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9"/>
  </p:handoutMasterIdLst>
  <p:sldIdLst>
    <p:sldId id="256" r:id="rId2"/>
    <p:sldId id="258" r:id="rId3"/>
    <p:sldId id="260" r:id="rId4"/>
    <p:sldId id="265" r:id="rId5"/>
    <p:sldId id="264" r:id="rId6"/>
    <p:sldId id="263" r:id="rId7"/>
    <p:sldId id="266" r:id="rId8"/>
    <p:sldId id="261" r:id="rId9"/>
    <p:sldId id="267" r:id="rId10"/>
    <p:sldId id="272" r:id="rId11"/>
    <p:sldId id="262" r:id="rId12"/>
    <p:sldId id="259" r:id="rId13"/>
    <p:sldId id="268" r:id="rId14"/>
    <p:sldId id="269" r:id="rId15"/>
    <p:sldId id="257" r:id="rId16"/>
    <p:sldId id="270" r:id="rId17"/>
    <p:sldId id="27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84" autoAdjust="0"/>
    <p:restoredTop sz="94660"/>
  </p:normalViewPr>
  <p:slideViewPr>
    <p:cSldViewPr snapToGrid="0">
      <p:cViewPr>
        <p:scale>
          <a:sx n="73" d="100"/>
          <a:sy n="73" d="100"/>
        </p:scale>
        <p:origin x="696" y="72"/>
      </p:cViewPr>
      <p:guideLst/>
    </p:cSldViewPr>
  </p:slideViewPr>
  <p:notesTextViewPr>
    <p:cViewPr>
      <p:scale>
        <a:sx n="1" d="1"/>
        <a:sy n="1" d="1"/>
      </p:scale>
      <p:origin x="0" y="0"/>
    </p:cViewPr>
  </p:notesTextViewPr>
  <p:notesViewPr>
    <p:cSldViewPr snapToGrid="0">
      <p:cViewPr varScale="1">
        <p:scale>
          <a:sx n="56" d="100"/>
          <a:sy n="56" d="100"/>
        </p:scale>
        <p:origin x="211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1A49F7-2614-4D8F-95FE-4BB9E144CA81}" type="doc">
      <dgm:prSet loTypeId="urn:microsoft.com/office/officeart/2005/8/layout/radial6" loCatId="cycle" qsTypeId="urn:microsoft.com/office/officeart/2005/8/quickstyle/3d3" qsCatId="3D" csTypeId="urn:microsoft.com/office/officeart/2005/8/colors/colorful4" csCatId="colorful" phldr="1"/>
      <dgm:spPr/>
      <dgm:t>
        <a:bodyPr/>
        <a:lstStyle/>
        <a:p>
          <a:pPr rtl="1"/>
          <a:endParaRPr lang="ar-SA"/>
        </a:p>
      </dgm:t>
    </dgm:pt>
    <dgm:pt modelId="{A30ACBF6-B23B-445D-8A51-F9AB2D1F63A3}">
      <dgm:prSet phldrT="[نص]"/>
      <dgm:spPr/>
      <dgm:t>
        <a:bodyPr/>
        <a:lstStyle/>
        <a:p>
          <a:pPr rtl="1"/>
          <a:r>
            <a:rPr lang="ar-DZ" smtClean="0"/>
            <a:t>رسول الله</a:t>
          </a:r>
          <a:r>
            <a:rPr lang="ar-DZ" b="0" i="0" smtClean="0"/>
            <a:t>ﷺ</a:t>
          </a:r>
          <a:endParaRPr lang="ar-SA"/>
        </a:p>
      </dgm:t>
    </dgm:pt>
    <dgm:pt modelId="{B3BC6C16-64AA-43ED-9670-C77552E29010}" type="parTrans" cxnId="{D1A87584-2116-41A6-8A4B-EC5A305FA1F6}">
      <dgm:prSet/>
      <dgm:spPr/>
      <dgm:t>
        <a:bodyPr/>
        <a:lstStyle/>
        <a:p>
          <a:pPr rtl="1"/>
          <a:endParaRPr lang="ar-SA"/>
        </a:p>
      </dgm:t>
    </dgm:pt>
    <dgm:pt modelId="{0A006DB9-F634-406E-A48E-3E5180186CAC}" type="sibTrans" cxnId="{D1A87584-2116-41A6-8A4B-EC5A305FA1F6}">
      <dgm:prSet/>
      <dgm:spPr/>
      <dgm:t>
        <a:bodyPr/>
        <a:lstStyle/>
        <a:p>
          <a:pPr rtl="1"/>
          <a:endParaRPr lang="ar-SA"/>
        </a:p>
      </dgm:t>
    </dgm:pt>
    <dgm:pt modelId="{81296E82-FC46-41FD-8125-5AAFF32E1611}">
      <dgm:prSet phldrT="[نص]"/>
      <dgm:spPr/>
      <dgm:t>
        <a:bodyPr/>
        <a:lstStyle/>
        <a:p>
          <a:pPr rtl="1"/>
          <a:r>
            <a:rPr lang="ar-DZ" smtClean="0"/>
            <a:t>كعب بن مالك</a:t>
          </a:r>
          <a:endParaRPr lang="ar-SA"/>
        </a:p>
      </dgm:t>
    </dgm:pt>
    <dgm:pt modelId="{951C8D4C-D16F-48A4-843F-B0B2BC5FC503}" type="parTrans" cxnId="{F63EEE61-7A43-48EE-A553-6D4092A67C23}">
      <dgm:prSet/>
      <dgm:spPr/>
      <dgm:t>
        <a:bodyPr/>
        <a:lstStyle/>
        <a:p>
          <a:pPr rtl="1"/>
          <a:endParaRPr lang="ar-SA"/>
        </a:p>
      </dgm:t>
    </dgm:pt>
    <dgm:pt modelId="{A224FE52-A301-4F2F-8810-C82EEE350B86}" type="sibTrans" cxnId="{F63EEE61-7A43-48EE-A553-6D4092A67C23}">
      <dgm:prSet/>
      <dgm:spPr/>
      <dgm:t>
        <a:bodyPr/>
        <a:lstStyle/>
        <a:p>
          <a:pPr rtl="1"/>
          <a:endParaRPr lang="ar-SA"/>
        </a:p>
      </dgm:t>
    </dgm:pt>
    <dgm:pt modelId="{51B7A855-D657-43C3-9C62-2DBA99B17B39}">
      <dgm:prSet phldrT="[نص]"/>
      <dgm:spPr/>
      <dgm:t>
        <a:bodyPr/>
        <a:lstStyle/>
        <a:p>
          <a:pPr rtl="1"/>
          <a:r>
            <a:rPr lang="ar-DZ" smtClean="0"/>
            <a:t>حسان بن ثابت</a:t>
          </a:r>
          <a:endParaRPr lang="ar-SA"/>
        </a:p>
      </dgm:t>
    </dgm:pt>
    <dgm:pt modelId="{F782D04A-79A6-420E-A778-860CDC3DB984}" type="parTrans" cxnId="{ACD418C0-AE68-44E2-BD69-C1F8CBDBDC19}">
      <dgm:prSet/>
      <dgm:spPr/>
      <dgm:t>
        <a:bodyPr/>
        <a:lstStyle/>
        <a:p>
          <a:pPr rtl="1"/>
          <a:endParaRPr lang="ar-SA"/>
        </a:p>
      </dgm:t>
    </dgm:pt>
    <dgm:pt modelId="{DDC2F483-1908-45F3-9A63-C9573AEA7A4D}" type="sibTrans" cxnId="{ACD418C0-AE68-44E2-BD69-C1F8CBDBDC19}">
      <dgm:prSet/>
      <dgm:spPr/>
      <dgm:t>
        <a:bodyPr/>
        <a:lstStyle/>
        <a:p>
          <a:pPr rtl="1"/>
          <a:endParaRPr lang="ar-SA"/>
        </a:p>
      </dgm:t>
    </dgm:pt>
    <dgm:pt modelId="{86038C6D-050C-4043-813A-42CE3B989557}">
      <dgm:prSet phldrT="[نص]"/>
      <dgm:spPr/>
      <dgm:t>
        <a:bodyPr/>
        <a:lstStyle/>
        <a:p>
          <a:pPr rtl="1"/>
          <a:r>
            <a:rPr lang="ar-DZ" smtClean="0"/>
            <a:t>عبد الله بن رواحة</a:t>
          </a:r>
          <a:endParaRPr lang="ar-SA"/>
        </a:p>
      </dgm:t>
    </dgm:pt>
    <dgm:pt modelId="{D3BAD6DC-9942-4EDD-B218-8DD2A2424A4B}" type="parTrans" cxnId="{3DA8E534-DCDE-4320-932B-46B6CAC2C067}">
      <dgm:prSet/>
      <dgm:spPr/>
      <dgm:t>
        <a:bodyPr/>
        <a:lstStyle/>
        <a:p>
          <a:pPr rtl="1"/>
          <a:endParaRPr lang="ar-SA"/>
        </a:p>
      </dgm:t>
    </dgm:pt>
    <dgm:pt modelId="{B35D9976-1716-4BB9-B7A5-128D866592CE}" type="sibTrans" cxnId="{3DA8E534-DCDE-4320-932B-46B6CAC2C067}">
      <dgm:prSet/>
      <dgm:spPr/>
      <dgm:t>
        <a:bodyPr/>
        <a:lstStyle/>
        <a:p>
          <a:pPr rtl="1"/>
          <a:endParaRPr lang="ar-SA"/>
        </a:p>
      </dgm:t>
    </dgm:pt>
    <dgm:pt modelId="{D6E760DC-5C24-43A5-9466-DB4D3417665C}" type="pres">
      <dgm:prSet presAssocID="{6C1A49F7-2614-4D8F-95FE-4BB9E144CA81}" presName="Name0" presStyleCnt="0">
        <dgm:presLayoutVars>
          <dgm:chMax val="1"/>
          <dgm:dir/>
          <dgm:animLvl val="ctr"/>
          <dgm:resizeHandles val="exact"/>
        </dgm:presLayoutVars>
      </dgm:prSet>
      <dgm:spPr/>
      <dgm:t>
        <a:bodyPr/>
        <a:lstStyle/>
        <a:p>
          <a:pPr rtl="1"/>
          <a:endParaRPr lang="ar-SA"/>
        </a:p>
      </dgm:t>
    </dgm:pt>
    <dgm:pt modelId="{59F03DEC-5D61-4B25-BE70-B8375E6F6F4E}" type="pres">
      <dgm:prSet presAssocID="{A30ACBF6-B23B-445D-8A51-F9AB2D1F63A3}" presName="centerShape" presStyleLbl="node0" presStyleIdx="0" presStyleCnt="1"/>
      <dgm:spPr/>
      <dgm:t>
        <a:bodyPr/>
        <a:lstStyle/>
        <a:p>
          <a:pPr rtl="1"/>
          <a:endParaRPr lang="ar-SA"/>
        </a:p>
      </dgm:t>
    </dgm:pt>
    <dgm:pt modelId="{7FFA17EC-A19F-44B5-9EA4-B5AEF2AEFB2C}" type="pres">
      <dgm:prSet presAssocID="{81296E82-FC46-41FD-8125-5AAFF32E1611}" presName="node" presStyleLbl="node1" presStyleIdx="0" presStyleCnt="3">
        <dgm:presLayoutVars>
          <dgm:bulletEnabled val="1"/>
        </dgm:presLayoutVars>
      </dgm:prSet>
      <dgm:spPr/>
      <dgm:t>
        <a:bodyPr/>
        <a:lstStyle/>
        <a:p>
          <a:pPr rtl="1"/>
          <a:endParaRPr lang="ar-SA"/>
        </a:p>
      </dgm:t>
    </dgm:pt>
    <dgm:pt modelId="{0EA56102-33EE-45BD-A405-0CBD4BC0BAF8}" type="pres">
      <dgm:prSet presAssocID="{81296E82-FC46-41FD-8125-5AAFF32E1611}" presName="dummy" presStyleCnt="0"/>
      <dgm:spPr/>
    </dgm:pt>
    <dgm:pt modelId="{A144A4CE-55EA-4E51-85BA-B0C1DD4E93F8}" type="pres">
      <dgm:prSet presAssocID="{A224FE52-A301-4F2F-8810-C82EEE350B86}" presName="sibTrans" presStyleLbl="sibTrans2D1" presStyleIdx="0" presStyleCnt="3"/>
      <dgm:spPr/>
      <dgm:t>
        <a:bodyPr/>
        <a:lstStyle/>
        <a:p>
          <a:pPr rtl="1"/>
          <a:endParaRPr lang="ar-SA"/>
        </a:p>
      </dgm:t>
    </dgm:pt>
    <dgm:pt modelId="{9D6D2506-7E79-418C-9FC4-5F07BE56B97D}" type="pres">
      <dgm:prSet presAssocID="{51B7A855-D657-43C3-9C62-2DBA99B17B39}" presName="node" presStyleLbl="node1" presStyleIdx="1" presStyleCnt="3">
        <dgm:presLayoutVars>
          <dgm:bulletEnabled val="1"/>
        </dgm:presLayoutVars>
      </dgm:prSet>
      <dgm:spPr/>
      <dgm:t>
        <a:bodyPr/>
        <a:lstStyle/>
        <a:p>
          <a:pPr rtl="1"/>
          <a:endParaRPr lang="ar-SA"/>
        </a:p>
      </dgm:t>
    </dgm:pt>
    <dgm:pt modelId="{964548DB-3994-47A7-81E8-314860BF12BA}" type="pres">
      <dgm:prSet presAssocID="{51B7A855-D657-43C3-9C62-2DBA99B17B39}" presName="dummy" presStyleCnt="0"/>
      <dgm:spPr/>
    </dgm:pt>
    <dgm:pt modelId="{B85231D0-F0C4-4EE7-8A92-94ED4B9500BF}" type="pres">
      <dgm:prSet presAssocID="{DDC2F483-1908-45F3-9A63-C9573AEA7A4D}" presName="sibTrans" presStyleLbl="sibTrans2D1" presStyleIdx="1" presStyleCnt="3"/>
      <dgm:spPr/>
      <dgm:t>
        <a:bodyPr/>
        <a:lstStyle/>
        <a:p>
          <a:pPr rtl="1"/>
          <a:endParaRPr lang="ar-SA"/>
        </a:p>
      </dgm:t>
    </dgm:pt>
    <dgm:pt modelId="{B08BF8EF-F235-4086-8E5D-3628BBF48BAB}" type="pres">
      <dgm:prSet presAssocID="{86038C6D-050C-4043-813A-42CE3B989557}" presName="node" presStyleLbl="node1" presStyleIdx="2" presStyleCnt="3">
        <dgm:presLayoutVars>
          <dgm:bulletEnabled val="1"/>
        </dgm:presLayoutVars>
      </dgm:prSet>
      <dgm:spPr/>
      <dgm:t>
        <a:bodyPr/>
        <a:lstStyle/>
        <a:p>
          <a:pPr rtl="1"/>
          <a:endParaRPr lang="ar-SA"/>
        </a:p>
      </dgm:t>
    </dgm:pt>
    <dgm:pt modelId="{038CBC19-F187-428C-97CB-8E293953FE31}" type="pres">
      <dgm:prSet presAssocID="{86038C6D-050C-4043-813A-42CE3B989557}" presName="dummy" presStyleCnt="0"/>
      <dgm:spPr/>
    </dgm:pt>
    <dgm:pt modelId="{6C049CD8-BDF7-436A-A195-A9C88104E886}" type="pres">
      <dgm:prSet presAssocID="{B35D9976-1716-4BB9-B7A5-128D866592CE}" presName="sibTrans" presStyleLbl="sibTrans2D1" presStyleIdx="2" presStyleCnt="3"/>
      <dgm:spPr/>
      <dgm:t>
        <a:bodyPr/>
        <a:lstStyle/>
        <a:p>
          <a:pPr rtl="1"/>
          <a:endParaRPr lang="ar-SA"/>
        </a:p>
      </dgm:t>
    </dgm:pt>
  </dgm:ptLst>
  <dgm:cxnLst>
    <dgm:cxn modelId="{3DA8E534-DCDE-4320-932B-46B6CAC2C067}" srcId="{A30ACBF6-B23B-445D-8A51-F9AB2D1F63A3}" destId="{86038C6D-050C-4043-813A-42CE3B989557}" srcOrd="2" destOrd="0" parTransId="{D3BAD6DC-9942-4EDD-B218-8DD2A2424A4B}" sibTransId="{B35D9976-1716-4BB9-B7A5-128D866592CE}"/>
    <dgm:cxn modelId="{D1A87584-2116-41A6-8A4B-EC5A305FA1F6}" srcId="{6C1A49F7-2614-4D8F-95FE-4BB9E144CA81}" destId="{A30ACBF6-B23B-445D-8A51-F9AB2D1F63A3}" srcOrd="0" destOrd="0" parTransId="{B3BC6C16-64AA-43ED-9670-C77552E29010}" sibTransId="{0A006DB9-F634-406E-A48E-3E5180186CAC}"/>
    <dgm:cxn modelId="{D78C59C5-333C-4A15-B08D-60950816B170}" type="presOf" srcId="{A30ACBF6-B23B-445D-8A51-F9AB2D1F63A3}" destId="{59F03DEC-5D61-4B25-BE70-B8375E6F6F4E}" srcOrd="0" destOrd="0" presId="urn:microsoft.com/office/officeart/2005/8/layout/radial6"/>
    <dgm:cxn modelId="{F63EEE61-7A43-48EE-A553-6D4092A67C23}" srcId="{A30ACBF6-B23B-445D-8A51-F9AB2D1F63A3}" destId="{81296E82-FC46-41FD-8125-5AAFF32E1611}" srcOrd="0" destOrd="0" parTransId="{951C8D4C-D16F-48A4-843F-B0B2BC5FC503}" sibTransId="{A224FE52-A301-4F2F-8810-C82EEE350B86}"/>
    <dgm:cxn modelId="{7EEE795E-F27B-412E-9356-E7F9514AB536}" type="presOf" srcId="{B35D9976-1716-4BB9-B7A5-128D866592CE}" destId="{6C049CD8-BDF7-436A-A195-A9C88104E886}" srcOrd="0" destOrd="0" presId="urn:microsoft.com/office/officeart/2005/8/layout/radial6"/>
    <dgm:cxn modelId="{F02F1625-0965-41CB-AE03-746CDEC94F6A}" type="presOf" srcId="{86038C6D-050C-4043-813A-42CE3B989557}" destId="{B08BF8EF-F235-4086-8E5D-3628BBF48BAB}" srcOrd="0" destOrd="0" presId="urn:microsoft.com/office/officeart/2005/8/layout/radial6"/>
    <dgm:cxn modelId="{0451A219-B966-4578-8D41-B5C12B47CCFD}" type="presOf" srcId="{81296E82-FC46-41FD-8125-5AAFF32E1611}" destId="{7FFA17EC-A19F-44B5-9EA4-B5AEF2AEFB2C}" srcOrd="0" destOrd="0" presId="urn:microsoft.com/office/officeart/2005/8/layout/radial6"/>
    <dgm:cxn modelId="{E5A0EDBF-7031-462B-A098-C5279DF101C2}" type="presOf" srcId="{51B7A855-D657-43C3-9C62-2DBA99B17B39}" destId="{9D6D2506-7E79-418C-9FC4-5F07BE56B97D}" srcOrd="0" destOrd="0" presId="urn:microsoft.com/office/officeart/2005/8/layout/radial6"/>
    <dgm:cxn modelId="{195C83A7-DAAA-42DF-84FD-303FDD88AFFC}" type="presOf" srcId="{DDC2F483-1908-45F3-9A63-C9573AEA7A4D}" destId="{B85231D0-F0C4-4EE7-8A92-94ED4B9500BF}" srcOrd="0" destOrd="0" presId="urn:microsoft.com/office/officeart/2005/8/layout/radial6"/>
    <dgm:cxn modelId="{CFD7B056-793B-421F-ABDE-1297A33ABB13}" type="presOf" srcId="{A224FE52-A301-4F2F-8810-C82EEE350B86}" destId="{A144A4CE-55EA-4E51-85BA-B0C1DD4E93F8}" srcOrd="0" destOrd="0" presId="urn:microsoft.com/office/officeart/2005/8/layout/radial6"/>
    <dgm:cxn modelId="{ACD418C0-AE68-44E2-BD69-C1F8CBDBDC19}" srcId="{A30ACBF6-B23B-445D-8A51-F9AB2D1F63A3}" destId="{51B7A855-D657-43C3-9C62-2DBA99B17B39}" srcOrd="1" destOrd="0" parTransId="{F782D04A-79A6-420E-A778-860CDC3DB984}" sibTransId="{DDC2F483-1908-45F3-9A63-C9573AEA7A4D}"/>
    <dgm:cxn modelId="{ED3E2084-C426-40E3-9B37-4F63A821DA11}" type="presOf" srcId="{6C1A49F7-2614-4D8F-95FE-4BB9E144CA81}" destId="{D6E760DC-5C24-43A5-9466-DB4D3417665C}" srcOrd="0" destOrd="0" presId="urn:microsoft.com/office/officeart/2005/8/layout/radial6"/>
    <dgm:cxn modelId="{28041E92-D052-4C45-8D9C-434FA0FD762E}" type="presParOf" srcId="{D6E760DC-5C24-43A5-9466-DB4D3417665C}" destId="{59F03DEC-5D61-4B25-BE70-B8375E6F6F4E}" srcOrd="0" destOrd="0" presId="urn:microsoft.com/office/officeart/2005/8/layout/radial6"/>
    <dgm:cxn modelId="{BF9BF18D-AD01-4E2C-9742-040E5C03C00D}" type="presParOf" srcId="{D6E760DC-5C24-43A5-9466-DB4D3417665C}" destId="{7FFA17EC-A19F-44B5-9EA4-B5AEF2AEFB2C}" srcOrd="1" destOrd="0" presId="urn:microsoft.com/office/officeart/2005/8/layout/radial6"/>
    <dgm:cxn modelId="{21C62874-0052-488E-B4D8-741C735C0C36}" type="presParOf" srcId="{D6E760DC-5C24-43A5-9466-DB4D3417665C}" destId="{0EA56102-33EE-45BD-A405-0CBD4BC0BAF8}" srcOrd="2" destOrd="0" presId="urn:microsoft.com/office/officeart/2005/8/layout/radial6"/>
    <dgm:cxn modelId="{B979A03D-8605-4D39-9717-6D7E4D4F9F71}" type="presParOf" srcId="{D6E760DC-5C24-43A5-9466-DB4D3417665C}" destId="{A144A4CE-55EA-4E51-85BA-B0C1DD4E93F8}" srcOrd="3" destOrd="0" presId="urn:microsoft.com/office/officeart/2005/8/layout/radial6"/>
    <dgm:cxn modelId="{90C0D494-1018-459F-92D8-3C632FD5EE68}" type="presParOf" srcId="{D6E760DC-5C24-43A5-9466-DB4D3417665C}" destId="{9D6D2506-7E79-418C-9FC4-5F07BE56B97D}" srcOrd="4" destOrd="0" presId="urn:microsoft.com/office/officeart/2005/8/layout/radial6"/>
    <dgm:cxn modelId="{8C20CFE3-D0E2-4C46-BA5B-A6162E678B6B}" type="presParOf" srcId="{D6E760DC-5C24-43A5-9466-DB4D3417665C}" destId="{964548DB-3994-47A7-81E8-314860BF12BA}" srcOrd="5" destOrd="0" presId="urn:microsoft.com/office/officeart/2005/8/layout/radial6"/>
    <dgm:cxn modelId="{6AB8FEAB-F24F-4B03-9204-B82889B7206C}" type="presParOf" srcId="{D6E760DC-5C24-43A5-9466-DB4D3417665C}" destId="{B85231D0-F0C4-4EE7-8A92-94ED4B9500BF}" srcOrd="6" destOrd="0" presId="urn:microsoft.com/office/officeart/2005/8/layout/radial6"/>
    <dgm:cxn modelId="{0EB82790-9640-44D7-AF76-3FE3F4B14E8E}" type="presParOf" srcId="{D6E760DC-5C24-43A5-9466-DB4D3417665C}" destId="{B08BF8EF-F235-4086-8E5D-3628BBF48BAB}" srcOrd="7" destOrd="0" presId="urn:microsoft.com/office/officeart/2005/8/layout/radial6"/>
    <dgm:cxn modelId="{6128989C-6C3E-4493-B492-AA111C76F47B}" type="presParOf" srcId="{D6E760DC-5C24-43A5-9466-DB4D3417665C}" destId="{038CBC19-F187-428C-97CB-8E293953FE31}" srcOrd="8" destOrd="0" presId="urn:microsoft.com/office/officeart/2005/8/layout/radial6"/>
    <dgm:cxn modelId="{010B9461-0631-4D9E-AD44-4DE984E2DDF4}" type="presParOf" srcId="{D6E760DC-5C24-43A5-9466-DB4D3417665C}" destId="{6C049CD8-BDF7-436A-A195-A9C88104E886}" srcOrd="9"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049CD8-BDF7-436A-A195-A9C88104E886}">
      <dsp:nvSpPr>
        <dsp:cNvPr id="0" name=""/>
        <dsp:cNvSpPr/>
      </dsp:nvSpPr>
      <dsp:spPr>
        <a:xfrm>
          <a:off x="2875052" y="764132"/>
          <a:ext cx="5102044" cy="5102044"/>
        </a:xfrm>
        <a:prstGeom prst="blockArc">
          <a:avLst>
            <a:gd name="adj1" fmla="val 9000000"/>
            <a:gd name="adj2" fmla="val 16200000"/>
            <a:gd name="adj3" fmla="val 4638"/>
          </a:avLst>
        </a:prstGeom>
        <a:solidFill>
          <a:schemeClr val="accent4">
            <a:hueOff val="-1066644"/>
            <a:satOff val="-12776"/>
            <a:lumOff val="353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B85231D0-F0C4-4EE7-8A92-94ED4B9500BF}">
      <dsp:nvSpPr>
        <dsp:cNvPr id="0" name=""/>
        <dsp:cNvSpPr/>
      </dsp:nvSpPr>
      <dsp:spPr>
        <a:xfrm>
          <a:off x="2875052" y="764132"/>
          <a:ext cx="5102044" cy="5102044"/>
        </a:xfrm>
        <a:prstGeom prst="blockArc">
          <a:avLst>
            <a:gd name="adj1" fmla="val 1800000"/>
            <a:gd name="adj2" fmla="val 9000000"/>
            <a:gd name="adj3" fmla="val 4638"/>
          </a:avLst>
        </a:prstGeom>
        <a:solidFill>
          <a:schemeClr val="accent4">
            <a:hueOff val="-533322"/>
            <a:satOff val="-6388"/>
            <a:lumOff val="1765"/>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A144A4CE-55EA-4E51-85BA-B0C1DD4E93F8}">
      <dsp:nvSpPr>
        <dsp:cNvPr id="0" name=""/>
        <dsp:cNvSpPr/>
      </dsp:nvSpPr>
      <dsp:spPr>
        <a:xfrm>
          <a:off x="2875052" y="764132"/>
          <a:ext cx="5102044" cy="5102044"/>
        </a:xfrm>
        <a:prstGeom prst="blockArc">
          <a:avLst>
            <a:gd name="adj1" fmla="val 16200000"/>
            <a:gd name="adj2" fmla="val 1800000"/>
            <a:gd name="adj3" fmla="val 4638"/>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59F03DEC-5D61-4B25-BE70-B8375E6F6F4E}">
      <dsp:nvSpPr>
        <dsp:cNvPr id="0" name=""/>
        <dsp:cNvSpPr/>
      </dsp:nvSpPr>
      <dsp:spPr>
        <a:xfrm>
          <a:off x="4252368" y="2141448"/>
          <a:ext cx="2347413" cy="2347413"/>
        </a:xfrm>
        <a:prstGeom prst="ellipse">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lvl="0" algn="ctr" defTabSz="2533650" rtl="1">
            <a:lnSpc>
              <a:spcPct val="90000"/>
            </a:lnSpc>
            <a:spcBef>
              <a:spcPct val="0"/>
            </a:spcBef>
            <a:spcAft>
              <a:spcPct val="35000"/>
            </a:spcAft>
          </a:pPr>
          <a:r>
            <a:rPr lang="ar-DZ" sz="5700" kern="1200" smtClean="0"/>
            <a:t>رسول الله</a:t>
          </a:r>
          <a:r>
            <a:rPr lang="ar-DZ" sz="5700" b="0" i="0" kern="1200" smtClean="0"/>
            <a:t>ﷺ</a:t>
          </a:r>
          <a:endParaRPr lang="ar-SA" sz="5700" kern="1200"/>
        </a:p>
      </dsp:txBody>
      <dsp:txXfrm>
        <a:off x="4596139" y="2485219"/>
        <a:ext cx="1659871" cy="1659871"/>
      </dsp:txXfrm>
    </dsp:sp>
    <dsp:sp modelId="{7FFA17EC-A19F-44B5-9EA4-B5AEF2AEFB2C}">
      <dsp:nvSpPr>
        <dsp:cNvPr id="0" name=""/>
        <dsp:cNvSpPr/>
      </dsp:nvSpPr>
      <dsp:spPr>
        <a:xfrm>
          <a:off x="4604480" y="1692"/>
          <a:ext cx="1643189" cy="1643189"/>
        </a:xfrm>
        <a:prstGeom prst="ellipse">
          <a:avLst/>
        </a:prstGeom>
        <a:solidFill>
          <a:schemeClr val="accent4">
            <a:hueOff val="0"/>
            <a:satOff val="0"/>
            <a:lumOff val="0"/>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rtl="1">
            <a:lnSpc>
              <a:spcPct val="90000"/>
            </a:lnSpc>
            <a:spcBef>
              <a:spcPct val="0"/>
            </a:spcBef>
            <a:spcAft>
              <a:spcPct val="35000"/>
            </a:spcAft>
          </a:pPr>
          <a:r>
            <a:rPr lang="ar-DZ" sz="2700" kern="1200" smtClean="0"/>
            <a:t>كعب بن مالك</a:t>
          </a:r>
          <a:endParaRPr lang="ar-SA" sz="2700" kern="1200"/>
        </a:p>
      </dsp:txBody>
      <dsp:txXfrm>
        <a:off x="4845119" y="242331"/>
        <a:ext cx="1161911" cy="1161911"/>
      </dsp:txXfrm>
    </dsp:sp>
    <dsp:sp modelId="{9D6D2506-7E79-418C-9FC4-5F07BE56B97D}">
      <dsp:nvSpPr>
        <dsp:cNvPr id="0" name=""/>
        <dsp:cNvSpPr/>
      </dsp:nvSpPr>
      <dsp:spPr>
        <a:xfrm>
          <a:off x="6762500" y="3739494"/>
          <a:ext cx="1643189" cy="1643189"/>
        </a:xfrm>
        <a:prstGeom prst="ellipse">
          <a:avLst/>
        </a:prstGeom>
        <a:solidFill>
          <a:schemeClr val="accent4">
            <a:hueOff val="-533322"/>
            <a:satOff val="-6388"/>
            <a:lumOff val="1765"/>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rtl="1">
            <a:lnSpc>
              <a:spcPct val="90000"/>
            </a:lnSpc>
            <a:spcBef>
              <a:spcPct val="0"/>
            </a:spcBef>
            <a:spcAft>
              <a:spcPct val="35000"/>
            </a:spcAft>
          </a:pPr>
          <a:r>
            <a:rPr lang="ar-DZ" sz="2700" kern="1200" smtClean="0"/>
            <a:t>حسان بن ثابت</a:t>
          </a:r>
          <a:endParaRPr lang="ar-SA" sz="2700" kern="1200"/>
        </a:p>
      </dsp:txBody>
      <dsp:txXfrm>
        <a:off x="7003139" y="3980133"/>
        <a:ext cx="1161911" cy="1161911"/>
      </dsp:txXfrm>
    </dsp:sp>
    <dsp:sp modelId="{B08BF8EF-F235-4086-8E5D-3628BBF48BAB}">
      <dsp:nvSpPr>
        <dsp:cNvPr id="0" name=""/>
        <dsp:cNvSpPr/>
      </dsp:nvSpPr>
      <dsp:spPr>
        <a:xfrm>
          <a:off x="2446459" y="3739494"/>
          <a:ext cx="1643189" cy="1643189"/>
        </a:xfrm>
        <a:prstGeom prst="ellipse">
          <a:avLst/>
        </a:prstGeom>
        <a:solidFill>
          <a:schemeClr val="accent4">
            <a:hueOff val="-1066644"/>
            <a:satOff val="-12776"/>
            <a:lumOff val="3530"/>
            <a:alphaOff val="0"/>
          </a:schemeClr>
        </a:solidFill>
        <a:ln>
          <a:noFill/>
        </a:ln>
        <a:effectLst>
          <a:outerShdw blurRad="381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rtl="1">
            <a:lnSpc>
              <a:spcPct val="90000"/>
            </a:lnSpc>
            <a:spcBef>
              <a:spcPct val="0"/>
            </a:spcBef>
            <a:spcAft>
              <a:spcPct val="35000"/>
            </a:spcAft>
          </a:pPr>
          <a:r>
            <a:rPr lang="ar-DZ" sz="2700" kern="1200" smtClean="0"/>
            <a:t>عبد الله بن رواحة</a:t>
          </a:r>
          <a:endParaRPr lang="ar-SA" sz="2700" kern="1200"/>
        </a:p>
      </dsp:txBody>
      <dsp:txXfrm>
        <a:off x="2687098" y="3980133"/>
        <a:ext cx="1161911" cy="1161911"/>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DZ"/>
          </a:p>
        </p:txBody>
      </p:sp>
      <p:sp>
        <p:nvSpPr>
          <p:cNvPr id="3" name="عنصر نائب للتاريخ 2"/>
          <p:cNvSpPr>
            <a:spLocks noGrp="1"/>
          </p:cNvSpPr>
          <p:nvPr>
            <p:ph type="dt" sz="quarter" idx="1"/>
          </p:nvPr>
        </p:nvSpPr>
        <p:spPr>
          <a:xfrm>
            <a:off x="1588" y="0"/>
            <a:ext cx="2971800" cy="458788"/>
          </a:xfrm>
          <a:prstGeom prst="rect">
            <a:avLst/>
          </a:prstGeom>
        </p:spPr>
        <p:txBody>
          <a:bodyPr vert="horz" lIns="91440" tIns="45720" rIns="91440" bIns="45720" rtlCol="1"/>
          <a:lstStyle>
            <a:lvl1pPr algn="l">
              <a:defRPr sz="1200"/>
            </a:lvl1pPr>
          </a:lstStyle>
          <a:p>
            <a:fld id="{F94416D9-1A7B-44F1-8BFF-F0F9FEA2ACB3}" type="datetimeFigureOut">
              <a:rPr lang="ar-DZ" smtClean="0"/>
              <a:t>26-04-1445</a:t>
            </a:fld>
            <a:endParaRPr lang="ar-DZ"/>
          </a:p>
        </p:txBody>
      </p:sp>
      <p:sp>
        <p:nvSpPr>
          <p:cNvPr id="4" name="عنصر نائب للتذييل 3"/>
          <p:cNvSpPr>
            <a:spLocks noGrp="1"/>
          </p:cNvSpPr>
          <p:nvPr>
            <p:ph type="ftr" sz="quarter" idx="2"/>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DZ"/>
          </a:p>
        </p:txBody>
      </p:sp>
      <p:sp>
        <p:nvSpPr>
          <p:cNvPr id="5" name="عنصر نائب لرقم الشريحة 4"/>
          <p:cNvSpPr>
            <a:spLocks noGrp="1"/>
          </p:cNvSpPr>
          <p:nvPr>
            <p:ph type="sldNum" sz="quarter" idx="3"/>
          </p:nvPr>
        </p:nvSpPr>
        <p:spPr>
          <a:xfrm>
            <a:off x="1588" y="8685213"/>
            <a:ext cx="2971800" cy="458787"/>
          </a:xfrm>
          <a:prstGeom prst="rect">
            <a:avLst/>
          </a:prstGeom>
        </p:spPr>
        <p:txBody>
          <a:bodyPr vert="horz" lIns="91440" tIns="45720" rIns="91440" bIns="45720" rtlCol="1" anchor="b"/>
          <a:lstStyle>
            <a:lvl1pPr algn="l">
              <a:defRPr sz="1200"/>
            </a:lvl1pPr>
          </a:lstStyle>
          <a:p>
            <a:fld id="{1C9A3915-0244-4BDF-9B76-8EA0695B1CE7}" type="slidenum">
              <a:rPr lang="ar-DZ" smtClean="0"/>
              <a:t>‹#›</a:t>
            </a:fld>
            <a:endParaRPr lang="ar-DZ"/>
          </a:p>
        </p:txBody>
      </p:sp>
    </p:spTree>
    <p:extLst>
      <p:ext uri="{BB962C8B-B14F-4D97-AF65-F5344CB8AC3E}">
        <p14:creationId xmlns:p14="http://schemas.microsoft.com/office/powerpoint/2010/main" val="32595968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4509A250-FF31-4206-8172-F9D3106AACB1}" type="datetimeFigureOut">
              <a:rPr lang="en-US" dirty="0"/>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ar-SA" smtClean="0"/>
              <a:t>انقر لتحرير نمط العنوان الرئيسي</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4509A250-FF31-4206-8172-F9D3106AACB1}" type="datetimeFigureOut">
              <a:rPr lang="en-US" dirty="0"/>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ar-SA" smtClean="0"/>
              <a:t>انقر لتحرير نمط العنوان الرئيسي</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4509A250-FF31-4206-8172-F9D3106AACB1}" type="datetimeFigureOut">
              <a:rPr lang="en-US" dirty="0"/>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4509A250-FF31-4206-8172-F9D3106AACB1}" type="datetimeFigureOut">
              <a:rPr lang="en-US" dirty="0"/>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11/9/2023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11/9/2023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nchorCtr="0"/>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4509A250-FF31-4206-8172-F9D3106AACB1}" type="datetimeFigureOut">
              <a:rPr lang="en-US" dirty="0"/>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11/9/2023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11/9/2023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11/9/2023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7" name="Date Placeholder 4"/>
          <p:cNvSpPr>
            <a:spLocks noGrp="1"/>
          </p:cNvSpPr>
          <p:nvPr>
            <p:ph type="dt" sz="half" idx="10"/>
          </p:nvPr>
        </p:nvSpPr>
        <p:spPr/>
        <p:txBody>
          <a:bodyPr/>
          <a:lstStyle/>
          <a:p>
            <a:fld id="{4509A250-FF31-4206-8172-F9D3106AACB1}" type="datetimeFigureOut">
              <a:rPr lang="en-US" dirty="0"/>
              <a:t>11/9/2023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4509A250-FF31-4206-8172-F9D3106AACB1}" type="datetimeFigureOut">
              <a:rPr lang="en-US" dirty="0"/>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11/9/2023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154955" y="768531"/>
            <a:ext cx="9739468" cy="3329581"/>
          </a:xfrm>
        </p:spPr>
        <p:txBody>
          <a:bodyPr/>
          <a:lstStyle/>
          <a:p>
            <a:pPr algn="just" rtl="0"/>
            <a:r>
              <a:rPr lang="ar-DZ" b="1" smtClean="0"/>
              <a:t>الشعر السياسي في صدر الإسلام</a:t>
            </a:r>
            <a:endParaRPr lang="ar-DZ" b="1"/>
          </a:p>
        </p:txBody>
      </p:sp>
      <p:sp>
        <p:nvSpPr>
          <p:cNvPr id="3" name="عنوان فرعي 2"/>
          <p:cNvSpPr>
            <a:spLocks noGrp="1"/>
          </p:cNvSpPr>
          <p:nvPr>
            <p:ph type="subTitle" idx="1"/>
          </p:nvPr>
        </p:nvSpPr>
        <p:spPr>
          <a:xfrm>
            <a:off x="645503" y="4454435"/>
            <a:ext cx="8825658" cy="870857"/>
          </a:xfrm>
        </p:spPr>
        <p:txBody>
          <a:bodyPr>
            <a:normAutofit/>
          </a:bodyPr>
          <a:lstStyle/>
          <a:p>
            <a:r>
              <a:rPr lang="ar-DZ" sz="4000" b="1" smtClean="0"/>
              <a:t>المحاضرة الخامسة </a:t>
            </a:r>
            <a:endParaRPr lang="ar-DZ" sz="4000" b="1"/>
          </a:p>
        </p:txBody>
      </p:sp>
    </p:spTree>
    <p:extLst>
      <p:ext uri="{BB962C8B-B14F-4D97-AF65-F5344CB8AC3E}">
        <p14:creationId xmlns:p14="http://schemas.microsoft.com/office/powerpoint/2010/main" val="321994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44137" y="1175658"/>
            <a:ext cx="11286309" cy="5072742"/>
          </a:xfrm>
        </p:spPr>
        <p:txBody>
          <a:bodyPr>
            <a:normAutofit/>
          </a:bodyPr>
          <a:lstStyle/>
          <a:p>
            <a:pPr marL="0" indent="0">
              <a:buNone/>
            </a:pPr>
            <a:r>
              <a:rPr lang="ar-DZ" sz="4500" b="1"/>
              <a:t>يقول ضرار بن الخطاب بعد غزوة بدر:</a:t>
            </a:r>
          </a:p>
          <a:p>
            <a:pPr marL="0" indent="0">
              <a:buNone/>
            </a:pPr>
            <a:r>
              <a:rPr lang="ar-DZ" sz="4500" b="1">
                <a:solidFill>
                  <a:srgbClr val="FFFF00"/>
                </a:solidFill>
              </a:rPr>
              <a:t>عجبتُ لفخر الأوس والحَين </a:t>
            </a:r>
            <a:r>
              <a:rPr lang="ar-DZ" sz="4500" b="1" smtClean="0">
                <a:solidFill>
                  <a:srgbClr val="FFFF00"/>
                </a:solidFill>
              </a:rPr>
              <a:t>دائر </a:t>
            </a:r>
            <a:r>
              <a:rPr lang="ar-DZ" sz="4500" b="1">
                <a:solidFill>
                  <a:srgbClr val="FFFF00"/>
                </a:solidFill>
              </a:rPr>
              <a:t>عليهم غداً والدهر فيه بصائر</a:t>
            </a:r>
            <a:r>
              <a:rPr lang="ar-DZ" sz="4500" b="1"/>
              <a:t>ُ</a:t>
            </a:r>
          </a:p>
          <a:p>
            <a:pPr marL="0" indent="0">
              <a:buNone/>
            </a:pPr>
            <a:r>
              <a:rPr lang="ar-DZ" sz="4500" b="1"/>
              <a:t>ليرد عليه كعب بن مالك:</a:t>
            </a:r>
          </a:p>
          <a:p>
            <a:pPr marL="0" indent="0">
              <a:buNone/>
            </a:pPr>
            <a:r>
              <a:rPr lang="ar-DZ" sz="4500" b="1">
                <a:solidFill>
                  <a:srgbClr val="FFFF00"/>
                </a:solidFill>
              </a:rPr>
              <a:t>عجبتَ لأمر الله والله قادرُ </a:t>
            </a:r>
            <a:r>
              <a:rPr lang="ar-DZ" sz="4500" b="1" smtClean="0">
                <a:solidFill>
                  <a:srgbClr val="FFFF00"/>
                </a:solidFill>
              </a:rPr>
              <a:t>   على </a:t>
            </a:r>
            <a:r>
              <a:rPr lang="ar-DZ" sz="4500" b="1">
                <a:solidFill>
                  <a:srgbClr val="FFFF00"/>
                </a:solidFill>
              </a:rPr>
              <a:t>ما أرادَ ليس لله قاهر</a:t>
            </a:r>
            <a:r>
              <a:rPr lang="ar-DZ" sz="4500" b="1"/>
              <a:t>ُ.</a:t>
            </a:r>
          </a:p>
          <a:p>
            <a:pPr marL="0" indent="0">
              <a:buNone/>
            </a:pPr>
            <a:r>
              <a:rPr lang="ar-DZ" sz="4500" b="1"/>
              <a:t>ما زال ضرار يحرض بمنطق قبلي (الأوس) (القحطانيون)، ليواجهه حسان بمنطق ديني (الله/ الإسلام) (العدنانيون</a:t>
            </a:r>
            <a:r>
              <a:rPr lang="ar-DZ" sz="4500" b="1" smtClean="0"/>
              <a:t>).</a:t>
            </a:r>
            <a:endParaRPr lang="ar-DZ" sz="4500" b="1"/>
          </a:p>
        </p:txBody>
      </p:sp>
    </p:spTree>
    <p:extLst>
      <p:ext uri="{BB962C8B-B14F-4D97-AF65-F5344CB8AC3E}">
        <p14:creationId xmlns:p14="http://schemas.microsoft.com/office/powerpoint/2010/main" val="42207604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DZ" sz="5400" b="1" smtClean="0">
                <a:solidFill>
                  <a:srgbClr val="92D050"/>
                </a:solidFill>
              </a:rPr>
              <a:t>بردة كعب واعتذاريته</a:t>
            </a:r>
            <a:endParaRPr lang="ar-DZ" sz="5400" b="1">
              <a:solidFill>
                <a:srgbClr val="92D050"/>
              </a:solidFill>
            </a:endParaRPr>
          </a:p>
        </p:txBody>
      </p:sp>
      <p:sp>
        <p:nvSpPr>
          <p:cNvPr id="3" name="عنصر نائب للمحتوى 2"/>
          <p:cNvSpPr>
            <a:spLocks noGrp="1"/>
          </p:cNvSpPr>
          <p:nvPr>
            <p:ph idx="1"/>
          </p:nvPr>
        </p:nvSpPr>
        <p:spPr>
          <a:xfrm>
            <a:off x="295835" y="2151529"/>
            <a:ext cx="11779623" cy="4128247"/>
          </a:xfrm>
        </p:spPr>
        <p:txBody>
          <a:bodyPr>
            <a:noAutofit/>
          </a:bodyPr>
          <a:lstStyle/>
          <a:p>
            <a:r>
              <a:rPr lang="ar-DZ" sz="4400" b="1"/>
              <a:t>بانتْ سعادُ فقلبيِ اليومَ </a:t>
            </a:r>
            <a:r>
              <a:rPr lang="ar-DZ" sz="4400" b="1" smtClean="0"/>
              <a:t>مَتبُولُ + </a:t>
            </a:r>
            <a:r>
              <a:rPr lang="ar-DZ" sz="4400" b="1"/>
              <a:t>متيَّمٌ إِثـــرَها، لم يُفْــدَ، </a:t>
            </a:r>
            <a:r>
              <a:rPr lang="ar-DZ" sz="4400" b="1" smtClean="0"/>
              <a:t>مكبولُ</a:t>
            </a:r>
            <a:r>
              <a:rPr lang="ar-DZ" sz="4400" b="1"/>
              <a:t/>
            </a:r>
            <a:br>
              <a:rPr lang="ar-DZ" sz="4400" b="1"/>
            </a:br>
            <a:r>
              <a:rPr lang="ar-DZ" sz="4400" b="1"/>
              <a:t>وما سعادُ غَداةَ البينِ إذ </a:t>
            </a:r>
            <a:r>
              <a:rPr lang="ar-DZ" sz="4400" b="1" smtClean="0"/>
              <a:t>رحلوا+ </a:t>
            </a:r>
            <a:r>
              <a:rPr lang="ar-DZ" sz="4400" b="1"/>
              <a:t>إلَّا أغنُّ غضيضُ الطَّرْفِ مكحولُ</a:t>
            </a:r>
          </a:p>
          <a:p>
            <a:pPr marL="0" indent="0">
              <a:buNone/>
            </a:pPr>
            <a:r>
              <a:rPr lang="ar-DZ" sz="4400" b="1"/>
              <a:t>    أُنبئتُ أنَّ رسولَ اللهِ </a:t>
            </a:r>
            <a:r>
              <a:rPr lang="ar-DZ" sz="4400" b="1" smtClean="0"/>
              <a:t>أَوْعَدَني + والعفوُ </a:t>
            </a:r>
            <a:r>
              <a:rPr lang="ar-DZ" sz="4400" b="1"/>
              <a:t>عند رسولِ اللهِ </a:t>
            </a:r>
            <a:r>
              <a:rPr lang="ar-DZ" sz="4400" b="1" smtClean="0"/>
              <a:t>مأمـولُ</a:t>
            </a:r>
            <a:endParaRPr lang="ar-DZ" sz="4400" b="1"/>
          </a:p>
          <a:p>
            <a:pPr marL="0" indent="0">
              <a:buNone/>
            </a:pPr>
            <a:r>
              <a:rPr lang="ar-DZ" sz="4400" b="1"/>
              <a:t>   لا </a:t>
            </a:r>
            <a:r>
              <a:rPr lang="ar-DZ" sz="4400" b="1" smtClean="0"/>
              <a:t>تأخُذَنِّـيِ </a:t>
            </a:r>
            <a:r>
              <a:rPr lang="ar-DZ" sz="4400" b="1"/>
              <a:t>بأقوالِ الوُشاةِ ولـم </a:t>
            </a:r>
            <a:r>
              <a:rPr lang="ar-DZ" sz="4400" b="1" smtClean="0"/>
              <a:t>+ </a:t>
            </a:r>
            <a:r>
              <a:rPr lang="ar-DZ" sz="4400" b="1"/>
              <a:t>أُذنبْ ولو كثُــرتْ عَنِّيِ الأَقاويلُ</a:t>
            </a:r>
            <a:br>
              <a:rPr lang="ar-DZ" sz="4400" b="1"/>
            </a:br>
            <a:r>
              <a:rPr lang="ar-DZ" sz="4400" b="1"/>
              <a:t>   إنَّ الرسولَ لَنورٌ يُستضاءُ بـــهِ </a:t>
            </a:r>
            <a:r>
              <a:rPr lang="ar-DZ" sz="4400" b="1" smtClean="0"/>
              <a:t>+ مـهـنــدٌ </a:t>
            </a:r>
            <a:r>
              <a:rPr lang="ar-DZ" sz="4400" b="1"/>
              <a:t>من سيوفِ اللهِ مسلولُ</a:t>
            </a:r>
          </a:p>
          <a:p>
            <a:endParaRPr lang="ar-DZ" sz="4400" b="1"/>
          </a:p>
        </p:txBody>
      </p:sp>
    </p:spTree>
    <p:extLst>
      <p:ext uri="{BB962C8B-B14F-4D97-AF65-F5344CB8AC3E}">
        <p14:creationId xmlns:p14="http://schemas.microsoft.com/office/powerpoint/2010/main" val="41413387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92613" y="0"/>
            <a:ext cx="9404723" cy="1400530"/>
          </a:xfrm>
        </p:spPr>
        <p:txBody>
          <a:bodyPr/>
          <a:lstStyle/>
          <a:p>
            <a:r>
              <a:rPr lang="ar-DZ" b="1" smtClean="0">
                <a:solidFill>
                  <a:srgbClr val="FFC000"/>
                </a:solidFill>
              </a:rPr>
              <a:t>الشعر ف</a:t>
            </a:r>
            <a:r>
              <a:rPr lang="ar-DZ" b="1">
                <a:solidFill>
                  <a:srgbClr val="FFC000"/>
                </a:solidFill>
              </a:rPr>
              <a:t>ي</a:t>
            </a:r>
            <a:r>
              <a:rPr lang="ar-DZ" b="1" smtClean="0">
                <a:solidFill>
                  <a:srgbClr val="FFC000"/>
                </a:solidFill>
              </a:rPr>
              <a:t> عهد الخلفاء الراشدين</a:t>
            </a:r>
            <a:endParaRPr lang="ar-DZ" b="1">
              <a:solidFill>
                <a:srgbClr val="FFC000"/>
              </a:solidFill>
            </a:endParaRPr>
          </a:p>
        </p:txBody>
      </p:sp>
      <p:sp>
        <p:nvSpPr>
          <p:cNvPr id="3" name="عنصر نائب للمحتوى 2"/>
          <p:cNvSpPr>
            <a:spLocks noGrp="1"/>
          </p:cNvSpPr>
          <p:nvPr>
            <p:ph idx="1"/>
          </p:nvPr>
        </p:nvSpPr>
        <p:spPr>
          <a:xfrm>
            <a:off x="344773" y="1148518"/>
            <a:ext cx="11641531" cy="5387193"/>
          </a:xfrm>
        </p:spPr>
        <p:txBody>
          <a:bodyPr>
            <a:normAutofit/>
          </a:bodyPr>
          <a:lstStyle/>
          <a:p>
            <a:pPr algn="just"/>
            <a:r>
              <a:rPr lang="ar-DZ" sz="3200" b="1" smtClean="0"/>
              <a:t>حدثت تحولات سياسية كبيرة بعد وفاة النبي، من حروب الردة إلى اغتيالات الخلفاء، والانقلاب عليهم، والتنازع على السلطة بين الأشياع. كل هذه الاضطرابات السياسية والفتن أفرزت شعرا ميز ملامح هذه المرحلة وأرخ لها.</a:t>
            </a:r>
          </a:p>
          <a:p>
            <a:pPr algn="just"/>
            <a:r>
              <a:rPr lang="ar-DZ" sz="3200" b="1" smtClean="0"/>
              <a:t>يقول أبو الطفيل عامر بن واثلة واصفا أنصار علي:</a:t>
            </a:r>
          </a:p>
          <a:p>
            <a:pPr algn="just"/>
            <a:r>
              <a:rPr lang="ar-DZ" sz="3200" b="1" smtClean="0">
                <a:solidFill>
                  <a:srgbClr val="FFFF00"/>
                </a:solidFill>
              </a:rPr>
              <a:t>إلى رَجب السبعين يُعرف موقفي مع السّيف في جأواءَ جمٌّ عديدُها</a:t>
            </a:r>
          </a:p>
          <a:p>
            <a:pPr marL="0" indent="0" algn="just">
              <a:buNone/>
            </a:pPr>
            <a:r>
              <a:rPr lang="ar-DZ" sz="3200" b="1">
                <a:solidFill>
                  <a:srgbClr val="FFFF00"/>
                </a:solidFill>
              </a:rPr>
              <a:t> </a:t>
            </a:r>
            <a:r>
              <a:rPr lang="ar-DZ" sz="3200" b="1" smtClean="0">
                <a:solidFill>
                  <a:srgbClr val="FFFF00"/>
                </a:solidFill>
              </a:rPr>
              <a:t>  كهولٌ وشبانٌ وسادات معشرٍ   على الخيل فرسانٌ قليلٌ صُدودها</a:t>
            </a:r>
          </a:p>
          <a:p>
            <a:pPr marL="0" indent="0" algn="just">
              <a:buNone/>
            </a:pPr>
            <a:r>
              <a:rPr lang="ar-DZ" sz="3200" b="1" smtClean="0"/>
              <a:t>ليردّ عليه خزيمة الأسدي واصفا جيش معاوية من البحر والقافية نفسها:</a:t>
            </a:r>
          </a:p>
          <a:p>
            <a:pPr marL="0" indent="0" algn="just">
              <a:buNone/>
            </a:pPr>
            <a:r>
              <a:rPr lang="ar-DZ" sz="3200" b="1" smtClean="0">
                <a:solidFill>
                  <a:srgbClr val="FFFF00"/>
                </a:solidFill>
              </a:rPr>
              <a:t>إلى رجب غُرّة الشهر بعده   تُصبِّحكم حُمر المنايا وسُودها</a:t>
            </a:r>
          </a:p>
          <a:p>
            <a:pPr marL="0" indent="0" algn="just">
              <a:buNone/>
            </a:pPr>
            <a:r>
              <a:rPr lang="ar-DZ" sz="3200" b="1" smtClean="0">
                <a:solidFill>
                  <a:srgbClr val="FFFF00"/>
                </a:solidFill>
              </a:rPr>
              <a:t>ثمانون ألفاً دينُ عُثمان دينُهم  كتائبُ فيها جبرئيل يقودها</a:t>
            </a:r>
          </a:p>
          <a:p>
            <a:pPr marL="0" indent="0" algn="just">
              <a:buNone/>
            </a:pPr>
            <a:endParaRPr lang="ar-DZ" sz="3200" b="1"/>
          </a:p>
        </p:txBody>
      </p:sp>
    </p:spTree>
    <p:extLst>
      <p:ext uri="{BB962C8B-B14F-4D97-AF65-F5344CB8AC3E}">
        <p14:creationId xmlns:p14="http://schemas.microsoft.com/office/powerpoint/2010/main" val="32593933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9764" y="152915"/>
            <a:ext cx="9404723" cy="791466"/>
          </a:xfrm>
        </p:spPr>
        <p:txBody>
          <a:bodyPr/>
          <a:lstStyle/>
          <a:p>
            <a:r>
              <a:rPr lang="ar-DZ" sz="5400" b="1" smtClean="0">
                <a:solidFill>
                  <a:srgbClr val="FFC000"/>
                </a:solidFill>
              </a:rPr>
              <a:t>الشاعر والدولة </a:t>
            </a:r>
            <a:endParaRPr lang="ar-DZ" sz="5400" b="1">
              <a:solidFill>
                <a:srgbClr val="FFC000"/>
              </a:solidFill>
            </a:endParaRPr>
          </a:p>
        </p:txBody>
      </p:sp>
      <p:sp>
        <p:nvSpPr>
          <p:cNvPr id="3" name="عنصر نائب للمحتوى 2"/>
          <p:cNvSpPr>
            <a:spLocks noGrp="1"/>
          </p:cNvSpPr>
          <p:nvPr>
            <p:ph idx="1"/>
          </p:nvPr>
        </p:nvSpPr>
        <p:spPr>
          <a:xfrm>
            <a:off x="359764" y="1139252"/>
            <a:ext cx="11392525" cy="5351489"/>
          </a:xfrm>
        </p:spPr>
        <p:txBody>
          <a:bodyPr>
            <a:normAutofit/>
          </a:bodyPr>
          <a:lstStyle/>
          <a:p>
            <a:r>
              <a:rPr lang="ar-DZ" sz="3000" b="1" smtClean="0"/>
              <a:t>كان الخليفة الراشد يقرع الشعراء إذا انتهكوا محرّماً دينيا على منوال الجاهليين، كالهجاء الذي ينتهك أعراض المسلمين، وهو ما وقع للحطيئة (الشاعر المخضرم) الهجاء حين سجنه عمر وقد هجا الزبرقان بن بدر أحد أشراف المسلمين بقوله:</a:t>
            </a:r>
          </a:p>
          <a:p>
            <a:r>
              <a:rPr lang="ar-DZ" sz="3000" b="1">
                <a:solidFill>
                  <a:srgbClr val="FFFF00"/>
                </a:solidFill>
              </a:rPr>
              <a:t>دعِ المكارمَ لا ترحلْ لبُغيتها		واقعدْ فإنك أنت الطاعمُ </a:t>
            </a:r>
            <a:r>
              <a:rPr lang="ar-DZ" sz="3000" b="1" smtClean="0">
                <a:solidFill>
                  <a:srgbClr val="FFFF00"/>
                </a:solidFill>
              </a:rPr>
              <a:t>الكاسي.</a:t>
            </a:r>
          </a:p>
          <a:p>
            <a:r>
              <a:rPr lang="ar-DZ" sz="3000" b="1" smtClean="0"/>
              <a:t>واعتذر الحطيئة لعمر في سجنه بقصيدة اعتذارية تقطر شفقةً وانكسارا وتضرعاً:</a:t>
            </a:r>
          </a:p>
          <a:p>
            <a:pPr marL="0" indent="0">
              <a:buNone/>
            </a:pPr>
            <a:r>
              <a:rPr lang="ar-DZ" sz="3000" b="1">
                <a:solidFill>
                  <a:srgbClr val="FFFF00"/>
                </a:solidFill>
              </a:rPr>
              <a:t>ماذا تَقولُ لِأَفراخٍ بِذي </a:t>
            </a:r>
            <a:r>
              <a:rPr lang="ar-DZ" sz="3000" b="1" smtClean="0">
                <a:solidFill>
                  <a:srgbClr val="FFFF00"/>
                </a:solidFill>
              </a:rPr>
              <a:t>مَرَخٍ           زُغْبَ </a:t>
            </a:r>
            <a:r>
              <a:rPr lang="ar-DZ" sz="3000" b="1">
                <a:solidFill>
                  <a:srgbClr val="FFFF00"/>
                </a:solidFill>
              </a:rPr>
              <a:t>الحَواصِلِ لا ماءٌ وَلا شَجَرُ</a:t>
            </a:r>
          </a:p>
          <a:p>
            <a:pPr marL="0" indent="0">
              <a:buNone/>
            </a:pPr>
            <a:r>
              <a:rPr lang="ar-DZ" sz="3000" b="1" smtClean="0">
                <a:solidFill>
                  <a:srgbClr val="FFFF00"/>
                </a:solidFill>
              </a:rPr>
              <a:t>أَلقَيتَ </a:t>
            </a:r>
            <a:r>
              <a:rPr lang="ar-DZ" sz="3000" b="1">
                <a:solidFill>
                  <a:srgbClr val="FFFF00"/>
                </a:solidFill>
              </a:rPr>
              <a:t>كاسِبَهُم في قَعرِ </a:t>
            </a:r>
            <a:r>
              <a:rPr lang="ar-DZ" sz="3000" b="1" smtClean="0">
                <a:solidFill>
                  <a:srgbClr val="FFFF00"/>
                </a:solidFill>
              </a:rPr>
              <a:t>مُظلِمَةٍ         فَاِغفِر </a:t>
            </a:r>
            <a:r>
              <a:rPr lang="ar-DZ" sz="3000" b="1">
                <a:solidFill>
                  <a:srgbClr val="FFFF00"/>
                </a:solidFill>
              </a:rPr>
              <a:t>عَلَيكَ سَلامُ اللَهِ يا </a:t>
            </a:r>
            <a:r>
              <a:rPr lang="ar-DZ" sz="3000" b="1" smtClean="0">
                <a:solidFill>
                  <a:srgbClr val="FFFF00"/>
                </a:solidFill>
              </a:rPr>
              <a:t>عُمَرُ</a:t>
            </a:r>
          </a:p>
          <a:p>
            <a:pPr marL="0" indent="0">
              <a:buNone/>
            </a:pPr>
            <a:r>
              <a:rPr lang="ar-DZ" sz="3000" b="1" smtClean="0"/>
              <a:t>فالشاعر تعرّض لآليات الضبط النسقي داخل المنظومة الجديدة. وهي آليات لم تتسم بالتشديد عليهم وامتهان فنونهم القولية لصالح الرسالة الدعوية، بقدر ما كانت لتخلص الشعر من شوائبه وعلله الجاهلية. </a:t>
            </a:r>
            <a:endParaRPr lang="ar-DZ" b="1"/>
          </a:p>
          <a:p>
            <a:endParaRPr lang="ar-DZ" sz="2800" b="1"/>
          </a:p>
        </p:txBody>
      </p:sp>
    </p:spTree>
    <p:extLst>
      <p:ext uri="{BB962C8B-B14F-4D97-AF65-F5344CB8AC3E}">
        <p14:creationId xmlns:p14="http://schemas.microsoft.com/office/powerpoint/2010/main" val="1145890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34716" y="1139252"/>
            <a:ext cx="11362544" cy="5306518"/>
          </a:xfrm>
        </p:spPr>
        <p:txBody>
          <a:bodyPr>
            <a:noAutofit/>
          </a:bodyPr>
          <a:lstStyle/>
          <a:p>
            <a:r>
              <a:rPr lang="ar-DZ" sz="2800" b="1" smtClean="0"/>
              <a:t>يشبه </a:t>
            </a:r>
            <a:r>
              <a:rPr lang="ar-DZ" sz="2800" b="1"/>
              <a:t>ما وقع للحطيئة ما وقع </a:t>
            </a:r>
            <a:r>
              <a:rPr lang="ar-DZ" sz="2800" b="1" smtClean="0"/>
              <a:t>لأبي محجن الثقفي  الشاعر الفارس المخضرم، أسلم بعدغزوة ثقيف، اشتهر بشعره في الخمر وتعاطيه لها حتى بعد إسلامه، وقد أقام عمر بن الخطّاب حد الإسلام عليه بسببها</a:t>
            </a:r>
            <a:r>
              <a:rPr lang="ar-DZ" sz="2800" b="1"/>
              <a:t>. ولقد نفاه أيضا بسبب تشببه ب(الشموس بنت النعمان) وهي على ذمة رجل فقال</a:t>
            </a:r>
            <a:r>
              <a:rPr lang="ar-DZ" sz="2800" b="1" smtClean="0"/>
              <a:t>:       </a:t>
            </a:r>
            <a:r>
              <a:rPr lang="ar-DZ" sz="2800" b="1" smtClean="0">
                <a:solidFill>
                  <a:srgbClr val="FFFF00"/>
                </a:solidFill>
              </a:rPr>
              <a:t>ولَقَدْ </a:t>
            </a:r>
            <a:r>
              <a:rPr lang="ar-DZ" sz="2800" b="1">
                <a:solidFill>
                  <a:srgbClr val="FFFF00"/>
                </a:solidFill>
              </a:rPr>
              <a:t>نَظَرْتُ إِلَى الشُّمُوسِ </a:t>
            </a:r>
            <a:r>
              <a:rPr lang="ar-DZ" sz="2800" b="1" smtClean="0">
                <a:solidFill>
                  <a:srgbClr val="FFFF00"/>
                </a:solidFill>
              </a:rPr>
              <a:t>وَدُونَهَا      </a:t>
            </a:r>
            <a:r>
              <a:rPr lang="ar-DZ" sz="2800" b="1">
                <a:solidFill>
                  <a:srgbClr val="FFFF00"/>
                </a:solidFill>
              </a:rPr>
              <a:t>حَرَجٌ مِنَ الرَّحْمَنِ غَيْرُ </a:t>
            </a:r>
            <a:r>
              <a:rPr lang="ar-DZ" sz="2800" b="1" smtClean="0">
                <a:solidFill>
                  <a:srgbClr val="FFFF00"/>
                </a:solidFill>
              </a:rPr>
              <a:t>قَلِيلِ</a:t>
            </a:r>
            <a:r>
              <a:rPr lang="ar-DZ" sz="2800" b="1">
                <a:solidFill>
                  <a:srgbClr val="FFFF00"/>
                </a:solidFill>
              </a:rPr>
              <a:t/>
            </a:r>
            <a:br>
              <a:rPr lang="ar-DZ" sz="2800" b="1">
                <a:solidFill>
                  <a:srgbClr val="FFFF00"/>
                </a:solidFill>
              </a:rPr>
            </a:br>
            <a:r>
              <a:rPr lang="ar-DZ" sz="2800" b="1" smtClean="0"/>
              <a:t>فلاحقوه ولم يستطيعوا أن يأتوا به إلى عمر، فإذا به في معركة القادسية. مع جيش المسلمين الفاتح. وعلى الرغم من بأسه الشديد في القتال فإن سعدا بن أبي وقاص حبسه مربوطا لأنه وُجد مخمورا. وحين حمي وطيسُ القتال. تمنى أن يُفكَّ قيده ليقاتل. فجعل ينشد:</a:t>
            </a:r>
          </a:p>
          <a:p>
            <a:pPr marL="0" indent="0">
              <a:buNone/>
            </a:pPr>
            <a:r>
              <a:rPr lang="ar-DZ" sz="2800" b="1" smtClean="0">
                <a:solidFill>
                  <a:srgbClr val="FFFF00"/>
                </a:solidFill>
              </a:rPr>
              <a:t>               كَفَى </a:t>
            </a:r>
            <a:r>
              <a:rPr lang="ar-DZ" sz="2800" b="1">
                <a:solidFill>
                  <a:srgbClr val="FFFF00"/>
                </a:solidFill>
              </a:rPr>
              <a:t>حَزَنًا أَنْ تُطْرَدَ الْخَيْلُ بِالْقَنَا ... وَأُتْرَكَ مَشْدُودًا عَلَيَّ </a:t>
            </a:r>
            <a:r>
              <a:rPr lang="ar-DZ" sz="2800" b="1" smtClean="0">
                <a:solidFill>
                  <a:srgbClr val="FFFF00"/>
                </a:solidFill>
              </a:rPr>
              <a:t>وِثَاقِيَا</a:t>
            </a:r>
            <a:r>
              <a:rPr lang="ar-DZ" sz="2800" b="1" smtClean="0"/>
              <a:t>.</a:t>
            </a:r>
          </a:p>
          <a:p>
            <a:pPr marL="0" indent="0">
              <a:buNone/>
            </a:pPr>
            <a:r>
              <a:rPr lang="ar-DZ" sz="2800" b="1" smtClean="0"/>
              <a:t>وقد توسّل لزوج سعد ففكت وثاقه وركب خيلا لسعد، وأبلى بلاء حسنا، شفَّعه عند سعدٍ وعند عمر.</a:t>
            </a:r>
          </a:p>
          <a:p>
            <a:r>
              <a:rPr lang="ar-DZ" sz="2800" b="1" smtClean="0"/>
              <a:t>الشاعر بطبيعته شخصية قلقة مزاجية، متمردة، وفتنته بشعره وبأنساقه القديمة جعلته مدانا في أحيان كثيرة من عمر خلافة الراشدين.</a:t>
            </a:r>
            <a:endParaRPr lang="ar-DZ" sz="2800" b="1"/>
          </a:p>
        </p:txBody>
      </p:sp>
    </p:spTree>
    <p:extLst>
      <p:ext uri="{BB962C8B-B14F-4D97-AF65-F5344CB8AC3E}">
        <p14:creationId xmlns:p14="http://schemas.microsoft.com/office/powerpoint/2010/main" val="11953973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2237" y="75574"/>
            <a:ext cx="9404723" cy="1400530"/>
          </a:xfrm>
        </p:spPr>
        <p:txBody>
          <a:bodyPr/>
          <a:lstStyle/>
          <a:p>
            <a:r>
              <a:rPr lang="ar-DZ" sz="6000" b="1" smtClean="0">
                <a:solidFill>
                  <a:schemeClr val="accent2"/>
                </a:solidFill>
              </a:rPr>
              <a:t>شعر الفتوح</a:t>
            </a:r>
            <a:endParaRPr lang="ar-DZ" sz="6000" b="1">
              <a:solidFill>
                <a:schemeClr val="accent2"/>
              </a:solidFill>
            </a:endParaRPr>
          </a:p>
        </p:txBody>
      </p:sp>
      <p:sp>
        <p:nvSpPr>
          <p:cNvPr id="3" name="عنصر نائب للمحتوى 2"/>
          <p:cNvSpPr>
            <a:spLocks noGrp="1"/>
          </p:cNvSpPr>
          <p:nvPr>
            <p:ph idx="1"/>
          </p:nvPr>
        </p:nvSpPr>
        <p:spPr>
          <a:xfrm>
            <a:off x="169817" y="1201783"/>
            <a:ext cx="11795759" cy="5394959"/>
          </a:xfrm>
        </p:spPr>
        <p:txBody>
          <a:bodyPr>
            <a:noAutofit/>
          </a:bodyPr>
          <a:lstStyle/>
          <a:p>
            <a:pPr algn="just"/>
            <a:r>
              <a:rPr lang="ar-DZ" sz="3950" b="1" smtClean="0"/>
              <a:t>ذهب بعض الدارسين لتاريخ الشعر العربي مذهب المستشرقين وتلامذتهم ممن رأوا أن الشعر العربي قد ضعف ولان بمجيء الإسلام. لانشغال الصحابة والتابعين بالجهاد, غير أن معظمهم لم يعر اهتماما لأغراض شعرية ناشئة بفعل ما أحدثه الإسلام من تغيير في حياتهم وسياستهم ونظام مجتمعهم. ومن بين هذه الأغراض «شعر الفُتوح» الذي لا يكتفي  فيها الشاعر بوصف المغازي الملحمية التي خاضها ولا الحث على الجهاد ونشر الدعوة، بل سيجسّد هذا الشعر موقف الشاعر من السلطات التي يواجهها أو يهابها، أوالتي يحتمي بها وينافح عنها.  </a:t>
            </a:r>
            <a:endParaRPr lang="ar-DZ" sz="3950" b="1"/>
          </a:p>
        </p:txBody>
      </p:sp>
    </p:spTree>
    <p:extLst>
      <p:ext uri="{BB962C8B-B14F-4D97-AF65-F5344CB8AC3E}">
        <p14:creationId xmlns:p14="http://schemas.microsoft.com/office/powerpoint/2010/main" val="24448182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2069" y="1214846"/>
            <a:ext cx="11560627" cy="5355771"/>
          </a:xfrm>
        </p:spPr>
        <p:txBody>
          <a:bodyPr>
            <a:normAutofit/>
          </a:bodyPr>
          <a:lstStyle/>
          <a:p>
            <a:r>
              <a:rPr lang="ar-DZ" sz="4000" b="1" smtClean="0"/>
              <a:t>يقول النابغة الجعدي خارجا للفتوح :</a:t>
            </a:r>
          </a:p>
          <a:p>
            <a:r>
              <a:rPr lang="ar-DZ" sz="4000" b="1">
                <a:solidFill>
                  <a:srgbClr val="FFFF00"/>
                </a:solidFill>
              </a:rPr>
              <a:t>باتَت تُذَكِّرِنُي بِاللَهِ </a:t>
            </a:r>
            <a:r>
              <a:rPr lang="ar-DZ" sz="4000" b="1" smtClean="0">
                <a:solidFill>
                  <a:srgbClr val="FFFF00"/>
                </a:solidFill>
              </a:rPr>
              <a:t>قاعِدَةً          وَالدَمعُ </a:t>
            </a:r>
            <a:r>
              <a:rPr lang="ar-DZ" sz="4000" b="1">
                <a:solidFill>
                  <a:srgbClr val="FFFF00"/>
                </a:solidFill>
              </a:rPr>
              <a:t>يَنهَلُّ مِن شَأنَيهِما </a:t>
            </a:r>
            <a:r>
              <a:rPr lang="ar-DZ" sz="4000" b="1" smtClean="0">
                <a:solidFill>
                  <a:srgbClr val="FFFF00"/>
                </a:solidFill>
              </a:rPr>
              <a:t>سَبَلا</a:t>
            </a:r>
            <a:endParaRPr lang="ar-DZ" sz="4000" b="1">
              <a:solidFill>
                <a:srgbClr val="FFFF00"/>
              </a:solidFill>
            </a:endParaRPr>
          </a:p>
          <a:p>
            <a:pPr marL="0" indent="0">
              <a:buNone/>
            </a:pPr>
            <a:r>
              <a:rPr lang="ar-DZ" sz="4000" b="1" smtClean="0">
                <a:solidFill>
                  <a:srgbClr val="FFFF00"/>
                </a:solidFill>
              </a:rPr>
              <a:t>يا بْنَةَ </a:t>
            </a:r>
            <a:r>
              <a:rPr lang="ar-DZ" sz="4000" b="1">
                <a:solidFill>
                  <a:srgbClr val="FFFF00"/>
                </a:solidFill>
              </a:rPr>
              <a:t>عَمِّي كِتابُ اللَهِ </a:t>
            </a:r>
            <a:r>
              <a:rPr lang="ar-DZ" sz="4000" b="1" smtClean="0">
                <a:solidFill>
                  <a:srgbClr val="FFFF00"/>
                </a:solidFill>
              </a:rPr>
              <a:t>أَخرَجَني      عَنكُم وَهَل </a:t>
            </a:r>
            <a:r>
              <a:rPr lang="ar-DZ" sz="4000" b="1">
                <a:solidFill>
                  <a:srgbClr val="FFFF00"/>
                </a:solidFill>
              </a:rPr>
              <a:t>أَمنَعَنَّ اللَهَ ما </a:t>
            </a:r>
            <a:r>
              <a:rPr lang="ar-DZ" sz="4000" b="1" smtClean="0">
                <a:solidFill>
                  <a:srgbClr val="FFFF00"/>
                </a:solidFill>
              </a:rPr>
              <a:t>فَعَلا</a:t>
            </a:r>
            <a:endParaRPr lang="ar-DZ" sz="4000" b="1">
              <a:solidFill>
                <a:srgbClr val="FFFF00"/>
              </a:solidFill>
            </a:endParaRPr>
          </a:p>
          <a:p>
            <a:pPr marL="0" indent="0">
              <a:buNone/>
            </a:pPr>
            <a:r>
              <a:rPr lang="ar-DZ" sz="4000" b="1" smtClean="0">
                <a:solidFill>
                  <a:srgbClr val="FFFF00"/>
                </a:solidFill>
              </a:rPr>
              <a:t>فَإِن </a:t>
            </a:r>
            <a:r>
              <a:rPr lang="ar-DZ" sz="4000" b="1">
                <a:solidFill>
                  <a:srgbClr val="FFFF00"/>
                </a:solidFill>
              </a:rPr>
              <a:t>رَجَعتُ فَرَبُّ الناسِ </a:t>
            </a:r>
            <a:r>
              <a:rPr lang="ar-DZ" sz="4000" b="1" smtClean="0">
                <a:solidFill>
                  <a:srgbClr val="FFFF00"/>
                </a:solidFill>
              </a:rPr>
              <a:t>يُرجِعُني   وَإِن </a:t>
            </a:r>
            <a:r>
              <a:rPr lang="ar-DZ" sz="4000" b="1">
                <a:solidFill>
                  <a:srgbClr val="FFFF00"/>
                </a:solidFill>
              </a:rPr>
              <a:t>لَحِقتُ بِرَبّي فَابتَغي </a:t>
            </a:r>
            <a:r>
              <a:rPr lang="ar-DZ" sz="4000" b="1" smtClean="0">
                <a:solidFill>
                  <a:srgbClr val="FFFF00"/>
                </a:solidFill>
              </a:rPr>
              <a:t>بَدَلا</a:t>
            </a:r>
            <a:endParaRPr lang="ar-DZ" sz="4000" b="1">
              <a:solidFill>
                <a:srgbClr val="FFFF00"/>
              </a:solidFill>
            </a:endParaRPr>
          </a:p>
          <a:p>
            <a:pPr marL="0" indent="0">
              <a:buNone/>
            </a:pPr>
            <a:r>
              <a:rPr lang="ar-DZ" sz="4000" b="1" smtClean="0">
                <a:solidFill>
                  <a:srgbClr val="FFFF00"/>
                </a:solidFill>
              </a:rPr>
              <a:t>ما </a:t>
            </a:r>
            <a:r>
              <a:rPr lang="ar-DZ" sz="4000" b="1">
                <a:solidFill>
                  <a:srgbClr val="FFFF00"/>
                </a:solidFill>
              </a:rPr>
              <a:t>كُنتُ أَعرَجَ أَو أَعمًى </a:t>
            </a:r>
            <a:r>
              <a:rPr lang="ar-DZ" sz="4000" b="1" smtClean="0">
                <a:solidFill>
                  <a:srgbClr val="FFFF00"/>
                </a:solidFill>
              </a:rPr>
              <a:t>فَيَعذِرَني   أَو </a:t>
            </a:r>
            <a:r>
              <a:rPr lang="ar-DZ" sz="4000" b="1">
                <a:solidFill>
                  <a:srgbClr val="FFFF00"/>
                </a:solidFill>
              </a:rPr>
              <a:t>ضارِعاً مِن ضنًى لَم يَستَطِع </a:t>
            </a:r>
            <a:r>
              <a:rPr lang="ar-DZ" sz="4000" b="1" smtClean="0">
                <a:solidFill>
                  <a:srgbClr val="FFFF00"/>
                </a:solidFill>
              </a:rPr>
              <a:t>حِوَلا</a:t>
            </a:r>
            <a:endParaRPr lang="ar-DZ" sz="4000" b="1">
              <a:solidFill>
                <a:srgbClr val="FFFF00"/>
              </a:solidFill>
            </a:endParaRPr>
          </a:p>
          <a:p>
            <a:pPr marL="0" indent="0">
              <a:buNone/>
            </a:pPr>
            <a:r>
              <a:rPr lang="ar-DZ" sz="4000" b="1" smtClean="0">
                <a:solidFill>
                  <a:srgbClr val="FFFF00"/>
                </a:solidFill>
              </a:rPr>
              <a:t>وَحَاجَة </a:t>
            </a:r>
            <a:r>
              <a:rPr lang="ar-DZ" sz="4000" b="1">
                <a:solidFill>
                  <a:srgbClr val="FFFF00"/>
                </a:solidFill>
              </a:rPr>
              <a:t>مِثلِ حَرِّ النارِ </a:t>
            </a:r>
            <a:r>
              <a:rPr lang="ar-DZ" sz="4000" b="1" smtClean="0">
                <a:solidFill>
                  <a:srgbClr val="FFFF00"/>
                </a:solidFill>
              </a:rPr>
              <a:t>داخِلَةٍ       سَلّيتُها </a:t>
            </a:r>
            <a:r>
              <a:rPr lang="ar-DZ" sz="4000" b="1">
                <a:solidFill>
                  <a:srgbClr val="FFFF00"/>
                </a:solidFill>
              </a:rPr>
              <a:t>بأَمونٍ ذُمِّرَت جَمَلا</a:t>
            </a:r>
          </a:p>
          <a:p>
            <a:pPr marL="0" indent="0">
              <a:buNone/>
            </a:pPr>
            <a:endParaRPr lang="ar-DZ" sz="4000" b="1"/>
          </a:p>
          <a:p>
            <a:endParaRPr lang="ar-DZ" sz="4000" b="1"/>
          </a:p>
        </p:txBody>
      </p:sp>
    </p:spTree>
    <p:extLst>
      <p:ext uri="{BB962C8B-B14F-4D97-AF65-F5344CB8AC3E}">
        <p14:creationId xmlns:p14="http://schemas.microsoft.com/office/powerpoint/2010/main" val="40840903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09007" y="295963"/>
            <a:ext cx="9404723" cy="1400530"/>
          </a:xfrm>
        </p:spPr>
        <p:txBody>
          <a:bodyPr/>
          <a:lstStyle/>
          <a:p>
            <a:r>
              <a:rPr lang="ar-DZ" sz="7200" b="1" smtClean="0">
                <a:solidFill>
                  <a:srgbClr val="92D050"/>
                </a:solidFill>
              </a:rPr>
              <a:t>خصائصه</a:t>
            </a:r>
            <a:endParaRPr lang="ar-DZ" sz="7200" b="1">
              <a:solidFill>
                <a:srgbClr val="92D050"/>
              </a:solidFill>
            </a:endParaRPr>
          </a:p>
        </p:txBody>
      </p:sp>
      <p:sp>
        <p:nvSpPr>
          <p:cNvPr id="3" name="عنصر نائب للمحتوى 2"/>
          <p:cNvSpPr>
            <a:spLocks noGrp="1"/>
          </p:cNvSpPr>
          <p:nvPr>
            <p:ph idx="1"/>
          </p:nvPr>
        </p:nvSpPr>
        <p:spPr>
          <a:xfrm>
            <a:off x="209008" y="1269146"/>
            <a:ext cx="11625942" cy="5379847"/>
          </a:xfrm>
        </p:spPr>
        <p:txBody>
          <a:bodyPr>
            <a:noAutofit/>
          </a:bodyPr>
          <a:lstStyle/>
          <a:p>
            <a:pPr algn="just"/>
            <a:r>
              <a:rPr lang="ar-DZ" sz="4100" b="1" smtClean="0"/>
              <a:t>الاقتباس من القرآن الكريم والهدي النبوي، وحجاج الموقف بهما.</a:t>
            </a:r>
          </a:p>
          <a:p>
            <a:pPr algn="just"/>
            <a:r>
              <a:rPr lang="ar-DZ" sz="4100" b="1" smtClean="0"/>
              <a:t>لم تعد القصيدة في هذا العصر النبوي وما بعده تحفل كثيرا بالوقوف على الطلل وتُعدد في موضوعاتنا، بل بدأت بوادر ظهور قصيدة الوحدة الموضوعية في هذا العصر، كشعر الفتوح.  والنقائض.</a:t>
            </a:r>
          </a:p>
          <a:p>
            <a:pPr algn="just"/>
            <a:r>
              <a:rPr lang="ar-DZ" sz="4100" b="1" smtClean="0"/>
              <a:t>الصدق الفني بعيدا عن المبالغات التي تتجنى عن الحقائق .</a:t>
            </a:r>
          </a:p>
          <a:p>
            <a:pPr algn="just"/>
            <a:r>
              <a:rPr lang="ar-DZ" sz="4100" b="1" smtClean="0"/>
              <a:t>خرج الشعر العربي من العصبية القبلية إلى التعصب للموقف والمذهب والفكرة.</a:t>
            </a:r>
          </a:p>
          <a:p>
            <a:pPr algn="just"/>
            <a:endParaRPr lang="ar-DZ" sz="4100" b="1" smtClean="0"/>
          </a:p>
          <a:p>
            <a:pPr algn="just"/>
            <a:endParaRPr lang="ar-DZ" sz="4100" b="1"/>
          </a:p>
        </p:txBody>
      </p:sp>
    </p:spTree>
    <p:extLst>
      <p:ext uri="{BB962C8B-B14F-4D97-AF65-F5344CB8AC3E}">
        <p14:creationId xmlns:p14="http://schemas.microsoft.com/office/powerpoint/2010/main" val="2240842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6111" y="291353"/>
            <a:ext cx="9404723" cy="1400530"/>
          </a:xfrm>
        </p:spPr>
        <p:txBody>
          <a:bodyPr/>
          <a:lstStyle/>
          <a:p>
            <a:r>
              <a:rPr lang="ar-DZ" sz="6000" b="1" smtClean="0">
                <a:solidFill>
                  <a:schemeClr val="accent2"/>
                </a:solidFill>
              </a:rPr>
              <a:t>الشعر في عهد السلطة النبوية</a:t>
            </a:r>
            <a:endParaRPr lang="ar-DZ" sz="6000" b="1">
              <a:solidFill>
                <a:schemeClr val="accent2"/>
              </a:solidFill>
            </a:endParaRPr>
          </a:p>
        </p:txBody>
      </p:sp>
      <p:sp>
        <p:nvSpPr>
          <p:cNvPr id="3" name="عنصر نائب للمحتوى 2"/>
          <p:cNvSpPr>
            <a:spLocks noGrp="1"/>
          </p:cNvSpPr>
          <p:nvPr>
            <p:ph idx="1"/>
          </p:nvPr>
        </p:nvSpPr>
        <p:spPr>
          <a:xfrm>
            <a:off x="147918" y="1425388"/>
            <a:ext cx="11631706" cy="5136777"/>
          </a:xfrm>
        </p:spPr>
        <p:txBody>
          <a:bodyPr>
            <a:noAutofit/>
          </a:bodyPr>
          <a:lstStyle/>
          <a:p>
            <a:pPr algn="just"/>
            <a:r>
              <a:rPr lang="ar-DZ" sz="4800" b="1" smtClean="0"/>
              <a:t>لما سطعت أنوار الدعوة المحمدية على ليل العرب الجاهلي، </a:t>
            </a:r>
            <a:r>
              <a:rPr lang="ar-DZ" sz="4800" b="1" smtClean="0">
                <a:solidFill>
                  <a:srgbClr val="FFFF00"/>
                </a:solidFill>
              </a:rPr>
              <a:t>ضعفت الحَميّة </a:t>
            </a:r>
            <a:r>
              <a:rPr lang="ar-DZ" sz="4800" b="1" smtClean="0"/>
              <a:t> والعصبية المَقيتة </a:t>
            </a:r>
            <a:r>
              <a:rPr lang="ar-DZ" sz="4800" b="1" smtClean="0">
                <a:solidFill>
                  <a:srgbClr val="FFFF00"/>
                </a:solidFill>
              </a:rPr>
              <a:t>لقبائلهم</a:t>
            </a:r>
            <a:r>
              <a:rPr lang="ar-DZ" sz="4800" b="1" smtClean="0"/>
              <a:t> التي كانت متناحرة، لتتماثل بنية المجتمع الجاهلي تدريجيا لنسق </a:t>
            </a:r>
            <a:r>
              <a:rPr lang="ar-DZ" sz="4800" b="1" smtClean="0">
                <a:solidFill>
                  <a:srgbClr val="FFFF00"/>
                </a:solidFill>
              </a:rPr>
              <a:t>الدولة</a:t>
            </a:r>
            <a:r>
              <a:rPr lang="ar-DZ" sz="4800" b="1" smtClean="0"/>
              <a:t> والمجتمع الواحد المتكافل. ولعل ذلك أثّر على أنساق شعرهم بتحول أهم أغراضه (</a:t>
            </a:r>
            <a:r>
              <a:rPr lang="ar-DZ" sz="4800" b="1" smtClean="0">
                <a:solidFill>
                  <a:srgbClr val="FFFF00"/>
                </a:solidFill>
              </a:rPr>
              <a:t>المديح والهجاء</a:t>
            </a:r>
            <a:r>
              <a:rPr lang="ar-DZ" sz="4800" b="1" smtClean="0"/>
              <a:t>) من القبيلة إلى العقيدة، مع ظهور أغراض جديدة </a:t>
            </a:r>
            <a:r>
              <a:rPr lang="ar-DZ" sz="4800" b="1" smtClean="0">
                <a:solidFill>
                  <a:srgbClr val="FFFF00"/>
                </a:solidFill>
              </a:rPr>
              <a:t>تنسجم</a:t>
            </a:r>
            <a:r>
              <a:rPr lang="ar-DZ" sz="4800" b="1" smtClean="0"/>
              <a:t> مع التوجيه الإسلامي الجديد.</a:t>
            </a:r>
            <a:endParaRPr lang="ar-DZ" sz="4800" b="1"/>
          </a:p>
        </p:txBody>
      </p:sp>
    </p:spTree>
    <p:extLst>
      <p:ext uri="{BB962C8B-B14F-4D97-AF65-F5344CB8AC3E}">
        <p14:creationId xmlns:p14="http://schemas.microsoft.com/office/powerpoint/2010/main" val="3767590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5494" y="0"/>
            <a:ext cx="9404723" cy="1026458"/>
          </a:xfrm>
        </p:spPr>
        <p:txBody>
          <a:bodyPr/>
          <a:lstStyle/>
          <a:p>
            <a:r>
              <a:rPr lang="ar-DZ" sz="6000" b="1" smtClean="0">
                <a:solidFill>
                  <a:schemeClr val="accent2"/>
                </a:solidFill>
              </a:rPr>
              <a:t>حاجة الدعوة للشعر</a:t>
            </a:r>
            <a:endParaRPr lang="ar-DZ" sz="6000" b="1">
              <a:solidFill>
                <a:schemeClr val="accent2"/>
              </a:solidFill>
            </a:endParaRPr>
          </a:p>
        </p:txBody>
      </p:sp>
      <p:sp>
        <p:nvSpPr>
          <p:cNvPr id="3" name="عنصر نائب للمحتوى 2"/>
          <p:cNvSpPr>
            <a:spLocks noGrp="1"/>
          </p:cNvSpPr>
          <p:nvPr>
            <p:ph idx="1"/>
          </p:nvPr>
        </p:nvSpPr>
        <p:spPr>
          <a:xfrm>
            <a:off x="255494" y="1210235"/>
            <a:ext cx="11645153" cy="5347319"/>
          </a:xfrm>
        </p:spPr>
        <p:txBody>
          <a:bodyPr>
            <a:noAutofit/>
          </a:bodyPr>
          <a:lstStyle/>
          <a:p>
            <a:pPr algn="just"/>
            <a:r>
              <a:rPr lang="ar-DZ" sz="3000" b="1" smtClean="0"/>
              <a:t>لم يأت الإسلام المحمدي حربا على الشعر برُمّته، بل </a:t>
            </a:r>
            <a:r>
              <a:rPr lang="ar-DZ" sz="3000" b="1" smtClean="0">
                <a:solidFill>
                  <a:srgbClr val="FFFF00"/>
                </a:solidFill>
              </a:rPr>
              <a:t>جاء</a:t>
            </a:r>
            <a:r>
              <a:rPr lang="ar-DZ" sz="3000" b="1" smtClean="0"/>
              <a:t> </a:t>
            </a:r>
            <a:r>
              <a:rPr lang="ar-DZ" sz="3000" b="1" smtClean="0">
                <a:solidFill>
                  <a:srgbClr val="FFFF00"/>
                </a:solidFill>
              </a:rPr>
              <a:t>مهذِّبا له </a:t>
            </a:r>
            <a:r>
              <a:rPr lang="ar-DZ" sz="3000" b="1" smtClean="0"/>
              <a:t>إذ خلَّصه من الكذب، وهتك الأعراض، وترسيخ طقوس الشرك الجاهلية. لكنه ظلَّ يقرُّ بسلطان الشعر على قلوبهم بوصفه حافظ قيمهم وأيامهم وأنسابهم. واصلا لأرحامهم كما يحظ عليه دين الله الجديد.</a:t>
            </a:r>
          </a:p>
          <a:p>
            <a:pPr algn="just"/>
            <a:r>
              <a:rPr lang="ar-DZ" sz="3000" b="1" smtClean="0"/>
              <a:t>وجد الرسول </a:t>
            </a:r>
            <a:r>
              <a:rPr lang="ar-DZ" sz="2800" b="1" smtClean="0"/>
              <a:t>ﷺ</a:t>
            </a:r>
            <a:r>
              <a:rPr lang="ar-DZ" smtClean="0"/>
              <a:t> </a:t>
            </a:r>
            <a:r>
              <a:rPr lang="ar-DZ" sz="3000" b="1" smtClean="0"/>
              <a:t>في شعر حسان بن ثابت ما فيه من ذبٍّ عن المسلمين ودفاعا عن الإسلام ورفعا لرايته، ودحرا لمعنويات الكفار في ساح الوغى:</a:t>
            </a:r>
            <a:r>
              <a:rPr lang="ar-DZ" sz="3000" b="1" smtClean="0">
                <a:solidFill>
                  <a:srgbClr val="FFFF00"/>
                </a:solidFill>
              </a:rPr>
              <a:t>(اهجهم وروح القدس معك)</a:t>
            </a:r>
            <a:r>
              <a:rPr lang="ar-DZ" sz="3000" b="1" smtClean="0"/>
              <a:t> يقصد قريشا، وحين خشي رسول الله </a:t>
            </a:r>
            <a:r>
              <a:rPr lang="ar-DZ" sz="2800" b="1" smtClean="0"/>
              <a:t>ﷺ</a:t>
            </a:r>
            <a:r>
              <a:rPr lang="ar-DZ" smtClean="0"/>
              <a:t> </a:t>
            </a:r>
            <a:r>
              <a:rPr lang="ar-DZ" sz="3000" b="1" smtClean="0"/>
              <a:t>من حسان أن يقدح في سلالة قرشية ينتمي إليها طمأنه حسان بقوله:</a:t>
            </a:r>
            <a:r>
              <a:rPr lang="ar-DZ" sz="3000" b="1" smtClean="0">
                <a:solidFill>
                  <a:srgbClr val="FFFF00"/>
                </a:solidFill>
              </a:rPr>
              <a:t>(أسلّك منهم كما تُسلُّ الشَّعرة من العجين)</a:t>
            </a:r>
            <a:r>
              <a:rPr lang="ar-DZ" sz="3000" b="1" smtClean="0"/>
              <a:t> فجاء شعره ناصرا موجعا لكفرة قريش.</a:t>
            </a:r>
          </a:p>
          <a:p>
            <a:pPr algn="just"/>
            <a:r>
              <a:rPr lang="ar-DZ" sz="3000" b="1" smtClean="0"/>
              <a:t>التفَّ حول رسول الله</a:t>
            </a:r>
            <a:r>
              <a:rPr lang="ar-DZ" sz="2800"/>
              <a:t>ﷺ</a:t>
            </a:r>
            <a:r>
              <a:rPr lang="ar-DZ" sz="3000" b="1" smtClean="0"/>
              <a:t> شعراء كانوا دروعا تحمي صدر الإسلام من الشبهات وتذود عن أعراض المسلمين: </a:t>
            </a:r>
            <a:r>
              <a:rPr lang="ar-DZ" sz="3000" b="1" smtClean="0">
                <a:solidFill>
                  <a:srgbClr val="FFFF00"/>
                </a:solidFill>
              </a:rPr>
              <a:t>(عبد الله بن رواحة، حسان بن ثابت وكعب بن مالك)</a:t>
            </a:r>
            <a:r>
              <a:rPr lang="ar-DZ" sz="3000" b="1" smtClean="0"/>
              <a:t>. وكان رسول الله </a:t>
            </a:r>
            <a:r>
              <a:rPr lang="ar-DZ" smtClean="0"/>
              <a:t>ﷺ </a:t>
            </a:r>
            <a:r>
              <a:rPr lang="ar-DZ" sz="3000" b="1" smtClean="0"/>
              <a:t>يستحسن شعرهم ويحضهم عليه. </a:t>
            </a:r>
            <a:endParaRPr lang="ar-DZ" sz="3000" b="1"/>
          </a:p>
        </p:txBody>
      </p:sp>
    </p:spTree>
    <p:extLst>
      <p:ext uri="{BB962C8B-B14F-4D97-AF65-F5344CB8AC3E}">
        <p14:creationId xmlns:p14="http://schemas.microsoft.com/office/powerpoint/2010/main" val="3885098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864508837"/>
              </p:ext>
            </p:extLst>
          </p:nvPr>
        </p:nvGraphicFramePr>
        <p:xfrm>
          <a:off x="430213" y="309563"/>
          <a:ext cx="10852150" cy="61991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96085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16859" y="497541"/>
            <a:ext cx="9950823" cy="5871881"/>
          </a:xfrm>
        </p:spPr>
        <p:txBody>
          <a:bodyPr>
            <a:noAutofit/>
          </a:bodyPr>
          <a:lstStyle/>
          <a:p>
            <a:pPr algn="just"/>
            <a:r>
              <a:rPr lang="ar-DZ" sz="4200" b="1" smtClean="0"/>
              <a:t>من الملاحظ أن الشعراء الثلاثة من الأنصار، أي من </a:t>
            </a:r>
            <a:r>
              <a:rPr lang="ar-DZ" sz="4200" b="1" smtClean="0">
                <a:solidFill>
                  <a:srgbClr val="FFFF00"/>
                </a:solidFill>
              </a:rPr>
              <a:t>مدينة</a:t>
            </a:r>
            <a:r>
              <a:rPr lang="ar-DZ" sz="4200" b="1" smtClean="0"/>
              <a:t> رسول الله </a:t>
            </a:r>
            <a:r>
              <a:rPr lang="ar-DZ" sz="4200" smtClean="0"/>
              <a:t>ﷺ</a:t>
            </a:r>
            <a:r>
              <a:rPr lang="ar-DZ" sz="4200" b="1" smtClean="0"/>
              <a:t> الجديدة. فهم </a:t>
            </a:r>
            <a:r>
              <a:rPr lang="ar-DZ" sz="4200" b="1" smtClean="0">
                <a:solidFill>
                  <a:srgbClr val="FFFF00"/>
                </a:solidFill>
              </a:rPr>
              <a:t>شعراء دولة الرسول</a:t>
            </a:r>
            <a:r>
              <a:rPr lang="ar-DZ" sz="4200" b="1"/>
              <a:t>ﷺ</a:t>
            </a:r>
            <a:r>
              <a:rPr lang="ar-DZ" sz="4200" b="1" smtClean="0"/>
              <a:t>.</a:t>
            </a:r>
          </a:p>
          <a:p>
            <a:pPr algn="just"/>
            <a:r>
              <a:rPr lang="ar-DZ" sz="4200" b="1" smtClean="0"/>
              <a:t>أسس رسول الله</a:t>
            </a:r>
            <a:r>
              <a:rPr lang="ar-DZ" sz="4200"/>
              <a:t>ﷺ</a:t>
            </a:r>
            <a:r>
              <a:rPr lang="ar-DZ" sz="4200" b="1" smtClean="0"/>
              <a:t> مدينته ودولته ورايته، ووقع على الاتفاقيات وبنود الصلح والحدود بينه وبين القبائل والملل التي على حدودها. و</a:t>
            </a:r>
            <a:r>
              <a:rPr lang="ar-DZ" sz="4200" b="1" smtClean="0">
                <a:solidFill>
                  <a:srgbClr val="FFFF00"/>
                </a:solidFill>
              </a:rPr>
              <a:t>كان شعراؤها لسان دعوتها</a:t>
            </a:r>
            <a:r>
              <a:rPr lang="ar-DZ" sz="4200" b="1" smtClean="0"/>
              <a:t>.</a:t>
            </a:r>
          </a:p>
          <a:p>
            <a:pPr algn="just"/>
            <a:r>
              <a:rPr lang="ar-DZ" sz="4200" b="1" smtClean="0"/>
              <a:t>يقول حسان قبل الفتح يهجو زعيم قريش أبا سفيان ين الحارث وكان هذا الأخير شاعرا مطبوعا:</a:t>
            </a:r>
          </a:p>
          <a:p>
            <a:pPr marL="0" indent="0" algn="just">
              <a:buNone/>
            </a:pPr>
            <a:endParaRPr lang="ar-DZ" sz="4200" b="1"/>
          </a:p>
        </p:txBody>
      </p:sp>
    </p:spTree>
    <p:extLst>
      <p:ext uri="{BB962C8B-B14F-4D97-AF65-F5344CB8AC3E}">
        <p14:creationId xmlns:p14="http://schemas.microsoft.com/office/powerpoint/2010/main" val="827980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1103312" y="322730"/>
            <a:ext cx="9533312" cy="6185646"/>
          </a:xfrm>
        </p:spPr>
        <p:txBody>
          <a:bodyPr>
            <a:noAutofit/>
          </a:bodyPr>
          <a:lstStyle/>
          <a:p>
            <a:pPr marL="914400" lvl="2" indent="0" algn="just">
              <a:buNone/>
            </a:pPr>
            <a:r>
              <a:rPr lang="ar-DZ" sz="3600" b="1">
                <a:solidFill>
                  <a:srgbClr val="FFFF00"/>
                </a:solidFill>
              </a:rPr>
              <a:t>عدمنا خيلنا إن لم تروها *** تثير النقع موعدها </a:t>
            </a:r>
            <a:r>
              <a:rPr lang="ar-DZ" sz="3600" b="1" smtClean="0">
                <a:solidFill>
                  <a:srgbClr val="FFFF00"/>
                </a:solidFill>
              </a:rPr>
              <a:t>كَداءُ</a:t>
            </a:r>
            <a:endParaRPr lang="ar-DZ" sz="3600" b="1">
              <a:solidFill>
                <a:srgbClr val="FFFF00"/>
              </a:solidFill>
            </a:endParaRPr>
          </a:p>
          <a:p>
            <a:pPr marL="914400" lvl="2" indent="0" algn="just">
              <a:buNone/>
            </a:pPr>
            <a:r>
              <a:rPr lang="ar-DZ" sz="3600" b="1">
                <a:solidFill>
                  <a:srgbClr val="FFFF00"/>
                </a:solidFill>
              </a:rPr>
              <a:t>يبارين الأعنة مصعدات *** على أكتافها الأسل الظماء</a:t>
            </a:r>
          </a:p>
          <a:p>
            <a:pPr marL="914400" lvl="2" indent="0" algn="just">
              <a:buNone/>
            </a:pPr>
            <a:r>
              <a:rPr lang="ar-DZ" sz="3600" b="1">
                <a:solidFill>
                  <a:srgbClr val="FFFF00"/>
                </a:solidFill>
              </a:rPr>
              <a:t>تظل جيادنا </a:t>
            </a:r>
            <a:r>
              <a:rPr lang="ar-DZ" sz="3600" b="1" smtClean="0">
                <a:solidFill>
                  <a:srgbClr val="FFFF00"/>
                </a:solidFill>
              </a:rPr>
              <a:t>متمــطــــــرات </a:t>
            </a:r>
            <a:r>
              <a:rPr lang="ar-DZ" sz="3600" b="1">
                <a:solidFill>
                  <a:srgbClr val="FFFF00"/>
                </a:solidFill>
              </a:rPr>
              <a:t>*** تلطمهن بالخمر النساء</a:t>
            </a:r>
          </a:p>
          <a:p>
            <a:pPr marL="914400" lvl="2" indent="0" algn="just">
              <a:buNone/>
            </a:pPr>
            <a:r>
              <a:rPr lang="ar-DZ" sz="3600" b="1">
                <a:solidFill>
                  <a:srgbClr val="FFFF00"/>
                </a:solidFill>
              </a:rPr>
              <a:t>فإما تعرضوا عنا اعتمرنا </a:t>
            </a:r>
            <a:r>
              <a:rPr lang="ar-DZ" sz="3600" b="1" smtClean="0">
                <a:solidFill>
                  <a:srgbClr val="FFFF00"/>
                </a:solidFill>
              </a:rPr>
              <a:t>***وكان </a:t>
            </a:r>
            <a:r>
              <a:rPr lang="ar-DZ" sz="3600" b="1">
                <a:solidFill>
                  <a:srgbClr val="FFFF00"/>
                </a:solidFill>
              </a:rPr>
              <a:t>الفتح وانكشف الغطاء</a:t>
            </a:r>
          </a:p>
          <a:p>
            <a:pPr marL="914400" lvl="2" indent="0" algn="just">
              <a:buNone/>
            </a:pPr>
            <a:r>
              <a:rPr lang="ar-DZ" sz="3600" b="1">
                <a:solidFill>
                  <a:srgbClr val="FFFF00"/>
                </a:solidFill>
              </a:rPr>
              <a:t>وإلا فاصبروا لجلاد يوم </a:t>
            </a:r>
            <a:r>
              <a:rPr lang="ar-DZ" sz="3600" b="1" smtClean="0">
                <a:solidFill>
                  <a:srgbClr val="FFFF00"/>
                </a:solidFill>
              </a:rPr>
              <a:t>***    يـــعـــز </a:t>
            </a:r>
            <a:r>
              <a:rPr lang="ar-DZ" sz="3600" b="1">
                <a:solidFill>
                  <a:srgbClr val="FFFF00"/>
                </a:solidFill>
              </a:rPr>
              <a:t>الله فيه ما </a:t>
            </a:r>
            <a:r>
              <a:rPr lang="ar-DZ" sz="3600" b="1" smtClean="0">
                <a:solidFill>
                  <a:srgbClr val="FFFF00"/>
                </a:solidFill>
              </a:rPr>
              <a:t>يشاء</a:t>
            </a:r>
          </a:p>
          <a:p>
            <a:pPr marL="914400" lvl="2" indent="0" algn="just">
              <a:buNone/>
            </a:pPr>
            <a:r>
              <a:rPr lang="ar-DZ" sz="3600" b="1">
                <a:solidFill>
                  <a:srgbClr val="FFFF00"/>
                </a:solidFill>
              </a:rPr>
              <a:t>ألا أبلغ أبا سفيان عني *** فأنت مجوف نخب هواء</a:t>
            </a:r>
            <a:br>
              <a:rPr lang="ar-DZ" sz="3600" b="1">
                <a:solidFill>
                  <a:srgbClr val="FFFF00"/>
                </a:solidFill>
              </a:rPr>
            </a:br>
            <a:r>
              <a:rPr lang="ar-DZ" sz="3600" b="1">
                <a:solidFill>
                  <a:srgbClr val="FFFF00"/>
                </a:solidFill>
              </a:rPr>
              <a:t>بأن سيوفنا تركتك عبدا *** وعبد الدار سادتها الإماء</a:t>
            </a:r>
            <a:br>
              <a:rPr lang="ar-DZ" sz="3600" b="1">
                <a:solidFill>
                  <a:srgbClr val="FFFF00"/>
                </a:solidFill>
              </a:rPr>
            </a:br>
            <a:r>
              <a:rPr lang="ar-DZ" sz="3600" b="1">
                <a:solidFill>
                  <a:srgbClr val="FFFF00"/>
                </a:solidFill>
              </a:rPr>
              <a:t>هجوت محمدا فأجبت عنه *** وعند الله في ذاك الجزاء</a:t>
            </a:r>
            <a:br>
              <a:rPr lang="ar-DZ" sz="3600" b="1">
                <a:solidFill>
                  <a:srgbClr val="FFFF00"/>
                </a:solidFill>
              </a:rPr>
            </a:br>
            <a:endParaRPr lang="ar-DZ" sz="3600" b="1">
              <a:solidFill>
                <a:srgbClr val="FFFF00"/>
              </a:solidFill>
            </a:endParaRPr>
          </a:p>
        </p:txBody>
      </p:sp>
    </p:spTree>
    <p:extLst>
      <p:ext uri="{BB962C8B-B14F-4D97-AF65-F5344CB8AC3E}">
        <p14:creationId xmlns:p14="http://schemas.microsoft.com/office/powerpoint/2010/main" val="602496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1366" y="183777"/>
            <a:ext cx="9404723" cy="1400530"/>
          </a:xfrm>
        </p:spPr>
        <p:txBody>
          <a:bodyPr/>
          <a:lstStyle/>
          <a:p>
            <a:r>
              <a:rPr lang="ar-DZ" sz="4800" b="1" smtClean="0">
                <a:solidFill>
                  <a:srgbClr val="FFC000"/>
                </a:solidFill>
              </a:rPr>
              <a:t>بدايات شعر النقائض</a:t>
            </a:r>
            <a:endParaRPr lang="ar-DZ" sz="4800" b="1">
              <a:solidFill>
                <a:srgbClr val="FFC000"/>
              </a:solidFill>
            </a:endParaRPr>
          </a:p>
        </p:txBody>
      </p:sp>
      <p:sp>
        <p:nvSpPr>
          <p:cNvPr id="3" name="عنصر نائب للمحتوى 2"/>
          <p:cNvSpPr>
            <a:spLocks noGrp="1"/>
          </p:cNvSpPr>
          <p:nvPr>
            <p:ph idx="1"/>
          </p:nvPr>
        </p:nvSpPr>
        <p:spPr>
          <a:xfrm>
            <a:off x="161365" y="1169894"/>
            <a:ext cx="11766175" cy="5432612"/>
          </a:xfrm>
        </p:spPr>
        <p:txBody>
          <a:bodyPr>
            <a:noAutofit/>
          </a:bodyPr>
          <a:lstStyle/>
          <a:p>
            <a:pPr algn="just"/>
            <a:r>
              <a:rPr lang="ar-DZ" sz="4000" b="1" smtClean="0"/>
              <a:t>تجلت في عصر النبوة معارك شعرية بالموازاة مع المعارك الحربية وبخاصة بين شعراء النبي والقرشيين قبل الفتح. والنقائض هي سجالات شعرية ازدهت في العصر الأموي. وهو هجاء متبادل بين شاعرين أو أكثر على البحر والقافية نفسها. ولعلنا نرى أن البعد السياسي واضح فيها سواء أكانت في صدر الإسلام بين الدولة الناشئة والمشركين، أو في العصور التالية حين نشأت الأحزاب والمذاهب.</a:t>
            </a:r>
          </a:p>
          <a:p>
            <a:pPr algn="just"/>
            <a:r>
              <a:rPr lang="ar-DZ" sz="4000" b="1" smtClean="0"/>
              <a:t>ناقض حسان أبا سفيان وهبيرة المخزومي، كما ناقض كعب بن مالك ضرارا بن الخطاب. </a:t>
            </a:r>
            <a:endParaRPr lang="ar-DZ" sz="4000" b="1"/>
          </a:p>
        </p:txBody>
      </p:sp>
    </p:spTree>
    <p:extLst>
      <p:ext uri="{BB962C8B-B14F-4D97-AF65-F5344CB8AC3E}">
        <p14:creationId xmlns:p14="http://schemas.microsoft.com/office/powerpoint/2010/main" val="2240010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49624" y="145882"/>
            <a:ext cx="9762564" cy="1400530"/>
          </a:xfrm>
        </p:spPr>
        <p:txBody>
          <a:bodyPr/>
          <a:lstStyle/>
          <a:p>
            <a:r>
              <a:rPr lang="ar-DZ" sz="5400" b="1" smtClean="0">
                <a:solidFill>
                  <a:srgbClr val="92D050"/>
                </a:solidFill>
              </a:rPr>
              <a:t>سلطان الفرقان في مواجهة سلطان البيان</a:t>
            </a:r>
            <a:endParaRPr lang="ar-DZ" sz="5400" b="1">
              <a:solidFill>
                <a:srgbClr val="92D050"/>
              </a:solidFill>
            </a:endParaRPr>
          </a:p>
        </p:txBody>
      </p:sp>
      <p:sp>
        <p:nvSpPr>
          <p:cNvPr id="3" name="عنصر نائب للمحتوى 2"/>
          <p:cNvSpPr>
            <a:spLocks noGrp="1"/>
          </p:cNvSpPr>
          <p:nvPr>
            <p:ph idx="1"/>
          </p:nvPr>
        </p:nvSpPr>
        <p:spPr>
          <a:xfrm>
            <a:off x="349624" y="1223683"/>
            <a:ext cx="11712388" cy="5446058"/>
          </a:xfrm>
        </p:spPr>
        <p:txBody>
          <a:bodyPr>
            <a:noAutofit/>
          </a:bodyPr>
          <a:lstStyle/>
          <a:p>
            <a:pPr algn="just"/>
            <a:r>
              <a:rPr lang="ar-DZ" sz="4400" b="1" smtClean="0"/>
              <a:t>كان النبي الأكرم يستشعر سلطان الشعر على قلوب القرشيين فقوته الرمزية وسحره هما الحائلان بينهم وبين إسلامهم وخضوعهم. وفي فتح مكة شمل عفو رسول الله كل المشركين الذين وعدهم بالأمان عدا قائمة بأسماء من كانوا يهجون الإسلام في شعرهم، وعلى رأسهم (كعب بن زهير). وأباح دمهم </a:t>
            </a:r>
            <a:r>
              <a:rPr lang="ar-DZ" sz="4400" b="1" smtClean="0">
                <a:solidFill>
                  <a:srgbClr val="FFFF00"/>
                </a:solidFill>
              </a:rPr>
              <a:t>حتى لو وجدوهم يتمسحون بالكعبة</a:t>
            </a:r>
            <a:r>
              <a:rPr lang="ar-DZ" sz="4400" b="1" smtClean="0"/>
              <a:t>. لأن جبروت الشعراء أفعل من جبروت السيف في ذلك الحين. ولن تُرفع للحق راية إن لم تتهشّم أنياب الكفرة باندحار شعرائهم.</a:t>
            </a:r>
            <a:endParaRPr lang="ar-DZ" sz="4400" b="1"/>
          </a:p>
        </p:txBody>
      </p:sp>
    </p:spTree>
    <p:extLst>
      <p:ext uri="{BB962C8B-B14F-4D97-AF65-F5344CB8AC3E}">
        <p14:creationId xmlns:p14="http://schemas.microsoft.com/office/powerpoint/2010/main" val="190344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35131" y="1201783"/>
            <a:ext cx="11759073" cy="5486400"/>
          </a:xfrm>
        </p:spPr>
        <p:txBody>
          <a:bodyPr>
            <a:noAutofit/>
          </a:bodyPr>
          <a:lstStyle/>
          <a:p>
            <a:r>
              <a:rPr lang="ar-DZ" sz="2800" b="1" smtClean="0">
                <a:cs typeface="+mn-cs"/>
              </a:rPr>
              <a:t>قال أبو سفيان بعد غزوة أحد:</a:t>
            </a:r>
          </a:p>
          <a:p>
            <a:r>
              <a:rPr lang="ar-SA" sz="2800" b="1">
                <a:solidFill>
                  <a:srgbClr val="FFFF00"/>
                </a:solidFill>
                <a:cs typeface="+mn-cs"/>
              </a:rPr>
              <a:t>وسلّى الذي قد كان في النفس </a:t>
            </a:r>
            <a:r>
              <a:rPr lang="ar-SA" sz="2800" b="1" smtClean="0">
                <a:solidFill>
                  <a:srgbClr val="FFFF00"/>
                </a:solidFill>
                <a:cs typeface="+mn-cs"/>
              </a:rPr>
              <a:t>أنني</a:t>
            </a:r>
            <a:r>
              <a:rPr lang="ar-DZ" sz="2800" b="1" smtClean="0">
                <a:solidFill>
                  <a:srgbClr val="FFFF00"/>
                </a:solidFill>
                <a:cs typeface="+mn-cs"/>
              </a:rPr>
              <a:t> ++ قتلتُ </a:t>
            </a:r>
            <a:r>
              <a:rPr lang="ar-DZ" sz="2800" b="1">
                <a:solidFill>
                  <a:srgbClr val="FFFF00"/>
                </a:solidFill>
                <a:cs typeface="+mn-cs"/>
              </a:rPr>
              <a:t>من النجّار كلَّ نجيبِ</a:t>
            </a:r>
          </a:p>
          <a:p>
            <a:pPr marL="0" indent="0">
              <a:buNone/>
            </a:pPr>
            <a:r>
              <a:rPr lang="ar-DZ" sz="2800" b="1" smtClean="0">
                <a:solidFill>
                  <a:srgbClr val="FFFF00"/>
                </a:solidFill>
                <a:cs typeface="+mn-cs"/>
              </a:rPr>
              <a:t>   </a:t>
            </a:r>
            <a:r>
              <a:rPr lang="ar-SA" sz="2800" b="1">
                <a:solidFill>
                  <a:srgbClr val="FFFF00"/>
                </a:solidFill>
                <a:cs typeface="+mn-cs"/>
              </a:rPr>
              <a:t>ومن هاشمٍ قرماً كريماً </a:t>
            </a:r>
            <a:r>
              <a:rPr lang="ar-SA" sz="2800" b="1" smtClean="0">
                <a:solidFill>
                  <a:srgbClr val="FFFF00"/>
                </a:solidFill>
                <a:cs typeface="+mn-cs"/>
              </a:rPr>
              <a:t>ومصعباً</a:t>
            </a:r>
            <a:r>
              <a:rPr lang="ar-DZ" sz="2800" b="1" smtClean="0">
                <a:solidFill>
                  <a:srgbClr val="FFFF00"/>
                </a:solidFill>
                <a:cs typeface="+mn-cs"/>
              </a:rPr>
              <a:t> ++  </a:t>
            </a:r>
            <a:r>
              <a:rPr lang="ar-SA" sz="2800" b="1" smtClean="0">
                <a:solidFill>
                  <a:srgbClr val="FFFF00"/>
                </a:solidFill>
                <a:cs typeface="+mn-cs"/>
              </a:rPr>
              <a:t>وكان </a:t>
            </a:r>
            <a:r>
              <a:rPr lang="ar-SA" sz="2800" b="1">
                <a:solidFill>
                  <a:srgbClr val="FFFF00"/>
                </a:solidFill>
                <a:cs typeface="+mn-cs"/>
              </a:rPr>
              <a:t>لدى الهيجاء غيرَ </a:t>
            </a:r>
            <a:r>
              <a:rPr lang="ar-SA" sz="2800" b="1" smtClean="0">
                <a:solidFill>
                  <a:srgbClr val="FFFF00"/>
                </a:solidFill>
                <a:cs typeface="+mn-cs"/>
              </a:rPr>
              <a:t>هيوبِ</a:t>
            </a:r>
            <a:r>
              <a:rPr lang="ar-DZ" sz="2800" b="1" smtClean="0">
                <a:solidFill>
                  <a:srgbClr val="FFFF00"/>
                </a:solidFill>
                <a:cs typeface="+mn-cs"/>
              </a:rPr>
              <a:t>.</a:t>
            </a:r>
          </a:p>
          <a:p>
            <a:pPr marL="0" indent="0">
              <a:buNone/>
            </a:pPr>
            <a:r>
              <a:rPr lang="ar-DZ" sz="2800" b="1" smtClean="0">
                <a:cs typeface="+mn-cs"/>
              </a:rPr>
              <a:t>فردّ عليه حسان:</a:t>
            </a:r>
          </a:p>
          <a:p>
            <a:pPr marL="0" indent="0">
              <a:buNone/>
            </a:pPr>
            <a:r>
              <a:rPr lang="ar-DZ" sz="2800" b="1">
                <a:solidFill>
                  <a:srgbClr val="FFFF00"/>
                </a:solidFill>
                <a:cs typeface="+mn-cs"/>
              </a:rPr>
              <a:t>ذكرتَ القرومَ </a:t>
            </a:r>
            <a:r>
              <a:rPr lang="ar-DZ" sz="2800" b="1" smtClean="0">
                <a:solidFill>
                  <a:srgbClr val="FFFF00"/>
                </a:solidFill>
                <a:cs typeface="+mn-cs"/>
              </a:rPr>
              <a:t>الصِّيدَ </a:t>
            </a:r>
            <a:r>
              <a:rPr lang="ar-DZ" sz="2800" b="1">
                <a:solidFill>
                  <a:srgbClr val="FFFF00"/>
                </a:solidFill>
                <a:cs typeface="+mn-cs"/>
              </a:rPr>
              <a:t>من آل </a:t>
            </a:r>
            <a:r>
              <a:rPr lang="ar-DZ" sz="2800" b="1" smtClean="0">
                <a:solidFill>
                  <a:srgbClr val="FFFF00"/>
                </a:solidFill>
                <a:cs typeface="+mn-cs"/>
              </a:rPr>
              <a:t>هاشمٍ ++ ولست لزور قلته بمصيب</a:t>
            </a:r>
          </a:p>
          <a:p>
            <a:pPr marL="0" indent="0">
              <a:buNone/>
            </a:pPr>
            <a:r>
              <a:rPr lang="ar-DZ" sz="2800" b="1" smtClean="0">
                <a:cs typeface="+mn-cs"/>
              </a:rPr>
              <a:t>قال هبيرة المخزومي في غزوة أحد ذاكرا (كنانة) التي جرُّوها معهم للقتال:</a:t>
            </a:r>
          </a:p>
          <a:p>
            <a:pPr marL="0" indent="0">
              <a:buNone/>
            </a:pPr>
            <a:r>
              <a:rPr lang="ar-DZ" sz="2800" b="1">
                <a:solidFill>
                  <a:srgbClr val="FFFF00"/>
                </a:solidFill>
                <a:cs typeface="+mn-cs"/>
              </a:rPr>
              <a:t>سُقْنا كنانةَ من أطرافِ ذي </a:t>
            </a:r>
            <a:r>
              <a:rPr lang="ar-DZ" sz="2800" b="1" smtClean="0">
                <a:solidFill>
                  <a:srgbClr val="FFFF00"/>
                </a:solidFill>
                <a:cs typeface="+mn-cs"/>
              </a:rPr>
              <a:t>يَمَنٍ  ++  عُرْضَ </a:t>
            </a:r>
            <a:r>
              <a:rPr lang="ar-DZ" sz="2800" b="1">
                <a:solidFill>
                  <a:srgbClr val="FFFF00"/>
                </a:solidFill>
                <a:cs typeface="+mn-cs"/>
              </a:rPr>
              <a:t>البلاد على ما كان </a:t>
            </a:r>
            <a:r>
              <a:rPr lang="ar-DZ" sz="2800" b="1" smtClean="0">
                <a:solidFill>
                  <a:srgbClr val="FFFF00"/>
                </a:solidFill>
                <a:cs typeface="+mn-cs"/>
              </a:rPr>
              <a:t>يزجيها</a:t>
            </a:r>
            <a:r>
              <a:rPr lang="ar-DZ" sz="2800" b="1" smtClean="0">
                <a:cs typeface="+mn-cs"/>
              </a:rPr>
              <a:t>.</a:t>
            </a:r>
          </a:p>
          <a:p>
            <a:pPr marL="0" indent="0">
              <a:buNone/>
            </a:pPr>
            <a:r>
              <a:rPr lang="ar-DZ" sz="2800" b="1" smtClean="0">
                <a:cs typeface="+mn-cs"/>
              </a:rPr>
              <a:t>ليردّ حسان:</a:t>
            </a:r>
          </a:p>
          <a:p>
            <a:pPr marL="0" indent="0">
              <a:buNone/>
            </a:pPr>
            <a:r>
              <a:rPr lang="ar-DZ" sz="2800" b="1">
                <a:solidFill>
                  <a:srgbClr val="FFFF00"/>
                </a:solidFill>
                <a:cs typeface="+mn-cs"/>
              </a:rPr>
              <a:t>سُقتمْ كِنانةَ جهلاً مِنْ سفاهتكم </a:t>
            </a:r>
            <a:r>
              <a:rPr lang="ar-DZ" sz="2800" b="1" smtClean="0">
                <a:solidFill>
                  <a:srgbClr val="FFFF00"/>
                </a:solidFill>
                <a:cs typeface="+mn-cs"/>
              </a:rPr>
              <a:t> ++       إلى </a:t>
            </a:r>
            <a:r>
              <a:rPr lang="ar-DZ" sz="2800" b="1">
                <a:solidFill>
                  <a:srgbClr val="FFFF00"/>
                </a:solidFill>
                <a:cs typeface="+mn-cs"/>
              </a:rPr>
              <a:t>الرسولِ فجندُ الله مخزيها</a:t>
            </a:r>
          </a:p>
          <a:p>
            <a:pPr marL="0" indent="0">
              <a:buNone/>
            </a:pPr>
            <a:r>
              <a:rPr lang="ar-DZ" sz="2800" b="1" smtClean="0">
                <a:solidFill>
                  <a:srgbClr val="FFFF00"/>
                </a:solidFill>
                <a:cs typeface="+mn-cs"/>
              </a:rPr>
              <a:t> </a:t>
            </a:r>
            <a:r>
              <a:rPr lang="ar-DZ" sz="2800" b="1">
                <a:solidFill>
                  <a:srgbClr val="FFFF00"/>
                </a:solidFill>
                <a:cs typeface="+mn-cs"/>
              </a:rPr>
              <a:t>أوردتموها حياضَ الموتِ </a:t>
            </a:r>
            <a:r>
              <a:rPr lang="ar-DZ" sz="2800" b="1" smtClean="0">
                <a:solidFill>
                  <a:srgbClr val="FFFF00"/>
                </a:solidFill>
                <a:cs typeface="+mn-cs"/>
              </a:rPr>
              <a:t>ضاحيةً  ++    </a:t>
            </a:r>
            <a:r>
              <a:rPr lang="ar-DZ" sz="2800" b="1">
                <a:solidFill>
                  <a:srgbClr val="FFFF00"/>
                </a:solidFill>
                <a:cs typeface="+mn-cs"/>
              </a:rPr>
              <a:t>فالنارُ موعدها، والقتلُ </a:t>
            </a:r>
            <a:r>
              <a:rPr lang="ar-DZ" sz="2800" b="1" smtClean="0">
                <a:solidFill>
                  <a:srgbClr val="FFFF00"/>
                </a:solidFill>
                <a:cs typeface="+mn-cs"/>
              </a:rPr>
              <a:t>لاقيها</a:t>
            </a:r>
          </a:p>
          <a:p>
            <a:pPr marL="0" indent="0">
              <a:buNone/>
            </a:pPr>
            <a:endParaRPr lang="ar-DZ" sz="2800" b="1">
              <a:cs typeface="+mn-cs"/>
            </a:endParaRPr>
          </a:p>
          <a:p>
            <a:pPr marL="0" indent="0">
              <a:buNone/>
            </a:pPr>
            <a:endParaRPr lang="ar-DZ" sz="2800" b="1">
              <a:cs typeface="+mn-cs"/>
            </a:endParaRPr>
          </a:p>
          <a:p>
            <a:pPr marL="0" indent="0">
              <a:buNone/>
            </a:pPr>
            <a:endParaRPr lang="ar-DZ" sz="2800" b="1">
              <a:cs typeface="+mn-cs"/>
            </a:endParaRPr>
          </a:p>
          <a:p>
            <a:pPr marL="0" indent="0">
              <a:buNone/>
            </a:pPr>
            <a:r>
              <a:rPr lang="ar-DZ" sz="2800" b="1">
                <a:cs typeface="+mn-cs"/>
              </a:rPr>
              <a:t> </a:t>
            </a:r>
          </a:p>
          <a:p>
            <a:pPr marL="0" indent="0">
              <a:buNone/>
            </a:pPr>
            <a:endParaRPr lang="ar-DZ" sz="2800" b="1">
              <a:cs typeface="+mn-cs"/>
            </a:endParaRPr>
          </a:p>
          <a:p>
            <a:pPr marL="0" indent="0">
              <a:buNone/>
            </a:pPr>
            <a:endParaRPr lang="ar-DZ" sz="2800" b="1">
              <a:cs typeface="+mn-cs"/>
            </a:endParaRPr>
          </a:p>
          <a:p>
            <a:pPr marL="0" indent="0">
              <a:buNone/>
            </a:pPr>
            <a:endParaRPr lang="ar-DZ" sz="2800" b="1">
              <a:cs typeface="+mn-cs"/>
            </a:endParaRPr>
          </a:p>
        </p:txBody>
      </p:sp>
    </p:spTree>
    <p:extLst>
      <p:ext uri="{BB962C8B-B14F-4D97-AF65-F5344CB8AC3E}">
        <p14:creationId xmlns:p14="http://schemas.microsoft.com/office/powerpoint/2010/main" val="35268058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يون">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2595</TotalTime>
  <Words>1393</Words>
  <Application>Microsoft Office PowerPoint</Application>
  <PresentationFormat>شاشة عريضة</PresentationFormat>
  <Paragraphs>82</Paragraphs>
  <Slides>17</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17</vt:i4>
      </vt:variant>
    </vt:vector>
  </HeadingPairs>
  <TitlesOfParts>
    <vt:vector size="23" baseType="lpstr">
      <vt:lpstr>Arial</vt:lpstr>
      <vt:lpstr>Calibri</vt:lpstr>
      <vt:lpstr>Century Gothic</vt:lpstr>
      <vt:lpstr>Times New Roman</vt:lpstr>
      <vt:lpstr>Wingdings 3</vt:lpstr>
      <vt:lpstr>أيون</vt:lpstr>
      <vt:lpstr>الشعر السياسي في صدر الإسلام</vt:lpstr>
      <vt:lpstr>الشعر في عهد السلطة النبوية</vt:lpstr>
      <vt:lpstr>حاجة الدعوة للشعر</vt:lpstr>
      <vt:lpstr>عرض تقديمي في PowerPoint</vt:lpstr>
      <vt:lpstr>عرض تقديمي في PowerPoint</vt:lpstr>
      <vt:lpstr>عرض تقديمي في PowerPoint</vt:lpstr>
      <vt:lpstr>بدايات شعر النقائض</vt:lpstr>
      <vt:lpstr>سلطان الفرقان في مواجهة سلطان البيان</vt:lpstr>
      <vt:lpstr>عرض تقديمي في PowerPoint</vt:lpstr>
      <vt:lpstr>عرض تقديمي في PowerPoint</vt:lpstr>
      <vt:lpstr>بردة كعب واعتذاريته</vt:lpstr>
      <vt:lpstr>الشعر في عهد الخلفاء الراشدين</vt:lpstr>
      <vt:lpstr>الشاعر والدولة </vt:lpstr>
      <vt:lpstr>عرض تقديمي في PowerPoint</vt:lpstr>
      <vt:lpstr>شعر الفتوح</vt:lpstr>
      <vt:lpstr>عرض تقديمي في PowerPoint</vt:lpstr>
      <vt:lpstr>خصائصه</vt:lpstr>
    </vt:vector>
  </TitlesOfParts>
  <Company>SPI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الشعر السياسي في صدر الإسلام</dc:title>
  <dc:creator>Yoga</dc:creator>
  <cp:lastModifiedBy>Yoga</cp:lastModifiedBy>
  <cp:revision>83</cp:revision>
  <dcterms:created xsi:type="dcterms:W3CDTF">2023-11-01T11:19:55Z</dcterms:created>
  <dcterms:modified xsi:type="dcterms:W3CDTF">2023-11-09T16:35:05Z</dcterms:modified>
</cp:coreProperties>
</file>