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notesMasterIdLst>
    <p:notesMasterId r:id="rId17"/>
  </p:notesMasterIdLst>
  <p:handoutMasterIdLst>
    <p:handoutMasterId r:id="rId18"/>
  </p:handoutMasterIdLst>
  <p:sldIdLst>
    <p:sldId id="323" r:id="rId3"/>
    <p:sldId id="355" r:id="rId4"/>
    <p:sldId id="307" r:id="rId5"/>
    <p:sldId id="308" r:id="rId6"/>
    <p:sldId id="309" r:id="rId7"/>
    <p:sldId id="311" r:id="rId8"/>
    <p:sldId id="310" r:id="rId9"/>
    <p:sldId id="312" r:id="rId10"/>
    <p:sldId id="313" r:id="rId11"/>
    <p:sldId id="314" r:id="rId12"/>
    <p:sldId id="315" r:id="rId13"/>
    <p:sldId id="316" r:id="rId14"/>
    <p:sldId id="317" r:id="rId15"/>
    <p:sldId id="318" r:id="rId16"/>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AEF3"/>
    <a:srgbClr val="FF9900"/>
    <a:srgbClr val="33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fr-F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3778BB51-F3EA-49D1-AFA9-6572B97E69D8}" type="datetimeFigureOut">
              <a:rPr lang="fr-FR"/>
              <a:pPr>
                <a:defRPr/>
              </a:pPr>
              <a:t>24/10/2023</a:t>
            </a:fld>
            <a:endParaRPr lang="fr-F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fr-F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C7AFB09F-CC5F-4E0F-AEFA-C2D9574955A1}" type="slidenum">
              <a:rPr lang="fr-FR"/>
              <a:pPr>
                <a:defRPr/>
              </a:pPr>
              <a:t>‹#›</a:t>
            </a:fld>
            <a:endParaRPr lang="fr-FR"/>
          </a:p>
        </p:txBody>
      </p:sp>
    </p:spTree>
    <p:extLst>
      <p:ext uri="{BB962C8B-B14F-4D97-AF65-F5344CB8AC3E}">
        <p14:creationId xmlns:p14="http://schemas.microsoft.com/office/powerpoint/2010/main" val="1206401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6D544972-1834-41A7-B5DF-1F2D91FED507}" type="datetimeFigureOut">
              <a:rPr lang="fr-FR"/>
              <a:pPr>
                <a:defRPr/>
              </a:pPr>
              <a:t>24/10/2023</a:t>
            </a:fld>
            <a:endParaRPr lang="fr-F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fr-FR"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B7EB66BE-D37D-4918-8E01-49913053E6CD}" type="slidenum">
              <a:rPr lang="fr-FR"/>
              <a:pPr>
                <a:defRPr/>
              </a:pPr>
              <a:t>‹#›</a:t>
            </a:fld>
            <a:endParaRPr lang="fr-FR"/>
          </a:p>
        </p:txBody>
      </p:sp>
    </p:spTree>
    <p:extLst>
      <p:ext uri="{BB962C8B-B14F-4D97-AF65-F5344CB8AC3E}">
        <p14:creationId xmlns:p14="http://schemas.microsoft.com/office/powerpoint/2010/main" val="24785549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63AC5C-DBB7-47DE-B1FD-C18A32841213}" type="slidenum">
              <a:rPr lang="fr-FR" altLang="fr-FR" smtClean="0">
                <a:solidFill>
                  <a:srgbClr val="000000"/>
                </a:solidFill>
                <a:cs typeface="Arial" panose="020B0604020202020204" pitchFamily="34" charset="0"/>
              </a:rPr>
              <a:pPr/>
              <a:t>1</a:t>
            </a:fld>
            <a:endParaRPr lang="fr-FR" altLang="fr-FR">
              <a:solidFill>
                <a:srgbClr val="000000"/>
              </a:solidFill>
              <a:cs typeface="Arial" panose="020B0604020202020204" pitchFamily="34" charset="0"/>
            </a:endParaRPr>
          </a:p>
        </p:txBody>
      </p:sp>
    </p:spTree>
    <p:extLst>
      <p:ext uri="{BB962C8B-B14F-4D97-AF65-F5344CB8AC3E}">
        <p14:creationId xmlns:p14="http://schemas.microsoft.com/office/powerpoint/2010/main" val="2871479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fr-FR" altLang="fr-FR" sz="2400">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fr-FR" altLang="fr-FR" noProof="0"/>
              <a:t>Cliquez pour modifier le style du titre</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fr-FR" altLang="fr-FR" noProof="0"/>
              <a:t>Cliquez pour modifier le style des sous-titres du masque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fr-FR" altLang="fr-FR"/>
          </a:p>
        </p:txBody>
      </p:sp>
      <p:sp>
        <p:nvSpPr>
          <p:cNvPr id="19" name="Rectangle 17"/>
          <p:cNvSpPr>
            <a:spLocks noGrp="1" noChangeArrowheads="1"/>
          </p:cNvSpPr>
          <p:nvPr>
            <p:ph type="ftr" sz="quarter" idx="11"/>
          </p:nvPr>
        </p:nvSpPr>
        <p:spPr/>
        <p:txBody>
          <a:bodyPr/>
          <a:lstStyle>
            <a:lvl1pPr>
              <a:defRPr/>
            </a:lvl1pPr>
          </a:lstStyle>
          <a:p>
            <a:pPr>
              <a:defRPr/>
            </a:pPr>
            <a:endParaRPr lang="fr-FR" altLang="fr-FR"/>
          </a:p>
        </p:txBody>
      </p:sp>
      <p:sp>
        <p:nvSpPr>
          <p:cNvPr id="20" name="Rectangle 18"/>
          <p:cNvSpPr>
            <a:spLocks noGrp="1" noChangeArrowheads="1"/>
          </p:cNvSpPr>
          <p:nvPr>
            <p:ph type="sldNum" sz="quarter" idx="12"/>
          </p:nvPr>
        </p:nvSpPr>
        <p:spPr/>
        <p:txBody>
          <a:bodyPr/>
          <a:lstStyle>
            <a:lvl1pPr>
              <a:defRPr/>
            </a:lvl1pPr>
          </a:lstStyle>
          <a:p>
            <a:pPr>
              <a:defRPr/>
            </a:pPr>
            <a:fld id="{D2008C30-F180-44A7-8B31-AB37CC7D2D23}" type="slidenum">
              <a:rPr lang="fr-FR" altLang="fr-FR"/>
              <a:pPr>
                <a:defRPr/>
              </a:pPr>
              <a:t>‹#›</a:t>
            </a:fld>
            <a:endParaRPr lang="fr-FR" altLang="fr-FR"/>
          </a:p>
        </p:txBody>
      </p:sp>
    </p:spTree>
    <p:extLst>
      <p:ext uri="{BB962C8B-B14F-4D97-AF65-F5344CB8AC3E}">
        <p14:creationId xmlns:p14="http://schemas.microsoft.com/office/powerpoint/2010/main" val="1135892720"/>
      </p:ext>
    </p:extLst>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5" name="Rectangle 3"/>
          <p:cNvSpPr>
            <a:spLocks noGrp="1" noChangeArrowheads="1"/>
          </p:cNvSpPr>
          <p:nvPr>
            <p:ph type="sldNum" sz="quarter" idx="11"/>
          </p:nvPr>
        </p:nvSpPr>
        <p:spPr>
          <a:ln/>
        </p:spPr>
        <p:txBody>
          <a:bodyPr/>
          <a:lstStyle>
            <a:lvl1pPr>
              <a:defRPr/>
            </a:lvl1pPr>
          </a:lstStyle>
          <a:p>
            <a:pPr>
              <a:defRPr/>
            </a:pPr>
            <a:fld id="{5927B1D1-07F5-4E04-B2B9-BA4AE63642B9}" type="slidenum">
              <a:rPr lang="fr-FR" altLang="fr-FR"/>
              <a:pPr>
                <a:defRPr/>
              </a:pPr>
              <a:t>‹#›</a:t>
            </a:fld>
            <a:endParaRPr lang="fr-FR" altLang="fr-FR"/>
          </a:p>
        </p:txBody>
      </p:sp>
      <p:sp>
        <p:nvSpPr>
          <p:cNvPr id="6"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756332801"/>
      </p:ext>
    </p:extLst>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5" name="Rectangle 3"/>
          <p:cNvSpPr>
            <a:spLocks noGrp="1" noChangeArrowheads="1"/>
          </p:cNvSpPr>
          <p:nvPr>
            <p:ph type="sldNum" sz="quarter" idx="11"/>
          </p:nvPr>
        </p:nvSpPr>
        <p:spPr>
          <a:ln/>
        </p:spPr>
        <p:txBody>
          <a:bodyPr/>
          <a:lstStyle>
            <a:lvl1pPr>
              <a:defRPr/>
            </a:lvl1pPr>
          </a:lstStyle>
          <a:p>
            <a:pPr>
              <a:defRPr/>
            </a:pPr>
            <a:fld id="{0D6A1F50-B3B7-4F2C-8510-3FA2A495C4FA}" type="slidenum">
              <a:rPr lang="fr-FR" altLang="fr-FR"/>
              <a:pPr>
                <a:defRPr/>
              </a:pPr>
              <a:t>‹#›</a:t>
            </a:fld>
            <a:endParaRPr lang="fr-FR" altLang="fr-FR"/>
          </a:p>
        </p:txBody>
      </p:sp>
      <p:sp>
        <p:nvSpPr>
          <p:cNvPr id="6"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2999112255"/>
      </p:ext>
    </p:extLst>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3E5493C-0986-4D46-955E-D6D96D7B5F7C}" type="slidenum">
              <a:rPr lang="es-ES"/>
              <a:pPr>
                <a:defRPr/>
              </a:pPr>
              <a:t>‹#›</a:t>
            </a:fld>
            <a:endParaRPr lang="es-ES"/>
          </a:p>
        </p:txBody>
      </p:sp>
    </p:spTree>
    <p:extLst>
      <p:ext uri="{BB962C8B-B14F-4D97-AF65-F5344CB8AC3E}">
        <p14:creationId xmlns:p14="http://schemas.microsoft.com/office/powerpoint/2010/main" val="3020740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BFDA37E-15DD-4D4C-901E-12F0A5D97F33}" type="slidenum">
              <a:rPr lang="es-ES"/>
              <a:pPr>
                <a:defRPr/>
              </a:pPr>
              <a:t>‹#›</a:t>
            </a:fld>
            <a:endParaRPr lang="es-ES"/>
          </a:p>
        </p:txBody>
      </p:sp>
    </p:spTree>
    <p:extLst>
      <p:ext uri="{BB962C8B-B14F-4D97-AF65-F5344CB8AC3E}">
        <p14:creationId xmlns:p14="http://schemas.microsoft.com/office/powerpoint/2010/main" val="643613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B192491-8D00-4BBD-ADE8-8D1565FC5D93}" type="slidenum">
              <a:rPr lang="es-ES"/>
              <a:pPr>
                <a:defRPr/>
              </a:pPr>
              <a:t>‹#›</a:t>
            </a:fld>
            <a:endParaRPr lang="es-ES"/>
          </a:p>
        </p:txBody>
      </p:sp>
    </p:spTree>
    <p:extLst>
      <p:ext uri="{BB962C8B-B14F-4D97-AF65-F5344CB8AC3E}">
        <p14:creationId xmlns:p14="http://schemas.microsoft.com/office/powerpoint/2010/main" val="1020309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765E66C-FA05-42CD-84F5-E8AA1F80AC88}" type="slidenum">
              <a:rPr lang="es-ES"/>
              <a:pPr>
                <a:defRPr/>
              </a:pPr>
              <a:t>‹#›</a:t>
            </a:fld>
            <a:endParaRPr lang="es-ES"/>
          </a:p>
        </p:txBody>
      </p:sp>
    </p:spTree>
    <p:extLst>
      <p:ext uri="{BB962C8B-B14F-4D97-AF65-F5344CB8AC3E}">
        <p14:creationId xmlns:p14="http://schemas.microsoft.com/office/powerpoint/2010/main" val="3407938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195230E2-95F5-4C6B-A081-927B871E1851}" type="slidenum">
              <a:rPr lang="es-ES"/>
              <a:pPr>
                <a:defRPr/>
              </a:pPr>
              <a:t>‹#›</a:t>
            </a:fld>
            <a:endParaRPr lang="es-ES"/>
          </a:p>
        </p:txBody>
      </p:sp>
    </p:spTree>
    <p:extLst>
      <p:ext uri="{BB962C8B-B14F-4D97-AF65-F5344CB8AC3E}">
        <p14:creationId xmlns:p14="http://schemas.microsoft.com/office/powerpoint/2010/main" val="2493440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9204A3DD-360C-422E-9F09-ACE0F28DA1EB}" type="slidenum">
              <a:rPr lang="es-ES"/>
              <a:pPr>
                <a:defRPr/>
              </a:pPr>
              <a:t>‹#›</a:t>
            </a:fld>
            <a:endParaRPr lang="es-ES"/>
          </a:p>
        </p:txBody>
      </p:sp>
    </p:spTree>
    <p:extLst>
      <p:ext uri="{BB962C8B-B14F-4D97-AF65-F5344CB8AC3E}">
        <p14:creationId xmlns:p14="http://schemas.microsoft.com/office/powerpoint/2010/main" val="3598891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348CDC39-035C-47DA-AEFA-061F04419DB3}" type="slidenum">
              <a:rPr lang="es-ES"/>
              <a:pPr>
                <a:defRPr/>
              </a:pPr>
              <a:t>‹#›</a:t>
            </a:fld>
            <a:endParaRPr lang="es-ES"/>
          </a:p>
        </p:txBody>
      </p:sp>
    </p:spTree>
    <p:extLst>
      <p:ext uri="{BB962C8B-B14F-4D97-AF65-F5344CB8AC3E}">
        <p14:creationId xmlns:p14="http://schemas.microsoft.com/office/powerpoint/2010/main" val="1162127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D42694F-FAEC-4407-8605-F83F1703ABED}" type="slidenum">
              <a:rPr lang="es-ES"/>
              <a:pPr>
                <a:defRPr/>
              </a:pPr>
              <a:t>‹#›</a:t>
            </a:fld>
            <a:endParaRPr lang="es-ES"/>
          </a:p>
        </p:txBody>
      </p:sp>
    </p:spTree>
    <p:extLst>
      <p:ext uri="{BB962C8B-B14F-4D97-AF65-F5344CB8AC3E}">
        <p14:creationId xmlns:p14="http://schemas.microsoft.com/office/powerpoint/2010/main" val="96160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5" name="Rectangle 3"/>
          <p:cNvSpPr>
            <a:spLocks noGrp="1" noChangeArrowheads="1"/>
          </p:cNvSpPr>
          <p:nvPr>
            <p:ph type="sldNum" sz="quarter" idx="11"/>
          </p:nvPr>
        </p:nvSpPr>
        <p:spPr>
          <a:ln/>
        </p:spPr>
        <p:txBody>
          <a:bodyPr/>
          <a:lstStyle>
            <a:lvl1pPr>
              <a:defRPr/>
            </a:lvl1pPr>
          </a:lstStyle>
          <a:p>
            <a:pPr>
              <a:defRPr/>
            </a:pPr>
            <a:fld id="{4BF3FFE4-A26D-49ED-9778-440F4F729EE9}" type="slidenum">
              <a:rPr lang="fr-FR" altLang="fr-FR"/>
              <a:pPr>
                <a:defRPr/>
              </a:pPr>
              <a:t>‹#›</a:t>
            </a:fld>
            <a:endParaRPr lang="fr-FR" altLang="fr-FR"/>
          </a:p>
        </p:txBody>
      </p:sp>
      <p:sp>
        <p:nvSpPr>
          <p:cNvPr id="6"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2006565109"/>
      </p:ext>
    </p:extLst>
  </p:cSld>
  <p:clrMapOvr>
    <a:masterClrMapping/>
  </p:clrMapOvr>
  <p:transition spd="med">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C1EC1259-513C-415E-8CB0-7B49C36FE553}" type="slidenum">
              <a:rPr lang="es-ES"/>
              <a:pPr>
                <a:defRPr/>
              </a:pPr>
              <a:t>‹#›</a:t>
            </a:fld>
            <a:endParaRPr lang="es-ES"/>
          </a:p>
        </p:txBody>
      </p:sp>
    </p:spTree>
    <p:extLst>
      <p:ext uri="{BB962C8B-B14F-4D97-AF65-F5344CB8AC3E}">
        <p14:creationId xmlns:p14="http://schemas.microsoft.com/office/powerpoint/2010/main" val="3298878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AA46B8C-6BBB-482D-A383-CA5BCF27D9C4}" type="slidenum">
              <a:rPr lang="es-ES"/>
              <a:pPr>
                <a:defRPr/>
              </a:pPr>
              <a:t>‹#›</a:t>
            </a:fld>
            <a:endParaRPr lang="es-ES"/>
          </a:p>
        </p:txBody>
      </p:sp>
    </p:spTree>
    <p:extLst>
      <p:ext uri="{BB962C8B-B14F-4D97-AF65-F5344CB8AC3E}">
        <p14:creationId xmlns:p14="http://schemas.microsoft.com/office/powerpoint/2010/main" val="3946688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8788F64-4A53-4910-AC9E-1D633C29B93E}" type="slidenum">
              <a:rPr lang="es-ES"/>
              <a:pPr>
                <a:defRPr/>
              </a:pPr>
              <a:t>‹#›</a:t>
            </a:fld>
            <a:endParaRPr lang="es-ES"/>
          </a:p>
        </p:txBody>
      </p:sp>
    </p:spTree>
    <p:extLst>
      <p:ext uri="{BB962C8B-B14F-4D97-AF65-F5344CB8AC3E}">
        <p14:creationId xmlns:p14="http://schemas.microsoft.com/office/powerpoint/2010/main" val="421397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5" name="Rectangle 3"/>
          <p:cNvSpPr>
            <a:spLocks noGrp="1" noChangeArrowheads="1"/>
          </p:cNvSpPr>
          <p:nvPr>
            <p:ph type="sldNum" sz="quarter" idx="11"/>
          </p:nvPr>
        </p:nvSpPr>
        <p:spPr>
          <a:ln/>
        </p:spPr>
        <p:txBody>
          <a:bodyPr/>
          <a:lstStyle>
            <a:lvl1pPr>
              <a:defRPr/>
            </a:lvl1pPr>
          </a:lstStyle>
          <a:p>
            <a:pPr>
              <a:defRPr/>
            </a:pPr>
            <a:fld id="{4485AEE6-DB3B-47DA-9DBF-4AC4380EF165}" type="slidenum">
              <a:rPr lang="fr-FR" altLang="fr-FR"/>
              <a:pPr>
                <a:defRPr/>
              </a:pPr>
              <a:t>‹#›</a:t>
            </a:fld>
            <a:endParaRPr lang="fr-FR" altLang="fr-FR"/>
          </a:p>
        </p:txBody>
      </p:sp>
      <p:sp>
        <p:nvSpPr>
          <p:cNvPr id="6"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2854961764"/>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6" name="Rectangle 3"/>
          <p:cNvSpPr>
            <a:spLocks noGrp="1" noChangeArrowheads="1"/>
          </p:cNvSpPr>
          <p:nvPr>
            <p:ph type="sldNum" sz="quarter" idx="11"/>
          </p:nvPr>
        </p:nvSpPr>
        <p:spPr>
          <a:ln/>
        </p:spPr>
        <p:txBody>
          <a:bodyPr/>
          <a:lstStyle>
            <a:lvl1pPr>
              <a:defRPr/>
            </a:lvl1pPr>
          </a:lstStyle>
          <a:p>
            <a:pPr>
              <a:defRPr/>
            </a:pPr>
            <a:fld id="{27EEA4BE-E334-478F-8668-EC621D6026FC}" type="slidenum">
              <a:rPr lang="fr-FR" altLang="fr-FR"/>
              <a:pPr>
                <a:defRPr/>
              </a:pPr>
              <a:t>‹#›</a:t>
            </a:fld>
            <a:endParaRPr lang="fr-FR" altLang="fr-FR"/>
          </a:p>
        </p:txBody>
      </p:sp>
      <p:sp>
        <p:nvSpPr>
          <p:cNvPr id="7"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630415661"/>
      </p:ext>
    </p:extLst>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8" name="Rectangle 3"/>
          <p:cNvSpPr>
            <a:spLocks noGrp="1" noChangeArrowheads="1"/>
          </p:cNvSpPr>
          <p:nvPr>
            <p:ph type="sldNum" sz="quarter" idx="11"/>
          </p:nvPr>
        </p:nvSpPr>
        <p:spPr>
          <a:ln/>
        </p:spPr>
        <p:txBody>
          <a:bodyPr/>
          <a:lstStyle>
            <a:lvl1pPr>
              <a:defRPr/>
            </a:lvl1pPr>
          </a:lstStyle>
          <a:p>
            <a:pPr>
              <a:defRPr/>
            </a:pPr>
            <a:fld id="{9AEFAECE-EDB4-43CC-B85B-1B556640EFEE}" type="slidenum">
              <a:rPr lang="fr-FR" altLang="fr-FR"/>
              <a:pPr>
                <a:defRPr/>
              </a:pPr>
              <a:t>‹#›</a:t>
            </a:fld>
            <a:endParaRPr lang="fr-FR" altLang="fr-FR"/>
          </a:p>
        </p:txBody>
      </p:sp>
      <p:sp>
        <p:nvSpPr>
          <p:cNvPr id="9"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710982784"/>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4" name="Rectangle 3"/>
          <p:cNvSpPr>
            <a:spLocks noGrp="1" noChangeArrowheads="1"/>
          </p:cNvSpPr>
          <p:nvPr>
            <p:ph type="sldNum" sz="quarter" idx="11"/>
          </p:nvPr>
        </p:nvSpPr>
        <p:spPr>
          <a:ln/>
        </p:spPr>
        <p:txBody>
          <a:bodyPr/>
          <a:lstStyle>
            <a:lvl1pPr>
              <a:defRPr/>
            </a:lvl1pPr>
          </a:lstStyle>
          <a:p>
            <a:pPr>
              <a:defRPr/>
            </a:pPr>
            <a:fld id="{4D361418-ABDF-4BE1-B95D-1B752A153AFF}" type="slidenum">
              <a:rPr lang="fr-FR" altLang="fr-FR"/>
              <a:pPr>
                <a:defRPr/>
              </a:pPr>
              <a:t>‹#›</a:t>
            </a:fld>
            <a:endParaRPr lang="fr-FR" altLang="fr-FR"/>
          </a:p>
        </p:txBody>
      </p:sp>
      <p:sp>
        <p:nvSpPr>
          <p:cNvPr id="5"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1254827604"/>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3" name="Rectangle 3"/>
          <p:cNvSpPr>
            <a:spLocks noGrp="1" noChangeArrowheads="1"/>
          </p:cNvSpPr>
          <p:nvPr>
            <p:ph type="sldNum" sz="quarter" idx="11"/>
          </p:nvPr>
        </p:nvSpPr>
        <p:spPr>
          <a:ln/>
        </p:spPr>
        <p:txBody>
          <a:bodyPr/>
          <a:lstStyle>
            <a:lvl1pPr>
              <a:defRPr/>
            </a:lvl1pPr>
          </a:lstStyle>
          <a:p>
            <a:pPr>
              <a:defRPr/>
            </a:pPr>
            <a:fld id="{ABD2B79A-C1B5-46AC-817C-7E9058C49153}" type="slidenum">
              <a:rPr lang="fr-FR" altLang="fr-FR"/>
              <a:pPr>
                <a:defRPr/>
              </a:pPr>
              <a:t>‹#›</a:t>
            </a:fld>
            <a:endParaRPr lang="fr-FR" altLang="fr-FR"/>
          </a:p>
        </p:txBody>
      </p:sp>
      <p:sp>
        <p:nvSpPr>
          <p:cNvPr id="4"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2863779221"/>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6" name="Rectangle 3"/>
          <p:cNvSpPr>
            <a:spLocks noGrp="1" noChangeArrowheads="1"/>
          </p:cNvSpPr>
          <p:nvPr>
            <p:ph type="sldNum" sz="quarter" idx="11"/>
          </p:nvPr>
        </p:nvSpPr>
        <p:spPr>
          <a:ln/>
        </p:spPr>
        <p:txBody>
          <a:bodyPr/>
          <a:lstStyle>
            <a:lvl1pPr>
              <a:defRPr/>
            </a:lvl1pPr>
          </a:lstStyle>
          <a:p>
            <a:pPr>
              <a:defRPr/>
            </a:pPr>
            <a:fld id="{A3BBDA91-F456-45FE-89FB-5FD2001F033C}" type="slidenum">
              <a:rPr lang="fr-FR" altLang="fr-FR"/>
              <a:pPr>
                <a:defRPr/>
              </a:pPr>
              <a:t>‹#›</a:t>
            </a:fld>
            <a:endParaRPr lang="fr-FR" altLang="fr-FR"/>
          </a:p>
        </p:txBody>
      </p:sp>
      <p:sp>
        <p:nvSpPr>
          <p:cNvPr id="7"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3499510964"/>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fr-FR" altLang="fr-FR"/>
          </a:p>
        </p:txBody>
      </p:sp>
      <p:sp>
        <p:nvSpPr>
          <p:cNvPr id="6" name="Rectangle 3"/>
          <p:cNvSpPr>
            <a:spLocks noGrp="1" noChangeArrowheads="1"/>
          </p:cNvSpPr>
          <p:nvPr>
            <p:ph type="sldNum" sz="quarter" idx="11"/>
          </p:nvPr>
        </p:nvSpPr>
        <p:spPr>
          <a:ln/>
        </p:spPr>
        <p:txBody>
          <a:bodyPr/>
          <a:lstStyle>
            <a:lvl1pPr>
              <a:defRPr/>
            </a:lvl1pPr>
          </a:lstStyle>
          <a:p>
            <a:pPr>
              <a:defRPr/>
            </a:pPr>
            <a:fld id="{0E5B25CA-FFC5-46F6-AEC6-A2A5848D6C15}" type="slidenum">
              <a:rPr lang="fr-FR" altLang="fr-FR"/>
              <a:pPr>
                <a:defRPr/>
              </a:pPr>
              <a:t>‹#›</a:t>
            </a:fld>
            <a:endParaRPr lang="fr-FR" altLang="fr-FR"/>
          </a:p>
        </p:txBody>
      </p:sp>
      <p:sp>
        <p:nvSpPr>
          <p:cNvPr id="7" name="Rectangle 16"/>
          <p:cNvSpPr>
            <a:spLocks noGrp="1" noChangeArrowheads="1"/>
          </p:cNvSpPr>
          <p:nvPr>
            <p:ph type="dt" sz="half" idx="12"/>
          </p:nvPr>
        </p:nvSpPr>
        <p:spPr>
          <a:ln/>
        </p:spPr>
        <p:txBody>
          <a:bodyPr/>
          <a:lstStyle>
            <a:lvl1pPr>
              <a:defRPr/>
            </a:lvl1pPr>
          </a:lstStyle>
          <a:p>
            <a:pPr>
              <a:defRPr/>
            </a:pPr>
            <a:endParaRPr lang="fr-FR" altLang="fr-FR"/>
          </a:p>
        </p:txBody>
      </p:sp>
    </p:spTree>
    <p:extLst>
      <p:ext uri="{BB962C8B-B14F-4D97-AF65-F5344CB8AC3E}">
        <p14:creationId xmlns:p14="http://schemas.microsoft.com/office/powerpoint/2010/main" val="1452216219"/>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fr-FR" altLang="fr-FR"/>
          </a:p>
        </p:txBody>
      </p:sp>
      <p:sp>
        <p:nvSpPr>
          <p:cNvPr id="4099"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pPr>
              <a:defRPr/>
            </a:pPr>
            <a:fld id="{0455647E-38A2-4938-9B02-80895390D3BC}" type="slidenum">
              <a:rPr lang="fr-FR" altLang="fr-FR"/>
              <a:pPr>
                <a:defRPr/>
              </a:pPr>
              <a:t>‹#›</a:t>
            </a:fld>
            <a:endParaRPr lang="fr-FR" altLang="fr-FR"/>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fr-FR" altLang="fr-FR" sz="240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sz="240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r-FR" altLang="fr-FR">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112"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r-FR" altLang="fr-FR"/>
          </a:p>
        </p:txBody>
      </p:sp>
    </p:spTree>
  </p:cSld>
  <p:clrMap bg1="lt1" tx1="dk1" bg2="lt2" tx2="dk2" accent1="accent1" accent2="accent2" accent3="accent3" accent4="accent4" accent5="accent5" accent6="accent6" hlink="hlink" folHlink="folHlink"/>
  <p:sldLayoutIdLst>
    <p:sldLayoutId id="2147483879"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ransition spd="med">
    <p:zoom/>
  </p:transition>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defRPr>
      </a:lvl2pPr>
      <a:lvl3pPr algn="l" rtl="0" eaLnBrk="0" fontAlgn="base" hangingPunct="0">
        <a:spcBef>
          <a:spcPct val="0"/>
        </a:spcBef>
        <a:spcAft>
          <a:spcPct val="0"/>
        </a:spcAft>
        <a:defRPr sz="4400">
          <a:solidFill>
            <a:schemeClr val="tx1"/>
          </a:solidFill>
          <a:latin typeface="Arial" panose="020B0604020202020204" pitchFamily="34" charset="0"/>
        </a:defRPr>
      </a:lvl3pPr>
      <a:lvl4pPr algn="l" rtl="0" eaLnBrk="0" fontAlgn="base" hangingPunct="0">
        <a:spcBef>
          <a:spcPct val="0"/>
        </a:spcBef>
        <a:spcAft>
          <a:spcPct val="0"/>
        </a:spcAft>
        <a:defRPr sz="4400">
          <a:solidFill>
            <a:schemeClr val="tx1"/>
          </a:solidFill>
          <a:latin typeface="Arial" panose="020B0604020202020204" pitchFamily="34" charset="0"/>
        </a:defRPr>
      </a:lvl4pPr>
      <a:lvl5pPr algn="l" rtl="0" eaLnBrk="0" fontAlgn="base" hangingPunct="0">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fr-FR"/>
              <a:t>Haga clic para cambiar el estilo de título	</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fr-FR"/>
              <a:t>Haga clic para modificar el estilo de texto del patrón</a:t>
            </a:r>
          </a:p>
          <a:p>
            <a:pPr lvl="1"/>
            <a:r>
              <a:rPr lang="es-ES" altLang="fr-FR"/>
              <a:t>Segundo nivel</a:t>
            </a:r>
          </a:p>
          <a:p>
            <a:pPr lvl="2"/>
            <a:r>
              <a:rPr lang="es-ES" altLang="fr-FR"/>
              <a:t>Tercer nivel</a:t>
            </a:r>
          </a:p>
          <a:p>
            <a:pPr lvl="3"/>
            <a:r>
              <a:rPr lang="es-ES" altLang="fr-FR"/>
              <a:t>Cuarto nivel</a:t>
            </a:r>
          </a:p>
          <a:p>
            <a:pPr lvl="4"/>
            <a:r>
              <a:rPr lang="es-ES" altLang="fr-FR"/>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5D8FACF4-FEC4-48CF-A07F-0A21C12B6F4F}"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 Target="slide4.xml"/><Relationship Id="rId7" Type="http://schemas.openxmlformats.org/officeDocument/2006/relationships/image" Target="../media/image15.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slide" Target="slide1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slide" Target="slide6.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image" Target="../media/image7.png"/><Relationship Id="rId9" Type="http://schemas.openxmlformats.org/officeDocument/2006/relationships/slide" Target="slide8.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slide" Target="slide6.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5.xml"/><Relationship Id="rId4" Type="http://schemas.openxmlformats.org/officeDocument/2006/relationships/image" Target="../media/image7.png"/><Relationship Id="rId9"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slide" Target="slide6.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5.xml"/><Relationship Id="rId4" Type="http://schemas.openxmlformats.org/officeDocument/2006/relationships/image" Target="../media/image7.png"/><Relationship Id="rId9" Type="http://schemas.openxmlformats.org/officeDocument/2006/relationships/slide" Target="slide8.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146" name="Imag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8313" y="439738"/>
            <a:ext cx="2208212"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Espace réservé du numéro de diapositive 2"/>
          <p:cNvSpPr>
            <a:spLocks noGrp="1"/>
          </p:cNvSpPr>
          <p:nvPr>
            <p:ph type="sldNum" sz="quarter" idx="12"/>
          </p:nvPr>
        </p:nvSpPr>
        <p:spPr>
          <a:xfrm>
            <a:off x="8347075" y="6237288"/>
            <a:ext cx="730250" cy="476250"/>
          </a:xfrm>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65205ED-A974-4EA9-94ED-9B7846009FEA}" type="slidenum">
              <a:rPr lang="es-ES" altLang="fr-FR" sz="1400" smtClean="0">
                <a:solidFill>
                  <a:srgbClr val="000000"/>
                </a:solidFill>
              </a:rPr>
              <a:pPr>
                <a:spcBef>
                  <a:spcPct val="0"/>
                </a:spcBef>
                <a:buFontTx/>
                <a:buNone/>
              </a:pPr>
              <a:t>1</a:t>
            </a:fld>
            <a:endParaRPr lang="es-ES" altLang="fr-FR" sz="1400">
              <a:solidFill>
                <a:srgbClr val="000000"/>
              </a:solidFill>
            </a:endParaRPr>
          </a:p>
        </p:txBody>
      </p:sp>
      <p:sp>
        <p:nvSpPr>
          <p:cNvPr id="6148" name="Rectangle 110"/>
          <p:cNvSpPr>
            <a:spLocks noGrp="1" noChangeArrowheads="1"/>
          </p:cNvSpPr>
          <p:nvPr>
            <p:ph type="ctrTitle"/>
          </p:nvPr>
        </p:nvSpPr>
        <p:spPr>
          <a:xfrm>
            <a:off x="4189413" y="304800"/>
            <a:ext cx="4954587" cy="1703388"/>
          </a:xfrm>
          <a:noFill/>
        </p:spPr>
        <p:txBody>
          <a:bodyPr anchor="ctr"/>
          <a:lstStyle/>
          <a:p>
            <a:pPr eaLnBrk="1" hangingPunct="1"/>
            <a:r>
              <a:rPr lang="es-UY" altLang="fr-FR" sz="2400" b="1">
                <a:solidFill>
                  <a:schemeClr val="bg1"/>
                </a:solidFill>
                <a:latin typeface="Georgia" panose="02040502050405020303" pitchFamily="18" charset="0"/>
              </a:rPr>
              <a:t>Module : </a:t>
            </a:r>
            <a:r>
              <a:rPr lang="fr-FR" altLang="fr-FR" sz="2400" b="1">
                <a:solidFill>
                  <a:schemeClr val="bg1"/>
                </a:solidFill>
                <a:latin typeface="Georgia" panose="02040502050405020303" pitchFamily="18" charset="0"/>
              </a:rPr>
              <a:t>Mécanismes industriels et transmission de puissance</a:t>
            </a:r>
            <a:endParaRPr lang="es-ES" altLang="fr-FR" sz="2400" b="1">
              <a:solidFill>
                <a:schemeClr val="bg1"/>
              </a:solidFill>
              <a:latin typeface="Georgia" panose="02040502050405020303" pitchFamily="18" charset="0"/>
            </a:endParaRPr>
          </a:p>
        </p:txBody>
      </p:sp>
      <p:sp>
        <p:nvSpPr>
          <p:cNvPr id="10" name="Rectangle 110"/>
          <p:cNvSpPr txBox="1">
            <a:spLocks noChangeArrowheads="1"/>
          </p:cNvSpPr>
          <p:nvPr/>
        </p:nvSpPr>
        <p:spPr bwMode="auto">
          <a:xfrm>
            <a:off x="3906838" y="2173288"/>
            <a:ext cx="5170487" cy="1703387"/>
          </a:xfrm>
          <a:prstGeom prst="rect">
            <a:avLst/>
          </a:prstGeom>
          <a:solidFill>
            <a:schemeClr val="accent1">
              <a:lumMod val="90000"/>
            </a:schemeClr>
          </a:solidFill>
          <a:ln>
            <a:noFill/>
          </a:ln>
          <a:effectLst/>
        </p:spPr>
        <p:txBody>
          <a:bodyPr anchor="ctr"/>
          <a:lstStyle>
            <a:lvl1pPr algn="ctr" rtl="0" eaLnBrk="0" fontAlgn="base" hangingPunct="0">
              <a:spcBef>
                <a:spcPct val="0"/>
              </a:spcBef>
              <a:spcAft>
                <a:spcPct val="0"/>
              </a:spcAft>
              <a:defRPr sz="60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spcBef>
                <a:spcPct val="0"/>
              </a:spcBef>
              <a:buClrTx/>
              <a:buSzTx/>
              <a:buFontTx/>
              <a:buNone/>
            </a:pPr>
            <a:r>
              <a:rPr lang="fr-FR" sz="1800" b="1" dirty="0"/>
              <a:t>Chapitre </a:t>
            </a:r>
            <a:r>
              <a:rPr lang="ar-SA" sz="1800" b="1" dirty="0" smtClean="0"/>
              <a:t>4</a:t>
            </a:r>
            <a:r>
              <a:rPr lang="fr-FR" sz="1800" b="1" dirty="0" smtClean="0"/>
              <a:t>. </a:t>
            </a:r>
            <a:r>
              <a:rPr lang="fr-FR" sz="1800" b="1" dirty="0"/>
              <a:t>Guidage en translation</a:t>
            </a:r>
          </a:p>
        </p:txBody>
      </p:sp>
      <p:pic>
        <p:nvPicPr>
          <p:cNvPr id="6150" name="Picture 2" descr="RÃ©sultat de recherche d'images pour &quot;schÃ©ma cinÃ©matique&quo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788" y="2528888"/>
            <a:ext cx="2344737"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6260"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6261"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6262"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6263"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7"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45</a:t>
            </a:r>
          </a:p>
        </p:txBody>
      </p:sp>
      <p:sp>
        <p:nvSpPr>
          <p:cNvPr id="96265" name="Text Box 12"/>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Typologie des solutions</a:t>
            </a:r>
          </a:p>
        </p:txBody>
      </p:sp>
      <p:sp>
        <p:nvSpPr>
          <p:cNvPr id="96266" name="Rectangle 13"/>
          <p:cNvSpPr>
            <a:spLocks noChangeArrowheads="1"/>
          </p:cNvSpPr>
          <p:nvPr/>
        </p:nvSpPr>
        <p:spPr bwMode="auto">
          <a:xfrm>
            <a:off x="395288" y="1052513"/>
            <a:ext cx="8366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3 principaux types de réalisation pour le guidage en translation : </a:t>
            </a:r>
          </a:p>
        </p:txBody>
      </p:sp>
      <p:sp>
        <p:nvSpPr>
          <p:cNvPr id="96267" name="WordArt 14"/>
          <p:cNvSpPr>
            <a:spLocks noChangeArrowheads="1" noChangeShapeType="1" noTextEdit="1"/>
          </p:cNvSpPr>
          <p:nvPr/>
        </p:nvSpPr>
        <p:spPr bwMode="auto">
          <a:xfrm>
            <a:off x="998538" y="2627313"/>
            <a:ext cx="1233487" cy="2139950"/>
          </a:xfrm>
          <a:prstGeom prst="rect">
            <a:avLst/>
          </a:prstGeom>
        </p:spPr>
        <p:txBody>
          <a:bodyPr wrap="none" fromWordArt="1">
            <a:prstTxWarp prst="textPlain">
              <a:avLst>
                <a:gd name="adj" fmla="val 50000"/>
              </a:avLst>
            </a:prstTxWarp>
          </a:bodyPr>
          <a:lstStyle/>
          <a:p>
            <a:pPr algn="ctr"/>
            <a:r>
              <a:rPr lang="fr-FR" sz="3600" i="1" kern="10">
                <a:ln w="63500">
                  <a:solidFill>
                    <a:srgbClr val="000000"/>
                  </a:solidFill>
                  <a:round/>
                  <a:headEnd/>
                  <a:tailEnd/>
                </a:ln>
                <a:solidFill>
                  <a:schemeClr val="accent1"/>
                </a:solidFill>
                <a:effectLst>
                  <a:outerShdw dist="35921" dir="2700000" algn="ctr" rotWithShape="0">
                    <a:srgbClr val="808080">
                      <a:alpha val="79999"/>
                    </a:srgbClr>
                  </a:outerShdw>
                </a:effectLst>
                <a:latin typeface="Arial Black" panose="020B0A04020102020204" pitchFamily="34" charset="0"/>
              </a:rPr>
              <a:t>3</a:t>
            </a:r>
          </a:p>
        </p:txBody>
      </p:sp>
      <p:grpSp>
        <p:nvGrpSpPr>
          <p:cNvPr id="96268" name="Group 15"/>
          <p:cNvGrpSpPr>
            <a:grpSpLocks/>
          </p:cNvGrpSpPr>
          <p:nvPr/>
        </p:nvGrpSpPr>
        <p:grpSpPr bwMode="auto">
          <a:xfrm>
            <a:off x="2525713" y="1782763"/>
            <a:ext cx="4491037" cy="1192212"/>
            <a:chOff x="1591" y="1123"/>
            <a:chExt cx="2829" cy="751"/>
          </a:xfrm>
        </p:grpSpPr>
        <p:sp>
          <p:nvSpPr>
            <p:cNvPr id="96275" name="Text Box 16">
              <a:hlinkClick r:id="rId3" action="ppaction://hlinksldjump"/>
            </p:cNvPr>
            <p:cNvSpPr txBox="1">
              <a:spLocks noChangeArrowheads="1"/>
            </p:cNvSpPr>
            <p:nvPr/>
          </p:nvSpPr>
          <p:spPr bwMode="auto">
            <a:xfrm>
              <a:off x="2267" y="1123"/>
              <a:ext cx="2153" cy="29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Par contact direct</a:t>
              </a:r>
            </a:p>
          </p:txBody>
        </p:sp>
        <p:sp>
          <p:nvSpPr>
            <p:cNvPr id="96276" name="Line 17"/>
            <p:cNvSpPr>
              <a:spLocks noChangeShapeType="1"/>
            </p:cNvSpPr>
            <p:nvPr/>
          </p:nvSpPr>
          <p:spPr bwMode="auto">
            <a:xfrm flipV="1">
              <a:off x="1591" y="1326"/>
              <a:ext cx="520" cy="548"/>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6269" name="Group 18"/>
          <p:cNvGrpSpPr>
            <a:grpSpLocks/>
          </p:cNvGrpSpPr>
          <p:nvPr/>
        </p:nvGrpSpPr>
        <p:grpSpPr bwMode="auto">
          <a:xfrm>
            <a:off x="2511425" y="3321050"/>
            <a:ext cx="4506913" cy="792163"/>
            <a:chOff x="1582" y="2092"/>
            <a:chExt cx="2839" cy="499"/>
          </a:xfrm>
        </p:grpSpPr>
        <p:sp>
          <p:nvSpPr>
            <p:cNvPr id="96273" name="Text Box 19">
              <a:hlinkClick r:id="rId5" action="ppaction://hlinksldjump"/>
            </p:cNvPr>
            <p:cNvSpPr txBox="1">
              <a:spLocks noChangeArrowheads="1"/>
            </p:cNvSpPr>
            <p:nvPr/>
          </p:nvSpPr>
          <p:spPr bwMode="auto">
            <a:xfrm>
              <a:off x="2267" y="2092"/>
              <a:ext cx="2154" cy="499"/>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Par interposition d’éléments roulants</a:t>
              </a:r>
            </a:p>
          </p:txBody>
        </p:sp>
        <p:sp>
          <p:nvSpPr>
            <p:cNvPr id="96274" name="Line 20"/>
            <p:cNvSpPr>
              <a:spLocks noChangeShapeType="1"/>
            </p:cNvSpPr>
            <p:nvPr/>
          </p:nvSpPr>
          <p:spPr bwMode="auto">
            <a:xfrm>
              <a:off x="1582" y="2331"/>
              <a:ext cx="435" cy="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6270" name="Group 21"/>
          <p:cNvGrpSpPr>
            <a:grpSpLocks/>
          </p:cNvGrpSpPr>
          <p:nvPr/>
        </p:nvGrpSpPr>
        <p:grpSpPr bwMode="auto">
          <a:xfrm>
            <a:off x="2525713" y="4378325"/>
            <a:ext cx="4492625" cy="1292225"/>
            <a:chOff x="1591" y="2758"/>
            <a:chExt cx="2830" cy="814"/>
          </a:xfrm>
        </p:grpSpPr>
        <p:sp>
          <p:nvSpPr>
            <p:cNvPr id="96271" name="Text Box 22">
              <a:hlinkClick r:id="rId6" action="ppaction://hlinksldjump"/>
            </p:cNvPr>
            <p:cNvSpPr txBox="1">
              <a:spLocks noChangeArrowheads="1"/>
            </p:cNvSpPr>
            <p:nvPr/>
          </p:nvSpPr>
          <p:spPr bwMode="auto">
            <a:xfrm>
              <a:off x="2267" y="3073"/>
              <a:ext cx="2154" cy="499"/>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Par interposition d’un film d’air ou d’huile</a:t>
              </a:r>
            </a:p>
          </p:txBody>
        </p:sp>
        <p:sp>
          <p:nvSpPr>
            <p:cNvPr id="96272" name="Line 23"/>
            <p:cNvSpPr>
              <a:spLocks noChangeShapeType="1"/>
            </p:cNvSpPr>
            <p:nvPr/>
          </p:nvSpPr>
          <p:spPr bwMode="auto">
            <a:xfrm>
              <a:off x="1591" y="2758"/>
              <a:ext cx="520" cy="548"/>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Tree>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3"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7284"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7285"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7286"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7287"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71"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50</a:t>
            </a:r>
          </a:p>
        </p:txBody>
      </p:sp>
      <p:sp>
        <p:nvSpPr>
          <p:cNvPr id="97289" name="Text Box 12"/>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Interposition d’éléments roulants</a:t>
            </a:r>
          </a:p>
        </p:txBody>
      </p:sp>
      <p:sp>
        <p:nvSpPr>
          <p:cNvPr id="66573" name="Rectangle 13"/>
          <p:cNvSpPr>
            <a:spLocks noChangeArrowheads="1"/>
          </p:cNvSpPr>
          <p:nvPr/>
        </p:nvSpPr>
        <p:spPr bwMode="auto">
          <a:xfrm>
            <a:off x="395288" y="1049338"/>
            <a:ext cx="83613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une grande variété d’éléments roulants standards permettant de réaliser une liaison </a:t>
            </a:r>
            <a:r>
              <a:rPr lang="fr-FR" altLang="fr-FR" sz="2000" i="1"/>
              <a:t>glissière</a:t>
            </a:r>
            <a:r>
              <a:rPr lang="fr-FR" altLang="fr-FR" sz="2000"/>
              <a:t> (voir figures suivantes). </a:t>
            </a:r>
          </a:p>
        </p:txBody>
      </p:sp>
      <p:grpSp>
        <p:nvGrpSpPr>
          <p:cNvPr id="66594" name="Group 34"/>
          <p:cNvGrpSpPr>
            <a:grpSpLocks/>
          </p:cNvGrpSpPr>
          <p:nvPr/>
        </p:nvGrpSpPr>
        <p:grpSpPr bwMode="auto">
          <a:xfrm>
            <a:off x="523875" y="1746250"/>
            <a:ext cx="2684463" cy="2084388"/>
            <a:chOff x="330" y="1100"/>
            <a:chExt cx="1691" cy="1313"/>
          </a:xfrm>
        </p:grpSpPr>
        <p:sp>
          <p:nvSpPr>
            <p:cNvPr id="97308" name="Rectangle 16"/>
            <p:cNvSpPr>
              <a:spLocks noChangeArrowheads="1"/>
            </p:cNvSpPr>
            <p:nvPr/>
          </p:nvSpPr>
          <p:spPr bwMode="auto">
            <a:xfrm>
              <a:off x="330" y="1100"/>
              <a:ext cx="1691" cy="130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7309" name="Picture 15" descr="120235"/>
            <p:cNvPicPr>
              <a:picLocks noChangeAspect="1" noChangeArrowheads="1"/>
            </p:cNvPicPr>
            <p:nvPr/>
          </p:nvPicPr>
          <p:blipFill>
            <a:blip r:embed="rId5">
              <a:extLst>
                <a:ext uri="{28A0092B-C50C-407E-A947-70E740481C1C}">
                  <a14:useLocalDpi xmlns:a14="http://schemas.microsoft.com/office/drawing/2010/main" val="0"/>
                </a:ext>
              </a:extLst>
            </a:blip>
            <a:srcRect l="15277" r="11455"/>
            <a:stretch>
              <a:fillRect/>
            </a:stretch>
          </p:blipFill>
          <p:spPr bwMode="auto">
            <a:xfrm>
              <a:off x="500" y="1102"/>
              <a:ext cx="1271" cy="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310" name="Rectangle 17"/>
            <p:cNvSpPr>
              <a:spLocks noChangeArrowheads="1"/>
            </p:cNvSpPr>
            <p:nvPr/>
          </p:nvSpPr>
          <p:spPr bwMode="auto">
            <a:xfrm>
              <a:off x="673" y="2182"/>
              <a:ext cx="10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Douille à billes </a:t>
              </a:r>
            </a:p>
          </p:txBody>
        </p:sp>
      </p:grpSp>
      <p:grpSp>
        <p:nvGrpSpPr>
          <p:cNvPr id="66595" name="Group 35"/>
          <p:cNvGrpSpPr>
            <a:grpSpLocks/>
          </p:cNvGrpSpPr>
          <p:nvPr/>
        </p:nvGrpSpPr>
        <p:grpSpPr bwMode="auto">
          <a:xfrm>
            <a:off x="3333750" y="1746250"/>
            <a:ext cx="2684463" cy="2085975"/>
            <a:chOff x="2100" y="1100"/>
            <a:chExt cx="1691" cy="1314"/>
          </a:xfrm>
        </p:grpSpPr>
        <p:sp>
          <p:nvSpPr>
            <p:cNvPr id="97305" name="Rectangle 20"/>
            <p:cNvSpPr>
              <a:spLocks noChangeArrowheads="1"/>
            </p:cNvSpPr>
            <p:nvPr/>
          </p:nvSpPr>
          <p:spPr bwMode="auto">
            <a:xfrm>
              <a:off x="2100" y="1100"/>
              <a:ext cx="1691" cy="130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7306" name="Picture 19" descr="LF"/>
            <p:cNvPicPr>
              <a:picLocks noChangeAspect="1" noChangeArrowheads="1"/>
            </p:cNvPicPr>
            <p:nvPr/>
          </p:nvPicPr>
          <p:blipFill>
            <a:blip r:embed="rId6">
              <a:grayscl/>
              <a:extLst>
                <a:ext uri="{28A0092B-C50C-407E-A947-70E740481C1C}">
                  <a14:useLocalDpi xmlns:a14="http://schemas.microsoft.com/office/drawing/2010/main" val="0"/>
                </a:ext>
              </a:extLst>
            </a:blip>
            <a:srcRect/>
            <a:stretch>
              <a:fillRect/>
            </a:stretch>
          </p:blipFill>
          <p:spPr bwMode="auto">
            <a:xfrm>
              <a:off x="2162" y="1175"/>
              <a:ext cx="1591" cy="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307" name="Rectangle 25"/>
            <p:cNvSpPr>
              <a:spLocks noChangeArrowheads="1"/>
            </p:cNvSpPr>
            <p:nvPr/>
          </p:nvSpPr>
          <p:spPr bwMode="auto">
            <a:xfrm>
              <a:off x="2317" y="2183"/>
              <a:ext cx="13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Guidage par galets </a:t>
              </a:r>
            </a:p>
          </p:txBody>
        </p:sp>
      </p:grpSp>
      <p:grpSp>
        <p:nvGrpSpPr>
          <p:cNvPr id="66596" name="Group 36"/>
          <p:cNvGrpSpPr>
            <a:grpSpLocks/>
          </p:cNvGrpSpPr>
          <p:nvPr/>
        </p:nvGrpSpPr>
        <p:grpSpPr bwMode="auto">
          <a:xfrm>
            <a:off x="6143625" y="1746250"/>
            <a:ext cx="2684463" cy="2085975"/>
            <a:chOff x="3870" y="1100"/>
            <a:chExt cx="1691" cy="1314"/>
          </a:xfrm>
        </p:grpSpPr>
        <p:sp>
          <p:nvSpPr>
            <p:cNvPr id="97302" name="Rectangle 22"/>
            <p:cNvSpPr>
              <a:spLocks noChangeArrowheads="1"/>
            </p:cNvSpPr>
            <p:nvPr/>
          </p:nvSpPr>
          <p:spPr bwMode="auto">
            <a:xfrm>
              <a:off x="3870" y="1100"/>
              <a:ext cx="1691" cy="130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7303" name="Picture 21" descr="RUE"/>
            <p:cNvPicPr>
              <a:picLocks noChangeAspect="1" noChangeArrowheads="1"/>
            </p:cNvPicPr>
            <p:nvPr/>
          </p:nvPicPr>
          <p:blipFill>
            <a:blip r:embed="rId7">
              <a:grayscl/>
              <a:extLst>
                <a:ext uri="{28A0092B-C50C-407E-A947-70E740481C1C}">
                  <a14:useLocalDpi xmlns:a14="http://schemas.microsoft.com/office/drawing/2010/main" val="0"/>
                </a:ext>
              </a:extLst>
            </a:blip>
            <a:srcRect/>
            <a:stretch>
              <a:fillRect/>
            </a:stretch>
          </p:blipFill>
          <p:spPr bwMode="auto">
            <a:xfrm>
              <a:off x="3900" y="1185"/>
              <a:ext cx="1625" cy="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304" name="Rectangle 26"/>
            <p:cNvSpPr>
              <a:spLocks noChangeArrowheads="1"/>
            </p:cNvSpPr>
            <p:nvPr/>
          </p:nvSpPr>
          <p:spPr bwMode="auto">
            <a:xfrm>
              <a:off x="4027" y="2183"/>
              <a:ext cx="1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Guidage à rouleaux </a:t>
              </a:r>
            </a:p>
          </p:txBody>
        </p:sp>
      </p:grpSp>
      <p:grpSp>
        <p:nvGrpSpPr>
          <p:cNvPr id="66591" name="Group 31"/>
          <p:cNvGrpSpPr>
            <a:grpSpLocks/>
          </p:cNvGrpSpPr>
          <p:nvPr/>
        </p:nvGrpSpPr>
        <p:grpSpPr bwMode="auto">
          <a:xfrm>
            <a:off x="1633538" y="3925888"/>
            <a:ext cx="3194050" cy="2263775"/>
            <a:chOff x="2586" y="2473"/>
            <a:chExt cx="2012" cy="1426"/>
          </a:xfrm>
        </p:grpSpPr>
        <p:sp>
          <p:nvSpPr>
            <p:cNvPr id="97299" name="Rectangle 29"/>
            <p:cNvSpPr>
              <a:spLocks noChangeArrowheads="1"/>
            </p:cNvSpPr>
            <p:nvPr/>
          </p:nvSpPr>
          <p:spPr bwMode="auto">
            <a:xfrm>
              <a:off x="2586" y="2473"/>
              <a:ext cx="2012" cy="142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7300" name="Picture 28" descr="KU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7" y="2513"/>
              <a:ext cx="1896" cy="1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301" name="Rectangle 30"/>
            <p:cNvSpPr>
              <a:spLocks noChangeArrowheads="1"/>
            </p:cNvSpPr>
            <p:nvPr/>
          </p:nvSpPr>
          <p:spPr bwMode="auto">
            <a:xfrm>
              <a:off x="2925" y="3651"/>
              <a:ext cx="1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Guidage par billes </a:t>
              </a:r>
            </a:p>
          </p:txBody>
        </p:sp>
      </p:grpSp>
      <p:grpSp>
        <p:nvGrpSpPr>
          <p:cNvPr id="66593" name="Group 33"/>
          <p:cNvGrpSpPr>
            <a:grpSpLocks/>
          </p:cNvGrpSpPr>
          <p:nvPr/>
        </p:nvGrpSpPr>
        <p:grpSpPr bwMode="auto">
          <a:xfrm>
            <a:off x="4932363" y="3925888"/>
            <a:ext cx="3773487" cy="2263775"/>
            <a:chOff x="3107" y="2473"/>
            <a:chExt cx="2377" cy="1426"/>
          </a:xfrm>
        </p:grpSpPr>
        <p:sp>
          <p:nvSpPr>
            <p:cNvPr id="97296" name="Rectangle 27"/>
            <p:cNvSpPr>
              <a:spLocks noChangeArrowheads="1"/>
            </p:cNvSpPr>
            <p:nvPr/>
          </p:nvSpPr>
          <p:spPr bwMode="auto">
            <a:xfrm>
              <a:off x="3107" y="2473"/>
              <a:ext cx="2296" cy="142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7297" name="Picture 24" descr="Image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93" y="2485"/>
              <a:ext cx="1418" cy="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98" name="Rectangle 32"/>
            <p:cNvSpPr>
              <a:spLocks noChangeArrowheads="1"/>
            </p:cNvSpPr>
            <p:nvPr/>
          </p:nvSpPr>
          <p:spPr bwMode="auto">
            <a:xfrm>
              <a:off x="3600" y="3651"/>
              <a:ext cx="18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Module de guidage linéaire </a:t>
              </a:r>
            </a:p>
          </p:txBody>
        </p:sp>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6573"/>
                                        </p:tgtEl>
                                        <p:attrNameLst>
                                          <p:attrName>style.visibility</p:attrName>
                                        </p:attrNameLst>
                                      </p:cBhvr>
                                      <p:to>
                                        <p:strVal val="visible"/>
                                      </p:to>
                                    </p:set>
                                    <p:anim calcmode="discrete" valueType="clr">
                                      <p:cBhvr override="childStyle">
                                        <p:cTn id="7" dur="80"/>
                                        <p:tgtEl>
                                          <p:spTgt spid="6657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6573"/>
                                        </p:tgtEl>
                                        <p:attrNameLst>
                                          <p:attrName>fillcolor</p:attrName>
                                        </p:attrNameLst>
                                      </p:cBhvr>
                                      <p:tavLst>
                                        <p:tav tm="0">
                                          <p:val>
                                            <p:clrVal>
                                              <a:schemeClr val="accent2"/>
                                            </p:clrVal>
                                          </p:val>
                                        </p:tav>
                                        <p:tav tm="50000">
                                          <p:val>
                                            <p:clrVal>
                                              <a:schemeClr val="hlink"/>
                                            </p:clrVal>
                                          </p:val>
                                        </p:tav>
                                      </p:tavLst>
                                    </p:anim>
                                    <p:set>
                                      <p:cBhvr>
                                        <p:cTn id="9" dur="80"/>
                                        <p:tgtEl>
                                          <p:spTgt spid="6657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6594"/>
                                        </p:tgtEl>
                                        <p:attrNameLst>
                                          <p:attrName>style.visibility</p:attrName>
                                        </p:attrNameLst>
                                      </p:cBhvr>
                                      <p:to>
                                        <p:strVal val="visible"/>
                                      </p:to>
                                    </p:set>
                                    <p:animEffect transition="in" filter="fade">
                                      <p:cBhvr>
                                        <p:cTn id="14" dur="1000"/>
                                        <p:tgtEl>
                                          <p:spTgt spid="66594"/>
                                        </p:tgtEl>
                                      </p:cBhvr>
                                    </p:animEffect>
                                    <p:anim calcmode="lin" valueType="num">
                                      <p:cBhvr>
                                        <p:cTn id="15" dur="1000" fill="hold"/>
                                        <p:tgtEl>
                                          <p:spTgt spid="66594"/>
                                        </p:tgtEl>
                                        <p:attrNameLst>
                                          <p:attrName>ppt_x</p:attrName>
                                        </p:attrNameLst>
                                      </p:cBhvr>
                                      <p:tavLst>
                                        <p:tav tm="0">
                                          <p:val>
                                            <p:strVal val="#ppt_x"/>
                                          </p:val>
                                        </p:tav>
                                        <p:tav tm="100000">
                                          <p:val>
                                            <p:strVal val="#ppt_x"/>
                                          </p:val>
                                        </p:tav>
                                      </p:tavLst>
                                    </p:anim>
                                    <p:anim calcmode="lin" valueType="num">
                                      <p:cBhvr>
                                        <p:cTn id="16" dur="1000" fill="hold"/>
                                        <p:tgtEl>
                                          <p:spTgt spid="66594"/>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66595"/>
                                        </p:tgtEl>
                                        <p:attrNameLst>
                                          <p:attrName>style.visibility</p:attrName>
                                        </p:attrNameLst>
                                      </p:cBhvr>
                                      <p:to>
                                        <p:strVal val="visible"/>
                                      </p:to>
                                    </p:set>
                                    <p:animEffect transition="in" filter="fade">
                                      <p:cBhvr>
                                        <p:cTn id="21" dur="1000"/>
                                        <p:tgtEl>
                                          <p:spTgt spid="66595"/>
                                        </p:tgtEl>
                                      </p:cBhvr>
                                    </p:animEffect>
                                    <p:anim calcmode="lin" valueType="num">
                                      <p:cBhvr>
                                        <p:cTn id="22" dur="1000" fill="hold"/>
                                        <p:tgtEl>
                                          <p:spTgt spid="66595"/>
                                        </p:tgtEl>
                                        <p:attrNameLst>
                                          <p:attrName>ppt_x</p:attrName>
                                        </p:attrNameLst>
                                      </p:cBhvr>
                                      <p:tavLst>
                                        <p:tav tm="0">
                                          <p:val>
                                            <p:strVal val="#ppt_x"/>
                                          </p:val>
                                        </p:tav>
                                        <p:tav tm="100000">
                                          <p:val>
                                            <p:strVal val="#ppt_x"/>
                                          </p:val>
                                        </p:tav>
                                      </p:tavLst>
                                    </p:anim>
                                    <p:anim calcmode="lin" valueType="num">
                                      <p:cBhvr>
                                        <p:cTn id="23" dur="1000" fill="hold"/>
                                        <p:tgtEl>
                                          <p:spTgt spid="66595"/>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66596"/>
                                        </p:tgtEl>
                                        <p:attrNameLst>
                                          <p:attrName>style.visibility</p:attrName>
                                        </p:attrNameLst>
                                      </p:cBhvr>
                                      <p:to>
                                        <p:strVal val="visible"/>
                                      </p:to>
                                    </p:set>
                                    <p:animEffect transition="in" filter="fade">
                                      <p:cBhvr>
                                        <p:cTn id="28" dur="1000"/>
                                        <p:tgtEl>
                                          <p:spTgt spid="66596"/>
                                        </p:tgtEl>
                                      </p:cBhvr>
                                    </p:animEffect>
                                    <p:anim calcmode="lin" valueType="num">
                                      <p:cBhvr>
                                        <p:cTn id="29" dur="1000" fill="hold"/>
                                        <p:tgtEl>
                                          <p:spTgt spid="66596"/>
                                        </p:tgtEl>
                                        <p:attrNameLst>
                                          <p:attrName>ppt_x</p:attrName>
                                        </p:attrNameLst>
                                      </p:cBhvr>
                                      <p:tavLst>
                                        <p:tav tm="0">
                                          <p:val>
                                            <p:strVal val="#ppt_x"/>
                                          </p:val>
                                        </p:tav>
                                        <p:tav tm="100000">
                                          <p:val>
                                            <p:strVal val="#ppt_x"/>
                                          </p:val>
                                        </p:tav>
                                      </p:tavLst>
                                    </p:anim>
                                    <p:anim calcmode="lin" valueType="num">
                                      <p:cBhvr>
                                        <p:cTn id="30" dur="1000" fill="hold"/>
                                        <p:tgtEl>
                                          <p:spTgt spid="66596"/>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66591"/>
                                        </p:tgtEl>
                                        <p:attrNameLst>
                                          <p:attrName>style.visibility</p:attrName>
                                        </p:attrNameLst>
                                      </p:cBhvr>
                                      <p:to>
                                        <p:strVal val="visible"/>
                                      </p:to>
                                    </p:set>
                                    <p:animEffect transition="in" filter="fade">
                                      <p:cBhvr>
                                        <p:cTn id="35" dur="1000"/>
                                        <p:tgtEl>
                                          <p:spTgt spid="66591"/>
                                        </p:tgtEl>
                                      </p:cBhvr>
                                    </p:animEffect>
                                    <p:anim calcmode="lin" valueType="num">
                                      <p:cBhvr>
                                        <p:cTn id="36" dur="1000" fill="hold"/>
                                        <p:tgtEl>
                                          <p:spTgt spid="66591"/>
                                        </p:tgtEl>
                                        <p:attrNameLst>
                                          <p:attrName>ppt_x</p:attrName>
                                        </p:attrNameLst>
                                      </p:cBhvr>
                                      <p:tavLst>
                                        <p:tav tm="0">
                                          <p:val>
                                            <p:strVal val="#ppt_x"/>
                                          </p:val>
                                        </p:tav>
                                        <p:tav tm="100000">
                                          <p:val>
                                            <p:strVal val="#ppt_x"/>
                                          </p:val>
                                        </p:tav>
                                      </p:tavLst>
                                    </p:anim>
                                    <p:anim calcmode="lin" valueType="num">
                                      <p:cBhvr>
                                        <p:cTn id="37" dur="1000" fill="hold"/>
                                        <p:tgtEl>
                                          <p:spTgt spid="66591"/>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6593"/>
                                        </p:tgtEl>
                                        <p:attrNameLst>
                                          <p:attrName>style.visibility</p:attrName>
                                        </p:attrNameLst>
                                      </p:cBhvr>
                                      <p:to>
                                        <p:strVal val="visible"/>
                                      </p:to>
                                    </p:set>
                                    <p:animEffect transition="in" filter="fade">
                                      <p:cBhvr>
                                        <p:cTn id="42" dur="1000"/>
                                        <p:tgtEl>
                                          <p:spTgt spid="66593"/>
                                        </p:tgtEl>
                                      </p:cBhvr>
                                    </p:animEffect>
                                    <p:anim calcmode="lin" valueType="num">
                                      <p:cBhvr>
                                        <p:cTn id="43" dur="1000" fill="hold"/>
                                        <p:tgtEl>
                                          <p:spTgt spid="66593"/>
                                        </p:tgtEl>
                                        <p:attrNameLst>
                                          <p:attrName>ppt_x</p:attrName>
                                        </p:attrNameLst>
                                      </p:cBhvr>
                                      <p:tavLst>
                                        <p:tav tm="0">
                                          <p:val>
                                            <p:strVal val="#ppt_x"/>
                                          </p:val>
                                        </p:tav>
                                        <p:tav tm="100000">
                                          <p:val>
                                            <p:strVal val="#ppt_x"/>
                                          </p:val>
                                        </p:tav>
                                      </p:tavLst>
                                    </p:anim>
                                    <p:anim calcmode="lin" valueType="num">
                                      <p:cBhvr>
                                        <p:cTn id="44" dur="1000" fill="hold"/>
                                        <p:tgtEl>
                                          <p:spTgt spid="665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8308"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8309"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8310"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8311"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95"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51</a:t>
            </a:r>
          </a:p>
        </p:txBody>
      </p:sp>
      <p:sp>
        <p:nvSpPr>
          <p:cNvPr id="98313" name="Text Box 12"/>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Interposition d’éléments roulants</a:t>
            </a:r>
          </a:p>
        </p:txBody>
      </p:sp>
      <p:sp>
        <p:nvSpPr>
          <p:cNvPr id="67597" name="Rectangle 13"/>
          <p:cNvSpPr>
            <a:spLocks noChangeArrowheads="1"/>
          </p:cNvSpPr>
          <p:nvPr/>
        </p:nvSpPr>
        <p:spPr bwMode="auto">
          <a:xfrm>
            <a:off x="395288" y="1049338"/>
            <a:ext cx="8229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Le coût de ces éléments limite leur utilisation aux cas pour lesquels le frottement doit être réduit et les efforts importants. </a:t>
            </a:r>
          </a:p>
          <a:p>
            <a:pPr eaLnBrk="1" hangingPunct="1">
              <a:spcBef>
                <a:spcPct val="0"/>
              </a:spcBef>
              <a:buClrTx/>
              <a:buSzTx/>
              <a:buFontTx/>
              <a:buNone/>
            </a:pPr>
            <a:r>
              <a:rPr lang="fr-FR" altLang="fr-FR" sz="2000"/>
              <a:t>Ces éléments admettent des vitesses importantes, un bon rendement et une grande précision.</a:t>
            </a:r>
          </a:p>
          <a:p>
            <a:pPr eaLnBrk="1" hangingPunct="1">
              <a:spcBef>
                <a:spcPct val="0"/>
              </a:spcBef>
              <a:buClrTx/>
              <a:buSzTx/>
              <a:buFontTx/>
              <a:buNone/>
            </a:pPr>
            <a:r>
              <a:rPr lang="fr-FR" altLang="fr-FR" sz="2000"/>
              <a:t>Ces solutions augmentent la précision de guidage et la rigidité, mais sont de réalisation plus délicate et donc plus coûteuse.</a:t>
            </a:r>
          </a:p>
        </p:txBody>
      </p:sp>
      <p:grpSp>
        <p:nvGrpSpPr>
          <p:cNvPr id="67604" name="Group 20"/>
          <p:cNvGrpSpPr>
            <a:grpSpLocks/>
          </p:cNvGrpSpPr>
          <p:nvPr/>
        </p:nvGrpSpPr>
        <p:grpSpPr bwMode="auto">
          <a:xfrm>
            <a:off x="1139825" y="3252788"/>
            <a:ext cx="3371850" cy="2773362"/>
            <a:chOff x="718" y="2049"/>
            <a:chExt cx="2124" cy="1747"/>
          </a:xfrm>
        </p:grpSpPr>
        <p:sp>
          <p:nvSpPr>
            <p:cNvPr id="98320" name="Rectangle 16"/>
            <p:cNvSpPr>
              <a:spLocks noChangeArrowheads="1"/>
            </p:cNvSpPr>
            <p:nvPr/>
          </p:nvSpPr>
          <p:spPr bwMode="auto">
            <a:xfrm>
              <a:off x="718" y="2049"/>
              <a:ext cx="2124" cy="174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8321" name="Picture 14" descr="1722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4" y="2086"/>
              <a:ext cx="1805" cy="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22" name="Rectangle 18"/>
            <p:cNvSpPr>
              <a:spLocks noChangeArrowheads="1"/>
            </p:cNvSpPr>
            <p:nvPr/>
          </p:nvSpPr>
          <p:spPr bwMode="auto">
            <a:xfrm>
              <a:off x="810" y="3563"/>
              <a:ext cx="19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Guidage à billes à 3 rangées </a:t>
              </a:r>
            </a:p>
          </p:txBody>
        </p:sp>
      </p:grpSp>
      <p:grpSp>
        <p:nvGrpSpPr>
          <p:cNvPr id="67605" name="Group 21"/>
          <p:cNvGrpSpPr>
            <a:grpSpLocks/>
          </p:cNvGrpSpPr>
          <p:nvPr/>
        </p:nvGrpSpPr>
        <p:grpSpPr bwMode="auto">
          <a:xfrm>
            <a:off x="4616450" y="3252788"/>
            <a:ext cx="3511550" cy="2773362"/>
            <a:chOff x="2908" y="2049"/>
            <a:chExt cx="2212" cy="1747"/>
          </a:xfrm>
        </p:grpSpPr>
        <p:sp>
          <p:nvSpPr>
            <p:cNvPr id="98317" name="Rectangle 17"/>
            <p:cNvSpPr>
              <a:spLocks noChangeArrowheads="1"/>
            </p:cNvSpPr>
            <p:nvPr/>
          </p:nvSpPr>
          <p:spPr bwMode="auto">
            <a:xfrm>
              <a:off x="2931" y="2049"/>
              <a:ext cx="2124" cy="174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8318" name="Picture 15" descr="1723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61" y="2086"/>
              <a:ext cx="1902" cy="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19" name="Rectangle 19"/>
            <p:cNvSpPr>
              <a:spLocks noChangeArrowheads="1"/>
            </p:cNvSpPr>
            <p:nvPr/>
          </p:nvSpPr>
          <p:spPr bwMode="auto">
            <a:xfrm>
              <a:off x="2908" y="3563"/>
              <a:ext cx="2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Guidage à rouleaux à 2 rangées </a:t>
              </a:r>
            </a:p>
          </p:txBody>
        </p:sp>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7597"/>
                                        </p:tgtEl>
                                        <p:attrNameLst>
                                          <p:attrName>style.visibility</p:attrName>
                                        </p:attrNameLst>
                                      </p:cBhvr>
                                      <p:to>
                                        <p:strVal val="visible"/>
                                      </p:to>
                                    </p:set>
                                    <p:animEffect transition="in" filter="fade">
                                      <p:cBhvr>
                                        <p:cTn id="7" dur="1000"/>
                                        <p:tgtEl>
                                          <p:spTgt spid="67597"/>
                                        </p:tgtEl>
                                      </p:cBhvr>
                                    </p:animEffect>
                                    <p:anim calcmode="lin" valueType="num">
                                      <p:cBhvr>
                                        <p:cTn id="8" dur="1000" fill="hold"/>
                                        <p:tgtEl>
                                          <p:spTgt spid="67597"/>
                                        </p:tgtEl>
                                        <p:attrNameLst>
                                          <p:attrName>ppt_x</p:attrName>
                                        </p:attrNameLst>
                                      </p:cBhvr>
                                      <p:tavLst>
                                        <p:tav tm="0">
                                          <p:val>
                                            <p:strVal val="#ppt_x"/>
                                          </p:val>
                                        </p:tav>
                                        <p:tav tm="100000">
                                          <p:val>
                                            <p:strVal val="#ppt_x"/>
                                          </p:val>
                                        </p:tav>
                                      </p:tavLst>
                                    </p:anim>
                                    <p:anim calcmode="lin" valueType="num">
                                      <p:cBhvr>
                                        <p:cTn id="9" dur="1000" fill="hold"/>
                                        <p:tgtEl>
                                          <p:spTgt spid="6759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7604"/>
                                        </p:tgtEl>
                                        <p:attrNameLst>
                                          <p:attrName>style.visibility</p:attrName>
                                        </p:attrNameLst>
                                      </p:cBhvr>
                                      <p:to>
                                        <p:strVal val="visible"/>
                                      </p:to>
                                    </p:set>
                                    <p:animEffect transition="in" filter="fade">
                                      <p:cBhvr>
                                        <p:cTn id="14" dur="1000"/>
                                        <p:tgtEl>
                                          <p:spTgt spid="67604"/>
                                        </p:tgtEl>
                                      </p:cBhvr>
                                    </p:animEffect>
                                    <p:anim calcmode="lin" valueType="num">
                                      <p:cBhvr>
                                        <p:cTn id="15" dur="1000" fill="hold"/>
                                        <p:tgtEl>
                                          <p:spTgt spid="67604"/>
                                        </p:tgtEl>
                                        <p:attrNameLst>
                                          <p:attrName>ppt_x</p:attrName>
                                        </p:attrNameLst>
                                      </p:cBhvr>
                                      <p:tavLst>
                                        <p:tav tm="0">
                                          <p:val>
                                            <p:strVal val="#ppt_x"/>
                                          </p:val>
                                        </p:tav>
                                        <p:tav tm="100000">
                                          <p:val>
                                            <p:strVal val="#ppt_x"/>
                                          </p:val>
                                        </p:tav>
                                      </p:tavLst>
                                    </p:anim>
                                    <p:anim calcmode="lin" valueType="num">
                                      <p:cBhvr>
                                        <p:cTn id="16" dur="1000" fill="hold"/>
                                        <p:tgtEl>
                                          <p:spTgt spid="67604"/>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67605"/>
                                        </p:tgtEl>
                                        <p:attrNameLst>
                                          <p:attrName>style.visibility</p:attrName>
                                        </p:attrNameLst>
                                      </p:cBhvr>
                                      <p:to>
                                        <p:strVal val="visible"/>
                                      </p:to>
                                    </p:set>
                                    <p:animEffect transition="in" filter="fade">
                                      <p:cBhvr>
                                        <p:cTn id="21" dur="1000"/>
                                        <p:tgtEl>
                                          <p:spTgt spid="67605"/>
                                        </p:tgtEl>
                                      </p:cBhvr>
                                    </p:animEffect>
                                    <p:anim calcmode="lin" valueType="num">
                                      <p:cBhvr>
                                        <p:cTn id="22" dur="1000" fill="hold"/>
                                        <p:tgtEl>
                                          <p:spTgt spid="67605"/>
                                        </p:tgtEl>
                                        <p:attrNameLst>
                                          <p:attrName>ppt_x</p:attrName>
                                        </p:attrNameLst>
                                      </p:cBhvr>
                                      <p:tavLst>
                                        <p:tav tm="0">
                                          <p:val>
                                            <p:strVal val="#ppt_x"/>
                                          </p:val>
                                        </p:tav>
                                        <p:tav tm="100000">
                                          <p:val>
                                            <p:strVal val="#ppt_x"/>
                                          </p:val>
                                        </p:tav>
                                      </p:tavLst>
                                    </p:anim>
                                    <p:anim calcmode="lin" valueType="num">
                                      <p:cBhvr>
                                        <p:cTn id="23" dur="1000" fill="hold"/>
                                        <p:tgtEl>
                                          <p:spTgt spid="676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1"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9332"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9333"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9334"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9335"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9"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45</a:t>
            </a:r>
          </a:p>
        </p:txBody>
      </p:sp>
      <p:sp>
        <p:nvSpPr>
          <p:cNvPr id="99337" name="Text Box 12"/>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Typologie des solutions</a:t>
            </a:r>
          </a:p>
        </p:txBody>
      </p:sp>
      <p:sp>
        <p:nvSpPr>
          <p:cNvPr id="99338" name="Rectangle 13"/>
          <p:cNvSpPr>
            <a:spLocks noChangeArrowheads="1"/>
          </p:cNvSpPr>
          <p:nvPr/>
        </p:nvSpPr>
        <p:spPr bwMode="auto">
          <a:xfrm>
            <a:off x="395288" y="1052513"/>
            <a:ext cx="8366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3 principaux types de réalisation pour le guidage en translation : </a:t>
            </a:r>
          </a:p>
        </p:txBody>
      </p:sp>
      <p:sp>
        <p:nvSpPr>
          <p:cNvPr id="99339" name="WordArt 14"/>
          <p:cNvSpPr>
            <a:spLocks noChangeArrowheads="1" noChangeShapeType="1" noTextEdit="1"/>
          </p:cNvSpPr>
          <p:nvPr/>
        </p:nvSpPr>
        <p:spPr bwMode="auto">
          <a:xfrm>
            <a:off x="998538" y="2627313"/>
            <a:ext cx="1233487" cy="2139950"/>
          </a:xfrm>
          <a:prstGeom prst="rect">
            <a:avLst/>
          </a:prstGeom>
        </p:spPr>
        <p:txBody>
          <a:bodyPr wrap="none" fromWordArt="1">
            <a:prstTxWarp prst="textPlain">
              <a:avLst>
                <a:gd name="adj" fmla="val 50000"/>
              </a:avLst>
            </a:prstTxWarp>
          </a:bodyPr>
          <a:lstStyle/>
          <a:p>
            <a:pPr algn="ctr"/>
            <a:r>
              <a:rPr lang="fr-FR" sz="3600" i="1" kern="10">
                <a:ln w="63500">
                  <a:solidFill>
                    <a:srgbClr val="000000"/>
                  </a:solidFill>
                  <a:round/>
                  <a:headEnd/>
                  <a:tailEnd/>
                </a:ln>
                <a:solidFill>
                  <a:schemeClr val="accent1"/>
                </a:solidFill>
                <a:effectLst>
                  <a:outerShdw dist="35921" dir="2700000" algn="ctr" rotWithShape="0">
                    <a:srgbClr val="808080">
                      <a:alpha val="79999"/>
                    </a:srgbClr>
                  </a:outerShdw>
                </a:effectLst>
                <a:latin typeface="Arial Black" panose="020B0A04020102020204" pitchFamily="34" charset="0"/>
              </a:rPr>
              <a:t>3</a:t>
            </a:r>
          </a:p>
        </p:txBody>
      </p:sp>
      <p:grpSp>
        <p:nvGrpSpPr>
          <p:cNvPr id="99340" name="Group 15"/>
          <p:cNvGrpSpPr>
            <a:grpSpLocks/>
          </p:cNvGrpSpPr>
          <p:nvPr/>
        </p:nvGrpSpPr>
        <p:grpSpPr bwMode="auto">
          <a:xfrm>
            <a:off x="2525713" y="1782763"/>
            <a:ext cx="4491037" cy="1192212"/>
            <a:chOff x="1591" y="1123"/>
            <a:chExt cx="2829" cy="751"/>
          </a:xfrm>
        </p:grpSpPr>
        <p:sp>
          <p:nvSpPr>
            <p:cNvPr id="99347" name="Text Box 16">
              <a:hlinkClick r:id="rId3" action="ppaction://hlinksldjump"/>
            </p:cNvPr>
            <p:cNvSpPr txBox="1">
              <a:spLocks noChangeArrowheads="1"/>
            </p:cNvSpPr>
            <p:nvPr/>
          </p:nvSpPr>
          <p:spPr bwMode="auto">
            <a:xfrm>
              <a:off x="2267" y="1123"/>
              <a:ext cx="2153" cy="29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Par contact direct</a:t>
              </a:r>
            </a:p>
          </p:txBody>
        </p:sp>
        <p:sp>
          <p:nvSpPr>
            <p:cNvPr id="99348" name="Line 17"/>
            <p:cNvSpPr>
              <a:spLocks noChangeShapeType="1"/>
            </p:cNvSpPr>
            <p:nvPr/>
          </p:nvSpPr>
          <p:spPr bwMode="auto">
            <a:xfrm flipV="1">
              <a:off x="1591" y="1326"/>
              <a:ext cx="520" cy="548"/>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9341" name="Group 18"/>
          <p:cNvGrpSpPr>
            <a:grpSpLocks/>
          </p:cNvGrpSpPr>
          <p:nvPr/>
        </p:nvGrpSpPr>
        <p:grpSpPr bwMode="auto">
          <a:xfrm>
            <a:off x="2511425" y="3321050"/>
            <a:ext cx="4506913" cy="792163"/>
            <a:chOff x="1582" y="2092"/>
            <a:chExt cx="2839" cy="499"/>
          </a:xfrm>
        </p:grpSpPr>
        <p:sp>
          <p:nvSpPr>
            <p:cNvPr id="99345" name="Text Box 19">
              <a:hlinkClick r:id="rId5" action="ppaction://hlinksldjump"/>
            </p:cNvPr>
            <p:cNvSpPr txBox="1">
              <a:spLocks noChangeArrowheads="1"/>
            </p:cNvSpPr>
            <p:nvPr/>
          </p:nvSpPr>
          <p:spPr bwMode="auto">
            <a:xfrm>
              <a:off x="2267" y="2092"/>
              <a:ext cx="2154" cy="499"/>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Par interposition d’éléments roulants</a:t>
              </a:r>
            </a:p>
          </p:txBody>
        </p:sp>
        <p:sp>
          <p:nvSpPr>
            <p:cNvPr id="99346" name="Line 20"/>
            <p:cNvSpPr>
              <a:spLocks noChangeShapeType="1"/>
            </p:cNvSpPr>
            <p:nvPr/>
          </p:nvSpPr>
          <p:spPr bwMode="auto">
            <a:xfrm>
              <a:off x="1582" y="2331"/>
              <a:ext cx="435" cy="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9342" name="Group 21"/>
          <p:cNvGrpSpPr>
            <a:grpSpLocks/>
          </p:cNvGrpSpPr>
          <p:nvPr/>
        </p:nvGrpSpPr>
        <p:grpSpPr bwMode="auto">
          <a:xfrm>
            <a:off x="2525713" y="4378325"/>
            <a:ext cx="4492625" cy="1292225"/>
            <a:chOff x="1591" y="2758"/>
            <a:chExt cx="2830" cy="814"/>
          </a:xfrm>
        </p:grpSpPr>
        <p:sp>
          <p:nvSpPr>
            <p:cNvPr id="99343" name="Text Box 22">
              <a:hlinkClick r:id="" action="ppaction://hlinkshowjump?jump=nextslide"/>
            </p:cNvPr>
            <p:cNvSpPr txBox="1">
              <a:spLocks noChangeArrowheads="1"/>
            </p:cNvSpPr>
            <p:nvPr/>
          </p:nvSpPr>
          <p:spPr bwMode="auto">
            <a:xfrm>
              <a:off x="2267" y="3073"/>
              <a:ext cx="2154" cy="499"/>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Par interposition d’un film d’air ou d’huile</a:t>
              </a:r>
            </a:p>
          </p:txBody>
        </p:sp>
        <p:sp>
          <p:nvSpPr>
            <p:cNvPr id="99344" name="Line 23"/>
            <p:cNvSpPr>
              <a:spLocks noChangeShapeType="1"/>
            </p:cNvSpPr>
            <p:nvPr/>
          </p:nvSpPr>
          <p:spPr bwMode="auto">
            <a:xfrm>
              <a:off x="1591" y="2758"/>
              <a:ext cx="520" cy="548"/>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0356"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100357"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100358"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100359"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3"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52</a:t>
            </a:r>
          </a:p>
        </p:txBody>
      </p:sp>
      <p:sp>
        <p:nvSpPr>
          <p:cNvPr id="100361" name="Text Box 12"/>
          <p:cNvSpPr txBox="1">
            <a:spLocks noChangeArrowheads="1"/>
          </p:cNvSpPr>
          <p:nvPr/>
        </p:nvSpPr>
        <p:spPr bwMode="auto">
          <a:xfrm>
            <a:off x="600075" y="420688"/>
            <a:ext cx="8543925"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Interposition d’un film d’air et d’huile </a:t>
            </a:r>
          </a:p>
        </p:txBody>
      </p:sp>
      <p:sp>
        <p:nvSpPr>
          <p:cNvPr id="69645" name="Rectangle 13"/>
          <p:cNvSpPr>
            <a:spLocks noChangeArrowheads="1"/>
          </p:cNvSpPr>
          <p:nvPr/>
        </p:nvSpPr>
        <p:spPr bwMode="auto">
          <a:xfrm>
            <a:off x="395288" y="2220913"/>
            <a:ext cx="8558212"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La sustentation par injection de fluide (air ou huile) évite le contact entre le coulisseau et la glissière. Ce type de guidage permet d’obtenir des propriétés antifriction et de guidage de très haut niveau.</a:t>
            </a:r>
          </a:p>
          <a:p>
            <a:pPr eaLnBrk="1" hangingPunct="1">
              <a:spcBef>
                <a:spcPct val="0"/>
              </a:spcBef>
              <a:buClrTx/>
              <a:buSzTx/>
              <a:buFontTx/>
              <a:buNone/>
            </a:pPr>
            <a:r>
              <a:rPr lang="fr-FR" altLang="fr-FR" sz="2000"/>
              <a:t>Ces solutions sont très coûteuses à fabriquer et à exploiter. Elles sont donc réservées, en général, aux appareils de haute précision (machines à contrôler par exemple).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9645"/>
                                        </p:tgtEl>
                                        <p:attrNameLst>
                                          <p:attrName>style.visibility</p:attrName>
                                        </p:attrNameLst>
                                      </p:cBhvr>
                                      <p:to>
                                        <p:strVal val="visible"/>
                                      </p:to>
                                    </p:set>
                                    <p:animEffect transition="in" filter="fade">
                                      <p:cBhvr>
                                        <p:cTn id="7" dur="1000"/>
                                        <p:tgtEl>
                                          <p:spTgt spid="69645"/>
                                        </p:tgtEl>
                                      </p:cBhvr>
                                    </p:animEffect>
                                    <p:anim calcmode="lin" valueType="num">
                                      <p:cBhvr>
                                        <p:cTn id="8" dur="1000" fill="hold"/>
                                        <p:tgtEl>
                                          <p:spTgt spid="69645"/>
                                        </p:tgtEl>
                                        <p:attrNameLst>
                                          <p:attrName>ppt_x</p:attrName>
                                        </p:attrNameLst>
                                      </p:cBhvr>
                                      <p:tavLst>
                                        <p:tav tm="0">
                                          <p:val>
                                            <p:strVal val="#ppt_x"/>
                                          </p:val>
                                        </p:tav>
                                        <p:tav tm="100000">
                                          <p:val>
                                            <p:strVal val="#ppt_x"/>
                                          </p:val>
                                        </p:tav>
                                      </p:tavLst>
                                    </p:anim>
                                    <p:anim calcmode="lin" valueType="num">
                                      <p:cBhvr>
                                        <p:cTn id="9" dur="1000" fill="hold"/>
                                        <p:tgtEl>
                                          <p:spTgt spid="696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oneTexte 1"/>
          <p:cNvSpPr txBox="1">
            <a:spLocks noChangeArrowheads="1"/>
          </p:cNvSpPr>
          <p:nvPr/>
        </p:nvSpPr>
        <p:spPr bwMode="auto">
          <a:xfrm>
            <a:off x="2647950" y="2757488"/>
            <a:ext cx="4408488"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fr-FR" sz="1800" b="1" dirty="0"/>
              <a:t>Chapitre 5. Guidage en translation</a:t>
            </a:r>
          </a:p>
          <a:p>
            <a:pPr>
              <a:spcBef>
                <a:spcPct val="0"/>
              </a:spcBef>
              <a:buClrTx/>
              <a:buSzTx/>
              <a:buFontTx/>
              <a:buNone/>
            </a:pPr>
            <a:r>
              <a:rPr lang="fr-FR" sz="1800" b="1" dirty="0"/>
              <a:t>- </a:t>
            </a:r>
            <a:r>
              <a:rPr lang="fr-FR" altLang="fr-FR" sz="1800" dirty="0"/>
              <a:t>Par contact direct</a:t>
            </a:r>
          </a:p>
          <a:p>
            <a:pPr>
              <a:spcBef>
                <a:spcPct val="0"/>
              </a:spcBef>
              <a:buClrTx/>
              <a:buSzTx/>
              <a:buFontTx/>
              <a:buNone/>
            </a:pPr>
            <a:r>
              <a:rPr lang="fr-FR" sz="1800" b="1" dirty="0"/>
              <a:t>- </a:t>
            </a:r>
            <a:r>
              <a:rPr lang="fr-FR" altLang="fr-FR" sz="1800" dirty="0"/>
              <a:t>Par interposition d’éléments roulants</a:t>
            </a:r>
          </a:p>
          <a:p>
            <a:pPr>
              <a:spcBef>
                <a:spcPct val="0"/>
              </a:spcBef>
              <a:buClrTx/>
              <a:buSzTx/>
              <a:buFontTx/>
              <a:buNone/>
            </a:pPr>
            <a:r>
              <a:rPr lang="fr-FR" sz="1800" b="1" dirty="0"/>
              <a:t>- </a:t>
            </a:r>
            <a:r>
              <a:rPr lang="fr-FR" altLang="fr-FR" sz="1800" dirty="0"/>
              <a:t>Par interposition d’un film d’air ou d’huile</a:t>
            </a:r>
          </a:p>
          <a:p>
            <a:pPr>
              <a:spcBef>
                <a:spcPct val="0"/>
              </a:spcBef>
              <a:buClrTx/>
              <a:buSzTx/>
              <a:buFontTx/>
              <a:buNone/>
            </a:pPr>
            <a:endParaRPr lang="fr-FR" sz="1800" b="1" dirty="0"/>
          </a:p>
          <a:p>
            <a:pPr>
              <a:spcBef>
                <a:spcPct val="0"/>
              </a:spcBef>
              <a:buClrTx/>
              <a:buSzTx/>
              <a:buFontTx/>
              <a:buNone/>
            </a:pPr>
            <a:endParaRPr lang="fr-FR" sz="1800" dirty="0"/>
          </a:p>
        </p:txBody>
      </p:sp>
    </p:spTree>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1"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89092"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89093"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89094"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89095"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80" name="Text Box 12"/>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45</a:t>
            </a:r>
          </a:p>
        </p:txBody>
      </p:sp>
      <p:sp>
        <p:nvSpPr>
          <p:cNvPr id="89097" name="Text Box 13"/>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Typologie des solutions</a:t>
            </a:r>
          </a:p>
        </p:txBody>
      </p:sp>
      <p:sp>
        <p:nvSpPr>
          <p:cNvPr id="58382" name="Rectangle 14"/>
          <p:cNvSpPr>
            <a:spLocks noChangeArrowheads="1"/>
          </p:cNvSpPr>
          <p:nvPr/>
        </p:nvSpPr>
        <p:spPr bwMode="auto">
          <a:xfrm>
            <a:off x="395288" y="1052513"/>
            <a:ext cx="8366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3 principaux types de réalisation pour le guidage en translation : </a:t>
            </a:r>
          </a:p>
        </p:txBody>
      </p:sp>
      <p:sp>
        <p:nvSpPr>
          <p:cNvPr id="58387" name="WordArt 19"/>
          <p:cNvSpPr>
            <a:spLocks noChangeArrowheads="1" noChangeShapeType="1" noTextEdit="1"/>
          </p:cNvSpPr>
          <p:nvPr/>
        </p:nvSpPr>
        <p:spPr bwMode="auto">
          <a:xfrm>
            <a:off x="998538" y="2627313"/>
            <a:ext cx="1233487" cy="2139950"/>
          </a:xfrm>
          <a:prstGeom prst="rect">
            <a:avLst/>
          </a:prstGeom>
        </p:spPr>
        <p:txBody>
          <a:bodyPr wrap="none" fromWordArt="1">
            <a:prstTxWarp prst="textPlain">
              <a:avLst>
                <a:gd name="adj" fmla="val 50000"/>
              </a:avLst>
            </a:prstTxWarp>
          </a:bodyPr>
          <a:lstStyle/>
          <a:p>
            <a:pPr algn="ctr"/>
            <a:r>
              <a:rPr lang="fr-FR" sz="3600" i="1" kern="10">
                <a:ln w="63500">
                  <a:solidFill>
                    <a:srgbClr val="000000"/>
                  </a:solidFill>
                  <a:round/>
                  <a:headEnd/>
                  <a:tailEnd/>
                </a:ln>
                <a:solidFill>
                  <a:schemeClr val="accent1"/>
                </a:solidFill>
                <a:effectLst>
                  <a:outerShdw dist="35921" dir="2700000" algn="ctr" rotWithShape="0">
                    <a:srgbClr val="808080">
                      <a:alpha val="79999"/>
                    </a:srgbClr>
                  </a:outerShdw>
                </a:effectLst>
                <a:latin typeface="Arial Black" panose="020B0A04020102020204" pitchFamily="34" charset="0"/>
              </a:rPr>
              <a:t>3</a:t>
            </a:r>
          </a:p>
        </p:txBody>
      </p:sp>
      <p:grpSp>
        <p:nvGrpSpPr>
          <p:cNvPr id="58396" name="Group 28"/>
          <p:cNvGrpSpPr>
            <a:grpSpLocks/>
          </p:cNvGrpSpPr>
          <p:nvPr/>
        </p:nvGrpSpPr>
        <p:grpSpPr bwMode="auto">
          <a:xfrm>
            <a:off x="2525713" y="1782763"/>
            <a:ext cx="4491037" cy="1192212"/>
            <a:chOff x="1591" y="1123"/>
            <a:chExt cx="2829" cy="751"/>
          </a:xfrm>
        </p:grpSpPr>
        <p:sp>
          <p:nvSpPr>
            <p:cNvPr id="89107" name="Text Box 15">
              <a:hlinkClick r:id="rId3" action="ppaction://hlinksldjump"/>
            </p:cNvPr>
            <p:cNvSpPr txBox="1">
              <a:spLocks noChangeArrowheads="1"/>
            </p:cNvSpPr>
            <p:nvPr/>
          </p:nvSpPr>
          <p:spPr bwMode="auto">
            <a:xfrm>
              <a:off x="2267" y="1123"/>
              <a:ext cx="2153" cy="29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Par contact direct</a:t>
              </a:r>
            </a:p>
          </p:txBody>
        </p:sp>
        <p:sp>
          <p:nvSpPr>
            <p:cNvPr id="89108" name="Line 21"/>
            <p:cNvSpPr>
              <a:spLocks noChangeShapeType="1"/>
            </p:cNvSpPr>
            <p:nvPr/>
          </p:nvSpPr>
          <p:spPr bwMode="auto">
            <a:xfrm flipV="1">
              <a:off x="1591" y="1326"/>
              <a:ext cx="520" cy="548"/>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58394" name="Group 26"/>
          <p:cNvGrpSpPr>
            <a:grpSpLocks/>
          </p:cNvGrpSpPr>
          <p:nvPr/>
        </p:nvGrpSpPr>
        <p:grpSpPr bwMode="auto">
          <a:xfrm>
            <a:off x="2511425" y="3321050"/>
            <a:ext cx="4506913" cy="792163"/>
            <a:chOff x="1582" y="2092"/>
            <a:chExt cx="2839" cy="499"/>
          </a:xfrm>
        </p:grpSpPr>
        <p:sp>
          <p:nvSpPr>
            <p:cNvPr id="89105" name="Text Box 16">
              <a:hlinkClick r:id="rId5" action="ppaction://hlinksldjump"/>
            </p:cNvPr>
            <p:cNvSpPr txBox="1">
              <a:spLocks noChangeArrowheads="1"/>
            </p:cNvSpPr>
            <p:nvPr/>
          </p:nvSpPr>
          <p:spPr bwMode="auto">
            <a:xfrm>
              <a:off x="2267" y="2092"/>
              <a:ext cx="2154" cy="499"/>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Par interposition d’éléments roulants</a:t>
              </a:r>
            </a:p>
          </p:txBody>
        </p:sp>
        <p:sp>
          <p:nvSpPr>
            <p:cNvPr id="89106" name="Line 23"/>
            <p:cNvSpPr>
              <a:spLocks noChangeShapeType="1"/>
            </p:cNvSpPr>
            <p:nvPr/>
          </p:nvSpPr>
          <p:spPr bwMode="auto">
            <a:xfrm>
              <a:off x="1582" y="2331"/>
              <a:ext cx="435" cy="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58395" name="Group 27"/>
          <p:cNvGrpSpPr>
            <a:grpSpLocks/>
          </p:cNvGrpSpPr>
          <p:nvPr/>
        </p:nvGrpSpPr>
        <p:grpSpPr bwMode="auto">
          <a:xfrm>
            <a:off x="2525713" y="4378325"/>
            <a:ext cx="4492625" cy="1292225"/>
            <a:chOff x="1591" y="2758"/>
            <a:chExt cx="2830" cy="814"/>
          </a:xfrm>
        </p:grpSpPr>
        <p:sp>
          <p:nvSpPr>
            <p:cNvPr id="89103" name="Text Box 17">
              <a:hlinkClick r:id="rId6" action="ppaction://hlinksldjump"/>
            </p:cNvPr>
            <p:cNvSpPr txBox="1">
              <a:spLocks noChangeArrowheads="1"/>
            </p:cNvSpPr>
            <p:nvPr/>
          </p:nvSpPr>
          <p:spPr bwMode="auto">
            <a:xfrm>
              <a:off x="2267" y="3073"/>
              <a:ext cx="2154" cy="499"/>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Par interposition d’un film d’air ou d’huile</a:t>
              </a:r>
            </a:p>
          </p:txBody>
        </p:sp>
        <p:sp>
          <p:nvSpPr>
            <p:cNvPr id="89104" name="Line 24"/>
            <p:cNvSpPr>
              <a:spLocks noChangeShapeType="1"/>
            </p:cNvSpPr>
            <p:nvPr/>
          </p:nvSpPr>
          <p:spPr bwMode="auto">
            <a:xfrm>
              <a:off x="1591" y="2758"/>
              <a:ext cx="520" cy="548"/>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8382"/>
                                        </p:tgtEl>
                                        <p:attrNameLst>
                                          <p:attrName>style.visibility</p:attrName>
                                        </p:attrNameLst>
                                      </p:cBhvr>
                                      <p:to>
                                        <p:strVal val="visible"/>
                                      </p:to>
                                    </p:set>
                                    <p:anim calcmode="discrete" valueType="clr">
                                      <p:cBhvr override="childStyle">
                                        <p:cTn id="7" dur="80"/>
                                        <p:tgtEl>
                                          <p:spTgt spid="5838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8382"/>
                                        </p:tgtEl>
                                        <p:attrNameLst>
                                          <p:attrName>fillcolor</p:attrName>
                                        </p:attrNameLst>
                                      </p:cBhvr>
                                      <p:tavLst>
                                        <p:tav tm="0">
                                          <p:val>
                                            <p:clrVal>
                                              <a:schemeClr val="accent2"/>
                                            </p:clrVal>
                                          </p:val>
                                        </p:tav>
                                        <p:tav tm="50000">
                                          <p:val>
                                            <p:clrVal>
                                              <a:schemeClr val="hlink"/>
                                            </p:clrVal>
                                          </p:val>
                                        </p:tav>
                                      </p:tavLst>
                                    </p:anim>
                                    <p:set>
                                      <p:cBhvr>
                                        <p:cTn id="9" dur="80"/>
                                        <p:tgtEl>
                                          <p:spTgt spid="5838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58387"/>
                                        </p:tgtEl>
                                        <p:attrNameLst>
                                          <p:attrName>style.visibility</p:attrName>
                                        </p:attrNameLst>
                                      </p:cBhvr>
                                      <p:to>
                                        <p:strVal val="visible"/>
                                      </p:to>
                                    </p:set>
                                    <p:anim calcmode="lin" valueType="num">
                                      <p:cBhvr>
                                        <p:cTn id="14" dur="1000" fill="hold"/>
                                        <p:tgtEl>
                                          <p:spTgt spid="58387"/>
                                        </p:tgtEl>
                                        <p:attrNameLst>
                                          <p:attrName>ppt_w</p:attrName>
                                        </p:attrNameLst>
                                      </p:cBhvr>
                                      <p:tavLst>
                                        <p:tav tm="0">
                                          <p:val>
                                            <p:fltVal val="0"/>
                                          </p:val>
                                        </p:tav>
                                        <p:tav tm="100000">
                                          <p:val>
                                            <p:strVal val="#ppt_w"/>
                                          </p:val>
                                        </p:tav>
                                      </p:tavLst>
                                    </p:anim>
                                    <p:anim calcmode="lin" valueType="num">
                                      <p:cBhvr>
                                        <p:cTn id="15" dur="1000" fill="hold"/>
                                        <p:tgtEl>
                                          <p:spTgt spid="58387"/>
                                        </p:tgtEl>
                                        <p:attrNameLst>
                                          <p:attrName>ppt_h</p:attrName>
                                        </p:attrNameLst>
                                      </p:cBhvr>
                                      <p:tavLst>
                                        <p:tav tm="0">
                                          <p:val>
                                            <p:fltVal val="0"/>
                                          </p:val>
                                        </p:tav>
                                        <p:tav tm="100000">
                                          <p:val>
                                            <p:strVal val="#ppt_h"/>
                                          </p:val>
                                        </p:tav>
                                      </p:tavLst>
                                    </p:anim>
                                    <p:anim calcmode="lin" valueType="num">
                                      <p:cBhvr>
                                        <p:cTn id="16" dur="1000" fill="hold"/>
                                        <p:tgtEl>
                                          <p:spTgt spid="58387"/>
                                        </p:tgtEl>
                                        <p:attrNameLst>
                                          <p:attrName>style.rotation</p:attrName>
                                        </p:attrNameLst>
                                      </p:cBhvr>
                                      <p:tavLst>
                                        <p:tav tm="0">
                                          <p:val>
                                            <p:fltVal val="90"/>
                                          </p:val>
                                        </p:tav>
                                        <p:tav tm="100000">
                                          <p:val>
                                            <p:fltVal val="0"/>
                                          </p:val>
                                        </p:tav>
                                      </p:tavLst>
                                    </p:anim>
                                    <p:animEffect transition="in" filter="fade">
                                      <p:cBhvr>
                                        <p:cTn id="17" dur="1000"/>
                                        <p:tgtEl>
                                          <p:spTgt spid="583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2" fill="hold" nodeType="clickEffect">
                                  <p:stCondLst>
                                    <p:cond delay="0"/>
                                  </p:stCondLst>
                                  <p:childTnLst>
                                    <p:set>
                                      <p:cBhvr>
                                        <p:cTn id="21" dur="1" fill="hold">
                                          <p:stCondLst>
                                            <p:cond delay="0"/>
                                          </p:stCondLst>
                                        </p:cTn>
                                        <p:tgtEl>
                                          <p:spTgt spid="58396"/>
                                        </p:tgtEl>
                                        <p:attrNameLst>
                                          <p:attrName>style.visibility</p:attrName>
                                        </p:attrNameLst>
                                      </p:cBhvr>
                                      <p:to>
                                        <p:strVal val="visible"/>
                                      </p:to>
                                    </p:set>
                                    <p:anim calcmode="lin" valueType="num">
                                      <p:cBhvr additive="base">
                                        <p:cTn id="22" dur="1000" fill="hold"/>
                                        <p:tgtEl>
                                          <p:spTgt spid="58396"/>
                                        </p:tgtEl>
                                        <p:attrNameLst>
                                          <p:attrName>ppt_x</p:attrName>
                                        </p:attrNameLst>
                                      </p:cBhvr>
                                      <p:tavLst>
                                        <p:tav tm="0">
                                          <p:val>
                                            <p:strVal val="1+#ppt_w/2"/>
                                          </p:val>
                                        </p:tav>
                                        <p:tav tm="100000">
                                          <p:val>
                                            <p:strVal val="#ppt_x"/>
                                          </p:val>
                                        </p:tav>
                                      </p:tavLst>
                                    </p:anim>
                                    <p:anim calcmode="lin" valueType="num">
                                      <p:cBhvr additive="base">
                                        <p:cTn id="23" dur="1000" fill="hold"/>
                                        <p:tgtEl>
                                          <p:spTgt spid="58396"/>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nodeType="clickEffect">
                                  <p:stCondLst>
                                    <p:cond delay="0"/>
                                  </p:stCondLst>
                                  <p:childTnLst>
                                    <p:set>
                                      <p:cBhvr>
                                        <p:cTn id="27" dur="1" fill="hold">
                                          <p:stCondLst>
                                            <p:cond delay="0"/>
                                          </p:stCondLst>
                                        </p:cTn>
                                        <p:tgtEl>
                                          <p:spTgt spid="58394"/>
                                        </p:tgtEl>
                                        <p:attrNameLst>
                                          <p:attrName>style.visibility</p:attrName>
                                        </p:attrNameLst>
                                      </p:cBhvr>
                                      <p:to>
                                        <p:strVal val="visible"/>
                                      </p:to>
                                    </p:set>
                                    <p:anim calcmode="lin" valueType="num">
                                      <p:cBhvr additive="base">
                                        <p:cTn id="28" dur="1000" fill="hold"/>
                                        <p:tgtEl>
                                          <p:spTgt spid="58394"/>
                                        </p:tgtEl>
                                        <p:attrNameLst>
                                          <p:attrName>ppt_x</p:attrName>
                                        </p:attrNameLst>
                                      </p:cBhvr>
                                      <p:tavLst>
                                        <p:tav tm="0">
                                          <p:val>
                                            <p:strVal val="1+#ppt_w/2"/>
                                          </p:val>
                                        </p:tav>
                                        <p:tav tm="100000">
                                          <p:val>
                                            <p:strVal val="#ppt_x"/>
                                          </p:val>
                                        </p:tav>
                                      </p:tavLst>
                                    </p:anim>
                                    <p:anim calcmode="lin" valueType="num">
                                      <p:cBhvr additive="base">
                                        <p:cTn id="29" dur="1000" fill="hold"/>
                                        <p:tgtEl>
                                          <p:spTgt spid="58394"/>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nodeType="clickEffect">
                                  <p:stCondLst>
                                    <p:cond delay="0"/>
                                  </p:stCondLst>
                                  <p:childTnLst>
                                    <p:set>
                                      <p:cBhvr>
                                        <p:cTn id="33" dur="1" fill="hold">
                                          <p:stCondLst>
                                            <p:cond delay="0"/>
                                          </p:stCondLst>
                                        </p:cTn>
                                        <p:tgtEl>
                                          <p:spTgt spid="58395"/>
                                        </p:tgtEl>
                                        <p:attrNameLst>
                                          <p:attrName>style.visibility</p:attrName>
                                        </p:attrNameLst>
                                      </p:cBhvr>
                                      <p:to>
                                        <p:strVal val="visible"/>
                                      </p:to>
                                    </p:set>
                                    <p:anim calcmode="lin" valueType="num">
                                      <p:cBhvr additive="base">
                                        <p:cTn id="34" dur="1000" fill="hold"/>
                                        <p:tgtEl>
                                          <p:spTgt spid="58395"/>
                                        </p:tgtEl>
                                        <p:attrNameLst>
                                          <p:attrName>ppt_x</p:attrName>
                                        </p:attrNameLst>
                                      </p:cBhvr>
                                      <p:tavLst>
                                        <p:tav tm="0">
                                          <p:val>
                                            <p:strVal val="1+#ppt_w/2"/>
                                          </p:val>
                                        </p:tav>
                                        <p:tav tm="100000">
                                          <p:val>
                                            <p:strVal val="#ppt_x"/>
                                          </p:val>
                                        </p:tav>
                                      </p:tavLst>
                                    </p:anim>
                                    <p:anim calcmode="lin" valueType="num">
                                      <p:cBhvr additive="base">
                                        <p:cTn id="35" dur="1000" fill="hold"/>
                                        <p:tgtEl>
                                          <p:spTgt spid="583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82" grpId="0"/>
      <p:bldP spid="5838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15"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0116"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0117"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0118"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0119"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3"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46</a:t>
            </a:r>
          </a:p>
        </p:txBody>
      </p:sp>
      <p:sp>
        <p:nvSpPr>
          <p:cNvPr id="59405" name="Rectangle 13"/>
          <p:cNvSpPr>
            <a:spLocks noChangeArrowheads="1"/>
          </p:cNvSpPr>
          <p:nvPr/>
        </p:nvSpPr>
        <p:spPr bwMode="auto">
          <a:xfrm>
            <a:off x="395288" y="1052513"/>
            <a:ext cx="6881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3 principaux types de réalisation de contact direct : </a:t>
            </a:r>
          </a:p>
        </p:txBody>
      </p:sp>
      <p:sp>
        <p:nvSpPr>
          <p:cNvPr id="90122" name="Text Box 14"/>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Contact direct</a:t>
            </a:r>
          </a:p>
        </p:txBody>
      </p:sp>
      <p:sp>
        <p:nvSpPr>
          <p:cNvPr id="59407" name="WordArt 15"/>
          <p:cNvSpPr>
            <a:spLocks noChangeArrowheads="1" noChangeShapeType="1" noTextEdit="1"/>
          </p:cNvSpPr>
          <p:nvPr/>
        </p:nvSpPr>
        <p:spPr bwMode="auto">
          <a:xfrm>
            <a:off x="69850" y="2627313"/>
            <a:ext cx="1233488" cy="2139950"/>
          </a:xfrm>
          <a:prstGeom prst="rect">
            <a:avLst/>
          </a:prstGeom>
        </p:spPr>
        <p:txBody>
          <a:bodyPr wrap="none" fromWordArt="1">
            <a:prstTxWarp prst="textPlain">
              <a:avLst>
                <a:gd name="adj" fmla="val 50000"/>
              </a:avLst>
            </a:prstTxWarp>
          </a:bodyPr>
          <a:lstStyle/>
          <a:p>
            <a:pPr algn="ctr"/>
            <a:r>
              <a:rPr lang="fr-FR" sz="3600" i="1" kern="10">
                <a:ln w="63500">
                  <a:solidFill>
                    <a:srgbClr val="000000"/>
                  </a:solidFill>
                  <a:round/>
                  <a:headEnd/>
                  <a:tailEnd/>
                </a:ln>
                <a:solidFill>
                  <a:schemeClr val="accent1"/>
                </a:solidFill>
                <a:effectLst>
                  <a:outerShdw dist="35921" dir="2700000" algn="ctr" rotWithShape="0">
                    <a:srgbClr val="808080">
                      <a:alpha val="79999"/>
                    </a:srgbClr>
                  </a:outerShdw>
                </a:effectLst>
                <a:latin typeface="Arial Black" panose="020B0A04020102020204" pitchFamily="34" charset="0"/>
              </a:rPr>
              <a:t>3</a:t>
            </a:r>
          </a:p>
        </p:txBody>
      </p:sp>
      <p:grpSp>
        <p:nvGrpSpPr>
          <p:cNvPr id="59429" name="Group 37"/>
          <p:cNvGrpSpPr>
            <a:grpSpLocks/>
          </p:cNvGrpSpPr>
          <p:nvPr/>
        </p:nvGrpSpPr>
        <p:grpSpPr bwMode="auto">
          <a:xfrm>
            <a:off x="4651375" y="1781175"/>
            <a:ext cx="4356100" cy="749300"/>
            <a:chOff x="2930" y="1122"/>
            <a:chExt cx="2744" cy="472"/>
          </a:xfrm>
        </p:grpSpPr>
        <p:sp>
          <p:nvSpPr>
            <p:cNvPr id="2" name="AutoShape 25"/>
            <p:cNvSpPr>
              <a:spLocks noChangeArrowheads="1"/>
            </p:cNvSpPr>
            <p:nvPr/>
          </p:nvSpPr>
          <p:spPr bwMode="auto">
            <a:xfrm>
              <a:off x="2930" y="1199"/>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0141" name="Text Box 26">
              <a:hlinkClick r:id="" action="ppaction://hlinkshowjump?jump=nextslide"/>
            </p:cNvPr>
            <p:cNvSpPr txBox="1">
              <a:spLocks noChangeArrowheads="1"/>
            </p:cNvSpPr>
            <p:nvPr/>
          </p:nvSpPr>
          <p:spPr bwMode="auto">
            <a:xfrm>
              <a:off x="3475" y="1122"/>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endParaRPr lang="fr-FR" altLang="fr-FR" sz="100"/>
            </a:p>
            <a:p>
              <a:pPr algn="ctr" eaLnBrk="1" hangingPunct="1">
                <a:spcBef>
                  <a:spcPct val="50000"/>
                </a:spcBef>
                <a:buClrTx/>
                <a:buSzTx/>
                <a:buFontTx/>
                <a:buNone/>
              </a:pPr>
              <a:r>
                <a:rPr lang="fr-FR" altLang="fr-FR" sz="2000"/>
                <a:t>Guidage </a:t>
              </a:r>
              <a:r>
                <a:rPr lang="fr-FR" altLang="fr-FR" sz="2000" b="1" i="1"/>
                <a:t>PRISMATIQUE</a:t>
              </a:r>
            </a:p>
          </p:txBody>
        </p:sp>
      </p:grpSp>
      <p:grpSp>
        <p:nvGrpSpPr>
          <p:cNvPr id="59430" name="Group 38"/>
          <p:cNvGrpSpPr>
            <a:grpSpLocks/>
          </p:cNvGrpSpPr>
          <p:nvPr/>
        </p:nvGrpSpPr>
        <p:grpSpPr bwMode="auto">
          <a:xfrm>
            <a:off x="4651375" y="3321050"/>
            <a:ext cx="4356100" cy="749300"/>
            <a:chOff x="2930" y="2092"/>
            <a:chExt cx="2744" cy="472"/>
          </a:xfrm>
        </p:grpSpPr>
        <p:sp>
          <p:nvSpPr>
            <p:cNvPr id="59419" name="AutoShape 27"/>
            <p:cNvSpPr>
              <a:spLocks noChangeArrowheads="1"/>
            </p:cNvSpPr>
            <p:nvPr/>
          </p:nvSpPr>
          <p:spPr bwMode="auto">
            <a:xfrm>
              <a:off x="2930" y="2166"/>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0139" name="Text Box 28">
              <a:hlinkClick r:id="rId5" action="ppaction://hlinksldjump"/>
            </p:cNvPr>
            <p:cNvSpPr txBox="1">
              <a:spLocks noChangeArrowheads="1"/>
            </p:cNvSpPr>
            <p:nvPr/>
          </p:nvSpPr>
          <p:spPr bwMode="auto">
            <a:xfrm>
              <a:off x="3475" y="2092"/>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Guidage </a:t>
              </a:r>
              <a:r>
                <a:rPr lang="fr-FR" altLang="fr-FR" sz="2000" i="1"/>
                <a:t>par               </a:t>
              </a:r>
              <a:r>
                <a:rPr lang="fr-FR" altLang="fr-FR" sz="2000" b="1" i="1"/>
                <a:t>ARBRE COULISSANT</a:t>
              </a:r>
            </a:p>
          </p:txBody>
        </p:sp>
      </p:grpSp>
      <p:grpSp>
        <p:nvGrpSpPr>
          <p:cNvPr id="59431" name="Group 39"/>
          <p:cNvGrpSpPr>
            <a:grpSpLocks/>
          </p:cNvGrpSpPr>
          <p:nvPr/>
        </p:nvGrpSpPr>
        <p:grpSpPr bwMode="auto">
          <a:xfrm>
            <a:off x="4651375" y="4894263"/>
            <a:ext cx="4356100" cy="749300"/>
            <a:chOff x="2930" y="3083"/>
            <a:chExt cx="2744" cy="472"/>
          </a:xfrm>
        </p:grpSpPr>
        <p:sp>
          <p:nvSpPr>
            <p:cNvPr id="59421" name="AutoShape 29"/>
            <p:cNvSpPr>
              <a:spLocks noChangeArrowheads="1"/>
            </p:cNvSpPr>
            <p:nvPr/>
          </p:nvSpPr>
          <p:spPr bwMode="auto">
            <a:xfrm>
              <a:off x="2930" y="3170"/>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0137" name="Text Box 30">
              <a:hlinkClick r:id="rId6" action="ppaction://hlinksldjump"/>
            </p:cNvPr>
            <p:cNvSpPr txBox="1">
              <a:spLocks noChangeArrowheads="1"/>
            </p:cNvSpPr>
            <p:nvPr/>
          </p:nvSpPr>
          <p:spPr bwMode="auto">
            <a:xfrm>
              <a:off x="3475" y="3083"/>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Guidage </a:t>
              </a:r>
              <a:r>
                <a:rPr lang="fr-FR" altLang="fr-FR" sz="2000" i="1"/>
                <a:t>par          </a:t>
              </a:r>
              <a:r>
                <a:rPr lang="fr-FR" altLang="fr-FR" sz="2000" b="1" i="1"/>
                <a:t>LIAISONS MULTIPLES</a:t>
              </a:r>
            </a:p>
          </p:txBody>
        </p:sp>
      </p:grpSp>
      <p:grpSp>
        <p:nvGrpSpPr>
          <p:cNvPr id="59426" name="Group 34"/>
          <p:cNvGrpSpPr>
            <a:grpSpLocks/>
          </p:cNvGrpSpPr>
          <p:nvPr/>
        </p:nvGrpSpPr>
        <p:grpSpPr bwMode="auto">
          <a:xfrm>
            <a:off x="1093788" y="1782763"/>
            <a:ext cx="3433762" cy="750887"/>
            <a:chOff x="689" y="1123"/>
            <a:chExt cx="2163" cy="473"/>
          </a:xfrm>
        </p:grpSpPr>
        <p:sp>
          <p:nvSpPr>
            <p:cNvPr id="90134" name="Text Box 17">
              <a:hlinkClick r:id="rId7" action="ppaction://hlinksldjump"/>
            </p:cNvPr>
            <p:cNvSpPr txBox="1">
              <a:spLocks noChangeArrowheads="1"/>
            </p:cNvSpPr>
            <p:nvPr/>
          </p:nvSpPr>
          <p:spPr bwMode="auto">
            <a:xfrm>
              <a:off x="1133" y="1123"/>
              <a:ext cx="1719" cy="471"/>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Surfaces de contact </a:t>
              </a:r>
              <a:r>
                <a:rPr lang="fr-FR" altLang="fr-FR" sz="2000" b="1"/>
                <a:t>planes</a:t>
              </a:r>
            </a:p>
          </p:txBody>
        </p:sp>
        <p:sp>
          <p:nvSpPr>
            <p:cNvPr id="90135" name="Line 31"/>
            <p:cNvSpPr>
              <a:spLocks noChangeShapeType="1"/>
            </p:cNvSpPr>
            <p:nvPr/>
          </p:nvSpPr>
          <p:spPr bwMode="auto">
            <a:xfrm flipV="1">
              <a:off x="689" y="1331"/>
              <a:ext cx="369" cy="265"/>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59428" name="Group 36"/>
          <p:cNvGrpSpPr>
            <a:grpSpLocks/>
          </p:cNvGrpSpPr>
          <p:nvPr/>
        </p:nvGrpSpPr>
        <p:grpSpPr bwMode="auto">
          <a:xfrm>
            <a:off x="1093788" y="4892675"/>
            <a:ext cx="3432175" cy="750888"/>
            <a:chOff x="689" y="3082"/>
            <a:chExt cx="2162" cy="473"/>
          </a:xfrm>
        </p:grpSpPr>
        <p:sp>
          <p:nvSpPr>
            <p:cNvPr id="90132" name="Text Box 23">
              <a:hlinkClick r:id="rId8" action="ppaction://hlinksldjump"/>
            </p:cNvPr>
            <p:cNvSpPr txBox="1">
              <a:spLocks noChangeArrowheads="1"/>
            </p:cNvSpPr>
            <p:nvPr/>
          </p:nvSpPr>
          <p:spPr bwMode="auto">
            <a:xfrm>
              <a:off x="1133" y="3083"/>
              <a:ext cx="1718"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Association de </a:t>
              </a:r>
              <a:r>
                <a:rPr lang="fr-FR" altLang="fr-FR" sz="2000" b="1"/>
                <a:t>différentes surfaces</a:t>
              </a:r>
              <a:r>
                <a:rPr lang="fr-FR" altLang="fr-FR" sz="2000"/>
                <a:t> </a:t>
              </a:r>
            </a:p>
          </p:txBody>
        </p:sp>
        <p:sp>
          <p:nvSpPr>
            <p:cNvPr id="90133" name="Line 32"/>
            <p:cNvSpPr>
              <a:spLocks noChangeShapeType="1"/>
            </p:cNvSpPr>
            <p:nvPr/>
          </p:nvSpPr>
          <p:spPr bwMode="auto">
            <a:xfrm>
              <a:off x="689" y="3082"/>
              <a:ext cx="369" cy="265"/>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59427" name="Group 35"/>
          <p:cNvGrpSpPr>
            <a:grpSpLocks/>
          </p:cNvGrpSpPr>
          <p:nvPr/>
        </p:nvGrpSpPr>
        <p:grpSpPr bwMode="auto">
          <a:xfrm>
            <a:off x="1293813" y="3321050"/>
            <a:ext cx="3232150" cy="749300"/>
            <a:chOff x="815" y="2092"/>
            <a:chExt cx="2036" cy="472"/>
          </a:xfrm>
        </p:grpSpPr>
        <p:sp>
          <p:nvSpPr>
            <p:cNvPr id="90130" name="Text Box 20">
              <a:hlinkClick r:id="rId9" action="ppaction://hlinksldjump"/>
            </p:cNvPr>
            <p:cNvSpPr txBox="1">
              <a:spLocks noChangeArrowheads="1"/>
            </p:cNvSpPr>
            <p:nvPr/>
          </p:nvSpPr>
          <p:spPr bwMode="auto">
            <a:xfrm>
              <a:off x="1133" y="2092"/>
              <a:ext cx="1718"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Surfaces de contact </a:t>
              </a:r>
              <a:r>
                <a:rPr lang="fr-FR" altLang="fr-FR" sz="2000" b="1"/>
                <a:t>cylindriques</a:t>
              </a:r>
            </a:p>
          </p:txBody>
        </p:sp>
        <p:sp>
          <p:nvSpPr>
            <p:cNvPr id="90131" name="Line 33"/>
            <p:cNvSpPr>
              <a:spLocks noChangeShapeType="1"/>
            </p:cNvSpPr>
            <p:nvPr/>
          </p:nvSpPr>
          <p:spPr bwMode="auto">
            <a:xfrm>
              <a:off x="815" y="2349"/>
              <a:ext cx="234" cy="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9405"/>
                                        </p:tgtEl>
                                        <p:attrNameLst>
                                          <p:attrName>style.visibility</p:attrName>
                                        </p:attrNameLst>
                                      </p:cBhvr>
                                      <p:to>
                                        <p:strVal val="visible"/>
                                      </p:to>
                                    </p:set>
                                    <p:anim calcmode="discrete" valueType="clr">
                                      <p:cBhvr override="childStyle">
                                        <p:cTn id="7" dur="80"/>
                                        <p:tgtEl>
                                          <p:spTgt spid="5940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9405"/>
                                        </p:tgtEl>
                                        <p:attrNameLst>
                                          <p:attrName>fillcolor</p:attrName>
                                        </p:attrNameLst>
                                      </p:cBhvr>
                                      <p:tavLst>
                                        <p:tav tm="0">
                                          <p:val>
                                            <p:clrVal>
                                              <a:schemeClr val="accent2"/>
                                            </p:clrVal>
                                          </p:val>
                                        </p:tav>
                                        <p:tav tm="50000">
                                          <p:val>
                                            <p:clrVal>
                                              <a:schemeClr val="hlink"/>
                                            </p:clrVal>
                                          </p:val>
                                        </p:tav>
                                      </p:tavLst>
                                    </p:anim>
                                    <p:set>
                                      <p:cBhvr>
                                        <p:cTn id="9" dur="80"/>
                                        <p:tgtEl>
                                          <p:spTgt spid="5940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59407"/>
                                        </p:tgtEl>
                                        <p:attrNameLst>
                                          <p:attrName>style.visibility</p:attrName>
                                        </p:attrNameLst>
                                      </p:cBhvr>
                                      <p:to>
                                        <p:strVal val="visible"/>
                                      </p:to>
                                    </p:set>
                                    <p:anim calcmode="lin" valueType="num">
                                      <p:cBhvr>
                                        <p:cTn id="14" dur="1000" fill="hold"/>
                                        <p:tgtEl>
                                          <p:spTgt spid="59407"/>
                                        </p:tgtEl>
                                        <p:attrNameLst>
                                          <p:attrName>ppt_w</p:attrName>
                                        </p:attrNameLst>
                                      </p:cBhvr>
                                      <p:tavLst>
                                        <p:tav tm="0">
                                          <p:val>
                                            <p:fltVal val="0"/>
                                          </p:val>
                                        </p:tav>
                                        <p:tav tm="100000">
                                          <p:val>
                                            <p:strVal val="#ppt_w"/>
                                          </p:val>
                                        </p:tav>
                                      </p:tavLst>
                                    </p:anim>
                                    <p:anim calcmode="lin" valueType="num">
                                      <p:cBhvr>
                                        <p:cTn id="15" dur="1000" fill="hold"/>
                                        <p:tgtEl>
                                          <p:spTgt spid="59407"/>
                                        </p:tgtEl>
                                        <p:attrNameLst>
                                          <p:attrName>ppt_h</p:attrName>
                                        </p:attrNameLst>
                                      </p:cBhvr>
                                      <p:tavLst>
                                        <p:tav tm="0">
                                          <p:val>
                                            <p:fltVal val="0"/>
                                          </p:val>
                                        </p:tav>
                                        <p:tav tm="100000">
                                          <p:val>
                                            <p:strVal val="#ppt_h"/>
                                          </p:val>
                                        </p:tav>
                                      </p:tavLst>
                                    </p:anim>
                                    <p:anim calcmode="lin" valueType="num">
                                      <p:cBhvr>
                                        <p:cTn id="16" dur="1000" fill="hold"/>
                                        <p:tgtEl>
                                          <p:spTgt spid="59407"/>
                                        </p:tgtEl>
                                        <p:attrNameLst>
                                          <p:attrName>style.rotation</p:attrName>
                                        </p:attrNameLst>
                                      </p:cBhvr>
                                      <p:tavLst>
                                        <p:tav tm="0">
                                          <p:val>
                                            <p:fltVal val="90"/>
                                          </p:val>
                                        </p:tav>
                                        <p:tav tm="100000">
                                          <p:val>
                                            <p:fltVal val="0"/>
                                          </p:val>
                                        </p:tav>
                                      </p:tavLst>
                                    </p:anim>
                                    <p:animEffect transition="in" filter="fade">
                                      <p:cBhvr>
                                        <p:cTn id="17" dur="1000"/>
                                        <p:tgtEl>
                                          <p:spTgt spid="594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2" fill="hold" nodeType="clickEffect">
                                  <p:stCondLst>
                                    <p:cond delay="0"/>
                                  </p:stCondLst>
                                  <p:childTnLst>
                                    <p:set>
                                      <p:cBhvr>
                                        <p:cTn id="21" dur="1" fill="hold">
                                          <p:stCondLst>
                                            <p:cond delay="0"/>
                                          </p:stCondLst>
                                        </p:cTn>
                                        <p:tgtEl>
                                          <p:spTgt spid="59426"/>
                                        </p:tgtEl>
                                        <p:attrNameLst>
                                          <p:attrName>style.visibility</p:attrName>
                                        </p:attrNameLst>
                                      </p:cBhvr>
                                      <p:to>
                                        <p:strVal val="visible"/>
                                      </p:to>
                                    </p:set>
                                    <p:anim calcmode="lin" valueType="num">
                                      <p:cBhvr additive="base">
                                        <p:cTn id="22" dur="1000" fill="hold"/>
                                        <p:tgtEl>
                                          <p:spTgt spid="59426"/>
                                        </p:tgtEl>
                                        <p:attrNameLst>
                                          <p:attrName>ppt_x</p:attrName>
                                        </p:attrNameLst>
                                      </p:cBhvr>
                                      <p:tavLst>
                                        <p:tav tm="0">
                                          <p:val>
                                            <p:strVal val="1+#ppt_w/2"/>
                                          </p:val>
                                        </p:tav>
                                        <p:tav tm="100000">
                                          <p:val>
                                            <p:strVal val="#ppt_x"/>
                                          </p:val>
                                        </p:tav>
                                      </p:tavLst>
                                    </p:anim>
                                    <p:anim calcmode="lin" valueType="num">
                                      <p:cBhvr additive="base">
                                        <p:cTn id="23" dur="1000" fill="hold"/>
                                        <p:tgtEl>
                                          <p:spTgt spid="59426"/>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nodeType="clickEffect">
                                  <p:stCondLst>
                                    <p:cond delay="0"/>
                                  </p:stCondLst>
                                  <p:childTnLst>
                                    <p:set>
                                      <p:cBhvr>
                                        <p:cTn id="27" dur="1" fill="hold">
                                          <p:stCondLst>
                                            <p:cond delay="0"/>
                                          </p:stCondLst>
                                        </p:cTn>
                                        <p:tgtEl>
                                          <p:spTgt spid="59427"/>
                                        </p:tgtEl>
                                        <p:attrNameLst>
                                          <p:attrName>style.visibility</p:attrName>
                                        </p:attrNameLst>
                                      </p:cBhvr>
                                      <p:to>
                                        <p:strVal val="visible"/>
                                      </p:to>
                                    </p:set>
                                    <p:anim calcmode="lin" valueType="num">
                                      <p:cBhvr additive="base">
                                        <p:cTn id="28" dur="1000" fill="hold"/>
                                        <p:tgtEl>
                                          <p:spTgt spid="59427"/>
                                        </p:tgtEl>
                                        <p:attrNameLst>
                                          <p:attrName>ppt_x</p:attrName>
                                        </p:attrNameLst>
                                      </p:cBhvr>
                                      <p:tavLst>
                                        <p:tav tm="0">
                                          <p:val>
                                            <p:strVal val="1+#ppt_w/2"/>
                                          </p:val>
                                        </p:tav>
                                        <p:tav tm="100000">
                                          <p:val>
                                            <p:strVal val="#ppt_x"/>
                                          </p:val>
                                        </p:tav>
                                      </p:tavLst>
                                    </p:anim>
                                    <p:anim calcmode="lin" valueType="num">
                                      <p:cBhvr additive="base">
                                        <p:cTn id="29" dur="1000" fill="hold"/>
                                        <p:tgtEl>
                                          <p:spTgt spid="59427"/>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nodeType="clickEffect">
                                  <p:stCondLst>
                                    <p:cond delay="0"/>
                                  </p:stCondLst>
                                  <p:childTnLst>
                                    <p:set>
                                      <p:cBhvr>
                                        <p:cTn id="33" dur="1" fill="hold">
                                          <p:stCondLst>
                                            <p:cond delay="0"/>
                                          </p:stCondLst>
                                        </p:cTn>
                                        <p:tgtEl>
                                          <p:spTgt spid="59428"/>
                                        </p:tgtEl>
                                        <p:attrNameLst>
                                          <p:attrName>style.visibility</p:attrName>
                                        </p:attrNameLst>
                                      </p:cBhvr>
                                      <p:to>
                                        <p:strVal val="visible"/>
                                      </p:to>
                                    </p:set>
                                    <p:anim calcmode="lin" valueType="num">
                                      <p:cBhvr additive="base">
                                        <p:cTn id="34" dur="1000" fill="hold"/>
                                        <p:tgtEl>
                                          <p:spTgt spid="59428"/>
                                        </p:tgtEl>
                                        <p:attrNameLst>
                                          <p:attrName>ppt_x</p:attrName>
                                        </p:attrNameLst>
                                      </p:cBhvr>
                                      <p:tavLst>
                                        <p:tav tm="0">
                                          <p:val>
                                            <p:strVal val="1+#ppt_w/2"/>
                                          </p:val>
                                        </p:tav>
                                        <p:tav tm="100000">
                                          <p:val>
                                            <p:strVal val="#ppt_x"/>
                                          </p:val>
                                        </p:tav>
                                      </p:tavLst>
                                    </p:anim>
                                    <p:anim calcmode="lin" valueType="num">
                                      <p:cBhvr additive="base">
                                        <p:cTn id="35" dur="1000" fill="hold"/>
                                        <p:tgtEl>
                                          <p:spTgt spid="59428"/>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59429"/>
                                        </p:tgtEl>
                                        <p:attrNameLst>
                                          <p:attrName>style.visibility</p:attrName>
                                        </p:attrNameLst>
                                      </p:cBhvr>
                                      <p:to>
                                        <p:strVal val="visible"/>
                                      </p:to>
                                    </p:set>
                                    <p:animEffect transition="in" filter="dissolve">
                                      <p:cBhvr>
                                        <p:cTn id="40" dur="500"/>
                                        <p:tgtEl>
                                          <p:spTgt spid="5942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nodeType="clickEffect">
                                  <p:stCondLst>
                                    <p:cond delay="0"/>
                                  </p:stCondLst>
                                  <p:childTnLst>
                                    <p:set>
                                      <p:cBhvr>
                                        <p:cTn id="44" dur="1" fill="hold">
                                          <p:stCondLst>
                                            <p:cond delay="0"/>
                                          </p:stCondLst>
                                        </p:cTn>
                                        <p:tgtEl>
                                          <p:spTgt spid="59430"/>
                                        </p:tgtEl>
                                        <p:attrNameLst>
                                          <p:attrName>style.visibility</p:attrName>
                                        </p:attrNameLst>
                                      </p:cBhvr>
                                      <p:to>
                                        <p:strVal val="visible"/>
                                      </p:to>
                                    </p:set>
                                    <p:animEffect transition="in" filter="dissolve">
                                      <p:cBhvr>
                                        <p:cTn id="45" dur="500"/>
                                        <p:tgtEl>
                                          <p:spTgt spid="5943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nodeType="clickEffect">
                                  <p:stCondLst>
                                    <p:cond delay="0"/>
                                  </p:stCondLst>
                                  <p:childTnLst>
                                    <p:set>
                                      <p:cBhvr>
                                        <p:cTn id="49" dur="1" fill="hold">
                                          <p:stCondLst>
                                            <p:cond delay="0"/>
                                          </p:stCondLst>
                                        </p:cTn>
                                        <p:tgtEl>
                                          <p:spTgt spid="59431"/>
                                        </p:tgtEl>
                                        <p:attrNameLst>
                                          <p:attrName>style.visibility</p:attrName>
                                        </p:attrNameLst>
                                      </p:cBhvr>
                                      <p:to>
                                        <p:strVal val="visible"/>
                                      </p:to>
                                    </p:set>
                                    <p:animEffect transition="in" filter="dissolve">
                                      <p:cBhvr>
                                        <p:cTn id="50" dur="500"/>
                                        <p:tgtEl>
                                          <p:spTgt spid="59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5" grpId="0"/>
      <p:bldP spid="5940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39"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1140"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1141"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1142"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1143"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7"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47</a:t>
            </a:r>
          </a:p>
        </p:txBody>
      </p:sp>
      <p:sp>
        <p:nvSpPr>
          <p:cNvPr id="60428" name="Rectangle 12"/>
          <p:cNvSpPr>
            <a:spLocks noChangeArrowheads="1"/>
          </p:cNvSpPr>
          <p:nvPr/>
        </p:nvSpPr>
        <p:spPr bwMode="auto">
          <a:xfrm>
            <a:off x="395288" y="1035050"/>
            <a:ext cx="85439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Les surfaces de contact planes sont prépondérantes.</a:t>
            </a:r>
          </a:p>
          <a:p>
            <a:pPr eaLnBrk="1" hangingPunct="1">
              <a:spcBef>
                <a:spcPct val="0"/>
              </a:spcBef>
              <a:buClrTx/>
              <a:buSzTx/>
              <a:buFontTx/>
              <a:buNone/>
            </a:pPr>
            <a:r>
              <a:rPr lang="fr-FR" altLang="fr-FR" sz="2000"/>
              <a:t>La géométrie des surfaces de contact n’est pas forcément rectangulaire. Elle peut prendre plusieurs formes.   </a:t>
            </a:r>
          </a:p>
        </p:txBody>
      </p:sp>
      <p:sp>
        <p:nvSpPr>
          <p:cNvPr id="91146" name="Text Box 13"/>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Guidage Prismatique</a:t>
            </a:r>
          </a:p>
        </p:txBody>
      </p:sp>
      <p:grpSp>
        <p:nvGrpSpPr>
          <p:cNvPr id="60437" name="Group 21"/>
          <p:cNvGrpSpPr>
            <a:grpSpLocks/>
          </p:cNvGrpSpPr>
          <p:nvPr/>
        </p:nvGrpSpPr>
        <p:grpSpPr bwMode="auto">
          <a:xfrm>
            <a:off x="1190625" y="2055813"/>
            <a:ext cx="3357563" cy="2339975"/>
            <a:chOff x="696" y="1295"/>
            <a:chExt cx="2115" cy="1474"/>
          </a:xfrm>
        </p:grpSpPr>
        <p:sp>
          <p:nvSpPr>
            <p:cNvPr id="91154" name="Rectangle 15"/>
            <p:cNvSpPr>
              <a:spLocks noChangeArrowheads="1"/>
            </p:cNvSpPr>
            <p:nvPr/>
          </p:nvSpPr>
          <p:spPr bwMode="auto">
            <a:xfrm>
              <a:off x="696" y="1295"/>
              <a:ext cx="2115" cy="147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1155" name="Picture 14" descr="Image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 y="1351"/>
              <a:ext cx="2018" cy="1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0438" name="Group 22"/>
          <p:cNvGrpSpPr>
            <a:grpSpLocks/>
          </p:cNvGrpSpPr>
          <p:nvPr/>
        </p:nvGrpSpPr>
        <p:grpSpPr bwMode="auto">
          <a:xfrm>
            <a:off x="4703763" y="2054225"/>
            <a:ext cx="3357562" cy="2339975"/>
            <a:chOff x="2909" y="1294"/>
            <a:chExt cx="2115" cy="1474"/>
          </a:xfrm>
        </p:grpSpPr>
        <p:sp>
          <p:nvSpPr>
            <p:cNvPr id="91152" name="Rectangle 16"/>
            <p:cNvSpPr>
              <a:spLocks noChangeArrowheads="1"/>
            </p:cNvSpPr>
            <p:nvPr/>
          </p:nvSpPr>
          <p:spPr bwMode="auto">
            <a:xfrm>
              <a:off x="2909" y="1294"/>
              <a:ext cx="2115" cy="147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1153" name="Picture 17" descr="Imagecim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4" y="1405"/>
              <a:ext cx="2027" cy="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0434" name="Text Box 18"/>
          <p:cNvSpPr txBox="1">
            <a:spLocks noChangeArrowheads="1"/>
          </p:cNvSpPr>
          <p:nvPr/>
        </p:nvSpPr>
        <p:spPr bwMode="auto">
          <a:xfrm>
            <a:off x="1954213" y="4016375"/>
            <a:ext cx="227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800"/>
              <a:t>Queue d’aronde</a:t>
            </a:r>
          </a:p>
        </p:txBody>
      </p:sp>
      <p:sp>
        <p:nvSpPr>
          <p:cNvPr id="60435" name="Text Box 19"/>
          <p:cNvSpPr txBox="1">
            <a:spLocks noChangeArrowheads="1"/>
          </p:cNvSpPr>
          <p:nvPr/>
        </p:nvSpPr>
        <p:spPr bwMode="auto">
          <a:xfrm>
            <a:off x="5535613" y="4014788"/>
            <a:ext cx="227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800"/>
              <a:t>Rainure en Té</a:t>
            </a:r>
          </a:p>
        </p:txBody>
      </p:sp>
      <p:sp>
        <p:nvSpPr>
          <p:cNvPr id="60436" name="Rectangle 20"/>
          <p:cNvSpPr>
            <a:spLocks noChangeArrowheads="1"/>
          </p:cNvSpPr>
          <p:nvPr/>
        </p:nvSpPr>
        <p:spPr bwMode="auto">
          <a:xfrm>
            <a:off x="395288" y="4543425"/>
            <a:ext cx="836771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Les frottements peuvent être diminués par l’interposition d’éléments anti-friction (bandes de PTFE*, bronze, polyamide ou Nylon) qui peuvent être collés sur l’une des surfaces en frottement.</a:t>
            </a:r>
          </a:p>
          <a:p>
            <a:pPr eaLnBrk="1" hangingPunct="1">
              <a:spcBef>
                <a:spcPct val="0"/>
              </a:spcBef>
              <a:buClrTx/>
              <a:buSzTx/>
              <a:buFontTx/>
              <a:buNone/>
            </a:pPr>
            <a:r>
              <a:rPr lang="fr-FR" altLang="fr-FR" sz="2000"/>
              <a:t>* : </a:t>
            </a:r>
            <a:r>
              <a:rPr lang="fr-FR" altLang="fr-FR" sz="1800"/>
              <a:t>Polytétrafluoroéthylène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0428"/>
                                        </p:tgtEl>
                                        <p:attrNameLst>
                                          <p:attrName>style.visibility</p:attrName>
                                        </p:attrNameLst>
                                      </p:cBhvr>
                                      <p:to>
                                        <p:strVal val="visible"/>
                                      </p:to>
                                    </p:set>
                                    <p:anim calcmode="discrete" valueType="clr">
                                      <p:cBhvr override="childStyle">
                                        <p:cTn id="7" dur="80"/>
                                        <p:tgtEl>
                                          <p:spTgt spid="604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428"/>
                                        </p:tgtEl>
                                        <p:attrNameLst>
                                          <p:attrName>fillcolor</p:attrName>
                                        </p:attrNameLst>
                                      </p:cBhvr>
                                      <p:tavLst>
                                        <p:tav tm="0">
                                          <p:val>
                                            <p:clrVal>
                                              <a:schemeClr val="accent2"/>
                                            </p:clrVal>
                                          </p:val>
                                        </p:tav>
                                        <p:tav tm="50000">
                                          <p:val>
                                            <p:clrVal>
                                              <a:schemeClr val="hlink"/>
                                            </p:clrVal>
                                          </p:val>
                                        </p:tav>
                                      </p:tavLst>
                                    </p:anim>
                                    <p:set>
                                      <p:cBhvr>
                                        <p:cTn id="9" dur="80"/>
                                        <p:tgtEl>
                                          <p:spTgt spid="6042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0437"/>
                                        </p:tgtEl>
                                        <p:attrNameLst>
                                          <p:attrName>style.visibility</p:attrName>
                                        </p:attrNameLst>
                                      </p:cBhvr>
                                      <p:to>
                                        <p:strVal val="visible"/>
                                      </p:to>
                                    </p:set>
                                    <p:animEffect transition="in" filter="fade">
                                      <p:cBhvr>
                                        <p:cTn id="14" dur="1000"/>
                                        <p:tgtEl>
                                          <p:spTgt spid="60437"/>
                                        </p:tgtEl>
                                      </p:cBhvr>
                                    </p:animEffect>
                                    <p:anim calcmode="lin" valueType="num">
                                      <p:cBhvr>
                                        <p:cTn id="15" dur="1000" fill="hold"/>
                                        <p:tgtEl>
                                          <p:spTgt spid="60437"/>
                                        </p:tgtEl>
                                        <p:attrNameLst>
                                          <p:attrName>ppt_x</p:attrName>
                                        </p:attrNameLst>
                                      </p:cBhvr>
                                      <p:tavLst>
                                        <p:tav tm="0">
                                          <p:val>
                                            <p:strVal val="#ppt_x"/>
                                          </p:val>
                                        </p:tav>
                                        <p:tav tm="100000">
                                          <p:val>
                                            <p:strVal val="#ppt_x"/>
                                          </p:val>
                                        </p:tav>
                                      </p:tavLst>
                                    </p:anim>
                                    <p:anim calcmode="lin" valueType="num">
                                      <p:cBhvr>
                                        <p:cTn id="16" dur="1000" fill="hold"/>
                                        <p:tgtEl>
                                          <p:spTgt spid="6043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0434"/>
                                        </p:tgtEl>
                                        <p:attrNameLst>
                                          <p:attrName>style.visibility</p:attrName>
                                        </p:attrNameLst>
                                      </p:cBhvr>
                                      <p:to>
                                        <p:strVal val="visible"/>
                                      </p:to>
                                    </p:set>
                                    <p:animEffect transition="in" filter="dissolve">
                                      <p:cBhvr>
                                        <p:cTn id="21" dur="500"/>
                                        <p:tgtEl>
                                          <p:spTgt spid="6043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60438"/>
                                        </p:tgtEl>
                                        <p:attrNameLst>
                                          <p:attrName>style.visibility</p:attrName>
                                        </p:attrNameLst>
                                      </p:cBhvr>
                                      <p:to>
                                        <p:strVal val="visible"/>
                                      </p:to>
                                    </p:set>
                                    <p:animEffect transition="in" filter="fade">
                                      <p:cBhvr>
                                        <p:cTn id="26" dur="1000"/>
                                        <p:tgtEl>
                                          <p:spTgt spid="60438"/>
                                        </p:tgtEl>
                                      </p:cBhvr>
                                    </p:animEffect>
                                    <p:anim calcmode="lin" valueType="num">
                                      <p:cBhvr>
                                        <p:cTn id="27" dur="1000" fill="hold"/>
                                        <p:tgtEl>
                                          <p:spTgt spid="60438"/>
                                        </p:tgtEl>
                                        <p:attrNameLst>
                                          <p:attrName>ppt_x</p:attrName>
                                        </p:attrNameLst>
                                      </p:cBhvr>
                                      <p:tavLst>
                                        <p:tav tm="0">
                                          <p:val>
                                            <p:strVal val="#ppt_x"/>
                                          </p:val>
                                        </p:tav>
                                        <p:tav tm="100000">
                                          <p:val>
                                            <p:strVal val="#ppt_x"/>
                                          </p:val>
                                        </p:tav>
                                      </p:tavLst>
                                    </p:anim>
                                    <p:anim calcmode="lin" valueType="num">
                                      <p:cBhvr>
                                        <p:cTn id="28" dur="1000" fill="hold"/>
                                        <p:tgtEl>
                                          <p:spTgt spid="60438"/>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0435"/>
                                        </p:tgtEl>
                                        <p:attrNameLst>
                                          <p:attrName>style.visibility</p:attrName>
                                        </p:attrNameLst>
                                      </p:cBhvr>
                                      <p:to>
                                        <p:strVal val="visible"/>
                                      </p:to>
                                    </p:set>
                                    <p:animEffect transition="in" filter="dissolve">
                                      <p:cBhvr>
                                        <p:cTn id="33" dur="500"/>
                                        <p:tgtEl>
                                          <p:spTgt spid="6043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60436"/>
                                        </p:tgtEl>
                                        <p:attrNameLst>
                                          <p:attrName>style.visibility</p:attrName>
                                        </p:attrNameLst>
                                      </p:cBhvr>
                                      <p:to>
                                        <p:strVal val="visible"/>
                                      </p:to>
                                    </p:set>
                                    <p:anim calcmode="lin" valueType="num">
                                      <p:cBhvr additive="base">
                                        <p:cTn id="38" dur="1000" fill="hold"/>
                                        <p:tgtEl>
                                          <p:spTgt spid="60436"/>
                                        </p:tgtEl>
                                        <p:attrNameLst>
                                          <p:attrName>ppt_x</p:attrName>
                                        </p:attrNameLst>
                                      </p:cBhvr>
                                      <p:tavLst>
                                        <p:tav tm="0">
                                          <p:val>
                                            <p:strVal val="1+#ppt_w/2"/>
                                          </p:val>
                                        </p:tav>
                                        <p:tav tm="100000">
                                          <p:val>
                                            <p:strVal val="#ppt_x"/>
                                          </p:val>
                                        </p:tav>
                                      </p:tavLst>
                                    </p:anim>
                                    <p:anim calcmode="lin" valueType="num">
                                      <p:cBhvr additive="base">
                                        <p:cTn id="39" dur="1000" fill="hold"/>
                                        <p:tgtEl>
                                          <p:spTgt spid="604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8" grpId="0"/>
      <p:bldP spid="60434" grpId="0"/>
      <p:bldP spid="60435" grpId="0"/>
      <p:bldP spid="604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3"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2164"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2165"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2166"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2167"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5"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46</a:t>
            </a:r>
          </a:p>
        </p:txBody>
      </p:sp>
      <p:sp>
        <p:nvSpPr>
          <p:cNvPr id="92169" name="Rectangle 12"/>
          <p:cNvSpPr>
            <a:spLocks noChangeArrowheads="1"/>
          </p:cNvSpPr>
          <p:nvPr/>
        </p:nvSpPr>
        <p:spPr bwMode="auto">
          <a:xfrm>
            <a:off x="395288" y="1052513"/>
            <a:ext cx="6881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3 principaux types de réalisation de contact direct : </a:t>
            </a:r>
          </a:p>
        </p:txBody>
      </p:sp>
      <p:sp>
        <p:nvSpPr>
          <p:cNvPr id="92170" name="Text Box 13"/>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Contact direct</a:t>
            </a:r>
          </a:p>
        </p:txBody>
      </p:sp>
      <p:sp>
        <p:nvSpPr>
          <p:cNvPr id="92171" name="WordArt 14"/>
          <p:cNvSpPr>
            <a:spLocks noChangeArrowheads="1" noChangeShapeType="1" noTextEdit="1"/>
          </p:cNvSpPr>
          <p:nvPr/>
        </p:nvSpPr>
        <p:spPr bwMode="auto">
          <a:xfrm>
            <a:off x="69850" y="2627313"/>
            <a:ext cx="1233488" cy="2139950"/>
          </a:xfrm>
          <a:prstGeom prst="rect">
            <a:avLst/>
          </a:prstGeom>
        </p:spPr>
        <p:txBody>
          <a:bodyPr wrap="none" fromWordArt="1">
            <a:prstTxWarp prst="textPlain">
              <a:avLst>
                <a:gd name="adj" fmla="val 50000"/>
              </a:avLst>
            </a:prstTxWarp>
          </a:bodyPr>
          <a:lstStyle/>
          <a:p>
            <a:pPr algn="ctr"/>
            <a:r>
              <a:rPr lang="fr-FR" sz="3600" i="1" kern="10">
                <a:ln w="63500">
                  <a:solidFill>
                    <a:srgbClr val="000000"/>
                  </a:solidFill>
                  <a:round/>
                  <a:headEnd/>
                  <a:tailEnd/>
                </a:ln>
                <a:solidFill>
                  <a:schemeClr val="accent1"/>
                </a:solidFill>
                <a:effectLst>
                  <a:outerShdw dist="35921" dir="2700000" algn="ctr" rotWithShape="0">
                    <a:srgbClr val="808080">
                      <a:alpha val="79999"/>
                    </a:srgbClr>
                  </a:outerShdw>
                </a:effectLst>
                <a:latin typeface="Arial Black" panose="020B0A04020102020204" pitchFamily="34" charset="0"/>
              </a:rPr>
              <a:t>3</a:t>
            </a:r>
          </a:p>
        </p:txBody>
      </p:sp>
      <p:grpSp>
        <p:nvGrpSpPr>
          <p:cNvPr id="92172" name="Group 15"/>
          <p:cNvGrpSpPr>
            <a:grpSpLocks/>
          </p:cNvGrpSpPr>
          <p:nvPr/>
        </p:nvGrpSpPr>
        <p:grpSpPr bwMode="auto">
          <a:xfrm>
            <a:off x="4651375" y="1781175"/>
            <a:ext cx="4356100" cy="749300"/>
            <a:chOff x="2930" y="1122"/>
            <a:chExt cx="2744" cy="472"/>
          </a:xfrm>
        </p:grpSpPr>
        <p:sp>
          <p:nvSpPr>
            <p:cNvPr id="3" name="AutoShape 16"/>
            <p:cNvSpPr>
              <a:spLocks noChangeArrowheads="1"/>
            </p:cNvSpPr>
            <p:nvPr/>
          </p:nvSpPr>
          <p:spPr bwMode="auto">
            <a:xfrm>
              <a:off x="2930" y="1199"/>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2189" name="Text Box 17">
              <a:hlinkClick r:id="rId5" action="ppaction://hlinksldjump"/>
            </p:cNvPr>
            <p:cNvSpPr txBox="1">
              <a:spLocks noChangeArrowheads="1"/>
            </p:cNvSpPr>
            <p:nvPr/>
          </p:nvSpPr>
          <p:spPr bwMode="auto">
            <a:xfrm>
              <a:off x="3475" y="1122"/>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endParaRPr lang="fr-FR" altLang="fr-FR" sz="100"/>
            </a:p>
            <a:p>
              <a:pPr algn="ctr" eaLnBrk="1" hangingPunct="1">
                <a:spcBef>
                  <a:spcPct val="50000"/>
                </a:spcBef>
                <a:buClrTx/>
                <a:buSzTx/>
                <a:buFontTx/>
                <a:buNone/>
              </a:pPr>
              <a:r>
                <a:rPr lang="fr-FR" altLang="fr-FR" sz="2000">
                  <a:solidFill>
                    <a:schemeClr val="hlink"/>
                  </a:solidFill>
                </a:rPr>
                <a:t>Guidage </a:t>
              </a:r>
              <a:r>
                <a:rPr lang="fr-FR" altLang="fr-FR" sz="2000" b="1" i="1">
                  <a:solidFill>
                    <a:schemeClr val="hlink"/>
                  </a:solidFill>
                </a:rPr>
                <a:t>PRISMATIQUE</a:t>
              </a:r>
            </a:p>
          </p:txBody>
        </p:sp>
      </p:grpSp>
      <p:grpSp>
        <p:nvGrpSpPr>
          <p:cNvPr id="92173" name="Group 18"/>
          <p:cNvGrpSpPr>
            <a:grpSpLocks/>
          </p:cNvGrpSpPr>
          <p:nvPr/>
        </p:nvGrpSpPr>
        <p:grpSpPr bwMode="auto">
          <a:xfrm>
            <a:off x="4651375" y="3321050"/>
            <a:ext cx="4356100" cy="749300"/>
            <a:chOff x="2930" y="2092"/>
            <a:chExt cx="2744" cy="472"/>
          </a:xfrm>
        </p:grpSpPr>
        <p:sp>
          <p:nvSpPr>
            <p:cNvPr id="4" name="AutoShape 19"/>
            <p:cNvSpPr>
              <a:spLocks noChangeArrowheads="1"/>
            </p:cNvSpPr>
            <p:nvPr/>
          </p:nvSpPr>
          <p:spPr bwMode="auto">
            <a:xfrm>
              <a:off x="2930" y="2166"/>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2187" name="Text Box 20">
              <a:hlinkClick r:id="" action="ppaction://hlinkshowjump?jump=nextslide"/>
            </p:cNvPr>
            <p:cNvSpPr txBox="1">
              <a:spLocks noChangeArrowheads="1"/>
            </p:cNvSpPr>
            <p:nvPr/>
          </p:nvSpPr>
          <p:spPr bwMode="auto">
            <a:xfrm>
              <a:off x="3475" y="2092"/>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Guidage </a:t>
              </a:r>
              <a:r>
                <a:rPr lang="fr-FR" altLang="fr-FR" sz="2000" i="1"/>
                <a:t>par               </a:t>
              </a:r>
              <a:r>
                <a:rPr lang="fr-FR" altLang="fr-FR" sz="2000" b="1" i="1"/>
                <a:t>ARBRE COULISSANT</a:t>
              </a:r>
            </a:p>
          </p:txBody>
        </p:sp>
      </p:grpSp>
      <p:grpSp>
        <p:nvGrpSpPr>
          <p:cNvPr id="92174" name="Group 21"/>
          <p:cNvGrpSpPr>
            <a:grpSpLocks/>
          </p:cNvGrpSpPr>
          <p:nvPr/>
        </p:nvGrpSpPr>
        <p:grpSpPr bwMode="auto">
          <a:xfrm>
            <a:off x="4651375" y="4894263"/>
            <a:ext cx="4356100" cy="749300"/>
            <a:chOff x="2930" y="3083"/>
            <a:chExt cx="2744" cy="472"/>
          </a:xfrm>
        </p:grpSpPr>
        <p:sp>
          <p:nvSpPr>
            <p:cNvPr id="5" name="AutoShape 22"/>
            <p:cNvSpPr>
              <a:spLocks noChangeArrowheads="1"/>
            </p:cNvSpPr>
            <p:nvPr/>
          </p:nvSpPr>
          <p:spPr bwMode="auto">
            <a:xfrm>
              <a:off x="2930" y="3170"/>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2185" name="Text Box 23">
              <a:hlinkClick r:id="rId6" action="ppaction://hlinksldjump"/>
            </p:cNvPr>
            <p:cNvSpPr txBox="1">
              <a:spLocks noChangeArrowheads="1"/>
            </p:cNvSpPr>
            <p:nvPr/>
          </p:nvSpPr>
          <p:spPr bwMode="auto">
            <a:xfrm>
              <a:off x="3475" y="3083"/>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Guidage </a:t>
              </a:r>
              <a:r>
                <a:rPr lang="fr-FR" altLang="fr-FR" sz="2000" i="1"/>
                <a:t>par          </a:t>
              </a:r>
              <a:r>
                <a:rPr lang="fr-FR" altLang="fr-FR" sz="2000" b="1" i="1"/>
                <a:t>LIAISONS MULTIPLES</a:t>
              </a:r>
            </a:p>
          </p:txBody>
        </p:sp>
      </p:grpSp>
      <p:grpSp>
        <p:nvGrpSpPr>
          <p:cNvPr id="92175" name="Group 24"/>
          <p:cNvGrpSpPr>
            <a:grpSpLocks/>
          </p:cNvGrpSpPr>
          <p:nvPr/>
        </p:nvGrpSpPr>
        <p:grpSpPr bwMode="auto">
          <a:xfrm>
            <a:off x="1093788" y="1782763"/>
            <a:ext cx="3433762" cy="750887"/>
            <a:chOff x="689" y="1123"/>
            <a:chExt cx="2163" cy="473"/>
          </a:xfrm>
        </p:grpSpPr>
        <p:sp>
          <p:nvSpPr>
            <p:cNvPr id="92182" name="Text Box 25">
              <a:hlinkClick r:id="rId7" action="ppaction://hlinksldjump"/>
            </p:cNvPr>
            <p:cNvSpPr txBox="1">
              <a:spLocks noChangeArrowheads="1"/>
            </p:cNvSpPr>
            <p:nvPr/>
          </p:nvSpPr>
          <p:spPr bwMode="auto">
            <a:xfrm>
              <a:off x="1133" y="1123"/>
              <a:ext cx="1719" cy="471"/>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Surfaces de contact </a:t>
              </a:r>
              <a:r>
                <a:rPr lang="fr-FR" altLang="fr-FR" sz="2000" b="1">
                  <a:solidFill>
                    <a:schemeClr val="hlink"/>
                  </a:solidFill>
                </a:rPr>
                <a:t>planes</a:t>
              </a:r>
            </a:p>
          </p:txBody>
        </p:sp>
        <p:sp>
          <p:nvSpPr>
            <p:cNvPr id="92183" name="Line 26"/>
            <p:cNvSpPr>
              <a:spLocks noChangeShapeType="1"/>
            </p:cNvSpPr>
            <p:nvPr/>
          </p:nvSpPr>
          <p:spPr bwMode="auto">
            <a:xfrm flipV="1">
              <a:off x="689" y="1331"/>
              <a:ext cx="369" cy="265"/>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2176" name="Group 27"/>
          <p:cNvGrpSpPr>
            <a:grpSpLocks/>
          </p:cNvGrpSpPr>
          <p:nvPr/>
        </p:nvGrpSpPr>
        <p:grpSpPr bwMode="auto">
          <a:xfrm>
            <a:off x="1093788" y="4892675"/>
            <a:ext cx="3432175" cy="750888"/>
            <a:chOff x="689" y="3082"/>
            <a:chExt cx="2162" cy="473"/>
          </a:xfrm>
        </p:grpSpPr>
        <p:sp>
          <p:nvSpPr>
            <p:cNvPr id="92180" name="Text Box 28">
              <a:hlinkClick r:id="rId8" action="ppaction://hlinksldjump"/>
            </p:cNvPr>
            <p:cNvSpPr txBox="1">
              <a:spLocks noChangeArrowheads="1"/>
            </p:cNvSpPr>
            <p:nvPr/>
          </p:nvSpPr>
          <p:spPr bwMode="auto">
            <a:xfrm>
              <a:off x="1133" y="3083"/>
              <a:ext cx="1718"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Association de </a:t>
              </a:r>
              <a:r>
                <a:rPr lang="fr-FR" altLang="fr-FR" sz="2000" b="1"/>
                <a:t>différentes surfaces</a:t>
              </a:r>
              <a:r>
                <a:rPr lang="fr-FR" altLang="fr-FR" sz="2000"/>
                <a:t> </a:t>
              </a:r>
            </a:p>
          </p:txBody>
        </p:sp>
        <p:sp>
          <p:nvSpPr>
            <p:cNvPr id="92181" name="Line 29"/>
            <p:cNvSpPr>
              <a:spLocks noChangeShapeType="1"/>
            </p:cNvSpPr>
            <p:nvPr/>
          </p:nvSpPr>
          <p:spPr bwMode="auto">
            <a:xfrm>
              <a:off x="689" y="3082"/>
              <a:ext cx="369" cy="265"/>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2177" name="Group 30"/>
          <p:cNvGrpSpPr>
            <a:grpSpLocks/>
          </p:cNvGrpSpPr>
          <p:nvPr/>
        </p:nvGrpSpPr>
        <p:grpSpPr bwMode="auto">
          <a:xfrm>
            <a:off x="1293813" y="3321050"/>
            <a:ext cx="3232150" cy="749300"/>
            <a:chOff x="815" y="2092"/>
            <a:chExt cx="2036" cy="472"/>
          </a:xfrm>
        </p:grpSpPr>
        <p:sp>
          <p:nvSpPr>
            <p:cNvPr id="92178" name="Text Box 31">
              <a:hlinkClick r:id="rId9" action="ppaction://hlinksldjump"/>
            </p:cNvPr>
            <p:cNvSpPr txBox="1">
              <a:spLocks noChangeArrowheads="1"/>
            </p:cNvSpPr>
            <p:nvPr/>
          </p:nvSpPr>
          <p:spPr bwMode="auto">
            <a:xfrm>
              <a:off x="1133" y="2092"/>
              <a:ext cx="1718"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Surfaces de contact </a:t>
              </a:r>
              <a:r>
                <a:rPr lang="fr-FR" altLang="fr-FR" sz="2000" b="1"/>
                <a:t>cylindriques</a:t>
              </a:r>
            </a:p>
          </p:txBody>
        </p:sp>
        <p:sp>
          <p:nvSpPr>
            <p:cNvPr id="92179" name="Line 32"/>
            <p:cNvSpPr>
              <a:spLocks noChangeShapeType="1"/>
            </p:cNvSpPr>
            <p:nvPr/>
          </p:nvSpPr>
          <p:spPr bwMode="auto">
            <a:xfrm>
              <a:off x="815" y="2349"/>
              <a:ext cx="234" cy="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7"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3188"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3189"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3190"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3191"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51"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48</a:t>
            </a:r>
          </a:p>
        </p:txBody>
      </p:sp>
      <p:sp>
        <p:nvSpPr>
          <p:cNvPr id="61452" name="Rectangle 12"/>
          <p:cNvSpPr>
            <a:spLocks noChangeArrowheads="1"/>
          </p:cNvSpPr>
          <p:nvPr/>
        </p:nvSpPr>
        <p:spPr bwMode="auto">
          <a:xfrm>
            <a:off x="395288" y="1049338"/>
            <a:ext cx="8543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La liaison glissière est réalisée par association d’un contact cylindrique et d’un arrêt en rotation.</a:t>
            </a:r>
          </a:p>
        </p:txBody>
      </p:sp>
      <p:sp>
        <p:nvSpPr>
          <p:cNvPr id="93194" name="Text Box 13"/>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Guidage par arbre coulissant</a:t>
            </a:r>
          </a:p>
        </p:txBody>
      </p:sp>
      <p:grpSp>
        <p:nvGrpSpPr>
          <p:cNvPr id="61462" name="Group 22"/>
          <p:cNvGrpSpPr>
            <a:grpSpLocks/>
          </p:cNvGrpSpPr>
          <p:nvPr/>
        </p:nvGrpSpPr>
        <p:grpSpPr bwMode="auto">
          <a:xfrm>
            <a:off x="1189038" y="2054225"/>
            <a:ext cx="3357562" cy="2339975"/>
            <a:chOff x="695" y="1294"/>
            <a:chExt cx="2115" cy="1474"/>
          </a:xfrm>
        </p:grpSpPr>
        <p:sp>
          <p:nvSpPr>
            <p:cNvPr id="93203" name="Rectangle 15"/>
            <p:cNvSpPr>
              <a:spLocks noChangeArrowheads="1"/>
            </p:cNvSpPr>
            <p:nvPr/>
          </p:nvSpPr>
          <p:spPr bwMode="auto">
            <a:xfrm>
              <a:off x="695" y="1294"/>
              <a:ext cx="2115" cy="147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3204" name="Picture 14" descr="Imagej"/>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9" y="1427"/>
              <a:ext cx="1820" cy="1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456" name="Rectangle 16"/>
          <p:cNvSpPr>
            <a:spLocks noChangeArrowheads="1"/>
          </p:cNvSpPr>
          <p:nvPr/>
        </p:nvSpPr>
        <p:spPr bwMode="auto">
          <a:xfrm>
            <a:off x="2274888" y="4062413"/>
            <a:ext cx="823912" cy="2254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grpSp>
        <p:nvGrpSpPr>
          <p:cNvPr id="61463" name="Group 23"/>
          <p:cNvGrpSpPr>
            <a:grpSpLocks/>
          </p:cNvGrpSpPr>
          <p:nvPr/>
        </p:nvGrpSpPr>
        <p:grpSpPr bwMode="auto">
          <a:xfrm>
            <a:off x="4702175" y="2054225"/>
            <a:ext cx="3357563" cy="2339975"/>
            <a:chOff x="2908" y="1294"/>
            <a:chExt cx="2115" cy="1474"/>
          </a:xfrm>
        </p:grpSpPr>
        <p:sp>
          <p:nvSpPr>
            <p:cNvPr id="93201" name="Rectangle 17"/>
            <p:cNvSpPr>
              <a:spLocks noChangeArrowheads="1"/>
            </p:cNvSpPr>
            <p:nvPr/>
          </p:nvSpPr>
          <p:spPr bwMode="auto">
            <a:xfrm>
              <a:off x="2908" y="1294"/>
              <a:ext cx="2115" cy="147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3202" name="Picture 18" descr="imageh"/>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66" y="1460"/>
              <a:ext cx="1975" cy="1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459" name="Rectangle 19"/>
          <p:cNvSpPr>
            <a:spLocks noChangeArrowheads="1"/>
          </p:cNvSpPr>
          <p:nvPr/>
        </p:nvSpPr>
        <p:spPr bwMode="auto">
          <a:xfrm>
            <a:off x="395288" y="4586288"/>
            <a:ext cx="8232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L’arrêt en rotation peut être réalisé à l’aide  : </a:t>
            </a:r>
          </a:p>
        </p:txBody>
      </p:sp>
      <p:sp>
        <p:nvSpPr>
          <p:cNvPr id="61460" name="Rectangle 20"/>
          <p:cNvSpPr>
            <a:spLocks noChangeArrowheads="1"/>
          </p:cNvSpPr>
          <p:nvPr/>
        </p:nvSpPr>
        <p:spPr bwMode="auto">
          <a:xfrm>
            <a:off x="877888" y="5018088"/>
            <a:ext cx="457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 typeface="Wingdings" panose="05000000000000000000" pitchFamily="2" charset="2"/>
              <a:buChar char="ü"/>
            </a:pPr>
            <a:r>
              <a:rPr lang="fr-FR" altLang="fr-FR" sz="2000"/>
              <a:t> d’une clavette (figure 1) </a:t>
            </a:r>
          </a:p>
        </p:txBody>
      </p:sp>
      <p:sp>
        <p:nvSpPr>
          <p:cNvPr id="61461" name="Rectangle 21"/>
          <p:cNvSpPr>
            <a:spLocks noChangeArrowheads="1"/>
          </p:cNvSpPr>
          <p:nvPr/>
        </p:nvSpPr>
        <p:spPr bwMode="auto">
          <a:xfrm>
            <a:off x="877888" y="5489575"/>
            <a:ext cx="4043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 typeface="Wingdings" panose="05000000000000000000" pitchFamily="2" charset="2"/>
              <a:buChar char="ü"/>
            </a:pPr>
            <a:r>
              <a:rPr lang="fr-FR" altLang="fr-FR" sz="2000"/>
              <a:t> ou de cannelures (figure 2).</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1452"/>
                                        </p:tgtEl>
                                        <p:attrNameLst>
                                          <p:attrName>style.visibility</p:attrName>
                                        </p:attrNameLst>
                                      </p:cBhvr>
                                      <p:to>
                                        <p:strVal val="visible"/>
                                      </p:to>
                                    </p:set>
                                    <p:anim calcmode="discrete" valueType="clr">
                                      <p:cBhvr override="childStyle">
                                        <p:cTn id="7" dur="80"/>
                                        <p:tgtEl>
                                          <p:spTgt spid="614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452"/>
                                        </p:tgtEl>
                                        <p:attrNameLst>
                                          <p:attrName>fillcolor</p:attrName>
                                        </p:attrNameLst>
                                      </p:cBhvr>
                                      <p:tavLst>
                                        <p:tav tm="0">
                                          <p:val>
                                            <p:clrVal>
                                              <a:schemeClr val="accent2"/>
                                            </p:clrVal>
                                          </p:val>
                                        </p:tav>
                                        <p:tav tm="50000">
                                          <p:val>
                                            <p:clrVal>
                                              <a:schemeClr val="hlink"/>
                                            </p:clrVal>
                                          </p:val>
                                        </p:tav>
                                      </p:tavLst>
                                    </p:anim>
                                    <p:set>
                                      <p:cBhvr>
                                        <p:cTn id="9" dur="80"/>
                                        <p:tgtEl>
                                          <p:spTgt spid="6145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1462"/>
                                        </p:tgtEl>
                                        <p:attrNameLst>
                                          <p:attrName>style.visibility</p:attrName>
                                        </p:attrNameLst>
                                      </p:cBhvr>
                                      <p:to>
                                        <p:strVal val="visible"/>
                                      </p:to>
                                    </p:set>
                                    <p:animEffect transition="in" filter="fade">
                                      <p:cBhvr>
                                        <p:cTn id="14" dur="1000"/>
                                        <p:tgtEl>
                                          <p:spTgt spid="61462"/>
                                        </p:tgtEl>
                                      </p:cBhvr>
                                    </p:animEffect>
                                    <p:anim calcmode="lin" valueType="num">
                                      <p:cBhvr>
                                        <p:cTn id="15" dur="1000" fill="hold"/>
                                        <p:tgtEl>
                                          <p:spTgt spid="61462"/>
                                        </p:tgtEl>
                                        <p:attrNameLst>
                                          <p:attrName>ppt_x</p:attrName>
                                        </p:attrNameLst>
                                      </p:cBhvr>
                                      <p:tavLst>
                                        <p:tav tm="0">
                                          <p:val>
                                            <p:strVal val="#ppt_x"/>
                                          </p:val>
                                        </p:tav>
                                        <p:tav tm="100000">
                                          <p:val>
                                            <p:strVal val="#ppt_x"/>
                                          </p:val>
                                        </p:tav>
                                      </p:tavLst>
                                    </p:anim>
                                    <p:anim calcmode="lin" valueType="num">
                                      <p:cBhvr>
                                        <p:cTn id="16" dur="1000" fill="hold"/>
                                        <p:tgtEl>
                                          <p:spTgt spid="61462"/>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1456"/>
                                        </p:tgtEl>
                                        <p:attrNameLst>
                                          <p:attrName>style.visibility</p:attrName>
                                        </p:attrNameLst>
                                      </p:cBhvr>
                                      <p:to>
                                        <p:strVal val="visible"/>
                                      </p:to>
                                    </p:set>
                                    <p:animEffect transition="in" filter="fade">
                                      <p:cBhvr>
                                        <p:cTn id="19" dur="1000"/>
                                        <p:tgtEl>
                                          <p:spTgt spid="61456"/>
                                        </p:tgtEl>
                                      </p:cBhvr>
                                    </p:animEffect>
                                    <p:anim calcmode="lin" valueType="num">
                                      <p:cBhvr>
                                        <p:cTn id="20" dur="1000" fill="hold"/>
                                        <p:tgtEl>
                                          <p:spTgt spid="61456"/>
                                        </p:tgtEl>
                                        <p:attrNameLst>
                                          <p:attrName>ppt_x</p:attrName>
                                        </p:attrNameLst>
                                      </p:cBhvr>
                                      <p:tavLst>
                                        <p:tav tm="0">
                                          <p:val>
                                            <p:strVal val="#ppt_x"/>
                                          </p:val>
                                        </p:tav>
                                        <p:tav tm="100000">
                                          <p:val>
                                            <p:strVal val="#ppt_x"/>
                                          </p:val>
                                        </p:tav>
                                      </p:tavLst>
                                    </p:anim>
                                    <p:anim calcmode="lin" valueType="num">
                                      <p:cBhvr>
                                        <p:cTn id="21" dur="1000" fill="hold"/>
                                        <p:tgtEl>
                                          <p:spTgt spid="61456"/>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61459"/>
                                        </p:tgtEl>
                                        <p:attrNameLst>
                                          <p:attrName>style.visibility</p:attrName>
                                        </p:attrNameLst>
                                      </p:cBhvr>
                                      <p:to>
                                        <p:strVal val="visible"/>
                                      </p:to>
                                    </p:set>
                                    <p:anim calcmode="lin" valueType="num">
                                      <p:cBhvr additive="base">
                                        <p:cTn id="26" dur="1000" fill="hold"/>
                                        <p:tgtEl>
                                          <p:spTgt spid="61459"/>
                                        </p:tgtEl>
                                        <p:attrNameLst>
                                          <p:attrName>ppt_x</p:attrName>
                                        </p:attrNameLst>
                                      </p:cBhvr>
                                      <p:tavLst>
                                        <p:tav tm="0">
                                          <p:val>
                                            <p:strVal val="1+#ppt_w/2"/>
                                          </p:val>
                                        </p:tav>
                                        <p:tav tm="100000">
                                          <p:val>
                                            <p:strVal val="#ppt_x"/>
                                          </p:val>
                                        </p:tav>
                                      </p:tavLst>
                                    </p:anim>
                                    <p:anim calcmode="lin" valueType="num">
                                      <p:cBhvr additive="base">
                                        <p:cTn id="27" dur="1000" fill="hold"/>
                                        <p:tgtEl>
                                          <p:spTgt spid="61459"/>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1460"/>
                                        </p:tgtEl>
                                        <p:attrNameLst>
                                          <p:attrName>style.visibility</p:attrName>
                                        </p:attrNameLst>
                                      </p:cBhvr>
                                      <p:to>
                                        <p:strVal val="visible"/>
                                      </p:to>
                                    </p:set>
                                    <p:animEffect transition="in" filter="fade">
                                      <p:cBhvr>
                                        <p:cTn id="32" dur="1000"/>
                                        <p:tgtEl>
                                          <p:spTgt spid="61460"/>
                                        </p:tgtEl>
                                      </p:cBhvr>
                                    </p:animEffect>
                                    <p:anim calcmode="lin" valueType="num">
                                      <p:cBhvr>
                                        <p:cTn id="33" dur="1000" fill="hold"/>
                                        <p:tgtEl>
                                          <p:spTgt spid="61460"/>
                                        </p:tgtEl>
                                        <p:attrNameLst>
                                          <p:attrName>ppt_x</p:attrName>
                                        </p:attrNameLst>
                                      </p:cBhvr>
                                      <p:tavLst>
                                        <p:tav tm="0">
                                          <p:val>
                                            <p:strVal val="#ppt_x"/>
                                          </p:val>
                                        </p:tav>
                                        <p:tav tm="100000">
                                          <p:val>
                                            <p:strVal val="#ppt_x"/>
                                          </p:val>
                                        </p:tav>
                                      </p:tavLst>
                                    </p:anim>
                                    <p:anim calcmode="lin" valueType="num">
                                      <p:cBhvr>
                                        <p:cTn id="34" dur="1000" fill="hold"/>
                                        <p:tgtEl>
                                          <p:spTgt spid="61460"/>
                                        </p:tgtEl>
                                        <p:attrNameLst>
                                          <p:attrName>ppt_y</p:attrName>
                                        </p:attrNameLst>
                                      </p:cBhvr>
                                      <p:tavLst>
                                        <p:tav tm="0">
                                          <p:val>
                                            <p:strVal val="#ppt_y+.1"/>
                                          </p:val>
                                        </p:tav>
                                        <p:tav tm="100000">
                                          <p:val>
                                            <p:strVal val="#ppt_y"/>
                                          </p:val>
                                        </p:tav>
                                      </p:tavLst>
                                    </p:anim>
                                  </p:childTnLst>
                                </p:cTn>
                              </p:par>
                              <p:par>
                                <p:cTn id="35" presetID="9" presetClass="exit" presetSubtype="0" fill="hold" nodeType="withEffect">
                                  <p:stCondLst>
                                    <p:cond delay="1500"/>
                                  </p:stCondLst>
                                  <p:childTnLst>
                                    <p:animEffect transition="out" filter="dissolve">
                                      <p:cBhvr>
                                        <p:cTn id="36" dur="500"/>
                                        <p:tgtEl>
                                          <p:spTgt spid="61456"/>
                                        </p:tgtEl>
                                      </p:cBhvr>
                                    </p:animEffect>
                                    <p:set>
                                      <p:cBhvr>
                                        <p:cTn id="37" dur="1" fill="hold">
                                          <p:stCondLst>
                                            <p:cond delay="499"/>
                                          </p:stCondLst>
                                        </p:cTn>
                                        <p:tgtEl>
                                          <p:spTgt spid="61456"/>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1463"/>
                                        </p:tgtEl>
                                        <p:attrNameLst>
                                          <p:attrName>style.visibility</p:attrName>
                                        </p:attrNameLst>
                                      </p:cBhvr>
                                      <p:to>
                                        <p:strVal val="visible"/>
                                      </p:to>
                                    </p:set>
                                    <p:animEffect transition="in" filter="fade">
                                      <p:cBhvr>
                                        <p:cTn id="42" dur="1000"/>
                                        <p:tgtEl>
                                          <p:spTgt spid="61463"/>
                                        </p:tgtEl>
                                      </p:cBhvr>
                                    </p:animEffect>
                                    <p:anim calcmode="lin" valueType="num">
                                      <p:cBhvr>
                                        <p:cTn id="43" dur="1000" fill="hold"/>
                                        <p:tgtEl>
                                          <p:spTgt spid="61463"/>
                                        </p:tgtEl>
                                        <p:attrNameLst>
                                          <p:attrName>ppt_x</p:attrName>
                                        </p:attrNameLst>
                                      </p:cBhvr>
                                      <p:tavLst>
                                        <p:tav tm="0">
                                          <p:val>
                                            <p:strVal val="#ppt_x"/>
                                          </p:val>
                                        </p:tav>
                                        <p:tav tm="100000">
                                          <p:val>
                                            <p:strVal val="#ppt_x"/>
                                          </p:val>
                                        </p:tav>
                                      </p:tavLst>
                                    </p:anim>
                                    <p:anim calcmode="lin" valueType="num">
                                      <p:cBhvr>
                                        <p:cTn id="44" dur="1000" fill="hold"/>
                                        <p:tgtEl>
                                          <p:spTgt spid="61463"/>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1461"/>
                                        </p:tgtEl>
                                        <p:attrNameLst>
                                          <p:attrName>style.visibility</p:attrName>
                                        </p:attrNameLst>
                                      </p:cBhvr>
                                      <p:to>
                                        <p:strVal val="visible"/>
                                      </p:to>
                                    </p:set>
                                    <p:animEffect transition="in" filter="fade">
                                      <p:cBhvr>
                                        <p:cTn id="49" dur="1000"/>
                                        <p:tgtEl>
                                          <p:spTgt spid="61461"/>
                                        </p:tgtEl>
                                      </p:cBhvr>
                                    </p:animEffect>
                                    <p:anim calcmode="lin" valueType="num">
                                      <p:cBhvr>
                                        <p:cTn id="50" dur="1000" fill="hold"/>
                                        <p:tgtEl>
                                          <p:spTgt spid="61461"/>
                                        </p:tgtEl>
                                        <p:attrNameLst>
                                          <p:attrName>ppt_x</p:attrName>
                                        </p:attrNameLst>
                                      </p:cBhvr>
                                      <p:tavLst>
                                        <p:tav tm="0">
                                          <p:val>
                                            <p:strVal val="#ppt_x"/>
                                          </p:val>
                                        </p:tav>
                                        <p:tav tm="100000">
                                          <p:val>
                                            <p:strVal val="#ppt_x"/>
                                          </p:val>
                                        </p:tav>
                                      </p:tavLst>
                                    </p:anim>
                                    <p:anim calcmode="lin" valueType="num">
                                      <p:cBhvr>
                                        <p:cTn id="51" dur="1000" fill="hold"/>
                                        <p:tgtEl>
                                          <p:spTgt spid="614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2" grpId="0"/>
      <p:bldP spid="61459" grpId="0"/>
      <p:bldP spid="61460" grpId="0"/>
      <p:bldP spid="6146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4212"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4213"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4214"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4215"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9"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46</a:t>
            </a:r>
          </a:p>
        </p:txBody>
      </p:sp>
      <p:sp>
        <p:nvSpPr>
          <p:cNvPr id="94217" name="Rectangle 12"/>
          <p:cNvSpPr>
            <a:spLocks noChangeArrowheads="1"/>
          </p:cNvSpPr>
          <p:nvPr/>
        </p:nvSpPr>
        <p:spPr bwMode="auto">
          <a:xfrm>
            <a:off x="395288" y="1052513"/>
            <a:ext cx="6881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Il existe 3 principaux types de réalisation de contact direct : </a:t>
            </a:r>
          </a:p>
        </p:txBody>
      </p:sp>
      <p:sp>
        <p:nvSpPr>
          <p:cNvPr id="94218" name="Text Box 13"/>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Contact direct</a:t>
            </a:r>
          </a:p>
        </p:txBody>
      </p:sp>
      <p:sp>
        <p:nvSpPr>
          <p:cNvPr id="94219" name="WordArt 14"/>
          <p:cNvSpPr>
            <a:spLocks noChangeArrowheads="1" noChangeShapeType="1" noTextEdit="1"/>
          </p:cNvSpPr>
          <p:nvPr/>
        </p:nvSpPr>
        <p:spPr bwMode="auto">
          <a:xfrm>
            <a:off x="69850" y="2627313"/>
            <a:ext cx="1233488" cy="2139950"/>
          </a:xfrm>
          <a:prstGeom prst="rect">
            <a:avLst/>
          </a:prstGeom>
        </p:spPr>
        <p:txBody>
          <a:bodyPr wrap="none" fromWordArt="1">
            <a:prstTxWarp prst="textPlain">
              <a:avLst>
                <a:gd name="adj" fmla="val 50000"/>
              </a:avLst>
            </a:prstTxWarp>
          </a:bodyPr>
          <a:lstStyle/>
          <a:p>
            <a:pPr algn="ctr"/>
            <a:r>
              <a:rPr lang="fr-FR" sz="3600" i="1" kern="10">
                <a:ln w="63500">
                  <a:solidFill>
                    <a:srgbClr val="000000"/>
                  </a:solidFill>
                  <a:round/>
                  <a:headEnd/>
                  <a:tailEnd/>
                </a:ln>
                <a:solidFill>
                  <a:schemeClr val="accent1"/>
                </a:solidFill>
                <a:effectLst>
                  <a:outerShdw dist="35921" dir="2700000" algn="ctr" rotWithShape="0">
                    <a:srgbClr val="808080">
                      <a:alpha val="79999"/>
                    </a:srgbClr>
                  </a:outerShdw>
                </a:effectLst>
                <a:latin typeface="Arial Black" panose="020B0A04020102020204" pitchFamily="34" charset="0"/>
              </a:rPr>
              <a:t>3</a:t>
            </a:r>
          </a:p>
        </p:txBody>
      </p:sp>
      <p:grpSp>
        <p:nvGrpSpPr>
          <p:cNvPr id="94220" name="Group 15"/>
          <p:cNvGrpSpPr>
            <a:grpSpLocks/>
          </p:cNvGrpSpPr>
          <p:nvPr/>
        </p:nvGrpSpPr>
        <p:grpSpPr bwMode="auto">
          <a:xfrm>
            <a:off x="4651375" y="1781175"/>
            <a:ext cx="4356100" cy="749300"/>
            <a:chOff x="2930" y="1122"/>
            <a:chExt cx="2744" cy="472"/>
          </a:xfrm>
        </p:grpSpPr>
        <p:sp>
          <p:nvSpPr>
            <p:cNvPr id="3" name="AutoShape 16"/>
            <p:cNvSpPr>
              <a:spLocks noChangeArrowheads="1"/>
            </p:cNvSpPr>
            <p:nvPr/>
          </p:nvSpPr>
          <p:spPr bwMode="auto">
            <a:xfrm>
              <a:off x="2930" y="1199"/>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4237" name="Text Box 17">
              <a:hlinkClick r:id="rId5" action="ppaction://hlinksldjump"/>
            </p:cNvPr>
            <p:cNvSpPr txBox="1">
              <a:spLocks noChangeArrowheads="1"/>
            </p:cNvSpPr>
            <p:nvPr/>
          </p:nvSpPr>
          <p:spPr bwMode="auto">
            <a:xfrm>
              <a:off x="3475" y="1122"/>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endParaRPr lang="fr-FR" altLang="fr-FR" sz="100"/>
            </a:p>
            <a:p>
              <a:pPr algn="ctr" eaLnBrk="1" hangingPunct="1">
                <a:spcBef>
                  <a:spcPct val="50000"/>
                </a:spcBef>
                <a:buClrTx/>
                <a:buSzTx/>
                <a:buFontTx/>
                <a:buNone/>
              </a:pPr>
              <a:r>
                <a:rPr lang="fr-FR" altLang="fr-FR" sz="2000">
                  <a:solidFill>
                    <a:schemeClr val="hlink"/>
                  </a:solidFill>
                </a:rPr>
                <a:t>Guidage </a:t>
              </a:r>
              <a:r>
                <a:rPr lang="fr-FR" altLang="fr-FR" sz="2000" b="1" i="1">
                  <a:solidFill>
                    <a:schemeClr val="hlink"/>
                  </a:solidFill>
                </a:rPr>
                <a:t>PRISMATIQUE</a:t>
              </a:r>
            </a:p>
          </p:txBody>
        </p:sp>
      </p:grpSp>
      <p:grpSp>
        <p:nvGrpSpPr>
          <p:cNvPr id="94221" name="Group 18"/>
          <p:cNvGrpSpPr>
            <a:grpSpLocks/>
          </p:cNvGrpSpPr>
          <p:nvPr/>
        </p:nvGrpSpPr>
        <p:grpSpPr bwMode="auto">
          <a:xfrm>
            <a:off x="4651375" y="3321050"/>
            <a:ext cx="4356100" cy="749300"/>
            <a:chOff x="2930" y="2092"/>
            <a:chExt cx="2744" cy="472"/>
          </a:xfrm>
        </p:grpSpPr>
        <p:sp>
          <p:nvSpPr>
            <p:cNvPr id="4" name="AutoShape 19"/>
            <p:cNvSpPr>
              <a:spLocks noChangeArrowheads="1"/>
            </p:cNvSpPr>
            <p:nvPr/>
          </p:nvSpPr>
          <p:spPr bwMode="auto">
            <a:xfrm>
              <a:off x="2930" y="2166"/>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4235" name="Text Box 20">
              <a:hlinkClick r:id="rId6" action="ppaction://hlinksldjump"/>
            </p:cNvPr>
            <p:cNvSpPr txBox="1">
              <a:spLocks noChangeArrowheads="1"/>
            </p:cNvSpPr>
            <p:nvPr/>
          </p:nvSpPr>
          <p:spPr bwMode="auto">
            <a:xfrm>
              <a:off x="3475" y="2092"/>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Guidage </a:t>
              </a:r>
              <a:r>
                <a:rPr lang="fr-FR" altLang="fr-FR" sz="2000" i="1">
                  <a:solidFill>
                    <a:schemeClr val="hlink"/>
                  </a:solidFill>
                </a:rPr>
                <a:t>par               </a:t>
              </a:r>
              <a:r>
                <a:rPr lang="fr-FR" altLang="fr-FR" sz="2000" b="1" i="1">
                  <a:solidFill>
                    <a:schemeClr val="hlink"/>
                  </a:solidFill>
                </a:rPr>
                <a:t>ARBRE COULISSANT</a:t>
              </a:r>
            </a:p>
          </p:txBody>
        </p:sp>
      </p:grpSp>
      <p:grpSp>
        <p:nvGrpSpPr>
          <p:cNvPr id="94222" name="Group 21"/>
          <p:cNvGrpSpPr>
            <a:grpSpLocks/>
          </p:cNvGrpSpPr>
          <p:nvPr/>
        </p:nvGrpSpPr>
        <p:grpSpPr bwMode="auto">
          <a:xfrm>
            <a:off x="4651375" y="4894263"/>
            <a:ext cx="4356100" cy="749300"/>
            <a:chOff x="2930" y="3083"/>
            <a:chExt cx="2744" cy="472"/>
          </a:xfrm>
        </p:grpSpPr>
        <p:sp>
          <p:nvSpPr>
            <p:cNvPr id="5" name="AutoShape 22"/>
            <p:cNvSpPr>
              <a:spLocks noChangeArrowheads="1"/>
            </p:cNvSpPr>
            <p:nvPr/>
          </p:nvSpPr>
          <p:spPr bwMode="auto">
            <a:xfrm>
              <a:off x="2930" y="3170"/>
              <a:ext cx="416" cy="293"/>
            </a:xfrm>
            <a:prstGeom prst="rightArrow">
              <a:avLst>
                <a:gd name="adj1" fmla="val 50000"/>
                <a:gd name="adj2" fmla="val 35495"/>
              </a:avLst>
            </a:prstGeom>
            <a:gradFill rotWithShape="1">
              <a:gsLst>
                <a:gs pos="0">
                  <a:schemeClr val="accent1">
                    <a:gamma/>
                    <a:shade val="46275"/>
                    <a:invGamma/>
                  </a:schemeClr>
                </a:gs>
                <a:gs pos="100000">
                  <a:schemeClr val="accent1"/>
                </a:gs>
              </a:gsLst>
              <a:lin ang="0" scaled="1"/>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fr-FR"/>
            </a:p>
          </p:txBody>
        </p:sp>
        <p:sp>
          <p:nvSpPr>
            <p:cNvPr id="94233" name="Text Box 23">
              <a:hlinkClick r:id="" action="ppaction://hlinkshowjump?jump=nextslide"/>
            </p:cNvPr>
            <p:cNvSpPr txBox="1">
              <a:spLocks noChangeArrowheads="1"/>
            </p:cNvSpPr>
            <p:nvPr/>
          </p:nvSpPr>
          <p:spPr bwMode="auto">
            <a:xfrm>
              <a:off x="3475" y="3083"/>
              <a:ext cx="2199"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Guidage </a:t>
              </a:r>
              <a:r>
                <a:rPr lang="fr-FR" altLang="fr-FR" sz="2000" i="1"/>
                <a:t>par          </a:t>
              </a:r>
              <a:r>
                <a:rPr lang="fr-FR" altLang="fr-FR" sz="2000" b="1" i="1"/>
                <a:t>LIAISONS MULTIPLES</a:t>
              </a:r>
            </a:p>
          </p:txBody>
        </p:sp>
      </p:grpSp>
      <p:grpSp>
        <p:nvGrpSpPr>
          <p:cNvPr id="94223" name="Group 24"/>
          <p:cNvGrpSpPr>
            <a:grpSpLocks/>
          </p:cNvGrpSpPr>
          <p:nvPr/>
        </p:nvGrpSpPr>
        <p:grpSpPr bwMode="auto">
          <a:xfrm>
            <a:off x="1093788" y="1782763"/>
            <a:ext cx="3433762" cy="750887"/>
            <a:chOff x="689" y="1123"/>
            <a:chExt cx="2163" cy="473"/>
          </a:xfrm>
        </p:grpSpPr>
        <p:sp>
          <p:nvSpPr>
            <p:cNvPr id="94230" name="Text Box 25">
              <a:hlinkClick r:id="rId7" action="ppaction://hlinksldjump"/>
            </p:cNvPr>
            <p:cNvSpPr txBox="1">
              <a:spLocks noChangeArrowheads="1"/>
            </p:cNvSpPr>
            <p:nvPr/>
          </p:nvSpPr>
          <p:spPr bwMode="auto">
            <a:xfrm>
              <a:off x="1133" y="1123"/>
              <a:ext cx="1719" cy="471"/>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Surfaces de contact </a:t>
              </a:r>
              <a:r>
                <a:rPr lang="fr-FR" altLang="fr-FR" sz="2000" b="1">
                  <a:solidFill>
                    <a:schemeClr val="hlink"/>
                  </a:solidFill>
                </a:rPr>
                <a:t>planes</a:t>
              </a:r>
            </a:p>
          </p:txBody>
        </p:sp>
        <p:sp>
          <p:nvSpPr>
            <p:cNvPr id="94231" name="Line 26"/>
            <p:cNvSpPr>
              <a:spLocks noChangeShapeType="1"/>
            </p:cNvSpPr>
            <p:nvPr/>
          </p:nvSpPr>
          <p:spPr bwMode="auto">
            <a:xfrm flipV="1">
              <a:off x="689" y="1331"/>
              <a:ext cx="369" cy="265"/>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4224" name="Group 27"/>
          <p:cNvGrpSpPr>
            <a:grpSpLocks/>
          </p:cNvGrpSpPr>
          <p:nvPr/>
        </p:nvGrpSpPr>
        <p:grpSpPr bwMode="auto">
          <a:xfrm>
            <a:off x="1093788" y="4892675"/>
            <a:ext cx="3432175" cy="750888"/>
            <a:chOff x="689" y="3082"/>
            <a:chExt cx="2162" cy="473"/>
          </a:xfrm>
        </p:grpSpPr>
        <p:sp>
          <p:nvSpPr>
            <p:cNvPr id="94228" name="Text Box 28">
              <a:hlinkClick r:id="rId8" action="ppaction://hlinksldjump"/>
            </p:cNvPr>
            <p:cNvSpPr txBox="1">
              <a:spLocks noChangeArrowheads="1"/>
            </p:cNvSpPr>
            <p:nvPr/>
          </p:nvSpPr>
          <p:spPr bwMode="auto">
            <a:xfrm>
              <a:off x="1133" y="3083"/>
              <a:ext cx="1718"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t>Association de </a:t>
              </a:r>
              <a:r>
                <a:rPr lang="fr-FR" altLang="fr-FR" sz="2000" b="1"/>
                <a:t>différentes surfaces</a:t>
              </a:r>
              <a:r>
                <a:rPr lang="fr-FR" altLang="fr-FR" sz="2000"/>
                <a:t> </a:t>
              </a:r>
            </a:p>
          </p:txBody>
        </p:sp>
        <p:sp>
          <p:nvSpPr>
            <p:cNvPr id="94229" name="Line 29"/>
            <p:cNvSpPr>
              <a:spLocks noChangeShapeType="1"/>
            </p:cNvSpPr>
            <p:nvPr/>
          </p:nvSpPr>
          <p:spPr bwMode="auto">
            <a:xfrm>
              <a:off x="689" y="3082"/>
              <a:ext cx="369" cy="265"/>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grpSp>
        <p:nvGrpSpPr>
          <p:cNvPr id="94225" name="Group 30"/>
          <p:cNvGrpSpPr>
            <a:grpSpLocks/>
          </p:cNvGrpSpPr>
          <p:nvPr/>
        </p:nvGrpSpPr>
        <p:grpSpPr bwMode="auto">
          <a:xfrm>
            <a:off x="1293813" y="3321050"/>
            <a:ext cx="3232150" cy="749300"/>
            <a:chOff x="815" y="2092"/>
            <a:chExt cx="2036" cy="472"/>
          </a:xfrm>
        </p:grpSpPr>
        <p:sp>
          <p:nvSpPr>
            <p:cNvPr id="94226" name="Text Box 31">
              <a:hlinkClick r:id="rId9" action="ppaction://hlinksldjump"/>
            </p:cNvPr>
            <p:cNvSpPr txBox="1">
              <a:spLocks noChangeArrowheads="1"/>
            </p:cNvSpPr>
            <p:nvPr/>
          </p:nvSpPr>
          <p:spPr bwMode="auto">
            <a:xfrm>
              <a:off x="1133" y="2092"/>
              <a:ext cx="1718" cy="472"/>
            </a:xfrm>
            <a:prstGeom prst="rect">
              <a:avLst/>
            </a:prstGeom>
            <a:solidFill>
              <a:schemeClr val="accent1"/>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2000">
                  <a:solidFill>
                    <a:schemeClr val="hlink"/>
                  </a:solidFill>
                </a:rPr>
                <a:t>Surfaces de contact </a:t>
              </a:r>
              <a:r>
                <a:rPr lang="fr-FR" altLang="fr-FR" sz="2000" b="1">
                  <a:solidFill>
                    <a:schemeClr val="hlink"/>
                  </a:solidFill>
                </a:rPr>
                <a:t>cylindriques</a:t>
              </a:r>
            </a:p>
          </p:txBody>
        </p:sp>
        <p:sp>
          <p:nvSpPr>
            <p:cNvPr id="94227" name="Line 32"/>
            <p:cNvSpPr>
              <a:spLocks noChangeShapeType="1"/>
            </p:cNvSpPr>
            <p:nvPr/>
          </p:nvSpPr>
          <p:spPr bwMode="auto">
            <a:xfrm>
              <a:off x="815" y="2349"/>
              <a:ext cx="234" cy="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4" descr="scs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76250"/>
            <a:ext cx="4873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Line 5"/>
          <p:cNvSpPr>
            <a:spLocks noChangeShapeType="1"/>
          </p:cNvSpPr>
          <p:nvPr/>
        </p:nvSpPr>
        <p:spPr bwMode="auto">
          <a:xfrm>
            <a:off x="323850" y="6237288"/>
            <a:ext cx="8351838"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95236" name="AutoShape 6">
            <a:hlinkClick r:id="" action="ppaction://hlinkshowjump?jump=nextslide"/>
          </p:cNvPr>
          <p:cNvSpPr>
            <a:spLocks noChangeArrowheads="1"/>
          </p:cNvSpPr>
          <p:nvPr/>
        </p:nvSpPr>
        <p:spPr bwMode="auto">
          <a:xfrm>
            <a:off x="8072438"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5237" name="AutoShape 7">
            <a:hlinkClick r:id="" action="ppaction://hlinkshowjump?jump=previousslide"/>
          </p:cNvPr>
          <p:cNvSpPr>
            <a:spLocks noChangeArrowheads="1"/>
          </p:cNvSpPr>
          <p:nvPr/>
        </p:nvSpPr>
        <p:spPr bwMode="auto">
          <a:xfrm flipH="1">
            <a:off x="7783513" y="6308725"/>
            <a:ext cx="215900" cy="287338"/>
          </a:xfrm>
          <a:prstGeom prst="rightArrow">
            <a:avLst>
              <a:gd name="adj1" fmla="val 48065"/>
              <a:gd name="adj2" fmla="val 5294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sp>
        <p:nvSpPr>
          <p:cNvPr id="95238" name="Text Box 8">
            <a:hlinkClick r:id="rId3" action="ppaction://hlinksldjump"/>
          </p:cNvPr>
          <p:cNvSpPr txBox="1">
            <a:spLocks noChangeArrowheads="1"/>
          </p:cNvSpPr>
          <p:nvPr/>
        </p:nvSpPr>
        <p:spPr bwMode="auto">
          <a:xfrm>
            <a:off x="6415088" y="6308725"/>
            <a:ext cx="12969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fr-FR" altLang="fr-FR" sz="1200" u="sng"/>
              <a:t>Retour au début</a:t>
            </a:r>
          </a:p>
        </p:txBody>
      </p:sp>
      <p:pic>
        <p:nvPicPr>
          <p:cNvPr id="95239" name="Picture 10" descr="JD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1550" y="136525"/>
            <a:ext cx="5175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23" name="Text Box 11"/>
          <p:cNvSpPr txBox="1">
            <a:spLocks noChangeArrowheads="1"/>
          </p:cNvSpPr>
          <p:nvPr/>
        </p:nvSpPr>
        <p:spPr bwMode="auto">
          <a:xfrm>
            <a:off x="179388" y="6237288"/>
            <a:ext cx="8569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fr-FR" altLang="fr-FR" b="1" i="1">
                <a:effectLst>
                  <a:outerShdw blurRad="38100" dist="38100" dir="2700000" algn="tl">
                    <a:srgbClr val="FFFFFF"/>
                  </a:outerShdw>
                </a:effectLst>
              </a:rPr>
              <a:t>Liaison glissière			</a:t>
            </a:r>
            <a:r>
              <a:rPr lang="fr-FR" altLang="fr-FR" b="1" i="1"/>
              <a:t>				            49</a:t>
            </a:r>
          </a:p>
        </p:txBody>
      </p:sp>
      <p:sp>
        <p:nvSpPr>
          <p:cNvPr id="64524" name="Rectangle 12"/>
          <p:cNvSpPr>
            <a:spLocks noChangeArrowheads="1"/>
          </p:cNvSpPr>
          <p:nvPr/>
        </p:nvSpPr>
        <p:spPr bwMode="auto">
          <a:xfrm>
            <a:off x="395288" y="1049338"/>
            <a:ext cx="8543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La combinaison de certaines liaisons peut aboutir à la réalisation d’une liaison glissière.</a:t>
            </a:r>
          </a:p>
        </p:txBody>
      </p:sp>
      <p:sp>
        <p:nvSpPr>
          <p:cNvPr id="95242" name="Text Box 13"/>
          <p:cNvSpPr txBox="1">
            <a:spLocks noChangeArrowheads="1"/>
          </p:cNvSpPr>
          <p:nvPr/>
        </p:nvSpPr>
        <p:spPr bwMode="auto">
          <a:xfrm>
            <a:off x="0" y="420688"/>
            <a:ext cx="9144000" cy="6096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fr-FR" altLang="fr-FR" sz="3400" b="1" u="sng">
                <a:cs typeface="Arial" panose="020B0604020202020204" pitchFamily="34" charset="0"/>
              </a:rPr>
              <a:t>Guidage Liaisons Multiples</a:t>
            </a:r>
          </a:p>
        </p:txBody>
      </p:sp>
      <p:grpSp>
        <p:nvGrpSpPr>
          <p:cNvPr id="64531" name="Group 19"/>
          <p:cNvGrpSpPr>
            <a:grpSpLocks/>
          </p:cNvGrpSpPr>
          <p:nvPr/>
        </p:nvGrpSpPr>
        <p:grpSpPr bwMode="auto">
          <a:xfrm>
            <a:off x="2603500" y="2687638"/>
            <a:ext cx="4541838" cy="3359150"/>
            <a:chOff x="1640" y="1693"/>
            <a:chExt cx="2861" cy="2116"/>
          </a:xfrm>
        </p:grpSpPr>
        <p:sp>
          <p:nvSpPr>
            <p:cNvPr id="95246" name="Rectangle 15"/>
            <p:cNvSpPr>
              <a:spLocks noChangeArrowheads="1"/>
            </p:cNvSpPr>
            <p:nvPr/>
          </p:nvSpPr>
          <p:spPr bwMode="auto">
            <a:xfrm>
              <a:off x="1640" y="1693"/>
              <a:ext cx="2861" cy="211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fr-FR" altLang="fr-FR" sz="1800"/>
            </a:p>
          </p:txBody>
        </p:sp>
        <p:pic>
          <p:nvPicPr>
            <p:cNvPr id="95247" name="Picture 14" descr="Image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2" y="1777"/>
              <a:ext cx="2781" cy="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4528" name="Rectangle 16"/>
          <p:cNvSpPr>
            <a:spLocks noChangeArrowheads="1"/>
          </p:cNvSpPr>
          <p:nvPr/>
        </p:nvSpPr>
        <p:spPr bwMode="auto">
          <a:xfrm>
            <a:off x="395288" y="1854200"/>
            <a:ext cx="83994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2000"/>
              <a:t>Exemple : Deux liaisons </a:t>
            </a:r>
            <a:r>
              <a:rPr lang="fr-FR" altLang="fr-FR" sz="2000" i="1"/>
              <a:t>pivot glissant</a:t>
            </a:r>
            <a:r>
              <a:rPr lang="fr-FR" altLang="fr-FR" sz="2000"/>
              <a:t> en parallèle n’autorisent qu’une 		    translation.</a:t>
            </a:r>
          </a:p>
        </p:txBody>
      </p:sp>
      <p:sp>
        <p:nvSpPr>
          <p:cNvPr id="64530" name="Rectangle 18"/>
          <p:cNvSpPr>
            <a:spLocks noChangeArrowheads="1"/>
          </p:cNvSpPr>
          <p:nvPr/>
        </p:nvSpPr>
        <p:spPr bwMode="auto">
          <a:xfrm>
            <a:off x="3630613" y="5641975"/>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fr-FR" altLang="fr-FR" sz="1800"/>
              <a:t>Guidage sur colonnes.</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4524"/>
                                        </p:tgtEl>
                                        <p:attrNameLst>
                                          <p:attrName>style.visibility</p:attrName>
                                        </p:attrNameLst>
                                      </p:cBhvr>
                                      <p:to>
                                        <p:strVal val="visible"/>
                                      </p:to>
                                    </p:set>
                                    <p:anim calcmode="discrete" valueType="clr">
                                      <p:cBhvr override="childStyle">
                                        <p:cTn id="7" dur="80"/>
                                        <p:tgtEl>
                                          <p:spTgt spid="645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4524"/>
                                        </p:tgtEl>
                                        <p:attrNameLst>
                                          <p:attrName>fillcolor</p:attrName>
                                        </p:attrNameLst>
                                      </p:cBhvr>
                                      <p:tavLst>
                                        <p:tav tm="0">
                                          <p:val>
                                            <p:clrVal>
                                              <a:schemeClr val="accent2"/>
                                            </p:clrVal>
                                          </p:val>
                                        </p:tav>
                                        <p:tav tm="50000">
                                          <p:val>
                                            <p:clrVal>
                                              <a:schemeClr val="hlink"/>
                                            </p:clrVal>
                                          </p:val>
                                        </p:tav>
                                      </p:tavLst>
                                    </p:anim>
                                    <p:set>
                                      <p:cBhvr>
                                        <p:cTn id="9" dur="80"/>
                                        <p:tgtEl>
                                          <p:spTgt spid="6452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64528"/>
                                        </p:tgtEl>
                                        <p:attrNameLst>
                                          <p:attrName>style.visibility</p:attrName>
                                        </p:attrNameLst>
                                      </p:cBhvr>
                                      <p:to>
                                        <p:strVal val="visible"/>
                                      </p:to>
                                    </p:set>
                                    <p:animEffect transition="in" filter="dissolve">
                                      <p:cBhvr>
                                        <p:cTn id="14" dur="500"/>
                                        <p:tgtEl>
                                          <p:spTgt spid="6452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64531"/>
                                        </p:tgtEl>
                                        <p:attrNameLst>
                                          <p:attrName>style.visibility</p:attrName>
                                        </p:attrNameLst>
                                      </p:cBhvr>
                                      <p:to>
                                        <p:strVal val="visible"/>
                                      </p:to>
                                    </p:set>
                                    <p:animEffect transition="in" filter="fade">
                                      <p:cBhvr>
                                        <p:cTn id="19" dur="1000"/>
                                        <p:tgtEl>
                                          <p:spTgt spid="64531"/>
                                        </p:tgtEl>
                                      </p:cBhvr>
                                    </p:animEffect>
                                    <p:anim calcmode="lin" valueType="num">
                                      <p:cBhvr>
                                        <p:cTn id="20" dur="1000" fill="hold"/>
                                        <p:tgtEl>
                                          <p:spTgt spid="64531"/>
                                        </p:tgtEl>
                                        <p:attrNameLst>
                                          <p:attrName>ppt_x</p:attrName>
                                        </p:attrNameLst>
                                      </p:cBhvr>
                                      <p:tavLst>
                                        <p:tav tm="0">
                                          <p:val>
                                            <p:strVal val="#ppt_x"/>
                                          </p:val>
                                        </p:tav>
                                        <p:tav tm="100000">
                                          <p:val>
                                            <p:strVal val="#ppt_x"/>
                                          </p:val>
                                        </p:tav>
                                      </p:tavLst>
                                    </p:anim>
                                    <p:anim calcmode="lin" valueType="num">
                                      <p:cBhvr>
                                        <p:cTn id="21" dur="1000" fill="hold"/>
                                        <p:tgtEl>
                                          <p:spTgt spid="64531"/>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64530"/>
                                        </p:tgtEl>
                                        <p:attrNameLst>
                                          <p:attrName>style.visibility</p:attrName>
                                        </p:attrNameLst>
                                      </p:cBhvr>
                                      <p:to>
                                        <p:strVal val="visible"/>
                                      </p:to>
                                    </p:set>
                                    <p:animEffect transition="in" filter="dissolve">
                                      <p:cBhvr>
                                        <p:cTn id="26" dur="500"/>
                                        <p:tgtEl>
                                          <p:spTgt spid="64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p:bldP spid="64528" grpId="0"/>
      <p:bldP spid="64530" grpId="0"/>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2885</TotalTime>
  <Words>619</Words>
  <Application>Microsoft Office PowerPoint</Application>
  <PresentationFormat>عرض على الشاشة (3:4)‏</PresentationFormat>
  <Paragraphs>112</Paragraphs>
  <Slides>14</Slides>
  <Notes>1</Notes>
  <HiddenSlides>0</HiddenSlides>
  <MMClips>0</MMClips>
  <ScaleCrop>false</ScaleCrop>
  <HeadingPairs>
    <vt:vector size="4" baseType="variant">
      <vt:variant>
        <vt:lpstr>نسق</vt:lpstr>
      </vt:variant>
      <vt:variant>
        <vt:i4>2</vt:i4>
      </vt:variant>
      <vt:variant>
        <vt:lpstr>عناوين الشرائح</vt:lpstr>
      </vt:variant>
      <vt:variant>
        <vt:i4>14</vt:i4>
      </vt:variant>
    </vt:vector>
  </HeadingPairs>
  <TitlesOfParts>
    <vt:vector size="16" baseType="lpstr">
      <vt:lpstr>Pixel</vt:lpstr>
      <vt:lpstr>Diseño predeterminado</vt:lpstr>
      <vt:lpstr>Module : Mécanismes industriels et transmission de puissance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jd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des Liaisons</dc:title>
  <dc:creator>jojo dudu</dc:creator>
  <cp:lastModifiedBy>amine</cp:lastModifiedBy>
  <cp:revision>212</cp:revision>
  <cp:lastPrinted>2018-11-17T19:16:22Z</cp:lastPrinted>
  <dcterms:created xsi:type="dcterms:W3CDTF">2007-02-10T15:22:09Z</dcterms:created>
  <dcterms:modified xsi:type="dcterms:W3CDTF">2023-10-24T11:38:05Z</dcterms:modified>
</cp:coreProperties>
</file>