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19/08/1444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0"/>
            <a:ext cx="8143900" cy="1323439"/>
          </a:xfrm>
          <a:prstGeom prst="rect">
            <a:avLst/>
          </a:prstGeom>
        </p:spPr>
        <p:txBody>
          <a:bodyPr wrap="square">
            <a:spAutoFit/>
          </a:bodyPr>
          <a:lstStyle/>
          <a:p>
            <a:pPr algn="ctr"/>
            <a:r>
              <a:rPr lang="ar-SA" sz="4400" b="1" dirty="0" smtClean="0">
                <a:solidFill>
                  <a:srgbClr val="FF0000"/>
                </a:solidFill>
              </a:rPr>
              <a:t>النباتات معرّاة البذور</a:t>
            </a:r>
            <a:r>
              <a:rPr lang="fr-FR" sz="4400" b="1" dirty="0" err="1" smtClean="0">
                <a:solidFill>
                  <a:srgbClr val="FF0000"/>
                </a:solidFill>
              </a:rPr>
              <a:t>Gymnosperm</a:t>
            </a:r>
            <a:r>
              <a:rPr lang="ar-SA" dirty="0" smtClean="0"/>
              <a:t/>
            </a:r>
            <a:br>
              <a:rPr lang="ar-SA" dirty="0" smtClean="0"/>
            </a:br>
            <a:r>
              <a:rPr lang="ar-SA" dirty="0" smtClean="0"/>
              <a:t/>
            </a:r>
            <a:br>
              <a:rPr lang="ar-SA" dirty="0" smtClean="0"/>
            </a:br>
            <a:endParaRPr lang="ar-SA" dirty="0"/>
          </a:p>
        </p:txBody>
      </p:sp>
      <p:pic>
        <p:nvPicPr>
          <p:cNvPr id="1026" name="Picture 2" descr="C:\Users\user\Desktop\تنزيل.jpg"/>
          <p:cNvPicPr>
            <a:picLocks noChangeAspect="1" noChangeArrowheads="1"/>
          </p:cNvPicPr>
          <p:nvPr/>
        </p:nvPicPr>
        <p:blipFill>
          <a:blip r:embed="rId2"/>
          <a:srcRect/>
          <a:stretch>
            <a:fillRect/>
          </a:stretch>
        </p:blipFill>
        <p:spPr bwMode="auto">
          <a:xfrm>
            <a:off x="4590289" y="749026"/>
            <a:ext cx="4339429" cy="3180040"/>
          </a:xfrm>
          <a:prstGeom prst="rect">
            <a:avLst/>
          </a:prstGeom>
          <a:noFill/>
        </p:spPr>
      </p:pic>
      <p:pic>
        <p:nvPicPr>
          <p:cNvPr id="1027" name="Picture 3" descr="C:\Users\user\Desktop\تنزيل (1).jpg"/>
          <p:cNvPicPr>
            <a:picLocks noChangeAspect="1" noChangeArrowheads="1"/>
          </p:cNvPicPr>
          <p:nvPr/>
        </p:nvPicPr>
        <p:blipFill>
          <a:blip r:embed="rId3"/>
          <a:srcRect/>
          <a:stretch>
            <a:fillRect/>
          </a:stretch>
        </p:blipFill>
        <p:spPr bwMode="auto">
          <a:xfrm>
            <a:off x="6606" y="642918"/>
            <a:ext cx="3453996" cy="3500462"/>
          </a:xfrm>
          <a:prstGeom prst="rect">
            <a:avLst/>
          </a:prstGeom>
          <a:noFill/>
        </p:spPr>
      </p:pic>
      <p:pic>
        <p:nvPicPr>
          <p:cNvPr id="1028" name="Picture 4" descr="C:\Users\user\Desktop\images.jpg"/>
          <p:cNvPicPr>
            <a:picLocks noChangeAspect="1" noChangeArrowheads="1"/>
          </p:cNvPicPr>
          <p:nvPr/>
        </p:nvPicPr>
        <p:blipFill>
          <a:blip r:embed="rId4"/>
          <a:srcRect/>
          <a:stretch>
            <a:fillRect/>
          </a:stretch>
        </p:blipFill>
        <p:spPr bwMode="auto">
          <a:xfrm>
            <a:off x="1583405" y="3500438"/>
            <a:ext cx="4155399" cy="33575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987580" y="214290"/>
            <a:ext cx="2000869" cy="584775"/>
          </a:xfrm>
          <a:prstGeom prst="rect">
            <a:avLst/>
          </a:prstGeom>
        </p:spPr>
        <p:txBody>
          <a:bodyPr wrap="none">
            <a:spAutoFit/>
          </a:bodyPr>
          <a:lstStyle/>
          <a:p>
            <a:r>
              <a:rPr lang="ar-SA" sz="3200" b="1" dirty="0" smtClean="0">
                <a:solidFill>
                  <a:srgbClr val="FF0000"/>
                </a:solidFill>
              </a:rPr>
              <a:t>رتبة </a:t>
            </a:r>
            <a:r>
              <a:rPr lang="ar-SA" sz="3200" b="1" dirty="0" err="1" smtClean="0">
                <a:solidFill>
                  <a:srgbClr val="FF0000"/>
                </a:solidFill>
              </a:rPr>
              <a:t>الإيفدرال</a:t>
            </a:r>
            <a:endParaRPr lang="ar-SA" sz="3200" b="1" dirty="0">
              <a:solidFill>
                <a:srgbClr val="FF0000"/>
              </a:solidFill>
            </a:endParaRPr>
          </a:p>
        </p:txBody>
      </p:sp>
      <p:sp>
        <p:nvSpPr>
          <p:cNvPr id="3" name="مستطيل 2"/>
          <p:cNvSpPr/>
          <p:nvPr/>
        </p:nvSpPr>
        <p:spPr>
          <a:xfrm>
            <a:off x="0" y="751344"/>
            <a:ext cx="9144000" cy="5016758"/>
          </a:xfrm>
          <a:prstGeom prst="rect">
            <a:avLst/>
          </a:prstGeom>
        </p:spPr>
        <p:txBody>
          <a:bodyPr wrap="square">
            <a:spAutoFit/>
          </a:bodyPr>
          <a:lstStyle/>
          <a:p>
            <a:r>
              <a:rPr lang="ar-SA" sz="3200" dirty="0" smtClean="0"/>
              <a:t>تضم جنساً وحيداً هو </a:t>
            </a:r>
            <a:r>
              <a:rPr lang="ar-SA" sz="3200" dirty="0" err="1" smtClean="0"/>
              <a:t>الإيفدرا</a:t>
            </a:r>
            <a:r>
              <a:rPr lang="ar-SA" sz="3200" dirty="0" smtClean="0"/>
              <a:t> </a:t>
            </a:r>
            <a:r>
              <a:rPr lang="fr-FR" sz="3200" dirty="0" err="1" smtClean="0"/>
              <a:t>Ephedra</a:t>
            </a:r>
            <a:r>
              <a:rPr lang="fr-FR" sz="3200" dirty="0" smtClean="0"/>
              <a:t>، </a:t>
            </a:r>
            <a:r>
              <a:rPr lang="ar-SA" sz="3200" dirty="0" smtClean="0"/>
              <a:t>الذي يضم قرابة 40 نوعاً غريب </a:t>
            </a:r>
            <a:r>
              <a:rPr lang="ar-SA" sz="3200" dirty="0" err="1" smtClean="0"/>
              <a:t>التوزع</a:t>
            </a:r>
            <a:r>
              <a:rPr lang="ar-SA" sz="3200" dirty="0" smtClean="0"/>
              <a:t> الجغرافي المتقطع في بقاع عدة من </a:t>
            </a:r>
            <a:r>
              <a:rPr lang="ar-DZ" sz="3200" dirty="0" smtClean="0"/>
              <a:t>أمريكا الشمالية</a:t>
            </a:r>
            <a:r>
              <a:rPr lang="ar-SA" sz="3200" dirty="0" smtClean="0"/>
              <a:t>، والجنوبية، </a:t>
            </a:r>
            <a:r>
              <a:rPr lang="ar-DZ" sz="3200" dirty="0" smtClean="0"/>
              <a:t>وآسيا</a:t>
            </a:r>
            <a:r>
              <a:rPr lang="ar-SA" sz="3200" dirty="0" smtClean="0"/>
              <a:t>، </a:t>
            </a:r>
            <a:r>
              <a:rPr lang="ar-DZ" sz="3200" dirty="0" smtClean="0"/>
              <a:t>وأوروبا</a:t>
            </a:r>
            <a:r>
              <a:rPr lang="ar-SA" sz="3200" dirty="0" smtClean="0"/>
              <a:t>. وهي نباتات متخشبة، زاحفة أو متسلقة، أوراقها متقابلة وضامرة، انتقلت فيها وظيفة التركيب الضوئي إلى السوق والأغصان الخضر. بنيتها التشريحية مرتبطة بزمر نباتية عدة: فالمسام مماثلة لمسام </a:t>
            </a:r>
            <a:r>
              <a:rPr lang="ar-SA" sz="3200" dirty="0" err="1" smtClean="0"/>
              <a:t>الكوردائيت</a:t>
            </a:r>
            <a:r>
              <a:rPr lang="ar-SA" sz="3200" dirty="0" smtClean="0"/>
              <a:t>، </a:t>
            </a:r>
            <a:r>
              <a:rPr lang="ar-DZ" sz="3200" dirty="0" smtClean="0"/>
              <a:t>و الخشب</a:t>
            </a:r>
            <a:r>
              <a:rPr lang="ar-SA" sz="3200" dirty="0" smtClean="0"/>
              <a:t> مكون</a:t>
            </a:r>
            <a:r>
              <a:rPr lang="fr-FR" sz="3200" dirty="0" smtClean="0"/>
              <a:t> </a:t>
            </a:r>
            <a:r>
              <a:rPr lang="ar-SA" sz="3200" dirty="0" smtClean="0"/>
              <a:t>من </a:t>
            </a:r>
            <a:r>
              <a:rPr lang="ar-DZ" sz="3200" dirty="0" err="1" smtClean="0"/>
              <a:t>قصيبات</a:t>
            </a:r>
            <a:r>
              <a:rPr lang="ar-SA" sz="3200" dirty="0" smtClean="0"/>
              <a:t> </a:t>
            </a:r>
            <a:r>
              <a:rPr lang="fr-FR" sz="3200" dirty="0" err="1" smtClean="0"/>
              <a:t>tracheides</a:t>
            </a:r>
            <a:r>
              <a:rPr lang="fr-FR" sz="3200" dirty="0" smtClean="0"/>
              <a:t> </a:t>
            </a:r>
            <a:r>
              <a:rPr lang="ar-SA" sz="3200" dirty="0" smtClean="0"/>
              <a:t>مشابهة </a:t>
            </a:r>
            <a:r>
              <a:rPr lang="ar-SA" sz="3200" dirty="0" err="1" smtClean="0"/>
              <a:t>لقصيبات</a:t>
            </a:r>
            <a:r>
              <a:rPr lang="ar-SA" sz="3200" dirty="0" smtClean="0"/>
              <a:t> الفصيلة </a:t>
            </a:r>
            <a:r>
              <a:rPr lang="ar-SA" sz="3200" dirty="0" err="1" smtClean="0"/>
              <a:t>التنوبية</a:t>
            </a:r>
            <a:r>
              <a:rPr lang="ar-SA" sz="3200" dirty="0" smtClean="0"/>
              <a:t> </a:t>
            </a:r>
            <a:r>
              <a:rPr lang="fr-FR" sz="3200" dirty="0" err="1" smtClean="0"/>
              <a:t>Abietaceae</a:t>
            </a:r>
            <a:r>
              <a:rPr lang="fr-FR" sz="3200" dirty="0" smtClean="0"/>
              <a:t>، </a:t>
            </a:r>
            <a:r>
              <a:rPr lang="ar-SA" sz="3200" dirty="0" smtClean="0"/>
              <a:t>واللحاء مزود بخلايا مرافقة كما في النباتات </a:t>
            </a:r>
            <a:r>
              <a:rPr lang="ar-DZ" sz="3200" dirty="0" smtClean="0"/>
              <a:t>عاريات البذور</a:t>
            </a:r>
            <a:r>
              <a:rPr lang="ar-SA" sz="3200" dirty="0" smtClean="0"/>
              <a:t>. نباتات جنس </a:t>
            </a:r>
            <a:r>
              <a:rPr lang="ar-SA" sz="3200" dirty="0" err="1" smtClean="0"/>
              <a:t>الإيفدرا</a:t>
            </a:r>
            <a:r>
              <a:rPr lang="ar-SA" sz="3200" dirty="0" smtClean="0"/>
              <a:t> ثنائية المسكن، أي تظهر الأزهار المذكرة على نبات والأزهار المؤنثة على نبات آخر. :</a:t>
            </a:r>
            <a:endParaRPr lang="ar-SA"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285728"/>
            <a:ext cx="9001156" cy="3970318"/>
          </a:xfrm>
          <a:prstGeom prst="rect">
            <a:avLst/>
          </a:prstGeom>
        </p:spPr>
        <p:txBody>
          <a:bodyPr wrap="square">
            <a:spAutoFit/>
          </a:bodyPr>
          <a:lstStyle/>
          <a:p>
            <a:r>
              <a:rPr lang="ar-SA" sz="2800" dirty="0" smtClean="0"/>
              <a:t>تتجمع الأزهار في مخروط صغير يشبه المخروط الأنثوي للصنوبريات. أما تكوّن </a:t>
            </a:r>
            <a:r>
              <a:rPr lang="ar-SA" sz="2800" dirty="0" err="1" smtClean="0"/>
              <a:t>النطاف</a:t>
            </a:r>
            <a:r>
              <a:rPr lang="ar-SA" sz="2800" dirty="0" smtClean="0"/>
              <a:t> والأجنة فتكون مشابهة للطريقة الخاصة </a:t>
            </a:r>
            <a:r>
              <a:rPr lang="ar-SA" sz="2800" dirty="0" err="1" smtClean="0"/>
              <a:t>بعريانات</a:t>
            </a:r>
            <a:r>
              <a:rPr lang="ar-SA" sz="2800" dirty="0" smtClean="0"/>
              <a:t> البذور. تتميز بعض الأنواع </a:t>
            </a:r>
            <a:r>
              <a:rPr lang="ar-SA" sz="2800" dirty="0" err="1" smtClean="0"/>
              <a:t>بإلقاحها</a:t>
            </a:r>
            <a:r>
              <a:rPr lang="ar-SA" sz="2800" dirty="0" smtClean="0"/>
              <a:t> البسيط كما في </a:t>
            </a:r>
            <a:r>
              <a:rPr lang="ar-SA" sz="2800" dirty="0" err="1" smtClean="0"/>
              <a:t>عريانات</a:t>
            </a:r>
            <a:r>
              <a:rPr lang="ar-SA" sz="2800" dirty="0" smtClean="0"/>
              <a:t> البذور، ويتميز بعضها الآخر </a:t>
            </a:r>
            <a:r>
              <a:rPr lang="ar-SA" sz="2800" dirty="0" err="1" smtClean="0"/>
              <a:t>بالإلقاح</a:t>
            </a:r>
            <a:r>
              <a:rPr lang="ar-SA" sz="2800" dirty="0" smtClean="0"/>
              <a:t> المضاعف كما في النباتات مغلفات البذور. يحوي النبات </a:t>
            </a:r>
            <a:r>
              <a:rPr lang="ar-SA" sz="2800" dirty="0" err="1" smtClean="0"/>
              <a:t>قلوانيات</a:t>
            </a:r>
            <a:r>
              <a:rPr lang="ar-SA" sz="2800" dirty="0" smtClean="0"/>
              <a:t> عدة، وفي طليعتها </a:t>
            </a:r>
            <a:r>
              <a:rPr lang="ar-SA" sz="2800" dirty="0" err="1" smtClean="0"/>
              <a:t>الإيفدرين</a:t>
            </a:r>
            <a:r>
              <a:rPr lang="ar-SA" sz="2800" dirty="0" smtClean="0"/>
              <a:t> </a:t>
            </a:r>
            <a:r>
              <a:rPr lang="fr-FR" sz="2800" dirty="0" err="1" smtClean="0"/>
              <a:t>ephedrine</a:t>
            </a:r>
            <a:r>
              <a:rPr lang="fr-FR" sz="2800" dirty="0" smtClean="0"/>
              <a:t> </a:t>
            </a:r>
            <a:r>
              <a:rPr lang="ar-SA" sz="2800" dirty="0" smtClean="0"/>
              <a:t>المستعمل في معالجة </a:t>
            </a:r>
            <a:r>
              <a:rPr lang="ar-DZ" sz="2800" dirty="0" smtClean="0"/>
              <a:t>الربو</a:t>
            </a:r>
            <a:r>
              <a:rPr lang="fr-FR" sz="2800" dirty="0" smtClean="0"/>
              <a:t>asthme. </a:t>
            </a:r>
            <a:r>
              <a:rPr lang="ar-SA" sz="2800" dirty="0" smtClean="0"/>
              <a:t>أبرز الأنواع السورية اللبنانية</a:t>
            </a:r>
            <a:r>
              <a:rPr lang="ar-DZ" sz="2800" dirty="0" smtClean="0"/>
              <a:t>:</a:t>
            </a:r>
          </a:p>
          <a:p>
            <a:r>
              <a:rPr lang="ar-SA" sz="2800" b="1" dirty="0" err="1" smtClean="0"/>
              <a:t>الإيفدرا</a:t>
            </a:r>
            <a:r>
              <a:rPr lang="ar-SA" sz="2800" b="1" dirty="0" smtClean="0"/>
              <a:t> المجنحة </a:t>
            </a:r>
            <a:r>
              <a:rPr lang="fr-FR" sz="2800" b="1" dirty="0" err="1" smtClean="0"/>
              <a:t>Ephedra</a:t>
            </a:r>
            <a:r>
              <a:rPr lang="fr-FR" sz="2800" b="1" dirty="0" smtClean="0"/>
              <a:t> </a:t>
            </a:r>
            <a:r>
              <a:rPr lang="fr-FR" sz="2800" b="1" dirty="0" err="1" smtClean="0"/>
              <a:t>alata</a:t>
            </a:r>
            <a:endParaRPr lang="fr-FR" sz="2800" b="1" dirty="0" smtClean="0"/>
          </a:p>
          <a:p>
            <a:r>
              <a:rPr lang="ar-SA" sz="2800" b="1" dirty="0" err="1" smtClean="0"/>
              <a:t>الإيفدرا</a:t>
            </a:r>
            <a:r>
              <a:rPr lang="ar-SA" sz="2800" b="1" dirty="0" smtClean="0"/>
              <a:t> عديمة الـورق </a:t>
            </a:r>
            <a:r>
              <a:rPr lang="fr-FR" sz="2800" b="1" dirty="0" err="1" smtClean="0"/>
              <a:t>Ephedra</a:t>
            </a:r>
            <a:r>
              <a:rPr lang="fr-FR" sz="2800" b="1" dirty="0" smtClean="0"/>
              <a:t> </a:t>
            </a:r>
            <a:r>
              <a:rPr lang="fr-FR" sz="2800" b="1" dirty="0" err="1" smtClean="0"/>
              <a:t>aphylla</a:t>
            </a:r>
            <a:endParaRPr lang="fr-FR" sz="2800" b="1" dirty="0" smtClean="0"/>
          </a:p>
          <a:p>
            <a:r>
              <a:rPr lang="ar-SA" sz="2800" b="1" dirty="0" err="1" smtClean="0"/>
              <a:t>الإيفدرا</a:t>
            </a:r>
            <a:r>
              <a:rPr lang="ar-SA" sz="2800" b="1" dirty="0" smtClean="0"/>
              <a:t> فيمينا </a:t>
            </a:r>
            <a:r>
              <a:rPr lang="fr-FR" sz="2800" b="1" dirty="0" err="1" smtClean="0"/>
              <a:t>Ephedra</a:t>
            </a:r>
            <a:r>
              <a:rPr lang="fr-FR" sz="2800" b="1" dirty="0" smtClean="0"/>
              <a:t> </a:t>
            </a:r>
            <a:r>
              <a:rPr lang="fr-FR" sz="2800" b="1" dirty="0" err="1" smtClean="0"/>
              <a:t>foemina</a:t>
            </a:r>
            <a:endParaRPr lang="fr-FR" sz="2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35819" y="214290"/>
            <a:ext cx="5278304" cy="584775"/>
          </a:xfrm>
          <a:prstGeom prst="rect">
            <a:avLst/>
          </a:prstGeom>
        </p:spPr>
        <p:txBody>
          <a:bodyPr wrap="none">
            <a:spAutoFit/>
          </a:bodyPr>
          <a:lstStyle/>
          <a:p>
            <a:r>
              <a:rPr lang="ar-SA" sz="3200" b="1" dirty="0" err="1" smtClean="0">
                <a:solidFill>
                  <a:srgbClr val="FF0000"/>
                </a:solidFill>
              </a:rPr>
              <a:t>الجنكويات</a:t>
            </a:r>
            <a:r>
              <a:rPr lang="fr-FR" sz="3200" b="1" dirty="0" smtClean="0">
                <a:solidFill>
                  <a:srgbClr val="FF0000"/>
                </a:solidFill>
              </a:rPr>
              <a:t> </a:t>
            </a:r>
            <a:r>
              <a:rPr lang="ar-DZ" sz="3200" b="1" dirty="0" smtClean="0">
                <a:solidFill>
                  <a:srgbClr val="FF0000"/>
                </a:solidFill>
              </a:rPr>
              <a:t>(</a:t>
            </a:r>
            <a:r>
              <a:rPr lang="ar-DZ" sz="3200" b="1" dirty="0" err="1" smtClean="0">
                <a:solidFill>
                  <a:srgbClr val="FF0000"/>
                </a:solidFill>
              </a:rPr>
              <a:t>الجنكيات</a:t>
            </a:r>
            <a:r>
              <a:rPr lang="ar-DZ" sz="3200" b="1" dirty="0" smtClean="0">
                <a:solidFill>
                  <a:srgbClr val="FF0000"/>
                </a:solidFill>
              </a:rPr>
              <a:t>) </a:t>
            </a:r>
            <a:r>
              <a:rPr lang="fr-FR" sz="3200" b="1" dirty="0" err="1" smtClean="0">
                <a:solidFill>
                  <a:srgbClr val="FF0000"/>
                </a:solidFill>
              </a:rPr>
              <a:t>Ginkgophyta</a:t>
            </a:r>
            <a:endParaRPr lang="ar-SA" b="1" dirty="0">
              <a:solidFill>
                <a:srgbClr val="FF0000"/>
              </a:solidFill>
            </a:endParaRPr>
          </a:p>
        </p:txBody>
      </p:sp>
      <p:pic>
        <p:nvPicPr>
          <p:cNvPr id="1026" name="Picture 2" descr="C:\Users\user\Desktop\640px-GINKGOBAUM-2.jpg"/>
          <p:cNvPicPr>
            <a:picLocks noChangeAspect="1" noChangeArrowheads="1"/>
          </p:cNvPicPr>
          <p:nvPr/>
        </p:nvPicPr>
        <p:blipFill>
          <a:blip r:embed="rId2"/>
          <a:srcRect/>
          <a:stretch>
            <a:fillRect/>
          </a:stretch>
        </p:blipFill>
        <p:spPr bwMode="auto">
          <a:xfrm>
            <a:off x="5072066" y="1214422"/>
            <a:ext cx="3849036" cy="5286412"/>
          </a:xfrm>
          <a:prstGeom prst="rect">
            <a:avLst/>
          </a:prstGeom>
          <a:noFill/>
        </p:spPr>
      </p:pic>
      <p:pic>
        <p:nvPicPr>
          <p:cNvPr id="1027" name="Picture 3" descr="C:\Users\user\Desktop\images.jpg"/>
          <p:cNvPicPr>
            <a:picLocks noChangeAspect="1" noChangeArrowheads="1"/>
          </p:cNvPicPr>
          <p:nvPr/>
        </p:nvPicPr>
        <p:blipFill>
          <a:blip r:embed="rId3"/>
          <a:srcRect/>
          <a:stretch>
            <a:fillRect/>
          </a:stretch>
        </p:blipFill>
        <p:spPr bwMode="auto">
          <a:xfrm>
            <a:off x="295896" y="1214422"/>
            <a:ext cx="4118927" cy="52864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5728"/>
            <a:ext cx="9144000" cy="3046988"/>
          </a:xfrm>
          <a:prstGeom prst="rect">
            <a:avLst/>
          </a:prstGeom>
        </p:spPr>
        <p:txBody>
          <a:bodyPr wrap="square">
            <a:spAutoFit/>
          </a:bodyPr>
          <a:lstStyle/>
          <a:p>
            <a:r>
              <a:rPr lang="ar-SA" sz="3200" b="1" dirty="0" err="1" smtClean="0"/>
              <a:t>الجنكيات</a:t>
            </a:r>
            <a:r>
              <a:rPr lang="fr-FR" sz="3200" b="1" dirty="0" smtClean="0"/>
              <a:t> </a:t>
            </a:r>
          </a:p>
          <a:p>
            <a:r>
              <a:rPr lang="ar-DZ" sz="3200" dirty="0" smtClean="0"/>
              <a:t>الاسم العلمي </a:t>
            </a:r>
            <a:r>
              <a:rPr lang="ar-SA" sz="3200" dirty="0" smtClean="0"/>
              <a:t> </a:t>
            </a:r>
            <a:r>
              <a:rPr lang="ar-DZ" sz="3200" dirty="0" smtClean="0"/>
              <a:t>(</a:t>
            </a:r>
            <a:r>
              <a:rPr lang="fr-FR" sz="3200" dirty="0" err="1" smtClean="0"/>
              <a:t>Gjnkgoales</a:t>
            </a:r>
            <a:r>
              <a:rPr lang="ar-DZ" sz="3200" dirty="0" smtClean="0"/>
              <a:t>)</a:t>
            </a:r>
            <a:r>
              <a:rPr lang="fr-FR" sz="3200" dirty="0" smtClean="0"/>
              <a:t>، </a:t>
            </a:r>
            <a:r>
              <a:rPr lang="ar-SA" sz="3200" dirty="0" smtClean="0"/>
              <a:t>وهي رتبة </a:t>
            </a:r>
            <a:r>
              <a:rPr lang="ar-SA" sz="3200" dirty="0" smtClean="0"/>
              <a:t>من</a:t>
            </a:r>
            <a:r>
              <a:rPr lang="fr-FR" sz="3200" dirty="0" smtClean="0"/>
              <a:t> </a:t>
            </a:r>
            <a:r>
              <a:rPr lang="ar-DZ" sz="3200" dirty="0" smtClean="0"/>
              <a:t> عاريات البذور</a:t>
            </a:r>
            <a:r>
              <a:rPr lang="ar-SA" sz="3200" dirty="0" smtClean="0"/>
              <a:t>  تحتوي على نوع واحد فقط موجود: </a:t>
            </a:r>
            <a:r>
              <a:rPr lang="ar-SA" sz="3200" dirty="0" smtClean="0"/>
              <a:t>شجرة</a:t>
            </a:r>
            <a:r>
              <a:rPr lang="ar-DZ" sz="3200" dirty="0" smtClean="0"/>
              <a:t> </a:t>
            </a:r>
            <a:r>
              <a:rPr lang="ar-DZ" sz="3200" dirty="0" err="1" smtClean="0"/>
              <a:t>جنكة</a:t>
            </a:r>
            <a:r>
              <a:rPr lang="ar-DZ" sz="3200" dirty="0" smtClean="0"/>
              <a:t> </a:t>
            </a:r>
            <a:r>
              <a:rPr lang="ar-DZ" sz="3200" dirty="0" err="1" smtClean="0"/>
              <a:t>بيلوبا</a:t>
            </a:r>
            <a:r>
              <a:rPr lang="ar-SA" sz="3200" dirty="0" smtClean="0"/>
              <a:t> </a:t>
            </a:r>
            <a:r>
              <a:rPr lang="ar-SA" sz="3200" dirty="0" smtClean="0"/>
              <a:t>.</a:t>
            </a:r>
            <a:r>
              <a:rPr lang="ar-SA" sz="3200" baseline="30000" dirty="0" smtClean="0"/>
              <a:t> </a:t>
            </a:r>
            <a:r>
              <a:rPr lang="ar-SA" sz="3200" dirty="0" smtClean="0"/>
              <a:t> </a:t>
            </a:r>
            <a:r>
              <a:rPr lang="ar-SA" sz="3200" dirty="0" smtClean="0"/>
              <a:t>وهي</a:t>
            </a:r>
            <a:r>
              <a:rPr lang="ar-DZ" sz="3200" dirty="0" smtClean="0"/>
              <a:t> </a:t>
            </a:r>
            <a:r>
              <a:rPr lang="ar-DZ" sz="3200" dirty="0" err="1" smtClean="0"/>
              <a:t>أصنوفة</a:t>
            </a:r>
            <a:r>
              <a:rPr lang="ar-DZ" sz="3200" dirty="0" smtClean="0"/>
              <a:t> أحادية الطراز</a:t>
            </a:r>
            <a:r>
              <a:rPr lang="ar-SA" sz="3200" dirty="0" smtClean="0"/>
              <a:t>  ضمن طائفة </a:t>
            </a:r>
            <a:r>
              <a:rPr lang="ar-SA" sz="3200" dirty="0" err="1" smtClean="0"/>
              <a:t>الجنكوبسيدا</a:t>
            </a:r>
            <a:r>
              <a:rPr lang="ar-SA" sz="3200" dirty="0" smtClean="0"/>
              <a:t>، وهي في حد ذاتها نمط أحادي ضمن شعبة </a:t>
            </a:r>
            <a:r>
              <a:rPr lang="ar-SA" sz="3200" dirty="0" err="1" smtClean="0"/>
              <a:t>الجنكوفيا</a:t>
            </a:r>
            <a:r>
              <a:rPr lang="ar-SA" sz="3200" dirty="0" smtClean="0"/>
              <a:t>. وهذه الرتبة تشمل خمس فصائل</a:t>
            </a:r>
            <a:r>
              <a:rPr lang="ar-SA" sz="3200" dirty="0" smtClean="0"/>
              <a:t>،</a:t>
            </a:r>
            <a:r>
              <a:rPr lang="ar-SA" sz="3200" baseline="30000" dirty="0" smtClean="0"/>
              <a:t> </a:t>
            </a:r>
            <a:r>
              <a:rPr lang="ar-SA" sz="3200" dirty="0" smtClean="0"/>
              <a:t> التي يوجد منها فصيلة </a:t>
            </a:r>
            <a:r>
              <a:rPr lang="ar-SA" sz="3200" dirty="0" err="1" smtClean="0"/>
              <a:t>الجنكية</a:t>
            </a:r>
            <a:r>
              <a:rPr lang="ar-SA" sz="3200" dirty="0" smtClean="0"/>
              <a:t> فقط</a:t>
            </a:r>
            <a:endParaRPr lang="ar-SA"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46354" y="285728"/>
            <a:ext cx="3722622" cy="584775"/>
          </a:xfrm>
          <a:prstGeom prst="rect">
            <a:avLst/>
          </a:prstGeom>
        </p:spPr>
        <p:txBody>
          <a:bodyPr wrap="none">
            <a:spAutoFit/>
          </a:bodyPr>
          <a:lstStyle/>
          <a:p>
            <a:r>
              <a:rPr lang="ar-SA" sz="3200" b="1" dirty="0" smtClean="0">
                <a:solidFill>
                  <a:srgbClr val="FF0000"/>
                </a:solidFill>
              </a:rPr>
              <a:t>المخروطيات</a:t>
            </a:r>
            <a:r>
              <a:rPr lang="fr-FR" sz="3200" dirty="0" smtClean="0">
                <a:solidFill>
                  <a:srgbClr val="FF0000"/>
                </a:solidFill>
              </a:rPr>
              <a:t> </a:t>
            </a:r>
            <a:r>
              <a:rPr lang="fr-FR" sz="3200" b="1" dirty="0" err="1" smtClean="0">
                <a:solidFill>
                  <a:srgbClr val="FF0000"/>
                </a:solidFill>
              </a:rPr>
              <a:t>Pinophyta</a:t>
            </a:r>
            <a:r>
              <a:rPr lang="fr-FR" sz="3200" b="1" dirty="0" smtClean="0">
                <a:solidFill>
                  <a:srgbClr val="FF0000"/>
                </a:solidFill>
              </a:rPr>
              <a:t> </a:t>
            </a:r>
            <a:endParaRPr lang="ar-SA" sz="3200" b="1" dirty="0">
              <a:solidFill>
                <a:srgbClr val="FF0000"/>
              </a:solidFill>
            </a:endParaRPr>
          </a:p>
        </p:txBody>
      </p:sp>
      <p:pic>
        <p:nvPicPr>
          <p:cNvPr id="2050" name="Picture 2" descr="C:\Users\user\Desktop\الصنوبر.jpg"/>
          <p:cNvPicPr>
            <a:picLocks noChangeAspect="1" noChangeArrowheads="1"/>
          </p:cNvPicPr>
          <p:nvPr/>
        </p:nvPicPr>
        <p:blipFill>
          <a:blip r:embed="rId2"/>
          <a:srcRect/>
          <a:stretch>
            <a:fillRect/>
          </a:stretch>
        </p:blipFill>
        <p:spPr bwMode="auto">
          <a:xfrm>
            <a:off x="4667339" y="895350"/>
            <a:ext cx="4239437" cy="3176592"/>
          </a:xfrm>
          <a:prstGeom prst="rect">
            <a:avLst/>
          </a:prstGeom>
          <a:noFill/>
        </p:spPr>
      </p:pic>
      <p:pic>
        <p:nvPicPr>
          <p:cNvPr id="2051" name="Picture 3" descr="C:\Users\user\Desktop\tbl_articles_article_27196_647eebeaff2-915d-4141-9c6e-c26ab1d6d66c.jpg"/>
          <p:cNvPicPr>
            <a:picLocks noChangeAspect="1" noChangeArrowheads="1"/>
          </p:cNvPicPr>
          <p:nvPr/>
        </p:nvPicPr>
        <p:blipFill>
          <a:blip r:embed="rId3" cstate="print"/>
          <a:srcRect/>
          <a:stretch>
            <a:fillRect/>
          </a:stretch>
        </p:blipFill>
        <p:spPr bwMode="auto">
          <a:xfrm>
            <a:off x="4505274" y="4542080"/>
            <a:ext cx="4424444" cy="2315920"/>
          </a:xfrm>
          <a:prstGeom prst="rect">
            <a:avLst/>
          </a:prstGeom>
          <a:noFill/>
        </p:spPr>
      </p:pic>
      <p:pic>
        <p:nvPicPr>
          <p:cNvPr id="2052" name="Picture 4" descr="C:\Users\user\Desktop\cupressus-sempervirens-fruit.jpg"/>
          <p:cNvPicPr>
            <a:picLocks noChangeAspect="1" noChangeArrowheads="1"/>
          </p:cNvPicPr>
          <p:nvPr/>
        </p:nvPicPr>
        <p:blipFill>
          <a:blip r:embed="rId4"/>
          <a:srcRect/>
          <a:stretch>
            <a:fillRect/>
          </a:stretch>
        </p:blipFill>
        <p:spPr bwMode="auto">
          <a:xfrm>
            <a:off x="500034" y="3428968"/>
            <a:ext cx="3238528" cy="3238528"/>
          </a:xfrm>
          <a:prstGeom prst="rect">
            <a:avLst/>
          </a:prstGeom>
          <a:noFill/>
        </p:spPr>
      </p:pic>
      <p:pic>
        <p:nvPicPr>
          <p:cNvPr id="2053" name="Picture 5" descr="C:\Users\user\Desktop\images (1).jpg"/>
          <p:cNvPicPr>
            <a:picLocks noChangeAspect="1" noChangeArrowheads="1"/>
          </p:cNvPicPr>
          <p:nvPr/>
        </p:nvPicPr>
        <p:blipFill>
          <a:blip r:embed="rId5"/>
          <a:srcRect/>
          <a:stretch>
            <a:fillRect/>
          </a:stretch>
        </p:blipFill>
        <p:spPr bwMode="auto">
          <a:xfrm>
            <a:off x="500034" y="57126"/>
            <a:ext cx="2286004" cy="354330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52797" y="142852"/>
            <a:ext cx="1435008" cy="584775"/>
          </a:xfrm>
          <a:prstGeom prst="rect">
            <a:avLst/>
          </a:prstGeom>
        </p:spPr>
        <p:txBody>
          <a:bodyPr wrap="none">
            <a:spAutoFit/>
          </a:bodyPr>
          <a:lstStyle/>
          <a:p>
            <a:r>
              <a:rPr lang="ar-BH" sz="3200" b="1" dirty="0" smtClean="0">
                <a:solidFill>
                  <a:srgbClr val="FF0000"/>
                </a:solidFill>
                <a:latin typeface="Sakkal Majalla" panose="02000000000000000000" pitchFamily="2" charset="-78"/>
                <a:cs typeface="Sakkal Majalla" panose="02000000000000000000" pitchFamily="2" charset="-78"/>
              </a:rPr>
              <a:t>خصائصها</a:t>
            </a:r>
            <a:endParaRPr lang="ar-SA" dirty="0">
              <a:solidFill>
                <a:srgbClr val="FF0000"/>
              </a:solidFill>
            </a:endParaRPr>
          </a:p>
        </p:txBody>
      </p:sp>
      <p:sp>
        <p:nvSpPr>
          <p:cNvPr id="3" name="مستطيل 2"/>
          <p:cNvSpPr/>
          <p:nvPr/>
        </p:nvSpPr>
        <p:spPr>
          <a:xfrm>
            <a:off x="215256" y="785794"/>
            <a:ext cx="8755923" cy="4031873"/>
          </a:xfrm>
          <a:prstGeom prst="rect">
            <a:avLst/>
          </a:prstGeom>
        </p:spPr>
        <p:txBody>
          <a:bodyPr wrap="none">
            <a:spAutoFit/>
          </a:bodyPr>
          <a:lstStyle/>
          <a:p>
            <a:r>
              <a:rPr lang="ar-BH" sz="3200" b="1" dirty="0" smtClean="0">
                <a:latin typeface="Calibri"/>
                <a:ea typeface="Calibri" panose="020F0502020204030204" pitchFamily="34" charset="0"/>
                <a:cs typeface="Sakkal Majalla" panose="02000000000000000000" pitchFamily="2" charset="-78"/>
              </a:rPr>
              <a:t>●</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تتباين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المخروطيات في الحجم من شجيرات قصيرة إلى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أشجار</a:t>
            </a:r>
            <a:r>
              <a:rPr lang="ar-BH" sz="3200" b="1" dirty="0" smtClean="0">
                <a:latin typeface="Sakkal Majalla" panose="02000000000000000000" pitchFamily="2" charset="-78"/>
                <a:cs typeface="Sakkal Majalla" panose="02000000000000000000" pitchFamily="2" charset="-78"/>
              </a:rPr>
              <a:t>.</a:t>
            </a:r>
            <a:endParaRPr lang="ar-DZ" sz="3200" b="1" dirty="0" smtClean="0">
              <a:latin typeface="Sakkal Majalla" panose="02000000000000000000" pitchFamily="2" charset="-78"/>
              <a:cs typeface="Sakkal Majalla" panose="02000000000000000000" pitchFamily="2" charset="-78"/>
            </a:endParaRPr>
          </a:p>
          <a:p>
            <a:r>
              <a:rPr lang="ar-BH" sz="3200" b="1" dirty="0" smtClean="0">
                <a:latin typeface="Calibri"/>
                <a:ea typeface="Calibri" panose="020F0502020204030204" pitchFamily="34" charset="0"/>
                <a:cs typeface="Sakkal Majalla" panose="02000000000000000000" pitchFamily="2" charset="-78"/>
              </a:rPr>
              <a:t>●</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من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أمثلة المخروطيات: أشجار الصنوبر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والسرو</a:t>
            </a:r>
            <a:endParaRPr lang="ar-DZ" sz="3200" b="1" dirty="0" smtClean="0">
              <a:latin typeface="Sakkal Majalla" panose="02000000000000000000" pitchFamily="2" charset="-78"/>
              <a:ea typeface="Calibri" panose="020F0502020204030204" pitchFamily="34" charset="0"/>
              <a:cs typeface="Sakkal Majalla" panose="02000000000000000000" pitchFamily="2" charset="-78"/>
            </a:endParaRPr>
          </a:p>
          <a:p>
            <a:r>
              <a:rPr lang="ar-BH" sz="3200" b="1" dirty="0" smtClean="0">
                <a:latin typeface="Calibri"/>
                <a:ea typeface="Calibri" panose="020F0502020204030204" pitchFamily="34" charset="0"/>
                <a:cs typeface="Sakkal Majalla" panose="02000000000000000000" pitchFamily="2" charset="-78"/>
              </a:rPr>
              <a:t>●</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تُعد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المخروطيات مهمة للإنسان من الناحية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الاقتصادية</a:t>
            </a:r>
            <a:r>
              <a:rPr lang="ar-DZ" sz="3200" b="1" dirty="0" smtClean="0">
                <a:latin typeface="Sakkal Majalla" panose="02000000000000000000" pitchFamily="2" charset="-78"/>
                <a:ea typeface="Calibri" panose="020F0502020204030204" pitchFamily="34" charset="0"/>
                <a:cs typeface="Sakkal Majalla" panose="02000000000000000000" pitchFamily="2" charset="-78"/>
              </a:rPr>
              <a:t>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لأن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أشجارها </a:t>
            </a:r>
            <a:endParaRPr lang="ar-DZ" sz="3200" b="1" dirty="0" smtClean="0">
              <a:latin typeface="Sakkal Majalla" panose="02000000000000000000" pitchFamily="2" charset="-78"/>
              <a:ea typeface="Calibri" panose="020F0502020204030204" pitchFamily="34" charset="0"/>
              <a:cs typeface="Sakkal Majalla" panose="02000000000000000000" pitchFamily="2" charset="-78"/>
            </a:endParaRPr>
          </a:p>
          <a:p>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مصدرًا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هامًا للأخشاب ولب الورق</a:t>
            </a:r>
            <a:r>
              <a:rPr lang="ar-BH" sz="3200" b="1" dirty="0" smtClean="0">
                <a:latin typeface="Sakkal Majalla" panose="02000000000000000000" pitchFamily="2" charset="-78"/>
                <a:cs typeface="Sakkal Majalla" panose="02000000000000000000" pitchFamily="2" charset="-78"/>
              </a:rPr>
              <a:t>. </a:t>
            </a:r>
          </a:p>
          <a:p>
            <a:r>
              <a:rPr lang="ar-BH" sz="3200" b="1" dirty="0" smtClean="0">
                <a:latin typeface="Calibri"/>
                <a:ea typeface="Calibri" panose="020F0502020204030204" pitchFamily="34" charset="0"/>
                <a:cs typeface="Sakkal Majalla" panose="02000000000000000000" pitchFamily="2" charset="-78"/>
              </a:rPr>
              <a:t>●</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معظم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المخروطيات لها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مخاريط</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مذكرة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ومخاريط</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مؤنثة على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أغصان</a:t>
            </a:r>
            <a:endParaRPr lang="ar-DZ" sz="3200" b="1" dirty="0" smtClean="0">
              <a:latin typeface="Sakkal Majalla" panose="02000000000000000000" pitchFamily="2" charset="-78"/>
              <a:ea typeface="Calibri" panose="020F0502020204030204" pitchFamily="34" charset="0"/>
              <a:cs typeface="Sakkal Majalla" panose="02000000000000000000" pitchFamily="2" charset="-78"/>
            </a:endParaRPr>
          </a:p>
          <a:p>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مختلفة من الشجرة أو الشجيرة نفسها</a:t>
            </a:r>
            <a:r>
              <a:rPr lang="ar-BH" sz="3200" b="1" dirty="0" smtClean="0">
                <a:latin typeface="Sakkal Majalla" panose="02000000000000000000" pitchFamily="2" charset="-78"/>
                <a:cs typeface="Sakkal Majalla" panose="02000000000000000000" pitchFamily="2" charset="-78"/>
              </a:rPr>
              <a:t>.</a:t>
            </a:r>
            <a:endParaRPr lang="ar-DZ" sz="3200" b="1" dirty="0" smtClean="0">
              <a:latin typeface="Sakkal Majalla" panose="02000000000000000000" pitchFamily="2" charset="-78"/>
              <a:cs typeface="Sakkal Majalla" panose="02000000000000000000" pitchFamily="2" charset="-78"/>
            </a:endParaRPr>
          </a:p>
          <a:p>
            <a:r>
              <a:rPr lang="ar-BH" sz="3200" b="1" dirty="0" smtClean="0">
                <a:latin typeface="Calibri"/>
                <a:cs typeface="Sakkal Majalla" panose="02000000000000000000" pitchFamily="2" charset="-78"/>
              </a:rPr>
              <a:t>●</a:t>
            </a:r>
            <a:r>
              <a:rPr lang="ar-BH" sz="3200" b="1" dirty="0" smtClean="0">
                <a:latin typeface="Sakkal Majalla" panose="02000000000000000000" pitchFamily="2" charset="-78"/>
                <a:cs typeface="Sakkal Majalla" panose="02000000000000000000" pitchFamily="2" charset="-78"/>
              </a:rPr>
              <a:t>تُنتج </a:t>
            </a:r>
            <a:r>
              <a:rPr lang="ar-BH" sz="3200" b="1" dirty="0" err="1" smtClean="0">
                <a:latin typeface="Sakkal Majalla" panose="02000000000000000000" pitchFamily="2" charset="-78"/>
                <a:cs typeface="Sakkal Majalla" panose="02000000000000000000" pitchFamily="2" charset="-78"/>
              </a:rPr>
              <a:t>المخاريط</a:t>
            </a:r>
            <a:r>
              <a:rPr lang="ar-BH" sz="3200" b="1" dirty="0" smtClean="0">
                <a:latin typeface="Sakkal Majalla" panose="02000000000000000000" pitchFamily="2" charset="-78"/>
                <a:cs typeface="Sakkal Majalla" panose="02000000000000000000" pitchFamily="2" charset="-78"/>
              </a:rPr>
              <a:t> الذكر </a:t>
            </a:r>
            <a:r>
              <a:rPr lang="ar-BH" sz="3200" b="1" dirty="0" err="1" smtClean="0">
                <a:latin typeface="Sakkal Majalla" panose="02000000000000000000" pitchFamily="2" charset="-78"/>
                <a:cs typeface="Sakkal Majalla" panose="02000000000000000000" pitchFamily="2" charset="-78"/>
              </a:rPr>
              <a:t>ية</a:t>
            </a:r>
            <a:r>
              <a:rPr lang="ar-BH" sz="3200" b="1" dirty="0" smtClean="0">
                <a:latin typeface="Sakkal Majalla" panose="02000000000000000000" pitchFamily="2" charset="-78"/>
                <a:cs typeface="Sakkal Majalla" panose="02000000000000000000" pitchFamily="2" charset="-78"/>
              </a:rPr>
              <a:t> الصغيرة حبوب اللقاح، في حين تبقى </a:t>
            </a:r>
            <a:r>
              <a:rPr lang="ar-BH" sz="3200" b="1" dirty="0" err="1" smtClean="0">
                <a:latin typeface="Sakkal Majalla" panose="02000000000000000000" pitchFamily="2" charset="-78"/>
                <a:cs typeface="Sakkal Majalla" panose="02000000000000000000" pitchFamily="2" charset="-78"/>
              </a:rPr>
              <a:t>المخاريط</a:t>
            </a:r>
            <a:r>
              <a:rPr lang="ar-BH" sz="3200" b="1" dirty="0" smtClean="0">
                <a:latin typeface="Sakkal Majalla" panose="02000000000000000000" pitchFamily="2" charset="-78"/>
                <a:cs typeface="Sakkal Majalla" panose="02000000000000000000" pitchFamily="2" charset="-78"/>
              </a:rPr>
              <a:t> </a:t>
            </a:r>
            <a:endParaRPr lang="ar-DZ" sz="3200" b="1" dirty="0" smtClean="0">
              <a:latin typeface="Sakkal Majalla" panose="02000000000000000000" pitchFamily="2" charset="-78"/>
              <a:cs typeface="Sakkal Majalla" panose="02000000000000000000" pitchFamily="2" charset="-78"/>
            </a:endParaRPr>
          </a:p>
          <a:p>
            <a:r>
              <a:rPr lang="ar-BH" sz="3200" b="1" dirty="0" smtClean="0">
                <a:latin typeface="Sakkal Majalla" panose="02000000000000000000" pitchFamily="2" charset="-78"/>
                <a:cs typeface="Sakkal Majalla" panose="02000000000000000000" pitchFamily="2" charset="-78"/>
              </a:rPr>
              <a:t>الأنثوية </a:t>
            </a:r>
            <a:r>
              <a:rPr lang="ar-BH" sz="3200" b="1" dirty="0" smtClean="0">
                <a:latin typeface="Sakkal Majalla" panose="02000000000000000000" pitchFamily="2" charset="-78"/>
                <a:cs typeface="Sakkal Majalla" panose="02000000000000000000" pitchFamily="2" charset="-78"/>
              </a:rPr>
              <a:t>الكبيرة على النبات إلى أن تنضج البذور.</a:t>
            </a:r>
            <a:endParaRPr lang="ar-SA"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00760" y="285728"/>
            <a:ext cx="2460818" cy="2714239"/>
          </a:xfrm>
          <a:prstGeom prst="rect">
            <a:avLst/>
          </a:prstGeom>
          <a:ln w="28575">
            <a:solidFill>
              <a:srgbClr val="8439BD"/>
            </a:solidFill>
          </a:ln>
        </p:spPr>
      </p:pic>
      <p:sp>
        <p:nvSpPr>
          <p:cNvPr id="3" name="Rounded Rectangle 27"/>
          <p:cNvSpPr/>
          <p:nvPr/>
        </p:nvSpPr>
        <p:spPr>
          <a:xfrm>
            <a:off x="6143636" y="3214686"/>
            <a:ext cx="2070847" cy="428511"/>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2000" b="1" dirty="0" smtClean="0">
                <a:solidFill>
                  <a:srgbClr val="C00000"/>
                </a:solidFill>
                <a:latin typeface="Sakkal Majalla" panose="02000000000000000000" pitchFamily="2" charset="-78"/>
                <a:cs typeface="Sakkal Majalla" panose="02000000000000000000" pitchFamily="2" charset="-78"/>
              </a:rPr>
              <a:t>النبات البوغي الناضج</a:t>
            </a:r>
            <a:endParaRPr lang="ar-BH" sz="2000" b="1" dirty="0">
              <a:solidFill>
                <a:srgbClr val="C00000"/>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7554" y="272957"/>
            <a:ext cx="2335920" cy="2727415"/>
          </a:xfrm>
          <a:prstGeom prst="rect">
            <a:avLst/>
          </a:prstGeom>
          <a:ln w="28575">
            <a:solidFill>
              <a:srgbClr val="8439BD"/>
            </a:solidFill>
          </a:ln>
        </p:spPr>
      </p:pic>
      <p:sp>
        <p:nvSpPr>
          <p:cNvPr id="5" name="Rounded Rectangle 19"/>
          <p:cNvSpPr/>
          <p:nvPr/>
        </p:nvSpPr>
        <p:spPr>
          <a:xfrm>
            <a:off x="3929058" y="3143248"/>
            <a:ext cx="1250505" cy="626426"/>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b="1" dirty="0" smtClean="0">
                <a:solidFill>
                  <a:srgbClr val="C00000"/>
                </a:solidFill>
                <a:latin typeface="Sakkal Majalla" panose="02000000000000000000" pitchFamily="2" charset="-78"/>
                <a:cs typeface="Sakkal Majalla" panose="02000000000000000000" pitchFamily="2" charset="-78"/>
              </a:rPr>
              <a:t>مجموعة مخاريط ذكرية</a:t>
            </a:r>
          </a:p>
        </p:txBody>
      </p:sp>
      <p:pic>
        <p:nvPicPr>
          <p:cNvPr id="6"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3465" y="285728"/>
            <a:ext cx="2238185" cy="2694109"/>
          </a:xfrm>
          <a:prstGeom prst="rect">
            <a:avLst/>
          </a:prstGeom>
          <a:ln w="28575">
            <a:solidFill>
              <a:srgbClr val="8439BD"/>
            </a:solidFill>
          </a:ln>
        </p:spPr>
      </p:pic>
      <p:sp>
        <p:nvSpPr>
          <p:cNvPr id="7" name="Rounded Rectangle 26"/>
          <p:cNvSpPr/>
          <p:nvPr/>
        </p:nvSpPr>
        <p:spPr>
          <a:xfrm>
            <a:off x="928662" y="3143248"/>
            <a:ext cx="1432560" cy="364863"/>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b="1" dirty="0">
                <a:solidFill>
                  <a:srgbClr val="C00000"/>
                </a:solidFill>
                <a:latin typeface="Sakkal Majalla" panose="02000000000000000000" pitchFamily="2" charset="-78"/>
                <a:cs typeface="Sakkal Majalla" panose="02000000000000000000" pitchFamily="2" charset="-78"/>
              </a:rPr>
              <a:t>المخروط </a:t>
            </a:r>
            <a:r>
              <a:rPr lang="ar-BH" b="1" dirty="0" smtClean="0">
                <a:solidFill>
                  <a:srgbClr val="C00000"/>
                </a:solidFill>
                <a:latin typeface="Sakkal Majalla" panose="02000000000000000000" pitchFamily="2" charset="-78"/>
                <a:cs typeface="Sakkal Majalla" panose="02000000000000000000" pitchFamily="2" charset="-78"/>
              </a:rPr>
              <a:t>الأنثوي</a:t>
            </a:r>
            <a:endParaRPr lang="ar-BH" b="1" dirty="0">
              <a:solidFill>
                <a:srgbClr val="C0000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57620" y="285728"/>
            <a:ext cx="3321743" cy="584775"/>
          </a:xfrm>
          <a:prstGeom prst="rect">
            <a:avLst/>
          </a:prstGeom>
        </p:spPr>
        <p:txBody>
          <a:bodyPr wrap="none">
            <a:spAutoFit/>
          </a:bodyPr>
          <a:lstStyle/>
          <a:p>
            <a:pPr algn="ctr"/>
            <a:r>
              <a:rPr lang="ar-BH"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بعض </a:t>
            </a:r>
            <a:r>
              <a:rPr lang="ar-BH"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تكيفا</a:t>
            </a:r>
            <a:r>
              <a:rPr lang="ar-DZ"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ت</a:t>
            </a:r>
            <a:r>
              <a:rPr lang="ar-BH"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المخروطيات</a:t>
            </a:r>
            <a:endPar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مستطيل 2"/>
          <p:cNvSpPr/>
          <p:nvPr/>
        </p:nvSpPr>
        <p:spPr>
          <a:xfrm>
            <a:off x="0" y="1071546"/>
            <a:ext cx="9144000" cy="5016758"/>
          </a:xfrm>
          <a:prstGeom prst="rect">
            <a:avLst/>
          </a:prstGeom>
        </p:spPr>
        <p:txBody>
          <a:bodyPr wrap="square">
            <a:spAutoFit/>
          </a:bodyPr>
          <a:lstStyle/>
          <a:p>
            <a:pPr eaLnBrk="0" fontAlgn="base" hangingPunct="0">
              <a:spcBef>
                <a:spcPct val="0"/>
              </a:spcBef>
              <a:spcAft>
                <a:spcPct val="0"/>
              </a:spcAft>
              <a:tabLst>
                <a:tab pos="214313" algn="l"/>
                <a:tab pos="457200" algn="l"/>
              </a:tabLst>
            </a:pP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يُمكن الاعتماد على خصائص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المخاريط</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الأنثوية لتعرُّف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خصائص</a:t>
            </a:r>
            <a:r>
              <a:rPr lang="ar-DZ" sz="3200" b="1" dirty="0" smtClean="0">
                <a:latin typeface="Sakkal Majalla" panose="02000000000000000000" pitchFamily="2" charset="-78"/>
                <a:ea typeface="Calibri" panose="020F0502020204030204" pitchFamily="34" charset="0"/>
                <a:cs typeface="Sakkal Majalla" panose="02000000000000000000" pitchFamily="2" charset="-78"/>
              </a:rPr>
              <a:t>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المخروطيات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حيث تُبدي هذه المخروطيات مثل النباتات كلها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تكيفات</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لبيئاتها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ومن تلك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التكيفات</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a:t>
            </a:r>
            <a:endParaRPr lang="ar-DZ" sz="3200" b="1" dirty="0" smtClean="0">
              <a:latin typeface="Sakkal Majalla" panose="02000000000000000000" pitchFamily="2" charset="-78"/>
              <a:ea typeface="Calibri" panose="020F0502020204030204" pitchFamily="34" charset="0"/>
              <a:cs typeface="Sakkal Majalla" panose="02000000000000000000" pitchFamily="2" charset="-78"/>
            </a:endParaRPr>
          </a:p>
          <a:p>
            <a:pPr eaLnBrk="0" fontAlgn="base" hangingPunct="0">
              <a:spcBef>
                <a:spcPct val="0"/>
              </a:spcBef>
              <a:spcAft>
                <a:spcPct val="0"/>
              </a:spcAft>
              <a:tabLst>
                <a:tab pos="214313" algn="l"/>
                <a:tab pos="457200" algn="l"/>
              </a:tabLst>
            </a:pPr>
            <a:r>
              <a:rPr lang="ar-BH" sz="3200" b="1" dirty="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1</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معظم المخروطيات لها أغصان متدلية.</a:t>
            </a:r>
            <a:endParaRPr lang="en-US" sz="3200" b="1" dirty="0" smtClean="0">
              <a:latin typeface="Sakkal Majalla" panose="02000000000000000000" pitchFamily="2" charset="-78"/>
              <a:cs typeface="Sakkal Majalla" panose="02000000000000000000" pitchFamily="2" charset="-78"/>
            </a:endParaRPr>
          </a:p>
          <a:p>
            <a:pPr eaLnBrk="0" fontAlgn="base" hangingPunct="0">
              <a:spcBef>
                <a:spcPct val="0"/>
              </a:spcBef>
              <a:spcAft>
                <a:spcPct val="0"/>
              </a:spcAft>
              <a:tabLst>
                <a:tab pos="214313" algn="l"/>
                <a:tab pos="457200" algn="l"/>
              </a:tabLst>
            </a:pP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ما العلاقة التي يُمكن استنباطها من كون الأغصان متدلية؟ </a:t>
            </a:r>
            <a:endParaRPr lang="en-US" sz="3200" b="1" dirty="0" smtClean="0">
              <a:latin typeface="Sakkal Majalla" panose="02000000000000000000" pitchFamily="2" charset="-78"/>
              <a:ea typeface="Calibri" panose="020F0502020204030204" pitchFamily="34" charset="0"/>
              <a:cs typeface="Sakkal Majalla" panose="02000000000000000000" pitchFamily="2" charset="-78"/>
            </a:endParaRPr>
          </a:p>
          <a:p>
            <a:pPr eaLnBrk="0" fontAlgn="base" hangingPunct="0">
              <a:spcBef>
                <a:spcPct val="0"/>
              </a:spcBef>
              <a:spcAft>
                <a:spcPct val="0"/>
              </a:spcAft>
              <a:tabLst>
                <a:tab pos="214313" algn="l"/>
                <a:tab pos="457200" algn="l"/>
              </a:tabLst>
            </a:pP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نظرًا لأن العديد من المخروطيات تنمو في مناخ كثير الثلوج، فإن الأغصان المتدلّية تُعد تكيفًا لحماية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المخاريط</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من الثلوج المتساقطة.</a:t>
            </a:r>
            <a:endParaRPr lang="ar-BH" sz="3600" b="1" dirty="0" smtClean="0">
              <a:latin typeface="Sakkal Majalla" panose="02000000000000000000" pitchFamily="2" charset="-78"/>
              <a:cs typeface="Sakkal Majalla" panose="02000000000000000000" pitchFamily="2" charset="-78"/>
            </a:endParaRPr>
          </a:p>
          <a:p>
            <a:pPr eaLnBrk="0" fontAlgn="base" hangingPunct="0">
              <a:spcBef>
                <a:spcPct val="0"/>
              </a:spcBef>
              <a:spcAft>
                <a:spcPct val="0"/>
              </a:spcAft>
              <a:tabLst>
                <a:tab pos="214313" algn="l"/>
                <a:tab pos="457200" algn="l"/>
              </a:tabLst>
            </a:pPr>
            <a:r>
              <a:rPr lang="ar-BH" sz="3200" b="1" dirty="0" smtClean="0">
                <a:solidFill>
                  <a:srgbClr val="FF0000"/>
                </a:solidFill>
                <a:latin typeface="Sakkal Majalla" panose="02000000000000000000" pitchFamily="2" charset="-78"/>
                <a:cs typeface="Sakkal Majalla" panose="02000000000000000000" pitchFamily="2" charset="-78"/>
              </a:rPr>
              <a:t>2</a:t>
            </a:r>
            <a:r>
              <a:rPr lang="ar-BH" sz="3200" b="1" dirty="0" smtClean="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وجود طبقة خارجية شبه شمعية من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الكيوتين</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تُغطي أوراق المخروطيات </a:t>
            </a:r>
            <a:r>
              <a:rPr lang="ar-BH" sz="3200" b="1" dirty="0" err="1" smtClean="0">
                <a:latin typeface="Sakkal Majalla" panose="02000000000000000000" pitchFamily="2" charset="-78"/>
                <a:ea typeface="Calibri" panose="020F0502020204030204" pitchFamily="34" charset="0"/>
                <a:cs typeface="Sakkal Majalla" panose="02000000000000000000" pitchFamily="2" charset="-78"/>
              </a:rPr>
              <a:t>الإبرية</a:t>
            </a:r>
            <a:r>
              <a:rPr lang="ar-BH" sz="3200" b="1" dirty="0" smtClean="0">
                <a:latin typeface="Sakkal Majalla" panose="02000000000000000000" pitchFamily="2" charset="-78"/>
                <a:ea typeface="Calibri" panose="020F0502020204030204" pitchFamily="34" charset="0"/>
                <a:cs typeface="Sakkal Majalla" panose="02000000000000000000" pitchFamily="2" charset="-78"/>
              </a:rPr>
              <a:t>، أو الحرشفية؛ لتقلل من فقد الماء</a:t>
            </a:r>
            <a:r>
              <a:rPr lang="ar-BH" sz="3200" b="1" dirty="0" smtClean="0">
                <a:latin typeface="Sakkal Majalla" panose="02000000000000000000" pitchFamily="2" charset="-78"/>
                <a:cs typeface="Sakkal Majalla" panose="02000000000000000000" pitchFamily="2" charset="-78"/>
              </a:rPr>
              <a:t>.</a:t>
            </a:r>
          </a:p>
          <a:p>
            <a:pPr eaLnBrk="0" fontAlgn="base" hangingPunct="0">
              <a:spcBef>
                <a:spcPct val="0"/>
              </a:spcBef>
              <a:spcAft>
                <a:spcPct val="0"/>
              </a:spcAft>
              <a:tabLst>
                <a:tab pos="214313" algn="l"/>
                <a:tab pos="457200" algn="l"/>
              </a:tabLst>
            </a:pPr>
            <a:endParaRPr lang="ar-BH" sz="3200" b="1" dirty="0">
              <a:latin typeface="Sakkal Majalla" panose="02000000000000000000" pitchFamily="2" charset="-78"/>
              <a:ea typeface="Calibri" panose="020F0502020204030204" pitchFamily="34" charset="0"/>
              <a:cs typeface="Sakkal Majalla" panose="02000000000000000000"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071802" y="857232"/>
            <a:ext cx="3372443" cy="4019171"/>
          </a:xfrm>
          <a:prstGeom prst="rect">
            <a:avLst/>
          </a:prstGeom>
        </p:spPr>
      </p:pic>
      <p:sp>
        <p:nvSpPr>
          <p:cNvPr id="3" name="Rounded Rectangle 19"/>
          <p:cNvSpPr/>
          <p:nvPr/>
        </p:nvSpPr>
        <p:spPr>
          <a:xfrm>
            <a:off x="2928926" y="5286388"/>
            <a:ext cx="3325804" cy="972815"/>
          </a:xfrm>
          <a:prstGeom prst="roundRect">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BH" sz="2000" b="1" dirty="0" smtClean="0">
                <a:solidFill>
                  <a:srgbClr val="C00000"/>
                </a:solidFill>
                <a:latin typeface="Sakkal Majalla" panose="02000000000000000000" pitchFamily="2" charset="-78"/>
                <a:cs typeface="Sakkal Majalla" panose="02000000000000000000" pitchFamily="2" charset="-78"/>
              </a:rPr>
              <a:t>فرع من نبات مخروطي</a:t>
            </a:r>
          </a:p>
          <a:p>
            <a:pPr algn="ctr" rtl="1"/>
            <a:r>
              <a:rPr lang="ar-BH" b="1" dirty="0" smtClean="0">
                <a:solidFill>
                  <a:srgbClr val="7030A0"/>
                </a:solidFill>
                <a:latin typeface="Sakkal Majalla" panose="02000000000000000000" pitchFamily="2" charset="-78"/>
                <a:cs typeface="Sakkal Majalla" panose="02000000000000000000" pitchFamily="2" charset="-78"/>
              </a:rPr>
              <a:t>يمكن أن توصف مخاريط المخروطيات الأنثوية </a:t>
            </a:r>
            <a:r>
              <a:rPr lang="ar-BH" b="1" dirty="0">
                <a:solidFill>
                  <a:srgbClr val="7030A0"/>
                </a:solidFill>
                <a:latin typeface="Sakkal Majalla" panose="02000000000000000000" pitchFamily="2" charset="-78"/>
                <a:cs typeface="Sakkal Majalla" panose="02000000000000000000" pitchFamily="2" charset="-78"/>
              </a:rPr>
              <a:t>بأنها </a:t>
            </a:r>
            <a:r>
              <a:rPr lang="ar-BH" b="1" dirty="0" smtClean="0">
                <a:solidFill>
                  <a:srgbClr val="7030A0"/>
                </a:solidFill>
                <a:latin typeface="Sakkal Majalla" panose="02000000000000000000" pitchFamily="2" charset="-78"/>
                <a:cs typeface="Sakkal Majalla" panose="02000000000000000000" pitchFamily="2" charset="-78"/>
              </a:rPr>
              <a:t>خشبية أو لحمية </a:t>
            </a:r>
            <a:r>
              <a:rPr lang="ar-BH" b="1" dirty="0">
                <a:solidFill>
                  <a:srgbClr val="7030A0"/>
                </a:solidFill>
                <a:latin typeface="Sakkal Majalla" panose="02000000000000000000" pitchFamily="2" charset="-78"/>
                <a:cs typeface="Sakkal Majalla" panose="02000000000000000000" pitchFamily="2" charset="-78"/>
              </a:rPr>
              <a:t>أو </a:t>
            </a:r>
            <a:r>
              <a:rPr lang="ar-BH" b="1" dirty="0" smtClean="0">
                <a:solidFill>
                  <a:srgbClr val="7030A0"/>
                </a:solidFill>
                <a:latin typeface="Sakkal Majalla" panose="02000000000000000000" pitchFamily="2" charset="-78"/>
                <a:cs typeface="Sakkal Majalla" panose="02000000000000000000" pitchFamily="2" charset="-78"/>
              </a:rPr>
              <a:t>عِنَبية</a:t>
            </a:r>
            <a:r>
              <a:rPr lang="ar-BH" b="1" dirty="0">
                <a:solidFill>
                  <a:srgbClr val="7030A0"/>
                </a:solidFill>
                <a:latin typeface="Sakkal Majalla" panose="02000000000000000000" pitchFamily="2" charset="-78"/>
                <a:cs typeface="Sakkal Majalla" panose="02000000000000000000"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785926"/>
            <a:ext cx="9144000" cy="3539430"/>
          </a:xfrm>
          <a:prstGeom prst="rect">
            <a:avLst/>
          </a:prstGeom>
        </p:spPr>
        <p:txBody>
          <a:bodyPr wrap="square">
            <a:spAutoFit/>
          </a:bodyPr>
          <a:lstStyle/>
          <a:p>
            <a:r>
              <a:rPr lang="ar-DZ" sz="3200" b="1" dirty="0" smtClean="0"/>
              <a:t>لبذور النباتات المخروطية فوائد </a:t>
            </a:r>
            <a:r>
              <a:rPr lang="ar-DZ" sz="3200" b="1" dirty="0" err="1" smtClean="0"/>
              <a:t>عديده</a:t>
            </a:r>
            <a:r>
              <a:rPr lang="ar-DZ" sz="3200" b="1" dirty="0" smtClean="0"/>
              <a:t> منها الغذائية </a:t>
            </a:r>
            <a:r>
              <a:rPr lang="ar-DZ" sz="3200" b="1" dirty="0" err="1" smtClean="0"/>
              <a:t>و</a:t>
            </a:r>
            <a:r>
              <a:rPr lang="ar-DZ" sz="3200" b="1" dirty="0" smtClean="0"/>
              <a:t> الزيتية </a:t>
            </a:r>
            <a:r>
              <a:rPr lang="ar-DZ" sz="3200" b="1" dirty="0" err="1" smtClean="0"/>
              <a:t>و</a:t>
            </a:r>
            <a:r>
              <a:rPr lang="ar-DZ" sz="3200" b="1" dirty="0" smtClean="0"/>
              <a:t> المراهم </a:t>
            </a:r>
            <a:r>
              <a:rPr lang="ar-DZ" sz="3200" b="1" dirty="0" err="1" smtClean="0"/>
              <a:t>التجميلية</a:t>
            </a:r>
            <a:r>
              <a:rPr lang="ar-DZ" sz="3200" b="1" dirty="0" smtClean="0"/>
              <a:t> وتدخل في عديد </a:t>
            </a:r>
            <a:r>
              <a:rPr lang="ar-DZ" sz="3200" b="1" dirty="0" err="1" smtClean="0"/>
              <a:t>الادوية</a:t>
            </a:r>
            <a:r>
              <a:rPr lang="ar-DZ" sz="3200" b="1" dirty="0" smtClean="0"/>
              <a:t> على رأسها أدوية المجاري البولية ، كما </a:t>
            </a:r>
            <a:r>
              <a:rPr lang="ar-SA" sz="3200" b="1" dirty="0" smtClean="0"/>
              <a:t>تعتبر </a:t>
            </a:r>
            <a:r>
              <a:rPr lang="ar-SA" sz="3200" b="1" dirty="0" smtClean="0"/>
              <a:t>المخروطيات مصدر من المصادر المهمة للخشب الخام، وهو ليس ببلد معين فقط </a:t>
            </a:r>
            <a:r>
              <a:rPr lang="ar-SA" sz="3200" b="1" dirty="0" smtClean="0"/>
              <a:t>بل</a:t>
            </a:r>
            <a:r>
              <a:rPr lang="ar-DZ" sz="3200" b="1" dirty="0" smtClean="0"/>
              <a:t> العالم </a:t>
            </a:r>
            <a:r>
              <a:rPr lang="ar-SA" sz="3200" b="1" dirty="0" smtClean="0"/>
              <a:t>  </a:t>
            </a:r>
            <a:r>
              <a:rPr lang="ar-SA" sz="3200" b="1" dirty="0" err="1" smtClean="0"/>
              <a:t>بأجمعه</a:t>
            </a:r>
            <a:r>
              <a:rPr lang="ar-SA" sz="3200" b="1" dirty="0" smtClean="0"/>
              <a:t>، وذلك بسبب أن أشجار المخروطيات لا تستغرق وقت طويل في نموها وجذوعها تكون </a:t>
            </a:r>
            <a:r>
              <a:rPr lang="ar-SA" sz="3200" b="1" dirty="0" err="1" smtClean="0"/>
              <a:t>طويله</a:t>
            </a:r>
            <a:r>
              <a:rPr lang="ar-SA" sz="3200" b="1" dirty="0" smtClean="0"/>
              <a:t> وذات </a:t>
            </a:r>
            <a:r>
              <a:rPr lang="ar-SA" sz="3200" b="1" dirty="0" smtClean="0"/>
              <a:t>استقامة </a:t>
            </a:r>
            <a:r>
              <a:rPr lang="ar-SA" sz="3200" b="1" dirty="0" smtClean="0"/>
              <a:t>وهو لهذه الأسباب يجعلها </a:t>
            </a:r>
            <a:r>
              <a:rPr lang="ar-SA" sz="3200" b="1" dirty="0" err="1" smtClean="0"/>
              <a:t>ملائمه</a:t>
            </a:r>
            <a:r>
              <a:rPr lang="ar-SA" sz="3200" b="1" dirty="0" smtClean="0"/>
              <a:t> جدا لإنتاج الخشب الخام</a:t>
            </a:r>
            <a:endParaRPr lang="ar-SA" sz="3200" b="1" dirty="0"/>
          </a:p>
        </p:txBody>
      </p:sp>
      <p:sp>
        <p:nvSpPr>
          <p:cNvPr id="3" name="مربع نص 2"/>
          <p:cNvSpPr txBox="1"/>
          <p:nvPr/>
        </p:nvSpPr>
        <p:spPr>
          <a:xfrm>
            <a:off x="3004892" y="928670"/>
            <a:ext cx="2680542" cy="584775"/>
          </a:xfrm>
          <a:prstGeom prst="rect">
            <a:avLst/>
          </a:prstGeom>
          <a:noFill/>
        </p:spPr>
        <p:txBody>
          <a:bodyPr wrap="none" rtlCol="1">
            <a:spAutoFit/>
          </a:bodyPr>
          <a:lstStyle/>
          <a:p>
            <a:r>
              <a:rPr lang="ar-DZ" sz="3200" b="1" dirty="0" smtClean="0">
                <a:solidFill>
                  <a:srgbClr val="FF0000"/>
                </a:solidFill>
              </a:rPr>
              <a:t>فوائد المخروطيات </a:t>
            </a:r>
            <a:endParaRPr lang="ar-SA" sz="32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889844"/>
            <a:ext cx="8715436" cy="5632311"/>
          </a:xfrm>
          <a:prstGeom prst="rect">
            <a:avLst/>
          </a:prstGeom>
        </p:spPr>
        <p:txBody>
          <a:bodyPr wrap="square">
            <a:spAutoFit/>
          </a:bodyPr>
          <a:lstStyle/>
          <a:p>
            <a:pPr algn="just"/>
            <a:r>
              <a:rPr lang="ar-SA" sz="3600" b="1" dirty="0" smtClean="0"/>
              <a:t>النباتات معرّاة البذور هي تسمية تطلق على صنف كبير من النباتات البذريّة التي تندرج تحت </a:t>
            </a:r>
            <a:r>
              <a:rPr lang="ar-SA" sz="3600" b="1" dirty="0" err="1" smtClean="0"/>
              <a:t>شعيبة</a:t>
            </a:r>
            <a:r>
              <a:rPr lang="ar-SA" sz="3600" b="1" dirty="0" smtClean="0"/>
              <a:t> </a:t>
            </a:r>
            <a:r>
              <a:rPr lang="ar-SA" sz="3600" b="1" dirty="0" err="1" smtClean="0"/>
              <a:t>البذريات</a:t>
            </a:r>
            <a:r>
              <a:rPr lang="ar-SA" sz="3600" b="1" dirty="0" smtClean="0"/>
              <a:t> حقيقيّة الأوراق، أما الصنف الآخر فيطلق عليه اسم النباتات مغطاة البذور، وتمتاز معرّاة البذور عن باقي أنواع النباتات بكون بذورها مكشوفة، ومن أشهرها أشجار الصنوبر، وتعتبر من أقدم النباتات الموجودة على الأرض وأكثرها تعميراً، حيث يوجد ما يقارب 700 نوع مختلف منها، وتقسم بشكل عام إلى أربعة أصناف رئيسيّة وهي </a:t>
            </a:r>
            <a:r>
              <a:rPr lang="ar-SA" sz="3600" b="1" dirty="0" err="1" smtClean="0"/>
              <a:t>السيكاديات</a:t>
            </a:r>
            <a:r>
              <a:rPr lang="ar-SA" sz="3600" b="1" dirty="0" smtClean="0"/>
              <a:t>، </a:t>
            </a:r>
            <a:r>
              <a:rPr lang="ar-SA" sz="3600" b="1" dirty="0" err="1" smtClean="0"/>
              <a:t>والجنكويات</a:t>
            </a:r>
            <a:r>
              <a:rPr lang="ar-SA" sz="3600" b="1" dirty="0" smtClean="0"/>
              <a:t>، </a:t>
            </a:r>
            <a:r>
              <a:rPr lang="ar-SA" sz="3600" b="1" dirty="0" err="1" smtClean="0"/>
              <a:t>والجنتويات</a:t>
            </a:r>
            <a:r>
              <a:rPr lang="ar-SA" sz="3600" b="1" dirty="0" smtClean="0"/>
              <a:t>، والمخروطيات.</a:t>
            </a:r>
            <a:r>
              <a:rPr lang="ar-SA" dirty="0" smtClean="0"/>
              <a:t/>
            </a:r>
            <a:br>
              <a:rPr lang="ar-SA" dirty="0" smtClean="0"/>
            </a:b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28794" y="0"/>
            <a:ext cx="5715024" cy="1815882"/>
          </a:xfrm>
          <a:prstGeom prst="rect">
            <a:avLst/>
          </a:prstGeom>
        </p:spPr>
        <p:txBody>
          <a:bodyPr wrap="square">
            <a:spAutoFit/>
          </a:bodyPr>
          <a:lstStyle/>
          <a:p>
            <a:pPr algn="ctr"/>
            <a:r>
              <a:rPr lang="ar-SA" sz="4000" b="1" dirty="0" smtClean="0">
                <a:solidFill>
                  <a:srgbClr val="FF0000"/>
                </a:solidFill>
              </a:rPr>
              <a:t>خصائص النباتات معرّاة البذور</a:t>
            </a:r>
            <a:r>
              <a:rPr lang="ar-SA" sz="3600" b="1" dirty="0" smtClean="0">
                <a:solidFill>
                  <a:srgbClr val="FF0000"/>
                </a:solidFill>
              </a:rPr>
              <a:t/>
            </a:r>
            <a:br>
              <a:rPr lang="ar-SA" sz="3600" b="1" dirty="0" smtClean="0">
                <a:solidFill>
                  <a:srgbClr val="FF0000"/>
                </a:solidFill>
              </a:rPr>
            </a:br>
            <a:r>
              <a:rPr lang="ar-SA" sz="3600" b="1" dirty="0" smtClean="0">
                <a:solidFill>
                  <a:srgbClr val="FF0000"/>
                </a:solidFill>
              </a:rPr>
              <a:t/>
            </a:r>
            <a:br>
              <a:rPr lang="ar-SA" sz="3600" b="1" dirty="0" smtClean="0">
                <a:solidFill>
                  <a:srgbClr val="FF0000"/>
                </a:solidFill>
              </a:rPr>
            </a:br>
            <a:endParaRPr lang="ar-SA" sz="3600" b="1" dirty="0">
              <a:solidFill>
                <a:srgbClr val="FF0000"/>
              </a:solidFill>
            </a:endParaRPr>
          </a:p>
        </p:txBody>
      </p:sp>
      <p:sp>
        <p:nvSpPr>
          <p:cNvPr id="3" name="مستطيل 2"/>
          <p:cNvSpPr/>
          <p:nvPr/>
        </p:nvSpPr>
        <p:spPr>
          <a:xfrm>
            <a:off x="0" y="642918"/>
            <a:ext cx="9144000" cy="6001643"/>
          </a:xfrm>
          <a:prstGeom prst="rect">
            <a:avLst/>
          </a:prstGeom>
        </p:spPr>
        <p:txBody>
          <a:bodyPr wrap="square">
            <a:spAutoFit/>
          </a:bodyPr>
          <a:lstStyle/>
          <a:p>
            <a:r>
              <a:rPr lang="ar-DZ" sz="3200" b="1" dirty="0" smtClean="0">
                <a:latin typeface="Calibri"/>
              </a:rPr>
              <a:t>● </a:t>
            </a:r>
            <a:r>
              <a:rPr lang="ar-SA" sz="3200" b="1" dirty="0" smtClean="0"/>
              <a:t>تظهر البذور عارية على </a:t>
            </a:r>
            <a:r>
              <a:rPr lang="ar-SA" sz="3200" b="1" dirty="0" err="1" smtClean="0"/>
              <a:t>مخاريطها</a:t>
            </a:r>
            <a:r>
              <a:rPr lang="ar-SA" sz="3200" b="1" dirty="0" smtClean="0"/>
              <a:t>، وهي من البذور عديدة </a:t>
            </a:r>
            <a:r>
              <a:rPr lang="ar-SA" sz="3200" b="1" dirty="0" err="1" smtClean="0"/>
              <a:t>الفلقات</a:t>
            </a:r>
            <a:r>
              <a:rPr lang="ar-SA" sz="3200" b="1" dirty="0" smtClean="0"/>
              <a:t>.</a:t>
            </a:r>
            <a:endParaRPr lang="ar-DZ" sz="3200" b="1" dirty="0" smtClean="0"/>
          </a:p>
          <a:p>
            <a:r>
              <a:rPr lang="ar-SA" sz="3200" b="1" dirty="0" smtClean="0">
                <a:latin typeface="Calibri"/>
              </a:rPr>
              <a:t>●</a:t>
            </a:r>
            <a:r>
              <a:rPr lang="ar-SA" sz="3200" b="1" dirty="0" smtClean="0"/>
              <a:t>أوراقها تكون على شكل إبر رفيعة، وتجتمع كل مجموعة منها حول بعضها البعض على طرف أحد الأغصان، وتعرف باسم الأوراق الحرشفيّة </a:t>
            </a:r>
            <a:r>
              <a:rPr lang="ar-SA" sz="3200" b="1" dirty="0" err="1" smtClean="0"/>
              <a:t>الخبائيّة</a:t>
            </a:r>
            <a:r>
              <a:rPr lang="ar-SA" sz="3200" b="1" dirty="0" smtClean="0"/>
              <a:t>. </a:t>
            </a:r>
            <a:endParaRPr lang="ar-DZ" sz="3200" b="1" dirty="0" smtClean="0"/>
          </a:p>
          <a:p>
            <a:r>
              <a:rPr lang="ar-SA" sz="3200" b="1" dirty="0" smtClean="0">
                <a:latin typeface="Calibri"/>
              </a:rPr>
              <a:t>●</a:t>
            </a:r>
            <a:r>
              <a:rPr lang="ar-SA" sz="3200" b="1" dirty="0" smtClean="0"/>
              <a:t>المخروط هو عضو التكاثر فيها، وتحمل النباتات معرّاة البذور </a:t>
            </a:r>
            <a:r>
              <a:rPr lang="ar-SA" sz="3200" b="1" dirty="0" err="1" smtClean="0"/>
              <a:t>مخاريط</a:t>
            </a:r>
            <a:r>
              <a:rPr lang="ar-SA" sz="3200" b="1" dirty="0" smtClean="0"/>
              <a:t> أنثويّة </a:t>
            </a:r>
            <a:r>
              <a:rPr lang="ar-SA" sz="3200" b="1" dirty="0" err="1" smtClean="0"/>
              <a:t>ومخاريط</a:t>
            </a:r>
            <a:r>
              <a:rPr lang="ar-SA" sz="3200" b="1" dirty="0" smtClean="0"/>
              <a:t> ذكريّة منفصلة عن بعضها البعض.</a:t>
            </a:r>
            <a:endParaRPr lang="ar-DZ" sz="3200" b="1" dirty="0" smtClean="0"/>
          </a:p>
          <a:p>
            <a:r>
              <a:rPr lang="ar-SA" sz="3200" b="1" dirty="0" smtClean="0">
                <a:latin typeface="Calibri"/>
              </a:rPr>
              <a:t>●</a:t>
            </a:r>
            <a:r>
              <a:rPr lang="ar-SA" sz="3200" b="1" dirty="0" smtClean="0"/>
              <a:t> جميع النباتات المعرّاة البذور من النباتات الخشبيّة كالشجر والشجيرات، ولا تشتمل على أي نوع من النباتات العشبيّة، وأغلبها من الشجر المعمر والدائم الخضرة.</a:t>
            </a:r>
            <a:endParaRPr lang="ar-DZ" sz="3200" b="1" dirty="0" smtClean="0"/>
          </a:p>
          <a:p>
            <a:r>
              <a:rPr lang="ar-SA" sz="3200" b="1" dirty="0" smtClean="0">
                <a:latin typeface="Calibri"/>
              </a:rPr>
              <a:t>●</a:t>
            </a:r>
            <a:r>
              <a:rPr lang="ar-SA" sz="3200" b="1" dirty="0" smtClean="0"/>
              <a:t>تحتوي على أنسجة مولدة وعائيّة تغلف الخشب واللحاء الثانويين، مما يؤدي إلى الزيادة في قطر سيقانها وجذورها.</a:t>
            </a:r>
            <a:endParaRPr lang="ar-SA"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57166"/>
            <a:ext cx="9144000" cy="3046988"/>
          </a:xfrm>
          <a:prstGeom prst="rect">
            <a:avLst/>
          </a:prstGeom>
        </p:spPr>
        <p:txBody>
          <a:bodyPr wrap="square">
            <a:spAutoFit/>
          </a:bodyPr>
          <a:lstStyle/>
          <a:p>
            <a:r>
              <a:rPr lang="ar-SA" sz="3200" b="1" dirty="0" smtClean="0">
                <a:latin typeface="Calibri"/>
              </a:rPr>
              <a:t>●</a:t>
            </a:r>
            <a:r>
              <a:rPr lang="ar-SA" sz="3200" b="1" dirty="0" smtClean="0"/>
              <a:t>يسودها الطور الجرثومي، أما الطور </a:t>
            </a:r>
            <a:r>
              <a:rPr lang="ar-SA" sz="3200" b="1" dirty="0" err="1" smtClean="0"/>
              <a:t>الجاميطي</a:t>
            </a:r>
            <a:r>
              <a:rPr lang="ar-SA" sz="3200" b="1" dirty="0" smtClean="0"/>
              <a:t> فمختزل ويتطفل على أنسجة النباتات الجرثوميّة. </a:t>
            </a:r>
            <a:endParaRPr lang="ar-DZ" sz="3200" b="1" dirty="0" smtClean="0"/>
          </a:p>
          <a:p>
            <a:r>
              <a:rPr lang="ar-SA" sz="3200" b="1" dirty="0" smtClean="0">
                <a:latin typeface="Calibri"/>
              </a:rPr>
              <a:t>●</a:t>
            </a:r>
            <a:r>
              <a:rPr lang="ar-SA" sz="3200" b="1" dirty="0" smtClean="0"/>
              <a:t>تمتلك البعض منها أزهاراً بدائيّة مختزلة. </a:t>
            </a:r>
            <a:endParaRPr lang="ar-DZ" sz="3200" b="1" dirty="0" smtClean="0"/>
          </a:p>
          <a:p>
            <a:r>
              <a:rPr lang="ar-SA" sz="3200" b="1" dirty="0" smtClean="0">
                <a:latin typeface="Calibri"/>
              </a:rPr>
              <a:t>●</a:t>
            </a:r>
            <a:r>
              <a:rPr lang="ar-SA" sz="3200" b="1" dirty="0" smtClean="0"/>
              <a:t>يتكون خشبها من </a:t>
            </a:r>
            <a:r>
              <a:rPr lang="ar-SA" sz="3200" b="1" dirty="0" err="1" smtClean="0"/>
              <a:t>قصيبات</a:t>
            </a:r>
            <a:r>
              <a:rPr lang="ar-SA" sz="3200" b="1" dirty="0" smtClean="0"/>
              <a:t> ولا تمتلك أوعيّة خشبيّة بداخلها. </a:t>
            </a:r>
            <a:endParaRPr lang="ar-DZ" sz="3200" b="1" dirty="0" smtClean="0"/>
          </a:p>
          <a:p>
            <a:r>
              <a:rPr lang="ar-SA" sz="3200" b="1" dirty="0" smtClean="0">
                <a:latin typeface="Calibri"/>
              </a:rPr>
              <a:t>●</a:t>
            </a:r>
            <a:r>
              <a:rPr lang="ar-SA" sz="3200" b="1" dirty="0" smtClean="0"/>
              <a:t>تمتلك </a:t>
            </a:r>
            <a:r>
              <a:rPr lang="ar-SA" sz="3200" b="1" dirty="0" err="1" smtClean="0"/>
              <a:t>مخاريط</a:t>
            </a:r>
            <a:r>
              <a:rPr lang="ar-SA" sz="3200" b="1" dirty="0" smtClean="0"/>
              <a:t> مختلفة النوع والحجم، إلا أنها تمتاز جميعاً بشكلها المزدوج.</a:t>
            </a:r>
            <a:endParaRPr lang="ar-SA"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286776" cy="1384995"/>
          </a:xfrm>
          <a:prstGeom prst="rect">
            <a:avLst/>
          </a:prstGeom>
        </p:spPr>
        <p:txBody>
          <a:bodyPr wrap="square">
            <a:spAutoFit/>
          </a:bodyPr>
          <a:lstStyle/>
          <a:p>
            <a:pPr algn="ctr"/>
            <a:r>
              <a:rPr lang="ar-SA" sz="4400" b="1" dirty="0" err="1" smtClean="0">
                <a:solidFill>
                  <a:srgbClr val="FF0000"/>
                </a:solidFill>
              </a:rPr>
              <a:t>السيكاديات</a:t>
            </a:r>
            <a:r>
              <a:rPr lang="fr-FR" sz="4000" dirty="0" smtClean="0"/>
              <a:t> </a:t>
            </a:r>
            <a:r>
              <a:rPr lang="fr-FR" sz="4000" b="1" dirty="0" err="1" smtClean="0">
                <a:solidFill>
                  <a:srgbClr val="FF0000"/>
                </a:solidFill>
              </a:rPr>
              <a:t>CycadoPhyta</a:t>
            </a:r>
            <a:r>
              <a:rPr lang="fr-FR" sz="4000" b="1" dirty="0" smtClean="0">
                <a:solidFill>
                  <a:srgbClr val="FF0000"/>
                </a:solidFill>
              </a:rPr>
              <a:t> Division </a:t>
            </a:r>
            <a:r>
              <a:rPr lang="ar-SA" sz="4000" b="1" dirty="0" smtClean="0">
                <a:solidFill>
                  <a:srgbClr val="FF0000"/>
                </a:solidFill>
              </a:rPr>
              <a:t/>
            </a:r>
            <a:br>
              <a:rPr lang="ar-SA" sz="4000" b="1" dirty="0" smtClean="0">
                <a:solidFill>
                  <a:srgbClr val="FF0000"/>
                </a:solidFill>
              </a:rPr>
            </a:br>
            <a:endParaRPr lang="ar-SA" sz="4000" b="1" dirty="0">
              <a:solidFill>
                <a:srgbClr val="FF0000"/>
              </a:solidFill>
            </a:endParaRPr>
          </a:p>
        </p:txBody>
      </p:sp>
      <p:pic>
        <p:nvPicPr>
          <p:cNvPr id="2053" name="Picture 5" descr="C:\Users\user\Desktop\تنزيل (4).jpg"/>
          <p:cNvPicPr>
            <a:picLocks noChangeAspect="1" noChangeArrowheads="1"/>
          </p:cNvPicPr>
          <p:nvPr/>
        </p:nvPicPr>
        <p:blipFill>
          <a:blip r:embed="rId2"/>
          <a:srcRect/>
          <a:stretch>
            <a:fillRect/>
          </a:stretch>
        </p:blipFill>
        <p:spPr bwMode="auto">
          <a:xfrm>
            <a:off x="2589873" y="4429132"/>
            <a:ext cx="4322807" cy="2428868"/>
          </a:xfrm>
          <a:prstGeom prst="rect">
            <a:avLst/>
          </a:prstGeom>
          <a:noFill/>
        </p:spPr>
      </p:pic>
      <p:pic>
        <p:nvPicPr>
          <p:cNvPr id="2054" name="Picture 6" descr="C:\Users\user\Desktop\تنزيل (3).jpg"/>
          <p:cNvPicPr>
            <a:picLocks noChangeAspect="1" noChangeArrowheads="1"/>
          </p:cNvPicPr>
          <p:nvPr/>
        </p:nvPicPr>
        <p:blipFill>
          <a:blip r:embed="rId3"/>
          <a:srcRect/>
          <a:stretch>
            <a:fillRect/>
          </a:stretch>
        </p:blipFill>
        <p:spPr bwMode="auto">
          <a:xfrm>
            <a:off x="5429257" y="857232"/>
            <a:ext cx="3562362" cy="3571900"/>
          </a:xfrm>
          <a:prstGeom prst="rect">
            <a:avLst/>
          </a:prstGeom>
          <a:noFill/>
        </p:spPr>
      </p:pic>
      <p:pic>
        <p:nvPicPr>
          <p:cNvPr id="2055" name="Picture 7" descr="C:\Users\user\Desktop\تنزيل (2).jpg"/>
          <p:cNvPicPr>
            <a:picLocks noChangeAspect="1" noChangeArrowheads="1"/>
          </p:cNvPicPr>
          <p:nvPr/>
        </p:nvPicPr>
        <p:blipFill>
          <a:blip r:embed="rId4"/>
          <a:srcRect/>
          <a:stretch>
            <a:fillRect/>
          </a:stretch>
        </p:blipFill>
        <p:spPr bwMode="auto">
          <a:xfrm>
            <a:off x="642910" y="1142984"/>
            <a:ext cx="3286148" cy="33380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2852"/>
            <a:ext cx="9144000" cy="4524315"/>
          </a:xfrm>
          <a:prstGeom prst="rect">
            <a:avLst/>
          </a:prstGeom>
        </p:spPr>
        <p:txBody>
          <a:bodyPr wrap="square">
            <a:spAutoFit/>
          </a:bodyPr>
          <a:lstStyle/>
          <a:p>
            <a:pPr algn="just"/>
            <a:r>
              <a:rPr lang="ar-SA" sz="3200" b="1" dirty="0" smtClean="0"/>
              <a:t>هي </a:t>
            </a:r>
            <a:r>
              <a:rPr lang="ar-DZ" sz="3200" b="1" dirty="0" smtClean="0"/>
              <a:t>طائفة</a:t>
            </a:r>
            <a:r>
              <a:rPr lang="ar-SA" sz="3200" b="1" dirty="0" smtClean="0"/>
              <a:t> من </a:t>
            </a:r>
            <a:r>
              <a:rPr lang="ar-DZ" sz="3200" b="1" dirty="0" smtClean="0"/>
              <a:t>النباتات</a:t>
            </a:r>
            <a:r>
              <a:rPr lang="ar-SA" sz="3200" b="1" dirty="0" smtClean="0"/>
              <a:t> تتبع </a:t>
            </a:r>
            <a:r>
              <a:rPr lang="ar-DZ" sz="3200" b="1" dirty="0" smtClean="0"/>
              <a:t>شعبة حقيقية الأوراق، تحتوي </a:t>
            </a:r>
            <a:r>
              <a:rPr lang="ar-SA" sz="3200" b="1" dirty="0" smtClean="0"/>
              <a:t>على </a:t>
            </a:r>
            <a:r>
              <a:rPr lang="ar-SA" sz="3200" b="1" dirty="0" err="1" smtClean="0"/>
              <a:t>مخاريط</a:t>
            </a:r>
            <a:r>
              <a:rPr lang="ar-SA" sz="3200" b="1" dirty="0" smtClean="0"/>
              <a:t> التي بدورها تحتوي على تراكيب تكاثرية ذكرية </a:t>
            </a:r>
            <a:r>
              <a:rPr lang="ar-SA" sz="3200" b="1" dirty="0" err="1" smtClean="0"/>
              <a:t>وانثوية</a:t>
            </a:r>
            <a:r>
              <a:rPr lang="ar-SA" sz="3200" b="1" dirty="0" smtClean="0"/>
              <a:t> ويصل طول </a:t>
            </a:r>
            <a:r>
              <a:rPr lang="ar-SA" sz="3200" b="1" dirty="0" err="1" smtClean="0"/>
              <a:t>المخاريط</a:t>
            </a:r>
            <a:r>
              <a:rPr lang="ar-SA" sz="3200" b="1" dirty="0" smtClean="0"/>
              <a:t> إلى 1 </a:t>
            </a:r>
            <a:r>
              <a:rPr lang="ar-SA" sz="3200" b="1" dirty="0" err="1" smtClean="0"/>
              <a:t>م</a:t>
            </a:r>
            <a:r>
              <a:rPr lang="ar-SA" sz="3200" b="1" dirty="0" smtClean="0"/>
              <a:t> و</a:t>
            </a:r>
            <a:r>
              <a:rPr lang="ar-DZ" sz="3200" b="1" dirty="0" smtClean="0"/>
              <a:t> وزن </a:t>
            </a:r>
            <a:r>
              <a:rPr lang="ar-SA" sz="3200" b="1" dirty="0" smtClean="0"/>
              <a:t>35كجم ويصل طول نباتات </a:t>
            </a:r>
            <a:r>
              <a:rPr lang="ar-SA" sz="3200" b="1" dirty="0" err="1" smtClean="0"/>
              <a:t>السيكادا</a:t>
            </a:r>
            <a:r>
              <a:rPr lang="ar-SA" sz="3200" b="1" dirty="0" smtClean="0"/>
              <a:t> إلى 18 </a:t>
            </a:r>
            <a:r>
              <a:rPr lang="ar-SA" sz="3200" b="1" dirty="0" err="1" smtClean="0"/>
              <a:t>م</a:t>
            </a:r>
            <a:r>
              <a:rPr lang="ar-SA" sz="3200" b="1" dirty="0" smtClean="0"/>
              <a:t> وتحتوي نباتات </a:t>
            </a:r>
            <a:r>
              <a:rPr lang="ar-SA" sz="3200" b="1" dirty="0" err="1" smtClean="0"/>
              <a:t>السيكادا</a:t>
            </a:r>
            <a:r>
              <a:rPr lang="ar-SA" sz="3200" b="1" dirty="0" smtClean="0"/>
              <a:t> على 11 جنس </a:t>
            </a:r>
            <a:r>
              <a:rPr lang="ar-SA" sz="3200" b="1" dirty="0" err="1" smtClean="0"/>
              <a:t>و</a:t>
            </a:r>
            <a:r>
              <a:rPr lang="ar-SA" sz="3200" b="1" dirty="0" smtClean="0"/>
              <a:t> 250 نوع فقط</a:t>
            </a:r>
            <a:r>
              <a:rPr lang="ar-DZ" sz="3200" b="1" dirty="0" smtClean="0"/>
              <a:t>.</a:t>
            </a:r>
            <a:r>
              <a:rPr lang="ar-SA" sz="3200" b="1" dirty="0" smtClean="0"/>
              <a:t> قد يظن بعض الناس </a:t>
            </a:r>
            <a:r>
              <a:rPr lang="ar-SA" sz="3200" b="1" dirty="0" err="1" smtClean="0"/>
              <a:t>ان</a:t>
            </a:r>
            <a:r>
              <a:rPr lang="ar-SA" sz="3200" b="1" dirty="0" smtClean="0"/>
              <a:t> نباتات </a:t>
            </a:r>
            <a:r>
              <a:rPr lang="ar-SA" sz="3200" b="1" dirty="0" err="1" smtClean="0"/>
              <a:t>السيكادا</a:t>
            </a:r>
            <a:r>
              <a:rPr lang="ar-SA" sz="3200" b="1" dirty="0" smtClean="0"/>
              <a:t> </a:t>
            </a:r>
            <a:r>
              <a:rPr lang="ar-SA" sz="3200" b="1" dirty="0" err="1" smtClean="0"/>
              <a:t>انها</a:t>
            </a:r>
            <a:r>
              <a:rPr lang="ar-SA" sz="3200" b="1" dirty="0" smtClean="0"/>
              <a:t> </a:t>
            </a:r>
            <a:r>
              <a:rPr lang="ar-SA" sz="3200" b="1" dirty="0" err="1" smtClean="0"/>
              <a:t>اشجار</a:t>
            </a:r>
            <a:r>
              <a:rPr lang="ar-SA" sz="3200" b="1" dirty="0" smtClean="0"/>
              <a:t> النخيل وهذا اعتقاد خاطئ لكن نباتات </a:t>
            </a:r>
            <a:r>
              <a:rPr lang="ar-SA" sz="3200" b="1" dirty="0" err="1" smtClean="0"/>
              <a:t>السيكادا</a:t>
            </a:r>
            <a:r>
              <a:rPr lang="ar-SA" sz="3200" b="1" dirty="0" smtClean="0"/>
              <a:t> تشبه </a:t>
            </a:r>
            <a:r>
              <a:rPr lang="ar-SA" sz="3200" b="1" dirty="0" err="1" smtClean="0"/>
              <a:t>اشجار</a:t>
            </a:r>
            <a:r>
              <a:rPr lang="ar-SA" sz="3200" b="1" dirty="0" smtClean="0"/>
              <a:t> النخيل وذلك في </a:t>
            </a:r>
            <a:r>
              <a:rPr lang="ar-SA" sz="3200" b="1" dirty="0" err="1" smtClean="0"/>
              <a:t>ان</a:t>
            </a:r>
            <a:r>
              <a:rPr lang="ar-SA" sz="3200" b="1" dirty="0" smtClean="0"/>
              <a:t> لها </a:t>
            </a:r>
            <a:r>
              <a:rPr lang="ar-SA" sz="3200" b="1" dirty="0" err="1" smtClean="0"/>
              <a:t>اوراق</a:t>
            </a:r>
            <a:r>
              <a:rPr lang="ar-SA" sz="3200" b="1" dirty="0" smtClean="0"/>
              <a:t> كبيرة مقسمة لكن تختلف في استراتيجيات التكاثر أو أن نباتات </a:t>
            </a:r>
            <a:r>
              <a:rPr lang="ar-SA" sz="3200" b="1" dirty="0" err="1" smtClean="0"/>
              <a:t>السيكادا</a:t>
            </a:r>
            <a:r>
              <a:rPr lang="ar-SA" sz="3200" b="1" dirty="0" smtClean="0"/>
              <a:t> لها ساق طرية تحتوي على نسيج خازن</a:t>
            </a:r>
            <a:r>
              <a:rPr lang="ar-DZ" sz="3200" b="1" dirty="0" smtClean="0"/>
              <a:t>.</a:t>
            </a:r>
            <a:r>
              <a:rPr lang="ar-SA" sz="3200" b="1" dirty="0" smtClean="0"/>
              <a:t> وانتشرت نباتات </a:t>
            </a:r>
            <a:r>
              <a:rPr lang="ar-SA" sz="3200" b="1" dirty="0" err="1" smtClean="0"/>
              <a:t>السيكادا</a:t>
            </a:r>
            <a:r>
              <a:rPr lang="ar-SA" sz="3200" b="1" dirty="0" smtClean="0"/>
              <a:t> منذ 200 مليون سنة تقريبا</a:t>
            </a:r>
            <a:endParaRPr lang="ar-SA"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نبات-السيكادا.jpg"/>
          <p:cNvPicPr>
            <a:picLocks noChangeAspect="1" noChangeArrowheads="1"/>
          </p:cNvPicPr>
          <p:nvPr/>
        </p:nvPicPr>
        <p:blipFill>
          <a:blip r:embed="rId2"/>
          <a:srcRect/>
          <a:stretch>
            <a:fillRect/>
          </a:stretch>
        </p:blipFill>
        <p:spPr bwMode="auto">
          <a:xfrm>
            <a:off x="1524000" y="0"/>
            <a:ext cx="6096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00298" y="142852"/>
            <a:ext cx="4233531" cy="584775"/>
          </a:xfrm>
          <a:prstGeom prst="rect">
            <a:avLst/>
          </a:prstGeom>
        </p:spPr>
        <p:txBody>
          <a:bodyPr wrap="none">
            <a:spAutoFit/>
          </a:bodyPr>
          <a:lstStyle/>
          <a:p>
            <a:r>
              <a:rPr lang="ar-DZ" sz="3200" b="1" dirty="0" smtClean="0">
                <a:solidFill>
                  <a:srgbClr val="FF0000"/>
                </a:solidFill>
              </a:rPr>
              <a:t>قسم </a:t>
            </a:r>
            <a:r>
              <a:rPr lang="ar-DZ" sz="3200" b="1" dirty="0" err="1" smtClean="0">
                <a:solidFill>
                  <a:srgbClr val="FF0000"/>
                </a:solidFill>
              </a:rPr>
              <a:t>الجنتويات</a:t>
            </a:r>
            <a:r>
              <a:rPr lang="ar-DZ" sz="3200" b="1" dirty="0" smtClean="0">
                <a:solidFill>
                  <a:srgbClr val="FF0000"/>
                </a:solidFill>
              </a:rPr>
              <a:t> </a:t>
            </a:r>
            <a:r>
              <a:rPr lang="fr-FR" sz="3200" b="1" dirty="0" err="1" smtClean="0">
                <a:solidFill>
                  <a:srgbClr val="FF0000"/>
                </a:solidFill>
              </a:rPr>
              <a:t>Gnetophyta</a:t>
            </a:r>
            <a:endParaRPr lang="ar-SA" b="1" dirty="0">
              <a:solidFill>
                <a:srgbClr val="FF0000"/>
              </a:solidFill>
            </a:endParaRPr>
          </a:p>
        </p:txBody>
      </p:sp>
      <p:pic>
        <p:nvPicPr>
          <p:cNvPr id="4098" name="Picture 2" descr="C:\Users\user\Desktop\280px-Welwitschia-mirabilis-female.jpg"/>
          <p:cNvPicPr>
            <a:picLocks noChangeAspect="1" noChangeArrowheads="1"/>
          </p:cNvPicPr>
          <p:nvPr/>
        </p:nvPicPr>
        <p:blipFill>
          <a:blip r:embed="rId2"/>
          <a:srcRect/>
          <a:stretch>
            <a:fillRect/>
          </a:stretch>
        </p:blipFill>
        <p:spPr bwMode="auto">
          <a:xfrm>
            <a:off x="4514110" y="1857364"/>
            <a:ext cx="4190163" cy="3143272"/>
          </a:xfrm>
          <a:prstGeom prst="rect">
            <a:avLst/>
          </a:prstGeom>
          <a:noFill/>
        </p:spPr>
      </p:pic>
      <p:pic>
        <p:nvPicPr>
          <p:cNvPr id="4099" name="Picture 3" descr="C:\Users\user\Desktop\images (1).jpg"/>
          <p:cNvPicPr>
            <a:picLocks noChangeAspect="1" noChangeArrowheads="1"/>
          </p:cNvPicPr>
          <p:nvPr/>
        </p:nvPicPr>
        <p:blipFill>
          <a:blip r:embed="rId3"/>
          <a:srcRect/>
          <a:stretch>
            <a:fillRect/>
          </a:stretch>
        </p:blipFill>
        <p:spPr bwMode="auto">
          <a:xfrm>
            <a:off x="0" y="1857364"/>
            <a:ext cx="4262466" cy="3196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57298"/>
            <a:ext cx="8786874" cy="4524315"/>
          </a:xfrm>
          <a:prstGeom prst="rect">
            <a:avLst/>
          </a:prstGeom>
        </p:spPr>
        <p:txBody>
          <a:bodyPr wrap="square">
            <a:spAutoFit/>
          </a:bodyPr>
          <a:lstStyle/>
          <a:p>
            <a:pPr algn="just"/>
            <a:r>
              <a:rPr lang="ar-SA" sz="3200" b="1" dirty="0" smtClean="0"/>
              <a:t>تتألف شعبة </a:t>
            </a:r>
            <a:r>
              <a:rPr lang="ar-SA" sz="3200" b="1" dirty="0" err="1" smtClean="0"/>
              <a:t>الجنتويات</a:t>
            </a:r>
            <a:r>
              <a:rPr lang="ar-SA" sz="3200" b="1" dirty="0" smtClean="0"/>
              <a:t> النباتية : </a:t>
            </a:r>
            <a:r>
              <a:rPr lang="fr-FR" sz="3200" b="1" dirty="0" err="1" smtClean="0"/>
              <a:t>Gnetophyta</a:t>
            </a:r>
            <a:r>
              <a:rPr lang="fr-FR" sz="3200" b="1" dirty="0" smtClean="0"/>
              <a:t> </a:t>
            </a:r>
            <a:r>
              <a:rPr lang="ar-SA" sz="3200" b="1" dirty="0" smtClean="0"/>
              <a:t>أو </a:t>
            </a:r>
            <a:r>
              <a:rPr lang="fr-FR" sz="3200" b="1" dirty="0" err="1" smtClean="0"/>
              <a:t>gnetophytes</a:t>
            </a:r>
            <a:r>
              <a:rPr lang="fr-FR" sz="3200" b="1" dirty="0" smtClean="0"/>
              <a:t> </a:t>
            </a:r>
            <a:r>
              <a:rPr lang="ar-SA" sz="3200" b="1" dirty="0" smtClean="0"/>
              <a:t>من ثلاث </a:t>
            </a:r>
            <a:r>
              <a:rPr lang="ar-SA" sz="3200" b="1" dirty="0" err="1" smtClean="0"/>
              <a:t>عوائل</a:t>
            </a:r>
            <a:r>
              <a:rPr lang="ar-SA" sz="3200" b="1" dirty="0" smtClean="0"/>
              <a:t> من النباتات الخشبية المصنفة ضمن عاريات البذور </a:t>
            </a:r>
            <a:r>
              <a:rPr lang="fr-FR" sz="3200" b="1" dirty="0" err="1" smtClean="0"/>
              <a:t>gymnosperm</a:t>
            </a:r>
            <a:r>
              <a:rPr lang="fr-FR" sz="3200" b="1" dirty="0" smtClean="0"/>
              <a:t> ، </a:t>
            </a:r>
            <a:r>
              <a:rPr lang="ar-SA" sz="3200" b="1" dirty="0" err="1" smtClean="0"/>
              <a:t>احدى</a:t>
            </a:r>
            <a:r>
              <a:rPr lang="ar-SA" sz="3200" b="1" dirty="0" smtClean="0"/>
              <a:t> المجموعتين الرئيسيتين للنباتات البذرية </a:t>
            </a:r>
            <a:r>
              <a:rPr lang="fr-FR" sz="3200" b="1" dirty="0" smtClean="0"/>
              <a:t>spermatophyte (</a:t>
            </a:r>
            <a:r>
              <a:rPr lang="fr-FR" sz="3200" b="1" dirty="0" err="1" smtClean="0"/>
              <a:t>seed</a:t>
            </a:r>
            <a:r>
              <a:rPr lang="fr-FR" sz="3200" b="1" dirty="0" smtClean="0"/>
              <a:t> plants) </a:t>
            </a:r>
            <a:r>
              <a:rPr lang="ar-SA" sz="3200" b="1" dirty="0" smtClean="0"/>
              <a:t>تتميز النباتات </a:t>
            </a:r>
            <a:r>
              <a:rPr lang="ar-SA" sz="3200" b="1" dirty="0" err="1" smtClean="0"/>
              <a:t>الجنتوية</a:t>
            </a:r>
            <a:r>
              <a:rPr lang="ar-SA" sz="3200" b="1" dirty="0" smtClean="0"/>
              <a:t> عن باقي عاريات البذور باحتوائها على أوعية خشبية مثل الموجودة في النباتات المزهرة (مغلفات البذور </a:t>
            </a:r>
            <a:r>
              <a:rPr lang="fr-FR" sz="3200" b="1" dirty="0" err="1" smtClean="0"/>
              <a:t>Angiosperms</a:t>
            </a:r>
            <a:r>
              <a:rPr lang="fr-FR" sz="3200" b="1" dirty="0" smtClean="0"/>
              <a:t> </a:t>
            </a:r>
            <a:r>
              <a:rPr lang="ar-SA" sz="3200" b="1" dirty="0" smtClean="0"/>
              <a:t>أو </a:t>
            </a:r>
            <a:r>
              <a:rPr lang="ar-SA" sz="3200" b="1" dirty="0" err="1" smtClean="0"/>
              <a:t>الماغنولية</a:t>
            </a:r>
            <a:r>
              <a:rPr lang="ar-SA" sz="3200" b="1" dirty="0" smtClean="0"/>
              <a:t> </a:t>
            </a:r>
            <a:r>
              <a:rPr lang="fr-FR" sz="3200" b="1" dirty="0" err="1" smtClean="0"/>
              <a:t>Magnoliophytes</a:t>
            </a:r>
            <a:r>
              <a:rPr lang="fr-FR" sz="3200" b="1" dirty="0" smtClean="0"/>
              <a:t> ) </a:t>
            </a:r>
            <a:r>
              <a:rPr lang="ar-SA" sz="3200" b="1" dirty="0" smtClean="0"/>
              <a:t>و يعتقد أن النباتات </a:t>
            </a:r>
            <a:r>
              <a:rPr lang="ar-SA" sz="3200" b="1" dirty="0" err="1" smtClean="0"/>
              <a:t>الجنتوية</a:t>
            </a:r>
            <a:r>
              <a:rPr lang="ar-SA" sz="3200" b="1" dirty="0" smtClean="0"/>
              <a:t> هي النباتات البذرية العارية البذور الأكثر قربا للنباتات المزهرة </a:t>
            </a:r>
            <a:r>
              <a:rPr lang="fr-FR" sz="3200" b="1" dirty="0" err="1" smtClean="0"/>
              <a:t>flowering</a:t>
            </a:r>
            <a:r>
              <a:rPr lang="fr-FR" sz="3200" b="1" dirty="0" smtClean="0"/>
              <a:t> plants</a:t>
            </a:r>
            <a:endParaRPr lang="ar-SA" sz="3200" b="1" dirty="0"/>
          </a:p>
        </p:txBody>
      </p:sp>
      <p:sp>
        <p:nvSpPr>
          <p:cNvPr id="3" name="مربع نص 2"/>
          <p:cNvSpPr txBox="1"/>
          <p:nvPr/>
        </p:nvSpPr>
        <p:spPr>
          <a:xfrm>
            <a:off x="2500298" y="285728"/>
            <a:ext cx="4233531" cy="584775"/>
          </a:xfrm>
          <a:prstGeom prst="rect">
            <a:avLst/>
          </a:prstGeom>
          <a:noFill/>
        </p:spPr>
        <p:txBody>
          <a:bodyPr wrap="none" rtlCol="1">
            <a:spAutoFit/>
          </a:bodyPr>
          <a:lstStyle/>
          <a:p>
            <a:r>
              <a:rPr lang="ar-DZ" sz="3200" b="1" dirty="0" smtClean="0">
                <a:solidFill>
                  <a:srgbClr val="FF0000"/>
                </a:solidFill>
              </a:rPr>
              <a:t>قسم </a:t>
            </a:r>
            <a:r>
              <a:rPr lang="ar-DZ" sz="3200" b="1" dirty="0" err="1" smtClean="0">
                <a:solidFill>
                  <a:srgbClr val="FF0000"/>
                </a:solidFill>
              </a:rPr>
              <a:t>الجنتويات</a:t>
            </a:r>
            <a:r>
              <a:rPr lang="ar-DZ" sz="3200" b="1" dirty="0" smtClean="0">
                <a:solidFill>
                  <a:srgbClr val="FF0000"/>
                </a:solidFill>
              </a:rPr>
              <a:t> </a:t>
            </a:r>
            <a:r>
              <a:rPr lang="fr-FR" sz="3200" b="1" dirty="0" err="1" smtClean="0">
                <a:solidFill>
                  <a:srgbClr val="FF0000"/>
                </a:solidFill>
              </a:rPr>
              <a:t>Gnetophyta</a:t>
            </a:r>
            <a:endParaRPr lang="ar-SA" sz="32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2900</TotalTime>
  <Words>571</Words>
  <PresentationFormat>عرض على الشاشة (3:4)‏</PresentationFormat>
  <Paragraphs>49</Paragraphs>
  <Slides>19</Slides>
  <Notes>0</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4</cp:revision>
  <dcterms:created xsi:type="dcterms:W3CDTF">2023-03-05T21:02:54Z</dcterms:created>
  <dcterms:modified xsi:type="dcterms:W3CDTF">2023-03-13T20:15:47Z</dcterms:modified>
</cp:coreProperties>
</file>