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9" r:id="rId4"/>
    <p:sldId id="260" r:id="rId5"/>
    <p:sldId id="262" r:id="rId6"/>
    <p:sldId id="261" r:id="rId7"/>
    <p:sldId id="257" r:id="rId8"/>
    <p:sldId id="258" r:id="rId9"/>
    <p:sldId id="263" r:id="rId10"/>
    <p:sldId id="264" r:id="rId11"/>
    <p:sldId id="265" r:id="rId12"/>
    <p:sldId id="268"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0"/>
            <a:r>
              <a:rPr lang="ar-DZ" b="1" smtClean="0">
                <a:solidFill>
                  <a:srgbClr val="C00000"/>
                </a:solidFill>
              </a:rPr>
              <a:t>إرهاصات النقد العربي المعاصر</a:t>
            </a:r>
            <a:endParaRPr lang="ar-DZ" b="1">
              <a:solidFill>
                <a:srgbClr val="C00000"/>
              </a:solidFill>
            </a:endParaRPr>
          </a:p>
        </p:txBody>
      </p:sp>
      <p:sp>
        <p:nvSpPr>
          <p:cNvPr id="3" name="عنوان فرعي 2"/>
          <p:cNvSpPr>
            <a:spLocks noGrp="1"/>
          </p:cNvSpPr>
          <p:nvPr>
            <p:ph type="subTitle" idx="1"/>
          </p:nvPr>
        </p:nvSpPr>
        <p:spPr/>
        <p:txBody>
          <a:bodyPr>
            <a:normAutofit/>
          </a:bodyPr>
          <a:lstStyle/>
          <a:p>
            <a:r>
              <a:rPr lang="ar-DZ" sz="3200" b="1" smtClean="0">
                <a:solidFill>
                  <a:srgbClr val="C00000"/>
                </a:solidFill>
              </a:rPr>
              <a:t>المحاضرة -1- </a:t>
            </a:r>
            <a:endParaRPr lang="ar-DZ" sz="3200" b="1">
              <a:solidFill>
                <a:srgbClr val="C00000"/>
              </a:solidFill>
            </a:endParaRPr>
          </a:p>
        </p:txBody>
      </p:sp>
    </p:spTree>
    <p:extLst>
      <p:ext uri="{BB962C8B-B14F-4D97-AF65-F5344CB8AC3E}">
        <p14:creationId xmlns:p14="http://schemas.microsoft.com/office/powerpoint/2010/main" val="2531928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29511" y="321193"/>
            <a:ext cx="9603275" cy="1049235"/>
          </a:xfrm>
        </p:spPr>
        <p:txBody>
          <a:bodyPr>
            <a:normAutofit fontScale="90000"/>
          </a:bodyPr>
          <a:lstStyle/>
          <a:p>
            <a:r>
              <a:rPr lang="ar-DZ" sz="4000" b="1" smtClean="0">
                <a:solidFill>
                  <a:srgbClr val="C00000"/>
                </a:solidFill>
              </a:rPr>
              <a:t/>
            </a:r>
            <a:br>
              <a:rPr lang="ar-DZ" sz="4000" b="1" smtClean="0">
                <a:solidFill>
                  <a:srgbClr val="C00000"/>
                </a:solidFill>
              </a:rPr>
            </a:br>
            <a:r>
              <a:rPr lang="ar-DZ" sz="4000" b="1">
                <a:solidFill>
                  <a:srgbClr val="C00000"/>
                </a:solidFill>
              </a:rPr>
              <a:t/>
            </a:r>
            <a:br>
              <a:rPr lang="ar-DZ" sz="4000" b="1">
                <a:solidFill>
                  <a:srgbClr val="C00000"/>
                </a:solidFill>
              </a:rPr>
            </a:br>
            <a:r>
              <a:rPr lang="ar-DZ" sz="4000" b="1" smtClean="0">
                <a:solidFill>
                  <a:srgbClr val="C00000"/>
                </a:solidFill>
              </a:rPr>
              <a:t>  4- ظهور النقد الأكاديمي</a:t>
            </a:r>
            <a:endParaRPr lang="ar-DZ" sz="4000" b="1">
              <a:solidFill>
                <a:srgbClr val="C00000"/>
              </a:solidFill>
            </a:endParaRPr>
          </a:p>
        </p:txBody>
      </p:sp>
      <p:sp>
        <p:nvSpPr>
          <p:cNvPr id="3" name="عنصر نائب للمحتوى 2"/>
          <p:cNvSpPr>
            <a:spLocks noGrp="1"/>
          </p:cNvSpPr>
          <p:nvPr>
            <p:ph idx="1"/>
          </p:nvPr>
        </p:nvSpPr>
        <p:spPr>
          <a:xfrm>
            <a:off x="104503" y="1924292"/>
            <a:ext cx="11900263" cy="4241377"/>
          </a:xfrm>
        </p:spPr>
        <p:txBody>
          <a:bodyPr>
            <a:noAutofit/>
          </a:bodyPr>
          <a:lstStyle/>
          <a:p>
            <a:r>
              <a:rPr lang="ar-DZ" sz="2400" b="1" smtClean="0">
                <a:solidFill>
                  <a:srgbClr val="C00000"/>
                </a:solidFill>
              </a:rPr>
              <a:t>يعرف الطالب أن النقد، قديماً، كان ذوقيا، انطباعيا، ولم يرق إلى درجة النقد المنهجي العلمي المنزه عن نزوات الذات، ومع تطور الروح العلمية، واقتراب العلوم التجريبية من حقول العلوم الإنسانية، صار للنقد الأدبي معايير وقواعد وقوانين يحتكم النقاد إليها.</a:t>
            </a:r>
          </a:p>
          <a:p>
            <a:r>
              <a:rPr lang="ar-DZ" sz="2400" b="1" smtClean="0">
                <a:solidFill>
                  <a:srgbClr val="C00000"/>
                </a:solidFill>
              </a:rPr>
              <a:t>لقد كان لابتعاث العلماء إلى جامعات الغرب وما عادوا به إلينا من مناهج نقدية تتوسل بعلم النفس، وعلم التاريخ (اللانسونية)، وأصل الأنواع لداروين في دراسة أصل الأجناس الأدبية، ما دفع الناقد العربي لمراجعة آليات نظره لتراثه الأدبي، ولعل أثر المستشرق (كارلو نالينو) صاحب كتاب: (تاريخ الآداب العربية من الجاهلية حتى عصر بني أمية) كبيرٌ في كتاب طه حسين (في الشعر الجاهلي).</a:t>
            </a:r>
          </a:p>
          <a:p>
            <a:r>
              <a:rPr lang="ar-DZ" sz="2400" b="1" smtClean="0">
                <a:solidFill>
                  <a:srgbClr val="C00000"/>
                </a:solidFill>
              </a:rPr>
              <a:t>كان الأخذ من مناهج الغرب أمر معيبا وسقطة قومية لا تُرحم عند الإحيائيين عدا الترجمات العلمية المادية البحتة، الأمر الذي صار مستساغا فيما بعد، ولم يعد الناقد العربي يجد ضيرا في الأخذ من علوم الأغيار.</a:t>
            </a:r>
            <a:endParaRPr lang="ar-DZ" sz="2400" b="1">
              <a:solidFill>
                <a:srgbClr val="C00000"/>
              </a:solidFill>
            </a:endParaRPr>
          </a:p>
        </p:txBody>
      </p:sp>
    </p:spTree>
    <p:extLst>
      <p:ext uri="{BB962C8B-B14F-4D97-AF65-F5344CB8AC3E}">
        <p14:creationId xmlns:p14="http://schemas.microsoft.com/office/powerpoint/2010/main" val="217093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sz="6000" b="1" smtClean="0">
                <a:solidFill>
                  <a:srgbClr val="C00000"/>
                </a:solidFill>
              </a:rPr>
              <a:t>5- الترجمة</a:t>
            </a:r>
            <a:endParaRPr lang="ar-DZ" sz="6000" b="1">
              <a:solidFill>
                <a:srgbClr val="C00000"/>
              </a:solidFill>
            </a:endParaRPr>
          </a:p>
        </p:txBody>
      </p:sp>
      <p:sp>
        <p:nvSpPr>
          <p:cNvPr id="3" name="عنصر نائب للمحتوى 2"/>
          <p:cNvSpPr>
            <a:spLocks noGrp="1"/>
          </p:cNvSpPr>
          <p:nvPr>
            <p:ph idx="1"/>
          </p:nvPr>
        </p:nvSpPr>
        <p:spPr>
          <a:xfrm>
            <a:off x="404949" y="2015732"/>
            <a:ext cx="11181805" cy="3862554"/>
          </a:xfrm>
        </p:spPr>
        <p:txBody>
          <a:bodyPr>
            <a:noAutofit/>
          </a:bodyPr>
          <a:lstStyle/>
          <a:p>
            <a:pPr algn="just"/>
            <a:r>
              <a:rPr lang="ar-DZ" sz="2400" b="1" smtClean="0">
                <a:solidFill>
                  <a:srgbClr val="C00000"/>
                </a:solidFill>
              </a:rPr>
              <a:t>لا شك أن حركة وتيرة الترجمات المتسارعة لآداب الغربيين نحو لغة العرب كان لها تأثير خطير على رؤى نقادنا في منتصف القرن الفارط. فمنذ بدايات هذا القرن، وأحمد أمين 1886-1954م) يتربع على عرش </a:t>
            </a:r>
            <a:r>
              <a:rPr lang="ar-DZ" sz="2400" b="1">
                <a:solidFill>
                  <a:srgbClr val="C00000"/>
                </a:solidFill>
              </a:rPr>
              <a:t>«لجنة التأليف والترجمة والنشر» </a:t>
            </a:r>
            <a:r>
              <a:rPr lang="ar-DZ" sz="2400" b="1" smtClean="0">
                <a:solidFill>
                  <a:srgbClr val="C00000"/>
                </a:solidFill>
              </a:rPr>
              <a:t>التي أنشأها عام 1914م رفقة زملائه، وما أضفته من قيمة مضافة للثقافة العربية. </a:t>
            </a:r>
          </a:p>
          <a:p>
            <a:pPr algn="just"/>
            <a:r>
              <a:rPr lang="ar-DZ" sz="2400" b="1" smtClean="0">
                <a:solidFill>
                  <a:srgbClr val="C00000"/>
                </a:solidFill>
              </a:rPr>
              <a:t>ظهور التيارات الواقعية والرومانسية والكلاسيكية في أدبنا العربي لا يمكن أن نعزوه إلا لحركة الترجمة الحثيثة التي كانت نافذة العربي الوحيدة على آداب الغير. بما في ذلك ظاهرة (الجماعات الأدبية) التي هي تقليد غربي بالأساس. فلقد كانت جماعة أبولو –مثلا- تترجم أشعارا فرنسية بالعربية في مجلتها، وخاصة ترجمات (إبراهيم ناجي) لأشعار بودلير الفرنسي </a:t>
            </a:r>
            <a:endParaRPr lang="ar-DZ" sz="2400" b="1">
              <a:solidFill>
                <a:srgbClr val="C00000"/>
              </a:solidFill>
            </a:endParaRPr>
          </a:p>
        </p:txBody>
      </p:sp>
    </p:spTree>
    <p:extLst>
      <p:ext uri="{BB962C8B-B14F-4D97-AF65-F5344CB8AC3E}">
        <p14:creationId xmlns:p14="http://schemas.microsoft.com/office/powerpoint/2010/main" val="343042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6835" y="2015732"/>
            <a:ext cx="10672354" cy="3450613"/>
          </a:xfrm>
        </p:spPr>
        <p:txBody>
          <a:bodyPr>
            <a:noAutofit/>
          </a:bodyPr>
          <a:lstStyle/>
          <a:p>
            <a:pPr algn="just"/>
            <a:r>
              <a:rPr lang="ar-DZ" sz="3600" b="1">
                <a:solidFill>
                  <a:srgbClr val="C00000"/>
                </a:solidFill>
              </a:rPr>
              <a:t>انتقد </a:t>
            </a:r>
            <a:r>
              <a:rPr lang="ar-DZ" sz="3600" b="1" smtClean="0">
                <a:solidFill>
                  <a:srgbClr val="C00000"/>
                </a:solidFill>
              </a:rPr>
              <a:t>أحمد أمين محققي </a:t>
            </a:r>
            <a:r>
              <a:rPr lang="ar-DZ" sz="3600" b="1">
                <a:solidFill>
                  <a:srgbClr val="C00000"/>
                </a:solidFill>
              </a:rPr>
              <a:t>التراث العربي ونشر </a:t>
            </a:r>
            <a:r>
              <a:rPr lang="ar-DZ" sz="3600" b="1" smtClean="0">
                <a:solidFill>
                  <a:srgbClr val="C00000"/>
                </a:solidFill>
              </a:rPr>
              <a:t>ذخائره ونفائسه ، </a:t>
            </a:r>
            <a:r>
              <a:rPr lang="ar-DZ" sz="3600" b="1">
                <a:solidFill>
                  <a:srgbClr val="C00000"/>
                </a:solidFill>
              </a:rPr>
              <a:t>ورأى أن الفكر الأوروبي أجدر بالشيوع والذيوع والترجمة من مؤلفات مضى زمانها، وأطلق على كتب التراث «الكتاب القديم المبعوث من قبره»، ثم قال: «سيمضي الغرب في طريقه، وهو يحاول الصعود إلى ذرى السماء، ونحن نحفر الأجداث لنستخرج الرمم»</a:t>
            </a:r>
          </a:p>
        </p:txBody>
      </p:sp>
    </p:spTree>
    <p:extLst>
      <p:ext uri="{BB962C8B-B14F-4D97-AF65-F5344CB8AC3E}">
        <p14:creationId xmlns:p14="http://schemas.microsoft.com/office/powerpoint/2010/main" val="2939611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sz="6600" b="1" smtClean="0">
                <a:solidFill>
                  <a:srgbClr val="C00000"/>
                </a:solidFill>
              </a:rPr>
              <a:t> 6- الاتجاه الوجداني في الشعر </a:t>
            </a:r>
            <a:endParaRPr lang="ar-DZ" sz="6600" b="1">
              <a:solidFill>
                <a:srgbClr val="C00000"/>
              </a:solidFill>
            </a:endParaRPr>
          </a:p>
        </p:txBody>
      </p:sp>
      <p:sp>
        <p:nvSpPr>
          <p:cNvPr id="3" name="عنصر نائب للمحتوى 2"/>
          <p:cNvSpPr>
            <a:spLocks noGrp="1"/>
          </p:cNvSpPr>
          <p:nvPr>
            <p:ph idx="1"/>
          </p:nvPr>
        </p:nvSpPr>
        <p:spPr>
          <a:xfrm>
            <a:off x="418011" y="2015732"/>
            <a:ext cx="11181806" cy="3784177"/>
          </a:xfrm>
          <a:noFill/>
        </p:spPr>
        <p:txBody>
          <a:bodyPr>
            <a:noAutofit/>
          </a:bodyPr>
          <a:lstStyle/>
          <a:p>
            <a:r>
              <a:rPr lang="ar-DZ" b="1" smtClean="0">
                <a:solidFill>
                  <a:srgbClr val="C00000"/>
                </a:solidFill>
              </a:rPr>
              <a:t>لا يمكن أن نغفل المدَّ الوجداني الذي ضرب ضفاف الشعر العربي منذ مطالع القرن العشرين. وأثر في أنساقه وبُناه بدءا بجماعة (الديوان)، وجماعة (أبولو)، ورابطتي المهجرين الأمريكيين وغيرها.</a:t>
            </a:r>
          </a:p>
          <a:p>
            <a:r>
              <a:rPr lang="ar-DZ" b="1" smtClean="0">
                <a:solidFill>
                  <a:srgbClr val="C00000"/>
                </a:solidFill>
              </a:rPr>
              <a:t>ا رتباط الرومانسية بالحرية والتحرر التي تنسجم مع روح الشاعر والأديب الطلائعي في زمن تزرح فيه أمته تحت نير الظلم والجهل والاستعباد، وهو يتطلع لانعتاقها.</a:t>
            </a:r>
          </a:p>
          <a:p>
            <a:r>
              <a:rPr lang="ar-DZ" b="1" smtClean="0">
                <a:solidFill>
                  <a:srgbClr val="C00000"/>
                </a:solidFill>
              </a:rPr>
              <a:t>الرومانسية ثورة فردانية على ثقافة شعوب يراها الرومانسي منتهية الصلاحية والنجاعة التاريخية، وبالتحرر من أنساقها نستجيب لنداء الحياة الجديدة، ونفهم مشكلاتنا الآنية في سياقها الراهن.</a:t>
            </a:r>
          </a:p>
          <a:p>
            <a:r>
              <a:rPr lang="ar-DZ" b="1" smtClean="0">
                <a:solidFill>
                  <a:srgbClr val="C00000"/>
                </a:solidFill>
              </a:rPr>
              <a:t>لعل في عناوين الدواوين عندهم (أغاني الحياة) للشابي، وف(بذور الحياة) لرمضان حمود ما نستدل به على رغبتهم الجامحة في تجديد رؤى الشعر والنقد العربيين. وغربلته من كل الأفكار التي ترهنه للتخلف والانحطاط عبر كتاب ميخاييل نعيمة (الغربال) مثالا لا حصرا.</a:t>
            </a:r>
          </a:p>
          <a:p>
            <a:endParaRPr lang="ar-DZ" b="1">
              <a:solidFill>
                <a:srgbClr val="C00000"/>
              </a:solidFill>
            </a:endParaRPr>
          </a:p>
        </p:txBody>
      </p:sp>
    </p:spTree>
    <p:extLst>
      <p:ext uri="{BB962C8B-B14F-4D97-AF65-F5344CB8AC3E}">
        <p14:creationId xmlns:p14="http://schemas.microsoft.com/office/powerpoint/2010/main" val="44555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sz="4800" b="1" smtClean="0">
                <a:solidFill>
                  <a:srgbClr val="FF0000"/>
                </a:solidFill>
              </a:rPr>
              <a:t>مقولات تؤطر إرهاصات النقد العربي المعاصر</a:t>
            </a:r>
            <a:endParaRPr lang="ar-DZ" sz="4800" b="1">
              <a:solidFill>
                <a:srgbClr val="FF0000"/>
              </a:solidFill>
            </a:endParaRPr>
          </a:p>
        </p:txBody>
      </p:sp>
    </p:spTree>
    <p:extLst>
      <p:ext uri="{BB962C8B-B14F-4D97-AF65-F5344CB8AC3E}">
        <p14:creationId xmlns:p14="http://schemas.microsoft.com/office/powerpoint/2010/main" val="167874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888274" y="796834"/>
            <a:ext cx="10672355" cy="4807131"/>
          </a:xfrm>
          <a:prstGeom prst="rect">
            <a:avLst/>
          </a:prstGeom>
        </p:spPr>
      </p:pic>
    </p:spTree>
    <p:extLst>
      <p:ext uri="{BB962C8B-B14F-4D97-AF65-F5344CB8AC3E}">
        <p14:creationId xmlns:p14="http://schemas.microsoft.com/office/powerpoint/2010/main" val="2396101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195944" y="483326"/>
            <a:ext cx="11443062" cy="5217569"/>
          </a:xfrm>
          <a:prstGeom prst="rect">
            <a:avLst/>
          </a:prstGeom>
        </p:spPr>
      </p:pic>
    </p:spTree>
    <p:extLst>
      <p:ext uri="{BB962C8B-B14F-4D97-AF65-F5344CB8AC3E}">
        <p14:creationId xmlns:p14="http://schemas.microsoft.com/office/powerpoint/2010/main" val="2132516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smtClean="0">
                <a:solidFill>
                  <a:srgbClr val="C00000"/>
                </a:solidFill>
              </a:rPr>
              <a:t>يقول (أحمد ضيف) عن كتابه (مقدمة لدراسة بلاغة العرب 1921م):</a:t>
            </a:r>
            <a:endParaRPr lang="ar-DZ" b="1">
              <a:solidFill>
                <a:srgbClr val="C00000"/>
              </a:solidFill>
            </a:endParaRPr>
          </a:p>
        </p:txBody>
      </p:sp>
    </p:spTree>
    <p:extLst>
      <p:ext uri="{BB962C8B-B14F-4D97-AF65-F5344CB8AC3E}">
        <p14:creationId xmlns:p14="http://schemas.microsoft.com/office/powerpoint/2010/main" val="224187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DZ"/>
          </a:p>
        </p:txBody>
      </p:sp>
      <p:pic>
        <p:nvPicPr>
          <p:cNvPr id="4" name="عنصر نائب للمحتوى 3"/>
          <p:cNvPicPr>
            <a:picLocks noGrp="1" noChangeAspect="1"/>
          </p:cNvPicPr>
          <p:nvPr>
            <p:ph idx="1"/>
          </p:nvPr>
        </p:nvPicPr>
        <p:blipFill>
          <a:blip r:embed="rId2"/>
          <a:stretch>
            <a:fillRect/>
          </a:stretch>
        </p:blipFill>
        <p:spPr>
          <a:xfrm>
            <a:off x="548640" y="326571"/>
            <a:ext cx="11429999" cy="5421086"/>
          </a:xfrm>
          <a:prstGeom prst="rect">
            <a:avLst/>
          </a:prstGeom>
        </p:spPr>
      </p:pic>
    </p:spTree>
    <p:extLst>
      <p:ext uri="{BB962C8B-B14F-4D97-AF65-F5344CB8AC3E}">
        <p14:creationId xmlns:p14="http://schemas.microsoft.com/office/powerpoint/2010/main" val="322731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sz="4000" b="1" smtClean="0">
                <a:solidFill>
                  <a:srgbClr val="C00000"/>
                </a:solidFill>
              </a:rPr>
              <a:t>1- الاستشراق والاستغراب</a:t>
            </a:r>
            <a:endParaRPr lang="ar-DZ" sz="4000" b="1">
              <a:solidFill>
                <a:srgbClr val="C00000"/>
              </a:solidFill>
            </a:endParaRPr>
          </a:p>
        </p:txBody>
      </p:sp>
      <p:sp>
        <p:nvSpPr>
          <p:cNvPr id="3" name="عنصر نائب للمحتوى 2"/>
          <p:cNvSpPr>
            <a:spLocks noGrp="1"/>
          </p:cNvSpPr>
          <p:nvPr>
            <p:ph idx="1"/>
          </p:nvPr>
        </p:nvSpPr>
        <p:spPr>
          <a:xfrm>
            <a:off x="404949" y="2015732"/>
            <a:ext cx="11338560" cy="3771114"/>
          </a:xfrm>
        </p:spPr>
        <p:txBody>
          <a:bodyPr>
            <a:noAutofit/>
          </a:bodyPr>
          <a:lstStyle/>
          <a:p>
            <a:pPr algn="just"/>
            <a:r>
              <a:rPr lang="ar-DZ" sz="2400" b="1" smtClean="0">
                <a:solidFill>
                  <a:srgbClr val="C00000"/>
                </a:solidFill>
              </a:rPr>
              <a:t>هما حركتان ثقافيتان متعاكستان في الاتجاه، وقد تكونان متكاملتين في الفاعلية والتأثير المتبادل بينهما. وقد أرسلت بعثات علمية وثقافية لنخب من العلماء والنقاد العرب في مصر خاصة إلى جامعات ومعاهد الغرب ( فرنسا – بريطانبا- ألمانيا- أسبانيا...) كالدكتور (أحمد ضيف 1880-1945م) و(طه </a:t>
            </a:r>
            <a:r>
              <a:rPr lang="ar-DZ" sz="2400" b="1" smtClean="0">
                <a:solidFill>
                  <a:srgbClr val="C00000"/>
                </a:solidFill>
              </a:rPr>
              <a:t>حسين1889-1973م</a:t>
            </a:r>
            <a:r>
              <a:rPr lang="ar-DZ" sz="2400" b="1" smtClean="0">
                <a:solidFill>
                  <a:srgbClr val="C00000"/>
                </a:solidFill>
              </a:rPr>
              <a:t>) وغيرهم ممن دشنوا حركة الاستغراب وعادوا بآثارها إلى الفكر والنقد العربي.</a:t>
            </a:r>
          </a:p>
          <a:p>
            <a:pPr algn="just"/>
            <a:r>
              <a:rPr lang="ar-DZ" sz="2400" b="1" smtClean="0">
                <a:solidFill>
                  <a:srgbClr val="C00000"/>
                </a:solidFill>
              </a:rPr>
              <a:t>وبالمقابل، فقد ظهرت قبل الاستغراب، حركة استشراق فكري لعلماء من الغرب حلوا بمدائن الشرق، واستقروا بها زمنا كي يدرسوا تاريخها، </a:t>
            </a:r>
            <a:r>
              <a:rPr lang="ar-DZ" sz="2400" b="1" smtClean="0">
                <a:solidFill>
                  <a:srgbClr val="C00000"/>
                </a:solidFill>
              </a:rPr>
              <a:t>وإنسانَها </a:t>
            </a:r>
            <a:r>
              <a:rPr lang="ar-DZ" sz="2400" b="1" smtClean="0">
                <a:solidFill>
                  <a:srgbClr val="C00000"/>
                </a:solidFill>
              </a:rPr>
              <a:t>ومجتمعها الأصيل، ويحققوا في آثارها الفكرية والأدبية، كالناقد الإيطالي الكبير (كارلو نالينو 1872- 1938م) أستاذ (طه حسين) بمصر.</a:t>
            </a:r>
          </a:p>
          <a:p>
            <a:pPr algn="just"/>
            <a:r>
              <a:rPr lang="ar-DZ" sz="2400" b="1" smtClean="0">
                <a:solidFill>
                  <a:srgbClr val="C00000"/>
                </a:solidFill>
              </a:rPr>
              <a:t>هاتان الحركتان سيكون لهما بالغ الأثر لاحقا في ظهور البوادر الأولى لملامح نقد عربي معاصر. </a:t>
            </a:r>
          </a:p>
          <a:p>
            <a:pPr algn="just"/>
            <a:endParaRPr lang="ar-DZ" sz="2400" b="1">
              <a:solidFill>
                <a:srgbClr val="C00000"/>
              </a:solidFill>
            </a:endParaRPr>
          </a:p>
        </p:txBody>
      </p:sp>
    </p:spTree>
    <p:extLst>
      <p:ext uri="{BB962C8B-B14F-4D97-AF65-F5344CB8AC3E}">
        <p14:creationId xmlns:p14="http://schemas.microsoft.com/office/powerpoint/2010/main" val="3451948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sz="4000" b="1" smtClean="0">
                <a:solidFill>
                  <a:srgbClr val="C00000"/>
                </a:solidFill>
              </a:rPr>
              <a:t>2- الطباعة والنشر الصحافي</a:t>
            </a:r>
            <a:endParaRPr lang="ar-DZ" sz="4000" b="1">
              <a:solidFill>
                <a:srgbClr val="C00000"/>
              </a:solidFill>
            </a:endParaRPr>
          </a:p>
        </p:txBody>
      </p:sp>
      <p:sp>
        <p:nvSpPr>
          <p:cNvPr id="3" name="عنصر نائب للمحتوى 2"/>
          <p:cNvSpPr>
            <a:spLocks noGrp="1"/>
          </p:cNvSpPr>
          <p:nvPr>
            <p:ph idx="1"/>
          </p:nvPr>
        </p:nvSpPr>
        <p:spPr>
          <a:xfrm>
            <a:off x="352697" y="2015732"/>
            <a:ext cx="11443063" cy="3927868"/>
          </a:xfrm>
        </p:spPr>
        <p:txBody>
          <a:bodyPr>
            <a:noAutofit/>
          </a:bodyPr>
          <a:lstStyle/>
          <a:p>
            <a:r>
              <a:rPr lang="ar-DZ" sz="2500" b="1">
                <a:solidFill>
                  <a:srgbClr val="C00000"/>
                </a:solidFill>
              </a:rPr>
              <a:t>تعد المطبعة التي جلبها نابليون معه إلى مصر في حملته عام 1798 أول مطبعة دخلت البلاد العربية، أنشأ بعدها محمد علي باشا مطبعة بولاق عام 1821</a:t>
            </a:r>
            <a:r>
              <a:rPr lang="ar-DZ" sz="2500" b="1" smtClean="0">
                <a:solidFill>
                  <a:srgbClr val="C00000"/>
                </a:solidFill>
              </a:rPr>
              <a:t>، وسيكون للطباعة وانتشار الكتب والدواوين الحديثة والقديمة، والصحف السيارة دورٌ بارز في النهوض بالأدب، وتسريع وتيرة تطوره وتجديد أنساقه، </a:t>
            </a:r>
          </a:p>
          <a:p>
            <a:r>
              <a:rPr lang="ar-DZ" sz="2500" b="1" smtClean="0">
                <a:solidFill>
                  <a:srgbClr val="C00000"/>
                </a:solidFill>
              </a:rPr>
              <a:t>لقد حرصت كل جماعة أدبية ناشئة أن يكون لها إصدار مطبوع، كمجلة أبولو، ومجلة (السائح -1920م) التابعة للرابطة القلمية، فضلا عما تركه هؤلاء من آثار مكتوبة في الصحافة أو في دواوينهم ومؤلفاتهم.</a:t>
            </a:r>
          </a:p>
          <a:p>
            <a:r>
              <a:rPr lang="ar-DZ" sz="2500" b="1" smtClean="0">
                <a:solidFill>
                  <a:srgbClr val="C00000"/>
                </a:solidFill>
              </a:rPr>
              <a:t>وعلى العكس مما قد نجده  في أيامنا، فإن ارتباط الصحافة العربية في بداياتها بالأدب، وقضاياه، وأعلامه أسهم في تطوره، وتفاعل الشعراء والأدباء العرب واطلاعهم على آداب الأجانب عبر الترجمات الدورية في هذه المجلات.</a:t>
            </a:r>
            <a:endParaRPr lang="ar-DZ" sz="2500" b="1">
              <a:solidFill>
                <a:srgbClr val="C00000"/>
              </a:solidFill>
            </a:endParaRPr>
          </a:p>
        </p:txBody>
      </p:sp>
    </p:spTree>
    <p:extLst>
      <p:ext uri="{BB962C8B-B14F-4D97-AF65-F5344CB8AC3E}">
        <p14:creationId xmlns:p14="http://schemas.microsoft.com/office/powerpoint/2010/main" val="336244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DZ" sz="4000" b="1" smtClean="0">
                <a:solidFill>
                  <a:srgbClr val="C00000"/>
                </a:solidFill>
              </a:rPr>
              <a:t>3- تصاعد الروح القومية الوطنية</a:t>
            </a:r>
            <a:endParaRPr lang="ar-DZ" sz="4000" b="1">
              <a:solidFill>
                <a:srgbClr val="C00000"/>
              </a:solidFill>
            </a:endParaRPr>
          </a:p>
        </p:txBody>
      </p:sp>
      <p:sp>
        <p:nvSpPr>
          <p:cNvPr id="3" name="عنصر نائب للمحتوى 2"/>
          <p:cNvSpPr>
            <a:spLocks noGrp="1"/>
          </p:cNvSpPr>
          <p:nvPr>
            <p:ph idx="1"/>
          </p:nvPr>
        </p:nvSpPr>
        <p:spPr>
          <a:xfrm>
            <a:off x="182880" y="2015732"/>
            <a:ext cx="12009119" cy="3810302"/>
          </a:xfrm>
        </p:spPr>
        <p:txBody>
          <a:bodyPr>
            <a:noAutofit/>
          </a:bodyPr>
          <a:lstStyle/>
          <a:p>
            <a:r>
              <a:rPr lang="ar-DZ" sz="2200" b="1" smtClean="0">
                <a:solidFill>
                  <a:srgbClr val="C00000"/>
                </a:solidFill>
              </a:rPr>
              <a:t>تطلعت النخب السياسية العربية بعد الحرب العالمية الثانية إلى المطالبة بالحرية والاستقلال من الاستعمار الجاثم على صدر العرب.</a:t>
            </a:r>
          </a:p>
          <a:p>
            <a:r>
              <a:rPr lang="ar-DZ" sz="2200" b="1" smtClean="0">
                <a:solidFill>
                  <a:srgbClr val="C00000"/>
                </a:solidFill>
              </a:rPr>
              <a:t>وتبع ذلك اعتزاز بالذات والخصوصية الثقافية العربية التي جعلت من مثقفينا ينادون بإحياء النموذج الثقافي العربي الأصيل والافتخار به. خشية الذوبان في ثقافة الغالب المحتل.</a:t>
            </a:r>
          </a:p>
          <a:p>
            <a:r>
              <a:rPr lang="ar-DZ" sz="2200" b="1" smtClean="0">
                <a:solidFill>
                  <a:srgbClr val="C00000"/>
                </a:solidFill>
              </a:rPr>
              <a:t>أصدر الباحث النهضوي الفلسطيني (روحي الخالدي 1864- 1913م) كتابه الرائد (تاريخ علم الأدب عند الإفرنج والعرب وفيكتور هوكو 1904م) ليكون رائدا للأدب المقارن بين العرب والإفرنج مبينا فيه أن تأثر أعلام الأدب الغربي بإبداع أجدادنا العرب.</a:t>
            </a:r>
          </a:p>
          <a:p>
            <a:r>
              <a:rPr lang="ar-DZ" sz="2200" b="1" smtClean="0">
                <a:solidFill>
                  <a:srgbClr val="C00000"/>
                </a:solidFill>
              </a:rPr>
              <a:t>وبين أصالة روحي الخالدي، ونزعة (سيد قطب) للتوفيق بين النقد الغربي والعربي عبر المنهج التكاملي، وبين دعوى (أحمد ضيف) للتجديد بقراءة تراثنا في ضوء المناهج الغربية كان لكل ذلك أثر في رفد النقد المعاصر بتيارات فكرية جديدة غيرت ملامحه وآليات قراءته.</a:t>
            </a:r>
          </a:p>
          <a:p>
            <a:endParaRPr lang="ar-DZ" sz="2200" b="1">
              <a:solidFill>
                <a:srgbClr val="C00000"/>
              </a:solidFill>
            </a:endParaRPr>
          </a:p>
        </p:txBody>
      </p:sp>
    </p:spTree>
    <p:extLst>
      <p:ext uri="{BB962C8B-B14F-4D97-AF65-F5344CB8AC3E}">
        <p14:creationId xmlns:p14="http://schemas.microsoft.com/office/powerpoint/2010/main" val="283616353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معرض</Template>
  <TotalTime>763</TotalTime>
  <Words>913</Words>
  <Application>Microsoft Office PowerPoint</Application>
  <PresentationFormat>شاشة عريضة</PresentationFormat>
  <Paragraphs>30</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Gill Sans MT</vt:lpstr>
      <vt:lpstr>Times New Roman</vt:lpstr>
      <vt:lpstr>Gallery</vt:lpstr>
      <vt:lpstr>إرهاصات النقد العربي المعاصر</vt:lpstr>
      <vt:lpstr>مقولات تؤطر إرهاصات النقد العربي المعاصر</vt:lpstr>
      <vt:lpstr>عرض تقديمي في PowerPoint</vt:lpstr>
      <vt:lpstr>عرض تقديمي في PowerPoint</vt:lpstr>
      <vt:lpstr>يقول (أحمد ضيف) عن كتابه (مقدمة لدراسة بلاغة العرب 1921م):</vt:lpstr>
      <vt:lpstr>عرض تقديمي في PowerPoint</vt:lpstr>
      <vt:lpstr>1- الاستشراق والاستغراب</vt:lpstr>
      <vt:lpstr>2- الطباعة والنشر الصحافي</vt:lpstr>
      <vt:lpstr>3- تصاعد الروح القومية الوطنية</vt:lpstr>
      <vt:lpstr>    4- ظهور النقد الأكاديمي</vt:lpstr>
      <vt:lpstr>5- الترجمة</vt:lpstr>
      <vt:lpstr>عرض تقديمي في PowerPoint</vt:lpstr>
      <vt:lpstr> 6- الاتجاه الوجداني في الشعر </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إرهاصات النقد العربي المعاصر</dc:title>
  <dc:creator>Yoga</dc:creator>
  <cp:lastModifiedBy>Yoga</cp:lastModifiedBy>
  <cp:revision>45</cp:revision>
  <dcterms:created xsi:type="dcterms:W3CDTF">2023-01-29T20:11:24Z</dcterms:created>
  <dcterms:modified xsi:type="dcterms:W3CDTF">2023-02-01T07:43:48Z</dcterms:modified>
</cp:coreProperties>
</file>