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20" name="Espace réservé du pied de page 19"/>
          <p:cNvSpPr>
            <a:spLocks noGrp="1"/>
          </p:cNvSpPr>
          <p:nvPr>
            <p:ph type="ftr" sz="quarter" idx="11"/>
          </p:nvPr>
        </p:nvSpPr>
        <p:spPr/>
        <p:txBody>
          <a:bodyPr/>
          <a:lstStyle>
            <a:extLst/>
          </a:lstStyle>
          <a:p>
            <a:endParaRPr lang="en-GB"/>
          </a:p>
        </p:txBody>
      </p:sp>
      <p:sp>
        <p:nvSpPr>
          <p:cNvPr id="10" name="Espace réservé du numéro de diapositive 9"/>
          <p:cNvSpPr>
            <a:spLocks noGrp="1"/>
          </p:cNvSpPr>
          <p:nvPr>
            <p:ph type="sldNum" sz="quarter" idx="12"/>
          </p:nvPr>
        </p:nvSpPr>
        <p:spPr/>
        <p:txBody>
          <a:bodyPr/>
          <a:lstStyle>
            <a:extLst/>
          </a:lstStyle>
          <a:p>
            <a:fld id="{E089854F-9918-4E01-895A-6FECE93FC7CA}" type="slidenum">
              <a:rPr lang="en-GB" smtClean="0"/>
              <a:pPr/>
              <a:t>‹N°›</a:t>
            </a:fld>
            <a:endParaRPr lang="en-GB"/>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5" name="Espace réservé du pied de page 4"/>
          <p:cNvSpPr>
            <a:spLocks noGrp="1"/>
          </p:cNvSpPr>
          <p:nvPr>
            <p:ph type="ftr" sz="quarter" idx="11"/>
          </p:nvPr>
        </p:nvSpPr>
        <p:spPr/>
        <p:txBody>
          <a:bodyPr/>
          <a:lstStyle>
            <a:extLst/>
          </a:lstStyle>
          <a:p>
            <a:endParaRPr lang="en-GB"/>
          </a:p>
        </p:txBody>
      </p:sp>
      <p:sp>
        <p:nvSpPr>
          <p:cNvPr id="6" name="Espace réservé du numéro de diapositive 5"/>
          <p:cNvSpPr>
            <a:spLocks noGrp="1"/>
          </p:cNvSpPr>
          <p:nvPr>
            <p:ph type="sldNum" sz="quarter" idx="12"/>
          </p:nvPr>
        </p:nvSpPr>
        <p:spPr/>
        <p:txBody>
          <a:bodyPr/>
          <a:lstStyle>
            <a:extLst/>
          </a:lstStyle>
          <a:p>
            <a:fld id="{E089854F-9918-4E01-895A-6FECE93FC7CA}" type="slidenum">
              <a:rPr lang="en-GB" smtClean="0"/>
              <a:pPr/>
              <a:t>‹N°›</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8" name="Espace réservé du pied de page 7"/>
          <p:cNvSpPr>
            <a:spLocks noGrp="1"/>
          </p:cNvSpPr>
          <p:nvPr>
            <p:ph type="ftr" sz="quarter" idx="11"/>
          </p:nvPr>
        </p:nvSpPr>
        <p:spPr/>
        <p:txBody>
          <a:bodyPr/>
          <a:lstStyle>
            <a:extLst/>
          </a:lstStyle>
          <a:p>
            <a:endParaRPr lang="en-GB"/>
          </a:p>
        </p:txBody>
      </p:sp>
      <p:sp>
        <p:nvSpPr>
          <p:cNvPr id="9" name="Espace réservé du numéro de diapositive 8"/>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4" name="Espace réservé du pied de page 3"/>
          <p:cNvSpPr>
            <a:spLocks noGrp="1"/>
          </p:cNvSpPr>
          <p:nvPr>
            <p:ph type="ftr" sz="quarter" idx="11"/>
          </p:nvPr>
        </p:nvSpPr>
        <p:spPr/>
        <p:txBody>
          <a:bodyPr/>
          <a:lstStyle>
            <a:extLst/>
          </a:lstStyle>
          <a:p>
            <a:endParaRPr lang="en-GB"/>
          </a:p>
        </p:txBody>
      </p:sp>
      <p:sp>
        <p:nvSpPr>
          <p:cNvPr id="5" name="Espace réservé du numéro de diapositive 4"/>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3" name="Espace réservé du pied de page 2"/>
          <p:cNvSpPr>
            <a:spLocks noGrp="1"/>
          </p:cNvSpPr>
          <p:nvPr>
            <p:ph type="ftr" sz="quarter" idx="11"/>
          </p:nvPr>
        </p:nvSpPr>
        <p:spPr/>
        <p:txBody>
          <a:bodyPr/>
          <a:lstStyle>
            <a:extLst/>
          </a:lstStyle>
          <a:p>
            <a:endParaRPr lang="en-GB"/>
          </a:p>
        </p:txBody>
      </p:sp>
      <p:sp>
        <p:nvSpPr>
          <p:cNvPr id="4" name="Espace réservé du numéro de diapositive 3"/>
          <p:cNvSpPr>
            <a:spLocks noGrp="1"/>
          </p:cNvSpPr>
          <p:nvPr>
            <p:ph type="sldNum" sz="quarter" idx="12"/>
          </p:nvPr>
        </p:nvSpPr>
        <p:spPr/>
        <p:txBody>
          <a:bodyPr/>
          <a:lstStyle>
            <a:extLst/>
          </a:lstStyle>
          <a:p>
            <a:fld id="{E089854F-9918-4E01-895A-6FECE93FC7CA}" type="slidenum">
              <a:rPr lang="en-GB" smtClean="0"/>
              <a:pPr/>
              <a:t>‹N°›</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E089854F-9918-4E01-895A-6FECE93FC7CA}"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B748D8DD-F032-460F-8E7A-687EEA86E5F0}" type="datetimeFigureOut">
              <a:rPr lang="fr-FR" smtClean="0"/>
              <a:pPr/>
              <a:t>11/10/2015</a:t>
            </a:fld>
            <a:endParaRPr lang="en-GB"/>
          </a:p>
        </p:txBody>
      </p:sp>
      <p:sp>
        <p:nvSpPr>
          <p:cNvPr id="6" name="Espace réservé du pied de page 5"/>
          <p:cNvSpPr>
            <a:spLocks noGrp="1"/>
          </p:cNvSpPr>
          <p:nvPr>
            <p:ph type="ftr" sz="quarter" idx="11"/>
          </p:nvPr>
        </p:nvSpPr>
        <p:spPr/>
        <p:txBody>
          <a:bodyPr/>
          <a:lstStyle>
            <a:extLst/>
          </a:lstStyle>
          <a:p>
            <a:endParaRPr lang="en-GB"/>
          </a:p>
        </p:txBody>
      </p:sp>
      <p:sp>
        <p:nvSpPr>
          <p:cNvPr id="7" name="Espace réservé du numéro de diapositive 6"/>
          <p:cNvSpPr>
            <a:spLocks noGrp="1"/>
          </p:cNvSpPr>
          <p:nvPr>
            <p:ph type="sldNum" sz="quarter" idx="12"/>
          </p:nvPr>
        </p:nvSpPr>
        <p:spPr/>
        <p:txBody>
          <a:bodyPr/>
          <a:lstStyle>
            <a:extLst/>
          </a:lstStyle>
          <a:p>
            <a:fld id="{E089854F-9918-4E01-895A-6FECE93FC7CA}" type="slidenum">
              <a:rPr lang="en-GB" smtClean="0"/>
              <a:pPr/>
              <a:t>‹N°›</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48D8DD-F032-460F-8E7A-687EEA86E5F0}" type="datetimeFigureOut">
              <a:rPr lang="fr-FR" smtClean="0"/>
              <a:pPr/>
              <a:t>11/10/2015</a:t>
            </a:fld>
            <a:endParaRPr lang="en-GB"/>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89854F-9918-4E01-895A-6FECE93FC7CA}" type="slidenum">
              <a:rPr lang="en-GB" smtClean="0"/>
              <a:pPr/>
              <a:t>‹N°›</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00166" y="1500174"/>
            <a:ext cx="7406640" cy="1472184"/>
          </a:xfrm>
        </p:spPr>
        <p:txBody>
          <a:bodyPr>
            <a:normAutofit fontScale="90000"/>
          </a:bodyPr>
          <a:lstStyle/>
          <a:p>
            <a:pPr algn="ctr"/>
            <a:r>
              <a:rPr lang="en-GB" sz="6600" b="1" dirty="0" smtClean="0">
                <a:effectLst/>
                <a:latin typeface="Arial Rounded MT Bold" pitchFamily="34" charset="0"/>
                <a:cs typeface="Aharoni" pitchFamily="2" charset="-79"/>
              </a:rPr>
              <a:t>Paragraph Unity and Coherence </a:t>
            </a:r>
            <a:endParaRPr lang="en-GB" sz="6600" b="1" dirty="0">
              <a:effectLst/>
              <a:latin typeface="Arial Rounded MT Bold" pitchFamily="34" charset="0"/>
              <a:cs typeface="Aharoni" pitchFamily="2" charset="-79"/>
            </a:endParaRPr>
          </a:p>
        </p:txBody>
      </p:sp>
      <p:sp>
        <p:nvSpPr>
          <p:cNvPr id="3" name="Sous-titre 2"/>
          <p:cNvSpPr>
            <a:spLocks noGrp="1"/>
          </p:cNvSpPr>
          <p:nvPr>
            <p:ph type="subTitle" idx="1"/>
          </p:nvPr>
        </p:nvSpPr>
        <p:spPr>
          <a:xfrm>
            <a:off x="6072166" y="5000636"/>
            <a:ext cx="3071834" cy="914400"/>
          </a:xfrm>
        </p:spPr>
        <p:txBody>
          <a:bodyPr>
            <a:normAutofit/>
          </a:bodyPr>
          <a:lstStyle/>
          <a:p>
            <a:r>
              <a:rPr lang="en-GB" sz="3200" b="1" dirty="0" smtClean="0"/>
              <a:t>Dr.  </a:t>
            </a:r>
            <a:r>
              <a:rPr lang="en-GB" sz="3200" b="1" dirty="0" err="1" smtClean="0"/>
              <a:t>Toumi</a:t>
            </a:r>
            <a:endParaRPr lang="en-GB"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1538" y="214290"/>
            <a:ext cx="7862182" cy="6500858"/>
          </a:xfrm>
        </p:spPr>
        <p:txBody>
          <a:bodyPr>
            <a:noAutofit/>
          </a:bodyPr>
          <a:lstStyle/>
          <a:p>
            <a:pPr>
              <a:lnSpc>
                <a:spcPct val="150000"/>
              </a:lnSpc>
              <a:buNone/>
            </a:pPr>
            <a:r>
              <a:rPr lang="en-US" sz="3600" dirty="0" smtClean="0"/>
              <a:t>The following paragraph develops the ideas </a:t>
            </a:r>
            <a:r>
              <a:rPr lang="en-US" sz="3600" i="1" dirty="0" smtClean="0"/>
              <a:t>chronologically (“</a:t>
            </a:r>
            <a:r>
              <a:rPr lang="en-US" sz="3600" i="1" dirty="0" err="1" smtClean="0"/>
              <a:t>chronos</a:t>
            </a:r>
            <a:r>
              <a:rPr lang="en-US" sz="3600" i="1" dirty="0" smtClean="0"/>
              <a:t>” means </a:t>
            </a:r>
            <a:r>
              <a:rPr lang="en-US" sz="3600" dirty="0" smtClean="0"/>
              <a:t>“time” and “logic” refers to “order”—so “chronologically” means “time order”). </a:t>
            </a:r>
            <a:endParaRPr lang="en-US" sz="3600" b="1" dirty="0" smtClean="0">
              <a:solidFill>
                <a:srgbClr val="FF0000"/>
              </a:solidFill>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5786" y="0"/>
            <a:ext cx="8147934" cy="6500858"/>
          </a:xfrm>
        </p:spPr>
        <p:txBody>
          <a:bodyPr>
            <a:noAutofit/>
          </a:bodyPr>
          <a:lstStyle/>
          <a:p>
            <a:pPr>
              <a:lnSpc>
                <a:spcPct val="150000"/>
              </a:lnSpc>
              <a:buNone/>
            </a:pPr>
            <a:r>
              <a:rPr lang="en-US" sz="2800" dirty="0" smtClean="0"/>
              <a:t>Phil had an important dinner meeting with a client at 7 P.M. At 8 A.M., Phil took his car into the dealer for repairs. After an hour’s wait, the service technician explained the repairs necessary to fix the damage. By 10 A.M., Phil had talked to the service manager to get an estimate on the costs. Phil called his insurance agent at 10:30 A.M. to see if the bill was covered under his policy. Phil returned to the dealer’s at 6 P.M. and picked up his car. He made it to the restaurant on time for his dinner with the client.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5786" y="0"/>
            <a:ext cx="8358214" cy="6858000"/>
          </a:xfrm>
        </p:spPr>
        <p:txBody>
          <a:bodyPr>
            <a:noAutofit/>
          </a:bodyPr>
          <a:lstStyle/>
          <a:p>
            <a:pPr>
              <a:lnSpc>
                <a:spcPct val="150000"/>
              </a:lnSpc>
              <a:buNone/>
            </a:pPr>
            <a:r>
              <a:rPr lang="en-GB" b="1" dirty="0" smtClean="0"/>
              <a:t>Space Order </a:t>
            </a:r>
          </a:p>
          <a:p>
            <a:pPr>
              <a:lnSpc>
                <a:spcPct val="150000"/>
              </a:lnSpc>
              <a:buNone/>
            </a:pPr>
            <a:r>
              <a:rPr lang="en-US" dirty="0" smtClean="0"/>
              <a:t>Sometimes, the physical space in which the events are unfolding is important and should be emphasized. Depending on the kind of space you are describing. you can move from top to bottom, left to right, inside to outside, or any appropriate “direction.” Consider the following paragraph for its space order in describing a field from a distance to close-up: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85786" y="214290"/>
            <a:ext cx="8358214" cy="6643710"/>
          </a:xfrm>
        </p:spPr>
        <p:txBody>
          <a:bodyPr>
            <a:noAutofit/>
          </a:bodyPr>
          <a:lstStyle/>
          <a:p>
            <a:pPr>
              <a:lnSpc>
                <a:spcPct val="150000"/>
              </a:lnSpc>
              <a:buNone/>
            </a:pPr>
            <a:r>
              <a:rPr lang="en-US" dirty="0" smtClean="0"/>
              <a:t>The tall fir trees surrounded the open field. At the base of the trees, small shrubs ringed the green expanse like a floating fence. The field was dotted with blue “heal-all” flowers. On many of the flower petals, small beads of dew glistened in the morning sun. Tiny insects swam in the dew drops as if lounging in their own backyard pool.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214290"/>
            <a:ext cx="7786742" cy="6429420"/>
          </a:xfrm>
        </p:spPr>
        <p:txBody>
          <a:bodyPr>
            <a:noAutofit/>
          </a:bodyPr>
          <a:lstStyle/>
          <a:p>
            <a:pPr>
              <a:lnSpc>
                <a:spcPct val="150000"/>
              </a:lnSpc>
              <a:buNone/>
            </a:pPr>
            <a:r>
              <a:rPr lang="en-US" dirty="0" smtClean="0"/>
              <a:t>You are moved from the trees, closer still to the bushes, still closer to the flowers, and even more closely to the petals, to the dew drops, and almost microscopically, to the little insects in the dew drops.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1"/>
          </p:nvPr>
        </p:nvSpPr>
        <p:spPr>
          <a:xfrm>
            <a:off x="642910" y="142852"/>
            <a:ext cx="4450298" cy="6500858"/>
          </a:xfrm>
        </p:spPr>
        <p:txBody>
          <a:bodyPr>
            <a:normAutofit fontScale="92500"/>
          </a:bodyPr>
          <a:lstStyle/>
          <a:p>
            <a:pPr marL="596646" indent="-514350">
              <a:buFont typeface="+mj-lt"/>
              <a:buAutoNum type="arabicPeriod"/>
            </a:pPr>
            <a:r>
              <a:rPr lang="en-US" dirty="0" smtClean="0"/>
              <a:t>Hit the “Save as” icon on the left menu.</a:t>
            </a:r>
          </a:p>
          <a:p>
            <a:pPr marL="596646" indent="-514350">
              <a:buFont typeface="+mj-lt"/>
              <a:buAutoNum type="arabicPeriod"/>
            </a:pPr>
            <a:r>
              <a:rPr lang="en-US" dirty="0" smtClean="0"/>
              <a:t>Click on the “File” icon on the top tool bar to display options.</a:t>
            </a:r>
          </a:p>
          <a:p>
            <a:pPr marL="596646" indent="-514350">
              <a:buFont typeface="+mj-lt"/>
              <a:buAutoNum type="arabicPeriod"/>
            </a:pPr>
            <a:r>
              <a:rPr lang="en-US" dirty="0" smtClean="0"/>
              <a:t>Place the disk into the port on the CPU.</a:t>
            </a:r>
          </a:p>
          <a:p>
            <a:pPr marL="596646" indent="-514350">
              <a:buFont typeface="+mj-lt"/>
              <a:buAutoNum type="arabicPeriod"/>
            </a:pPr>
            <a:r>
              <a:rPr lang="en-US" dirty="0" smtClean="0"/>
              <a:t>Click on the “Save in” tool bar for the drop-down menu to display.</a:t>
            </a:r>
          </a:p>
          <a:p>
            <a:pPr marL="596646" indent="-514350">
              <a:buFont typeface="+mj-lt"/>
              <a:buAutoNum type="arabicPeriod"/>
            </a:pPr>
            <a:r>
              <a:rPr lang="en-US" dirty="0" smtClean="0"/>
              <a:t>Move to the lower tool bar and click on “Save.”</a:t>
            </a:r>
          </a:p>
          <a:p>
            <a:pPr marL="596646" indent="-514350">
              <a:buFont typeface="+mj-lt"/>
              <a:buAutoNum type="arabicPeriod"/>
            </a:pPr>
            <a:r>
              <a:rPr lang="en-US" dirty="0" smtClean="0"/>
              <a:t>In the “File Name” box, type in the name of your document</a:t>
            </a:r>
            <a:r>
              <a:rPr lang="en-US" b="1" dirty="0" smtClean="0"/>
              <a:t>.</a:t>
            </a:r>
          </a:p>
        </p:txBody>
      </p:sp>
      <p:sp>
        <p:nvSpPr>
          <p:cNvPr id="6" name="Espace réservé du contenu 5"/>
          <p:cNvSpPr>
            <a:spLocks noGrp="1"/>
          </p:cNvSpPr>
          <p:nvPr>
            <p:ph sz="half" idx="2"/>
          </p:nvPr>
        </p:nvSpPr>
        <p:spPr>
          <a:xfrm>
            <a:off x="5000628" y="214290"/>
            <a:ext cx="3933060" cy="6429420"/>
          </a:xfrm>
        </p:spPr>
        <p:txBody>
          <a:bodyPr>
            <a:normAutofit fontScale="92500"/>
          </a:bodyPr>
          <a:lstStyle/>
          <a:p>
            <a:pPr marL="596646" indent="-514350">
              <a:buFont typeface="+mj-lt"/>
              <a:buAutoNum type="arabicPeriod"/>
            </a:pPr>
            <a:r>
              <a:rPr lang="en-US" dirty="0" smtClean="0"/>
              <a:t>Place the disk into the port on the CPU.</a:t>
            </a:r>
          </a:p>
          <a:p>
            <a:pPr marL="596646" indent="-514350">
              <a:buFont typeface="+mj-lt"/>
              <a:buAutoNum type="arabicPeriod"/>
            </a:pPr>
            <a:r>
              <a:rPr lang="en-US" dirty="0" smtClean="0"/>
              <a:t>Click on the “File” icon on the top tool bar to display options.</a:t>
            </a:r>
          </a:p>
          <a:p>
            <a:pPr marL="596646" indent="-514350">
              <a:buFont typeface="+mj-lt"/>
              <a:buAutoNum type="arabicPeriod"/>
            </a:pPr>
            <a:r>
              <a:rPr lang="en-US" dirty="0" smtClean="0"/>
              <a:t>Hit the “Save as” icon on the left menu.</a:t>
            </a:r>
          </a:p>
          <a:p>
            <a:pPr marL="596646" indent="-514350">
              <a:buFont typeface="+mj-lt"/>
              <a:buAutoNum type="arabicPeriod"/>
            </a:pPr>
            <a:r>
              <a:rPr lang="en-US" dirty="0" smtClean="0"/>
              <a:t>Click on the “Save in” tool bar for the drop-down menu to display.</a:t>
            </a:r>
          </a:p>
          <a:p>
            <a:pPr marL="596646" indent="-514350">
              <a:buFont typeface="+mj-lt"/>
              <a:buAutoNum type="arabicPeriod"/>
            </a:pPr>
            <a:r>
              <a:rPr lang="en-US" dirty="0" smtClean="0"/>
              <a:t>In the “File Name” box, type in the name of your document.</a:t>
            </a:r>
          </a:p>
          <a:p>
            <a:pPr marL="596646" indent="-514350">
              <a:buFont typeface="+mj-lt"/>
              <a:buAutoNum type="arabicPeriod"/>
            </a:pPr>
            <a:r>
              <a:rPr lang="en-US" dirty="0" smtClean="0"/>
              <a:t>Move to the lower tool bar and click on “Save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142976" y="0"/>
            <a:ext cx="7862150" cy="1143000"/>
          </a:xfrm>
        </p:spPr>
        <p:txBody>
          <a:bodyPr>
            <a:normAutofit/>
          </a:bodyPr>
          <a:lstStyle/>
          <a:p>
            <a:pPr algn="ctr"/>
            <a:r>
              <a:rPr lang="en-GB" b="1" dirty="0" smtClean="0"/>
              <a:t>Transitional Expressions</a:t>
            </a:r>
            <a:endParaRPr lang="en-GB" dirty="0"/>
          </a:p>
        </p:txBody>
      </p:sp>
      <p:sp>
        <p:nvSpPr>
          <p:cNvPr id="5" name="Espace réservé du contenu 4"/>
          <p:cNvSpPr>
            <a:spLocks noGrp="1"/>
          </p:cNvSpPr>
          <p:nvPr>
            <p:ph idx="1"/>
          </p:nvPr>
        </p:nvSpPr>
        <p:spPr>
          <a:xfrm>
            <a:off x="1071538" y="1214422"/>
            <a:ext cx="8072462" cy="5643578"/>
          </a:xfrm>
        </p:spPr>
        <p:txBody>
          <a:bodyPr>
            <a:normAutofit/>
          </a:bodyPr>
          <a:lstStyle/>
          <a:p>
            <a:pPr>
              <a:buNone/>
            </a:pPr>
            <a:r>
              <a:rPr lang="en-US" dirty="0" smtClean="0"/>
              <a:t>As you move from one idea or event in a paragraph, it is helpful to the reader if you link these ideas and events with </a:t>
            </a:r>
            <a:r>
              <a:rPr lang="en-US" i="1" dirty="0" smtClean="0">
                <a:solidFill>
                  <a:srgbClr val="FF0000"/>
                </a:solidFill>
              </a:rPr>
              <a:t>transitional expressions</a:t>
            </a:r>
            <a:r>
              <a:rPr lang="en-US" i="1" dirty="0" smtClean="0"/>
              <a:t>. These </a:t>
            </a:r>
            <a:r>
              <a:rPr lang="en-US" dirty="0" smtClean="0"/>
              <a:t>are often labeled </a:t>
            </a:r>
            <a:r>
              <a:rPr lang="en-US" i="1" dirty="0" smtClean="0">
                <a:solidFill>
                  <a:srgbClr val="FF0000"/>
                </a:solidFill>
              </a:rPr>
              <a:t>coordinating conjunctions, adverbial conjunctions, introductory words</a:t>
            </a:r>
            <a:r>
              <a:rPr lang="en-US" i="1" dirty="0" smtClean="0"/>
              <a:t>, and </a:t>
            </a:r>
            <a:r>
              <a:rPr lang="en-US" i="1" dirty="0" smtClean="0">
                <a:solidFill>
                  <a:srgbClr val="FF0000"/>
                </a:solidFill>
              </a:rPr>
              <a:t>subordinating conjunctions</a:t>
            </a:r>
            <a:r>
              <a:rPr lang="en-US" i="1" dirty="0" smtClean="0"/>
              <a:t>. What </a:t>
            </a:r>
            <a:r>
              <a:rPr lang="en-US" dirty="0" smtClean="0"/>
              <a:t>follows is a list of commonly used transitional expressions and how they are used:</a:t>
            </a:r>
            <a:endParaRPr lang="en-US" b="1"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1538" y="285728"/>
            <a:ext cx="7929618" cy="6429420"/>
          </a:xfrm>
        </p:spPr>
        <p:txBody>
          <a:bodyPr>
            <a:normAutofit/>
          </a:bodyPr>
          <a:lstStyle/>
          <a:p>
            <a:pPr>
              <a:buNone/>
            </a:pPr>
            <a:r>
              <a:rPr lang="en-US" b="1" dirty="0" smtClean="0"/>
              <a:t>Results: </a:t>
            </a:r>
            <a:r>
              <a:rPr lang="en-US" dirty="0" smtClean="0"/>
              <a:t>as a result of . . . , consequently, therefore, </a:t>
            </a:r>
            <a:r>
              <a:rPr lang="en-GB" dirty="0" smtClean="0"/>
              <a:t>thus, </a:t>
            </a:r>
          </a:p>
          <a:p>
            <a:pPr>
              <a:buNone/>
            </a:pPr>
            <a:r>
              <a:rPr lang="en-US" b="1" dirty="0" smtClean="0"/>
              <a:t>Comparison: </a:t>
            </a:r>
            <a:r>
              <a:rPr lang="en-US" dirty="0" smtClean="0"/>
              <a:t>in comparison, similarly, likewise</a:t>
            </a:r>
          </a:p>
          <a:p>
            <a:pPr>
              <a:buNone/>
            </a:pPr>
            <a:r>
              <a:rPr lang="en-US" b="1" dirty="0" smtClean="0"/>
              <a:t>Contrast: </a:t>
            </a:r>
            <a:r>
              <a:rPr lang="en-US" dirty="0" smtClean="0"/>
              <a:t>in contrast, but, however, although, </a:t>
            </a:r>
            <a:r>
              <a:rPr lang="en-GB" dirty="0" smtClean="0"/>
              <a:t>otherwise</a:t>
            </a:r>
          </a:p>
          <a:p>
            <a:pPr>
              <a:buNone/>
            </a:pPr>
            <a:r>
              <a:rPr lang="en-US" b="1" dirty="0" smtClean="0"/>
              <a:t>Examples: </a:t>
            </a:r>
            <a:r>
              <a:rPr lang="en-US" dirty="0" smtClean="0"/>
              <a:t>for example, namely, another, for </a:t>
            </a:r>
            <a:r>
              <a:rPr lang="en-GB" dirty="0" smtClean="0"/>
              <a:t>instance,  particularly</a:t>
            </a:r>
          </a:p>
          <a:p>
            <a:pPr>
              <a:buNone/>
            </a:pPr>
            <a:r>
              <a:rPr lang="en-US" b="1" dirty="0" smtClean="0"/>
              <a:t>Sequence:  </a:t>
            </a:r>
            <a:r>
              <a:rPr lang="en-US" dirty="0" smtClean="0"/>
              <a:t>first . . . , second . . . , third . . . , next, then, also, finally, lastly, additionally, further </a:t>
            </a:r>
            <a:r>
              <a:rPr lang="en-GB" dirty="0" smtClean="0"/>
              <a:t>more, soon</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1538" y="285728"/>
            <a:ext cx="7929618" cy="6429420"/>
          </a:xfrm>
        </p:spPr>
        <p:txBody>
          <a:bodyPr>
            <a:normAutofit/>
          </a:bodyPr>
          <a:lstStyle/>
          <a:p>
            <a:r>
              <a:rPr lang="en-US" dirty="0" smtClean="0"/>
              <a:t>The pilot took off from the airport in bright sunshine. The </a:t>
            </a:r>
            <a:r>
              <a:rPr lang="en-US" dirty="0" smtClean="0"/>
              <a:t>storm clouds </a:t>
            </a:r>
            <a:r>
              <a:rPr lang="en-US" dirty="0" smtClean="0"/>
              <a:t>on the horizon were thick and black. The small </a:t>
            </a:r>
            <a:r>
              <a:rPr lang="en-US" dirty="0" smtClean="0"/>
              <a:t>plane began </a:t>
            </a:r>
            <a:r>
              <a:rPr lang="en-US" dirty="0" smtClean="0"/>
              <a:t>to dip and shake. The winds from the approaching </a:t>
            </a:r>
            <a:r>
              <a:rPr lang="en-US" dirty="0" smtClean="0"/>
              <a:t>storm buffeted </a:t>
            </a:r>
            <a:r>
              <a:rPr lang="en-US" dirty="0" smtClean="0"/>
              <a:t>the small craft. The pilot struggled to keep the </a:t>
            </a:r>
            <a:r>
              <a:rPr lang="en-US" dirty="0" smtClean="0"/>
              <a:t>plane aloft</a:t>
            </a:r>
            <a:r>
              <a:rPr lang="en-US" dirty="0" smtClean="0"/>
              <a:t>. She called the airport tower for advice. She increased </a:t>
            </a:r>
            <a:r>
              <a:rPr lang="en-US" dirty="0" smtClean="0"/>
              <a:t>her speed</a:t>
            </a:r>
            <a:r>
              <a:rPr lang="en-US" dirty="0" smtClean="0"/>
              <a:t>. She headed the plane into the wind. The plane </a:t>
            </a:r>
            <a:r>
              <a:rPr lang="en-US" dirty="0" smtClean="0"/>
              <a:t>responded to </a:t>
            </a:r>
            <a:r>
              <a:rPr lang="en-US" dirty="0" smtClean="0"/>
              <a:t>the controls. She landed the plane safely at her </a:t>
            </a:r>
            <a:r>
              <a:rPr lang="en-US" dirty="0" smtClean="0"/>
              <a:t>destination. She </a:t>
            </a:r>
            <a:r>
              <a:rPr lang="en-US" dirty="0" smtClean="0"/>
              <a:t>called the tower personnel and thanked them for their </a:t>
            </a:r>
            <a:r>
              <a:rPr lang="en-US" dirty="0" smtClean="0"/>
              <a:t>help.</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1538" y="285728"/>
            <a:ext cx="7929618" cy="6429420"/>
          </a:xfrm>
        </p:spPr>
        <p:txBody>
          <a:bodyPr>
            <a:normAutofit lnSpcReduction="10000"/>
          </a:bodyPr>
          <a:lstStyle/>
          <a:p>
            <a:r>
              <a:rPr lang="en-US" dirty="0" smtClean="0"/>
              <a:t>The pilot took off from the airport in bright sunshine; </a:t>
            </a:r>
            <a:r>
              <a:rPr lang="en-US" b="1" dirty="0" smtClean="0"/>
              <a:t>however, </a:t>
            </a:r>
            <a:r>
              <a:rPr lang="en-US" dirty="0" smtClean="0"/>
              <a:t>the </a:t>
            </a:r>
            <a:r>
              <a:rPr lang="en-US" dirty="0" smtClean="0"/>
              <a:t>storm clouds on the horizon were thick and black. </a:t>
            </a:r>
            <a:r>
              <a:rPr lang="en-US" b="1" dirty="0" smtClean="0"/>
              <a:t>Soon, </a:t>
            </a:r>
            <a:r>
              <a:rPr lang="en-US" dirty="0" smtClean="0"/>
              <a:t>the small </a:t>
            </a:r>
            <a:r>
              <a:rPr lang="en-US" dirty="0" smtClean="0"/>
              <a:t>plane began to dip and shake </a:t>
            </a:r>
            <a:r>
              <a:rPr lang="en-US" b="1" dirty="0" smtClean="0"/>
              <a:t>because </a:t>
            </a:r>
            <a:r>
              <a:rPr lang="en-US" dirty="0" smtClean="0"/>
              <a:t>the winds from </a:t>
            </a:r>
            <a:r>
              <a:rPr lang="en-US" dirty="0" smtClean="0"/>
              <a:t>the approaching </a:t>
            </a:r>
            <a:r>
              <a:rPr lang="en-US" dirty="0" smtClean="0"/>
              <a:t>storm buffeted the small craft, </a:t>
            </a:r>
            <a:r>
              <a:rPr lang="en-US" b="1" dirty="0" smtClean="0"/>
              <a:t>and </a:t>
            </a:r>
            <a:r>
              <a:rPr lang="en-US" dirty="0" smtClean="0"/>
              <a:t>the pilot </a:t>
            </a:r>
            <a:r>
              <a:rPr lang="en-US" dirty="0" smtClean="0"/>
              <a:t>struggled to </a:t>
            </a:r>
            <a:r>
              <a:rPr lang="en-US" dirty="0" smtClean="0"/>
              <a:t>keep the plane aloft. </a:t>
            </a:r>
            <a:r>
              <a:rPr lang="en-US" b="1" dirty="0" smtClean="0"/>
              <a:t>First</a:t>
            </a:r>
            <a:r>
              <a:rPr lang="en-US" dirty="0" smtClean="0"/>
              <a:t>, she called the airport tower for </a:t>
            </a:r>
            <a:r>
              <a:rPr lang="en-US" dirty="0" smtClean="0"/>
              <a:t>advice. </a:t>
            </a:r>
            <a:r>
              <a:rPr lang="en-US" b="1" dirty="0" smtClean="0"/>
              <a:t>Next, </a:t>
            </a:r>
            <a:r>
              <a:rPr lang="en-US" dirty="0" smtClean="0"/>
              <a:t>she </a:t>
            </a:r>
            <a:r>
              <a:rPr lang="en-US" dirty="0" smtClean="0"/>
              <a:t>increased her speed. </a:t>
            </a:r>
            <a:r>
              <a:rPr lang="en-US" b="1" dirty="0" smtClean="0"/>
              <a:t>Then</a:t>
            </a:r>
            <a:r>
              <a:rPr lang="en-US" b="1" dirty="0" smtClean="0"/>
              <a:t>, </a:t>
            </a:r>
            <a:r>
              <a:rPr lang="en-US" dirty="0" smtClean="0"/>
              <a:t>she headed the plane </a:t>
            </a:r>
            <a:r>
              <a:rPr lang="en-US" dirty="0" smtClean="0"/>
              <a:t>into the </a:t>
            </a:r>
            <a:r>
              <a:rPr lang="en-US" dirty="0" smtClean="0"/>
              <a:t>wind. </a:t>
            </a:r>
            <a:r>
              <a:rPr lang="en-US" b="1" dirty="0" smtClean="0"/>
              <a:t>As a result, </a:t>
            </a:r>
            <a:r>
              <a:rPr lang="en-US" dirty="0" smtClean="0"/>
              <a:t>the plane responded to the controls. </a:t>
            </a:r>
            <a:r>
              <a:rPr lang="en-US" b="1" dirty="0" smtClean="0"/>
              <a:t>Afterwards, </a:t>
            </a:r>
            <a:r>
              <a:rPr lang="en-US" dirty="0" smtClean="0"/>
              <a:t>she </a:t>
            </a:r>
            <a:r>
              <a:rPr lang="en-US" dirty="0" smtClean="0"/>
              <a:t>landed the plane safely at her destination. </a:t>
            </a:r>
            <a:r>
              <a:rPr lang="en-US" b="1" dirty="0" smtClean="0"/>
              <a:t>Finally, </a:t>
            </a:r>
            <a:r>
              <a:rPr lang="en-US" dirty="0" smtClean="0"/>
              <a:t>she called </a:t>
            </a:r>
            <a:r>
              <a:rPr lang="en-US" dirty="0" smtClean="0"/>
              <a:t>the tower personnel and thanked them for their help.</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7224" y="142852"/>
            <a:ext cx="8076464" cy="6500858"/>
          </a:xfrm>
        </p:spPr>
        <p:txBody>
          <a:bodyPr>
            <a:noAutofit/>
          </a:bodyPr>
          <a:lstStyle/>
          <a:p>
            <a:r>
              <a:rPr lang="en-US" sz="2800" dirty="0" smtClean="0">
                <a:latin typeface="Arial" pitchFamily="34" charset="0"/>
                <a:cs typeface="Arial" pitchFamily="34" charset="0"/>
              </a:rPr>
              <a:t>The topic sentence in a body paragraph announces the subject of the paragraph, the attitude the writer has toward the subject, and the controlling idea by which the subject will be discussed. </a:t>
            </a:r>
          </a:p>
          <a:p>
            <a:r>
              <a:rPr lang="en-US" sz="2800" dirty="0" smtClean="0">
                <a:latin typeface="Arial" pitchFamily="34" charset="0"/>
                <a:cs typeface="Arial" pitchFamily="34" charset="0"/>
              </a:rPr>
              <a:t>Therefore, all support sentences in the body paragraph should explain, clarify and directly relate to the topic sentence. This is called </a:t>
            </a:r>
            <a:r>
              <a:rPr lang="en-US" sz="2800" i="1" dirty="0" smtClean="0">
                <a:latin typeface="Arial" pitchFamily="34" charset="0"/>
                <a:cs typeface="Arial" pitchFamily="34" charset="0"/>
              </a:rPr>
              <a:t>paragraph unity. The prefix </a:t>
            </a:r>
            <a:r>
              <a:rPr lang="en-US" sz="2800" i="1" dirty="0" err="1" smtClean="0">
                <a:latin typeface="Arial" pitchFamily="34" charset="0"/>
                <a:cs typeface="Arial" pitchFamily="34" charset="0"/>
              </a:rPr>
              <a:t>uni</a:t>
            </a:r>
            <a:r>
              <a:rPr lang="en-US" sz="2800" i="1" dirty="0" smtClean="0">
                <a:latin typeface="Arial" pitchFamily="34" charset="0"/>
                <a:cs typeface="Arial" pitchFamily="34" charset="0"/>
              </a:rPr>
              <a:t>- means “as one.” So, unity means </a:t>
            </a:r>
            <a:r>
              <a:rPr lang="en-US" sz="2800" dirty="0" smtClean="0">
                <a:latin typeface="Arial" pitchFamily="34" charset="0"/>
                <a:cs typeface="Arial" pitchFamily="34" charset="0"/>
              </a:rPr>
              <a:t>that all the information in your body paragraph should act as “one unit” to help the reader understand what you are telling him or her about the subject.</a:t>
            </a:r>
          </a:p>
          <a:p>
            <a:pPr>
              <a:buNone/>
            </a:pPr>
            <a:endParaRPr lang="en-GB" sz="2800"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71538" y="285728"/>
            <a:ext cx="7929618" cy="6429420"/>
          </a:xfrm>
        </p:spPr>
        <p:txBody>
          <a:bodyPr>
            <a:normAutofit/>
          </a:bodyPr>
          <a:lstStyle/>
          <a:p>
            <a:pPr>
              <a:buNone/>
            </a:pPr>
            <a:r>
              <a:rPr lang="en-GB" b="1" dirty="0" smtClean="0"/>
              <a:t>Key </a:t>
            </a:r>
            <a:r>
              <a:rPr lang="en-GB" b="1" dirty="0" smtClean="0"/>
              <a:t>Concept </a:t>
            </a:r>
            <a:r>
              <a:rPr lang="en-GB" b="1" dirty="0" smtClean="0"/>
              <a:t>Repetition</a:t>
            </a:r>
          </a:p>
          <a:p>
            <a:r>
              <a:rPr lang="en-US" dirty="0" smtClean="0"/>
              <a:t>In longer works, because you are expressing so many ideas, it is vital that </a:t>
            </a:r>
            <a:r>
              <a:rPr lang="en-US" dirty="0" smtClean="0"/>
              <a:t>you keep </a:t>
            </a:r>
            <a:r>
              <a:rPr lang="en-US" dirty="0" smtClean="0"/>
              <a:t>the reader focused on the topic. One technique that will help you to </a:t>
            </a:r>
            <a:r>
              <a:rPr lang="en-US" dirty="0" smtClean="0"/>
              <a:t>accomplish this </a:t>
            </a:r>
            <a:r>
              <a:rPr lang="en-US" dirty="0" smtClean="0"/>
              <a:t>task is to repeat key concepts and words. Usually, the key </a:t>
            </a:r>
            <a:r>
              <a:rPr lang="en-US" dirty="0" smtClean="0"/>
              <a:t>concepts are </a:t>
            </a:r>
            <a:r>
              <a:rPr lang="en-US" dirty="0" smtClean="0"/>
              <a:t>expressed through your nouns: people, places, and things. For instance, </a:t>
            </a:r>
            <a:r>
              <a:rPr lang="en-US" dirty="0" smtClean="0"/>
              <a:t>in a </a:t>
            </a:r>
            <a:r>
              <a:rPr lang="en-US" dirty="0" smtClean="0"/>
              <a:t>paragraph taken from a longer work, such as the one that follows, you </a:t>
            </a:r>
            <a:r>
              <a:rPr lang="en-US" dirty="0" smtClean="0"/>
              <a:t>might repeat </a:t>
            </a:r>
            <a:r>
              <a:rPr lang="en-US" dirty="0" smtClean="0"/>
              <a:t>key words and phrases to keep the reader focused on the main </a:t>
            </a:r>
            <a:r>
              <a:rPr lang="en-US" dirty="0" smtClean="0"/>
              <a:t>topic.</a:t>
            </a: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00100" y="214290"/>
            <a:ext cx="8001056" cy="6500858"/>
          </a:xfrm>
        </p:spPr>
        <p:txBody>
          <a:bodyPr>
            <a:normAutofit fontScale="92500" lnSpcReduction="20000"/>
          </a:bodyPr>
          <a:lstStyle/>
          <a:p>
            <a:r>
              <a:rPr lang="en-US" dirty="0" smtClean="0"/>
              <a:t>When trying to find a </a:t>
            </a:r>
            <a:r>
              <a:rPr lang="en-US" b="1" dirty="0" smtClean="0"/>
              <a:t>job, </a:t>
            </a:r>
            <a:r>
              <a:rPr lang="en-US" dirty="0" smtClean="0"/>
              <a:t>two tools are vital to the process </a:t>
            </a:r>
            <a:r>
              <a:rPr lang="en-US" dirty="0" smtClean="0"/>
              <a:t>if you </a:t>
            </a:r>
            <a:r>
              <a:rPr lang="en-US" dirty="0" smtClean="0"/>
              <a:t>hope to have any chance of success. First, complete a </a:t>
            </a:r>
            <a:r>
              <a:rPr lang="en-US" b="1" dirty="0" smtClean="0"/>
              <a:t>resume </a:t>
            </a:r>
            <a:r>
              <a:rPr lang="en-US" dirty="0" smtClean="0"/>
              <a:t>listing </a:t>
            </a:r>
            <a:r>
              <a:rPr lang="en-US" dirty="0" smtClean="0"/>
              <a:t>your </a:t>
            </a:r>
            <a:r>
              <a:rPr lang="en-US" b="1" dirty="0" smtClean="0"/>
              <a:t>education, work history</a:t>
            </a:r>
            <a:r>
              <a:rPr lang="en-US" dirty="0" smtClean="0"/>
              <a:t>, and </a:t>
            </a:r>
            <a:r>
              <a:rPr lang="en-US" b="1" dirty="0" smtClean="0"/>
              <a:t>personal attributes</a:t>
            </a:r>
            <a:r>
              <a:rPr lang="en-US" b="1" dirty="0" smtClean="0"/>
              <a:t>, </a:t>
            </a:r>
            <a:r>
              <a:rPr lang="en-US" dirty="0" smtClean="0"/>
              <a:t>such as </a:t>
            </a:r>
            <a:r>
              <a:rPr lang="en-US" b="1" dirty="0" smtClean="0"/>
              <a:t>hobbies </a:t>
            </a:r>
            <a:r>
              <a:rPr lang="en-US" dirty="0" smtClean="0"/>
              <a:t>and</a:t>
            </a:r>
            <a:r>
              <a:rPr lang="en-US" b="1" dirty="0" smtClean="0"/>
              <a:t> social </a:t>
            </a:r>
            <a:r>
              <a:rPr lang="en-US" dirty="0" smtClean="0"/>
              <a:t>and </a:t>
            </a:r>
            <a:r>
              <a:rPr lang="en-US" b="1" dirty="0" smtClean="0"/>
              <a:t>charitable </a:t>
            </a:r>
            <a:r>
              <a:rPr lang="en-US" b="1" dirty="0" smtClean="0"/>
              <a:t>organizations </a:t>
            </a:r>
            <a:r>
              <a:rPr lang="en-US" dirty="0" smtClean="0"/>
              <a:t>to </a:t>
            </a:r>
            <a:r>
              <a:rPr lang="en-US" dirty="0" smtClean="0"/>
              <a:t>which you belong. Along with your </a:t>
            </a:r>
            <a:r>
              <a:rPr lang="en-US" b="1" dirty="0" smtClean="0"/>
              <a:t>resume, </a:t>
            </a:r>
            <a:r>
              <a:rPr lang="en-US" dirty="0" smtClean="0"/>
              <a:t>write </a:t>
            </a:r>
            <a:r>
              <a:rPr lang="en-US" dirty="0" smtClean="0"/>
              <a:t>a </a:t>
            </a:r>
            <a:r>
              <a:rPr lang="en-US" b="1" dirty="0" smtClean="0"/>
              <a:t>letter of application. </a:t>
            </a:r>
            <a:r>
              <a:rPr lang="en-US" dirty="0" smtClean="0"/>
              <a:t>The</a:t>
            </a:r>
            <a:r>
              <a:rPr lang="en-US" b="1" dirty="0" smtClean="0"/>
              <a:t> letter of application, </a:t>
            </a:r>
            <a:r>
              <a:rPr lang="en-US" dirty="0" smtClean="0"/>
              <a:t>unlike</a:t>
            </a:r>
            <a:r>
              <a:rPr lang="en-US" b="1" dirty="0" smtClean="0"/>
              <a:t> </a:t>
            </a:r>
            <a:r>
              <a:rPr lang="en-US" dirty="0" smtClean="0"/>
              <a:t>the </a:t>
            </a:r>
            <a:r>
              <a:rPr lang="en-US" b="1" dirty="0" smtClean="0"/>
              <a:t>resume, </a:t>
            </a:r>
            <a:r>
              <a:rPr lang="en-US" dirty="0" smtClean="0"/>
              <a:t>summarizes</a:t>
            </a:r>
            <a:r>
              <a:rPr lang="en-US" b="1" dirty="0" smtClean="0"/>
              <a:t> </a:t>
            </a:r>
            <a:r>
              <a:rPr lang="en-US" dirty="0" smtClean="0"/>
              <a:t>your</a:t>
            </a:r>
            <a:r>
              <a:rPr lang="en-US" b="1" dirty="0" smtClean="0"/>
              <a:t> education, work </a:t>
            </a:r>
            <a:r>
              <a:rPr lang="en-US" b="1" dirty="0" smtClean="0"/>
              <a:t>history, hobbies</a:t>
            </a:r>
            <a:r>
              <a:rPr lang="en-US" b="1" dirty="0" smtClean="0"/>
              <a:t>, </a:t>
            </a:r>
            <a:r>
              <a:rPr lang="en-US" dirty="0" smtClean="0"/>
              <a:t>and</a:t>
            </a:r>
            <a:r>
              <a:rPr lang="en-US" b="1" dirty="0" smtClean="0"/>
              <a:t> social </a:t>
            </a:r>
            <a:r>
              <a:rPr lang="en-US" dirty="0" smtClean="0"/>
              <a:t>and</a:t>
            </a:r>
            <a:r>
              <a:rPr lang="en-US" b="1" dirty="0" smtClean="0"/>
              <a:t> charitable organizations </a:t>
            </a:r>
            <a:r>
              <a:rPr lang="en-US" dirty="0" smtClean="0"/>
              <a:t>and </a:t>
            </a:r>
            <a:r>
              <a:rPr lang="en-US" dirty="0" smtClean="0"/>
              <a:t>tailors them </a:t>
            </a:r>
            <a:r>
              <a:rPr lang="en-US" dirty="0" smtClean="0"/>
              <a:t>to the specific </a:t>
            </a:r>
            <a:r>
              <a:rPr lang="en-US" b="1" dirty="0" smtClean="0"/>
              <a:t>job </a:t>
            </a:r>
            <a:r>
              <a:rPr lang="en-US" dirty="0" smtClean="0"/>
              <a:t>for which you are applying. In this </a:t>
            </a:r>
            <a:r>
              <a:rPr lang="en-US" dirty="0" smtClean="0"/>
              <a:t>way, the </a:t>
            </a:r>
            <a:r>
              <a:rPr lang="en-US" b="1" dirty="0" smtClean="0"/>
              <a:t>resume </a:t>
            </a:r>
            <a:r>
              <a:rPr lang="en-US" dirty="0" smtClean="0"/>
              <a:t>and</a:t>
            </a:r>
            <a:r>
              <a:rPr lang="en-US" b="1" dirty="0" smtClean="0"/>
              <a:t> letter of application </a:t>
            </a:r>
            <a:r>
              <a:rPr lang="en-US" dirty="0" smtClean="0"/>
              <a:t>work together to </a:t>
            </a:r>
            <a:r>
              <a:rPr lang="en-US" dirty="0" smtClean="0"/>
              <a:t>give the </a:t>
            </a:r>
            <a:r>
              <a:rPr lang="en-US" dirty="0" smtClean="0"/>
              <a:t>prospective employer a more complete picture of you, </a:t>
            </a:r>
            <a:r>
              <a:rPr lang="en-US" dirty="0" smtClean="0"/>
              <a:t>your talents</a:t>
            </a:r>
            <a:r>
              <a:rPr lang="en-US" dirty="0" smtClean="0"/>
              <a:t>, and how they might fit with the </a:t>
            </a:r>
            <a:r>
              <a:rPr lang="en-US" b="1" dirty="0" smtClean="0"/>
              <a:t>job </a:t>
            </a:r>
            <a:r>
              <a:rPr lang="en-US" dirty="0" smtClean="0"/>
              <a:t>and the </a:t>
            </a:r>
            <a:r>
              <a:rPr lang="en-US" dirty="0" smtClean="0"/>
              <a:t>company.</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00100" y="214290"/>
            <a:ext cx="8001056" cy="6500858"/>
          </a:xfrm>
        </p:spPr>
        <p:txBody>
          <a:bodyPr>
            <a:normAutofit/>
          </a:bodyPr>
          <a:lstStyle/>
          <a:p>
            <a:pPr>
              <a:buNone/>
            </a:pPr>
            <a:r>
              <a:rPr lang="en-US" b="1" dirty="0" smtClean="0"/>
              <a:t>Substituting Pronouns for Key Nouns</a:t>
            </a:r>
          </a:p>
          <a:p>
            <a:pPr>
              <a:buNone/>
            </a:pPr>
            <a:r>
              <a:rPr lang="en-US" dirty="0" smtClean="0"/>
              <a:t>Another method for achieving coherence is substituting pronouns for </a:t>
            </a:r>
            <a:r>
              <a:rPr lang="en-US" dirty="0" smtClean="0"/>
              <a:t>key nouns</a:t>
            </a:r>
            <a:r>
              <a:rPr lang="en-US" dirty="0" smtClean="0"/>
              <a:t>. </a:t>
            </a:r>
            <a:r>
              <a:rPr lang="en-US" i="1" dirty="0" smtClean="0"/>
              <a:t> A pronoun </a:t>
            </a:r>
            <a:r>
              <a:rPr lang="en-US" i="1" dirty="0" smtClean="0"/>
              <a:t>is a word that can stand in for or represent a noun. Some </a:t>
            </a:r>
            <a:r>
              <a:rPr lang="en-US" i="1" dirty="0" smtClean="0"/>
              <a:t>commonly </a:t>
            </a:r>
            <a:r>
              <a:rPr lang="en-US" dirty="0" smtClean="0"/>
              <a:t>used </a:t>
            </a:r>
            <a:r>
              <a:rPr lang="en-US" dirty="0" smtClean="0"/>
              <a:t>pronouns are </a:t>
            </a:r>
            <a:r>
              <a:rPr lang="en-US" i="1" dirty="0" smtClean="0"/>
              <a:t>he, she, it, you, me, him, her, us, them, we</a:t>
            </a:r>
            <a:r>
              <a:rPr lang="en-US" i="1" dirty="0" smtClean="0"/>
              <a:t>, they </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00100" y="214290"/>
            <a:ext cx="8001056" cy="6500858"/>
          </a:xfrm>
        </p:spPr>
        <p:txBody>
          <a:bodyPr>
            <a:normAutofit/>
          </a:bodyPr>
          <a:lstStyle/>
          <a:p>
            <a:r>
              <a:rPr lang="en-US" dirty="0" smtClean="0"/>
              <a:t>The </a:t>
            </a:r>
            <a:r>
              <a:rPr lang="en-US" b="1" dirty="0" smtClean="0"/>
              <a:t>children </a:t>
            </a:r>
            <a:r>
              <a:rPr lang="en-US" dirty="0" smtClean="0"/>
              <a:t>attended Patricia’s birthday </a:t>
            </a:r>
            <a:r>
              <a:rPr lang="en-US" b="1" dirty="0" smtClean="0"/>
              <a:t>party. </a:t>
            </a:r>
            <a:r>
              <a:rPr lang="en-US" dirty="0" smtClean="0"/>
              <a:t>While at </a:t>
            </a:r>
            <a:r>
              <a:rPr lang="en-US" dirty="0" smtClean="0"/>
              <a:t>the </a:t>
            </a:r>
            <a:r>
              <a:rPr lang="en-US" b="1" dirty="0" smtClean="0"/>
              <a:t>party</a:t>
            </a:r>
            <a:r>
              <a:rPr lang="en-US" b="1" dirty="0" smtClean="0"/>
              <a:t>, the children </a:t>
            </a:r>
            <a:r>
              <a:rPr lang="en-US" dirty="0" smtClean="0"/>
              <a:t>ate</a:t>
            </a:r>
            <a:r>
              <a:rPr lang="en-US" b="1" dirty="0" smtClean="0"/>
              <a:t> cake. The cake </a:t>
            </a:r>
            <a:r>
              <a:rPr lang="en-US" dirty="0" smtClean="0"/>
              <a:t>was chocolate </a:t>
            </a:r>
            <a:r>
              <a:rPr lang="en-US" dirty="0" smtClean="0"/>
              <a:t>with white </a:t>
            </a:r>
            <a:r>
              <a:rPr lang="en-US" dirty="0" smtClean="0"/>
              <a:t>icing. The </a:t>
            </a:r>
            <a:r>
              <a:rPr lang="en-US" b="1" dirty="0" smtClean="0"/>
              <a:t>children </a:t>
            </a:r>
            <a:r>
              <a:rPr lang="en-US" dirty="0" smtClean="0"/>
              <a:t>also ate </a:t>
            </a:r>
            <a:r>
              <a:rPr lang="en-US" b="1" dirty="0" smtClean="0"/>
              <a:t>ice cream. The ice cream </a:t>
            </a:r>
            <a:r>
              <a:rPr lang="en-US" dirty="0" smtClean="0"/>
              <a:t>was</a:t>
            </a:r>
            <a:r>
              <a:rPr lang="en-US" b="1" dirty="0" smtClean="0"/>
              <a:t> </a:t>
            </a:r>
            <a:r>
              <a:rPr lang="en-US" dirty="0" smtClean="0"/>
              <a:t>Neapolitan, </a:t>
            </a:r>
            <a:r>
              <a:rPr lang="en-US" dirty="0" smtClean="0"/>
              <a:t>consisting of vanilla, chocolate, and strawberry </a:t>
            </a:r>
            <a:r>
              <a:rPr lang="en-US" dirty="0" smtClean="0"/>
              <a:t>flavors. The </a:t>
            </a:r>
            <a:r>
              <a:rPr lang="en-US" b="1" dirty="0" smtClean="0"/>
              <a:t>children </a:t>
            </a:r>
            <a:r>
              <a:rPr lang="en-US" dirty="0" smtClean="0"/>
              <a:t>also played </a:t>
            </a:r>
            <a:r>
              <a:rPr lang="en-US" b="1" dirty="0" smtClean="0"/>
              <a:t>games. The games </a:t>
            </a:r>
            <a:r>
              <a:rPr lang="en-US" dirty="0" smtClean="0"/>
              <a:t>included </a:t>
            </a:r>
            <a:r>
              <a:rPr lang="en-US" dirty="0" smtClean="0"/>
              <a:t>hide and seek. </a:t>
            </a:r>
            <a:r>
              <a:rPr lang="en-US" dirty="0" smtClean="0"/>
              <a:t>The </a:t>
            </a:r>
            <a:r>
              <a:rPr lang="en-US" b="1" dirty="0" smtClean="0"/>
              <a:t>children </a:t>
            </a:r>
            <a:r>
              <a:rPr lang="en-US" dirty="0" smtClean="0"/>
              <a:t>watched </a:t>
            </a:r>
            <a:r>
              <a:rPr lang="en-US" dirty="0" smtClean="0"/>
              <a:t>as Patricia opened her </a:t>
            </a:r>
            <a:r>
              <a:rPr lang="en-US" b="1" dirty="0" smtClean="0"/>
              <a:t>presents. The children </a:t>
            </a:r>
            <a:r>
              <a:rPr lang="en-US" dirty="0" smtClean="0"/>
              <a:t>also </a:t>
            </a:r>
            <a:r>
              <a:rPr lang="en-US" dirty="0" smtClean="0"/>
              <a:t>received a </a:t>
            </a:r>
            <a:r>
              <a:rPr lang="en-US" b="1" dirty="0" smtClean="0"/>
              <a:t>present </a:t>
            </a:r>
            <a:r>
              <a:rPr lang="en-US" dirty="0" smtClean="0"/>
              <a:t>for attending the </a:t>
            </a:r>
            <a:r>
              <a:rPr lang="en-US" b="1" dirty="0" smtClean="0"/>
              <a:t>party. The party </a:t>
            </a:r>
            <a:r>
              <a:rPr lang="en-US" dirty="0" smtClean="0"/>
              <a:t>was a </a:t>
            </a:r>
            <a:r>
              <a:rPr lang="en-US" dirty="0" smtClean="0"/>
              <a:t>great success</a:t>
            </a:r>
            <a:r>
              <a:rPr lang="en-US" dirty="0" smtClean="0"/>
              <a:t>. All the </a:t>
            </a:r>
            <a:r>
              <a:rPr lang="en-US" b="1" dirty="0" smtClean="0"/>
              <a:t>children </a:t>
            </a:r>
            <a:r>
              <a:rPr lang="en-US" dirty="0" smtClean="0"/>
              <a:t>had a wonderful time at the </a:t>
            </a:r>
            <a:r>
              <a:rPr lang="en-US" b="1" dirty="0" smtClean="0"/>
              <a:t>party</a:t>
            </a:r>
            <a:r>
              <a:rPr lang="en-US" b="1" dirty="0" smtClean="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1000100" y="214290"/>
            <a:ext cx="8001056" cy="6500858"/>
          </a:xfrm>
        </p:spPr>
        <p:txBody>
          <a:bodyPr>
            <a:normAutofit/>
          </a:bodyPr>
          <a:lstStyle/>
          <a:p>
            <a:pPr algn="ctr">
              <a:buNone/>
            </a:pPr>
            <a:endParaRPr lang="en-US" b="1" dirty="0" smtClean="0"/>
          </a:p>
          <a:p>
            <a:pPr algn="ctr">
              <a:buNone/>
            </a:pPr>
            <a:endParaRPr lang="en-US" b="1" dirty="0" smtClean="0"/>
          </a:p>
          <a:p>
            <a:pPr algn="ctr">
              <a:buNone/>
            </a:pPr>
            <a:r>
              <a:rPr lang="en-US" b="1" dirty="0" smtClean="0"/>
              <a:t>Rewrite the previous paragraph in which you substitute the repeated key words with appropriate pronouns</a:t>
            </a:r>
            <a:endParaRPr lang="en-US" b="1"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500042"/>
            <a:ext cx="7500990" cy="3231654"/>
          </a:xfrm>
          <a:prstGeom prst="rect">
            <a:avLst/>
          </a:prstGeom>
        </p:spPr>
        <p:txBody>
          <a:bodyPr wrap="square">
            <a:spAutoFit/>
          </a:bodyPr>
          <a:lstStyle/>
          <a:p>
            <a:r>
              <a:rPr lang="en-US" sz="2400" b="1" i="1" dirty="0" smtClean="0"/>
              <a:t>Using the second set of notes, write the next paragraph of the essay.</a:t>
            </a:r>
          </a:p>
          <a:p>
            <a:r>
              <a:rPr lang="en-GB" sz="2400" i="1" dirty="0" smtClean="0"/>
              <a:t>Advantages</a:t>
            </a:r>
          </a:p>
          <a:p>
            <a:r>
              <a:rPr lang="en-US" sz="2400" dirty="0" smtClean="0"/>
              <a:t>prisons offer society three apparent benefits</a:t>
            </a:r>
          </a:p>
          <a:p>
            <a:r>
              <a:rPr lang="en-US" sz="2400" dirty="0" smtClean="0"/>
              <a:t>provide punishment by deprivation of freedom</a:t>
            </a:r>
          </a:p>
          <a:p>
            <a:r>
              <a:rPr lang="en-US" sz="2400" dirty="0" smtClean="0"/>
              <a:t>offenders are segregated so cannot re-offend</a:t>
            </a:r>
          </a:p>
          <a:p>
            <a:r>
              <a:rPr lang="en-US" sz="2400" dirty="0" smtClean="0"/>
              <a:t>possibility of reform through training </a:t>
            </a:r>
            <a:r>
              <a:rPr lang="en-US" sz="2400" dirty="0" err="1" smtClean="0"/>
              <a:t>programmes</a:t>
            </a:r>
            <a:r>
              <a:rPr lang="en-US" sz="2400" dirty="0" smtClean="0"/>
              <a:t>.</a:t>
            </a:r>
          </a:p>
          <a:p>
            <a:endParaRPr lang="en-US" dirty="0" smtClean="0"/>
          </a:p>
          <a:p>
            <a:endParaRPr lang="en-GB" dirty="0"/>
          </a:p>
        </p:txBody>
      </p:sp>
      <p:sp>
        <p:nvSpPr>
          <p:cNvPr id="5" name="Rectangle 4"/>
          <p:cNvSpPr/>
          <p:nvPr/>
        </p:nvSpPr>
        <p:spPr>
          <a:xfrm>
            <a:off x="1285852" y="3643314"/>
            <a:ext cx="7500990" cy="2677656"/>
          </a:xfrm>
          <a:prstGeom prst="rect">
            <a:avLst/>
          </a:prstGeom>
        </p:spPr>
        <p:txBody>
          <a:bodyPr wrap="square">
            <a:spAutoFit/>
          </a:bodyPr>
          <a:lstStyle/>
          <a:p>
            <a:r>
              <a:rPr lang="en-US" sz="2400" b="1" i="1" dirty="0" smtClean="0"/>
              <a:t>Using the next set of notes, write the third paragraph.</a:t>
            </a:r>
          </a:p>
          <a:p>
            <a:r>
              <a:rPr lang="en-GB" sz="2400" i="1" dirty="0" smtClean="0"/>
              <a:t>Drawbacks</a:t>
            </a:r>
          </a:p>
          <a:p>
            <a:r>
              <a:rPr lang="en-US" sz="2400" dirty="0" smtClean="0"/>
              <a:t>Prisons appear to be failing in 21st century</a:t>
            </a:r>
          </a:p>
          <a:p>
            <a:r>
              <a:rPr lang="en-US" sz="2400" dirty="0" smtClean="0"/>
              <a:t>Prison population steadily rising in many countries</a:t>
            </a:r>
          </a:p>
          <a:p>
            <a:r>
              <a:rPr lang="en-US" sz="2400" dirty="0" smtClean="0"/>
              <a:t>Many prisoners are ‘repeat offenders’</a:t>
            </a:r>
          </a:p>
          <a:p>
            <a:r>
              <a:rPr lang="en-US" sz="2400" dirty="0" smtClean="0"/>
              <a:t>Few prisons able to offer effective reform </a:t>
            </a:r>
            <a:r>
              <a:rPr lang="en-US" sz="2400" dirty="0" err="1" smtClean="0"/>
              <a:t>programmes</a:t>
            </a:r>
            <a:endParaRPr lang="en-US" sz="2400" dirty="0" smtClean="0"/>
          </a:p>
          <a:p>
            <a:r>
              <a:rPr lang="en-US" sz="2400" dirty="0" smtClean="0"/>
              <a:t>Prison conditions often brutal and degrading</a:t>
            </a:r>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7536" y="214290"/>
            <a:ext cx="7933620" cy="6500858"/>
          </a:xfrm>
        </p:spPr>
        <p:txBody>
          <a:bodyPr>
            <a:normAutofit lnSpcReduction="10000"/>
          </a:bodyPr>
          <a:lstStyle/>
          <a:p>
            <a:pPr>
              <a:lnSpc>
                <a:spcPct val="150000"/>
              </a:lnSpc>
              <a:buNone/>
            </a:pPr>
            <a:r>
              <a:rPr lang="en-US" dirty="0" smtClean="0"/>
              <a:t>Investing in the stock market can help accumulate money for retirement. Buying treasury bills directly from the federal government guarantees a small but steady dividend each year. In 1929, the stock market crashed leading to the Great Depression. John Steinbeck wrote a novel, </a:t>
            </a:r>
            <a:r>
              <a:rPr lang="en-US" i="1" dirty="0" smtClean="0"/>
              <a:t>The Grapes of Wrath, </a:t>
            </a:r>
            <a:r>
              <a:rPr lang="en-US" dirty="0" smtClean="0"/>
              <a:t>reflecting the terrible consequences the depression had on average families.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7536" y="214290"/>
            <a:ext cx="7933620" cy="6500858"/>
          </a:xfrm>
        </p:spPr>
        <p:txBody>
          <a:bodyPr>
            <a:normAutofit/>
          </a:bodyPr>
          <a:lstStyle/>
          <a:p>
            <a:pPr>
              <a:lnSpc>
                <a:spcPct val="150000"/>
              </a:lnSpc>
              <a:buNone/>
            </a:pPr>
            <a:r>
              <a:rPr lang="en-US" dirty="0" smtClean="0"/>
              <a:t>The topic sentence states that the paragraph will explain how investing in stocks (the subject) can help (the attitude) in accumulating money for retirement (the controlling idea).</a:t>
            </a:r>
          </a:p>
          <a:p>
            <a:pPr>
              <a:lnSpc>
                <a:spcPct val="150000"/>
              </a:lnSpc>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0"/>
            <a:ext cx="7933620" cy="6500858"/>
          </a:xfrm>
        </p:spPr>
        <p:txBody>
          <a:bodyPr>
            <a:normAutofit lnSpcReduction="10000"/>
          </a:bodyPr>
          <a:lstStyle/>
          <a:p>
            <a:pPr>
              <a:lnSpc>
                <a:spcPct val="150000"/>
              </a:lnSpc>
              <a:buNone/>
            </a:pPr>
            <a:r>
              <a:rPr lang="en-US" dirty="0" smtClean="0"/>
              <a:t>In the paragraph above, the support sentences </a:t>
            </a:r>
            <a:r>
              <a:rPr lang="en-GB" dirty="0" smtClean="0"/>
              <a:t>introduce ideas about:</a:t>
            </a:r>
          </a:p>
          <a:p>
            <a:pPr>
              <a:lnSpc>
                <a:spcPct val="150000"/>
              </a:lnSpc>
            </a:pPr>
            <a:r>
              <a:rPr lang="en-US" dirty="0" smtClean="0"/>
              <a:t>Investing in treasury bills (not stocks)</a:t>
            </a:r>
          </a:p>
          <a:p>
            <a:pPr>
              <a:lnSpc>
                <a:spcPct val="150000"/>
              </a:lnSpc>
            </a:pPr>
            <a:r>
              <a:rPr lang="en-US" dirty="0" smtClean="0"/>
              <a:t>The Great Depression (a historical event not having to do with buying </a:t>
            </a:r>
            <a:r>
              <a:rPr lang="en-GB" dirty="0" smtClean="0"/>
              <a:t>stocks for retirement)</a:t>
            </a:r>
          </a:p>
          <a:p>
            <a:pPr>
              <a:lnSpc>
                <a:spcPct val="150000"/>
              </a:lnSpc>
            </a:pPr>
            <a:r>
              <a:rPr lang="en-US" dirty="0" smtClean="0"/>
              <a:t>A novel written by a famous writer (the novel was not about investing in </a:t>
            </a:r>
            <a:r>
              <a:rPr lang="en-GB" dirty="0" smtClean="0"/>
              <a:t>the stock market)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14290"/>
            <a:ext cx="7933620" cy="6500858"/>
          </a:xfrm>
        </p:spPr>
        <p:txBody>
          <a:bodyPr>
            <a:normAutofit/>
          </a:bodyPr>
          <a:lstStyle/>
          <a:p>
            <a:pPr>
              <a:lnSpc>
                <a:spcPct val="150000"/>
              </a:lnSpc>
              <a:buNone/>
            </a:pPr>
            <a:r>
              <a:rPr lang="en-US" dirty="0" smtClean="0"/>
              <a:t>Although all three support sentences have something to do with investing and money and how each affects lives, they do not speak directly and specifically to the topic sentence subject.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42976" y="214290"/>
            <a:ext cx="7790744" cy="6500858"/>
          </a:xfrm>
        </p:spPr>
        <p:txBody>
          <a:bodyPr>
            <a:normAutofit lnSpcReduction="10000"/>
          </a:bodyPr>
          <a:lstStyle/>
          <a:p>
            <a:pPr>
              <a:buNone/>
            </a:pPr>
            <a:r>
              <a:rPr lang="en-US" dirty="0" smtClean="0"/>
              <a:t>Investing in the stock market can help accumulate money for retirement. Even though stocks go up and down over the short term, the stock market over the long term has continued to go up. Therefore, investing in stocks will make you money over your lifetime. By the time you are ready to retire, you will have a nice “nest egg” to supplement your other retirement income, such as social security and business retirement account. The stock market has many types of investment strategies that can fit the amount of money you can invest each month.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0"/>
            <a:ext cx="7933620" cy="6858000"/>
          </a:xfrm>
        </p:spPr>
        <p:txBody>
          <a:bodyPr>
            <a:noAutofit/>
          </a:bodyPr>
          <a:lstStyle/>
          <a:p>
            <a:pPr>
              <a:lnSpc>
                <a:spcPct val="150000"/>
              </a:lnSpc>
              <a:buNone/>
            </a:pPr>
            <a:r>
              <a:rPr lang="en-US" sz="2700" dirty="0" smtClean="0">
                <a:latin typeface="Arial" pitchFamily="34" charset="0"/>
                <a:cs typeface="Arial" pitchFamily="34" charset="0"/>
              </a:rPr>
              <a:t>Along with </a:t>
            </a:r>
            <a:r>
              <a:rPr lang="en-US" sz="2700" i="1" dirty="0" smtClean="0">
                <a:latin typeface="Arial" pitchFamily="34" charset="0"/>
                <a:cs typeface="Arial" pitchFamily="34" charset="0"/>
              </a:rPr>
              <a:t>unity, </a:t>
            </a:r>
            <a:r>
              <a:rPr lang="en-US" sz="2700" dirty="0" smtClean="0">
                <a:latin typeface="Arial" pitchFamily="34" charset="0"/>
                <a:cs typeface="Arial" pitchFamily="34" charset="0"/>
              </a:rPr>
              <a:t>paragraphs should demonstrate </a:t>
            </a:r>
            <a:r>
              <a:rPr lang="en-US" sz="2700" b="1" i="1" dirty="0" smtClean="0">
                <a:solidFill>
                  <a:srgbClr val="FF0000"/>
                </a:solidFill>
                <a:latin typeface="Arial" pitchFamily="34" charset="0"/>
                <a:cs typeface="Arial" pitchFamily="34" charset="0"/>
              </a:rPr>
              <a:t>coherence</a:t>
            </a:r>
            <a:r>
              <a:rPr lang="en-US" sz="2700" i="1" dirty="0" smtClean="0">
                <a:latin typeface="Arial" pitchFamily="34" charset="0"/>
                <a:cs typeface="Arial" pitchFamily="34" charset="0"/>
              </a:rPr>
              <a:t>. </a:t>
            </a:r>
            <a:r>
              <a:rPr lang="en-US" sz="2700" dirty="0" smtClean="0">
                <a:latin typeface="Arial" pitchFamily="34" charset="0"/>
                <a:cs typeface="Arial" pitchFamily="34" charset="0"/>
              </a:rPr>
              <a:t>“cohere” means, for a paragraph, that the elements in the paragraph should “</a:t>
            </a:r>
            <a:r>
              <a:rPr lang="en-US" sz="2700" b="1" dirty="0" smtClean="0">
                <a:solidFill>
                  <a:srgbClr val="FF0000"/>
                </a:solidFill>
                <a:latin typeface="Arial" pitchFamily="34" charset="0"/>
                <a:cs typeface="Arial" pitchFamily="34" charset="0"/>
              </a:rPr>
              <a:t>stick together</a:t>
            </a:r>
            <a:r>
              <a:rPr lang="en-US" sz="2700" b="1" dirty="0" smtClean="0">
                <a:latin typeface="Arial" pitchFamily="34" charset="0"/>
                <a:cs typeface="Arial" pitchFamily="34" charset="0"/>
              </a:rPr>
              <a:t>.</a:t>
            </a:r>
            <a:r>
              <a:rPr lang="en-US" sz="2700" dirty="0" smtClean="0">
                <a:latin typeface="Arial" pitchFamily="34" charset="0"/>
                <a:cs typeface="Arial" pitchFamily="34" charset="0"/>
              </a:rPr>
              <a:t>” </a:t>
            </a:r>
          </a:p>
          <a:p>
            <a:pPr>
              <a:lnSpc>
                <a:spcPct val="150000"/>
              </a:lnSpc>
              <a:buNone/>
            </a:pPr>
            <a:r>
              <a:rPr lang="en-US" sz="2700" dirty="0" smtClean="0">
                <a:latin typeface="Arial" pitchFamily="34" charset="0"/>
                <a:cs typeface="Arial" pitchFamily="34" charset="0"/>
              </a:rPr>
              <a:t>There are five elements that you should consider:</a:t>
            </a:r>
          </a:p>
          <a:p>
            <a:pPr>
              <a:lnSpc>
                <a:spcPct val="150000"/>
              </a:lnSpc>
              <a:buFont typeface="Wingdings" pitchFamily="2" charset="2"/>
              <a:buChar char="q"/>
            </a:pPr>
            <a:r>
              <a:rPr lang="en-GB" sz="2700" dirty="0" smtClean="0">
                <a:latin typeface="Arial" pitchFamily="34" charset="0"/>
                <a:cs typeface="Arial" pitchFamily="34" charset="0"/>
              </a:rPr>
              <a:t>Logical order of events</a:t>
            </a:r>
          </a:p>
          <a:p>
            <a:pPr>
              <a:lnSpc>
                <a:spcPct val="150000"/>
              </a:lnSpc>
              <a:buFont typeface="Wingdings" pitchFamily="2" charset="2"/>
              <a:buChar char="q"/>
            </a:pPr>
            <a:r>
              <a:rPr lang="en-GB" sz="2700" dirty="0" smtClean="0">
                <a:latin typeface="Arial" pitchFamily="34" charset="0"/>
                <a:cs typeface="Arial" pitchFamily="34" charset="0"/>
              </a:rPr>
              <a:t>Transitional expressions</a:t>
            </a:r>
          </a:p>
          <a:p>
            <a:pPr>
              <a:lnSpc>
                <a:spcPct val="150000"/>
              </a:lnSpc>
              <a:buFont typeface="Wingdings" pitchFamily="2" charset="2"/>
              <a:buChar char="q"/>
            </a:pPr>
            <a:r>
              <a:rPr lang="en-GB" sz="2700" dirty="0" smtClean="0">
                <a:latin typeface="Arial" pitchFamily="34" charset="0"/>
                <a:cs typeface="Arial" pitchFamily="34" charset="0"/>
              </a:rPr>
              <a:t>Key concept repetition</a:t>
            </a:r>
          </a:p>
          <a:p>
            <a:pPr>
              <a:lnSpc>
                <a:spcPct val="150000"/>
              </a:lnSpc>
              <a:buFont typeface="Wingdings" pitchFamily="2" charset="2"/>
              <a:buChar char="q"/>
            </a:pPr>
            <a:r>
              <a:rPr lang="en-GB" sz="2700" dirty="0" smtClean="0">
                <a:latin typeface="Arial" pitchFamily="34" charset="0"/>
                <a:cs typeface="Arial" pitchFamily="34" charset="0"/>
              </a:rPr>
              <a:t>Substituting pronouns for nouns</a:t>
            </a:r>
          </a:p>
          <a:p>
            <a:pPr>
              <a:lnSpc>
                <a:spcPct val="150000"/>
              </a:lnSpc>
              <a:buFont typeface="Wingdings" pitchFamily="2" charset="2"/>
              <a:buChar char="q"/>
            </a:pPr>
            <a:r>
              <a:rPr lang="en-GB" sz="2700" dirty="0" smtClean="0">
                <a:latin typeface="Arial" pitchFamily="34" charset="0"/>
                <a:cs typeface="Arial" pitchFamily="34" charset="0"/>
              </a:rPr>
              <a:t>Parallelism</a:t>
            </a:r>
            <a:endParaRPr lang="en-US" sz="27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214290"/>
            <a:ext cx="7933620" cy="6643710"/>
          </a:xfrm>
        </p:spPr>
        <p:txBody>
          <a:bodyPr>
            <a:noAutofit/>
          </a:bodyPr>
          <a:lstStyle/>
          <a:p>
            <a:pPr>
              <a:buNone/>
            </a:pPr>
            <a:r>
              <a:rPr lang="en-GB" sz="3000" b="1" dirty="0" smtClean="0"/>
              <a:t>Logical Order of Events</a:t>
            </a:r>
          </a:p>
          <a:p>
            <a:r>
              <a:rPr lang="en-US" sz="3000" dirty="0" smtClean="0"/>
              <a:t>It is important that the events in your paragraphs demonstrate logical order.</a:t>
            </a:r>
          </a:p>
          <a:p>
            <a:r>
              <a:rPr lang="en-US" sz="3000" dirty="0" smtClean="0"/>
              <a:t>How you order your information helps the reader understand what you are trying to explain to him/ her about the subject. </a:t>
            </a:r>
          </a:p>
          <a:p>
            <a:r>
              <a:rPr lang="en-US" sz="3000" dirty="0" smtClean="0"/>
              <a:t>There are three types of information ordering that you need to consider:</a:t>
            </a:r>
          </a:p>
          <a:p>
            <a:pPr>
              <a:buNone/>
            </a:pPr>
            <a:r>
              <a:rPr lang="en-GB" sz="3000" b="1" dirty="0" smtClean="0">
                <a:solidFill>
                  <a:srgbClr val="FF0000"/>
                </a:solidFill>
              </a:rPr>
              <a:t>Time order</a:t>
            </a:r>
          </a:p>
          <a:p>
            <a:pPr>
              <a:buNone/>
            </a:pPr>
            <a:r>
              <a:rPr lang="en-GB" sz="3000" b="1" dirty="0" smtClean="0">
                <a:solidFill>
                  <a:srgbClr val="FF0000"/>
                </a:solidFill>
              </a:rPr>
              <a:t>Space order</a:t>
            </a:r>
          </a:p>
          <a:p>
            <a:pPr>
              <a:buNone/>
            </a:pPr>
            <a:r>
              <a:rPr lang="en-GB" sz="3000" b="1" dirty="0" smtClean="0">
                <a:solidFill>
                  <a:srgbClr val="FF0000"/>
                </a:solidFill>
              </a:rPr>
              <a:t>Order of ideas</a:t>
            </a:r>
            <a:endParaRPr lang="en-US" sz="3000" b="1" dirty="0" smtClean="0">
              <a:solidFill>
                <a:srgbClr val="FF0000"/>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165</TotalTime>
  <Words>1875</Words>
  <Application>Microsoft Office PowerPoint</Application>
  <PresentationFormat>Affichage à l'écran (4:3)</PresentationFormat>
  <Paragraphs>75</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Solstice</vt:lpstr>
      <vt:lpstr>Paragraph Unity and Coherence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Transitional Expressions</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Unity </dc:title>
  <dc:creator>ABS</dc:creator>
  <cp:lastModifiedBy>ABS</cp:lastModifiedBy>
  <cp:revision>24</cp:revision>
  <dcterms:created xsi:type="dcterms:W3CDTF">2015-10-11T15:58:56Z</dcterms:created>
  <dcterms:modified xsi:type="dcterms:W3CDTF">2015-10-11T19:54:09Z</dcterms:modified>
</cp:coreProperties>
</file>