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5" r:id="rId5"/>
    <p:sldId id="266" r:id="rId6"/>
    <p:sldId id="259" r:id="rId7"/>
    <p:sldId id="261" r:id="rId8"/>
    <p:sldId id="262" r:id="rId9"/>
    <p:sldId id="263" r:id="rId10"/>
    <p:sldId id="260" r:id="rId11"/>
    <p:sldId id="264"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20" name="Espace réservé du pied de page 19"/>
          <p:cNvSpPr>
            <a:spLocks noGrp="1"/>
          </p:cNvSpPr>
          <p:nvPr>
            <p:ph type="ftr" sz="quarter" idx="11"/>
          </p:nvPr>
        </p:nvSpPr>
        <p:spPr/>
        <p:txBody>
          <a:bodyPr/>
          <a:lstStyle>
            <a:extLst/>
          </a:lstStyle>
          <a:p>
            <a:endParaRPr lang="en-GB"/>
          </a:p>
        </p:txBody>
      </p:sp>
      <p:sp>
        <p:nvSpPr>
          <p:cNvPr id="10" name="Espace réservé du numéro de diapositive 9"/>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8" name="Espace réservé du pied de page 7"/>
          <p:cNvSpPr>
            <a:spLocks noGrp="1"/>
          </p:cNvSpPr>
          <p:nvPr>
            <p:ph type="ftr" sz="quarter" idx="11"/>
          </p:nvPr>
        </p:nvSpPr>
        <p:spPr/>
        <p:txBody>
          <a:bodyPr/>
          <a:lstStyle>
            <a:extLst/>
          </a:lstStyle>
          <a:p>
            <a:endParaRPr lang="en-GB"/>
          </a:p>
        </p:txBody>
      </p:sp>
      <p:sp>
        <p:nvSpPr>
          <p:cNvPr id="9" name="Espace réservé du numéro de diapositive 8"/>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4" name="Espace réservé du pied de page 3"/>
          <p:cNvSpPr>
            <a:spLocks noGrp="1"/>
          </p:cNvSpPr>
          <p:nvPr>
            <p:ph type="ftr" sz="quarter" idx="11"/>
          </p:nvPr>
        </p:nvSpPr>
        <p:spPr/>
        <p:txBody>
          <a:bodyPr/>
          <a:lstStyle>
            <a:extLst/>
          </a:lstStyle>
          <a:p>
            <a:endParaRPr lang="en-GB"/>
          </a:p>
        </p:txBody>
      </p:sp>
      <p:sp>
        <p:nvSpPr>
          <p:cNvPr id="5" name="Espace réservé du numéro de diapositive 4"/>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3" name="Espace réservé du pied de page 2"/>
          <p:cNvSpPr>
            <a:spLocks noGrp="1"/>
          </p:cNvSpPr>
          <p:nvPr>
            <p:ph type="ftr" sz="quarter" idx="11"/>
          </p:nvPr>
        </p:nvSpPr>
        <p:spPr/>
        <p:txBody>
          <a:bodyPr/>
          <a:lstStyle>
            <a:extLst/>
          </a:lstStyle>
          <a:p>
            <a:endParaRPr lang="en-GB"/>
          </a:p>
        </p:txBody>
      </p:sp>
      <p:sp>
        <p:nvSpPr>
          <p:cNvPr id="4" name="Espace réservé du numéro de diapositive 3"/>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04/10/2015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165B744-7E12-4896-9C03-F2DAFA20524E}" type="datetimeFigureOut">
              <a:rPr lang="fr-FR" smtClean="0"/>
              <a:pPr/>
              <a:t>04/10/2015</a:t>
            </a:fld>
            <a:endParaRPr lang="en-GB"/>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7487C2-A6DE-44F6-8845-3A28AABB07F0}" type="slidenum">
              <a:rPr lang="en-GB" smtClean="0"/>
              <a:pPr/>
              <a:t>‹N°›</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4643446"/>
            <a:ext cx="6286544" cy="1472184"/>
          </a:xfrm>
        </p:spPr>
        <p:txBody>
          <a:bodyPr>
            <a:noAutofit/>
          </a:bodyPr>
          <a:lstStyle/>
          <a:p>
            <a:pPr algn="ctr"/>
            <a:r>
              <a:rPr lang="en-GB" sz="6600" b="1" dirty="0" smtClean="0">
                <a:solidFill>
                  <a:srgbClr val="C00000"/>
                </a:solidFill>
              </a:rPr>
              <a:t>The Structure of a Paragraph </a:t>
            </a:r>
            <a:br>
              <a:rPr lang="en-GB" sz="6600" b="1" dirty="0" smtClean="0">
                <a:solidFill>
                  <a:srgbClr val="C00000"/>
                </a:solidFill>
              </a:rPr>
            </a:br>
            <a:r>
              <a:rPr lang="en-GB" sz="6600" b="1" dirty="0" smtClean="0">
                <a:solidFill>
                  <a:srgbClr val="C00000"/>
                </a:solidFill>
              </a:rPr>
              <a:t/>
            </a:r>
            <a:br>
              <a:rPr lang="en-GB" sz="6600" b="1" dirty="0" smtClean="0">
                <a:solidFill>
                  <a:srgbClr val="C00000"/>
                </a:solidFill>
              </a:rPr>
            </a:br>
            <a:r>
              <a:rPr lang="en-GB" sz="2800" b="1" dirty="0" smtClean="0">
                <a:solidFill>
                  <a:srgbClr val="C00000"/>
                </a:solidFill>
              </a:rPr>
              <a:t>Dr.  </a:t>
            </a:r>
            <a:r>
              <a:rPr lang="en-GB" sz="2800" b="1" dirty="0" err="1" smtClean="0">
                <a:solidFill>
                  <a:srgbClr val="C00000"/>
                </a:solidFill>
              </a:rPr>
              <a:t>Toumi</a:t>
            </a:r>
            <a:r>
              <a:rPr lang="en-GB" sz="6600" b="1" dirty="0" smtClean="0"/>
              <a:t/>
            </a:r>
            <a:br>
              <a:rPr lang="en-GB" sz="6600" b="1" dirty="0" smtClean="0"/>
            </a:br>
            <a:endParaRPr lang="en-GB"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50" cy="6643710"/>
          </a:xfrm>
        </p:spPr>
        <p:txBody>
          <a:bodyPr>
            <a:normAutofit/>
          </a:bodyPr>
          <a:lstStyle/>
          <a:p>
            <a:pPr>
              <a:buNone/>
            </a:pPr>
            <a:r>
              <a:rPr lang="en-US" dirty="0" smtClean="0"/>
              <a:t>Dogs, depending on the breed, can offer the greatest amount of </a:t>
            </a:r>
            <a:r>
              <a:rPr lang="en-US" dirty="0" smtClean="0"/>
              <a:t>love </a:t>
            </a:r>
            <a:r>
              <a:rPr lang="en-US" dirty="0" smtClean="0"/>
              <a:t>and </a:t>
            </a:r>
            <a:r>
              <a:rPr lang="en-US" dirty="0" smtClean="0"/>
              <a:t>affection. </a:t>
            </a:r>
            <a:r>
              <a:rPr lang="en-US" dirty="0" smtClean="0"/>
              <a:t>Cats, despite the prevalence of aloof behavior in many of their kind, can be deeply affectionate and amusing when playing with rubber bands or other pieces of random “junk” one may have taken for granted. Birds can provide sweet songs or funny “talk back” moments if they are of a more sophisticated intelligence. Even reptiles, fish, or amphibians can be entertaining or </a:t>
            </a:r>
            <a:r>
              <a:rPr lang="en-GB" dirty="0" smtClean="0"/>
              <a:t>calming to watch.</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1"/>
          </p:nvPr>
        </p:nvSpPr>
        <p:spPr>
          <a:xfrm>
            <a:off x="857224" y="142852"/>
            <a:ext cx="4235984" cy="6572296"/>
          </a:xfrm>
        </p:spPr>
        <p:txBody>
          <a:bodyPr>
            <a:normAutofit fontScale="92500" lnSpcReduction="10000"/>
          </a:bodyPr>
          <a:lstStyle/>
          <a:p>
            <a:pPr>
              <a:buNone/>
            </a:pPr>
            <a:r>
              <a:rPr lang="en-US" dirty="0" smtClean="0">
                <a:latin typeface="Calibri" pitchFamily="34" charset="0"/>
                <a:cs typeface="Calibri" pitchFamily="34" charset="0"/>
              </a:rPr>
              <a:t>Oranges contain Vitamin C, a vitamin that people widely recognize as helpful in maintaining immunity and fighting colds. The high potassium and low sodium contents in bananas help regulate blood pressure. Apples have </a:t>
            </a:r>
            <a:r>
              <a:rPr lang="en-US" dirty="0" smtClean="0">
                <a:latin typeface="Calibri" pitchFamily="34" charset="0"/>
                <a:cs typeface="Calibri" pitchFamily="34" charset="0"/>
              </a:rPr>
              <a:t>fiber </a:t>
            </a:r>
            <a:r>
              <a:rPr lang="en-US" dirty="0" smtClean="0">
                <a:latin typeface="Calibri" pitchFamily="34" charset="0"/>
                <a:cs typeface="Calibri" pitchFamily="34" charset="0"/>
              </a:rPr>
              <a:t>which benefits the body’s digestive system. The antioxidants in blueberries aid the body in many ways, including </a:t>
            </a:r>
            <a:r>
              <a:rPr lang="en-US" dirty="0" smtClean="0">
                <a:latin typeface="Calibri" pitchFamily="34" charset="0"/>
                <a:cs typeface="Calibri" pitchFamily="34" charset="0"/>
              </a:rPr>
              <a:t>reducing </a:t>
            </a:r>
            <a:r>
              <a:rPr lang="en-US" dirty="0" smtClean="0">
                <a:latin typeface="Calibri" pitchFamily="34" charset="0"/>
                <a:cs typeface="Calibri" pitchFamily="34" charset="0"/>
              </a:rPr>
              <a:t>free radicals.</a:t>
            </a:r>
            <a:endParaRPr lang="en-GB" dirty="0">
              <a:latin typeface="Calibri" pitchFamily="34" charset="0"/>
              <a:cs typeface="Calibri" pitchFamily="34" charset="0"/>
            </a:endParaRPr>
          </a:p>
        </p:txBody>
      </p:sp>
      <p:sp>
        <p:nvSpPr>
          <p:cNvPr id="6" name="Espace réservé du contenu 5"/>
          <p:cNvSpPr>
            <a:spLocks noGrp="1"/>
          </p:cNvSpPr>
          <p:nvPr>
            <p:ph sz="half" idx="2"/>
          </p:nvPr>
        </p:nvSpPr>
        <p:spPr>
          <a:xfrm>
            <a:off x="4929190" y="214290"/>
            <a:ext cx="4214810" cy="6429420"/>
          </a:xfrm>
        </p:spPr>
        <p:txBody>
          <a:bodyPr>
            <a:normAutofit fontScale="92500" lnSpcReduction="10000"/>
          </a:bodyPr>
          <a:lstStyle/>
          <a:p>
            <a:pPr>
              <a:buNone/>
            </a:pPr>
            <a:r>
              <a:rPr lang="en-US" dirty="0" smtClean="0">
                <a:latin typeface="Calibri" pitchFamily="34" charset="0"/>
                <a:cs typeface="Calibri" pitchFamily="34" charset="0"/>
              </a:rPr>
              <a:t>Fruits contain many nutrients and offer a variety of health benefits. Oranges contain Vitamin C, a vitamin that people widely recognize as helpful in maintaining immunity and fighting colds. The high potassium and low sodium contents in bananas help regulate blood pressure. Apples </a:t>
            </a:r>
            <a:r>
              <a:rPr lang="en-US" smtClean="0">
                <a:latin typeface="Calibri" pitchFamily="34" charset="0"/>
                <a:cs typeface="Calibri" pitchFamily="34" charset="0"/>
              </a:rPr>
              <a:t>have </a:t>
            </a:r>
            <a:r>
              <a:rPr lang="en-US" smtClean="0">
                <a:latin typeface="Calibri" pitchFamily="34" charset="0"/>
                <a:cs typeface="Calibri" pitchFamily="34" charset="0"/>
              </a:rPr>
              <a:t>fiber </a:t>
            </a:r>
            <a:r>
              <a:rPr lang="en-US" dirty="0" smtClean="0">
                <a:latin typeface="Calibri" pitchFamily="34" charset="0"/>
                <a:cs typeface="Calibri" pitchFamily="34" charset="0"/>
              </a:rPr>
              <a:t>which aids the body’s digestive system. The antioxidants in blueberries aid the body in many ways, </a:t>
            </a:r>
            <a:r>
              <a:rPr lang="en-US" dirty="0" smtClean="0">
                <a:latin typeface="Calibri" pitchFamily="34" charset="0"/>
                <a:cs typeface="Calibri" pitchFamily="34" charset="0"/>
              </a:rPr>
              <a:t>including </a:t>
            </a:r>
            <a:r>
              <a:rPr lang="en-US" dirty="0" smtClean="0">
                <a:latin typeface="Calibri" pitchFamily="34" charset="0"/>
                <a:cs typeface="Calibri" pitchFamily="34" charset="0"/>
              </a:rPr>
              <a:t>reducing free radicals. </a:t>
            </a:r>
          </a:p>
          <a:p>
            <a:pPr>
              <a:buNone/>
            </a:pPr>
            <a:endParaRPr lang="en-GB" dirty="0" smtClean="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214414" y="2714620"/>
            <a:ext cx="7498080" cy="1143000"/>
          </a:xfrm>
        </p:spPr>
        <p:txBody>
          <a:bodyPr/>
          <a:lstStyle/>
          <a:p>
            <a:pPr algn="ctr"/>
            <a:r>
              <a:rPr lang="en-GB" dirty="0" smtClean="0"/>
              <a:t>Shift to </a:t>
            </a:r>
            <a:r>
              <a:rPr lang="en-GB" smtClean="0"/>
              <a:t>the handouts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Objectives </a:t>
            </a:r>
            <a:endParaRPr lang="en-GB" dirty="0"/>
          </a:p>
        </p:txBody>
      </p:sp>
      <p:sp>
        <p:nvSpPr>
          <p:cNvPr id="3" name="Espace réservé du contenu 2"/>
          <p:cNvSpPr>
            <a:spLocks noGrp="1"/>
          </p:cNvSpPr>
          <p:nvPr>
            <p:ph idx="1"/>
          </p:nvPr>
        </p:nvSpPr>
        <p:spPr/>
        <p:txBody>
          <a:bodyPr/>
          <a:lstStyle/>
          <a:p>
            <a:pPr>
              <a:buNone/>
            </a:pPr>
            <a:r>
              <a:rPr lang="en-GB" dirty="0" smtClean="0"/>
              <a:t>In this lecture, you will learn:</a:t>
            </a:r>
          </a:p>
          <a:p>
            <a:pPr>
              <a:buFont typeface="Wingdings" pitchFamily="2" charset="2"/>
              <a:buChar char="§"/>
            </a:pPr>
            <a:r>
              <a:rPr lang="en-GB" dirty="0" smtClean="0"/>
              <a:t>the definition of a paragraph.</a:t>
            </a:r>
          </a:p>
          <a:p>
            <a:pPr>
              <a:buFont typeface="Wingdings" pitchFamily="2" charset="2"/>
              <a:buChar char="§"/>
            </a:pPr>
            <a:r>
              <a:rPr lang="en-GB" dirty="0" smtClean="0"/>
              <a:t>the parts of a paragraph.</a:t>
            </a:r>
          </a:p>
          <a:p>
            <a:pPr>
              <a:buFont typeface="Wingdings" pitchFamily="2" charset="2"/>
              <a:buChar char="§"/>
            </a:pPr>
            <a:r>
              <a:rPr lang="en-GB" dirty="0" smtClean="0"/>
              <a:t>how to identify and write topic sentences.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357166"/>
            <a:ext cx="7929618" cy="6500834"/>
          </a:xfrm>
        </p:spPr>
        <p:txBody>
          <a:bodyPr>
            <a:normAutofit lnSpcReduction="10000"/>
          </a:bodyPr>
          <a:lstStyle/>
          <a:p>
            <a:pPr>
              <a:buNone/>
            </a:pPr>
            <a:r>
              <a:rPr lang="en-US" dirty="0" smtClean="0"/>
              <a:t>	</a:t>
            </a:r>
            <a:r>
              <a:rPr lang="en-US" b="1" dirty="0" smtClean="0"/>
              <a:t>A paragraph:</a:t>
            </a:r>
          </a:p>
          <a:p>
            <a:pPr>
              <a:lnSpc>
                <a:spcPct val="150000"/>
              </a:lnSpc>
              <a:buFont typeface="Wingdings" pitchFamily="2" charset="2"/>
              <a:buChar char="ü"/>
            </a:pPr>
            <a:r>
              <a:rPr lang="en-US" sz="2800" dirty="0" smtClean="0"/>
              <a:t>is a series of sentences that are organized and coherent and are all related to a single topic.</a:t>
            </a:r>
          </a:p>
          <a:p>
            <a:pPr>
              <a:lnSpc>
                <a:spcPct val="150000"/>
              </a:lnSpc>
              <a:buFont typeface="Wingdings" pitchFamily="2" charset="2"/>
              <a:buChar char="ü"/>
            </a:pPr>
            <a:r>
              <a:rPr lang="en-US" sz="2800" dirty="0" smtClean="0"/>
              <a:t>can contain many different kinds of information. </a:t>
            </a:r>
          </a:p>
          <a:p>
            <a:pPr>
              <a:lnSpc>
                <a:spcPct val="150000"/>
              </a:lnSpc>
              <a:buFont typeface="Wingdings" pitchFamily="2" charset="2"/>
              <a:buChar char="ü"/>
            </a:pPr>
            <a:r>
              <a:rPr lang="en-US" sz="2800" dirty="0" smtClean="0"/>
              <a:t>could contain a series of brief examples or a single long illustration of a general point.</a:t>
            </a:r>
          </a:p>
          <a:p>
            <a:pPr>
              <a:lnSpc>
                <a:spcPct val="150000"/>
              </a:lnSpc>
              <a:buFont typeface="Wingdings" pitchFamily="2" charset="2"/>
              <a:buChar char="ü"/>
            </a:pPr>
            <a:r>
              <a:rPr lang="en-US" sz="2800" dirty="0" smtClean="0"/>
              <a:t>might describe a place, character, or process;  narrate a series of events; compare or contrast two or more things; classify items into categories; or describe causes and effects.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85728"/>
            <a:ext cx="7929618" cy="6572272"/>
          </a:xfrm>
        </p:spPr>
        <p:txBody>
          <a:bodyPr>
            <a:normAutofit/>
          </a:bodyPr>
          <a:lstStyle/>
          <a:p>
            <a:pPr>
              <a:buNone/>
            </a:pPr>
            <a:r>
              <a:rPr lang="en-GB" b="1" dirty="0" smtClean="0"/>
              <a:t>PARAGRAPH STRUCTURE</a:t>
            </a:r>
          </a:p>
          <a:p>
            <a:pPr>
              <a:lnSpc>
                <a:spcPct val="150000"/>
              </a:lnSpc>
              <a:buNone/>
            </a:pPr>
            <a:r>
              <a:rPr lang="en-US" sz="2800" dirty="0" smtClean="0"/>
              <a:t>Most paragraphs in an essay have a three-part structure—introduction, </a:t>
            </a:r>
            <a:r>
              <a:rPr lang="en-US" sz="2800" dirty="0" smtClean="0"/>
              <a:t>body </a:t>
            </a:r>
            <a:r>
              <a:rPr lang="en-US" sz="2800" dirty="0" smtClean="0"/>
              <a:t>and conclusion. </a:t>
            </a:r>
            <a:r>
              <a:rPr lang="en-US" sz="2800" dirty="0" smtClean="0"/>
              <a:t> You </a:t>
            </a:r>
            <a:r>
              <a:rPr lang="en-US" sz="2800" dirty="0" smtClean="0"/>
              <a:t>can see this structure in paragraphs whether they are narrating, describing, comparing, </a:t>
            </a:r>
            <a:r>
              <a:rPr lang="en-US" sz="2800" dirty="0" smtClean="0"/>
              <a:t>contrasting or </a:t>
            </a:r>
            <a:r>
              <a:rPr lang="en-US" sz="2800" dirty="0" smtClean="0"/>
              <a:t>analyzing information. Each part of the paragraph plays an important role in communicating your meaning to your reader.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14290"/>
            <a:ext cx="7929618" cy="6643710"/>
          </a:xfrm>
        </p:spPr>
        <p:txBody>
          <a:bodyPr>
            <a:normAutofit/>
          </a:bodyPr>
          <a:lstStyle/>
          <a:p>
            <a:pPr>
              <a:buNone/>
            </a:pPr>
            <a:r>
              <a:rPr lang="en-GB" b="1" dirty="0" smtClean="0"/>
              <a:t>PARAGRAPH STRUCTURE</a:t>
            </a:r>
          </a:p>
          <a:p>
            <a:pPr>
              <a:buFont typeface="Wingdings" pitchFamily="2" charset="2"/>
              <a:buChar char="q"/>
            </a:pPr>
            <a:r>
              <a:rPr lang="en-US" sz="2800" b="1" dirty="0" smtClean="0">
                <a:solidFill>
                  <a:srgbClr val="C00000"/>
                </a:solidFill>
              </a:rPr>
              <a:t>Introduction: </a:t>
            </a:r>
            <a:r>
              <a:rPr lang="en-US" sz="2800" dirty="0" smtClean="0"/>
              <a:t>the first section of a paragraph; should include the topic sentence and any other sentences at the beginning of the paragraph that give background information or provide a transition.</a:t>
            </a:r>
          </a:p>
          <a:p>
            <a:pPr>
              <a:buFont typeface="Wingdings" pitchFamily="2" charset="2"/>
              <a:buChar char="q"/>
            </a:pPr>
            <a:r>
              <a:rPr lang="en-US" sz="2800" b="1" dirty="0" smtClean="0">
                <a:solidFill>
                  <a:srgbClr val="C00000"/>
                </a:solidFill>
              </a:rPr>
              <a:t>Body: </a:t>
            </a:r>
            <a:r>
              <a:rPr lang="en-US" sz="2800" dirty="0" smtClean="0"/>
              <a:t>follows the introduction; discusses the controlling idea, using facts, arguments, analysis, </a:t>
            </a:r>
            <a:r>
              <a:rPr lang="en-US" sz="2800" dirty="0" smtClean="0"/>
              <a:t>examples and </a:t>
            </a:r>
            <a:r>
              <a:rPr lang="en-US" sz="2800" dirty="0" smtClean="0"/>
              <a:t>other </a:t>
            </a:r>
            <a:r>
              <a:rPr lang="en-GB" sz="2800" dirty="0" smtClean="0"/>
              <a:t>information.</a:t>
            </a:r>
          </a:p>
          <a:p>
            <a:pPr>
              <a:buFont typeface="Wingdings" pitchFamily="2" charset="2"/>
              <a:buChar char="q"/>
            </a:pPr>
            <a:r>
              <a:rPr lang="en-US" sz="2800" b="1" dirty="0" smtClean="0">
                <a:solidFill>
                  <a:srgbClr val="C00000"/>
                </a:solidFill>
              </a:rPr>
              <a:t>Conclusion: </a:t>
            </a:r>
            <a:r>
              <a:rPr lang="en-US" sz="2800" dirty="0" smtClean="0"/>
              <a:t>the final section; summarizes the connections between the information discussed in the body of the paragraph and </a:t>
            </a:r>
            <a:r>
              <a:rPr lang="en-GB" sz="2800" dirty="0" smtClean="0"/>
              <a:t>the paragraph’s controlling idea</a:t>
            </a:r>
            <a:r>
              <a:rPr lang="en-GB" dirty="0" smtClean="0"/>
              <a:t>.</a:t>
            </a:r>
            <a:endParaRPr lang="en-GB"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en-US" sz="4800" dirty="0" smtClean="0"/>
              <a:t>All paragraphs share certain characteristics. One of the most important ones is the a </a:t>
            </a:r>
            <a:r>
              <a:rPr lang="en-US" sz="4800" b="1" dirty="0" smtClean="0"/>
              <a:t>topic sentence</a:t>
            </a:r>
            <a:r>
              <a:rPr lang="en-US" sz="4800" dirty="0" smtClean="0"/>
              <a:t>.</a:t>
            </a:r>
            <a:endParaRPr lang="en-GB" sz="4800" dirty="0" smtClean="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50" cy="6429420"/>
          </a:xfrm>
        </p:spPr>
        <p:txBody>
          <a:bodyPr>
            <a:normAutofit fontScale="92500" lnSpcReduction="10000"/>
          </a:bodyPr>
          <a:lstStyle/>
          <a:p>
            <a:pPr>
              <a:lnSpc>
                <a:spcPct val="150000"/>
              </a:lnSpc>
              <a:buNone/>
            </a:pPr>
            <a:r>
              <a:rPr lang="en-US" sz="2800" b="1" dirty="0" smtClean="0"/>
              <a:t>A topic sentence </a:t>
            </a:r>
            <a:r>
              <a:rPr lang="en-US" sz="2800" dirty="0" smtClean="0"/>
              <a:t>is a sentence that indicates the main idea or thesis of a paragraph. Not all paragraphs have clear-cut topic sentences, and topic sentences can actually occur anywhere in the paragraph (as the first sentence, the last sentence, or somewhere in the middle); however, an easy way to make sure your reader understands the point of each paragraph is to write the topic sentence near the beginning . Regardless of whether you include an explicit topic sentence or not, you should be able to easily summarize what the paragraph is about. </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142852"/>
            <a:ext cx="7790712" cy="6500858"/>
          </a:xfrm>
        </p:spPr>
        <p:txBody>
          <a:bodyPr>
            <a:normAutofit/>
          </a:bodyPr>
          <a:lstStyle/>
          <a:p>
            <a:pPr>
              <a:lnSpc>
                <a:spcPct val="150000"/>
              </a:lnSpc>
              <a:buNone/>
            </a:pPr>
            <a:r>
              <a:rPr lang="en-US" b="1" dirty="0" smtClean="0"/>
              <a:t>The Purposes of a Topic Sentence: </a:t>
            </a:r>
          </a:p>
          <a:p>
            <a:pPr marL="596646" indent="-514350">
              <a:lnSpc>
                <a:spcPct val="150000"/>
              </a:lnSpc>
              <a:buFont typeface="+mj-lt"/>
              <a:buAutoNum type="arabicParenR"/>
            </a:pPr>
            <a:r>
              <a:rPr lang="en-US" dirty="0" smtClean="0"/>
              <a:t>Alert the reader to the topic or ‘main point’ of the paragraph. </a:t>
            </a:r>
          </a:p>
          <a:p>
            <a:pPr marL="596646" indent="-514350">
              <a:lnSpc>
                <a:spcPct val="150000"/>
              </a:lnSpc>
              <a:buFont typeface="+mj-lt"/>
              <a:buAutoNum type="arabicParenR"/>
            </a:pPr>
            <a:r>
              <a:rPr lang="en-US" dirty="0" smtClean="0"/>
              <a:t>Signify how the writer will approach the topic or main point of the paragraph. </a:t>
            </a:r>
          </a:p>
          <a:p>
            <a:pPr marL="596646" indent="-514350">
              <a:lnSpc>
                <a:spcPct val="150000"/>
              </a:lnSpc>
              <a:buFont typeface="+mj-lt"/>
              <a:buAutoNum type="arabicParenR"/>
            </a:pPr>
            <a:r>
              <a:rPr lang="en-US" dirty="0" smtClean="0"/>
              <a:t>Support the author’s thesis statement.</a:t>
            </a:r>
          </a:p>
          <a:p>
            <a:pPr marL="596646" indent="-514350">
              <a:lnSpc>
                <a:spcPct val="150000"/>
              </a:lnSpc>
              <a:buFont typeface="+mj-lt"/>
              <a:buAutoNum type="arabicParenR"/>
            </a:pPr>
            <a:r>
              <a:rPr lang="en-US" dirty="0" smtClean="0"/>
              <a:t>Accurately summarizes the main point of the paragraph in one sentence.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357166"/>
            <a:ext cx="7790712" cy="6286544"/>
          </a:xfrm>
        </p:spPr>
        <p:txBody>
          <a:bodyPr>
            <a:normAutofit/>
          </a:bodyPr>
          <a:lstStyle/>
          <a:p>
            <a:pPr>
              <a:buNone/>
            </a:pPr>
            <a:r>
              <a:rPr lang="en-US" b="1" dirty="0" smtClean="0"/>
              <a:t>Questions a Topic Sentence Should Answer: </a:t>
            </a:r>
          </a:p>
          <a:p>
            <a:pPr>
              <a:lnSpc>
                <a:spcPct val="150000"/>
              </a:lnSpc>
              <a:buFont typeface="Wingdings" pitchFamily="2" charset="2"/>
              <a:buChar char="§"/>
            </a:pPr>
            <a:r>
              <a:rPr lang="en-US" dirty="0" smtClean="0"/>
              <a:t> What is the main point/claim/argument/idea in this paragraph? </a:t>
            </a:r>
          </a:p>
          <a:p>
            <a:pPr>
              <a:lnSpc>
                <a:spcPct val="150000"/>
              </a:lnSpc>
              <a:buFont typeface="Wingdings" pitchFamily="2" charset="2"/>
              <a:buChar char="§"/>
            </a:pPr>
            <a:r>
              <a:rPr lang="en-US" dirty="0" smtClean="0"/>
              <a:t>How does this relate to your overall </a:t>
            </a:r>
            <a:r>
              <a:rPr lang="en-GB" dirty="0" smtClean="0"/>
              <a:t>thesis/point/claim/argument/idea? </a:t>
            </a:r>
          </a:p>
          <a:p>
            <a:pPr>
              <a:buNone/>
            </a:pPr>
            <a:endParaRPr lang="en-US" dirty="0" smtClean="0"/>
          </a:p>
          <a:p>
            <a:pPr>
              <a:lnSpc>
                <a:spcPct val="150000"/>
              </a:lnSpc>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124</TotalTime>
  <Words>601</Words>
  <Application>Microsoft Office PowerPoint</Application>
  <PresentationFormat>Affichage à l'écran (4:3)</PresentationFormat>
  <Paragraphs>31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The Structure of a Paragraph   Dr.  Toumi </vt:lpstr>
      <vt:lpstr>Objectives </vt:lpstr>
      <vt:lpstr>Diapositive 3</vt:lpstr>
      <vt:lpstr>Diapositive 4</vt:lpstr>
      <vt:lpstr>Diapositive 5</vt:lpstr>
      <vt:lpstr>Diapositive 6</vt:lpstr>
      <vt:lpstr>Diapositive 7</vt:lpstr>
      <vt:lpstr>Diapositive 8</vt:lpstr>
      <vt:lpstr>Diapositive 9</vt:lpstr>
      <vt:lpstr>Diapositive 10</vt:lpstr>
      <vt:lpstr>Diapositive 11</vt:lpstr>
      <vt:lpstr>Shift to the handouts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ABS</dc:creator>
  <cp:lastModifiedBy>ABS</cp:lastModifiedBy>
  <cp:revision>17</cp:revision>
  <dcterms:created xsi:type="dcterms:W3CDTF">2015-10-03T14:56:30Z</dcterms:created>
  <dcterms:modified xsi:type="dcterms:W3CDTF">2015-10-04T19:21:51Z</dcterms:modified>
</cp:coreProperties>
</file>