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6" r:id="rId2"/>
    <p:sldId id="257" r:id="rId3"/>
    <p:sldId id="258" r:id="rId4"/>
    <p:sldId id="259" r:id="rId5"/>
    <p:sldId id="260" r:id="rId6"/>
    <p:sldId id="261" r:id="rId7"/>
    <p:sldId id="276" r:id="rId8"/>
    <p:sldId id="277"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8"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2597BF-DF86-4E8F-9056-1CE5EBCA7254}" type="datetimeFigureOut">
              <a:rPr lang="fr-FR" smtClean="0"/>
              <a:t>13/12/2015</a:t>
            </a:fld>
            <a:endParaRPr lang="en-US"/>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3878E-5618-4C84-8F84-DC896EA91AB4}" type="slidenum">
              <a:rPr lang="en-US" smtClean="0"/>
              <a:t>‹N°›</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dirty="0"/>
          </a:p>
        </p:txBody>
      </p:sp>
      <p:sp>
        <p:nvSpPr>
          <p:cNvPr id="4" name="Espace réservé du numéro de diapositive 3"/>
          <p:cNvSpPr>
            <a:spLocks noGrp="1"/>
          </p:cNvSpPr>
          <p:nvPr>
            <p:ph type="sldNum" sz="quarter" idx="10"/>
          </p:nvPr>
        </p:nvSpPr>
        <p:spPr/>
        <p:txBody>
          <a:bodyPr/>
          <a:lstStyle/>
          <a:p>
            <a:fld id="{FCE3878E-5618-4C84-8F84-DC896EA91AB4}" type="slidenum">
              <a:rPr lang="en-US" smtClean="0"/>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dirty="0"/>
          </a:p>
        </p:txBody>
      </p:sp>
      <p:sp>
        <p:nvSpPr>
          <p:cNvPr id="4" name="Espace réservé du numéro de diapositive 3"/>
          <p:cNvSpPr>
            <a:spLocks noGrp="1"/>
          </p:cNvSpPr>
          <p:nvPr>
            <p:ph type="sldNum" sz="quarter" idx="10"/>
          </p:nvPr>
        </p:nvSpPr>
        <p:spPr/>
        <p:txBody>
          <a:bodyPr/>
          <a:lstStyle/>
          <a:p>
            <a:fld id="{FCE3878E-5618-4C84-8F84-DC896EA91AB4}" type="slidenum">
              <a:rPr lang="en-US" smtClean="0"/>
              <a:t>17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dirty="0"/>
          </a:p>
        </p:txBody>
      </p:sp>
      <p:sp>
        <p:nvSpPr>
          <p:cNvPr id="4" name="Espace réservé du numéro de diapositive 3"/>
          <p:cNvSpPr>
            <a:spLocks noGrp="1"/>
          </p:cNvSpPr>
          <p:nvPr>
            <p:ph type="sldNum" sz="quarter" idx="10"/>
          </p:nvPr>
        </p:nvSpPr>
        <p:spPr/>
        <p:txBody>
          <a:bodyPr/>
          <a:lstStyle/>
          <a:p>
            <a:fld id="{FCE3878E-5618-4C84-8F84-DC896EA91AB4}" type="slidenum">
              <a:rPr lang="en-US" smtClean="0"/>
              <a:t>18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dirty="0"/>
          </a:p>
        </p:txBody>
      </p:sp>
      <p:sp>
        <p:nvSpPr>
          <p:cNvPr id="4" name="Espace réservé du numéro de diapositive 3"/>
          <p:cNvSpPr>
            <a:spLocks noGrp="1"/>
          </p:cNvSpPr>
          <p:nvPr>
            <p:ph type="sldNum" sz="quarter" idx="10"/>
          </p:nvPr>
        </p:nvSpPr>
        <p:spPr/>
        <p:txBody>
          <a:bodyPr/>
          <a:lstStyle/>
          <a:p>
            <a:fld id="{FCE3878E-5618-4C84-8F84-DC896EA91AB4}" type="slidenum">
              <a:rPr lang="en-US" smtClean="0"/>
              <a:t>19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dirty="0"/>
          </a:p>
        </p:txBody>
      </p:sp>
      <p:sp>
        <p:nvSpPr>
          <p:cNvPr id="4" name="Espace réservé du numéro de diapositive 3"/>
          <p:cNvSpPr>
            <a:spLocks noGrp="1"/>
          </p:cNvSpPr>
          <p:nvPr>
            <p:ph type="sldNum" sz="quarter" idx="10"/>
          </p:nvPr>
        </p:nvSpPr>
        <p:spPr/>
        <p:txBody>
          <a:bodyPr/>
          <a:lstStyle/>
          <a:p>
            <a:fld id="{FCE3878E-5618-4C84-8F84-DC896EA91AB4}" type="slidenum">
              <a:rPr lang="en-US" smtClean="0"/>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1C4577E5-BE5D-4303-88D6-86924471D287}" type="datetimeFigureOut">
              <a:rPr lang="fr-FR" smtClean="0"/>
              <a:pPr/>
              <a:t>13/12/2015</a:t>
            </a:fld>
            <a:endParaRPr lang="en-US"/>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2DC0E1E3-7309-4885-AB79-83DD1CB1410F}" type="slidenum">
              <a:rPr lang="en-US" smtClean="0"/>
              <a:pPr/>
              <a:t>‹N°›</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C4577E5-BE5D-4303-88D6-86924471D287}" type="datetimeFigureOut">
              <a:rPr lang="fr-FR" smtClean="0"/>
              <a:pPr/>
              <a:t>13/12/2015</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2DC0E1E3-7309-4885-AB79-83DD1CB1410F}"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C4577E5-BE5D-4303-88D6-86924471D287}" type="datetimeFigureOut">
              <a:rPr lang="fr-FR" smtClean="0"/>
              <a:pPr/>
              <a:t>13/12/2015</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2DC0E1E3-7309-4885-AB79-83DD1CB1410F}"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1C4577E5-BE5D-4303-88D6-86924471D287}" type="datetimeFigureOut">
              <a:rPr lang="fr-FR" smtClean="0"/>
              <a:pPr/>
              <a:t>13/12/2015</a:t>
            </a:fld>
            <a:endParaRPr lang="en-US"/>
          </a:p>
        </p:txBody>
      </p:sp>
      <p:sp>
        <p:nvSpPr>
          <p:cNvPr id="9" name="Espace réservé du numéro de diapositive 8"/>
          <p:cNvSpPr>
            <a:spLocks noGrp="1"/>
          </p:cNvSpPr>
          <p:nvPr>
            <p:ph type="sldNum" sz="quarter" idx="15"/>
          </p:nvPr>
        </p:nvSpPr>
        <p:spPr/>
        <p:txBody>
          <a:bodyPr rtlCol="0"/>
          <a:lstStyle/>
          <a:p>
            <a:fld id="{2DC0E1E3-7309-4885-AB79-83DD1CB1410F}" type="slidenum">
              <a:rPr lang="en-US" smtClean="0"/>
              <a:pPr/>
              <a:t>‹N°›</a:t>
            </a:fld>
            <a:endParaRPr lang="en-US"/>
          </a:p>
        </p:txBody>
      </p:sp>
      <p:sp>
        <p:nvSpPr>
          <p:cNvPr id="10" name="Espace réservé du pied de page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1C4577E5-BE5D-4303-88D6-86924471D287}" type="datetimeFigureOut">
              <a:rPr lang="fr-FR" smtClean="0"/>
              <a:pPr/>
              <a:t>13/12/2015</a:t>
            </a:fld>
            <a:endParaRPr lang="en-US"/>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2DC0E1E3-7309-4885-AB79-83DD1CB1410F}" type="slidenum">
              <a:rPr lang="en-US" smtClean="0"/>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1C4577E5-BE5D-4303-88D6-86924471D287}" type="datetimeFigureOut">
              <a:rPr lang="fr-FR" smtClean="0"/>
              <a:pPr/>
              <a:t>13/12/2015</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2DC0E1E3-7309-4885-AB79-83DD1CB1410F}" type="slidenum">
              <a:rPr lang="en-US" smtClean="0"/>
              <a:pPr/>
              <a:t>‹N°›</a:t>
            </a:fld>
            <a:endParaRPr lang="en-US"/>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1C4577E5-BE5D-4303-88D6-86924471D287}" type="datetimeFigureOut">
              <a:rPr lang="fr-FR" smtClean="0"/>
              <a:pPr/>
              <a:t>13/12/2015</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2DC0E1E3-7309-4885-AB79-83DD1CB1410F}" type="slidenum">
              <a:rPr lang="en-US" smtClean="0"/>
              <a:pPr/>
              <a:t>‹N°›</a:t>
            </a:fld>
            <a:endParaRPr lang="en-US"/>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1C4577E5-BE5D-4303-88D6-86924471D287}" type="datetimeFigureOut">
              <a:rPr lang="fr-FR" smtClean="0"/>
              <a:pPr/>
              <a:t>13/12/2015</a:t>
            </a:fld>
            <a:endParaRPr lang="en-US"/>
          </a:p>
        </p:txBody>
      </p:sp>
      <p:sp>
        <p:nvSpPr>
          <p:cNvPr id="7" name="Espace réservé du numéro de diapositive 6"/>
          <p:cNvSpPr>
            <a:spLocks noGrp="1"/>
          </p:cNvSpPr>
          <p:nvPr>
            <p:ph type="sldNum" sz="quarter" idx="11"/>
          </p:nvPr>
        </p:nvSpPr>
        <p:spPr/>
        <p:txBody>
          <a:bodyPr rtlCol="0"/>
          <a:lstStyle/>
          <a:p>
            <a:fld id="{2DC0E1E3-7309-4885-AB79-83DD1CB1410F}" type="slidenum">
              <a:rPr lang="en-US" smtClean="0"/>
              <a:pPr/>
              <a:t>‹N°›</a:t>
            </a:fld>
            <a:endParaRPr lang="en-US"/>
          </a:p>
        </p:txBody>
      </p:sp>
      <p:sp>
        <p:nvSpPr>
          <p:cNvPr id="8" name="Espace réservé du pied de page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C4577E5-BE5D-4303-88D6-86924471D287}" type="datetimeFigureOut">
              <a:rPr lang="fr-FR" smtClean="0"/>
              <a:pPr/>
              <a:t>13/12/2015</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2DC0E1E3-7309-4885-AB79-83DD1CB1410F}"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1C4577E5-BE5D-4303-88D6-86924471D287}" type="datetimeFigureOut">
              <a:rPr lang="fr-FR" smtClean="0"/>
              <a:pPr/>
              <a:t>13/12/2015</a:t>
            </a:fld>
            <a:endParaRPr lang="en-US"/>
          </a:p>
        </p:txBody>
      </p:sp>
      <p:sp>
        <p:nvSpPr>
          <p:cNvPr id="22" name="Espace réservé du numéro de diapositive 21"/>
          <p:cNvSpPr>
            <a:spLocks noGrp="1"/>
          </p:cNvSpPr>
          <p:nvPr>
            <p:ph type="sldNum" sz="quarter" idx="15"/>
          </p:nvPr>
        </p:nvSpPr>
        <p:spPr/>
        <p:txBody>
          <a:bodyPr rtlCol="0"/>
          <a:lstStyle/>
          <a:p>
            <a:fld id="{2DC0E1E3-7309-4885-AB79-83DD1CB1410F}" type="slidenum">
              <a:rPr lang="en-US" smtClean="0"/>
              <a:pPr/>
              <a:t>‹N°›</a:t>
            </a:fld>
            <a:endParaRPr lang="en-US"/>
          </a:p>
        </p:txBody>
      </p:sp>
      <p:sp>
        <p:nvSpPr>
          <p:cNvPr id="23" name="Espace réservé du pied de page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1C4577E5-BE5D-4303-88D6-86924471D287}" type="datetimeFigureOut">
              <a:rPr lang="fr-FR" smtClean="0"/>
              <a:pPr/>
              <a:t>13/12/2015</a:t>
            </a:fld>
            <a:endParaRPr lang="en-US"/>
          </a:p>
        </p:txBody>
      </p:sp>
      <p:sp>
        <p:nvSpPr>
          <p:cNvPr id="18" name="Espace réservé du numéro de diapositive 17"/>
          <p:cNvSpPr>
            <a:spLocks noGrp="1"/>
          </p:cNvSpPr>
          <p:nvPr>
            <p:ph type="sldNum" sz="quarter" idx="11"/>
          </p:nvPr>
        </p:nvSpPr>
        <p:spPr/>
        <p:txBody>
          <a:bodyPr rtlCol="0"/>
          <a:lstStyle/>
          <a:p>
            <a:fld id="{2DC0E1E3-7309-4885-AB79-83DD1CB1410F}" type="slidenum">
              <a:rPr lang="en-US" smtClean="0"/>
              <a:pPr/>
              <a:t>‹N°›</a:t>
            </a:fld>
            <a:endParaRPr lang="en-US"/>
          </a:p>
        </p:txBody>
      </p:sp>
      <p:sp>
        <p:nvSpPr>
          <p:cNvPr id="21" name="Espace réservé du pied de page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C4577E5-BE5D-4303-88D6-86924471D287}" type="datetimeFigureOut">
              <a:rPr lang="fr-FR" smtClean="0"/>
              <a:pPr/>
              <a:t>13/12/2015</a:t>
            </a:fld>
            <a:endParaRPr lang="en-US"/>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DC0E1E3-7309-4885-AB79-83DD1CB1410F}"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71670" y="571480"/>
            <a:ext cx="6386530" cy="1214446"/>
          </a:xfrm>
        </p:spPr>
        <p:txBody>
          <a:bodyPr>
            <a:normAutofit/>
          </a:bodyPr>
          <a:lstStyle/>
          <a:p>
            <a:pPr algn="ctr"/>
            <a:r>
              <a:rPr lang="en-US" sz="4000" dirty="0" smtClean="0">
                <a:solidFill>
                  <a:schemeClr val="tx1"/>
                </a:solidFill>
              </a:rPr>
              <a:t>PERSUASION</a:t>
            </a:r>
            <a:endParaRPr lang="en-US" sz="4000" dirty="0">
              <a:solidFill>
                <a:schemeClr val="tx1"/>
              </a:solidFill>
            </a:endParaRPr>
          </a:p>
        </p:txBody>
      </p:sp>
      <p:sp>
        <p:nvSpPr>
          <p:cNvPr id="3" name="Sous-titre 2"/>
          <p:cNvSpPr>
            <a:spLocks noGrp="1"/>
          </p:cNvSpPr>
          <p:nvPr>
            <p:ph type="subTitle" idx="1"/>
          </p:nvPr>
        </p:nvSpPr>
        <p:spPr>
          <a:xfrm>
            <a:off x="5786446" y="3000372"/>
            <a:ext cx="3028928" cy="857256"/>
          </a:xfrm>
        </p:spPr>
        <p:txBody>
          <a:bodyPr/>
          <a:lstStyle/>
          <a:p>
            <a:r>
              <a:rPr lang="en-US" dirty="0" smtClean="0">
                <a:solidFill>
                  <a:schemeClr val="tx1"/>
                </a:solidFill>
              </a:rPr>
              <a:t>Dr. TOUMI</a:t>
            </a: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14282" y="428604"/>
            <a:ext cx="8358246" cy="6045348"/>
          </a:xfrm>
        </p:spPr>
        <p:style>
          <a:lnRef idx="2">
            <a:schemeClr val="accent1"/>
          </a:lnRef>
          <a:fillRef idx="1">
            <a:schemeClr val="lt1"/>
          </a:fillRef>
          <a:effectRef idx="0">
            <a:schemeClr val="accent1"/>
          </a:effectRef>
          <a:fontRef idx="minor">
            <a:schemeClr val="dk1"/>
          </a:fontRef>
        </p:style>
        <p:txBody>
          <a:bodyPr>
            <a:normAutofit/>
          </a:bodyPr>
          <a:lstStyle/>
          <a:p>
            <a:pPr>
              <a:buNone/>
            </a:pPr>
            <a:endParaRPr lang="en-US" dirty="0" smtClean="0"/>
          </a:p>
        </p:txBody>
      </p:sp>
      <p:graphicFrame>
        <p:nvGraphicFramePr>
          <p:cNvPr id="4" name="Tableau 3"/>
          <p:cNvGraphicFramePr>
            <a:graphicFrameLocks noGrp="1"/>
          </p:cNvGraphicFramePr>
          <p:nvPr/>
        </p:nvGraphicFramePr>
        <p:xfrm>
          <a:off x="214282" y="428601"/>
          <a:ext cx="8286808" cy="5645415"/>
        </p:xfrm>
        <a:graphic>
          <a:graphicData uri="http://schemas.openxmlformats.org/drawingml/2006/table">
            <a:tbl>
              <a:tblPr firstRow="1" bandRow="1">
                <a:tableStyleId>{69012ECD-51FC-41F1-AA8D-1B2483CD663E}</a:tableStyleId>
              </a:tblPr>
              <a:tblGrid>
                <a:gridCol w="3714776"/>
                <a:gridCol w="4572032"/>
              </a:tblGrid>
              <a:tr h="571507">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tx1"/>
                          </a:solidFill>
                        </a:rPr>
                        <a:t>Topic: Nuclear </a:t>
                      </a:r>
                      <a:r>
                        <a:rPr lang="en-US" sz="2000" dirty="0" smtClean="0">
                          <a:solidFill>
                            <a:schemeClr val="tx1"/>
                          </a:solidFill>
                        </a:rPr>
                        <a:t>Energy</a:t>
                      </a:r>
                      <a:endParaRPr lang="en-US" sz="2000" dirty="0" smtClean="0">
                        <a:solidFill>
                          <a:schemeClr val="tx1"/>
                        </a:solidFill>
                      </a:endParaRPr>
                    </a:p>
                  </a:txBody>
                  <a:tcPr/>
                </a:tc>
                <a:tc hMerge="1">
                  <a:txBody>
                    <a:bodyPr/>
                    <a:lstStyle/>
                    <a:p>
                      <a:endParaRPr lang="en-US" dirty="0"/>
                    </a:p>
                  </a:txBody>
                  <a:tcPr/>
                </a:tc>
              </a:tr>
              <a:tr h="571504">
                <a:tc>
                  <a:txBody>
                    <a:bodyPr/>
                    <a:lstStyle/>
                    <a:p>
                      <a:pPr algn="ctr"/>
                      <a:r>
                        <a:rPr lang="en-US" sz="2000" b="1" dirty="0" smtClean="0"/>
                        <a:t>Pro (for) list </a:t>
                      </a:r>
                      <a:endParaRPr lang="en-US" sz="2000" b="1" dirty="0">
                        <a:solidFill>
                          <a:schemeClr val="tx1"/>
                        </a:solidFill>
                      </a:endParaRPr>
                    </a:p>
                  </a:txBody>
                  <a:tcPr>
                    <a:solidFill>
                      <a:schemeClr val="accent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Con (against) </a:t>
                      </a:r>
                      <a:r>
                        <a:rPr lang="en-US" sz="2000" b="1" dirty="0" smtClean="0"/>
                        <a:t>list</a:t>
                      </a:r>
                      <a:endParaRPr lang="en-US" sz="2000" b="1" dirty="0" smtClean="0"/>
                    </a:p>
                  </a:txBody>
                  <a:tcPr>
                    <a:solidFill>
                      <a:schemeClr val="accent2">
                        <a:lumMod val="40000"/>
                        <a:lumOff val="60000"/>
                      </a:schemeClr>
                    </a:solidFill>
                  </a:tcPr>
                </a:tc>
              </a:tr>
              <a:tr h="4502404">
                <a:tc>
                  <a:txBody>
                    <a:bodyPr/>
                    <a:lstStyle/>
                    <a:p>
                      <a:pPr marL="342900" indent="-342900">
                        <a:lnSpc>
                          <a:spcPct val="150000"/>
                        </a:lnSpc>
                        <a:buFont typeface="+mj-lt"/>
                        <a:buAutoNum type="arabicPeriod"/>
                      </a:pPr>
                      <a:r>
                        <a:rPr kumimoji="0" lang="en-US" sz="2200" kern="1200" baseline="0" dirty="0" smtClean="0"/>
                        <a:t>Cheaper fuel costs</a:t>
                      </a:r>
                    </a:p>
                    <a:p>
                      <a:pPr marL="342900" indent="-342900">
                        <a:lnSpc>
                          <a:spcPct val="150000"/>
                        </a:lnSpc>
                        <a:buFont typeface="+mj-lt"/>
                        <a:buAutoNum type="arabicPeriod"/>
                      </a:pPr>
                      <a:r>
                        <a:rPr kumimoji="0" lang="en-US" sz="2200" kern="1200" baseline="0" dirty="0" smtClean="0"/>
                        <a:t>Less dependence on foreign oil</a:t>
                      </a:r>
                    </a:p>
                    <a:p>
                      <a:pPr marL="342900" indent="-342900">
                        <a:lnSpc>
                          <a:spcPct val="150000"/>
                        </a:lnSpc>
                        <a:buFont typeface="+mj-lt"/>
                        <a:buAutoNum type="arabicPeriod"/>
                      </a:pPr>
                      <a:r>
                        <a:rPr kumimoji="0" lang="en-US" sz="2200" kern="1200" baseline="0" dirty="0" smtClean="0"/>
                        <a:t>Creates high-tech jobs</a:t>
                      </a:r>
                    </a:p>
                    <a:p>
                      <a:pPr marL="342900" indent="-342900">
                        <a:lnSpc>
                          <a:spcPct val="150000"/>
                        </a:lnSpc>
                        <a:buFont typeface="+mj-lt"/>
                        <a:buAutoNum type="arabicPeriod"/>
                      </a:pPr>
                      <a:r>
                        <a:rPr kumimoji="0" lang="en-US" sz="2200" kern="1200" baseline="0" dirty="0" smtClean="0"/>
                        <a:t>Saves natural resources</a:t>
                      </a:r>
                    </a:p>
                    <a:p>
                      <a:pPr marL="342900" indent="-342900">
                        <a:lnSpc>
                          <a:spcPct val="150000"/>
                        </a:lnSpc>
                        <a:buFont typeface="+mj-lt"/>
                        <a:buAutoNum type="arabicPeriod"/>
                      </a:pPr>
                      <a:r>
                        <a:rPr kumimoji="0" lang="en-US" sz="2200" kern="1200" baseline="0" dirty="0" smtClean="0"/>
                        <a:t>Ensures strong nuclear arsenal</a:t>
                      </a:r>
                      <a:endParaRPr lang="en-US" sz="2200" dirty="0"/>
                    </a:p>
                  </a:txBody>
                  <a:tcPr>
                    <a:solidFill>
                      <a:schemeClr val="accent2">
                        <a:lumMod val="40000"/>
                        <a:lumOff val="60000"/>
                      </a:schemeClr>
                    </a:solidFill>
                  </a:tcPr>
                </a:tc>
                <a:tc>
                  <a:txBody>
                    <a:bodyPr/>
                    <a:lstStyle/>
                    <a:p>
                      <a:pPr marL="342900" indent="-342900">
                        <a:lnSpc>
                          <a:spcPct val="150000"/>
                        </a:lnSpc>
                        <a:buFont typeface="+mj-lt"/>
                        <a:buAutoNum type="arabicPeriod"/>
                      </a:pPr>
                      <a:r>
                        <a:rPr kumimoji="0" lang="en-US" sz="2200" kern="1200" baseline="0" dirty="0" smtClean="0"/>
                        <a:t>Radioactive waste</a:t>
                      </a:r>
                    </a:p>
                    <a:p>
                      <a:pPr marL="342900" indent="-342900">
                        <a:lnSpc>
                          <a:spcPct val="150000"/>
                        </a:lnSpc>
                        <a:buFont typeface="+mj-lt"/>
                        <a:buAutoNum type="arabicPeriod"/>
                      </a:pPr>
                      <a:r>
                        <a:rPr kumimoji="0" lang="en-US" sz="2200" kern="1200" baseline="0" dirty="0" smtClean="0"/>
                        <a:t>Causes unemployment in</a:t>
                      </a:r>
                    </a:p>
                    <a:p>
                      <a:pPr marL="342900" indent="-342900">
                        <a:lnSpc>
                          <a:spcPct val="150000"/>
                        </a:lnSpc>
                        <a:buFont typeface="+mj-lt"/>
                        <a:buAutoNum type="arabicPeriod"/>
                      </a:pPr>
                      <a:r>
                        <a:rPr kumimoji="0" lang="en-US" sz="2200" kern="1200" baseline="0" dirty="0" smtClean="0"/>
                        <a:t>traditional fossil fuels industry</a:t>
                      </a:r>
                    </a:p>
                    <a:p>
                      <a:pPr marL="342900" indent="-342900">
                        <a:lnSpc>
                          <a:spcPct val="150000"/>
                        </a:lnSpc>
                        <a:buFont typeface="+mj-lt"/>
                        <a:buAutoNum type="arabicPeriod"/>
                      </a:pPr>
                      <a:r>
                        <a:rPr kumimoji="0" lang="en-US" sz="2200" kern="1200" baseline="0" dirty="0" smtClean="0"/>
                        <a:t>Nuclear accidents</a:t>
                      </a:r>
                    </a:p>
                    <a:p>
                      <a:pPr marL="342900" indent="-342900">
                        <a:lnSpc>
                          <a:spcPct val="150000"/>
                        </a:lnSpc>
                        <a:buFont typeface="+mj-lt"/>
                        <a:buAutoNum type="arabicPeriod"/>
                      </a:pPr>
                      <a:r>
                        <a:rPr kumimoji="0" lang="en-US" sz="2200" kern="1200" baseline="0" dirty="0" smtClean="0"/>
                        <a:t>Nuclear weapons proliferation</a:t>
                      </a:r>
                    </a:p>
                    <a:p>
                      <a:pPr marL="342900" indent="-342900">
                        <a:lnSpc>
                          <a:spcPct val="150000"/>
                        </a:lnSpc>
                        <a:buFont typeface="+mj-lt"/>
                        <a:buAutoNum type="arabicPeriod"/>
                      </a:pPr>
                      <a:r>
                        <a:rPr kumimoji="0" lang="en-US" sz="2200" kern="1200" baseline="0" dirty="0" smtClean="0"/>
                        <a:t>Theft of nuclear materials by terrorists</a:t>
                      </a:r>
                    </a:p>
                    <a:p>
                      <a:pPr marL="342900" indent="-342900">
                        <a:lnSpc>
                          <a:spcPct val="150000"/>
                        </a:lnSpc>
                        <a:buFont typeface="+mj-lt"/>
                        <a:buAutoNum type="arabicPeriod"/>
                      </a:pPr>
                      <a:r>
                        <a:rPr kumimoji="0" lang="en-US" sz="2200" kern="1200" baseline="0" dirty="0" smtClean="0"/>
                        <a:t>Environmental pollution</a:t>
                      </a:r>
                      <a:endParaRPr lang="en-US" sz="2200" dirty="0"/>
                    </a:p>
                  </a:txBody>
                  <a:tcPr>
                    <a:solidFill>
                      <a:schemeClr val="accent2">
                        <a:lumMod val="40000"/>
                        <a:lumOff val="60000"/>
                      </a:schemeClr>
                    </a:solid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14282" y="428604"/>
            <a:ext cx="8358246" cy="6045348"/>
          </a:xfrm>
        </p:spPr>
        <p:style>
          <a:lnRef idx="2">
            <a:schemeClr val="accent1"/>
          </a:lnRef>
          <a:fillRef idx="1">
            <a:schemeClr val="lt1"/>
          </a:fillRef>
          <a:effectRef idx="0">
            <a:schemeClr val="accent1"/>
          </a:effectRef>
          <a:fontRef idx="minor">
            <a:schemeClr val="dk1"/>
          </a:fontRef>
        </p:style>
        <p:txBody>
          <a:bodyPr>
            <a:normAutofit/>
          </a:bodyPr>
          <a:lstStyle/>
          <a:p>
            <a:pPr>
              <a:lnSpc>
                <a:spcPct val="150000"/>
              </a:lnSpc>
            </a:pPr>
            <a:r>
              <a:rPr lang="en-US" sz="2800" dirty="0" smtClean="0"/>
              <a:t>Once you have listed as many points as you can think of, consider </a:t>
            </a:r>
            <a:r>
              <a:rPr lang="en-US" sz="2800" dirty="0" smtClean="0"/>
              <a:t>the points </a:t>
            </a:r>
            <a:r>
              <a:rPr lang="en-US" sz="2800" dirty="0" smtClean="0"/>
              <a:t>on both sides of the argument, and choose the side you wish to </a:t>
            </a:r>
            <a:r>
              <a:rPr lang="en-US" sz="2800" dirty="0" smtClean="0"/>
              <a:t>argue for</a:t>
            </a:r>
            <a:r>
              <a:rPr lang="en-US" sz="2800" dirty="0" smtClean="0"/>
              <a:t>. Decide which points you will use in your paragraph to support your topic</a:t>
            </a:r>
            <a:r>
              <a:rPr lang="en-US" sz="2800" dirty="0" smtClean="0"/>
              <a:t>.</a:t>
            </a:r>
          </a:p>
          <a:p>
            <a:pPr>
              <a:lnSpc>
                <a:spcPct val="150000"/>
              </a:lnSpc>
              <a:buNone/>
            </a:pPr>
            <a:endParaRPr lang="en-US" sz="28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14282" y="428604"/>
            <a:ext cx="8358246" cy="6045348"/>
          </a:xfrm>
        </p:spPr>
        <p:style>
          <a:lnRef idx="2">
            <a:schemeClr val="accent1"/>
          </a:lnRef>
          <a:fillRef idx="1">
            <a:schemeClr val="lt1"/>
          </a:fillRef>
          <a:effectRef idx="0">
            <a:schemeClr val="accent1"/>
          </a:effectRef>
          <a:fontRef idx="minor">
            <a:schemeClr val="dk1"/>
          </a:fontRef>
        </p:style>
        <p:txBody>
          <a:bodyPr>
            <a:normAutofit/>
          </a:bodyPr>
          <a:lstStyle/>
          <a:p>
            <a:pPr>
              <a:lnSpc>
                <a:spcPct val="150000"/>
              </a:lnSpc>
            </a:pPr>
            <a:r>
              <a:rPr lang="en-US" sz="2800" b="1" dirty="0" smtClean="0"/>
              <a:t>Support in Persuasion </a:t>
            </a:r>
            <a:r>
              <a:rPr lang="en-US" sz="2800" b="1" dirty="0" smtClean="0"/>
              <a:t>Paragraphs</a:t>
            </a:r>
          </a:p>
          <a:p>
            <a:pPr>
              <a:lnSpc>
                <a:spcPct val="150000"/>
              </a:lnSpc>
              <a:buNone/>
            </a:pPr>
            <a:r>
              <a:rPr lang="en-US" sz="2800" dirty="0" smtClean="0"/>
              <a:t>Persuasion paragraphs need to demonstrate the different types of </a:t>
            </a:r>
            <a:r>
              <a:rPr lang="en-US" sz="2800" dirty="0" smtClean="0"/>
              <a:t>support used </a:t>
            </a:r>
            <a:r>
              <a:rPr lang="en-US" sz="2800" dirty="0" smtClean="0"/>
              <a:t>to convince readers. These include </a:t>
            </a:r>
            <a:r>
              <a:rPr lang="en-US" sz="2800" i="1" dirty="0" smtClean="0"/>
              <a:t>answering the opposition, referring to </a:t>
            </a:r>
            <a:r>
              <a:rPr lang="en-US" sz="2800" i="1" dirty="0" smtClean="0"/>
              <a:t>an authority</a:t>
            </a:r>
            <a:r>
              <a:rPr lang="en-US" sz="2800" i="1" dirty="0" smtClean="0"/>
              <a:t>, predicting consequences, presenting facts, and giving examples. </a:t>
            </a:r>
            <a:r>
              <a:rPr lang="en-US" sz="2800" dirty="0" smtClean="0"/>
              <a:t>Although you </a:t>
            </a:r>
            <a:r>
              <a:rPr lang="en-US" sz="2800" dirty="0" smtClean="0"/>
              <a:t>probably will never use all of them in one paragraph, you will use </a:t>
            </a:r>
            <a:r>
              <a:rPr lang="en-US" sz="2800" dirty="0" smtClean="0"/>
              <a:t>them when </a:t>
            </a:r>
            <a:r>
              <a:rPr lang="en-US" sz="2800" dirty="0" smtClean="0"/>
              <a:t>you write persuasively.</a:t>
            </a:r>
            <a:endParaRPr lang="en-US" sz="2800" b="1"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14282" y="428604"/>
            <a:ext cx="8358246" cy="6045348"/>
          </a:xfrm>
        </p:spPr>
        <p:style>
          <a:lnRef idx="2">
            <a:schemeClr val="accent1"/>
          </a:lnRef>
          <a:fillRef idx="1">
            <a:schemeClr val="lt1"/>
          </a:fillRef>
          <a:effectRef idx="0">
            <a:schemeClr val="accent1"/>
          </a:effectRef>
          <a:fontRef idx="minor">
            <a:schemeClr val="dk1"/>
          </a:fontRef>
        </p:style>
        <p:txBody>
          <a:bodyPr>
            <a:normAutofit/>
          </a:bodyPr>
          <a:lstStyle/>
          <a:p>
            <a:pPr>
              <a:lnSpc>
                <a:spcPct val="150000"/>
              </a:lnSpc>
            </a:pPr>
            <a:r>
              <a:rPr lang="en-US" b="1" dirty="0" smtClean="0"/>
              <a:t>Answering the opposition: </a:t>
            </a:r>
            <a:r>
              <a:rPr lang="en-US" dirty="0" smtClean="0"/>
              <a:t>At times, the best way to persuade </a:t>
            </a:r>
            <a:r>
              <a:rPr lang="en-US" dirty="0" smtClean="0"/>
              <a:t>your reader </a:t>
            </a:r>
            <a:r>
              <a:rPr lang="en-US" dirty="0" smtClean="0"/>
              <a:t>is to respond to an opponent’s point. This also shows </a:t>
            </a:r>
            <a:r>
              <a:rPr lang="en-US" dirty="0" smtClean="0"/>
              <a:t>your reader </a:t>
            </a:r>
            <a:r>
              <a:rPr lang="en-US" dirty="0" smtClean="0"/>
              <a:t>that you are aware of your opponent’s side of the issue, not </a:t>
            </a:r>
            <a:r>
              <a:rPr lang="en-US" dirty="0" smtClean="0"/>
              <a:t>just your </a:t>
            </a:r>
            <a:r>
              <a:rPr lang="en-US" dirty="0" smtClean="0"/>
              <a:t>own.</a:t>
            </a:r>
          </a:p>
          <a:p>
            <a:pPr>
              <a:lnSpc>
                <a:spcPct val="150000"/>
              </a:lnSpc>
            </a:pPr>
            <a:r>
              <a:rPr lang="en-US" b="1" dirty="0" smtClean="0"/>
              <a:t>2. Referring to an authority: </a:t>
            </a:r>
            <a:r>
              <a:rPr lang="en-US" dirty="0" smtClean="0"/>
              <a:t>An authority is a person or a group that </a:t>
            </a:r>
            <a:r>
              <a:rPr lang="en-US" dirty="0" smtClean="0"/>
              <a:t>is considered </a:t>
            </a:r>
            <a:r>
              <a:rPr lang="en-US" dirty="0" smtClean="0"/>
              <a:t>an expert on the subject and will give an unbiased opinion.</a:t>
            </a:r>
          </a:p>
          <a:p>
            <a:pPr>
              <a:lnSpc>
                <a:spcPct val="150000"/>
              </a:lnSpc>
            </a:pPr>
            <a:r>
              <a:rPr lang="en-US" b="1" dirty="0" smtClean="0"/>
              <a:t>3. Predicting consequences: </a:t>
            </a:r>
            <a:r>
              <a:rPr lang="en-US" dirty="0" smtClean="0"/>
              <a:t>Predicting consequences can help your </a:t>
            </a:r>
            <a:r>
              <a:rPr lang="en-US" dirty="0" smtClean="0"/>
              <a:t>reader agree </a:t>
            </a:r>
            <a:r>
              <a:rPr lang="en-US" dirty="0" smtClean="0"/>
              <a:t>with your point of view and disagree with your opponent’s</a:t>
            </a:r>
            <a:r>
              <a:rPr lang="en-US" dirty="0" smtClean="0"/>
              <a:t>.</a:t>
            </a: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14282" y="285728"/>
            <a:ext cx="8358246" cy="6357982"/>
          </a:xfrm>
        </p:spPr>
        <p:style>
          <a:lnRef idx="2">
            <a:schemeClr val="accent1"/>
          </a:lnRef>
          <a:fillRef idx="1">
            <a:schemeClr val="lt1"/>
          </a:fillRef>
          <a:effectRef idx="0">
            <a:schemeClr val="accent1"/>
          </a:effectRef>
          <a:fontRef idx="minor">
            <a:schemeClr val="dk1"/>
          </a:fontRef>
        </p:style>
        <p:txBody>
          <a:bodyPr>
            <a:normAutofit lnSpcReduction="10000"/>
          </a:bodyPr>
          <a:lstStyle/>
          <a:p>
            <a:pPr>
              <a:lnSpc>
                <a:spcPct val="150000"/>
              </a:lnSpc>
            </a:pPr>
            <a:r>
              <a:rPr lang="en-US" b="1" dirty="0" smtClean="0"/>
              <a:t>Presenting facts: </a:t>
            </a:r>
            <a:r>
              <a:rPr lang="en-US" dirty="0" smtClean="0"/>
              <a:t>Facts are those things that actually exist or </a:t>
            </a:r>
            <a:r>
              <a:rPr lang="en-US" dirty="0" smtClean="0"/>
              <a:t>have existed</a:t>
            </a:r>
            <a:r>
              <a:rPr lang="en-US" dirty="0" smtClean="0"/>
              <a:t>, such as people, places, things, and events. A fact differs from </a:t>
            </a:r>
            <a:r>
              <a:rPr lang="en-US" dirty="0" smtClean="0"/>
              <a:t>an opinion </a:t>
            </a:r>
            <a:r>
              <a:rPr lang="en-US" dirty="0" smtClean="0"/>
              <a:t>in a quite significant way. An opinion is the way we think </a:t>
            </a:r>
            <a:r>
              <a:rPr lang="en-US" dirty="0" smtClean="0"/>
              <a:t>about, or </a:t>
            </a:r>
            <a:r>
              <a:rPr lang="en-US" dirty="0" smtClean="0"/>
              <a:t>interpret, facts. For instance, it is a fact that the United States </a:t>
            </a:r>
            <a:r>
              <a:rPr lang="en-US" dirty="0" smtClean="0"/>
              <a:t>Congress removed </a:t>
            </a:r>
            <a:r>
              <a:rPr lang="en-US" dirty="0" smtClean="0"/>
              <a:t>our currency from the gold standard in 1978. That fact </a:t>
            </a:r>
            <a:r>
              <a:rPr lang="en-US" dirty="0" smtClean="0"/>
              <a:t>cannot be </a:t>
            </a:r>
            <a:r>
              <a:rPr lang="en-US" dirty="0" smtClean="0"/>
              <a:t>argued. However, whether you think it was a good idea to remove </a:t>
            </a:r>
            <a:r>
              <a:rPr lang="en-US" dirty="0" smtClean="0"/>
              <a:t>the gold </a:t>
            </a:r>
            <a:r>
              <a:rPr lang="en-US" dirty="0" smtClean="0"/>
              <a:t>standard is your opinion, and that can be argued. Whether </a:t>
            </a:r>
            <a:r>
              <a:rPr lang="en-US" dirty="0" smtClean="0"/>
              <a:t>your opinion</a:t>
            </a:r>
            <a:r>
              <a:rPr lang="en-US" dirty="0" smtClean="0"/>
              <a:t>, or your opponent’s opinion, is the more persuasive, the </a:t>
            </a:r>
            <a:r>
              <a:rPr lang="en-US" dirty="0" smtClean="0"/>
              <a:t>fact remains </a:t>
            </a:r>
            <a:r>
              <a:rPr lang="en-US" dirty="0" smtClean="0"/>
              <a:t>that the gold standard was removed in 1978</a:t>
            </a:r>
            <a:r>
              <a:rPr lang="en-US" dirty="0" smtClean="0"/>
              <a:t>.</a:t>
            </a:r>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14282" y="285728"/>
            <a:ext cx="8358246" cy="6357982"/>
          </a:xfrm>
        </p:spPr>
        <p:style>
          <a:lnRef idx="2">
            <a:schemeClr val="accent1"/>
          </a:lnRef>
          <a:fillRef idx="1">
            <a:schemeClr val="lt1"/>
          </a:fillRef>
          <a:effectRef idx="0">
            <a:schemeClr val="accent1"/>
          </a:effectRef>
          <a:fontRef idx="minor">
            <a:schemeClr val="dk1"/>
          </a:fontRef>
        </p:style>
        <p:txBody>
          <a:bodyPr>
            <a:normAutofit/>
          </a:bodyPr>
          <a:lstStyle/>
          <a:p>
            <a:pPr>
              <a:lnSpc>
                <a:spcPct val="150000"/>
              </a:lnSpc>
            </a:pPr>
            <a:r>
              <a:rPr lang="en-US" b="1" dirty="0" smtClean="0"/>
              <a:t>Giving examples: </a:t>
            </a:r>
            <a:r>
              <a:rPr lang="en-US" dirty="0" smtClean="0"/>
              <a:t>Good examples can develop an idea quickly </a:t>
            </a:r>
            <a:r>
              <a:rPr lang="en-US" dirty="0" smtClean="0"/>
              <a:t>and clearly</a:t>
            </a:r>
            <a:r>
              <a:rPr lang="en-US" dirty="0" smtClean="0"/>
              <a:t>, and help convince your reader of your point of view. </a:t>
            </a:r>
            <a:r>
              <a:rPr lang="en-US" dirty="0" smtClean="0"/>
              <a:t>Examples also </a:t>
            </a:r>
            <a:r>
              <a:rPr lang="en-US" dirty="0" smtClean="0"/>
              <a:t>are used to clarify, illustrate, or make concrete a general idea </a:t>
            </a:r>
            <a:r>
              <a:rPr lang="en-US" dirty="0" smtClean="0"/>
              <a:t>about the </a:t>
            </a:r>
            <a:r>
              <a:rPr lang="en-US" dirty="0" smtClean="0"/>
              <a:t>subject. Therefore, be certain that your examples support your </a:t>
            </a:r>
            <a:r>
              <a:rPr lang="en-US" dirty="0" smtClean="0"/>
              <a:t>position or </a:t>
            </a:r>
            <a:r>
              <a:rPr lang="en-US" dirty="0" smtClean="0"/>
              <a:t>convincingly argue against your opponent’s position</a:t>
            </a:r>
            <a:r>
              <a:rPr lang="en-US" dirty="0" smtClean="0"/>
              <a:t>.</a:t>
            </a:r>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14282" y="285728"/>
            <a:ext cx="8358246" cy="6357982"/>
          </a:xfrm>
        </p:spPr>
        <p:style>
          <a:lnRef idx="2">
            <a:schemeClr val="accent1"/>
          </a:lnRef>
          <a:fillRef idx="1">
            <a:schemeClr val="lt1"/>
          </a:fillRef>
          <a:effectRef idx="0">
            <a:schemeClr val="accent1"/>
          </a:effectRef>
          <a:fontRef idx="minor">
            <a:schemeClr val="dk1"/>
          </a:fontRef>
        </p:style>
        <p:txBody>
          <a:bodyPr>
            <a:normAutofit/>
          </a:bodyPr>
          <a:lstStyle/>
          <a:p>
            <a:pPr>
              <a:buNone/>
            </a:pPr>
            <a:r>
              <a:rPr lang="en-US" dirty="0" smtClean="0"/>
              <a:t>Write an </a:t>
            </a:r>
            <a:r>
              <a:rPr lang="en-US" b="1" dirty="0" smtClean="0"/>
              <a:t>F </a:t>
            </a:r>
            <a:r>
              <a:rPr lang="en-US" dirty="0" smtClean="0"/>
              <a:t>for fact or an </a:t>
            </a:r>
            <a:r>
              <a:rPr lang="en-US" b="1" i="1" dirty="0" smtClean="0"/>
              <a:t>O </a:t>
            </a:r>
            <a:r>
              <a:rPr lang="en-US" dirty="0" smtClean="0"/>
              <a:t>for opinion in the space to the left of each item </a:t>
            </a:r>
            <a:r>
              <a:rPr lang="en-US" dirty="0" smtClean="0"/>
              <a:t>in the </a:t>
            </a:r>
            <a:r>
              <a:rPr lang="en-US" dirty="0" smtClean="0"/>
              <a:t>following list</a:t>
            </a:r>
            <a:r>
              <a:rPr lang="en-US" dirty="0" smtClean="0"/>
              <a:t>.</a:t>
            </a:r>
          </a:p>
          <a:p>
            <a:r>
              <a:rPr lang="en-US" dirty="0" smtClean="0"/>
              <a:t>There are eight known planets in our solar system.</a:t>
            </a:r>
          </a:p>
          <a:p>
            <a:r>
              <a:rPr lang="en-US" dirty="0" smtClean="0"/>
              <a:t>The Congress of the United States consists of the Senate and the House of Representatives.</a:t>
            </a:r>
          </a:p>
          <a:p>
            <a:r>
              <a:rPr lang="en-US" dirty="0" smtClean="0"/>
              <a:t>I am 6 feet tall.</a:t>
            </a:r>
          </a:p>
          <a:p>
            <a:r>
              <a:rPr lang="en-US" dirty="0" smtClean="0"/>
              <a:t>Wolves make great pets.</a:t>
            </a:r>
          </a:p>
          <a:p>
            <a:r>
              <a:rPr lang="en-US" dirty="0" smtClean="0"/>
              <a:t>Water freezes at 32 degrees Fahrenheit and 0 degrees Celsius.</a:t>
            </a:r>
          </a:p>
          <a:p>
            <a:r>
              <a:rPr lang="en-US" dirty="0" smtClean="0"/>
              <a:t>I am the greatest basketball player in my state.</a:t>
            </a:r>
          </a:p>
          <a:p>
            <a:r>
              <a:rPr lang="en-US" dirty="0" smtClean="0"/>
              <a:t>Hurricanes are more frightening than tornadoes.</a:t>
            </a:r>
          </a:p>
          <a:p>
            <a:r>
              <a:rPr lang="en-US" dirty="0" smtClean="0"/>
              <a:t>Laughter is the best medicine.</a:t>
            </a:r>
          </a:p>
          <a:p>
            <a:r>
              <a:rPr lang="en-US" dirty="0" smtClean="0"/>
              <a:t>Pastrami is better sandwich meat than ham.</a:t>
            </a:r>
          </a:p>
          <a:p>
            <a:r>
              <a:rPr lang="en-US" dirty="0" smtClean="0"/>
              <a:t>Neil Armstrong was the first man on the moon.</a:t>
            </a:r>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14282" y="285728"/>
            <a:ext cx="8358246" cy="6357982"/>
          </a:xfrm>
        </p:spPr>
        <p:style>
          <a:lnRef idx="2">
            <a:schemeClr val="accent1"/>
          </a:lnRef>
          <a:fillRef idx="1">
            <a:schemeClr val="lt1"/>
          </a:fillRef>
          <a:effectRef idx="0">
            <a:schemeClr val="accent1"/>
          </a:effectRef>
          <a:fontRef idx="minor">
            <a:schemeClr val="dk1"/>
          </a:fontRef>
        </p:style>
        <p:txBody>
          <a:bodyPr>
            <a:normAutofit/>
          </a:bodyPr>
          <a:lstStyle/>
          <a:p>
            <a:pPr>
              <a:lnSpc>
                <a:spcPct val="150000"/>
              </a:lnSpc>
              <a:buNone/>
            </a:pPr>
            <a:r>
              <a:rPr lang="en-US" b="1" dirty="0" smtClean="0"/>
              <a:t>Organization </a:t>
            </a:r>
            <a:r>
              <a:rPr lang="en-US" b="1" dirty="0" smtClean="0"/>
              <a:t>Patterns</a:t>
            </a:r>
          </a:p>
          <a:p>
            <a:pPr>
              <a:lnSpc>
                <a:spcPct val="150000"/>
              </a:lnSpc>
            </a:pPr>
            <a:r>
              <a:rPr lang="en-US" dirty="0" smtClean="0"/>
              <a:t>Once you have made your pro/con list and have chosen the type of </a:t>
            </a:r>
            <a:r>
              <a:rPr lang="en-US" dirty="0" smtClean="0"/>
              <a:t>evidence you </a:t>
            </a:r>
            <a:r>
              <a:rPr lang="en-US" dirty="0" smtClean="0"/>
              <a:t>want to use to support your topic, you will need to organize your </a:t>
            </a:r>
            <a:r>
              <a:rPr lang="en-US" dirty="0" smtClean="0"/>
              <a:t>paragraph for </a:t>
            </a:r>
            <a:r>
              <a:rPr lang="en-US" dirty="0" smtClean="0"/>
              <a:t>an effective presentation. There is no defined pattern that a </a:t>
            </a:r>
            <a:r>
              <a:rPr lang="en-US" dirty="0" smtClean="0"/>
              <a:t>writer has </a:t>
            </a:r>
            <a:r>
              <a:rPr lang="en-US" dirty="0" smtClean="0"/>
              <a:t>to use when writing persuasively. However, several patterns </a:t>
            </a:r>
            <a:r>
              <a:rPr lang="en-US" dirty="0" smtClean="0"/>
              <a:t>logically come </a:t>
            </a:r>
            <a:r>
              <a:rPr lang="en-US" dirty="0" smtClean="0"/>
              <a:t>to mind that will organize your points into a convincing </a:t>
            </a:r>
            <a:r>
              <a:rPr lang="en-US" dirty="0" smtClean="0"/>
              <a:t>persuasive paragraph</a:t>
            </a:r>
            <a:r>
              <a:rPr lang="en-US" dirty="0" smtClean="0"/>
              <a:t>.</a:t>
            </a:r>
            <a:endParaRPr lang="en-US"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14282" y="285728"/>
            <a:ext cx="8358246" cy="6357982"/>
          </a:xfrm>
        </p:spPr>
        <p:style>
          <a:lnRef idx="2">
            <a:schemeClr val="accent1"/>
          </a:lnRef>
          <a:fillRef idx="1">
            <a:schemeClr val="lt1"/>
          </a:fillRef>
          <a:effectRef idx="0">
            <a:schemeClr val="accent1"/>
          </a:effectRef>
          <a:fontRef idx="minor">
            <a:schemeClr val="dk1"/>
          </a:fontRef>
        </p:style>
        <p:txBody>
          <a:bodyPr>
            <a:normAutofit/>
          </a:bodyPr>
          <a:lstStyle/>
          <a:p>
            <a:pPr>
              <a:lnSpc>
                <a:spcPct val="150000"/>
              </a:lnSpc>
            </a:pPr>
            <a:r>
              <a:rPr lang="en-US" b="1" dirty="0" smtClean="0"/>
              <a:t>Pattern 1: </a:t>
            </a:r>
            <a:r>
              <a:rPr lang="en-US" dirty="0" smtClean="0"/>
              <a:t>Using only support points that argue for your point </a:t>
            </a:r>
            <a:r>
              <a:rPr lang="en-US" dirty="0" smtClean="0"/>
              <a:t>of view </a:t>
            </a:r>
            <a:r>
              <a:rPr lang="en-US" dirty="0" smtClean="0"/>
              <a:t>(only pro-list items if you are arguing for a point of view or </a:t>
            </a:r>
            <a:r>
              <a:rPr lang="en-US" dirty="0" smtClean="0"/>
              <a:t>only con-list </a:t>
            </a:r>
            <a:r>
              <a:rPr lang="en-US" dirty="0" smtClean="0"/>
              <a:t>items if you are arguing against a point of view)</a:t>
            </a:r>
          </a:p>
          <a:p>
            <a:pPr>
              <a:lnSpc>
                <a:spcPct val="150000"/>
              </a:lnSpc>
            </a:pPr>
            <a:r>
              <a:rPr lang="en-US" b="1" dirty="0" smtClean="0"/>
              <a:t>Pattern 2: </a:t>
            </a:r>
            <a:r>
              <a:rPr lang="en-US" dirty="0" smtClean="0"/>
              <a:t>Stating only your opposition’s support points (either </a:t>
            </a:r>
            <a:r>
              <a:rPr lang="en-US" dirty="0" smtClean="0"/>
              <a:t>pro or </a:t>
            </a:r>
            <a:r>
              <a:rPr lang="en-US" dirty="0" smtClean="0"/>
              <a:t>con) and arguing against them</a:t>
            </a:r>
          </a:p>
          <a:p>
            <a:pPr>
              <a:lnSpc>
                <a:spcPct val="150000"/>
              </a:lnSpc>
            </a:pPr>
            <a:r>
              <a:rPr lang="en-US" b="1" dirty="0" smtClean="0"/>
              <a:t>Pattern 3: </a:t>
            </a:r>
            <a:r>
              <a:rPr lang="en-US" dirty="0" smtClean="0"/>
              <a:t>Alternating use of support points for your side of the </a:t>
            </a:r>
            <a:r>
              <a:rPr lang="en-US" dirty="0" smtClean="0"/>
              <a:t>argument and </a:t>
            </a:r>
            <a:r>
              <a:rPr lang="en-US" dirty="0" smtClean="0"/>
              <a:t>listing your opponent’s points and arguing against </a:t>
            </a:r>
            <a:r>
              <a:rPr lang="en-US" dirty="0" smtClean="0"/>
              <a:t>them; this </a:t>
            </a:r>
            <a:r>
              <a:rPr lang="en-US" dirty="0" smtClean="0"/>
              <a:t>is a hybrid of patterns 1 and </a:t>
            </a:r>
            <a:r>
              <a:rPr lang="en-US" dirty="0" smtClean="0"/>
              <a:t>2.</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14282" y="285728"/>
            <a:ext cx="8572560" cy="6357982"/>
          </a:xfrm>
        </p:spPr>
        <p:style>
          <a:lnRef idx="2">
            <a:schemeClr val="accent1"/>
          </a:lnRef>
          <a:fillRef idx="1">
            <a:schemeClr val="lt1"/>
          </a:fillRef>
          <a:effectRef idx="0">
            <a:schemeClr val="accent1"/>
          </a:effectRef>
          <a:fontRef idx="minor">
            <a:schemeClr val="dk1"/>
          </a:fontRef>
        </p:style>
        <p:txBody>
          <a:bodyPr>
            <a:normAutofit fontScale="92500"/>
          </a:bodyPr>
          <a:lstStyle/>
          <a:p>
            <a:pPr>
              <a:lnSpc>
                <a:spcPct val="150000"/>
              </a:lnSpc>
            </a:pPr>
            <a:r>
              <a:rPr lang="en-US" b="1" dirty="0" smtClean="0"/>
              <a:t>Transitional Expressions for Persuasion</a:t>
            </a:r>
          </a:p>
          <a:p>
            <a:pPr>
              <a:lnSpc>
                <a:spcPct val="150000"/>
              </a:lnSpc>
              <a:buNone/>
            </a:pPr>
            <a:r>
              <a:rPr lang="en-US" dirty="0" smtClean="0"/>
              <a:t>Transitional expressions are useful in connecting related ideas and for </a:t>
            </a:r>
            <a:r>
              <a:rPr lang="en-US" dirty="0" smtClean="0"/>
              <a:t>adding rhythm </a:t>
            </a:r>
            <a:r>
              <a:rPr lang="en-US" dirty="0" smtClean="0"/>
              <a:t>to the paragraph so that it reads more smoothly</a:t>
            </a:r>
            <a:r>
              <a:rPr lang="en-US" dirty="0" smtClean="0"/>
              <a:t>.</a:t>
            </a:r>
          </a:p>
          <a:p>
            <a:pPr>
              <a:lnSpc>
                <a:spcPct val="150000"/>
              </a:lnSpc>
            </a:pPr>
            <a:r>
              <a:rPr lang="en-US" b="1" dirty="0" smtClean="0"/>
              <a:t>Answering the Opposition and Referring to Authority</a:t>
            </a:r>
          </a:p>
          <a:p>
            <a:pPr>
              <a:lnSpc>
                <a:spcPct val="150000"/>
              </a:lnSpc>
              <a:buNone/>
            </a:pPr>
            <a:r>
              <a:rPr lang="en-US" dirty="0" smtClean="0"/>
              <a:t>according to . . . </a:t>
            </a:r>
          </a:p>
          <a:p>
            <a:pPr>
              <a:lnSpc>
                <a:spcPct val="150000"/>
              </a:lnSpc>
              <a:buNone/>
            </a:pPr>
            <a:r>
              <a:rPr lang="en-US" dirty="0" smtClean="0"/>
              <a:t>although</a:t>
            </a:r>
            <a:endParaRPr lang="en-US" dirty="0" smtClean="0"/>
          </a:p>
          <a:p>
            <a:pPr>
              <a:lnSpc>
                <a:spcPct val="150000"/>
              </a:lnSpc>
              <a:buNone/>
            </a:pPr>
            <a:r>
              <a:rPr lang="en-US" dirty="0" smtClean="0"/>
              <a:t>nevertheless</a:t>
            </a:r>
            <a:endParaRPr lang="en-US" dirty="0" smtClean="0"/>
          </a:p>
          <a:p>
            <a:pPr>
              <a:lnSpc>
                <a:spcPct val="150000"/>
              </a:lnSpc>
              <a:buNone/>
            </a:pPr>
            <a:r>
              <a:rPr lang="en-US" dirty="0" smtClean="0"/>
              <a:t>of </a:t>
            </a:r>
            <a:r>
              <a:rPr lang="en-US" dirty="0" smtClean="0"/>
              <a:t>course</a:t>
            </a:r>
            <a:endParaRPr lang="en-US" dirty="0" smtClean="0"/>
          </a:p>
          <a:p>
            <a:pPr>
              <a:lnSpc>
                <a:spcPct val="150000"/>
              </a:lnSpc>
              <a:buNone/>
            </a:pPr>
            <a:r>
              <a:rPr lang="en-US" dirty="0" smtClean="0"/>
              <a:t>on the other </a:t>
            </a:r>
            <a:r>
              <a:rPr lang="en-US" dirty="0" smtClean="0"/>
              <a:t>hand</a:t>
            </a:r>
            <a:endParaRPr lang="en-US" dirty="0" smtClean="0"/>
          </a:p>
          <a:p>
            <a:pPr>
              <a:lnSpc>
                <a:spcPct val="150000"/>
              </a:lnSpc>
              <a:buNone/>
            </a:pPr>
            <a:r>
              <a:rPr lang="en-US" dirty="0" smtClean="0"/>
              <a:t>others may say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428604"/>
            <a:ext cx="7901014" cy="6045348"/>
          </a:xfrm>
        </p:spPr>
        <p:txBody>
          <a:bodyPr>
            <a:normAutofit/>
          </a:bodyPr>
          <a:lstStyle/>
          <a:p>
            <a:pPr>
              <a:lnSpc>
                <a:spcPct val="150000"/>
              </a:lnSpc>
            </a:pPr>
            <a:r>
              <a:rPr lang="en-US" sz="2800" dirty="0" smtClean="0"/>
              <a:t>When writers use persuasion, they are trying to </a:t>
            </a:r>
            <a:r>
              <a:rPr lang="en-US" sz="2800" b="1" dirty="0" smtClean="0"/>
              <a:t>convince</a:t>
            </a:r>
            <a:r>
              <a:rPr lang="en-US" sz="2800" dirty="0" smtClean="0"/>
              <a:t> readers that their point of view or belief is correct. </a:t>
            </a:r>
          </a:p>
          <a:p>
            <a:pPr>
              <a:lnSpc>
                <a:spcPct val="150000"/>
              </a:lnSpc>
              <a:buNone/>
            </a:pPr>
            <a:r>
              <a:rPr lang="en-US" sz="2800" u="sng" dirty="0" smtClean="0"/>
              <a:t>Examples</a:t>
            </a:r>
          </a:p>
          <a:p>
            <a:pPr>
              <a:lnSpc>
                <a:spcPct val="150000"/>
              </a:lnSpc>
              <a:buNone/>
            </a:pPr>
            <a:r>
              <a:rPr lang="en-US" sz="2800" dirty="0" smtClean="0"/>
              <a:t>Support a cause</a:t>
            </a:r>
          </a:p>
          <a:p>
            <a:pPr>
              <a:lnSpc>
                <a:spcPct val="150000"/>
              </a:lnSpc>
              <a:buNone/>
            </a:pPr>
            <a:r>
              <a:rPr lang="en-US" sz="2800" dirty="0" smtClean="0"/>
              <a:t>Urge people to act in a certain way</a:t>
            </a:r>
          </a:p>
          <a:p>
            <a:pPr>
              <a:lnSpc>
                <a:spcPct val="150000"/>
              </a:lnSpc>
              <a:buNone/>
            </a:pPr>
            <a:r>
              <a:rPr lang="en-US" sz="2800" dirty="0" smtClean="0"/>
              <a:t>Make a change</a:t>
            </a:r>
          </a:p>
          <a:p>
            <a:pPr>
              <a:lnSpc>
                <a:spcPct val="150000"/>
              </a:lnSpc>
              <a:buNone/>
            </a:pPr>
            <a:r>
              <a:rPr lang="en-US" sz="2800" dirty="0" smtClean="0"/>
              <a:t>Prove something wrong</a:t>
            </a:r>
          </a:p>
          <a:p>
            <a:pPr>
              <a:lnSpc>
                <a:spcPct val="150000"/>
              </a:lnSpc>
              <a:buNone/>
            </a:pPr>
            <a:endParaRPr lang="en-US" sz="2800" dirty="0" smtClean="0"/>
          </a:p>
          <a:p>
            <a:pPr>
              <a:lnSpc>
                <a:spcPct val="150000"/>
              </a:lnSpc>
              <a:buNone/>
            </a:pPr>
            <a:endParaRPr lang="en-US" sz="2800" dirty="0" smtClean="0"/>
          </a:p>
          <a:p>
            <a:pPr>
              <a:lnSpc>
                <a:spcPct val="150000"/>
              </a:lnSpc>
              <a:buNone/>
            </a:pPr>
            <a:endParaRPr lang="en-US" sz="2800" dirty="0" smtClean="0"/>
          </a:p>
          <a:p>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14282" y="285728"/>
            <a:ext cx="8358246" cy="6357982"/>
          </a:xfrm>
        </p:spPr>
        <p:style>
          <a:lnRef idx="2">
            <a:schemeClr val="accent1"/>
          </a:lnRef>
          <a:fillRef idx="1">
            <a:schemeClr val="lt1"/>
          </a:fillRef>
          <a:effectRef idx="0">
            <a:schemeClr val="accent1"/>
          </a:effectRef>
          <a:fontRef idx="minor">
            <a:schemeClr val="dk1"/>
          </a:fontRef>
        </p:style>
        <p:txBody>
          <a:bodyPr>
            <a:normAutofit/>
          </a:bodyPr>
          <a:lstStyle/>
          <a:p>
            <a:r>
              <a:rPr lang="en-US" b="1" dirty="0" smtClean="0"/>
              <a:t>Predicting Consequences and </a:t>
            </a:r>
            <a:r>
              <a:rPr lang="en-US" b="1" dirty="0" smtClean="0"/>
              <a:t>Stating </a:t>
            </a:r>
            <a:r>
              <a:rPr lang="en-US" b="1" dirty="0" smtClean="0"/>
              <a:t>Facts</a:t>
            </a:r>
          </a:p>
          <a:p>
            <a:pPr>
              <a:buNone/>
            </a:pPr>
            <a:r>
              <a:rPr lang="en-US" dirty="0" smtClean="0"/>
              <a:t>consequently, in conclusion, thus, therefore…</a:t>
            </a:r>
          </a:p>
          <a:p>
            <a:pPr>
              <a:buFont typeface="Courier New" pitchFamily="49" charset="0"/>
              <a:buChar char="o"/>
            </a:pPr>
            <a:r>
              <a:rPr lang="en-US" b="1" dirty="0" smtClean="0"/>
              <a:t>Facts and examples</a:t>
            </a:r>
          </a:p>
          <a:p>
            <a:pPr>
              <a:buNone/>
            </a:pPr>
            <a:r>
              <a:rPr lang="en-US" dirty="0" smtClean="0"/>
              <a:t>another . . .</a:t>
            </a:r>
          </a:p>
          <a:p>
            <a:pPr>
              <a:buNone/>
            </a:pPr>
            <a:r>
              <a:rPr lang="en-US" dirty="0" smtClean="0"/>
              <a:t>because</a:t>
            </a:r>
            <a:endParaRPr lang="en-US" dirty="0" smtClean="0"/>
          </a:p>
          <a:p>
            <a:pPr>
              <a:buNone/>
            </a:pPr>
            <a:r>
              <a:rPr lang="en-US" dirty="0" smtClean="0"/>
              <a:t>finally</a:t>
            </a:r>
            <a:endParaRPr lang="en-US" dirty="0" smtClean="0"/>
          </a:p>
          <a:p>
            <a:pPr>
              <a:buNone/>
            </a:pPr>
            <a:r>
              <a:rPr lang="en-US" dirty="0" smtClean="0"/>
              <a:t>first</a:t>
            </a:r>
            <a:endParaRPr lang="en-US" dirty="0" smtClean="0"/>
          </a:p>
          <a:p>
            <a:pPr>
              <a:buNone/>
            </a:pPr>
            <a:r>
              <a:rPr lang="en-US" dirty="0" smtClean="0"/>
              <a:t>for</a:t>
            </a:r>
            <a:endParaRPr lang="en-US" dirty="0" smtClean="0"/>
          </a:p>
          <a:p>
            <a:pPr>
              <a:buNone/>
            </a:pPr>
            <a:r>
              <a:rPr lang="en-US" dirty="0" smtClean="0"/>
              <a:t>last</a:t>
            </a:r>
            <a:endParaRPr lang="en-US" dirty="0" smtClean="0"/>
          </a:p>
          <a:p>
            <a:pPr>
              <a:buNone/>
            </a:pPr>
            <a:r>
              <a:rPr lang="en-US" dirty="0" smtClean="0"/>
              <a:t>next</a:t>
            </a:r>
          </a:p>
          <a:p>
            <a:pPr>
              <a:buNone/>
            </a:pPr>
            <a:r>
              <a:rPr lang="en-US" dirty="0" smtClean="0"/>
              <a:t>second</a:t>
            </a:r>
          </a:p>
          <a:p>
            <a:pPr>
              <a:buNone/>
            </a:pPr>
            <a:r>
              <a:rPr lang="en-US" dirty="0" smtClean="0"/>
              <a:t>since</a:t>
            </a:r>
          </a:p>
          <a:p>
            <a:pPr>
              <a:buNone/>
            </a:pPr>
            <a:r>
              <a:rPr lang="en-US" dirty="0" smtClean="0"/>
              <a:t>third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en-US" smtClean="0"/>
              <a:t>Thank you</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428604"/>
            <a:ext cx="7901014" cy="6045348"/>
          </a:xfrm>
        </p:spPr>
        <p:style>
          <a:lnRef idx="2">
            <a:schemeClr val="dk1"/>
          </a:lnRef>
          <a:fillRef idx="1">
            <a:schemeClr val="lt1"/>
          </a:fillRef>
          <a:effectRef idx="0">
            <a:schemeClr val="dk1"/>
          </a:effectRef>
          <a:fontRef idx="minor">
            <a:schemeClr val="dk1"/>
          </a:fontRef>
        </p:style>
        <p:txBody>
          <a:bodyPr>
            <a:normAutofit lnSpcReduction="10000"/>
          </a:bodyPr>
          <a:lstStyle/>
          <a:p>
            <a:pPr>
              <a:lnSpc>
                <a:spcPct val="150000"/>
              </a:lnSpc>
            </a:pPr>
            <a:r>
              <a:rPr lang="en-US" dirty="0" smtClean="0"/>
              <a:t>These could be in a form of</a:t>
            </a:r>
          </a:p>
          <a:p>
            <a:pPr marL="457200" indent="-457200">
              <a:lnSpc>
                <a:spcPct val="150000"/>
              </a:lnSpc>
              <a:buFont typeface="+mj-lt"/>
              <a:buAutoNum type="arabicPeriod"/>
            </a:pPr>
            <a:r>
              <a:rPr lang="en-US" dirty="0" smtClean="0"/>
              <a:t>Editorials</a:t>
            </a:r>
          </a:p>
          <a:p>
            <a:pPr marL="457200" indent="-457200">
              <a:lnSpc>
                <a:spcPct val="150000"/>
              </a:lnSpc>
              <a:buFont typeface="+mj-lt"/>
              <a:buAutoNum type="arabicPeriod"/>
            </a:pPr>
            <a:r>
              <a:rPr lang="en-US" dirty="0" smtClean="0"/>
              <a:t>Essays </a:t>
            </a:r>
          </a:p>
          <a:p>
            <a:pPr marL="457200" indent="-457200">
              <a:lnSpc>
                <a:spcPct val="150000"/>
              </a:lnSpc>
              <a:buFont typeface="+mj-lt"/>
              <a:buAutoNum type="arabicPeriod"/>
            </a:pPr>
            <a:r>
              <a:rPr lang="en-US" dirty="0" smtClean="0"/>
              <a:t>Advertisements</a:t>
            </a:r>
          </a:p>
          <a:p>
            <a:pPr marL="457200" indent="-457200">
              <a:lnSpc>
                <a:spcPct val="150000"/>
              </a:lnSpc>
              <a:buFont typeface="+mj-lt"/>
              <a:buAutoNum type="arabicPeriod"/>
            </a:pPr>
            <a:r>
              <a:rPr lang="en-US" dirty="0" smtClean="0"/>
              <a:t>Speeches</a:t>
            </a:r>
          </a:p>
          <a:p>
            <a:pPr marL="457200" indent="-457200">
              <a:lnSpc>
                <a:spcPct val="150000"/>
              </a:lnSpc>
              <a:buFont typeface="+mj-lt"/>
              <a:buAutoNum type="arabicPeriod"/>
            </a:pPr>
            <a:r>
              <a:rPr lang="en-US" dirty="0" smtClean="0"/>
              <a:t>Petitions</a:t>
            </a:r>
          </a:p>
          <a:p>
            <a:pPr marL="457200" indent="-457200">
              <a:lnSpc>
                <a:spcPct val="150000"/>
              </a:lnSpc>
              <a:buFont typeface="+mj-lt"/>
              <a:buAutoNum type="arabicPeriod"/>
            </a:pPr>
            <a:r>
              <a:rPr lang="en-US" dirty="0" smtClean="0"/>
              <a:t>Political cartoons</a:t>
            </a:r>
          </a:p>
          <a:p>
            <a:pPr marL="457200" indent="-457200">
              <a:lnSpc>
                <a:spcPct val="150000"/>
              </a:lnSpc>
              <a:buFont typeface="+mj-lt"/>
              <a:buAutoNum type="arabicPeriod"/>
            </a:pPr>
            <a:r>
              <a:rPr lang="en-US" dirty="0" smtClean="0"/>
              <a:t>Blogs</a:t>
            </a:r>
          </a:p>
          <a:p>
            <a:pPr marL="457200" indent="-457200">
              <a:lnSpc>
                <a:spcPct val="150000"/>
              </a:lnSpc>
              <a:buFont typeface="+mj-lt"/>
              <a:buAutoNum type="arabicPeriod"/>
            </a:pPr>
            <a:r>
              <a:rPr lang="en-US" dirty="0" smtClean="0"/>
              <a:t>Tweets</a:t>
            </a:r>
          </a:p>
          <a:p>
            <a:pPr marL="457200" indent="-457200">
              <a:lnSpc>
                <a:spcPct val="150000"/>
              </a:lnSpc>
              <a:buFont typeface="+mj-lt"/>
              <a:buAutoNum type="arabicPeriod"/>
            </a:pPr>
            <a:r>
              <a:rPr lang="en-US" dirty="0" err="1" smtClean="0"/>
              <a:t>Facebook</a:t>
            </a:r>
            <a:r>
              <a:rPr lang="en-US" dirty="0" smtClean="0"/>
              <a:t> post </a:t>
            </a:r>
          </a:p>
          <a:p>
            <a:pPr marL="457200" indent="-457200">
              <a:lnSpc>
                <a:spcPct val="150000"/>
              </a:lnSpc>
              <a:buFont typeface="+mj-lt"/>
              <a:buAutoNum type="arabicPeriod"/>
            </a:pPr>
            <a:endParaRPr lang="en-US" dirty="0" smtClean="0"/>
          </a:p>
          <a:p>
            <a:pPr marL="457200" indent="-457200">
              <a:buFont typeface="+mj-lt"/>
              <a:buAutoNum type="arabicPeriod"/>
            </a:pPr>
            <a:endParaRPr lang="en-US" dirty="0" smtClean="0"/>
          </a:p>
          <a:p>
            <a:pPr>
              <a:buNone/>
            </a:pPr>
            <a:endParaRPr lang="en-US" dirty="0" smtClean="0"/>
          </a:p>
          <a:p>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428604"/>
            <a:ext cx="7901014" cy="6045348"/>
          </a:xfrm>
        </p:spPr>
        <p:style>
          <a:lnRef idx="2">
            <a:schemeClr val="dk1"/>
          </a:lnRef>
          <a:fillRef idx="1">
            <a:schemeClr val="lt1"/>
          </a:fillRef>
          <a:effectRef idx="0">
            <a:schemeClr val="dk1"/>
          </a:effectRef>
          <a:fontRef idx="minor">
            <a:schemeClr val="dk1"/>
          </a:fontRef>
        </p:style>
        <p:txBody>
          <a:bodyPr>
            <a:normAutofit/>
          </a:bodyPr>
          <a:lstStyle/>
          <a:p>
            <a:pPr>
              <a:lnSpc>
                <a:spcPct val="150000"/>
              </a:lnSpc>
              <a:buNone/>
            </a:pPr>
            <a:r>
              <a:rPr lang="en-US" dirty="0" smtClean="0"/>
              <a:t>Formal persuasion is usually called </a:t>
            </a:r>
            <a:r>
              <a:rPr lang="en-US" b="1" dirty="0" smtClean="0"/>
              <a:t>argumentation. </a:t>
            </a:r>
            <a:r>
              <a:rPr lang="en-US" dirty="0" smtClean="0"/>
              <a:t>This type of persuasion requires not only arguing for your own beliefs but also arguing directly against someone else’s </a:t>
            </a:r>
            <a:r>
              <a:rPr lang="en-US" dirty="0" smtClean="0"/>
              <a:t>beliefs.</a:t>
            </a:r>
            <a:endParaRPr lang="en-US" dirty="0" smtClean="0"/>
          </a:p>
          <a:p>
            <a:pPr>
              <a:lnSpc>
                <a:spcPct val="150000"/>
              </a:lnSpc>
              <a:buNone/>
            </a:pPr>
            <a:r>
              <a:rPr lang="en-US" dirty="0" smtClean="0"/>
              <a:t>Persuasion is one of the most common types of writing in school. Students are required to argue for and against ideas in quizzes, papers, and examinations. Therefore, learning the fundamentals of the persuasive paragraph is one of the most important skills you </a:t>
            </a:r>
            <a:r>
              <a:rPr lang="en-US" dirty="0" smtClean="0"/>
              <a:t>can gain.</a:t>
            </a:r>
            <a:endParaRPr lang="en-US" dirty="0" smtClean="0"/>
          </a:p>
          <a:p>
            <a:pPr>
              <a:lnSpc>
                <a:spcPct val="150000"/>
              </a:lnSpc>
            </a:pP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428604"/>
            <a:ext cx="7901014" cy="6045348"/>
          </a:xfrm>
        </p:spPr>
        <p:style>
          <a:lnRef idx="2">
            <a:schemeClr val="dk1"/>
          </a:lnRef>
          <a:fillRef idx="1">
            <a:schemeClr val="lt1"/>
          </a:fillRef>
          <a:effectRef idx="0">
            <a:schemeClr val="dk1"/>
          </a:effectRef>
          <a:fontRef idx="minor">
            <a:schemeClr val="dk1"/>
          </a:fontRef>
        </p:style>
        <p:txBody>
          <a:bodyPr>
            <a:normAutofit/>
          </a:bodyPr>
          <a:lstStyle/>
          <a:p>
            <a:pPr>
              <a:lnSpc>
                <a:spcPct val="150000"/>
              </a:lnSpc>
            </a:pPr>
            <a:r>
              <a:rPr lang="en-US" dirty="0" smtClean="0"/>
              <a:t>Building persuasive paragraphs</a:t>
            </a:r>
          </a:p>
          <a:p>
            <a:pPr>
              <a:lnSpc>
                <a:spcPct val="150000"/>
              </a:lnSpc>
              <a:buNone/>
            </a:pPr>
            <a:r>
              <a:rPr lang="en-US" dirty="0" smtClean="0"/>
              <a:t>The </a:t>
            </a:r>
            <a:r>
              <a:rPr lang="en-US" b="1" dirty="0" smtClean="0"/>
              <a:t>topic sentence states the writer’s conclusion or point of view </a:t>
            </a:r>
            <a:r>
              <a:rPr lang="en-US" dirty="0" smtClean="0"/>
              <a:t>about a particular topic. The writer’s conclusion can be for or against (pro or con) the idea concerning the topic. Therefore, the topic sentence is the key to a successful persuasive paragraph. The verbs used in a persuasive topic sentence are most often </a:t>
            </a:r>
            <a:r>
              <a:rPr lang="en-US" i="1" dirty="0" smtClean="0"/>
              <a:t>should/should not or must/must not.</a:t>
            </a: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357158" y="285728"/>
            <a:ext cx="8358246" cy="6429420"/>
          </a:xfrm>
        </p:spPr>
        <p:style>
          <a:lnRef idx="2">
            <a:schemeClr val="accent1"/>
          </a:lnRef>
          <a:fillRef idx="1">
            <a:schemeClr val="lt1"/>
          </a:fillRef>
          <a:effectRef idx="0">
            <a:schemeClr val="accent1"/>
          </a:effectRef>
          <a:fontRef idx="minor">
            <a:schemeClr val="dk1"/>
          </a:fontRef>
        </p:style>
        <p:txBody>
          <a:bodyPr>
            <a:normAutofit fontScale="92500"/>
          </a:bodyPr>
          <a:lstStyle/>
          <a:p>
            <a:pPr>
              <a:lnSpc>
                <a:spcPct val="150000"/>
              </a:lnSpc>
              <a:buNone/>
            </a:pPr>
            <a:r>
              <a:rPr lang="en-US" dirty="0" smtClean="0"/>
              <a:t>Examples</a:t>
            </a:r>
          </a:p>
          <a:p>
            <a:pPr>
              <a:lnSpc>
                <a:spcPct val="150000"/>
              </a:lnSpc>
            </a:pPr>
            <a:r>
              <a:rPr lang="en-US" dirty="0" smtClean="0"/>
              <a:t>The pending legislation on the right of citizens to carry concealed handguns should be defeated.</a:t>
            </a:r>
          </a:p>
          <a:p>
            <a:pPr>
              <a:lnSpc>
                <a:spcPct val="150000"/>
              </a:lnSpc>
              <a:buNone/>
            </a:pPr>
            <a:r>
              <a:rPr lang="en-US" dirty="0" smtClean="0"/>
              <a:t>This paragraph will argue against (con) citizens having the right to carry concealed handguns.</a:t>
            </a:r>
          </a:p>
          <a:p>
            <a:pPr>
              <a:lnSpc>
                <a:spcPct val="150000"/>
              </a:lnSpc>
            </a:pPr>
            <a:r>
              <a:rPr lang="en-US" dirty="0" smtClean="0"/>
              <a:t>Employers should provide day care for their employees.</a:t>
            </a:r>
          </a:p>
          <a:p>
            <a:pPr>
              <a:lnSpc>
                <a:spcPct val="150000"/>
              </a:lnSpc>
              <a:buNone/>
            </a:pPr>
            <a:r>
              <a:rPr lang="en-US" dirty="0" smtClean="0"/>
              <a:t>This paragraph will argue for (pro) companies providing day care for the children of their employees.</a:t>
            </a:r>
          </a:p>
          <a:p>
            <a:pPr>
              <a:lnSpc>
                <a:spcPct val="150000"/>
              </a:lnSpc>
            </a:pPr>
            <a:r>
              <a:rPr lang="en-US" dirty="0" smtClean="0"/>
              <a:t>Athletics should not receive more funding than academics.</a:t>
            </a:r>
          </a:p>
          <a:p>
            <a:pPr>
              <a:lnSpc>
                <a:spcPct val="150000"/>
              </a:lnSpc>
              <a:buNone/>
            </a:pPr>
            <a:r>
              <a:rPr lang="en-US" dirty="0" smtClean="0"/>
              <a:t>This paragraph will argue against (con) sports receiving more money than academics.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85720" y="428604"/>
            <a:ext cx="8501122" cy="6215106"/>
          </a:xfrm>
        </p:spPr>
        <p:style>
          <a:lnRef idx="2">
            <a:schemeClr val="accent1"/>
          </a:lnRef>
          <a:fillRef idx="1">
            <a:schemeClr val="lt1"/>
          </a:fillRef>
          <a:effectRef idx="0">
            <a:schemeClr val="accent1"/>
          </a:effectRef>
          <a:fontRef idx="minor">
            <a:schemeClr val="dk1"/>
          </a:fontRef>
        </p:style>
        <p:txBody>
          <a:bodyPr>
            <a:normAutofit/>
          </a:bodyPr>
          <a:lstStyle/>
          <a:p>
            <a:pPr>
              <a:lnSpc>
                <a:spcPct val="150000"/>
              </a:lnSpc>
              <a:buNone/>
            </a:pPr>
            <a:r>
              <a:rPr lang="en-US" sz="2100" dirty="0" smtClean="0"/>
              <a:t>Because of waste management problems, the nuclear fuel industry </a:t>
            </a:r>
            <a:r>
              <a:rPr lang="en-US" sz="2100" dirty="0" smtClean="0"/>
              <a:t>must not </a:t>
            </a:r>
            <a:r>
              <a:rPr lang="en-US" sz="2100" dirty="0" smtClean="0"/>
              <a:t>be revived. Many researchers see nuclear energy as the source of </a:t>
            </a:r>
            <a:r>
              <a:rPr lang="en-US" sz="2100" dirty="0" smtClean="0"/>
              <a:t>power for </a:t>
            </a:r>
            <a:r>
              <a:rPr lang="en-US" sz="2100" dirty="0" smtClean="0"/>
              <a:t>the future because it can greatly lessen the consumption of other </a:t>
            </a:r>
            <a:r>
              <a:rPr lang="en-US" sz="2100" dirty="0" smtClean="0"/>
              <a:t>fuels. A </a:t>
            </a:r>
            <a:r>
              <a:rPr lang="en-US" sz="2100" dirty="0" smtClean="0"/>
              <a:t>typical nuclear reactor can produce many times more energy than </a:t>
            </a:r>
            <a:r>
              <a:rPr lang="en-US" sz="2100" dirty="0" smtClean="0"/>
              <a:t>plants using </a:t>
            </a:r>
            <a:r>
              <a:rPr lang="en-US" sz="2100" dirty="0" smtClean="0"/>
              <a:t>other materials such as fossil fuels. Although this new form of </a:t>
            </a:r>
            <a:r>
              <a:rPr lang="en-US" sz="2100" dirty="0" smtClean="0"/>
              <a:t>energy can </a:t>
            </a:r>
            <a:r>
              <a:rPr lang="en-US" sz="2100" dirty="0" smtClean="0"/>
              <a:t>help to preserve diminishing resources, it leads to a new problem </a:t>
            </a:r>
            <a:r>
              <a:rPr lang="en-US" sz="2100" dirty="0" smtClean="0"/>
              <a:t>of waste </a:t>
            </a:r>
            <a:r>
              <a:rPr lang="en-US" sz="2100" dirty="0" smtClean="0"/>
              <a:t>management. The fission of radioactive materials causes </a:t>
            </a:r>
            <a:r>
              <a:rPr lang="en-US" sz="2100" dirty="0" smtClean="0"/>
              <a:t>leftover wastes </a:t>
            </a:r>
            <a:r>
              <a:rPr lang="en-US" sz="2100" dirty="0" smtClean="0"/>
              <a:t>that can remain radioactive for many years. Waste management </a:t>
            </a:r>
            <a:r>
              <a:rPr lang="en-US" sz="2100" dirty="0" smtClean="0"/>
              <a:t>has already </a:t>
            </a:r>
            <a:r>
              <a:rPr lang="en-US" sz="2100" dirty="0" smtClean="0"/>
              <a:t>become a problem that will have to be faced by generations to </a:t>
            </a:r>
            <a:r>
              <a:rPr lang="en-US" sz="2100" dirty="0" smtClean="0"/>
              <a:t>come; we </a:t>
            </a:r>
            <a:r>
              <a:rPr lang="en-US" sz="2100" dirty="0" smtClean="0"/>
              <a:t>must decide which is more important, a new energy source, or the </a:t>
            </a:r>
            <a:r>
              <a:rPr lang="en-US" sz="2100" dirty="0" smtClean="0"/>
              <a:t>survival of life on earth.</a:t>
            </a:r>
            <a:endParaRPr lang="en-US" sz="21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85720" y="428604"/>
            <a:ext cx="8501122" cy="6215106"/>
          </a:xfrm>
        </p:spPr>
        <p:style>
          <a:lnRef idx="2">
            <a:schemeClr val="accent1"/>
          </a:lnRef>
          <a:fillRef idx="1">
            <a:schemeClr val="lt1"/>
          </a:fillRef>
          <a:effectRef idx="0">
            <a:schemeClr val="accent1"/>
          </a:effectRef>
          <a:fontRef idx="minor">
            <a:schemeClr val="dk1"/>
          </a:fontRef>
        </p:style>
        <p:txBody>
          <a:bodyPr>
            <a:normAutofit/>
          </a:bodyPr>
          <a:lstStyle/>
          <a:p>
            <a:pPr>
              <a:lnSpc>
                <a:spcPct val="150000"/>
              </a:lnSpc>
            </a:pPr>
            <a:r>
              <a:rPr lang="en-US" b="1" dirty="0" smtClean="0"/>
              <a:t>Persuasion Technique Questions</a:t>
            </a:r>
          </a:p>
          <a:p>
            <a:pPr marL="457200" indent="-457200">
              <a:lnSpc>
                <a:spcPct val="150000"/>
              </a:lnSpc>
              <a:buAutoNum type="arabicPeriod"/>
            </a:pPr>
            <a:r>
              <a:rPr lang="en-US" dirty="0" smtClean="0"/>
              <a:t>Identify </a:t>
            </a:r>
            <a:r>
              <a:rPr lang="en-US" dirty="0" smtClean="0"/>
              <a:t>the topic sentence. Does it clearly state whether the author is </a:t>
            </a:r>
            <a:r>
              <a:rPr lang="en-US" dirty="0" smtClean="0"/>
              <a:t>for or </a:t>
            </a:r>
            <a:r>
              <a:rPr lang="en-US" dirty="0" smtClean="0"/>
              <a:t>against the topic</a:t>
            </a:r>
            <a:r>
              <a:rPr lang="en-US" dirty="0" smtClean="0"/>
              <a:t>?</a:t>
            </a:r>
          </a:p>
          <a:p>
            <a:pPr marL="457200" indent="-457200">
              <a:lnSpc>
                <a:spcPct val="150000"/>
              </a:lnSpc>
              <a:buAutoNum type="arabicPeriod"/>
            </a:pPr>
            <a:r>
              <a:rPr lang="en-US" dirty="0" smtClean="0"/>
              <a:t>Do the support sentences support the writer’s </a:t>
            </a:r>
            <a:r>
              <a:rPr lang="en-US" dirty="0" smtClean="0"/>
              <a:t>position?</a:t>
            </a:r>
          </a:p>
          <a:p>
            <a:pPr marL="457200" indent="-457200">
              <a:lnSpc>
                <a:spcPct val="150000"/>
              </a:lnSpc>
              <a:buAutoNum type="arabicPeriod"/>
            </a:pPr>
            <a:r>
              <a:rPr lang="en-US" dirty="0" smtClean="0"/>
              <a:t>Point </a:t>
            </a:r>
            <a:r>
              <a:rPr lang="en-US" dirty="0" smtClean="0"/>
              <a:t>out any sentences that are simply informational and do not </a:t>
            </a:r>
            <a:r>
              <a:rPr lang="en-US" dirty="0" smtClean="0"/>
              <a:t>support the </a:t>
            </a:r>
            <a:r>
              <a:rPr lang="en-US" dirty="0" smtClean="0"/>
              <a:t>author’s position</a:t>
            </a:r>
            <a:r>
              <a:rPr lang="en-US" sz="2000" dirty="0" smtClean="0"/>
              <a:t>.</a:t>
            </a:r>
            <a:endParaRPr lang="en-US" sz="21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428604"/>
            <a:ext cx="7901014" cy="6045348"/>
          </a:xfrm>
        </p:spPr>
        <p:style>
          <a:lnRef idx="2">
            <a:schemeClr val="accent1"/>
          </a:lnRef>
          <a:fillRef idx="1">
            <a:schemeClr val="lt1"/>
          </a:fillRef>
          <a:effectRef idx="0">
            <a:schemeClr val="accent1"/>
          </a:effectRef>
          <a:fontRef idx="minor">
            <a:schemeClr val="dk1"/>
          </a:fontRef>
        </p:style>
        <p:txBody>
          <a:bodyPr>
            <a:normAutofit/>
          </a:bodyPr>
          <a:lstStyle/>
          <a:p>
            <a:pPr>
              <a:lnSpc>
                <a:spcPct val="150000"/>
              </a:lnSpc>
            </a:pPr>
            <a:r>
              <a:rPr lang="en-US" b="1" dirty="0" smtClean="0"/>
              <a:t>The Pro/Con List</a:t>
            </a:r>
          </a:p>
          <a:p>
            <a:pPr>
              <a:lnSpc>
                <a:spcPct val="150000"/>
              </a:lnSpc>
              <a:buNone/>
            </a:pPr>
            <a:r>
              <a:rPr lang="en-US" dirty="0" smtClean="0"/>
              <a:t>Once you have decided on the topic, it is vital that you know the major argument points on either side of the issue, regardless of whether you know which side you are going to take. For example, if the topic is nuclear energy, list as many points for either side that you can think of.</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146</TotalTime>
  <Words>1357</Words>
  <Application>Microsoft Office PowerPoint</Application>
  <PresentationFormat>Affichage à l'écran (4:3)</PresentationFormat>
  <Paragraphs>107</Paragraphs>
  <Slides>21</Slides>
  <Notes>5</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Oriel</vt:lpstr>
      <vt:lpstr>PERSUASION</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ABS</dc:creator>
  <cp:lastModifiedBy>ABS</cp:lastModifiedBy>
  <cp:revision>19</cp:revision>
  <dcterms:created xsi:type="dcterms:W3CDTF">2015-12-13T18:46:39Z</dcterms:created>
  <dcterms:modified xsi:type="dcterms:W3CDTF">2015-12-13T22:04:31Z</dcterms:modified>
</cp:coreProperties>
</file>