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65" r:id="rId4"/>
    <p:sldId id="266" r:id="rId5"/>
    <p:sldId id="259" r:id="rId6"/>
    <p:sldId id="261" r:id="rId7"/>
    <p:sldId id="262" r:id="rId8"/>
    <p:sldId id="263" r:id="rId9"/>
    <p:sldId id="260" r:id="rId10"/>
    <p:sldId id="268" r:id="rId11"/>
    <p:sldId id="269" r:id="rId12"/>
    <p:sldId id="270" r:id="rId13"/>
    <p:sldId id="271" r:id="rId14"/>
    <p:sldId id="272" r:id="rId15"/>
    <p:sldId id="273" r:id="rId16"/>
    <p:sldId id="274" r:id="rId17"/>
    <p:sldId id="275" r:id="rId18"/>
    <p:sldId id="276" r:id="rId19"/>
    <p:sldId id="277" r:id="rId20"/>
    <p:sldId id="279" r:id="rId21"/>
    <p:sldId id="280" r:id="rId22"/>
    <p:sldId id="281" r:id="rId23"/>
    <p:sldId id="282" r:id="rId24"/>
    <p:sldId id="283" r:id="rId25"/>
    <p:sldId id="267"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6165B744-7E12-4896-9C03-F2DAFA20524E}" type="datetimeFigureOut">
              <a:rPr lang="fr-FR" smtClean="0"/>
              <a:pPr/>
              <a:t>16/11/2015</a:t>
            </a:fld>
            <a:endParaRPr lang="en-GB"/>
          </a:p>
        </p:txBody>
      </p:sp>
      <p:sp>
        <p:nvSpPr>
          <p:cNvPr id="20" name="Espace réservé du pied de page 19"/>
          <p:cNvSpPr>
            <a:spLocks noGrp="1"/>
          </p:cNvSpPr>
          <p:nvPr>
            <p:ph type="ftr" sz="quarter" idx="11"/>
          </p:nvPr>
        </p:nvSpPr>
        <p:spPr/>
        <p:txBody>
          <a:bodyPr/>
          <a:lstStyle>
            <a:extLst/>
          </a:lstStyle>
          <a:p>
            <a:endParaRPr lang="en-GB"/>
          </a:p>
        </p:txBody>
      </p:sp>
      <p:sp>
        <p:nvSpPr>
          <p:cNvPr id="10" name="Espace réservé du numéro de diapositive 9"/>
          <p:cNvSpPr>
            <a:spLocks noGrp="1"/>
          </p:cNvSpPr>
          <p:nvPr>
            <p:ph type="sldNum" sz="quarter" idx="12"/>
          </p:nvPr>
        </p:nvSpPr>
        <p:spPr/>
        <p:txBody>
          <a:bodyPr/>
          <a:lstStyle>
            <a:extLst/>
          </a:lstStyle>
          <a:p>
            <a:fld id="{047487C2-A6DE-44F6-8845-3A28AABB07F0}" type="slidenum">
              <a:rPr lang="en-GB" smtClean="0"/>
              <a:pPr/>
              <a:t>‹N°›</a:t>
            </a:fld>
            <a:endParaRPr lang="en-GB"/>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165B744-7E12-4896-9C03-F2DAFA20524E}" type="datetimeFigureOut">
              <a:rPr lang="fr-FR" smtClean="0"/>
              <a:pPr/>
              <a:t>16/11/2015</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165B744-7E12-4896-9C03-F2DAFA20524E}" type="datetimeFigureOut">
              <a:rPr lang="fr-FR" smtClean="0"/>
              <a:pPr/>
              <a:t>16/11/2015</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165B744-7E12-4896-9C03-F2DAFA20524E}" type="datetimeFigureOut">
              <a:rPr lang="fr-FR" smtClean="0"/>
              <a:pPr/>
              <a:t>16/11/2015</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6165B744-7E12-4896-9C03-F2DAFA20524E}" type="datetimeFigureOut">
              <a:rPr lang="fr-FR" smtClean="0"/>
              <a:pPr/>
              <a:t>16/11/2015</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047487C2-A6DE-44F6-8845-3A28AABB07F0}" type="slidenum">
              <a:rPr lang="en-GB" smtClean="0"/>
              <a:pPr/>
              <a:t>‹N°›</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165B744-7E12-4896-9C03-F2DAFA20524E}" type="datetimeFigureOut">
              <a:rPr lang="fr-FR" smtClean="0"/>
              <a:pPr/>
              <a:t>16/11/2015</a:t>
            </a:fld>
            <a:endParaRPr lang="en-GB"/>
          </a:p>
        </p:txBody>
      </p:sp>
      <p:sp>
        <p:nvSpPr>
          <p:cNvPr id="6" name="Espace réservé du pied de page 5"/>
          <p:cNvSpPr>
            <a:spLocks noGrp="1"/>
          </p:cNvSpPr>
          <p:nvPr>
            <p:ph type="ftr" sz="quarter" idx="11"/>
          </p:nvPr>
        </p:nvSpPr>
        <p:spPr/>
        <p:txBody>
          <a:bodyPr/>
          <a:lstStyle>
            <a:extLst/>
          </a:lstStyle>
          <a:p>
            <a:endParaRPr lang="en-GB"/>
          </a:p>
        </p:txBody>
      </p:sp>
      <p:sp>
        <p:nvSpPr>
          <p:cNvPr id="7" name="Espace réservé du numéro de diapositive 6"/>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6165B744-7E12-4896-9C03-F2DAFA20524E}" type="datetimeFigureOut">
              <a:rPr lang="fr-FR" smtClean="0"/>
              <a:pPr/>
              <a:t>16/11/2015</a:t>
            </a:fld>
            <a:endParaRPr lang="en-GB"/>
          </a:p>
        </p:txBody>
      </p:sp>
      <p:sp>
        <p:nvSpPr>
          <p:cNvPr id="8" name="Espace réservé du pied de page 7"/>
          <p:cNvSpPr>
            <a:spLocks noGrp="1"/>
          </p:cNvSpPr>
          <p:nvPr>
            <p:ph type="ftr" sz="quarter" idx="11"/>
          </p:nvPr>
        </p:nvSpPr>
        <p:spPr/>
        <p:txBody>
          <a:bodyPr/>
          <a:lstStyle>
            <a:extLst/>
          </a:lstStyle>
          <a:p>
            <a:endParaRPr lang="en-GB"/>
          </a:p>
        </p:txBody>
      </p:sp>
      <p:sp>
        <p:nvSpPr>
          <p:cNvPr id="9" name="Espace réservé du numéro de diapositive 8"/>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6165B744-7E12-4896-9C03-F2DAFA20524E}" type="datetimeFigureOut">
              <a:rPr lang="fr-FR" smtClean="0"/>
              <a:pPr/>
              <a:t>16/11/2015</a:t>
            </a:fld>
            <a:endParaRPr lang="en-GB"/>
          </a:p>
        </p:txBody>
      </p:sp>
      <p:sp>
        <p:nvSpPr>
          <p:cNvPr id="4" name="Espace réservé du pied de page 3"/>
          <p:cNvSpPr>
            <a:spLocks noGrp="1"/>
          </p:cNvSpPr>
          <p:nvPr>
            <p:ph type="ftr" sz="quarter" idx="11"/>
          </p:nvPr>
        </p:nvSpPr>
        <p:spPr/>
        <p:txBody>
          <a:bodyPr/>
          <a:lstStyle>
            <a:extLst/>
          </a:lstStyle>
          <a:p>
            <a:endParaRPr lang="en-GB"/>
          </a:p>
        </p:txBody>
      </p:sp>
      <p:sp>
        <p:nvSpPr>
          <p:cNvPr id="5" name="Espace réservé du numéro de diapositive 4"/>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6165B744-7E12-4896-9C03-F2DAFA20524E}" type="datetimeFigureOut">
              <a:rPr lang="fr-FR" smtClean="0"/>
              <a:pPr/>
              <a:t>16/11/2015</a:t>
            </a:fld>
            <a:endParaRPr lang="en-GB"/>
          </a:p>
        </p:txBody>
      </p:sp>
      <p:sp>
        <p:nvSpPr>
          <p:cNvPr id="3" name="Espace réservé du pied de page 2"/>
          <p:cNvSpPr>
            <a:spLocks noGrp="1"/>
          </p:cNvSpPr>
          <p:nvPr>
            <p:ph type="ftr" sz="quarter" idx="11"/>
          </p:nvPr>
        </p:nvSpPr>
        <p:spPr/>
        <p:txBody>
          <a:bodyPr/>
          <a:lstStyle>
            <a:extLst/>
          </a:lstStyle>
          <a:p>
            <a:endParaRPr lang="en-GB"/>
          </a:p>
        </p:txBody>
      </p:sp>
      <p:sp>
        <p:nvSpPr>
          <p:cNvPr id="4" name="Espace réservé du numéro de diapositive 3"/>
          <p:cNvSpPr>
            <a:spLocks noGrp="1"/>
          </p:cNvSpPr>
          <p:nvPr>
            <p:ph type="sldNum" sz="quarter" idx="12"/>
          </p:nvPr>
        </p:nvSpPr>
        <p:spPr/>
        <p:txBody>
          <a:bodyPr/>
          <a:lstStyle>
            <a:extLst/>
          </a:lstStyle>
          <a:p>
            <a:fld id="{047487C2-A6DE-44F6-8845-3A28AABB07F0}" type="slidenum">
              <a:rPr lang="en-GB" smtClean="0"/>
              <a:pPr/>
              <a:t>‹N°›</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165B744-7E12-4896-9C03-F2DAFA20524E}" type="datetimeFigureOut">
              <a:rPr lang="fr-FR" smtClean="0"/>
              <a:pPr/>
              <a:t>16/11/2015</a:t>
            </a:fld>
            <a:endParaRPr lang="en-GB"/>
          </a:p>
        </p:txBody>
      </p:sp>
      <p:sp>
        <p:nvSpPr>
          <p:cNvPr id="6" name="Espace réservé du pied de page 5"/>
          <p:cNvSpPr>
            <a:spLocks noGrp="1"/>
          </p:cNvSpPr>
          <p:nvPr>
            <p:ph type="ftr" sz="quarter" idx="11"/>
          </p:nvPr>
        </p:nvSpPr>
        <p:spPr/>
        <p:txBody>
          <a:bodyPr/>
          <a:lstStyle>
            <a:extLst/>
          </a:lstStyle>
          <a:p>
            <a:endParaRPr lang="en-GB"/>
          </a:p>
        </p:txBody>
      </p:sp>
      <p:sp>
        <p:nvSpPr>
          <p:cNvPr id="7" name="Espace réservé du numéro de diapositive 6"/>
          <p:cNvSpPr>
            <a:spLocks noGrp="1"/>
          </p:cNvSpPr>
          <p:nvPr>
            <p:ph type="sldNum" sz="quarter" idx="12"/>
          </p:nvPr>
        </p:nvSpPr>
        <p:spPr/>
        <p:txBody>
          <a:bodyPr/>
          <a:lstStyle>
            <a:extLst/>
          </a:lstStyle>
          <a:p>
            <a:fld id="{047487C2-A6DE-44F6-8845-3A28AABB07F0}"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6165B744-7E12-4896-9C03-F2DAFA20524E}" type="datetimeFigureOut">
              <a:rPr lang="fr-FR" smtClean="0"/>
              <a:pPr/>
              <a:t>16/11/2015</a:t>
            </a:fld>
            <a:endParaRPr lang="en-GB"/>
          </a:p>
        </p:txBody>
      </p:sp>
      <p:sp>
        <p:nvSpPr>
          <p:cNvPr id="6" name="Espace réservé du pied de page 5"/>
          <p:cNvSpPr>
            <a:spLocks noGrp="1"/>
          </p:cNvSpPr>
          <p:nvPr>
            <p:ph type="ftr" sz="quarter" idx="11"/>
          </p:nvPr>
        </p:nvSpPr>
        <p:spPr/>
        <p:txBody>
          <a:bodyPr/>
          <a:lstStyle>
            <a:extLst/>
          </a:lstStyle>
          <a:p>
            <a:endParaRPr lang="en-GB"/>
          </a:p>
        </p:txBody>
      </p:sp>
      <p:sp>
        <p:nvSpPr>
          <p:cNvPr id="7" name="Espace réservé du numéro de diapositive 6"/>
          <p:cNvSpPr>
            <a:spLocks noGrp="1"/>
          </p:cNvSpPr>
          <p:nvPr>
            <p:ph type="sldNum" sz="quarter" idx="12"/>
          </p:nvPr>
        </p:nvSpPr>
        <p:spPr/>
        <p:txBody>
          <a:bodyPr/>
          <a:lstStyle>
            <a:extLst/>
          </a:lstStyle>
          <a:p>
            <a:fld id="{047487C2-A6DE-44F6-8845-3A28AABB07F0}" type="slidenum">
              <a:rPr lang="en-GB" smtClean="0"/>
              <a:pPr/>
              <a:t>‹N°›</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165B744-7E12-4896-9C03-F2DAFA20524E}" type="datetimeFigureOut">
              <a:rPr lang="fr-FR" smtClean="0"/>
              <a:pPr/>
              <a:t>16/11/2015</a:t>
            </a:fld>
            <a:endParaRPr lang="en-GB"/>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47487C2-A6DE-44F6-8845-3A28AABB07F0}" type="slidenum">
              <a:rPr lang="en-GB" smtClean="0"/>
              <a:pPr/>
              <a:t>‹N°›</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4643446"/>
            <a:ext cx="6286544" cy="1472184"/>
          </a:xfrm>
        </p:spPr>
        <p:txBody>
          <a:bodyPr>
            <a:noAutofit/>
          </a:bodyPr>
          <a:lstStyle/>
          <a:p>
            <a:pPr algn="ctr"/>
            <a:r>
              <a:rPr lang="en-GB" sz="6600" b="1" dirty="0" smtClean="0">
                <a:solidFill>
                  <a:srgbClr val="C00000"/>
                </a:solidFill>
              </a:rPr>
              <a:t>Narrative paragraphs</a:t>
            </a:r>
            <a:r>
              <a:rPr lang="en-GB" sz="6600" b="1" dirty="0" smtClean="0">
                <a:solidFill>
                  <a:srgbClr val="C00000"/>
                </a:solidFill>
              </a:rPr>
              <a:t/>
            </a:r>
            <a:br>
              <a:rPr lang="en-GB" sz="6600" b="1" dirty="0" smtClean="0">
                <a:solidFill>
                  <a:srgbClr val="C00000"/>
                </a:solidFill>
              </a:rPr>
            </a:br>
            <a:r>
              <a:rPr lang="en-GB" sz="6600" b="1" dirty="0" smtClean="0">
                <a:solidFill>
                  <a:srgbClr val="C00000"/>
                </a:solidFill>
              </a:rPr>
              <a:t/>
            </a:r>
            <a:br>
              <a:rPr lang="en-GB" sz="6600" b="1" dirty="0" smtClean="0">
                <a:solidFill>
                  <a:srgbClr val="C00000"/>
                </a:solidFill>
              </a:rPr>
            </a:br>
            <a:r>
              <a:rPr lang="en-GB" sz="2800" b="1" dirty="0" smtClean="0">
                <a:solidFill>
                  <a:srgbClr val="C00000"/>
                </a:solidFill>
              </a:rPr>
              <a:t>Dr.  </a:t>
            </a:r>
            <a:r>
              <a:rPr lang="en-GB" sz="2800" b="1" dirty="0" err="1" smtClean="0">
                <a:solidFill>
                  <a:srgbClr val="C00000"/>
                </a:solidFill>
              </a:rPr>
              <a:t>Toumi</a:t>
            </a:r>
            <a:r>
              <a:rPr lang="en-GB" sz="6600" b="1" dirty="0" smtClean="0"/>
              <a:t/>
            </a:r>
            <a:br>
              <a:rPr lang="en-GB" sz="6600" b="1" dirty="0" smtClean="0"/>
            </a:br>
            <a:endParaRPr lang="en-GB"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1538" y="0"/>
            <a:ext cx="7862150" cy="6643710"/>
          </a:xfrm>
        </p:spPr>
        <p:txBody>
          <a:bodyPr>
            <a:normAutofit/>
          </a:bodyPr>
          <a:lstStyle/>
          <a:p>
            <a:pPr>
              <a:lnSpc>
                <a:spcPct val="150000"/>
              </a:lnSpc>
              <a:buNone/>
            </a:pPr>
            <a:r>
              <a:rPr lang="en-US" dirty="0" smtClean="0">
                <a:latin typeface="Calibri" pitchFamily="34" charset="0"/>
                <a:cs typeface="Calibri" pitchFamily="34" charset="0"/>
              </a:rPr>
              <a:t>In this paragraph, the topic is developed using those activities that support the </a:t>
            </a:r>
            <a:r>
              <a:rPr lang="en-US" i="1" dirty="0" smtClean="0">
                <a:latin typeface="Calibri" pitchFamily="34" charset="0"/>
                <a:cs typeface="Calibri" pitchFamily="34" charset="0"/>
              </a:rPr>
              <a:t>what focus question: paying bills, food shopping, cooking, cleaning, and </a:t>
            </a:r>
            <a:r>
              <a:rPr lang="en-US" dirty="0" smtClean="0">
                <a:latin typeface="Calibri" pitchFamily="34" charset="0"/>
                <a:cs typeface="Calibri" pitchFamily="34" charset="0"/>
              </a:rPr>
              <a:t>babysitting. The list of chores is linked by the use of words and phrases that order the events: “first,” “after that,” and “in addition.” Instead of a choppy list, the paragraph reads smoothly and rhythmically</a:t>
            </a:r>
            <a:endParaRPr lang="en-GB"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1538" y="285728"/>
            <a:ext cx="7862150" cy="6357982"/>
          </a:xfrm>
        </p:spPr>
        <p:txBody>
          <a:bodyPr>
            <a:noAutofit/>
          </a:bodyPr>
          <a:lstStyle/>
          <a:p>
            <a:pPr>
              <a:buNone/>
            </a:pPr>
            <a:r>
              <a:rPr lang="en-US" sz="2800" dirty="0" smtClean="0">
                <a:latin typeface="Calibri" pitchFamily="34" charset="0"/>
                <a:cs typeface="Calibri" pitchFamily="34" charset="0"/>
              </a:rPr>
              <a:t>When my mother had hip surgery, I assumed responsibility for running the household. The total time period for my running the house was four weeks. First, my mother had to stay in the hospital for an entire week; afterward, she came home, but she had to stay in bed for another week. Finally, when she could get out of bed, I had to be at her side to help her on short exercise walks. This lasted for two more weeks. All the while, I still had to do all the household chores by myself. After the four weeks had passed, my mother made me a special dinner, and she thanked me for being so mature in running the house. It was a proud day for both of 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1538" y="285728"/>
            <a:ext cx="7862150" cy="6357982"/>
          </a:xfrm>
        </p:spPr>
        <p:txBody>
          <a:bodyPr>
            <a:noAutofit/>
          </a:bodyPr>
          <a:lstStyle/>
          <a:p>
            <a:pPr>
              <a:buNone/>
            </a:pPr>
            <a:r>
              <a:rPr lang="en-US" sz="2800" dirty="0" smtClean="0"/>
              <a:t>Notice that this paragraph uses “time” words and phrases to facilitate the development supporting the </a:t>
            </a:r>
            <a:r>
              <a:rPr lang="en-US" sz="2800" i="1" dirty="0" smtClean="0"/>
              <a:t>when focus question: “when,” “time period,” </a:t>
            </a:r>
            <a:r>
              <a:rPr lang="en-US" sz="2800" dirty="0" smtClean="0"/>
              <a:t>“four weeks,” “entire week,” “afterward,” “another week,” “two more weeks,” “all the while,” and “four weeks had passed.” Also, notice the order of events is chronologically sound: The mother is in the hospital, then comes home, convalesces at home in bed, and finally, gets out of bed to exercise.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9406" cy="6429420"/>
          </a:xfrm>
        </p:spPr>
        <p:txBody>
          <a:bodyPr>
            <a:noAutofit/>
          </a:bodyPr>
          <a:lstStyle/>
          <a:p>
            <a:pPr>
              <a:buNone/>
            </a:pPr>
            <a:r>
              <a:rPr lang="en-US" sz="2700" dirty="0" smtClean="0">
                <a:latin typeface="Calibri" pitchFamily="34" charset="0"/>
                <a:cs typeface="Calibri" pitchFamily="34" charset="0"/>
              </a:rPr>
              <a:t>When my mother had hip surgery, I assumed responsibility for running the household. I knew that I could not take care of everything, so I enlisted some help. My brother and sister were very young, so my Aunt Jessie came every other evening to help babysit; consequently, I could do laundry and prepare some meals for the following week. My neighbor and best friend, Celeste, also helped with food shopping and yard work. After my mother came home from the hospital, there was even more to do. So every Saturday, I paid a maid service to come in and clean the house. When my mother finally was able to get up and around, we went for a walk, and she had tears in her eyes when she told me how proud she was of how I had handled all the responsibilities.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1538" y="214290"/>
            <a:ext cx="7862150" cy="6429420"/>
          </a:xfrm>
        </p:spPr>
        <p:txBody>
          <a:bodyPr>
            <a:noAutofit/>
          </a:bodyPr>
          <a:lstStyle/>
          <a:p>
            <a:pPr>
              <a:buNone/>
            </a:pPr>
            <a:r>
              <a:rPr lang="en-US" sz="2900" dirty="0" smtClean="0">
                <a:latin typeface="Calibri" pitchFamily="34" charset="0"/>
                <a:cs typeface="Calibri" pitchFamily="34" charset="0"/>
              </a:rPr>
              <a:t>This paragraph develops the focus question </a:t>
            </a:r>
            <a:r>
              <a:rPr lang="en-US" sz="2900" i="1" dirty="0" smtClean="0">
                <a:latin typeface="Calibri" pitchFamily="34" charset="0"/>
                <a:cs typeface="Calibri" pitchFamily="34" charset="0"/>
              </a:rPr>
              <a:t>how by describing how the </a:t>
            </a:r>
            <a:r>
              <a:rPr lang="en-US" sz="2900" dirty="0" smtClean="0">
                <a:latin typeface="Calibri" pitchFamily="34" charset="0"/>
                <a:cs typeface="Calibri" pitchFamily="34" charset="0"/>
              </a:rPr>
              <a:t>chores were completed (the writer enlisted friends and relatives to help out): Aunt Jessie (babysitting), friend and neighbor Celeste (food shopping and yard work), and a maid service (housecleaning). Notice that this focus also could satisfy the </a:t>
            </a:r>
            <a:r>
              <a:rPr lang="en-US" sz="2900" i="1" dirty="0" smtClean="0">
                <a:latin typeface="Calibri" pitchFamily="34" charset="0"/>
                <a:cs typeface="Calibri" pitchFamily="34" charset="0"/>
              </a:rPr>
              <a:t>who question. Often, one focus helps in developing ideas </a:t>
            </a:r>
            <a:r>
              <a:rPr lang="en-US" sz="2900" dirty="0" smtClean="0">
                <a:latin typeface="Calibri" pitchFamily="34" charset="0"/>
                <a:cs typeface="Calibri" pitchFamily="34" charset="0"/>
              </a:rPr>
              <a:t>that are relevant to another focus. The important aspect to remember is that each paragraph develops the same topic, yet uses information that places emphasis on a different aspect of the situation.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2976" y="428604"/>
            <a:ext cx="7790712" cy="6143668"/>
          </a:xfrm>
        </p:spPr>
        <p:txBody>
          <a:bodyPr>
            <a:normAutofit/>
          </a:bodyPr>
          <a:lstStyle/>
          <a:p>
            <a:pPr>
              <a:buNone/>
            </a:pPr>
            <a:r>
              <a:rPr lang="en-US" sz="2800" dirty="0" smtClean="0"/>
              <a:t>• A good narrative paragraph normally requires three necessary components:</a:t>
            </a:r>
          </a:p>
          <a:p>
            <a:pPr>
              <a:buNone/>
            </a:pPr>
            <a:r>
              <a:rPr lang="en-US" sz="2800" dirty="0" smtClean="0"/>
              <a:t>o </a:t>
            </a:r>
            <a:r>
              <a:rPr lang="en-US" sz="2800" b="1" dirty="0" smtClean="0"/>
              <a:t>background information,</a:t>
            </a:r>
          </a:p>
          <a:p>
            <a:pPr>
              <a:buNone/>
            </a:pPr>
            <a:r>
              <a:rPr lang="en-US" sz="2800" dirty="0" smtClean="0"/>
              <a:t>o </a:t>
            </a:r>
            <a:r>
              <a:rPr lang="en-US" sz="2800" b="1" dirty="0" smtClean="0"/>
              <a:t>the story/event (a summary),</a:t>
            </a:r>
          </a:p>
          <a:p>
            <a:pPr>
              <a:buNone/>
            </a:pPr>
            <a:r>
              <a:rPr lang="en-US" sz="2800" dirty="0" smtClean="0"/>
              <a:t>o </a:t>
            </a:r>
            <a:r>
              <a:rPr lang="en-US" sz="2800" b="1" dirty="0" smtClean="0"/>
              <a:t>and the conclusion</a:t>
            </a:r>
            <a:endParaRPr lang="en-US" sz="2800" dirty="0">
              <a:latin typeface="Calibri" pitchFamily="34" charset="0"/>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2976" y="428604"/>
            <a:ext cx="7790712" cy="6143668"/>
          </a:xfrm>
        </p:spPr>
        <p:txBody>
          <a:bodyPr>
            <a:normAutofit/>
          </a:bodyPr>
          <a:lstStyle/>
          <a:p>
            <a:r>
              <a:rPr lang="en-US" sz="2800" b="1" dirty="0" smtClean="0"/>
              <a:t>1. Background information</a:t>
            </a:r>
          </a:p>
          <a:p>
            <a:pPr>
              <a:buNone/>
            </a:pPr>
            <a:r>
              <a:rPr lang="en-US" sz="2800" dirty="0" smtClean="0"/>
              <a:t>The background information sets the scene for the</a:t>
            </a:r>
          </a:p>
          <a:p>
            <a:pPr>
              <a:buNone/>
            </a:pPr>
            <a:r>
              <a:rPr lang="en-US" sz="2800" dirty="0" smtClean="0"/>
              <a:t>audience. It includes the following pieces of information:</a:t>
            </a:r>
          </a:p>
          <a:p>
            <a:pPr>
              <a:buNone/>
            </a:pPr>
            <a:r>
              <a:rPr lang="en-US" sz="2800" b="1" dirty="0" smtClean="0"/>
              <a:t>A topic sentence,</a:t>
            </a:r>
          </a:p>
          <a:p>
            <a:pPr>
              <a:buNone/>
            </a:pPr>
            <a:r>
              <a:rPr lang="en-US" sz="2800" dirty="0" smtClean="0"/>
              <a:t> </a:t>
            </a:r>
            <a:r>
              <a:rPr lang="en-US" sz="2800" b="1" dirty="0" smtClean="0"/>
              <a:t>What story/event is about,</a:t>
            </a:r>
          </a:p>
          <a:p>
            <a:pPr>
              <a:buNone/>
            </a:pPr>
            <a:r>
              <a:rPr lang="en-US" sz="2800" dirty="0" smtClean="0"/>
              <a:t> </a:t>
            </a:r>
            <a:r>
              <a:rPr lang="en-US" sz="2800" b="1" dirty="0" smtClean="0"/>
              <a:t>Who it is about,</a:t>
            </a:r>
          </a:p>
          <a:p>
            <a:pPr>
              <a:buNone/>
            </a:pPr>
            <a:r>
              <a:rPr lang="en-US" sz="2800" dirty="0" smtClean="0"/>
              <a:t> </a:t>
            </a:r>
            <a:r>
              <a:rPr lang="en-US" sz="2800" b="1" dirty="0" smtClean="0"/>
              <a:t>When it happens,</a:t>
            </a:r>
          </a:p>
          <a:p>
            <a:pPr>
              <a:buNone/>
            </a:pPr>
            <a:r>
              <a:rPr lang="en-US" sz="2800" dirty="0" smtClean="0"/>
              <a:t> </a:t>
            </a:r>
            <a:r>
              <a:rPr lang="en-US" sz="2800" b="1" dirty="0" smtClean="0"/>
              <a:t>Where it happens,</a:t>
            </a:r>
          </a:p>
          <a:p>
            <a:pPr>
              <a:buNone/>
            </a:pPr>
            <a:r>
              <a:rPr lang="en-US" sz="2800" dirty="0" smtClean="0"/>
              <a:t> </a:t>
            </a:r>
            <a:r>
              <a:rPr lang="en-US" sz="2800" b="1" dirty="0" smtClean="0"/>
              <a:t>Where is the source of the narration</a:t>
            </a:r>
            <a:endParaRPr lang="en-US" sz="2800" dirty="0">
              <a:latin typeface="Calibri" pitchFamily="34" charset="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2976" y="428604"/>
            <a:ext cx="7790712" cy="6143668"/>
          </a:xfrm>
        </p:spPr>
        <p:txBody>
          <a:bodyPr>
            <a:normAutofit fontScale="92500" lnSpcReduction="20000"/>
          </a:bodyPr>
          <a:lstStyle/>
          <a:p>
            <a:pPr>
              <a:buNone/>
            </a:pPr>
            <a:r>
              <a:rPr lang="en-US" sz="2800" b="1" dirty="0" smtClean="0"/>
              <a:t>The Story / Event</a:t>
            </a:r>
          </a:p>
          <a:p>
            <a:pPr>
              <a:buNone/>
            </a:pPr>
            <a:r>
              <a:rPr lang="en-US" sz="2800" dirty="0" smtClean="0"/>
              <a:t>The story or event happens at 3 different stages: the</a:t>
            </a:r>
          </a:p>
          <a:p>
            <a:pPr>
              <a:buNone/>
            </a:pPr>
            <a:r>
              <a:rPr lang="en-US" sz="2800" dirty="0" smtClean="0"/>
              <a:t>beginning, the middle, and the end of the story or</a:t>
            </a:r>
          </a:p>
          <a:p>
            <a:pPr>
              <a:buNone/>
            </a:pPr>
            <a:r>
              <a:rPr lang="en-US" sz="2800" dirty="0" smtClean="0"/>
              <a:t>event.</a:t>
            </a:r>
          </a:p>
          <a:p>
            <a:pPr>
              <a:buNone/>
            </a:pPr>
            <a:r>
              <a:rPr lang="en-US" sz="2800" dirty="0" smtClean="0"/>
              <a:t>• </a:t>
            </a:r>
            <a:r>
              <a:rPr lang="en-US" sz="2800" b="1" i="1" dirty="0" smtClean="0"/>
              <a:t>The beginning of the story – the beginning tells what</a:t>
            </a:r>
          </a:p>
          <a:p>
            <a:pPr>
              <a:buNone/>
            </a:pPr>
            <a:r>
              <a:rPr lang="en-US" sz="2800" dirty="0" smtClean="0"/>
              <a:t>happens first in the story. It can be the problem</a:t>
            </a:r>
          </a:p>
          <a:p>
            <a:pPr>
              <a:buNone/>
            </a:pPr>
            <a:r>
              <a:rPr lang="en-US" sz="2800" dirty="0" smtClean="0"/>
              <a:t>which makes the story or event happen.</a:t>
            </a:r>
          </a:p>
          <a:p>
            <a:pPr>
              <a:buNone/>
            </a:pPr>
            <a:r>
              <a:rPr lang="en-US" sz="2800" dirty="0" smtClean="0"/>
              <a:t>• </a:t>
            </a:r>
            <a:r>
              <a:rPr lang="en-US" sz="2800" b="1" i="1" dirty="0" smtClean="0"/>
              <a:t>The middle of the story – the middle tells the main</a:t>
            </a:r>
          </a:p>
          <a:p>
            <a:pPr>
              <a:buNone/>
            </a:pPr>
            <a:r>
              <a:rPr lang="en-US" sz="2800" dirty="0" smtClean="0"/>
              <a:t>events or important activities of the story/event.</a:t>
            </a:r>
          </a:p>
          <a:p>
            <a:pPr>
              <a:buNone/>
            </a:pPr>
            <a:r>
              <a:rPr lang="en-US" sz="2800" dirty="0" smtClean="0"/>
              <a:t>• </a:t>
            </a:r>
            <a:r>
              <a:rPr lang="en-US" sz="2800" b="1" i="1" dirty="0" smtClean="0"/>
              <a:t>The end of the story – the end tells the final events,</a:t>
            </a:r>
          </a:p>
          <a:p>
            <a:pPr>
              <a:buNone/>
            </a:pPr>
            <a:r>
              <a:rPr lang="en-US" sz="2800" dirty="0" smtClean="0"/>
              <a:t>i.e. the result or what brings the end of the</a:t>
            </a:r>
          </a:p>
          <a:p>
            <a:pPr>
              <a:buNone/>
            </a:pPr>
            <a:r>
              <a:rPr lang="en-US" sz="2800" dirty="0" smtClean="0"/>
              <a:t>story/event.</a:t>
            </a:r>
            <a:endParaRPr lang="en-US" sz="2800" dirty="0">
              <a:latin typeface="Calibri" pitchFamily="34" charset="0"/>
              <a:cs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2976" y="214290"/>
            <a:ext cx="7790712" cy="6357982"/>
          </a:xfrm>
        </p:spPr>
        <p:txBody>
          <a:bodyPr>
            <a:normAutofit/>
          </a:bodyPr>
          <a:lstStyle/>
          <a:p>
            <a:pPr>
              <a:buNone/>
            </a:pPr>
            <a:r>
              <a:rPr lang="en-US" sz="2800" b="1" dirty="0" smtClean="0">
                <a:latin typeface="Calibri" pitchFamily="34" charset="0"/>
                <a:cs typeface="Calibri" pitchFamily="34" charset="0"/>
              </a:rPr>
              <a:t>3. The Conclusion</a:t>
            </a:r>
          </a:p>
          <a:p>
            <a:pPr>
              <a:buNone/>
            </a:pPr>
            <a:r>
              <a:rPr lang="en-US" sz="2800" dirty="0" smtClean="0">
                <a:latin typeface="Calibri" pitchFamily="34" charset="0"/>
                <a:cs typeface="Calibri" pitchFamily="34" charset="0"/>
              </a:rPr>
              <a:t>It is a concluding sentence. The writer can either</a:t>
            </a:r>
          </a:p>
          <a:p>
            <a:pPr>
              <a:buNone/>
            </a:pPr>
            <a:r>
              <a:rPr lang="en-US" sz="2800" dirty="0" smtClean="0">
                <a:latin typeface="Calibri" pitchFamily="34" charset="0"/>
                <a:cs typeface="Calibri" pitchFamily="34" charset="0"/>
              </a:rPr>
              <a:t>• restate the topic sentence,</a:t>
            </a:r>
          </a:p>
          <a:p>
            <a:pPr>
              <a:buNone/>
            </a:pPr>
            <a:r>
              <a:rPr lang="en-US" sz="2800" dirty="0" smtClean="0">
                <a:latin typeface="Calibri" pitchFamily="34" charset="0"/>
                <a:cs typeface="Calibri" pitchFamily="34" charset="0"/>
              </a:rPr>
              <a:t>• give a concluding remark,</a:t>
            </a:r>
          </a:p>
          <a:p>
            <a:pPr>
              <a:buNone/>
            </a:pPr>
            <a:r>
              <a:rPr lang="en-US" sz="2800" dirty="0" smtClean="0">
                <a:latin typeface="Calibri" pitchFamily="34" charset="0"/>
                <a:cs typeface="Calibri" pitchFamily="34" charset="0"/>
              </a:rPr>
              <a:t>• make a prediction about the story,</a:t>
            </a:r>
          </a:p>
          <a:p>
            <a:pPr>
              <a:buNone/>
            </a:pPr>
            <a:r>
              <a:rPr lang="en-US" sz="2800" dirty="0" smtClean="0">
                <a:latin typeface="Calibri" pitchFamily="34" charset="0"/>
                <a:cs typeface="Calibri" pitchFamily="34" charset="0"/>
              </a:rPr>
              <a:t>• or make a suggestion.</a:t>
            </a:r>
          </a:p>
          <a:p>
            <a:r>
              <a:rPr lang="en-US" sz="2800" b="1" dirty="0" smtClean="0">
                <a:latin typeface="Calibri" pitchFamily="34" charset="0"/>
                <a:cs typeface="Calibri" pitchFamily="34" charset="0"/>
              </a:rPr>
              <a:t>Commonly Used Transitional Expressions in Narration</a:t>
            </a:r>
          </a:p>
          <a:p>
            <a:pPr>
              <a:buNone/>
            </a:pPr>
            <a:r>
              <a:rPr lang="en-US" sz="2800" dirty="0" smtClean="0">
                <a:latin typeface="Calibri" pitchFamily="34" charset="0"/>
                <a:cs typeface="Calibri" pitchFamily="34" charset="0"/>
              </a:rPr>
              <a:t>After      first       soon     afterward     last(</a:t>
            </a:r>
            <a:r>
              <a:rPr lang="en-US" sz="2800" dirty="0" err="1" smtClean="0">
                <a:latin typeface="Calibri" pitchFamily="34" charset="0"/>
                <a:cs typeface="Calibri" pitchFamily="34" charset="0"/>
              </a:rPr>
              <a:t>ly</a:t>
            </a:r>
            <a:r>
              <a:rPr lang="en-US" sz="2800" dirty="0" smtClean="0">
                <a:latin typeface="Calibri" pitchFamily="34" charset="0"/>
                <a:cs typeface="Calibri" pitchFamily="34" charset="0"/>
              </a:rPr>
              <a:t>)           </a:t>
            </a:r>
          </a:p>
          <a:p>
            <a:pPr>
              <a:buNone/>
            </a:pPr>
            <a:r>
              <a:rPr lang="en-US" sz="2800" dirty="0" smtClean="0">
                <a:latin typeface="Calibri" pitchFamily="34" charset="0"/>
                <a:cs typeface="Calibri" pitchFamily="34" charset="0"/>
              </a:rPr>
              <a:t>Then as          later         third          as soon as    meanwhile    upon       before     next       when</a:t>
            </a:r>
          </a:p>
          <a:p>
            <a:pPr>
              <a:buNone/>
            </a:pPr>
            <a:r>
              <a:rPr lang="en-US" sz="2800" dirty="0" smtClean="0">
                <a:latin typeface="Calibri" pitchFamily="34" charset="0"/>
                <a:cs typeface="Calibri" pitchFamily="34" charset="0"/>
              </a:rPr>
              <a:t>During      now         while        finally      second</a:t>
            </a:r>
            <a:endParaRPr lang="en-US" sz="2800" dirty="0">
              <a:latin typeface="Calibri" pitchFamily="34" charset="0"/>
              <a:cs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357166"/>
            <a:ext cx="8433654" cy="6215106"/>
          </a:xfrm>
        </p:spPr>
        <p:txBody>
          <a:bodyPr>
            <a:noAutofit/>
          </a:bodyPr>
          <a:lstStyle/>
          <a:p>
            <a:pPr>
              <a:buNone/>
            </a:pPr>
            <a:r>
              <a:rPr lang="en-US" sz="2400" dirty="0" smtClean="0">
                <a:latin typeface="Calibri" pitchFamily="34" charset="0"/>
                <a:cs typeface="Calibri" pitchFamily="34" charset="0"/>
              </a:rPr>
              <a:t>(1</a:t>
            </a:r>
            <a:r>
              <a:rPr lang="en-US" sz="2600" dirty="0" smtClean="0">
                <a:latin typeface="Calibri" pitchFamily="34" charset="0"/>
                <a:cs typeface="Calibri" pitchFamily="34" charset="0"/>
              </a:rPr>
              <a:t>) </a:t>
            </a:r>
            <a:r>
              <a:rPr lang="en-US" sz="2600" dirty="0" err="1" smtClean="0">
                <a:latin typeface="Calibri" pitchFamily="34" charset="0"/>
                <a:cs typeface="Calibri" pitchFamily="34" charset="0"/>
              </a:rPr>
              <a:t>Tum</a:t>
            </a:r>
            <a:r>
              <a:rPr lang="en-US" sz="2600" dirty="0" smtClean="0">
                <a:latin typeface="Calibri" pitchFamily="34" charset="0"/>
                <a:cs typeface="Calibri" pitchFamily="34" charset="0"/>
              </a:rPr>
              <a:t> </a:t>
            </a:r>
            <a:r>
              <a:rPr lang="en-US" sz="2600" dirty="0" err="1" smtClean="0">
                <a:latin typeface="Calibri" pitchFamily="34" charset="0"/>
                <a:cs typeface="Calibri" pitchFamily="34" charset="0"/>
              </a:rPr>
              <a:t>Teav</a:t>
            </a:r>
            <a:r>
              <a:rPr lang="en-US" sz="2600" dirty="0" smtClean="0">
                <a:latin typeface="Calibri" pitchFamily="34" charset="0"/>
                <a:cs typeface="Calibri" pitchFamily="34" charset="0"/>
              </a:rPr>
              <a:t> is an interesting story. (2) The story is a real love tragedy happened in the 16th century in presently Kampong Cham province. (3) It is widely taught in high school. (4) The story begins when </a:t>
            </a:r>
            <a:r>
              <a:rPr lang="en-US" sz="2600" dirty="0" err="1" smtClean="0">
                <a:latin typeface="Calibri" pitchFamily="34" charset="0"/>
                <a:cs typeface="Calibri" pitchFamily="34" charset="0"/>
              </a:rPr>
              <a:t>Tum</a:t>
            </a:r>
            <a:r>
              <a:rPr lang="en-US" sz="2600" dirty="0" smtClean="0">
                <a:latin typeface="Calibri" pitchFamily="34" charset="0"/>
                <a:cs typeface="Calibri" pitchFamily="34" charset="0"/>
              </a:rPr>
              <a:t> and </a:t>
            </a:r>
            <a:r>
              <a:rPr lang="en-US" sz="2600" dirty="0" err="1" smtClean="0">
                <a:latin typeface="Calibri" pitchFamily="34" charset="0"/>
                <a:cs typeface="Calibri" pitchFamily="34" charset="0"/>
              </a:rPr>
              <a:t>Teav</a:t>
            </a:r>
            <a:r>
              <a:rPr lang="en-US" sz="2600" dirty="0" smtClean="0">
                <a:latin typeface="Calibri" pitchFamily="34" charset="0"/>
                <a:cs typeface="Calibri" pitchFamily="34" charset="0"/>
              </a:rPr>
              <a:t> fall in love at their first sight. (5) Their love is so deep that they have abused the traditional barriers– it is strongly prohibited in Khmer culture. (6) Not long after, </a:t>
            </a:r>
            <a:r>
              <a:rPr lang="en-US" sz="2600" dirty="0" err="1" smtClean="0">
                <a:latin typeface="Calibri" pitchFamily="34" charset="0"/>
                <a:cs typeface="Calibri" pitchFamily="34" charset="0"/>
              </a:rPr>
              <a:t>Teav’s</a:t>
            </a:r>
            <a:r>
              <a:rPr lang="en-US" sz="2600" dirty="0" smtClean="0">
                <a:latin typeface="Calibri" pitchFamily="34" charset="0"/>
                <a:cs typeface="Calibri" pitchFamily="34" charset="0"/>
              </a:rPr>
              <a:t> mum arranges a marriage with rich guy for </a:t>
            </a:r>
            <a:r>
              <a:rPr lang="en-US" sz="2600" dirty="0" err="1" smtClean="0">
                <a:latin typeface="Calibri" pitchFamily="34" charset="0"/>
                <a:cs typeface="Calibri" pitchFamily="34" charset="0"/>
              </a:rPr>
              <a:t>Teav</a:t>
            </a:r>
            <a:r>
              <a:rPr lang="en-US" sz="2600" dirty="0" smtClean="0">
                <a:latin typeface="Calibri" pitchFamily="34" charset="0"/>
                <a:cs typeface="Calibri" pitchFamily="34" charset="0"/>
              </a:rPr>
              <a:t>, but fails. (7) Then, </a:t>
            </a:r>
            <a:r>
              <a:rPr lang="en-US" sz="2600" dirty="0" err="1" smtClean="0">
                <a:latin typeface="Calibri" pitchFamily="34" charset="0"/>
                <a:cs typeface="Calibri" pitchFamily="34" charset="0"/>
              </a:rPr>
              <a:t>Teav</a:t>
            </a:r>
            <a:r>
              <a:rPr lang="en-US" sz="2600" dirty="0" smtClean="0">
                <a:latin typeface="Calibri" pitchFamily="34" charset="0"/>
                <a:cs typeface="Calibri" pitchFamily="34" charset="0"/>
              </a:rPr>
              <a:t> is selected as a concubine and sent to the capital. (8) The king admires her so much, but with mercy he offers </a:t>
            </a:r>
            <a:r>
              <a:rPr lang="en-US" sz="2600" dirty="0" err="1" smtClean="0">
                <a:latin typeface="Calibri" pitchFamily="34" charset="0"/>
                <a:cs typeface="Calibri" pitchFamily="34" charset="0"/>
              </a:rPr>
              <a:t>Tum</a:t>
            </a:r>
            <a:r>
              <a:rPr lang="en-US" sz="2600" dirty="0" smtClean="0">
                <a:latin typeface="Calibri" pitchFamily="34" charset="0"/>
                <a:cs typeface="Calibri" pitchFamily="34" charset="0"/>
              </a:rPr>
              <a:t> and </a:t>
            </a:r>
            <a:r>
              <a:rPr lang="en-US" sz="2600" dirty="0" err="1" smtClean="0">
                <a:latin typeface="Calibri" pitchFamily="34" charset="0"/>
                <a:cs typeface="Calibri" pitchFamily="34" charset="0"/>
              </a:rPr>
              <a:t>Teav</a:t>
            </a:r>
            <a:r>
              <a:rPr lang="en-US" sz="2600" dirty="0" smtClean="0">
                <a:latin typeface="Calibri" pitchFamily="34" charset="0"/>
                <a:cs typeface="Calibri" pitchFamily="34" charset="0"/>
              </a:rPr>
              <a:t> a wedding. (9) As dissatisfaction grows, </a:t>
            </a:r>
            <a:r>
              <a:rPr lang="en-US" sz="2600" dirty="0" err="1" smtClean="0">
                <a:latin typeface="Calibri" pitchFamily="34" charset="0"/>
                <a:cs typeface="Calibri" pitchFamily="34" charset="0"/>
              </a:rPr>
              <a:t>Teav’s</a:t>
            </a:r>
            <a:r>
              <a:rPr lang="en-US" sz="2600" dirty="0" smtClean="0">
                <a:latin typeface="Calibri" pitchFamily="34" charset="0"/>
                <a:cs typeface="Calibri" pitchFamily="34" charset="0"/>
              </a:rPr>
              <a:t> mum rearranges the marriage with the previous guy. (10) </a:t>
            </a:r>
            <a:r>
              <a:rPr lang="en-US" sz="2600" dirty="0" err="1" smtClean="0">
                <a:latin typeface="Calibri" pitchFamily="34" charset="0"/>
                <a:cs typeface="Calibri" pitchFamily="34" charset="0"/>
              </a:rPr>
              <a:t>Teav</a:t>
            </a:r>
            <a:r>
              <a:rPr lang="en-US" sz="2600" dirty="0" smtClean="0">
                <a:latin typeface="Calibri" pitchFamily="34" charset="0"/>
                <a:cs typeface="Calibri" pitchFamily="34" charset="0"/>
              </a:rPr>
              <a:t> is deceived and comes back home. (11) With worry, </a:t>
            </a:r>
            <a:r>
              <a:rPr lang="en-US" sz="2600" dirty="0" err="1" smtClean="0">
                <a:latin typeface="Calibri" pitchFamily="34" charset="0"/>
                <a:cs typeface="Calibri" pitchFamily="34" charset="0"/>
              </a:rPr>
              <a:t>Tum</a:t>
            </a:r>
            <a:r>
              <a:rPr lang="en-US" sz="2600" dirty="0" smtClean="0">
                <a:latin typeface="Calibri" pitchFamily="34" charset="0"/>
                <a:cs typeface="Calibri" pitchFamily="34" charset="0"/>
              </a:rPr>
              <a:t> follows her. (12) </a:t>
            </a:r>
            <a:r>
              <a:rPr lang="en-US" sz="2600" dirty="0" err="1" smtClean="0">
                <a:latin typeface="Calibri" pitchFamily="34" charset="0"/>
                <a:cs typeface="Calibri" pitchFamily="34" charset="0"/>
              </a:rPr>
              <a:t>Tum</a:t>
            </a:r>
            <a:r>
              <a:rPr lang="en-US" sz="2600" dirty="0" smtClean="0">
                <a:latin typeface="Calibri" pitchFamily="34" charset="0"/>
                <a:cs typeface="Calibri" pitchFamily="34" charset="0"/>
              </a:rPr>
              <a:t> arrival at </a:t>
            </a:r>
            <a:r>
              <a:rPr lang="en-US" sz="2600" dirty="0" err="1" smtClean="0">
                <a:latin typeface="Calibri" pitchFamily="34" charset="0"/>
                <a:cs typeface="Calibri" pitchFamily="34" charset="0"/>
              </a:rPr>
              <a:t>Teav’s</a:t>
            </a:r>
            <a:r>
              <a:rPr lang="en-US" sz="2600" dirty="0" smtClean="0">
                <a:latin typeface="Calibri" pitchFamily="34" charset="0"/>
                <a:cs typeface="Calibri" pitchFamily="34" charset="0"/>
              </a:rPr>
              <a:t> wedding marks end of the story. (13) </a:t>
            </a:r>
            <a:r>
              <a:rPr lang="en-US" sz="2600" dirty="0" err="1" smtClean="0">
                <a:latin typeface="Calibri" pitchFamily="34" charset="0"/>
                <a:cs typeface="Calibri" pitchFamily="34" charset="0"/>
              </a:rPr>
              <a:t>Tum</a:t>
            </a:r>
            <a:r>
              <a:rPr lang="en-US" sz="2600" dirty="0" smtClean="0">
                <a:latin typeface="Calibri" pitchFamily="34" charset="0"/>
                <a:cs typeface="Calibri" pitchFamily="34" charset="0"/>
              </a:rPr>
              <a:t> is caught and executed. </a:t>
            </a:r>
            <a:endParaRPr lang="en-US" sz="2600"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357166"/>
            <a:ext cx="7929618" cy="6286544"/>
          </a:xfrm>
        </p:spPr>
        <p:txBody>
          <a:bodyPr>
            <a:normAutofit/>
          </a:bodyPr>
          <a:lstStyle/>
          <a:p>
            <a:pPr>
              <a:buNone/>
            </a:pPr>
            <a:r>
              <a:rPr lang="en-US" dirty="0" smtClean="0">
                <a:latin typeface="Calibri" pitchFamily="34" charset="0"/>
                <a:cs typeface="Calibri" pitchFamily="34" charset="0"/>
              </a:rPr>
              <a:t>A narrative paragraph </a:t>
            </a:r>
          </a:p>
          <a:p>
            <a:r>
              <a:rPr lang="en-US" dirty="0" smtClean="0">
                <a:latin typeface="Calibri" pitchFamily="34" charset="0"/>
                <a:cs typeface="Calibri" pitchFamily="34" charset="0"/>
              </a:rPr>
              <a:t>tells a story</a:t>
            </a:r>
          </a:p>
          <a:p>
            <a:r>
              <a:rPr lang="en-US" dirty="0" smtClean="0">
                <a:latin typeface="Calibri" pitchFamily="34" charset="0"/>
                <a:cs typeface="Calibri" pitchFamily="34" charset="0"/>
              </a:rPr>
              <a:t>gives background information in the opening sentence(s)</a:t>
            </a:r>
          </a:p>
          <a:p>
            <a:r>
              <a:rPr lang="en-US" dirty="0" smtClean="0">
                <a:latin typeface="Calibri" pitchFamily="34" charset="0"/>
                <a:cs typeface="Calibri" pitchFamily="34" charset="0"/>
              </a:rPr>
              <a:t>has a beginning, a middle, and an end</a:t>
            </a:r>
          </a:p>
          <a:p>
            <a:r>
              <a:rPr lang="en-US" dirty="0" smtClean="0">
                <a:latin typeface="Calibri" pitchFamily="34" charset="0"/>
                <a:cs typeface="Calibri" pitchFamily="34" charset="0"/>
              </a:rPr>
              <a:t>entertains and informs</a:t>
            </a:r>
          </a:p>
          <a:p>
            <a:r>
              <a:rPr lang="en-US" dirty="0" smtClean="0">
                <a:latin typeface="Calibri" pitchFamily="34" charset="0"/>
                <a:cs typeface="Calibri" pitchFamily="34" charset="0"/>
              </a:rPr>
              <a:t>can be fiction (made up) or nonfiction (the retelling of an incident that actually happened).</a:t>
            </a:r>
          </a:p>
          <a:p>
            <a:r>
              <a:rPr lang="en-US" dirty="0" smtClean="0">
                <a:latin typeface="Calibri" pitchFamily="34" charset="0"/>
                <a:cs typeface="Calibri" pitchFamily="34" charset="0"/>
              </a:rPr>
              <a:t>develops the topic of the paragraph.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357166"/>
            <a:ext cx="8433654" cy="6215106"/>
          </a:xfrm>
        </p:spPr>
        <p:txBody>
          <a:bodyPr>
            <a:noAutofit/>
          </a:bodyPr>
          <a:lstStyle/>
          <a:p>
            <a:pPr>
              <a:buNone/>
            </a:pPr>
            <a:r>
              <a:rPr lang="en-US" sz="2600" dirty="0" smtClean="0">
                <a:latin typeface="Calibri" pitchFamily="34" charset="0"/>
                <a:cs typeface="Calibri" pitchFamily="34" charset="0"/>
              </a:rPr>
              <a:t> </a:t>
            </a:r>
            <a:r>
              <a:rPr lang="en-US" sz="2800" dirty="0" smtClean="0">
                <a:latin typeface="Calibri" pitchFamily="34" charset="0"/>
                <a:cs typeface="Calibri" pitchFamily="34" charset="0"/>
              </a:rPr>
              <a:t>(14) </a:t>
            </a:r>
            <a:r>
              <a:rPr lang="en-US" sz="2800" dirty="0" err="1" smtClean="0">
                <a:latin typeface="Calibri" pitchFamily="34" charset="0"/>
                <a:cs typeface="Calibri" pitchFamily="34" charset="0"/>
              </a:rPr>
              <a:t>Teav</a:t>
            </a:r>
            <a:r>
              <a:rPr lang="en-US" sz="2800" dirty="0" smtClean="0">
                <a:latin typeface="Calibri" pitchFamily="34" charset="0"/>
                <a:cs typeface="Calibri" pitchFamily="34" charset="0"/>
              </a:rPr>
              <a:t>, with love for her husband, commits suicide. (15) The couple death outrages the king that he orders execution for those involved in the tragedy. (16) The story, I believe, is so appealing.</a:t>
            </a:r>
            <a:endParaRPr lang="en-US" sz="2600" dirty="0">
              <a:latin typeface="Calibri" pitchFamily="34" charset="0"/>
              <a:cs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42852"/>
            <a:ext cx="8433654" cy="6429420"/>
          </a:xfrm>
        </p:spPr>
        <p:txBody>
          <a:bodyPr>
            <a:noAutofit/>
          </a:bodyPr>
          <a:lstStyle/>
          <a:p>
            <a:pPr>
              <a:buNone/>
            </a:pPr>
            <a:r>
              <a:rPr lang="en-US" sz="2800" b="1" dirty="0" smtClean="0">
                <a:latin typeface="Calibri" pitchFamily="34" charset="0"/>
                <a:cs typeface="Calibri" pitchFamily="34" charset="0"/>
              </a:rPr>
              <a:t>Sample Explanation</a:t>
            </a:r>
          </a:p>
          <a:p>
            <a:pPr>
              <a:buNone/>
            </a:pPr>
            <a:r>
              <a:rPr lang="en-US" sz="2800" dirty="0" smtClean="0">
                <a:latin typeface="Calibri" pitchFamily="34" charset="0"/>
                <a:cs typeface="Calibri" pitchFamily="34" charset="0"/>
              </a:rPr>
              <a:t>• The topic sentence is sentence (1). It tells the purpose,</a:t>
            </a:r>
          </a:p>
          <a:p>
            <a:pPr>
              <a:buNone/>
            </a:pPr>
            <a:r>
              <a:rPr lang="en-US" sz="2800" dirty="0" smtClean="0">
                <a:latin typeface="Calibri" pitchFamily="34" charset="0"/>
                <a:cs typeface="Calibri" pitchFamily="34" charset="0"/>
              </a:rPr>
              <a:t>that's what the writer will write about.</a:t>
            </a:r>
          </a:p>
          <a:p>
            <a:pPr>
              <a:buNone/>
            </a:pPr>
            <a:r>
              <a:rPr lang="en-US" sz="2800" dirty="0" smtClean="0">
                <a:latin typeface="Calibri" pitchFamily="34" charset="0"/>
                <a:cs typeface="Calibri" pitchFamily="34" charset="0"/>
              </a:rPr>
              <a:t>• The background information includes sentences (2) and</a:t>
            </a:r>
          </a:p>
          <a:p>
            <a:pPr>
              <a:buNone/>
            </a:pPr>
            <a:r>
              <a:rPr lang="en-US" sz="2800" dirty="0" smtClean="0">
                <a:latin typeface="Calibri" pitchFamily="34" charset="0"/>
                <a:cs typeface="Calibri" pitchFamily="34" charset="0"/>
              </a:rPr>
              <a:t>(3). Sentence (2) tells what the story is about, and when</a:t>
            </a:r>
          </a:p>
          <a:p>
            <a:pPr>
              <a:buNone/>
            </a:pPr>
            <a:r>
              <a:rPr lang="en-US" sz="2800" dirty="0" smtClean="0">
                <a:latin typeface="Calibri" pitchFamily="34" charset="0"/>
                <a:cs typeface="Calibri" pitchFamily="34" charset="0"/>
              </a:rPr>
              <a:t>and where it happens. Sentence (3) tells the source of</a:t>
            </a:r>
          </a:p>
          <a:p>
            <a:pPr>
              <a:buNone/>
            </a:pPr>
            <a:r>
              <a:rPr lang="en-US" sz="2800" dirty="0" smtClean="0">
                <a:latin typeface="Calibri" pitchFamily="34" charset="0"/>
                <a:cs typeface="Calibri" pitchFamily="34" charset="0"/>
              </a:rPr>
              <a:t>the story.</a:t>
            </a:r>
          </a:p>
          <a:p>
            <a:pPr>
              <a:buNone/>
            </a:pPr>
            <a:r>
              <a:rPr lang="en-US" sz="2800" dirty="0" smtClean="0">
                <a:latin typeface="Calibri" pitchFamily="34" charset="0"/>
                <a:cs typeface="Calibri" pitchFamily="34" charset="0"/>
              </a:rPr>
              <a:t>• The story comprises of sentence (4) to (15).</a:t>
            </a:r>
          </a:p>
          <a:p>
            <a:pPr>
              <a:buNone/>
            </a:pPr>
            <a:r>
              <a:rPr lang="en-US" sz="2800" dirty="0" smtClean="0">
                <a:latin typeface="Calibri" pitchFamily="34" charset="0"/>
                <a:cs typeface="Calibri" pitchFamily="34" charset="0"/>
              </a:rPr>
              <a:t>– Sentence (4) and (5) tell the beginning of the story.</a:t>
            </a:r>
          </a:p>
          <a:p>
            <a:pPr>
              <a:buNone/>
            </a:pPr>
            <a:r>
              <a:rPr lang="en-US" sz="2800" dirty="0" smtClean="0">
                <a:latin typeface="Calibri" pitchFamily="34" charset="0"/>
                <a:cs typeface="Calibri" pitchFamily="34" charset="0"/>
              </a:rPr>
              <a:t>– Sentence (6)-(11), which is middle of the story, tell the</a:t>
            </a:r>
          </a:p>
          <a:p>
            <a:pPr>
              <a:buNone/>
            </a:pPr>
            <a:r>
              <a:rPr lang="en-US" sz="2800" dirty="0" smtClean="0">
                <a:latin typeface="Calibri" pitchFamily="34" charset="0"/>
                <a:cs typeface="Calibri" pitchFamily="34" charset="0"/>
              </a:rPr>
              <a:t>main events happen in the story.</a:t>
            </a:r>
          </a:p>
          <a:p>
            <a:pPr>
              <a:buNone/>
            </a:pPr>
            <a:endParaRPr lang="en-US" sz="2800" dirty="0">
              <a:latin typeface="Calibri" pitchFamily="34" charset="0"/>
              <a:cs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42852"/>
            <a:ext cx="8433654" cy="6429420"/>
          </a:xfrm>
        </p:spPr>
        <p:txBody>
          <a:bodyPr>
            <a:noAutofit/>
          </a:bodyPr>
          <a:lstStyle/>
          <a:p>
            <a:pPr>
              <a:buNone/>
            </a:pPr>
            <a:r>
              <a:rPr lang="en-US" sz="2800" b="1" dirty="0" smtClean="0">
                <a:latin typeface="Calibri" pitchFamily="34" charset="0"/>
                <a:cs typeface="Calibri" pitchFamily="34" charset="0"/>
              </a:rPr>
              <a:t>Sample Explanation</a:t>
            </a:r>
          </a:p>
          <a:p>
            <a:pPr>
              <a:buNone/>
            </a:pPr>
            <a:r>
              <a:rPr lang="en-US" sz="2800" dirty="0" smtClean="0">
                <a:latin typeface="Calibri" pitchFamily="34" charset="0"/>
                <a:cs typeface="Calibri" pitchFamily="34" charset="0"/>
              </a:rPr>
              <a:t>• Sentence (12)-(15) tells the end of the story.</a:t>
            </a:r>
          </a:p>
          <a:p>
            <a:pPr>
              <a:buNone/>
            </a:pPr>
            <a:r>
              <a:rPr lang="en-US" sz="2800" dirty="0" smtClean="0">
                <a:latin typeface="Calibri" pitchFamily="34" charset="0"/>
                <a:cs typeface="Calibri" pitchFamily="34" charset="0"/>
              </a:rPr>
              <a:t>• Sentence (16) is the concluding sentence. It restates the topic sentence.</a:t>
            </a:r>
          </a:p>
          <a:p>
            <a:pPr>
              <a:buNone/>
            </a:pPr>
            <a:endParaRPr lang="en-US" sz="2800" dirty="0">
              <a:latin typeface="Calibri" pitchFamily="34" charset="0"/>
              <a:cs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42852"/>
            <a:ext cx="8433654" cy="6429420"/>
          </a:xfrm>
        </p:spPr>
        <p:txBody>
          <a:bodyPr>
            <a:noAutofit/>
          </a:bodyPr>
          <a:lstStyle/>
          <a:p>
            <a:pPr>
              <a:buNone/>
            </a:pPr>
            <a:r>
              <a:rPr lang="en-US" sz="2800" dirty="0" smtClean="0">
                <a:latin typeface="Calibri" pitchFamily="34" charset="0"/>
                <a:cs typeface="Calibri" pitchFamily="34" charset="0"/>
              </a:rPr>
              <a:t>My Shopping </a:t>
            </a:r>
            <a:r>
              <a:rPr lang="en-US" sz="2800" dirty="0" err="1" smtClean="0">
                <a:latin typeface="Calibri" pitchFamily="34" charset="0"/>
                <a:cs typeface="Calibri" pitchFamily="34" charset="0"/>
              </a:rPr>
              <a:t>Norte’s</a:t>
            </a:r>
            <a:r>
              <a:rPr lang="en-US" sz="2800" dirty="0" smtClean="0">
                <a:latin typeface="Calibri" pitchFamily="34" charset="0"/>
                <a:cs typeface="Calibri" pitchFamily="34" charset="0"/>
              </a:rPr>
              <a:t> Nightmare</a:t>
            </a:r>
          </a:p>
          <a:p>
            <a:pPr>
              <a:buNone/>
            </a:pPr>
            <a:r>
              <a:rPr lang="en-US" sz="2800" dirty="0" smtClean="0">
                <a:latin typeface="Calibri" pitchFamily="34" charset="0"/>
                <a:cs typeface="Calibri" pitchFamily="34" charset="0"/>
              </a:rPr>
              <a:t>(1) I’ll never forget the first time I got lost in La Paz City. (2) I was traveling with my parents during summer vacation. (3) We were in a department store, and I was so excited to see such a huge place. (4) Suddenly, I turned around to ask my mom something, but she was gone! (5) I begun crying and screaming at the top of my lungs. (6) A salesclerk came up to me and dad came running toward me and ask if I was okay. (7) She got on the public address (P.A.) system and notified the customers that a little boy with blue jeans and a red cap was lost. (8) Two minutes later my mom and dad came running toward me. (9) We all cried and hugged each other. (10) I’ll never forget that day as long as I live</a:t>
            </a:r>
            <a:endParaRPr lang="en-US" sz="2800" dirty="0">
              <a:latin typeface="Calibri" pitchFamily="34" charset="0"/>
              <a:cs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42852"/>
            <a:ext cx="8433654" cy="6429420"/>
          </a:xfrm>
        </p:spPr>
        <p:txBody>
          <a:bodyPr>
            <a:noAutofit/>
          </a:bodyPr>
          <a:lstStyle/>
          <a:p>
            <a:pPr>
              <a:buNone/>
            </a:pPr>
            <a:r>
              <a:rPr lang="en-US" sz="2600" dirty="0" smtClean="0"/>
              <a:t>One day a father and his rich family took his young son on a trip to the country with the firm purpose to show him how poor people can be. They spent a day and a night in the farm of a very poor family. When they got back from their trip the father asked his son, “How was the trip?” The boy replied, “Very good, Dad!” The father continued, “Did you see how poor people can be?” The boy just said, “Yeah!” The father asked again, “And what did you learn?” The boy answered, “I saw that we have a dog at home, and they have four. We have a pool that reaches to the middle of the garden; they have a creek that has no end. We have imported lamps in the garden, they have the stars; our patio reaches to the front yard, they have a whole horizon. When the little boy was finishing, his father was speechless. The son added, “Thanks, Dad, for showing me how poor we are!”</a:t>
            </a:r>
            <a:endParaRPr lang="en-US" sz="2600" dirty="0">
              <a:latin typeface="Calibri" pitchFamily="34" charset="0"/>
              <a:cs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214414" y="2714620"/>
            <a:ext cx="7498080" cy="1143000"/>
          </a:xfrm>
        </p:spPr>
        <p:txBody>
          <a:bodyPr/>
          <a:lstStyle/>
          <a:p>
            <a:pPr algn="ctr"/>
            <a:r>
              <a:rPr lang="en-GB" dirty="0" smtClean="0"/>
              <a:t>Thank you</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285728"/>
            <a:ext cx="7929618" cy="6572272"/>
          </a:xfrm>
        </p:spPr>
        <p:txBody>
          <a:bodyPr>
            <a:normAutofit/>
          </a:bodyPr>
          <a:lstStyle/>
          <a:p>
            <a:pPr>
              <a:lnSpc>
                <a:spcPct val="150000"/>
              </a:lnSpc>
              <a:buNone/>
            </a:pPr>
            <a:r>
              <a:rPr lang="en-US" dirty="0" smtClean="0">
                <a:latin typeface="Calibri" pitchFamily="34" charset="0"/>
                <a:cs typeface="Calibri" pitchFamily="34" charset="0"/>
              </a:rPr>
              <a:t>The story/events in narrative paragraph should be arranged chronologically (time order), that is in the order in which they have happened.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214290"/>
            <a:ext cx="7929618" cy="6643710"/>
          </a:xfrm>
        </p:spPr>
        <p:txBody>
          <a:bodyPr>
            <a:normAutofit/>
          </a:bodyPr>
          <a:lstStyle/>
          <a:p>
            <a:pPr>
              <a:buNone/>
            </a:pPr>
            <a:r>
              <a:rPr lang="en-US" dirty="0" smtClean="0"/>
              <a:t>There must be a point to every story; otherwise, no one will be interested in reading it. Therefore, every narrative paragraph you write must have a clear point or purpose. That purpose should always be to develop the topic and controlling idea of the paragraph. This might seem like an obvious and easy point to follow in a paragraph, but too many writers lose sight of it. The best way to get to the point of the story is to examine the topic sentence and see what makes it interesting to the reader. That will be the point of the story.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1538" y="285728"/>
            <a:ext cx="7862150" cy="6286544"/>
          </a:xfrm>
        </p:spPr>
        <p:txBody>
          <a:bodyPr/>
          <a:lstStyle/>
          <a:p>
            <a:pPr>
              <a:buNone/>
            </a:pPr>
            <a:r>
              <a:rPr lang="en-US" b="1" dirty="0" smtClean="0">
                <a:latin typeface="Calibri" pitchFamily="34" charset="0"/>
                <a:cs typeface="Calibri" pitchFamily="34" charset="0"/>
              </a:rPr>
              <a:t>Example</a:t>
            </a:r>
          </a:p>
          <a:p>
            <a:r>
              <a:rPr lang="en-US" dirty="0" smtClean="0">
                <a:latin typeface="Calibri" pitchFamily="34" charset="0"/>
                <a:cs typeface="Calibri" pitchFamily="34" charset="0"/>
              </a:rPr>
              <a:t>When my mother had hip surgery, I assumed responsibility for running the household.</a:t>
            </a:r>
          </a:p>
          <a:p>
            <a:r>
              <a:rPr lang="en-US" i="1" dirty="0" smtClean="0">
                <a:latin typeface="Calibri" pitchFamily="34" charset="0"/>
                <a:cs typeface="Calibri" pitchFamily="34" charset="0"/>
              </a:rPr>
              <a:t>Subject: Running the household</a:t>
            </a:r>
          </a:p>
          <a:p>
            <a:r>
              <a:rPr lang="en-US" i="1" dirty="0" smtClean="0">
                <a:latin typeface="Calibri" pitchFamily="34" charset="0"/>
                <a:cs typeface="Calibri" pitchFamily="34" charset="0"/>
              </a:rPr>
              <a:t>Controlling idea: Assuming responsibility for running the household</a:t>
            </a:r>
          </a:p>
          <a:p>
            <a:r>
              <a:rPr lang="en-US" i="1" dirty="0" smtClean="0">
                <a:latin typeface="Calibri" pitchFamily="34" charset="0"/>
                <a:cs typeface="Calibri" pitchFamily="34" charset="0"/>
              </a:rPr>
              <a:t>Point of the story: Acting responsibly in a time of need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1538" y="214290"/>
            <a:ext cx="7862150" cy="6429420"/>
          </a:xfrm>
        </p:spPr>
        <p:txBody>
          <a:bodyPr>
            <a:normAutofit lnSpcReduction="10000"/>
          </a:bodyPr>
          <a:lstStyle/>
          <a:p>
            <a:r>
              <a:rPr lang="en-US" sz="2800" dirty="0" smtClean="0">
                <a:latin typeface="Calibri" pitchFamily="34" charset="0"/>
                <a:cs typeface="Calibri" pitchFamily="34" charset="0"/>
              </a:rPr>
              <a:t>In the following topic sentences, underline the subject once, the controlling idea twice, and in your own words, summarize what you think the point of the story is in the space provided.</a:t>
            </a:r>
          </a:p>
          <a:p>
            <a:pPr>
              <a:buNone/>
            </a:pPr>
            <a:r>
              <a:rPr lang="en-US" sz="2800" dirty="0" smtClean="0">
                <a:latin typeface="Calibri" pitchFamily="34" charset="0"/>
                <a:cs typeface="Calibri" pitchFamily="34" charset="0"/>
              </a:rPr>
              <a:t>1. I studied day and night for two weeks and passed all my exams with A</a:t>
            </a:r>
          </a:p>
          <a:p>
            <a:pPr>
              <a:buNone/>
            </a:pPr>
            <a:r>
              <a:rPr lang="en-US" sz="2800" dirty="0" smtClean="0">
                <a:latin typeface="Calibri" pitchFamily="34" charset="0"/>
                <a:cs typeface="Calibri" pitchFamily="34" charset="0"/>
              </a:rPr>
              <a:t>2. I voted for the challenger even though he was behind in all the polls.</a:t>
            </a:r>
          </a:p>
          <a:p>
            <a:pPr>
              <a:buNone/>
            </a:pPr>
            <a:r>
              <a:rPr lang="en-US" sz="2800" dirty="0" smtClean="0">
                <a:latin typeface="Calibri" pitchFamily="34" charset="0"/>
                <a:cs typeface="Calibri" pitchFamily="34" charset="0"/>
              </a:rPr>
              <a:t>3. Although my first camping trip was not at all what I expected, I eventually</a:t>
            </a:r>
            <a:r>
              <a:rPr lang="en-GB" sz="2800" dirty="0" smtClean="0">
                <a:latin typeface="Calibri" pitchFamily="34" charset="0"/>
                <a:cs typeface="Calibri" pitchFamily="34" charset="0"/>
              </a:rPr>
              <a:t> had a good time.</a:t>
            </a:r>
          </a:p>
          <a:p>
            <a:pPr>
              <a:buNone/>
            </a:pPr>
            <a:r>
              <a:rPr lang="en-GB" sz="2800" dirty="0" smtClean="0">
                <a:latin typeface="Calibri" pitchFamily="34" charset="0"/>
                <a:cs typeface="Calibri" pitchFamily="34" charset="0"/>
              </a:rPr>
              <a:t>4. </a:t>
            </a:r>
            <a:r>
              <a:rPr lang="en-US" sz="2800" dirty="0" smtClean="0">
                <a:latin typeface="Calibri" pitchFamily="34" charset="0"/>
                <a:cs typeface="Calibri" pitchFamily="34" charset="0"/>
              </a:rPr>
              <a:t>I relied on my parents’ advice when I bought my first car.</a:t>
            </a:r>
          </a:p>
          <a:p>
            <a:pPr>
              <a:buNone/>
            </a:pPr>
            <a:r>
              <a:rPr lang="en-US" sz="2800" dirty="0" smtClean="0">
                <a:latin typeface="Calibri" pitchFamily="34" charset="0"/>
                <a:cs typeface="Calibri" pitchFamily="34" charset="0"/>
              </a:rPr>
              <a:t>5. I read three fashion magazines before I went shopping for winter clothing</a:t>
            </a:r>
            <a:r>
              <a:rPr lang="en-US" sz="2800" b="1" dirty="0" smtClean="0">
                <a:latin typeface="Calibri" pitchFamily="34" charset="0"/>
                <a:cs typeface="Calibri" pitchFamily="34"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2976" y="142852"/>
            <a:ext cx="7790712" cy="6500858"/>
          </a:xfrm>
        </p:spPr>
        <p:txBody>
          <a:bodyPr>
            <a:normAutofit/>
          </a:bodyPr>
          <a:lstStyle/>
          <a:p>
            <a:r>
              <a:rPr lang="en-US" sz="2800" dirty="0" smtClean="0">
                <a:latin typeface="Calibri" pitchFamily="34" charset="0"/>
                <a:cs typeface="Calibri" pitchFamily="34" charset="0"/>
              </a:rPr>
              <a:t>The easiest way to develop a subject and maintain focus is to use the reporter’s six questions: </a:t>
            </a:r>
            <a:r>
              <a:rPr lang="en-US" sz="2800" i="1" dirty="0" smtClean="0">
                <a:latin typeface="Calibri" pitchFamily="34" charset="0"/>
                <a:cs typeface="Calibri" pitchFamily="34" charset="0"/>
              </a:rPr>
              <a:t>who, what, where, when, why, and how. </a:t>
            </a:r>
          </a:p>
          <a:p>
            <a:pPr>
              <a:buNone/>
            </a:pPr>
            <a:r>
              <a:rPr lang="en-US" sz="2800" b="1" dirty="0" smtClean="0">
                <a:latin typeface="Calibri" pitchFamily="34" charset="0"/>
                <a:cs typeface="Calibri" pitchFamily="34" charset="0"/>
              </a:rPr>
              <a:t>	</a:t>
            </a:r>
          </a:p>
          <a:p>
            <a:pPr>
              <a:buNone/>
            </a:pPr>
            <a:r>
              <a:rPr lang="en-US" sz="2800" b="1" dirty="0" smtClean="0">
                <a:latin typeface="Calibri" pitchFamily="34" charset="0"/>
                <a:cs typeface="Calibri" pitchFamily="34" charset="0"/>
              </a:rPr>
              <a:t>Who 	</a:t>
            </a:r>
          </a:p>
          <a:p>
            <a:pPr>
              <a:buNone/>
            </a:pPr>
            <a:r>
              <a:rPr lang="en-US" sz="2800" dirty="0" smtClean="0">
                <a:latin typeface="Calibri" pitchFamily="34" charset="0"/>
                <a:cs typeface="Calibri" pitchFamily="34" charset="0"/>
              </a:rPr>
              <a:t>Who are the people involved? </a:t>
            </a:r>
          </a:p>
          <a:p>
            <a:pPr>
              <a:buNone/>
            </a:pPr>
            <a:r>
              <a:rPr lang="en-US" sz="2800" dirty="0" smtClean="0">
                <a:latin typeface="Calibri" pitchFamily="34" charset="0"/>
                <a:cs typeface="Calibri" pitchFamily="34" charset="0"/>
              </a:rPr>
              <a:t>Who is affected? </a:t>
            </a:r>
          </a:p>
          <a:p>
            <a:pPr>
              <a:buNone/>
            </a:pPr>
            <a:r>
              <a:rPr lang="en-US" sz="2800" dirty="0" smtClean="0">
                <a:latin typeface="Calibri" pitchFamily="34" charset="0"/>
                <a:cs typeface="Calibri" pitchFamily="34" charset="0"/>
              </a:rPr>
              <a:t>Who is interested in this topic or event? </a:t>
            </a:r>
            <a:r>
              <a:rPr lang="en-US" sz="2800" b="1" dirty="0" smtClean="0">
                <a:latin typeface="Calibri" pitchFamily="34" charset="0"/>
                <a:cs typeface="Calibri" pitchFamily="34" charset="0"/>
              </a:rPr>
              <a:t>	</a:t>
            </a:r>
          </a:p>
          <a:p>
            <a:pPr>
              <a:buNone/>
            </a:pPr>
            <a:r>
              <a:rPr lang="en-US" sz="2800" b="1" dirty="0" smtClean="0">
                <a:latin typeface="Calibri" pitchFamily="34" charset="0"/>
                <a:cs typeface="Calibri" pitchFamily="34" charset="0"/>
              </a:rPr>
              <a:t>What 	</a:t>
            </a:r>
          </a:p>
          <a:p>
            <a:pPr>
              <a:buNone/>
            </a:pPr>
            <a:r>
              <a:rPr lang="en-US" sz="2800" dirty="0" smtClean="0">
                <a:latin typeface="Calibri" pitchFamily="34" charset="0"/>
                <a:cs typeface="Calibri" pitchFamily="34" charset="0"/>
              </a:rPr>
              <a:t>What story are you telling? </a:t>
            </a:r>
          </a:p>
          <a:p>
            <a:pPr>
              <a:buNone/>
            </a:pPr>
            <a:r>
              <a:rPr lang="en-US" sz="2800" dirty="0" smtClean="0">
                <a:latin typeface="Calibri" pitchFamily="34" charset="0"/>
                <a:cs typeface="Calibri" pitchFamily="34" charset="0"/>
              </a:rPr>
              <a:t>What are you describing? </a:t>
            </a:r>
          </a:p>
          <a:p>
            <a:pPr>
              <a:buNone/>
            </a:pPr>
            <a:r>
              <a:rPr lang="en-US" sz="2800" dirty="0" smtClean="0">
                <a:latin typeface="Calibri" pitchFamily="34" charset="0"/>
                <a:cs typeface="Calibri" pitchFamily="34" charset="0"/>
              </a:rPr>
              <a:t>What is most significant about your topic? 	</a:t>
            </a:r>
          </a:p>
          <a:p>
            <a:pPr>
              <a:buNone/>
            </a:pPr>
            <a:endParaRPr lang="en-US" sz="2800" dirty="0" smtClean="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2976" y="357166"/>
            <a:ext cx="7790712" cy="6286544"/>
          </a:xfrm>
        </p:spPr>
        <p:txBody>
          <a:bodyPr>
            <a:normAutofit fontScale="92500" lnSpcReduction="10000"/>
          </a:bodyPr>
          <a:lstStyle/>
          <a:p>
            <a:pPr>
              <a:buNone/>
            </a:pPr>
            <a:r>
              <a:rPr lang="en-US" b="1" dirty="0" smtClean="0">
                <a:latin typeface="Calibri" pitchFamily="34" charset="0"/>
                <a:cs typeface="Calibri" pitchFamily="34" charset="0"/>
              </a:rPr>
              <a:t>Where 	</a:t>
            </a:r>
          </a:p>
          <a:p>
            <a:pPr>
              <a:buNone/>
            </a:pPr>
            <a:r>
              <a:rPr lang="en-US" dirty="0" smtClean="0">
                <a:latin typeface="Calibri" pitchFamily="34" charset="0"/>
                <a:cs typeface="Calibri" pitchFamily="34" charset="0"/>
              </a:rPr>
              <a:t>Where did the event occur? </a:t>
            </a:r>
            <a:r>
              <a:rPr lang="en-US" b="1" dirty="0" smtClean="0">
                <a:latin typeface="Calibri" pitchFamily="34" charset="0"/>
                <a:cs typeface="Calibri" pitchFamily="34" charset="0"/>
              </a:rPr>
              <a:t>	</a:t>
            </a:r>
          </a:p>
          <a:p>
            <a:pPr>
              <a:buNone/>
            </a:pPr>
            <a:r>
              <a:rPr lang="en-US" b="1" dirty="0" smtClean="0">
                <a:latin typeface="Calibri" pitchFamily="34" charset="0"/>
                <a:cs typeface="Calibri" pitchFamily="34" charset="0"/>
              </a:rPr>
              <a:t>When 	</a:t>
            </a:r>
          </a:p>
          <a:p>
            <a:pPr>
              <a:buNone/>
            </a:pPr>
            <a:r>
              <a:rPr lang="en-US" dirty="0" smtClean="0">
                <a:latin typeface="Calibri" pitchFamily="34" charset="0"/>
                <a:cs typeface="Calibri" pitchFamily="34" charset="0"/>
              </a:rPr>
              <a:t>When did the event happen? </a:t>
            </a:r>
            <a:r>
              <a:rPr lang="en-US" b="1" dirty="0" smtClean="0">
                <a:latin typeface="Calibri" pitchFamily="34" charset="0"/>
                <a:cs typeface="Calibri" pitchFamily="34" charset="0"/>
              </a:rPr>
              <a:t>	</a:t>
            </a:r>
          </a:p>
          <a:p>
            <a:pPr>
              <a:buNone/>
            </a:pPr>
            <a:r>
              <a:rPr lang="en-US" b="1" dirty="0" smtClean="0"/>
              <a:t>Why 	</a:t>
            </a:r>
          </a:p>
          <a:p>
            <a:pPr>
              <a:buNone/>
            </a:pPr>
            <a:r>
              <a:rPr lang="en-US" dirty="0" smtClean="0"/>
              <a:t>Why is your topic important? </a:t>
            </a:r>
          </a:p>
          <a:p>
            <a:pPr>
              <a:buNone/>
            </a:pPr>
            <a:r>
              <a:rPr lang="en-US" dirty="0" smtClean="0"/>
              <a:t>Why did the event happen? </a:t>
            </a:r>
          </a:p>
          <a:p>
            <a:pPr>
              <a:buNone/>
            </a:pPr>
            <a:r>
              <a:rPr lang="en-US" dirty="0" smtClean="0"/>
              <a:t>Why does the reader need to know about this topic? </a:t>
            </a:r>
            <a:r>
              <a:rPr lang="en-US" b="1" dirty="0" smtClean="0"/>
              <a:t>	</a:t>
            </a:r>
          </a:p>
          <a:p>
            <a:pPr>
              <a:buNone/>
            </a:pPr>
            <a:r>
              <a:rPr lang="en-US" b="1" dirty="0" smtClean="0"/>
              <a:t>How 	</a:t>
            </a:r>
          </a:p>
          <a:p>
            <a:pPr>
              <a:buNone/>
            </a:pPr>
            <a:r>
              <a:rPr lang="en-US" dirty="0" smtClean="0"/>
              <a:t>How did the event happen? </a:t>
            </a:r>
          </a:p>
          <a:p>
            <a:pPr>
              <a:buNone/>
            </a:pPr>
            <a:r>
              <a:rPr lang="en-US" dirty="0" smtClean="0"/>
              <a:t>How does the event impact you or others? </a:t>
            </a:r>
          </a:p>
          <a:p>
            <a:pPr>
              <a:buNone/>
            </a:pPr>
            <a:r>
              <a:rPr lang="en-US" dirty="0" smtClean="0"/>
              <a:t>How do you feel about your topic ?</a:t>
            </a:r>
          </a:p>
          <a:p>
            <a:pPr>
              <a:lnSpc>
                <a:spcPct val="150000"/>
              </a:lnSpc>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1538" y="214290"/>
            <a:ext cx="7862150" cy="6643710"/>
          </a:xfrm>
        </p:spPr>
        <p:txBody>
          <a:bodyPr>
            <a:normAutofit fontScale="92500"/>
          </a:bodyPr>
          <a:lstStyle/>
          <a:p>
            <a:pPr>
              <a:buNone/>
            </a:pPr>
            <a:r>
              <a:rPr lang="en-US" dirty="0" smtClean="0"/>
              <a:t>When my mother had hip surgery, I assumed responsibility for running the household. First, I had to take care of a stack of bills for the month. After that, I planned a menu for the week, and I went to the supermarket to buy food. In addition to cooking daily meals, I prepared some meals in advance; afterward, I placed them in the freezer. I tried to clean part of the house each day, so I wouldn’t have an overwhelming job on the weekend. Besides all of these chores, I had to take care of my younger sister and brother. Although I was very nervous at the thought of shouldering all these responsibilities, I was up to the challenge.</a:t>
            </a:r>
          </a:p>
          <a:p>
            <a:pPr>
              <a:buNone/>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240</TotalTime>
  <Words>2153</Words>
  <Application>Microsoft Office PowerPoint</Application>
  <PresentationFormat>Affichage à l'écran (4:3)</PresentationFormat>
  <Paragraphs>104</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Solstice</vt:lpstr>
      <vt:lpstr>Narrative paragraphs  Dr.  Toumi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ABS</dc:creator>
  <cp:lastModifiedBy>ABS</cp:lastModifiedBy>
  <cp:revision>37</cp:revision>
  <dcterms:created xsi:type="dcterms:W3CDTF">2015-10-03T14:56:30Z</dcterms:created>
  <dcterms:modified xsi:type="dcterms:W3CDTF">2015-11-15T23:10:04Z</dcterms:modified>
</cp:coreProperties>
</file>