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69" r:id="rId4"/>
    <p:sldId id="257" r:id="rId5"/>
    <p:sldId id="258" r:id="rId6"/>
    <p:sldId id="259" r:id="rId7"/>
    <p:sldId id="260" r:id="rId8"/>
    <p:sldId id="261" r:id="rId9"/>
    <p:sldId id="263" r:id="rId10"/>
    <p:sldId id="264" r:id="rId11"/>
    <p:sldId id="262" r:id="rId12"/>
    <p:sldId id="265" r:id="rId13"/>
    <p:sldId id="266"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0C7F9-BBC3-48FA-B177-5F30E37B7949}" type="datetimeFigureOut">
              <a:rPr lang="fr-FR" smtClean="0"/>
              <a:t>05/04/2010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015ED-AFC8-4288-B033-B290B297F167}"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3C3D14-76B6-4DB5-BA8A-EE6407B6BF41}" type="datetime1">
              <a:rPr lang="fr-FR" smtClean="0"/>
              <a:t>05/04/2010</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
        <p:nvSpPr>
          <p:cNvPr id="6" name="Espace réservé du numéro de diapositive 5"/>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C486EE-F406-4357-BD52-6960B39249BD}" type="datetime1">
              <a:rPr lang="fr-FR" smtClean="0"/>
              <a:t>05/04/2010</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
        <p:nvSpPr>
          <p:cNvPr id="6" name="Espace réservé du numéro de diapositive 5"/>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AB55BA-8D5C-4797-8F36-F1E107975BE4}" type="datetime1">
              <a:rPr lang="fr-FR" smtClean="0"/>
              <a:t>05/04/2010</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
        <p:nvSpPr>
          <p:cNvPr id="6" name="Espace réservé du numéro de diapositive 5"/>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E71736-5664-410B-A5A8-31DA5772E050}" type="datetime1">
              <a:rPr lang="fr-FR" smtClean="0"/>
              <a:t>05/04/2010</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
        <p:nvSpPr>
          <p:cNvPr id="6" name="Espace réservé du numéro de diapositive 5"/>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92B1492-B00E-4064-A978-5F4004F1118A}" type="datetime1">
              <a:rPr lang="fr-FR" smtClean="0"/>
              <a:t>05/04/2010</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
        <p:nvSpPr>
          <p:cNvPr id="6" name="Espace réservé du numéro de diapositive 5"/>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C5C6FED-7003-4BB4-801D-0B1F832DC4BA}" type="datetime1">
              <a:rPr lang="fr-FR" smtClean="0"/>
              <a:t>05/04/2010</a:t>
            </a:fld>
            <a:endParaRPr lang="fr-FR"/>
          </a:p>
        </p:txBody>
      </p:sp>
      <p:sp>
        <p:nvSpPr>
          <p:cNvPr id="6" name="Espace réservé du pied de page 5"/>
          <p:cNvSpPr>
            <a:spLocks noGrp="1"/>
          </p:cNvSpPr>
          <p:nvPr>
            <p:ph type="ftr" sz="quarter" idx="11"/>
          </p:nvPr>
        </p:nvSpPr>
        <p:spPr/>
        <p:txBody>
          <a:bodyPr/>
          <a:lstStyle/>
          <a:p>
            <a:r>
              <a:rPr lang="fr-FR" smtClean="0"/>
              <a:t>COURS MCRE                                                               GUEHRAR YOUCEF</a:t>
            </a:r>
            <a:endParaRPr lang="fr-FR"/>
          </a:p>
        </p:txBody>
      </p:sp>
      <p:sp>
        <p:nvSpPr>
          <p:cNvPr id="7" name="Espace réservé du numéro de diapositive 6"/>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73E176-A72B-4ACA-BA90-80E321EA7C86}" type="datetime1">
              <a:rPr lang="fr-FR" smtClean="0"/>
              <a:t>05/04/2010</a:t>
            </a:fld>
            <a:endParaRPr lang="fr-FR"/>
          </a:p>
        </p:txBody>
      </p:sp>
      <p:sp>
        <p:nvSpPr>
          <p:cNvPr id="8" name="Espace réservé du pied de page 7"/>
          <p:cNvSpPr>
            <a:spLocks noGrp="1"/>
          </p:cNvSpPr>
          <p:nvPr>
            <p:ph type="ftr" sz="quarter" idx="11"/>
          </p:nvPr>
        </p:nvSpPr>
        <p:spPr/>
        <p:txBody>
          <a:bodyPr/>
          <a:lstStyle/>
          <a:p>
            <a:r>
              <a:rPr lang="fr-FR" smtClean="0"/>
              <a:t>COURS MCRE                                                               GUEHRAR YOUCEF</a:t>
            </a:r>
            <a:endParaRPr lang="fr-FR"/>
          </a:p>
        </p:txBody>
      </p:sp>
      <p:sp>
        <p:nvSpPr>
          <p:cNvPr id="9" name="Espace réservé du numéro de diapositive 8"/>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7D60575-E6CE-424F-B62E-A9643386AC80}" type="datetime1">
              <a:rPr lang="fr-FR" smtClean="0"/>
              <a:t>05/04/2010</a:t>
            </a:fld>
            <a:endParaRPr lang="fr-FR"/>
          </a:p>
        </p:txBody>
      </p:sp>
      <p:sp>
        <p:nvSpPr>
          <p:cNvPr id="4" name="Espace réservé du pied de page 3"/>
          <p:cNvSpPr>
            <a:spLocks noGrp="1"/>
          </p:cNvSpPr>
          <p:nvPr>
            <p:ph type="ftr" sz="quarter" idx="11"/>
          </p:nvPr>
        </p:nvSpPr>
        <p:spPr/>
        <p:txBody>
          <a:bodyPr/>
          <a:lstStyle/>
          <a:p>
            <a:r>
              <a:rPr lang="fr-FR" smtClean="0"/>
              <a:t>COURS MCRE                                                               GUEHRAR YOUCEF</a:t>
            </a:r>
            <a:endParaRPr lang="fr-FR"/>
          </a:p>
        </p:txBody>
      </p:sp>
      <p:sp>
        <p:nvSpPr>
          <p:cNvPr id="5" name="Espace réservé du numéro de diapositive 4"/>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5A39640-DA26-4E69-BB06-224D1E2CE7A0}" type="datetime1">
              <a:rPr lang="fr-FR" smtClean="0"/>
              <a:t>05/04/2010</a:t>
            </a:fld>
            <a:endParaRPr lang="fr-FR"/>
          </a:p>
        </p:txBody>
      </p:sp>
      <p:sp>
        <p:nvSpPr>
          <p:cNvPr id="3" name="Espace réservé du pied de page 2"/>
          <p:cNvSpPr>
            <a:spLocks noGrp="1"/>
          </p:cNvSpPr>
          <p:nvPr>
            <p:ph type="ftr" sz="quarter" idx="11"/>
          </p:nvPr>
        </p:nvSpPr>
        <p:spPr/>
        <p:txBody>
          <a:bodyPr/>
          <a:lstStyle/>
          <a:p>
            <a:r>
              <a:rPr lang="fr-FR" smtClean="0"/>
              <a:t>COURS MCRE                                                               GUEHRAR YOUCEF</a:t>
            </a:r>
            <a:endParaRPr lang="fr-FR"/>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792B19-8D8A-4ABA-97AC-595DDD25DAB6}" type="datetime1">
              <a:rPr lang="fr-FR" smtClean="0"/>
              <a:t>05/04/2010</a:t>
            </a:fld>
            <a:endParaRPr lang="fr-FR"/>
          </a:p>
        </p:txBody>
      </p:sp>
      <p:sp>
        <p:nvSpPr>
          <p:cNvPr id="6" name="Espace réservé du pied de page 5"/>
          <p:cNvSpPr>
            <a:spLocks noGrp="1"/>
          </p:cNvSpPr>
          <p:nvPr>
            <p:ph type="ftr" sz="quarter" idx="11"/>
          </p:nvPr>
        </p:nvSpPr>
        <p:spPr/>
        <p:txBody>
          <a:bodyPr/>
          <a:lstStyle/>
          <a:p>
            <a:r>
              <a:rPr lang="fr-FR" smtClean="0"/>
              <a:t>COURS MCRE                                                               GUEHRAR YOUCEF</a:t>
            </a:r>
            <a:endParaRPr lang="fr-FR"/>
          </a:p>
        </p:txBody>
      </p:sp>
      <p:sp>
        <p:nvSpPr>
          <p:cNvPr id="7" name="Espace réservé du numéro de diapositive 6"/>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03FCE4-EC66-4AD7-AA39-9738D4DB4DB3}" type="datetime1">
              <a:rPr lang="fr-FR" smtClean="0"/>
              <a:t>05/04/2010</a:t>
            </a:fld>
            <a:endParaRPr lang="fr-FR"/>
          </a:p>
        </p:txBody>
      </p:sp>
      <p:sp>
        <p:nvSpPr>
          <p:cNvPr id="6" name="Espace réservé du pied de page 5"/>
          <p:cNvSpPr>
            <a:spLocks noGrp="1"/>
          </p:cNvSpPr>
          <p:nvPr>
            <p:ph type="ftr" sz="quarter" idx="11"/>
          </p:nvPr>
        </p:nvSpPr>
        <p:spPr/>
        <p:txBody>
          <a:bodyPr/>
          <a:lstStyle/>
          <a:p>
            <a:r>
              <a:rPr lang="fr-FR" smtClean="0"/>
              <a:t>COURS MCRE                                                               GUEHRAR YOUCEF</a:t>
            </a:r>
            <a:endParaRPr lang="fr-FR"/>
          </a:p>
        </p:txBody>
      </p:sp>
      <p:sp>
        <p:nvSpPr>
          <p:cNvPr id="7" name="Espace réservé du numéro de diapositive 6"/>
          <p:cNvSpPr>
            <a:spLocks noGrp="1"/>
          </p:cNvSpPr>
          <p:nvPr>
            <p:ph type="sldNum" sz="quarter" idx="12"/>
          </p:nvPr>
        </p:nvSpPr>
        <p:spPr/>
        <p:txBody>
          <a:bodyPr/>
          <a:lstStyle/>
          <a:p>
            <a:fld id="{BF030D3C-A8C2-4135-9C7F-B1BEB5221C2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BF0F1-D420-4E1E-8494-773CF49F365D}" type="datetime1">
              <a:rPr lang="fr-FR" smtClean="0"/>
              <a:t>05/04/2010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COURS MCRE                                                               GUEHRAR YOUCEF</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30D3C-A8C2-4135-9C7F-B1BEB5221C2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t>MODELISATION ET CALCUL DES RESEAUX</a:t>
            </a:r>
            <a:r>
              <a:rPr lang="fr-FR" dirty="0"/>
              <a:t/>
            </a:r>
            <a:br>
              <a:rPr lang="fr-FR" dirty="0"/>
            </a:br>
            <a:endParaRPr lang="fr-FR" dirty="0"/>
          </a:p>
        </p:txBody>
      </p:sp>
      <p:sp>
        <p:nvSpPr>
          <p:cNvPr id="3" name="Sous-titre 2"/>
          <p:cNvSpPr>
            <a:spLocks noGrp="1"/>
          </p:cNvSpPr>
          <p:nvPr>
            <p:ph type="subTitle"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1</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2.3 Types de </a:t>
            </a:r>
            <a:r>
              <a:rPr lang="fr-FR" b="1" u="sng" dirty="0" err="1" smtClean="0"/>
              <a:t>court-circuits</a:t>
            </a:r>
            <a:r>
              <a:rPr lang="fr-FR" b="1" u="sng" dirty="0" smtClean="0"/>
              <a:t> </a:t>
            </a:r>
            <a:br>
              <a:rPr lang="fr-FR" b="1" u="sng" dirty="0" smtClean="0"/>
            </a:br>
            <a:endParaRPr lang="fr-FR" dirty="0"/>
          </a:p>
        </p:txBody>
      </p:sp>
      <p:sp>
        <p:nvSpPr>
          <p:cNvPr id="3" name="Espace réservé du contenu 2"/>
          <p:cNvSpPr>
            <a:spLocks noGrp="1"/>
          </p:cNvSpPr>
          <p:nvPr>
            <p:ph idx="1"/>
          </p:nvPr>
        </p:nvSpPr>
        <p:spPr>
          <a:xfrm>
            <a:off x="457200" y="1214422"/>
            <a:ext cx="8229600" cy="1685924"/>
          </a:xfrm>
        </p:spPr>
        <p:txBody>
          <a:bodyPr>
            <a:normAutofit/>
          </a:bodyPr>
          <a:lstStyle/>
          <a:p>
            <a:pPr marL="3175" indent="290513">
              <a:buNone/>
            </a:pPr>
            <a:r>
              <a:rPr lang="fr-FR" dirty="0" smtClean="0"/>
              <a:t>c</a:t>
            </a:r>
            <a:r>
              <a:rPr lang="fr-FR" dirty="0"/>
              <a:t>) </a:t>
            </a:r>
            <a:r>
              <a:rPr lang="fr-FR" dirty="0" err="1"/>
              <a:t>court-circuits</a:t>
            </a:r>
            <a:r>
              <a:rPr lang="fr-FR" dirty="0"/>
              <a:t> dissymétriques entre deux phases sans mise à la terre. Ces </a:t>
            </a:r>
            <a:r>
              <a:rPr lang="fr-FR" dirty="0" err="1"/>
              <a:t>court-circuits</a:t>
            </a:r>
            <a:r>
              <a:rPr lang="fr-FR" dirty="0"/>
              <a:t> représentent environ </a:t>
            </a:r>
            <a:r>
              <a:rPr lang="fr-FR" b="1" dirty="0"/>
              <a:t>10% des cas. </a:t>
            </a:r>
          </a:p>
          <a:p>
            <a:endParaRPr lang="fr-FR" dirty="0"/>
          </a:p>
        </p:txBody>
      </p:sp>
      <p:pic>
        <p:nvPicPr>
          <p:cNvPr id="3074" name="Picture 2"/>
          <p:cNvPicPr>
            <a:picLocks noChangeAspect="1" noChangeArrowheads="1"/>
          </p:cNvPicPr>
          <p:nvPr/>
        </p:nvPicPr>
        <p:blipFill>
          <a:blip r:embed="rId2"/>
          <a:srcRect/>
          <a:stretch>
            <a:fillRect/>
          </a:stretch>
        </p:blipFill>
        <p:spPr bwMode="auto">
          <a:xfrm>
            <a:off x="1223963" y="2928934"/>
            <a:ext cx="6696075" cy="3438525"/>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BF030D3C-A8C2-4135-9C7F-B1BEB5221C2D}" type="slidenum">
              <a:rPr lang="fr-FR" smtClean="0"/>
              <a:pPr/>
              <a:t>10</a:t>
            </a:fld>
            <a:endParaRPr lang="fr-FR"/>
          </a:p>
        </p:txBody>
      </p:sp>
      <p:sp>
        <p:nvSpPr>
          <p:cNvPr id="6" name="Espace réservé du pied de page 5"/>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2.3 Types de </a:t>
            </a:r>
            <a:r>
              <a:rPr lang="fr-FR" b="1" u="sng" dirty="0" err="1" smtClean="0"/>
              <a:t>court-circuits</a:t>
            </a:r>
            <a:r>
              <a:rPr lang="fr-FR" b="1" u="sng" dirty="0" smtClean="0"/>
              <a:t> </a:t>
            </a:r>
            <a:br>
              <a:rPr lang="fr-FR" b="1" u="sng" dirty="0" smtClean="0"/>
            </a:br>
            <a:endParaRPr lang="fr-FR" dirty="0"/>
          </a:p>
        </p:txBody>
      </p:sp>
      <p:sp>
        <p:nvSpPr>
          <p:cNvPr id="3" name="Espace réservé du contenu 2"/>
          <p:cNvSpPr>
            <a:spLocks noGrp="1"/>
          </p:cNvSpPr>
          <p:nvPr>
            <p:ph idx="1"/>
          </p:nvPr>
        </p:nvSpPr>
        <p:spPr>
          <a:xfrm>
            <a:off x="285720" y="1000109"/>
            <a:ext cx="8572560" cy="2714644"/>
          </a:xfrm>
        </p:spPr>
        <p:txBody>
          <a:bodyPr>
            <a:normAutofit/>
          </a:bodyPr>
          <a:lstStyle/>
          <a:p>
            <a:pPr marL="3175" indent="290513">
              <a:buNone/>
            </a:pPr>
            <a:r>
              <a:rPr lang="fr-FR" sz="2400" dirty="0" smtClean="0"/>
              <a:t>d</a:t>
            </a:r>
            <a:r>
              <a:rPr lang="fr-FR" sz="2400" dirty="0"/>
              <a:t>) </a:t>
            </a:r>
            <a:r>
              <a:rPr lang="fr-FR" sz="2400" dirty="0" err="1"/>
              <a:t>court-circuits</a:t>
            </a:r>
            <a:r>
              <a:rPr lang="fr-FR" sz="2400" dirty="0"/>
              <a:t> dissymétriques entre deux phases et la terre. Ces </a:t>
            </a:r>
            <a:r>
              <a:rPr lang="fr-FR" sz="2400" dirty="0" err="1"/>
              <a:t>court-circuits</a:t>
            </a:r>
            <a:r>
              <a:rPr lang="fr-FR" sz="2400" dirty="0"/>
              <a:t> représentent environ </a:t>
            </a:r>
            <a:r>
              <a:rPr lang="fr-FR" sz="2400" b="1" dirty="0"/>
              <a:t>20% des cas. </a:t>
            </a:r>
          </a:p>
          <a:p>
            <a:pPr>
              <a:buNone/>
            </a:pPr>
            <a:r>
              <a:rPr lang="fr-FR" sz="2400" dirty="0"/>
              <a:t>Les </a:t>
            </a:r>
            <a:r>
              <a:rPr lang="fr-FR" sz="2400" dirty="0" err="1"/>
              <a:t>court-circuits</a:t>
            </a:r>
            <a:r>
              <a:rPr lang="fr-FR" sz="2400" dirty="0"/>
              <a:t> peuvent être : </a:t>
            </a:r>
          </a:p>
          <a:p>
            <a:pPr>
              <a:buNone/>
            </a:pPr>
            <a:r>
              <a:rPr lang="fr-FR" sz="2400" dirty="0"/>
              <a:t>- durables </a:t>
            </a:r>
          </a:p>
          <a:p>
            <a:pPr>
              <a:buNone/>
            </a:pPr>
            <a:r>
              <a:rPr lang="fr-FR" sz="2400" dirty="0"/>
              <a:t>- transitoires, qui disparaissent avec la raison qui les a provoqués (dans 50 à 70% des cas de </a:t>
            </a:r>
            <a:r>
              <a:rPr lang="fr-FR" sz="2400" dirty="0" err="1"/>
              <a:t>court-circuits</a:t>
            </a:r>
            <a:r>
              <a:rPr lang="fr-FR" sz="2400" dirty="0"/>
              <a:t>). </a:t>
            </a:r>
            <a:endParaRPr lang="fr-FR" dirty="0"/>
          </a:p>
        </p:txBody>
      </p:sp>
      <p:pic>
        <p:nvPicPr>
          <p:cNvPr id="4098" name="Picture 2"/>
          <p:cNvPicPr>
            <a:picLocks noChangeAspect="1" noChangeArrowheads="1"/>
          </p:cNvPicPr>
          <p:nvPr/>
        </p:nvPicPr>
        <p:blipFill>
          <a:blip r:embed="rId2"/>
          <a:srcRect/>
          <a:stretch>
            <a:fillRect/>
          </a:stretch>
        </p:blipFill>
        <p:spPr bwMode="auto">
          <a:xfrm>
            <a:off x="1228725" y="3495699"/>
            <a:ext cx="6686550" cy="3362325"/>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BF030D3C-A8C2-4135-9C7F-B1BEB5221C2D}"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2.4 Les effets des </a:t>
            </a:r>
            <a:r>
              <a:rPr lang="fr-FR" b="1" u="sng" dirty="0" err="1" smtClean="0"/>
              <a:t>court-circuits</a:t>
            </a:r>
            <a:r>
              <a:rPr lang="fr-FR" b="1" u="sng" dirty="0" smtClean="0"/>
              <a:t> </a:t>
            </a:r>
            <a:br>
              <a:rPr lang="fr-FR" b="1" u="sng"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smtClean="0"/>
              <a:t>- </a:t>
            </a:r>
            <a:r>
              <a:rPr lang="fr-FR" dirty="0"/>
              <a:t>échauffement des conducteurs, </a:t>
            </a:r>
          </a:p>
          <a:p>
            <a:pPr>
              <a:buNone/>
            </a:pPr>
            <a:r>
              <a:rPr lang="fr-FR" dirty="0"/>
              <a:t>- Ramollissement ou carbonisation des matières isolantes, </a:t>
            </a:r>
          </a:p>
          <a:p>
            <a:pPr>
              <a:buFontTx/>
              <a:buChar char="-"/>
            </a:pPr>
            <a:r>
              <a:rPr lang="fr-FR" dirty="0" smtClean="0"/>
              <a:t>Allongement </a:t>
            </a:r>
            <a:r>
              <a:rPr lang="fr-FR" dirty="0"/>
              <a:t>et déformation des conducteurs</a:t>
            </a:r>
            <a:r>
              <a:rPr lang="fr-FR" dirty="0" smtClean="0"/>
              <a:t>,</a:t>
            </a:r>
          </a:p>
          <a:p>
            <a:pPr>
              <a:buFontTx/>
              <a:buChar char="-"/>
            </a:pPr>
            <a:r>
              <a:rPr lang="fr-FR" dirty="0" smtClean="0"/>
              <a:t>Érosion des conducteurs et isolateurs, </a:t>
            </a:r>
          </a:p>
          <a:p>
            <a:pPr>
              <a:buNone/>
            </a:pPr>
            <a:r>
              <a:rPr lang="fr-FR" dirty="0" smtClean="0"/>
              <a:t>- </a:t>
            </a:r>
            <a:r>
              <a:rPr lang="fr-FR" dirty="0"/>
              <a:t>Perturbation électromagnétique gênante, </a:t>
            </a:r>
          </a:p>
          <a:p>
            <a:pPr>
              <a:buNone/>
            </a:pPr>
            <a:r>
              <a:rPr lang="fr-FR" dirty="0"/>
              <a:t>- Courant et tension dangereux au sol, </a:t>
            </a:r>
          </a:p>
          <a:p>
            <a:endParaRPr lang="fr-FR" dirty="0"/>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12</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2.5 Simplifications des schémas </a:t>
            </a:r>
            <a:br>
              <a:rPr lang="fr-FR" b="1" u="sng" dirty="0" smtClean="0"/>
            </a:br>
            <a:endParaRPr lang="fr-FR" dirty="0"/>
          </a:p>
        </p:txBody>
      </p:sp>
      <p:sp>
        <p:nvSpPr>
          <p:cNvPr id="3" name="Espace réservé du contenu 2"/>
          <p:cNvSpPr>
            <a:spLocks noGrp="1"/>
          </p:cNvSpPr>
          <p:nvPr>
            <p:ph idx="1"/>
          </p:nvPr>
        </p:nvSpPr>
        <p:spPr>
          <a:xfrm>
            <a:off x="214282" y="928670"/>
            <a:ext cx="8715436" cy="5786478"/>
          </a:xfrm>
        </p:spPr>
        <p:txBody>
          <a:bodyPr>
            <a:normAutofit fontScale="85000" lnSpcReduction="10000"/>
          </a:bodyPr>
          <a:lstStyle/>
          <a:p>
            <a:pPr marL="3175" indent="379413" algn="just">
              <a:buNone/>
            </a:pPr>
            <a:r>
              <a:rPr lang="fr-FR" dirty="0" smtClean="0"/>
              <a:t>Lors </a:t>
            </a:r>
            <a:r>
              <a:rPr lang="fr-FR" dirty="0"/>
              <a:t>des </a:t>
            </a:r>
            <a:r>
              <a:rPr lang="fr-FR" dirty="0" err="1"/>
              <a:t>court-circuits</a:t>
            </a:r>
            <a:r>
              <a:rPr lang="fr-FR" dirty="0"/>
              <a:t> l’intensité du courant peut atteindre des valeurs très élevées. </a:t>
            </a:r>
            <a:r>
              <a:rPr lang="fr-FR" dirty="0" smtClean="0"/>
              <a:t>Dans </a:t>
            </a:r>
            <a:r>
              <a:rPr lang="fr-FR" dirty="0"/>
              <a:t>le cas pratique ou les </a:t>
            </a:r>
            <a:r>
              <a:rPr lang="fr-FR" dirty="0" err="1"/>
              <a:t>court-circuits</a:t>
            </a:r>
            <a:r>
              <a:rPr lang="fr-FR" dirty="0"/>
              <a:t> se produisent dans un réseau comportant de nombreuses lignes et plusieurs transformateurs élévateurs ou abaisseurs de tension, on peut conclure : </a:t>
            </a:r>
          </a:p>
          <a:p>
            <a:pPr marL="3175" indent="379413" algn="just">
              <a:buNone/>
            </a:pPr>
            <a:r>
              <a:rPr lang="fr-FR" dirty="0"/>
              <a:t>1) que l’intensité des courants de </a:t>
            </a:r>
            <a:r>
              <a:rPr lang="fr-FR" dirty="0" err="1"/>
              <a:t>court-circuits</a:t>
            </a:r>
            <a:r>
              <a:rPr lang="fr-FR" dirty="0"/>
              <a:t> diffère d’un point à l’autre d’un réseau : relativement intenses à proximité des centrales, ils sont moins à distance, plus grande, vu qu’il sont alors limités par les impédances des lignes et des transformateurs entre les sources et le défaut. </a:t>
            </a:r>
          </a:p>
          <a:p>
            <a:pPr marL="3175" indent="379413" algn="just">
              <a:buNone/>
            </a:pPr>
            <a:r>
              <a:rPr lang="fr-FR" dirty="0"/>
              <a:t>2) Qu’en un point donné du réseau, le courant de </a:t>
            </a:r>
            <a:r>
              <a:rPr lang="fr-FR" dirty="0" err="1"/>
              <a:t>court-circuits</a:t>
            </a:r>
            <a:r>
              <a:rPr lang="fr-FR" dirty="0"/>
              <a:t> peut augmenter très sensiblement si l’on accroît la puissance de la centrale, ou si l’on procède à l’interconnexion de centrales précédemment isolées. </a:t>
            </a:r>
          </a:p>
          <a:p>
            <a:endParaRPr lang="fr-FR" dirty="0"/>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13</a:t>
            </a:fld>
            <a:endParaRPr lang="fr-FR" dirty="0"/>
          </a:p>
        </p:txBody>
      </p:sp>
      <p:sp>
        <p:nvSpPr>
          <p:cNvPr id="5" name="Espace réservé du pied de page 4"/>
          <p:cNvSpPr>
            <a:spLocks noGrp="1"/>
          </p:cNvSpPr>
          <p:nvPr>
            <p:ph type="ftr" sz="quarter" idx="11"/>
          </p:nvPr>
        </p:nvSpPr>
        <p:spPr>
          <a:xfrm>
            <a:off x="285720" y="6421461"/>
            <a:ext cx="7358114" cy="365125"/>
          </a:xfrm>
        </p:spPr>
        <p:txBody>
          <a:bodyPr/>
          <a:lstStyle/>
          <a:p>
            <a:r>
              <a:rPr lang="fr-FR" dirty="0" smtClean="0"/>
              <a:t>COURS MCRE                                                               GUEHRAR YOUCEF</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572164"/>
          </a:xfrm>
        </p:spPr>
        <p:txBody>
          <a:bodyPr>
            <a:normAutofit fontScale="92500" lnSpcReduction="20000"/>
          </a:bodyPr>
          <a:lstStyle/>
          <a:p>
            <a:pPr marL="3175" indent="350838" algn="just">
              <a:buNone/>
            </a:pPr>
            <a:r>
              <a:rPr lang="fr-FR" dirty="0"/>
              <a:t>Dans les réseaux </a:t>
            </a:r>
            <a:r>
              <a:rPr lang="fr-FR" dirty="0" smtClean="0"/>
              <a:t>industriels, </a:t>
            </a:r>
            <a:r>
              <a:rPr lang="fr-FR" dirty="0"/>
              <a:t>la réactance des différents éléments constitutifs est généralement prépondérante par rapport à la résistance ; aussi peut-on négliger cette dernière pour le calcul des courants de </a:t>
            </a:r>
            <a:r>
              <a:rPr lang="fr-FR" dirty="0" err="1"/>
              <a:t>court-circuits</a:t>
            </a:r>
            <a:r>
              <a:rPr lang="fr-FR" dirty="0"/>
              <a:t> et assimiler les impédances à des réactances pures. </a:t>
            </a:r>
          </a:p>
          <a:p>
            <a:pPr marL="3175" indent="350838" algn="just">
              <a:buNone/>
            </a:pPr>
            <a:r>
              <a:rPr lang="fr-FR" dirty="0"/>
              <a:t>- Dans les transformateurs on néglige les résistances et courants magnétisant, </a:t>
            </a:r>
          </a:p>
          <a:p>
            <a:pPr marL="3175" indent="350838" algn="just">
              <a:buNone/>
            </a:pPr>
            <a:r>
              <a:rPr lang="fr-FR" dirty="0"/>
              <a:t>- Dans les machines synchrones, on néglige les résistances, </a:t>
            </a:r>
          </a:p>
          <a:p>
            <a:pPr marL="3175" indent="350838" algn="just">
              <a:buFontTx/>
              <a:buChar char="-"/>
            </a:pPr>
            <a:r>
              <a:rPr lang="fr-FR" dirty="0" smtClean="0"/>
              <a:t>Au </a:t>
            </a:r>
            <a:r>
              <a:rPr lang="fr-FR" dirty="0"/>
              <a:t>niveau des lignes de transmission, on néglige les condensateurs, conductances et résistances. </a:t>
            </a:r>
          </a:p>
          <a:p>
            <a:pPr marL="3175" indent="350838">
              <a:buFontTx/>
              <a:buChar char="-"/>
            </a:pPr>
            <a:r>
              <a:rPr lang="fr-FR" dirty="0" smtClean="0"/>
              <a:t>Ces </a:t>
            </a:r>
            <a:r>
              <a:rPr lang="fr-FR" dirty="0"/>
              <a:t>approximations entraînent une erreur ≤ 5%. </a:t>
            </a:r>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14</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a:t>
            </a:r>
            <a:endParaRPr lang="fr-FR" dirty="0"/>
          </a:p>
        </p:txBody>
      </p:sp>
      <p:sp>
        <p:nvSpPr>
          <p:cNvPr id="3" name="Espace réservé du contenu 2"/>
          <p:cNvSpPr>
            <a:spLocks noGrp="1"/>
          </p:cNvSpPr>
          <p:nvPr>
            <p:ph idx="1"/>
          </p:nvPr>
        </p:nvSpPr>
        <p:spPr/>
        <p:txBody>
          <a:bodyPr>
            <a:normAutofit fontScale="92500" lnSpcReduction="20000"/>
          </a:bodyPr>
          <a:lstStyle/>
          <a:p>
            <a:pPr lvl="0">
              <a:buNone/>
            </a:pPr>
            <a:r>
              <a:rPr lang="fr-FR" b="1" dirty="0"/>
              <a:t>Introduction  </a:t>
            </a:r>
            <a:endParaRPr lang="fr-FR" dirty="0"/>
          </a:p>
          <a:p>
            <a:pPr lvl="0">
              <a:buNone/>
            </a:pPr>
            <a:r>
              <a:rPr lang="fr-FR" b="1" dirty="0"/>
              <a:t>Rappel sur les courts – circuits équilibrés</a:t>
            </a:r>
            <a:endParaRPr lang="fr-FR" dirty="0"/>
          </a:p>
          <a:p>
            <a:pPr lvl="0">
              <a:buNone/>
            </a:pPr>
            <a:r>
              <a:rPr lang="fr-FR" b="1" dirty="0"/>
              <a:t>Les courts – circuits déséquilibrés  </a:t>
            </a:r>
            <a:endParaRPr lang="fr-FR" dirty="0"/>
          </a:p>
          <a:p>
            <a:pPr lvl="0"/>
            <a:r>
              <a:rPr lang="fr-FR" dirty="0"/>
              <a:t>notion sur les composantes symétriques</a:t>
            </a:r>
          </a:p>
          <a:p>
            <a:pPr lvl="0"/>
            <a:r>
              <a:rPr lang="fr-FR" dirty="0"/>
              <a:t>les impédances des différents éléments d’un réseau  </a:t>
            </a:r>
          </a:p>
          <a:p>
            <a:pPr lvl="0"/>
            <a:r>
              <a:rPr lang="fr-FR" dirty="0"/>
              <a:t>défaut type : ligne – terre</a:t>
            </a:r>
          </a:p>
          <a:p>
            <a:pPr lvl="0"/>
            <a:r>
              <a:rPr lang="fr-FR" dirty="0"/>
              <a:t>défaut type : ligne – ligne </a:t>
            </a:r>
          </a:p>
          <a:p>
            <a:pPr lvl="0"/>
            <a:r>
              <a:rPr lang="fr-FR" dirty="0"/>
              <a:t>défaut type : 2 lignes – terre</a:t>
            </a:r>
          </a:p>
          <a:p>
            <a:pPr lvl="0"/>
            <a:r>
              <a:rPr lang="fr-FR" dirty="0"/>
              <a:t>Analyse d’un défaut </a:t>
            </a:r>
            <a:r>
              <a:rPr lang="fr-FR" dirty="0" smtClean="0"/>
              <a:t>déséquilibré</a:t>
            </a:r>
            <a:endParaRPr lang="fr-FR" dirty="0"/>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fontScale="85000" lnSpcReduction="20000"/>
          </a:bodyPr>
          <a:lstStyle/>
          <a:p>
            <a:pPr lvl="0">
              <a:buNone/>
            </a:pPr>
            <a:r>
              <a:rPr lang="fr-FR" b="1" dirty="0" smtClean="0"/>
              <a:t>Ecoulement de puissance </a:t>
            </a:r>
            <a:endParaRPr lang="fr-FR" dirty="0" smtClean="0"/>
          </a:p>
          <a:p>
            <a:pPr lvl="0"/>
            <a:r>
              <a:rPr lang="fr-FR" dirty="0" smtClean="0"/>
              <a:t>Introduction. </a:t>
            </a:r>
          </a:p>
          <a:p>
            <a:pPr lvl="0"/>
            <a:r>
              <a:rPr lang="fr-FR" dirty="0" smtClean="0"/>
              <a:t>Matrice d’admittance nodale.</a:t>
            </a:r>
          </a:p>
          <a:p>
            <a:pPr lvl="0"/>
            <a:r>
              <a:rPr lang="fr-FR" dirty="0" smtClean="0"/>
              <a:t>Rappel sur la résolution des system d’équations non-linéaire (Gauss-Seidel et Newton-</a:t>
            </a:r>
            <a:r>
              <a:rPr lang="fr-FR" dirty="0" err="1" smtClean="0"/>
              <a:t>Raphson</a:t>
            </a:r>
            <a:r>
              <a:rPr lang="fr-FR" dirty="0" smtClean="0"/>
              <a:t>)</a:t>
            </a:r>
          </a:p>
          <a:p>
            <a:pPr lvl="0"/>
            <a:r>
              <a:rPr lang="fr-FR" dirty="0" smtClean="0"/>
              <a:t>L’écoulement de puissance (Power Flow).</a:t>
            </a:r>
          </a:p>
          <a:p>
            <a:pPr lvl="0"/>
            <a:r>
              <a:rPr lang="fr-FR" dirty="0" smtClean="0"/>
              <a:t>Résolution de l’écoulement de puissance par Gauss-Seidel.  </a:t>
            </a:r>
          </a:p>
          <a:p>
            <a:pPr lvl="0"/>
            <a:r>
              <a:rPr lang="fr-FR" dirty="0" smtClean="0"/>
              <a:t>Les échanges d’énergie et les pertes</a:t>
            </a:r>
          </a:p>
          <a:p>
            <a:pPr lvl="0"/>
            <a:r>
              <a:rPr lang="fr-FR" dirty="0" smtClean="0"/>
              <a:t>Model de transformateur</a:t>
            </a:r>
          </a:p>
          <a:p>
            <a:pPr lvl="0"/>
            <a:r>
              <a:rPr lang="fr-FR" dirty="0" smtClean="0"/>
              <a:t>Les programmes d’écoulement de puissance</a:t>
            </a:r>
          </a:p>
          <a:p>
            <a:pPr lvl="0"/>
            <a:r>
              <a:rPr lang="fr-FR" dirty="0" smtClean="0"/>
              <a:t>Préparation des données </a:t>
            </a:r>
          </a:p>
          <a:p>
            <a:pPr lvl="0"/>
            <a:r>
              <a:rPr lang="fr-FR" dirty="0" smtClean="0"/>
              <a:t>Résolution de l’écoulement de puissance par Newton-</a:t>
            </a:r>
            <a:r>
              <a:rPr lang="fr-FR" dirty="0" err="1" smtClean="0"/>
              <a:t>Raphson</a:t>
            </a:r>
            <a:r>
              <a:rPr lang="fr-FR" dirty="0" smtClean="0"/>
              <a:t>.</a:t>
            </a:r>
          </a:p>
          <a:p>
            <a:pPr lvl="0"/>
            <a:r>
              <a:rPr lang="fr-FR" dirty="0" smtClean="0"/>
              <a:t>Résolution de l’écoulement de puissance par FDLF.  </a:t>
            </a:r>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3</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t>
            </a:r>
            <a:r>
              <a:rPr lang="fr-FR" b="1" u="sng" dirty="0" smtClean="0"/>
              <a:t>Introduction </a:t>
            </a:r>
            <a:br>
              <a:rPr lang="fr-FR" b="1" u="sng" dirty="0" smtClean="0"/>
            </a:br>
            <a:endParaRPr lang="fr-FR" dirty="0"/>
          </a:p>
        </p:txBody>
      </p:sp>
      <p:sp>
        <p:nvSpPr>
          <p:cNvPr id="3" name="Espace réservé du contenu 2"/>
          <p:cNvSpPr>
            <a:spLocks noGrp="1"/>
          </p:cNvSpPr>
          <p:nvPr>
            <p:ph idx="1"/>
          </p:nvPr>
        </p:nvSpPr>
        <p:spPr>
          <a:xfrm>
            <a:off x="214282" y="857232"/>
            <a:ext cx="8715436" cy="6000768"/>
          </a:xfrm>
        </p:spPr>
        <p:txBody>
          <a:bodyPr>
            <a:normAutofit fontScale="70000" lnSpcReduction="20000"/>
          </a:bodyPr>
          <a:lstStyle/>
          <a:p>
            <a:pPr marL="3175" indent="290513" algn="just">
              <a:buNone/>
            </a:pPr>
            <a:r>
              <a:rPr lang="fr-FR" sz="3400" dirty="0" smtClean="0"/>
              <a:t>Le </a:t>
            </a:r>
            <a:r>
              <a:rPr lang="fr-FR" sz="3400" dirty="0"/>
              <a:t>dimensionnement d’une installation et des matériels à mettre en </a:t>
            </a:r>
            <a:r>
              <a:rPr lang="fr-FR" sz="3400" dirty="0" smtClean="0"/>
              <a:t>œuvre, </a:t>
            </a:r>
            <a:r>
              <a:rPr lang="fr-FR" sz="3400" dirty="0"/>
              <a:t>le réglage des protections, comme l’analyse de phénomènes électriques, nécessitent souvent des calculs de courants et de tensions dans des </a:t>
            </a:r>
            <a:r>
              <a:rPr lang="fr-FR" sz="3400" dirty="0" smtClean="0"/>
              <a:t>réseaux. </a:t>
            </a:r>
            <a:endParaRPr lang="fr-FR" sz="3400" dirty="0"/>
          </a:p>
          <a:p>
            <a:pPr marL="3175" indent="290513" algn="just">
              <a:buNone/>
            </a:pPr>
            <a:r>
              <a:rPr lang="fr-FR" sz="3400" dirty="0"/>
              <a:t> En fonctionnement normal équilibré symétrique, l’étude des réseaux triphasés peut se ramener à l’étude d’un réseau monophasé équivalent de tensions égales aux tensions simples du réseau, de courants égaux à ceux du réseau et d’impédances égales à celles du </a:t>
            </a:r>
            <a:r>
              <a:rPr lang="fr-FR" sz="3400" dirty="0" smtClean="0"/>
              <a:t>réseau. Dès </a:t>
            </a:r>
            <a:r>
              <a:rPr lang="fr-FR" sz="3400" dirty="0"/>
              <a:t>qu’apparaît une dissymétrie significative dans la configuration du réseau, la simplification n’est plus possible, car on ne peut établir les relations dans les différents conducteurs à l’aide d’une impédance cyclique par élément de réseau. </a:t>
            </a:r>
          </a:p>
          <a:p>
            <a:pPr marL="3175" indent="290513" algn="just">
              <a:buNone/>
            </a:pPr>
            <a:r>
              <a:rPr lang="fr-FR" sz="3400" dirty="0"/>
              <a:t>La méthode générale faisant appel aux lois d’Ohm et de Kirchhoff est possible mais complexe et lourde. La méthode, dite des composantes symétriques, décrite dans ce chapitre simplifie les calculs et permet une résolution beaucoup plus facile en se ramenant à la superposition de trois réseaux monophasés indépendants. </a:t>
            </a:r>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4</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t>
            </a:r>
            <a:r>
              <a:rPr lang="fr-FR" b="1" u="sng" dirty="0" smtClean="0"/>
              <a:t>1. Les systèmes déséquilibrés </a:t>
            </a:r>
            <a:br>
              <a:rPr lang="fr-FR" b="1" u="sng" dirty="0" smtClean="0"/>
            </a:br>
            <a:endParaRPr lang="fr-FR" dirty="0"/>
          </a:p>
        </p:txBody>
      </p:sp>
      <p:sp>
        <p:nvSpPr>
          <p:cNvPr id="3" name="Espace réservé du contenu 2"/>
          <p:cNvSpPr>
            <a:spLocks noGrp="1"/>
          </p:cNvSpPr>
          <p:nvPr>
            <p:ph idx="1"/>
          </p:nvPr>
        </p:nvSpPr>
        <p:spPr>
          <a:xfrm>
            <a:off x="357158" y="928670"/>
            <a:ext cx="8229600" cy="5715040"/>
          </a:xfrm>
        </p:spPr>
        <p:txBody>
          <a:bodyPr>
            <a:normAutofit fontScale="85000" lnSpcReduction="20000"/>
          </a:bodyPr>
          <a:lstStyle/>
          <a:p>
            <a:pPr marL="3175" indent="350838">
              <a:buNone/>
            </a:pPr>
            <a:r>
              <a:rPr lang="fr-FR" dirty="0" smtClean="0"/>
              <a:t>Par </a:t>
            </a:r>
            <a:r>
              <a:rPr lang="fr-FR" dirty="0"/>
              <a:t>construction, les systèmes de production, transport et utilisation d’énergie électriques sont équilibrés symétriques, et les </a:t>
            </a:r>
            <a:r>
              <a:rPr lang="fr-FR" dirty="0" err="1"/>
              <a:t>f.e.m</a:t>
            </a:r>
            <a:r>
              <a:rPr lang="fr-FR" dirty="0"/>
              <a:t>. triphasés équilibrées </a:t>
            </a:r>
            <a:r>
              <a:rPr lang="fr-FR" dirty="0" smtClean="0"/>
              <a:t>directes. </a:t>
            </a:r>
            <a:r>
              <a:rPr lang="fr-FR" dirty="0"/>
              <a:t>Cependant, il y a certaines situations qui peuvent le déséquilibrer. </a:t>
            </a:r>
          </a:p>
          <a:p>
            <a:pPr marL="3175" indent="350838">
              <a:buNone/>
            </a:pPr>
            <a:r>
              <a:rPr lang="fr-FR" dirty="0"/>
              <a:t>Les </a:t>
            </a:r>
            <a:r>
              <a:rPr lang="fr-FR" dirty="0" smtClean="0"/>
              <a:t>dissymétries </a:t>
            </a:r>
            <a:r>
              <a:rPr lang="fr-FR" dirty="0"/>
              <a:t>possibles proviennent : </a:t>
            </a:r>
          </a:p>
          <a:p>
            <a:pPr marL="3175" indent="350838">
              <a:buNone/>
            </a:pPr>
            <a:r>
              <a:rPr lang="fr-FR" dirty="0"/>
              <a:t>- de grosses charges monophasés, </a:t>
            </a:r>
          </a:p>
          <a:p>
            <a:pPr marL="3175" indent="350838">
              <a:buNone/>
            </a:pPr>
            <a:r>
              <a:rPr lang="fr-FR" dirty="0"/>
              <a:t>- de défaut dans le réseau (coupure, court-circuit entre phases ou entre phase et terre), </a:t>
            </a:r>
          </a:p>
          <a:p>
            <a:pPr marL="3175" indent="350838">
              <a:buNone/>
            </a:pPr>
            <a:endParaRPr lang="fr-FR" dirty="0"/>
          </a:p>
          <a:p>
            <a:pPr marL="3175" indent="350838">
              <a:buNone/>
            </a:pPr>
            <a:r>
              <a:rPr lang="fr-FR" dirty="0"/>
              <a:t>Pour protéger le systèmes contre de telle situations, on doit prévoir des dispositifs de protections tel que le fusibles, les disjoncteurs. Pour cela et aussi pour d’autres raisons, il est nécessaire de calculer les courants et tensions du système dans de tel situation de déséquilibre. </a:t>
            </a:r>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5</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2. Les </a:t>
            </a:r>
            <a:r>
              <a:rPr lang="fr-FR" b="1" u="sng" dirty="0" err="1" smtClean="0"/>
              <a:t>court-circuits</a:t>
            </a:r>
            <a:r>
              <a:rPr lang="fr-FR" b="1" u="sng" dirty="0" smtClean="0"/>
              <a:t> </a:t>
            </a:r>
            <a:endParaRPr lang="fr-FR" dirty="0"/>
          </a:p>
        </p:txBody>
      </p:sp>
      <p:sp>
        <p:nvSpPr>
          <p:cNvPr id="3" name="Espace réservé du contenu 2"/>
          <p:cNvSpPr>
            <a:spLocks noGrp="1"/>
          </p:cNvSpPr>
          <p:nvPr>
            <p:ph idx="1"/>
          </p:nvPr>
        </p:nvSpPr>
        <p:spPr/>
        <p:txBody>
          <a:bodyPr>
            <a:normAutofit/>
          </a:bodyPr>
          <a:lstStyle/>
          <a:p>
            <a:pPr marL="3175" indent="290513" algn="just">
              <a:buNone/>
            </a:pPr>
            <a:r>
              <a:rPr lang="fr-FR" b="1" u="sng" dirty="0" smtClean="0"/>
              <a:t>2.1 </a:t>
            </a:r>
            <a:r>
              <a:rPr lang="fr-FR" b="1" u="sng" dirty="0"/>
              <a:t>Définition </a:t>
            </a:r>
          </a:p>
          <a:p>
            <a:pPr marL="3175" indent="290513" algn="just">
              <a:buNone/>
            </a:pPr>
            <a:r>
              <a:rPr lang="fr-FR" dirty="0"/>
              <a:t>On dit qu’il se produit un court-circuit ou un défaut lorsqu’un conducteur sous tension se trouve mis en contact accidentellement avec un conducteur de tension différente ou avec une pièce conductrice reliée à la terre (bâti de machine, support de ligne,…), un arc électrique ou avec la terre elle-même. </a:t>
            </a:r>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6</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2.2 Origines des </a:t>
            </a:r>
            <a:r>
              <a:rPr lang="fr-FR" b="1" u="sng" dirty="0" err="1" smtClean="0"/>
              <a:t>court-circuits</a:t>
            </a:r>
            <a:r>
              <a:rPr lang="fr-FR" b="1" u="sng" dirty="0" smtClean="0"/>
              <a:t> </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a:t>
            </a:r>
            <a:endParaRPr lang="fr-FR" b="1" u="sng" dirty="0"/>
          </a:p>
          <a:p>
            <a:pPr>
              <a:buFontTx/>
              <a:buChar char="-"/>
            </a:pPr>
            <a:r>
              <a:rPr lang="fr-FR" dirty="0" smtClean="0"/>
              <a:t>défaut </a:t>
            </a:r>
            <a:r>
              <a:rPr lang="fr-FR" dirty="0"/>
              <a:t>d’isolation, </a:t>
            </a:r>
            <a:endParaRPr lang="fr-FR" dirty="0" smtClean="0"/>
          </a:p>
          <a:p>
            <a:pPr>
              <a:buNone/>
            </a:pPr>
            <a:r>
              <a:rPr lang="fr-FR" dirty="0" smtClean="0"/>
              <a:t>- </a:t>
            </a:r>
            <a:r>
              <a:rPr lang="fr-FR" dirty="0"/>
              <a:t>vent violant (rupture des conducteurs), </a:t>
            </a:r>
          </a:p>
          <a:p>
            <a:pPr>
              <a:buNone/>
            </a:pPr>
            <a:r>
              <a:rPr lang="fr-FR" dirty="0"/>
              <a:t>- surtensions très élevée d’origine atmosphérique (foudre) ou de </a:t>
            </a:r>
            <a:r>
              <a:rPr lang="fr-FR" dirty="0" smtClean="0"/>
              <a:t>manœuvre, </a:t>
            </a:r>
            <a:endParaRPr lang="fr-FR" dirty="0"/>
          </a:p>
          <a:p>
            <a:pPr>
              <a:buNone/>
            </a:pPr>
            <a:r>
              <a:rPr lang="fr-FR" dirty="0"/>
              <a:t>- accumulation de glace (rupture des conducteurs, effondrement des pylônes, contournement ou court-circuit des isolateurs), </a:t>
            </a:r>
          </a:p>
          <a:p>
            <a:pPr>
              <a:buNone/>
            </a:pPr>
            <a:r>
              <a:rPr lang="fr-FR" dirty="0"/>
              <a:t>- pollution atmosphérique des isolateurs, </a:t>
            </a:r>
          </a:p>
          <a:p>
            <a:pPr>
              <a:buNone/>
            </a:pPr>
            <a:r>
              <a:rPr lang="fr-FR" dirty="0"/>
              <a:t>- … </a:t>
            </a:r>
          </a:p>
          <a:p>
            <a:pPr>
              <a:buFontTx/>
              <a:buChar char="-"/>
            </a:pPr>
            <a:endParaRPr lang="fr-FR" dirty="0"/>
          </a:p>
          <a:p>
            <a:endParaRPr lang="fr-FR" dirty="0"/>
          </a:p>
        </p:txBody>
      </p:sp>
      <p:sp>
        <p:nvSpPr>
          <p:cNvPr id="4" name="Espace réservé du numéro de diapositive 3"/>
          <p:cNvSpPr>
            <a:spLocks noGrp="1"/>
          </p:cNvSpPr>
          <p:nvPr>
            <p:ph type="sldNum" sz="quarter" idx="12"/>
          </p:nvPr>
        </p:nvSpPr>
        <p:spPr/>
        <p:txBody>
          <a:bodyPr/>
          <a:lstStyle/>
          <a:p>
            <a:fld id="{BF030D3C-A8C2-4135-9C7F-B1BEB5221C2D}" type="slidenum">
              <a:rPr lang="fr-FR" smtClean="0"/>
              <a:pPr/>
              <a:t>7</a:t>
            </a:fld>
            <a:endParaRPr lang="fr-FR"/>
          </a:p>
        </p:txBody>
      </p:sp>
      <p:sp>
        <p:nvSpPr>
          <p:cNvPr id="5" name="Espace réservé du pied de page 4"/>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2.3 Types de </a:t>
            </a:r>
            <a:r>
              <a:rPr lang="fr-FR" b="1" u="sng" dirty="0" err="1" smtClean="0"/>
              <a:t>court-circuits</a:t>
            </a:r>
            <a:r>
              <a:rPr lang="fr-FR" b="1" u="sng" dirty="0" smtClean="0"/>
              <a:t> </a:t>
            </a:r>
            <a:br>
              <a:rPr lang="fr-FR" b="1" u="sng" dirty="0" smtClean="0"/>
            </a:br>
            <a:endParaRPr lang="fr-FR" dirty="0"/>
          </a:p>
        </p:txBody>
      </p:sp>
      <p:sp>
        <p:nvSpPr>
          <p:cNvPr id="3" name="Espace réservé du contenu 2"/>
          <p:cNvSpPr>
            <a:spLocks noGrp="1"/>
          </p:cNvSpPr>
          <p:nvPr>
            <p:ph idx="1"/>
          </p:nvPr>
        </p:nvSpPr>
        <p:spPr>
          <a:xfrm>
            <a:off x="214282" y="857233"/>
            <a:ext cx="8715436" cy="3143272"/>
          </a:xfrm>
        </p:spPr>
        <p:txBody>
          <a:bodyPr>
            <a:normAutofit fontScale="85000" lnSpcReduction="10000"/>
          </a:bodyPr>
          <a:lstStyle/>
          <a:p>
            <a:pPr marL="3175" indent="290513">
              <a:buNone/>
            </a:pPr>
            <a:r>
              <a:rPr lang="fr-FR" dirty="0" smtClean="0"/>
              <a:t>Dans </a:t>
            </a:r>
            <a:r>
              <a:rPr lang="fr-FR" dirty="0"/>
              <a:t>un réseau triphasé de constitution symétrique on peut classer les </a:t>
            </a:r>
            <a:r>
              <a:rPr lang="fr-FR" dirty="0" err="1"/>
              <a:t>court-circuits</a:t>
            </a:r>
            <a:r>
              <a:rPr lang="fr-FR" dirty="0"/>
              <a:t> de la manière suivante : </a:t>
            </a:r>
          </a:p>
          <a:p>
            <a:pPr marL="3175" indent="290513">
              <a:buNone/>
            </a:pPr>
            <a:r>
              <a:rPr lang="fr-FR" dirty="0"/>
              <a:t>a) </a:t>
            </a:r>
            <a:r>
              <a:rPr lang="fr-FR" dirty="0" err="1"/>
              <a:t>court-circuits</a:t>
            </a:r>
            <a:r>
              <a:rPr lang="fr-FR" dirty="0"/>
              <a:t> triphasés symétriques (environ 5% de tous les </a:t>
            </a:r>
            <a:r>
              <a:rPr lang="fr-FR" dirty="0" err="1"/>
              <a:t>court-circuits</a:t>
            </a:r>
            <a:r>
              <a:rPr lang="fr-FR" dirty="0"/>
              <a:t>) intéressant toutes les phases avec ou sans mise à la terre (la mise à la terre ne modifie pas la valeur des courants, puisqu’en raison de la symétrie du système, le conducteur neutre, ou la terre, n’est parcouru par aucun courant. </a:t>
            </a:r>
          </a:p>
          <a:p>
            <a:endParaRPr lang="fr-FR" dirty="0"/>
          </a:p>
        </p:txBody>
      </p:sp>
      <p:pic>
        <p:nvPicPr>
          <p:cNvPr id="4" name="Picture 2"/>
          <p:cNvPicPr>
            <a:picLocks noChangeAspect="1" noChangeArrowheads="1"/>
          </p:cNvPicPr>
          <p:nvPr/>
        </p:nvPicPr>
        <p:blipFill>
          <a:blip r:embed="rId2"/>
          <a:srcRect/>
          <a:stretch>
            <a:fillRect/>
          </a:stretch>
        </p:blipFill>
        <p:spPr bwMode="auto">
          <a:xfrm>
            <a:off x="1714480" y="3643314"/>
            <a:ext cx="6057918" cy="306697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BF030D3C-A8C2-4135-9C7F-B1BEB5221C2D}" type="slidenum">
              <a:rPr lang="fr-FR" smtClean="0"/>
              <a:pPr/>
              <a:t>8</a:t>
            </a:fld>
            <a:endParaRPr lang="fr-FR"/>
          </a:p>
        </p:txBody>
      </p:sp>
      <p:sp>
        <p:nvSpPr>
          <p:cNvPr id="6" name="Espace réservé du pied de page 5"/>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2.3 Types de </a:t>
            </a:r>
            <a:r>
              <a:rPr lang="fr-FR" b="1" u="sng" dirty="0" err="1" smtClean="0"/>
              <a:t>court-circuits</a:t>
            </a:r>
            <a:r>
              <a:rPr lang="fr-FR" b="1" u="sng" dirty="0" smtClean="0"/>
              <a:t> </a:t>
            </a:r>
            <a:br>
              <a:rPr lang="fr-FR" b="1" u="sng" dirty="0" smtClean="0"/>
            </a:br>
            <a:endParaRPr lang="fr-FR" dirty="0"/>
          </a:p>
        </p:txBody>
      </p:sp>
      <p:sp>
        <p:nvSpPr>
          <p:cNvPr id="3" name="Espace réservé du contenu 2"/>
          <p:cNvSpPr>
            <a:spLocks noGrp="1"/>
          </p:cNvSpPr>
          <p:nvPr>
            <p:ph idx="1"/>
          </p:nvPr>
        </p:nvSpPr>
        <p:spPr>
          <a:xfrm>
            <a:off x="214282" y="1000108"/>
            <a:ext cx="8472518" cy="2543180"/>
          </a:xfrm>
        </p:spPr>
        <p:txBody>
          <a:bodyPr>
            <a:normAutofit/>
          </a:bodyPr>
          <a:lstStyle/>
          <a:p>
            <a:pPr marL="0" indent="265113" algn="just">
              <a:buNone/>
              <a:tabLst>
                <a:tab pos="265113" algn="l"/>
              </a:tabLst>
            </a:pPr>
            <a:r>
              <a:rPr lang="fr-FR" dirty="0" smtClean="0"/>
              <a:t>b</a:t>
            </a:r>
            <a:r>
              <a:rPr lang="fr-FR" dirty="0"/>
              <a:t>) </a:t>
            </a:r>
            <a:r>
              <a:rPr lang="fr-FR" dirty="0" err="1"/>
              <a:t>court-circuits</a:t>
            </a:r>
            <a:r>
              <a:rPr lang="fr-FR" dirty="0"/>
              <a:t> dissymétriques entre une phase et la masse. Cela se traduit par la mise en contact par le sol ou par une pièce conductrice avec la terre). Ces </a:t>
            </a:r>
            <a:r>
              <a:rPr lang="fr-FR" dirty="0" err="1"/>
              <a:t>court-circuits</a:t>
            </a:r>
            <a:r>
              <a:rPr lang="fr-FR" dirty="0"/>
              <a:t> représentent </a:t>
            </a:r>
            <a:r>
              <a:rPr lang="fr-FR" b="1" dirty="0"/>
              <a:t>65% des cas. </a:t>
            </a:r>
          </a:p>
          <a:p>
            <a:endParaRPr lang="fr-FR" dirty="0"/>
          </a:p>
        </p:txBody>
      </p:sp>
      <p:pic>
        <p:nvPicPr>
          <p:cNvPr id="2050" name="Picture 2"/>
          <p:cNvPicPr>
            <a:picLocks noChangeAspect="1" noChangeArrowheads="1"/>
          </p:cNvPicPr>
          <p:nvPr/>
        </p:nvPicPr>
        <p:blipFill>
          <a:blip r:embed="rId2"/>
          <a:srcRect/>
          <a:stretch>
            <a:fillRect/>
          </a:stretch>
        </p:blipFill>
        <p:spPr bwMode="auto">
          <a:xfrm>
            <a:off x="1471636" y="3214686"/>
            <a:ext cx="6457950" cy="3343275"/>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BF030D3C-A8C2-4135-9C7F-B1BEB5221C2D}"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smtClean="0"/>
              <a:t>COURS MCRE                                                               GUEHRAR YOUCEF</a:t>
            </a:r>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988</Words>
  <Application>Microsoft Office PowerPoint</Application>
  <PresentationFormat>Affichage à l'écran (4:3)</PresentationFormat>
  <Paragraphs>101</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MODELISATION ET CALCUL DES RESEAUX </vt:lpstr>
      <vt:lpstr>Programme</vt:lpstr>
      <vt:lpstr>Diapositive 3</vt:lpstr>
      <vt:lpstr> Introduction  </vt:lpstr>
      <vt:lpstr> 1. Les systèmes déséquilibrés  </vt:lpstr>
      <vt:lpstr>2. Les court-circuits </vt:lpstr>
      <vt:lpstr>2.2 Origines des court-circuits </vt:lpstr>
      <vt:lpstr>2.3 Types de court-circuits  </vt:lpstr>
      <vt:lpstr>2.3 Types de court-circuits  </vt:lpstr>
      <vt:lpstr>2.3 Types de court-circuits  </vt:lpstr>
      <vt:lpstr>2.3 Types de court-circuits  </vt:lpstr>
      <vt:lpstr>2.4 Les effets des court-circuits  </vt:lpstr>
      <vt:lpstr>2.5 Simplifications des schémas  </vt:lpstr>
      <vt:lpstr>Diapositive 14</vt:lpstr>
    </vt:vector>
  </TitlesOfParts>
  <Company>guehrar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youcef</dc:creator>
  <cp:lastModifiedBy>youcef</cp:lastModifiedBy>
  <cp:revision>14</cp:revision>
  <dcterms:created xsi:type="dcterms:W3CDTF">2010-03-12T18:18:57Z</dcterms:created>
  <dcterms:modified xsi:type="dcterms:W3CDTF">2010-04-05T18:46:26Z</dcterms:modified>
</cp:coreProperties>
</file>