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6"/>
  </p:notesMasterIdLst>
  <p:sldIdLst>
    <p:sldId id="256" r:id="rId2"/>
    <p:sldId id="259" r:id="rId3"/>
    <p:sldId id="258" r:id="rId4"/>
    <p:sldId id="260" r:id="rId5"/>
    <p:sldId id="261" r:id="rId6"/>
    <p:sldId id="262" r:id="rId7"/>
    <p:sldId id="263" r:id="rId8"/>
    <p:sldId id="270" r:id="rId9"/>
    <p:sldId id="271" r:id="rId10"/>
    <p:sldId id="272" r:id="rId11"/>
    <p:sldId id="273" r:id="rId12"/>
    <p:sldId id="274" r:id="rId13"/>
    <p:sldId id="275" r:id="rId14"/>
    <p:sldId id="276" r:id="rId15"/>
    <p:sldId id="292" r:id="rId16"/>
    <p:sldId id="277" r:id="rId17"/>
    <p:sldId id="264" r:id="rId18"/>
    <p:sldId id="266" r:id="rId19"/>
    <p:sldId id="269"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3" r:id="rId35"/>
    <p:sldId id="294" r:id="rId36"/>
    <p:sldId id="295" r:id="rId37"/>
    <p:sldId id="296" r:id="rId38"/>
    <p:sldId id="297" r:id="rId39"/>
    <p:sldId id="298" r:id="rId40"/>
    <p:sldId id="299" r:id="rId41"/>
    <p:sldId id="300" r:id="rId42"/>
    <p:sldId id="301" r:id="rId43"/>
    <p:sldId id="302" r:id="rId44"/>
    <p:sldId id="303" r:id="rId4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033"/>
    <a:srgbClr val="9EFF29"/>
    <a:srgbClr val="C33A1F"/>
    <a:srgbClr val="003635"/>
    <a:srgbClr val="D6370C"/>
    <a:srgbClr val="0000CC"/>
    <a:srgbClr val="1D3A00"/>
    <a:srgbClr val="FF856D"/>
    <a:srgbClr val="FF2549"/>
    <a:srgbClr val="00585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249" autoAdjust="0"/>
  </p:normalViewPr>
  <p:slideViewPr>
    <p:cSldViewPr snapToGrid="0">
      <p:cViewPr varScale="1">
        <p:scale>
          <a:sx n="98" d="100"/>
          <a:sy n="98" d="100"/>
        </p:scale>
        <p:origin x="-576" y="-9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61F3E9-25AE-42FD-8D65-599AA10F2FA3}" type="doc">
      <dgm:prSet loTypeId="urn:microsoft.com/office/officeart/2005/8/layout/cycle4" loCatId="cycle" qsTypeId="urn:microsoft.com/office/officeart/2005/8/quickstyle/simple1" qsCatId="simple" csTypeId="urn:microsoft.com/office/officeart/2005/8/colors/accent2_2" csCatId="accent2" phldr="1"/>
      <dgm:spPr/>
      <dgm:t>
        <a:bodyPr/>
        <a:lstStyle/>
        <a:p>
          <a:endParaRPr lang="en-GB"/>
        </a:p>
      </dgm:t>
    </dgm:pt>
    <dgm:pt modelId="{D3A7B1AF-82F2-4091-9C58-1B97C65437AF}">
      <dgm:prSet phldrT="[Texte]" phldr="1"/>
      <dgm:spPr/>
      <dgm:t>
        <a:bodyPr/>
        <a:lstStyle/>
        <a:p>
          <a:endParaRPr lang="en-GB"/>
        </a:p>
      </dgm:t>
    </dgm:pt>
    <dgm:pt modelId="{0F5D8BB6-3AD6-4E7D-9F6B-32931B75E68D}" type="parTrans" cxnId="{C3BAE8FC-5ED2-4187-B466-444E1C788B6A}">
      <dgm:prSet/>
      <dgm:spPr/>
      <dgm:t>
        <a:bodyPr/>
        <a:lstStyle/>
        <a:p>
          <a:endParaRPr lang="en-GB"/>
        </a:p>
      </dgm:t>
    </dgm:pt>
    <dgm:pt modelId="{B623A6EB-1152-46FF-9FD4-CE463D3EEAD7}" type="sibTrans" cxnId="{C3BAE8FC-5ED2-4187-B466-444E1C788B6A}">
      <dgm:prSet/>
      <dgm:spPr/>
      <dgm:t>
        <a:bodyPr/>
        <a:lstStyle/>
        <a:p>
          <a:endParaRPr lang="en-GB"/>
        </a:p>
      </dgm:t>
    </dgm:pt>
    <dgm:pt modelId="{48A07446-3391-42F5-82A3-35854159BEDA}">
      <dgm:prSet phldrT="[Texte]"/>
      <dgm:spPr/>
      <dgm:t>
        <a:bodyPr/>
        <a:lstStyle/>
        <a:p>
          <a:r>
            <a:rPr lang="en-GB" b="1" dirty="0" smtClean="0"/>
            <a:t>declarative</a:t>
          </a:r>
          <a:endParaRPr lang="en-GB" b="1" dirty="0"/>
        </a:p>
      </dgm:t>
    </dgm:pt>
    <dgm:pt modelId="{429E439B-3227-4B0D-809D-299F17C4393D}" type="parTrans" cxnId="{BA6A79F4-5342-4308-AA7C-110C0EBDC78E}">
      <dgm:prSet/>
      <dgm:spPr/>
      <dgm:t>
        <a:bodyPr/>
        <a:lstStyle/>
        <a:p>
          <a:endParaRPr lang="en-GB"/>
        </a:p>
      </dgm:t>
    </dgm:pt>
    <dgm:pt modelId="{2F961EE0-C07F-41DC-8E8A-547932AB55BC}" type="sibTrans" cxnId="{BA6A79F4-5342-4308-AA7C-110C0EBDC78E}">
      <dgm:prSet/>
      <dgm:spPr/>
      <dgm:t>
        <a:bodyPr/>
        <a:lstStyle/>
        <a:p>
          <a:endParaRPr lang="en-GB"/>
        </a:p>
      </dgm:t>
    </dgm:pt>
    <dgm:pt modelId="{22BB2BFE-8232-41C1-ADBC-DC9390D7662E}">
      <dgm:prSet phldrT="[Texte]" phldr="1"/>
      <dgm:spPr/>
      <dgm:t>
        <a:bodyPr/>
        <a:lstStyle/>
        <a:p>
          <a:endParaRPr lang="en-GB"/>
        </a:p>
      </dgm:t>
    </dgm:pt>
    <dgm:pt modelId="{9CE023E6-70D1-4090-B8AD-60AD7FBC529E}" type="parTrans" cxnId="{4505B454-75D0-4B21-A5EF-E0545ED84A4D}">
      <dgm:prSet/>
      <dgm:spPr/>
      <dgm:t>
        <a:bodyPr/>
        <a:lstStyle/>
        <a:p>
          <a:endParaRPr lang="en-GB"/>
        </a:p>
      </dgm:t>
    </dgm:pt>
    <dgm:pt modelId="{628DF70F-25E1-4CDC-9EB1-2319E1C6BE88}" type="sibTrans" cxnId="{4505B454-75D0-4B21-A5EF-E0545ED84A4D}">
      <dgm:prSet/>
      <dgm:spPr/>
      <dgm:t>
        <a:bodyPr/>
        <a:lstStyle/>
        <a:p>
          <a:endParaRPr lang="en-GB"/>
        </a:p>
      </dgm:t>
    </dgm:pt>
    <dgm:pt modelId="{3C15E39B-84A6-4BD8-A5F9-ECABD707E4BD}">
      <dgm:prSet phldrT="[Texte]" custT="1"/>
      <dgm:spPr/>
      <dgm:t>
        <a:bodyPr/>
        <a:lstStyle/>
        <a:p>
          <a:r>
            <a:rPr lang="en-GB" sz="2000" b="1" dirty="0" smtClean="0"/>
            <a:t>Imperative</a:t>
          </a:r>
          <a:endParaRPr lang="en-GB" sz="2000" b="1" dirty="0"/>
        </a:p>
      </dgm:t>
    </dgm:pt>
    <dgm:pt modelId="{5E88FF12-40A6-42D7-8DCD-2F2100F1AF6C}" type="parTrans" cxnId="{33E9B6ED-5C5D-44BF-954B-7DDBDCFCC4B8}">
      <dgm:prSet/>
      <dgm:spPr/>
      <dgm:t>
        <a:bodyPr/>
        <a:lstStyle/>
        <a:p>
          <a:endParaRPr lang="en-GB"/>
        </a:p>
      </dgm:t>
    </dgm:pt>
    <dgm:pt modelId="{BE1A1333-35A9-4658-AFEE-08B8246C601A}" type="sibTrans" cxnId="{33E9B6ED-5C5D-44BF-954B-7DDBDCFCC4B8}">
      <dgm:prSet/>
      <dgm:spPr/>
      <dgm:t>
        <a:bodyPr/>
        <a:lstStyle/>
        <a:p>
          <a:endParaRPr lang="en-GB"/>
        </a:p>
      </dgm:t>
    </dgm:pt>
    <dgm:pt modelId="{A959342D-04D2-462A-B091-743880BC159A}">
      <dgm:prSet phldrT="[Texte]" phldr="1"/>
      <dgm:spPr/>
      <dgm:t>
        <a:bodyPr/>
        <a:lstStyle/>
        <a:p>
          <a:endParaRPr lang="en-GB"/>
        </a:p>
      </dgm:t>
    </dgm:pt>
    <dgm:pt modelId="{E04B6406-61E9-41F0-BA1A-9583875036A9}" type="parTrans" cxnId="{B2224A70-E9C4-496F-8FF4-6FAE21511F20}">
      <dgm:prSet/>
      <dgm:spPr/>
      <dgm:t>
        <a:bodyPr/>
        <a:lstStyle/>
        <a:p>
          <a:endParaRPr lang="en-GB"/>
        </a:p>
      </dgm:t>
    </dgm:pt>
    <dgm:pt modelId="{BBEB273C-693E-48AC-840E-185BF85DFA83}" type="sibTrans" cxnId="{B2224A70-E9C4-496F-8FF4-6FAE21511F20}">
      <dgm:prSet/>
      <dgm:spPr/>
      <dgm:t>
        <a:bodyPr/>
        <a:lstStyle/>
        <a:p>
          <a:endParaRPr lang="en-GB"/>
        </a:p>
      </dgm:t>
    </dgm:pt>
    <dgm:pt modelId="{7FC30FE9-221F-44F1-95DA-CD01E4065058}">
      <dgm:prSet phldrT="[Texte]" custT="1"/>
      <dgm:spPr/>
      <dgm:t>
        <a:bodyPr/>
        <a:lstStyle/>
        <a:p>
          <a:r>
            <a:rPr lang="en-GB" sz="2000" b="1" i="0" dirty="0" smtClean="0"/>
            <a:t>Exclamatory</a:t>
          </a:r>
          <a:endParaRPr lang="en-GB" sz="2000" b="1" i="0" dirty="0"/>
        </a:p>
      </dgm:t>
    </dgm:pt>
    <dgm:pt modelId="{E80CCBAB-C8A5-477A-817D-388385C644C7}" type="parTrans" cxnId="{528159CE-56DC-48F0-AFC4-3F42AAD82EBC}">
      <dgm:prSet/>
      <dgm:spPr/>
      <dgm:t>
        <a:bodyPr/>
        <a:lstStyle/>
        <a:p>
          <a:endParaRPr lang="en-GB"/>
        </a:p>
      </dgm:t>
    </dgm:pt>
    <dgm:pt modelId="{E415B585-D501-4839-992D-227C0C8C4303}" type="sibTrans" cxnId="{528159CE-56DC-48F0-AFC4-3F42AAD82EBC}">
      <dgm:prSet/>
      <dgm:spPr/>
      <dgm:t>
        <a:bodyPr/>
        <a:lstStyle/>
        <a:p>
          <a:endParaRPr lang="en-GB"/>
        </a:p>
      </dgm:t>
    </dgm:pt>
    <dgm:pt modelId="{F96DAA2C-210F-46EE-A914-0FE22729D90C}">
      <dgm:prSet phldrT="[Texte]" phldr="1"/>
      <dgm:spPr/>
      <dgm:t>
        <a:bodyPr/>
        <a:lstStyle/>
        <a:p>
          <a:endParaRPr lang="en-GB" dirty="0"/>
        </a:p>
      </dgm:t>
    </dgm:pt>
    <dgm:pt modelId="{45C8AA6E-A816-4354-BDDF-C99BE474A84D}" type="parTrans" cxnId="{A0FDDDB7-2D6B-4B05-B1D6-CAD94E8FCAC6}">
      <dgm:prSet/>
      <dgm:spPr/>
      <dgm:t>
        <a:bodyPr/>
        <a:lstStyle/>
        <a:p>
          <a:endParaRPr lang="en-GB"/>
        </a:p>
      </dgm:t>
    </dgm:pt>
    <dgm:pt modelId="{CE62A3A9-AF61-420C-A015-CD6EB5B7268B}" type="sibTrans" cxnId="{A0FDDDB7-2D6B-4B05-B1D6-CAD94E8FCAC6}">
      <dgm:prSet/>
      <dgm:spPr/>
      <dgm:t>
        <a:bodyPr/>
        <a:lstStyle/>
        <a:p>
          <a:endParaRPr lang="en-GB"/>
        </a:p>
      </dgm:t>
    </dgm:pt>
    <dgm:pt modelId="{FB164936-4777-4090-BCAE-21B6AB8A85BA}">
      <dgm:prSet phldrT="[Texte]"/>
      <dgm:spPr/>
      <dgm:t>
        <a:bodyPr/>
        <a:lstStyle/>
        <a:p>
          <a:r>
            <a:rPr lang="en-GB" b="1" dirty="0" smtClean="0"/>
            <a:t>Interrogative </a:t>
          </a:r>
          <a:endParaRPr lang="en-GB" b="1" dirty="0"/>
        </a:p>
      </dgm:t>
    </dgm:pt>
    <dgm:pt modelId="{04A6D7AC-F96A-421B-A03B-CA738C93F9FD}" type="parTrans" cxnId="{268C7B08-6636-49E7-8D52-CAA3E23A04DA}">
      <dgm:prSet/>
      <dgm:spPr/>
      <dgm:t>
        <a:bodyPr/>
        <a:lstStyle/>
        <a:p>
          <a:endParaRPr lang="en-GB"/>
        </a:p>
      </dgm:t>
    </dgm:pt>
    <dgm:pt modelId="{C01285FE-FF49-4529-9B65-4B4DC56F0179}" type="sibTrans" cxnId="{268C7B08-6636-49E7-8D52-CAA3E23A04DA}">
      <dgm:prSet/>
      <dgm:spPr/>
      <dgm:t>
        <a:bodyPr/>
        <a:lstStyle/>
        <a:p>
          <a:endParaRPr lang="en-GB"/>
        </a:p>
      </dgm:t>
    </dgm:pt>
    <dgm:pt modelId="{83F613EB-BFAF-40D8-A770-3013B4E7F4B6}" type="pres">
      <dgm:prSet presAssocID="{1261F3E9-25AE-42FD-8D65-599AA10F2FA3}" presName="cycleMatrixDiagram" presStyleCnt="0">
        <dgm:presLayoutVars>
          <dgm:chMax val="1"/>
          <dgm:dir/>
          <dgm:animLvl val="lvl"/>
          <dgm:resizeHandles val="exact"/>
        </dgm:presLayoutVars>
      </dgm:prSet>
      <dgm:spPr/>
    </dgm:pt>
    <dgm:pt modelId="{3468E6DA-AE3F-479A-AB69-83F5E1935D24}" type="pres">
      <dgm:prSet presAssocID="{1261F3E9-25AE-42FD-8D65-599AA10F2FA3}" presName="children" presStyleCnt="0"/>
      <dgm:spPr/>
    </dgm:pt>
    <dgm:pt modelId="{BD549611-1623-42A3-9E3F-62BCE55F4C4E}" type="pres">
      <dgm:prSet presAssocID="{1261F3E9-25AE-42FD-8D65-599AA10F2FA3}" presName="child1group" presStyleCnt="0"/>
      <dgm:spPr/>
    </dgm:pt>
    <dgm:pt modelId="{96D11A7C-B941-4C26-B3BD-0D4F9B6009EE}" type="pres">
      <dgm:prSet presAssocID="{1261F3E9-25AE-42FD-8D65-599AA10F2FA3}" presName="child1" presStyleLbl="bgAcc1" presStyleIdx="0" presStyleCnt="4" custScaleX="141106"/>
      <dgm:spPr/>
    </dgm:pt>
    <dgm:pt modelId="{D5CE3801-0F91-4331-BF3C-5A23AB82BAF8}" type="pres">
      <dgm:prSet presAssocID="{1261F3E9-25AE-42FD-8D65-599AA10F2FA3}" presName="child1Text" presStyleLbl="bgAcc1" presStyleIdx="0" presStyleCnt="4">
        <dgm:presLayoutVars>
          <dgm:bulletEnabled val="1"/>
        </dgm:presLayoutVars>
      </dgm:prSet>
      <dgm:spPr/>
    </dgm:pt>
    <dgm:pt modelId="{721604B0-90F0-4383-AEE8-B130F75ED02B}" type="pres">
      <dgm:prSet presAssocID="{1261F3E9-25AE-42FD-8D65-599AA10F2FA3}" presName="child2group" presStyleCnt="0"/>
      <dgm:spPr/>
    </dgm:pt>
    <dgm:pt modelId="{1C41FED6-EC52-4AEE-9BAC-C4197A33780B}" type="pres">
      <dgm:prSet presAssocID="{1261F3E9-25AE-42FD-8D65-599AA10F2FA3}" presName="child2" presStyleLbl="bgAcc1" presStyleIdx="1" presStyleCnt="4" custScaleX="137144"/>
      <dgm:spPr/>
      <dgm:t>
        <a:bodyPr/>
        <a:lstStyle/>
        <a:p>
          <a:endParaRPr lang="en-GB"/>
        </a:p>
      </dgm:t>
    </dgm:pt>
    <dgm:pt modelId="{1C1443B6-C3AA-4267-B8F2-773B1C0D7FBE}" type="pres">
      <dgm:prSet presAssocID="{1261F3E9-25AE-42FD-8D65-599AA10F2FA3}" presName="child2Text" presStyleLbl="bgAcc1" presStyleIdx="1" presStyleCnt="4">
        <dgm:presLayoutVars>
          <dgm:bulletEnabled val="1"/>
        </dgm:presLayoutVars>
      </dgm:prSet>
      <dgm:spPr/>
      <dgm:t>
        <a:bodyPr/>
        <a:lstStyle/>
        <a:p>
          <a:endParaRPr lang="en-GB"/>
        </a:p>
      </dgm:t>
    </dgm:pt>
    <dgm:pt modelId="{76F0CB61-33F1-4FE9-BE78-12C1AC94C3FC}" type="pres">
      <dgm:prSet presAssocID="{1261F3E9-25AE-42FD-8D65-599AA10F2FA3}" presName="child3group" presStyleCnt="0"/>
      <dgm:spPr/>
    </dgm:pt>
    <dgm:pt modelId="{E75EA663-E21F-4932-9855-7140A5B56A58}" type="pres">
      <dgm:prSet presAssocID="{1261F3E9-25AE-42FD-8D65-599AA10F2FA3}" presName="child3" presStyleLbl="bgAcc1" presStyleIdx="2" presStyleCnt="4" custScaleX="140917"/>
      <dgm:spPr/>
      <dgm:t>
        <a:bodyPr/>
        <a:lstStyle/>
        <a:p>
          <a:endParaRPr lang="en-GB"/>
        </a:p>
      </dgm:t>
    </dgm:pt>
    <dgm:pt modelId="{01730308-542E-439A-879A-5E538D7F075C}" type="pres">
      <dgm:prSet presAssocID="{1261F3E9-25AE-42FD-8D65-599AA10F2FA3}" presName="child3Text" presStyleLbl="bgAcc1" presStyleIdx="2" presStyleCnt="4">
        <dgm:presLayoutVars>
          <dgm:bulletEnabled val="1"/>
        </dgm:presLayoutVars>
      </dgm:prSet>
      <dgm:spPr/>
      <dgm:t>
        <a:bodyPr/>
        <a:lstStyle/>
        <a:p>
          <a:endParaRPr lang="en-GB"/>
        </a:p>
      </dgm:t>
    </dgm:pt>
    <dgm:pt modelId="{F22C5ADC-DAA2-40CD-9175-B73FCAFB2C4B}" type="pres">
      <dgm:prSet presAssocID="{1261F3E9-25AE-42FD-8D65-599AA10F2FA3}" presName="child4group" presStyleCnt="0"/>
      <dgm:spPr/>
    </dgm:pt>
    <dgm:pt modelId="{702D142F-7F54-4A3B-9385-8DAF156E8337}" type="pres">
      <dgm:prSet presAssocID="{1261F3E9-25AE-42FD-8D65-599AA10F2FA3}" presName="child4" presStyleLbl="bgAcc1" presStyleIdx="3" presStyleCnt="4" custScaleX="150538"/>
      <dgm:spPr/>
      <dgm:t>
        <a:bodyPr/>
        <a:lstStyle/>
        <a:p>
          <a:endParaRPr lang="en-GB"/>
        </a:p>
      </dgm:t>
    </dgm:pt>
    <dgm:pt modelId="{CFAC0B26-84D0-421D-BA1A-EBDB42B93297}" type="pres">
      <dgm:prSet presAssocID="{1261F3E9-25AE-42FD-8D65-599AA10F2FA3}" presName="child4Text" presStyleLbl="bgAcc1" presStyleIdx="3" presStyleCnt="4">
        <dgm:presLayoutVars>
          <dgm:bulletEnabled val="1"/>
        </dgm:presLayoutVars>
      </dgm:prSet>
      <dgm:spPr/>
      <dgm:t>
        <a:bodyPr/>
        <a:lstStyle/>
        <a:p>
          <a:endParaRPr lang="en-GB"/>
        </a:p>
      </dgm:t>
    </dgm:pt>
    <dgm:pt modelId="{CBE37083-BDCB-4BBF-A190-DAB3EDE306A7}" type="pres">
      <dgm:prSet presAssocID="{1261F3E9-25AE-42FD-8D65-599AA10F2FA3}" presName="childPlaceholder" presStyleCnt="0"/>
      <dgm:spPr/>
    </dgm:pt>
    <dgm:pt modelId="{B0F4F049-E152-438E-AF3A-7825D4D6215F}" type="pres">
      <dgm:prSet presAssocID="{1261F3E9-25AE-42FD-8D65-599AA10F2FA3}" presName="circle" presStyleCnt="0"/>
      <dgm:spPr/>
    </dgm:pt>
    <dgm:pt modelId="{CA2D785B-17FA-4177-B16C-66551A00F699}" type="pres">
      <dgm:prSet presAssocID="{1261F3E9-25AE-42FD-8D65-599AA10F2FA3}" presName="quadrant1" presStyleLbl="node1" presStyleIdx="0" presStyleCnt="4" custScaleX="66459" custScaleY="61768">
        <dgm:presLayoutVars>
          <dgm:chMax val="1"/>
          <dgm:bulletEnabled val="1"/>
        </dgm:presLayoutVars>
      </dgm:prSet>
      <dgm:spPr/>
    </dgm:pt>
    <dgm:pt modelId="{04F3618D-4F1F-4C39-A727-139FA522AB8A}" type="pres">
      <dgm:prSet presAssocID="{1261F3E9-25AE-42FD-8D65-599AA10F2FA3}" presName="quadrant2" presStyleLbl="node1" presStyleIdx="1" presStyleCnt="4" custScaleX="80296" custScaleY="69315">
        <dgm:presLayoutVars>
          <dgm:chMax val="1"/>
          <dgm:bulletEnabled val="1"/>
        </dgm:presLayoutVars>
      </dgm:prSet>
      <dgm:spPr/>
    </dgm:pt>
    <dgm:pt modelId="{19A3ABF8-1CD3-4020-94A7-380B3BB38B17}" type="pres">
      <dgm:prSet presAssocID="{1261F3E9-25AE-42FD-8D65-599AA10F2FA3}" presName="quadrant3" presStyleLbl="node1" presStyleIdx="2" presStyleCnt="4" custScaleX="45074" custScaleY="48507">
        <dgm:presLayoutVars>
          <dgm:chMax val="1"/>
          <dgm:bulletEnabled val="1"/>
        </dgm:presLayoutVars>
      </dgm:prSet>
      <dgm:spPr/>
    </dgm:pt>
    <dgm:pt modelId="{C54C927C-1A87-495B-899E-5230D186076F}" type="pres">
      <dgm:prSet presAssocID="{1261F3E9-25AE-42FD-8D65-599AA10F2FA3}" presName="quadrant4" presStyleLbl="node1" presStyleIdx="3" presStyleCnt="4" custScaleX="72748" custScaleY="62344">
        <dgm:presLayoutVars>
          <dgm:chMax val="1"/>
          <dgm:bulletEnabled val="1"/>
        </dgm:presLayoutVars>
      </dgm:prSet>
      <dgm:spPr/>
    </dgm:pt>
    <dgm:pt modelId="{3B10EA68-E984-40E2-A098-69BD91DE20A7}" type="pres">
      <dgm:prSet presAssocID="{1261F3E9-25AE-42FD-8D65-599AA10F2FA3}" presName="quadrantPlaceholder" presStyleCnt="0"/>
      <dgm:spPr/>
    </dgm:pt>
    <dgm:pt modelId="{DCE580C1-0B1E-4AB5-912E-20F8C3ABB55C}" type="pres">
      <dgm:prSet presAssocID="{1261F3E9-25AE-42FD-8D65-599AA10F2FA3}" presName="center1" presStyleLbl="fgShp" presStyleIdx="0" presStyleCnt="2"/>
      <dgm:spPr/>
    </dgm:pt>
    <dgm:pt modelId="{8E320BB1-4C52-4A66-B3CB-717B799FFCF3}" type="pres">
      <dgm:prSet presAssocID="{1261F3E9-25AE-42FD-8D65-599AA10F2FA3}" presName="center2" presStyleLbl="fgShp" presStyleIdx="1" presStyleCnt="2"/>
      <dgm:spPr/>
    </dgm:pt>
  </dgm:ptLst>
  <dgm:cxnLst>
    <dgm:cxn modelId="{B2224A70-E9C4-496F-8FF4-6FAE21511F20}" srcId="{1261F3E9-25AE-42FD-8D65-599AA10F2FA3}" destId="{A959342D-04D2-462A-B091-743880BC159A}" srcOrd="2" destOrd="0" parTransId="{E04B6406-61E9-41F0-BA1A-9583875036A9}" sibTransId="{BBEB273C-693E-48AC-840E-185BF85DFA83}"/>
    <dgm:cxn modelId="{BA6A79F4-5342-4308-AA7C-110C0EBDC78E}" srcId="{D3A7B1AF-82F2-4091-9C58-1B97C65437AF}" destId="{48A07446-3391-42F5-82A3-35854159BEDA}" srcOrd="0" destOrd="0" parTransId="{429E439B-3227-4B0D-809D-299F17C4393D}" sibTransId="{2F961EE0-C07F-41DC-8E8A-547932AB55BC}"/>
    <dgm:cxn modelId="{A0FDDDB7-2D6B-4B05-B1D6-CAD94E8FCAC6}" srcId="{1261F3E9-25AE-42FD-8D65-599AA10F2FA3}" destId="{F96DAA2C-210F-46EE-A914-0FE22729D90C}" srcOrd="3" destOrd="0" parTransId="{45C8AA6E-A816-4354-BDDF-C99BE474A84D}" sibTransId="{CE62A3A9-AF61-420C-A015-CD6EB5B7268B}"/>
    <dgm:cxn modelId="{4505B454-75D0-4B21-A5EF-E0545ED84A4D}" srcId="{1261F3E9-25AE-42FD-8D65-599AA10F2FA3}" destId="{22BB2BFE-8232-41C1-ADBC-DC9390D7662E}" srcOrd="1" destOrd="0" parTransId="{9CE023E6-70D1-4090-B8AD-60AD7FBC529E}" sibTransId="{628DF70F-25E1-4CDC-9EB1-2319E1C6BE88}"/>
    <dgm:cxn modelId="{7424A1A8-9677-4CAC-BB32-D21A790E9FB1}" type="presOf" srcId="{22BB2BFE-8232-41C1-ADBC-DC9390D7662E}" destId="{04F3618D-4F1F-4C39-A727-139FA522AB8A}" srcOrd="0" destOrd="0" presId="urn:microsoft.com/office/officeart/2005/8/layout/cycle4"/>
    <dgm:cxn modelId="{4C3CA523-AE4D-4054-A831-08C4E5B5814C}" type="presOf" srcId="{48A07446-3391-42F5-82A3-35854159BEDA}" destId="{96D11A7C-B941-4C26-B3BD-0D4F9B6009EE}" srcOrd="0" destOrd="0" presId="urn:microsoft.com/office/officeart/2005/8/layout/cycle4"/>
    <dgm:cxn modelId="{A17B216B-EA75-4C4A-A7CC-FF58D8C14107}" type="presOf" srcId="{F96DAA2C-210F-46EE-A914-0FE22729D90C}" destId="{C54C927C-1A87-495B-899E-5230D186076F}" srcOrd="0" destOrd="0" presId="urn:microsoft.com/office/officeart/2005/8/layout/cycle4"/>
    <dgm:cxn modelId="{9A9178C8-E78C-4D3D-B7BB-C263CC718B85}" type="presOf" srcId="{7FC30FE9-221F-44F1-95DA-CD01E4065058}" destId="{E75EA663-E21F-4932-9855-7140A5B56A58}" srcOrd="0" destOrd="0" presId="urn:microsoft.com/office/officeart/2005/8/layout/cycle4"/>
    <dgm:cxn modelId="{268C7B08-6636-49E7-8D52-CAA3E23A04DA}" srcId="{F96DAA2C-210F-46EE-A914-0FE22729D90C}" destId="{FB164936-4777-4090-BCAE-21B6AB8A85BA}" srcOrd="0" destOrd="0" parTransId="{04A6D7AC-F96A-421B-A03B-CA738C93F9FD}" sibTransId="{C01285FE-FF49-4529-9B65-4B4DC56F0179}"/>
    <dgm:cxn modelId="{A76BFA4C-2E46-41A9-912A-283C582F6D28}" type="presOf" srcId="{A959342D-04D2-462A-B091-743880BC159A}" destId="{19A3ABF8-1CD3-4020-94A7-380B3BB38B17}" srcOrd="0" destOrd="0" presId="urn:microsoft.com/office/officeart/2005/8/layout/cycle4"/>
    <dgm:cxn modelId="{04C9BF65-E8C8-4FC2-A94B-4255509B7546}" type="presOf" srcId="{1261F3E9-25AE-42FD-8D65-599AA10F2FA3}" destId="{83F613EB-BFAF-40D8-A770-3013B4E7F4B6}" srcOrd="0" destOrd="0" presId="urn:microsoft.com/office/officeart/2005/8/layout/cycle4"/>
    <dgm:cxn modelId="{9D20DE84-0E15-452B-BAC5-808A61FB3A6E}" type="presOf" srcId="{3C15E39B-84A6-4BD8-A5F9-ECABD707E4BD}" destId="{1C41FED6-EC52-4AEE-9BAC-C4197A33780B}" srcOrd="0" destOrd="0" presId="urn:microsoft.com/office/officeart/2005/8/layout/cycle4"/>
    <dgm:cxn modelId="{C3BAE8FC-5ED2-4187-B466-444E1C788B6A}" srcId="{1261F3E9-25AE-42FD-8D65-599AA10F2FA3}" destId="{D3A7B1AF-82F2-4091-9C58-1B97C65437AF}" srcOrd="0" destOrd="0" parTransId="{0F5D8BB6-3AD6-4E7D-9F6B-32931B75E68D}" sibTransId="{B623A6EB-1152-46FF-9FD4-CE463D3EEAD7}"/>
    <dgm:cxn modelId="{33E9B6ED-5C5D-44BF-954B-7DDBDCFCC4B8}" srcId="{22BB2BFE-8232-41C1-ADBC-DC9390D7662E}" destId="{3C15E39B-84A6-4BD8-A5F9-ECABD707E4BD}" srcOrd="0" destOrd="0" parTransId="{5E88FF12-40A6-42D7-8DCD-2F2100F1AF6C}" sibTransId="{BE1A1333-35A9-4658-AFEE-08B8246C601A}"/>
    <dgm:cxn modelId="{D1552489-831E-45EE-A86A-F9A1A60FD3D9}" type="presOf" srcId="{3C15E39B-84A6-4BD8-A5F9-ECABD707E4BD}" destId="{1C1443B6-C3AA-4267-B8F2-773B1C0D7FBE}" srcOrd="1" destOrd="0" presId="urn:microsoft.com/office/officeart/2005/8/layout/cycle4"/>
    <dgm:cxn modelId="{528159CE-56DC-48F0-AFC4-3F42AAD82EBC}" srcId="{A959342D-04D2-462A-B091-743880BC159A}" destId="{7FC30FE9-221F-44F1-95DA-CD01E4065058}" srcOrd="0" destOrd="0" parTransId="{E80CCBAB-C8A5-477A-817D-388385C644C7}" sibTransId="{E415B585-D501-4839-992D-227C0C8C4303}"/>
    <dgm:cxn modelId="{9FF10A11-C820-428A-88CD-ED821CDB74CD}" type="presOf" srcId="{FB164936-4777-4090-BCAE-21B6AB8A85BA}" destId="{CFAC0B26-84D0-421D-BA1A-EBDB42B93297}" srcOrd="1" destOrd="0" presId="urn:microsoft.com/office/officeart/2005/8/layout/cycle4"/>
    <dgm:cxn modelId="{643A8638-B537-4DE3-A5D9-08F8BA86CC60}" type="presOf" srcId="{7FC30FE9-221F-44F1-95DA-CD01E4065058}" destId="{01730308-542E-439A-879A-5E538D7F075C}" srcOrd="1" destOrd="0" presId="urn:microsoft.com/office/officeart/2005/8/layout/cycle4"/>
    <dgm:cxn modelId="{E47A3610-1605-45E8-BD29-0BE1CB098E14}" type="presOf" srcId="{FB164936-4777-4090-BCAE-21B6AB8A85BA}" destId="{702D142F-7F54-4A3B-9385-8DAF156E8337}" srcOrd="0" destOrd="0" presId="urn:microsoft.com/office/officeart/2005/8/layout/cycle4"/>
    <dgm:cxn modelId="{E1D62207-7BDD-403D-B586-3A35CB124EDC}" type="presOf" srcId="{48A07446-3391-42F5-82A3-35854159BEDA}" destId="{D5CE3801-0F91-4331-BF3C-5A23AB82BAF8}" srcOrd="1" destOrd="0" presId="urn:microsoft.com/office/officeart/2005/8/layout/cycle4"/>
    <dgm:cxn modelId="{89364E0A-F558-4C52-B5CF-C2F71146339D}" type="presOf" srcId="{D3A7B1AF-82F2-4091-9C58-1B97C65437AF}" destId="{CA2D785B-17FA-4177-B16C-66551A00F699}" srcOrd="0" destOrd="0" presId="urn:microsoft.com/office/officeart/2005/8/layout/cycle4"/>
    <dgm:cxn modelId="{D1D84C5E-2356-47DB-B143-F151BA7B07BE}" type="presParOf" srcId="{83F613EB-BFAF-40D8-A770-3013B4E7F4B6}" destId="{3468E6DA-AE3F-479A-AB69-83F5E1935D24}" srcOrd="0" destOrd="0" presId="urn:microsoft.com/office/officeart/2005/8/layout/cycle4"/>
    <dgm:cxn modelId="{97D1B26B-0B81-414A-B2EE-8CB3CF72591A}" type="presParOf" srcId="{3468E6DA-AE3F-479A-AB69-83F5E1935D24}" destId="{BD549611-1623-42A3-9E3F-62BCE55F4C4E}" srcOrd="0" destOrd="0" presId="urn:microsoft.com/office/officeart/2005/8/layout/cycle4"/>
    <dgm:cxn modelId="{25E83398-E7F1-4645-865C-7D4931D64886}" type="presParOf" srcId="{BD549611-1623-42A3-9E3F-62BCE55F4C4E}" destId="{96D11A7C-B941-4C26-B3BD-0D4F9B6009EE}" srcOrd="0" destOrd="0" presId="urn:microsoft.com/office/officeart/2005/8/layout/cycle4"/>
    <dgm:cxn modelId="{09FF673A-477A-40F1-A9DE-A25BBC297A41}" type="presParOf" srcId="{BD549611-1623-42A3-9E3F-62BCE55F4C4E}" destId="{D5CE3801-0F91-4331-BF3C-5A23AB82BAF8}" srcOrd="1" destOrd="0" presId="urn:microsoft.com/office/officeart/2005/8/layout/cycle4"/>
    <dgm:cxn modelId="{EB44FAA2-9943-4B0F-AF11-A6D3A89336A9}" type="presParOf" srcId="{3468E6DA-AE3F-479A-AB69-83F5E1935D24}" destId="{721604B0-90F0-4383-AEE8-B130F75ED02B}" srcOrd="1" destOrd="0" presId="urn:microsoft.com/office/officeart/2005/8/layout/cycle4"/>
    <dgm:cxn modelId="{BD8EED16-C7AA-4E12-8335-6C62456E03EC}" type="presParOf" srcId="{721604B0-90F0-4383-AEE8-B130F75ED02B}" destId="{1C41FED6-EC52-4AEE-9BAC-C4197A33780B}" srcOrd="0" destOrd="0" presId="urn:microsoft.com/office/officeart/2005/8/layout/cycle4"/>
    <dgm:cxn modelId="{18D0B44D-D6BE-43C7-929E-470059EABAAC}" type="presParOf" srcId="{721604B0-90F0-4383-AEE8-B130F75ED02B}" destId="{1C1443B6-C3AA-4267-B8F2-773B1C0D7FBE}" srcOrd="1" destOrd="0" presId="urn:microsoft.com/office/officeart/2005/8/layout/cycle4"/>
    <dgm:cxn modelId="{EAF87340-89CB-4C0E-BB44-AA6BA7F9B667}" type="presParOf" srcId="{3468E6DA-AE3F-479A-AB69-83F5E1935D24}" destId="{76F0CB61-33F1-4FE9-BE78-12C1AC94C3FC}" srcOrd="2" destOrd="0" presId="urn:microsoft.com/office/officeart/2005/8/layout/cycle4"/>
    <dgm:cxn modelId="{81780FE4-28B4-4B4A-A805-BC06112E8BEC}" type="presParOf" srcId="{76F0CB61-33F1-4FE9-BE78-12C1AC94C3FC}" destId="{E75EA663-E21F-4932-9855-7140A5B56A58}" srcOrd="0" destOrd="0" presId="urn:microsoft.com/office/officeart/2005/8/layout/cycle4"/>
    <dgm:cxn modelId="{891F450A-3D14-42A9-9158-450240C7AE43}" type="presParOf" srcId="{76F0CB61-33F1-4FE9-BE78-12C1AC94C3FC}" destId="{01730308-542E-439A-879A-5E538D7F075C}" srcOrd="1" destOrd="0" presId="urn:microsoft.com/office/officeart/2005/8/layout/cycle4"/>
    <dgm:cxn modelId="{65F3C505-E970-414E-9EB8-50EA48D40EBE}" type="presParOf" srcId="{3468E6DA-AE3F-479A-AB69-83F5E1935D24}" destId="{F22C5ADC-DAA2-40CD-9175-B73FCAFB2C4B}" srcOrd="3" destOrd="0" presId="urn:microsoft.com/office/officeart/2005/8/layout/cycle4"/>
    <dgm:cxn modelId="{37B815E3-D7DB-491B-8821-7CD064F5E1C2}" type="presParOf" srcId="{F22C5ADC-DAA2-40CD-9175-B73FCAFB2C4B}" destId="{702D142F-7F54-4A3B-9385-8DAF156E8337}" srcOrd="0" destOrd="0" presId="urn:microsoft.com/office/officeart/2005/8/layout/cycle4"/>
    <dgm:cxn modelId="{F2EA99A3-0554-4105-AE54-04777FDC0458}" type="presParOf" srcId="{F22C5ADC-DAA2-40CD-9175-B73FCAFB2C4B}" destId="{CFAC0B26-84D0-421D-BA1A-EBDB42B93297}" srcOrd="1" destOrd="0" presId="urn:microsoft.com/office/officeart/2005/8/layout/cycle4"/>
    <dgm:cxn modelId="{A3BD7544-5F1B-4DA4-8B78-6BB703D61E20}" type="presParOf" srcId="{3468E6DA-AE3F-479A-AB69-83F5E1935D24}" destId="{CBE37083-BDCB-4BBF-A190-DAB3EDE306A7}" srcOrd="4" destOrd="0" presId="urn:microsoft.com/office/officeart/2005/8/layout/cycle4"/>
    <dgm:cxn modelId="{0C2276C8-4948-47DD-AE56-C38216107949}" type="presParOf" srcId="{83F613EB-BFAF-40D8-A770-3013B4E7F4B6}" destId="{B0F4F049-E152-438E-AF3A-7825D4D6215F}" srcOrd="1" destOrd="0" presId="urn:microsoft.com/office/officeart/2005/8/layout/cycle4"/>
    <dgm:cxn modelId="{171F1890-83C7-4270-967D-C5607CC48001}" type="presParOf" srcId="{B0F4F049-E152-438E-AF3A-7825D4D6215F}" destId="{CA2D785B-17FA-4177-B16C-66551A00F699}" srcOrd="0" destOrd="0" presId="urn:microsoft.com/office/officeart/2005/8/layout/cycle4"/>
    <dgm:cxn modelId="{7360E2EA-93E3-4FB3-A4D0-8ECBD3FBE6B8}" type="presParOf" srcId="{B0F4F049-E152-438E-AF3A-7825D4D6215F}" destId="{04F3618D-4F1F-4C39-A727-139FA522AB8A}" srcOrd="1" destOrd="0" presId="urn:microsoft.com/office/officeart/2005/8/layout/cycle4"/>
    <dgm:cxn modelId="{309C1AEA-3B40-47D5-9C2E-D38EF150647C}" type="presParOf" srcId="{B0F4F049-E152-438E-AF3A-7825D4D6215F}" destId="{19A3ABF8-1CD3-4020-94A7-380B3BB38B17}" srcOrd="2" destOrd="0" presId="urn:microsoft.com/office/officeart/2005/8/layout/cycle4"/>
    <dgm:cxn modelId="{EE79951E-BEF6-4480-9BA6-6E79FE2335A1}" type="presParOf" srcId="{B0F4F049-E152-438E-AF3A-7825D4D6215F}" destId="{C54C927C-1A87-495B-899E-5230D186076F}" srcOrd="3" destOrd="0" presId="urn:microsoft.com/office/officeart/2005/8/layout/cycle4"/>
    <dgm:cxn modelId="{50A13D26-894D-48F0-927E-8F789A0796BB}" type="presParOf" srcId="{B0F4F049-E152-438E-AF3A-7825D4D6215F}" destId="{3B10EA68-E984-40E2-A098-69BD91DE20A7}" srcOrd="4" destOrd="0" presId="urn:microsoft.com/office/officeart/2005/8/layout/cycle4"/>
    <dgm:cxn modelId="{BF410D17-DA71-431D-81A4-90BA387B931B}" type="presParOf" srcId="{83F613EB-BFAF-40D8-A770-3013B4E7F4B6}" destId="{DCE580C1-0B1E-4AB5-912E-20F8C3ABB55C}" srcOrd="2" destOrd="0" presId="urn:microsoft.com/office/officeart/2005/8/layout/cycle4"/>
    <dgm:cxn modelId="{217CF2B5-32A6-4FF6-9404-E3C1D0A3072B}" type="presParOf" srcId="{83F613EB-BFAF-40D8-A770-3013B4E7F4B6}" destId="{8E320BB1-4C52-4A66-B3CB-717B799FFCF3}" srcOrd="3" destOrd="0" presId="urn:microsoft.com/office/officeart/2005/8/layout/cycle4"/>
  </dgm:cxnLst>
  <dgm:bg/>
  <dgm:whole/>
</dgm:dataModel>
</file>

<file path=ppt/diagrams/data2.xml><?xml version="1.0" encoding="utf-8"?>
<dgm:dataModel xmlns:dgm="http://schemas.openxmlformats.org/drawingml/2006/diagram" xmlns:a="http://schemas.openxmlformats.org/drawingml/2006/main">
  <dgm:ptLst>
    <dgm:pt modelId="{2B2EE620-950A-4E5C-B6AD-8148814401E8}"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GB"/>
        </a:p>
      </dgm:t>
    </dgm:pt>
    <dgm:pt modelId="{E71BE664-D67B-4114-84E9-0218710E6ABB}">
      <dgm:prSet phldrT="[Texte]" custT="1">
        <dgm:style>
          <a:lnRef idx="1">
            <a:schemeClr val="accent2"/>
          </a:lnRef>
          <a:fillRef idx="2">
            <a:schemeClr val="accent2"/>
          </a:fillRef>
          <a:effectRef idx="1">
            <a:schemeClr val="accent2"/>
          </a:effectRef>
          <a:fontRef idx="minor">
            <a:schemeClr val="dk1"/>
          </a:fontRef>
        </dgm:style>
      </dgm:prSet>
      <dgm:spPr/>
      <dgm:t>
        <a:bodyPr/>
        <a:lstStyle/>
        <a:p>
          <a:r>
            <a:rPr lang="en-GB" sz="2400" b="1" dirty="0" smtClean="0"/>
            <a:t>Simple</a:t>
          </a:r>
          <a:r>
            <a:rPr lang="en-GB" sz="2400" dirty="0" smtClean="0"/>
            <a:t> </a:t>
          </a:r>
          <a:endParaRPr lang="en-GB" sz="2400" dirty="0"/>
        </a:p>
      </dgm:t>
    </dgm:pt>
    <dgm:pt modelId="{F8279D39-E614-4114-9952-ACA276F2887C}" type="parTrans" cxnId="{5E607358-1633-4659-8527-97E9E8E4EB2C}">
      <dgm:prSet/>
      <dgm:spPr/>
      <dgm:t>
        <a:bodyPr/>
        <a:lstStyle/>
        <a:p>
          <a:endParaRPr lang="en-GB"/>
        </a:p>
      </dgm:t>
    </dgm:pt>
    <dgm:pt modelId="{D461A79A-4916-4355-A495-677CF52AAFCD}" type="sibTrans" cxnId="{5E607358-1633-4659-8527-97E9E8E4EB2C}">
      <dgm:prSet/>
      <dgm:spPr/>
      <dgm:t>
        <a:bodyPr/>
        <a:lstStyle/>
        <a:p>
          <a:endParaRPr lang="en-GB"/>
        </a:p>
      </dgm:t>
    </dgm:pt>
    <dgm:pt modelId="{3B5FF153-7C60-4227-96D3-E2ED25714A55}">
      <dgm:prSet phldrT="[Texte]" phldr="1"/>
      <dgm:spPr/>
      <dgm:t>
        <a:bodyPr/>
        <a:lstStyle/>
        <a:p>
          <a:endParaRPr lang="en-GB" dirty="0"/>
        </a:p>
      </dgm:t>
    </dgm:pt>
    <dgm:pt modelId="{44B77812-07E4-46DA-92C4-9CF1E9B161D0}" type="parTrans" cxnId="{F8FE4035-D8F0-454A-BBF9-03D7C22E188F}">
      <dgm:prSet/>
      <dgm:spPr/>
      <dgm:t>
        <a:bodyPr/>
        <a:lstStyle/>
        <a:p>
          <a:endParaRPr lang="en-GB"/>
        </a:p>
      </dgm:t>
    </dgm:pt>
    <dgm:pt modelId="{4C5755E9-070C-4333-A4BA-F1717EAA7DC7}" type="sibTrans" cxnId="{F8FE4035-D8F0-454A-BBF9-03D7C22E188F}">
      <dgm:prSet/>
      <dgm:spPr/>
      <dgm:t>
        <a:bodyPr/>
        <a:lstStyle/>
        <a:p>
          <a:endParaRPr lang="en-GB"/>
        </a:p>
      </dgm:t>
    </dgm:pt>
    <dgm:pt modelId="{6E6F1FCD-4FDF-49E0-91AB-291FBA911D7B}">
      <dgm:prSet phldrT="[Texte]">
        <dgm:style>
          <a:lnRef idx="1">
            <a:schemeClr val="accent3"/>
          </a:lnRef>
          <a:fillRef idx="2">
            <a:schemeClr val="accent3"/>
          </a:fillRef>
          <a:effectRef idx="1">
            <a:schemeClr val="accent3"/>
          </a:effectRef>
          <a:fontRef idx="minor">
            <a:schemeClr val="dk1"/>
          </a:fontRef>
        </dgm:style>
      </dgm:prSet>
      <dgm:spPr/>
      <dgm:t>
        <a:bodyPr/>
        <a:lstStyle/>
        <a:p>
          <a:r>
            <a:rPr lang="en-GB" b="1" dirty="0" smtClean="0"/>
            <a:t>Compound</a:t>
          </a:r>
          <a:endParaRPr lang="en-GB" b="1" dirty="0"/>
        </a:p>
      </dgm:t>
    </dgm:pt>
    <dgm:pt modelId="{73E791F5-A97E-4696-AE10-214A4041E12A}" type="parTrans" cxnId="{B017380F-0788-40E3-8340-EE83E2D3DA03}">
      <dgm:prSet/>
      <dgm:spPr/>
      <dgm:t>
        <a:bodyPr/>
        <a:lstStyle/>
        <a:p>
          <a:endParaRPr lang="en-GB"/>
        </a:p>
      </dgm:t>
    </dgm:pt>
    <dgm:pt modelId="{8EC17327-F8E9-46DD-8544-082435AB80F1}" type="sibTrans" cxnId="{B017380F-0788-40E3-8340-EE83E2D3DA03}">
      <dgm:prSet/>
      <dgm:spPr/>
      <dgm:t>
        <a:bodyPr/>
        <a:lstStyle/>
        <a:p>
          <a:endParaRPr lang="en-GB"/>
        </a:p>
      </dgm:t>
    </dgm:pt>
    <dgm:pt modelId="{D7C4D8C7-59E8-4107-B791-085C51746745}">
      <dgm:prSet phldrT="[Texte]" phldr="1"/>
      <dgm:spPr/>
      <dgm:t>
        <a:bodyPr/>
        <a:lstStyle/>
        <a:p>
          <a:endParaRPr lang="en-GB" dirty="0"/>
        </a:p>
      </dgm:t>
    </dgm:pt>
    <dgm:pt modelId="{3F384E9F-B7A6-4B9D-A12C-DB9A110584E7}" type="parTrans" cxnId="{75E55443-39B1-49A2-A556-E4BC0EDEC4C1}">
      <dgm:prSet/>
      <dgm:spPr/>
      <dgm:t>
        <a:bodyPr/>
        <a:lstStyle/>
        <a:p>
          <a:endParaRPr lang="en-GB"/>
        </a:p>
      </dgm:t>
    </dgm:pt>
    <dgm:pt modelId="{2DFB139F-BDAF-4024-AD71-04E80479341F}" type="sibTrans" cxnId="{75E55443-39B1-49A2-A556-E4BC0EDEC4C1}">
      <dgm:prSet/>
      <dgm:spPr/>
      <dgm:t>
        <a:bodyPr/>
        <a:lstStyle/>
        <a:p>
          <a:endParaRPr lang="en-GB"/>
        </a:p>
      </dgm:t>
    </dgm:pt>
    <dgm:pt modelId="{99DA1583-BF33-42F4-88B3-CC80976B8FA4}">
      <dgm:prSet phldrT="[Texte]" custT="1">
        <dgm:style>
          <a:lnRef idx="1">
            <a:schemeClr val="accent5"/>
          </a:lnRef>
          <a:fillRef idx="2">
            <a:schemeClr val="accent5"/>
          </a:fillRef>
          <a:effectRef idx="1">
            <a:schemeClr val="accent5"/>
          </a:effectRef>
          <a:fontRef idx="minor">
            <a:schemeClr val="dk1"/>
          </a:fontRef>
        </dgm:style>
      </dgm:prSet>
      <dgm:spPr/>
      <dgm:t>
        <a:bodyPr/>
        <a:lstStyle/>
        <a:p>
          <a:r>
            <a:rPr lang="en-GB" sz="2000" b="1" dirty="0" smtClean="0"/>
            <a:t>Compound-complex</a:t>
          </a:r>
          <a:endParaRPr lang="en-GB" sz="2000" b="1" dirty="0"/>
        </a:p>
      </dgm:t>
    </dgm:pt>
    <dgm:pt modelId="{6EA8F194-4834-45D8-A367-67367C365E27}" type="parTrans" cxnId="{D1D6D8A9-8756-4BCC-B697-B8F3F6332B94}">
      <dgm:prSet/>
      <dgm:spPr/>
      <dgm:t>
        <a:bodyPr/>
        <a:lstStyle/>
        <a:p>
          <a:endParaRPr lang="en-GB"/>
        </a:p>
      </dgm:t>
    </dgm:pt>
    <dgm:pt modelId="{58795EDC-64CC-482F-9AE0-1C68EA990438}" type="sibTrans" cxnId="{D1D6D8A9-8756-4BCC-B697-B8F3F6332B94}">
      <dgm:prSet/>
      <dgm:spPr/>
      <dgm:t>
        <a:bodyPr/>
        <a:lstStyle/>
        <a:p>
          <a:endParaRPr lang="en-GB"/>
        </a:p>
      </dgm:t>
    </dgm:pt>
    <dgm:pt modelId="{75BB2548-3659-4081-90A3-51E7D549D2A8}">
      <dgm:prSet phldrT="[Texte]" phldr="1"/>
      <dgm:spPr/>
      <dgm:t>
        <a:bodyPr/>
        <a:lstStyle/>
        <a:p>
          <a:endParaRPr lang="en-GB" dirty="0"/>
        </a:p>
      </dgm:t>
    </dgm:pt>
    <dgm:pt modelId="{3F6984DC-392C-4B84-84F6-AA5AAE407B08}" type="parTrans" cxnId="{EC8EF83F-34D3-4C0F-B96D-7C7AD6B8A925}">
      <dgm:prSet/>
      <dgm:spPr/>
      <dgm:t>
        <a:bodyPr/>
        <a:lstStyle/>
        <a:p>
          <a:endParaRPr lang="en-GB"/>
        </a:p>
      </dgm:t>
    </dgm:pt>
    <dgm:pt modelId="{93CA0CBC-4CF2-4068-A699-8B535548B37D}" type="sibTrans" cxnId="{EC8EF83F-34D3-4C0F-B96D-7C7AD6B8A925}">
      <dgm:prSet/>
      <dgm:spPr/>
      <dgm:t>
        <a:bodyPr/>
        <a:lstStyle/>
        <a:p>
          <a:endParaRPr lang="en-GB"/>
        </a:p>
      </dgm:t>
    </dgm:pt>
    <dgm:pt modelId="{B77C9DF2-1B4E-4A45-A766-65986BCFD545}">
      <dgm:prSet phldrT="[Texte]" custT="1">
        <dgm:style>
          <a:lnRef idx="1">
            <a:schemeClr val="accent4"/>
          </a:lnRef>
          <a:fillRef idx="2">
            <a:schemeClr val="accent4"/>
          </a:fillRef>
          <a:effectRef idx="1">
            <a:schemeClr val="accent4"/>
          </a:effectRef>
          <a:fontRef idx="minor">
            <a:schemeClr val="dk1"/>
          </a:fontRef>
        </dgm:style>
      </dgm:prSet>
      <dgm:spPr/>
      <dgm:t>
        <a:bodyPr/>
        <a:lstStyle/>
        <a:p>
          <a:r>
            <a:rPr lang="en-GB" sz="2000" b="1" dirty="0" smtClean="0"/>
            <a:t>Complex </a:t>
          </a:r>
          <a:endParaRPr lang="en-GB" sz="2000" b="1" dirty="0"/>
        </a:p>
      </dgm:t>
    </dgm:pt>
    <dgm:pt modelId="{484562BB-FA2F-480D-8FCB-2AFA4B37E979}" type="parTrans" cxnId="{3B9E664D-817B-4B0C-B6AB-CC215F3A343B}">
      <dgm:prSet/>
      <dgm:spPr/>
      <dgm:t>
        <a:bodyPr/>
        <a:lstStyle/>
        <a:p>
          <a:endParaRPr lang="en-GB"/>
        </a:p>
      </dgm:t>
    </dgm:pt>
    <dgm:pt modelId="{A85706C8-F9B9-4B72-ACB5-35C7BE5278BB}" type="sibTrans" cxnId="{3B9E664D-817B-4B0C-B6AB-CC215F3A343B}">
      <dgm:prSet/>
      <dgm:spPr/>
      <dgm:t>
        <a:bodyPr/>
        <a:lstStyle/>
        <a:p>
          <a:endParaRPr lang="en-GB"/>
        </a:p>
      </dgm:t>
    </dgm:pt>
    <dgm:pt modelId="{51350AE0-1492-4F04-BC14-CA271AD1D178}">
      <dgm:prSet phldrT="[Texte]" phldr="1"/>
      <dgm:spPr/>
      <dgm:t>
        <a:bodyPr/>
        <a:lstStyle/>
        <a:p>
          <a:endParaRPr lang="en-GB" dirty="0"/>
        </a:p>
      </dgm:t>
    </dgm:pt>
    <dgm:pt modelId="{7DE937D6-7119-46FA-A672-1CF98B0872B5}" type="sibTrans" cxnId="{12B49547-A195-4CC9-8701-A174BDC93BFE}">
      <dgm:prSet/>
      <dgm:spPr/>
      <dgm:t>
        <a:bodyPr/>
        <a:lstStyle/>
        <a:p>
          <a:endParaRPr lang="en-GB"/>
        </a:p>
      </dgm:t>
    </dgm:pt>
    <dgm:pt modelId="{A3414CF4-AABD-429D-A1EC-EDC8075B20E6}" type="parTrans" cxnId="{12B49547-A195-4CC9-8701-A174BDC93BFE}">
      <dgm:prSet/>
      <dgm:spPr/>
      <dgm:t>
        <a:bodyPr/>
        <a:lstStyle/>
        <a:p>
          <a:endParaRPr lang="en-GB"/>
        </a:p>
      </dgm:t>
    </dgm:pt>
    <dgm:pt modelId="{EA836DDC-7D55-4660-A3D5-5FB7CD21CE6D}" type="pres">
      <dgm:prSet presAssocID="{2B2EE620-950A-4E5C-B6AD-8148814401E8}" presName="cycleMatrixDiagram" presStyleCnt="0">
        <dgm:presLayoutVars>
          <dgm:chMax val="1"/>
          <dgm:dir/>
          <dgm:animLvl val="lvl"/>
          <dgm:resizeHandles val="exact"/>
        </dgm:presLayoutVars>
      </dgm:prSet>
      <dgm:spPr/>
    </dgm:pt>
    <dgm:pt modelId="{B0FFF188-9900-48FD-ACF8-FA79EAABBFF4}" type="pres">
      <dgm:prSet presAssocID="{2B2EE620-950A-4E5C-B6AD-8148814401E8}" presName="children" presStyleCnt="0"/>
      <dgm:spPr/>
    </dgm:pt>
    <dgm:pt modelId="{BCE9B279-4E07-4C2C-95DE-99C6BDE9B849}" type="pres">
      <dgm:prSet presAssocID="{2B2EE620-950A-4E5C-B6AD-8148814401E8}" presName="child1group" presStyleCnt="0"/>
      <dgm:spPr/>
    </dgm:pt>
    <dgm:pt modelId="{2ED3C60A-ED2D-43BB-9EC4-B0D4C3886D19}" type="pres">
      <dgm:prSet presAssocID="{2B2EE620-950A-4E5C-B6AD-8148814401E8}" presName="child1" presStyleLbl="bgAcc1" presStyleIdx="0" presStyleCnt="4" custScaleX="140277"/>
      <dgm:spPr/>
    </dgm:pt>
    <dgm:pt modelId="{F7BD49E1-69EE-423B-8AD7-BD8D0CB751A4}" type="pres">
      <dgm:prSet presAssocID="{2B2EE620-950A-4E5C-B6AD-8148814401E8}" presName="child1Text" presStyleLbl="bgAcc1" presStyleIdx="0" presStyleCnt="4">
        <dgm:presLayoutVars>
          <dgm:bulletEnabled val="1"/>
        </dgm:presLayoutVars>
      </dgm:prSet>
      <dgm:spPr/>
    </dgm:pt>
    <dgm:pt modelId="{6DA77877-155B-431F-B156-E6093563C16A}" type="pres">
      <dgm:prSet presAssocID="{2B2EE620-950A-4E5C-B6AD-8148814401E8}" presName="child2group" presStyleCnt="0"/>
      <dgm:spPr/>
    </dgm:pt>
    <dgm:pt modelId="{803F864E-1E7F-4464-9041-1A466A388E23}" type="pres">
      <dgm:prSet presAssocID="{2B2EE620-950A-4E5C-B6AD-8148814401E8}" presName="child2" presStyleLbl="bgAcc1" presStyleIdx="1" presStyleCnt="4" custScaleX="137710"/>
      <dgm:spPr/>
      <dgm:t>
        <a:bodyPr/>
        <a:lstStyle/>
        <a:p>
          <a:endParaRPr lang="en-GB"/>
        </a:p>
      </dgm:t>
    </dgm:pt>
    <dgm:pt modelId="{43A14C7D-885E-465F-98FB-E951E92286F1}" type="pres">
      <dgm:prSet presAssocID="{2B2EE620-950A-4E5C-B6AD-8148814401E8}" presName="child2Text" presStyleLbl="bgAcc1" presStyleIdx="1" presStyleCnt="4">
        <dgm:presLayoutVars>
          <dgm:bulletEnabled val="1"/>
        </dgm:presLayoutVars>
      </dgm:prSet>
      <dgm:spPr/>
      <dgm:t>
        <a:bodyPr/>
        <a:lstStyle/>
        <a:p>
          <a:endParaRPr lang="en-GB"/>
        </a:p>
      </dgm:t>
    </dgm:pt>
    <dgm:pt modelId="{E1CC28A5-E6B1-40A7-80AE-D57EB8F8CBB3}" type="pres">
      <dgm:prSet presAssocID="{2B2EE620-950A-4E5C-B6AD-8148814401E8}" presName="child3group" presStyleCnt="0"/>
      <dgm:spPr/>
    </dgm:pt>
    <dgm:pt modelId="{04FFE3FC-34BA-49BC-A90A-A0205E78C958}" type="pres">
      <dgm:prSet presAssocID="{2B2EE620-950A-4E5C-B6AD-8148814401E8}" presName="child3" presStyleLbl="bgAcc1" presStyleIdx="2" presStyleCnt="4" custScaleX="139393"/>
      <dgm:spPr/>
      <dgm:t>
        <a:bodyPr/>
        <a:lstStyle/>
        <a:p>
          <a:endParaRPr lang="en-GB"/>
        </a:p>
      </dgm:t>
    </dgm:pt>
    <dgm:pt modelId="{2F8B9B35-700D-451C-8E68-D8F97FDAB7D2}" type="pres">
      <dgm:prSet presAssocID="{2B2EE620-950A-4E5C-B6AD-8148814401E8}" presName="child3Text" presStyleLbl="bgAcc1" presStyleIdx="2" presStyleCnt="4">
        <dgm:presLayoutVars>
          <dgm:bulletEnabled val="1"/>
        </dgm:presLayoutVars>
      </dgm:prSet>
      <dgm:spPr/>
      <dgm:t>
        <a:bodyPr/>
        <a:lstStyle/>
        <a:p>
          <a:endParaRPr lang="en-GB"/>
        </a:p>
      </dgm:t>
    </dgm:pt>
    <dgm:pt modelId="{899DB207-D1E6-4FE6-A391-86AE8A2E6D93}" type="pres">
      <dgm:prSet presAssocID="{2B2EE620-950A-4E5C-B6AD-8148814401E8}" presName="child4group" presStyleCnt="0"/>
      <dgm:spPr/>
    </dgm:pt>
    <dgm:pt modelId="{4534A4CA-8A66-4AE6-9FA4-412834ACF116}" type="pres">
      <dgm:prSet presAssocID="{2B2EE620-950A-4E5C-B6AD-8148814401E8}" presName="child4" presStyleLbl="bgAcc1" presStyleIdx="3" presStyleCnt="4" custScaleX="139395"/>
      <dgm:spPr/>
      <dgm:t>
        <a:bodyPr/>
        <a:lstStyle/>
        <a:p>
          <a:endParaRPr lang="en-GB"/>
        </a:p>
      </dgm:t>
    </dgm:pt>
    <dgm:pt modelId="{45FBD4BB-4D72-4D4E-A74A-8B23F31F0E74}" type="pres">
      <dgm:prSet presAssocID="{2B2EE620-950A-4E5C-B6AD-8148814401E8}" presName="child4Text" presStyleLbl="bgAcc1" presStyleIdx="3" presStyleCnt="4">
        <dgm:presLayoutVars>
          <dgm:bulletEnabled val="1"/>
        </dgm:presLayoutVars>
      </dgm:prSet>
      <dgm:spPr/>
      <dgm:t>
        <a:bodyPr/>
        <a:lstStyle/>
        <a:p>
          <a:endParaRPr lang="en-GB"/>
        </a:p>
      </dgm:t>
    </dgm:pt>
    <dgm:pt modelId="{23C6220B-B587-450A-B65C-EBC5227C1D49}" type="pres">
      <dgm:prSet presAssocID="{2B2EE620-950A-4E5C-B6AD-8148814401E8}" presName="childPlaceholder" presStyleCnt="0"/>
      <dgm:spPr/>
    </dgm:pt>
    <dgm:pt modelId="{52A7D199-175A-40D7-B3F3-1868F1D67B28}" type="pres">
      <dgm:prSet presAssocID="{2B2EE620-950A-4E5C-B6AD-8148814401E8}" presName="circle" presStyleCnt="0"/>
      <dgm:spPr/>
    </dgm:pt>
    <dgm:pt modelId="{E15A8041-273C-4B3A-8440-6A6602141CCA}" type="pres">
      <dgm:prSet presAssocID="{2B2EE620-950A-4E5C-B6AD-8148814401E8}" presName="quadrant1" presStyleLbl="node1" presStyleIdx="0" presStyleCnt="4" custScaleX="27463" custScaleY="25288" custLinFactNeighborX="28303" custLinFactNeighborY="27046">
        <dgm:presLayoutVars>
          <dgm:chMax val="1"/>
          <dgm:bulletEnabled val="1"/>
        </dgm:presLayoutVars>
      </dgm:prSet>
      <dgm:spPr/>
      <dgm:t>
        <a:bodyPr/>
        <a:lstStyle/>
        <a:p>
          <a:endParaRPr lang="en-GB"/>
        </a:p>
      </dgm:t>
    </dgm:pt>
    <dgm:pt modelId="{5F8F297E-9DD5-4747-9EEC-70A5B16336D6}" type="pres">
      <dgm:prSet presAssocID="{2B2EE620-950A-4E5C-B6AD-8148814401E8}" presName="quadrant2" presStyleLbl="node1" presStyleIdx="1" presStyleCnt="4" custScaleX="14049" custScaleY="22514" custLinFactNeighborX="-35851" custLinFactNeighborY="32706">
        <dgm:presLayoutVars>
          <dgm:chMax val="1"/>
          <dgm:bulletEnabled val="1"/>
        </dgm:presLayoutVars>
      </dgm:prSet>
      <dgm:spPr/>
    </dgm:pt>
    <dgm:pt modelId="{D9B1EFA5-5974-422C-A9DA-91730CA4DA7C}" type="pres">
      <dgm:prSet presAssocID="{2B2EE620-950A-4E5C-B6AD-8148814401E8}" presName="quadrant3" presStyleLbl="node1" presStyleIdx="2" presStyleCnt="4" custScaleX="28721" custScaleY="30896" custLinFactNeighborX="-32706" custLinFactNeighborY="-31448">
        <dgm:presLayoutVars>
          <dgm:chMax val="1"/>
          <dgm:bulletEnabled val="1"/>
        </dgm:presLayoutVars>
      </dgm:prSet>
      <dgm:spPr/>
    </dgm:pt>
    <dgm:pt modelId="{F22A1779-696D-4F96-A4B1-1E1AA3B1A759}" type="pres">
      <dgm:prSet presAssocID="{2B2EE620-950A-4E5C-B6AD-8148814401E8}" presName="quadrant4" presStyleLbl="node1" presStyleIdx="3" presStyleCnt="4" custScaleX="38784" custScaleY="44733" custLinFactNeighborX="32078" custLinFactNeighborY="-33335">
        <dgm:presLayoutVars>
          <dgm:chMax val="1"/>
          <dgm:bulletEnabled val="1"/>
        </dgm:presLayoutVars>
      </dgm:prSet>
      <dgm:spPr/>
    </dgm:pt>
    <dgm:pt modelId="{F9F2ED41-C4AE-47C0-AC9A-2084B4FAF49F}" type="pres">
      <dgm:prSet presAssocID="{2B2EE620-950A-4E5C-B6AD-8148814401E8}" presName="quadrantPlaceholder" presStyleCnt="0"/>
      <dgm:spPr/>
    </dgm:pt>
    <dgm:pt modelId="{EAC83C9F-2C66-4F11-BA86-CCB260977C72}" type="pres">
      <dgm:prSet presAssocID="{2B2EE620-950A-4E5C-B6AD-8148814401E8}" presName="center1" presStyleLbl="fgShp" presStyleIdx="0" presStyleCnt="2"/>
      <dgm:spPr/>
    </dgm:pt>
    <dgm:pt modelId="{0A44E27A-A385-423B-985A-019104A0358C}" type="pres">
      <dgm:prSet presAssocID="{2B2EE620-950A-4E5C-B6AD-8148814401E8}" presName="center2" presStyleLbl="fgShp" presStyleIdx="1" presStyleCnt="2"/>
      <dgm:spPr/>
    </dgm:pt>
  </dgm:ptLst>
  <dgm:cxnLst>
    <dgm:cxn modelId="{B017380F-0788-40E3-8340-EE83E2D3DA03}" srcId="{3B5FF153-7C60-4227-96D3-E2ED25714A55}" destId="{6E6F1FCD-4FDF-49E0-91AB-291FBA911D7B}" srcOrd="0" destOrd="0" parTransId="{73E791F5-A97E-4696-AE10-214A4041E12A}" sibTransId="{8EC17327-F8E9-46DD-8544-082435AB80F1}"/>
    <dgm:cxn modelId="{F8FE4035-D8F0-454A-BBF9-03D7C22E188F}" srcId="{2B2EE620-950A-4E5C-B6AD-8148814401E8}" destId="{3B5FF153-7C60-4227-96D3-E2ED25714A55}" srcOrd="1" destOrd="0" parTransId="{44B77812-07E4-46DA-92C4-9CF1E9B161D0}" sibTransId="{4C5755E9-070C-4333-A4BA-F1717EAA7DC7}"/>
    <dgm:cxn modelId="{7329CD18-27A8-4A94-AB49-4F9EA949499A}" type="presOf" srcId="{51350AE0-1492-4F04-BC14-CA271AD1D178}" destId="{E15A8041-273C-4B3A-8440-6A6602141CCA}" srcOrd="0" destOrd="0" presId="urn:microsoft.com/office/officeart/2005/8/layout/cycle4"/>
    <dgm:cxn modelId="{80FD14F6-66CE-4CB8-A6A3-55E4C9ABB026}" type="presOf" srcId="{B77C9DF2-1B4E-4A45-A766-65986BCFD545}" destId="{4534A4CA-8A66-4AE6-9FA4-412834ACF116}" srcOrd="0" destOrd="0" presId="urn:microsoft.com/office/officeart/2005/8/layout/cycle4"/>
    <dgm:cxn modelId="{3B9E664D-817B-4B0C-B6AB-CC215F3A343B}" srcId="{75BB2548-3659-4081-90A3-51E7D549D2A8}" destId="{B77C9DF2-1B4E-4A45-A766-65986BCFD545}" srcOrd="0" destOrd="0" parTransId="{484562BB-FA2F-480D-8FCB-2AFA4B37E979}" sibTransId="{A85706C8-F9B9-4B72-ACB5-35C7BE5278BB}"/>
    <dgm:cxn modelId="{7FDF8AB3-C2C4-4561-A200-A234B4366386}" type="presOf" srcId="{2B2EE620-950A-4E5C-B6AD-8148814401E8}" destId="{EA836DDC-7D55-4660-A3D5-5FB7CD21CE6D}" srcOrd="0" destOrd="0" presId="urn:microsoft.com/office/officeart/2005/8/layout/cycle4"/>
    <dgm:cxn modelId="{FFADABE3-9EEC-468F-B8CA-9C40B17C6FD9}" type="presOf" srcId="{6E6F1FCD-4FDF-49E0-91AB-291FBA911D7B}" destId="{43A14C7D-885E-465F-98FB-E951E92286F1}" srcOrd="1" destOrd="0" presId="urn:microsoft.com/office/officeart/2005/8/layout/cycle4"/>
    <dgm:cxn modelId="{75E55443-39B1-49A2-A556-E4BC0EDEC4C1}" srcId="{2B2EE620-950A-4E5C-B6AD-8148814401E8}" destId="{D7C4D8C7-59E8-4107-B791-085C51746745}" srcOrd="2" destOrd="0" parTransId="{3F384E9F-B7A6-4B9D-A12C-DB9A110584E7}" sibTransId="{2DFB139F-BDAF-4024-AD71-04E80479341F}"/>
    <dgm:cxn modelId="{12B49547-A195-4CC9-8701-A174BDC93BFE}" srcId="{2B2EE620-950A-4E5C-B6AD-8148814401E8}" destId="{51350AE0-1492-4F04-BC14-CA271AD1D178}" srcOrd="0" destOrd="0" parTransId="{A3414CF4-AABD-429D-A1EC-EDC8075B20E6}" sibTransId="{7DE937D6-7119-46FA-A672-1CF98B0872B5}"/>
    <dgm:cxn modelId="{E3855055-7623-4112-A498-EEDD5AF600C3}" type="presOf" srcId="{E71BE664-D67B-4114-84E9-0218710E6ABB}" destId="{2ED3C60A-ED2D-43BB-9EC4-B0D4C3886D19}" srcOrd="0" destOrd="0" presId="urn:microsoft.com/office/officeart/2005/8/layout/cycle4"/>
    <dgm:cxn modelId="{E1C8D3E4-019E-432B-BC8F-15B48710176F}" type="presOf" srcId="{3B5FF153-7C60-4227-96D3-E2ED25714A55}" destId="{5F8F297E-9DD5-4747-9EEC-70A5B16336D6}" srcOrd="0" destOrd="0" presId="urn:microsoft.com/office/officeart/2005/8/layout/cycle4"/>
    <dgm:cxn modelId="{57B08AED-D8CE-4F01-B9B1-3FFC88B4050A}" type="presOf" srcId="{75BB2548-3659-4081-90A3-51E7D549D2A8}" destId="{F22A1779-696D-4F96-A4B1-1E1AA3B1A759}" srcOrd="0" destOrd="0" presId="urn:microsoft.com/office/officeart/2005/8/layout/cycle4"/>
    <dgm:cxn modelId="{25CA3DEB-7AE7-4453-A2EA-1C74EB87703F}" type="presOf" srcId="{D7C4D8C7-59E8-4107-B791-085C51746745}" destId="{D9B1EFA5-5974-422C-A9DA-91730CA4DA7C}" srcOrd="0" destOrd="0" presId="urn:microsoft.com/office/officeart/2005/8/layout/cycle4"/>
    <dgm:cxn modelId="{D1D6D8A9-8756-4BCC-B697-B8F3F6332B94}" srcId="{D7C4D8C7-59E8-4107-B791-085C51746745}" destId="{99DA1583-BF33-42F4-88B3-CC80976B8FA4}" srcOrd="0" destOrd="0" parTransId="{6EA8F194-4834-45D8-A367-67367C365E27}" sibTransId="{58795EDC-64CC-482F-9AE0-1C68EA990438}"/>
    <dgm:cxn modelId="{6A220911-E657-4E4B-86C2-D8BBD9C6D456}" type="presOf" srcId="{E71BE664-D67B-4114-84E9-0218710E6ABB}" destId="{F7BD49E1-69EE-423B-8AD7-BD8D0CB751A4}" srcOrd="1" destOrd="0" presId="urn:microsoft.com/office/officeart/2005/8/layout/cycle4"/>
    <dgm:cxn modelId="{5DE5C600-80F4-499C-8BA1-D6CC56B8770A}" type="presOf" srcId="{6E6F1FCD-4FDF-49E0-91AB-291FBA911D7B}" destId="{803F864E-1E7F-4464-9041-1A466A388E23}" srcOrd="0" destOrd="0" presId="urn:microsoft.com/office/officeart/2005/8/layout/cycle4"/>
    <dgm:cxn modelId="{5E607358-1633-4659-8527-97E9E8E4EB2C}" srcId="{51350AE0-1492-4F04-BC14-CA271AD1D178}" destId="{E71BE664-D67B-4114-84E9-0218710E6ABB}" srcOrd="0" destOrd="0" parTransId="{F8279D39-E614-4114-9952-ACA276F2887C}" sibTransId="{D461A79A-4916-4355-A495-677CF52AAFCD}"/>
    <dgm:cxn modelId="{46804D01-6330-42D7-A1D8-8F1CB368A037}" type="presOf" srcId="{99DA1583-BF33-42F4-88B3-CC80976B8FA4}" destId="{04FFE3FC-34BA-49BC-A90A-A0205E78C958}" srcOrd="0" destOrd="0" presId="urn:microsoft.com/office/officeart/2005/8/layout/cycle4"/>
    <dgm:cxn modelId="{B75EB0D8-5573-4AD5-974E-1C06211B9C0C}" type="presOf" srcId="{B77C9DF2-1B4E-4A45-A766-65986BCFD545}" destId="{45FBD4BB-4D72-4D4E-A74A-8B23F31F0E74}" srcOrd="1" destOrd="0" presId="urn:microsoft.com/office/officeart/2005/8/layout/cycle4"/>
    <dgm:cxn modelId="{AA505F77-0715-4563-B38D-65C61E028108}" type="presOf" srcId="{99DA1583-BF33-42F4-88B3-CC80976B8FA4}" destId="{2F8B9B35-700D-451C-8E68-D8F97FDAB7D2}" srcOrd="1" destOrd="0" presId="urn:microsoft.com/office/officeart/2005/8/layout/cycle4"/>
    <dgm:cxn modelId="{EC8EF83F-34D3-4C0F-B96D-7C7AD6B8A925}" srcId="{2B2EE620-950A-4E5C-B6AD-8148814401E8}" destId="{75BB2548-3659-4081-90A3-51E7D549D2A8}" srcOrd="3" destOrd="0" parTransId="{3F6984DC-392C-4B84-84F6-AA5AAE407B08}" sibTransId="{93CA0CBC-4CF2-4068-A699-8B535548B37D}"/>
    <dgm:cxn modelId="{7BE22748-26FB-4F98-B709-CA8C679A659B}" type="presParOf" srcId="{EA836DDC-7D55-4660-A3D5-5FB7CD21CE6D}" destId="{B0FFF188-9900-48FD-ACF8-FA79EAABBFF4}" srcOrd="0" destOrd="0" presId="urn:microsoft.com/office/officeart/2005/8/layout/cycle4"/>
    <dgm:cxn modelId="{F08456A0-41E0-4C57-A04A-899E6640AE24}" type="presParOf" srcId="{B0FFF188-9900-48FD-ACF8-FA79EAABBFF4}" destId="{BCE9B279-4E07-4C2C-95DE-99C6BDE9B849}" srcOrd="0" destOrd="0" presId="urn:microsoft.com/office/officeart/2005/8/layout/cycle4"/>
    <dgm:cxn modelId="{14DF6C34-4B98-48B4-9F12-7504DC4EC358}" type="presParOf" srcId="{BCE9B279-4E07-4C2C-95DE-99C6BDE9B849}" destId="{2ED3C60A-ED2D-43BB-9EC4-B0D4C3886D19}" srcOrd="0" destOrd="0" presId="urn:microsoft.com/office/officeart/2005/8/layout/cycle4"/>
    <dgm:cxn modelId="{52A5C4FF-F73E-4DC6-8085-92B469E4FC0A}" type="presParOf" srcId="{BCE9B279-4E07-4C2C-95DE-99C6BDE9B849}" destId="{F7BD49E1-69EE-423B-8AD7-BD8D0CB751A4}" srcOrd="1" destOrd="0" presId="urn:microsoft.com/office/officeart/2005/8/layout/cycle4"/>
    <dgm:cxn modelId="{115FB168-2BA4-4E82-A13A-1CB91931162D}" type="presParOf" srcId="{B0FFF188-9900-48FD-ACF8-FA79EAABBFF4}" destId="{6DA77877-155B-431F-B156-E6093563C16A}" srcOrd="1" destOrd="0" presId="urn:microsoft.com/office/officeart/2005/8/layout/cycle4"/>
    <dgm:cxn modelId="{AC7489A6-0C5E-47B1-8865-B554B2E05463}" type="presParOf" srcId="{6DA77877-155B-431F-B156-E6093563C16A}" destId="{803F864E-1E7F-4464-9041-1A466A388E23}" srcOrd="0" destOrd="0" presId="urn:microsoft.com/office/officeart/2005/8/layout/cycle4"/>
    <dgm:cxn modelId="{ACE74ED1-9931-45A7-B887-BBF2D3F250F2}" type="presParOf" srcId="{6DA77877-155B-431F-B156-E6093563C16A}" destId="{43A14C7D-885E-465F-98FB-E951E92286F1}" srcOrd="1" destOrd="0" presId="urn:microsoft.com/office/officeart/2005/8/layout/cycle4"/>
    <dgm:cxn modelId="{3C888743-A352-4122-8830-E1E579892265}" type="presParOf" srcId="{B0FFF188-9900-48FD-ACF8-FA79EAABBFF4}" destId="{E1CC28A5-E6B1-40A7-80AE-D57EB8F8CBB3}" srcOrd="2" destOrd="0" presId="urn:microsoft.com/office/officeart/2005/8/layout/cycle4"/>
    <dgm:cxn modelId="{8B6824CB-6C0B-40A6-891D-E8BC556801C0}" type="presParOf" srcId="{E1CC28A5-E6B1-40A7-80AE-D57EB8F8CBB3}" destId="{04FFE3FC-34BA-49BC-A90A-A0205E78C958}" srcOrd="0" destOrd="0" presId="urn:microsoft.com/office/officeart/2005/8/layout/cycle4"/>
    <dgm:cxn modelId="{7DA8BC70-1728-4BFF-B286-43CE2C9BAB5D}" type="presParOf" srcId="{E1CC28A5-E6B1-40A7-80AE-D57EB8F8CBB3}" destId="{2F8B9B35-700D-451C-8E68-D8F97FDAB7D2}" srcOrd="1" destOrd="0" presId="urn:microsoft.com/office/officeart/2005/8/layout/cycle4"/>
    <dgm:cxn modelId="{81068126-E445-469D-A916-C09E244D2208}" type="presParOf" srcId="{B0FFF188-9900-48FD-ACF8-FA79EAABBFF4}" destId="{899DB207-D1E6-4FE6-A391-86AE8A2E6D93}" srcOrd="3" destOrd="0" presId="urn:microsoft.com/office/officeart/2005/8/layout/cycle4"/>
    <dgm:cxn modelId="{35A3964B-AB9E-4D7C-A39E-51B7DA8AFAFB}" type="presParOf" srcId="{899DB207-D1E6-4FE6-A391-86AE8A2E6D93}" destId="{4534A4CA-8A66-4AE6-9FA4-412834ACF116}" srcOrd="0" destOrd="0" presId="urn:microsoft.com/office/officeart/2005/8/layout/cycle4"/>
    <dgm:cxn modelId="{6B8BF35C-046B-4DB2-94E0-AF433BF78622}" type="presParOf" srcId="{899DB207-D1E6-4FE6-A391-86AE8A2E6D93}" destId="{45FBD4BB-4D72-4D4E-A74A-8B23F31F0E74}" srcOrd="1" destOrd="0" presId="urn:microsoft.com/office/officeart/2005/8/layout/cycle4"/>
    <dgm:cxn modelId="{694075BC-1C72-42DF-92CC-E348375E936C}" type="presParOf" srcId="{B0FFF188-9900-48FD-ACF8-FA79EAABBFF4}" destId="{23C6220B-B587-450A-B65C-EBC5227C1D49}" srcOrd="4" destOrd="0" presId="urn:microsoft.com/office/officeart/2005/8/layout/cycle4"/>
    <dgm:cxn modelId="{25F09DAD-51A1-408B-AFDF-E34C4D06B037}" type="presParOf" srcId="{EA836DDC-7D55-4660-A3D5-5FB7CD21CE6D}" destId="{52A7D199-175A-40D7-B3F3-1868F1D67B28}" srcOrd="1" destOrd="0" presId="urn:microsoft.com/office/officeart/2005/8/layout/cycle4"/>
    <dgm:cxn modelId="{867413CE-D1E7-4F89-896F-35503A953EE8}" type="presParOf" srcId="{52A7D199-175A-40D7-B3F3-1868F1D67B28}" destId="{E15A8041-273C-4B3A-8440-6A6602141CCA}" srcOrd="0" destOrd="0" presId="urn:microsoft.com/office/officeart/2005/8/layout/cycle4"/>
    <dgm:cxn modelId="{D208BB6A-252E-4958-B3B2-BA8BCD5E524A}" type="presParOf" srcId="{52A7D199-175A-40D7-B3F3-1868F1D67B28}" destId="{5F8F297E-9DD5-4747-9EEC-70A5B16336D6}" srcOrd="1" destOrd="0" presId="urn:microsoft.com/office/officeart/2005/8/layout/cycle4"/>
    <dgm:cxn modelId="{2F78843A-6408-4B90-BCA1-5BA7514F75DC}" type="presParOf" srcId="{52A7D199-175A-40D7-B3F3-1868F1D67B28}" destId="{D9B1EFA5-5974-422C-A9DA-91730CA4DA7C}" srcOrd="2" destOrd="0" presId="urn:microsoft.com/office/officeart/2005/8/layout/cycle4"/>
    <dgm:cxn modelId="{422C3D9E-A4A5-4497-80A5-BD00DAC7546D}" type="presParOf" srcId="{52A7D199-175A-40D7-B3F3-1868F1D67B28}" destId="{F22A1779-696D-4F96-A4B1-1E1AA3B1A759}" srcOrd="3" destOrd="0" presId="urn:microsoft.com/office/officeart/2005/8/layout/cycle4"/>
    <dgm:cxn modelId="{A5FE7A6D-384E-4360-A9A1-C4507C2178B2}" type="presParOf" srcId="{52A7D199-175A-40D7-B3F3-1868F1D67B28}" destId="{F9F2ED41-C4AE-47C0-AC9A-2084B4FAF49F}" srcOrd="4" destOrd="0" presId="urn:microsoft.com/office/officeart/2005/8/layout/cycle4"/>
    <dgm:cxn modelId="{305A4B7D-48E1-42E7-8718-7CE696D0B8D1}" type="presParOf" srcId="{EA836DDC-7D55-4660-A3D5-5FB7CD21CE6D}" destId="{EAC83C9F-2C66-4F11-BA86-CCB260977C72}" srcOrd="2" destOrd="0" presId="urn:microsoft.com/office/officeart/2005/8/layout/cycle4"/>
    <dgm:cxn modelId="{A3FAE43B-3F8C-40E3-B2D8-EEE24F496884}" type="presParOf" srcId="{EA836DDC-7D55-4660-A3D5-5FB7CD21CE6D}" destId="{0A44E27A-A385-423B-985A-019104A0358C}" srcOrd="3" destOrd="0" presId="urn:microsoft.com/office/officeart/2005/8/layout/cycle4"/>
  </dgm:cxnLst>
  <dgm:bg/>
  <dgm:whole/>
</dgm:dataModel>
</file>

<file path=ppt/diagrams/data3.xml><?xml version="1.0" encoding="utf-8"?>
<dgm:dataModel xmlns:dgm="http://schemas.openxmlformats.org/drawingml/2006/diagram" xmlns:a="http://schemas.openxmlformats.org/drawingml/2006/main">
  <dgm:ptLst>
    <dgm:pt modelId="{1DED6DCE-E654-4595-B087-70388EA62083}" type="doc">
      <dgm:prSet loTypeId="urn:microsoft.com/office/officeart/2005/8/layout/equation2" loCatId="process" qsTypeId="urn:microsoft.com/office/officeart/2005/8/quickstyle/simple1" qsCatId="simple" csTypeId="urn:microsoft.com/office/officeart/2005/8/colors/accent1_2" csCatId="accent1" phldr="1"/>
      <dgm:spPr/>
    </dgm:pt>
    <dgm:pt modelId="{F9EEF493-0A7E-4D73-9C4C-AF02DD82A2EF}">
      <dgm:prSet phldrT="[Texte]" custT="1">
        <dgm:style>
          <a:lnRef idx="1">
            <a:schemeClr val="accent2"/>
          </a:lnRef>
          <a:fillRef idx="2">
            <a:schemeClr val="accent2"/>
          </a:fillRef>
          <a:effectRef idx="1">
            <a:schemeClr val="accent2"/>
          </a:effectRef>
          <a:fontRef idx="minor">
            <a:schemeClr val="dk1"/>
          </a:fontRef>
        </dgm:style>
      </dgm:prSet>
      <dgm:spPr/>
      <dgm:t>
        <a:bodyPr/>
        <a:lstStyle/>
        <a:p>
          <a:r>
            <a:rPr lang="en-GB" sz="2400" b="1" dirty="0" smtClean="0"/>
            <a:t>Independent</a:t>
          </a:r>
          <a:r>
            <a:rPr lang="en-GB" sz="2400" dirty="0" smtClean="0"/>
            <a:t> </a:t>
          </a:r>
          <a:endParaRPr lang="en-GB" sz="2400" dirty="0"/>
        </a:p>
      </dgm:t>
    </dgm:pt>
    <dgm:pt modelId="{4B657C9E-74E8-4A9C-9C31-BA543EA00D9D}" type="parTrans" cxnId="{6B57AC10-D6BE-4905-A60C-3B80143E0439}">
      <dgm:prSet/>
      <dgm:spPr/>
    </dgm:pt>
    <dgm:pt modelId="{75D91984-2101-4458-9E4B-ED1B5E362644}" type="sibTrans" cxnId="{6B57AC10-D6BE-4905-A60C-3B80143E0439}">
      <dgm:prSet/>
      <dgm:spPr>
        <a:solidFill>
          <a:srgbClr val="FF0000"/>
        </a:solidFill>
      </dgm:spPr>
      <dgm:t>
        <a:bodyPr/>
        <a:lstStyle/>
        <a:p>
          <a:endParaRPr lang="en-GB"/>
        </a:p>
      </dgm:t>
    </dgm:pt>
    <dgm:pt modelId="{A48B5937-EB19-4B3A-880F-775326B3AD79}">
      <dgm:prSet phldrT="[Texte]" custT="1">
        <dgm:style>
          <a:lnRef idx="1">
            <a:schemeClr val="accent3"/>
          </a:lnRef>
          <a:fillRef idx="2">
            <a:schemeClr val="accent3"/>
          </a:fillRef>
          <a:effectRef idx="1">
            <a:schemeClr val="accent3"/>
          </a:effectRef>
          <a:fontRef idx="minor">
            <a:schemeClr val="dk1"/>
          </a:fontRef>
        </dgm:style>
      </dgm:prSet>
      <dgm:spPr/>
      <dgm:t>
        <a:bodyPr/>
        <a:lstStyle/>
        <a:p>
          <a:r>
            <a:rPr lang="en-GB" sz="2400" b="1" dirty="0" smtClean="0"/>
            <a:t>Dependent</a:t>
          </a:r>
          <a:r>
            <a:rPr lang="en-GB" sz="2400" dirty="0" smtClean="0"/>
            <a:t> </a:t>
          </a:r>
          <a:endParaRPr lang="en-GB" sz="2400" dirty="0"/>
        </a:p>
      </dgm:t>
    </dgm:pt>
    <dgm:pt modelId="{E9BA01B9-7655-4364-8602-5F25E5DE90ED}" type="parTrans" cxnId="{6F9F38B0-091F-4296-938A-DE5CCD489B81}">
      <dgm:prSet/>
      <dgm:spPr/>
    </dgm:pt>
    <dgm:pt modelId="{C2EF8CAE-9D12-496E-9B32-3F1076102CA7}" type="sibTrans" cxnId="{6F9F38B0-091F-4296-938A-DE5CCD489B81}">
      <dgm:prSet/>
      <dgm:spPr>
        <a:solidFill>
          <a:schemeClr val="tx1"/>
        </a:solidFill>
      </dgm:spPr>
      <dgm:t>
        <a:bodyPr/>
        <a:lstStyle/>
        <a:p>
          <a:endParaRPr lang="en-GB"/>
        </a:p>
      </dgm:t>
    </dgm:pt>
    <dgm:pt modelId="{4BC1C8F5-9847-4771-BF83-CFF76EDEBE39}">
      <dgm:prSet phldrT="[Texte]">
        <dgm:style>
          <a:lnRef idx="1">
            <a:schemeClr val="accent4"/>
          </a:lnRef>
          <a:fillRef idx="2">
            <a:schemeClr val="accent4"/>
          </a:fillRef>
          <a:effectRef idx="1">
            <a:schemeClr val="accent4"/>
          </a:effectRef>
          <a:fontRef idx="minor">
            <a:schemeClr val="dk1"/>
          </a:fontRef>
        </dgm:style>
      </dgm:prSet>
      <dgm:spPr/>
      <dgm:t>
        <a:bodyPr/>
        <a:lstStyle/>
        <a:p>
          <a:r>
            <a:rPr lang="en-GB" dirty="0" smtClean="0"/>
            <a:t>Complex sentence</a:t>
          </a:r>
          <a:endParaRPr lang="en-GB" dirty="0"/>
        </a:p>
      </dgm:t>
    </dgm:pt>
    <dgm:pt modelId="{A62E8585-389F-405C-82AD-94CE01AEC66C}" type="parTrans" cxnId="{0315B9C4-0F13-4CC6-B0EE-59F439C53D8C}">
      <dgm:prSet/>
      <dgm:spPr/>
    </dgm:pt>
    <dgm:pt modelId="{C7153CC6-ADFB-44A8-83C8-082B6C451026}" type="sibTrans" cxnId="{0315B9C4-0F13-4CC6-B0EE-59F439C53D8C}">
      <dgm:prSet/>
      <dgm:spPr/>
    </dgm:pt>
    <dgm:pt modelId="{20921887-CABE-4CCB-97CA-78AB2847DE43}" type="pres">
      <dgm:prSet presAssocID="{1DED6DCE-E654-4595-B087-70388EA62083}" presName="Name0" presStyleCnt="0">
        <dgm:presLayoutVars>
          <dgm:dir/>
          <dgm:resizeHandles val="exact"/>
        </dgm:presLayoutVars>
      </dgm:prSet>
      <dgm:spPr/>
    </dgm:pt>
    <dgm:pt modelId="{531EA7E5-A800-4278-9468-A4D9156F314D}" type="pres">
      <dgm:prSet presAssocID="{1DED6DCE-E654-4595-B087-70388EA62083}" presName="vNodes" presStyleCnt="0"/>
      <dgm:spPr/>
    </dgm:pt>
    <dgm:pt modelId="{4D18E36F-00A8-4BB6-A388-EEE3DBDED13D}" type="pres">
      <dgm:prSet presAssocID="{F9EEF493-0A7E-4D73-9C4C-AF02DD82A2EF}" presName="node" presStyleLbl="node1" presStyleIdx="0" presStyleCnt="3" custScaleX="197262">
        <dgm:presLayoutVars>
          <dgm:bulletEnabled val="1"/>
        </dgm:presLayoutVars>
      </dgm:prSet>
      <dgm:spPr/>
      <dgm:t>
        <a:bodyPr/>
        <a:lstStyle/>
        <a:p>
          <a:endParaRPr lang="en-GB"/>
        </a:p>
      </dgm:t>
    </dgm:pt>
    <dgm:pt modelId="{FA90457A-1103-4846-8A08-290F10F984B0}" type="pres">
      <dgm:prSet presAssocID="{75D91984-2101-4458-9E4B-ED1B5E362644}" presName="spacerT" presStyleCnt="0"/>
      <dgm:spPr/>
    </dgm:pt>
    <dgm:pt modelId="{D129DAA4-9015-4DC9-BE13-E8EBFCB3D92B}" type="pres">
      <dgm:prSet presAssocID="{75D91984-2101-4458-9E4B-ED1B5E362644}" presName="sibTrans" presStyleLbl="sibTrans2D1" presStyleIdx="0" presStyleCnt="2"/>
      <dgm:spPr/>
    </dgm:pt>
    <dgm:pt modelId="{D23C6DB2-26A3-4217-8407-EE2616D0B83C}" type="pres">
      <dgm:prSet presAssocID="{75D91984-2101-4458-9E4B-ED1B5E362644}" presName="spacerB" presStyleCnt="0"/>
      <dgm:spPr/>
    </dgm:pt>
    <dgm:pt modelId="{8578C3B2-DA28-4AD4-88B1-FA14044BAD0F}" type="pres">
      <dgm:prSet presAssocID="{A48B5937-EB19-4B3A-880F-775326B3AD79}" presName="node" presStyleLbl="node1" presStyleIdx="1" presStyleCnt="3" custScaleX="167387">
        <dgm:presLayoutVars>
          <dgm:bulletEnabled val="1"/>
        </dgm:presLayoutVars>
      </dgm:prSet>
      <dgm:spPr/>
    </dgm:pt>
    <dgm:pt modelId="{72B41C25-6302-4EFF-8CDA-304D680319BD}" type="pres">
      <dgm:prSet presAssocID="{1DED6DCE-E654-4595-B087-70388EA62083}" presName="sibTransLast" presStyleLbl="sibTrans2D1" presStyleIdx="1" presStyleCnt="2"/>
      <dgm:spPr/>
    </dgm:pt>
    <dgm:pt modelId="{55C12B47-9592-40B7-B0B0-AF56DFB727BC}" type="pres">
      <dgm:prSet presAssocID="{1DED6DCE-E654-4595-B087-70388EA62083}" presName="connectorText" presStyleLbl="sibTrans2D1" presStyleIdx="1" presStyleCnt="2"/>
      <dgm:spPr/>
    </dgm:pt>
    <dgm:pt modelId="{6E50CEF0-2013-4B80-A2C1-8F9B2460423E}" type="pres">
      <dgm:prSet presAssocID="{1DED6DCE-E654-4595-B087-70388EA62083}" presName="lastNode" presStyleLbl="node1" presStyleIdx="2" presStyleCnt="3">
        <dgm:presLayoutVars>
          <dgm:bulletEnabled val="1"/>
        </dgm:presLayoutVars>
      </dgm:prSet>
      <dgm:spPr/>
      <dgm:t>
        <a:bodyPr/>
        <a:lstStyle/>
        <a:p>
          <a:endParaRPr lang="en-GB"/>
        </a:p>
      </dgm:t>
    </dgm:pt>
  </dgm:ptLst>
  <dgm:cxnLst>
    <dgm:cxn modelId="{0F94FA15-4868-447A-B42B-E74F6177EEF2}" type="presOf" srcId="{4BC1C8F5-9847-4771-BF83-CFF76EDEBE39}" destId="{6E50CEF0-2013-4B80-A2C1-8F9B2460423E}" srcOrd="0" destOrd="0" presId="urn:microsoft.com/office/officeart/2005/8/layout/equation2"/>
    <dgm:cxn modelId="{C273BEC4-BC6C-4CFA-A4B2-6BA6329E96BD}" type="presOf" srcId="{75D91984-2101-4458-9E4B-ED1B5E362644}" destId="{D129DAA4-9015-4DC9-BE13-E8EBFCB3D92B}" srcOrd="0" destOrd="0" presId="urn:microsoft.com/office/officeart/2005/8/layout/equation2"/>
    <dgm:cxn modelId="{04251014-6C6F-4018-963D-EA42C929480B}" type="presOf" srcId="{F9EEF493-0A7E-4D73-9C4C-AF02DD82A2EF}" destId="{4D18E36F-00A8-4BB6-A388-EEE3DBDED13D}" srcOrd="0" destOrd="0" presId="urn:microsoft.com/office/officeart/2005/8/layout/equation2"/>
    <dgm:cxn modelId="{45F4656A-20C7-4C66-9630-0437FE111F7F}" type="presOf" srcId="{A48B5937-EB19-4B3A-880F-775326B3AD79}" destId="{8578C3B2-DA28-4AD4-88B1-FA14044BAD0F}" srcOrd="0" destOrd="0" presId="urn:microsoft.com/office/officeart/2005/8/layout/equation2"/>
    <dgm:cxn modelId="{0315B9C4-0F13-4CC6-B0EE-59F439C53D8C}" srcId="{1DED6DCE-E654-4595-B087-70388EA62083}" destId="{4BC1C8F5-9847-4771-BF83-CFF76EDEBE39}" srcOrd="2" destOrd="0" parTransId="{A62E8585-389F-405C-82AD-94CE01AEC66C}" sibTransId="{C7153CC6-ADFB-44A8-83C8-082B6C451026}"/>
    <dgm:cxn modelId="{6F9F38B0-091F-4296-938A-DE5CCD489B81}" srcId="{1DED6DCE-E654-4595-B087-70388EA62083}" destId="{A48B5937-EB19-4B3A-880F-775326B3AD79}" srcOrd="1" destOrd="0" parTransId="{E9BA01B9-7655-4364-8602-5F25E5DE90ED}" sibTransId="{C2EF8CAE-9D12-496E-9B32-3F1076102CA7}"/>
    <dgm:cxn modelId="{DE62B1DC-D96D-4B3C-B7D5-BBABD07E6584}" type="presOf" srcId="{C2EF8CAE-9D12-496E-9B32-3F1076102CA7}" destId="{55C12B47-9592-40B7-B0B0-AF56DFB727BC}" srcOrd="1" destOrd="0" presId="urn:microsoft.com/office/officeart/2005/8/layout/equation2"/>
    <dgm:cxn modelId="{6B57AC10-D6BE-4905-A60C-3B80143E0439}" srcId="{1DED6DCE-E654-4595-B087-70388EA62083}" destId="{F9EEF493-0A7E-4D73-9C4C-AF02DD82A2EF}" srcOrd="0" destOrd="0" parTransId="{4B657C9E-74E8-4A9C-9C31-BA543EA00D9D}" sibTransId="{75D91984-2101-4458-9E4B-ED1B5E362644}"/>
    <dgm:cxn modelId="{B1CF6BA3-5E05-458A-BBCF-2EA6794AAE57}" type="presOf" srcId="{C2EF8CAE-9D12-496E-9B32-3F1076102CA7}" destId="{72B41C25-6302-4EFF-8CDA-304D680319BD}" srcOrd="0" destOrd="0" presId="urn:microsoft.com/office/officeart/2005/8/layout/equation2"/>
    <dgm:cxn modelId="{A36AB29D-2202-4C89-B220-3C812F3FC0BD}" type="presOf" srcId="{1DED6DCE-E654-4595-B087-70388EA62083}" destId="{20921887-CABE-4CCB-97CA-78AB2847DE43}" srcOrd="0" destOrd="0" presId="urn:microsoft.com/office/officeart/2005/8/layout/equation2"/>
    <dgm:cxn modelId="{4AF9581D-D65B-4684-B91A-C066F59CF190}" type="presParOf" srcId="{20921887-CABE-4CCB-97CA-78AB2847DE43}" destId="{531EA7E5-A800-4278-9468-A4D9156F314D}" srcOrd="0" destOrd="0" presId="urn:microsoft.com/office/officeart/2005/8/layout/equation2"/>
    <dgm:cxn modelId="{BE58BD1E-A3B7-4559-9A82-3B1542C3663D}" type="presParOf" srcId="{531EA7E5-A800-4278-9468-A4D9156F314D}" destId="{4D18E36F-00A8-4BB6-A388-EEE3DBDED13D}" srcOrd="0" destOrd="0" presId="urn:microsoft.com/office/officeart/2005/8/layout/equation2"/>
    <dgm:cxn modelId="{E9D6FEF3-6DB3-4224-A327-E1C0D4B9716E}" type="presParOf" srcId="{531EA7E5-A800-4278-9468-A4D9156F314D}" destId="{FA90457A-1103-4846-8A08-290F10F984B0}" srcOrd="1" destOrd="0" presId="urn:microsoft.com/office/officeart/2005/8/layout/equation2"/>
    <dgm:cxn modelId="{E46C6A1D-03C0-4521-BCB1-12B83E1F72BC}" type="presParOf" srcId="{531EA7E5-A800-4278-9468-A4D9156F314D}" destId="{D129DAA4-9015-4DC9-BE13-E8EBFCB3D92B}" srcOrd="2" destOrd="0" presId="urn:microsoft.com/office/officeart/2005/8/layout/equation2"/>
    <dgm:cxn modelId="{1D51B043-D2C9-47D6-AE98-BAB6B853960F}" type="presParOf" srcId="{531EA7E5-A800-4278-9468-A4D9156F314D}" destId="{D23C6DB2-26A3-4217-8407-EE2616D0B83C}" srcOrd="3" destOrd="0" presId="urn:microsoft.com/office/officeart/2005/8/layout/equation2"/>
    <dgm:cxn modelId="{4876DBAB-DB8B-447E-A83F-6ABED789AFC1}" type="presParOf" srcId="{531EA7E5-A800-4278-9468-A4D9156F314D}" destId="{8578C3B2-DA28-4AD4-88B1-FA14044BAD0F}" srcOrd="4" destOrd="0" presId="urn:microsoft.com/office/officeart/2005/8/layout/equation2"/>
    <dgm:cxn modelId="{D0D90B34-2280-44B4-823F-D4FAC23E63E9}" type="presParOf" srcId="{20921887-CABE-4CCB-97CA-78AB2847DE43}" destId="{72B41C25-6302-4EFF-8CDA-304D680319BD}" srcOrd="1" destOrd="0" presId="urn:microsoft.com/office/officeart/2005/8/layout/equation2"/>
    <dgm:cxn modelId="{AE911A92-F759-459A-8401-51FD15C84F58}" type="presParOf" srcId="{72B41C25-6302-4EFF-8CDA-304D680319BD}" destId="{55C12B47-9592-40B7-B0B0-AF56DFB727BC}" srcOrd="0" destOrd="0" presId="urn:microsoft.com/office/officeart/2005/8/layout/equation2"/>
    <dgm:cxn modelId="{E7B3425C-CC8A-485D-961A-00CF1B4D64D9}" type="presParOf" srcId="{20921887-CABE-4CCB-97CA-78AB2847DE43}" destId="{6E50CEF0-2013-4B80-A2C1-8F9B2460423E}" srcOrd="2" destOrd="0" presId="urn:microsoft.com/office/officeart/2005/8/layout/equation2"/>
  </dgm:cxnLst>
  <dgm:bg/>
  <dgm:whole/>
</dgm:dataModel>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7/18/2015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‹N°›</a:t>
            </a:fld>
            <a:endParaRPr lang="en-US"/>
          </a:p>
        </p:txBody>
      </p:sp>
    </p:spTree>
    <p:extLst>
      <p:ext uri="{BB962C8B-B14F-4D97-AF65-F5344CB8AC3E}">
        <p14:creationId xmlns:p14="http://schemas.microsoft.com/office/powerpoint/2010/main" xmlns=""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pPr/>
              <a:t>4</a:t>
            </a:fld>
            <a:endParaRPr lang="en-US"/>
          </a:p>
        </p:txBody>
      </p:sp>
    </p:spTree>
    <p:extLst>
      <p:ext uri="{BB962C8B-B14F-4D97-AF65-F5344CB8AC3E}">
        <p14:creationId xmlns:p14="http://schemas.microsoft.com/office/powerpoint/2010/main" xmlns="" val="1284596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F533E96-F078-4B3D-A8F4-F1AF21EBC357}" type="slidenum">
              <a:rPr lang="en-US" smtClean="0"/>
              <a:pPr/>
              <a:t>14</a:t>
            </a:fld>
            <a:endParaRPr lang="en-US"/>
          </a:p>
        </p:txBody>
      </p:sp>
    </p:spTree>
    <p:extLst>
      <p:ext uri="{BB962C8B-B14F-4D97-AF65-F5344CB8AC3E}">
        <p14:creationId xmlns:p14="http://schemas.microsoft.com/office/powerpoint/2010/main" xmlns="" val="4010727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F533E96-F078-4B3D-A8F4-F1AF21EBC357}" type="slidenum">
              <a:rPr lang="en-US" smtClean="0"/>
              <a:pPr/>
              <a:t>15</a:t>
            </a:fld>
            <a:endParaRPr lang="en-US"/>
          </a:p>
        </p:txBody>
      </p:sp>
    </p:spTree>
    <p:extLst>
      <p:ext uri="{BB962C8B-B14F-4D97-AF65-F5344CB8AC3E}">
        <p14:creationId xmlns:p14="http://schemas.microsoft.com/office/powerpoint/2010/main" xmlns="" val="4010727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87595"/>
            <a:ext cx="8251724" cy="1032386"/>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42451" y="1327355"/>
            <a:ext cx="8273846" cy="678426"/>
          </a:xfrm>
        </p:spPr>
        <p:txBody>
          <a:bodyPr>
            <a:normAutofit/>
          </a:bodyPr>
          <a:lstStyle>
            <a:lvl1pPr marL="0" indent="0" algn="ct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7/18/2015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6" y="253833"/>
            <a:ext cx="8259098" cy="763526"/>
          </a:xfrm>
        </p:spPr>
        <p:txBody>
          <a:bodyPr>
            <a:normAutofit/>
          </a:bodyPr>
          <a:lstStyle>
            <a:lvl1pPr algn="ct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290484"/>
            <a:ext cx="8246070" cy="3571838"/>
          </a:xfrm>
        </p:spPr>
        <p:txBody>
          <a:bodyPr/>
          <a:lstStyle>
            <a:lvl1pPr algn="ctr">
              <a:defRPr sz="2800">
                <a:solidFill>
                  <a:schemeClr val="tx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2528" y="443407"/>
            <a:ext cx="6820294"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013155" y="1177436"/>
            <a:ext cx="6843252"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7/18/2015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3" y="175783"/>
            <a:ext cx="8093365" cy="763525"/>
          </a:xfrm>
        </p:spPr>
        <p:txBody>
          <a:bodyPr>
            <a:normAutofit/>
          </a:bodyPr>
          <a:lstStyle>
            <a:lvl1pPr algn="ct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08033"/>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80430"/>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08033"/>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80430"/>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7/18/2015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7/18/2015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7/18/2015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045" y="169605"/>
            <a:ext cx="7055556" cy="973394"/>
          </a:xfrm>
        </p:spPr>
        <p:txBody>
          <a:bodyPr>
            <a:noAutofit/>
          </a:bodyPr>
          <a:lstStyle/>
          <a:p>
            <a:r>
              <a:rPr lang="en-US" sz="6000" b="1" dirty="0" smtClean="0">
                <a:solidFill>
                  <a:schemeClr val="tx1"/>
                </a:solidFill>
              </a:rPr>
              <a:t>Sentence Types</a:t>
            </a:r>
            <a:endParaRPr lang="en-US" sz="6000" b="1" dirty="0">
              <a:solidFill>
                <a:schemeClr val="tx1"/>
              </a:solidFill>
            </a:endParaRPr>
          </a:p>
        </p:txBody>
      </p:sp>
      <p:sp>
        <p:nvSpPr>
          <p:cNvPr id="3" name="Subtitle 2"/>
          <p:cNvSpPr>
            <a:spLocks noGrp="1"/>
          </p:cNvSpPr>
          <p:nvPr>
            <p:ph type="subTitle" idx="1"/>
          </p:nvPr>
        </p:nvSpPr>
        <p:spPr>
          <a:xfrm>
            <a:off x="6502035" y="1012359"/>
            <a:ext cx="2641965" cy="730043"/>
          </a:xfrm>
        </p:spPr>
        <p:txBody>
          <a:bodyPr>
            <a:normAutofit/>
          </a:bodyPr>
          <a:lstStyle/>
          <a:p>
            <a:pPr algn="r"/>
            <a:r>
              <a:rPr lang="en-US" b="1" dirty="0">
                <a:solidFill>
                  <a:schemeClr val="bg1"/>
                </a:solidFill>
              </a:rPr>
              <a:t>Dr. Nour TOUMI</a:t>
            </a:r>
          </a:p>
        </p:txBody>
      </p:sp>
    </p:spTree>
    <p:extLst>
      <p:ext uri="{BB962C8B-B14F-4D97-AF65-F5344CB8AC3E}">
        <p14:creationId xmlns:p14="http://schemas.microsoft.com/office/powerpoint/2010/main" xmlns=""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GB" dirty="0" smtClean="0"/>
              <a:t>Exclamatory</a:t>
            </a:r>
            <a:endParaRPr lang="en-GB" dirty="0"/>
          </a:p>
        </p:txBody>
      </p:sp>
      <p:sp>
        <p:nvSpPr>
          <p:cNvPr id="4" name="Espace réservé du contenu 3"/>
          <p:cNvSpPr>
            <a:spLocks noGrp="1"/>
          </p:cNvSpPr>
          <p:nvPr>
            <p:ph idx="1"/>
          </p:nvPr>
        </p:nvSpPr>
        <p:spPr>
          <a:xfrm>
            <a:off x="233464" y="1290483"/>
            <a:ext cx="8677072" cy="3660895"/>
          </a:xfrm>
        </p:spPr>
        <p:txBody>
          <a:bodyPr>
            <a:normAutofit fontScale="92500" lnSpcReduction="20000"/>
          </a:bodyPr>
          <a:lstStyle/>
          <a:p>
            <a:pPr algn="l">
              <a:lnSpc>
                <a:spcPct val="150000"/>
              </a:lnSpc>
              <a:buNone/>
            </a:pPr>
            <a:r>
              <a:rPr lang="en-US" dirty="0" smtClean="0"/>
              <a:t>The exclamatory form emphasizes a statement (either declarative or imperative) with </a:t>
            </a:r>
            <a:r>
              <a:rPr lang="en-US" dirty="0" smtClean="0"/>
              <a:t>an </a:t>
            </a:r>
            <a:r>
              <a:rPr lang="en-GB" dirty="0" smtClean="0"/>
              <a:t>exclamation </a:t>
            </a:r>
            <a:r>
              <a:rPr lang="en-GB" dirty="0" smtClean="0"/>
              <a:t>point (!).</a:t>
            </a:r>
          </a:p>
          <a:p>
            <a:pPr algn="l">
              <a:lnSpc>
                <a:spcPct val="150000"/>
              </a:lnSpc>
              <a:buNone/>
            </a:pPr>
            <a:r>
              <a:rPr lang="en-GB" i="1" dirty="0" smtClean="0"/>
              <a:t>Examples</a:t>
            </a:r>
          </a:p>
          <a:p>
            <a:pPr algn="l">
              <a:lnSpc>
                <a:spcPct val="150000"/>
              </a:lnSpc>
              <a:buNone/>
            </a:pPr>
            <a:r>
              <a:rPr lang="en-GB" dirty="0" smtClean="0"/>
              <a:t>1. Hurry up!</a:t>
            </a:r>
          </a:p>
          <a:p>
            <a:pPr algn="l">
              <a:lnSpc>
                <a:spcPct val="150000"/>
              </a:lnSpc>
              <a:buNone/>
            </a:pPr>
            <a:r>
              <a:rPr lang="en-GB" dirty="0" smtClean="0"/>
              <a:t>2. That sounds fantastic!</a:t>
            </a:r>
          </a:p>
          <a:p>
            <a:pPr algn="l">
              <a:lnSpc>
                <a:spcPct val="150000"/>
              </a:lnSpc>
              <a:buNone/>
            </a:pPr>
            <a:r>
              <a:rPr lang="en-US" dirty="0" smtClean="0"/>
              <a:t>3. I can't believe you said that!</a:t>
            </a:r>
            <a:endParaRPr lang="en-GB" dirty="0"/>
          </a:p>
        </p:txBody>
      </p:sp>
    </p:spTree>
    <p:extLst>
      <p:ext uri="{BB962C8B-B14F-4D97-AF65-F5344CB8AC3E}">
        <p14:creationId xmlns:p14="http://schemas.microsoft.com/office/powerpoint/2010/main" xmlns="" val="635384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p:txBody>
          <a:bodyPr/>
          <a:lstStyle/>
          <a:p>
            <a:pPr algn="l">
              <a:buNone/>
            </a:pPr>
            <a:r>
              <a:rPr lang="en-US" b="1" i="1" dirty="0" smtClean="0"/>
              <a:t>It can also express </a:t>
            </a:r>
            <a:r>
              <a:rPr lang="en-US" b="1" i="1" dirty="0" smtClean="0"/>
              <a:t>some kind of emotion or feeling (joy, anger, </a:t>
            </a:r>
            <a:r>
              <a:rPr lang="en-US" b="1" i="1" dirty="0" smtClean="0"/>
              <a:t>grief, </a:t>
            </a:r>
            <a:r>
              <a:rPr lang="en-US" dirty="0" smtClean="0"/>
              <a:t>wonder</a:t>
            </a:r>
            <a:r>
              <a:rPr lang="en-US" dirty="0" smtClean="0"/>
              <a:t>, etc.). It often begins with the words “</a:t>
            </a:r>
            <a:r>
              <a:rPr lang="en-US" i="1" dirty="0" smtClean="0"/>
              <a:t>What” and “How”.</a:t>
            </a:r>
          </a:p>
          <a:p>
            <a:pPr algn="l">
              <a:buNone/>
            </a:pPr>
            <a:r>
              <a:rPr lang="en-GB" dirty="0" smtClean="0"/>
              <a:t>E.g. </a:t>
            </a:r>
            <a:endParaRPr lang="en-GB" dirty="0" smtClean="0"/>
          </a:p>
          <a:p>
            <a:pPr marL="514350" indent="-514350" algn="l">
              <a:buFont typeface="+mj-lt"/>
              <a:buAutoNum type="arabicPeriod"/>
            </a:pPr>
            <a:r>
              <a:rPr lang="en-GB" i="1" dirty="0" smtClean="0"/>
              <a:t>How </a:t>
            </a:r>
            <a:r>
              <a:rPr lang="en-GB" i="1" dirty="0" smtClean="0"/>
              <a:t>wonderful!</a:t>
            </a:r>
          </a:p>
          <a:p>
            <a:pPr marL="514350" indent="-514350" algn="l">
              <a:buFont typeface="+mj-lt"/>
              <a:buAutoNum type="arabicPeriod"/>
            </a:pPr>
            <a:r>
              <a:rPr lang="en-US" i="1" dirty="0" smtClean="0"/>
              <a:t>What fine weather we are </a:t>
            </a:r>
            <a:r>
              <a:rPr lang="en-US" i="1" dirty="0" smtClean="0"/>
              <a:t>having!</a:t>
            </a:r>
            <a:endParaRPr lang="en-GB" dirty="0"/>
          </a:p>
        </p:txBody>
      </p:sp>
    </p:spTree>
    <p:extLst>
      <p:ext uri="{BB962C8B-B14F-4D97-AF65-F5344CB8AC3E}">
        <p14:creationId xmlns:p14="http://schemas.microsoft.com/office/powerpoint/2010/main" xmlns="" val="1521874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49263" y="1290638"/>
          <a:ext cx="8245475" cy="3571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llipse 4"/>
          <p:cNvSpPr/>
          <p:nvPr/>
        </p:nvSpPr>
        <p:spPr>
          <a:xfrm>
            <a:off x="3200400" y="1916349"/>
            <a:ext cx="2470826" cy="234436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smtClean="0">
                <a:solidFill>
                  <a:schemeClr val="tx1"/>
                </a:solidFill>
              </a:rPr>
              <a:t>Four types of sentences (structure)</a:t>
            </a:r>
            <a:endParaRPr lang="en-GB" sz="2400" b="1" dirty="0">
              <a:solidFill>
                <a:schemeClr val="tx1"/>
              </a:solidFill>
            </a:endParaRPr>
          </a:p>
        </p:txBody>
      </p:sp>
    </p:spTree>
    <p:extLst>
      <p:ext uri="{BB962C8B-B14F-4D97-AF65-F5344CB8AC3E}">
        <p14:creationId xmlns:p14="http://schemas.microsoft.com/office/powerpoint/2010/main" xmlns="" val="1624836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en-GB" dirty="0" smtClean="0"/>
              <a:t>Simple sentences</a:t>
            </a:r>
            <a:endParaRPr lang="en-GB" dirty="0"/>
          </a:p>
        </p:txBody>
      </p:sp>
      <p:sp>
        <p:nvSpPr>
          <p:cNvPr id="6" name="Espace réservé du contenu 5"/>
          <p:cNvSpPr>
            <a:spLocks noGrp="1"/>
          </p:cNvSpPr>
          <p:nvPr>
            <p:ph idx="1"/>
          </p:nvPr>
        </p:nvSpPr>
        <p:spPr/>
        <p:txBody>
          <a:bodyPr/>
          <a:lstStyle/>
          <a:p>
            <a:pPr algn="l">
              <a:buNone/>
            </a:pPr>
            <a:r>
              <a:rPr lang="en-GB" dirty="0" smtClean="0"/>
              <a:t>A s</a:t>
            </a:r>
            <a:r>
              <a:rPr lang="en-GB" i="1" dirty="0" smtClean="0"/>
              <a:t>imple sentence contains one independent clause. An independent </a:t>
            </a:r>
            <a:r>
              <a:rPr lang="en-GB" i="1" dirty="0" smtClean="0"/>
              <a:t>clause </a:t>
            </a:r>
            <a:r>
              <a:rPr lang="en-US" dirty="0" smtClean="0"/>
              <a:t>consists </a:t>
            </a:r>
            <a:r>
              <a:rPr lang="en-US" dirty="0" smtClean="0"/>
              <a:t>of a subject, a verb (or compound subjects or verbs), and </a:t>
            </a:r>
            <a:r>
              <a:rPr lang="en-US" dirty="0" smtClean="0"/>
              <a:t>sufficient meaning </a:t>
            </a:r>
            <a:r>
              <a:rPr lang="en-US" dirty="0" smtClean="0"/>
              <a:t>to stand on its own as a complete idea. </a:t>
            </a:r>
            <a:endParaRPr lang="en-GB" dirty="0"/>
          </a:p>
        </p:txBody>
      </p:sp>
    </p:spTree>
    <p:extLst>
      <p:ext uri="{BB962C8B-B14F-4D97-AF65-F5344CB8AC3E}">
        <p14:creationId xmlns:p14="http://schemas.microsoft.com/office/powerpoint/2010/main" xmlns="" val="2918401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243191" y="1290484"/>
            <a:ext cx="8451845" cy="3571838"/>
          </a:xfrm>
        </p:spPr>
        <p:txBody>
          <a:bodyPr>
            <a:noAutofit/>
          </a:bodyPr>
          <a:lstStyle/>
          <a:p>
            <a:pPr algn="l">
              <a:buNone/>
            </a:pPr>
            <a:r>
              <a:rPr lang="en-US" sz="2400" dirty="0" smtClean="0"/>
              <a:t>A simple sentence can have one of several possible "formulas." </a:t>
            </a:r>
            <a:r>
              <a:rPr lang="en-US" sz="2400" dirty="0" smtClean="0"/>
              <a:t>The </a:t>
            </a:r>
            <a:r>
              <a:rPr lang="en-US" sz="2400" dirty="0" smtClean="0"/>
              <a:t>subject(s) in each sentence are underlined with one line. </a:t>
            </a:r>
            <a:r>
              <a:rPr lang="en-US" sz="2400" dirty="0" smtClean="0"/>
              <a:t>The verb(s</a:t>
            </a:r>
            <a:r>
              <a:rPr lang="en-US" sz="2400" dirty="0" smtClean="0"/>
              <a:t>) are </a:t>
            </a:r>
            <a:r>
              <a:rPr lang="en-US" sz="2400" dirty="0" err="1" smtClean="0"/>
              <a:t>coloured</a:t>
            </a:r>
            <a:r>
              <a:rPr lang="en-US" sz="2400" dirty="0" smtClean="0"/>
              <a:t>.</a:t>
            </a:r>
            <a:endParaRPr lang="en-US" sz="2400" dirty="0" smtClean="0"/>
          </a:p>
          <a:p>
            <a:pPr algn="l">
              <a:buNone/>
            </a:pPr>
            <a:r>
              <a:rPr lang="en-US" sz="2400" dirty="0" smtClean="0"/>
              <a:t>1 . </a:t>
            </a:r>
            <a:r>
              <a:rPr lang="en-US" sz="2400" u="sng" dirty="0" smtClean="0"/>
              <a:t>The Star Wars movies </a:t>
            </a:r>
            <a:r>
              <a:rPr lang="en-US" sz="2400" dirty="0" smtClean="0">
                <a:solidFill>
                  <a:srgbClr val="FF0000"/>
                </a:solidFill>
              </a:rPr>
              <a:t>were</a:t>
            </a:r>
            <a:r>
              <a:rPr lang="en-US" sz="2400" dirty="0" smtClean="0"/>
              <a:t> international hits.</a:t>
            </a:r>
          </a:p>
          <a:p>
            <a:pPr algn="l">
              <a:buNone/>
            </a:pPr>
            <a:r>
              <a:rPr lang="en-US" sz="2400" dirty="0" smtClean="0"/>
              <a:t>2. </a:t>
            </a:r>
            <a:r>
              <a:rPr lang="en-US" sz="2400" u="sng" dirty="0" smtClean="0"/>
              <a:t>Young people</a:t>
            </a:r>
            <a:r>
              <a:rPr lang="en-US" sz="2400" dirty="0" smtClean="0"/>
              <a:t> and </a:t>
            </a:r>
            <a:r>
              <a:rPr lang="en-US" sz="2400" u="sng" dirty="0" smtClean="0"/>
              <a:t>adults </a:t>
            </a:r>
            <a:r>
              <a:rPr lang="en-US" sz="2400" dirty="0" smtClean="0">
                <a:solidFill>
                  <a:srgbClr val="FF0000"/>
                </a:solidFill>
              </a:rPr>
              <a:t>enjoyed</a:t>
            </a:r>
            <a:r>
              <a:rPr lang="en-US" sz="2400" dirty="0" smtClean="0"/>
              <a:t> them.</a:t>
            </a:r>
          </a:p>
          <a:p>
            <a:pPr algn="l">
              <a:buNone/>
            </a:pPr>
            <a:r>
              <a:rPr lang="en-US" sz="2400" dirty="0" smtClean="0"/>
              <a:t>3. </a:t>
            </a:r>
            <a:r>
              <a:rPr lang="en-US" sz="2400" u="sng" dirty="0" smtClean="0"/>
              <a:t>The films </a:t>
            </a:r>
            <a:r>
              <a:rPr lang="en-US" sz="2400" dirty="0" smtClean="0">
                <a:solidFill>
                  <a:srgbClr val="FF0000"/>
                </a:solidFill>
              </a:rPr>
              <a:t>entertained</a:t>
            </a:r>
            <a:r>
              <a:rPr lang="en-US" sz="2400" dirty="0" smtClean="0"/>
              <a:t> and </a:t>
            </a:r>
            <a:r>
              <a:rPr lang="en-US" sz="2400" dirty="0" smtClean="0">
                <a:solidFill>
                  <a:srgbClr val="FF0000"/>
                </a:solidFill>
              </a:rPr>
              <a:t>thrilled </a:t>
            </a:r>
            <a:r>
              <a:rPr lang="en-US" sz="2400" dirty="0" smtClean="0"/>
              <a:t>audiences everywhere.</a:t>
            </a:r>
          </a:p>
          <a:p>
            <a:pPr algn="l">
              <a:buNone/>
            </a:pPr>
            <a:r>
              <a:rPr lang="en-US" sz="2400" dirty="0" smtClean="0"/>
              <a:t>4. </a:t>
            </a:r>
            <a:r>
              <a:rPr lang="en-US" sz="2400" u="sng" dirty="0" smtClean="0"/>
              <a:t>Luke Skywalker </a:t>
            </a:r>
            <a:r>
              <a:rPr lang="en-US" sz="2400" dirty="0" smtClean="0"/>
              <a:t>and</a:t>
            </a:r>
            <a:r>
              <a:rPr lang="en-US" sz="2400" u="sng" dirty="0" smtClean="0"/>
              <a:t> his friends </a:t>
            </a:r>
            <a:r>
              <a:rPr lang="en-US" sz="2400" dirty="0" smtClean="0">
                <a:solidFill>
                  <a:srgbClr val="FF0000"/>
                </a:solidFill>
              </a:rPr>
              <a:t>battled</a:t>
            </a:r>
            <a:r>
              <a:rPr lang="en-US" sz="2400" dirty="0" smtClean="0"/>
              <a:t> evil and </a:t>
            </a:r>
            <a:r>
              <a:rPr lang="en-US" sz="2400" dirty="0" smtClean="0">
                <a:solidFill>
                  <a:srgbClr val="FF0000"/>
                </a:solidFill>
              </a:rPr>
              <a:t>made</a:t>
            </a:r>
            <a:r>
              <a:rPr lang="en-US" sz="2400" dirty="0" smtClean="0"/>
              <a:t> us </a:t>
            </a:r>
            <a:r>
              <a:rPr lang="en-US" sz="2400" dirty="0" smtClean="0"/>
              <a:t>laugh at the same time.</a:t>
            </a:r>
          </a:p>
          <a:p>
            <a:pPr algn="l">
              <a:buNone/>
            </a:pPr>
            <a:endParaRPr lang="en-GB" sz="2400" dirty="0" smtClean="0"/>
          </a:p>
        </p:txBody>
      </p:sp>
    </p:spTree>
    <p:extLst>
      <p:ext uri="{BB962C8B-B14F-4D97-AF65-F5344CB8AC3E}">
        <p14:creationId xmlns:p14="http://schemas.microsoft.com/office/powerpoint/2010/main" xmlns="" val="98843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243191" y="1290484"/>
            <a:ext cx="8451845" cy="3571838"/>
          </a:xfrm>
        </p:spPr>
        <p:txBody>
          <a:bodyPr>
            <a:noAutofit/>
          </a:bodyPr>
          <a:lstStyle/>
          <a:p>
            <a:pPr marL="457200" indent="-457200" algn="l">
              <a:buFont typeface="+mj-lt"/>
              <a:buAutoNum type="arabicPeriod" startAt="5"/>
            </a:pPr>
            <a:r>
              <a:rPr lang="en-US" sz="2400" u="sng" dirty="0" smtClean="0"/>
              <a:t>The </a:t>
            </a:r>
            <a:r>
              <a:rPr lang="en-US" sz="2400" u="sng" dirty="0" smtClean="0"/>
              <a:t>baby </a:t>
            </a:r>
            <a:r>
              <a:rPr lang="en-US" sz="2400" dirty="0" smtClean="0">
                <a:solidFill>
                  <a:srgbClr val="FF0000"/>
                </a:solidFill>
              </a:rPr>
              <a:t>cried</a:t>
            </a:r>
            <a:r>
              <a:rPr lang="en-US" sz="2400" dirty="0" smtClean="0"/>
              <a:t> for food. </a:t>
            </a:r>
          </a:p>
          <a:p>
            <a:pPr marL="457200" indent="-457200" algn="l">
              <a:buFont typeface="+mj-lt"/>
              <a:buAutoNum type="arabicPeriod" startAt="5"/>
            </a:pPr>
            <a:r>
              <a:rPr lang="en-US" sz="2400" u="sng" dirty="0" smtClean="0"/>
              <a:t>Professor </a:t>
            </a:r>
            <a:r>
              <a:rPr lang="en-US" sz="2400" u="sng" dirty="0" smtClean="0"/>
              <a:t>Maple’s intelligent students </a:t>
            </a:r>
            <a:r>
              <a:rPr lang="en-US" sz="2400" dirty="0" smtClean="0">
                <a:solidFill>
                  <a:srgbClr val="FF0000"/>
                </a:solidFill>
              </a:rPr>
              <a:t>completed</a:t>
            </a:r>
            <a:r>
              <a:rPr lang="en-US" sz="2400" dirty="0" smtClean="0"/>
              <a:t> and </a:t>
            </a:r>
            <a:r>
              <a:rPr lang="en-US" sz="2400" dirty="0" smtClean="0">
                <a:solidFill>
                  <a:srgbClr val="FF0000"/>
                </a:solidFill>
              </a:rPr>
              <a:t>turned</a:t>
            </a:r>
            <a:r>
              <a:rPr lang="en-US" sz="2400" dirty="0" smtClean="0"/>
              <a:t> in their </a:t>
            </a:r>
            <a:r>
              <a:rPr lang="en-US" sz="2400" dirty="0" smtClean="0"/>
              <a:t>homework. (A </a:t>
            </a:r>
            <a:r>
              <a:rPr lang="en-US" sz="2400" dirty="0" smtClean="0"/>
              <a:t>simple sentence does not necessarily have to be short. It can have adjectives. In this case, there are two verbs “completed” and “turned in.” However, the sentence expresses one complete thought and therefore is a simple sentence</a:t>
            </a:r>
            <a:r>
              <a:rPr lang="en-US" sz="2400" dirty="0" smtClean="0"/>
              <a:t>.) </a:t>
            </a:r>
            <a:endParaRPr lang="en-US" sz="2400" dirty="0" smtClean="0"/>
          </a:p>
          <a:p>
            <a:pPr marL="457200" indent="-457200" algn="l">
              <a:buFont typeface="+mj-lt"/>
              <a:buAutoNum type="arabicPeriod" startAt="5"/>
            </a:pPr>
            <a:r>
              <a:rPr lang="en-US" sz="2400" u="sng" dirty="0" smtClean="0"/>
              <a:t>Megan</a:t>
            </a:r>
            <a:r>
              <a:rPr lang="en-US" sz="2400" dirty="0" smtClean="0"/>
              <a:t> </a:t>
            </a:r>
            <a:r>
              <a:rPr lang="en-US" sz="2400" dirty="0" smtClean="0"/>
              <a:t>and </a:t>
            </a:r>
            <a:r>
              <a:rPr lang="en-US" sz="2400" u="sng" dirty="0" smtClean="0"/>
              <a:t>Ron</a:t>
            </a:r>
            <a:r>
              <a:rPr lang="en-US" sz="2400" dirty="0" smtClean="0"/>
              <a:t> </a:t>
            </a:r>
            <a:r>
              <a:rPr lang="en-US" sz="2400" dirty="0" smtClean="0">
                <a:solidFill>
                  <a:srgbClr val="FF0000"/>
                </a:solidFill>
              </a:rPr>
              <a:t>ate</a:t>
            </a:r>
            <a:r>
              <a:rPr lang="en-US" sz="2400" dirty="0" smtClean="0"/>
              <a:t> too much and </a:t>
            </a:r>
            <a:r>
              <a:rPr lang="en-US" sz="2400" dirty="0" smtClean="0">
                <a:solidFill>
                  <a:srgbClr val="FF0000"/>
                </a:solidFill>
              </a:rPr>
              <a:t>felt</a:t>
            </a:r>
            <a:r>
              <a:rPr lang="en-US" sz="2400" dirty="0" smtClean="0"/>
              <a:t> sick. </a:t>
            </a:r>
          </a:p>
        </p:txBody>
      </p:sp>
    </p:spTree>
    <p:extLst>
      <p:ext uri="{BB962C8B-B14F-4D97-AF65-F5344CB8AC3E}">
        <p14:creationId xmlns:p14="http://schemas.microsoft.com/office/powerpoint/2010/main" xmlns="" val="9884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l">
              <a:lnSpc>
                <a:spcPct val="150000"/>
              </a:lnSpc>
              <a:buNone/>
            </a:pPr>
            <a:r>
              <a:rPr lang="en-US" dirty="0" smtClean="0"/>
              <a:t>Notice that the subject in a simple sentence may have two or more items (</a:t>
            </a:r>
            <a:r>
              <a:rPr lang="en-US" dirty="0" smtClean="0"/>
              <a:t>sentences 2, 4 and 7). </a:t>
            </a:r>
            <a:r>
              <a:rPr lang="en-US" dirty="0" smtClean="0"/>
              <a:t>The verb may have two or more items (sentences </a:t>
            </a:r>
            <a:r>
              <a:rPr lang="en-US" dirty="0" smtClean="0"/>
              <a:t>3, 4, 6 and 7) </a:t>
            </a:r>
            <a:r>
              <a:rPr lang="en-US" dirty="0" smtClean="0"/>
              <a:t>. These are </a:t>
            </a:r>
            <a:r>
              <a:rPr lang="en-US" dirty="0" smtClean="0"/>
              <a:t>all simple </a:t>
            </a:r>
            <a:r>
              <a:rPr lang="en-US" dirty="0" smtClean="0"/>
              <a:t>sentences because there is only one subject-verb pair</a:t>
            </a:r>
            <a:endParaRPr lang="en-GB" dirty="0"/>
          </a:p>
        </p:txBody>
      </p:sp>
    </p:spTree>
    <p:extLst>
      <p:ext uri="{BB962C8B-B14F-4D97-AF65-F5344CB8AC3E}">
        <p14:creationId xmlns:p14="http://schemas.microsoft.com/office/powerpoint/2010/main" xmlns="" val="1586111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GB" dirty="0" smtClean="0"/>
              <a:t>Subject verb agreement </a:t>
            </a:r>
            <a:endParaRPr lang="en-GB" dirty="0"/>
          </a:p>
        </p:txBody>
      </p:sp>
      <p:sp>
        <p:nvSpPr>
          <p:cNvPr id="3" name="Content Placeholder 2">
            <a:extLst>
              <a:ext uri="{FF2B5EF4-FFF2-40B4-BE49-F238E27FC236}">
                <a16:creationId xmlns:a16="http://schemas.microsoft.com/office/drawing/2014/main" xmlns="" id="{946E008C-A483-4F34-A5A7-7E67BF0BDACC}"/>
              </a:ext>
            </a:extLst>
          </p:cNvPr>
          <p:cNvSpPr>
            <a:spLocks noGrp="1"/>
          </p:cNvSpPr>
          <p:nvPr>
            <p:ph idx="1"/>
          </p:nvPr>
        </p:nvSpPr>
        <p:spPr/>
        <p:txBody>
          <a:bodyPr>
            <a:normAutofit/>
          </a:bodyPr>
          <a:lstStyle/>
          <a:p>
            <a:pPr algn="l">
              <a:buNone/>
            </a:pPr>
            <a:r>
              <a:rPr lang="en-US" dirty="0" smtClean="0"/>
              <a:t>You already know that subjects and verbs agree in number</a:t>
            </a:r>
            <a:r>
              <a:rPr lang="en-US" dirty="0" smtClean="0"/>
              <a:t>.</a:t>
            </a:r>
          </a:p>
          <a:p>
            <a:pPr algn="l">
              <a:buNone/>
            </a:pPr>
            <a:r>
              <a:rPr lang="en-US" dirty="0" smtClean="0"/>
              <a:t>Examples: </a:t>
            </a:r>
            <a:endParaRPr lang="en-US" dirty="0" smtClean="0"/>
          </a:p>
          <a:p>
            <a:pPr algn="l">
              <a:buNone/>
            </a:pPr>
            <a:r>
              <a:rPr lang="en-US" dirty="0" smtClean="0"/>
              <a:t>My sister is married. (singular)</a:t>
            </a:r>
          </a:p>
          <a:p>
            <a:pPr algn="l">
              <a:buNone/>
            </a:pPr>
            <a:r>
              <a:rPr lang="en-US" dirty="0" smtClean="0"/>
              <a:t>My sisters are married. (plural)</a:t>
            </a:r>
          </a:p>
          <a:p>
            <a:pPr algn="l">
              <a:buNone/>
            </a:pPr>
            <a:r>
              <a:rPr lang="en-US" dirty="0" smtClean="0"/>
              <a:t>My brother and I are single. (plural)</a:t>
            </a:r>
            <a:endParaRPr lang="en-GB" dirty="0"/>
          </a:p>
        </p:txBody>
      </p:sp>
    </p:spTree>
    <p:extLst>
      <p:ext uri="{BB962C8B-B14F-4D97-AF65-F5344CB8AC3E}">
        <p14:creationId xmlns:p14="http://schemas.microsoft.com/office/powerpoint/2010/main" xmlns="" val="3782395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EB5F7C6-FD60-4011-B1FB-FC9466D66026}"/>
              </a:ext>
            </a:extLst>
          </p:cNvPr>
          <p:cNvSpPr>
            <a:spLocks noGrp="1"/>
          </p:cNvSpPr>
          <p:nvPr>
            <p:ph idx="1"/>
          </p:nvPr>
        </p:nvSpPr>
        <p:spPr>
          <a:xfrm>
            <a:off x="214489" y="1290484"/>
            <a:ext cx="8771467" cy="3687916"/>
          </a:xfrm>
        </p:spPr>
        <p:txBody>
          <a:bodyPr>
            <a:noAutofit/>
          </a:bodyPr>
          <a:lstStyle/>
          <a:p>
            <a:pPr algn="l">
              <a:buNone/>
            </a:pPr>
            <a:r>
              <a:rPr lang="en-US" sz="2400" dirty="0" smtClean="0"/>
              <a:t>Subject-verb agreement is sometimes confusing in the following situations.</a:t>
            </a:r>
          </a:p>
          <a:p>
            <a:pPr algn="l">
              <a:buNone/>
            </a:pPr>
            <a:r>
              <a:rPr lang="en-US" sz="2400" dirty="0" smtClean="0"/>
              <a:t>1 . </a:t>
            </a:r>
            <a:r>
              <a:rPr lang="en-US" sz="2400" b="1" dirty="0" smtClean="0">
                <a:solidFill>
                  <a:srgbClr val="FF0000"/>
                </a:solidFill>
              </a:rPr>
              <a:t>When a sentence begins with the word there + the verb be, the </a:t>
            </a:r>
            <a:r>
              <a:rPr lang="en-US" sz="2400" b="1" dirty="0" smtClean="0">
                <a:solidFill>
                  <a:srgbClr val="FF0000"/>
                </a:solidFill>
              </a:rPr>
              <a:t>subject follows </a:t>
            </a:r>
            <a:r>
              <a:rPr lang="en-US" sz="2400" b="1" dirty="0" smtClean="0">
                <a:solidFill>
                  <a:srgbClr val="FF0000"/>
                </a:solidFill>
              </a:rPr>
              <a:t>the be verb. </a:t>
            </a:r>
            <a:endParaRPr lang="en-US" sz="2400" b="1" dirty="0" smtClean="0">
              <a:solidFill>
                <a:srgbClr val="FF0000"/>
              </a:solidFill>
            </a:endParaRPr>
          </a:p>
          <a:p>
            <a:pPr algn="l">
              <a:buNone/>
            </a:pPr>
            <a:r>
              <a:rPr lang="en-US" sz="2400" dirty="0" smtClean="0"/>
              <a:t>Examples: </a:t>
            </a:r>
          </a:p>
          <a:p>
            <a:pPr algn="l">
              <a:buNone/>
            </a:pPr>
            <a:r>
              <a:rPr lang="en-US" sz="2400" dirty="0" smtClean="0"/>
              <a:t>There </a:t>
            </a:r>
            <a:r>
              <a:rPr lang="en-US" sz="2400" b="1" dirty="0" smtClean="0"/>
              <a:t>is</a:t>
            </a:r>
            <a:r>
              <a:rPr lang="en-US" sz="2400" dirty="0" smtClean="0"/>
              <a:t> </a:t>
            </a:r>
            <a:r>
              <a:rPr lang="en-US" sz="2400" b="1" dirty="0" smtClean="0"/>
              <a:t>a student </a:t>
            </a:r>
            <a:r>
              <a:rPr lang="en-US" sz="2400" dirty="0" smtClean="0"/>
              <a:t>in the hall. (The verb </a:t>
            </a:r>
            <a:r>
              <a:rPr lang="en-US" sz="2400" dirty="0" smtClean="0"/>
              <a:t>is </a:t>
            </a:r>
            <a:r>
              <a:rPr lang="en-US" sz="2400" dirty="0" err="1" smtClean="0"/>
              <a:t>is</a:t>
            </a:r>
            <a:r>
              <a:rPr lang="en-US" sz="2400" dirty="0" smtClean="0"/>
              <a:t> </a:t>
            </a:r>
            <a:r>
              <a:rPr lang="en-US" sz="2400" dirty="0" smtClean="0"/>
              <a:t>singular to agree with a</a:t>
            </a:r>
          </a:p>
          <a:p>
            <a:pPr algn="l">
              <a:buNone/>
            </a:pPr>
            <a:r>
              <a:rPr lang="en-GB" sz="2400" dirty="0" smtClean="0"/>
              <a:t>student</a:t>
            </a:r>
            <a:r>
              <a:rPr lang="en-GB" sz="2400" dirty="0" smtClean="0"/>
              <a:t>.)</a:t>
            </a:r>
            <a:endParaRPr lang="en-GB" sz="2400" dirty="0" smtClean="0"/>
          </a:p>
        </p:txBody>
      </p:sp>
    </p:spTree>
    <p:extLst>
      <p:ext uri="{BB962C8B-B14F-4D97-AF65-F5344CB8AC3E}">
        <p14:creationId xmlns:p14="http://schemas.microsoft.com/office/powerpoint/2010/main" xmlns="" val="2672232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9BD33D-26B1-4CA7-9822-4D4FB4FFECB5}"/>
              </a:ext>
            </a:extLst>
          </p:cNvPr>
          <p:cNvSpPr>
            <a:spLocks noGrp="1"/>
          </p:cNvSpPr>
          <p:nvPr>
            <p:ph idx="1"/>
          </p:nvPr>
        </p:nvSpPr>
        <p:spPr>
          <a:xfrm>
            <a:off x="187287" y="1290484"/>
            <a:ext cx="8769426" cy="3733208"/>
          </a:xfrm>
        </p:spPr>
        <p:txBody>
          <a:bodyPr>
            <a:normAutofit/>
          </a:bodyPr>
          <a:lstStyle/>
          <a:p>
            <a:pPr algn="l">
              <a:lnSpc>
                <a:spcPct val="150000"/>
              </a:lnSpc>
              <a:buNone/>
            </a:pPr>
            <a:r>
              <a:rPr lang="en-US" sz="2400" dirty="0" smtClean="0"/>
              <a:t>There </a:t>
            </a:r>
            <a:r>
              <a:rPr lang="en-US" sz="2400" b="1" dirty="0" smtClean="0"/>
              <a:t>are</a:t>
            </a:r>
            <a:r>
              <a:rPr lang="en-US" sz="2400" dirty="0" smtClean="0"/>
              <a:t> </a:t>
            </a:r>
            <a:r>
              <a:rPr lang="en-US" sz="2400" b="1" dirty="0" smtClean="0"/>
              <a:t>three students </a:t>
            </a:r>
            <a:r>
              <a:rPr lang="en-US" sz="2400" dirty="0" smtClean="0"/>
              <a:t>in the hall. (The verb are is plural to agree with </a:t>
            </a:r>
            <a:r>
              <a:rPr lang="en-GB" sz="2400" dirty="0" smtClean="0"/>
              <a:t>three students.)</a:t>
            </a:r>
          </a:p>
          <a:p>
            <a:pPr algn="l">
              <a:lnSpc>
                <a:spcPct val="150000"/>
              </a:lnSpc>
              <a:buNone/>
            </a:pPr>
            <a:r>
              <a:rPr lang="en-US" sz="2400" dirty="0" smtClean="0"/>
              <a:t>There </a:t>
            </a:r>
            <a:r>
              <a:rPr lang="en-US" sz="2400" b="1" dirty="0" smtClean="0"/>
              <a:t>was</a:t>
            </a:r>
            <a:r>
              <a:rPr lang="en-US" sz="2400" dirty="0" smtClean="0"/>
              <a:t> </a:t>
            </a:r>
            <a:r>
              <a:rPr lang="en-US" sz="2400" b="1" dirty="0" smtClean="0"/>
              <a:t>no reason </a:t>
            </a:r>
            <a:r>
              <a:rPr lang="en-US" sz="2400" dirty="0" smtClean="0"/>
              <a:t>for his action.</a:t>
            </a:r>
          </a:p>
          <a:p>
            <a:pPr algn="l">
              <a:lnSpc>
                <a:spcPct val="150000"/>
              </a:lnSpc>
              <a:buNone/>
            </a:pPr>
            <a:r>
              <a:rPr lang="en-US" sz="2400" dirty="0" smtClean="0"/>
              <a:t>There </a:t>
            </a:r>
            <a:r>
              <a:rPr lang="en-US" sz="2400" b="1" dirty="0" smtClean="0"/>
              <a:t>were many reasons </a:t>
            </a:r>
            <a:r>
              <a:rPr lang="en-US" sz="2400" dirty="0" smtClean="0"/>
              <a:t>for his success</a:t>
            </a:r>
            <a:endParaRPr lang="en-GB" sz="2400" dirty="0" smtClean="0"/>
          </a:p>
          <a:p>
            <a:pPr marL="0" indent="0" algn="l">
              <a:lnSpc>
                <a:spcPct val="150000"/>
              </a:lnSpc>
              <a:buNone/>
            </a:pPr>
            <a:endParaRPr lang="en-GB" sz="2400" dirty="0"/>
          </a:p>
        </p:txBody>
      </p:sp>
    </p:spTree>
    <p:extLst>
      <p:ext uri="{BB962C8B-B14F-4D97-AF65-F5344CB8AC3E}">
        <p14:creationId xmlns:p14="http://schemas.microsoft.com/office/powerpoint/2010/main" xmlns="" val="3069360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22528" y="259645"/>
            <a:ext cx="6820294" cy="812799"/>
          </a:xfrm>
        </p:spPr>
        <p:txBody>
          <a:bodyPr>
            <a:noAutofit/>
          </a:bodyPr>
          <a:lstStyle/>
          <a:p>
            <a:pPr algn="ctr"/>
            <a:r>
              <a:rPr lang="en-US" sz="4400" b="1" dirty="0">
                <a:solidFill>
                  <a:schemeClr val="tx1"/>
                </a:solidFill>
              </a:rPr>
              <a:t>Objectives</a:t>
            </a:r>
          </a:p>
        </p:txBody>
      </p:sp>
      <p:sp>
        <p:nvSpPr>
          <p:cNvPr id="5" name="Content Placeholder 4"/>
          <p:cNvSpPr>
            <a:spLocks noGrp="1"/>
          </p:cNvSpPr>
          <p:nvPr>
            <p:ph idx="1"/>
          </p:nvPr>
        </p:nvSpPr>
        <p:spPr/>
        <p:txBody>
          <a:bodyPr>
            <a:normAutofit/>
          </a:bodyPr>
          <a:lstStyle/>
          <a:p>
            <a:pPr marL="514350" indent="-514350">
              <a:buFont typeface="+mj-lt"/>
              <a:buAutoNum type="arabicPeriod"/>
            </a:pPr>
            <a:r>
              <a:rPr lang="en-US" sz="3200" dirty="0" smtClean="0">
                <a:solidFill>
                  <a:schemeClr val="tx1"/>
                </a:solidFill>
              </a:rPr>
              <a:t>Identify the different sentence types in terms of function and structure.</a:t>
            </a:r>
          </a:p>
          <a:p>
            <a:pPr marL="514350" indent="-514350">
              <a:buFont typeface="+mj-lt"/>
              <a:buAutoNum type="arabicPeriod"/>
            </a:pPr>
            <a:r>
              <a:rPr lang="en-US" sz="3200" dirty="0" smtClean="0">
                <a:solidFill>
                  <a:schemeClr val="tx1"/>
                </a:solidFill>
              </a:rPr>
              <a:t>Understand the difference between dependent and independent clauses.</a:t>
            </a:r>
          </a:p>
          <a:p>
            <a:pPr marL="514350" indent="-514350">
              <a:buFont typeface="+mj-lt"/>
              <a:buAutoNum type="arabicPeriod"/>
            </a:pPr>
            <a:r>
              <a:rPr lang="en-US" sz="3200" dirty="0" smtClean="0">
                <a:solidFill>
                  <a:schemeClr val="tx1"/>
                </a:solidFill>
              </a:rPr>
              <a:t>Write appropriate sentences with varying structure.</a:t>
            </a:r>
          </a:p>
          <a:p>
            <a:pPr marL="514350" indent="-514350">
              <a:buFont typeface="+mj-lt"/>
              <a:buAutoNum type="arabicPeriod"/>
            </a:pPr>
            <a:endParaRPr lang="en-US" sz="3200" dirty="0">
              <a:solidFill>
                <a:schemeClr val="tx1"/>
              </a:solidFill>
            </a:endParaRPr>
          </a:p>
          <a:p>
            <a:pPr marL="514350" indent="-514350">
              <a:buFont typeface="+mj-lt"/>
              <a:buAutoNum type="arabicPeriod"/>
            </a:pPr>
            <a:endParaRPr lang="en-US" sz="3200" dirty="0">
              <a:solidFill>
                <a:schemeClr val="tx1"/>
              </a:solidFill>
            </a:endParaRPr>
          </a:p>
        </p:txBody>
      </p:sp>
    </p:spTree>
    <p:extLst>
      <p:ext uri="{BB962C8B-B14F-4D97-AF65-F5344CB8AC3E}">
        <p14:creationId xmlns:p14="http://schemas.microsoft.com/office/powerpoint/2010/main" xmlns="" val="1101633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1F5C770-2AAD-43D1-A665-447A7F1D45B7}"/>
              </a:ext>
            </a:extLst>
          </p:cNvPr>
          <p:cNvSpPr>
            <a:spLocks noGrp="1"/>
          </p:cNvSpPr>
          <p:nvPr>
            <p:ph idx="1"/>
          </p:nvPr>
        </p:nvSpPr>
        <p:spPr>
          <a:xfrm>
            <a:off x="247880" y="1202348"/>
            <a:ext cx="8750206" cy="3700157"/>
          </a:xfrm>
        </p:spPr>
        <p:txBody>
          <a:bodyPr>
            <a:normAutofit/>
          </a:bodyPr>
          <a:lstStyle/>
          <a:p>
            <a:pPr algn="l">
              <a:lnSpc>
                <a:spcPct val="150000"/>
              </a:lnSpc>
              <a:buNone/>
            </a:pPr>
            <a:r>
              <a:rPr lang="en-US" sz="2400" dirty="0" smtClean="0"/>
              <a:t>A prepositional phrase (a group of words beginning with a </a:t>
            </a:r>
            <a:r>
              <a:rPr lang="en-US" sz="2400" dirty="0" smtClean="0"/>
              <a:t>preposition such </a:t>
            </a:r>
            <a:r>
              <a:rPr lang="en-US" sz="2400" dirty="0" smtClean="0"/>
              <a:t>as of, with, in, at, or on and ending with a noun or pronoun) </a:t>
            </a:r>
            <a:r>
              <a:rPr lang="en-US" sz="2400" dirty="0" smtClean="0"/>
              <a:t>can come </a:t>
            </a:r>
            <a:r>
              <a:rPr lang="en-US" sz="2400" dirty="0" smtClean="0"/>
              <a:t>between a subject and its verb. Prepositional phrases may </a:t>
            </a:r>
            <a:r>
              <a:rPr lang="en-US" sz="2400" dirty="0" smtClean="0"/>
              <a:t>come after </a:t>
            </a:r>
            <a:r>
              <a:rPr lang="en-US" sz="2400" dirty="0" smtClean="0"/>
              <a:t>a subject, but they are not part of the subject. You should </a:t>
            </a:r>
            <a:r>
              <a:rPr lang="en-US" sz="2400" dirty="0" smtClean="0"/>
              <a:t>mentally cross </a:t>
            </a:r>
            <a:r>
              <a:rPr lang="en-US" sz="2400" dirty="0" smtClean="0"/>
              <a:t>them out when you are deciding if the verb should be </a:t>
            </a:r>
            <a:r>
              <a:rPr lang="en-US" sz="2400" dirty="0" smtClean="0"/>
              <a:t>singular </a:t>
            </a:r>
            <a:r>
              <a:rPr lang="en-GB" sz="2400" dirty="0" smtClean="0"/>
              <a:t>or </a:t>
            </a:r>
            <a:r>
              <a:rPr lang="en-GB" sz="2400" dirty="0" smtClean="0"/>
              <a:t>plural</a:t>
            </a:r>
            <a:r>
              <a:rPr lang="en-GB" sz="2400" dirty="0" smtClean="0"/>
              <a:t>.</a:t>
            </a:r>
            <a:endParaRPr lang="en-GB" sz="2400" dirty="0" smtClean="0"/>
          </a:p>
        </p:txBody>
      </p:sp>
    </p:spTree>
    <p:extLst>
      <p:ext uri="{BB962C8B-B14F-4D97-AF65-F5344CB8AC3E}">
        <p14:creationId xmlns:p14="http://schemas.microsoft.com/office/powerpoint/2010/main" xmlns="" val="272789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0438B58A-A938-4A0B-AB4F-236BE213D0F2}"/>
              </a:ext>
            </a:extLst>
          </p:cNvPr>
          <p:cNvSpPr>
            <a:spLocks noGrp="1"/>
          </p:cNvSpPr>
          <p:nvPr>
            <p:ph idx="1"/>
          </p:nvPr>
        </p:nvSpPr>
        <p:spPr>
          <a:xfrm>
            <a:off x="231355" y="1290483"/>
            <a:ext cx="8758410" cy="3700157"/>
          </a:xfrm>
        </p:spPr>
        <p:txBody>
          <a:bodyPr>
            <a:normAutofit/>
          </a:bodyPr>
          <a:lstStyle/>
          <a:p>
            <a:pPr marL="514350" indent="-514350" algn="l">
              <a:lnSpc>
                <a:spcPct val="150000"/>
              </a:lnSpc>
              <a:buFont typeface="+mj-lt"/>
              <a:buAutoNum type="arabicPeriod"/>
            </a:pPr>
            <a:r>
              <a:rPr lang="en-US" sz="2400" dirty="0" smtClean="0"/>
              <a:t>One (of my sisters) is a singer. (The subject is one, not sisters.)</a:t>
            </a:r>
          </a:p>
          <a:p>
            <a:pPr marL="514350" indent="-514350" algn="l">
              <a:lnSpc>
                <a:spcPct val="150000"/>
              </a:lnSpc>
              <a:buFont typeface="+mj-lt"/>
              <a:buAutoNum type="arabicPeriod"/>
            </a:pPr>
            <a:r>
              <a:rPr lang="en-US" sz="2400" dirty="0" smtClean="0"/>
              <a:t>The color (of her eyes) changes when she is angry. (The subject </a:t>
            </a:r>
            <a:r>
              <a:rPr lang="en-US" sz="2400" dirty="0" smtClean="0"/>
              <a:t>is </a:t>
            </a:r>
            <a:r>
              <a:rPr lang="en-GB" sz="2400" dirty="0" smtClean="0"/>
              <a:t>colour</a:t>
            </a:r>
            <a:r>
              <a:rPr lang="en-GB" sz="2400" dirty="0" smtClean="0"/>
              <a:t>, not eyes.)</a:t>
            </a:r>
          </a:p>
          <a:p>
            <a:pPr marL="514350" indent="-514350" algn="l">
              <a:lnSpc>
                <a:spcPct val="150000"/>
              </a:lnSpc>
              <a:buFont typeface="+mj-lt"/>
              <a:buAutoNum type="arabicPeriod"/>
            </a:pPr>
            <a:r>
              <a:rPr lang="en-US" sz="2400" dirty="0" smtClean="0"/>
              <a:t>Six kinds (of rice) are available in the grocery store. (The subject </a:t>
            </a:r>
            <a:r>
              <a:rPr lang="en-US" sz="2400" dirty="0" smtClean="0"/>
              <a:t>is </a:t>
            </a:r>
            <a:r>
              <a:rPr lang="en-GB" sz="2400" dirty="0" smtClean="0"/>
              <a:t>kinds</a:t>
            </a:r>
            <a:r>
              <a:rPr lang="en-GB" sz="2400" dirty="0" smtClean="0"/>
              <a:t>, not rice.)</a:t>
            </a:r>
          </a:p>
          <a:p>
            <a:pPr marL="514350" indent="-514350" algn="l">
              <a:lnSpc>
                <a:spcPct val="150000"/>
              </a:lnSpc>
              <a:buFont typeface="+mj-lt"/>
              <a:buAutoNum type="arabicPeriod"/>
            </a:pPr>
            <a:endParaRPr lang="en-GB" sz="2400" dirty="0"/>
          </a:p>
        </p:txBody>
      </p:sp>
    </p:spTree>
    <p:extLst>
      <p:ext uri="{BB962C8B-B14F-4D97-AF65-F5344CB8AC3E}">
        <p14:creationId xmlns:p14="http://schemas.microsoft.com/office/powerpoint/2010/main" xmlns="" val="1188888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2375" y="1279088"/>
            <a:ext cx="8249056" cy="3416320"/>
          </a:xfrm>
          <a:prstGeom prst="rect">
            <a:avLst/>
          </a:prstGeom>
        </p:spPr>
        <p:txBody>
          <a:bodyPr wrap="square">
            <a:spAutoFit/>
          </a:bodyPr>
          <a:lstStyle/>
          <a:p>
            <a:r>
              <a:rPr lang="en-US" sz="2400" dirty="0" smtClean="0"/>
              <a:t>Some words are always singular</a:t>
            </a:r>
            <a:r>
              <a:rPr lang="en-US" sz="2400" dirty="0" smtClean="0"/>
              <a:t>.</a:t>
            </a:r>
          </a:p>
          <a:p>
            <a:r>
              <a:rPr lang="en-US" sz="2400" dirty="0" smtClean="0"/>
              <a:t>Examples: </a:t>
            </a:r>
            <a:endParaRPr lang="en-US" sz="2400" dirty="0" smtClean="0"/>
          </a:p>
          <a:p>
            <a:pPr marL="457200" indent="-457200">
              <a:buFont typeface="+mj-lt"/>
              <a:buAutoNum type="arabicPeriod"/>
            </a:pPr>
            <a:r>
              <a:rPr lang="en-US" sz="2400" b="1" dirty="0" smtClean="0"/>
              <a:t>One</a:t>
            </a:r>
            <a:r>
              <a:rPr lang="en-US" sz="2400" dirty="0" smtClean="0"/>
              <a:t> (of my brothers) is a musician.</a:t>
            </a:r>
          </a:p>
          <a:p>
            <a:pPr marL="457200" indent="-457200">
              <a:buFont typeface="+mj-lt"/>
              <a:buAutoNum type="arabicPeriod"/>
            </a:pPr>
            <a:r>
              <a:rPr lang="en-US" sz="2400" b="1" dirty="0" smtClean="0"/>
              <a:t>Neither</a:t>
            </a:r>
            <a:r>
              <a:rPr lang="en-US" sz="2400" dirty="0" smtClean="0"/>
              <a:t> (of my parents) is living.</a:t>
            </a:r>
          </a:p>
          <a:p>
            <a:pPr marL="457200" indent="-457200">
              <a:buFont typeface="+mj-lt"/>
              <a:buAutoNum type="arabicPeriod"/>
            </a:pPr>
            <a:r>
              <a:rPr lang="en-US" sz="2400" b="1" dirty="0" smtClean="0"/>
              <a:t>Much</a:t>
            </a:r>
            <a:r>
              <a:rPr lang="en-US" sz="2400" dirty="0" smtClean="0"/>
              <a:t> {of my time) is spent in the library.</a:t>
            </a:r>
          </a:p>
          <a:p>
            <a:pPr marL="457200" indent="-457200">
              <a:buFont typeface="+mj-lt"/>
              <a:buAutoNum type="arabicPeriod"/>
            </a:pPr>
            <a:r>
              <a:rPr lang="en-US" sz="2400" b="1" dirty="0" smtClean="0"/>
              <a:t>Each</a:t>
            </a:r>
            <a:r>
              <a:rPr lang="en-US" sz="2400" dirty="0" smtClean="0"/>
              <a:t> {of my brothers) wants his own car.</a:t>
            </a:r>
          </a:p>
          <a:p>
            <a:pPr marL="457200" indent="-457200">
              <a:buFont typeface="+mj-lt"/>
              <a:buAutoNum type="arabicPeriod"/>
            </a:pPr>
            <a:r>
              <a:rPr lang="en-US" sz="2400" b="1" dirty="0" smtClean="0"/>
              <a:t>Either</a:t>
            </a:r>
            <a:r>
              <a:rPr lang="en-US" sz="2400" dirty="0" smtClean="0"/>
              <a:t> (of my sisters) is able to baby-sit for you tonight.</a:t>
            </a:r>
          </a:p>
          <a:p>
            <a:pPr marL="457200" indent="-457200">
              <a:buFont typeface="+mj-lt"/>
              <a:buAutoNum type="arabicPeriod"/>
            </a:pPr>
            <a:r>
              <a:rPr lang="en-US" sz="2400" b="1" dirty="0" smtClean="0"/>
              <a:t>Nothing</a:t>
            </a:r>
            <a:r>
              <a:rPr lang="en-US" sz="2400" dirty="0" smtClean="0"/>
              <a:t> ever happens in my life.</a:t>
            </a:r>
          </a:p>
          <a:p>
            <a:pPr marL="457200" indent="-457200">
              <a:buFont typeface="+mj-lt"/>
              <a:buAutoNum type="arabicPeriod"/>
            </a:pPr>
            <a:r>
              <a:rPr lang="en-GB" sz="2400" dirty="0" smtClean="0"/>
              <a:t>Is </a:t>
            </a:r>
            <a:r>
              <a:rPr lang="en-GB" sz="2400" b="1" dirty="0" smtClean="0"/>
              <a:t>anyone </a:t>
            </a:r>
            <a:r>
              <a:rPr lang="en-GB" sz="2400" dirty="0" smtClean="0"/>
              <a:t>home?</a:t>
            </a:r>
            <a:endParaRPr lang="en-GB" sz="2400" dirty="0"/>
          </a:p>
        </p:txBody>
      </p:sp>
    </p:spTree>
    <p:extLst>
      <p:ext uri="{BB962C8B-B14F-4D97-AF65-F5344CB8AC3E}">
        <p14:creationId xmlns:p14="http://schemas.microsoft.com/office/powerpoint/2010/main" xmlns="" val="2033389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pPr algn="l">
              <a:buNone/>
            </a:pPr>
            <a:r>
              <a:rPr lang="en-US" dirty="0" smtClean="0"/>
              <a:t>F</a:t>
            </a:r>
            <a:r>
              <a:rPr lang="en-US" dirty="0" smtClean="0"/>
              <a:t>ew </a:t>
            </a:r>
            <a:r>
              <a:rPr lang="en-US" dirty="0" smtClean="0"/>
              <a:t>words are always plural.</a:t>
            </a:r>
          </a:p>
          <a:p>
            <a:pPr algn="l">
              <a:buNone/>
            </a:pPr>
            <a:r>
              <a:rPr lang="en-US" dirty="0" smtClean="0"/>
              <a:t>Examples: </a:t>
            </a:r>
          </a:p>
          <a:p>
            <a:pPr marL="514350" indent="-514350" algn="l">
              <a:buFont typeface="+mj-lt"/>
              <a:buAutoNum type="arabicPeriod"/>
            </a:pPr>
            <a:r>
              <a:rPr lang="en-US" b="1" dirty="0" smtClean="0"/>
              <a:t>Both</a:t>
            </a:r>
            <a:r>
              <a:rPr lang="en-US" dirty="0" smtClean="0"/>
              <a:t> </a:t>
            </a:r>
            <a:r>
              <a:rPr lang="en-US" dirty="0" smtClean="0"/>
              <a:t>{of my parents) are teachers.</a:t>
            </a:r>
          </a:p>
          <a:p>
            <a:pPr marL="514350" indent="-514350" algn="l">
              <a:buFont typeface="+mj-lt"/>
              <a:buAutoNum type="arabicPeriod"/>
            </a:pPr>
            <a:r>
              <a:rPr lang="en-US" b="1" dirty="0" smtClean="0"/>
              <a:t>Several </a:t>
            </a:r>
            <a:r>
              <a:rPr lang="en-US" dirty="0" smtClean="0"/>
              <a:t>(of the teachers) speak my language.</a:t>
            </a:r>
          </a:p>
          <a:p>
            <a:pPr marL="514350" indent="-514350" algn="l">
              <a:buFont typeface="+mj-lt"/>
              <a:buAutoNum type="arabicPeriod"/>
            </a:pPr>
            <a:r>
              <a:rPr lang="en-US" b="1" dirty="0" smtClean="0"/>
              <a:t>Many </a:t>
            </a:r>
            <a:r>
              <a:rPr lang="en-US" dirty="0" smtClean="0"/>
              <a:t>{of my friends) work in the library.</a:t>
            </a:r>
            <a:endParaRPr lang="en-GB" dirty="0"/>
          </a:p>
        </p:txBody>
      </p:sp>
    </p:spTree>
    <p:extLst>
      <p:ext uri="{BB962C8B-B14F-4D97-AF65-F5344CB8AC3E}">
        <p14:creationId xmlns:p14="http://schemas.microsoft.com/office/powerpoint/2010/main" xmlns="" val="1397341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07504B2-1646-4307-966D-CCE39139222E}"/>
              </a:ext>
            </a:extLst>
          </p:cNvPr>
          <p:cNvSpPr>
            <a:spLocks noGrp="1"/>
          </p:cNvSpPr>
          <p:nvPr>
            <p:ph idx="1"/>
          </p:nvPr>
        </p:nvSpPr>
        <p:spPr>
          <a:xfrm>
            <a:off x="242371" y="1290483"/>
            <a:ext cx="8670275" cy="3700157"/>
          </a:xfrm>
        </p:spPr>
        <p:txBody>
          <a:bodyPr>
            <a:normAutofit/>
          </a:bodyPr>
          <a:lstStyle/>
          <a:p>
            <a:pPr algn="l">
              <a:buNone/>
            </a:pPr>
            <a:r>
              <a:rPr lang="en-US" dirty="0" smtClean="0"/>
              <a:t>F</a:t>
            </a:r>
            <a:r>
              <a:rPr lang="en-US" dirty="0" smtClean="0"/>
              <a:t>ew </a:t>
            </a:r>
            <a:r>
              <a:rPr lang="en-US" dirty="0" smtClean="0"/>
              <a:t>words can be either singular or plural. In these cases, you must </a:t>
            </a:r>
            <a:r>
              <a:rPr lang="en-US" dirty="0" smtClean="0"/>
              <a:t>refer to </a:t>
            </a:r>
            <a:r>
              <a:rPr lang="en-US" dirty="0" smtClean="0"/>
              <a:t>the noun in the prepositional phrase.</a:t>
            </a:r>
          </a:p>
          <a:p>
            <a:pPr algn="l">
              <a:buNone/>
            </a:pPr>
            <a:r>
              <a:rPr lang="en-US" dirty="0" smtClean="0"/>
              <a:t>Examples: </a:t>
            </a:r>
          </a:p>
          <a:p>
            <a:pPr marL="514350" indent="-514350" algn="l">
              <a:buFont typeface="+mj-lt"/>
              <a:buAutoNum type="arabicPeriod"/>
            </a:pPr>
            <a:r>
              <a:rPr lang="en-US" b="1" dirty="0" smtClean="0"/>
              <a:t>Some </a:t>
            </a:r>
            <a:r>
              <a:rPr lang="en-US" dirty="0" smtClean="0"/>
              <a:t>{of the </a:t>
            </a:r>
            <a:r>
              <a:rPr lang="en-US" b="1" dirty="0" smtClean="0"/>
              <a:t>money</a:t>
            </a:r>
            <a:r>
              <a:rPr lang="en-US" dirty="0" smtClean="0"/>
              <a:t>) </a:t>
            </a:r>
            <a:r>
              <a:rPr lang="en-US" dirty="0" smtClean="0">
                <a:solidFill>
                  <a:srgbClr val="FF0000"/>
                </a:solidFill>
              </a:rPr>
              <a:t>was</a:t>
            </a:r>
            <a:r>
              <a:rPr lang="en-US" dirty="0" smtClean="0"/>
              <a:t> missing. (singular)</a:t>
            </a:r>
          </a:p>
          <a:p>
            <a:pPr marL="514350" indent="-514350" algn="l">
              <a:buFont typeface="+mj-lt"/>
              <a:buAutoNum type="arabicPeriod"/>
            </a:pPr>
            <a:r>
              <a:rPr lang="en-US" b="1" dirty="0" smtClean="0"/>
              <a:t>Some</a:t>
            </a:r>
            <a:r>
              <a:rPr lang="en-US" dirty="0" smtClean="0"/>
              <a:t> (of the </a:t>
            </a:r>
            <a:r>
              <a:rPr lang="en-US" b="1" dirty="0" smtClean="0"/>
              <a:t>students</a:t>
            </a:r>
            <a:r>
              <a:rPr lang="en-US" dirty="0" smtClean="0"/>
              <a:t>) </a:t>
            </a:r>
            <a:r>
              <a:rPr lang="en-US" dirty="0" smtClean="0">
                <a:solidFill>
                  <a:srgbClr val="FF0000"/>
                </a:solidFill>
              </a:rPr>
              <a:t>were</a:t>
            </a:r>
            <a:r>
              <a:rPr lang="en-US" dirty="0" smtClean="0"/>
              <a:t> missing. (plural)</a:t>
            </a:r>
          </a:p>
          <a:p>
            <a:pPr marL="514350" indent="-514350" algn="l">
              <a:buFont typeface="+mj-lt"/>
              <a:buAutoNum type="arabicPeriod"/>
            </a:pPr>
            <a:r>
              <a:rPr lang="en-US" b="1" dirty="0" smtClean="0"/>
              <a:t>All</a:t>
            </a:r>
            <a:r>
              <a:rPr lang="en-US" dirty="0" smtClean="0"/>
              <a:t> {of my </a:t>
            </a:r>
            <a:r>
              <a:rPr lang="en-US" b="1" dirty="0" smtClean="0"/>
              <a:t>time</a:t>
            </a:r>
            <a:r>
              <a:rPr lang="en-US" dirty="0" smtClean="0"/>
              <a:t>) </a:t>
            </a:r>
            <a:r>
              <a:rPr lang="en-US" dirty="0" smtClean="0">
                <a:solidFill>
                  <a:srgbClr val="FF0000"/>
                </a:solidFill>
              </a:rPr>
              <a:t>is</a:t>
            </a:r>
            <a:r>
              <a:rPr lang="en-US" dirty="0" smtClean="0"/>
              <a:t> spent in the library. (singular)</a:t>
            </a:r>
          </a:p>
          <a:p>
            <a:pPr marL="514350" indent="-514350" algn="l">
              <a:buFont typeface="+mj-lt"/>
              <a:buAutoNum type="arabicPeriod"/>
            </a:pPr>
            <a:r>
              <a:rPr lang="en-US" b="1" dirty="0" smtClean="0"/>
              <a:t>All</a:t>
            </a:r>
            <a:r>
              <a:rPr lang="en-US" dirty="0" smtClean="0"/>
              <a:t> {of my </a:t>
            </a:r>
            <a:r>
              <a:rPr lang="en-US" b="1" dirty="0" smtClean="0"/>
              <a:t>brothers</a:t>
            </a:r>
            <a:r>
              <a:rPr lang="en-US" dirty="0" smtClean="0"/>
              <a:t>) </a:t>
            </a:r>
            <a:r>
              <a:rPr lang="en-US" dirty="0" smtClean="0">
                <a:solidFill>
                  <a:srgbClr val="FF0000"/>
                </a:solidFill>
              </a:rPr>
              <a:t>are</a:t>
            </a:r>
            <a:r>
              <a:rPr lang="en-US" dirty="0" smtClean="0"/>
              <a:t> singers. (plural</a:t>
            </a:r>
            <a:r>
              <a:rPr lang="en-US" dirty="0" smtClean="0"/>
              <a:t>)</a:t>
            </a:r>
            <a:endParaRPr lang="en-US" dirty="0" smtClean="0"/>
          </a:p>
        </p:txBody>
      </p:sp>
    </p:spTree>
    <p:extLst>
      <p:ext uri="{BB962C8B-B14F-4D97-AF65-F5344CB8AC3E}">
        <p14:creationId xmlns:p14="http://schemas.microsoft.com/office/powerpoint/2010/main" xmlns="" val="328828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FD09222-97F9-436E-AF53-5E39B7B8E1E4}"/>
              </a:ext>
            </a:extLst>
          </p:cNvPr>
          <p:cNvSpPr>
            <a:spLocks noGrp="1"/>
          </p:cNvSpPr>
          <p:nvPr>
            <p:ph idx="1"/>
          </p:nvPr>
        </p:nvSpPr>
        <p:spPr>
          <a:xfrm>
            <a:off x="187287" y="1290484"/>
            <a:ext cx="8692308" cy="3634056"/>
          </a:xfrm>
        </p:spPr>
        <p:txBody>
          <a:bodyPr/>
          <a:lstStyle/>
          <a:p>
            <a:pPr marL="514350" indent="-514350" algn="l">
              <a:buFont typeface="+mj-lt"/>
              <a:buAutoNum type="arabicPeriod" startAt="5"/>
            </a:pPr>
            <a:r>
              <a:rPr lang="en-US" b="1" dirty="0" smtClean="0"/>
              <a:t>Most</a:t>
            </a:r>
            <a:r>
              <a:rPr lang="en-US" dirty="0" smtClean="0"/>
              <a:t> {of the </a:t>
            </a:r>
            <a:r>
              <a:rPr lang="en-US" b="1" dirty="0" smtClean="0"/>
              <a:t>ice</a:t>
            </a:r>
            <a:r>
              <a:rPr lang="en-US" dirty="0" smtClean="0"/>
              <a:t>) </a:t>
            </a:r>
            <a:r>
              <a:rPr lang="en-US" dirty="0" smtClean="0">
                <a:solidFill>
                  <a:srgbClr val="FF0000"/>
                </a:solidFill>
              </a:rPr>
              <a:t>was</a:t>
            </a:r>
            <a:r>
              <a:rPr lang="en-US" dirty="0" smtClean="0"/>
              <a:t> melted. (singular)</a:t>
            </a:r>
          </a:p>
          <a:p>
            <a:pPr marL="514350" indent="-514350" algn="l">
              <a:buFont typeface="+mj-lt"/>
              <a:buAutoNum type="arabicPeriod" startAt="5"/>
            </a:pPr>
            <a:r>
              <a:rPr lang="en-US" b="1" dirty="0" smtClean="0"/>
              <a:t>Most</a:t>
            </a:r>
            <a:r>
              <a:rPr lang="en-US" dirty="0" smtClean="0"/>
              <a:t> {of the </a:t>
            </a:r>
            <a:r>
              <a:rPr lang="en-US" b="1" dirty="0" smtClean="0"/>
              <a:t>ice cubes</a:t>
            </a:r>
            <a:r>
              <a:rPr lang="en-US" dirty="0" smtClean="0"/>
              <a:t>) </a:t>
            </a:r>
            <a:r>
              <a:rPr lang="en-US" dirty="0" smtClean="0">
                <a:solidFill>
                  <a:srgbClr val="FF0000"/>
                </a:solidFill>
              </a:rPr>
              <a:t>were</a:t>
            </a:r>
            <a:r>
              <a:rPr lang="en-US" dirty="0" smtClean="0"/>
              <a:t> melted. (plural)</a:t>
            </a:r>
          </a:p>
          <a:p>
            <a:pPr marL="514350" indent="-514350" algn="l">
              <a:buFont typeface="+mj-lt"/>
              <a:buAutoNum type="arabicPeriod" startAt="5"/>
            </a:pPr>
            <a:r>
              <a:rPr lang="en-US" b="1" dirty="0" smtClean="0"/>
              <a:t>A lot </a:t>
            </a:r>
            <a:r>
              <a:rPr lang="en-US" dirty="0" smtClean="0"/>
              <a:t>{of the </a:t>
            </a:r>
            <a:r>
              <a:rPr lang="en-US" b="1" dirty="0" smtClean="0"/>
              <a:t>work</a:t>
            </a:r>
            <a:r>
              <a:rPr lang="en-US" dirty="0" smtClean="0"/>
              <a:t>) </a:t>
            </a:r>
            <a:r>
              <a:rPr lang="en-US" dirty="0" smtClean="0">
                <a:solidFill>
                  <a:srgbClr val="FF0000"/>
                </a:solidFill>
              </a:rPr>
              <a:t>was </a:t>
            </a:r>
            <a:r>
              <a:rPr lang="en-US" dirty="0" smtClean="0"/>
              <a:t>too easy. (singular)</a:t>
            </a:r>
          </a:p>
          <a:p>
            <a:pPr marL="514350" indent="-514350" algn="l">
              <a:buFont typeface="+mj-lt"/>
              <a:buAutoNum type="arabicPeriod" startAt="5"/>
            </a:pPr>
            <a:r>
              <a:rPr lang="en-US" b="1" dirty="0" smtClean="0"/>
              <a:t>A lot </a:t>
            </a:r>
            <a:r>
              <a:rPr lang="en-US" dirty="0" smtClean="0"/>
              <a:t>{of the </a:t>
            </a:r>
            <a:r>
              <a:rPr lang="en-US" b="1" dirty="0" smtClean="0"/>
              <a:t>people</a:t>
            </a:r>
            <a:r>
              <a:rPr lang="en-US" dirty="0" smtClean="0"/>
              <a:t>) </a:t>
            </a:r>
            <a:r>
              <a:rPr lang="en-US" dirty="0" smtClean="0">
                <a:solidFill>
                  <a:srgbClr val="FF0000"/>
                </a:solidFill>
              </a:rPr>
              <a:t>were </a:t>
            </a:r>
            <a:r>
              <a:rPr lang="en-US" dirty="0" smtClean="0"/>
              <a:t>angry. (plural)</a:t>
            </a:r>
          </a:p>
          <a:p>
            <a:pPr marL="514350" indent="-514350" algn="l">
              <a:buFont typeface="+mj-lt"/>
              <a:buAutoNum type="arabicPeriod" startAt="5"/>
            </a:pPr>
            <a:r>
              <a:rPr lang="en-US" b="1" dirty="0" smtClean="0"/>
              <a:t>None</a:t>
            </a:r>
            <a:r>
              <a:rPr lang="en-US" dirty="0" smtClean="0"/>
              <a:t> {of the </a:t>
            </a:r>
            <a:r>
              <a:rPr lang="en-US" b="1" dirty="0" smtClean="0"/>
              <a:t>fruit</a:t>
            </a:r>
            <a:r>
              <a:rPr lang="en-US" dirty="0" smtClean="0"/>
              <a:t>) </a:t>
            </a:r>
            <a:r>
              <a:rPr lang="en-US" dirty="0" smtClean="0">
                <a:solidFill>
                  <a:srgbClr val="FF0000"/>
                </a:solidFill>
              </a:rPr>
              <a:t>is</a:t>
            </a:r>
            <a:r>
              <a:rPr lang="en-US" dirty="0" smtClean="0"/>
              <a:t> fresh. (singular)</a:t>
            </a:r>
          </a:p>
          <a:p>
            <a:pPr marL="514350" indent="-514350" algn="l">
              <a:buFont typeface="+mj-lt"/>
              <a:buAutoNum type="arabicPeriod" startAt="5"/>
            </a:pPr>
            <a:r>
              <a:rPr lang="en-US" b="1" dirty="0" smtClean="0"/>
              <a:t>None</a:t>
            </a:r>
            <a:r>
              <a:rPr lang="en-US" dirty="0" smtClean="0"/>
              <a:t> {of the </a:t>
            </a:r>
            <a:r>
              <a:rPr lang="en-US" b="1" dirty="0" smtClean="0"/>
              <a:t>apples</a:t>
            </a:r>
            <a:r>
              <a:rPr lang="en-US" dirty="0" smtClean="0"/>
              <a:t>) </a:t>
            </a:r>
            <a:r>
              <a:rPr lang="en-US" dirty="0" smtClean="0">
                <a:solidFill>
                  <a:srgbClr val="FF0000"/>
                </a:solidFill>
              </a:rPr>
              <a:t>are</a:t>
            </a:r>
            <a:r>
              <a:rPr lang="en-US" dirty="0" smtClean="0"/>
              <a:t> fresh. (plural)</a:t>
            </a:r>
            <a:endParaRPr lang="en-GB" dirty="0" smtClean="0"/>
          </a:p>
          <a:p>
            <a:pPr marL="0" indent="0" algn="l">
              <a:buNone/>
            </a:pPr>
            <a:endParaRPr lang="en-GB" dirty="0"/>
          </a:p>
        </p:txBody>
      </p:sp>
    </p:spTree>
    <p:extLst>
      <p:ext uri="{BB962C8B-B14F-4D97-AF65-F5344CB8AC3E}">
        <p14:creationId xmlns:p14="http://schemas.microsoft.com/office/powerpoint/2010/main" xmlns="" val="2551550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GB" dirty="0" smtClean="0"/>
              <a:t>Compound sentences </a:t>
            </a:r>
            <a:endParaRPr lang="en-GB" dirty="0"/>
          </a:p>
        </p:txBody>
      </p:sp>
      <p:sp>
        <p:nvSpPr>
          <p:cNvPr id="5" name="Espace réservé du contenu 4"/>
          <p:cNvSpPr>
            <a:spLocks noGrp="1"/>
          </p:cNvSpPr>
          <p:nvPr>
            <p:ph idx="1"/>
          </p:nvPr>
        </p:nvSpPr>
        <p:spPr/>
        <p:txBody>
          <a:bodyPr>
            <a:normAutofit/>
          </a:bodyPr>
          <a:lstStyle/>
          <a:p>
            <a:pPr algn="l">
              <a:lnSpc>
                <a:spcPct val="150000"/>
              </a:lnSpc>
              <a:buNone/>
            </a:pPr>
            <a:r>
              <a:rPr lang="en-US" dirty="0" smtClean="0"/>
              <a:t>A compound sentence is composed of at least two simple </a:t>
            </a:r>
            <a:r>
              <a:rPr lang="en-US" dirty="0" smtClean="0"/>
              <a:t>sentences (independent clauses) </a:t>
            </a:r>
            <a:r>
              <a:rPr lang="en-US" dirty="0" smtClean="0"/>
              <a:t>joined </a:t>
            </a:r>
            <a:r>
              <a:rPr lang="en-US" dirty="0" smtClean="0"/>
              <a:t>by a </a:t>
            </a:r>
            <a:r>
              <a:rPr lang="en-US" dirty="0" smtClean="0"/>
              <a:t>comma and a coordinating </a:t>
            </a:r>
            <a:r>
              <a:rPr lang="en-US" dirty="0" smtClean="0"/>
              <a:t>conjunction</a:t>
            </a:r>
            <a:r>
              <a:rPr lang="en-US" dirty="0" smtClean="0"/>
              <a:t> </a:t>
            </a:r>
            <a:r>
              <a:rPr lang="en-US" dirty="0" smtClean="0"/>
              <a:t>(and, but, so, yet, or, for, nor)</a:t>
            </a:r>
            <a:endParaRPr lang="en-US" dirty="0" smtClean="0"/>
          </a:p>
        </p:txBody>
      </p:sp>
    </p:spTree>
    <p:extLst>
      <p:ext uri="{BB962C8B-B14F-4D97-AF65-F5344CB8AC3E}">
        <p14:creationId xmlns:p14="http://schemas.microsoft.com/office/powerpoint/2010/main" xmlns="" val="2431660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normAutofit fontScale="85000" lnSpcReduction="20000"/>
          </a:bodyPr>
          <a:lstStyle/>
          <a:p>
            <a:pPr algn="l">
              <a:lnSpc>
                <a:spcPct val="150000"/>
              </a:lnSpc>
              <a:buNone/>
            </a:pPr>
            <a:r>
              <a:rPr lang="en-GB" sz="2400" dirty="0" smtClean="0"/>
              <a:t>Examples: </a:t>
            </a:r>
          </a:p>
          <a:p>
            <a:pPr marL="514350" indent="-514350" algn="l">
              <a:lnSpc>
                <a:spcPct val="150000"/>
              </a:lnSpc>
              <a:buFont typeface="+mj-lt"/>
              <a:buAutoNum type="arabicPeriod"/>
            </a:pPr>
            <a:r>
              <a:rPr lang="en-US" sz="2400" dirty="0" smtClean="0"/>
              <a:t>The </a:t>
            </a:r>
            <a:r>
              <a:rPr lang="en-US" sz="2400" dirty="0" smtClean="0"/>
              <a:t>shoplifter had stolen clothes, </a:t>
            </a:r>
            <a:r>
              <a:rPr lang="en-US" sz="2400" b="1" dirty="0" smtClean="0"/>
              <a:t>so he ran once he saw the police. </a:t>
            </a:r>
            <a:r>
              <a:rPr lang="en-US" sz="2400" b="1" dirty="0" smtClean="0"/>
              <a:t> </a:t>
            </a:r>
            <a:r>
              <a:rPr lang="en-US" sz="2400" dirty="0" smtClean="0">
                <a:solidFill>
                  <a:srgbClr val="FF0000"/>
                </a:solidFill>
              </a:rPr>
              <a:t>Both </a:t>
            </a:r>
            <a:r>
              <a:rPr lang="en-US" sz="2400" dirty="0" smtClean="0">
                <a:solidFill>
                  <a:srgbClr val="FF0000"/>
                </a:solidFill>
              </a:rPr>
              <a:t>sides of the conjunction “so” are complete sentences. “The shoplifter had stolen clothes” can stand alone and so can “he ran once he saw the police.” Therefore, this is a compound sentence</a:t>
            </a:r>
            <a:r>
              <a:rPr lang="en-US" sz="2400" dirty="0" smtClean="0"/>
              <a:t>. </a:t>
            </a:r>
          </a:p>
          <a:p>
            <a:pPr marL="514350" indent="-514350" algn="l">
              <a:lnSpc>
                <a:spcPct val="150000"/>
              </a:lnSpc>
              <a:buFont typeface="+mj-lt"/>
              <a:buAutoNum type="arabicPeriod"/>
            </a:pPr>
            <a:r>
              <a:rPr lang="en-US" sz="2400" dirty="0" smtClean="0"/>
              <a:t>They </a:t>
            </a:r>
            <a:r>
              <a:rPr lang="en-US" sz="2400" dirty="0" smtClean="0"/>
              <a:t>spoke to him in Spanish, </a:t>
            </a:r>
            <a:r>
              <a:rPr lang="en-US" sz="2400" b="1" dirty="0" smtClean="0"/>
              <a:t>but he responded in English. </a:t>
            </a:r>
            <a:r>
              <a:rPr lang="en-US" sz="2400" b="1" dirty="0" smtClean="0"/>
              <a:t> </a:t>
            </a:r>
            <a:r>
              <a:rPr lang="en-US" sz="2400" dirty="0" smtClean="0">
                <a:solidFill>
                  <a:srgbClr val="FF0000"/>
                </a:solidFill>
              </a:rPr>
              <a:t>This </a:t>
            </a:r>
            <a:r>
              <a:rPr lang="en-US" sz="2400" dirty="0" smtClean="0">
                <a:solidFill>
                  <a:srgbClr val="FF0000"/>
                </a:solidFill>
              </a:rPr>
              <a:t>is also a compound sentence that uses a conjunction to separate two individual clauses</a:t>
            </a:r>
            <a:r>
              <a:rPr lang="en-US" sz="2400" dirty="0" smtClean="0">
                <a:solidFill>
                  <a:srgbClr val="FF0000"/>
                </a:solidFill>
              </a:rPr>
              <a:t>. </a:t>
            </a:r>
            <a:endParaRPr lang="en-US" sz="2400" dirty="0" smtClean="0">
              <a:solidFill>
                <a:srgbClr val="FF0000"/>
              </a:solidFill>
            </a:endParaRPr>
          </a:p>
        </p:txBody>
      </p:sp>
    </p:spTree>
    <p:extLst>
      <p:ext uri="{BB962C8B-B14F-4D97-AF65-F5344CB8AC3E}">
        <p14:creationId xmlns:p14="http://schemas.microsoft.com/office/powerpoint/2010/main" xmlns="" val="4321571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407AD3-BC89-49C3-977E-58BD56843055}"/>
              </a:ext>
            </a:extLst>
          </p:cNvPr>
          <p:cNvSpPr>
            <a:spLocks noGrp="1"/>
          </p:cNvSpPr>
          <p:nvPr>
            <p:ph idx="1"/>
          </p:nvPr>
        </p:nvSpPr>
        <p:spPr>
          <a:xfrm>
            <a:off x="448965" y="1290484"/>
            <a:ext cx="8490753" cy="3571838"/>
          </a:xfrm>
        </p:spPr>
        <p:txBody>
          <a:bodyPr>
            <a:normAutofit fontScale="77500" lnSpcReduction="20000"/>
          </a:bodyPr>
          <a:lstStyle/>
          <a:p>
            <a:pPr algn="l">
              <a:buNone/>
            </a:pPr>
            <a:endParaRPr lang="en-GB" dirty="0" smtClean="0"/>
          </a:p>
          <a:p>
            <a:pPr marL="514350" indent="-514350" algn="l">
              <a:lnSpc>
                <a:spcPct val="160000"/>
              </a:lnSpc>
              <a:buFont typeface="+mj-lt"/>
              <a:buAutoNum type="arabicPeriod" startAt="3"/>
            </a:pPr>
            <a:r>
              <a:rPr lang="en-US" dirty="0" smtClean="0"/>
              <a:t>She wanted to go on vacation, </a:t>
            </a:r>
            <a:r>
              <a:rPr lang="en-US" b="1" dirty="0" smtClean="0"/>
              <a:t>so she saved up her money. </a:t>
            </a:r>
          </a:p>
          <a:p>
            <a:pPr marL="514350" indent="-514350" algn="l">
              <a:lnSpc>
                <a:spcPct val="160000"/>
              </a:lnSpc>
              <a:buFont typeface="+mj-lt"/>
              <a:buAutoNum type="arabicPeriod" startAt="3"/>
            </a:pPr>
            <a:r>
              <a:rPr lang="en-US" dirty="0" smtClean="0"/>
              <a:t>I </a:t>
            </a:r>
            <a:r>
              <a:rPr lang="en-US" dirty="0" smtClean="0"/>
              <a:t>like apples, </a:t>
            </a:r>
            <a:r>
              <a:rPr lang="en-US" b="1" dirty="0" smtClean="0"/>
              <a:t>but my sister loves bananas. </a:t>
            </a:r>
          </a:p>
          <a:p>
            <a:pPr marL="514350" indent="-514350" algn="l">
              <a:lnSpc>
                <a:spcPct val="160000"/>
              </a:lnSpc>
              <a:buFont typeface="+mj-lt"/>
              <a:buAutoNum type="arabicPeriod" startAt="3"/>
            </a:pPr>
            <a:r>
              <a:rPr lang="en-US" dirty="0" smtClean="0"/>
              <a:t>Tim </a:t>
            </a:r>
            <a:r>
              <a:rPr lang="en-US" dirty="0" smtClean="0"/>
              <a:t>loves to read, </a:t>
            </a:r>
            <a:r>
              <a:rPr lang="en-US" b="1" dirty="0" smtClean="0"/>
              <a:t>and he also loves to </a:t>
            </a:r>
            <a:r>
              <a:rPr lang="en-US" b="1" dirty="0" smtClean="0"/>
              <a:t>hike.</a:t>
            </a:r>
          </a:p>
          <a:p>
            <a:pPr marL="514350" indent="-514350" algn="l">
              <a:lnSpc>
                <a:spcPct val="160000"/>
              </a:lnSpc>
              <a:buFont typeface="+mj-lt"/>
              <a:buAutoNum type="arabicPeriod" startAt="3"/>
            </a:pPr>
            <a:r>
              <a:rPr lang="en-US" dirty="0" smtClean="0"/>
              <a:t>The </a:t>
            </a:r>
            <a:r>
              <a:rPr lang="en-US" dirty="0" smtClean="0"/>
              <a:t>company had an excellent year, </a:t>
            </a:r>
            <a:r>
              <a:rPr lang="en-US" b="1" dirty="0" smtClean="0"/>
              <a:t>so they gave everyone a </a:t>
            </a:r>
            <a:r>
              <a:rPr lang="en-US" b="1" dirty="0" smtClean="0"/>
              <a:t>bonus.</a:t>
            </a:r>
          </a:p>
          <a:p>
            <a:pPr marL="514350" indent="-514350" algn="l">
              <a:lnSpc>
                <a:spcPct val="160000"/>
              </a:lnSpc>
              <a:buFont typeface="+mj-lt"/>
              <a:buAutoNum type="arabicPeriod" startAt="3"/>
            </a:pPr>
            <a:r>
              <a:rPr lang="en-US" dirty="0" smtClean="0"/>
              <a:t>I </a:t>
            </a:r>
            <a:r>
              <a:rPr lang="en-US" dirty="0" smtClean="0"/>
              <a:t>went shopping, </a:t>
            </a:r>
            <a:r>
              <a:rPr lang="en-US" b="1" dirty="0" smtClean="0"/>
              <a:t>and my wife went to her classes</a:t>
            </a:r>
            <a:r>
              <a:rPr lang="en-US" b="1" dirty="0" smtClean="0"/>
              <a:t>.</a:t>
            </a:r>
            <a:endParaRPr lang="en-GB" b="1" dirty="0" smtClean="0"/>
          </a:p>
          <a:p>
            <a:pPr marL="0" indent="0" algn="l">
              <a:buNone/>
            </a:pPr>
            <a:endParaRPr lang="en-GB" dirty="0"/>
          </a:p>
        </p:txBody>
      </p:sp>
    </p:spTree>
    <p:extLst>
      <p:ext uri="{BB962C8B-B14F-4D97-AF65-F5344CB8AC3E}">
        <p14:creationId xmlns:p14="http://schemas.microsoft.com/office/powerpoint/2010/main" xmlns="" val="360021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8F6BDA-3CDC-4731-95F9-789CD791CF83}"/>
              </a:ext>
            </a:extLst>
          </p:cNvPr>
          <p:cNvSpPr>
            <a:spLocks noGrp="1"/>
          </p:cNvSpPr>
          <p:nvPr>
            <p:ph idx="1"/>
          </p:nvPr>
        </p:nvSpPr>
        <p:spPr>
          <a:xfrm>
            <a:off x="282102" y="1290484"/>
            <a:ext cx="8628434" cy="3571838"/>
          </a:xfrm>
        </p:spPr>
        <p:txBody>
          <a:bodyPr>
            <a:normAutofit/>
          </a:bodyPr>
          <a:lstStyle/>
          <a:p>
            <a:pPr algn="l">
              <a:lnSpc>
                <a:spcPct val="150000"/>
              </a:lnSpc>
              <a:buNone/>
            </a:pPr>
            <a:r>
              <a:rPr lang="en-US" dirty="0" smtClean="0"/>
              <a:t>Use a comma before a coordinating conjunction in compound sentences </a:t>
            </a:r>
            <a:r>
              <a:rPr lang="en-US" dirty="0" smtClean="0"/>
              <a:t>only. Do </a:t>
            </a:r>
            <a:r>
              <a:rPr lang="en-US" dirty="0" smtClean="0"/>
              <a:t>not use a comma to join two words or two phrases in a simple sentence.</a:t>
            </a:r>
          </a:p>
          <a:p>
            <a:pPr algn="l">
              <a:lnSpc>
                <a:spcPct val="150000"/>
              </a:lnSpc>
              <a:buNone/>
            </a:pPr>
            <a:r>
              <a:rPr lang="en-US" dirty="0" smtClean="0"/>
              <a:t>Examples:</a:t>
            </a:r>
          </a:p>
          <a:p>
            <a:pPr algn="l">
              <a:lnSpc>
                <a:spcPct val="150000"/>
              </a:lnSpc>
              <a:buNone/>
            </a:pPr>
            <a:endParaRPr lang="en-GB" dirty="0"/>
          </a:p>
        </p:txBody>
      </p:sp>
    </p:spTree>
    <p:extLst>
      <p:ext uri="{BB962C8B-B14F-4D97-AF65-F5344CB8AC3E}">
        <p14:creationId xmlns:p14="http://schemas.microsoft.com/office/powerpoint/2010/main" xmlns="" val="303291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4294967295"/>
          </p:nvPr>
        </p:nvGraphicFramePr>
        <p:xfrm>
          <a:off x="0" y="1290638"/>
          <a:ext cx="8910536" cy="3571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llipse 6"/>
          <p:cNvSpPr/>
          <p:nvPr/>
        </p:nvSpPr>
        <p:spPr>
          <a:xfrm>
            <a:off x="2966936" y="1536971"/>
            <a:ext cx="2937753" cy="29280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800" b="1" dirty="0" smtClean="0">
                <a:solidFill>
                  <a:schemeClr val="tx1"/>
                </a:solidFill>
              </a:rPr>
              <a:t>Four types of sentences</a:t>
            </a:r>
          </a:p>
          <a:p>
            <a:pPr algn="ctr"/>
            <a:r>
              <a:rPr lang="en-GB" sz="2800" b="1" dirty="0" smtClean="0">
                <a:solidFill>
                  <a:schemeClr val="tx1"/>
                </a:solidFill>
              </a:rPr>
              <a:t>(function) </a:t>
            </a:r>
            <a:endParaRPr lang="en-GB" sz="2800" b="1" dirty="0">
              <a:solidFill>
                <a:schemeClr val="tx1"/>
              </a:solidFill>
            </a:endParaRPr>
          </a:p>
        </p:txBody>
      </p:sp>
    </p:spTree>
    <p:extLst>
      <p:ext uri="{BB962C8B-B14F-4D97-AF65-F5344CB8AC3E}">
        <p14:creationId xmlns:p14="http://schemas.microsoft.com/office/powerpoint/2010/main" xmlns="" val="4170783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DC3BA64-A756-4C6B-86DA-09725542AF5E}"/>
              </a:ext>
            </a:extLst>
          </p:cNvPr>
          <p:cNvSpPr>
            <a:spLocks noGrp="1"/>
          </p:cNvSpPr>
          <p:nvPr>
            <p:ph idx="1"/>
          </p:nvPr>
        </p:nvSpPr>
        <p:spPr>
          <a:xfrm>
            <a:off x="176269" y="1290484"/>
            <a:ext cx="8857561" cy="3571838"/>
          </a:xfrm>
        </p:spPr>
        <p:txBody>
          <a:bodyPr>
            <a:normAutofit lnSpcReduction="10000"/>
          </a:bodyPr>
          <a:lstStyle/>
          <a:p>
            <a:pPr algn="l">
              <a:buNone/>
            </a:pPr>
            <a:r>
              <a:rPr lang="en-US" dirty="0" smtClean="0"/>
              <a:t>Yesterday we went shopping, </a:t>
            </a:r>
            <a:r>
              <a:rPr lang="en-US" b="1" dirty="0" smtClean="0"/>
              <a:t>but we didn't buy anything</a:t>
            </a:r>
            <a:r>
              <a:rPr lang="en-US" dirty="0" smtClean="0"/>
              <a:t>.</a:t>
            </a:r>
          </a:p>
          <a:p>
            <a:pPr algn="l">
              <a:buNone/>
            </a:pPr>
            <a:r>
              <a:rPr lang="en-US" dirty="0" smtClean="0"/>
              <a:t>The stores were crowded, </a:t>
            </a:r>
            <a:r>
              <a:rPr lang="en-US" b="1" dirty="0" smtClean="0"/>
              <a:t>and they were noisy.</a:t>
            </a:r>
          </a:p>
          <a:p>
            <a:pPr algn="l">
              <a:buNone/>
            </a:pPr>
            <a:r>
              <a:rPr lang="en-US" dirty="0" smtClean="0"/>
              <a:t>We ate lunch, </a:t>
            </a:r>
            <a:r>
              <a:rPr lang="en-US" b="1" dirty="0" smtClean="0"/>
              <a:t>and then we went home</a:t>
            </a:r>
            <a:r>
              <a:rPr lang="en-US" b="1" dirty="0" smtClean="0"/>
              <a:t>.</a:t>
            </a:r>
          </a:p>
          <a:p>
            <a:pPr algn="l">
              <a:buNone/>
            </a:pPr>
            <a:endParaRPr lang="en-US" dirty="0" smtClean="0"/>
          </a:p>
          <a:p>
            <a:pPr algn="l">
              <a:buNone/>
            </a:pPr>
            <a:r>
              <a:rPr lang="en-US" dirty="0" smtClean="0"/>
              <a:t>Yesterday we went shopping </a:t>
            </a:r>
            <a:r>
              <a:rPr lang="en-US" b="1" dirty="0" smtClean="0"/>
              <a:t>but didn't buy anything.</a:t>
            </a:r>
          </a:p>
          <a:p>
            <a:pPr algn="l">
              <a:buNone/>
            </a:pPr>
            <a:r>
              <a:rPr lang="en-US" dirty="0" smtClean="0"/>
              <a:t>The stores were crowded </a:t>
            </a:r>
            <a:r>
              <a:rPr lang="en-US" b="1" dirty="0" smtClean="0"/>
              <a:t>and noisy.</a:t>
            </a:r>
          </a:p>
          <a:p>
            <a:pPr algn="l">
              <a:buNone/>
            </a:pPr>
            <a:r>
              <a:rPr lang="en-US" dirty="0" smtClean="0"/>
              <a:t>We ate lunch </a:t>
            </a:r>
            <a:r>
              <a:rPr lang="en-US" b="1" dirty="0" smtClean="0"/>
              <a:t>and then went </a:t>
            </a:r>
            <a:r>
              <a:rPr lang="en-US" b="1" dirty="0" smtClean="0"/>
              <a:t>home.</a:t>
            </a:r>
            <a:endParaRPr lang="en-GB" b="1" dirty="0"/>
          </a:p>
        </p:txBody>
      </p:sp>
    </p:spTree>
    <p:extLst>
      <p:ext uri="{BB962C8B-B14F-4D97-AF65-F5344CB8AC3E}">
        <p14:creationId xmlns:p14="http://schemas.microsoft.com/office/powerpoint/2010/main" xmlns="" val="35544877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GB" dirty="0" smtClean="0"/>
              <a:t>Complex sentences</a:t>
            </a:r>
            <a:endParaRPr lang="en-GB" dirty="0"/>
          </a:p>
        </p:txBody>
      </p:sp>
      <p:graphicFrame>
        <p:nvGraphicFramePr>
          <p:cNvPr id="5" name="Espace réservé du contenu 4"/>
          <p:cNvGraphicFramePr>
            <a:graphicFrameLocks noGrp="1"/>
          </p:cNvGraphicFramePr>
          <p:nvPr>
            <p:ph idx="1"/>
          </p:nvPr>
        </p:nvGraphicFramePr>
        <p:xfrm>
          <a:off x="449263" y="1290638"/>
          <a:ext cx="8245475" cy="3571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807104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177F8C5-266C-460E-BA4B-BE9A11AF75DE}"/>
              </a:ext>
            </a:extLst>
          </p:cNvPr>
          <p:cNvSpPr>
            <a:spLocks noGrp="1"/>
          </p:cNvSpPr>
          <p:nvPr>
            <p:ph idx="1"/>
          </p:nvPr>
        </p:nvSpPr>
        <p:spPr>
          <a:xfrm>
            <a:off x="194553" y="1144569"/>
            <a:ext cx="8764621" cy="3571838"/>
          </a:xfrm>
        </p:spPr>
        <p:txBody>
          <a:bodyPr>
            <a:noAutofit/>
          </a:bodyPr>
          <a:lstStyle/>
          <a:p>
            <a:pPr algn="l">
              <a:lnSpc>
                <a:spcPct val="150000"/>
              </a:lnSpc>
              <a:buNone/>
            </a:pPr>
            <a:r>
              <a:rPr lang="en-US" sz="2200" dirty="0" smtClean="0"/>
              <a:t>an independent clause (a clause that can stand alone as a simple sentence) must have a subject, a verb, and complete meaning. A dependent clause also has a subject and a verb, but it does not have sufficient meaning to allow it to stand alone. It is dependent on an independent clause to complete its meaning. When using a subordinating conjunction to combine clauses, we actually start out with two independent clauses, each of which can stand on its own but is related to the other</a:t>
            </a:r>
            <a:endParaRPr lang="en-GB" sz="2200" dirty="0"/>
          </a:p>
        </p:txBody>
      </p:sp>
    </p:spTree>
    <p:extLst>
      <p:ext uri="{BB962C8B-B14F-4D97-AF65-F5344CB8AC3E}">
        <p14:creationId xmlns:p14="http://schemas.microsoft.com/office/powerpoint/2010/main" xmlns="" val="497226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6107DF-87DC-4FB8-9CE4-1029770F8791}"/>
              </a:ext>
            </a:extLst>
          </p:cNvPr>
          <p:cNvSpPr>
            <a:spLocks noGrp="1"/>
          </p:cNvSpPr>
          <p:nvPr>
            <p:ph idx="1"/>
          </p:nvPr>
        </p:nvSpPr>
        <p:spPr>
          <a:xfrm>
            <a:off x="252919" y="1290484"/>
            <a:ext cx="8657617" cy="3571838"/>
          </a:xfrm>
        </p:spPr>
        <p:txBody>
          <a:bodyPr>
            <a:noAutofit/>
          </a:bodyPr>
          <a:lstStyle/>
          <a:p>
            <a:pPr algn="l">
              <a:buNone/>
            </a:pPr>
            <a:r>
              <a:rPr lang="en-GB" sz="2000" b="1" dirty="0" smtClean="0"/>
              <a:t>Example</a:t>
            </a:r>
          </a:p>
          <a:p>
            <a:pPr algn="l">
              <a:buNone/>
            </a:pPr>
            <a:r>
              <a:rPr lang="en-US" sz="2000" dirty="0" smtClean="0"/>
              <a:t>The ship returned to port. Its propeller was </a:t>
            </a:r>
            <a:r>
              <a:rPr lang="en-US" sz="2000" dirty="0" smtClean="0"/>
              <a:t>broken. The </a:t>
            </a:r>
            <a:r>
              <a:rPr lang="en-US" sz="2000" dirty="0" smtClean="0"/>
              <a:t>information in each of these independent clauses is considered of </a:t>
            </a:r>
            <a:r>
              <a:rPr lang="en-US" sz="2000" dirty="0" smtClean="0"/>
              <a:t>equal value </a:t>
            </a:r>
            <a:r>
              <a:rPr lang="en-US" sz="2000" dirty="0" smtClean="0"/>
              <a:t>or importance. In reality, however, the first clause is considered </a:t>
            </a:r>
            <a:r>
              <a:rPr lang="en-US" sz="2000" dirty="0" smtClean="0"/>
              <a:t>the more </a:t>
            </a:r>
            <a:r>
              <a:rPr lang="en-US" sz="2000" dirty="0" smtClean="0"/>
              <a:t>important piece of information. It is more important to know that </a:t>
            </a:r>
            <a:r>
              <a:rPr lang="en-US" sz="2000" dirty="0" smtClean="0"/>
              <a:t>the ship </a:t>
            </a:r>
            <a:r>
              <a:rPr lang="en-US" sz="2000" dirty="0" smtClean="0"/>
              <a:t>had to return to port. Why it had to return is of secondary </a:t>
            </a:r>
            <a:r>
              <a:rPr lang="en-US" sz="2000" dirty="0" smtClean="0"/>
              <a:t>importance. To </a:t>
            </a:r>
            <a:r>
              <a:rPr lang="en-US" sz="2000" dirty="0" smtClean="0"/>
              <a:t>let the reader know which clause is of primary importance, the </a:t>
            </a:r>
            <a:r>
              <a:rPr lang="en-US" sz="2000" dirty="0" smtClean="0"/>
              <a:t>writer can </a:t>
            </a:r>
            <a:r>
              <a:rPr lang="en-US" sz="2000" dirty="0" smtClean="0"/>
              <a:t>make one of the independent clauses a dependent clause by adding </a:t>
            </a:r>
            <a:r>
              <a:rPr lang="en-US" sz="2000" dirty="0" smtClean="0"/>
              <a:t>a subordinating </a:t>
            </a:r>
            <a:r>
              <a:rPr lang="en-US" sz="2000" dirty="0" smtClean="0"/>
              <a:t>conjunction to the front of the clause.</a:t>
            </a:r>
          </a:p>
          <a:p>
            <a:pPr algn="l">
              <a:buNone/>
            </a:pPr>
            <a:r>
              <a:rPr lang="en-GB" sz="2000" b="1" dirty="0" smtClean="0"/>
              <a:t>Example</a:t>
            </a:r>
          </a:p>
          <a:p>
            <a:pPr algn="l">
              <a:buNone/>
            </a:pPr>
            <a:r>
              <a:rPr lang="en-US" sz="2000" i="1" dirty="0" smtClean="0"/>
              <a:t>Because its propeller was broken.</a:t>
            </a:r>
          </a:p>
          <a:p>
            <a:pPr algn="l">
              <a:buNone/>
            </a:pPr>
            <a:endParaRPr lang="en-GB" sz="2000" dirty="0"/>
          </a:p>
        </p:txBody>
      </p:sp>
    </p:spTree>
    <p:extLst>
      <p:ext uri="{BB962C8B-B14F-4D97-AF65-F5344CB8AC3E}">
        <p14:creationId xmlns:p14="http://schemas.microsoft.com/office/powerpoint/2010/main" xmlns="" val="2499556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6107DF-87DC-4FB8-9CE4-1029770F8791}"/>
              </a:ext>
            </a:extLst>
          </p:cNvPr>
          <p:cNvSpPr>
            <a:spLocks noGrp="1"/>
          </p:cNvSpPr>
          <p:nvPr>
            <p:ph idx="1"/>
          </p:nvPr>
        </p:nvSpPr>
        <p:spPr>
          <a:xfrm>
            <a:off x="252919" y="1290484"/>
            <a:ext cx="8657617" cy="3571838"/>
          </a:xfrm>
        </p:spPr>
        <p:txBody>
          <a:bodyPr>
            <a:noAutofit/>
          </a:bodyPr>
          <a:lstStyle/>
          <a:p>
            <a:pPr algn="l">
              <a:buNone/>
            </a:pPr>
            <a:r>
              <a:rPr lang="en-US" sz="2400" dirty="0" smtClean="0"/>
              <a:t>Notice that this clause no longer can stand on its own because it does </a:t>
            </a:r>
            <a:r>
              <a:rPr lang="en-US" sz="2400" dirty="0" smtClean="0"/>
              <a:t>not have </a:t>
            </a:r>
            <a:r>
              <a:rPr lang="en-US" sz="2400" dirty="0" smtClean="0"/>
              <a:t>sufficient meaning. It is dependent on the independent clause for </a:t>
            </a:r>
            <a:r>
              <a:rPr lang="en-US" sz="2400" dirty="0" smtClean="0"/>
              <a:t>its c</a:t>
            </a:r>
            <a:r>
              <a:rPr lang="en-GB" sz="2400" dirty="0" err="1" smtClean="0"/>
              <a:t>omplete</a:t>
            </a:r>
            <a:r>
              <a:rPr lang="en-GB" sz="2400" dirty="0" smtClean="0"/>
              <a:t> </a:t>
            </a:r>
            <a:r>
              <a:rPr lang="en-GB" sz="2400" dirty="0" smtClean="0"/>
              <a:t>meaning</a:t>
            </a:r>
            <a:r>
              <a:rPr lang="en-GB" sz="2400" dirty="0" smtClean="0"/>
              <a:t>.</a:t>
            </a:r>
          </a:p>
          <a:p>
            <a:pPr algn="l">
              <a:buNone/>
            </a:pPr>
            <a:r>
              <a:rPr lang="en-US" sz="2400" b="1" dirty="0" smtClean="0"/>
              <a:t>Here </a:t>
            </a:r>
            <a:r>
              <a:rPr lang="en-US" sz="2400" b="1" dirty="0" smtClean="0"/>
              <a:t>Is the Complete Sentence</a:t>
            </a:r>
          </a:p>
          <a:p>
            <a:pPr algn="l">
              <a:buNone/>
            </a:pPr>
            <a:r>
              <a:rPr lang="en-US" sz="2400" dirty="0" smtClean="0"/>
              <a:t>The ship returned to port </a:t>
            </a:r>
            <a:r>
              <a:rPr lang="en-US" sz="2400" i="1" dirty="0" smtClean="0"/>
              <a:t>because its propeller was broken.</a:t>
            </a:r>
          </a:p>
          <a:p>
            <a:pPr algn="l">
              <a:buNone/>
            </a:pPr>
            <a:r>
              <a:rPr lang="en-GB" sz="2400" dirty="0" smtClean="0"/>
              <a:t>↑ ↑ ↑</a:t>
            </a:r>
          </a:p>
          <a:p>
            <a:pPr algn="l">
              <a:buNone/>
            </a:pPr>
            <a:r>
              <a:rPr lang="en-GB" sz="2400" dirty="0" smtClean="0"/>
              <a:t>(independent clause) (subordinating conjunction) (dependent clause)</a:t>
            </a:r>
          </a:p>
          <a:p>
            <a:pPr algn="l">
              <a:buNone/>
            </a:pPr>
            <a:endParaRPr lang="en-GB" sz="2400" dirty="0"/>
          </a:p>
        </p:txBody>
      </p:sp>
    </p:spTree>
    <p:extLst>
      <p:ext uri="{BB962C8B-B14F-4D97-AF65-F5344CB8AC3E}">
        <p14:creationId xmlns:p14="http://schemas.microsoft.com/office/powerpoint/2010/main" xmlns="" val="249955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6107DF-87DC-4FB8-9CE4-1029770F8791}"/>
              </a:ext>
            </a:extLst>
          </p:cNvPr>
          <p:cNvSpPr>
            <a:spLocks noGrp="1"/>
          </p:cNvSpPr>
          <p:nvPr>
            <p:ph idx="1"/>
          </p:nvPr>
        </p:nvSpPr>
        <p:spPr>
          <a:xfrm>
            <a:off x="252919" y="1290484"/>
            <a:ext cx="8657617" cy="3571838"/>
          </a:xfrm>
        </p:spPr>
        <p:txBody>
          <a:bodyPr>
            <a:noAutofit/>
          </a:bodyPr>
          <a:lstStyle/>
          <a:p>
            <a:pPr algn="l">
              <a:lnSpc>
                <a:spcPct val="150000"/>
              </a:lnSpc>
              <a:buNone/>
            </a:pPr>
            <a:r>
              <a:rPr lang="en-US" sz="2400" dirty="0" smtClean="0"/>
              <a:t>Subordination, then, is a process for making one idea of lesser value or </a:t>
            </a:r>
            <a:r>
              <a:rPr lang="en-US" sz="2400" dirty="0" smtClean="0"/>
              <a:t>importance than </a:t>
            </a:r>
            <a:r>
              <a:rPr lang="en-US" sz="2400" dirty="0" smtClean="0"/>
              <a:t>another idea. Subordination is commonly done when there </a:t>
            </a:r>
            <a:r>
              <a:rPr lang="en-US" sz="2400" dirty="0" smtClean="0"/>
              <a:t>are two </a:t>
            </a:r>
            <a:r>
              <a:rPr lang="en-US" sz="2400" dirty="0" smtClean="0"/>
              <a:t>independent clauses and the writer decides that one main idea is </a:t>
            </a:r>
            <a:r>
              <a:rPr lang="en-US" sz="2400" dirty="0" smtClean="0"/>
              <a:t>actually more </a:t>
            </a:r>
            <a:r>
              <a:rPr lang="en-US" sz="2400" dirty="0" smtClean="0"/>
              <a:t>important or needs more emphasis than the other main idea</a:t>
            </a:r>
            <a:r>
              <a:rPr lang="en-US" sz="2400" dirty="0" smtClean="0"/>
              <a:t>.</a:t>
            </a:r>
            <a:endParaRPr lang="en-US" sz="2400" dirty="0" smtClean="0"/>
          </a:p>
        </p:txBody>
      </p:sp>
    </p:spTree>
    <p:extLst>
      <p:ext uri="{BB962C8B-B14F-4D97-AF65-F5344CB8AC3E}">
        <p14:creationId xmlns:p14="http://schemas.microsoft.com/office/powerpoint/2010/main" xmlns="" val="2499556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6107DF-87DC-4FB8-9CE4-1029770F8791}"/>
              </a:ext>
            </a:extLst>
          </p:cNvPr>
          <p:cNvSpPr>
            <a:spLocks noGrp="1"/>
          </p:cNvSpPr>
          <p:nvPr>
            <p:ph idx="1"/>
          </p:nvPr>
        </p:nvSpPr>
        <p:spPr>
          <a:xfrm>
            <a:off x="252919" y="1290484"/>
            <a:ext cx="8657617" cy="3571838"/>
          </a:xfrm>
        </p:spPr>
        <p:txBody>
          <a:bodyPr>
            <a:noAutofit/>
          </a:bodyPr>
          <a:lstStyle/>
          <a:p>
            <a:pPr algn="l">
              <a:lnSpc>
                <a:spcPct val="150000"/>
              </a:lnSpc>
              <a:buNone/>
            </a:pPr>
            <a:r>
              <a:rPr lang="en-US" sz="2400" dirty="0" smtClean="0"/>
              <a:t>A dependent clause always begins with a subordinating word, or </a:t>
            </a:r>
            <a:r>
              <a:rPr lang="en-US" sz="2400" dirty="0" smtClean="0"/>
              <a:t>subordinator. There </a:t>
            </a:r>
            <a:r>
              <a:rPr lang="en-US" sz="2400" dirty="0" smtClean="0"/>
              <a:t>are different kinds of subordinators. Time subordinators begin a clause </a:t>
            </a:r>
            <a:r>
              <a:rPr lang="en-US" sz="2400" dirty="0" smtClean="0"/>
              <a:t>that tells </a:t>
            </a:r>
            <a:r>
              <a:rPr lang="en-US" sz="2400" dirty="0" smtClean="0"/>
              <a:t>when something happens. Reason subordinators begin a clause that tells </a:t>
            </a:r>
            <a:r>
              <a:rPr lang="en-US" sz="2400" dirty="0" smtClean="0"/>
              <a:t>why something </a:t>
            </a:r>
            <a:r>
              <a:rPr lang="en-US" sz="2400" dirty="0" smtClean="0"/>
              <a:t>happens. Place subordinators begin a clause that tells where </a:t>
            </a:r>
            <a:r>
              <a:rPr lang="en-US" sz="2400" dirty="0" smtClean="0"/>
              <a:t>something happens </a:t>
            </a:r>
            <a:r>
              <a:rPr lang="en-US" sz="2400" dirty="0" smtClean="0"/>
              <a:t>or where something is </a:t>
            </a:r>
            <a:r>
              <a:rPr lang="en-US" sz="2400" dirty="0" smtClean="0"/>
              <a:t>located.</a:t>
            </a:r>
            <a:endParaRPr lang="en-US" sz="2400" dirty="0" smtClean="0"/>
          </a:p>
        </p:txBody>
      </p:sp>
    </p:spTree>
    <p:extLst>
      <p:ext uri="{BB962C8B-B14F-4D97-AF65-F5344CB8AC3E}">
        <p14:creationId xmlns:p14="http://schemas.microsoft.com/office/powerpoint/2010/main" xmlns="" val="2499556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52413" y="262646"/>
          <a:ext cx="8658226" cy="4326148"/>
        </p:xfrm>
        <a:graphic>
          <a:graphicData uri="http://schemas.openxmlformats.org/drawingml/2006/table">
            <a:tbl>
              <a:tblPr firstRow="1" bandRow="1">
                <a:tableStyleId>{5C22544A-7EE6-4342-B048-85BDC9FD1C3A}</a:tableStyleId>
              </a:tblPr>
              <a:tblGrid>
                <a:gridCol w="1556932"/>
                <a:gridCol w="7101294"/>
              </a:tblGrid>
              <a:tr h="573933">
                <a:tc gridSpan="2">
                  <a:txBody>
                    <a:bodyPr/>
                    <a:lstStyle/>
                    <a:p>
                      <a:pPr algn="ctr"/>
                      <a:r>
                        <a:rPr lang="en-GB" sz="2400" b="1" dirty="0" smtClean="0">
                          <a:solidFill>
                            <a:schemeClr val="tx1"/>
                          </a:solidFill>
                        </a:rPr>
                        <a:t>Time subordinator</a:t>
                      </a:r>
                      <a:r>
                        <a:rPr lang="en-GB" sz="2400" b="1" baseline="0" dirty="0" smtClean="0">
                          <a:solidFill>
                            <a:schemeClr val="tx1"/>
                          </a:solidFill>
                        </a:rPr>
                        <a:t>s</a:t>
                      </a:r>
                      <a:endParaRPr lang="en-GB" sz="2400" b="1" dirty="0">
                        <a:solidFill>
                          <a:schemeClr val="tx1"/>
                        </a:solidFill>
                      </a:endParaRPr>
                    </a:p>
                  </a:txBody>
                  <a:tcPr>
                    <a:solidFill>
                      <a:srgbClr val="00B0F0"/>
                    </a:solidFill>
                  </a:tcPr>
                </a:tc>
                <a:tc hMerge="1">
                  <a:txBody>
                    <a:bodyPr/>
                    <a:lstStyle/>
                    <a:p>
                      <a:endParaRPr lang="en-GB" dirty="0"/>
                    </a:p>
                  </a:txBody>
                  <a:tcPr/>
                </a:tc>
              </a:tr>
              <a:tr h="2324911">
                <a:tc>
                  <a:txBody>
                    <a:bodyPr/>
                    <a:lstStyle/>
                    <a:p>
                      <a:pPr>
                        <a:lnSpc>
                          <a:spcPct val="150000"/>
                        </a:lnSpc>
                      </a:pPr>
                      <a:r>
                        <a:rPr lang="en-GB" b="1" dirty="0" smtClean="0"/>
                        <a:t>after</a:t>
                      </a:r>
                    </a:p>
                    <a:p>
                      <a:pPr>
                        <a:lnSpc>
                          <a:spcPct val="150000"/>
                        </a:lnSpc>
                      </a:pPr>
                      <a:r>
                        <a:rPr lang="en-GB" b="1" dirty="0" smtClean="0"/>
                        <a:t>as</a:t>
                      </a:r>
                    </a:p>
                    <a:p>
                      <a:pPr>
                        <a:lnSpc>
                          <a:spcPct val="150000"/>
                        </a:lnSpc>
                      </a:pPr>
                      <a:r>
                        <a:rPr lang="en-GB" b="1" dirty="0" smtClean="0"/>
                        <a:t>as</a:t>
                      </a:r>
                      <a:r>
                        <a:rPr lang="en-GB" b="1" baseline="0" dirty="0" smtClean="0"/>
                        <a:t> soon as</a:t>
                      </a:r>
                    </a:p>
                    <a:p>
                      <a:pPr>
                        <a:lnSpc>
                          <a:spcPct val="150000"/>
                        </a:lnSpc>
                      </a:pPr>
                      <a:r>
                        <a:rPr lang="en-GB" b="1" baseline="0" dirty="0" smtClean="0"/>
                        <a:t>before</a:t>
                      </a:r>
                    </a:p>
                    <a:p>
                      <a:pPr>
                        <a:lnSpc>
                          <a:spcPct val="150000"/>
                        </a:lnSpc>
                      </a:pPr>
                      <a:r>
                        <a:rPr lang="en-GB" b="1" baseline="0" dirty="0" smtClean="0"/>
                        <a:t>since</a:t>
                      </a:r>
                    </a:p>
                    <a:p>
                      <a:pPr>
                        <a:lnSpc>
                          <a:spcPct val="150000"/>
                        </a:lnSpc>
                      </a:pPr>
                      <a:r>
                        <a:rPr lang="en-GB" b="1" baseline="0" dirty="0" smtClean="0"/>
                        <a:t>until</a:t>
                      </a:r>
                    </a:p>
                    <a:p>
                      <a:pPr>
                        <a:lnSpc>
                          <a:spcPct val="150000"/>
                        </a:lnSpc>
                      </a:pPr>
                      <a:r>
                        <a:rPr lang="en-GB" b="1" baseline="0" dirty="0" smtClean="0"/>
                        <a:t>when</a:t>
                      </a:r>
                    </a:p>
                    <a:p>
                      <a:pPr>
                        <a:lnSpc>
                          <a:spcPct val="150000"/>
                        </a:lnSpc>
                      </a:pPr>
                      <a:r>
                        <a:rPr lang="en-GB" b="1" baseline="0" dirty="0" smtClean="0"/>
                        <a:t>whenever</a:t>
                      </a:r>
                    </a:p>
                    <a:p>
                      <a:pPr>
                        <a:lnSpc>
                          <a:spcPct val="150000"/>
                        </a:lnSpc>
                      </a:pPr>
                      <a:r>
                        <a:rPr lang="en-GB" b="1" baseline="0" dirty="0" smtClean="0"/>
                        <a:t>while</a:t>
                      </a:r>
                      <a:endParaRPr lang="en-GB" b="1" dirty="0"/>
                    </a:p>
                  </a:txBody>
                  <a:tcPr>
                    <a:solidFill>
                      <a:srgbClr val="FFFF00"/>
                    </a:solidFill>
                  </a:tcPr>
                </a:tc>
                <a:tc>
                  <a:txBody>
                    <a:bodyPr/>
                    <a:lstStyle/>
                    <a:p>
                      <a:pPr>
                        <a:lnSpc>
                          <a:spcPct val="150000"/>
                        </a:lnSpc>
                      </a:pPr>
                      <a:r>
                        <a:rPr lang="en-US" sz="1800" kern="1200" baseline="0" dirty="0" smtClean="0">
                          <a:solidFill>
                            <a:schemeClr val="dk1"/>
                          </a:solidFill>
                          <a:latin typeface="+mn-lt"/>
                          <a:ea typeface="+mn-ea"/>
                          <a:cs typeface="+mn-cs"/>
                        </a:rPr>
                        <a:t>He goes to school after he finishes work.</a:t>
                      </a:r>
                    </a:p>
                    <a:p>
                      <a:pPr>
                        <a:lnSpc>
                          <a:spcPct val="150000"/>
                        </a:lnSpc>
                      </a:pPr>
                      <a:r>
                        <a:rPr lang="en-US" sz="1800" kern="1200" baseline="0" dirty="0" smtClean="0">
                          <a:solidFill>
                            <a:schemeClr val="dk1"/>
                          </a:solidFill>
                          <a:latin typeface="+mn-lt"/>
                          <a:ea typeface="+mn-ea"/>
                          <a:cs typeface="+mn-cs"/>
                        </a:rPr>
                        <a:t>Several overcrowded buses passed as we were waiting.</a:t>
                      </a:r>
                    </a:p>
                    <a:p>
                      <a:pPr>
                        <a:lnSpc>
                          <a:spcPct val="150000"/>
                        </a:lnSpc>
                      </a:pPr>
                      <a:r>
                        <a:rPr lang="en-US" sz="1800" kern="1200" baseline="0" dirty="0" smtClean="0">
                          <a:solidFill>
                            <a:schemeClr val="dk1"/>
                          </a:solidFill>
                          <a:latin typeface="+mn-lt"/>
                          <a:ea typeface="+mn-ea"/>
                          <a:cs typeface="+mn-cs"/>
                        </a:rPr>
                        <a:t>She felt better as soon as she took the medicine.</a:t>
                      </a:r>
                    </a:p>
                    <a:p>
                      <a:pPr>
                        <a:lnSpc>
                          <a:spcPct val="150000"/>
                        </a:lnSpc>
                      </a:pPr>
                      <a:r>
                        <a:rPr lang="en-US" sz="1800" kern="1200" baseline="0" dirty="0" smtClean="0">
                          <a:solidFill>
                            <a:schemeClr val="dk1"/>
                          </a:solidFill>
                          <a:latin typeface="+mn-lt"/>
                          <a:ea typeface="+mn-ea"/>
                          <a:cs typeface="+mn-cs"/>
                        </a:rPr>
                        <a:t>Before you apply to college, you have to take an entrance exam.</a:t>
                      </a:r>
                    </a:p>
                    <a:p>
                      <a:pPr>
                        <a:lnSpc>
                          <a:spcPct val="150000"/>
                        </a:lnSpc>
                      </a:pPr>
                      <a:r>
                        <a:rPr lang="en-US" sz="1800" kern="1200" baseline="0" dirty="0" smtClean="0">
                          <a:solidFill>
                            <a:schemeClr val="dk1"/>
                          </a:solidFill>
                          <a:latin typeface="+mn-lt"/>
                          <a:ea typeface="+mn-ea"/>
                          <a:cs typeface="+mn-cs"/>
                        </a:rPr>
                        <a:t>It has been a year since I left home.</a:t>
                      </a:r>
                    </a:p>
                    <a:p>
                      <a:pPr>
                        <a:lnSpc>
                          <a:spcPct val="150000"/>
                        </a:lnSpc>
                      </a:pPr>
                      <a:r>
                        <a:rPr lang="en-US" sz="1800" kern="1200" baseline="0" dirty="0" smtClean="0">
                          <a:solidFill>
                            <a:schemeClr val="dk1"/>
                          </a:solidFill>
                          <a:latin typeface="+mn-lt"/>
                          <a:ea typeface="+mn-ea"/>
                          <a:cs typeface="+mn-cs"/>
                        </a:rPr>
                        <a:t>We can't leave the room until everyone has finished the test.</a:t>
                      </a:r>
                    </a:p>
                    <a:p>
                      <a:pPr>
                        <a:lnSpc>
                          <a:spcPct val="150000"/>
                        </a:lnSpc>
                      </a:pPr>
                      <a:r>
                        <a:rPr lang="en-US" sz="1800" kern="1200" baseline="0" dirty="0" smtClean="0">
                          <a:solidFill>
                            <a:schemeClr val="dk1"/>
                          </a:solidFill>
                          <a:latin typeface="+mn-lt"/>
                          <a:ea typeface="+mn-ea"/>
                          <a:cs typeface="+mn-cs"/>
                        </a:rPr>
                        <a:t>When you start college, you sometimes have to take a placement test.</a:t>
                      </a:r>
                    </a:p>
                    <a:p>
                      <a:pPr>
                        <a:lnSpc>
                          <a:spcPct val="150000"/>
                        </a:lnSpc>
                      </a:pPr>
                      <a:r>
                        <a:rPr lang="en-US" sz="1800" kern="1200" baseline="0" dirty="0" smtClean="0">
                          <a:solidFill>
                            <a:schemeClr val="dk1"/>
                          </a:solidFill>
                          <a:latin typeface="+mn-lt"/>
                          <a:ea typeface="+mn-ea"/>
                          <a:cs typeface="+mn-cs"/>
                        </a:rPr>
                        <a:t>Whenever I don't sleep well, I feel sick the next day.</a:t>
                      </a:r>
                    </a:p>
                    <a:p>
                      <a:pPr>
                        <a:lnSpc>
                          <a:spcPct val="150000"/>
                        </a:lnSpc>
                      </a:pPr>
                      <a:r>
                        <a:rPr lang="en-US" sz="1800" kern="1200" baseline="0" dirty="0" smtClean="0">
                          <a:solidFill>
                            <a:schemeClr val="dk1"/>
                          </a:solidFill>
                          <a:latin typeface="+mn-lt"/>
                          <a:ea typeface="+mn-ea"/>
                          <a:cs typeface="+mn-cs"/>
                        </a:rPr>
                        <a:t>Several overcrowded buses passed while they were waiting.</a:t>
                      </a:r>
                    </a:p>
                  </a:txBody>
                  <a:tcPr>
                    <a:solidFill>
                      <a:schemeClr val="accent4">
                        <a:lumMod val="60000"/>
                        <a:lumOff val="40000"/>
                      </a:schemeClr>
                    </a:solidFill>
                  </a:tcPr>
                </a:tc>
              </a:tr>
            </a:tbl>
          </a:graphicData>
        </a:graphic>
      </p:graphicFrame>
    </p:spTree>
    <p:extLst>
      <p:ext uri="{BB962C8B-B14F-4D97-AF65-F5344CB8AC3E}">
        <p14:creationId xmlns:p14="http://schemas.microsoft.com/office/powerpoint/2010/main" xmlns="" val="2499556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23230" y="1507786"/>
          <a:ext cx="8658226" cy="2898844"/>
        </p:xfrm>
        <a:graphic>
          <a:graphicData uri="http://schemas.openxmlformats.org/drawingml/2006/table">
            <a:tbl>
              <a:tblPr firstRow="1" bandRow="1">
                <a:tableStyleId>{5C22544A-7EE6-4342-B048-85BDC9FD1C3A}</a:tableStyleId>
              </a:tblPr>
              <a:tblGrid>
                <a:gridCol w="1381834"/>
                <a:gridCol w="7276392"/>
              </a:tblGrid>
              <a:tr h="573933">
                <a:tc gridSpan="2">
                  <a:txBody>
                    <a:bodyPr/>
                    <a:lstStyle/>
                    <a:p>
                      <a:pPr algn="ctr"/>
                      <a:r>
                        <a:rPr lang="en-GB" sz="2400" b="1" dirty="0" smtClean="0">
                          <a:solidFill>
                            <a:schemeClr val="tx1"/>
                          </a:solidFill>
                        </a:rPr>
                        <a:t>Reason subordinator</a:t>
                      </a:r>
                      <a:r>
                        <a:rPr lang="en-GB" sz="2400" b="1" baseline="0" dirty="0" smtClean="0">
                          <a:solidFill>
                            <a:schemeClr val="tx1"/>
                          </a:solidFill>
                        </a:rPr>
                        <a:t>s</a:t>
                      </a:r>
                      <a:endParaRPr lang="en-GB" sz="2400" b="1" dirty="0">
                        <a:solidFill>
                          <a:schemeClr val="tx1"/>
                        </a:solidFill>
                      </a:endParaRPr>
                    </a:p>
                  </a:txBody>
                  <a:tcPr>
                    <a:solidFill>
                      <a:srgbClr val="00B0F0"/>
                    </a:solidFill>
                  </a:tcPr>
                </a:tc>
                <a:tc hMerge="1">
                  <a:txBody>
                    <a:bodyPr/>
                    <a:lstStyle/>
                    <a:p>
                      <a:endParaRPr lang="en-GB" dirty="0"/>
                    </a:p>
                  </a:txBody>
                  <a:tcPr/>
                </a:tc>
              </a:tr>
              <a:tr h="2324911">
                <a:tc>
                  <a:txBody>
                    <a:bodyPr/>
                    <a:lstStyle/>
                    <a:p>
                      <a:pPr>
                        <a:lnSpc>
                          <a:spcPct val="150000"/>
                        </a:lnSpc>
                      </a:pPr>
                      <a:r>
                        <a:rPr lang="en-GB" sz="2400" b="1" dirty="0" smtClean="0"/>
                        <a:t>because</a:t>
                      </a:r>
                    </a:p>
                    <a:p>
                      <a:pPr>
                        <a:lnSpc>
                          <a:spcPct val="150000"/>
                        </a:lnSpc>
                      </a:pPr>
                      <a:r>
                        <a:rPr lang="en-GB" sz="2400" b="1" dirty="0" smtClean="0"/>
                        <a:t>Since</a:t>
                      </a:r>
                    </a:p>
                    <a:p>
                      <a:pPr>
                        <a:lnSpc>
                          <a:spcPct val="150000"/>
                        </a:lnSpc>
                      </a:pPr>
                      <a:r>
                        <a:rPr lang="en-GB" sz="2400" b="1" dirty="0" smtClean="0"/>
                        <a:t>as</a:t>
                      </a:r>
                      <a:endParaRPr lang="en-GB" sz="2400" b="1" dirty="0"/>
                    </a:p>
                  </a:txBody>
                  <a:tcPr>
                    <a:solidFill>
                      <a:srgbClr val="FFFF00"/>
                    </a:solidFill>
                  </a:tcPr>
                </a:tc>
                <a:tc>
                  <a:txBody>
                    <a:bodyPr/>
                    <a:lstStyle/>
                    <a:p>
                      <a:pPr>
                        <a:lnSpc>
                          <a:spcPct val="150000"/>
                        </a:lnSpc>
                      </a:pPr>
                      <a:r>
                        <a:rPr lang="en-US" sz="2400" kern="1200" baseline="0" dirty="0" smtClean="0">
                          <a:solidFill>
                            <a:schemeClr val="dk1"/>
                          </a:solidFill>
                          <a:latin typeface="+mn-lt"/>
                          <a:ea typeface="+mn-ea"/>
                          <a:cs typeface="+mn-cs"/>
                        </a:rPr>
                        <a:t>Jack excels at sports because he trains hard.</a:t>
                      </a:r>
                    </a:p>
                    <a:p>
                      <a:pPr>
                        <a:lnSpc>
                          <a:spcPct val="150000"/>
                        </a:lnSpc>
                      </a:pPr>
                      <a:r>
                        <a:rPr lang="en-US" sz="2400" kern="1200" baseline="0" dirty="0" smtClean="0">
                          <a:solidFill>
                            <a:schemeClr val="dk1"/>
                          </a:solidFill>
                          <a:latin typeface="+mn-lt"/>
                          <a:ea typeface="+mn-ea"/>
                          <a:cs typeface="+mn-cs"/>
                        </a:rPr>
                        <a:t>Since she works out daily, Jill is in great condition.</a:t>
                      </a:r>
                    </a:p>
                    <a:p>
                      <a:pPr>
                        <a:lnSpc>
                          <a:spcPct val="150000"/>
                        </a:lnSpc>
                      </a:pPr>
                      <a:r>
                        <a:rPr lang="en-US" sz="2400" kern="1200" baseline="0" dirty="0" smtClean="0">
                          <a:solidFill>
                            <a:schemeClr val="dk1"/>
                          </a:solidFill>
                          <a:latin typeface="+mn-lt"/>
                          <a:ea typeface="+mn-ea"/>
                          <a:cs typeface="+mn-cs"/>
                        </a:rPr>
                        <a:t>As they want to compete in a marathon, they run every day.</a:t>
                      </a:r>
                    </a:p>
                  </a:txBody>
                  <a:tcPr>
                    <a:solidFill>
                      <a:schemeClr val="accent4">
                        <a:lumMod val="60000"/>
                        <a:lumOff val="40000"/>
                      </a:schemeClr>
                    </a:solidFill>
                  </a:tcPr>
                </a:tc>
              </a:tr>
            </a:tbl>
          </a:graphicData>
        </a:graphic>
      </p:graphicFrame>
    </p:spTree>
    <p:extLst>
      <p:ext uri="{BB962C8B-B14F-4D97-AF65-F5344CB8AC3E}">
        <p14:creationId xmlns:p14="http://schemas.microsoft.com/office/powerpoint/2010/main" xmlns="" val="249955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23230" y="1507786"/>
          <a:ext cx="8658226" cy="2898844"/>
        </p:xfrm>
        <a:graphic>
          <a:graphicData uri="http://schemas.openxmlformats.org/drawingml/2006/table">
            <a:tbl>
              <a:tblPr firstRow="1" bandRow="1">
                <a:tableStyleId>{5C22544A-7EE6-4342-B048-85BDC9FD1C3A}</a:tableStyleId>
              </a:tblPr>
              <a:tblGrid>
                <a:gridCol w="1479110"/>
                <a:gridCol w="7179116"/>
              </a:tblGrid>
              <a:tr h="573933">
                <a:tc gridSpan="2">
                  <a:txBody>
                    <a:bodyPr/>
                    <a:lstStyle/>
                    <a:p>
                      <a:pPr algn="ctr"/>
                      <a:r>
                        <a:rPr lang="en-GB" sz="2400" b="1" dirty="0" smtClean="0">
                          <a:solidFill>
                            <a:schemeClr val="tx1"/>
                          </a:solidFill>
                        </a:rPr>
                        <a:t>Place subordinator</a:t>
                      </a:r>
                      <a:r>
                        <a:rPr lang="en-GB" sz="2400" b="1" baseline="0" dirty="0" smtClean="0">
                          <a:solidFill>
                            <a:schemeClr val="tx1"/>
                          </a:solidFill>
                        </a:rPr>
                        <a:t>s</a:t>
                      </a:r>
                      <a:endParaRPr lang="en-GB" sz="2400" b="1" dirty="0">
                        <a:solidFill>
                          <a:schemeClr val="tx1"/>
                        </a:solidFill>
                      </a:endParaRPr>
                    </a:p>
                  </a:txBody>
                  <a:tcPr>
                    <a:solidFill>
                      <a:srgbClr val="00B0F0"/>
                    </a:solidFill>
                  </a:tcPr>
                </a:tc>
                <a:tc hMerge="1">
                  <a:txBody>
                    <a:bodyPr/>
                    <a:lstStyle/>
                    <a:p>
                      <a:endParaRPr lang="en-GB" dirty="0"/>
                    </a:p>
                  </a:txBody>
                  <a:tcPr/>
                </a:tc>
              </a:tr>
              <a:tr h="2324911">
                <a:tc>
                  <a:txBody>
                    <a:bodyPr/>
                    <a:lstStyle/>
                    <a:p>
                      <a:pPr>
                        <a:lnSpc>
                          <a:spcPct val="150000"/>
                        </a:lnSpc>
                      </a:pPr>
                      <a:r>
                        <a:rPr lang="en-GB" sz="2400" b="1" dirty="0" smtClean="0"/>
                        <a:t>Where</a:t>
                      </a:r>
                    </a:p>
                    <a:p>
                      <a:pPr>
                        <a:lnSpc>
                          <a:spcPct val="150000"/>
                        </a:lnSpc>
                      </a:pPr>
                      <a:r>
                        <a:rPr lang="en-GB" sz="2400" b="1" dirty="0" smtClean="0"/>
                        <a:t>wherever</a:t>
                      </a:r>
                      <a:endParaRPr lang="en-GB" sz="2400" b="1" dirty="0"/>
                    </a:p>
                  </a:txBody>
                  <a:tcPr>
                    <a:solidFill>
                      <a:srgbClr val="FFFF00"/>
                    </a:solidFill>
                  </a:tcPr>
                </a:tc>
                <a:tc>
                  <a:txBody>
                    <a:bodyPr/>
                    <a:lstStyle/>
                    <a:p>
                      <a:pPr>
                        <a:lnSpc>
                          <a:spcPct val="150000"/>
                        </a:lnSpc>
                      </a:pPr>
                      <a:r>
                        <a:rPr lang="en-US" sz="2400" kern="1200" baseline="0" dirty="0" smtClean="0">
                          <a:solidFill>
                            <a:schemeClr val="dk1"/>
                          </a:solidFill>
                          <a:latin typeface="+mn-lt"/>
                          <a:ea typeface="+mn-ea"/>
                          <a:cs typeface="+mn-cs"/>
                        </a:rPr>
                        <a:t>I can never remember where I put my house keys.</a:t>
                      </a:r>
                    </a:p>
                    <a:p>
                      <a:pPr>
                        <a:lnSpc>
                          <a:spcPct val="150000"/>
                        </a:lnSpc>
                      </a:pPr>
                      <a:r>
                        <a:rPr lang="en-US" sz="2400" kern="1200" baseline="0" dirty="0" smtClean="0">
                          <a:solidFill>
                            <a:schemeClr val="dk1"/>
                          </a:solidFill>
                          <a:latin typeface="+mn-lt"/>
                          <a:ea typeface="+mn-ea"/>
                          <a:cs typeface="+mn-cs"/>
                        </a:rPr>
                        <a:t>A baby animal follows its mother wherever she goes.</a:t>
                      </a:r>
                    </a:p>
                  </a:txBody>
                  <a:tcPr>
                    <a:solidFill>
                      <a:schemeClr val="accent4">
                        <a:lumMod val="60000"/>
                        <a:lumOff val="40000"/>
                      </a:schemeClr>
                    </a:solidFill>
                  </a:tcPr>
                </a:tc>
              </a:tr>
            </a:tbl>
          </a:graphicData>
        </a:graphic>
      </p:graphicFrame>
    </p:spTree>
    <p:extLst>
      <p:ext uri="{BB962C8B-B14F-4D97-AF65-F5344CB8AC3E}">
        <p14:creationId xmlns:p14="http://schemas.microsoft.com/office/powerpoint/2010/main" xmlns="" val="249955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DAE291-0A54-474E-A2D8-D846FB82E813}"/>
              </a:ext>
            </a:extLst>
          </p:cNvPr>
          <p:cNvSpPr>
            <a:spLocks noGrp="1"/>
          </p:cNvSpPr>
          <p:nvPr>
            <p:ph type="title"/>
          </p:nvPr>
        </p:nvSpPr>
        <p:spPr/>
        <p:txBody>
          <a:bodyPr>
            <a:normAutofit/>
          </a:bodyPr>
          <a:lstStyle/>
          <a:p>
            <a:r>
              <a:rPr lang="en-GB" sz="4400" b="1" dirty="0" smtClean="0">
                <a:solidFill>
                  <a:schemeClr val="tx1"/>
                </a:solidFill>
              </a:rPr>
              <a:t>Declarative</a:t>
            </a:r>
            <a:r>
              <a:rPr lang="en-GB" sz="4400" b="1" dirty="0" smtClean="0"/>
              <a:t> </a:t>
            </a:r>
            <a:endParaRPr lang="en-GB" sz="4400" b="1" dirty="0"/>
          </a:p>
        </p:txBody>
      </p:sp>
      <p:sp>
        <p:nvSpPr>
          <p:cNvPr id="6" name="Content Placeholder 5">
            <a:extLst>
              <a:ext uri="{FF2B5EF4-FFF2-40B4-BE49-F238E27FC236}">
                <a16:creationId xmlns:a16="http://schemas.microsoft.com/office/drawing/2014/main" xmlns="" id="{251F8101-8BAE-4B91-B3F9-159504D27F24}"/>
              </a:ext>
            </a:extLst>
          </p:cNvPr>
          <p:cNvSpPr>
            <a:spLocks noGrp="1"/>
          </p:cNvSpPr>
          <p:nvPr>
            <p:ph idx="1"/>
          </p:nvPr>
        </p:nvSpPr>
        <p:spPr>
          <a:xfrm>
            <a:off x="237067" y="1290484"/>
            <a:ext cx="8715021" cy="3733072"/>
          </a:xfrm>
        </p:spPr>
        <p:txBody>
          <a:bodyPr>
            <a:normAutofit/>
          </a:bodyPr>
          <a:lstStyle/>
          <a:p>
            <a:pPr algn="l">
              <a:buNone/>
            </a:pPr>
            <a:r>
              <a:rPr lang="en-US" dirty="0" smtClean="0"/>
              <a:t>A declarative sentence "declares" or states a fact, arrangement or </a:t>
            </a:r>
            <a:r>
              <a:rPr lang="en-US" dirty="0" smtClean="0"/>
              <a:t>opinion. A declarative sentences ends with a period (.).</a:t>
            </a:r>
          </a:p>
          <a:p>
            <a:pPr algn="l">
              <a:buNone/>
            </a:pPr>
            <a:r>
              <a:rPr lang="en-GB" i="1" dirty="0" smtClean="0"/>
              <a:t>Examples</a:t>
            </a:r>
          </a:p>
          <a:p>
            <a:pPr algn="l">
              <a:buNone/>
            </a:pPr>
            <a:r>
              <a:rPr lang="en-US" dirty="0" smtClean="0"/>
              <a:t>1. I'll meet you at the train station.</a:t>
            </a:r>
          </a:p>
          <a:p>
            <a:pPr algn="l">
              <a:buNone/>
            </a:pPr>
            <a:r>
              <a:rPr lang="en-US" dirty="0" smtClean="0"/>
              <a:t>2</a:t>
            </a:r>
            <a:r>
              <a:rPr lang="en-US" dirty="0" smtClean="0"/>
              <a:t>. The sun rises in the East.</a:t>
            </a:r>
          </a:p>
          <a:p>
            <a:pPr algn="l">
              <a:buNone/>
            </a:pPr>
            <a:r>
              <a:rPr lang="en-US" dirty="0" smtClean="0"/>
              <a:t>3. </a:t>
            </a:r>
            <a:r>
              <a:rPr lang="en-US" dirty="0" smtClean="0"/>
              <a:t>This is a museum </a:t>
            </a:r>
            <a:endParaRPr lang="en-US" dirty="0" smtClean="0"/>
          </a:p>
          <a:p>
            <a:pPr algn="l">
              <a:buNone/>
            </a:pPr>
            <a:endParaRPr lang="en-GB" dirty="0"/>
          </a:p>
        </p:txBody>
      </p:sp>
    </p:spTree>
    <p:extLst>
      <p:ext uri="{BB962C8B-B14F-4D97-AF65-F5344CB8AC3E}">
        <p14:creationId xmlns:p14="http://schemas.microsoft.com/office/powerpoint/2010/main" xmlns="" val="1091006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Compound-complex</a:t>
            </a:r>
            <a:endParaRPr lang="en-GB" dirty="0"/>
          </a:p>
        </p:txBody>
      </p:sp>
      <p:sp>
        <p:nvSpPr>
          <p:cNvPr id="3" name="Espace réservé du contenu 2"/>
          <p:cNvSpPr>
            <a:spLocks noGrp="1"/>
          </p:cNvSpPr>
          <p:nvPr>
            <p:ph idx="1"/>
          </p:nvPr>
        </p:nvSpPr>
        <p:spPr/>
        <p:txBody>
          <a:bodyPr>
            <a:noAutofit/>
          </a:bodyPr>
          <a:lstStyle/>
          <a:p>
            <a:pPr algn="l">
              <a:lnSpc>
                <a:spcPct val="150000"/>
              </a:lnSpc>
              <a:buNone/>
            </a:pPr>
            <a:r>
              <a:rPr lang="en-US" sz="2400" dirty="0" smtClean="0"/>
              <a:t>A compound-complex sentence combines complex sentence and compound sentence forms. </a:t>
            </a:r>
            <a:r>
              <a:rPr lang="en-US" sz="2400" dirty="0" smtClean="0"/>
              <a:t>Compound - complex sentences contain at least one dependent clause and more than one </a:t>
            </a:r>
            <a:r>
              <a:rPr lang="en-US" sz="2400" dirty="0" smtClean="0"/>
              <a:t>independent clause</a:t>
            </a:r>
            <a:r>
              <a:rPr lang="en-US" sz="2400" dirty="0" smtClean="0"/>
              <a:t>. The clauses are connected by both conjunctions (i.e., but, so, and, etc.) and subordinators (i.e</a:t>
            </a:r>
            <a:r>
              <a:rPr lang="en-US" sz="2400" dirty="0" smtClean="0"/>
              <a:t>., </a:t>
            </a:r>
            <a:r>
              <a:rPr lang="en-GB" sz="2400" dirty="0" smtClean="0"/>
              <a:t>who</a:t>
            </a:r>
            <a:r>
              <a:rPr lang="en-GB" sz="2400" dirty="0" smtClean="0"/>
              <a:t>, because, although, etc.)</a:t>
            </a:r>
            <a:endParaRPr lang="en-US" sz="2400" dirty="0" smtClean="0"/>
          </a:p>
          <a:p>
            <a:pPr algn="l">
              <a:buNone/>
            </a:pPr>
            <a:r>
              <a:rPr lang="en-GB" sz="2400" dirty="0" smtClean="0"/>
              <a:t>	</a:t>
            </a:r>
          </a:p>
          <a:p>
            <a:pPr algn="l">
              <a:buNone/>
            </a:pPr>
            <a:endParaRPr lang="en-GB" sz="2400" dirty="0" smtClean="0"/>
          </a:p>
          <a:p>
            <a:pPr algn="l">
              <a:buNone/>
            </a:pPr>
            <a:endParaRPr lang="en-GB"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3465" y="1290484"/>
            <a:ext cx="8677072" cy="3571838"/>
          </a:xfrm>
        </p:spPr>
        <p:txBody>
          <a:bodyPr>
            <a:normAutofit fontScale="85000" lnSpcReduction="10000"/>
          </a:bodyPr>
          <a:lstStyle/>
          <a:p>
            <a:pPr algn="l">
              <a:buNone/>
            </a:pPr>
            <a:r>
              <a:rPr lang="en-GB" sz="2400" dirty="0" smtClean="0"/>
              <a:t>Examples:</a:t>
            </a:r>
          </a:p>
          <a:p>
            <a:pPr algn="l">
              <a:lnSpc>
                <a:spcPct val="150000"/>
              </a:lnSpc>
              <a:buNone/>
            </a:pPr>
            <a:r>
              <a:rPr lang="en-US" sz="2400" dirty="0" smtClean="0"/>
              <a:t>1</a:t>
            </a:r>
            <a:r>
              <a:rPr lang="en-US" sz="2400" dirty="0" smtClean="0"/>
              <a:t>. After the two soccer players lost their game, they joined their other teammates for lunch, and they went to the movies. </a:t>
            </a:r>
          </a:p>
          <a:p>
            <a:pPr algn="l">
              <a:lnSpc>
                <a:spcPct val="150000"/>
              </a:lnSpc>
              <a:buNone/>
            </a:pPr>
            <a:r>
              <a:rPr lang="en-US" sz="2400" dirty="0" smtClean="0"/>
              <a:t>If </a:t>
            </a:r>
            <a:r>
              <a:rPr lang="en-US" sz="2400" dirty="0" smtClean="0"/>
              <a:t>we remove the dependent clause “after the two soccer players lost their game,” we have a compound sentence. The dependent clause makes this sentence compound-complex. </a:t>
            </a:r>
          </a:p>
          <a:p>
            <a:pPr algn="l">
              <a:lnSpc>
                <a:spcPct val="150000"/>
              </a:lnSpc>
              <a:buNone/>
            </a:pPr>
            <a:r>
              <a:rPr lang="en-US" sz="2400" dirty="0" smtClean="0"/>
              <a:t>2. The man believed in the system, and he knew that justice would prevail after the murderer was sent to jail. </a:t>
            </a:r>
          </a:p>
          <a:p>
            <a:pPr algn="l">
              <a:buNone/>
            </a:pPr>
            <a:endParaRPr lang="en-GB"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2375" y="1290484"/>
            <a:ext cx="8618706" cy="3571838"/>
          </a:xfrm>
        </p:spPr>
        <p:txBody>
          <a:bodyPr>
            <a:noAutofit/>
          </a:bodyPr>
          <a:lstStyle/>
          <a:p>
            <a:pPr marL="457200" indent="-457200" algn="l">
              <a:lnSpc>
                <a:spcPct val="150000"/>
              </a:lnSpc>
              <a:buFont typeface="+mj-lt"/>
              <a:buAutoNum type="arabicPeriod" startAt="3"/>
            </a:pPr>
            <a:r>
              <a:rPr lang="en-US" sz="2200" dirty="0" smtClean="0"/>
              <a:t>The bird landed on the branch, and it warbled a beautiful song while the cat crouched on the ground below.</a:t>
            </a:r>
          </a:p>
          <a:p>
            <a:pPr marL="457200" indent="-457200" algn="l">
              <a:lnSpc>
                <a:spcPct val="150000"/>
              </a:lnSpc>
              <a:buFont typeface="+mj-lt"/>
              <a:buAutoNum type="arabicPeriod" startAt="3"/>
            </a:pPr>
            <a:r>
              <a:rPr lang="en-US" sz="2200" dirty="0" smtClean="0"/>
              <a:t>If the team wins the game, the students will first cheer the athletes, and then they will head into town for pizza and </a:t>
            </a:r>
            <a:r>
              <a:rPr lang="en-US" sz="2200" dirty="0" smtClean="0"/>
              <a:t>hamburgers</a:t>
            </a:r>
          </a:p>
          <a:p>
            <a:pPr marL="457200" indent="-457200" algn="l">
              <a:lnSpc>
                <a:spcPct val="150000"/>
              </a:lnSpc>
              <a:buFont typeface="+mj-lt"/>
              <a:buAutoNum type="arabicPeriod" startAt="3"/>
            </a:pPr>
            <a:r>
              <a:rPr lang="en-US" sz="2200" dirty="0" smtClean="0"/>
              <a:t>Although </a:t>
            </a:r>
            <a:r>
              <a:rPr lang="en-US" sz="2200" dirty="0" smtClean="0"/>
              <a:t>she felt guilty for missing her friend’s birthday, she took her out to dinner the next day, and they had a great time. </a:t>
            </a:r>
          </a:p>
          <a:p>
            <a:pPr algn="l">
              <a:lnSpc>
                <a:spcPct val="150000"/>
              </a:lnSpc>
              <a:buNone/>
            </a:pPr>
            <a:endParaRPr lang="en-US" sz="2200" dirty="0" smtClean="0"/>
          </a:p>
          <a:p>
            <a:pPr algn="l">
              <a:lnSpc>
                <a:spcPct val="150000"/>
              </a:lnSpc>
              <a:buNone/>
            </a:pPr>
            <a:endParaRPr lang="en-GB"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3736" y="1290484"/>
            <a:ext cx="8686800" cy="3571838"/>
          </a:xfrm>
        </p:spPr>
        <p:txBody>
          <a:bodyPr>
            <a:normAutofit fontScale="92500" lnSpcReduction="20000"/>
          </a:bodyPr>
          <a:lstStyle/>
          <a:p>
            <a:pPr marL="457200" indent="-457200" algn="l">
              <a:buFont typeface="+mj-lt"/>
              <a:buAutoNum type="arabicPeriod" startAt="6"/>
            </a:pPr>
            <a:r>
              <a:rPr lang="en-US" sz="2400" dirty="0" smtClean="0"/>
              <a:t>John</a:t>
            </a:r>
            <a:r>
              <a:rPr lang="en-US" sz="2400" dirty="0" smtClean="0"/>
              <a:t>, who briefly visited last month, won the prize, and he took a short vacation.</a:t>
            </a:r>
          </a:p>
          <a:p>
            <a:pPr marL="457200" indent="-457200" algn="l">
              <a:buFont typeface="+mj-lt"/>
              <a:buAutoNum type="arabicPeriod" startAt="6"/>
            </a:pPr>
            <a:r>
              <a:rPr lang="en-US" sz="2400" dirty="0" smtClean="0"/>
              <a:t>Jack </a:t>
            </a:r>
            <a:r>
              <a:rPr lang="en-US" sz="2400" dirty="0" smtClean="0"/>
              <a:t>forgot his friend's birthday, so he sent him a card when he finally remembered.</a:t>
            </a:r>
          </a:p>
          <a:p>
            <a:pPr marL="457200" indent="-457200" algn="l">
              <a:buFont typeface="+mj-lt"/>
              <a:buAutoNum type="arabicPeriod" startAt="6"/>
            </a:pPr>
            <a:r>
              <a:rPr lang="en-US" sz="2400" dirty="0" smtClean="0"/>
              <a:t>The </a:t>
            </a:r>
            <a:r>
              <a:rPr lang="en-US" sz="2400" dirty="0" smtClean="0"/>
              <a:t>report which Tom complied was presented to the board, but it was rejected because </a:t>
            </a:r>
            <a:r>
              <a:rPr lang="en-US" sz="2400" dirty="0" smtClean="0"/>
              <a:t>it </a:t>
            </a:r>
            <a:r>
              <a:rPr lang="en-GB" sz="2400" dirty="0" smtClean="0"/>
              <a:t>was </a:t>
            </a:r>
            <a:r>
              <a:rPr lang="en-GB" sz="2400" dirty="0" smtClean="0"/>
              <a:t>too </a:t>
            </a:r>
            <a:r>
              <a:rPr lang="en-GB" sz="2400" dirty="0" smtClean="0"/>
              <a:t>complex.</a:t>
            </a:r>
          </a:p>
          <a:p>
            <a:pPr marL="457200" indent="-457200" algn="l">
              <a:buFont typeface="+mj-lt"/>
              <a:buAutoNum type="arabicPeriod" startAt="6"/>
            </a:pPr>
            <a:r>
              <a:rPr lang="en-US" sz="2400" dirty="0" smtClean="0"/>
              <a:t>I </a:t>
            </a:r>
            <a:r>
              <a:rPr lang="en-US" sz="2400" dirty="0" smtClean="0"/>
              <a:t>try to eat healthy food, but because fast food is so convenient, I cannot maintain a healthy diet. </a:t>
            </a:r>
            <a:endParaRPr lang="en-US" sz="2400" dirty="0" smtClean="0"/>
          </a:p>
          <a:p>
            <a:pPr marL="457200" indent="-457200" algn="l">
              <a:buFont typeface="+mj-lt"/>
              <a:buAutoNum type="arabicPeriod" startAt="6"/>
            </a:pPr>
            <a:r>
              <a:rPr lang="en-US" sz="2400" dirty="0" smtClean="0"/>
              <a:t>If </a:t>
            </a:r>
            <a:r>
              <a:rPr lang="en-US" sz="2400" dirty="0" smtClean="0"/>
              <a:t>he got the job, he would have to commute 50 miles to work, so he decided the job was not worth it. </a:t>
            </a:r>
          </a:p>
          <a:p>
            <a:pPr algn="l">
              <a:lnSpc>
                <a:spcPct val="150000"/>
              </a:lnSpc>
              <a:buNone/>
            </a:pPr>
            <a:r>
              <a:rPr lang="en-GB" sz="2400" dirty="0" smtClean="0"/>
              <a:t>	</a:t>
            </a:r>
          </a:p>
          <a:p>
            <a:pPr marL="457200" indent="-457200" algn="l">
              <a:buFont typeface="+mj-lt"/>
              <a:buAutoNum type="arabicPeriod" startAt="6"/>
            </a:pPr>
            <a:endParaRPr lang="en-GB"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Autofit/>
          </a:bodyPr>
          <a:lstStyle/>
          <a:p>
            <a:r>
              <a:rPr lang="en-GB" sz="6600" b="1" dirty="0" smtClean="0">
                <a:solidFill>
                  <a:schemeClr val="tx1"/>
                </a:solidFill>
              </a:rPr>
              <a:t>Thank you </a:t>
            </a:r>
            <a:endParaRPr lang="en-GB" sz="66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009D86A-8018-4E38-AF0D-85EBBF5E1F17}"/>
              </a:ext>
            </a:extLst>
          </p:cNvPr>
          <p:cNvSpPr>
            <a:spLocks noGrp="1"/>
          </p:cNvSpPr>
          <p:nvPr>
            <p:ph idx="1"/>
          </p:nvPr>
        </p:nvSpPr>
        <p:spPr>
          <a:xfrm>
            <a:off x="225777" y="1290484"/>
            <a:ext cx="8703733" cy="3670622"/>
          </a:xfrm>
        </p:spPr>
        <p:txBody>
          <a:bodyPr>
            <a:noAutofit/>
          </a:bodyPr>
          <a:lstStyle/>
          <a:p>
            <a:pPr algn="l">
              <a:lnSpc>
                <a:spcPct val="150000"/>
              </a:lnSpc>
              <a:buNone/>
            </a:pPr>
            <a:r>
              <a:rPr lang="en-US" sz="2400" dirty="0" smtClean="0"/>
              <a:t>Declarative sentences can be either positive (affirmative) or </a:t>
            </a:r>
            <a:r>
              <a:rPr lang="en-US" sz="2400" dirty="0" smtClean="0"/>
              <a:t>negative. </a:t>
            </a:r>
            <a:r>
              <a:rPr lang="en-US" sz="2400" dirty="0" smtClean="0"/>
              <a:t>Negative sentences are formed by means of the negative particle “</a:t>
            </a:r>
            <a:r>
              <a:rPr lang="en-US" sz="2400" i="1" dirty="0" smtClean="0"/>
              <a:t>not” which is put after the </a:t>
            </a:r>
            <a:r>
              <a:rPr lang="en-US" sz="2400" i="1" dirty="0" smtClean="0"/>
              <a:t>verb </a:t>
            </a:r>
            <a:r>
              <a:rPr lang="en-GB" sz="2400" dirty="0" smtClean="0"/>
              <a:t>(auxiliary</a:t>
            </a:r>
            <a:r>
              <a:rPr lang="en-GB" sz="2400" dirty="0" smtClean="0"/>
              <a:t>, modal, link verb).</a:t>
            </a:r>
          </a:p>
          <a:p>
            <a:pPr algn="l">
              <a:lnSpc>
                <a:spcPct val="150000"/>
              </a:lnSpc>
              <a:buNone/>
            </a:pPr>
            <a:r>
              <a:rPr lang="en-US" sz="2400" dirty="0" smtClean="0"/>
              <a:t>E.g. </a:t>
            </a:r>
            <a:r>
              <a:rPr lang="en-US" sz="2400" i="1" dirty="0" smtClean="0"/>
              <a:t>I do </a:t>
            </a:r>
            <a:r>
              <a:rPr lang="en-US" sz="2400" i="1" u="sng" dirty="0" smtClean="0"/>
              <a:t>not</a:t>
            </a:r>
            <a:r>
              <a:rPr lang="en-US" sz="2400" i="1" dirty="0" smtClean="0"/>
              <a:t> like rainy weather</a:t>
            </a:r>
            <a:r>
              <a:rPr lang="en-US" sz="2400" i="1" dirty="0" smtClean="0"/>
              <a:t>.</a:t>
            </a:r>
            <a:endParaRPr lang="en-US" sz="2400" i="1" dirty="0" smtClean="0"/>
          </a:p>
        </p:txBody>
      </p:sp>
    </p:spTree>
    <p:extLst>
      <p:ext uri="{BB962C8B-B14F-4D97-AF65-F5344CB8AC3E}">
        <p14:creationId xmlns:p14="http://schemas.microsoft.com/office/powerpoint/2010/main" xmlns="" val="1038791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A10CEF-8CC3-4042-8BBD-4C763DE9CB47}"/>
              </a:ext>
            </a:extLst>
          </p:cNvPr>
          <p:cNvSpPr>
            <a:spLocks noGrp="1"/>
          </p:cNvSpPr>
          <p:nvPr>
            <p:ph idx="1"/>
          </p:nvPr>
        </p:nvSpPr>
        <p:spPr>
          <a:xfrm>
            <a:off x="180623" y="1207911"/>
            <a:ext cx="8748888" cy="3736622"/>
          </a:xfrm>
        </p:spPr>
        <p:txBody>
          <a:bodyPr>
            <a:normAutofit/>
          </a:bodyPr>
          <a:lstStyle/>
          <a:p>
            <a:pPr algn="l">
              <a:lnSpc>
                <a:spcPct val="150000"/>
              </a:lnSpc>
              <a:buNone/>
            </a:pPr>
            <a:r>
              <a:rPr lang="en-US" sz="2400" dirty="0" smtClean="0"/>
              <a:t>Negative pronouns (no-one, none, neither, nothing, no, etc.), negative adverbs (never, nowhere, etc.) and some other words (hardly, refuse, without, etc.) are also used to express negation.</a:t>
            </a:r>
          </a:p>
          <a:p>
            <a:pPr algn="l">
              <a:lnSpc>
                <a:spcPct val="150000"/>
              </a:lnSpc>
              <a:buNone/>
            </a:pPr>
            <a:r>
              <a:rPr lang="en-US" sz="2400" dirty="0" smtClean="0"/>
              <a:t>Note! There is only one negation in an English sentence.</a:t>
            </a:r>
          </a:p>
          <a:p>
            <a:pPr algn="l">
              <a:lnSpc>
                <a:spcPct val="150000"/>
              </a:lnSpc>
              <a:buNone/>
            </a:pPr>
            <a:r>
              <a:rPr lang="en-US" sz="2400" dirty="0" smtClean="0"/>
              <a:t>E.g. </a:t>
            </a:r>
            <a:r>
              <a:rPr lang="en-US" sz="2400" i="1" dirty="0" smtClean="0"/>
              <a:t>She </a:t>
            </a:r>
            <a:r>
              <a:rPr lang="en-US" sz="2400" i="1" u="sng" dirty="0" smtClean="0"/>
              <a:t>never</a:t>
            </a:r>
            <a:r>
              <a:rPr lang="en-US" sz="2400" i="1" dirty="0" smtClean="0"/>
              <a:t> walks alone.</a:t>
            </a:r>
            <a:endParaRPr lang="en-GB" sz="2400" dirty="0" smtClean="0"/>
          </a:p>
          <a:p>
            <a:pPr marL="514350" indent="-514350" algn="l">
              <a:lnSpc>
                <a:spcPct val="150000"/>
              </a:lnSpc>
              <a:buNone/>
            </a:pPr>
            <a:endParaRPr lang="en-GB" sz="2400" dirty="0"/>
          </a:p>
        </p:txBody>
      </p:sp>
    </p:spTree>
    <p:extLst>
      <p:ext uri="{BB962C8B-B14F-4D97-AF65-F5344CB8AC3E}">
        <p14:creationId xmlns:p14="http://schemas.microsoft.com/office/powerpoint/2010/main" xmlns="" val="298000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D2853B-7134-43A7-9172-857AC2A8F29A}"/>
              </a:ext>
            </a:extLst>
          </p:cNvPr>
          <p:cNvSpPr>
            <a:spLocks noGrp="1"/>
          </p:cNvSpPr>
          <p:nvPr>
            <p:ph type="title"/>
          </p:nvPr>
        </p:nvSpPr>
        <p:spPr/>
        <p:txBody>
          <a:bodyPr>
            <a:normAutofit/>
          </a:bodyPr>
          <a:lstStyle/>
          <a:p>
            <a:r>
              <a:rPr lang="en-GB" sz="4000" b="1" dirty="0" smtClean="0"/>
              <a:t>Imperative </a:t>
            </a:r>
            <a:endParaRPr lang="en-GB" sz="4000" b="1" dirty="0"/>
          </a:p>
        </p:txBody>
      </p:sp>
      <p:sp>
        <p:nvSpPr>
          <p:cNvPr id="3" name="Content Placeholder 2">
            <a:extLst>
              <a:ext uri="{FF2B5EF4-FFF2-40B4-BE49-F238E27FC236}">
                <a16:creationId xmlns:a16="http://schemas.microsoft.com/office/drawing/2014/main" xmlns="" id="{CC19B4C0-9908-403E-8215-A836A01394D1}"/>
              </a:ext>
            </a:extLst>
          </p:cNvPr>
          <p:cNvSpPr>
            <a:spLocks noGrp="1"/>
          </p:cNvSpPr>
          <p:nvPr>
            <p:ph idx="1"/>
          </p:nvPr>
        </p:nvSpPr>
        <p:spPr>
          <a:xfrm>
            <a:off x="270933" y="1290484"/>
            <a:ext cx="8703733" cy="3853016"/>
          </a:xfrm>
        </p:spPr>
        <p:txBody>
          <a:bodyPr>
            <a:normAutofit fontScale="92500"/>
          </a:bodyPr>
          <a:lstStyle/>
          <a:p>
            <a:pPr algn="l">
              <a:lnSpc>
                <a:spcPct val="150000"/>
              </a:lnSpc>
              <a:buNone/>
            </a:pPr>
            <a:r>
              <a:rPr lang="en-US" sz="2400" dirty="0" smtClean="0"/>
              <a:t>The imperative commands (or sometimes </a:t>
            </a:r>
            <a:r>
              <a:rPr lang="en-US" sz="2400" dirty="0" smtClean="0"/>
              <a:t>requests/invitations/direction). </a:t>
            </a:r>
            <a:r>
              <a:rPr lang="en-US" sz="2400" dirty="0" smtClean="0"/>
              <a:t>The imperative takes no subject as 'you' </a:t>
            </a:r>
            <a:r>
              <a:rPr lang="en-US" sz="2400" dirty="0" smtClean="0"/>
              <a:t>is the </a:t>
            </a:r>
            <a:r>
              <a:rPr lang="en-US" sz="2400" dirty="0" smtClean="0"/>
              <a:t>implied subject. The imperative form ends with either a period (.) or an exclamation point (!).</a:t>
            </a:r>
          </a:p>
          <a:p>
            <a:pPr algn="l">
              <a:lnSpc>
                <a:spcPct val="150000"/>
              </a:lnSpc>
              <a:buNone/>
            </a:pPr>
            <a:r>
              <a:rPr lang="en-GB" sz="2400" i="1" dirty="0" smtClean="0"/>
              <a:t>Examples</a:t>
            </a:r>
            <a:endParaRPr lang="en-GB" sz="2400" i="1" dirty="0" smtClean="0"/>
          </a:p>
          <a:p>
            <a:pPr algn="l">
              <a:buNone/>
            </a:pPr>
            <a:r>
              <a:rPr lang="en-GB" sz="2400" dirty="0" smtClean="0"/>
              <a:t>1. Open the door</a:t>
            </a:r>
            <a:r>
              <a:rPr lang="en-GB" sz="2400" dirty="0" smtClean="0"/>
              <a:t>.     2. Finish your homework</a:t>
            </a:r>
            <a:endParaRPr lang="en-GB" sz="2400" dirty="0" smtClean="0"/>
          </a:p>
          <a:p>
            <a:pPr algn="l">
              <a:buNone/>
            </a:pPr>
            <a:r>
              <a:rPr lang="en-US" sz="2400" dirty="0" smtClean="0"/>
              <a:t>3. Please </a:t>
            </a:r>
            <a:r>
              <a:rPr lang="en-US" sz="2400" dirty="0" smtClean="0"/>
              <a:t>consider my application for the internship. </a:t>
            </a:r>
          </a:p>
          <a:p>
            <a:pPr algn="l">
              <a:buNone/>
            </a:pPr>
            <a:r>
              <a:rPr lang="en-US" sz="2400" dirty="0" smtClean="0"/>
              <a:t>4. Turn </a:t>
            </a:r>
            <a:r>
              <a:rPr lang="en-US" sz="2400" dirty="0" smtClean="0"/>
              <a:t>to Table 1 in the appendix </a:t>
            </a:r>
          </a:p>
          <a:p>
            <a:pPr algn="l">
              <a:buNone/>
            </a:pPr>
            <a:r>
              <a:rPr lang="en-GB" sz="2400" dirty="0" smtClean="0"/>
              <a:t>	</a:t>
            </a:r>
          </a:p>
          <a:p>
            <a:pPr algn="l">
              <a:lnSpc>
                <a:spcPct val="150000"/>
              </a:lnSpc>
              <a:buNone/>
            </a:pPr>
            <a:endParaRPr lang="en-GB" sz="2400" dirty="0" smtClean="0"/>
          </a:p>
        </p:txBody>
      </p:sp>
    </p:spTree>
    <p:extLst>
      <p:ext uri="{BB962C8B-B14F-4D97-AF65-F5344CB8AC3E}">
        <p14:creationId xmlns:p14="http://schemas.microsoft.com/office/powerpoint/2010/main" xmlns="" val="397954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C46AF8-00A6-495B-9B02-2C4F8B661083}"/>
              </a:ext>
            </a:extLst>
          </p:cNvPr>
          <p:cNvSpPr>
            <a:spLocks noGrp="1"/>
          </p:cNvSpPr>
          <p:nvPr>
            <p:ph type="title"/>
          </p:nvPr>
        </p:nvSpPr>
        <p:spPr/>
        <p:txBody>
          <a:bodyPr>
            <a:normAutofit/>
          </a:bodyPr>
          <a:lstStyle/>
          <a:p>
            <a:r>
              <a:rPr lang="en-GB" b="1" dirty="0" smtClean="0"/>
              <a:t>Interrogative</a:t>
            </a:r>
            <a:endParaRPr lang="en-GB" b="1" dirty="0"/>
          </a:p>
        </p:txBody>
      </p:sp>
      <p:sp>
        <p:nvSpPr>
          <p:cNvPr id="5" name="Espace réservé du contenu 4"/>
          <p:cNvSpPr>
            <a:spLocks noGrp="1"/>
          </p:cNvSpPr>
          <p:nvPr>
            <p:ph idx="1"/>
          </p:nvPr>
        </p:nvSpPr>
        <p:spPr/>
        <p:txBody>
          <a:bodyPr>
            <a:normAutofit/>
          </a:bodyPr>
          <a:lstStyle/>
          <a:p>
            <a:pPr algn="l">
              <a:lnSpc>
                <a:spcPct val="150000"/>
              </a:lnSpc>
              <a:buNone/>
            </a:pPr>
            <a:r>
              <a:rPr lang="en-US" dirty="0" smtClean="0"/>
              <a:t>The interrogative asks a question. In the interrogative form the auxiliary verb precedes </a:t>
            </a:r>
            <a:r>
              <a:rPr lang="en-US" dirty="0" smtClean="0"/>
              <a:t>the subject </a:t>
            </a:r>
            <a:r>
              <a:rPr lang="en-US" dirty="0" smtClean="0"/>
              <a:t>which is then followed by the main verb (i.e., Are you coming ....?). The </a:t>
            </a:r>
            <a:r>
              <a:rPr lang="en-US" dirty="0" smtClean="0"/>
              <a:t>interrogative form </a:t>
            </a:r>
            <a:r>
              <a:rPr lang="en-US" dirty="0" smtClean="0"/>
              <a:t>ends with a question mark </a:t>
            </a:r>
            <a:r>
              <a:rPr lang="en-US" dirty="0" smtClean="0"/>
              <a:t>(?).</a:t>
            </a:r>
            <a:endParaRPr lang="en-US" dirty="0" smtClean="0"/>
          </a:p>
        </p:txBody>
      </p:sp>
    </p:spTree>
    <p:extLst>
      <p:ext uri="{BB962C8B-B14F-4D97-AF65-F5344CB8AC3E}">
        <p14:creationId xmlns:p14="http://schemas.microsoft.com/office/powerpoint/2010/main" xmlns="" val="91279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830" y="1332688"/>
            <a:ext cx="8453336" cy="3970318"/>
          </a:xfrm>
          <a:prstGeom prst="rect">
            <a:avLst/>
          </a:prstGeom>
        </p:spPr>
        <p:txBody>
          <a:bodyPr wrap="square">
            <a:spAutoFit/>
          </a:bodyPr>
          <a:lstStyle/>
          <a:p>
            <a:pPr>
              <a:lnSpc>
                <a:spcPct val="150000"/>
              </a:lnSpc>
            </a:pPr>
            <a:r>
              <a:rPr lang="en-GB" sz="2400" i="1" dirty="0" smtClean="0"/>
              <a:t>Examples</a:t>
            </a:r>
            <a:endParaRPr lang="en-GB" sz="2400" i="1" dirty="0" smtClean="0"/>
          </a:p>
          <a:p>
            <a:pPr marL="457200" indent="-457200">
              <a:lnSpc>
                <a:spcPct val="150000"/>
              </a:lnSpc>
              <a:buFont typeface="+mj-lt"/>
              <a:buAutoNum type="arabicPeriod"/>
            </a:pPr>
            <a:r>
              <a:rPr lang="en-US" sz="2400" dirty="0" smtClean="0"/>
              <a:t>How </a:t>
            </a:r>
            <a:r>
              <a:rPr lang="en-US" sz="2400" dirty="0" smtClean="0"/>
              <a:t>long have you lived in France?</a:t>
            </a:r>
          </a:p>
          <a:p>
            <a:pPr marL="457200" indent="-457200">
              <a:lnSpc>
                <a:spcPct val="150000"/>
              </a:lnSpc>
              <a:buFont typeface="+mj-lt"/>
              <a:buAutoNum type="arabicPeriod"/>
            </a:pPr>
            <a:r>
              <a:rPr lang="en-US" sz="2400" dirty="0" smtClean="0"/>
              <a:t>When </a:t>
            </a:r>
            <a:r>
              <a:rPr lang="en-US" sz="2400" dirty="0" smtClean="0"/>
              <a:t>does the bus </a:t>
            </a:r>
            <a:r>
              <a:rPr lang="en-US" sz="2400" dirty="0" smtClean="0"/>
              <a:t>leave?</a:t>
            </a:r>
          </a:p>
          <a:p>
            <a:pPr marL="457200" indent="-457200">
              <a:lnSpc>
                <a:spcPct val="150000"/>
              </a:lnSpc>
              <a:buFont typeface="+mj-lt"/>
              <a:buAutoNum type="arabicPeriod"/>
            </a:pPr>
            <a:r>
              <a:rPr lang="en-US" sz="2400" dirty="0" smtClean="0"/>
              <a:t>Do </a:t>
            </a:r>
            <a:r>
              <a:rPr lang="en-US" sz="2400" dirty="0" smtClean="0"/>
              <a:t>you enjoy listening to classical music?</a:t>
            </a:r>
            <a:endParaRPr lang="en-GB" sz="2400" dirty="0" smtClean="0"/>
          </a:p>
          <a:p>
            <a:pPr marL="457200" indent="-457200">
              <a:lnSpc>
                <a:spcPct val="150000"/>
              </a:lnSpc>
              <a:buFont typeface="+mj-lt"/>
              <a:buAutoNum type="arabicPeriod"/>
            </a:pPr>
            <a:r>
              <a:rPr lang="en-US" sz="2400" dirty="0" smtClean="0"/>
              <a:t>What </a:t>
            </a:r>
            <a:r>
              <a:rPr lang="en-US" sz="2400" dirty="0" smtClean="0"/>
              <a:t>is the true meaning of the poem? </a:t>
            </a:r>
          </a:p>
          <a:p>
            <a:pPr marL="457200" indent="-457200">
              <a:lnSpc>
                <a:spcPct val="150000"/>
              </a:lnSpc>
              <a:buFont typeface="+mj-lt"/>
              <a:buAutoNum type="arabicPeriod"/>
            </a:pPr>
            <a:r>
              <a:rPr lang="en-US" sz="2400" dirty="0" smtClean="0"/>
              <a:t>What </a:t>
            </a:r>
            <a:r>
              <a:rPr lang="en-US" sz="2400" dirty="0" smtClean="0"/>
              <a:t>will this study mean to medical research in a </a:t>
            </a:r>
            <a:r>
              <a:rPr lang="en-US" sz="2400" dirty="0" smtClean="0"/>
              <a:t>decade? </a:t>
            </a:r>
            <a:endParaRPr lang="en-US" sz="2400" dirty="0" smtClean="0"/>
          </a:p>
          <a:p>
            <a:pPr>
              <a:lnSpc>
                <a:spcPct val="150000"/>
              </a:lnSpc>
            </a:pPr>
            <a:r>
              <a:rPr lang="en-GB" sz="2400" dirty="0" smtClean="0"/>
              <a:t>	</a:t>
            </a:r>
          </a:p>
        </p:txBody>
      </p:sp>
    </p:spTree>
    <p:extLst>
      <p:ext uri="{BB962C8B-B14F-4D97-AF65-F5344CB8AC3E}">
        <p14:creationId xmlns:p14="http://schemas.microsoft.com/office/powerpoint/2010/main" xmlns="" val="1426325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2407</Words>
  <Application>Microsoft Office PowerPoint</Application>
  <PresentationFormat>Affichage à l'écran (16:9)</PresentationFormat>
  <Paragraphs>196</Paragraphs>
  <Slides>44</Slides>
  <Notes>3</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Office Theme</vt:lpstr>
      <vt:lpstr>Sentence Types</vt:lpstr>
      <vt:lpstr>Objectives</vt:lpstr>
      <vt:lpstr>Diapositive 3</vt:lpstr>
      <vt:lpstr>Declarative </vt:lpstr>
      <vt:lpstr>Diapositive 5</vt:lpstr>
      <vt:lpstr>Diapositive 6</vt:lpstr>
      <vt:lpstr>Imperative </vt:lpstr>
      <vt:lpstr>Interrogative</vt:lpstr>
      <vt:lpstr>Diapositive 9</vt:lpstr>
      <vt:lpstr>Exclamatory</vt:lpstr>
      <vt:lpstr>Diapositive 11</vt:lpstr>
      <vt:lpstr>Diapositive 12</vt:lpstr>
      <vt:lpstr>Simple sentences</vt:lpstr>
      <vt:lpstr>Diapositive 14</vt:lpstr>
      <vt:lpstr>Diapositive 15</vt:lpstr>
      <vt:lpstr>Diapositive 16</vt:lpstr>
      <vt:lpstr>Subject verb agreement </vt:lpstr>
      <vt:lpstr>Diapositive 18</vt:lpstr>
      <vt:lpstr>Diapositive 19</vt:lpstr>
      <vt:lpstr>Diapositive 20</vt:lpstr>
      <vt:lpstr>Diapositive 21</vt:lpstr>
      <vt:lpstr>Diapositive 22</vt:lpstr>
      <vt:lpstr>Diapositive 23</vt:lpstr>
      <vt:lpstr>Diapositive 24</vt:lpstr>
      <vt:lpstr>Diapositive 25</vt:lpstr>
      <vt:lpstr>Compound sentences </vt:lpstr>
      <vt:lpstr>Diapositive 27</vt:lpstr>
      <vt:lpstr>Diapositive 28</vt:lpstr>
      <vt:lpstr>Diapositive 29</vt:lpstr>
      <vt:lpstr>Diapositive 30</vt:lpstr>
      <vt:lpstr>Complex sentences</vt:lpstr>
      <vt:lpstr>Diapositive 32</vt:lpstr>
      <vt:lpstr>Diapositive 33</vt:lpstr>
      <vt:lpstr>Diapositive 34</vt:lpstr>
      <vt:lpstr>Diapositive 35</vt:lpstr>
      <vt:lpstr>Diapositive 36</vt:lpstr>
      <vt:lpstr>Diapositive 37</vt:lpstr>
      <vt:lpstr>Diapositive 38</vt:lpstr>
      <vt:lpstr>Diapositive 39</vt:lpstr>
      <vt:lpstr>Compound-complex</vt:lpstr>
      <vt:lpstr>Diapositive 41</vt:lpstr>
      <vt:lpstr>Diapositive 42</vt:lpstr>
      <vt:lpstr>Diapositive 43</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2015-07-18T11:12:00Z</dcterms:modified>
</cp:coreProperties>
</file>