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38"/>
  </p:notesMasterIdLst>
  <p:sldIdLst>
    <p:sldId id="256" r:id="rId2"/>
    <p:sldId id="259" r:id="rId3"/>
    <p:sldId id="258" r:id="rId4"/>
    <p:sldId id="260" r:id="rId5"/>
    <p:sldId id="261" r:id="rId6"/>
    <p:sldId id="262" r:id="rId7"/>
    <p:sldId id="263" r:id="rId8"/>
    <p:sldId id="270" r:id="rId9"/>
    <p:sldId id="271" r:id="rId10"/>
    <p:sldId id="272" r:id="rId11"/>
    <p:sldId id="273" r:id="rId12"/>
    <p:sldId id="274" r:id="rId13"/>
    <p:sldId id="275" r:id="rId14"/>
    <p:sldId id="276" r:id="rId15"/>
    <p:sldId id="277" r:id="rId16"/>
    <p:sldId id="264" r:id="rId17"/>
    <p:sldId id="266" r:id="rId18"/>
    <p:sldId id="269" r:id="rId19"/>
    <p:sldId id="278" r:id="rId20"/>
    <p:sldId id="279" r:id="rId21"/>
    <p:sldId id="280" r:id="rId22"/>
    <p:sldId id="281" r:id="rId23"/>
    <p:sldId id="282" r:id="rId24"/>
    <p:sldId id="283" r:id="rId25"/>
    <p:sldId id="284" r:id="rId26"/>
    <p:sldId id="285" r:id="rId27"/>
    <p:sldId id="286" r:id="rId28"/>
    <p:sldId id="287" r:id="rId29"/>
    <p:sldId id="288" r:id="rId30"/>
    <p:sldId id="289" r:id="rId31"/>
    <p:sldId id="290" r:id="rId32"/>
    <p:sldId id="293" r:id="rId33"/>
    <p:sldId id="292" r:id="rId34"/>
    <p:sldId id="294" r:id="rId35"/>
    <p:sldId id="295" r:id="rId36"/>
    <p:sldId id="291" r:id="rId37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7033"/>
    <a:srgbClr val="9EFF29"/>
    <a:srgbClr val="C33A1F"/>
    <a:srgbClr val="003635"/>
    <a:srgbClr val="D6370C"/>
    <a:srgbClr val="0000CC"/>
    <a:srgbClr val="1D3A00"/>
    <a:srgbClr val="FF856D"/>
    <a:srgbClr val="FF2549"/>
    <a:srgbClr val="00585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620"/>
    <p:restoredTop sz="94249" autoAdjust="0"/>
  </p:normalViewPr>
  <p:slideViewPr>
    <p:cSldViewPr snapToGrid="0">
      <p:cViewPr varScale="1">
        <p:scale>
          <a:sx n="98" d="100"/>
          <a:sy n="98" d="100"/>
        </p:scale>
        <p:origin x="-576" y="-9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D18E60-4300-4729-A0D7-6AB984C3922D}" type="datetimeFigureOut">
              <a:rPr lang="en-US" smtClean="0"/>
              <a:pPr/>
              <a:t>7/26/2015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533E96-F078-4B3D-A8F4-F1AF21EBC357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443001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350B06-B074-48FC-8CFD-53D2CD8FB95F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845968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F533E96-F078-4B3D-A8F4-F1AF21EBC357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107276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199" y="287595"/>
            <a:ext cx="8251724" cy="1032386"/>
          </a:xfr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ct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2451" y="1327355"/>
            <a:ext cx="8273846" cy="678426"/>
          </a:xfrm>
        </p:spPr>
        <p:txBody>
          <a:bodyPr>
            <a:normAutofit/>
          </a:bodyPr>
          <a:lstStyle>
            <a:lvl1pPr marL="0" indent="0" algn="ctr">
              <a:buNone/>
              <a:defRPr sz="2800" b="0" i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7/26/2015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7/26/2015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7/26/2015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7/26/2015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‹N°›</a:t>
            </a:fld>
            <a:endParaRPr lang="en-US"/>
          </a:p>
        </p:txBody>
      </p:sp>
      <p:pic>
        <p:nvPicPr>
          <p:cNvPr id="7" name="Picture 6" descr="E:\websites\free-power-point-templates\2012\logos.png">
            <a:extLst>
              <a:ext uri="{FF2B5EF4-FFF2-40B4-BE49-F238E27FC236}">
                <a16:creationId xmlns="" xmlns:a16="http://schemas.microsoft.com/office/drawing/2014/main" id="{08B89D22-1D6E-450B-881F-4D2A4C527F7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08475" y="2326213"/>
            <a:ext cx="1463784" cy="526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826" y="253833"/>
            <a:ext cx="8259098" cy="763526"/>
          </a:xfrm>
        </p:spPr>
        <p:txBody>
          <a:bodyPr>
            <a:normAutofit/>
          </a:bodyPr>
          <a:lstStyle>
            <a:lvl1pPr algn="ctr">
              <a:defRPr sz="3600" baseline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6" y="1290484"/>
            <a:ext cx="8246070" cy="3571838"/>
          </a:xfrm>
        </p:spPr>
        <p:txBody>
          <a:bodyPr/>
          <a:lstStyle>
            <a:lvl1pPr algn="ctr">
              <a:defRPr sz="2800">
                <a:solidFill>
                  <a:schemeClr val="tx1"/>
                </a:solidFill>
              </a:defRPr>
            </a:lvl1pPr>
            <a:lvl2pPr algn="ctr">
              <a:defRPr>
                <a:solidFill>
                  <a:schemeClr val="tx1"/>
                </a:solidFill>
              </a:defRPr>
            </a:lvl2pPr>
            <a:lvl3pPr algn="ctr">
              <a:defRPr>
                <a:solidFill>
                  <a:schemeClr val="tx1"/>
                </a:solidFill>
              </a:defRPr>
            </a:lvl3pPr>
            <a:lvl4pPr algn="ctr">
              <a:defRPr>
                <a:solidFill>
                  <a:schemeClr val="tx1"/>
                </a:solidFill>
              </a:defRPr>
            </a:lvl4pPr>
            <a:lvl5pPr algn="ctr"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7/26/2015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22528" y="443407"/>
            <a:ext cx="6820294" cy="725349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13155" y="1177436"/>
            <a:ext cx="6843252" cy="3511061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7/26/2015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7/26/2015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7/26/2015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7943" y="175783"/>
            <a:ext cx="8093365" cy="763525"/>
          </a:xfrm>
        </p:spPr>
        <p:txBody>
          <a:bodyPr>
            <a:normAutofit/>
          </a:bodyPr>
          <a:lstStyle>
            <a:lvl1pPr algn="ctr">
              <a:defRPr sz="3600" baseline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6879" y="1508033"/>
            <a:ext cx="4040188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6879" y="1980430"/>
            <a:ext cx="4040188" cy="2276294"/>
          </a:xfrm>
        </p:spPr>
        <p:txBody>
          <a:bodyPr/>
          <a:lstStyle>
            <a:lvl1pPr algn="ctr">
              <a:defRPr sz="2400">
                <a:solidFill>
                  <a:schemeClr val="tx1"/>
                </a:solidFill>
              </a:defRPr>
            </a:lvl1pPr>
            <a:lvl2pPr algn="ctr">
              <a:defRPr sz="2000">
                <a:solidFill>
                  <a:schemeClr val="tx1"/>
                </a:solidFill>
              </a:defRPr>
            </a:lvl2pPr>
            <a:lvl3pPr algn="ctr">
              <a:defRPr sz="1800">
                <a:solidFill>
                  <a:schemeClr val="tx1"/>
                </a:solidFill>
              </a:defRPr>
            </a:lvl3pPr>
            <a:lvl4pPr algn="ctr">
              <a:defRPr sz="1600">
                <a:solidFill>
                  <a:schemeClr val="tx1"/>
                </a:solidFill>
              </a:defRPr>
            </a:lvl4pPr>
            <a:lvl5pPr algn="ctr"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0" y="1508033"/>
            <a:ext cx="4041775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2000" y="1980430"/>
            <a:ext cx="4041775" cy="2276294"/>
          </a:xfrm>
        </p:spPr>
        <p:txBody>
          <a:bodyPr/>
          <a:lstStyle>
            <a:lvl1pPr algn="ctr">
              <a:defRPr sz="2400">
                <a:solidFill>
                  <a:schemeClr val="tx1"/>
                </a:solidFill>
              </a:defRPr>
            </a:lvl1pPr>
            <a:lvl2pPr algn="ctr">
              <a:defRPr sz="2000">
                <a:solidFill>
                  <a:schemeClr val="tx1"/>
                </a:solidFill>
              </a:defRPr>
            </a:lvl2pPr>
            <a:lvl3pPr algn="ctr">
              <a:defRPr sz="1800">
                <a:solidFill>
                  <a:schemeClr val="tx1"/>
                </a:solidFill>
              </a:defRPr>
            </a:lvl3pPr>
            <a:lvl4pPr algn="ctr">
              <a:defRPr sz="1600">
                <a:solidFill>
                  <a:schemeClr val="tx1"/>
                </a:solidFill>
              </a:defRPr>
            </a:lvl4pPr>
            <a:lvl5pPr algn="ctr"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7/26/2015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7/26/2015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7/26/2015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7/26/2015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7/26/2015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11E867DF-3DCA-4725-94F0-F2B6BD747A82}"/>
              </a:ext>
            </a:extLst>
          </p:cNvPr>
          <p:cNvSpPr txBox="1"/>
          <p:nvPr userDrawn="1"/>
        </p:nvSpPr>
        <p:spPr>
          <a:xfrm>
            <a:off x="-9150" y="5213747"/>
            <a:ext cx="83896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This presentation uses a free template provided by FPPT.com</a:t>
            </a:r>
          </a:p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www.free-power-point-templates.com</a:t>
            </a:r>
          </a:p>
        </p:txBody>
      </p:sp>
    </p:spTree>
    <p:extLst>
      <p:ext uri="{BB962C8B-B14F-4D97-AF65-F5344CB8AC3E}">
        <p14:creationId xmlns=""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8045" y="169605"/>
            <a:ext cx="7055556" cy="973394"/>
          </a:xfrm>
        </p:spPr>
        <p:txBody>
          <a:bodyPr>
            <a:noAutofit/>
          </a:bodyPr>
          <a:lstStyle/>
          <a:p>
            <a:r>
              <a:rPr lang="en-US" sz="6000" b="1" dirty="0"/>
              <a:t>Sentence Problems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02035" y="1012359"/>
            <a:ext cx="2641965" cy="730043"/>
          </a:xfrm>
        </p:spPr>
        <p:txBody>
          <a:bodyPr>
            <a:normAutofit/>
          </a:bodyPr>
          <a:lstStyle/>
          <a:p>
            <a:pPr algn="r"/>
            <a:r>
              <a:rPr lang="en-US" b="1" dirty="0">
                <a:solidFill>
                  <a:schemeClr val="bg1"/>
                </a:solidFill>
              </a:rPr>
              <a:t>Dr. Nour TOUMI</a:t>
            </a:r>
          </a:p>
        </p:txBody>
      </p:sp>
    </p:spTree>
    <p:extLst>
      <p:ext uri="{BB962C8B-B14F-4D97-AF65-F5344CB8AC3E}">
        <p14:creationId xmlns="" xmlns:p14="http://schemas.microsoft.com/office/powerpoint/2010/main" val="3639203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2">
            <a:extLst>
              <a:ext uri="{FF2B5EF4-FFF2-40B4-BE49-F238E27FC236}">
                <a16:creationId xmlns="" xmlns:a16="http://schemas.microsoft.com/office/drawing/2014/main" id="{8FFC3BFB-0648-467F-B6E0-D575839316A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353163109"/>
              </p:ext>
            </p:extLst>
          </p:nvPr>
        </p:nvGraphicFramePr>
        <p:xfrm>
          <a:off x="310444" y="1375127"/>
          <a:ext cx="8540046" cy="333234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642534">
                  <a:extLst>
                    <a:ext uri="{9D8B030D-6E8A-4147-A177-3AD203B41FA5}">
                      <a16:colId xmlns="" xmlns:a16="http://schemas.microsoft.com/office/drawing/2014/main" val="2939440888"/>
                    </a:ext>
                  </a:extLst>
                </a:gridCol>
                <a:gridCol w="1873955">
                  <a:extLst>
                    <a:ext uri="{9D8B030D-6E8A-4147-A177-3AD203B41FA5}">
                      <a16:colId xmlns="" xmlns:a16="http://schemas.microsoft.com/office/drawing/2014/main" val="495520219"/>
                    </a:ext>
                  </a:extLst>
                </a:gridCol>
                <a:gridCol w="5023557">
                  <a:extLst>
                    <a:ext uri="{9D8B030D-6E8A-4147-A177-3AD203B41FA5}">
                      <a16:colId xmlns="" xmlns:a16="http://schemas.microsoft.com/office/drawing/2014/main" val="1356268062"/>
                    </a:ext>
                  </a:extLst>
                </a:gridCol>
              </a:tblGrid>
              <a:tr h="1888326">
                <a:tc>
                  <a:txBody>
                    <a:bodyPr/>
                    <a:lstStyle/>
                    <a:p>
                      <a:r>
                        <a:rPr lang="en-GB" sz="2400" dirty="0"/>
                        <a:t>yet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b="0" dirty="0"/>
                        <a:t>Connects equal contrasting ideas 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b="0" dirty="0"/>
                        <a:t>Cigarette smoking is a factor in life expectancy</a:t>
                      </a:r>
                      <a:r>
                        <a:rPr lang="en-GB" sz="2400" b="1" dirty="0">
                          <a:highlight>
                            <a:srgbClr val="FFFF00"/>
                          </a:highlight>
                        </a:rPr>
                        <a:t>, yet </a:t>
                      </a:r>
                      <a:r>
                        <a:rPr lang="en-GB" sz="2400" b="0" dirty="0"/>
                        <a:t>Japanese and other long-lived Asians have a very high rate of tobacco use.   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272340663"/>
                  </a:ext>
                </a:extLst>
              </a:tr>
              <a:tr h="1444014">
                <a:tc>
                  <a:txBody>
                    <a:bodyPr/>
                    <a:lstStyle/>
                    <a:p>
                      <a:r>
                        <a:rPr lang="en-GB" sz="2400" b="1" dirty="0"/>
                        <a:t>so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Connects a result to a reason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Doctors said that stress is another longevity factor</a:t>
                      </a:r>
                      <a:r>
                        <a:rPr lang="en-GB" sz="2400" b="1" dirty="0">
                          <a:highlight>
                            <a:srgbClr val="FFFF00"/>
                          </a:highlight>
                        </a:rPr>
                        <a:t>, so </a:t>
                      </a:r>
                      <a:r>
                        <a:rPr lang="en-GB" sz="2400" dirty="0"/>
                        <a:t>try to avoid stress if you wish to live a longer life.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9251188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6353843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4C56C03-7107-4CDB-9710-3C7CF9DBE1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4800" b="1" dirty="0"/>
              <a:t>Conjunctive adverbs</a:t>
            </a:r>
          </a:p>
        </p:txBody>
      </p:sp>
      <p:graphicFrame>
        <p:nvGraphicFramePr>
          <p:cNvPr id="8" name="Table 8">
            <a:extLst>
              <a:ext uri="{FF2B5EF4-FFF2-40B4-BE49-F238E27FC236}">
                <a16:creationId xmlns="" xmlns:a16="http://schemas.microsoft.com/office/drawing/2014/main" id="{2710C3C0-A15F-466D-9837-90694FA410D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328101546"/>
              </p:ext>
            </p:extLst>
          </p:nvPr>
        </p:nvGraphicFramePr>
        <p:xfrm>
          <a:off x="449263" y="1290637"/>
          <a:ext cx="8245474" cy="337521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02026">
                  <a:extLst>
                    <a:ext uri="{9D8B030D-6E8A-4147-A177-3AD203B41FA5}">
                      <a16:colId xmlns="" xmlns:a16="http://schemas.microsoft.com/office/drawing/2014/main" val="1776630057"/>
                    </a:ext>
                  </a:extLst>
                </a:gridCol>
                <a:gridCol w="6143448">
                  <a:extLst>
                    <a:ext uri="{9D8B030D-6E8A-4147-A177-3AD203B41FA5}">
                      <a16:colId xmlns="" xmlns:a16="http://schemas.microsoft.com/office/drawing/2014/main" val="4059996164"/>
                    </a:ext>
                  </a:extLst>
                </a:gridCol>
              </a:tblGrid>
              <a:tr h="763941">
                <a:tc gridSpan="2">
                  <a:txBody>
                    <a:bodyPr/>
                    <a:lstStyle/>
                    <a:p>
                      <a:pPr algn="ctr"/>
                      <a:r>
                        <a:rPr lang="en-GB" sz="2400" b="1" dirty="0"/>
                        <a:t>To add a similar or equal idea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197231609"/>
                  </a:ext>
                </a:extLst>
              </a:tr>
              <a:tr h="2611275">
                <a:tc>
                  <a:txBody>
                    <a:bodyPr/>
                    <a:lstStyle/>
                    <a:p>
                      <a:r>
                        <a:rPr lang="en-GB" sz="2400" b="1" dirty="0"/>
                        <a:t>also</a:t>
                      </a:r>
                    </a:p>
                    <a:p>
                      <a:r>
                        <a:rPr lang="en-GB" sz="2400" b="1" dirty="0"/>
                        <a:t>besides, furthermore, </a:t>
                      </a:r>
                    </a:p>
                    <a:p>
                      <a:r>
                        <a:rPr lang="en-GB" sz="2400" b="1" dirty="0"/>
                        <a:t>in addition, moreover,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Community colleges offer preparation for many occupations</a:t>
                      </a:r>
                      <a:r>
                        <a:rPr lang="en-GB" sz="2400" dirty="0">
                          <a:highlight>
                            <a:srgbClr val="FFFF00"/>
                          </a:highlight>
                        </a:rPr>
                        <a:t>; also/ besides/ furthermore/ moreover/in addition, </a:t>
                      </a:r>
                      <a:r>
                        <a:rPr lang="en-GB" sz="2400" dirty="0"/>
                        <a:t>they prepare students to transfer to a four-year college or university.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7757959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5218748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8">
            <a:extLst>
              <a:ext uri="{FF2B5EF4-FFF2-40B4-BE49-F238E27FC236}">
                <a16:creationId xmlns="" xmlns:a16="http://schemas.microsoft.com/office/drawing/2014/main" id="{CFDB1AAD-A85E-41B1-B895-C918B1B6E31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577833787"/>
              </p:ext>
            </p:extLst>
          </p:nvPr>
        </p:nvGraphicFramePr>
        <p:xfrm>
          <a:off x="428978" y="428978"/>
          <a:ext cx="8265759" cy="426148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07197">
                  <a:extLst>
                    <a:ext uri="{9D8B030D-6E8A-4147-A177-3AD203B41FA5}">
                      <a16:colId xmlns="" xmlns:a16="http://schemas.microsoft.com/office/drawing/2014/main" val="1776630057"/>
                    </a:ext>
                  </a:extLst>
                </a:gridCol>
                <a:gridCol w="6158562">
                  <a:extLst>
                    <a:ext uri="{9D8B030D-6E8A-4147-A177-3AD203B41FA5}">
                      <a16:colId xmlns="" xmlns:a16="http://schemas.microsoft.com/office/drawing/2014/main" val="4059996164"/>
                    </a:ext>
                  </a:extLst>
                </a:gridCol>
              </a:tblGrid>
              <a:tr h="563976">
                <a:tc gridSpan="2">
                  <a:txBody>
                    <a:bodyPr/>
                    <a:lstStyle/>
                    <a:p>
                      <a:pPr algn="ctr"/>
                      <a:r>
                        <a:rPr lang="en-GB" sz="2400" b="1" dirty="0"/>
                        <a:t>To add unexpected or surprising continuation 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197231609"/>
                  </a:ext>
                </a:extLst>
              </a:tr>
              <a:tr h="1407435">
                <a:tc>
                  <a:txBody>
                    <a:bodyPr/>
                    <a:lstStyle/>
                    <a:p>
                      <a:r>
                        <a:rPr lang="en-GB" sz="2400" b="1" dirty="0"/>
                        <a:t>however, nonetheless, nevertheless, still,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/>
                        <a:t>The cost for attending a community college is low</a:t>
                      </a:r>
                      <a:r>
                        <a:rPr lang="en-GB" sz="2400" dirty="0">
                          <a:highlight>
                            <a:srgbClr val="FFFF00"/>
                          </a:highlight>
                        </a:rPr>
                        <a:t>; however /nonetheless/nevertheless/still, </a:t>
                      </a:r>
                      <a:r>
                        <a:rPr lang="en-GB" sz="2400" dirty="0"/>
                        <a:t>many students need financial aid.</a:t>
                      </a:r>
                    </a:p>
                    <a:p>
                      <a:endParaRPr lang="en-GB" sz="2400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775795920"/>
                  </a:ext>
                </a:extLst>
              </a:tr>
              <a:tr h="735593">
                <a:tc gridSpan="2">
                  <a:txBody>
                    <a:bodyPr/>
                    <a:lstStyle/>
                    <a:p>
                      <a:pPr algn="ctr"/>
                      <a:r>
                        <a:rPr lang="en-GB" sz="2400" b="1" dirty="0"/>
                        <a:t>Add a complete contrast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742306578"/>
                  </a:ext>
                </a:extLst>
              </a:tr>
              <a:tr h="1407435">
                <a:tc>
                  <a:txBody>
                    <a:bodyPr/>
                    <a:lstStyle/>
                    <a:p>
                      <a:r>
                        <a:rPr lang="en-GB" sz="2400" b="1" dirty="0"/>
                        <a:t>in contrast,</a:t>
                      </a:r>
                    </a:p>
                    <a:p>
                      <a:r>
                        <a:rPr lang="en-GB" sz="2400" b="1" dirty="0"/>
                        <a:t>on the other hand,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Tuition at a company college is low</a:t>
                      </a:r>
                      <a:r>
                        <a:rPr lang="en-GB" sz="2400" dirty="0">
                          <a:highlight>
                            <a:srgbClr val="FFFF00"/>
                          </a:highlight>
                        </a:rPr>
                        <a:t>; on the other hand/ in contrast, </a:t>
                      </a:r>
                      <a:r>
                        <a:rPr lang="en-GB" sz="2400" dirty="0"/>
                        <a:t>tuition at private schools is high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8775468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6248366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8">
            <a:extLst>
              <a:ext uri="{FF2B5EF4-FFF2-40B4-BE49-F238E27FC236}">
                <a16:creationId xmlns="" xmlns:a16="http://schemas.microsoft.com/office/drawing/2014/main" id="{C0B9D5FB-6301-4D21-B52B-FE1F615BDF1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415876592"/>
              </p:ext>
            </p:extLst>
          </p:nvPr>
        </p:nvGraphicFramePr>
        <p:xfrm>
          <a:off x="275422" y="428978"/>
          <a:ext cx="8659258" cy="448564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07512">
                  <a:extLst>
                    <a:ext uri="{9D8B030D-6E8A-4147-A177-3AD203B41FA5}">
                      <a16:colId xmlns="" xmlns:a16="http://schemas.microsoft.com/office/drawing/2014/main" val="1776630057"/>
                    </a:ext>
                  </a:extLst>
                </a:gridCol>
                <a:gridCol w="6451746">
                  <a:extLst>
                    <a:ext uri="{9D8B030D-6E8A-4147-A177-3AD203B41FA5}">
                      <a16:colId xmlns="" xmlns:a16="http://schemas.microsoft.com/office/drawing/2014/main" val="4059996164"/>
                    </a:ext>
                  </a:extLst>
                </a:gridCol>
              </a:tblGrid>
              <a:tr h="447619">
                <a:tc gridSpan="2">
                  <a:txBody>
                    <a:bodyPr/>
                    <a:lstStyle/>
                    <a:p>
                      <a:pPr algn="ctr"/>
                      <a:r>
                        <a:rPr lang="en-GB" sz="2400" b="1" dirty="0"/>
                        <a:t>To add an expected result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197231609"/>
                  </a:ext>
                </a:extLst>
              </a:tr>
              <a:tr h="1407435">
                <a:tc>
                  <a:txBody>
                    <a:bodyPr/>
                    <a:lstStyle/>
                    <a:p>
                      <a:r>
                        <a:rPr lang="en-GB" sz="2400" b="1" dirty="0"/>
                        <a:t>accordingly, </a:t>
                      </a:r>
                    </a:p>
                    <a:p>
                      <a:r>
                        <a:rPr lang="en-GB" sz="2400" b="1" dirty="0"/>
                        <a:t>as a result, consequently, hence, therefore, thus,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/>
                        <a:t>Native and non-native English speakers have different needs</a:t>
                      </a:r>
                      <a:r>
                        <a:rPr lang="en-GB" sz="2400" dirty="0">
                          <a:highlight>
                            <a:srgbClr val="FFFF00"/>
                          </a:highlight>
                        </a:rPr>
                        <a:t>; accordingly/ as a result/ consequently/ hence/ therefore/ thus, </a:t>
                      </a:r>
                      <a:r>
                        <a:rPr lang="en-GB" sz="2400" dirty="0"/>
                        <a:t>most schools provide separate English classes for each group.  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775795920"/>
                  </a:ext>
                </a:extLst>
              </a:tr>
              <a:tr h="553727">
                <a:tc gridSpan="2">
                  <a:txBody>
                    <a:bodyPr/>
                    <a:lstStyle/>
                    <a:p>
                      <a:pPr algn="ctr"/>
                      <a:r>
                        <a:rPr lang="en-GB" sz="2400" b="1" dirty="0"/>
                        <a:t>To add an example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742306578"/>
                  </a:ext>
                </a:extLst>
              </a:tr>
              <a:tr h="1407435">
                <a:tc>
                  <a:txBody>
                    <a:bodyPr/>
                    <a:lstStyle/>
                    <a:p>
                      <a:r>
                        <a:rPr lang="en-GB" sz="2400" b="1" dirty="0"/>
                        <a:t>for example,</a:t>
                      </a:r>
                    </a:p>
                    <a:p>
                      <a:r>
                        <a:rPr lang="en-GB" sz="2400" b="1" dirty="0"/>
                        <a:t>for instance,</a:t>
                      </a:r>
                    </a:p>
                    <a:p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Most colleges now having a writing requirement for graduation</a:t>
                      </a:r>
                      <a:r>
                        <a:rPr lang="en-GB" sz="2400" dirty="0">
                          <a:highlight>
                            <a:srgbClr val="FFFF00"/>
                          </a:highlight>
                        </a:rPr>
                        <a:t>; for example/for instance, </a:t>
                      </a:r>
                      <a:r>
                        <a:rPr lang="en-GB" sz="2400" dirty="0"/>
                        <a:t>students must pass a writing test before they register for their final semester.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8775468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9184019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C442A8A-C255-4A7E-BC31-DF0FD4B6B8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b="1" dirty="0">
                <a:latin typeface="+mn-lt"/>
              </a:rPr>
              <a:t>Subordinating conjunctions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="" xmlns:a16="http://schemas.microsoft.com/office/drawing/2014/main" id="{A6E86E18-2E8E-42F3-815D-EBBD04C14B5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247138948"/>
              </p:ext>
            </p:extLst>
          </p:nvPr>
        </p:nvGraphicFramePr>
        <p:xfrm>
          <a:off x="425927" y="1366092"/>
          <a:ext cx="8518467" cy="367834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33403">
                  <a:extLst>
                    <a:ext uri="{9D8B030D-6E8A-4147-A177-3AD203B41FA5}">
                      <a16:colId xmlns="" xmlns:a16="http://schemas.microsoft.com/office/drawing/2014/main" val="2915787639"/>
                    </a:ext>
                  </a:extLst>
                </a:gridCol>
                <a:gridCol w="6685064">
                  <a:extLst>
                    <a:ext uri="{9D8B030D-6E8A-4147-A177-3AD203B41FA5}">
                      <a16:colId xmlns="" xmlns:a16="http://schemas.microsoft.com/office/drawing/2014/main" val="3683367383"/>
                    </a:ext>
                  </a:extLst>
                </a:gridCol>
              </a:tblGrid>
              <a:tr h="586907">
                <a:tc gridSpan="2">
                  <a:txBody>
                    <a:bodyPr/>
                    <a:lstStyle/>
                    <a:p>
                      <a:pPr algn="ctr"/>
                      <a:r>
                        <a:rPr lang="en-GB" sz="2400" b="1" dirty="0"/>
                        <a:t>Reason (why)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424149346"/>
                  </a:ext>
                </a:extLst>
              </a:tr>
              <a:tr h="1280313">
                <a:tc>
                  <a:txBody>
                    <a:bodyPr/>
                    <a:lstStyle/>
                    <a:p>
                      <a:r>
                        <a:rPr lang="en-GB" sz="2400" b="1" dirty="0"/>
                        <a:t>as</a:t>
                      </a:r>
                    </a:p>
                    <a:p>
                      <a:r>
                        <a:rPr lang="en-GB" sz="2400" b="1" dirty="0"/>
                        <a:t>because</a:t>
                      </a:r>
                    </a:p>
                    <a:p>
                      <a:r>
                        <a:rPr lang="en-GB" sz="2400" b="1" dirty="0"/>
                        <a:t>since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I cannot take evening classes </a:t>
                      </a:r>
                      <a:r>
                        <a:rPr lang="en-GB" sz="2400" dirty="0">
                          <a:highlight>
                            <a:srgbClr val="FFFF00"/>
                          </a:highlight>
                        </a:rPr>
                        <a:t>as</a:t>
                      </a:r>
                      <a:r>
                        <a:rPr lang="en-GB" sz="2400" dirty="0"/>
                        <a:t> I work at night.</a:t>
                      </a:r>
                    </a:p>
                    <a:p>
                      <a:r>
                        <a:rPr lang="en-GB" sz="2400" dirty="0"/>
                        <a:t>                                                 </a:t>
                      </a:r>
                      <a:r>
                        <a:rPr lang="en-GB" sz="2400" dirty="0">
                          <a:highlight>
                            <a:srgbClr val="FFFF00"/>
                          </a:highlight>
                        </a:rPr>
                        <a:t>because</a:t>
                      </a:r>
                    </a:p>
                    <a:p>
                      <a:r>
                        <a:rPr lang="en-GB" sz="2400" dirty="0"/>
                        <a:t>                                                  </a:t>
                      </a:r>
                      <a:r>
                        <a:rPr lang="en-GB" sz="2400" dirty="0">
                          <a:highlight>
                            <a:srgbClr val="FFFF00"/>
                          </a:highlight>
                        </a:rPr>
                        <a:t>since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782057986"/>
                  </a:ext>
                </a:extLst>
              </a:tr>
              <a:tr h="530808">
                <a:tc gridSpan="2">
                  <a:txBody>
                    <a:bodyPr/>
                    <a:lstStyle/>
                    <a:p>
                      <a:pPr algn="ctr"/>
                      <a:r>
                        <a:rPr lang="en-GB" sz="2400" b="1" dirty="0"/>
                        <a:t>Purpose (what for)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742905513"/>
                  </a:ext>
                </a:extLst>
              </a:tr>
              <a:tr h="1280313">
                <a:tc>
                  <a:txBody>
                    <a:bodyPr/>
                    <a:lstStyle/>
                    <a:p>
                      <a:r>
                        <a:rPr lang="en-GB" sz="2400" b="1" dirty="0"/>
                        <a:t>So that</a:t>
                      </a:r>
                    </a:p>
                    <a:p>
                      <a:r>
                        <a:rPr lang="en-GB" sz="2400" b="1" dirty="0"/>
                        <a:t>In order 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Many people emigrate </a:t>
                      </a:r>
                      <a:r>
                        <a:rPr lang="en-GB" sz="2400" dirty="0">
                          <a:highlight>
                            <a:srgbClr val="FFFF00"/>
                          </a:highlight>
                        </a:rPr>
                        <a:t>so that </a:t>
                      </a:r>
                      <a:r>
                        <a:rPr lang="en-GB" sz="2400" dirty="0"/>
                        <a:t>their children can have a better life.</a:t>
                      </a:r>
                    </a:p>
                    <a:p>
                      <a:r>
                        <a:rPr lang="en-GB" sz="2400" dirty="0"/>
                        <a:t>                                        </a:t>
                      </a:r>
                      <a:r>
                        <a:rPr lang="en-GB" sz="2400" dirty="0">
                          <a:highlight>
                            <a:srgbClr val="FFFF00"/>
                          </a:highlight>
                        </a:rPr>
                        <a:t>in order that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1677153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988439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="" xmlns:a16="http://schemas.microsoft.com/office/drawing/2014/main" id="{ED6338B7-9117-48B0-B36D-8CA36BED597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191390208"/>
              </p:ext>
            </p:extLst>
          </p:nvPr>
        </p:nvGraphicFramePr>
        <p:xfrm>
          <a:off x="297455" y="473725"/>
          <a:ext cx="8555327" cy="427415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41337">
                  <a:extLst>
                    <a:ext uri="{9D8B030D-6E8A-4147-A177-3AD203B41FA5}">
                      <a16:colId xmlns="" xmlns:a16="http://schemas.microsoft.com/office/drawing/2014/main" val="2915787639"/>
                    </a:ext>
                  </a:extLst>
                </a:gridCol>
                <a:gridCol w="6713990">
                  <a:extLst>
                    <a:ext uri="{9D8B030D-6E8A-4147-A177-3AD203B41FA5}">
                      <a16:colId xmlns="" xmlns:a16="http://schemas.microsoft.com/office/drawing/2014/main" val="3683367383"/>
                    </a:ext>
                  </a:extLst>
                </a:gridCol>
              </a:tblGrid>
              <a:tr h="603023">
                <a:tc gridSpan="2">
                  <a:txBody>
                    <a:bodyPr/>
                    <a:lstStyle/>
                    <a:p>
                      <a:pPr algn="ctr"/>
                      <a:r>
                        <a:rPr lang="en-GB" sz="2400" b="1" dirty="0"/>
                        <a:t>Partial contrast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424149346"/>
                  </a:ext>
                </a:extLst>
              </a:tr>
              <a:tr h="1497901">
                <a:tc>
                  <a:txBody>
                    <a:bodyPr/>
                    <a:lstStyle/>
                    <a:p>
                      <a:r>
                        <a:rPr lang="en-GB" sz="2400" b="1" dirty="0"/>
                        <a:t>although</a:t>
                      </a:r>
                    </a:p>
                    <a:p>
                      <a:r>
                        <a:rPr lang="en-GB" sz="2400" b="1" dirty="0"/>
                        <a:t>even though</a:t>
                      </a:r>
                    </a:p>
                    <a:p>
                      <a:r>
                        <a:rPr lang="en-GB" sz="2400" b="1" dirty="0"/>
                        <a:t>though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I love my brother </a:t>
                      </a:r>
                      <a:r>
                        <a:rPr lang="en-GB" sz="2400" dirty="0">
                          <a:highlight>
                            <a:srgbClr val="FFFF00"/>
                          </a:highlight>
                        </a:rPr>
                        <a:t>although</a:t>
                      </a:r>
                      <a:r>
                        <a:rPr lang="en-GB" sz="2400" dirty="0"/>
                        <a:t> we disagree almost about everything.</a:t>
                      </a:r>
                    </a:p>
                    <a:p>
                      <a:r>
                        <a:rPr lang="en-GB" sz="2400" dirty="0"/>
                        <a:t>                               </a:t>
                      </a:r>
                      <a:r>
                        <a:rPr lang="en-GB" sz="2400" dirty="0">
                          <a:highlight>
                            <a:srgbClr val="FFFF00"/>
                          </a:highlight>
                        </a:rPr>
                        <a:t>even though</a:t>
                      </a:r>
                    </a:p>
                    <a:p>
                      <a:r>
                        <a:rPr lang="en-GB" sz="2400" dirty="0"/>
                        <a:t>                               </a:t>
                      </a:r>
                      <a:r>
                        <a:rPr lang="en-GB" sz="2400" dirty="0">
                          <a:highlight>
                            <a:srgbClr val="FFFF00"/>
                          </a:highlight>
                        </a:rPr>
                        <a:t> though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782057986"/>
                  </a:ext>
                </a:extLst>
              </a:tr>
              <a:tr h="618748">
                <a:tc gridSpan="2">
                  <a:txBody>
                    <a:bodyPr/>
                    <a:lstStyle/>
                    <a:p>
                      <a:pPr algn="ctr"/>
                      <a:r>
                        <a:rPr lang="en-GB" sz="2400" b="1" dirty="0"/>
                        <a:t>Contrast (direct opposition)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742905513"/>
                  </a:ext>
                </a:extLst>
              </a:tr>
              <a:tr h="1497901">
                <a:tc>
                  <a:txBody>
                    <a:bodyPr/>
                    <a:lstStyle/>
                    <a:p>
                      <a:r>
                        <a:rPr lang="en-GB" sz="2400" b="1" dirty="0"/>
                        <a:t>while</a:t>
                      </a:r>
                    </a:p>
                    <a:p>
                      <a:r>
                        <a:rPr lang="en-GB" sz="2400" b="1" dirty="0"/>
                        <a:t>whereas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My brother likes classical music</a:t>
                      </a:r>
                      <a:r>
                        <a:rPr lang="en-GB" sz="2400" dirty="0">
                          <a:highlight>
                            <a:srgbClr val="FFFF00"/>
                          </a:highlight>
                        </a:rPr>
                        <a:t>, while </a:t>
                      </a:r>
                      <a:r>
                        <a:rPr lang="en-GB" sz="2400" dirty="0"/>
                        <a:t>I prefer hard work.</a:t>
                      </a:r>
                    </a:p>
                    <a:p>
                      <a:r>
                        <a:rPr lang="en-GB" sz="2400" dirty="0"/>
                        <a:t>                                                          </a:t>
                      </a:r>
                      <a:r>
                        <a:rPr lang="en-GB" sz="2400" dirty="0">
                          <a:highlight>
                            <a:srgbClr val="FFFF00"/>
                          </a:highlight>
                        </a:rPr>
                        <a:t>whereas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1677153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5861115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946E008C-A483-4F34-A5A7-7E67BF0BDA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8344" y="1200173"/>
            <a:ext cx="8311212" cy="3853016"/>
          </a:xfrm>
        </p:spPr>
        <p:txBody>
          <a:bodyPr>
            <a:normAutofit fontScale="85000" lnSpcReduction="10000"/>
          </a:bodyPr>
          <a:lstStyle/>
          <a:p>
            <a:pPr marL="0" indent="0" algn="l">
              <a:lnSpc>
                <a:spcPct val="150000"/>
              </a:lnSpc>
              <a:buNone/>
            </a:pPr>
            <a:r>
              <a:rPr lang="en-GB" dirty="0"/>
              <a:t>Example 1</a:t>
            </a:r>
          </a:p>
          <a:p>
            <a:pPr marL="0" indent="0" algn="l">
              <a:lnSpc>
                <a:spcPct val="150000"/>
              </a:lnSpc>
              <a:buNone/>
            </a:pPr>
            <a:r>
              <a:rPr lang="en-GB" dirty="0"/>
              <a:t>I love watching horror movies they keep me heedful.</a:t>
            </a:r>
          </a:p>
          <a:p>
            <a:pPr algn="l">
              <a:lnSpc>
                <a:spcPct val="150000"/>
              </a:lnSpc>
            </a:pPr>
            <a:r>
              <a:rPr lang="en-GB" dirty="0"/>
              <a:t>I love watching horror movies</a:t>
            </a:r>
            <a:r>
              <a:rPr lang="en-GB" dirty="0">
                <a:highlight>
                  <a:srgbClr val="FFFF00"/>
                </a:highlight>
              </a:rPr>
              <a:t>. T</a:t>
            </a:r>
            <a:r>
              <a:rPr lang="en-GB" dirty="0"/>
              <a:t>hey keep me heedful.</a:t>
            </a:r>
          </a:p>
          <a:p>
            <a:pPr algn="l">
              <a:lnSpc>
                <a:spcPct val="150000"/>
              </a:lnSpc>
            </a:pPr>
            <a:r>
              <a:rPr lang="en-GB" b="0" i="0" u="none" strike="noStrike" baseline="0" dirty="0"/>
              <a:t> </a:t>
            </a:r>
            <a:r>
              <a:rPr lang="en-GB" dirty="0"/>
              <a:t>I love watching horror movies</a:t>
            </a:r>
            <a:r>
              <a:rPr lang="en-GB" dirty="0">
                <a:highlight>
                  <a:srgbClr val="FFFF00"/>
                </a:highlight>
              </a:rPr>
              <a:t>; t</a:t>
            </a:r>
            <a:r>
              <a:rPr lang="en-GB" dirty="0"/>
              <a:t>hey keep me heedful.</a:t>
            </a:r>
          </a:p>
          <a:p>
            <a:pPr algn="l">
              <a:lnSpc>
                <a:spcPct val="150000"/>
              </a:lnSpc>
            </a:pPr>
            <a:r>
              <a:rPr lang="en-GB" dirty="0"/>
              <a:t>I love watching horror movies</a:t>
            </a:r>
            <a:r>
              <a:rPr lang="en-GB" dirty="0">
                <a:highlight>
                  <a:srgbClr val="FFFF00"/>
                </a:highlight>
              </a:rPr>
              <a:t>, f</a:t>
            </a:r>
            <a:r>
              <a:rPr lang="en-GB" dirty="0"/>
              <a:t>or they keep me heedful.</a:t>
            </a:r>
          </a:p>
          <a:p>
            <a:pPr algn="l">
              <a:lnSpc>
                <a:spcPct val="150000"/>
              </a:lnSpc>
            </a:pPr>
            <a:r>
              <a:rPr lang="en-GB" dirty="0"/>
              <a:t>I love watching horror movies </a:t>
            </a:r>
            <a:r>
              <a:rPr lang="en-GB" dirty="0">
                <a:highlight>
                  <a:srgbClr val="FFFF00"/>
                </a:highlight>
              </a:rPr>
              <a:t>because</a:t>
            </a:r>
            <a:r>
              <a:rPr lang="en-GB" dirty="0"/>
              <a:t> they keep me heedful.</a:t>
            </a:r>
          </a:p>
          <a:p>
            <a:pPr algn="l">
              <a:lnSpc>
                <a:spcPct val="150000"/>
              </a:lnSpc>
            </a:pPr>
            <a:endParaRPr lang="en-GB" dirty="0"/>
          </a:p>
          <a:p>
            <a:pPr algn="l">
              <a:lnSpc>
                <a:spcPct val="150000"/>
              </a:lnSpc>
            </a:pPr>
            <a:endParaRPr lang="en-GB" dirty="0"/>
          </a:p>
          <a:p>
            <a:pPr algn="l">
              <a:lnSpc>
                <a:spcPct val="150000"/>
              </a:lnSpc>
            </a:pPr>
            <a:endParaRPr lang="en-GB" dirty="0"/>
          </a:p>
          <a:p>
            <a:pPr algn="l">
              <a:lnSpc>
                <a:spcPct val="150000"/>
              </a:lnSpc>
            </a:pPr>
            <a:endParaRPr lang="en-GB" dirty="0"/>
          </a:p>
          <a:p>
            <a:pPr algn="l">
              <a:lnSpc>
                <a:spcPct val="150000"/>
              </a:lnSpc>
            </a:pPr>
            <a:endParaRPr lang="en-GB" b="0" i="0" u="none" strike="noStrike" baseline="0" dirty="0"/>
          </a:p>
          <a:p>
            <a:pPr marL="0" indent="0" algn="l">
              <a:buNone/>
            </a:pP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3782395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AEB5F7C6-FD60-4011-B1FB-FC9466D660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4489" y="1290484"/>
            <a:ext cx="8771467" cy="3687916"/>
          </a:xfrm>
        </p:spPr>
        <p:txBody>
          <a:bodyPr>
            <a:noAutofit/>
          </a:bodyPr>
          <a:lstStyle/>
          <a:p>
            <a:pPr marL="0" indent="0" algn="l">
              <a:buNone/>
            </a:pPr>
            <a:r>
              <a:rPr lang="en-GB" sz="2200" b="0" i="0" u="none" strike="noStrike" baseline="0" dirty="0"/>
              <a:t>An encyclopaedia is a valuable source of information it contains summaries of every area of knowledge.</a:t>
            </a:r>
          </a:p>
          <a:p>
            <a:pPr algn="l"/>
            <a:r>
              <a:rPr lang="en-GB" sz="2200" b="0" i="0" u="none" strike="noStrike" baseline="0" dirty="0"/>
              <a:t>An encyclopaedia is a valuable source of information</a:t>
            </a:r>
            <a:r>
              <a:rPr lang="en-GB" sz="2200" b="0" i="0" u="none" strike="noStrike" baseline="0" dirty="0">
                <a:highlight>
                  <a:srgbClr val="FFFF00"/>
                </a:highlight>
              </a:rPr>
              <a:t>. It </a:t>
            </a:r>
            <a:r>
              <a:rPr lang="en-GB" sz="2200" b="0" i="0" u="none" strike="noStrike" baseline="0" dirty="0"/>
              <a:t>contains summaries of every area of knowledge.</a:t>
            </a:r>
          </a:p>
          <a:p>
            <a:pPr algn="l"/>
            <a:r>
              <a:rPr lang="en-GB" sz="2200" b="0" i="0" u="none" strike="noStrike" baseline="0" dirty="0"/>
              <a:t>An encyclopaedia is a valuable source of information</a:t>
            </a:r>
            <a:r>
              <a:rPr lang="en-GB" sz="2200" b="0" i="0" u="none" strike="noStrike" baseline="0" dirty="0">
                <a:highlight>
                  <a:srgbClr val="FFFF00"/>
                </a:highlight>
              </a:rPr>
              <a:t>; it </a:t>
            </a:r>
            <a:r>
              <a:rPr lang="en-GB" sz="2200" b="0" i="0" u="none" strike="noStrike" baseline="0" dirty="0"/>
              <a:t>contains summaries of every area of knowledge.</a:t>
            </a:r>
          </a:p>
          <a:p>
            <a:pPr algn="l"/>
            <a:r>
              <a:rPr lang="en-GB" sz="2200" b="0" i="0" u="none" strike="noStrike" baseline="0" dirty="0"/>
              <a:t>An encyclopaedia is a valuable source of information</a:t>
            </a:r>
            <a:r>
              <a:rPr lang="en-GB" sz="2200" b="0" i="0" u="none" strike="noStrike" baseline="0" dirty="0">
                <a:highlight>
                  <a:srgbClr val="FFFF00"/>
                </a:highlight>
              </a:rPr>
              <a:t>, for </a:t>
            </a:r>
            <a:r>
              <a:rPr lang="en-GB" sz="2200" b="0" i="0" u="none" strike="noStrike" baseline="0" dirty="0"/>
              <a:t>it contains summaries of every area of knowledge.</a:t>
            </a:r>
          </a:p>
          <a:p>
            <a:pPr algn="l"/>
            <a:r>
              <a:rPr lang="en-GB" sz="2200" b="0" i="0" u="none" strike="noStrike" baseline="0" dirty="0"/>
              <a:t>An encyclopaedia is a valuable source of information </a:t>
            </a:r>
            <a:r>
              <a:rPr lang="en-GB" sz="2200" b="0" i="0" u="none" strike="noStrike" baseline="0" dirty="0">
                <a:highlight>
                  <a:srgbClr val="FFFF00"/>
                </a:highlight>
              </a:rPr>
              <a:t>because/as/ since </a:t>
            </a:r>
            <a:r>
              <a:rPr lang="en-GB" sz="2200" b="0" i="0" u="none" strike="noStrike" baseline="0" dirty="0"/>
              <a:t>it contains summaries of every area of knowledge.</a:t>
            </a:r>
            <a:endParaRPr lang="en-GB" sz="2200" dirty="0"/>
          </a:p>
        </p:txBody>
      </p:sp>
    </p:spTree>
    <p:extLst>
      <p:ext uri="{BB962C8B-B14F-4D97-AF65-F5344CB8AC3E}">
        <p14:creationId xmlns="" xmlns:p14="http://schemas.microsoft.com/office/powerpoint/2010/main" val="2672232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E9BD33D-26B1-4CA7-9822-4D4FB4FFEC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7287" y="1290484"/>
            <a:ext cx="8769426" cy="3733208"/>
          </a:xfrm>
        </p:spPr>
        <p:txBody>
          <a:bodyPr>
            <a:normAutofit/>
          </a:bodyPr>
          <a:lstStyle/>
          <a:p>
            <a:pPr marL="0" indent="0" algn="l">
              <a:lnSpc>
                <a:spcPct val="150000"/>
              </a:lnSpc>
              <a:buNone/>
            </a:pPr>
            <a:r>
              <a:rPr lang="en-GB" sz="2400" b="0" i="0" u="none" strike="noStrike" baseline="0" dirty="0"/>
              <a:t>Salt water boils at a higher temperature than freshwater, therefore, food cooks faster in salt water.</a:t>
            </a:r>
          </a:p>
          <a:p>
            <a:pPr algn="l"/>
            <a:r>
              <a:rPr lang="en-GB" sz="2400" b="0" i="0" u="none" strike="noStrike" baseline="0" dirty="0"/>
              <a:t>Salt water boils at a higher temperature than freshwater</a:t>
            </a:r>
            <a:r>
              <a:rPr lang="en-GB" sz="2400" b="0" i="0" u="none" strike="noStrike" baseline="0" dirty="0">
                <a:highlight>
                  <a:srgbClr val="FFFF00"/>
                </a:highlight>
              </a:rPr>
              <a:t>; therefore/accordingly/ as a consequence/ as a result/ consequently/hence/thus,</a:t>
            </a:r>
            <a:r>
              <a:rPr lang="en-GB" sz="2400" b="0" i="0" u="none" strike="noStrike" baseline="0" dirty="0"/>
              <a:t> food cooks faster in salt water.</a:t>
            </a:r>
          </a:p>
          <a:p>
            <a:pPr algn="l">
              <a:lnSpc>
                <a:spcPct val="150000"/>
              </a:lnSpc>
            </a:pPr>
            <a:r>
              <a:rPr lang="en-GB" sz="2400" b="0" i="0" u="none" strike="noStrike" baseline="0" dirty="0"/>
              <a:t>Salt water boils at a higher temperature than freshwater</a:t>
            </a:r>
            <a:r>
              <a:rPr lang="en-GB" sz="2400" b="0" i="0" u="none" strike="noStrike" baseline="0" dirty="0">
                <a:highlight>
                  <a:srgbClr val="FFFF00"/>
                </a:highlight>
              </a:rPr>
              <a:t>, so </a:t>
            </a:r>
            <a:r>
              <a:rPr lang="en-GB" sz="2400" b="0" i="0" u="none" strike="noStrike" baseline="0" dirty="0"/>
              <a:t>food cooks faster in salt water.</a:t>
            </a:r>
          </a:p>
          <a:p>
            <a:pPr algn="l">
              <a:lnSpc>
                <a:spcPct val="150000"/>
              </a:lnSpc>
            </a:pPr>
            <a:endParaRPr lang="en-GB" sz="2800" b="0" i="0" u="none" strike="noStrike" baseline="0" dirty="0"/>
          </a:p>
          <a:p>
            <a:pPr algn="l">
              <a:lnSpc>
                <a:spcPct val="150000"/>
              </a:lnSpc>
            </a:pPr>
            <a:endParaRPr lang="en-GB" sz="2800" b="0" i="0" u="none" strike="noStrike" baseline="0" dirty="0"/>
          </a:p>
          <a:p>
            <a:pPr marL="0" indent="0" algn="l">
              <a:buNone/>
            </a:pP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3069360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71F5C770-2AAD-43D1-A665-447A7F1D45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7879" y="1202348"/>
            <a:ext cx="8648241" cy="3700157"/>
          </a:xfrm>
        </p:spPr>
        <p:txBody>
          <a:bodyPr>
            <a:normAutofit lnSpcReduction="10000"/>
          </a:bodyPr>
          <a:lstStyle/>
          <a:p>
            <a:pPr marL="0" indent="0" algn="l">
              <a:lnSpc>
                <a:spcPct val="150000"/>
              </a:lnSpc>
              <a:buNone/>
            </a:pPr>
            <a:r>
              <a:rPr lang="en-GB" sz="2400" b="0" i="0" u="none" strike="noStrike" baseline="0" dirty="0"/>
              <a:t>My family went to Australia then they emigrated to Canada.</a:t>
            </a:r>
          </a:p>
          <a:p>
            <a:pPr algn="l">
              <a:lnSpc>
                <a:spcPct val="150000"/>
              </a:lnSpc>
            </a:pPr>
            <a:r>
              <a:rPr lang="en-GB" sz="2400" b="0" i="0" u="none" strike="noStrike" baseline="0" dirty="0"/>
              <a:t>My family went to Australia</a:t>
            </a:r>
            <a:r>
              <a:rPr lang="en-GB" sz="2400" b="0" i="0" u="none" strike="noStrike" baseline="0" dirty="0">
                <a:highlight>
                  <a:srgbClr val="FFFF00"/>
                </a:highlight>
              </a:rPr>
              <a:t>. Then </a:t>
            </a:r>
            <a:r>
              <a:rPr lang="en-GB" sz="2400" b="0" i="0" u="none" strike="noStrike" baseline="0" dirty="0"/>
              <a:t>they emigrated to Canada.</a:t>
            </a:r>
          </a:p>
          <a:p>
            <a:pPr algn="l">
              <a:lnSpc>
                <a:spcPct val="150000"/>
              </a:lnSpc>
            </a:pPr>
            <a:r>
              <a:rPr lang="en-GB" sz="2400" b="0" i="0" u="none" strike="noStrike" baseline="0" dirty="0"/>
              <a:t>My family went to Australia</a:t>
            </a:r>
            <a:r>
              <a:rPr lang="en-GB" sz="2400" b="0" i="0" u="none" strike="noStrike" baseline="0" dirty="0">
                <a:highlight>
                  <a:srgbClr val="FFFF00"/>
                </a:highlight>
              </a:rPr>
              <a:t>; t</a:t>
            </a:r>
            <a:r>
              <a:rPr lang="en-GB" sz="2400" b="0" i="0" u="none" strike="noStrike" baseline="0" dirty="0"/>
              <a:t>hen they emigrated to Canada.</a:t>
            </a:r>
          </a:p>
          <a:p>
            <a:pPr algn="l">
              <a:lnSpc>
                <a:spcPct val="150000"/>
              </a:lnSpc>
            </a:pPr>
            <a:r>
              <a:rPr lang="en-GB" sz="2400" b="0" i="0" u="none" strike="noStrike" baseline="0" dirty="0"/>
              <a:t>My family went to Australia</a:t>
            </a:r>
            <a:r>
              <a:rPr lang="en-GB" sz="2400" b="0" i="0" u="none" strike="noStrike" baseline="0" dirty="0">
                <a:highlight>
                  <a:srgbClr val="FFFF00"/>
                </a:highlight>
              </a:rPr>
              <a:t>, and </a:t>
            </a:r>
            <a:r>
              <a:rPr lang="en-GB" sz="2400" b="0" i="0" u="none" strike="noStrike" baseline="0" dirty="0"/>
              <a:t>then they emigrated to Canada.</a:t>
            </a:r>
          </a:p>
          <a:p>
            <a:pPr algn="l">
              <a:lnSpc>
                <a:spcPct val="150000"/>
              </a:lnSpc>
            </a:pPr>
            <a:r>
              <a:rPr lang="en-GB" sz="2400" b="0" i="0" u="none" strike="noStrike" baseline="0" dirty="0"/>
              <a:t>My family went to Australia </a:t>
            </a:r>
            <a:r>
              <a:rPr lang="en-GB" sz="2400" b="0" i="0" u="none" strike="noStrike" baseline="0" dirty="0">
                <a:highlight>
                  <a:srgbClr val="FFFF00"/>
                </a:highlight>
              </a:rPr>
              <a:t>before</a:t>
            </a:r>
            <a:r>
              <a:rPr lang="en-GB" sz="2400" b="0" i="0" u="none" strike="noStrike" baseline="0" dirty="0"/>
              <a:t> they emigrated to Canada.</a:t>
            </a:r>
          </a:p>
          <a:p>
            <a:pPr algn="l">
              <a:lnSpc>
                <a:spcPct val="150000"/>
              </a:lnSpc>
            </a:pPr>
            <a:r>
              <a:rPr lang="en-GB" sz="2400" b="0" i="0" u="none" strike="noStrike" baseline="0" dirty="0">
                <a:highlight>
                  <a:srgbClr val="FFFF00"/>
                </a:highlight>
              </a:rPr>
              <a:t>After</a:t>
            </a:r>
            <a:r>
              <a:rPr lang="en-GB" sz="2400" b="0" i="0" u="none" strike="noStrike" baseline="0" dirty="0"/>
              <a:t> my family went to Australia, they emigrated to Canada.</a:t>
            </a:r>
            <a:endParaRPr lang="en-GB" sz="2400" dirty="0"/>
          </a:p>
        </p:txBody>
      </p:sp>
    </p:spTree>
    <p:extLst>
      <p:ext uri="{BB962C8B-B14F-4D97-AF65-F5344CB8AC3E}">
        <p14:creationId xmlns="" xmlns:p14="http://schemas.microsoft.com/office/powerpoint/2010/main" val="272789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022528" y="259645"/>
            <a:ext cx="6820294" cy="812799"/>
          </a:xfrm>
        </p:spPr>
        <p:txBody>
          <a:bodyPr>
            <a:noAutofit/>
          </a:bodyPr>
          <a:lstStyle/>
          <a:p>
            <a:pPr algn="ctr"/>
            <a:r>
              <a:rPr lang="en-US" sz="4400" b="1" dirty="0">
                <a:solidFill>
                  <a:schemeClr val="tx1"/>
                </a:solidFill>
              </a:rPr>
              <a:t>Objectives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dirty="0">
                <a:solidFill>
                  <a:schemeClr val="tx1"/>
                </a:solidFill>
              </a:rPr>
              <a:t>Identify run-on sentences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200" dirty="0">
                <a:solidFill>
                  <a:schemeClr val="tx1"/>
                </a:solidFill>
              </a:rPr>
              <a:t>Recognise</a:t>
            </a:r>
            <a:r>
              <a:rPr lang="en-US" sz="3200" dirty="0">
                <a:solidFill>
                  <a:schemeClr val="tx1"/>
                </a:solidFill>
              </a:rPr>
              <a:t> the different ways to correct run-on sentences </a:t>
            </a:r>
          </a:p>
        </p:txBody>
      </p:sp>
    </p:spTree>
    <p:extLst>
      <p:ext uri="{BB962C8B-B14F-4D97-AF65-F5344CB8AC3E}">
        <p14:creationId xmlns="" xmlns:p14="http://schemas.microsoft.com/office/powerpoint/2010/main" val="110163387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="" xmlns:a16="http://schemas.microsoft.com/office/drawing/2014/main" id="{8A3CBCBF-8CD0-4B0F-B6CA-49AB7139A3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4000" b="1" dirty="0"/>
              <a:t>Practice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="" xmlns:a16="http://schemas.microsoft.com/office/drawing/2014/main" id="{0438B58A-A938-4A0B-AB4F-236BE213D0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1355" y="1290483"/>
            <a:ext cx="8758410" cy="3700157"/>
          </a:xfrm>
        </p:spPr>
        <p:txBody>
          <a:bodyPr>
            <a:normAutofit fontScale="92500" lnSpcReduction="10000"/>
          </a:bodyPr>
          <a:lstStyle/>
          <a:p>
            <a:pPr marL="457200" indent="-457200" algn="l">
              <a:lnSpc>
                <a:spcPct val="150000"/>
              </a:lnSpc>
              <a:buFont typeface="+mj-lt"/>
              <a:buAutoNum type="arabicPeriod"/>
            </a:pPr>
            <a:r>
              <a:rPr lang="en-GB" sz="2400" i="0" u="none" strike="noStrike" baseline="0" dirty="0">
                <a:solidFill>
                  <a:schemeClr val="tx1"/>
                </a:solidFill>
              </a:rPr>
              <a:t>New York City is very cosmopolitan, people from many cultures and ethnic groups live there.</a:t>
            </a:r>
          </a:p>
          <a:p>
            <a:pPr marL="457200" indent="-457200" algn="l">
              <a:lnSpc>
                <a:spcPct val="150000"/>
              </a:lnSpc>
              <a:buFont typeface="+mj-lt"/>
              <a:buAutoNum type="arabicPeriod"/>
            </a:pPr>
            <a:r>
              <a:rPr lang="en-GB" sz="2400" b="0" i="0" u="none" strike="noStrike" baseline="0" dirty="0">
                <a:solidFill>
                  <a:schemeClr val="tx1"/>
                </a:solidFill>
              </a:rPr>
              <a:t>Skiing is a dangerous sport you can easily break your leg or your neck.</a:t>
            </a:r>
          </a:p>
          <a:p>
            <a:pPr marL="457200" indent="-457200" algn="l">
              <a:lnSpc>
                <a:spcPct val="150000"/>
              </a:lnSpc>
              <a:buFont typeface="+mj-lt"/>
              <a:buAutoNum type="arabicPeriod"/>
            </a:pPr>
            <a:r>
              <a:rPr lang="en-GB" sz="2400" dirty="0">
                <a:solidFill>
                  <a:schemeClr val="tx1"/>
                </a:solidFill>
              </a:rPr>
              <a:t>If you cannot find any information on a subject, you can always ask a librarian to help you, they are paid to assist students.</a:t>
            </a:r>
          </a:p>
          <a:p>
            <a:pPr marL="457200" indent="-457200" algn="l">
              <a:lnSpc>
                <a:spcPct val="150000"/>
              </a:lnSpc>
              <a:buFont typeface="+mj-lt"/>
              <a:buAutoNum type="arabicPeriod"/>
            </a:pPr>
            <a:r>
              <a:rPr lang="en-GB" sz="2400" dirty="0">
                <a:solidFill>
                  <a:schemeClr val="tx1"/>
                </a:solidFill>
              </a:rPr>
              <a:t>Media outlets have a duty to deliver the news with integrity, they need to examine all stories.</a:t>
            </a:r>
          </a:p>
          <a:p>
            <a:pPr algn="l"/>
            <a:endParaRPr lang="en-GB" sz="1800" b="0" i="0" u="none" strike="noStrike" baseline="0" dirty="0">
              <a:latin typeface="Times New Roman" panose="02020603050405020304" pitchFamily="18" charset="0"/>
            </a:endParaRPr>
          </a:p>
          <a:p>
            <a:pPr algn="l"/>
            <a:endParaRPr lang="en-GB" sz="1800" dirty="0">
              <a:latin typeface="Times New Roman" panose="02020603050405020304" pitchFamily="18" charset="0"/>
            </a:endParaRPr>
          </a:p>
          <a:p>
            <a:pPr algn="l"/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118888823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FEEDA505-4B66-4BF2-A8B6-B661027C2B13}"/>
              </a:ext>
            </a:extLst>
          </p:cNvPr>
          <p:cNvSpPr txBox="1"/>
          <p:nvPr/>
        </p:nvSpPr>
        <p:spPr>
          <a:xfrm>
            <a:off x="198303" y="1244844"/>
            <a:ext cx="8796841" cy="40164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 algn="l">
              <a:lnSpc>
                <a:spcPct val="150000"/>
              </a:lnSpc>
              <a:buFont typeface="+mj-lt"/>
              <a:buAutoNum type="arabicPeriod" startAt="5"/>
            </a:pPr>
            <a:r>
              <a:rPr lang="en-GB" sz="2200" dirty="0"/>
              <a:t>The federal government has two main functions. It builds and maintains infrastructure, it takes care of the health and well-being of citizens.</a:t>
            </a:r>
          </a:p>
          <a:p>
            <a:pPr marL="457200" indent="-457200" algn="l">
              <a:lnSpc>
                <a:spcPct val="150000"/>
              </a:lnSpc>
              <a:buFont typeface="+mj-lt"/>
              <a:buAutoNum type="arabicPeriod" startAt="5"/>
            </a:pPr>
            <a:r>
              <a:rPr lang="en-GB" sz="2200" dirty="0"/>
              <a:t>The federal government has three main functions. It builds and maintains infrastructure, it takes care of the health and well-being of citizens and it looks after the nation’s security.</a:t>
            </a:r>
          </a:p>
          <a:p>
            <a:pPr marL="457200" indent="-457200" algn="l">
              <a:lnSpc>
                <a:spcPct val="150000"/>
              </a:lnSpc>
              <a:buFont typeface="+mj-lt"/>
              <a:buAutoNum type="arabicPeriod" startAt="5"/>
            </a:pPr>
            <a:r>
              <a:rPr lang="en-GB" sz="2200" dirty="0"/>
              <a:t>Obesity is a growing problem among today’s youth it is a problem that can be resolved with care and focus.</a:t>
            </a:r>
          </a:p>
          <a:p>
            <a:pPr algn="l"/>
            <a:endParaRPr lang="en-GB" sz="2400" dirty="0"/>
          </a:p>
        </p:txBody>
      </p:sp>
    </p:spTree>
    <p:extLst>
      <p:ext uri="{BB962C8B-B14F-4D97-AF65-F5344CB8AC3E}">
        <p14:creationId xmlns="" xmlns:p14="http://schemas.microsoft.com/office/powerpoint/2010/main" val="203338926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4FD8D0CF-06F4-47FE-915A-2B41666C0089}"/>
              </a:ext>
            </a:extLst>
          </p:cNvPr>
          <p:cNvSpPr txBox="1"/>
          <p:nvPr/>
        </p:nvSpPr>
        <p:spPr>
          <a:xfrm>
            <a:off x="187288" y="1599266"/>
            <a:ext cx="8637224" cy="22510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 algn="l">
              <a:lnSpc>
                <a:spcPct val="150000"/>
              </a:lnSpc>
              <a:buFont typeface="+mj-lt"/>
              <a:buAutoNum type="arabicPeriod" startAt="8"/>
            </a:pPr>
            <a:r>
              <a:rPr lang="en-GB" sz="2400" dirty="0"/>
              <a:t>Firstly, school hours are limited, people want their children to maximise their learning during school timings.</a:t>
            </a:r>
          </a:p>
          <a:p>
            <a:pPr marL="457200" indent="-457200" algn="l">
              <a:lnSpc>
                <a:spcPct val="150000"/>
              </a:lnSpc>
              <a:buFont typeface="+mj-lt"/>
              <a:buAutoNum type="arabicPeriod" startAt="8"/>
            </a:pPr>
            <a:r>
              <a:rPr lang="en-GB" sz="2400" dirty="0"/>
              <a:t>Some argue, punishment is vital to help children digest the concept of right and wrong. </a:t>
            </a:r>
          </a:p>
        </p:txBody>
      </p:sp>
    </p:spTree>
    <p:extLst>
      <p:ext uri="{BB962C8B-B14F-4D97-AF65-F5344CB8AC3E}">
        <p14:creationId xmlns="" xmlns:p14="http://schemas.microsoft.com/office/powerpoint/2010/main" val="139734116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6F80416-D9DE-4337-9F0E-7053D056BA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b="1" dirty="0"/>
              <a:t>Key answers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407504B2-1646-4307-966D-CCE3913922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2371" y="1290483"/>
            <a:ext cx="8670275" cy="3700157"/>
          </a:xfrm>
        </p:spPr>
        <p:txBody>
          <a:bodyPr>
            <a:normAutofit fontScale="70000" lnSpcReduction="20000"/>
          </a:bodyPr>
          <a:lstStyle/>
          <a:p>
            <a:pPr marL="514350" indent="-514350" algn="l">
              <a:lnSpc>
                <a:spcPct val="120000"/>
              </a:lnSpc>
              <a:buAutoNum type="arabicPeriod"/>
            </a:pPr>
            <a:r>
              <a:rPr lang="en-GB" sz="3800" i="0" u="none" strike="noStrike" baseline="0" dirty="0">
                <a:solidFill>
                  <a:schemeClr val="tx1"/>
                </a:solidFill>
              </a:rPr>
              <a:t>New York City is very cosmopolitan</a:t>
            </a:r>
            <a:r>
              <a:rPr lang="en-GB" sz="3800" i="0" u="none" strike="noStrike" baseline="0" dirty="0">
                <a:solidFill>
                  <a:schemeClr val="tx1"/>
                </a:solidFill>
                <a:highlight>
                  <a:srgbClr val="FFFF00"/>
                </a:highlight>
              </a:rPr>
              <a:t>. People </a:t>
            </a:r>
            <a:r>
              <a:rPr lang="en-GB" sz="3800" i="0" u="none" strike="noStrike" baseline="0" dirty="0">
                <a:solidFill>
                  <a:schemeClr val="tx1"/>
                </a:solidFill>
              </a:rPr>
              <a:t>from many cultures and ethnic groups live there.</a:t>
            </a:r>
          </a:p>
          <a:p>
            <a:pPr marL="0" indent="0" algn="l">
              <a:lnSpc>
                <a:spcPct val="120000"/>
              </a:lnSpc>
              <a:buNone/>
            </a:pPr>
            <a:r>
              <a:rPr lang="en-GB" sz="3800" i="0" u="none" strike="noStrike" baseline="0" dirty="0">
                <a:solidFill>
                  <a:schemeClr val="tx1"/>
                </a:solidFill>
              </a:rPr>
              <a:t>New York City is very cosmopolitan</a:t>
            </a:r>
            <a:r>
              <a:rPr lang="en-GB" sz="3800" i="0" u="none" strike="noStrike" baseline="0" dirty="0">
                <a:solidFill>
                  <a:schemeClr val="tx1"/>
                </a:solidFill>
                <a:highlight>
                  <a:srgbClr val="FFFF00"/>
                </a:highlight>
              </a:rPr>
              <a:t>; people </a:t>
            </a:r>
            <a:r>
              <a:rPr lang="en-GB" sz="3800" i="0" u="none" strike="noStrike" baseline="0" dirty="0">
                <a:solidFill>
                  <a:schemeClr val="tx1"/>
                </a:solidFill>
              </a:rPr>
              <a:t>from many cultures and ethnic groups live there.</a:t>
            </a:r>
          </a:p>
          <a:p>
            <a:pPr marL="0" indent="0" algn="l">
              <a:lnSpc>
                <a:spcPct val="120000"/>
              </a:lnSpc>
              <a:buNone/>
            </a:pPr>
            <a:r>
              <a:rPr lang="en-GB" sz="3800" i="0" u="none" strike="noStrike" baseline="0" dirty="0">
                <a:solidFill>
                  <a:schemeClr val="tx1"/>
                </a:solidFill>
              </a:rPr>
              <a:t>New York City is very cosmopolitan </a:t>
            </a:r>
            <a:r>
              <a:rPr lang="en-GB" sz="3800" i="0" u="none" strike="noStrike" baseline="0" dirty="0">
                <a:solidFill>
                  <a:schemeClr val="tx1"/>
                </a:solidFill>
                <a:highlight>
                  <a:srgbClr val="FFFF00"/>
                </a:highlight>
              </a:rPr>
              <a:t>because</a:t>
            </a:r>
            <a:r>
              <a:rPr lang="en-GB" sz="3800" i="0" u="none" strike="noStrike" baseline="0" dirty="0">
                <a:solidFill>
                  <a:schemeClr val="tx1"/>
                </a:solidFill>
              </a:rPr>
              <a:t> people from many cultures and ethnic groups live there.</a:t>
            </a:r>
          </a:p>
          <a:p>
            <a:pPr marL="0" indent="0" algn="l">
              <a:lnSpc>
                <a:spcPct val="120000"/>
              </a:lnSpc>
              <a:buNone/>
            </a:pPr>
            <a:r>
              <a:rPr lang="en-GB" sz="3800" i="0" u="none" strike="noStrike" baseline="0" dirty="0">
                <a:solidFill>
                  <a:schemeClr val="tx1"/>
                </a:solidFill>
              </a:rPr>
              <a:t>New York City is very cosmopolitan</a:t>
            </a:r>
            <a:r>
              <a:rPr lang="en-GB" sz="3800" i="0" u="none" strike="noStrike" baseline="0" dirty="0">
                <a:solidFill>
                  <a:schemeClr val="tx1"/>
                </a:solidFill>
                <a:highlight>
                  <a:srgbClr val="FFFF00"/>
                </a:highlight>
              </a:rPr>
              <a:t>, for </a:t>
            </a:r>
            <a:r>
              <a:rPr lang="en-GB" sz="3800" i="0" u="none" strike="noStrike" baseline="0" dirty="0">
                <a:solidFill>
                  <a:schemeClr val="tx1"/>
                </a:solidFill>
              </a:rPr>
              <a:t>people from many cultures and ethnic groups live there.</a:t>
            </a:r>
          </a:p>
          <a:p>
            <a:pPr marL="0" indent="0" algn="l">
              <a:buNone/>
            </a:pPr>
            <a:endParaRPr lang="en-GB" sz="2400" i="0" u="none" strike="noStrike" baseline="0" dirty="0">
              <a:solidFill>
                <a:schemeClr val="tx1"/>
              </a:solidFill>
            </a:endParaRPr>
          </a:p>
          <a:p>
            <a:pPr marL="0" indent="0" algn="l">
              <a:buNone/>
            </a:pPr>
            <a:endParaRPr lang="en-GB" sz="2800" i="0" u="none" strike="noStrike" baseline="0" dirty="0">
              <a:solidFill>
                <a:schemeClr val="tx1"/>
              </a:solidFill>
            </a:endParaRPr>
          </a:p>
          <a:p>
            <a:pPr marL="0" indent="0" algn="l">
              <a:buNone/>
            </a:pPr>
            <a:endParaRPr lang="en-GB" sz="2800" i="0" u="none" strike="noStrike" baseline="0" dirty="0">
              <a:solidFill>
                <a:schemeClr val="tx1"/>
              </a:solidFill>
            </a:endParaRPr>
          </a:p>
          <a:p>
            <a:pPr marL="0" indent="0" algn="l">
              <a:buNone/>
            </a:pPr>
            <a:endParaRPr lang="en-GB" sz="2800" i="0" u="none" strike="noStrike" baseline="0" dirty="0">
              <a:solidFill>
                <a:schemeClr val="tx1"/>
              </a:solidFill>
            </a:endParaRPr>
          </a:p>
          <a:p>
            <a:pPr marL="0" indent="0" algn="l">
              <a:buNone/>
            </a:pPr>
            <a:endParaRPr lang="en-GB" sz="2800" i="0" u="none" strike="noStrike" baseline="0" dirty="0">
              <a:solidFill>
                <a:schemeClr val="tx1"/>
              </a:solidFill>
            </a:endParaRPr>
          </a:p>
          <a:p>
            <a:pPr marL="0" indent="0" algn="l">
              <a:buNone/>
            </a:pP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3288281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0FD09222-97F9-436E-AF53-5E39B7B8E1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7287" y="1290484"/>
            <a:ext cx="8692308" cy="3634056"/>
          </a:xfrm>
        </p:spPr>
        <p:txBody>
          <a:bodyPr/>
          <a:lstStyle/>
          <a:p>
            <a:pPr marL="0" indent="0" algn="l">
              <a:buNone/>
            </a:pPr>
            <a:r>
              <a:rPr lang="en-GB" sz="2800" b="0" i="0" u="none" strike="noStrike" baseline="0" dirty="0">
                <a:solidFill>
                  <a:schemeClr val="tx1"/>
                </a:solidFill>
              </a:rPr>
              <a:t>2. Skiing is a dangerous sport</a:t>
            </a:r>
            <a:r>
              <a:rPr lang="en-GB" sz="2800" b="0" i="0" u="none" strike="noStrike" baseline="0" dirty="0">
                <a:solidFill>
                  <a:schemeClr val="tx1"/>
                </a:solidFill>
                <a:highlight>
                  <a:srgbClr val="FFFF00"/>
                </a:highlight>
              </a:rPr>
              <a:t>. </a:t>
            </a:r>
            <a:r>
              <a:rPr lang="en-GB" dirty="0">
                <a:highlight>
                  <a:srgbClr val="FFFF00"/>
                </a:highlight>
              </a:rPr>
              <a:t>Y</a:t>
            </a:r>
            <a:r>
              <a:rPr lang="en-GB" sz="2800" b="0" i="0" u="none" strike="noStrike" baseline="0" dirty="0">
                <a:solidFill>
                  <a:schemeClr val="tx1"/>
                </a:solidFill>
                <a:highlight>
                  <a:srgbClr val="FFFF00"/>
                </a:highlight>
              </a:rPr>
              <a:t>ou </a:t>
            </a:r>
            <a:r>
              <a:rPr lang="en-GB" sz="2800" b="0" i="0" u="none" strike="noStrike" baseline="0" dirty="0">
                <a:solidFill>
                  <a:schemeClr val="tx1"/>
                </a:solidFill>
              </a:rPr>
              <a:t>can easily break your leg or your neck.</a:t>
            </a:r>
          </a:p>
          <a:p>
            <a:pPr marL="0" indent="0" algn="l">
              <a:buNone/>
            </a:pPr>
            <a:r>
              <a:rPr lang="en-GB" sz="2800" b="0" i="0" u="none" strike="noStrike" baseline="0" dirty="0">
                <a:solidFill>
                  <a:schemeClr val="tx1"/>
                </a:solidFill>
              </a:rPr>
              <a:t>Skiing is a dangerous sport </a:t>
            </a:r>
            <a:r>
              <a:rPr lang="en-GB" sz="2800" b="0" i="0" u="none" strike="noStrike" baseline="0" dirty="0">
                <a:solidFill>
                  <a:schemeClr val="tx1"/>
                </a:solidFill>
                <a:highlight>
                  <a:srgbClr val="FFFF00"/>
                </a:highlight>
              </a:rPr>
              <a:t>as you </a:t>
            </a:r>
            <a:r>
              <a:rPr lang="en-GB" sz="2800" b="0" i="0" u="none" strike="noStrike" baseline="0" dirty="0">
                <a:solidFill>
                  <a:schemeClr val="tx1"/>
                </a:solidFill>
              </a:rPr>
              <a:t>can easily break your leg or your neck.</a:t>
            </a:r>
          </a:p>
          <a:p>
            <a:pPr marL="0" indent="0" algn="l">
              <a:buNone/>
            </a:pP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255155098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8324F9B-8C59-4A30-9F58-066E58DC98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8966" y="1290483"/>
            <a:ext cx="8419612" cy="3656089"/>
          </a:xfrm>
        </p:spPr>
        <p:txBody>
          <a:bodyPr>
            <a:normAutofit fontScale="92500" lnSpcReduction="10000"/>
          </a:bodyPr>
          <a:lstStyle/>
          <a:p>
            <a:pPr marL="0" indent="0" algn="l">
              <a:buNone/>
            </a:pPr>
            <a:r>
              <a:rPr lang="en-GB" sz="2800" dirty="0">
                <a:solidFill>
                  <a:schemeClr val="tx1"/>
                </a:solidFill>
              </a:rPr>
              <a:t>3. If you cannot find any information on a subject, you can always ask a librarian to help you</a:t>
            </a:r>
            <a:r>
              <a:rPr lang="en-GB" sz="2800" dirty="0">
                <a:solidFill>
                  <a:schemeClr val="tx1"/>
                </a:solidFill>
                <a:highlight>
                  <a:srgbClr val="FFFF00"/>
                </a:highlight>
              </a:rPr>
              <a:t>. They </a:t>
            </a:r>
            <a:r>
              <a:rPr lang="en-GB" sz="2800" dirty="0">
                <a:solidFill>
                  <a:schemeClr val="tx1"/>
                </a:solidFill>
              </a:rPr>
              <a:t>are paid to assist students.</a:t>
            </a:r>
          </a:p>
          <a:p>
            <a:pPr marL="0" indent="0" algn="l">
              <a:buNone/>
            </a:pPr>
            <a:r>
              <a:rPr lang="en-GB" sz="2800" dirty="0">
                <a:solidFill>
                  <a:schemeClr val="tx1"/>
                </a:solidFill>
              </a:rPr>
              <a:t> If you cannot find any information on a subject, you can always ask a librarian to help you </a:t>
            </a:r>
            <a:r>
              <a:rPr lang="en-GB" dirty="0">
                <a:highlight>
                  <a:srgbClr val="FFFF00"/>
                </a:highlight>
              </a:rPr>
              <a:t>as/because </a:t>
            </a:r>
            <a:r>
              <a:rPr lang="en-GB" sz="2800" dirty="0">
                <a:solidFill>
                  <a:schemeClr val="tx1"/>
                </a:solidFill>
              </a:rPr>
              <a:t>they are paid to assist students.</a:t>
            </a:r>
          </a:p>
          <a:p>
            <a:pPr marL="0" indent="0" algn="l">
              <a:buNone/>
            </a:pPr>
            <a:r>
              <a:rPr lang="en-GB" sz="2800" dirty="0">
                <a:solidFill>
                  <a:schemeClr val="tx1"/>
                </a:solidFill>
              </a:rPr>
              <a:t> If you cannot find any information on a subject, you can always ask a librarian to help you</a:t>
            </a:r>
            <a:r>
              <a:rPr lang="en-GB" sz="2800" dirty="0">
                <a:solidFill>
                  <a:schemeClr val="tx1"/>
                </a:solidFill>
                <a:highlight>
                  <a:srgbClr val="FFFF00"/>
                </a:highlight>
              </a:rPr>
              <a:t>, for </a:t>
            </a:r>
            <a:r>
              <a:rPr lang="en-GB" sz="2800" dirty="0">
                <a:solidFill>
                  <a:schemeClr val="tx1"/>
                </a:solidFill>
              </a:rPr>
              <a:t>they are paid to assist students.</a:t>
            </a:r>
          </a:p>
          <a:p>
            <a:pPr marL="0" indent="0" algn="l">
              <a:buNone/>
            </a:pPr>
            <a:endParaRPr lang="en-GB" sz="2800" dirty="0">
              <a:solidFill>
                <a:schemeClr val="tx1"/>
              </a:solidFill>
            </a:endParaRPr>
          </a:p>
          <a:p>
            <a:pPr marL="0" indent="0" algn="l">
              <a:buNone/>
            </a:pPr>
            <a:endParaRPr lang="en-GB" sz="2800" dirty="0">
              <a:solidFill>
                <a:schemeClr val="tx1"/>
              </a:solidFill>
            </a:endParaRPr>
          </a:p>
          <a:p>
            <a:pPr marL="0" indent="0" algn="l">
              <a:buNone/>
            </a:pP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2431660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9804BA96-7F7F-4814-9350-928EBC9AD1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l">
              <a:buNone/>
            </a:pPr>
            <a:r>
              <a:rPr lang="en-GB" sz="2800" dirty="0">
                <a:solidFill>
                  <a:schemeClr val="tx1"/>
                </a:solidFill>
              </a:rPr>
              <a:t>4. Media outlets have a duty to deliver the news with integrity</a:t>
            </a:r>
            <a:r>
              <a:rPr lang="en-GB" sz="2800" dirty="0">
                <a:solidFill>
                  <a:schemeClr val="tx1"/>
                </a:solidFill>
                <a:highlight>
                  <a:srgbClr val="FFFF00"/>
                </a:highlight>
              </a:rPr>
              <a:t>. </a:t>
            </a:r>
            <a:r>
              <a:rPr lang="en-GB" dirty="0">
                <a:highlight>
                  <a:srgbClr val="FFFF00"/>
                </a:highlight>
              </a:rPr>
              <a:t>T</a:t>
            </a:r>
            <a:r>
              <a:rPr lang="en-GB" sz="2800" dirty="0">
                <a:solidFill>
                  <a:schemeClr val="tx1"/>
                </a:solidFill>
                <a:highlight>
                  <a:srgbClr val="FFFF00"/>
                </a:highlight>
              </a:rPr>
              <a:t>hey </a:t>
            </a:r>
            <a:r>
              <a:rPr lang="en-GB" sz="2800" dirty="0">
                <a:solidFill>
                  <a:schemeClr val="tx1"/>
                </a:solidFill>
              </a:rPr>
              <a:t>need to examine all stories.</a:t>
            </a:r>
          </a:p>
          <a:p>
            <a:pPr marL="0" indent="0" algn="l">
              <a:buNone/>
            </a:pPr>
            <a:r>
              <a:rPr lang="en-GB" sz="2800" dirty="0">
                <a:solidFill>
                  <a:schemeClr val="tx1"/>
                </a:solidFill>
              </a:rPr>
              <a:t>Media outlets have a duty to deliver the news with integrity</a:t>
            </a:r>
            <a:r>
              <a:rPr lang="en-GB" sz="2800" dirty="0">
                <a:solidFill>
                  <a:schemeClr val="tx1"/>
                </a:solidFill>
                <a:highlight>
                  <a:srgbClr val="FFFF00"/>
                </a:highlight>
              </a:rPr>
              <a:t>; therefore, </a:t>
            </a:r>
            <a:r>
              <a:rPr lang="en-GB" sz="2800" dirty="0">
                <a:solidFill>
                  <a:schemeClr val="tx1"/>
                </a:solidFill>
              </a:rPr>
              <a:t>they need to examine all stories.</a:t>
            </a:r>
          </a:p>
          <a:p>
            <a:pPr marL="0" indent="0" algn="l">
              <a:buNone/>
            </a:pPr>
            <a:r>
              <a:rPr lang="en-GB" sz="2800" dirty="0">
                <a:solidFill>
                  <a:schemeClr val="tx1"/>
                </a:solidFill>
              </a:rPr>
              <a:t>Media outlets have a duty to deliver the news with integrity</a:t>
            </a:r>
            <a:r>
              <a:rPr lang="en-GB" sz="2800" dirty="0">
                <a:solidFill>
                  <a:schemeClr val="tx1"/>
                </a:solidFill>
                <a:highlight>
                  <a:srgbClr val="FFFF00"/>
                </a:highlight>
              </a:rPr>
              <a:t>, so </a:t>
            </a:r>
            <a:r>
              <a:rPr lang="en-GB" sz="2800" dirty="0">
                <a:solidFill>
                  <a:schemeClr val="tx1"/>
                </a:solidFill>
              </a:rPr>
              <a:t>they need to examine all stories.</a:t>
            </a:r>
          </a:p>
          <a:p>
            <a:pPr marL="0" indent="0" algn="l">
              <a:buNone/>
            </a:pPr>
            <a:endParaRPr lang="en-GB" sz="2800" dirty="0">
              <a:solidFill>
                <a:schemeClr val="tx1"/>
              </a:solidFill>
            </a:endParaRPr>
          </a:p>
          <a:p>
            <a:pPr marL="0" indent="0" algn="l">
              <a:buNone/>
            </a:pPr>
            <a:endParaRPr lang="en-GB" sz="2800" dirty="0">
              <a:solidFill>
                <a:schemeClr val="tx1"/>
              </a:solidFill>
            </a:endParaRPr>
          </a:p>
          <a:p>
            <a:pPr marL="0" indent="0" algn="l">
              <a:buNone/>
            </a:pP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432157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FC407AD3-BC89-49C3-977E-58BD568430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l">
              <a:buNone/>
            </a:pPr>
            <a:r>
              <a:rPr lang="en-GB" sz="2800" dirty="0"/>
              <a:t>5. The federal government has two main functions. It builds and maintains infrastructure</a:t>
            </a:r>
            <a:r>
              <a:rPr lang="en-GB" sz="2800" dirty="0">
                <a:highlight>
                  <a:srgbClr val="FFFF00"/>
                </a:highlight>
              </a:rPr>
              <a:t>. It </a:t>
            </a:r>
            <a:r>
              <a:rPr lang="en-GB" sz="2800" dirty="0"/>
              <a:t>takes care of the health and well-being of citizens.</a:t>
            </a:r>
          </a:p>
          <a:p>
            <a:pPr marL="0" indent="0" algn="l">
              <a:buNone/>
            </a:pPr>
            <a:r>
              <a:rPr lang="en-GB" sz="2800" dirty="0"/>
              <a:t>The federal government has two main functions</a:t>
            </a:r>
            <a:r>
              <a:rPr lang="en-GB" sz="2800" dirty="0">
                <a:highlight>
                  <a:srgbClr val="FFFF00"/>
                </a:highlight>
              </a:rPr>
              <a:t>: it </a:t>
            </a:r>
            <a:r>
              <a:rPr lang="en-GB" sz="2800" dirty="0"/>
              <a:t>builds and maintains infrastructure</a:t>
            </a:r>
            <a:r>
              <a:rPr lang="en-GB" sz="2800" dirty="0">
                <a:highlight>
                  <a:srgbClr val="FFFF00"/>
                </a:highlight>
              </a:rPr>
              <a:t>, and </a:t>
            </a:r>
            <a:r>
              <a:rPr lang="en-GB" sz="2800" dirty="0"/>
              <a:t>it takes care of the health and well-being of citizens.</a:t>
            </a:r>
          </a:p>
          <a:p>
            <a:pPr marL="0" indent="0" algn="l">
              <a:buNone/>
            </a:pPr>
            <a:endParaRPr lang="en-GB" sz="2800" dirty="0"/>
          </a:p>
          <a:p>
            <a:pPr marL="0" indent="0" algn="l">
              <a:buNone/>
            </a:pPr>
            <a:endParaRPr lang="en-GB" sz="2800" dirty="0"/>
          </a:p>
          <a:p>
            <a:pPr marL="0" indent="0" algn="l">
              <a:buNone/>
            </a:pP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3600213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738F6BDA-3CDC-4731-95F9-789CD791CF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l">
              <a:buNone/>
            </a:pPr>
            <a:r>
              <a:rPr lang="en-GB" sz="2800" dirty="0"/>
              <a:t>6. The federal government has three main functions. It builds and maintains infrastructure, it takes care of the health and well-being of citizens</a:t>
            </a:r>
            <a:r>
              <a:rPr lang="en-GB" sz="2800" dirty="0">
                <a:highlight>
                  <a:srgbClr val="FFFF00"/>
                </a:highlight>
              </a:rPr>
              <a:t>, and </a:t>
            </a:r>
            <a:r>
              <a:rPr lang="en-GB" sz="2800" dirty="0"/>
              <a:t>it looks after the nation’s security.</a:t>
            </a:r>
          </a:p>
          <a:p>
            <a:pPr marL="0" indent="0" algn="l">
              <a:buNone/>
            </a:pPr>
            <a:endParaRPr lang="en-GB" sz="2800" dirty="0"/>
          </a:p>
          <a:p>
            <a:pPr marL="0" indent="0" algn="l">
              <a:buNone/>
            </a:pP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303291919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DC3BA64-A756-4C6B-86DA-09725542AF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6269" y="1290484"/>
            <a:ext cx="8857561" cy="3571838"/>
          </a:xfrm>
        </p:spPr>
        <p:txBody>
          <a:bodyPr>
            <a:normAutofit fontScale="77500" lnSpcReduction="20000"/>
          </a:bodyPr>
          <a:lstStyle/>
          <a:p>
            <a:pPr marL="0" indent="0" algn="l">
              <a:buNone/>
            </a:pPr>
            <a:r>
              <a:rPr lang="en-GB" sz="2800" dirty="0"/>
              <a:t>7. </a:t>
            </a:r>
            <a:r>
              <a:rPr lang="en-GB" dirty="0"/>
              <a:t>Obesity is a growing problem among today’s youth</a:t>
            </a:r>
            <a:r>
              <a:rPr lang="en-GB" dirty="0">
                <a:highlight>
                  <a:srgbClr val="FFFF00"/>
                </a:highlight>
              </a:rPr>
              <a:t>. It </a:t>
            </a:r>
            <a:r>
              <a:rPr lang="en-GB" dirty="0"/>
              <a:t>is a problem that can be resolved with care and focus.</a:t>
            </a:r>
          </a:p>
          <a:p>
            <a:pPr marL="0" indent="0" algn="l">
              <a:buNone/>
            </a:pPr>
            <a:r>
              <a:rPr lang="en-GB" dirty="0"/>
              <a:t>Obesity is a growing problem among today’s youth</a:t>
            </a:r>
            <a:r>
              <a:rPr lang="en-GB" dirty="0">
                <a:highlight>
                  <a:srgbClr val="FFFF00"/>
                </a:highlight>
              </a:rPr>
              <a:t>; it </a:t>
            </a:r>
            <a:r>
              <a:rPr lang="en-GB" dirty="0"/>
              <a:t>is a problem that can be resolved with care and focus.</a:t>
            </a:r>
          </a:p>
          <a:p>
            <a:pPr marL="0" indent="0" algn="l">
              <a:buNone/>
            </a:pPr>
            <a:r>
              <a:rPr lang="en-GB" dirty="0"/>
              <a:t>Obesity is a growing problem among today’s youth</a:t>
            </a:r>
            <a:r>
              <a:rPr lang="en-GB" dirty="0">
                <a:highlight>
                  <a:srgbClr val="FFFF00"/>
                </a:highlight>
              </a:rPr>
              <a:t>, yet </a:t>
            </a:r>
            <a:r>
              <a:rPr lang="en-GB" dirty="0"/>
              <a:t>it is a problem that can be resolved with care and focus.</a:t>
            </a:r>
          </a:p>
          <a:p>
            <a:pPr marL="0" indent="0" algn="l">
              <a:buNone/>
            </a:pPr>
            <a:r>
              <a:rPr lang="en-GB" dirty="0"/>
              <a:t>Obesity is a growing problem among today’s youth</a:t>
            </a:r>
            <a:r>
              <a:rPr lang="en-GB" dirty="0">
                <a:highlight>
                  <a:srgbClr val="FFFF00"/>
                </a:highlight>
              </a:rPr>
              <a:t>; however/nonetheless/ nevertheless, </a:t>
            </a:r>
            <a:r>
              <a:rPr lang="en-GB" dirty="0"/>
              <a:t>it is a problem that can be resolved with care and focus.</a:t>
            </a:r>
          </a:p>
          <a:p>
            <a:pPr marL="0" indent="0" algn="l">
              <a:buNone/>
            </a:pPr>
            <a:r>
              <a:rPr lang="en-GB" dirty="0">
                <a:highlight>
                  <a:srgbClr val="FFFF00"/>
                </a:highlight>
              </a:rPr>
              <a:t>Although</a:t>
            </a:r>
            <a:r>
              <a:rPr lang="en-GB" dirty="0"/>
              <a:t> it can be resolved with care and focus, obesity is a growing problem among today’s youth.</a:t>
            </a:r>
          </a:p>
          <a:p>
            <a:pPr marL="0" indent="0" algn="l">
              <a:buNone/>
            </a:pPr>
            <a:endParaRPr lang="en-GB" sz="2800" dirty="0"/>
          </a:p>
          <a:p>
            <a:pPr marL="0" indent="0" algn="l">
              <a:buNone/>
            </a:pPr>
            <a:endParaRPr lang="en-GB" sz="2800" dirty="0"/>
          </a:p>
          <a:p>
            <a:pPr marL="0" indent="0" algn="l">
              <a:buNone/>
            </a:pPr>
            <a:endParaRPr lang="en-GB" sz="2800" dirty="0"/>
          </a:p>
          <a:p>
            <a:pPr marL="0" indent="0" algn="l">
              <a:buNone/>
            </a:pP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3554487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/>
              <a:t>Run-on sentences 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l">
              <a:lnSpc>
                <a:spcPct val="150000"/>
              </a:lnSpc>
              <a:buNone/>
            </a:pPr>
            <a:r>
              <a:rPr lang="en-US" dirty="0"/>
              <a:t>A run-on sentence in English, also known as a fused-sentence, occurs when two or more sentences </a:t>
            </a:r>
            <a:r>
              <a:rPr lang="en-GB" b="0" i="0" u="none" strike="noStrike" baseline="0" dirty="0"/>
              <a:t>are joint together without being properly punctuated. It is a grammatical mistake that needs to be corrected.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17078371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BC62DF1-6C11-4C1E-A376-91D747F22A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1354" y="1290484"/>
            <a:ext cx="8714342" cy="3571838"/>
          </a:xfrm>
        </p:spPr>
        <p:txBody>
          <a:bodyPr>
            <a:normAutofit lnSpcReduction="10000"/>
          </a:bodyPr>
          <a:lstStyle/>
          <a:p>
            <a:pPr marL="0" indent="0" algn="l">
              <a:lnSpc>
                <a:spcPct val="150000"/>
              </a:lnSpc>
              <a:buNone/>
            </a:pPr>
            <a:r>
              <a:rPr lang="en-GB" sz="2800" dirty="0"/>
              <a:t>8. </a:t>
            </a:r>
            <a:r>
              <a:rPr lang="en-GB" sz="2400" dirty="0"/>
              <a:t>Firstly, school hours are limited</a:t>
            </a:r>
            <a:r>
              <a:rPr lang="en-GB" sz="2400" dirty="0">
                <a:highlight>
                  <a:srgbClr val="FFFF00"/>
                </a:highlight>
              </a:rPr>
              <a:t>, so </a:t>
            </a:r>
            <a:r>
              <a:rPr lang="en-GB" sz="2400" dirty="0"/>
              <a:t>people want their children to maximise their learning during school timings.</a:t>
            </a:r>
          </a:p>
          <a:p>
            <a:pPr marL="0" indent="0" algn="l">
              <a:lnSpc>
                <a:spcPct val="150000"/>
              </a:lnSpc>
              <a:buNone/>
            </a:pPr>
            <a:r>
              <a:rPr lang="en-GB" sz="2400" dirty="0"/>
              <a:t>Firstly, school hours are limited</a:t>
            </a:r>
            <a:r>
              <a:rPr lang="en-GB" sz="2400" dirty="0">
                <a:highlight>
                  <a:srgbClr val="FFFF00"/>
                </a:highlight>
              </a:rPr>
              <a:t>; consequently</a:t>
            </a:r>
            <a:r>
              <a:rPr lang="en-GB" sz="2400" dirty="0"/>
              <a:t>, people want their children to maximise their learning during school timings.</a:t>
            </a:r>
          </a:p>
          <a:p>
            <a:pPr marL="0" indent="0" algn="l">
              <a:lnSpc>
                <a:spcPct val="150000"/>
              </a:lnSpc>
              <a:buNone/>
            </a:pPr>
            <a:r>
              <a:rPr lang="en-GB" sz="2400" dirty="0"/>
              <a:t>Firstly, </a:t>
            </a:r>
            <a:r>
              <a:rPr lang="en-GB" sz="2400" dirty="0">
                <a:highlight>
                  <a:srgbClr val="FFFF00"/>
                </a:highlight>
              </a:rPr>
              <a:t>as school hours are limited</a:t>
            </a:r>
            <a:r>
              <a:rPr lang="en-GB" sz="2400" dirty="0"/>
              <a:t>, people want their children to maximise their learning during school timings</a:t>
            </a:r>
            <a:r>
              <a:rPr lang="en-GB" sz="2800" dirty="0"/>
              <a:t>.</a:t>
            </a:r>
          </a:p>
          <a:p>
            <a:pPr marL="0" indent="0" algn="l">
              <a:buNone/>
            </a:pPr>
            <a:endParaRPr lang="en-GB" sz="2800" dirty="0"/>
          </a:p>
          <a:p>
            <a:pPr marL="0" indent="0" algn="l">
              <a:buNone/>
            </a:pPr>
            <a:endParaRPr lang="en-GB" sz="2800" dirty="0"/>
          </a:p>
          <a:p>
            <a:pPr marL="0" indent="0" algn="l">
              <a:buNone/>
            </a:pP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4280710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9177F8C5-266C-460E-BA4B-BE9A11AF75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l">
              <a:buNone/>
            </a:pPr>
            <a:r>
              <a:rPr lang="en-GB" sz="2800" dirty="0"/>
              <a:t>Some argue </a:t>
            </a:r>
            <a:r>
              <a:rPr lang="en-GB" sz="2800" dirty="0">
                <a:highlight>
                  <a:srgbClr val="FFFF00"/>
                </a:highlight>
              </a:rPr>
              <a:t>that</a:t>
            </a:r>
            <a:r>
              <a:rPr lang="en-GB" sz="2800" dirty="0"/>
              <a:t> punishment is vital to help children digest the concept of right and wrong. </a:t>
            </a:r>
          </a:p>
          <a:p>
            <a:pPr marL="0" indent="0" algn="l">
              <a:buNone/>
            </a:pP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49722629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9177F8C5-266C-460E-BA4B-BE9A11AF75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5098" y="1290484"/>
            <a:ext cx="8784076" cy="3571838"/>
          </a:xfrm>
        </p:spPr>
        <p:txBody>
          <a:bodyPr>
            <a:normAutofit fontScale="77500" lnSpcReduction="20000"/>
          </a:bodyPr>
          <a:lstStyle/>
          <a:p>
            <a:pPr algn="l">
              <a:buNone/>
            </a:pPr>
            <a:r>
              <a:rPr lang="en-US" dirty="0" smtClean="0"/>
              <a:t>Most of the following sentences contain run-on or comma splice errors. If you find a correct sentence, write </a:t>
            </a:r>
            <a:r>
              <a:rPr lang="en-US" b="1" dirty="0" smtClean="0"/>
              <a:t>C in the left-hand column. If the sentence </a:t>
            </a:r>
            <a:r>
              <a:rPr lang="en-US" dirty="0" smtClean="0"/>
              <a:t>contains a run-on or comma splice error, write either </a:t>
            </a:r>
            <a:r>
              <a:rPr lang="en-US" b="1" dirty="0" smtClean="0"/>
              <a:t>RO or CS. </a:t>
            </a:r>
            <a:r>
              <a:rPr lang="en-US" dirty="0" smtClean="0"/>
              <a:t>Then correct the error using any of the techniques you have learned. Use all methods at </a:t>
            </a:r>
            <a:r>
              <a:rPr lang="en-GB" dirty="0" smtClean="0"/>
              <a:t>least once.</a:t>
            </a:r>
          </a:p>
          <a:p>
            <a:pPr algn="l">
              <a:buNone/>
            </a:pPr>
            <a:r>
              <a:rPr lang="en-US" b="1" dirty="0" smtClean="0"/>
              <a:t>Example: </a:t>
            </a:r>
          </a:p>
          <a:p>
            <a:pPr algn="l">
              <a:buNone/>
            </a:pPr>
            <a:r>
              <a:rPr lang="en-US" b="1" dirty="0" smtClean="0"/>
              <a:t>RO </a:t>
            </a:r>
            <a:r>
              <a:rPr lang="en-US" dirty="0" smtClean="0"/>
              <a:t>The space shuttle program has been very expensive it has </a:t>
            </a:r>
            <a:r>
              <a:rPr lang="en-GB" dirty="0" smtClean="0"/>
              <a:t>also been very successful.</a:t>
            </a:r>
          </a:p>
          <a:p>
            <a:pPr algn="l">
              <a:buNone/>
            </a:pPr>
            <a:endParaRPr lang="en-US" dirty="0" smtClean="0"/>
          </a:p>
          <a:p>
            <a:pPr algn="l">
              <a:buNone/>
            </a:pPr>
            <a:r>
              <a:rPr lang="en-US" dirty="0" smtClean="0"/>
              <a:t>The space shuttle program has been very expensive, but it has also</a:t>
            </a:r>
          </a:p>
          <a:p>
            <a:pPr algn="l">
              <a:buNone/>
            </a:pPr>
            <a:r>
              <a:rPr lang="en-US" dirty="0" smtClean="0"/>
              <a:t>been very successful. (coordinating conjunction added)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49722629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5915" y="1290484"/>
            <a:ext cx="8881353" cy="3571838"/>
          </a:xfrm>
        </p:spPr>
        <p:txBody>
          <a:bodyPr>
            <a:normAutofit/>
          </a:bodyPr>
          <a:lstStyle/>
          <a:p>
            <a:pPr marL="457200" indent="-457200" algn="l">
              <a:lnSpc>
                <a:spcPct val="150000"/>
              </a:lnSpc>
              <a:buFont typeface="+mj-lt"/>
              <a:buAutoNum type="arabicPeriod"/>
            </a:pPr>
            <a:r>
              <a:rPr lang="en-US" sz="2400" dirty="0" smtClean="0"/>
              <a:t>The shuttle is designed to carry large payloads, there are accommodations for up to seven crew members.</a:t>
            </a:r>
          </a:p>
          <a:p>
            <a:pPr marL="457200" indent="-457200" algn="l">
              <a:lnSpc>
                <a:spcPct val="150000"/>
              </a:lnSpc>
              <a:buFont typeface="+mj-lt"/>
              <a:buAutoNum type="arabicPeriod"/>
            </a:pPr>
            <a:r>
              <a:rPr lang="en-US" sz="2400" dirty="0" smtClean="0"/>
              <a:t>The orbiter stage of the spacecraft has a lifetime of one hundred missions, the winged orbiter can make unpowered landings on </a:t>
            </a:r>
            <a:r>
              <a:rPr lang="en-GB" sz="2400" dirty="0" smtClean="0"/>
              <a:t>its return to earth.</a:t>
            </a:r>
          </a:p>
          <a:p>
            <a:pPr marL="457200" indent="-457200" algn="l">
              <a:lnSpc>
                <a:spcPct val="150000"/>
              </a:lnSpc>
              <a:buFont typeface="+mj-lt"/>
              <a:buAutoNum type="arabicPeriod"/>
            </a:pPr>
            <a:r>
              <a:rPr lang="en-US" sz="2400" dirty="0" smtClean="0"/>
              <a:t>The shuttle is very flexible, for it can deploy and retrieve </a:t>
            </a:r>
            <a:r>
              <a:rPr lang="en-GB" sz="2400" dirty="0" smtClean="0"/>
              <a:t>satellites.</a:t>
            </a:r>
            <a:endParaRPr lang="en-GB" sz="2400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48965" y="1290484"/>
            <a:ext cx="8510209" cy="3571838"/>
          </a:xfrm>
        </p:spPr>
        <p:txBody>
          <a:bodyPr>
            <a:normAutofit fontScale="85000" lnSpcReduction="20000"/>
          </a:bodyPr>
          <a:lstStyle/>
          <a:p>
            <a:pPr marL="514350" indent="-514350" algn="l">
              <a:buFont typeface="+mj-lt"/>
              <a:buAutoNum type="arabicPeriod" startAt="4"/>
            </a:pPr>
            <a:r>
              <a:rPr lang="en-US" dirty="0" smtClean="0"/>
              <a:t>Its supporters saw it as a step to space exploration they passed legislation to fund the project.</a:t>
            </a:r>
          </a:p>
          <a:p>
            <a:pPr marL="514350" indent="-514350" algn="l">
              <a:buFont typeface="+mj-lt"/>
              <a:buAutoNum type="arabicPeriod" startAt="4"/>
            </a:pPr>
            <a:r>
              <a:rPr lang="en-US" dirty="0" smtClean="0"/>
              <a:t>The first test flight occurred in 1981 various design problems </a:t>
            </a:r>
            <a:r>
              <a:rPr lang="en-GB" dirty="0" smtClean="0"/>
              <a:t>surfaced.</a:t>
            </a:r>
          </a:p>
          <a:p>
            <a:pPr marL="514350" indent="-514350" algn="l">
              <a:buFont typeface="+mj-lt"/>
              <a:buAutoNum type="arabicPeriod" startAt="4"/>
            </a:pPr>
            <a:r>
              <a:rPr lang="en-US" dirty="0" smtClean="0"/>
              <a:t>The first operational flight happened in 1982, two communication satellites were placed in orbit.</a:t>
            </a:r>
          </a:p>
          <a:p>
            <a:pPr marL="514350" indent="-514350" algn="l">
              <a:buFont typeface="+mj-lt"/>
              <a:buAutoNum type="arabicPeriod" startAt="4"/>
            </a:pPr>
            <a:r>
              <a:rPr lang="en-US" dirty="0" smtClean="0"/>
              <a:t>The seventh mission was memorable, for its crew included the first U.S. female astronaut, Sally K. Ride.</a:t>
            </a:r>
          </a:p>
          <a:p>
            <a:pPr marL="514350" indent="-514350" algn="l">
              <a:buFont typeface="+mj-lt"/>
              <a:buAutoNum type="arabicPeriod" startAt="4"/>
            </a:pPr>
            <a:r>
              <a:rPr lang="en-US" dirty="0" smtClean="0"/>
              <a:t>The program had many successes the program was in some trouble.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48965" y="1290484"/>
            <a:ext cx="8432387" cy="3571838"/>
          </a:xfrm>
        </p:spPr>
        <p:txBody>
          <a:bodyPr>
            <a:normAutofit lnSpcReduction="10000"/>
          </a:bodyPr>
          <a:lstStyle/>
          <a:p>
            <a:pPr marL="514350" indent="-514350" algn="l">
              <a:buFont typeface="+mj-lt"/>
              <a:buAutoNum type="arabicPeriod" startAt="9"/>
            </a:pPr>
            <a:r>
              <a:rPr lang="en-US" dirty="0" smtClean="0"/>
              <a:t>The shuttle program has been lagging in its commercial plan, the military began absorbing most of the payload launches.</a:t>
            </a:r>
          </a:p>
          <a:p>
            <a:pPr marL="514350" indent="-514350" algn="l">
              <a:buFont typeface="+mj-lt"/>
              <a:buAutoNum type="arabicPeriod" startAt="9"/>
            </a:pPr>
            <a:r>
              <a:rPr lang="en-US" dirty="0" smtClean="0"/>
              <a:t>Despite two major accidents, the U.S. government has not given up on the space shuttle program the program is still being funded.</a:t>
            </a:r>
          </a:p>
          <a:p>
            <a:pPr marL="514350" indent="-514350" algn="l">
              <a:buFont typeface="+mj-lt"/>
              <a:buAutoNum type="arabicPeriod" startAt="9"/>
            </a:pPr>
            <a:r>
              <a:rPr lang="en-US" dirty="0" smtClean="0"/>
              <a:t>The sun dominates our solar system its huge mass produces </a:t>
            </a:r>
            <a:r>
              <a:rPr lang="en-GB" dirty="0" smtClean="0"/>
              <a:t>enormous gravitational force.</a:t>
            </a:r>
            <a:endParaRPr lang="en-US" dirty="0" smtClean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FF6107DF-87DC-4FB8-9CE4-1029770F87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l">
              <a:buNone/>
            </a:pPr>
            <a:r>
              <a:rPr lang="en-GB" dirty="0"/>
              <a:t>Please check </a:t>
            </a:r>
          </a:p>
          <a:p>
            <a:pPr marL="0" indent="0" algn="l">
              <a:buNone/>
            </a:pPr>
            <a:r>
              <a:rPr lang="en-GB" dirty="0" err="1"/>
              <a:t>Oshima</a:t>
            </a:r>
            <a:r>
              <a:rPr lang="en-GB" dirty="0"/>
              <a:t>, A., &amp; Hogue, A. (2006). </a:t>
            </a:r>
            <a:r>
              <a:rPr lang="en-GB" i="1" dirty="0">
                <a:highlight>
                  <a:srgbClr val="FFFF00"/>
                </a:highlight>
              </a:rPr>
              <a:t>Writing academic English</a:t>
            </a:r>
            <a:r>
              <a:rPr lang="en-GB" dirty="0"/>
              <a:t> (4</a:t>
            </a:r>
            <a:r>
              <a:rPr lang="en-GB" baseline="30000" dirty="0"/>
              <a:t>th</a:t>
            </a:r>
            <a:r>
              <a:rPr lang="en-GB" dirty="0"/>
              <a:t> ed.). The Longman Academic Writing Series.</a:t>
            </a:r>
          </a:p>
          <a:p>
            <a:pPr marL="0" indent="0" algn="l">
              <a:buNone/>
            </a:pPr>
            <a:endParaRPr lang="en-GB" dirty="0"/>
          </a:p>
          <a:p>
            <a:pPr marL="0" indent="0" algn="l">
              <a:buNone/>
            </a:pPr>
            <a:r>
              <a:rPr lang="en-GB" dirty="0"/>
              <a:t>Pages: 169, 183-193, 291-299.</a:t>
            </a:r>
          </a:p>
        </p:txBody>
      </p:sp>
    </p:spTree>
    <p:extLst>
      <p:ext uri="{BB962C8B-B14F-4D97-AF65-F5344CB8AC3E}">
        <p14:creationId xmlns="" xmlns:p14="http://schemas.microsoft.com/office/powerpoint/2010/main" val="24995562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3DAE291-0A54-474E-A2D8-D846FB82E8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400" b="1" dirty="0"/>
              <a:t>Types of run-on sentences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251F8101-8BAE-4B91-B3F9-159504D27F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7067" y="1290484"/>
            <a:ext cx="8715021" cy="3733072"/>
          </a:xfrm>
        </p:spPr>
        <p:txBody>
          <a:bodyPr>
            <a:normAutofit/>
          </a:bodyPr>
          <a:lstStyle/>
          <a:p>
            <a:pPr marL="457200" indent="-457200" algn="l">
              <a:lnSpc>
                <a:spcPct val="150000"/>
              </a:lnSpc>
              <a:buFont typeface="+mj-lt"/>
              <a:buAutoNum type="arabicPeriod"/>
            </a:pPr>
            <a:r>
              <a:rPr lang="en-GB" b="1" dirty="0"/>
              <a:t>Two sentences joined without any punctuation</a:t>
            </a:r>
          </a:p>
          <a:p>
            <a:pPr algn="l">
              <a:lnSpc>
                <a:spcPct val="150000"/>
              </a:lnSpc>
            </a:pPr>
            <a:r>
              <a:rPr lang="en-GB" dirty="0"/>
              <a:t>I love watching horror movies they keep me heedful.</a:t>
            </a:r>
          </a:p>
          <a:p>
            <a:pPr algn="l">
              <a:lnSpc>
                <a:spcPct val="150000"/>
              </a:lnSpc>
            </a:pPr>
            <a:r>
              <a:rPr lang="en-GB" b="0" i="0" u="none" strike="noStrike" baseline="0" dirty="0"/>
              <a:t> An encyclopaedia is a valuable source of information it contains summaries of every area of knowledge.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1091006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009D86A-8018-4E38-AF0D-85EBBF5E1F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5777" y="1290484"/>
            <a:ext cx="8703733" cy="3571838"/>
          </a:xfrm>
        </p:spPr>
        <p:txBody>
          <a:bodyPr>
            <a:normAutofit fontScale="85000" lnSpcReduction="20000"/>
          </a:bodyPr>
          <a:lstStyle/>
          <a:p>
            <a:pPr marL="514350" indent="-514350" algn="l">
              <a:lnSpc>
                <a:spcPct val="150000"/>
              </a:lnSpc>
              <a:buFont typeface="+mj-lt"/>
              <a:buAutoNum type="arabicPeriod" startAt="2"/>
            </a:pPr>
            <a:r>
              <a:rPr lang="en-GB" sz="2800" b="1" i="0" u="none" strike="noStrike" baseline="0" dirty="0"/>
              <a:t>Two sentences are incorrectly joined by a comma without a coordinating conjunction </a:t>
            </a:r>
            <a:r>
              <a:rPr lang="en-GB" sz="2800" b="0" i="0" u="none" strike="noStrike" baseline="0" dirty="0"/>
              <a:t>(this type of error is called a comma splice).</a:t>
            </a:r>
          </a:p>
          <a:p>
            <a:pPr algn="l">
              <a:lnSpc>
                <a:spcPct val="150000"/>
              </a:lnSpc>
            </a:pPr>
            <a:r>
              <a:rPr lang="en-GB" sz="2800" b="0" i="0" u="none" strike="noStrike" baseline="0" dirty="0"/>
              <a:t>Japanese people live longer than most of other nationalities, they eat healthful diet.</a:t>
            </a:r>
          </a:p>
          <a:p>
            <a:pPr algn="l">
              <a:lnSpc>
                <a:spcPct val="150000"/>
              </a:lnSpc>
            </a:pPr>
            <a:r>
              <a:rPr lang="en-GB" sz="2800" b="0" i="0" u="none" strike="noStrike" baseline="0" dirty="0"/>
              <a:t>People should limit th</a:t>
            </a:r>
            <a:r>
              <a:rPr lang="en-GB" dirty="0"/>
              <a:t>e amount of animal fat in their diets, they risk getting heart disease</a:t>
            </a:r>
            <a:r>
              <a:rPr lang="en-GB" sz="2800" b="0" i="0" u="none" strike="noStrike" baseline="0" dirty="0"/>
              <a:t>.</a:t>
            </a:r>
            <a:endParaRPr lang="en-GB" sz="2800" dirty="0"/>
          </a:p>
          <a:p>
            <a:pPr marL="0" indent="0" algn="l">
              <a:buNone/>
            </a:pP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10387915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63A10CEF-8CC3-4042-8BBD-4C763DE9CB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0623" y="1207911"/>
            <a:ext cx="8748888" cy="3736622"/>
          </a:xfrm>
        </p:spPr>
        <p:txBody>
          <a:bodyPr>
            <a:normAutofit/>
          </a:bodyPr>
          <a:lstStyle/>
          <a:p>
            <a:pPr marL="514350" indent="-514350" algn="l">
              <a:lnSpc>
                <a:spcPct val="150000"/>
              </a:lnSpc>
              <a:buFont typeface="+mj-lt"/>
              <a:buAutoNum type="arabicPeriod" startAt="3"/>
            </a:pPr>
            <a:r>
              <a:rPr lang="en-GB" sz="2400" b="1" dirty="0"/>
              <a:t>When two sentences are joined by using a transitional word (however, nonetheless, furthermore, moreover..) and commas.</a:t>
            </a:r>
          </a:p>
          <a:p>
            <a:pPr algn="l">
              <a:lnSpc>
                <a:spcPct val="150000"/>
              </a:lnSpc>
            </a:pPr>
            <a:r>
              <a:rPr lang="en-GB" sz="2400" b="0" i="0" u="none" strike="noStrike" baseline="0" dirty="0"/>
              <a:t>Salt water boils at a higher temperature than freshwater, therefore, food cooks faster in salt water.</a:t>
            </a:r>
          </a:p>
          <a:p>
            <a:pPr algn="l">
              <a:lnSpc>
                <a:spcPct val="150000"/>
              </a:lnSpc>
            </a:pPr>
            <a:r>
              <a:rPr lang="en-GB" sz="2400" b="0" i="0" u="none" strike="noStrike" baseline="0" dirty="0"/>
              <a:t>The cost of attending a community college is low, </a:t>
            </a:r>
            <a:r>
              <a:rPr lang="en-GB" sz="2400" b="1" i="0" u="none" strike="noStrike" baseline="0" dirty="0"/>
              <a:t>however/ nevertheless/ nonetheless/ still </a:t>
            </a:r>
            <a:r>
              <a:rPr lang="en-GB" sz="2400" b="0" i="0" u="none" strike="noStrike" baseline="0" dirty="0"/>
              <a:t>many students need financial aid.</a:t>
            </a:r>
            <a:endParaRPr lang="en-GB" sz="2400" dirty="0"/>
          </a:p>
        </p:txBody>
      </p:sp>
    </p:spTree>
    <p:extLst>
      <p:ext uri="{BB962C8B-B14F-4D97-AF65-F5344CB8AC3E}">
        <p14:creationId xmlns="" xmlns:p14="http://schemas.microsoft.com/office/powerpoint/2010/main" val="29800079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9D2853B-7134-43A7-9172-857AC2A8F2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b="1" dirty="0"/>
              <a:t>Ways to correct run on sentences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C19B4C0-9908-403E-8215-A836A01394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0933" y="1290484"/>
            <a:ext cx="8703733" cy="3571838"/>
          </a:xfrm>
        </p:spPr>
        <p:txBody>
          <a:bodyPr>
            <a:normAutofit/>
          </a:bodyPr>
          <a:lstStyle/>
          <a:p>
            <a:pPr marL="514350" indent="-514350" algn="l">
              <a:lnSpc>
                <a:spcPct val="150000"/>
              </a:lnSpc>
              <a:buFont typeface="+mj-lt"/>
              <a:buAutoNum type="arabicPeriod"/>
            </a:pPr>
            <a:r>
              <a:rPr lang="en-GB" b="1" dirty="0"/>
              <a:t>Use a period (full stop).</a:t>
            </a:r>
          </a:p>
          <a:p>
            <a:pPr marL="514350" indent="-514350" algn="l">
              <a:lnSpc>
                <a:spcPct val="150000"/>
              </a:lnSpc>
              <a:buFont typeface="+mj-lt"/>
              <a:buAutoNum type="arabicPeriod"/>
            </a:pPr>
            <a:r>
              <a:rPr lang="en-GB" b="1" dirty="0"/>
              <a:t>Use a semicolon.</a:t>
            </a:r>
          </a:p>
          <a:p>
            <a:pPr marL="514350" indent="-514350" algn="l">
              <a:lnSpc>
                <a:spcPct val="150000"/>
              </a:lnSpc>
              <a:buFont typeface="+mj-lt"/>
              <a:buAutoNum type="arabicPeriod"/>
            </a:pPr>
            <a:r>
              <a:rPr lang="en-GB" b="1" dirty="0"/>
              <a:t>Use a coordinating conjunction and a comma.</a:t>
            </a:r>
          </a:p>
          <a:p>
            <a:pPr marL="514350" indent="-514350" algn="l">
              <a:lnSpc>
                <a:spcPct val="150000"/>
              </a:lnSpc>
              <a:buFont typeface="+mj-lt"/>
              <a:buAutoNum type="arabicPeriod"/>
            </a:pPr>
            <a:r>
              <a:rPr lang="en-GB" b="1" dirty="0"/>
              <a:t>Use a subordinating conjunction and an appropriate punctuation.</a:t>
            </a:r>
          </a:p>
          <a:p>
            <a:pPr marL="514350" indent="-514350" algn="l">
              <a:buFont typeface="+mj-lt"/>
              <a:buAutoNum type="arabicPeriod"/>
            </a:pPr>
            <a:endParaRPr lang="en-GB" b="1" dirty="0"/>
          </a:p>
          <a:p>
            <a:pPr marL="514350" indent="-514350" algn="l">
              <a:buFont typeface="+mj-lt"/>
              <a:buAutoNum type="arabicPeriod"/>
            </a:pPr>
            <a:endParaRPr lang="en-GB" b="1" dirty="0"/>
          </a:p>
          <a:p>
            <a:pPr marL="0" indent="0" algn="l">
              <a:lnSpc>
                <a:spcPct val="150000"/>
              </a:lnSpc>
              <a:buNone/>
            </a:pPr>
            <a:endParaRPr lang="en-GB" dirty="0"/>
          </a:p>
          <a:p>
            <a:pPr marL="0" indent="0" algn="l">
              <a:buNone/>
            </a:pP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39795449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6C46AF8-00A6-495B-9B02-2C4F8B6610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/>
              <a:t>Coordinating conjunction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="" xmlns:a16="http://schemas.microsoft.com/office/drawing/2014/main" id="{258DD5C5-6CDA-4BC6-88A5-5209DE4F720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020100038"/>
              </p:ext>
            </p:extLst>
          </p:nvPr>
        </p:nvGraphicFramePr>
        <p:xfrm>
          <a:off x="237066" y="1290638"/>
          <a:ext cx="8767726" cy="311813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79905">
                  <a:extLst>
                    <a:ext uri="{9D8B030D-6E8A-4147-A177-3AD203B41FA5}">
                      <a16:colId xmlns="" xmlns:a16="http://schemas.microsoft.com/office/drawing/2014/main" val="3216376283"/>
                    </a:ext>
                  </a:extLst>
                </a:gridCol>
                <a:gridCol w="1620134">
                  <a:extLst>
                    <a:ext uri="{9D8B030D-6E8A-4147-A177-3AD203B41FA5}">
                      <a16:colId xmlns="" xmlns:a16="http://schemas.microsoft.com/office/drawing/2014/main" val="4082922473"/>
                    </a:ext>
                  </a:extLst>
                </a:gridCol>
                <a:gridCol w="5367687">
                  <a:extLst>
                    <a:ext uri="{9D8B030D-6E8A-4147-A177-3AD203B41FA5}">
                      <a16:colId xmlns="" xmlns:a16="http://schemas.microsoft.com/office/drawing/2014/main" val="2178160966"/>
                    </a:ext>
                  </a:extLst>
                </a:gridCol>
              </a:tblGrid>
              <a:tr h="718784">
                <a:tc>
                  <a:txBody>
                    <a:bodyPr/>
                    <a:lstStyle/>
                    <a:p>
                      <a:r>
                        <a:rPr lang="en-GB" sz="2400" b="1" dirty="0"/>
                        <a:t>Conjunction</a:t>
                      </a: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b="1" dirty="0"/>
                        <a:t>Function</a:t>
                      </a: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b="1" dirty="0"/>
                        <a:t>Example </a:t>
                      </a: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54722767"/>
                  </a:ext>
                </a:extLst>
              </a:tr>
              <a:tr h="1199676">
                <a:tc>
                  <a:txBody>
                    <a:bodyPr/>
                    <a:lstStyle/>
                    <a:p>
                      <a:r>
                        <a:rPr lang="en-GB" sz="2400" b="1" dirty="0"/>
                        <a:t>and</a:t>
                      </a:r>
                      <a:r>
                        <a:rPr lang="en-GB" sz="2400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To add a similar or equal idea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They eat a variety of fish and vegetables</a:t>
                      </a:r>
                      <a:r>
                        <a:rPr lang="en-GB" sz="2400" b="1" dirty="0">
                          <a:highlight>
                            <a:srgbClr val="FFFF00"/>
                          </a:highlight>
                        </a:rPr>
                        <a:t>,</a:t>
                      </a:r>
                      <a:r>
                        <a:rPr lang="en-GB" sz="2400" dirty="0"/>
                        <a:t> </a:t>
                      </a:r>
                      <a:r>
                        <a:rPr lang="en-GB" sz="2400" b="1" dirty="0">
                          <a:highlight>
                            <a:srgbClr val="FFFF00"/>
                          </a:highlight>
                        </a:rPr>
                        <a:t>and</a:t>
                      </a:r>
                      <a:r>
                        <a:rPr lang="en-GB" sz="2400" dirty="0"/>
                        <a:t> they eat lightly.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713533869"/>
                  </a:ext>
                </a:extLst>
              </a:tr>
              <a:tr h="1199676">
                <a:tc>
                  <a:txBody>
                    <a:bodyPr/>
                    <a:lstStyle/>
                    <a:p>
                      <a:r>
                        <a:rPr lang="en-GB" sz="2400" b="1" dirty="0"/>
                        <a:t>for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Connects a reason to a result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Japanese people live longer than other nationalities</a:t>
                      </a:r>
                      <a:r>
                        <a:rPr lang="en-GB" sz="2400" b="1" dirty="0">
                          <a:highlight>
                            <a:srgbClr val="FFFF00"/>
                          </a:highlight>
                        </a:rPr>
                        <a:t>, for </a:t>
                      </a:r>
                      <a:r>
                        <a:rPr lang="en-GB" sz="2400" dirty="0"/>
                        <a:t>they eat healthful diet.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7022342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9127974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="" xmlns:a16="http://schemas.microsoft.com/office/drawing/2014/main" id="{52902BB8-8B79-432B-95E8-E6684BF823F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1720865268"/>
              </p:ext>
            </p:extLst>
          </p:nvPr>
        </p:nvGraphicFramePr>
        <p:xfrm>
          <a:off x="188137" y="112889"/>
          <a:ext cx="8767726" cy="457147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79905">
                  <a:extLst>
                    <a:ext uri="{9D8B030D-6E8A-4147-A177-3AD203B41FA5}">
                      <a16:colId xmlns="" xmlns:a16="http://schemas.microsoft.com/office/drawing/2014/main" val="3216376283"/>
                    </a:ext>
                  </a:extLst>
                </a:gridCol>
                <a:gridCol w="1881469">
                  <a:extLst>
                    <a:ext uri="{9D8B030D-6E8A-4147-A177-3AD203B41FA5}">
                      <a16:colId xmlns="" xmlns:a16="http://schemas.microsoft.com/office/drawing/2014/main" val="4082922473"/>
                    </a:ext>
                  </a:extLst>
                </a:gridCol>
                <a:gridCol w="5106352">
                  <a:extLst>
                    <a:ext uri="{9D8B030D-6E8A-4147-A177-3AD203B41FA5}">
                      <a16:colId xmlns="" xmlns:a16="http://schemas.microsoft.com/office/drawing/2014/main" val="2178160966"/>
                    </a:ext>
                  </a:extLst>
                </a:gridCol>
              </a:tblGrid>
              <a:tr h="1513752">
                <a:tc>
                  <a:txBody>
                    <a:bodyPr/>
                    <a:lstStyle/>
                    <a:p>
                      <a:r>
                        <a:rPr lang="en-GB" sz="2400" b="1" dirty="0"/>
                        <a:t>nor</a:t>
                      </a:r>
                      <a:endParaRPr lang="en-GB" sz="2400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Connects two negative sentences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They do not eat a considerable amount of meat</a:t>
                      </a:r>
                      <a:r>
                        <a:rPr lang="en-GB" sz="2400" b="1" dirty="0">
                          <a:highlight>
                            <a:srgbClr val="FFFF00"/>
                          </a:highlight>
                        </a:rPr>
                        <a:t>, nor </a:t>
                      </a:r>
                      <a:r>
                        <a:rPr lang="en-GB" sz="2400" dirty="0"/>
                        <a:t>do they eat diary products. 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13533869"/>
                  </a:ext>
                </a:extLst>
              </a:tr>
              <a:tr h="1387492">
                <a:tc>
                  <a:txBody>
                    <a:bodyPr/>
                    <a:lstStyle/>
                    <a:p>
                      <a:r>
                        <a:rPr lang="en-GB" sz="2400" b="1" dirty="0"/>
                        <a:t>but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Connects two different ideas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Diet is one factor in how long people live</a:t>
                      </a:r>
                      <a:r>
                        <a:rPr lang="en-GB" sz="2400" b="1" dirty="0">
                          <a:highlight>
                            <a:srgbClr val="FFFF00"/>
                          </a:highlight>
                        </a:rPr>
                        <a:t>, but </a:t>
                      </a:r>
                      <a:r>
                        <a:rPr lang="en-GB" sz="2400" dirty="0"/>
                        <a:t>it is not the only factor.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702234206"/>
                  </a:ext>
                </a:extLst>
              </a:tr>
              <a:tr h="1670235">
                <a:tc>
                  <a:txBody>
                    <a:bodyPr/>
                    <a:lstStyle/>
                    <a:p>
                      <a:r>
                        <a:rPr lang="en-GB" sz="2400" b="1" dirty="0"/>
                        <a:t>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To add an alternative possibility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People should limit the amount of animal fat in their diet</a:t>
                      </a:r>
                      <a:r>
                        <a:rPr lang="en-GB" sz="2400" b="1" dirty="0">
                          <a:highlight>
                            <a:srgbClr val="FFFF00"/>
                          </a:highlight>
                        </a:rPr>
                        <a:t>, or </a:t>
                      </a:r>
                      <a:r>
                        <a:rPr lang="en-GB" sz="2400" dirty="0"/>
                        <a:t>they risk getting heart disease.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6742511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4263252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2081</Words>
  <Application>Microsoft Office PowerPoint</Application>
  <PresentationFormat>Affichage à l'écran (16:9)</PresentationFormat>
  <Paragraphs>189</Paragraphs>
  <Slides>36</Slides>
  <Notes>2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36</vt:i4>
      </vt:variant>
    </vt:vector>
  </HeadingPairs>
  <TitlesOfParts>
    <vt:vector size="37" baseType="lpstr">
      <vt:lpstr>Office Theme</vt:lpstr>
      <vt:lpstr>Sentence Problems</vt:lpstr>
      <vt:lpstr>Objectives</vt:lpstr>
      <vt:lpstr>Run-on sentences </vt:lpstr>
      <vt:lpstr>Types of run-on sentences</vt:lpstr>
      <vt:lpstr>Diapositive 5</vt:lpstr>
      <vt:lpstr>Diapositive 6</vt:lpstr>
      <vt:lpstr>Ways to correct run on sentences</vt:lpstr>
      <vt:lpstr>Coordinating conjunction</vt:lpstr>
      <vt:lpstr>Diapositive 9</vt:lpstr>
      <vt:lpstr>Diapositive 10</vt:lpstr>
      <vt:lpstr>Conjunctive adverbs</vt:lpstr>
      <vt:lpstr>Diapositive 12</vt:lpstr>
      <vt:lpstr>Diapositive 13</vt:lpstr>
      <vt:lpstr>Subordinating conjunctions</vt:lpstr>
      <vt:lpstr>Diapositive 15</vt:lpstr>
      <vt:lpstr>Diapositive 16</vt:lpstr>
      <vt:lpstr>Diapositive 17</vt:lpstr>
      <vt:lpstr>Diapositive 18</vt:lpstr>
      <vt:lpstr>Diapositive 19</vt:lpstr>
      <vt:lpstr>Practice</vt:lpstr>
      <vt:lpstr>Diapositive 21</vt:lpstr>
      <vt:lpstr>Diapositive 22</vt:lpstr>
      <vt:lpstr>Key answers</vt:lpstr>
      <vt:lpstr>Diapositive 24</vt:lpstr>
      <vt:lpstr>Diapositive 25</vt:lpstr>
      <vt:lpstr>Diapositive 26</vt:lpstr>
      <vt:lpstr>Diapositive 27</vt:lpstr>
      <vt:lpstr>Diapositive 28</vt:lpstr>
      <vt:lpstr>Diapositive 29</vt:lpstr>
      <vt:lpstr>Diapositive 30</vt:lpstr>
      <vt:lpstr>Diapositive 31</vt:lpstr>
      <vt:lpstr>Diapositive 32</vt:lpstr>
      <vt:lpstr>Diapositive 33</vt:lpstr>
      <vt:lpstr>Diapositive 34</vt:lpstr>
      <vt:lpstr>Diapositive 35</vt:lpstr>
      <vt:lpstr>Diapositive 36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2017-08-01T15:40:51Z</dcterms:created>
  <dcterms:modified xsi:type="dcterms:W3CDTF">2015-07-26T07:40:56Z</dcterms:modified>
</cp:coreProperties>
</file>