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0"/>
  </p:notesMasterIdLst>
  <p:sldIdLst>
    <p:sldId id="256" r:id="rId2"/>
    <p:sldId id="259" r:id="rId3"/>
    <p:sldId id="258" r:id="rId4"/>
    <p:sldId id="260" r:id="rId5"/>
    <p:sldId id="261" r:id="rId6"/>
    <p:sldId id="283" r:id="rId7"/>
    <p:sldId id="262" r:id="rId8"/>
    <p:sldId id="263" r:id="rId9"/>
    <p:sldId id="270" r:id="rId10"/>
    <p:sldId id="271" r:id="rId11"/>
    <p:sldId id="272" r:id="rId12"/>
    <p:sldId id="273" r:id="rId13"/>
    <p:sldId id="284" r:id="rId14"/>
    <p:sldId id="274" r:id="rId15"/>
    <p:sldId id="275" r:id="rId16"/>
    <p:sldId id="276" r:id="rId17"/>
    <p:sldId id="277" r:id="rId18"/>
    <p:sldId id="285" r:id="rId19"/>
    <p:sldId id="264" r:id="rId20"/>
    <p:sldId id="266" r:id="rId21"/>
    <p:sldId id="286" r:id="rId22"/>
    <p:sldId id="269" r:id="rId23"/>
    <p:sldId id="278" r:id="rId24"/>
    <p:sldId id="279" r:id="rId25"/>
    <p:sldId id="280" r:id="rId26"/>
    <p:sldId id="281" r:id="rId27"/>
    <p:sldId id="282" r:id="rId28"/>
    <p:sldId id="287" r:id="rId2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7033"/>
    <a:srgbClr val="9EFF29"/>
    <a:srgbClr val="C33A1F"/>
    <a:srgbClr val="003635"/>
    <a:srgbClr val="D6370C"/>
    <a:srgbClr val="0000CC"/>
    <a:srgbClr val="1D3A00"/>
    <a:srgbClr val="FF856D"/>
    <a:srgbClr val="FF2549"/>
    <a:srgbClr val="00585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249" autoAdjust="0"/>
  </p:normalViewPr>
  <p:slideViewPr>
    <p:cSldViewPr snapToGrid="0">
      <p:cViewPr varScale="1">
        <p:scale>
          <a:sx n="98" d="100"/>
          <a:sy n="98" d="100"/>
        </p:scale>
        <p:origin x="-57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4596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33E96-F078-4B3D-A8F4-F1AF21EBC35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10727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287595"/>
            <a:ext cx="8251724" cy="1032386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2451" y="1327355"/>
            <a:ext cx="8273846" cy="678426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=""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826" y="253833"/>
            <a:ext cx="8259098" cy="763526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290484"/>
            <a:ext cx="8246070" cy="3571838"/>
          </a:xfrm>
        </p:spPr>
        <p:txBody>
          <a:bodyPr/>
          <a:lstStyle>
            <a:lvl1pPr algn="ctr">
              <a:defRPr sz="280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1"/>
                </a:solidFill>
              </a:defRPr>
            </a:lvl2pPr>
            <a:lvl3pPr algn="ctr">
              <a:defRPr>
                <a:solidFill>
                  <a:schemeClr val="tx1"/>
                </a:solidFill>
              </a:defRPr>
            </a:lvl3pPr>
            <a:lvl4pPr algn="ctr">
              <a:defRPr>
                <a:solidFill>
                  <a:schemeClr val="tx1"/>
                </a:solidFill>
              </a:defRPr>
            </a:lvl4pPr>
            <a:lvl5pPr algn="ct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528" y="443407"/>
            <a:ext cx="6820294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3155" y="1177436"/>
            <a:ext cx="6843252" cy="3511061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943" y="175783"/>
            <a:ext cx="8093365" cy="763525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508033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1980430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508033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980430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=""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045" y="169605"/>
            <a:ext cx="7055556" cy="973394"/>
          </a:xfrm>
        </p:spPr>
        <p:txBody>
          <a:bodyPr>
            <a:noAutofit/>
          </a:bodyPr>
          <a:lstStyle/>
          <a:p>
            <a:r>
              <a:rPr lang="en-US" sz="6000" b="1" dirty="0"/>
              <a:t>Sentence </a:t>
            </a:r>
            <a:r>
              <a:rPr lang="en-US" sz="6000" b="1" dirty="0" smtClean="0"/>
              <a:t>Problems 2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02035" y="1012359"/>
            <a:ext cx="2641965" cy="730043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Dr. Nour TOUMI</a:t>
            </a:r>
          </a:p>
        </p:txBody>
      </p:sp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79379" y="1449422"/>
            <a:ext cx="836578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2. Remove the subordinating conjunction/relative pronoun. </a:t>
            </a:r>
            <a:endParaRPr lang="en-US" sz="2800" b="1" dirty="0" smtClean="0"/>
          </a:p>
          <a:p>
            <a:r>
              <a:rPr lang="en-US" sz="2800" b="1" dirty="0" smtClean="0">
                <a:solidFill>
                  <a:srgbClr val="FF0000"/>
                </a:solidFill>
              </a:rPr>
              <a:t>Correct </a:t>
            </a:r>
            <a:r>
              <a:rPr lang="en-US" sz="2800" b="1" dirty="0" smtClean="0">
                <a:solidFill>
                  <a:srgbClr val="FF0000"/>
                </a:solidFill>
              </a:rPr>
              <a:t>sentence: </a:t>
            </a:r>
            <a:r>
              <a:rPr lang="en-US" sz="2800" dirty="0" smtClean="0"/>
              <a:t>I was waiting for my car to be repaired. </a:t>
            </a:r>
            <a:endParaRPr lang="en-GB" sz="2800" dirty="0"/>
          </a:p>
        </p:txBody>
      </p:sp>
    </p:spTree>
    <p:extLst>
      <p:ext uri="{BB962C8B-B14F-4D97-AF65-F5344CB8AC3E}">
        <p14:creationId xmlns="" xmlns:p14="http://schemas.microsoft.com/office/powerpoint/2010/main" val="1426325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1284" y="1293778"/>
            <a:ext cx="8608979" cy="3628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/>
              <a:t>2. “-</a:t>
            </a:r>
            <a:r>
              <a:rPr lang="en-GB" sz="2800" b="1" dirty="0" err="1" smtClean="0"/>
              <a:t>ing</a:t>
            </a:r>
            <a:r>
              <a:rPr lang="en-GB" sz="2800" b="1" dirty="0" smtClean="0"/>
              <a:t>” Fragments </a:t>
            </a:r>
          </a:p>
          <a:p>
            <a:r>
              <a:rPr lang="en-GB" sz="2800" b="1" dirty="0" smtClean="0"/>
              <a:t>Example: </a:t>
            </a:r>
          </a:p>
          <a:p>
            <a:r>
              <a:rPr lang="en-US" sz="2800" dirty="0" smtClean="0"/>
              <a:t>Her expertise </a:t>
            </a:r>
            <a:r>
              <a:rPr lang="en-US" sz="2800" u="sng" dirty="0" smtClean="0"/>
              <a:t>being</a:t>
            </a:r>
            <a:r>
              <a:rPr lang="en-US" sz="2800" dirty="0" smtClean="0"/>
              <a:t> in chemistry and biology. </a:t>
            </a:r>
          </a:p>
          <a:p>
            <a:r>
              <a:rPr lang="en-US" sz="2800" b="1" dirty="0" smtClean="0"/>
              <a:t>How to find an “-</a:t>
            </a:r>
            <a:r>
              <a:rPr lang="en-US" sz="2800" b="1" dirty="0" err="1" smtClean="0"/>
              <a:t>ing</a:t>
            </a:r>
            <a:r>
              <a:rPr lang="en-US" sz="2800" b="1" dirty="0" smtClean="0"/>
              <a:t>” fragment: </a:t>
            </a:r>
          </a:p>
          <a:p>
            <a:r>
              <a:rPr lang="en-US" sz="2800" dirty="0" smtClean="0"/>
              <a:t>If the only verb in the sentence ends in </a:t>
            </a:r>
            <a:r>
              <a:rPr lang="en-US" sz="2800" i="1" dirty="0" smtClean="0"/>
              <a:t>‘–</a:t>
            </a:r>
            <a:r>
              <a:rPr lang="en-US" sz="2800" i="1" dirty="0" err="1" smtClean="0"/>
              <a:t>ing</a:t>
            </a:r>
            <a:r>
              <a:rPr lang="en-US" sz="2800" i="1" dirty="0" smtClean="0"/>
              <a:t>’ and does not have a helping verb, you have a fragment. While the word ‘being’ is a verb, in the above sentence, </a:t>
            </a:r>
            <a:r>
              <a:rPr lang="en-US" sz="2800" dirty="0" smtClean="0"/>
              <a:t>it is not properly </a:t>
            </a:r>
            <a:r>
              <a:rPr lang="en-US" sz="2800" dirty="0" smtClean="0"/>
              <a:t>formed.</a:t>
            </a:r>
            <a:endParaRPr lang="en-GB" sz="2800" dirty="0"/>
          </a:p>
        </p:txBody>
      </p:sp>
    </p:spTree>
    <p:extLst>
      <p:ext uri="{BB962C8B-B14F-4D97-AF65-F5344CB8AC3E}">
        <p14:creationId xmlns="" xmlns:p14="http://schemas.microsoft.com/office/powerpoint/2010/main" val="635384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>
              <a:buNone/>
            </a:pPr>
            <a:r>
              <a:rPr lang="en-US" dirty="0" smtClean="0"/>
              <a:t>In the below sentence, notice that the </a:t>
            </a:r>
            <a:r>
              <a:rPr lang="en-US" i="1" dirty="0" smtClean="0"/>
              <a:t>‘-</a:t>
            </a:r>
            <a:r>
              <a:rPr lang="en-US" i="1" dirty="0" err="1" smtClean="0"/>
              <a:t>ing</a:t>
            </a:r>
            <a:r>
              <a:rPr lang="en-US" i="1" dirty="0" smtClean="0"/>
              <a:t>’ verb has a helping verb: </a:t>
            </a:r>
          </a:p>
          <a:p>
            <a:pPr algn="l">
              <a:buNone/>
            </a:pPr>
            <a:r>
              <a:rPr lang="en-US" dirty="0" smtClean="0"/>
              <a:t>I </a:t>
            </a:r>
            <a:r>
              <a:rPr lang="en-US" i="1" dirty="0" smtClean="0"/>
              <a:t>was walking down the street when it started raining. (This sentence is correct. ‘Was’ functions as the helping verb.) </a:t>
            </a:r>
          </a:p>
        </p:txBody>
      </p:sp>
    </p:spTree>
    <p:extLst>
      <p:ext uri="{BB962C8B-B14F-4D97-AF65-F5344CB8AC3E}">
        <p14:creationId xmlns="" xmlns:p14="http://schemas.microsoft.com/office/powerpoint/2010/main" val="1521874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390600" y="1261301"/>
            <a:ext cx="8246070" cy="3571838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n-US" dirty="0" smtClean="0"/>
              <a:t>When added to a verb, </a:t>
            </a:r>
            <a:r>
              <a:rPr lang="en-US" i="1" dirty="0" smtClean="0"/>
              <a:t>‘-</a:t>
            </a:r>
            <a:r>
              <a:rPr lang="en-US" i="1" dirty="0" err="1" smtClean="0"/>
              <a:t>ing</a:t>
            </a:r>
            <a:r>
              <a:rPr lang="en-US" i="1" dirty="0" smtClean="0"/>
              <a:t>’ sometimes makes a verb do the job of a noun: </a:t>
            </a:r>
          </a:p>
          <a:p>
            <a:pPr algn="l">
              <a:buNone/>
            </a:pPr>
            <a:r>
              <a:rPr lang="en-US" b="1" dirty="0" smtClean="0"/>
              <a:t>Example:</a:t>
            </a:r>
          </a:p>
          <a:p>
            <a:pPr algn="l">
              <a:buNone/>
            </a:pPr>
            <a:r>
              <a:rPr lang="en-US" dirty="0" smtClean="0"/>
              <a:t>Walking </a:t>
            </a:r>
            <a:r>
              <a:rPr lang="en-US" dirty="0" smtClean="0"/>
              <a:t>outdoors is my favorite form of exercise. (In this sentence, </a:t>
            </a:r>
            <a:r>
              <a:rPr lang="en-US" i="1" dirty="0" smtClean="0"/>
              <a:t>‘walking’ is a noun that functions as the subject. ‘Is’ functions as the main </a:t>
            </a:r>
            <a:r>
              <a:rPr lang="en-US" i="1" dirty="0" smtClean="0"/>
              <a:t>verb).</a:t>
            </a:r>
            <a:endParaRPr lang="en-US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1521874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/>
              </a:rPr>
              <a:t>Strategies for correcting “</a:t>
            </a:r>
            <a:r>
              <a:rPr lang="en-US" b="1" dirty="0" err="1" smtClean="0">
                <a:solidFill>
                  <a:schemeClr val="tx1"/>
                </a:solidFill>
                <a:effectLst/>
              </a:rPr>
              <a:t>ing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>” fragments</a:t>
            </a:r>
            <a:endParaRPr lang="en-GB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l">
              <a:buAutoNum type="arabicPeriod"/>
            </a:pPr>
            <a:r>
              <a:rPr lang="en-US" b="1" dirty="0" smtClean="0"/>
              <a:t>Connect </a:t>
            </a:r>
            <a:r>
              <a:rPr lang="en-US" b="1" dirty="0" smtClean="0"/>
              <a:t>the fragment to the sentence that comes before or after it. </a:t>
            </a:r>
            <a:endParaRPr lang="en-US" b="1" dirty="0" smtClean="0"/>
          </a:p>
          <a:p>
            <a:pPr marL="514350" indent="-514350"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Correct </a:t>
            </a:r>
            <a:r>
              <a:rPr lang="en-US" b="1" dirty="0" smtClean="0">
                <a:solidFill>
                  <a:srgbClr val="FF0000"/>
                </a:solidFill>
              </a:rPr>
              <a:t>sentences: </a:t>
            </a:r>
            <a:r>
              <a:rPr lang="en-US" dirty="0" smtClean="0"/>
              <a:t>Her expertise being in chemistry and biology, she was not hired as an English instructor. </a:t>
            </a:r>
            <a:r>
              <a:rPr lang="en-US" dirty="0" smtClean="0"/>
              <a:t>(</a:t>
            </a:r>
            <a:r>
              <a:rPr lang="en-US" i="1" dirty="0" smtClean="0"/>
              <a:t>dependent </a:t>
            </a:r>
            <a:r>
              <a:rPr lang="en-US" i="1" dirty="0" smtClean="0"/>
              <a:t>–</a:t>
            </a:r>
            <a:r>
              <a:rPr lang="en-US" i="1" dirty="0" err="1" smtClean="0"/>
              <a:t>ing</a:t>
            </a:r>
            <a:r>
              <a:rPr lang="en-US" i="1" dirty="0" smtClean="0"/>
              <a:t> phrase , S + V </a:t>
            </a:r>
            <a:r>
              <a:rPr lang="en-US" i="1" dirty="0" smtClean="0"/>
              <a:t>)</a:t>
            </a:r>
          </a:p>
          <a:p>
            <a:pPr marL="514350" indent="-514350" algn="l">
              <a:buNone/>
            </a:pPr>
            <a:r>
              <a:rPr lang="en-US" i="1" dirty="0" smtClean="0"/>
              <a:t>She </a:t>
            </a:r>
            <a:r>
              <a:rPr lang="en-US" i="1" dirty="0" smtClean="0"/>
              <a:t>designed the new science exhibit, her expertise being in chemistry and biology. S + V , dependent –</a:t>
            </a:r>
            <a:r>
              <a:rPr lang="en-US" i="1" dirty="0" err="1" smtClean="0"/>
              <a:t>ing</a:t>
            </a:r>
            <a:r>
              <a:rPr lang="en-US" i="1" dirty="0" smtClean="0"/>
              <a:t> phrase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624836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2. Correct the verb form. </a:t>
            </a:r>
            <a:endParaRPr lang="en-US" b="1" dirty="0" smtClean="0"/>
          </a:p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Correct </a:t>
            </a:r>
            <a:r>
              <a:rPr lang="en-US" b="1" dirty="0" smtClean="0">
                <a:solidFill>
                  <a:srgbClr val="FF0000"/>
                </a:solidFill>
              </a:rPr>
              <a:t>sentences</a:t>
            </a:r>
            <a:r>
              <a:rPr lang="en-US" b="1" dirty="0" smtClean="0"/>
              <a:t>: </a:t>
            </a:r>
            <a:endParaRPr lang="en-US" b="1" dirty="0" smtClean="0"/>
          </a:p>
          <a:p>
            <a:pPr algn="l">
              <a:buNone/>
            </a:pPr>
            <a:r>
              <a:rPr lang="en-US" sz="3200" dirty="0" smtClean="0"/>
              <a:t>Her </a:t>
            </a:r>
            <a:r>
              <a:rPr lang="en-US" sz="3200" dirty="0" smtClean="0"/>
              <a:t>expertise </a:t>
            </a:r>
            <a:r>
              <a:rPr lang="en-US" sz="3200" i="1" dirty="0" smtClean="0"/>
              <a:t>is in chemistry and biology. </a:t>
            </a:r>
            <a:endParaRPr lang="en-US" sz="3200" i="1" dirty="0" smtClean="0"/>
          </a:p>
          <a:p>
            <a:pPr algn="l">
              <a:buNone/>
            </a:pPr>
            <a:r>
              <a:rPr lang="en-US" sz="3200" i="1" dirty="0" smtClean="0"/>
              <a:t>Her </a:t>
            </a:r>
            <a:r>
              <a:rPr lang="en-US" sz="3200" i="1" dirty="0" smtClean="0"/>
              <a:t>expertise was in chemistry and </a:t>
            </a:r>
            <a:r>
              <a:rPr lang="en-US" sz="3200" i="1" dirty="0" smtClean="0"/>
              <a:t>biology</a:t>
            </a:r>
            <a:r>
              <a:rPr lang="en-US" sz="3200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9184019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23736" y="1290484"/>
            <a:ext cx="8745166" cy="3680350"/>
          </a:xfrm>
        </p:spPr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en-GB" b="1" dirty="0" smtClean="0"/>
              <a:t>3. Missing Subject Fragments </a:t>
            </a:r>
            <a:endParaRPr lang="en-GB" b="1" dirty="0" smtClean="0"/>
          </a:p>
          <a:p>
            <a:pPr algn="l">
              <a:buNone/>
            </a:pPr>
            <a:r>
              <a:rPr lang="en-GB" b="1" dirty="0" smtClean="0"/>
              <a:t>Example</a:t>
            </a:r>
            <a:r>
              <a:rPr lang="en-GB" b="1" dirty="0" smtClean="0"/>
              <a:t>: </a:t>
            </a:r>
          </a:p>
          <a:p>
            <a:pPr algn="l">
              <a:buNone/>
            </a:pPr>
            <a:r>
              <a:rPr lang="en-US" dirty="0" smtClean="0"/>
              <a:t>Security set off the alarm and evacuated the building. </a:t>
            </a:r>
            <a:r>
              <a:rPr lang="en-US" b="1" dirty="0" smtClean="0"/>
              <a:t>Next, closed all the entrances. </a:t>
            </a:r>
          </a:p>
          <a:p>
            <a:pPr algn="l">
              <a:buNone/>
            </a:pPr>
            <a:r>
              <a:rPr lang="en-US" b="1" dirty="0" smtClean="0"/>
              <a:t>How to find this type of fragment: </a:t>
            </a:r>
          </a:p>
          <a:p>
            <a:pPr algn="l">
              <a:buNone/>
            </a:pPr>
            <a:r>
              <a:rPr lang="en-US" dirty="0" smtClean="0"/>
              <a:t>The second phrase above (noted in bold) is a fragment because there is no subject. </a:t>
            </a:r>
            <a:r>
              <a:rPr lang="en-US" i="1" dirty="0" smtClean="0"/>
              <a:t>‘Entrances’ is a noun, but it is the object of the verb ‘closed.’ </a:t>
            </a:r>
            <a:r>
              <a:rPr lang="en-US" b="1" i="1" dirty="0" smtClean="0"/>
              <a:t>Who or what is closing </a:t>
            </a:r>
            <a:r>
              <a:rPr lang="en-US" i="1" dirty="0" smtClean="0"/>
              <a:t>the entrances is unknown. That is, the subject of the sentence is missing.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988439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  <a:effectLst/>
              </a:rPr>
              <a:t>Strategies for correcting missing subject fragments: </a:t>
            </a:r>
            <a:endParaRPr lang="en-GB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291830" y="1290484"/>
            <a:ext cx="8628434" cy="3621984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b="1" dirty="0" smtClean="0"/>
              <a:t>Connect </a:t>
            </a:r>
            <a:r>
              <a:rPr lang="en-US" b="1" dirty="0" smtClean="0"/>
              <a:t>the fragment to the sentence that comes before or after it. </a:t>
            </a:r>
            <a:endParaRPr lang="en-US" b="1" dirty="0" smtClean="0"/>
          </a:p>
          <a:p>
            <a:pPr marL="514350" indent="-514350"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Correct </a:t>
            </a:r>
            <a:r>
              <a:rPr lang="en-US" b="1" dirty="0" smtClean="0">
                <a:solidFill>
                  <a:srgbClr val="FF0000"/>
                </a:solidFill>
              </a:rPr>
              <a:t>Sentences: </a:t>
            </a:r>
            <a:r>
              <a:rPr lang="en-US" sz="3000" dirty="0" smtClean="0"/>
              <a:t>Security set off the alarm, evacuated the building, and closed all the entrances. </a:t>
            </a:r>
            <a:endParaRPr lang="en-US" sz="3000" dirty="0" smtClean="0"/>
          </a:p>
          <a:p>
            <a:pPr marL="514350" indent="-514350" algn="l">
              <a:buNone/>
            </a:pPr>
            <a:r>
              <a:rPr lang="en-US" sz="3000" dirty="0" smtClean="0"/>
              <a:t>In </a:t>
            </a:r>
            <a:r>
              <a:rPr lang="en-US" sz="3000" dirty="0" smtClean="0"/>
              <a:t>the above sentence, it is clear that the subject, the doer of the actions, is security. </a:t>
            </a:r>
            <a:endParaRPr lang="en-GB" sz="3000" dirty="0"/>
          </a:p>
        </p:txBody>
      </p:sp>
    </p:spTree>
    <p:extLst>
      <p:ext uri="{BB962C8B-B14F-4D97-AF65-F5344CB8AC3E}">
        <p14:creationId xmlns="" xmlns:p14="http://schemas.microsoft.com/office/powerpoint/2010/main" val="15861115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2. </a:t>
            </a:r>
            <a:r>
              <a:rPr lang="en-US" b="1" dirty="0" smtClean="0"/>
              <a:t>Add the missing subject</a:t>
            </a:r>
            <a:r>
              <a:rPr lang="en-US" dirty="0" smtClean="0"/>
              <a:t>. </a:t>
            </a:r>
            <a:endParaRPr lang="en-US" dirty="0" smtClean="0"/>
          </a:p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Correct </a:t>
            </a:r>
            <a:r>
              <a:rPr lang="en-US" b="1" dirty="0" smtClean="0">
                <a:solidFill>
                  <a:srgbClr val="FF0000"/>
                </a:solidFill>
              </a:rPr>
              <a:t>Sentence: </a:t>
            </a:r>
            <a:r>
              <a:rPr lang="en-US" dirty="0" smtClean="0"/>
              <a:t>Security set off the alarm and evacuated the building. Next, </a:t>
            </a:r>
            <a:r>
              <a:rPr lang="en-US" i="1" dirty="0" smtClean="0"/>
              <a:t>they closed all the entrances.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46E008C-A483-4F34-A5A7-7E67BF0BD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344" y="1200173"/>
            <a:ext cx="8311212" cy="3853016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b="1" dirty="0" smtClean="0"/>
              <a:t>4. “Extra Information” Fragments </a:t>
            </a:r>
          </a:p>
          <a:p>
            <a:pPr algn="l">
              <a:buNone/>
            </a:pPr>
            <a:r>
              <a:rPr lang="en-GB" b="1" dirty="0" smtClean="0"/>
              <a:t>Example: </a:t>
            </a:r>
          </a:p>
          <a:p>
            <a:pPr algn="l">
              <a:buNone/>
            </a:pPr>
            <a:r>
              <a:rPr lang="en-US" dirty="0" smtClean="0"/>
              <a:t>For instance, clean water and electricity. </a:t>
            </a:r>
          </a:p>
          <a:p>
            <a:pPr algn="l">
              <a:buNone/>
            </a:pPr>
            <a:r>
              <a:rPr lang="en-US" b="1" dirty="0" smtClean="0"/>
              <a:t>How to find and fix this type of fragment: </a:t>
            </a:r>
          </a:p>
          <a:p>
            <a:pPr algn="l">
              <a:buNone/>
            </a:pPr>
            <a:r>
              <a:rPr lang="en-US" dirty="0" smtClean="0"/>
              <a:t>In these kinds of fragments, usually the verb is missing. Watch out for transitional phrases that signal an example, a list, added </a:t>
            </a:r>
            <a:r>
              <a:rPr lang="en-US" dirty="0" smtClean="0"/>
              <a:t>details </a:t>
            </a:r>
            <a:r>
              <a:rPr lang="en-US" dirty="0" smtClean="0"/>
              <a:t>or </a:t>
            </a:r>
            <a:r>
              <a:rPr lang="en-US" dirty="0" smtClean="0"/>
              <a:t>information.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78239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22528" y="259645"/>
            <a:ext cx="6820294" cy="812799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Objectives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Identify </a:t>
            </a:r>
            <a:r>
              <a:rPr lang="en-US" sz="3200" dirty="0" smtClean="0">
                <a:solidFill>
                  <a:schemeClr val="tx1"/>
                </a:solidFill>
              </a:rPr>
              <a:t>fragment and choppy </a:t>
            </a:r>
            <a:r>
              <a:rPr lang="en-US" sz="3200" dirty="0">
                <a:solidFill>
                  <a:schemeClr val="tx1"/>
                </a:solidFill>
              </a:rPr>
              <a:t>sentences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chemeClr val="tx1"/>
                </a:solidFill>
              </a:rPr>
              <a:t>Recognise</a:t>
            </a:r>
            <a:r>
              <a:rPr lang="en-US" sz="3200" dirty="0">
                <a:solidFill>
                  <a:schemeClr val="tx1"/>
                </a:solidFill>
              </a:rPr>
              <a:t> the different ways to correct </a:t>
            </a:r>
            <a:r>
              <a:rPr lang="en-US" sz="3200" dirty="0" smtClean="0">
                <a:solidFill>
                  <a:schemeClr val="tx1"/>
                </a:solidFill>
              </a:rPr>
              <a:t>these sentence problems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effectLst/>
              </a:rPr>
              <a:t>Strategies for correcting “extra information” fragments: </a:t>
            </a:r>
            <a:endParaRPr lang="en-GB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04281" y="1290483"/>
            <a:ext cx="8745165" cy="3699805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b="1" dirty="0" smtClean="0"/>
              <a:t>Connect </a:t>
            </a:r>
            <a:r>
              <a:rPr lang="en-US" b="1" dirty="0" smtClean="0"/>
              <a:t>the fragment to the sentence that comes before or after it. </a:t>
            </a:r>
            <a:endParaRPr lang="en-US" b="1" dirty="0" smtClean="0"/>
          </a:p>
          <a:p>
            <a:pPr marL="514350" indent="-514350"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Correct </a:t>
            </a:r>
            <a:r>
              <a:rPr lang="en-US" b="1" dirty="0" smtClean="0">
                <a:solidFill>
                  <a:srgbClr val="FF0000"/>
                </a:solidFill>
              </a:rPr>
              <a:t>sentence: </a:t>
            </a:r>
            <a:r>
              <a:rPr lang="en-US" dirty="0" smtClean="0"/>
              <a:t>Many Americans take basic amenities for granted, for example, clean water and electricity. S + V , </a:t>
            </a:r>
            <a:r>
              <a:rPr lang="en-US" i="1" dirty="0" smtClean="0"/>
              <a:t>dependent </a:t>
            </a:r>
            <a:r>
              <a:rPr lang="en-US" i="1" dirty="0" smtClean="0"/>
              <a:t>phrase.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67223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i="1" dirty="0" smtClean="0"/>
              <a:t>2. Add the missing subject and verb. </a:t>
            </a:r>
            <a:endParaRPr lang="en-US" b="1" i="1" dirty="0" smtClean="0"/>
          </a:p>
          <a:p>
            <a:pPr algn="l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Correct </a:t>
            </a:r>
            <a:r>
              <a:rPr lang="en-US" b="1" i="1" dirty="0" smtClean="0">
                <a:solidFill>
                  <a:srgbClr val="FF0000"/>
                </a:solidFill>
              </a:rPr>
              <a:t>sentence: </a:t>
            </a:r>
            <a:r>
              <a:rPr lang="en-US" i="1" dirty="0" smtClean="0"/>
              <a:t>For example, basic amenities include clean water and electricity. transitional phrase, S + V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/>
              <a:t>Choppy sentences</a:t>
            </a:r>
            <a:endParaRPr lang="en-GB" sz="4000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84827" y="1290484"/>
            <a:ext cx="8696526" cy="3571838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/>
              <a:t>PROBLEM</a:t>
            </a:r>
            <a:r>
              <a:rPr lang="en-US" b="1" dirty="0" smtClean="0"/>
              <a:t>: </a:t>
            </a:r>
            <a:r>
              <a:rPr lang="en-US" dirty="0" smtClean="0"/>
              <a:t>Sentences are too short and have many repeated words. </a:t>
            </a:r>
          </a:p>
          <a:p>
            <a:pPr algn="l">
              <a:buNone/>
            </a:pPr>
            <a:r>
              <a:rPr lang="en-US" dirty="0" smtClean="0"/>
              <a:t>Choppy sentences are sentences that are too short and often repeat the same words. They should be combined to make longer sentences. </a:t>
            </a:r>
            <a:endParaRPr lang="en-US" dirty="0" smtClean="0"/>
          </a:p>
          <a:p>
            <a:pPr algn="l">
              <a:buNone/>
            </a:pPr>
            <a:r>
              <a:rPr lang="en-US" u="sng" dirty="0" smtClean="0"/>
              <a:t>For </a:t>
            </a:r>
            <a:r>
              <a:rPr lang="en-US" u="sng" dirty="0" smtClean="0"/>
              <a:t>example: </a:t>
            </a:r>
            <a:r>
              <a:rPr lang="en-US" dirty="0" smtClean="0"/>
              <a:t>I </a:t>
            </a:r>
            <a:r>
              <a:rPr lang="en-US" dirty="0" smtClean="0"/>
              <a:t>like dogs. Dogs make good pets. Dogs are friendly and loyal.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06936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1F5C770-2AAD-43D1-A665-447A7F1D4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879" y="1352145"/>
            <a:ext cx="8648241" cy="3550360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They </a:t>
            </a:r>
            <a:r>
              <a:rPr lang="en-US" dirty="0" smtClean="0"/>
              <a:t>sentences do not have good style. Reading these kinds of sentences can be boring for the </a:t>
            </a:r>
            <a:r>
              <a:rPr lang="en-US" dirty="0" smtClean="0"/>
              <a:t>reader. Fortunately</a:t>
            </a:r>
            <a:r>
              <a:rPr lang="en-US" dirty="0" smtClean="0"/>
              <a:t>, they are easy to fix by moving </a:t>
            </a:r>
            <a:r>
              <a:rPr lang="en-US" dirty="0" smtClean="0"/>
              <a:t>words around</a:t>
            </a:r>
            <a:r>
              <a:rPr lang="en-US" dirty="0" smtClean="0"/>
              <a:t>. </a:t>
            </a:r>
            <a:endParaRPr lang="en-US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I like dogs because they are friendly and loyal. These two characteristics make dogs good pets. 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7278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8A3CBCBF-8CD0-4B0F-B6CA-49AB7139A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dirty="0"/>
              <a:t>Practice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0438B58A-A938-4A0B-AB4F-236BE213D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87" y="1290483"/>
            <a:ext cx="8853578" cy="3700157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sz="2000" dirty="0" smtClean="0"/>
              <a:t>Edit </a:t>
            </a:r>
            <a:r>
              <a:rPr lang="en-US" sz="2000" dirty="0" smtClean="0"/>
              <a:t>these choppy </a:t>
            </a:r>
            <a:r>
              <a:rPr lang="en-US" sz="2000" dirty="0" smtClean="0"/>
              <a:t>sentences into </a:t>
            </a:r>
            <a:r>
              <a:rPr lang="en-US" sz="2000" dirty="0" smtClean="0"/>
              <a:t>one or two sentences so they are more interesting to read. </a:t>
            </a:r>
          </a:p>
          <a:p>
            <a:pPr algn="l">
              <a:buNone/>
            </a:pPr>
            <a:r>
              <a:rPr lang="en-US" sz="2000" dirty="0" smtClean="0"/>
              <a:t>1. Vegetables are good for you. Vegetables taste good. Vegetables are easy to prepare. </a:t>
            </a:r>
          </a:p>
          <a:p>
            <a:pPr algn="l">
              <a:buNone/>
            </a:pPr>
            <a:r>
              <a:rPr lang="en-US" sz="2000" dirty="0" smtClean="0"/>
              <a:t>2</a:t>
            </a:r>
            <a:r>
              <a:rPr lang="en-US" sz="2000" dirty="0" smtClean="0"/>
              <a:t>. I like movies. I go to movies every weekend. I like action movies best. </a:t>
            </a:r>
          </a:p>
          <a:p>
            <a:pPr algn="l">
              <a:buNone/>
            </a:pPr>
            <a:r>
              <a:rPr lang="en-US" sz="2000" dirty="0" smtClean="0"/>
              <a:t>3</a:t>
            </a:r>
            <a:r>
              <a:rPr lang="en-US" sz="2000" dirty="0" smtClean="0"/>
              <a:t>. Elephants are big. They live in Africa and Asia. They eat a lot of food. </a:t>
            </a:r>
          </a:p>
          <a:p>
            <a:pPr algn="l">
              <a:buNone/>
            </a:pPr>
            <a:r>
              <a:rPr lang="en-US" sz="2000" dirty="0" smtClean="0"/>
              <a:t>4</a:t>
            </a:r>
            <a:r>
              <a:rPr lang="en-US" sz="2000" dirty="0" smtClean="0"/>
              <a:t>. Phil is a thrill seeker. He enjoys </a:t>
            </a:r>
            <a:r>
              <a:rPr lang="en-US" sz="2000" dirty="0" smtClean="0"/>
              <a:t>skydiving. </a:t>
            </a:r>
            <a:r>
              <a:rPr lang="en-US" sz="2000" dirty="0" smtClean="0"/>
              <a:t>He goes every chance he gets. </a:t>
            </a:r>
          </a:p>
          <a:p>
            <a:pPr algn="l">
              <a:buNone/>
            </a:pPr>
            <a:r>
              <a:rPr lang="en-US" sz="2000" dirty="0" smtClean="0"/>
              <a:t>5</a:t>
            </a:r>
            <a:r>
              <a:rPr lang="en-US" sz="2000" dirty="0" smtClean="0"/>
              <a:t>. I hate housework. Housework is very boring. It </a:t>
            </a:r>
            <a:r>
              <a:rPr lang="en-GB" sz="2000" dirty="0" smtClean="0"/>
              <a:t> </a:t>
            </a:r>
            <a:r>
              <a:rPr lang="en-US" sz="2000" dirty="0" smtClean="0"/>
              <a:t>takes </a:t>
            </a:r>
            <a:r>
              <a:rPr lang="en-US" sz="2000" dirty="0" smtClean="0"/>
              <a:t>too much time. I especially dislike mopping the floor and ironing. </a:t>
            </a:r>
          </a:p>
          <a:p>
            <a:pPr algn="l">
              <a:buNone/>
            </a:pPr>
            <a:endParaRPr lang="en-US" sz="2000" dirty="0" smtClean="0"/>
          </a:p>
          <a:p>
            <a:pPr algn="l">
              <a:buNone/>
            </a:pPr>
            <a:endParaRPr lang="en-GB" sz="2000" b="0" i="0" u="none" strike="noStrike" baseline="0" dirty="0">
              <a:latin typeface="Times New Roman" panose="02020603050405020304" pitchFamily="18" charset="0"/>
            </a:endParaRPr>
          </a:p>
          <a:p>
            <a:pPr algn="l">
              <a:buNone/>
            </a:pPr>
            <a:endParaRPr lang="en-GB" sz="2000" dirty="0">
              <a:latin typeface="Times New Roman" panose="02020603050405020304" pitchFamily="18" charset="0"/>
            </a:endParaRPr>
          </a:p>
          <a:p>
            <a:pPr algn="l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="" xmlns:p14="http://schemas.microsoft.com/office/powerpoint/2010/main" val="11888882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2648" y="1279089"/>
            <a:ext cx="872571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Vegetables are good for you. Vegetables taste good. Vegetables are easy to prepare. </a:t>
            </a:r>
          </a:p>
          <a:p>
            <a:r>
              <a:rPr lang="en-US" sz="2800" dirty="0" smtClean="0"/>
              <a:t>① Vegetables are good for you. They taste good and are easy to prepare. </a:t>
            </a:r>
          </a:p>
          <a:p>
            <a:r>
              <a:rPr lang="en-US" sz="2800" dirty="0" smtClean="0"/>
              <a:t>I </a:t>
            </a:r>
            <a:r>
              <a:rPr lang="en-US" sz="2800" dirty="0" smtClean="0"/>
              <a:t>like movies. I go to movies every weekend. I like action movies best. </a:t>
            </a:r>
          </a:p>
          <a:p>
            <a:r>
              <a:rPr lang="en-US" sz="2800" dirty="0" smtClean="0"/>
              <a:t>② I like movies, especially action films, so I go to the cinema every </a:t>
            </a:r>
            <a:r>
              <a:rPr lang="en-US" sz="2800" dirty="0" smtClean="0"/>
              <a:t>weekend.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0333892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1283" y="1371599"/>
            <a:ext cx="861870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Elephants are big. They live in Africa and Asia. They eat a lot of food. </a:t>
            </a:r>
          </a:p>
          <a:p>
            <a:r>
              <a:rPr lang="en-US" sz="2800" dirty="0" smtClean="0"/>
              <a:t>③ Elephants live in Africa and Asia. They are </a:t>
            </a:r>
            <a:r>
              <a:rPr lang="en-US" sz="2800" dirty="0" smtClean="0"/>
              <a:t>big, so </a:t>
            </a:r>
            <a:r>
              <a:rPr lang="en-US" sz="2800" dirty="0" smtClean="0"/>
              <a:t>they eat a lot of food. </a:t>
            </a:r>
            <a:endParaRPr lang="en-GB" sz="2800" dirty="0" smtClean="0"/>
          </a:p>
          <a:p>
            <a:r>
              <a:rPr lang="en-US" sz="2800" dirty="0" smtClean="0"/>
              <a:t>Phil is a thrill seeker. He enjoys </a:t>
            </a:r>
            <a:r>
              <a:rPr lang="en-US" sz="2800" dirty="0" smtClean="0"/>
              <a:t>skydiving. </a:t>
            </a:r>
            <a:r>
              <a:rPr lang="en-US" sz="2800" dirty="0" smtClean="0"/>
              <a:t>He goes every chance he gets. </a:t>
            </a:r>
          </a:p>
          <a:p>
            <a:r>
              <a:rPr lang="en-US" sz="2800" dirty="0" smtClean="0"/>
              <a:t>④ Phil is a thrill </a:t>
            </a:r>
            <a:r>
              <a:rPr lang="en-US" sz="2800" dirty="0" smtClean="0"/>
              <a:t>seeker </a:t>
            </a:r>
            <a:r>
              <a:rPr lang="en-US" sz="2800" dirty="0" smtClean="0"/>
              <a:t>and enjoys </a:t>
            </a:r>
            <a:r>
              <a:rPr lang="en-US" sz="2800" dirty="0" smtClean="0"/>
              <a:t>skydiving every </a:t>
            </a:r>
            <a:r>
              <a:rPr lang="en-US" sz="2800" dirty="0" smtClean="0"/>
              <a:t>chance he gets. </a:t>
            </a:r>
          </a:p>
        </p:txBody>
      </p:sp>
    </p:spTree>
    <p:extLst>
      <p:ext uri="{BB962C8B-B14F-4D97-AF65-F5344CB8AC3E}">
        <p14:creationId xmlns="" xmlns:p14="http://schemas.microsoft.com/office/powerpoint/2010/main" val="13973411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07504B2-1646-4307-966D-CCE391392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371" y="1290483"/>
            <a:ext cx="8670275" cy="3700157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I hate housework. Housework is very boring. It takes too much time. I especially dislike mopping the floor and ironing. </a:t>
            </a:r>
          </a:p>
          <a:p>
            <a:pPr algn="l">
              <a:buNone/>
            </a:pPr>
            <a:r>
              <a:rPr lang="en-US" dirty="0" smtClean="0"/>
              <a:t>⑤ I hate housework, especially mopping the floor and ironing. It’s very boring and takes too much time. </a:t>
            </a:r>
          </a:p>
          <a:p>
            <a:pPr marL="0" indent="0" algn="l">
              <a:buNone/>
            </a:pP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288281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/>
              <a:t>Thank you </a:t>
            </a:r>
            <a:endParaRPr lang="en-GB" sz="6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Fragment </a:t>
            </a:r>
            <a:r>
              <a:rPr lang="en-US" sz="4400" b="1" dirty="0">
                <a:solidFill>
                  <a:schemeClr val="tx1"/>
                </a:solidFill>
              </a:rPr>
              <a:t>sentences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14009" y="1290484"/>
            <a:ext cx="8929991" cy="3690078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n-US" sz="3000" dirty="0" smtClean="0"/>
              <a:t>A </a:t>
            </a:r>
            <a:r>
              <a:rPr lang="en-US" sz="3000" dirty="0" smtClean="0"/>
              <a:t>sentence fragment is an incomplete sentence. Most fragments are missing the </a:t>
            </a:r>
            <a:r>
              <a:rPr lang="en-US" sz="3000" i="1" dirty="0" smtClean="0"/>
              <a:t>subject, the verb, or both. Identifying some fragments can be </a:t>
            </a:r>
            <a:r>
              <a:rPr lang="en-US" sz="3000" i="1" dirty="0" smtClean="0"/>
              <a:t>confusing because </a:t>
            </a:r>
            <a:r>
              <a:rPr lang="en-US" sz="3000" dirty="0" smtClean="0"/>
              <a:t>they </a:t>
            </a:r>
            <a:r>
              <a:rPr lang="en-US" sz="3000" dirty="0" smtClean="0"/>
              <a:t>may actually contain a subject and a verb. However, these nouns and verbs </a:t>
            </a:r>
            <a:r>
              <a:rPr lang="en-US" sz="3000" i="1" dirty="0" smtClean="0"/>
              <a:t>do </a:t>
            </a:r>
            <a:r>
              <a:rPr lang="en-US" sz="3000" i="1" dirty="0" smtClean="0"/>
              <a:t>not form an independent clause when they follow subordinating conjunctions, </a:t>
            </a:r>
            <a:r>
              <a:rPr lang="en-US" sz="3000" i="1" dirty="0" smtClean="0"/>
              <a:t>adverbs</a:t>
            </a:r>
            <a:r>
              <a:rPr lang="en-US" sz="3000" i="1" dirty="0" smtClean="0"/>
              <a:t>, or relative pronouns. </a:t>
            </a:r>
            <a:endParaRPr lang="en-US" sz="3000" dirty="0"/>
          </a:p>
        </p:txBody>
      </p:sp>
    </p:spTree>
    <p:extLst>
      <p:ext uri="{BB962C8B-B14F-4D97-AF65-F5344CB8AC3E}">
        <p14:creationId xmlns="" xmlns:p14="http://schemas.microsoft.com/office/powerpoint/2010/main" val="4170783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51F8101-8BAE-4B91-B3F9-159504D27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067" y="1290484"/>
            <a:ext cx="8715021" cy="3733072"/>
          </a:xfrm>
        </p:spPr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dirty="0" smtClean="0"/>
              <a:t>Example of a sentence fragment: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After </a:t>
            </a:r>
            <a:r>
              <a:rPr lang="en-US" dirty="0" smtClean="0"/>
              <a:t>the party starts. </a:t>
            </a:r>
          </a:p>
          <a:p>
            <a:pPr algn="l">
              <a:buNone/>
            </a:pPr>
            <a:r>
              <a:rPr lang="en-GB" dirty="0" smtClean="0"/>
              <a:t>party=subject </a:t>
            </a:r>
            <a:endParaRPr lang="en-GB" dirty="0" smtClean="0"/>
          </a:p>
          <a:p>
            <a:pPr algn="l">
              <a:buNone/>
            </a:pPr>
            <a:r>
              <a:rPr lang="en-GB" dirty="0" smtClean="0"/>
              <a:t>starts=verb </a:t>
            </a:r>
            <a:endParaRPr lang="en-GB" dirty="0" smtClean="0"/>
          </a:p>
          <a:p>
            <a:pPr algn="l">
              <a:buNone/>
            </a:pPr>
            <a:r>
              <a:rPr lang="en-US" dirty="0" smtClean="0"/>
              <a:t>This phrase has a noun and a verb; however, the subordinating conjunction ‘</a:t>
            </a:r>
            <a:r>
              <a:rPr lang="en-US" i="1" dirty="0" smtClean="0"/>
              <a:t>after’ makes it a dependent clause. Therefore, this dependent clause needs to be linked to an independent clause. 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09100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009D86A-8018-4E38-AF0D-85EBBF5E1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777" y="1290484"/>
            <a:ext cx="8762580" cy="3571838"/>
          </a:xfrm>
        </p:spPr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dirty="0" smtClean="0"/>
              <a:t>Correct sentence: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After </a:t>
            </a:r>
            <a:r>
              <a:rPr lang="en-US" dirty="0" smtClean="0"/>
              <a:t>the party starts, I will be able to relax. (complex sentence) </a:t>
            </a:r>
          </a:p>
          <a:p>
            <a:pPr algn="l">
              <a:buNone/>
            </a:pPr>
            <a:r>
              <a:rPr lang="en-US" i="1" dirty="0" smtClean="0"/>
              <a:t>‘I will be able to relax’ is an independent clause that can stand alone. It expresses a complete thought. Remember to separate a dependent clause and an independent clause with a comma (when the dependent clause appears </a:t>
            </a:r>
            <a:r>
              <a:rPr lang="en-GB" i="1" dirty="0" smtClean="0"/>
              <a:t>before the independent clause). 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038791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>
                <a:solidFill>
                  <a:schemeClr val="tx1"/>
                </a:solidFill>
              </a:rPr>
              <a:t>Types of fragments</a:t>
            </a:r>
            <a:endParaRPr lang="en-GB" sz="5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04281" y="1290483"/>
            <a:ext cx="8725709" cy="3719261"/>
          </a:xfrm>
        </p:spPr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en-US" b="1" dirty="0" smtClean="0"/>
              <a:t>1. Subordinating Conjunction and Relative Pronoun Fragments </a:t>
            </a:r>
          </a:p>
          <a:p>
            <a:pPr algn="l">
              <a:buNone/>
            </a:pPr>
            <a:r>
              <a:rPr lang="en-GB" b="1" dirty="0" smtClean="0"/>
              <a:t>Example: </a:t>
            </a:r>
          </a:p>
          <a:p>
            <a:pPr algn="l">
              <a:buNone/>
            </a:pPr>
            <a:r>
              <a:rPr lang="en-US" dirty="0" smtClean="0"/>
              <a:t>While I was waiting for my car to be repaired. </a:t>
            </a:r>
          </a:p>
          <a:p>
            <a:pPr algn="l">
              <a:buNone/>
            </a:pPr>
            <a:r>
              <a:rPr lang="en-US" b="1" dirty="0" smtClean="0"/>
              <a:t>How to find this type of fragment: </a:t>
            </a:r>
          </a:p>
          <a:p>
            <a:pPr algn="l">
              <a:buNone/>
            </a:pPr>
            <a:r>
              <a:rPr lang="en-US" dirty="0" smtClean="0"/>
              <a:t>When proofreading a paper, pay attention to subordinating conjunctions and relative pronouns. These words (see box below) turn </a:t>
            </a:r>
            <a:r>
              <a:rPr lang="en-US" dirty="0" smtClean="0"/>
              <a:t>sentences </a:t>
            </a:r>
            <a:r>
              <a:rPr lang="en-US" dirty="0" smtClean="0"/>
              <a:t>into </a:t>
            </a:r>
            <a:r>
              <a:rPr lang="en-US" dirty="0" smtClean="0"/>
              <a:t>dependent clauses. Identifying proper usage of dependent clauses can help in recognizing </a:t>
            </a:r>
            <a:r>
              <a:rPr lang="en-US" dirty="0" smtClean="0"/>
              <a:t>fragments.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980007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9D2853B-7134-43A7-9172-857AC2A8F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Examples of Subordinating Conjunctions and Relative Pronouns 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C19B4C0-9908-403E-8215-A836A0139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933" y="1290483"/>
            <a:ext cx="8703733" cy="3660895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n-GB" dirty="0" smtClean="0"/>
              <a:t>after 	</a:t>
            </a:r>
            <a:r>
              <a:rPr lang="en-GB" dirty="0" smtClean="0"/>
              <a:t>          how             unless           whichever </a:t>
            </a:r>
            <a:r>
              <a:rPr lang="en-GB" dirty="0" smtClean="0"/>
              <a:t> </a:t>
            </a:r>
            <a:r>
              <a:rPr lang="en-GB" dirty="0" smtClean="0"/>
              <a:t>   although</a:t>
            </a:r>
          </a:p>
          <a:p>
            <a:pPr algn="l">
              <a:buNone/>
            </a:pPr>
            <a:r>
              <a:rPr lang="en-GB" dirty="0" smtClean="0"/>
              <a:t>if             until 	 while </a:t>
            </a:r>
            <a:r>
              <a:rPr lang="en-GB" dirty="0" smtClean="0"/>
              <a:t>	</a:t>
            </a:r>
            <a:r>
              <a:rPr lang="en-US" dirty="0" smtClean="0"/>
              <a:t>as            in </a:t>
            </a:r>
            <a:r>
              <a:rPr lang="en-US" dirty="0" smtClean="0"/>
              <a:t>order that/to 	</a:t>
            </a:r>
            <a:r>
              <a:rPr lang="en-US" dirty="0" smtClean="0"/>
              <a:t>     what         whether </a:t>
            </a:r>
            <a:r>
              <a:rPr lang="en-US" dirty="0" smtClean="0"/>
              <a:t>	</a:t>
            </a:r>
            <a:r>
              <a:rPr lang="en-US" dirty="0" smtClean="0"/>
              <a:t>as if         once          whatever </a:t>
            </a:r>
            <a:r>
              <a:rPr lang="en-US" dirty="0" smtClean="0"/>
              <a:t>	</a:t>
            </a:r>
            <a:r>
              <a:rPr lang="en-US" dirty="0" smtClean="0"/>
              <a:t>                  who </a:t>
            </a:r>
            <a:r>
              <a:rPr lang="en-US" dirty="0" smtClean="0"/>
              <a:t>	</a:t>
            </a:r>
            <a:r>
              <a:rPr lang="en-US" dirty="0" smtClean="0"/>
              <a:t>as </a:t>
            </a:r>
            <a:r>
              <a:rPr lang="en-US" dirty="0" smtClean="0"/>
              <a:t>soon as 	rather than 	</a:t>
            </a:r>
            <a:r>
              <a:rPr lang="en-US" dirty="0" smtClean="0"/>
              <a:t>     when </a:t>
            </a:r>
            <a:r>
              <a:rPr lang="en-US" dirty="0" smtClean="0"/>
              <a:t>	</a:t>
            </a:r>
            <a:r>
              <a:rPr lang="en-US" dirty="0" smtClean="0"/>
              <a:t>           whoever </a:t>
            </a:r>
            <a:r>
              <a:rPr lang="en-US" dirty="0" smtClean="0"/>
              <a:t>	</a:t>
            </a:r>
            <a:r>
              <a:rPr lang="en-US" dirty="0" smtClean="0"/>
              <a:t>as </a:t>
            </a:r>
            <a:r>
              <a:rPr lang="en-US" dirty="0" smtClean="0"/>
              <a:t>though </a:t>
            </a:r>
            <a:r>
              <a:rPr lang="en-US" dirty="0" smtClean="0"/>
              <a:t>     since </a:t>
            </a:r>
            <a:r>
              <a:rPr lang="en-US" dirty="0" smtClean="0"/>
              <a:t>	</a:t>
            </a:r>
            <a:r>
              <a:rPr lang="en-US" dirty="0" smtClean="0"/>
              <a:t>	whenever </a:t>
            </a:r>
            <a:r>
              <a:rPr lang="en-US" dirty="0" smtClean="0"/>
              <a:t>    </a:t>
            </a:r>
            <a:r>
              <a:rPr lang="en-US" dirty="0" smtClean="0"/>
              <a:t>whom because </a:t>
            </a:r>
            <a:r>
              <a:rPr lang="en-US" dirty="0" smtClean="0"/>
              <a:t>	so that 	where 	whomever 	</a:t>
            </a:r>
            <a:r>
              <a:rPr lang="en-GB" dirty="0" smtClean="0"/>
              <a:t>before than </a:t>
            </a:r>
            <a:r>
              <a:rPr lang="en-GB" dirty="0" smtClean="0"/>
              <a:t>	whereas 	whose </a:t>
            </a:r>
            <a:r>
              <a:rPr lang="en-GB" dirty="0" smtClean="0"/>
              <a:t>          </a:t>
            </a:r>
            <a:r>
              <a:rPr lang="en-US" dirty="0" smtClean="0"/>
              <a:t>even </a:t>
            </a:r>
            <a:r>
              <a:rPr lang="en-US" dirty="0" smtClean="0"/>
              <a:t>if 	that </a:t>
            </a:r>
            <a:r>
              <a:rPr lang="en-US" dirty="0" smtClean="0"/>
              <a:t>wherever </a:t>
            </a:r>
            <a:r>
              <a:rPr lang="en-US" dirty="0" smtClean="0"/>
              <a:t>	</a:t>
            </a:r>
            <a:r>
              <a:rPr lang="en-US" dirty="0" smtClean="0"/>
              <a:t>       why    </a:t>
            </a:r>
            <a:r>
              <a:rPr lang="en-GB" dirty="0" smtClean="0"/>
              <a:t>even </a:t>
            </a:r>
            <a:r>
              <a:rPr lang="en-GB" dirty="0" smtClean="0"/>
              <a:t>though 	</a:t>
            </a:r>
            <a:r>
              <a:rPr lang="en-GB" dirty="0" err="1" smtClean="0"/>
              <a:t>though</a:t>
            </a:r>
            <a:r>
              <a:rPr lang="en-GB" dirty="0" smtClean="0"/>
              <a:t> 	which 	</a:t>
            </a:r>
          </a:p>
          <a:p>
            <a:pPr marL="0" indent="0" algn="l">
              <a:buNone/>
            </a:pP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979544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effectLst/>
              </a:rPr>
              <a:t>Strategies for correcting subordinating conjunction and relative pronoun fragments</a:t>
            </a:r>
            <a:endParaRPr lang="en-GB" sz="3200" dirty="0">
              <a:solidFill>
                <a:srgbClr val="FFFF00"/>
              </a:solidFill>
              <a:effectLst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243191" y="1290483"/>
            <a:ext cx="8735439" cy="3602529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AutoNum type="arabicPeriod"/>
            </a:pPr>
            <a:r>
              <a:rPr lang="en-US" b="1" dirty="0" smtClean="0"/>
              <a:t>Connect </a:t>
            </a:r>
            <a:r>
              <a:rPr lang="en-US" b="1" dirty="0" smtClean="0"/>
              <a:t>the fragment to the sentence that comes before or after it. </a:t>
            </a:r>
            <a:endParaRPr lang="en-US" b="1" dirty="0" smtClean="0"/>
          </a:p>
          <a:p>
            <a:pPr marL="514350" indent="-514350" algn="l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Correct </a:t>
            </a:r>
            <a:r>
              <a:rPr lang="en-US" b="1" i="1" dirty="0" smtClean="0">
                <a:solidFill>
                  <a:srgbClr val="FF0000"/>
                </a:solidFill>
              </a:rPr>
              <a:t>Sentences: </a:t>
            </a:r>
            <a:r>
              <a:rPr lang="en-US" dirty="0" smtClean="0"/>
              <a:t>While I was waiting for my car to be repaired, I read a magazine. </a:t>
            </a:r>
            <a:endParaRPr lang="en-US" dirty="0" smtClean="0"/>
          </a:p>
          <a:p>
            <a:pPr marL="514350" indent="-514350" algn="l">
              <a:buNone/>
            </a:pPr>
            <a:r>
              <a:rPr lang="en-US" i="1" dirty="0" smtClean="0"/>
              <a:t>Notice </a:t>
            </a:r>
            <a:r>
              <a:rPr lang="en-US" i="1" dirty="0" smtClean="0"/>
              <a:t>the use of the comma after the dependent clause (because the dependent clause falls at the beginning of the sentence). </a:t>
            </a:r>
            <a:endParaRPr lang="en-US" i="1" dirty="0" smtClean="0"/>
          </a:p>
          <a:p>
            <a:pPr marL="514350" indent="-514350" algn="l">
              <a:buNone/>
            </a:pPr>
            <a:r>
              <a:rPr lang="en-US" i="1" dirty="0" smtClean="0"/>
              <a:t>I </a:t>
            </a:r>
            <a:r>
              <a:rPr lang="en-US" i="1" dirty="0" smtClean="0"/>
              <a:t>had to ride the bus while I was waiting for my car to be repaired. 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912797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1375</Words>
  <Application>Microsoft Office PowerPoint</Application>
  <PresentationFormat>Affichage à l'écran (16:9)</PresentationFormat>
  <Paragraphs>99</Paragraphs>
  <Slides>28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29" baseType="lpstr">
      <vt:lpstr>Office Theme</vt:lpstr>
      <vt:lpstr>Sentence Problems 2</vt:lpstr>
      <vt:lpstr>Objectives</vt:lpstr>
      <vt:lpstr>Fragment sentences </vt:lpstr>
      <vt:lpstr>Diapositive 4</vt:lpstr>
      <vt:lpstr>Diapositive 5</vt:lpstr>
      <vt:lpstr>Types of fragments</vt:lpstr>
      <vt:lpstr>Diapositive 7</vt:lpstr>
      <vt:lpstr>Examples of Subordinating Conjunctions and Relative Pronouns </vt:lpstr>
      <vt:lpstr>Strategies for correcting subordinating conjunction and relative pronoun fragments</vt:lpstr>
      <vt:lpstr>Diapositive 10</vt:lpstr>
      <vt:lpstr>Diapositive 11</vt:lpstr>
      <vt:lpstr>Diapositive 12</vt:lpstr>
      <vt:lpstr>Diapositive 13</vt:lpstr>
      <vt:lpstr>Strategies for correcting “ing” fragments</vt:lpstr>
      <vt:lpstr>Diapositive 15</vt:lpstr>
      <vt:lpstr>Diapositive 16</vt:lpstr>
      <vt:lpstr>Strategies for correcting missing subject fragments: </vt:lpstr>
      <vt:lpstr>Diapositive 18</vt:lpstr>
      <vt:lpstr>Diapositive 19</vt:lpstr>
      <vt:lpstr>Strategies for correcting “extra information” fragments: </vt:lpstr>
      <vt:lpstr>Diapositive 21</vt:lpstr>
      <vt:lpstr>Choppy sentences</vt:lpstr>
      <vt:lpstr>Diapositive 23</vt:lpstr>
      <vt:lpstr>Practice</vt:lpstr>
      <vt:lpstr>Diapositive 25</vt:lpstr>
      <vt:lpstr>Diapositive 26</vt:lpstr>
      <vt:lpstr>Diapositive 27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2015-08-09T19:08:57Z</dcterms:modified>
</cp:coreProperties>
</file>