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4" r:id="rId1"/>
  </p:sldMasterIdLst>
  <p:sldIdLst>
    <p:sldId id="256" r:id="rId2"/>
    <p:sldId id="257" r:id="rId3"/>
    <p:sldId id="282" r:id="rId4"/>
    <p:sldId id="258" r:id="rId5"/>
    <p:sldId id="283" r:id="rId6"/>
    <p:sldId id="284" r:id="rId7"/>
    <p:sldId id="260" r:id="rId8"/>
    <p:sldId id="285" r:id="rId9"/>
    <p:sldId id="286" r:id="rId10"/>
    <p:sldId id="259" r:id="rId11"/>
    <p:sldId id="287" r:id="rId12"/>
    <p:sldId id="289" r:id="rId13"/>
    <p:sldId id="261" r:id="rId14"/>
    <p:sldId id="288" r:id="rId15"/>
    <p:sldId id="290" r:id="rId16"/>
    <p:sldId id="262" r:id="rId17"/>
    <p:sldId id="280" r:id="rId18"/>
    <p:sldId id="277" r:id="rId19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0000"/>
    <a:srgbClr val="000099"/>
    <a:srgbClr val="422C16"/>
    <a:srgbClr val="0C788E"/>
    <a:srgbClr val="025198"/>
    <a:srgbClr val="1C1C1C"/>
    <a:srgbClr val="3366FF"/>
    <a:srgbClr val="99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59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1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439E8-2EED-4376-AD12-4FF5B0779EF0}" type="slidenum">
              <a:rPr lang="es-ES" altLang="en-US"/>
              <a:pPr>
                <a:defRPr/>
              </a:pPr>
              <a:t>‹N°›</a:t>
            </a:fld>
            <a:endParaRPr lang="es-ES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7FD70-A8BF-4AA0-A800-912EE0EA8FE8}" type="slidenum">
              <a:rPr lang="es-ES" altLang="en-US"/>
              <a:pPr>
                <a:defRPr/>
              </a:pPr>
              <a:t>‹N°›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40158-3388-405D-90F2-0596D17ED05F}" type="slidenum">
              <a:rPr lang="es-ES" altLang="en-US"/>
              <a:pPr>
                <a:defRPr/>
              </a:pPr>
              <a:t>‹N°›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EE1C4-A9BB-408A-A1DD-173880E25946}" type="slidenum">
              <a:rPr lang="es-ES" altLang="en-US"/>
              <a:pPr>
                <a:defRPr/>
              </a:pPr>
              <a:t>‹N°›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BEBCD-3D90-47F6-9C0C-F5691DCE2120}" type="slidenum">
              <a:rPr lang="es-ES" altLang="en-US"/>
              <a:pPr>
                <a:defRPr/>
              </a:pPr>
              <a:t>‹N°›</a:t>
            </a:fld>
            <a:endParaRPr lang="es-ES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B2786-00D6-4BDD-B951-4F9D75AC3C3C}" type="slidenum">
              <a:rPr lang="es-ES" altLang="en-US"/>
              <a:pPr>
                <a:defRPr/>
              </a:pPr>
              <a:t>‹N°›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8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9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76CDA-1D64-49FF-96EF-3AF6FFACEE95}" type="slidenum">
              <a:rPr lang="es-ES" altLang="en-US"/>
              <a:pPr>
                <a:defRPr/>
              </a:pPr>
              <a:t>‹N°›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43D6F-6DAA-48B8-A6D1-88D46CF0AAF6}" type="slidenum">
              <a:rPr lang="es-ES" altLang="en-US"/>
              <a:pPr>
                <a:defRPr/>
              </a:pPr>
              <a:t>‹N°›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3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ADF15-2582-4116-9C0E-2492DEF3EA5B}" type="slidenum">
              <a:rPr lang="es-ES" altLang="en-US"/>
              <a:pPr>
                <a:defRPr/>
              </a:pPr>
              <a:t>‹N°›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6267D-CAE9-4A00-A22A-E1B2473AE15A}" type="slidenum">
              <a:rPr lang="es-ES" altLang="en-US"/>
              <a:pPr>
                <a:defRPr/>
              </a:pPr>
              <a:t>‹N°›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gner et arrondir un rectangle à un seul coin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Triangle rect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Forme libre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9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10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11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25F96F-C2D7-4E2A-9E5B-EDEFAE9C54B5}" type="slidenum">
              <a:rPr lang="es-ES" altLang="en-US"/>
              <a:pPr>
                <a:defRPr/>
              </a:pPr>
              <a:t>‹N°›</a:t>
            </a:fld>
            <a:endParaRPr lang="es-E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Espace réservé du titre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US" smtClean="0"/>
          </a:p>
        </p:txBody>
      </p:sp>
      <p:sp>
        <p:nvSpPr>
          <p:cNvPr id="1029" name="Espace réservé du texte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E48D531-A366-421F-BACF-BAAC4D98C64D}" type="slidenum">
              <a:rPr lang="es-ES" altLang="en-US"/>
              <a:pPr>
                <a:defRPr/>
              </a:pPr>
              <a:t>‹N°›</a:t>
            </a:fld>
            <a:endParaRPr lang="es-ES" altLang="en-US"/>
          </a:p>
        </p:txBody>
      </p:sp>
      <p:grpSp>
        <p:nvGrpSpPr>
          <p:cNvPr id="1033" name="Groupe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77" r:id="rId2"/>
    <p:sldLayoutId id="2147483786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7" r:id="rId9"/>
    <p:sldLayoutId id="2147483783" r:id="rId10"/>
    <p:sldLayoutId id="214748378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3635375" y="765175"/>
            <a:ext cx="5040313" cy="1511300"/>
          </a:xfrm>
        </p:spPr>
        <p:txBody>
          <a:bodyPr anchor="ctr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altLang="en-US" sz="5400" dirty="0" smtClean="0">
                <a:solidFill>
                  <a:schemeClr val="bg1"/>
                </a:solidFill>
                <a:effectLst/>
                <a:cs typeface="Calibri" pitchFamily="34" charset="0"/>
              </a:rPr>
              <a:t>PARALLELISM</a:t>
            </a:r>
          </a:p>
        </p:txBody>
      </p:sp>
      <p:sp>
        <p:nvSpPr>
          <p:cNvPr id="5123" name="Rectangle 119"/>
          <p:cNvSpPr>
            <a:spLocks noChangeArrowheads="1"/>
          </p:cNvSpPr>
          <p:nvPr/>
        </p:nvSpPr>
        <p:spPr bwMode="auto">
          <a:xfrm>
            <a:off x="6372225" y="3155950"/>
            <a:ext cx="2592388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/>
            <a:r>
              <a:rPr lang="es-ES" altLang="en-US" sz="2400" b="1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Dr. Nour TOUMI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8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Practice</a:t>
            </a:r>
            <a:endParaRPr lang="en-GB" sz="8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50" y="714375"/>
            <a:ext cx="8643938" cy="578643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en-US" sz="2400" b="1" dirty="0" smtClean="0"/>
              <a:t>Correct the faulty parallelism in the following sentences to make them clear, concise, and easy to read.</a:t>
            </a:r>
          </a:p>
          <a:p>
            <a:pPr marL="457200" indent="-457200" eaLnBrk="1" hangingPunct="1">
              <a:buClrTx/>
              <a:buFont typeface="+mj-lt"/>
              <a:buAutoNum type="arabicPeriod"/>
              <a:defRPr/>
            </a:pPr>
            <a:r>
              <a:rPr lang="en-US" sz="2400" dirty="0" err="1" smtClean="0"/>
              <a:t>Wen</a:t>
            </a:r>
            <a:r>
              <a:rPr lang="en-US" sz="2400" dirty="0" smtClean="0"/>
              <a:t> gets her daily exercise by walking her dog, going for a bike ride, and cleaning. </a:t>
            </a:r>
          </a:p>
          <a:p>
            <a:pPr marL="457200" indent="-457200" eaLnBrk="1" hangingPunct="1">
              <a:buClrTx/>
              <a:buFont typeface="+mj-lt"/>
              <a:buAutoNum type="arabicPeriod"/>
              <a:defRPr/>
            </a:pPr>
            <a:r>
              <a:rPr lang="en-US" sz="2400" dirty="0" smtClean="0"/>
              <a:t>Would you prefer the graceful owl, rats, or a sneaky cat as your pet? </a:t>
            </a:r>
          </a:p>
          <a:p>
            <a:pPr marL="457200" indent="-457200" eaLnBrk="1" hangingPunct="1">
              <a:buClrTx/>
              <a:buFont typeface="+mj-lt"/>
              <a:buAutoNum type="arabicPeriod"/>
              <a:defRPr/>
            </a:pPr>
            <a:r>
              <a:rPr lang="en-US" sz="2400" dirty="0" smtClean="0"/>
              <a:t>The difference between rural and country living is the height of the buildings and the population. </a:t>
            </a:r>
          </a:p>
          <a:p>
            <a:pPr marL="457200" indent="-457200" eaLnBrk="1" hangingPunct="1">
              <a:buClrTx/>
              <a:buFont typeface="+mj-lt"/>
              <a:buAutoNum type="arabicPeriod"/>
              <a:defRPr/>
            </a:pPr>
            <a:r>
              <a:rPr lang="en-US" sz="2400" dirty="0" smtClean="0"/>
              <a:t>Stress makes it difficult to exercise regularly, have relationships that are stable, and be eating food with benefits to one’s health.</a:t>
            </a:r>
          </a:p>
          <a:p>
            <a:pPr marL="457200" indent="-457200" eaLnBrk="1" hangingPunct="1">
              <a:buClrTx/>
              <a:buFont typeface="+mj-lt"/>
              <a:buAutoNum type="arabicPeriod"/>
              <a:defRPr/>
            </a:pPr>
            <a:r>
              <a:rPr lang="en-US" sz="2400" dirty="0" smtClean="0"/>
              <a:t>Reading can help your writing skills, to gain independence, and confidently completing your assignments. </a:t>
            </a:r>
          </a:p>
          <a:p>
            <a:pPr>
              <a:buFont typeface="Wingdings 2" pitchFamily="18" charset="2"/>
              <a:buNone/>
              <a:defRPr/>
            </a:pPr>
            <a:endParaRPr lang="en-US" sz="2400" dirty="0" smtClean="0"/>
          </a:p>
          <a:p>
            <a:pPr eaLnBrk="1" hangingPunct="1">
              <a:buFont typeface="Wingdings 2" pitchFamily="18" charset="2"/>
              <a:buNone/>
              <a:defRPr/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50" y="714375"/>
            <a:ext cx="8643938" cy="5610225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i="1" dirty="0" err="1" smtClean="0">
                <a:latin typeface="+mj-lt"/>
              </a:rPr>
              <a:t>Wen</a:t>
            </a:r>
            <a:r>
              <a:rPr lang="en-US" i="1" dirty="0" smtClean="0">
                <a:latin typeface="+mj-lt"/>
              </a:rPr>
              <a:t> gets her daily exercise by walking her dog, going for a bike ride and </a:t>
            </a:r>
            <a:r>
              <a:rPr lang="en-US" i="1" dirty="0" smtClean="0">
                <a:solidFill>
                  <a:srgbClr val="FF0000"/>
                </a:solidFill>
                <a:latin typeface="+mj-lt"/>
              </a:rPr>
              <a:t>cleaning her house. </a:t>
            </a:r>
          </a:p>
          <a:p>
            <a:pPr>
              <a:lnSpc>
                <a:spcPct val="150000"/>
              </a:lnSpc>
              <a:defRPr/>
            </a:pPr>
            <a:r>
              <a:rPr lang="en-US" i="1" dirty="0" smtClean="0">
                <a:latin typeface="+mj-lt"/>
              </a:rPr>
              <a:t>Would you prefer an owl, rat or cat as your pet? </a:t>
            </a:r>
          </a:p>
          <a:p>
            <a:pPr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en-US" b="1" i="1" dirty="0" smtClean="0">
                <a:latin typeface="+mj-lt"/>
              </a:rPr>
              <a:t>OR </a:t>
            </a:r>
          </a:p>
          <a:p>
            <a:pPr>
              <a:lnSpc>
                <a:spcPct val="150000"/>
              </a:lnSpc>
              <a:defRPr/>
            </a:pPr>
            <a:r>
              <a:rPr lang="en-US" i="1" dirty="0" smtClean="0">
                <a:latin typeface="+mj-lt"/>
              </a:rPr>
              <a:t>Would you prefer the graceful owl, pesky rat or sneaky cat as your pet? </a:t>
            </a:r>
          </a:p>
          <a:p>
            <a:pPr>
              <a:lnSpc>
                <a:spcPct val="150000"/>
              </a:lnSpc>
              <a:defRPr/>
            </a:pPr>
            <a:r>
              <a:rPr lang="en-US" i="1" dirty="0" smtClean="0">
                <a:latin typeface="+mj-lt"/>
              </a:rPr>
              <a:t>The differences between rural and country living are the height of the buildings and the size of the population.</a:t>
            </a:r>
          </a:p>
          <a:p>
            <a:pPr>
              <a:lnSpc>
                <a:spcPct val="150000"/>
              </a:lnSpc>
              <a:buFont typeface="Wingdings 2" pitchFamily="18" charset="2"/>
              <a:buNone/>
              <a:defRPr/>
            </a:pPr>
            <a:endParaRPr lang="en-US" i="1" dirty="0" smtClean="0">
              <a:latin typeface="+mj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00063" y="1357313"/>
            <a:ext cx="7858125" cy="24923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buClr>
                <a:schemeClr val="accent4"/>
              </a:buClr>
              <a:buFont typeface="Arial" pitchFamily="34" charset="0"/>
              <a:buChar char="•"/>
              <a:defRPr/>
            </a:pPr>
            <a:r>
              <a:rPr lang="en-US" sz="2600" i="1" dirty="0">
                <a:latin typeface="+mj-lt"/>
                <a:cs typeface="Arial" pitchFamily="34" charset="0"/>
              </a:rPr>
              <a:t>  Stress makes it difficult to maintain regular exercise, stable relationships and healthy diet.</a:t>
            </a:r>
          </a:p>
          <a:p>
            <a:pPr>
              <a:lnSpc>
                <a:spcPct val="150000"/>
              </a:lnSpc>
              <a:buClr>
                <a:schemeClr val="accent4"/>
              </a:buClr>
              <a:buFont typeface="Arial" pitchFamily="34" charset="0"/>
              <a:buChar char="•"/>
              <a:defRPr/>
            </a:pPr>
            <a:r>
              <a:rPr lang="en-US" sz="2600" i="1" dirty="0">
                <a:latin typeface="+mj-lt"/>
                <a:cs typeface="Arial" pitchFamily="34" charset="0"/>
              </a:rPr>
              <a:t>  Reading can help you improve your writing skills, gain independence, and complete your assignments.</a:t>
            </a:r>
            <a:endParaRPr lang="en-GB" sz="2600" dirty="0"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428625" y="714375"/>
            <a:ext cx="8215313" cy="569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  <a:defRPr/>
            </a:pPr>
            <a:endParaRPr lang="en-GB" sz="2600" dirty="0">
              <a:latin typeface="+mj-lt"/>
              <a:cs typeface="Arial" pitchFamily="34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2600" dirty="0">
                <a:latin typeface="+mj-lt"/>
                <a:cs typeface="Arial" pitchFamily="34" charset="0"/>
              </a:rPr>
              <a:t>In the spring, summer or in the winter, we will go to Germany.</a:t>
            </a:r>
          </a:p>
          <a:p>
            <a:pPr marL="342900" indent="-342900">
              <a:buFont typeface="+mj-lt"/>
              <a:buAutoNum type="arabicPeriod"/>
              <a:defRPr/>
            </a:pPr>
            <a:endParaRPr lang="en-GB" sz="2600" dirty="0">
              <a:latin typeface="+mj-lt"/>
              <a:cs typeface="Arial" pitchFamily="34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2600" dirty="0">
                <a:latin typeface="+mj-lt"/>
                <a:cs typeface="Arial" pitchFamily="34" charset="0"/>
              </a:rPr>
              <a:t>Eric Foreman decorates the Christmas tree, picks up his grandma from the nursing home, and friends are invited over for dinner. </a:t>
            </a:r>
          </a:p>
          <a:p>
            <a:pPr marL="342900" indent="-342900">
              <a:buFont typeface="+mj-lt"/>
              <a:buAutoNum type="arabicPeriod"/>
              <a:defRPr/>
            </a:pPr>
            <a:endParaRPr lang="en-GB" sz="2600" dirty="0">
              <a:latin typeface="+mj-lt"/>
              <a:cs typeface="Arial" pitchFamily="34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2600" dirty="0">
                <a:latin typeface="+mj-lt"/>
                <a:cs typeface="Arial" pitchFamily="34" charset="0"/>
              </a:rPr>
              <a:t>The internet can be used to find word meanings, medical information and locating hotels.</a:t>
            </a:r>
          </a:p>
          <a:p>
            <a:pPr marL="342900" indent="-342900">
              <a:buFont typeface="+mj-lt"/>
              <a:buAutoNum type="arabicPeriod"/>
              <a:defRPr/>
            </a:pPr>
            <a:endParaRPr lang="en-GB" sz="2600" dirty="0">
              <a:latin typeface="+mj-lt"/>
              <a:cs typeface="Arial" pitchFamily="34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2600" dirty="0">
                <a:latin typeface="+mj-lt"/>
                <a:cs typeface="Arial" pitchFamily="34" charset="0"/>
              </a:rPr>
              <a:t>Tennis requires hand-eye coordination, flexibility and to be able to concentrate. </a:t>
            </a:r>
          </a:p>
          <a:p>
            <a:pPr marL="342900" indent="-342900">
              <a:buFont typeface="+mj-lt"/>
              <a:buAutoNum type="arabicPeriod"/>
              <a:defRPr/>
            </a:pPr>
            <a:endParaRPr lang="en-GB" sz="2600" dirty="0"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357188" y="785813"/>
            <a:ext cx="857250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400" dirty="0">
                <a:latin typeface="+mj-lt"/>
                <a:cs typeface="Arial" pitchFamily="34" charset="0"/>
              </a:rPr>
              <a:t>In the spring, summer or winter, we will go to Germany./ In the spring, in the summer or in the winter, we will go to Germany.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400" dirty="0">
                <a:latin typeface="+mj-lt"/>
                <a:cs typeface="Arial" pitchFamily="34" charset="0"/>
              </a:rPr>
              <a:t>Eric Foreman decorates the Christmas tree, picks up his grandma from the nursing home, and invites friends over for dinner.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400" dirty="0">
                <a:latin typeface="+mj-lt"/>
                <a:cs typeface="Arial" pitchFamily="34" charset="0"/>
              </a:rPr>
              <a:t>The internet can be used to find word meanings, medical information and hotels. / The internet can be used to find word meanings, research medical information and locate hotels.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400" dirty="0">
                <a:latin typeface="+mj-lt"/>
                <a:cs typeface="Arial" pitchFamily="34" charset="0"/>
              </a:rPr>
              <a:t>Tennis requires hand-eye coordination, flexibility and concentration.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28625" y="1214438"/>
            <a:ext cx="8358188" cy="42941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endParaRPr lang="en-GB" sz="2600" dirty="0">
              <a:latin typeface="+mj-lt"/>
              <a:cs typeface="Arial" pitchFamily="34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 startAt="5"/>
              <a:defRPr/>
            </a:pPr>
            <a:r>
              <a:rPr lang="en-US" sz="2600" dirty="0">
                <a:latin typeface="+mj-lt"/>
                <a:cs typeface="Arial" pitchFamily="34" charset="0"/>
              </a:rPr>
              <a:t>The teacher has the responsibility of providing supplemental help and to review all test material with the students.</a:t>
            </a:r>
          </a:p>
          <a:p>
            <a:pPr>
              <a:lnSpc>
                <a:spcPct val="150000"/>
              </a:lnSpc>
              <a:defRPr/>
            </a:pPr>
            <a:endParaRPr lang="en-US" sz="2600" dirty="0">
              <a:latin typeface="+mj-lt"/>
              <a:cs typeface="Arial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sz="2600" dirty="0">
                <a:latin typeface="+mj-lt"/>
                <a:cs typeface="Arial" pitchFamily="34" charset="0"/>
              </a:rPr>
              <a:t> </a:t>
            </a:r>
          </a:p>
          <a:p>
            <a:pPr>
              <a:lnSpc>
                <a:spcPct val="150000"/>
              </a:lnSpc>
              <a:defRPr/>
            </a:pPr>
            <a:endParaRPr lang="en-GB" sz="2600" dirty="0">
              <a:latin typeface="+mj-lt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1500" y="3500438"/>
            <a:ext cx="7929563" cy="18303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endParaRPr lang="en-GB" sz="2600" dirty="0">
              <a:latin typeface="+mj-lt"/>
              <a:cs typeface="Arial" pitchFamily="34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 startAt="6"/>
              <a:defRPr/>
            </a:pPr>
            <a:r>
              <a:rPr lang="en-US" sz="2600" dirty="0">
                <a:latin typeface="+mj-lt"/>
                <a:cs typeface="Arial" pitchFamily="34" charset="0"/>
              </a:rPr>
              <a:t>Veronica threw the rock at the window and the glass was broken. </a:t>
            </a:r>
            <a:endParaRPr lang="en-GB" sz="2600" dirty="0"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71500" y="1071563"/>
            <a:ext cx="8143875" cy="36925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2600" dirty="0">
                <a:latin typeface="+mj-lt"/>
                <a:cs typeface="Arial" pitchFamily="34" charset="0"/>
              </a:rPr>
              <a:t>5. The teacher has the responsibility of providing supplemental help and reviewing all test material with the students. </a:t>
            </a:r>
            <a:r>
              <a:rPr lang="en-US" sz="2600" b="1" dirty="0">
                <a:latin typeface="+mj-lt"/>
                <a:cs typeface="Arial" pitchFamily="34" charset="0"/>
              </a:rPr>
              <a:t>OR</a:t>
            </a:r>
          </a:p>
          <a:p>
            <a:pPr>
              <a:lnSpc>
                <a:spcPct val="150000"/>
              </a:lnSpc>
              <a:defRPr/>
            </a:pPr>
            <a:r>
              <a:rPr lang="en-US" sz="2600" dirty="0">
                <a:latin typeface="+mj-lt"/>
                <a:cs typeface="Arial" pitchFamily="34" charset="0"/>
              </a:rPr>
              <a:t>The teacher has the responsibility to provide supplemental help and to review all test material with students.</a:t>
            </a:r>
          </a:p>
          <a:p>
            <a:pPr>
              <a:lnSpc>
                <a:spcPct val="150000"/>
              </a:lnSpc>
              <a:defRPr/>
            </a:pPr>
            <a:r>
              <a:rPr lang="en-US" sz="2600" dirty="0">
                <a:latin typeface="+mj-lt"/>
                <a:cs typeface="Arial" pitchFamily="34" charset="0"/>
              </a:rPr>
              <a:t> </a:t>
            </a:r>
            <a:endParaRPr lang="en-GB" sz="2600" dirty="0">
              <a:latin typeface="+mj-lt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2938" y="3929063"/>
            <a:ext cx="7929562" cy="18303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endParaRPr lang="en-GB" sz="2600" dirty="0">
              <a:latin typeface="+mj-lt"/>
              <a:cs typeface="Arial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sz="2600" dirty="0">
                <a:latin typeface="+mj-lt"/>
                <a:cs typeface="Arial" pitchFamily="34" charset="0"/>
              </a:rPr>
              <a:t>6. Veronica threw the rock at the window and broke the glass. </a:t>
            </a:r>
            <a:r>
              <a:rPr lang="en-GB" sz="2600" b="1" dirty="0">
                <a:latin typeface="+mj-lt"/>
                <a:cs typeface="Arial" pitchFamily="34" charset="0"/>
              </a:rPr>
              <a:t> </a:t>
            </a:r>
            <a:endParaRPr lang="en-GB" sz="2600" dirty="0"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 noChangeArrowheads="1"/>
          </p:cNvSpPr>
          <p:nvPr>
            <p:ph type="ctrTitle"/>
          </p:nvPr>
        </p:nvSpPr>
        <p:spPr>
          <a:xfrm>
            <a:off x="785786" y="1643050"/>
            <a:ext cx="7851648" cy="18288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altLang="en-US" sz="8000" dirty="0" smtClean="0">
                <a:solidFill>
                  <a:srgbClr val="FFFF00"/>
                </a:solidFill>
              </a:rPr>
              <a:t>Thank you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1079500"/>
          </a:xfrm>
        </p:spPr>
        <p:txBody>
          <a:bodyPr/>
          <a:lstStyle/>
          <a:p>
            <a:pPr algn="ctr" eaLnBrk="1" hangingPunct="1"/>
            <a:r>
              <a:rPr lang="en-US" altLang="en-US" sz="4000" b="1" smtClean="0">
                <a:solidFill>
                  <a:schemeClr val="tx1"/>
                </a:solidFill>
              </a:rPr>
              <a:t>Objectives</a:t>
            </a:r>
            <a:r>
              <a:rPr lang="en-US" altLang="en-US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500188"/>
            <a:ext cx="8174037" cy="4881562"/>
          </a:xfrm>
        </p:spPr>
        <p:txBody>
          <a:bodyPr>
            <a:normAutofit/>
          </a:bodyPr>
          <a:lstStyle/>
          <a:p>
            <a:pPr marL="0" indent="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altLang="en-US" dirty="0" smtClean="0">
                <a:latin typeface="Calibri" pitchFamily="34" charset="0"/>
                <a:cs typeface="Calibri" pitchFamily="34" charset="0"/>
              </a:rPr>
              <a:t> By the end of this session, students will be able to:</a:t>
            </a:r>
          </a:p>
          <a:p>
            <a:pPr marL="514350" indent="-51435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altLang="en-US" dirty="0" smtClean="0">
                <a:latin typeface="Calibri" pitchFamily="34" charset="0"/>
                <a:cs typeface="Calibri" pitchFamily="34" charset="0"/>
              </a:rPr>
              <a:t>understand the notion of parallelism</a:t>
            </a:r>
          </a:p>
          <a:p>
            <a:pPr marL="514350" indent="-51435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altLang="en-US" dirty="0" smtClean="0">
                <a:latin typeface="Calibri" pitchFamily="34" charset="0"/>
                <a:cs typeface="Calibri" pitchFamily="34" charset="0"/>
              </a:rPr>
              <a:t>Write sentences with parallel structures.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>
          <a:xfrm>
            <a:off x="457200" y="571500"/>
            <a:ext cx="8229600" cy="714375"/>
          </a:xfrm>
        </p:spPr>
        <p:txBody>
          <a:bodyPr/>
          <a:lstStyle/>
          <a:p>
            <a:pPr eaLnBrk="1" hangingPunct="1"/>
            <a:r>
              <a:rPr lang="en-GB" sz="4000" smtClean="0">
                <a:solidFill>
                  <a:schemeClr val="tx1"/>
                </a:solidFill>
              </a:rPr>
              <a:t>Adding a List</a:t>
            </a:r>
          </a:p>
        </p:txBody>
      </p:sp>
      <p:sp>
        <p:nvSpPr>
          <p:cNvPr id="7171" name="Espace réservé du contenu 6"/>
          <p:cNvSpPr>
            <a:spLocks noGrp="1"/>
          </p:cNvSpPr>
          <p:nvPr>
            <p:ph idx="1"/>
          </p:nvPr>
        </p:nvSpPr>
        <p:spPr>
          <a:xfrm>
            <a:off x="285750" y="1428750"/>
            <a:ext cx="8429625" cy="5214938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en-GB" smtClean="0"/>
              <a:t>Sometimes </a:t>
            </a:r>
            <a:r>
              <a:rPr lang="en-US" smtClean="0"/>
              <a:t>a simple sentence or a combination of two simple sentences isn’t sufficient to express your thoughts as a writer. Often, you will need to add information to clarify or expand on your ideas. Another way to add variety to your writing is to use </a:t>
            </a:r>
            <a:r>
              <a:rPr lang="en-US" b="1" smtClean="0"/>
              <a:t>lists—items in a series. </a:t>
            </a:r>
            <a:r>
              <a:rPr lang="en-US" smtClean="0"/>
              <a:t>Not only can lists vary your writing, they also can add necessary information to explain, clarify, or illustrate one of your ideas.</a:t>
            </a:r>
            <a:endParaRPr lang="en-GB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4313" y="357188"/>
            <a:ext cx="8715375" cy="74628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GB" sz="2600" b="1" dirty="0">
                <a:latin typeface="+mj-lt"/>
                <a:cs typeface="Arial" pitchFamily="34" charset="0"/>
              </a:rPr>
              <a:t>Example: </a:t>
            </a:r>
            <a:r>
              <a:rPr lang="en-US" sz="2600" dirty="0">
                <a:latin typeface="+mj-lt"/>
                <a:cs typeface="Arial" pitchFamily="34" charset="0"/>
              </a:rPr>
              <a:t>Charles went to the mall and purchased a CD, a shirt and </a:t>
            </a:r>
            <a:r>
              <a:rPr lang="en-GB" sz="2600" dirty="0">
                <a:latin typeface="+mj-lt"/>
                <a:cs typeface="Arial" pitchFamily="34" charset="0"/>
              </a:rPr>
              <a:t>sunglasses.</a:t>
            </a:r>
          </a:p>
          <a:p>
            <a:pPr>
              <a:lnSpc>
                <a:spcPct val="150000"/>
              </a:lnSpc>
              <a:defRPr/>
            </a:pPr>
            <a:r>
              <a:rPr lang="en-US" sz="2600" dirty="0">
                <a:latin typeface="+mj-lt"/>
                <a:cs typeface="Arial" pitchFamily="34" charset="0"/>
              </a:rPr>
              <a:t>A series can consist of single words (nouns, adjectives, verbs, adverbs) or </a:t>
            </a:r>
            <a:r>
              <a:rPr lang="en-GB" sz="2600" dirty="0">
                <a:latin typeface="+mj-lt"/>
                <a:cs typeface="Arial" pitchFamily="34" charset="0"/>
              </a:rPr>
              <a:t>prepositional phrases.</a:t>
            </a:r>
          </a:p>
          <a:p>
            <a:pPr>
              <a:lnSpc>
                <a:spcPct val="150000"/>
              </a:lnSpc>
              <a:defRPr/>
            </a:pPr>
            <a:r>
              <a:rPr lang="en-GB" sz="2600" b="1" dirty="0">
                <a:latin typeface="+mj-lt"/>
                <a:cs typeface="Arial" pitchFamily="34" charset="0"/>
              </a:rPr>
              <a:t>Examples: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600" dirty="0">
                <a:latin typeface="+mj-lt"/>
                <a:cs typeface="Arial" pitchFamily="34" charset="0"/>
              </a:rPr>
              <a:t>The pizza was topped with </a:t>
            </a:r>
            <a:r>
              <a:rPr lang="en-US" sz="2600" u="sng" dirty="0">
                <a:latin typeface="+mj-lt"/>
                <a:cs typeface="Arial" pitchFamily="34" charset="0"/>
              </a:rPr>
              <a:t>cheese</a:t>
            </a:r>
            <a:r>
              <a:rPr lang="en-US" sz="2600" dirty="0">
                <a:latin typeface="+mj-lt"/>
                <a:cs typeface="Arial" pitchFamily="34" charset="0"/>
              </a:rPr>
              <a:t>, </a:t>
            </a:r>
            <a:r>
              <a:rPr lang="en-US" sz="2600" u="sng" dirty="0">
                <a:latin typeface="+mj-lt"/>
                <a:cs typeface="Arial" pitchFamily="34" charset="0"/>
              </a:rPr>
              <a:t>sausage</a:t>
            </a:r>
            <a:r>
              <a:rPr lang="en-US" sz="2600" dirty="0">
                <a:latin typeface="+mj-lt"/>
                <a:cs typeface="Arial" pitchFamily="34" charset="0"/>
              </a:rPr>
              <a:t>, </a:t>
            </a:r>
            <a:r>
              <a:rPr lang="en-US" sz="2600" u="sng" dirty="0">
                <a:latin typeface="+mj-lt"/>
                <a:cs typeface="Arial" pitchFamily="34" charset="0"/>
              </a:rPr>
              <a:t>green onions </a:t>
            </a:r>
            <a:r>
              <a:rPr lang="en-US" sz="2600" dirty="0">
                <a:latin typeface="+mj-lt"/>
                <a:cs typeface="Arial" pitchFamily="34" charset="0"/>
              </a:rPr>
              <a:t>and </a:t>
            </a:r>
            <a:r>
              <a:rPr lang="en-GB" sz="2600" u="sng" dirty="0">
                <a:latin typeface="+mj-lt"/>
                <a:cs typeface="Arial" pitchFamily="34" charset="0"/>
              </a:rPr>
              <a:t>mushrooms</a:t>
            </a:r>
            <a:r>
              <a:rPr lang="en-GB" sz="2600" dirty="0">
                <a:latin typeface="+mj-lt"/>
                <a:cs typeface="Arial" pitchFamily="34" charset="0"/>
              </a:rPr>
              <a:t>. (</a:t>
            </a:r>
            <a:r>
              <a:rPr lang="en-GB" sz="2600" b="1" dirty="0">
                <a:solidFill>
                  <a:srgbClr val="FF0000"/>
                </a:solidFill>
                <a:latin typeface="+mj-lt"/>
                <a:cs typeface="Arial" pitchFamily="34" charset="0"/>
              </a:rPr>
              <a:t>nouns</a:t>
            </a:r>
            <a:r>
              <a:rPr lang="en-GB" sz="2600" dirty="0">
                <a:latin typeface="+mj-lt"/>
                <a:cs typeface="Arial" pitchFamily="34" charset="0"/>
              </a:rPr>
              <a:t>)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600" dirty="0">
                <a:latin typeface="+mj-lt"/>
                <a:cs typeface="Arial" pitchFamily="34" charset="0"/>
              </a:rPr>
              <a:t>The </a:t>
            </a:r>
            <a:r>
              <a:rPr lang="en-US" sz="2600" u="sng" dirty="0">
                <a:latin typeface="+mj-lt"/>
                <a:cs typeface="Arial" pitchFamily="34" charset="0"/>
              </a:rPr>
              <a:t>large</a:t>
            </a:r>
            <a:r>
              <a:rPr lang="en-US" sz="2600" dirty="0">
                <a:latin typeface="+mj-lt"/>
                <a:cs typeface="Arial" pitchFamily="34" charset="0"/>
              </a:rPr>
              <a:t>, </a:t>
            </a:r>
            <a:r>
              <a:rPr lang="en-US" sz="2600" u="sng" dirty="0">
                <a:latin typeface="+mj-lt"/>
                <a:cs typeface="Arial" pitchFamily="34" charset="0"/>
              </a:rPr>
              <a:t>powerful</a:t>
            </a:r>
            <a:r>
              <a:rPr lang="en-US" sz="2600" dirty="0">
                <a:latin typeface="+mj-lt"/>
                <a:cs typeface="Arial" pitchFamily="34" charset="0"/>
              </a:rPr>
              <a:t> and </a:t>
            </a:r>
            <a:r>
              <a:rPr lang="en-US" sz="2600" u="sng" dirty="0">
                <a:latin typeface="+mj-lt"/>
                <a:cs typeface="Arial" pitchFamily="34" charset="0"/>
              </a:rPr>
              <a:t>majestic</a:t>
            </a:r>
            <a:r>
              <a:rPr lang="en-US" sz="2600" dirty="0">
                <a:latin typeface="+mj-lt"/>
                <a:cs typeface="Arial" pitchFamily="34" charset="0"/>
              </a:rPr>
              <a:t> lion sleeps 16 hours a day.</a:t>
            </a:r>
            <a:r>
              <a:rPr lang="en-GB" sz="2600" dirty="0">
                <a:latin typeface="+mj-lt"/>
                <a:cs typeface="Arial" pitchFamily="34" charset="0"/>
              </a:rPr>
              <a:t>(</a:t>
            </a:r>
            <a:r>
              <a:rPr lang="en-GB" sz="2600" b="1" dirty="0">
                <a:solidFill>
                  <a:srgbClr val="FF0000"/>
                </a:solidFill>
                <a:latin typeface="+mj-lt"/>
                <a:cs typeface="Arial" pitchFamily="34" charset="0"/>
              </a:rPr>
              <a:t>adjectives)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600" dirty="0">
                <a:latin typeface="+mj-lt"/>
                <a:cs typeface="Arial" pitchFamily="34" charset="0"/>
              </a:rPr>
              <a:t>The athlete </a:t>
            </a:r>
            <a:r>
              <a:rPr lang="en-US" sz="2600" u="sng" dirty="0">
                <a:latin typeface="+mj-lt"/>
                <a:cs typeface="Arial" pitchFamily="34" charset="0"/>
              </a:rPr>
              <a:t>walks</a:t>
            </a:r>
            <a:r>
              <a:rPr lang="en-US" sz="2600" dirty="0">
                <a:latin typeface="+mj-lt"/>
                <a:cs typeface="Arial" pitchFamily="34" charset="0"/>
              </a:rPr>
              <a:t>, </a:t>
            </a:r>
            <a:r>
              <a:rPr lang="en-US" sz="2600" u="sng" dirty="0">
                <a:latin typeface="+mj-lt"/>
                <a:cs typeface="Arial" pitchFamily="34" charset="0"/>
              </a:rPr>
              <a:t>jogs</a:t>
            </a:r>
            <a:r>
              <a:rPr lang="en-US" sz="2600" dirty="0">
                <a:latin typeface="+mj-lt"/>
                <a:cs typeface="Arial" pitchFamily="34" charset="0"/>
              </a:rPr>
              <a:t>, </a:t>
            </a:r>
            <a:r>
              <a:rPr lang="en-US" sz="2600" u="sng" dirty="0">
                <a:latin typeface="+mj-lt"/>
                <a:cs typeface="Arial" pitchFamily="34" charset="0"/>
              </a:rPr>
              <a:t>runs</a:t>
            </a:r>
            <a:r>
              <a:rPr lang="en-US" sz="2600" dirty="0">
                <a:latin typeface="+mj-lt"/>
                <a:cs typeface="Arial" pitchFamily="34" charset="0"/>
              </a:rPr>
              <a:t> and </a:t>
            </a:r>
            <a:r>
              <a:rPr lang="en-US" sz="2600" u="sng" dirty="0">
                <a:latin typeface="+mj-lt"/>
                <a:cs typeface="Arial" pitchFamily="34" charset="0"/>
              </a:rPr>
              <a:t>sprints</a:t>
            </a:r>
            <a:r>
              <a:rPr lang="en-US" sz="2600" dirty="0">
                <a:latin typeface="+mj-lt"/>
                <a:cs typeface="Arial" pitchFamily="34" charset="0"/>
              </a:rPr>
              <a:t> during practice. (</a:t>
            </a:r>
            <a:r>
              <a:rPr lang="en-US" sz="2600" b="1" dirty="0">
                <a:solidFill>
                  <a:srgbClr val="FF0000"/>
                </a:solidFill>
                <a:latin typeface="+mj-lt"/>
                <a:cs typeface="Arial" pitchFamily="34" charset="0"/>
              </a:rPr>
              <a:t>verbs</a:t>
            </a:r>
            <a:r>
              <a:rPr lang="en-US" sz="2600" dirty="0">
                <a:latin typeface="+mj-lt"/>
                <a:cs typeface="Arial" pitchFamily="34" charset="0"/>
              </a:rPr>
              <a:t>)</a:t>
            </a:r>
            <a:endParaRPr lang="en-GB" sz="2600" dirty="0">
              <a:latin typeface="+mj-lt"/>
              <a:cs typeface="Arial" pitchFamily="34" charset="0"/>
            </a:endParaRPr>
          </a:p>
          <a:p>
            <a:pPr>
              <a:defRPr/>
            </a:pPr>
            <a:endParaRPr lang="en-GB" sz="2600" dirty="0">
              <a:latin typeface="+mj-lt"/>
              <a:cs typeface="Arial" pitchFamily="34" charset="0"/>
            </a:endParaRPr>
          </a:p>
          <a:p>
            <a:pPr>
              <a:defRPr/>
            </a:pPr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57188" y="1000125"/>
            <a:ext cx="8501062" cy="30924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 startAt="4"/>
              <a:defRPr/>
            </a:pPr>
            <a:r>
              <a:rPr lang="en-US" sz="2600" dirty="0">
                <a:latin typeface="+mj-lt"/>
                <a:cs typeface="Calibri" pitchFamily="34" charset="0"/>
              </a:rPr>
              <a:t>The sea otter swims </a:t>
            </a:r>
            <a:r>
              <a:rPr lang="en-US" sz="2600" u="sng" dirty="0">
                <a:latin typeface="+mj-lt"/>
                <a:cs typeface="Calibri" pitchFamily="34" charset="0"/>
              </a:rPr>
              <a:t>swiftly</a:t>
            </a:r>
            <a:r>
              <a:rPr lang="en-US" sz="2600" dirty="0">
                <a:latin typeface="+mj-lt"/>
                <a:cs typeface="Calibri" pitchFamily="34" charset="0"/>
              </a:rPr>
              <a:t>, </a:t>
            </a:r>
            <a:r>
              <a:rPr lang="en-US" sz="2600" u="sng" dirty="0">
                <a:latin typeface="+mj-lt"/>
                <a:cs typeface="Calibri" pitchFamily="34" charset="0"/>
              </a:rPr>
              <a:t>smoothly</a:t>
            </a:r>
            <a:r>
              <a:rPr lang="en-US" sz="2600" dirty="0">
                <a:latin typeface="+mj-lt"/>
                <a:cs typeface="Calibri" pitchFamily="34" charset="0"/>
              </a:rPr>
              <a:t> and </a:t>
            </a:r>
            <a:r>
              <a:rPr lang="en-US" sz="2600" u="sng" dirty="0">
                <a:latin typeface="+mj-lt"/>
                <a:cs typeface="Calibri" pitchFamily="34" charset="0"/>
              </a:rPr>
              <a:t>playfully</a:t>
            </a:r>
            <a:r>
              <a:rPr lang="en-US" sz="2600" dirty="0">
                <a:latin typeface="+mj-lt"/>
                <a:cs typeface="Calibri" pitchFamily="34" charset="0"/>
              </a:rPr>
              <a:t>. (</a:t>
            </a:r>
            <a:r>
              <a:rPr lang="en-US" sz="2600" b="1" dirty="0">
                <a:solidFill>
                  <a:srgbClr val="FF0000"/>
                </a:solidFill>
                <a:latin typeface="+mj-lt"/>
                <a:cs typeface="Calibri" pitchFamily="34" charset="0"/>
              </a:rPr>
              <a:t>adverbs</a:t>
            </a:r>
            <a:r>
              <a:rPr lang="en-US" sz="2600" dirty="0">
                <a:latin typeface="+mj-lt"/>
                <a:cs typeface="Calibri" pitchFamily="34" charset="0"/>
              </a:rPr>
              <a:t>)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 startAt="4"/>
              <a:defRPr/>
            </a:pPr>
            <a:r>
              <a:rPr lang="en-US" sz="2600" dirty="0">
                <a:latin typeface="+mj-lt"/>
                <a:cs typeface="Calibri" pitchFamily="34" charset="0"/>
              </a:rPr>
              <a:t>The cruise ship offers extravagant meals </a:t>
            </a:r>
            <a:r>
              <a:rPr lang="en-US" sz="2600" u="sng" dirty="0">
                <a:latin typeface="+mj-lt"/>
                <a:cs typeface="Calibri" pitchFamily="34" charset="0"/>
              </a:rPr>
              <a:t>in the morning</a:t>
            </a:r>
            <a:r>
              <a:rPr lang="en-US" sz="2600" dirty="0">
                <a:latin typeface="+mj-lt"/>
                <a:cs typeface="Calibri" pitchFamily="34" charset="0"/>
              </a:rPr>
              <a:t>, </a:t>
            </a:r>
            <a:r>
              <a:rPr lang="en-US" sz="2600" u="sng" dirty="0">
                <a:latin typeface="+mj-lt"/>
                <a:cs typeface="Calibri" pitchFamily="34" charset="0"/>
              </a:rPr>
              <a:t>in the afternoon</a:t>
            </a:r>
            <a:r>
              <a:rPr lang="en-US" sz="2600" dirty="0">
                <a:latin typeface="+mj-lt"/>
                <a:cs typeface="Calibri" pitchFamily="34" charset="0"/>
              </a:rPr>
              <a:t>, </a:t>
            </a:r>
            <a:r>
              <a:rPr lang="en-US" sz="2600" u="sng" dirty="0">
                <a:latin typeface="+mj-lt"/>
                <a:cs typeface="Calibri" pitchFamily="34" charset="0"/>
              </a:rPr>
              <a:t>in the evening </a:t>
            </a:r>
            <a:r>
              <a:rPr lang="en-US" sz="2600" dirty="0">
                <a:latin typeface="+mj-lt"/>
                <a:cs typeface="Calibri" pitchFamily="34" charset="0"/>
              </a:rPr>
              <a:t>and </a:t>
            </a:r>
            <a:r>
              <a:rPr lang="en-US" sz="2600" u="sng" dirty="0">
                <a:latin typeface="+mj-lt"/>
                <a:cs typeface="Calibri" pitchFamily="34" charset="0"/>
              </a:rPr>
              <a:t>after midnight</a:t>
            </a:r>
            <a:r>
              <a:rPr lang="en-US" sz="2600" dirty="0">
                <a:latin typeface="+mj-lt"/>
                <a:cs typeface="Calibri" pitchFamily="34" charset="0"/>
              </a:rPr>
              <a:t>. (</a:t>
            </a:r>
            <a:r>
              <a:rPr lang="en-US" sz="2600" b="1" dirty="0">
                <a:solidFill>
                  <a:srgbClr val="FF0000"/>
                </a:solidFill>
                <a:latin typeface="+mj-lt"/>
                <a:cs typeface="Calibri" pitchFamily="34" charset="0"/>
              </a:rPr>
              <a:t>prepositional phrases </a:t>
            </a:r>
            <a:r>
              <a:rPr lang="en-US" sz="2600" dirty="0">
                <a:latin typeface="+mj-lt"/>
                <a:cs typeface="Calibri" pitchFamily="34" charset="0"/>
              </a:rPr>
              <a:t>beginning with </a:t>
            </a:r>
            <a:r>
              <a:rPr lang="en-US" sz="2600" i="1" dirty="0">
                <a:latin typeface="+mj-lt"/>
                <a:cs typeface="Calibri" pitchFamily="34" charset="0"/>
              </a:rPr>
              <a:t>in and after)</a:t>
            </a:r>
            <a:endParaRPr lang="en-GB" sz="2600" dirty="0"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57188" y="714375"/>
            <a:ext cx="8501062" cy="42941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2600" dirty="0">
                <a:latin typeface="+mj-lt"/>
                <a:cs typeface="Arial" pitchFamily="34" charset="0"/>
              </a:rPr>
              <a:t>The list can be added at the beginning, middle, or end of the sentence.</a:t>
            </a:r>
          </a:p>
          <a:p>
            <a:pPr>
              <a:lnSpc>
                <a:spcPct val="150000"/>
              </a:lnSpc>
              <a:defRPr/>
            </a:pPr>
            <a:r>
              <a:rPr lang="en-GB" sz="2600" b="1" dirty="0">
                <a:latin typeface="+mj-lt"/>
                <a:cs typeface="Arial" pitchFamily="34" charset="0"/>
              </a:rPr>
              <a:t>Examples</a:t>
            </a:r>
          </a:p>
          <a:p>
            <a:pPr>
              <a:lnSpc>
                <a:spcPct val="150000"/>
              </a:lnSpc>
              <a:defRPr/>
            </a:pPr>
            <a:r>
              <a:rPr lang="en-US" sz="2600" i="1" dirty="0">
                <a:solidFill>
                  <a:srgbClr val="FF0000"/>
                </a:solidFill>
                <a:latin typeface="+mj-lt"/>
                <a:cs typeface="Arial" pitchFamily="34" charset="0"/>
              </a:rPr>
              <a:t>Beginning</a:t>
            </a:r>
            <a:r>
              <a:rPr lang="en-US" sz="2600" i="1" dirty="0">
                <a:latin typeface="+mj-lt"/>
                <a:cs typeface="Arial" pitchFamily="34" charset="0"/>
              </a:rPr>
              <a:t>: Cheese, coffee and fruit were served at the picnic.</a:t>
            </a:r>
          </a:p>
          <a:p>
            <a:pPr>
              <a:lnSpc>
                <a:spcPct val="150000"/>
              </a:lnSpc>
              <a:defRPr/>
            </a:pPr>
            <a:r>
              <a:rPr lang="en-US" sz="2600" i="1" dirty="0">
                <a:solidFill>
                  <a:srgbClr val="FF0000"/>
                </a:solidFill>
                <a:latin typeface="+mj-lt"/>
                <a:cs typeface="Arial" pitchFamily="34" charset="0"/>
              </a:rPr>
              <a:t>Middle</a:t>
            </a:r>
            <a:r>
              <a:rPr lang="en-US" sz="2600" i="1" dirty="0">
                <a:latin typeface="+mj-lt"/>
                <a:cs typeface="Arial" pitchFamily="34" charset="0"/>
              </a:rPr>
              <a:t>: The hosts served cheese, coffee and fruit at the picnic.</a:t>
            </a:r>
          </a:p>
          <a:p>
            <a:pPr>
              <a:lnSpc>
                <a:spcPct val="150000"/>
              </a:lnSpc>
              <a:defRPr/>
            </a:pPr>
            <a:r>
              <a:rPr lang="en-US" sz="2600" i="1" dirty="0">
                <a:solidFill>
                  <a:srgbClr val="FF0000"/>
                </a:solidFill>
                <a:latin typeface="+mj-lt"/>
                <a:cs typeface="Arial" pitchFamily="34" charset="0"/>
              </a:rPr>
              <a:t>End</a:t>
            </a:r>
            <a:r>
              <a:rPr lang="en-US" sz="2600" i="1" dirty="0">
                <a:latin typeface="+mj-lt"/>
                <a:cs typeface="Arial" pitchFamily="34" charset="0"/>
              </a:rPr>
              <a:t>: The food served at the picnic included cheese, coffee and </a:t>
            </a:r>
            <a:r>
              <a:rPr lang="en-GB" sz="2600" dirty="0">
                <a:latin typeface="+mj-lt"/>
                <a:cs typeface="Arial" pitchFamily="34" charset="0"/>
              </a:rPr>
              <a:t>fruit.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357188" y="857250"/>
            <a:ext cx="8572500" cy="2643188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GB" altLang="en-US" dirty="0" smtClean="0">
              <a:solidFill>
                <a:srgbClr val="1E1E1E"/>
              </a:solidFill>
              <a:latin typeface="+mj-lt"/>
              <a:cs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800" b="1" dirty="0" smtClean="0">
                <a:latin typeface="+mj-lt"/>
              </a:rPr>
              <a:t>The birds are finches, under a tree, and yellow</a:t>
            </a:r>
            <a:endParaRPr lang="en-GB" altLang="en-US" sz="2800" b="1" dirty="0" smtClean="0">
              <a:latin typeface="+mj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14375"/>
            <a:ext cx="8329613" cy="3286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>
                <a:latin typeface="+mj-lt"/>
              </a:rPr>
              <a:t>Any items work well in the list </a:t>
            </a:r>
            <a:r>
              <a:rPr lang="en-US" i="1" dirty="0" smtClean="0">
                <a:latin typeface="+mj-lt"/>
              </a:rPr>
              <a:t>as long as every item in the list is the same type of word or phrase. This is known as </a:t>
            </a:r>
            <a:r>
              <a:rPr lang="en-US" b="1" i="1" dirty="0" smtClean="0">
                <a:latin typeface="+mj-lt"/>
              </a:rPr>
              <a:t>parallelism. </a:t>
            </a:r>
            <a:r>
              <a:rPr lang="en-US" dirty="0" smtClean="0">
                <a:latin typeface="+mj-lt"/>
              </a:rPr>
              <a:t>Mixing different categories of words or phrases in the same list makes the sentence hard to read and understand.</a:t>
            </a:r>
            <a:endParaRPr lang="en-GB" dirty="0" smtClean="0">
              <a:latin typeface="+mj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50" y="571500"/>
            <a:ext cx="8572500" cy="57531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sz="2800" b="1" dirty="0" smtClean="0">
                <a:solidFill>
                  <a:srgbClr val="FF0000"/>
                </a:solidFill>
                <a:latin typeface="+mj-lt"/>
              </a:rPr>
              <a:t>Examples</a:t>
            </a:r>
          </a:p>
          <a:p>
            <a:pPr marL="514350" indent="-514350" eaLnBrk="1" fontAlgn="auto" hangingPunct="1">
              <a:spcAft>
                <a:spcPts val="0"/>
              </a:spcAft>
              <a:buClrTx/>
              <a:buFont typeface="+mj-lt"/>
              <a:buAutoNum type="arabicPeriod"/>
              <a:defRPr/>
            </a:pPr>
            <a:r>
              <a:rPr lang="en-US" dirty="0" smtClean="0">
                <a:latin typeface="+mj-lt"/>
              </a:rPr>
              <a:t>At the supermarket, </a:t>
            </a:r>
            <a:r>
              <a:rPr lang="en-US" dirty="0" err="1" smtClean="0">
                <a:latin typeface="+mj-lt"/>
              </a:rPr>
              <a:t>Sarina</a:t>
            </a:r>
            <a:r>
              <a:rPr lang="en-US" dirty="0" smtClean="0">
                <a:latin typeface="+mj-lt"/>
              </a:rPr>
              <a:t> purchased bread, butter, and milk. </a:t>
            </a:r>
            <a:r>
              <a:rPr lang="en-GB" dirty="0" smtClean="0">
                <a:latin typeface="+mj-lt"/>
              </a:rPr>
              <a:t>(nouns)</a:t>
            </a:r>
          </a:p>
          <a:p>
            <a:pPr marL="514350" indent="-514350" eaLnBrk="1" fontAlgn="auto" hangingPunct="1">
              <a:spcAft>
                <a:spcPts val="0"/>
              </a:spcAft>
              <a:buClrTx/>
              <a:buFont typeface="+mj-lt"/>
              <a:buAutoNum type="arabicPeriod"/>
              <a:defRPr/>
            </a:pPr>
            <a:r>
              <a:rPr lang="en-US" dirty="0" smtClean="0">
                <a:latin typeface="+mj-lt"/>
              </a:rPr>
              <a:t>The garden was colorful, fragrant, and beautiful. (adjectives)</a:t>
            </a:r>
          </a:p>
          <a:p>
            <a:pPr marL="514350" indent="-514350" eaLnBrk="1" fontAlgn="auto" hangingPunct="1">
              <a:spcAft>
                <a:spcPts val="0"/>
              </a:spcAft>
              <a:buClrTx/>
              <a:buFont typeface="+mj-lt"/>
              <a:buAutoNum type="arabicPeriod"/>
              <a:defRPr/>
            </a:pPr>
            <a:r>
              <a:rPr lang="en-US" dirty="0" smtClean="0">
                <a:latin typeface="+mj-lt"/>
              </a:rPr>
              <a:t>Frank swims, bicycles, and runs every day for triathlon practice. </a:t>
            </a:r>
            <a:r>
              <a:rPr lang="en-GB" dirty="0" smtClean="0">
                <a:latin typeface="+mj-lt"/>
              </a:rPr>
              <a:t>(verbs)</a:t>
            </a:r>
          </a:p>
          <a:p>
            <a:pPr marL="514350" indent="-514350" eaLnBrk="1" fontAlgn="auto" hangingPunct="1">
              <a:spcAft>
                <a:spcPts val="0"/>
              </a:spcAft>
              <a:buClrTx/>
              <a:buFont typeface="+mj-lt"/>
              <a:buAutoNum type="arabicPeriod"/>
              <a:defRPr/>
            </a:pPr>
            <a:r>
              <a:rPr lang="en-US" dirty="0" smtClean="0">
                <a:latin typeface="+mj-lt"/>
              </a:rPr>
              <a:t>The gymnast vaulted athletically, aggressively, and purposefully. </a:t>
            </a:r>
            <a:r>
              <a:rPr lang="en-GB" dirty="0" smtClean="0">
                <a:latin typeface="+mj-lt"/>
              </a:rPr>
              <a:t>(adverbs)</a:t>
            </a:r>
          </a:p>
          <a:p>
            <a:pPr marL="514350" indent="-514350" eaLnBrk="1" fontAlgn="auto" hangingPunct="1">
              <a:spcAft>
                <a:spcPts val="0"/>
              </a:spcAft>
              <a:buClrTx/>
              <a:buFont typeface="+mj-lt"/>
              <a:buAutoNum type="arabicPeriod"/>
              <a:defRPr/>
            </a:pPr>
            <a:r>
              <a:rPr lang="en-US" dirty="0" smtClean="0">
                <a:latin typeface="+mj-lt"/>
              </a:rPr>
              <a:t>Chin looked for the passport in the dresser, on the counter, and under the newspaper. (prepositional phrases beginning with </a:t>
            </a:r>
            <a:r>
              <a:rPr lang="en-US" i="1" dirty="0" smtClean="0">
                <a:latin typeface="+mj-lt"/>
              </a:rPr>
              <a:t>in, </a:t>
            </a:r>
            <a:r>
              <a:rPr lang="en-GB" i="1" dirty="0" smtClean="0">
                <a:latin typeface="+mj-lt"/>
              </a:rPr>
              <a:t>on, and under)</a:t>
            </a:r>
            <a:endParaRPr lang="en-GB" dirty="0">
              <a:latin typeface="+mj-lt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ébit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Débit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7918</TotalTime>
  <Words>927</Words>
  <Application>Microsoft Office PowerPoint</Application>
  <PresentationFormat>Affichage à l'écran (4:3)</PresentationFormat>
  <Paragraphs>68</Paragraphs>
  <Slides>18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Constantia</vt:lpstr>
      <vt:lpstr>Wingdings 2</vt:lpstr>
      <vt:lpstr>Débit</vt:lpstr>
      <vt:lpstr>PARALLELISM</vt:lpstr>
      <vt:lpstr>Objectives </vt:lpstr>
      <vt:lpstr>Adding a List</vt:lpstr>
      <vt:lpstr>Diapositive 4</vt:lpstr>
      <vt:lpstr>Diapositive 5</vt:lpstr>
      <vt:lpstr>Diapositive 6</vt:lpstr>
      <vt:lpstr>Diapositive 7</vt:lpstr>
      <vt:lpstr>Diapositive 8</vt:lpstr>
      <vt:lpstr>Diapositive 9</vt:lpstr>
      <vt:lpstr>Practice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Thank you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ABS</cp:lastModifiedBy>
  <cp:revision>700</cp:revision>
  <dcterms:created xsi:type="dcterms:W3CDTF">2010-05-23T14:28:12Z</dcterms:created>
  <dcterms:modified xsi:type="dcterms:W3CDTF">2015-08-16T14:59:23Z</dcterms:modified>
</cp:coreProperties>
</file>