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2"/>
  </p:notesMasterIdLst>
  <p:sldIdLst>
    <p:sldId id="256" r:id="rId2"/>
    <p:sldId id="259" r:id="rId3"/>
    <p:sldId id="258" r:id="rId4"/>
    <p:sldId id="260" r:id="rId5"/>
    <p:sldId id="292" r:id="rId6"/>
    <p:sldId id="294" r:id="rId7"/>
    <p:sldId id="295" r:id="rId8"/>
    <p:sldId id="297" r:id="rId9"/>
    <p:sldId id="262" r:id="rId10"/>
    <p:sldId id="270" r:id="rId11"/>
    <p:sldId id="271" r:id="rId12"/>
    <p:sldId id="272" r:id="rId13"/>
    <p:sldId id="298" r:id="rId14"/>
    <p:sldId id="299" r:id="rId15"/>
    <p:sldId id="300" r:id="rId16"/>
    <p:sldId id="301" r:id="rId17"/>
    <p:sldId id="309" r:id="rId18"/>
    <p:sldId id="302" r:id="rId19"/>
    <p:sldId id="303" r:id="rId20"/>
    <p:sldId id="273" r:id="rId21"/>
    <p:sldId id="274" r:id="rId22"/>
    <p:sldId id="275" r:id="rId23"/>
    <p:sldId id="276" r:id="rId24"/>
    <p:sldId id="277" r:id="rId25"/>
    <p:sldId id="304" r:id="rId26"/>
    <p:sldId id="305" r:id="rId27"/>
    <p:sldId id="307" r:id="rId28"/>
    <p:sldId id="306" r:id="rId29"/>
    <p:sldId id="291" r:id="rId30"/>
    <p:sldId id="308" r:id="rId3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7033"/>
    <a:srgbClr val="9EFF29"/>
    <a:srgbClr val="C33A1F"/>
    <a:srgbClr val="003635"/>
    <a:srgbClr val="D6370C"/>
    <a:srgbClr val="0000CC"/>
    <a:srgbClr val="1D3A00"/>
    <a:srgbClr val="FF856D"/>
    <a:srgbClr val="FF2549"/>
    <a:srgbClr val="00585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620"/>
    <p:restoredTop sz="94249" autoAdjust="0"/>
  </p:normalViewPr>
  <p:slideViewPr>
    <p:cSldViewPr snapToGrid="0">
      <p:cViewPr varScale="1">
        <p:scale>
          <a:sx n="98" d="100"/>
          <a:sy n="98" d="100"/>
        </p:scale>
        <p:origin x="-576" y="-90"/>
      </p:cViewPr>
      <p:guideLst>
        <p:guide orient="horz" pos="162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D18E60-4300-4729-A0D7-6AB984C3922D}" type="datetimeFigureOut">
              <a:rPr lang="en-US" smtClean="0"/>
              <a:pPr/>
              <a:t>6/21/2015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533E96-F078-4B3D-A8F4-F1AF21EBC357}" type="slidenum">
              <a:rPr lang="en-US" smtClean="0"/>
              <a:pPr/>
              <a:t>‹N°›</a:t>
            </a:fld>
            <a:endParaRPr lang="en-US"/>
          </a:p>
        </p:txBody>
      </p:sp>
    </p:spTree>
    <p:extLst>
      <p:ext uri="{BB962C8B-B14F-4D97-AF65-F5344CB8AC3E}">
        <p14:creationId xmlns:p14="http://schemas.microsoft.com/office/powerpoint/2010/main" xmlns="" val="2844300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350B06-B074-48FC-8CFD-53D2CD8FB95F}" type="slidenum">
              <a:rPr lang="en-US" smtClean="0"/>
              <a:pPr/>
              <a:t>4</a:t>
            </a:fld>
            <a:endParaRPr lang="en-US"/>
          </a:p>
        </p:txBody>
      </p:sp>
    </p:spTree>
    <p:extLst>
      <p:ext uri="{BB962C8B-B14F-4D97-AF65-F5344CB8AC3E}">
        <p14:creationId xmlns:p14="http://schemas.microsoft.com/office/powerpoint/2010/main" xmlns="" val="1284596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350B06-B074-48FC-8CFD-53D2CD8FB95F}" type="slidenum">
              <a:rPr lang="en-US" smtClean="0"/>
              <a:pPr/>
              <a:t>5</a:t>
            </a:fld>
            <a:endParaRPr lang="en-US"/>
          </a:p>
        </p:txBody>
      </p:sp>
    </p:spTree>
    <p:extLst>
      <p:ext uri="{BB962C8B-B14F-4D97-AF65-F5344CB8AC3E}">
        <p14:creationId xmlns:p14="http://schemas.microsoft.com/office/powerpoint/2010/main" xmlns="" val="12845968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F533E96-F078-4B3D-A8F4-F1AF21EBC357}" type="slidenum">
              <a:rPr lang="en-US" smtClean="0"/>
              <a:pPr/>
              <a:t>23</a:t>
            </a:fld>
            <a:endParaRPr lang="en-US"/>
          </a:p>
        </p:txBody>
      </p:sp>
    </p:spTree>
    <p:extLst>
      <p:ext uri="{BB962C8B-B14F-4D97-AF65-F5344CB8AC3E}">
        <p14:creationId xmlns:p14="http://schemas.microsoft.com/office/powerpoint/2010/main" xmlns="" val="40107276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57199" y="287595"/>
            <a:ext cx="8251724" cy="1032386"/>
          </a:xfrm>
          <a:noFill/>
          <a:effectLst>
            <a:outerShdw blurRad="50800" dist="38100" dir="2700000" algn="tl" rotWithShape="0">
              <a:prstClr val="black">
                <a:alpha val="40000"/>
              </a:prstClr>
            </a:outerShdw>
          </a:effectLst>
        </p:spPr>
        <p:txBody>
          <a:bodyPr>
            <a:normAutofit/>
          </a:bodyPr>
          <a:lstStyle>
            <a:lvl1pPr algn="ctr">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442451" y="1327355"/>
            <a:ext cx="8273846" cy="678426"/>
          </a:xfrm>
        </p:spPr>
        <p:txBody>
          <a:bodyPr>
            <a:normAutofit/>
          </a:bodyPr>
          <a:lstStyle>
            <a:lvl1pPr marL="0" indent="0" algn="ctr">
              <a:buNone/>
              <a:defRPr sz="2800" b="0" i="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53074F12-AA26-4AC8-9962-C36BB8F32554}" type="datetimeFigureOut">
              <a:rPr lang="en-US" smtClean="0"/>
              <a:pPr/>
              <a:t>6/21/2015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‹N°›</a:t>
            </a:fld>
            <a:endParaRPr lang="en-US"/>
          </a:p>
        </p:txBody>
      </p:sp>
    </p:spTree>
    <p:extLst>
      <p:ext uri="{BB962C8B-B14F-4D97-AF65-F5344CB8AC3E}">
        <p14:creationId xmlns:p14="http://schemas.microsoft.com/office/powerpoint/2010/main" xmlns=""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6/21/2015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‹N°›</a:t>
            </a:fld>
            <a:endParaRPr lang="en-US"/>
          </a:p>
        </p:txBody>
      </p:sp>
    </p:spTree>
    <p:extLst>
      <p:ext uri="{BB962C8B-B14F-4D97-AF65-F5344CB8AC3E}">
        <p14:creationId xmlns:p14="http://schemas.microsoft.com/office/powerpoint/2010/main" xmlns=""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6/21/2015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‹N°›</a:t>
            </a:fld>
            <a:endParaRPr lang="en-US"/>
          </a:p>
        </p:txBody>
      </p:sp>
    </p:spTree>
    <p:extLst>
      <p:ext uri="{BB962C8B-B14F-4D97-AF65-F5344CB8AC3E}">
        <p14:creationId xmlns:p14="http://schemas.microsoft.com/office/powerpoint/2010/main" xmlns=""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6/21/2015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‹N°›</a:t>
            </a:fld>
            <a:endParaRPr lang="en-US"/>
          </a:p>
        </p:txBody>
      </p:sp>
      <p:pic>
        <p:nvPicPr>
          <p:cNvPr id="7" name="Picture 6" descr="E:\websites\free-power-point-templates\2012\logos.png">
            <a:extLst>
              <a:ext uri="{FF2B5EF4-FFF2-40B4-BE49-F238E27FC236}">
                <a16:creationId xmlns:a16="http://schemas.microsoft.com/office/drawing/2014/main" xmlns="" id="{08B89D22-1D6E-450B-881F-4D2A4C527F72}"/>
              </a:ext>
            </a:extLst>
          </p:cNvPr>
          <p:cNvPicPr>
            <a:picLocks noChangeAspect="1" noChangeArrowheads="1"/>
          </p:cNvPicPr>
          <p:nvPr userDrawn="1"/>
        </p:nvPicPr>
        <p:blipFill>
          <a:blip r:embed="rId2">
            <a:extLst>
              <a:ext uri="{28A0092B-C50C-407E-A947-70E740481C1C}">
                <a14:useLocalDpi xmlns:a14="http://schemas.microsoft.com/office/drawing/2010/main" xmlns="" val="0"/>
              </a:ext>
            </a:extLst>
          </a:blip>
          <a:stretch>
            <a:fillRect/>
          </a:stretch>
        </p:blipFill>
        <p:spPr bwMode="auto">
          <a:xfrm>
            <a:off x="3808475" y="2326213"/>
            <a:ext cx="1463784" cy="526961"/>
          </a:xfrm>
          <a:prstGeom prst="rect">
            <a:avLst/>
          </a:prstGeom>
          <a:noFill/>
          <a:ln>
            <a:noFill/>
          </a:ln>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9826" y="253833"/>
            <a:ext cx="8259098" cy="763526"/>
          </a:xfrm>
        </p:spPr>
        <p:txBody>
          <a:bodyPr>
            <a:normAutofit/>
          </a:bodyPr>
          <a:lstStyle>
            <a:lvl1pPr algn="ctr">
              <a:defRPr sz="3600" baseline="0">
                <a:solidFill>
                  <a:srgbClr val="FF0000"/>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448966" y="1290484"/>
            <a:ext cx="8246070" cy="3571838"/>
          </a:xfrm>
        </p:spPr>
        <p:txBody>
          <a:bodyPr/>
          <a:lstStyle>
            <a:lvl1pPr algn="ctr">
              <a:defRPr sz="2800">
                <a:solidFill>
                  <a:schemeClr val="tx1"/>
                </a:solidFill>
              </a:defRPr>
            </a:lvl1pPr>
            <a:lvl2pPr algn="ctr">
              <a:defRPr>
                <a:solidFill>
                  <a:schemeClr val="tx1"/>
                </a:solidFill>
              </a:defRPr>
            </a:lvl2pPr>
            <a:lvl3pPr algn="ctr">
              <a:defRPr>
                <a:solidFill>
                  <a:schemeClr val="tx1"/>
                </a:solidFill>
              </a:defRPr>
            </a:lvl3pPr>
            <a:lvl4pPr algn="ctr">
              <a:defRPr>
                <a:solidFill>
                  <a:schemeClr val="tx1"/>
                </a:solidFill>
              </a:defRPr>
            </a:lvl4pPr>
            <a:lvl5pPr algn="ct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6/21/2015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‹N°›</a:t>
            </a:fld>
            <a:endParaRPr lang="en-US"/>
          </a:p>
        </p:txBody>
      </p:sp>
    </p:spTree>
    <p:extLst>
      <p:ext uri="{BB962C8B-B14F-4D97-AF65-F5344CB8AC3E}">
        <p14:creationId xmlns:p14="http://schemas.microsoft.com/office/powerpoint/2010/main" xmlns=""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022528" y="443407"/>
            <a:ext cx="6820294" cy="725349"/>
          </a:xfrm>
        </p:spPr>
        <p:txBody>
          <a:bodyPr>
            <a:normAutofit/>
          </a:bodyPr>
          <a:lstStyle>
            <a:lvl1pPr algn="l">
              <a:defRPr sz="3600">
                <a:solidFill>
                  <a:schemeClr val="bg1"/>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2013155" y="1177436"/>
            <a:ext cx="6843252" cy="3511061"/>
          </a:xfrm>
        </p:spPr>
        <p:txBody>
          <a:bodyPr/>
          <a:lstStyle>
            <a:lvl1pPr>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6/21/2015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‹N°›</a:t>
            </a:fld>
            <a:endParaRPr lang="en-US"/>
          </a:p>
        </p:txBody>
      </p:sp>
    </p:spTree>
    <p:extLst>
      <p:ext uri="{BB962C8B-B14F-4D97-AF65-F5344CB8AC3E}">
        <p14:creationId xmlns:p14="http://schemas.microsoft.com/office/powerpoint/2010/main" xmlns=""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6/21/2015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‹N°›</a:t>
            </a:fld>
            <a:endParaRPr lang="en-US"/>
          </a:p>
        </p:txBody>
      </p:sp>
    </p:spTree>
    <p:extLst>
      <p:ext uri="{BB962C8B-B14F-4D97-AF65-F5344CB8AC3E}">
        <p14:creationId xmlns:p14="http://schemas.microsoft.com/office/powerpoint/2010/main" xmlns=""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074F12-AA26-4AC8-9962-C36BB8F32554}" type="datetimeFigureOut">
              <a:rPr lang="en-US" smtClean="0"/>
              <a:pPr/>
              <a:t>6/21/2015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‹N°›</a:t>
            </a:fld>
            <a:endParaRPr lang="en-US"/>
          </a:p>
        </p:txBody>
      </p:sp>
    </p:spTree>
    <p:extLst>
      <p:ext uri="{BB962C8B-B14F-4D97-AF65-F5344CB8AC3E}">
        <p14:creationId xmlns:p14="http://schemas.microsoft.com/office/powerpoint/2010/main" xmlns=""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17943" y="175783"/>
            <a:ext cx="8093365" cy="763525"/>
          </a:xfrm>
        </p:spPr>
        <p:txBody>
          <a:bodyPr>
            <a:normAutofit/>
          </a:bodyPr>
          <a:lstStyle>
            <a:lvl1pPr algn="ctr">
              <a:defRPr sz="3600" baseline="0">
                <a:solidFill>
                  <a:srgbClr val="FF0000"/>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Text Placeholder 2"/>
          <p:cNvSpPr>
            <a:spLocks noGrp="1"/>
          </p:cNvSpPr>
          <p:nvPr>
            <p:ph type="body" idx="1"/>
          </p:nvPr>
        </p:nvSpPr>
        <p:spPr>
          <a:xfrm>
            <a:off x="536879" y="1508033"/>
            <a:ext cx="4040188" cy="479822"/>
          </a:xfrm>
        </p:spPr>
        <p:txBody>
          <a:bodyPr anchor="b"/>
          <a:lstStyle>
            <a:lvl1pPr marL="0" indent="0" algn="ctr">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36879" y="1980430"/>
            <a:ext cx="4040188" cy="2276294"/>
          </a:xfrm>
        </p:spPr>
        <p:txBody>
          <a:bodyPr/>
          <a:lstStyle>
            <a:lvl1pPr algn="ctr">
              <a:defRPr sz="2400">
                <a:solidFill>
                  <a:schemeClr val="tx1"/>
                </a:solidFill>
              </a:defRPr>
            </a:lvl1pPr>
            <a:lvl2pPr algn="ctr">
              <a:defRPr sz="2000">
                <a:solidFill>
                  <a:schemeClr val="tx1"/>
                </a:solidFill>
              </a:defRPr>
            </a:lvl2pPr>
            <a:lvl3pPr algn="ctr">
              <a:defRPr sz="1800">
                <a:solidFill>
                  <a:schemeClr val="tx1"/>
                </a:solidFill>
              </a:defRPr>
            </a:lvl3pPr>
            <a:lvl4pPr algn="ctr">
              <a:defRPr sz="1600">
                <a:solidFill>
                  <a:schemeClr val="tx1"/>
                </a:solidFill>
              </a:defRPr>
            </a:lvl4pPr>
            <a:lvl5pPr algn="ct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572000" y="1508033"/>
            <a:ext cx="4041775" cy="479822"/>
          </a:xfrm>
        </p:spPr>
        <p:txBody>
          <a:bodyPr anchor="b"/>
          <a:lstStyle>
            <a:lvl1pPr marL="0" indent="0" algn="ctr">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572000" y="1980430"/>
            <a:ext cx="4041775" cy="2276294"/>
          </a:xfrm>
        </p:spPr>
        <p:txBody>
          <a:bodyPr/>
          <a:lstStyle>
            <a:lvl1pPr algn="ctr">
              <a:defRPr sz="2400">
                <a:solidFill>
                  <a:schemeClr val="tx1"/>
                </a:solidFill>
              </a:defRPr>
            </a:lvl1pPr>
            <a:lvl2pPr algn="ctr">
              <a:defRPr sz="2000">
                <a:solidFill>
                  <a:schemeClr val="tx1"/>
                </a:solidFill>
              </a:defRPr>
            </a:lvl2pPr>
            <a:lvl3pPr algn="ctr">
              <a:defRPr sz="1800">
                <a:solidFill>
                  <a:schemeClr val="tx1"/>
                </a:solidFill>
              </a:defRPr>
            </a:lvl3pPr>
            <a:lvl4pPr algn="ctr">
              <a:defRPr sz="1600">
                <a:solidFill>
                  <a:schemeClr val="tx1"/>
                </a:solidFill>
              </a:defRPr>
            </a:lvl4pPr>
            <a:lvl5pPr algn="ct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074F12-AA26-4AC8-9962-C36BB8F32554}" type="datetimeFigureOut">
              <a:rPr lang="en-US" smtClean="0"/>
              <a:pPr/>
              <a:t>6/21/2015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‹N°›</a:t>
            </a:fld>
            <a:endParaRPr lang="en-US"/>
          </a:p>
        </p:txBody>
      </p:sp>
    </p:spTree>
    <p:extLst>
      <p:ext uri="{BB962C8B-B14F-4D97-AF65-F5344CB8AC3E}">
        <p14:creationId xmlns:p14="http://schemas.microsoft.com/office/powerpoint/2010/main" xmlns=""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074F12-AA26-4AC8-9962-C36BB8F32554}" type="datetimeFigureOut">
              <a:rPr lang="en-US" smtClean="0"/>
              <a:pPr/>
              <a:t>6/21/2015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‹N°›</a:t>
            </a:fld>
            <a:endParaRPr lang="en-US"/>
          </a:p>
        </p:txBody>
      </p:sp>
    </p:spTree>
    <p:extLst>
      <p:ext uri="{BB962C8B-B14F-4D97-AF65-F5344CB8AC3E}">
        <p14:creationId xmlns:p14="http://schemas.microsoft.com/office/powerpoint/2010/main" xmlns=""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6/21/2015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‹N°›</a:t>
            </a:fld>
            <a:endParaRPr lang="en-US"/>
          </a:p>
        </p:txBody>
      </p:sp>
    </p:spTree>
    <p:extLst>
      <p:ext uri="{BB962C8B-B14F-4D97-AF65-F5344CB8AC3E}">
        <p14:creationId xmlns:p14="http://schemas.microsoft.com/office/powerpoint/2010/main" xmlns=""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6/21/2015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‹N°›</a:t>
            </a:fld>
            <a:endParaRPr lang="en-US"/>
          </a:p>
        </p:txBody>
      </p:sp>
    </p:spTree>
    <p:extLst>
      <p:ext uri="{BB962C8B-B14F-4D97-AF65-F5344CB8AC3E}">
        <p14:creationId xmlns:p14="http://schemas.microsoft.com/office/powerpoint/2010/main" xmlns=""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6/21/2015</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‹N°›</a:t>
            </a:fld>
            <a:endParaRPr lang="en-US"/>
          </a:p>
        </p:txBody>
      </p:sp>
      <p:sp>
        <p:nvSpPr>
          <p:cNvPr id="7" name="TextBox 6">
            <a:extLst>
              <a:ext uri="{FF2B5EF4-FFF2-40B4-BE49-F238E27FC236}">
                <a16:creationId xmlns:a16="http://schemas.microsoft.com/office/drawing/2014/main" xmlns="" id="{11E867DF-3DCA-4725-94F0-F2B6BD747A82}"/>
              </a:ext>
            </a:extLst>
          </p:cNvPr>
          <p:cNvSpPr txBox="1"/>
          <p:nvPr userDrawn="1"/>
        </p:nvSpPr>
        <p:spPr>
          <a:xfrm>
            <a:off x="-9150" y="5213747"/>
            <a:ext cx="8389625" cy="523220"/>
          </a:xfrm>
          <a:prstGeom prst="rect">
            <a:avLst/>
          </a:prstGeom>
          <a:noFill/>
        </p:spPr>
        <p:txBody>
          <a:bodyPr wrap="square" rtlCol="0">
            <a:spAutoFit/>
          </a:bodyPr>
          <a:lstStyle/>
          <a:p>
            <a:r>
              <a:rPr lang="en-US" sz="1400" dirty="0">
                <a:solidFill>
                  <a:schemeClr val="bg1">
                    <a:lumMod val="65000"/>
                  </a:schemeClr>
                </a:solidFill>
              </a:rPr>
              <a:t>This presentation uses a free template provided by FPPT.com</a:t>
            </a:r>
          </a:p>
          <a:p>
            <a:r>
              <a:rPr lang="en-US" sz="1400" dirty="0">
                <a:solidFill>
                  <a:schemeClr val="bg1">
                    <a:lumMod val="65000"/>
                  </a:schemeClr>
                </a:solidFill>
              </a:rPr>
              <a:t>www.free-power-point-templates.com</a:t>
            </a:r>
          </a:p>
        </p:txBody>
      </p:sp>
    </p:spTree>
    <p:extLst>
      <p:ext uri="{BB962C8B-B14F-4D97-AF65-F5344CB8AC3E}">
        <p14:creationId xmlns:p14="http://schemas.microsoft.com/office/powerpoint/2010/main" xmlns=""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8045" y="169605"/>
            <a:ext cx="7055556" cy="973394"/>
          </a:xfrm>
        </p:spPr>
        <p:txBody>
          <a:bodyPr>
            <a:noAutofit/>
          </a:bodyPr>
          <a:lstStyle/>
          <a:p>
            <a:r>
              <a:rPr lang="en-US" sz="4000" b="1" dirty="0" smtClean="0"/>
              <a:t>Prepositions and conjunctions </a:t>
            </a:r>
            <a:endParaRPr lang="en-US" sz="4000" b="1" dirty="0"/>
          </a:p>
        </p:txBody>
      </p:sp>
      <p:sp>
        <p:nvSpPr>
          <p:cNvPr id="3" name="Subtitle 2"/>
          <p:cNvSpPr>
            <a:spLocks noGrp="1"/>
          </p:cNvSpPr>
          <p:nvPr>
            <p:ph type="subTitle" idx="1"/>
          </p:nvPr>
        </p:nvSpPr>
        <p:spPr>
          <a:xfrm>
            <a:off x="6502035" y="1012359"/>
            <a:ext cx="2641965" cy="730043"/>
          </a:xfrm>
        </p:spPr>
        <p:txBody>
          <a:bodyPr>
            <a:normAutofit/>
          </a:bodyPr>
          <a:lstStyle/>
          <a:p>
            <a:pPr algn="r"/>
            <a:r>
              <a:rPr lang="en-US" b="1" dirty="0">
                <a:solidFill>
                  <a:schemeClr val="bg1"/>
                </a:solidFill>
              </a:rPr>
              <a:t>Dr. Nour TOUMI</a:t>
            </a:r>
          </a:p>
        </p:txBody>
      </p:sp>
    </p:spTree>
    <p:extLst>
      <p:ext uri="{BB962C8B-B14F-4D97-AF65-F5344CB8AC3E}">
        <p14:creationId xmlns:p14="http://schemas.microsoft.com/office/powerpoint/2010/main" xmlns="" val="363920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6C46AF8-00A6-495B-9B02-2C4F8B661083}"/>
              </a:ext>
            </a:extLst>
          </p:cNvPr>
          <p:cNvSpPr>
            <a:spLocks noGrp="1"/>
          </p:cNvSpPr>
          <p:nvPr>
            <p:ph type="title"/>
          </p:nvPr>
        </p:nvSpPr>
        <p:spPr/>
        <p:txBody>
          <a:bodyPr>
            <a:normAutofit/>
          </a:bodyPr>
          <a:lstStyle/>
          <a:p>
            <a:r>
              <a:rPr lang="en-GB" b="1" dirty="0"/>
              <a:t>Coordinating conjunction</a:t>
            </a:r>
          </a:p>
        </p:txBody>
      </p:sp>
      <p:graphicFrame>
        <p:nvGraphicFramePr>
          <p:cNvPr id="4" name="Table 4">
            <a:extLst>
              <a:ext uri="{FF2B5EF4-FFF2-40B4-BE49-F238E27FC236}">
                <a16:creationId xmlns:a16="http://schemas.microsoft.com/office/drawing/2014/main" xmlns="" id="{258DD5C5-6CDA-4BC6-88A5-5209DE4F7205}"/>
              </a:ext>
            </a:extLst>
          </p:cNvPr>
          <p:cNvGraphicFramePr>
            <a:graphicFrameLocks noGrp="1"/>
          </p:cNvGraphicFramePr>
          <p:nvPr>
            <p:ph idx="1"/>
            <p:extLst>
              <p:ext uri="{D42A27DB-BD31-4B8C-83A1-F6EECF244321}">
                <p14:modId xmlns:p14="http://schemas.microsoft.com/office/powerpoint/2010/main" xmlns="" val="1020100038"/>
              </p:ext>
            </p:extLst>
          </p:nvPr>
        </p:nvGraphicFramePr>
        <p:xfrm>
          <a:off x="237066" y="1290638"/>
          <a:ext cx="8767726" cy="3118136"/>
        </p:xfrm>
        <a:graphic>
          <a:graphicData uri="http://schemas.openxmlformats.org/drawingml/2006/table">
            <a:tbl>
              <a:tblPr firstRow="1" bandRow="1">
                <a:tableStyleId>{5940675A-B579-460E-94D1-54222C63F5DA}</a:tableStyleId>
              </a:tblPr>
              <a:tblGrid>
                <a:gridCol w="1779905">
                  <a:extLst>
                    <a:ext uri="{9D8B030D-6E8A-4147-A177-3AD203B41FA5}">
                      <a16:colId xmlns:a16="http://schemas.microsoft.com/office/drawing/2014/main" xmlns="" val="3216376283"/>
                    </a:ext>
                  </a:extLst>
                </a:gridCol>
                <a:gridCol w="1620134">
                  <a:extLst>
                    <a:ext uri="{9D8B030D-6E8A-4147-A177-3AD203B41FA5}">
                      <a16:colId xmlns:a16="http://schemas.microsoft.com/office/drawing/2014/main" xmlns="" val="4082922473"/>
                    </a:ext>
                  </a:extLst>
                </a:gridCol>
                <a:gridCol w="5367687">
                  <a:extLst>
                    <a:ext uri="{9D8B030D-6E8A-4147-A177-3AD203B41FA5}">
                      <a16:colId xmlns:a16="http://schemas.microsoft.com/office/drawing/2014/main" xmlns="" val="2178160966"/>
                    </a:ext>
                  </a:extLst>
                </a:gridCol>
              </a:tblGrid>
              <a:tr h="718784">
                <a:tc>
                  <a:txBody>
                    <a:bodyPr/>
                    <a:lstStyle/>
                    <a:p>
                      <a:r>
                        <a:rPr lang="en-GB" sz="2400" b="1" dirty="0"/>
                        <a:t>Conjunction</a:t>
                      </a:r>
                    </a:p>
                  </a:txBody>
                  <a:tcPr>
                    <a:solidFill>
                      <a:schemeClr val="accent5">
                        <a:lumMod val="60000"/>
                        <a:lumOff val="40000"/>
                      </a:schemeClr>
                    </a:solidFill>
                  </a:tcPr>
                </a:tc>
                <a:tc>
                  <a:txBody>
                    <a:bodyPr/>
                    <a:lstStyle/>
                    <a:p>
                      <a:r>
                        <a:rPr lang="en-GB" sz="2400" b="1" dirty="0"/>
                        <a:t>Function</a:t>
                      </a:r>
                    </a:p>
                  </a:txBody>
                  <a:tcPr>
                    <a:solidFill>
                      <a:schemeClr val="accent5">
                        <a:lumMod val="60000"/>
                        <a:lumOff val="40000"/>
                      </a:schemeClr>
                    </a:solidFill>
                  </a:tcPr>
                </a:tc>
                <a:tc>
                  <a:txBody>
                    <a:bodyPr/>
                    <a:lstStyle/>
                    <a:p>
                      <a:r>
                        <a:rPr lang="en-GB" sz="2400" b="1" dirty="0"/>
                        <a:t>Example </a:t>
                      </a:r>
                    </a:p>
                  </a:txBody>
                  <a:tcPr>
                    <a:solidFill>
                      <a:schemeClr val="accent5">
                        <a:lumMod val="60000"/>
                        <a:lumOff val="40000"/>
                      </a:schemeClr>
                    </a:solidFill>
                  </a:tcPr>
                </a:tc>
                <a:extLst>
                  <a:ext uri="{0D108BD9-81ED-4DB2-BD59-A6C34878D82A}">
                    <a16:rowId xmlns:a16="http://schemas.microsoft.com/office/drawing/2014/main" xmlns="" val="4254722767"/>
                  </a:ext>
                </a:extLst>
              </a:tr>
              <a:tr h="1199676">
                <a:tc>
                  <a:txBody>
                    <a:bodyPr/>
                    <a:lstStyle/>
                    <a:p>
                      <a:r>
                        <a:rPr lang="en-GB" sz="2400" b="1" dirty="0"/>
                        <a:t>and</a:t>
                      </a:r>
                      <a:r>
                        <a:rPr lang="en-GB" sz="2400" dirty="0"/>
                        <a:t> </a:t>
                      </a:r>
                    </a:p>
                  </a:txBody>
                  <a:tcPr/>
                </a:tc>
                <a:tc>
                  <a:txBody>
                    <a:bodyPr/>
                    <a:lstStyle/>
                    <a:p>
                      <a:r>
                        <a:rPr lang="en-GB" sz="2400" dirty="0"/>
                        <a:t>To add a similar or equal idea</a:t>
                      </a:r>
                    </a:p>
                  </a:txBody>
                  <a:tcPr/>
                </a:tc>
                <a:tc>
                  <a:txBody>
                    <a:bodyPr/>
                    <a:lstStyle/>
                    <a:p>
                      <a:r>
                        <a:rPr lang="en-GB" sz="2400" dirty="0"/>
                        <a:t>They eat a variety of fish and vegetables</a:t>
                      </a:r>
                      <a:r>
                        <a:rPr lang="en-GB" sz="2400" b="1" dirty="0">
                          <a:highlight>
                            <a:srgbClr val="FFFF00"/>
                          </a:highlight>
                        </a:rPr>
                        <a:t>,</a:t>
                      </a:r>
                      <a:r>
                        <a:rPr lang="en-GB" sz="2400" dirty="0"/>
                        <a:t> </a:t>
                      </a:r>
                      <a:r>
                        <a:rPr lang="en-GB" sz="2400" b="1" dirty="0">
                          <a:highlight>
                            <a:srgbClr val="FFFF00"/>
                          </a:highlight>
                        </a:rPr>
                        <a:t>and</a:t>
                      </a:r>
                      <a:r>
                        <a:rPr lang="en-GB" sz="2400" dirty="0"/>
                        <a:t> they eat lightly.</a:t>
                      </a:r>
                    </a:p>
                  </a:txBody>
                  <a:tcPr/>
                </a:tc>
                <a:extLst>
                  <a:ext uri="{0D108BD9-81ED-4DB2-BD59-A6C34878D82A}">
                    <a16:rowId xmlns:a16="http://schemas.microsoft.com/office/drawing/2014/main" xmlns="" val="1713533869"/>
                  </a:ext>
                </a:extLst>
              </a:tr>
              <a:tr h="1199676">
                <a:tc>
                  <a:txBody>
                    <a:bodyPr/>
                    <a:lstStyle/>
                    <a:p>
                      <a:r>
                        <a:rPr lang="en-GB" sz="2400" b="1" dirty="0"/>
                        <a:t>for</a:t>
                      </a:r>
                    </a:p>
                  </a:txBody>
                  <a:tcPr/>
                </a:tc>
                <a:tc>
                  <a:txBody>
                    <a:bodyPr/>
                    <a:lstStyle/>
                    <a:p>
                      <a:r>
                        <a:rPr lang="en-GB" sz="2400" dirty="0"/>
                        <a:t>Connects a reason to a result</a:t>
                      </a:r>
                    </a:p>
                  </a:txBody>
                  <a:tcPr/>
                </a:tc>
                <a:tc>
                  <a:txBody>
                    <a:bodyPr/>
                    <a:lstStyle/>
                    <a:p>
                      <a:r>
                        <a:rPr lang="en-GB" sz="2400" dirty="0"/>
                        <a:t>Japanese people live longer than other nationalities</a:t>
                      </a:r>
                      <a:r>
                        <a:rPr lang="en-GB" sz="2400" b="1" dirty="0">
                          <a:highlight>
                            <a:srgbClr val="FFFF00"/>
                          </a:highlight>
                        </a:rPr>
                        <a:t>, for </a:t>
                      </a:r>
                      <a:r>
                        <a:rPr lang="en-GB" sz="2400" dirty="0"/>
                        <a:t>they eat healthful diet.</a:t>
                      </a:r>
                    </a:p>
                  </a:txBody>
                  <a:tcPr/>
                </a:tc>
                <a:extLst>
                  <a:ext uri="{0D108BD9-81ED-4DB2-BD59-A6C34878D82A}">
                    <a16:rowId xmlns:a16="http://schemas.microsoft.com/office/drawing/2014/main" xmlns="" val="1702234206"/>
                  </a:ext>
                </a:extLst>
              </a:tr>
            </a:tbl>
          </a:graphicData>
        </a:graphic>
      </p:graphicFrame>
    </p:spTree>
    <p:extLst>
      <p:ext uri="{BB962C8B-B14F-4D97-AF65-F5344CB8AC3E}">
        <p14:creationId xmlns:p14="http://schemas.microsoft.com/office/powerpoint/2010/main" xmlns="" val="9127974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xmlns="" id="{52902BB8-8B79-432B-95E8-E6684BF823FB}"/>
              </a:ext>
            </a:extLst>
          </p:cNvPr>
          <p:cNvGraphicFramePr>
            <a:graphicFrameLocks/>
          </p:cNvGraphicFramePr>
          <p:nvPr>
            <p:extLst>
              <p:ext uri="{D42A27DB-BD31-4B8C-83A1-F6EECF244321}">
                <p14:modId xmlns:p14="http://schemas.microsoft.com/office/powerpoint/2010/main" xmlns="" val="1720865268"/>
              </p:ext>
            </p:extLst>
          </p:nvPr>
        </p:nvGraphicFramePr>
        <p:xfrm>
          <a:off x="188137" y="112889"/>
          <a:ext cx="8767726" cy="4571479"/>
        </p:xfrm>
        <a:graphic>
          <a:graphicData uri="http://schemas.openxmlformats.org/drawingml/2006/table">
            <a:tbl>
              <a:tblPr firstRow="1" bandRow="1">
                <a:tableStyleId>{5940675A-B579-460E-94D1-54222C63F5DA}</a:tableStyleId>
              </a:tblPr>
              <a:tblGrid>
                <a:gridCol w="1779905">
                  <a:extLst>
                    <a:ext uri="{9D8B030D-6E8A-4147-A177-3AD203B41FA5}">
                      <a16:colId xmlns:a16="http://schemas.microsoft.com/office/drawing/2014/main" xmlns="" val="3216376283"/>
                    </a:ext>
                  </a:extLst>
                </a:gridCol>
                <a:gridCol w="1881469">
                  <a:extLst>
                    <a:ext uri="{9D8B030D-6E8A-4147-A177-3AD203B41FA5}">
                      <a16:colId xmlns:a16="http://schemas.microsoft.com/office/drawing/2014/main" xmlns="" val="4082922473"/>
                    </a:ext>
                  </a:extLst>
                </a:gridCol>
                <a:gridCol w="5106352">
                  <a:extLst>
                    <a:ext uri="{9D8B030D-6E8A-4147-A177-3AD203B41FA5}">
                      <a16:colId xmlns:a16="http://schemas.microsoft.com/office/drawing/2014/main" xmlns="" val="2178160966"/>
                    </a:ext>
                  </a:extLst>
                </a:gridCol>
              </a:tblGrid>
              <a:tr h="1513752">
                <a:tc>
                  <a:txBody>
                    <a:bodyPr/>
                    <a:lstStyle/>
                    <a:p>
                      <a:r>
                        <a:rPr lang="en-GB" sz="2400" b="1" dirty="0"/>
                        <a:t>nor</a:t>
                      </a:r>
                      <a:endParaRPr lang="en-GB" sz="2400" dirty="0"/>
                    </a:p>
                  </a:txBody>
                  <a:tcPr>
                    <a:solidFill>
                      <a:schemeClr val="accent6">
                        <a:lumMod val="40000"/>
                        <a:lumOff val="60000"/>
                      </a:schemeClr>
                    </a:solidFill>
                  </a:tcPr>
                </a:tc>
                <a:tc>
                  <a:txBody>
                    <a:bodyPr/>
                    <a:lstStyle/>
                    <a:p>
                      <a:r>
                        <a:rPr lang="en-GB" sz="2400" dirty="0"/>
                        <a:t>Connects two negative sentences</a:t>
                      </a:r>
                    </a:p>
                  </a:txBody>
                  <a:tcPr>
                    <a:solidFill>
                      <a:schemeClr val="accent6">
                        <a:lumMod val="40000"/>
                        <a:lumOff val="60000"/>
                      </a:schemeClr>
                    </a:solidFill>
                  </a:tcPr>
                </a:tc>
                <a:tc>
                  <a:txBody>
                    <a:bodyPr/>
                    <a:lstStyle/>
                    <a:p>
                      <a:r>
                        <a:rPr lang="en-GB" sz="2400" dirty="0"/>
                        <a:t>They do not eat a considerable amount of meat</a:t>
                      </a:r>
                      <a:r>
                        <a:rPr lang="en-GB" sz="2400" b="1" dirty="0">
                          <a:highlight>
                            <a:srgbClr val="FFFF00"/>
                          </a:highlight>
                        </a:rPr>
                        <a:t>, nor </a:t>
                      </a:r>
                      <a:r>
                        <a:rPr lang="en-GB" sz="2400" dirty="0"/>
                        <a:t>do they eat diary products. </a:t>
                      </a:r>
                    </a:p>
                  </a:txBody>
                  <a:tcPr>
                    <a:solidFill>
                      <a:schemeClr val="accent6">
                        <a:lumMod val="40000"/>
                        <a:lumOff val="60000"/>
                      </a:schemeClr>
                    </a:solidFill>
                  </a:tcPr>
                </a:tc>
                <a:extLst>
                  <a:ext uri="{0D108BD9-81ED-4DB2-BD59-A6C34878D82A}">
                    <a16:rowId xmlns:a16="http://schemas.microsoft.com/office/drawing/2014/main" xmlns="" val="1713533869"/>
                  </a:ext>
                </a:extLst>
              </a:tr>
              <a:tr h="1387492">
                <a:tc>
                  <a:txBody>
                    <a:bodyPr/>
                    <a:lstStyle/>
                    <a:p>
                      <a:r>
                        <a:rPr lang="en-GB" sz="2400" b="1" dirty="0"/>
                        <a:t>but</a:t>
                      </a:r>
                    </a:p>
                  </a:txBody>
                  <a:tcPr/>
                </a:tc>
                <a:tc>
                  <a:txBody>
                    <a:bodyPr/>
                    <a:lstStyle/>
                    <a:p>
                      <a:r>
                        <a:rPr lang="en-GB" sz="2400" dirty="0"/>
                        <a:t>Connects two different ideas</a:t>
                      </a:r>
                    </a:p>
                  </a:txBody>
                  <a:tcPr/>
                </a:tc>
                <a:tc>
                  <a:txBody>
                    <a:bodyPr/>
                    <a:lstStyle/>
                    <a:p>
                      <a:r>
                        <a:rPr lang="en-GB" sz="2400" dirty="0"/>
                        <a:t>Diet is one factor in how long people live</a:t>
                      </a:r>
                      <a:r>
                        <a:rPr lang="en-GB" sz="2400" b="1" dirty="0">
                          <a:highlight>
                            <a:srgbClr val="FFFF00"/>
                          </a:highlight>
                        </a:rPr>
                        <a:t>, but </a:t>
                      </a:r>
                      <a:r>
                        <a:rPr lang="en-GB" sz="2400" dirty="0"/>
                        <a:t>it is not the only factor.</a:t>
                      </a:r>
                    </a:p>
                  </a:txBody>
                  <a:tcPr/>
                </a:tc>
                <a:extLst>
                  <a:ext uri="{0D108BD9-81ED-4DB2-BD59-A6C34878D82A}">
                    <a16:rowId xmlns:a16="http://schemas.microsoft.com/office/drawing/2014/main" xmlns="" val="1702234206"/>
                  </a:ext>
                </a:extLst>
              </a:tr>
              <a:tr h="1670235">
                <a:tc>
                  <a:txBody>
                    <a:bodyPr/>
                    <a:lstStyle/>
                    <a:p>
                      <a:r>
                        <a:rPr lang="en-GB" sz="2400" b="1" dirty="0"/>
                        <a:t>or</a:t>
                      </a:r>
                    </a:p>
                  </a:txBody>
                  <a:tcPr/>
                </a:tc>
                <a:tc>
                  <a:txBody>
                    <a:bodyPr/>
                    <a:lstStyle/>
                    <a:p>
                      <a:r>
                        <a:rPr lang="en-GB" sz="2400" dirty="0"/>
                        <a:t>To add an alternative possibility</a:t>
                      </a:r>
                    </a:p>
                  </a:txBody>
                  <a:tcPr/>
                </a:tc>
                <a:tc>
                  <a:txBody>
                    <a:bodyPr/>
                    <a:lstStyle/>
                    <a:p>
                      <a:r>
                        <a:rPr lang="en-GB" sz="2400" dirty="0"/>
                        <a:t>People should limit the amount of animal fat in their diet</a:t>
                      </a:r>
                      <a:r>
                        <a:rPr lang="en-GB" sz="2400" b="1" dirty="0">
                          <a:highlight>
                            <a:srgbClr val="FFFF00"/>
                          </a:highlight>
                        </a:rPr>
                        <a:t>, or </a:t>
                      </a:r>
                      <a:r>
                        <a:rPr lang="en-GB" sz="2400" dirty="0"/>
                        <a:t>they risk getting heart disease. </a:t>
                      </a:r>
                    </a:p>
                  </a:txBody>
                  <a:tcPr/>
                </a:tc>
                <a:extLst>
                  <a:ext uri="{0D108BD9-81ED-4DB2-BD59-A6C34878D82A}">
                    <a16:rowId xmlns:a16="http://schemas.microsoft.com/office/drawing/2014/main" xmlns="" val="1674251142"/>
                  </a:ext>
                </a:extLst>
              </a:tr>
            </a:tbl>
          </a:graphicData>
        </a:graphic>
      </p:graphicFrame>
    </p:spTree>
    <p:extLst>
      <p:ext uri="{BB962C8B-B14F-4D97-AF65-F5344CB8AC3E}">
        <p14:creationId xmlns:p14="http://schemas.microsoft.com/office/powerpoint/2010/main" xmlns="" val="14263252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xmlns="" id="{8FFC3BFB-0648-467F-B6E0-D575839316A6}"/>
              </a:ext>
            </a:extLst>
          </p:cNvPr>
          <p:cNvGraphicFramePr>
            <a:graphicFrameLocks noGrp="1"/>
          </p:cNvGraphicFramePr>
          <p:nvPr>
            <p:extLst>
              <p:ext uri="{D42A27DB-BD31-4B8C-83A1-F6EECF244321}">
                <p14:modId xmlns:p14="http://schemas.microsoft.com/office/powerpoint/2010/main" xmlns="" val="3353163109"/>
              </p:ext>
            </p:extLst>
          </p:nvPr>
        </p:nvGraphicFramePr>
        <p:xfrm>
          <a:off x="310444" y="1375127"/>
          <a:ext cx="8540046" cy="3332340"/>
        </p:xfrm>
        <a:graphic>
          <a:graphicData uri="http://schemas.openxmlformats.org/drawingml/2006/table">
            <a:tbl>
              <a:tblPr firstRow="1" bandRow="1">
                <a:tableStyleId>{616DA210-FB5B-4158-B5E0-FEB733F419BA}</a:tableStyleId>
              </a:tblPr>
              <a:tblGrid>
                <a:gridCol w="1642534">
                  <a:extLst>
                    <a:ext uri="{9D8B030D-6E8A-4147-A177-3AD203B41FA5}">
                      <a16:colId xmlns:a16="http://schemas.microsoft.com/office/drawing/2014/main" xmlns="" val="2939440888"/>
                    </a:ext>
                  </a:extLst>
                </a:gridCol>
                <a:gridCol w="1873955">
                  <a:extLst>
                    <a:ext uri="{9D8B030D-6E8A-4147-A177-3AD203B41FA5}">
                      <a16:colId xmlns:a16="http://schemas.microsoft.com/office/drawing/2014/main" xmlns="" val="495520219"/>
                    </a:ext>
                  </a:extLst>
                </a:gridCol>
                <a:gridCol w="5023557">
                  <a:extLst>
                    <a:ext uri="{9D8B030D-6E8A-4147-A177-3AD203B41FA5}">
                      <a16:colId xmlns:a16="http://schemas.microsoft.com/office/drawing/2014/main" xmlns="" val="1356268062"/>
                    </a:ext>
                  </a:extLst>
                </a:gridCol>
              </a:tblGrid>
              <a:tr h="1888326">
                <a:tc>
                  <a:txBody>
                    <a:bodyPr/>
                    <a:lstStyle/>
                    <a:p>
                      <a:r>
                        <a:rPr lang="en-GB" sz="2400" dirty="0"/>
                        <a:t>yet</a:t>
                      </a:r>
                    </a:p>
                  </a:txBody>
                  <a:tcPr>
                    <a:solidFill>
                      <a:schemeClr val="accent6">
                        <a:lumMod val="40000"/>
                        <a:lumOff val="60000"/>
                      </a:schemeClr>
                    </a:solidFill>
                  </a:tcPr>
                </a:tc>
                <a:tc>
                  <a:txBody>
                    <a:bodyPr/>
                    <a:lstStyle/>
                    <a:p>
                      <a:r>
                        <a:rPr lang="en-GB" sz="2400" b="0" dirty="0"/>
                        <a:t>Connects equal contrasting ideas </a:t>
                      </a:r>
                    </a:p>
                  </a:txBody>
                  <a:tcPr>
                    <a:solidFill>
                      <a:schemeClr val="accent6">
                        <a:lumMod val="40000"/>
                        <a:lumOff val="60000"/>
                      </a:schemeClr>
                    </a:solidFill>
                  </a:tcPr>
                </a:tc>
                <a:tc>
                  <a:txBody>
                    <a:bodyPr/>
                    <a:lstStyle/>
                    <a:p>
                      <a:r>
                        <a:rPr lang="en-GB" sz="2400" b="0" dirty="0"/>
                        <a:t>Cigarette smoking is a factor in life expectancy</a:t>
                      </a:r>
                      <a:r>
                        <a:rPr lang="en-GB" sz="2400" b="1" dirty="0">
                          <a:highlight>
                            <a:srgbClr val="FFFF00"/>
                          </a:highlight>
                        </a:rPr>
                        <a:t>, yet </a:t>
                      </a:r>
                      <a:r>
                        <a:rPr lang="en-GB" sz="2400" b="0" dirty="0"/>
                        <a:t>Japanese and other long-lived Asians have a very high rate of tobacco use.   </a:t>
                      </a:r>
                    </a:p>
                  </a:txBody>
                  <a:tcPr>
                    <a:solidFill>
                      <a:schemeClr val="accent6">
                        <a:lumMod val="40000"/>
                        <a:lumOff val="60000"/>
                      </a:schemeClr>
                    </a:solidFill>
                  </a:tcPr>
                </a:tc>
                <a:extLst>
                  <a:ext uri="{0D108BD9-81ED-4DB2-BD59-A6C34878D82A}">
                    <a16:rowId xmlns:a16="http://schemas.microsoft.com/office/drawing/2014/main" xmlns="" val="2272340663"/>
                  </a:ext>
                </a:extLst>
              </a:tr>
              <a:tr h="1444014">
                <a:tc>
                  <a:txBody>
                    <a:bodyPr/>
                    <a:lstStyle/>
                    <a:p>
                      <a:r>
                        <a:rPr lang="en-GB" sz="2400" b="1" dirty="0"/>
                        <a:t>so</a:t>
                      </a:r>
                    </a:p>
                  </a:txBody>
                  <a:tcPr>
                    <a:solidFill>
                      <a:schemeClr val="accent6">
                        <a:lumMod val="40000"/>
                        <a:lumOff val="60000"/>
                      </a:schemeClr>
                    </a:solidFill>
                  </a:tcPr>
                </a:tc>
                <a:tc>
                  <a:txBody>
                    <a:bodyPr/>
                    <a:lstStyle/>
                    <a:p>
                      <a:r>
                        <a:rPr lang="en-GB" sz="2400" dirty="0"/>
                        <a:t>Connects a result to a reason</a:t>
                      </a:r>
                    </a:p>
                  </a:txBody>
                  <a:tcPr>
                    <a:solidFill>
                      <a:schemeClr val="accent6">
                        <a:lumMod val="40000"/>
                        <a:lumOff val="60000"/>
                      </a:schemeClr>
                    </a:solidFill>
                  </a:tcPr>
                </a:tc>
                <a:tc>
                  <a:txBody>
                    <a:bodyPr/>
                    <a:lstStyle/>
                    <a:p>
                      <a:r>
                        <a:rPr lang="en-GB" sz="2400" dirty="0"/>
                        <a:t>Doctors said that stress is another longevity factor</a:t>
                      </a:r>
                      <a:r>
                        <a:rPr lang="en-GB" sz="2400" b="1" dirty="0">
                          <a:highlight>
                            <a:srgbClr val="FFFF00"/>
                          </a:highlight>
                        </a:rPr>
                        <a:t>, so </a:t>
                      </a:r>
                      <a:r>
                        <a:rPr lang="en-GB" sz="2400" dirty="0"/>
                        <a:t>try to avoid stress if you wish to live a longer life.</a:t>
                      </a:r>
                    </a:p>
                  </a:txBody>
                  <a:tcPr>
                    <a:solidFill>
                      <a:schemeClr val="accent6">
                        <a:lumMod val="40000"/>
                        <a:lumOff val="60000"/>
                      </a:schemeClr>
                    </a:solidFill>
                  </a:tcPr>
                </a:tc>
                <a:extLst>
                  <a:ext uri="{0D108BD9-81ED-4DB2-BD59-A6C34878D82A}">
                    <a16:rowId xmlns:a16="http://schemas.microsoft.com/office/drawing/2014/main" xmlns="" val="925118876"/>
                  </a:ext>
                </a:extLst>
              </a:tr>
            </a:tbl>
          </a:graphicData>
        </a:graphic>
      </p:graphicFrame>
    </p:spTree>
    <p:extLst>
      <p:ext uri="{BB962C8B-B14F-4D97-AF65-F5344CB8AC3E}">
        <p14:creationId xmlns:p14="http://schemas.microsoft.com/office/powerpoint/2010/main" xmlns="" val="6353843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1"/>
          </p:nvPr>
        </p:nvSpPr>
        <p:spPr>
          <a:xfrm>
            <a:off x="244929" y="1192512"/>
            <a:ext cx="8899071" cy="3571838"/>
          </a:xfrm>
        </p:spPr>
        <p:txBody>
          <a:bodyPr/>
          <a:lstStyle/>
          <a:p>
            <a:pPr algn="l"/>
            <a:r>
              <a:rPr lang="en-GB" dirty="0" smtClean="0"/>
              <a:t>Do not begin a sentence with the coordinating conjunctions and</a:t>
            </a:r>
            <a:r>
              <a:rPr lang="en-GB" dirty="0" smtClean="0"/>
              <a:t>, but, so, or, </a:t>
            </a:r>
            <a:r>
              <a:rPr lang="en-GB" dirty="0" smtClean="0"/>
              <a:t>yet.</a:t>
            </a:r>
          </a:p>
          <a:p>
            <a:pPr algn="l"/>
            <a:r>
              <a:rPr lang="en-GB" dirty="0" smtClean="0"/>
              <a:t>For is poetics</a:t>
            </a:r>
            <a:r>
              <a:rPr lang="en-GB" dirty="0" smtClean="0"/>
              <a:t>. It </a:t>
            </a:r>
            <a:r>
              <a:rPr lang="en-GB" dirty="0" smtClean="0"/>
              <a:t>means </a:t>
            </a:r>
            <a:r>
              <a:rPr lang="en-GB" dirty="0" smtClean="0"/>
              <a:t>because. For </a:t>
            </a:r>
            <a:r>
              <a:rPr lang="en-GB" dirty="0" smtClean="0"/>
              <a:t>is rarely used as a conjunction in modern English.</a:t>
            </a:r>
          </a:p>
          <a:p>
            <a:pPr algn="l"/>
            <a:r>
              <a:rPr lang="en-GB" dirty="0" smtClean="0"/>
              <a:t>Nor</a:t>
            </a:r>
            <a:r>
              <a:rPr lang="en-GB" dirty="0" smtClean="0"/>
              <a:t>, used </a:t>
            </a:r>
            <a:r>
              <a:rPr lang="en-GB" dirty="0" smtClean="0"/>
              <a:t>by itself</a:t>
            </a:r>
            <a:r>
              <a:rPr lang="en-GB" dirty="0" smtClean="0"/>
              <a:t>, usually </a:t>
            </a:r>
            <a:r>
              <a:rPr lang="en-GB" dirty="0" smtClean="0"/>
              <a:t>begins a </a:t>
            </a:r>
            <a:r>
              <a:rPr lang="en-GB" dirty="0" smtClean="0"/>
              <a:t>sentence. It </a:t>
            </a:r>
            <a:r>
              <a:rPr lang="en-GB" dirty="0" smtClean="0"/>
              <a:t>usually followed by do or does and then the subject.</a:t>
            </a:r>
          </a:p>
          <a:p>
            <a:pPr algn="l">
              <a:buNone/>
            </a:pPr>
            <a:r>
              <a:rPr lang="en-GB" dirty="0" smtClean="0"/>
              <a:t>(</a:t>
            </a:r>
            <a:r>
              <a:rPr lang="en-GB" dirty="0" err="1" smtClean="0"/>
              <a:t>eg</a:t>
            </a:r>
            <a:r>
              <a:rPr lang="en-GB" dirty="0" smtClean="0"/>
              <a:t>., I don t </a:t>
            </a:r>
            <a:r>
              <a:rPr lang="en-GB" dirty="0" smtClean="0"/>
              <a:t>like opera . Nor do I like chamber music)</a:t>
            </a:r>
          </a:p>
          <a:p>
            <a:pPr algn="l">
              <a:buNone/>
            </a:pPr>
            <a:endParaRPr lang="en-GB" dirty="0" smtClean="0"/>
          </a:p>
          <a:p>
            <a:pPr algn="l">
              <a:buNone/>
            </a:pP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l"/>
            <a:r>
              <a:rPr lang="en-GB" dirty="0" smtClean="0"/>
              <a:t>As a conjunction</a:t>
            </a:r>
            <a:r>
              <a:rPr lang="en-GB" dirty="0" smtClean="0"/>
              <a:t>, yet </a:t>
            </a:r>
            <a:r>
              <a:rPr lang="en-GB" dirty="0" smtClean="0"/>
              <a:t>means but</a:t>
            </a:r>
            <a:r>
              <a:rPr lang="en-GB" dirty="0" smtClean="0"/>
              <a:t>. It </a:t>
            </a:r>
            <a:r>
              <a:rPr lang="en-GB" dirty="0" smtClean="0"/>
              <a:t>is used more often in writing than in speaking .</a:t>
            </a:r>
          </a:p>
          <a:p>
            <a:pPr algn="l"/>
            <a:r>
              <a:rPr lang="en-GB" dirty="0" smtClean="0"/>
              <a:t>Use a comma before the conjunction when 2 independent clauses are joined. You </a:t>
            </a:r>
            <a:r>
              <a:rPr lang="en-GB" dirty="0" smtClean="0"/>
              <a:t>don t </a:t>
            </a:r>
            <a:r>
              <a:rPr lang="en-GB" dirty="0" smtClean="0"/>
              <a:t>need to Use a comma if </a:t>
            </a:r>
            <a:r>
              <a:rPr lang="en-GB" dirty="0" smtClean="0"/>
              <a:t>they </a:t>
            </a:r>
            <a:r>
              <a:rPr lang="en-GB" dirty="0" smtClean="0"/>
              <a:t>have the same subject.</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smtClean="0"/>
              <a:t>Correlative conjunctions</a:t>
            </a:r>
            <a:endParaRPr lang="en-GB" dirty="0"/>
          </a:p>
        </p:txBody>
      </p:sp>
      <p:sp>
        <p:nvSpPr>
          <p:cNvPr id="3" name="Espace réservé du contenu 2"/>
          <p:cNvSpPr>
            <a:spLocks noGrp="1"/>
          </p:cNvSpPr>
          <p:nvPr>
            <p:ph idx="1"/>
          </p:nvPr>
        </p:nvSpPr>
        <p:spPr>
          <a:xfrm>
            <a:off x="233464" y="1290484"/>
            <a:ext cx="8677072" cy="3571838"/>
          </a:xfrm>
        </p:spPr>
        <p:txBody>
          <a:bodyPr>
            <a:normAutofit fontScale="92500" lnSpcReduction="10000"/>
          </a:bodyPr>
          <a:lstStyle/>
          <a:p>
            <a:pPr algn="l">
              <a:lnSpc>
                <a:spcPct val="150000"/>
              </a:lnSpc>
              <a:buNone/>
            </a:pPr>
            <a:r>
              <a:rPr lang="en-US" dirty="0" smtClean="0"/>
              <a:t>Correlative conjunctions are used in pairs, in order to show the relationship between </a:t>
            </a:r>
            <a:r>
              <a:rPr lang="en-US" dirty="0" smtClean="0"/>
              <a:t>the ideas </a:t>
            </a:r>
            <a:r>
              <a:rPr lang="en-US" dirty="0" smtClean="0"/>
              <a:t>expressed in different parts of a sentence. For instance, in the following example, </a:t>
            </a:r>
            <a:r>
              <a:rPr lang="en-GB" dirty="0" smtClean="0"/>
              <a:t>the </a:t>
            </a:r>
            <a:r>
              <a:rPr lang="en-US" dirty="0" smtClean="0"/>
              <a:t>expression </a:t>
            </a:r>
            <a:r>
              <a:rPr lang="en-US" b="1" dirty="0" smtClean="0"/>
              <a:t>either ... or </a:t>
            </a:r>
            <a:r>
              <a:rPr lang="en-US" dirty="0" smtClean="0"/>
              <a:t>is used to indicate that the ideas expressed in the two </a:t>
            </a:r>
            <a:r>
              <a:rPr lang="en-US" dirty="0" smtClean="0"/>
              <a:t>clauses </a:t>
            </a:r>
            <a:r>
              <a:rPr lang="en-US" b="1" dirty="0" smtClean="0"/>
              <a:t>represent </a:t>
            </a:r>
            <a:r>
              <a:rPr lang="en-US" b="1" dirty="0" smtClean="0"/>
              <a:t>two alternative choices of action.</a:t>
            </a:r>
            <a:endParaRPr lang="en-GB"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33463" y="1290483"/>
            <a:ext cx="8657617" cy="3719261"/>
          </a:xfrm>
        </p:spPr>
        <p:txBody>
          <a:bodyPr>
            <a:normAutofit fontScale="92500" lnSpcReduction="10000"/>
          </a:bodyPr>
          <a:lstStyle/>
          <a:p>
            <a:pPr algn="l">
              <a:buFont typeface="Wingdings" pitchFamily="2" charset="2"/>
              <a:buChar char="Ø"/>
            </a:pPr>
            <a:r>
              <a:rPr lang="en-US" b="1" dirty="0" smtClean="0"/>
              <a:t>both ... and </a:t>
            </a:r>
            <a:r>
              <a:rPr lang="en-US" b="1" dirty="0" smtClean="0"/>
              <a:t>     </a:t>
            </a:r>
          </a:p>
          <a:p>
            <a:pPr algn="l">
              <a:buNone/>
            </a:pPr>
            <a:r>
              <a:rPr lang="en-US" dirty="0" smtClean="0"/>
              <a:t>He </a:t>
            </a:r>
            <a:r>
              <a:rPr lang="en-US" dirty="0" smtClean="0"/>
              <a:t>is </a:t>
            </a:r>
            <a:r>
              <a:rPr lang="en-US" b="1" dirty="0" smtClean="0"/>
              <a:t>both</a:t>
            </a:r>
            <a:r>
              <a:rPr lang="en-US" dirty="0" smtClean="0"/>
              <a:t> intelligent </a:t>
            </a:r>
            <a:r>
              <a:rPr lang="en-US" b="1" dirty="0" smtClean="0"/>
              <a:t>and</a:t>
            </a:r>
            <a:r>
              <a:rPr lang="en-US" dirty="0" smtClean="0"/>
              <a:t> good-natured</a:t>
            </a:r>
            <a:r>
              <a:rPr lang="en-US" dirty="0" smtClean="0"/>
              <a:t>.</a:t>
            </a:r>
          </a:p>
          <a:p>
            <a:pPr algn="l">
              <a:buNone/>
            </a:pPr>
            <a:r>
              <a:rPr lang="en-US" b="1" dirty="0" smtClean="0"/>
              <a:t>Both</a:t>
            </a:r>
            <a:r>
              <a:rPr lang="en-US" dirty="0" smtClean="0"/>
              <a:t> john </a:t>
            </a:r>
            <a:r>
              <a:rPr lang="en-US" b="1" dirty="0" smtClean="0"/>
              <a:t>and</a:t>
            </a:r>
            <a:r>
              <a:rPr lang="en-US" dirty="0" smtClean="0"/>
              <a:t> Bill are excellent</a:t>
            </a:r>
            <a:endParaRPr lang="en-US" dirty="0" smtClean="0"/>
          </a:p>
          <a:p>
            <a:pPr algn="l">
              <a:buFont typeface="Wingdings" pitchFamily="2" charset="2"/>
              <a:buChar char="Ø"/>
            </a:pPr>
            <a:r>
              <a:rPr lang="en-US" b="1" dirty="0" smtClean="0"/>
              <a:t>either ... or </a:t>
            </a:r>
            <a:r>
              <a:rPr lang="en-US" b="1" dirty="0" smtClean="0"/>
              <a:t>       </a:t>
            </a:r>
            <a:r>
              <a:rPr lang="en-US" dirty="0" smtClean="0"/>
              <a:t>I </a:t>
            </a:r>
            <a:r>
              <a:rPr lang="en-US" dirty="0" smtClean="0"/>
              <a:t>will </a:t>
            </a:r>
            <a:r>
              <a:rPr lang="en-US" b="1" dirty="0" smtClean="0"/>
              <a:t>either</a:t>
            </a:r>
            <a:r>
              <a:rPr lang="en-US" dirty="0" smtClean="0"/>
              <a:t> go for a walk </a:t>
            </a:r>
            <a:r>
              <a:rPr lang="en-US" b="1" dirty="0" smtClean="0"/>
              <a:t>or</a:t>
            </a:r>
            <a:r>
              <a:rPr lang="en-US" dirty="0" smtClean="0"/>
              <a:t> read a book.</a:t>
            </a:r>
          </a:p>
          <a:p>
            <a:pPr algn="l">
              <a:buFont typeface="Wingdings" pitchFamily="2" charset="2"/>
              <a:buChar char="Ø"/>
            </a:pPr>
            <a:r>
              <a:rPr lang="en-US" b="1" dirty="0" smtClean="0"/>
              <a:t>neither ... nor </a:t>
            </a:r>
            <a:r>
              <a:rPr lang="en-US" b="1" dirty="0" smtClean="0"/>
              <a:t>   </a:t>
            </a:r>
          </a:p>
          <a:p>
            <a:pPr algn="l">
              <a:buNone/>
            </a:pPr>
            <a:r>
              <a:rPr lang="en-US" dirty="0" smtClean="0"/>
              <a:t>He </a:t>
            </a:r>
            <a:r>
              <a:rPr lang="en-US" dirty="0" smtClean="0"/>
              <a:t>is </a:t>
            </a:r>
            <a:r>
              <a:rPr lang="en-US" b="1" dirty="0" smtClean="0"/>
              <a:t>neither</a:t>
            </a:r>
            <a:r>
              <a:rPr lang="en-US" dirty="0" smtClean="0"/>
              <a:t> rich </a:t>
            </a:r>
            <a:r>
              <a:rPr lang="en-US" b="1" dirty="0" smtClean="0"/>
              <a:t>nor</a:t>
            </a:r>
            <a:r>
              <a:rPr lang="en-US" dirty="0" smtClean="0"/>
              <a:t> </a:t>
            </a:r>
            <a:r>
              <a:rPr lang="en-US" dirty="0" smtClean="0"/>
              <a:t>famous.</a:t>
            </a:r>
          </a:p>
          <a:p>
            <a:pPr algn="l">
              <a:buNone/>
            </a:pPr>
            <a:r>
              <a:rPr lang="en-US" b="1" dirty="0" smtClean="0"/>
              <a:t>Neither</a:t>
            </a:r>
            <a:r>
              <a:rPr lang="en-US" dirty="0" smtClean="0"/>
              <a:t> the professor </a:t>
            </a:r>
            <a:r>
              <a:rPr lang="en-US" b="1" dirty="0" smtClean="0"/>
              <a:t>nor</a:t>
            </a:r>
            <a:r>
              <a:rPr lang="en-US" dirty="0" smtClean="0"/>
              <a:t> the students understood the problem.</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33463" y="1290484"/>
            <a:ext cx="8657617" cy="3571838"/>
          </a:xfrm>
        </p:spPr>
        <p:txBody>
          <a:bodyPr>
            <a:normAutofit/>
          </a:bodyPr>
          <a:lstStyle/>
          <a:p>
            <a:pPr algn="l">
              <a:buFont typeface="Wingdings" pitchFamily="2" charset="2"/>
              <a:buChar char="Ø"/>
            </a:pPr>
            <a:r>
              <a:rPr lang="en-GB" b="1" dirty="0" smtClean="0"/>
              <a:t>not </a:t>
            </a:r>
            <a:r>
              <a:rPr lang="en-GB" b="1" dirty="0" smtClean="0"/>
              <a:t>only ... </a:t>
            </a:r>
            <a:r>
              <a:rPr lang="en-GB" b="1" dirty="0" smtClean="0"/>
              <a:t>But also</a:t>
            </a:r>
            <a:endParaRPr lang="en-GB" b="1" dirty="0" smtClean="0"/>
          </a:p>
          <a:p>
            <a:pPr algn="l">
              <a:buNone/>
            </a:pPr>
            <a:r>
              <a:rPr lang="en-US" dirty="0" smtClean="0"/>
              <a:t>She is </a:t>
            </a:r>
            <a:r>
              <a:rPr lang="en-US" b="1" dirty="0" smtClean="0"/>
              <a:t>not only </a:t>
            </a:r>
            <a:r>
              <a:rPr lang="en-US" dirty="0" smtClean="0"/>
              <a:t>clever,</a:t>
            </a:r>
            <a:r>
              <a:rPr lang="en-US" b="1" dirty="0" smtClean="0"/>
              <a:t> but also </a:t>
            </a:r>
            <a:r>
              <a:rPr lang="en-US" dirty="0" smtClean="0"/>
              <a:t>hard-working.</a:t>
            </a:r>
          </a:p>
          <a:p>
            <a:pPr algn="l">
              <a:buNone/>
            </a:pPr>
            <a:r>
              <a:rPr lang="en-US" dirty="0" smtClean="0"/>
              <a:t>I </a:t>
            </a:r>
            <a:r>
              <a:rPr lang="en-US" b="1" dirty="0" smtClean="0"/>
              <a:t>not only </a:t>
            </a:r>
            <a:r>
              <a:rPr lang="en-US" dirty="0" smtClean="0"/>
              <a:t>lost the game </a:t>
            </a:r>
            <a:r>
              <a:rPr lang="en-US" b="1" dirty="0" smtClean="0"/>
              <a:t>but also </a:t>
            </a:r>
            <a:r>
              <a:rPr lang="en-US" dirty="0" smtClean="0"/>
              <a:t>hurt my ankle</a:t>
            </a:r>
          </a:p>
          <a:p>
            <a:pPr algn="l">
              <a:buFont typeface="Wingdings" pitchFamily="2" charset="2"/>
              <a:buChar char="Ø"/>
            </a:pPr>
            <a:r>
              <a:rPr lang="en-US" b="1" dirty="0" smtClean="0"/>
              <a:t>rather </a:t>
            </a:r>
            <a:r>
              <a:rPr lang="en-US" b="1" dirty="0" smtClean="0"/>
              <a:t>... than </a:t>
            </a:r>
            <a:r>
              <a:rPr lang="en-US" b="1" dirty="0" smtClean="0"/>
              <a:t>     </a:t>
            </a:r>
          </a:p>
          <a:p>
            <a:pPr algn="l">
              <a:buNone/>
            </a:pPr>
            <a:r>
              <a:rPr lang="en-US" dirty="0" smtClean="0"/>
              <a:t>I </a:t>
            </a:r>
            <a:r>
              <a:rPr lang="en-US" dirty="0" smtClean="0"/>
              <a:t>would </a:t>
            </a:r>
            <a:r>
              <a:rPr lang="en-US" b="1" dirty="0" smtClean="0"/>
              <a:t>rather </a:t>
            </a:r>
            <a:r>
              <a:rPr lang="en-US" dirty="0" smtClean="0"/>
              <a:t>go swimming </a:t>
            </a:r>
            <a:r>
              <a:rPr lang="en-US" b="1" dirty="0" smtClean="0"/>
              <a:t>than </a:t>
            </a:r>
            <a:r>
              <a:rPr lang="en-US" dirty="0" smtClean="0"/>
              <a:t>go to the library</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l">
              <a:buFont typeface="Wingdings" pitchFamily="2" charset="2"/>
              <a:buChar char="Ø"/>
            </a:pPr>
            <a:r>
              <a:rPr lang="en-US" b="1" dirty="0" smtClean="0"/>
              <a:t>whether ... or </a:t>
            </a:r>
            <a:endParaRPr lang="en-US" b="1" dirty="0" smtClean="0"/>
          </a:p>
          <a:p>
            <a:pPr algn="l">
              <a:buNone/>
            </a:pPr>
            <a:r>
              <a:rPr lang="en-US" dirty="0" smtClean="0"/>
              <a:t>Have </a:t>
            </a:r>
            <a:r>
              <a:rPr lang="en-US" dirty="0" smtClean="0"/>
              <a:t>you decided </a:t>
            </a:r>
            <a:r>
              <a:rPr lang="en-US" b="1" dirty="0" smtClean="0"/>
              <a:t>whether </a:t>
            </a:r>
            <a:r>
              <a:rPr lang="en-US" dirty="0" smtClean="0"/>
              <a:t>you will come </a:t>
            </a:r>
            <a:r>
              <a:rPr lang="en-US" b="1" dirty="0" smtClean="0"/>
              <a:t>or </a:t>
            </a:r>
            <a:r>
              <a:rPr lang="en-US" dirty="0" smtClean="0"/>
              <a:t>no</a:t>
            </a:r>
          </a:p>
          <a:p>
            <a:pPr algn="l">
              <a:buNone/>
            </a:pPr>
            <a:r>
              <a:rPr lang="en-US" b="1" dirty="0" smtClean="0"/>
              <a:t>Whether</a:t>
            </a:r>
            <a:r>
              <a:rPr lang="en-US" dirty="0" smtClean="0"/>
              <a:t> you earn an A </a:t>
            </a:r>
            <a:r>
              <a:rPr lang="en-US" b="1" dirty="0" smtClean="0"/>
              <a:t>or</a:t>
            </a:r>
            <a:r>
              <a:rPr lang="en-US" dirty="0" smtClean="0"/>
              <a:t> get a lower grade</a:t>
            </a:r>
          </a:p>
          <a:p>
            <a:pPr algn="l">
              <a:buFont typeface="Wingdings" pitchFamily="2" charset="2"/>
              <a:buChar char="Ø"/>
            </a:pPr>
            <a:r>
              <a:rPr lang="en-US" dirty="0" smtClean="0"/>
              <a:t>Not ………..but</a:t>
            </a:r>
          </a:p>
          <a:p>
            <a:pPr algn="l">
              <a:buNone/>
            </a:pPr>
            <a:r>
              <a:rPr lang="en-US" dirty="0" smtClean="0"/>
              <a:t>Hector did </a:t>
            </a:r>
            <a:r>
              <a:rPr lang="en-US" b="1" dirty="0" smtClean="0"/>
              <a:t>not</a:t>
            </a:r>
            <a:r>
              <a:rPr lang="en-US" dirty="0" smtClean="0"/>
              <a:t> lose money at the casino </a:t>
            </a:r>
            <a:r>
              <a:rPr lang="en-US" b="1" dirty="0" smtClean="0"/>
              <a:t>but</a:t>
            </a:r>
            <a:r>
              <a:rPr lang="en-US" dirty="0" smtClean="0"/>
              <a:t> he did not win any either</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smtClean="0"/>
              <a:t>Connecting adverbs</a:t>
            </a:r>
            <a:endParaRPr lang="en-GB" dirty="0"/>
          </a:p>
        </p:txBody>
      </p:sp>
      <p:sp>
        <p:nvSpPr>
          <p:cNvPr id="3" name="Espace réservé du contenu 2"/>
          <p:cNvSpPr>
            <a:spLocks noGrp="1"/>
          </p:cNvSpPr>
          <p:nvPr>
            <p:ph idx="1"/>
          </p:nvPr>
        </p:nvSpPr>
        <p:spPr>
          <a:xfrm>
            <a:off x="184826" y="1290484"/>
            <a:ext cx="8725710" cy="3571838"/>
          </a:xfrm>
        </p:spPr>
        <p:txBody>
          <a:bodyPr/>
          <a:lstStyle/>
          <a:p>
            <a:pPr algn="l">
              <a:buNone/>
            </a:pPr>
            <a:r>
              <a:rPr lang="en-US" dirty="0" smtClean="0"/>
              <a:t>Connecting adverbs are often used to show </a:t>
            </a:r>
            <a:r>
              <a:rPr lang="en-US" dirty="0" smtClean="0"/>
              <a:t>the relationship </a:t>
            </a:r>
            <a:r>
              <a:rPr lang="en-US" dirty="0" smtClean="0"/>
              <a:t>between the ideas expressed </a:t>
            </a:r>
            <a:r>
              <a:rPr lang="en-US" dirty="0" smtClean="0"/>
              <a:t>in a </a:t>
            </a:r>
            <a:r>
              <a:rPr lang="en-US" dirty="0" smtClean="0"/>
              <a:t>clause and the ideas expressed in a preceding clause, sentence or paragraph. </a:t>
            </a:r>
            <a:endParaRPr lang="en-US" dirty="0" smtClean="0"/>
          </a:p>
          <a:p>
            <a:pPr algn="l"/>
            <a:r>
              <a:rPr lang="en-US" dirty="0" smtClean="0"/>
              <a:t>I </a:t>
            </a:r>
            <a:r>
              <a:rPr lang="en-US" dirty="0" smtClean="0"/>
              <a:t>wanted to study; </a:t>
            </a:r>
            <a:r>
              <a:rPr lang="en-US" b="1" dirty="0" smtClean="0"/>
              <a:t>however, </a:t>
            </a:r>
            <a:r>
              <a:rPr lang="en-US" dirty="0" smtClean="0"/>
              <a:t>I was too tired</a:t>
            </a:r>
            <a:r>
              <a:rPr lang="en-US" b="1" dirty="0" smtClean="0"/>
              <a:t>.</a:t>
            </a:r>
          </a:p>
          <a:p>
            <a:pPr algn="l"/>
            <a:r>
              <a:rPr lang="en-US" dirty="0" smtClean="0"/>
              <a:t>We </a:t>
            </a:r>
            <a:r>
              <a:rPr lang="en-US" dirty="0" smtClean="0"/>
              <a:t>knew what to expect. </a:t>
            </a:r>
            <a:r>
              <a:rPr lang="en-US" b="1" dirty="0" smtClean="0"/>
              <a:t>Therefore, </a:t>
            </a:r>
            <a:r>
              <a:rPr lang="en-US" dirty="0" smtClean="0"/>
              <a:t>we were not surprised at what </a:t>
            </a:r>
            <a:r>
              <a:rPr lang="en-US" dirty="0" smtClean="0"/>
              <a:t>happened.</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022528" y="259645"/>
            <a:ext cx="6820294" cy="812799"/>
          </a:xfrm>
        </p:spPr>
        <p:txBody>
          <a:bodyPr>
            <a:noAutofit/>
          </a:bodyPr>
          <a:lstStyle/>
          <a:p>
            <a:pPr algn="ctr"/>
            <a:r>
              <a:rPr lang="en-US" sz="4400" b="1" dirty="0">
                <a:solidFill>
                  <a:schemeClr val="tx1"/>
                </a:solidFill>
              </a:rPr>
              <a:t>Objectives</a:t>
            </a:r>
          </a:p>
        </p:txBody>
      </p:sp>
      <p:sp>
        <p:nvSpPr>
          <p:cNvPr id="5" name="Content Placeholder 4"/>
          <p:cNvSpPr>
            <a:spLocks noGrp="1"/>
          </p:cNvSpPr>
          <p:nvPr>
            <p:ph idx="1"/>
          </p:nvPr>
        </p:nvSpPr>
        <p:spPr/>
        <p:txBody>
          <a:bodyPr>
            <a:normAutofit/>
          </a:bodyPr>
          <a:lstStyle/>
          <a:p>
            <a:pPr marL="514350" indent="-514350">
              <a:buFont typeface="+mj-lt"/>
              <a:buAutoNum type="arabicPeriod"/>
            </a:pPr>
            <a:r>
              <a:rPr lang="en-US" sz="3200" dirty="0" smtClean="0">
                <a:solidFill>
                  <a:schemeClr val="tx1"/>
                </a:solidFill>
              </a:rPr>
              <a:t>Understand and use </a:t>
            </a:r>
            <a:r>
              <a:rPr lang="en-US" sz="3200" dirty="0" smtClean="0">
                <a:solidFill>
                  <a:schemeClr val="tx1"/>
                </a:solidFill>
              </a:rPr>
              <a:t>preposition </a:t>
            </a:r>
            <a:r>
              <a:rPr lang="en-US" sz="3200" dirty="0" smtClean="0">
                <a:solidFill>
                  <a:schemeClr val="tx1"/>
                </a:solidFill>
              </a:rPr>
              <a:t>combinations</a:t>
            </a:r>
            <a:endParaRPr lang="en-US" sz="3200" dirty="0">
              <a:solidFill>
                <a:schemeClr val="tx1"/>
              </a:solidFill>
            </a:endParaRPr>
          </a:p>
          <a:p>
            <a:pPr marL="514350" indent="-514350">
              <a:buFont typeface="+mj-lt"/>
              <a:buAutoNum type="arabicPeriod"/>
            </a:pPr>
            <a:r>
              <a:rPr lang="en-GB" sz="3200" dirty="0" smtClean="0">
                <a:solidFill>
                  <a:schemeClr val="tx1"/>
                </a:solidFill>
              </a:rPr>
              <a:t>Understand and use the different types of conjunctions used in English </a:t>
            </a:r>
            <a:endParaRPr lang="en-US" sz="3200" dirty="0">
              <a:solidFill>
                <a:schemeClr val="tx1"/>
              </a:solidFill>
            </a:endParaRPr>
          </a:p>
        </p:txBody>
      </p:sp>
    </p:spTree>
    <p:extLst>
      <p:ext uri="{BB962C8B-B14F-4D97-AF65-F5344CB8AC3E}">
        <p14:creationId xmlns:p14="http://schemas.microsoft.com/office/powerpoint/2010/main" xmlns="" val="11016338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4C56C03-7107-4CDB-9710-3C7CF9DBE1B9}"/>
              </a:ext>
            </a:extLst>
          </p:cNvPr>
          <p:cNvSpPr>
            <a:spLocks noGrp="1"/>
          </p:cNvSpPr>
          <p:nvPr>
            <p:ph type="title"/>
          </p:nvPr>
        </p:nvSpPr>
        <p:spPr/>
        <p:txBody>
          <a:bodyPr>
            <a:noAutofit/>
          </a:bodyPr>
          <a:lstStyle/>
          <a:p>
            <a:r>
              <a:rPr lang="en-GB" sz="4800" b="1" dirty="0"/>
              <a:t>Conjunctive adverbs</a:t>
            </a:r>
          </a:p>
        </p:txBody>
      </p:sp>
      <p:graphicFrame>
        <p:nvGraphicFramePr>
          <p:cNvPr id="8" name="Table 8">
            <a:extLst>
              <a:ext uri="{FF2B5EF4-FFF2-40B4-BE49-F238E27FC236}">
                <a16:creationId xmlns:a16="http://schemas.microsoft.com/office/drawing/2014/main" xmlns="" id="{2710C3C0-A15F-466D-9837-90694FA410D0}"/>
              </a:ext>
            </a:extLst>
          </p:cNvPr>
          <p:cNvGraphicFramePr>
            <a:graphicFrameLocks noGrp="1"/>
          </p:cNvGraphicFramePr>
          <p:nvPr>
            <p:ph idx="1"/>
            <p:extLst>
              <p:ext uri="{D42A27DB-BD31-4B8C-83A1-F6EECF244321}">
                <p14:modId xmlns:p14="http://schemas.microsoft.com/office/powerpoint/2010/main" xmlns="" val="1328101546"/>
              </p:ext>
            </p:extLst>
          </p:nvPr>
        </p:nvGraphicFramePr>
        <p:xfrm>
          <a:off x="449263" y="1290637"/>
          <a:ext cx="8245474" cy="3375216"/>
        </p:xfrm>
        <a:graphic>
          <a:graphicData uri="http://schemas.openxmlformats.org/drawingml/2006/table">
            <a:tbl>
              <a:tblPr firstRow="1" bandRow="1">
                <a:tableStyleId>{5940675A-B579-460E-94D1-54222C63F5DA}</a:tableStyleId>
              </a:tblPr>
              <a:tblGrid>
                <a:gridCol w="2102026">
                  <a:extLst>
                    <a:ext uri="{9D8B030D-6E8A-4147-A177-3AD203B41FA5}">
                      <a16:colId xmlns:a16="http://schemas.microsoft.com/office/drawing/2014/main" xmlns="" val="1776630057"/>
                    </a:ext>
                  </a:extLst>
                </a:gridCol>
                <a:gridCol w="6143448">
                  <a:extLst>
                    <a:ext uri="{9D8B030D-6E8A-4147-A177-3AD203B41FA5}">
                      <a16:colId xmlns:a16="http://schemas.microsoft.com/office/drawing/2014/main" xmlns="" val="4059996164"/>
                    </a:ext>
                  </a:extLst>
                </a:gridCol>
              </a:tblGrid>
              <a:tr h="763941">
                <a:tc gridSpan="2">
                  <a:txBody>
                    <a:bodyPr/>
                    <a:lstStyle/>
                    <a:p>
                      <a:pPr algn="ctr"/>
                      <a:r>
                        <a:rPr lang="en-GB" sz="2400" b="1" dirty="0"/>
                        <a:t>To add a similar or equal idea</a:t>
                      </a:r>
                    </a:p>
                  </a:txBody>
                  <a:tcPr>
                    <a:solidFill>
                      <a:schemeClr val="accent6">
                        <a:lumMod val="40000"/>
                        <a:lumOff val="60000"/>
                      </a:schemeClr>
                    </a:solidFill>
                  </a:tcPr>
                </a:tc>
                <a:tc hMerge="1">
                  <a:txBody>
                    <a:bodyPr/>
                    <a:lstStyle/>
                    <a:p>
                      <a:endParaRPr lang="en-GB" dirty="0"/>
                    </a:p>
                  </a:txBody>
                  <a:tcPr/>
                </a:tc>
                <a:extLst>
                  <a:ext uri="{0D108BD9-81ED-4DB2-BD59-A6C34878D82A}">
                    <a16:rowId xmlns:a16="http://schemas.microsoft.com/office/drawing/2014/main" xmlns="" val="2197231609"/>
                  </a:ext>
                </a:extLst>
              </a:tr>
              <a:tr h="2611275">
                <a:tc>
                  <a:txBody>
                    <a:bodyPr/>
                    <a:lstStyle/>
                    <a:p>
                      <a:r>
                        <a:rPr lang="en-GB" sz="2400" b="1" dirty="0"/>
                        <a:t>also</a:t>
                      </a:r>
                    </a:p>
                    <a:p>
                      <a:r>
                        <a:rPr lang="en-GB" sz="2400" b="1" dirty="0"/>
                        <a:t>besides, furthermore, </a:t>
                      </a:r>
                    </a:p>
                    <a:p>
                      <a:r>
                        <a:rPr lang="en-GB" sz="2400" b="1" dirty="0"/>
                        <a:t>in addition, moreover, </a:t>
                      </a:r>
                      <a:endParaRPr lang="en-GB" sz="2400" b="1" dirty="0" smtClean="0"/>
                    </a:p>
                    <a:p>
                      <a:r>
                        <a:rPr lang="en-GB" sz="2400" b="1" dirty="0" smtClean="0"/>
                        <a:t>likewise</a:t>
                      </a:r>
                      <a:endParaRPr lang="en-GB" sz="2400" b="1" dirty="0"/>
                    </a:p>
                  </a:txBody>
                  <a:tcPr/>
                </a:tc>
                <a:tc>
                  <a:txBody>
                    <a:bodyPr/>
                    <a:lstStyle/>
                    <a:p>
                      <a:r>
                        <a:rPr lang="en-GB" sz="2400" dirty="0"/>
                        <a:t>Community colleges offer preparation for many occupations</a:t>
                      </a:r>
                      <a:r>
                        <a:rPr lang="en-GB" sz="2400" dirty="0">
                          <a:highlight>
                            <a:srgbClr val="FFFF00"/>
                          </a:highlight>
                        </a:rPr>
                        <a:t>; also/ besides/ furthermore/ moreover/in addition, </a:t>
                      </a:r>
                      <a:r>
                        <a:rPr lang="en-GB" sz="2400" dirty="0"/>
                        <a:t>they prepare students to transfer to a four-year college or university. </a:t>
                      </a:r>
                    </a:p>
                  </a:txBody>
                  <a:tcPr/>
                </a:tc>
                <a:extLst>
                  <a:ext uri="{0D108BD9-81ED-4DB2-BD59-A6C34878D82A}">
                    <a16:rowId xmlns:a16="http://schemas.microsoft.com/office/drawing/2014/main" xmlns="" val="775795920"/>
                  </a:ext>
                </a:extLst>
              </a:tr>
            </a:tbl>
          </a:graphicData>
        </a:graphic>
      </p:graphicFrame>
    </p:spTree>
    <p:extLst>
      <p:ext uri="{BB962C8B-B14F-4D97-AF65-F5344CB8AC3E}">
        <p14:creationId xmlns:p14="http://schemas.microsoft.com/office/powerpoint/2010/main" xmlns="" val="15218748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8">
            <a:extLst>
              <a:ext uri="{FF2B5EF4-FFF2-40B4-BE49-F238E27FC236}">
                <a16:creationId xmlns:a16="http://schemas.microsoft.com/office/drawing/2014/main" xmlns="" id="{CFDB1AAD-A85E-41B1-B895-C918B1B6E315}"/>
              </a:ext>
            </a:extLst>
          </p:cNvPr>
          <p:cNvGraphicFramePr>
            <a:graphicFrameLocks noGrp="1"/>
          </p:cNvGraphicFramePr>
          <p:nvPr>
            <p:ph idx="1"/>
            <p:extLst>
              <p:ext uri="{D42A27DB-BD31-4B8C-83A1-F6EECF244321}">
                <p14:modId xmlns:p14="http://schemas.microsoft.com/office/powerpoint/2010/main" xmlns="" val="1577833787"/>
              </p:ext>
            </p:extLst>
          </p:nvPr>
        </p:nvGraphicFramePr>
        <p:xfrm>
          <a:off x="428978" y="428978"/>
          <a:ext cx="8265759" cy="4261484"/>
        </p:xfrm>
        <a:graphic>
          <a:graphicData uri="http://schemas.openxmlformats.org/drawingml/2006/table">
            <a:tbl>
              <a:tblPr firstRow="1" bandRow="1">
                <a:tableStyleId>{5940675A-B579-460E-94D1-54222C63F5DA}</a:tableStyleId>
              </a:tblPr>
              <a:tblGrid>
                <a:gridCol w="2107197">
                  <a:extLst>
                    <a:ext uri="{9D8B030D-6E8A-4147-A177-3AD203B41FA5}">
                      <a16:colId xmlns:a16="http://schemas.microsoft.com/office/drawing/2014/main" xmlns="" val="1776630057"/>
                    </a:ext>
                  </a:extLst>
                </a:gridCol>
                <a:gridCol w="6158562">
                  <a:extLst>
                    <a:ext uri="{9D8B030D-6E8A-4147-A177-3AD203B41FA5}">
                      <a16:colId xmlns:a16="http://schemas.microsoft.com/office/drawing/2014/main" xmlns="" val="4059996164"/>
                    </a:ext>
                  </a:extLst>
                </a:gridCol>
              </a:tblGrid>
              <a:tr h="563976">
                <a:tc gridSpan="2">
                  <a:txBody>
                    <a:bodyPr/>
                    <a:lstStyle/>
                    <a:p>
                      <a:pPr algn="ctr"/>
                      <a:r>
                        <a:rPr lang="en-GB" sz="2400" b="1" dirty="0"/>
                        <a:t>To add unexpected or surprising continuation </a:t>
                      </a:r>
                    </a:p>
                  </a:txBody>
                  <a:tcPr>
                    <a:solidFill>
                      <a:schemeClr val="accent6">
                        <a:lumMod val="40000"/>
                        <a:lumOff val="60000"/>
                      </a:schemeClr>
                    </a:solidFill>
                  </a:tcPr>
                </a:tc>
                <a:tc hMerge="1">
                  <a:txBody>
                    <a:bodyPr/>
                    <a:lstStyle/>
                    <a:p>
                      <a:endParaRPr lang="en-GB" dirty="0"/>
                    </a:p>
                  </a:txBody>
                  <a:tcPr/>
                </a:tc>
                <a:extLst>
                  <a:ext uri="{0D108BD9-81ED-4DB2-BD59-A6C34878D82A}">
                    <a16:rowId xmlns:a16="http://schemas.microsoft.com/office/drawing/2014/main" xmlns="" val="2197231609"/>
                  </a:ext>
                </a:extLst>
              </a:tr>
              <a:tr h="1407435">
                <a:tc>
                  <a:txBody>
                    <a:bodyPr/>
                    <a:lstStyle/>
                    <a:p>
                      <a:r>
                        <a:rPr lang="en-GB" sz="2400" b="1" dirty="0"/>
                        <a:t>however, nonetheless, nevertheless, still,</a:t>
                      </a: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dirty="0"/>
                        <a:t>The cost for attending a community college is low</a:t>
                      </a:r>
                      <a:r>
                        <a:rPr lang="en-GB" sz="2400" dirty="0">
                          <a:highlight>
                            <a:srgbClr val="FFFF00"/>
                          </a:highlight>
                        </a:rPr>
                        <a:t>; however /nonetheless/nevertheless/still, </a:t>
                      </a:r>
                      <a:r>
                        <a:rPr lang="en-GB" sz="2400" dirty="0"/>
                        <a:t>many students need financial aid.</a:t>
                      </a:r>
                    </a:p>
                    <a:p>
                      <a:endParaRPr lang="en-GB" sz="2400" dirty="0"/>
                    </a:p>
                  </a:txBody>
                  <a:tcPr>
                    <a:solidFill>
                      <a:schemeClr val="accent6">
                        <a:lumMod val="40000"/>
                        <a:lumOff val="60000"/>
                      </a:schemeClr>
                    </a:solidFill>
                  </a:tcPr>
                </a:tc>
                <a:extLst>
                  <a:ext uri="{0D108BD9-81ED-4DB2-BD59-A6C34878D82A}">
                    <a16:rowId xmlns:a16="http://schemas.microsoft.com/office/drawing/2014/main" xmlns="" val="775795920"/>
                  </a:ext>
                </a:extLst>
              </a:tr>
              <a:tr h="735593">
                <a:tc gridSpan="2">
                  <a:txBody>
                    <a:bodyPr/>
                    <a:lstStyle/>
                    <a:p>
                      <a:pPr algn="ctr"/>
                      <a:r>
                        <a:rPr lang="en-GB" sz="2400" b="1" dirty="0"/>
                        <a:t>Add a complete contrast</a:t>
                      </a:r>
                    </a:p>
                  </a:txBody>
                  <a:tcPr/>
                </a:tc>
                <a:tc hMerge="1">
                  <a:txBody>
                    <a:bodyPr/>
                    <a:lstStyle/>
                    <a:p>
                      <a:endParaRPr lang="en-GB" dirty="0"/>
                    </a:p>
                  </a:txBody>
                  <a:tcPr/>
                </a:tc>
                <a:extLst>
                  <a:ext uri="{0D108BD9-81ED-4DB2-BD59-A6C34878D82A}">
                    <a16:rowId xmlns:a16="http://schemas.microsoft.com/office/drawing/2014/main" xmlns="" val="1742306578"/>
                  </a:ext>
                </a:extLst>
              </a:tr>
              <a:tr h="1407435">
                <a:tc>
                  <a:txBody>
                    <a:bodyPr/>
                    <a:lstStyle/>
                    <a:p>
                      <a:r>
                        <a:rPr lang="en-GB" sz="2400" b="1" dirty="0"/>
                        <a:t>in contrast,</a:t>
                      </a:r>
                    </a:p>
                    <a:p>
                      <a:r>
                        <a:rPr lang="en-GB" sz="2400" b="1" dirty="0"/>
                        <a:t>on the other hand,</a:t>
                      </a:r>
                    </a:p>
                  </a:txBody>
                  <a:tcPr/>
                </a:tc>
                <a:tc>
                  <a:txBody>
                    <a:bodyPr/>
                    <a:lstStyle/>
                    <a:p>
                      <a:r>
                        <a:rPr lang="en-GB" sz="2400" dirty="0"/>
                        <a:t>Tuition at a company college is low</a:t>
                      </a:r>
                      <a:r>
                        <a:rPr lang="en-GB" sz="2400" dirty="0">
                          <a:highlight>
                            <a:srgbClr val="FFFF00"/>
                          </a:highlight>
                        </a:rPr>
                        <a:t>; on the other hand/ in contrast, </a:t>
                      </a:r>
                      <a:r>
                        <a:rPr lang="en-GB" sz="2400" dirty="0"/>
                        <a:t>tuition at private schools is high</a:t>
                      </a:r>
                    </a:p>
                  </a:txBody>
                  <a:tcPr/>
                </a:tc>
                <a:extLst>
                  <a:ext uri="{0D108BD9-81ED-4DB2-BD59-A6C34878D82A}">
                    <a16:rowId xmlns:a16="http://schemas.microsoft.com/office/drawing/2014/main" xmlns="" val="2877546824"/>
                  </a:ext>
                </a:extLst>
              </a:tr>
            </a:tbl>
          </a:graphicData>
        </a:graphic>
      </p:graphicFrame>
    </p:spTree>
    <p:extLst>
      <p:ext uri="{BB962C8B-B14F-4D97-AF65-F5344CB8AC3E}">
        <p14:creationId xmlns:p14="http://schemas.microsoft.com/office/powerpoint/2010/main" xmlns="" val="16248366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8">
            <a:extLst>
              <a:ext uri="{FF2B5EF4-FFF2-40B4-BE49-F238E27FC236}">
                <a16:creationId xmlns:a16="http://schemas.microsoft.com/office/drawing/2014/main" xmlns="" id="{C0B9D5FB-6301-4D21-B52B-FE1F615BDF1F}"/>
              </a:ext>
            </a:extLst>
          </p:cNvPr>
          <p:cNvGraphicFramePr>
            <a:graphicFrameLocks noGrp="1"/>
          </p:cNvGraphicFramePr>
          <p:nvPr>
            <p:ph idx="1"/>
            <p:extLst>
              <p:ext uri="{D42A27DB-BD31-4B8C-83A1-F6EECF244321}">
                <p14:modId xmlns:p14="http://schemas.microsoft.com/office/powerpoint/2010/main" xmlns="" val="2415876592"/>
              </p:ext>
            </p:extLst>
          </p:nvPr>
        </p:nvGraphicFramePr>
        <p:xfrm>
          <a:off x="275422" y="428978"/>
          <a:ext cx="8659258" cy="4485647"/>
        </p:xfrm>
        <a:graphic>
          <a:graphicData uri="http://schemas.openxmlformats.org/drawingml/2006/table">
            <a:tbl>
              <a:tblPr firstRow="1" bandRow="1">
                <a:tableStyleId>{5940675A-B579-460E-94D1-54222C63F5DA}</a:tableStyleId>
              </a:tblPr>
              <a:tblGrid>
                <a:gridCol w="2207512">
                  <a:extLst>
                    <a:ext uri="{9D8B030D-6E8A-4147-A177-3AD203B41FA5}">
                      <a16:colId xmlns:a16="http://schemas.microsoft.com/office/drawing/2014/main" xmlns="" val="1776630057"/>
                    </a:ext>
                  </a:extLst>
                </a:gridCol>
                <a:gridCol w="6451746">
                  <a:extLst>
                    <a:ext uri="{9D8B030D-6E8A-4147-A177-3AD203B41FA5}">
                      <a16:colId xmlns:a16="http://schemas.microsoft.com/office/drawing/2014/main" xmlns="" val="4059996164"/>
                    </a:ext>
                  </a:extLst>
                </a:gridCol>
              </a:tblGrid>
              <a:tr h="447619">
                <a:tc gridSpan="2">
                  <a:txBody>
                    <a:bodyPr/>
                    <a:lstStyle/>
                    <a:p>
                      <a:pPr algn="ctr"/>
                      <a:r>
                        <a:rPr lang="en-GB" sz="2400" b="1" dirty="0"/>
                        <a:t>To add an expected result</a:t>
                      </a:r>
                    </a:p>
                  </a:txBody>
                  <a:tcPr>
                    <a:solidFill>
                      <a:schemeClr val="accent6">
                        <a:lumMod val="40000"/>
                        <a:lumOff val="60000"/>
                      </a:schemeClr>
                    </a:solidFill>
                  </a:tcPr>
                </a:tc>
                <a:tc hMerge="1">
                  <a:txBody>
                    <a:bodyPr/>
                    <a:lstStyle/>
                    <a:p>
                      <a:endParaRPr lang="en-GB" dirty="0"/>
                    </a:p>
                  </a:txBody>
                  <a:tcPr/>
                </a:tc>
                <a:extLst>
                  <a:ext uri="{0D108BD9-81ED-4DB2-BD59-A6C34878D82A}">
                    <a16:rowId xmlns:a16="http://schemas.microsoft.com/office/drawing/2014/main" xmlns="" val="2197231609"/>
                  </a:ext>
                </a:extLst>
              </a:tr>
              <a:tr h="1407435">
                <a:tc>
                  <a:txBody>
                    <a:bodyPr/>
                    <a:lstStyle/>
                    <a:p>
                      <a:r>
                        <a:rPr lang="en-GB" sz="2400" b="1" dirty="0"/>
                        <a:t>accordingly, </a:t>
                      </a:r>
                    </a:p>
                    <a:p>
                      <a:r>
                        <a:rPr lang="en-GB" sz="2400" b="1" dirty="0"/>
                        <a:t>as a result, consequently, hence, therefore, thus,</a:t>
                      </a: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dirty="0"/>
                        <a:t>Native and non-native English speakers have different needs</a:t>
                      </a:r>
                      <a:r>
                        <a:rPr lang="en-GB" sz="2400" dirty="0">
                          <a:highlight>
                            <a:srgbClr val="FFFF00"/>
                          </a:highlight>
                        </a:rPr>
                        <a:t>; accordingly/ as a result/ consequently/ hence/ therefore/ thus, </a:t>
                      </a:r>
                      <a:r>
                        <a:rPr lang="en-GB" sz="2400" dirty="0"/>
                        <a:t>most schools provide separate English classes for each group.  </a:t>
                      </a:r>
                    </a:p>
                  </a:txBody>
                  <a:tcPr>
                    <a:solidFill>
                      <a:schemeClr val="accent6">
                        <a:lumMod val="40000"/>
                        <a:lumOff val="60000"/>
                      </a:schemeClr>
                    </a:solidFill>
                  </a:tcPr>
                </a:tc>
                <a:extLst>
                  <a:ext uri="{0D108BD9-81ED-4DB2-BD59-A6C34878D82A}">
                    <a16:rowId xmlns:a16="http://schemas.microsoft.com/office/drawing/2014/main" xmlns="" val="775795920"/>
                  </a:ext>
                </a:extLst>
              </a:tr>
              <a:tr h="553727">
                <a:tc gridSpan="2">
                  <a:txBody>
                    <a:bodyPr/>
                    <a:lstStyle/>
                    <a:p>
                      <a:pPr algn="ctr"/>
                      <a:r>
                        <a:rPr lang="en-GB" sz="2400" b="1" dirty="0"/>
                        <a:t>To add an example</a:t>
                      </a:r>
                    </a:p>
                  </a:txBody>
                  <a:tcPr/>
                </a:tc>
                <a:tc hMerge="1">
                  <a:txBody>
                    <a:bodyPr/>
                    <a:lstStyle/>
                    <a:p>
                      <a:endParaRPr lang="en-GB" dirty="0"/>
                    </a:p>
                  </a:txBody>
                  <a:tcPr/>
                </a:tc>
                <a:extLst>
                  <a:ext uri="{0D108BD9-81ED-4DB2-BD59-A6C34878D82A}">
                    <a16:rowId xmlns:a16="http://schemas.microsoft.com/office/drawing/2014/main" xmlns="" val="1742306578"/>
                  </a:ext>
                </a:extLst>
              </a:tr>
              <a:tr h="1407435">
                <a:tc>
                  <a:txBody>
                    <a:bodyPr/>
                    <a:lstStyle/>
                    <a:p>
                      <a:r>
                        <a:rPr lang="en-GB" sz="2400" b="1" dirty="0"/>
                        <a:t>for example,</a:t>
                      </a:r>
                    </a:p>
                    <a:p>
                      <a:r>
                        <a:rPr lang="en-GB" sz="2400" b="1" dirty="0"/>
                        <a:t>for instance,</a:t>
                      </a:r>
                    </a:p>
                    <a:p>
                      <a:endParaRPr lang="en-GB" sz="2400" dirty="0"/>
                    </a:p>
                  </a:txBody>
                  <a:tcPr/>
                </a:tc>
                <a:tc>
                  <a:txBody>
                    <a:bodyPr/>
                    <a:lstStyle/>
                    <a:p>
                      <a:r>
                        <a:rPr lang="en-GB" sz="2400" dirty="0"/>
                        <a:t>Most colleges now having a writing requirement for graduation</a:t>
                      </a:r>
                      <a:r>
                        <a:rPr lang="en-GB" sz="2400" dirty="0">
                          <a:highlight>
                            <a:srgbClr val="FFFF00"/>
                          </a:highlight>
                        </a:rPr>
                        <a:t>; for example/for instance, </a:t>
                      </a:r>
                      <a:r>
                        <a:rPr lang="en-GB" sz="2400" dirty="0"/>
                        <a:t>students must pass a writing test before they register for their final semester. </a:t>
                      </a:r>
                    </a:p>
                  </a:txBody>
                  <a:tcPr/>
                </a:tc>
                <a:extLst>
                  <a:ext uri="{0D108BD9-81ED-4DB2-BD59-A6C34878D82A}">
                    <a16:rowId xmlns:a16="http://schemas.microsoft.com/office/drawing/2014/main" xmlns="" val="2877546824"/>
                  </a:ext>
                </a:extLst>
              </a:tr>
            </a:tbl>
          </a:graphicData>
        </a:graphic>
      </p:graphicFrame>
    </p:spTree>
    <p:extLst>
      <p:ext uri="{BB962C8B-B14F-4D97-AF65-F5344CB8AC3E}">
        <p14:creationId xmlns:p14="http://schemas.microsoft.com/office/powerpoint/2010/main" xmlns="" val="29184019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C442A8A-C255-4A7E-BC31-DF0FD4B6B822}"/>
              </a:ext>
            </a:extLst>
          </p:cNvPr>
          <p:cNvSpPr>
            <a:spLocks noGrp="1"/>
          </p:cNvSpPr>
          <p:nvPr>
            <p:ph type="title"/>
          </p:nvPr>
        </p:nvSpPr>
        <p:spPr/>
        <p:txBody>
          <a:bodyPr>
            <a:normAutofit/>
          </a:bodyPr>
          <a:lstStyle/>
          <a:p>
            <a:r>
              <a:rPr lang="en-GB" sz="4000" b="1" dirty="0">
                <a:latin typeface="+mn-lt"/>
              </a:rPr>
              <a:t>Subordinating conjunctions</a:t>
            </a:r>
          </a:p>
        </p:txBody>
      </p:sp>
      <p:graphicFrame>
        <p:nvGraphicFramePr>
          <p:cNvPr id="4" name="Table 4">
            <a:extLst>
              <a:ext uri="{FF2B5EF4-FFF2-40B4-BE49-F238E27FC236}">
                <a16:creationId xmlns:a16="http://schemas.microsoft.com/office/drawing/2014/main" xmlns="" id="{A6E86E18-2E8E-42F3-815D-EBBD04C14B53}"/>
              </a:ext>
            </a:extLst>
          </p:cNvPr>
          <p:cNvGraphicFramePr>
            <a:graphicFrameLocks noGrp="1"/>
          </p:cNvGraphicFramePr>
          <p:nvPr>
            <p:ph idx="1"/>
            <p:extLst>
              <p:ext uri="{D42A27DB-BD31-4B8C-83A1-F6EECF244321}">
                <p14:modId xmlns:p14="http://schemas.microsoft.com/office/powerpoint/2010/main" xmlns="" val="3247138948"/>
              </p:ext>
            </p:extLst>
          </p:nvPr>
        </p:nvGraphicFramePr>
        <p:xfrm>
          <a:off x="425927" y="1366092"/>
          <a:ext cx="8518467" cy="3678341"/>
        </p:xfrm>
        <a:graphic>
          <a:graphicData uri="http://schemas.openxmlformats.org/drawingml/2006/table">
            <a:tbl>
              <a:tblPr firstRow="1" bandRow="1">
                <a:tableStyleId>{5940675A-B579-460E-94D1-54222C63F5DA}</a:tableStyleId>
              </a:tblPr>
              <a:tblGrid>
                <a:gridCol w="1833403">
                  <a:extLst>
                    <a:ext uri="{9D8B030D-6E8A-4147-A177-3AD203B41FA5}">
                      <a16:colId xmlns:a16="http://schemas.microsoft.com/office/drawing/2014/main" xmlns="" val="2915787639"/>
                    </a:ext>
                  </a:extLst>
                </a:gridCol>
                <a:gridCol w="6685064">
                  <a:extLst>
                    <a:ext uri="{9D8B030D-6E8A-4147-A177-3AD203B41FA5}">
                      <a16:colId xmlns:a16="http://schemas.microsoft.com/office/drawing/2014/main" xmlns="" val="3683367383"/>
                    </a:ext>
                  </a:extLst>
                </a:gridCol>
              </a:tblGrid>
              <a:tr h="586907">
                <a:tc gridSpan="2">
                  <a:txBody>
                    <a:bodyPr/>
                    <a:lstStyle/>
                    <a:p>
                      <a:pPr algn="ctr"/>
                      <a:r>
                        <a:rPr lang="en-GB" sz="2400" b="1" dirty="0"/>
                        <a:t>Reason (why)</a:t>
                      </a:r>
                    </a:p>
                  </a:txBody>
                  <a:tcPr>
                    <a:solidFill>
                      <a:schemeClr val="accent6">
                        <a:lumMod val="40000"/>
                        <a:lumOff val="60000"/>
                      </a:schemeClr>
                    </a:solidFill>
                  </a:tcPr>
                </a:tc>
                <a:tc hMerge="1">
                  <a:txBody>
                    <a:bodyPr/>
                    <a:lstStyle/>
                    <a:p>
                      <a:endParaRPr lang="en-GB" dirty="0"/>
                    </a:p>
                  </a:txBody>
                  <a:tcPr/>
                </a:tc>
                <a:extLst>
                  <a:ext uri="{0D108BD9-81ED-4DB2-BD59-A6C34878D82A}">
                    <a16:rowId xmlns:a16="http://schemas.microsoft.com/office/drawing/2014/main" xmlns="" val="2424149346"/>
                  </a:ext>
                </a:extLst>
              </a:tr>
              <a:tr h="1280313">
                <a:tc>
                  <a:txBody>
                    <a:bodyPr/>
                    <a:lstStyle/>
                    <a:p>
                      <a:r>
                        <a:rPr lang="en-GB" sz="2400" b="1" dirty="0"/>
                        <a:t>as</a:t>
                      </a:r>
                    </a:p>
                    <a:p>
                      <a:r>
                        <a:rPr lang="en-GB" sz="2400" b="1" dirty="0"/>
                        <a:t>because</a:t>
                      </a:r>
                    </a:p>
                    <a:p>
                      <a:r>
                        <a:rPr lang="en-GB" sz="2400" b="1" dirty="0"/>
                        <a:t>since</a:t>
                      </a:r>
                    </a:p>
                  </a:txBody>
                  <a:tcPr/>
                </a:tc>
                <a:tc>
                  <a:txBody>
                    <a:bodyPr/>
                    <a:lstStyle/>
                    <a:p>
                      <a:r>
                        <a:rPr lang="en-GB" sz="2400" dirty="0"/>
                        <a:t>I cannot take evening classes </a:t>
                      </a:r>
                      <a:r>
                        <a:rPr lang="en-GB" sz="2400" dirty="0">
                          <a:highlight>
                            <a:srgbClr val="FFFF00"/>
                          </a:highlight>
                        </a:rPr>
                        <a:t>as</a:t>
                      </a:r>
                      <a:r>
                        <a:rPr lang="en-GB" sz="2400" dirty="0"/>
                        <a:t> I work at night.</a:t>
                      </a:r>
                    </a:p>
                    <a:p>
                      <a:r>
                        <a:rPr lang="en-GB" sz="2400" dirty="0"/>
                        <a:t>                                                 </a:t>
                      </a:r>
                      <a:r>
                        <a:rPr lang="en-GB" sz="2400" dirty="0">
                          <a:highlight>
                            <a:srgbClr val="FFFF00"/>
                          </a:highlight>
                        </a:rPr>
                        <a:t>because</a:t>
                      </a:r>
                    </a:p>
                    <a:p>
                      <a:r>
                        <a:rPr lang="en-GB" sz="2400" dirty="0"/>
                        <a:t>                                                  </a:t>
                      </a:r>
                      <a:r>
                        <a:rPr lang="en-GB" sz="2400" dirty="0">
                          <a:highlight>
                            <a:srgbClr val="FFFF00"/>
                          </a:highlight>
                        </a:rPr>
                        <a:t>since</a:t>
                      </a:r>
                    </a:p>
                  </a:txBody>
                  <a:tcPr/>
                </a:tc>
                <a:extLst>
                  <a:ext uri="{0D108BD9-81ED-4DB2-BD59-A6C34878D82A}">
                    <a16:rowId xmlns:a16="http://schemas.microsoft.com/office/drawing/2014/main" xmlns="" val="3782057986"/>
                  </a:ext>
                </a:extLst>
              </a:tr>
              <a:tr h="530808">
                <a:tc gridSpan="2">
                  <a:txBody>
                    <a:bodyPr/>
                    <a:lstStyle/>
                    <a:p>
                      <a:pPr algn="ctr"/>
                      <a:r>
                        <a:rPr lang="en-GB" sz="2400" b="1" dirty="0"/>
                        <a:t>Purpose (what for)</a:t>
                      </a:r>
                    </a:p>
                  </a:txBody>
                  <a:tcPr/>
                </a:tc>
                <a:tc hMerge="1">
                  <a:txBody>
                    <a:bodyPr/>
                    <a:lstStyle/>
                    <a:p>
                      <a:endParaRPr lang="en-GB" dirty="0"/>
                    </a:p>
                  </a:txBody>
                  <a:tcPr/>
                </a:tc>
                <a:extLst>
                  <a:ext uri="{0D108BD9-81ED-4DB2-BD59-A6C34878D82A}">
                    <a16:rowId xmlns:a16="http://schemas.microsoft.com/office/drawing/2014/main" xmlns="" val="3742905513"/>
                  </a:ext>
                </a:extLst>
              </a:tr>
              <a:tr h="1280313">
                <a:tc>
                  <a:txBody>
                    <a:bodyPr/>
                    <a:lstStyle/>
                    <a:p>
                      <a:r>
                        <a:rPr lang="en-GB" sz="2400" b="1" dirty="0"/>
                        <a:t>So that</a:t>
                      </a:r>
                    </a:p>
                    <a:p>
                      <a:r>
                        <a:rPr lang="en-GB" sz="2400" b="1" dirty="0"/>
                        <a:t>In order to</a:t>
                      </a:r>
                    </a:p>
                  </a:txBody>
                  <a:tcPr/>
                </a:tc>
                <a:tc>
                  <a:txBody>
                    <a:bodyPr/>
                    <a:lstStyle/>
                    <a:p>
                      <a:r>
                        <a:rPr lang="en-GB" sz="2400" dirty="0"/>
                        <a:t>Many people emigrate </a:t>
                      </a:r>
                      <a:r>
                        <a:rPr lang="en-GB" sz="2400" dirty="0">
                          <a:highlight>
                            <a:srgbClr val="FFFF00"/>
                          </a:highlight>
                        </a:rPr>
                        <a:t>so that </a:t>
                      </a:r>
                      <a:r>
                        <a:rPr lang="en-GB" sz="2400" dirty="0"/>
                        <a:t>their children can have a better life.</a:t>
                      </a:r>
                    </a:p>
                    <a:p>
                      <a:r>
                        <a:rPr lang="en-GB" sz="2400" dirty="0"/>
                        <a:t>                                        </a:t>
                      </a:r>
                      <a:r>
                        <a:rPr lang="en-GB" sz="2400" dirty="0">
                          <a:highlight>
                            <a:srgbClr val="FFFF00"/>
                          </a:highlight>
                        </a:rPr>
                        <a:t>in order that</a:t>
                      </a:r>
                    </a:p>
                  </a:txBody>
                  <a:tcPr/>
                </a:tc>
                <a:extLst>
                  <a:ext uri="{0D108BD9-81ED-4DB2-BD59-A6C34878D82A}">
                    <a16:rowId xmlns:a16="http://schemas.microsoft.com/office/drawing/2014/main" xmlns="" val="3167715369"/>
                  </a:ext>
                </a:extLst>
              </a:tr>
            </a:tbl>
          </a:graphicData>
        </a:graphic>
      </p:graphicFrame>
    </p:spTree>
    <p:extLst>
      <p:ext uri="{BB962C8B-B14F-4D97-AF65-F5344CB8AC3E}">
        <p14:creationId xmlns:p14="http://schemas.microsoft.com/office/powerpoint/2010/main" xmlns="" val="988439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xmlns="" id="{ED6338B7-9117-48B0-B36D-8CA36BED5972}"/>
              </a:ext>
            </a:extLst>
          </p:cNvPr>
          <p:cNvGraphicFramePr>
            <a:graphicFrameLocks noGrp="1"/>
          </p:cNvGraphicFramePr>
          <p:nvPr>
            <p:ph idx="1"/>
            <p:extLst>
              <p:ext uri="{D42A27DB-BD31-4B8C-83A1-F6EECF244321}">
                <p14:modId xmlns:p14="http://schemas.microsoft.com/office/powerpoint/2010/main" xmlns="" val="2191390208"/>
              </p:ext>
            </p:extLst>
          </p:nvPr>
        </p:nvGraphicFramePr>
        <p:xfrm>
          <a:off x="297455" y="473725"/>
          <a:ext cx="8555327" cy="4274152"/>
        </p:xfrm>
        <a:graphic>
          <a:graphicData uri="http://schemas.openxmlformats.org/drawingml/2006/table">
            <a:tbl>
              <a:tblPr firstRow="1" bandRow="1">
                <a:tableStyleId>{5940675A-B579-460E-94D1-54222C63F5DA}</a:tableStyleId>
              </a:tblPr>
              <a:tblGrid>
                <a:gridCol w="1841337">
                  <a:extLst>
                    <a:ext uri="{9D8B030D-6E8A-4147-A177-3AD203B41FA5}">
                      <a16:colId xmlns:a16="http://schemas.microsoft.com/office/drawing/2014/main" xmlns="" val="2915787639"/>
                    </a:ext>
                  </a:extLst>
                </a:gridCol>
                <a:gridCol w="6713990">
                  <a:extLst>
                    <a:ext uri="{9D8B030D-6E8A-4147-A177-3AD203B41FA5}">
                      <a16:colId xmlns:a16="http://schemas.microsoft.com/office/drawing/2014/main" xmlns="" val="3683367383"/>
                    </a:ext>
                  </a:extLst>
                </a:gridCol>
              </a:tblGrid>
              <a:tr h="603023">
                <a:tc gridSpan="2">
                  <a:txBody>
                    <a:bodyPr/>
                    <a:lstStyle/>
                    <a:p>
                      <a:pPr algn="ctr"/>
                      <a:r>
                        <a:rPr lang="en-GB" sz="2400" b="1" dirty="0"/>
                        <a:t>Partial contrast</a:t>
                      </a:r>
                    </a:p>
                  </a:txBody>
                  <a:tcPr>
                    <a:solidFill>
                      <a:schemeClr val="accent6">
                        <a:lumMod val="40000"/>
                        <a:lumOff val="60000"/>
                      </a:schemeClr>
                    </a:solidFill>
                  </a:tcPr>
                </a:tc>
                <a:tc hMerge="1">
                  <a:txBody>
                    <a:bodyPr/>
                    <a:lstStyle/>
                    <a:p>
                      <a:endParaRPr lang="en-GB" dirty="0"/>
                    </a:p>
                  </a:txBody>
                  <a:tcPr/>
                </a:tc>
                <a:extLst>
                  <a:ext uri="{0D108BD9-81ED-4DB2-BD59-A6C34878D82A}">
                    <a16:rowId xmlns:a16="http://schemas.microsoft.com/office/drawing/2014/main" xmlns="" val="2424149346"/>
                  </a:ext>
                </a:extLst>
              </a:tr>
              <a:tr h="1497901">
                <a:tc>
                  <a:txBody>
                    <a:bodyPr/>
                    <a:lstStyle/>
                    <a:p>
                      <a:r>
                        <a:rPr lang="en-GB" sz="2400" b="1" dirty="0"/>
                        <a:t>although</a:t>
                      </a:r>
                    </a:p>
                    <a:p>
                      <a:r>
                        <a:rPr lang="en-GB" sz="2400" b="1" dirty="0"/>
                        <a:t>even though</a:t>
                      </a:r>
                    </a:p>
                    <a:p>
                      <a:r>
                        <a:rPr lang="en-GB" sz="2400" b="1" dirty="0"/>
                        <a:t>though</a:t>
                      </a:r>
                    </a:p>
                  </a:txBody>
                  <a:tcPr>
                    <a:solidFill>
                      <a:schemeClr val="accent6">
                        <a:lumMod val="40000"/>
                        <a:lumOff val="60000"/>
                      </a:schemeClr>
                    </a:solidFill>
                  </a:tcPr>
                </a:tc>
                <a:tc>
                  <a:txBody>
                    <a:bodyPr/>
                    <a:lstStyle/>
                    <a:p>
                      <a:r>
                        <a:rPr lang="en-GB" sz="2400" dirty="0"/>
                        <a:t>I love my brother </a:t>
                      </a:r>
                      <a:r>
                        <a:rPr lang="en-GB" sz="2400" dirty="0">
                          <a:highlight>
                            <a:srgbClr val="FFFF00"/>
                          </a:highlight>
                        </a:rPr>
                        <a:t>although</a:t>
                      </a:r>
                      <a:r>
                        <a:rPr lang="en-GB" sz="2400" dirty="0"/>
                        <a:t> we disagree almost about everything.</a:t>
                      </a:r>
                    </a:p>
                    <a:p>
                      <a:r>
                        <a:rPr lang="en-GB" sz="2400" dirty="0"/>
                        <a:t>                               </a:t>
                      </a:r>
                      <a:r>
                        <a:rPr lang="en-GB" sz="2400" dirty="0">
                          <a:highlight>
                            <a:srgbClr val="FFFF00"/>
                          </a:highlight>
                        </a:rPr>
                        <a:t>even though</a:t>
                      </a:r>
                    </a:p>
                    <a:p>
                      <a:r>
                        <a:rPr lang="en-GB" sz="2400" dirty="0"/>
                        <a:t>                               </a:t>
                      </a:r>
                      <a:r>
                        <a:rPr lang="en-GB" sz="2400" dirty="0">
                          <a:highlight>
                            <a:srgbClr val="FFFF00"/>
                          </a:highlight>
                        </a:rPr>
                        <a:t> though</a:t>
                      </a:r>
                    </a:p>
                  </a:txBody>
                  <a:tcPr>
                    <a:solidFill>
                      <a:schemeClr val="accent6">
                        <a:lumMod val="40000"/>
                        <a:lumOff val="60000"/>
                      </a:schemeClr>
                    </a:solidFill>
                  </a:tcPr>
                </a:tc>
                <a:extLst>
                  <a:ext uri="{0D108BD9-81ED-4DB2-BD59-A6C34878D82A}">
                    <a16:rowId xmlns:a16="http://schemas.microsoft.com/office/drawing/2014/main" xmlns="" val="3782057986"/>
                  </a:ext>
                </a:extLst>
              </a:tr>
              <a:tr h="618748">
                <a:tc gridSpan="2">
                  <a:txBody>
                    <a:bodyPr/>
                    <a:lstStyle/>
                    <a:p>
                      <a:pPr algn="ctr"/>
                      <a:r>
                        <a:rPr lang="en-GB" sz="2400" b="1" dirty="0"/>
                        <a:t>Contrast (direct opposition)</a:t>
                      </a:r>
                    </a:p>
                  </a:txBody>
                  <a:tcPr/>
                </a:tc>
                <a:tc hMerge="1">
                  <a:txBody>
                    <a:bodyPr/>
                    <a:lstStyle/>
                    <a:p>
                      <a:endParaRPr lang="en-GB" dirty="0"/>
                    </a:p>
                  </a:txBody>
                  <a:tcPr/>
                </a:tc>
                <a:extLst>
                  <a:ext uri="{0D108BD9-81ED-4DB2-BD59-A6C34878D82A}">
                    <a16:rowId xmlns:a16="http://schemas.microsoft.com/office/drawing/2014/main" xmlns="" val="3742905513"/>
                  </a:ext>
                </a:extLst>
              </a:tr>
              <a:tr h="1497901">
                <a:tc>
                  <a:txBody>
                    <a:bodyPr/>
                    <a:lstStyle/>
                    <a:p>
                      <a:r>
                        <a:rPr lang="en-GB" sz="2400" b="1" dirty="0"/>
                        <a:t>while</a:t>
                      </a:r>
                    </a:p>
                    <a:p>
                      <a:r>
                        <a:rPr lang="en-GB" sz="2400" b="1" dirty="0"/>
                        <a:t>whereas</a:t>
                      </a:r>
                    </a:p>
                  </a:txBody>
                  <a:tcPr/>
                </a:tc>
                <a:tc>
                  <a:txBody>
                    <a:bodyPr/>
                    <a:lstStyle/>
                    <a:p>
                      <a:r>
                        <a:rPr lang="en-GB" sz="2400" dirty="0"/>
                        <a:t>My brother likes classical music</a:t>
                      </a:r>
                      <a:r>
                        <a:rPr lang="en-GB" sz="2400" dirty="0">
                          <a:highlight>
                            <a:srgbClr val="FFFF00"/>
                          </a:highlight>
                        </a:rPr>
                        <a:t>, while </a:t>
                      </a:r>
                      <a:r>
                        <a:rPr lang="en-GB" sz="2400" dirty="0"/>
                        <a:t>I prefer hard work.</a:t>
                      </a:r>
                    </a:p>
                    <a:p>
                      <a:r>
                        <a:rPr lang="en-GB" sz="2400" dirty="0"/>
                        <a:t>                                                          </a:t>
                      </a:r>
                      <a:r>
                        <a:rPr lang="en-GB" sz="2400" dirty="0">
                          <a:highlight>
                            <a:srgbClr val="FFFF00"/>
                          </a:highlight>
                        </a:rPr>
                        <a:t>whereas</a:t>
                      </a:r>
                    </a:p>
                  </a:txBody>
                  <a:tcPr/>
                </a:tc>
                <a:extLst>
                  <a:ext uri="{0D108BD9-81ED-4DB2-BD59-A6C34878D82A}">
                    <a16:rowId xmlns:a16="http://schemas.microsoft.com/office/drawing/2014/main" xmlns="" val="3167715369"/>
                  </a:ext>
                </a:extLst>
              </a:tr>
            </a:tbl>
          </a:graphicData>
        </a:graphic>
      </p:graphicFrame>
    </p:spTree>
    <p:extLst>
      <p:ext uri="{BB962C8B-B14F-4D97-AF65-F5344CB8AC3E}">
        <p14:creationId xmlns:p14="http://schemas.microsoft.com/office/powerpoint/2010/main" xmlns="" val="15861115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smtClean="0"/>
              <a:t>Differing Prepositions and Conjunctions</a:t>
            </a:r>
            <a:endParaRPr lang="en-GB" dirty="0"/>
          </a:p>
        </p:txBody>
      </p:sp>
      <p:sp>
        <p:nvSpPr>
          <p:cNvPr id="3" name="Espace réservé du contenu 2"/>
          <p:cNvSpPr>
            <a:spLocks noGrp="1"/>
          </p:cNvSpPr>
          <p:nvPr>
            <p:ph idx="1"/>
          </p:nvPr>
        </p:nvSpPr>
        <p:spPr>
          <a:xfrm>
            <a:off x="310243" y="1290484"/>
            <a:ext cx="8833757" cy="3571838"/>
          </a:xfrm>
        </p:spPr>
        <p:txBody>
          <a:bodyPr/>
          <a:lstStyle/>
          <a:p>
            <a:pPr algn="l">
              <a:buNone/>
            </a:pPr>
            <a:r>
              <a:rPr lang="en-GB" b="1" dirty="0" smtClean="0"/>
              <a:t>Meaning </a:t>
            </a:r>
            <a:r>
              <a:rPr lang="en-GB" b="1" dirty="0" smtClean="0"/>
              <a:t>                      Preposition                   Conjunction</a:t>
            </a:r>
            <a:endParaRPr lang="en-GB" b="1" dirty="0" smtClean="0"/>
          </a:p>
          <a:p>
            <a:pPr algn="l">
              <a:buNone/>
            </a:pPr>
            <a:r>
              <a:rPr lang="en-US" dirty="0" smtClean="0"/>
              <a:t>for this reason </a:t>
            </a:r>
            <a:r>
              <a:rPr lang="en-US" dirty="0" smtClean="0"/>
              <a:t>            because </a:t>
            </a:r>
            <a:r>
              <a:rPr lang="en-US" dirty="0" smtClean="0"/>
              <a:t>of </a:t>
            </a:r>
            <a:r>
              <a:rPr lang="en-US" dirty="0" smtClean="0"/>
              <a:t>                      because</a:t>
            </a:r>
            <a:endParaRPr lang="en-US" dirty="0" smtClean="0"/>
          </a:p>
          <a:p>
            <a:pPr algn="l">
              <a:buNone/>
            </a:pPr>
            <a:r>
              <a:rPr lang="en-US" dirty="0" smtClean="0"/>
              <a:t>in spite of this </a:t>
            </a:r>
            <a:r>
              <a:rPr lang="en-US" dirty="0" smtClean="0"/>
              <a:t>            despite                              although</a:t>
            </a:r>
            <a:endParaRPr lang="en-US" dirty="0" smtClean="0"/>
          </a:p>
          <a:p>
            <a:pPr algn="l">
              <a:buNone/>
            </a:pPr>
            <a:r>
              <a:rPr lang="en-US" dirty="0" smtClean="0"/>
              <a:t>at the time when </a:t>
            </a:r>
            <a:r>
              <a:rPr lang="en-US" dirty="0" smtClean="0"/>
              <a:t>       during                               while</a:t>
            </a:r>
            <a:endParaRPr lang="en-US" dirty="0" smtClean="0"/>
          </a:p>
          <a:p>
            <a:pPr algn="l">
              <a:buNone/>
            </a:pPr>
            <a:r>
              <a:rPr lang="en-US" dirty="0" smtClean="0"/>
              <a:t>in a similar way </a:t>
            </a:r>
            <a:r>
              <a:rPr lang="en-US" dirty="0" smtClean="0"/>
              <a:t>           like                                     as </a:t>
            </a:r>
            <a:r>
              <a:rPr lang="en-US" dirty="0" smtClean="0"/>
              <a:t>if</a:t>
            </a:r>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33464" y="1290484"/>
            <a:ext cx="8735438" cy="3571838"/>
          </a:xfrm>
        </p:spPr>
        <p:txBody>
          <a:bodyPr>
            <a:normAutofit lnSpcReduction="10000"/>
          </a:bodyPr>
          <a:lstStyle/>
          <a:p>
            <a:pPr algn="l">
              <a:lnSpc>
                <a:spcPct val="150000"/>
              </a:lnSpc>
              <a:buNone/>
            </a:pPr>
            <a:r>
              <a:rPr lang="en-US" sz="2400" dirty="0" smtClean="0"/>
              <a:t>In the following examples, the objects of the prepositions, and the verbs of the </a:t>
            </a:r>
            <a:r>
              <a:rPr lang="en-US" sz="2400" dirty="0" smtClean="0"/>
              <a:t>subordinate </a:t>
            </a:r>
            <a:r>
              <a:rPr lang="en-GB" sz="2400" dirty="0" smtClean="0"/>
              <a:t>clauses </a:t>
            </a:r>
            <a:r>
              <a:rPr lang="en-GB" sz="2400" dirty="0" smtClean="0"/>
              <a:t>are underlined.</a:t>
            </a:r>
          </a:p>
          <a:p>
            <a:pPr algn="l">
              <a:lnSpc>
                <a:spcPct val="150000"/>
              </a:lnSpc>
              <a:buNone/>
            </a:pPr>
            <a:r>
              <a:rPr lang="en-US" sz="2400" b="1" dirty="0" smtClean="0"/>
              <a:t>Preposition</a:t>
            </a:r>
            <a:r>
              <a:rPr lang="en-US" sz="2400" dirty="0" smtClean="0"/>
              <a:t>: They were upset </a:t>
            </a:r>
            <a:r>
              <a:rPr lang="en-US" sz="2400" b="1" dirty="0" smtClean="0"/>
              <a:t>because of </a:t>
            </a:r>
            <a:r>
              <a:rPr lang="en-US" sz="2400" dirty="0" smtClean="0"/>
              <a:t>the</a:t>
            </a:r>
            <a:r>
              <a:rPr lang="en-US" sz="2400" u="sng" dirty="0" smtClean="0"/>
              <a:t> delay</a:t>
            </a:r>
            <a:r>
              <a:rPr lang="en-US" sz="2400" b="1" dirty="0" smtClean="0"/>
              <a:t>.</a:t>
            </a:r>
          </a:p>
          <a:p>
            <a:pPr algn="l">
              <a:lnSpc>
                <a:spcPct val="150000"/>
              </a:lnSpc>
              <a:buNone/>
            </a:pPr>
            <a:r>
              <a:rPr lang="en-US" sz="2400" b="1" dirty="0" smtClean="0"/>
              <a:t>Conjunction</a:t>
            </a:r>
            <a:r>
              <a:rPr lang="en-US" sz="2400" dirty="0" smtClean="0"/>
              <a:t>: They were upset </a:t>
            </a:r>
            <a:r>
              <a:rPr lang="en-US" sz="2400" b="1" dirty="0" smtClean="0"/>
              <a:t>because </a:t>
            </a:r>
            <a:r>
              <a:rPr lang="en-US" sz="2400" dirty="0" smtClean="0"/>
              <a:t>they </a:t>
            </a:r>
            <a:r>
              <a:rPr lang="en-US" sz="2400" u="sng" dirty="0" smtClean="0"/>
              <a:t>were delayed</a:t>
            </a:r>
            <a:r>
              <a:rPr lang="en-US" sz="2400" dirty="0" smtClean="0"/>
              <a:t>.</a:t>
            </a:r>
          </a:p>
          <a:p>
            <a:pPr algn="l">
              <a:lnSpc>
                <a:spcPct val="150000"/>
              </a:lnSpc>
              <a:buNone/>
            </a:pPr>
            <a:r>
              <a:rPr lang="en-US" sz="2400" b="1" dirty="0" smtClean="0"/>
              <a:t>Preposition</a:t>
            </a:r>
            <a:r>
              <a:rPr lang="en-US" sz="2400" dirty="0" smtClean="0"/>
              <a:t>: </a:t>
            </a:r>
            <a:r>
              <a:rPr lang="en-US" sz="2400" b="1" dirty="0" smtClean="0"/>
              <a:t>Despite </a:t>
            </a:r>
            <a:r>
              <a:rPr lang="en-US" sz="2400" dirty="0" smtClean="0"/>
              <a:t>the </a:t>
            </a:r>
            <a:r>
              <a:rPr lang="en-US" sz="2400" u="sng" dirty="0" smtClean="0"/>
              <a:t>rain</a:t>
            </a:r>
            <a:r>
              <a:rPr lang="en-US" sz="2400" dirty="0" smtClean="0"/>
              <a:t>, we enjoyed ourselves.</a:t>
            </a:r>
          </a:p>
          <a:p>
            <a:pPr algn="l">
              <a:lnSpc>
                <a:spcPct val="150000"/>
              </a:lnSpc>
              <a:buNone/>
            </a:pPr>
            <a:r>
              <a:rPr lang="en-US" sz="2400" b="1" dirty="0" smtClean="0"/>
              <a:t>Conjunction</a:t>
            </a:r>
            <a:r>
              <a:rPr lang="en-US" sz="2400" dirty="0" smtClean="0"/>
              <a:t>: </a:t>
            </a:r>
            <a:r>
              <a:rPr lang="en-US" sz="2400" b="1" dirty="0" smtClean="0"/>
              <a:t>Although </a:t>
            </a:r>
            <a:r>
              <a:rPr lang="en-US" sz="2400" dirty="0" smtClean="0"/>
              <a:t>it </a:t>
            </a:r>
            <a:r>
              <a:rPr lang="en-US" sz="2400" u="sng" dirty="0" smtClean="0"/>
              <a:t>rained</a:t>
            </a:r>
            <a:r>
              <a:rPr lang="en-US" sz="2400" dirty="0" smtClean="0"/>
              <a:t>, we enjoyed ourselves.</a:t>
            </a:r>
          </a:p>
          <a:p>
            <a:pPr algn="l">
              <a:lnSpc>
                <a:spcPct val="150000"/>
              </a:lnSpc>
              <a:buNone/>
            </a:pPr>
            <a:endParaRPr lang="en-GB" sz="2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l">
              <a:lnSpc>
                <a:spcPct val="150000"/>
              </a:lnSpc>
              <a:buNone/>
            </a:pPr>
            <a:r>
              <a:rPr lang="en-US" sz="2400" b="1" dirty="0" smtClean="0"/>
              <a:t>Preposition</a:t>
            </a:r>
            <a:r>
              <a:rPr lang="en-US" sz="2400" dirty="0" smtClean="0"/>
              <a:t>: We stayed indoors </a:t>
            </a:r>
            <a:r>
              <a:rPr lang="en-US" sz="2400" b="1" dirty="0" smtClean="0"/>
              <a:t>during </a:t>
            </a:r>
            <a:r>
              <a:rPr lang="en-US" sz="2400" dirty="0" smtClean="0"/>
              <a:t>the </a:t>
            </a:r>
            <a:r>
              <a:rPr lang="en-US" sz="2400" u="sng" dirty="0" smtClean="0"/>
              <a:t>storm</a:t>
            </a:r>
            <a:r>
              <a:rPr lang="en-US" sz="2400" dirty="0" smtClean="0"/>
              <a:t>.</a:t>
            </a:r>
          </a:p>
          <a:p>
            <a:pPr algn="l">
              <a:lnSpc>
                <a:spcPct val="150000"/>
              </a:lnSpc>
              <a:buNone/>
            </a:pPr>
            <a:r>
              <a:rPr lang="en-US" sz="2400" b="1" dirty="0" smtClean="0"/>
              <a:t>Conjunction</a:t>
            </a:r>
            <a:r>
              <a:rPr lang="en-US" sz="2400" dirty="0" smtClean="0"/>
              <a:t>: We stayed indoors </a:t>
            </a:r>
            <a:r>
              <a:rPr lang="en-US" sz="2400" b="1" dirty="0" smtClean="0"/>
              <a:t>while </a:t>
            </a:r>
            <a:r>
              <a:rPr lang="en-US" sz="2400" dirty="0" smtClean="0"/>
              <a:t>the storm </a:t>
            </a:r>
            <a:r>
              <a:rPr lang="en-US" sz="2400" u="sng" dirty="0" smtClean="0"/>
              <a:t>raged</a:t>
            </a:r>
            <a:r>
              <a:rPr lang="en-US" sz="2400" dirty="0" smtClean="0"/>
              <a:t>.</a:t>
            </a:r>
          </a:p>
          <a:p>
            <a:pPr algn="l">
              <a:lnSpc>
                <a:spcPct val="150000"/>
              </a:lnSpc>
              <a:buNone/>
            </a:pPr>
            <a:r>
              <a:rPr lang="en-US" sz="2400" b="1" dirty="0" smtClean="0"/>
              <a:t>Preposition</a:t>
            </a:r>
            <a:r>
              <a:rPr lang="en-US" sz="2400" dirty="0" smtClean="0"/>
              <a:t>: It looks </a:t>
            </a:r>
            <a:r>
              <a:rPr lang="en-US" sz="2400" b="1" dirty="0" smtClean="0"/>
              <a:t>like </a:t>
            </a:r>
            <a:r>
              <a:rPr lang="en-US" sz="2400" u="sng" dirty="0" smtClean="0"/>
              <a:t>rain</a:t>
            </a:r>
            <a:r>
              <a:rPr lang="en-US" sz="2400" dirty="0" smtClean="0"/>
              <a:t>.</a:t>
            </a:r>
          </a:p>
          <a:p>
            <a:pPr algn="l">
              <a:lnSpc>
                <a:spcPct val="150000"/>
              </a:lnSpc>
              <a:buNone/>
            </a:pPr>
            <a:r>
              <a:rPr lang="en-US" sz="2400" b="1" dirty="0" smtClean="0"/>
              <a:t>Conjunction</a:t>
            </a:r>
            <a:r>
              <a:rPr lang="en-US" sz="2400" dirty="0" smtClean="0"/>
              <a:t>: It looks </a:t>
            </a:r>
            <a:r>
              <a:rPr lang="en-US" sz="2400" b="1" dirty="0" smtClean="0"/>
              <a:t>as if </a:t>
            </a:r>
            <a:r>
              <a:rPr lang="en-US" sz="2400" dirty="0" smtClean="0"/>
              <a:t>it </a:t>
            </a:r>
            <a:r>
              <a:rPr lang="en-US" sz="2400" u="sng" dirty="0" smtClean="0"/>
              <a:t>will rain</a:t>
            </a:r>
            <a:r>
              <a:rPr lang="en-US" sz="2400" dirty="0" smtClean="0"/>
              <a:t>.</a:t>
            </a:r>
            <a:endParaRPr lang="en-GB" sz="24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48965" y="1290484"/>
            <a:ext cx="8481025" cy="3571838"/>
          </a:xfrm>
        </p:spPr>
        <p:txBody>
          <a:bodyPr>
            <a:normAutofit/>
          </a:bodyPr>
          <a:lstStyle/>
          <a:p>
            <a:pPr algn="l">
              <a:lnSpc>
                <a:spcPct val="150000"/>
              </a:lnSpc>
              <a:buNone/>
            </a:pPr>
            <a:r>
              <a:rPr lang="en-US" sz="2400" dirty="0" smtClean="0"/>
              <a:t>It should be noted that </a:t>
            </a:r>
            <a:r>
              <a:rPr lang="en-US" sz="2400" b="1" dirty="0" smtClean="0"/>
              <a:t>like </a:t>
            </a:r>
            <a:r>
              <a:rPr lang="en-US" sz="2400" dirty="0" smtClean="0"/>
              <a:t>is sometimes used as a subordinate conjunction in </a:t>
            </a:r>
            <a:r>
              <a:rPr lang="en-US" sz="2400" dirty="0" smtClean="0"/>
              <a:t>informal </a:t>
            </a:r>
            <a:r>
              <a:rPr lang="en-GB" sz="2400" dirty="0" smtClean="0"/>
              <a:t>English</a:t>
            </a:r>
            <a:r>
              <a:rPr lang="en-GB" sz="2400" dirty="0" smtClean="0"/>
              <a:t>.</a:t>
            </a:r>
          </a:p>
          <a:p>
            <a:pPr algn="l">
              <a:lnSpc>
                <a:spcPct val="150000"/>
              </a:lnSpc>
              <a:buNone/>
            </a:pPr>
            <a:r>
              <a:rPr lang="en-US" sz="2400" dirty="0" smtClean="0"/>
              <a:t>e.g. It looks </a:t>
            </a:r>
            <a:r>
              <a:rPr lang="en-US" sz="2400" b="1" dirty="0" smtClean="0"/>
              <a:t>like</a:t>
            </a:r>
            <a:r>
              <a:rPr lang="en-US" sz="2400" dirty="0" smtClean="0"/>
              <a:t> it </a:t>
            </a:r>
            <a:r>
              <a:rPr lang="en-US" sz="2400" b="1" dirty="0" smtClean="0"/>
              <a:t>will rain</a:t>
            </a:r>
            <a:r>
              <a:rPr lang="en-US" sz="2400" dirty="0" smtClean="0"/>
              <a:t>.</a:t>
            </a:r>
          </a:p>
          <a:p>
            <a:pPr algn="l">
              <a:lnSpc>
                <a:spcPct val="150000"/>
              </a:lnSpc>
              <a:buNone/>
            </a:pPr>
            <a:r>
              <a:rPr lang="en-US" sz="2400" dirty="0" smtClean="0"/>
              <a:t>However, this use of like is considered incorrect in formal English</a:t>
            </a:r>
            <a:endParaRPr lang="en-GB" sz="24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F6107DF-87DC-4FB8-9CE4-1029770F8791}"/>
              </a:ext>
            </a:extLst>
          </p:cNvPr>
          <p:cNvSpPr>
            <a:spLocks noGrp="1"/>
          </p:cNvSpPr>
          <p:nvPr>
            <p:ph idx="1"/>
          </p:nvPr>
        </p:nvSpPr>
        <p:spPr/>
        <p:txBody>
          <a:bodyPr/>
          <a:lstStyle/>
          <a:p>
            <a:pPr marL="0" indent="0" algn="l">
              <a:buNone/>
            </a:pPr>
            <a:r>
              <a:rPr lang="en-GB" dirty="0"/>
              <a:t>Please check </a:t>
            </a:r>
          </a:p>
          <a:p>
            <a:pPr marL="0" indent="0" algn="l">
              <a:buNone/>
            </a:pPr>
            <a:r>
              <a:rPr lang="en-GB" dirty="0" err="1"/>
              <a:t>Oshima</a:t>
            </a:r>
            <a:r>
              <a:rPr lang="en-GB" dirty="0"/>
              <a:t>, A., &amp; Hogue, A. (2006). </a:t>
            </a:r>
            <a:r>
              <a:rPr lang="en-GB" i="1" dirty="0">
                <a:highlight>
                  <a:srgbClr val="FFFF00"/>
                </a:highlight>
              </a:rPr>
              <a:t>Writing academic English</a:t>
            </a:r>
            <a:r>
              <a:rPr lang="en-GB" dirty="0"/>
              <a:t> (4</a:t>
            </a:r>
            <a:r>
              <a:rPr lang="en-GB" baseline="30000" dirty="0"/>
              <a:t>th</a:t>
            </a:r>
            <a:r>
              <a:rPr lang="en-GB" dirty="0"/>
              <a:t> ed.). The Longman Academic Writing Series.</a:t>
            </a:r>
          </a:p>
          <a:p>
            <a:pPr marL="0" indent="0" algn="l">
              <a:buNone/>
            </a:pPr>
            <a:endParaRPr lang="en-GB" dirty="0"/>
          </a:p>
          <a:p>
            <a:pPr marL="0" indent="0" algn="l">
              <a:buNone/>
            </a:pPr>
            <a:r>
              <a:rPr lang="en-GB" dirty="0"/>
              <a:t>Pages: 169, 183-193, 291-299.</a:t>
            </a:r>
          </a:p>
        </p:txBody>
      </p:sp>
    </p:spTree>
    <p:extLst>
      <p:ext uri="{BB962C8B-B14F-4D97-AF65-F5344CB8AC3E}">
        <p14:creationId xmlns:p14="http://schemas.microsoft.com/office/powerpoint/2010/main" xmlns="" val="2499556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400" b="1" dirty="0" smtClean="0"/>
              <a:t>Preposition combinations</a:t>
            </a:r>
            <a:endParaRPr lang="en-US" sz="4400" b="1" dirty="0"/>
          </a:p>
        </p:txBody>
      </p:sp>
      <p:sp>
        <p:nvSpPr>
          <p:cNvPr id="6" name="Content Placeholder 5"/>
          <p:cNvSpPr>
            <a:spLocks noGrp="1"/>
          </p:cNvSpPr>
          <p:nvPr>
            <p:ph idx="1"/>
          </p:nvPr>
        </p:nvSpPr>
        <p:spPr>
          <a:xfrm>
            <a:off x="145915" y="1196503"/>
            <a:ext cx="8871625" cy="3803514"/>
          </a:xfrm>
        </p:spPr>
        <p:txBody>
          <a:bodyPr>
            <a:normAutofit/>
          </a:bodyPr>
          <a:lstStyle/>
          <a:p>
            <a:pPr marL="0" indent="0" algn="l">
              <a:lnSpc>
                <a:spcPct val="150000"/>
              </a:lnSpc>
              <a:buNone/>
            </a:pPr>
            <a:r>
              <a:rPr lang="en-US" sz="2400" b="1" dirty="0" smtClean="0"/>
              <a:t>Which prepositions collocate with which nouns/verbs?</a:t>
            </a:r>
            <a:endParaRPr lang="en-US" sz="2400" dirty="0"/>
          </a:p>
        </p:txBody>
      </p:sp>
      <p:graphicFrame>
        <p:nvGraphicFramePr>
          <p:cNvPr id="5" name="Tableau 4"/>
          <p:cNvGraphicFramePr>
            <a:graphicFrameLocks noGrp="1"/>
          </p:cNvGraphicFramePr>
          <p:nvPr/>
        </p:nvGraphicFramePr>
        <p:xfrm>
          <a:off x="317772" y="1877437"/>
          <a:ext cx="8524672" cy="2879389"/>
        </p:xfrm>
        <a:graphic>
          <a:graphicData uri="http://schemas.openxmlformats.org/drawingml/2006/table">
            <a:tbl>
              <a:tblPr firstRow="1" bandRow="1">
                <a:tableStyleId>{5940675A-B579-460E-94D1-54222C63F5DA}</a:tableStyleId>
              </a:tblPr>
              <a:tblGrid>
                <a:gridCol w="1501300"/>
                <a:gridCol w="3647873"/>
                <a:gridCol w="3375499"/>
              </a:tblGrid>
              <a:tr h="439022">
                <a:tc>
                  <a:txBody>
                    <a:bodyPr/>
                    <a:lstStyle/>
                    <a:p>
                      <a:r>
                        <a:rPr lang="en-GB" sz="1800" dirty="0" smtClean="0"/>
                        <a:t>Prepositions</a:t>
                      </a:r>
                      <a:endParaRPr lang="en-GB" sz="1800" dirty="0"/>
                    </a:p>
                  </a:txBody>
                  <a:tcPr>
                    <a:solidFill>
                      <a:schemeClr val="accent3"/>
                    </a:solidFill>
                  </a:tcPr>
                </a:tc>
                <a:tc>
                  <a:txBody>
                    <a:bodyPr/>
                    <a:lstStyle/>
                    <a:p>
                      <a:r>
                        <a:rPr lang="en-GB" sz="1800" dirty="0" smtClean="0"/>
                        <a:t>Commonly</a:t>
                      </a:r>
                      <a:r>
                        <a:rPr lang="en-GB" sz="1800" baseline="0" dirty="0" smtClean="0"/>
                        <a:t> associated verbs</a:t>
                      </a:r>
                      <a:endParaRPr lang="en-GB" sz="1800" dirty="0"/>
                    </a:p>
                  </a:txBody>
                  <a:tcPr>
                    <a:solidFill>
                      <a:schemeClr val="accent2">
                        <a:lumMod val="60000"/>
                        <a:lumOff val="40000"/>
                      </a:schemeClr>
                    </a:solidFill>
                  </a:tcPr>
                </a:tc>
                <a:tc>
                  <a:txBody>
                    <a:bodyPr/>
                    <a:lstStyle/>
                    <a:p>
                      <a:r>
                        <a:rPr lang="en-GB" sz="1800" dirty="0" smtClean="0"/>
                        <a:t>Commonly associated nouns</a:t>
                      </a:r>
                      <a:endParaRPr lang="en-GB" sz="1800" dirty="0"/>
                    </a:p>
                  </a:txBody>
                  <a:tcPr>
                    <a:solidFill>
                      <a:schemeClr val="accent6">
                        <a:lumMod val="60000"/>
                        <a:lumOff val="40000"/>
                      </a:schemeClr>
                    </a:solidFill>
                  </a:tcPr>
                </a:tc>
              </a:tr>
              <a:tr h="640272">
                <a:tc>
                  <a:txBody>
                    <a:bodyPr/>
                    <a:lstStyle/>
                    <a:p>
                      <a:r>
                        <a:rPr lang="en-GB" sz="1800" dirty="0" smtClean="0"/>
                        <a:t>against </a:t>
                      </a:r>
                      <a:endParaRPr lang="en-GB" sz="1800" dirty="0"/>
                    </a:p>
                  </a:txBody>
                  <a:tcPr>
                    <a:solidFill>
                      <a:schemeClr val="accent3"/>
                    </a:solidFill>
                  </a:tcPr>
                </a:tc>
                <a:tc>
                  <a:txBody>
                    <a:bodyPr/>
                    <a:lstStyle/>
                    <a:p>
                      <a:r>
                        <a:rPr lang="en-GB" sz="1800" kern="1200" baseline="0" dirty="0" smtClean="0">
                          <a:solidFill>
                            <a:schemeClr val="tx1"/>
                          </a:solidFill>
                          <a:latin typeface="+mn-lt"/>
                          <a:ea typeface="+mn-ea"/>
                          <a:cs typeface="+mn-cs"/>
                        </a:rPr>
                        <a:t>act; check; compare; decide; direct; protest; vote; warn</a:t>
                      </a:r>
                      <a:endParaRPr lang="en-GB" sz="1800" dirty="0"/>
                    </a:p>
                  </a:txBody>
                  <a:tcPr>
                    <a:solidFill>
                      <a:schemeClr val="accent2">
                        <a:lumMod val="60000"/>
                        <a:lumOff val="40000"/>
                      </a:schemeClr>
                    </a:solidFill>
                  </a:tcPr>
                </a:tc>
                <a:tc>
                  <a:txBody>
                    <a:bodyPr/>
                    <a:lstStyle/>
                    <a:p>
                      <a:r>
                        <a:rPr lang="en-GB" sz="1800" kern="1200" baseline="0" dirty="0" smtClean="0">
                          <a:solidFill>
                            <a:schemeClr val="tx1"/>
                          </a:solidFill>
                          <a:latin typeface="+mn-lt"/>
                          <a:ea typeface="+mn-ea"/>
                          <a:cs typeface="+mn-cs"/>
                        </a:rPr>
                        <a:t>arguments; case; decisions;</a:t>
                      </a:r>
                    </a:p>
                    <a:p>
                      <a:r>
                        <a:rPr lang="en-GB" sz="1800" kern="1200" baseline="0" dirty="0" smtClean="0">
                          <a:solidFill>
                            <a:schemeClr val="tx1"/>
                          </a:solidFill>
                          <a:latin typeface="+mn-lt"/>
                          <a:ea typeface="+mn-ea"/>
                          <a:cs typeface="+mn-cs"/>
                        </a:rPr>
                        <a:t>struggle</a:t>
                      </a:r>
                      <a:endParaRPr lang="en-GB" sz="1800" dirty="0"/>
                    </a:p>
                  </a:txBody>
                  <a:tcPr>
                    <a:solidFill>
                      <a:schemeClr val="accent6">
                        <a:lumMod val="60000"/>
                        <a:lumOff val="40000"/>
                      </a:schemeClr>
                    </a:solidFill>
                  </a:tcPr>
                </a:tc>
              </a:tr>
              <a:tr h="640272">
                <a:tc>
                  <a:txBody>
                    <a:bodyPr/>
                    <a:lstStyle/>
                    <a:p>
                      <a:r>
                        <a:rPr lang="en-GB" sz="1800" dirty="0" smtClean="0"/>
                        <a:t>as</a:t>
                      </a:r>
                      <a:endParaRPr lang="en-GB" sz="1800" dirty="0"/>
                    </a:p>
                  </a:txBody>
                  <a:tcPr>
                    <a:solidFill>
                      <a:schemeClr val="accent3"/>
                    </a:solidFill>
                  </a:tcPr>
                </a:tc>
                <a:tc>
                  <a:txBody>
                    <a:bodyPr/>
                    <a:lstStyle/>
                    <a:p>
                      <a:r>
                        <a:rPr lang="en-US" sz="1800" kern="1200" baseline="0" dirty="0" smtClean="0">
                          <a:solidFill>
                            <a:schemeClr val="tx1"/>
                          </a:solidFill>
                          <a:latin typeface="+mn-lt"/>
                          <a:ea typeface="+mn-ea"/>
                          <a:cs typeface="+mn-cs"/>
                        </a:rPr>
                        <a:t>consider*; define*; know*; regard*; see*</a:t>
                      </a:r>
                      <a:endParaRPr lang="en-GB" sz="1800" dirty="0"/>
                    </a:p>
                  </a:txBody>
                  <a:tcPr>
                    <a:solidFill>
                      <a:schemeClr val="accent2">
                        <a:lumMod val="60000"/>
                        <a:lumOff val="40000"/>
                      </a:schemeClr>
                    </a:solidFill>
                  </a:tcPr>
                </a:tc>
                <a:tc>
                  <a:txBody>
                    <a:bodyPr/>
                    <a:lstStyle/>
                    <a:p>
                      <a:endParaRPr lang="en-GB" sz="1800" dirty="0"/>
                    </a:p>
                  </a:txBody>
                  <a:tcPr>
                    <a:solidFill>
                      <a:schemeClr val="accent6">
                        <a:lumMod val="60000"/>
                        <a:lumOff val="40000"/>
                      </a:schemeClr>
                    </a:solidFill>
                  </a:tcPr>
                </a:tc>
              </a:tr>
              <a:tr h="1159823">
                <a:tc>
                  <a:txBody>
                    <a:bodyPr/>
                    <a:lstStyle/>
                    <a:p>
                      <a:r>
                        <a:rPr lang="en-GB" sz="1800" dirty="0" smtClean="0"/>
                        <a:t>for</a:t>
                      </a:r>
                      <a:endParaRPr lang="en-GB" sz="1800" dirty="0"/>
                    </a:p>
                  </a:txBody>
                  <a:tcPr>
                    <a:solidFill>
                      <a:schemeClr val="accent3"/>
                    </a:solidFill>
                  </a:tcPr>
                </a:tc>
                <a:tc>
                  <a:txBody>
                    <a:bodyPr/>
                    <a:lstStyle/>
                    <a:p>
                      <a:r>
                        <a:rPr lang="en-US" sz="1800" kern="1200" baseline="0" dirty="0" smtClean="0">
                          <a:solidFill>
                            <a:schemeClr val="tx1"/>
                          </a:solidFill>
                          <a:latin typeface="+mn-lt"/>
                          <a:ea typeface="+mn-ea"/>
                          <a:cs typeface="+mn-cs"/>
                        </a:rPr>
                        <a:t>account*; allow*; apply*; argue; ask; look; prepare; require*; stand; vote; blame; pay</a:t>
                      </a:r>
                      <a:endParaRPr lang="en-GB" sz="1800" dirty="0"/>
                    </a:p>
                  </a:txBody>
                  <a:tcPr>
                    <a:solidFill>
                      <a:schemeClr val="accent2">
                        <a:lumMod val="60000"/>
                        <a:lumOff val="40000"/>
                      </a:schemeClr>
                    </a:solidFill>
                  </a:tcPr>
                </a:tc>
                <a:tc>
                  <a:txBody>
                    <a:bodyPr/>
                    <a:lstStyle/>
                    <a:p>
                      <a:r>
                        <a:rPr lang="en-GB" sz="1800" kern="1200" baseline="0" dirty="0" smtClean="0">
                          <a:solidFill>
                            <a:schemeClr val="tx1"/>
                          </a:solidFill>
                          <a:latin typeface="+mn-lt"/>
                          <a:ea typeface="+mn-ea"/>
                          <a:cs typeface="+mn-cs"/>
                        </a:rPr>
                        <a:t>basis; case; evidence; need;</a:t>
                      </a:r>
                    </a:p>
                    <a:p>
                      <a:r>
                        <a:rPr lang="en-GB" sz="1800" kern="1200" baseline="0" dirty="0" smtClean="0">
                          <a:solidFill>
                            <a:schemeClr val="tx1"/>
                          </a:solidFill>
                          <a:latin typeface="+mn-lt"/>
                          <a:ea typeface="+mn-ea"/>
                          <a:cs typeface="+mn-cs"/>
                        </a:rPr>
                        <a:t>opportunity; reason; precedent; preference; quest; stimulus</a:t>
                      </a:r>
                      <a:endParaRPr lang="en-GB" sz="1800" dirty="0"/>
                    </a:p>
                  </a:txBody>
                  <a:tcPr>
                    <a:solidFill>
                      <a:schemeClr val="accent6">
                        <a:lumMod val="60000"/>
                        <a:lumOff val="40000"/>
                      </a:schemeClr>
                    </a:solidFill>
                  </a:tcPr>
                </a:tc>
              </a:tr>
            </a:tbl>
          </a:graphicData>
        </a:graphic>
      </p:graphicFrame>
    </p:spTree>
    <p:extLst>
      <p:ext uri="{BB962C8B-B14F-4D97-AF65-F5344CB8AC3E}">
        <p14:creationId xmlns:p14="http://schemas.microsoft.com/office/powerpoint/2010/main" xmlns="" val="41707837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p:txBody>
          <a:bodyPr>
            <a:noAutofit/>
          </a:bodyPr>
          <a:lstStyle/>
          <a:p>
            <a:r>
              <a:rPr lang="en-GB" sz="8000" dirty="0" smtClean="0">
                <a:solidFill>
                  <a:srgbClr val="FFFF00"/>
                </a:solidFill>
              </a:rPr>
              <a:t>Thank you</a:t>
            </a:r>
            <a:endParaRPr lang="en-GB" sz="8000" dirty="0">
              <a:solidFill>
                <a:srgbClr val="FFFF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au 4"/>
          <p:cNvGraphicFramePr>
            <a:graphicFrameLocks noGrp="1"/>
          </p:cNvGraphicFramePr>
          <p:nvPr/>
        </p:nvGraphicFramePr>
        <p:xfrm>
          <a:off x="214008" y="1507787"/>
          <a:ext cx="8754894" cy="3413760"/>
        </p:xfrm>
        <a:graphic>
          <a:graphicData uri="http://schemas.openxmlformats.org/drawingml/2006/table">
            <a:tbl>
              <a:tblPr firstRow="1" bandRow="1">
                <a:tableStyleId>{5940675A-B579-460E-94D1-54222C63F5DA}</a:tableStyleId>
              </a:tblPr>
              <a:tblGrid>
                <a:gridCol w="904673"/>
                <a:gridCol w="4075890"/>
                <a:gridCol w="3774331"/>
              </a:tblGrid>
              <a:tr h="665371">
                <a:tc>
                  <a:txBody>
                    <a:bodyPr/>
                    <a:lstStyle/>
                    <a:p>
                      <a:r>
                        <a:rPr lang="en-GB" sz="2000" dirty="0" smtClean="0"/>
                        <a:t>from</a:t>
                      </a:r>
                      <a:endParaRPr lang="en-GB" sz="2000" dirty="0"/>
                    </a:p>
                  </a:txBody>
                  <a:tcPr>
                    <a:solidFill>
                      <a:schemeClr val="accent3"/>
                    </a:solidFill>
                  </a:tcPr>
                </a:tc>
                <a:tc>
                  <a:txBody>
                    <a:bodyPr/>
                    <a:lstStyle/>
                    <a:p>
                      <a:r>
                        <a:rPr lang="en-GB" sz="2000" kern="1200" baseline="0" dirty="0" smtClean="0">
                          <a:solidFill>
                            <a:schemeClr val="tx1"/>
                          </a:solidFill>
                          <a:latin typeface="+mn-lt"/>
                          <a:ea typeface="+mn-ea"/>
                          <a:cs typeface="+mn-cs"/>
                        </a:rPr>
                        <a:t>benefit; suffer; come; derive*; differ;</a:t>
                      </a:r>
                    </a:p>
                    <a:p>
                      <a:r>
                        <a:rPr lang="en-GB" sz="2000" kern="1200" baseline="0" dirty="0" smtClean="0">
                          <a:solidFill>
                            <a:schemeClr val="tx1"/>
                          </a:solidFill>
                          <a:latin typeface="+mn-lt"/>
                          <a:ea typeface="+mn-ea"/>
                          <a:cs typeface="+mn-cs"/>
                        </a:rPr>
                        <a:t>exclude*; subtract*; learn; </a:t>
                      </a:r>
                      <a:endParaRPr lang="en-GB" sz="2000" dirty="0"/>
                    </a:p>
                  </a:txBody>
                  <a:tcPr>
                    <a:solidFill>
                      <a:schemeClr val="accent2">
                        <a:lumMod val="60000"/>
                        <a:lumOff val="40000"/>
                      </a:schemeClr>
                    </a:solidFill>
                  </a:tcPr>
                </a:tc>
                <a:tc>
                  <a:txBody>
                    <a:bodyPr/>
                    <a:lstStyle/>
                    <a:p>
                      <a:r>
                        <a:rPr lang="en-GB" sz="2000" kern="1200" baseline="0" dirty="0" smtClean="0">
                          <a:solidFill>
                            <a:schemeClr val="tx1"/>
                          </a:solidFill>
                          <a:latin typeface="+mn-lt"/>
                          <a:ea typeface="+mn-ea"/>
                          <a:cs typeface="+mn-cs"/>
                        </a:rPr>
                        <a:t>distance; results; transition</a:t>
                      </a:r>
                      <a:endParaRPr lang="en-GB" sz="2000" dirty="0"/>
                    </a:p>
                  </a:txBody>
                  <a:tcPr>
                    <a:solidFill>
                      <a:schemeClr val="accent6">
                        <a:lumMod val="60000"/>
                        <a:lumOff val="40000"/>
                      </a:schemeClr>
                    </a:solidFill>
                  </a:tcPr>
                </a:tc>
              </a:tr>
              <a:tr h="743194">
                <a:tc>
                  <a:txBody>
                    <a:bodyPr/>
                    <a:lstStyle/>
                    <a:p>
                      <a:r>
                        <a:rPr lang="en-GB" sz="2000" dirty="0" smtClean="0"/>
                        <a:t>in</a:t>
                      </a:r>
                      <a:endParaRPr lang="en-GB" sz="2000" dirty="0"/>
                    </a:p>
                  </a:txBody>
                  <a:tcPr>
                    <a:solidFill>
                      <a:schemeClr val="accent3"/>
                    </a:solidFill>
                  </a:tcPr>
                </a:tc>
                <a:tc>
                  <a:txBody>
                    <a:bodyPr/>
                    <a:lstStyle/>
                    <a:p>
                      <a:r>
                        <a:rPr lang="en-GB" sz="2000" kern="1200" baseline="0" dirty="0" smtClean="0">
                          <a:solidFill>
                            <a:schemeClr val="tx1"/>
                          </a:solidFill>
                          <a:latin typeface="+mn-lt"/>
                          <a:ea typeface="+mn-ea"/>
                          <a:cs typeface="+mn-cs"/>
                        </a:rPr>
                        <a:t>divide*; engage*; express*; include*; involve*; participate; result; see*; specialize; succeed; believe; invest </a:t>
                      </a:r>
                      <a:endParaRPr lang="en-GB" sz="2000" dirty="0"/>
                    </a:p>
                  </a:txBody>
                  <a:tcPr>
                    <a:solidFill>
                      <a:schemeClr val="accent2">
                        <a:lumMod val="60000"/>
                        <a:lumOff val="40000"/>
                      </a:schemeClr>
                    </a:solidFill>
                  </a:tcPr>
                </a:tc>
                <a:tc>
                  <a:txBody>
                    <a:bodyPr/>
                    <a:lstStyle/>
                    <a:p>
                      <a:r>
                        <a:rPr lang="en-GB" sz="2000" kern="1200" baseline="0" dirty="0" smtClean="0">
                          <a:solidFill>
                            <a:schemeClr val="tx1"/>
                          </a:solidFill>
                          <a:latin typeface="+mn-lt"/>
                          <a:ea typeface="+mn-ea"/>
                          <a:cs typeface="+mn-cs"/>
                        </a:rPr>
                        <a:t>changes; decrease; differences;</a:t>
                      </a:r>
                    </a:p>
                    <a:p>
                      <a:r>
                        <a:rPr lang="en-US" sz="2000" kern="1200" baseline="0" dirty="0" smtClean="0">
                          <a:solidFill>
                            <a:schemeClr val="tx1"/>
                          </a:solidFill>
                          <a:latin typeface="+mn-lt"/>
                          <a:ea typeface="+mn-ea"/>
                          <a:cs typeface="+mn-cs"/>
                        </a:rPr>
                        <a:t>error; increase; reduction; rise; shift</a:t>
                      </a:r>
                      <a:endParaRPr lang="en-GB" sz="2000" dirty="0"/>
                    </a:p>
                  </a:txBody>
                  <a:tcPr>
                    <a:solidFill>
                      <a:schemeClr val="accent6">
                        <a:lumMod val="60000"/>
                        <a:lumOff val="40000"/>
                      </a:schemeClr>
                    </a:solidFill>
                  </a:tcPr>
                </a:tc>
              </a:tr>
              <a:tr h="589497">
                <a:tc>
                  <a:txBody>
                    <a:bodyPr/>
                    <a:lstStyle/>
                    <a:p>
                      <a:r>
                        <a:rPr lang="en-GB" sz="2000" dirty="0" smtClean="0"/>
                        <a:t>into</a:t>
                      </a:r>
                      <a:endParaRPr lang="en-GB" sz="2000" dirty="0"/>
                    </a:p>
                  </a:txBody>
                  <a:tcPr>
                    <a:solidFill>
                      <a:schemeClr val="accent3"/>
                    </a:solidFill>
                  </a:tcPr>
                </a:tc>
                <a:tc>
                  <a:txBody>
                    <a:bodyPr/>
                    <a:lstStyle/>
                    <a:p>
                      <a:r>
                        <a:rPr lang="en-GB" sz="2000" kern="1200" baseline="0" dirty="0" smtClean="0">
                          <a:solidFill>
                            <a:schemeClr val="tx1"/>
                          </a:solidFill>
                          <a:latin typeface="+mn-lt"/>
                          <a:ea typeface="+mn-ea"/>
                          <a:cs typeface="+mn-cs"/>
                        </a:rPr>
                        <a:t>divide*; enter; incorporate*; segment*</a:t>
                      </a:r>
                      <a:endParaRPr lang="en-GB" sz="2000" dirty="0"/>
                    </a:p>
                  </a:txBody>
                  <a:tcPr>
                    <a:solidFill>
                      <a:schemeClr val="accent2">
                        <a:lumMod val="60000"/>
                        <a:lumOff val="40000"/>
                      </a:schemeClr>
                    </a:solidFill>
                  </a:tcPr>
                </a:tc>
                <a:tc>
                  <a:txBody>
                    <a:bodyPr/>
                    <a:lstStyle/>
                    <a:p>
                      <a:r>
                        <a:rPr lang="en-GB" sz="2000" kern="1200" baseline="0" dirty="0" smtClean="0">
                          <a:solidFill>
                            <a:schemeClr val="tx1"/>
                          </a:solidFill>
                          <a:latin typeface="+mn-lt"/>
                          <a:ea typeface="+mn-ea"/>
                          <a:cs typeface="+mn-cs"/>
                        </a:rPr>
                        <a:t>insight; investigation; research</a:t>
                      </a:r>
                      <a:endParaRPr lang="en-GB" sz="2000" dirty="0"/>
                    </a:p>
                  </a:txBody>
                  <a:tcPr>
                    <a:solidFill>
                      <a:schemeClr val="accent6">
                        <a:lumMod val="60000"/>
                        <a:lumOff val="40000"/>
                      </a:schemeClr>
                    </a:solidFill>
                  </a:tcPr>
                </a:tc>
              </a:tr>
              <a:tr h="743194">
                <a:tc>
                  <a:txBody>
                    <a:bodyPr/>
                    <a:lstStyle/>
                    <a:p>
                      <a:r>
                        <a:rPr lang="en-GB" sz="2000" dirty="0" smtClean="0"/>
                        <a:t>of</a:t>
                      </a:r>
                      <a:endParaRPr lang="en-GB" sz="2000" dirty="0"/>
                    </a:p>
                  </a:txBody>
                  <a:tcPr>
                    <a:solidFill>
                      <a:schemeClr val="accent3"/>
                    </a:solidFill>
                  </a:tcPr>
                </a:tc>
                <a:tc>
                  <a:txBody>
                    <a:bodyPr/>
                    <a:lstStyle/>
                    <a:p>
                      <a:r>
                        <a:rPr lang="en-GB" sz="2000" kern="1200" baseline="0" dirty="0" smtClean="0">
                          <a:solidFill>
                            <a:schemeClr val="tx1"/>
                          </a:solidFill>
                          <a:latin typeface="+mn-lt"/>
                          <a:ea typeface="+mn-ea"/>
                          <a:cs typeface="+mn-cs"/>
                        </a:rPr>
                        <a:t>approve; compose*; conceive*; consist; </a:t>
                      </a:r>
                      <a:r>
                        <a:rPr lang="en-US" sz="2000" kern="1200" baseline="0" dirty="0" smtClean="0">
                          <a:solidFill>
                            <a:schemeClr val="tx1"/>
                          </a:solidFill>
                          <a:latin typeface="+mn-lt"/>
                          <a:ea typeface="+mn-ea"/>
                          <a:cs typeface="+mn-cs"/>
                        </a:rPr>
                        <a:t>convince*; dispose; know; made*; think</a:t>
                      </a:r>
                      <a:endParaRPr lang="en-GB" sz="2000" dirty="0"/>
                    </a:p>
                  </a:txBody>
                  <a:tcPr>
                    <a:solidFill>
                      <a:schemeClr val="accent2">
                        <a:lumMod val="60000"/>
                        <a:lumOff val="40000"/>
                      </a:schemeClr>
                    </a:solidFill>
                  </a:tcPr>
                </a:tc>
                <a:tc>
                  <a:txBody>
                    <a:bodyPr/>
                    <a:lstStyle/>
                    <a:p>
                      <a:r>
                        <a:rPr lang="en-GB" sz="2000" kern="1200" baseline="0" dirty="0" smtClean="0">
                          <a:solidFill>
                            <a:schemeClr val="tx1"/>
                          </a:solidFill>
                          <a:latin typeface="+mn-lt"/>
                          <a:ea typeface="+mn-ea"/>
                          <a:cs typeface="+mn-cs"/>
                        </a:rPr>
                        <a:t>basis; complexity; exploration;</a:t>
                      </a:r>
                    </a:p>
                    <a:p>
                      <a:r>
                        <a:rPr lang="en-US" sz="2000" kern="1200" baseline="0" dirty="0" smtClean="0">
                          <a:solidFill>
                            <a:schemeClr val="tx1"/>
                          </a:solidFill>
                          <a:latin typeface="+mn-lt"/>
                          <a:ea typeface="+mn-ea"/>
                          <a:cs typeface="+mn-cs"/>
                        </a:rPr>
                        <a:t>extent; idea; lack; means; number;</a:t>
                      </a:r>
                    </a:p>
                    <a:p>
                      <a:r>
                        <a:rPr lang="en-GB" sz="2000" kern="1200" baseline="0" dirty="0" smtClean="0">
                          <a:solidFill>
                            <a:schemeClr val="tx1"/>
                          </a:solidFill>
                          <a:latin typeface="+mn-lt"/>
                          <a:ea typeface="+mn-ea"/>
                          <a:cs typeface="+mn-cs"/>
                        </a:rPr>
                        <a:t>part; role; significance</a:t>
                      </a:r>
                      <a:endParaRPr lang="en-GB" sz="2000" dirty="0"/>
                    </a:p>
                  </a:txBody>
                  <a:tcPr>
                    <a:solidFill>
                      <a:schemeClr val="accent6">
                        <a:lumMod val="60000"/>
                        <a:lumOff val="40000"/>
                      </a:schemeClr>
                    </a:solidFill>
                  </a:tcPr>
                </a:tc>
              </a:tr>
            </a:tbl>
          </a:graphicData>
        </a:graphic>
      </p:graphicFrame>
    </p:spTree>
    <p:extLst>
      <p:ext uri="{BB962C8B-B14F-4D97-AF65-F5344CB8AC3E}">
        <p14:creationId xmlns:p14="http://schemas.microsoft.com/office/powerpoint/2010/main" xmlns="" val="109100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au 4"/>
          <p:cNvGraphicFramePr>
            <a:graphicFrameLocks noGrp="1"/>
          </p:cNvGraphicFramePr>
          <p:nvPr/>
        </p:nvGraphicFramePr>
        <p:xfrm>
          <a:off x="175098" y="1332689"/>
          <a:ext cx="8754894" cy="3583488"/>
        </p:xfrm>
        <a:graphic>
          <a:graphicData uri="http://schemas.openxmlformats.org/drawingml/2006/table">
            <a:tbl>
              <a:tblPr firstRow="1" bandRow="1">
                <a:tableStyleId>{5940675A-B579-460E-94D1-54222C63F5DA}</a:tableStyleId>
              </a:tblPr>
              <a:tblGrid>
                <a:gridCol w="904673"/>
                <a:gridCol w="4075890"/>
                <a:gridCol w="3774331"/>
              </a:tblGrid>
              <a:tr h="965693">
                <a:tc>
                  <a:txBody>
                    <a:bodyPr/>
                    <a:lstStyle/>
                    <a:p>
                      <a:r>
                        <a:rPr lang="en-GB" sz="2000" dirty="0" smtClean="0"/>
                        <a:t>on</a:t>
                      </a:r>
                      <a:endParaRPr lang="en-GB" sz="2000" dirty="0"/>
                    </a:p>
                  </a:txBody>
                  <a:tcPr>
                    <a:solidFill>
                      <a:schemeClr val="accent3"/>
                    </a:solidFill>
                  </a:tcPr>
                </a:tc>
                <a:tc>
                  <a:txBody>
                    <a:bodyPr/>
                    <a:lstStyle/>
                    <a:p>
                      <a:r>
                        <a:rPr lang="en-GB" sz="2000" kern="1200" baseline="0" dirty="0" smtClean="0">
                          <a:solidFill>
                            <a:schemeClr val="tx1"/>
                          </a:solidFill>
                          <a:latin typeface="+mn-lt"/>
                          <a:ea typeface="+mn-ea"/>
                          <a:cs typeface="+mn-cs"/>
                        </a:rPr>
                        <a:t>base*; concentrate; decide; depend;</a:t>
                      </a:r>
                    </a:p>
                    <a:p>
                      <a:r>
                        <a:rPr lang="en-GB" sz="2000" kern="1200" baseline="0" dirty="0" smtClean="0">
                          <a:solidFill>
                            <a:schemeClr val="tx1"/>
                          </a:solidFill>
                          <a:latin typeface="+mn-lt"/>
                          <a:ea typeface="+mn-ea"/>
                          <a:cs typeface="+mn-cs"/>
                        </a:rPr>
                        <a:t>expand; experiment; insist; occur;</a:t>
                      </a:r>
                    </a:p>
                    <a:p>
                      <a:r>
                        <a:rPr lang="en-GB" sz="2000" kern="1200" baseline="0" dirty="0" smtClean="0">
                          <a:solidFill>
                            <a:schemeClr val="tx1"/>
                          </a:solidFill>
                          <a:latin typeface="+mn-lt"/>
                          <a:ea typeface="+mn-ea"/>
                          <a:cs typeface="+mn-cs"/>
                        </a:rPr>
                        <a:t>operate; rely; work</a:t>
                      </a:r>
                      <a:endParaRPr lang="en-GB" sz="2000" dirty="0"/>
                    </a:p>
                  </a:txBody>
                  <a:tcPr>
                    <a:solidFill>
                      <a:schemeClr val="accent2">
                        <a:lumMod val="60000"/>
                        <a:lumOff val="40000"/>
                      </a:schemeClr>
                    </a:solidFill>
                  </a:tcPr>
                </a:tc>
                <a:tc>
                  <a:txBody>
                    <a:bodyPr/>
                    <a:lstStyle/>
                    <a:p>
                      <a:r>
                        <a:rPr lang="en-GB" sz="2000" kern="1200" baseline="0" dirty="0" smtClean="0">
                          <a:solidFill>
                            <a:schemeClr val="tx1"/>
                          </a:solidFill>
                          <a:latin typeface="+mn-lt"/>
                          <a:ea typeface="+mn-ea"/>
                          <a:cs typeface="+mn-cs"/>
                        </a:rPr>
                        <a:t>demand; effect; emphasis; influence; law; reliance; research; pressure; section; work</a:t>
                      </a:r>
                      <a:endParaRPr lang="en-GB" sz="2000" dirty="0"/>
                    </a:p>
                  </a:txBody>
                  <a:tcPr>
                    <a:solidFill>
                      <a:schemeClr val="accent6">
                        <a:lumMod val="60000"/>
                        <a:lumOff val="40000"/>
                      </a:schemeClr>
                    </a:solidFill>
                  </a:tcPr>
                </a:tc>
              </a:tr>
              <a:tr h="965693">
                <a:tc>
                  <a:txBody>
                    <a:bodyPr/>
                    <a:lstStyle/>
                    <a:p>
                      <a:r>
                        <a:rPr lang="en-GB" sz="2000" dirty="0" smtClean="0"/>
                        <a:t>to</a:t>
                      </a:r>
                      <a:endParaRPr lang="en-GB" sz="2000" dirty="0"/>
                    </a:p>
                  </a:txBody>
                  <a:tcPr>
                    <a:solidFill>
                      <a:schemeClr val="accent3"/>
                    </a:solidFill>
                  </a:tcPr>
                </a:tc>
                <a:tc>
                  <a:txBody>
                    <a:bodyPr/>
                    <a:lstStyle/>
                    <a:p>
                      <a:r>
                        <a:rPr lang="en-US" sz="2000" kern="1200" baseline="0" dirty="0" smtClean="0">
                          <a:solidFill>
                            <a:schemeClr val="tx1"/>
                          </a:solidFill>
                          <a:latin typeface="+mn-lt"/>
                          <a:ea typeface="+mn-ea"/>
                          <a:cs typeface="+mn-cs"/>
                        </a:rPr>
                        <a:t>adapt; add*; adjust*; assign*; belong; consent; lead; react; refer; relate*; </a:t>
                      </a:r>
                      <a:r>
                        <a:rPr lang="en-GB" sz="2000" kern="1200" baseline="0" dirty="0" smtClean="0">
                          <a:solidFill>
                            <a:schemeClr val="tx1"/>
                          </a:solidFill>
                          <a:latin typeface="+mn-lt"/>
                          <a:ea typeface="+mn-ea"/>
                          <a:cs typeface="+mn-cs"/>
                        </a:rPr>
                        <a:t>respond; turn</a:t>
                      </a:r>
                      <a:endParaRPr lang="en-GB" sz="2000" dirty="0"/>
                    </a:p>
                  </a:txBody>
                  <a:tcPr>
                    <a:solidFill>
                      <a:schemeClr val="accent2">
                        <a:lumMod val="60000"/>
                        <a:lumOff val="40000"/>
                      </a:schemeClr>
                    </a:solidFill>
                  </a:tcPr>
                </a:tc>
                <a:tc>
                  <a:txBody>
                    <a:bodyPr/>
                    <a:lstStyle/>
                    <a:p>
                      <a:r>
                        <a:rPr lang="en-GB" sz="2000" kern="1200" baseline="0" dirty="0" smtClean="0">
                          <a:solidFill>
                            <a:schemeClr val="tx1"/>
                          </a:solidFill>
                          <a:latin typeface="+mn-lt"/>
                          <a:ea typeface="+mn-ea"/>
                          <a:cs typeface="+mn-cs"/>
                        </a:rPr>
                        <a:t>approach; attention; key; response; relation; right; shift</a:t>
                      </a:r>
                      <a:endParaRPr lang="en-GB" sz="2000" dirty="0"/>
                    </a:p>
                  </a:txBody>
                  <a:tcPr>
                    <a:solidFill>
                      <a:schemeClr val="accent6">
                        <a:lumMod val="60000"/>
                        <a:lumOff val="40000"/>
                      </a:schemeClr>
                    </a:solidFill>
                  </a:tcPr>
                </a:tc>
              </a:tr>
              <a:tr h="965693">
                <a:tc>
                  <a:txBody>
                    <a:bodyPr/>
                    <a:lstStyle/>
                    <a:p>
                      <a:r>
                        <a:rPr lang="en-GB" sz="2000" dirty="0" smtClean="0"/>
                        <a:t>with</a:t>
                      </a:r>
                      <a:endParaRPr lang="en-GB" sz="2000" dirty="0"/>
                    </a:p>
                  </a:txBody>
                  <a:tcPr>
                    <a:solidFill>
                      <a:schemeClr val="accent3"/>
                    </a:solidFill>
                  </a:tcPr>
                </a:tc>
                <a:tc>
                  <a:txBody>
                    <a:bodyPr/>
                    <a:lstStyle/>
                    <a:p>
                      <a:r>
                        <a:rPr lang="en-GB" sz="2000" kern="1200" baseline="0" dirty="0" smtClean="0">
                          <a:solidFill>
                            <a:schemeClr val="tx1"/>
                          </a:solidFill>
                          <a:latin typeface="+mn-lt"/>
                          <a:ea typeface="+mn-ea"/>
                          <a:cs typeface="+mn-cs"/>
                        </a:rPr>
                        <a:t>agree; associate*; compare*; connect*; couple*; deal; equip*; involve</a:t>
                      </a:r>
                      <a:endParaRPr lang="en-GB" sz="2000" dirty="0"/>
                    </a:p>
                  </a:txBody>
                  <a:tcPr>
                    <a:solidFill>
                      <a:schemeClr val="accent2">
                        <a:lumMod val="60000"/>
                        <a:lumOff val="40000"/>
                      </a:schemeClr>
                    </a:solidFill>
                  </a:tcPr>
                </a:tc>
                <a:tc>
                  <a:txBody>
                    <a:bodyPr/>
                    <a:lstStyle/>
                    <a:p>
                      <a:r>
                        <a:rPr lang="en-GB" sz="2000" kern="1200" baseline="0" dirty="0" smtClean="0">
                          <a:solidFill>
                            <a:schemeClr val="tx1"/>
                          </a:solidFill>
                          <a:latin typeface="+mn-lt"/>
                          <a:ea typeface="+mn-ea"/>
                          <a:cs typeface="+mn-cs"/>
                        </a:rPr>
                        <a:t>case; comparison; ease; obsession; problem</a:t>
                      </a:r>
                      <a:endParaRPr lang="en-GB" sz="2000" dirty="0"/>
                    </a:p>
                  </a:txBody>
                  <a:tcPr>
                    <a:solidFill>
                      <a:schemeClr val="accent6">
                        <a:lumMod val="60000"/>
                        <a:lumOff val="40000"/>
                      </a:schemeClr>
                    </a:solidFill>
                  </a:tcPr>
                </a:tc>
              </a:tr>
              <a:tr h="565968">
                <a:tc>
                  <a:txBody>
                    <a:bodyPr/>
                    <a:lstStyle/>
                    <a:p>
                      <a:r>
                        <a:rPr lang="en-GB" sz="2000" dirty="0" smtClean="0"/>
                        <a:t>out</a:t>
                      </a:r>
                      <a:endParaRPr lang="en-GB" sz="2000" dirty="0"/>
                    </a:p>
                  </a:txBody>
                  <a:tcPr>
                    <a:solidFill>
                      <a:schemeClr val="accent3"/>
                    </a:solidFill>
                  </a:tcPr>
                </a:tc>
                <a:tc>
                  <a:txBody>
                    <a:bodyPr/>
                    <a:lstStyle/>
                    <a:p>
                      <a:r>
                        <a:rPr lang="en-GB" sz="2000" dirty="0" smtClean="0"/>
                        <a:t>point</a:t>
                      </a:r>
                      <a:endParaRPr lang="en-GB" sz="2000" dirty="0"/>
                    </a:p>
                  </a:txBody>
                  <a:tcPr>
                    <a:solidFill>
                      <a:schemeClr val="accent2">
                        <a:lumMod val="60000"/>
                        <a:lumOff val="40000"/>
                      </a:schemeClr>
                    </a:solidFill>
                  </a:tcPr>
                </a:tc>
                <a:tc>
                  <a:txBody>
                    <a:bodyPr/>
                    <a:lstStyle/>
                    <a:p>
                      <a:endParaRPr lang="en-GB" sz="2000" dirty="0"/>
                    </a:p>
                  </a:txBody>
                  <a:tcPr>
                    <a:solidFill>
                      <a:schemeClr val="accent6">
                        <a:lumMod val="60000"/>
                        <a:lumOff val="40000"/>
                      </a:schemeClr>
                    </a:solidFill>
                  </a:tcPr>
                </a:tc>
              </a:tr>
            </a:tbl>
          </a:graphicData>
        </a:graphic>
      </p:graphicFrame>
    </p:spTree>
    <p:extLst>
      <p:ext uri="{BB962C8B-B14F-4D97-AF65-F5344CB8AC3E}">
        <p14:creationId xmlns:p14="http://schemas.microsoft.com/office/powerpoint/2010/main" xmlns="" val="109100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0196" y="1372698"/>
            <a:ext cx="8501974" cy="3323987"/>
          </a:xfrm>
          <a:prstGeom prst="rect">
            <a:avLst/>
          </a:prstGeom>
        </p:spPr>
        <p:txBody>
          <a:bodyPr wrap="square">
            <a:spAutoFit/>
          </a:bodyPr>
          <a:lstStyle/>
          <a:p>
            <a:pPr>
              <a:lnSpc>
                <a:spcPct val="150000"/>
              </a:lnSpc>
              <a:buFont typeface="Wingdings" pitchFamily="2" charset="2"/>
              <a:buChar char="Ø"/>
            </a:pPr>
            <a:r>
              <a:rPr lang="en-US" sz="2000" dirty="0" smtClean="0"/>
              <a:t>The bad weather </a:t>
            </a:r>
            <a:r>
              <a:rPr lang="en-US" sz="2000" b="1" dirty="0" smtClean="0"/>
              <a:t>added to </a:t>
            </a:r>
            <a:r>
              <a:rPr lang="en-US" sz="2000" dirty="0" smtClean="0"/>
              <a:t>the team’s difficulties.</a:t>
            </a:r>
          </a:p>
          <a:p>
            <a:pPr>
              <a:lnSpc>
                <a:spcPct val="150000"/>
              </a:lnSpc>
              <a:buFont typeface="Wingdings" pitchFamily="2" charset="2"/>
              <a:buChar char="Ø"/>
            </a:pPr>
            <a:r>
              <a:rPr lang="en-US" sz="2000" dirty="0" smtClean="0"/>
              <a:t>Yu (1997) </a:t>
            </a:r>
            <a:r>
              <a:rPr lang="en-US" sz="2000" b="1" dirty="0" smtClean="0"/>
              <a:t>agrees with </a:t>
            </a:r>
            <a:r>
              <a:rPr lang="en-US" sz="2000" dirty="0" smtClean="0"/>
              <a:t>Martin and Jenks (1989).</a:t>
            </a:r>
          </a:p>
          <a:p>
            <a:pPr>
              <a:lnSpc>
                <a:spcPct val="150000"/>
              </a:lnSpc>
              <a:buFont typeface="Wingdings" pitchFamily="2" charset="2"/>
              <a:buChar char="Ø"/>
            </a:pPr>
            <a:r>
              <a:rPr lang="en-US" sz="2000" dirty="0" smtClean="0"/>
              <a:t>Monetarism is an economic policy </a:t>
            </a:r>
            <a:r>
              <a:rPr lang="en-US" sz="2000" b="1" dirty="0" smtClean="0"/>
              <a:t>associated with </a:t>
            </a:r>
            <a:r>
              <a:rPr lang="en-US" sz="2000" dirty="0" err="1" smtClean="0"/>
              <a:t>Mrs</a:t>
            </a:r>
            <a:r>
              <a:rPr lang="en-US" sz="2000" dirty="0" smtClean="0"/>
              <a:t> Thatcher.</a:t>
            </a:r>
          </a:p>
          <a:p>
            <a:pPr>
              <a:lnSpc>
                <a:spcPct val="150000"/>
              </a:lnSpc>
              <a:buFont typeface="Wingdings" pitchFamily="2" charset="2"/>
              <a:buChar char="Ø"/>
            </a:pPr>
            <a:r>
              <a:rPr lang="en-US" sz="2000" dirty="0" smtClean="0"/>
              <a:t>The survey showed that 65 per cent </a:t>
            </a:r>
            <a:r>
              <a:rPr lang="en-US" sz="2000" b="1" dirty="0" smtClean="0"/>
              <a:t>believed in </a:t>
            </a:r>
            <a:r>
              <a:rPr lang="en-US" sz="2000" dirty="0" smtClean="0"/>
              <a:t>life after death.</a:t>
            </a:r>
          </a:p>
          <a:p>
            <a:pPr>
              <a:lnSpc>
                <a:spcPct val="150000"/>
              </a:lnSpc>
              <a:buFont typeface="Wingdings" pitchFamily="2" charset="2"/>
              <a:buChar char="Ø"/>
            </a:pPr>
            <a:r>
              <a:rPr lang="en-US" sz="2000" dirty="0" smtClean="0"/>
              <a:t>He </a:t>
            </a:r>
            <a:r>
              <a:rPr lang="en-US" sz="2000" b="1" dirty="0" smtClean="0"/>
              <a:t>blamed </a:t>
            </a:r>
            <a:r>
              <a:rPr lang="en-US" sz="2000" dirty="0" smtClean="0"/>
              <a:t>unfair questions </a:t>
            </a:r>
            <a:r>
              <a:rPr lang="en-US" sz="2000" b="1" dirty="0" smtClean="0"/>
              <a:t>for </a:t>
            </a:r>
            <a:r>
              <a:rPr lang="en-US" sz="2000" dirty="0" smtClean="0"/>
              <a:t>his poor exam results.</a:t>
            </a:r>
          </a:p>
          <a:p>
            <a:pPr>
              <a:lnSpc>
                <a:spcPct val="150000"/>
              </a:lnSpc>
              <a:buFont typeface="Wingdings" pitchFamily="2" charset="2"/>
              <a:buChar char="Ø"/>
            </a:pPr>
            <a:r>
              <a:rPr lang="en-US" sz="2000" dirty="0" smtClean="0"/>
              <a:t>She dropped all her hobbies to </a:t>
            </a:r>
            <a:r>
              <a:rPr lang="en-US" sz="2000" b="1" dirty="0" smtClean="0"/>
              <a:t>concentrate on </a:t>
            </a:r>
            <a:r>
              <a:rPr lang="en-US" sz="2000" dirty="0" smtClean="0"/>
              <a:t>her work.</a:t>
            </a:r>
          </a:p>
          <a:p>
            <a:pPr>
              <a:lnSpc>
                <a:spcPct val="150000"/>
              </a:lnSpc>
              <a:buFont typeface="Wingdings" pitchFamily="2" charset="2"/>
              <a:buChar char="Ø"/>
            </a:pPr>
            <a:r>
              <a:rPr lang="en-US" sz="2000" dirty="0" smtClean="0"/>
              <a:t>Parliament </a:t>
            </a:r>
            <a:r>
              <a:rPr lang="en-US" sz="2000" b="1" dirty="0" smtClean="0"/>
              <a:t>consists of </a:t>
            </a:r>
            <a:r>
              <a:rPr lang="en-US" sz="2000" dirty="0" smtClean="0"/>
              <a:t>two Houses: the Commons and the Lords.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4552" y="1204058"/>
            <a:ext cx="8774350" cy="3737946"/>
          </a:xfrm>
          <a:prstGeom prst="rect">
            <a:avLst/>
          </a:prstGeom>
        </p:spPr>
        <p:txBody>
          <a:bodyPr wrap="square">
            <a:spAutoFit/>
          </a:bodyPr>
          <a:lstStyle/>
          <a:p>
            <a:pPr>
              <a:lnSpc>
                <a:spcPct val="150000"/>
              </a:lnSpc>
              <a:buFont typeface="Wingdings" pitchFamily="2" charset="2"/>
              <a:buChar char="Ø"/>
            </a:pPr>
            <a:r>
              <a:rPr lang="en-US" sz="2000" dirty="0" smtClean="0"/>
              <a:t>The company </a:t>
            </a:r>
            <a:r>
              <a:rPr lang="en-US" sz="2000" b="1" dirty="0" smtClean="0"/>
              <a:t>depends on </a:t>
            </a:r>
            <a:r>
              <a:rPr lang="en-US" sz="2000" dirty="0" smtClean="0"/>
              <a:t>IT for a rapid flow of sales data.</a:t>
            </a:r>
            <a:endParaRPr lang="en-GB" sz="2000" i="1" dirty="0" smtClean="0"/>
          </a:p>
          <a:p>
            <a:pPr>
              <a:lnSpc>
                <a:spcPct val="150000"/>
              </a:lnSpc>
              <a:buFont typeface="Wingdings" pitchFamily="2" charset="2"/>
              <a:buChar char="Ø"/>
            </a:pPr>
            <a:r>
              <a:rPr lang="en-US" sz="2000" dirty="0" smtClean="0"/>
              <a:t>Modern computers </a:t>
            </a:r>
            <a:r>
              <a:rPr lang="en-US" sz="2000" b="1" dirty="0" smtClean="0"/>
              <a:t>derive from</a:t>
            </a:r>
            <a:r>
              <a:rPr lang="en-GB" sz="2000" dirty="0" smtClean="0"/>
              <a:t> wartime decoding machines </a:t>
            </a:r>
          </a:p>
          <a:p>
            <a:pPr>
              <a:lnSpc>
                <a:spcPct val="150000"/>
              </a:lnSpc>
              <a:buFont typeface="Wingdings" pitchFamily="2" charset="2"/>
              <a:buChar char="Ø"/>
            </a:pPr>
            <a:r>
              <a:rPr lang="en-US" sz="2000" dirty="0" smtClean="0"/>
              <a:t>Trees are </a:t>
            </a:r>
            <a:r>
              <a:rPr lang="en-US" sz="2000" b="1" dirty="0" smtClean="0"/>
              <a:t>divided into </a:t>
            </a:r>
            <a:r>
              <a:rPr lang="en-US" sz="2000" dirty="0" smtClean="0"/>
              <a:t>two main types: conifers and deciduous.</a:t>
            </a:r>
          </a:p>
          <a:p>
            <a:pPr>
              <a:lnSpc>
                <a:spcPct val="150000"/>
              </a:lnSpc>
              <a:buFont typeface="Wingdings" pitchFamily="2" charset="2"/>
              <a:buChar char="Ø"/>
            </a:pPr>
            <a:r>
              <a:rPr lang="en-US" sz="2000" dirty="0" smtClean="0"/>
              <a:t>Far more money needs to be </a:t>
            </a:r>
            <a:r>
              <a:rPr lang="en-US" sz="2000" b="1" dirty="0" smtClean="0"/>
              <a:t>invested in </a:t>
            </a:r>
            <a:r>
              <a:rPr lang="en-US" sz="2000" dirty="0" smtClean="0"/>
              <a:t>primary education.</a:t>
            </a:r>
          </a:p>
          <a:p>
            <a:pPr>
              <a:lnSpc>
                <a:spcPct val="150000"/>
              </a:lnSpc>
              <a:buFont typeface="Wingdings" pitchFamily="2" charset="2"/>
              <a:buChar char="Ø"/>
            </a:pPr>
            <a:r>
              <a:rPr lang="en-US" sz="2000" dirty="0" smtClean="0"/>
              <a:t>All successful students </a:t>
            </a:r>
            <a:r>
              <a:rPr lang="en-US" sz="2000" b="1" dirty="0" smtClean="0"/>
              <a:t>learn from </a:t>
            </a:r>
            <a:r>
              <a:rPr lang="en-US" sz="2000" dirty="0" smtClean="0"/>
              <a:t>their mistakes.</a:t>
            </a:r>
          </a:p>
          <a:p>
            <a:pPr>
              <a:lnSpc>
                <a:spcPct val="150000"/>
              </a:lnSpc>
              <a:buFont typeface="Wingdings" pitchFamily="2" charset="2"/>
              <a:buChar char="Ø"/>
            </a:pPr>
            <a:r>
              <a:rPr lang="en-US" sz="2000" dirty="0" smtClean="0"/>
              <a:t>Goods delivered in April must be </a:t>
            </a:r>
            <a:r>
              <a:rPr lang="en-US" sz="2000" b="1" dirty="0" smtClean="0"/>
              <a:t>paid for </a:t>
            </a:r>
            <a:r>
              <a:rPr lang="en-US" sz="2000" dirty="0" smtClean="0"/>
              <a:t>by 30 June.</a:t>
            </a:r>
          </a:p>
          <a:p>
            <a:pPr>
              <a:lnSpc>
                <a:spcPct val="150000"/>
              </a:lnSpc>
              <a:buFont typeface="Wingdings" pitchFamily="2" charset="2"/>
              <a:buChar char="Ø"/>
            </a:pPr>
            <a:r>
              <a:rPr lang="en-US" sz="2000" dirty="0" smtClean="0"/>
              <a:t>Goodson (2001) </a:t>
            </a:r>
            <a:r>
              <a:rPr lang="en-US" sz="2000" b="1" dirty="0" smtClean="0"/>
              <a:t>points out </a:t>
            </a:r>
            <a:r>
              <a:rPr lang="en-US" sz="2000" dirty="0" smtClean="0"/>
              <a:t>the dangers of generalization.</a:t>
            </a:r>
          </a:p>
          <a:p>
            <a:pPr>
              <a:lnSpc>
                <a:spcPct val="150000"/>
              </a:lnSpc>
              <a:buFont typeface="Wingdings" pitchFamily="2" charset="2"/>
              <a:buChar char="Ø"/>
            </a:pPr>
            <a:r>
              <a:rPr lang="en-US" sz="2000" dirty="0" smtClean="0"/>
              <a:t>This department </a:t>
            </a:r>
            <a:r>
              <a:rPr lang="en-US" sz="2000" b="1" dirty="0" smtClean="0"/>
              <a:t>specializes in </a:t>
            </a:r>
            <a:r>
              <a:rPr lang="en-US" sz="2000" dirty="0" smtClean="0"/>
              <a:t>French poetry</a:t>
            </a:r>
            <a:endParaRPr lang="en-GB"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p:txBody>
          <a:bodyPr>
            <a:normAutofit/>
          </a:bodyPr>
          <a:lstStyle/>
          <a:p>
            <a:r>
              <a:rPr lang="en-GB" sz="5400" b="1" dirty="0" smtClean="0"/>
              <a:t>Conjunctions </a:t>
            </a:r>
            <a:endParaRPr lang="en-GB" sz="5400" b="1" dirty="0"/>
          </a:p>
        </p:txBody>
      </p:sp>
      <p:sp>
        <p:nvSpPr>
          <p:cNvPr id="3" name="Content Placeholder 2">
            <a:extLst>
              <a:ext uri="{FF2B5EF4-FFF2-40B4-BE49-F238E27FC236}">
                <a16:creationId xmlns:a16="http://schemas.microsoft.com/office/drawing/2014/main" xmlns="" id="{B009D86A-8018-4E38-AF0D-85EBBF5E1F17}"/>
              </a:ext>
            </a:extLst>
          </p:cNvPr>
          <p:cNvSpPr>
            <a:spLocks noGrp="1"/>
          </p:cNvSpPr>
          <p:nvPr>
            <p:ph type="subTitle" idx="1"/>
          </p:nvPr>
        </p:nvSpPr>
        <p:spPr/>
        <p:txBody>
          <a:bodyPr>
            <a:normAutofit fontScale="92500" lnSpcReduction="10000"/>
          </a:bodyPr>
          <a:lstStyle/>
          <a:p>
            <a:pPr marL="514350" indent="-514350" algn="l">
              <a:lnSpc>
                <a:spcPct val="150000"/>
              </a:lnSpc>
              <a:buNone/>
            </a:pPr>
            <a:endParaRPr lang="en-GB" sz="2800" dirty="0"/>
          </a:p>
          <a:p>
            <a:pPr marL="0" indent="0" algn="l">
              <a:buNone/>
            </a:pPr>
            <a:endParaRPr lang="en-GB" dirty="0"/>
          </a:p>
        </p:txBody>
      </p:sp>
    </p:spTree>
    <p:extLst>
      <p:ext uri="{BB962C8B-B14F-4D97-AF65-F5344CB8AC3E}">
        <p14:creationId xmlns:p14="http://schemas.microsoft.com/office/powerpoint/2010/main" xmlns="" val="10387915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3A10CEF-8CC3-4042-8BBD-4C763DE9CB47}"/>
              </a:ext>
            </a:extLst>
          </p:cNvPr>
          <p:cNvSpPr>
            <a:spLocks noGrp="1"/>
          </p:cNvSpPr>
          <p:nvPr>
            <p:ph idx="1"/>
          </p:nvPr>
        </p:nvSpPr>
        <p:spPr>
          <a:xfrm>
            <a:off x="180623" y="1207911"/>
            <a:ext cx="8748888" cy="3736622"/>
          </a:xfrm>
        </p:spPr>
        <p:txBody>
          <a:bodyPr>
            <a:normAutofit/>
          </a:bodyPr>
          <a:lstStyle/>
          <a:p>
            <a:pPr algn="l">
              <a:lnSpc>
                <a:spcPct val="150000"/>
              </a:lnSpc>
              <a:buNone/>
            </a:pPr>
            <a:r>
              <a:rPr lang="en-GB" sz="2400" dirty="0" smtClean="0"/>
              <a:t>Conjunctions are words that join parts of the sentence. They may join two similar parts of speech, such as two adjectives, two verbs or two nouns. Conjunctions may also connect two clauses. Coordinating conjunctions unite two independent clauses and subordinating conjunctions join one dependent clause and one </a:t>
            </a:r>
            <a:r>
              <a:rPr lang="en-GB" sz="2400" dirty="0" smtClean="0"/>
              <a:t>independent </a:t>
            </a:r>
            <a:r>
              <a:rPr lang="en-GB" sz="2400" dirty="0" smtClean="0"/>
              <a:t>clause.</a:t>
            </a:r>
            <a:endParaRPr lang="en-GB" sz="2400" dirty="0"/>
          </a:p>
        </p:txBody>
      </p:sp>
    </p:spTree>
    <p:extLst>
      <p:ext uri="{BB962C8B-B14F-4D97-AF65-F5344CB8AC3E}">
        <p14:creationId xmlns:p14="http://schemas.microsoft.com/office/powerpoint/2010/main" xmlns="" val="29800079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1605</Words>
  <Application>Microsoft Office PowerPoint</Application>
  <PresentationFormat>Affichage à l'écran (16:9)</PresentationFormat>
  <Paragraphs>193</Paragraphs>
  <Slides>30</Slides>
  <Notes>3</Notes>
  <HiddenSlides>0</HiddenSlides>
  <MMClips>0</MMClips>
  <ScaleCrop>false</ScaleCrop>
  <HeadingPairs>
    <vt:vector size="4" baseType="variant">
      <vt:variant>
        <vt:lpstr>Thème</vt:lpstr>
      </vt:variant>
      <vt:variant>
        <vt:i4>1</vt:i4>
      </vt:variant>
      <vt:variant>
        <vt:lpstr>Titres des diapositives</vt:lpstr>
      </vt:variant>
      <vt:variant>
        <vt:i4>30</vt:i4>
      </vt:variant>
    </vt:vector>
  </HeadingPairs>
  <TitlesOfParts>
    <vt:vector size="31" baseType="lpstr">
      <vt:lpstr>Office Theme</vt:lpstr>
      <vt:lpstr>Prepositions and conjunctions </vt:lpstr>
      <vt:lpstr>Objectives</vt:lpstr>
      <vt:lpstr>Preposition combinations</vt:lpstr>
      <vt:lpstr>Diapositive 4</vt:lpstr>
      <vt:lpstr>Diapositive 5</vt:lpstr>
      <vt:lpstr>Diapositive 6</vt:lpstr>
      <vt:lpstr>Diapositive 7</vt:lpstr>
      <vt:lpstr>Conjunctions </vt:lpstr>
      <vt:lpstr>Diapositive 9</vt:lpstr>
      <vt:lpstr>Coordinating conjunction</vt:lpstr>
      <vt:lpstr>Diapositive 11</vt:lpstr>
      <vt:lpstr>Diapositive 12</vt:lpstr>
      <vt:lpstr>Diapositive 13</vt:lpstr>
      <vt:lpstr>Diapositive 14</vt:lpstr>
      <vt:lpstr>Correlative conjunctions</vt:lpstr>
      <vt:lpstr>Diapositive 16</vt:lpstr>
      <vt:lpstr>Diapositive 17</vt:lpstr>
      <vt:lpstr>Diapositive 18</vt:lpstr>
      <vt:lpstr>Connecting adverbs</vt:lpstr>
      <vt:lpstr>Conjunctive adverbs</vt:lpstr>
      <vt:lpstr>Diapositive 21</vt:lpstr>
      <vt:lpstr>Diapositive 22</vt:lpstr>
      <vt:lpstr>Subordinating conjunctions</vt:lpstr>
      <vt:lpstr>Diapositive 24</vt:lpstr>
      <vt:lpstr>Differing Prepositions and Conjunctions</vt:lpstr>
      <vt:lpstr>Diapositive 26</vt:lpstr>
      <vt:lpstr>Diapositive 27</vt:lpstr>
      <vt:lpstr>Diapositive 28</vt:lpstr>
      <vt:lpstr>Diapositive 29</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2017-08-01T15:40:51Z</dcterms:created>
  <dcterms:modified xsi:type="dcterms:W3CDTF">2015-06-21T14:35:14Z</dcterms:modified>
</cp:coreProperties>
</file>