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76" r:id="rId14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DZ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DZ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DZ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4EC7-5898-4C91-A91E-6ABC55D14240}" type="datetimeFigureOut">
              <a:rPr lang="ar-DZ" smtClean="0"/>
              <a:pPr/>
              <a:t>17-08-1442</a:t>
            </a:fld>
            <a:endParaRPr lang="ar-DZ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3A102-ECC4-4133-8DF2-8CCDBDDA7D91}" type="slidenum">
              <a:rPr lang="ar-DZ" smtClean="0"/>
              <a:pPr/>
              <a:t>‹#›</a:t>
            </a:fld>
            <a:endParaRPr lang="ar-D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85720" y="714356"/>
            <a:ext cx="8572560" cy="1970091"/>
          </a:xfrm>
        </p:spPr>
        <p:txBody>
          <a:bodyPr>
            <a:normAutofit fontScale="90000"/>
          </a:bodyPr>
          <a:lstStyle/>
          <a:p>
            <a:r>
              <a:rPr lang="fr-FR" sz="5300" b="1" dirty="0" smtClean="0"/>
              <a:t>Commande des entrainements électromécaniques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ar-DZ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000232" y="3390912"/>
            <a:ext cx="6829428" cy="1752600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r-FR" sz="17600" b="1" dirty="0" smtClean="0">
                <a:solidFill>
                  <a:schemeClr val="tx1"/>
                </a:solidFill>
              </a:rPr>
              <a:t>Variation de vitesse des machines a courant continu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14400" dirty="0" smtClean="0"/>
              <a:t/>
            </a:r>
            <a:br>
              <a:rPr lang="fr-FR" sz="14400" dirty="0" smtClean="0"/>
            </a:b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fr-FR" sz="4700" b="1" dirty="0" smtClean="0">
                <a:solidFill>
                  <a:schemeClr val="tx1"/>
                </a:solidFill>
              </a:rPr>
              <a:t/>
            </a:r>
            <a:br>
              <a:rPr lang="fr-FR" sz="4700" b="1" dirty="0" smtClean="0">
                <a:solidFill>
                  <a:schemeClr val="tx1"/>
                </a:solidFill>
              </a:rPr>
            </a:br>
            <a:r>
              <a:rPr lang="fr-FR" dirty="0"/>
              <a:t/>
            </a:r>
            <a:br>
              <a:rPr lang="fr-FR" dirty="0"/>
            </a:br>
            <a:endParaRPr lang="ar-DZ" dirty="0"/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357158" y="2571744"/>
            <a:ext cx="6400800" cy="1785950"/>
          </a:xfrm>
          <a:prstGeom prst="rect">
            <a:avLst/>
          </a:prstGeom>
        </p:spPr>
        <p:txBody>
          <a:bodyPr vert="horz" lIns="91440" tIns="45720" rIns="91440" bIns="45720" rtlCol="1">
            <a:normAutofit fontScale="40000" lnSpcReduction="2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4400" b="1" dirty="0" smtClean="0"/>
              <a:t>2</a:t>
            </a:r>
            <a:r>
              <a:rPr lang="fr-FR" sz="14400" b="1" baseline="30000" dirty="0" smtClean="0"/>
              <a:t>emme</a:t>
            </a:r>
            <a:r>
              <a:rPr lang="fr-FR" sz="14400" b="1" dirty="0" smtClean="0"/>
              <a:t> cours</a:t>
            </a:r>
            <a:r>
              <a:rPr kumimoji="0" lang="fr-FR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1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ar-DZ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4929190" y="5929330"/>
            <a:ext cx="4071966" cy="71438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i="1" u="sng" dirty="0" smtClean="0">
                <a:latin typeface="+mj-lt"/>
                <a:ea typeface="+mj-ea"/>
                <a:cs typeface="+mj-cs"/>
              </a:rPr>
              <a:t>DJOKHRAB </a:t>
            </a:r>
            <a:r>
              <a:rPr lang="fr-FR" sz="3200" i="1" u="sng" dirty="0" err="1" smtClean="0">
                <a:latin typeface="+mj-lt"/>
                <a:ea typeface="+mj-ea"/>
                <a:cs typeface="+mj-cs"/>
              </a:rPr>
              <a:t>Ala</a:t>
            </a:r>
            <a:r>
              <a:rPr lang="fr-FR" sz="3200" i="1" u="sng" dirty="0" smtClean="0">
                <a:latin typeface="+mj-lt"/>
                <a:ea typeface="+mj-ea"/>
                <a:cs typeface="+mj-cs"/>
              </a:rPr>
              <a:t> Eddine</a:t>
            </a:r>
            <a:endParaRPr lang="ar-DZ" sz="4800" i="1" u="sng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2876" y="214290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400" b="1" dirty="0" smtClean="0"/>
              <a:t>IV-Quadrants de fonctionnement</a:t>
            </a:r>
            <a:r>
              <a:rPr lang="fr-FR" sz="2400" dirty="0" smtClean="0"/>
              <a:t> </a:t>
            </a:r>
          </a:p>
          <a:p>
            <a:pPr algn="just" rtl="0"/>
            <a:r>
              <a:rPr lang="fr-FR" sz="2400" dirty="0" smtClean="0"/>
              <a:t>La machine à CC est complètement réversible. Les relations </a:t>
            </a:r>
            <a:r>
              <a:rPr lang="fr-FR" sz="2400" b="1" dirty="0" smtClean="0"/>
              <a:t>E=K</a:t>
            </a:r>
            <a:r>
              <a:rPr lang="fr-FR" sz="2400" b="1" baseline="-25000" dirty="0" smtClean="0"/>
              <a:t>1</a:t>
            </a:r>
            <a:r>
              <a:rPr lang="fr-FR" sz="2400" b="1" dirty="0" smtClean="0">
                <a:latin typeface="Times New Roman"/>
                <a:cs typeface="Times New Roman"/>
              </a:rPr>
              <a:t>Φ</a:t>
            </a:r>
            <a:r>
              <a:rPr lang="el-GR" sz="2400" b="1" dirty="0" smtClean="0">
                <a:latin typeface="Times New Roman"/>
                <a:cs typeface="Times New Roman"/>
              </a:rPr>
              <a:t>Ω</a:t>
            </a:r>
            <a:r>
              <a:rPr lang="fr-FR" sz="2400" dirty="0" smtClean="0"/>
              <a:t> et </a:t>
            </a:r>
            <a:r>
              <a:rPr lang="fr-FR" sz="2400" b="1" dirty="0" smtClean="0"/>
              <a:t>T</a:t>
            </a:r>
            <a:r>
              <a:rPr lang="fr-FR" sz="2400" b="1" baseline="-25000" dirty="0" smtClean="0"/>
              <a:t>em</a:t>
            </a:r>
            <a:r>
              <a:rPr lang="fr-FR" sz="2400" b="1" dirty="0" smtClean="0"/>
              <a:t>=K2</a:t>
            </a:r>
            <a:r>
              <a:rPr lang="fr-FR" sz="2400" b="1" dirty="0" smtClean="0">
                <a:latin typeface="Times New Roman"/>
                <a:cs typeface="Times New Roman"/>
              </a:rPr>
              <a:t>Φ</a:t>
            </a:r>
            <a:r>
              <a:rPr lang="fr-FR" sz="2400" b="1" dirty="0" smtClean="0"/>
              <a:t>I</a:t>
            </a:r>
            <a:r>
              <a:rPr lang="fr-FR" sz="2400" dirty="0" smtClean="0"/>
              <a:t> sont des relations algébriques. A flux constant et en convention récepteur, on obtient 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74"/>
            <a:ext cx="8786874" cy="457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71406" y="214290"/>
            <a:ext cx="900112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800" b="1" dirty="0" smtClean="0"/>
              <a:t>V- Variation de vitesse</a:t>
            </a:r>
          </a:p>
          <a:p>
            <a:pPr algn="just" rtl="0">
              <a:lnSpc>
                <a:spcPct val="150000"/>
              </a:lnSpc>
            </a:pPr>
            <a:r>
              <a:rPr lang="fr-FR" sz="2400" b="1" dirty="0" smtClean="0"/>
              <a:t>1- </a:t>
            </a:r>
            <a:r>
              <a:rPr lang="fr-FR" sz="2400" b="1" i="1" dirty="0" smtClean="0"/>
              <a:t>Par action sur le courant d’excitation</a:t>
            </a:r>
          </a:p>
          <a:p>
            <a:pPr algn="just" rtl="0">
              <a:lnSpc>
                <a:spcPct val="150000"/>
              </a:lnSpc>
            </a:pPr>
            <a:r>
              <a:rPr lang="fr-FR" sz="2400" dirty="0" smtClean="0"/>
              <a:t>A tension U constante, la vitesse du moteur est inversement proportionnelle au flux et donc au courant d’excitation (</a:t>
            </a:r>
            <a:r>
              <a:rPr lang="fr-FR" sz="2400" b="1" dirty="0" err="1" smtClean="0"/>
              <a:t>i</a:t>
            </a:r>
            <a:r>
              <a:rPr lang="fr-FR" sz="2400" b="1" baseline="-25000" dirty="0" err="1" smtClean="0"/>
              <a:t>e</a:t>
            </a:r>
            <a:r>
              <a:rPr lang="fr-FR" sz="2400" dirty="0" smtClean="0"/>
              <a:t>). L’action sur le courant d’excitation permet donc essentiellement d’accroître la vitesse à partir du point de fonctionnement nominal jusqu’à la vitesse maximale supportable par le moteur.</a:t>
            </a:r>
          </a:p>
          <a:p>
            <a:pPr algn="just" rtl="0">
              <a:lnSpc>
                <a:spcPct val="150000"/>
              </a:lnSpc>
            </a:pPr>
            <a:r>
              <a:rPr lang="fr-FR" sz="2400" b="1" dirty="0" smtClean="0"/>
              <a:t>2- Par ac</a:t>
            </a:r>
            <a:r>
              <a:rPr lang="fr-FR" sz="2400" b="1" i="1" dirty="0" smtClean="0"/>
              <a:t>tion sur la tension d’alimentation</a:t>
            </a:r>
          </a:p>
          <a:p>
            <a:pPr algn="just" rtl="0">
              <a:lnSpc>
                <a:spcPct val="150000"/>
              </a:lnSpc>
            </a:pPr>
            <a:r>
              <a:rPr lang="fr-FR" sz="2400" dirty="0" smtClean="0"/>
              <a:t>A flux constant, la vitesse du moteur est quasiment proportionnelle à </a:t>
            </a:r>
            <a:r>
              <a:rPr lang="fr-FR" sz="2400" b="1" dirty="0" smtClean="0"/>
              <a:t>U</a:t>
            </a:r>
            <a:endParaRPr lang="ar-DZ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214950"/>
            <a:ext cx="282417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285728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fr-FR" sz="2400" dirty="0" smtClean="0"/>
              <a:t>L’alimentation de l’induit par l’intermédiaire d’un pont redresseur</a:t>
            </a:r>
            <a:br>
              <a:rPr lang="fr-FR" sz="2400" dirty="0" smtClean="0"/>
            </a:br>
            <a:r>
              <a:rPr lang="fr-FR" sz="2400" dirty="0" smtClean="0"/>
              <a:t>commandé ou d’un hacheur permet donc de faire varier </a:t>
            </a:r>
            <a:r>
              <a:rPr lang="fr-FR" sz="2400" dirty="0" err="1" smtClean="0"/>
              <a:t>continuement</a:t>
            </a:r>
            <a:r>
              <a:rPr lang="fr-FR" sz="2400" dirty="0" smtClean="0"/>
              <a:t> la vitesse de 0 jusqu’à </a:t>
            </a:r>
            <a:r>
              <a:rPr lang="el-GR" sz="2400" dirty="0" smtClean="0">
                <a:latin typeface="Times New Roman"/>
                <a:cs typeface="Times New Roman"/>
              </a:rPr>
              <a:t>Ω</a:t>
            </a:r>
            <a:r>
              <a:rPr lang="fr-FR" sz="2400" baseline="-25000" dirty="0" smtClean="0"/>
              <a:t>N</a:t>
            </a:r>
            <a:endParaRPr lang="ar-DZ" baseline="-25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8505825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5720" y="1142984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VI- Les dispositifs électroniques utilisés pour la variation de vitesse des moteurs à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dirty="0" smtClean="0"/>
              <a:t>courant continu</a:t>
            </a:r>
            <a:endParaRPr lang="ar-DZ" sz="28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00298" y="4572008"/>
            <a:ext cx="4286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La Suite dans la prochaine cours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4314" y="326667"/>
            <a:ext cx="88582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fr-FR" sz="3600" b="1" dirty="0" smtClean="0"/>
              <a:t>I- </a:t>
            </a:r>
            <a:r>
              <a:rPr lang="fr-FR" sz="3400" b="1" dirty="0" smtClean="0"/>
              <a:t>Présentation de la machine à courant continu</a:t>
            </a:r>
          </a:p>
          <a:p>
            <a:pPr algn="l">
              <a:lnSpc>
                <a:spcPct val="150000"/>
              </a:lnSpc>
            </a:pPr>
            <a:r>
              <a:rPr lang="fr-FR" sz="3600" b="1" dirty="0" smtClean="0"/>
              <a:t>II- </a:t>
            </a:r>
            <a:r>
              <a:rPr lang="fr-FR" sz="3400" b="1" dirty="0" smtClean="0"/>
              <a:t>Caractéristiques électromécaniques</a:t>
            </a:r>
          </a:p>
          <a:p>
            <a:pPr algn="l">
              <a:lnSpc>
                <a:spcPct val="150000"/>
              </a:lnSpc>
            </a:pPr>
            <a:r>
              <a:rPr lang="fr-FR" sz="3600" b="1" dirty="0" smtClean="0"/>
              <a:t>III- </a:t>
            </a:r>
            <a:r>
              <a:rPr lang="fr-FR" sz="3400" b="1" dirty="0" smtClean="0"/>
              <a:t>Rendement</a:t>
            </a:r>
          </a:p>
          <a:p>
            <a:pPr algn="l">
              <a:lnSpc>
                <a:spcPct val="150000"/>
              </a:lnSpc>
            </a:pPr>
            <a:r>
              <a:rPr lang="fr-FR" sz="3600" b="1" dirty="0" smtClean="0"/>
              <a:t>IV-</a:t>
            </a:r>
            <a:r>
              <a:rPr lang="fr-FR" sz="3400" b="1" dirty="0" smtClean="0"/>
              <a:t>Quadrants de fonctionnement</a:t>
            </a:r>
          </a:p>
          <a:p>
            <a:pPr algn="l">
              <a:lnSpc>
                <a:spcPct val="150000"/>
              </a:lnSpc>
            </a:pPr>
            <a:r>
              <a:rPr lang="fr-FR" sz="3600" b="1" dirty="0" smtClean="0"/>
              <a:t>V- </a:t>
            </a:r>
            <a:r>
              <a:rPr lang="fr-FR" sz="3400" b="1" dirty="0" smtClean="0"/>
              <a:t>Variation de vitesse</a:t>
            </a:r>
          </a:p>
          <a:p>
            <a:pPr algn="l">
              <a:lnSpc>
                <a:spcPct val="150000"/>
              </a:lnSpc>
            </a:pPr>
            <a:r>
              <a:rPr lang="fr-FR" sz="3400" b="1" dirty="0" smtClean="0"/>
              <a:t>VI- Les dispositifs électroniques utilisés pour la variation de vitesse des moteurs à CC</a:t>
            </a:r>
            <a:endParaRPr lang="ar-DZ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571480"/>
            <a:ext cx="864399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/>
              <a:t>1- </a:t>
            </a:r>
            <a:r>
              <a:rPr lang="fr-FR" sz="2400" b="1" i="1" dirty="0" smtClean="0"/>
              <a:t>Vue d’ensemble: </a:t>
            </a:r>
            <a:r>
              <a:rPr lang="fr-FR" sz="2400" dirty="0" smtClean="0"/>
              <a:t>La machine comporte Trois parties principales : </a:t>
            </a:r>
          </a:p>
          <a:p>
            <a:pPr lvl="0" algn="justLow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400" dirty="0" smtClean="0"/>
              <a:t>une partie fixe : le </a:t>
            </a:r>
            <a:r>
              <a:rPr lang="fr-FR" sz="2400" b="1" dirty="0" smtClean="0"/>
              <a:t>STATOR</a:t>
            </a:r>
            <a:r>
              <a:rPr lang="fr-FR" sz="2400" dirty="0" smtClean="0"/>
              <a:t> qui porte l’</a:t>
            </a:r>
            <a:r>
              <a:rPr lang="fr-FR" sz="2400" b="1" dirty="0" smtClean="0"/>
              <a:t>inducteur</a:t>
            </a:r>
            <a:r>
              <a:rPr lang="fr-FR" sz="2400" dirty="0" smtClean="0"/>
              <a:t> </a:t>
            </a:r>
          </a:p>
          <a:p>
            <a:pPr lvl="0" algn="justLow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400" dirty="0" smtClean="0"/>
              <a:t>une partie mobile : le </a:t>
            </a:r>
            <a:r>
              <a:rPr lang="fr-FR" sz="2400" b="1" dirty="0" smtClean="0"/>
              <a:t>ROTOR</a:t>
            </a:r>
            <a:r>
              <a:rPr lang="fr-FR" sz="2400" dirty="0" smtClean="0"/>
              <a:t> qui porte l’</a:t>
            </a:r>
            <a:r>
              <a:rPr lang="fr-FR" sz="2400" b="1" dirty="0" smtClean="0"/>
              <a:t>induit</a:t>
            </a:r>
          </a:p>
          <a:p>
            <a:pPr lvl="0" algn="l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400" dirty="0" smtClean="0"/>
              <a:t>Le dispositif </a:t>
            </a:r>
            <a:r>
              <a:rPr lang="fr-FR" sz="2400" b="1" dirty="0" smtClean="0"/>
              <a:t>collecteur / balais </a:t>
            </a:r>
            <a:endParaRPr kumimoji="0" lang="fr-F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57158" y="214290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sz="2800" b="1" dirty="0" smtClean="0"/>
              <a:t>I- Présentation de la machine à courant continu :</a:t>
            </a:r>
            <a:r>
              <a:rPr lang="fr-FR" sz="2800" b="1" dirty="0"/>
              <a:t/>
            </a:r>
            <a:br>
              <a:rPr lang="fr-FR" sz="2800" b="1" dirty="0"/>
            </a:br>
            <a:r>
              <a:rPr lang="fr-FR" dirty="0"/>
              <a:t/>
            </a:r>
            <a:br>
              <a:rPr lang="fr-FR" dirty="0"/>
            </a:br>
            <a:endParaRPr lang="ar-D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786058"/>
            <a:ext cx="892971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214282" y="5741275"/>
            <a:ext cx="8858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fr-FR" sz="2400" dirty="0" smtClean="0"/>
              <a:t>La machine à CC est totalement réversible : elle peut fonctionner indifféremment en </a:t>
            </a:r>
            <a:r>
              <a:rPr lang="fr-FR" sz="2400" b="1" u="sng" dirty="0" smtClean="0"/>
              <a:t>moteur</a:t>
            </a:r>
            <a:r>
              <a:rPr lang="fr-FR" sz="2400" dirty="0" smtClean="0"/>
              <a:t> ou en </a:t>
            </a:r>
            <a:r>
              <a:rPr lang="fr-FR" sz="2400" b="1" u="sng" dirty="0" smtClean="0"/>
              <a:t>génératrice</a:t>
            </a:r>
            <a:r>
              <a:rPr lang="fr-FR" sz="2400" dirty="0" smtClean="0"/>
              <a:t>.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2844" y="53846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fr-FR" sz="2400" b="1" dirty="0" smtClean="0"/>
              <a:t>2- Les différents types de moteurs à CC:</a:t>
            </a:r>
            <a:r>
              <a:rPr lang="fr-FR" sz="2400" dirty="0" smtClean="0"/>
              <a:t> </a:t>
            </a:r>
          </a:p>
        </p:txBody>
      </p:sp>
      <p:pic>
        <p:nvPicPr>
          <p:cNvPr id="2050" name="Picture 2" descr="C:\Users\pc\Desktop\types mcc.png"/>
          <p:cNvPicPr>
            <a:picLocks noChangeAspect="1" noChangeArrowheads="1"/>
          </p:cNvPicPr>
          <p:nvPr/>
        </p:nvPicPr>
        <p:blipFill>
          <a:blip r:embed="rId3"/>
          <a:srcRect b="32505"/>
          <a:stretch>
            <a:fillRect/>
          </a:stretch>
        </p:blipFill>
        <p:spPr bwMode="auto">
          <a:xfrm>
            <a:off x="285720" y="785794"/>
            <a:ext cx="8643998" cy="578647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142844" y="71414"/>
            <a:ext cx="8929718" cy="586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</a:pPr>
            <a:r>
              <a:rPr lang="fr-FR" sz="2400" b="1" dirty="0" smtClean="0"/>
              <a:t>3- Equations de fonctionnement du moteur à CC (Rappel )</a:t>
            </a:r>
            <a:endParaRPr lang="ar-DZ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214422"/>
            <a:ext cx="850112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57158" y="357166"/>
            <a:ext cx="6572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400" b="1" dirty="0" smtClean="0"/>
              <a:t>4- Modélisation (moteur à excitation séparée)</a:t>
            </a:r>
            <a:endParaRPr lang="ar-D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835824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357158" y="5588517"/>
            <a:ext cx="86439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200" b="1" dirty="0" smtClean="0"/>
              <a:t>Remarque :</a:t>
            </a:r>
            <a:r>
              <a:rPr lang="fr-FR" sz="2200" dirty="0" smtClean="0"/>
              <a:t> U et I sont de même signe en fonctionnement moteur et en convention récepteur.</a:t>
            </a:r>
            <a:endParaRPr lang="ar-D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14282" y="142852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-FR" sz="2800" b="1" dirty="0" smtClean="0"/>
              <a:t>II- Caractéristiques électromécaniques:</a:t>
            </a:r>
            <a:endParaRPr lang="ar-D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8" y="657239"/>
            <a:ext cx="8848725" cy="5772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85720" y="21429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fr-FR" sz="2800" b="1" dirty="0" smtClean="0"/>
              <a:t>III-Rendement :</a:t>
            </a:r>
            <a:endParaRPr lang="ar-DZ" dirty="0"/>
          </a:p>
        </p:txBody>
      </p:sp>
      <p:sp>
        <p:nvSpPr>
          <p:cNvPr id="4" name="مستطيل 3"/>
          <p:cNvSpPr/>
          <p:nvPr/>
        </p:nvSpPr>
        <p:spPr>
          <a:xfrm>
            <a:off x="142844" y="2804462"/>
            <a:ext cx="8858312" cy="391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fr-FR" sz="2400" dirty="0" err="1" smtClean="0"/>
              <a:t>P</a:t>
            </a:r>
            <a:r>
              <a:rPr lang="fr-FR" sz="2400" baseline="-25000" dirty="0" err="1" smtClean="0"/>
              <a:t>Jinduit</a:t>
            </a:r>
            <a:r>
              <a:rPr lang="fr-FR" sz="2400" dirty="0" smtClean="0"/>
              <a:t>=pertes Joules de l’induit = RI</a:t>
            </a:r>
            <a:r>
              <a:rPr lang="fr-FR" sz="2400" baseline="30000" dirty="0" smtClean="0"/>
              <a:t>2</a:t>
            </a:r>
            <a:r>
              <a:rPr lang="fr-FR" sz="2400" dirty="0" smtClean="0"/>
              <a:t> </a:t>
            </a:r>
          </a:p>
          <a:p>
            <a:pPr algn="l" rtl="0">
              <a:lnSpc>
                <a:spcPct val="150000"/>
              </a:lnSpc>
            </a:pPr>
            <a:r>
              <a:rPr lang="fr-FR" sz="2400" dirty="0" err="1" smtClean="0"/>
              <a:t>P</a:t>
            </a:r>
            <a:r>
              <a:rPr lang="fr-FR" sz="2400" baseline="-25000" dirty="0" err="1" smtClean="0"/>
              <a:t>Jexcitation</a:t>
            </a:r>
            <a:r>
              <a:rPr lang="fr-FR" sz="2400" dirty="0" smtClean="0"/>
              <a:t>=pertes Joules du circuit d’excitation=</a:t>
            </a:r>
            <a:r>
              <a:rPr lang="fr-FR" sz="2400" dirty="0" err="1" smtClean="0"/>
              <a:t>U</a:t>
            </a:r>
            <a:r>
              <a:rPr lang="fr-FR" sz="2400" baseline="-25000" dirty="0" err="1" smtClean="0"/>
              <a:t>e</a:t>
            </a:r>
            <a:r>
              <a:rPr lang="fr-FR" sz="2400" dirty="0" err="1" smtClean="0"/>
              <a:t>i</a:t>
            </a:r>
            <a:r>
              <a:rPr lang="fr-FR" sz="2400" baseline="-25000" dirty="0" err="1" smtClean="0"/>
              <a:t>e</a:t>
            </a:r>
            <a:r>
              <a:rPr lang="fr-FR" sz="2400" dirty="0" smtClean="0"/>
              <a:t>=r</a:t>
            </a:r>
            <a:r>
              <a:rPr lang="fr-FR" sz="2400" baseline="-25000" dirty="0" smtClean="0"/>
              <a:t>e</a:t>
            </a:r>
            <a:r>
              <a:rPr lang="fr-FR" sz="2400" dirty="0" smtClean="0"/>
              <a:t>i</a:t>
            </a:r>
            <a:r>
              <a:rPr lang="fr-FR" sz="2400" baseline="-25000" dirty="0" smtClean="0"/>
              <a:t>e</a:t>
            </a:r>
            <a:r>
              <a:rPr lang="fr-FR" sz="2400" baseline="30000" dirty="0" smtClean="0"/>
              <a:t>2</a:t>
            </a:r>
          </a:p>
          <a:p>
            <a:pPr algn="l" rtl="0">
              <a:lnSpc>
                <a:spcPct val="150000"/>
              </a:lnSpc>
            </a:pPr>
            <a:r>
              <a:rPr lang="fr-FR" sz="2400" dirty="0" err="1" smtClean="0"/>
              <a:t>P</a:t>
            </a:r>
            <a:r>
              <a:rPr lang="fr-FR" sz="2400" baseline="-25000" dirty="0" err="1" smtClean="0"/>
              <a:t>fer</a:t>
            </a:r>
            <a:r>
              <a:rPr lang="fr-FR" sz="2400" dirty="0" smtClean="0"/>
              <a:t>=pertes fer (hystérésis et courants de Foucault) surtout localisées au rotor. Les pertes fer dépendent de la fréquence de rotation et de l’amplitude du flux. </a:t>
            </a:r>
          </a:p>
          <a:p>
            <a:pPr algn="l" rtl="0">
              <a:lnSpc>
                <a:spcPct val="150000"/>
              </a:lnSpc>
            </a:pPr>
            <a:r>
              <a:rPr lang="fr-FR" sz="2400" dirty="0" err="1" smtClean="0"/>
              <a:t>P</a:t>
            </a:r>
            <a:r>
              <a:rPr lang="fr-FR" sz="2400" baseline="-25000" dirty="0" err="1" smtClean="0"/>
              <a:t>méca</a:t>
            </a:r>
            <a:r>
              <a:rPr lang="fr-FR" sz="2400" dirty="0" smtClean="0"/>
              <a:t>=pertes mécaniques (frottements fluides et solides). Les pertes mécaniques dépendent de la vitesse de rotation du moteur.</a:t>
            </a:r>
            <a:endParaRPr lang="ar-DZ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35824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581" y="285728"/>
            <a:ext cx="8791575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363</Words>
  <Application>Microsoft Office PowerPoint</Application>
  <PresentationFormat>عرض على الشاشة (3:4)‏</PresentationFormat>
  <Paragraphs>36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Commande des entrainements électromécaniques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Systèmes et Réseaux de Télécommunications</dc:title>
  <dc:creator>pc</dc:creator>
  <cp:lastModifiedBy>pc</cp:lastModifiedBy>
  <cp:revision>10</cp:revision>
  <dcterms:created xsi:type="dcterms:W3CDTF">2019-11-28T07:15:40Z</dcterms:created>
  <dcterms:modified xsi:type="dcterms:W3CDTF">2021-03-30T01:25:32Z</dcterms:modified>
</cp:coreProperties>
</file>