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DZ"/>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DZ"/>
          </a:p>
        </p:txBody>
      </p:sp>
      <p:sp>
        <p:nvSpPr>
          <p:cNvPr id="4" name="عنصر نائب للتاريخ 3"/>
          <p:cNvSpPr>
            <a:spLocks noGrp="1"/>
          </p:cNvSpPr>
          <p:nvPr>
            <p:ph type="dt" sz="half" idx="10"/>
          </p:nvPr>
        </p:nvSpPr>
        <p:spPr/>
        <p:txBody>
          <a:bodyPr/>
          <a:lstStyle/>
          <a:p>
            <a:fld id="{D8F74EC7-5898-4C91-A91E-6ABC55D14240}" type="datetimeFigureOut">
              <a:rPr lang="ar-DZ" smtClean="0"/>
              <a:pPr/>
              <a:t>17-08-1442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BF23A102-ECC4-4133-8DF2-8CCDBDDA7D91}" type="slidenum">
              <a:rPr lang="ar-DZ" smtClean="0"/>
              <a:pPr/>
              <a:t>‹#›</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D8F74EC7-5898-4C91-A91E-6ABC55D14240}" type="datetimeFigureOut">
              <a:rPr lang="ar-DZ" smtClean="0"/>
              <a:pPr/>
              <a:t>17-08-1442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BF23A102-ECC4-4133-8DF2-8CCDBDDA7D91}" type="slidenum">
              <a:rPr lang="ar-DZ" smtClean="0"/>
              <a:pPr/>
              <a:t>‹#›</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D8F74EC7-5898-4C91-A91E-6ABC55D14240}" type="datetimeFigureOut">
              <a:rPr lang="ar-DZ" smtClean="0"/>
              <a:pPr/>
              <a:t>17-08-1442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BF23A102-ECC4-4133-8DF2-8CCDBDDA7D91}" type="slidenum">
              <a:rPr lang="ar-DZ" smtClean="0"/>
              <a:pPr/>
              <a:t>‹#›</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D8F74EC7-5898-4C91-A91E-6ABC55D14240}" type="datetimeFigureOut">
              <a:rPr lang="ar-DZ" smtClean="0"/>
              <a:pPr/>
              <a:t>17-08-1442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BF23A102-ECC4-4133-8DF2-8CCDBDDA7D91}" type="slidenum">
              <a:rPr lang="ar-DZ" smtClean="0"/>
              <a:pPr/>
              <a:t>‹#›</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8F74EC7-5898-4C91-A91E-6ABC55D14240}" type="datetimeFigureOut">
              <a:rPr lang="ar-DZ" smtClean="0"/>
              <a:pPr/>
              <a:t>17-08-1442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BF23A102-ECC4-4133-8DF2-8CCDBDDA7D91}" type="slidenum">
              <a:rPr lang="ar-DZ" smtClean="0"/>
              <a:pPr/>
              <a:t>‹#›</a:t>
            </a:fld>
            <a:endParaRPr lang="ar-D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تاريخ 4"/>
          <p:cNvSpPr>
            <a:spLocks noGrp="1"/>
          </p:cNvSpPr>
          <p:nvPr>
            <p:ph type="dt" sz="half" idx="10"/>
          </p:nvPr>
        </p:nvSpPr>
        <p:spPr/>
        <p:txBody>
          <a:bodyPr/>
          <a:lstStyle/>
          <a:p>
            <a:fld id="{D8F74EC7-5898-4C91-A91E-6ABC55D14240}" type="datetimeFigureOut">
              <a:rPr lang="ar-DZ" smtClean="0"/>
              <a:pPr/>
              <a:t>17-08-1442</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BF23A102-ECC4-4133-8DF2-8CCDBDDA7D91}" type="slidenum">
              <a:rPr lang="ar-DZ" smtClean="0"/>
              <a:pPr/>
              <a:t>‹#›</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7" name="عنصر نائب للتاريخ 6"/>
          <p:cNvSpPr>
            <a:spLocks noGrp="1"/>
          </p:cNvSpPr>
          <p:nvPr>
            <p:ph type="dt" sz="half" idx="10"/>
          </p:nvPr>
        </p:nvSpPr>
        <p:spPr/>
        <p:txBody>
          <a:bodyPr/>
          <a:lstStyle/>
          <a:p>
            <a:fld id="{D8F74EC7-5898-4C91-A91E-6ABC55D14240}" type="datetimeFigureOut">
              <a:rPr lang="ar-DZ" smtClean="0"/>
              <a:pPr/>
              <a:t>17-08-1442</a:t>
            </a:fld>
            <a:endParaRPr lang="ar-DZ"/>
          </a:p>
        </p:txBody>
      </p:sp>
      <p:sp>
        <p:nvSpPr>
          <p:cNvPr id="8" name="عنصر نائب للتذييل 7"/>
          <p:cNvSpPr>
            <a:spLocks noGrp="1"/>
          </p:cNvSpPr>
          <p:nvPr>
            <p:ph type="ftr" sz="quarter" idx="11"/>
          </p:nvPr>
        </p:nvSpPr>
        <p:spPr/>
        <p:txBody>
          <a:bodyPr/>
          <a:lstStyle/>
          <a:p>
            <a:endParaRPr lang="ar-DZ"/>
          </a:p>
        </p:txBody>
      </p:sp>
      <p:sp>
        <p:nvSpPr>
          <p:cNvPr id="9" name="عنصر نائب لرقم الشريحة 8"/>
          <p:cNvSpPr>
            <a:spLocks noGrp="1"/>
          </p:cNvSpPr>
          <p:nvPr>
            <p:ph type="sldNum" sz="quarter" idx="12"/>
          </p:nvPr>
        </p:nvSpPr>
        <p:spPr/>
        <p:txBody>
          <a:bodyPr/>
          <a:lstStyle/>
          <a:p>
            <a:fld id="{BF23A102-ECC4-4133-8DF2-8CCDBDDA7D91}" type="slidenum">
              <a:rPr lang="ar-DZ" smtClean="0"/>
              <a:pPr/>
              <a:t>‹#›</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تاريخ 2"/>
          <p:cNvSpPr>
            <a:spLocks noGrp="1"/>
          </p:cNvSpPr>
          <p:nvPr>
            <p:ph type="dt" sz="half" idx="10"/>
          </p:nvPr>
        </p:nvSpPr>
        <p:spPr/>
        <p:txBody>
          <a:bodyPr/>
          <a:lstStyle/>
          <a:p>
            <a:fld id="{D8F74EC7-5898-4C91-A91E-6ABC55D14240}" type="datetimeFigureOut">
              <a:rPr lang="ar-DZ" smtClean="0"/>
              <a:pPr/>
              <a:t>17-08-1442</a:t>
            </a:fld>
            <a:endParaRPr lang="ar-DZ"/>
          </a:p>
        </p:txBody>
      </p:sp>
      <p:sp>
        <p:nvSpPr>
          <p:cNvPr id="4" name="عنصر نائب للتذييل 3"/>
          <p:cNvSpPr>
            <a:spLocks noGrp="1"/>
          </p:cNvSpPr>
          <p:nvPr>
            <p:ph type="ftr" sz="quarter" idx="11"/>
          </p:nvPr>
        </p:nvSpPr>
        <p:spPr/>
        <p:txBody>
          <a:bodyPr/>
          <a:lstStyle/>
          <a:p>
            <a:endParaRPr lang="ar-DZ"/>
          </a:p>
        </p:txBody>
      </p:sp>
      <p:sp>
        <p:nvSpPr>
          <p:cNvPr id="5" name="عنصر نائب لرقم الشريحة 4"/>
          <p:cNvSpPr>
            <a:spLocks noGrp="1"/>
          </p:cNvSpPr>
          <p:nvPr>
            <p:ph type="sldNum" sz="quarter" idx="12"/>
          </p:nvPr>
        </p:nvSpPr>
        <p:spPr/>
        <p:txBody>
          <a:bodyPr/>
          <a:lstStyle/>
          <a:p>
            <a:fld id="{BF23A102-ECC4-4133-8DF2-8CCDBDDA7D91}" type="slidenum">
              <a:rPr lang="ar-DZ" smtClean="0"/>
              <a:pPr/>
              <a:t>‹#›</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8F74EC7-5898-4C91-A91E-6ABC55D14240}" type="datetimeFigureOut">
              <a:rPr lang="ar-DZ" smtClean="0"/>
              <a:pPr/>
              <a:t>17-08-1442</a:t>
            </a:fld>
            <a:endParaRPr lang="ar-DZ"/>
          </a:p>
        </p:txBody>
      </p:sp>
      <p:sp>
        <p:nvSpPr>
          <p:cNvPr id="3" name="عنصر نائب للتذييل 2"/>
          <p:cNvSpPr>
            <a:spLocks noGrp="1"/>
          </p:cNvSpPr>
          <p:nvPr>
            <p:ph type="ftr" sz="quarter" idx="11"/>
          </p:nvPr>
        </p:nvSpPr>
        <p:spPr/>
        <p:txBody>
          <a:bodyPr/>
          <a:lstStyle/>
          <a:p>
            <a:endParaRPr lang="ar-DZ"/>
          </a:p>
        </p:txBody>
      </p:sp>
      <p:sp>
        <p:nvSpPr>
          <p:cNvPr id="4" name="عنصر نائب لرقم الشريحة 3"/>
          <p:cNvSpPr>
            <a:spLocks noGrp="1"/>
          </p:cNvSpPr>
          <p:nvPr>
            <p:ph type="sldNum" sz="quarter" idx="12"/>
          </p:nvPr>
        </p:nvSpPr>
        <p:spPr/>
        <p:txBody>
          <a:bodyPr/>
          <a:lstStyle/>
          <a:p>
            <a:fld id="{BF23A102-ECC4-4133-8DF2-8CCDBDDA7D91}" type="slidenum">
              <a:rPr lang="ar-DZ" smtClean="0"/>
              <a:pPr/>
              <a:t>‹#›</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F74EC7-5898-4C91-A91E-6ABC55D14240}" type="datetimeFigureOut">
              <a:rPr lang="ar-DZ" smtClean="0"/>
              <a:pPr/>
              <a:t>17-08-1442</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BF23A102-ECC4-4133-8DF2-8CCDBDDA7D91}" type="slidenum">
              <a:rPr lang="ar-DZ" smtClean="0"/>
              <a:pPr/>
              <a:t>‹#›</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F74EC7-5898-4C91-A91E-6ABC55D14240}" type="datetimeFigureOut">
              <a:rPr lang="ar-DZ" smtClean="0"/>
              <a:pPr/>
              <a:t>17-08-1442</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BF23A102-ECC4-4133-8DF2-8CCDBDDA7D91}" type="slidenum">
              <a:rPr lang="ar-DZ" smtClean="0"/>
              <a:pPr/>
              <a:t>‹#›</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8F74EC7-5898-4C91-A91E-6ABC55D14240}" type="datetimeFigureOut">
              <a:rPr lang="ar-DZ" smtClean="0"/>
              <a:pPr/>
              <a:t>17-08-1442</a:t>
            </a:fld>
            <a:endParaRPr lang="ar-DZ"/>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23A102-ECC4-4133-8DF2-8CCDBDDA7D91}" type="slidenum">
              <a:rPr lang="ar-DZ" smtClean="0"/>
              <a:pPr/>
              <a:t>‹#›</a:t>
            </a:fld>
            <a:endParaRPr lang="ar-D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714356"/>
            <a:ext cx="8572560" cy="1970091"/>
          </a:xfrm>
        </p:spPr>
        <p:txBody>
          <a:bodyPr>
            <a:normAutofit fontScale="90000"/>
          </a:bodyPr>
          <a:lstStyle/>
          <a:p>
            <a:r>
              <a:rPr lang="fr-FR" sz="5300" b="1" dirty="0" smtClean="0"/>
              <a:t>Commande des entrainements électromécaniques</a:t>
            </a:r>
            <a:r>
              <a:rPr lang="fr-FR" dirty="0"/>
              <a:t/>
            </a:r>
            <a:br>
              <a:rPr lang="fr-FR" dirty="0"/>
            </a:br>
            <a:r>
              <a:rPr lang="fr-FR" dirty="0"/>
              <a:t/>
            </a:r>
            <a:br>
              <a:rPr lang="fr-FR" dirty="0"/>
            </a:br>
            <a:endParaRPr lang="ar-DZ" dirty="0"/>
          </a:p>
        </p:txBody>
      </p:sp>
      <p:sp>
        <p:nvSpPr>
          <p:cNvPr id="3" name="عنوان فرعي 2"/>
          <p:cNvSpPr>
            <a:spLocks noGrp="1"/>
          </p:cNvSpPr>
          <p:nvPr>
            <p:ph type="subTitle" idx="1"/>
          </p:nvPr>
        </p:nvSpPr>
        <p:spPr>
          <a:xfrm>
            <a:off x="2428860" y="3286124"/>
            <a:ext cx="6400800" cy="1752600"/>
          </a:xfrm>
        </p:spPr>
        <p:txBody>
          <a:bodyPr>
            <a:normAutofit fontScale="25000" lnSpcReduction="20000"/>
          </a:bodyPr>
          <a:lstStyle/>
          <a:p>
            <a:pPr algn="r"/>
            <a:r>
              <a:rPr lang="fr-FR" sz="14400" b="1" dirty="0" smtClean="0">
                <a:solidFill>
                  <a:schemeClr val="tx1"/>
                </a:solidFill>
              </a:rPr>
              <a:t>Entraînements à vitesse variable des machines électriques</a:t>
            </a:r>
            <a:r>
              <a:rPr lang="fr-FR" sz="14400" dirty="0" smtClean="0"/>
              <a:t/>
            </a:r>
            <a:br>
              <a:rPr lang="fr-FR" sz="14400" dirty="0" smtClean="0"/>
            </a:br>
            <a:r>
              <a:rPr lang="fr-FR" sz="4400" dirty="0" smtClean="0"/>
              <a:t/>
            </a:r>
            <a:br>
              <a:rPr lang="fr-FR" sz="4400" dirty="0" smtClean="0"/>
            </a:br>
            <a:r>
              <a:rPr lang="fr-FR" sz="4700" b="1" dirty="0" smtClean="0">
                <a:solidFill>
                  <a:schemeClr val="tx1"/>
                </a:solidFill>
              </a:rPr>
              <a:t/>
            </a:r>
            <a:br>
              <a:rPr lang="fr-FR" sz="4700" b="1" dirty="0" smtClean="0">
                <a:solidFill>
                  <a:schemeClr val="tx1"/>
                </a:solidFill>
              </a:rPr>
            </a:br>
            <a:r>
              <a:rPr lang="fr-FR" dirty="0"/>
              <a:t/>
            </a:r>
            <a:br>
              <a:rPr lang="fr-FR" dirty="0"/>
            </a:br>
            <a:endParaRPr lang="ar-DZ" dirty="0"/>
          </a:p>
        </p:txBody>
      </p:sp>
      <p:sp>
        <p:nvSpPr>
          <p:cNvPr id="4" name="عنوان فرعي 2"/>
          <p:cNvSpPr txBox="1">
            <a:spLocks/>
          </p:cNvSpPr>
          <p:nvPr/>
        </p:nvSpPr>
        <p:spPr>
          <a:xfrm>
            <a:off x="357158" y="2571744"/>
            <a:ext cx="6400800" cy="1785950"/>
          </a:xfrm>
          <a:prstGeom prst="rect">
            <a:avLst/>
          </a:prstGeom>
        </p:spPr>
        <p:txBody>
          <a:bodyPr vert="horz" lIns="91440" tIns="45720" rIns="91440" bIns="45720" rtlCol="1">
            <a:normAutofit fontScale="40000" lnSpcReduction="20000"/>
          </a:bodyPr>
          <a:lstStyle/>
          <a:p>
            <a:pPr marL="0" marR="0" lvl="0" indent="0" algn="l" defTabSz="914400" rtl="1" eaLnBrk="1" fontAlgn="auto" latinLnBrk="0" hangingPunct="1">
              <a:lnSpc>
                <a:spcPct val="100000"/>
              </a:lnSpc>
              <a:spcBef>
                <a:spcPct val="20000"/>
              </a:spcBef>
              <a:spcAft>
                <a:spcPts val="0"/>
              </a:spcAft>
              <a:buClrTx/>
              <a:buSzTx/>
              <a:buFont typeface="Arial" pitchFamily="34" charset="0"/>
              <a:buNone/>
              <a:tabLst/>
              <a:defRPr/>
            </a:pPr>
            <a:r>
              <a:rPr lang="fr-FR" sz="14400" b="1" dirty="0" smtClean="0"/>
              <a:t>1</a:t>
            </a:r>
            <a:r>
              <a:rPr lang="fr-FR" sz="14400" b="1" baseline="30000" dirty="0" smtClean="0"/>
              <a:t>er</a:t>
            </a:r>
            <a:r>
              <a:rPr lang="fr-FR" sz="14400" b="1" dirty="0" smtClean="0"/>
              <a:t> cours</a:t>
            </a:r>
            <a:r>
              <a:rPr kumimoji="0" lang="fr-FR" sz="14400" b="0" i="0" u="none" strike="noStrike" kern="1200" cap="none" spc="0" normalizeH="0" baseline="0" noProof="0" dirty="0" smtClean="0">
                <a:ln>
                  <a:noFill/>
                </a:ln>
                <a:solidFill>
                  <a:schemeClr val="tx1">
                    <a:tint val="75000"/>
                  </a:schemeClr>
                </a:solidFill>
                <a:effectLst/>
                <a:uLnTx/>
                <a:uFillTx/>
                <a:latin typeface="+mn-lt"/>
                <a:ea typeface="+mn-ea"/>
                <a:cs typeface="+mn-cs"/>
              </a:rPr>
              <a:t/>
            </a:r>
            <a:br>
              <a:rPr kumimoji="0" lang="fr-FR" sz="14400" b="0" i="0" u="none" strike="noStrike" kern="1200" cap="none" spc="0" normalizeH="0" baseline="0" noProof="0" dirty="0" smtClean="0">
                <a:ln>
                  <a:noFill/>
                </a:ln>
                <a:solidFill>
                  <a:schemeClr val="tx1">
                    <a:tint val="75000"/>
                  </a:schemeClr>
                </a:solidFill>
                <a:effectLst/>
                <a:uLnTx/>
                <a:uFillTx/>
                <a:latin typeface="+mn-lt"/>
                <a:ea typeface="+mn-ea"/>
                <a:cs typeface="+mn-cs"/>
              </a:rPr>
            </a:br>
            <a:r>
              <a:rPr kumimoji="0" lang="fr-FR" sz="4400" b="0" i="0" u="none" strike="noStrike" kern="1200" cap="none" spc="0" normalizeH="0" baseline="0" noProof="0" dirty="0" smtClean="0">
                <a:ln>
                  <a:noFill/>
                </a:ln>
                <a:solidFill>
                  <a:schemeClr val="tx1">
                    <a:tint val="75000"/>
                  </a:schemeClr>
                </a:solidFill>
                <a:effectLst/>
                <a:uLnTx/>
                <a:uFillTx/>
                <a:latin typeface="+mn-lt"/>
                <a:ea typeface="+mn-ea"/>
                <a:cs typeface="+mn-cs"/>
              </a:rPr>
              <a:t/>
            </a:r>
            <a:br>
              <a:rPr kumimoji="0" lang="fr-FR" sz="4400" b="0" i="0" u="none" strike="noStrike" kern="1200" cap="none" spc="0" normalizeH="0" baseline="0" noProof="0" dirty="0" smtClean="0">
                <a:ln>
                  <a:noFill/>
                </a:ln>
                <a:solidFill>
                  <a:schemeClr val="tx1">
                    <a:tint val="75000"/>
                  </a:schemeClr>
                </a:solidFill>
                <a:effectLst/>
                <a:uLnTx/>
                <a:uFillTx/>
                <a:latin typeface="+mn-lt"/>
                <a:ea typeface="+mn-ea"/>
                <a:cs typeface="+mn-cs"/>
              </a:rPr>
            </a:br>
            <a:r>
              <a:rPr kumimoji="0" lang="fr-FR" sz="4700" b="1" i="0" u="none" strike="noStrike" kern="1200" cap="none" spc="0" normalizeH="0" baseline="0" noProof="0" dirty="0" smtClean="0">
                <a:ln>
                  <a:noFill/>
                </a:ln>
                <a:solidFill>
                  <a:schemeClr val="tx1"/>
                </a:solidFill>
                <a:effectLst/>
                <a:uLnTx/>
                <a:uFillTx/>
                <a:latin typeface="+mn-lt"/>
                <a:ea typeface="+mn-ea"/>
                <a:cs typeface="+mn-cs"/>
              </a:rPr>
              <a:t/>
            </a:r>
            <a:br>
              <a:rPr kumimoji="0" lang="fr-FR" sz="4700" b="1" i="0" u="none" strike="noStrike" kern="1200" cap="none" spc="0" normalizeH="0" baseline="0" noProof="0" dirty="0" smtClean="0">
                <a:ln>
                  <a:noFill/>
                </a:ln>
                <a:solidFill>
                  <a:schemeClr val="tx1"/>
                </a:solidFill>
                <a:effectLst/>
                <a:uLnTx/>
                <a:uFillTx/>
                <a:latin typeface="+mn-lt"/>
                <a:ea typeface="+mn-ea"/>
                <a:cs typeface="+mn-cs"/>
              </a:rPr>
            </a:br>
            <a: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t/>
            </a:r>
            <a:br>
              <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rPr>
            </a:br>
            <a:endParaRPr kumimoji="0" lang="ar-DZ"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عنوان فرعي 2"/>
          <p:cNvSpPr txBox="1">
            <a:spLocks/>
          </p:cNvSpPr>
          <p:nvPr/>
        </p:nvSpPr>
        <p:spPr>
          <a:xfrm>
            <a:off x="4929190" y="5929330"/>
            <a:ext cx="4071966" cy="714380"/>
          </a:xfrm>
          <a:prstGeom prst="rect">
            <a:avLst/>
          </a:prstGeom>
        </p:spPr>
        <p:txBody>
          <a:bodyPr vert="horz" lIns="91440" tIns="45720" rIns="91440" bIns="45720" rtlCol="1">
            <a:noAutofit/>
          </a:bodyPr>
          <a:lstStyle/>
          <a:p>
            <a:pPr marL="0" marR="0" lvl="0" indent="0" algn="l" defTabSz="914400" rtl="1" eaLnBrk="1" fontAlgn="auto" latinLnBrk="0" hangingPunct="1">
              <a:lnSpc>
                <a:spcPct val="100000"/>
              </a:lnSpc>
              <a:spcBef>
                <a:spcPct val="20000"/>
              </a:spcBef>
              <a:spcAft>
                <a:spcPts val="0"/>
              </a:spcAft>
              <a:buClrTx/>
              <a:buSzTx/>
              <a:buFont typeface="Arial" pitchFamily="34" charset="0"/>
              <a:buNone/>
              <a:tabLst/>
              <a:defRPr/>
            </a:pPr>
            <a:r>
              <a:rPr lang="fr-FR" sz="3200" i="1" u="sng" dirty="0" smtClean="0">
                <a:latin typeface="+mj-lt"/>
                <a:ea typeface="+mj-ea"/>
                <a:cs typeface="+mj-cs"/>
              </a:rPr>
              <a:t>DJOKHRAB </a:t>
            </a:r>
            <a:r>
              <a:rPr lang="fr-FR" sz="3200" i="1" u="sng" dirty="0" err="1" smtClean="0">
                <a:latin typeface="+mj-lt"/>
                <a:ea typeface="+mj-ea"/>
                <a:cs typeface="+mj-cs"/>
              </a:rPr>
              <a:t>Ala</a:t>
            </a:r>
            <a:r>
              <a:rPr lang="fr-FR" sz="3200" i="1" u="sng" dirty="0" smtClean="0">
                <a:latin typeface="+mj-lt"/>
                <a:ea typeface="+mj-ea"/>
                <a:cs typeface="+mj-cs"/>
              </a:rPr>
              <a:t> Eddine</a:t>
            </a:r>
            <a:endParaRPr lang="ar-DZ" sz="4800" i="1" u="sng" dirty="0">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2876" y="571480"/>
            <a:ext cx="8929718" cy="3693319"/>
          </a:xfrm>
          <a:prstGeom prst="rect">
            <a:avLst/>
          </a:prstGeom>
        </p:spPr>
        <p:txBody>
          <a:bodyPr wrap="square">
            <a:spAutoFit/>
          </a:bodyPr>
          <a:lstStyle/>
          <a:p>
            <a:pPr algn="just" rtl="0">
              <a:lnSpc>
                <a:spcPct val="150000"/>
              </a:lnSpc>
            </a:pPr>
            <a:r>
              <a:rPr lang="fr-FR" sz="2400" dirty="0" smtClean="0">
                <a:latin typeface="Arial" pitchFamily="34" charset="0"/>
                <a:cs typeface="Arial" pitchFamily="34" charset="0"/>
              </a:rPr>
              <a:t>Dans le diagramme couple vitesse, on trace : </a:t>
            </a:r>
            <a:endParaRPr lang="fr-FR" sz="2200" dirty="0" smtClean="0">
              <a:latin typeface="Arial" pitchFamily="34" charset="0"/>
              <a:cs typeface="Arial" pitchFamily="34" charset="0"/>
            </a:endParaRPr>
          </a:p>
          <a:p>
            <a:pPr algn="just" rtl="0">
              <a:lnSpc>
                <a:spcPct val="150000"/>
              </a:lnSpc>
              <a:buFontTx/>
              <a:buChar char="-"/>
            </a:pPr>
            <a:r>
              <a:rPr lang="fr-FR" sz="2200" dirty="0" smtClean="0">
                <a:latin typeface="Arial" pitchFamily="34" charset="0"/>
                <a:cs typeface="Arial" pitchFamily="34" charset="0"/>
              </a:rPr>
              <a:t>Les lieux de fonctionnement de la machine sous certaines conditions. </a:t>
            </a:r>
          </a:p>
          <a:p>
            <a:pPr algn="just" rtl="0">
              <a:lnSpc>
                <a:spcPct val="150000"/>
              </a:lnSpc>
              <a:buFontTx/>
              <a:buChar char="-"/>
            </a:pPr>
            <a:r>
              <a:rPr lang="fr-FR" sz="2200" dirty="0" smtClean="0">
                <a:latin typeface="Arial" pitchFamily="34" charset="0"/>
                <a:cs typeface="Arial" pitchFamily="34" charset="0"/>
              </a:rPr>
              <a:t>La caractéristique électromécanique de la charge.</a:t>
            </a:r>
          </a:p>
          <a:p>
            <a:pPr algn="just" rtl="0">
              <a:lnSpc>
                <a:spcPct val="150000"/>
              </a:lnSpc>
              <a:buFontTx/>
              <a:buChar char="-"/>
            </a:pPr>
            <a:r>
              <a:rPr lang="fr-FR" sz="2200" dirty="0" smtClean="0">
                <a:latin typeface="Arial" pitchFamily="34" charset="0"/>
                <a:cs typeface="Arial" pitchFamily="34" charset="0"/>
              </a:rPr>
              <a:t>Les limites de fonctionnement.</a:t>
            </a:r>
          </a:p>
          <a:p>
            <a:pPr algn="just" rtl="0">
              <a:lnSpc>
                <a:spcPct val="150000"/>
              </a:lnSpc>
            </a:pPr>
            <a:r>
              <a:rPr lang="fr-FR" sz="2200" dirty="0" smtClean="0">
                <a:latin typeface="Arial" pitchFamily="34" charset="0"/>
                <a:cs typeface="Arial" pitchFamily="34" charset="0"/>
              </a:rPr>
              <a:t>Le point d’intersection de la caractéristique de la charge donne le point de fonctionnement en régime établi puisque le 1 er principe de la dynamique en rotation :</a:t>
            </a:r>
          </a:p>
        </p:txBody>
      </p:sp>
      <p:pic>
        <p:nvPicPr>
          <p:cNvPr id="3074" name="Picture 2"/>
          <p:cNvPicPr>
            <a:picLocks noChangeAspect="1" noChangeArrowheads="1"/>
          </p:cNvPicPr>
          <p:nvPr/>
        </p:nvPicPr>
        <p:blipFill>
          <a:blip r:embed="rId2"/>
          <a:srcRect/>
          <a:stretch>
            <a:fillRect/>
          </a:stretch>
        </p:blipFill>
        <p:spPr bwMode="auto">
          <a:xfrm>
            <a:off x="3643306" y="4071942"/>
            <a:ext cx="3000396" cy="857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357290" y="428604"/>
            <a:ext cx="6500858" cy="58579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443284"/>
            <a:ext cx="8715436" cy="4524315"/>
          </a:xfrm>
          <a:prstGeom prst="rect">
            <a:avLst/>
          </a:prstGeom>
        </p:spPr>
        <p:txBody>
          <a:bodyPr wrap="square">
            <a:spAutoFit/>
          </a:bodyPr>
          <a:lstStyle/>
          <a:p>
            <a:pPr algn="just" rtl="0">
              <a:lnSpc>
                <a:spcPct val="150000"/>
              </a:lnSpc>
            </a:pPr>
            <a:r>
              <a:rPr lang="fr-FR" sz="2000" dirty="0" smtClean="0">
                <a:latin typeface="Arial" pitchFamily="34" charset="0"/>
                <a:cs typeface="Arial" pitchFamily="34" charset="0"/>
              </a:rPr>
              <a:t>L’étape le plus essentiel c’est de déterminer est-ce que le point de fonctionnement trouvé est stable ou instable, on parle alors d’équilibres stable et instable. </a:t>
            </a:r>
          </a:p>
          <a:p>
            <a:pPr algn="just" rtl="0">
              <a:lnSpc>
                <a:spcPct val="150000"/>
              </a:lnSpc>
            </a:pPr>
            <a:r>
              <a:rPr lang="fr-FR" sz="2000" dirty="0" smtClean="0">
                <a:latin typeface="Arial" pitchFamily="34" charset="0"/>
                <a:cs typeface="Arial" pitchFamily="34" charset="0"/>
              </a:rPr>
              <a:t>Alors que, pour que le point de fonctionnement soit stable, il faut et il suffit que : La pente du couple résistant par apport à la vitesse soit plus grande que la pente du couple moteur par apport à la vitesse. A une augmentation de la vitesse correspondra alors</a:t>
            </a:r>
          </a:p>
          <a:p>
            <a:pPr algn="just" rtl="0">
              <a:lnSpc>
                <a:spcPct val="150000"/>
              </a:lnSpc>
            </a:pPr>
            <a:r>
              <a:rPr lang="fr-FR" sz="2000" dirty="0" smtClean="0">
                <a:latin typeface="Arial" pitchFamily="34" charset="0"/>
                <a:cs typeface="Arial" pitchFamily="34" charset="0"/>
              </a:rPr>
              <a:t/>
            </a:r>
            <a:br>
              <a:rPr lang="fr-FR" sz="2000" dirty="0" smtClean="0">
                <a:latin typeface="Arial" pitchFamily="34" charset="0"/>
                <a:cs typeface="Arial" pitchFamily="34" charset="0"/>
              </a:rPr>
            </a:br>
            <a:r>
              <a:rPr lang="fr-FR" sz="2000" dirty="0" smtClean="0">
                <a:latin typeface="Arial" pitchFamily="34" charset="0"/>
                <a:cs typeface="Arial" pitchFamily="34" charset="0"/>
              </a:rPr>
              <a:t>donc une diminution de la vitesse de rotation et un retour à l’équilibre.</a:t>
            </a:r>
          </a:p>
          <a:p>
            <a:pPr algn="just" rtl="0"/>
            <a:endParaRPr lang="ar-DZ" dirty="0"/>
          </a:p>
        </p:txBody>
      </p:sp>
      <p:pic>
        <p:nvPicPr>
          <p:cNvPr id="5122" name="Picture 2"/>
          <p:cNvPicPr>
            <a:picLocks noChangeAspect="1" noChangeArrowheads="1"/>
          </p:cNvPicPr>
          <p:nvPr/>
        </p:nvPicPr>
        <p:blipFill>
          <a:blip r:embed="rId2"/>
          <a:srcRect/>
          <a:stretch>
            <a:fillRect/>
          </a:stretch>
        </p:blipFill>
        <p:spPr bwMode="auto">
          <a:xfrm>
            <a:off x="4143372" y="3429000"/>
            <a:ext cx="2143140"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0"/>
            <a:ext cx="4572000" cy="1077218"/>
          </a:xfrm>
          <a:prstGeom prst="rect">
            <a:avLst/>
          </a:prstGeom>
        </p:spPr>
        <p:txBody>
          <a:bodyPr>
            <a:spAutoFit/>
          </a:bodyPr>
          <a:lstStyle/>
          <a:p>
            <a:pPr algn="l"/>
            <a:r>
              <a:rPr lang="fr-FR" sz="2800" b="1" dirty="0" smtClean="0"/>
              <a:t>V- Mode de fonctionnement :</a:t>
            </a:r>
            <a:r>
              <a:rPr lang="fr-FR" sz="2800" dirty="0" smtClean="0"/>
              <a:t/>
            </a:r>
            <a:br>
              <a:rPr lang="fr-FR" sz="2800" dirty="0" smtClean="0"/>
            </a:br>
            <a:r>
              <a:rPr lang="fr-FR" dirty="0" smtClean="0"/>
              <a:t/>
            </a:r>
            <a:br>
              <a:rPr lang="fr-FR" dirty="0" smtClean="0"/>
            </a:br>
            <a:endParaRPr lang="ar-DZ" dirty="0"/>
          </a:p>
        </p:txBody>
      </p:sp>
      <p:pic>
        <p:nvPicPr>
          <p:cNvPr id="6146" name="Picture 2"/>
          <p:cNvPicPr>
            <a:picLocks noChangeAspect="1" noChangeArrowheads="1"/>
          </p:cNvPicPr>
          <p:nvPr/>
        </p:nvPicPr>
        <p:blipFill>
          <a:blip r:embed="rId2"/>
          <a:srcRect l="2025"/>
          <a:stretch>
            <a:fillRect/>
          </a:stretch>
        </p:blipFill>
        <p:spPr bwMode="auto">
          <a:xfrm>
            <a:off x="176213" y="571480"/>
            <a:ext cx="8753505" cy="54292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71414"/>
            <a:ext cx="6143652" cy="954107"/>
          </a:xfrm>
          <a:prstGeom prst="rect">
            <a:avLst/>
          </a:prstGeom>
        </p:spPr>
        <p:txBody>
          <a:bodyPr wrap="square">
            <a:spAutoFit/>
          </a:bodyPr>
          <a:lstStyle/>
          <a:p>
            <a:pPr algn="l"/>
            <a:r>
              <a:rPr lang="fr-FR" sz="2000" b="1" dirty="0" smtClean="0"/>
              <a:t>b- Modes de fonctionnement 1 quadrant générateur</a:t>
            </a:r>
            <a:r>
              <a:rPr lang="fr-FR" sz="2000" dirty="0" smtClean="0"/>
              <a:t/>
            </a:r>
            <a:br>
              <a:rPr lang="fr-FR" sz="2000" dirty="0" smtClean="0"/>
            </a:br>
            <a:r>
              <a:rPr lang="fr-FR" dirty="0" smtClean="0"/>
              <a:t/>
            </a:r>
            <a:br>
              <a:rPr lang="fr-FR" dirty="0" smtClean="0"/>
            </a:br>
            <a:endParaRPr lang="ar-DZ" dirty="0"/>
          </a:p>
        </p:txBody>
      </p:sp>
      <p:pic>
        <p:nvPicPr>
          <p:cNvPr id="7170" name="Picture 2"/>
          <p:cNvPicPr>
            <a:picLocks noChangeAspect="1" noChangeArrowheads="1"/>
          </p:cNvPicPr>
          <p:nvPr/>
        </p:nvPicPr>
        <p:blipFill>
          <a:blip r:embed="rId2"/>
          <a:srcRect/>
          <a:stretch>
            <a:fillRect/>
          </a:stretch>
        </p:blipFill>
        <p:spPr bwMode="auto">
          <a:xfrm>
            <a:off x="214282" y="928670"/>
            <a:ext cx="8705850" cy="46434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214282" y="571480"/>
            <a:ext cx="8763000" cy="54292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247681" y="571480"/>
            <a:ext cx="8753475" cy="51149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214290"/>
            <a:ext cx="8429684" cy="954107"/>
          </a:xfrm>
          <a:prstGeom prst="rect">
            <a:avLst/>
          </a:prstGeom>
        </p:spPr>
        <p:txBody>
          <a:bodyPr wrap="square">
            <a:spAutoFit/>
          </a:bodyPr>
          <a:lstStyle/>
          <a:p>
            <a:pPr algn="l"/>
            <a:r>
              <a:rPr lang="fr-FR" sz="2000" dirty="0" smtClean="0">
                <a:latin typeface="Arial" pitchFamily="34" charset="0"/>
                <a:cs typeface="Arial" pitchFamily="34" charset="0"/>
              </a:rPr>
              <a:t>c- Mode de fonctionnement 2 quadrants I+IV (réversible, type laminoir)</a:t>
            </a:r>
            <a:r>
              <a:rPr lang="fr-FR" dirty="0" smtClean="0"/>
              <a:t/>
            </a:r>
            <a:br>
              <a:rPr lang="fr-FR" dirty="0" smtClean="0"/>
            </a:br>
            <a:r>
              <a:rPr lang="fr-FR" dirty="0" smtClean="0"/>
              <a:t/>
            </a:r>
            <a:br>
              <a:rPr lang="fr-FR" dirty="0" smtClean="0"/>
            </a:br>
            <a:endParaRPr lang="ar-DZ" dirty="0"/>
          </a:p>
        </p:txBody>
      </p:sp>
      <p:pic>
        <p:nvPicPr>
          <p:cNvPr id="9218" name="Picture 2"/>
          <p:cNvPicPr>
            <a:picLocks noChangeAspect="1" noChangeArrowheads="1"/>
          </p:cNvPicPr>
          <p:nvPr/>
        </p:nvPicPr>
        <p:blipFill>
          <a:blip r:embed="rId2"/>
          <a:srcRect/>
          <a:stretch>
            <a:fillRect/>
          </a:stretch>
        </p:blipFill>
        <p:spPr bwMode="auto">
          <a:xfrm>
            <a:off x="214282" y="928670"/>
            <a:ext cx="8743950" cy="4786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214282" y="642918"/>
            <a:ext cx="8724900" cy="55007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357290" y="1000108"/>
            <a:ext cx="6500858" cy="4247317"/>
          </a:xfrm>
          <a:prstGeom prst="rect">
            <a:avLst/>
          </a:prstGeom>
        </p:spPr>
        <p:txBody>
          <a:bodyPr wrap="square">
            <a:spAutoFit/>
          </a:bodyPr>
          <a:lstStyle/>
          <a:p>
            <a:pPr algn="l">
              <a:lnSpc>
                <a:spcPct val="150000"/>
              </a:lnSpc>
            </a:pPr>
            <a:r>
              <a:rPr lang="fr-FR" sz="3600" b="1" dirty="0" smtClean="0"/>
              <a:t>I- Généralités</a:t>
            </a:r>
          </a:p>
          <a:p>
            <a:pPr algn="l">
              <a:lnSpc>
                <a:spcPct val="150000"/>
              </a:lnSpc>
            </a:pPr>
            <a:r>
              <a:rPr lang="fr-FR" sz="3600" b="1" dirty="0" smtClean="0"/>
              <a:t>II- Avantages d’un entraînement</a:t>
            </a:r>
          </a:p>
          <a:p>
            <a:pPr algn="l">
              <a:lnSpc>
                <a:spcPct val="150000"/>
              </a:lnSpc>
            </a:pPr>
            <a:r>
              <a:rPr lang="fr-FR" sz="3600" b="1" dirty="0" smtClean="0"/>
              <a:t>III- Eléments d’un entrainement</a:t>
            </a:r>
          </a:p>
          <a:p>
            <a:pPr algn="l">
              <a:lnSpc>
                <a:spcPct val="150000"/>
              </a:lnSpc>
            </a:pPr>
            <a:r>
              <a:rPr lang="fr-FR" sz="3600" b="1" dirty="0" smtClean="0"/>
              <a:t>IV-Plan couple vitesse</a:t>
            </a:r>
          </a:p>
          <a:p>
            <a:pPr algn="l">
              <a:lnSpc>
                <a:spcPct val="150000"/>
              </a:lnSpc>
            </a:pPr>
            <a:r>
              <a:rPr lang="fr-FR" sz="3600" b="1" dirty="0" smtClean="0"/>
              <a:t>V- Mode de fonctionnement </a:t>
            </a:r>
            <a:endParaRPr lang="ar-D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785794"/>
            <a:ext cx="864399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0" fontAlgn="base">
              <a:lnSpc>
                <a:spcPct val="150000"/>
              </a:lnSpc>
              <a:spcBef>
                <a:spcPct val="0"/>
              </a:spcBef>
              <a:spcAft>
                <a:spcPct val="0"/>
              </a:spcAft>
            </a:pPr>
            <a:r>
              <a:rPr lang="fr-FR" sz="2400" dirty="0" smtClean="0"/>
              <a:t>La commande des machines électriques est l’une des applications des convertisseurs statiques. Cette commande nécessite l’association d’une machine (courant continu, synchrones, asynchrones ou autres) dont le fonctionnement est à une vitesse variable en lui conservant un couple optimum, à un convertisseur statique (redresseur, hacheur, gradateur, onduleur). En fait, le choix du moteur d’entraînement dépend du travail demandé, du lieu de travail et de la puissance à fournir. </a:t>
            </a:r>
            <a:endParaRPr kumimoji="0" lang="fr-FR" sz="2200" b="0" i="0" u="none" strike="noStrike" cap="none" normalizeH="0" baseline="0" dirty="0" smtClean="0">
              <a:ln>
                <a:noFill/>
              </a:ln>
              <a:solidFill>
                <a:schemeClr val="tx1"/>
              </a:solidFill>
              <a:effectLst/>
              <a:latin typeface="Arial" pitchFamily="34" charset="0"/>
              <a:cs typeface="+mj-cs"/>
            </a:endParaRPr>
          </a:p>
        </p:txBody>
      </p:sp>
      <p:sp>
        <p:nvSpPr>
          <p:cNvPr id="3" name="مستطيل 2"/>
          <p:cNvSpPr/>
          <p:nvPr/>
        </p:nvSpPr>
        <p:spPr>
          <a:xfrm>
            <a:off x="357158" y="214290"/>
            <a:ext cx="8429684" cy="1077218"/>
          </a:xfrm>
          <a:prstGeom prst="rect">
            <a:avLst/>
          </a:prstGeom>
        </p:spPr>
        <p:txBody>
          <a:bodyPr wrap="square">
            <a:spAutoFit/>
          </a:bodyPr>
          <a:lstStyle/>
          <a:p>
            <a:pPr algn="l"/>
            <a:r>
              <a:rPr lang="fr-FR" sz="2800" b="1" dirty="0" smtClean="0"/>
              <a:t>I- Généralités :</a:t>
            </a:r>
            <a:r>
              <a:rPr lang="fr-FR" sz="2800" b="1" dirty="0"/>
              <a:t/>
            </a:r>
            <a:br>
              <a:rPr lang="fr-FR" sz="2800" b="1" dirty="0"/>
            </a:br>
            <a:r>
              <a:rPr lang="fr-FR" dirty="0"/>
              <a:t/>
            </a:r>
            <a:br>
              <a:rPr lang="fr-FR" dirty="0"/>
            </a:br>
            <a:endParaRPr lang="ar-D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مستطيل 3"/>
          <p:cNvSpPr/>
          <p:nvPr/>
        </p:nvSpPr>
        <p:spPr>
          <a:xfrm>
            <a:off x="214314" y="508375"/>
            <a:ext cx="8643966" cy="6117829"/>
          </a:xfrm>
          <a:prstGeom prst="rect">
            <a:avLst/>
          </a:prstGeom>
        </p:spPr>
        <p:txBody>
          <a:bodyPr wrap="square">
            <a:spAutoFit/>
          </a:bodyPr>
          <a:lstStyle/>
          <a:p>
            <a:pPr algn="just" rtl="0">
              <a:lnSpc>
                <a:spcPct val="150000"/>
              </a:lnSpc>
            </a:pPr>
            <a:r>
              <a:rPr lang="fr-FR" sz="2400" dirty="0" smtClean="0"/>
              <a:t>De même, la source d’énergie dont on dispose, les contraintes sur les paramètres que l’on doit fournir et le prix de revient de l’ensemble déterminent le type du convertisseur à associer au moteur. Alors, on ambitionne d’étudier et d’analyser les possibilités d’association de convertisseur en vue de la commande. L’apport des convertisseurs statiques tel que la possibilité de fonctionner dans les quatre quadrants des axes couple vitesse, la solution des problèmes de démarrage et la possibilité de régulation et de contrôle à distance.</a:t>
            </a:r>
          </a:p>
          <a:p>
            <a:pPr algn="just" rtl="0">
              <a:lnSpc>
                <a:spcPct val="150000"/>
              </a:lnSpc>
            </a:pPr>
            <a:r>
              <a:rPr lang="fr-FR" sz="2400" dirty="0" smtClean="0"/>
              <a:t/>
            </a:r>
            <a:br>
              <a:rPr lang="fr-FR" sz="2400" dirty="0" smtClean="0"/>
            </a:br>
            <a:endParaRPr lang="ar-DZ" sz="2400"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مستطيل 10"/>
          <p:cNvSpPr/>
          <p:nvPr/>
        </p:nvSpPr>
        <p:spPr>
          <a:xfrm>
            <a:off x="285720" y="142852"/>
            <a:ext cx="5143536" cy="1077218"/>
          </a:xfrm>
          <a:prstGeom prst="rect">
            <a:avLst/>
          </a:prstGeom>
        </p:spPr>
        <p:txBody>
          <a:bodyPr wrap="square">
            <a:spAutoFit/>
          </a:bodyPr>
          <a:lstStyle/>
          <a:p>
            <a:r>
              <a:rPr lang="fr-FR" sz="2800" b="1" dirty="0" smtClean="0"/>
              <a:t>II- Avantages d’un entraînement </a:t>
            </a:r>
            <a:r>
              <a:rPr lang="fr-FR" b="1" dirty="0" smtClean="0"/>
              <a:t>:</a:t>
            </a:r>
            <a:r>
              <a:rPr lang="fr-FR" dirty="0" smtClean="0"/>
              <a:t/>
            </a:r>
            <a:br>
              <a:rPr lang="fr-FR" dirty="0" smtClean="0"/>
            </a:br>
            <a:r>
              <a:rPr lang="fr-FR" dirty="0" smtClean="0"/>
              <a:t/>
            </a:r>
            <a:br>
              <a:rPr lang="fr-FR" dirty="0" smtClean="0"/>
            </a:br>
            <a:endParaRPr lang="ar-DZ" dirty="0"/>
          </a:p>
        </p:txBody>
      </p:sp>
      <p:sp>
        <p:nvSpPr>
          <p:cNvPr id="12" name="مستطيل 11"/>
          <p:cNvSpPr/>
          <p:nvPr/>
        </p:nvSpPr>
        <p:spPr>
          <a:xfrm>
            <a:off x="285720" y="1028343"/>
            <a:ext cx="8572560" cy="6671826"/>
          </a:xfrm>
          <a:prstGeom prst="rect">
            <a:avLst/>
          </a:prstGeom>
        </p:spPr>
        <p:txBody>
          <a:bodyPr wrap="square">
            <a:spAutoFit/>
          </a:bodyPr>
          <a:lstStyle/>
          <a:p>
            <a:pPr algn="just" rtl="0">
              <a:lnSpc>
                <a:spcPct val="150000"/>
              </a:lnSpc>
            </a:pPr>
            <a:r>
              <a:rPr lang="fr-FR" sz="2400" dirty="0" smtClean="0"/>
              <a:t>Dans un entraînement de ce type, on ne fait pas varier la vitesse du moteur et de la machine entraînée par action sur les pertes d’énergie dans le circuit électrique d’alimentation, dans le moteur ou dans la charge mais on convertit l’énergie électrique fournie au moteur pour que celui-ci fournisse avec le minimum de pertes les caractéristiques mécaniques demandées par le processus. Outre les économies d’énergie, cette technique offre des avantages supplémentaires qui peuvent être déterminants dans le dimensionnement d’une installation.</a:t>
            </a:r>
          </a:p>
          <a:p>
            <a:pPr algn="just" rtl="0">
              <a:lnSpc>
                <a:spcPct val="150000"/>
              </a:lnSpc>
            </a:pPr>
            <a:r>
              <a:rPr lang="fr-FR" sz="2400" dirty="0" smtClean="0"/>
              <a:t/>
            </a:r>
            <a:br>
              <a:rPr lang="fr-FR" sz="2400" dirty="0" smtClean="0"/>
            </a:br>
            <a:r>
              <a:rPr lang="fr-FR" sz="2400" dirty="0" smtClean="0"/>
              <a:t/>
            </a:r>
            <a:br>
              <a:rPr lang="fr-FR" sz="2400" dirty="0" smtClean="0"/>
            </a:br>
            <a:endParaRPr lang="ar-DZ" sz="2400"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1406" y="-56220"/>
            <a:ext cx="8929718" cy="8771632"/>
          </a:xfrm>
          <a:prstGeom prst="rect">
            <a:avLst/>
          </a:prstGeom>
        </p:spPr>
        <p:txBody>
          <a:bodyPr wrap="square">
            <a:spAutoFit/>
          </a:bodyPr>
          <a:lstStyle/>
          <a:p>
            <a:pPr algn="just" rtl="0">
              <a:lnSpc>
                <a:spcPct val="150000"/>
              </a:lnSpc>
            </a:pPr>
            <a:r>
              <a:rPr lang="fr-FR" sz="2400" dirty="0" smtClean="0"/>
              <a:t>*Pour ce qui concerne le réseau d’alimentation, nous pouvons citer :</a:t>
            </a:r>
            <a:br>
              <a:rPr lang="fr-FR" sz="2400" dirty="0" smtClean="0"/>
            </a:br>
            <a:r>
              <a:rPr lang="fr-FR" sz="2400" dirty="0" smtClean="0"/>
              <a:t>- La suppression des fortes surintensités du courant appelé par le moteur alternatif au démarrage.</a:t>
            </a:r>
          </a:p>
          <a:p>
            <a:pPr algn="just" rtl="0">
              <a:lnSpc>
                <a:spcPct val="150000"/>
              </a:lnSpc>
              <a:buFontTx/>
              <a:buChar char="-"/>
            </a:pPr>
            <a:r>
              <a:rPr lang="fr-FR" sz="2400" dirty="0" smtClean="0"/>
              <a:t>La diminution de la puissance du système d’alimentation. </a:t>
            </a:r>
          </a:p>
          <a:p>
            <a:pPr algn="just" rtl="0">
              <a:lnSpc>
                <a:spcPct val="150000"/>
              </a:lnSpc>
            </a:pPr>
            <a:r>
              <a:rPr lang="fr-FR" sz="2400" dirty="0" smtClean="0"/>
              <a:t>* Pour ce qui concerne le moteur, la technique d’entraînement à vitesse variable permet d’allonger sa durée de vie grâce à la diminution des contraintes qui lui sont appliquées.</a:t>
            </a:r>
          </a:p>
          <a:p>
            <a:pPr algn="just" rtl="0">
              <a:lnSpc>
                <a:spcPct val="150000"/>
              </a:lnSpc>
            </a:pPr>
            <a:r>
              <a:rPr lang="fr-FR" sz="2400" dirty="0" smtClean="0"/>
              <a:t>* Pour ce qui concerne la charge entraînée, nous pouvons citer la possibilité de régler le couple et la vitesse en tout point du plan effort-vitesse. </a:t>
            </a:r>
          </a:p>
          <a:p>
            <a:pPr algn="just" rtl="0">
              <a:lnSpc>
                <a:spcPct val="150000"/>
              </a:lnSpc>
            </a:pPr>
            <a:r>
              <a:rPr lang="fr-FR" sz="2400" dirty="0" smtClean="0"/>
              <a:t>Cet avantage provient des qualités de souplesse, de flexibilité, de précision et de rapidité attachées aux régulations du système.</a:t>
            </a:r>
            <a:br>
              <a:rPr lang="fr-FR" sz="2400" dirty="0" smtClean="0"/>
            </a:br>
            <a:r>
              <a:rPr lang="fr-FR" sz="2400" dirty="0" smtClean="0"/>
              <a:t/>
            </a:r>
            <a:br>
              <a:rPr lang="fr-FR" sz="2400" dirty="0" smtClean="0"/>
            </a:br>
            <a:endParaRPr lang="fr-FR" sz="2400" dirty="0" smtClean="0"/>
          </a:p>
          <a:p>
            <a:pPr algn="just" rtl="0"/>
            <a:r>
              <a:rPr lang="fr-FR" sz="2400" dirty="0" smtClean="0"/>
              <a:t/>
            </a:r>
            <a:br>
              <a:rPr lang="fr-FR" sz="2400" dirty="0" smtClean="0"/>
            </a:br>
            <a:r>
              <a:rPr lang="fr-FR" dirty="0" smtClean="0"/>
              <a:t/>
            </a:r>
            <a:br>
              <a:rPr lang="fr-FR" dirty="0" smtClean="0"/>
            </a:br>
            <a:endParaRPr lang="ar-D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142852"/>
            <a:ext cx="5214958" cy="1077218"/>
          </a:xfrm>
          <a:prstGeom prst="rect">
            <a:avLst/>
          </a:prstGeom>
        </p:spPr>
        <p:txBody>
          <a:bodyPr wrap="square">
            <a:spAutoFit/>
          </a:bodyPr>
          <a:lstStyle/>
          <a:p>
            <a:r>
              <a:rPr lang="fr-FR" sz="2800" b="1" dirty="0" smtClean="0"/>
              <a:t>III- Eléments d’un entrainement :</a:t>
            </a:r>
            <a:r>
              <a:rPr lang="fr-FR" dirty="0" smtClean="0"/>
              <a:t/>
            </a:r>
            <a:br>
              <a:rPr lang="fr-FR" dirty="0" smtClean="0"/>
            </a:br>
            <a:r>
              <a:rPr lang="fr-FR" dirty="0" smtClean="0"/>
              <a:t/>
            </a:r>
            <a:br>
              <a:rPr lang="fr-FR" dirty="0" smtClean="0"/>
            </a:br>
            <a:endParaRPr lang="ar-DZ" dirty="0"/>
          </a:p>
        </p:txBody>
      </p:sp>
      <p:pic>
        <p:nvPicPr>
          <p:cNvPr id="1026" name="Picture 2"/>
          <p:cNvPicPr>
            <a:picLocks noChangeAspect="1" noChangeArrowheads="1"/>
          </p:cNvPicPr>
          <p:nvPr/>
        </p:nvPicPr>
        <p:blipFill>
          <a:blip r:embed="rId2"/>
          <a:srcRect/>
          <a:stretch>
            <a:fillRect/>
          </a:stretch>
        </p:blipFill>
        <p:spPr bwMode="auto">
          <a:xfrm>
            <a:off x="214282" y="785794"/>
            <a:ext cx="8643998" cy="528641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5720" y="214290"/>
            <a:ext cx="4572000" cy="1077218"/>
          </a:xfrm>
          <a:prstGeom prst="rect">
            <a:avLst/>
          </a:prstGeom>
        </p:spPr>
        <p:txBody>
          <a:bodyPr>
            <a:spAutoFit/>
          </a:bodyPr>
          <a:lstStyle/>
          <a:p>
            <a:pPr algn="l" rtl="0"/>
            <a:r>
              <a:rPr lang="fr-FR" sz="2800" b="1" dirty="0" smtClean="0"/>
              <a:t>IV-Plan couple vitesse :</a:t>
            </a:r>
            <a:r>
              <a:rPr lang="fr-FR" dirty="0" smtClean="0"/>
              <a:t/>
            </a:r>
            <a:br>
              <a:rPr lang="fr-FR" dirty="0" smtClean="0"/>
            </a:br>
            <a:r>
              <a:rPr lang="fr-FR" dirty="0" smtClean="0"/>
              <a:t/>
            </a:r>
            <a:br>
              <a:rPr lang="fr-FR" dirty="0" smtClean="0"/>
            </a:br>
            <a:endParaRPr lang="ar-DZ" dirty="0"/>
          </a:p>
        </p:txBody>
      </p:sp>
      <p:sp>
        <p:nvSpPr>
          <p:cNvPr id="3" name="مستطيل 2"/>
          <p:cNvSpPr/>
          <p:nvPr/>
        </p:nvSpPr>
        <p:spPr>
          <a:xfrm>
            <a:off x="214282" y="742254"/>
            <a:ext cx="8715436" cy="5615704"/>
          </a:xfrm>
          <a:prstGeom prst="rect">
            <a:avLst/>
          </a:prstGeom>
        </p:spPr>
        <p:txBody>
          <a:bodyPr wrap="square">
            <a:spAutoFit/>
          </a:bodyPr>
          <a:lstStyle/>
          <a:p>
            <a:pPr algn="just" rtl="0">
              <a:lnSpc>
                <a:spcPct val="150000"/>
              </a:lnSpc>
            </a:pPr>
            <a:r>
              <a:rPr lang="fr-FR" sz="2200" dirty="0" smtClean="0">
                <a:latin typeface="Arial" pitchFamily="34" charset="0"/>
                <a:cs typeface="Arial" pitchFamily="34" charset="0"/>
              </a:rPr>
              <a:t>Les caractéristiques des entraînements sont décris dans le plan couple-vitesse </a:t>
            </a:r>
            <a:r>
              <a:rPr lang="az-Cyrl-AZ" sz="2200" b="1" i="1" dirty="0" smtClean="0">
                <a:latin typeface="Times New Roman"/>
                <a:cs typeface="Times New Roman"/>
              </a:rPr>
              <a:t>Г</a:t>
            </a:r>
            <a:r>
              <a:rPr lang="fr-FR" sz="2200" b="1" i="1" dirty="0" smtClean="0">
                <a:latin typeface="Times New Roman"/>
                <a:cs typeface="Times New Roman"/>
              </a:rPr>
              <a:t>=f(</a:t>
            </a:r>
            <a:r>
              <a:rPr lang="el-GR" sz="2200" b="1" i="1" dirty="0" smtClean="0">
                <a:latin typeface="Times New Roman"/>
                <a:cs typeface="Times New Roman"/>
              </a:rPr>
              <a:t>Ω</a:t>
            </a:r>
            <a:r>
              <a:rPr lang="fr-FR" sz="2200" b="1" i="1" dirty="0" smtClean="0">
                <a:latin typeface="Times New Roman"/>
                <a:cs typeface="Times New Roman"/>
              </a:rPr>
              <a:t>)</a:t>
            </a:r>
            <a:r>
              <a:rPr lang="fr-FR" sz="2200" dirty="0" smtClean="0">
                <a:latin typeface="Arial" pitchFamily="34" charset="0"/>
                <a:cs typeface="Arial" pitchFamily="34" charset="0"/>
              </a:rPr>
              <a:t>, c'est-à-dire on porte sur un digramme le couple électromagnétique </a:t>
            </a:r>
            <a:r>
              <a:rPr lang="az-Cyrl-AZ" sz="2200" b="1" i="1" dirty="0" smtClean="0">
                <a:latin typeface="Times New Roman"/>
                <a:cs typeface="Times New Roman"/>
              </a:rPr>
              <a:t>Г</a:t>
            </a:r>
            <a:r>
              <a:rPr lang="fr-FR" sz="2200" b="1" i="1" dirty="0" err="1" smtClean="0">
                <a:latin typeface="Times New Roman"/>
                <a:cs typeface="Times New Roman"/>
              </a:rPr>
              <a:t>em</a:t>
            </a:r>
            <a:r>
              <a:rPr lang="fr-FR" sz="2200" dirty="0" smtClean="0">
                <a:latin typeface="Arial" pitchFamily="34" charset="0"/>
                <a:cs typeface="Arial" pitchFamily="34" charset="0"/>
              </a:rPr>
              <a:t> de la machine en fonction de la vitesse de rotation </a:t>
            </a:r>
            <a:r>
              <a:rPr lang="el-GR" sz="2200" b="1" i="1" dirty="0" smtClean="0">
                <a:latin typeface="Times New Roman"/>
                <a:cs typeface="Times New Roman"/>
              </a:rPr>
              <a:t>Ω</a:t>
            </a:r>
            <a:r>
              <a:rPr lang="fr-FR" sz="2200" dirty="0" smtClean="0">
                <a:latin typeface="Arial" pitchFamily="34" charset="0"/>
                <a:cs typeface="Arial" pitchFamily="34" charset="0"/>
              </a:rPr>
              <a:t>. Vue que ces grandeurs (couples et vitesse) sont algébriques, on choisit un sens positif de manière que le produit du couple électromagnétique par la vitesse (la puissance fournie par la machine) donne un fonctionnement en moteur dans le quadrant I et donc aussi dans le quadrant III. Lors que les quadrants II et IV correspondent à une puissance reçue par la machine. Elle fonctionne alors en frein pour la charge (</a:t>
            </a:r>
            <a:r>
              <a:rPr lang="fr-FR" sz="2200" dirty="0" err="1" smtClean="0">
                <a:latin typeface="Arial" pitchFamily="34" charset="0"/>
                <a:cs typeface="Arial" pitchFamily="34" charset="0"/>
              </a:rPr>
              <a:t>exp</a:t>
            </a:r>
            <a:r>
              <a:rPr lang="fr-FR" sz="2200" dirty="0" smtClean="0">
                <a:latin typeface="Arial" pitchFamily="34" charset="0"/>
                <a:cs typeface="Arial" pitchFamily="34" charset="0"/>
              </a:rPr>
              <a:t> :machine asynchrone tournant en sens inverse du champ tournant).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428728" y="500042"/>
            <a:ext cx="6643734" cy="60007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417</TotalTime>
  <Words>611</Words>
  <Application>Microsoft Office PowerPoint</Application>
  <PresentationFormat>عرض على الشاشة (3:4)‏</PresentationFormat>
  <Paragraphs>36</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سمة Office</vt:lpstr>
      <vt:lpstr>Commande des entrainements électromécaniques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Systèmes et Réseaux de Télécommunications</dc:title>
  <dc:creator>pc</dc:creator>
  <cp:lastModifiedBy>pc</cp:lastModifiedBy>
  <cp:revision>7</cp:revision>
  <dcterms:created xsi:type="dcterms:W3CDTF">2019-11-28T07:15:40Z</dcterms:created>
  <dcterms:modified xsi:type="dcterms:W3CDTF">2021-03-30T01:24:55Z</dcterms:modified>
</cp:coreProperties>
</file>