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theme/themeOverride2.xml" ContentType="application/vnd.openxmlformats-officedocument.themeOverr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98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7" r:id="rId1"/>
  </p:sldMasterIdLst>
  <p:notesMasterIdLst>
    <p:notesMasterId r:id="rId100"/>
  </p:notesMasterIdLst>
  <p:handoutMasterIdLst>
    <p:handoutMasterId r:id="rId101"/>
  </p:handoutMasterIdLst>
  <p:sldIdLst>
    <p:sldId id="256" r:id="rId2"/>
    <p:sldId id="414" r:id="rId3"/>
    <p:sldId id="339" r:id="rId4"/>
    <p:sldId id="411" r:id="rId5"/>
    <p:sldId id="340" r:id="rId6"/>
    <p:sldId id="341" r:id="rId7"/>
    <p:sldId id="415" r:id="rId8"/>
    <p:sldId id="342" r:id="rId9"/>
    <p:sldId id="408" r:id="rId10"/>
    <p:sldId id="343" r:id="rId11"/>
    <p:sldId id="344" r:id="rId12"/>
    <p:sldId id="416" r:id="rId13"/>
    <p:sldId id="345" r:id="rId14"/>
    <p:sldId id="413" r:id="rId15"/>
    <p:sldId id="405" r:id="rId16"/>
    <p:sldId id="349" r:id="rId17"/>
    <p:sldId id="424" r:id="rId18"/>
    <p:sldId id="404" r:id="rId19"/>
    <p:sldId id="422" r:id="rId20"/>
    <p:sldId id="421" r:id="rId21"/>
    <p:sldId id="394" r:id="rId22"/>
    <p:sldId id="346" r:id="rId23"/>
    <p:sldId id="409" r:id="rId24"/>
    <p:sldId id="417" r:id="rId25"/>
    <p:sldId id="353" r:id="rId26"/>
    <p:sldId id="348" r:id="rId27"/>
    <p:sldId id="350" r:id="rId28"/>
    <p:sldId id="351" r:id="rId29"/>
    <p:sldId id="423" r:id="rId30"/>
    <p:sldId id="352" r:id="rId31"/>
    <p:sldId id="398" r:id="rId32"/>
    <p:sldId id="396" r:id="rId33"/>
    <p:sldId id="397" r:id="rId34"/>
    <p:sldId id="418" r:id="rId35"/>
    <p:sldId id="354" r:id="rId36"/>
    <p:sldId id="355" r:id="rId37"/>
    <p:sldId id="356" r:id="rId38"/>
    <p:sldId id="357" r:id="rId39"/>
    <p:sldId id="358" r:id="rId40"/>
    <p:sldId id="419" r:id="rId41"/>
    <p:sldId id="426" r:id="rId42"/>
    <p:sldId id="365" r:id="rId43"/>
    <p:sldId id="378" r:id="rId44"/>
    <p:sldId id="368" r:id="rId45"/>
    <p:sldId id="369" r:id="rId46"/>
    <p:sldId id="377" r:id="rId47"/>
    <p:sldId id="379" r:id="rId48"/>
    <p:sldId id="380" r:id="rId49"/>
    <p:sldId id="420" r:id="rId50"/>
    <p:sldId id="361" r:id="rId51"/>
    <p:sldId id="395" r:id="rId52"/>
    <p:sldId id="363" r:id="rId53"/>
    <p:sldId id="364" r:id="rId54"/>
    <p:sldId id="370" r:id="rId55"/>
    <p:sldId id="371" r:id="rId56"/>
    <p:sldId id="407" r:id="rId57"/>
    <p:sldId id="406" r:id="rId58"/>
    <p:sldId id="372" r:id="rId59"/>
    <p:sldId id="373" r:id="rId60"/>
    <p:sldId id="374" r:id="rId61"/>
    <p:sldId id="375" r:id="rId62"/>
    <p:sldId id="376" r:id="rId63"/>
    <p:sldId id="402" r:id="rId64"/>
    <p:sldId id="425" r:id="rId65"/>
    <p:sldId id="381" r:id="rId66"/>
    <p:sldId id="410" r:id="rId67"/>
    <p:sldId id="401" r:id="rId68"/>
    <p:sldId id="403" r:id="rId69"/>
    <p:sldId id="382" r:id="rId70"/>
    <p:sldId id="383" r:id="rId71"/>
    <p:sldId id="384" r:id="rId72"/>
    <p:sldId id="385" r:id="rId73"/>
    <p:sldId id="386" r:id="rId74"/>
    <p:sldId id="399" r:id="rId75"/>
    <p:sldId id="400" r:id="rId76"/>
    <p:sldId id="427" r:id="rId77"/>
    <p:sldId id="428" r:id="rId78"/>
    <p:sldId id="429" r:id="rId79"/>
    <p:sldId id="431" r:id="rId80"/>
    <p:sldId id="430" r:id="rId81"/>
    <p:sldId id="432" r:id="rId82"/>
    <p:sldId id="433" r:id="rId83"/>
    <p:sldId id="434" r:id="rId84"/>
    <p:sldId id="435" r:id="rId85"/>
    <p:sldId id="436" r:id="rId86"/>
    <p:sldId id="437" r:id="rId87"/>
    <p:sldId id="438" r:id="rId88"/>
    <p:sldId id="439" r:id="rId89"/>
    <p:sldId id="441" r:id="rId90"/>
    <p:sldId id="440" r:id="rId91"/>
    <p:sldId id="442" r:id="rId92"/>
    <p:sldId id="443" r:id="rId93"/>
    <p:sldId id="444" r:id="rId94"/>
    <p:sldId id="445" r:id="rId95"/>
    <p:sldId id="446" r:id="rId96"/>
    <p:sldId id="447" r:id="rId97"/>
    <p:sldId id="448" r:id="rId98"/>
    <p:sldId id="449" r:id="rId9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urier New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urier New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urier New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urier New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urier New" pitchFamily="49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urier New" pitchFamily="49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urier New" pitchFamily="49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urier New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6600"/>
    <a:srgbClr val="F8F8F8"/>
    <a:srgbClr val="FF00FF"/>
    <a:srgbClr val="0000FF"/>
    <a:srgbClr val="CCCCFF"/>
    <a:srgbClr val="9966FF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281" autoAdjust="0"/>
    <p:restoredTop sz="94725" autoAdjust="0"/>
  </p:normalViewPr>
  <p:slideViewPr>
    <p:cSldViewPr>
      <p:cViewPr varScale="1">
        <p:scale>
          <a:sx n="69" d="100"/>
          <a:sy n="69" d="100"/>
        </p:scale>
        <p:origin x="-6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1656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notesMaster" Target="notesMasters/notesMaster1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E6C8CB97-A1E3-4759-B3E2-749788F852B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01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7B3613F-84AD-4480-B872-5FD5990DBBB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1B7672-156A-4FAE-848E-486032380155}" type="slidenum">
              <a:rPr lang="fr-FR" altLang="fr-FR"/>
              <a:pPr/>
              <a:t>1</a:t>
            </a:fld>
            <a:endParaRPr lang="fr-FR" altLang="fr-FR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001F84-EE09-4369-8118-BBE922506BC5}" type="slidenum">
              <a:rPr lang="fr-FR" altLang="fr-FR"/>
              <a:pPr/>
              <a:t>15</a:t>
            </a:fld>
            <a:endParaRPr lang="fr-FR" altLang="fr-FR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721BF5-2961-4626-9C77-F368432C5792}" type="slidenum">
              <a:rPr lang="fr-FR" altLang="fr-FR"/>
              <a:pPr/>
              <a:t>16</a:t>
            </a:fld>
            <a:endParaRPr lang="fr-FR" altLang="fr-FR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9CA69B-144C-4B46-9DE3-D4093B9ACDC5}" type="slidenum">
              <a:rPr lang="fr-FR" altLang="fr-FR"/>
              <a:pPr/>
              <a:t>18</a:t>
            </a:fld>
            <a:endParaRPr lang="fr-FR" altLang="fr-FR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4F688D-D3D6-43EF-A6D7-39831EE0465D}" type="slidenum">
              <a:rPr lang="fr-FR" altLang="fr-FR"/>
              <a:pPr/>
              <a:t>20</a:t>
            </a:fld>
            <a:endParaRPr lang="fr-FR" altLang="fr-FR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A2FA91-BA06-4616-B5BE-416B6B0735DD}" type="slidenum">
              <a:rPr lang="fr-FR" altLang="fr-FR"/>
              <a:pPr/>
              <a:t>21</a:t>
            </a:fld>
            <a:endParaRPr lang="fr-FR" altLang="fr-FR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C5CD3F-7101-476C-8782-803C3C81FB3A}" type="slidenum">
              <a:rPr lang="fr-FR" altLang="fr-FR"/>
              <a:pPr/>
              <a:t>22</a:t>
            </a:fld>
            <a:endParaRPr lang="fr-FR" altLang="fr-FR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39AA40-EFD5-4D9C-9F3E-CE3A3F6C47BA}" type="slidenum">
              <a:rPr lang="fr-FR" altLang="fr-FR"/>
              <a:pPr/>
              <a:t>23</a:t>
            </a:fld>
            <a:endParaRPr lang="fr-FR" altLang="fr-FR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BC164A-1D75-48FD-9E11-CEADCADFC117}" type="slidenum">
              <a:rPr lang="fr-FR" altLang="fr-FR"/>
              <a:pPr/>
              <a:t>25</a:t>
            </a:fld>
            <a:endParaRPr lang="fr-FR" altLang="fr-FR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A89AEF-E2C5-4278-9487-0E6AD53C465C}" type="slidenum">
              <a:rPr lang="fr-FR" altLang="fr-FR"/>
              <a:pPr/>
              <a:t>26</a:t>
            </a:fld>
            <a:endParaRPr lang="fr-FR" altLang="fr-FR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612F1B-7673-4D07-A184-F5A39BD2A676}" type="slidenum">
              <a:rPr lang="fr-FR" altLang="fr-FR"/>
              <a:pPr/>
              <a:t>27</a:t>
            </a:fld>
            <a:endParaRPr lang="fr-FR" altLang="fr-FR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EA2B93-18A4-43A1-A857-61EE9EF1080D}" type="slidenum">
              <a:rPr lang="fr-FR" altLang="fr-FR"/>
              <a:pPr/>
              <a:t>3</a:t>
            </a:fld>
            <a:endParaRPr lang="fr-FR" altLang="fr-FR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0A70EF-94B6-4141-88BB-DE81E38B0703}" type="slidenum">
              <a:rPr lang="fr-FR" altLang="fr-FR"/>
              <a:pPr/>
              <a:t>28</a:t>
            </a:fld>
            <a:endParaRPr lang="fr-FR" altLang="fr-FR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B21526-9080-4F48-A788-A73CA9D5C9A6}" type="slidenum">
              <a:rPr lang="fr-FR" altLang="fr-FR"/>
              <a:pPr/>
              <a:t>30</a:t>
            </a:fld>
            <a:endParaRPr lang="fr-FR" altLang="fr-FR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C6ECF1-7CE2-4718-A6FA-70A4C0AFA538}" type="slidenum">
              <a:rPr lang="fr-FR" altLang="fr-FR"/>
              <a:pPr/>
              <a:t>31</a:t>
            </a:fld>
            <a:endParaRPr lang="fr-FR" altLang="fr-FR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8E447C-1C62-4BC0-BFD8-F05D62FC1C58}" type="slidenum">
              <a:rPr lang="fr-FR" altLang="fr-FR"/>
              <a:pPr/>
              <a:t>32</a:t>
            </a:fld>
            <a:endParaRPr lang="fr-FR" altLang="fr-FR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CB084D-34AF-41B5-B9A8-E0E909E63278}" type="slidenum">
              <a:rPr lang="fr-FR" altLang="fr-FR"/>
              <a:pPr/>
              <a:t>33</a:t>
            </a:fld>
            <a:endParaRPr lang="fr-FR" altLang="fr-FR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B0A3CD-EFB4-44C3-8B6F-48935E4A365F}" type="slidenum">
              <a:rPr lang="fr-FR" altLang="fr-FR"/>
              <a:pPr/>
              <a:t>35</a:t>
            </a:fld>
            <a:endParaRPr lang="fr-FR" altLang="fr-FR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CC4951-C3F6-4FA1-BBC0-B2C03B15282B}" type="slidenum">
              <a:rPr lang="fr-FR" altLang="fr-FR"/>
              <a:pPr/>
              <a:t>36</a:t>
            </a:fld>
            <a:endParaRPr lang="fr-FR" altLang="fr-FR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6E6177-E406-48BE-988A-276A78A8F6E1}" type="slidenum">
              <a:rPr lang="fr-FR" altLang="fr-FR"/>
              <a:pPr/>
              <a:t>37</a:t>
            </a:fld>
            <a:endParaRPr lang="fr-FR" altLang="fr-FR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92778C-C0B8-45E5-BEA7-2BF6B5EAC88A}" type="slidenum">
              <a:rPr lang="fr-FR" altLang="fr-FR"/>
              <a:pPr/>
              <a:t>38</a:t>
            </a:fld>
            <a:endParaRPr lang="fr-FR" altLang="fr-FR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867370-1B4C-4300-9E05-CC8A43D77170}" type="slidenum">
              <a:rPr lang="fr-FR" altLang="fr-FR"/>
              <a:pPr/>
              <a:t>39</a:t>
            </a:fld>
            <a:endParaRPr lang="fr-FR" altLang="fr-FR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1B4167-4F0A-48FE-8C62-00BA3F433503}" type="slidenum">
              <a:rPr lang="fr-FR" altLang="fr-FR"/>
              <a:pPr/>
              <a:t>5</a:t>
            </a:fld>
            <a:endParaRPr lang="fr-FR" altLang="fr-FR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308102-1EA8-4E71-81E5-D7ABA181F465}" type="slidenum">
              <a:rPr lang="fr-FR" altLang="fr-FR"/>
              <a:pPr/>
              <a:t>42</a:t>
            </a:fld>
            <a:endParaRPr lang="fr-FR" altLang="fr-FR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8E91E4-BC90-430A-92CF-E6302E49F497}" type="slidenum">
              <a:rPr lang="fr-FR" altLang="fr-FR"/>
              <a:pPr/>
              <a:t>43</a:t>
            </a:fld>
            <a:endParaRPr lang="fr-FR" altLang="fr-FR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82A565-3714-47D0-9468-EDAEEE7ED4FD}" type="slidenum">
              <a:rPr lang="fr-FR" altLang="fr-FR"/>
              <a:pPr/>
              <a:t>44</a:t>
            </a:fld>
            <a:endParaRPr lang="fr-FR" altLang="fr-FR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6517C1-181A-4916-9159-46F2F904C57C}" type="slidenum">
              <a:rPr lang="fr-FR" altLang="fr-FR"/>
              <a:pPr/>
              <a:t>45</a:t>
            </a:fld>
            <a:endParaRPr lang="fr-FR" altLang="fr-FR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B0815B-E0AC-4B1E-B5AB-A18171E08568}" type="slidenum">
              <a:rPr lang="fr-FR" altLang="fr-FR"/>
              <a:pPr/>
              <a:t>46</a:t>
            </a:fld>
            <a:endParaRPr lang="fr-FR" altLang="fr-FR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63D38D-F8A7-4B54-90B7-FBB6C662928F}" type="slidenum">
              <a:rPr lang="fr-FR" altLang="fr-FR"/>
              <a:pPr/>
              <a:t>47</a:t>
            </a:fld>
            <a:endParaRPr lang="fr-FR" altLang="fr-FR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A7C7AA-D5F8-4CD3-965D-BAA1A358F96D}" type="slidenum">
              <a:rPr lang="fr-FR" altLang="fr-FR"/>
              <a:pPr/>
              <a:t>48</a:t>
            </a:fld>
            <a:endParaRPr lang="fr-FR" altLang="fr-FR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D554AF-0195-4B89-A305-AB4D46724FCD}" type="slidenum">
              <a:rPr lang="fr-FR" altLang="fr-FR"/>
              <a:pPr/>
              <a:t>50</a:t>
            </a:fld>
            <a:endParaRPr lang="fr-FR" altLang="fr-FR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ABAA84-464A-4A40-820E-7583EEC64231}" type="slidenum">
              <a:rPr lang="fr-FR" altLang="fr-FR"/>
              <a:pPr/>
              <a:t>51</a:t>
            </a:fld>
            <a:endParaRPr lang="fr-FR" altLang="fr-FR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1E8D22-52E3-4A54-A978-1A437D33A6C2}" type="slidenum">
              <a:rPr lang="fr-FR" altLang="fr-FR"/>
              <a:pPr/>
              <a:t>52</a:t>
            </a:fld>
            <a:endParaRPr lang="fr-FR" altLang="fr-FR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6A7553-C66A-42D4-95EB-AF0999EF08A9}" type="slidenum">
              <a:rPr lang="fr-FR" altLang="fr-FR"/>
              <a:pPr/>
              <a:t>6</a:t>
            </a:fld>
            <a:endParaRPr lang="fr-FR" altLang="fr-FR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A9C829-AD1E-4FE5-B870-D1B16A3E91F6}" type="slidenum">
              <a:rPr lang="fr-FR" altLang="fr-FR"/>
              <a:pPr/>
              <a:t>53</a:t>
            </a:fld>
            <a:endParaRPr lang="fr-FR" altLang="fr-FR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2C7869-DBE7-4090-AE51-6B00316A75F5}" type="slidenum">
              <a:rPr lang="fr-FR" altLang="fr-FR"/>
              <a:pPr/>
              <a:t>54</a:t>
            </a:fld>
            <a:endParaRPr lang="fr-FR" altLang="fr-FR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ED4DEF-4973-40EB-A327-BB14DA90262B}" type="slidenum">
              <a:rPr lang="fr-FR" altLang="fr-FR"/>
              <a:pPr/>
              <a:t>55</a:t>
            </a:fld>
            <a:endParaRPr lang="fr-FR" altLang="fr-FR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98A85C-564B-4375-85B7-20595802C9F5}" type="slidenum">
              <a:rPr lang="fr-FR" altLang="fr-FR"/>
              <a:pPr/>
              <a:t>56</a:t>
            </a:fld>
            <a:endParaRPr lang="fr-FR" altLang="fr-FR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38E99B-B1C6-4BDC-8DBC-6B07075C6DB4}" type="slidenum">
              <a:rPr lang="fr-FR" altLang="fr-FR"/>
              <a:pPr/>
              <a:t>57</a:t>
            </a:fld>
            <a:endParaRPr lang="fr-FR" altLang="fr-FR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3D067E-FFCD-45CA-A78E-AE3FD5B5BEEA}" type="slidenum">
              <a:rPr lang="fr-FR" altLang="fr-FR"/>
              <a:pPr/>
              <a:t>58</a:t>
            </a:fld>
            <a:endParaRPr lang="fr-FR" altLang="fr-FR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AEDC1C-E038-4973-BB34-40A9A7335C57}" type="slidenum">
              <a:rPr lang="fr-FR" altLang="fr-FR"/>
              <a:pPr/>
              <a:t>59</a:t>
            </a:fld>
            <a:endParaRPr lang="fr-FR" altLang="fr-FR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A5320-85C1-48B2-94BD-EB2A679C28E2}" type="slidenum">
              <a:rPr lang="fr-FR" altLang="fr-FR"/>
              <a:pPr/>
              <a:t>60</a:t>
            </a:fld>
            <a:endParaRPr lang="fr-FR" altLang="fr-FR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A90F1C-8EAF-405F-B0F8-2DF4614429FF}" type="slidenum">
              <a:rPr lang="fr-FR" altLang="fr-FR"/>
              <a:pPr/>
              <a:t>61</a:t>
            </a:fld>
            <a:endParaRPr lang="fr-FR" altLang="fr-FR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1EFDC3-DCB3-4393-B27E-E29D9AB63F12}" type="slidenum">
              <a:rPr lang="fr-FR" altLang="fr-FR"/>
              <a:pPr/>
              <a:t>62</a:t>
            </a:fld>
            <a:endParaRPr lang="fr-FR" altLang="fr-FR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4EC9CB-2D26-4461-B5AC-FE8C7389C3A8}" type="slidenum">
              <a:rPr lang="fr-FR" altLang="fr-FR"/>
              <a:pPr/>
              <a:t>8</a:t>
            </a:fld>
            <a:endParaRPr lang="fr-FR" altLang="fr-FR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A886A1-B344-4A6F-84F7-DE961DF47431}" type="slidenum">
              <a:rPr lang="fr-FR" altLang="fr-FR"/>
              <a:pPr/>
              <a:t>63</a:t>
            </a:fld>
            <a:endParaRPr lang="fr-FR" altLang="fr-FR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BF4E7-8700-48F0-ACF4-4FD85CBC41BC}" type="slidenum">
              <a:rPr lang="fr-FR" altLang="fr-FR"/>
              <a:pPr/>
              <a:t>65</a:t>
            </a:fld>
            <a:endParaRPr lang="fr-FR" altLang="fr-FR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1EC9A9-D7CF-459A-8725-278BC18B306E}" type="slidenum">
              <a:rPr lang="fr-FR" altLang="fr-FR"/>
              <a:pPr/>
              <a:t>66</a:t>
            </a:fld>
            <a:endParaRPr lang="fr-FR" altLang="fr-FR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16DC23-FFA1-45AC-BC44-4EF07CFA128F}" type="slidenum">
              <a:rPr lang="fr-FR" altLang="fr-FR"/>
              <a:pPr/>
              <a:t>67</a:t>
            </a:fld>
            <a:endParaRPr lang="fr-FR" altLang="fr-FR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C63E43-56D9-48EA-939C-46AE48E063E9}" type="slidenum">
              <a:rPr lang="fr-FR" altLang="fr-FR"/>
              <a:pPr/>
              <a:t>68</a:t>
            </a:fld>
            <a:endParaRPr lang="fr-FR" altLang="fr-FR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F2A2BF-27C4-496F-B019-74B1EEFAE662}" type="slidenum">
              <a:rPr lang="fr-FR" altLang="fr-FR"/>
              <a:pPr/>
              <a:t>69</a:t>
            </a:fld>
            <a:endParaRPr lang="fr-FR" altLang="fr-FR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A91045-935F-47B4-982A-20A13F89AF57}" type="slidenum">
              <a:rPr lang="fr-FR" altLang="fr-FR"/>
              <a:pPr/>
              <a:t>70</a:t>
            </a:fld>
            <a:endParaRPr lang="fr-FR" altLang="fr-FR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FB08D0-F3A1-4269-994F-5014C0E9B47A}" type="slidenum">
              <a:rPr lang="fr-FR" altLang="fr-FR"/>
              <a:pPr/>
              <a:t>71</a:t>
            </a:fld>
            <a:endParaRPr lang="fr-FR" altLang="fr-FR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F7D9DC-D531-47B6-ACF5-B3325F19C569}" type="slidenum">
              <a:rPr lang="fr-FR" altLang="fr-FR"/>
              <a:pPr/>
              <a:t>72</a:t>
            </a:fld>
            <a:endParaRPr lang="fr-FR" altLang="fr-FR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617F25-2E90-46C8-8585-D495E1E68CF6}" type="slidenum">
              <a:rPr lang="fr-FR" altLang="fr-FR"/>
              <a:pPr/>
              <a:t>73</a:t>
            </a:fld>
            <a:endParaRPr lang="fr-FR" altLang="fr-FR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3C14FB-56EC-445F-AC95-AEB2D3DB3ACD}" type="slidenum">
              <a:rPr lang="fr-FR" altLang="fr-FR"/>
              <a:pPr/>
              <a:t>9</a:t>
            </a:fld>
            <a:endParaRPr lang="fr-FR" altLang="fr-FR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582500-3BAE-4210-9C8E-7818ADF2DEC2}" type="slidenum">
              <a:rPr lang="fr-FR" altLang="fr-FR"/>
              <a:pPr/>
              <a:t>74</a:t>
            </a:fld>
            <a:endParaRPr lang="fr-FR" altLang="fr-FR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D0E4C-EEE2-4681-8BE8-88B6FEDAA3F7}" type="slidenum">
              <a:rPr lang="fr-FR" altLang="fr-FR"/>
              <a:pPr/>
              <a:t>75</a:t>
            </a:fld>
            <a:endParaRPr lang="fr-FR" altLang="fr-FR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79D1E6-AC60-4DD7-BFE2-7A15BDD13BFD}" type="slidenum">
              <a:rPr lang="fr-FR" altLang="fr-FR"/>
              <a:pPr/>
              <a:t>10</a:t>
            </a:fld>
            <a:endParaRPr lang="fr-FR" altLang="fr-FR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A757DE-83E6-4003-B6B5-8351AE99ADB5}" type="slidenum">
              <a:rPr lang="fr-FR" altLang="fr-FR"/>
              <a:pPr/>
              <a:t>11</a:t>
            </a:fld>
            <a:endParaRPr lang="fr-FR" altLang="fr-FR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C94094-F60A-457B-B6D5-E9D1B98B85A4}" type="slidenum">
              <a:rPr lang="fr-FR" altLang="fr-FR"/>
              <a:pPr/>
              <a:t>13</a:t>
            </a:fld>
            <a:endParaRPr lang="fr-FR" altLang="fr-FR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D6E87-FCAE-48E9-8BE7-AF4D5FB158AB}" type="datetime11">
              <a:rPr lang="fr-FR" smtClean="0"/>
              <a:pPr>
                <a:defRPr/>
              </a:pPr>
              <a:t>19:31:14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2450D-49C8-49E7-9EFA-7439E99093F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BBF50-55F7-4881-AB3B-A841AF9C5AC3}" type="datetime11">
              <a:rPr lang="fr-FR" smtClean="0"/>
              <a:pPr>
                <a:defRPr/>
              </a:pPr>
              <a:t>19:31:14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D9D64-03BA-487B-A18D-1CA47562166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F38AF-9890-4C1E-AE2A-9CDF135A8258}" type="datetime11">
              <a:rPr lang="fr-FR" smtClean="0"/>
              <a:pPr>
                <a:defRPr/>
              </a:pPr>
              <a:t>19:31:14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05C70-8A7D-43E3-B126-34AD70335DC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268413"/>
            <a:ext cx="4038600" cy="50403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38600" cy="50403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412EC-092D-4BA1-B0BF-56B3ECB7B6C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D6047-FDB1-4DAD-BD43-F0445FB1481D}" type="datetime11">
              <a:rPr lang="fr-FR" smtClean="0"/>
              <a:pPr>
                <a:defRPr/>
              </a:pPr>
              <a:t>19:31:14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27FC4-42D4-49C5-92B9-64E01F3A2C56}" type="datetime11">
              <a:rPr lang="fr-FR" smtClean="0"/>
              <a:pPr>
                <a:defRPr/>
              </a:pPr>
              <a:t>19:31:14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4E25C-071F-4CE9-A4E6-4A0413295B7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pic>
        <p:nvPicPr>
          <p:cNvPr id="6" name="Image 6" descr="Elephpant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942975"/>
            <a:ext cx="5041900" cy="347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C2743-0ECD-40C8-BA65-A68670A6B173}" type="datetime11">
              <a:rPr lang="fr-FR" smtClean="0"/>
              <a:pPr>
                <a:defRPr/>
              </a:pPr>
              <a:t>19:31:14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83E6E-642D-4168-B13C-500F529A78F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D7644-BB77-4ED5-9FBB-A98D51F2DA80}" type="datetime11">
              <a:rPr lang="fr-FR" smtClean="0"/>
              <a:pPr>
                <a:defRPr/>
              </a:pPr>
              <a:t>19:31:14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4D6D1-C630-4CCF-933C-729DD93D31F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5338B-BB59-40E7-BDC3-520D26C07452}" type="datetime11">
              <a:rPr lang="fr-FR" smtClean="0"/>
              <a:pPr>
                <a:defRPr/>
              </a:pPr>
              <a:t>19:31:14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C5C44-9F41-4BEB-AD8B-2406B1BD0CA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7589F-F8E4-46F8-B461-71E909F4F8E7}" type="datetime11">
              <a:rPr lang="fr-FR" smtClean="0"/>
              <a:pPr>
                <a:defRPr/>
              </a:pPr>
              <a:t>19:31:14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6B6A-7B8C-4241-AE1F-7979C18D684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E3065-B505-4EDB-9CCA-30432DBAABCA}" type="datetime11">
              <a:rPr lang="fr-FR" smtClean="0"/>
              <a:pPr>
                <a:defRPr/>
              </a:pPr>
              <a:t>19:31:14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57A0E-567D-43CC-9B98-2C1D60BA58C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8A2DB-F58C-4C1B-8830-C9533980A795}" type="datetime11">
              <a:rPr lang="fr-FR" smtClean="0"/>
              <a:pPr>
                <a:defRPr/>
              </a:pPr>
              <a:t>19:31:14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4915E-D662-4399-B453-6E155DF036D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FB2BC-0315-4915-A5A8-1C4D5BB0CFFA}" type="datetime11">
              <a:rPr lang="fr-FR" smtClean="0"/>
              <a:pPr>
                <a:defRPr/>
              </a:pPr>
              <a:t>19:31:14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 smtClean="0"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5BD15-7AB2-4C8F-BE55-0F46A1E0FAB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2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 smtClean="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7C1E1477-0E7A-4C1F-93C4-0213D4191051}" type="datetime11">
              <a:rPr lang="fr-FR" smtClean="0"/>
              <a:pPr>
                <a:defRPr/>
              </a:pPr>
              <a:t>19:31:14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 smtClean="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 smtClean="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209151A5-61F9-4E8C-B4E2-B95EB071064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2" r:id="rId1"/>
    <p:sldLayoutId id="2147484397" r:id="rId2"/>
    <p:sldLayoutId id="2147484403" r:id="rId3"/>
    <p:sldLayoutId id="2147484398" r:id="rId4"/>
    <p:sldLayoutId id="2147484399" r:id="rId5"/>
    <p:sldLayoutId id="2147484400" r:id="rId6"/>
    <p:sldLayoutId id="2147484404" r:id="rId7"/>
    <p:sldLayoutId id="2147484405" r:id="rId8"/>
    <p:sldLayoutId id="2147484406" r:id="rId9"/>
    <p:sldLayoutId id="2147484401" r:id="rId10"/>
    <p:sldLayoutId id="2147484407" r:id="rId11"/>
    <p:sldLayoutId id="2147484408" r:id="rId12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55848"/>
            <a:ext cx="8458200" cy="1673352"/>
          </a:xfrm>
        </p:spPr>
        <p:txBody>
          <a:bodyPr anchor="ctr" anchorCtr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Programmation Web Coté Serveur :</a:t>
            </a:r>
            <a:b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PHP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r>
              <a:rPr lang="fr-FR" b="1" smtClean="0"/>
              <a:t>Ismail HADJADJ</a:t>
            </a:r>
          </a:p>
          <a:p>
            <a:r>
              <a:rPr lang="fr-FR" b="1" smtClean="0">
                <a:latin typeface="Courier New" pitchFamily="49" charset="0"/>
              </a:rPr>
              <a:t>logismail@gmail.com</a:t>
            </a: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8C43101-655C-4FA3-B76D-42D3605A5CEA}" type="datetime11">
              <a:rPr lang="fr-FR" smtClean="0"/>
              <a:pPr>
                <a:defRPr/>
              </a:pPr>
              <a:t>21:14:52</a:t>
            </a:fld>
            <a:endParaRPr lang="fr-FR"/>
          </a:p>
        </p:txBody>
      </p:sp>
      <p:sp>
        <p:nvSpPr>
          <p:cNvPr id="5" name="Rectangle 2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6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3F8EB-2779-43F4-96B2-C4D30127D890}" type="slidenum">
              <a:rPr lang="fr-FR" altLang="fr-FR"/>
              <a:pPr>
                <a:defRPr/>
              </a:pPr>
              <a:t>1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Programme en PHP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6238"/>
            <a:ext cx="8229600" cy="45259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smtClean="0"/>
              <a:t>Délimitation du code PHP dans le fichier </a:t>
            </a:r>
            <a:r>
              <a:rPr lang="fr-FR" b="1" smtClean="0">
                <a:latin typeface="Courier New" pitchFamily="49" charset="0"/>
              </a:rPr>
              <a:t>.php</a:t>
            </a:r>
            <a:r>
              <a:rPr lang="fr-FR" smtClean="0"/>
              <a:t> :</a:t>
            </a:r>
          </a:p>
          <a:p>
            <a:r>
              <a:rPr lang="fr-FR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400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&lt;?php</a:t>
            </a:r>
            <a:r>
              <a:rPr lang="fr-FR" smtClean="0">
                <a:latin typeface="Courier New" pitchFamily="49" charset="0"/>
                <a:cs typeface="Courier New" pitchFamily="49" charset="0"/>
              </a:rPr>
              <a:t> Code PHP </a:t>
            </a:r>
            <a:r>
              <a:rPr lang="fr-FR" sz="2400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?&gt;</a:t>
            </a:r>
          </a:p>
          <a:p>
            <a:r>
              <a:rPr lang="fr-FR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400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&lt;script language="PHP"&gt;</a:t>
            </a:r>
          </a:p>
          <a:p>
            <a:pPr lvl="1">
              <a:buFont typeface="Wingdings" pitchFamily="2" charset="2"/>
              <a:buNone/>
            </a:pPr>
            <a:r>
              <a:rPr lang="fr-FR" smtClean="0">
                <a:latin typeface="Courier New" pitchFamily="49" charset="0"/>
                <a:cs typeface="Courier New" pitchFamily="49" charset="0"/>
              </a:rPr>
              <a:t>Code PHP</a:t>
            </a:r>
          </a:p>
          <a:p>
            <a:pPr lvl="1">
              <a:buFont typeface="Wingdings" pitchFamily="2" charset="2"/>
              <a:buNone/>
            </a:pPr>
            <a:r>
              <a:rPr lang="fr-FR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&lt;/script&gt;</a:t>
            </a:r>
          </a:p>
          <a:p>
            <a:r>
              <a:rPr lang="fr-FR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400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&lt;?</a:t>
            </a:r>
            <a:r>
              <a:rPr lang="fr-FR" smtClean="0">
                <a:latin typeface="Courier New" pitchFamily="49" charset="0"/>
                <a:cs typeface="Courier New" pitchFamily="49" charset="0"/>
              </a:rPr>
              <a:t> Code PHP </a:t>
            </a:r>
            <a:r>
              <a:rPr lang="fr-FR" sz="2400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?&gt;</a:t>
            </a:r>
          </a:p>
          <a:p>
            <a:r>
              <a:rPr lang="fr-FR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400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&lt;%</a:t>
            </a:r>
            <a:r>
              <a:rPr lang="fr-FR" smtClean="0">
                <a:latin typeface="Courier New" pitchFamily="49" charset="0"/>
                <a:cs typeface="Courier New" pitchFamily="49" charset="0"/>
              </a:rPr>
              <a:t> Code PHP </a:t>
            </a:r>
            <a:r>
              <a:rPr lang="fr-FR" sz="2400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%&gt;</a:t>
            </a:r>
          </a:p>
        </p:txBody>
      </p:sp>
      <p:sp>
        <p:nvSpPr>
          <p:cNvPr id="13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70A36F8-8AC6-49E8-809F-F75D203A17DA}" type="datetime11">
              <a:rPr lang="fr-FR" smtClean="0"/>
              <a:pPr>
                <a:defRPr/>
              </a:pPr>
              <a:t>19:31:18</a:t>
            </a:fld>
            <a:endParaRPr lang="fr-FR"/>
          </a:p>
        </p:txBody>
      </p:sp>
      <p:sp>
        <p:nvSpPr>
          <p:cNvPr id="14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12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34671-EA45-4879-93F6-DB36CB1D7B6F}" type="slidenum">
              <a:rPr lang="fr-FR" altLang="fr-FR"/>
              <a:pPr>
                <a:defRPr/>
              </a:pPr>
              <a:t>10</a:t>
            </a:fld>
            <a:endParaRPr lang="fr-FR" altLang="fr-FR"/>
          </a:p>
        </p:txBody>
      </p:sp>
      <p:sp>
        <p:nvSpPr>
          <p:cNvPr id="272388" name="AutoShape 4"/>
          <p:cNvSpPr>
            <a:spLocks/>
          </p:cNvSpPr>
          <p:nvPr/>
        </p:nvSpPr>
        <p:spPr bwMode="auto">
          <a:xfrm>
            <a:off x="4405313" y="4191000"/>
            <a:ext cx="360362" cy="935038"/>
          </a:xfrm>
          <a:prstGeom prst="rightBrace">
            <a:avLst>
              <a:gd name="adj1" fmla="val 2162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2390" name="AutoShape 6"/>
          <p:cNvSpPr>
            <a:spLocks noChangeArrowheads="1"/>
          </p:cNvSpPr>
          <p:nvPr/>
        </p:nvSpPr>
        <p:spPr bwMode="auto">
          <a:xfrm>
            <a:off x="4376738" y="4211638"/>
            <a:ext cx="2139950" cy="4079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short_open_tag</a:t>
            </a:r>
          </a:p>
        </p:txBody>
      </p:sp>
      <p:sp>
        <p:nvSpPr>
          <p:cNvPr id="272391" name="AutoShape 7"/>
          <p:cNvSpPr>
            <a:spLocks noChangeArrowheads="1"/>
          </p:cNvSpPr>
          <p:nvPr/>
        </p:nvSpPr>
        <p:spPr bwMode="auto">
          <a:xfrm>
            <a:off x="4376738" y="4738688"/>
            <a:ext cx="1317625" cy="4079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asp_tags</a:t>
            </a:r>
          </a:p>
        </p:txBody>
      </p:sp>
      <p:sp>
        <p:nvSpPr>
          <p:cNvPr id="272400" name="Line 16"/>
          <p:cNvSpPr>
            <a:spLocks noChangeShapeType="1"/>
          </p:cNvSpPr>
          <p:nvPr/>
        </p:nvSpPr>
        <p:spPr bwMode="auto">
          <a:xfrm flipV="1">
            <a:off x="1403350" y="2841625"/>
            <a:ext cx="2016125" cy="116363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2401" name="Line 17"/>
          <p:cNvSpPr>
            <a:spLocks noChangeShapeType="1"/>
          </p:cNvSpPr>
          <p:nvPr/>
        </p:nvSpPr>
        <p:spPr bwMode="auto">
          <a:xfrm flipV="1">
            <a:off x="1331913" y="4292600"/>
            <a:ext cx="2376487" cy="228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2402" name="Line 18"/>
          <p:cNvSpPr>
            <a:spLocks noChangeShapeType="1"/>
          </p:cNvSpPr>
          <p:nvPr/>
        </p:nvSpPr>
        <p:spPr bwMode="auto">
          <a:xfrm flipV="1">
            <a:off x="1331913" y="4808538"/>
            <a:ext cx="2376487" cy="228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2389" name="AutoShape 5"/>
          <p:cNvSpPr>
            <a:spLocks noChangeArrowheads="1"/>
          </p:cNvSpPr>
          <p:nvPr/>
        </p:nvSpPr>
        <p:spPr bwMode="auto">
          <a:xfrm>
            <a:off x="4932363" y="4005263"/>
            <a:ext cx="3965575" cy="1317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Dépend de la configuration</a:t>
            </a:r>
          </a:p>
          <a:p>
            <a:pPr eaLnBrk="1" hangingPunct="1">
              <a:defRPr/>
            </a:pPr>
            <a:r>
              <a:rPr lang="fr-FR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du serveur</a:t>
            </a:r>
          </a:p>
          <a:p>
            <a:pPr eaLnBrk="1" hangingPunct="1">
              <a:defRPr/>
            </a:pPr>
            <a:r>
              <a:rPr lang="fr-FR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sym typeface="Wingdings" pitchFamily="2" charset="2"/>
              </a:rPr>
              <a:t> à bannir !!</a:t>
            </a:r>
            <a:endParaRPr lang="fr-FR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72394" name="AutoShape 10"/>
          <p:cNvSpPr>
            <a:spLocks noChangeArrowheads="1"/>
          </p:cNvSpPr>
          <p:nvPr/>
        </p:nvSpPr>
        <p:spPr bwMode="auto">
          <a:xfrm>
            <a:off x="4992688" y="3041650"/>
            <a:ext cx="3905250" cy="9191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Confusion avec JavaScript</a:t>
            </a:r>
          </a:p>
          <a:p>
            <a:pPr eaLnBrk="1" hangingPunct="1">
              <a:defRPr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sym typeface="Wingdings" pitchFamily="2" charset="2"/>
              </a:rPr>
              <a:t> à bannir !!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5654675" y="2078038"/>
            <a:ext cx="3243263" cy="9191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Fermeture optionnelle</a:t>
            </a:r>
          </a:p>
          <a:p>
            <a:pPr eaLnBrk="1" hangingPunct="1">
              <a:defRPr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et déconseillée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2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2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8" grpId="0" animBg="1"/>
      <p:bldP spid="272390" grpId="0" animBg="1"/>
      <p:bldP spid="272391" grpId="0" animBg="1"/>
      <p:bldP spid="272389" grpId="0" animBg="1"/>
      <p:bldP spid="27239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Eléments de syntaxe PHP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La syntaxe de PHP est celle de la famille « C »</a:t>
            </a:r>
            <a:br>
              <a:rPr lang="fr-FR" smtClean="0"/>
            </a:br>
            <a:r>
              <a:rPr lang="fr-FR" smtClean="0"/>
              <a:t>(C, C++, Java, …)</a:t>
            </a:r>
          </a:p>
          <a:p>
            <a:endParaRPr lang="fr-FR" smtClean="0"/>
          </a:p>
          <a:p>
            <a:r>
              <a:rPr lang="fr-FR" smtClean="0"/>
              <a:t>Chaque instruction se termine par « </a:t>
            </a:r>
            <a:r>
              <a:rPr lang="fr-FR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fr-FR" smtClean="0"/>
              <a:t> »</a:t>
            </a:r>
          </a:p>
          <a:p>
            <a:endParaRPr lang="fr-FR" smtClean="0"/>
          </a:p>
          <a:p>
            <a:r>
              <a:rPr lang="fr-FR" smtClean="0"/>
              <a:t>Commentaires:</a:t>
            </a:r>
          </a:p>
          <a:p>
            <a:pPr lvl="1">
              <a:buFont typeface="Wingdings" pitchFamily="2" charset="2"/>
              <a:buNone/>
            </a:pPr>
            <a:r>
              <a:rPr lang="fr-FR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/*</a:t>
            </a:r>
            <a:r>
              <a:rPr lang="fr-FR" b="1" smtClean="0">
                <a:latin typeface="Courier New" pitchFamily="49" charset="0"/>
                <a:cs typeface="Courier New" pitchFamily="49" charset="0"/>
              </a:rPr>
              <a:t> jusqu’au prochain </a:t>
            </a:r>
            <a:r>
              <a:rPr lang="fr-FR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*/</a:t>
            </a:r>
          </a:p>
          <a:p>
            <a:pPr lvl="1">
              <a:buFont typeface="Wingdings" pitchFamily="2" charset="2"/>
              <a:buNone/>
            </a:pPr>
            <a:r>
              <a:rPr lang="fr-FR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fr-FR" b="1" smtClean="0">
                <a:latin typeface="Courier New" pitchFamily="49" charset="0"/>
                <a:cs typeface="Courier New" pitchFamily="49" charset="0"/>
              </a:rPr>
              <a:t> jusqu’à la fin de la ligne</a:t>
            </a:r>
          </a:p>
          <a:p>
            <a:pPr lvl="1">
              <a:buFont typeface="Wingdings" pitchFamily="2" charset="2"/>
              <a:buNone/>
            </a:pPr>
            <a:r>
              <a:rPr lang="fr-FR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fr-FR" b="1" smtClean="0">
                <a:latin typeface="Courier New" pitchFamily="49" charset="0"/>
                <a:cs typeface="Courier New" pitchFamily="49" charset="0"/>
              </a:rPr>
              <a:t> jusqu’à la fin de la ligne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061BB26-FC99-4622-8ACE-7D891C9979ED}" type="datetime11">
              <a:rPr lang="fr-FR" smtClean="0"/>
              <a:pPr>
                <a:defRPr/>
              </a:pPr>
              <a:t>19:31:18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5E1A7-4DFD-4E68-AC89-07A27B1012B1}" type="slidenum">
              <a:rPr lang="fr-FR" altLang="fr-FR"/>
              <a:pPr>
                <a:defRPr/>
              </a:pPr>
              <a:t>11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Variables et types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0483" name="Espace réservé du texte 2"/>
          <p:cNvSpPr>
            <a:spLocks noGrp="1"/>
          </p:cNvSpPr>
          <p:nvPr>
            <p:ph type="body" idx="1"/>
          </p:nvPr>
        </p:nvSpPr>
        <p:spPr>
          <a:xfrm>
            <a:off x="741363" y="1828800"/>
            <a:ext cx="8021637" cy="685800"/>
          </a:xfrm>
        </p:spPr>
        <p:txBody>
          <a:bodyPr/>
          <a:lstStyle/>
          <a:p>
            <a:endParaRPr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9362607-A785-416F-A9B2-338C94F2F71C}" type="datetime11">
              <a:rPr lang="fr-FR" smtClean="0"/>
              <a:pPr>
                <a:defRPr/>
              </a:pPr>
              <a:t>19:31:20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69E4D-3BF0-4B63-9F57-5F47E3F74DBA}" type="slidenum">
              <a:rPr lang="fr-FR" altLang="fr-FR"/>
              <a:pPr>
                <a:defRPr/>
              </a:pPr>
              <a:t>12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Les variables et les types de données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Tout identificateur commence par « </a:t>
            </a:r>
            <a:r>
              <a:rPr lang="fr-FR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fr-FR" dirty="0" smtClean="0"/>
              <a:t> »</a:t>
            </a:r>
            <a:endParaRPr lang="fr-FR" dirty="0" smtClean="0">
              <a:latin typeface="Courier New" pitchFamily="49" charset="0"/>
              <a:cs typeface="Courier New" pitchFamily="49" charset="0"/>
            </a:endParaRP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Les affectations sont réalisées grâce à « </a:t>
            </a:r>
            <a:r>
              <a:rPr lang="fr-FR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fr-FR" dirty="0" smtClean="0"/>
              <a:t> »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Les types sont :</a:t>
            </a:r>
          </a:p>
          <a:p>
            <a:pPr marL="731520" lvl="1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Numérique entier : </a:t>
            </a:r>
            <a:r>
              <a:rPr lang="fr-FR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12</a:t>
            </a:r>
            <a:r>
              <a:rPr lang="fr-FR" dirty="0" smtClean="0"/>
              <a:t> ou réel : </a:t>
            </a:r>
            <a:r>
              <a:rPr lang="fr-FR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1.54</a:t>
            </a:r>
          </a:p>
          <a:p>
            <a:pPr marL="731520" lvl="1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Chaîne: </a:t>
            </a:r>
            <a:r>
              <a:rPr lang="fr-FR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Hello</a:t>
            </a:r>
            <a:r>
              <a:rPr lang="fr-FR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fr-FR" dirty="0" smtClean="0"/>
              <a:t> ou </a:t>
            </a:r>
            <a:r>
              <a:rPr lang="fr-FR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’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Bonjour</a:t>
            </a:r>
            <a:r>
              <a:rPr lang="fr-FR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’</a:t>
            </a:r>
          </a:p>
          <a:p>
            <a:pPr marL="731520" lvl="1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Booléen: </a:t>
            </a:r>
            <a:r>
              <a:rPr lang="fr-FR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dirty="0" smtClean="0"/>
              <a:t>(PHP 4)</a:t>
            </a:r>
          </a:p>
          <a:p>
            <a:pPr marL="731520" lvl="1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Tableau: </a:t>
            </a:r>
            <a:r>
              <a:rPr lang="fr-FR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$tab[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fr-FR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=12</a:t>
            </a:r>
          </a:p>
          <a:p>
            <a:pPr marL="731520" lvl="1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Objet (PHP4, PHP5)</a:t>
            </a:r>
          </a:p>
          <a:p>
            <a:pPr marL="731520" lvl="1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Ressource</a:t>
            </a:r>
          </a:p>
          <a:p>
            <a:pPr marL="731520" lvl="1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NULL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Les variables ne sont pas explicitement déclarées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929F197-EB0C-4E6D-BC35-8243FEF17554}" type="datetime11">
              <a:rPr lang="fr-FR" smtClean="0"/>
              <a:pPr>
                <a:defRPr/>
              </a:pPr>
              <a:t>19:31:20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AAB9C-F9E6-468D-BABA-F1365BCEBEB0}" type="slidenum">
              <a:rPr lang="fr-FR" altLang="fr-FR"/>
              <a:pPr>
                <a:defRPr/>
              </a:pPr>
              <a:t>13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Les variables et les types de données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3" name="Espace réservé du contenu 1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La « déclaration » d’une variable correspond à sa </a:t>
            </a:r>
            <a:r>
              <a:rPr lang="fr-FR" dirty="0" smtClean="0">
                <a:solidFill>
                  <a:schemeClr val="accent2"/>
                </a:solidFill>
              </a:rPr>
              <a:t>première affectation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Le </a:t>
            </a:r>
            <a:r>
              <a:rPr lang="fr-FR" dirty="0" smtClean="0">
                <a:solidFill>
                  <a:schemeClr val="accent2"/>
                </a:solidFill>
              </a:rPr>
              <a:t>type</a:t>
            </a:r>
            <a:r>
              <a:rPr lang="fr-FR" dirty="0" smtClean="0"/>
              <a:t> d’une variable est </a:t>
            </a:r>
            <a:r>
              <a:rPr lang="fr-FR" dirty="0" smtClean="0">
                <a:solidFill>
                  <a:schemeClr val="accent2"/>
                </a:solidFill>
              </a:rPr>
              <a:t>dynamique</a:t>
            </a:r>
            <a:r>
              <a:rPr lang="fr-FR" dirty="0" smtClean="0"/>
              <a:t> et est </a:t>
            </a:r>
            <a:r>
              <a:rPr lang="fr-FR" dirty="0" smtClean="0">
                <a:solidFill>
                  <a:schemeClr val="accent2"/>
                </a:solidFill>
              </a:rPr>
              <a:t>déterminé par la valeur qui lui est affectée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Une variable possède donc :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Un </a:t>
            </a:r>
            <a:r>
              <a:rPr lang="fr-FR" dirty="0" smtClean="0">
                <a:solidFill>
                  <a:schemeClr val="accent2"/>
                </a:solidFill>
              </a:rPr>
              <a:t>nom</a:t>
            </a:r>
            <a:r>
              <a:rPr lang="fr-FR" dirty="0" smtClean="0"/>
              <a:t> (commençant par $)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Un </a:t>
            </a:r>
            <a:r>
              <a:rPr lang="fr-FR" dirty="0" smtClean="0">
                <a:solidFill>
                  <a:schemeClr val="accent2"/>
                </a:solidFill>
              </a:rPr>
              <a:t>type dynamique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Une </a:t>
            </a:r>
            <a:r>
              <a:rPr lang="fr-FR" dirty="0" smtClean="0">
                <a:solidFill>
                  <a:schemeClr val="accent2"/>
                </a:solidFill>
              </a:rPr>
              <a:t>valeur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>
                <a:solidFill>
                  <a:schemeClr val="accent2"/>
                </a:solidFill>
              </a:rPr>
              <a:t>Adaptation possible du type selon le contexte </a:t>
            </a:r>
            <a:r>
              <a:rPr lang="fr-FR" dirty="0" smtClean="0"/>
              <a:t>sans modification du type intrinsèque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3E202D1-8E7E-4884-934B-8C802680F65E}" type="datetime11">
              <a:rPr lang="fr-FR" smtClean="0"/>
              <a:pPr>
                <a:defRPr/>
              </a:pPr>
              <a:t>19:31:20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47B7D-36BF-4306-B4B8-8262DCD59303}" type="slidenum">
              <a:rPr lang="fr-FR" altLang="fr-FR"/>
              <a:pPr>
                <a:defRPr/>
              </a:pPr>
              <a:t>14</a:t>
            </a:fld>
            <a:endParaRPr lang="fr-FR" altLang="fr-FR"/>
          </a:p>
        </p:txBody>
      </p:sp>
      <p:grpSp>
        <p:nvGrpSpPr>
          <p:cNvPr id="3" name="Groupe 11"/>
          <p:cNvGrpSpPr>
            <a:grpSpLocks/>
          </p:cNvGrpSpPr>
          <p:nvPr/>
        </p:nvGrpSpPr>
        <p:grpSpPr bwMode="auto">
          <a:xfrm>
            <a:off x="6156325" y="3500438"/>
            <a:ext cx="1800225" cy="1081087"/>
            <a:chOff x="5868144" y="4365104"/>
            <a:chExt cx="2376264" cy="16561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Rectangle à coins arrondis 6"/>
            <p:cNvSpPr/>
            <p:nvPr/>
          </p:nvSpPr>
          <p:spPr bwMode="auto">
            <a:xfrm>
              <a:off x="5868144" y="4365104"/>
              <a:ext cx="2376264" cy="1656184"/>
            </a:xfrm>
            <a:prstGeom prst="roundRect">
              <a:avLst>
                <a:gd name="adj" fmla="val 4621"/>
              </a:avLst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b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  <p:sp>
          <p:nvSpPr>
            <p:cNvPr id="8" name="Rectangle à coins arrondis 7"/>
            <p:cNvSpPr/>
            <p:nvPr/>
          </p:nvSpPr>
          <p:spPr bwMode="auto">
            <a:xfrm>
              <a:off x="5941486" y="4438064"/>
              <a:ext cx="2231676" cy="430461"/>
            </a:xfrm>
            <a:prstGeom prst="round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$</a:t>
              </a:r>
              <a:r>
                <a:rPr lang="fr-FR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ma_variable</a:t>
              </a:r>
              <a:endPara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Rectangle à coins arrondis 10"/>
            <p:cNvSpPr/>
            <p:nvPr/>
          </p:nvSpPr>
          <p:spPr bwMode="auto">
            <a:xfrm>
              <a:off x="5941486" y="4868525"/>
              <a:ext cx="2231676" cy="432894"/>
            </a:xfrm>
            <a:prstGeom prst="round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i="1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integer</a:t>
              </a:r>
              <a:endParaRPr lang="fr-FR" b="1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r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Typage à l’affectation. Exemple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fr-FR" sz="2400" b="1" smtClean="0">
                <a:solidFill>
                  <a:srgbClr val="0000FF"/>
                </a:solidFill>
                <a:latin typeface="Courier New" pitchFamily="49" charset="0"/>
              </a:rPr>
              <a:t>// Pas de déclaration préalable de variable</a:t>
            </a:r>
          </a:p>
          <a:p>
            <a:pPr>
              <a:buFont typeface="Wingdings" pitchFamily="2" charset="2"/>
              <a:buNone/>
            </a:pPr>
            <a:endParaRPr lang="fr-FR" sz="2400" b="1" smtClean="0">
              <a:solidFill>
                <a:srgbClr val="804040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fr-FR" sz="24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400" b="1" smtClean="0">
                <a:solidFill>
                  <a:srgbClr val="008080"/>
                </a:solidFill>
                <a:latin typeface="Courier New" pitchFamily="49" charset="0"/>
              </a:rPr>
              <a:t>test</a:t>
            </a:r>
            <a:r>
              <a:rPr lang="fr-FR" sz="24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400" b="1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24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400" b="1" smtClean="0">
                <a:solidFill>
                  <a:srgbClr val="FF00FF"/>
                </a:solidFill>
                <a:latin typeface="Courier New" pitchFamily="49" charset="0"/>
              </a:rPr>
              <a:t>1.5</a:t>
            </a:r>
            <a:r>
              <a:rPr lang="fr-FR" sz="2400" b="1" smtClean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>
              <a:buFont typeface="Wingdings" pitchFamily="2" charset="2"/>
              <a:buNone/>
            </a:pPr>
            <a:endParaRPr lang="fr-FR" sz="2400" b="1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fr-FR" sz="24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400" b="1" smtClean="0">
                <a:solidFill>
                  <a:srgbClr val="008080"/>
                </a:solidFill>
                <a:latin typeface="Courier New" pitchFamily="49" charset="0"/>
              </a:rPr>
              <a:t>test</a:t>
            </a:r>
            <a:r>
              <a:rPr lang="fr-FR" sz="24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400" b="1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24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400" b="1" smtClean="0">
                <a:solidFill>
                  <a:srgbClr val="FF00FF"/>
                </a:solidFill>
                <a:latin typeface="Courier New" pitchFamily="49" charset="0"/>
              </a:rPr>
              <a:t>12</a:t>
            </a:r>
            <a:r>
              <a:rPr lang="fr-FR" sz="2400" b="1" smtClean="0">
                <a:solidFill>
                  <a:srgbClr val="000000"/>
                </a:solidFill>
                <a:latin typeface="Courier New" pitchFamily="49" charset="0"/>
              </a:rPr>
              <a:t> ;</a:t>
            </a:r>
            <a:endParaRPr lang="fr-FR" sz="2400" b="1" smtClean="0">
              <a:solidFill>
                <a:srgbClr val="0000FF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fr-FR" sz="2400" b="1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</a:pPr>
            <a:r>
              <a:rPr lang="fr-FR" sz="24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400" b="1" smtClean="0">
                <a:solidFill>
                  <a:srgbClr val="008080"/>
                </a:solidFill>
                <a:latin typeface="Courier New" pitchFamily="49" charset="0"/>
              </a:rPr>
              <a:t>test</a:t>
            </a:r>
            <a:r>
              <a:rPr lang="fr-FR" sz="24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400" b="1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24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400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fr-FR" sz="2400" b="1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fr-FR" sz="2400" b="1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fr-FR" sz="2400" b="1" smtClean="0">
              <a:solidFill>
                <a:srgbClr val="0000FF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</a:pPr>
            <a:endParaRPr lang="fr-FR" sz="2400" b="1" smtClean="0">
              <a:solidFill>
                <a:srgbClr val="804040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fr-FR" sz="24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400" b="1" smtClean="0">
                <a:solidFill>
                  <a:srgbClr val="008080"/>
                </a:solidFill>
                <a:latin typeface="Courier New" pitchFamily="49" charset="0"/>
              </a:rPr>
              <a:t>test</a:t>
            </a:r>
            <a:r>
              <a:rPr lang="fr-FR" sz="24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400" b="1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2400" b="1" smtClean="0">
                <a:solidFill>
                  <a:srgbClr val="000000"/>
                </a:solidFill>
                <a:latin typeface="Courier New" pitchFamily="49" charset="0"/>
              </a:rPr>
              <a:t> "</a:t>
            </a:r>
            <a:r>
              <a:rPr lang="fr-FR" sz="2400" b="1" smtClean="0">
                <a:solidFill>
                  <a:srgbClr val="FF00FF"/>
                </a:solidFill>
                <a:latin typeface="Courier New" pitchFamily="49" charset="0"/>
              </a:rPr>
              <a:t>10</a:t>
            </a:r>
            <a:r>
              <a:rPr lang="fr-FR" sz="2400" b="1" smtClean="0">
                <a:solidFill>
                  <a:srgbClr val="000000"/>
                </a:solidFill>
                <a:latin typeface="Courier New" pitchFamily="49" charset="0"/>
              </a:rPr>
              <a:t>" ;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AE7000F-C637-4748-9A1A-0F8B970D801D}" type="datetime11">
              <a:rPr lang="fr-FR" smtClean="0"/>
              <a:pPr>
                <a:defRPr/>
              </a:pPr>
              <a:t>19:31:20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17037-6405-4ED8-97F6-380BC80AA109}" type="slidenum">
              <a:rPr lang="fr-FR" altLang="fr-FR"/>
              <a:pPr>
                <a:defRPr/>
              </a:pPr>
              <a:t>15</a:t>
            </a:fld>
            <a:endParaRPr lang="fr-FR" altLang="fr-FR"/>
          </a:p>
        </p:txBody>
      </p:sp>
      <p:grpSp>
        <p:nvGrpSpPr>
          <p:cNvPr id="2" name="Groupe 9"/>
          <p:cNvGrpSpPr>
            <a:grpSpLocks/>
          </p:cNvGrpSpPr>
          <p:nvPr/>
        </p:nvGrpSpPr>
        <p:grpSpPr bwMode="auto">
          <a:xfrm>
            <a:off x="5867400" y="2781300"/>
            <a:ext cx="1800225" cy="1079500"/>
            <a:chOff x="5868144" y="1988840"/>
            <a:chExt cx="2376264" cy="1656184"/>
          </a:xfrm>
        </p:grpSpPr>
        <p:sp>
          <p:nvSpPr>
            <p:cNvPr id="7" name="Rectangle à coins arrondis 6"/>
            <p:cNvSpPr/>
            <p:nvPr/>
          </p:nvSpPr>
          <p:spPr bwMode="auto">
            <a:xfrm>
              <a:off x="5868144" y="1988840"/>
              <a:ext cx="2376264" cy="1656184"/>
            </a:xfrm>
            <a:prstGeom prst="roundRect">
              <a:avLst>
                <a:gd name="adj" fmla="val 4621"/>
              </a:avLst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b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1.5</a:t>
              </a:r>
            </a:p>
          </p:txBody>
        </p:sp>
        <p:sp>
          <p:nvSpPr>
            <p:cNvPr id="8" name="Rectangle à coins arrondis 7"/>
            <p:cNvSpPr/>
            <p:nvPr/>
          </p:nvSpPr>
          <p:spPr bwMode="auto">
            <a:xfrm>
              <a:off x="5941486" y="2061907"/>
              <a:ext cx="2231676" cy="431096"/>
            </a:xfrm>
            <a:prstGeom prst="round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$test</a:t>
              </a:r>
            </a:p>
          </p:txBody>
        </p:sp>
        <p:sp>
          <p:nvSpPr>
            <p:cNvPr id="9" name="Rectangle à coins arrondis 8"/>
            <p:cNvSpPr/>
            <p:nvPr/>
          </p:nvSpPr>
          <p:spPr bwMode="auto">
            <a:xfrm>
              <a:off x="5941486" y="2493003"/>
              <a:ext cx="2231676" cy="431094"/>
            </a:xfrm>
            <a:prstGeom prst="round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i="1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float</a:t>
              </a:r>
              <a:endParaRPr lang="fr-FR" b="1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" name="Groupe 10"/>
          <p:cNvGrpSpPr>
            <a:grpSpLocks/>
          </p:cNvGrpSpPr>
          <p:nvPr/>
        </p:nvGrpSpPr>
        <p:grpSpPr bwMode="auto">
          <a:xfrm>
            <a:off x="5867400" y="2781300"/>
            <a:ext cx="1800225" cy="1079500"/>
            <a:chOff x="5868144" y="1988840"/>
            <a:chExt cx="2376264" cy="1656184"/>
          </a:xfrm>
        </p:grpSpPr>
        <p:sp>
          <p:nvSpPr>
            <p:cNvPr id="12" name="Rectangle à coins arrondis 11"/>
            <p:cNvSpPr/>
            <p:nvPr/>
          </p:nvSpPr>
          <p:spPr bwMode="auto">
            <a:xfrm>
              <a:off x="5868144" y="1988840"/>
              <a:ext cx="2376264" cy="1656184"/>
            </a:xfrm>
            <a:prstGeom prst="roundRect">
              <a:avLst>
                <a:gd name="adj" fmla="val 4621"/>
              </a:avLst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b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  <p:sp>
          <p:nvSpPr>
            <p:cNvPr id="13" name="Rectangle à coins arrondis 12"/>
            <p:cNvSpPr/>
            <p:nvPr/>
          </p:nvSpPr>
          <p:spPr bwMode="auto">
            <a:xfrm>
              <a:off x="5941486" y="2061907"/>
              <a:ext cx="2231676" cy="431096"/>
            </a:xfrm>
            <a:prstGeom prst="round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$test</a:t>
              </a:r>
            </a:p>
          </p:txBody>
        </p:sp>
        <p:sp>
          <p:nvSpPr>
            <p:cNvPr id="14" name="Rectangle à coins arrondis 13"/>
            <p:cNvSpPr/>
            <p:nvPr/>
          </p:nvSpPr>
          <p:spPr bwMode="auto">
            <a:xfrm>
              <a:off x="5941486" y="2493003"/>
              <a:ext cx="2231676" cy="431094"/>
            </a:xfrm>
            <a:prstGeom prst="round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i="1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integer</a:t>
              </a:r>
              <a:endParaRPr lang="fr-FR" b="1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" name="Groupe 18"/>
          <p:cNvGrpSpPr>
            <a:grpSpLocks/>
          </p:cNvGrpSpPr>
          <p:nvPr/>
        </p:nvGrpSpPr>
        <p:grpSpPr bwMode="auto">
          <a:xfrm>
            <a:off x="5867400" y="2781300"/>
            <a:ext cx="1800225" cy="1079500"/>
            <a:chOff x="5868144" y="1988840"/>
            <a:chExt cx="2376264" cy="1656184"/>
          </a:xfrm>
        </p:grpSpPr>
        <p:sp>
          <p:nvSpPr>
            <p:cNvPr id="20" name="Rectangle à coins arrondis 19"/>
            <p:cNvSpPr/>
            <p:nvPr/>
          </p:nvSpPr>
          <p:spPr bwMode="auto">
            <a:xfrm>
              <a:off x="5868144" y="1988840"/>
              <a:ext cx="2376264" cy="1656184"/>
            </a:xfrm>
            <a:prstGeom prst="roundRect">
              <a:avLst>
                <a:gd name="adj" fmla="val 4621"/>
              </a:avLst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b"/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Rectangle à coins arrondis 20"/>
            <p:cNvSpPr/>
            <p:nvPr/>
          </p:nvSpPr>
          <p:spPr bwMode="auto">
            <a:xfrm>
              <a:off x="5941486" y="2061907"/>
              <a:ext cx="2231676" cy="431096"/>
            </a:xfrm>
            <a:prstGeom prst="round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$test</a:t>
              </a:r>
            </a:p>
          </p:txBody>
        </p:sp>
        <p:sp>
          <p:nvSpPr>
            <p:cNvPr id="22" name="Rectangle à coins arrondis 21"/>
            <p:cNvSpPr/>
            <p:nvPr/>
          </p:nvSpPr>
          <p:spPr bwMode="auto">
            <a:xfrm>
              <a:off x="5941486" y="2493003"/>
              <a:ext cx="2231676" cy="431094"/>
            </a:xfrm>
            <a:prstGeom prst="round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i="1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array</a:t>
              </a:r>
              <a:endParaRPr lang="fr-FR" b="1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1" name="Groupe 22"/>
          <p:cNvGrpSpPr>
            <a:grpSpLocks/>
          </p:cNvGrpSpPr>
          <p:nvPr/>
        </p:nvGrpSpPr>
        <p:grpSpPr bwMode="auto">
          <a:xfrm>
            <a:off x="5867400" y="2781300"/>
            <a:ext cx="1800225" cy="1079500"/>
            <a:chOff x="5868144" y="1988840"/>
            <a:chExt cx="2376264" cy="16561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4" name="Rectangle à coins arrondis 23"/>
            <p:cNvSpPr/>
            <p:nvPr/>
          </p:nvSpPr>
          <p:spPr bwMode="auto">
            <a:xfrm>
              <a:off x="5868144" y="1988840"/>
              <a:ext cx="2376264" cy="1656184"/>
            </a:xfrm>
            <a:prstGeom prst="roundRect">
              <a:avLst>
                <a:gd name="adj" fmla="val 4621"/>
              </a:avLst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b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"10"</a:t>
              </a:r>
            </a:p>
          </p:txBody>
        </p:sp>
        <p:sp>
          <p:nvSpPr>
            <p:cNvPr id="25" name="Rectangle à coins arrondis 24"/>
            <p:cNvSpPr/>
            <p:nvPr/>
          </p:nvSpPr>
          <p:spPr bwMode="auto">
            <a:xfrm>
              <a:off x="5941486" y="2061907"/>
              <a:ext cx="2231676" cy="431096"/>
            </a:xfrm>
            <a:prstGeom prst="round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$test</a:t>
              </a:r>
            </a:p>
          </p:txBody>
        </p:sp>
        <p:sp>
          <p:nvSpPr>
            <p:cNvPr id="26" name="Rectangle à coins arrondis 25"/>
            <p:cNvSpPr/>
            <p:nvPr/>
          </p:nvSpPr>
          <p:spPr bwMode="auto">
            <a:xfrm>
              <a:off x="5941486" y="2493003"/>
              <a:ext cx="2231676" cy="431094"/>
            </a:xfrm>
            <a:prstGeom prst="round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i="1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string</a:t>
              </a:r>
            </a:p>
          </p:txBody>
        </p:sp>
      </p:grpSp>
      <p:sp>
        <p:nvSpPr>
          <p:cNvPr id="27" name="Flèche droite 26"/>
          <p:cNvSpPr/>
          <p:nvPr/>
        </p:nvSpPr>
        <p:spPr bwMode="auto">
          <a:xfrm>
            <a:off x="90488" y="2133600"/>
            <a:ext cx="431800" cy="431800"/>
          </a:xfrm>
          <a:prstGeom prst="rightArrow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Flèche droite 27"/>
          <p:cNvSpPr/>
          <p:nvPr/>
        </p:nvSpPr>
        <p:spPr bwMode="auto">
          <a:xfrm>
            <a:off x="90488" y="2997200"/>
            <a:ext cx="431800" cy="431800"/>
          </a:xfrm>
          <a:prstGeom prst="rightArrow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Flèche droite 28"/>
          <p:cNvSpPr/>
          <p:nvPr/>
        </p:nvSpPr>
        <p:spPr bwMode="auto">
          <a:xfrm>
            <a:off x="90488" y="3933825"/>
            <a:ext cx="431800" cy="431800"/>
          </a:xfrm>
          <a:prstGeom prst="rightArrow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Flèche droite 29"/>
          <p:cNvSpPr/>
          <p:nvPr/>
        </p:nvSpPr>
        <p:spPr bwMode="auto">
          <a:xfrm>
            <a:off x="90488" y="4797425"/>
            <a:ext cx="431800" cy="431800"/>
          </a:xfrm>
          <a:prstGeom prst="rightArrow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re 4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Typage en fonction du contexte. Exemple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7853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400" b="1" dirty="0" smtClean="0">
                <a:solidFill>
                  <a:srgbClr val="008080"/>
                </a:solidFill>
                <a:latin typeface="Courier New" pitchFamily="49" charset="0"/>
              </a:rPr>
              <a:t>nombre1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400" b="1" dirty="0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400" b="1" dirty="0" smtClean="0">
                <a:solidFill>
                  <a:srgbClr val="FF00FF"/>
                </a:solidFill>
                <a:latin typeface="Courier New" pitchFamily="49" charset="0"/>
              </a:rPr>
              <a:t>1.5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400" b="1" dirty="0" smtClean="0">
                <a:solidFill>
                  <a:srgbClr val="008080"/>
                </a:solidFill>
                <a:latin typeface="Courier New" pitchFamily="49" charset="0"/>
              </a:rPr>
              <a:t>nombre2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400" b="1" dirty="0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400" b="1" dirty="0" smtClean="0">
                <a:solidFill>
                  <a:srgbClr val="FF00FF"/>
                </a:solidFill>
                <a:latin typeface="Courier New" pitchFamily="49" charset="0"/>
              </a:rPr>
              <a:t>12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400" b="1" dirty="0" smtClean="0">
                <a:solidFill>
                  <a:srgbClr val="008080"/>
                </a:solidFill>
                <a:latin typeface="Courier New" pitchFamily="49" charset="0"/>
              </a:rPr>
              <a:t>chaine1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400" b="1" dirty="0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</a:rPr>
              <a:t> "</a:t>
            </a:r>
            <a:r>
              <a:rPr lang="fr-FR" sz="2400" b="1" dirty="0" smtClean="0">
                <a:solidFill>
                  <a:srgbClr val="FF00FF"/>
                </a:solidFill>
                <a:latin typeface="Courier New" pitchFamily="49" charset="0"/>
              </a:rPr>
              <a:t>10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</a:rPr>
              <a:t>" 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400" b="1" dirty="0" smtClean="0">
                <a:solidFill>
                  <a:srgbClr val="008080"/>
                </a:solidFill>
                <a:latin typeface="Courier New" pitchFamily="49" charset="0"/>
              </a:rPr>
              <a:t>chaine2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400" b="1" dirty="0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</a:rPr>
              <a:t> '</a:t>
            </a:r>
            <a:r>
              <a:rPr lang="fr-FR" sz="2400" b="1" dirty="0" smtClean="0">
                <a:solidFill>
                  <a:srgbClr val="FF00FF"/>
                </a:solidFill>
                <a:latin typeface="Courier New" pitchFamily="49" charset="0"/>
              </a:rPr>
              <a:t>coucou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</a:rPr>
              <a:t>' 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1000" b="1" dirty="0" smtClean="0">
              <a:solidFill>
                <a:srgbClr val="804040"/>
              </a:solidFill>
              <a:latin typeface="Courier New" pitchFamily="49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400" b="1" dirty="0" smtClean="0">
                <a:solidFill>
                  <a:srgbClr val="008080"/>
                </a:solidFill>
                <a:latin typeface="Courier New" pitchFamily="49" charset="0"/>
              </a:rPr>
              <a:t>total </a:t>
            </a:r>
            <a:r>
              <a:rPr lang="fr-FR" sz="2400" b="1" dirty="0" smtClean="0">
                <a:solidFill>
                  <a:srgbClr val="804040"/>
                </a:solidFill>
                <a:latin typeface="Courier New" pitchFamily="49" charset="0"/>
              </a:rPr>
              <a:t>=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 smtClean="0">
                <a:solidFill>
                  <a:srgbClr val="804040"/>
                </a:solidFill>
                <a:latin typeface="Courier New" pitchFamily="49" charset="0"/>
              </a:rPr>
              <a:t> $</a:t>
            </a:r>
            <a:r>
              <a:rPr lang="fr-FR" sz="2400" b="1" dirty="0" smtClean="0">
                <a:solidFill>
                  <a:srgbClr val="008080"/>
                </a:solidFill>
                <a:latin typeface="Courier New" pitchFamily="49" charset="0"/>
              </a:rPr>
              <a:t>nombre1 </a:t>
            </a:r>
            <a:r>
              <a:rPr lang="fr-FR" sz="2400" b="1" dirty="0" smtClean="0">
                <a:solidFill>
                  <a:srgbClr val="804040"/>
                </a:solidFill>
                <a:latin typeface="Courier New" pitchFamily="49" charset="0"/>
              </a:rPr>
              <a:t>+ $</a:t>
            </a:r>
            <a:r>
              <a:rPr lang="fr-FR" sz="2400" b="1" dirty="0" smtClean="0">
                <a:solidFill>
                  <a:srgbClr val="008080"/>
                </a:solidFill>
                <a:latin typeface="Courier New" pitchFamily="49" charset="0"/>
              </a:rPr>
              <a:t>nombre2 </a:t>
            </a:r>
            <a:r>
              <a:rPr lang="fr-FR" sz="2400" b="1" dirty="0" smtClean="0">
                <a:solidFill>
                  <a:srgbClr val="804040"/>
                </a:solidFill>
                <a:latin typeface="Courier New" pitchFamily="49" charset="0"/>
              </a:rPr>
              <a:t>+ $</a:t>
            </a:r>
            <a:r>
              <a:rPr lang="fr-FR" sz="2400" b="1" dirty="0" smtClean="0">
                <a:solidFill>
                  <a:srgbClr val="008080"/>
                </a:solidFill>
                <a:latin typeface="Courier New" pitchFamily="49" charset="0"/>
              </a:rPr>
              <a:t>chaine1 </a:t>
            </a:r>
            <a:r>
              <a:rPr lang="fr-FR" sz="2400" b="1" dirty="0" smtClean="0">
                <a:solidFill>
                  <a:srgbClr val="804040"/>
                </a:solidFill>
                <a:latin typeface="Courier New" pitchFamily="49" charset="0"/>
              </a:rPr>
              <a:t>+ $</a:t>
            </a:r>
            <a:r>
              <a:rPr lang="fr-FR" sz="2400" b="1" dirty="0" smtClean="0">
                <a:solidFill>
                  <a:srgbClr val="008080"/>
                </a:solidFill>
                <a:latin typeface="Courier New" pitchFamily="49" charset="0"/>
              </a:rPr>
              <a:t>chaine2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24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2400" b="1" dirty="0" smtClean="0">
              <a:solidFill>
                <a:srgbClr val="008080"/>
              </a:solidFill>
              <a:latin typeface="Courier New" pitchFamily="49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2400" b="1" dirty="0" smtClean="0">
              <a:solidFill>
                <a:srgbClr val="008080"/>
              </a:solidFill>
              <a:latin typeface="Courier New" pitchFamily="49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2400" b="1" dirty="0" smtClean="0">
              <a:solidFill>
                <a:srgbClr val="008080"/>
              </a:solidFill>
              <a:latin typeface="Courier New" pitchFamily="49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 err="1" smtClean="0">
                <a:solidFill>
                  <a:srgbClr val="A020F0"/>
                </a:solidFill>
                <a:latin typeface="Courier New" pitchFamily="49" charset="0"/>
              </a:rPr>
              <a:t>echo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400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400" b="1" dirty="0" smtClean="0">
                <a:solidFill>
                  <a:srgbClr val="008080"/>
                </a:solidFill>
                <a:latin typeface="Courier New" pitchFamily="49" charset="0"/>
              </a:rPr>
              <a:t>total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</a:rPr>
              <a:t> ; </a:t>
            </a:r>
            <a:r>
              <a:rPr lang="fr-FR" sz="2400" b="1" dirty="0" smtClean="0">
                <a:solidFill>
                  <a:srgbClr val="0000FF"/>
                </a:solidFill>
                <a:latin typeface="Courier New" pitchFamily="49" charset="0"/>
              </a:rPr>
              <a:t>// 23.5 Réel</a:t>
            </a:r>
          </a:p>
        </p:txBody>
      </p:sp>
      <p:sp>
        <p:nvSpPr>
          <p:cNvPr id="19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37329E3-88A7-49C8-B196-1AA6F14CBFEF}" type="datetime11">
              <a:rPr lang="fr-FR" smtClean="0"/>
              <a:pPr>
                <a:defRPr/>
              </a:pPr>
              <a:t>19:31:20</a:t>
            </a:fld>
            <a:endParaRPr lang="fr-FR"/>
          </a:p>
        </p:txBody>
      </p:sp>
      <p:sp>
        <p:nvSpPr>
          <p:cNvPr id="2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18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CEA03C-C9D5-4C08-9CFA-AB78FFD3E766}" type="slidenum">
              <a:rPr lang="fr-FR" altLang="fr-FR"/>
              <a:pPr>
                <a:defRPr/>
              </a:pPr>
              <a:t>16</a:t>
            </a:fld>
            <a:endParaRPr lang="fr-FR" altLang="fr-FR"/>
          </a:p>
        </p:txBody>
      </p:sp>
      <p:sp>
        <p:nvSpPr>
          <p:cNvPr id="278533" name="AutoShape 5"/>
          <p:cNvSpPr>
            <a:spLocks noChangeArrowheads="1"/>
          </p:cNvSpPr>
          <p:nvPr/>
        </p:nvSpPr>
        <p:spPr bwMode="auto">
          <a:xfrm>
            <a:off x="3024188" y="4670425"/>
            <a:ext cx="771525" cy="3778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 algn="ctr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13.5</a:t>
            </a:r>
          </a:p>
        </p:txBody>
      </p:sp>
      <p:sp>
        <p:nvSpPr>
          <p:cNvPr id="278532" name="AutoShape 4"/>
          <p:cNvSpPr>
            <a:spLocks/>
          </p:cNvSpPr>
          <p:nvPr/>
        </p:nvSpPr>
        <p:spPr bwMode="auto">
          <a:xfrm rot="-5400000">
            <a:off x="2376488" y="2730500"/>
            <a:ext cx="215900" cy="3600450"/>
          </a:xfrm>
          <a:prstGeom prst="leftBrace">
            <a:avLst>
              <a:gd name="adj1" fmla="val 138971"/>
              <a:gd name="adj2" fmla="val 75926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8538" name="AutoShape 10"/>
          <p:cNvSpPr>
            <a:spLocks noChangeArrowheads="1"/>
          </p:cNvSpPr>
          <p:nvPr/>
        </p:nvSpPr>
        <p:spPr bwMode="auto">
          <a:xfrm>
            <a:off x="5111750" y="5240338"/>
            <a:ext cx="771525" cy="3778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 algn="ctr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23.5</a:t>
            </a:r>
          </a:p>
        </p:txBody>
      </p:sp>
      <p:sp>
        <p:nvSpPr>
          <p:cNvPr id="278539" name="AutoShape 11"/>
          <p:cNvSpPr>
            <a:spLocks/>
          </p:cNvSpPr>
          <p:nvPr/>
        </p:nvSpPr>
        <p:spPr bwMode="auto">
          <a:xfrm rot="-5400000">
            <a:off x="4464050" y="3297238"/>
            <a:ext cx="215900" cy="3600450"/>
          </a:xfrm>
          <a:prstGeom prst="leftBrace">
            <a:avLst>
              <a:gd name="adj1" fmla="val 138971"/>
              <a:gd name="adj2" fmla="val 75926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8540" name="AutoShape 12"/>
          <p:cNvSpPr>
            <a:spLocks noChangeArrowheads="1"/>
          </p:cNvSpPr>
          <p:nvPr/>
        </p:nvSpPr>
        <p:spPr bwMode="auto">
          <a:xfrm>
            <a:off x="7281863" y="5805488"/>
            <a:ext cx="771525" cy="3778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 algn="ctr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23.5</a:t>
            </a:r>
          </a:p>
        </p:txBody>
      </p:sp>
      <p:sp>
        <p:nvSpPr>
          <p:cNvPr id="278541" name="AutoShape 13"/>
          <p:cNvSpPr>
            <a:spLocks/>
          </p:cNvSpPr>
          <p:nvPr/>
        </p:nvSpPr>
        <p:spPr bwMode="auto">
          <a:xfrm rot="-5400000">
            <a:off x="6624638" y="3867150"/>
            <a:ext cx="215900" cy="3600450"/>
          </a:xfrm>
          <a:prstGeom prst="leftBrace">
            <a:avLst>
              <a:gd name="adj1" fmla="val 138971"/>
              <a:gd name="adj2" fmla="val 75926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8542" name="AutoShape 14"/>
          <p:cNvSpPr>
            <a:spLocks noChangeArrowheads="1"/>
          </p:cNvSpPr>
          <p:nvPr/>
        </p:nvSpPr>
        <p:spPr bwMode="auto">
          <a:xfrm>
            <a:off x="3268663" y="4073525"/>
            <a:ext cx="495300" cy="3841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 algn="ctr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</a:p>
        </p:txBody>
      </p:sp>
      <p:sp>
        <p:nvSpPr>
          <p:cNvPr id="278543" name="AutoShape 15"/>
          <p:cNvSpPr>
            <a:spLocks noChangeArrowheads="1"/>
          </p:cNvSpPr>
          <p:nvPr/>
        </p:nvSpPr>
        <p:spPr bwMode="auto">
          <a:xfrm>
            <a:off x="1184275" y="4076700"/>
            <a:ext cx="631825" cy="3778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 algn="ctr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1.5</a:t>
            </a:r>
          </a:p>
        </p:txBody>
      </p:sp>
      <p:sp>
        <p:nvSpPr>
          <p:cNvPr id="278544" name="AutoShape 16"/>
          <p:cNvSpPr>
            <a:spLocks noChangeArrowheads="1"/>
          </p:cNvSpPr>
          <p:nvPr/>
        </p:nvSpPr>
        <p:spPr bwMode="auto">
          <a:xfrm>
            <a:off x="5153025" y="4076700"/>
            <a:ext cx="771525" cy="3778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 algn="ctr">
            <a:solidFill>
              <a:schemeClr val="tx1"/>
            </a:solidFill>
            <a:prstDash val="dashDot"/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"10"</a:t>
            </a:r>
          </a:p>
        </p:txBody>
      </p:sp>
      <p:sp>
        <p:nvSpPr>
          <p:cNvPr id="278545" name="AutoShape 17"/>
          <p:cNvSpPr>
            <a:spLocks noChangeArrowheads="1"/>
          </p:cNvSpPr>
          <p:nvPr/>
        </p:nvSpPr>
        <p:spPr bwMode="auto">
          <a:xfrm>
            <a:off x="6899275" y="4076700"/>
            <a:ext cx="1311275" cy="3778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 algn="ctr">
            <a:solidFill>
              <a:schemeClr val="tx1"/>
            </a:solidFill>
            <a:prstDash val="dashDot"/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'coucou'</a:t>
            </a:r>
          </a:p>
        </p:txBody>
      </p:sp>
      <p:sp>
        <p:nvSpPr>
          <p:cNvPr id="278546" name="AutoShape 18"/>
          <p:cNvSpPr>
            <a:spLocks noChangeArrowheads="1"/>
          </p:cNvSpPr>
          <p:nvPr/>
        </p:nvSpPr>
        <p:spPr bwMode="auto">
          <a:xfrm>
            <a:off x="5153025" y="4667250"/>
            <a:ext cx="771525" cy="3841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 algn="ctr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10.0</a:t>
            </a:r>
          </a:p>
        </p:txBody>
      </p:sp>
      <p:sp>
        <p:nvSpPr>
          <p:cNvPr id="278547" name="AutoShape 19"/>
          <p:cNvSpPr>
            <a:spLocks noChangeArrowheads="1"/>
          </p:cNvSpPr>
          <p:nvPr/>
        </p:nvSpPr>
        <p:spPr bwMode="auto">
          <a:xfrm>
            <a:off x="7239000" y="5237163"/>
            <a:ext cx="631825" cy="3841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 algn="ctr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0.0</a:t>
            </a:r>
          </a:p>
        </p:txBody>
      </p:sp>
      <p:cxnSp>
        <p:nvCxnSpPr>
          <p:cNvPr id="278549" name="AutoShape 21"/>
          <p:cNvCxnSpPr>
            <a:cxnSpLocks noChangeShapeType="1"/>
            <a:stCxn id="278544" idx="2"/>
            <a:endCxn id="278546" idx="0"/>
          </p:cNvCxnSpPr>
          <p:nvPr/>
        </p:nvCxnSpPr>
        <p:spPr bwMode="auto">
          <a:xfrm>
            <a:off x="5538788" y="4454525"/>
            <a:ext cx="0" cy="212725"/>
          </a:xfrm>
          <a:prstGeom prst="straightConnector1">
            <a:avLst/>
          </a:prstGeom>
          <a:noFill/>
          <a:ln w="38100">
            <a:solidFill>
              <a:schemeClr val="accent4"/>
            </a:solidFill>
            <a:round/>
            <a:headEnd/>
            <a:tailEnd type="stealth" w="lg" len="lg"/>
          </a:ln>
        </p:spPr>
      </p:cxnSp>
      <p:cxnSp>
        <p:nvCxnSpPr>
          <p:cNvPr id="278550" name="AutoShape 22"/>
          <p:cNvCxnSpPr>
            <a:cxnSpLocks noChangeShapeType="1"/>
            <a:stCxn id="278545" idx="2"/>
            <a:endCxn id="278547" idx="0"/>
          </p:cNvCxnSpPr>
          <p:nvPr/>
        </p:nvCxnSpPr>
        <p:spPr bwMode="auto">
          <a:xfrm>
            <a:off x="7554913" y="4454525"/>
            <a:ext cx="0" cy="782638"/>
          </a:xfrm>
          <a:prstGeom prst="straightConnector1">
            <a:avLst/>
          </a:prstGeom>
          <a:noFill/>
          <a:ln w="38100">
            <a:solidFill>
              <a:schemeClr val="accent4"/>
            </a:solidFill>
            <a:round/>
            <a:headEnd/>
            <a:tailEnd type="stealth" w="lg" len="lg"/>
          </a:ln>
        </p:spPr>
      </p:cxnSp>
      <p:grpSp>
        <p:nvGrpSpPr>
          <p:cNvPr id="2" name="Groupe 20"/>
          <p:cNvGrpSpPr>
            <a:grpSpLocks/>
          </p:cNvGrpSpPr>
          <p:nvPr/>
        </p:nvGrpSpPr>
        <p:grpSpPr bwMode="auto">
          <a:xfrm>
            <a:off x="4787900" y="1268413"/>
            <a:ext cx="1800225" cy="1081087"/>
            <a:chOff x="5868144" y="1988840"/>
            <a:chExt cx="2376264" cy="16561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Rectangle à coins arrondis 21"/>
            <p:cNvSpPr/>
            <p:nvPr/>
          </p:nvSpPr>
          <p:spPr bwMode="auto">
            <a:xfrm>
              <a:off x="5868144" y="1988840"/>
              <a:ext cx="2376264" cy="1656184"/>
            </a:xfrm>
            <a:prstGeom prst="roundRect">
              <a:avLst>
                <a:gd name="adj" fmla="val 4621"/>
              </a:avLst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b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1.5</a:t>
              </a:r>
            </a:p>
          </p:txBody>
        </p:sp>
        <p:sp>
          <p:nvSpPr>
            <p:cNvPr id="23" name="Rectangle à coins arrondis 22"/>
            <p:cNvSpPr/>
            <p:nvPr/>
          </p:nvSpPr>
          <p:spPr bwMode="auto">
            <a:xfrm>
              <a:off x="5941486" y="2061800"/>
              <a:ext cx="2231676" cy="430461"/>
            </a:xfrm>
            <a:prstGeom prst="round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$nombre1</a:t>
              </a:r>
            </a:p>
          </p:txBody>
        </p:sp>
        <p:sp>
          <p:nvSpPr>
            <p:cNvPr id="24" name="Rectangle à coins arrondis 23"/>
            <p:cNvSpPr/>
            <p:nvPr/>
          </p:nvSpPr>
          <p:spPr bwMode="auto">
            <a:xfrm>
              <a:off x="5941486" y="2492261"/>
              <a:ext cx="2231676" cy="432894"/>
            </a:xfrm>
            <a:prstGeom prst="round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i="1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float</a:t>
              </a:r>
              <a:endParaRPr lang="fr-FR" b="1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" name="Groupe 24"/>
          <p:cNvGrpSpPr>
            <a:grpSpLocks/>
          </p:cNvGrpSpPr>
          <p:nvPr/>
        </p:nvGrpSpPr>
        <p:grpSpPr bwMode="auto">
          <a:xfrm>
            <a:off x="6661150" y="1268413"/>
            <a:ext cx="1798638" cy="1081087"/>
            <a:chOff x="5868144" y="1988840"/>
            <a:chExt cx="2376264" cy="16561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Rectangle à coins arrondis 25"/>
            <p:cNvSpPr/>
            <p:nvPr/>
          </p:nvSpPr>
          <p:spPr bwMode="auto">
            <a:xfrm>
              <a:off x="5868144" y="1988840"/>
              <a:ext cx="2376264" cy="1656184"/>
            </a:xfrm>
            <a:prstGeom prst="roundRect">
              <a:avLst>
                <a:gd name="adj" fmla="val 4621"/>
              </a:avLst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b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  <p:sp>
          <p:nvSpPr>
            <p:cNvPr id="27" name="Rectangle à coins arrondis 26"/>
            <p:cNvSpPr/>
            <p:nvPr/>
          </p:nvSpPr>
          <p:spPr bwMode="auto">
            <a:xfrm>
              <a:off x="5941551" y="2061800"/>
              <a:ext cx="2231548" cy="430461"/>
            </a:xfrm>
            <a:prstGeom prst="round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$nombre2</a:t>
              </a:r>
            </a:p>
          </p:txBody>
        </p:sp>
        <p:sp>
          <p:nvSpPr>
            <p:cNvPr id="28" name="Rectangle à coins arrondis 27"/>
            <p:cNvSpPr/>
            <p:nvPr/>
          </p:nvSpPr>
          <p:spPr bwMode="auto">
            <a:xfrm>
              <a:off x="5941551" y="2492261"/>
              <a:ext cx="2231548" cy="432894"/>
            </a:xfrm>
            <a:prstGeom prst="round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i="1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integer</a:t>
              </a:r>
              <a:endParaRPr lang="fr-FR" b="1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" name="Groupe 28"/>
          <p:cNvGrpSpPr>
            <a:grpSpLocks/>
          </p:cNvGrpSpPr>
          <p:nvPr/>
        </p:nvGrpSpPr>
        <p:grpSpPr bwMode="auto">
          <a:xfrm>
            <a:off x="4787900" y="2420938"/>
            <a:ext cx="1800225" cy="1079500"/>
            <a:chOff x="5868144" y="1988841"/>
            <a:chExt cx="2376264" cy="16561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Rectangle à coins arrondis 29"/>
            <p:cNvSpPr/>
            <p:nvPr/>
          </p:nvSpPr>
          <p:spPr bwMode="auto">
            <a:xfrm>
              <a:off x="5868144" y="1988841"/>
              <a:ext cx="2376264" cy="1656184"/>
            </a:xfrm>
            <a:prstGeom prst="roundRect">
              <a:avLst>
                <a:gd name="adj" fmla="val 4621"/>
              </a:avLst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b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"10"</a:t>
              </a:r>
            </a:p>
          </p:txBody>
        </p:sp>
        <p:sp>
          <p:nvSpPr>
            <p:cNvPr id="31" name="Rectangle à coins arrondis 30"/>
            <p:cNvSpPr/>
            <p:nvPr/>
          </p:nvSpPr>
          <p:spPr bwMode="auto">
            <a:xfrm>
              <a:off x="5941486" y="2061908"/>
              <a:ext cx="2231676" cy="431094"/>
            </a:xfrm>
            <a:prstGeom prst="round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$chaine1</a:t>
              </a:r>
            </a:p>
          </p:txBody>
        </p:sp>
        <p:sp>
          <p:nvSpPr>
            <p:cNvPr id="32" name="Rectangle à coins arrondis 31"/>
            <p:cNvSpPr/>
            <p:nvPr/>
          </p:nvSpPr>
          <p:spPr bwMode="auto">
            <a:xfrm>
              <a:off x="5941486" y="2493002"/>
              <a:ext cx="2231676" cy="431096"/>
            </a:xfrm>
            <a:prstGeom prst="round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i="1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string</a:t>
              </a:r>
            </a:p>
          </p:txBody>
        </p:sp>
      </p:grpSp>
      <p:grpSp>
        <p:nvGrpSpPr>
          <p:cNvPr id="5" name="Groupe 32"/>
          <p:cNvGrpSpPr>
            <a:grpSpLocks/>
          </p:cNvGrpSpPr>
          <p:nvPr/>
        </p:nvGrpSpPr>
        <p:grpSpPr bwMode="auto">
          <a:xfrm>
            <a:off x="6661150" y="2420938"/>
            <a:ext cx="1798638" cy="1079500"/>
            <a:chOff x="5868144" y="1988840"/>
            <a:chExt cx="2376264" cy="16561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4" name="Rectangle à coins arrondis 33"/>
            <p:cNvSpPr/>
            <p:nvPr/>
          </p:nvSpPr>
          <p:spPr bwMode="auto">
            <a:xfrm>
              <a:off x="5868144" y="1988840"/>
              <a:ext cx="2376264" cy="1656184"/>
            </a:xfrm>
            <a:prstGeom prst="roundRect">
              <a:avLst>
                <a:gd name="adj" fmla="val 4621"/>
              </a:avLst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b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"coucou"</a:t>
              </a:r>
            </a:p>
          </p:txBody>
        </p:sp>
        <p:sp>
          <p:nvSpPr>
            <p:cNvPr id="35" name="Rectangle à coins arrondis 34"/>
            <p:cNvSpPr/>
            <p:nvPr/>
          </p:nvSpPr>
          <p:spPr bwMode="auto">
            <a:xfrm>
              <a:off x="5941551" y="2061907"/>
              <a:ext cx="2231548" cy="431094"/>
            </a:xfrm>
            <a:prstGeom prst="round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$chaine2</a:t>
              </a:r>
            </a:p>
          </p:txBody>
        </p:sp>
        <p:sp>
          <p:nvSpPr>
            <p:cNvPr id="36" name="Rectangle à coins arrondis 35"/>
            <p:cNvSpPr/>
            <p:nvPr/>
          </p:nvSpPr>
          <p:spPr bwMode="auto">
            <a:xfrm>
              <a:off x="5941551" y="2493001"/>
              <a:ext cx="2231548" cy="431096"/>
            </a:xfrm>
            <a:prstGeom prst="round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i="1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string</a:t>
              </a:r>
            </a:p>
          </p:txBody>
        </p:sp>
      </p:grpSp>
      <p:sp>
        <p:nvSpPr>
          <p:cNvPr id="37" name="Flèche droite 36"/>
          <p:cNvSpPr/>
          <p:nvPr/>
        </p:nvSpPr>
        <p:spPr bwMode="auto">
          <a:xfrm>
            <a:off x="90488" y="1268413"/>
            <a:ext cx="431800" cy="431800"/>
          </a:xfrm>
          <a:prstGeom prst="rightArrow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Flèche droite 37"/>
          <p:cNvSpPr/>
          <p:nvPr/>
        </p:nvSpPr>
        <p:spPr bwMode="auto">
          <a:xfrm>
            <a:off x="90488" y="1700213"/>
            <a:ext cx="431800" cy="433387"/>
          </a:xfrm>
          <a:prstGeom prst="rightArrow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Flèche droite 38"/>
          <p:cNvSpPr/>
          <p:nvPr/>
        </p:nvSpPr>
        <p:spPr bwMode="auto">
          <a:xfrm>
            <a:off x="90488" y="2133600"/>
            <a:ext cx="431800" cy="431800"/>
          </a:xfrm>
          <a:prstGeom prst="rightArrow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Flèche droite 39"/>
          <p:cNvSpPr/>
          <p:nvPr/>
        </p:nvSpPr>
        <p:spPr bwMode="auto">
          <a:xfrm>
            <a:off x="90488" y="2565400"/>
            <a:ext cx="431800" cy="431800"/>
          </a:xfrm>
          <a:prstGeom prst="rightArrow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Rectangle à coins arrondis 40"/>
          <p:cNvSpPr/>
          <p:nvPr/>
        </p:nvSpPr>
        <p:spPr bwMode="auto">
          <a:xfrm>
            <a:off x="1763713" y="2938463"/>
            <a:ext cx="2154237" cy="377825"/>
          </a:xfrm>
          <a:prstGeom prst="wedgeRoundRectCallout">
            <a:avLst>
              <a:gd name="adj1" fmla="val 27954"/>
              <a:gd name="adj2" fmla="val 241114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eaLnBrk="1" hangingPunct="1">
              <a:lnSpc>
                <a:spcPct val="90000"/>
              </a:lnSpc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Utilisé comme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float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2" name="Rectangle à coins arrondis 41"/>
          <p:cNvSpPr/>
          <p:nvPr/>
        </p:nvSpPr>
        <p:spPr bwMode="auto">
          <a:xfrm>
            <a:off x="1763713" y="2938463"/>
            <a:ext cx="2154237" cy="377825"/>
          </a:xfrm>
          <a:prstGeom prst="wedgeRoundRectCallout">
            <a:avLst>
              <a:gd name="adj1" fmla="val 120371"/>
              <a:gd name="adj2" fmla="val 383553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eaLnBrk="1" hangingPunct="1">
              <a:lnSpc>
                <a:spcPct val="90000"/>
              </a:lnSpc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Utilisé comme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float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3" name="Rectangle à coins arrondis 42"/>
          <p:cNvSpPr/>
          <p:nvPr/>
        </p:nvSpPr>
        <p:spPr bwMode="auto">
          <a:xfrm>
            <a:off x="1763713" y="2938463"/>
            <a:ext cx="2154237" cy="377825"/>
          </a:xfrm>
          <a:prstGeom prst="wedgeRoundRectCallout">
            <a:avLst>
              <a:gd name="adj1" fmla="val 218737"/>
              <a:gd name="adj2" fmla="val 442337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eaLnBrk="1" hangingPunct="1">
              <a:lnSpc>
                <a:spcPct val="90000"/>
              </a:lnSpc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Utilisé comme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float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6" name="Groupe 43"/>
          <p:cNvGrpSpPr>
            <a:grpSpLocks/>
          </p:cNvGrpSpPr>
          <p:nvPr/>
        </p:nvGrpSpPr>
        <p:grpSpPr bwMode="auto">
          <a:xfrm>
            <a:off x="2916238" y="1268413"/>
            <a:ext cx="1800225" cy="1081087"/>
            <a:chOff x="5868144" y="1988840"/>
            <a:chExt cx="2376264" cy="16561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5" name="Rectangle à coins arrondis 44"/>
            <p:cNvSpPr/>
            <p:nvPr/>
          </p:nvSpPr>
          <p:spPr bwMode="auto">
            <a:xfrm>
              <a:off x="5868144" y="1988840"/>
              <a:ext cx="2376264" cy="1656184"/>
            </a:xfrm>
            <a:prstGeom prst="roundRect">
              <a:avLst>
                <a:gd name="adj" fmla="val 4621"/>
              </a:avLst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b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23.5</a:t>
              </a:r>
            </a:p>
          </p:txBody>
        </p:sp>
        <p:sp>
          <p:nvSpPr>
            <p:cNvPr id="46" name="Rectangle à coins arrondis 45"/>
            <p:cNvSpPr/>
            <p:nvPr/>
          </p:nvSpPr>
          <p:spPr bwMode="auto">
            <a:xfrm>
              <a:off x="5941485" y="2061800"/>
              <a:ext cx="2231677" cy="430461"/>
            </a:xfrm>
            <a:prstGeom prst="round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$total</a:t>
              </a:r>
            </a:p>
          </p:txBody>
        </p:sp>
        <p:sp>
          <p:nvSpPr>
            <p:cNvPr id="47" name="Rectangle à coins arrondis 46"/>
            <p:cNvSpPr/>
            <p:nvPr/>
          </p:nvSpPr>
          <p:spPr bwMode="auto">
            <a:xfrm>
              <a:off x="5941485" y="2492261"/>
              <a:ext cx="2231677" cy="432894"/>
            </a:xfrm>
            <a:prstGeom prst="round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i="1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float</a:t>
              </a:r>
              <a:endParaRPr lang="fr-FR" b="1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8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8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8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8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78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78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7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78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78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78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78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78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78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27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78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78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7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78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78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78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78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78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78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78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78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78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0" dur="500"/>
                                        <p:tgtEl>
                                          <p:spTgt spid="27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78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78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27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278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278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278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278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78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278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3" grpId="0" animBg="1"/>
      <p:bldP spid="278532" grpId="0" animBg="1"/>
      <p:bldP spid="278538" grpId="0" animBg="1"/>
      <p:bldP spid="278539" grpId="0" animBg="1"/>
      <p:bldP spid="278540" grpId="0" animBg="1"/>
      <p:bldP spid="278541" grpId="0" animBg="1"/>
      <p:bldP spid="278542" grpId="0" animBg="1"/>
      <p:bldP spid="278543" grpId="0" animBg="1"/>
      <p:bldP spid="278544" grpId="0" animBg="1"/>
      <p:bldP spid="278545" grpId="0" animBg="1"/>
      <p:bldP spid="278546" grpId="0" animBg="1"/>
      <p:bldP spid="278547" grpId="0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Modification de types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560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Le type désiré peut être précisé : cast</a:t>
            </a:r>
          </a:p>
          <a:p>
            <a:r>
              <a:rPr lang="fr-FR" b="1" smtClean="0">
                <a:latin typeface="Courier New" pitchFamily="49" charset="0"/>
                <a:cs typeface="Courier New" pitchFamily="49" charset="0"/>
              </a:rPr>
              <a:t>$variable = </a:t>
            </a:r>
            <a:r>
              <a:rPr lang="fr-FR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(nom_du_type)</a:t>
            </a:r>
            <a:r>
              <a:rPr lang="fr-FR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b="1" i="1" smtClean="0">
                <a:latin typeface="Courier New" pitchFamily="49" charset="0"/>
                <a:cs typeface="Courier New" pitchFamily="49" charset="0"/>
              </a:rPr>
              <a:t>valeur</a:t>
            </a:r>
          </a:p>
          <a:p>
            <a:pPr>
              <a:buFont typeface="Wingdings" pitchFamily="2" charset="2"/>
              <a:buNone/>
            </a:pPr>
            <a:endParaRPr lang="fr-FR" b="1" smtClean="0">
              <a:solidFill>
                <a:srgbClr val="804040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fr-FR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b="1" smtClean="0">
                <a:solidFill>
                  <a:srgbClr val="008080"/>
                </a:solidFill>
                <a:latin typeface="Courier New" pitchFamily="49" charset="0"/>
              </a:rPr>
              <a:t>a </a:t>
            </a:r>
            <a:r>
              <a:rPr lang="fr-FR" b="1" smtClean="0">
                <a:solidFill>
                  <a:srgbClr val="804040"/>
                </a:solidFill>
                <a:latin typeface="Courier New" pitchFamily="49" charset="0"/>
              </a:rPr>
              <a:t>= </a:t>
            </a:r>
            <a:r>
              <a:rPr lang="fr-FR" b="1" smtClean="0">
                <a:solidFill>
                  <a:srgbClr val="9966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fr-FR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fr-FR" b="1" smtClean="0">
                <a:solidFill>
                  <a:srgbClr val="9966FF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fr-FR" b="1" smtClean="0">
                <a:latin typeface="Courier New" pitchFamily="49" charset="0"/>
              </a:rPr>
              <a:t>"</a:t>
            </a:r>
            <a:r>
              <a:rPr lang="fr-FR" b="1" smtClean="0">
                <a:solidFill>
                  <a:srgbClr val="FF00FF"/>
                </a:solidFill>
                <a:latin typeface="Courier New" pitchFamily="49" charset="0"/>
              </a:rPr>
              <a:t>10</a:t>
            </a:r>
            <a:r>
              <a:rPr lang="fr-FR" b="1" smtClean="0">
                <a:latin typeface="Courier New" pitchFamily="49" charset="0"/>
              </a:rPr>
              <a:t>" ;</a:t>
            </a:r>
          </a:p>
          <a:p>
            <a:pPr>
              <a:buFont typeface="Wingdings" pitchFamily="2" charset="2"/>
              <a:buNone/>
            </a:pPr>
            <a:endParaRPr lang="fr-FR" b="1" smtClean="0">
              <a:solidFill>
                <a:srgbClr val="804040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fr-FR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b="1" smtClean="0">
                <a:solidFill>
                  <a:srgbClr val="008080"/>
                </a:solidFill>
                <a:latin typeface="Courier New" pitchFamily="49" charset="0"/>
              </a:rPr>
              <a:t>b </a:t>
            </a:r>
            <a:r>
              <a:rPr lang="fr-FR" b="1" smtClean="0">
                <a:solidFill>
                  <a:srgbClr val="804040"/>
                </a:solidFill>
                <a:latin typeface="Courier New" pitchFamily="49" charset="0"/>
              </a:rPr>
              <a:t>= </a:t>
            </a:r>
            <a:r>
              <a:rPr lang="fr-FR" b="1" smtClean="0">
                <a:solidFill>
                  <a:srgbClr val="9966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fr-FR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fr-FR" b="1" smtClean="0">
                <a:solidFill>
                  <a:srgbClr val="9966FF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fr-FR" b="1" smtClean="0">
                <a:solidFill>
                  <a:srgbClr val="FF00FF"/>
                </a:solidFill>
                <a:latin typeface="Courier New" pitchFamily="49" charset="0"/>
              </a:rPr>
              <a:t>12</a:t>
            </a:r>
            <a:r>
              <a:rPr lang="fr-FR" b="1" smtClean="0">
                <a:latin typeface="Courier New" pitchFamily="49" charset="0"/>
              </a:rPr>
              <a:t> ;</a:t>
            </a:r>
          </a:p>
          <a:p>
            <a:pPr>
              <a:buFont typeface="Wingdings" pitchFamily="2" charset="2"/>
              <a:buNone/>
            </a:pPr>
            <a:endParaRPr lang="fr-FR" b="1" i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fr-FR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b="1" smtClean="0">
                <a:solidFill>
                  <a:srgbClr val="008080"/>
                </a:solidFill>
                <a:latin typeface="Courier New" pitchFamily="49" charset="0"/>
              </a:rPr>
              <a:t>c </a:t>
            </a:r>
            <a:r>
              <a:rPr lang="fr-FR" b="1" smtClean="0">
                <a:solidFill>
                  <a:srgbClr val="804040"/>
                </a:solidFill>
                <a:latin typeface="Courier New" pitchFamily="49" charset="0"/>
              </a:rPr>
              <a:t>= </a:t>
            </a:r>
            <a:r>
              <a:rPr lang="fr-FR" b="1" smtClean="0">
                <a:solidFill>
                  <a:srgbClr val="9966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fr-FR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fr-FR" b="1" smtClean="0">
                <a:solidFill>
                  <a:srgbClr val="9966FF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fr-FR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b="1" smtClean="0">
                <a:solidFill>
                  <a:srgbClr val="008080"/>
                </a:solidFill>
                <a:latin typeface="Courier New" pitchFamily="49" charset="0"/>
              </a:rPr>
              <a:t>b</a:t>
            </a:r>
            <a:r>
              <a:rPr lang="fr-FR" b="1" smtClean="0">
                <a:latin typeface="Courier New" pitchFamily="49" charset="0"/>
              </a:rPr>
              <a:t> ;</a:t>
            </a:r>
            <a:endParaRPr lang="fr-FR" b="1" i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fr-FR" b="1" i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CF1DF4-0DB1-40DA-9004-B661FEA4E10D}" type="datetime11">
              <a:rPr lang="fr-FR" smtClean="0"/>
              <a:pPr>
                <a:defRPr/>
              </a:pPr>
              <a:t>19:31:20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0301D-C08D-4171-A262-8E9E60B3FE46}" type="slidenum">
              <a:rPr lang="fr-FR" altLang="fr-FR"/>
              <a:pPr>
                <a:defRPr/>
              </a:pPr>
              <a:t>17</a:t>
            </a:fld>
            <a:endParaRPr lang="fr-FR" altLang="fr-FR"/>
          </a:p>
        </p:txBody>
      </p:sp>
      <p:grpSp>
        <p:nvGrpSpPr>
          <p:cNvPr id="7" name="Groupe 20"/>
          <p:cNvGrpSpPr>
            <a:grpSpLocks/>
          </p:cNvGrpSpPr>
          <p:nvPr/>
        </p:nvGrpSpPr>
        <p:grpSpPr bwMode="auto">
          <a:xfrm>
            <a:off x="6011863" y="2420938"/>
            <a:ext cx="1800225" cy="1081087"/>
            <a:chOff x="5868144" y="1988840"/>
            <a:chExt cx="2376264" cy="16561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Rectangle à coins arrondis 7"/>
            <p:cNvSpPr/>
            <p:nvPr/>
          </p:nvSpPr>
          <p:spPr bwMode="auto">
            <a:xfrm>
              <a:off x="5868144" y="1988840"/>
              <a:ext cx="2376264" cy="1656184"/>
            </a:xfrm>
            <a:prstGeom prst="roundRect">
              <a:avLst>
                <a:gd name="adj" fmla="val 4621"/>
              </a:avLst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b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</a:p>
          </p:txBody>
        </p:sp>
        <p:sp>
          <p:nvSpPr>
            <p:cNvPr id="9" name="Rectangle à coins arrondis 8"/>
            <p:cNvSpPr/>
            <p:nvPr/>
          </p:nvSpPr>
          <p:spPr bwMode="auto">
            <a:xfrm>
              <a:off x="5941485" y="2061800"/>
              <a:ext cx="2231677" cy="430461"/>
            </a:xfrm>
            <a:prstGeom prst="round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$a</a:t>
              </a:r>
            </a:p>
          </p:txBody>
        </p:sp>
        <p:sp>
          <p:nvSpPr>
            <p:cNvPr id="10" name="Rectangle à coins arrondis 9"/>
            <p:cNvSpPr/>
            <p:nvPr/>
          </p:nvSpPr>
          <p:spPr bwMode="auto">
            <a:xfrm>
              <a:off x="5941485" y="2492261"/>
              <a:ext cx="2231677" cy="432894"/>
            </a:xfrm>
            <a:prstGeom prst="round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i="1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integer</a:t>
              </a:r>
              <a:endParaRPr lang="fr-FR" b="1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1" name="Groupe 20"/>
          <p:cNvGrpSpPr>
            <a:grpSpLocks/>
          </p:cNvGrpSpPr>
          <p:nvPr/>
        </p:nvGrpSpPr>
        <p:grpSpPr bwMode="auto">
          <a:xfrm>
            <a:off x="6011863" y="3573463"/>
            <a:ext cx="1800225" cy="1081087"/>
            <a:chOff x="5868144" y="1988840"/>
            <a:chExt cx="2376264" cy="16561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Rectangle à coins arrondis 11"/>
            <p:cNvSpPr/>
            <p:nvPr/>
          </p:nvSpPr>
          <p:spPr bwMode="auto">
            <a:xfrm>
              <a:off x="5868144" y="1988840"/>
              <a:ext cx="2376264" cy="1656184"/>
            </a:xfrm>
            <a:prstGeom prst="roundRect">
              <a:avLst>
                <a:gd name="adj" fmla="val 4621"/>
              </a:avLst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b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"12"</a:t>
              </a:r>
            </a:p>
          </p:txBody>
        </p:sp>
        <p:sp>
          <p:nvSpPr>
            <p:cNvPr id="13" name="Rectangle à coins arrondis 12"/>
            <p:cNvSpPr/>
            <p:nvPr/>
          </p:nvSpPr>
          <p:spPr bwMode="auto">
            <a:xfrm>
              <a:off x="5941485" y="2061800"/>
              <a:ext cx="2231677" cy="430461"/>
            </a:xfrm>
            <a:prstGeom prst="round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$b</a:t>
              </a:r>
            </a:p>
          </p:txBody>
        </p:sp>
        <p:sp>
          <p:nvSpPr>
            <p:cNvPr id="14" name="Rectangle à coins arrondis 13"/>
            <p:cNvSpPr/>
            <p:nvPr/>
          </p:nvSpPr>
          <p:spPr bwMode="auto">
            <a:xfrm>
              <a:off x="5941485" y="2492261"/>
              <a:ext cx="2231677" cy="432894"/>
            </a:xfrm>
            <a:prstGeom prst="round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i="1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string</a:t>
              </a:r>
            </a:p>
          </p:txBody>
        </p:sp>
      </p:grpSp>
      <p:grpSp>
        <p:nvGrpSpPr>
          <p:cNvPr id="15" name="Groupe 20"/>
          <p:cNvGrpSpPr>
            <a:grpSpLocks/>
          </p:cNvGrpSpPr>
          <p:nvPr/>
        </p:nvGrpSpPr>
        <p:grpSpPr bwMode="auto">
          <a:xfrm>
            <a:off x="6011863" y="4724400"/>
            <a:ext cx="1800225" cy="1081088"/>
            <a:chOff x="5868144" y="1988840"/>
            <a:chExt cx="2376264" cy="16561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à coins arrondis 15"/>
            <p:cNvSpPr/>
            <p:nvPr/>
          </p:nvSpPr>
          <p:spPr bwMode="auto">
            <a:xfrm>
              <a:off x="5868144" y="1988840"/>
              <a:ext cx="2376264" cy="1656184"/>
            </a:xfrm>
            <a:prstGeom prst="roundRect">
              <a:avLst>
                <a:gd name="adj" fmla="val 4621"/>
              </a:avLst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b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  <p:sp>
          <p:nvSpPr>
            <p:cNvPr id="17" name="Rectangle à coins arrondis 16"/>
            <p:cNvSpPr/>
            <p:nvPr/>
          </p:nvSpPr>
          <p:spPr bwMode="auto">
            <a:xfrm>
              <a:off x="5941485" y="2061800"/>
              <a:ext cx="2231677" cy="430462"/>
            </a:xfrm>
            <a:prstGeom prst="round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$c</a:t>
              </a:r>
            </a:p>
          </p:txBody>
        </p:sp>
        <p:sp>
          <p:nvSpPr>
            <p:cNvPr id="18" name="Rectangle à coins arrondis 17"/>
            <p:cNvSpPr/>
            <p:nvPr/>
          </p:nvSpPr>
          <p:spPr bwMode="auto">
            <a:xfrm>
              <a:off x="5941485" y="2492262"/>
              <a:ext cx="2231677" cy="432894"/>
            </a:xfrm>
            <a:prstGeom prst="round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i="1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float</a:t>
              </a:r>
              <a:endParaRPr lang="fr-FR" b="1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Définition de constantes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fr-FR" sz="2400" b="1" smtClean="0">
                <a:solidFill>
                  <a:srgbClr val="6A5ACD"/>
                </a:solidFill>
                <a:latin typeface="Courier New" pitchFamily="49" charset="0"/>
              </a:rPr>
              <a:t>&lt;?php</a:t>
            </a:r>
          </a:p>
          <a:p>
            <a:pPr>
              <a:buFont typeface="Wingdings" pitchFamily="2" charset="2"/>
              <a:buNone/>
            </a:pPr>
            <a:r>
              <a:rPr lang="fr-FR" sz="2400" b="1" smtClean="0">
                <a:solidFill>
                  <a:srgbClr val="008080"/>
                </a:solidFill>
                <a:latin typeface="Courier New" pitchFamily="49" charset="0"/>
              </a:rPr>
              <a:t>define</a:t>
            </a:r>
            <a:r>
              <a:rPr lang="fr-FR" sz="2400" b="1" smtClean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2400" b="1" smtClean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fr-FR" sz="2400" b="1" smtClean="0">
                <a:solidFill>
                  <a:srgbClr val="FF00FF"/>
                </a:solidFill>
                <a:latin typeface="Courier New" pitchFamily="49" charset="0"/>
              </a:rPr>
              <a:t>ma_constante</a:t>
            </a:r>
            <a:r>
              <a:rPr lang="fr-FR" sz="2400" b="1" smtClean="0">
                <a:solidFill>
                  <a:srgbClr val="000000"/>
                </a:solidFill>
                <a:latin typeface="Courier New" pitchFamily="49" charset="0"/>
              </a:rPr>
              <a:t>", "</a:t>
            </a:r>
            <a:r>
              <a:rPr lang="fr-FR" sz="2400" b="1" smtClean="0">
                <a:solidFill>
                  <a:srgbClr val="FF00FF"/>
                </a:solidFill>
                <a:latin typeface="Courier New" pitchFamily="49" charset="0"/>
              </a:rPr>
              <a:t>Bonjour à tous</a:t>
            </a:r>
            <a:r>
              <a:rPr lang="fr-FR" sz="2400" b="1" smtClean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fr-FR" sz="2400" b="1" smtClean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fr-FR" sz="2400" b="1" smtClean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>
              <a:buFont typeface="Wingdings" pitchFamily="2" charset="2"/>
              <a:buNone/>
            </a:pPr>
            <a:endParaRPr lang="fr-FR" sz="2400" b="1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fr-FR" sz="2400" b="1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fr-FR" sz="2400" b="1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fr-FR" sz="2400" b="1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fr-FR" sz="2400" b="1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fr-FR" sz="2400" b="1" smtClean="0">
                <a:solidFill>
                  <a:srgbClr val="008080"/>
                </a:solidFill>
                <a:latin typeface="Courier New" pitchFamily="49" charset="0"/>
              </a:rPr>
              <a:t>echo</a:t>
            </a:r>
            <a:r>
              <a:rPr lang="fr-FR" sz="2400" b="1" smtClean="0">
                <a:solidFill>
                  <a:srgbClr val="000000"/>
                </a:solidFill>
                <a:latin typeface="Courier New" pitchFamily="49" charset="0"/>
              </a:rPr>
              <a:t> ma_constante ;</a:t>
            </a:r>
          </a:p>
          <a:p>
            <a:pPr>
              <a:buFont typeface="Wingdings" pitchFamily="2" charset="2"/>
              <a:buNone/>
            </a:pPr>
            <a:r>
              <a:rPr lang="fr-FR" sz="2400" b="1" smtClean="0">
                <a:solidFill>
                  <a:srgbClr val="6A5ACD"/>
                </a:solidFill>
                <a:latin typeface="Courier New" pitchFamily="49" charset="0"/>
              </a:rPr>
              <a:t>?&gt;</a:t>
            </a:r>
            <a:endParaRPr lang="fr-FR" sz="2400" b="1" smtClean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6F249D3-3188-485F-A61B-841E84EAD691}" type="datetime11">
              <a:rPr lang="fr-FR" smtClean="0"/>
              <a:pPr>
                <a:defRPr/>
              </a:pPr>
              <a:t>19:31:20</a:t>
            </a:fld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BCE590-3252-49BC-A008-AB5D151ADDBF}" type="slidenum">
              <a:rPr lang="fr-FR" altLang="fr-FR"/>
              <a:pPr>
                <a:defRPr/>
              </a:pPr>
              <a:t>18</a:t>
            </a:fld>
            <a:endParaRPr lang="fr-FR" altLang="fr-FR"/>
          </a:p>
        </p:txBody>
      </p:sp>
      <p:sp>
        <p:nvSpPr>
          <p:cNvPr id="340996" name="AutoShape 4"/>
          <p:cNvSpPr>
            <a:spLocks noChangeArrowheads="1"/>
          </p:cNvSpPr>
          <p:nvPr/>
        </p:nvSpPr>
        <p:spPr bwMode="auto">
          <a:xfrm>
            <a:off x="665163" y="3127375"/>
            <a:ext cx="4356100" cy="531813"/>
          </a:xfrm>
          <a:prstGeom prst="wedgeRoundRectCallout">
            <a:avLst>
              <a:gd name="adj1" fmla="val -37319"/>
              <a:gd name="adj2" fmla="val -259509"/>
              <a:gd name="adj3" fmla="val 16667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r-FR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Définition d'une constante</a:t>
            </a:r>
          </a:p>
        </p:txBody>
      </p:sp>
      <p:sp>
        <p:nvSpPr>
          <p:cNvPr id="340997" name="AutoShape 5"/>
          <p:cNvSpPr>
            <a:spLocks noChangeArrowheads="1"/>
          </p:cNvSpPr>
          <p:nvPr/>
        </p:nvSpPr>
        <p:spPr bwMode="auto">
          <a:xfrm>
            <a:off x="1960563" y="5445125"/>
            <a:ext cx="4325937" cy="531813"/>
          </a:xfrm>
          <a:prstGeom prst="wedgeRoundRectCallout">
            <a:avLst>
              <a:gd name="adj1" fmla="val -38833"/>
              <a:gd name="adj2" fmla="val -189569"/>
              <a:gd name="adj3" fmla="val 16667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r-FR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Utilisation de la constante</a:t>
            </a:r>
          </a:p>
        </p:txBody>
      </p:sp>
      <p:sp>
        <p:nvSpPr>
          <p:cNvPr id="340998" name="AutoShape 6"/>
          <p:cNvSpPr>
            <a:spLocks noChangeArrowheads="1"/>
          </p:cNvSpPr>
          <p:nvPr/>
        </p:nvSpPr>
        <p:spPr bwMode="auto">
          <a:xfrm>
            <a:off x="3140075" y="2406650"/>
            <a:ext cx="928688" cy="531813"/>
          </a:xfrm>
          <a:prstGeom prst="wedgeRoundRectCallout">
            <a:avLst>
              <a:gd name="adj1" fmla="val -72690"/>
              <a:gd name="adj2" fmla="val -111657"/>
              <a:gd name="adj3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r-FR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nom</a:t>
            </a:r>
          </a:p>
        </p:txBody>
      </p:sp>
      <p:sp>
        <p:nvSpPr>
          <p:cNvPr id="340999" name="AutoShape 7"/>
          <p:cNvSpPr>
            <a:spLocks noChangeArrowheads="1"/>
          </p:cNvSpPr>
          <p:nvPr/>
        </p:nvSpPr>
        <p:spPr bwMode="auto">
          <a:xfrm>
            <a:off x="5884863" y="2406650"/>
            <a:ext cx="1209675" cy="531813"/>
          </a:xfrm>
          <a:prstGeom prst="wedgeRoundRectCallout">
            <a:avLst>
              <a:gd name="adj1" fmla="val -61352"/>
              <a:gd name="adj2" fmla="val -119630"/>
              <a:gd name="adj3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r-FR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valeur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0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0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40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40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6" grpId="0" animBg="1"/>
      <p:bldP spid="340997" grpId="0" animBg="1"/>
      <p:bldP spid="340998" grpId="0" animBg="1"/>
      <p:bldP spid="34099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Chaînes de caractères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7651" name="Espace réservé du texte 2"/>
          <p:cNvSpPr>
            <a:spLocks noGrp="1"/>
          </p:cNvSpPr>
          <p:nvPr>
            <p:ph type="body" idx="1"/>
          </p:nvPr>
        </p:nvSpPr>
        <p:spPr>
          <a:xfrm>
            <a:off x="741363" y="1828800"/>
            <a:ext cx="8021637" cy="685800"/>
          </a:xfrm>
        </p:spPr>
        <p:txBody>
          <a:bodyPr/>
          <a:lstStyle/>
          <a:p>
            <a:endParaRPr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958AF5C-536F-4173-8435-3CD99083CC08}" type="datetime11">
              <a:rPr lang="fr-FR" smtClean="0"/>
              <a:pPr>
                <a:defRPr/>
              </a:pPr>
              <a:t>19:31:21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BCB76-9E2F-422C-B0D2-36E51F33EF7E}" type="slidenum">
              <a:rPr lang="fr-FR" altLang="fr-FR"/>
              <a:pPr>
                <a:defRPr/>
              </a:pPr>
              <a:t>19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0243" name="Espace réservé du texte 2"/>
          <p:cNvSpPr>
            <a:spLocks noGrp="1"/>
          </p:cNvSpPr>
          <p:nvPr>
            <p:ph type="body" idx="1"/>
          </p:nvPr>
        </p:nvSpPr>
        <p:spPr>
          <a:xfrm>
            <a:off x="741363" y="1828800"/>
            <a:ext cx="8021637" cy="685800"/>
          </a:xfrm>
        </p:spPr>
        <p:txBody>
          <a:bodyPr/>
          <a:lstStyle/>
          <a:p>
            <a:endParaRPr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AF92728-6586-403D-BA11-3F3FDE92628E}" type="datetime11">
              <a:rPr lang="fr-FR" smtClean="0"/>
              <a:pPr>
                <a:defRPr/>
              </a:pPr>
              <a:t>21:14:52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242980-81E7-4CC2-B775-40CA16C5F14D}" type="slidenum">
              <a:rPr lang="fr-FR" altLang="fr-FR"/>
              <a:pPr>
                <a:defRPr/>
              </a:pPr>
              <a:t>2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Substitution de variables dans les chaînes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mtClean="0"/>
              <a:t>Guillemets doubles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fr-FR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b="1" smtClean="0">
                <a:solidFill>
                  <a:srgbClr val="008080"/>
                </a:solidFill>
                <a:latin typeface="Courier New" pitchFamily="49" charset="0"/>
              </a:rPr>
              <a:t>a</a:t>
            </a:r>
            <a:r>
              <a:rPr lang="fr-FR" b="1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b="1" smtClean="0">
                <a:latin typeface="Courier New" pitchFamily="49" charset="0"/>
              </a:rPr>
              <a:t>"</a:t>
            </a:r>
            <a:r>
              <a:rPr lang="fr-FR" b="1" smtClean="0">
                <a:solidFill>
                  <a:srgbClr val="FF00FF"/>
                </a:solidFill>
                <a:latin typeface="Courier New" pitchFamily="49" charset="0"/>
              </a:rPr>
              <a:t>chaîne</a:t>
            </a:r>
            <a:r>
              <a:rPr lang="fr-FR" b="1" smtClean="0">
                <a:latin typeface="Courier New" pitchFamily="49" charset="0"/>
              </a:rPr>
              <a:t>" 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fr-FR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b="1" smtClean="0">
                <a:solidFill>
                  <a:srgbClr val="008080"/>
                </a:solidFill>
                <a:latin typeface="Courier New" pitchFamily="49" charset="0"/>
              </a:rPr>
              <a:t>b</a:t>
            </a:r>
            <a:r>
              <a:rPr lang="fr-FR" b="1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b="1" smtClean="0">
                <a:latin typeface="Courier New" pitchFamily="49" charset="0"/>
              </a:rPr>
              <a:t>"</a:t>
            </a:r>
            <a:r>
              <a:rPr lang="fr-FR" b="1" smtClean="0">
                <a:solidFill>
                  <a:srgbClr val="FF00FF"/>
                </a:solidFill>
                <a:latin typeface="Courier New" pitchFamily="49" charset="0"/>
              </a:rPr>
              <a:t>voici une</a:t>
            </a:r>
            <a:r>
              <a:rPr lang="fr-FR" b="1" smtClean="0">
                <a:latin typeface="Courier New" pitchFamily="49" charset="0"/>
              </a:rPr>
              <a:t> </a:t>
            </a:r>
            <a:r>
              <a:rPr lang="fr-FR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b="1" smtClean="0">
                <a:solidFill>
                  <a:srgbClr val="008080"/>
                </a:solidFill>
                <a:latin typeface="Courier New" pitchFamily="49" charset="0"/>
              </a:rPr>
              <a:t>a</a:t>
            </a:r>
            <a:r>
              <a:rPr lang="fr-FR" b="1" smtClean="0">
                <a:latin typeface="Courier New" pitchFamily="49" charset="0"/>
              </a:rPr>
              <a:t>";</a:t>
            </a:r>
          </a:p>
          <a:p>
            <a:pPr>
              <a:lnSpc>
                <a:spcPct val="90000"/>
              </a:lnSpc>
            </a:pPr>
            <a:endParaRPr lang="fr-FR" smtClean="0"/>
          </a:p>
          <a:p>
            <a:pPr>
              <a:lnSpc>
                <a:spcPct val="90000"/>
              </a:lnSpc>
            </a:pPr>
            <a:r>
              <a:rPr lang="fr-FR" smtClean="0"/>
              <a:t>Guillemets simples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fr-FR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b="1" smtClean="0">
                <a:solidFill>
                  <a:srgbClr val="008080"/>
                </a:solidFill>
                <a:latin typeface="Courier New" pitchFamily="49" charset="0"/>
              </a:rPr>
              <a:t>a</a:t>
            </a:r>
            <a:r>
              <a:rPr lang="fr-FR" b="1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b="1" smtClean="0">
                <a:latin typeface="Courier New" pitchFamily="49" charset="0"/>
              </a:rPr>
              <a:t>'</a:t>
            </a:r>
            <a:r>
              <a:rPr lang="fr-FR" b="1" smtClean="0">
                <a:solidFill>
                  <a:srgbClr val="FF00FF"/>
                </a:solidFill>
                <a:latin typeface="Courier New" pitchFamily="49" charset="0"/>
              </a:rPr>
              <a:t>chaîne</a:t>
            </a:r>
            <a:r>
              <a:rPr lang="fr-FR" b="1" smtClean="0">
                <a:latin typeface="Courier New" pitchFamily="49" charset="0"/>
              </a:rPr>
              <a:t>' 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fr-FR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b="1" smtClean="0">
                <a:solidFill>
                  <a:srgbClr val="008080"/>
                </a:solidFill>
                <a:latin typeface="Courier New" pitchFamily="49" charset="0"/>
              </a:rPr>
              <a:t>b</a:t>
            </a:r>
            <a:r>
              <a:rPr lang="fr-FR" b="1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b="1" smtClean="0">
                <a:latin typeface="Courier New" pitchFamily="49" charset="0"/>
              </a:rPr>
              <a:t>'</a:t>
            </a:r>
            <a:r>
              <a:rPr lang="fr-FR" b="1" smtClean="0">
                <a:solidFill>
                  <a:srgbClr val="FF00FF"/>
                </a:solidFill>
                <a:latin typeface="Courier New" pitchFamily="49" charset="0"/>
              </a:rPr>
              <a:t>voici une $a</a:t>
            </a:r>
            <a:r>
              <a:rPr lang="fr-FR" b="1" smtClean="0">
                <a:latin typeface="Courier New" pitchFamily="49" charset="0"/>
              </a:rPr>
              <a:t>';</a:t>
            </a:r>
          </a:p>
        </p:txBody>
      </p:sp>
      <p:sp>
        <p:nvSpPr>
          <p:cNvPr id="11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CC4E2B4-FD91-4653-A558-7BC14ACD5FB7}" type="datetime11">
              <a:rPr lang="fr-FR" smtClean="0"/>
              <a:pPr>
                <a:defRPr/>
              </a:pPr>
              <a:t>19:31:21</a:t>
            </a:fld>
            <a:endParaRPr lang="fr-FR"/>
          </a:p>
        </p:txBody>
      </p:sp>
      <p:sp>
        <p:nvSpPr>
          <p:cNvPr id="12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10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18B7D2-8199-4BC7-A226-61FE8675BC31}" type="slidenum">
              <a:rPr lang="fr-FR" altLang="fr-FR"/>
              <a:pPr>
                <a:defRPr/>
              </a:pPr>
              <a:t>20</a:t>
            </a:fld>
            <a:endParaRPr lang="fr-FR" altLang="fr-FR"/>
          </a:p>
        </p:txBody>
      </p:sp>
      <p:sp>
        <p:nvSpPr>
          <p:cNvPr id="325636" name="AutoShape 4"/>
          <p:cNvSpPr>
            <a:spLocks noChangeArrowheads="1"/>
          </p:cNvSpPr>
          <p:nvPr/>
        </p:nvSpPr>
        <p:spPr bwMode="auto">
          <a:xfrm>
            <a:off x="4964113" y="1630363"/>
            <a:ext cx="1323975" cy="4159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tIns="0" bIns="0" anchor="ctr">
            <a:spAutoFit/>
          </a:bodyPr>
          <a:lstStyle/>
          <a:p>
            <a:pPr eaLnBrk="1" hangingPunct="1">
              <a:defRPr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chaîne</a:t>
            </a:r>
          </a:p>
        </p:txBody>
      </p:sp>
      <p:sp>
        <p:nvSpPr>
          <p:cNvPr id="325637" name="AutoShape 5"/>
          <p:cNvSpPr>
            <a:spLocks noChangeArrowheads="1"/>
          </p:cNvSpPr>
          <p:nvPr/>
        </p:nvSpPr>
        <p:spPr bwMode="auto">
          <a:xfrm>
            <a:off x="4964113" y="3860800"/>
            <a:ext cx="2422525" cy="4159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tIns="0" bIns="0" anchor="ctr">
            <a:spAutoFit/>
          </a:bodyPr>
          <a:lstStyle/>
          <a:p>
            <a:pPr eaLnBrk="1" hangingPunct="1">
              <a:defRPr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voici une </a:t>
            </a:r>
            <a:r>
              <a:rPr lang="fr-F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$a</a:t>
            </a:r>
          </a:p>
        </p:txBody>
      </p:sp>
      <p:sp>
        <p:nvSpPr>
          <p:cNvPr id="325638" name="AutoShape 6"/>
          <p:cNvSpPr>
            <a:spLocks noChangeArrowheads="1"/>
          </p:cNvSpPr>
          <p:nvPr/>
        </p:nvSpPr>
        <p:spPr bwMode="auto">
          <a:xfrm>
            <a:off x="4964113" y="3421063"/>
            <a:ext cx="1323975" cy="4159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tIns="0" bIns="0" anchor="ctr">
            <a:spAutoFit/>
          </a:bodyPr>
          <a:lstStyle/>
          <a:p>
            <a:pPr eaLnBrk="1" hangingPunct="1">
              <a:defRPr/>
            </a:pPr>
            <a:r>
              <a:rPr lang="fr-FR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chaîne</a:t>
            </a:r>
          </a:p>
        </p:txBody>
      </p:sp>
      <p:sp>
        <p:nvSpPr>
          <p:cNvPr id="325639" name="AutoShape 7"/>
          <p:cNvSpPr>
            <a:spLocks noChangeArrowheads="1"/>
          </p:cNvSpPr>
          <p:nvPr/>
        </p:nvSpPr>
        <p:spPr bwMode="auto">
          <a:xfrm>
            <a:off x="4964113" y="2060575"/>
            <a:ext cx="3152775" cy="4159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tIns="0" bIns="0" anchor="ctr">
            <a:spAutoFit/>
          </a:bodyPr>
          <a:lstStyle/>
          <a:p>
            <a:pPr eaLnBrk="1" hangingPunct="1">
              <a:defRPr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voici une </a:t>
            </a:r>
            <a:r>
              <a:rPr lang="fr-F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chaîne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5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5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5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5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5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5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5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6" grpId="0" animBg="1"/>
      <p:bldP spid="325637" grpId="0" animBg="1"/>
      <p:bldP spid="325638" grpId="0" animBg="1"/>
      <p:bldP spid="32563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Substitution de variables dans les chaînes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714500"/>
            <a:ext cx="8229600" cy="4625975"/>
          </a:xfrm>
        </p:spPr>
        <p:txBody>
          <a:bodyPr rtlCol="0">
            <a:normAutofit fontScale="92500" lnSpcReduction="20000"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Syntaxe </a:t>
            </a:r>
            <a:r>
              <a:rPr lang="fr-FR" i="1" dirty="0" err="1" smtClean="0"/>
              <a:t>HereDoc</a:t>
            </a:r>
            <a:endParaRPr lang="fr-FR" i="1" dirty="0" smtClean="0"/>
          </a:p>
          <a:p>
            <a:pPr marL="731520" lvl="1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b="1" dirty="0" smtClean="0">
                <a:solidFill>
                  <a:srgbClr val="008080"/>
                </a:solidFill>
                <a:latin typeface="Courier New" pitchFamily="49" charset="0"/>
              </a:rPr>
              <a:t>a</a:t>
            </a:r>
            <a:r>
              <a:rPr lang="fr-FR" b="1" dirty="0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b="1" dirty="0" smtClean="0">
                <a:latin typeface="Courier New" pitchFamily="49" charset="0"/>
              </a:rPr>
              <a:t>"</a:t>
            </a:r>
            <a:r>
              <a:rPr lang="fr-FR" b="1" dirty="0" smtClean="0">
                <a:solidFill>
                  <a:srgbClr val="FF00FF"/>
                </a:solidFill>
                <a:latin typeface="Courier New" pitchFamily="49" charset="0"/>
              </a:rPr>
              <a:t>chaîne</a:t>
            </a:r>
            <a:r>
              <a:rPr lang="fr-FR" b="1" dirty="0" smtClean="0">
                <a:latin typeface="Courier New" pitchFamily="49" charset="0"/>
              </a:rPr>
              <a:t>" ;</a:t>
            </a:r>
          </a:p>
          <a:p>
            <a:pPr marL="731520" lvl="1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b="1" dirty="0" smtClean="0">
                <a:solidFill>
                  <a:srgbClr val="008080"/>
                </a:solidFill>
                <a:latin typeface="Courier New" pitchFamily="49" charset="0"/>
              </a:rPr>
              <a:t>b</a:t>
            </a:r>
            <a:r>
              <a:rPr lang="fr-FR" b="1" dirty="0" smtClean="0">
                <a:solidFill>
                  <a:srgbClr val="804040"/>
                </a:solidFill>
                <a:latin typeface="Courier New" pitchFamily="49" charset="0"/>
              </a:rPr>
              <a:t>=&lt;&lt;&lt;</a:t>
            </a:r>
            <a:r>
              <a:rPr lang="fr-FR" b="1" dirty="0" smtClean="0">
                <a:solidFill>
                  <a:srgbClr val="9966FF"/>
                </a:solidFill>
                <a:latin typeface="Courier New" pitchFamily="49" charset="0"/>
              </a:rPr>
              <a:t>MARQUEDEFIN</a:t>
            </a:r>
          </a:p>
          <a:p>
            <a:pPr marL="731520" lvl="1" indent="-27432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>
                <a:latin typeface="Courier New" pitchFamily="49" charset="0"/>
              </a:rPr>
              <a:t>voici une </a:t>
            </a:r>
            <a:r>
              <a:rPr lang="fr-FR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b="1" dirty="0" smtClean="0">
                <a:solidFill>
                  <a:srgbClr val="008080"/>
                </a:solidFill>
                <a:latin typeface="Courier New" pitchFamily="49" charset="0"/>
              </a:rPr>
              <a:t>a</a:t>
            </a:r>
          </a:p>
          <a:p>
            <a:pPr marL="731520" lvl="1" indent="-27432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>
                <a:latin typeface="Courier New" pitchFamily="49" charset="0"/>
              </a:rPr>
              <a:t>sur deux lignes ;-)</a:t>
            </a:r>
          </a:p>
          <a:p>
            <a:pPr marL="731520" lvl="1" indent="-27432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>
                <a:solidFill>
                  <a:srgbClr val="9966FF"/>
                </a:solidFill>
                <a:latin typeface="Courier New" pitchFamily="49" charset="0"/>
              </a:rPr>
              <a:t>MARQUEDEFIN</a:t>
            </a:r>
            <a:r>
              <a:rPr lang="fr-FR" b="1" dirty="0" smtClean="0">
                <a:latin typeface="Courier New" pitchFamily="49" charset="0"/>
              </a:rPr>
              <a:t>;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Syntaxe </a:t>
            </a:r>
            <a:r>
              <a:rPr lang="fr-FR" i="1" dirty="0" err="1" smtClean="0"/>
              <a:t>NowDoc</a:t>
            </a:r>
            <a:r>
              <a:rPr lang="fr-FR" dirty="0" smtClean="0"/>
              <a:t> (PHP 5.3)</a:t>
            </a:r>
          </a:p>
          <a:p>
            <a:pPr marL="731520" lvl="1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b="1" dirty="0" smtClean="0">
                <a:solidFill>
                  <a:srgbClr val="008080"/>
                </a:solidFill>
                <a:latin typeface="Courier New" pitchFamily="49" charset="0"/>
              </a:rPr>
              <a:t>a</a:t>
            </a:r>
            <a:r>
              <a:rPr lang="fr-FR" b="1" dirty="0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b="1" dirty="0" smtClean="0">
                <a:latin typeface="Courier New" pitchFamily="49" charset="0"/>
              </a:rPr>
              <a:t>"</a:t>
            </a:r>
            <a:r>
              <a:rPr lang="fr-FR" b="1" dirty="0" smtClean="0">
                <a:solidFill>
                  <a:srgbClr val="FF00FF"/>
                </a:solidFill>
                <a:latin typeface="Courier New" pitchFamily="49" charset="0"/>
              </a:rPr>
              <a:t>chaîne</a:t>
            </a:r>
            <a:r>
              <a:rPr lang="fr-FR" b="1" dirty="0" smtClean="0">
                <a:latin typeface="Courier New" pitchFamily="49" charset="0"/>
              </a:rPr>
              <a:t>" ;</a:t>
            </a:r>
          </a:p>
          <a:p>
            <a:pPr marL="731520" lvl="1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b="1" dirty="0" smtClean="0">
                <a:solidFill>
                  <a:srgbClr val="008080"/>
                </a:solidFill>
                <a:latin typeface="Courier New" pitchFamily="49" charset="0"/>
              </a:rPr>
              <a:t>b</a:t>
            </a:r>
            <a:r>
              <a:rPr lang="fr-FR" b="1" dirty="0" smtClean="0">
                <a:solidFill>
                  <a:srgbClr val="804040"/>
                </a:solidFill>
                <a:latin typeface="Courier New" pitchFamily="49" charset="0"/>
              </a:rPr>
              <a:t>=&lt;&lt;&lt;</a:t>
            </a:r>
            <a:r>
              <a:rPr lang="fr-FR" b="1" dirty="0" smtClean="0">
                <a:solidFill>
                  <a:srgbClr val="9966FF"/>
                </a:solidFill>
                <a:latin typeface="Courier New" pitchFamily="49" charset="0"/>
              </a:rPr>
              <a:t>'MARQUEDEFIN’</a:t>
            </a:r>
          </a:p>
          <a:p>
            <a:pPr marL="731520" lvl="1" indent="-27432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>
                <a:latin typeface="Courier New" pitchFamily="49" charset="0"/>
              </a:rPr>
              <a:t>voici une $a</a:t>
            </a:r>
          </a:p>
          <a:p>
            <a:pPr marL="731520" lvl="1" indent="-27432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>
                <a:latin typeface="Courier New" pitchFamily="49" charset="0"/>
              </a:rPr>
              <a:t>sur deux lignes ;-)</a:t>
            </a:r>
          </a:p>
          <a:p>
            <a:pPr marL="731520" lvl="1" indent="-27432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>
                <a:solidFill>
                  <a:srgbClr val="9966FF"/>
                </a:solidFill>
                <a:latin typeface="Courier New" pitchFamily="49" charset="0"/>
              </a:rPr>
              <a:t>MARQUEDEFIN</a:t>
            </a:r>
            <a:r>
              <a:rPr lang="fr-FR" b="1" dirty="0" smtClean="0">
                <a:latin typeface="Courier New" pitchFamily="49" charset="0"/>
              </a:rPr>
              <a:t>;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b="1" dirty="0" smtClean="0">
                <a:solidFill>
                  <a:srgbClr val="9966FF"/>
                </a:solidFill>
                <a:latin typeface="Courier New" pitchFamily="49" charset="0"/>
              </a:rPr>
              <a:t>MARQUEDEFIN</a:t>
            </a:r>
            <a:r>
              <a:rPr lang="fr-FR" dirty="0" smtClean="0"/>
              <a:t> au choix, seule sur la ligne</a:t>
            </a:r>
          </a:p>
        </p:txBody>
      </p:sp>
      <p:sp>
        <p:nvSpPr>
          <p:cNvPr id="11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C95CBDC-053D-4DDD-8EE3-BDC7BAE28D2F}" type="datetime11">
              <a:rPr lang="fr-FR" smtClean="0"/>
              <a:pPr>
                <a:defRPr/>
              </a:pPr>
              <a:t>19:31:21</a:t>
            </a:fld>
            <a:endParaRPr lang="fr-FR"/>
          </a:p>
        </p:txBody>
      </p:sp>
      <p:sp>
        <p:nvSpPr>
          <p:cNvPr id="12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10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6FFD2-8ACE-4FC6-984D-0176D81CC2EE}" type="slidenum">
              <a:rPr lang="fr-FR" altLang="fr-FR"/>
              <a:pPr>
                <a:defRPr/>
              </a:pPr>
              <a:t>21</a:t>
            </a:fld>
            <a:endParaRPr lang="fr-FR" altLang="fr-FR"/>
          </a:p>
        </p:txBody>
      </p:sp>
      <p:sp>
        <p:nvSpPr>
          <p:cNvPr id="325640" name="AutoShape 8"/>
          <p:cNvSpPr>
            <a:spLocks noChangeArrowheads="1"/>
          </p:cNvSpPr>
          <p:nvPr/>
        </p:nvSpPr>
        <p:spPr bwMode="auto">
          <a:xfrm>
            <a:off x="4932363" y="1773238"/>
            <a:ext cx="1323975" cy="4159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tIns="0" bIns="0" anchor="ctr">
            <a:spAutoFit/>
          </a:bodyPr>
          <a:lstStyle/>
          <a:p>
            <a:pPr eaLnBrk="1" hangingPunct="1">
              <a:defRPr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chaîne</a:t>
            </a:r>
          </a:p>
        </p:txBody>
      </p:sp>
      <p:sp>
        <p:nvSpPr>
          <p:cNvPr id="325641" name="AutoShape 9"/>
          <p:cNvSpPr>
            <a:spLocks noChangeArrowheads="1"/>
          </p:cNvSpPr>
          <p:nvPr/>
        </p:nvSpPr>
        <p:spPr bwMode="auto">
          <a:xfrm>
            <a:off x="4932363" y="2466975"/>
            <a:ext cx="3738562" cy="8191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tIns="0" bIns="0" anchor="ctr">
            <a:spAutoFit/>
          </a:bodyPr>
          <a:lstStyle/>
          <a:p>
            <a:pPr eaLnBrk="1" hangingPunct="1">
              <a:defRPr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voici une </a:t>
            </a:r>
            <a:r>
              <a:rPr lang="fr-F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chaîne</a:t>
            </a:r>
          </a:p>
          <a:p>
            <a:pPr eaLnBrk="1" hangingPunct="1">
              <a:defRPr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 deux lignes ;-)</a:t>
            </a: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4932363" y="4005263"/>
            <a:ext cx="1323975" cy="4159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tIns="0" bIns="0" anchor="ctr">
            <a:spAutoFit/>
          </a:bodyPr>
          <a:lstStyle/>
          <a:p>
            <a:pPr eaLnBrk="1" hangingPunct="1">
              <a:defRPr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chaîne</a:t>
            </a:r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4929188" y="4643438"/>
            <a:ext cx="3738562" cy="8191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tIns="0" bIns="0" anchor="ctr">
            <a:spAutoFit/>
          </a:bodyPr>
          <a:lstStyle/>
          <a:p>
            <a:pPr eaLnBrk="1" hangingPunct="1">
              <a:defRPr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voici une </a:t>
            </a:r>
            <a:r>
              <a:rPr lang="fr-F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$a</a:t>
            </a:r>
          </a:p>
          <a:p>
            <a:pPr eaLnBrk="1" hangingPunct="1">
              <a:defRPr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 deux lignes ;-)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5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5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5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5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40" grpId="0" animBg="1"/>
      <p:bldP spid="325641" grpId="0" animBg="1"/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La commande </a:t>
            </a:r>
            <a:r>
              <a:rPr lang="fr-FR" dirty="0" err="1" smtClean="0">
                <a:solidFill>
                  <a:schemeClr val="accent1">
                    <a:satMod val="150000"/>
                  </a:schemeClr>
                </a:solidFill>
              </a:rPr>
              <a:t>echo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7545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Naïvement, permet </a:t>
            </a:r>
            <a:r>
              <a:rPr lang="fr-FR" dirty="0" smtClean="0">
                <a:solidFill>
                  <a:schemeClr val="accent2"/>
                </a:solidFill>
              </a:rPr>
              <a:t>d’envoyer du texte au navigateur </a:t>
            </a:r>
            <a:r>
              <a:rPr lang="fr-FR" dirty="0" smtClean="0"/>
              <a:t>du client (« écrire » la page au format HTML résultant de l’interprétation de PHP)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fr-FR" b="1" dirty="0" err="1" smtClean="0">
                <a:solidFill>
                  <a:srgbClr val="A020F0"/>
                </a:solidFill>
                <a:latin typeface="Courier New" pitchFamily="49" charset="0"/>
                <a:cs typeface="Courier New" pitchFamily="49" charset="0"/>
              </a:rPr>
              <a:t>echo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"</a:t>
            </a:r>
            <a:r>
              <a:rPr lang="fr-FR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Bonjour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fr-FR" b="1" dirty="0" smtClean="0"/>
              <a:t> 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fr-FR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fr-FR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nom</a:t>
            </a:r>
            <a:r>
              <a:rPr lang="fr-FR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fr-FR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Marcel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" ; </a:t>
            </a:r>
            <a:r>
              <a:rPr lang="fr-FR" b="1" dirty="0" err="1" smtClean="0">
                <a:solidFill>
                  <a:srgbClr val="A020F0"/>
                </a:solidFill>
                <a:latin typeface="Courier New" pitchFamily="49" charset="0"/>
                <a:cs typeface="Courier New" pitchFamily="49" charset="0"/>
              </a:rPr>
              <a:t>echo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"</a:t>
            </a:r>
            <a:r>
              <a:rPr lang="fr-FR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Bonjour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fr-FR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nom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fr-FR" b="1" dirty="0" smtClean="0"/>
              <a:t> 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endParaRPr lang="fr-FR" b="1" dirty="0" smtClean="0">
              <a:latin typeface="Courier New" pitchFamily="49" charset="0"/>
              <a:cs typeface="Courier New" pitchFamily="49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Plus exactement, permet </a:t>
            </a:r>
            <a:r>
              <a:rPr lang="fr-FR" dirty="0" smtClean="0">
                <a:solidFill>
                  <a:schemeClr val="accent2"/>
                </a:solidFill>
              </a:rPr>
              <a:t>d’envoyer des octets au navigateur</a:t>
            </a:r>
            <a:r>
              <a:rPr lang="fr-FR" dirty="0" smtClean="0"/>
              <a:t> du client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>
                <a:cs typeface="Courier New" pitchFamily="49" charset="0"/>
              </a:rPr>
              <a:t>Contenu HTML, XML, CSS, JavaScript, …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>
                <a:cs typeface="Courier New" pitchFamily="49" charset="0"/>
              </a:rPr>
              <a:t>Données d'une image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>
                <a:cs typeface="Courier New" pitchFamily="49" charset="0"/>
              </a:rPr>
              <a:t>Contenu d'un ficher PDF, Flash, etc.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FB99875-9A73-4716-8ACC-228D192D4D92}" type="datetime11">
              <a:rPr lang="fr-FR" smtClean="0"/>
              <a:pPr>
                <a:defRPr/>
              </a:pPr>
              <a:t>19:31:21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29F4-7BA9-415A-86B0-54DB730E76E6}" type="slidenum">
              <a:rPr lang="fr-FR" altLang="fr-FR"/>
              <a:pPr>
                <a:defRPr/>
              </a:pPr>
              <a:t>22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Hello world !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10627" name="AutoShape 3"/>
          <p:cNvSpPr>
            <a:spLocks noGrp="1" noChangeArrowheads="1"/>
          </p:cNvSpPr>
          <p:nvPr>
            <p:ph idx="1"/>
          </p:nvPr>
        </p:nvSpPr>
        <p:spPr>
          <a:xfrm>
            <a:off x="468313" y="1755775"/>
            <a:ext cx="3816350" cy="4081463"/>
          </a:xfrm>
          <a:prstGeom prst="roundRect">
            <a:avLst>
              <a:gd name="adj" fmla="val 3357"/>
            </a:avLst>
          </a:prstGeom>
          <a:solidFill>
            <a:schemeClr val="accent1"/>
          </a:solidFill>
          <a:ln>
            <a:solidFill>
              <a:schemeClr val="tx1"/>
            </a:solidFill>
            <a:round/>
            <a:headEnd type="none" w="med" len="med"/>
            <a:tailEnd type="none" w="med" len="med"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marL="438912" indent="-320040" fontAlgn="auto"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&lt;?</a:t>
            </a:r>
            <a:r>
              <a:rPr lang="fr-FR" sz="1600" b="1" dirty="0" err="1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php</a:t>
            </a:r>
            <a:endParaRPr lang="fr-FR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 fontAlgn="auto"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fr-FR" sz="1600" b="1" dirty="0" err="1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debut</a:t>
            </a:r>
            <a:r>
              <a:rPr lang="fr-FR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fr-FR" sz="16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fr-FR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fr-FR" sz="16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&lt;&lt;&lt;</a:t>
            </a:r>
            <a:r>
              <a:rPr lang="fr-FR" sz="1600" b="1" dirty="0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HTML</a:t>
            </a:r>
            <a:endParaRPr lang="fr-FR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 fontAlgn="auto"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fr-FR" sz="16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html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38912" indent="-320040" fontAlgn="auto"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fr-FR" sz="1600" b="1" dirty="0" err="1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head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fr-FR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 fontAlgn="auto"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  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fr-FR" sz="1600" b="1" dirty="0" err="1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title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fr-FR" sz="16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hello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fr-FR" sz="1600" b="1" dirty="0" err="1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title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38912" indent="-320040" fontAlgn="auto"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  &lt;/</a:t>
            </a:r>
            <a:r>
              <a:rPr lang="fr-FR" sz="1600" b="1" dirty="0" err="1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head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fr-FR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 fontAlgn="auto"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  &lt;</a:t>
            </a:r>
            <a:r>
              <a:rPr lang="fr-FR" sz="16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body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fr-FR" sz="1600" b="1" dirty="0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\n</a:t>
            </a:r>
            <a:endParaRPr lang="fr-FR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 fontAlgn="auto"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HTML</a:t>
            </a:r>
            <a:r>
              <a:rPr lang="fr-FR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 fontAlgn="auto"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corps</a:t>
            </a:r>
            <a:r>
              <a:rPr lang="fr-FR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fr-FR" sz="16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fr-FR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"</a:t>
            </a:r>
            <a:r>
              <a:rPr lang="fr-FR" sz="16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Hello world!</a:t>
            </a:r>
            <a:r>
              <a:rPr lang="fr-FR" sz="1600" b="1" dirty="0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fr-FR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438912" indent="-320040" fontAlgn="auto"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fin  </a:t>
            </a:r>
            <a:r>
              <a:rPr lang="fr-FR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fr-FR" sz="16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fr-FR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fr-FR" sz="16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&lt;&lt;&lt;</a:t>
            </a:r>
            <a:r>
              <a:rPr lang="fr-FR" sz="1600" b="1" dirty="0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HTML</a:t>
            </a:r>
            <a:endParaRPr lang="fr-FR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 fontAlgn="auto"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fr-FR" sz="16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body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fr-FR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 fontAlgn="auto"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fr-FR" sz="16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html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fr-FR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 fontAlgn="auto"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HTML</a:t>
            </a:r>
            <a:r>
              <a:rPr lang="fr-FR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 fontAlgn="auto"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/* Envoi au client */</a:t>
            </a:r>
          </a:p>
          <a:p>
            <a:pPr marL="438912" indent="-320040" fontAlgn="auto"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err="1" smtClean="0">
                <a:solidFill>
                  <a:srgbClr val="A020F0"/>
                </a:solidFill>
                <a:latin typeface="Courier New" pitchFamily="49" charset="0"/>
                <a:cs typeface="Courier New" pitchFamily="49" charset="0"/>
              </a:rPr>
              <a:t>echo</a:t>
            </a:r>
            <a:r>
              <a:rPr lang="fr-FR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 </a:t>
            </a:r>
            <a:r>
              <a:rPr lang="fr-FR" sz="16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fr-FR" sz="1600" b="1" dirty="0" err="1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debut</a:t>
            </a:r>
            <a:r>
              <a:rPr lang="fr-FR" sz="16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.$</a:t>
            </a:r>
            <a:r>
              <a:rPr lang="fr-FR" sz="1600" b="1" dirty="0" err="1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corps</a:t>
            </a:r>
            <a:r>
              <a:rPr lang="fr-FR" sz="1600" b="1" dirty="0" err="1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.$</a:t>
            </a:r>
            <a:r>
              <a:rPr lang="fr-FR" sz="1600" b="1" dirty="0" err="1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fin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3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7A91250-6B01-428E-81E8-E4F3DCD391B1}" type="datetime11">
              <a:rPr lang="fr-FR" smtClean="0"/>
              <a:pPr>
                <a:defRPr/>
              </a:pPr>
              <a:t>19:31:22</a:t>
            </a:fld>
            <a:endParaRPr lang="fr-FR"/>
          </a:p>
        </p:txBody>
      </p:sp>
      <p:sp>
        <p:nvSpPr>
          <p:cNvPr id="14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12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10F78A-8729-4739-88B4-80372476EE87}" type="slidenum">
              <a:rPr lang="fr-FR" altLang="fr-FR"/>
              <a:pPr>
                <a:defRPr/>
              </a:pPr>
              <a:t>23</a:t>
            </a:fld>
            <a:endParaRPr lang="fr-FR" altLang="fr-FR"/>
          </a:p>
        </p:txBody>
      </p:sp>
      <p:sp>
        <p:nvSpPr>
          <p:cNvPr id="410628" name="AutoShape 4"/>
          <p:cNvSpPr>
            <a:spLocks noChangeArrowheads="1"/>
          </p:cNvSpPr>
          <p:nvPr/>
        </p:nvSpPr>
        <p:spPr bwMode="auto">
          <a:xfrm>
            <a:off x="5435600" y="1755775"/>
            <a:ext cx="3244850" cy="4081463"/>
          </a:xfrm>
          <a:prstGeom prst="roundRect">
            <a:avLst>
              <a:gd name="adj" fmla="val 409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342900" indent="-342900" eaLnBrk="1" hangingPunct="1">
              <a:spcBef>
                <a:spcPct val="5000"/>
              </a:spcBef>
              <a:buClr>
                <a:schemeClr val="folHlink"/>
              </a:buClr>
              <a:defRPr/>
            </a:pPr>
            <a:endParaRPr lang="fr-FR" sz="1600" b="1" dirty="0">
              <a:solidFill>
                <a:srgbClr val="6A5AC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pPr marL="342900" indent="-342900" eaLnBrk="1" hangingPunct="1">
              <a:spcBef>
                <a:spcPct val="5000"/>
              </a:spcBef>
              <a:buClr>
                <a:schemeClr val="folHlink"/>
              </a:buClr>
              <a:defRPr/>
            </a:pPr>
            <a:endParaRPr lang="fr-FR" sz="1600" b="1" dirty="0">
              <a:solidFill>
                <a:srgbClr val="6A5AC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fr-FR" sz="16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</a:t>
            </a:r>
            <a:r>
              <a:rPr lang="fr-FR" sz="16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html</a:t>
            </a:r>
            <a:r>
              <a:rPr lang="fr-FR" sz="16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  </a:t>
            </a:r>
            <a:r>
              <a:rPr lang="fr-FR" sz="16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</a:t>
            </a:r>
            <a:r>
              <a:rPr lang="fr-FR" sz="1600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head</a:t>
            </a:r>
            <a:r>
              <a:rPr lang="fr-FR" sz="16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  <a:endParaRPr lang="fr-FR" sz="1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    </a:t>
            </a:r>
            <a:r>
              <a:rPr lang="fr-FR" sz="16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</a:t>
            </a:r>
            <a:r>
              <a:rPr lang="fr-FR" sz="1600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title</a:t>
            </a:r>
            <a:r>
              <a:rPr lang="fr-FR" sz="16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  <a:r>
              <a:rPr lang="fr-FR" sz="1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hello</a:t>
            </a:r>
            <a:r>
              <a:rPr lang="fr-FR" sz="16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&lt;/</a:t>
            </a:r>
            <a:r>
              <a:rPr lang="fr-FR" sz="1600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title</a:t>
            </a:r>
            <a:r>
              <a:rPr lang="fr-FR" sz="16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fr-FR" sz="16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  &lt;/</a:t>
            </a:r>
            <a:r>
              <a:rPr lang="fr-FR" sz="1600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head</a:t>
            </a:r>
            <a:r>
              <a:rPr lang="fr-FR" sz="16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  <a:endParaRPr lang="fr-FR" sz="1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fr-FR" sz="16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  &lt;</a:t>
            </a:r>
            <a:r>
              <a:rPr lang="fr-FR" sz="16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body</a:t>
            </a:r>
            <a:r>
              <a:rPr lang="fr-FR" sz="16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fr-FR" sz="1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Hello world!</a:t>
            </a:r>
            <a:endParaRPr lang="fr-FR" sz="1600" b="1" dirty="0">
              <a:solidFill>
                <a:srgbClr val="6A5AC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 </a:t>
            </a:r>
            <a:r>
              <a:rPr lang="fr-FR" sz="16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&lt;/</a:t>
            </a:r>
            <a:r>
              <a:rPr lang="fr-FR" sz="16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body</a:t>
            </a:r>
            <a:r>
              <a:rPr lang="fr-FR" sz="16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  <a:endParaRPr lang="fr-FR" sz="1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fr-FR" sz="16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&lt;/</a:t>
            </a:r>
            <a:r>
              <a:rPr lang="fr-FR" sz="16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html</a:t>
            </a:r>
            <a:r>
              <a:rPr lang="fr-FR" sz="16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  <a:endParaRPr lang="fr-FR" sz="1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</p:txBody>
      </p:sp>
      <p:sp>
        <p:nvSpPr>
          <p:cNvPr id="17416" name="AutoShape 6"/>
          <p:cNvSpPr>
            <a:spLocks noChangeArrowheads="1"/>
          </p:cNvSpPr>
          <p:nvPr/>
        </p:nvSpPr>
        <p:spPr bwMode="auto">
          <a:xfrm>
            <a:off x="2286000" y="1755775"/>
            <a:ext cx="1854200" cy="360363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tIns="36000" bIns="36000" anchor="ctr"/>
          <a:lstStyle/>
          <a:p>
            <a:pPr algn="ctr" eaLnBrk="1" hangingPunct="1">
              <a:defRPr/>
            </a:pPr>
            <a:r>
              <a:rPr lang="fr-FR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Serveur</a:t>
            </a:r>
          </a:p>
        </p:txBody>
      </p:sp>
      <p:sp>
        <p:nvSpPr>
          <p:cNvPr id="410631" name="AutoShape 7"/>
          <p:cNvSpPr>
            <a:spLocks noChangeArrowheads="1"/>
          </p:cNvSpPr>
          <p:nvPr/>
        </p:nvSpPr>
        <p:spPr bwMode="auto">
          <a:xfrm>
            <a:off x="6650038" y="1755775"/>
            <a:ext cx="1854200" cy="360363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tIns="36000" bIns="36000" anchor="ctr"/>
          <a:lstStyle/>
          <a:p>
            <a:pPr algn="ctr" eaLnBrk="1" hangingPunct="1">
              <a:defRPr/>
            </a:pPr>
            <a:r>
              <a:rPr lang="fr-FR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Navigateur</a:t>
            </a:r>
          </a:p>
        </p:txBody>
      </p:sp>
      <p:sp>
        <p:nvSpPr>
          <p:cNvPr id="410632" name="AutoShape 8"/>
          <p:cNvSpPr>
            <a:spLocks noChangeArrowheads="1"/>
          </p:cNvSpPr>
          <p:nvPr/>
        </p:nvSpPr>
        <p:spPr bwMode="auto">
          <a:xfrm>
            <a:off x="179388" y="5876925"/>
            <a:ext cx="8836025" cy="5445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4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fr-FR" sz="2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Impossible de voir le code PHP depuis le navigateur !!</a:t>
            </a:r>
          </a:p>
        </p:txBody>
      </p:sp>
      <p:sp>
        <p:nvSpPr>
          <p:cNvPr id="410636" name="AutoShape 12"/>
          <p:cNvSpPr>
            <a:spLocks noChangeArrowheads="1"/>
          </p:cNvSpPr>
          <p:nvPr/>
        </p:nvSpPr>
        <p:spPr bwMode="auto">
          <a:xfrm>
            <a:off x="539750" y="5413375"/>
            <a:ext cx="3671888" cy="287338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637" name="AutoShape 13"/>
          <p:cNvSpPr>
            <a:spLocks noChangeArrowheads="1"/>
          </p:cNvSpPr>
          <p:nvPr/>
        </p:nvSpPr>
        <p:spPr bwMode="auto">
          <a:xfrm>
            <a:off x="5508625" y="2278063"/>
            <a:ext cx="3095625" cy="2014537"/>
          </a:xfrm>
          <a:prstGeom prst="roundRect">
            <a:avLst>
              <a:gd name="adj" fmla="val 941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10638" name="AutoShape 14"/>
          <p:cNvCxnSpPr>
            <a:cxnSpLocks noChangeShapeType="1"/>
            <a:stCxn id="410636" idx="3"/>
            <a:endCxn id="410637" idx="1"/>
          </p:cNvCxnSpPr>
          <p:nvPr/>
        </p:nvCxnSpPr>
        <p:spPr bwMode="auto">
          <a:xfrm flipV="1">
            <a:off x="4211638" y="3286125"/>
            <a:ext cx="1296987" cy="2270125"/>
          </a:xfrm>
          <a:prstGeom prst="straightConnector1">
            <a:avLst/>
          </a:prstGeom>
          <a:noFill/>
          <a:ln w="76200">
            <a:solidFill>
              <a:schemeClr val="accent4"/>
            </a:solidFill>
            <a:round/>
            <a:headEnd/>
            <a:tailEnd type="stealth" w="lg" len="lg"/>
          </a:ln>
        </p:spPr>
      </p:cxnSp>
      <p:sp>
        <p:nvSpPr>
          <p:cNvPr id="410629" name="AutoShape 5"/>
          <p:cNvSpPr>
            <a:spLocks noChangeArrowheads="1"/>
          </p:cNvSpPr>
          <p:nvPr/>
        </p:nvSpPr>
        <p:spPr bwMode="auto">
          <a:xfrm>
            <a:off x="503238" y="620713"/>
            <a:ext cx="8137525" cy="1231900"/>
          </a:xfrm>
          <a:prstGeom prst="rightArrow">
            <a:avLst>
              <a:gd name="adj1" fmla="val 59463"/>
              <a:gd name="adj2" fmla="val 2964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lIns="720000" tIns="0" rIns="720000" bIns="0" anchor="ctr">
            <a:spAutoFit/>
          </a:bodyPr>
          <a:lstStyle/>
          <a:p>
            <a:pPr algn="ctr" eaLnBrk="1" hangingPunct="1">
              <a:defRPr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Interprétation du code PHP sur le serveur et transmission du résultat au client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10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10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0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10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28" grpId="0" animBg="1"/>
      <p:bldP spid="410631" grpId="0" animBg="1"/>
      <p:bldP spid="410632" grpId="0" animBg="1"/>
      <p:bldP spid="410636" grpId="0" animBg="1"/>
      <p:bldP spid="410637" grpId="0" animBg="1"/>
      <p:bldP spid="41062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Opérateurs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2771" name="Espace réservé du texte 2"/>
          <p:cNvSpPr>
            <a:spLocks noGrp="1"/>
          </p:cNvSpPr>
          <p:nvPr>
            <p:ph type="body" idx="1"/>
          </p:nvPr>
        </p:nvSpPr>
        <p:spPr>
          <a:xfrm>
            <a:off x="741363" y="1828800"/>
            <a:ext cx="8021637" cy="685800"/>
          </a:xfrm>
        </p:spPr>
        <p:txBody>
          <a:bodyPr/>
          <a:lstStyle/>
          <a:p>
            <a:endParaRPr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C4BCBFC-79DA-4C8F-BF36-4CECE6A04FE9}" type="datetime11">
              <a:rPr lang="fr-FR" smtClean="0"/>
              <a:pPr>
                <a:defRPr/>
              </a:pPr>
              <a:t>19:31:22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7B7A4-6D93-4855-B09D-51DE1961492C}" type="slidenum">
              <a:rPr lang="fr-FR" altLang="fr-FR"/>
              <a:pPr>
                <a:defRPr/>
              </a:pPr>
              <a:t>24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Concaténation de chaînes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4721225"/>
          </a:xfrm>
        </p:spPr>
        <p:txBody>
          <a:bodyPr/>
          <a:lstStyle/>
          <a:p>
            <a:r>
              <a:rPr lang="fr-FR" smtClean="0"/>
              <a:t>Permet d’assembler plusieurs chaînes</a:t>
            </a:r>
          </a:p>
          <a:p>
            <a:r>
              <a:rPr lang="fr-FR" smtClean="0"/>
              <a:t>Réalisé grâce à l’opérateur point : « </a:t>
            </a:r>
            <a:r>
              <a:rPr lang="fr-FR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fr-FR" smtClean="0"/>
              <a:t> »</a:t>
            </a:r>
          </a:p>
          <a:p>
            <a:pPr lvl="1">
              <a:buFont typeface="Wingdings" pitchFamily="2" charset="2"/>
              <a:buNone/>
            </a:pPr>
            <a:r>
              <a:rPr lang="fr-FR" b="1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fr-FR" b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Bonjour</a:t>
            </a:r>
            <a:r>
              <a:rPr lang="fr-FR" b="1" smtClean="0">
                <a:latin typeface="Courier New" pitchFamily="49" charset="0"/>
                <a:cs typeface="Courier New" pitchFamily="49" charset="0"/>
              </a:rPr>
              <a:t> " </a:t>
            </a:r>
            <a:r>
              <a:rPr lang="fr-FR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fr-FR" b="1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b="1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fr-FR" b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Marcel</a:t>
            </a:r>
            <a:r>
              <a:rPr lang="fr-FR" b="1" smtClean="0">
                <a:latin typeface="Courier New" pitchFamily="49" charset="0"/>
                <a:cs typeface="Courier New" pitchFamily="49" charset="0"/>
              </a:rPr>
              <a:t>" </a:t>
            </a:r>
          </a:p>
          <a:p>
            <a:pPr lvl="1">
              <a:buFont typeface="Wingdings" pitchFamily="2" charset="2"/>
              <a:buNone/>
            </a:pPr>
            <a:r>
              <a:rPr lang="fr-FR" smtClean="0"/>
              <a:t>				</a:t>
            </a:r>
            <a:r>
              <a:rPr lang="fr-FR" smtClean="0">
                <a:sym typeface="Wingdings" pitchFamily="2" charset="2"/>
              </a:rPr>
              <a:t> </a:t>
            </a:r>
            <a:r>
              <a:rPr lang="fr-FR" smtClean="0"/>
              <a:t>vaut</a:t>
            </a:r>
            <a:r>
              <a:rPr lang="fr-FR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b="1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fr-FR" b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Bonjour Marcel</a:t>
            </a:r>
            <a:r>
              <a:rPr lang="fr-FR" b="1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fr-FR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lvl="1">
              <a:buFont typeface="Wingdings" pitchFamily="2" charset="2"/>
              <a:buNone/>
            </a:pPr>
            <a:endParaRPr lang="fr-FR" sz="180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fr-FR" b="1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fr-FR" b="1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nb </a:t>
            </a:r>
            <a:r>
              <a:rPr lang="fr-FR" b="1" smtClean="0">
                <a:solidFill>
                  <a:srgbClr val="804040"/>
                </a:solidFill>
                <a:latin typeface="Courier New" pitchFamily="49" charset="0"/>
              </a:rPr>
              <a:t>= </a:t>
            </a:r>
            <a:r>
              <a:rPr lang="fr-FR" b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6</a:t>
            </a:r>
            <a:r>
              <a:rPr lang="fr-FR" b="1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fr-FR" b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fr-FR" b="1" smtClean="0">
                <a:latin typeface="Courier New" pitchFamily="49" charset="0"/>
                <a:cs typeface="Courier New" pitchFamily="49" charset="0"/>
              </a:rPr>
              <a:t> ;</a:t>
            </a:r>
          </a:p>
          <a:p>
            <a:pPr lvl="1">
              <a:buFont typeface="Wingdings" pitchFamily="2" charset="2"/>
              <a:buNone/>
            </a:pPr>
            <a:r>
              <a:rPr lang="fr-FR" b="1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fr-FR" b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Acheter </a:t>
            </a:r>
            <a:r>
              <a:rPr lang="fr-FR" b="1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fr-FR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fr-FR" b="1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b="1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fr-FR" b="1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nb </a:t>
            </a:r>
            <a:r>
              <a:rPr lang="fr-FR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fr-FR" b="1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b="1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fr-FR" b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 oeufs</a:t>
            </a:r>
            <a:r>
              <a:rPr lang="fr-FR" b="1" smtClean="0">
                <a:latin typeface="Courier New" pitchFamily="49" charset="0"/>
                <a:cs typeface="Courier New" pitchFamily="49" charset="0"/>
              </a:rPr>
              <a:t>" </a:t>
            </a:r>
          </a:p>
          <a:p>
            <a:pPr lvl="1">
              <a:buFont typeface="Wingdings" pitchFamily="2" charset="2"/>
              <a:buNone/>
            </a:pPr>
            <a:r>
              <a:rPr lang="fr-FR" smtClean="0"/>
              <a:t>				</a:t>
            </a:r>
            <a:r>
              <a:rPr lang="fr-FR" smtClean="0">
                <a:sym typeface="Wingdings" pitchFamily="2" charset="2"/>
              </a:rPr>
              <a:t> </a:t>
            </a:r>
            <a:r>
              <a:rPr lang="fr-FR" smtClean="0"/>
              <a:t>vaut</a:t>
            </a:r>
            <a:r>
              <a:rPr lang="fr-FR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b="1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fr-FR" b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Acheter 12 oeufs</a:t>
            </a:r>
            <a:r>
              <a:rPr lang="fr-FR" b="1" smtClean="0">
                <a:latin typeface="Courier New" pitchFamily="49" charset="0"/>
                <a:cs typeface="Courier New" pitchFamily="49" charset="0"/>
              </a:rPr>
              <a:t>"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1683544-E00F-4069-8B3B-E0B368F91730}" type="datetime11">
              <a:rPr lang="fr-FR" smtClean="0"/>
              <a:pPr>
                <a:defRPr/>
              </a:pPr>
              <a:t>19:31:22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C5273-F958-451B-B735-4F7572072DF8}" type="slidenum">
              <a:rPr lang="fr-FR" altLang="fr-FR"/>
              <a:pPr>
                <a:defRPr/>
              </a:pPr>
              <a:t>25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Les opérateurs arithmétiques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4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7A1D659-A46F-4F6D-9443-9BE0CF667F84}" type="datetime11">
              <a:rPr lang="fr-FR" smtClean="0"/>
              <a:pPr>
                <a:defRPr/>
              </a:pPr>
              <a:t>19:31:22</a:t>
            </a:fld>
            <a:endParaRPr lang="fr-FR"/>
          </a:p>
        </p:txBody>
      </p:sp>
      <p:sp>
        <p:nvSpPr>
          <p:cNvPr id="25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55299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21FB8-4344-4D0C-A22A-FA25DD3CCD82}" type="slidenum">
              <a:rPr lang="fr-FR" altLang="fr-FR"/>
              <a:pPr>
                <a:defRPr/>
              </a:pPr>
              <a:t>26</a:t>
            </a:fld>
            <a:endParaRPr lang="fr-FR" altLang="fr-FR"/>
          </a:p>
        </p:txBody>
      </p:sp>
      <p:graphicFrame>
        <p:nvGraphicFramePr>
          <p:cNvPr id="277528" name="Group 24"/>
          <p:cNvGraphicFramePr>
            <a:graphicFrameLocks noGrp="1"/>
          </p:cNvGraphicFramePr>
          <p:nvPr/>
        </p:nvGraphicFramePr>
        <p:xfrm>
          <a:off x="755650" y="1905000"/>
          <a:ext cx="7632700" cy="3251200"/>
        </p:xfrm>
        <a:graphic>
          <a:graphicData uri="http://schemas.openxmlformats.org/drawingml/2006/table">
            <a:tbl>
              <a:tblPr/>
              <a:tblGrid>
                <a:gridCol w="2193925"/>
                <a:gridCol w="5438775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+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Somme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-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Différence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*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Multiplication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/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Division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%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Modulo (Reste de la division entière)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Les opérateurs d’in- et  de </a:t>
            </a:r>
            <a:b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fr-FR" dirty="0" err="1" smtClean="0">
                <a:solidFill>
                  <a:schemeClr val="accent1">
                    <a:satMod val="150000"/>
                  </a:schemeClr>
                </a:solidFill>
              </a:rPr>
              <a:t>dé-crémentation</a:t>
            </a: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 pré- et post-fixés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1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1090215-E48E-4402-837D-084A36F0F525}" type="datetime11">
              <a:rPr lang="fr-FR" smtClean="0"/>
              <a:pPr>
                <a:defRPr/>
              </a:pPr>
              <a:t>19:31:23</a:t>
            </a:fld>
            <a:endParaRPr lang="fr-FR"/>
          </a:p>
        </p:txBody>
      </p:sp>
      <p:sp>
        <p:nvSpPr>
          <p:cNvPr id="22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20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8569E-BB94-47AC-B1F3-6E0703AD0651}" type="slidenum">
              <a:rPr lang="fr-FR" altLang="fr-FR"/>
              <a:pPr>
                <a:defRPr/>
              </a:pPr>
              <a:t>27</a:t>
            </a:fld>
            <a:endParaRPr lang="fr-FR" altLang="fr-FR"/>
          </a:p>
        </p:txBody>
      </p:sp>
      <p:graphicFrame>
        <p:nvGraphicFramePr>
          <p:cNvPr id="279572" name="Group 20"/>
          <p:cNvGraphicFramePr>
            <a:graphicFrameLocks noGrp="1"/>
          </p:cNvGraphicFramePr>
          <p:nvPr/>
        </p:nvGraphicFramePr>
        <p:xfrm>
          <a:off x="762000" y="1905000"/>
          <a:ext cx="7696200" cy="3292476"/>
        </p:xfrm>
        <a:graphic>
          <a:graphicData uri="http://schemas.openxmlformats.org/drawingml/2006/table">
            <a:tbl>
              <a:tblPr/>
              <a:tblGrid>
                <a:gridCol w="1676400"/>
                <a:gridCol w="6019800"/>
              </a:tblGrid>
              <a:tr h="8231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++</a:t>
                      </a:r>
                    </a:p>
                  </a:txBody>
                  <a:tcPr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Retourne la valeur de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puis augmente la valeur de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de 1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1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++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</a:p>
                  </a:txBody>
                  <a:tcPr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Augmente la valeur de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de 1 puis retourne la nouvelle valeur de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1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--</a:t>
                      </a:r>
                    </a:p>
                  </a:txBody>
                  <a:tcPr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Retourne la valeur de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puis diminue la valeur de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de 1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1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--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</a:p>
                  </a:txBody>
                  <a:tcPr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Diminue la valeur de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de 1 puis retourne la nouvelle valeur de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Les opérateurs de comparaison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3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C04A7E2-205C-435C-B3E3-779F8FE8ACBB}" type="datetime11">
              <a:rPr lang="fr-FR" smtClean="0"/>
              <a:pPr>
                <a:defRPr/>
              </a:pPr>
              <a:t>19:31:23</a:t>
            </a:fld>
            <a:endParaRPr lang="fr-FR"/>
          </a:p>
        </p:txBody>
      </p:sp>
      <p:sp>
        <p:nvSpPr>
          <p:cNvPr id="34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32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F9439-368D-475C-A369-1DF7AACC9D00}" type="slidenum">
              <a:rPr lang="fr-FR" altLang="fr-FR"/>
              <a:pPr>
                <a:defRPr/>
              </a:pPr>
              <a:t>28</a:t>
            </a:fld>
            <a:endParaRPr lang="fr-FR" altLang="fr-FR"/>
          </a:p>
        </p:txBody>
      </p:sp>
      <p:graphicFrame>
        <p:nvGraphicFramePr>
          <p:cNvPr id="280615" name="Group 39"/>
          <p:cNvGraphicFramePr>
            <a:graphicFrameLocks noGrp="1"/>
          </p:cNvGraphicFramePr>
          <p:nvPr/>
        </p:nvGraphicFramePr>
        <p:xfrm>
          <a:off x="457200" y="1371600"/>
          <a:ext cx="8229600" cy="4664076"/>
        </p:xfrm>
        <a:graphic>
          <a:graphicData uri="http://schemas.openxmlformats.org/drawingml/2006/table">
            <a:tbl>
              <a:tblPr/>
              <a:tblGrid>
                <a:gridCol w="2219325"/>
                <a:gridCol w="6010275"/>
              </a:tblGrid>
              <a:tr h="609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==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Vrai si égalité entre les valeurs de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et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!=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Vrai si différence entre les valeurs de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et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&lt;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Vrai si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inférieur à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&gt;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Vrai si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supérieur à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&lt;=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Vrai si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inférieur ou égal à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&gt;=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Vrai si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supérieur ou égal à 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===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Vrai si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et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identiques (valeur et type)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!==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Vrai si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et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différents (valeur ou type)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Comparaison large / stricte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789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en-US" sz="2000" b="1" smtClean="0">
                <a:solidFill>
                  <a:srgbClr val="008080"/>
                </a:solidFill>
                <a:latin typeface="Courier New" pitchFamily="49" charset="0"/>
              </a:rPr>
              <a:t>a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en-US" sz="2000" b="1" smtClean="0">
                <a:solidFill>
                  <a:srgbClr val="FF00FF"/>
                </a:solidFill>
                <a:latin typeface="Courier New" pitchFamily="49" charset="0"/>
              </a:rPr>
              <a:t>12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; 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en-US" sz="2000" b="1" smtClean="0">
                <a:solidFill>
                  <a:srgbClr val="008080"/>
                </a:solidFill>
                <a:latin typeface="Courier New" pitchFamily="49" charset="0"/>
              </a:rPr>
              <a:t>b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"</a:t>
            </a:r>
            <a:r>
              <a:rPr lang="en-US" sz="2000" b="1" smtClean="0">
                <a:solidFill>
                  <a:srgbClr val="FF00FF"/>
                </a:solidFill>
                <a:latin typeface="Courier New" pitchFamily="49" charset="0"/>
              </a:rPr>
              <a:t>12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" ; 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en-US" sz="2000" b="1" smtClean="0">
                <a:solidFill>
                  <a:srgbClr val="008080"/>
                </a:solidFill>
                <a:latin typeface="Courier New" pitchFamily="49" charset="0"/>
              </a:rPr>
              <a:t>c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en-US" sz="2000" b="1" smtClean="0">
                <a:solidFill>
                  <a:srgbClr val="FF00FF"/>
                </a:solidFill>
                <a:latin typeface="Courier New" pitchFamily="49" charset="0"/>
              </a:rPr>
              <a:t>13.0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;</a:t>
            </a:r>
          </a:p>
          <a:p>
            <a:pPr>
              <a:buFont typeface="Wingdings" pitchFamily="2" charset="2"/>
              <a:buNone/>
            </a:pPr>
            <a:endParaRPr lang="en-US" sz="2000" b="1" smtClean="0">
              <a:solidFill>
                <a:srgbClr val="008080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b="1" smtClean="0">
                <a:solidFill>
                  <a:srgbClr val="008080"/>
                </a:solidFill>
                <a:latin typeface="Courier New" pitchFamily="49" charset="0"/>
              </a:rPr>
              <a:t>var_dump</a:t>
            </a:r>
            <a:r>
              <a:rPr lang="en-US" sz="2000" b="1" smtClean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en-US" sz="2000" b="1" smtClean="0">
                <a:solidFill>
                  <a:srgbClr val="008080"/>
                </a:solidFill>
                <a:latin typeface="Courier New" pitchFamily="49" charset="0"/>
              </a:rPr>
              <a:t>a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==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 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en-US" sz="2000" b="1" smtClean="0">
                <a:solidFill>
                  <a:srgbClr val="008080"/>
                </a:solidFill>
                <a:latin typeface="Courier New" pitchFamily="49" charset="0"/>
              </a:rPr>
              <a:t>b</a:t>
            </a:r>
            <a:r>
              <a:rPr lang="en-US" sz="2000" b="1" smtClean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;</a:t>
            </a:r>
          </a:p>
          <a:p>
            <a:pPr>
              <a:buFont typeface="Wingdings" pitchFamily="2" charset="2"/>
              <a:buNone/>
            </a:pPr>
            <a:r>
              <a:rPr lang="en-US" sz="2000" b="1" smtClean="0">
                <a:solidFill>
                  <a:srgbClr val="008080"/>
                </a:solidFill>
                <a:latin typeface="Courier New" pitchFamily="49" charset="0"/>
              </a:rPr>
              <a:t>var_dump</a:t>
            </a:r>
            <a:r>
              <a:rPr lang="en-US" sz="2000" b="1" smtClean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en-US" sz="2000" b="1" smtClean="0">
                <a:solidFill>
                  <a:srgbClr val="008080"/>
                </a:solidFill>
                <a:latin typeface="Courier New" pitchFamily="49" charset="0"/>
              </a:rPr>
              <a:t>a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==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 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en-US" sz="2000" b="1" smtClean="0">
                <a:solidFill>
                  <a:srgbClr val="008080"/>
                </a:solidFill>
                <a:latin typeface="Courier New" pitchFamily="49" charset="0"/>
              </a:rPr>
              <a:t>c</a:t>
            </a:r>
            <a:r>
              <a:rPr lang="en-US" sz="2000" b="1" smtClean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;</a:t>
            </a:r>
          </a:p>
          <a:p>
            <a:pPr>
              <a:buFont typeface="Wingdings" pitchFamily="2" charset="2"/>
              <a:buNone/>
            </a:pPr>
            <a:r>
              <a:rPr lang="en-US" sz="2000" b="1" smtClean="0">
                <a:solidFill>
                  <a:srgbClr val="008080"/>
                </a:solidFill>
                <a:latin typeface="Courier New" pitchFamily="49" charset="0"/>
              </a:rPr>
              <a:t>var_dump</a:t>
            </a:r>
            <a:r>
              <a:rPr lang="en-US" sz="2000" b="1" smtClean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en-US" sz="2000" b="1" smtClean="0">
                <a:solidFill>
                  <a:srgbClr val="008080"/>
                </a:solidFill>
                <a:latin typeface="Courier New" pitchFamily="49" charset="0"/>
              </a:rPr>
              <a:t>c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==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 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en-US" sz="2000" b="1" smtClean="0">
                <a:solidFill>
                  <a:srgbClr val="008080"/>
                </a:solidFill>
                <a:latin typeface="Courier New" pitchFamily="49" charset="0"/>
              </a:rPr>
              <a:t>b</a:t>
            </a:r>
            <a:r>
              <a:rPr lang="en-US" sz="2000" b="1" smtClean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;</a:t>
            </a:r>
          </a:p>
          <a:p>
            <a:pPr>
              <a:buFont typeface="Wingdings" pitchFamily="2" charset="2"/>
              <a:buNone/>
            </a:pPr>
            <a:r>
              <a:rPr lang="en-US" sz="2000" b="1" smtClean="0">
                <a:solidFill>
                  <a:srgbClr val="008080"/>
                </a:solidFill>
                <a:latin typeface="Courier New" pitchFamily="49" charset="0"/>
              </a:rPr>
              <a:t>var_dump</a:t>
            </a:r>
            <a:r>
              <a:rPr lang="en-US" sz="2000" b="1" smtClean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en-US" sz="2000" b="1" smtClean="0">
                <a:solidFill>
                  <a:srgbClr val="008080"/>
                </a:solidFill>
                <a:latin typeface="Courier New" pitchFamily="49" charset="0"/>
              </a:rPr>
              <a:t>a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!=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 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en-US" sz="2000" b="1" smtClean="0">
                <a:solidFill>
                  <a:srgbClr val="008080"/>
                </a:solidFill>
                <a:latin typeface="Courier New" pitchFamily="49" charset="0"/>
              </a:rPr>
              <a:t>b</a:t>
            </a:r>
            <a:r>
              <a:rPr lang="en-US" sz="2000" b="1" smtClean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;</a:t>
            </a:r>
          </a:p>
          <a:p>
            <a:pPr>
              <a:buFont typeface="Wingdings" pitchFamily="2" charset="2"/>
              <a:buNone/>
            </a:pPr>
            <a:r>
              <a:rPr lang="en-US" sz="2000" b="1" smtClean="0">
                <a:solidFill>
                  <a:srgbClr val="008080"/>
                </a:solidFill>
                <a:latin typeface="Courier New" pitchFamily="49" charset="0"/>
              </a:rPr>
              <a:t>var_dump</a:t>
            </a:r>
            <a:r>
              <a:rPr lang="en-US" sz="2000" b="1" smtClean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en-US" sz="2000" b="1" smtClean="0">
                <a:solidFill>
                  <a:srgbClr val="008080"/>
                </a:solidFill>
                <a:latin typeface="Courier New" pitchFamily="49" charset="0"/>
              </a:rPr>
              <a:t>a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!=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 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en-US" sz="2000" b="1" smtClean="0">
                <a:solidFill>
                  <a:srgbClr val="008080"/>
                </a:solidFill>
                <a:latin typeface="Courier New" pitchFamily="49" charset="0"/>
              </a:rPr>
              <a:t>c</a:t>
            </a:r>
            <a:r>
              <a:rPr lang="en-US" sz="2000" b="1" smtClean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;</a:t>
            </a:r>
          </a:p>
          <a:p>
            <a:pPr>
              <a:buFont typeface="Wingdings" pitchFamily="2" charset="2"/>
              <a:buNone/>
            </a:pPr>
            <a:r>
              <a:rPr lang="en-US" sz="2000" b="1" smtClean="0">
                <a:solidFill>
                  <a:srgbClr val="008080"/>
                </a:solidFill>
                <a:latin typeface="Courier New" pitchFamily="49" charset="0"/>
              </a:rPr>
              <a:t>var_dump</a:t>
            </a:r>
            <a:r>
              <a:rPr lang="en-US" sz="2000" b="1" smtClean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en-US" sz="2000" b="1" smtClean="0">
                <a:solidFill>
                  <a:srgbClr val="008080"/>
                </a:solidFill>
                <a:latin typeface="Courier New" pitchFamily="49" charset="0"/>
              </a:rPr>
              <a:t>c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!=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 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en-US" sz="2000" b="1" smtClean="0">
                <a:solidFill>
                  <a:srgbClr val="008080"/>
                </a:solidFill>
                <a:latin typeface="Courier New" pitchFamily="49" charset="0"/>
              </a:rPr>
              <a:t>b</a:t>
            </a:r>
            <a:r>
              <a:rPr lang="en-US" sz="2000" b="1" smtClean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;</a:t>
            </a:r>
          </a:p>
          <a:p>
            <a:pPr>
              <a:buFont typeface="Wingdings" pitchFamily="2" charset="2"/>
              <a:buNone/>
            </a:pPr>
            <a:r>
              <a:rPr lang="en-US" sz="2000" b="1" smtClean="0">
                <a:solidFill>
                  <a:srgbClr val="008080"/>
                </a:solidFill>
                <a:latin typeface="Courier New" pitchFamily="49" charset="0"/>
              </a:rPr>
              <a:t>var_dump</a:t>
            </a:r>
            <a:r>
              <a:rPr lang="en-US" sz="2000" b="1" smtClean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en-US" sz="2000" b="1" smtClean="0">
                <a:solidFill>
                  <a:srgbClr val="008080"/>
                </a:solidFill>
                <a:latin typeface="Courier New" pitchFamily="49" charset="0"/>
              </a:rPr>
              <a:t>a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===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en-US" sz="2000" b="1" smtClean="0">
                <a:solidFill>
                  <a:srgbClr val="008080"/>
                </a:solidFill>
                <a:latin typeface="Courier New" pitchFamily="49" charset="0"/>
              </a:rPr>
              <a:t>b</a:t>
            </a:r>
            <a:r>
              <a:rPr lang="en-US" sz="2000" b="1" smtClean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;</a:t>
            </a:r>
          </a:p>
          <a:p>
            <a:pPr>
              <a:buFont typeface="Wingdings" pitchFamily="2" charset="2"/>
              <a:buNone/>
            </a:pPr>
            <a:r>
              <a:rPr lang="en-US" sz="2000" b="1" smtClean="0">
                <a:solidFill>
                  <a:srgbClr val="008080"/>
                </a:solidFill>
                <a:latin typeface="Courier New" pitchFamily="49" charset="0"/>
              </a:rPr>
              <a:t>var_dump</a:t>
            </a:r>
            <a:r>
              <a:rPr lang="en-US" sz="2000" b="1" smtClean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en-US" sz="2000" b="1" smtClean="0">
                <a:solidFill>
                  <a:srgbClr val="008080"/>
                </a:solidFill>
                <a:latin typeface="Courier New" pitchFamily="49" charset="0"/>
              </a:rPr>
              <a:t>a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===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en-US" sz="2000" b="1" smtClean="0">
                <a:solidFill>
                  <a:srgbClr val="008080"/>
                </a:solidFill>
                <a:latin typeface="Courier New" pitchFamily="49" charset="0"/>
              </a:rPr>
              <a:t>c</a:t>
            </a:r>
            <a:r>
              <a:rPr lang="en-US" sz="2000" b="1" smtClean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;</a:t>
            </a:r>
          </a:p>
          <a:p>
            <a:pPr>
              <a:buFont typeface="Wingdings" pitchFamily="2" charset="2"/>
              <a:buNone/>
            </a:pPr>
            <a:r>
              <a:rPr lang="en-US" sz="2000" b="1" smtClean="0">
                <a:solidFill>
                  <a:srgbClr val="008080"/>
                </a:solidFill>
                <a:latin typeface="Courier New" pitchFamily="49" charset="0"/>
              </a:rPr>
              <a:t>var_dump</a:t>
            </a:r>
            <a:r>
              <a:rPr lang="en-US" sz="2000" b="1" smtClean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en-US" sz="2000" b="1" smtClean="0">
                <a:solidFill>
                  <a:srgbClr val="008080"/>
                </a:solidFill>
                <a:latin typeface="Courier New" pitchFamily="49" charset="0"/>
              </a:rPr>
              <a:t>c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===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en-US" sz="2000" b="1" smtClean="0">
                <a:solidFill>
                  <a:srgbClr val="008080"/>
                </a:solidFill>
                <a:latin typeface="Courier New" pitchFamily="49" charset="0"/>
              </a:rPr>
              <a:t>b</a:t>
            </a:r>
            <a:r>
              <a:rPr lang="en-US" sz="2000" b="1" smtClean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;</a:t>
            </a:r>
          </a:p>
          <a:p>
            <a:pPr>
              <a:buFont typeface="Wingdings" pitchFamily="2" charset="2"/>
              <a:buNone/>
            </a:pPr>
            <a:r>
              <a:rPr lang="en-US" sz="2000" b="1" smtClean="0">
                <a:solidFill>
                  <a:srgbClr val="008080"/>
                </a:solidFill>
                <a:latin typeface="Courier New" pitchFamily="49" charset="0"/>
              </a:rPr>
              <a:t>var_dump</a:t>
            </a:r>
            <a:r>
              <a:rPr lang="en-US" sz="2000" b="1" smtClean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en-US" sz="2000" b="1" smtClean="0">
                <a:solidFill>
                  <a:srgbClr val="008080"/>
                </a:solidFill>
                <a:latin typeface="Courier New" pitchFamily="49" charset="0"/>
              </a:rPr>
              <a:t>a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en-US" sz="2000" b="1" smtClean="0">
                <a:solidFill>
                  <a:srgbClr val="804040"/>
                </a:solidFill>
                <a:latin typeface="Courier New" pitchFamily="49" charset="0"/>
              </a:rPr>
              <a:t>!==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fr-FR" sz="20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000" b="1" smtClean="0">
                <a:solidFill>
                  <a:srgbClr val="008080"/>
                </a:solidFill>
                <a:latin typeface="Courier New" pitchFamily="49" charset="0"/>
              </a:rPr>
              <a:t>b</a:t>
            </a:r>
            <a:r>
              <a:rPr lang="fr-FR" sz="2000" b="1" smtClean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fr-FR" sz="2000" b="1" smtClean="0">
                <a:solidFill>
                  <a:srgbClr val="000000"/>
                </a:solidFill>
                <a:latin typeface="Courier New" pitchFamily="49" charset="0"/>
              </a:rPr>
              <a:t> ;</a:t>
            </a:r>
          </a:p>
          <a:p>
            <a:pPr>
              <a:buFont typeface="Wingdings" pitchFamily="2" charset="2"/>
              <a:buNone/>
            </a:pPr>
            <a:r>
              <a:rPr lang="fr-FR" sz="2000" b="1" smtClean="0">
                <a:solidFill>
                  <a:srgbClr val="008080"/>
                </a:solidFill>
                <a:latin typeface="Courier New" pitchFamily="49" charset="0"/>
              </a:rPr>
              <a:t>var_dump</a:t>
            </a:r>
            <a:r>
              <a:rPr lang="fr-FR" sz="2000" b="1" smtClean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20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000" b="1" smtClean="0">
                <a:solidFill>
                  <a:srgbClr val="008080"/>
                </a:solidFill>
                <a:latin typeface="Courier New" pitchFamily="49" charset="0"/>
              </a:rPr>
              <a:t>a</a:t>
            </a:r>
            <a:r>
              <a:rPr lang="fr-FR" sz="2000" b="1" smtClean="0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fr-FR" sz="2000" b="1" smtClean="0">
                <a:solidFill>
                  <a:srgbClr val="804040"/>
                </a:solidFill>
                <a:latin typeface="Courier New" pitchFamily="49" charset="0"/>
              </a:rPr>
              <a:t>!==</a:t>
            </a:r>
            <a:r>
              <a:rPr lang="fr-FR" sz="2000" b="1" smtClean="0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fr-FR" sz="20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000" b="1" smtClean="0">
                <a:solidFill>
                  <a:srgbClr val="008080"/>
                </a:solidFill>
                <a:latin typeface="Courier New" pitchFamily="49" charset="0"/>
              </a:rPr>
              <a:t>c</a:t>
            </a:r>
            <a:r>
              <a:rPr lang="fr-FR" sz="2000" b="1" smtClean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fr-FR" sz="2000" b="1" smtClean="0">
                <a:solidFill>
                  <a:srgbClr val="000000"/>
                </a:solidFill>
                <a:latin typeface="Courier New" pitchFamily="49" charset="0"/>
              </a:rPr>
              <a:t> ;</a:t>
            </a:r>
          </a:p>
          <a:p>
            <a:pPr>
              <a:buFont typeface="Wingdings" pitchFamily="2" charset="2"/>
              <a:buNone/>
            </a:pPr>
            <a:r>
              <a:rPr lang="fr-FR" sz="2000" b="1" smtClean="0">
                <a:solidFill>
                  <a:srgbClr val="008080"/>
                </a:solidFill>
                <a:latin typeface="Courier New" pitchFamily="49" charset="0"/>
              </a:rPr>
              <a:t>var_dump</a:t>
            </a:r>
            <a:r>
              <a:rPr lang="fr-FR" sz="2000" b="1" smtClean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20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000" b="1" smtClean="0">
                <a:solidFill>
                  <a:srgbClr val="008080"/>
                </a:solidFill>
                <a:latin typeface="Courier New" pitchFamily="49" charset="0"/>
              </a:rPr>
              <a:t>c</a:t>
            </a:r>
            <a:r>
              <a:rPr lang="fr-FR" sz="2000" b="1" smtClean="0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fr-FR" sz="2000" b="1" smtClean="0">
                <a:solidFill>
                  <a:srgbClr val="804040"/>
                </a:solidFill>
                <a:latin typeface="Courier New" pitchFamily="49" charset="0"/>
              </a:rPr>
              <a:t>!==</a:t>
            </a:r>
            <a:r>
              <a:rPr lang="fr-FR" sz="2000" b="1" smtClean="0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fr-FR" sz="20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000" b="1" smtClean="0">
                <a:solidFill>
                  <a:srgbClr val="008080"/>
                </a:solidFill>
                <a:latin typeface="Courier New" pitchFamily="49" charset="0"/>
              </a:rPr>
              <a:t>b</a:t>
            </a:r>
            <a:r>
              <a:rPr lang="fr-FR" sz="2000" b="1" smtClean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fr-FR" sz="2000" b="1" smtClean="0">
                <a:solidFill>
                  <a:srgbClr val="000000"/>
                </a:solidFill>
                <a:latin typeface="Courier New" pitchFamily="49" charset="0"/>
              </a:rPr>
              <a:t> ;</a:t>
            </a:r>
            <a:endParaRPr lang="fr-FR" sz="2000" b="1" smtClean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fr-FR" sz="2000" b="1" smtClean="0"/>
          </a:p>
        </p:txBody>
      </p:sp>
      <p:sp>
        <p:nvSpPr>
          <p:cNvPr id="5" name="Espace réservé de la date 4" hidden="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E51B612-14F1-4FC6-9A4F-D3EBCDD293A0}" type="datetime11">
              <a:rPr lang="fr-FR" smtClean="0"/>
              <a:pPr>
                <a:defRPr/>
              </a:pPr>
              <a:t>19:31:23</a:t>
            </a:fld>
            <a:endParaRPr lang="fr-FR"/>
          </a:p>
        </p:txBody>
      </p:sp>
      <p:sp>
        <p:nvSpPr>
          <p:cNvPr id="6" name="Espace réservé du pied de page 5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2439AD-F0DE-43B0-A411-3D13650475B2}" type="slidenum">
              <a:rPr lang="fr-FR" altLang="fr-FR"/>
              <a:pPr>
                <a:defRPr/>
              </a:pPr>
              <a:t>29</a:t>
            </a:fld>
            <a:endParaRPr lang="fr-FR" altLang="fr-FR"/>
          </a:p>
        </p:txBody>
      </p:sp>
      <p:sp>
        <p:nvSpPr>
          <p:cNvPr id="8" name="Accolade fermante 7" hidden="1"/>
          <p:cNvSpPr/>
          <p:nvPr/>
        </p:nvSpPr>
        <p:spPr bwMode="auto">
          <a:xfrm>
            <a:off x="3924300" y="2133600"/>
            <a:ext cx="360363" cy="2016125"/>
          </a:xfrm>
          <a:prstGeom prst="rightBrace">
            <a:avLst>
              <a:gd name="adj1" fmla="val 52201"/>
              <a:gd name="adj2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Accolade fermante 8" hidden="1"/>
          <p:cNvSpPr/>
          <p:nvPr/>
        </p:nvSpPr>
        <p:spPr bwMode="auto">
          <a:xfrm>
            <a:off x="3924300" y="4292600"/>
            <a:ext cx="360363" cy="2016125"/>
          </a:xfrm>
          <a:prstGeom prst="rightBrace">
            <a:avLst>
              <a:gd name="adj1" fmla="val 52201"/>
              <a:gd name="adj2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AutoShape 6" hidden="1"/>
          <p:cNvSpPr>
            <a:spLocks noChangeArrowheads="1"/>
          </p:cNvSpPr>
          <p:nvPr/>
        </p:nvSpPr>
        <p:spPr bwMode="auto">
          <a:xfrm>
            <a:off x="4572000" y="2689225"/>
            <a:ext cx="3756025" cy="896938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tIns="36000" bIns="36000" anchor="ctr">
            <a:spAutoFit/>
          </a:bodyPr>
          <a:lstStyle/>
          <a:p>
            <a:pPr algn="ctr" eaLnBrk="1" hangingPunct="1">
              <a:defRPr/>
            </a:pPr>
            <a:r>
              <a:rPr lang="fr-FR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Comparaison large, sans tenir compte du type</a:t>
            </a:r>
          </a:p>
        </p:txBody>
      </p:sp>
      <p:sp>
        <p:nvSpPr>
          <p:cNvPr id="11" name="AutoShape 6" hidden="1"/>
          <p:cNvSpPr>
            <a:spLocks noChangeArrowheads="1"/>
          </p:cNvSpPr>
          <p:nvPr/>
        </p:nvSpPr>
        <p:spPr bwMode="auto">
          <a:xfrm>
            <a:off x="4572000" y="4868863"/>
            <a:ext cx="3756025" cy="89693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tIns="36000" bIns="36000" anchor="ctr">
            <a:spAutoFit/>
          </a:bodyPr>
          <a:lstStyle/>
          <a:p>
            <a:pPr algn="ctr" eaLnBrk="1" hangingPunct="1">
              <a:defRPr/>
            </a:pPr>
            <a:r>
              <a:rPr lang="fr-FR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Comparaison stricte, en tenant compte du type</a:t>
            </a: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4284663" y="2020888"/>
            <a:ext cx="2216150" cy="3413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tIns="0" bIns="0" anchor="ctr">
            <a:spAutoFit/>
          </a:bodyPr>
          <a:lstStyle/>
          <a:p>
            <a:pPr eaLnBrk="1" hangingPunct="1">
              <a:defRPr/>
            </a:pPr>
            <a:r>
              <a:rPr lang="fr-FR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boolean</a:t>
            </a:r>
            <a:r>
              <a:rPr lang="fr-F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 </a:t>
            </a:r>
            <a:r>
              <a:rPr lang="fr-FR" sz="2000" b="1" dirty="0" err="1">
                <a:solidFill>
                  <a:srgbClr val="7550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true</a:t>
            </a:r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4284663" y="2389188"/>
            <a:ext cx="2232025" cy="3413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tIns="0" bIns="0" anchor="ctr">
            <a:spAutoFit/>
          </a:bodyPr>
          <a:lstStyle/>
          <a:p>
            <a:pPr eaLnBrk="1" hangingPunct="1">
              <a:defRPr/>
            </a:pPr>
            <a:r>
              <a:rPr lang="fr-FR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boolean</a:t>
            </a:r>
            <a:r>
              <a:rPr lang="fr-F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 </a:t>
            </a:r>
            <a:r>
              <a:rPr lang="fr-FR" sz="2000" b="1" dirty="0">
                <a:solidFill>
                  <a:srgbClr val="7550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false</a:t>
            </a:r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4284663" y="2759075"/>
            <a:ext cx="2232025" cy="3413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tIns="0" bIns="0" anchor="ctr">
            <a:spAutoFit/>
          </a:bodyPr>
          <a:lstStyle/>
          <a:p>
            <a:pPr eaLnBrk="1" hangingPunct="1">
              <a:defRPr/>
            </a:pPr>
            <a:r>
              <a:rPr lang="fr-FR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boolean</a:t>
            </a:r>
            <a:r>
              <a:rPr lang="fr-F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 </a:t>
            </a:r>
            <a:r>
              <a:rPr lang="fr-FR" sz="2000" b="1" dirty="0">
                <a:solidFill>
                  <a:srgbClr val="7550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false</a:t>
            </a:r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4284663" y="3128963"/>
            <a:ext cx="2232025" cy="339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tIns="0" bIns="0" anchor="ctr">
            <a:spAutoFit/>
          </a:bodyPr>
          <a:lstStyle/>
          <a:p>
            <a:pPr eaLnBrk="1" hangingPunct="1">
              <a:defRPr/>
            </a:pPr>
            <a:r>
              <a:rPr lang="fr-FR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boolean</a:t>
            </a:r>
            <a:r>
              <a:rPr lang="fr-F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 </a:t>
            </a:r>
            <a:r>
              <a:rPr lang="fr-FR" sz="2000" b="1" dirty="0">
                <a:solidFill>
                  <a:srgbClr val="7550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false</a:t>
            </a:r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AutoShape 4"/>
          <p:cNvSpPr>
            <a:spLocks noChangeArrowheads="1"/>
          </p:cNvSpPr>
          <p:nvPr/>
        </p:nvSpPr>
        <p:spPr bwMode="auto">
          <a:xfrm>
            <a:off x="4284663" y="3497263"/>
            <a:ext cx="2232025" cy="3413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tIns="0" bIns="0" anchor="ctr">
            <a:spAutoFit/>
          </a:bodyPr>
          <a:lstStyle/>
          <a:p>
            <a:pPr eaLnBrk="1" hangingPunct="1">
              <a:defRPr/>
            </a:pPr>
            <a:r>
              <a:rPr lang="fr-FR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boolean</a:t>
            </a:r>
            <a:r>
              <a:rPr lang="fr-F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 </a:t>
            </a:r>
            <a:r>
              <a:rPr lang="fr-FR" sz="2000" b="1" dirty="0" err="1">
                <a:solidFill>
                  <a:srgbClr val="7550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true</a:t>
            </a:r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AutoShape 4"/>
          <p:cNvSpPr>
            <a:spLocks noChangeArrowheads="1"/>
          </p:cNvSpPr>
          <p:nvPr/>
        </p:nvSpPr>
        <p:spPr bwMode="auto">
          <a:xfrm>
            <a:off x="4284663" y="3867150"/>
            <a:ext cx="2232025" cy="3413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tIns="0" bIns="0" anchor="ctr">
            <a:spAutoFit/>
          </a:bodyPr>
          <a:lstStyle/>
          <a:p>
            <a:pPr eaLnBrk="1" hangingPunct="1">
              <a:defRPr/>
            </a:pPr>
            <a:r>
              <a:rPr lang="fr-FR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boolean</a:t>
            </a:r>
            <a:r>
              <a:rPr lang="fr-F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 </a:t>
            </a:r>
            <a:r>
              <a:rPr lang="fr-FR" sz="2000" b="1" dirty="0" err="1">
                <a:solidFill>
                  <a:srgbClr val="7550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true</a:t>
            </a:r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4284663" y="4237038"/>
            <a:ext cx="2232025" cy="339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tIns="0" bIns="0" anchor="ctr">
            <a:spAutoFit/>
          </a:bodyPr>
          <a:lstStyle/>
          <a:p>
            <a:pPr eaLnBrk="1" hangingPunct="1">
              <a:defRPr/>
            </a:pPr>
            <a:r>
              <a:rPr lang="fr-FR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boolean</a:t>
            </a:r>
            <a:r>
              <a:rPr lang="fr-F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 </a:t>
            </a:r>
            <a:r>
              <a:rPr lang="fr-FR" sz="2000" b="1" dirty="0">
                <a:solidFill>
                  <a:srgbClr val="7550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false</a:t>
            </a:r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AutoShape 4"/>
          <p:cNvSpPr>
            <a:spLocks noChangeArrowheads="1"/>
          </p:cNvSpPr>
          <p:nvPr/>
        </p:nvSpPr>
        <p:spPr bwMode="auto">
          <a:xfrm>
            <a:off x="4284663" y="4605338"/>
            <a:ext cx="2232025" cy="3413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tIns="0" bIns="0" anchor="ctr">
            <a:spAutoFit/>
          </a:bodyPr>
          <a:lstStyle/>
          <a:p>
            <a:pPr eaLnBrk="1" hangingPunct="1">
              <a:defRPr/>
            </a:pPr>
            <a:r>
              <a:rPr lang="fr-FR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boolean</a:t>
            </a:r>
            <a:r>
              <a:rPr lang="fr-F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 </a:t>
            </a:r>
            <a:r>
              <a:rPr lang="fr-FR" sz="2000" b="1" dirty="0">
                <a:solidFill>
                  <a:srgbClr val="7550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false</a:t>
            </a:r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>
            <a:off x="4284663" y="4975225"/>
            <a:ext cx="2232025" cy="3413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tIns="0" bIns="0" anchor="ctr">
            <a:spAutoFit/>
          </a:bodyPr>
          <a:lstStyle/>
          <a:p>
            <a:pPr eaLnBrk="1" hangingPunct="1">
              <a:defRPr/>
            </a:pPr>
            <a:r>
              <a:rPr lang="fr-FR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boolean</a:t>
            </a:r>
            <a:r>
              <a:rPr lang="fr-F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 </a:t>
            </a:r>
            <a:r>
              <a:rPr lang="fr-FR" sz="2000" b="1" dirty="0">
                <a:solidFill>
                  <a:srgbClr val="7550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false</a:t>
            </a:r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AutoShape 4"/>
          <p:cNvSpPr>
            <a:spLocks noChangeArrowheads="1"/>
          </p:cNvSpPr>
          <p:nvPr/>
        </p:nvSpPr>
        <p:spPr bwMode="auto">
          <a:xfrm>
            <a:off x="4284663" y="5345113"/>
            <a:ext cx="2232025" cy="339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tIns="0" bIns="0" anchor="ctr">
            <a:spAutoFit/>
          </a:bodyPr>
          <a:lstStyle/>
          <a:p>
            <a:pPr eaLnBrk="1" hangingPunct="1">
              <a:defRPr/>
            </a:pPr>
            <a:r>
              <a:rPr lang="fr-FR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boolean</a:t>
            </a:r>
            <a:r>
              <a:rPr lang="fr-F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 </a:t>
            </a:r>
            <a:r>
              <a:rPr lang="fr-FR" sz="2000" b="1" dirty="0" err="1">
                <a:solidFill>
                  <a:srgbClr val="7550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true</a:t>
            </a:r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AutoShape 4"/>
          <p:cNvSpPr>
            <a:spLocks noChangeArrowheads="1"/>
          </p:cNvSpPr>
          <p:nvPr/>
        </p:nvSpPr>
        <p:spPr bwMode="auto">
          <a:xfrm>
            <a:off x="4284663" y="5713413"/>
            <a:ext cx="2232025" cy="3413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tIns="0" bIns="0" anchor="ctr">
            <a:spAutoFit/>
          </a:bodyPr>
          <a:lstStyle/>
          <a:p>
            <a:pPr eaLnBrk="1" hangingPunct="1">
              <a:defRPr/>
            </a:pPr>
            <a:r>
              <a:rPr lang="fr-FR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boolean</a:t>
            </a:r>
            <a:r>
              <a:rPr lang="fr-F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 </a:t>
            </a:r>
            <a:r>
              <a:rPr lang="fr-FR" sz="2000" b="1" dirty="0" err="1">
                <a:solidFill>
                  <a:srgbClr val="7550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true</a:t>
            </a:r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4284663" y="6083300"/>
            <a:ext cx="2232025" cy="3413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tIns="0" bIns="0" anchor="ctr">
            <a:spAutoFit/>
          </a:bodyPr>
          <a:lstStyle/>
          <a:p>
            <a:pPr eaLnBrk="1" hangingPunct="1">
              <a:defRPr/>
            </a:pPr>
            <a:r>
              <a:rPr lang="fr-FR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boolean</a:t>
            </a:r>
            <a:r>
              <a:rPr lang="fr-F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 </a:t>
            </a:r>
            <a:r>
              <a:rPr lang="fr-FR" sz="2000" b="1" dirty="0" err="1">
                <a:solidFill>
                  <a:srgbClr val="7550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true</a:t>
            </a:r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" name="Groupe 20"/>
          <p:cNvGrpSpPr>
            <a:grpSpLocks/>
          </p:cNvGrpSpPr>
          <p:nvPr/>
        </p:nvGrpSpPr>
        <p:grpSpPr bwMode="auto">
          <a:xfrm>
            <a:off x="6875463" y="1341438"/>
            <a:ext cx="1800225" cy="1081087"/>
            <a:chOff x="5868144" y="1988840"/>
            <a:chExt cx="2376264" cy="16561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5" name="Rectangle à coins arrondis 24"/>
            <p:cNvSpPr/>
            <p:nvPr/>
          </p:nvSpPr>
          <p:spPr bwMode="auto">
            <a:xfrm>
              <a:off x="5868144" y="1988840"/>
              <a:ext cx="2376264" cy="1656184"/>
            </a:xfrm>
            <a:prstGeom prst="roundRect">
              <a:avLst>
                <a:gd name="adj" fmla="val 4621"/>
              </a:avLst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b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  <p:sp>
          <p:nvSpPr>
            <p:cNvPr id="26" name="Rectangle à coins arrondis 25"/>
            <p:cNvSpPr/>
            <p:nvPr/>
          </p:nvSpPr>
          <p:spPr bwMode="auto">
            <a:xfrm>
              <a:off x="5941485" y="2061800"/>
              <a:ext cx="2231677" cy="430461"/>
            </a:xfrm>
            <a:prstGeom prst="round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$a</a:t>
              </a:r>
            </a:p>
          </p:txBody>
        </p:sp>
        <p:sp>
          <p:nvSpPr>
            <p:cNvPr id="27" name="Rectangle à coins arrondis 26"/>
            <p:cNvSpPr/>
            <p:nvPr/>
          </p:nvSpPr>
          <p:spPr bwMode="auto">
            <a:xfrm>
              <a:off x="5941485" y="2492261"/>
              <a:ext cx="2231677" cy="432894"/>
            </a:xfrm>
            <a:prstGeom prst="round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i="1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integer</a:t>
              </a:r>
              <a:endParaRPr lang="fr-FR" b="1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4" name="Groupe 20"/>
          <p:cNvGrpSpPr>
            <a:grpSpLocks/>
          </p:cNvGrpSpPr>
          <p:nvPr/>
        </p:nvGrpSpPr>
        <p:grpSpPr bwMode="auto">
          <a:xfrm>
            <a:off x="6875463" y="2493963"/>
            <a:ext cx="1800225" cy="1081087"/>
            <a:chOff x="5868144" y="1988840"/>
            <a:chExt cx="2376264" cy="16561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Rectangle à coins arrondis 28"/>
            <p:cNvSpPr/>
            <p:nvPr/>
          </p:nvSpPr>
          <p:spPr bwMode="auto">
            <a:xfrm>
              <a:off x="5868144" y="1988840"/>
              <a:ext cx="2376264" cy="1656184"/>
            </a:xfrm>
            <a:prstGeom prst="roundRect">
              <a:avLst>
                <a:gd name="adj" fmla="val 4621"/>
              </a:avLst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b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"12"</a:t>
              </a:r>
            </a:p>
          </p:txBody>
        </p:sp>
        <p:sp>
          <p:nvSpPr>
            <p:cNvPr id="30" name="Rectangle à coins arrondis 29"/>
            <p:cNvSpPr/>
            <p:nvPr/>
          </p:nvSpPr>
          <p:spPr bwMode="auto">
            <a:xfrm>
              <a:off x="5941485" y="2061800"/>
              <a:ext cx="2231677" cy="430461"/>
            </a:xfrm>
            <a:prstGeom prst="round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$b</a:t>
              </a:r>
            </a:p>
          </p:txBody>
        </p:sp>
        <p:sp>
          <p:nvSpPr>
            <p:cNvPr id="31" name="Rectangle à coins arrondis 30"/>
            <p:cNvSpPr/>
            <p:nvPr/>
          </p:nvSpPr>
          <p:spPr bwMode="auto">
            <a:xfrm>
              <a:off x="5941485" y="2492261"/>
              <a:ext cx="2231677" cy="432894"/>
            </a:xfrm>
            <a:prstGeom prst="round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i="1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string</a:t>
              </a:r>
            </a:p>
          </p:txBody>
        </p:sp>
      </p:grpSp>
      <p:grpSp>
        <p:nvGrpSpPr>
          <p:cNvPr id="28" name="Groupe 20"/>
          <p:cNvGrpSpPr>
            <a:grpSpLocks/>
          </p:cNvGrpSpPr>
          <p:nvPr/>
        </p:nvGrpSpPr>
        <p:grpSpPr bwMode="auto">
          <a:xfrm>
            <a:off x="6875463" y="3644900"/>
            <a:ext cx="1800225" cy="1081088"/>
            <a:chOff x="5868144" y="1988840"/>
            <a:chExt cx="2376264" cy="16561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3" name="Rectangle à coins arrondis 32"/>
            <p:cNvSpPr/>
            <p:nvPr/>
          </p:nvSpPr>
          <p:spPr bwMode="auto">
            <a:xfrm>
              <a:off x="5868144" y="1988840"/>
              <a:ext cx="2376264" cy="1656184"/>
            </a:xfrm>
            <a:prstGeom prst="roundRect">
              <a:avLst>
                <a:gd name="adj" fmla="val 4621"/>
              </a:avLst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b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  <p:sp>
          <p:nvSpPr>
            <p:cNvPr id="34" name="Rectangle à coins arrondis 33"/>
            <p:cNvSpPr/>
            <p:nvPr/>
          </p:nvSpPr>
          <p:spPr bwMode="auto">
            <a:xfrm>
              <a:off x="5941485" y="2061800"/>
              <a:ext cx="2231677" cy="430462"/>
            </a:xfrm>
            <a:prstGeom prst="round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$c</a:t>
              </a:r>
            </a:p>
          </p:txBody>
        </p:sp>
        <p:sp>
          <p:nvSpPr>
            <p:cNvPr id="35" name="Rectangle à coins arrondis 34"/>
            <p:cNvSpPr/>
            <p:nvPr/>
          </p:nvSpPr>
          <p:spPr bwMode="auto">
            <a:xfrm>
              <a:off x="5941485" y="2492262"/>
              <a:ext cx="2231677" cy="432894"/>
            </a:xfrm>
            <a:prstGeom prst="round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fr-FR" b="1" i="1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float</a:t>
              </a:r>
              <a:endParaRPr lang="fr-FR" b="1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PHP: Langage de script pour le Web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68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 rtlCol="0">
            <a:normAutofit fontScale="92500"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Qu’est-ce que PHP ?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Langage de </a:t>
            </a:r>
            <a:r>
              <a:rPr lang="fr-FR" dirty="0" smtClean="0">
                <a:solidFill>
                  <a:schemeClr val="accent2"/>
                </a:solidFill>
              </a:rPr>
              <a:t>script</a:t>
            </a:r>
            <a:r>
              <a:rPr lang="fr-FR" dirty="0" smtClean="0"/>
              <a:t>. Principalement utilisé </a:t>
            </a:r>
            <a:r>
              <a:rPr lang="fr-FR" dirty="0" smtClean="0">
                <a:solidFill>
                  <a:schemeClr val="accent2"/>
                </a:solidFill>
              </a:rPr>
              <a:t>côté serveur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Créé en 1994-1995 par </a:t>
            </a:r>
            <a:r>
              <a:rPr lang="fr-FR" dirty="0" err="1" smtClean="0"/>
              <a:t>Rasmus</a:t>
            </a:r>
            <a:r>
              <a:rPr lang="fr-FR" dirty="0" smtClean="0"/>
              <a:t> </a:t>
            </a:r>
            <a:r>
              <a:rPr lang="fr-FR" dirty="0" err="1" smtClean="0"/>
              <a:t>Lerdorf</a:t>
            </a:r>
            <a:endParaRPr lang="fr-FR" dirty="0" smtClean="0"/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Acronyme initial : </a:t>
            </a:r>
            <a:r>
              <a:rPr lang="fr-FR" b="1" dirty="0" err="1" smtClean="0">
                <a:solidFill>
                  <a:schemeClr val="accent2"/>
                </a:solidFill>
              </a:rPr>
              <a:t>P</a:t>
            </a:r>
            <a:r>
              <a:rPr lang="fr-FR" dirty="0" err="1" smtClean="0"/>
              <a:t>ersonal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chemeClr val="accent2"/>
                </a:solidFill>
              </a:rPr>
              <a:t>H</a:t>
            </a:r>
            <a:r>
              <a:rPr lang="fr-FR" dirty="0" smtClean="0"/>
              <a:t>ome </a:t>
            </a:r>
            <a:r>
              <a:rPr lang="fr-FR" b="1" dirty="0" smtClean="0">
                <a:solidFill>
                  <a:schemeClr val="accent2"/>
                </a:solidFill>
              </a:rPr>
              <a:t>P</a:t>
            </a:r>
            <a:r>
              <a:rPr lang="fr-FR" dirty="0" smtClean="0"/>
              <a:t>age 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Acronyme récursif : </a:t>
            </a:r>
            <a:r>
              <a:rPr lang="fr-FR" b="1" dirty="0" smtClean="0">
                <a:solidFill>
                  <a:schemeClr val="accent2"/>
                </a:solidFill>
              </a:rPr>
              <a:t>P</a:t>
            </a:r>
            <a:r>
              <a:rPr lang="fr-FR" dirty="0" smtClean="0"/>
              <a:t>HP: </a:t>
            </a:r>
            <a:r>
              <a:rPr lang="fr-FR" b="1" dirty="0" err="1" smtClean="0">
                <a:solidFill>
                  <a:schemeClr val="accent2"/>
                </a:solidFill>
              </a:rPr>
              <a:t>H</a:t>
            </a:r>
            <a:r>
              <a:rPr lang="fr-FR" dirty="0" err="1" smtClean="0"/>
              <a:t>ypertext</a:t>
            </a:r>
            <a:r>
              <a:rPr lang="fr-FR" dirty="0" smtClean="0"/>
              <a:t> </a:t>
            </a:r>
            <a:r>
              <a:rPr lang="fr-FR" b="1" dirty="0" err="1" smtClean="0">
                <a:solidFill>
                  <a:schemeClr val="accent2"/>
                </a:solidFill>
              </a:rPr>
              <a:t>P</a:t>
            </a:r>
            <a:r>
              <a:rPr lang="fr-FR" dirty="0" err="1" smtClean="0"/>
              <a:t>reprocessor</a:t>
            </a:r>
            <a:r>
              <a:rPr lang="fr-FR" dirty="0" smtClean="0"/>
              <a:t> 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Extension utilisée sur ≈80% des serveurs Web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Langage multi plate-forme (UNIX / Windows…)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Open Source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Versions actuelles (</a:t>
            </a:r>
            <a:r>
              <a:rPr lang="fr-FR" i="1" dirty="0" smtClean="0"/>
              <a:t>source w3techs.com, 03/14</a:t>
            </a:r>
            <a:r>
              <a:rPr lang="fr-FR" dirty="0" smtClean="0"/>
              <a:t>) :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fr-FR" dirty="0" smtClean="0"/>
              <a:t>PHP5 &gt;97%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fr-FR" dirty="0" smtClean="0"/>
              <a:t>PHP4 &lt;3% - PHP3 &lt;0,1%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7FBE92-CC50-42A7-BAE6-4F560BB8641C}" type="datetime11">
              <a:rPr lang="fr-FR" smtClean="0"/>
              <a:pPr>
                <a:defRPr/>
              </a:pPr>
              <a:t>19:31:15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PHP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D9889-3263-46C7-B221-928A0B7D2599}" type="slidenum">
              <a:rPr lang="fr-FR" altLang="fr-FR"/>
              <a:pPr>
                <a:defRPr/>
              </a:pPr>
              <a:t>3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Les opérateurs logiques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7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C9F785A-1FFF-4ED7-B442-B63988A28295}" type="datetime11">
              <a:rPr lang="fr-FR" smtClean="0"/>
              <a:pPr>
                <a:defRPr/>
              </a:pPr>
              <a:t>19:31:25</a:t>
            </a:fld>
            <a:endParaRPr lang="fr-FR"/>
          </a:p>
        </p:txBody>
      </p:sp>
      <p:sp>
        <p:nvSpPr>
          <p:cNvPr id="2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2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55F4C-BDE2-4568-812E-9ABCF9B948DA}" type="slidenum">
              <a:rPr lang="fr-FR" altLang="fr-FR"/>
              <a:pPr>
                <a:defRPr/>
              </a:pPr>
              <a:t>30</a:t>
            </a:fld>
            <a:endParaRPr lang="fr-FR" altLang="fr-FR"/>
          </a:p>
        </p:txBody>
      </p:sp>
      <p:graphicFrame>
        <p:nvGraphicFramePr>
          <p:cNvPr id="281647" name="Group 47"/>
          <p:cNvGraphicFramePr>
            <a:graphicFrameLocks noGrp="1"/>
          </p:cNvGraphicFramePr>
          <p:nvPr/>
        </p:nvGraphicFramePr>
        <p:xfrm>
          <a:off x="288925" y="1371600"/>
          <a:ext cx="8497888" cy="3687846"/>
        </p:xfrm>
        <a:graphic>
          <a:graphicData uri="http://schemas.openxmlformats.org/drawingml/2006/table">
            <a:tbl>
              <a:tblPr/>
              <a:tblGrid>
                <a:gridCol w="3478213"/>
                <a:gridCol w="5019675"/>
              </a:tblGrid>
              <a:tr h="6094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[Expr1] </a:t>
                      </a: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and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[Expr2]</a:t>
                      </a:r>
                    </a:p>
                  </a:txBody>
                  <a:tcPr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Vrai si 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[Expr1]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et 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[Expr2]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sont vraies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[Expr1] </a:t>
                      </a: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&amp;&amp;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[Expr2]</a:t>
                      </a:r>
                    </a:p>
                  </a:txBody>
                  <a:tcPr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idem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[Expr1] </a:t>
                      </a: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or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[Expr2]</a:t>
                      </a:r>
                    </a:p>
                  </a:txBody>
                  <a:tcPr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Vrai si 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[Expr1]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ou 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[Expr2]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sont vraies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[Expr1] </a:t>
                      </a: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||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[Expr2]</a:t>
                      </a:r>
                    </a:p>
                  </a:txBody>
                  <a:tcPr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idem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[Expr1] </a:t>
                      </a:r>
                      <a:r>
                        <a:rPr kumimoji="0" lang="fr-FR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xor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[Expr2]</a:t>
                      </a:r>
                    </a:p>
                  </a:txBody>
                  <a:tcPr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Vrai si 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[Expr1]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ou 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[Expr2]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sont vraies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mais pas les deux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!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[Expr1]</a:t>
                      </a:r>
                    </a:p>
                  </a:txBody>
                  <a:tcPr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Vrai si 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[Expr1]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est non vraie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Les opérateurs sur bits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7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5EF073D-8AB7-435D-A205-90C64DF67308}" type="datetime11">
              <a:rPr lang="fr-FR" smtClean="0"/>
              <a:pPr>
                <a:defRPr/>
              </a:pPr>
              <a:t>19:31:25</a:t>
            </a:fld>
            <a:endParaRPr lang="fr-FR"/>
          </a:p>
        </p:txBody>
      </p:sp>
      <p:sp>
        <p:nvSpPr>
          <p:cNvPr id="2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2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A92821-88AC-4441-B986-AF53456CA4AC}" type="slidenum">
              <a:rPr lang="fr-FR" altLang="fr-FR"/>
              <a:pPr>
                <a:defRPr/>
              </a:pPr>
              <a:t>31</a:t>
            </a:fld>
            <a:endParaRPr lang="fr-FR" altLang="fr-FR"/>
          </a:p>
        </p:txBody>
      </p:sp>
      <p:graphicFrame>
        <p:nvGraphicFramePr>
          <p:cNvPr id="330788" name="Group 36"/>
          <p:cNvGraphicFramePr>
            <a:graphicFrameLocks noGrp="1"/>
          </p:cNvGraphicFramePr>
          <p:nvPr/>
        </p:nvGraphicFramePr>
        <p:xfrm>
          <a:off x="457200" y="1371600"/>
          <a:ext cx="8229600" cy="3505200"/>
        </p:xfrm>
        <a:graphic>
          <a:graphicData uri="http://schemas.openxmlformats.org/drawingml/2006/table">
            <a:tbl>
              <a:tblPr/>
              <a:tblGrid>
                <a:gridCol w="2922588"/>
                <a:gridCol w="5307012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&amp;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ET binaire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|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OU binaire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^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XOR binaire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~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Inversion bit à bit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&lt;&lt;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décalé à gauche de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rangs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&gt;&gt;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décalé à droite de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rangs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Précédence des opérateurs</a:t>
            </a:r>
          </a:p>
        </p:txBody>
      </p:sp>
      <p:graphicFrame>
        <p:nvGraphicFramePr>
          <p:cNvPr id="329181" name="Group 477"/>
          <p:cNvGraphicFramePr>
            <a:graphicFrameLocks noGrp="1"/>
          </p:cNvGraphicFramePr>
          <p:nvPr>
            <p:ph idx="1"/>
          </p:nvPr>
        </p:nvGraphicFramePr>
        <p:xfrm>
          <a:off x="827721" y="1268413"/>
          <a:ext cx="7488559" cy="4754880"/>
        </p:xfrm>
        <a:graphic>
          <a:graphicData uri="http://schemas.openxmlformats.org/drawingml/2006/table">
            <a:tbl>
              <a:tblPr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488559"/>
              </a:tblGrid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</a:rPr>
                        <a:t>Opérateurs</a:t>
                      </a: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new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[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++ 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! ~ - (</a:t>
                      </a: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) (</a:t>
                      </a: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float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) (string) (</a:t>
                      </a: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) (</a:t>
                      </a: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object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) @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* /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+ -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&lt;&lt; &gt;&gt;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&lt; &lt;= &gt; &gt;=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== != === !==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&amp;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0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8275E83-96B4-46A1-AC31-4519FE71ADED}" type="datetime11">
              <a:rPr lang="fr-FR" smtClean="0"/>
              <a:pPr>
                <a:defRPr/>
              </a:pPr>
              <a:t>19:31:25</a:t>
            </a:fld>
            <a:endParaRPr lang="fr-FR"/>
          </a:p>
        </p:txBody>
      </p:sp>
      <p:sp>
        <p:nvSpPr>
          <p:cNvPr id="31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29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646AD-0F12-4C12-A6B0-49574F08D724}" type="slidenum">
              <a:rPr lang="fr-FR" altLang="fr-FR"/>
              <a:pPr>
                <a:defRPr/>
              </a:pPr>
              <a:t>32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Précédence des opérateurs</a:t>
            </a:r>
          </a:p>
        </p:txBody>
      </p:sp>
      <p:graphicFrame>
        <p:nvGraphicFramePr>
          <p:cNvPr id="329888" name="Group 160"/>
          <p:cNvGraphicFramePr>
            <a:graphicFrameLocks noGrp="1"/>
          </p:cNvGraphicFramePr>
          <p:nvPr>
            <p:ph idx="1"/>
          </p:nvPr>
        </p:nvGraphicFramePr>
        <p:xfrm>
          <a:off x="827584" y="1268413"/>
          <a:ext cx="7488832" cy="4358640"/>
        </p:xfrm>
        <a:graphic>
          <a:graphicData uri="http://schemas.openxmlformats.org/drawingml/2006/table">
            <a:tbl>
              <a:tblPr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488832"/>
              </a:tblGrid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</a:rPr>
                        <a:t>Opérateurs</a:t>
                      </a: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^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|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&amp;&amp;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||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? :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= += -= *= /= .= %= &amp;= |= ^= &lt;&lt;= &gt;&gt;=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and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xor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or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9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30A5D26-964F-4D83-BC24-187BA63D61AE}" type="datetime11">
              <a:rPr lang="fr-FR" smtClean="0"/>
              <a:pPr>
                <a:defRPr/>
              </a:pPr>
              <a:t>19:31:26</a:t>
            </a:fld>
            <a:endParaRPr lang="fr-FR"/>
          </a:p>
        </p:txBody>
      </p:sp>
      <p:sp>
        <p:nvSpPr>
          <p:cNvPr id="3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28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E7217-AD1F-41AB-BCE2-658CFFF1B9B7}" type="slidenum">
              <a:rPr lang="fr-FR" altLang="fr-FR"/>
              <a:pPr>
                <a:defRPr/>
              </a:pPr>
              <a:t>33</a:t>
            </a:fld>
            <a:endParaRPr lang="fr-FR" altLang="fr-FR"/>
          </a:p>
        </p:txBody>
      </p:sp>
      <p:sp>
        <p:nvSpPr>
          <p:cNvPr id="329889" name="AutoShape 161"/>
          <p:cNvSpPr>
            <a:spLocks noChangeArrowheads="1"/>
          </p:cNvSpPr>
          <p:nvPr/>
        </p:nvSpPr>
        <p:spPr bwMode="auto">
          <a:xfrm>
            <a:off x="2357438" y="2617788"/>
            <a:ext cx="4429125" cy="16224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0" tIns="360000" rIns="360000" bIns="360000" anchor="ctr">
            <a:spAutoFit/>
          </a:bodyPr>
          <a:lstStyle/>
          <a:p>
            <a:pPr algn="ctr" eaLnBrk="1" hangingPunct="1">
              <a:defRPr/>
            </a:pPr>
            <a:r>
              <a:rPr lang="fr-FR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En cas de doute,</a:t>
            </a:r>
          </a:p>
          <a:p>
            <a:pPr algn="ctr" eaLnBrk="1" hangingPunct="1">
              <a:defRPr/>
            </a:pPr>
            <a:r>
              <a:rPr lang="fr-FR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utilisez les parenthèses ;-)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9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88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Structures de contrôle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3011" name="Espace réservé du texte 2"/>
          <p:cNvSpPr>
            <a:spLocks noGrp="1"/>
          </p:cNvSpPr>
          <p:nvPr>
            <p:ph type="body" idx="1"/>
          </p:nvPr>
        </p:nvSpPr>
        <p:spPr>
          <a:xfrm>
            <a:off x="741363" y="1828800"/>
            <a:ext cx="8021637" cy="685800"/>
          </a:xfrm>
        </p:spPr>
        <p:txBody>
          <a:bodyPr/>
          <a:lstStyle/>
          <a:p>
            <a:endParaRPr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1CA62AA-A38B-4851-A46A-D78511582722}" type="datetime11">
              <a:rPr lang="fr-FR" smtClean="0"/>
              <a:pPr>
                <a:defRPr/>
              </a:pPr>
              <a:t>19:31:26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631166-6799-4D2E-8E4D-A5B2091BB365}" type="slidenum">
              <a:rPr lang="fr-FR" altLang="fr-FR"/>
              <a:pPr>
                <a:defRPr/>
              </a:pPr>
              <a:t>34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Structure de contrôle Si…Alors…Sinon…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57375"/>
            <a:ext cx="8229600" cy="4276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fr-FR" sz="2400" b="1" smtClean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fr-FR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b="1" smtClean="0">
                <a:latin typeface="Courier New" pitchFamily="49" charset="0"/>
                <a:cs typeface="Courier New" pitchFamily="49" charset="0"/>
              </a:rPr>
              <a:t>	/* Bloc d’instructions exécuté si la condition est vraie */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b="1" smtClean="0">
                <a:latin typeface="Courier New" pitchFamily="49" charset="0"/>
                <a:cs typeface="Courier New" pitchFamily="49" charset="0"/>
              </a:rPr>
              <a:t>	/* Bloc d’instructions exécuté si la condition est fausse */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fr-FR" sz="24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ED55585-C2DD-4E59-80D7-B763FC0938CF}" type="datetime11">
              <a:rPr lang="fr-FR" smtClean="0"/>
              <a:pPr>
                <a:defRPr/>
              </a:pPr>
              <a:t>19:31:26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9A2B9-CEFB-4433-9E07-17AF2942D035}" type="slidenum">
              <a:rPr lang="fr-FR" altLang="fr-FR"/>
              <a:pPr>
                <a:defRPr/>
              </a:pPr>
              <a:t>35</a:t>
            </a:fld>
            <a:endParaRPr lang="fr-FR" altLang="fr-FR"/>
          </a:p>
        </p:txBody>
      </p:sp>
      <p:sp>
        <p:nvSpPr>
          <p:cNvPr id="9" name="Rectangle à coins arrondis 8"/>
          <p:cNvSpPr/>
          <p:nvPr/>
        </p:nvSpPr>
        <p:spPr bwMode="auto">
          <a:xfrm>
            <a:off x="1857375" y="3500438"/>
            <a:ext cx="1547813" cy="469900"/>
          </a:xfrm>
          <a:prstGeom prst="wedgeRoundRectCallout">
            <a:avLst>
              <a:gd name="adj1" fmla="val -84205"/>
              <a:gd name="adj2" fmla="val 72282"/>
              <a:gd name="adj3" fmla="val 16667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Optionnel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Structure de contrôle Tant que… faire…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3063"/>
            <a:ext cx="8229600" cy="449103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while (</a:t>
            </a:r>
            <a:r>
              <a:rPr lang="fr-FR" sz="2400" b="1" smtClean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fr-FR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2400" b="1" smtClean="0">
                <a:latin typeface="Courier New" pitchFamily="49" charset="0"/>
                <a:cs typeface="Courier New" pitchFamily="49" charset="0"/>
              </a:rPr>
              <a:t>	/* Bloc d’instructions répété tant que la condition est vraie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r-FR" sz="1800" b="1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r-FR" b="1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do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2400" b="1" smtClean="0">
                <a:latin typeface="Courier New" pitchFamily="49" charset="0"/>
                <a:cs typeface="Courier New" pitchFamily="49" charset="0"/>
              </a:rPr>
              <a:t>	/* Bloc d’instructions exécuté une fois puis répété tant que la condition est vraie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 while (</a:t>
            </a:r>
            <a:r>
              <a:rPr lang="fr-FR" sz="2400" b="1" smtClean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fr-FR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 ;</a:t>
            </a:r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DC81A61-AFA4-4C73-8C45-A4EF063371DE}" type="datetime11">
              <a:rPr lang="fr-FR" smtClean="0"/>
              <a:pPr>
                <a:defRPr/>
              </a:pPr>
              <a:t>19:31:29</a:t>
            </a:fld>
            <a:endParaRPr lang="fr-FR"/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536BDE-59EE-4BDE-A310-0A1A353AA48D}" type="slidenum">
              <a:rPr lang="fr-FR" altLang="fr-FR"/>
              <a:pPr>
                <a:defRPr/>
              </a:pPr>
              <a:t>36</a:t>
            </a:fld>
            <a:endParaRPr lang="fr-FR" altLang="fr-FR"/>
          </a:p>
        </p:txBody>
      </p:sp>
      <p:sp>
        <p:nvSpPr>
          <p:cNvPr id="284676" name="Line 4"/>
          <p:cNvSpPr>
            <a:spLocks noChangeShapeType="1"/>
          </p:cNvSpPr>
          <p:nvPr/>
        </p:nvSpPr>
        <p:spPr bwMode="auto">
          <a:xfrm>
            <a:off x="2411413" y="3573463"/>
            <a:ext cx="4321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Structure de contrôle Tant que… faire…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4500"/>
            <a:ext cx="8229600" cy="4419600"/>
          </a:xfrm>
        </p:spPr>
        <p:txBody>
          <a:bodyPr rtlCol="0">
            <a:normAutofit lnSpcReduction="10000"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fr-FR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avant</a:t>
            </a: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fr-FR" sz="24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condition</a:t>
            </a: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fr-FR" sz="24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400" b="1" dirty="0" err="1" smtClean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fin_chaque_itération</a:t>
            </a: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	/* Bloc d’instructions répété tant que la condition est vraie */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1800" b="1" dirty="0" smtClean="0"/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 smtClean="0"/>
              <a:t>Équivalent à :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18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 smtClean="0">
                <a:solidFill>
                  <a:schemeClr val="accent4"/>
                </a:solidFill>
                <a:latin typeface="Courier New" pitchFamily="49" charset="0"/>
              </a:rPr>
              <a:t>avant</a:t>
            </a:r>
            <a:r>
              <a:rPr lang="fr-FR" sz="2400" b="1" dirty="0" smtClean="0">
                <a:latin typeface="Courier New" pitchFamily="49" charset="0"/>
              </a:rPr>
              <a:t> ;</a:t>
            </a:r>
            <a:endParaRPr lang="fr-FR" sz="2400" b="1" dirty="0" smtClean="0">
              <a:solidFill>
                <a:schemeClr val="accent2"/>
              </a:solidFill>
            </a:endParaRP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fr-FR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condition</a:t>
            </a: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	/* Bloc d’instructions répété tant que la condition est vraie */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2400" b="1" dirty="0" err="1" smtClean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fin_chaque_itération</a:t>
            </a: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 ;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4B646E7-9E52-435F-8A00-38BF2FE1264C}" type="datetime11">
              <a:rPr lang="fr-FR" smtClean="0"/>
              <a:pPr>
                <a:defRPr/>
              </a:pPr>
              <a:t>19:31:29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1EA7B-426F-4802-B9C9-55C7E4CF46E6}" type="slidenum">
              <a:rPr lang="fr-FR" altLang="fr-FR"/>
              <a:pPr>
                <a:defRPr/>
              </a:pPr>
              <a:t>37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Structure de contrôle selon…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8672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714500"/>
            <a:ext cx="8505825" cy="4522788"/>
          </a:xfrm>
        </p:spPr>
        <p:txBody>
          <a:bodyPr rtlCol="0">
            <a:normAutofit lnSpcReduction="10000"/>
          </a:bodyPr>
          <a:lstStyle/>
          <a:p>
            <a:pPr marL="438912" indent="-32004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38912" indent="-32004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case 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38912" indent="-32004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	  instructions exécutées si val==v1</a:t>
            </a:r>
          </a:p>
          <a:p>
            <a:pPr marL="438912" indent="-32004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case 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38912" indent="-32004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case 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v3</a:t>
            </a: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38912" indent="-32004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	  instructions exécutées si val==v2</a:t>
            </a:r>
          </a:p>
          <a:p>
            <a:pPr marL="438912" indent="-32004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					    ou si val==v3</a:t>
            </a:r>
          </a:p>
          <a:p>
            <a:pPr marL="438912" indent="-32004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					    ou si val==v1</a:t>
            </a:r>
          </a:p>
          <a:p>
            <a:pPr marL="438912" indent="-32004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438912" indent="-32004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default:</a:t>
            </a:r>
          </a:p>
          <a:p>
            <a:pPr marL="438912" indent="-32004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	  instructions dans tous les cas</a:t>
            </a:r>
          </a:p>
          <a:p>
            <a:pPr marL="438912" indent="-32004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fr-FR" sz="2400" dirty="0" smtClean="0">
                <a:cs typeface="Courier New" pitchFamily="49" charset="0"/>
              </a:rPr>
              <a:t>Fonctionne exactement comme une </a:t>
            </a:r>
            <a:r>
              <a:rPr lang="fr-FR" sz="2400" dirty="0" smtClean="0">
                <a:solidFill>
                  <a:schemeClr val="accent2"/>
                </a:solidFill>
                <a:cs typeface="Courier New" pitchFamily="49" charset="0"/>
              </a:rPr>
              <a:t>série de </a:t>
            </a: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if/</a:t>
            </a:r>
            <a:r>
              <a:rPr lang="fr-FR" sz="2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fr-FR" sz="2400" dirty="0" smtClean="0">
                <a:solidFill>
                  <a:schemeClr val="accent2"/>
                </a:solidFill>
                <a:cs typeface="Courier New" pitchFamily="49" charset="0"/>
              </a:rPr>
              <a:t> avec comparaison large</a:t>
            </a:r>
          </a:p>
          <a:p>
            <a:pPr marL="438912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fr-FR" sz="2400" dirty="0" smtClean="0">
                <a:cs typeface="Courier New" pitchFamily="49" charset="0"/>
              </a:rPr>
              <a:t>, </a:t>
            </a: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fr-FR" sz="2400" dirty="0" smtClean="0">
                <a:cs typeface="Courier New" pitchFamily="49" charset="0"/>
              </a:rPr>
              <a:t>, </a:t>
            </a: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fr-FR" sz="2400" dirty="0" smtClean="0">
                <a:cs typeface="Courier New" pitchFamily="49" charset="0"/>
              </a:rPr>
              <a:t>, … peut être de </a:t>
            </a:r>
            <a:r>
              <a:rPr lang="fr-FR" sz="2400" dirty="0" smtClean="0">
                <a:solidFill>
                  <a:schemeClr val="accent2"/>
                </a:solidFill>
                <a:cs typeface="Courier New" pitchFamily="49" charset="0"/>
              </a:rPr>
              <a:t>type </a:t>
            </a:r>
            <a:r>
              <a:rPr lang="fr-FR" sz="2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fr-FR" sz="2400" b="1" dirty="0" smtClean="0">
                <a:solidFill>
                  <a:schemeClr val="accent2"/>
                </a:solidFill>
                <a:cs typeface="Courier New" pitchFamily="49" charset="0"/>
              </a:rPr>
              <a:t>, </a:t>
            </a:r>
            <a:r>
              <a:rPr lang="fr-FR" sz="2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fr-FR" sz="2400" b="1" dirty="0" smtClean="0">
                <a:solidFill>
                  <a:schemeClr val="accent2"/>
                </a:solidFill>
                <a:cs typeface="Courier New" pitchFamily="49" charset="0"/>
              </a:rPr>
              <a:t>, </a:t>
            </a: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fr-FR" sz="2400" b="1" dirty="0" smtClean="0">
                <a:solidFill>
                  <a:schemeClr val="accent2"/>
                </a:solidFill>
                <a:cs typeface="Courier New" pitchFamily="49" charset="0"/>
              </a:rPr>
              <a:t>,  </a:t>
            </a: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NULL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6B441E4-0194-4108-BB72-DE9EA755C483}" type="datetime11">
              <a:rPr lang="fr-FR" smtClean="0"/>
              <a:pPr>
                <a:defRPr/>
              </a:pPr>
              <a:t>19:31:31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7C527-019B-470D-AA6E-79C42F6AC1B6}" type="slidenum">
              <a:rPr lang="fr-FR" altLang="fr-FR"/>
              <a:pPr>
                <a:defRPr/>
              </a:pPr>
              <a:t>38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L’instruction </a:t>
            </a:r>
            <a:r>
              <a:rPr lang="fr-FR" dirty="0" smtClean="0">
                <a:solidFill>
                  <a:schemeClr val="accent1">
                    <a:satMod val="150000"/>
                  </a:schemeClr>
                </a:solidFill>
                <a:latin typeface="Courier New" pitchFamily="49" charset="0"/>
                <a:cs typeface="Courier New" pitchFamily="49" charset="0"/>
              </a:rPr>
              <a:t>break</a:t>
            </a:r>
            <a:endParaRPr lang="fr-FR" dirty="0">
              <a:solidFill>
                <a:schemeClr val="accent1">
                  <a:satMod val="1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774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642350" cy="5183187"/>
          </a:xfrm>
        </p:spPr>
        <p:txBody>
          <a:bodyPr rtlCol="0">
            <a:normAutofit lnSpcReduction="10000"/>
          </a:bodyPr>
          <a:lstStyle/>
          <a:p>
            <a:pPr marL="438912" indent="-32004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dirty="0" smtClean="0"/>
              <a:t>Permet de sortir d’une structure de contrôle</a:t>
            </a:r>
          </a:p>
          <a:p>
            <a:pPr marL="438912" indent="-32004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2400" dirty="0" smtClean="0"/>
          </a:p>
          <a:p>
            <a:pPr marL="438912" indent="-32004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38912" indent="-32004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case 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38912" indent="-32004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instructions exécutées si val==v1</a:t>
            </a:r>
          </a:p>
          <a:p>
            <a:pPr marL="438912" indent="-32004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; /* Sortie du 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switch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si val==v1 */</a:t>
            </a:r>
          </a:p>
          <a:p>
            <a:pPr marL="438912" indent="-32004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case 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38912" indent="-32004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case 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v3</a:t>
            </a: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38912" indent="-32004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instructions exécutées si val==v2</a:t>
            </a:r>
          </a:p>
          <a:p>
            <a:pPr marL="438912" indent="-32004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					ou si val==v3</a:t>
            </a:r>
          </a:p>
          <a:p>
            <a:pPr marL="438912" indent="-32004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					ou si val==v1</a:t>
            </a:r>
          </a:p>
          <a:p>
            <a:pPr marL="438912" indent="-32004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; /* Sortie du switch si val==v2 ou val==v3*/</a:t>
            </a:r>
          </a:p>
          <a:p>
            <a:pPr marL="438912" indent="-32004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438912" indent="-32004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default:</a:t>
            </a:r>
          </a:p>
          <a:p>
            <a:pPr marL="438912" indent="-32004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instructions exécutées dans tous les cas</a:t>
            </a:r>
          </a:p>
          <a:p>
            <a:pPr marL="438912" indent="-32004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	                    si val!=v1 et val!=v2 et val!=v3</a:t>
            </a:r>
          </a:p>
          <a:p>
            <a:pPr marL="438912" indent="-32004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2400" dirty="0" smtClean="0"/>
          </a:p>
          <a:p>
            <a:pPr marL="438912" indent="-32004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dirty="0" smtClean="0"/>
              <a:t>Cas rendus exclusifs si </a:t>
            </a: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break</a:t>
            </a:r>
            <a:r>
              <a:rPr lang="fr-FR" sz="2400" dirty="0" smtClean="0"/>
              <a:t> présent pour chaque </a:t>
            </a: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case</a:t>
            </a:r>
          </a:p>
        </p:txBody>
      </p:sp>
      <p:sp>
        <p:nvSpPr>
          <p:cNvPr id="11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EAFDF4A-8FB2-46F6-B44E-DA0FE5270E7D}" type="datetime11">
              <a:rPr lang="fr-FR" smtClean="0"/>
              <a:pPr>
                <a:defRPr/>
              </a:pPr>
              <a:t>19:31:33</a:t>
            </a:fld>
            <a:endParaRPr lang="fr-FR"/>
          </a:p>
        </p:txBody>
      </p:sp>
      <p:sp>
        <p:nvSpPr>
          <p:cNvPr id="12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10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86D8B0-08CD-4BA8-B015-C5783A8AE32A}" type="slidenum">
              <a:rPr lang="fr-FR" altLang="fr-FR"/>
              <a:pPr>
                <a:defRPr/>
              </a:pPr>
              <a:t>39</a:t>
            </a:fld>
            <a:endParaRPr lang="fr-FR" altLang="fr-FR"/>
          </a:p>
        </p:txBody>
      </p:sp>
      <p:grpSp>
        <p:nvGrpSpPr>
          <p:cNvPr id="48135" name="Group 4"/>
          <p:cNvGrpSpPr>
            <a:grpSpLocks/>
          </p:cNvGrpSpPr>
          <p:nvPr/>
        </p:nvGrpSpPr>
        <p:grpSpPr bwMode="auto">
          <a:xfrm>
            <a:off x="3857625" y="3570288"/>
            <a:ext cx="2160588" cy="360362"/>
            <a:chOff x="3836" y="2383"/>
            <a:chExt cx="1360" cy="91"/>
          </a:xfrm>
        </p:grpSpPr>
        <p:sp>
          <p:nvSpPr>
            <p:cNvPr id="287749" name="Line 5"/>
            <p:cNvSpPr>
              <a:spLocks noChangeShapeType="1"/>
            </p:cNvSpPr>
            <p:nvPr/>
          </p:nvSpPr>
          <p:spPr bwMode="auto">
            <a:xfrm flipV="1">
              <a:off x="3881" y="2383"/>
              <a:ext cx="1315" cy="9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 eaLnBrk="1" hangingPunct="1">
                <a:lnSpc>
                  <a:spcPct val="90000"/>
                </a:lnSpc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750" name="Line 6"/>
            <p:cNvSpPr>
              <a:spLocks noChangeShapeType="1"/>
            </p:cNvSpPr>
            <p:nvPr/>
          </p:nvSpPr>
          <p:spPr bwMode="auto">
            <a:xfrm>
              <a:off x="3836" y="2383"/>
              <a:ext cx="1315" cy="9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 eaLnBrk="1" hangingPunct="1">
                <a:lnSpc>
                  <a:spcPct val="90000"/>
                </a:lnSpc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8136" name="Group 7"/>
          <p:cNvGrpSpPr>
            <a:grpSpLocks/>
          </p:cNvGrpSpPr>
          <p:nvPr/>
        </p:nvGrpSpPr>
        <p:grpSpPr bwMode="auto">
          <a:xfrm>
            <a:off x="4467225" y="4918075"/>
            <a:ext cx="2663825" cy="215900"/>
            <a:chOff x="2835" y="3158"/>
            <a:chExt cx="1723" cy="91"/>
          </a:xfrm>
        </p:grpSpPr>
        <p:sp>
          <p:nvSpPr>
            <p:cNvPr id="287752" name="Line 8"/>
            <p:cNvSpPr>
              <a:spLocks noChangeShapeType="1"/>
            </p:cNvSpPr>
            <p:nvPr/>
          </p:nvSpPr>
          <p:spPr bwMode="auto">
            <a:xfrm flipV="1">
              <a:off x="2835" y="3158"/>
              <a:ext cx="1723" cy="9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 eaLnBrk="1" hangingPunct="1">
                <a:lnSpc>
                  <a:spcPct val="90000"/>
                </a:lnSpc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753" name="Line 9"/>
            <p:cNvSpPr>
              <a:spLocks noChangeShapeType="1"/>
            </p:cNvSpPr>
            <p:nvPr/>
          </p:nvSpPr>
          <p:spPr bwMode="auto">
            <a:xfrm>
              <a:off x="2835" y="3158"/>
              <a:ext cx="1723" cy="9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 eaLnBrk="1" hangingPunct="1">
                <a:lnSpc>
                  <a:spcPct val="90000"/>
                </a:lnSpc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Langage de script ?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Langage impératif</a:t>
            </a:r>
          </a:p>
          <a:p>
            <a:r>
              <a:rPr lang="fr-FR" smtClean="0"/>
              <a:t>Langage interprété</a:t>
            </a:r>
          </a:p>
          <a:p>
            <a:r>
              <a:rPr lang="fr-FR" smtClean="0"/>
              <a:t>Pas de compilation</a:t>
            </a:r>
          </a:p>
          <a:p>
            <a:r>
              <a:rPr lang="fr-FR" smtClean="0"/>
              <a:t>Le code source « est » le programme</a:t>
            </a:r>
          </a:p>
          <a:p>
            <a:r>
              <a:rPr lang="fr-FR" smtClean="0"/>
              <a:t>Typage faible</a:t>
            </a:r>
          </a:p>
          <a:p>
            <a:r>
              <a:rPr lang="fr-FR" smtClean="0"/>
              <a:t>Programmation orientée objet possible</a:t>
            </a:r>
          </a:p>
          <a:p>
            <a:endParaRPr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9DED6D7-DB6D-4BA3-BDA4-B4147A5906BA}" type="datetime11">
              <a:rPr lang="fr-FR" smtClean="0"/>
              <a:pPr>
                <a:defRPr/>
              </a:pPr>
              <a:t>19:31:15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4994B-70C6-424F-9C73-53BAAE38083C}" type="slidenum">
              <a:rPr lang="fr-FR" altLang="fr-FR"/>
              <a:pPr>
                <a:defRPr/>
              </a:pPr>
              <a:t>4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Tableaux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9155" name="Espace réservé du texte 2"/>
          <p:cNvSpPr>
            <a:spLocks noGrp="1"/>
          </p:cNvSpPr>
          <p:nvPr>
            <p:ph type="body" idx="1"/>
          </p:nvPr>
        </p:nvSpPr>
        <p:spPr>
          <a:xfrm>
            <a:off x="741363" y="1828800"/>
            <a:ext cx="8021637" cy="685800"/>
          </a:xfrm>
        </p:spPr>
        <p:txBody>
          <a:bodyPr/>
          <a:lstStyle/>
          <a:p>
            <a:endParaRPr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416DC79-5FF3-4730-9422-771E966C0632}" type="datetime11">
              <a:rPr lang="fr-FR" smtClean="0"/>
              <a:pPr>
                <a:defRPr/>
              </a:pPr>
              <a:t>19:31:34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77D523-AE09-40ED-9941-18B2817E6E3F}" type="slidenum">
              <a:rPr lang="fr-FR" altLang="fr-FR"/>
              <a:pPr>
                <a:defRPr/>
              </a:pPr>
              <a:t>40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Principes généraux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Un tableau PHP est en réalité une </a:t>
            </a:r>
            <a:r>
              <a:rPr lang="fr-FR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cartdonnée</a:t>
            </a:r>
            <a:endParaRPr lang="fr-FR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Une carte associe des valeurs à des clés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Un tableau PHP peut être vu comme :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Une série de valeurs (peu importe leur type)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Chaque valeur est étiquetée, repérée par une clé (entier ou chaîne)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Ils sont dits 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associatifs</a:t>
            </a: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DBC191B-4B1C-4ED5-8013-BC74065DA86B}" type="datetime11">
              <a:rPr lang="fr-FR" smtClean="0"/>
              <a:pPr>
                <a:defRPr/>
              </a:pPr>
              <a:t>19:31:34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04371-22DE-4356-88FE-6EA8C9C7F2AB}" type="slidenum">
              <a:rPr lang="fr-FR" altLang="fr-FR"/>
              <a:pPr>
                <a:defRPr/>
              </a:pPr>
              <a:t>41</a:t>
            </a:fld>
            <a:endParaRPr lang="fr-FR" alt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857625" y="4357688"/>
          <a:ext cx="4714910" cy="6073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2443"/>
                <a:gridCol w="747450"/>
                <a:gridCol w="604685"/>
                <a:gridCol w="785818"/>
                <a:gridCol w="1714514"/>
              </a:tblGrid>
              <a:tr h="333065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Clé</a:t>
                      </a:r>
                      <a:endParaRPr lang="fr-FR" sz="1800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fr-FR" sz="1800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fr-FR" sz="1800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fr-FR" sz="1800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fr-FR" sz="1800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44774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Valeur</a:t>
                      </a:r>
                      <a:endParaRPr lang="fr-FR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fr-FR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15.2</a:t>
                      </a:r>
                      <a:endParaRPr lang="fr-FR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"42"</a:t>
                      </a:r>
                      <a:endParaRPr lang="fr-FR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NULL</a:t>
                      </a:r>
                      <a:endParaRPr lang="fr-FR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1524000" y="5732463"/>
          <a:ext cx="6096000" cy="576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288131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Clé</a:t>
                      </a:r>
                      <a:endParaRPr lang="fr-FR" sz="1800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"début"</a:t>
                      </a:r>
                      <a:endParaRPr lang="fr-FR" sz="1800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fr-FR" sz="1800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"a"</a:t>
                      </a:r>
                      <a:endParaRPr lang="fr-FR" sz="1800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"valeur"</a:t>
                      </a:r>
                      <a:endParaRPr lang="fr-FR" sz="1800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88131">
                <a:tc>
                  <a:txBody>
                    <a:bodyPr/>
                    <a:lstStyle/>
                    <a:p>
                      <a:pPr algn="ctr"/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Valeur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false</a:t>
                      </a:r>
                      <a:endParaRPr lang="fr-FR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fr-FR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fr-FR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"bonjour"</a:t>
                      </a:r>
                      <a:endParaRPr lang="fr-FR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32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Tableaux « classiques » : indexés</a:t>
            </a:r>
            <a:endParaRPr lang="fr-FR" sz="32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8147050" cy="4857750"/>
          </a:xfrm>
        </p:spPr>
        <p:txBody>
          <a:bodyPr rtlCol="0">
            <a:normAutofit fontScale="925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Création / initialisation: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fr-FR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$</a:t>
            </a:r>
            <a:r>
              <a:rPr lang="fr-FR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tab1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=</a:t>
            </a:r>
            <a:r>
              <a:rPr lang="fr-FR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array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</a:t>
            </a:r>
            <a:r>
              <a:rPr lang="fr-FR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12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"</a:t>
            </a:r>
            <a:r>
              <a:rPr lang="fr-FR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fraise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", </a:t>
            </a:r>
            <a:r>
              <a:rPr lang="fr-FR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2.5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 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fr-FR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$</a:t>
            </a:r>
            <a:r>
              <a:rPr lang="fr-FR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tab2</a:t>
            </a:r>
            <a:r>
              <a:rPr lang="fr-FR" b="1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[]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= </a:t>
            </a:r>
            <a:r>
              <a:rPr lang="fr-FR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12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fr-FR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$</a:t>
            </a:r>
            <a:r>
              <a:rPr lang="fr-FR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tab2</a:t>
            </a:r>
            <a:r>
              <a:rPr lang="fr-FR" b="1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[]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= "</a:t>
            </a:r>
            <a:r>
              <a:rPr lang="fr-FR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fraise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" 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fr-FR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$</a:t>
            </a:r>
            <a:r>
              <a:rPr lang="fr-FR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tab2</a:t>
            </a:r>
            <a:r>
              <a:rPr lang="fr-FR" b="1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[]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= </a:t>
            </a:r>
            <a:r>
              <a:rPr lang="fr-FR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2.5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fr-FR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$</a:t>
            </a:r>
            <a:r>
              <a:rPr lang="fr-FR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tab3</a:t>
            </a:r>
            <a:r>
              <a:rPr lang="fr-FR" b="1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</a:t>
            </a:r>
            <a:r>
              <a:rPr lang="fr-FR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</a:t>
            </a:r>
            <a:r>
              <a:rPr lang="fr-FR" b="1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= </a:t>
            </a:r>
            <a:r>
              <a:rPr lang="fr-FR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12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fr-FR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$</a:t>
            </a:r>
            <a:r>
              <a:rPr lang="fr-FR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tab3</a:t>
            </a:r>
            <a:r>
              <a:rPr lang="fr-FR" b="1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</a:t>
            </a:r>
            <a:r>
              <a:rPr lang="fr-FR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1</a:t>
            </a:r>
            <a:r>
              <a:rPr lang="fr-FR" b="1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= "</a:t>
            </a:r>
            <a:r>
              <a:rPr lang="fr-FR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fraise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" 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fr-FR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$</a:t>
            </a:r>
            <a:r>
              <a:rPr lang="fr-FR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tab3</a:t>
            </a:r>
            <a:r>
              <a:rPr lang="fr-FR" b="1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</a:t>
            </a:r>
            <a:r>
              <a:rPr lang="fr-FR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2</a:t>
            </a:r>
            <a:r>
              <a:rPr lang="fr-FR" b="1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= </a:t>
            </a:r>
            <a:r>
              <a:rPr lang="fr-FR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2.5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;</a:t>
            </a:r>
          </a:p>
        </p:txBody>
      </p:sp>
      <p:graphicFrame>
        <p:nvGraphicFramePr>
          <p:cNvPr id="294941" name="Group 29"/>
          <p:cNvGraphicFramePr>
            <a:graphicFrameLocks noGrp="1"/>
          </p:cNvGraphicFramePr>
          <p:nvPr>
            <p:ph sz="half" idx="2"/>
          </p:nvPr>
        </p:nvGraphicFramePr>
        <p:xfrm>
          <a:off x="5796136" y="2984500"/>
          <a:ext cx="2808288" cy="206216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65188"/>
                <a:gridCol w="1943100"/>
              </a:tblGrid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Clé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Valeur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"fraise"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2.5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1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8B7FFA-E5FF-4F2B-BA86-8E930D006A57}" type="slidenum">
              <a:rPr lang="fr-FR" altLang="fr-FR"/>
              <a:pPr>
                <a:defRPr/>
              </a:pPr>
              <a:t>42</a:t>
            </a:fld>
            <a:endParaRPr lang="fr-FR" altLang="fr-FR"/>
          </a:p>
        </p:txBody>
      </p:sp>
      <p:sp>
        <p:nvSpPr>
          <p:cNvPr id="22" name="Espace réservé de la date 5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43363AD2-4D66-41AC-AD5A-00D5266B94B7}" type="datetime11">
              <a:rPr lang="fr-FR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19:31:34</a:t>
            </a:fld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Espace réservé du pied de page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PHP</a:t>
            </a: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Tableaux associatifs : syntaxe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08227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598613"/>
            <a:ext cx="8229600" cy="4830762"/>
          </a:xfrm>
        </p:spPr>
        <p:txBody>
          <a:bodyPr rtlCol="0">
            <a:normAutofit/>
          </a:bodyPr>
          <a:lstStyle/>
          <a:p>
            <a:pPr marL="438912" indent="-320040" fontAlgn="auto"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 smtClean="0">
                <a:solidFill>
                  <a:srgbClr val="804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$</a:t>
            </a:r>
            <a:r>
              <a:rPr lang="fr-FR" sz="24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tab5</a:t>
            </a:r>
            <a:r>
              <a:rPr lang="fr-FR" sz="2400" b="1" dirty="0" smtClean="0">
                <a:solidFill>
                  <a:srgbClr val="6A5AC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[ 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fr-FR" sz="2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un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'  </a:t>
            </a:r>
            <a:r>
              <a:rPr lang="fr-FR" sz="2400" b="1" dirty="0" smtClean="0">
                <a:solidFill>
                  <a:srgbClr val="6A5AC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] </a:t>
            </a:r>
            <a:r>
              <a:rPr lang="fr-FR" sz="2400" b="1" dirty="0" smtClean="0">
                <a:solidFill>
                  <a:srgbClr val="804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=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fr-FR" sz="2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12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;</a:t>
            </a:r>
          </a:p>
          <a:p>
            <a:pPr marL="438912" indent="-320040" fontAlgn="auto"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 smtClean="0">
                <a:solidFill>
                  <a:srgbClr val="804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$</a:t>
            </a:r>
            <a:r>
              <a:rPr lang="fr-FR" sz="24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tab5</a:t>
            </a:r>
            <a:r>
              <a:rPr lang="fr-FR" sz="2400" b="1" dirty="0" smtClean="0">
                <a:solidFill>
                  <a:srgbClr val="6A5AC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[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fr-FR" sz="2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trois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fr-FR" sz="2400" b="1" dirty="0" smtClean="0">
                <a:solidFill>
                  <a:srgbClr val="6A5AC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fr-FR" sz="2400" b="1" dirty="0" smtClean="0">
                <a:solidFill>
                  <a:srgbClr val="804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=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"</a:t>
            </a:r>
            <a:r>
              <a:rPr lang="fr-FR" sz="2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fraise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 ;</a:t>
            </a:r>
          </a:p>
          <a:p>
            <a:pPr marL="438912" indent="-320040" fontAlgn="auto"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 smtClean="0">
                <a:solidFill>
                  <a:srgbClr val="804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$</a:t>
            </a:r>
            <a:r>
              <a:rPr lang="fr-FR" sz="24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tab5</a:t>
            </a:r>
            <a:r>
              <a:rPr lang="fr-FR" sz="2400" b="1" dirty="0" smtClean="0">
                <a:solidFill>
                  <a:srgbClr val="6A5AC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[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fr-FR" sz="2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deux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 </a:t>
            </a:r>
            <a:r>
              <a:rPr lang="fr-FR" sz="2400" b="1" dirty="0" smtClean="0">
                <a:solidFill>
                  <a:srgbClr val="6A5AC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fr-FR" sz="2400" b="1" dirty="0" smtClean="0">
                <a:solidFill>
                  <a:srgbClr val="804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=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fr-FR" sz="2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2.5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;</a:t>
            </a:r>
          </a:p>
          <a:p>
            <a:pPr marL="438912" indent="-320040" fontAlgn="auto"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 smtClean="0">
                <a:solidFill>
                  <a:srgbClr val="804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$</a:t>
            </a:r>
            <a:r>
              <a:rPr lang="fr-FR" sz="24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tab5</a:t>
            </a:r>
            <a:r>
              <a:rPr lang="fr-FR" sz="2400" b="1" dirty="0" smtClean="0">
                <a:solidFill>
                  <a:srgbClr val="6A5AC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[  </a:t>
            </a:r>
            <a:r>
              <a:rPr lang="fr-FR" sz="2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42   </a:t>
            </a:r>
            <a:r>
              <a:rPr lang="fr-FR" sz="2400" b="1" dirty="0" smtClean="0">
                <a:solidFill>
                  <a:srgbClr val="6A5AC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fr-FR" sz="2400" b="1" dirty="0" smtClean="0">
                <a:solidFill>
                  <a:srgbClr val="804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=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"</a:t>
            </a:r>
            <a:r>
              <a:rPr lang="fr-FR" sz="2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el5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 ;</a:t>
            </a:r>
          </a:p>
          <a:p>
            <a:pPr marL="438912" indent="-320040" fontAlgn="auto"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2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 fontAlgn="auto"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2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 fontAlgn="auto"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2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 fontAlgn="auto"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 smtClean="0">
                <a:solidFill>
                  <a:srgbClr val="804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$</a:t>
            </a:r>
            <a:r>
              <a:rPr lang="fr-FR" sz="24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tab6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fr-FR" sz="2400" b="1" dirty="0" smtClean="0">
                <a:solidFill>
                  <a:srgbClr val="804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=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fr-FR" sz="2400" b="1" dirty="0" err="1" smtClean="0">
                <a:solidFill>
                  <a:srgbClr val="2E8B5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array</a:t>
            </a:r>
            <a:r>
              <a:rPr lang="fr-FR" sz="2400" b="1" dirty="0" smtClean="0">
                <a:solidFill>
                  <a:srgbClr val="6A5AC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(  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fr-FR" sz="2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un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'  </a:t>
            </a:r>
            <a:r>
              <a:rPr lang="fr-FR" sz="2400" b="1" dirty="0" smtClean="0">
                <a:solidFill>
                  <a:srgbClr val="804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=&gt;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fr-FR" sz="2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12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438912" indent="-320040" fontAlgn="auto"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'</a:t>
            </a:r>
            <a:r>
              <a:rPr lang="fr-FR" sz="2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trois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' </a:t>
            </a:r>
            <a:r>
              <a:rPr lang="fr-FR" sz="2400" b="1" dirty="0" smtClean="0">
                <a:solidFill>
                  <a:srgbClr val="804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=&gt;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"</a:t>
            </a:r>
            <a:r>
              <a:rPr lang="fr-FR" sz="2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fraise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",</a:t>
            </a:r>
          </a:p>
          <a:p>
            <a:pPr marL="438912" indent="-320040" fontAlgn="auto"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"</a:t>
            </a:r>
            <a:r>
              <a:rPr lang="fr-FR" sz="2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deux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  </a:t>
            </a:r>
            <a:r>
              <a:rPr lang="fr-FR" sz="2400" b="1" dirty="0" smtClean="0">
                <a:solidFill>
                  <a:srgbClr val="804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=&gt;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fr-FR" sz="2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2.5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438912" indent="-320040" fontAlgn="auto"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fr-FR" sz="2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42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  </a:t>
            </a:r>
            <a:r>
              <a:rPr lang="fr-FR" sz="2400" b="1" dirty="0" smtClean="0">
                <a:solidFill>
                  <a:srgbClr val="804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=&gt;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"</a:t>
            </a:r>
            <a:r>
              <a:rPr lang="fr-FR" sz="2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el5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fr-FR" sz="2400" b="1" dirty="0" smtClean="0">
                <a:solidFill>
                  <a:srgbClr val="6A5AC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)</a:t>
            </a:r>
            <a: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;</a:t>
            </a:r>
            <a:br>
              <a:rPr lang="fr-F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endParaRPr lang="fr-FR" sz="2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0AB1488-3BC2-434C-9AB7-9F074C416BEC}" type="datetime11">
              <a:rPr lang="fr-FR" smtClean="0"/>
              <a:pPr>
                <a:defRPr/>
              </a:pPr>
              <a:t>19:31:35</a:t>
            </a:fld>
            <a:endParaRPr lang="fr-FR"/>
          </a:p>
        </p:txBody>
      </p:sp>
      <p:sp>
        <p:nvSpPr>
          <p:cNvPr id="2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2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BF6EFC-BFDC-4571-8D1E-DBD30F13D5FE}" type="slidenum">
              <a:rPr lang="fr-FR" altLang="fr-FR"/>
              <a:pPr>
                <a:defRPr/>
              </a:pPr>
              <a:t>43</a:t>
            </a:fld>
            <a:endParaRPr lang="fr-FR" altLang="fr-FR"/>
          </a:p>
        </p:txBody>
      </p:sp>
      <p:graphicFrame>
        <p:nvGraphicFramePr>
          <p:cNvPr id="308514" name="Group 290"/>
          <p:cNvGraphicFramePr>
            <a:graphicFrameLocks noGrp="1"/>
          </p:cNvGraphicFramePr>
          <p:nvPr/>
        </p:nvGraphicFramePr>
        <p:xfrm>
          <a:off x="5651500" y="1963738"/>
          <a:ext cx="2952750" cy="19812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503362"/>
                <a:gridCol w="1449388"/>
              </a:tblGrid>
              <a:tr h="18891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Clé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Valeur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"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un"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"trois"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"fraise"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"deux"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2.5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</a:rPr>
                        <a:t>42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"el5"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Structure de contrôle « Pour chaque… »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9798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dirty="0" smtClean="0">
                <a:cs typeface="Courier New" pitchFamily="49" charset="0"/>
              </a:rPr>
              <a:t>Des tableaux associatifs ne peuvent être parcourus grâce aux indices des cases contenant les éléments…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foreach</a:t>
            </a:r>
            <a:r>
              <a:rPr lang="fr-FR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$tableau </a:t>
            </a:r>
            <a:r>
              <a:rPr lang="fr-FR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as 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element</a:t>
            </a:r>
            <a:r>
              <a:rPr lang="fr-FR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/* Bloc d’instructions répété pour chaque élément de $tableau */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	/* Chaque élément de $tableau est accessible grâce à $</a:t>
            </a:r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element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D238EB3-C801-406C-8D4A-4BEFF628B6AC}" type="datetime11">
              <a:rPr lang="fr-FR" smtClean="0"/>
              <a:pPr>
                <a:defRPr/>
              </a:pPr>
              <a:t>19:31:35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0E395-369F-4B6F-9019-782F404EDDF7}" type="slidenum">
              <a:rPr lang="fr-FR" altLang="fr-FR"/>
              <a:pPr>
                <a:defRPr/>
              </a:pPr>
              <a:t>44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Parcours de tableau : </a:t>
            </a:r>
            <a:r>
              <a:rPr lang="fr-FR" dirty="0" err="1" smtClean="0">
                <a:solidFill>
                  <a:schemeClr val="accent1">
                    <a:satMod val="150000"/>
                  </a:schemeClr>
                </a:solidFill>
                <a:latin typeface="Courier New" pitchFamily="49" charset="0"/>
                <a:cs typeface="Courier New" pitchFamily="49" charset="0"/>
              </a:rPr>
              <a:t>foreach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4275" name="Rectangle 4"/>
          <p:cNvSpPr>
            <a:spLocks noGrp="1" noChangeArrowheads="1"/>
          </p:cNvSpPr>
          <p:nvPr>
            <p:ph idx="1"/>
          </p:nvPr>
        </p:nvSpPr>
        <p:spPr>
          <a:xfrm>
            <a:off x="381000" y="1341438"/>
            <a:ext cx="4419600" cy="4602162"/>
          </a:xfrm>
          <a:ln w="19050">
            <a:solidFill>
              <a:schemeClr val="tx1"/>
            </a:solidFill>
          </a:ln>
        </p:spPr>
        <p:txBody>
          <a:bodyPr anchor="ctr"/>
          <a:lstStyle/>
          <a:p>
            <a:pPr>
              <a:spcBef>
                <a:spcPct val="5000"/>
              </a:spcBef>
              <a:buFont typeface="Wingdings" pitchFamily="2" charset="2"/>
              <a:buNone/>
            </a:pPr>
            <a:r>
              <a:rPr lang="fr-FR" sz="2400" b="1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</a:pPr>
            <a:r>
              <a:rPr lang="fr-FR" sz="2400" b="1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fr-FR" sz="2400" b="1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tab4</a:t>
            </a:r>
            <a:r>
              <a:rPr lang="fr-FR" sz="2400" b="1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fr-FR" sz="2400" b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fr-FR" sz="2400" b="1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fr-FR" sz="2400" b="1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fr-FR" sz="2400" b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12</a:t>
            </a:r>
            <a:r>
              <a:rPr lang="fr-FR" sz="2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;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</a:pPr>
            <a:r>
              <a:rPr lang="fr-FR" sz="2400" b="1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fr-FR" sz="2400" b="1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tab4</a:t>
            </a:r>
            <a:r>
              <a:rPr lang="fr-FR" sz="2400" b="1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fr-FR" sz="2400" b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fr-FR" sz="2400" b="1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fr-FR" sz="2400" b="1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fr-FR" sz="2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fr-FR" sz="2400" b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fraise</a:t>
            </a:r>
            <a:r>
              <a:rPr lang="fr-FR" sz="2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 ;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</a:pPr>
            <a:r>
              <a:rPr lang="fr-FR" sz="2400" b="1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fr-FR" sz="2400" b="1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tab4</a:t>
            </a:r>
            <a:r>
              <a:rPr lang="fr-FR" sz="2400" b="1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fr-FR" sz="2400" b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fr-FR" sz="2400" b="1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fr-FR" sz="2400" b="1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fr-FR" sz="2400" b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2.5</a:t>
            </a:r>
            <a:r>
              <a:rPr lang="fr-FR" sz="2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;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</a:pPr>
            <a:r>
              <a:rPr lang="fr-FR" sz="2400" b="1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fr-FR" sz="2400" b="1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tab4</a:t>
            </a:r>
            <a:r>
              <a:rPr lang="fr-FR" sz="2400" b="1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fr-FR" sz="2400" b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fr-FR" sz="2400" b="1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fr-FR" sz="2400" b="1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fr-FR" sz="2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"</a:t>
            </a:r>
            <a:r>
              <a:rPr lang="fr-FR" sz="2400" b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el5</a:t>
            </a:r>
            <a:r>
              <a:rPr lang="fr-FR" sz="2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 ;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</a:pPr>
            <a:r>
              <a:rPr lang="fr-FR" sz="2400" b="1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foreach</a:t>
            </a:r>
            <a:r>
              <a:rPr lang="fr-FR" sz="2400" b="1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2400" b="1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fr-FR" sz="2400" b="1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tab4</a:t>
            </a:r>
            <a:r>
              <a:rPr lang="fr-FR" sz="2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400" b="1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fr-FR" sz="2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400" b="1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fr-FR" sz="2400" b="1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fr-FR" sz="2400" b="1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fr-FR" sz="2400" b="1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5000"/>
              </a:spcBef>
              <a:buFont typeface="Wingdings" pitchFamily="2" charset="2"/>
              <a:buNone/>
            </a:pPr>
            <a:r>
              <a:rPr lang="fr-FR" sz="2400" b="1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fr-FR" sz="2400" b="1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5000"/>
              </a:spcBef>
              <a:buFont typeface="Wingdings" pitchFamily="2" charset="2"/>
              <a:buNone/>
            </a:pPr>
            <a:r>
              <a:rPr lang="fr-FR" sz="2400" b="1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  echo</a:t>
            </a:r>
            <a:r>
              <a:rPr lang="fr-FR" sz="2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"</a:t>
            </a:r>
            <a:r>
              <a:rPr lang="fr-FR" sz="2400" b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Val: </a:t>
            </a:r>
            <a:r>
              <a:rPr lang="fr-FR" sz="2400" b="1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fr-FR" sz="2400" b="1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fr-FR" sz="2400" b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&lt;br&gt;</a:t>
            </a:r>
            <a:r>
              <a:rPr lang="fr-FR" sz="2400" b="1" smtClean="0">
                <a:solidFill>
                  <a:srgbClr val="6A5ACD"/>
                </a:solidFill>
                <a:latin typeface="Courier New" pitchFamily="49" charset="0"/>
              </a:rPr>
              <a:t>\n</a:t>
            </a:r>
            <a:r>
              <a:rPr lang="fr-FR" sz="2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";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</a:pPr>
            <a:r>
              <a:rPr lang="fr-FR" sz="2400" b="1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fr-FR" sz="2400" b="1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5000"/>
              </a:spcBef>
              <a:buFont typeface="Wingdings" pitchFamily="2" charset="2"/>
              <a:buNone/>
            </a:pPr>
            <a:r>
              <a:rPr lang="fr-FR" sz="2400" b="1" smtClean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12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D8EC5D2-0461-4D3C-951F-A4157C90FB0D}" type="datetime11">
              <a:rPr lang="fr-FR" smtClean="0"/>
              <a:pPr>
                <a:defRPr/>
              </a:pPr>
              <a:t>19:31:35</a:t>
            </a:fld>
            <a:endParaRPr lang="fr-FR"/>
          </a:p>
        </p:txBody>
      </p:sp>
      <p:sp>
        <p:nvSpPr>
          <p:cNvPr id="13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11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0221E6-EF5D-47BD-AED5-01FA68128036}" type="slidenum">
              <a:rPr lang="fr-FR" altLang="fr-FR"/>
              <a:pPr>
                <a:defRPr/>
              </a:pPr>
              <a:t>45</a:t>
            </a:fld>
            <a:endParaRPr lang="fr-FR" altLang="fr-FR"/>
          </a:p>
        </p:txBody>
      </p:sp>
      <p:pic>
        <p:nvPicPr>
          <p:cNvPr id="34821" name="Picture 2" descr="forea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4038600"/>
            <a:ext cx="3276600" cy="1890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5848" name="Text Box 5"/>
          <p:cNvSpPr txBox="1">
            <a:spLocks noChangeArrowheads="1"/>
          </p:cNvSpPr>
          <p:nvPr/>
        </p:nvSpPr>
        <p:spPr bwMode="auto">
          <a:xfrm>
            <a:off x="5257800" y="1341438"/>
            <a:ext cx="3429000" cy="21637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Val:12</a:t>
            </a:r>
            <a:r>
              <a:rPr lang="fr-FR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fr-FR" sz="2400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</a:t>
            </a:r>
            <a:r>
              <a:rPr lang="fr-FR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fr-FR" sz="24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\n</a:t>
            </a: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r-F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Val:fraise</a:t>
            </a:r>
            <a:r>
              <a:rPr lang="fr-FR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fr-FR" sz="2400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</a:t>
            </a:r>
            <a:r>
              <a:rPr lang="fr-FR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fr-FR" sz="24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\n</a:t>
            </a: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Val:2.5</a:t>
            </a:r>
            <a:r>
              <a:rPr lang="fr-FR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fr-FR" sz="2400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</a:t>
            </a:r>
            <a:r>
              <a:rPr lang="fr-FR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fr-FR" sz="24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\n</a:t>
            </a: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r-F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Val:el5</a:t>
            </a:r>
            <a:r>
              <a:rPr lang="fr-FR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fr-FR" sz="2400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</a:t>
            </a:r>
            <a:r>
              <a:rPr lang="fr-FR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fr-FR" sz="24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\n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…</a:t>
            </a:r>
          </a:p>
        </p:txBody>
      </p:sp>
      <p:sp>
        <p:nvSpPr>
          <p:cNvPr id="34825" name="Rectangle 6"/>
          <p:cNvSpPr>
            <a:spLocks noChangeArrowheads="1"/>
          </p:cNvSpPr>
          <p:nvPr/>
        </p:nvSpPr>
        <p:spPr bwMode="auto">
          <a:xfrm>
            <a:off x="3581400" y="1341438"/>
            <a:ext cx="1219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PHP</a:t>
            </a:r>
          </a:p>
        </p:txBody>
      </p:sp>
      <p:sp>
        <p:nvSpPr>
          <p:cNvPr id="34826" name="Rectangle 7"/>
          <p:cNvSpPr>
            <a:spLocks noChangeArrowheads="1"/>
          </p:cNvSpPr>
          <p:nvPr/>
        </p:nvSpPr>
        <p:spPr bwMode="auto">
          <a:xfrm>
            <a:off x="7620000" y="1341438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HTML</a:t>
            </a:r>
          </a:p>
        </p:txBody>
      </p:sp>
      <p:sp>
        <p:nvSpPr>
          <p:cNvPr id="34827" name="Rectangle 8"/>
          <p:cNvSpPr>
            <a:spLocks noChangeArrowheads="1"/>
          </p:cNvSpPr>
          <p:nvPr/>
        </p:nvSpPr>
        <p:spPr bwMode="auto">
          <a:xfrm>
            <a:off x="7391400" y="4038600"/>
            <a:ext cx="1219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Navigateur</a:t>
            </a:r>
          </a:p>
        </p:txBody>
      </p:sp>
      <p:sp>
        <p:nvSpPr>
          <p:cNvPr id="299017" name="AutoShape 9"/>
          <p:cNvSpPr>
            <a:spLocks noChangeArrowheads="1"/>
          </p:cNvSpPr>
          <p:nvPr/>
        </p:nvSpPr>
        <p:spPr bwMode="auto">
          <a:xfrm>
            <a:off x="4800600" y="24384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9018" name="AutoShape 10"/>
          <p:cNvSpPr>
            <a:spLocks noChangeArrowheads="1"/>
          </p:cNvSpPr>
          <p:nvPr/>
        </p:nvSpPr>
        <p:spPr bwMode="auto">
          <a:xfrm rot="5400000">
            <a:off x="6667500" y="3467100"/>
            <a:ext cx="5334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Tableaux associatifs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1625"/>
            <a:ext cx="8229600" cy="4737100"/>
          </a:xfrm>
        </p:spPr>
        <p:txBody>
          <a:bodyPr rtlCol="0">
            <a:normAutofit fontScale="92500" lnSpcReduction="2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Tableaux dont l’accès aux éléments n’est plus réalisé grâce à un index (0,1, …) mais grâce à une clé de type entier ou chaîne.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Exemples de clés:</a:t>
            </a:r>
          </a:p>
          <a:p>
            <a:pPr marL="731520" lvl="1" indent="-274320" fontAlgn="auto"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b="1" dirty="0" smtClean="0">
                <a:solidFill>
                  <a:srgbClr val="804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$</a:t>
            </a:r>
            <a:r>
              <a:rPr lang="fr-FR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tab</a:t>
            </a:r>
            <a:r>
              <a:rPr lang="fr-FR" b="1" dirty="0" smtClean="0">
                <a:solidFill>
                  <a:srgbClr val="6A5AC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[</a:t>
            </a:r>
            <a:r>
              <a:rPr lang="fr-FR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'un'</a:t>
            </a:r>
            <a:r>
              <a:rPr lang="fr-FR" b="1" dirty="0" smtClean="0">
                <a:solidFill>
                  <a:srgbClr val="6A5AC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]		     </a:t>
            </a:r>
            <a:r>
              <a:rPr lang="fr-FR" b="1" dirty="0" smtClean="0">
                <a:solidFill>
                  <a:srgbClr val="804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= </a:t>
            </a:r>
            <a:r>
              <a:rPr lang="fr-FR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12</a:t>
            </a:r>
            <a:r>
              <a:rPr lang="fr-FR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;</a:t>
            </a:r>
            <a:endParaRPr lang="fr-FR" b="1" dirty="0" smtClean="0">
              <a:latin typeface="Courier New" pitchFamily="49" charset="0"/>
              <a:cs typeface="Courier New" pitchFamily="49" charset="0"/>
            </a:endParaRPr>
          </a:p>
          <a:p>
            <a:pPr marL="731520" lvl="1" indent="-274320" fontAlgn="auto"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b="1" dirty="0" smtClean="0">
                <a:solidFill>
                  <a:srgbClr val="804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$</a:t>
            </a:r>
            <a:r>
              <a:rPr lang="fr-FR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tab</a:t>
            </a:r>
            <a:r>
              <a:rPr lang="fr-FR" b="1" dirty="0" smtClean="0">
                <a:solidFill>
                  <a:srgbClr val="6A5AC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[</a:t>
            </a:r>
            <a:r>
              <a:rPr lang="fr-FR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205</a:t>
            </a:r>
            <a:r>
              <a:rPr lang="fr-FR" b="1" dirty="0" smtClean="0">
                <a:solidFill>
                  <a:srgbClr val="6A5AC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]		     </a:t>
            </a:r>
            <a:r>
              <a:rPr lang="fr-FR" b="1" dirty="0" smtClean="0">
                <a:solidFill>
                  <a:srgbClr val="804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= </a:t>
            </a:r>
            <a:r>
              <a:rPr lang="fr-FR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fr-FR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bonjour</a:t>
            </a:r>
            <a:r>
              <a:rPr lang="fr-FR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 ;</a:t>
            </a:r>
            <a:endParaRPr lang="fr-FR" b="1" dirty="0" smtClean="0">
              <a:latin typeface="Courier New" pitchFamily="49" charset="0"/>
              <a:cs typeface="Courier New" pitchFamily="49" charset="0"/>
            </a:endParaRPr>
          </a:p>
          <a:p>
            <a:pPr marL="731520" lvl="1" indent="-274320" fontAlgn="auto"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b="1" dirty="0" smtClean="0">
                <a:solidFill>
                  <a:srgbClr val="804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$</a:t>
            </a:r>
            <a:r>
              <a:rPr lang="fr-FR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tab</a:t>
            </a:r>
            <a:r>
              <a:rPr lang="fr-FR" b="1" dirty="0" smtClean="0">
                <a:solidFill>
                  <a:srgbClr val="6A5AC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[</a:t>
            </a:r>
            <a:r>
              <a:rPr lang="fr-FR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"la valeur"</a:t>
            </a:r>
            <a:r>
              <a:rPr lang="fr-FR" b="1" dirty="0" smtClean="0">
                <a:solidFill>
                  <a:srgbClr val="6A5AC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]	</a:t>
            </a:r>
            <a:r>
              <a:rPr lang="fr-FR" b="1" dirty="0" smtClean="0">
                <a:solidFill>
                  <a:srgbClr val="804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= </a:t>
            </a:r>
            <a:r>
              <a:rPr lang="fr-FR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3.0</a:t>
            </a:r>
            <a:r>
              <a:rPr lang="fr-FR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;</a:t>
            </a:r>
            <a:endParaRPr lang="fr-FR" b="1" dirty="0" smtClean="0">
              <a:latin typeface="Courier New" pitchFamily="49" charset="0"/>
              <a:cs typeface="Courier New" pitchFamily="49" charset="0"/>
            </a:endParaRPr>
          </a:p>
          <a:p>
            <a:pPr marL="438912" indent="-320040" fontAlgn="auto">
              <a:spcBef>
                <a:spcPct val="500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Création</a:t>
            </a:r>
          </a:p>
          <a:p>
            <a:pPr marL="731520" lvl="1" indent="-274320" fontAlgn="auto"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>
                <a:solidFill>
                  <a:srgbClr val="804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$</a:t>
            </a:r>
            <a:r>
              <a:rPr lang="fr-FR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tab </a:t>
            </a:r>
            <a:r>
              <a:rPr lang="fr-FR" b="1" dirty="0" smtClean="0">
                <a:solidFill>
                  <a:srgbClr val="804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= </a:t>
            </a:r>
            <a:r>
              <a:rPr lang="fr-FR" b="1" dirty="0" err="1" smtClean="0">
                <a:solidFill>
                  <a:srgbClr val="2E8B5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array</a:t>
            </a:r>
            <a:r>
              <a:rPr lang="fr-FR" b="1" dirty="0" smtClean="0">
                <a:solidFill>
                  <a:srgbClr val="6A5AC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32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cle1</a:t>
            </a:r>
            <a:r>
              <a:rPr lang="fr-FR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 =&gt;</a:t>
            </a:r>
            <a:r>
              <a:rPr lang="fr-FR" sz="32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fr-FR" b="1" i="1" dirty="0" smtClean="0">
                <a:latin typeface="Courier New" pitchFamily="49" charset="0"/>
                <a:cs typeface="Courier New" pitchFamily="49" charset="0"/>
              </a:rPr>
              <a:t>val1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731520" lvl="1" indent="-274320" fontAlgn="auto"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fr-FR" sz="32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cle2</a:t>
            </a:r>
            <a:r>
              <a:rPr lang="fr-FR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 =&gt;</a:t>
            </a:r>
            <a:r>
              <a:rPr lang="fr-FR" sz="32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fr-FR" b="1" i="1" dirty="0" smtClean="0">
                <a:latin typeface="Courier New" pitchFamily="49" charset="0"/>
                <a:cs typeface="Courier New" pitchFamily="49" charset="0"/>
              </a:rPr>
              <a:t>val2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731520" lvl="1" indent="-274320" fontAlgn="auto"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            …</a:t>
            </a:r>
            <a:r>
              <a:rPr lang="fr-FR" dirty="0" smtClean="0">
                <a:solidFill>
                  <a:srgbClr val="6A5AC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)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8099179-715B-4989-8D67-9319273A30D8}" type="datetime11">
              <a:rPr lang="fr-FR" smtClean="0"/>
              <a:pPr>
                <a:defRPr/>
              </a:pPr>
              <a:t>19:31:36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31C21-C0C1-4AC9-8C37-807E97CA57F3}" type="slidenum">
              <a:rPr lang="fr-FR" altLang="fr-FR"/>
              <a:pPr>
                <a:defRPr/>
              </a:pPr>
              <a:t>46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Structure de contrôle « Pour chaque… »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foreach</a:t>
            </a:r>
            <a:r>
              <a:rPr lang="fr-F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$tableau </a:t>
            </a:r>
            <a:r>
              <a:rPr lang="fr-F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as</a:t>
            </a:r>
            <a:r>
              <a:rPr lang="fr-FR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fr-FR" sz="2400" b="1" dirty="0" err="1" smtClean="0">
                <a:latin typeface="Courier New" pitchFamily="49" charset="0"/>
                <a:cs typeface="Courier New" pitchFamily="49" charset="0"/>
              </a:rPr>
              <a:t>cle</a:t>
            </a: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=&gt;</a:t>
            </a:r>
            <a:r>
              <a:rPr lang="fr-FR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fr-FR" sz="2400" b="1" dirty="0" err="1" smtClean="0">
                <a:latin typeface="Courier New" pitchFamily="49" charset="0"/>
                <a:cs typeface="Courier New" pitchFamily="49" charset="0"/>
              </a:rPr>
              <a:t>element</a:t>
            </a:r>
            <a:r>
              <a:rPr lang="fr-F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/* Bloc d’instructions répété pour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     chaque élément de $tableau */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	/* Chaque élément de $tableau est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     accessible grâce à $</a:t>
            </a:r>
            <a:r>
              <a:rPr lang="fr-FR" sz="2400" b="1" dirty="0" err="1" smtClean="0">
                <a:latin typeface="Courier New" pitchFamily="49" charset="0"/>
                <a:cs typeface="Courier New" pitchFamily="49" charset="0"/>
              </a:rPr>
              <a:t>element</a:t>
            </a: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	/* La clé d’accès à chaque élément est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     donnée par $</a:t>
            </a:r>
            <a:r>
              <a:rPr lang="fr-FR" sz="2400" b="1" dirty="0" err="1" smtClean="0">
                <a:latin typeface="Courier New" pitchFamily="49" charset="0"/>
                <a:cs typeface="Courier New" pitchFamily="49" charset="0"/>
              </a:rPr>
              <a:t>cle</a:t>
            </a: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}</a:t>
            </a:r>
            <a:endParaRPr lang="fr-FR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B2CF774-A050-4B19-A9C0-8114F21CB65E}" type="datetime11">
              <a:rPr lang="fr-FR" smtClean="0"/>
              <a:pPr>
                <a:defRPr/>
              </a:pPr>
              <a:t>19:31:36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34D77-977E-45EF-9F80-6909BA82BC17}" type="slidenum">
              <a:rPr lang="fr-FR" altLang="fr-FR"/>
              <a:pPr>
                <a:defRPr/>
              </a:pPr>
              <a:t>47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6397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Parcours de tableau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5181600" cy="4983163"/>
          </a:xfrm>
          <a:solidFill>
            <a:srgbClr val="FFFFFF"/>
          </a:solidFill>
          <a:ln w="19050">
            <a:solidFill>
              <a:schemeClr val="hlink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marL="438912" indent="-320040" fontAlgn="auto">
              <a:lnSpc>
                <a:spcPct val="90000"/>
              </a:lnSpc>
              <a:spcBef>
                <a:spcPct val="1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</a:rPr>
              <a:t>&lt;?</a:t>
            </a:r>
            <a:r>
              <a:rPr lang="fr-FR" sz="1800" b="1" dirty="0" err="1" smtClean="0">
                <a:solidFill>
                  <a:srgbClr val="6A5ACD"/>
                </a:solidFill>
                <a:latin typeface="Courier New" pitchFamily="49" charset="0"/>
              </a:rPr>
              <a:t>php</a:t>
            </a:r>
            <a:endParaRPr lang="fr-FR" sz="1800" b="1" dirty="0" smtClean="0">
              <a:solidFill>
                <a:srgbClr val="6A5ACD"/>
              </a:solidFill>
              <a:latin typeface="Courier New" pitchFamily="49" charset="0"/>
            </a:endParaRPr>
          </a:p>
          <a:p>
            <a:pPr marL="438912" indent="-320040" fontAlgn="auto">
              <a:lnSpc>
                <a:spcPct val="90000"/>
              </a:lnSpc>
              <a:spcBef>
                <a:spcPct val="1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html 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= </a:t>
            </a:r>
            <a:r>
              <a:rPr lang="fr-FR" sz="1800" b="1" dirty="0">
                <a:solidFill>
                  <a:srgbClr val="804040"/>
                </a:solidFill>
                <a:latin typeface="Courier New" pitchFamily="49" charset="0"/>
              </a:rPr>
              <a:t>&lt;&lt;&lt;</a:t>
            </a: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</a:rPr>
              <a:t>HTML</a:t>
            </a:r>
          </a:p>
          <a:p>
            <a:pPr marL="438912" indent="-320040" fontAlgn="auto">
              <a:lnSpc>
                <a:spcPct val="90000"/>
              </a:lnSpc>
              <a:spcBef>
                <a:spcPct val="1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&lt;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html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  <a:endParaRPr lang="fr-FR" sz="1800" b="1" dirty="0" smtClean="0">
              <a:latin typeface="Courier New" pitchFamily="49" charset="0"/>
            </a:endParaRPr>
          </a:p>
          <a:p>
            <a:pPr marL="438912" indent="-320040" fontAlgn="auto">
              <a:lnSpc>
                <a:spcPct val="90000"/>
              </a:lnSpc>
              <a:spcBef>
                <a:spcPct val="1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  &lt;</a:t>
            </a:r>
            <a:r>
              <a:rPr lang="fr-FR" sz="1800" b="1" dirty="0" err="1" smtClean="0">
                <a:solidFill>
                  <a:srgbClr val="804040"/>
                </a:solidFill>
                <a:latin typeface="Courier New" pitchFamily="49" charset="0"/>
              </a:rPr>
              <a:t>head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&gt;&lt;</a:t>
            </a:r>
            <a:r>
              <a:rPr lang="fr-FR" sz="1800" b="1" dirty="0" err="1" smtClean="0">
                <a:solidFill>
                  <a:srgbClr val="804040"/>
                </a:solidFill>
                <a:latin typeface="Courier New" pitchFamily="49" charset="0"/>
              </a:rPr>
              <a:t>title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  <a:r>
              <a:rPr lang="fr-FR" sz="1800" b="1" dirty="0" err="1" smtClean="0">
                <a:solidFill>
                  <a:srgbClr val="FF00FF"/>
                </a:solidFill>
                <a:latin typeface="Courier New" pitchFamily="49" charset="0"/>
              </a:rPr>
              <a:t>foreach</a:t>
            </a:r>
            <a:r>
              <a:rPr lang="fr-FR" sz="1800" b="1" dirty="0" smtClean="0">
                <a:solidFill>
                  <a:srgbClr val="FF00FF"/>
                </a:solidFill>
                <a:latin typeface="Courier New" pitchFamily="49" charset="0"/>
              </a:rPr>
              <a:t> clé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&lt;/</a:t>
            </a:r>
            <a:r>
              <a:rPr lang="fr-FR" sz="1800" b="1" dirty="0" err="1" smtClean="0">
                <a:solidFill>
                  <a:srgbClr val="804040"/>
                </a:solidFill>
                <a:latin typeface="Courier New" pitchFamily="49" charset="0"/>
              </a:rPr>
              <a:t>title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1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  &lt;/</a:t>
            </a:r>
            <a:r>
              <a:rPr lang="fr-FR" sz="1800" b="1" dirty="0" err="1" smtClean="0">
                <a:solidFill>
                  <a:srgbClr val="804040"/>
                </a:solidFill>
                <a:latin typeface="Courier New" pitchFamily="49" charset="0"/>
              </a:rPr>
              <a:t>head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  <a:endParaRPr lang="fr-FR" sz="1800" b="1" dirty="0" smtClean="0">
              <a:latin typeface="Courier New" pitchFamily="49" charset="0"/>
            </a:endParaRPr>
          </a:p>
          <a:p>
            <a:pPr marL="438912" indent="-320040" fontAlgn="auto">
              <a:lnSpc>
                <a:spcPct val="90000"/>
              </a:lnSpc>
              <a:spcBef>
                <a:spcPct val="1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&lt;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body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1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</a:rPr>
              <a:t>HTML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;</a:t>
            </a:r>
          </a:p>
          <a:p>
            <a:pPr marL="438912" indent="-320040" fontAlgn="auto">
              <a:lnSpc>
                <a:spcPct val="90000"/>
              </a:lnSpc>
              <a:spcBef>
                <a:spcPct val="1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tab6 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= </a:t>
            </a:r>
            <a:r>
              <a:rPr lang="fr-FR" sz="1800" b="1" dirty="0" err="1" smtClean="0">
                <a:solidFill>
                  <a:srgbClr val="2E8B57"/>
                </a:solidFill>
                <a:latin typeface="Courier New" pitchFamily="49" charset="0"/>
              </a:rPr>
              <a:t>array</a:t>
            </a: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800" b="1" dirty="0" smtClean="0">
                <a:latin typeface="Courier New" pitchFamily="49" charset="0"/>
              </a:rPr>
              <a:t>'</a:t>
            </a:r>
            <a:r>
              <a:rPr lang="fr-FR" sz="1800" b="1" dirty="0" smtClean="0">
                <a:solidFill>
                  <a:srgbClr val="FF00FF"/>
                </a:solidFill>
                <a:latin typeface="Courier New" pitchFamily="49" charset="0"/>
              </a:rPr>
              <a:t>un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'     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=&gt; </a:t>
            </a:r>
            <a:r>
              <a:rPr lang="fr-FR" sz="1800" b="1" dirty="0" smtClean="0">
                <a:solidFill>
                  <a:srgbClr val="FF00FF"/>
                </a:solidFill>
                <a:latin typeface="Courier New" pitchFamily="49" charset="0"/>
              </a:rPr>
              <a:t>12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,</a:t>
            </a:r>
          </a:p>
          <a:p>
            <a:pPr marL="438912" indent="-320040" fontAlgn="auto">
              <a:lnSpc>
                <a:spcPct val="90000"/>
              </a:lnSpc>
              <a:spcBef>
                <a:spcPct val="1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latin typeface="Courier New" pitchFamily="49" charset="0"/>
              </a:rPr>
              <a:t>              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'</a:t>
            </a:r>
            <a:r>
              <a:rPr lang="fr-FR" sz="1800" b="1" dirty="0" smtClean="0">
                <a:solidFill>
                  <a:srgbClr val="FF00FF"/>
                </a:solidFill>
                <a:latin typeface="Courier New" pitchFamily="49" charset="0"/>
              </a:rPr>
              <a:t>deux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'   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=&gt; 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fr-FR" sz="1800" b="1" dirty="0" smtClean="0">
                <a:solidFill>
                  <a:srgbClr val="FF00FF"/>
                </a:solidFill>
                <a:latin typeface="Courier New" pitchFamily="49" charset="0"/>
              </a:rPr>
              <a:t>fraise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",</a:t>
            </a:r>
          </a:p>
          <a:p>
            <a:pPr marL="438912" indent="-320040" fontAlgn="auto">
              <a:lnSpc>
                <a:spcPct val="90000"/>
              </a:lnSpc>
              <a:spcBef>
                <a:spcPct val="1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              "</a:t>
            </a:r>
            <a:r>
              <a:rPr lang="fr-FR" sz="1800" b="1" dirty="0" smtClean="0">
                <a:solidFill>
                  <a:srgbClr val="FF00FF"/>
                </a:solidFill>
                <a:latin typeface="Courier New" pitchFamily="49" charset="0"/>
              </a:rPr>
              <a:t>trois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"  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=&gt; </a:t>
            </a:r>
            <a:r>
              <a:rPr lang="fr-FR" sz="1800" b="1" dirty="0" smtClean="0">
                <a:solidFill>
                  <a:srgbClr val="FF00FF"/>
                </a:solidFill>
                <a:latin typeface="Courier New" pitchFamily="49" charset="0"/>
              </a:rPr>
              <a:t>2.5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,</a:t>
            </a:r>
            <a:r>
              <a:rPr lang="fr-FR" sz="1800" b="1" dirty="0" smtClean="0">
                <a:latin typeface="Courier New" pitchFamily="49" charset="0"/>
              </a:rPr>
              <a:t> </a:t>
            </a:r>
          </a:p>
          <a:p>
            <a:pPr marL="438912" indent="-320040" fontAlgn="auto">
              <a:lnSpc>
                <a:spcPct val="90000"/>
              </a:lnSpc>
              <a:spcBef>
                <a:spcPct val="1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latin typeface="Courier New" pitchFamily="49" charset="0"/>
              </a:rPr>
              <a:t>              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fr-FR" sz="1800" b="1" dirty="0" smtClean="0">
                <a:solidFill>
                  <a:srgbClr val="FF00FF"/>
                </a:solidFill>
                <a:latin typeface="Courier New" pitchFamily="49" charset="0"/>
              </a:rPr>
              <a:t>quatre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" 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=&gt; 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fr-FR" sz="1800" b="1" dirty="0" smtClean="0">
                <a:solidFill>
                  <a:srgbClr val="FF00FF"/>
                </a:solidFill>
                <a:latin typeface="Courier New" pitchFamily="49" charset="0"/>
              </a:rPr>
              <a:t>el5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fr-FR" sz="1800" b="1" dirty="0" smtClean="0">
                <a:latin typeface="Courier New" pitchFamily="49" charset="0"/>
              </a:rPr>
              <a:t> 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marL="438912" indent="-320040" fontAlgn="auto">
              <a:lnSpc>
                <a:spcPct val="90000"/>
              </a:lnSpc>
              <a:spcBef>
                <a:spcPct val="1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err="1" smtClean="0">
                <a:solidFill>
                  <a:srgbClr val="804040"/>
                </a:solidFill>
                <a:latin typeface="Courier New" pitchFamily="49" charset="0"/>
              </a:rPr>
              <a:t>foreach</a:t>
            </a:r>
            <a:r>
              <a:rPr lang="fr-FR" sz="1800" b="1" dirty="0" smtClean="0">
                <a:latin typeface="Courier New" pitchFamily="49" charset="0"/>
              </a:rPr>
              <a:t> </a:t>
            </a: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tab6</a:t>
            </a:r>
            <a:r>
              <a:rPr lang="fr-FR" sz="1800" b="1" dirty="0" smtClean="0">
                <a:latin typeface="Courier New" pitchFamily="49" charset="0"/>
              </a:rPr>
              <a:t> 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as</a:t>
            </a:r>
            <a:r>
              <a:rPr lang="fr-FR" sz="1800" b="1" dirty="0" smtClean="0">
                <a:latin typeface="Courier New" pitchFamily="49" charset="0"/>
              </a:rPr>
              <a:t> 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dirty="0" err="1" smtClean="0">
                <a:solidFill>
                  <a:srgbClr val="008080"/>
                </a:solidFill>
                <a:latin typeface="Courier New" pitchFamily="49" charset="0"/>
              </a:rPr>
              <a:t>cle</a:t>
            </a:r>
            <a:r>
              <a:rPr lang="fr-FR" sz="1800" b="1" dirty="0" smtClean="0">
                <a:latin typeface="Courier New" pitchFamily="49" charset="0"/>
              </a:rPr>
              <a:t> 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=&gt;</a:t>
            </a:r>
            <a:r>
              <a:rPr lang="fr-FR" sz="1800" b="1" dirty="0" smtClean="0">
                <a:latin typeface="Courier New" pitchFamily="49" charset="0"/>
              </a:rPr>
              <a:t> 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val</a:t>
            </a: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</a:rPr>
              <a:t>)</a:t>
            </a:r>
          </a:p>
          <a:p>
            <a:pPr marL="438912" indent="-320040" fontAlgn="auto">
              <a:lnSpc>
                <a:spcPct val="90000"/>
              </a:lnSpc>
              <a:spcBef>
                <a:spcPct val="1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</a:rPr>
              <a:t>{</a:t>
            </a:r>
          </a:p>
          <a:p>
            <a:pPr marL="438912" indent="-320040" fontAlgn="auto">
              <a:lnSpc>
                <a:spcPct val="90000"/>
              </a:lnSpc>
              <a:spcBef>
                <a:spcPct val="1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</a:rPr>
              <a:t>  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html</a:t>
            </a:r>
            <a:r>
              <a:rPr lang="fr-FR" sz="1800" b="1" dirty="0" smtClean="0">
                <a:latin typeface="Courier New" pitchFamily="49" charset="0"/>
              </a:rPr>
              <a:t> 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.= </a:t>
            </a:r>
            <a:r>
              <a:rPr lang="fr-FR" sz="1800" b="1" dirty="0" smtClean="0">
                <a:latin typeface="Courier New" pitchFamily="49" charset="0"/>
              </a:rPr>
              <a:t>"</a:t>
            </a:r>
            <a:r>
              <a:rPr lang="fr-FR" sz="1800" b="1" dirty="0" smtClean="0">
                <a:solidFill>
                  <a:srgbClr val="FF00FF"/>
                </a:solidFill>
                <a:latin typeface="Courier New" pitchFamily="49" charset="0"/>
              </a:rPr>
              <a:t>tab[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dirty="0" err="1" smtClean="0">
                <a:solidFill>
                  <a:srgbClr val="008080"/>
                </a:solidFill>
                <a:latin typeface="Courier New" pitchFamily="49" charset="0"/>
              </a:rPr>
              <a:t>cle</a:t>
            </a:r>
            <a:r>
              <a:rPr lang="fr-FR" sz="1800" b="1" dirty="0" smtClean="0">
                <a:solidFill>
                  <a:srgbClr val="FF00FF"/>
                </a:solidFill>
                <a:latin typeface="Courier New" pitchFamily="49" charset="0"/>
              </a:rPr>
              <a:t>]: 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val</a:t>
            </a:r>
            <a:r>
              <a:rPr lang="fr-FR" sz="1800" b="1" dirty="0" smtClean="0">
                <a:solidFill>
                  <a:srgbClr val="FF00FF"/>
                </a:solidFill>
                <a:latin typeface="Courier New" pitchFamily="49" charset="0"/>
              </a:rPr>
              <a:t>&lt;</a:t>
            </a:r>
            <a:r>
              <a:rPr lang="fr-FR" sz="1800" b="1" dirty="0" err="1" smtClean="0">
                <a:solidFill>
                  <a:srgbClr val="FF00FF"/>
                </a:solidFill>
                <a:latin typeface="Courier New" pitchFamily="49" charset="0"/>
              </a:rPr>
              <a:t>br</a:t>
            </a:r>
            <a:r>
              <a:rPr lang="fr-FR" sz="1800" b="1" dirty="0" smtClean="0">
                <a:solidFill>
                  <a:srgbClr val="FF00FF"/>
                </a:solidFill>
                <a:latin typeface="Courier New" pitchFamily="49" charset="0"/>
              </a:rPr>
              <a:t>&gt;</a:t>
            </a: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</a:rPr>
              <a:t>\n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fr-FR" sz="1800" b="1" dirty="0" smtClean="0">
                <a:latin typeface="Courier New" pitchFamily="49" charset="0"/>
              </a:rPr>
              <a:t> 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marL="438912" indent="-320040" fontAlgn="auto">
              <a:lnSpc>
                <a:spcPct val="90000"/>
              </a:lnSpc>
              <a:spcBef>
                <a:spcPct val="1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</a:rPr>
              <a:t>}</a:t>
            </a:r>
          </a:p>
          <a:p>
            <a:pPr marL="438912" indent="-320040" fontAlgn="auto">
              <a:lnSpc>
                <a:spcPct val="90000"/>
              </a:lnSpc>
              <a:spcBef>
                <a:spcPct val="1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err="1" smtClean="0">
                <a:solidFill>
                  <a:srgbClr val="008080"/>
                </a:solidFill>
                <a:latin typeface="Courier New" pitchFamily="49" charset="0"/>
              </a:rPr>
              <a:t>echo</a:t>
            </a:r>
            <a:r>
              <a:rPr lang="fr-FR" sz="1800" b="1" dirty="0" smtClean="0">
                <a:latin typeface="Courier New" pitchFamily="49" charset="0"/>
              </a:rPr>
              <a:t> 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html</a:t>
            </a:r>
            <a:r>
              <a:rPr lang="fr-FR" sz="1800" b="1" dirty="0" smtClean="0">
                <a:latin typeface="Courier New" pitchFamily="49" charset="0"/>
              </a:rPr>
              <a:t> 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. </a:t>
            </a:r>
            <a:r>
              <a:rPr lang="fr-FR" sz="1800" b="1" dirty="0" smtClean="0">
                <a:latin typeface="Courier New" pitchFamily="49" charset="0"/>
              </a:rPr>
              <a:t>"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&lt;/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body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&gt;\n&lt;/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html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  <a:r>
              <a:rPr lang="fr-FR" sz="1800" b="1" dirty="0" smtClean="0">
                <a:latin typeface="Courier New" pitchFamily="49" charset="0"/>
              </a:rPr>
              <a:t>" 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fr-FR" sz="1800" b="1" dirty="0" smtClean="0">
              <a:latin typeface="Courier New" pitchFamily="49" charset="0"/>
            </a:endParaRPr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93B6F9A-87AA-42CA-8DEC-B63BA735945A}" type="datetime11">
              <a:rPr lang="fr-FR" smtClean="0"/>
              <a:pPr>
                <a:defRPr/>
              </a:pPr>
              <a:t>19:31:36</a:t>
            </a:fld>
            <a:endParaRPr lang="fr-FR"/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98436-6CD5-45BE-A510-F8D30D04616F}" type="slidenum">
              <a:rPr lang="fr-FR" altLang="fr-FR"/>
              <a:pPr>
                <a:defRPr/>
              </a:pPr>
              <a:t>48</a:t>
            </a:fld>
            <a:endParaRPr lang="fr-FR" altLang="fr-FR"/>
          </a:p>
        </p:txBody>
      </p:sp>
      <p:pic>
        <p:nvPicPr>
          <p:cNvPr id="38919" name="Picture 4" descr="tablea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828800"/>
            <a:ext cx="285115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Données de formulaires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8371" name="Espace réservé du texte 2"/>
          <p:cNvSpPr>
            <a:spLocks noGrp="1"/>
          </p:cNvSpPr>
          <p:nvPr>
            <p:ph type="body" idx="1"/>
          </p:nvPr>
        </p:nvSpPr>
        <p:spPr>
          <a:xfrm>
            <a:off x="741363" y="1828800"/>
            <a:ext cx="8021637" cy="685800"/>
          </a:xfrm>
        </p:spPr>
        <p:txBody>
          <a:bodyPr/>
          <a:lstStyle/>
          <a:p>
            <a:endParaRPr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5D32903-AED2-4A67-8A4B-8FE584D78455}" type="datetime11">
              <a:rPr lang="fr-FR" smtClean="0"/>
              <a:pPr>
                <a:defRPr/>
              </a:pPr>
              <a:t>19:31:38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52BE5-CD2B-4907-8290-28C94B568DB8}" type="slidenum">
              <a:rPr lang="fr-FR" altLang="fr-FR"/>
              <a:pPr>
                <a:defRPr/>
              </a:pPr>
              <a:t>49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Utilité et utilisation de PHP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Création de pages Web « dynamiques », fabriquées à la volée, construite à la demande</a:t>
            </a:r>
          </a:p>
          <a:p>
            <a:endParaRPr lang="fr-FR" smtClean="0"/>
          </a:p>
          <a:p>
            <a:r>
              <a:rPr lang="fr-FR" smtClean="0"/>
              <a:t>Interface entre un serveur Web et des bases de données</a:t>
            </a:r>
          </a:p>
          <a:p>
            <a:endParaRPr lang="fr-FR" smtClean="0"/>
          </a:p>
          <a:p>
            <a:r>
              <a:rPr lang="fr-FR" smtClean="0"/>
              <a:t>Création d’applications Web</a:t>
            </a:r>
          </a:p>
          <a:p>
            <a:endParaRPr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4B2E1B9-9852-4197-BEB4-B138C756E628}" type="datetime11">
              <a:rPr lang="fr-FR" smtClean="0"/>
              <a:pPr>
                <a:defRPr/>
              </a:pPr>
              <a:t>19:31:15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FBEDE-EE95-4038-A602-50F26818F7EF}" type="slidenum">
              <a:rPr lang="fr-FR" altLang="fr-FR"/>
              <a:pPr>
                <a:defRPr/>
              </a:pPr>
              <a:t>5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Traitement des données de formulaires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714500"/>
            <a:ext cx="8229600" cy="4625975"/>
          </a:xfrm>
        </p:spPr>
        <p:txBody>
          <a:bodyPr rtlCol="0">
            <a:normAutofit fontScale="92500"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PHP permet de </a:t>
            </a:r>
            <a:r>
              <a:rPr lang="fr-FR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traiter les données</a:t>
            </a:r>
            <a:r>
              <a:rPr lang="fr-FR" dirty="0" smtClean="0">
                <a:solidFill>
                  <a:schemeClr val="accent2"/>
                </a:solidFill>
              </a:rPr>
              <a:t> </a:t>
            </a:r>
            <a:r>
              <a:rPr lang="fr-FR" dirty="0" smtClean="0"/>
              <a:t>saisies grâce à un formulaire HTML si le champ 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fr-FR" dirty="0" smtClean="0"/>
              <a:t> du formulaire désigne une page PHP du serveur.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fr-FR" sz="1400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Après récupération par le serveur Web, les données sont contenues dans l'une des variables </a:t>
            </a:r>
            <a:r>
              <a:rPr lang="fr-FR" dirty="0" err="1" smtClean="0"/>
              <a:t>superglobales</a:t>
            </a:r>
            <a:r>
              <a:rPr lang="fr-FR" dirty="0" smtClean="0"/>
              <a:t> de type tableau associatif </a:t>
            </a:r>
            <a:r>
              <a:rPr lang="fr-F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$_GET</a:t>
            </a:r>
            <a:r>
              <a:rPr lang="fr-FR" dirty="0" smtClean="0">
                <a:solidFill>
                  <a:schemeClr val="accent2"/>
                </a:solidFill>
              </a:rPr>
              <a:t> </a:t>
            </a:r>
            <a:r>
              <a:rPr lang="fr-FR" dirty="0" smtClean="0"/>
              <a:t>ou </a:t>
            </a:r>
            <a:r>
              <a:rPr lang="fr-F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$_POST </a:t>
            </a:r>
            <a:r>
              <a:rPr lang="fr-FR" dirty="0" smtClean="0"/>
              <a:t>(ou </a:t>
            </a:r>
            <a:r>
              <a:rPr lang="fr-F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$_REQUEST</a:t>
            </a:r>
            <a:r>
              <a:rPr lang="fr-FR" dirty="0" smtClean="0"/>
              <a:t>).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fr-FR" sz="1400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La valeur peut être trouvée grâce à une clé </a:t>
            </a:r>
            <a:r>
              <a:rPr lang="fr-FR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qui porte le même nom</a:t>
            </a:r>
            <a:r>
              <a:rPr lang="fr-FR" dirty="0" smtClean="0"/>
              <a:t> que le champs du formulaire de la page HTML de saisie.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6CE8DEC-C246-4F89-A384-9C0142060EDD}" type="datetime11">
              <a:rPr lang="fr-FR" smtClean="0"/>
              <a:pPr>
                <a:defRPr/>
              </a:pPr>
              <a:t>19:31:39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06D49E-F443-4B40-93DB-7EA794E2E337}" type="slidenum">
              <a:rPr lang="fr-FR" altLang="fr-FR"/>
              <a:pPr>
                <a:defRPr/>
              </a:pPr>
              <a:t>50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Traitement des données de formulaires</a:t>
            </a:r>
          </a:p>
        </p:txBody>
      </p:sp>
      <p:pic>
        <p:nvPicPr>
          <p:cNvPr id="60419" name="Picture 43" descr="robert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372225" y="3068638"/>
            <a:ext cx="1501775" cy="1377950"/>
          </a:xfrm>
          <a:noFill/>
        </p:spPr>
      </p:pic>
      <p:sp>
        <p:nvSpPr>
          <p:cNvPr id="23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5B111BF-7A94-4794-A2B3-F15365B68C16}" type="datetime11">
              <a:rPr lang="fr-FR" smtClean="0"/>
              <a:pPr>
                <a:defRPr/>
              </a:pPr>
              <a:t>19:31:39</a:t>
            </a:fld>
            <a:endParaRPr lang="fr-FR"/>
          </a:p>
        </p:txBody>
      </p:sp>
      <p:sp>
        <p:nvSpPr>
          <p:cNvPr id="24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22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DBE169-BC41-4551-BB2C-0F10E6DEC36B}" type="slidenum">
              <a:rPr lang="fr-FR" altLang="fr-FR"/>
              <a:pPr>
                <a:defRPr/>
              </a:pPr>
              <a:t>51</a:t>
            </a:fld>
            <a:endParaRPr lang="fr-FR" altLang="fr-FR"/>
          </a:p>
        </p:txBody>
      </p:sp>
      <p:sp>
        <p:nvSpPr>
          <p:cNvPr id="327682" name="AutoShape 2"/>
          <p:cNvSpPr>
            <a:spLocks noChangeArrowheads="1"/>
          </p:cNvSpPr>
          <p:nvPr/>
        </p:nvSpPr>
        <p:spPr bwMode="auto">
          <a:xfrm>
            <a:off x="684213" y="908050"/>
            <a:ext cx="5616575" cy="3529013"/>
          </a:xfrm>
          <a:prstGeom prst="cloudCallout">
            <a:avLst>
              <a:gd name="adj1" fmla="val -44065"/>
              <a:gd name="adj2" fmla="val 6506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fr-FR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Réseau</a:t>
            </a:r>
          </a:p>
        </p:txBody>
      </p:sp>
      <p:sp>
        <p:nvSpPr>
          <p:cNvPr id="41991" name="AutoShape 4"/>
          <p:cNvSpPr>
            <a:spLocks noChangeArrowheads="1"/>
          </p:cNvSpPr>
          <p:nvPr/>
        </p:nvSpPr>
        <p:spPr bwMode="auto">
          <a:xfrm>
            <a:off x="468313" y="3862388"/>
            <a:ext cx="3240087" cy="2519362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eaLnBrk="1" hangingPunct="1">
              <a:defRPr/>
            </a:pPr>
            <a:r>
              <a:rPr lang="fr-F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Serveur</a:t>
            </a:r>
          </a:p>
        </p:txBody>
      </p:sp>
      <p:sp>
        <p:nvSpPr>
          <p:cNvPr id="41992" name="AutoShape 5"/>
          <p:cNvSpPr>
            <a:spLocks noChangeArrowheads="1"/>
          </p:cNvSpPr>
          <p:nvPr/>
        </p:nvSpPr>
        <p:spPr bwMode="auto">
          <a:xfrm>
            <a:off x="684213" y="4365625"/>
            <a:ext cx="2735262" cy="18002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Serveur Web</a:t>
            </a:r>
          </a:p>
        </p:txBody>
      </p:sp>
      <p:sp>
        <p:nvSpPr>
          <p:cNvPr id="41993" name="AutoShape 6"/>
          <p:cNvSpPr>
            <a:spLocks noChangeArrowheads="1"/>
          </p:cNvSpPr>
          <p:nvPr/>
        </p:nvSpPr>
        <p:spPr bwMode="auto">
          <a:xfrm>
            <a:off x="900113" y="4870450"/>
            <a:ext cx="2232025" cy="10795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Module PHP</a:t>
            </a:r>
          </a:p>
        </p:txBody>
      </p:sp>
      <p:sp>
        <p:nvSpPr>
          <p:cNvPr id="327694" name="AutoShape 14"/>
          <p:cNvSpPr>
            <a:spLocks noChangeArrowheads="1"/>
          </p:cNvSpPr>
          <p:nvPr/>
        </p:nvSpPr>
        <p:spPr bwMode="auto">
          <a:xfrm rot="5400000">
            <a:off x="2231231" y="4474369"/>
            <a:ext cx="504825" cy="287338"/>
          </a:xfrm>
          <a:prstGeom prst="leftRightArrow">
            <a:avLst>
              <a:gd name="adj1" fmla="val 50000"/>
              <a:gd name="adj2" fmla="val 35138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7695" name="AutoShape 15"/>
          <p:cNvSpPr>
            <a:spLocks noChangeArrowheads="1"/>
          </p:cNvSpPr>
          <p:nvPr/>
        </p:nvSpPr>
        <p:spPr bwMode="auto">
          <a:xfrm rot="5400000">
            <a:off x="1943894" y="3971132"/>
            <a:ext cx="504825" cy="287337"/>
          </a:xfrm>
          <a:prstGeom prst="leftRightArrow">
            <a:avLst>
              <a:gd name="adj1" fmla="val 50000"/>
              <a:gd name="adj2" fmla="val 35138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996" name="AutoShape 16"/>
          <p:cNvSpPr>
            <a:spLocks noChangeArrowheads="1"/>
          </p:cNvSpPr>
          <p:nvPr/>
        </p:nvSpPr>
        <p:spPr bwMode="auto">
          <a:xfrm>
            <a:off x="5867400" y="1125538"/>
            <a:ext cx="2592388" cy="188753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eaLnBrk="1" hangingPunct="1">
              <a:defRPr/>
            </a:pPr>
            <a:r>
              <a:rPr lang="fr-F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Client</a:t>
            </a:r>
          </a:p>
        </p:txBody>
      </p:sp>
      <p:sp>
        <p:nvSpPr>
          <p:cNvPr id="41997" name="AutoShape 17"/>
          <p:cNvSpPr>
            <a:spLocks noChangeArrowheads="1"/>
          </p:cNvSpPr>
          <p:nvPr/>
        </p:nvSpPr>
        <p:spPr bwMode="auto">
          <a:xfrm>
            <a:off x="6370638" y="1541463"/>
            <a:ext cx="1925637" cy="13287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Navigateur</a:t>
            </a:r>
          </a:p>
          <a:p>
            <a:pPr lvl="1" eaLnBrk="1" hangingPunct="1">
              <a:buFontTx/>
              <a:buChar char="•"/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HTML</a:t>
            </a:r>
          </a:p>
          <a:p>
            <a:pPr lvl="1" eaLnBrk="1" hangingPunct="1">
              <a:buFontTx/>
              <a:buChar char="•"/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JavaScript</a:t>
            </a:r>
          </a:p>
          <a:p>
            <a:pPr lvl="1" eaLnBrk="1" hangingPunct="1">
              <a:buFontTx/>
              <a:buChar char="•"/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CSS</a:t>
            </a:r>
          </a:p>
        </p:txBody>
      </p:sp>
      <p:sp>
        <p:nvSpPr>
          <p:cNvPr id="327698" name="AutoShape 18"/>
          <p:cNvSpPr>
            <a:spLocks noChangeArrowheads="1"/>
          </p:cNvSpPr>
          <p:nvPr/>
        </p:nvSpPr>
        <p:spPr bwMode="auto">
          <a:xfrm>
            <a:off x="5867400" y="1917700"/>
            <a:ext cx="503238" cy="287338"/>
          </a:xfrm>
          <a:prstGeom prst="leftRightArrow">
            <a:avLst>
              <a:gd name="adj1" fmla="val 50000"/>
              <a:gd name="adj2" fmla="val 35028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0432" name="AutoShape 22"/>
          <p:cNvCxnSpPr>
            <a:cxnSpLocks noChangeShapeType="1"/>
            <a:stCxn id="41991" idx="0"/>
            <a:endCxn id="41996" idx="1"/>
          </p:cNvCxnSpPr>
          <p:nvPr/>
        </p:nvCxnSpPr>
        <p:spPr bwMode="auto">
          <a:xfrm rot="-5400000">
            <a:off x="3082131" y="1077119"/>
            <a:ext cx="1779588" cy="3765550"/>
          </a:xfrm>
          <a:prstGeom prst="curvedConnector2">
            <a:avLst/>
          </a:prstGeom>
          <a:noFill/>
          <a:ln w="762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sp>
        <p:nvSpPr>
          <p:cNvPr id="327703" name="Rectangle 23"/>
          <p:cNvSpPr>
            <a:spLocks noChangeArrowheads="1"/>
          </p:cNvSpPr>
          <p:nvPr/>
        </p:nvSpPr>
        <p:spPr bwMode="auto">
          <a:xfrm>
            <a:off x="1187450" y="3716338"/>
            <a:ext cx="2533650" cy="18034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</a:t>
            </a:r>
            <a:r>
              <a:rPr lang="fr-FR" sz="14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html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</a:p>
          <a:p>
            <a:pPr eaLnBrk="1" hangingPunct="1">
              <a:defRPr/>
            </a:pP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</a:t>
            </a:r>
            <a:r>
              <a:rPr lang="fr-FR" sz="1400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head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</a:p>
          <a:p>
            <a:pPr eaLnBrk="1" hangingPunct="1">
              <a:defRPr/>
            </a:pP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</a:t>
            </a:r>
            <a:r>
              <a:rPr lang="fr-FR" sz="1400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title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  <a:r>
              <a:rPr lang="fr-FR" sz="14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bonjour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&lt;/</a:t>
            </a:r>
            <a:r>
              <a:rPr lang="fr-FR" sz="1400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title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</a:p>
          <a:p>
            <a:pPr eaLnBrk="1" hangingPunct="1">
              <a:defRPr/>
            </a:pP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&lt;/</a:t>
            </a:r>
            <a:r>
              <a:rPr lang="fr-FR" sz="1400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head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</a:p>
          <a:p>
            <a:pPr eaLnBrk="1" hangingPunct="1">
              <a:defRPr/>
            </a:pP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</a:t>
            </a:r>
            <a:r>
              <a:rPr lang="fr-FR" sz="14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body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</a:p>
          <a:p>
            <a:pPr eaLnBrk="1" hangingPunct="1">
              <a:defRPr/>
            </a:pPr>
            <a:r>
              <a:rPr lang="fr-FR" sz="14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Bonjour robert !</a:t>
            </a:r>
          </a:p>
          <a:p>
            <a:pPr eaLnBrk="1" hangingPunct="1">
              <a:defRPr/>
            </a:pP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&lt;/</a:t>
            </a:r>
            <a:r>
              <a:rPr lang="fr-FR" sz="14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body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</a:p>
          <a:p>
            <a:pPr eaLnBrk="1" hangingPunct="1">
              <a:defRPr/>
            </a:pP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&lt;/</a:t>
            </a:r>
            <a:r>
              <a:rPr lang="fr-FR" sz="14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html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</a:p>
        </p:txBody>
      </p:sp>
      <p:sp>
        <p:nvSpPr>
          <p:cNvPr id="327699" name="Rectangle 19"/>
          <p:cNvSpPr>
            <a:spLocks noChangeArrowheads="1"/>
          </p:cNvSpPr>
          <p:nvPr/>
        </p:nvSpPr>
        <p:spPr bwMode="auto">
          <a:xfrm>
            <a:off x="3276600" y="4508500"/>
            <a:ext cx="5111750" cy="1816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sz="1400" b="1" dirty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&lt;?</a:t>
            </a:r>
            <a:r>
              <a:rPr lang="fr-FR" sz="1400" b="1" dirty="0" err="1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php</a:t>
            </a:r>
            <a:endParaRPr lang="fr-FR" sz="1400" b="1" dirty="0">
              <a:solidFill>
                <a:srgbClr val="99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pPr eaLnBrk="1" hangingPunct="1">
              <a:defRPr/>
            </a:pPr>
            <a:r>
              <a:rPr lang="fr-FR" sz="14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$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html </a:t>
            </a:r>
            <a:r>
              <a:rPr lang="fr-FR" sz="14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= &lt;&lt;&lt;</a:t>
            </a:r>
            <a:r>
              <a:rPr lang="fr-FR" sz="1400" b="1" dirty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HTML</a:t>
            </a:r>
          </a:p>
          <a:p>
            <a:pPr eaLnBrk="1" hangingPunct="1">
              <a:defRPr/>
            </a:pP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</a:t>
            </a:r>
            <a:r>
              <a:rPr lang="fr-FR" sz="14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html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</a:p>
          <a:p>
            <a:pPr eaLnBrk="1" hangingPunct="1">
              <a:defRPr/>
            </a:pP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</a:t>
            </a:r>
            <a:r>
              <a:rPr lang="fr-FR" sz="1400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head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&gt;&lt;</a:t>
            </a:r>
            <a:r>
              <a:rPr lang="fr-FR" sz="1400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title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  <a:r>
              <a:rPr lang="fr-FR" sz="14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bonjour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&lt;/</a:t>
            </a:r>
            <a:r>
              <a:rPr lang="fr-FR" sz="1400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title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&gt;&lt;/</a:t>
            </a:r>
            <a:r>
              <a:rPr lang="fr-FR" sz="1400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head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</a:p>
          <a:p>
            <a:pPr eaLnBrk="1" hangingPunct="1">
              <a:defRPr/>
            </a:pP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</a:t>
            </a:r>
            <a:r>
              <a:rPr lang="fr-FR" sz="14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body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</a:p>
          <a:p>
            <a:pPr eaLnBrk="1" hangingPunct="1">
              <a:defRPr/>
            </a:pPr>
            <a:r>
              <a:rPr lang="fr-FR" sz="1400" b="1" dirty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HTML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fr-FR" sz="14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$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html </a:t>
            </a:r>
            <a:r>
              <a:rPr lang="fr-FR" sz="14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.=</a:t>
            </a:r>
            <a:r>
              <a:rPr lang="fr-F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 "</a:t>
            </a:r>
            <a:r>
              <a:rPr lang="fr-FR" sz="14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Bonjour </a:t>
            </a:r>
            <a:r>
              <a:rPr lang="fr-F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"</a:t>
            </a:r>
            <a:r>
              <a:rPr lang="fr-FR" sz="14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.$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_GET</a:t>
            </a:r>
            <a:r>
              <a:rPr lang="fr-FR" sz="1400" b="1" dirty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[</a:t>
            </a:r>
            <a:r>
              <a:rPr lang="fr-F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'</a:t>
            </a:r>
            <a:r>
              <a:rPr lang="fr-FR" sz="1400" b="1" dirty="0" err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nomPers</a:t>
            </a:r>
            <a:r>
              <a:rPr lang="fr-F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'</a:t>
            </a:r>
            <a:r>
              <a:rPr lang="fr-FR" sz="1400" b="1" dirty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]</a:t>
            </a:r>
            <a:r>
              <a:rPr lang="fr-FR" sz="14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fr-F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</a:t>
            </a:r>
            <a:r>
              <a:rPr lang="fr-FR" sz="14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fr-FR" sz="1400" b="1" dirty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\n</a:t>
            </a:r>
            <a:r>
              <a:rPr lang="fr-F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fr-F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 ;</a:t>
            </a:r>
          </a:p>
          <a:p>
            <a:pPr eaLnBrk="1" hangingPunct="1">
              <a:defRPr/>
            </a:pPr>
            <a:r>
              <a:rPr lang="fr-FR" sz="14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echo</a:t>
            </a:r>
            <a:r>
              <a:rPr lang="fr-F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 </a:t>
            </a:r>
            <a:r>
              <a:rPr lang="fr-FR" sz="14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$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html </a:t>
            </a:r>
            <a:r>
              <a:rPr lang="fr-FR" sz="14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.</a:t>
            </a:r>
            <a:r>
              <a:rPr lang="fr-F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 "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&lt;/</a:t>
            </a:r>
            <a:r>
              <a:rPr lang="fr-FR" sz="14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body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  <a:r>
              <a:rPr lang="fr-FR" sz="1400" b="1" dirty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\n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&lt;/</a:t>
            </a:r>
            <a:r>
              <a:rPr lang="fr-FR" sz="14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html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  <a:r>
              <a:rPr lang="fr-F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" ;</a:t>
            </a:r>
            <a:endParaRPr lang="fr-FR" sz="1400" b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</p:txBody>
      </p:sp>
      <p:sp>
        <p:nvSpPr>
          <p:cNvPr id="327716" name="AutoShape 36"/>
          <p:cNvSpPr>
            <a:spLocks noChangeArrowheads="1"/>
          </p:cNvSpPr>
          <p:nvPr/>
        </p:nvSpPr>
        <p:spPr bwMode="auto">
          <a:xfrm>
            <a:off x="4570413" y="1916113"/>
            <a:ext cx="2794000" cy="438150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tIns="10800" bIns="10800" anchor="ctr">
            <a:spAutoFit/>
          </a:bodyPr>
          <a:lstStyle/>
          <a:p>
            <a:pPr algn="ctr" eaLnBrk="1" hangingPunct="1">
              <a:defRPr/>
            </a:pPr>
            <a:r>
              <a:rPr lang="fr-F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nomPers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=robert</a:t>
            </a:r>
          </a:p>
        </p:txBody>
      </p:sp>
      <p:sp>
        <p:nvSpPr>
          <p:cNvPr id="327719" name="AutoShape 39"/>
          <p:cNvSpPr>
            <a:spLocks noChangeArrowheads="1"/>
          </p:cNvSpPr>
          <p:nvPr/>
        </p:nvSpPr>
        <p:spPr bwMode="auto">
          <a:xfrm>
            <a:off x="5475288" y="5654675"/>
            <a:ext cx="1689100" cy="43815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lIns="54000" tIns="10800" rIns="54000" bIns="10800" anchor="ctr">
            <a:spAutoFit/>
          </a:bodyPr>
          <a:lstStyle/>
          <a:p>
            <a:pPr algn="ctr" eaLnBrk="1" hangingPunct="1">
              <a:defRPr/>
            </a:pPr>
            <a:r>
              <a:rPr lang="fr-FR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robert</a:t>
            </a:r>
          </a:p>
        </p:txBody>
      </p:sp>
      <p:pic>
        <p:nvPicPr>
          <p:cNvPr id="327725" name="Picture 45" descr="rober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25" y="3068638"/>
            <a:ext cx="1501775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6" name="Picture 46" descr="robert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72225" y="3068638"/>
            <a:ext cx="1501775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9" name="AutoShape 29"/>
          <p:cNvSpPr>
            <a:spLocks/>
          </p:cNvSpPr>
          <p:nvPr/>
        </p:nvSpPr>
        <p:spPr bwMode="auto">
          <a:xfrm>
            <a:off x="7677150" y="4076700"/>
            <a:ext cx="1149350" cy="369888"/>
          </a:xfrm>
          <a:prstGeom prst="borderCallout1">
            <a:avLst>
              <a:gd name="adj1" fmla="val 29630"/>
              <a:gd name="adj2" fmla="val -6574"/>
              <a:gd name="adj3" fmla="val -70782"/>
              <a:gd name="adj4" fmla="val -29042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 type="stealth" w="lg" len="lg"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fr-FR" b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nomPers</a:t>
            </a:r>
            <a:endParaRPr lang="fr-FR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</p:txBody>
      </p:sp>
      <p:pic>
        <p:nvPicPr>
          <p:cNvPr id="327727" name="Picture 47" descr="bonjou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3068638"/>
            <a:ext cx="1528763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27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1 -0.01088 C -0.05087 -0.00694 -0.09896 -0.00254 -0.1408 0.00741 C -0.18229 0.01736 -0.21615 0.02963 -0.25278 0.04885 C -0.28976 0.06806 -0.33455 0.09885 -0.36146 0.12246 C -0.38854 0.14584 -0.40104 0.16482 -0.41511 0.18982 C -0.42934 0.21482 -0.43768 0.24375 -0.44549 0.27269 " pathEditMode="relative" rAng="0" ptsTypes="aaaaaA">
                                      <p:cBhvr>
                                        <p:cTn id="25" dur="2000" fill="hold"/>
                                        <p:tgtEl>
                                          <p:spTgt spid="3277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" y="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277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27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2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63 -0.08935 C -0.05937 -0.09838 -0.05902 -0.12014 -0.04566 -0.14421 C -0.03246 -0.16852 -0.01579 -0.20301 0.01719 -0.23449 C 0.05053 -0.26574 0.09375 -0.30764 0.15313 -0.33264 C 0.21268 -0.35764 0.32744 -0.37292 0.37396 -0.38333 " pathEditMode="relative" rAng="0" ptsTypes="aaaaa">
                                      <p:cBhvr>
                                        <p:cTn id="40" dur="2000" fill="hold"/>
                                        <p:tgtEl>
                                          <p:spTgt spid="3277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" y="-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3277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327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27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3" grpId="0" animBg="1"/>
      <p:bldP spid="327703" grpId="1" animBg="1"/>
      <p:bldP spid="327703" grpId="2" animBg="1"/>
      <p:bldP spid="327699" grpId="0" animBg="1"/>
      <p:bldP spid="327716" grpId="0" animBg="1"/>
      <p:bldP spid="327716" grpId="1" animBg="1"/>
      <p:bldP spid="327716" grpId="2" animBg="1"/>
      <p:bldP spid="327719" grpId="0" animBg="1"/>
      <p:bldP spid="32770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Exemple – Formulaire HTML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000625"/>
          </a:xfrm>
          <a:solidFill>
            <a:schemeClr val="accent1"/>
          </a:solidFill>
          <a:ln w="1905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marL="438912" indent="-320040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>
                <a:solidFill>
                  <a:srgbClr val="0000FF"/>
                </a:solidFill>
                <a:latin typeface="Courier New"/>
              </a:rPr>
              <a:t>&lt;!DOCTYPE html PUBLIC "-//W3C//DTD HTML 4.01 </a:t>
            </a:r>
            <a:r>
              <a:rPr lang="fr-FR" sz="1600" b="1" dirty="0" err="1">
                <a:solidFill>
                  <a:srgbClr val="0000FF"/>
                </a:solidFill>
                <a:latin typeface="Courier New"/>
              </a:rPr>
              <a:t>Transitional</a:t>
            </a:r>
            <a:r>
              <a:rPr lang="fr-FR" sz="1600" b="1" dirty="0">
                <a:solidFill>
                  <a:srgbClr val="0000FF"/>
                </a:solidFill>
                <a:latin typeface="Courier New"/>
              </a:rPr>
              <a:t>//EN"&gt;</a:t>
            </a:r>
          </a:p>
          <a:p>
            <a:pPr marL="438912" indent="-320040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</a:t>
            </a:r>
            <a:r>
              <a:rPr lang="en-GB" sz="2400" b="1" dirty="0">
                <a:solidFill>
                  <a:srgbClr val="80404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html</a:t>
            </a:r>
            <a:r>
              <a:rPr lang="en-GB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&gt;</a:t>
            </a:r>
          </a:p>
          <a:p>
            <a:pPr marL="438912" indent="-320040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</a:t>
            </a:r>
            <a:r>
              <a:rPr lang="en-GB" sz="2400" b="1" dirty="0">
                <a:solidFill>
                  <a:srgbClr val="80404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head</a:t>
            </a:r>
            <a:r>
              <a:rPr lang="en-GB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&gt;</a:t>
            </a:r>
          </a:p>
          <a:p>
            <a:pPr marL="438912" indent="-320040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&lt;</a:t>
            </a:r>
            <a:r>
              <a:rPr lang="en-GB" sz="2400" b="1" dirty="0">
                <a:solidFill>
                  <a:srgbClr val="80404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title</a:t>
            </a:r>
            <a:r>
              <a:rPr lang="en-GB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&gt;</a:t>
            </a:r>
            <a:r>
              <a:rPr lang="en-GB" sz="2400" b="1" dirty="0" err="1">
                <a:solidFill>
                  <a:srgbClr val="FF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formulaire</a:t>
            </a:r>
            <a:r>
              <a:rPr lang="en-GB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&lt;/</a:t>
            </a:r>
            <a:r>
              <a:rPr lang="en-GB" sz="2400" b="1" dirty="0">
                <a:solidFill>
                  <a:srgbClr val="80404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title</a:t>
            </a:r>
            <a:r>
              <a:rPr lang="en-GB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&gt;</a:t>
            </a:r>
          </a:p>
          <a:p>
            <a:pPr marL="438912" indent="-320040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&lt;/</a:t>
            </a:r>
            <a:r>
              <a:rPr lang="en-GB" sz="2400" b="1" dirty="0">
                <a:solidFill>
                  <a:srgbClr val="80404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head</a:t>
            </a:r>
            <a:r>
              <a:rPr lang="en-GB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&gt;</a:t>
            </a:r>
          </a:p>
          <a:p>
            <a:pPr marL="438912" indent="-320040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</a:t>
            </a:r>
            <a:r>
              <a:rPr lang="en-GB" sz="2400" b="1" dirty="0">
                <a:solidFill>
                  <a:srgbClr val="80404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body</a:t>
            </a:r>
            <a:r>
              <a:rPr lang="en-GB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&gt;</a:t>
            </a:r>
          </a:p>
          <a:p>
            <a:pPr marL="438912" indent="-320040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&lt;</a:t>
            </a:r>
            <a:r>
              <a:rPr lang="en-GB" sz="2400" b="1" dirty="0">
                <a:solidFill>
                  <a:srgbClr val="80404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form</a:t>
            </a:r>
            <a:r>
              <a:rPr lang="en-GB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GB" sz="2400" b="1" dirty="0">
                <a:solidFill>
                  <a:srgbClr val="2E8B57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action</a:t>
            </a:r>
            <a:r>
              <a:rPr lang="en-GB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GB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</a:t>
            </a:r>
            <a:r>
              <a:rPr lang="en-GB" sz="2400" b="1" dirty="0">
                <a:solidFill>
                  <a:srgbClr val="FF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valide1.php</a:t>
            </a:r>
            <a:r>
              <a:rPr lang="en-GB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</a:t>
            </a:r>
            <a:r>
              <a:rPr lang="en-GB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GB" sz="2400" b="1" dirty="0">
                <a:solidFill>
                  <a:srgbClr val="2E8B57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method</a:t>
            </a:r>
            <a:r>
              <a:rPr lang="en-GB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GB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</a:t>
            </a:r>
            <a:r>
              <a:rPr lang="en-GB" sz="2400" b="1" dirty="0">
                <a:solidFill>
                  <a:srgbClr val="FF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get</a:t>
            </a:r>
            <a:r>
              <a:rPr lang="en-GB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</a:t>
            </a:r>
            <a:r>
              <a:rPr lang="en-GB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&gt;</a:t>
            </a:r>
          </a:p>
          <a:p>
            <a:pPr marL="438912" indent="-320040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Nom:</a:t>
            </a:r>
            <a:r>
              <a:rPr lang="fr-FR" sz="2400" b="1" dirty="0">
                <a:solidFill>
                  <a:srgbClr val="6A5ACD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fr-FR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</a:t>
            </a:r>
            <a:r>
              <a:rPr lang="fr-FR" sz="2400" b="1" dirty="0">
                <a:solidFill>
                  <a:srgbClr val="80404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input</a:t>
            </a:r>
            <a:r>
              <a:rPr lang="fr-FR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fr-FR" sz="2400" b="1" dirty="0">
                <a:solidFill>
                  <a:srgbClr val="2E8B57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type</a:t>
            </a:r>
            <a:r>
              <a:rPr lang="fr-FR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GB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</a:t>
            </a:r>
            <a:r>
              <a:rPr lang="fr-FR" sz="2400" b="1" dirty="0" err="1">
                <a:solidFill>
                  <a:srgbClr val="FF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text</a:t>
            </a:r>
            <a:r>
              <a:rPr lang="en-GB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</a:t>
            </a:r>
            <a:r>
              <a:rPr lang="fr-FR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fr-FR" sz="2400" b="1" dirty="0" err="1">
                <a:solidFill>
                  <a:srgbClr val="2E8B57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name</a:t>
            </a:r>
            <a:r>
              <a:rPr lang="fr-FR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GB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</a:t>
            </a:r>
            <a:r>
              <a:rPr lang="fr-FR" sz="2400" b="1" dirty="0" err="1">
                <a:solidFill>
                  <a:srgbClr val="FF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nomPers</a:t>
            </a:r>
            <a:r>
              <a:rPr lang="en-GB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</a:t>
            </a:r>
            <a:r>
              <a:rPr lang="fr-FR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&gt;</a:t>
            </a:r>
          </a:p>
          <a:p>
            <a:pPr marL="438912" indent="-320040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&lt;</a:t>
            </a:r>
            <a:r>
              <a:rPr lang="en-GB" sz="2400" b="1" dirty="0">
                <a:solidFill>
                  <a:srgbClr val="80404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input</a:t>
            </a:r>
            <a:r>
              <a:rPr lang="en-GB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GB" sz="2400" b="1" dirty="0">
                <a:solidFill>
                  <a:srgbClr val="2E8B57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type</a:t>
            </a:r>
            <a:r>
              <a:rPr lang="en-GB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GB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</a:t>
            </a:r>
            <a:r>
              <a:rPr lang="en-GB" sz="2400" b="1" dirty="0">
                <a:solidFill>
                  <a:srgbClr val="FF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submit</a:t>
            </a:r>
            <a:r>
              <a:rPr lang="en-GB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</a:t>
            </a:r>
            <a:r>
              <a:rPr lang="en-GB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GB" sz="2400" b="1" dirty="0">
                <a:solidFill>
                  <a:srgbClr val="2E8B57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value</a:t>
            </a:r>
            <a:r>
              <a:rPr lang="en-GB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GB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</a:t>
            </a:r>
            <a:r>
              <a:rPr lang="en-GB" sz="2400" b="1" dirty="0" err="1">
                <a:solidFill>
                  <a:srgbClr val="FF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Envoyer</a:t>
            </a:r>
            <a:r>
              <a:rPr lang="en-GB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</a:t>
            </a:r>
            <a:r>
              <a:rPr lang="en-GB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&gt;</a:t>
            </a:r>
            <a:endParaRPr lang="en-GB" sz="24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438912" indent="-320040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&lt;/</a:t>
            </a:r>
            <a:r>
              <a:rPr lang="en-GB" sz="2400" b="1" dirty="0">
                <a:solidFill>
                  <a:srgbClr val="80404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form</a:t>
            </a:r>
            <a:r>
              <a:rPr lang="en-GB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&gt;</a:t>
            </a:r>
          </a:p>
          <a:p>
            <a:pPr marL="438912" indent="-320040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&lt;/</a:t>
            </a:r>
            <a:r>
              <a:rPr lang="fr-FR" sz="2400" b="1" dirty="0">
                <a:solidFill>
                  <a:srgbClr val="80404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body</a:t>
            </a:r>
            <a:r>
              <a:rPr lang="fr-FR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&gt;</a:t>
            </a:r>
          </a:p>
          <a:p>
            <a:pPr marL="438912" indent="-320040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&lt;/</a:t>
            </a:r>
            <a:r>
              <a:rPr lang="fr-FR" sz="2400" b="1" dirty="0">
                <a:solidFill>
                  <a:srgbClr val="80404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html</a:t>
            </a:r>
            <a:r>
              <a:rPr lang="fr-FR" sz="2400" b="1" dirty="0">
                <a:solidFill>
                  <a:srgbClr val="008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&gt;</a:t>
            </a:r>
            <a:r>
              <a:rPr lang="fr-FR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D0A0245-EB07-43E8-9AEB-1E8E19C44D8A}" type="datetime11">
              <a:rPr lang="fr-FR" smtClean="0"/>
              <a:pPr>
                <a:defRPr/>
              </a:pPr>
              <a:t>19:31:39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532139-43CC-437F-B849-E0A10680136B}" type="slidenum">
              <a:rPr lang="fr-FR" altLang="fr-FR"/>
              <a:pPr>
                <a:defRPr/>
              </a:pPr>
              <a:t>52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Exemple – Traitement en PHP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93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256212"/>
          </a:xfrm>
          <a:solidFill>
            <a:schemeClr val="accent1"/>
          </a:solidFill>
          <a:ln w="1905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 lnSpcReduction="10000"/>
          </a:bodyPr>
          <a:lstStyle/>
          <a:p>
            <a:pPr marL="438912" indent="-320040" fontAlgn="auto">
              <a:lnSpc>
                <a:spcPct val="8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&lt;?</a:t>
            </a:r>
            <a:r>
              <a:rPr lang="fr-FR" sz="1600" b="1" dirty="0" err="1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php</a:t>
            </a:r>
            <a:endParaRPr lang="fr-FR" sz="1600" b="1" dirty="0" smtClean="0">
              <a:solidFill>
                <a:srgbClr val="6A5ACD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 fontAlgn="auto">
              <a:lnSpc>
                <a:spcPct val="8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html </a:t>
            </a:r>
            <a:r>
              <a:rPr lang="fr-FR" sz="16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&lt;&lt;&lt;</a:t>
            </a:r>
            <a:r>
              <a:rPr lang="fr-FR" sz="1600" b="1" dirty="0" smtClean="0">
                <a:solidFill>
                  <a:srgbClr val="9966FF"/>
                </a:solidFill>
                <a:latin typeface="Courier New" pitchFamily="49" charset="0"/>
                <a:cs typeface="Courier New" pitchFamily="49" charset="0"/>
              </a:rPr>
              <a:t>HTML</a:t>
            </a:r>
            <a:endParaRPr lang="fr-FR" sz="1600" b="1" dirty="0" smtClean="0">
              <a:solidFill>
                <a:srgbClr val="6A5ACD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 fontAlgn="auto">
              <a:lnSpc>
                <a:spcPct val="8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&lt;!DOCTYPE html PUBLIC "-//W3C//DTD HTML 4.01 </a:t>
            </a:r>
            <a:r>
              <a:rPr lang="fr-FR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Transitional</a:t>
            </a:r>
            <a:r>
              <a:rPr lang="fr-FR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//EN"&gt;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008080"/>
                </a:solidFill>
                <a:latin typeface="Courier New"/>
              </a:rPr>
              <a:t>&lt;</a:t>
            </a:r>
            <a:r>
              <a:rPr lang="fr-FR" sz="1600" b="1" dirty="0" smtClean="0">
                <a:solidFill>
                  <a:srgbClr val="804040"/>
                </a:solidFill>
                <a:latin typeface="Courier New"/>
              </a:rPr>
              <a:t>html</a:t>
            </a:r>
            <a:r>
              <a:rPr lang="fr-FR" sz="1600" b="1" dirty="0" smtClean="0">
                <a:solidFill>
                  <a:srgbClr val="008080"/>
                </a:solidFill>
                <a:latin typeface="Courier New"/>
              </a:rPr>
              <a:t>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008080"/>
                </a:solidFill>
                <a:latin typeface="Courier New"/>
              </a:rPr>
              <a:t>&lt;</a:t>
            </a:r>
            <a:r>
              <a:rPr lang="fr-FR" sz="1600" b="1" dirty="0" err="1" smtClean="0">
                <a:solidFill>
                  <a:srgbClr val="804040"/>
                </a:solidFill>
                <a:latin typeface="Courier New"/>
              </a:rPr>
              <a:t>head</a:t>
            </a:r>
            <a:r>
              <a:rPr lang="fr-FR" sz="1600" b="1" dirty="0" smtClean="0">
                <a:solidFill>
                  <a:srgbClr val="008080"/>
                </a:solidFill>
                <a:latin typeface="Courier New"/>
              </a:rPr>
              <a:t>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008080"/>
                </a:solidFill>
                <a:latin typeface="Courier New"/>
              </a:rPr>
              <a:t>  &lt;</a:t>
            </a:r>
            <a:r>
              <a:rPr lang="fr-FR" sz="1600" b="1" dirty="0" err="1" smtClean="0">
                <a:solidFill>
                  <a:srgbClr val="804040"/>
                </a:solidFill>
                <a:latin typeface="Courier New"/>
              </a:rPr>
              <a:t>title</a:t>
            </a:r>
            <a:r>
              <a:rPr lang="fr-FR" sz="1600" b="1" dirty="0" smtClean="0">
                <a:solidFill>
                  <a:srgbClr val="008080"/>
                </a:solidFill>
                <a:latin typeface="Courier New"/>
              </a:rPr>
              <a:t>&gt;</a:t>
            </a:r>
            <a:r>
              <a:rPr lang="fr-FR" sz="1600" b="1" dirty="0" smtClean="0">
                <a:solidFill>
                  <a:srgbClr val="FF00FF"/>
                </a:solidFill>
                <a:latin typeface="Courier New"/>
              </a:rPr>
              <a:t>bonjour</a:t>
            </a:r>
            <a:r>
              <a:rPr lang="fr-FR" sz="1600" b="1" dirty="0" smtClean="0">
                <a:solidFill>
                  <a:srgbClr val="008080"/>
                </a:solidFill>
                <a:latin typeface="Courier New"/>
              </a:rPr>
              <a:t>&lt;/</a:t>
            </a:r>
            <a:r>
              <a:rPr lang="fr-FR" sz="1600" b="1" dirty="0" err="1" smtClean="0">
                <a:solidFill>
                  <a:srgbClr val="804040"/>
                </a:solidFill>
                <a:latin typeface="Courier New"/>
              </a:rPr>
              <a:t>title</a:t>
            </a:r>
            <a:r>
              <a:rPr lang="fr-FR" sz="1600" b="1" dirty="0" smtClean="0">
                <a:solidFill>
                  <a:srgbClr val="008080"/>
                </a:solidFill>
                <a:latin typeface="Courier New"/>
              </a:rPr>
              <a:t>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008080"/>
                </a:solidFill>
                <a:latin typeface="Courier New"/>
              </a:rPr>
              <a:t>&lt;/</a:t>
            </a:r>
            <a:r>
              <a:rPr lang="fr-FR" sz="1600" b="1" dirty="0" err="1" smtClean="0">
                <a:solidFill>
                  <a:srgbClr val="804040"/>
                </a:solidFill>
                <a:latin typeface="Courier New"/>
              </a:rPr>
              <a:t>head</a:t>
            </a:r>
            <a:r>
              <a:rPr lang="fr-FR" sz="1600" b="1" dirty="0" smtClean="0">
                <a:solidFill>
                  <a:srgbClr val="008080"/>
                </a:solidFill>
                <a:latin typeface="Courier New"/>
              </a:rPr>
              <a:t>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008080"/>
                </a:solidFill>
                <a:latin typeface="Courier New"/>
              </a:rPr>
              <a:t>&lt;</a:t>
            </a:r>
            <a:r>
              <a:rPr lang="fr-FR" sz="1600" b="1" dirty="0" smtClean="0">
                <a:solidFill>
                  <a:srgbClr val="804040"/>
                </a:solidFill>
                <a:latin typeface="Courier New"/>
              </a:rPr>
              <a:t>body</a:t>
            </a:r>
            <a:r>
              <a:rPr lang="fr-FR" sz="1600" b="1" dirty="0" smtClean="0">
                <a:solidFill>
                  <a:srgbClr val="008080"/>
                </a:solidFill>
                <a:latin typeface="Courier New"/>
              </a:rPr>
              <a:t>&gt; </a:t>
            </a:r>
            <a:r>
              <a:rPr lang="fr-FR" sz="1600" b="1" dirty="0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HTML</a:t>
            </a:r>
            <a:r>
              <a:rPr lang="fr-FR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fr-FR" sz="1600" b="1" dirty="0" smtClean="0">
              <a:solidFill>
                <a:srgbClr val="00808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 fontAlgn="auto">
              <a:lnSpc>
                <a:spcPct val="8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  if</a:t>
            </a:r>
            <a:r>
              <a:rPr lang="fr-FR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000" b="1" dirty="0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2000" b="1" dirty="0" err="1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isset</a:t>
            </a:r>
            <a:r>
              <a:rPr lang="fr-FR" sz="2000" b="1" dirty="0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20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fr-FR" sz="20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_GET</a:t>
            </a:r>
            <a:r>
              <a:rPr lang="fr-FR" sz="2000" b="1" dirty="0" smtClean="0">
                <a:solidFill>
                  <a:srgbClr val="9966FF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fr-FR" sz="2000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nomPers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fr-FR" sz="2000" b="1" dirty="0" smtClean="0">
                <a:solidFill>
                  <a:srgbClr val="9966FF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fr-FR" sz="2000" b="1" dirty="0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438912" indent="-320040" fontAlgn="auto">
              <a:lnSpc>
                <a:spcPct val="8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fr-FR" sz="2000" b="1" dirty="0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{  </a:t>
            </a:r>
          </a:p>
          <a:p>
            <a:pPr marL="438912" indent="-320040" fontAlgn="auto">
              <a:lnSpc>
                <a:spcPct val="8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      if</a:t>
            </a:r>
            <a:r>
              <a:rPr lang="fr-FR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000" b="1" dirty="0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20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!</a:t>
            </a:r>
            <a:r>
              <a:rPr lang="fr-FR" sz="2000" b="1" dirty="0" err="1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empty</a:t>
            </a:r>
            <a:r>
              <a:rPr lang="fr-FR" sz="2000" b="1" dirty="0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20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fr-FR" sz="20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_GET</a:t>
            </a:r>
            <a:r>
              <a:rPr lang="fr-FR" sz="2000" b="1" dirty="0" smtClean="0">
                <a:solidFill>
                  <a:srgbClr val="9966FF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fr-FR" sz="2000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nomPers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fr-FR" sz="2000" b="1" dirty="0" smtClean="0">
                <a:solidFill>
                  <a:srgbClr val="9966FF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fr-FR" sz="2000" b="1" dirty="0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438912" indent="-320040" fontAlgn="auto">
              <a:lnSpc>
                <a:spcPct val="8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      {</a:t>
            </a:r>
            <a:endParaRPr lang="fr-FR" sz="20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 fontAlgn="auto">
              <a:lnSpc>
                <a:spcPct val="8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		    </a:t>
            </a:r>
            <a:r>
              <a:rPr lang="fr-FR" sz="20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fr-FR" sz="20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html </a:t>
            </a:r>
            <a:r>
              <a:rPr lang="fr-FR" sz="20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.=</a:t>
            </a:r>
            <a:r>
              <a:rPr lang="fr-FR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"</a:t>
            </a:r>
            <a:r>
              <a:rPr lang="fr-FR" sz="20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Vous avez saisi '</a:t>
            </a:r>
            <a:r>
              <a:rPr lang="fr-FR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fr-F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38912" indent="-320040" fontAlgn="auto">
              <a:lnSpc>
                <a:spcPct val="8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                   .$</a:t>
            </a:r>
            <a:r>
              <a:rPr lang="fr-FR" sz="20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_GET</a:t>
            </a:r>
            <a:r>
              <a:rPr lang="fr-FR" sz="2000" b="1" dirty="0" smtClean="0">
                <a:solidFill>
                  <a:srgbClr val="9966FF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fr-FR" sz="2000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nomPers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fr-FR" sz="2000" b="1" dirty="0" smtClean="0">
                <a:solidFill>
                  <a:srgbClr val="9966FF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fr-FR" sz="20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fr-FR" sz="20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fr-FR" sz="2000" b="1" dirty="0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fr-FR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 ;</a:t>
            </a:r>
          </a:p>
          <a:p>
            <a:pPr marL="438912" indent="-320040" fontAlgn="auto">
              <a:lnSpc>
                <a:spcPct val="8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      }</a:t>
            </a:r>
            <a:endParaRPr lang="fr-FR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 fontAlgn="auto">
              <a:lnSpc>
                <a:spcPct val="8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2000" b="1" dirty="0" err="1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else</a:t>
            </a:r>
            <a:endParaRPr lang="fr-FR" sz="2000" b="1" dirty="0" smtClean="0">
              <a:solidFill>
                <a:srgbClr val="80404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 fontAlgn="auto">
              <a:lnSpc>
                <a:spcPct val="8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fr-FR" sz="20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fr-FR" sz="20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html </a:t>
            </a:r>
            <a:r>
              <a:rPr lang="fr-FR" sz="20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.=</a:t>
            </a:r>
            <a:r>
              <a:rPr lang="fr-FR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"</a:t>
            </a:r>
            <a:r>
              <a:rPr lang="fr-FR" sz="20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Aucune valeur </a:t>
            </a:r>
            <a:r>
              <a:rPr lang="fr-FR" sz="2000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saisie</a:t>
            </a:r>
            <a:r>
              <a:rPr lang="fr-FR" sz="2000" b="1" dirty="0" err="1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fr-FR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438912" indent="-320040" fontAlgn="auto">
              <a:lnSpc>
                <a:spcPct val="8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38912" indent="-320040" fontAlgn="auto">
              <a:lnSpc>
                <a:spcPct val="8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fr-FR" sz="2000" b="1" dirty="0" err="1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else</a:t>
            </a:r>
            <a:endParaRPr lang="fr-FR" sz="20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 fontAlgn="auto">
              <a:lnSpc>
                <a:spcPct val="8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20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fr-FR" sz="20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html </a:t>
            </a:r>
            <a:r>
              <a:rPr lang="fr-FR" sz="20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.=</a:t>
            </a:r>
            <a:r>
              <a:rPr lang="fr-FR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"</a:t>
            </a:r>
            <a:r>
              <a:rPr lang="fr-FR" sz="20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Utilisation </a:t>
            </a:r>
            <a:r>
              <a:rPr lang="fr-FR" sz="2000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incorrecte</a:t>
            </a:r>
            <a:r>
              <a:rPr lang="fr-FR" sz="2000" b="1" dirty="0" err="1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fr-FR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 ;</a:t>
            </a:r>
            <a:endParaRPr lang="fr-FR" sz="2000" b="1" dirty="0" smtClean="0">
              <a:solidFill>
                <a:srgbClr val="6A5ACD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 fontAlgn="auto">
              <a:lnSpc>
                <a:spcPct val="8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err="1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echo</a:t>
            </a:r>
            <a:r>
              <a:rPr lang="fr-FR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html </a:t>
            </a:r>
            <a:r>
              <a:rPr lang="fr-FR" sz="16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fr-FR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"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fr-FR" sz="16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body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fr-FR" sz="1600" b="1" dirty="0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fr-FR" sz="16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html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fr-FR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 ;</a:t>
            </a:r>
            <a:endParaRPr lang="fr-FR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49AAD9D-7C77-4BE9-B6F6-6176732213E2}" type="datetime11">
              <a:rPr lang="fr-FR" smtClean="0"/>
              <a:pPr>
                <a:defRPr/>
              </a:pPr>
              <a:t>19:31:40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7EEC35-E5DC-4FE6-A740-DE1B55DEB4B5}" type="slidenum">
              <a:rPr lang="fr-FR" altLang="fr-FR"/>
              <a:pPr>
                <a:defRPr/>
              </a:pPr>
              <a:t>53</a:t>
            </a:fld>
            <a:endParaRPr lang="fr-FR" altLang="fr-FR"/>
          </a:p>
        </p:txBody>
      </p:sp>
      <p:sp>
        <p:nvSpPr>
          <p:cNvPr id="7" name="Rectangle à coins arrondis 6"/>
          <p:cNvSpPr/>
          <p:nvPr/>
        </p:nvSpPr>
        <p:spPr bwMode="auto">
          <a:xfrm>
            <a:off x="6215063" y="2071688"/>
            <a:ext cx="2436812" cy="714375"/>
          </a:xfrm>
          <a:prstGeom prst="round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r-FR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ourier New" pitchFamily="49" charset="0"/>
              </a:rPr>
              <a:t>$</a:t>
            </a: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ourier New" pitchFamily="49" charset="0"/>
              </a:rPr>
              <a:t>_GET</a:t>
            </a:r>
            <a:r>
              <a:rPr lang="fr-FR" b="1" dirty="0">
                <a:solidFill>
                  <a:srgbClr val="99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ourier New" pitchFamily="49" charset="0"/>
              </a:rPr>
              <a:t>[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'</a:t>
            </a:r>
            <a:r>
              <a:rPr lang="fr-FR" b="1" dirty="0" err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ourier New" pitchFamily="49" charset="0"/>
              </a:rPr>
              <a:t>nomPers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'</a:t>
            </a:r>
            <a:r>
              <a:rPr lang="fr-FR" b="1" dirty="0">
                <a:solidFill>
                  <a:srgbClr val="99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ourier New" pitchFamily="49" charset="0"/>
              </a:rPr>
              <a:t>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Courier New" pitchFamily="49" charset="0"/>
              </a:rPr>
              <a:t>est-il défini ?</a:t>
            </a: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Rectangle à coins arrondis 7"/>
          <p:cNvSpPr/>
          <p:nvPr/>
        </p:nvSpPr>
        <p:spPr bwMode="auto">
          <a:xfrm>
            <a:off x="6215063" y="3071813"/>
            <a:ext cx="2436812" cy="714375"/>
          </a:xfrm>
          <a:prstGeom prst="round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r-FR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ourier New" pitchFamily="49" charset="0"/>
              </a:rPr>
              <a:t>$</a:t>
            </a: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ourier New" pitchFamily="49" charset="0"/>
              </a:rPr>
              <a:t>_GET</a:t>
            </a:r>
            <a:r>
              <a:rPr lang="fr-FR" b="1" dirty="0">
                <a:solidFill>
                  <a:srgbClr val="99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ourier New" pitchFamily="49" charset="0"/>
              </a:rPr>
              <a:t>[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'</a:t>
            </a:r>
            <a:r>
              <a:rPr lang="fr-FR" b="1" dirty="0" err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ourier New" pitchFamily="49" charset="0"/>
              </a:rPr>
              <a:t>nomPers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'</a:t>
            </a:r>
            <a:r>
              <a:rPr lang="fr-FR" b="1" dirty="0">
                <a:solidFill>
                  <a:srgbClr val="99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ourier New" pitchFamily="49" charset="0"/>
              </a:rPr>
              <a:t>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Courier New" pitchFamily="49" charset="0"/>
              </a:rPr>
              <a:t>est-il vide ?</a:t>
            </a: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Rectangle à coins arrondis 8"/>
          <p:cNvSpPr/>
          <p:nvPr/>
        </p:nvSpPr>
        <p:spPr bwMode="auto">
          <a:xfrm>
            <a:off x="785813" y="2997200"/>
            <a:ext cx="4357687" cy="428625"/>
          </a:xfrm>
          <a:prstGeom prst="roundRec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4042" name="Connecteur droit avec flèche 10"/>
          <p:cNvCxnSpPr>
            <a:cxnSpLocks noChangeShapeType="1"/>
            <a:stCxn id="7" idx="1"/>
            <a:endCxn id="9" idx="3"/>
          </p:cNvCxnSpPr>
          <p:nvPr/>
        </p:nvCxnSpPr>
        <p:spPr bwMode="auto">
          <a:xfrm flipH="1">
            <a:off x="5143500" y="2428875"/>
            <a:ext cx="1071563" cy="78263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15" name="Rectangle à coins arrondis 14"/>
          <p:cNvSpPr/>
          <p:nvPr/>
        </p:nvSpPr>
        <p:spPr bwMode="auto">
          <a:xfrm>
            <a:off x="1390650" y="3497263"/>
            <a:ext cx="4505325" cy="428625"/>
          </a:xfrm>
          <a:prstGeom prst="roundRec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4044" name="Connecteur droit avec flèche 15"/>
          <p:cNvCxnSpPr>
            <a:cxnSpLocks noChangeShapeType="1"/>
            <a:stCxn id="8" idx="1"/>
            <a:endCxn id="15" idx="3"/>
          </p:cNvCxnSpPr>
          <p:nvPr/>
        </p:nvCxnSpPr>
        <p:spPr bwMode="auto">
          <a:xfrm flipH="1">
            <a:off x="5895975" y="3429000"/>
            <a:ext cx="319088" cy="2825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stealth" w="lg" len="lg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Formulaires contenant des champs « SELECT »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1313EE0-8680-4E1E-B84E-B0D93D9DE694}" type="datetime11">
              <a:rPr lang="fr-FR" smtClean="0"/>
              <a:pPr>
                <a:defRPr/>
              </a:pPr>
              <a:t>19:31:40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91766A-E6B3-4C73-8D81-F8FAB1AF1D3C}" type="slidenum">
              <a:rPr lang="fr-FR" altLang="fr-FR"/>
              <a:pPr>
                <a:defRPr/>
              </a:pPr>
              <a:t>54</a:t>
            </a:fld>
            <a:endParaRPr lang="fr-FR" altLang="fr-FR"/>
          </a:p>
        </p:txBody>
      </p:sp>
      <p:pic>
        <p:nvPicPr>
          <p:cNvPr id="45062" name="Picture 3" descr="selec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30375" y="1720850"/>
            <a:ext cx="5684838" cy="4033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mtClean="0">
                <a:solidFill>
                  <a:schemeClr val="accent1">
                    <a:satMod val="150000"/>
                  </a:schemeClr>
                </a:solidFill>
              </a:rPr>
              <a:t>Formulaires contenant des champs « SELECT unique»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006975"/>
          </a:xfrm>
          <a:solidFill>
            <a:srgbClr val="FFFFFF"/>
          </a:solidFill>
          <a:ln w="19050">
            <a:solidFill>
              <a:schemeClr val="hlink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 lnSpcReduction="10000"/>
          </a:bodyPr>
          <a:lstStyle/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0000FF"/>
                </a:solidFill>
                <a:latin typeface="Courier New"/>
              </a:rPr>
              <a:t>&lt;!DOCTYPE html PUBLIC "-//W3C//DTD HTML 4.01 </a:t>
            </a:r>
            <a:r>
              <a:rPr lang="fr-FR" sz="1600" b="1" dirty="0" err="1" smtClean="0">
                <a:solidFill>
                  <a:srgbClr val="0000FF"/>
                </a:solidFill>
                <a:latin typeface="Courier New"/>
              </a:rPr>
              <a:t>Transitional</a:t>
            </a:r>
            <a:r>
              <a:rPr lang="fr-FR" sz="1600" b="1" dirty="0" smtClean="0">
                <a:solidFill>
                  <a:srgbClr val="0000FF"/>
                </a:solidFill>
                <a:latin typeface="Courier New"/>
              </a:rPr>
              <a:t>//EN"&gt;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&lt;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html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&lt;</a:t>
            </a:r>
            <a:r>
              <a:rPr lang="fr-FR" sz="1800" b="1" dirty="0" err="1" smtClean="0">
                <a:solidFill>
                  <a:srgbClr val="804040"/>
                </a:solidFill>
                <a:latin typeface="Courier New" pitchFamily="49" charset="0"/>
              </a:rPr>
              <a:t>head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	&lt;</a:t>
            </a:r>
            <a:r>
              <a:rPr lang="fr-FR" sz="1800" b="1" dirty="0" err="1" smtClean="0">
                <a:solidFill>
                  <a:srgbClr val="804040"/>
                </a:solidFill>
                <a:latin typeface="Courier New" pitchFamily="49" charset="0"/>
              </a:rPr>
              <a:t>title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  <a:r>
              <a:rPr lang="fr-FR" sz="1800" b="1" dirty="0" smtClean="0">
                <a:solidFill>
                  <a:srgbClr val="FF00FF"/>
                </a:solidFill>
                <a:latin typeface="Courier New" pitchFamily="49" charset="0"/>
              </a:rPr>
              <a:t>Formulaire de saisie des fruits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&lt;/</a:t>
            </a:r>
            <a:r>
              <a:rPr lang="fr-FR" sz="1800" b="1" dirty="0" err="1" smtClean="0">
                <a:solidFill>
                  <a:srgbClr val="804040"/>
                </a:solidFill>
                <a:latin typeface="Courier New" pitchFamily="49" charset="0"/>
              </a:rPr>
              <a:t>title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&lt;/</a:t>
            </a:r>
            <a:r>
              <a:rPr lang="fr-FR" sz="1800" b="1" dirty="0" err="1" smtClean="0">
                <a:solidFill>
                  <a:srgbClr val="804040"/>
                </a:solidFill>
                <a:latin typeface="Courier New" pitchFamily="49" charset="0"/>
              </a:rPr>
              <a:t>head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&lt;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body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	&lt;</a:t>
            </a:r>
            <a:r>
              <a:rPr lang="fr-FR" sz="1800" b="1" dirty="0" err="1" smtClean="0">
                <a:solidFill>
                  <a:srgbClr val="804040"/>
                </a:solidFill>
                <a:latin typeface="Courier New" pitchFamily="49" charset="0"/>
              </a:rPr>
              <a:t>form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800" b="1" dirty="0" smtClean="0">
                <a:solidFill>
                  <a:srgbClr val="2E8B57"/>
                </a:solidFill>
                <a:latin typeface="Courier New" pitchFamily="49" charset="0"/>
              </a:rPr>
              <a:t>action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800" b="1" dirty="0" smtClean="0">
                <a:latin typeface="Courier New" pitchFamily="49" charset="0"/>
              </a:rPr>
              <a:t>"</a:t>
            </a:r>
            <a:r>
              <a:rPr lang="fr-FR" sz="1800" b="1" dirty="0" smtClean="0">
                <a:solidFill>
                  <a:srgbClr val="FF00FF"/>
                </a:solidFill>
                <a:latin typeface="Courier New" pitchFamily="49" charset="0"/>
              </a:rPr>
              <a:t>valide3.php</a:t>
            </a:r>
            <a:r>
              <a:rPr lang="fr-FR" sz="1800" b="1" dirty="0" smtClean="0">
                <a:latin typeface="Courier New" pitchFamily="49" charset="0"/>
              </a:rPr>
              <a:t>"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800" b="1" dirty="0" err="1" smtClean="0">
                <a:solidFill>
                  <a:srgbClr val="2E8B57"/>
                </a:solidFill>
                <a:latin typeface="Courier New" pitchFamily="49" charset="0"/>
              </a:rPr>
              <a:t>method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800" b="1" dirty="0" smtClean="0">
                <a:latin typeface="Courier New" pitchFamily="49" charset="0"/>
              </a:rPr>
              <a:t>"</a:t>
            </a:r>
            <a:r>
              <a:rPr lang="fr-FR" sz="1800" b="1" dirty="0" err="1" smtClean="0">
                <a:solidFill>
                  <a:srgbClr val="FF00FF"/>
                </a:solidFill>
                <a:latin typeface="Courier New" pitchFamily="49" charset="0"/>
              </a:rPr>
              <a:t>get</a:t>
            </a:r>
            <a:r>
              <a:rPr lang="fr-FR" sz="1800" b="1" dirty="0" smtClean="0">
                <a:latin typeface="Courier New" pitchFamily="49" charset="0"/>
              </a:rPr>
              <a:t>"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		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Choisissez des fruits:</a:t>
            </a: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</a:rPr>
              <a:t>&amp;</a:t>
            </a:r>
            <a:r>
              <a:rPr lang="fr-FR" sz="1800" b="1" dirty="0" err="1" smtClean="0">
                <a:solidFill>
                  <a:srgbClr val="6A5ACD"/>
                </a:solidFill>
                <a:latin typeface="Courier New" pitchFamily="49" charset="0"/>
              </a:rPr>
              <a:t>nbsp</a:t>
            </a: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</a:rPr>
              <a:t>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</a:rPr>
              <a:t>		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&lt;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select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800" b="1" dirty="0" err="1" smtClean="0">
                <a:solidFill>
                  <a:srgbClr val="2E8B57"/>
                </a:solidFill>
                <a:latin typeface="Courier New" pitchFamily="49" charset="0"/>
              </a:rPr>
              <a:t>name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800" b="1" dirty="0" smtClean="0">
                <a:latin typeface="Courier New" pitchFamily="49" charset="0"/>
              </a:rPr>
              <a:t>"</a:t>
            </a:r>
            <a:r>
              <a:rPr lang="fr-FR" sz="1800" b="1" dirty="0" smtClean="0">
                <a:solidFill>
                  <a:srgbClr val="FF00FF"/>
                </a:solidFill>
                <a:latin typeface="Courier New" pitchFamily="49" charset="0"/>
              </a:rPr>
              <a:t>sel</a:t>
            </a:r>
            <a:r>
              <a:rPr lang="fr-FR" sz="1800" b="1" dirty="0" smtClean="0">
                <a:latin typeface="Courier New" pitchFamily="49" charset="0"/>
              </a:rPr>
              <a:t>"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			&lt;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option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Fraise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latin typeface="Courier New" pitchFamily="49" charset="0"/>
              </a:rPr>
              <a:t>			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&lt;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option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Pomme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			&lt;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option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Poire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			&lt;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option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Banane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			&lt;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option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Cerise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latin typeface="Courier New" pitchFamily="49" charset="0"/>
              </a:rPr>
              <a:t>		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&lt;/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select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		&lt;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input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800" b="1" dirty="0" smtClean="0">
                <a:solidFill>
                  <a:srgbClr val="2E8B57"/>
                </a:solidFill>
                <a:latin typeface="Courier New" pitchFamily="49" charset="0"/>
              </a:rPr>
              <a:t>type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800" b="1" dirty="0" smtClean="0">
                <a:latin typeface="Courier New" pitchFamily="49" charset="0"/>
              </a:rPr>
              <a:t>"</a:t>
            </a:r>
            <a:r>
              <a:rPr lang="fr-FR" sz="1800" b="1" dirty="0" err="1" smtClean="0">
                <a:solidFill>
                  <a:srgbClr val="FF00FF"/>
                </a:solidFill>
                <a:latin typeface="Courier New" pitchFamily="49" charset="0"/>
              </a:rPr>
              <a:t>submit</a:t>
            </a:r>
            <a:r>
              <a:rPr lang="fr-FR" sz="1800" b="1" dirty="0" smtClean="0">
                <a:latin typeface="Courier New" pitchFamily="49" charset="0"/>
              </a:rPr>
              <a:t>"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800" b="1" dirty="0" smtClean="0">
                <a:solidFill>
                  <a:srgbClr val="2E8B57"/>
                </a:solidFill>
                <a:latin typeface="Courier New" pitchFamily="49" charset="0"/>
              </a:rPr>
              <a:t>value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800" b="1" dirty="0" smtClean="0">
                <a:latin typeface="Courier New" pitchFamily="49" charset="0"/>
              </a:rPr>
              <a:t>"</a:t>
            </a:r>
            <a:r>
              <a:rPr lang="fr-FR" sz="1800" b="1" dirty="0" smtClean="0">
                <a:solidFill>
                  <a:srgbClr val="FF00FF"/>
                </a:solidFill>
                <a:latin typeface="Courier New" pitchFamily="49" charset="0"/>
              </a:rPr>
              <a:t>envoyer</a:t>
            </a:r>
            <a:r>
              <a:rPr lang="fr-FR" sz="1800" b="1" dirty="0" smtClean="0">
                <a:latin typeface="Courier New" pitchFamily="49" charset="0"/>
              </a:rPr>
              <a:t>"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	&lt;/</a:t>
            </a:r>
            <a:r>
              <a:rPr lang="fr-FR" sz="1800" b="1" dirty="0" err="1" smtClean="0">
                <a:solidFill>
                  <a:srgbClr val="804040"/>
                </a:solidFill>
                <a:latin typeface="Courier New" pitchFamily="49" charset="0"/>
              </a:rPr>
              <a:t>form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&lt;/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body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&lt;/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html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  <a:r>
              <a:rPr lang="fr-FR" sz="1800" b="1" dirty="0" smtClean="0">
                <a:latin typeface="Courier New" pitchFamily="49" charset="0"/>
              </a:rPr>
              <a:t> </a:t>
            </a:r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965473D-6744-4AC2-8C2B-5888A6C38640}" type="datetime11">
              <a:rPr lang="fr-FR" smtClean="0"/>
              <a:pPr>
                <a:defRPr/>
              </a:pPr>
              <a:t>19:31:40</a:t>
            </a:fld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F45AFA-19A8-4174-AA91-2D8499190622}" type="slidenum">
              <a:rPr lang="fr-FR" altLang="fr-FR"/>
              <a:pPr>
                <a:defRPr/>
              </a:pPr>
              <a:t>55</a:t>
            </a:fld>
            <a:endParaRPr lang="fr-FR" altLang="fr-FR"/>
          </a:p>
        </p:txBody>
      </p:sp>
      <p:sp>
        <p:nvSpPr>
          <p:cNvPr id="301060" name="AutoShape 4"/>
          <p:cNvSpPr>
            <a:spLocks noChangeArrowheads="1"/>
          </p:cNvSpPr>
          <p:nvPr/>
        </p:nvSpPr>
        <p:spPr bwMode="auto">
          <a:xfrm>
            <a:off x="2500313" y="5643563"/>
            <a:ext cx="3109912" cy="385762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r-F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valide3.php?</a:t>
            </a:r>
            <a:r>
              <a:rPr lang="fr-FR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sel=Pomme</a:t>
            </a:r>
          </a:p>
        </p:txBody>
      </p:sp>
      <p:sp>
        <p:nvSpPr>
          <p:cNvPr id="301062" name="AutoShape 6"/>
          <p:cNvSpPr>
            <a:spLocks noChangeArrowheads="1"/>
          </p:cNvSpPr>
          <p:nvPr/>
        </p:nvSpPr>
        <p:spPr bwMode="auto">
          <a:xfrm>
            <a:off x="2500313" y="3341688"/>
            <a:ext cx="1582737" cy="287337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01063" name="AutoShape 7"/>
          <p:cNvCxnSpPr>
            <a:cxnSpLocks noChangeShapeType="1"/>
            <a:endCxn id="301060" idx="1"/>
          </p:cNvCxnSpPr>
          <p:nvPr/>
        </p:nvCxnSpPr>
        <p:spPr bwMode="auto">
          <a:xfrm rot="5400000">
            <a:off x="1224757" y="4133056"/>
            <a:ext cx="2979738" cy="428625"/>
          </a:xfrm>
          <a:prstGeom prst="curvedConnector4">
            <a:avLst>
              <a:gd name="adj1" fmla="val 17463"/>
              <a:gd name="adj2" fmla="val 515366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lg" len="lg"/>
          </a:ln>
        </p:spPr>
      </p:cxnSp>
      <p:sp>
        <p:nvSpPr>
          <p:cNvPr id="301065" name="Rectangle 9"/>
          <p:cNvSpPr>
            <a:spLocks noChangeArrowheads="1"/>
          </p:cNvSpPr>
          <p:nvPr/>
        </p:nvSpPr>
        <p:spPr bwMode="auto">
          <a:xfrm>
            <a:off x="428625" y="3857625"/>
            <a:ext cx="1149350" cy="34925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Envoyer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1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1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1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1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0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60" grpId="0" animBg="1"/>
      <p:bldP spid="301062" grpId="0" animBg="1"/>
      <p:bldP spid="301065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mtClean="0">
                <a:solidFill>
                  <a:schemeClr val="accent1">
                    <a:satMod val="150000"/>
                  </a:schemeClr>
                </a:solidFill>
              </a:rPr>
              <a:t>Formulaires contenant des champs « SELECT multiple»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006975"/>
          </a:xfrm>
          <a:solidFill>
            <a:srgbClr val="FFFFFF"/>
          </a:solidFill>
          <a:ln w="19050">
            <a:solidFill>
              <a:schemeClr val="hlink"/>
            </a:solidFill>
          </a:ln>
        </p:spPr>
        <p:txBody>
          <a:bodyPr rtlCol="0">
            <a:normAutofit lnSpcReduction="10000"/>
          </a:bodyPr>
          <a:lstStyle/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0000FF"/>
                </a:solidFill>
                <a:latin typeface="Courier New"/>
              </a:rPr>
              <a:t>&lt;!DOCTYPE html PUBLIC "-//W3C//DTD HTML 4.01 </a:t>
            </a:r>
            <a:r>
              <a:rPr lang="fr-FR" sz="1600" b="1" dirty="0" err="1" smtClean="0">
                <a:solidFill>
                  <a:srgbClr val="0000FF"/>
                </a:solidFill>
                <a:latin typeface="Courier New"/>
              </a:rPr>
              <a:t>Transitional</a:t>
            </a:r>
            <a:r>
              <a:rPr lang="fr-FR" sz="1600" b="1" dirty="0" smtClean="0">
                <a:solidFill>
                  <a:srgbClr val="0000FF"/>
                </a:solidFill>
                <a:latin typeface="Courier New"/>
              </a:rPr>
              <a:t>//EN"&gt;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&lt;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html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&lt;</a:t>
            </a:r>
            <a:r>
              <a:rPr lang="fr-FR" sz="1800" b="1" dirty="0" err="1" smtClean="0">
                <a:solidFill>
                  <a:srgbClr val="804040"/>
                </a:solidFill>
                <a:latin typeface="Courier New" pitchFamily="49" charset="0"/>
              </a:rPr>
              <a:t>head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	&lt;</a:t>
            </a:r>
            <a:r>
              <a:rPr lang="fr-FR" sz="1800" b="1" dirty="0" err="1" smtClean="0">
                <a:solidFill>
                  <a:srgbClr val="804040"/>
                </a:solidFill>
                <a:latin typeface="Courier New" pitchFamily="49" charset="0"/>
              </a:rPr>
              <a:t>title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  <a:r>
              <a:rPr lang="fr-FR" sz="1800" b="1" dirty="0" smtClean="0">
                <a:solidFill>
                  <a:srgbClr val="FF00FF"/>
                </a:solidFill>
                <a:latin typeface="Courier New" pitchFamily="49" charset="0"/>
              </a:rPr>
              <a:t>Formulaire de saisie des fruits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&lt;/</a:t>
            </a:r>
            <a:r>
              <a:rPr lang="fr-FR" sz="1800" b="1" dirty="0" err="1" smtClean="0">
                <a:solidFill>
                  <a:srgbClr val="804040"/>
                </a:solidFill>
                <a:latin typeface="Courier New" pitchFamily="49" charset="0"/>
              </a:rPr>
              <a:t>title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&lt;/</a:t>
            </a:r>
            <a:r>
              <a:rPr lang="fr-FR" sz="1800" b="1" dirty="0" err="1" smtClean="0">
                <a:solidFill>
                  <a:srgbClr val="804040"/>
                </a:solidFill>
                <a:latin typeface="Courier New" pitchFamily="49" charset="0"/>
              </a:rPr>
              <a:t>head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&lt;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body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	&lt;</a:t>
            </a:r>
            <a:r>
              <a:rPr lang="fr-FR" sz="1800" b="1" dirty="0" err="1" smtClean="0">
                <a:solidFill>
                  <a:srgbClr val="804040"/>
                </a:solidFill>
                <a:latin typeface="Courier New" pitchFamily="49" charset="0"/>
              </a:rPr>
              <a:t>form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800" b="1" dirty="0" smtClean="0">
                <a:solidFill>
                  <a:srgbClr val="2E8B57"/>
                </a:solidFill>
                <a:latin typeface="Courier New" pitchFamily="49" charset="0"/>
              </a:rPr>
              <a:t>action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800" b="1" dirty="0" smtClean="0">
                <a:latin typeface="Courier New" pitchFamily="49" charset="0"/>
              </a:rPr>
              <a:t>"</a:t>
            </a:r>
            <a:r>
              <a:rPr lang="fr-FR" sz="1800" b="1" dirty="0" smtClean="0">
                <a:solidFill>
                  <a:srgbClr val="FF00FF"/>
                </a:solidFill>
                <a:latin typeface="Courier New" pitchFamily="49" charset="0"/>
              </a:rPr>
              <a:t>valide3.php</a:t>
            </a:r>
            <a:r>
              <a:rPr lang="fr-FR" sz="1800" b="1" dirty="0" smtClean="0">
                <a:latin typeface="Courier New" pitchFamily="49" charset="0"/>
              </a:rPr>
              <a:t>"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800" b="1" dirty="0" err="1" smtClean="0">
                <a:solidFill>
                  <a:srgbClr val="2E8B57"/>
                </a:solidFill>
                <a:latin typeface="Courier New" pitchFamily="49" charset="0"/>
              </a:rPr>
              <a:t>method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800" b="1" dirty="0" smtClean="0">
                <a:latin typeface="Courier New" pitchFamily="49" charset="0"/>
              </a:rPr>
              <a:t>"</a:t>
            </a:r>
            <a:r>
              <a:rPr lang="fr-FR" sz="1800" b="1" dirty="0" err="1" smtClean="0">
                <a:solidFill>
                  <a:srgbClr val="FF00FF"/>
                </a:solidFill>
                <a:latin typeface="Courier New" pitchFamily="49" charset="0"/>
              </a:rPr>
              <a:t>get</a:t>
            </a:r>
            <a:r>
              <a:rPr lang="fr-FR" sz="1800" b="1" dirty="0" smtClean="0">
                <a:latin typeface="Courier New" pitchFamily="49" charset="0"/>
              </a:rPr>
              <a:t>"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		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Choisissez des fruits:</a:t>
            </a: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</a:rPr>
              <a:t>&amp;</a:t>
            </a:r>
            <a:r>
              <a:rPr lang="fr-FR" sz="1800" b="1" dirty="0" err="1" smtClean="0">
                <a:solidFill>
                  <a:srgbClr val="6A5ACD"/>
                </a:solidFill>
                <a:latin typeface="Courier New" pitchFamily="49" charset="0"/>
              </a:rPr>
              <a:t>nbsp</a:t>
            </a: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</a:rPr>
              <a:t>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</a:rPr>
              <a:t>		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&lt;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select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800" b="1" dirty="0" err="1" smtClean="0">
                <a:solidFill>
                  <a:srgbClr val="2E8B57"/>
                </a:solidFill>
                <a:latin typeface="Courier New" pitchFamily="49" charset="0"/>
              </a:rPr>
              <a:t>name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800" b="1" dirty="0" smtClean="0">
                <a:latin typeface="Courier New" pitchFamily="49" charset="0"/>
              </a:rPr>
              <a:t>"</a:t>
            </a:r>
            <a:r>
              <a:rPr lang="fr-FR" sz="1800" b="1" dirty="0" smtClean="0">
                <a:solidFill>
                  <a:srgbClr val="FF00FF"/>
                </a:solidFill>
                <a:latin typeface="Courier New" pitchFamily="49" charset="0"/>
              </a:rPr>
              <a:t>sel</a:t>
            </a:r>
            <a:r>
              <a:rPr lang="fr-FR" sz="1800" b="1" dirty="0" smtClean="0">
                <a:latin typeface="Courier New" pitchFamily="49" charset="0"/>
              </a:rPr>
              <a:t>"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800" b="1" dirty="0" smtClean="0">
                <a:solidFill>
                  <a:srgbClr val="2E8B57"/>
                </a:solidFill>
                <a:latin typeface="Courier New" pitchFamily="49" charset="0"/>
              </a:rPr>
              <a:t>multiple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			&lt;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option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Fraise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latin typeface="Courier New" pitchFamily="49" charset="0"/>
              </a:rPr>
              <a:t>			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&lt;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option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Pomme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			&lt;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option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Poire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			&lt;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option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Banane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			&lt;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option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Cerise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latin typeface="Courier New" pitchFamily="49" charset="0"/>
              </a:rPr>
              <a:t>		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&lt;/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select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		&lt;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input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800" b="1" dirty="0" smtClean="0">
                <a:solidFill>
                  <a:srgbClr val="2E8B57"/>
                </a:solidFill>
                <a:latin typeface="Courier New" pitchFamily="49" charset="0"/>
              </a:rPr>
              <a:t>type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800" b="1" dirty="0" smtClean="0">
                <a:latin typeface="Courier New" pitchFamily="49" charset="0"/>
              </a:rPr>
              <a:t>"</a:t>
            </a:r>
            <a:r>
              <a:rPr lang="fr-FR" sz="1800" b="1" dirty="0" err="1" smtClean="0">
                <a:solidFill>
                  <a:srgbClr val="FF00FF"/>
                </a:solidFill>
                <a:latin typeface="Courier New" pitchFamily="49" charset="0"/>
              </a:rPr>
              <a:t>submit</a:t>
            </a:r>
            <a:r>
              <a:rPr lang="fr-FR" sz="1800" b="1" dirty="0" smtClean="0">
                <a:latin typeface="Courier New" pitchFamily="49" charset="0"/>
              </a:rPr>
              <a:t>"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800" b="1" dirty="0" smtClean="0">
                <a:solidFill>
                  <a:srgbClr val="2E8B57"/>
                </a:solidFill>
                <a:latin typeface="Courier New" pitchFamily="49" charset="0"/>
              </a:rPr>
              <a:t>value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800" b="1" dirty="0" smtClean="0">
                <a:latin typeface="Courier New" pitchFamily="49" charset="0"/>
              </a:rPr>
              <a:t>"</a:t>
            </a:r>
            <a:r>
              <a:rPr lang="fr-FR" sz="1800" b="1" dirty="0" smtClean="0">
                <a:solidFill>
                  <a:srgbClr val="FF00FF"/>
                </a:solidFill>
                <a:latin typeface="Courier New" pitchFamily="49" charset="0"/>
              </a:rPr>
              <a:t>envoyer</a:t>
            </a:r>
            <a:r>
              <a:rPr lang="fr-FR" sz="1800" b="1" dirty="0" smtClean="0">
                <a:latin typeface="Courier New" pitchFamily="49" charset="0"/>
              </a:rPr>
              <a:t>"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	&lt;/</a:t>
            </a:r>
            <a:r>
              <a:rPr lang="fr-FR" sz="1800" b="1" dirty="0" err="1" smtClean="0">
                <a:solidFill>
                  <a:srgbClr val="804040"/>
                </a:solidFill>
                <a:latin typeface="Courier New" pitchFamily="49" charset="0"/>
              </a:rPr>
              <a:t>form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&lt;/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body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&lt;/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html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  <a:r>
              <a:rPr lang="fr-FR" sz="1800" b="1" dirty="0" smtClean="0">
                <a:latin typeface="Courier New" pitchFamily="49" charset="0"/>
              </a:rPr>
              <a:t> </a:t>
            </a:r>
          </a:p>
        </p:txBody>
      </p:sp>
      <p:sp>
        <p:nvSpPr>
          <p:cNvPr id="10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54DC3CB-3645-4242-8915-CF4264FD3644}" type="datetime11">
              <a:rPr lang="fr-FR" smtClean="0"/>
              <a:pPr>
                <a:defRPr/>
              </a:pPr>
              <a:t>19:31:40</a:t>
            </a:fld>
            <a:endParaRPr lang="fr-FR"/>
          </a:p>
        </p:txBody>
      </p:sp>
      <p:sp>
        <p:nvSpPr>
          <p:cNvPr id="11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9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6F4C5-6604-4965-B55B-A4EFF02EC330}" type="slidenum">
              <a:rPr lang="fr-FR" altLang="fr-FR"/>
              <a:pPr>
                <a:defRPr/>
              </a:pPr>
              <a:t>56</a:t>
            </a:fld>
            <a:endParaRPr lang="fr-FR" altLang="fr-FR"/>
          </a:p>
        </p:txBody>
      </p:sp>
      <p:sp>
        <p:nvSpPr>
          <p:cNvPr id="405508" name="AutoShape 4"/>
          <p:cNvSpPr>
            <a:spLocks noChangeArrowheads="1"/>
          </p:cNvSpPr>
          <p:nvPr/>
        </p:nvSpPr>
        <p:spPr bwMode="auto">
          <a:xfrm>
            <a:off x="2486025" y="5570538"/>
            <a:ext cx="4457700" cy="385762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r-F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valide3.php?</a:t>
            </a:r>
            <a:r>
              <a:rPr lang="fr-FR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sel=Pomme&amp;sel=Poire</a:t>
            </a:r>
          </a:p>
        </p:txBody>
      </p:sp>
      <p:sp>
        <p:nvSpPr>
          <p:cNvPr id="405509" name="AutoShape 5"/>
          <p:cNvSpPr>
            <a:spLocks noChangeArrowheads="1"/>
          </p:cNvSpPr>
          <p:nvPr/>
        </p:nvSpPr>
        <p:spPr bwMode="auto">
          <a:xfrm>
            <a:off x="2484438" y="3343275"/>
            <a:ext cx="2873375" cy="287338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05510" name="AutoShape 6"/>
          <p:cNvCxnSpPr>
            <a:cxnSpLocks noChangeShapeType="1"/>
            <a:endCxn id="405508" idx="1"/>
          </p:cNvCxnSpPr>
          <p:nvPr/>
        </p:nvCxnSpPr>
        <p:spPr bwMode="auto">
          <a:xfrm rot="5400000">
            <a:off x="1111250" y="4232275"/>
            <a:ext cx="2906713" cy="157163"/>
          </a:xfrm>
          <a:prstGeom prst="curvedConnector4">
            <a:avLst>
              <a:gd name="adj1" fmla="val 13306"/>
              <a:gd name="adj2" fmla="val 1303407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lg" len="lg"/>
          </a:ln>
        </p:spPr>
      </p:cxnSp>
      <p:sp>
        <p:nvSpPr>
          <p:cNvPr id="405511" name="Rectangle 7"/>
          <p:cNvSpPr>
            <a:spLocks noChangeArrowheads="1"/>
          </p:cNvSpPr>
          <p:nvPr/>
        </p:nvSpPr>
        <p:spPr bwMode="auto">
          <a:xfrm>
            <a:off x="755650" y="4294188"/>
            <a:ext cx="1149350" cy="34925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Envoyer</a:t>
            </a:r>
          </a:p>
        </p:txBody>
      </p:sp>
      <p:sp>
        <p:nvSpPr>
          <p:cNvPr id="405512" name="AutoShape 8"/>
          <p:cNvSpPr>
            <a:spLocks noChangeArrowheads="1"/>
          </p:cNvSpPr>
          <p:nvPr/>
        </p:nvSpPr>
        <p:spPr bwMode="auto">
          <a:xfrm>
            <a:off x="7056438" y="5167313"/>
            <a:ext cx="1365250" cy="85883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r-FR" sz="4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5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5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5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5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05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5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5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5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5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8" grpId="0" animBg="1"/>
      <p:bldP spid="405509" grpId="0" animBg="1"/>
      <p:bldP spid="405511" grpId="0" animBg="1"/>
      <p:bldP spid="405512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mtClean="0">
                <a:solidFill>
                  <a:schemeClr val="accent1">
                    <a:satMod val="150000"/>
                  </a:schemeClr>
                </a:solidFill>
              </a:rPr>
              <a:t>Formulaires contenant des champs « SELECT multiple»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006975"/>
          </a:xfrm>
          <a:solidFill>
            <a:srgbClr val="FFFFFF"/>
          </a:solidFill>
          <a:ln w="19050">
            <a:solidFill>
              <a:schemeClr val="hlink"/>
            </a:solidFill>
          </a:ln>
        </p:spPr>
        <p:txBody>
          <a:bodyPr rtlCol="0">
            <a:normAutofit lnSpcReduction="10000"/>
          </a:bodyPr>
          <a:lstStyle/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&lt;</a:t>
            </a:r>
            <a:r>
              <a:rPr lang="fr-FR" sz="1900" b="1" dirty="0" smtClean="0">
                <a:solidFill>
                  <a:srgbClr val="804040"/>
                </a:solidFill>
                <a:latin typeface="Courier New" pitchFamily="49" charset="0"/>
              </a:rPr>
              <a:t>html</a:t>
            </a: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&lt;</a:t>
            </a:r>
            <a:r>
              <a:rPr lang="fr-FR" sz="1900" b="1" dirty="0" err="1" smtClean="0">
                <a:solidFill>
                  <a:srgbClr val="804040"/>
                </a:solidFill>
                <a:latin typeface="Courier New" pitchFamily="49" charset="0"/>
              </a:rPr>
              <a:t>head</a:t>
            </a: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	&lt;</a:t>
            </a:r>
            <a:r>
              <a:rPr lang="fr-FR" sz="1900" b="1" dirty="0" err="1" smtClean="0">
                <a:solidFill>
                  <a:srgbClr val="804040"/>
                </a:solidFill>
                <a:latin typeface="Courier New" pitchFamily="49" charset="0"/>
              </a:rPr>
              <a:t>title</a:t>
            </a: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  <a:r>
              <a:rPr lang="fr-FR" sz="1900" b="1" dirty="0" smtClean="0">
                <a:solidFill>
                  <a:srgbClr val="FF00FF"/>
                </a:solidFill>
                <a:latin typeface="Courier New" pitchFamily="49" charset="0"/>
              </a:rPr>
              <a:t>Formulaire de saisie des fruits</a:t>
            </a: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&lt;/</a:t>
            </a:r>
            <a:r>
              <a:rPr lang="fr-FR" sz="1900" b="1" dirty="0" err="1" smtClean="0">
                <a:solidFill>
                  <a:srgbClr val="804040"/>
                </a:solidFill>
                <a:latin typeface="Courier New" pitchFamily="49" charset="0"/>
              </a:rPr>
              <a:t>title</a:t>
            </a: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&lt;/</a:t>
            </a:r>
            <a:r>
              <a:rPr lang="fr-FR" sz="1900" b="1" dirty="0" err="1" smtClean="0">
                <a:solidFill>
                  <a:srgbClr val="804040"/>
                </a:solidFill>
                <a:latin typeface="Courier New" pitchFamily="49" charset="0"/>
              </a:rPr>
              <a:t>head</a:t>
            </a: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&lt;</a:t>
            </a:r>
            <a:r>
              <a:rPr lang="fr-FR" sz="1900" b="1" dirty="0" smtClean="0">
                <a:solidFill>
                  <a:srgbClr val="804040"/>
                </a:solidFill>
                <a:latin typeface="Courier New" pitchFamily="49" charset="0"/>
              </a:rPr>
              <a:t>body</a:t>
            </a: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	&lt;</a:t>
            </a:r>
            <a:r>
              <a:rPr lang="fr-FR" sz="1900" b="1" dirty="0" err="1" smtClean="0">
                <a:solidFill>
                  <a:srgbClr val="804040"/>
                </a:solidFill>
                <a:latin typeface="Courier New" pitchFamily="49" charset="0"/>
              </a:rPr>
              <a:t>form</a:t>
            </a: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900" b="1" dirty="0" smtClean="0">
                <a:solidFill>
                  <a:srgbClr val="2E8B57"/>
                </a:solidFill>
                <a:latin typeface="Courier New" pitchFamily="49" charset="0"/>
              </a:rPr>
              <a:t>action</a:t>
            </a: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900" b="1" dirty="0" smtClean="0">
                <a:latin typeface="Courier New" pitchFamily="49" charset="0"/>
              </a:rPr>
              <a:t>"</a:t>
            </a:r>
            <a:r>
              <a:rPr lang="fr-FR" sz="1900" b="1" dirty="0" smtClean="0">
                <a:solidFill>
                  <a:srgbClr val="FF00FF"/>
                </a:solidFill>
                <a:latin typeface="Courier New" pitchFamily="49" charset="0"/>
              </a:rPr>
              <a:t>valide3.php</a:t>
            </a:r>
            <a:r>
              <a:rPr lang="fr-FR" sz="1900" b="1" dirty="0" smtClean="0">
                <a:latin typeface="Courier New" pitchFamily="49" charset="0"/>
              </a:rPr>
              <a:t>"</a:t>
            </a: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900" b="1" dirty="0" err="1" smtClean="0">
                <a:solidFill>
                  <a:srgbClr val="2E8B57"/>
                </a:solidFill>
                <a:latin typeface="Courier New" pitchFamily="49" charset="0"/>
              </a:rPr>
              <a:t>method</a:t>
            </a: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900" b="1" dirty="0" smtClean="0">
                <a:latin typeface="Courier New" pitchFamily="49" charset="0"/>
              </a:rPr>
              <a:t>"</a:t>
            </a:r>
            <a:r>
              <a:rPr lang="fr-FR" sz="1900" b="1" dirty="0" err="1" smtClean="0">
                <a:solidFill>
                  <a:srgbClr val="FF00FF"/>
                </a:solidFill>
                <a:latin typeface="Courier New" pitchFamily="49" charset="0"/>
              </a:rPr>
              <a:t>get</a:t>
            </a:r>
            <a:r>
              <a:rPr lang="fr-FR" sz="1900" b="1" dirty="0" smtClean="0">
                <a:latin typeface="Courier New" pitchFamily="49" charset="0"/>
              </a:rPr>
              <a:t>"</a:t>
            </a: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		</a:t>
            </a:r>
            <a:r>
              <a:rPr lang="fr-FR" sz="1900" b="1" dirty="0" smtClean="0">
                <a:solidFill>
                  <a:srgbClr val="000000"/>
                </a:solidFill>
                <a:latin typeface="Courier New" pitchFamily="49" charset="0"/>
              </a:rPr>
              <a:t>Choisissez des fruits:</a:t>
            </a:r>
            <a:r>
              <a:rPr lang="fr-FR" sz="1900" b="1" dirty="0" smtClean="0">
                <a:solidFill>
                  <a:srgbClr val="6A5ACD"/>
                </a:solidFill>
                <a:latin typeface="Courier New" pitchFamily="49" charset="0"/>
              </a:rPr>
              <a:t>&amp;</a:t>
            </a:r>
            <a:r>
              <a:rPr lang="fr-FR" sz="1900" b="1" dirty="0" err="1" smtClean="0">
                <a:solidFill>
                  <a:srgbClr val="6A5ACD"/>
                </a:solidFill>
                <a:latin typeface="Courier New" pitchFamily="49" charset="0"/>
              </a:rPr>
              <a:t>nbsp</a:t>
            </a:r>
            <a:r>
              <a:rPr lang="fr-FR" sz="1900" b="1" dirty="0" smtClean="0">
                <a:solidFill>
                  <a:srgbClr val="6A5ACD"/>
                </a:solidFill>
                <a:latin typeface="Courier New" pitchFamily="49" charset="0"/>
              </a:rPr>
              <a:t>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900" b="1" dirty="0" smtClean="0">
                <a:solidFill>
                  <a:srgbClr val="6A5ACD"/>
                </a:solidFill>
                <a:latin typeface="Courier New" pitchFamily="49" charset="0"/>
              </a:rPr>
              <a:t>		</a:t>
            </a: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&lt;</a:t>
            </a:r>
            <a:r>
              <a:rPr lang="fr-FR" sz="1900" b="1" dirty="0" smtClean="0">
                <a:solidFill>
                  <a:srgbClr val="804040"/>
                </a:solidFill>
                <a:latin typeface="Courier New" pitchFamily="49" charset="0"/>
              </a:rPr>
              <a:t>select</a:t>
            </a: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900" b="1" dirty="0" err="1" smtClean="0">
                <a:solidFill>
                  <a:srgbClr val="2E8B57"/>
                </a:solidFill>
                <a:latin typeface="Courier New" pitchFamily="49" charset="0"/>
              </a:rPr>
              <a:t>name</a:t>
            </a: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900" b="1" dirty="0" smtClean="0">
                <a:latin typeface="Courier New" pitchFamily="49" charset="0"/>
              </a:rPr>
              <a:t>"</a:t>
            </a:r>
            <a:r>
              <a:rPr lang="fr-FR" sz="1900" b="1" dirty="0" smtClean="0">
                <a:solidFill>
                  <a:srgbClr val="FF00FF"/>
                </a:solidFill>
                <a:latin typeface="Courier New" pitchFamily="49" charset="0"/>
              </a:rPr>
              <a:t>sel[]</a:t>
            </a:r>
            <a:r>
              <a:rPr lang="fr-FR" sz="1900" b="1" dirty="0" smtClean="0">
                <a:latin typeface="Courier New" pitchFamily="49" charset="0"/>
              </a:rPr>
              <a:t>"</a:t>
            </a: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900" b="1" dirty="0" smtClean="0">
                <a:solidFill>
                  <a:srgbClr val="2E8B57"/>
                </a:solidFill>
                <a:latin typeface="Courier New" pitchFamily="49" charset="0"/>
              </a:rPr>
              <a:t>multiple</a:t>
            </a: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			&lt;</a:t>
            </a:r>
            <a:r>
              <a:rPr lang="fr-FR" sz="1900" b="1" dirty="0" smtClean="0">
                <a:solidFill>
                  <a:srgbClr val="804040"/>
                </a:solidFill>
                <a:latin typeface="Courier New" pitchFamily="49" charset="0"/>
              </a:rPr>
              <a:t>option</a:t>
            </a: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  <a:r>
              <a:rPr lang="fr-FR" sz="1900" b="1" dirty="0" smtClean="0">
                <a:solidFill>
                  <a:srgbClr val="000000"/>
                </a:solidFill>
                <a:latin typeface="Courier New" pitchFamily="49" charset="0"/>
              </a:rPr>
              <a:t>Fraise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900" b="1" dirty="0" smtClean="0">
                <a:latin typeface="Courier New" pitchFamily="49" charset="0"/>
              </a:rPr>
              <a:t>			</a:t>
            </a: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&lt;</a:t>
            </a:r>
            <a:r>
              <a:rPr lang="fr-FR" sz="1900" b="1" dirty="0" smtClean="0">
                <a:solidFill>
                  <a:srgbClr val="804040"/>
                </a:solidFill>
                <a:latin typeface="Courier New" pitchFamily="49" charset="0"/>
              </a:rPr>
              <a:t>option</a:t>
            </a: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  <a:r>
              <a:rPr lang="fr-FR" sz="1900" b="1" dirty="0" smtClean="0">
                <a:solidFill>
                  <a:srgbClr val="000000"/>
                </a:solidFill>
                <a:latin typeface="Courier New" pitchFamily="49" charset="0"/>
              </a:rPr>
              <a:t>Pomme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			&lt;</a:t>
            </a:r>
            <a:r>
              <a:rPr lang="fr-FR" sz="1900" b="1" dirty="0" smtClean="0">
                <a:solidFill>
                  <a:srgbClr val="804040"/>
                </a:solidFill>
                <a:latin typeface="Courier New" pitchFamily="49" charset="0"/>
              </a:rPr>
              <a:t>option</a:t>
            </a: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  <a:r>
              <a:rPr lang="fr-FR" sz="1900" b="1" dirty="0" smtClean="0">
                <a:solidFill>
                  <a:srgbClr val="000000"/>
                </a:solidFill>
                <a:latin typeface="Courier New" pitchFamily="49" charset="0"/>
              </a:rPr>
              <a:t>Poire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			&lt;</a:t>
            </a:r>
            <a:r>
              <a:rPr lang="fr-FR" sz="1900" b="1" dirty="0" smtClean="0">
                <a:solidFill>
                  <a:srgbClr val="804040"/>
                </a:solidFill>
                <a:latin typeface="Courier New" pitchFamily="49" charset="0"/>
              </a:rPr>
              <a:t>option</a:t>
            </a: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  <a:r>
              <a:rPr lang="fr-FR" sz="1900" b="1" dirty="0" smtClean="0">
                <a:solidFill>
                  <a:srgbClr val="000000"/>
                </a:solidFill>
                <a:latin typeface="Courier New" pitchFamily="49" charset="0"/>
              </a:rPr>
              <a:t>Banane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			&lt;</a:t>
            </a:r>
            <a:r>
              <a:rPr lang="fr-FR" sz="1900" b="1" dirty="0" smtClean="0">
                <a:solidFill>
                  <a:srgbClr val="804040"/>
                </a:solidFill>
                <a:latin typeface="Courier New" pitchFamily="49" charset="0"/>
              </a:rPr>
              <a:t>option</a:t>
            </a: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  <a:r>
              <a:rPr lang="fr-FR" sz="1900" b="1" dirty="0" smtClean="0">
                <a:solidFill>
                  <a:srgbClr val="000000"/>
                </a:solidFill>
                <a:latin typeface="Courier New" pitchFamily="49" charset="0"/>
              </a:rPr>
              <a:t>Cerise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900" b="1" dirty="0" smtClean="0">
                <a:latin typeface="Courier New" pitchFamily="49" charset="0"/>
              </a:rPr>
              <a:t>		</a:t>
            </a: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&lt;/</a:t>
            </a:r>
            <a:r>
              <a:rPr lang="fr-FR" sz="1900" b="1" dirty="0" smtClean="0">
                <a:solidFill>
                  <a:srgbClr val="804040"/>
                </a:solidFill>
                <a:latin typeface="Courier New" pitchFamily="49" charset="0"/>
              </a:rPr>
              <a:t>select</a:t>
            </a: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		&lt;</a:t>
            </a:r>
            <a:r>
              <a:rPr lang="fr-FR" sz="1900" b="1" dirty="0" smtClean="0">
                <a:solidFill>
                  <a:srgbClr val="804040"/>
                </a:solidFill>
                <a:latin typeface="Courier New" pitchFamily="49" charset="0"/>
              </a:rPr>
              <a:t>input</a:t>
            </a: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900" b="1" dirty="0" smtClean="0">
                <a:solidFill>
                  <a:srgbClr val="2E8B57"/>
                </a:solidFill>
                <a:latin typeface="Courier New" pitchFamily="49" charset="0"/>
              </a:rPr>
              <a:t>type</a:t>
            </a: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900" b="1" dirty="0" smtClean="0">
                <a:latin typeface="Courier New" pitchFamily="49" charset="0"/>
              </a:rPr>
              <a:t>"</a:t>
            </a:r>
            <a:r>
              <a:rPr lang="fr-FR" sz="1900" b="1" dirty="0" err="1" smtClean="0">
                <a:solidFill>
                  <a:srgbClr val="FF00FF"/>
                </a:solidFill>
                <a:latin typeface="Courier New" pitchFamily="49" charset="0"/>
              </a:rPr>
              <a:t>submit</a:t>
            </a:r>
            <a:r>
              <a:rPr lang="fr-FR" sz="1900" b="1" dirty="0" smtClean="0">
                <a:latin typeface="Courier New" pitchFamily="49" charset="0"/>
              </a:rPr>
              <a:t>"</a:t>
            </a: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900" b="1" dirty="0" smtClean="0">
                <a:solidFill>
                  <a:srgbClr val="2E8B57"/>
                </a:solidFill>
                <a:latin typeface="Courier New" pitchFamily="49" charset="0"/>
              </a:rPr>
              <a:t>value</a:t>
            </a: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900" b="1" dirty="0" smtClean="0">
                <a:latin typeface="Courier New" pitchFamily="49" charset="0"/>
              </a:rPr>
              <a:t>"</a:t>
            </a:r>
            <a:r>
              <a:rPr lang="fr-FR" sz="1900" b="1" dirty="0" smtClean="0">
                <a:solidFill>
                  <a:srgbClr val="FF00FF"/>
                </a:solidFill>
                <a:latin typeface="Courier New" pitchFamily="49" charset="0"/>
              </a:rPr>
              <a:t>envoyer</a:t>
            </a:r>
            <a:r>
              <a:rPr lang="fr-FR" sz="1900" b="1" dirty="0" smtClean="0">
                <a:latin typeface="Courier New" pitchFamily="49" charset="0"/>
              </a:rPr>
              <a:t>"</a:t>
            </a: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	&lt;/</a:t>
            </a:r>
            <a:r>
              <a:rPr lang="fr-FR" sz="1900" b="1" dirty="0" err="1" smtClean="0">
                <a:solidFill>
                  <a:srgbClr val="804040"/>
                </a:solidFill>
                <a:latin typeface="Courier New" pitchFamily="49" charset="0"/>
              </a:rPr>
              <a:t>form</a:t>
            </a: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&lt;/</a:t>
            </a:r>
            <a:r>
              <a:rPr lang="fr-FR" sz="1900" b="1" dirty="0" smtClean="0">
                <a:solidFill>
                  <a:srgbClr val="804040"/>
                </a:solidFill>
                <a:latin typeface="Courier New" pitchFamily="49" charset="0"/>
              </a:rPr>
              <a:t>body</a:t>
            </a: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&lt;/</a:t>
            </a:r>
            <a:r>
              <a:rPr lang="fr-FR" sz="1900" b="1" dirty="0" smtClean="0">
                <a:solidFill>
                  <a:srgbClr val="804040"/>
                </a:solidFill>
                <a:latin typeface="Courier New" pitchFamily="49" charset="0"/>
              </a:rPr>
              <a:t>html</a:t>
            </a:r>
            <a:r>
              <a:rPr lang="fr-FR" sz="19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  <a:r>
              <a:rPr lang="fr-FR" sz="1900" b="1" dirty="0" smtClean="0">
                <a:latin typeface="Courier New" pitchFamily="49" charset="0"/>
              </a:rPr>
              <a:t> </a:t>
            </a:r>
          </a:p>
        </p:txBody>
      </p:sp>
      <p:sp>
        <p:nvSpPr>
          <p:cNvPr id="11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ECA3748-3357-44C8-AEA6-B979DAE92B0E}" type="datetime11">
              <a:rPr lang="fr-FR" smtClean="0"/>
              <a:pPr>
                <a:defRPr/>
              </a:pPr>
              <a:t>19:31:41</a:t>
            </a:fld>
            <a:endParaRPr lang="fr-FR"/>
          </a:p>
        </p:txBody>
      </p:sp>
      <p:sp>
        <p:nvSpPr>
          <p:cNvPr id="12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10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6CD44-37A5-4985-A6DB-896AB202996A}" type="slidenum">
              <a:rPr lang="fr-FR" altLang="fr-FR"/>
              <a:pPr>
                <a:defRPr/>
              </a:pPr>
              <a:t>57</a:t>
            </a:fld>
            <a:endParaRPr lang="fr-FR" altLang="fr-FR"/>
          </a:p>
        </p:txBody>
      </p:sp>
      <p:sp>
        <p:nvSpPr>
          <p:cNvPr id="403461" name="AutoShape 5"/>
          <p:cNvSpPr>
            <a:spLocks noChangeArrowheads="1"/>
          </p:cNvSpPr>
          <p:nvPr/>
        </p:nvSpPr>
        <p:spPr bwMode="auto">
          <a:xfrm>
            <a:off x="2493963" y="5856288"/>
            <a:ext cx="5010150" cy="385762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r-F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valide3.php?</a:t>
            </a:r>
            <a:r>
              <a:rPr lang="fr-FR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sel[]=Pomme&amp;sel[]=Poire</a:t>
            </a:r>
          </a:p>
        </p:txBody>
      </p:sp>
      <p:sp>
        <p:nvSpPr>
          <p:cNvPr id="403462" name="AutoShape 6"/>
          <p:cNvSpPr>
            <a:spLocks noChangeArrowheads="1"/>
          </p:cNvSpPr>
          <p:nvPr/>
        </p:nvSpPr>
        <p:spPr bwMode="auto">
          <a:xfrm>
            <a:off x="2541588" y="3208338"/>
            <a:ext cx="3316287" cy="287337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03463" name="AutoShape 7"/>
          <p:cNvCxnSpPr>
            <a:cxnSpLocks noChangeShapeType="1"/>
            <a:stCxn id="403462" idx="1"/>
            <a:endCxn id="403460" idx="1"/>
          </p:cNvCxnSpPr>
          <p:nvPr/>
        </p:nvCxnSpPr>
        <p:spPr bwMode="auto">
          <a:xfrm rot="10800000" flipV="1">
            <a:off x="2474913" y="3351213"/>
            <a:ext cx="66675" cy="2287587"/>
          </a:xfrm>
          <a:prstGeom prst="curvedConnector3">
            <a:avLst>
              <a:gd name="adj1" fmla="val 442856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lg" len="lg"/>
          </a:ln>
        </p:spPr>
      </p:cxnSp>
      <p:cxnSp>
        <p:nvCxnSpPr>
          <p:cNvPr id="403464" name="AutoShape 8"/>
          <p:cNvCxnSpPr>
            <a:cxnSpLocks noChangeShapeType="1"/>
            <a:stCxn id="403460" idx="1"/>
            <a:endCxn id="403461" idx="1"/>
          </p:cNvCxnSpPr>
          <p:nvPr/>
        </p:nvCxnSpPr>
        <p:spPr bwMode="auto">
          <a:xfrm rot="10800000" flipH="1" flipV="1">
            <a:off x="2474913" y="5638800"/>
            <a:ext cx="19050" cy="409575"/>
          </a:xfrm>
          <a:prstGeom prst="curvedConnector3">
            <a:avLst>
              <a:gd name="adj1" fmla="val -1200000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lg" len="lg"/>
          </a:ln>
        </p:spPr>
      </p:cxnSp>
      <p:sp>
        <p:nvSpPr>
          <p:cNvPr id="403465" name="Rectangle 9"/>
          <p:cNvSpPr>
            <a:spLocks noChangeArrowheads="1"/>
          </p:cNvSpPr>
          <p:nvPr/>
        </p:nvSpPr>
        <p:spPr bwMode="auto">
          <a:xfrm>
            <a:off x="755650" y="4076700"/>
            <a:ext cx="1149350" cy="34925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Envoyer</a:t>
            </a:r>
          </a:p>
        </p:txBody>
      </p:sp>
      <p:sp>
        <p:nvSpPr>
          <p:cNvPr id="403460" name="AutoShape 4"/>
          <p:cNvSpPr>
            <a:spLocks noChangeArrowheads="1"/>
          </p:cNvSpPr>
          <p:nvPr/>
        </p:nvSpPr>
        <p:spPr bwMode="auto">
          <a:xfrm>
            <a:off x="2474913" y="5445125"/>
            <a:ext cx="6111875" cy="385763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r-F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valide3.php?</a:t>
            </a:r>
            <a:r>
              <a:rPr lang="fr-FR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sel%5B%5D=Pomme&amp;sel%5B%5D=Poire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3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3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3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3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03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3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03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3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61" grpId="0" animBg="1"/>
      <p:bldP spid="403462" grpId="0" animBg="1"/>
      <p:bldP spid="403465" grpId="0" animBg="1"/>
      <p:bldP spid="403460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mtClean="0">
                <a:solidFill>
                  <a:schemeClr val="accent1">
                    <a:satMod val="150000"/>
                  </a:schemeClr>
                </a:solidFill>
              </a:rPr>
              <a:t>Traitement des données des champs « SELECT »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00188"/>
            <a:ext cx="8229600" cy="4748212"/>
          </a:xfrm>
          <a:solidFill>
            <a:srgbClr val="FFFFFF"/>
          </a:solidFill>
          <a:ln w="19050">
            <a:solidFill>
              <a:schemeClr val="hlink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marL="438912" indent="-320040" fontAlgn="auto">
              <a:lnSpc>
                <a:spcPct val="8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&lt;?</a:t>
            </a:r>
            <a:r>
              <a:rPr lang="fr-FR" sz="1800" b="1" dirty="0" err="1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php</a:t>
            </a:r>
            <a:endParaRPr lang="fr-FR" sz="1800" b="1" dirty="0" smtClean="0">
              <a:solidFill>
                <a:srgbClr val="6A5ACD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 fontAlgn="auto">
              <a:lnSpc>
                <a:spcPct val="8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html 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&lt;&lt;&lt;</a:t>
            </a:r>
            <a:r>
              <a:rPr lang="fr-FR" sz="1800" b="1" dirty="0" smtClean="0">
                <a:solidFill>
                  <a:srgbClr val="9966FF"/>
                </a:solidFill>
                <a:latin typeface="Courier New" pitchFamily="49" charset="0"/>
                <a:cs typeface="Courier New" pitchFamily="49" charset="0"/>
              </a:rPr>
              <a:t>HTML</a:t>
            </a:r>
            <a:endParaRPr lang="fr-FR" sz="1800" b="1" dirty="0" smtClean="0">
              <a:solidFill>
                <a:srgbClr val="6A5ACD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 fontAlgn="auto">
              <a:lnSpc>
                <a:spcPct val="8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&lt;!DOCTYPE html PUBLIC "-//W3C//DTD HTML 4.01 </a:t>
            </a:r>
            <a:r>
              <a:rPr lang="fr-FR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Transitional</a:t>
            </a:r>
            <a:r>
              <a:rPr lang="fr-FR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//EN"&gt;</a:t>
            </a:r>
          </a:p>
          <a:p>
            <a:pPr marL="438912" indent="-320040" fontAlgn="auto">
              <a:lnSpc>
                <a:spcPct val="8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html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8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fr-FR" sz="1800" b="1" dirty="0" err="1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head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8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	&lt;</a:t>
            </a:r>
            <a:r>
              <a:rPr lang="fr-FR" sz="1800" b="1" dirty="0" err="1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title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fr-FR" sz="18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Liste de fruits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fr-FR" sz="1800" b="1" dirty="0" err="1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title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8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fr-FR" sz="1800" b="1" dirty="0" err="1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head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8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body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8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HTML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fr-FR" sz="1800" b="1" dirty="0" smtClean="0">
              <a:solidFill>
                <a:srgbClr val="00808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	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if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800" b="1" dirty="0" err="1" smtClean="0">
                <a:solidFill>
                  <a:srgbClr val="008080"/>
                </a:solidFill>
                <a:latin typeface="Courier New" pitchFamily="49" charset="0"/>
              </a:rPr>
              <a:t>isset</a:t>
            </a: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_GET</a:t>
            </a: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</a:rPr>
              <a:t>[</a:t>
            </a:r>
            <a:r>
              <a:rPr lang="fr-FR" sz="1800" b="1" dirty="0" smtClean="0">
                <a:latin typeface="Courier New" pitchFamily="49" charset="0"/>
              </a:rPr>
              <a:t>'</a:t>
            </a:r>
            <a:r>
              <a:rPr lang="fr-FR" sz="1800" b="1" dirty="0" smtClean="0">
                <a:solidFill>
                  <a:srgbClr val="FF00FF"/>
                </a:solidFill>
                <a:latin typeface="Courier New" pitchFamily="49" charset="0"/>
              </a:rPr>
              <a:t>sel</a:t>
            </a:r>
            <a:r>
              <a:rPr lang="fr-FR" sz="1800" b="1" dirty="0" smtClean="0">
                <a:latin typeface="Courier New" pitchFamily="49" charset="0"/>
              </a:rPr>
              <a:t>'</a:t>
            </a: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</a:rPr>
              <a:t>])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&amp;&amp;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!</a:t>
            </a:r>
            <a:r>
              <a:rPr lang="fr-FR" sz="1800" b="1" dirty="0" err="1" smtClean="0">
                <a:solidFill>
                  <a:srgbClr val="008080"/>
                </a:solidFill>
                <a:latin typeface="Courier New" pitchFamily="49" charset="0"/>
              </a:rPr>
              <a:t>empty</a:t>
            </a: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_GET</a:t>
            </a: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</a:rPr>
              <a:t>[</a:t>
            </a:r>
            <a:r>
              <a:rPr lang="fr-FR" sz="1800" b="1" dirty="0" smtClean="0">
                <a:latin typeface="Courier New" pitchFamily="49" charset="0"/>
              </a:rPr>
              <a:t>'</a:t>
            </a:r>
            <a:r>
              <a:rPr lang="fr-FR" sz="1800" b="1" dirty="0" smtClean="0">
                <a:solidFill>
                  <a:srgbClr val="FF00FF"/>
                </a:solidFill>
                <a:latin typeface="Courier New" pitchFamily="49" charset="0"/>
              </a:rPr>
              <a:t>sel</a:t>
            </a:r>
            <a:r>
              <a:rPr lang="fr-FR" sz="1800" b="1" dirty="0" smtClean="0">
                <a:latin typeface="Courier New" pitchFamily="49" charset="0"/>
              </a:rPr>
              <a:t>'</a:t>
            </a: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</a:rPr>
              <a:t>]))</a:t>
            </a:r>
          </a:p>
          <a:p>
            <a:pPr marL="438912" indent="-320040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</a:rPr>
              <a:t>	{</a:t>
            </a:r>
            <a:r>
              <a:rPr lang="fr-FR" sz="1800" b="1" dirty="0" smtClean="0">
                <a:solidFill>
                  <a:srgbClr val="0000FF"/>
                </a:solidFill>
                <a:latin typeface="Courier New" pitchFamily="49" charset="0"/>
              </a:rPr>
              <a:t>/* La variable $_GET['sel'] est définie</a:t>
            </a:r>
          </a:p>
          <a:p>
            <a:pPr marL="438912" indent="-320040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00FF"/>
                </a:solidFill>
                <a:latin typeface="Courier New" pitchFamily="49" charset="0"/>
              </a:rPr>
              <a:t>	    et elle n'est pas vide */</a:t>
            </a:r>
          </a:p>
          <a:p>
            <a:pPr marL="438912" indent="-320040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00FF"/>
                </a:solidFill>
                <a:latin typeface="Courier New" pitchFamily="49" charset="0"/>
              </a:rPr>
              <a:t>		</a:t>
            </a:r>
            <a:r>
              <a:rPr lang="fr-FR" sz="1800" b="1" dirty="0" err="1" smtClean="0">
                <a:solidFill>
                  <a:srgbClr val="804040"/>
                </a:solidFill>
                <a:latin typeface="Courier New" pitchFamily="49" charset="0"/>
              </a:rPr>
              <a:t>foreach</a:t>
            </a: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_GET</a:t>
            </a: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</a:rPr>
              <a:t>[</a:t>
            </a:r>
            <a:r>
              <a:rPr lang="fr-FR" sz="1800" b="1" dirty="0" smtClean="0">
                <a:latin typeface="Courier New" pitchFamily="49" charset="0"/>
              </a:rPr>
              <a:t>'</a:t>
            </a:r>
            <a:r>
              <a:rPr lang="fr-FR" sz="1800" b="1" dirty="0" smtClean="0">
                <a:solidFill>
                  <a:srgbClr val="FF00FF"/>
                </a:solidFill>
                <a:latin typeface="Courier New" pitchFamily="49" charset="0"/>
              </a:rPr>
              <a:t>sel</a:t>
            </a:r>
            <a:r>
              <a:rPr lang="fr-FR" sz="1800" b="1" dirty="0" smtClean="0">
                <a:latin typeface="Courier New" pitchFamily="49" charset="0"/>
              </a:rPr>
              <a:t>'</a:t>
            </a: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</a:rPr>
              <a:t>]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 as 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fruit</a:t>
            </a: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</a:rPr>
              <a:t>)</a:t>
            </a:r>
          </a:p>
          <a:p>
            <a:pPr marL="438912" indent="-320040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</a:rPr>
              <a:t>		    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html 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.=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b="1" dirty="0" smtClean="0">
                <a:latin typeface="Courier New" pitchFamily="49" charset="0"/>
              </a:rPr>
              <a:t>"</a:t>
            </a:r>
            <a:r>
              <a:rPr lang="fr-FR" sz="1800" b="1" dirty="0" smtClean="0">
                <a:solidFill>
                  <a:srgbClr val="FF00FF"/>
                </a:solidFill>
                <a:latin typeface="Courier New" pitchFamily="49" charset="0"/>
              </a:rPr>
              <a:t>Vous avez choisi 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fruit</a:t>
            </a:r>
            <a:r>
              <a:rPr lang="fr-FR" sz="1800" b="1" dirty="0" smtClean="0">
                <a:solidFill>
                  <a:srgbClr val="FF00FF"/>
                </a:solidFill>
                <a:latin typeface="Courier New" pitchFamily="49" charset="0"/>
              </a:rPr>
              <a:t>&lt;</a:t>
            </a:r>
            <a:r>
              <a:rPr lang="fr-FR" sz="1800" b="1" dirty="0" err="1" smtClean="0">
                <a:solidFill>
                  <a:srgbClr val="FF00FF"/>
                </a:solidFill>
                <a:latin typeface="Courier New" pitchFamily="49" charset="0"/>
              </a:rPr>
              <a:t>br</a:t>
            </a:r>
            <a:r>
              <a:rPr lang="fr-FR" sz="1800" b="1" dirty="0" smtClean="0">
                <a:solidFill>
                  <a:srgbClr val="FF00FF"/>
                </a:solidFill>
                <a:latin typeface="Courier New" pitchFamily="49" charset="0"/>
              </a:rPr>
              <a:t>&gt;</a:t>
            </a: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</a:rPr>
              <a:t>\n</a:t>
            </a:r>
            <a:r>
              <a:rPr lang="fr-FR" sz="1800" b="1" dirty="0" smtClean="0">
                <a:latin typeface="Courier New" pitchFamily="49" charset="0"/>
              </a:rPr>
              <a:t>"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 ;</a:t>
            </a:r>
            <a:endParaRPr lang="fr-FR" sz="1800" b="1" dirty="0" smtClean="0">
              <a:solidFill>
                <a:srgbClr val="6A5ACD"/>
              </a:solidFill>
              <a:latin typeface="Courier New" pitchFamily="49" charset="0"/>
            </a:endParaRPr>
          </a:p>
          <a:p>
            <a:pPr marL="438912" indent="-320040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</a:rPr>
              <a:t>	}</a:t>
            </a:r>
          </a:p>
          <a:p>
            <a:pPr marL="438912" indent="-320040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</a:rPr>
              <a:t>	</a:t>
            </a:r>
            <a:r>
              <a:rPr lang="fr-FR" sz="1800" b="1" dirty="0" err="1" smtClean="0">
                <a:solidFill>
                  <a:srgbClr val="804040"/>
                </a:solidFill>
                <a:latin typeface="Courier New" pitchFamily="49" charset="0"/>
              </a:rPr>
              <a:t>else</a:t>
            </a:r>
            <a:endParaRPr lang="fr-FR" sz="1800" b="1" dirty="0" smtClean="0">
              <a:solidFill>
                <a:srgbClr val="804040"/>
              </a:solidFill>
              <a:latin typeface="Courier New" pitchFamily="49" charset="0"/>
            </a:endParaRPr>
          </a:p>
          <a:p>
            <a:pPr marL="438912" indent="-320040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	    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html 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.=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b="1" dirty="0" smtClean="0">
                <a:latin typeface="Courier New" pitchFamily="49" charset="0"/>
              </a:rPr>
              <a:t>"</a:t>
            </a:r>
            <a:r>
              <a:rPr lang="fr-FR" sz="1800" b="1" dirty="0" smtClean="0">
                <a:solidFill>
                  <a:srgbClr val="FF00FF"/>
                </a:solidFill>
                <a:latin typeface="Courier New" pitchFamily="49" charset="0"/>
              </a:rPr>
              <a:t>Vous n'avez pas choisi de </a:t>
            </a:r>
            <a:r>
              <a:rPr lang="fr-FR" sz="1800" b="1" dirty="0" err="1" smtClean="0">
                <a:solidFill>
                  <a:srgbClr val="FF00FF"/>
                </a:solidFill>
                <a:latin typeface="Courier New" pitchFamily="49" charset="0"/>
              </a:rPr>
              <a:t>fruit</a:t>
            </a:r>
            <a:r>
              <a:rPr lang="fr-FR" sz="1800" b="1" dirty="0" err="1" smtClean="0">
                <a:solidFill>
                  <a:srgbClr val="6A5ACD"/>
                </a:solidFill>
                <a:latin typeface="Courier New" pitchFamily="49" charset="0"/>
              </a:rPr>
              <a:t>\n</a:t>
            </a:r>
            <a:r>
              <a:rPr lang="fr-FR" sz="1800" b="1" dirty="0" smtClean="0">
                <a:latin typeface="Courier New" pitchFamily="49" charset="0"/>
              </a:rPr>
              <a:t>"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</a:rPr>
              <a:t> ;</a:t>
            </a:r>
            <a:endParaRPr lang="fr-FR" sz="1800" b="1" dirty="0" smtClean="0">
              <a:solidFill>
                <a:srgbClr val="6A5ACD"/>
              </a:solidFill>
              <a:latin typeface="Courier New" pitchFamily="49" charset="0"/>
            </a:endParaRPr>
          </a:p>
          <a:p>
            <a:pPr marL="438912" indent="-320040" fontAlgn="auto">
              <a:lnSpc>
                <a:spcPct val="8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 err="1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echo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html 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"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body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fr-FR" sz="1800" b="1" dirty="0" smtClean="0">
                <a:solidFill>
                  <a:srgbClr val="6A5ACD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fr-FR" sz="1800" b="1" dirty="0" smtClean="0">
                <a:solidFill>
                  <a:srgbClr val="804040"/>
                </a:solidFill>
                <a:latin typeface="Courier New" pitchFamily="49" charset="0"/>
                <a:cs typeface="Courier New" pitchFamily="49" charset="0"/>
              </a:rPr>
              <a:t>html</a:t>
            </a:r>
            <a:r>
              <a:rPr lang="fr-FR" sz="18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 ;</a:t>
            </a:r>
            <a:endParaRPr lang="fr-FR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13A4A63-2347-44CF-92EC-C35144D3B350}" type="datetime11">
              <a:rPr lang="fr-FR" smtClean="0"/>
              <a:pPr>
                <a:defRPr/>
              </a:pPr>
              <a:t>19:31:41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6ED4E5-625D-4490-B743-BA4C78F8AFA5}" type="slidenum">
              <a:rPr lang="fr-FR" altLang="fr-FR"/>
              <a:pPr>
                <a:defRPr/>
              </a:pPr>
              <a:t>58</a:t>
            </a:fld>
            <a:endParaRPr lang="fr-FR" altLang="fr-FR"/>
          </a:p>
        </p:txBody>
      </p:sp>
      <p:sp>
        <p:nvSpPr>
          <p:cNvPr id="7" name="Rectangle à coins arrondis 6"/>
          <p:cNvSpPr/>
          <p:nvPr/>
        </p:nvSpPr>
        <p:spPr bwMode="auto">
          <a:xfrm>
            <a:off x="6500813" y="2714625"/>
            <a:ext cx="2047875" cy="714375"/>
          </a:xfrm>
          <a:prstGeom prst="round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r-FR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$</a:t>
            </a: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_GET</a:t>
            </a:r>
            <a:r>
              <a:rPr lang="fr-FR" b="1" dirty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[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‘</a:t>
            </a:r>
            <a:r>
              <a:rPr lang="fr-FR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sel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'</a:t>
            </a:r>
            <a:r>
              <a:rPr lang="fr-FR" b="1" dirty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ourier New" pitchFamily="49" charset="0"/>
              </a:rPr>
              <a:t>est un tableau</a:t>
            </a: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Rectangle à coins arrondis 7"/>
          <p:cNvSpPr/>
          <p:nvPr/>
        </p:nvSpPr>
        <p:spPr bwMode="auto">
          <a:xfrm>
            <a:off x="1357313" y="4321175"/>
            <a:ext cx="4357687" cy="307975"/>
          </a:xfrm>
          <a:prstGeom prst="roundRec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Connecteur droit avec flèche 10"/>
          <p:cNvCxnSpPr>
            <a:cxnSpLocks noChangeShapeType="1"/>
            <a:stCxn id="7" idx="1"/>
            <a:endCxn id="8" idx="3"/>
          </p:cNvCxnSpPr>
          <p:nvPr/>
        </p:nvCxnSpPr>
        <p:spPr bwMode="auto">
          <a:xfrm rot="10800000" flipV="1">
            <a:off x="5715000" y="3071813"/>
            <a:ext cx="785813" cy="140335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stealth" w="lg" len="lg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Résultat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B8F4326-AF96-42E8-937E-720926FDA236}" type="datetime11">
              <a:rPr lang="fr-FR" smtClean="0"/>
              <a:pPr>
                <a:defRPr/>
              </a:pPr>
              <a:t>19:31:41</a:t>
            </a:fld>
            <a:endParaRPr lang="fr-FR"/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65081-DE75-4C36-A4D7-67B2BB11275B}" type="slidenum">
              <a:rPr lang="fr-FR" altLang="fr-FR"/>
              <a:pPr>
                <a:defRPr/>
              </a:pPr>
              <a:t>59</a:t>
            </a:fld>
            <a:endParaRPr lang="fr-FR" altLang="fr-FR"/>
          </a:p>
        </p:txBody>
      </p:sp>
      <p:pic>
        <p:nvPicPr>
          <p:cNvPr id="50182" name="Picture 3" descr="fruits-saisi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4813" y="1092200"/>
            <a:ext cx="5005387" cy="248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183" name="Picture 4" descr="fruits-resulta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3733800"/>
            <a:ext cx="5005388" cy="2501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Principales fonctionnalités de PHP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mtClean="0"/>
              <a:t>Manipulation de chaînes et tableaux </a:t>
            </a:r>
          </a:p>
          <a:p>
            <a:pPr>
              <a:lnSpc>
                <a:spcPct val="90000"/>
              </a:lnSpc>
            </a:pPr>
            <a:r>
              <a:rPr lang="fr-FR" smtClean="0"/>
              <a:t>Calendrier / dates / heures</a:t>
            </a:r>
          </a:p>
          <a:p>
            <a:pPr>
              <a:lnSpc>
                <a:spcPct val="90000"/>
              </a:lnSpc>
            </a:pPr>
            <a:r>
              <a:rPr lang="fr-FR" smtClean="0"/>
              <a:t>Fonctions mathématiques</a:t>
            </a:r>
          </a:p>
          <a:p>
            <a:pPr>
              <a:lnSpc>
                <a:spcPct val="90000"/>
              </a:lnSpc>
            </a:pPr>
            <a:r>
              <a:rPr lang="fr-FR" smtClean="0"/>
              <a:t>Accès au système de fichiers</a:t>
            </a:r>
          </a:p>
          <a:p>
            <a:pPr>
              <a:lnSpc>
                <a:spcPct val="90000"/>
              </a:lnSpc>
            </a:pPr>
            <a:r>
              <a:rPr lang="fr-FR" smtClean="0"/>
              <a:t>Manipulation d’images</a:t>
            </a:r>
          </a:p>
          <a:p>
            <a:pPr>
              <a:lnSpc>
                <a:spcPct val="90000"/>
              </a:lnSpc>
            </a:pPr>
            <a:r>
              <a:rPr lang="fr-FR" smtClean="0"/>
              <a:t>HTTP / FTP / IMAP</a:t>
            </a:r>
          </a:p>
          <a:p>
            <a:pPr>
              <a:lnSpc>
                <a:spcPct val="90000"/>
              </a:lnSpc>
            </a:pPr>
            <a:r>
              <a:rPr lang="fr-FR" smtClean="0"/>
              <a:t>Bases de données (Oracle, MySQL, …)</a:t>
            </a:r>
          </a:p>
          <a:p>
            <a:pPr>
              <a:lnSpc>
                <a:spcPct val="90000"/>
              </a:lnSpc>
            </a:pPr>
            <a:r>
              <a:rPr lang="fr-FR" smtClean="0"/>
              <a:t>XML</a:t>
            </a:r>
          </a:p>
          <a:p>
            <a:pPr>
              <a:lnSpc>
                <a:spcPct val="90000"/>
              </a:lnSpc>
            </a:pPr>
            <a:r>
              <a:rPr lang="fr-FR" smtClean="0"/>
              <a:t>…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4A510E-72FB-4DD5-B64C-027DD4FD8576}" type="datetime11">
              <a:rPr lang="fr-FR" smtClean="0"/>
              <a:pPr>
                <a:defRPr/>
              </a:pPr>
              <a:t>19:31:15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0349AC-338B-48B8-A461-8943C66322C8}" type="slidenum">
              <a:rPr lang="fr-FR" altLang="fr-FR"/>
              <a:pPr>
                <a:defRPr/>
              </a:pPr>
              <a:t>6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Formulaires contenant des champs « CHECKBOX »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EF1E5EC-0918-43FA-9E1E-A2B65D54A54F}" type="datetime11">
              <a:rPr lang="fr-FR" smtClean="0"/>
              <a:pPr>
                <a:defRPr/>
              </a:pPr>
              <a:t>19:31:41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EB3D6-BA9D-4417-A8EE-41B0BFEC21A8}" type="slidenum">
              <a:rPr lang="fr-FR" altLang="fr-FR"/>
              <a:pPr>
                <a:defRPr/>
              </a:pPr>
              <a:t>60</a:t>
            </a:fld>
            <a:endParaRPr lang="fr-FR" altLang="fr-FR"/>
          </a:p>
        </p:txBody>
      </p:sp>
      <p:pic>
        <p:nvPicPr>
          <p:cNvPr id="51206" name="Picture 3" descr="checkbo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68425" y="1981200"/>
            <a:ext cx="6403975" cy="3841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Formulaires contenant des champs « CHECKBOX »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006975"/>
          </a:xfrm>
          <a:solidFill>
            <a:srgbClr val="FFFFFF"/>
          </a:solidFill>
          <a:ln w="19050">
            <a:solidFill>
              <a:schemeClr val="hlink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0000FF"/>
                </a:solidFill>
                <a:latin typeface="Courier New"/>
              </a:rPr>
              <a:t>&lt;!DOCTYPE html PUBLIC "-//W3C//DTD HTML 4.01 </a:t>
            </a:r>
            <a:r>
              <a:rPr lang="fr-FR" sz="1600" b="1" dirty="0" err="1" smtClean="0">
                <a:solidFill>
                  <a:srgbClr val="0000FF"/>
                </a:solidFill>
                <a:latin typeface="Courier New"/>
              </a:rPr>
              <a:t>Transitional</a:t>
            </a:r>
            <a:r>
              <a:rPr lang="fr-FR" sz="1600" b="1" dirty="0" smtClean="0">
                <a:solidFill>
                  <a:srgbClr val="0000FF"/>
                </a:solidFill>
                <a:latin typeface="Courier New"/>
              </a:rPr>
              <a:t>//EN"&gt;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&lt;</a:t>
            </a:r>
            <a:r>
              <a:rPr lang="fr-FR" sz="1600" b="1" dirty="0" smtClean="0">
                <a:solidFill>
                  <a:srgbClr val="804040"/>
                </a:solidFill>
                <a:latin typeface="Courier New" pitchFamily="49" charset="0"/>
              </a:rPr>
              <a:t>html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&lt;</a:t>
            </a:r>
            <a:r>
              <a:rPr lang="fr-FR" sz="1600" b="1" dirty="0" err="1" smtClean="0">
                <a:solidFill>
                  <a:srgbClr val="804040"/>
                </a:solidFill>
                <a:latin typeface="Courier New" pitchFamily="49" charset="0"/>
              </a:rPr>
              <a:t>head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	&lt;</a:t>
            </a:r>
            <a:r>
              <a:rPr lang="fr-FR" sz="1600" b="1" dirty="0" err="1" smtClean="0">
                <a:solidFill>
                  <a:srgbClr val="804040"/>
                </a:solidFill>
                <a:latin typeface="Courier New" pitchFamily="49" charset="0"/>
              </a:rPr>
              <a:t>title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  <a:r>
              <a:rPr lang="fr-FR" sz="1600" b="1" dirty="0" smtClean="0">
                <a:solidFill>
                  <a:srgbClr val="FF00FF"/>
                </a:solidFill>
                <a:latin typeface="Courier New" pitchFamily="49" charset="0"/>
              </a:rPr>
              <a:t>Formulaire de saisie des fruits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&lt;/</a:t>
            </a:r>
            <a:r>
              <a:rPr lang="fr-FR" sz="1600" b="1" dirty="0" err="1" smtClean="0">
                <a:solidFill>
                  <a:srgbClr val="804040"/>
                </a:solidFill>
                <a:latin typeface="Courier New" pitchFamily="49" charset="0"/>
              </a:rPr>
              <a:t>title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&lt;/</a:t>
            </a:r>
            <a:r>
              <a:rPr lang="fr-FR" sz="1600" b="1" dirty="0" err="1" smtClean="0">
                <a:solidFill>
                  <a:srgbClr val="804040"/>
                </a:solidFill>
                <a:latin typeface="Courier New" pitchFamily="49" charset="0"/>
              </a:rPr>
              <a:t>head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&lt;</a:t>
            </a:r>
            <a:r>
              <a:rPr lang="fr-FR" sz="1600" b="1" dirty="0" smtClean="0">
                <a:solidFill>
                  <a:srgbClr val="804040"/>
                </a:solidFill>
                <a:latin typeface="Courier New" pitchFamily="49" charset="0"/>
              </a:rPr>
              <a:t>body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	&lt;</a:t>
            </a:r>
            <a:r>
              <a:rPr lang="fr-FR" sz="1600" b="1" dirty="0" err="1" smtClean="0">
                <a:solidFill>
                  <a:srgbClr val="804040"/>
                </a:solidFill>
                <a:latin typeface="Courier New" pitchFamily="49" charset="0"/>
              </a:rPr>
              <a:t>form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600" b="1" dirty="0" err="1" smtClean="0">
                <a:solidFill>
                  <a:srgbClr val="2E8B57"/>
                </a:solidFill>
                <a:latin typeface="Courier New" pitchFamily="49" charset="0"/>
              </a:rPr>
              <a:t>name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err="1" smtClean="0">
                <a:solidFill>
                  <a:srgbClr val="FF00FF"/>
                </a:solidFill>
                <a:latin typeface="Courier New" pitchFamily="49" charset="0"/>
              </a:rPr>
              <a:t>formu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600" b="1" dirty="0" smtClean="0">
                <a:solidFill>
                  <a:srgbClr val="2E8B57"/>
                </a:solidFill>
                <a:latin typeface="Courier New" pitchFamily="49" charset="0"/>
              </a:rPr>
              <a:t>action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smtClean="0">
                <a:solidFill>
                  <a:srgbClr val="FF00FF"/>
                </a:solidFill>
                <a:latin typeface="Courier New" pitchFamily="49" charset="0"/>
              </a:rPr>
              <a:t>valide3.php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600" b="1" dirty="0" err="1" smtClean="0">
                <a:solidFill>
                  <a:srgbClr val="2E8B57"/>
                </a:solidFill>
                <a:latin typeface="Courier New" pitchFamily="49" charset="0"/>
              </a:rPr>
              <a:t>method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err="1" smtClean="0">
                <a:solidFill>
                  <a:srgbClr val="FF00FF"/>
                </a:solidFill>
                <a:latin typeface="Courier New" pitchFamily="49" charset="0"/>
              </a:rPr>
              <a:t>get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	Choisissez des fruits</a:t>
            </a:r>
            <a:r>
              <a:rPr lang="fr-FR" sz="1600" b="1" dirty="0" smtClean="0">
                <a:solidFill>
                  <a:srgbClr val="6A5ACD"/>
                </a:solidFill>
                <a:latin typeface="Courier New" pitchFamily="49" charset="0"/>
              </a:rPr>
              <a:t>&amp;</a:t>
            </a:r>
            <a:r>
              <a:rPr lang="fr-FR" sz="1600" b="1" dirty="0" err="1" smtClean="0">
                <a:solidFill>
                  <a:srgbClr val="6A5ACD"/>
                </a:solidFill>
                <a:latin typeface="Courier New" pitchFamily="49" charset="0"/>
              </a:rPr>
              <a:t>nbsp</a:t>
            </a:r>
            <a:r>
              <a:rPr lang="fr-FR" sz="1600" b="1" dirty="0" smtClean="0">
                <a:solidFill>
                  <a:srgbClr val="6A5ACD"/>
                </a:solidFill>
                <a:latin typeface="Courier New" pitchFamily="49" charset="0"/>
              </a:rPr>
              <a:t>;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:&lt;</a:t>
            </a:r>
            <a:r>
              <a:rPr lang="fr-FR" sz="1600" b="1" dirty="0" err="1" smtClean="0">
                <a:solidFill>
                  <a:srgbClr val="804040"/>
                </a:solidFill>
                <a:latin typeface="Courier New" pitchFamily="49" charset="0"/>
              </a:rPr>
              <a:t>br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	&lt;</a:t>
            </a:r>
            <a:r>
              <a:rPr lang="fr-FR" sz="1600" b="1" dirty="0" smtClean="0">
                <a:solidFill>
                  <a:srgbClr val="804040"/>
                </a:solidFill>
                <a:latin typeface="Courier New" pitchFamily="49" charset="0"/>
              </a:rPr>
              <a:t>input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600" b="1" dirty="0" smtClean="0">
                <a:solidFill>
                  <a:srgbClr val="2E8B57"/>
                </a:solidFill>
                <a:latin typeface="Courier New" pitchFamily="49" charset="0"/>
              </a:rPr>
              <a:t>type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err="1" smtClean="0">
                <a:solidFill>
                  <a:srgbClr val="FF00FF"/>
                </a:solidFill>
                <a:latin typeface="Courier New" pitchFamily="49" charset="0"/>
              </a:rPr>
              <a:t>checkbox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600" b="1" dirty="0" err="1" smtClean="0">
                <a:solidFill>
                  <a:srgbClr val="2E8B57"/>
                </a:solidFill>
                <a:latin typeface="Courier New" pitchFamily="49" charset="0"/>
              </a:rPr>
              <a:t>name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smtClean="0">
                <a:solidFill>
                  <a:srgbClr val="FF00FF"/>
                </a:solidFill>
                <a:latin typeface="Courier New" pitchFamily="49" charset="0"/>
              </a:rPr>
              <a:t>sel[]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600" b="1" dirty="0" smtClean="0">
                <a:solidFill>
                  <a:srgbClr val="2E8B57"/>
                </a:solidFill>
                <a:latin typeface="Courier New" pitchFamily="49" charset="0"/>
              </a:rPr>
              <a:t>value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smtClean="0">
                <a:solidFill>
                  <a:srgbClr val="FF00FF"/>
                </a:solidFill>
                <a:latin typeface="Courier New" pitchFamily="49" charset="0"/>
              </a:rPr>
              <a:t>Fraise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&gt;Fraise&lt;</a:t>
            </a:r>
            <a:r>
              <a:rPr lang="fr-FR" sz="1600" b="1" dirty="0" err="1" smtClean="0">
                <a:solidFill>
                  <a:srgbClr val="804040"/>
                </a:solidFill>
                <a:latin typeface="Courier New" pitchFamily="49" charset="0"/>
              </a:rPr>
              <a:t>br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	&lt;</a:t>
            </a:r>
            <a:r>
              <a:rPr lang="fr-FR" sz="1600" b="1" dirty="0" smtClean="0">
                <a:solidFill>
                  <a:srgbClr val="804040"/>
                </a:solidFill>
                <a:latin typeface="Courier New" pitchFamily="49" charset="0"/>
              </a:rPr>
              <a:t>input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600" b="1" dirty="0" smtClean="0">
                <a:solidFill>
                  <a:srgbClr val="2E8B57"/>
                </a:solidFill>
                <a:latin typeface="Courier New" pitchFamily="49" charset="0"/>
              </a:rPr>
              <a:t>type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err="1" smtClean="0">
                <a:solidFill>
                  <a:srgbClr val="FF00FF"/>
                </a:solidFill>
                <a:latin typeface="Courier New" pitchFamily="49" charset="0"/>
              </a:rPr>
              <a:t>checkbox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600" b="1" dirty="0" err="1" smtClean="0">
                <a:solidFill>
                  <a:srgbClr val="2E8B57"/>
                </a:solidFill>
                <a:latin typeface="Courier New" pitchFamily="49" charset="0"/>
              </a:rPr>
              <a:t>name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smtClean="0">
                <a:solidFill>
                  <a:srgbClr val="FF00FF"/>
                </a:solidFill>
                <a:latin typeface="Courier New" pitchFamily="49" charset="0"/>
              </a:rPr>
              <a:t>sel[]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600" b="1" dirty="0" smtClean="0">
                <a:solidFill>
                  <a:srgbClr val="2E8B57"/>
                </a:solidFill>
                <a:latin typeface="Courier New" pitchFamily="49" charset="0"/>
              </a:rPr>
              <a:t>value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smtClean="0">
                <a:solidFill>
                  <a:srgbClr val="FF00FF"/>
                </a:solidFill>
                <a:latin typeface="Courier New" pitchFamily="49" charset="0"/>
              </a:rPr>
              <a:t>Pomme</a:t>
            </a:r>
            <a:r>
              <a:rPr lang="fr-FR" sz="1700" b="1" dirty="0" smtClean="0">
                <a:latin typeface="Courier New" pitchFamily="49" charset="0"/>
              </a:rPr>
              <a:t>" 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&gt;Pomme &lt;</a:t>
            </a:r>
            <a:r>
              <a:rPr lang="fr-FR" sz="1600" b="1" dirty="0" err="1" smtClean="0">
                <a:solidFill>
                  <a:srgbClr val="804040"/>
                </a:solidFill>
                <a:latin typeface="Courier New" pitchFamily="49" charset="0"/>
              </a:rPr>
              <a:t>br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	&lt;</a:t>
            </a:r>
            <a:r>
              <a:rPr lang="fr-FR" sz="1600" b="1" dirty="0" smtClean="0">
                <a:solidFill>
                  <a:srgbClr val="804040"/>
                </a:solidFill>
                <a:latin typeface="Courier New" pitchFamily="49" charset="0"/>
              </a:rPr>
              <a:t>input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600" b="1" dirty="0" smtClean="0">
                <a:solidFill>
                  <a:srgbClr val="2E8B57"/>
                </a:solidFill>
                <a:latin typeface="Courier New" pitchFamily="49" charset="0"/>
              </a:rPr>
              <a:t>type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err="1" smtClean="0">
                <a:solidFill>
                  <a:srgbClr val="FF00FF"/>
                </a:solidFill>
                <a:latin typeface="Courier New" pitchFamily="49" charset="0"/>
              </a:rPr>
              <a:t>checkbox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600" b="1" dirty="0" err="1" smtClean="0">
                <a:solidFill>
                  <a:srgbClr val="2E8B57"/>
                </a:solidFill>
                <a:latin typeface="Courier New" pitchFamily="49" charset="0"/>
              </a:rPr>
              <a:t>name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smtClean="0">
                <a:solidFill>
                  <a:srgbClr val="FF00FF"/>
                </a:solidFill>
                <a:latin typeface="Courier New" pitchFamily="49" charset="0"/>
              </a:rPr>
              <a:t>sel[]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600" b="1" dirty="0" smtClean="0">
                <a:solidFill>
                  <a:srgbClr val="2E8B57"/>
                </a:solidFill>
                <a:latin typeface="Courier New" pitchFamily="49" charset="0"/>
              </a:rPr>
              <a:t>value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smtClean="0">
                <a:solidFill>
                  <a:srgbClr val="FF00FF"/>
                </a:solidFill>
                <a:latin typeface="Courier New" pitchFamily="49" charset="0"/>
              </a:rPr>
              <a:t>Poire</a:t>
            </a:r>
            <a:r>
              <a:rPr lang="fr-FR" sz="1700" b="1" dirty="0" smtClean="0">
                <a:latin typeface="Courier New" pitchFamily="49" charset="0"/>
              </a:rPr>
              <a:t>" 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&gt;Poire &lt;</a:t>
            </a:r>
            <a:r>
              <a:rPr lang="fr-FR" sz="1600" b="1" dirty="0" err="1" smtClean="0">
                <a:solidFill>
                  <a:srgbClr val="804040"/>
                </a:solidFill>
                <a:latin typeface="Courier New" pitchFamily="49" charset="0"/>
              </a:rPr>
              <a:t>br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	&lt;</a:t>
            </a:r>
            <a:r>
              <a:rPr lang="fr-FR" sz="1600" b="1" dirty="0" smtClean="0">
                <a:solidFill>
                  <a:srgbClr val="804040"/>
                </a:solidFill>
                <a:latin typeface="Courier New" pitchFamily="49" charset="0"/>
              </a:rPr>
              <a:t>input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600" b="1" dirty="0" smtClean="0">
                <a:solidFill>
                  <a:srgbClr val="2E8B57"/>
                </a:solidFill>
                <a:latin typeface="Courier New" pitchFamily="49" charset="0"/>
              </a:rPr>
              <a:t>type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err="1" smtClean="0">
                <a:solidFill>
                  <a:srgbClr val="FF00FF"/>
                </a:solidFill>
                <a:latin typeface="Courier New" pitchFamily="49" charset="0"/>
              </a:rPr>
              <a:t>checkbox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600" b="1" dirty="0" err="1" smtClean="0">
                <a:solidFill>
                  <a:srgbClr val="2E8B57"/>
                </a:solidFill>
                <a:latin typeface="Courier New" pitchFamily="49" charset="0"/>
              </a:rPr>
              <a:t>name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smtClean="0">
                <a:solidFill>
                  <a:srgbClr val="FF00FF"/>
                </a:solidFill>
                <a:latin typeface="Courier New" pitchFamily="49" charset="0"/>
              </a:rPr>
              <a:t>sel[]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600" b="1" dirty="0" smtClean="0">
                <a:solidFill>
                  <a:srgbClr val="2E8B57"/>
                </a:solidFill>
                <a:latin typeface="Courier New" pitchFamily="49" charset="0"/>
              </a:rPr>
              <a:t>value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smtClean="0">
                <a:solidFill>
                  <a:srgbClr val="FF00FF"/>
                </a:solidFill>
                <a:latin typeface="Courier New" pitchFamily="49" charset="0"/>
              </a:rPr>
              <a:t>Banane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&gt;Banane&lt;</a:t>
            </a:r>
            <a:r>
              <a:rPr lang="fr-FR" sz="1600" b="1" dirty="0" err="1" smtClean="0">
                <a:solidFill>
                  <a:srgbClr val="804040"/>
                </a:solidFill>
                <a:latin typeface="Courier New" pitchFamily="49" charset="0"/>
              </a:rPr>
              <a:t>br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	&lt;</a:t>
            </a:r>
            <a:r>
              <a:rPr lang="fr-FR" sz="1600" b="1" dirty="0" smtClean="0">
                <a:solidFill>
                  <a:srgbClr val="804040"/>
                </a:solidFill>
                <a:latin typeface="Courier New" pitchFamily="49" charset="0"/>
              </a:rPr>
              <a:t>input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600" b="1" dirty="0" smtClean="0">
                <a:solidFill>
                  <a:srgbClr val="2E8B57"/>
                </a:solidFill>
                <a:latin typeface="Courier New" pitchFamily="49" charset="0"/>
              </a:rPr>
              <a:t>type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err="1" smtClean="0">
                <a:solidFill>
                  <a:srgbClr val="FF00FF"/>
                </a:solidFill>
                <a:latin typeface="Courier New" pitchFamily="49" charset="0"/>
              </a:rPr>
              <a:t>checkbox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600" b="1" dirty="0" err="1" smtClean="0">
                <a:solidFill>
                  <a:srgbClr val="2E8B57"/>
                </a:solidFill>
                <a:latin typeface="Courier New" pitchFamily="49" charset="0"/>
              </a:rPr>
              <a:t>name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smtClean="0">
                <a:solidFill>
                  <a:srgbClr val="FF00FF"/>
                </a:solidFill>
                <a:latin typeface="Courier New" pitchFamily="49" charset="0"/>
              </a:rPr>
              <a:t>sel[]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600" b="1" dirty="0" smtClean="0">
                <a:solidFill>
                  <a:srgbClr val="2E8B57"/>
                </a:solidFill>
                <a:latin typeface="Courier New" pitchFamily="49" charset="0"/>
              </a:rPr>
              <a:t>value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smtClean="0">
                <a:solidFill>
                  <a:srgbClr val="FF00FF"/>
                </a:solidFill>
                <a:latin typeface="Courier New" pitchFamily="49" charset="0"/>
              </a:rPr>
              <a:t>Cerise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&gt;Cerise&lt;</a:t>
            </a:r>
            <a:r>
              <a:rPr lang="fr-FR" sz="1600" b="1" dirty="0" err="1" smtClean="0">
                <a:solidFill>
                  <a:srgbClr val="804040"/>
                </a:solidFill>
                <a:latin typeface="Courier New" pitchFamily="49" charset="0"/>
              </a:rPr>
              <a:t>br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&gt; &lt;</a:t>
            </a:r>
            <a:r>
              <a:rPr lang="fr-FR" sz="1600" b="1" dirty="0" smtClean="0">
                <a:solidFill>
                  <a:srgbClr val="804040"/>
                </a:solidFill>
                <a:latin typeface="Courier New" pitchFamily="49" charset="0"/>
              </a:rPr>
              <a:t>input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600" b="1" dirty="0" smtClean="0">
                <a:solidFill>
                  <a:srgbClr val="2E8B57"/>
                </a:solidFill>
                <a:latin typeface="Courier New" pitchFamily="49" charset="0"/>
              </a:rPr>
              <a:t>type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err="1" smtClean="0">
                <a:solidFill>
                  <a:srgbClr val="FF00FF"/>
                </a:solidFill>
                <a:latin typeface="Courier New" pitchFamily="49" charset="0"/>
              </a:rPr>
              <a:t>submit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1600" b="1" dirty="0" smtClean="0">
                <a:solidFill>
                  <a:srgbClr val="2E8B57"/>
                </a:solidFill>
                <a:latin typeface="Courier New" pitchFamily="49" charset="0"/>
              </a:rPr>
              <a:t>value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=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smtClean="0">
                <a:solidFill>
                  <a:srgbClr val="FF00FF"/>
                </a:solidFill>
                <a:latin typeface="Courier New" pitchFamily="49" charset="0"/>
              </a:rPr>
              <a:t>Envoyer</a:t>
            </a:r>
            <a:r>
              <a:rPr lang="fr-FR" sz="1700" b="1" dirty="0" smtClean="0">
                <a:latin typeface="Courier New" pitchFamily="49" charset="0"/>
              </a:rPr>
              <a:t>"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	&lt;/</a:t>
            </a:r>
            <a:r>
              <a:rPr lang="fr-FR" sz="1600" b="1" dirty="0" err="1" smtClean="0">
                <a:solidFill>
                  <a:srgbClr val="804040"/>
                </a:solidFill>
                <a:latin typeface="Courier New" pitchFamily="49" charset="0"/>
              </a:rPr>
              <a:t>form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&lt;/</a:t>
            </a:r>
            <a:r>
              <a:rPr lang="fr-FR" sz="1600" b="1" dirty="0" smtClean="0">
                <a:solidFill>
                  <a:srgbClr val="804040"/>
                </a:solidFill>
                <a:latin typeface="Courier New" pitchFamily="49" charset="0"/>
              </a:rPr>
              <a:t>body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&lt;/</a:t>
            </a:r>
            <a:r>
              <a:rPr lang="fr-FR" sz="1600" b="1" dirty="0" smtClean="0">
                <a:solidFill>
                  <a:srgbClr val="804040"/>
                </a:solidFill>
                <a:latin typeface="Courier New" pitchFamily="49" charset="0"/>
              </a:rPr>
              <a:t>html</a:t>
            </a:r>
            <a:r>
              <a:rPr lang="fr-FR" sz="1600" b="1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  <a:r>
              <a:rPr lang="fr-FR" sz="1600" b="1" dirty="0" smtClean="0">
                <a:latin typeface="Courier New" pitchFamily="49" charset="0"/>
              </a:rPr>
              <a:t> 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697DF1B-9E86-49BF-AA9A-D5ACC8E3A5F5}" type="datetime11">
              <a:rPr lang="fr-FR" smtClean="0"/>
              <a:pPr>
                <a:defRPr/>
              </a:pPr>
              <a:t>19:31:42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394C1-DE1C-42AC-BE99-31C8476BA636}" type="slidenum">
              <a:rPr lang="fr-FR" altLang="fr-FR"/>
              <a:pPr>
                <a:defRPr/>
              </a:pPr>
              <a:t>61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Résultat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6F8CB8B-792A-4DE1-B9D4-AA9720A7EC1A}" type="datetime11">
              <a:rPr lang="fr-FR" smtClean="0"/>
              <a:pPr>
                <a:defRPr/>
              </a:pPr>
              <a:t>19:31:51</a:t>
            </a:fld>
            <a:endParaRPr lang="fr-FR"/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504EB4-009B-471B-BABD-2AE5A61C676B}" type="slidenum">
              <a:rPr lang="fr-FR" altLang="fr-FR"/>
              <a:pPr>
                <a:defRPr/>
              </a:pPr>
              <a:t>62</a:t>
            </a:fld>
            <a:endParaRPr lang="fr-FR" altLang="fr-FR"/>
          </a:p>
        </p:txBody>
      </p:sp>
      <p:pic>
        <p:nvPicPr>
          <p:cNvPr id="53254" name="Picture 3" descr="fruits-saisie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328738"/>
            <a:ext cx="3448050" cy="354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3255" name="Picture 4" descr="fruits-resulta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10150" y="2514600"/>
            <a:ext cx="344805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Références</a:t>
            </a:r>
          </a:p>
        </p:txBody>
      </p:sp>
      <p:sp>
        <p:nvSpPr>
          <p:cNvPr id="338948" name="Rectangle 4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b="1" dirty="0" smtClean="0">
                <a:solidFill>
                  <a:srgbClr val="008080"/>
                </a:solidFill>
                <a:latin typeface="Courier New" pitchFamily="49" charset="0"/>
              </a:rPr>
              <a:t>a</a:t>
            </a:r>
            <a:r>
              <a:rPr lang="fr-FR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b="1" dirty="0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b="1" dirty="0" smtClean="0">
                <a:solidFill>
                  <a:srgbClr val="FF00FF"/>
                </a:solidFill>
                <a:latin typeface="Courier New" pitchFamily="49" charset="0"/>
              </a:rPr>
              <a:t>12</a:t>
            </a:r>
            <a:r>
              <a:rPr lang="fr-FR" b="1" dirty="0" smtClean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b="1" dirty="0" smtClean="0">
                <a:solidFill>
                  <a:srgbClr val="008080"/>
                </a:solidFill>
                <a:latin typeface="Courier New" pitchFamily="49" charset="0"/>
              </a:rPr>
              <a:t>b</a:t>
            </a:r>
            <a:r>
              <a:rPr lang="fr-FR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b="1" dirty="0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b="1" dirty="0" smtClean="0">
                <a:solidFill>
                  <a:srgbClr val="008080"/>
                </a:solidFill>
                <a:latin typeface="Courier New" pitchFamily="49" charset="0"/>
              </a:rPr>
              <a:t>a</a:t>
            </a:r>
            <a:r>
              <a:rPr lang="fr-FR" b="1" dirty="0" smtClean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b="1" dirty="0" smtClean="0">
                <a:solidFill>
                  <a:srgbClr val="008080"/>
                </a:solidFill>
                <a:latin typeface="Courier New" pitchFamily="49" charset="0"/>
              </a:rPr>
              <a:t>c</a:t>
            </a:r>
            <a:r>
              <a:rPr lang="fr-FR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b="1" dirty="0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b="1" dirty="0" smtClean="0">
                <a:solidFill>
                  <a:srgbClr val="804040"/>
                </a:solidFill>
                <a:latin typeface="Courier New" pitchFamily="49" charset="0"/>
              </a:rPr>
              <a:t>&amp;$</a:t>
            </a:r>
            <a:r>
              <a:rPr lang="fr-FR" b="1" dirty="0" smtClean="0">
                <a:solidFill>
                  <a:srgbClr val="008080"/>
                </a:solidFill>
                <a:latin typeface="Courier New" pitchFamily="49" charset="0"/>
              </a:rPr>
              <a:t>a</a:t>
            </a:r>
            <a:r>
              <a:rPr lang="fr-FR" b="1" dirty="0" smtClean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b="1" dirty="0" smtClean="0">
                <a:solidFill>
                  <a:srgbClr val="008080"/>
                </a:solidFill>
                <a:latin typeface="Courier New" pitchFamily="49" charset="0"/>
              </a:rPr>
              <a:t>b</a:t>
            </a:r>
            <a:r>
              <a:rPr lang="fr-FR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b="1" dirty="0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b="1" dirty="0" smtClean="0">
                <a:solidFill>
                  <a:srgbClr val="000000"/>
                </a:solidFill>
                <a:latin typeface="Courier New" pitchFamily="49" charset="0"/>
              </a:rPr>
              <a:t> "</a:t>
            </a:r>
            <a:r>
              <a:rPr lang="fr-FR" b="1" dirty="0" smtClean="0">
                <a:solidFill>
                  <a:srgbClr val="FF00FF"/>
                </a:solidFill>
                <a:latin typeface="Courier New" pitchFamily="49" charset="0"/>
              </a:rPr>
              <a:t>coucou</a:t>
            </a:r>
            <a:r>
              <a:rPr lang="fr-FR" b="1" dirty="0" smtClean="0">
                <a:solidFill>
                  <a:srgbClr val="000000"/>
                </a:solidFill>
                <a:latin typeface="Courier New" pitchFamily="49" charset="0"/>
              </a:rPr>
              <a:t>" 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b="1" dirty="0" smtClean="0">
                <a:solidFill>
                  <a:srgbClr val="008080"/>
                </a:solidFill>
                <a:latin typeface="Courier New" pitchFamily="49" charset="0"/>
              </a:rPr>
              <a:t>c</a:t>
            </a:r>
            <a:r>
              <a:rPr lang="fr-FR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b="1" dirty="0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b="1" dirty="0" smtClean="0">
                <a:solidFill>
                  <a:srgbClr val="FF00FF"/>
                </a:solidFill>
                <a:latin typeface="Courier New" pitchFamily="49" charset="0"/>
              </a:rPr>
              <a:t>84</a:t>
            </a:r>
            <a:r>
              <a:rPr lang="fr-FR" b="1" dirty="0" smtClean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err="1" smtClean="0">
                <a:solidFill>
                  <a:srgbClr val="008080"/>
                </a:solidFill>
                <a:latin typeface="Courier New" pitchFamily="49" charset="0"/>
              </a:rPr>
              <a:t>echo</a:t>
            </a:r>
            <a:r>
              <a:rPr lang="fr-FR" b="1" dirty="0" smtClean="0">
                <a:solidFill>
                  <a:srgbClr val="000000"/>
                </a:solidFill>
                <a:latin typeface="Courier New" pitchFamily="49" charset="0"/>
              </a:rPr>
              <a:t> "</a:t>
            </a:r>
            <a:r>
              <a:rPr lang="fr-FR" b="1" dirty="0" smtClean="0">
                <a:solidFill>
                  <a:srgbClr val="FF00FF"/>
                </a:solidFill>
                <a:latin typeface="Courier New" pitchFamily="49" charset="0"/>
              </a:rPr>
              <a:t>\</a:t>
            </a:r>
            <a:r>
              <a:rPr lang="fr-FR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b="1" dirty="0" smtClean="0">
                <a:solidFill>
                  <a:srgbClr val="008080"/>
                </a:solidFill>
                <a:latin typeface="Courier New" pitchFamily="49" charset="0"/>
              </a:rPr>
              <a:t>a</a:t>
            </a:r>
            <a:r>
              <a:rPr lang="fr-FR" b="1" dirty="0" smtClean="0">
                <a:solidFill>
                  <a:srgbClr val="FF00FF"/>
                </a:solidFill>
                <a:latin typeface="Courier New" pitchFamily="49" charset="0"/>
              </a:rPr>
              <a:t> : </a:t>
            </a:r>
            <a:r>
              <a:rPr lang="fr-FR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b="1" dirty="0" smtClean="0">
                <a:solidFill>
                  <a:srgbClr val="008080"/>
                </a:solidFill>
                <a:latin typeface="Courier New" pitchFamily="49" charset="0"/>
              </a:rPr>
              <a:t>a</a:t>
            </a:r>
            <a:r>
              <a:rPr lang="fr-FR" b="1" dirty="0" smtClean="0">
                <a:solidFill>
                  <a:srgbClr val="6A5ACD"/>
                </a:solidFill>
                <a:latin typeface="Courier New" pitchFamily="49" charset="0"/>
              </a:rPr>
              <a:t>\n</a:t>
            </a:r>
            <a:r>
              <a:rPr lang="fr-FR" b="1" dirty="0" smtClean="0">
                <a:solidFill>
                  <a:srgbClr val="000000"/>
                </a:solidFill>
                <a:latin typeface="Courier New" pitchFamily="49" charset="0"/>
              </a:rPr>
              <a:t>" 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err="1" smtClean="0">
                <a:solidFill>
                  <a:srgbClr val="008080"/>
                </a:solidFill>
                <a:latin typeface="Courier New" pitchFamily="49" charset="0"/>
              </a:rPr>
              <a:t>echo</a:t>
            </a:r>
            <a:r>
              <a:rPr lang="fr-FR" b="1" dirty="0" smtClean="0">
                <a:solidFill>
                  <a:srgbClr val="000000"/>
                </a:solidFill>
                <a:latin typeface="Courier New" pitchFamily="49" charset="0"/>
              </a:rPr>
              <a:t> "</a:t>
            </a:r>
            <a:r>
              <a:rPr lang="fr-FR" b="1" dirty="0" smtClean="0">
                <a:solidFill>
                  <a:srgbClr val="FF00FF"/>
                </a:solidFill>
                <a:latin typeface="Courier New" pitchFamily="49" charset="0"/>
              </a:rPr>
              <a:t>\</a:t>
            </a:r>
            <a:r>
              <a:rPr lang="fr-FR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b="1" dirty="0" smtClean="0">
                <a:solidFill>
                  <a:srgbClr val="008080"/>
                </a:solidFill>
                <a:latin typeface="Courier New" pitchFamily="49" charset="0"/>
              </a:rPr>
              <a:t>b</a:t>
            </a:r>
            <a:r>
              <a:rPr lang="fr-FR" b="1" dirty="0" smtClean="0">
                <a:solidFill>
                  <a:srgbClr val="FF00FF"/>
                </a:solidFill>
                <a:latin typeface="Courier New" pitchFamily="49" charset="0"/>
              </a:rPr>
              <a:t> : </a:t>
            </a:r>
            <a:r>
              <a:rPr lang="fr-FR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b="1" dirty="0" smtClean="0">
                <a:solidFill>
                  <a:srgbClr val="008080"/>
                </a:solidFill>
                <a:latin typeface="Courier New" pitchFamily="49" charset="0"/>
              </a:rPr>
              <a:t>b</a:t>
            </a:r>
            <a:r>
              <a:rPr lang="fr-FR" b="1" dirty="0" smtClean="0">
                <a:solidFill>
                  <a:srgbClr val="6A5ACD"/>
                </a:solidFill>
                <a:latin typeface="Courier New" pitchFamily="49" charset="0"/>
              </a:rPr>
              <a:t>\n</a:t>
            </a:r>
            <a:r>
              <a:rPr lang="fr-FR" b="1" dirty="0" smtClean="0">
                <a:solidFill>
                  <a:srgbClr val="000000"/>
                </a:solidFill>
                <a:latin typeface="Courier New" pitchFamily="49" charset="0"/>
              </a:rPr>
              <a:t>" 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err="1" smtClean="0">
                <a:solidFill>
                  <a:srgbClr val="008080"/>
                </a:solidFill>
                <a:latin typeface="Courier New" pitchFamily="49" charset="0"/>
              </a:rPr>
              <a:t>echo</a:t>
            </a:r>
            <a:r>
              <a:rPr lang="fr-FR" b="1" dirty="0" smtClean="0">
                <a:solidFill>
                  <a:srgbClr val="000000"/>
                </a:solidFill>
                <a:latin typeface="Courier New" pitchFamily="49" charset="0"/>
              </a:rPr>
              <a:t> "</a:t>
            </a:r>
            <a:r>
              <a:rPr lang="fr-FR" b="1" dirty="0" smtClean="0">
                <a:solidFill>
                  <a:srgbClr val="FF00FF"/>
                </a:solidFill>
                <a:latin typeface="Courier New" pitchFamily="49" charset="0"/>
              </a:rPr>
              <a:t>\</a:t>
            </a:r>
            <a:r>
              <a:rPr lang="fr-FR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b="1" dirty="0" smtClean="0">
                <a:solidFill>
                  <a:srgbClr val="008080"/>
                </a:solidFill>
                <a:latin typeface="Courier New" pitchFamily="49" charset="0"/>
              </a:rPr>
              <a:t>c</a:t>
            </a:r>
            <a:r>
              <a:rPr lang="fr-FR" b="1" dirty="0" smtClean="0">
                <a:solidFill>
                  <a:srgbClr val="FF00FF"/>
                </a:solidFill>
                <a:latin typeface="Courier New" pitchFamily="49" charset="0"/>
              </a:rPr>
              <a:t> : </a:t>
            </a:r>
            <a:r>
              <a:rPr lang="fr-FR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b="1" dirty="0" smtClean="0">
                <a:solidFill>
                  <a:srgbClr val="008080"/>
                </a:solidFill>
                <a:latin typeface="Courier New" pitchFamily="49" charset="0"/>
              </a:rPr>
              <a:t>c</a:t>
            </a:r>
            <a:r>
              <a:rPr lang="fr-FR" b="1" dirty="0" smtClean="0">
                <a:solidFill>
                  <a:srgbClr val="6A5ACD"/>
                </a:solidFill>
                <a:latin typeface="Courier New" pitchFamily="49" charset="0"/>
              </a:rPr>
              <a:t>\n</a:t>
            </a:r>
            <a:r>
              <a:rPr lang="fr-FR" b="1" dirty="0" smtClean="0">
                <a:solidFill>
                  <a:srgbClr val="000000"/>
                </a:solidFill>
                <a:latin typeface="Courier New" pitchFamily="49" charset="0"/>
              </a:rPr>
              <a:t>" 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err="1" smtClean="0">
                <a:solidFill>
                  <a:srgbClr val="008080"/>
                </a:solidFill>
                <a:latin typeface="Courier New" pitchFamily="49" charset="0"/>
              </a:rPr>
              <a:t>unset</a:t>
            </a:r>
            <a:r>
              <a:rPr lang="fr-FR" b="1" dirty="0" smtClean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b="1" dirty="0" smtClean="0">
                <a:solidFill>
                  <a:srgbClr val="008080"/>
                </a:solidFill>
                <a:latin typeface="Courier New" pitchFamily="49" charset="0"/>
              </a:rPr>
              <a:t>c</a:t>
            </a:r>
            <a:r>
              <a:rPr lang="fr-FR" b="1" dirty="0" smtClean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fr-FR" b="1" dirty="0" smtClean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b="1" dirty="0" smtClean="0">
                <a:solidFill>
                  <a:srgbClr val="008080"/>
                </a:solidFill>
                <a:latin typeface="Courier New" pitchFamily="49" charset="0"/>
              </a:rPr>
              <a:t>c</a:t>
            </a:r>
            <a:r>
              <a:rPr lang="fr-FR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b="1" dirty="0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b="1" dirty="0" smtClean="0">
                <a:solidFill>
                  <a:srgbClr val="000000"/>
                </a:solidFill>
                <a:latin typeface="Courier New" pitchFamily="49" charset="0"/>
              </a:rPr>
              <a:t> "</a:t>
            </a:r>
            <a:r>
              <a:rPr lang="fr-FR" b="1" dirty="0" smtClean="0">
                <a:solidFill>
                  <a:srgbClr val="FF00FF"/>
                </a:solidFill>
                <a:latin typeface="Courier New" pitchFamily="49" charset="0"/>
              </a:rPr>
              <a:t>hello</a:t>
            </a:r>
            <a:r>
              <a:rPr lang="fr-FR" b="1" dirty="0" smtClean="0">
                <a:solidFill>
                  <a:srgbClr val="000000"/>
                </a:solidFill>
                <a:latin typeface="Courier New" pitchFamily="49" charset="0"/>
              </a:rPr>
              <a:t>" ; </a:t>
            </a:r>
          </a:p>
        </p:txBody>
      </p:sp>
      <p:sp>
        <p:nvSpPr>
          <p:cNvPr id="31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6E4B111-85BF-4927-9E46-353459CDB852}" type="datetime11">
              <a:rPr lang="fr-FR" smtClean="0"/>
              <a:pPr>
                <a:defRPr/>
              </a:pPr>
              <a:t>19:31:51</a:t>
            </a:fld>
            <a:endParaRPr lang="fr-FR"/>
          </a:p>
        </p:txBody>
      </p:sp>
      <p:sp>
        <p:nvSpPr>
          <p:cNvPr id="32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30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9E6E94-A90B-48D2-9B2A-5A49CA6B43A4}" type="slidenum">
              <a:rPr lang="fr-FR" altLang="fr-FR"/>
              <a:pPr>
                <a:defRPr/>
              </a:pPr>
              <a:t>63</a:t>
            </a:fld>
            <a:endParaRPr lang="fr-FR" altLang="fr-FR"/>
          </a:p>
        </p:txBody>
      </p:sp>
      <p:sp>
        <p:nvSpPr>
          <p:cNvPr id="338946" name="Rectangle 2"/>
          <p:cNvSpPr>
            <a:spLocks noChangeArrowheads="1"/>
          </p:cNvSpPr>
          <p:nvPr/>
        </p:nvSpPr>
        <p:spPr bwMode="auto">
          <a:xfrm>
            <a:off x="1619250" y="2374900"/>
            <a:ext cx="215900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8949" name="AutoShape 5"/>
          <p:cNvSpPr>
            <a:spLocks noChangeArrowheads="1"/>
          </p:cNvSpPr>
          <p:nvPr/>
        </p:nvSpPr>
        <p:spPr bwMode="auto">
          <a:xfrm>
            <a:off x="4930775" y="1682750"/>
            <a:ext cx="600075" cy="5111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</a:t>
            </a:r>
            <a:r>
              <a:rPr lang="fr-FR" sz="2400" b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338950" name="AutoShape 6"/>
          <p:cNvSpPr>
            <a:spLocks noChangeArrowheads="1"/>
          </p:cNvSpPr>
          <p:nvPr/>
        </p:nvSpPr>
        <p:spPr bwMode="auto">
          <a:xfrm>
            <a:off x="4929188" y="2265363"/>
            <a:ext cx="600075" cy="5111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</a:t>
            </a:r>
            <a:r>
              <a:rPr lang="fr-FR" sz="2400" b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338951" name="AutoShape 7"/>
          <p:cNvSpPr>
            <a:spLocks noChangeArrowheads="1"/>
          </p:cNvSpPr>
          <p:nvPr/>
        </p:nvSpPr>
        <p:spPr bwMode="auto">
          <a:xfrm>
            <a:off x="4929188" y="2847975"/>
            <a:ext cx="600075" cy="5111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</a:t>
            </a:r>
            <a:r>
              <a:rPr lang="fr-FR" sz="2400" b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338952" name="AutoShape 8"/>
          <p:cNvSpPr>
            <a:spLocks noChangeArrowheads="1"/>
          </p:cNvSpPr>
          <p:nvPr/>
        </p:nvSpPr>
        <p:spPr bwMode="auto">
          <a:xfrm>
            <a:off x="6819900" y="1682750"/>
            <a:ext cx="600075" cy="5111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</a:p>
        </p:txBody>
      </p:sp>
      <p:cxnSp>
        <p:nvCxnSpPr>
          <p:cNvPr id="338953" name="AutoShape 9"/>
          <p:cNvCxnSpPr>
            <a:cxnSpLocks noChangeShapeType="1"/>
            <a:stCxn id="338949" idx="3"/>
            <a:endCxn id="338952" idx="1"/>
          </p:cNvCxnSpPr>
          <p:nvPr/>
        </p:nvCxnSpPr>
        <p:spPr bwMode="auto">
          <a:xfrm>
            <a:off x="5530850" y="1938338"/>
            <a:ext cx="1289050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</p:spPr>
      </p:cxnSp>
      <p:sp>
        <p:nvSpPr>
          <p:cNvPr id="338954" name="AutoShape 10"/>
          <p:cNvSpPr>
            <a:spLocks noChangeArrowheads="1"/>
          </p:cNvSpPr>
          <p:nvPr/>
        </p:nvSpPr>
        <p:spPr bwMode="auto">
          <a:xfrm>
            <a:off x="6819900" y="2260600"/>
            <a:ext cx="600075" cy="5111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  <p:cxnSp>
        <p:nvCxnSpPr>
          <p:cNvPr id="338955" name="AutoShape 11"/>
          <p:cNvCxnSpPr>
            <a:cxnSpLocks noChangeShapeType="1"/>
            <a:stCxn id="338950" idx="3"/>
            <a:endCxn id="338954" idx="1"/>
          </p:cNvCxnSpPr>
          <p:nvPr/>
        </p:nvCxnSpPr>
        <p:spPr bwMode="auto">
          <a:xfrm flipV="1">
            <a:off x="5529263" y="2516188"/>
            <a:ext cx="1290637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</p:spPr>
      </p:cxnSp>
      <p:cxnSp>
        <p:nvCxnSpPr>
          <p:cNvPr id="338956" name="AutoShape 12"/>
          <p:cNvCxnSpPr>
            <a:cxnSpLocks noChangeShapeType="1"/>
            <a:stCxn id="338954" idx="1"/>
            <a:endCxn id="338952" idx="1"/>
          </p:cNvCxnSpPr>
          <p:nvPr/>
        </p:nvCxnSpPr>
        <p:spPr bwMode="auto">
          <a:xfrm rot="10800000">
            <a:off x="6819900" y="1938338"/>
            <a:ext cx="1588" cy="577850"/>
          </a:xfrm>
          <a:prstGeom prst="bentConnector3">
            <a:avLst>
              <a:gd name="adj1" fmla="val 86111134"/>
            </a:avLst>
          </a:prstGeom>
          <a:noFill/>
          <a:ln w="38100">
            <a:solidFill>
              <a:schemeClr val="bg1"/>
            </a:solidFill>
            <a:miter lim="800000"/>
            <a:headEnd type="triangle" w="lg" len="lg"/>
            <a:tailEnd/>
          </a:ln>
        </p:spPr>
      </p:cxnSp>
      <p:sp>
        <p:nvSpPr>
          <p:cNvPr id="338957" name="AutoShape 13"/>
          <p:cNvSpPr>
            <a:spLocks noChangeArrowheads="1"/>
          </p:cNvSpPr>
          <p:nvPr/>
        </p:nvSpPr>
        <p:spPr bwMode="auto">
          <a:xfrm>
            <a:off x="6819900" y="2260600"/>
            <a:ext cx="600075" cy="5111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</a:p>
        </p:txBody>
      </p:sp>
      <p:sp>
        <p:nvSpPr>
          <p:cNvPr id="338958" name="Text Box 14"/>
          <p:cNvSpPr txBox="1">
            <a:spLocks noChangeArrowheads="1"/>
          </p:cNvSpPr>
          <p:nvPr/>
        </p:nvSpPr>
        <p:spPr bwMode="auto">
          <a:xfrm>
            <a:off x="6823075" y="1712913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</a:p>
        </p:txBody>
      </p:sp>
      <p:cxnSp>
        <p:nvCxnSpPr>
          <p:cNvPr id="338959" name="AutoShape 15"/>
          <p:cNvCxnSpPr>
            <a:cxnSpLocks noChangeShapeType="1"/>
            <a:stCxn id="338951" idx="3"/>
            <a:endCxn id="338958" idx="1"/>
          </p:cNvCxnSpPr>
          <p:nvPr/>
        </p:nvCxnSpPr>
        <p:spPr bwMode="auto">
          <a:xfrm flipV="1">
            <a:off x="5529263" y="1941513"/>
            <a:ext cx="1293812" cy="116205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</p:spPr>
      </p:cxnSp>
      <p:sp>
        <p:nvSpPr>
          <p:cNvPr id="338960" name="AutoShape 16"/>
          <p:cNvSpPr>
            <a:spLocks noChangeArrowheads="1"/>
          </p:cNvSpPr>
          <p:nvPr/>
        </p:nvSpPr>
        <p:spPr bwMode="auto">
          <a:xfrm>
            <a:off x="6823075" y="2260600"/>
            <a:ext cx="1698625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coucou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</a:p>
        </p:txBody>
      </p:sp>
      <p:sp>
        <p:nvSpPr>
          <p:cNvPr id="338961" name="AutoShape 17"/>
          <p:cNvSpPr>
            <a:spLocks noChangeArrowheads="1"/>
          </p:cNvSpPr>
          <p:nvPr/>
        </p:nvSpPr>
        <p:spPr bwMode="auto">
          <a:xfrm>
            <a:off x="6819900" y="1682750"/>
            <a:ext cx="600075" cy="5111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84</a:t>
            </a:r>
          </a:p>
        </p:txBody>
      </p:sp>
      <p:sp>
        <p:nvSpPr>
          <p:cNvPr id="338962" name="AutoShape 18"/>
          <p:cNvSpPr>
            <a:spLocks noChangeArrowheads="1"/>
          </p:cNvSpPr>
          <p:nvPr/>
        </p:nvSpPr>
        <p:spPr bwMode="auto">
          <a:xfrm>
            <a:off x="468313" y="1350963"/>
            <a:ext cx="3382962" cy="3603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8963" name="AutoShape 19"/>
          <p:cNvSpPr>
            <a:spLocks noChangeArrowheads="1"/>
          </p:cNvSpPr>
          <p:nvPr/>
        </p:nvSpPr>
        <p:spPr bwMode="auto">
          <a:xfrm>
            <a:off x="468313" y="1873250"/>
            <a:ext cx="3382962" cy="3603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8964" name="AutoShape 20"/>
          <p:cNvSpPr>
            <a:spLocks noChangeArrowheads="1"/>
          </p:cNvSpPr>
          <p:nvPr/>
        </p:nvSpPr>
        <p:spPr bwMode="auto">
          <a:xfrm>
            <a:off x="468313" y="2378075"/>
            <a:ext cx="3382962" cy="3603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8965" name="AutoShape 21"/>
          <p:cNvSpPr>
            <a:spLocks noChangeArrowheads="1"/>
          </p:cNvSpPr>
          <p:nvPr/>
        </p:nvSpPr>
        <p:spPr bwMode="auto">
          <a:xfrm>
            <a:off x="468313" y="2890838"/>
            <a:ext cx="3382962" cy="3603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8966" name="AutoShape 22"/>
          <p:cNvSpPr>
            <a:spLocks noChangeArrowheads="1"/>
          </p:cNvSpPr>
          <p:nvPr/>
        </p:nvSpPr>
        <p:spPr bwMode="auto">
          <a:xfrm>
            <a:off x="468313" y="3400425"/>
            <a:ext cx="3382962" cy="3603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8967" name="AutoShape 23"/>
          <p:cNvSpPr>
            <a:spLocks noChangeArrowheads="1"/>
          </p:cNvSpPr>
          <p:nvPr/>
        </p:nvSpPr>
        <p:spPr bwMode="auto">
          <a:xfrm>
            <a:off x="468313" y="3798888"/>
            <a:ext cx="4102100" cy="508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fr-FR" sz="2400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$a : 84</a:t>
            </a:r>
          </a:p>
        </p:txBody>
      </p:sp>
      <p:sp>
        <p:nvSpPr>
          <p:cNvPr id="338968" name="AutoShape 24"/>
          <p:cNvSpPr>
            <a:spLocks noChangeArrowheads="1"/>
          </p:cNvSpPr>
          <p:nvPr/>
        </p:nvSpPr>
        <p:spPr bwMode="auto">
          <a:xfrm>
            <a:off x="468313" y="4343400"/>
            <a:ext cx="4102100" cy="508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fr-FR" sz="2400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$b : coucou</a:t>
            </a:r>
          </a:p>
        </p:txBody>
      </p:sp>
      <p:sp>
        <p:nvSpPr>
          <p:cNvPr id="338969" name="AutoShape 25"/>
          <p:cNvSpPr>
            <a:spLocks noChangeArrowheads="1"/>
          </p:cNvSpPr>
          <p:nvPr/>
        </p:nvSpPr>
        <p:spPr bwMode="auto">
          <a:xfrm>
            <a:off x="468313" y="4889500"/>
            <a:ext cx="4102100" cy="508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fr-FR" sz="2400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$c : 84</a:t>
            </a:r>
          </a:p>
        </p:txBody>
      </p:sp>
      <p:sp>
        <p:nvSpPr>
          <p:cNvPr id="338970" name="AutoShape 26"/>
          <p:cNvSpPr>
            <a:spLocks noChangeArrowheads="1"/>
          </p:cNvSpPr>
          <p:nvPr/>
        </p:nvSpPr>
        <p:spPr bwMode="auto">
          <a:xfrm>
            <a:off x="468313" y="5468938"/>
            <a:ext cx="3382962" cy="3603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8971" name="AutoShape 27"/>
          <p:cNvSpPr>
            <a:spLocks noChangeArrowheads="1"/>
          </p:cNvSpPr>
          <p:nvPr/>
        </p:nvSpPr>
        <p:spPr bwMode="auto">
          <a:xfrm>
            <a:off x="468313" y="5961063"/>
            <a:ext cx="3382962" cy="3603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8972" name="AutoShape 28"/>
          <p:cNvSpPr>
            <a:spLocks noChangeArrowheads="1"/>
          </p:cNvSpPr>
          <p:nvPr/>
        </p:nvSpPr>
        <p:spPr bwMode="auto">
          <a:xfrm>
            <a:off x="6826250" y="2849563"/>
            <a:ext cx="1516063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hello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</a:p>
        </p:txBody>
      </p:sp>
      <p:cxnSp>
        <p:nvCxnSpPr>
          <p:cNvPr id="338973" name="AutoShape 29"/>
          <p:cNvCxnSpPr>
            <a:cxnSpLocks noChangeShapeType="1"/>
            <a:stCxn id="338951" idx="3"/>
            <a:endCxn id="338972" idx="1"/>
          </p:cNvCxnSpPr>
          <p:nvPr/>
        </p:nvCxnSpPr>
        <p:spPr bwMode="auto">
          <a:xfrm>
            <a:off x="5529263" y="3103563"/>
            <a:ext cx="1296987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38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38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3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59259E-6 L -0.20833 2.59259E-6 L -0.20833 0.08472 L -0.00104 0.08472 " pathEditMode="relative" ptsTypes="AAAA">
                                      <p:cBhvr>
                                        <p:cTn id="39" dur="2000" fill="hold"/>
                                        <p:tgtEl>
                                          <p:spTgt spid="3389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38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38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38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38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38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38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38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38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38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38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338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3389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338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338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6" grpId="0" animBg="1"/>
      <p:bldP spid="338949" grpId="0" animBg="1"/>
      <p:bldP spid="338950" grpId="0" animBg="1"/>
      <p:bldP spid="338951" grpId="0" animBg="1"/>
      <p:bldP spid="338952" grpId="0" animBg="1"/>
      <p:bldP spid="338954" grpId="0" animBg="1"/>
      <p:bldP spid="338957" grpId="0" animBg="1"/>
      <p:bldP spid="338958" grpId="0"/>
      <p:bldP spid="338958" grpId="1"/>
      <p:bldP spid="338960" grpId="0" animBg="1"/>
      <p:bldP spid="338961" grpId="0" animBg="1"/>
      <p:bldP spid="338962" grpId="0" animBg="1"/>
      <p:bldP spid="338963" grpId="0" animBg="1"/>
      <p:bldP spid="338964" grpId="0" animBg="1"/>
      <p:bldP spid="338965" grpId="0" animBg="1"/>
      <p:bldP spid="338966" grpId="0" animBg="1"/>
      <p:bldP spid="338967" grpId="0" animBg="1"/>
      <p:bldP spid="338968" grpId="0" animBg="1"/>
      <p:bldP spid="338969" grpId="0" animBg="1"/>
      <p:bldP spid="338970" grpId="0" animBg="1"/>
      <p:bldP spid="338971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Fonctions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73731" name="Espace réservé du texte 2"/>
          <p:cNvSpPr>
            <a:spLocks noGrp="1"/>
          </p:cNvSpPr>
          <p:nvPr>
            <p:ph type="body" idx="1"/>
          </p:nvPr>
        </p:nvSpPr>
        <p:spPr>
          <a:xfrm>
            <a:off x="741363" y="1828800"/>
            <a:ext cx="8021637" cy="685800"/>
          </a:xfrm>
        </p:spPr>
        <p:txBody>
          <a:bodyPr/>
          <a:lstStyle/>
          <a:p>
            <a:endParaRPr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F7F1937-843F-4813-BADB-CACFC7C025EA}" type="datetime11">
              <a:rPr lang="fr-FR" smtClean="0"/>
              <a:pPr>
                <a:defRPr/>
              </a:pPr>
              <a:t>19:31:51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15A496-1B7A-492E-9B02-9155473BF2AA}" type="slidenum">
              <a:rPr lang="fr-FR" altLang="fr-FR"/>
              <a:pPr>
                <a:defRPr/>
              </a:pPr>
              <a:t>64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Fonctions utilisateur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11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3063"/>
            <a:ext cx="8229600" cy="4483100"/>
          </a:xfrm>
        </p:spPr>
        <p:txBody>
          <a:bodyPr rtlCol="0">
            <a:normAutofit fontScale="92500" lnSpcReduction="2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Description d’une fonctionnalité dépendant éventuellement de paramètres et retournant éventuellement un résultat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Définition</a:t>
            </a:r>
          </a:p>
          <a:p>
            <a:pPr marL="996696" lvl="2" fontAlgn="auto">
              <a:spcBef>
                <a:spcPct val="50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 moyenne</a:t>
            </a:r>
            <a:r>
              <a:rPr lang="fr-FR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$a,$b</a:t>
            </a:r>
            <a:r>
              <a:rPr lang="fr-FR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996696" lvl="2" fontAlgn="auto">
              <a:spcBef>
                <a:spcPct val="50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996696" lvl="2" fontAlgn="auto">
              <a:spcBef>
                <a:spcPct val="50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	  return ($a+$b)/2. ;</a:t>
            </a:r>
          </a:p>
          <a:p>
            <a:pPr marL="996696" lvl="2" fontAlgn="auto">
              <a:spcBef>
                <a:spcPct val="50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Utilisation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b="1" dirty="0" smtClean="0">
                <a:latin typeface="Courier New" pitchFamily="49" charset="0"/>
              </a:rPr>
              <a:t>$</a:t>
            </a:r>
            <a:r>
              <a:rPr lang="fr-FR" sz="2800" b="1" dirty="0" err="1" smtClean="0">
                <a:latin typeface="Courier New" pitchFamily="49" charset="0"/>
              </a:rPr>
              <a:t>resultat</a:t>
            </a:r>
            <a:r>
              <a:rPr lang="fr-FR" sz="2800" b="1" dirty="0" smtClean="0">
                <a:latin typeface="Courier New" pitchFamily="49" charset="0"/>
              </a:rPr>
              <a:t> = moyenne(2,4) ;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b="1" dirty="0" err="1" smtClean="0">
                <a:latin typeface="Courier New" pitchFamily="49" charset="0"/>
              </a:rPr>
              <a:t>echo</a:t>
            </a:r>
            <a:r>
              <a:rPr lang="fr-FR" sz="2800" b="1" dirty="0" smtClean="0">
                <a:latin typeface="Courier New" pitchFamily="49" charset="0"/>
              </a:rPr>
              <a:t> $</a:t>
            </a:r>
            <a:r>
              <a:rPr lang="fr-FR" sz="2800" b="1" dirty="0" err="1" smtClean="0">
                <a:latin typeface="Courier New" pitchFamily="49" charset="0"/>
              </a:rPr>
              <a:t>resultat</a:t>
            </a:r>
            <a:r>
              <a:rPr lang="fr-FR" sz="2800" b="1" dirty="0" smtClean="0">
                <a:latin typeface="Courier New" pitchFamily="49" charset="0"/>
              </a:rPr>
              <a:t> ; // vaut 3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3DE39B1-88CF-400D-9682-02490BCBE9D4}" type="datetime11">
              <a:rPr lang="fr-FR" smtClean="0"/>
              <a:pPr>
                <a:defRPr/>
              </a:pPr>
              <a:t>19:31:52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CFC74-E20A-4F91-8C08-2C63C7105E97}" type="slidenum">
              <a:rPr lang="fr-FR" altLang="fr-FR"/>
              <a:pPr>
                <a:defRPr/>
              </a:pPr>
              <a:t>65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Fonctions utilisateur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11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3063"/>
            <a:ext cx="8229600" cy="4483100"/>
          </a:xfrm>
        </p:spPr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Valeur de retour</a:t>
            </a:r>
          </a:p>
          <a:p>
            <a:pPr marL="996696" lvl="2" fontAlgn="auto">
              <a:spcBef>
                <a:spcPct val="50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 moyenne</a:t>
            </a:r>
            <a:r>
              <a:rPr lang="fr-FR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$a,$b</a:t>
            </a:r>
            <a:r>
              <a:rPr lang="fr-FR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996696" lvl="2" fontAlgn="auto">
              <a:spcBef>
                <a:spcPct val="50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	  …  </a:t>
            </a:r>
            <a:r>
              <a:rPr lang="fr-FR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996696" lvl="2" fontAlgn="auto">
              <a:spcBef>
                <a:spcPct val="50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fr-FR" sz="28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fr-FR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Arguments</a:t>
            </a:r>
          </a:p>
          <a:p>
            <a:pPr marL="996696" lvl="2" fontAlgn="auto">
              <a:spcBef>
                <a:spcPct val="50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 moyenne</a:t>
            </a:r>
            <a:r>
              <a:rPr lang="fr-FR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28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$a,   $b</a:t>
            </a:r>
            <a:r>
              <a:rPr lang="fr-FR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996696" lvl="2" fontAlgn="auto">
              <a:spcBef>
                <a:spcPct val="50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	  …  </a:t>
            </a:r>
            <a:r>
              <a:rPr lang="fr-FR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Variables définies dans une fonction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dirty="0" smtClean="0">
                <a:sym typeface="Wingdings" pitchFamily="2" charset="2"/>
              </a:rPr>
              <a:t> Visibles et accessibles dans la fonction</a:t>
            </a:r>
            <a:endParaRPr lang="fr-FR" dirty="0" smtClean="0"/>
          </a:p>
          <a:p>
            <a:pPr marL="996696" lvl="2" fontAlgn="auto">
              <a:spcBef>
                <a:spcPct val="50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fr-FR" sz="2800" b="1" dirty="0" smtClean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23D5BD2-A5F1-48A4-842A-B71321071261}" type="datetime11">
              <a:rPr lang="fr-FR" smtClean="0"/>
              <a:pPr>
                <a:defRPr/>
              </a:pPr>
              <a:t>19:31:52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06BD6-5EC5-4727-9EC2-A3FE65E407E2}" type="slidenum">
              <a:rPr lang="fr-FR" altLang="fr-FR"/>
              <a:pPr>
                <a:defRPr/>
              </a:pPr>
              <a:t>66</a:t>
            </a:fld>
            <a:endParaRPr lang="fr-FR" altLang="fr-FR"/>
          </a:p>
        </p:txBody>
      </p:sp>
      <p:sp>
        <p:nvSpPr>
          <p:cNvPr id="7" name="Interdiction 6"/>
          <p:cNvSpPr/>
          <p:nvPr/>
        </p:nvSpPr>
        <p:spPr bwMode="auto">
          <a:xfrm>
            <a:off x="5214938" y="3929063"/>
            <a:ext cx="428625" cy="428625"/>
          </a:xfrm>
          <a:prstGeom prst="noSmoking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à coins arrondis 7"/>
          <p:cNvSpPr/>
          <p:nvPr/>
        </p:nvSpPr>
        <p:spPr bwMode="auto">
          <a:xfrm>
            <a:off x="2928938" y="5214938"/>
            <a:ext cx="3392487" cy="838200"/>
          </a:xfrm>
          <a:prstGeom prst="wedgeRoundRectCallout">
            <a:avLst>
              <a:gd name="adj1" fmla="val 24223"/>
              <a:gd name="adj2" fmla="val -147916"/>
              <a:gd name="adj3" fmla="val 16667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Typage faible de PHP 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Aucune information</a:t>
            </a:r>
          </a:p>
        </p:txBody>
      </p:sp>
      <p:sp>
        <p:nvSpPr>
          <p:cNvPr id="9" name="Interdiction 8"/>
          <p:cNvSpPr/>
          <p:nvPr/>
        </p:nvSpPr>
        <p:spPr bwMode="auto">
          <a:xfrm>
            <a:off x="6500813" y="3929063"/>
            <a:ext cx="428625" cy="428625"/>
          </a:xfrm>
          <a:prstGeom prst="noSmoking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Interdiction 9"/>
          <p:cNvSpPr/>
          <p:nvPr/>
        </p:nvSpPr>
        <p:spPr bwMode="auto">
          <a:xfrm>
            <a:off x="857250" y="1571625"/>
            <a:ext cx="428625" cy="428625"/>
          </a:xfrm>
          <a:prstGeom prst="noSmoking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à coins arrondis 10"/>
          <p:cNvSpPr/>
          <p:nvPr/>
        </p:nvSpPr>
        <p:spPr bwMode="auto">
          <a:xfrm>
            <a:off x="1357313" y="2643188"/>
            <a:ext cx="3392487" cy="838200"/>
          </a:xfrm>
          <a:prstGeom prst="wedgeRoundRectCallout">
            <a:avLst>
              <a:gd name="adj1" fmla="val -53945"/>
              <a:gd name="adj2" fmla="val -119716"/>
              <a:gd name="adj3" fmla="val 16667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Typage faible de PHP 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Aucune information</a:t>
            </a:r>
          </a:p>
        </p:txBody>
      </p:sp>
      <p:sp>
        <p:nvSpPr>
          <p:cNvPr id="12" name="Rectangle à coins arrondis 11"/>
          <p:cNvSpPr/>
          <p:nvPr/>
        </p:nvSpPr>
        <p:spPr bwMode="auto">
          <a:xfrm>
            <a:off x="2928938" y="5214938"/>
            <a:ext cx="3392487" cy="838200"/>
          </a:xfrm>
          <a:prstGeom prst="wedgeRoundRectCallout">
            <a:avLst>
              <a:gd name="adj1" fmla="val 59263"/>
              <a:gd name="adj2" fmla="val -147915"/>
              <a:gd name="adj3" fmla="val 16667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Typage faible de PHP 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Aucune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Mode de passage des arguments</a:t>
            </a:r>
            <a:r>
              <a:rPr lang="fr-FR" sz="2400" dirty="0" smtClean="0">
                <a:solidFill>
                  <a:schemeClr val="accent1">
                    <a:satMod val="150000"/>
                  </a:schemeClr>
                </a:solidFill>
              </a:rPr>
              <a:t> (types natifs)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6A5ACD"/>
                </a:solidFill>
                <a:latin typeface="Courier New" pitchFamily="49" charset="0"/>
              </a:rPr>
              <a:t>&lt;?php</a:t>
            </a:r>
          </a:p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A020F0"/>
                </a:solidFill>
                <a:latin typeface="Courier New" pitchFamily="49" charset="0"/>
              </a:rPr>
              <a:t>function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permutation</a:t>
            </a:r>
            <a:r>
              <a:rPr lang="fr-FR" sz="1800" b="1" smtClean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x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y</a:t>
            </a:r>
            <a:r>
              <a:rPr lang="fr-FR" sz="1800" b="1" smtClean="0">
                <a:solidFill>
                  <a:srgbClr val="6A5ACD"/>
                </a:solidFill>
                <a:latin typeface="Courier New" pitchFamily="49" charset="0"/>
              </a:rPr>
              <a:t>) {</a:t>
            </a:r>
            <a:endParaRPr lang="fr-FR" sz="1800" b="1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echo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"</a:t>
            </a:r>
            <a:r>
              <a:rPr lang="fr-FR" sz="1800" b="1" smtClean="0">
                <a:solidFill>
                  <a:srgbClr val="FF00FF"/>
                </a:solidFill>
                <a:latin typeface="Courier New" pitchFamily="49" charset="0"/>
              </a:rPr>
              <a:t>permutation...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" ;</a:t>
            </a:r>
          </a:p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t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x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x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y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y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t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6A5ACD"/>
                </a:solidFill>
                <a:latin typeface="Courier New" pitchFamily="49" charset="0"/>
              </a:rPr>
              <a:t>}</a:t>
            </a:r>
            <a:endParaRPr lang="fr-FR" sz="1800" b="1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a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 smtClean="0">
                <a:solidFill>
                  <a:srgbClr val="FF00FF"/>
                </a:solidFill>
                <a:latin typeface="Courier New" pitchFamily="49" charset="0"/>
              </a:rPr>
              <a:t>12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b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 smtClean="0">
                <a:solidFill>
                  <a:srgbClr val="FF00FF"/>
                </a:solidFill>
                <a:latin typeface="Courier New" pitchFamily="49" charset="0"/>
              </a:rPr>
              <a:t>210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echo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"</a:t>
            </a:r>
            <a:r>
              <a:rPr lang="fr-FR" sz="1800" b="1" smtClean="0">
                <a:solidFill>
                  <a:srgbClr val="FF00FF"/>
                </a:solidFill>
                <a:latin typeface="Courier New" pitchFamily="49" charset="0"/>
              </a:rPr>
              <a:t>\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a</a:t>
            </a:r>
            <a:r>
              <a:rPr lang="fr-FR" sz="1800" b="1" smtClean="0">
                <a:solidFill>
                  <a:srgbClr val="FF00FF"/>
                </a:solidFill>
                <a:latin typeface="Courier New" pitchFamily="49" charset="0"/>
              </a:rPr>
              <a:t> = 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a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" ;</a:t>
            </a:r>
          </a:p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echo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"</a:t>
            </a:r>
            <a:r>
              <a:rPr lang="fr-FR" sz="1800" b="1" smtClean="0">
                <a:solidFill>
                  <a:srgbClr val="FF00FF"/>
                </a:solidFill>
                <a:latin typeface="Courier New" pitchFamily="49" charset="0"/>
              </a:rPr>
              <a:t>\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b</a:t>
            </a:r>
            <a:r>
              <a:rPr lang="fr-FR" sz="1800" b="1" smtClean="0">
                <a:solidFill>
                  <a:srgbClr val="FF00FF"/>
                </a:solidFill>
                <a:latin typeface="Courier New" pitchFamily="49" charset="0"/>
              </a:rPr>
              <a:t> = 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b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" ;</a:t>
            </a:r>
          </a:p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permutation</a:t>
            </a:r>
            <a:r>
              <a:rPr lang="fr-FR" sz="1800" b="1" smtClean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a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b</a:t>
            </a:r>
            <a:r>
              <a:rPr lang="fr-FR" sz="1800" b="1" smtClean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echo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"</a:t>
            </a:r>
            <a:r>
              <a:rPr lang="fr-FR" sz="1800" b="1" smtClean="0">
                <a:solidFill>
                  <a:srgbClr val="FF00FF"/>
                </a:solidFill>
                <a:latin typeface="Courier New" pitchFamily="49" charset="0"/>
              </a:rPr>
              <a:t>\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a</a:t>
            </a:r>
            <a:r>
              <a:rPr lang="fr-FR" sz="1800" b="1" smtClean="0">
                <a:solidFill>
                  <a:srgbClr val="FF00FF"/>
                </a:solidFill>
                <a:latin typeface="Courier New" pitchFamily="49" charset="0"/>
              </a:rPr>
              <a:t> = 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a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" ;</a:t>
            </a:r>
          </a:p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echo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"</a:t>
            </a:r>
            <a:r>
              <a:rPr lang="fr-FR" sz="1800" b="1" smtClean="0">
                <a:solidFill>
                  <a:srgbClr val="FF00FF"/>
                </a:solidFill>
                <a:latin typeface="Courier New" pitchFamily="49" charset="0"/>
              </a:rPr>
              <a:t>\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b</a:t>
            </a:r>
            <a:r>
              <a:rPr lang="fr-FR" sz="1800" b="1" smtClean="0">
                <a:solidFill>
                  <a:srgbClr val="FF00FF"/>
                </a:solidFill>
                <a:latin typeface="Courier New" pitchFamily="49" charset="0"/>
              </a:rPr>
              <a:t> = 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b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" ;</a:t>
            </a:r>
          </a:p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6A5ACD"/>
                </a:solidFill>
                <a:latin typeface="Courier New" pitchFamily="49" charset="0"/>
              </a:rPr>
              <a:t>?&gt;</a:t>
            </a:r>
            <a:endParaRPr lang="fr-FR" sz="1800" b="1" smtClean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7AEFCC8-E026-474A-A13A-E7ACD58EB40B}" type="datetime11">
              <a:rPr lang="fr-FR" smtClean="0"/>
              <a:pPr>
                <a:defRPr/>
              </a:pPr>
              <a:t>19:31:52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339D84-A3DC-444E-9641-F9B6BA4CF3A4}" type="slidenum">
              <a:rPr lang="fr-FR" altLang="fr-FR"/>
              <a:pPr>
                <a:defRPr/>
              </a:pPr>
              <a:t>67</a:t>
            </a:fld>
            <a:endParaRPr lang="fr-FR" altLang="fr-FR"/>
          </a:p>
        </p:txBody>
      </p:sp>
      <p:sp>
        <p:nvSpPr>
          <p:cNvPr id="337931" name="AutoShape 11"/>
          <p:cNvSpPr>
            <a:spLocks noChangeArrowheads="1"/>
          </p:cNvSpPr>
          <p:nvPr/>
        </p:nvSpPr>
        <p:spPr bwMode="auto">
          <a:xfrm>
            <a:off x="3716338" y="4149725"/>
            <a:ext cx="2278062" cy="187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$a = 12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$b = 210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permutation...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$a = 12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$b = 210</a:t>
            </a:r>
          </a:p>
        </p:txBody>
      </p:sp>
      <p:sp>
        <p:nvSpPr>
          <p:cNvPr id="337936" name="AutoShape 16"/>
          <p:cNvSpPr>
            <a:spLocks noChangeArrowheads="1"/>
          </p:cNvSpPr>
          <p:nvPr/>
        </p:nvSpPr>
        <p:spPr bwMode="auto">
          <a:xfrm>
            <a:off x="4427538" y="2276475"/>
            <a:ext cx="3960812" cy="1366838"/>
          </a:xfrm>
          <a:prstGeom prst="wedgeRoundRectCallout">
            <a:avLst>
              <a:gd name="adj1" fmla="val -35009"/>
              <a:gd name="adj2" fmla="val 140708"/>
              <a:gd name="adj3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fr-FR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Permutation impossible :</a:t>
            </a:r>
          </a:p>
          <a:p>
            <a:pPr algn="ctr" eaLnBrk="1" hangingPunct="1">
              <a:defRPr/>
            </a:pPr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Passage des arguments </a:t>
            </a:r>
            <a:r>
              <a:rPr lang="fr-FR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des fonctions </a:t>
            </a:r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par valeur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3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3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7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7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7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7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7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7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7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37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1" grpId="0" build="p" animBg="1"/>
      <p:bldP spid="337936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Mode de passage des arguments</a:t>
            </a:r>
            <a:r>
              <a:rPr lang="fr-FR" sz="2400" dirty="0" smtClean="0">
                <a:solidFill>
                  <a:schemeClr val="accent1">
                    <a:satMod val="150000"/>
                  </a:schemeClr>
                </a:solidFill>
              </a:rPr>
              <a:t> (types natifs)</a:t>
            </a:r>
            <a:endParaRPr lang="fr-FR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6A5ACD"/>
                </a:solidFill>
                <a:latin typeface="Courier New" pitchFamily="49" charset="0"/>
              </a:rPr>
              <a:t>&lt;?php</a:t>
            </a:r>
          </a:p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A020F0"/>
                </a:solidFill>
                <a:latin typeface="Courier New" pitchFamily="49" charset="0"/>
              </a:rPr>
              <a:t>function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permutation</a:t>
            </a:r>
            <a:r>
              <a:rPr lang="fr-FR" sz="1800" b="1" smtClean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&amp;$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x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&amp;$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y</a:t>
            </a:r>
            <a:r>
              <a:rPr lang="fr-FR" sz="1800" b="1" smtClean="0">
                <a:solidFill>
                  <a:srgbClr val="6A5ACD"/>
                </a:solidFill>
                <a:latin typeface="Courier New" pitchFamily="49" charset="0"/>
              </a:rPr>
              <a:t>) {</a:t>
            </a:r>
            <a:endParaRPr lang="fr-FR" sz="1800" b="1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echo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"</a:t>
            </a:r>
            <a:r>
              <a:rPr lang="fr-FR" sz="1800" b="1" smtClean="0">
                <a:solidFill>
                  <a:srgbClr val="FF00FF"/>
                </a:solidFill>
                <a:latin typeface="Courier New" pitchFamily="49" charset="0"/>
              </a:rPr>
              <a:t>permutation...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" ;</a:t>
            </a:r>
          </a:p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t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x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x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y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y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t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6A5ACD"/>
                </a:solidFill>
                <a:latin typeface="Courier New" pitchFamily="49" charset="0"/>
              </a:rPr>
              <a:t>}</a:t>
            </a:r>
            <a:endParaRPr lang="fr-FR" sz="1800" b="1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a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 smtClean="0">
                <a:solidFill>
                  <a:srgbClr val="FF00FF"/>
                </a:solidFill>
                <a:latin typeface="Courier New" pitchFamily="49" charset="0"/>
              </a:rPr>
              <a:t>12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b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 smtClean="0">
                <a:solidFill>
                  <a:srgbClr val="FF00FF"/>
                </a:solidFill>
                <a:latin typeface="Courier New" pitchFamily="49" charset="0"/>
              </a:rPr>
              <a:t>210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echo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"</a:t>
            </a:r>
            <a:r>
              <a:rPr lang="fr-FR" sz="1800" b="1" smtClean="0">
                <a:solidFill>
                  <a:srgbClr val="FF00FF"/>
                </a:solidFill>
                <a:latin typeface="Courier New" pitchFamily="49" charset="0"/>
              </a:rPr>
              <a:t>\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a</a:t>
            </a:r>
            <a:r>
              <a:rPr lang="fr-FR" sz="1800" b="1" smtClean="0">
                <a:solidFill>
                  <a:srgbClr val="FF00FF"/>
                </a:solidFill>
                <a:latin typeface="Courier New" pitchFamily="49" charset="0"/>
              </a:rPr>
              <a:t> = 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a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" ;</a:t>
            </a:r>
          </a:p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echo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"</a:t>
            </a:r>
            <a:r>
              <a:rPr lang="fr-FR" sz="1800" b="1" smtClean="0">
                <a:solidFill>
                  <a:srgbClr val="FF00FF"/>
                </a:solidFill>
                <a:latin typeface="Courier New" pitchFamily="49" charset="0"/>
              </a:rPr>
              <a:t>\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b</a:t>
            </a:r>
            <a:r>
              <a:rPr lang="fr-FR" sz="1800" b="1" smtClean="0">
                <a:solidFill>
                  <a:srgbClr val="FF00FF"/>
                </a:solidFill>
                <a:latin typeface="Courier New" pitchFamily="49" charset="0"/>
              </a:rPr>
              <a:t> = 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b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" ;</a:t>
            </a:r>
          </a:p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permutation</a:t>
            </a:r>
            <a:r>
              <a:rPr lang="fr-FR" sz="1800" b="1" smtClean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a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b</a:t>
            </a:r>
            <a:r>
              <a:rPr lang="fr-FR" sz="1800" b="1" smtClean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echo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"</a:t>
            </a:r>
            <a:r>
              <a:rPr lang="fr-FR" sz="1800" b="1" smtClean="0">
                <a:solidFill>
                  <a:srgbClr val="FF00FF"/>
                </a:solidFill>
                <a:latin typeface="Courier New" pitchFamily="49" charset="0"/>
              </a:rPr>
              <a:t>\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a</a:t>
            </a:r>
            <a:r>
              <a:rPr lang="fr-FR" sz="1800" b="1" smtClean="0">
                <a:solidFill>
                  <a:srgbClr val="FF00FF"/>
                </a:solidFill>
                <a:latin typeface="Courier New" pitchFamily="49" charset="0"/>
              </a:rPr>
              <a:t> = 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a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" ;</a:t>
            </a:r>
          </a:p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echo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 "</a:t>
            </a:r>
            <a:r>
              <a:rPr lang="fr-FR" sz="1800" b="1" smtClean="0">
                <a:solidFill>
                  <a:srgbClr val="FF00FF"/>
                </a:solidFill>
                <a:latin typeface="Courier New" pitchFamily="49" charset="0"/>
              </a:rPr>
              <a:t>\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b</a:t>
            </a:r>
            <a:r>
              <a:rPr lang="fr-FR" sz="1800" b="1" smtClean="0">
                <a:solidFill>
                  <a:srgbClr val="FF00FF"/>
                </a:solidFill>
                <a:latin typeface="Courier New" pitchFamily="49" charset="0"/>
              </a:rPr>
              <a:t> = </a:t>
            </a:r>
            <a:r>
              <a:rPr lang="fr-FR" sz="1800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 smtClean="0">
                <a:solidFill>
                  <a:srgbClr val="008080"/>
                </a:solidFill>
                <a:latin typeface="Courier New" pitchFamily="49" charset="0"/>
              </a:rPr>
              <a:t>b</a:t>
            </a:r>
            <a:r>
              <a:rPr lang="fr-FR" sz="1800" b="1" smtClean="0">
                <a:solidFill>
                  <a:srgbClr val="000000"/>
                </a:solidFill>
                <a:latin typeface="Courier New" pitchFamily="49" charset="0"/>
              </a:rPr>
              <a:t>" ;</a:t>
            </a:r>
          </a:p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6A5ACD"/>
                </a:solidFill>
                <a:latin typeface="Courier New" pitchFamily="49" charset="0"/>
              </a:rPr>
              <a:t>?&gt;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DEDF100-CD2D-43C6-896C-04E84584FB67}" type="datetime11">
              <a:rPr lang="fr-FR" smtClean="0"/>
              <a:pPr>
                <a:defRPr/>
              </a:pPr>
              <a:t>19:31:52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4D5994-03C8-4F00-A2AA-4F41BED98396}" type="slidenum">
              <a:rPr lang="fr-FR" altLang="fr-FR"/>
              <a:pPr>
                <a:defRPr/>
              </a:pPr>
              <a:t>68</a:t>
            </a:fld>
            <a:endParaRPr lang="fr-FR" altLang="fr-FR"/>
          </a:p>
        </p:txBody>
      </p:sp>
      <p:sp>
        <p:nvSpPr>
          <p:cNvPr id="339972" name="AutoShape 4"/>
          <p:cNvSpPr>
            <a:spLocks noChangeArrowheads="1"/>
          </p:cNvSpPr>
          <p:nvPr/>
        </p:nvSpPr>
        <p:spPr bwMode="auto">
          <a:xfrm>
            <a:off x="3716338" y="4149725"/>
            <a:ext cx="2278062" cy="187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$a = 12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$b = 210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permutation...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$a = 210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$b = 12</a:t>
            </a:r>
          </a:p>
        </p:txBody>
      </p:sp>
      <p:sp>
        <p:nvSpPr>
          <p:cNvPr id="339975" name="AutoShape 7"/>
          <p:cNvSpPr>
            <a:spLocks noChangeArrowheads="1"/>
          </p:cNvSpPr>
          <p:nvPr/>
        </p:nvSpPr>
        <p:spPr bwMode="auto">
          <a:xfrm>
            <a:off x="5580063" y="2643188"/>
            <a:ext cx="2808287" cy="785812"/>
          </a:xfrm>
          <a:prstGeom prst="wedgeRoundRectCallout">
            <a:avLst>
              <a:gd name="adj1" fmla="val -57349"/>
              <a:gd name="adj2" fmla="val 197046"/>
              <a:gd name="adj3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fr-FR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Permutation réussie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997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997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9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9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9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9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9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9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9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9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9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9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39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2" grpId="0" build="p" animBg="1"/>
      <p:bldP spid="339975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Arguments par défaut des fonctions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dirty="0" smtClean="0"/>
              <a:t>Valeur par défaut d’un argument s’il n’a pas été défini lors de l’appel de la fonction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b="1" dirty="0" err="1" smtClean="0">
                <a:latin typeface="Courier New" pitchFamily="49" charset="0"/>
              </a:rPr>
              <a:t>function</a:t>
            </a:r>
            <a:r>
              <a:rPr lang="fr-FR" b="1" dirty="0" smtClean="0">
                <a:latin typeface="Courier New" pitchFamily="49" charset="0"/>
              </a:rPr>
              <a:t> bonjour($nom</a:t>
            </a:r>
            <a:r>
              <a:rPr lang="fr-FR" b="1" dirty="0" smtClean="0">
                <a:solidFill>
                  <a:schemeClr val="accent2"/>
                </a:solidFill>
                <a:latin typeface="Courier New" pitchFamily="49" charset="0"/>
              </a:rPr>
              <a:t>="inconnu"</a:t>
            </a:r>
            <a:r>
              <a:rPr lang="fr-FR" b="1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b="1" dirty="0" smtClean="0">
                <a:latin typeface="Courier New" pitchFamily="49" charset="0"/>
              </a:rPr>
              <a:t>{ </a:t>
            </a:r>
            <a:r>
              <a:rPr lang="fr-FR" b="1" dirty="0" err="1" smtClean="0">
                <a:latin typeface="Courier New" pitchFamily="49" charset="0"/>
              </a:rPr>
              <a:t>echo</a:t>
            </a:r>
            <a:r>
              <a:rPr lang="fr-FR" b="1" dirty="0" smtClean="0">
                <a:latin typeface="Courier New" pitchFamily="49" charset="0"/>
              </a:rPr>
              <a:t> "Bonjour cher $nom" ;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1800" b="1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fr-FR" dirty="0" smtClean="0"/>
              <a:t>Utilisation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dirty="0" smtClean="0">
                <a:latin typeface="Courier New" pitchFamily="49" charset="0"/>
              </a:rPr>
              <a:t>	</a:t>
            </a:r>
            <a:r>
              <a:rPr lang="fr-FR" b="1" dirty="0" smtClean="0">
                <a:latin typeface="Courier New" pitchFamily="49" charset="0"/>
              </a:rPr>
              <a:t>bonjour() 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dirty="0" smtClean="0"/>
              <a:t>			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dirty="0" smtClean="0">
                <a:latin typeface="Courier New" pitchFamily="49" charset="0"/>
              </a:rPr>
              <a:t>	</a:t>
            </a:r>
            <a:r>
              <a:rPr lang="fr-FR" b="1" dirty="0" smtClean="0">
                <a:latin typeface="Courier New" pitchFamily="49" charset="0"/>
              </a:rPr>
              <a:t>bonjour("Marcel") 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dirty="0" smtClean="0"/>
              <a:t>				</a:t>
            </a:r>
            <a:endParaRPr lang="fr-FR" dirty="0" smtClean="0">
              <a:latin typeface="Courier New" pitchFamily="49" charset="0"/>
            </a:endParaRP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EB7368-A60B-40F4-A469-104A26B3F216}" type="datetime11">
              <a:rPr lang="fr-FR" smtClean="0"/>
              <a:pPr>
                <a:defRPr/>
              </a:pPr>
              <a:t>19:31:52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06EC4-4800-4406-9B06-E65ED4EDFAE4}" type="slidenum">
              <a:rPr lang="fr-FR" altLang="fr-FR"/>
              <a:pPr>
                <a:defRPr/>
              </a:pPr>
              <a:t>69</a:t>
            </a:fld>
            <a:endParaRPr lang="fr-FR" altLang="fr-FR"/>
          </a:p>
        </p:txBody>
      </p:sp>
      <p:sp>
        <p:nvSpPr>
          <p:cNvPr id="312324" name="AutoShape 4"/>
          <p:cNvSpPr>
            <a:spLocks noChangeArrowheads="1"/>
          </p:cNvSpPr>
          <p:nvPr/>
        </p:nvSpPr>
        <p:spPr bwMode="auto">
          <a:xfrm>
            <a:off x="2319338" y="4216400"/>
            <a:ext cx="4505325" cy="576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Bonjour cher inconnu</a:t>
            </a:r>
          </a:p>
        </p:txBody>
      </p:sp>
      <p:sp>
        <p:nvSpPr>
          <p:cNvPr id="312325" name="AutoShape 5"/>
          <p:cNvSpPr>
            <a:spLocks noChangeArrowheads="1"/>
          </p:cNvSpPr>
          <p:nvPr/>
        </p:nvSpPr>
        <p:spPr bwMode="auto">
          <a:xfrm>
            <a:off x="2425700" y="5589588"/>
            <a:ext cx="4292600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Bonjour cher Marcel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Fonctionnement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3" name="Espace réservé du texte 2"/>
          <p:cNvSpPr>
            <a:spLocks noGrp="1"/>
          </p:cNvSpPr>
          <p:nvPr>
            <p:ph type="body" idx="1"/>
          </p:nvPr>
        </p:nvSpPr>
        <p:spPr>
          <a:xfrm>
            <a:off x="741363" y="1828800"/>
            <a:ext cx="8021637" cy="685800"/>
          </a:xfrm>
        </p:spPr>
        <p:txBody>
          <a:bodyPr/>
          <a:lstStyle/>
          <a:p>
            <a:endParaRPr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7580F05-9D5F-4192-AB0F-9876D6DF3A93}" type="datetime11">
              <a:rPr lang="fr-FR" smtClean="0"/>
              <a:pPr>
                <a:defRPr/>
              </a:pPr>
              <a:t>19:31:15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5DAB7-6FCD-41B5-9D19-C3689197D3A3}" type="slidenum">
              <a:rPr lang="fr-FR" altLang="fr-FR"/>
              <a:pPr>
                <a:defRPr/>
              </a:pPr>
              <a:t>7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6334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Définition de fonctions fréquemment utilisées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Certaines fonctions sont utilisées dans plusieurs scripts PHP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Comment faire pour ne pas les définir dans chacune des pages ?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Utilisation de :</a:t>
            </a:r>
          </a:p>
          <a:p>
            <a:pPr marL="731520" lvl="1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include</a:t>
            </a:r>
            <a:r>
              <a:rPr lang="fr-FR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fr-FR" b="1" i="1" dirty="0" smtClean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fichier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fr-FR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;</a:t>
            </a:r>
          </a:p>
          <a:p>
            <a:pPr marL="731520" lvl="1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require</a:t>
            </a:r>
            <a:r>
              <a:rPr lang="fr-FR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fr-FR" b="1" i="1" dirty="0" smtClean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fichier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fr-FR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;</a:t>
            </a:r>
          </a:p>
          <a:p>
            <a:pPr marL="731520" lvl="1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include_once</a:t>
            </a:r>
            <a:r>
              <a:rPr lang="fr-FR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fr-FR" b="1" i="1" dirty="0" smtClean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fichier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fr-FR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;</a:t>
            </a:r>
          </a:p>
          <a:p>
            <a:pPr marL="731520" lvl="1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require_once</a:t>
            </a:r>
            <a:r>
              <a:rPr lang="fr-FR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fr-FR" b="1" i="1" dirty="0" smtClean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fichier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fr-FR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;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>
                <a:cs typeface="Courier New" pitchFamily="49" charset="0"/>
              </a:rPr>
              <a:t>Permet d</a:t>
            </a:r>
            <a:r>
              <a:rPr lang="fr-FR" dirty="0" smtClean="0">
                <a:latin typeface="Courier New"/>
                <a:cs typeface="Courier New" pitchFamily="49" charset="0"/>
              </a:rPr>
              <a:t>’</a:t>
            </a:r>
            <a:r>
              <a:rPr lang="fr-FR" dirty="0" smtClean="0">
                <a:cs typeface="Courier New" pitchFamily="49" charset="0"/>
              </a:rPr>
              <a:t>inclure le contenu de </a:t>
            </a:r>
            <a:r>
              <a:rPr lang="fr-FR" b="1" i="1" dirty="0" smtClean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fichier</a:t>
            </a:r>
            <a:r>
              <a:rPr lang="fr-FR" dirty="0" smtClean="0">
                <a:cs typeface="Courier New" pitchFamily="49" charset="0"/>
              </a:rPr>
              <a:t> dans le script courant</a:t>
            </a:r>
          </a:p>
          <a:p>
            <a:pPr marL="731520" lvl="1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endParaRPr lang="fr-FR" dirty="0" smtClean="0">
              <a:cs typeface="Courier New" pitchFamily="49" charset="0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3FE3485-4A65-494C-B6B8-F163C480164B}" type="datetime11">
              <a:rPr lang="fr-FR" smtClean="0"/>
              <a:pPr>
                <a:defRPr/>
              </a:pPr>
              <a:t>19:31:52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E899C-E3B6-4878-9512-644293DC0873}" type="slidenum">
              <a:rPr lang="fr-FR" altLang="fr-FR"/>
              <a:pPr>
                <a:defRPr/>
              </a:pPr>
              <a:t>70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err="1" smtClean="0">
                <a:solidFill>
                  <a:schemeClr val="accent1">
                    <a:satMod val="150000"/>
                  </a:schemeClr>
                </a:solidFill>
              </a:rPr>
              <a:t>include</a:t>
            </a: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 et </a:t>
            </a:r>
            <a:r>
              <a:rPr lang="fr-FR" dirty="0" err="1" smtClean="0">
                <a:solidFill>
                  <a:schemeClr val="accent1">
                    <a:satMod val="150000"/>
                  </a:schemeClr>
                </a:solidFill>
              </a:rPr>
              <a:t>require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00C331B-3D56-4223-8B33-6A6891B268D6}" type="datetime11">
              <a:rPr lang="fr-FR" smtClean="0"/>
              <a:pPr>
                <a:defRPr/>
              </a:pPr>
              <a:t>19:31:52</a:t>
            </a:fld>
            <a:endParaRPr lang="fr-FR"/>
          </a:p>
        </p:txBody>
      </p:sp>
      <p:sp>
        <p:nvSpPr>
          <p:cNvPr id="1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1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0F43D6-DD53-4379-95F8-E61311D8C2DF}" type="slidenum">
              <a:rPr lang="fr-FR" altLang="fr-FR"/>
              <a:pPr>
                <a:defRPr/>
              </a:pPr>
              <a:t>71</a:t>
            </a:fld>
            <a:endParaRPr lang="fr-FR" altLang="fr-FR"/>
          </a:p>
        </p:txBody>
      </p:sp>
      <p:sp>
        <p:nvSpPr>
          <p:cNvPr id="61446" name="Rectangle 3"/>
          <p:cNvSpPr>
            <a:spLocks noChangeArrowheads="1"/>
          </p:cNvSpPr>
          <p:nvPr/>
        </p:nvSpPr>
        <p:spPr bwMode="auto">
          <a:xfrm>
            <a:off x="395288" y="1052513"/>
            <a:ext cx="3657600" cy="2049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Fichier mafonction.php</a:t>
            </a:r>
          </a:p>
        </p:txBody>
      </p:sp>
      <p:sp>
        <p:nvSpPr>
          <p:cNvPr id="314372" name="Rectangle 4"/>
          <p:cNvSpPr>
            <a:spLocks noChangeArrowheads="1"/>
          </p:cNvSpPr>
          <p:nvPr/>
        </p:nvSpPr>
        <p:spPr bwMode="auto">
          <a:xfrm>
            <a:off x="471488" y="1433513"/>
            <a:ext cx="3490912" cy="15970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lnSpc>
                <a:spcPct val="90000"/>
              </a:lnSpc>
              <a:defRPr/>
            </a:pPr>
            <a:r>
              <a:rPr lang="fr-FR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&lt;?</a:t>
            </a:r>
            <a:endParaRPr lang="fr-F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r-FR" b="1" dirty="0" err="1">
                <a:solidFill>
                  <a:srgbClr val="A02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mafonction</a:t>
            </a:r>
            <a:r>
              <a:rPr lang="fr-FR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</a:t>
            </a:r>
            <a:r>
              <a:rPr lang="fr-FR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</a:t>
            </a:r>
            <a:r>
              <a:rPr lang="fr-FR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fr-F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r-FR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fr-F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r-FR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…</a:t>
            </a:r>
            <a:endParaRPr lang="fr-F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r-FR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  <a:endParaRPr lang="fr-F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4373" name="Rectangle 5"/>
          <p:cNvSpPr>
            <a:spLocks noChangeArrowheads="1"/>
          </p:cNvSpPr>
          <p:nvPr/>
        </p:nvSpPr>
        <p:spPr bwMode="auto">
          <a:xfrm>
            <a:off x="5105400" y="990600"/>
            <a:ext cx="36576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Fichier utilisation1.php</a:t>
            </a:r>
          </a:p>
        </p:txBody>
      </p:sp>
      <p:sp>
        <p:nvSpPr>
          <p:cNvPr id="314374" name="Rectangle 6"/>
          <p:cNvSpPr>
            <a:spLocks noChangeArrowheads="1"/>
          </p:cNvSpPr>
          <p:nvPr/>
        </p:nvSpPr>
        <p:spPr bwMode="auto">
          <a:xfrm>
            <a:off x="5181600" y="1371600"/>
            <a:ext cx="3490913" cy="1143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lnSpc>
                <a:spcPct val="90000"/>
              </a:lnSpc>
              <a:defRPr/>
            </a:pP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("mafonction.php")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mafonction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  <p:sp>
        <p:nvSpPr>
          <p:cNvPr id="314375" name="Rectangle 7"/>
          <p:cNvSpPr>
            <a:spLocks noChangeArrowheads="1"/>
          </p:cNvSpPr>
          <p:nvPr/>
        </p:nvSpPr>
        <p:spPr bwMode="auto">
          <a:xfrm>
            <a:off x="5105400" y="2667000"/>
            <a:ext cx="36576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eaLnBrk="1" hangingPunct="1"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Fichier utilisation2.php</a:t>
            </a:r>
          </a:p>
        </p:txBody>
      </p:sp>
      <p:sp>
        <p:nvSpPr>
          <p:cNvPr id="314376" name="Rectangle 8"/>
          <p:cNvSpPr>
            <a:spLocks noChangeArrowheads="1"/>
          </p:cNvSpPr>
          <p:nvPr/>
        </p:nvSpPr>
        <p:spPr bwMode="auto">
          <a:xfrm>
            <a:off x="5181600" y="3048000"/>
            <a:ext cx="3490913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lnSpc>
                <a:spcPct val="90000"/>
              </a:lnSpc>
              <a:defRPr/>
            </a:pP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include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("mafonction.php")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$var=false 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mafonction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($var) 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  <p:sp>
        <p:nvSpPr>
          <p:cNvPr id="314377" name="Rectangle 9"/>
          <p:cNvSpPr>
            <a:spLocks noChangeArrowheads="1"/>
          </p:cNvSpPr>
          <p:nvPr/>
        </p:nvSpPr>
        <p:spPr bwMode="auto">
          <a:xfrm>
            <a:off x="5105400" y="4800600"/>
            <a:ext cx="3657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Fichier utilisation3.php</a:t>
            </a:r>
          </a:p>
        </p:txBody>
      </p:sp>
      <p:sp>
        <p:nvSpPr>
          <p:cNvPr id="314378" name="Rectangle 10"/>
          <p:cNvSpPr>
            <a:spLocks noChangeArrowheads="1"/>
          </p:cNvSpPr>
          <p:nvPr/>
        </p:nvSpPr>
        <p:spPr bwMode="auto">
          <a:xfrm>
            <a:off x="5181600" y="5181600"/>
            <a:ext cx="3490913" cy="83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lnSpc>
                <a:spcPct val="90000"/>
              </a:lnSpc>
              <a:defRPr/>
            </a:pP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("mafonction.php")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  <p:cxnSp>
        <p:nvCxnSpPr>
          <p:cNvPr id="314384" name="AutoShape 16"/>
          <p:cNvCxnSpPr>
            <a:cxnSpLocks noChangeShapeType="1"/>
            <a:stCxn id="314372" idx="3"/>
            <a:endCxn id="314374" idx="1"/>
          </p:cNvCxnSpPr>
          <p:nvPr/>
        </p:nvCxnSpPr>
        <p:spPr bwMode="auto">
          <a:xfrm flipV="1">
            <a:off x="3962400" y="1943100"/>
            <a:ext cx="1219200" cy="288925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</p:spPr>
      </p:cxnSp>
      <p:cxnSp>
        <p:nvCxnSpPr>
          <p:cNvPr id="314385" name="AutoShape 17"/>
          <p:cNvCxnSpPr>
            <a:cxnSpLocks noChangeShapeType="1"/>
            <a:stCxn id="314372" idx="3"/>
            <a:endCxn id="314376" idx="1"/>
          </p:cNvCxnSpPr>
          <p:nvPr/>
        </p:nvCxnSpPr>
        <p:spPr bwMode="auto">
          <a:xfrm>
            <a:off x="3962400" y="2232025"/>
            <a:ext cx="1219200" cy="1616075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</p:spPr>
      </p:cxnSp>
      <p:cxnSp>
        <p:nvCxnSpPr>
          <p:cNvPr id="314386" name="AutoShape 18"/>
          <p:cNvCxnSpPr>
            <a:cxnSpLocks noChangeShapeType="1"/>
            <a:stCxn id="314372" idx="3"/>
            <a:endCxn id="314377" idx="1"/>
          </p:cNvCxnSpPr>
          <p:nvPr/>
        </p:nvCxnSpPr>
        <p:spPr bwMode="auto">
          <a:xfrm>
            <a:off x="3962400" y="2232025"/>
            <a:ext cx="1143000" cy="3216275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</p:spPr>
      </p:cxnSp>
      <p:sp>
        <p:nvSpPr>
          <p:cNvPr id="24" name="ZoneTexte 23"/>
          <p:cNvSpPr txBox="1"/>
          <p:nvPr/>
        </p:nvSpPr>
        <p:spPr>
          <a:xfrm>
            <a:off x="395288" y="3213100"/>
            <a:ext cx="3816350" cy="275113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Problème avec </a:t>
            </a:r>
            <a:r>
              <a:rPr lang="fr-FR" sz="24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include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produit un </a:t>
            </a:r>
            <a:r>
              <a:rPr lang="fr-F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warning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 </a:t>
            </a:r>
            <a:r>
              <a:rPr lang="fr-FR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script continue</a:t>
            </a:r>
          </a:p>
          <a:p>
            <a:pPr eaLnBrk="1" hangingPunct="1">
              <a:lnSpc>
                <a:spcPct val="90000"/>
              </a:lnSpc>
              <a:defRPr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Problème avec </a:t>
            </a:r>
            <a:r>
              <a:rPr lang="fr-FR" sz="24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require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produit un </a:t>
            </a:r>
            <a:r>
              <a:rPr lang="fr-F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fatal </a:t>
            </a:r>
            <a:r>
              <a:rPr lang="fr-FR" sz="24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error</a:t>
            </a:r>
            <a:endParaRPr lang="fr-FR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 </a:t>
            </a:r>
            <a:r>
              <a:rPr lang="fr-FR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script s’arrête</a:t>
            </a:r>
          </a:p>
          <a:p>
            <a:pPr eaLnBrk="1" hangingPunct="1">
              <a:lnSpc>
                <a:spcPct val="90000"/>
              </a:lnSpc>
              <a:defRPr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3" grpId="0" animBg="1"/>
      <p:bldP spid="314374" grpId="0" animBg="1"/>
      <p:bldP spid="314375" grpId="0" animBg="1"/>
      <p:bldP spid="314376" grpId="0" animBg="1"/>
      <p:bldP spid="314377" grpId="0" animBg="1"/>
      <p:bldP spid="314378" grpId="0" animBg="1"/>
      <p:bldP spid="24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Gestion des erreurs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15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3050"/>
            <a:ext cx="8229600" cy="4286279"/>
          </a:xfrm>
        </p:spPr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Dans certains cas, il n’est ni possible ni utile de poursuivre l’exécution du code PHP (variables non définies, valeurs erronées, échec de connexion, …)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Arrêt brutal de l’exécution du code: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fr-FR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die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i="1" dirty="0" smtClean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message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fr-FR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exit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i="1" dirty="0" smtClean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message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731520" lvl="1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dirty="0" smtClean="0">
                <a:cs typeface="Arial" charset="0"/>
              </a:rPr>
              <a:t>Envoie </a:t>
            </a:r>
            <a:r>
              <a:rPr lang="fr-FR" i="1" dirty="0" smtClean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message</a:t>
            </a:r>
            <a:r>
              <a:rPr lang="fr-FR" dirty="0" smtClean="0">
                <a:cs typeface="Arial" charset="0"/>
              </a:rPr>
              <a:t> au navigateur et termine l’exécution du script courant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051396B-C817-451B-A3F0-40B3027E2577}" type="datetime11">
              <a:rPr lang="fr-FR" smtClean="0"/>
              <a:pPr>
                <a:defRPr/>
              </a:pPr>
              <a:t>19:36:21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54D12E-CB65-40A6-A58D-14B58BB19FC8}" type="slidenum">
              <a:rPr lang="fr-FR" altLang="fr-FR"/>
              <a:pPr>
                <a:defRPr/>
              </a:pPr>
              <a:t>72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095A60C-D2BD-4719-A362-52874C3F71DA}" type="datetime11">
              <a:rPr lang="fr-FR" smtClean="0"/>
              <a:pPr>
                <a:defRPr/>
              </a:pPr>
              <a:t>19:36:20</a:t>
            </a:fld>
            <a:endParaRPr lang="fr-FR"/>
          </a:p>
        </p:txBody>
      </p:sp>
      <p:sp>
        <p:nvSpPr>
          <p:cNvPr id="14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12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EBB5E-D708-46D8-901B-493D218AF15F}" type="slidenum">
              <a:rPr lang="fr-FR" altLang="fr-FR"/>
              <a:pPr>
                <a:defRPr/>
              </a:pPr>
              <a:t>73</a:t>
            </a:fld>
            <a:endParaRPr lang="fr-FR" altLang="fr-FR"/>
          </a:p>
        </p:txBody>
      </p:sp>
      <p:sp>
        <p:nvSpPr>
          <p:cNvPr id="316426" name="Rectangle 10"/>
          <p:cNvSpPr>
            <a:spLocks noChangeArrowheads="1"/>
          </p:cNvSpPr>
          <p:nvPr/>
        </p:nvSpPr>
        <p:spPr bwMode="auto">
          <a:xfrm>
            <a:off x="457200" y="274638"/>
            <a:ext cx="8229600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fr-F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Gestion des erreurs – (Mauvais) Exemple</a:t>
            </a:r>
          </a:p>
        </p:txBody>
      </p:sp>
      <p:sp>
        <p:nvSpPr>
          <p:cNvPr id="316419" name="Rectangle 3"/>
          <p:cNvSpPr>
            <a:spLocks noChangeArrowheads="1"/>
          </p:cNvSpPr>
          <p:nvPr/>
        </p:nvSpPr>
        <p:spPr bwMode="auto">
          <a:xfrm>
            <a:off x="357158" y="1571612"/>
            <a:ext cx="4419600" cy="5072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5000"/>
              </a:spcBef>
              <a:buClr>
                <a:schemeClr val="folHlink"/>
              </a:buClr>
              <a:defRPr/>
            </a:pPr>
            <a:r>
              <a:rPr lang="fr-FR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&lt;?</a:t>
            </a:r>
            <a:r>
              <a:rPr lang="fr-FR" b="1" dirty="0" err="1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php</a:t>
            </a:r>
            <a:endParaRPr lang="fr-F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pPr marL="342900" indent="-342900" eaLnBrk="1" hangingPunct="1">
              <a:spcBef>
                <a:spcPct val="5000"/>
              </a:spcBef>
              <a:buClr>
                <a:schemeClr val="folHlink"/>
              </a:buClr>
              <a:defRPr/>
            </a:pPr>
            <a:r>
              <a:rPr lang="fr-FR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$</a:t>
            </a: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html </a:t>
            </a:r>
            <a:r>
              <a:rPr lang="fr-FR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= </a:t>
            </a: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&lt;&lt;&lt;</a:t>
            </a:r>
            <a:r>
              <a:rPr lang="fr-FR" b="1" dirty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HTML</a:t>
            </a:r>
            <a:endParaRPr lang="fr-FR" b="1" dirty="0">
              <a:solidFill>
                <a:srgbClr val="6A5AC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pPr marL="342900" indent="-342900" eaLnBrk="1" hangingPunct="1">
              <a:spcBef>
                <a:spcPct val="5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</a:t>
            </a:r>
            <a:r>
              <a:rPr lang="fr-FR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html</a:t>
            </a: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  <a:endParaRPr lang="fr-F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pPr marL="342900" indent="-342900" eaLnBrk="1" hangingPunct="1">
              <a:spcBef>
                <a:spcPct val="5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</a:t>
            </a:r>
            <a:r>
              <a:rPr lang="fr-FR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head</a:t>
            </a: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  <a:endParaRPr lang="fr-F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pPr marL="342900" indent="-342900" eaLnBrk="1" hangingPunct="1">
              <a:spcBef>
                <a:spcPct val="5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</a:t>
            </a:r>
            <a:r>
              <a:rPr lang="fr-FR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title</a:t>
            </a: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  <a:r>
              <a:rPr lang="fr-FR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die-exit</a:t>
            </a: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&lt;/</a:t>
            </a:r>
            <a:r>
              <a:rPr lang="fr-FR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title</a:t>
            </a: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  <a:endParaRPr lang="fr-F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pPr marL="342900" indent="-342900" eaLnBrk="1" hangingPunct="1">
              <a:spcBef>
                <a:spcPct val="5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&lt;/</a:t>
            </a:r>
            <a:r>
              <a:rPr lang="fr-FR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head</a:t>
            </a: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  <a:endParaRPr lang="fr-F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pPr marL="342900" indent="-342900" eaLnBrk="1" hangingPunct="1">
              <a:spcBef>
                <a:spcPct val="5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</a:t>
            </a:r>
            <a:r>
              <a:rPr lang="fr-FR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body</a:t>
            </a: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  <a:endParaRPr lang="fr-F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pPr marL="342900" indent="-342900" eaLnBrk="1" hangingPunct="1">
              <a:spcBef>
                <a:spcPct val="5000"/>
              </a:spcBef>
              <a:buClr>
                <a:schemeClr val="folHlink"/>
              </a:buClr>
              <a:defRPr/>
            </a:pPr>
            <a:r>
              <a:rPr lang="fr-FR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HTML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;</a:t>
            </a:r>
            <a:endParaRPr lang="fr-FR" b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pPr marL="342900" indent="-342900" eaLnBrk="1" hangingPunct="1">
              <a:spcBef>
                <a:spcPct val="5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if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 </a:t>
            </a:r>
            <a:r>
              <a:rPr lang="fr-FR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(</a:t>
            </a:r>
            <a:r>
              <a:rPr lang="fr-FR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!</a:t>
            </a:r>
            <a:r>
              <a:rPr lang="fr-FR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isset</a:t>
            </a:r>
            <a:r>
              <a:rPr lang="fr-FR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(</a:t>
            </a:r>
            <a:r>
              <a:rPr lang="fr-FR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$</a:t>
            </a: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val</a:t>
            </a:r>
            <a:r>
              <a:rPr lang="fr-FR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)) {</a:t>
            </a:r>
            <a:endParaRPr lang="fr-F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pPr marL="342900" indent="-342900" eaLnBrk="1" hangingPunct="1">
              <a:spcBef>
                <a:spcPct val="5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  die</a:t>
            </a:r>
            <a:r>
              <a:rPr lang="fr-FR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(</a:t>
            </a:r>
            <a:r>
              <a:rPr lang="fr-FR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$</a:t>
            </a:r>
            <a:r>
              <a:rPr lang="fr-FR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html</a:t>
            </a:r>
            <a:r>
              <a:rPr lang="fr-FR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.</a:t>
            </a:r>
            <a:r>
              <a:rPr lang="fr-FR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"</a:t>
            </a:r>
            <a:r>
              <a:rPr lang="fr-FR" b="1" dirty="0" err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problème</a:t>
            </a:r>
            <a:r>
              <a:rPr lang="fr-FR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 val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"</a:t>
            </a:r>
            <a:r>
              <a:rPr lang="fr-FR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)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 ;</a:t>
            </a:r>
          </a:p>
          <a:p>
            <a:pPr marL="342900" indent="-342900" eaLnBrk="1" hangingPunct="1">
              <a:spcBef>
                <a:spcPct val="5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  /* Au delà de ce point,</a:t>
            </a:r>
          </a:p>
          <a:p>
            <a:pPr marL="342900" indent="-342900" eaLnBrk="1" hangingPunct="1">
              <a:spcBef>
                <a:spcPct val="5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     fin du script */</a:t>
            </a:r>
            <a:endParaRPr lang="fr-F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pPr marL="342900" indent="-342900" eaLnBrk="1" hangingPunct="1">
              <a:spcBef>
                <a:spcPct val="5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}</a:t>
            </a:r>
            <a:endParaRPr lang="fr-F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pPr marL="342900" indent="-342900" eaLnBrk="1" hangingPunct="1">
              <a:spcBef>
                <a:spcPct val="5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$</a:t>
            </a: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html </a:t>
            </a:r>
            <a:r>
              <a:rPr lang="fr-FR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.=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 </a:t>
            </a: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&lt;&lt;&lt;</a:t>
            </a:r>
            <a:r>
              <a:rPr lang="fr-FR" b="1" dirty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HTML</a:t>
            </a:r>
          </a:p>
          <a:p>
            <a:pPr marL="342900" indent="-342900" eaLnBrk="1" hangingPunct="1">
              <a:spcBef>
                <a:spcPct val="5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Choix: </a:t>
            </a:r>
            <a:r>
              <a:rPr lang="fr-FR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$</a:t>
            </a: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val</a:t>
            </a:r>
            <a:endParaRPr lang="fr-F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pPr marL="342900" indent="-342900" eaLnBrk="1" hangingPunct="1">
              <a:spcBef>
                <a:spcPct val="5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&lt;/</a:t>
            </a:r>
            <a:r>
              <a:rPr lang="fr-FR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body</a:t>
            </a: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  <a:endParaRPr lang="fr-F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pPr marL="342900" indent="-342900" eaLnBrk="1" hangingPunct="1">
              <a:spcBef>
                <a:spcPct val="5000"/>
              </a:spcBef>
              <a:buClr>
                <a:schemeClr val="folHlink"/>
              </a:buClr>
              <a:defRPr/>
            </a:pP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&lt;/</a:t>
            </a:r>
            <a:r>
              <a:rPr lang="fr-FR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html</a:t>
            </a: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  <a:endParaRPr lang="fr-F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</p:txBody>
      </p:sp>
      <p:sp>
        <p:nvSpPr>
          <p:cNvPr id="316420" name="Text Box 4"/>
          <p:cNvSpPr txBox="1">
            <a:spLocks noChangeArrowheads="1"/>
          </p:cNvSpPr>
          <p:nvPr/>
        </p:nvSpPr>
        <p:spPr bwMode="auto">
          <a:xfrm>
            <a:off x="5257800" y="1643050"/>
            <a:ext cx="3429000" cy="200026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fr-FR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</a:t>
            </a: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endParaRPr lang="fr-F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fr-FR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</a:t>
            </a: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endParaRPr lang="fr-F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fr-FR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</a:t>
            </a: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fr-FR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die-exit</a:t>
            </a: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</a:t>
            </a:r>
            <a:r>
              <a:rPr lang="fr-FR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</a:t>
            </a: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endParaRPr lang="fr-F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</a:t>
            </a:r>
            <a:r>
              <a:rPr lang="fr-FR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</a:t>
            </a: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endParaRPr lang="fr-F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fr-FR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body</a:t>
            </a: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endParaRPr lang="fr-F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problème val</a:t>
            </a:r>
          </a:p>
        </p:txBody>
      </p:sp>
      <p:sp>
        <p:nvSpPr>
          <p:cNvPr id="64520" name="Rectangle 5"/>
          <p:cNvSpPr>
            <a:spLocks noChangeArrowheads="1"/>
          </p:cNvSpPr>
          <p:nvPr/>
        </p:nvSpPr>
        <p:spPr bwMode="auto">
          <a:xfrm>
            <a:off x="3571868" y="1357298"/>
            <a:ext cx="1219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PHP</a:t>
            </a:r>
          </a:p>
        </p:txBody>
      </p:sp>
      <p:sp>
        <p:nvSpPr>
          <p:cNvPr id="64521" name="Rectangle 6"/>
          <p:cNvSpPr>
            <a:spLocks noChangeArrowheads="1"/>
          </p:cNvSpPr>
          <p:nvPr/>
        </p:nvSpPr>
        <p:spPr bwMode="auto">
          <a:xfrm>
            <a:off x="7620000" y="1196975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HTML</a:t>
            </a:r>
          </a:p>
        </p:txBody>
      </p:sp>
      <p:sp>
        <p:nvSpPr>
          <p:cNvPr id="64522" name="Rectangle 7"/>
          <p:cNvSpPr>
            <a:spLocks noChangeArrowheads="1"/>
          </p:cNvSpPr>
          <p:nvPr/>
        </p:nvSpPr>
        <p:spPr bwMode="auto">
          <a:xfrm>
            <a:off x="7486650" y="4038600"/>
            <a:ext cx="1219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Navigateur</a:t>
            </a:r>
          </a:p>
        </p:txBody>
      </p:sp>
      <p:sp>
        <p:nvSpPr>
          <p:cNvPr id="316424" name="AutoShape 8"/>
          <p:cNvSpPr>
            <a:spLocks noChangeArrowheads="1"/>
          </p:cNvSpPr>
          <p:nvPr/>
        </p:nvSpPr>
        <p:spPr bwMode="auto">
          <a:xfrm>
            <a:off x="4800600" y="24384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6425" name="AutoShape 9"/>
          <p:cNvSpPr>
            <a:spLocks noChangeArrowheads="1"/>
          </p:cNvSpPr>
          <p:nvPr/>
        </p:nvSpPr>
        <p:spPr bwMode="auto">
          <a:xfrm rot="5400000">
            <a:off x="6736557" y="3536157"/>
            <a:ext cx="395286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6427" name="Text Box 11"/>
          <p:cNvSpPr txBox="1">
            <a:spLocks noChangeArrowheads="1"/>
          </p:cNvSpPr>
          <p:nvPr/>
        </p:nvSpPr>
        <p:spPr bwMode="auto">
          <a:xfrm>
            <a:off x="5292725" y="4038600"/>
            <a:ext cx="3429000" cy="201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fr-FR" b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fr-FR" b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problème val</a:t>
            </a:r>
          </a:p>
        </p:txBody>
      </p:sp>
      <p:sp>
        <p:nvSpPr>
          <p:cNvPr id="316428" name="AutoShape 12"/>
          <p:cNvSpPr>
            <a:spLocks noChangeArrowheads="1"/>
          </p:cNvSpPr>
          <p:nvPr/>
        </p:nvSpPr>
        <p:spPr bwMode="auto">
          <a:xfrm>
            <a:off x="3214678" y="3857628"/>
            <a:ext cx="3571900" cy="531209"/>
          </a:xfrm>
          <a:prstGeom prst="wedgeRoundRectCallout">
            <a:avLst>
              <a:gd name="adj1" fmla="val 37860"/>
              <a:gd name="adj2" fmla="val -153807"/>
              <a:gd name="adj3" fmla="val 16667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r-FR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 non </a:t>
            </a:r>
            <a:r>
              <a:rPr lang="fr-FR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valide</a:t>
            </a:r>
            <a:r>
              <a:rPr lang="fr-FR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6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28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Gestion de l'affichage des erreurs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b="1" smtClean="0">
                <a:solidFill>
                  <a:srgbClr val="2E8B57"/>
                </a:solidFill>
                <a:latin typeface="Courier New" pitchFamily="49" charset="0"/>
              </a:rPr>
              <a:t>int</a:t>
            </a:r>
            <a:r>
              <a:rPr lang="fr-FR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b="1" smtClean="0">
                <a:solidFill>
                  <a:srgbClr val="008080"/>
                </a:solidFill>
                <a:latin typeface="Courier New" pitchFamily="49" charset="0"/>
              </a:rPr>
              <a:t>error_reporting</a:t>
            </a:r>
            <a:r>
              <a:rPr lang="fr-FR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b="1" smtClean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b="1" smtClean="0">
                <a:latin typeface="Courier New" pitchFamily="49" charset="0"/>
              </a:rPr>
              <a:t>[</a:t>
            </a:r>
            <a:r>
              <a:rPr lang="fr-FR" b="1" smtClean="0">
                <a:solidFill>
                  <a:srgbClr val="2E8B57"/>
                </a:solidFill>
                <a:latin typeface="Courier New" pitchFamily="49" charset="0"/>
              </a:rPr>
              <a:t>int</a:t>
            </a:r>
            <a:r>
              <a:rPr lang="fr-FR" b="1" smtClean="0">
                <a:solidFill>
                  <a:srgbClr val="000000"/>
                </a:solidFill>
                <a:latin typeface="Courier New" pitchFamily="49" charset="0"/>
              </a:rPr>
              <a:t> level</a:t>
            </a:r>
            <a:r>
              <a:rPr lang="fr-FR" b="1" smtClean="0">
                <a:latin typeface="Courier New" pitchFamily="49" charset="0"/>
              </a:rPr>
              <a:t>]</a:t>
            </a:r>
            <a:r>
              <a:rPr lang="fr-FR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b="1" smtClean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fr-FR" smtClean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endParaRPr lang="fr-FR" dirty="0" smtClean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44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9E02CD-3C3C-43F6-95ED-FE02474B55E0}" type="datetime11">
              <a:rPr lang="fr-FR" smtClean="0"/>
              <a:pPr>
                <a:defRPr/>
              </a:pPr>
              <a:t>19:37:11</a:t>
            </a:fld>
            <a:endParaRPr lang="fr-FR"/>
          </a:p>
        </p:txBody>
      </p:sp>
      <p:sp>
        <p:nvSpPr>
          <p:cNvPr id="45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3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F12E7-1C38-4116-985A-9103A16D3CAF}" type="slidenum">
              <a:rPr lang="fr-FR" altLang="fr-FR"/>
              <a:pPr>
                <a:defRPr/>
              </a:pPr>
              <a:t>74</a:t>
            </a:fld>
            <a:endParaRPr lang="fr-FR" altLang="fr-FR"/>
          </a:p>
        </p:txBody>
      </p:sp>
      <p:sp>
        <p:nvSpPr>
          <p:cNvPr id="335243" name="AutoShape 395"/>
          <p:cNvSpPr>
            <a:spLocks noChangeArrowheads="1"/>
          </p:cNvSpPr>
          <p:nvPr/>
        </p:nvSpPr>
        <p:spPr bwMode="auto">
          <a:xfrm>
            <a:off x="777875" y="5283200"/>
            <a:ext cx="3794125" cy="10985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php.ini</a:t>
            </a:r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35255" name="Group 407"/>
          <p:cNvGraphicFramePr>
            <a:graphicFrameLocks noGrp="1"/>
          </p:cNvGraphicFramePr>
          <p:nvPr/>
        </p:nvGraphicFramePr>
        <p:xfrm>
          <a:off x="5429256" y="1785926"/>
          <a:ext cx="2663825" cy="4587869"/>
        </p:xfrm>
        <a:graphic>
          <a:graphicData uri="http://schemas.openxmlformats.org/drawingml/2006/table">
            <a:tbl>
              <a:tblPr/>
              <a:tblGrid>
                <a:gridCol w="2663825"/>
              </a:tblGrid>
              <a:tr h="3658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Constante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28" marB="4572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24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E_ERROR </a:t>
                      </a:r>
                    </a:p>
                  </a:txBody>
                  <a:tcPr marL="180000" marR="36000" marT="25204" marB="2520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E_WARNING </a:t>
                      </a:r>
                    </a:p>
                  </a:txBody>
                  <a:tcPr marL="180000" marR="36000" marT="25204" marB="2520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E_PARSE </a:t>
                      </a:r>
                    </a:p>
                  </a:txBody>
                  <a:tcPr marL="180000" marR="36000" marT="25204" marB="2520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E_NOTICE </a:t>
                      </a:r>
                    </a:p>
                  </a:txBody>
                  <a:tcPr marL="180000" marR="36000" marT="25204" marB="2520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E_CORE_ERROR </a:t>
                      </a:r>
                    </a:p>
                  </a:txBody>
                  <a:tcPr marL="180000" marR="36000" marT="25204" marB="2520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E_CORE_WARNING </a:t>
                      </a:r>
                    </a:p>
                  </a:txBody>
                  <a:tcPr marL="180000" marR="36000" marT="25204" marB="2520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E_COMPILE_ERROR </a:t>
                      </a:r>
                    </a:p>
                  </a:txBody>
                  <a:tcPr marL="180000" marR="36000" marT="25204" marB="2520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E_COMPILE_WARNING </a:t>
                      </a:r>
                    </a:p>
                  </a:txBody>
                  <a:tcPr marL="180000" marR="36000" marT="25204" marB="2520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E_USER_ERROR </a:t>
                      </a:r>
                    </a:p>
                  </a:txBody>
                  <a:tcPr marL="180000" marR="36000" marT="25204" marB="2520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E_USER_WARNING </a:t>
                      </a:r>
                    </a:p>
                  </a:txBody>
                  <a:tcPr marL="180000" marR="36000" marT="25204" marB="2520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E_USER_NOTICE </a:t>
                      </a:r>
                    </a:p>
                  </a:txBody>
                  <a:tcPr marL="180000" marR="36000" marT="25204" marB="2520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E_ALL </a:t>
                      </a:r>
                    </a:p>
                  </a:txBody>
                  <a:tcPr marL="180000" marR="36000" marT="25204" marB="2520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E_STRICT </a:t>
                      </a:r>
                    </a:p>
                  </a:txBody>
                  <a:tcPr marL="180000" marR="36000" marT="25204" marB="2520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35222" name="AutoShape 374"/>
          <p:cNvSpPr>
            <a:spLocks noChangeArrowheads="1"/>
          </p:cNvSpPr>
          <p:nvPr/>
        </p:nvSpPr>
        <p:spPr bwMode="auto">
          <a:xfrm>
            <a:off x="1214414" y="2500306"/>
            <a:ext cx="328295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Ancien niveau d'erreur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335225" name="AutoShape 377"/>
          <p:cNvSpPr>
            <a:spLocks noChangeArrowheads="1"/>
          </p:cNvSpPr>
          <p:nvPr/>
        </p:nvSpPr>
        <p:spPr bwMode="auto">
          <a:xfrm>
            <a:off x="468313" y="3286124"/>
            <a:ext cx="4751387" cy="173664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 eaLnBrk="1" hangingPunct="1">
              <a:defRPr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Sur un serveur en production, </a:t>
            </a:r>
            <a:r>
              <a:rPr lang="fr-FR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toute erreur affichée</a:t>
            </a:r>
            <a:r>
              <a:rPr lang="fr-FR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donne des indices sur les scripts et </a:t>
            </a:r>
            <a:r>
              <a:rPr lang="fr-FR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rend le site vulnérable</a:t>
            </a:r>
          </a:p>
        </p:txBody>
      </p:sp>
      <p:sp>
        <p:nvSpPr>
          <p:cNvPr id="335241" name="AutoShape 393"/>
          <p:cNvSpPr>
            <a:spLocks noChangeArrowheads="1"/>
          </p:cNvSpPr>
          <p:nvPr/>
        </p:nvSpPr>
        <p:spPr bwMode="auto">
          <a:xfrm>
            <a:off x="881063" y="5795963"/>
            <a:ext cx="3587750" cy="4413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display_errors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boolean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35242" name="AutoShape 394"/>
          <p:cNvCxnSpPr>
            <a:cxnSpLocks noChangeShapeType="1"/>
            <a:endCxn id="335222" idx="1"/>
          </p:cNvCxnSpPr>
          <p:nvPr/>
        </p:nvCxnSpPr>
        <p:spPr bwMode="auto">
          <a:xfrm rot="16200000" flipH="1">
            <a:off x="853257" y="2393150"/>
            <a:ext cx="538163" cy="184150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 type="triangle" w="lg" len="lg"/>
            <a:tailEnd/>
          </a:ln>
        </p:spPr>
      </p:cxnSp>
      <p:sp>
        <p:nvSpPr>
          <p:cNvPr id="335253" name="Text Box 405"/>
          <p:cNvSpPr txBox="1">
            <a:spLocks noChangeArrowheads="1"/>
          </p:cNvSpPr>
          <p:nvPr/>
        </p:nvSpPr>
        <p:spPr bwMode="auto">
          <a:xfrm>
            <a:off x="8339138" y="2852738"/>
            <a:ext cx="554037" cy="157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eaLnBrk="1" hangingPunct="1">
              <a:defRPr/>
            </a:pPr>
            <a:r>
              <a:rPr lang="fr-F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Débogage</a:t>
            </a:r>
          </a:p>
        </p:txBody>
      </p:sp>
      <p:sp>
        <p:nvSpPr>
          <p:cNvPr id="335254" name="Line 406"/>
          <p:cNvSpPr>
            <a:spLocks noChangeShapeType="1"/>
          </p:cNvSpPr>
          <p:nvPr/>
        </p:nvSpPr>
        <p:spPr bwMode="auto">
          <a:xfrm>
            <a:off x="8316913" y="2133600"/>
            <a:ext cx="0" cy="3887788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35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5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35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3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243" grpId="0" animBg="1" autoUpdateAnimBg="0"/>
      <p:bldP spid="335222" grpId="0" animBg="1" autoUpdateAnimBg="0"/>
      <p:bldP spid="335225" grpId="0" animBg="1" autoUpdateAnimBg="0"/>
      <p:bldP spid="335241" grpId="0" animBg="1" autoUpdateAnimBg="0"/>
      <p:bldP spid="335253" grpId="0" autoUpdateAnimBg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Opérateur de contrôle d'erreur en phase de développement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fr-FR" b="1" smtClean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b="1" smtClean="0">
                <a:solidFill>
                  <a:srgbClr val="008080"/>
                </a:solidFill>
                <a:latin typeface="Courier New" pitchFamily="49" charset="0"/>
              </a:rPr>
              <a:t>v</a:t>
            </a:r>
            <a:r>
              <a:rPr lang="fr-FR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b="1" smtClean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b="1" smtClean="0">
                <a:solidFill>
                  <a:srgbClr val="008080"/>
                </a:solidFill>
                <a:latin typeface="Courier New" pitchFamily="49" charset="0"/>
              </a:rPr>
              <a:t>file</a:t>
            </a:r>
            <a:r>
              <a:rPr lang="fr-FR" b="1" smtClean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b="1" smtClean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fr-FR" b="1" smtClean="0">
                <a:solidFill>
                  <a:srgbClr val="FF00FF"/>
                </a:solidFill>
                <a:latin typeface="Courier New" pitchFamily="49" charset="0"/>
              </a:rPr>
              <a:t>dummy.txt</a:t>
            </a:r>
            <a:r>
              <a:rPr lang="fr-FR" b="1" smtClean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fr-FR" b="1" smtClean="0">
                <a:solidFill>
                  <a:srgbClr val="6A5ACD"/>
                </a:solidFill>
                <a:latin typeface="Courier New" pitchFamily="49" charset="0"/>
              </a:rPr>
              <a:t>)</a:t>
            </a:r>
            <a:endParaRPr lang="fr-FR" b="1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fr-FR" b="1" smtClean="0">
                <a:solidFill>
                  <a:srgbClr val="804040"/>
                </a:solidFill>
                <a:latin typeface="Courier New" pitchFamily="49" charset="0"/>
              </a:rPr>
              <a:t>   or</a:t>
            </a:r>
            <a:r>
              <a:rPr lang="fr-FR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b="1" smtClean="0">
                <a:solidFill>
                  <a:srgbClr val="008080"/>
                </a:solidFill>
                <a:latin typeface="Courier New" pitchFamily="49" charset="0"/>
              </a:rPr>
              <a:t>die</a:t>
            </a:r>
            <a:r>
              <a:rPr lang="fr-FR" b="1" smtClean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b="1" smtClean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fr-FR" b="1" smtClean="0">
                <a:solidFill>
                  <a:srgbClr val="FF00FF"/>
                </a:solidFill>
                <a:latin typeface="Courier New" pitchFamily="49" charset="0"/>
              </a:rPr>
              <a:t>Problème de lecture</a:t>
            </a:r>
            <a:r>
              <a:rPr lang="fr-FR" b="1" smtClean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fr-FR" b="1" smtClean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fr-FR" b="1" smtClean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</p:txBody>
      </p:sp>
      <p:sp>
        <p:nvSpPr>
          <p:cNvPr id="11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D8989FD-A882-4897-B95F-0C9D36C286E7}" type="datetime11">
              <a:rPr lang="fr-FR" smtClean="0"/>
              <a:pPr>
                <a:defRPr/>
              </a:pPr>
              <a:t>19:34:37</a:t>
            </a:fld>
            <a:endParaRPr lang="fr-FR"/>
          </a:p>
        </p:txBody>
      </p:sp>
      <p:sp>
        <p:nvSpPr>
          <p:cNvPr id="12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10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4389A6-8B35-446A-8AAC-64CA3397B0BA}" type="slidenum">
              <a:rPr lang="fr-FR" altLang="fr-FR"/>
              <a:pPr>
                <a:defRPr/>
              </a:pPr>
              <a:t>75</a:t>
            </a:fld>
            <a:endParaRPr lang="fr-FR" altLang="fr-FR"/>
          </a:p>
        </p:txBody>
      </p:sp>
      <p:sp>
        <p:nvSpPr>
          <p:cNvPr id="335876" name="AutoShape 4"/>
          <p:cNvSpPr>
            <a:spLocks noChangeArrowheads="1"/>
          </p:cNvSpPr>
          <p:nvPr/>
        </p:nvSpPr>
        <p:spPr bwMode="auto">
          <a:xfrm>
            <a:off x="611188" y="2347913"/>
            <a:ext cx="7777162" cy="1736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fr-FR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Warning</a:t>
            </a:r>
            <a:r>
              <a:rPr lang="fr-FR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file(dummy.txt): failed to open stream: No such file or directory in </a:t>
            </a:r>
            <a:r>
              <a:rPr lang="fr-FR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dummy.php</a:t>
            </a:r>
            <a:r>
              <a:rPr lang="fr-FR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line </a:t>
            </a:r>
            <a:r>
              <a:rPr lang="fr-FR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68</a:t>
            </a:r>
            <a:r>
              <a:rPr lang="fr-FR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Problème de lecture</a:t>
            </a:r>
          </a:p>
        </p:txBody>
      </p:sp>
      <p:sp>
        <p:nvSpPr>
          <p:cNvPr id="335877" name="AutoShape 5"/>
          <p:cNvSpPr>
            <a:spLocks noChangeArrowheads="1"/>
          </p:cNvSpPr>
          <p:nvPr/>
        </p:nvSpPr>
        <p:spPr bwMode="auto">
          <a:xfrm>
            <a:off x="611188" y="5441950"/>
            <a:ext cx="7777162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fr-FR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Problème de lecture</a:t>
            </a:r>
          </a:p>
        </p:txBody>
      </p:sp>
      <p:sp>
        <p:nvSpPr>
          <p:cNvPr id="335878" name="Rectangle 6"/>
          <p:cNvSpPr>
            <a:spLocks noChangeArrowheads="1"/>
          </p:cNvSpPr>
          <p:nvPr/>
        </p:nvSpPr>
        <p:spPr bwMode="auto">
          <a:xfrm>
            <a:off x="457200" y="4365625"/>
            <a:ext cx="82296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28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</a:t>
            </a:r>
            <a:r>
              <a:rPr lang="fr-FR" sz="28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fr-F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fr-F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@</a:t>
            </a:r>
            <a:r>
              <a:rPr lang="fr-FR" sz="28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file</a:t>
            </a:r>
            <a:r>
              <a:rPr lang="fr-FR" sz="28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fr-FR" sz="28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dummy.txt</a:t>
            </a:r>
            <a:r>
              <a:rPr lang="fr-F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fr-FR" sz="28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fr-FR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28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or</a:t>
            </a:r>
            <a:r>
              <a:rPr lang="fr-F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</a:t>
            </a:r>
            <a:r>
              <a:rPr lang="fr-FR" sz="28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fr-FR" sz="28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Problème de lecture</a:t>
            </a:r>
            <a:r>
              <a:rPr lang="fr-F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fr-FR" sz="28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fr-F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;</a:t>
            </a:r>
          </a:p>
        </p:txBody>
      </p:sp>
      <p:sp>
        <p:nvSpPr>
          <p:cNvPr id="335879" name="AutoShape 7"/>
          <p:cNvSpPr>
            <a:spLocks noChangeArrowheads="1"/>
          </p:cNvSpPr>
          <p:nvPr/>
        </p:nvSpPr>
        <p:spPr bwMode="auto">
          <a:xfrm>
            <a:off x="5364163" y="1268413"/>
            <a:ext cx="2309812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Fichier absent</a:t>
            </a:r>
          </a:p>
        </p:txBody>
      </p:sp>
      <p:sp>
        <p:nvSpPr>
          <p:cNvPr id="335883" name="Oval 11"/>
          <p:cNvSpPr>
            <a:spLocks noChangeArrowheads="1"/>
          </p:cNvSpPr>
          <p:nvPr/>
        </p:nvSpPr>
        <p:spPr bwMode="auto">
          <a:xfrm>
            <a:off x="1474788" y="4365625"/>
            <a:ext cx="504825" cy="501650"/>
          </a:xfrm>
          <a:prstGeom prst="ellipse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5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5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5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6" grpId="0" animBg="1"/>
      <p:bldP spid="335877" grpId="0" animBg="1"/>
      <p:bldP spid="335878" grpId="0"/>
      <p:bldP spid="335879" grpId="0" animBg="1"/>
      <p:bldP spid="335883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Savoir utiliser la documentation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6019" name="Espace réservé du texte 2"/>
          <p:cNvSpPr>
            <a:spLocks noGrp="1"/>
          </p:cNvSpPr>
          <p:nvPr>
            <p:ph type="body" idx="1"/>
          </p:nvPr>
        </p:nvSpPr>
        <p:spPr>
          <a:xfrm>
            <a:off x="741363" y="1828800"/>
            <a:ext cx="8021637" cy="685800"/>
          </a:xfrm>
        </p:spPr>
        <p:txBody>
          <a:bodyPr/>
          <a:lstStyle/>
          <a:p>
            <a:endParaRPr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695C493-30CB-46D2-A0CC-894614AC38A4}" type="datetime11">
              <a:rPr lang="fr-FR" smtClean="0"/>
              <a:pPr>
                <a:defRPr/>
              </a:pPr>
              <a:t>19:35:30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F0758-9914-4E35-BF9F-4EE84FBDAC66}" type="slidenum">
              <a:rPr lang="fr-FR" altLang="fr-FR"/>
              <a:pPr>
                <a:defRPr/>
              </a:pPr>
              <a:t>76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PROGRAMMATION MODULAIRES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625975"/>
          </a:xfrm>
        </p:spPr>
        <p:txBody>
          <a:bodyPr/>
          <a:lstStyle/>
          <a:p>
            <a:r>
              <a:rPr lang="fr-FR" dirty="0" smtClean="0"/>
              <a:t>La programmation modulaire permet de la réutilisation de code</a:t>
            </a:r>
            <a:r>
              <a:rPr lang="fr-FR" dirty="0" smtClean="0"/>
              <a:t>, notamment </a:t>
            </a:r>
            <a:r>
              <a:rPr lang="fr-FR" dirty="0" smtClean="0"/>
              <a:t>par l'écriture de librairies.</a:t>
            </a:r>
          </a:p>
          <a:p>
            <a:r>
              <a:rPr lang="fr-FR" dirty="0" smtClean="0"/>
              <a:t>De ce fait, PHP permet cette modularité par la </a:t>
            </a:r>
            <a:r>
              <a:rPr lang="fr-FR" dirty="0" smtClean="0"/>
              <a:t>programmation de </a:t>
            </a:r>
            <a:r>
              <a:rPr lang="fr-FR" dirty="0" smtClean="0"/>
              <a:t>librairies classiques et de classes.</a:t>
            </a:r>
          </a:p>
          <a:p>
            <a:r>
              <a:rPr lang="fr-FR" b="1" dirty="0" smtClean="0"/>
              <a:t>Librairies: </a:t>
            </a:r>
            <a:r>
              <a:rPr lang="fr-FR" dirty="0" smtClean="0"/>
              <a:t>Les </a:t>
            </a:r>
            <a:r>
              <a:rPr lang="fr-FR" dirty="0" smtClean="0"/>
              <a:t>librairies sont des fichiers PHP traditionnels. </a:t>
            </a:r>
            <a:r>
              <a:rPr lang="fr-FR" dirty="0" smtClean="0"/>
              <a:t>Leur extension </a:t>
            </a:r>
            <a:r>
              <a:rPr lang="fr-FR" dirty="0" smtClean="0"/>
              <a:t>était .</a:t>
            </a:r>
            <a:r>
              <a:rPr lang="fr-FR" dirty="0" err="1" smtClean="0"/>
              <a:t>inc</a:t>
            </a:r>
            <a:r>
              <a:rPr lang="fr-FR" dirty="0" smtClean="0"/>
              <a:t> par convention, mais de plus en </a:t>
            </a:r>
            <a:r>
              <a:rPr lang="fr-FR" dirty="0" smtClean="0"/>
              <a:t>plus l’extension </a:t>
            </a:r>
            <a:r>
              <a:rPr lang="fr-FR" dirty="0" smtClean="0"/>
              <a:t>.PHP est utilisée</a:t>
            </a:r>
            <a:r>
              <a:rPr lang="fr-FR" dirty="0" smtClean="0"/>
              <a:t>.</a:t>
            </a: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27FC4-42D4-49C5-92B9-64E01F3A2C56}" type="datetime11">
              <a:rPr lang="fr-FR" smtClean="0"/>
              <a:pPr>
                <a:defRPr/>
              </a:pPr>
              <a:t>19:44:55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4E25C-071F-4CE9-A4E6-4A0413295B75}" type="slidenum">
              <a:rPr lang="fr-FR" altLang="fr-FR" smtClean="0"/>
              <a:pPr>
                <a:defRPr/>
              </a:pPr>
              <a:t>77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PROGRAMMATION MODULAIRES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peut également inclure un fichier HTML ou d'autre type, cependant les éventuels tags PHP ne seront pas interprétés.</a:t>
            </a:r>
          </a:p>
          <a:p>
            <a:r>
              <a:rPr lang="fr-FR" dirty="0" smtClean="0"/>
              <a:t>On inclus un fichier en utilisant les deux instructions </a:t>
            </a:r>
            <a:r>
              <a:rPr lang="fr-FR" b="1" dirty="0" err="1" smtClean="0"/>
              <a:t>include</a:t>
            </a:r>
            <a:r>
              <a:rPr lang="fr-FR" dirty="0" smtClean="0"/>
              <a:t> ou </a:t>
            </a:r>
            <a:r>
              <a:rPr lang="fr-FR" b="1" dirty="0" err="1" smtClean="0"/>
              <a:t>require</a:t>
            </a:r>
            <a:r>
              <a:rPr lang="fr-FR" dirty="0" smtClean="0"/>
              <a:t>. 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27FC4-42D4-49C5-92B9-64E01F3A2C56}" type="datetime11">
              <a:rPr lang="fr-FR" smtClean="0"/>
              <a:pPr>
                <a:defRPr/>
              </a:pPr>
              <a:t>19:47:59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4E25C-071F-4CE9-A4E6-4A0413295B75}" type="slidenum">
              <a:rPr lang="fr-FR" altLang="fr-FR" smtClean="0"/>
              <a:pPr>
                <a:defRPr/>
              </a:pPr>
              <a:t>78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OO (Orienté Objet)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2C2743-0ECD-40C8-BA65-A68670A6B173}" type="datetime11">
              <a:rPr lang="fr-FR" smtClean="0"/>
              <a:pPr>
                <a:defRPr/>
              </a:pPr>
              <a:t>19:48:12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83E6E-642D-4168-B13C-500F529A78F5}" type="slidenum">
              <a:rPr lang="fr-FR" altLang="fr-FR" smtClean="0"/>
              <a:pPr>
                <a:defRPr/>
              </a:pPr>
              <a:t>79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Fonctionnement de PHP</a:t>
            </a:r>
          </a:p>
        </p:txBody>
      </p:sp>
      <p:pic>
        <p:nvPicPr>
          <p:cNvPr id="271406" name="Picture 46" descr="navigateur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300788" y="3068638"/>
            <a:ext cx="1943100" cy="1303337"/>
          </a:xfr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7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D4268E9-9813-431B-8453-D34FADD55336}" type="datetime11">
              <a:rPr lang="fr-FR" smtClean="0"/>
              <a:pPr>
                <a:defRPr/>
              </a:pPr>
              <a:t>19:31:15</a:t>
            </a:fld>
            <a:endParaRPr lang="fr-FR"/>
          </a:p>
        </p:txBody>
      </p:sp>
      <p:sp>
        <p:nvSpPr>
          <p:cNvPr id="3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 dirty="0"/>
          </a:p>
        </p:txBody>
      </p:sp>
      <p:sp>
        <p:nvSpPr>
          <p:cNvPr id="3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05761D-9AAD-4F4D-9B18-9916AC19C9F1}" type="slidenum">
              <a:rPr lang="fr-FR" altLang="fr-FR"/>
              <a:pPr>
                <a:defRPr/>
              </a:pPr>
              <a:t>8</a:t>
            </a:fld>
            <a:endParaRPr lang="fr-FR" altLang="fr-FR"/>
          </a:p>
        </p:txBody>
      </p:sp>
      <p:sp>
        <p:nvSpPr>
          <p:cNvPr id="271388" name="AutoShape 28"/>
          <p:cNvSpPr>
            <a:spLocks noChangeArrowheads="1"/>
          </p:cNvSpPr>
          <p:nvPr/>
        </p:nvSpPr>
        <p:spPr bwMode="auto">
          <a:xfrm>
            <a:off x="684213" y="908050"/>
            <a:ext cx="5327650" cy="3241675"/>
          </a:xfrm>
          <a:prstGeom prst="cloud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ctr" eaLnBrk="1" hangingPunct="1">
              <a:defRPr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Réseau</a:t>
            </a:r>
          </a:p>
        </p:txBody>
      </p:sp>
      <p:sp>
        <p:nvSpPr>
          <p:cNvPr id="7175" name="AutoShape 5"/>
          <p:cNvSpPr>
            <a:spLocks noChangeArrowheads="1"/>
          </p:cNvSpPr>
          <p:nvPr/>
        </p:nvSpPr>
        <p:spPr bwMode="auto">
          <a:xfrm>
            <a:off x="468313" y="3862388"/>
            <a:ext cx="3960812" cy="2519362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eaLnBrk="1" hangingPunct="1">
              <a:defRPr/>
            </a:pPr>
            <a:r>
              <a:rPr lang="fr-F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Serveur</a:t>
            </a:r>
          </a:p>
        </p:txBody>
      </p:sp>
      <p:sp>
        <p:nvSpPr>
          <p:cNvPr id="271366" name="AutoShape 6"/>
          <p:cNvSpPr>
            <a:spLocks noChangeArrowheads="1"/>
          </p:cNvSpPr>
          <p:nvPr/>
        </p:nvSpPr>
        <p:spPr bwMode="auto">
          <a:xfrm>
            <a:off x="684213" y="4365625"/>
            <a:ext cx="2447925" cy="18002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Serveur Web</a:t>
            </a:r>
          </a:p>
        </p:txBody>
      </p:sp>
      <p:sp>
        <p:nvSpPr>
          <p:cNvPr id="271368" name="AutoShape 8"/>
          <p:cNvSpPr>
            <a:spLocks noChangeArrowheads="1"/>
          </p:cNvSpPr>
          <p:nvPr/>
        </p:nvSpPr>
        <p:spPr bwMode="auto">
          <a:xfrm>
            <a:off x="3421063" y="5373688"/>
            <a:ext cx="792162" cy="936625"/>
          </a:xfrm>
          <a:prstGeom prst="can">
            <a:avLst>
              <a:gd name="adj" fmla="val 295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MySQL</a:t>
            </a:r>
          </a:p>
        </p:txBody>
      </p:sp>
      <p:sp>
        <p:nvSpPr>
          <p:cNvPr id="271367" name="AutoShape 7"/>
          <p:cNvSpPr>
            <a:spLocks noChangeArrowheads="1"/>
          </p:cNvSpPr>
          <p:nvPr/>
        </p:nvSpPr>
        <p:spPr bwMode="auto">
          <a:xfrm>
            <a:off x="900113" y="4870450"/>
            <a:ext cx="2016125" cy="1079500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Module PHP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421063" y="4365625"/>
            <a:ext cx="863600" cy="936625"/>
            <a:chOff x="2336" y="2659"/>
            <a:chExt cx="544" cy="590"/>
          </a:xfrm>
        </p:grpSpPr>
        <p:sp>
          <p:nvSpPr>
            <p:cNvPr id="271370" name="Rectangle 10"/>
            <p:cNvSpPr>
              <a:spLocks noChangeArrowheads="1"/>
            </p:cNvSpPr>
            <p:nvPr/>
          </p:nvSpPr>
          <p:spPr bwMode="auto">
            <a:xfrm>
              <a:off x="2336" y="2659"/>
              <a:ext cx="363" cy="4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90000"/>
                </a:lnSpc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1371" name="Rectangle 11"/>
            <p:cNvSpPr>
              <a:spLocks noChangeArrowheads="1"/>
            </p:cNvSpPr>
            <p:nvPr/>
          </p:nvSpPr>
          <p:spPr bwMode="auto">
            <a:xfrm>
              <a:off x="2426" y="2705"/>
              <a:ext cx="363" cy="4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90000"/>
                </a:lnSpc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05" name="Rectangle 12"/>
            <p:cNvSpPr>
              <a:spLocks noChangeArrowheads="1"/>
            </p:cNvSpPr>
            <p:nvPr/>
          </p:nvSpPr>
          <p:spPr bwMode="auto">
            <a:xfrm>
              <a:off x="2517" y="2750"/>
              <a:ext cx="363" cy="4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r>
                <a:rPr lang="fr-FR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rPr>
                <a:t>.html</a:t>
              </a:r>
            </a:p>
            <a:p>
              <a:pPr eaLnBrk="1" hangingPunct="1">
                <a:defRPr/>
              </a:pPr>
              <a:r>
                <a:rPr lang="fr-FR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rPr>
                <a:t>.php</a:t>
              </a:r>
            </a:p>
            <a:p>
              <a:pPr eaLnBrk="1" hangingPunct="1">
                <a:defRPr/>
              </a:pPr>
              <a:r>
                <a:rPr lang="fr-FR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rPr>
                <a:t>.jpg</a:t>
              </a:r>
            </a:p>
          </p:txBody>
        </p:sp>
      </p:grpSp>
      <p:sp>
        <p:nvSpPr>
          <p:cNvPr id="271373" name="AutoShape 13"/>
          <p:cNvSpPr>
            <a:spLocks noChangeArrowheads="1"/>
          </p:cNvSpPr>
          <p:nvPr/>
        </p:nvSpPr>
        <p:spPr bwMode="auto">
          <a:xfrm>
            <a:off x="2917825" y="5518150"/>
            <a:ext cx="503238" cy="287338"/>
          </a:xfrm>
          <a:prstGeom prst="leftRightArrow">
            <a:avLst>
              <a:gd name="adj1" fmla="val 50000"/>
              <a:gd name="adj2" fmla="val 35028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1374" name="AutoShape 14"/>
          <p:cNvSpPr>
            <a:spLocks noChangeArrowheads="1"/>
          </p:cNvSpPr>
          <p:nvPr/>
        </p:nvSpPr>
        <p:spPr bwMode="auto">
          <a:xfrm>
            <a:off x="2916238" y="4870450"/>
            <a:ext cx="504825" cy="287338"/>
          </a:xfrm>
          <a:prstGeom prst="leftArrow">
            <a:avLst>
              <a:gd name="adj1" fmla="val 50000"/>
              <a:gd name="adj2" fmla="val 43923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1375" name="AutoShape 15"/>
          <p:cNvSpPr>
            <a:spLocks noChangeArrowheads="1"/>
          </p:cNvSpPr>
          <p:nvPr/>
        </p:nvSpPr>
        <p:spPr bwMode="auto">
          <a:xfrm rot="5400000">
            <a:off x="2231231" y="4474369"/>
            <a:ext cx="504825" cy="287338"/>
          </a:xfrm>
          <a:prstGeom prst="leftRightArrow">
            <a:avLst>
              <a:gd name="adj1" fmla="val 50000"/>
              <a:gd name="adj2" fmla="val 35138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1376" name="AutoShape 16"/>
          <p:cNvSpPr>
            <a:spLocks noChangeArrowheads="1"/>
          </p:cNvSpPr>
          <p:nvPr/>
        </p:nvSpPr>
        <p:spPr bwMode="auto">
          <a:xfrm rot="5400000">
            <a:off x="1943894" y="3971132"/>
            <a:ext cx="504825" cy="287337"/>
          </a:xfrm>
          <a:prstGeom prst="leftRightArrow">
            <a:avLst>
              <a:gd name="adj1" fmla="val 50000"/>
              <a:gd name="adj2" fmla="val 35138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84" name="AutoShape 21"/>
          <p:cNvSpPr>
            <a:spLocks noChangeArrowheads="1"/>
          </p:cNvSpPr>
          <p:nvPr/>
        </p:nvSpPr>
        <p:spPr bwMode="auto">
          <a:xfrm>
            <a:off x="5867400" y="1125538"/>
            <a:ext cx="2592388" cy="188753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eaLnBrk="1" hangingPunct="1">
              <a:defRPr/>
            </a:pPr>
            <a:r>
              <a:rPr lang="fr-F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Client</a:t>
            </a:r>
          </a:p>
        </p:txBody>
      </p:sp>
      <p:sp>
        <p:nvSpPr>
          <p:cNvPr id="271382" name="AutoShape 22"/>
          <p:cNvSpPr>
            <a:spLocks noChangeArrowheads="1"/>
          </p:cNvSpPr>
          <p:nvPr/>
        </p:nvSpPr>
        <p:spPr bwMode="auto">
          <a:xfrm>
            <a:off x="6370638" y="1541463"/>
            <a:ext cx="1925637" cy="13287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Navigateur</a:t>
            </a:r>
          </a:p>
          <a:p>
            <a:pPr lvl="1" eaLnBrk="1" hangingPunct="1">
              <a:buFontTx/>
              <a:buChar char="•"/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HTML</a:t>
            </a:r>
          </a:p>
          <a:p>
            <a:pPr lvl="1" eaLnBrk="1" hangingPunct="1">
              <a:buFontTx/>
              <a:buChar char="•"/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JavaScript</a:t>
            </a:r>
          </a:p>
          <a:p>
            <a:pPr lvl="1" eaLnBrk="1" hangingPunct="1">
              <a:buFontTx/>
              <a:buChar char="•"/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CSS</a:t>
            </a:r>
          </a:p>
        </p:txBody>
      </p:sp>
      <p:sp>
        <p:nvSpPr>
          <p:cNvPr id="271383" name="AutoShape 23"/>
          <p:cNvSpPr>
            <a:spLocks noChangeArrowheads="1"/>
          </p:cNvSpPr>
          <p:nvPr/>
        </p:nvSpPr>
        <p:spPr bwMode="auto">
          <a:xfrm>
            <a:off x="5867400" y="1917700"/>
            <a:ext cx="503238" cy="287338"/>
          </a:xfrm>
          <a:prstGeom prst="leftRightArrow">
            <a:avLst>
              <a:gd name="adj1" fmla="val 50000"/>
              <a:gd name="adj2" fmla="val 35028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1384" name="Rectangle 24"/>
          <p:cNvSpPr>
            <a:spLocks noChangeArrowheads="1"/>
          </p:cNvSpPr>
          <p:nvPr/>
        </p:nvSpPr>
        <p:spPr bwMode="auto">
          <a:xfrm>
            <a:off x="4643438" y="4214813"/>
            <a:ext cx="2857500" cy="203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sz="1400" b="1" dirty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&lt;?</a:t>
            </a:r>
            <a:r>
              <a:rPr lang="fr-FR" sz="1400" b="1" dirty="0" err="1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php</a:t>
            </a:r>
            <a:endParaRPr lang="fr-FR" sz="1400" b="1" dirty="0">
              <a:solidFill>
                <a:srgbClr val="99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pPr eaLnBrk="1" hangingPunct="1">
              <a:defRPr/>
            </a:pPr>
            <a:r>
              <a:rPr lang="fr-FR" sz="14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echo</a:t>
            </a:r>
            <a:r>
              <a:rPr lang="fr-F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 </a:t>
            </a:r>
            <a:r>
              <a:rPr lang="fr-FR" sz="14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&lt;&lt;&lt;</a:t>
            </a:r>
            <a:r>
              <a:rPr lang="fr-FR" sz="1400" b="1" dirty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</a:t>
            </a:r>
          </a:p>
          <a:p>
            <a:pPr eaLnBrk="1" hangingPunct="1">
              <a:defRPr/>
            </a:pP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</a:t>
            </a:r>
            <a:r>
              <a:rPr lang="fr-FR" sz="14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html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</a:p>
          <a:p>
            <a:pPr eaLnBrk="1" hangingPunct="1">
              <a:defRPr/>
            </a:pP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 &lt;</a:t>
            </a:r>
            <a:r>
              <a:rPr lang="fr-FR" sz="1400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head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</a:p>
          <a:p>
            <a:pPr eaLnBrk="1" hangingPunct="1">
              <a:defRPr/>
            </a:pP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  &lt;</a:t>
            </a:r>
            <a:r>
              <a:rPr lang="fr-FR" sz="1400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title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  <a:r>
              <a:rPr lang="fr-FR" sz="14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Hello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&lt;/</a:t>
            </a:r>
            <a:r>
              <a:rPr lang="fr-FR" sz="1400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title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</a:p>
          <a:p>
            <a:pPr eaLnBrk="1" hangingPunct="1">
              <a:defRPr/>
            </a:pP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 &lt;/</a:t>
            </a:r>
            <a:r>
              <a:rPr lang="fr-FR" sz="1400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head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</a:p>
          <a:p>
            <a:pPr eaLnBrk="1" hangingPunct="1">
              <a:defRPr/>
            </a:pP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 &lt;</a:t>
            </a:r>
            <a:r>
              <a:rPr lang="fr-FR" sz="14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body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  <a:r>
              <a:rPr lang="fr-FR" sz="14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Hello world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&lt;/</a:t>
            </a:r>
            <a:r>
              <a:rPr lang="fr-FR" sz="14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body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</a:p>
          <a:p>
            <a:pPr eaLnBrk="1" hangingPunct="1">
              <a:defRPr/>
            </a:pP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&lt;/</a:t>
            </a:r>
            <a:r>
              <a:rPr lang="fr-FR" sz="14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html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</a:p>
          <a:p>
            <a:pPr eaLnBrk="1" hangingPunct="1">
              <a:defRPr/>
            </a:pPr>
            <a:r>
              <a:rPr lang="fr-FR" sz="1400" b="1" dirty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HTML;</a:t>
            </a:r>
          </a:p>
        </p:txBody>
      </p:sp>
      <p:cxnSp>
        <p:nvCxnSpPr>
          <p:cNvPr id="271389" name="AutoShape 29"/>
          <p:cNvCxnSpPr>
            <a:cxnSpLocks noChangeShapeType="1"/>
            <a:stCxn id="7175" idx="0"/>
            <a:endCxn id="7184" idx="1"/>
          </p:cNvCxnSpPr>
          <p:nvPr/>
        </p:nvCxnSpPr>
        <p:spPr bwMode="auto">
          <a:xfrm rot="-5400000">
            <a:off x="3262313" y="1257300"/>
            <a:ext cx="1779588" cy="3405187"/>
          </a:xfrm>
          <a:prstGeom prst="curvedConnector2">
            <a:avLst/>
          </a:prstGeom>
          <a:noFill/>
          <a:ln w="762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sp>
        <p:nvSpPr>
          <p:cNvPr id="271393" name="Rectangle 33"/>
          <p:cNvSpPr>
            <a:spLocks noChangeArrowheads="1"/>
          </p:cNvSpPr>
          <p:nvPr/>
        </p:nvSpPr>
        <p:spPr bwMode="auto">
          <a:xfrm>
            <a:off x="4572000" y="1628775"/>
            <a:ext cx="2640013" cy="31432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GET /hello.php HTTP/1.0</a:t>
            </a:r>
          </a:p>
        </p:txBody>
      </p:sp>
      <p:sp>
        <p:nvSpPr>
          <p:cNvPr id="271394" name="AutoShape 34"/>
          <p:cNvSpPr>
            <a:spLocks noChangeArrowheads="1"/>
          </p:cNvSpPr>
          <p:nvPr/>
        </p:nvSpPr>
        <p:spPr bwMode="auto">
          <a:xfrm>
            <a:off x="928688" y="3186113"/>
            <a:ext cx="7285037" cy="530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r-FR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Exécution d’un programme sur le serveur</a:t>
            </a:r>
          </a:p>
        </p:txBody>
      </p:sp>
      <p:sp>
        <p:nvSpPr>
          <p:cNvPr id="271390" name="Rectangle 30"/>
          <p:cNvSpPr>
            <a:spLocks noChangeArrowheads="1"/>
          </p:cNvSpPr>
          <p:nvPr/>
        </p:nvSpPr>
        <p:spPr bwMode="auto">
          <a:xfrm>
            <a:off x="1187450" y="3716338"/>
            <a:ext cx="2762250" cy="13843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</a:t>
            </a:r>
            <a:r>
              <a:rPr lang="fr-FR" sz="14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html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</a:p>
          <a:p>
            <a:pPr eaLnBrk="1" hangingPunct="1">
              <a:defRPr/>
            </a:pP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</a:t>
            </a:r>
            <a:r>
              <a:rPr lang="fr-FR" sz="1400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head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</a:p>
          <a:p>
            <a:pPr eaLnBrk="1" hangingPunct="1">
              <a:defRPr/>
            </a:pP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</a:t>
            </a:r>
            <a:r>
              <a:rPr lang="fr-FR" sz="1400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title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  <a:r>
              <a:rPr lang="fr-FR" sz="14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Hello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&lt;/</a:t>
            </a:r>
            <a:r>
              <a:rPr lang="fr-FR" sz="1400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title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</a:p>
          <a:p>
            <a:pPr eaLnBrk="1" hangingPunct="1">
              <a:defRPr/>
            </a:pP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&lt;/</a:t>
            </a:r>
            <a:r>
              <a:rPr lang="fr-FR" sz="1400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head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</a:p>
          <a:p>
            <a:pPr eaLnBrk="1" hangingPunct="1">
              <a:defRPr/>
            </a:pP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</a:t>
            </a:r>
            <a:r>
              <a:rPr lang="fr-FR" sz="14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body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  <a:r>
              <a:rPr lang="fr-FR" sz="14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Hello world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&lt;/</a:t>
            </a:r>
            <a:r>
              <a:rPr lang="fr-FR" sz="14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body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</a:p>
          <a:p>
            <a:pPr eaLnBrk="1" hangingPunct="1">
              <a:defRPr/>
            </a:pP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&lt;/</a:t>
            </a:r>
            <a:r>
              <a:rPr lang="fr-FR" sz="14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html</a:t>
            </a:r>
            <a:r>
              <a:rPr lang="fr-FR" sz="1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&gt;</a:t>
            </a:r>
          </a:p>
        </p:txBody>
      </p:sp>
      <p:sp>
        <p:nvSpPr>
          <p:cNvPr id="271396" name="AutoShape 36"/>
          <p:cNvSpPr>
            <a:spLocks noChangeArrowheads="1"/>
          </p:cNvSpPr>
          <p:nvPr/>
        </p:nvSpPr>
        <p:spPr bwMode="auto">
          <a:xfrm>
            <a:off x="2557463" y="2417763"/>
            <a:ext cx="2133600" cy="384175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Protocole HTTP</a:t>
            </a:r>
          </a:p>
        </p:txBody>
      </p:sp>
      <p:sp>
        <p:nvSpPr>
          <p:cNvPr id="271397" name="AutoShape 37"/>
          <p:cNvSpPr>
            <a:spLocks noChangeArrowheads="1"/>
          </p:cNvSpPr>
          <p:nvPr/>
        </p:nvSpPr>
        <p:spPr bwMode="auto">
          <a:xfrm>
            <a:off x="6975475" y="4395788"/>
            <a:ext cx="1454150" cy="38417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hello.php</a:t>
            </a:r>
          </a:p>
        </p:txBody>
      </p:sp>
      <p:sp>
        <p:nvSpPr>
          <p:cNvPr id="271398" name="AutoShape 38"/>
          <p:cNvSpPr>
            <a:spLocks noChangeArrowheads="1"/>
          </p:cNvSpPr>
          <p:nvPr/>
        </p:nvSpPr>
        <p:spPr bwMode="auto">
          <a:xfrm>
            <a:off x="390525" y="981075"/>
            <a:ext cx="3698875" cy="3778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r-FR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Connexion sur le serveur (port 80)</a:t>
            </a:r>
          </a:p>
        </p:txBody>
      </p:sp>
      <p:sp>
        <p:nvSpPr>
          <p:cNvPr id="271399" name="AutoShape 39"/>
          <p:cNvSpPr>
            <a:spLocks noChangeArrowheads="1"/>
          </p:cNvSpPr>
          <p:nvPr/>
        </p:nvSpPr>
        <p:spPr bwMode="auto">
          <a:xfrm>
            <a:off x="390525" y="977900"/>
            <a:ext cx="4222750" cy="3841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r-FR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Requête HTTP du client </a:t>
            </a:r>
            <a:r>
              <a:rPr lang="fr-FR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b="1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hello.php</a:t>
            </a:r>
            <a:r>
              <a:rPr lang="fr-FR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271400" name="AutoShape 40"/>
          <p:cNvSpPr>
            <a:spLocks noChangeArrowheads="1"/>
          </p:cNvSpPr>
          <p:nvPr/>
        </p:nvSpPr>
        <p:spPr bwMode="auto">
          <a:xfrm>
            <a:off x="388938" y="981075"/>
            <a:ext cx="3063875" cy="3778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r-FR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Localisation de la ressource</a:t>
            </a:r>
          </a:p>
        </p:txBody>
      </p:sp>
      <p:sp>
        <p:nvSpPr>
          <p:cNvPr id="271401" name="AutoShape 41"/>
          <p:cNvSpPr>
            <a:spLocks noChangeArrowheads="1"/>
          </p:cNvSpPr>
          <p:nvPr/>
        </p:nvSpPr>
        <p:spPr bwMode="auto">
          <a:xfrm>
            <a:off x="390525" y="981075"/>
            <a:ext cx="4321175" cy="3778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r-FR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Localisation du code PHP dans le fichier</a:t>
            </a:r>
          </a:p>
        </p:txBody>
      </p:sp>
      <p:sp>
        <p:nvSpPr>
          <p:cNvPr id="271402" name="AutoShape 42"/>
          <p:cNvSpPr>
            <a:spLocks noChangeArrowheads="1"/>
          </p:cNvSpPr>
          <p:nvPr/>
        </p:nvSpPr>
        <p:spPr bwMode="auto">
          <a:xfrm>
            <a:off x="390525" y="981075"/>
            <a:ext cx="2641600" cy="3778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r-FR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Exécution du code PHP</a:t>
            </a:r>
          </a:p>
        </p:txBody>
      </p:sp>
      <p:sp>
        <p:nvSpPr>
          <p:cNvPr id="271403" name="AutoShape 43"/>
          <p:cNvSpPr>
            <a:spLocks noChangeArrowheads="1"/>
          </p:cNvSpPr>
          <p:nvPr/>
        </p:nvSpPr>
        <p:spPr bwMode="auto">
          <a:xfrm>
            <a:off x="390525" y="981075"/>
            <a:ext cx="2870200" cy="6508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r-FR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Envoi du résultat au client</a:t>
            </a:r>
            <a:br>
              <a:rPr lang="fr-FR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fr-FR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= réponse HTTP</a:t>
            </a:r>
          </a:p>
        </p:txBody>
      </p:sp>
      <p:sp>
        <p:nvSpPr>
          <p:cNvPr id="271404" name="AutoShape 44"/>
          <p:cNvSpPr>
            <a:spLocks noChangeArrowheads="1"/>
          </p:cNvSpPr>
          <p:nvPr/>
        </p:nvSpPr>
        <p:spPr bwMode="auto">
          <a:xfrm>
            <a:off x="390525" y="981075"/>
            <a:ext cx="2946400" cy="3778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Fermeture de la connexion</a:t>
            </a:r>
          </a:p>
        </p:txBody>
      </p:sp>
      <p:sp>
        <p:nvSpPr>
          <p:cNvPr id="271405" name="AutoShape 45"/>
          <p:cNvSpPr>
            <a:spLocks noChangeArrowheads="1"/>
          </p:cNvSpPr>
          <p:nvPr/>
        </p:nvSpPr>
        <p:spPr bwMode="auto">
          <a:xfrm>
            <a:off x="388938" y="981075"/>
            <a:ext cx="3352800" cy="3778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Rendu graphique des données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1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1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1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7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1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1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71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71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71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1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1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1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7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271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71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71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055 0.29213 C -0.3783 0.28449 -0.37795 0.26574 -0.36701 0.2449 C -0.35608 0.22407 -0.34236 0.19421 -0.31493 0.16713 C -0.2875 0.14004 -0.25156 0.10393 -0.20243 0.0824 C -0.1533 0.06088 -0.05816 0.04768 -0.02014 0.03842 " pathEditMode="relative" rAng="0" ptsTypes="aaaaa">
                                      <p:cBhvr>
                                        <p:cTn id="75" dur="2000" spd="-100000" fill="hold"/>
                                        <p:tgtEl>
                                          <p:spTgt spid="271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" y="-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271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repeatCount="3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713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713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71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71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71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71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71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71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repeatCount="10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271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271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71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71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71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7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71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271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71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71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71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71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mph" presetSubtype="0" repeatCount="100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 tmFilter="0, 0; .2, .5; .8, .5; 1, 0"/>
                                        <p:tgtEl>
                                          <p:spTgt spid="2713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250" autoRev="1" fill="hold"/>
                                        <p:tgtEl>
                                          <p:spTgt spid="2713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5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44" dur="1000" fill="hold"/>
                                        <p:tgtEl>
                                          <p:spTgt spid="27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271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271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271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71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71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71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71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71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7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27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53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0" dur="500"/>
                                        <p:tgtEl>
                                          <p:spTgt spid="271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271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271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5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5 -0.12894 C 0.01858 -0.16482 0.03038 -0.20046 0.05903 -0.2331 C 0.08767 -0.26574 0.13646 -0.30278 0.17882 -0.32477 C 0.22118 -0.34676 0.27865 -0.35718 0.3132 -0.36505 C 0.34774 -0.37292 0.37344 -0.37083 0.38611 -0.37199 " pathEditMode="relative" rAng="0" ptsTypes="aaaaA">
                                      <p:cBhvr>
                                        <p:cTn id="176" dur="2000" fill="hold"/>
                                        <p:tgtEl>
                                          <p:spTgt spid="2713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" y="-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271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271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271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71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71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271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3" dur="500"/>
                                        <p:tgtEl>
                                          <p:spTgt spid="271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71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71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71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71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271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271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1" dur="500"/>
                                        <p:tgtEl>
                                          <p:spTgt spid="271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" dur="500"/>
                                        <p:tgtEl>
                                          <p:spTgt spid="271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271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/>
                                        <p:tgtEl>
                                          <p:spTgt spid="271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271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6" grpId="0" animBg="1"/>
      <p:bldP spid="271366" grpId="1" animBg="1"/>
      <p:bldP spid="271368" grpId="0" animBg="1"/>
      <p:bldP spid="271367" grpId="0" animBg="1"/>
      <p:bldP spid="271367" grpId="1" animBg="1"/>
      <p:bldP spid="271373" grpId="0" animBg="1"/>
      <p:bldP spid="271374" grpId="0" animBg="1"/>
      <p:bldP spid="271375" grpId="0" animBg="1"/>
      <p:bldP spid="271376" grpId="0" animBg="1"/>
      <p:bldP spid="271382" grpId="0" animBg="1"/>
      <p:bldP spid="271383" grpId="0" animBg="1"/>
      <p:bldP spid="271384" grpId="0" animBg="1"/>
      <p:bldP spid="271393" grpId="0" animBg="1"/>
      <p:bldP spid="271393" grpId="1" animBg="1"/>
      <p:bldP spid="271393" grpId="2" animBg="1"/>
      <p:bldP spid="271394" grpId="0" animBg="1"/>
      <p:bldP spid="271394" grpId="1" animBg="1"/>
      <p:bldP spid="271390" grpId="0" animBg="1"/>
      <p:bldP spid="271390" grpId="1" animBg="1"/>
      <p:bldP spid="271390" grpId="2" animBg="1"/>
      <p:bldP spid="271396" grpId="0" animBg="1"/>
      <p:bldP spid="271396" grpId="1" animBg="1"/>
      <p:bldP spid="271396" grpId="2" animBg="1"/>
      <p:bldP spid="271396" grpId="3" animBg="1"/>
      <p:bldP spid="271397" grpId="0" animBg="1"/>
      <p:bldP spid="271398" grpId="0" animBg="1"/>
      <p:bldP spid="271398" grpId="1" animBg="1"/>
      <p:bldP spid="271399" grpId="0" animBg="1"/>
      <p:bldP spid="271399" grpId="1" animBg="1"/>
      <p:bldP spid="271400" grpId="0" animBg="1"/>
      <p:bldP spid="271401" grpId="0" animBg="1"/>
      <p:bldP spid="271401" grpId="1" animBg="1"/>
      <p:bldP spid="271402" grpId="0" animBg="1"/>
      <p:bldP spid="271402" grpId="1" animBg="1"/>
      <p:bldP spid="271403" grpId="0" animBg="1"/>
      <p:bldP spid="271403" grpId="1" animBg="1"/>
      <p:bldP spid="271404" grpId="0" animBg="1"/>
      <p:bldP spid="271404" grpId="1" animBg="1"/>
      <p:bldP spid="271405" grpId="0" animBg="1"/>
      <p:bldP spid="271405" grpId="1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Programmation Orientée </a:t>
            </a:r>
            <a:r>
              <a:rPr lang="fr-FR" dirty="0" smtClean="0"/>
              <a:t>Objet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PHP dispose des concepts de POO (Programmation </a:t>
            </a:r>
            <a:r>
              <a:rPr lang="fr-FR" dirty="0" smtClean="0"/>
              <a:t>Orientée Objet</a:t>
            </a:r>
            <a:r>
              <a:rPr lang="fr-FR" dirty="0" smtClean="0"/>
              <a:t>) au travers des classes.</a:t>
            </a:r>
            <a:endParaRPr lang="fr-FR" dirty="0" smtClean="0"/>
          </a:p>
          <a:p>
            <a:r>
              <a:rPr lang="fr-FR" dirty="0" smtClean="0"/>
              <a:t>Rappelons d’abord qu’un objet possède des attributs et </a:t>
            </a:r>
            <a:r>
              <a:rPr lang="fr-FR" dirty="0" smtClean="0"/>
              <a:t>des méthodes</a:t>
            </a:r>
            <a:r>
              <a:rPr lang="fr-FR" dirty="0" smtClean="0"/>
              <a:t>, et doit utiliser les mécanismes d’héritage et </a:t>
            </a:r>
            <a:r>
              <a:rPr lang="fr-FR" dirty="0" smtClean="0"/>
              <a:t>de polymorphisme.</a:t>
            </a:r>
          </a:p>
          <a:p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Attribut</a:t>
            </a:r>
            <a:r>
              <a:rPr lang="fr-FR" dirty="0" smtClean="0"/>
              <a:t>  </a:t>
            </a:r>
            <a:r>
              <a:rPr lang="fr-FR" dirty="0" smtClean="0"/>
              <a:t>caractéristique d’un objet.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Méthode</a:t>
            </a:r>
            <a:r>
              <a:rPr lang="fr-FR" dirty="0" smtClean="0"/>
              <a:t>  action qui s’applique à un objet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27FC4-42D4-49C5-92B9-64E01F3A2C56}" type="datetime11">
              <a:rPr lang="fr-FR" smtClean="0"/>
              <a:pPr>
                <a:defRPr/>
              </a:pPr>
              <a:t>19:49:55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4E25C-071F-4CE9-A4E6-4A0413295B75}" type="slidenum">
              <a:rPr lang="fr-FR" altLang="fr-FR" smtClean="0"/>
              <a:pPr>
                <a:defRPr/>
              </a:pPr>
              <a:t>80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Programmation Orientée Objet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Héritage</a:t>
            </a:r>
            <a:r>
              <a:rPr lang="fr-FR" dirty="0" smtClean="0"/>
              <a:t>  définition d’un objet comme appartenant à la même famille qu’un autre objet plus général, dont il hérite des attributs et des méthodes.</a:t>
            </a:r>
          </a:p>
          <a:p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Polymorphisme</a:t>
            </a:r>
            <a:r>
              <a:rPr lang="fr-FR" dirty="0" smtClean="0"/>
              <a:t>  capacité d’un ensemble d’objet </a:t>
            </a:r>
            <a:r>
              <a:rPr lang="fr-FR" dirty="0" smtClean="0"/>
              <a:t>à exécuter </a:t>
            </a:r>
            <a:r>
              <a:rPr lang="fr-FR" dirty="0" smtClean="0"/>
              <a:t>des méthodes de même nom, mais dont </a:t>
            </a:r>
            <a:r>
              <a:rPr lang="fr-FR" dirty="0" smtClean="0"/>
              <a:t>le comportement </a:t>
            </a:r>
            <a:r>
              <a:rPr lang="fr-FR" dirty="0" smtClean="0"/>
              <a:t>est propre à chacune des différentes versions</a:t>
            </a:r>
            <a:r>
              <a:rPr lang="fr-FR" dirty="0" smtClean="0">
                <a:solidFill>
                  <a:srgbClr val="000000"/>
                </a:solidFill>
                <a:latin typeface="Arial"/>
              </a:rPr>
              <a:t>.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27FC4-42D4-49C5-92B9-64E01F3A2C56}" type="datetime11">
              <a:rPr lang="fr-FR" smtClean="0"/>
              <a:pPr>
                <a:defRPr/>
              </a:pPr>
              <a:t>19:52:11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4E25C-071F-4CE9-A4E6-4A0413295B75}" type="slidenum">
              <a:rPr lang="fr-FR" altLang="fr-FR" smtClean="0"/>
              <a:pPr>
                <a:defRPr/>
              </a:pPr>
              <a:t>81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Programmation Orientée Objet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</a:t>
            </a:r>
            <a:r>
              <a:rPr lang="fr-FR" dirty="0" smtClean="0"/>
              <a:t>classes: Une </a:t>
            </a:r>
            <a:r>
              <a:rPr lang="fr-FR" dirty="0" smtClean="0"/>
              <a:t>classe est la description complète d’un objet. </a:t>
            </a:r>
            <a:r>
              <a:rPr lang="fr-FR" dirty="0" smtClean="0"/>
              <a:t>Elle comprend </a:t>
            </a:r>
            <a:r>
              <a:rPr lang="fr-FR" dirty="0" smtClean="0"/>
              <a:t>la déclaration des attributs ainsi </a:t>
            </a:r>
            <a:r>
              <a:rPr lang="fr-FR" dirty="0" smtClean="0"/>
              <a:t>que l’implémentation </a:t>
            </a:r>
            <a:r>
              <a:rPr lang="fr-FR" dirty="0" smtClean="0"/>
              <a:t>des méthodes de cet objet.</a:t>
            </a:r>
          </a:p>
          <a:p>
            <a:r>
              <a:rPr lang="fr-FR" dirty="0" smtClean="0"/>
              <a:t>La création d’un objet est déclenchée par celle d’une </a:t>
            </a:r>
            <a:r>
              <a:rPr lang="fr-FR" dirty="0" smtClean="0"/>
              <a:t>instance de </a:t>
            </a:r>
            <a:r>
              <a:rPr lang="fr-FR" dirty="0" smtClean="0"/>
              <a:t>la classe qui le décrit</a:t>
            </a:r>
            <a:r>
              <a:rPr lang="fr-FR" dirty="0" smtClean="0"/>
              <a:t>.</a:t>
            </a: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27FC4-42D4-49C5-92B9-64E01F3A2C56}" type="datetime11">
              <a:rPr lang="fr-FR" smtClean="0"/>
              <a:pPr>
                <a:defRPr/>
              </a:pPr>
              <a:t>19:55:06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4E25C-071F-4CE9-A4E6-4A0413295B75}" type="slidenum">
              <a:rPr lang="fr-FR" altLang="fr-FR" smtClean="0"/>
              <a:pPr>
                <a:defRPr/>
              </a:pPr>
              <a:t>82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Programmation Orientée Objet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bibliothèque de composants est un  ensemble de fichiers contenant des définitions de classes, que l’on peut inclure en tête des programmes qui utilisent ces classes.</a:t>
            </a:r>
          </a:p>
          <a:p>
            <a:r>
              <a:rPr lang="fr-FR" dirty="0" smtClean="0"/>
              <a:t>Les classes peuvent être implémentées à l’aide d’autres classes. Elles sont alors définies selon le principe des couches successives, par empilage des classes de haut niveau sur des classes de bas niveau (cf. les fonctions).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27FC4-42D4-49C5-92B9-64E01F3A2C56}" type="datetime11">
              <a:rPr lang="fr-FR" smtClean="0"/>
              <a:pPr>
                <a:defRPr/>
              </a:pPr>
              <a:t>19:55:09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4E25C-071F-4CE9-A4E6-4A0413295B75}" type="slidenum">
              <a:rPr lang="fr-FR" altLang="fr-FR" smtClean="0"/>
              <a:pPr>
                <a:defRPr/>
              </a:pPr>
              <a:t>83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Programmation Orientée Objet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Déclaration: </a:t>
            </a:r>
            <a:r>
              <a:rPr lang="fr-FR" dirty="0" smtClean="0"/>
              <a:t>La </a:t>
            </a:r>
            <a:r>
              <a:rPr lang="fr-FR" dirty="0" smtClean="0"/>
              <a:t>déclaration d’une classe s’appuie sur le mot clé class. La </a:t>
            </a:r>
            <a:r>
              <a:rPr lang="fr-FR" dirty="0" smtClean="0"/>
              <a:t>syntaxe est </a:t>
            </a:r>
            <a:r>
              <a:rPr lang="fr-FR" dirty="0" smtClean="0"/>
              <a:t>comparable à celle de la déclaration des fonctions.</a:t>
            </a:r>
          </a:p>
          <a:p>
            <a:pPr>
              <a:buNone/>
            </a:pPr>
            <a:r>
              <a:rPr lang="fr-FR" dirty="0" smtClean="0">
                <a:solidFill>
                  <a:srgbClr val="006600"/>
                </a:solidFill>
              </a:rPr>
              <a:t>class </a:t>
            </a:r>
            <a:r>
              <a:rPr lang="fr-FR" dirty="0" err="1" smtClean="0">
                <a:solidFill>
                  <a:srgbClr val="006600"/>
                </a:solidFill>
              </a:rPr>
              <a:t>ma_classe</a:t>
            </a:r>
            <a:r>
              <a:rPr lang="fr-FR" dirty="0" smtClean="0">
                <a:solidFill>
                  <a:srgbClr val="006600"/>
                </a:solidFill>
              </a:rPr>
              <a:t> {</a:t>
            </a:r>
          </a:p>
          <a:p>
            <a:pPr>
              <a:buNone/>
            </a:pPr>
            <a:r>
              <a:rPr lang="fr-FR" dirty="0" smtClean="0">
                <a:solidFill>
                  <a:srgbClr val="006600"/>
                </a:solidFill>
              </a:rPr>
              <a:t>…</a:t>
            </a:r>
          </a:p>
          <a:p>
            <a:pPr>
              <a:buNone/>
            </a:pPr>
            <a:r>
              <a:rPr lang="fr-FR" dirty="0" smtClean="0">
                <a:solidFill>
                  <a:srgbClr val="006600"/>
                </a:solidFill>
              </a:rPr>
              <a:t>}</a:t>
            </a:r>
            <a:endParaRPr lang="fr-FR" dirty="0">
              <a:solidFill>
                <a:srgbClr val="00660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27FC4-42D4-49C5-92B9-64E01F3A2C56}" type="datetime11">
              <a:rPr lang="fr-FR" smtClean="0"/>
              <a:pPr>
                <a:defRPr/>
              </a:pPr>
              <a:t>19:56:33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4E25C-071F-4CE9-A4E6-4A0413295B75}" type="slidenum">
              <a:rPr lang="fr-FR" altLang="fr-FR" smtClean="0"/>
              <a:pPr>
                <a:defRPr/>
              </a:pPr>
              <a:t>84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Programmation Orientée Objet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Affectation: </a:t>
            </a:r>
            <a:r>
              <a:rPr lang="fr-FR" dirty="0" smtClean="0"/>
              <a:t>Pour </a:t>
            </a:r>
            <a:r>
              <a:rPr lang="fr-FR" dirty="0" smtClean="0"/>
              <a:t>exploiter les méthodes et les propriétés d’un objet, on utilise </a:t>
            </a:r>
            <a:r>
              <a:rPr lang="fr-FR" dirty="0" smtClean="0"/>
              <a:t>un accesseur </a:t>
            </a:r>
            <a:r>
              <a:rPr lang="fr-FR" dirty="0" smtClean="0"/>
              <a:t>dont la syntaxe est constituée des caractères « - » </a:t>
            </a:r>
            <a:r>
              <a:rPr lang="fr-FR" dirty="0" smtClean="0"/>
              <a:t>et « </a:t>
            </a:r>
            <a:r>
              <a:rPr lang="fr-FR" dirty="0" smtClean="0"/>
              <a:t>&gt; » côte à côte : « -&gt; »</a:t>
            </a:r>
          </a:p>
          <a:p>
            <a:pPr>
              <a:buNone/>
            </a:pPr>
            <a:r>
              <a:rPr lang="fr-FR" dirty="0" smtClean="0">
                <a:solidFill>
                  <a:srgbClr val="006600"/>
                </a:solidFill>
              </a:rPr>
              <a:t>$</a:t>
            </a:r>
            <a:r>
              <a:rPr lang="fr-FR" dirty="0" err="1" smtClean="0">
                <a:solidFill>
                  <a:srgbClr val="006600"/>
                </a:solidFill>
              </a:rPr>
              <a:t>objet_test</a:t>
            </a:r>
            <a:r>
              <a:rPr lang="fr-FR" dirty="0" smtClean="0">
                <a:solidFill>
                  <a:srgbClr val="006600"/>
                </a:solidFill>
              </a:rPr>
              <a:t> -&gt; </a:t>
            </a:r>
            <a:r>
              <a:rPr lang="fr-FR" dirty="0" err="1" smtClean="0">
                <a:solidFill>
                  <a:srgbClr val="006600"/>
                </a:solidFill>
              </a:rPr>
              <a:t>ma_méthode</a:t>
            </a:r>
            <a:r>
              <a:rPr lang="fr-FR" dirty="0" smtClean="0">
                <a:solidFill>
                  <a:srgbClr val="006600"/>
                </a:solidFill>
              </a:rPr>
              <a:t>() ; // appelle la méthode</a:t>
            </a:r>
          </a:p>
          <a:p>
            <a:pPr>
              <a:buNone/>
            </a:pPr>
            <a:r>
              <a:rPr lang="fr-FR" dirty="0" smtClean="0">
                <a:solidFill>
                  <a:srgbClr val="006600"/>
                </a:solidFill>
              </a:rPr>
              <a:t>$</a:t>
            </a:r>
            <a:r>
              <a:rPr lang="fr-FR" dirty="0" err="1" smtClean="0">
                <a:solidFill>
                  <a:srgbClr val="006600"/>
                </a:solidFill>
              </a:rPr>
              <a:t>objet_test</a:t>
            </a:r>
            <a:r>
              <a:rPr lang="fr-FR" dirty="0" smtClean="0">
                <a:solidFill>
                  <a:srgbClr val="006600"/>
                </a:solidFill>
              </a:rPr>
              <a:t> -&gt; </a:t>
            </a:r>
            <a:r>
              <a:rPr lang="fr-FR" dirty="0" err="1" smtClean="0">
                <a:solidFill>
                  <a:srgbClr val="006600"/>
                </a:solidFill>
              </a:rPr>
              <a:t>ma_propriété</a:t>
            </a:r>
            <a:r>
              <a:rPr lang="fr-FR" dirty="0" smtClean="0">
                <a:solidFill>
                  <a:srgbClr val="006600"/>
                </a:solidFill>
              </a:rPr>
              <a:t> ; // accède à la propriété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27FC4-42D4-49C5-92B9-64E01F3A2C56}" type="datetime11">
              <a:rPr lang="fr-FR" smtClean="0"/>
              <a:pPr>
                <a:defRPr/>
              </a:pPr>
              <a:t>19:58:06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4E25C-071F-4CE9-A4E6-4A0413295B75}" type="slidenum">
              <a:rPr lang="fr-FR" altLang="fr-FR" smtClean="0"/>
              <a:pPr>
                <a:defRPr/>
              </a:pPr>
              <a:t>85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Programmation Orientée Objet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Opérateur de la classe </a:t>
            </a:r>
            <a:r>
              <a:rPr lang="fr-FR" b="1" dirty="0" smtClean="0"/>
              <a:t>courante</a:t>
            </a:r>
            <a:r>
              <a:rPr lang="fr-FR" dirty="0" smtClean="0"/>
              <a:t>: </a:t>
            </a:r>
            <a:r>
              <a:rPr lang="fr-FR" dirty="0" smtClean="0">
                <a:solidFill>
                  <a:srgbClr val="006600"/>
                </a:solidFill>
              </a:rPr>
              <a:t>$</a:t>
            </a:r>
            <a:r>
              <a:rPr lang="fr-FR" dirty="0" err="1" smtClean="0">
                <a:solidFill>
                  <a:srgbClr val="006600"/>
                </a:solidFill>
              </a:rPr>
              <a:t>this</a:t>
            </a:r>
            <a:r>
              <a:rPr lang="fr-FR" dirty="0" smtClean="0">
                <a:solidFill>
                  <a:srgbClr val="006600"/>
                </a:solidFill>
              </a:rPr>
              <a:t>-&gt; </a:t>
            </a:r>
            <a:r>
              <a:rPr lang="fr-FR" dirty="0" smtClean="0"/>
              <a:t>est l'opérateur de self-référence. On peut utiliser un </a:t>
            </a:r>
            <a:r>
              <a:rPr lang="fr-FR" dirty="0" smtClean="0"/>
              <a:t>espace pour </a:t>
            </a:r>
            <a:r>
              <a:rPr lang="fr-FR" dirty="0" smtClean="0"/>
              <a:t>plus de lisibilité</a:t>
            </a:r>
          </a:p>
          <a:p>
            <a:pPr>
              <a:buNone/>
            </a:pPr>
            <a:r>
              <a:rPr lang="fr-FR" dirty="0" smtClean="0">
                <a:solidFill>
                  <a:srgbClr val="006600"/>
                </a:solidFill>
              </a:rPr>
              <a:t>$</a:t>
            </a:r>
            <a:r>
              <a:rPr lang="fr-FR" dirty="0" err="1" smtClean="0">
                <a:solidFill>
                  <a:srgbClr val="006600"/>
                </a:solidFill>
              </a:rPr>
              <a:t>this</a:t>
            </a:r>
            <a:r>
              <a:rPr lang="fr-FR" dirty="0" smtClean="0">
                <a:solidFill>
                  <a:srgbClr val="006600"/>
                </a:solidFill>
              </a:rPr>
              <a:t>-&gt;</a:t>
            </a:r>
            <a:r>
              <a:rPr lang="fr-FR" dirty="0" err="1" smtClean="0">
                <a:solidFill>
                  <a:srgbClr val="006600"/>
                </a:solidFill>
              </a:rPr>
              <a:t>nb_roues</a:t>
            </a:r>
            <a:r>
              <a:rPr lang="fr-FR" dirty="0" smtClean="0">
                <a:solidFill>
                  <a:srgbClr val="006600"/>
                </a:solidFill>
              </a:rPr>
              <a:t> = 4 ;</a:t>
            </a:r>
          </a:p>
          <a:p>
            <a:pPr>
              <a:buNone/>
            </a:pPr>
            <a:r>
              <a:rPr lang="fr-FR" dirty="0" smtClean="0">
                <a:solidFill>
                  <a:srgbClr val="006600"/>
                </a:solidFill>
              </a:rPr>
              <a:t>$</a:t>
            </a:r>
            <a:r>
              <a:rPr lang="fr-FR" dirty="0" err="1" smtClean="0">
                <a:solidFill>
                  <a:srgbClr val="006600"/>
                </a:solidFill>
              </a:rPr>
              <a:t>this</a:t>
            </a:r>
            <a:r>
              <a:rPr lang="fr-FR" dirty="0" smtClean="0">
                <a:solidFill>
                  <a:srgbClr val="006600"/>
                </a:solidFill>
              </a:rPr>
              <a:t> -&gt; </a:t>
            </a:r>
            <a:r>
              <a:rPr lang="fr-FR" dirty="0" err="1" smtClean="0">
                <a:solidFill>
                  <a:srgbClr val="006600"/>
                </a:solidFill>
              </a:rPr>
              <a:t>nb_roues</a:t>
            </a:r>
            <a:r>
              <a:rPr lang="fr-FR" dirty="0" smtClean="0">
                <a:solidFill>
                  <a:srgbClr val="006600"/>
                </a:solidFill>
              </a:rPr>
              <a:t> = 4 ;</a:t>
            </a:r>
          </a:p>
          <a:p>
            <a:r>
              <a:rPr lang="fr-FR" dirty="0" smtClean="0"/>
              <a:t>Les méthodes se déclarent comme des fonctions.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27FC4-42D4-49C5-92B9-64E01F3A2C56}" type="datetime11">
              <a:rPr lang="fr-FR" smtClean="0"/>
              <a:pPr>
                <a:defRPr/>
              </a:pPr>
              <a:t>19:58:34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4E25C-071F-4CE9-A4E6-4A0413295B75}" type="slidenum">
              <a:rPr lang="fr-FR" altLang="fr-FR" smtClean="0"/>
              <a:pPr>
                <a:defRPr/>
              </a:pPr>
              <a:t>86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Programmation Orientée Objet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Constructeur: </a:t>
            </a:r>
            <a:r>
              <a:rPr lang="fr-FR" dirty="0" smtClean="0"/>
              <a:t>Le </a:t>
            </a:r>
            <a:r>
              <a:rPr lang="fr-FR" dirty="0" smtClean="0"/>
              <a:t>constructeur se </a:t>
            </a:r>
            <a:r>
              <a:rPr lang="fr-FR" dirty="0" smtClean="0"/>
              <a:t>déclare comme </a:t>
            </a:r>
            <a:r>
              <a:rPr lang="fr-FR" dirty="0" smtClean="0"/>
              <a:t>une méthode. Il </a:t>
            </a:r>
            <a:r>
              <a:rPr lang="fr-FR" dirty="0" smtClean="0"/>
              <a:t>doit porter </a:t>
            </a:r>
            <a:r>
              <a:rPr lang="fr-FR" dirty="0" smtClean="0"/>
              <a:t>le nom de la </a:t>
            </a:r>
            <a:r>
              <a:rPr lang="fr-FR" dirty="0" smtClean="0"/>
              <a:t>classe comme </a:t>
            </a:r>
            <a:r>
              <a:rPr lang="fr-FR" dirty="0" smtClean="0"/>
              <a:t>en C++ . Il est </a:t>
            </a:r>
            <a:r>
              <a:rPr lang="fr-FR" dirty="0" smtClean="0"/>
              <a:t>appelé automatiquement </a:t>
            </a:r>
            <a:r>
              <a:rPr lang="fr-FR" dirty="0" smtClean="0"/>
              <a:t>lors </a:t>
            </a:r>
            <a:r>
              <a:rPr lang="fr-FR" dirty="0" smtClean="0"/>
              <a:t>de l'instanciation </a:t>
            </a:r>
            <a:r>
              <a:rPr lang="fr-FR" dirty="0" smtClean="0"/>
              <a:t>de la classe</a:t>
            </a:r>
            <a:r>
              <a:rPr lang="fr-FR" dirty="0" smtClean="0"/>
              <a:t>.</a:t>
            </a:r>
            <a:r>
              <a:rPr lang="fr-FR" dirty="0" smtClean="0"/>
              <a:t> </a:t>
            </a: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27FC4-42D4-49C5-92B9-64E01F3A2C56}" type="datetime11">
              <a:rPr lang="fr-FR" smtClean="0"/>
              <a:pPr>
                <a:defRPr/>
              </a:pPr>
              <a:t>21:15:00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4E25C-071F-4CE9-A4E6-4A0413295B75}" type="slidenum">
              <a:rPr lang="fr-FR" altLang="fr-FR" smtClean="0"/>
              <a:pPr>
                <a:defRPr/>
              </a:pPr>
              <a:t>87</a:t>
            </a:fld>
            <a:endParaRPr lang="fr-FR" altLang="fr-FR"/>
          </a:p>
        </p:txBody>
      </p:sp>
      <p:sp>
        <p:nvSpPr>
          <p:cNvPr id="7" name="ZoneTexte 6"/>
          <p:cNvSpPr txBox="1"/>
          <p:nvPr/>
        </p:nvSpPr>
        <p:spPr>
          <a:xfrm>
            <a:off x="1500166" y="1857364"/>
            <a:ext cx="5786478" cy="44012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6600"/>
                </a:solidFill>
              </a:rPr>
              <a:t>class Véhicule</a:t>
            </a:r>
          </a:p>
          <a:p>
            <a:r>
              <a:rPr lang="fr-FR" sz="2000" b="1" dirty="0" smtClean="0">
                <a:solidFill>
                  <a:srgbClr val="006600"/>
                </a:solidFill>
              </a:rPr>
              <a:t>{</a:t>
            </a:r>
          </a:p>
          <a:p>
            <a:r>
              <a:rPr lang="fr-FR" sz="2000" b="1" dirty="0" smtClean="0">
                <a:solidFill>
                  <a:srgbClr val="006600"/>
                </a:solidFill>
              </a:rPr>
              <a:t>var $</a:t>
            </a:r>
            <a:r>
              <a:rPr lang="fr-FR" sz="2000" b="1" dirty="0" err="1" smtClean="0">
                <a:solidFill>
                  <a:srgbClr val="006600"/>
                </a:solidFill>
              </a:rPr>
              <a:t>nb_roues</a:t>
            </a:r>
            <a:r>
              <a:rPr lang="fr-FR" sz="2000" b="1" dirty="0" smtClean="0">
                <a:solidFill>
                  <a:srgbClr val="006600"/>
                </a:solidFill>
              </a:rPr>
              <a:t>;</a:t>
            </a:r>
          </a:p>
          <a:p>
            <a:r>
              <a:rPr lang="fr-FR" sz="2000" b="1" dirty="0" err="1" smtClean="0">
                <a:solidFill>
                  <a:srgbClr val="006600"/>
                </a:solidFill>
              </a:rPr>
              <a:t>function</a:t>
            </a:r>
            <a:r>
              <a:rPr lang="fr-FR" sz="2000" b="1" dirty="0" smtClean="0">
                <a:solidFill>
                  <a:srgbClr val="006600"/>
                </a:solidFill>
              </a:rPr>
              <a:t> Véhicule( $</a:t>
            </a:r>
            <a:r>
              <a:rPr lang="fr-FR" sz="2000" b="1" dirty="0" err="1" smtClean="0">
                <a:solidFill>
                  <a:srgbClr val="006600"/>
                </a:solidFill>
              </a:rPr>
              <a:t>nb_roues</a:t>
            </a:r>
            <a:r>
              <a:rPr lang="fr-FR" sz="2000" b="1" dirty="0" smtClean="0">
                <a:solidFill>
                  <a:srgbClr val="006600"/>
                </a:solidFill>
              </a:rPr>
              <a:t> )</a:t>
            </a:r>
          </a:p>
          <a:p>
            <a:r>
              <a:rPr lang="fr-FR" sz="2000" b="1" dirty="0" smtClean="0">
                <a:solidFill>
                  <a:srgbClr val="006600"/>
                </a:solidFill>
              </a:rPr>
              <a:t>{</a:t>
            </a:r>
          </a:p>
          <a:p>
            <a:r>
              <a:rPr lang="fr-FR" sz="2000" b="1" dirty="0" smtClean="0">
                <a:solidFill>
                  <a:srgbClr val="006600"/>
                </a:solidFill>
              </a:rPr>
              <a:t>$</a:t>
            </a:r>
            <a:r>
              <a:rPr lang="fr-FR" sz="2000" b="1" dirty="0" err="1" smtClean="0">
                <a:solidFill>
                  <a:srgbClr val="006600"/>
                </a:solidFill>
              </a:rPr>
              <a:t>this</a:t>
            </a:r>
            <a:r>
              <a:rPr lang="fr-FR" sz="2000" b="1" dirty="0" smtClean="0">
                <a:solidFill>
                  <a:srgbClr val="006600"/>
                </a:solidFill>
              </a:rPr>
              <a:t>-&gt; </a:t>
            </a:r>
            <a:r>
              <a:rPr lang="fr-FR" sz="2000" b="1" dirty="0" err="1" smtClean="0">
                <a:solidFill>
                  <a:srgbClr val="006600"/>
                </a:solidFill>
              </a:rPr>
              <a:t>nb_roues</a:t>
            </a:r>
            <a:r>
              <a:rPr lang="fr-FR" sz="2000" b="1" dirty="0" smtClean="0">
                <a:solidFill>
                  <a:srgbClr val="006600"/>
                </a:solidFill>
              </a:rPr>
              <a:t>= $</a:t>
            </a:r>
            <a:r>
              <a:rPr lang="fr-FR" sz="2000" b="1" dirty="0" err="1" smtClean="0">
                <a:solidFill>
                  <a:srgbClr val="006600"/>
                </a:solidFill>
              </a:rPr>
              <a:t>nb_roues</a:t>
            </a:r>
            <a:r>
              <a:rPr lang="fr-FR" sz="2000" b="1" dirty="0" smtClean="0">
                <a:solidFill>
                  <a:srgbClr val="006600"/>
                </a:solidFill>
              </a:rPr>
              <a:t>;</a:t>
            </a:r>
          </a:p>
          <a:p>
            <a:r>
              <a:rPr lang="fr-FR" sz="2000" b="1" dirty="0" smtClean="0">
                <a:solidFill>
                  <a:srgbClr val="006600"/>
                </a:solidFill>
              </a:rPr>
              <a:t>}</a:t>
            </a:r>
          </a:p>
          <a:p>
            <a:r>
              <a:rPr lang="fr-FR" sz="2000" b="1" dirty="0" err="1" smtClean="0">
                <a:solidFill>
                  <a:srgbClr val="006600"/>
                </a:solidFill>
              </a:rPr>
              <a:t>function</a:t>
            </a:r>
            <a:r>
              <a:rPr lang="fr-FR" sz="2000" b="1" dirty="0" smtClean="0">
                <a:solidFill>
                  <a:srgbClr val="006600"/>
                </a:solidFill>
              </a:rPr>
              <a:t> </a:t>
            </a:r>
            <a:r>
              <a:rPr lang="fr-FR" sz="2000" b="1" dirty="0" err="1" smtClean="0">
                <a:solidFill>
                  <a:srgbClr val="006600"/>
                </a:solidFill>
              </a:rPr>
              <a:t>NbRoues</a:t>
            </a:r>
            <a:r>
              <a:rPr lang="fr-FR" sz="2000" b="1" dirty="0" smtClean="0">
                <a:solidFill>
                  <a:srgbClr val="006600"/>
                </a:solidFill>
              </a:rPr>
              <a:t>()</a:t>
            </a:r>
          </a:p>
          <a:p>
            <a:r>
              <a:rPr lang="fr-FR" sz="2000" b="1" dirty="0" smtClean="0">
                <a:solidFill>
                  <a:srgbClr val="006600"/>
                </a:solidFill>
              </a:rPr>
              <a:t>{</a:t>
            </a:r>
          </a:p>
          <a:p>
            <a:r>
              <a:rPr lang="fr-FR" sz="2000" b="1" dirty="0" smtClean="0">
                <a:solidFill>
                  <a:srgbClr val="006600"/>
                </a:solidFill>
              </a:rPr>
              <a:t>return $</a:t>
            </a:r>
            <a:r>
              <a:rPr lang="fr-FR" sz="2000" b="1" dirty="0" err="1" smtClean="0">
                <a:solidFill>
                  <a:srgbClr val="006600"/>
                </a:solidFill>
              </a:rPr>
              <a:t>this</a:t>
            </a:r>
            <a:r>
              <a:rPr lang="fr-FR" sz="2000" b="1" dirty="0" smtClean="0">
                <a:solidFill>
                  <a:srgbClr val="006600"/>
                </a:solidFill>
              </a:rPr>
              <a:t>-&gt; </a:t>
            </a:r>
            <a:r>
              <a:rPr lang="fr-FR" sz="2000" b="1" dirty="0" err="1" smtClean="0">
                <a:solidFill>
                  <a:srgbClr val="006600"/>
                </a:solidFill>
              </a:rPr>
              <a:t>nb_roues</a:t>
            </a:r>
            <a:r>
              <a:rPr lang="fr-FR" sz="2000" b="1" dirty="0" smtClean="0">
                <a:solidFill>
                  <a:srgbClr val="006600"/>
                </a:solidFill>
              </a:rPr>
              <a:t>;</a:t>
            </a:r>
          </a:p>
          <a:p>
            <a:r>
              <a:rPr lang="fr-FR" sz="2000" b="1" dirty="0" smtClean="0">
                <a:solidFill>
                  <a:srgbClr val="006600"/>
                </a:solidFill>
              </a:rPr>
              <a:t>}</a:t>
            </a:r>
          </a:p>
          <a:p>
            <a:r>
              <a:rPr lang="fr-FR" sz="2000" b="1" dirty="0" smtClean="0">
                <a:solidFill>
                  <a:srgbClr val="006600"/>
                </a:solidFill>
              </a:rPr>
              <a:t>...</a:t>
            </a:r>
          </a:p>
          <a:p>
            <a:r>
              <a:rPr lang="fr-FR" sz="2000" b="1" dirty="0" smtClean="0">
                <a:solidFill>
                  <a:srgbClr val="006600"/>
                </a:solidFill>
              </a:rPr>
              <a:t>}</a:t>
            </a:r>
          </a:p>
          <a:p>
            <a:r>
              <a:rPr lang="fr-FR" sz="2000" b="1" dirty="0" smtClean="0">
                <a:solidFill>
                  <a:srgbClr val="006600"/>
                </a:solidFill>
              </a:rPr>
              <a:t>$moto= new Véhicule( 2 );</a:t>
            </a:r>
            <a:endParaRPr lang="fr-FR" sz="2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Programmation Orientée Objet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err="1" smtClean="0"/>
              <a:t>Héritage:</a:t>
            </a:r>
            <a:r>
              <a:rPr lang="fr-FR" dirty="0" err="1" smtClean="0"/>
              <a:t>L'</a:t>
            </a:r>
            <a:r>
              <a:rPr lang="fr-FR" dirty="0" smtClean="0"/>
              <a:t>héritage </a:t>
            </a:r>
            <a:r>
              <a:rPr lang="fr-FR" dirty="0" smtClean="0"/>
              <a:t>simple est possible</a:t>
            </a:r>
          </a:p>
          <a:p>
            <a:r>
              <a:rPr lang="fr-FR" dirty="0" smtClean="0"/>
              <a:t>en utilisant </a:t>
            </a:r>
            <a:r>
              <a:rPr lang="fr-FR" dirty="0" err="1" smtClean="0"/>
              <a:t>extends</a:t>
            </a:r>
            <a:r>
              <a:rPr lang="fr-FR" dirty="0" smtClean="0"/>
              <a:t>.</a:t>
            </a:r>
          </a:p>
          <a:p>
            <a:r>
              <a:rPr lang="fr-FR" b="1" i="1" dirty="0" smtClean="0"/>
              <a:t>Remarque</a:t>
            </a:r>
            <a:r>
              <a:rPr lang="fr-FR" dirty="0" smtClean="0"/>
              <a:t> : le constructeur </a:t>
            </a:r>
            <a:r>
              <a:rPr lang="fr-FR" dirty="0" smtClean="0"/>
              <a:t>de la </a:t>
            </a:r>
            <a:r>
              <a:rPr lang="fr-FR" dirty="0" smtClean="0"/>
              <a:t>classe </a:t>
            </a:r>
            <a:r>
              <a:rPr lang="fr-FR" i="1" dirty="0" smtClean="0"/>
              <a:t>mère n'est </a:t>
            </a:r>
            <a:r>
              <a:rPr lang="fr-FR" i="1" dirty="0" smtClean="0"/>
              <a:t>pas </a:t>
            </a:r>
            <a:r>
              <a:rPr lang="fr-FR" dirty="0" smtClean="0"/>
              <a:t>appelé </a:t>
            </a:r>
            <a:r>
              <a:rPr lang="fr-FR" dirty="0" smtClean="0"/>
              <a:t>automatiquement. </a:t>
            </a:r>
            <a:r>
              <a:rPr lang="fr-FR" dirty="0" smtClean="0"/>
              <a:t>Il convient </a:t>
            </a:r>
            <a:r>
              <a:rPr lang="fr-FR" dirty="0" smtClean="0"/>
              <a:t>donc de le faire </a:t>
            </a:r>
            <a:r>
              <a:rPr lang="fr-FR" dirty="0" smtClean="0"/>
              <a:t>si nécessaire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27FC4-42D4-49C5-92B9-64E01F3A2C56}" type="datetime11">
              <a:rPr lang="fr-FR" smtClean="0"/>
              <a:pPr>
                <a:defRPr/>
              </a:pPr>
              <a:t>21:17:41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4E25C-071F-4CE9-A4E6-4A0413295B75}" type="slidenum">
              <a:rPr lang="fr-FR" altLang="fr-FR" smtClean="0"/>
              <a:pPr>
                <a:defRPr/>
              </a:pPr>
              <a:t>88</a:t>
            </a:fld>
            <a:endParaRPr lang="fr-FR" altLang="fr-FR"/>
          </a:p>
        </p:txBody>
      </p:sp>
      <p:sp>
        <p:nvSpPr>
          <p:cNvPr id="8" name="ZoneTexte 7"/>
          <p:cNvSpPr txBox="1"/>
          <p:nvPr/>
        </p:nvSpPr>
        <p:spPr>
          <a:xfrm>
            <a:off x="1500166" y="1857364"/>
            <a:ext cx="5786478" cy="44012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6600"/>
                </a:solidFill>
              </a:rPr>
              <a:t>class Automobile </a:t>
            </a:r>
            <a:r>
              <a:rPr lang="fr-FR" sz="2000" b="1" dirty="0" err="1" smtClean="0">
                <a:solidFill>
                  <a:srgbClr val="006600"/>
                </a:solidFill>
              </a:rPr>
              <a:t>extends</a:t>
            </a:r>
            <a:endParaRPr lang="fr-FR" sz="2000" b="1" dirty="0" smtClean="0">
              <a:solidFill>
                <a:srgbClr val="006600"/>
              </a:solidFill>
            </a:endParaRPr>
          </a:p>
          <a:p>
            <a:r>
              <a:rPr lang="fr-FR" sz="2000" b="1" dirty="0" smtClean="0">
                <a:solidFill>
                  <a:srgbClr val="006600"/>
                </a:solidFill>
              </a:rPr>
              <a:t>Véhicule</a:t>
            </a:r>
          </a:p>
          <a:p>
            <a:r>
              <a:rPr lang="fr-FR" sz="2000" b="1" dirty="0" smtClean="0">
                <a:solidFill>
                  <a:srgbClr val="006600"/>
                </a:solidFill>
              </a:rPr>
              <a:t>{</a:t>
            </a:r>
          </a:p>
          <a:p>
            <a:r>
              <a:rPr lang="fr-FR" sz="2000" b="1" dirty="0" smtClean="0">
                <a:solidFill>
                  <a:srgbClr val="006600"/>
                </a:solidFill>
              </a:rPr>
              <a:t>var $marque= "";</a:t>
            </a:r>
          </a:p>
          <a:p>
            <a:r>
              <a:rPr lang="fr-FR" sz="2000" b="1" dirty="0" err="1" smtClean="0">
                <a:solidFill>
                  <a:srgbClr val="006600"/>
                </a:solidFill>
              </a:rPr>
              <a:t>function</a:t>
            </a:r>
            <a:r>
              <a:rPr lang="fr-FR" sz="2000" b="1" dirty="0" smtClean="0">
                <a:solidFill>
                  <a:srgbClr val="006600"/>
                </a:solidFill>
              </a:rPr>
              <a:t> Automobile( $marque,</a:t>
            </a:r>
          </a:p>
          <a:p>
            <a:r>
              <a:rPr lang="fr-FR" sz="2000" b="1" dirty="0" smtClean="0">
                <a:solidFill>
                  <a:srgbClr val="006600"/>
                </a:solidFill>
              </a:rPr>
              <a:t>$</a:t>
            </a:r>
            <a:r>
              <a:rPr lang="fr-FR" sz="2000" b="1" dirty="0" err="1" smtClean="0">
                <a:solidFill>
                  <a:srgbClr val="006600"/>
                </a:solidFill>
              </a:rPr>
              <a:t>nb_roues</a:t>
            </a:r>
            <a:r>
              <a:rPr lang="fr-FR" sz="2000" b="1" dirty="0" smtClean="0">
                <a:solidFill>
                  <a:srgbClr val="006600"/>
                </a:solidFill>
              </a:rPr>
              <a:t> )</a:t>
            </a:r>
          </a:p>
          <a:p>
            <a:r>
              <a:rPr lang="fr-FR" sz="2000" b="1" dirty="0" smtClean="0">
                <a:solidFill>
                  <a:srgbClr val="006600"/>
                </a:solidFill>
              </a:rPr>
              <a:t>{</a:t>
            </a:r>
          </a:p>
          <a:p>
            <a:r>
              <a:rPr lang="fr-FR" sz="2000" b="1" dirty="0" smtClean="0">
                <a:solidFill>
                  <a:srgbClr val="006600"/>
                </a:solidFill>
              </a:rPr>
              <a:t>$</a:t>
            </a:r>
            <a:r>
              <a:rPr lang="fr-FR" sz="2000" b="1" dirty="0" err="1" smtClean="0">
                <a:solidFill>
                  <a:srgbClr val="006600"/>
                </a:solidFill>
              </a:rPr>
              <a:t>this</a:t>
            </a:r>
            <a:r>
              <a:rPr lang="fr-FR" sz="2000" b="1" dirty="0" smtClean="0">
                <a:solidFill>
                  <a:srgbClr val="006600"/>
                </a:solidFill>
              </a:rPr>
              <a:t>-&gt; Véhicule( $</a:t>
            </a:r>
            <a:r>
              <a:rPr lang="fr-FR" sz="2000" b="1" dirty="0" err="1" smtClean="0">
                <a:solidFill>
                  <a:srgbClr val="006600"/>
                </a:solidFill>
              </a:rPr>
              <a:t>nb_roues</a:t>
            </a:r>
            <a:r>
              <a:rPr lang="fr-FR" sz="2000" b="1" dirty="0" smtClean="0">
                <a:solidFill>
                  <a:srgbClr val="006600"/>
                </a:solidFill>
              </a:rPr>
              <a:t> );</a:t>
            </a:r>
          </a:p>
          <a:p>
            <a:r>
              <a:rPr lang="fr-FR" sz="2000" b="1" dirty="0" smtClean="0">
                <a:solidFill>
                  <a:srgbClr val="006600"/>
                </a:solidFill>
              </a:rPr>
              <a:t>// appel constructeur classe</a:t>
            </a:r>
          </a:p>
          <a:p>
            <a:r>
              <a:rPr lang="fr-FR" sz="2000" b="1" dirty="0" smtClean="0">
                <a:solidFill>
                  <a:srgbClr val="006600"/>
                </a:solidFill>
              </a:rPr>
              <a:t>parente</a:t>
            </a:r>
          </a:p>
          <a:p>
            <a:r>
              <a:rPr lang="fr-FR" sz="2000" b="1" dirty="0" smtClean="0">
                <a:solidFill>
                  <a:srgbClr val="006600"/>
                </a:solidFill>
              </a:rPr>
              <a:t>$</a:t>
            </a:r>
            <a:r>
              <a:rPr lang="fr-FR" sz="2000" b="1" dirty="0" err="1" smtClean="0">
                <a:solidFill>
                  <a:srgbClr val="006600"/>
                </a:solidFill>
              </a:rPr>
              <a:t>this</a:t>
            </a:r>
            <a:r>
              <a:rPr lang="fr-FR" sz="2000" b="1" dirty="0" smtClean="0">
                <a:solidFill>
                  <a:srgbClr val="006600"/>
                </a:solidFill>
              </a:rPr>
              <a:t>-&gt; marque= $marque;</a:t>
            </a:r>
          </a:p>
          <a:p>
            <a:r>
              <a:rPr lang="fr-FR" sz="2000" b="1" dirty="0" smtClean="0">
                <a:solidFill>
                  <a:srgbClr val="006600"/>
                </a:solidFill>
              </a:rPr>
              <a:t>// set de la marque</a:t>
            </a:r>
          </a:p>
          <a:p>
            <a:r>
              <a:rPr lang="fr-FR" sz="2000" b="1" dirty="0" smtClean="0">
                <a:solidFill>
                  <a:srgbClr val="006600"/>
                </a:solidFill>
              </a:rPr>
              <a:t>}</a:t>
            </a:r>
          </a:p>
          <a:p>
            <a:r>
              <a:rPr lang="fr-FR" sz="2000" b="1" dirty="0" smtClean="0">
                <a:solidFill>
                  <a:srgbClr val="006600"/>
                </a:solidFill>
              </a:rPr>
              <a:t>}</a:t>
            </a:r>
            <a:endParaRPr lang="fr-FR" sz="2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ACCES aux SGBD 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2C2743-0ECD-40C8-BA65-A68670A6B173}" type="datetime11">
              <a:rPr lang="fr-FR" smtClean="0"/>
              <a:pPr>
                <a:defRPr/>
              </a:pPr>
              <a:t>21:18:45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83E6E-642D-4168-B13C-500F529A78F5}" type="slidenum">
              <a:rPr lang="fr-FR" altLang="fr-FR" smtClean="0"/>
              <a:pPr>
                <a:defRPr/>
              </a:pPr>
              <a:t>89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r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Fonctionnement de PHP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7411" name="Rectangle 2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algn="ctr">
              <a:lnSpc>
                <a:spcPct val="90000"/>
              </a:lnSpc>
              <a:buFont typeface="Wingdings" pitchFamily="2" charset="2"/>
              <a:buNone/>
            </a:pPr>
            <a:endParaRPr lang="fr-FR" sz="2400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D262500-B9A3-4BA8-B477-B7EC2BE9A0B9}" type="datetime11">
              <a:rPr lang="fr-FR" smtClean="0"/>
              <a:pPr>
                <a:defRPr/>
              </a:pPr>
              <a:t>19:31:18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7C89C-4367-45C4-962D-860B022136B4}" type="slidenum">
              <a:rPr lang="fr-FR" altLang="fr-FR"/>
              <a:pPr>
                <a:defRPr/>
              </a:pPr>
              <a:t>9</a:t>
            </a:fld>
            <a:endParaRPr lang="fr-FR" altLang="fr-FR"/>
          </a:p>
        </p:txBody>
      </p:sp>
      <p:sp>
        <p:nvSpPr>
          <p:cNvPr id="7" name="AutoShape 28"/>
          <p:cNvSpPr>
            <a:spLocks noChangeArrowheads="1"/>
          </p:cNvSpPr>
          <p:nvPr/>
        </p:nvSpPr>
        <p:spPr bwMode="auto">
          <a:xfrm>
            <a:off x="1908175" y="2132013"/>
            <a:ext cx="5327650" cy="3241675"/>
          </a:xfrm>
          <a:prstGeom prst="cloud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endParaRPr lang="fr-FR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ctr" eaLnBrk="1" hangingPunct="1">
              <a:defRPr/>
            </a:pPr>
            <a:r>
              <a:rPr lang="fr-FR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Réseau</a:t>
            </a:r>
          </a:p>
        </p:txBody>
      </p:sp>
      <p:sp>
        <p:nvSpPr>
          <p:cNvPr id="8" name="AutoShape 21"/>
          <p:cNvSpPr>
            <a:spLocks noChangeArrowheads="1"/>
          </p:cNvSpPr>
          <p:nvPr/>
        </p:nvSpPr>
        <p:spPr bwMode="auto">
          <a:xfrm>
            <a:off x="466725" y="1254125"/>
            <a:ext cx="2881313" cy="519113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Client</a:t>
            </a:r>
          </a:p>
        </p:txBody>
      </p:sp>
      <p:sp>
        <p:nvSpPr>
          <p:cNvPr id="10" name="AutoShape 21"/>
          <p:cNvSpPr>
            <a:spLocks noChangeArrowheads="1"/>
          </p:cNvSpPr>
          <p:nvPr/>
        </p:nvSpPr>
        <p:spPr bwMode="auto">
          <a:xfrm>
            <a:off x="5795963" y="1254125"/>
            <a:ext cx="2879725" cy="519113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Serveur</a:t>
            </a:r>
          </a:p>
        </p:txBody>
      </p:sp>
      <p:cxnSp>
        <p:nvCxnSpPr>
          <p:cNvPr id="12" name="Connecteur droit avec flèche 11"/>
          <p:cNvCxnSpPr>
            <a:cxnSpLocks noChangeShapeType="1"/>
          </p:cNvCxnSpPr>
          <p:nvPr/>
        </p:nvCxnSpPr>
        <p:spPr bwMode="auto">
          <a:xfrm>
            <a:off x="2339975" y="2043113"/>
            <a:ext cx="4464050" cy="1444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3" name="AutoShape 36"/>
          <p:cNvSpPr>
            <a:spLocks noChangeArrowheads="1"/>
          </p:cNvSpPr>
          <p:nvPr/>
        </p:nvSpPr>
        <p:spPr bwMode="auto">
          <a:xfrm>
            <a:off x="3290888" y="1898650"/>
            <a:ext cx="2608262" cy="377825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Demande de ressource</a:t>
            </a:r>
          </a:p>
        </p:txBody>
      </p:sp>
      <p:sp>
        <p:nvSpPr>
          <p:cNvPr id="14" name="AutoShape 36"/>
          <p:cNvSpPr>
            <a:spLocks noChangeArrowheads="1"/>
          </p:cNvSpPr>
          <p:nvPr/>
        </p:nvSpPr>
        <p:spPr bwMode="auto">
          <a:xfrm>
            <a:off x="5795963" y="2349500"/>
            <a:ext cx="2879725" cy="377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Traitement de la demande</a:t>
            </a:r>
          </a:p>
        </p:txBody>
      </p:sp>
      <p:sp>
        <p:nvSpPr>
          <p:cNvPr id="15" name="AutoShape 36"/>
          <p:cNvSpPr>
            <a:spLocks noChangeArrowheads="1"/>
          </p:cNvSpPr>
          <p:nvPr/>
        </p:nvSpPr>
        <p:spPr bwMode="auto">
          <a:xfrm>
            <a:off x="5795963" y="2833688"/>
            <a:ext cx="2879725" cy="377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 ressource est « .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php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»</a:t>
            </a:r>
          </a:p>
        </p:txBody>
      </p:sp>
      <p:sp>
        <p:nvSpPr>
          <p:cNvPr id="16" name="AutoShape 36"/>
          <p:cNvSpPr>
            <a:spLocks noChangeArrowheads="1"/>
          </p:cNvSpPr>
          <p:nvPr/>
        </p:nvSpPr>
        <p:spPr bwMode="auto">
          <a:xfrm>
            <a:off x="5795963" y="3317875"/>
            <a:ext cx="2879725" cy="6524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Transfert de la demande au module PHP</a:t>
            </a:r>
          </a:p>
        </p:txBody>
      </p:sp>
      <p:sp>
        <p:nvSpPr>
          <p:cNvPr id="17" name="AutoShape 36"/>
          <p:cNvSpPr>
            <a:spLocks noChangeArrowheads="1"/>
          </p:cNvSpPr>
          <p:nvPr/>
        </p:nvSpPr>
        <p:spPr bwMode="auto">
          <a:xfrm>
            <a:off x="5795963" y="4076700"/>
            <a:ext cx="2879725" cy="6540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r-FR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Exécution du script PHP sur le serveur</a:t>
            </a:r>
          </a:p>
        </p:txBody>
      </p:sp>
      <p:cxnSp>
        <p:nvCxnSpPr>
          <p:cNvPr id="19" name="Connecteur droit avec flèche 18"/>
          <p:cNvCxnSpPr>
            <a:cxnSpLocks noChangeShapeType="1"/>
          </p:cNvCxnSpPr>
          <p:nvPr/>
        </p:nvCxnSpPr>
        <p:spPr bwMode="auto">
          <a:xfrm flipH="1">
            <a:off x="2339975" y="4941888"/>
            <a:ext cx="4464050" cy="2159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3" name="AutoShape 36"/>
          <p:cNvSpPr>
            <a:spLocks noChangeArrowheads="1"/>
          </p:cNvSpPr>
          <p:nvPr/>
        </p:nvSpPr>
        <p:spPr bwMode="auto">
          <a:xfrm>
            <a:off x="661988" y="5300663"/>
            <a:ext cx="2490787" cy="377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Analyse de la réponse</a:t>
            </a:r>
          </a:p>
        </p:txBody>
      </p:sp>
      <p:sp>
        <p:nvSpPr>
          <p:cNvPr id="24" name="AutoShape 36"/>
          <p:cNvSpPr>
            <a:spLocks noChangeArrowheads="1"/>
          </p:cNvSpPr>
          <p:nvPr/>
        </p:nvSpPr>
        <p:spPr bwMode="auto">
          <a:xfrm>
            <a:off x="466725" y="5765800"/>
            <a:ext cx="2881313" cy="6540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Rendu graphique de la réponse</a:t>
            </a:r>
          </a:p>
        </p:txBody>
      </p:sp>
      <p:sp>
        <p:nvSpPr>
          <p:cNvPr id="18" name="AutoShape 36"/>
          <p:cNvSpPr>
            <a:spLocks noChangeArrowheads="1"/>
          </p:cNvSpPr>
          <p:nvPr/>
        </p:nvSpPr>
        <p:spPr bwMode="auto">
          <a:xfrm>
            <a:off x="3298825" y="4851400"/>
            <a:ext cx="2592388" cy="377825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Réponse produite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23" grpId="0" animBg="1"/>
      <p:bldP spid="24" grpId="0" animBg="1"/>
      <p:bldP spid="18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Accès aux SGBD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général, la communication entre un programme et une base </a:t>
            </a:r>
            <a:r>
              <a:rPr lang="fr-FR" dirty="0" smtClean="0"/>
              <a:t>de données </a:t>
            </a:r>
            <a:r>
              <a:rPr lang="fr-FR" dirty="0" smtClean="0"/>
              <a:t>suit le schéma suivant </a:t>
            </a:r>
            <a:r>
              <a:rPr lang="fr-FR" dirty="0" smtClean="0"/>
              <a:t>: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27FC4-42D4-49C5-92B9-64E01F3A2C56}" type="datetime11">
              <a:rPr lang="fr-FR" smtClean="0"/>
              <a:pPr>
                <a:defRPr/>
              </a:pPr>
              <a:t>21:19:15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4E25C-071F-4CE9-A4E6-4A0413295B75}" type="slidenum">
              <a:rPr lang="fr-FR" altLang="fr-FR" smtClean="0"/>
              <a:pPr>
                <a:defRPr/>
              </a:pPr>
              <a:t>90</a:t>
            </a:fld>
            <a:endParaRPr lang="fr-FR" alt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929066"/>
            <a:ext cx="753427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Accès aux SGBD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625975"/>
          </a:xfrm>
        </p:spPr>
        <p:txBody>
          <a:bodyPr/>
          <a:lstStyle/>
          <a:p>
            <a:r>
              <a:rPr lang="fr-FR" sz="2800" dirty="0" smtClean="0"/>
              <a:t>En programmation PHP, il existe 2 méthodes pour mettre en </a:t>
            </a:r>
            <a:r>
              <a:rPr lang="fr-FR" sz="2800" dirty="0" smtClean="0"/>
              <a:t>place cette </a:t>
            </a:r>
            <a:r>
              <a:rPr lang="fr-FR" sz="2800" dirty="0" smtClean="0"/>
              <a:t>architecture :</a:t>
            </a:r>
          </a:p>
          <a:p>
            <a:pPr lvl="1"/>
            <a:r>
              <a:rPr lang="fr-FR" sz="2400" dirty="0" smtClean="0"/>
              <a:t>accéder </a:t>
            </a:r>
            <a:r>
              <a:rPr lang="fr-FR" sz="2400" dirty="0" smtClean="0"/>
              <a:t>nativement à la base </a:t>
            </a:r>
            <a:r>
              <a:rPr lang="fr-FR" sz="2400" dirty="0" smtClean="0"/>
              <a:t>par l’intermédiaire </a:t>
            </a:r>
            <a:r>
              <a:rPr lang="fr-FR" sz="2400" dirty="0" smtClean="0"/>
              <a:t>de l’API de </a:t>
            </a:r>
            <a:r>
              <a:rPr lang="fr-FR" sz="2400" dirty="0" smtClean="0"/>
              <a:t>son middleware </a:t>
            </a:r>
            <a:r>
              <a:rPr lang="fr-FR" sz="2400" dirty="0" smtClean="0"/>
              <a:t>associé</a:t>
            </a:r>
            <a:r>
              <a:rPr lang="fr-FR" sz="2400" dirty="0" smtClean="0"/>
              <a:t>, </a:t>
            </a:r>
          </a:p>
          <a:p>
            <a:pPr lvl="1"/>
            <a:r>
              <a:rPr lang="fr-FR" sz="2400" dirty="0" smtClean="0"/>
              <a:t>2.passer </a:t>
            </a:r>
            <a:r>
              <a:rPr lang="fr-FR" sz="2400" dirty="0" smtClean="0"/>
              <a:t>par ODBC, l’avantage d’ODBC est de proposer une </a:t>
            </a:r>
            <a:r>
              <a:rPr lang="fr-FR" sz="2400" dirty="0" smtClean="0"/>
              <a:t>API unifiée </a:t>
            </a:r>
            <a:r>
              <a:rPr lang="fr-FR" sz="2400" dirty="0" smtClean="0"/>
              <a:t>quelque soit le SGBD utilisé.</a:t>
            </a:r>
          </a:p>
          <a:p>
            <a:r>
              <a:rPr lang="fr-FR" sz="2800" dirty="0" smtClean="0"/>
              <a:t>En plus d'ODBC, PHP gère en accès natifs de nombreux SGBD :</a:t>
            </a:r>
          </a:p>
          <a:p>
            <a:pPr lvl="1"/>
            <a:r>
              <a:rPr lang="fr-FR" sz="2400" dirty="0" smtClean="0"/>
              <a:t>Oracle, Sybase, </a:t>
            </a:r>
            <a:r>
              <a:rPr lang="fr-FR" sz="2400" dirty="0" err="1" smtClean="0"/>
              <a:t>Informix</a:t>
            </a:r>
            <a:r>
              <a:rPr lang="fr-FR" sz="2400" dirty="0" smtClean="0"/>
              <a:t>, MySQL, </a:t>
            </a:r>
            <a:r>
              <a:rPr lang="fr-FR" sz="2400" dirty="0" err="1" smtClean="0"/>
              <a:t>Adabas</a:t>
            </a:r>
            <a:r>
              <a:rPr lang="fr-FR" sz="2400" dirty="0" smtClean="0"/>
              <a:t>, </a:t>
            </a:r>
            <a:r>
              <a:rPr lang="fr-FR" sz="2400" dirty="0" err="1" smtClean="0"/>
              <a:t>Empress</a:t>
            </a:r>
            <a:r>
              <a:rPr lang="fr-FR" sz="2400" dirty="0" smtClean="0"/>
              <a:t>, </a:t>
            </a:r>
            <a:r>
              <a:rPr lang="fr-FR" sz="2400" dirty="0" err="1" smtClean="0"/>
              <a:t>FilePro</a:t>
            </a:r>
            <a:r>
              <a:rPr lang="fr-FR" sz="2400" dirty="0" smtClean="0"/>
              <a:t>, </a:t>
            </a:r>
            <a:r>
              <a:rPr lang="fr-FR" sz="2400" dirty="0" err="1" smtClean="0"/>
              <a:t>InterBase</a:t>
            </a:r>
            <a:r>
              <a:rPr lang="fr-FR" sz="2400" dirty="0" smtClean="0"/>
              <a:t>, </a:t>
            </a:r>
            <a:r>
              <a:rPr lang="fr-FR" sz="2400" dirty="0" err="1" smtClean="0"/>
              <a:t>mSQL</a:t>
            </a:r>
            <a:r>
              <a:rPr lang="fr-FR" sz="2400" dirty="0" smtClean="0"/>
              <a:t>, </a:t>
            </a:r>
            <a:r>
              <a:rPr lang="fr-FR" sz="2400" dirty="0" err="1" smtClean="0"/>
              <a:t>PostgreSQL</a:t>
            </a:r>
            <a:r>
              <a:rPr lang="fr-FR" sz="2400" dirty="0" smtClean="0"/>
              <a:t>, </a:t>
            </a:r>
            <a:r>
              <a:rPr lang="fr-FR" sz="2400" dirty="0" err="1" smtClean="0"/>
              <a:t>Solid</a:t>
            </a:r>
            <a:r>
              <a:rPr lang="fr-FR" sz="2400" dirty="0" smtClean="0"/>
              <a:t>, </a:t>
            </a:r>
            <a:r>
              <a:rPr lang="fr-FR" sz="2400" dirty="0" err="1" smtClean="0"/>
              <a:t>SQLServer</a:t>
            </a:r>
            <a:r>
              <a:rPr lang="fr-FR" sz="2400" dirty="0" smtClean="0"/>
              <a:t>, Unix Dbm.</a:t>
            </a:r>
            <a:endParaRPr lang="fr-FR" sz="2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27FC4-42D4-49C5-92B9-64E01F3A2C56}" type="datetime11">
              <a:rPr lang="fr-FR" smtClean="0"/>
              <a:pPr>
                <a:defRPr/>
              </a:pPr>
              <a:t>21:21:59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4E25C-071F-4CE9-A4E6-4A0413295B75}" type="slidenum">
              <a:rPr lang="fr-FR" altLang="fr-FR" smtClean="0"/>
              <a:pPr>
                <a:defRPr/>
              </a:pPr>
              <a:t>91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Accès aux SGBD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L'utilisation en général d’un SGBD (tel que</a:t>
            </a:r>
          </a:p>
          <a:p>
            <a:pPr>
              <a:buNone/>
            </a:pPr>
            <a:r>
              <a:rPr lang="fr-FR" dirty="0" smtClean="0"/>
              <a:t>MySQL) avec PHP s'effectue en 5 temps :</a:t>
            </a:r>
          </a:p>
          <a:p>
            <a:pPr lvl="1"/>
            <a:r>
              <a:rPr lang="fr-FR" dirty="0" smtClean="0"/>
              <a:t>1. Connexion au serveur de données</a:t>
            </a:r>
          </a:p>
          <a:p>
            <a:pPr lvl="1"/>
            <a:r>
              <a:rPr lang="fr-FR" dirty="0" smtClean="0"/>
              <a:t>2. Sélection de la base de données</a:t>
            </a:r>
          </a:p>
          <a:p>
            <a:pPr lvl="1"/>
            <a:r>
              <a:rPr lang="fr-FR" dirty="0" smtClean="0"/>
              <a:t>3. Requête</a:t>
            </a:r>
          </a:p>
          <a:p>
            <a:pPr lvl="1"/>
            <a:r>
              <a:rPr lang="fr-FR" dirty="0" smtClean="0"/>
              <a:t>4. Exploitation des requêtes</a:t>
            </a:r>
          </a:p>
          <a:p>
            <a:pPr lvl="1"/>
            <a:r>
              <a:rPr lang="fr-FR" dirty="0" smtClean="0"/>
              <a:t>5. Fermeture de la connexion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27FC4-42D4-49C5-92B9-64E01F3A2C56}" type="datetime11">
              <a:rPr lang="fr-FR" smtClean="0"/>
              <a:pPr>
                <a:defRPr/>
              </a:pPr>
              <a:t>21:23:32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4E25C-071F-4CE9-A4E6-4A0413295B75}" type="slidenum">
              <a:rPr lang="fr-FR" altLang="fr-FR" smtClean="0"/>
              <a:pPr>
                <a:defRPr/>
              </a:pPr>
              <a:t>92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Accès aux SGBD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857784"/>
          </a:xfrm>
        </p:spPr>
        <p:txBody>
          <a:bodyPr/>
          <a:lstStyle/>
          <a:p>
            <a:r>
              <a:rPr lang="fr-FR" b="1" dirty="0" smtClean="0"/>
              <a:t>Connexion au serveur de </a:t>
            </a:r>
            <a:r>
              <a:rPr lang="fr-FR" b="1" dirty="0" smtClean="0"/>
              <a:t>données: </a:t>
            </a:r>
            <a:r>
              <a:rPr lang="fr-FR" dirty="0" smtClean="0"/>
              <a:t>Pour </a:t>
            </a:r>
            <a:r>
              <a:rPr lang="fr-FR" dirty="0" smtClean="0"/>
              <a:t>se connecter au serveur de données, il existe </a:t>
            </a:r>
            <a:r>
              <a:rPr lang="fr-FR" dirty="0" smtClean="0"/>
              <a:t>2méthodes :	</a:t>
            </a:r>
            <a:endParaRPr lang="fr-FR" dirty="0" smtClean="0"/>
          </a:p>
          <a:p>
            <a:pPr lvl="1"/>
            <a:r>
              <a:rPr lang="fr-FR" dirty="0" smtClean="0"/>
              <a:t> Ouverture d'une connexion simple avec la </a:t>
            </a:r>
            <a:r>
              <a:rPr lang="fr-FR" b="1" dirty="0" smtClean="0">
                <a:solidFill>
                  <a:srgbClr val="339966"/>
                </a:solidFill>
              </a:rPr>
              <a:t>fonction </a:t>
            </a:r>
            <a:r>
              <a:rPr lang="fr-FR" b="1" dirty="0" err="1" smtClean="0">
                <a:solidFill>
                  <a:srgbClr val="339966"/>
                </a:solidFill>
              </a:rPr>
              <a:t>mysql_connect</a:t>
            </a:r>
            <a:endParaRPr lang="fr-FR" b="1" dirty="0" smtClean="0">
              <a:solidFill>
                <a:srgbClr val="339966"/>
              </a:solidFill>
            </a:endParaRPr>
          </a:p>
          <a:p>
            <a:pPr lvl="1"/>
            <a:r>
              <a:rPr lang="fr-FR" dirty="0" smtClean="0"/>
              <a:t> Ouverture d'une connexion persistante avec la </a:t>
            </a:r>
            <a:r>
              <a:rPr lang="fr-FR" b="1" dirty="0" smtClean="0">
                <a:solidFill>
                  <a:srgbClr val="339966"/>
                </a:solidFill>
              </a:rPr>
              <a:t>fonction </a:t>
            </a:r>
            <a:r>
              <a:rPr lang="fr-FR" b="1" dirty="0" err="1" smtClean="0">
                <a:solidFill>
                  <a:srgbClr val="339966"/>
                </a:solidFill>
              </a:rPr>
              <a:t>mysql_pconnect</a:t>
            </a:r>
            <a:endParaRPr lang="fr-FR" b="1" dirty="0" smtClean="0">
              <a:solidFill>
                <a:srgbClr val="339966"/>
              </a:solidFill>
            </a:endParaRPr>
          </a:p>
          <a:p>
            <a:r>
              <a:rPr lang="fr-FR" b="1" i="1" dirty="0" smtClean="0"/>
              <a:t>Remarque :</a:t>
            </a:r>
            <a:r>
              <a:rPr lang="fr-FR" dirty="0" smtClean="0"/>
              <a:t> la deuxième méthode diffère de la première par </a:t>
            </a:r>
            <a:r>
              <a:rPr lang="fr-FR" dirty="0" smtClean="0"/>
              <a:t>le fait </a:t>
            </a:r>
            <a:r>
              <a:rPr lang="fr-FR" dirty="0" smtClean="0"/>
              <a:t>que la connexion reste active après la fin du script.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27FC4-42D4-49C5-92B9-64E01F3A2C56}" type="datetime11">
              <a:rPr lang="fr-FR" smtClean="0"/>
              <a:pPr>
                <a:defRPr/>
              </a:pPr>
              <a:t>21:46:35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4E25C-071F-4CE9-A4E6-4A0413295B75}" type="slidenum">
              <a:rPr lang="fr-FR" altLang="fr-FR" smtClean="0"/>
              <a:pPr>
                <a:defRPr/>
              </a:pPr>
              <a:t>93</a:t>
            </a:fld>
            <a:endParaRPr lang="fr-FR" altLang="fr-FR"/>
          </a:p>
        </p:txBody>
      </p:sp>
      <p:sp>
        <p:nvSpPr>
          <p:cNvPr id="7" name="ZoneTexte 6"/>
          <p:cNvSpPr txBox="1"/>
          <p:nvPr/>
        </p:nvSpPr>
        <p:spPr>
          <a:xfrm>
            <a:off x="1214414" y="2357430"/>
            <a:ext cx="6500858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6600"/>
                </a:solidFill>
              </a:rPr>
              <a:t>&lt;</a:t>
            </a:r>
            <a:r>
              <a:rPr lang="fr-FR" sz="2000" b="1" dirty="0" err="1" smtClean="0">
                <a:solidFill>
                  <a:srgbClr val="006600"/>
                </a:solidFill>
              </a:rPr>
              <a:t>php</a:t>
            </a:r>
            <a:r>
              <a:rPr lang="fr-FR" sz="2000" b="1" dirty="0" smtClean="0">
                <a:solidFill>
                  <a:srgbClr val="006600"/>
                </a:solidFill>
              </a:rPr>
              <a:t>?</a:t>
            </a:r>
            <a:endParaRPr lang="fr-FR" sz="2000" b="1" dirty="0" smtClean="0">
              <a:solidFill>
                <a:srgbClr val="006600"/>
              </a:solidFill>
            </a:endParaRPr>
          </a:p>
          <a:p>
            <a:r>
              <a:rPr lang="fr-FR" sz="2000" b="1" dirty="0" smtClean="0">
                <a:solidFill>
                  <a:srgbClr val="006600"/>
                </a:solidFill>
              </a:rPr>
              <a:t>if( </a:t>
            </a:r>
            <a:r>
              <a:rPr lang="fr-FR" sz="2000" b="1" dirty="0" err="1" smtClean="0">
                <a:solidFill>
                  <a:srgbClr val="006600"/>
                </a:solidFill>
              </a:rPr>
              <a:t>mysql_connect</a:t>
            </a:r>
            <a:r>
              <a:rPr lang="fr-FR" sz="2000" b="1" dirty="0" smtClean="0">
                <a:solidFill>
                  <a:srgbClr val="006600"/>
                </a:solidFill>
              </a:rPr>
              <a:t>("</a:t>
            </a:r>
            <a:r>
              <a:rPr lang="fr-FR" sz="2000" b="1" dirty="0" err="1" smtClean="0">
                <a:solidFill>
                  <a:srgbClr val="006600"/>
                </a:solidFill>
              </a:rPr>
              <a:t>ma_base</a:t>
            </a:r>
            <a:r>
              <a:rPr lang="fr-FR" sz="2000" b="1" dirty="0" smtClean="0">
                <a:solidFill>
                  <a:srgbClr val="006600"/>
                </a:solidFill>
              </a:rPr>
              <a:t>" , $login , $</a:t>
            </a:r>
            <a:r>
              <a:rPr lang="fr-FR" sz="2000" b="1" dirty="0" err="1" smtClean="0">
                <a:solidFill>
                  <a:srgbClr val="006600"/>
                </a:solidFill>
              </a:rPr>
              <a:t>password</a:t>
            </a:r>
            <a:r>
              <a:rPr lang="fr-FR" sz="2000" b="1" dirty="0" smtClean="0">
                <a:solidFill>
                  <a:srgbClr val="006600"/>
                </a:solidFill>
              </a:rPr>
              <a:t> ) &gt; 0</a:t>
            </a:r>
            <a:r>
              <a:rPr lang="fr-FR" sz="2000" b="1" dirty="0" smtClean="0">
                <a:solidFill>
                  <a:srgbClr val="006600"/>
                </a:solidFill>
              </a:rPr>
              <a:t> </a:t>
            </a:r>
            <a:r>
              <a:rPr lang="fr-FR" sz="2000" b="1" dirty="0" smtClean="0">
                <a:solidFill>
                  <a:srgbClr val="006600"/>
                </a:solidFill>
              </a:rPr>
              <a:t>)</a:t>
            </a:r>
          </a:p>
          <a:p>
            <a:r>
              <a:rPr lang="fr-FR" sz="2000" b="1" dirty="0" err="1" smtClean="0">
                <a:solidFill>
                  <a:srgbClr val="006600"/>
                </a:solidFill>
              </a:rPr>
              <a:t>echo</a:t>
            </a:r>
            <a:r>
              <a:rPr lang="fr-FR" sz="2000" b="1" dirty="0" smtClean="0">
                <a:solidFill>
                  <a:srgbClr val="006600"/>
                </a:solidFill>
              </a:rPr>
              <a:t> "Connexion réussie ! " ;</a:t>
            </a:r>
          </a:p>
          <a:p>
            <a:r>
              <a:rPr lang="fr-FR" sz="2000" b="1" dirty="0" err="1" smtClean="0">
                <a:solidFill>
                  <a:srgbClr val="006600"/>
                </a:solidFill>
              </a:rPr>
              <a:t>else</a:t>
            </a:r>
            <a:endParaRPr lang="fr-FR" sz="2000" b="1" dirty="0" smtClean="0">
              <a:solidFill>
                <a:srgbClr val="006600"/>
              </a:solidFill>
            </a:endParaRPr>
          </a:p>
          <a:p>
            <a:r>
              <a:rPr lang="fr-FR" sz="2000" b="1" dirty="0" err="1" smtClean="0">
                <a:solidFill>
                  <a:srgbClr val="006600"/>
                </a:solidFill>
              </a:rPr>
              <a:t>echo</a:t>
            </a:r>
            <a:r>
              <a:rPr lang="fr-FR" sz="2000" b="1" dirty="0" smtClean="0">
                <a:solidFill>
                  <a:srgbClr val="006600"/>
                </a:solidFill>
              </a:rPr>
              <a:t> "Connexion impossible ! " ;</a:t>
            </a:r>
          </a:p>
          <a:p>
            <a:r>
              <a:rPr lang="fr-FR" sz="2000" b="1" dirty="0" smtClean="0">
                <a:solidFill>
                  <a:srgbClr val="006600"/>
                </a:solidFill>
              </a:rPr>
              <a:t>?&gt;</a:t>
            </a:r>
            <a:endParaRPr lang="fr-FR" sz="2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Accès aux SGBD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857784"/>
          </a:xfrm>
        </p:spPr>
        <p:txBody>
          <a:bodyPr/>
          <a:lstStyle/>
          <a:p>
            <a:r>
              <a:rPr lang="fr-FR" b="1" dirty="0" smtClean="0"/>
              <a:t>Sélection de la base de </a:t>
            </a:r>
            <a:r>
              <a:rPr lang="fr-FR" b="1" dirty="0" smtClean="0"/>
              <a:t>données: </a:t>
            </a:r>
            <a:r>
              <a:rPr lang="fr-FR" dirty="0" smtClean="0"/>
              <a:t>Pour </a:t>
            </a:r>
            <a:r>
              <a:rPr lang="fr-FR" dirty="0" smtClean="0"/>
              <a:t>faire cette sélection, utilisez la </a:t>
            </a:r>
            <a:r>
              <a:rPr lang="fr-FR" dirty="0" smtClean="0"/>
              <a:t>fonction </a:t>
            </a:r>
            <a:r>
              <a:rPr lang="fr-FR" dirty="0" err="1" smtClean="0">
                <a:solidFill>
                  <a:srgbClr val="339966"/>
                </a:solidFill>
              </a:rPr>
              <a:t>mysql_select_db</a:t>
            </a:r>
            <a:r>
              <a:rPr lang="fr-FR" dirty="0" smtClean="0">
                <a:solidFill>
                  <a:srgbClr val="339966"/>
                </a:solidFill>
              </a:rPr>
              <a:t> </a:t>
            </a:r>
            <a:r>
              <a:rPr lang="fr-FR" dirty="0" smtClean="0"/>
              <a:t>et </a:t>
            </a:r>
            <a:r>
              <a:rPr lang="fr-FR" dirty="0" smtClean="0"/>
              <a:t>vous lui passez en paramètre, le nom de votre base.</a:t>
            </a:r>
          </a:p>
          <a:p>
            <a:r>
              <a:rPr lang="fr-FR" b="1" i="1" dirty="0" smtClean="0"/>
              <a:t>Remarque</a:t>
            </a:r>
            <a:r>
              <a:rPr lang="fr-FR" dirty="0" smtClean="0"/>
              <a:t> </a:t>
            </a:r>
            <a:r>
              <a:rPr lang="fr-FR" dirty="0" smtClean="0"/>
              <a:t>: les étapes sélection et requête peuvent être </a:t>
            </a:r>
            <a:r>
              <a:rPr lang="fr-FR" dirty="0" smtClean="0"/>
              <a:t>faites en </a:t>
            </a:r>
            <a:r>
              <a:rPr lang="fr-FR" dirty="0" smtClean="0"/>
              <a:t>même temps, mais il est plus simple surtout pour une </a:t>
            </a:r>
            <a:r>
              <a:rPr lang="fr-FR" dirty="0" smtClean="0"/>
              <a:t>seule base</a:t>
            </a:r>
            <a:r>
              <a:rPr lang="fr-FR" dirty="0" smtClean="0"/>
              <a:t>, de sélectionner la table avant de commencer </a:t>
            </a:r>
            <a:r>
              <a:rPr lang="fr-FR" dirty="0" smtClean="0"/>
              <a:t>les requêtes</a:t>
            </a:r>
            <a:r>
              <a:rPr lang="fr-FR" dirty="0" smtClean="0"/>
              <a:t>. Ainsi, toutes les requêtes à venir utiliseront </a:t>
            </a:r>
            <a:r>
              <a:rPr lang="fr-FR" dirty="0" smtClean="0"/>
              <a:t>cette base </a:t>
            </a:r>
            <a:r>
              <a:rPr lang="fr-FR" dirty="0" smtClean="0"/>
              <a:t>par défaut</a:t>
            </a:r>
            <a:r>
              <a:rPr lang="fr-FR" dirty="0" smtClean="0"/>
              <a:t>.</a:t>
            </a: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27FC4-42D4-49C5-92B9-64E01F3A2C56}" type="datetime11">
              <a:rPr lang="fr-FR" smtClean="0"/>
              <a:pPr>
                <a:defRPr/>
              </a:pPr>
              <a:t>21:48:51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PHP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4E25C-071F-4CE9-A4E6-4A0413295B75}" type="slidenum">
              <a:rPr lang="fr-FR" altLang="fr-FR" smtClean="0"/>
              <a:pPr>
                <a:defRPr/>
              </a:pPr>
              <a:t>94</a:t>
            </a:fld>
            <a:endParaRPr lang="fr-FR" altLang="fr-FR"/>
          </a:p>
        </p:txBody>
      </p:sp>
      <p:sp>
        <p:nvSpPr>
          <p:cNvPr id="7" name="ZoneTexte 6"/>
          <p:cNvSpPr txBox="1"/>
          <p:nvPr/>
        </p:nvSpPr>
        <p:spPr>
          <a:xfrm>
            <a:off x="1357290" y="2285992"/>
            <a:ext cx="6500858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6600"/>
                </a:solidFill>
              </a:rPr>
              <a:t>&lt;</a:t>
            </a:r>
            <a:r>
              <a:rPr lang="fr-FR" sz="2000" b="1" dirty="0" err="1" smtClean="0">
                <a:solidFill>
                  <a:srgbClr val="006600"/>
                </a:solidFill>
              </a:rPr>
              <a:t>php</a:t>
            </a:r>
            <a:r>
              <a:rPr lang="fr-FR" sz="2000" b="1" dirty="0" smtClean="0">
                <a:solidFill>
                  <a:srgbClr val="006600"/>
                </a:solidFill>
              </a:rPr>
              <a:t>?</a:t>
            </a:r>
            <a:endParaRPr lang="fr-FR" sz="2000" b="1" dirty="0" smtClean="0">
              <a:solidFill>
                <a:srgbClr val="006600"/>
              </a:solidFill>
            </a:endParaRPr>
          </a:p>
          <a:p>
            <a:r>
              <a:rPr lang="fr-FR" sz="2000" b="1" dirty="0" smtClean="0">
                <a:solidFill>
                  <a:srgbClr val="006600"/>
                </a:solidFill>
              </a:rPr>
              <a:t>if( </a:t>
            </a:r>
            <a:r>
              <a:rPr lang="fr-FR" sz="2000" b="1" dirty="0" err="1" smtClean="0">
                <a:solidFill>
                  <a:srgbClr val="006600"/>
                </a:solidFill>
              </a:rPr>
              <a:t>mysql_select_db</a:t>
            </a:r>
            <a:r>
              <a:rPr lang="fr-FR" sz="2000" b="1" dirty="0" smtClean="0">
                <a:solidFill>
                  <a:srgbClr val="006600"/>
                </a:solidFill>
              </a:rPr>
              <a:t>("</a:t>
            </a:r>
            <a:r>
              <a:rPr lang="fr-FR" sz="2000" b="1" dirty="0" err="1" smtClean="0">
                <a:solidFill>
                  <a:srgbClr val="006600"/>
                </a:solidFill>
              </a:rPr>
              <a:t>ma_base</a:t>
            </a:r>
            <a:r>
              <a:rPr lang="fr-FR" sz="2000" b="1" dirty="0" smtClean="0">
                <a:solidFill>
                  <a:srgbClr val="006600"/>
                </a:solidFill>
              </a:rPr>
              <a:t>" ) == </a:t>
            </a:r>
            <a:r>
              <a:rPr lang="fr-FR" sz="2000" b="1" dirty="0" err="1" smtClean="0">
                <a:solidFill>
                  <a:srgbClr val="006600"/>
                </a:solidFill>
              </a:rPr>
              <a:t>True</a:t>
            </a:r>
            <a:r>
              <a:rPr lang="fr-FR" sz="2000" b="1" dirty="0" smtClean="0">
                <a:solidFill>
                  <a:srgbClr val="006600"/>
                </a:solidFill>
              </a:rPr>
              <a:t> )</a:t>
            </a:r>
          </a:p>
          <a:p>
            <a:r>
              <a:rPr lang="fr-FR" sz="2000" b="1" dirty="0" err="1" smtClean="0">
                <a:solidFill>
                  <a:srgbClr val="006600"/>
                </a:solidFill>
              </a:rPr>
              <a:t>echo</a:t>
            </a:r>
            <a:r>
              <a:rPr lang="fr-FR" sz="2000" b="1" dirty="0" smtClean="0">
                <a:solidFill>
                  <a:srgbClr val="006600"/>
                </a:solidFill>
              </a:rPr>
              <a:t> "Sélection de la base réussie" ;</a:t>
            </a:r>
          </a:p>
          <a:p>
            <a:r>
              <a:rPr lang="fr-FR" sz="2000" b="1" dirty="0" err="1" smtClean="0">
                <a:solidFill>
                  <a:srgbClr val="006600"/>
                </a:solidFill>
              </a:rPr>
              <a:t>else</a:t>
            </a:r>
            <a:endParaRPr lang="fr-FR" sz="2000" b="1" dirty="0" smtClean="0">
              <a:solidFill>
                <a:srgbClr val="006600"/>
              </a:solidFill>
            </a:endParaRPr>
          </a:p>
          <a:p>
            <a:r>
              <a:rPr lang="fr-FR" sz="2000" b="1" dirty="0" err="1" smtClean="0">
                <a:solidFill>
                  <a:srgbClr val="006600"/>
                </a:solidFill>
              </a:rPr>
              <a:t>echo</a:t>
            </a:r>
            <a:r>
              <a:rPr lang="fr-FR" sz="2000" b="1" dirty="0" smtClean="0">
                <a:solidFill>
                  <a:srgbClr val="006600"/>
                </a:solidFill>
              </a:rPr>
              <a:t> "Sélection de la base impossible" ;</a:t>
            </a:r>
          </a:p>
          <a:p>
            <a:r>
              <a:rPr lang="fr-FR" sz="2000" b="1" dirty="0" smtClean="0">
                <a:solidFill>
                  <a:srgbClr val="006600"/>
                </a:solidFill>
              </a:rPr>
              <a:t>?&gt;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Accès aux SGBD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Envoi d’une </a:t>
            </a:r>
            <a:r>
              <a:rPr lang="fr-FR" b="1" dirty="0" smtClean="0"/>
              <a:t>requête </a:t>
            </a:r>
            <a:r>
              <a:rPr lang="fr-FR" dirty="0" smtClean="0"/>
              <a:t>Pour </a:t>
            </a:r>
            <a:r>
              <a:rPr lang="fr-FR" dirty="0" smtClean="0"/>
              <a:t>envoyer ces requêtes, on peut utiliser 2 fonctions </a:t>
            </a:r>
            <a:r>
              <a:rPr lang="fr-FR" dirty="0" smtClean="0"/>
              <a:t>: </a:t>
            </a:r>
          </a:p>
          <a:p>
            <a:pPr lvl="1"/>
            <a:r>
              <a:rPr lang="fr-FR" dirty="0" err="1" smtClean="0"/>
              <a:t>mysql_query</a:t>
            </a:r>
            <a:r>
              <a:rPr lang="fr-FR" dirty="0" smtClean="0"/>
              <a:t> </a:t>
            </a:r>
            <a:r>
              <a:rPr lang="fr-FR" dirty="0" smtClean="0"/>
              <a:t>dans le cas où la base de données </a:t>
            </a:r>
            <a:r>
              <a:rPr lang="fr-FR" dirty="0" smtClean="0"/>
              <a:t>serait déjà </a:t>
            </a:r>
            <a:r>
              <a:rPr lang="fr-FR" dirty="0" smtClean="0"/>
              <a:t>sélectionnée</a:t>
            </a:r>
          </a:p>
          <a:p>
            <a:pPr lvl="1"/>
            <a:r>
              <a:rPr lang="fr-FR" dirty="0" smtClean="0"/>
              <a:t> </a:t>
            </a:r>
            <a:r>
              <a:rPr lang="fr-FR" dirty="0" err="1" smtClean="0"/>
              <a:t>mysql_db_query</a:t>
            </a:r>
            <a:r>
              <a:rPr lang="fr-FR" dirty="0" smtClean="0"/>
              <a:t> dans le cas où l'on voudrait </a:t>
            </a:r>
            <a:r>
              <a:rPr lang="fr-FR" dirty="0" smtClean="0"/>
              <a:t>sélectionner la </a:t>
            </a:r>
            <a:r>
              <a:rPr lang="fr-FR" dirty="0" smtClean="0"/>
              <a:t>base en même temps.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27FC4-42D4-49C5-92B9-64E01F3A2C56}" type="datetime11">
              <a:rPr lang="fr-FR" smtClean="0"/>
              <a:pPr>
                <a:defRPr/>
              </a:pPr>
              <a:t>21:51:48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4E25C-071F-4CE9-A4E6-4A0413295B75}" type="slidenum">
              <a:rPr lang="fr-FR" altLang="fr-FR" smtClean="0"/>
              <a:pPr>
                <a:defRPr/>
              </a:pPr>
              <a:t>95</a:t>
            </a:fld>
            <a:endParaRPr lang="fr-FR" altLang="fr-FR"/>
          </a:p>
        </p:txBody>
      </p:sp>
      <p:sp>
        <p:nvSpPr>
          <p:cNvPr id="7" name="ZoneTexte 6"/>
          <p:cNvSpPr txBox="1"/>
          <p:nvPr/>
        </p:nvSpPr>
        <p:spPr>
          <a:xfrm>
            <a:off x="1357290" y="2285992"/>
            <a:ext cx="6500858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6600"/>
                </a:solidFill>
              </a:rPr>
              <a:t>&lt;</a:t>
            </a:r>
            <a:r>
              <a:rPr lang="fr-FR" sz="2000" b="1" dirty="0" err="1" smtClean="0">
                <a:solidFill>
                  <a:srgbClr val="006600"/>
                </a:solidFill>
              </a:rPr>
              <a:t>php</a:t>
            </a:r>
            <a:r>
              <a:rPr lang="fr-FR" sz="2000" b="1" dirty="0" smtClean="0">
                <a:solidFill>
                  <a:srgbClr val="006600"/>
                </a:solidFill>
              </a:rPr>
              <a:t>?</a:t>
            </a:r>
            <a:endParaRPr lang="fr-FR" sz="2000" b="1" dirty="0" smtClean="0">
              <a:solidFill>
                <a:srgbClr val="006600"/>
              </a:solidFill>
            </a:endParaRPr>
          </a:p>
          <a:p>
            <a:r>
              <a:rPr lang="fr-FR" sz="2000" b="1" dirty="0" smtClean="0">
                <a:solidFill>
                  <a:srgbClr val="006600"/>
                </a:solidFill>
              </a:rPr>
              <a:t>$requête = "SELECT * FROM membres WHERE pseudo =</a:t>
            </a:r>
          </a:p>
          <a:p>
            <a:r>
              <a:rPr lang="fr-FR" sz="2000" b="1" dirty="0" smtClean="0">
                <a:solidFill>
                  <a:srgbClr val="006600"/>
                </a:solidFill>
              </a:rPr>
              <a:t>'président' ";</a:t>
            </a:r>
          </a:p>
          <a:p>
            <a:r>
              <a:rPr lang="fr-FR" sz="2000" b="1" dirty="0" smtClean="0">
                <a:solidFill>
                  <a:srgbClr val="006600"/>
                </a:solidFill>
              </a:rPr>
              <a:t>$résultat = </a:t>
            </a:r>
            <a:r>
              <a:rPr lang="fr-FR" sz="2000" b="1" dirty="0" err="1" smtClean="0">
                <a:solidFill>
                  <a:srgbClr val="006600"/>
                </a:solidFill>
              </a:rPr>
              <a:t>mysql_query</a:t>
            </a:r>
            <a:r>
              <a:rPr lang="fr-FR" sz="2000" b="1" dirty="0" smtClean="0">
                <a:solidFill>
                  <a:srgbClr val="006600"/>
                </a:solidFill>
              </a:rPr>
              <a:t>( $requête );</a:t>
            </a:r>
          </a:p>
          <a:p>
            <a:r>
              <a:rPr lang="fr-FR" sz="2000" b="1" dirty="0" smtClean="0">
                <a:solidFill>
                  <a:srgbClr val="006600"/>
                </a:solidFill>
              </a:rPr>
              <a:t>?&gt;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Accès aux SGBD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Exploitation des </a:t>
            </a:r>
            <a:r>
              <a:rPr lang="fr-FR" b="1" dirty="0" smtClean="0"/>
              <a:t>requêtes: </a:t>
            </a:r>
            <a:r>
              <a:rPr lang="fr-FR" dirty="0" smtClean="0"/>
              <a:t>Après </a:t>
            </a:r>
            <a:r>
              <a:rPr lang="fr-FR" dirty="0" smtClean="0"/>
              <a:t>l'exécution d'une requête de sélection, les données </a:t>
            </a:r>
            <a:r>
              <a:rPr lang="fr-FR" dirty="0" smtClean="0"/>
              <a:t>ne sont </a:t>
            </a:r>
            <a:r>
              <a:rPr lang="fr-FR" dirty="0" smtClean="0"/>
              <a:t>pas "affichées", elles sont simplement mises en mémoire</a:t>
            </a:r>
            <a:r>
              <a:rPr lang="fr-FR" dirty="0" smtClean="0"/>
              <a:t>, il </a:t>
            </a:r>
            <a:r>
              <a:rPr lang="fr-FR" dirty="0" smtClean="0"/>
              <a:t>faut les chercher, e</a:t>
            </a:r>
            <a:r>
              <a:rPr lang="fr-FR" dirty="0" smtClean="0"/>
              <a:t>nregistrement </a:t>
            </a:r>
            <a:r>
              <a:rPr lang="fr-FR" dirty="0" smtClean="0"/>
              <a:t>par enregistrement, et </a:t>
            </a:r>
            <a:r>
              <a:rPr lang="fr-FR" dirty="0" smtClean="0"/>
              <a:t>les afficher </a:t>
            </a:r>
            <a:r>
              <a:rPr lang="fr-FR" dirty="0" smtClean="0"/>
              <a:t>avec un minimum de traitement.</a:t>
            </a:r>
          </a:p>
          <a:p>
            <a:r>
              <a:rPr lang="fr-FR" dirty="0" smtClean="0"/>
              <a:t>PHP gère un pointeur de résultat, c'est celui qui est pointé </a:t>
            </a:r>
            <a:r>
              <a:rPr lang="fr-FR" dirty="0" smtClean="0"/>
              <a:t>qui sera </a:t>
            </a:r>
            <a:r>
              <a:rPr lang="fr-FR" dirty="0" smtClean="0"/>
              <a:t>retourné.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27FC4-42D4-49C5-92B9-64E01F3A2C56}" type="datetime11">
              <a:rPr lang="fr-FR" smtClean="0"/>
              <a:pPr>
                <a:defRPr/>
              </a:pPr>
              <a:t>22:01:09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4E25C-071F-4CE9-A4E6-4A0413295B75}" type="slidenum">
              <a:rPr lang="fr-FR" altLang="fr-FR" smtClean="0"/>
              <a:pPr>
                <a:defRPr/>
              </a:pPr>
              <a:t>96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Accès aux SGBD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625975"/>
          </a:xfrm>
        </p:spPr>
        <p:txBody>
          <a:bodyPr/>
          <a:lstStyle/>
          <a:p>
            <a:r>
              <a:rPr lang="fr-FR" dirty="0" smtClean="0"/>
              <a:t>Lorsque vous utilisez une fonction de lecture, le pointeur </a:t>
            </a:r>
            <a:r>
              <a:rPr lang="fr-FR" dirty="0" smtClean="0"/>
              <a:t>est déplacé </a:t>
            </a:r>
            <a:r>
              <a:rPr lang="fr-FR" dirty="0" smtClean="0"/>
              <a:t>sur l'enregistrement suivant et ainsi de suite jusqu'à </a:t>
            </a:r>
            <a:r>
              <a:rPr lang="fr-FR" dirty="0" smtClean="0"/>
              <a:t>ce qu'il </a:t>
            </a:r>
            <a:r>
              <a:rPr lang="fr-FR" dirty="0" smtClean="0"/>
              <a:t>n'y en ait plus.</a:t>
            </a:r>
          </a:p>
          <a:p>
            <a:r>
              <a:rPr lang="fr-FR" dirty="0" smtClean="0"/>
              <a:t>Les fonctions qui retournent </a:t>
            </a:r>
            <a:r>
              <a:rPr lang="fr-FR" dirty="0" smtClean="0"/>
              <a:t>un enregistrement </a:t>
            </a:r>
            <a:r>
              <a:rPr lang="fr-FR" dirty="0" smtClean="0"/>
              <a:t>sont :</a:t>
            </a:r>
          </a:p>
          <a:p>
            <a:pPr lvl="1"/>
            <a:r>
              <a:rPr lang="en-US" dirty="0" err="1" smtClean="0"/>
              <a:t>mysql_fetch_row</a:t>
            </a:r>
            <a:r>
              <a:rPr lang="en-US" dirty="0" smtClean="0"/>
              <a:t>, </a:t>
            </a:r>
            <a:r>
              <a:rPr lang="en-US" dirty="0" err="1" smtClean="0"/>
              <a:t>mysql_fetch_array</a:t>
            </a:r>
            <a:r>
              <a:rPr lang="en-US" dirty="0" smtClean="0"/>
              <a:t> et </a:t>
            </a:r>
            <a:r>
              <a:rPr lang="en-US" dirty="0" err="1" smtClean="0"/>
              <a:t>mysql_fetch_objec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fr-FR" dirty="0" smtClean="0"/>
              <a:t>Et prennent </a:t>
            </a:r>
            <a:r>
              <a:rPr lang="fr-FR" dirty="0" smtClean="0"/>
              <a:t>comme paramètre l'identifiant de la requête.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27FC4-42D4-49C5-92B9-64E01F3A2C56}" type="datetime11">
              <a:rPr lang="fr-FR" smtClean="0"/>
              <a:pPr>
                <a:defRPr/>
              </a:pPr>
              <a:t>22:01:27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PHP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4E25C-071F-4CE9-A4E6-4A0413295B75}" type="slidenum">
              <a:rPr lang="fr-FR" altLang="fr-FR" smtClean="0"/>
              <a:pPr>
                <a:defRPr/>
              </a:pPr>
              <a:t>97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Accès aux SGBD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Fermeture de la </a:t>
            </a:r>
            <a:r>
              <a:rPr lang="fr-FR" b="1" dirty="0" smtClean="0"/>
              <a:t>connexion: </a:t>
            </a:r>
            <a:r>
              <a:rPr lang="fr-FR" dirty="0" smtClean="0"/>
              <a:t>Vous </a:t>
            </a:r>
            <a:r>
              <a:rPr lang="fr-FR" dirty="0" smtClean="0"/>
              <a:t>pouvez fermer la connexion au moyen de la </a:t>
            </a:r>
            <a:r>
              <a:rPr lang="fr-FR" dirty="0" smtClean="0"/>
              <a:t>fonction </a:t>
            </a:r>
            <a:r>
              <a:rPr lang="fr-FR" dirty="0" err="1" smtClean="0"/>
              <a:t>mysql_close</a:t>
            </a:r>
            <a:r>
              <a:rPr lang="fr-FR" dirty="0" smtClean="0"/>
              <a:t>, mais il est bon de savoir que cette </a:t>
            </a:r>
            <a:r>
              <a:rPr lang="fr-FR" dirty="0" smtClean="0"/>
              <a:t>opération sera </a:t>
            </a:r>
            <a:r>
              <a:rPr lang="fr-FR" dirty="0" smtClean="0"/>
              <a:t>faite lorsque le script se terminera. C'est donc </a:t>
            </a:r>
            <a:r>
              <a:rPr lang="fr-FR" dirty="0" smtClean="0"/>
              <a:t>une opération </a:t>
            </a:r>
            <a:r>
              <a:rPr lang="fr-FR" i="1" dirty="0" smtClean="0"/>
              <a:t>facultative.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27FC4-42D4-49C5-92B9-64E01F3A2C56}" type="datetime11">
              <a:rPr lang="fr-FR" smtClean="0"/>
              <a:pPr>
                <a:defRPr/>
              </a:pPr>
              <a:t>22:04:15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PHP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4E25C-071F-4CE9-A4E6-4A0413295B75}" type="slidenum">
              <a:rPr lang="fr-FR" altLang="fr-FR" smtClean="0"/>
              <a:pPr>
                <a:defRPr/>
              </a:pPr>
              <a:t>98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11624</TotalTime>
  <Words>4619</Words>
  <Application>Microsoft Office PowerPoint</Application>
  <PresentationFormat>Affichage à l'écran (4:3)</PresentationFormat>
  <Paragraphs>1533</Paragraphs>
  <Slides>98</Slides>
  <Notes>61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98</vt:i4>
      </vt:variant>
    </vt:vector>
  </HeadingPairs>
  <TitlesOfParts>
    <vt:vector size="99" baseType="lpstr">
      <vt:lpstr>Module</vt:lpstr>
      <vt:lpstr>Programmation Web Coté Serveur : PHP</vt:lpstr>
      <vt:lpstr>Introduction</vt:lpstr>
      <vt:lpstr>PHP: Langage de script pour le Web</vt:lpstr>
      <vt:lpstr>Langage de script ?</vt:lpstr>
      <vt:lpstr>Utilité et utilisation de PHP</vt:lpstr>
      <vt:lpstr>Principales fonctionnalités de PHP</vt:lpstr>
      <vt:lpstr>Fonctionnement</vt:lpstr>
      <vt:lpstr>Fonctionnement de PHP</vt:lpstr>
      <vt:lpstr>Fonctionnement de PHP</vt:lpstr>
      <vt:lpstr>Programme en PHP</vt:lpstr>
      <vt:lpstr>Eléments de syntaxe PHP</vt:lpstr>
      <vt:lpstr>Variables et types</vt:lpstr>
      <vt:lpstr>Les variables et les types de données</vt:lpstr>
      <vt:lpstr>Les variables et les types de données</vt:lpstr>
      <vt:lpstr>Typage à l’affectation. Exemple</vt:lpstr>
      <vt:lpstr>Typage en fonction du contexte. Exemple</vt:lpstr>
      <vt:lpstr>Modification de types</vt:lpstr>
      <vt:lpstr>Définition de constantes</vt:lpstr>
      <vt:lpstr>Chaînes de caractères</vt:lpstr>
      <vt:lpstr>Substitution de variables dans les chaînes</vt:lpstr>
      <vt:lpstr>Substitution de variables dans les chaînes</vt:lpstr>
      <vt:lpstr>La commande echo</vt:lpstr>
      <vt:lpstr>Hello world !</vt:lpstr>
      <vt:lpstr>Opérateurs</vt:lpstr>
      <vt:lpstr>Concaténation de chaînes</vt:lpstr>
      <vt:lpstr>Les opérateurs arithmétiques</vt:lpstr>
      <vt:lpstr>Les opérateurs d’in- et  de  dé-crémentation pré- et post-fixés</vt:lpstr>
      <vt:lpstr>Les opérateurs de comparaison</vt:lpstr>
      <vt:lpstr>Comparaison large / stricte</vt:lpstr>
      <vt:lpstr>Les opérateurs logiques</vt:lpstr>
      <vt:lpstr>Les opérateurs sur bits</vt:lpstr>
      <vt:lpstr>Précédence des opérateurs</vt:lpstr>
      <vt:lpstr>Précédence des opérateurs</vt:lpstr>
      <vt:lpstr>Structures de contrôle</vt:lpstr>
      <vt:lpstr>Structure de contrôle Si…Alors…Sinon…</vt:lpstr>
      <vt:lpstr>Structure de contrôle Tant que… faire…</vt:lpstr>
      <vt:lpstr>Structure de contrôle Tant que… faire…</vt:lpstr>
      <vt:lpstr>Structure de contrôle selon…</vt:lpstr>
      <vt:lpstr>L’instruction break</vt:lpstr>
      <vt:lpstr>Tableaux</vt:lpstr>
      <vt:lpstr>Principes généraux</vt:lpstr>
      <vt:lpstr>Tableaux « classiques » : indexés</vt:lpstr>
      <vt:lpstr>Tableaux associatifs : syntaxe</vt:lpstr>
      <vt:lpstr>Structure de contrôle « Pour chaque… »</vt:lpstr>
      <vt:lpstr>Parcours de tableau : foreach</vt:lpstr>
      <vt:lpstr>Tableaux associatifs</vt:lpstr>
      <vt:lpstr>Structure de contrôle « Pour chaque… »</vt:lpstr>
      <vt:lpstr>Parcours de tableau</vt:lpstr>
      <vt:lpstr>Données de formulaires</vt:lpstr>
      <vt:lpstr>Traitement des données de formulaires</vt:lpstr>
      <vt:lpstr>Traitement des données de formulaires</vt:lpstr>
      <vt:lpstr>Exemple – Formulaire HTML</vt:lpstr>
      <vt:lpstr>Exemple – Traitement en PHP</vt:lpstr>
      <vt:lpstr>Formulaires contenant des champs « SELECT »</vt:lpstr>
      <vt:lpstr>Formulaires contenant des champs « SELECT unique»</vt:lpstr>
      <vt:lpstr>Formulaires contenant des champs « SELECT multiple»</vt:lpstr>
      <vt:lpstr>Formulaires contenant des champs « SELECT multiple»</vt:lpstr>
      <vt:lpstr>Traitement des données des champs « SELECT »</vt:lpstr>
      <vt:lpstr>Résultat</vt:lpstr>
      <vt:lpstr>Formulaires contenant des champs « CHECKBOX »</vt:lpstr>
      <vt:lpstr>Formulaires contenant des champs « CHECKBOX »</vt:lpstr>
      <vt:lpstr>Résultat</vt:lpstr>
      <vt:lpstr>Références</vt:lpstr>
      <vt:lpstr>Fonctions</vt:lpstr>
      <vt:lpstr>Fonctions utilisateur</vt:lpstr>
      <vt:lpstr>Fonctions utilisateur</vt:lpstr>
      <vt:lpstr>Mode de passage des arguments (types natifs)</vt:lpstr>
      <vt:lpstr>Mode de passage des arguments (types natifs)</vt:lpstr>
      <vt:lpstr>Arguments par défaut des fonctions</vt:lpstr>
      <vt:lpstr>Définition de fonctions fréquemment utilisées</vt:lpstr>
      <vt:lpstr>include et require</vt:lpstr>
      <vt:lpstr>Gestion des erreurs</vt:lpstr>
      <vt:lpstr>Diapositive 73</vt:lpstr>
      <vt:lpstr>Gestion de l'affichage des erreurs</vt:lpstr>
      <vt:lpstr>Opérateur de contrôle d'erreur en phase de développement</vt:lpstr>
      <vt:lpstr>Savoir utiliser la documentation</vt:lpstr>
      <vt:lpstr>PROGRAMMATION MODULAIRES </vt:lpstr>
      <vt:lpstr>PROGRAMMATION MODULAIRES </vt:lpstr>
      <vt:lpstr>OO (Orienté Objet)</vt:lpstr>
      <vt:lpstr>Programmation Orientée Objet</vt:lpstr>
      <vt:lpstr>Programmation Orientée Objet</vt:lpstr>
      <vt:lpstr>Programmation Orientée Objet</vt:lpstr>
      <vt:lpstr>Programmation Orientée Objet</vt:lpstr>
      <vt:lpstr>Programmation Orientée Objet</vt:lpstr>
      <vt:lpstr>Programmation Orientée Objet</vt:lpstr>
      <vt:lpstr>Programmation Orientée Objet</vt:lpstr>
      <vt:lpstr>Programmation Orientée Objet</vt:lpstr>
      <vt:lpstr>Programmation Orientée Objet</vt:lpstr>
      <vt:lpstr>ACCES aux SGBD </vt:lpstr>
      <vt:lpstr>Accès aux SGBD</vt:lpstr>
      <vt:lpstr>Accès aux SGBD</vt:lpstr>
      <vt:lpstr>Accès aux SGBD</vt:lpstr>
      <vt:lpstr>Accès aux SGBD</vt:lpstr>
      <vt:lpstr>Accès aux SGBD</vt:lpstr>
      <vt:lpstr>Accès aux SGBD</vt:lpstr>
      <vt:lpstr>Accès aux SGBD</vt:lpstr>
      <vt:lpstr>Accès aux SGBD</vt:lpstr>
      <vt:lpstr>Accès aux SGBD</vt:lpstr>
    </vt:vector>
  </TitlesOfParts>
  <Company>UMRS INSERM 514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Jérôme Cutrona</dc:creator>
  <cp:lastModifiedBy>ACER</cp:lastModifiedBy>
  <cp:revision>1705</cp:revision>
  <cp:lastPrinted>1601-01-01T00:00:00Z</cp:lastPrinted>
  <dcterms:created xsi:type="dcterms:W3CDTF">2005-09-14T08:47:05Z</dcterms:created>
  <dcterms:modified xsi:type="dcterms:W3CDTF">2015-05-04T21:07:08Z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