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0" r:id="rId1"/>
  </p:sldMasterIdLst>
  <p:notesMasterIdLst>
    <p:notesMasterId r:id="rId65"/>
  </p:notesMasterIdLst>
  <p:handoutMasterIdLst>
    <p:handoutMasterId r:id="rId66"/>
  </p:handoutMasterIdLst>
  <p:sldIdLst>
    <p:sldId id="371" r:id="rId2"/>
    <p:sldId id="372" r:id="rId3"/>
    <p:sldId id="373" r:id="rId4"/>
    <p:sldId id="374" r:id="rId5"/>
    <p:sldId id="375" r:id="rId6"/>
    <p:sldId id="377" r:id="rId7"/>
    <p:sldId id="378" r:id="rId8"/>
    <p:sldId id="379" r:id="rId9"/>
    <p:sldId id="380" r:id="rId10"/>
    <p:sldId id="376" r:id="rId11"/>
    <p:sldId id="338" r:id="rId12"/>
    <p:sldId id="365" r:id="rId13"/>
    <p:sldId id="366" r:id="rId14"/>
    <p:sldId id="367" r:id="rId15"/>
    <p:sldId id="368" r:id="rId16"/>
    <p:sldId id="370" r:id="rId17"/>
    <p:sldId id="301" r:id="rId18"/>
    <p:sldId id="369" r:id="rId19"/>
    <p:sldId id="302" r:id="rId20"/>
    <p:sldId id="339" r:id="rId21"/>
    <p:sldId id="304" r:id="rId22"/>
    <p:sldId id="314" r:id="rId23"/>
    <p:sldId id="303" r:id="rId24"/>
    <p:sldId id="308" r:id="rId25"/>
    <p:sldId id="330" r:id="rId26"/>
    <p:sldId id="332" r:id="rId27"/>
    <p:sldId id="333" r:id="rId28"/>
    <p:sldId id="331" r:id="rId29"/>
    <p:sldId id="306" r:id="rId30"/>
    <p:sldId id="307" r:id="rId31"/>
    <p:sldId id="313" r:id="rId32"/>
    <p:sldId id="340" r:id="rId33"/>
    <p:sldId id="318" r:id="rId34"/>
    <p:sldId id="319" r:id="rId35"/>
    <p:sldId id="309" r:id="rId36"/>
    <p:sldId id="334" r:id="rId37"/>
    <p:sldId id="335" r:id="rId38"/>
    <p:sldId id="336" r:id="rId39"/>
    <p:sldId id="337" r:id="rId40"/>
    <p:sldId id="343" r:id="rId41"/>
    <p:sldId id="341" r:id="rId42"/>
    <p:sldId id="342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00"/>
    <a:srgbClr val="FF00FF"/>
    <a:srgbClr val="FFFFFF"/>
    <a:srgbClr val="0000FF"/>
    <a:srgbClr val="32FF32"/>
    <a:srgbClr val="CCCCFF"/>
    <a:srgbClr val="99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90" autoAdjust="0"/>
  </p:normalViewPr>
  <p:slideViewPr>
    <p:cSldViewPr>
      <p:cViewPr>
        <p:scale>
          <a:sx n="77" d="100"/>
          <a:sy n="77" d="100"/>
        </p:scale>
        <p:origin x="-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F6DAED94-01E3-4996-B501-5CA21F7791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8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D7031216-B7EB-4607-A54A-33D6BF0924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899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3D6035AF-05C5-4A8E-8F65-BF72FDD918DA}" type="slidenum">
              <a:rPr lang="fr-FR" sz="1200" smtClean="0">
                <a:latin typeface="Arial" pitchFamily="34" charset="0"/>
              </a:rPr>
              <a:pPr eaLnBrk="1" hangingPunct="1"/>
              <a:t>11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A257E55E-484A-48CD-9317-F29426D6F2DD}" type="slidenum">
              <a:rPr lang="fr-FR" sz="1200" smtClean="0">
                <a:latin typeface="Arial" pitchFamily="34" charset="0"/>
              </a:rPr>
              <a:pPr eaLnBrk="1" hangingPunct="1"/>
              <a:t>27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E217BADC-474A-4C47-B7F6-AC3567ACF447}" type="slidenum">
              <a:rPr lang="fr-FR" sz="1200" smtClean="0">
                <a:latin typeface="Arial" pitchFamily="34" charset="0"/>
              </a:rPr>
              <a:pPr eaLnBrk="1" hangingPunct="1"/>
              <a:t>28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891227B0-C569-44BB-A5EF-6CD123FE93BD}" type="slidenum">
              <a:rPr lang="fr-FR" sz="1200" smtClean="0">
                <a:latin typeface="Arial" pitchFamily="34" charset="0"/>
              </a:rPr>
              <a:pPr eaLnBrk="1" hangingPunct="1"/>
              <a:t>29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9D35D99F-87B3-4C3B-9EFE-B6E3DA9F1CA5}" type="slidenum">
              <a:rPr lang="fr-FR" sz="1200" smtClean="0">
                <a:latin typeface="Arial" pitchFamily="34" charset="0"/>
              </a:rPr>
              <a:pPr eaLnBrk="1" hangingPunct="1"/>
              <a:t>30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7F62E054-D199-4F57-82B3-41950B3F0A71}" type="slidenum">
              <a:rPr lang="fr-FR" sz="1200" smtClean="0">
                <a:latin typeface="Arial" pitchFamily="34" charset="0"/>
              </a:rPr>
              <a:pPr eaLnBrk="1" hangingPunct="1"/>
              <a:t>31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3C24CA1F-4134-4A60-BF50-92BC6CC93E8D}" type="slidenum">
              <a:rPr lang="fr-FR" sz="1200" smtClean="0">
                <a:latin typeface="Arial" pitchFamily="34" charset="0"/>
              </a:rPr>
              <a:pPr eaLnBrk="1" hangingPunct="1"/>
              <a:t>32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3F2A09B9-7C65-4CFD-A312-8B5142EC020F}" type="slidenum">
              <a:rPr lang="fr-FR" sz="1200" smtClean="0">
                <a:latin typeface="Arial" pitchFamily="34" charset="0"/>
              </a:rPr>
              <a:pPr eaLnBrk="1" hangingPunct="1"/>
              <a:t>33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0688058F-47D4-40F1-829E-91FFA1A979CF}" type="slidenum">
              <a:rPr lang="fr-FR" sz="1200" smtClean="0">
                <a:latin typeface="Arial" pitchFamily="34" charset="0"/>
              </a:rPr>
              <a:pPr eaLnBrk="1" hangingPunct="1"/>
              <a:t>34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1F2B5D2F-5E09-4536-BBCA-4CA16AA1D514}" type="slidenum">
              <a:rPr lang="fr-FR" sz="1200" smtClean="0">
                <a:latin typeface="Arial" pitchFamily="34" charset="0"/>
              </a:rPr>
              <a:pPr eaLnBrk="1" hangingPunct="1"/>
              <a:t>35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09FAC54B-EFBB-4F1A-AC85-F5C8BC452B58}" type="slidenum">
              <a:rPr lang="fr-FR" sz="1200" smtClean="0">
                <a:latin typeface="Arial" pitchFamily="34" charset="0"/>
              </a:rPr>
              <a:pPr eaLnBrk="1" hangingPunct="1"/>
              <a:t>36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9440B843-8FDB-46A4-816C-26E08B8C7E06}" type="slidenum">
              <a:rPr lang="fr-FR" sz="1200" smtClean="0">
                <a:latin typeface="Arial" pitchFamily="34" charset="0"/>
              </a:rPr>
              <a:pPr eaLnBrk="1" hangingPunct="1"/>
              <a:t>17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029D38F9-AD7C-4FB2-A7A1-4E4C7BB50BB8}" type="slidenum">
              <a:rPr lang="fr-FR" sz="1200" smtClean="0">
                <a:latin typeface="Arial" pitchFamily="34" charset="0"/>
              </a:rPr>
              <a:pPr eaLnBrk="1" hangingPunct="1"/>
              <a:t>37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85020A75-24EA-4092-9C5B-955A9879EEF9}" type="slidenum">
              <a:rPr lang="fr-FR" sz="1200" smtClean="0">
                <a:latin typeface="Arial" pitchFamily="34" charset="0"/>
              </a:rPr>
              <a:pPr eaLnBrk="1" hangingPunct="1"/>
              <a:t>38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8FD6D27C-44CA-495F-BFC7-F34ED6F40319}" type="slidenum">
              <a:rPr lang="fr-FR" sz="1200" smtClean="0">
                <a:latin typeface="Arial" pitchFamily="34" charset="0"/>
              </a:rPr>
              <a:pPr eaLnBrk="1" hangingPunct="1"/>
              <a:t>39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0C75F841-E065-49F4-A164-19999D11FA04}" type="slidenum">
              <a:rPr lang="fr-FR" sz="1200" smtClean="0">
                <a:latin typeface="Arial" pitchFamily="34" charset="0"/>
              </a:rPr>
              <a:pPr eaLnBrk="1" hangingPunct="1"/>
              <a:t>19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36E611C0-629C-4D59-BBD5-6BC56BB9AA6C}" type="slidenum">
              <a:rPr lang="fr-FR" sz="1200" smtClean="0">
                <a:latin typeface="Arial" pitchFamily="34" charset="0"/>
              </a:rPr>
              <a:pPr eaLnBrk="1" hangingPunct="1"/>
              <a:t>21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84A0FCF2-CC99-4A07-95DE-E7C5F3CA9D84}" type="slidenum">
              <a:rPr lang="fr-FR" sz="1200" smtClean="0">
                <a:latin typeface="Arial" pitchFamily="34" charset="0"/>
              </a:rPr>
              <a:pPr eaLnBrk="1" hangingPunct="1"/>
              <a:t>22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58D63C00-1A1A-42D1-B034-DC68D200FA9C}" type="slidenum">
              <a:rPr lang="fr-FR" sz="1200" smtClean="0">
                <a:latin typeface="Arial" pitchFamily="34" charset="0"/>
              </a:rPr>
              <a:pPr eaLnBrk="1" hangingPunct="1"/>
              <a:t>23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1974BBB2-996B-43E2-A2FE-4159E9468108}" type="slidenum">
              <a:rPr lang="fr-FR" sz="1200" smtClean="0">
                <a:latin typeface="Arial" pitchFamily="34" charset="0"/>
              </a:rPr>
              <a:pPr eaLnBrk="1" hangingPunct="1"/>
              <a:t>24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78F6C1B5-DEA7-4054-8967-ADA2B7E04AEA}" type="slidenum">
              <a:rPr lang="fr-FR" sz="1200" smtClean="0">
                <a:latin typeface="Arial" pitchFamily="34" charset="0"/>
              </a:rPr>
              <a:pPr eaLnBrk="1" hangingPunct="1"/>
              <a:t>25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fld id="{1737C059-4832-414B-88B3-8F918EC8B141}" type="slidenum">
              <a:rPr lang="fr-FR" sz="1200" smtClean="0">
                <a:latin typeface="Arial" pitchFamily="34" charset="0"/>
              </a:rPr>
              <a:pPr eaLnBrk="1" hangingPunct="1"/>
              <a:t>26</a:t>
            </a:fld>
            <a:endParaRPr lang="fr-FR" sz="1200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B14A9-308F-49EC-B3D3-E7943EBAD7E6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8DB0D-91DA-4B09-98B6-B30655A05C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33981-EAFE-4378-B56D-334C22D0AD69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B132D-40C6-436C-B086-34D9D70B8E1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0CF81-8F64-4023-A808-5F34616D127F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5C383-5B5D-4BBF-9CC4-A32A9F5F8AB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AEEBD-9EEA-41A8-A1EC-D65B2A97CAEC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A26B9-7913-4E23-BCFE-145569AC4B5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4D257-F854-41DE-86BB-AE9718685045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A2D1-28E0-431E-8299-BD26BBFC8B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F1651-E961-45EA-BE9C-41066C496E6B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41836-3874-4862-9194-4F061698246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BBC68-3DF7-427D-99EF-25F5A3143D36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933E5-8AD0-47AB-AFBD-B02AFF0698A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B36C4-0ED6-4F46-BA43-CDED56620C09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3F4E8-48D1-497B-A404-32BA9FE17E5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B1493-185A-46E3-9662-957814320B2D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0B76E-CF46-4DDD-9208-2A6BD5D06E4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2B2E66F5-67F8-4281-ADE7-6E3D5B6EFD04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CDA315E-57F7-41E8-AB51-82CFF91F71C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0672DA23-FDD4-4783-BE6D-E55412A765DF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1EB40F1-4E9A-40A1-8DC0-A34FC22AE6D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4/strict.dtd%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4/strict.dtd%2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4/strict.dtd%2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4/strict.dtd%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w3.org/TR/html4/loose.dtd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1. What is the previous version of HTML, prior to HTML5?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HTML 4.1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HTML 4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HTML 4.01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HTML 4.9</a:t>
            </a:r>
          </a:p>
          <a:p>
            <a:pPr algn="l" rtl="0"/>
            <a:endParaRPr lang="ar-DZ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39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10. </a:t>
            </a:r>
            <a:r>
              <a:rPr lang="en-US" dirty="0"/>
              <a:t>What is the preferred way for adding a background color in HTML?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&lt;body style="</a:t>
            </a:r>
            <a:r>
              <a:rPr lang="en-US" dirty="0" err="1"/>
              <a:t>background-color:yellow</a:t>
            </a:r>
            <a:r>
              <a:rPr lang="en-US" dirty="0"/>
              <a:t>;"&gt;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&lt;background&gt;yellow&lt;/background&gt;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&lt;body background="yellow"&gt;</a:t>
            </a:r>
            <a:endParaRPr lang="ar-DZ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21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fr-FR" sz="3600" dirty="0" smtClean="0">
                <a:effectLst/>
              </a:rPr>
              <a:t>Programmation Web Coté Client :</a:t>
            </a:r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r>
              <a:rPr lang="fr-FR" dirty="0" smtClean="0">
                <a:effectLst/>
              </a:rPr>
              <a:t>Feuilles de style CSS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Ismail </a:t>
            </a:r>
            <a:r>
              <a:rPr lang="fr-FR" dirty="0" err="1" smtClean="0">
                <a:effectLst/>
              </a:rPr>
              <a:t>hadjadj</a:t>
            </a:r>
            <a:endParaRPr lang="fr-FR" dirty="0" smtClean="0">
              <a:effectLst/>
            </a:endParaRPr>
          </a:p>
          <a:p>
            <a:pPr algn="l" rtl="0" eaLnBrk="1" hangingPunct="1">
              <a:defRPr/>
            </a:pPr>
            <a:r>
              <a:rPr lang="fr-FR" b="1" dirty="0" smtClean="0">
                <a:effectLst/>
                <a:latin typeface="Courier New" pitchFamily="49" charset="0"/>
              </a:rPr>
              <a:t>Log.ismail11@gmail.com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A51A6-68C6-4ECF-8764-025C0D8C822F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F1D9-E45E-47F0-95EA-A982AA068433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11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Documents and Settings\IsmailPC\Bureau\css\docs\CS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11" y="5183201"/>
            <a:ext cx="8083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Documents and Settings\IsmailPC\Bureau\css\docs\CS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263"/>
            <a:ext cx="8083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/>
              </a:rPr>
              <a:t>Introduction</a:t>
            </a:r>
            <a:endParaRPr lang="ar-DZ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maîtriser l’aspect final à l’écran on utilise un autre langage que le HTML: le langage CSS</a:t>
            </a:r>
          </a:p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actuelle :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CSS3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=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Cascading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Style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= feuilles de style en cascade</a:t>
            </a:r>
          </a:p>
          <a:p>
            <a:pPr algn="l" rtl="0"/>
            <a:endParaRPr lang="ar-DZ" dirty="0">
              <a:effectLst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9FE6D-3EF3-43D7-A8F7-92184C8055C4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  <a:endParaRPr lang="ar-DZ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d'un site sans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mise en forme (mise en page par tableau)</a:t>
            </a:r>
          </a:p>
          <a:p>
            <a:pPr marL="118872" indent="0" algn="l" rtl="0">
              <a:buNone/>
            </a:pPr>
            <a:endParaRPr lang="ar-DZ" dirty="0">
              <a:effectLst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F4841-D136-4AAD-9B9D-BE4ACB5EE6EA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1"/>
            <a:ext cx="4752528" cy="2893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veut obtenir quelque chose comme </a:t>
            </a:r>
          </a:p>
          <a:p>
            <a:pPr algn="l" rtl="0"/>
            <a:endParaRPr lang="ar-DZ" dirty="0">
              <a:effectLst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4F7BD-45C9-4BC6-B46C-CBD7260A4C78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827972" cy="33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/>
              </a:rPr>
              <a:t>Introduction</a:t>
            </a:r>
            <a:endParaRPr lang="ar-DZ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 la couleur du fond</a:t>
            </a:r>
          </a:p>
          <a:p>
            <a:pPr algn="l" rtl="0"/>
            <a:endParaRPr lang="ar-DZ" dirty="0">
              <a:effectLst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6BD60-3537-4532-836A-BF55EE430CDD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636912"/>
            <a:ext cx="5572125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/>
              </a:rPr>
              <a:t>Introduction</a:t>
            </a:r>
            <a:endParaRPr lang="ar-DZ" dirty="0">
              <a:effectLst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BA704-E2B4-4B59-B07C-1F6F2DAD3ED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code html est modifié</a:t>
            </a:r>
          </a:p>
          <a:p>
            <a:pPr algn="l" rtl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faut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coller ce code dans toutes les pages du site</a:t>
            </a:r>
          </a:p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recommence pour les fonds de tableaux etc.</a:t>
            </a:r>
          </a:p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espacements, les fontes, les couleurs de texte, …</a:t>
            </a:r>
          </a:p>
          <a:p>
            <a:endParaRPr lang="ar-D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18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fr-FR" dirty="0"/>
              <a:t>Introduction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Base de HTML :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Documents : fond, peu de mise en forme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Mise en forme des débuts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Couleurs, alignements, …, décrits dans les balises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Texte transformé en image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Images pour gérer les espacements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Tableaux utilisés à outrance</a:t>
            </a:r>
          </a:p>
          <a:p>
            <a:pPr algn="l" rtl="0" eaLnBrk="1" hangingPunct="1">
              <a:buFont typeface="Wingdings" pitchFamily="2" charset="2"/>
              <a:buChar char="è"/>
              <a:defRPr/>
            </a:pPr>
            <a:r>
              <a:rPr lang="fr-FR" dirty="0" smtClean="0">
                <a:effectLst/>
                <a:sym typeface="Wingdings" pitchFamily="2" charset="2"/>
              </a:rPr>
              <a:t>Mise en forme figée, très lourde à modifier</a:t>
            </a:r>
          </a:p>
          <a:p>
            <a:pPr algn="l" rtl="0" eaLnBrk="1" hangingPunct="1">
              <a:buFont typeface="Wingdings" pitchFamily="2" charset="2"/>
              <a:buChar char="è"/>
              <a:defRPr/>
            </a:pPr>
            <a:r>
              <a:rPr lang="fr-FR" dirty="0" smtClean="0">
                <a:effectLst/>
                <a:sym typeface="Wingdings" pitchFamily="2" charset="2"/>
              </a:rPr>
              <a:t>Mise en forme peu portable</a:t>
            </a:r>
          </a:p>
          <a:p>
            <a:pPr algn="l" rtl="0" eaLnBrk="1" hangingPunct="1">
              <a:buFont typeface="Wingdings" pitchFamily="2" charset="2"/>
              <a:buChar char="è"/>
              <a:defRPr/>
            </a:pPr>
            <a:r>
              <a:rPr lang="fr-FR" dirty="0" smtClean="0">
                <a:effectLst/>
              </a:rPr>
              <a:t>Pages complexes</a:t>
            </a:r>
          </a:p>
          <a:p>
            <a:pPr algn="l" rtl="0" eaLnBrk="1" hangingPunct="1">
              <a:buFont typeface="Wingdings" pitchFamily="2" charset="2"/>
              <a:buChar char="è"/>
              <a:defRPr/>
            </a:pPr>
            <a:r>
              <a:rPr lang="fr-FR" dirty="0" smtClean="0">
                <a:effectLst/>
              </a:rPr>
              <a:t>Nécessité d’une méthode alternative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9FC3D-8948-437C-A379-EF9E0DB035B8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8F74A-04E8-4FFE-88C7-5BCDBBBE285F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17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/>
              </a:rPr>
              <a:t>Introduction</a:t>
            </a:r>
            <a:endParaRPr lang="ar-DZ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modifier toutes les polices de caractères de la page index.htm en une seule opération ?</a:t>
            </a:r>
          </a:p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appliquer ces modifications automatiquement aux autres pages ?</a:t>
            </a:r>
          </a:p>
          <a:p>
            <a:pPr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Réponses (imparfaites) :</a:t>
            </a:r>
          </a:p>
          <a:p>
            <a:pPr lvl="1"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utilisant l'outil de recherche/remplacement automatique de Dreamweaver  sur l'ensemble du site (pas toujours facile)</a:t>
            </a:r>
          </a:p>
          <a:p>
            <a:pPr lvl="1" algn="l"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utilisant un logiciel de recherche/remplacement automatique qui peut travailler avec plusieurs fichiers texte.</a:t>
            </a:r>
          </a:p>
          <a:p>
            <a:pPr algn="l" rtl="0"/>
            <a:endParaRPr lang="fr-FR" dirty="0"/>
          </a:p>
          <a:p>
            <a:pPr algn="l" rtl="0"/>
            <a:endParaRPr lang="fr-FR" dirty="0"/>
          </a:p>
          <a:p>
            <a:pPr algn="l" rtl="0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 réponse: utiliser une </a:t>
            </a:r>
            <a:r>
              <a:rPr lang="fr-F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 (CSS)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DZ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82AA6-A490-4D5F-9116-1D0F19DD0459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9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CSS : </a:t>
            </a:r>
            <a:r>
              <a:rPr lang="fr-FR" sz="4400" dirty="0" err="1" smtClean="0">
                <a:effectLst/>
              </a:rPr>
              <a:t>Cascading</a:t>
            </a:r>
            <a:r>
              <a:rPr lang="fr-FR" sz="4400" dirty="0" smtClean="0">
                <a:effectLst/>
              </a:rPr>
              <a:t> Style </a:t>
            </a:r>
            <a:r>
              <a:rPr lang="fr-FR" sz="4400" dirty="0" err="1" smtClean="0">
                <a:effectLst/>
              </a:rPr>
              <a:t>Sheets</a:t>
            </a:r>
            <a:endParaRPr lang="fr-FR" sz="4400" dirty="0" smtClean="0">
              <a:effectLst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Positionnement flexible des styles: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Fichier séparé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Au début du document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Dans les balises à mettre en forme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Héritage et cascade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Dépendance au média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Écran, imprimante, Braille, …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Styles alternatifs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Rendu plus rapide que mise en forme historique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Modification de style très aisée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61079-1C0D-4C0F-8A80-22B95BE67851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5427-516A-42C7-B964-266F3E2CD5CB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19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1258888" y="3429000"/>
            <a:ext cx="4783137" cy="30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/>
              <a:t>2.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doctype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correct for HTML5?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fr-FR" dirty="0"/>
              <a:t>&lt;!DOCTYPE HTML5&gt;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fr-FR" dirty="0"/>
              <a:t>&lt;!DOCTYPE html&gt;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fr-FR" dirty="0"/>
              <a:t>&lt;!DOCTYPE HTML PUBLIC "-//W3C//DTD HTML 5.0//</a:t>
            </a:r>
            <a:r>
              <a:rPr lang="fr-FR" dirty="0" smtClean="0"/>
              <a:t>EN" "</a:t>
            </a:r>
            <a:r>
              <a:rPr lang="fr-FR" dirty="0"/>
              <a:t>http://www.w3.org/TR/html5/strict.dtd"&gt;</a:t>
            </a:r>
            <a:endParaRPr lang="ar-DZ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337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Modification de style très aisée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Exemple de deux feuilles de styles appliquées au même document HTML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94D1-C59D-44A6-AB88-928B51DE6ED9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253B-5157-4808-8B45-5A745B8EA715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20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0820" name="Picture 4" descr="sty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1"/>
          <a:stretch>
            <a:fillRect/>
          </a:stretch>
        </p:blipFill>
        <p:spPr bwMode="auto">
          <a:xfrm>
            <a:off x="983031" y="2392567"/>
            <a:ext cx="6179385" cy="41053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1" name="Picture 5" descr="sty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1"/>
          <a:stretch>
            <a:fillRect/>
          </a:stretch>
        </p:blipFill>
        <p:spPr bwMode="auto">
          <a:xfrm>
            <a:off x="983031" y="2389970"/>
            <a:ext cx="6179385" cy="41079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Appliquer un style à un élément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Appliquer à une balise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Redéfinir le style de toutes les instances d’une balise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Selon les liens de parenté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Descendant, enfant, …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Pseudo-classes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Liées à l’état de l’élément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En fonction des attributs de l’élément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Valeur de l’attribut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Attribut </a:t>
            </a: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class</a:t>
            </a:r>
            <a:r>
              <a:rPr lang="fr-FR" dirty="0" smtClean="0">
                <a:effectLst/>
              </a:rPr>
              <a:t>: Affecter des éléments à la classe ?</a:t>
            </a:r>
          </a:p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Élément identifié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Identifier un élément HTML ?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09B3-21FF-4AE4-9872-A2ED789CA915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253A-0ABF-4508-9A39-C495ACA3A6A0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21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44" name="AutoShape 4"/>
          <p:cNvSpPr>
            <a:spLocks noChangeArrowheads="1"/>
          </p:cNvSpPr>
          <p:nvPr/>
        </p:nvSpPr>
        <p:spPr bwMode="auto">
          <a:xfrm>
            <a:off x="4859338" y="2132013"/>
            <a:ext cx="3168650" cy="792162"/>
          </a:xfrm>
          <a:prstGeom prst="wedgeRoundRectCallout">
            <a:avLst>
              <a:gd name="adj1" fmla="val -71593"/>
              <a:gd name="adj2" fmla="val -105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latin typeface="Arial" charset="0"/>
              </a:rPr>
              <a:t>Vision basique de la mise en forme</a:t>
            </a:r>
            <a:endParaRPr lang="fr-FR"/>
          </a:p>
        </p:txBody>
      </p:sp>
      <p:sp>
        <p:nvSpPr>
          <p:cNvPr id="215045" name="AutoShape 5"/>
          <p:cNvSpPr>
            <a:spLocks noChangeArrowheads="1"/>
          </p:cNvSpPr>
          <p:nvPr/>
        </p:nvSpPr>
        <p:spPr bwMode="auto">
          <a:xfrm>
            <a:off x="4859338" y="2852738"/>
            <a:ext cx="3168650" cy="1655762"/>
          </a:xfrm>
          <a:prstGeom prst="wedgeRoundRectCallout">
            <a:avLst>
              <a:gd name="adj1" fmla="val -70991"/>
              <a:gd name="adj2" fmla="val -61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latin typeface="Arial" charset="0"/>
              </a:rPr>
              <a:t>Relations entre structure du document et mise en forme !</a:t>
            </a:r>
            <a:endParaRPr lang="fr-FR"/>
          </a:p>
        </p:txBody>
      </p:sp>
      <p:sp>
        <p:nvSpPr>
          <p:cNvPr id="215046" name="AutoShape 6"/>
          <p:cNvSpPr>
            <a:spLocks noChangeArrowheads="1"/>
          </p:cNvSpPr>
          <p:nvPr/>
        </p:nvSpPr>
        <p:spPr bwMode="auto">
          <a:xfrm>
            <a:off x="4859338" y="3717925"/>
            <a:ext cx="3168650" cy="1223963"/>
          </a:xfrm>
          <a:prstGeom prst="wedgeRoundRectCallout">
            <a:avLst>
              <a:gd name="adj1" fmla="val -70991"/>
              <a:gd name="adj2" fmla="val -65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latin typeface="Arial" charset="0"/>
              </a:rPr>
              <a:t>Vision légèrement dynamique et contextuelle</a:t>
            </a:r>
            <a:endParaRPr lang="fr-FR"/>
          </a:p>
        </p:txBody>
      </p:sp>
      <p:sp>
        <p:nvSpPr>
          <p:cNvPr id="215047" name="AutoShape 7"/>
          <p:cNvSpPr>
            <a:spLocks noChangeArrowheads="1"/>
          </p:cNvSpPr>
          <p:nvPr/>
        </p:nvSpPr>
        <p:spPr bwMode="auto">
          <a:xfrm>
            <a:off x="4859338" y="4725988"/>
            <a:ext cx="3168650" cy="1223962"/>
          </a:xfrm>
          <a:prstGeom prst="wedgeRoundRectCallout">
            <a:avLst>
              <a:gd name="adj1" fmla="val -70991"/>
              <a:gd name="adj2" fmla="val -65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latin typeface="Arial" charset="0"/>
              </a:rPr>
              <a:t>Affiner la vision basique de la mise en forme</a:t>
            </a:r>
            <a:endParaRPr lang="fr-FR"/>
          </a:p>
        </p:txBody>
      </p:sp>
      <p:sp>
        <p:nvSpPr>
          <p:cNvPr id="215048" name="AutoShape 8"/>
          <p:cNvSpPr>
            <a:spLocks noChangeArrowheads="1"/>
          </p:cNvSpPr>
          <p:nvPr/>
        </p:nvSpPr>
        <p:spPr bwMode="auto">
          <a:xfrm>
            <a:off x="4859338" y="4941888"/>
            <a:ext cx="3168650" cy="1223962"/>
          </a:xfrm>
          <a:prstGeom prst="wedgeRoundRectCallout">
            <a:avLst>
              <a:gd name="adj1" fmla="val -72194"/>
              <a:gd name="adj2" fmla="val 19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latin typeface="Arial" charset="0"/>
              </a:rPr>
              <a:t>Affiner la vision basique de la mise en forme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4" grpId="1" animBg="1"/>
      <p:bldP spid="215045" grpId="0" animBg="1"/>
      <p:bldP spid="215045" grpId="1" animBg="1"/>
      <p:bldP spid="215046" grpId="0" animBg="1"/>
      <p:bldP spid="215046" grpId="1" animBg="1"/>
      <p:bldP spid="215047" grpId="0" animBg="1"/>
      <p:bldP spid="215047" grpId="1" animBg="1"/>
      <p:bldP spid="215048" grpId="0" animBg="1"/>
      <p:bldP spid="2150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Classe, identification et description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Affecter une balise à une classe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Attribut </a:t>
            </a:r>
            <a:r>
              <a:rPr lang="fr-FR" b="1" smtClean="0">
                <a:solidFill>
                  <a:srgbClr val="2E8B57"/>
                </a:solidFill>
                <a:effectLst/>
                <a:latin typeface="Courier New" pitchFamily="49" charset="0"/>
              </a:rPr>
              <a:t>class</a:t>
            </a:r>
          </a:p>
          <a:p>
            <a:pPr lvl="1" algn="l" rtl="0" eaLnBrk="1" hangingPunct="1">
              <a:defRPr/>
            </a:pP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p </a:t>
            </a:r>
            <a:r>
              <a:rPr lang="fr-FR" b="1" smtClean="0">
                <a:solidFill>
                  <a:srgbClr val="2E8B57"/>
                </a:solidFill>
                <a:effectLst/>
                <a:latin typeface="Courier New" pitchFamily="49" charset="0"/>
              </a:rPr>
              <a:t>class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=</a:t>
            </a:r>
            <a:r>
              <a:rPr lang="fr-FR" b="1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b="1" i="1" smtClean="0">
                <a:solidFill>
                  <a:srgbClr val="FF00FF"/>
                </a:solidFill>
                <a:effectLst/>
                <a:latin typeface="Courier New" pitchFamily="49" charset="0"/>
              </a:rPr>
              <a:t>ma_classe</a:t>
            </a:r>
            <a:r>
              <a:rPr lang="fr-FR" b="1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Donner un identifiant à une balise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Attribut </a:t>
            </a:r>
            <a:r>
              <a:rPr lang="fr-FR" b="1" smtClean="0">
                <a:solidFill>
                  <a:srgbClr val="2E8B57"/>
                </a:solidFill>
                <a:effectLst/>
                <a:latin typeface="Courier New" pitchFamily="49" charset="0"/>
              </a:rPr>
              <a:t>id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Identifiant doit être unique (charge du concepteur)</a:t>
            </a:r>
          </a:p>
          <a:p>
            <a:pPr lvl="1" algn="l" rtl="0" eaLnBrk="1" hangingPunct="1">
              <a:defRPr/>
            </a:pP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p </a:t>
            </a:r>
            <a:r>
              <a:rPr lang="fr-FR" b="1" smtClean="0">
                <a:solidFill>
                  <a:srgbClr val="2E8B57"/>
                </a:solidFill>
                <a:effectLst/>
                <a:latin typeface="Courier New" pitchFamily="49" charset="0"/>
              </a:rPr>
              <a:t>id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=</a:t>
            </a:r>
            <a:r>
              <a:rPr lang="fr-FR" b="1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b="1" i="1" smtClean="0">
                <a:solidFill>
                  <a:srgbClr val="FF00FF"/>
                </a:solidFill>
                <a:effectLst/>
                <a:latin typeface="Courier New" pitchFamily="49" charset="0"/>
              </a:rPr>
              <a:t>mon_id_unique</a:t>
            </a:r>
            <a:r>
              <a:rPr lang="fr-FR" b="1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Décrire un élément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Attribut </a:t>
            </a:r>
            <a:r>
              <a:rPr lang="fr-FR" b="1" smtClean="0">
                <a:solidFill>
                  <a:srgbClr val="2E8B57"/>
                </a:solidFill>
                <a:effectLst/>
                <a:latin typeface="Courier New" pitchFamily="49" charset="0"/>
              </a:rPr>
              <a:t>title</a:t>
            </a:r>
            <a:r>
              <a:rPr lang="fr-FR" smtClean="0">
                <a:effectLst/>
              </a:rPr>
              <a:t> pour la plupart des éléments HTML</a:t>
            </a:r>
            <a:endParaRPr lang="fr-FR" b="1" smtClean="0">
              <a:effectLst/>
              <a:latin typeface="Courier New" pitchFamily="49" charset="0"/>
            </a:endParaRP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Texte affiché sous forme d’info-bulle (tooltip)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45AEFE-693A-4869-9850-A6EBDEEB30D1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BA988-DEE3-4002-B177-FB1012B9A594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22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4822825" y="2779713"/>
            <a:ext cx="3168650" cy="1296987"/>
          </a:xfrm>
          <a:prstGeom prst="wedgeRoundRectCallout">
            <a:avLst>
              <a:gd name="adj1" fmla="val -70991"/>
              <a:gd name="adj2" fmla="val -641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latin typeface="Arial" charset="0"/>
              </a:rPr>
              <a:t>Sous-groupe de l'ensemble des balises </a:t>
            </a:r>
            <a:r>
              <a:rPr lang="fr-FR" b="1">
                <a:solidFill>
                  <a:srgbClr val="008080"/>
                </a:solidFill>
              </a:rPr>
              <a:t>&lt;</a:t>
            </a:r>
            <a:r>
              <a:rPr lang="fr-FR" b="1">
                <a:solidFill>
                  <a:srgbClr val="804040"/>
                </a:solidFill>
              </a:rPr>
              <a:t>p</a:t>
            </a:r>
            <a:r>
              <a:rPr lang="fr-FR" b="1">
                <a:solidFill>
                  <a:srgbClr val="008080"/>
                </a:solidFill>
              </a:rPr>
              <a:t>&gt;</a:t>
            </a:r>
            <a:r>
              <a:rPr lang="fr-FR"/>
              <a:t> </a:t>
            </a:r>
          </a:p>
        </p:txBody>
      </p:sp>
      <p:sp>
        <p:nvSpPr>
          <p:cNvPr id="225285" name="AutoShape 5"/>
          <p:cNvSpPr>
            <a:spLocks noChangeArrowheads="1"/>
          </p:cNvSpPr>
          <p:nvPr/>
        </p:nvSpPr>
        <p:spPr bwMode="auto">
          <a:xfrm>
            <a:off x="4824413" y="4581525"/>
            <a:ext cx="3168650" cy="1296988"/>
          </a:xfrm>
          <a:prstGeom prst="wedgeRoundRectCallout">
            <a:avLst>
              <a:gd name="adj1" fmla="val -72144"/>
              <a:gd name="adj2" fmla="val -61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latin typeface="Arial" charset="0"/>
              </a:rPr>
              <a:t>Une balise </a:t>
            </a:r>
            <a:r>
              <a:rPr lang="fr-FR" b="1">
                <a:solidFill>
                  <a:srgbClr val="008080"/>
                </a:solidFill>
              </a:rPr>
              <a:t>&lt;</a:t>
            </a:r>
            <a:r>
              <a:rPr lang="fr-FR" b="1">
                <a:solidFill>
                  <a:srgbClr val="804040"/>
                </a:solidFill>
              </a:rPr>
              <a:t>p</a:t>
            </a:r>
            <a:r>
              <a:rPr lang="fr-FR" b="1">
                <a:solidFill>
                  <a:srgbClr val="008080"/>
                </a:solidFill>
              </a:rPr>
              <a:t>&gt;</a:t>
            </a:r>
            <a:r>
              <a:rPr lang="fr-FR">
                <a:latin typeface="Arial" charset="0"/>
              </a:rPr>
              <a:t> repérée de façon 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  <p:bldP spid="225284" grpId="1" animBg="1"/>
      <p:bldP spid="225285" grpId="0" animBg="1"/>
      <p:bldP spid="22528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Ajouter du style à un document HTML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1"/>
            <a:ext cx="8229600" cy="4896544"/>
          </a:xfrm>
        </p:spPr>
        <p:txBody>
          <a:bodyPr>
            <a:normAutofit lnSpcReduction="10000"/>
          </a:bodyPr>
          <a:lstStyle/>
          <a:p>
            <a:pPr marL="533400" indent="-533400" algn="l" rtl="0" eaLnBrk="1" hangingPunct="1">
              <a:defRPr/>
            </a:pPr>
            <a:r>
              <a:rPr lang="fr-FR" dirty="0" smtClean="0">
                <a:effectLst/>
              </a:rPr>
              <a:t>Dans le document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&lt;</a:t>
            </a:r>
            <a:r>
              <a:rPr lang="fr-FR" sz="2200" b="1" dirty="0" err="1" smtClean="0">
                <a:solidFill>
                  <a:srgbClr val="804040"/>
                </a:solidFill>
                <a:effectLst/>
                <a:latin typeface="Courier New" pitchFamily="49" charset="0"/>
              </a:rPr>
              <a:t>head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 &lt;</a:t>
            </a:r>
            <a:r>
              <a:rPr lang="fr-FR" sz="2200" b="1" dirty="0" smtClean="0">
                <a:solidFill>
                  <a:srgbClr val="804040"/>
                </a:solidFill>
                <a:effectLst/>
                <a:latin typeface="Courier New" pitchFamily="49" charset="0"/>
              </a:rPr>
              <a:t>style </a:t>
            </a:r>
            <a:r>
              <a:rPr lang="fr-FR" sz="2200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type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=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text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/</a:t>
            </a:r>
            <a:r>
              <a:rPr lang="fr-FR" sz="2200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css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 </a:t>
            </a:r>
            <a:r>
              <a:rPr lang="fr-FR" sz="2200" b="1" dirty="0" smtClean="0">
                <a:solidFill>
                  <a:srgbClr val="0000FF"/>
                </a:solidFill>
                <a:effectLst/>
                <a:latin typeface="Courier New" pitchFamily="49" charset="0"/>
              </a:rPr>
              <a:t>&lt;!--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00FF"/>
                </a:solidFill>
                <a:effectLst/>
                <a:latin typeface="Courier New" pitchFamily="49" charset="0"/>
              </a:rPr>
              <a:t>   </a:t>
            </a:r>
            <a:r>
              <a:rPr lang="fr-FR" sz="2200" b="1" i="1" dirty="0" smtClean="0">
                <a:effectLst/>
                <a:latin typeface="Courier New" pitchFamily="49" charset="0"/>
              </a:rPr>
              <a:t>Mon style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00FF"/>
                </a:solidFill>
                <a:effectLst/>
                <a:latin typeface="Courier New" pitchFamily="49" charset="0"/>
              </a:rPr>
              <a:t>  --&gt;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 &lt;/</a:t>
            </a:r>
            <a:r>
              <a:rPr lang="fr-FR" sz="2200" b="1" dirty="0" smtClean="0">
                <a:solidFill>
                  <a:srgbClr val="804040"/>
                </a:solidFill>
                <a:effectLst/>
                <a:latin typeface="Courier New" pitchFamily="49" charset="0"/>
              </a:rPr>
              <a:t>style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endParaRPr lang="fr-FR" sz="2200" b="1" dirty="0" smtClean="0">
              <a:solidFill>
                <a:srgbClr val="008080"/>
              </a:solidFill>
              <a:effectLst/>
              <a:latin typeface="Courier New" pitchFamily="49" charset="0"/>
            </a:endParaRPr>
          </a:p>
          <a:p>
            <a:pPr marL="533400" indent="-533400" algn="l" rtl="0" eaLnBrk="1" hangingPunct="1">
              <a:defRPr/>
            </a:pPr>
            <a:r>
              <a:rPr lang="fr-FR" dirty="0" smtClean="0">
                <a:effectLst/>
              </a:rPr>
              <a:t>Fichier externe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sz="2200" b="1" dirty="0" err="1" smtClean="0">
                <a:solidFill>
                  <a:srgbClr val="804040"/>
                </a:solidFill>
                <a:effectLst/>
                <a:latin typeface="Courier New" pitchFamily="49" charset="0"/>
              </a:rPr>
              <a:t>head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  <a:p>
            <a:pPr marL="914400" lvl="1" indent="-457200" algn="l" rtl="0" eaLnBrk="1" hangingPunct="1">
              <a:buFont typeface="Wingdings" pitchFamily="2" charset="2"/>
              <a:buNone/>
              <a:defRPr/>
            </a:pP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&lt;</a:t>
            </a:r>
            <a:r>
              <a:rPr lang="fr-FR" sz="2200" b="1" dirty="0" err="1" smtClean="0">
                <a:solidFill>
                  <a:srgbClr val="804040"/>
                </a:solidFill>
                <a:effectLst/>
                <a:latin typeface="Courier New" pitchFamily="49" charset="0"/>
              </a:rPr>
              <a:t>link</a:t>
            </a:r>
            <a:r>
              <a:rPr lang="fr-FR" sz="2200" b="1" dirty="0" smtClean="0">
                <a:effectLst/>
                <a:latin typeface="Courier New" pitchFamily="49" charset="0"/>
              </a:rPr>
              <a:t> </a:t>
            </a:r>
            <a:r>
              <a:rPr lang="fr-FR" sz="2200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href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=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i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URL_fichier_CSS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dirty="0" smtClean="0">
                <a:effectLst/>
                <a:latin typeface="Courier New" pitchFamily="49" charset="0"/>
              </a:rPr>
              <a:t> </a:t>
            </a:r>
            <a:r>
              <a:rPr lang="fr-FR" sz="2200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rel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=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stylesheet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dirty="0" smtClean="0">
                <a:effectLst/>
                <a:latin typeface="Courier New" pitchFamily="49" charset="0"/>
              </a:rPr>
              <a:t> </a:t>
            </a:r>
            <a:r>
              <a:rPr lang="fr-FR" sz="2200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type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=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text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/</a:t>
            </a:r>
            <a:r>
              <a:rPr lang="fr-FR" sz="2200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css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C4CA6-2568-41D8-B123-49A7AA1624C2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8E79B-FA24-4C10-A407-3F3D9E165F35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23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Feuille de style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804040"/>
                </a:solidFill>
                <a:effectLst/>
                <a:latin typeface="Courier New" pitchFamily="49" charset="0"/>
              </a:rPr>
              <a:t>sélecteur</a:t>
            </a:r>
            <a:r>
              <a:rPr lang="fr-FR" b="1" dirty="0" smtClean="0">
                <a:effectLst/>
                <a:latin typeface="Courier New" pitchFamily="49" charset="0"/>
              </a:rPr>
              <a:t> </a:t>
            </a:r>
            <a:r>
              <a:rPr lang="fr-FR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{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effectLst/>
                <a:latin typeface="Courier New" pitchFamily="49" charset="0"/>
              </a:rPr>
              <a:t>  </a:t>
            </a: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propriété</a:t>
            </a:r>
            <a:r>
              <a:rPr lang="fr-FR" b="1" dirty="0" smtClean="0">
                <a:effectLst/>
                <a:latin typeface="Courier New" pitchFamily="49" charset="0"/>
              </a:rPr>
              <a:t> : </a:t>
            </a: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valeur</a:t>
            </a:r>
            <a:r>
              <a:rPr lang="fr-FR" b="1" dirty="0" smtClean="0"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effectLst/>
                <a:latin typeface="Courier New" pitchFamily="49" charset="0"/>
              </a:rPr>
              <a:t>[ </a:t>
            </a: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propriété</a:t>
            </a:r>
            <a:r>
              <a:rPr lang="fr-FR" b="1" dirty="0" smtClean="0">
                <a:effectLst/>
                <a:latin typeface="Courier New" pitchFamily="49" charset="0"/>
              </a:rPr>
              <a:t> : </a:t>
            </a: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valeur</a:t>
            </a:r>
            <a:r>
              <a:rPr lang="fr-FR" b="1" dirty="0" smtClean="0">
                <a:effectLst/>
                <a:latin typeface="Courier New" pitchFamily="49" charset="0"/>
              </a:rPr>
              <a:t> ; ]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effectLst/>
                <a:latin typeface="Courier New" pitchFamily="49" charset="0"/>
              </a:rPr>
              <a:t>  …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effectLst/>
                <a:latin typeface="Courier New" pitchFamily="49" charset="0"/>
              </a:rPr>
              <a:t>  </a:t>
            </a:r>
            <a:r>
              <a:rPr lang="fr-FR" b="1" dirty="0" smtClean="0">
                <a:solidFill>
                  <a:srgbClr val="0000FF"/>
                </a:solidFill>
                <a:effectLst/>
                <a:latin typeface="Courier New" pitchFamily="49" charset="0"/>
              </a:rPr>
              <a:t>/* Commentaire */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}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b="1" dirty="0" smtClean="0">
              <a:solidFill>
                <a:srgbClr val="008080"/>
              </a:solidFill>
              <a:effectLst/>
              <a:latin typeface="Courier New" pitchFamily="49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804040"/>
                </a:solidFill>
                <a:effectLst/>
                <a:latin typeface="Courier New" pitchFamily="49" charset="0"/>
              </a:rPr>
              <a:t>p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{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color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: </a:t>
            </a:r>
            <a:r>
              <a:rPr lang="fr-FR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blue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}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3CA5D-89D1-432E-A1D7-940B5B3A2577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DA258-90F5-4C44-B6FF-6181E0347A3D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24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Héritage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Relations Parent - Enfant :</a:t>
            </a:r>
          </a:p>
          <a:p>
            <a:pPr algn="l" rtl="0" eaLnBrk="1" hangingPunct="1">
              <a:defRPr/>
            </a:pPr>
            <a:endParaRPr lang="fr-FR" smtClean="0">
              <a:effectLst/>
            </a:endParaRPr>
          </a:p>
          <a:p>
            <a:pPr algn="l" rtl="0" eaLnBrk="1" hangingPunct="1">
              <a:defRPr/>
            </a:pPr>
            <a:endParaRPr lang="fr-FR" smtClean="0">
              <a:effectLst/>
            </a:endParaRPr>
          </a:p>
          <a:p>
            <a:pPr algn="l" rtl="0" eaLnBrk="1" hangingPunct="1">
              <a:defRPr/>
            </a:pPr>
            <a:endParaRPr lang="fr-FR" smtClean="0">
              <a:effectLst/>
            </a:endParaRPr>
          </a:p>
          <a:p>
            <a:pPr algn="l" rtl="0" eaLnBrk="1" hangingPunct="1">
              <a:defRPr/>
            </a:pPr>
            <a:endParaRPr lang="fr-FR" smtClean="0">
              <a:effectLst/>
            </a:endParaRPr>
          </a:p>
          <a:p>
            <a:pPr algn="l" rtl="0" eaLnBrk="1" hangingPunct="1">
              <a:defRPr/>
            </a:pPr>
            <a:endParaRPr lang="fr-FR" smtClean="0">
              <a:effectLst/>
            </a:endParaRPr>
          </a:p>
          <a:p>
            <a:pPr algn="l" rtl="0" eaLnBrk="1" hangingPunct="1">
              <a:defRPr/>
            </a:pPr>
            <a:endParaRPr lang="fr-FR" smtClean="0">
              <a:effectLst/>
            </a:endParaRPr>
          </a:p>
          <a:p>
            <a:pPr algn="l" rtl="0" eaLnBrk="1" hangingPunct="1">
              <a:defRPr/>
            </a:pP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html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  <a:r>
              <a:rPr lang="fr-FR" smtClean="0">
                <a:effectLst/>
              </a:rPr>
              <a:t> parent de 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body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  <a:r>
              <a:rPr lang="fr-FR" smtClean="0">
                <a:effectLst/>
              </a:rPr>
              <a:t> parent de 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p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</a:p>
          <a:p>
            <a:pPr algn="l" rtl="0" eaLnBrk="1" hangingPunct="1">
              <a:defRPr/>
            </a:pP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p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  <a:r>
              <a:rPr lang="fr-FR" smtClean="0">
                <a:effectLst/>
              </a:rPr>
              <a:t> hérite de 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body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  <a:r>
              <a:rPr lang="fr-FR" smtClean="0">
                <a:effectLst/>
              </a:rPr>
              <a:t> hérite de 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html</a:t>
            </a:r>
            <a:r>
              <a:rPr lang="fr-FR" b="1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  <a:r>
              <a:rPr lang="fr-FR" smtClean="0">
                <a:effectLst/>
              </a:rPr>
              <a:t> 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L'enfant hérite des propriétés de ses parents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F963E-8E67-4388-8C85-FD301D80AEF7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CB16-B483-467E-95BC-6B55056EE58B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755650" y="1844675"/>
            <a:ext cx="7777163" cy="28003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000" b="1">
                <a:solidFill>
                  <a:srgbClr val="0000FF"/>
                </a:solidFill>
              </a:rPr>
              <a:t>&lt;!DOCTYPE HTML PUBLIC "-//W3C//DTD HTML 4.01//EN"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b="1">
                <a:solidFill>
                  <a:srgbClr val="0000FF"/>
                </a:solidFill>
                <a:hlinkClick r:id="rId3"/>
              </a:rPr>
              <a:t>"</a:t>
            </a:r>
            <a:r>
              <a:rPr lang="fr-FR" sz="2000" b="1">
                <a:solidFill>
                  <a:srgbClr val="0000FF"/>
                </a:solidFill>
                <a:hlinkClick r:id="rId3"/>
              </a:rPr>
              <a:t>http://www.w3.org/TR/html4/strict.dtd"</a:t>
            </a:r>
            <a:r>
              <a:rPr lang="fr-FR" sz="2000" b="1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&lt;</a:t>
            </a:r>
            <a:r>
              <a:rPr lang="fr-FR" sz="2200" b="1">
                <a:solidFill>
                  <a:srgbClr val="804040"/>
                </a:solidFill>
              </a:rPr>
              <a:t>html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</a:t>
            </a:r>
            <a:r>
              <a:rPr lang="fr-FR" sz="2200" b="1">
                <a:solidFill>
                  <a:srgbClr val="804040"/>
                </a:solidFill>
              </a:rPr>
              <a:t>head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  &lt;</a:t>
            </a:r>
            <a:r>
              <a:rPr lang="fr-FR" sz="2200" b="1">
                <a:solidFill>
                  <a:srgbClr val="804040"/>
                </a:solidFill>
              </a:rPr>
              <a:t>title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r>
              <a:rPr lang="fr-FR" sz="2200" b="1">
                <a:solidFill>
                  <a:srgbClr val="FF00FF"/>
                </a:solidFill>
              </a:rPr>
              <a:t>Ma première page Web</a:t>
            </a:r>
            <a:r>
              <a:rPr lang="fr-FR" sz="2200" b="1">
                <a:solidFill>
                  <a:srgbClr val="008080"/>
                </a:solidFill>
              </a:rPr>
              <a:t>&lt;/</a:t>
            </a:r>
            <a:r>
              <a:rPr lang="fr-FR" sz="2200" b="1">
                <a:solidFill>
                  <a:srgbClr val="804040"/>
                </a:solidFill>
              </a:rPr>
              <a:t>title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&lt;/</a:t>
            </a:r>
            <a:r>
              <a:rPr lang="fr-FR" sz="2200" b="1">
                <a:solidFill>
                  <a:srgbClr val="804040"/>
                </a:solidFill>
              </a:rPr>
              <a:t>head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</a:t>
            </a:r>
            <a:r>
              <a:rPr lang="fr-FR" sz="2200" b="1">
                <a:solidFill>
                  <a:srgbClr val="804040"/>
                </a:solidFill>
              </a:rPr>
              <a:t>body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0000"/>
                </a:solidFill>
              </a:rPr>
              <a:t>    </a:t>
            </a:r>
            <a:r>
              <a:rPr lang="fr-FR" sz="2200" b="1">
                <a:solidFill>
                  <a:srgbClr val="008080"/>
                </a:solidFill>
              </a:rPr>
              <a:t>&lt;</a:t>
            </a:r>
            <a:r>
              <a:rPr lang="fr-FR" sz="2200" b="1">
                <a:solidFill>
                  <a:srgbClr val="804040"/>
                </a:solidFill>
              </a:rPr>
              <a:t>p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r>
              <a:rPr lang="fr-FR" sz="2200" b="1">
                <a:solidFill>
                  <a:srgbClr val="000000"/>
                </a:solidFill>
              </a:rPr>
              <a:t>Salut !</a:t>
            </a:r>
            <a:r>
              <a:rPr lang="fr-FR" sz="2200" b="1">
                <a:solidFill>
                  <a:srgbClr val="008080"/>
                </a:solidFill>
              </a:rPr>
              <a:t>&lt;/</a:t>
            </a:r>
            <a:r>
              <a:rPr lang="fr-FR" sz="2200" b="1">
                <a:solidFill>
                  <a:srgbClr val="804040"/>
                </a:solidFill>
              </a:rPr>
              <a:t>p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endParaRPr lang="fr-FR" sz="2200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&lt;/</a:t>
            </a:r>
            <a:r>
              <a:rPr lang="fr-FR" sz="2200" b="1">
                <a:solidFill>
                  <a:srgbClr val="804040"/>
                </a:solidFill>
              </a:rPr>
              <a:t>body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&lt;/</a:t>
            </a:r>
            <a:r>
              <a:rPr lang="fr-FR" sz="2200" b="1">
                <a:solidFill>
                  <a:srgbClr val="804040"/>
                </a:solidFill>
              </a:rPr>
              <a:t>html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r>
              <a:rPr lang="fr-FR" sz="22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Héritage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2501F-C723-456D-9BCB-8051FC9EF7E3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DCB98-E026-4FA0-9418-A2828A6286B3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26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448303" y="1412777"/>
            <a:ext cx="7148033" cy="523452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000" b="1" dirty="0">
                <a:solidFill>
                  <a:srgbClr val="0000FF"/>
                </a:solidFill>
              </a:rPr>
              <a:t>&lt;!DOCTYPE HTML PUBLIC "-//W3C//DTD HTML 4.01//EN"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  <a:hlinkClick r:id="rId3"/>
              </a:rPr>
              <a:t>"</a:t>
            </a:r>
            <a:r>
              <a:rPr lang="fr-FR" sz="2000" b="1" dirty="0">
                <a:solidFill>
                  <a:srgbClr val="0000FF"/>
                </a:solidFill>
                <a:hlinkClick r:id="rId3"/>
              </a:rPr>
              <a:t>http://www.w3.org/TR/html4/strict.dtd"</a:t>
            </a:r>
            <a:r>
              <a:rPr lang="fr-FR" sz="2000" b="1" dirty="0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&lt;</a:t>
            </a:r>
            <a:r>
              <a:rPr lang="fr-FR" sz="2200" b="1" dirty="0">
                <a:solidFill>
                  <a:srgbClr val="804040"/>
                </a:solidFill>
              </a:rPr>
              <a:t>html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</a:t>
            </a:r>
            <a:r>
              <a:rPr lang="fr-FR" sz="2200" b="1" dirty="0" err="1">
                <a:solidFill>
                  <a:srgbClr val="804040"/>
                </a:solidFill>
              </a:rPr>
              <a:t>head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  &lt;</a:t>
            </a:r>
            <a:r>
              <a:rPr lang="fr-FR" sz="2200" b="1" dirty="0" err="1">
                <a:solidFill>
                  <a:srgbClr val="804040"/>
                </a:solidFill>
              </a:rPr>
              <a:t>title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r>
              <a:rPr lang="fr-FR" sz="2200" b="1" dirty="0">
                <a:solidFill>
                  <a:srgbClr val="FF00FF"/>
                </a:solidFill>
              </a:rPr>
              <a:t>Ma première page Web</a:t>
            </a:r>
            <a:r>
              <a:rPr lang="fr-FR" sz="2200" b="1" dirty="0">
                <a:solidFill>
                  <a:srgbClr val="008080"/>
                </a:solidFill>
              </a:rPr>
              <a:t>&lt;/</a:t>
            </a:r>
            <a:r>
              <a:rPr lang="fr-FR" sz="2200" b="1" dirty="0" err="1">
                <a:solidFill>
                  <a:srgbClr val="804040"/>
                </a:solidFill>
              </a:rPr>
              <a:t>title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8080"/>
                </a:solidFill>
              </a:rPr>
              <a:t> &lt;</a:t>
            </a:r>
            <a:r>
              <a:rPr lang="fr-FR" sz="2200" b="1" dirty="0">
                <a:solidFill>
                  <a:srgbClr val="804040"/>
                </a:solidFill>
              </a:rPr>
              <a:t>style </a:t>
            </a:r>
            <a:r>
              <a:rPr lang="fr-FR" sz="2200" b="1" dirty="0">
                <a:solidFill>
                  <a:srgbClr val="2E8B57"/>
                </a:solidFill>
              </a:rPr>
              <a:t>type</a:t>
            </a:r>
            <a:r>
              <a:rPr lang="fr-FR" sz="2200" b="1" dirty="0">
                <a:solidFill>
                  <a:srgbClr val="008080"/>
                </a:solidFill>
              </a:rPr>
              <a:t>=</a:t>
            </a:r>
            <a:r>
              <a:rPr lang="fr-FR" sz="2200" b="1" dirty="0">
                <a:solidFill>
                  <a:srgbClr val="FF00FF"/>
                </a:solidFill>
              </a:rPr>
              <a:t>"</a:t>
            </a:r>
            <a:r>
              <a:rPr lang="fr-FR" sz="2200" b="1" dirty="0" err="1">
                <a:solidFill>
                  <a:srgbClr val="FF00FF"/>
                </a:solidFill>
              </a:rPr>
              <a:t>text</a:t>
            </a:r>
            <a:r>
              <a:rPr lang="fr-FR" sz="2200" b="1" dirty="0">
                <a:solidFill>
                  <a:srgbClr val="FF00FF"/>
                </a:solidFill>
              </a:rPr>
              <a:t>/</a:t>
            </a:r>
            <a:r>
              <a:rPr lang="fr-FR" sz="2200" b="1" dirty="0" err="1">
                <a:solidFill>
                  <a:srgbClr val="FF00FF"/>
                </a:solidFill>
              </a:rPr>
              <a:t>css</a:t>
            </a:r>
            <a:r>
              <a:rPr lang="fr-FR" sz="2200" b="1" dirty="0">
                <a:solidFill>
                  <a:srgbClr val="FF00FF"/>
                </a:solidFill>
              </a:rPr>
              <a:t>"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8080"/>
                </a:solidFill>
              </a:rPr>
              <a:t>  </a:t>
            </a:r>
            <a:r>
              <a:rPr lang="fr-FR" sz="2200" b="1" dirty="0">
                <a:solidFill>
                  <a:srgbClr val="0000FF"/>
                </a:solidFill>
              </a:rPr>
              <a:t>&lt;!—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00FF"/>
                </a:solidFill>
              </a:rPr>
              <a:t>   </a:t>
            </a:r>
            <a:r>
              <a:rPr lang="fr-FR" sz="2200" b="1" dirty="0">
                <a:solidFill>
                  <a:srgbClr val="804040"/>
                </a:solidFill>
              </a:rPr>
              <a:t>html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8080"/>
                </a:solidFill>
              </a:rPr>
              <a:t>{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2E8B57"/>
                </a:solidFill>
              </a:rPr>
              <a:t>font-size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0000"/>
                </a:solidFill>
              </a:rPr>
              <a:t>: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FF00FF"/>
                </a:solidFill>
              </a:rPr>
              <a:t>150%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0000"/>
                </a:solidFill>
              </a:rPr>
              <a:t>;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8080"/>
                </a:solidFill>
              </a:rPr>
              <a:t>}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00FF"/>
                </a:solidFill>
              </a:rPr>
              <a:t>  --&gt;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&lt;/</a:t>
            </a:r>
            <a:r>
              <a:rPr lang="fr-FR" sz="2200" b="1" dirty="0">
                <a:solidFill>
                  <a:srgbClr val="804040"/>
                </a:solidFill>
              </a:rPr>
              <a:t>style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&lt;/</a:t>
            </a:r>
            <a:r>
              <a:rPr lang="fr-FR" sz="2200" b="1" dirty="0" err="1">
                <a:solidFill>
                  <a:srgbClr val="804040"/>
                </a:solidFill>
              </a:rPr>
              <a:t>head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</a:t>
            </a:r>
            <a:r>
              <a:rPr lang="fr-FR" sz="2200" b="1" dirty="0">
                <a:solidFill>
                  <a:srgbClr val="804040"/>
                </a:solidFill>
              </a:rPr>
              <a:t>body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0000"/>
                </a:solidFill>
              </a:rPr>
              <a:t>    Salut !</a:t>
            </a:r>
            <a:r>
              <a:rPr lang="fr-FR" sz="2200" b="1" dirty="0">
                <a:solidFill>
                  <a:srgbClr val="008080"/>
                </a:solidFill>
              </a:rPr>
              <a:t>&lt;</a:t>
            </a:r>
            <a:r>
              <a:rPr lang="fr-FR" sz="2200" b="1" dirty="0">
                <a:solidFill>
                  <a:srgbClr val="804040"/>
                </a:solidFill>
              </a:rPr>
              <a:t>p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r>
              <a:rPr lang="fr-FR" sz="2200" b="1" dirty="0">
                <a:solidFill>
                  <a:srgbClr val="000000"/>
                </a:solidFill>
              </a:rPr>
              <a:t>Salut !</a:t>
            </a:r>
            <a:r>
              <a:rPr lang="fr-FR" sz="2200" b="1" dirty="0">
                <a:solidFill>
                  <a:srgbClr val="008080"/>
                </a:solidFill>
              </a:rPr>
              <a:t>&lt;/</a:t>
            </a:r>
            <a:r>
              <a:rPr lang="fr-FR" sz="2200" b="1" dirty="0">
                <a:solidFill>
                  <a:srgbClr val="804040"/>
                </a:solidFill>
              </a:rPr>
              <a:t>p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endParaRPr lang="fr-FR" sz="22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&lt;/</a:t>
            </a:r>
            <a:r>
              <a:rPr lang="fr-FR" sz="2200" b="1" dirty="0">
                <a:solidFill>
                  <a:srgbClr val="804040"/>
                </a:solidFill>
              </a:rPr>
              <a:t>body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&lt;/</a:t>
            </a:r>
            <a:r>
              <a:rPr lang="fr-FR" sz="2200" b="1" dirty="0">
                <a:solidFill>
                  <a:srgbClr val="804040"/>
                </a:solidFill>
              </a:rPr>
              <a:t>html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r>
              <a:rPr lang="fr-FR" sz="22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51909" name="Picture 5" descr="heritage_c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49" y="1398128"/>
            <a:ext cx="39878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Héritage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8A879-88BC-48DB-8D76-235E8EA01366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EA0DA-96E5-40B5-B283-7D5EB3DCA722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27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07375" cy="52101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000" b="1" dirty="0">
                <a:solidFill>
                  <a:srgbClr val="0000FF"/>
                </a:solidFill>
              </a:rPr>
              <a:t>&lt;!DOCTYPE HTML PUBLIC "-//W3C//DTD HTML 4.01//EN"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  <a:hlinkClick r:id="rId3"/>
              </a:rPr>
              <a:t>"</a:t>
            </a:r>
            <a:r>
              <a:rPr lang="fr-FR" sz="2000" b="1" dirty="0">
                <a:solidFill>
                  <a:srgbClr val="0000FF"/>
                </a:solidFill>
                <a:hlinkClick r:id="rId3"/>
              </a:rPr>
              <a:t>http://www.w3.org/TR/html4/strict.dtd"</a:t>
            </a:r>
            <a:r>
              <a:rPr lang="fr-FR" sz="2000" b="1" dirty="0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&lt;</a:t>
            </a:r>
            <a:r>
              <a:rPr lang="fr-FR" sz="2200" b="1" dirty="0">
                <a:solidFill>
                  <a:srgbClr val="804040"/>
                </a:solidFill>
              </a:rPr>
              <a:t>html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</a:t>
            </a:r>
            <a:r>
              <a:rPr lang="fr-FR" sz="2200" b="1" dirty="0" err="1">
                <a:solidFill>
                  <a:srgbClr val="804040"/>
                </a:solidFill>
              </a:rPr>
              <a:t>head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  &lt;</a:t>
            </a:r>
            <a:r>
              <a:rPr lang="fr-FR" sz="2200" b="1" dirty="0" err="1">
                <a:solidFill>
                  <a:srgbClr val="804040"/>
                </a:solidFill>
              </a:rPr>
              <a:t>title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r>
              <a:rPr lang="fr-FR" sz="2200" b="1" dirty="0">
                <a:solidFill>
                  <a:srgbClr val="FF00FF"/>
                </a:solidFill>
              </a:rPr>
              <a:t>Ma première page Web</a:t>
            </a:r>
            <a:r>
              <a:rPr lang="fr-FR" sz="2200" b="1" dirty="0">
                <a:solidFill>
                  <a:srgbClr val="008080"/>
                </a:solidFill>
              </a:rPr>
              <a:t>&lt;/</a:t>
            </a:r>
            <a:r>
              <a:rPr lang="fr-FR" sz="2200" b="1" dirty="0" err="1">
                <a:solidFill>
                  <a:srgbClr val="804040"/>
                </a:solidFill>
              </a:rPr>
              <a:t>title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8080"/>
                </a:solidFill>
              </a:rPr>
              <a:t> &lt;</a:t>
            </a:r>
            <a:r>
              <a:rPr lang="fr-FR" sz="2200" b="1" dirty="0">
                <a:solidFill>
                  <a:srgbClr val="804040"/>
                </a:solidFill>
              </a:rPr>
              <a:t>style </a:t>
            </a:r>
            <a:r>
              <a:rPr lang="fr-FR" sz="2200" b="1" dirty="0">
                <a:solidFill>
                  <a:srgbClr val="2E8B57"/>
                </a:solidFill>
              </a:rPr>
              <a:t>type</a:t>
            </a:r>
            <a:r>
              <a:rPr lang="fr-FR" sz="2200" b="1" dirty="0">
                <a:solidFill>
                  <a:srgbClr val="008080"/>
                </a:solidFill>
              </a:rPr>
              <a:t>=</a:t>
            </a:r>
            <a:r>
              <a:rPr lang="fr-FR" sz="2200" b="1" dirty="0">
                <a:solidFill>
                  <a:srgbClr val="FF00FF"/>
                </a:solidFill>
              </a:rPr>
              <a:t>"</a:t>
            </a:r>
            <a:r>
              <a:rPr lang="fr-FR" sz="2200" b="1" dirty="0" err="1">
                <a:solidFill>
                  <a:srgbClr val="FF00FF"/>
                </a:solidFill>
              </a:rPr>
              <a:t>text</a:t>
            </a:r>
            <a:r>
              <a:rPr lang="fr-FR" sz="2200" b="1" dirty="0">
                <a:solidFill>
                  <a:srgbClr val="FF00FF"/>
                </a:solidFill>
              </a:rPr>
              <a:t>/</a:t>
            </a:r>
            <a:r>
              <a:rPr lang="fr-FR" sz="2200" b="1" dirty="0" err="1">
                <a:solidFill>
                  <a:srgbClr val="FF00FF"/>
                </a:solidFill>
              </a:rPr>
              <a:t>css</a:t>
            </a:r>
            <a:r>
              <a:rPr lang="fr-FR" sz="2200" b="1" dirty="0">
                <a:solidFill>
                  <a:srgbClr val="FF00FF"/>
                </a:solidFill>
              </a:rPr>
              <a:t>"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8080"/>
                </a:solidFill>
              </a:rPr>
              <a:t>  </a:t>
            </a:r>
            <a:r>
              <a:rPr lang="fr-FR" sz="2200" b="1" dirty="0">
                <a:solidFill>
                  <a:srgbClr val="0000FF"/>
                </a:solidFill>
              </a:rPr>
              <a:t>&lt;!—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00FF"/>
                </a:solidFill>
              </a:rPr>
              <a:t>   </a:t>
            </a:r>
            <a:r>
              <a:rPr lang="fr-FR" sz="2200" b="1" dirty="0">
                <a:solidFill>
                  <a:srgbClr val="804040"/>
                </a:solidFill>
              </a:rPr>
              <a:t>body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8080"/>
                </a:solidFill>
              </a:rPr>
              <a:t>{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2E8B57"/>
                </a:solidFill>
              </a:rPr>
              <a:t>font-size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0000"/>
                </a:solidFill>
              </a:rPr>
              <a:t>: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FF00FF"/>
                </a:solidFill>
              </a:rPr>
              <a:t>150%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0000"/>
                </a:solidFill>
              </a:rPr>
              <a:t>;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8080"/>
                </a:solidFill>
              </a:rPr>
              <a:t>}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804040"/>
                </a:solidFill>
              </a:rPr>
              <a:t>   p</a:t>
            </a:r>
            <a:r>
              <a:rPr lang="fr-FR" sz="2200" b="1" dirty="0">
                <a:solidFill>
                  <a:srgbClr val="0000FF"/>
                </a:solidFill>
              </a:rPr>
              <a:t>    </a:t>
            </a:r>
            <a:r>
              <a:rPr lang="fr-FR" sz="2200" b="1" dirty="0">
                <a:solidFill>
                  <a:srgbClr val="008080"/>
                </a:solidFill>
              </a:rPr>
              <a:t>{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 err="1">
                <a:solidFill>
                  <a:srgbClr val="2E8B57"/>
                </a:solidFill>
              </a:rPr>
              <a:t>color</a:t>
            </a:r>
            <a:r>
              <a:rPr lang="fr-FR" sz="2200" b="1" dirty="0">
                <a:solidFill>
                  <a:srgbClr val="0000FF"/>
                </a:solidFill>
              </a:rPr>
              <a:t>     </a:t>
            </a:r>
            <a:r>
              <a:rPr lang="fr-FR" sz="2200" b="1" dirty="0">
                <a:solidFill>
                  <a:srgbClr val="000000"/>
                </a:solidFill>
              </a:rPr>
              <a:t>: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 err="1">
                <a:solidFill>
                  <a:srgbClr val="FF00FF"/>
                </a:solidFill>
              </a:rPr>
              <a:t>red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0000"/>
                </a:solidFill>
              </a:rPr>
              <a:t>;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  <a:r>
              <a:rPr lang="fr-FR" sz="2200" b="1" dirty="0">
                <a:solidFill>
                  <a:srgbClr val="008080"/>
                </a:solidFill>
              </a:rPr>
              <a:t>}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00FF"/>
                </a:solidFill>
              </a:rPr>
              <a:t>  --&gt;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&lt;/</a:t>
            </a:r>
            <a:r>
              <a:rPr lang="fr-FR" sz="2200" b="1" dirty="0">
                <a:solidFill>
                  <a:srgbClr val="804040"/>
                </a:solidFill>
              </a:rPr>
              <a:t>style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&lt;/</a:t>
            </a:r>
            <a:r>
              <a:rPr lang="fr-FR" sz="2200" b="1" dirty="0" err="1">
                <a:solidFill>
                  <a:srgbClr val="804040"/>
                </a:solidFill>
              </a:rPr>
              <a:t>head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</a:t>
            </a:r>
            <a:r>
              <a:rPr lang="fr-FR" sz="2200" b="1" dirty="0">
                <a:solidFill>
                  <a:srgbClr val="804040"/>
                </a:solidFill>
              </a:rPr>
              <a:t>body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0000"/>
                </a:solidFill>
              </a:rPr>
              <a:t>    Salut !</a:t>
            </a:r>
            <a:r>
              <a:rPr lang="fr-FR" sz="2200" b="1" dirty="0">
                <a:solidFill>
                  <a:srgbClr val="008080"/>
                </a:solidFill>
              </a:rPr>
              <a:t>&lt;</a:t>
            </a:r>
            <a:r>
              <a:rPr lang="fr-FR" sz="2200" b="1" dirty="0">
                <a:solidFill>
                  <a:srgbClr val="804040"/>
                </a:solidFill>
              </a:rPr>
              <a:t>p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r>
              <a:rPr lang="fr-FR" sz="2200" b="1" dirty="0">
                <a:solidFill>
                  <a:srgbClr val="000000"/>
                </a:solidFill>
              </a:rPr>
              <a:t>Salut !</a:t>
            </a:r>
            <a:r>
              <a:rPr lang="fr-FR" sz="2200" b="1" dirty="0">
                <a:solidFill>
                  <a:srgbClr val="008080"/>
                </a:solidFill>
              </a:rPr>
              <a:t>&lt;/</a:t>
            </a:r>
            <a:r>
              <a:rPr lang="fr-FR" sz="2200" b="1" dirty="0">
                <a:solidFill>
                  <a:srgbClr val="804040"/>
                </a:solidFill>
              </a:rPr>
              <a:t>p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endParaRPr lang="fr-FR" sz="22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  &lt;/</a:t>
            </a:r>
            <a:r>
              <a:rPr lang="fr-FR" sz="2200" b="1" dirty="0">
                <a:solidFill>
                  <a:srgbClr val="804040"/>
                </a:solidFill>
              </a:rPr>
              <a:t>body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 dirty="0">
                <a:solidFill>
                  <a:srgbClr val="008080"/>
                </a:solidFill>
              </a:rPr>
              <a:t>&lt;/</a:t>
            </a:r>
            <a:r>
              <a:rPr lang="fr-FR" sz="2200" b="1" dirty="0">
                <a:solidFill>
                  <a:srgbClr val="804040"/>
                </a:solidFill>
              </a:rPr>
              <a:t>html</a:t>
            </a:r>
            <a:r>
              <a:rPr lang="fr-FR" sz="2200" b="1" dirty="0">
                <a:solidFill>
                  <a:srgbClr val="008080"/>
                </a:solidFill>
              </a:rPr>
              <a:t>&gt;</a:t>
            </a:r>
            <a:r>
              <a:rPr lang="fr-FR" sz="22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52934" name="Picture 6" descr="heritage_cs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268413"/>
            <a:ext cx="39878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Héritage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9E63A-B609-4501-978E-44AAC932BCA1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8914A-FA42-43D1-A3BD-682053B72289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07375" cy="52101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000" b="1">
                <a:solidFill>
                  <a:srgbClr val="0000FF"/>
                </a:solidFill>
              </a:rPr>
              <a:t>&lt;!DOCTYPE HTML PUBLIC "-//W3C//DTD HTML 4.01//EN"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b="1">
                <a:solidFill>
                  <a:srgbClr val="0000FF"/>
                </a:solidFill>
                <a:hlinkClick r:id="rId3"/>
              </a:rPr>
              <a:t>"</a:t>
            </a:r>
            <a:r>
              <a:rPr lang="fr-FR" sz="2000" b="1">
                <a:solidFill>
                  <a:srgbClr val="0000FF"/>
                </a:solidFill>
                <a:hlinkClick r:id="rId3"/>
              </a:rPr>
              <a:t>http://www.w3.org/TR/html4/strict.dtd"</a:t>
            </a:r>
            <a:r>
              <a:rPr lang="fr-FR" sz="2000" b="1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&lt;</a:t>
            </a:r>
            <a:r>
              <a:rPr lang="fr-FR" sz="2200" b="1">
                <a:solidFill>
                  <a:srgbClr val="804040"/>
                </a:solidFill>
              </a:rPr>
              <a:t>html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</a:t>
            </a:r>
            <a:r>
              <a:rPr lang="fr-FR" sz="2200" b="1">
                <a:solidFill>
                  <a:srgbClr val="804040"/>
                </a:solidFill>
              </a:rPr>
              <a:t>head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  &lt;</a:t>
            </a:r>
            <a:r>
              <a:rPr lang="fr-FR" sz="2200" b="1">
                <a:solidFill>
                  <a:srgbClr val="804040"/>
                </a:solidFill>
              </a:rPr>
              <a:t>title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r>
              <a:rPr lang="fr-FR" sz="2200" b="1">
                <a:solidFill>
                  <a:srgbClr val="FF00FF"/>
                </a:solidFill>
              </a:rPr>
              <a:t>Ma première page Web</a:t>
            </a:r>
            <a:r>
              <a:rPr lang="fr-FR" sz="2200" b="1">
                <a:solidFill>
                  <a:srgbClr val="008080"/>
                </a:solidFill>
              </a:rPr>
              <a:t>&lt;/</a:t>
            </a:r>
            <a:r>
              <a:rPr lang="fr-FR" sz="2200" b="1">
                <a:solidFill>
                  <a:srgbClr val="804040"/>
                </a:solidFill>
              </a:rPr>
              <a:t>title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>
                <a:solidFill>
                  <a:srgbClr val="008080"/>
                </a:solidFill>
              </a:rPr>
              <a:t> &lt;</a:t>
            </a:r>
            <a:r>
              <a:rPr lang="fr-FR" sz="2200" b="1">
                <a:solidFill>
                  <a:srgbClr val="804040"/>
                </a:solidFill>
              </a:rPr>
              <a:t>style </a:t>
            </a:r>
            <a:r>
              <a:rPr lang="fr-FR" sz="2200" b="1">
                <a:solidFill>
                  <a:srgbClr val="2E8B57"/>
                </a:solidFill>
              </a:rPr>
              <a:t>type</a:t>
            </a:r>
            <a:r>
              <a:rPr lang="fr-FR" sz="2200" b="1">
                <a:solidFill>
                  <a:srgbClr val="008080"/>
                </a:solidFill>
              </a:rPr>
              <a:t>=</a:t>
            </a:r>
            <a:r>
              <a:rPr lang="fr-FR" sz="2200" b="1">
                <a:solidFill>
                  <a:srgbClr val="FF00FF"/>
                </a:solidFill>
              </a:rPr>
              <a:t>"text/css"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>
                <a:solidFill>
                  <a:srgbClr val="008080"/>
                </a:solidFill>
              </a:rPr>
              <a:t>  </a:t>
            </a:r>
            <a:r>
              <a:rPr lang="fr-FR" sz="2200" b="1">
                <a:solidFill>
                  <a:srgbClr val="0000FF"/>
                </a:solidFill>
              </a:rPr>
              <a:t>&lt;!—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>
                <a:solidFill>
                  <a:srgbClr val="0000FF"/>
                </a:solidFill>
              </a:rPr>
              <a:t>   </a:t>
            </a:r>
            <a:r>
              <a:rPr lang="fr-FR" sz="2200" b="1">
                <a:solidFill>
                  <a:srgbClr val="804040"/>
                </a:solidFill>
              </a:rPr>
              <a:t>html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008080"/>
                </a:solidFill>
              </a:rPr>
              <a:t>{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2E8B57"/>
                </a:solidFill>
              </a:rPr>
              <a:t>font-size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000000"/>
                </a:solidFill>
              </a:rPr>
              <a:t>: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FF00FF"/>
                </a:solidFill>
              </a:rPr>
              <a:t>150%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000000"/>
                </a:solidFill>
              </a:rPr>
              <a:t>;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008080"/>
                </a:solidFill>
              </a:rPr>
              <a:t>}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>
                <a:solidFill>
                  <a:srgbClr val="804040"/>
                </a:solidFill>
              </a:rPr>
              <a:t>   p</a:t>
            </a:r>
            <a:r>
              <a:rPr lang="fr-FR" sz="2200" b="1">
                <a:solidFill>
                  <a:srgbClr val="0000FF"/>
                </a:solidFill>
              </a:rPr>
              <a:t>    </a:t>
            </a:r>
            <a:r>
              <a:rPr lang="fr-FR" sz="2200" b="1">
                <a:solidFill>
                  <a:srgbClr val="008080"/>
                </a:solidFill>
              </a:rPr>
              <a:t>{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2E8B57"/>
                </a:solidFill>
              </a:rPr>
              <a:t>font-size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000000"/>
                </a:solidFill>
              </a:rPr>
              <a:t>: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FF00FF"/>
                </a:solidFill>
              </a:rPr>
              <a:t>150%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000000"/>
                </a:solidFill>
              </a:rPr>
              <a:t>;</a:t>
            </a:r>
            <a:r>
              <a:rPr lang="fr-FR" sz="2200" b="1">
                <a:solidFill>
                  <a:srgbClr val="0000FF"/>
                </a:solidFill>
              </a:rPr>
              <a:t> </a:t>
            </a:r>
            <a:r>
              <a:rPr lang="fr-FR" sz="2200" b="1">
                <a:solidFill>
                  <a:srgbClr val="008080"/>
                </a:solidFill>
              </a:rPr>
              <a:t>}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>
                <a:solidFill>
                  <a:srgbClr val="0000FF"/>
                </a:solidFill>
              </a:rPr>
              <a:t>  --&gt;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  <a:defRPr/>
            </a:pPr>
            <a:r>
              <a:rPr lang="fr-FR" sz="2200" b="1">
                <a:solidFill>
                  <a:srgbClr val="008080"/>
                </a:solidFill>
              </a:rPr>
              <a:t>  &lt;/</a:t>
            </a:r>
            <a:r>
              <a:rPr lang="fr-FR" sz="2200" b="1">
                <a:solidFill>
                  <a:srgbClr val="804040"/>
                </a:solidFill>
              </a:rPr>
              <a:t>style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&lt;/</a:t>
            </a:r>
            <a:r>
              <a:rPr lang="fr-FR" sz="2200" b="1">
                <a:solidFill>
                  <a:srgbClr val="804040"/>
                </a:solidFill>
              </a:rPr>
              <a:t>head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</a:t>
            </a:r>
            <a:r>
              <a:rPr lang="fr-FR" sz="2200" b="1">
                <a:solidFill>
                  <a:srgbClr val="804040"/>
                </a:solidFill>
              </a:rPr>
              <a:t>body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0000"/>
                </a:solidFill>
              </a:rPr>
              <a:t>    Salut !</a:t>
            </a:r>
            <a:r>
              <a:rPr lang="fr-FR" sz="2200" b="1">
                <a:solidFill>
                  <a:srgbClr val="008080"/>
                </a:solidFill>
              </a:rPr>
              <a:t>&lt;</a:t>
            </a:r>
            <a:r>
              <a:rPr lang="fr-FR" sz="2200" b="1">
                <a:solidFill>
                  <a:srgbClr val="804040"/>
                </a:solidFill>
              </a:rPr>
              <a:t>p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r>
              <a:rPr lang="fr-FR" sz="2200" b="1">
                <a:solidFill>
                  <a:srgbClr val="000000"/>
                </a:solidFill>
              </a:rPr>
              <a:t>Salut !</a:t>
            </a:r>
            <a:r>
              <a:rPr lang="fr-FR" sz="2200" b="1">
                <a:solidFill>
                  <a:srgbClr val="008080"/>
                </a:solidFill>
              </a:rPr>
              <a:t>&lt;/</a:t>
            </a:r>
            <a:r>
              <a:rPr lang="fr-FR" sz="2200" b="1">
                <a:solidFill>
                  <a:srgbClr val="804040"/>
                </a:solidFill>
              </a:rPr>
              <a:t>p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endParaRPr lang="fr-FR" sz="2200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  &lt;/</a:t>
            </a:r>
            <a:r>
              <a:rPr lang="fr-FR" sz="2200" b="1">
                <a:solidFill>
                  <a:srgbClr val="804040"/>
                </a:solidFill>
              </a:rPr>
              <a:t>body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</a:p>
          <a:p>
            <a:pPr>
              <a:lnSpc>
                <a:spcPct val="80000"/>
              </a:lnSpc>
              <a:defRPr/>
            </a:pPr>
            <a:r>
              <a:rPr lang="fr-FR" sz="2200" b="1">
                <a:solidFill>
                  <a:srgbClr val="008080"/>
                </a:solidFill>
              </a:rPr>
              <a:t>&lt;/</a:t>
            </a:r>
            <a:r>
              <a:rPr lang="fr-FR" sz="2200" b="1">
                <a:solidFill>
                  <a:srgbClr val="804040"/>
                </a:solidFill>
              </a:rPr>
              <a:t>html</a:t>
            </a:r>
            <a:r>
              <a:rPr lang="fr-FR" sz="2200" b="1">
                <a:solidFill>
                  <a:srgbClr val="008080"/>
                </a:solidFill>
              </a:rPr>
              <a:t>&gt;</a:t>
            </a:r>
            <a:r>
              <a:rPr lang="fr-FR" sz="22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50887" name="Picture 7" descr="heritage_double_c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268413"/>
            <a:ext cx="3989387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Sélecteurs CSS</a:t>
            </a:r>
          </a:p>
        </p:txBody>
      </p:sp>
      <p:sp>
        <p:nvSpPr>
          <p:cNvPr id="3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739EE-5713-44E3-A1F7-E41086563705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9F382-A519-46BD-B0FD-C807DEC9C1C6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29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7256" name="Group 168"/>
          <p:cNvGraphicFramePr>
            <a:graphicFrameLocks noGrp="1"/>
          </p:cNvGraphicFramePr>
          <p:nvPr/>
        </p:nvGraphicFramePr>
        <p:xfrm>
          <a:off x="468313" y="1268413"/>
          <a:ext cx="8207375" cy="5040314"/>
        </p:xfrm>
        <a:graphic>
          <a:graphicData uri="http://schemas.openxmlformats.org/drawingml/2006/table">
            <a:tbl>
              <a:tblPr/>
              <a:tblGrid>
                <a:gridCol w="2095500"/>
                <a:gridCol w="61118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Motif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Signification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*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élément.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(un élément de type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 F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F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descendant d’un 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 &gt; F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F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enfant d’un 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E:first-child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Un 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premier enfant de son parent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E:link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E:visited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L’élément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, ancre source d’un hyperlien, lorsque la cible n’est pas visitée (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:link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) ou déjà visitée (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:visited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E:active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E:hover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E:focus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L’élément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durant certaines actions de l’utilisateur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est actif, est survolé, a le focus.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E:lang(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)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Un élément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s’il emploie la langue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L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98" name="Picture 170" descr="tete de mort 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978150"/>
            <a:ext cx="301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171" descr="tete de mort 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4864100"/>
            <a:ext cx="301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3. </a:t>
            </a:r>
            <a:r>
              <a:rPr lang="en-US" dirty="0"/>
              <a:t>Who is making the Web standards?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Mozilla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The World Wide Web Consortium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Google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Microsoft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444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Sélecteurs CSS</a:t>
            </a:r>
          </a:p>
        </p:txBody>
      </p:sp>
      <p:sp>
        <p:nvSpPr>
          <p:cNvPr id="3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AAD9D-303F-4DED-A968-BFEEF2C2B6DB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6DF76-F1EB-49A1-9C64-025061BF3709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30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8214" name="Group 102"/>
          <p:cNvGraphicFramePr>
            <a:graphicFrameLocks noGrp="1"/>
          </p:cNvGraphicFramePr>
          <p:nvPr/>
        </p:nvGraphicFramePr>
        <p:xfrm>
          <a:off x="468313" y="1268413"/>
          <a:ext cx="8207375" cy="5040313"/>
        </p:xfrm>
        <a:graphic>
          <a:graphicData uri="http://schemas.openxmlformats.org/drawingml/2006/table">
            <a:tbl>
              <a:tblPr/>
              <a:tblGrid>
                <a:gridCol w="2093912"/>
                <a:gridCol w="6113463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Motif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Signification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 + F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Un élément F immédiatement précédé par un élément E. E et F ont le même parent.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E[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foo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]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E avec l’attribut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foo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(peu importe la valeur).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E[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foo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="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val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"]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E dont l’attribut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foo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à la valeur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val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E[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foo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~="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val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"]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E dont l’attribut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foo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est une liste de valeurs séparées par des blancs et dont une à la valeur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val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E[lang|="en"]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E dont l’attribut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lang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est une liste de valeurs séparées par des tirets, celle-ci commençant par </a:t>
                      </a: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val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E.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val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Spécifique à HTML.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 Identique à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E[class~="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val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"]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E#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mon_id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itchFamily="49" charset="0"/>
                          <a:cs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Tout élément E dont l’ID est </a:t>
                      </a:r>
                      <a:r>
                        <a:rPr kumimoji="0" 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mon_id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19" name="Picture 103" descr="tete de mort 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916113"/>
            <a:ext cx="301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104" descr="tete de mort 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517775"/>
            <a:ext cx="301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105" descr="tete de mort 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025775"/>
            <a:ext cx="3016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106" descr="tete de mort 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4014788"/>
            <a:ext cx="301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Exemple de sélecteurs courants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p</a:t>
            </a:r>
            <a:r>
              <a:rPr lang="fr-FR" smtClean="0">
                <a:effectLst/>
              </a:rPr>
              <a:t> : toutes les balises p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sz="2000" smtClean="0">
              <a:effectLst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b, u, i</a:t>
            </a:r>
            <a:r>
              <a:rPr lang="fr-FR" smtClean="0">
                <a:effectLst/>
              </a:rPr>
              <a:t> : les balises b, u et i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sz="2000" smtClean="0">
              <a:effectLst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p b</a:t>
            </a:r>
            <a:r>
              <a:rPr lang="fr-FR" smtClean="0">
                <a:effectLst/>
              </a:rPr>
              <a:t> : les balises b dans une balise p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sz="2000" smtClean="0">
              <a:effectLst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a:link:hover</a:t>
            </a:r>
            <a:r>
              <a:rPr lang="fr-FR" smtClean="0">
                <a:solidFill>
                  <a:srgbClr val="000000"/>
                </a:solidFill>
                <a:effectLst/>
              </a:rPr>
              <a:t> : les ancres sources (d'un lien) non visitées lors de leur survol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sz="2000" smtClean="0">
              <a:solidFill>
                <a:srgbClr val="000000"/>
              </a:solidFill>
              <a:effectLst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smtClean="0">
                <a:effectLst/>
              </a:rPr>
              <a:t> </a:t>
            </a: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p:first-letter</a:t>
            </a:r>
            <a:r>
              <a:rPr lang="fr-FR" smtClean="0">
                <a:effectLst/>
              </a:rPr>
              <a:t> : Première lettre des paragraphes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BF76A-030D-4838-8774-016C15044A94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0A670-D203-4BF5-A8BF-2BC229E41B32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31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Exemple de sélecteurs courants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div.</a:t>
            </a:r>
            <a:r>
              <a:rPr lang="fr-FR" b="1" i="1" smtClean="0">
                <a:solidFill>
                  <a:srgbClr val="804040"/>
                </a:solidFill>
                <a:effectLst/>
                <a:latin typeface="Courier New" pitchFamily="49" charset="0"/>
              </a:rPr>
              <a:t>ma_classe</a:t>
            </a:r>
            <a:r>
              <a:rPr lang="fr-FR" smtClean="0">
                <a:effectLst/>
              </a:rPr>
              <a:t> : les balises </a:t>
            </a:r>
            <a:r>
              <a:rPr lang="fr-FR" b="1" smtClean="0">
                <a:effectLst/>
                <a:latin typeface="Courier New" pitchFamily="49" charset="0"/>
              </a:rPr>
              <a:t>div</a:t>
            </a:r>
            <a:r>
              <a:rPr lang="fr-FR" smtClean="0">
                <a:effectLst/>
              </a:rPr>
              <a:t> dont l’attribut </a:t>
            </a:r>
            <a:r>
              <a:rPr lang="fr-FR" b="1" smtClean="0">
                <a:effectLst/>
                <a:latin typeface="Courier New" pitchFamily="49" charset="0"/>
              </a:rPr>
              <a:t>class</a:t>
            </a:r>
            <a:r>
              <a:rPr lang="fr-FR" smtClean="0">
                <a:effectLst/>
              </a:rPr>
              <a:t> contient au moins </a:t>
            </a:r>
            <a:r>
              <a:rPr lang="fr-FR" b="1" i="1" smtClean="0">
                <a:effectLst/>
                <a:latin typeface="Courier New" pitchFamily="49" charset="0"/>
              </a:rPr>
              <a:t>ma_classe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sz="2000" b="1" i="1" smtClean="0">
              <a:effectLst/>
              <a:latin typeface="Courier New" pitchFamily="49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.</a:t>
            </a:r>
            <a:r>
              <a:rPr lang="fr-FR" b="1" i="1" smtClean="0">
                <a:solidFill>
                  <a:srgbClr val="804040"/>
                </a:solidFill>
                <a:effectLst/>
                <a:latin typeface="Courier New" pitchFamily="49" charset="0"/>
              </a:rPr>
              <a:t>ma_classe</a:t>
            </a:r>
            <a:r>
              <a:rPr lang="fr-FR" smtClean="0">
                <a:effectLst/>
              </a:rPr>
              <a:t> : les balises dont l’attribut </a:t>
            </a:r>
            <a:r>
              <a:rPr lang="fr-FR" b="1" smtClean="0">
                <a:effectLst/>
                <a:latin typeface="Courier New" pitchFamily="49" charset="0"/>
              </a:rPr>
              <a:t>class</a:t>
            </a:r>
            <a:r>
              <a:rPr lang="fr-FR" smtClean="0">
                <a:effectLst/>
              </a:rPr>
              <a:t> contient au moins </a:t>
            </a:r>
            <a:r>
              <a:rPr lang="fr-FR" b="1" i="1" smtClean="0">
                <a:effectLst/>
                <a:latin typeface="Courier New" pitchFamily="49" charset="0"/>
              </a:rPr>
              <a:t>ma_classe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sz="2000" b="1" i="1" smtClean="0">
              <a:effectLst/>
              <a:latin typeface="Courier New" pitchFamily="49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804040"/>
                </a:solidFill>
                <a:effectLst/>
                <a:latin typeface="Courier New" pitchFamily="49" charset="0"/>
              </a:rPr>
              <a:t>div#</a:t>
            </a:r>
            <a:r>
              <a:rPr lang="fr-FR" b="1" i="1" smtClean="0">
                <a:solidFill>
                  <a:srgbClr val="804040"/>
                </a:solidFill>
                <a:effectLst/>
                <a:latin typeface="Courier New" pitchFamily="49" charset="0"/>
              </a:rPr>
              <a:t>mon_id</a:t>
            </a:r>
            <a:r>
              <a:rPr lang="fr-FR" smtClean="0">
                <a:effectLst/>
              </a:rPr>
              <a:t> : la balise </a:t>
            </a:r>
            <a:r>
              <a:rPr lang="fr-FR" b="1" smtClean="0">
                <a:effectLst/>
                <a:latin typeface="Courier New" pitchFamily="49" charset="0"/>
              </a:rPr>
              <a:t>div</a:t>
            </a:r>
            <a:r>
              <a:rPr lang="fr-FR" smtClean="0">
                <a:effectLst/>
              </a:rPr>
              <a:t> dont l’attribut </a:t>
            </a:r>
            <a:r>
              <a:rPr lang="fr-FR" b="1" smtClean="0">
                <a:effectLst/>
                <a:latin typeface="Courier New" pitchFamily="49" charset="0"/>
              </a:rPr>
              <a:t>id</a:t>
            </a:r>
            <a:r>
              <a:rPr lang="fr-FR" smtClean="0">
                <a:effectLst/>
              </a:rPr>
              <a:t> est </a:t>
            </a:r>
            <a:r>
              <a:rPr lang="fr-FR" b="1" i="1" smtClean="0">
                <a:effectLst/>
                <a:latin typeface="Courier New" pitchFamily="49" charset="0"/>
              </a:rPr>
              <a:t>mon_id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sz="2000" b="1" i="1" smtClean="0">
              <a:effectLst/>
              <a:latin typeface="Courier New" pitchFamily="49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i="1" smtClean="0">
                <a:solidFill>
                  <a:srgbClr val="804040"/>
                </a:solidFill>
                <a:effectLst/>
                <a:latin typeface="Courier New" pitchFamily="49" charset="0"/>
              </a:rPr>
              <a:t>ul.menu li</a:t>
            </a:r>
            <a:r>
              <a:rPr lang="fr-FR" smtClean="0">
                <a:effectLst/>
              </a:rPr>
              <a:t> : Les items des listes à puces appartenant à la classe 'menu'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747C7-E670-4FA8-BB24-E0CF5D0AC231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4FA1A-6C7D-4583-945E-EA3EB5738019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32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Valeurs des propriétés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Taille de police :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xx-small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x-small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small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medium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large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x-large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xx-large</a:t>
            </a:r>
            <a:endParaRPr lang="fr-FR" smtClean="0">
              <a:effectLst/>
            </a:endParaRP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Métrique :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in</a:t>
            </a:r>
            <a:r>
              <a:rPr lang="fr-FR" smtClean="0">
                <a:effectLst/>
              </a:rPr>
              <a:t> : pouce (25,4 mm), </a:t>
            </a:r>
            <a:r>
              <a:rPr lang="fr-FR" b="1" smtClean="0">
                <a:effectLst/>
                <a:latin typeface="Courier New" pitchFamily="49" charset="0"/>
              </a:rPr>
              <a:t>cm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mm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pt</a:t>
            </a:r>
            <a:r>
              <a:rPr lang="fr-FR" smtClean="0">
                <a:effectLst/>
              </a:rPr>
              <a:t> : point (1/72</a:t>
            </a:r>
            <a:r>
              <a:rPr lang="fr-FR" baseline="30000" smtClean="0">
                <a:effectLst/>
              </a:rPr>
              <a:t>e</a:t>
            </a:r>
            <a:r>
              <a:rPr lang="fr-FR" smtClean="0">
                <a:effectLst/>
              </a:rPr>
              <a:t> de pouce)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pc</a:t>
            </a:r>
            <a:r>
              <a:rPr lang="fr-FR" smtClean="0">
                <a:effectLst/>
              </a:rPr>
              <a:t> : pica (12 points)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Pixels : </a:t>
            </a:r>
            <a:r>
              <a:rPr lang="fr-FR" b="1" smtClean="0">
                <a:effectLst/>
                <a:latin typeface="Courier New" pitchFamily="49" charset="0"/>
              </a:rPr>
              <a:t>px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Relatif à la taille de la police : </a:t>
            </a:r>
            <a:r>
              <a:rPr lang="fr-FR" b="1" smtClean="0">
                <a:effectLst/>
                <a:latin typeface="Courier New" pitchFamily="49" charset="0"/>
              </a:rPr>
              <a:t>em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Pourcentage : </a:t>
            </a:r>
            <a:r>
              <a:rPr lang="fr-FR" b="1" smtClean="0">
                <a:effectLst/>
                <a:latin typeface="Courier New" pitchFamily="49" charset="0"/>
              </a:rPr>
              <a:t>%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8EFC7-EC39-420C-8E49-BF2FDD93CB0D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AE681-0BA5-40EB-B85A-5F6F343BF530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33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Valeurs des propriétés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URI :</a:t>
            </a:r>
            <a:r>
              <a:rPr lang="fr-FR" b="1" smtClean="0">
                <a:effectLst/>
                <a:latin typeface="Courier New" pitchFamily="49" charset="0"/>
              </a:rPr>
              <a:t> url("mon_uri")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Couleurs :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black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white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orange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yellow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green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red</a:t>
            </a:r>
            <a:r>
              <a:rPr lang="fr-FR" smtClean="0">
                <a:effectLst/>
              </a:rPr>
              <a:t>, </a:t>
            </a:r>
            <a:r>
              <a:rPr lang="fr-FR" b="1" smtClean="0">
                <a:effectLst/>
                <a:latin typeface="Courier New" pitchFamily="49" charset="0"/>
              </a:rPr>
              <a:t>…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#RRGGBB </a:t>
            </a:r>
            <a:r>
              <a:rPr lang="fr-FR" smtClean="0">
                <a:effectLst/>
              </a:rPr>
              <a:t>(00</a:t>
            </a:r>
            <a:r>
              <a:rPr lang="fr-FR" smtClean="0">
                <a:effectLst/>
                <a:sym typeface="Wingdings" pitchFamily="2" charset="2"/>
              </a:rPr>
              <a:t>FF) , </a:t>
            </a:r>
            <a:r>
              <a:rPr lang="fr-FR" b="1" smtClean="0">
                <a:effectLst/>
                <a:latin typeface="Courier New" pitchFamily="49" charset="0"/>
              </a:rPr>
              <a:t>#RGB </a:t>
            </a:r>
            <a:r>
              <a:rPr lang="fr-FR" b="1" smtClean="0">
                <a:effectLst/>
                <a:latin typeface="Courier New" pitchFamily="49" charset="0"/>
                <a:cs typeface="Courier New" pitchFamily="49" charset="0"/>
              </a:rPr>
              <a:t>≡ </a:t>
            </a:r>
            <a:r>
              <a:rPr lang="fr-FR" b="1" smtClean="0">
                <a:effectLst/>
                <a:latin typeface="Courier New" pitchFamily="49" charset="0"/>
              </a:rPr>
              <a:t>#RRGGBB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rgb(red,green,blue)</a:t>
            </a:r>
            <a:r>
              <a:rPr lang="fr-FR" smtClean="0">
                <a:effectLst/>
              </a:rPr>
              <a:t> (0</a:t>
            </a:r>
            <a:r>
              <a:rPr lang="fr-FR" smtClean="0">
                <a:effectLst/>
                <a:sym typeface="Wingdings" pitchFamily="2" charset="2"/>
              </a:rPr>
              <a:t>255)</a:t>
            </a:r>
            <a:endParaRPr lang="fr-FR" smtClean="0">
              <a:effectLst/>
            </a:endParaRP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rgb(red%,green%,blue%)</a:t>
            </a:r>
            <a:r>
              <a:rPr lang="fr-FR" smtClean="0">
                <a:effectLst/>
              </a:rPr>
              <a:t> (0</a:t>
            </a:r>
            <a:r>
              <a:rPr lang="fr-FR" smtClean="0">
                <a:effectLst/>
                <a:sym typeface="Wingdings" pitchFamily="2" charset="2"/>
              </a:rPr>
              <a:t>100%)</a:t>
            </a:r>
            <a:endParaRPr lang="fr-FR" smtClean="0">
              <a:effectLst/>
            </a:endParaRP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Chaînes de caractères :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"chaîne 'bonjour'" 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"chaîne \"bonjour\""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'chaîne "bonjour"'</a:t>
            </a:r>
          </a:p>
          <a:p>
            <a:pPr lvl="1" algn="l" rtl="0" eaLnBrk="1" hangingPunct="1">
              <a:defRPr/>
            </a:pPr>
            <a:r>
              <a:rPr lang="fr-FR" b="1" smtClean="0">
                <a:effectLst/>
                <a:latin typeface="Courier New" pitchFamily="49" charset="0"/>
              </a:rPr>
              <a:t>'chaîne \'bonjour\''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2467C-9C6A-454A-A9B2-97A5E501E4E4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E02D0-A8DC-4DBA-BC3E-9FF51DB1980E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34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Exemples de propriétés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color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		: </a:t>
            </a:r>
            <a:r>
              <a:rPr lang="fr-FR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blue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font-size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	: </a:t>
            </a:r>
            <a:r>
              <a:rPr lang="fr-FR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12pt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font-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weight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	: </a:t>
            </a:r>
            <a:r>
              <a:rPr lang="fr-FR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bold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list</a:t>
            </a: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-style-type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: </a:t>
            </a:r>
            <a:r>
              <a:rPr lang="fr-FR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square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margin</a:t>
            </a: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-top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	: </a:t>
            </a:r>
            <a:r>
              <a:rPr lang="fr-FR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20px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padding-left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: </a:t>
            </a:r>
            <a:r>
              <a:rPr lang="fr-FR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3em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text-align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	: </a:t>
            </a:r>
            <a:r>
              <a:rPr lang="fr-FR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justify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text-decoration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: </a:t>
            </a:r>
            <a:r>
              <a:rPr lang="fr-FR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none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 </a:t>
            </a:r>
            <a:r>
              <a:rPr lang="fr-FR" b="1" dirty="0" err="1" smtClean="0">
                <a:solidFill>
                  <a:srgbClr val="2E8B57"/>
                </a:solidFill>
                <a:effectLst/>
                <a:latin typeface="Courier New" pitchFamily="49" charset="0"/>
              </a:rPr>
              <a:t>visibility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		: </a:t>
            </a:r>
            <a:r>
              <a:rPr lang="fr-FR" b="1" dirty="0" err="1" smtClean="0">
                <a:solidFill>
                  <a:srgbClr val="FF00FF"/>
                </a:solidFill>
                <a:effectLst/>
                <a:latin typeface="Courier New" pitchFamily="49" charset="0"/>
              </a:rPr>
              <a:t>hidden</a:t>
            </a:r>
            <a:r>
              <a:rPr lang="fr-FR" b="1" dirty="0" smtClean="0">
                <a:solidFill>
                  <a:srgbClr val="000000"/>
                </a:solidFill>
                <a:effectLst/>
                <a:latin typeface="Courier New" pitchFamily="49" charset="0"/>
              </a:rPr>
              <a:t> ;</a:t>
            </a:r>
            <a:endParaRPr lang="fr-FR" dirty="0" smtClean="0">
              <a:effectLst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4553A-B4F2-41D4-8640-F422BC4C29B8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1BA3-D725-4E74-AA2A-ECA644A38CA6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Cascade de feuilles de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Origine des feuilles de style :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auteur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utilisateur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agent utilisateur</a:t>
            </a:r>
          </a:p>
          <a:p>
            <a:pPr algn="l" rtl="0" eaLnBrk="1" hangingPunct="1">
              <a:defRPr/>
            </a:pPr>
            <a:r>
              <a:rPr lang="fr-FR" smtClean="0">
                <a:effectLst/>
              </a:rPr>
              <a:t>Règles de priorité :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Tri par média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Tri par origine</a:t>
            </a:r>
          </a:p>
          <a:p>
            <a:pPr lvl="2" algn="l" rtl="0" eaLnBrk="1" hangingPunct="1">
              <a:defRPr/>
            </a:pPr>
            <a:r>
              <a:rPr lang="fr-FR" smtClean="0">
                <a:effectLst/>
              </a:rPr>
              <a:t>agent utilisateur</a:t>
            </a:r>
          </a:p>
          <a:p>
            <a:pPr lvl="2" algn="l" rtl="0" eaLnBrk="1" hangingPunct="1">
              <a:defRPr/>
            </a:pPr>
            <a:r>
              <a:rPr lang="fr-FR" smtClean="0">
                <a:effectLst/>
              </a:rPr>
              <a:t>utilisateur</a:t>
            </a:r>
          </a:p>
          <a:p>
            <a:pPr lvl="2" algn="l" rtl="0" eaLnBrk="1" hangingPunct="1">
              <a:defRPr/>
            </a:pPr>
            <a:r>
              <a:rPr lang="fr-FR" smtClean="0">
                <a:effectLst/>
              </a:rPr>
              <a:t>auteur</a:t>
            </a:r>
          </a:p>
          <a:p>
            <a:pPr lvl="2" algn="l" rtl="0" eaLnBrk="1" hangingPunct="1">
              <a:defRPr/>
            </a:pPr>
            <a:r>
              <a:rPr lang="fr-FR" smtClean="0">
                <a:effectLst/>
              </a:rPr>
              <a:t>auteur (!important)</a:t>
            </a:r>
          </a:p>
          <a:p>
            <a:pPr lvl="2" algn="l" rtl="0" eaLnBrk="1" hangingPunct="1">
              <a:defRPr/>
            </a:pPr>
            <a:r>
              <a:rPr lang="fr-FR" smtClean="0">
                <a:effectLst/>
              </a:rPr>
              <a:t>utilisateur (!important)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B845F-86B1-4F76-825A-97BA1950B900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137FB-1D0B-45FC-B7D3-7C207185FED5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36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3956" name="Line 4"/>
          <p:cNvSpPr>
            <a:spLocks noChangeShapeType="1"/>
          </p:cNvSpPr>
          <p:nvPr/>
        </p:nvSpPr>
        <p:spPr bwMode="auto">
          <a:xfrm>
            <a:off x="4643438" y="4614863"/>
            <a:ext cx="0" cy="1584325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3957" name="AutoShape 5"/>
          <p:cNvSpPr>
            <a:spLocks noChangeArrowheads="1"/>
          </p:cNvSpPr>
          <p:nvPr/>
        </p:nvSpPr>
        <p:spPr bwMode="auto">
          <a:xfrm>
            <a:off x="4730750" y="4776788"/>
            <a:ext cx="4095750" cy="919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>
                <a:latin typeface="Arial" charset="0"/>
              </a:rPr>
              <a:t>Ordre d'application</a:t>
            </a:r>
          </a:p>
          <a:p>
            <a:pPr algn="ctr">
              <a:defRPr/>
            </a:pPr>
            <a:r>
              <a:rPr lang="fr-FR">
                <a:latin typeface="Arial" charset="0"/>
              </a:rPr>
              <a:t>Écrasement des précédents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Cascade de feuilles de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defRPr/>
            </a:pPr>
            <a:r>
              <a:rPr lang="fr-FR" dirty="0" smtClean="0">
                <a:effectLst/>
              </a:rPr>
              <a:t>Règles de priorité (suite) :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Tri par priorité (spécificité)</a:t>
            </a:r>
          </a:p>
          <a:p>
            <a:pPr lvl="2" algn="l" rtl="0" eaLnBrk="1" hangingPunct="1">
              <a:defRPr/>
            </a:pPr>
            <a:r>
              <a:rPr lang="fr-FR" dirty="0" smtClean="0">
                <a:effectLst/>
              </a:rPr>
              <a:t>4 chiffres calculés pour chaque sélecteur (A,B,C,D)</a:t>
            </a:r>
          </a:p>
          <a:p>
            <a:pPr lvl="2" algn="l" rtl="0" eaLnBrk="1" hangingPunct="1">
              <a:defRPr/>
            </a:pPr>
            <a:r>
              <a:rPr lang="fr-FR" dirty="0" smtClean="0">
                <a:effectLst/>
              </a:rPr>
              <a:t>A=1 si attribut style (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&lt;</a:t>
            </a:r>
            <a:r>
              <a:rPr lang="fr-FR" sz="2200" b="1" dirty="0" smtClean="0">
                <a:solidFill>
                  <a:srgbClr val="804040"/>
                </a:solidFill>
                <a:effectLst/>
                <a:latin typeface="Courier New" pitchFamily="49" charset="0"/>
              </a:rPr>
              <a:t>p</a:t>
            </a:r>
            <a:r>
              <a:rPr lang="fr-FR" dirty="0" smtClean="0">
                <a:effectLst/>
              </a:rPr>
              <a:t> </a:t>
            </a:r>
            <a:r>
              <a:rPr lang="fr-FR" sz="2200" b="1" dirty="0" smtClean="0">
                <a:solidFill>
                  <a:srgbClr val="2E8B57"/>
                </a:solidFill>
                <a:effectLst/>
                <a:latin typeface="Courier New" pitchFamily="49" charset="0"/>
              </a:rPr>
              <a:t>style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=</a:t>
            </a:r>
            <a:r>
              <a:rPr lang="fr-FR" sz="2200" b="1" dirty="0" smtClean="0">
                <a:solidFill>
                  <a:srgbClr val="FF00FF"/>
                </a:solidFill>
                <a:effectLst/>
                <a:latin typeface="Courier New" pitchFamily="49" charset="0"/>
              </a:rPr>
              <a:t>"…"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&gt;</a:t>
            </a:r>
            <a:r>
              <a:rPr lang="fr-FR" dirty="0" smtClean="0">
                <a:effectLst/>
              </a:rPr>
              <a:t>)</a:t>
            </a:r>
          </a:p>
          <a:p>
            <a:pPr lvl="2" algn="l" rtl="0" eaLnBrk="1" hangingPunct="1">
              <a:defRPr/>
            </a:pPr>
            <a:r>
              <a:rPr lang="fr-FR" dirty="0" smtClean="0">
                <a:effectLst/>
              </a:rPr>
              <a:t>Si A==0, B=nombre d'</a:t>
            </a:r>
            <a:r>
              <a:rPr lang="fr-FR" b="1" i="1" dirty="0" smtClean="0">
                <a:effectLst/>
                <a:latin typeface="Courier New" pitchFamily="49" charset="0"/>
              </a:rPr>
              <a:t>id</a:t>
            </a:r>
            <a:r>
              <a:rPr lang="fr-FR" dirty="0" smtClean="0">
                <a:effectLst/>
              </a:rPr>
              <a:t> dans le sélecteur 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#</a:t>
            </a:r>
            <a:r>
              <a:rPr lang="fr-FR" sz="2200" b="1" dirty="0" err="1" smtClean="0">
                <a:solidFill>
                  <a:srgbClr val="008080"/>
                </a:solidFill>
                <a:effectLst/>
                <a:latin typeface="Courier New" pitchFamily="49" charset="0"/>
              </a:rPr>
              <a:t>ident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{ … }</a:t>
            </a:r>
          </a:p>
          <a:p>
            <a:pPr lvl="2" algn="l" rtl="0" eaLnBrk="1" hangingPunct="1">
              <a:defRPr/>
            </a:pPr>
            <a:r>
              <a:rPr lang="fr-FR" dirty="0" smtClean="0">
                <a:effectLst/>
              </a:rPr>
              <a:t>Si A==0, C=nombre de </a:t>
            </a:r>
            <a:r>
              <a:rPr lang="fr-FR" b="1" i="1" dirty="0" smtClean="0">
                <a:effectLst/>
                <a:latin typeface="Courier New" pitchFamily="49" charset="0"/>
              </a:rPr>
              <a:t>class</a:t>
            </a:r>
            <a:r>
              <a:rPr lang="fr-FR" dirty="0" smtClean="0">
                <a:effectLst/>
              </a:rPr>
              <a:t> dans le sélecteur</a:t>
            </a:r>
            <a:br>
              <a:rPr lang="fr-FR" dirty="0" smtClean="0">
                <a:effectLst/>
              </a:rPr>
            </a:br>
            <a:r>
              <a:rPr lang="fr-FR" dirty="0" smtClean="0">
                <a:effectLst/>
              </a:rPr>
              <a:t> 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.</a:t>
            </a:r>
            <a:r>
              <a:rPr lang="fr-FR" sz="2200" b="1" dirty="0" err="1" smtClean="0">
                <a:solidFill>
                  <a:srgbClr val="008080"/>
                </a:solidFill>
                <a:effectLst/>
                <a:latin typeface="Courier New" pitchFamily="49" charset="0"/>
              </a:rPr>
              <a:t>ma_classe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{ … }</a:t>
            </a:r>
          </a:p>
          <a:p>
            <a:pPr lvl="2" algn="l" rtl="0" eaLnBrk="1" hangingPunct="1">
              <a:defRPr/>
            </a:pPr>
            <a:r>
              <a:rPr lang="fr-FR" dirty="0" smtClean="0">
                <a:effectLst/>
              </a:rPr>
              <a:t>Si A==0, D=nombre de balises et pseudo-éléments dans le sélecteur</a:t>
            </a:r>
            <a:br>
              <a:rPr lang="fr-FR" dirty="0" smtClean="0">
                <a:effectLst/>
              </a:rPr>
            </a:br>
            <a:r>
              <a:rPr lang="fr-FR" sz="2200" b="1" dirty="0" smtClean="0">
                <a:solidFill>
                  <a:srgbClr val="804040"/>
                </a:solidFill>
                <a:effectLst/>
                <a:latin typeface="Courier New" pitchFamily="49" charset="0"/>
              </a:rPr>
              <a:t>p b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 </a:t>
            </a:r>
            <a:r>
              <a:rPr lang="fr-FR" sz="2200" b="1" dirty="0" smtClean="0">
                <a:solidFill>
                  <a:srgbClr val="804040"/>
                </a:solidFill>
                <a:effectLst/>
                <a:latin typeface="Courier New" pitchFamily="49" charset="0"/>
              </a:rPr>
              <a:t>a</a:t>
            </a:r>
            <a:r>
              <a:rPr lang="fr-FR" sz="2200" b="1" dirty="0" smtClean="0">
                <a:effectLst/>
                <a:latin typeface="Courier New" pitchFamily="49" charset="0"/>
              </a:rPr>
              <a:t>:</a:t>
            </a:r>
            <a:r>
              <a:rPr lang="fr-FR" sz="2200" b="1" dirty="0" smtClean="0">
                <a:solidFill>
                  <a:srgbClr val="008080"/>
                </a:solidFill>
                <a:effectLst/>
                <a:latin typeface="Courier New" pitchFamily="49" charset="0"/>
              </a:rPr>
              <a:t>hover { … }</a:t>
            </a:r>
          </a:p>
          <a:p>
            <a:pPr lvl="1" algn="l" rtl="0" eaLnBrk="1" hangingPunct="1">
              <a:defRPr/>
            </a:pPr>
            <a:r>
              <a:rPr lang="fr-FR" dirty="0" smtClean="0">
                <a:effectLst/>
              </a:rPr>
              <a:t>Tri par ordre d'apparition</a:t>
            </a:r>
          </a:p>
          <a:p>
            <a:pPr lvl="2" algn="l" rtl="0" eaLnBrk="1" hangingPunct="1">
              <a:defRPr/>
            </a:pPr>
            <a:r>
              <a:rPr lang="fr-FR" dirty="0" smtClean="0">
                <a:effectLst/>
              </a:rPr>
              <a:t>ordre des feuilles de style</a:t>
            </a:r>
          </a:p>
          <a:p>
            <a:pPr lvl="2" algn="l" rtl="0" eaLnBrk="1" hangingPunct="1">
              <a:defRPr/>
            </a:pPr>
            <a:r>
              <a:rPr lang="fr-FR" dirty="0" smtClean="0">
                <a:effectLst/>
              </a:rPr>
              <a:t>ordre des styles incorporés</a:t>
            </a:r>
          </a:p>
          <a:p>
            <a:pPr lvl="2" algn="l" rtl="0" eaLnBrk="1" hangingPunct="1">
              <a:defRPr/>
            </a:pPr>
            <a:endParaRPr lang="fr-FR" sz="2200" b="1" dirty="0" smtClean="0">
              <a:solidFill>
                <a:srgbClr val="008080"/>
              </a:solidFill>
              <a:effectLst/>
              <a:latin typeface="Courier New" pitchFamily="49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F4994-BE20-4076-B192-03EABF618EDC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DDC23-3998-435D-A42E-B48B7EBE861D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37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Dépendance au média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Types :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all : tous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braille : système tactile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embossed : imprimante braille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handheld : système portable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print : imprimante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projection : système deprojection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screen : moniteur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speech : synthétiseur vocal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tty : terminal texte</a:t>
            </a:r>
          </a:p>
          <a:p>
            <a:pPr lvl="1" algn="l" rtl="0" eaLnBrk="1" hangingPunct="1">
              <a:defRPr/>
            </a:pPr>
            <a:r>
              <a:rPr lang="fr-FR" smtClean="0">
                <a:effectLst/>
              </a:rPr>
              <a:t>tv : télévision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72467-A2A1-4C5C-AAD8-6270006C838F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76E66-F013-4482-9F4C-B106BC604C6E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fr-FR" sz="4400" dirty="0" smtClean="0">
                <a:effectLst/>
              </a:rPr>
              <a:t>Dépendance au média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fr-FR" smtClean="0">
                <a:effectLst/>
              </a:rPr>
              <a:t>Spécifier un média :</a:t>
            </a:r>
          </a:p>
          <a:p>
            <a:pPr algn="l" rtl="0" eaLnBrk="1" hangingPunct="1">
              <a:defRPr/>
            </a:pPr>
            <a:endParaRPr lang="fr-FR" smtClean="0">
              <a:effectLst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effectLst/>
                <a:latin typeface="Courier New" pitchFamily="49" charset="0"/>
              </a:rPr>
              <a:t>@media </a:t>
            </a:r>
            <a:r>
              <a:rPr lang="fr-FR" b="1" i="1" smtClean="0">
                <a:effectLst/>
                <a:latin typeface="Courier New" pitchFamily="49" charset="0"/>
              </a:rPr>
              <a:t>media1</a:t>
            </a:r>
            <a:r>
              <a:rPr lang="fr-FR" b="1" smtClean="0">
                <a:effectLst/>
                <a:latin typeface="Courier New" pitchFamily="49" charset="0"/>
              </a:rPr>
              <a:t>[, </a:t>
            </a:r>
            <a:r>
              <a:rPr lang="fr-FR" b="1" i="1" smtClean="0">
                <a:effectLst/>
                <a:latin typeface="Courier New" pitchFamily="49" charset="0"/>
              </a:rPr>
              <a:t>media2</a:t>
            </a:r>
            <a:r>
              <a:rPr lang="fr-FR" b="1" smtClean="0">
                <a:effectLst/>
                <a:latin typeface="Courier New" pitchFamily="49" charset="0"/>
              </a:rPr>
              <a:t>] {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effectLst/>
                <a:latin typeface="Courier New" pitchFamily="49" charset="0"/>
              </a:rPr>
              <a:t>  /* feuille de style */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effectLst/>
                <a:latin typeface="Courier New" pitchFamily="49" charset="0"/>
              </a:rPr>
              <a:t>}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b="1" smtClean="0">
              <a:effectLst/>
              <a:latin typeface="Courier New" pitchFamily="49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fr-FR" b="1" smtClean="0">
                <a:effectLst/>
                <a:latin typeface="Courier New" pitchFamily="49" charset="0"/>
              </a:rPr>
              <a:t>@import url("</a:t>
            </a:r>
            <a:r>
              <a:rPr lang="fr-FR" b="1" i="1" smtClean="0">
                <a:effectLst/>
                <a:latin typeface="Courier New" pitchFamily="49" charset="0"/>
              </a:rPr>
              <a:t>url_css</a:t>
            </a:r>
            <a:r>
              <a:rPr lang="fr-FR" b="1" smtClean="0">
                <a:effectLst/>
                <a:latin typeface="Courier New" pitchFamily="49" charset="0"/>
              </a:rPr>
              <a:t>") [</a:t>
            </a:r>
            <a:r>
              <a:rPr lang="fr-FR" b="1" i="1" smtClean="0">
                <a:effectLst/>
                <a:latin typeface="Courier New" pitchFamily="49" charset="0"/>
              </a:rPr>
              <a:t>media1 </a:t>
            </a:r>
            <a:r>
              <a:rPr lang="fr-FR" b="1" smtClean="0">
                <a:effectLst/>
                <a:latin typeface="Courier New" pitchFamily="49" charset="0"/>
              </a:rPr>
              <a:t>[,</a:t>
            </a:r>
            <a:r>
              <a:rPr lang="fr-FR" b="1" i="1" smtClean="0">
                <a:effectLst/>
                <a:latin typeface="Courier New" pitchFamily="49" charset="0"/>
              </a:rPr>
              <a:t>media2</a:t>
            </a:r>
            <a:r>
              <a:rPr lang="fr-FR" b="1" smtClean="0">
                <a:effectLst/>
                <a:latin typeface="Courier New" pitchFamily="49" charset="0"/>
              </a:rPr>
              <a:t>]] ;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4B51E-F6BA-4477-93AB-B49FA8B0544E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EB329-C787-4032-BBE5-04E9FA0A4C28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39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4. </a:t>
            </a:r>
            <a:r>
              <a:rPr lang="en-US" dirty="0"/>
              <a:t>Choose the correct HTML tag for the largest heading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&lt;h1&gt;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&lt;heading&gt;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&lt;head&gt;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&lt;h6&gt;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71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fr-FR" sz="4400" dirty="0" smtClean="0">
                <a:effectLst/>
              </a:rPr>
              <a:t>Modèle de boîtes</a:t>
            </a:r>
            <a:endParaRPr lang="fr-FR" sz="44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fr-FR" dirty="0" smtClean="0">
                <a:effectLst/>
              </a:rPr>
              <a:t>Tous les éléments HTML/XHTML sont considérés comme des boîtes</a:t>
            </a:r>
          </a:p>
          <a:p>
            <a:pPr algn="l" rtl="0">
              <a:defRPr/>
            </a:pPr>
            <a:r>
              <a:rPr lang="fr-FR" dirty="0" smtClean="0">
                <a:effectLst/>
              </a:rPr>
              <a:t>Les deux grands modes d’affichage des boîtes sont :</a:t>
            </a:r>
          </a:p>
          <a:p>
            <a:pPr lvl="1" algn="l" rtl="0">
              <a:defRPr/>
            </a:pPr>
            <a:r>
              <a:rPr lang="fr-FR" dirty="0" smtClean="0">
                <a:effectLst/>
              </a:rPr>
              <a:t>Le mode ligne (display : </a:t>
            </a:r>
            <a:r>
              <a:rPr lang="fr-FR" dirty="0" err="1" smtClean="0">
                <a:effectLst/>
              </a:rPr>
              <a:t>inline</a:t>
            </a:r>
            <a:r>
              <a:rPr lang="fr-FR" dirty="0" smtClean="0">
                <a:effectLst/>
              </a:rPr>
              <a:t>)</a:t>
            </a:r>
          </a:p>
          <a:p>
            <a:pPr lvl="1" algn="l" rtl="0">
              <a:defRPr/>
            </a:pPr>
            <a:r>
              <a:rPr lang="fr-FR" dirty="0" smtClean="0">
                <a:effectLst/>
              </a:rPr>
              <a:t>Le mode bloc (display : block)</a:t>
            </a:r>
          </a:p>
          <a:p>
            <a:pPr algn="l" rtl="0">
              <a:defRPr/>
            </a:pPr>
            <a:r>
              <a:rPr lang="fr-FR" dirty="0" smtClean="0">
                <a:effectLst/>
              </a:rPr>
              <a:t>La taille finale des boîtes dépend de :</a:t>
            </a:r>
          </a:p>
          <a:p>
            <a:pPr lvl="1" algn="l" rtl="0">
              <a:defRPr/>
            </a:pPr>
            <a:r>
              <a:rPr lang="fr-FR" dirty="0" smtClean="0">
                <a:effectLst/>
              </a:rPr>
              <a:t>Taille</a:t>
            </a:r>
          </a:p>
          <a:p>
            <a:pPr lvl="1" algn="l" rtl="0">
              <a:defRPr/>
            </a:pPr>
            <a:r>
              <a:rPr lang="fr-FR" dirty="0" smtClean="0">
                <a:effectLst/>
              </a:rPr>
              <a:t>Remplissages</a:t>
            </a:r>
          </a:p>
          <a:p>
            <a:pPr lvl="1" algn="l" rtl="0">
              <a:defRPr/>
            </a:pPr>
            <a:r>
              <a:rPr lang="fr-FR" dirty="0" smtClean="0">
                <a:effectLst/>
              </a:rPr>
              <a:t>Bords</a:t>
            </a:r>
          </a:p>
          <a:p>
            <a:pPr lvl="1" algn="l" rtl="0">
              <a:defRPr/>
            </a:pPr>
            <a:r>
              <a:rPr lang="fr-FR" dirty="0" smtClean="0">
                <a:effectLst/>
              </a:rPr>
              <a:t>Marges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E693-D9A4-4F89-B503-A512EF7CB520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F1F63-8C47-48C4-94A0-00E5421B0D81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40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fr-FR" sz="4400" dirty="0" smtClean="0">
                <a:effectLst/>
              </a:rPr>
              <a:t>Point sur les boîtes</a:t>
            </a:r>
            <a:endParaRPr lang="fr-FR" sz="44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&lt;</a:t>
            </a: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html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&gt;&lt;</a:t>
            </a:r>
            <a:r>
              <a:rPr lang="fr-FR" sz="1700" b="1" dirty="0" err="1" smtClean="0">
                <a:solidFill>
                  <a:srgbClr val="804040"/>
                </a:solidFill>
                <a:effectLst/>
                <a:latin typeface="Courier New"/>
              </a:rPr>
              <a:t>head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&gt;&lt;</a:t>
            </a:r>
            <a:r>
              <a:rPr lang="fr-FR" sz="1700" b="1" dirty="0" err="1" smtClean="0">
                <a:solidFill>
                  <a:srgbClr val="804040"/>
                </a:solidFill>
                <a:effectLst/>
                <a:latin typeface="Courier New"/>
              </a:rPr>
              <a:t>title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&gt;&lt;/</a:t>
            </a:r>
            <a:r>
              <a:rPr lang="fr-FR" sz="1700" b="1" dirty="0" err="1" smtClean="0">
                <a:solidFill>
                  <a:srgbClr val="804040"/>
                </a:solidFill>
                <a:effectLst/>
                <a:latin typeface="Courier New"/>
              </a:rPr>
              <a:t>title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&lt;</a:t>
            </a: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style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 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type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=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'</a:t>
            </a:r>
            <a:r>
              <a:rPr lang="fr-FR" sz="1700" b="1" dirty="0" err="1" smtClean="0">
                <a:solidFill>
                  <a:srgbClr val="FF00FF"/>
                </a:solidFill>
                <a:effectLst/>
                <a:latin typeface="Courier New"/>
              </a:rPr>
              <a:t>text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/</a:t>
            </a:r>
            <a:r>
              <a:rPr lang="fr-FR" sz="1700" b="1" dirty="0" err="1" smtClean="0">
                <a:solidFill>
                  <a:srgbClr val="FF00FF"/>
                </a:solidFill>
                <a:effectLst/>
                <a:latin typeface="Courier New"/>
              </a:rPr>
              <a:t>css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'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body 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{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</a:rPr>
              <a:t>background-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</a:rPr>
              <a:t>color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</a:rPr>
              <a:t> :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</a:rPr>
              <a:t>blue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</a:rPr>
              <a:t> ;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 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}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#a {</a:t>
            </a:r>
            <a:r>
              <a:rPr lang="fr-FR" sz="1700" b="1" dirty="0" smtClean="0">
                <a:effectLst/>
                <a:latin typeface="Courier New"/>
              </a:rPr>
              <a:t> 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background-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color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: </a:t>
            </a:r>
            <a:r>
              <a:rPr lang="fr-FR" sz="1700" b="1" dirty="0" err="1" smtClean="0">
                <a:solidFill>
                  <a:srgbClr val="FF00FF"/>
                </a:solidFill>
                <a:effectLst/>
                <a:latin typeface="Courier New"/>
              </a:rPr>
              <a:t>red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 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  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border : 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solid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25px green 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  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width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  : 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200px 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  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height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 : 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300px 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  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padding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: 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100px 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  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margin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 :  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70px ; 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}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#a </a:t>
            </a:r>
            <a:r>
              <a:rPr lang="fr-FR" sz="1700" b="1" dirty="0" err="1" smtClean="0">
                <a:solidFill>
                  <a:srgbClr val="804040"/>
                </a:solidFill>
                <a:effectLst/>
                <a:latin typeface="Courier New"/>
              </a:rPr>
              <a:t>div</a:t>
            </a: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 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{ 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width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 : 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100% ;</a:t>
            </a:r>
            <a:endParaRPr lang="fr-FR" sz="1700" b="1" dirty="0" smtClean="0">
              <a:solidFill>
                <a:srgbClr val="008080"/>
              </a:solidFill>
              <a:effectLst/>
              <a:latin typeface="Courier New"/>
            </a:endParaRP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           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height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: 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100% 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  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border : 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1px 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solid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black 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effectLst/>
                <a:latin typeface="Courier New"/>
              </a:rPr>
              <a:t>  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background-</a:t>
            </a:r>
            <a:r>
              <a:rPr lang="fr-FR" sz="1700" b="1" dirty="0" err="1" smtClean="0">
                <a:solidFill>
                  <a:srgbClr val="2E8B57"/>
                </a:solidFill>
                <a:effectLst/>
                <a:latin typeface="Courier New"/>
              </a:rPr>
              <a:t>color</a:t>
            </a:r>
            <a:r>
              <a:rPr lang="fr-FR" sz="1700" b="1" dirty="0" smtClean="0">
                <a:solidFill>
                  <a:srgbClr val="2E8B57"/>
                </a:solidFill>
                <a:effectLst/>
                <a:latin typeface="Courier New"/>
              </a:rPr>
              <a:t> : 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white ; 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}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#b {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</a:rPr>
              <a:t>background-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</a:rPr>
              <a:t>color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</a:rPr>
              <a:t> : 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</a:rPr>
              <a:t>white ;</a:t>
            </a:r>
            <a:r>
              <a:rPr lang="fr-FR" sz="1700" b="1" dirty="0" smtClean="0">
                <a:solidFill>
                  <a:srgbClr val="FF00FF"/>
                </a:solidFill>
                <a:effectLst/>
                <a:latin typeface="Courier New"/>
              </a:rPr>
              <a:t> 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}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&lt;/</a:t>
            </a: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style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 &lt;/</a:t>
            </a:r>
            <a:r>
              <a:rPr lang="fr-FR" sz="1700" b="1" dirty="0" err="1" smtClean="0">
                <a:solidFill>
                  <a:srgbClr val="804040"/>
                </a:solidFill>
                <a:effectLst/>
                <a:latin typeface="Courier New"/>
              </a:rPr>
              <a:t>head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 &lt;</a:t>
            </a: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body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&lt;</a:t>
            </a:r>
            <a:r>
              <a:rPr lang="en-US" sz="1700" b="1" dirty="0" smtClean="0">
                <a:solidFill>
                  <a:srgbClr val="804040"/>
                </a:solidFill>
                <a:effectLst/>
                <a:latin typeface="Courier New"/>
              </a:rPr>
              <a:t>div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 </a:t>
            </a:r>
            <a:r>
              <a:rPr lang="en-US" sz="1700" b="1" dirty="0" smtClean="0">
                <a:solidFill>
                  <a:srgbClr val="2E8B57"/>
                </a:solidFill>
                <a:effectLst/>
                <a:latin typeface="Courier New"/>
              </a:rPr>
              <a:t>id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=</a:t>
            </a:r>
            <a:r>
              <a:rPr lang="en-US" sz="1700" b="1" dirty="0" smtClean="0">
                <a:solidFill>
                  <a:srgbClr val="FF00FF"/>
                </a:solidFill>
                <a:effectLst/>
                <a:latin typeface="Courier New"/>
              </a:rPr>
              <a:t>'a'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&gt;&lt;</a:t>
            </a:r>
            <a:r>
              <a:rPr lang="en-US" sz="1700" b="1" dirty="0" smtClean="0">
                <a:solidFill>
                  <a:srgbClr val="804040"/>
                </a:solidFill>
                <a:effectLst/>
                <a:latin typeface="Courier New"/>
              </a:rPr>
              <a:t>div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  <a:r>
              <a:rPr lang="en-US" sz="1700" b="1" dirty="0" smtClean="0">
                <a:effectLst/>
                <a:latin typeface="Courier New"/>
              </a:rPr>
              <a:t>div test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&lt;/</a:t>
            </a:r>
            <a:r>
              <a:rPr lang="en-US" sz="1700" b="1" dirty="0" smtClean="0">
                <a:solidFill>
                  <a:srgbClr val="804040"/>
                </a:solidFill>
                <a:effectLst/>
                <a:latin typeface="Courier New"/>
              </a:rPr>
              <a:t>div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&lt;/</a:t>
            </a:r>
            <a:r>
              <a:rPr lang="en-US" sz="1700" b="1" dirty="0" smtClean="0">
                <a:solidFill>
                  <a:srgbClr val="804040"/>
                </a:solidFill>
                <a:effectLst/>
                <a:latin typeface="Courier New"/>
              </a:rPr>
              <a:t>div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&lt;</a:t>
            </a:r>
            <a:r>
              <a:rPr lang="en-US" sz="1700" b="1" dirty="0" smtClean="0">
                <a:solidFill>
                  <a:srgbClr val="804040"/>
                </a:solidFill>
                <a:effectLst/>
                <a:latin typeface="Courier New"/>
              </a:rPr>
              <a:t>div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 </a:t>
            </a:r>
            <a:r>
              <a:rPr lang="en-US" sz="1700" b="1" dirty="0" smtClean="0">
                <a:solidFill>
                  <a:srgbClr val="2E8B57"/>
                </a:solidFill>
                <a:effectLst/>
                <a:latin typeface="Courier New"/>
              </a:rPr>
              <a:t>id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=</a:t>
            </a:r>
            <a:r>
              <a:rPr lang="en-US" sz="1700" b="1" dirty="0" smtClean="0">
                <a:solidFill>
                  <a:srgbClr val="FF00FF"/>
                </a:solidFill>
                <a:effectLst/>
                <a:latin typeface="Courier New"/>
              </a:rPr>
              <a:t>'b'</a:t>
            </a:r>
            <a:r>
              <a:rPr lang="en-US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  <a:r>
              <a:rPr lang="en-US" sz="1700" b="1" dirty="0" smtClean="0">
                <a:effectLst/>
                <a:latin typeface="Courier New"/>
              </a:rPr>
              <a:t>après div </a:t>
            </a:r>
            <a:r>
              <a:rPr lang="fr-FR" sz="1700" b="1" dirty="0" smtClean="0">
                <a:effectLst/>
                <a:latin typeface="Courier New"/>
              </a:rPr>
              <a:t>est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&lt;/</a:t>
            </a:r>
            <a:r>
              <a:rPr lang="fr-FR" sz="1700" b="1" dirty="0" err="1" smtClean="0">
                <a:solidFill>
                  <a:srgbClr val="804040"/>
                </a:solidFill>
                <a:effectLst/>
                <a:latin typeface="Courier New"/>
              </a:rPr>
              <a:t>div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&lt;/</a:t>
            </a: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body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 &lt;/</a:t>
            </a:r>
            <a:r>
              <a:rPr lang="fr-FR" sz="1700" b="1" dirty="0" smtClean="0">
                <a:solidFill>
                  <a:srgbClr val="804040"/>
                </a:solidFill>
                <a:effectLst/>
                <a:latin typeface="Courier New"/>
              </a:rPr>
              <a:t>html</a:t>
            </a:r>
            <a:r>
              <a:rPr lang="fr-FR" sz="1700" b="1" dirty="0" smtClean="0">
                <a:solidFill>
                  <a:srgbClr val="008080"/>
                </a:solidFill>
                <a:effectLst/>
                <a:latin typeface="Courier New"/>
              </a:rPr>
              <a:t>&gt;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E0C06-B3B1-4EC7-9F23-DDAE0C97959C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10C93-CB58-4E10-9CC0-D6E5A3857ACA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41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412875"/>
            <a:ext cx="42814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>
            <a:off x="5918200" y="3644900"/>
            <a:ext cx="1239838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avec flèche 12"/>
          <p:cNvCxnSpPr>
            <a:cxnSpLocks noChangeShapeType="1"/>
          </p:cNvCxnSpPr>
          <p:nvPr/>
        </p:nvCxnSpPr>
        <p:spPr bwMode="auto">
          <a:xfrm rot="5400000">
            <a:off x="5374482" y="3525044"/>
            <a:ext cx="18542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112963" y="1533525"/>
            <a:ext cx="2409825" cy="919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dirty="0">
                <a:latin typeface="Arial" charset="0"/>
              </a:rPr>
              <a:t>largeur, hauteur</a:t>
            </a:r>
          </a:p>
          <a:p>
            <a:pPr algn="ctr">
              <a:defRPr/>
            </a:pPr>
            <a:r>
              <a:rPr lang="fr-FR" dirty="0">
                <a:latin typeface="Arial" charset="0"/>
              </a:rPr>
              <a:t>= </a:t>
            </a:r>
            <a:r>
              <a:rPr lang="fr-FR" dirty="0" err="1">
                <a:latin typeface="Arial" charset="0"/>
              </a:rPr>
              <a:t>width</a:t>
            </a:r>
            <a:r>
              <a:rPr lang="fr-FR" dirty="0">
                <a:latin typeface="Arial" charset="0"/>
              </a:rPr>
              <a:t>, </a:t>
            </a:r>
            <a:r>
              <a:rPr lang="fr-FR" dirty="0" err="1">
                <a:latin typeface="Arial" charset="0"/>
              </a:rPr>
              <a:t>height</a:t>
            </a:r>
            <a:endParaRPr lang="fr-FR" dirty="0">
              <a:latin typeface="Arial" charset="0"/>
            </a:endParaRPr>
          </a:p>
        </p:txBody>
      </p:sp>
      <p:cxnSp>
        <p:nvCxnSpPr>
          <p:cNvPr id="19" name="Connecteur droit avec flèche 18"/>
          <p:cNvCxnSpPr>
            <a:cxnSpLocks noChangeShapeType="1"/>
          </p:cNvCxnSpPr>
          <p:nvPr/>
        </p:nvCxnSpPr>
        <p:spPr bwMode="auto">
          <a:xfrm>
            <a:off x="5313363" y="3860800"/>
            <a:ext cx="611187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rot="5400000">
            <a:off x="6214269" y="4741069"/>
            <a:ext cx="606425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124075" y="2733675"/>
            <a:ext cx="2387600" cy="919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Arial" charset="0"/>
              </a:rPr>
              <a:t>marge interne</a:t>
            </a:r>
          </a:p>
          <a:p>
            <a:pPr algn="ctr">
              <a:defRPr/>
            </a:pPr>
            <a:r>
              <a:rPr lang="fr-FR" dirty="0">
                <a:latin typeface="Arial" charset="0"/>
              </a:rPr>
              <a:t>= </a:t>
            </a:r>
            <a:r>
              <a:rPr lang="fr-FR" dirty="0" err="1">
                <a:latin typeface="Arial" charset="0"/>
              </a:rPr>
              <a:t>padding</a:t>
            </a:r>
            <a:endParaRPr lang="fr-FR" dirty="0">
              <a:latin typeface="Arial" charset="0"/>
            </a:endParaRPr>
          </a:p>
        </p:txBody>
      </p:sp>
      <p:cxnSp>
        <p:nvCxnSpPr>
          <p:cNvPr id="28" name="Connecteur droit avec flèche 27"/>
          <p:cNvCxnSpPr>
            <a:cxnSpLocks noChangeShapeType="1"/>
          </p:cNvCxnSpPr>
          <p:nvPr/>
        </p:nvCxnSpPr>
        <p:spPr bwMode="auto">
          <a:xfrm>
            <a:off x="7151688" y="3860800"/>
            <a:ext cx="611187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necteur droit avec flèche 28"/>
          <p:cNvCxnSpPr>
            <a:cxnSpLocks noChangeShapeType="1"/>
          </p:cNvCxnSpPr>
          <p:nvPr/>
        </p:nvCxnSpPr>
        <p:spPr bwMode="auto">
          <a:xfrm rot="5400000">
            <a:off x="6213476" y="2298700"/>
            <a:ext cx="608012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eur droit avec flèche 32"/>
          <p:cNvCxnSpPr>
            <a:cxnSpLocks noChangeShapeType="1"/>
          </p:cNvCxnSpPr>
          <p:nvPr/>
        </p:nvCxnSpPr>
        <p:spPr bwMode="auto">
          <a:xfrm>
            <a:off x="4735513" y="3860800"/>
            <a:ext cx="431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2124075" y="5133975"/>
            <a:ext cx="2387600" cy="9191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rgbClr val="FFFFFF"/>
                </a:solidFill>
                <a:latin typeface="Arial" charset="0"/>
              </a:rPr>
              <a:t>marge externe</a:t>
            </a:r>
          </a:p>
          <a:p>
            <a:pPr algn="ctr">
              <a:defRPr/>
            </a:pPr>
            <a:r>
              <a:rPr lang="fr-FR" dirty="0">
                <a:solidFill>
                  <a:srgbClr val="FFFFFF"/>
                </a:solidFill>
                <a:latin typeface="Arial" charset="0"/>
              </a:rPr>
              <a:t>= </a:t>
            </a:r>
            <a:r>
              <a:rPr lang="fr-FR" dirty="0" err="1">
                <a:solidFill>
                  <a:srgbClr val="FFFFFF"/>
                </a:solidFill>
                <a:latin typeface="Arial" charset="0"/>
              </a:rPr>
              <a:t>margin</a:t>
            </a:r>
            <a:endParaRPr lang="fr-FR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7" name="Connecteur droit avec flèche 36"/>
          <p:cNvCxnSpPr>
            <a:cxnSpLocks noChangeShapeType="1"/>
          </p:cNvCxnSpPr>
          <p:nvPr/>
        </p:nvCxnSpPr>
        <p:spPr bwMode="auto">
          <a:xfrm rot="5400000">
            <a:off x="6302375" y="1619250"/>
            <a:ext cx="427038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Connecteur droit avec flèche 41"/>
          <p:cNvCxnSpPr>
            <a:cxnSpLocks noChangeShapeType="1"/>
          </p:cNvCxnSpPr>
          <p:nvPr/>
        </p:nvCxnSpPr>
        <p:spPr bwMode="auto">
          <a:xfrm>
            <a:off x="7916863" y="3860800"/>
            <a:ext cx="431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necteur droit avec flèche 42"/>
          <p:cNvCxnSpPr>
            <a:cxnSpLocks noChangeShapeType="1"/>
          </p:cNvCxnSpPr>
          <p:nvPr/>
        </p:nvCxnSpPr>
        <p:spPr bwMode="auto">
          <a:xfrm rot="5400000">
            <a:off x="6306344" y="5414169"/>
            <a:ext cx="42545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Connecteur droit avec flèche 43"/>
          <p:cNvCxnSpPr>
            <a:cxnSpLocks noChangeShapeType="1"/>
          </p:cNvCxnSpPr>
          <p:nvPr/>
        </p:nvCxnSpPr>
        <p:spPr bwMode="auto">
          <a:xfrm>
            <a:off x="7753350" y="3644900"/>
            <a:ext cx="153988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necteur droit avec flèche 49"/>
          <p:cNvCxnSpPr>
            <a:cxnSpLocks noChangeShapeType="1"/>
          </p:cNvCxnSpPr>
          <p:nvPr/>
        </p:nvCxnSpPr>
        <p:spPr bwMode="auto">
          <a:xfrm>
            <a:off x="5160963" y="3644900"/>
            <a:ext cx="153987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necteur droit avec flèche 50"/>
          <p:cNvCxnSpPr>
            <a:cxnSpLocks noChangeShapeType="1"/>
          </p:cNvCxnSpPr>
          <p:nvPr/>
        </p:nvCxnSpPr>
        <p:spPr bwMode="auto">
          <a:xfrm rot="5400000">
            <a:off x="6224588" y="1916113"/>
            <a:ext cx="153987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necteur droit avec flèche 51"/>
          <p:cNvCxnSpPr>
            <a:cxnSpLocks noChangeShapeType="1"/>
          </p:cNvCxnSpPr>
          <p:nvPr/>
        </p:nvCxnSpPr>
        <p:spPr bwMode="auto">
          <a:xfrm rot="5400000">
            <a:off x="6224588" y="5124450"/>
            <a:ext cx="153988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2124075" y="3933825"/>
            <a:ext cx="2387600" cy="919163"/>
          </a:xfrm>
          <a:prstGeom prst="roundRect">
            <a:avLst>
              <a:gd name="adj" fmla="val 16667"/>
            </a:avLst>
          </a:prstGeom>
          <a:solidFill>
            <a:srgbClr val="007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Arial" charset="0"/>
              </a:rPr>
              <a:t>bord</a:t>
            </a:r>
          </a:p>
          <a:p>
            <a:pPr algn="ctr">
              <a:defRPr/>
            </a:pPr>
            <a:r>
              <a:rPr lang="fr-FR" dirty="0">
                <a:latin typeface="Arial" charset="0"/>
              </a:rPr>
              <a:t>=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5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fr-FR" sz="4400" dirty="0" smtClean="0">
                <a:effectLst/>
              </a:rPr>
              <a:t>Point sur les boîtes</a:t>
            </a:r>
            <a:endParaRPr lang="fr-FR" sz="44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defRPr/>
            </a:pPr>
            <a:r>
              <a:rPr lang="fr-FR" dirty="0" err="1" smtClean="0">
                <a:effectLst/>
              </a:rPr>
              <a:t>margin</a:t>
            </a:r>
            <a:endParaRPr lang="fr-FR" dirty="0" smtClean="0">
              <a:effectLst/>
            </a:endParaRPr>
          </a:p>
          <a:p>
            <a:pPr lvl="1" algn="l" rtl="0">
              <a:spcBef>
                <a:spcPts val="0"/>
              </a:spcBef>
              <a:defRPr/>
            </a:pPr>
            <a:r>
              <a:rPr lang="fr-FR" dirty="0" smtClean="0">
                <a:effectLst/>
              </a:rPr>
              <a:t>top, </a:t>
            </a:r>
            <a:r>
              <a:rPr lang="fr-FR" dirty="0" err="1" smtClean="0">
                <a:effectLst/>
              </a:rPr>
              <a:t>bottom</a:t>
            </a:r>
            <a:r>
              <a:rPr lang="fr-FR" dirty="0" smtClean="0">
                <a:effectLst/>
              </a:rPr>
              <a:t>, </a:t>
            </a:r>
            <a:r>
              <a:rPr lang="fr-FR" dirty="0" err="1" smtClean="0">
                <a:effectLst/>
              </a:rPr>
              <a:t>left</a:t>
            </a:r>
            <a:r>
              <a:rPr lang="fr-FR" dirty="0" smtClean="0">
                <a:effectLst/>
              </a:rPr>
              <a:t>, right</a:t>
            </a:r>
          </a:p>
          <a:p>
            <a:pPr algn="l" rtl="0">
              <a:spcBef>
                <a:spcPts val="0"/>
              </a:spcBef>
              <a:defRPr/>
            </a:pPr>
            <a:r>
              <a:rPr lang="fr-FR" dirty="0" smtClean="0">
                <a:effectLst/>
              </a:rPr>
              <a:t>border</a:t>
            </a:r>
          </a:p>
          <a:p>
            <a:pPr lvl="1" algn="l" rtl="0">
              <a:spcBef>
                <a:spcPts val="0"/>
              </a:spcBef>
              <a:defRPr/>
            </a:pPr>
            <a:r>
              <a:rPr lang="fr-FR" dirty="0" smtClean="0">
                <a:effectLst/>
              </a:rPr>
              <a:t>top, </a:t>
            </a:r>
            <a:r>
              <a:rPr lang="fr-FR" dirty="0" err="1" smtClean="0">
                <a:effectLst/>
              </a:rPr>
              <a:t>bottom</a:t>
            </a:r>
            <a:r>
              <a:rPr lang="fr-FR" dirty="0" smtClean="0">
                <a:effectLst/>
              </a:rPr>
              <a:t>, </a:t>
            </a:r>
            <a:r>
              <a:rPr lang="fr-FR" dirty="0" err="1" smtClean="0">
                <a:effectLst/>
              </a:rPr>
              <a:t>left</a:t>
            </a:r>
            <a:r>
              <a:rPr lang="fr-FR" dirty="0" smtClean="0">
                <a:effectLst/>
              </a:rPr>
              <a:t>, right</a:t>
            </a:r>
          </a:p>
          <a:p>
            <a:pPr algn="l" rtl="0">
              <a:spcBef>
                <a:spcPts val="0"/>
              </a:spcBef>
              <a:defRPr/>
            </a:pPr>
            <a:r>
              <a:rPr lang="fr-FR" dirty="0" err="1" smtClean="0">
                <a:effectLst/>
              </a:rPr>
              <a:t>padding</a:t>
            </a:r>
            <a:endParaRPr lang="fr-FR" dirty="0" smtClean="0">
              <a:effectLst/>
            </a:endParaRPr>
          </a:p>
          <a:p>
            <a:pPr lvl="1" algn="l" rtl="0">
              <a:spcBef>
                <a:spcPts val="0"/>
              </a:spcBef>
              <a:defRPr/>
            </a:pPr>
            <a:r>
              <a:rPr lang="fr-FR" dirty="0" smtClean="0">
                <a:effectLst/>
              </a:rPr>
              <a:t>top, </a:t>
            </a:r>
            <a:r>
              <a:rPr lang="fr-FR" dirty="0" err="1" smtClean="0">
                <a:effectLst/>
              </a:rPr>
              <a:t>bottom</a:t>
            </a:r>
            <a:r>
              <a:rPr lang="fr-FR" dirty="0" smtClean="0">
                <a:effectLst/>
              </a:rPr>
              <a:t>, </a:t>
            </a:r>
            <a:r>
              <a:rPr lang="fr-FR" dirty="0" err="1" smtClean="0">
                <a:effectLst/>
              </a:rPr>
              <a:t>left</a:t>
            </a:r>
            <a:r>
              <a:rPr lang="fr-FR" dirty="0" smtClean="0">
                <a:effectLst/>
              </a:rPr>
              <a:t>, right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78C93-4397-469F-872C-51CCE119ED68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3384C-46B1-4DEA-A6F4-FFD03B4C47C2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42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Picture 2" descr="C:\Users\CuC\Desktop\boxd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81300"/>
            <a:ext cx="41243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72000" y="5846763"/>
            <a:ext cx="3076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Source : www.w3.org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fr-FR" sz="4400" dirty="0" smtClean="0">
                <a:effectLst/>
              </a:rPr>
              <a:t>Ouvrons la boîte</a:t>
            </a:r>
            <a:endParaRPr lang="fr-FR" sz="44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mon_div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Tout n'est que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boîte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.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La compréhension des mécanismes de boîtes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est la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clé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de la mise en forme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des éléments structurés de la page Web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B23FD-4188-4739-823D-344415D6F74A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4C1D3-08AA-4761-BA27-F47AA8E70087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43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fr-FR" sz="4400" dirty="0" smtClean="0">
                <a:effectLst/>
              </a:rPr>
              <a:t>Ouvrons la boîte</a:t>
            </a:r>
            <a:endParaRPr lang="fr-FR" sz="4400" dirty="0">
              <a:effectLst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       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      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mon_div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Tout n'est que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boîte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.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La compréhension des mécanismes de boîtes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est la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clé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de la mise en forme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des éléments structurés de la page Web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86360-2595-4642-9DA7-8EDB8F21020B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62B34-6459-40C6-8382-8BD0B6821734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44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fr-FR" sz="4400" dirty="0" smtClean="0">
                <a:effectLst/>
              </a:rPr>
              <a:t>Ouvrons la boîte</a:t>
            </a:r>
            <a:endParaRPr lang="fr-FR" sz="4400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*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:</a:t>
            </a:r>
            <a:r>
              <a:rPr lang="fr-FR" sz="15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 20px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;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       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      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yellow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black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                               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gray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  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mon_div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Tout n'est que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boîte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.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La compréhension des mécanismes de boîtes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est la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clé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de la mise en forme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des éléments structurés de la page Web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0ABEA-A5CD-45C8-B266-70D65CE3DDCB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D8AB4-072D-477F-BA71-001B1ED6196A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42"/>
          <p:cNvGrpSpPr>
            <a:grpSpLocks/>
          </p:cNvGrpSpPr>
          <p:nvPr/>
        </p:nvGrpSpPr>
        <p:grpSpPr bwMode="auto">
          <a:xfrm>
            <a:off x="2051050" y="4941888"/>
            <a:ext cx="6635750" cy="1366837"/>
            <a:chOff x="2051720" y="4941168"/>
            <a:chExt cx="6635080" cy="136755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5708951" y="5797281"/>
              <a:ext cx="2977849" cy="5114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b="1" dirty="0">
                  <a:cs typeface="Courier New" pitchFamily="49" charset="0"/>
                </a:rPr>
                <a:t>display : block</a:t>
              </a:r>
            </a:p>
          </p:txBody>
        </p:sp>
        <p:cxnSp>
          <p:nvCxnSpPr>
            <p:cNvPr id="31759" name="Connecteur droit avec flèche 12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2051720" y="4941168"/>
              <a:ext cx="3656705" cy="1112168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Connecteur droit avec flèche 14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2411760" y="5373216"/>
              <a:ext cx="3296665" cy="68012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Connecteur droit avec flèche 18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2699792" y="5589240"/>
              <a:ext cx="3008633" cy="464096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Connecteur droit avec flèche 21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2987824" y="5805264"/>
              <a:ext cx="2720601" cy="248072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e 41"/>
          <p:cNvGrpSpPr>
            <a:grpSpLocks/>
          </p:cNvGrpSpPr>
          <p:nvPr/>
        </p:nvGrpSpPr>
        <p:grpSpPr bwMode="auto">
          <a:xfrm>
            <a:off x="457200" y="1268413"/>
            <a:ext cx="5126038" cy="1760537"/>
            <a:chOff x="457200" y="1268413"/>
            <a:chExt cx="5126760" cy="1761182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457200" y="1268413"/>
              <a:ext cx="3164334" cy="511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b="1" dirty="0">
                  <a:cs typeface="Courier New" pitchFamily="49" charset="0"/>
                </a:rPr>
                <a:t>display : </a:t>
              </a:r>
              <a:r>
                <a:rPr lang="fr-FR" b="1" dirty="0" err="1">
                  <a:cs typeface="Courier New" pitchFamily="49" charset="0"/>
                </a:rPr>
                <a:t>inline</a:t>
              </a:r>
              <a:endParaRPr lang="fr-FR" b="1" dirty="0">
                <a:cs typeface="Courier New" pitchFamily="49" charset="0"/>
              </a:endParaRPr>
            </a:p>
          </p:txBody>
        </p:sp>
        <p:cxnSp>
          <p:nvCxnSpPr>
            <p:cNvPr id="31755" name="Connecteur droit avec flèche 24"/>
            <p:cNvCxnSpPr>
              <a:cxnSpLocks noChangeShapeType="1"/>
              <a:stCxn id="24" idx="3"/>
            </p:cNvCxnSpPr>
            <p:nvPr/>
          </p:nvCxnSpPr>
          <p:spPr bwMode="auto">
            <a:xfrm>
              <a:off x="3621704" y="1523802"/>
              <a:ext cx="302224" cy="825078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6" name="Connecteur droit avec flèche 27"/>
            <p:cNvCxnSpPr>
              <a:cxnSpLocks noChangeShapeType="1"/>
              <a:stCxn id="24" idx="3"/>
            </p:cNvCxnSpPr>
            <p:nvPr/>
          </p:nvCxnSpPr>
          <p:spPr bwMode="auto">
            <a:xfrm>
              <a:off x="3621704" y="1523802"/>
              <a:ext cx="950296" cy="1041102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Connecteur droit avec flèche 30"/>
            <p:cNvCxnSpPr>
              <a:cxnSpLocks noChangeShapeType="1"/>
              <a:stCxn id="24" idx="3"/>
            </p:cNvCxnSpPr>
            <p:nvPr/>
          </p:nvCxnSpPr>
          <p:spPr bwMode="auto">
            <a:xfrm>
              <a:off x="3621704" y="1523802"/>
              <a:ext cx="1962256" cy="1505793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fr-FR" sz="4400" dirty="0" smtClean="0">
                <a:effectLst/>
              </a:rPr>
              <a:t>Ouvrons la boîte</a:t>
            </a:r>
            <a:endParaRPr lang="fr-FR" sz="4400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*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:</a:t>
            </a:r>
            <a:r>
              <a:rPr lang="fr-FR" sz="15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 20px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;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       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      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yellow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black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       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display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  :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block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;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gray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  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mon_div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Tout n'est que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boîte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strong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.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La compréhension des mécanismes de boîtes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est la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clé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span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de la mise en forme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i="1" dirty="0" smtClean="0">
                <a:effectLst/>
                <a:latin typeface="Courier New"/>
                <a:ea typeface="Calibri"/>
                <a:cs typeface="Times New Roman"/>
              </a:rPr>
              <a:t>       des éléments structurés de la page Web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em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p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29211-4574-49BE-A161-7A39ABB23256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9530F-DC13-44E5-A2AE-B18E9378AD8A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46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31"/>
          <p:cNvGrpSpPr>
            <a:grpSpLocks/>
          </p:cNvGrpSpPr>
          <p:nvPr/>
        </p:nvGrpSpPr>
        <p:grpSpPr bwMode="auto">
          <a:xfrm>
            <a:off x="457200" y="1268413"/>
            <a:ext cx="3467100" cy="2592387"/>
            <a:chOff x="457200" y="1268413"/>
            <a:chExt cx="3466728" cy="2592635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457200" y="1268413"/>
              <a:ext cx="3165135" cy="5112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cs typeface="Courier New" pitchFamily="49" charset="0"/>
                </a:rPr>
                <a:t>display : </a:t>
              </a:r>
              <a:r>
                <a:rPr lang="fr-FR" b="1" dirty="0" err="1">
                  <a:cs typeface="Courier New" pitchFamily="49" charset="0"/>
                </a:rPr>
                <a:t>inline</a:t>
              </a:r>
              <a:endParaRPr lang="fr-FR" b="1" dirty="0">
                <a:cs typeface="Courier New" pitchFamily="49" charset="0"/>
              </a:endParaRPr>
            </a:p>
          </p:txBody>
        </p:sp>
        <p:cxnSp>
          <p:nvCxnSpPr>
            <p:cNvPr id="32785" name="Connecteur droit avec flèche 24"/>
            <p:cNvCxnSpPr>
              <a:cxnSpLocks noChangeShapeType="1"/>
              <a:stCxn id="24" idx="3"/>
            </p:cNvCxnSpPr>
            <p:nvPr/>
          </p:nvCxnSpPr>
          <p:spPr bwMode="auto">
            <a:xfrm>
              <a:off x="3621704" y="1523802"/>
              <a:ext cx="302224" cy="825078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Connecteur droit avec flèche 27"/>
            <p:cNvCxnSpPr>
              <a:cxnSpLocks noChangeShapeType="1"/>
              <a:stCxn id="24" idx="3"/>
            </p:cNvCxnSpPr>
            <p:nvPr/>
          </p:nvCxnSpPr>
          <p:spPr bwMode="auto">
            <a:xfrm flipH="1">
              <a:off x="2843808" y="1523802"/>
              <a:ext cx="777896" cy="2337246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e 32"/>
          <p:cNvGrpSpPr>
            <a:grpSpLocks/>
          </p:cNvGrpSpPr>
          <p:nvPr/>
        </p:nvGrpSpPr>
        <p:grpSpPr bwMode="auto">
          <a:xfrm>
            <a:off x="1979613" y="5157788"/>
            <a:ext cx="6707187" cy="1150937"/>
            <a:chOff x="1979713" y="5157192"/>
            <a:chExt cx="6707087" cy="1151533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5708694" y="5797285"/>
              <a:ext cx="2978106" cy="5114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b="1" dirty="0">
                  <a:cs typeface="Courier New" pitchFamily="49" charset="0"/>
                </a:rPr>
                <a:t>display : block</a:t>
              </a:r>
            </a:p>
          </p:txBody>
        </p:sp>
        <p:cxnSp>
          <p:nvCxnSpPr>
            <p:cNvPr id="32779" name="Connecteur droit avec flèche 12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1979713" y="5301208"/>
              <a:ext cx="3728712" cy="752128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0" name="Connecteur droit avec flèche 14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2483768" y="5733256"/>
              <a:ext cx="3224657" cy="32008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1" name="Connecteur droit avec flèche 18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2699792" y="5877272"/>
              <a:ext cx="3008633" cy="176064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Connecteur droit avec flèche 21"/>
            <p:cNvCxnSpPr>
              <a:cxnSpLocks noChangeShapeType="1"/>
              <a:stCxn id="11" idx="1"/>
            </p:cNvCxnSpPr>
            <p:nvPr/>
          </p:nvCxnSpPr>
          <p:spPr bwMode="auto">
            <a:xfrm flipH="1">
              <a:off x="2987824" y="6053336"/>
              <a:ext cx="2720601" cy="3996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Connecteur droit avec flèche 30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2627784" y="5157192"/>
              <a:ext cx="3080641" cy="896144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Autour de et dans la boîte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*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#parent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err="1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.enfant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2AC2A-7D8F-433D-892A-40C0F5C21155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BF389-44FC-40A9-8A58-32F84F8709F6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47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Autour de et dans la boîte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*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#parent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err="1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.enfant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68B73-5434-43EA-84E0-69C97164B571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F3C42-BB48-4D6B-9D03-1A879E6B2656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Autour de et dans la boîte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*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#parent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err="1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.enfant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7EF87-3373-49FD-BF3F-D57123E966FB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3967B-666C-4522-B566-D473A458B185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49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5.What </a:t>
            </a:r>
            <a:r>
              <a:rPr lang="en-US" dirty="0"/>
              <a:t>is the correct HTML tag for inserting a line break?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&lt;break&gt;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</a:t>
            </a:r>
            <a:r>
              <a:rPr lang="en-US" dirty="0" err="1"/>
              <a:t>br</a:t>
            </a:r>
            <a:r>
              <a:rPr lang="en-US" dirty="0"/>
              <a:t>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</a:t>
            </a:r>
            <a:r>
              <a:rPr lang="en-US" dirty="0" err="1"/>
              <a:t>lb</a:t>
            </a:r>
            <a:r>
              <a:rPr lang="en-US" dirty="0"/>
              <a:t>&gt;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79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Autour de et dans la boîte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*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#parent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err="1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.enfant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C0890-3919-4909-8C19-07A3860A7430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32114-8E49-4586-BB64-113C0B1E2271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50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Autour de et dans la boîte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*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#parent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err="1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.enfant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 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FB8B0-532A-41C4-9947-5B38B1422A8D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D8106-F706-46E5-8B82-464D1A2FACA9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51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61DC1-FE88-4A81-830C-F9DB16E0BE9C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1227F-0550-4928-9CA6-9E236573BCA2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52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float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8em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C6A11-63FA-4066-8B1E-3BAB09A07B00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04793-3808-4982-97D3-82535DF37191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53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float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8em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2064E-23B2-46E3-8321-05A5A189A59D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A282-F994-4DBD-8166-CA158C3DE0A9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54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r>
              <a:rPr lang="fr-FR" sz="1500" b="1" dirty="0" smtClean="0">
                <a:effectLst/>
                <a:latin typeface="Calibri"/>
                <a:ea typeface="Calibri"/>
                <a:cs typeface="Times New Roman"/>
              </a:rPr>
              <a:t>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float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8em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F0175-06A9-4FF5-9F7D-781579708D7F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9CD33-0F5F-4BC7-9066-31A364ABDB0C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r>
              <a:rPr lang="fr-FR" sz="1500" b="1" dirty="0" smtClean="0">
                <a:effectLst/>
                <a:latin typeface="Calibri"/>
                <a:ea typeface="Calibri"/>
                <a:cs typeface="Times New Roman"/>
              </a:rPr>
              <a:t>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float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8em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C39F8-4073-4810-B178-FD9DE9E6B268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F62FC-F0E5-428D-B3A3-E4818B08016B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56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 et les autres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           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B3F2C-D390-4839-9FC7-06E13458ADB8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D968-B2CE-4414-A25A-662068B8CD1B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57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 et les autres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           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float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8em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  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E262D-0015-43BA-8669-5478799E5BB9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A9749-86D1-46A7-B03B-CD7BFD4BA80A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 et les autres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           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float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8em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  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         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clear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    : 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          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AEEE3-ED36-42AC-8230-4C54C9D2EABF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1309-55A8-4AB7-BF9F-D6055E940F93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59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6.Choose </a:t>
            </a:r>
            <a:r>
              <a:rPr lang="en-US" dirty="0"/>
              <a:t>the correct HTML tag to make a text bold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&lt;b&gt;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&lt;bold&gt;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86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fr-FR" dirty="0" smtClean="0">
                <a:effectLst/>
              </a:rPr>
              <a:t>Les boîtes qui flottent et les autres</a:t>
            </a:r>
            <a:endParaRPr lang="fr-FR" dirty="0">
              <a:effectLst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0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0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                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float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8em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  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#enfant2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green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                     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#enfant3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blue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         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clear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     : 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left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  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 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'enfant2'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bbbbbbbbbb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'enfant3'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cccccccccc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EF54C-4C4A-472A-B7E5-5056D6DFF499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381DA-CEC9-4000-A5CD-4F5B5943FBC6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60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4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70000"/>
            <a:ext cx="664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err="1" smtClean="0">
                <a:effectLst/>
              </a:rPr>
              <a:t>Quirks</a:t>
            </a:r>
            <a:r>
              <a:rPr lang="fr-FR" dirty="0" smtClean="0">
                <a:effectLst/>
              </a:rPr>
              <a:t> Mode</a:t>
            </a:r>
            <a:endParaRPr lang="fr-FR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fr-FR" dirty="0" smtClean="0">
                <a:effectLst/>
              </a:rPr>
              <a:t>Mode de rendu des nouveau navigateurs lorsqu’ils tentent de rester compatibles avec les erreurs du passé</a:t>
            </a:r>
          </a:p>
          <a:p>
            <a:pPr algn="l" rtl="0">
              <a:defRPr/>
            </a:pPr>
            <a:r>
              <a:rPr lang="fr-FR" dirty="0" smtClean="0">
                <a:effectLst/>
              </a:rPr>
              <a:t>Mode déclenché en fonction de la DTD</a:t>
            </a:r>
          </a:p>
          <a:p>
            <a:pPr lvl="1" algn="l" rtl="0">
              <a:defRPr/>
            </a:pPr>
            <a:r>
              <a:rPr lang="fr-FR" dirty="0" smtClean="0">
                <a:effectLst/>
              </a:rPr>
              <a:t>DTD complète </a:t>
            </a:r>
            <a:r>
              <a:rPr lang="fr-FR" dirty="0" smtClean="0">
                <a:effectLst/>
                <a:sym typeface="Wingdings" pitchFamily="2" charset="2"/>
              </a:rPr>
              <a:t> mode de rendu normal</a:t>
            </a:r>
          </a:p>
          <a:p>
            <a:pPr lvl="1" algn="l" rtl="0">
              <a:defRPr/>
            </a:pPr>
            <a:r>
              <a:rPr lang="fr-FR" dirty="0" smtClean="0">
                <a:effectLst/>
                <a:sym typeface="Wingdings" pitchFamily="2" charset="2"/>
              </a:rPr>
              <a:t>DTD partielle ou absente  mode de rendu dégradé</a:t>
            </a:r>
          </a:p>
          <a:p>
            <a:pPr algn="l" rtl="0">
              <a:defRPr/>
            </a:pPr>
            <a:r>
              <a:rPr lang="fr-FR" dirty="0" smtClean="0">
                <a:effectLst/>
                <a:sym typeface="Wingdings" pitchFamily="2" charset="2"/>
              </a:rPr>
              <a:t>Importance de fixer correctement la DTD !</a:t>
            </a:r>
          </a:p>
          <a:p>
            <a:pPr algn="l" rtl="0">
              <a:defRPr/>
            </a:pPr>
            <a:r>
              <a:rPr lang="fr-FR" dirty="0" smtClean="0">
                <a:effectLst/>
                <a:sym typeface="Wingdings" pitchFamily="2" charset="2"/>
              </a:rPr>
              <a:t>Différences entre les modes :</a:t>
            </a:r>
          </a:p>
          <a:p>
            <a:pPr lvl="1" algn="l" rtl="0">
              <a:defRPr/>
            </a:pPr>
            <a:r>
              <a:rPr lang="fr-FR" dirty="0" smtClean="0">
                <a:effectLst/>
                <a:sym typeface="Wingdings" pitchFamily="2" charset="2"/>
              </a:rPr>
              <a:t>Taille des boîtes</a:t>
            </a:r>
          </a:p>
          <a:p>
            <a:pPr lvl="1" algn="l" rtl="0">
              <a:defRPr/>
            </a:pPr>
            <a:r>
              <a:rPr lang="fr-FR" dirty="0" smtClean="0">
                <a:effectLst/>
                <a:sym typeface="Wingdings" pitchFamily="2" charset="2"/>
              </a:rPr>
              <a:t>Alignements verticaux</a:t>
            </a:r>
          </a:p>
          <a:p>
            <a:pPr lvl="1" algn="l" rtl="0">
              <a:defRPr/>
            </a:pPr>
            <a:r>
              <a:rPr lang="fr-FR" dirty="0" smtClean="0">
                <a:effectLst/>
                <a:sym typeface="Wingdings" pitchFamily="2" charset="2"/>
              </a:rPr>
              <a:t>Héritage des polices dans les tableaux</a:t>
            </a:r>
            <a:endParaRPr lang="fr-FR" dirty="0">
              <a:effectLst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A21B1-2664-4AFC-AE27-21847A9632EC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4E680-EF9A-4BB9-8471-1E553D63331E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61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err="1" smtClean="0">
                <a:effectLst/>
              </a:rPr>
              <a:t>Quirks</a:t>
            </a:r>
            <a:r>
              <a:rPr lang="fr-FR" dirty="0" smtClean="0">
                <a:effectLst/>
              </a:rPr>
              <a:t> Mode : exemple normal</a:t>
            </a:r>
            <a:endParaRPr lang="fr-FR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</a:rPr>
              <a:t> 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&lt;!DOCTYPE html PUBLIC "-//W3C//DTD HTML 4.01 </a:t>
            </a:r>
            <a:r>
              <a:rPr lang="fr-FR" sz="1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Transitional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//EN" "</a:t>
            </a:r>
            <a:r>
              <a:rPr lang="fr-FR" sz="1000" b="1" u="sng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  <a:hlinkClick r:id="rId2"/>
              </a:rPr>
              <a:t>http://www.w3.org/TR/html4/loose.dtd</a:t>
            </a:r>
            <a:r>
              <a:rPr lang="fr-FR" sz="1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"&gt;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background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: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no-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repeat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url(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'fond.png'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)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center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center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300px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width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300px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60px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            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>
              <a:effectLst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EE1DF-34AD-4DA9-8C72-B4C79ABE742B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95708-659E-4707-A120-93F4990098B4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62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CuC\Desktop\boite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00"/>
            <a:ext cx="6096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19"/>
          <p:cNvGrpSpPr>
            <a:grpSpLocks/>
          </p:cNvGrpSpPr>
          <p:nvPr/>
        </p:nvGrpSpPr>
        <p:grpSpPr bwMode="auto">
          <a:xfrm>
            <a:off x="4143375" y="1714500"/>
            <a:ext cx="1495425" cy="3463925"/>
            <a:chOff x="4143372" y="1714488"/>
            <a:chExt cx="1496061" cy="3463886"/>
          </a:xfrm>
        </p:grpSpPr>
        <p:cxnSp>
          <p:nvCxnSpPr>
            <p:cNvPr id="49161" name="Connecteur droit avec flèche 11"/>
            <p:cNvCxnSpPr>
              <a:cxnSpLocks noChangeShapeType="1"/>
            </p:cNvCxnSpPr>
            <p:nvPr/>
          </p:nvCxnSpPr>
          <p:spPr bwMode="auto">
            <a:xfrm rot="5400000">
              <a:off x="2858281" y="3455640"/>
              <a:ext cx="2571769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2" name="Connecteur droit avec flèche 13"/>
            <p:cNvCxnSpPr>
              <a:cxnSpLocks noChangeShapeType="1"/>
            </p:cNvCxnSpPr>
            <p:nvPr/>
          </p:nvCxnSpPr>
          <p:spPr bwMode="auto">
            <a:xfrm rot="5400000">
              <a:off x="4286381" y="4963928"/>
              <a:ext cx="428629" cy="26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3" name="Connecteur droit avec flèche 15"/>
            <p:cNvCxnSpPr>
              <a:cxnSpLocks noChangeShapeType="1"/>
            </p:cNvCxnSpPr>
            <p:nvPr/>
          </p:nvCxnSpPr>
          <p:spPr bwMode="auto">
            <a:xfrm rot="5400000">
              <a:off x="4286381" y="1954389"/>
              <a:ext cx="428629" cy="26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ZoneTexte 16"/>
            <p:cNvSpPr txBox="1"/>
            <p:nvPr/>
          </p:nvSpPr>
          <p:spPr>
            <a:xfrm>
              <a:off x="4286308" y="3395632"/>
              <a:ext cx="1024373" cy="46195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latin typeface="Arial" pitchFamily="34" charset="0"/>
                  <a:cs typeface="Arial" pitchFamily="34" charset="0"/>
                </a:rPr>
                <a:t>300px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786583" y="1714488"/>
              <a:ext cx="852850" cy="461958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latin typeface="Arial" pitchFamily="34" charset="0"/>
                  <a:cs typeface="Arial" pitchFamily="34" charset="0"/>
                </a:rPr>
                <a:t>50px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786583" y="4714829"/>
              <a:ext cx="852850" cy="461958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latin typeface="Arial" pitchFamily="34" charset="0"/>
                  <a:cs typeface="Arial" pitchFamily="34" charset="0"/>
                </a:rPr>
                <a:t>50px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fr-FR" dirty="0" err="1" smtClean="0">
                <a:effectLst/>
              </a:rPr>
              <a:t>Quirks</a:t>
            </a:r>
            <a:r>
              <a:rPr lang="fr-FR" dirty="0" smtClean="0">
                <a:effectLst/>
              </a:rPr>
              <a:t> Mode : exemple dégradé</a:t>
            </a:r>
            <a:endParaRPr lang="fr-FR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</a:rPr>
              <a:t> 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meta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http-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equiv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"Content-Type"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content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"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/html; 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charset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utf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-8"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type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text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/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css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0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solid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purple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font-size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line-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2.5em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            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#enfant1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{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border-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color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: </a:t>
            </a:r>
            <a:r>
              <a:rPr lang="fr-FR" sz="1500" b="1" dirty="0" err="1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red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background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  :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no-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repeat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url(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'fond.png'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)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center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center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height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300px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width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300px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margin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 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20px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        </a:t>
            </a:r>
            <a:r>
              <a:rPr lang="fr-FR" sz="1500" b="1" dirty="0" err="1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padding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: 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60px</a:t>
            </a: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;             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}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style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0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Une boîte pour les gouverner tous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title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A020F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head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'parent'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  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class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500" b="1" dirty="0" smtClean="0">
                <a:solidFill>
                  <a:srgbClr val="2E8B57"/>
                </a:solidFill>
                <a:effectLst/>
                <a:latin typeface="Courier New"/>
                <a:ea typeface="Calibri"/>
                <a:cs typeface="Times New Roman"/>
              </a:rPr>
              <a:t>id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=</a:t>
            </a:r>
            <a:r>
              <a:rPr lang="fr-FR" sz="1500" b="1" dirty="0" smtClean="0">
                <a:solidFill>
                  <a:srgbClr val="FF00FF"/>
                </a:solidFill>
                <a:effectLst/>
                <a:latin typeface="Courier New"/>
                <a:ea typeface="Calibri"/>
                <a:cs typeface="Times New Roman"/>
              </a:rPr>
              <a:t>'enfant1'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r>
              <a:rPr lang="fr-FR" sz="1500" b="1" dirty="0" err="1" smtClean="0">
                <a:effectLst/>
                <a:latin typeface="Courier New"/>
                <a:ea typeface="Calibri"/>
                <a:cs typeface="Times New Roman"/>
              </a:rPr>
              <a:t>aaaaaaaaaa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smtClean="0">
                <a:effectLst/>
                <a:latin typeface="Courier New"/>
                <a:ea typeface="Calibri"/>
                <a:cs typeface="Times New Roman"/>
              </a:rPr>
              <a:t>  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500" b="1" dirty="0" err="1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div</a:t>
            </a:r>
            <a:r>
              <a:rPr lang="fr-FR" sz="15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5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body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&lt;/</a:t>
            </a:r>
            <a:r>
              <a:rPr lang="fr-FR" sz="1000" b="1" dirty="0" smtClean="0">
                <a:solidFill>
                  <a:srgbClr val="804040"/>
                </a:solidFill>
                <a:effectLst/>
                <a:latin typeface="Courier New"/>
                <a:ea typeface="Calibri"/>
                <a:cs typeface="Times New Roman"/>
              </a:rPr>
              <a:t>html</a:t>
            </a:r>
            <a:r>
              <a:rPr lang="fr-FR" sz="1000" b="1" dirty="0" smtClean="0">
                <a:solidFill>
                  <a:srgbClr val="008080"/>
                </a:solidFill>
                <a:effectLst/>
                <a:latin typeface="Courier New"/>
                <a:ea typeface="Calibri"/>
                <a:cs typeface="Times New Roman"/>
              </a:rPr>
              <a:t>&gt;</a:t>
            </a:r>
            <a:endParaRPr lang="fr-FR" sz="10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b="1" dirty="0">
              <a:effectLst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7465C-F03B-414A-BA1D-9FCE6882D087}" type="datetime2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7 avril 2015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 De Style CSS 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90A02-4F5D-4827-A327-EE282D6D27A0}" type="slidenum"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63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CuC\Desktop\boite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5094"/>
            <a:ext cx="6096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13"/>
          <p:cNvGrpSpPr>
            <a:grpSpLocks/>
          </p:cNvGrpSpPr>
          <p:nvPr/>
        </p:nvGrpSpPr>
        <p:grpSpPr bwMode="auto">
          <a:xfrm>
            <a:off x="2357438" y="1571625"/>
            <a:ext cx="1495425" cy="2571750"/>
            <a:chOff x="2357422" y="1571612"/>
            <a:chExt cx="1496061" cy="2571769"/>
          </a:xfrm>
        </p:grpSpPr>
        <p:cxnSp>
          <p:nvCxnSpPr>
            <p:cNvPr id="50186" name="Connecteur droit avec flèche 7"/>
            <p:cNvCxnSpPr>
              <a:cxnSpLocks noChangeShapeType="1"/>
            </p:cNvCxnSpPr>
            <p:nvPr/>
          </p:nvCxnSpPr>
          <p:spPr bwMode="auto">
            <a:xfrm rot="5400000">
              <a:off x="1072331" y="2856703"/>
              <a:ext cx="2571769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87" name="Connecteur droit avec flèche 8"/>
            <p:cNvCxnSpPr>
              <a:cxnSpLocks noChangeShapeType="1"/>
            </p:cNvCxnSpPr>
            <p:nvPr/>
          </p:nvCxnSpPr>
          <p:spPr bwMode="auto">
            <a:xfrm rot="5400000">
              <a:off x="2500431" y="3758626"/>
              <a:ext cx="428629" cy="26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88" name="Connecteur droit avec flèche 9"/>
            <p:cNvCxnSpPr>
              <a:cxnSpLocks noChangeShapeType="1"/>
            </p:cNvCxnSpPr>
            <p:nvPr/>
          </p:nvCxnSpPr>
          <p:spPr bwMode="auto">
            <a:xfrm rot="5400000">
              <a:off x="2500431" y="1948784"/>
              <a:ext cx="428629" cy="26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ZoneTexte 10"/>
            <p:cNvSpPr txBox="1"/>
            <p:nvPr/>
          </p:nvSpPr>
          <p:spPr>
            <a:xfrm>
              <a:off x="2500358" y="2681283"/>
              <a:ext cx="1024372" cy="46196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latin typeface="Arial" pitchFamily="34" charset="0"/>
                  <a:cs typeface="Arial" pitchFamily="34" charset="0"/>
                </a:rPr>
                <a:t>300px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000632" y="1708138"/>
              <a:ext cx="852851" cy="461966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latin typeface="Arial" pitchFamily="34" charset="0"/>
                  <a:cs typeface="Arial" pitchFamily="34" charset="0"/>
                </a:rPr>
                <a:t>50px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000632" y="3509964"/>
              <a:ext cx="852851" cy="46196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latin typeface="Arial" pitchFamily="34" charset="0"/>
                  <a:cs typeface="Arial" pitchFamily="34" charset="0"/>
                </a:rPr>
                <a:t>50px</a:t>
              </a:r>
            </a:p>
          </p:txBody>
        </p:sp>
      </p:grpSp>
      <p:sp>
        <p:nvSpPr>
          <p:cNvPr id="15" name="Flèche droite 14"/>
          <p:cNvSpPr/>
          <p:nvPr/>
        </p:nvSpPr>
        <p:spPr bwMode="auto">
          <a:xfrm>
            <a:off x="87313" y="1143000"/>
            <a:ext cx="622300" cy="484188"/>
          </a:xfrm>
          <a:prstGeom prst="rightArrow">
            <a:avLst>
              <a:gd name="adj1" fmla="val 50000"/>
              <a:gd name="adj2" fmla="val 75006"/>
            </a:avLst>
          </a:prstGeom>
          <a:solidFill>
            <a:srgbClr val="007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What is the correct HTML for creating a hyperlink?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000" dirty="0"/>
              <a:t>&lt;a </a:t>
            </a:r>
            <a:r>
              <a:rPr lang="en-US" sz="3000" dirty="0" err="1"/>
              <a:t>url</a:t>
            </a:r>
            <a:r>
              <a:rPr lang="en-US" sz="3000" dirty="0"/>
              <a:t>="http://www.w3schools.com"&gt;W3Schools.com&lt;/a&gt;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000" dirty="0"/>
              <a:t>&lt;a&gt;http://www.w3schools.com&lt;/a&gt;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000" dirty="0"/>
              <a:t>&lt;a name="http://www.w3schools.com"&gt;W3Schools.com&lt;/a&gt;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sz="3000" dirty="0"/>
              <a:t>&lt;a </a:t>
            </a:r>
            <a:r>
              <a:rPr lang="en-US" sz="3000" dirty="0" err="1"/>
              <a:t>href</a:t>
            </a:r>
            <a:r>
              <a:rPr lang="en-US" sz="3000" dirty="0"/>
              <a:t>="http://www.w3schools.com"&gt;W3Schools&lt;/a&gt;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3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dirty="0" smtClean="0"/>
              <a:t>8.Which </a:t>
            </a:r>
            <a:r>
              <a:rPr lang="en-US" dirty="0"/>
              <a:t>of these tags are all &lt;table&gt; tags?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&lt;table</a:t>
            </a:r>
            <a:r>
              <a:rPr lang="en-US" dirty="0"/>
              <a:t>&gt;&lt;head&gt;&lt;</a:t>
            </a:r>
            <a:r>
              <a:rPr lang="en-US" dirty="0" err="1"/>
              <a:t>tfoot</a:t>
            </a:r>
            <a:r>
              <a:rPr lang="en-US" dirty="0"/>
              <a:t>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&lt;table&gt;&lt;</a:t>
            </a:r>
            <a:r>
              <a:rPr lang="en-US" dirty="0" err="1"/>
              <a:t>tr</a:t>
            </a:r>
            <a:r>
              <a:rPr lang="en-US" dirty="0"/>
              <a:t>&gt;&lt;</a:t>
            </a:r>
            <a:r>
              <a:rPr lang="en-US" dirty="0" err="1"/>
              <a:t>tt</a:t>
            </a:r>
            <a:r>
              <a:rPr lang="en-US" dirty="0"/>
              <a:t>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</a:t>
            </a:r>
            <a:r>
              <a:rPr lang="en-US" dirty="0" err="1"/>
              <a:t>thead</a:t>
            </a:r>
            <a:r>
              <a:rPr lang="en-US" dirty="0"/>
              <a:t>&gt;&lt;body&gt;&lt;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&lt;table&gt;&lt;</a:t>
            </a:r>
            <a:r>
              <a:rPr lang="en-US" dirty="0" err="1"/>
              <a:t>tr</a:t>
            </a:r>
            <a:r>
              <a:rPr lang="en-US" dirty="0"/>
              <a:t>&gt;&lt;td&gt;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19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Test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9.What </a:t>
            </a:r>
            <a:r>
              <a:rPr lang="en-US" dirty="0"/>
              <a:t>is the correct HTML for inserting an image?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="image.gif" alt="</a:t>
            </a:r>
            <a:r>
              <a:rPr lang="en-US" dirty="0" err="1"/>
              <a:t>MyImage</a:t>
            </a:r>
            <a:r>
              <a:rPr lang="en-US" dirty="0"/>
              <a:t>"&gt;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&lt;image </a:t>
            </a:r>
            <a:r>
              <a:rPr lang="en-US" dirty="0" err="1"/>
              <a:t>src</a:t>
            </a:r>
            <a:r>
              <a:rPr lang="en-US" dirty="0"/>
              <a:t>="image.gif" alt="</a:t>
            </a:r>
            <a:r>
              <a:rPr lang="en-US" dirty="0" err="1"/>
              <a:t>MyImage</a:t>
            </a:r>
            <a:r>
              <a:rPr lang="en-US" dirty="0"/>
              <a:t>"&gt;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alt="</a:t>
            </a:r>
            <a:r>
              <a:rPr lang="en-US" dirty="0" err="1"/>
              <a:t>MyImage</a:t>
            </a:r>
            <a:r>
              <a:rPr lang="en-US" dirty="0"/>
              <a:t>"&gt;image.gif&lt;/</a:t>
            </a:r>
            <a:r>
              <a:rPr lang="en-US" dirty="0" err="1"/>
              <a:t>img</a:t>
            </a:r>
            <a:r>
              <a:rPr lang="en-US" dirty="0"/>
              <a:t>&gt;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href</a:t>
            </a:r>
            <a:r>
              <a:rPr lang="en-US" dirty="0"/>
              <a:t>="image.gif" alt="</a:t>
            </a:r>
            <a:r>
              <a:rPr lang="en-US" dirty="0" err="1"/>
              <a:t>MyImage</a:t>
            </a:r>
            <a:r>
              <a:rPr lang="en-US" dirty="0"/>
              <a:t>"&gt;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B1E3C-8B03-4AF8-965B-C05FD1B3A037}" type="datetime2">
              <a:rPr lang="fr-FR" smtClean="0"/>
              <a:t>mardi 7 avril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Feuilles De Style CSS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DA77-6301-44EC-AD8B-A3E67A800D1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500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3020</Words>
  <Application>Microsoft Office PowerPoint</Application>
  <PresentationFormat>Affichage à l'écran (4:3)</PresentationFormat>
  <Paragraphs>1138</Paragraphs>
  <Slides>63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Module</vt:lpstr>
      <vt:lpstr>Test</vt:lpstr>
      <vt:lpstr>Test</vt:lpstr>
      <vt:lpstr>Test</vt:lpstr>
      <vt:lpstr>Test</vt:lpstr>
      <vt:lpstr>Test</vt:lpstr>
      <vt:lpstr>Test</vt:lpstr>
      <vt:lpstr>Test</vt:lpstr>
      <vt:lpstr>Test</vt:lpstr>
      <vt:lpstr>Test</vt:lpstr>
      <vt:lpstr>Test</vt:lpstr>
      <vt:lpstr>Programmation Web Coté Client : Feuilles de style CSS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CSS : Cascading Style Sheets</vt:lpstr>
      <vt:lpstr>Modification de style très aisée</vt:lpstr>
      <vt:lpstr>Appliquer un style à un élément</vt:lpstr>
      <vt:lpstr>Classe, identification et description</vt:lpstr>
      <vt:lpstr>Ajouter du style à un document HTML</vt:lpstr>
      <vt:lpstr>Feuille de style</vt:lpstr>
      <vt:lpstr>Héritage</vt:lpstr>
      <vt:lpstr>Héritage</vt:lpstr>
      <vt:lpstr>Héritage</vt:lpstr>
      <vt:lpstr>Héritage</vt:lpstr>
      <vt:lpstr>Sélecteurs CSS</vt:lpstr>
      <vt:lpstr>Sélecteurs CSS</vt:lpstr>
      <vt:lpstr>Exemple de sélecteurs courants</vt:lpstr>
      <vt:lpstr>Exemple de sélecteurs courants</vt:lpstr>
      <vt:lpstr>Valeurs des propriétés</vt:lpstr>
      <vt:lpstr>Valeurs des propriétés</vt:lpstr>
      <vt:lpstr>Exemples de propriétés</vt:lpstr>
      <vt:lpstr>Cascade de feuilles de style</vt:lpstr>
      <vt:lpstr>Cascade de feuilles de style</vt:lpstr>
      <vt:lpstr>Dépendance au média</vt:lpstr>
      <vt:lpstr>Dépendance au média</vt:lpstr>
      <vt:lpstr>Modèle de boîtes</vt:lpstr>
      <vt:lpstr>Point sur les boîtes</vt:lpstr>
      <vt:lpstr>Point sur les boîtes</vt:lpstr>
      <vt:lpstr>Ouvrons la boîte</vt:lpstr>
      <vt:lpstr>Ouvrons la boîte</vt:lpstr>
      <vt:lpstr>Ouvrons la boîte</vt:lpstr>
      <vt:lpstr>Ouvrons la boîte</vt:lpstr>
      <vt:lpstr>Autour de et dans la boîte</vt:lpstr>
      <vt:lpstr>Autour de et dans la boîte</vt:lpstr>
      <vt:lpstr>Autour de et dans la boîte</vt:lpstr>
      <vt:lpstr>Autour de et dans la boîte</vt:lpstr>
      <vt:lpstr>Autour de et dans la boîte</vt:lpstr>
      <vt:lpstr>Les boîtes qui flottent</vt:lpstr>
      <vt:lpstr>Les boîtes qui flottent</vt:lpstr>
      <vt:lpstr>Les boîtes qui flottent</vt:lpstr>
      <vt:lpstr>Les boîtes qui flottent</vt:lpstr>
      <vt:lpstr>Les boîtes qui flottent</vt:lpstr>
      <vt:lpstr>Les boîtes qui flottent et les autres</vt:lpstr>
      <vt:lpstr>Les boîtes qui flottent et les autres</vt:lpstr>
      <vt:lpstr>Les boîtes qui flottent et les autres</vt:lpstr>
      <vt:lpstr>Les boîtes qui flottent et les autres</vt:lpstr>
      <vt:lpstr>Quirks Mode</vt:lpstr>
      <vt:lpstr>Quirks Mode : exemple normal</vt:lpstr>
      <vt:lpstr>Quirks Mode : exemple dégradé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/>
  <cp:revision>863</cp:revision>
  <cp:lastPrinted>1601-01-01T00:00:00Z</cp:lastPrinted>
  <dcterms:created xsi:type="dcterms:W3CDTF">2005-09-14T08:47:05Z</dcterms:created>
  <dcterms:modified xsi:type="dcterms:W3CDTF">2015-04-07T21:46:28Z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