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8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ar-DZ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C864-10AD-4FAF-B7B1-1EB9D96B034A}" type="datetimeFigureOut">
              <a:rPr lang="ar-DZ" smtClean="0"/>
              <a:pPr/>
              <a:t>06-04-1442</a:t>
            </a:fld>
            <a:endParaRPr lang="ar-DZ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86AC8-DCCD-4100-BE85-FF0A6B11E8A8}" type="slidenum">
              <a:rPr lang="ar-DZ" smtClean="0"/>
              <a:pPr/>
              <a:t>‹#›</a:t>
            </a:fld>
            <a:endParaRPr lang="ar-D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C864-10AD-4FAF-B7B1-1EB9D96B034A}" type="datetimeFigureOut">
              <a:rPr lang="ar-DZ" smtClean="0"/>
              <a:pPr/>
              <a:t>06-04-1442</a:t>
            </a:fld>
            <a:endParaRPr lang="ar-DZ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86AC8-DCCD-4100-BE85-FF0A6B11E8A8}" type="slidenum">
              <a:rPr lang="ar-DZ" smtClean="0"/>
              <a:pPr/>
              <a:t>‹#›</a:t>
            </a:fld>
            <a:endParaRPr lang="ar-D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C864-10AD-4FAF-B7B1-1EB9D96B034A}" type="datetimeFigureOut">
              <a:rPr lang="ar-DZ" smtClean="0"/>
              <a:pPr/>
              <a:t>06-04-1442</a:t>
            </a:fld>
            <a:endParaRPr lang="ar-DZ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86AC8-DCCD-4100-BE85-FF0A6B11E8A8}" type="slidenum">
              <a:rPr lang="ar-DZ" smtClean="0"/>
              <a:pPr/>
              <a:t>‹#›</a:t>
            </a:fld>
            <a:endParaRPr lang="ar-D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C864-10AD-4FAF-B7B1-1EB9D96B034A}" type="datetimeFigureOut">
              <a:rPr lang="ar-DZ" smtClean="0"/>
              <a:pPr/>
              <a:t>06-04-1442</a:t>
            </a:fld>
            <a:endParaRPr lang="ar-DZ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86AC8-DCCD-4100-BE85-FF0A6B11E8A8}" type="slidenum">
              <a:rPr lang="ar-DZ" smtClean="0"/>
              <a:pPr/>
              <a:t>‹#›</a:t>
            </a:fld>
            <a:endParaRPr lang="ar-D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C864-10AD-4FAF-B7B1-1EB9D96B034A}" type="datetimeFigureOut">
              <a:rPr lang="ar-DZ" smtClean="0"/>
              <a:pPr/>
              <a:t>06-04-1442</a:t>
            </a:fld>
            <a:endParaRPr lang="ar-DZ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86AC8-DCCD-4100-BE85-FF0A6B11E8A8}" type="slidenum">
              <a:rPr lang="ar-DZ" smtClean="0"/>
              <a:pPr/>
              <a:t>‹#›</a:t>
            </a:fld>
            <a:endParaRPr lang="ar-D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C864-10AD-4FAF-B7B1-1EB9D96B034A}" type="datetimeFigureOut">
              <a:rPr lang="ar-DZ" smtClean="0"/>
              <a:pPr/>
              <a:t>06-04-1442</a:t>
            </a:fld>
            <a:endParaRPr lang="ar-DZ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86AC8-DCCD-4100-BE85-FF0A6B11E8A8}" type="slidenum">
              <a:rPr lang="ar-DZ" smtClean="0"/>
              <a:pPr/>
              <a:t>‹#›</a:t>
            </a:fld>
            <a:endParaRPr lang="ar-D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C864-10AD-4FAF-B7B1-1EB9D96B034A}" type="datetimeFigureOut">
              <a:rPr lang="ar-DZ" smtClean="0"/>
              <a:pPr/>
              <a:t>06-04-1442</a:t>
            </a:fld>
            <a:endParaRPr lang="ar-DZ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86AC8-DCCD-4100-BE85-FF0A6B11E8A8}" type="slidenum">
              <a:rPr lang="ar-DZ" smtClean="0"/>
              <a:pPr/>
              <a:t>‹#›</a:t>
            </a:fld>
            <a:endParaRPr lang="ar-D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C864-10AD-4FAF-B7B1-1EB9D96B034A}" type="datetimeFigureOut">
              <a:rPr lang="ar-DZ" smtClean="0"/>
              <a:pPr/>
              <a:t>06-04-1442</a:t>
            </a:fld>
            <a:endParaRPr lang="ar-DZ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86AC8-DCCD-4100-BE85-FF0A6B11E8A8}" type="slidenum">
              <a:rPr lang="ar-DZ" smtClean="0"/>
              <a:pPr/>
              <a:t>‹#›</a:t>
            </a:fld>
            <a:endParaRPr lang="ar-D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C864-10AD-4FAF-B7B1-1EB9D96B034A}" type="datetimeFigureOut">
              <a:rPr lang="ar-DZ" smtClean="0"/>
              <a:pPr/>
              <a:t>06-04-1442</a:t>
            </a:fld>
            <a:endParaRPr lang="ar-DZ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86AC8-DCCD-4100-BE85-FF0A6B11E8A8}" type="slidenum">
              <a:rPr lang="ar-DZ" smtClean="0"/>
              <a:pPr/>
              <a:t>‹#›</a:t>
            </a:fld>
            <a:endParaRPr lang="ar-D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C864-10AD-4FAF-B7B1-1EB9D96B034A}" type="datetimeFigureOut">
              <a:rPr lang="ar-DZ" smtClean="0"/>
              <a:pPr/>
              <a:t>06-04-1442</a:t>
            </a:fld>
            <a:endParaRPr lang="ar-DZ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86AC8-DCCD-4100-BE85-FF0A6B11E8A8}" type="slidenum">
              <a:rPr lang="ar-DZ" smtClean="0"/>
              <a:pPr/>
              <a:t>‹#›</a:t>
            </a:fld>
            <a:endParaRPr lang="ar-D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C864-10AD-4FAF-B7B1-1EB9D96B034A}" type="datetimeFigureOut">
              <a:rPr lang="ar-DZ" smtClean="0"/>
              <a:pPr/>
              <a:t>06-04-1442</a:t>
            </a:fld>
            <a:endParaRPr lang="ar-DZ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C786AC8-DCCD-4100-BE85-FF0A6B11E8A8}" type="slidenum">
              <a:rPr lang="ar-DZ" smtClean="0"/>
              <a:pPr/>
              <a:t>‹#›</a:t>
            </a:fld>
            <a:endParaRPr lang="ar-DZ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ACC864-10AD-4FAF-B7B1-1EB9D96B034A}" type="datetimeFigureOut">
              <a:rPr lang="ar-DZ" smtClean="0"/>
              <a:pPr/>
              <a:t>06-04-1442</a:t>
            </a:fld>
            <a:endParaRPr lang="ar-DZ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DZ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786AC8-DCCD-4100-BE85-FF0A6B11E8A8}" type="slidenum">
              <a:rPr lang="ar-DZ" smtClean="0"/>
              <a:pPr/>
              <a:t>‹#›</a:t>
            </a:fld>
            <a:endParaRPr lang="ar-DZ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khbaralaan.net/news/world/2012/11/28/show-mathematics-something-arabic-word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ar.wikipedia.org/wiki/%D8%AA%D9%82%D9%88%D9%8A%D9%85" TargetMode="External"/><Relationship Id="rId3" Type="http://schemas.openxmlformats.org/officeDocument/2006/relationships/hyperlink" Target="https://ar.wikipedia.org/wiki/%D9%81%D8%AE%D8%A7%D8%B1" TargetMode="External"/><Relationship Id="rId7" Type="http://schemas.openxmlformats.org/officeDocument/2006/relationships/hyperlink" Target="https://ar.wikipedia.org/wiki/%D9%87%D9%8A%D8%B1%D9%88%D8%BA%D9%84%D9%8A%D9%81%D9%8A%D8%A9_%D9%85%D8%B5%D8%B1%D9%8A%D8%A9" TargetMode="External"/><Relationship Id="rId2" Type="http://schemas.openxmlformats.org/officeDocument/2006/relationships/hyperlink" Target="https://ar.wikipedia.org/wiki/%D8%A7%D9%84%D9%82%D8%B1%D9%86_4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ar.wikipedia.org/wiki/%D8%B0%D9%87%D8%A8" TargetMode="External"/><Relationship Id="rId5" Type="http://schemas.openxmlformats.org/officeDocument/2006/relationships/hyperlink" Target="https://ar.wikipedia.org/wiki/%D8%A8%D9%86%D9%85%D8%A7" TargetMode="External"/><Relationship Id="rId10" Type="http://schemas.openxmlformats.org/officeDocument/2006/relationships/image" Target="../media/image20.png"/><Relationship Id="rId4" Type="http://schemas.openxmlformats.org/officeDocument/2006/relationships/hyperlink" Target="https://ar.wikipedia.org/w/index.php?title=%D8%A7%D9%84%D8%A3%D9%81%D8%B1%D8%B3%D9%83&amp;action=edit&amp;redlink=1" TargetMode="External"/><Relationship Id="rId9" Type="http://schemas.openxmlformats.org/officeDocument/2006/relationships/hyperlink" Target="https://ar.wikipedia.org/wiki/613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 smtClean="0"/>
              <a:t>تاريخ الرياضيات</a:t>
            </a:r>
            <a:endParaRPr lang="ar-DZ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DZ" dirty="0" smtClean="0"/>
              <a:t>الاستاذ: </a:t>
            </a:r>
            <a:r>
              <a:rPr lang="ar-DZ" dirty="0" err="1" smtClean="0"/>
              <a:t>د.</a:t>
            </a:r>
            <a:r>
              <a:rPr lang="ar-DZ" dirty="0" smtClean="0"/>
              <a:t> تواتي ابراهيم</a:t>
            </a:r>
            <a:endParaRPr lang="ar-D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الرياضيات في شبه القارة الهندية</a:t>
            </a:r>
            <a:endParaRPr lang="ar-DZ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4"/>
            <a:ext cx="4038600" cy="4937915"/>
          </a:xfrm>
        </p:spPr>
        <p:txBody>
          <a:bodyPr>
            <a:normAutofit fontScale="92500" lnSpcReduction="20000"/>
          </a:bodyPr>
          <a:lstStyle/>
          <a:p>
            <a:r>
              <a:rPr lang="ar-DZ" sz="1900" b="1" dirty="0" smtClean="0"/>
              <a:t>أوضح عالم </a:t>
            </a:r>
            <a:r>
              <a:rPr lang="ar-DZ" sz="1900" b="1" dirty="0" smtClean="0">
                <a:hlinkClick r:id="rId2"/>
              </a:rPr>
              <a:t>الرياضيات</a:t>
            </a:r>
            <a:r>
              <a:rPr lang="ar-DZ" sz="1900" b="1" dirty="0" smtClean="0"/>
              <a:t> الهندي الشهير </a:t>
            </a:r>
            <a:r>
              <a:rPr lang="ar-DZ" sz="1900" b="1" dirty="0" err="1" smtClean="0">
                <a:solidFill>
                  <a:srgbClr val="FF0000"/>
                </a:solidFill>
              </a:rPr>
              <a:t>براماغوبتا</a:t>
            </a:r>
            <a:r>
              <a:rPr lang="ar-DZ" sz="1900" b="1" dirty="0" smtClean="0"/>
              <a:t> السمات الرئيسية للصفر في القرن </a:t>
            </a:r>
            <a:r>
              <a:rPr lang="ar-DZ" sz="1900" b="1" dirty="0" err="1" smtClean="0"/>
              <a:t>السابع.</a:t>
            </a:r>
            <a:r>
              <a:rPr lang="ar-DZ" sz="1900" b="1" dirty="0" smtClean="0"/>
              <a:t> وحتى الآن، ما زالت حساباته الأساسية الخاصة بالصفر تستخدم في المدارس في كل بقاع العالم، </a:t>
            </a:r>
            <a:r>
              <a:rPr lang="ar-DZ" sz="1900" b="1" dirty="0" err="1" smtClean="0"/>
              <a:t>وهي:</a:t>
            </a:r>
            <a:endParaRPr lang="ar-DZ" sz="1900" b="1" dirty="0" smtClean="0"/>
          </a:p>
          <a:p>
            <a:r>
              <a:rPr lang="ar-DZ" sz="1900" b="1" dirty="0" err="1" smtClean="0"/>
              <a:t>1 </a:t>
            </a:r>
            <a:r>
              <a:rPr lang="ar-DZ" sz="1900" b="1" dirty="0" smtClean="0"/>
              <a:t>+ </a:t>
            </a:r>
            <a:r>
              <a:rPr lang="ar-DZ" sz="1900" b="1" dirty="0" err="1" smtClean="0"/>
              <a:t>0 </a:t>
            </a:r>
            <a:r>
              <a:rPr lang="ar-DZ" sz="1900" b="1" dirty="0" smtClean="0"/>
              <a:t>= 1</a:t>
            </a:r>
          </a:p>
          <a:p>
            <a:r>
              <a:rPr lang="ar-DZ" sz="1900" b="1" dirty="0" err="1" smtClean="0"/>
              <a:t>1 </a:t>
            </a:r>
            <a:r>
              <a:rPr lang="ar-DZ" sz="1900" b="1" dirty="0" smtClean="0"/>
              <a:t>- </a:t>
            </a:r>
            <a:r>
              <a:rPr lang="ar-DZ" sz="1900" b="1" dirty="0" err="1" smtClean="0"/>
              <a:t>0 </a:t>
            </a:r>
            <a:r>
              <a:rPr lang="ar-DZ" sz="1900" b="1" dirty="0" smtClean="0"/>
              <a:t>= 1</a:t>
            </a:r>
          </a:p>
          <a:p>
            <a:r>
              <a:rPr lang="ar-DZ" sz="1900" b="1" dirty="0" err="1" smtClean="0"/>
              <a:t>1*</a:t>
            </a:r>
            <a:r>
              <a:rPr lang="ar-DZ" sz="1900" b="1" dirty="0" smtClean="0"/>
              <a:t> </a:t>
            </a:r>
            <a:r>
              <a:rPr lang="fr-FR" sz="1900" b="1" dirty="0" smtClean="0"/>
              <a:t>0 = 0</a:t>
            </a:r>
            <a:endParaRPr lang="ar-DZ" sz="1900" b="1" dirty="0" smtClean="0"/>
          </a:p>
          <a:p>
            <a:r>
              <a:rPr lang="ar-DZ" sz="1900" b="1" dirty="0" smtClean="0"/>
              <a:t>أمّا مفهوم ما لا نهاية، فقد اكتشفه عالم الرياضيات الهندي</a:t>
            </a:r>
            <a:r>
              <a:rPr lang="ar-DZ" sz="1900" b="1" dirty="0" smtClean="0">
                <a:solidFill>
                  <a:srgbClr val="FF0000"/>
                </a:solidFill>
              </a:rPr>
              <a:t> </a:t>
            </a:r>
            <a:r>
              <a:rPr lang="ar-DZ" sz="1900" b="1" dirty="0" err="1" smtClean="0">
                <a:solidFill>
                  <a:srgbClr val="FF0000"/>
                </a:solidFill>
              </a:rPr>
              <a:t>باسكارا</a:t>
            </a:r>
            <a:r>
              <a:rPr lang="ar-DZ" sz="1900" b="1" dirty="0" smtClean="0"/>
              <a:t>، الذي استحدثه في القرن الثاني عشر، وخلص إلى أن القسمة على صفر تساوي ما لا نهاية.</a:t>
            </a:r>
            <a:endParaRPr lang="ar-DZ" sz="1900" b="1" dirty="0" smtClean="0"/>
          </a:p>
          <a:p>
            <a:r>
              <a:rPr lang="ar-DZ" sz="1900" b="1" dirty="0" smtClean="0"/>
              <a:t>كذ</a:t>
            </a:r>
            <a:r>
              <a:rPr lang="ar-DZ" sz="2100" b="1" dirty="0" smtClean="0"/>
              <a:t>لك</a:t>
            </a:r>
            <a:r>
              <a:rPr lang="ar-DZ" sz="2100" b="1" dirty="0" smtClean="0"/>
              <a:t>، فقد تمكّن الهنود من الوصول إلى الأرقام </a:t>
            </a:r>
            <a:r>
              <a:rPr lang="ar-DZ" sz="2100" b="1" dirty="0" smtClean="0"/>
              <a:t>السالبة، </a:t>
            </a:r>
            <a:r>
              <a:rPr lang="ar-DZ" sz="2100" b="1" dirty="0" smtClean="0"/>
              <a:t>لأنهم </a:t>
            </a:r>
            <a:r>
              <a:rPr lang="ar-DZ" sz="2100" b="1" dirty="0" smtClean="0"/>
              <a:t>توصلوا </a:t>
            </a:r>
            <a:r>
              <a:rPr lang="ar-DZ" sz="2100" b="1" dirty="0" smtClean="0"/>
              <a:t>لرؤيتها كمفاهيم </a:t>
            </a:r>
            <a:r>
              <a:rPr lang="ar-DZ" sz="2100" b="1" dirty="0" err="1" smtClean="0"/>
              <a:t>مجردة</a:t>
            </a:r>
            <a:r>
              <a:rPr lang="ar-DZ" sz="2100" b="1" dirty="0" err="1" smtClean="0"/>
              <a:t>.</a:t>
            </a:r>
            <a:r>
              <a:rPr lang="ar-DZ" sz="2100" b="1" dirty="0" smtClean="0"/>
              <a:t> </a:t>
            </a:r>
            <a:r>
              <a:rPr lang="ar-DZ" sz="2100" b="1" dirty="0" smtClean="0"/>
              <a:t>فقد كشف المنظور التجريدي الهندي للرياضيات طرقاً جديدة لحل المعادلات </a:t>
            </a:r>
            <a:r>
              <a:rPr lang="ar-DZ" sz="2100" b="1" dirty="0" err="1" smtClean="0"/>
              <a:t>التربيعية</a:t>
            </a:r>
            <a:r>
              <a:rPr lang="ar-DZ" sz="2100" b="1" dirty="0" smtClean="0"/>
              <a:t>، التي تضم الأعداد </a:t>
            </a:r>
            <a:r>
              <a:rPr lang="ar-DZ" sz="2100" b="1" dirty="0" err="1" smtClean="0"/>
              <a:t>المربعة.</a:t>
            </a:r>
            <a:r>
              <a:rPr lang="ar-DZ" sz="2100" b="1" dirty="0" smtClean="0"/>
              <a:t> </a:t>
            </a:r>
            <a:r>
              <a:rPr lang="ar-DZ" sz="2100" b="1" dirty="0" smtClean="0"/>
              <a:t>مما سمح بإدراك </a:t>
            </a:r>
            <a:r>
              <a:rPr lang="ar-DZ" sz="2100" b="1" dirty="0" smtClean="0"/>
              <a:t>أن المعادلات </a:t>
            </a:r>
            <a:r>
              <a:rPr lang="ar-DZ" sz="2100" b="1" dirty="0" err="1" smtClean="0"/>
              <a:t>التربيعية</a:t>
            </a:r>
            <a:r>
              <a:rPr lang="ar-DZ" sz="2100" b="1" dirty="0" smtClean="0"/>
              <a:t> سيكون لها دائماً حلين، وسيكون أحدهما سالباً، كما أنه أيضا حل معادلات </a:t>
            </a:r>
            <a:r>
              <a:rPr lang="ar-DZ" sz="2100" b="1" dirty="0" smtClean="0"/>
              <a:t>بمتغيرين.</a:t>
            </a:r>
            <a:endParaRPr lang="fr-FR" sz="2100" b="1" dirty="0"/>
          </a:p>
        </p:txBody>
      </p:sp>
      <p:sp>
        <p:nvSpPr>
          <p:cNvPr id="10" name="عنصر نائب للمحتوى 9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ar-DZ" sz="1800" b="1" dirty="0" smtClean="0"/>
              <a:t>ظهرت الرياضيات الهندية </a:t>
            </a:r>
            <a:r>
              <a:rPr lang="ar-DZ" sz="1800" b="1" dirty="0" smtClean="0"/>
              <a:t>في شبه القارة الهندية حتى </a:t>
            </a:r>
            <a:r>
              <a:rPr lang="ar-DZ" sz="1800" b="1" dirty="0" smtClean="0"/>
              <a:t>نهاية القرن </a:t>
            </a:r>
            <a:r>
              <a:rPr lang="ar-DZ" sz="1800" b="1" dirty="0" err="1" smtClean="0"/>
              <a:t>18.</a:t>
            </a:r>
            <a:r>
              <a:rPr lang="ar-DZ" sz="1800" b="1" dirty="0" smtClean="0"/>
              <a:t> في الفترة الكلاسيكية من الرياضيات </a:t>
            </a:r>
            <a:r>
              <a:rPr lang="ar-DZ" sz="1800" b="1" dirty="0" err="1" smtClean="0"/>
              <a:t>الهندية </a:t>
            </a:r>
            <a:r>
              <a:rPr lang="ar-DZ" sz="1800" b="1" dirty="0" smtClean="0"/>
              <a:t>(400 حتى </a:t>
            </a:r>
            <a:r>
              <a:rPr lang="ar-DZ" sz="1800" b="1" dirty="0" err="1" smtClean="0"/>
              <a:t>1600م</a:t>
            </a:r>
            <a:r>
              <a:rPr lang="ar-DZ" sz="1800" b="1" dirty="0" smtClean="0"/>
              <a:t>)، كانت هناك إسهامات هامة من قبل الباحثين أمثال </a:t>
            </a:r>
            <a:r>
              <a:rPr lang="ar-DZ" sz="2400" b="1" dirty="0" err="1" smtClean="0">
                <a:solidFill>
                  <a:srgbClr val="FF0000"/>
                </a:solidFill>
              </a:rPr>
              <a:t>أريباهاتا</a:t>
            </a:r>
            <a:r>
              <a:rPr lang="ar-DZ" sz="1800" b="1" dirty="0" smtClean="0"/>
              <a:t>، نظام العد العشري </a:t>
            </a:r>
            <a:r>
              <a:rPr lang="ar-DZ" sz="1800" b="1" dirty="0" smtClean="0"/>
              <a:t>المستخدم في عالمياً اليوم كان مسجلاً في الرياضيات </a:t>
            </a:r>
            <a:r>
              <a:rPr lang="ar-DZ" sz="1800" b="1" dirty="0" err="1" smtClean="0"/>
              <a:t>الهندية.</a:t>
            </a:r>
            <a:r>
              <a:rPr lang="ar-DZ" sz="1800" b="1" dirty="0" smtClean="0"/>
              <a:t> قام </a:t>
            </a:r>
            <a:r>
              <a:rPr lang="ar-DZ" sz="1800" b="1" dirty="0" err="1" smtClean="0"/>
              <a:t>الرياضياتيون</a:t>
            </a:r>
            <a:r>
              <a:rPr lang="ar-DZ" sz="1800" b="1" dirty="0" smtClean="0"/>
              <a:t> الهنود بإسهامات مبكرة في دراسة مفهوم </a:t>
            </a:r>
            <a:r>
              <a:rPr lang="ar-DZ" sz="1800" b="1" dirty="0" smtClean="0"/>
              <a:t>الصفر كعدد، الاعداد السالبة  و الجبر بالإضافة </a:t>
            </a:r>
            <a:r>
              <a:rPr lang="ar-DZ" sz="1800" b="1" dirty="0" smtClean="0"/>
              <a:t>إلى ذلك، </a:t>
            </a:r>
            <a:r>
              <a:rPr lang="ar-DZ" sz="1800" b="1" dirty="0" smtClean="0"/>
              <a:t>فقد شهد حساب المثلثات </a:t>
            </a:r>
            <a:r>
              <a:rPr lang="ar-DZ" sz="1800" b="1" dirty="0" smtClean="0"/>
              <a:t>تطوراً كبيراً في الهند، وبصفة خاصة، تم تطوير التعريفات الحديثة </a:t>
            </a:r>
            <a:r>
              <a:rPr lang="ar-DZ" sz="1800" b="1" dirty="0" smtClean="0"/>
              <a:t>للجيب و الظل تم </a:t>
            </a:r>
            <a:r>
              <a:rPr lang="ar-DZ" sz="1800" b="1" dirty="0" smtClean="0"/>
              <a:t>نقل هذه المفاهيم الرياضية إلى الشرق الأوسط، الصين، </a:t>
            </a:r>
            <a:r>
              <a:rPr lang="ar-DZ" sz="1800" b="1" dirty="0" err="1" smtClean="0"/>
              <a:t>وأورو</a:t>
            </a:r>
            <a:r>
              <a:rPr lang="ar-DZ" sz="1800" b="1" dirty="0" smtClean="0"/>
              <a:t>پا </a:t>
            </a:r>
            <a:r>
              <a:rPr lang="ar-DZ" sz="1800" b="1" dirty="0" smtClean="0"/>
              <a:t>والتي أدت </a:t>
            </a:r>
            <a:r>
              <a:rPr lang="ar-DZ" sz="1800" b="1" dirty="0" smtClean="0"/>
              <a:t>بدورها </a:t>
            </a:r>
            <a:r>
              <a:rPr lang="ar-DZ" sz="1800" b="1" dirty="0" smtClean="0"/>
              <a:t>إلى المزيد من التطورات والتي تمثل الآن أساسات للكثير من الحقول </a:t>
            </a:r>
            <a:r>
              <a:rPr lang="ar-DZ" sz="1800" b="1" dirty="0" err="1" smtClean="0"/>
              <a:t>الرياضية.</a:t>
            </a:r>
            <a:r>
              <a:rPr lang="ar-DZ" sz="1800" b="1" dirty="0" smtClean="0"/>
              <a:t> </a:t>
            </a:r>
            <a:endParaRPr lang="ar-DZ" sz="18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323528" y="836712"/>
            <a:ext cx="867645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DZ" sz="2000" dirty="0" smtClean="0"/>
              <a:t>لقد أدت المعرفة الكلاسيكية بالرياضيات بشكل أساسي إلى حقل </a:t>
            </a:r>
            <a:r>
              <a:rPr lang="ar-DZ" sz="2000" dirty="0" smtClean="0"/>
              <a:t>يسمى </a:t>
            </a:r>
            <a:r>
              <a:rPr lang="ar-DZ" sz="2000" dirty="0" smtClean="0">
                <a:solidFill>
                  <a:srgbClr val="FF0000"/>
                </a:solidFill>
              </a:rPr>
              <a:t>جانيتا</a:t>
            </a:r>
            <a:r>
              <a:rPr lang="ar-DZ" sz="2000" dirty="0" smtClean="0"/>
              <a:t> </a:t>
            </a:r>
            <a:r>
              <a:rPr lang="ar-DZ" sz="2000" dirty="0" smtClean="0"/>
              <a:t>علم التنجيم من </a:t>
            </a:r>
            <a:r>
              <a:rPr lang="ar-DZ" sz="2000" dirty="0" smtClean="0"/>
              <a:t>ناحية </a:t>
            </a:r>
            <a:r>
              <a:rPr lang="ar-DZ" sz="2000" dirty="0" err="1" smtClean="0"/>
              <a:t>أخرى </a:t>
            </a:r>
            <a:r>
              <a:rPr lang="ar-DZ" sz="2000" dirty="0" smtClean="0"/>
              <a:t>، ينقسم </a:t>
            </a:r>
            <a:r>
              <a:rPr lang="ar-DZ" sz="2000" dirty="0" err="1" smtClean="0"/>
              <a:t>الجانيتا</a:t>
            </a:r>
            <a:r>
              <a:rPr lang="ar-DZ" sz="2000" dirty="0" smtClean="0"/>
              <a:t> إلى علم </a:t>
            </a:r>
            <a:r>
              <a:rPr lang="ar-DZ" sz="2000" dirty="0" err="1" smtClean="0"/>
              <a:t>الجانيتا</a:t>
            </a:r>
            <a:r>
              <a:rPr lang="ar-DZ" sz="2000" dirty="0" smtClean="0"/>
              <a:t> (الرياضيات) وعلم الفلك </a:t>
            </a:r>
            <a:r>
              <a:rPr lang="ar-DZ" sz="2000" dirty="0" err="1" smtClean="0"/>
              <a:t>الرياضي </a:t>
            </a:r>
            <a:r>
              <a:rPr lang="ar-DZ" sz="2000" dirty="0" smtClean="0"/>
              <a:t>(التقويم) بالمعنى </a:t>
            </a:r>
            <a:r>
              <a:rPr lang="ar-DZ" sz="2000" dirty="0" err="1" smtClean="0"/>
              <a:t>الضيق </a:t>
            </a:r>
            <a:r>
              <a:rPr lang="ar-DZ" sz="2000" dirty="0" smtClean="0"/>
              <a:t>، لكن من الطبيعي تعيين عدة فصول في كتاب الفلك الرئيسي المسمى </a:t>
            </a:r>
            <a:r>
              <a:rPr lang="ar-DZ" sz="2000" dirty="0" err="1" smtClean="0">
                <a:solidFill>
                  <a:srgbClr val="FF0000"/>
                </a:solidFill>
              </a:rPr>
              <a:t>سيدهانتا</a:t>
            </a:r>
            <a:r>
              <a:rPr lang="ar-DZ" sz="2000" dirty="0" smtClean="0"/>
              <a:t> </a:t>
            </a:r>
            <a:r>
              <a:rPr lang="ar-DZ" sz="2000" dirty="0" smtClean="0"/>
              <a:t>للرياضيات </a:t>
            </a:r>
            <a:r>
              <a:rPr lang="ar-DZ" sz="2000" dirty="0" err="1" smtClean="0"/>
              <a:t>البحتة.</a:t>
            </a:r>
            <a:r>
              <a:rPr lang="ar-DZ" sz="2000" dirty="0" smtClean="0"/>
              <a:t> كما </a:t>
            </a:r>
            <a:r>
              <a:rPr lang="ar-DZ" sz="2000" dirty="0" smtClean="0"/>
              <a:t>أظهر </a:t>
            </a:r>
            <a:r>
              <a:rPr lang="ar-SA" sz="2000" dirty="0" err="1" smtClean="0">
                <a:solidFill>
                  <a:srgbClr val="FF0000"/>
                </a:solidFill>
              </a:rPr>
              <a:t>براهماغوبتا</a:t>
            </a:r>
            <a:r>
              <a:rPr lang="ar-DZ" sz="2000" dirty="0" smtClean="0"/>
              <a:t> قواعد </a:t>
            </a:r>
            <a:r>
              <a:rPr lang="ar-DZ" sz="2000" dirty="0" smtClean="0"/>
              <a:t>للعمل مع الأرقام </a:t>
            </a:r>
            <a:r>
              <a:rPr lang="ar-DZ" sz="2000" dirty="0" err="1" smtClean="0"/>
              <a:t>السلبية.</a:t>
            </a:r>
            <a:r>
              <a:rPr lang="ar-DZ" sz="2000" dirty="0" smtClean="0"/>
              <a:t> وأشار إلى </a:t>
            </a:r>
            <a:r>
              <a:rPr lang="ar-DZ" sz="2000" dirty="0" smtClean="0"/>
              <a:t>الارقام الموجبة تمثل ثروة و الارقام السلبية تمثل </a:t>
            </a:r>
            <a:r>
              <a:rPr lang="ar-DZ" sz="2000" dirty="0" err="1" smtClean="0"/>
              <a:t>دين.</a:t>
            </a:r>
            <a:r>
              <a:rPr lang="ar-DZ" sz="2000" dirty="0" smtClean="0"/>
              <a:t> </a:t>
            </a:r>
            <a:r>
              <a:rPr lang="ar-DZ" sz="2000" dirty="0" smtClean="0"/>
              <a:t>وكتب القواعد التي </a:t>
            </a:r>
            <a:r>
              <a:rPr lang="ar-DZ" sz="2000" dirty="0" smtClean="0"/>
              <a:t>على </a:t>
            </a:r>
            <a:r>
              <a:rPr lang="ar-DZ" sz="2000" dirty="0" smtClean="0"/>
              <a:t>النحو </a:t>
            </a:r>
            <a:r>
              <a:rPr lang="ar-DZ" sz="2000" dirty="0" err="1" smtClean="0"/>
              <a:t>التالي: </a:t>
            </a:r>
            <a:r>
              <a:rPr lang="ar-DZ" sz="2000" dirty="0" smtClean="0"/>
              <a:t>"ثروة تم طرحها من الصفر هي </a:t>
            </a:r>
            <a:r>
              <a:rPr lang="ar-DZ" sz="2000" dirty="0" err="1" smtClean="0"/>
              <a:t>دين" </a:t>
            </a:r>
            <a:r>
              <a:rPr lang="ar-DZ" sz="2000" dirty="0" smtClean="0"/>
              <a:t>، </a:t>
            </a:r>
            <a:r>
              <a:rPr lang="ar-DZ" sz="2000" dirty="0" err="1" smtClean="0"/>
              <a:t>و </a:t>
            </a:r>
            <a:r>
              <a:rPr lang="ar-DZ" sz="2000" dirty="0" smtClean="0"/>
              <a:t>"دين مطروح من الصفر هو </a:t>
            </a:r>
            <a:r>
              <a:rPr lang="ar-DZ" sz="2000" dirty="0" err="1" smtClean="0"/>
              <a:t>ثروة".</a:t>
            </a:r>
            <a:r>
              <a:rPr lang="ar-DZ" sz="2000" dirty="0" smtClean="0"/>
              <a:t> </a:t>
            </a:r>
            <a:r>
              <a:rPr lang="ar-DZ" sz="2000" dirty="0" smtClean="0"/>
              <a:t>أيضًا </a:t>
            </a:r>
            <a:r>
              <a:rPr lang="ar-DZ" sz="2000" dirty="0" err="1" smtClean="0"/>
              <a:t>أن </a:t>
            </a:r>
            <a:r>
              <a:rPr lang="ar-DZ" sz="2000" dirty="0" smtClean="0"/>
              <a:t>"ناتج دين وثروة هو </a:t>
            </a:r>
            <a:r>
              <a:rPr lang="ar-DZ" sz="2000" dirty="0" err="1" smtClean="0"/>
              <a:t>دين" </a:t>
            </a:r>
            <a:r>
              <a:rPr lang="ar-DZ" sz="2000" dirty="0" smtClean="0"/>
              <a:t>– </a:t>
            </a:r>
            <a:r>
              <a:rPr lang="ar-DZ" sz="2000" dirty="0" smtClean="0"/>
              <a:t> </a:t>
            </a:r>
            <a:r>
              <a:rPr lang="ar-DZ" sz="2000" dirty="0" smtClean="0"/>
              <a:t>وكانت القواعد تكتب شعرا ليسهل تلقينها و حفظها كما  في </a:t>
            </a:r>
            <a:r>
              <a:rPr lang="ar-DZ" sz="2000" dirty="0" err="1" smtClean="0"/>
              <a:t>الفيدا.</a:t>
            </a:r>
            <a:endParaRPr lang="ar-DZ" sz="2000" dirty="0" smtClean="0"/>
          </a:p>
          <a:p>
            <a:endParaRPr lang="ar-DZ" sz="2000" b="1" dirty="0" smtClean="0"/>
          </a:p>
          <a:p>
            <a:endParaRPr lang="ar-DZ" sz="2000" b="1" dirty="0" smtClean="0"/>
          </a:p>
          <a:p>
            <a:endParaRPr lang="ar-DZ" sz="2000" b="1" dirty="0" smtClean="0"/>
          </a:p>
          <a:p>
            <a:endParaRPr lang="ar-DZ" sz="2400" dirty="0" smtClean="0"/>
          </a:p>
          <a:p>
            <a:endParaRPr lang="ar-DZ" sz="2400" dirty="0"/>
          </a:p>
        </p:txBody>
      </p:sp>
      <p:sp>
        <p:nvSpPr>
          <p:cNvPr id="6" name="مستطيل 5"/>
          <p:cNvSpPr/>
          <p:nvPr/>
        </p:nvSpPr>
        <p:spPr>
          <a:xfrm>
            <a:off x="179512" y="3212976"/>
            <a:ext cx="87129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DZ" sz="2000" dirty="0" smtClean="0"/>
              <a:t>مدرسة </a:t>
            </a:r>
            <a:r>
              <a:rPr lang="ar-DZ" sz="2000" dirty="0" err="1" smtClean="0">
                <a:solidFill>
                  <a:srgbClr val="FF0000"/>
                </a:solidFill>
              </a:rPr>
              <a:t>كيرلا</a:t>
            </a:r>
            <a:r>
              <a:rPr lang="ar-DZ" sz="2000" dirty="0" smtClean="0"/>
              <a:t> للفلك و الرياضيات، أسسها</a:t>
            </a:r>
            <a:r>
              <a:rPr lang="ar-SA" sz="2000" dirty="0" smtClean="0"/>
              <a:t> </a:t>
            </a:r>
            <a:r>
              <a:rPr lang="ar-SA" sz="2000" dirty="0" err="1" smtClean="0">
                <a:solidFill>
                  <a:srgbClr val="FF0000"/>
                </a:solidFill>
              </a:rPr>
              <a:t>مدهافا</a:t>
            </a:r>
            <a:r>
              <a:rPr lang="ar-SA" sz="2000" dirty="0" smtClean="0"/>
              <a:t> </a:t>
            </a:r>
            <a:r>
              <a:rPr lang="ar-DZ" sz="2000" dirty="0" smtClean="0"/>
              <a:t>في </a:t>
            </a:r>
            <a:r>
              <a:rPr lang="ar-DZ" sz="2000" dirty="0" smtClean="0"/>
              <a:t>1300</a:t>
            </a:r>
            <a:r>
              <a:rPr lang="fr-FR" sz="2000" dirty="0" smtClean="0"/>
              <a:t>s ، </a:t>
            </a:r>
            <a:r>
              <a:rPr lang="ar-DZ" sz="2000" dirty="0" smtClean="0"/>
              <a:t>كانت </a:t>
            </a:r>
            <a:r>
              <a:rPr lang="ar-DZ" sz="2000" dirty="0" err="1" smtClean="0"/>
              <a:t>مسؤولة</a:t>
            </a:r>
            <a:r>
              <a:rPr lang="ar-DZ" sz="2000" dirty="0" smtClean="0"/>
              <a:t> عن العديد من الأولويات في </a:t>
            </a:r>
            <a:r>
              <a:rPr lang="ar-DZ" sz="2000" dirty="0" err="1" smtClean="0"/>
              <a:t>الرياضيات </a:t>
            </a:r>
            <a:r>
              <a:rPr lang="ar-DZ" sz="2000" dirty="0" smtClean="0"/>
              <a:t>، بما في ذلك استخدام الاستقراء الرياضي وبعض النتائج المبكرة المتعلقة </a:t>
            </a:r>
            <a:r>
              <a:rPr lang="ar-DZ" sz="2000" dirty="0" smtClean="0"/>
              <a:t>بالتفاضل </a:t>
            </a:r>
            <a:r>
              <a:rPr lang="ar-DZ" sz="2000" dirty="0" smtClean="0"/>
              <a:t>والتكامل </a:t>
            </a:r>
            <a:r>
              <a:rPr lang="ar-DZ" sz="2000" dirty="0" smtClean="0"/>
              <a:t>بما </a:t>
            </a:r>
            <a:r>
              <a:rPr lang="ar-DZ" sz="2000" dirty="0" smtClean="0"/>
              <a:t>في ذلك التوسعات </a:t>
            </a:r>
            <a:r>
              <a:rPr lang="ar-DZ" sz="2000" dirty="0" smtClean="0"/>
              <a:t>كسلسلة </a:t>
            </a:r>
            <a:r>
              <a:rPr lang="ar-DZ" sz="2000" dirty="0" err="1" smtClean="0"/>
              <a:t>تايلور </a:t>
            </a:r>
            <a:r>
              <a:rPr lang="ar-DZ" sz="2000" dirty="0" smtClean="0"/>
              <a:t>، </a:t>
            </a:r>
            <a:r>
              <a:rPr lang="ar-DZ" sz="2000" dirty="0" err="1" smtClean="0"/>
              <a:t>ولالانهاية</a:t>
            </a:r>
            <a:r>
              <a:rPr lang="ar-DZ" sz="2000" dirty="0" smtClean="0"/>
              <a:t> </a:t>
            </a:r>
            <a:r>
              <a:rPr lang="ar-DZ" sz="2000" dirty="0" err="1" smtClean="0"/>
              <a:t>.</a:t>
            </a:r>
            <a:endParaRPr lang="ar-DZ" sz="2000" dirty="0"/>
          </a:p>
        </p:txBody>
      </p:sp>
      <p:sp>
        <p:nvSpPr>
          <p:cNvPr id="7" name="مستطيل 6"/>
          <p:cNvSpPr/>
          <p:nvPr/>
        </p:nvSpPr>
        <p:spPr>
          <a:xfrm>
            <a:off x="0" y="4581128"/>
            <a:ext cx="879972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DZ" sz="2000" b="1" dirty="0" err="1" smtClean="0">
                <a:solidFill>
                  <a:srgbClr val="FF0000"/>
                </a:solidFill>
              </a:rPr>
              <a:t>مثال </a:t>
            </a:r>
            <a:r>
              <a:rPr lang="ar-DZ" sz="2000" b="1" dirty="0" smtClean="0">
                <a:solidFill>
                  <a:srgbClr val="FF0000"/>
                </a:solidFill>
              </a:rPr>
              <a:t>:  </a:t>
            </a:r>
            <a:r>
              <a:rPr lang="ar-DZ" sz="2000" dirty="0" smtClean="0"/>
              <a:t>قواعد الضرب عند </a:t>
            </a:r>
            <a:r>
              <a:rPr lang="ar-DZ" sz="2000" dirty="0" err="1" smtClean="0"/>
              <a:t>الهنود </a:t>
            </a:r>
            <a:r>
              <a:rPr lang="ar-DZ" sz="2000" b="1" dirty="0" smtClean="0"/>
              <a:t>«اضرب </a:t>
            </a:r>
            <a:r>
              <a:rPr lang="ar-DZ" sz="2000" b="1" dirty="0" smtClean="0"/>
              <a:t>عمودياً، اطرح </a:t>
            </a:r>
            <a:r>
              <a:rPr lang="ar-DZ" sz="2000" b="1" dirty="0" smtClean="0"/>
              <a:t>قُطرياً»</a:t>
            </a:r>
            <a:r>
              <a:rPr lang="ar-DZ" sz="2000" b="1" dirty="0" err="1" smtClean="0"/>
              <a:t>للاقل</a:t>
            </a:r>
            <a:r>
              <a:rPr lang="ar-DZ" sz="2000" b="1" dirty="0" smtClean="0"/>
              <a:t> من 10 </a:t>
            </a:r>
          </a:p>
          <a:p>
            <a:endParaRPr lang="ar-DZ" sz="2000" b="1" dirty="0" smtClean="0"/>
          </a:p>
          <a:p>
            <a:r>
              <a:rPr lang="ar-DZ" sz="2000" dirty="0" smtClean="0"/>
              <a:t>من </a:t>
            </a:r>
            <a:r>
              <a:rPr lang="ar-DZ" sz="2000" dirty="0" smtClean="0"/>
              <a:t>المبادئ الأخرى هو </a:t>
            </a:r>
            <a:r>
              <a:rPr lang="ar-DZ" sz="2000" dirty="0" err="1" smtClean="0"/>
              <a:t>مبدأ </a:t>
            </a:r>
            <a:r>
              <a:rPr lang="ar-DZ" sz="2000" dirty="0" smtClean="0"/>
              <a:t>«</a:t>
            </a:r>
            <a:r>
              <a:rPr lang="ar-DZ" sz="2000" b="1" dirty="0" smtClean="0"/>
              <a:t>الكل من 9 والأخير من 10</a:t>
            </a:r>
            <a:r>
              <a:rPr lang="ar-DZ" sz="2000" dirty="0" smtClean="0"/>
              <a:t>»، ويستخدم لتسهيل الطرح من الأرقام مثل 10 و </a:t>
            </a:r>
            <a:r>
              <a:rPr lang="ar-DZ" sz="2000" dirty="0" err="1" smtClean="0"/>
              <a:t>100 </a:t>
            </a:r>
            <a:r>
              <a:rPr lang="ar-DZ" sz="2000" dirty="0" smtClean="0"/>
              <a:t>(أي واحد ويمينه أصفار</a:t>
            </a:r>
            <a:r>
              <a:rPr lang="ar-DZ" sz="2000" dirty="0" err="1" smtClean="0"/>
              <a:t>).</a:t>
            </a:r>
            <a:r>
              <a:rPr lang="ar-DZ" sz="2000" dirty="0" smtClean="0"/>
              <a:t> </a:t>
            </a:r>
            <a:endParaRPr lang="ar-DZ" sz="2000" dirty="0" smtClean="0"/>
          </a:p>
          <a:p>
            <a:endParaRPr lang="ar-DZ" sz="2000" dirty="0" smtClean="0"/>
          </a:p>
          <a:p>
            <a:endParaRPr lang="ar-DZ" sz="20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581128"/>
            <a:ext cx="96202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5661248"/>
            <a:ext cx="1373882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661248"/>
            <a:ext cx="3161531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العد عند الهنود</a:t>
            </a:r>
            <a:endParaRPr lang="ar-DZ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935480"/>
            <a:ext cx="8219256" cy="4389120"/>
          </a:xfrm>
        </p:spPr>
        <p:txBody>
          <a:bodyPr>
            <a:normAutofit/>
          </a:bodyPr>
          <a:lstStyle/>
          <a:p>
            <a:r>
              <a:rPr lang="ar-DZ" sz="2000" dirty="0" smtClean="0"/>
              <a:t>كانت اهم مساهمات الهنود في العد </a:t>
            </a:r>
          </a:p>
          <a:p>
            <a:r>
              <a:rPr lang="ar-DZ" sz="2000" dirty="0" smtClean="0"/>
              <a:t>1- استخدام رموز عددية غير مرتبطة بتأثير خارجي</a:t>
            </a:r>
          </a:p>
          <a:p>
            <a:r>
              <a:rPr lang="ar-DZ" sz="2000" dirty="0" smtClean="0"/>
              <a:t>2- استخدام نظام المنازل</a:t>
            </a:r>
          </a:p>
          <a:p>
            <a:r>
              <a:rPr lang="ar-DZ" sz="2000" dirty="0" smtClean="0"/>
              <a:t>3- استخدام رمز الصفر</a:t>
            </a:r>
          </a:p>
          <a:p>
            <a:r>
              <a:rPr lang="ar-DZ" sz="2000" dirty="0" smtClean="0"/>
              <a:t>افتتن الهنود بالأعداد اللاقياسية و الاعداد الكبيرة فـ </a:t>
            </a:r>
            <a:r>
              <a:rPr lang="ar-DZ" sz="2000" dirty="0" err="1" smtClean="0">
                <a:solidFill>
                  <a:srgbClr val="C00000"/>
                </a:solidFill>
              </a:rPr>
              <a:t>بورفا</a:t>
            </a:r>
            <a:r>
              <a:rPr lang="ar-DZ" sz="2000" dirty="0" smtClean="0"/>
              <a:t> واحدة تساوي 75600 مليار</a:t>
            </a:r>
          </a:p>
          <a:p>
            <a:r>
              <a:rPr lang="ar-DZ" sz="2000" dirty="0" smtClean="0"/>
              <a:t>كما اوجدوا طرقا لحل المعادلات </a:t>
            </a:r>
            <a:r>
              <a:rPr lang="ar-DZ" sz="2000" dirty="0" err="1" smtClean="0"/>
              <a:t>التربيعية</a:t>
            </a:r>
            <a:r>
              <a:rPr lang="ar-DZ" sz="2000" dirty="0" smtClean="0"/>
              <a:t> و التكعيبية و المعادلات غير المحددة</a:t>
            </a:r>
          </a:p>
          <a:p>
            <a:r>
              <a:rPr lang="ar-DZ" sz="2400" b="1" dirty="0" smtClean="0">
                <a:solidFill>
                  <a:srgbClr val="FF0000"/>
                </a:solidFill>
              </a:rPr>
              <a:t>طريقة </a:t>
            </a:r>
            <a:r>
              <a:rPr lang="ar-DZ" sz="2400" b="1" dirty="0" err="1" smtClean="0">
                <a:solidFill>
                  <a:srgbClr val="FF0000"/>
                </a:solidFill>
              </a:rPr>
              <a:t>الكوتاكا</a:t>
            </a:r>
            <a:r>
              <a:rPr lang="ar-DZ" sz="2400" b="1" dirty="0" smtClean="0">
                <a:solidFill>
                  <a:srgbClr val="FF0000"/>
                </a:solidFill>
              </a:rPr>
              <a:t> –الساحق- </a:t>
            </a:r>
            <a:r>
              <a:rPr lang="ar-DZ" sz="2000" dirty="0" smtClean="0"/>
              <a:t>وهي طريقة لحل المعادلات غير المحددة، و أعطى معلم الهند الاول </a:t>
            </a:r>
            <a:r>
              <a:rPr lang="ar-DZ" sz="2000" dirty="0" err="1" smtClean="0">
                <a:solidFill>
                  <a:srgbClr val="00B050"/>
                </a:solidFill>
              </a:rPr>
              <a:t>أريابهاتا</a:t>
            </a:r>
            <a:r>
              <a:rPr lang="ar-DZ" sz="2000" dirty="0" smtClean="0"/>
              <a:t> القاعدة </a:t>
            </a:r>
            <a:r>
              <a:rPr lang="ar-DZ" sz="2000" dirty="0" err="1" smtClean="0"/>
              <a:t>التالية </a:t>
            </a:r>
            <a:r>
              <a:rPr lang="ar-DZ" sz="2000" dirty="0" smtClean="0"/>
              <a:t>” </a:t>
            </a:r>
            <a:r>
              <a:rPr lang="ar-DZ" sz="2000" b="1" dirty="0" smtClean="0"/>
              <a:t>عندما تعمل بعددين فانك تضربهما معا بقوة الى ان يطحنا و يسحقا ثم يعاد ضم الحطام ثانية لتحصل على حل المعادلة </a:t>
            </a:r>
            <a:r>
              <a:rPr lang="ar-DZ" sz="2000" b="1" dirty="0" err="1" smtClean="0"/>
              <a:t>الاصلية </a:t>
            </a:r>
            <a:r>
              <a:rPr lang="ar-DZ" sz="2000" dirty="0" err="1" smtClean="0"/>
              <a:t>”</a:t>
            </a:r>
            <a:endParaRPr lang="ar-DZ" sz="2000" dirty="0" smtClean="0"/>
          </a:p>
          <a:p>
            <a:r>
              <a:rPr lang="ar-DZ" sz="2000" dirty="0" smtClean="0">
                <a:solidFill>
                  <a:srgbClr val="C00000"/>
                </a:solidFill>
              </a:rPr>
              <a:t>مثال: </a:t>
            </a:r>
            <a:r>
              <a:rPr lang="ar-DZ" sz="2000" dirty="0" smtClean="0"/>
              <a:t>اوجد عددا باقي قسمته على 137 </a:t>
            </a:r>
            <a:r>
              <a:rPr lang="ar-DZ" sz="2000" dirty="0" err="1" smtClean="0"/>
              <a:t>هو10</a:t>
            </a:r>
            <a:r>
              <a:rPr lang="ar-DZ" sz="2000" dirty="0" smtClean="0"/>
              <a:t> و يقبل القسمة على 60</a:t>
            </a:r>
          </a:p>
          <a:p>
            <a:r>
              <a:rPr lang="ar-DZ" sz="2000" dirty="0" smtClean="0"/>
              <a:t>نشكل المعادلة غير المحددة التالية للمسألة</a:t>
            </a:r>
          </a:p>
          <a:p>
            <a:endParaRPr lang="ar-DZ" sz="2000" dirty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DZ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5589240"/>
            <a:ext cx="1983854" cy="360701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D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أمثلة</a:t>
            </a:r>
            <a:endParaRPr lang="ar-DZ" dirty="0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0" y="1855248"/>
            <a:ext cx="4427984" cy="4670096"/>
          </a:xfrm>
        </p:spPr>
        <p:txBody>
          <a:bodyPr/>
          <a:lstStyle/>
          <a:p>
            <a:pPr algn="ctr"/>
            <a:r>
              <a:rPr lang="ar-DZ" dirty="0" smtClean="0"/>
              <a:t> </a:t>
            </a:r>
            <a:endParaRPr lang="ar-DZ" dirty="0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ar-DZ" dirty="0" smtClean="0"/>
              <a:t>العد عند البابليين </a:t>
            </a:r>
            <a:endParaRPr lang="ar-DZ" dirty="0"/>
          </a:p>
        </p:txBody>
      </p:sp>
      <p:pic>
        <p:nvPicPr>
          <p:cNvPr id="20481" name="Picture 1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636912"/>
            <a:ext cx="1581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2708920"/>
            <a:ext cx="11906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3501008"/>
            <a:ext cx="4040188" cy="2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3212976"/>
            <a:ext cx="38481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مستطيل 16"/>
          <p:cNvSpPr/>
          <p:nvPr/>
        </p:nvSpPr>
        <p:spPr>
          <a:xfrm>
            <a:off x="0" y="2132857"/>
            <a:ext cx="4392488" cy="3816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DZ" sz="2400" dirty="0" smtClean="0"/>
              <a:t>قام البابليون باستعمال واسع لجداول عد حسابية لمساعدتهم في علوم </a:t>
            </a:r>
            <a:r>
              <a:rPr lang="ar-DZ" sz="2400" dirty="0" err="1" smtClean="0"/>
              <a:t>الحساب.</a:t>
            </a:r>
            <a:r>
              <a:rPr lang="ar-DZ" sz="2400" dirty="0" smtClean="0"/>
              <a:t> على سبيل المثال، وجد لوحان في تل </a:t>
            </a:r>
            <a:r>
              <a:rPr lang="ar-DZ" sz="2400" dirty="0" err="1" smtClean="0"/>
              <a:t>السنكرة</a:t>
            </a:r>
            <a:r>
              <a:rPr lang="ar-DZ" sz="2400" dirty="0" smtClean="0"/>
              <a:t> على الفرات في عام 1854، يرجع تاريخهما إلى 2000 ق.م، يوجد </a:t>
            </a:r>
            <a:r>
              <a:rPr lang="ar-DZ" sz="2400" dirty="0" err="1" smtClean="0"/>
              <a:t>بهما</a:t>
            </a:r>
            <a:r>
              <a:rPr lang="ar-DZ" sz="2400" dirty="0" smtClean="0"/>
              <a:t> قائمة بالأعداد المربعة متدرجة إلى الرقم 59 وتكعيب الأرقام تدريجيا إلى الرقم </a:t>
            </a:r>
            <a:r>
              <a:rPr lang="ar-DZ" sz="2400" dirty="0" err="1" smtClean="0"/>
              <a:t>32.</a:t>
            </a:r>
            <a:r>
              <a:rPr lang="ar-DZ" sz="2400" dirty="0" smtClean="0"/>
              <a:t> وقد استعمل البابليون قوائم الأعداد المربعة مع هذه الصيغة</a:t>
            </a:r>
            <a:r>
              <a:rPr lang="ar-DZ" dirty="0" smtClean="0"/>
              <a:t/>
            </a:r>
            <a:br>
              <a:rPr lang="ar-DZ" dirty="0" smtClean="0"/>
            </a:br>
            <a:endParaRPr lang="ar-DZ" dirty="0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DZ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5229200"/>
            <a:ext cx="2420863" cy="792088"/>
          </a:xfrm>
          <a:prstGeom prst="rect">
            <a:avLst/>
          </a:prstGeom>
          <a:noFill/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80112" y="4581128"/>
            <a:ext cx="27813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16216" y="4149080"/>
            <a:ext cx="14192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499992" y="5085184"/>
            <a:ext cx="4295775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 cstate="print">
            <a:lum/>
          </a:blip>
          <a:srcRect/>
          <a:stretch>
            <a:fillRect/>
          </a:stretch>
        </p:blipFill>
        <p:spPr bwMode="auto">
          <a:xfrm>
            <a:off x="4427984" y="4149080"/>
            <a:ext cx="4031928" cy="804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1844824"/>
            <a:ext cx="889248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79512" y="3861048"/>
            <a:ext cx="856895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عنوان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الرياضيات عند الهنود الامريكان</a:t>
            </a:r>
            <a:endParaRPr lang="ar-DZ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ar-DZ" dirty="0" smtClean="0"/>
              <a:t>الجبر</a:t>
            </a:r>
            <a:endParaRPr lang="ar-DZ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ar-DZ" dirty="0" err="1" smtClean="0"/>
              <a:t>المايا</a:t>
            </a:r>
            <a:r>
              <a:rPr lang="ar-DZ" dirty="0" smtClean="0"/>
              <a:t> و </a:t>
            </a:r>
            <a:r>
              <a:rPr lang="ar-DZ" dirty="0" err="1" smtClean="0"/>
              <a:t>الانكا</a:t>
            </a:r>
            <a:r>
              <a:rPr lang="ar-DZ" dirty="0" smtClean="0"/>
              <a:t> </a:t>
            </a:r>
            <a:endParaRPr lang="ar-DZ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6016" y="2492896"/>
            <a:ext cx="4041775" cy="4032448"/>
          </a:xfrm>
        </p:spPr>
        <p:txBody>
          <a:bodyPr>
            <a:normAutofit fontScale="92500" lnSpcReduction="10000"/>
          </a:bodyPr>
          <a:lstStyle/>
          <a:p>
            <a:r>
              <a:rPr lang="ar-DZ" dirty="0" smtClean="0"/>
              <a:t>كان يقطن أمريكا قبل اجتياحها من قبل الغزاة الاوربيين أكثر من 500 مجموعة من السكان مثل </a:t>
            </a:r>
            <a:r>
              <a:rPr lang="ar-DZ" dirty="0" err="1" smtClean="0"/>
              <a:t>الانكا</a:t>
            </a:r>
            <a:r>
              <a:rPr lang="ar-DZ" dirty="0" smtClean="0"/>
              <a:t> </a:t>
            </a:r>
            <a:r>
              <a:rPr lang="ar-DZ" dirty="0" err="1" smtClean="0"/>
              <a:t>والازتيك</a:t>
            </a:r>
            <a:r>
              <a:rPr lang="ar-DZ" dirty="0" smtClean="0"/>
              <a:t> </a:t>
            </a:r>
            <a:r>
              <a:rPr lang="ar-DZ" dirty="0" err="1" smtClean="0"/>
              <a:t>والمايا</a:t>
            </a:r>
            <a:r>
              <a:rPr lang="ar-DZ" dirty="0" smtClean="0"/>
              <a:t>، والذين كانت لهم حضارة متطورة و شكل من الكتابة بالصور.</a:t>
            </a:r>
          </a:p>
          <a:p>
            <a:r>
              <a:rPr lang="ar-DZ" dirty="0" smtClean="0"/>
              <a:t>استعمل شعب </a:t>
            </a:r>
            <a:r>
              <a:rPr lang="ar-DZ" dirty="0" err="1" smtClean="0"/>
              <a:t>ا</a:t>
            </a:r>
            <a:r>
              <a:rPr lang="ar-DZ" dirty="0" err="1" smtClean="0">
                <a:solidFill>
                  <a:srgbClr val="C00000"/>
                </a:solidFill>
              </a:rPr>
              <a:t>لانكا</a:t>
            </a:r>
            <a:r>
              <a:rPr lang="ar-DZ" dirty="0" smtClean="0"/>
              <a:t> نظاما عدديا مبنيا على الموضع وكانت أرقام </a:t>
            </a:r>
            <a:r>
              <a:rPr lang="ar-DZ" dirty="0" err="1" smtClean="0"/>
              <a:t>ا</a:t>
            </a:r>
            <a:r>
              <a:rPr lang="ar-DZ" dirty="0" err="1" smtClean="0">
                <a:solidFill>
                  <a:srgbClr val="C00000"/>
                </a:solidFill>
              </a:rPr>
              <a:t>لكيبو</a:t>
            </a:r>
            <a:r>
              <a:rPr lang="ar-DZ" dirty="0" smtClean="0"/>
              <a:t> تتضمن صفرا و هو فسحة فارغة على الحبل الذي يحتوي على عقد للحساب و كانت المنازل او اختلاف الصنف يعبر عنها </a:t>
            </a:r>
            <a:r>
              <a:rPr lang="ar-DZ" dirty="0" err="1" smtClean="0"/>
              <a:t>بالوان</a:t>
            </a:r>
            <a:r>
              <a:rPr lang="ar-DZ" dirty="0" smtClean="0"/>
              <a:t> الحبال المختلفة.</a:t>
            </a:r>
          </a:p>
          <a:p>
            <a:r>
              <a:rPr lang="ar-DZ" dirty="0" smtClean="0"/>
              <a:t>استخدم </a:t>
            </a:r>
            <a:r>
              <a:rPr lang="ar-DZ" dirty="0" err="1" smtClean="0"/>
              <a:t>المايانيون</a:t>
            </a:r>
            <a:r>
              <a:rPr lang="ar-DZ" dirty="0" smtClean="0"/>
              <a:t>  في الحساب النظام </a:t>
            </a:r>
            <a:r>
              <a:rPr lang="ar-DZ" dirty="0" err="1" smtClean="0"/>
              <a:t>العشروني</a:t>
            </a:r>
            <a:r>
              <a:rPr lang="ar-DZ" dirty="0" smtClean="0"/>
              <a:t> –الاساس 20-وكانت الاعداد تكتب راسيا مبتدئة من الاسفل و تتزايد مرتبتها نحو الاعلى</a:t>
            </a:r>
            <a:r>
              <a:rPr lang="ar-DZ" sz="2000" dirty="0" smtClean="0"/>
              <a:t>.</a:t>
            </a:r>
            <a:endParaRPr lang="ar-DZ" sz="2000" dirty="0" smtClean="0"/>
          </a:p>
          <a:p>
            <a:endParaRPr lang="ar-DZ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DZ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DZ"/>
          </a:p>
        </p:txBody>
      </p:sp>
      <p:pic>
        <p:nvPicPr>
          <p:cNvPr id="5121" name="Picture 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72816"/>
            <a:ext cx="4256212" cy="2021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1" y="3789040"/>
            <a:ext cx="4571999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6165304"/>
            <a:ext cx="1368152" cy="47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الهندسة</a:t>
            </a:r>
            <a:endParaRPr lang="ar-DZ" dirty="0"/>
          </a:p>
        </p:txBody>
      </p:sp>
      <p:sp>
        <p:nvSpPr>
          <p:cNvPr id="8" name="عنصر نائب للمحتوى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ar-DZ" dirty="0" smtClean="0">
              <a:solidFill>
                <a:srgbClr val="FF0000"/>
              </a:solidFill>
            </a:endParaRPr>
          </a:p>
          <a:p>
            <a:endParaRPr lang="ar-DZ" dirty="0" smtClean="0">
              <a:solidFill>
                <a:srgbClr val="FF0000"/>
              </a:solidFill>
            </a:endParaRPr>
          </a:p>
          <a:p>
            <a:endParaRPr lang="ar-DZ" dirty="0" smtClean="0"/>
          </a:p>
        </p:txBody>
      </p:sp>
      <p:sp>
        <p:nvSpPr>
          <p:cNvPr id="9" name="عنصر نائب للمحتوى 8"/>
          <p:cNvSpPr>
            <a:spLocks noGrp="1"/>
          </p:cNvSpPr>
          <p:nvPr>
            <p:ph sz="half" idx="2"/>
          </p:nvPr>
        </p:nvSpPr>
        <p:spPr>
          <a:xfrm>
            <a:off x="539552" y="1920085"/>
            <a:ext cx="8147248" cy="4937916"/>
          </a:xfrm>
        </p:spPr>
        <p:txBody>
          <a:bodyPr>
            <a:noAutofit/>
          </a:bodyPr>
          <a:lstStyle/>
          <a:p>
            <a:r>
              <a:rPr lang="ar-DZ" sz="2000" dirty="0" smtClean="0"/>
              <a:t>اشتهرت </a:t>
            </a:r>
            <a:r>
              <a:rPr lang="ar-DZ" sz="2000" dirty="0" smtClean="0"/>
              <a:t>حضارة </a:t>
            </a:r>
            <a:r>
              <a:rPr lang="ar-DZ" sz="2000" dirty="0" err="1" smtClean="0"/>
              <a:t>المايا</a:t>
            </a:r>
            <a:r>
              <a:rPr lang="ar-DZ" sz="2000" dirty="0" smtClean="0"/>
              <a:t> منذ </a:t>
            </a:r>
            <a:r>
              <a:rPr lang="ar-DZ" sz="2000" dirty="0" smtClean="0">
                <a:hlinkClick r:id="rId2" tooltip="القرن 4"/>
              </a:rPr>
              <a:t>القرن الرابع</a:t>
            </a:r>
            <a:r>
              <a:rPr lang="ar-DZ" sz="2000" dirty="0" smtClean="0"/>
              <a:t> وحتى مجيء </a:t>
            </a:r>
            <a:r>
              <a:rPr lang="ar-DZ" sz="2000" dirty="0" err="1" smtClean="0"/>
              <a:t>الإسبان</a:t>
            </a:r>
            <a:r>
              <a:rPr lang="ar-DZ" sz="2000" dirty="0" smtClean="0"/>
              <a:t> بإقامة الأهرامات </a:t>
            </a:r>
            <a:r>
              <a:rPr lang="ar-DZ" sz="2000" dirty="0" err="1" smtClean="0"/>
              <a:t>وفوق</a:t>
            </a:r>
            <a:r>
              <a:rPr lang="ar-DZ" sz="2000" dirty="0" smtClean="0"/>
              <a:t> قممها المعابد ومساكن الكهان، كما اشتهرت </a:t>
            </a:r>
            <a:r>
              <a:rPr lang="ar-DZ" sz="2000" dirty="0" smtClean="0">
                <a:hlinkClick r:id="rId3" tooltip="فخار"/>
              </a:rPr>
              <a:t>بالفخار</a:t>
            </a:r>
            <a:r>
              <a:rPr lang="ar-DZ" sz="2000" dirty="0" smtClean="0"/>
              <a:t> الذي كان على هيئة كؤوس </a:t>
            </a:r>
            <a:r>
              <a:rPr lang="ar-DZ" sz="2000" dirty="0" err="1" smtClean="0"/>
              <a:t>إسطوانية</a:t>
            </a:r>
            <a:r>
              <a:rPr lang="ar-DZ" sz="2000" dirty="0" smtClean="0"/>
              <a:t> لها حوامل وذات ثلاثة أرجل والطاسات </a:t>
            </a:r>
            <a:r>
              <a:rPr lang="ar-DZ" sz="2000" dirty="0" err="1" smtClean="0"/>
              <a:t>الملونة.</a:t>
            </a:r>
            <a:r>
              <a:rPr lang="ar-DZ" sz="2000" dirty="0" smtClean="0"/>
              <a:t> وكان </a:t>
            </a:r>
            <a:r>
              <a:rPr lang="ar-DZ" sz="2000" dirty="0" err="1" smtClean="0"/>
              <a:t>للمايا</a:t>
            </a:r>
            <a:r>
              <a:rPr lang="ar-DZ" sz="2000" dirty="0" smtClean="0"/>
              <a:t> كتاباتهم التصويرية وأعمال </a:t>
            </a:r>
            <a:r>
              <a:rPr lang="ar-DZ" sz="2000" dirty="0" err="1" smtClean="0"/>
              <a:t>الفريسك</a:t>
            </a:r>
            <a:r>
              <a:rPr lang="ar-DZ" sz="2000" dirty="0" smtClean="0"/>
              <a:t> (</a:t>
            </a:r>
            <a:r>
              <a:rPr lang="ar-DZ" sz="2000" dirty="0" err="1" smtClean="0">
                <a:hlinkClick r:id="rId4" tooltip="الأفرسك (الصفحة غير موجودة)"/>
              </a:rPr>
              <a:t>الأفرسك</a:t>
            </a:r>
            <a:r>
              <a:rPr lang="ar-DZ" sz="2000" dirty="0" err="1" smtClean="0"/>
              <a:t>).</a:t>
            </a:r>
            <a:r>
              <a:rPr lang="ar-DZ" sz="2000" dirty="0" smtClean="0"/>
              <a:t> وفي غرب </a:t>
            </a:r>
            <a:r>
              <a:rPr lang="ar-DZ" sz="2000" dirty="0" smtClean="0">
                <a:hlinkClick r:id="rId5" tooltip="بنما"/>
              </a:rPr>
              <a:t>بنما</a:t>
            </a:r>
            <a:r>
              <a:rPr lang="ar-DZ" sz="2000" dirty="0" smtClean="0"/>
              <a:t> عثر على آثار لهم من </a:t>
            </a:r>
            <a:r>
              <a:rPr lang="ar-DZ" sz="2000" dirty="0" smtClean="0">
                <a:hlinkClick r:id="rId6" tooltip="ذهب"/>
              </a:rPr>
              <a:t>الذهب</a:t>
            </a:r>
            <a:r>
              <a:rPr lang="ar-DZ" sz="2000" dirty="0" smtClean="0"/>
              <a:t> والفخار، كما عثر على مقابر </a:t>
            </a:r>
            <a:r>
              <a:rPr lang="ar-DZ" sz="2000" dirty="0" err="1" smtClean="0"/>
              <a:t>لهم.</a:t>
            </a:r>
            <a:r>
              <a:rPr lang="ar-DZ" sz="2000" dirty="0" smtClean="0"/>
              <a:t> عرفت حضارة </a:t>
            </a:r>
            <a:r>
              <a:rPr lang="ar-DZ" sz="2000" dirty="0" err="1" smtClean="0"/>
              <a:t>المايا</a:t>
            </a:r>
            <a:r>
              <a:rPr lang="ar-DZ" sz="2000" dirty="0" smtClean="0"/>
              <a:t> الكتابة </a:t>
            </a:r>
            <a:r>
              <a:rPr lang="ar-DZ" sz="2000" dirty="0" err="1" smtClean="0"/>
              <a:t>الرمزية </a:t>
            </a:r>
            <a:r>
              <a:rPr lang="ar-DZ" sz="2000" dirty="0" smtClean="0"/>
              <a:t>(</a:t>
            </a:r>
            <a:r>
              <a:rPr lang="ar-DZ" sz="2000" dirty="0" smtClean="0">
                <a:hlinkClick r:id="rId7" tooltip="هيروغليفية مصرية"/>
              </a:rPr>
              <a:t>الهيروغليفية</a:t>
            </a:r>
            <a:r>
              <a:rPr lang="ar-DZ" sz="2000" dirty="0" smtClean="0"/>
              <a:t>) كما عرفت </a:t>
            </a:r>
            <a:r>
              <a:rPr lang="ar-DZ" sz="2000" dirty="0" smtClean="0">
                <a:hlinkClick r:id="rId8" tooltip="تقويم"/>
              </a:rPr>
              <a:t>التقويم</a:t>
            </a:r>
            <a:r>
              <a:rPr lang="ar-DZ" sz="2000" dirty="0" smtClean="0"/>
              <a:t> عام </a:t>
            </a:r>
            <a:r>
              <a:rPr lang="ar-DZ" sz="2000" dirty="0" smtClean="0">
                <a:hlinkClick r:id="rId9" tooltip="613"/>
              </a:rPr>
              <a:t>613</a:t>
            </a:r>
            <a:r>
              <a:rPr lang="ar-DZ" sz="2000" dirty="0" smtClean="0"/>
              <a:t> والسنة </a:t>
            </a:r>
            <a:r>
              <a:rPr lang="ar-DZ" sz="2000" dirty="0" err="1" smtClean="0"/>
              <a:t>الماياوية</a:t>
            </a:r>
            <a:r>
              <a:rPr lang="ar-DZ" sz="2000" dirty="0" smtClean="0"/>
              <a:t> 18 شهر كل شهر 20 </a:t>
            </a:r>
            <a:r>
              <a:rPr lang="ar-DZ" sz="2000" dirty="0" err="1" smtClean="0"/>
              <a:t>يوم.</a:t>
            </a:r>
            <a:r>
              <a:rPr lang="ar-DZ" sz="2000" dirty="0" smtClean="0"/>
              <a:t> وكان يضاف للسنة 5 أيام نسيء يمارس فيها الطقوس </a:t>
            </a:r>
            <a:r>
              <a:rPr lang="ar-DZ" sz="2000" dirty="0" err="1" smtClean="0"/>
              <a:t>الدينية.</a:t>
            </a:r>
            <a:r>
              <a:rPr lang="ar-DZ" sz="2000" dirty="0" smtClean="0"/>
              <a:t> عرفوا الحساب وكان متطورا فالوحدة نقطة والخمسة وحدات قضيب والعشرون هلال وكانوا يتخذون أشكال الإنسان والحيوان كوحدات عددية</a:t>
            </a:r>
            <a:r>
              <a:rPr lang="ar-DZ" sz="2000" dirty="0" smtClean="0"/>
              <a:t>.</a:t>
            </a:r>
            <a:endParaRPr lang="ar-DZ" sz="2000" b="1" dirty="0" smtClean="0">
              <a:solidFill>
                <a:srgbClr val="FF0000"/>
              </a:solidFill>
            </a:endParaRPr>
          </a:p>
        </p:txBody>
      </p:sp>
      <p:pic>
        <p:nvPicPr>
          <p:cNvPr id="18436" name="Picture 4" descr="https://www.bibalex.org/learnhieroglyphs/Attachment/Lessons/Level2_files/image167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912225" y="-166688"/>
            <a:ext cx="371475" cy="36195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ar-DZ" dirty="0" smtClean="0"/>
              <a:t>مجسّم قناع </a:t>
            </a:r>
            <a:r>
              <a:rPr lang="ar-DZ" dirty="0" err="1" smtClean="0"/>
              <a:t>المايا</a:t>
            </a:r>
            <a:endParaRPr lang="ar-DZ" dirty="0"/>
          </a:p>
        </p:txBody>
      </p:sp>
      <p:sp>
        <p:nvSpPr>
          <p:cNvPr id="3074" name="AutoShape 2" descr="حضارة المايا - ويكيبيديا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DZ"/>
          </a:p>
        </p:txBody>
      </p:sp>
      <p:sp>
        <p:nvSpPr>
          <p:cNvPr id="3076" name="AutoShape 4" descr="حضارة المايا - ويكيبيديا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DZ"/>
          </a:p>
        </p:txBody>
      </p:sp>
      <p:pic>
        <p:nvPicPr>
          <p:cNvPr id="3078" name="Picture 6" descr="Maya-Mask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268760"/>
            <a:ext cx="7210425" cy="54102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ملخص الاعمال الرياضية البابلية</a:t>
            </a:r>
            <a:endParaRPr lang="ar-DZ" dirty="0"/>
          </a:p>
        </p:txBody>
      </p:sp>
      <p:pic>
        <p:nvPicPr>
          <p:cNvPr id="3788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183639"/>
            <a:ext cx="8229600" cy="3892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1646</TotalTime>
  <Words>853</Words>
  <Application>Microsoft Office PowerPoint</Application>
  <PresentationFormat>عرض على الشاشة (3:4)‏</PresentationFormat>
  <Paragraphs>43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تدفق</vt:lpstr>
      <vt:lpstr>تاريخ الرياضيات</vt:lpstr>
      <vt:lpstr>الرياضيات في شبه القارة الهندية</vt:lpstr>
      <vt:lpstr>الشريحة 3</vt:lpstr>
      <vt:lpstr>العد عند الهنود</vt:lpstr>
      <vt:lpstr>أمثلة</vt:lpstr>
      <vt:lpstr>الرياضيات عند الهنود الامريكان</vt:lpstr>
      <vt:lpstr>الهندسة</vt:lpstr>
      <vt:lpstr>مجسّم قناع المايا</vt:lpstr>
      <vt:lpstr>ملخص الاعمال الرياضية البابلية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تاريخ الرياضيات</dc:title>
  <dc:creator>SCC1436</dc:creator>
  <cp:lastModifiedBy>SCC1436</cp:lastModifiedBy>
  <cp:revision>68</cp:revision>
  <dcterms:created xsi:type="dcterms:W3CDTF">2020-11-19T01:05:39Z</dcterms:created>
  <dcterms:modified xsi:type="dcterms:W3CDTF">2020-11-21T14:01:05Z</dcterms:modified>
</cp:coreProperties>
</file>