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Lst>
  <p:sldIdLst>
    <p:sldId id="256" r:id="rId2"/>
    <p:sldId id="257" r:id="rId3"/>
    <p:sldId id="260" r:id="rId4"/>
    <p:sldId id="258" r:id="rId5"/>
    <p:sldId id="259" r:id="rId6"/>
    <p:sldId id="261" r:id="rId7"/>
    <p:sldId id="262" r:id="rId8"/>
    <p:sldId id="264" r:id="rId9"/>
    <p:sldId id="263" r:id="rId10"/>
    <p:sldId id="265" r:id="rId11"/>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4" Type="http://schemas.openxmlformats.org/officeDocument/2006/relationships/image" Target="../media/image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52ACC864-10AD-4FAF-B7B1-1EB9D96B034A}" type="datetimeFigureOut">
              <a:rPr lang="ar-DZ" smtClean="0"/>
              <a:pPr/>
              <a:t>05-04-1442</a:t>
            </a:fld>
            <a:endParaRPr lang="ar-DZ"/>
          </a:p>
        </p:txBody>
      </p:sp>
      <p:sp>
        <p:nvSpPr>
          <p:cNvPr id="19" name="عنصر نائب للتذييل 18"/>
          <p:cNvSpPr>
            <a:spLocks noGrp="1"/>
          </p:cNvSpPr>
          <p:nvPr>
            <p:ph type="ftr" sz="quarter" idx="11"/>
          </p:nvPr>
        </p:nvSpPr>
        <p:spPr/>
        <p:txBody>
          <a:bodyPr/>
          <a:lstStyle/>
          <a:p>
            <a:endParaRPr lang="ar-DZ"/>
          </a:p>
        </p:txBody>
      </p:sp>
      <p:sp>
        <p:nvSpPr>
          <p:cNvPr id="27" name="عنصر نائب لرقم الشريحة 26"/>
          <p:cNvSpPr>
            <a:spLocks noGrp="1"/>
          </p:cNvSpPr>
          <p:nvPr>
            <p:ph type="sldNum" sz="quarter" idx="12"/>
          </p:nvPr>
        </p:nvSpPr>
        <p:spPr/>
        <p:txBody>
          <a:bodyPr/>
          <a:lstStyle/>
          <a:p>
            <a:fld id="{7C786AC8-DCCD-4100-BE85-FF0A6B11E8A8}" type="slidenum">
              <a:rPr lang="ar-DZ" smtClean="0"/>
              <a:pPr/>
              <a:t>‹#›</a:t>
            </a:fld>
            <a:endParaRPr lang="ar-D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2ACC864-10AD-4FAF-B7B1-1EB9D96B034A}" type="datetimeFigureOut">
              <a:rPr lang="ar-DZ" smtClean="0"/>
              <a:pPr/>
              <a:t>05-04-1442</a:t>
            </a:fld>
            <a:endParaRPr lang="ar-DZ"/>
          </a:p>
        </p:txBody>
      </p:sp>
      <p:sp>
        <p:nvSpPr>
          <p:cNvPr id="5" name="عنصر نائب للتذييل 4"/>
          <p:cNvSpPr>
            <a:spLocks noGrp="1"/>
          </p:cNvSpPr>
          <p:nvPr>
            <p:ph type="ftr" sz="quarter" idx="11"/>
          </p:nvPr>
        </p:nvSpPr>
        <p:spPr/>
        <p:txBody>
          <a:bodyPr/>
          <a:lstStyle/>
          <a:p>
            <a:endParaRPr lang="ar-DZ"/>
          </a:p>
        </p:txBody>
      </p:sp>
      <p:sp>
        <p:nvSpPr>
          <p:cNvPr id="6" name="عنصر نائب لرقم الشريحة 5"/>
          <p:cNvSpPr>
            <a:spLocks noGrp="1"/>
          </p:cNvSpPr>
          <p:nvPr>
            <p:ph type="sldNum" sz="quarter" idx="12"/>
          </p:nvPr>
        </p:nvSpPr>
        <p:spPr/>
        <p:txBody>
          <a:bodyPr/>
          <a:lstStyle/>
          <a:p>
            <a:fld id="{7C786AC8-DCCD-4100-BE85-FF0A6B11E8A8}" type="slidenum">
              <a:rPr lang="ar-DZ" smtClean="0"/>
              <a:pPr/>
              <a:t>‹#›</a:t>
            </a:fld>
            <a:endParaRPr lang="ar-D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2ACC864-10AD-4FAF-B7B1-1EB9D96B034A}" type="datetimeFigureOut">
              <a:rPr lang="ar-DZ" smtClean="0"/>
              <a:pPr/>
              <a:t>05-04-1442</a:t>
            </a:fld>
            <a:endParaRPr lang="ar-DZ"/>
          </a:p>
        </p:txBody>
      </p:sp>
      <p:sp>
        <p:nvSpPr>
          <p:cNvPr id="5" name="عنصر نائب للتذييل 4"/>
          <p:cNvSpPr>
            <a:spLocks noGrp="1"/>
          </p:cNvSpPr>
          <p:nvPr>
            <p:ph type="ftr" sz="quarter" idx="11"/>
          </p:nvPr>
        </p:nvSpPr>
        <p:spPr/>
        <p:txBody>
          <a:bodyPr/>
          <a:lstStyle/>
          <a:p>
            <a:endParaRPr lang="ar-DZ"/>
          </a:p>
        </p:txBody>
      </p:sp>
      <p:sp>
        <p:nvSpPr>
          <p:cNvPr id="6" name="عنصر نائب لرقم الشريحة 5"/>
          <p:cNvSpPr>
            <a:spLocks noGrp="1"/>
          </p:cNvSpPr>
          <p:nvPr>
            <p:ph type="sldNum" sz="quarter" idx="12"/>
          </p:nvPr>
        </p:nvSpPr>
        <p:spPr/>
        <p:txBody>
          <a:bodyPr/>
          <a:lstStyle/>
          <a:p>
            <a:fld id="{7C786AC8-DCCD-4100-BE85-FF0A6B11E8A8}" type="slidenum">
              <a:rPr lang="ar-DZ" smtClean="0"/>
              <a:pPr/>
              <a:t>‹#›</a:t>
            </a:fld>
            <a:endParaRPr lang="ar-D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2ACC864-10AD-4FAF-B7B1-1EB9D96B034A}" type="datetimeFigureOut">
              <a:rPr lang="ar-DZ" smtClean="0"/>
              <a:pPr/>
              <a:t>05-04-1442</a:t>
            </a:fld>
            <a:endParaRPr lang="ar-DZ"/>
          </a:p>
        </p:txBody>
      </p:sp>
      <p:sp>
        <p:nvSpPr>
          <p:cNvPr id="5" name="عنصر نائب للتذييل 4"/>
          <p:cNvSpPr>
            <a:spLocks noGrp="1"/>
          </p:cNvSpPr>
          <p:nvPr>
            <p:ph type="ftr" sz="quarter" idx="11"/>
          </p:nvPr>
        </p:nvSpPr>
        <p:spPr/>
        <p:txBody>
          <a:bodyPr/>
          <a:lstStyle/>
          <a:p>
            <a:endParaRPr lang="ar-DZ"/>
          </a:p>
        </p:txBody>
      </p:sp>
      <p:sp>
        <p:nvSpPr>
          <p:cNvPr id="6" name="عنصر نائب لرقم الشريحة 5"/>
          <p:cNvSpPr>
            <a:spLocks noGrp="1"/>
          </p:cNvSpPr>
          <p:nvPr>
            <p:ph type="sldNum" sz="quarter" idx="12"/>
          </p:nvPr>
        </p:nvSpPr>
        <p:spPr/>
        <p:txBody>
          <a:bodyPr/>
          <a:lstStyle/>
          <a:p>
            <a:fld id="{7C786AC8-DCCD-4100-BE85-FF0A6B11E8A8}" type="slidenum">
              <a:rPr lang="ar-DZ" smtClean="0"/>
              <a:pPr/>
              <a:t>‹#›</a:t>
            </a:fld>
            <a:endParaRPr lang="ar-D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2ACC864-10AD-4FAF-B7B1-1EB9D96B034A}" type="datetimeFigureOut">
              <a:rPr lang="ar-DZ" smtClean="0"/>
              <a:pPr/>
              <a:t>05-04-1442</a:t>
            </a:fld>
            <a:endParaRPr lang="ar-DZ"/>
          </a:p>
        </p:txBody>
      </p:sp>
      <p:sp>
        <p:nvSpPr>
          <p:cNvPr id="5" name="عنصر نائب للتذييل 4"/>
          <p:cNvSpPr>
            <a:spLocks noGrp="1"/>
          </p:cNvSpPr>
          <p:nvPr>
            <p:ph type="ftr" sz="quarter" idx="11"/>
          </p:nvPr>
        </p:nvSpPr>
        <p:spPr/>
        <p:txBody>
          <a:bodyPr/>
          <a:lstStyle/>
          <a:p>
            <a:endParaRPr lang="ar-DZ"/>
          </a:p>
        </p:txBody>
      </p:sp>
      <p:sp>
        <p:nvSpPr>
          <p:cNvPr id="6" name="عنصر نائب لرقم الشريحة 5"/>
          <p:cNvSpPr>
            <a:spLocks noGrp="1"/>
          </p:cNvSpPr>
          <p:nvPr>
            <p:ph type="sldNum" sz="quarter" idx="12"/>
          </p:nvPr>
        </p:nvSpPr>
        <p:spPr/>
        <p:txBody>
          <a:bodyPr/>
          <a:lstStyle/>
          <a:p>
            <a:fld id="{7C786AC8-DCCD-4100-BE85-FF0A6B11E8A8}" type="slidenum">
              <a:rPr lang="ar-DZ" smtClean="0"/>
              <a:pPr/>
              <a:t>‹#›</a:t>
            </a:fld>
            <a:endParaRPr lang="ar-D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2ACC864-10AD-4FAF-B7B1-1EB9D96B034A}" type="datetimeFigureOut">
              <a:rPr lang="ar-DZ" smtClean="0"/>
              <a:pPr/>
              <a:t>05-04-1442</a:t>
            </a:fld>
            <a:endParaRPr lang="ar-DZ"/>
          </a:p>
        </p:txBody>
      </p:sp>
      <p:sp>
        <p:nvSpPr>
          <p:cNvPr id="6" name="عنصر نائب للتذييل 5"/>
          <p:cNvSpPr>
            <a:spLocks noGrp="1"/>
          </p:cNvSpPr>
          <p:nvPr>
            <p:ph type="ftr" sz="quarter" idx="11"/>
          </p:nvPr>
        </p:nvSpPr>
        <p:spPr/>
        <p:txBody>
          <a:bodyPr/>
          <a:lstStyle/>
          <a:p>
            <a:endParaRPr lang="ar-DZ"/>
          </a:p>
        </p:txBody>
      </p:sp>
      <p:sp>
        <p:nvSpPr>
          <p:cNvPr id="7" name="عنصر نائب لرقم الشريحة 6"/>
          <p:cNvSpPr>
            <a:spLocks noGrp="1"/>
          </p:cNvSpPr>
          <p:nvPr>
            <p:ph type="sldNum" sz="quarter" idx="12"/>
          </p:nvPr>
        </p:nvSpPr>
        <p:spPr/>
        <p:txBody>
          <a:bodyPr/>
          <a:lstStyle/>
          <a:p>
            <a:fld id="{7C786AC8-DCCD-4100-BE85-FF0A6B11E8A8}" type="slidenum">
              <a:rPr lang="ar-DZ" smtClean="0"/>
              <a:pPr/>
              <a:t>‹#›</a:t>
            </a:fld>
            <a:endParaRPr lang="ar-D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52ACC864-10AD-4FAF-B7B1-1EB9D96B034A}" type="datetimeFigureOut">
              <a:rPr lang="ar-DZ" smtClean="0"/>
              <a:pPr/>
              <a:t>05-04-1442</a:t>
            </a:fld>
            <a:endParaRPr lang="ar-DZ"/>
          </a:p>
        </p:txBody>
      </p:sp>
      <p:sp>
        <p:nvSpPr>
          <p:cNvPr id="8" name="عنصر نائب للتذييل 7"/>
          <p:cNvSpPr>
            <a:spLocks noGrp="1"/>
          </p:cNvSpPr>
          <p:nvPr>
            <p:ph type="ftr" sz="quarter" idx="11"/>
          </p:nvPr>
        </p:nvSpPr>
        <p:spPr/>
        <p:txBody>
          <a:bodyPr/>
          <a:lstStyle/>
          <a:p>
            <a:endParaRPr lang="ar-DZ"/>
          </a:p>
        </p:txBody>
      </p:sp>
      <p:sp>
        <p:nvSpPr>
          <p:cNvPr id="9" name="عنصر نائب لرقم الشريحة 8"/>
          <p:cNvSpPr>
            <a:spLocks noGrp="1"/>
          </p:cNvSpPr>
          <p:nvPr>
            <p:ph type="sldNum" sz="quarter" idx="12"/>
          </p:nvPr>
        </p:nvSpPr>
        <p:spPr/>
        <p:txBody>
          <a:bodyPr/>
          <a:lstStyle/>
          <a:p>
            <a:fld id="{7C786AC8-DCCD-4100-BE85-FF0A6B11E8A8}" type="slidenum">
              <a:rPr lang="ar-DZ" smtClean="0"/>
              <a:pPr/>
              <a:t>‹#›</a:t>
            </a:fld>
            <a:endParaRPr lang="ar-D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52ACC864-10AD-4FAF-B7B1-1EB9D96B034A}" type="datetimeFigureOut">
              <a:rPr lang="ar-DZ" smtClean="0"/>
              <a:pPr/>
              <a:t>05-04-1442</a:t>
            </a:fld>
            <a:endParaRPr lang="ar-DZ"/>
          </a:p>
        </p:txBody>
      </p:sp>
      <p:sp>
        <p:nvSpPr>
          <p:cNvPr id="4" name="عنصر نائب للتذييل 3"/>
          <p:cNvSpPr>
            <a:spLocks noGrp="1"/>
          </p:cNvSpPr>
          <p:nvPr>
            <p:ph type="ftr" sz="quarter" idx="11"/>
          </p:nvPr>
        </p:nvSpPr>
        <p:spPr/>
        <p:txBody>
          <a:bodyPr/>
          <a:lstStyle/>
          <a:p>
            <a:endParaRPr lang="ar-DZ"/>
          </a:p>
        </p:txBody>
      </p:sp>
      <p:sp>
        <p:nvSpPr>
          <p:cNvPr id="5" name="عنصر نائب لرقم الشريحة 4"/>
          <p:cNvSpPr>
            <a:spLocks noGrp="1"/>
          </p:cNvSpPr>
          <p:nvPr>
            <p:ph type="sldNum" sz="quarter" idx="12"/>
          </p:nvPr>
        </p:nvSpPr>
        <p:spPr/>
        <p:txBody>
          <a:bodyPr/>
          <a:lstStyle/>
          <a:p>
            <a:fld id="{7C786AC8-DCCD-4100-BE85-FF0A6B11E8A8}" type="slidenum">
              <a:rPr lang="ar-DZ" smtClean="0"/>
              <a:pPr/>
              <a:t>‹#›</a:t>
            </a:fld>
            <a:endParaRPr lang="ar-D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2ACC864-10AD-4FAF-B7B1-1EB9D96B034A}" type="datetimeFigureOut">
              <a:rPr lang="ar-DZ" smtClean="0"/>
              <a:pPr/>
              <a:t>05-04-1442</a:t>
            </a:fld>
            <a:endParaRPr lang="ar-DZ"/>
          </a:p>
        </p:txBody>
      </p:sp>
      <p:sp>
        <p:nvSpPr>
          <p:cNvPr id="3" name="عنصر نائب للتذييل 2"/>
          <p:cNvSpPr>
            <a:spLocks noGrp="1"/>
          </p:cNvSpPr>
          <p:nvPr>
            <p:ph type="ftr" sz="quarter" idx="11"/>
          </p:nvPr>
        </p:nvSpPr>
        <p:spPr/>
        <p:txBody>
          <a:bodyPr/>
          <a:lstStyle/>
          <a:p>
            <a:endParaRPr lang="ar-DZ"/>
          </a:p>
        </p:txBody>
      </p:sp>
      <p:sp>
        <p:nvSpPr>
          <p:cNvPr id="4" name="عنصر نائب لرقم الشريحة 3"/>
          <p:cNvSpPr>
            <a:spLocks noGrp="1"/>
          </p:cNvSpPr>
          <p:nvPr>
            <p:ph type="sldNum" sz="quarter" idx="12"/>
          </p:nvPr>
        </p:nvSpPr>
        <p:spPr/>
        <p:txBody>
          <a:bodyPr/>
          <a:lstStyle/>
          <a:p>
            <a:fld id="{7C786AC8-DCCD-4100-BE85-FF0A6B11E8A8}" type="slidenum">
              <a:rPr lang="ar-DZ" smtClean="0"/>
              <a:pPr/>
              <a:t>‹#›</a:t>
            </a:fld>
            <a:endParaRPr lang="ar-D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2ACC864-10AD-4FAF-B7B1-1EB9D96B034A}" type="datetimeFigureOut">
              <a:rPr lang="ar-DZ" smtClean="0"/>
              <a:pPr/>
              <a:t>05-04-1442</a:t>
            </a:fld>
            <a:endParaRPr lang="ar-DZ"/>
          </a:p>
        </p:txBody>
      </p:sp>
      <p:sp>
        <p:nvSpPr>
          <p:cNvPr id="6" name="عنصر نائب للتذييل 5"/>
          <p:cNvSpPr>
            <a:spLocks noGrp="1"/>
          </p:cNvSpPr>
          <p:nvPr>
            <p:ph type="ftr" sz="quarter" idx="11"/>
          </p:nvPr>
        </p:nvSpPr>
        <p:spPr/>
        <p:txBody>
          <a:bodyPr/>
          <a:lstStyle/>
          <a:p>
            <a:endParaRPr lang="ar-DZ"/>
          </a:p>
        </p:txBody>
      </p:sp>
      <p:sp>
        <p:nvSpPr>
          <p:cNvPr id="7" name="عنصر نائب لرقم الشريحة 6"/>
          <p:cNvSpPr>
            <a:spLocks noGrp="1"/>
          </p:cNvSpPr>
          <p:nvPr>
            <p:ph type="sldNum" sz="quarter" idx="12"/>
          </p:nvPr>
        </p:nvSpPr>
        <p:spPr/>
        <p:txBody>
          <a:bodyPr/>
          <a:lstStyle/>
          <a:p>
            <a:fld id="{7C786AC8-DCCD-4100-BE85-FF0A6B11E8A8}" type="slidenum">
              <a:rPr lang="ar-DZ" smtClean="0"/>
              <a:pPr/>
              <a:t>‹#›</a:t>
            </a:fld>
            <a:endParaRPr lang="ar-D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2ACC864-10AD-4FAF-B7B1-1EB9D96B034A}" type="datetimeFigureOut">
              <a:rPr lang="ar-DZ" smtClean="0"/>
              <a:pPr/>
              <a:t>05-04-1442</a:t>
            </a:fld>
            <a:endParaRPr lang="ar-DZ"/>
          </a:p>
        </p:txBody>
      </p:sp>
      <p:sp>
        <p:nvSpPr>
          <p:cNvPr id="6" name="عنصر نائب للتذييل 5"/>
          <p:cNvSpPr>
            <a:spLocks noGrp="1"/>
          </p:cNvSpPr>
          <p:nvPr>
            <p:ph type="ftr" sz="quarter" idx="11"/>
          </p:nvPr>
        </p:nvSpPr>
        <p:spPr/>
        <p:txBody>
          <a:bodyPr/>
          <a:lstStyle/>
          <a:p>
            <a:endParaRPr lang="ar-DZ"/>
          </a:p>
        </p:txBody>
      </p:sp>
      <p:sp>
        <p:nvSpPr>
          <p:cNvPr id="7" name="عنصر نائب لرقم الشريحة 6"/>
          <p:cNvSpPr>
            <a:spLocks noGrp="1"/>
          </p:cNvSpPr>
          <p:nvPr>
            <p:ph type="sldNum" sz="quarter" idx="12"/>
          </p:nvPr>
        </p:nvSpPr>
        <p:spPr>
          <a:xfrm>
            <a:off x="8077200" y="6356350"/>
            <a:ext cx="609600" cy="365125"/>
          </a:xfrm>
        </p:spPr>
        <p:txBody>
          <a:bodyPr/>
          <a:lstStyle/>
          <a:p>
            <a:fld id="{7C786AC8-DCCD-4100-BE85-FF0A6B11E8A8}" type="slidenum">
              <a:rPr lang="ar-DZ" smtClean="0"/>
              <a:pPr/>
              <a:t>‹#›</a:t>
            </a:fld>
            <a:endParaRPr lang="ar-DZ"/>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2ACC864-10AD-4FAF-B7B1-1EB9D96B034A}" type="datetimeFigureOut">
              <a:rPr lang="ar-DZ" smtClean="0"/>
              <a:pPr/>
              <a:t>05-04-1442</a:t>
            </a:fld>
            <a:endParaRPr lang="ar-DZ"/>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DZ"/>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C786AC8-DCCD-4100-BE85-FF0A6B11E8A8}" type="slidenum">
              <a:rPr lang="ar-DZ" smtClean="0"/>
              <a:pPr/>
              <a:t>‹#›</a:t>
            </a:fld>
            <a:endParaRPr lang="ar-DZ"/>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oleObject" Target="../embeddings/oleObject4.bin"/><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DZ" dirty="0" smtClean="0"/>
              <a:t>تاريخ الرياضيات</a:t>
            </a:r>
            <a:endParaRPr lang="ar-DZ" dirty="0"/>
          </a:p>
        </p:txBody>
      </p:sp>
      <p:sp>
        <p:nvSpPr>
          <p:cNvPr id="3" name="عنوان فرعي 2"/>
          <p:cNvSpPr>
            <a:spLocks noGrp="1"/>
          </p:cNvSpPr>
          <p:nvPr>
            <p:ph type="subTitle" idx="1"/>
          </p:nvPr>
        </p:nvSpPr>
        <p:spPr/>
        <p:txBody>
          <a:bodyPr/>
          <a:lstStyle/>
          <a:p>
            <a:r>
              <a:rPr lang="ar-DZ" dirty="0" smtClean="0"/>
              <a:t>الاستاذ: </a:t>
            </a:r>
            <a:r>
              <a:rPr lang="ar-DZ" dirty="0" err="1" smtClean="0"/>
              <a:t>د.</a:t>
            </a:r>
            <a:r>
              <a:rPr lang="ar-DZ" dirty="0" smtClean="0"/>
              <a:t> تواتي ابراهيم</a:t>
            </a:r>
            <a:endParaRPr lang="ar-D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DZ" dirty="0" smtClean="0"/>
              <a:t>ملخص الاعمال الرياضية المصرية الفرعونية</a:t>
            </a:r>
            <a:endParaRPr lang="ar-DZ" dirty="0"/>
          </a:p>
        </p:txBody>
      </p:sp>
      <p:pic>
        <p:nvPicPr>
          <p:cNvPr id="37890" name="Picture 2"/>
          <p:cNvPicPr>
            <a:picLocks noGrp="1" noChangeAspect="1" noChangeArrowheads="1"/>
          </p:cNvPicPr>
          <p:nvPr>
            <p:ph idx="1"/>
          </p:nvPr>
        </p:nvPicPr>
        <p:blipFill>
          <a:blip r:embed="rId2" cstate="print"/>
          <a:stretch>
            <a:fillRect/>
          </a:stretch>
        </p:blipFill>
        <p:spPr bwMode="auto">
          <a:xfrm>
            <a:off x="0" y="1935163"/>
            <a:ext cx="9144000" cy="79629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DZ" dirty="0" smtClean="0"/>
              <a:t>تمهيد</a:t>
            </a:r>
            <a:endParaRPr lang="ar-DZ" dirty="0"/>
          </a:p>
        </p:txBody>
      </p:sp>
      <p:sp>
        <p:nvSpPr>
          <p:cNvPr id="3" name="عنصر نائب للمحتوى 2"/>
          <p:cNvSpPr>
            <a:spLocks noGrp="1"/>
          </p:cNvSpPr>
          <p:nvPr>
            <p:ph sz="half" idx="1"/>
          </p:nvPr>
        </p:nvSpPr>
        <p:spPr/>
        <p:txBody>
          <a:bodyPr>
            <a:normAutofit fontScale="92500" lnSpcReduction="20000"/>
          </a:bodyPr>
          <a:lstStyle/>
          <a:p>
            <a:r>
              <a:rPr lang="ar-DZ" dirty="0" smtClean="0">
                <a:cs typeface="+mj-cs"/>
              </a:rPr>
              <a:t>شكل وادي النيل مهدا للحضارة المصرية، اذ بدأ المصريون حوالي 6000 ق.م بتسجيل أطوار القمر والفصول لأسباب اقتصادية و دينية.</a:t>
            </a:r>
          </a:p>
          <a:p>
            <a:r>
              <a:rPr lang="ar-DZ" dirty="0" smtClean="0">
                <a:cs typeface="+mj-cs"/>
              </a:rPr>
              <a:t>كما استخدم مساحو الأراضي قياسات تعتمد على أعضاء </a:t>
            </a:r>
            <a:r>
              <a:rPr lang="ar-DZ" dirty="0" err="1" smtClean="0">
                <a:cs typeface="+mj-cs"/>
              </a:rPr>
              <a:t>الجسم </a:t>
            </a:r>
            <a:r>
              <a:rPr lang="ar-DZ" dirty="0" smtClean="0">
                <a:cs typeface="+mj-cs"/>
              </a:rPr>
              <a:t>– القبضة، الشبر، القدم، </a:t>
            </a:r>
            <a:r>
              <a:rPr lang="ar-DZ" dirty="0" smtClean="0">
                <a:cs typeface="+mj-cs"/>
              </a:rPr>
              <a:t>الذراع-، </a:t>
            </a:r>
            <a:r>
              <a:rPr lang="ar-DZ" smtClean="0">
                <a:cs typeface="+mj-cs"/>
              </a:rPr>
              <a:t>525مم=</a:t>
            </a:r>
            <a:r>
              <a:rPr lang="ar-DZ" dirty="0" err="1" smtClean="0">
                <a:cs typeface="+mj-cs"/>
              </a:rPr>
              <a:t>1ذراع</a:t>
            </a:r>
            <a:r>
              <a:rPr lang="ar-DZ" dirty="0" smtClean="0">
                <a:cs typeface="+mj-cs"/>
              </a:rPr>
              <a:t>=</a:t>
            </a:r>
            <a:r>
              <a:rPr lang="ar-DZ" dirty="0" err="1" smtClean="0">
                <a:cs typeface="+mj-cs"/>
              </a:rPr>
              <a:t>7اصابع</a:t>
            </a:r>
            <a:r>
              <a:rPr lang="ar-DZ" dirty="0" smtClean="0">
                <a:cs typeface="+mj-cs"/>
              </a:rPr>
              <a:t>=</a:t>
            </a:r>
            <a:r>
              <a:rPr lang="ar-DZ" dirty="0" err="1" smtClean="0">
                <a:cs typeface="+mj-cs"/>
              </a:rPr>
              <a:t>28عقلة</a:t>
            </a:r>
            <a:endParaRPr lang="ar-DZ" dirty="0" smtClean="0">
              <a:cs typeface="+mj-cs"/>
            </a:endParaRPr>
          </a:p>
          <a:p>
            <a:r>
              <a:rPr lang="ar-DZ" dirty="0" smtClean="0">
                <a:cs typeface="+mj-cs"/>
              </a:rPr>
              <a:t>كما </a:t>
            </a:r>
            <a:r>
              <a:rPr lang="ar-DZ" dirty="0" smtClean="0">
                <a:cs typeface="+mj-cs"/>
              </a:rPr>
              <a:t>ابتكروا نظاما عدديا يعتمد على أصابع اليد العشرة لذا يعتقد ان المصريين هم اول من قدم نظاما عشريا لكن يعاب على نظامهم عدم وجود الصفر أو مفهوم القيمة المكانية لذلك كانت الارقام الكبيرة صعبة </a:t>
            </a:r>
            <a:r>
              <a:rPr lang="ar-DZ" dirty="0" err="1" smtClean="0">
                <a:cs typeface="+mj-cs"/>
              </a:rPr>
              <a:t>الكتابة </a:t>
            </a:r>
            <a:r>
              <a:rPr lang="ar-DZ" dirty="0" smtClean="0">
                <a:cs typeface="+mj-cs"/>
              </a:rPr>
              <a:t>( فمثلا العدد 999999 يحتاج الى 54 رمزا لكتابته</a:t>
            </a:r>
            <a:r>
              <a:rPr lang="ar-DZ" dirty="0" err="1" smtClean="0">
                <a:cs typeface="+mj-cs"/>
              </a:rPr>
              <a:t>)</a:t>
            </a:r>
            <a:endParaRPr lang="ar-DZ" dirty="0" smtClean="0">
              <a:cs typeface="+mj-cs"/>
            </a:endParaRPr>
          </a:p>
          <a:p>
            <a:endParaRPr lang="ar-DZ" dirty="0">
              <a:cs typeface="+mj-cs"/>
            </a:endParaRPr>
          </a:p>
        </p:txBody>
      </p:sp>
      <p:sp>
        <p:nvSpPr>
          <p:cNvPr id="10" name="عنصر نائب للمحتوى 9"/>
          <p:cNvSpPr>
            <a:spLocks noGrp="1"/>
          </p:cNvSpPr>
          <p:nvPr>
            <p:ph sz="half" idx="2"/>
          </p:nvPr>
        </p:nvSpPr>
        <p:spPr/>
        <p:txBody>
          <a:bodyPr>
            <a:normAutofit fontScale="92500" lnSpcReduction="20000"/>
          </a:bodyPr>
          <a:lstStyle/>
          <a:p>
            <a:endParaRPr lang="ar-DZ"/>
          </a:p>
        </p:txBody>
      </p:sp>
      <p:pic>
        <p:nvPicPr>
          <p:cNvPr id="1027" name="Picture 3"/>
          <p:cNvPicPr>
            <a:picLocks noChangeAspect="1" noChangeArrowheads="1"/>
          </p:cNvPicPr>
          <p:nvPr/>
        </p:nvPicPr>
        <p:blipFill>
          <a:blip r:embed="rId2" cstate="print"/>
          <a:srcRect/>
          <a:stretch>
            <a:fillRect/>
          </a:stretch>
        </p:blipFill>
        <p:spPr bwMode="auto">
          <a:xfrm>
            <a:off x="4427984" y="1700808"/>
            <a:ext cx="4211960" cy="4680520"/>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تعرف على تفاصيل تاريخ الرياضيات عند المصريين القدماء "/>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DZ" dirty="0" smtClean="0"/>
              <a:t>العمليات الحسابية عند المصريين القدامى</a:t>
            </a:r>
            <a:endParaRPr lang="ar-DZ" dirty="0"/>
          </a:p>
        </p:txBody>
      </p:sp>
      <p:sp>
        <p:nvSpPr>
          <p:cNvPr id="3" name="عنصر نائب للمحتوى 2"/>
          <p:cNvSpPr>
            <a:spLocks noGrp="1"/>
          </p:cNvSpPr>
          <p:nvPr>
            <p:ph idx="1"/>
          </p:nvPr>
        </p:nvSpPr>
        <p:spPr/>
        <p:txBody>
          <a:bodyPr>
            <a:normAutofit/>
          </a:bodyPr>
          <a:lstStyle/>
          <a:p>
            <a:r>
              <a:rPr lang="ar-DZ" dirty="0" smtClean="0"/>
              <a:t>توضح بردية </a:t>
            </a:r>
            <a:r>
              <a:rPr lang="ar-DZ" dirty="0" err="1" smtClean="0"/>
              <a:t>ريند</a:t>
            </a:r>
            <a:r>
              <a:rPr lang="ar-DZ" dirty="0" smtClean="0"/>
              <a:t> </a:t>
            </a:r>
            <a:r>
              <a:rPr lang="ar-DZ" dirty="0" err="1" smtClean="0"/>
              <a:t>(</a:t>
            </a:r>
            <a:r>
              <a:rPr lang="fr-FR" dirty="0" err="1" smtClean="0"/>
              <a:t>Rhind</a:t>
            </a:r>
            <a:r>
              <a:rPr lang="fr-FR" dirty="0" smtClean="0"/>
              <a:t> Papyrus</a:t>
            </a:r>
            <a:r>
              <a:rPr lang="ar-DZ" dirty="0" smtClean="0"/>
              <a:t>) والتي تعود لعام 1650 قبل الميلاد بعض التعليمات للقيام بالعمليات الحسابية والهندسية، وتوضح بدقة كيفية القيام بعمليات الضرب والقسمة في ذلك </a:t>
            </a:r>
            <a:r>
              <a:rPr lang="ar-DZ" dirty="0" err="1" smtClean="0"/>
              <a:t>الوقت.</a:t>
            </a:r>
            <a:r>
              <a:rPr lang="ar-DZ" dirty="0" smtClean="0"/>
              <a:t> كما تحتوي على بعض الأدلة على معرفة بعض المعلومات الحسابية الإضافية، وتشمل الكسور، والأعداد الأولية والمركبة، الحساب، المتوسط الهندسي والمتوسط التوافقي، كذلك طريقة حل المعادلات الخطية وكذلك المتسلسلات الحسابية </a:t>
            </a:r>
            <a:r>
              <a:rPr lang="ar-DZ" dirty="0" err="1" smtClean="0"/>
              <a:t>والهندسية.</a:t>
            </a:r>
            <a:r>
              <a:rPr lang="ar-DZ" dirty="0" smtClean="0"/>
              <a:t> أما بردية برلين والتي تعود لعام 1300 قبل الميلاد تظهر لنا أن المصريين القدماء استطاعوا حل المعادلات </a:t>
            </a:r>
            <a:r>
              <a:rPr lang="ar-DZ" dirty="0" err="1" smtClean="0"/>
              <a:t>التربيعية</a:t>
            </a:r>
            <a:endParaRPr lang="ar-DZ" dirty="0"/>
          </a:p>
        </p:txBody>
      </p:sp>
    </p:spTree>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p:txBody>
          <a:bodyPr/>
          <a:lstStyle/>
          <a:p>
            <a:pPr algn="ctr"/>
            <a:r>
              <a:rPr lang="ar-DZ" dirty="0" smtClean="0"/>
              <a:t>أمثلة</a:t>
            </a:r>
            <a:endParaRPr lang="ar-DZ" dirty="0"/>
          </a:p>
        </p:txBody>
      </p:sp>
      <p:sp>
        <p:nvSpPr>
          <p:cNvPr id="6" name="عنصر نائب للنص 5"/>
          <p:cNvSpPr>
            <a:spLocks noGrp="1"/>
          </p:cNvSpPr>
          <p:nvPr>
            <p:ph type="body" idx="1"/>
          </p:nvPr>
        </p:nvSpPr>
        <p:spPr/>
        <p:txBody>
          <a:bodyPr/>
          <a:lstStyle/>
          <a:p>
            <a:pPr algn="ctr"/>
            <a:r>
              <a:rPr lang="ar-DZ" dirty="0" smtClean="0"/>
              <a:t>القسمة </a:t>
            </a:r>
            <a:endParaRPr lang="ar-DZ" dirty="0"/>
          </a:p>
        </p:txBody>
      </p:sp>
      <p:sp>
        <p:nvSpPr>
          <p:cNvPr id="8" name="عنصر نائب للنص 7"/>
          <p:cNvSpPr>
            <a:spLocks noGrp="1"/>
          </p:cNvSpPr>
          <p:nvPr>
            <p:ph type="body" sz="half" idx="3"/>
          </p:nvPr>
        </p:nvSpPr>
        <p:spPr/>
        <p:txBody>
          <a:bodyPr/>
          <a:lstStyle/>
          <a:p>
            <a:pPr algn="ctr"/>
            <a:r>
              <a:rPr lang="ar-DZ" dirty="0" smtClean="0"/>
              <a:t>الضرب عند المصريين </a:t>
            </a:r>
            <a:endParaRPr lang="ar-DZ" dirty="0"/>
          </a:p>
        </p:txBody>
      </p:sp>
      <p:sp>
        <p:nvSpPr>
          <p:cNvPr id="7" name="عنصر نائب للمحتوى 6"/>
          <p:cNvSpPr>
            <a:spLocks noGrp="1"/>
          </p:cNvSpPr>
          <p:nvPr>
            <p:ph sz="quarter" idx="2"/>
          </p:nvPr>
        </p:nvSpPr>
        <p:spPr/>
        <p:txBody>
          <a:bodyPr>
            <a:normAutofit lnSpcReduction="10000"/>
          </a:bodyPr>
          <a:lstStyle/>
          <a:p>
            <a:r>
              <a:rPr lang="ar-DZ" dirty="0" smtClean="0"/>
              <a:t>و يتم بمضاعفة القاسم ثم نقوم بجمع المضاعفات التي تعطي المقسوم</a:t>
            </a:r>
          </a:p>
          <a:p>
            <a:r>
              <a:rPr lang="ar-DZ" dirty="0" err="1" smtClean="0">
                <a:solidFill>
                  <a:srgbClr val="C00000"/>
                </a:solidFill>
              </a:rPr>
              <a:t>مثال1</a:t>
            </a:r>
            <a:r>
              <a:rPr lang="ar-DZ" dirty="0" smtClean="0">
                <a:solidFill>
                  <a:srgbClr val="C00000"/>
                </a:solidFill>
              </a:rPr>
              <a:t> </a:t>
            </a:r>
            <a:r>
              <a:rPr lang="ar-DZ" dirty="0" smtClean="0"/>
              <a:t>4÷44</a:t>
            </a:r>
          </a:p>
          <a:p>
            <a:pPr algn="l"/>
            <a:r>
              <a:rPr lang="ar-DZ" dirty="0" smtClean="0"/>
              <a:t>4......1</a:t>
            </a:r>
          </a:p>
          <a:p>
            <a:pPr algn="l"/>
            <a:r>
              <a:rPr lang="ar-DZ" dirty="0" smtClean="0"/>
              <a:t>8......2</a:t>
            </a:r>
          </a:p>
          <a:p>
            <a:pPr algn="l"/>
            <a:r>
              <a:rPr lang="ar-DZ" dirty="0" smtClean="0"/>
              <a:t>16......4</a:t>
            </a:r>
          </a:p>
          <a:p>
            <a:pPr algn="l"/>
            <a:r>
              <a:rPr lang="ar-DZ" dirty="0" smtClean="0"/>
              <a:t>32......8</a:t>
            </a:r>
          </a:p>
          <a:p>
            <a:pPr algn="l"/>
            <a:r>
              <a:rPr lang="ar-DZ" dirty="0" smtClean="0"/>
              <a:t>32+8+4=44</a:t>
            </a:r>
          </a:p>
          <a:p>
            <a:pPr algn="l"/>
            <a:r>
              <a:rPr lang="ar-DZ" dirty="0" smtClean="0"/>
              <a:t>8+2+1=11</a:t>
            </a:r>
          </a:p>
          <a:p>
            <a:pPr algn="l"/>
            <a:r>
              <a:rPr lang="ar-DZ" dirty="0" smtClean="0"/>
              <a:t>4÷44=11</a:t>
            </a:r>
            <a:endParaRPr lang="ar-DZ" dirty="0"/>
          </a:p>
        </p:txBody>
      </p:sp>
      <p:sp>
        <p:nvSpPr>
          <p:cNvPr id="9" name="عنصر نائب للمحتوى 8"/>
          <p:cNvSpPr>
            <a:spLocks noGrp="1"/>
          </p:cNvSpPr>
          <p:nvPr>
            <p:ph sz="quarter" idx="4"/>
          </p:nvPr>
        </p:nvSpPr>
        <p:spPr/>
        <p:txBody>
          <a:bodyPr>
            <a:normAutofit fontScale="92500" lnSpcReduction="10000"/>
          </a:bodyPr>
          <a:lstStyle/>
          <a:p>
            <a:r>
              <a:rPr lang="ar-DZ" dirty="0" smtClean="0"/>
              <a:t>ويتم بمضاعفة الرقم المراد ضربه ثم نبحث عن المضاعفات التي عند جمعها ينتج الرقم المستخدم في الضرب</a:t>
            </a:r>
          </a:p>
          <a:p>
            <a:r>
              <a:rPr lang="ar-DZ" dirty="0" smtClean="0">
                <a:solidFill>
                  <a:srgbClr val="FF0000"/>
                </a:solidFill>
              </a:rPr>
              <a:t>مثال </a:t>
            </a:r>
            <a:r>
              <a:rPr lang="ar-DZ" dirty="0" smtClean="0"/>
              <a:t>12×34</a:t>
            </a:r>
          </a:p>
          <a:p>
            <a:pPr algn="l"/>
            <a:r>
              <a:rPr lang="ar-DZ" dirty="0" smtClean="0"/>
              <a:t>34.......1</a:t>
            </a:r>
          </a:p>
          <a:p>
            <a:pPr algn="l"/>
            <a:r>
              <a:rPr lang="ar-DZ" dirty="0" smtClean="0"/>
              <a:t>68.......2</a:t>
            </a:r>
          </a:p>
          <a:p>
            <a:pPr algn="l"/>
            <a:r>
              <a:rPr lang="ar-DZ" dirty="0" smtClean="0"/>
              <a:t>136.......4</a:t>
            </a:r>
          </a:p>
          <a:p>
            <a:pPr algn="l"/>
            <a:r>
              <a:rPr lang="ar-DZ" dirty="0" smtClean="0"/>
              <a:t>272.......8</a:t>
            </a:r>
          </a:p>
          <a:p>
            <a:pPr algn="l"/>
            <a:r>
              <a:rPr lang="ar-DZ" dirty="0" smtClean="0"/>
              <a:t>4+8=12</a:t>
            </a:r>
          </a:p>
          <a:p>
            <a:pPr algn="l"/>
            <a:r>
              <a:rPr lang="ar-DZ" dirty="0" smtClean="0"/>
              <a:t>136+272=408</a:t>
            </a:r>
          </a:p>
          <a:p>
            <a:pPr algn="l"/>
            <a:r>
              <a:rPr lang="ar-DZ" dirty="0" smtClean="0"/>
              <a:t>12×34=408</a:t>
            </a:r>
            <a:endParaRPr lang="ar-DZ" dirty="0"/>
          </a:p>
        </p:txBody>
      </p:sp>
      <p:cxnSp>
        <p:nvCxnSpPr>
          <p:cNvPr id="11" name="رابط مستقيم 10"/>
          <p:cNvCxnSpPr/>
          <p:nvPr/>
        </p:nvCxnSpPr>
        <p:spPr>
          <a:xfrm>
            <a:off x="4572000" y="5013176"/>
            <a:ext cx="1584176"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شكل حر 12"/>
          <p:cNvSpPr/>
          <p:nvPr/>
        </p:nvSpPr>
        <p:spPr>
          <a:xfrm>
            <a:off x="5993337" y="3788229"/>
            <a:ext cx="73634" cy="389460"/>
          </a:xfrm>
          <a:custGeom>
            <a:avLst/>
            <a:gdLst>
              <a:gd name="connsiteX0" fmla="*/ 15577 w 73634"/>
              <a:gd name="connsiteY0" fmla="*/ 0 h 389460"/>
              <a:gd name="connsiteX1" fmla="*/ 73634 w 73634"/>
              <a:gd name="connsiteY1" fmla="*/ 130628 h 389460"/>
              <a:gd name="connsiteX2" fmla="*/ 30092 w 73634"/>
              <a:gd name="connsiteY2" fmla="*/ 319314 h 389460"/>
              <a:gd name="connsiteX3" fmla="*/ 15577 w 73634"/>
              <a:gd name="connsiteY3" fmla="*/ 362857 h 389460"/>
              <a:gd name="connsiteX4" fmla="*/ 1063 w 73634"/>
              <a:gd name="connsiteY4" fmla="*/ 319314 h 389460"/>
              <a:gd name="connsiteX5" fmla="*/ 15577 w 73634"/>
              <a:gd name="connsiteY5" fmla="*/ 377371 h 389460"/>
              <a:gd name="connsiteX6" fmla="*/ 73634 w 73634"/>
              <a:gd name="connsiteY6" fmla="*/ 377371 h 389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634" h="389460">
                <a:moveTo>
                  <a:pt x="15577" y="0"/>
                </a:moveTo>
                <a:cubicBezTo>
                  <a:pt x="50122" y="103634"/>
                  <a:pt x="27633" y="61625"/>
                  <a:pt x="73634" y="130628"/>
                </a:cubicBezTo>
                <a:cubicBezTo>
                  <a:pt x="54794" y="262514"/>
                  <a:pt x="69937" y="199778"/>
                  <a:pt x="30092" y="319314"/>
                </a:cubicBezTo>
                <a:lnTo>
                  <a:pt x="15577" y="362857"/>
                </a:lnTo>
                <a:cubicBezTo>
                  <a:pt x="10739" y="348343"/>
                  <a:pt x="1063" y="304015"/>
                  <a:pt x="1063" y="319314"/>
                </a:cubicBezTo>
                <a:cubicBezTo>
                  <a:pt x="1063" y="339262"/>
                  <a:pt x="0" y="364910"/>
                  <a:pt x="15577" y="377371"/>
                </a:cubicBezTo>
                <a:cubicBezTo>
                  <a:pt x="30689" y="389460"/>
                  <a:pt x="54282" y="377371"/>
                  <a:pt x="73634" y="377371"/>
                </a:cubicBezTo>
              </a:path>
            </a:pathLst>
          </a:cu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DZ"/>
          </a:p>
        </p:txBody>
      </p:sp>
      <p:sp>
        <p:nvSpPr>
          <p:cNvPr id="14" name="شكل حر 13"/>
          <p:cNvSpPr/>
          <p:nvPr/>
        </p:nvSpPr>
        <p:spPr>
          <a:xfrm>
            <a:off x="6156176" y="4221088"/>
            <a:ext cx="73634" cy="389460"/>
          </a:xfrm>
          <a:custGeom>
            <a:avLst/>
            <a:gdLst>
              <a:gd name="connsiteX0" fmla="*/ 15577 w 73634"/>
              <a:gd name="connsiteY0" fmla="*/ 0 h 389460"/>
              <a:gd name="connsiteX1" fmla="*/ 73634 w 73634"/>
              <a:gd name="connsiteY1" fmla="*/ 130628 h 389460"/>
              <a:gd name="connsiteX2" fmla="*/ 30092 w 73634"/>
              <a:gd name="connsiteY2" fmla="*/ 319314 h 389460"/>
              <a:gd name="connsiteX3" fmla="*/ 15577 w 73634"/>
              <a:gd name="connsiteY3" fmla="*/ 362857 h 389460"/>
              <a:gd name="connsiteX4" fmla="*/ 1063 w 73634"/>
              <a:gd name="connsiteY4" fmla="*/ 319314 h 389460"/>
              <a:gd name="connsiteX5" fmla="*/ 15577 w 73634"/>
              <a:gd name="connsiteY5" fmla="*/ 377371 h 389460"/>
              <a:gd name="connsiteX6" fmla="*/ 73634 w 73634"/>
              <a:gd name="connsiteY6" fmla="*/ 377371 h 389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634" h="389460">
                <a:moveTo>
                  <a:pt x="15577" y="0"/>
                </a:moveTo>
                <a:cubicBezTo>
                  <a:pt x="50122" y="103634"/>
                  <a:pt x="27633" y="61625"/>
                  <a:pt x="73634" y="130628"/>
                </a:cubicBezTo>
                <a:cubicBezTo>
                  <a:pt x="54794" y="262514"/>
                  <a:pt x="69937" y="199778"/>
                  <a:pt x="30092" y="319314"/>
                </a:cubicBezTo>
                <a:lnTo>
                  <a:pt x="15577" y="362857"/>
                </a:lnTo>
                <a:cubicBezTo>
                  <a:pt x="10739" y="348343"/>
                  <a:pt x="1063" y="304015"/>
                  <a:pt x="1063" y="319314"/>
                </a:cubicBezTo>
                <a:cubicBezTo>
                  <a:pt x="1063" y="339262"/>
                  <a:pt x="0" y="364910"/>
                  <a:pt x="15577" y="377371"/>
                </a:cubicBezTo>
                <a:cubicBezTo>
                  <a:pt x="30689" y="389460"/>
                  <a:pt x="54282" y="377371"/>
                  <a:pt x="73634" y="377371"/>
                </a:cubicBezTo>
              </a:path>
            </a:pathLst>
          </a:cu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DZ"/>
          </a:p>
        </p:txBody>
      </p:sp>
      <p:sp>
        <p:nvSpPr>
          <p:cNvPr id="16" name="شكل حر 15"/>
          <p:cNvSpPr/>
          <p:nvPr/>
        </p:nvSpPr>
        <p:spPr>
          <a:xfrm>
            <a:off x="6156176" y="4581128"/>
            <a:ext cx="73634" cy="389460"/>
          </a:xfrm>
          <a:custGeom>
            <a:avLst/>
            <a:gdLst>
              <a:gd name="connsiteX0" fmla="*/ 15577 w 73634"/>
              <a:gd name="connsiteY0" fmla="*/ 0 h 389460"/>
              <a:gd name="connsiteX1" fmla="*/ 73634 w 73634"/>
              <a:gd name="connsiteY1" fmla="*/ 130628 h 389460"/>
              <a:gd name="connsiteX2" fmla="*/ 30092 w 73634"/>
              <a:gd name="connsiteY2" fmla="*/ 319314 h 389460"/>
              <a:gd name="connsiteX3" fmla="*/ 15577 w 73634"/>
              <a:gd name="connsiteY3" fmla="*/ 362857 h 389460"/>
              <a:gd name="connsiteX4" fmla="*/ 1063 w 73634"/>
              <a:gd name="connsiteY4" fmla="*/ 319314 h 389460"/>
              <a:gd name="connsiteX5" fmla="*/ 15577 w 73634"/>
              <a:gd name="connsiteY5" fmla="*/ 377371 h 389460"/>
              <a:gd name="connsiteX6" fmla="*/ 73634 w 73634"/>
              <a:gd name="connsiteY6" fmla="*/ 377371 h 389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634" h="389460">
                <a:moveTo>
                  <a:pt x="15577" y="0"/>
                </a:moveTo>
                <a:cubicBezTo>
                  <a:pt x="50122" y="103634"/>
                  <a:pt x="27633" y="61625"/>
                  <a:pt x="73634" y="130628"/>
                </a:cubicBezTo>
                <a:cubicBezTo>
                  <a:pt x="54794" y="262514"/>
                  <a:pt x="69937" y="199778"/>
                  <a:pt x="30092" y="319314"/>
                </a:cubicBezTo>
                <a:lnTo>
                  <a:pt x="15577" y="362857"/>
                </a:lnTo>
                <a:cubicBezTo>
                  <a:pt x="10739" y="348343"/>
                  <a:pt x="1063" y="304015"/>
                  <a:pt x="1063" y="319314"/>
                </a:cubicBezTo>
                <a:cubicBezTo>
                  <a:pt x="1063" y="339262"/>
                  <a:pt x="0" y="364910"/>
                  <a:pt x="15577" y="377371"/>
                </a:cubicBezTo>
                <a:cubicBezTo>
                  <a:pt x="30689" y="389460"/>
                  <a:pt x="54282" y="377371"/>
                  <a:pt x="73634" y="377371"/>
                </a:cubicBezTo>
              </a:path>
            </a:pathLst>
          </a:cu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DZ"/>
          </a:p>
        </p:txBody>
      </p:sp>
      <p:sp>
        <p:nvSpPr>
          <p:cNvPr id="19" name="مربع نص 18"/>
          <p:cNvSpPr txBox="1"/>
          <p:nvPr/>
        </p:nvSpPr>
        <p:spPr>
          <a:xfrm>
            <a:off x="6372200" y="3861048"/>
            <a:ext cx="504056" cy="369332"/>
          </a:xfrm>
          <a:prstGeom prst="rect">
            <a:avLst/>
          </a:prstGeom>
          <a:noFill/>
        </p:spPr>
        <p:txBody>
          <a:bodyPr wrap="square" rtlCol="1">
            <a:spAutoFit/>
          </a:bodyPr>
          <a:lstStyle/>
          <a:p>
            <a:r>
              <a:rPr lang="ar-DZ" dirty="0" err="1" smtClean="0"/>
              <a:t>2×</a:t>
            </a:r>
            <a:endParaRPr lang="ar-DZ" dirty="0"/>
          </a:p>
        </p:txBody>
      </p:sp>
      <p:cxnSp>
        <p:nvCxnSpPr>
          <p:cNvPr id="21" name="رابط مستقيم 20"/>
          <p:cNvCxnSpPr/>
          <p:nvPr/>
        </p:nvCxnSpPr>
        <p:spPr>
          <a:xfrm>
            <a:off x="467544" y="5013176"/>
            <a:ext cx="1512168"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rot="10800000" flipV="1">
            <a:off x="457200" y="658369"/>
            <a:ext cx="8229600" cy="45719"/>
          </a:xfrm>
        </p:spPr>
        <p:txBody>
          <a:bodyPr>
            <a:normAutofit fontScale="90000"/>
          </a:bodyPr>
          <a:lstStyle/>
          <a:p>
            <a:endParaRPr lang="ar-DZ" dirty="0"/>
          </a:p>
        </p:txBody>
      </p:sp>
      <p:sp>
        <p:nvSpPr>
          <p:cNvPr id="3" name="عنصر نائب للنص 2"/>
          <p:cNvSpPr>
            <a:spLocks noGrp="1"/>
          </p:cNvSpPr>
          <p:nvPr>
            <p:ph type="body" idx="1"/>
          </p:nvPr>
        </p:nvSpPr>
        <p:spPr/>
        <p:txBody>
          <a:bodyPr/>
          <a:lstStyle/>
          <a:p>
            <a:pPr algn="ctr"/>
            <a:r>
              <a:rPr lang="ar-DZ" dirty="0" smtClean="0"/>
              <a:t>الكسور</a:t>
            </a:r>
            <a:endParaRPr lang="ar-DZ" dirty="0"/>
          </a:p>
        </p:txBody>
      </p:sp>
      <p:sp>
        <p:nvSpPr>
          <p:cNvPr id="4" name="عنصر نائب للنص 3"/>
          <p:cNvSpPr>
            <a:spLocks noGrp="1"/>
          </p:cNvSpPr>
          <p:nvPr>
            <p:ph type="body" sz="half" idx="3"/>
          </p:nvPr>
        </p:nvSpPr>
        <p:spPr/>
        <p:txBody>
          <a:bodyPr/>
          <a:lstStyle/>
          <a:p>
            <a:pPr algn="ctr"/>
            <a:r>
              <a:rPr lang="ar-DZ" dirty="0" smtClean="0"/>
              <a:t>القسمة غير التامة</a:t>
            </a:r>
            <a:endParaRPr lang="ar-DZ" dirty="0"/>
          </a:p>
        </p:txBody>
      </p:sp>
      <p:sp>
        <p:nvSpPr>
          <p:cNvPr id="5" name="عنصر نائب للمحتوى 4"/>
          <p:cNvSpPr>
            <a:spLocks noGrp="1"/>
          </p:cNvSpPr>
          <p:nvPr>
            <p:ph sz="quarter" idx="2"/>
          </p:nvPr>
        </p:nvSpPr>
        <p:spPr/>
        <p:txBody>
          <a:bodyPr>
            <a:normAutofit/>
          </a:bodyPr>
          <a:lstStyle/>
          <a:p>
            <a:r>
              <a:rPr lang="ar-DZ" dirty="0" smtClean="0"/>
              <a:t>عبر المصري القديم عن الكسور بواسطة كتابة العلامة       والتي تكون بمعنى جزء واحد فقط من العدد المراد جعله مقامًا للكسر ويكتب في صيغته الرقمية أسفل علامة </a:t>
            </a:r>
            <a:br>
              <a:rPr lang="ar-DZ" dirty="0" smtClean="0"/>
            </a:br>
            <a:r>
              <a:rPr lang="ar-DZ" dirty="0" smtClean="0"/>
              <a:t>  ولكي يعبر المصري القديم عن أكثر من جزء في بسط الكسر، فإنه يحتاج في هذه الحالة إلى إضافة كسور بعضها إلى بعض؛ حيث كان المصري القديم يتخذ المقام هو الأساس للكسر الذي يتحتم أن يكون بسطه </a:t>
            </a:r>
            <a:r>
              <a:rPr lang="ar-DZ" dirty="0" err="1" smtClean="0"/>
              <a:t>واحدًا.</a:t>
            </a:r>
            <a:r>
              <a:rPr lang="ar-DZ" dirty="0" smtClean="0"/>
              <a:t> </a:t>
            </a:r>
            <a:r>
              <a:rPr lang="fr-FR" dirty="0" smtClean="0"/>
              <a:t> </a:t>
            </a:r>
          </a:p>
          <a:p>
            <a:endParaRPr lang="ar-DZ" dirty="0"/>
          </a:p>
        </p:txBody>
      </p:sp>
      <p:sp>
        <p:nvSpPr>
          <p:cNvPr id="6" name="عنصر نائب للمحتوى 5"/>
          <p:cNvSpPr>
            <a:spLocks noGrp="1"/>
          </p:cNvSpPr>
          <p:nvPr>
            <p:ph sz="quarter" idx="4"/>
          </p:nvPr>
        </p:nvSpPr>
        <p:spPr/>
        <p:txBody>
          <a:bodyPr/>
          <a:lstStyle/>
          <a:p>
            <a:r>
              <a:rPr lang="ar-DZ" b="1" dirty="0" smtClean="0"/>
              <a:t>تقوم على تضعيف العدد </a:t>
            </a:r>
            <a:r>
              <a:rPr lang="ar-DZ" b="1" dirty="0" err="1" smtClean="0"/>
              <a:t>وتنصيفه </a:t>
            </a:r>
            <a:r>
              <a:rPr lang="ar-DZ" b="1" dirty="0" smtClean="0"/>
              <a:t>( </a:t>
            </a:r>
            <a:r>
              <a:rPr lang="ar-DZ" b="1" dirty="0" err="1" smtClean="0"/>
              <a:t>تجزئته </a:t>
            </a:r>
            <a:r>
              <a:rPr lang="ar-DZ" b="1" dirty="0" smtClean="0"/>
              <a:t>) إلى أكوام</a:t>
            </a:r>
          </a:p>
          <a:p>
            <a:r>
              <a:rPr lang="ar-DZ" dirty="0" err="1" smtClean="0">
                <a:solidFill>
                  <a:srgbClr val="C00000"/>
                </a:solidFill>
              </a:rPr>
              <a:t>مثال2</a:t>
            </a:r>
            <a:r>
              <a:rPr lang="ar-DZ" dirty="0" smtClean="0">
                <a:solidFill>
                  <a:srgbClr val="C00000"/>
                </a:solidFill>
              </a:rPr>
              <a:t> </a:t>
            </a:r>
            <a:r>
              <a:rPr lang="ar-DZ" dirty="0" smtClean="0"/>
              <a:t>8÷18</a:t>
            </a:r>
          </a:p>
          <a:p>
            <a:pPr algn="l"/>
            <a:r>
              <a:rPr lang="ar-DZ" dirty="0" smtClean="0"/>
              <a:t>8.....1</a:t>
            </a:r>
          </a:p>
          <a:p>
            <a:pPr algn="l"/>
            <a:r>
              <a:rPr lang="ar-DZ" dirty="0" smtClean="0"/>
              <a:t>16.....2</a:t>
            </a:r>
          </a:p>
          <a:p>
            <a:pPr algn="l"/>
            <a:r>
              <a:rPr lang="ar-DZ" dirty="0" err="1" smtClean="0"/>
              <a:t>4......½</a:t>
            </a:r>
            <a:endParaRPr lang="ar-DZ" dirty="0" smtClean="0"/>
          </a:p>
          <a:p>
            <a:pPr algn="l"/>
            <a:r>
              <a:rPr lang="ar-DZ" dirty="0" err="1" smtClean="0"/>
              <a:t>2.......¼</a:t>
            </a:r>
            <a:endParaRPr lang="ar-DZ" dirty="0" smtClean="0"/>
          </a:p>
          <a:p>
            <a:pPr algn="l"/>
            <a:r>
              <a:rPr lang="ar-DZ" dirty="0" smtClean="0"/>
              <a:t>16+2=18</a:t>
            </a:r>
          </a:p>
          <a:p>
            <a:pPr algn="l"/>
            <a:r>
              <a:rPr lang="ar-DZ" dirty="0" err="1" smtClean="0"/>
              <a:t>8÷18=2+¼</a:t>
            </a:r>
            <a:endParaRPr lang="ar-DZ" dirty="0"/>
          </a:p>
        </p:txBody>
      </p:sp>
      <p:cxnSp>
        <p:nvCxnSpPr>
          <p:cNvPr id="8" name="رابط مستقيم 7"/>
          <p:cNvCxnSpPr/>
          <p:nvPr/>
        </p:nvCxnSpPr>
        <p:spPr>
          <a:xfrm>
            <a:off x="4644008" y="5229200"/>
            <a:ext cx="144016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مخطط انسيابي: تحضير 8"/>
          <p:cNvSpPr/>
          <p:nvPr/>
        </p:nvSpPr>
        <p:spPr>
          <a:xfrm>
            <a:off x="2627784" y="3933056"/>
            <a:ext cx="360040" cy="144016"/>
          </a:xfrm>
          <a:prstGeom prst="flowChartPreparatio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10" name="مخطط انسيابي: تحضير 9"/>
          <p:cNvSpPr/>
          <p:nvPr/>
        </p:nvSpPr>
        <p:spPr>
          <a:xfrm>
            <a:off x="2627784" y="2924944"/>
            <a:ext cx="360040" cy="144016"/>
          </a:xfrm>
          <a:prstGeom prst="flowChartPreparation">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6"/>
          <p:cNvSpPr>
            <a:spLocks noGrp="1"/>
          </p:cNvSpPr>
          <p:nvPr>
            <p:ph type="title"/>
          </p:nvPr>
        </p:nvSpPr>
        <p:spPr/>
        <p:txBody>
          <a:bodyPr/>
          <a:lstStyle/>
          <a:p>
            <a:pPr algn="ctr"/>
            <a:r>
              <a:rPr lang="ar-DZ" dirty="0" smtClean="0"/>
              <a:t>أمثلة عن العمليات على الكسور</a:t>
            </a:r>
            <a:endParaRPr lang="ar-DZ" dirty="0"/>
          </a:p>
        </p:txBody>
      </p:sp>
      <p:sp>
        <p:nvSpPr>
          <p:cNvPr id="8" name="عنصر نائب للمحتوى 7"/>
          <p:cNvSpPr>
            <a:spLocks noGrp="1"/>
          </p:cNvSpPr>
          <p:nvPr>
            <p:ph sz="half" idx="1"/>
          </p:nvPr>
        </p:nvSpPr>
        <p:spPr/>
        <p:txBody>
          <a:bodyPr>
            <a:normAutofit fontScale="92500" lnSpcReduction="20000"/>
          </a:bodyPr>
          <a:lstStyle/>
          <a:p>
            <a:r>
              <a:rPr lang="ar-DZ" dirty="0" smtClean="0">
                <a:solidFill>
                  <a:srgbClr val="FF0000"/>
                </a:solidFill>
              </a:rPr>
              <a:t>مثال 2</a:t>
            </a:r>
          </a:p>
          <a:p>
            <a:endParaRPr lang="ar-DZ" dirty="0" smtClean="0">
              <a:solidFill>
                <a:srgbClr val="FF0000"/>
              </a:solidFill>
            </a:endParaRPr>
          </a:p>
          <a:p>
            <a:endParaRPr lang="ar-DZ" dirty="0" smtClean="0">
              <a:solidFill>
                <a:srgbClr val="FF0000"/>
              </a:solidFill>
            </a:endParaRPr>
          </a:p>
          <a:p>
            <a:r>
              <a:rPr lang="ar-DZ" dirty="0" smtClean="0">
                <a:solidFill>
                  <a:srgbClr val="FF0000"/>
                </a:solidFill>
              </a:rPr>
              <a:t>                  </a:t>
            </a:r>
            <a:r>
              <a:rPr lang="ar-DZ" dirty="0" err="1" smtClean="0">
                <a:solidFill>
                  <a:srgbClr val="FF0000"/>
                </a:solidFill>
              </a:rPr>
              <a:t>+</a:t>
            </a:r>
            <a:endParaRPr lang="ar-DZ" dirty="0" smtClean="0">
              <a:solidFill>
                <a:srgbClr val="FF0000"/>
              </a:solidFill>
            </a:endParaRPr>
          </a:p>
          <a:p>
            <a:endParaRPr lang="ar-DZ" dirty="0" smtClean="0">
              <a:solidFill>
                <a:srgbClr val="FF0000"/>
              </a:solidFill>
            </a:endParaRPr>
          </a:p>
          <a:p>
            <a:r>
              <a:rPr lang="ar-DZ" dirty="0" smtClean="0"/>
              <a:t>و يقوم على مبدأ تجزئة </a:t>
            </a:r>
            <a:r>
              <a:rPr lang="ar-DZ" dirty="0" err="1" smtClean="0"/>
              <a:t>البسط </a:t>
            </a:r>
            <a:r>
              <a:rPr lang="ar-DZ" dirty="0" smtClean="0"/>
              <a:t>– ارغفة- على </a:t>
            </a:r>
            <a:r>
              <a:rPr lang="ar-DZ" dirty="0" err="1" smtClean="0"/>
              <a:t>المقام </a:t>
            </a:r>
            <a:r>
              <a:rPr lang="ar-DZ" dirty="0" smtClean="0"/>
              <a:t>– اشخاص- </a:t>
            </a:r>
            <a:r>
              <a:rPr lang="ar-DZ" dirty="0" err="1" smtClean="0"/>
              <a:t>بـ</a:t>
            </a:r>
            <a:endParaRPr lang="ar-DZ" dirty="0" smtClean="0"/>
          </a:p>
          <a:p>
            <a:r>
              <a:rPr lang="ar-DZ" dirty="0" smtClean="0"/>
              <a:t> البحث في البداية عن أكبر كسر وحدي ممكن، ثم نعيد العمل نفسه على الأجزاء المتبقية</a:t>
            </a:r>
          </a:p>
          <a:p>
            <a:r>
              <a:rPr lang="ar-DZ" dirty="0" smtClean="0"/>
              <a:t>الكسر المصري للكسر 6/14 هي </a:t>
            </a:r>
            <a:r>
              <a:rPr lang="ar-DZ" dirty="0" err="1" smtClean="0"/>
              <a:t>1/3 </a:t>
            </a:r>
            <a:r>
              <a:rPr lang="ar-DZ" dirty="0" smtClean="0"/>
              <a:t>+ </a:t>
            </a:r>
            <a:r>
              <a:rPr lang="ar-DZ" dirty="0" err="1" smtClean="0"/>
              <a:t>1/11 </a:t>
            </a:r>
            <a:r>
              <a:rPr lang="ar-DZ" dirty="0" smtClean="0"/>
              <a:t>+ 1/231</a:t>
            </a:r>
          </a:p>
          <a:p>
            <a:endParaRPr lang="ar-DZ" dirty="0" smtClean="0"/>
          </a:p>
        </p:txBody>
      </p:sp>
      <p:sp>
        <p:nvSpPr>
          <p:cNvPr id="9" name="عنصر نائب للمحتوى 8"/>
          <p:cNvSpPr>
            <a:spLocks noGrp="1"/>
          </p:cNvSpPr>
          <p:nvPr>
            <p:ph sz="half" idx="2"/>
          </p:nvPr>
        </p:nvSpPr>
        <p:spPr/>
        <p:txBody>
          <a:bodyPr>
            <a:normAutofit fontScale="92500" lnSpcReduction="20000"/>
          </a:bodyPr>
          <a:lstStyle/>
          <a:p>
            <a:r>
              <a:rPr lang="ar-DZ" dirty="0" smtClean="0">
                <a:solidFill>
                  <a:srgbClr val="FF0000"/>
                </a:solidFill>
              </a:rPr>
              <a:t>مثال 1</a:t>
            </a:r>
          </a:p>
        </p:txBody>
      </p:sp>
      <p:sp>
        <p:nvSpPr>
          <p:cNvPr id="10" name="مخطط انسيابي: محطة طرفية 9"/>
          <p:cNvSpPr/>
          <p:nvPr/>
        </p:nvSpPr>
        <p:spPr>
          <a:xfrm>
            <a:off x="5148064" y="3501008"/>
            <a:ext cx="360040" cy="144016"/>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cxnSp>
        <p:nvCxnSpPr>
          <p:cNvPr id="12" name="رابط مستقيم 11"/>
          <p:cNvCxnSpPr/>
          <p:nvPr/>
        </p:nvCxnSpPr>
        <p:spPr>
          <a:xfrm>
            <a:off x="5436096" y="3717032"/>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رابط مستقيم 15"/>
          <p:cNvCxnSpPr/>
          <p:nvPr/>
        </p:nvCxnSpPr>
        <p:spPr>
          <a:xfrm>
            <a:off x="5148064" y="3717032"/>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a:off x="5292080" y="3717032"/>
            <a:ext cx="0" cy="288032"/>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8434" name="Object 2"/>
          <p:cNvGraphicFramePr>
            <a:graphicFrameLocks noChangeAspect="1"/>
          </p:cNvGraphicFramePr>
          <p:nvPr/>
        </p:nvGraphicFramePr>
        <p:xfrm>
          <a:off x="5652120" y="3356992"/>
          <a:ext cx="504056" cy="720080"/>
        </p:xfrm>
        <a:graphic>
          <a:graphicData uri="http://schemas.openxmlformats.org/presentationml/2006/ole">
            <p:oleObj spid="_x0000_s18434" name="Equation" r:id="rId3" imgW="279360" imgH="431640" progId="Equation.3">
              <p:embed/>
            </p:oleObj>
          </a:graphicData>
        </a:graphic>
      </p:graphicFrame>
      <p:pic>
        <p:nvPicPr>
          <p:cNvPr id="18436" name="Picture 4" descr="https://www.bibalex.org/learnhieroglyphs/Attachment/Lessons/Level2_files/image167.png"/>
          <p:cNvPicPr>
            <a:picLocks noChangeAspect="1" noChangeArrowheads="1"/>
          </p:cNvPicPr>
          <p:nvPr/>
        </p:nvPicPr>
        <p:blipFill>
          <a:blip r:embed="rId4" cstate="print"/>
          <a:srcRect/>
          <a:stretch>
            <a:fillRect/>
          </a:stretch>
        </p:blipFill>
        <p:spPr bwMode="auto">
          <a:xfrm>
            <a:off x="8912225" y="-166688"/>
            <a:ext cx="371475" cy="361951"/>
          </a:xfrm>
          <a:prstGeom prst="rect">
            <a:avLst/>
          </a:prstGeom>
          <a:noFill/>
        </p:spPr>
      </p:pic>
      <p:sp>
        <p:nvSpPr>
          <p:cNvPr id="23" name="شكل حر 22"/>
          <p:cNvSpPr/>
          <p:nvPr/>
        </p:nvSpPr>
        <p:spPr>
          <a:xfrm>
            <a:off x="5078310" y="2997856"/>
            <a:ext cx="466147" cy="228546"/>
          </a:xfrm>
          <a:custGeom>
            <a:avLst/>
            <a:gdLst>
              <a:gd name="connsiteX0" fmla="*/ 466147 w 466147"/>
              <a:gd name="connsiteY0" fmla="*/ 209801 h 228546"/>
              <a:gd name="connsiteX1" fmla="*/ 59747 w 466147"/>
              <a:gd name="connsiteY1" fmla="*/ 195287 h 228546"/>
              <a:gd name="connsiteX2" fmla="*/ 16204 w 466147"/>
              <a:gd name="connsiteY2" fmla="*/ 224315 h 228546"/>
              <a:gd name="connsiteX3" fmla="*/ 1690 w 466147"/>
              <a:gd name="connsiteY3" fmla="*/ 180773 h 228546"/>
              <a:gd name="connsiteX4" fmla="*/ 30719 w 466147"/>
              <a:gd name="connsiteY4" fmla="*/ 93687 h 228546"/>
              <a:gd name="connsiteX5" fmla="*/ 117804 w 466147"/>
              <a:gd name="connsiteY5" fmla="*/ 35630 h 228546"/>
              <a:gd name="connsiteX6" fmla="*/ 161347 w 466147"/>
              <a:gd name="connsiteY6" fmla="*/ 21115 h 228546"/>
              <a:gd name="connsiteX7" fmla="*/ 437119 w 466147"/>
              <a:gd name="connsiteY7" fmla="*/ 6601 h 228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6147" h="228546">
                <a:moveTo>
                  <a:pt x="466147" y="209801"/>
                </a:moveTo>
                <a:cubicBezTo>
                  <a:pt x="235478" y="163668"/>
                  <a:pt x="370267" y="178036"/>
                  <a:pt x="59747" y="195287"/>
                </a:cubicBezTo>
                <a:cubicBezTo>
                  <a:pt x="45233" y="204963"/>
                  <a:pt x="33127" y="228546"/>
                  <a:pt x="16204" y="224315"/>
                </a:cubicBezTo>
                <a:cubicBezTo>
                  <a:pt x="1362" y="220604"/>
                  <a:pt x="0" y="195979"/>
                  <a:pt x="1690" y="180773"/>
                </a:cubicBezTo>
                <a:cubicBezTo>
                  <a:pt x="5069" y="150361"/>
                  <a:pt x="5259" y="110660"/>
                  <a:pt x="30719" y="93687"/>
                </a:cubicBezTo>
                <a:cubicBezTo>
                  <a:pt x="59747" y="74335"/>
                  <a:pt x="84707" y="46663"/>
                  <a:pt x="117804" y="35630"/>
                </a:cubicBezTo>
                <a:cubicBezTo>
                  <a:pt x="132318" y="30792"/>
                  <a:pt x="146294" y="23852"/>
                  <a:pt x="161347" y="21115"/>
                </a:cubicBezTo>
                <a:cubicBezTo>
                  <a:pt x="277477" y="0"/>
                  <a:pt x="310484" y="6601"/>
                  <a:pt x="437119" y="6601"/>
                </a:cubicBezTo>
              </a:path>
            </a:pathLst>
          </a:cu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DZ"/>
          </a:p>
        </p:txBody>
      </p:sp>
      <p:graphicFrame>
        <p:nvGraphicFramePr>
          <p:cNvPr id="18437" name="Object 5"/>
          <p:cNvGraphicFramePr>
            <a:graphicFrameLocks noChangeAspect="1"/>
          </p:cNvGraphicFramePr>
          <p:nvPr/>
        </p:nvGraphicFramePr>
        <p:xfrm>
          <a:off x="5652120" y="2636912"/>
          <a:ext cx="576064" cy="647824"/>
        </p:xfrm>
        <a:graphic>
          <a:graphicData uri="http://schemas.openxmlformats.org/presentationml/2006/ole">
            <p:oleObj spid="_x0000_s18437" name="Equation" r:id="rId5" imgW="291960" imgH="431640" progId="Equation.3">
              <p:embed/>
            </p:oleObj>
          </a:graphicData>
        </a:graphic>
      </p:graphicFrame>
      <p:sp>
        <p:nvSpPr>
          <p:cNvPr id="25" name="مخطط انسيابي: محطة طرفية 24"/>
          <p:cNvSpPr/>
          <p:nvPr/>
        </p:nvSpPr>
        <p:spPr>
          <a:xfrm>
            <a:off x="5148064" y="4293096"/>
            <a:ext cx="360040" cy="144016"/>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cxnSp>
        <p:nvCxnSpPr>
          <p:cNvPr id="26" name="رابط مستقيم 25"/>
          <p:cNvCxnSpPr/>
          <p:nvPr/>
        </p:nvCxnSpPr>
        <p:spPr>
          <a:xfrm>
            <a:off x="5148064" y="4509120"/>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رابط مستقيم 29"/>
          <p:cNvCxnSpPr/>
          <p:nvPr/>
        </p:nvCxnSpPr>
        <p:spPr>
          <a:xfrm>
            <a:off x="5292080" y="4509120"/>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رابط مستقيم 30"/>
          <p:cNvCxnSpPr/>
          <p:nvPr/>
        </p:nvCxnSpPr>
        <p:spPr>
          <a:xfrm>
            <a:off x="5436096" y="4509120"/>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رابط مستقيم 31"/>
          <p:cNvCxnSpPr/>
          <p:nvPr/>
        </p:nvCxnSpPr>
        <p:spPr>
          <a:xfrm>
            <a:off x="5148064" y="4869160"/>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رابط مستقيم 32"/>
          <p:cNvCxnSpPr/>
          <p:nvPr/>
        </p:nvCxnSpPr>
        <p:spPr>
          <a:xfrm>
            <a:off x="5292080" y="4869160"/>
            <a:ext cx="0" cy="288032"/>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8438" name="Object 6"/>
          <p:cNvGraphicFramePr>
            <a:graphicFrameLocks noChangeAspect="1"/>
          </p:cNvGraphicFramePr>
          <p:nvPr/>
        </p:nvGraphicFramePr>
        <p:xfrm>
          <a:off x="5724128" y="4221088"/>
          <a:ext cx="485899" cy="647824"/>
        </p:xfrm>
        <a:graphic>
          <a:graphicData uri="http://schemas.openxmlformats.org/presentationml/2006/ole">
            <p:oleObj spid="_x0000_s18438" name="Equation" r:id="rId6" imgW="291960" imgH="431640" progId="Equation.3">
              <p:embed/>
            </p:oleObj>
          </a:graphicData>
        </a:graphic>
      </p:graphicFrame>
      <p:cxnSp>
        <p:nvCxnSpPr>
          <p:cNvPr id="36" name="رابط مستقيم 35"/>
          <p:cNvCxnSpPr/>
          <p:nvPr/>
        </p:nvCxnSpPr>
        <p:spPr>
          <a:xfrm>
            <a:off x="5436096" y="4869160"/>
            <a:ext cx="0" cy="288032"/>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8439" name="Object 7"/>
          <p:cNvGraphicFramePr>
            <a:graphicFrameLocks noChangeAspect="1"/>
          </p:cNvGraphicFramePr>
          <p:nvPr/>
        </p:nvGraphicFramePr>
        <p:xfrm>
          <a:off x="899592" y="2348880"/>
          <a:ext cx="504056" cy="791840"/>
        </p:xfrm>
        <a:graphic>
          <a:graphicData uri="http://schemas.openxmlformats.org/presentationml/2006/ole">
            <p:oleObj spid="_x0000_s18439" name="Equation" r:id="rId7" imgW="355320" imgH="431640" progId="Equation.3">
              <p:embed/>
            </p:oleObj>
          </a:graphicData>
        </a:graphic>
      </p:graphicFrame>
      <p:sp>
        <p:nvSpPr>
          <p:cNvPr id="38" name="مخطط انسيابي: محطة طرفية 37"/>
          <p:cNvSpPr/>
          <p:nvPr/>
        </p:nvSpPr>
        <p:spPr>
          <a:xfrm>
            <a:off x="2987824" y="2420888"/>
            <a:ext cx="360040" cy="144016"/>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cxnSp>
        <p:nvCxnSpPr>
          <p:cNvPr id="39" name="رابط مستقيم 38"/>
          <p:cNvCxnSpPr/>
          <p:nvPr/>
        </p:nvCxnSpPr>
        <p:spPr>
          <a:xfrm>
            <a:off x="2987824" y="2636912"/>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رابط مستقيم 39"/>
          <p:cNvCxnSpPr/>
          <p:nvPr/>
        </p:nvCxnSpPr>
        <p:spPr>
          <a:xfrm>
            <a:off x="3131840" y="2636912"/>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رابط مستقيم 40"/>
          <p:cNvCxnSpPr/>
          <p:nvPr/>
        </p:nvCxnSpPr>
        <p:spPr>
          <a:xfrm>
            <a:off x="3275856" y="2636912"/>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رابط مستقيم 41"/>
          <p:cNvCxnSpPr/>
          <p:nvPr/>
        </p:nvCxnSpPr>
        <p:spPr>
          <a:xfrm>
            <a:off x="2987824" y="2996952"/>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رابط مستقيم 42"/>
          <p:cNvCxnSpPr/>
          <p:nvPr/>
        </p:nvCxnSpPr>
        <p:spPr>
          <a:xfrm>
            <a:off x="3131840" y="3068960"/>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رابط مستقيم 43"/>
          <p:cNvCxnSpPr/>
          <p:nvPr/>
        </p:nvCxnSpPr>
        <p:spPr>
          <a:xfrm>
            <a:off x="3275856" y="3068960"/>
            <a:ext cx="0" cy="288032"/>
          </a:xfrm>
          <a:prstGeom prst="line">
            <a:avLst/>
          </a:prstGeom>
        </p:spPr>
        <p:style>
          <a:lnRef idx="1">
            <a:schemeClr val="accent1"/>
          </a:lnRef>
          <a:fillRef idx="0">
            <a:schemeClr val="accent1"/>
          </a:fillRef>
          <a:effectRef idx="0">
            <a:schemeClr val="accent1"/>
          </a:effectRef>
          <a:fontRef idx="minor">
            <a:schemeClr val="tx1"/>
          </a:fontRef>
        </p:style>
      </p:cxnSp>
      <p:sp>
        <p:nvSpPr>
          <p:cNvPr id="45" name="مخطط انسيابي: محطة طرفية 44"/>
          <p:cNvSpPr/>
          <p:nvPr/>
        </p:nvSpPr>
        <p:spPr>
          <a:xfrm flipV="1">
            <a:off x="1907704" y="2492896"/>
            <a:ext cx="360040" cy="144016"/>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cxnSp>
        <p:nvCxnSpPr>
          <p:cNvPr id="46" name="رابط مستقيم 45"/>
          <p:cNvCxnSpPr/>
          <p:nvPr/>
        </p:nvCxnSpPr>
        <p:spPr>
          <a:xfrm>
            <a:off x="2123728" y="2708920"/>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رابط مستقيم 46"/>
          <p:cNvCxnSpPr/>
          <p:nvPr/>
        </p:nvCxnSpPr>
        <p:spPr>
          <a:xfrm>
            <a:off x="2267744" y="2708920"/>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رابط مستقيم 48"/>
          <p:cNvCxnSpPr/>
          <p:nvPr/>
        </p:nvCxnSpPr>
        <p:spPr>
          <a:xfrm>
            <a:off x="1907704" y="2708920"/>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رابط مستقيم 49"/>
          <p:cNvCxnSpPr/>
          <p:nvPr/>
        </p:nvCxnSpPr>
        <p:spPr>
          <a:xfrm>
            <a:off x="2051720" y="2708920"/>
            <a:ext cx="0" cy="28803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7990656" cy="1162050"/>
          </a:xfrm>
        </p:spPr>
        <p:txBody>
          <a:bodyPr/>
          <a:lstStyle/>
          <a:p>
            <a:pPr algn="ctr"/>
            <a:r>
              <a:rPr lang="ar-SA" dirty="0" smtClean="0"/>
              <a:t>الجبر عند المصريين القدامى</a:t>
            </a:r>
            <a:endParaRPr lang="ar-DZ" dirty="0"/>
          </a:p>
        </p:txBody>
      </p:sp>
      <p:sp>
        <p:nvSpPr>
          <p:cNvPr id="3" name="عنصر نائب للنص 2"/>
          <p:cNvSpPr>
            <a:spLocks noGrp="1"/>
          </p:cNvSpPr>
          <p:nvPr>
            <p:ph type="body" idx="2"/>
          </p:nvPr>
        </p:nvSpPr>
        <p:spPr/>
        <p:txBody>
          <a:bodyPr/>
          <a:lstStyle/>
          <a:p>
            <a:pPr algn="ctr"/>
            <a:r>
              <a:rPr lang="ar-DZ" dirty="0" smtClean="0"/>
              <a:t>بردية </a:t>
            </a:r>
            <a:r>
              <a:rPr lang="ar-DZ" dirty="0" err="1" smtClean="0"/>
              <a:t>أحمس </a:t>
            </a:r>
            <a:r>
              <a:rPr lang="ar-DZ" dirty="0" smtClean="0"/>
              <a:t>– </a:t>
            </a:r>
            <a:r>
              <a:rPr lang="ar-DZ" dirty="0" err="1" smtClean="0"/>
              <a:t>ريند-</a:t>
            </a:r>
            <a:endParaRPr lang="ar-DZ" dirty="0"/>
          </a:p>
        </p:txBody>
      </p:sp>
      <p:sp>
        <p:nvSpPr>
          <p:cNvPr id="4" name="عنصر نائب للمحتوى 3"/>
          <p:cNvSpPr>
            <a:spLocks noGrp="1"/>
          </p:cNvSpPr>
          <p:nvPr>
            <p:ph sz="half" idx="1"/>
          </p:nvPr>
        </p:nvSpPr>
        <p:spPr/>
        <p:txBody>
          <a:bodyPr>
            <a:normAutofit fontScale="85000" lnSpcReduction="20000"/>
          </a:bodyPr>
          <a:lstStyle/>
          <a:p>
            <a:r>
              <a:rPr lang="ar-SA" b="1" cap="all" dirty="0" smtClean="0"/>
              <a:t>استعمل المصريون معادلات من الدرجة الأولى وحلوها بطرق </a:t>
            </a:r>
            <a:r>
              <a:rPr lang="ar-SA" b="1" cap="all" dirty="0" err="1" smtClean="0"/>
              <a:t>مختلفة.</a:t>
            </a:r>
            <a:r>
              <a:rPr lang="ar-SA" b="1" cap="all" dirty="0" smtClean="0"/>
              <a:t> كما عرفوا معادلات من الدرجة الثانية و حلوا مسائل تؤدي إليها.</a:t>
            </a:r>
          </a:p>
          <a:p>
            <a:r>
              <a:rPr lang="ar-SA" b="1" cap="all" dirty="0" smtClean="0"/>
              <a:t>أقدم ما نعرف من علم الجبر عند المصريين نجده في </a:t>
            </a:r>
            <a:r>
              <a:rPr lang="ar-SA" b="1" cap="all" dirty="0" err="1" smtClean="0"/>
              <a:t>بردىة</a:t>
            </a:r>
            <a:r>
              <a:rPr lang="ar-SA" b="1" cap="all" dirty="0" smtClean="0"/>
              <a:t> الكاتب المصري </a:t>
            </a:r>
            <a:r>
              <a:rPr lang="ar-SA" b="1" cap="all" dirty="0" err="1" smtClean="0"/>
              <a:t>أحمس </a:t>
            </a:r>
            <a:r>
              <a:rPr lang="ar-SA" b="1" cap="all" dirty="0" smtClean="0"/>
              <a:t>(ويسمى قرطاس أحمس أو بردية </a:t>
            </a:r>
            <a:r>
              <a:rPr lang="ar-SA" b="1" cap="all" dirty="0" err="1" smtClean="0"/>
              <a:t>رايند</a:t>
            </a:r>
            <a:r>
              <a:rPr lang="ar-SA" b="1" cap="all" dirty="0" smtClean="0"/>
              <a:t>) التي نسخها نحو  </a:t>
            </a:r>
            <a:r>
              <a:rPr lang="ar-SA" b="1" cap="all" dirty="0" err="1" smtClean="0"/>
              <a:t>1650ق</a:t>
            </a:r>
            <a:r>
              <a:rPr lang="ar-SA" b="1" cap="all" dirty="0" smtClean="0"/>
              <a:t> </a:t>
            </a:r>
            <a:r>
              <a:rPr lang="ar-SA" b="1" cap="all" dirty="0" err="1" smtClean="0"/>
              <a:t>م .</a:t>
            </a:r>
            <a:r>
              <a:rPr lang="ar-SA" b="1" cap="all" dirty="0" smtClean="0"/>
              <a:t> وفيها نجد ما يدل على أن المصريين القدماء قد عرفوا المتواليات العددية والمتواليات الهندسية و قد عرفوا أيضا معادلات من الدرجة الثانية مثل المعادلتين: </a:t>
            </a:r>
            <a:r>
              <a:rPr lang="ar-SA" b="1" cap="all" dirty="0" err="1" smtClean="0"/>
              <a:t>س2</a:t>
            </a:r>
            <a:r>
              <a:rPr lang="ar-SA" b="1" cap="all" dirty="0" smtClean="0"/>
              <a:t>+</a:t>
            </a:r>
            <a:r>
              <a:rPr lang="ar-SA" b="1" cap="all" dirty="0" err="1" smtClean="0"/>
              <a:t>ص2=100 ، </a:t>
            </a:r>
            <a:r>
              <a:rPr lang="ar-SA" b="1" cap="all" dirty="0" smtClean="0"/>
              <a:t>،حيث </a:t>
            </a:r>
            <a:r>
              <a:rPr lang="ar-SA" b="1" cap="all" dirty="0" err="1" smtClean="0"/>
              <a:t>س=8 </a:t>
            </a:r>
            <a:r>
              <a:rPr lang="ar-SA" b="1" cap="all" dirty="0" smtClean="0"/>
              <a:t>، ص= </a:t>
            </a:r>
            <a:r>
              <a:rPr lang="ar-SA" b="1" cap="all" dirty="0" err="1" smtClean="0"/>
              <a:t>6 </a:t>
            </a:r>
            <a:r>
              <a:rPr lang="ar-SA" b="1" cap="all" dirty="0" smtClean="0"/>
              <a:t>، وهذه المعادلة هي الأساس التاريخي  لنظرية </a:t>
            </a:r>
            <a:r>
              <a:rPr lang="ar-SA" b="1" cap="all" dirty="0" err="1" smtClean="0"/>
              <a:t>فيثاغورس</a:t>
            </a:r>
            <a:r>
              <a:rPr lang="ar-SA" b="1" cap="all" dirty="0" smtClean="0"/>
              <a:t> </a:t>
            </a:r>
            <a:r>
              <a:rPr lang="ar-SA" b="1" cap="all" dirty="0" err="1" smtClean="0"/>
              <a:t>أ</a:t>
            </a:r>
            <a:r>
              <a:rPr lang="ar-SA" b="1" cap="all" baseline="30000" dirty="0" err="1" smtClean="0"/>
              <a:t>2</a:t>
            </a:r>
            <a:r>
              <a:rPr lang="ar-SA" b="1" cap="all" dirty="0" smtClean="0"/>
              <a:t>=</a:t>
            </a:r>
            <a:r>
              <a:rPr lang="ar-SA" b="1" cap="all" dirty="0" err="1" smtClean="0"/>
              <a:t>ب</a:t>
            </a:r>
            <a:r>
              <a:rPr lang="ar-SA" b="1" cap="all" baseline="30000" dirty="0" err="1" smtClean="0"/>
              <a:t>2</a:t>
            </a:r>
            <a:r>
              <a:rPr lang="ar-SA" b="1" cap="all" dirty="0" smtClean="0"/>
              <a:t>+</a:t>
            </a:r>
            <a:r>
              <a:rPr lang="ar-SA" b="1" cap="all" dirty="0" err="1" smtClean="0"/>
              <a:t>جـ</a:t>
            </a:r>
            <a:r>
              <a:rPr lang="ar-SA" b="1" cap="all" baseline="30000" dirty="0" err="1" smtClean="0"/>
              <a:t>2</a:t>
            </a:r>
            <a:r>
              <a:rPr lang="ar-SA" b="1" cap="all" dirty="0" err="1" smtClean="0"/>
              <a:t>،</a:t>
            </a:r>
            <a:endParaRPr lang="ar-SA" b="1" cap="all" dirty="0" smtClean="0"/>
          </a:p>
          <a:p>
            <a:r>
              <a:rPr lang="ar-SA" cap="all" dirty="0" smtClean="0"/>
              <a:t> </a:t>
            </a:r>
            <a:r>
              <a:rPr lang="ar-SA" b="1" cap="all" dirty="0" smtClean="0"/>
              <a:t>كان المصريون يسمون العدد </a:t>
            </a:r>
            <a:r>
              <a:rPr lang="ar-SA" b="1" cap="all" dirty="0" err="1" smtClean="0"/>
              <a:t>المجهول </a:t>
            </a:r>
            <a:r>
              <a:rPr lang="ar-SA" b="1" cap="all" dirty="0" smtClean="0"/>
              <a:t>(كومة</a:t>
            </a:r>
            <a:r>
              <a:rPr lang="ar-SA" b="1" cap="all" dirty="0" err="1" smtClean="0"/>
              <a:t>).</a:t>
            </a:r>
            <a:endParaRPr lang="ar-SA" b="1" cap="all" dirty="0" smtClean="0"/>
          </a:p>
        </p:txBody>
      </p:sp>
      <p:pic>
        <p:nvPicPr>
          <p:cNvPr id="20482" name="Picture 2"/>
          <p:cNvPicPr>
            <a:picLocks noChangeAspect="1" noChangeArrowheads="1"/>
          </p:cNvPicPr>
          <p:nvPr/>
        </p:nvPicPr>
        <p:blipFill>
          <a:blip r:embed="rId2" cstate="print"/>
          <a:srcRect/>
          <a:stretch>
            <a:fillRect/>
          </a:stretch>
        </p:blipFill>
        <p:spPr bwMode="auto">
          <a:xfrm>
            <a:off x="755576" y="2060848"/>
            <a:ext cx="2664295" cy="4176464"/>
          </a:xfrm>
          <a:prstGeom prst="rect">
            <a:avLst/>
          </a:prstGeom>
          <a:noFill/>
          <a:ln w="9525">
            <a:noFill/>
            <a:miter lim="800000"/>
            <a:headEnd/>
            <a:tailEnd/>
          </a:ln>
        </p:spPr>
      </p:pic>
    </p:spTree>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p:txBody>
          <a:bodyPr/>
          <a:lstStyle/>
          <a:p>
            <a:pPr algn="ctr"/>
            <a:r>
              <a:rPr lang="ar-DZ" dirty="0" smtClean="0"/>
              <a:t>الهندسة</a:t>
            </a:r>
            <a:endParaRPr lang="ar-DZ" dirty="0"/>
          </a:p>
        </p:txBody>
      </p:sp>
      <p:sp>
        <p:nvSpPr>
          <p:cNvPr id="6" name="عنصر نائب للمحتوى 5"/>
          <p:cNvSpPr>
            <a:spLocks noGrp="1"/>
          </p:cNvSpPr>
          <p:nvPr>
            <p:ph idx="1"/>
          </p:nvPr>
        </p:nvSpPr>
        <p:spPr/>
        <p:txBody>
          <a:bodyPr/>
          <a:lstStyle/>
          <a:p>
            <a:r>
              <a:rPr lang="ar-DZ" dirty="0" smtClean="0"/>
              <a:t>حسب المصريون مساحة الدائرة باستخدام مساحة أشكال معروفة المساحة، فأدركوا أن مساحة الدائرة التي يبلغ قطرها 9 وحدات مثلًا تقترب جدًا من مساحة مربع طول ضلعه 8 وحدات، وبذلك يمكن حساب مساحة أي دائرة بضرب القطر في 8/9 ومن ثم تربيع </a:t>
            </a:r>
            <a:r>
              <a:rPr lang="ar-DZ" dirty="0" err="1" smtClean="0"/>
              <a:t>الرقم.</a:t>
            </a:r>
            <a:r>
              <a:rPr lang="ar-DZ" dirty="0" smtClean="0"/>
              <a:t> وهو يعطينا قيمة قريبة جدًا من قيمة </a:t>
            </a:r>
            <a:r>
              <a:rPr lang="el-GR" dirty="0" smtClean="0"/>
              <a:t>π </a:t>
            </a:r>
            <a:r>
              <a:rPr lang="ar-DZ" dirty="0" smtClean="0"/>
              <a:t>بنسبة خطأ أقل من </a:t>
            </a:r>
            <a:r>
              <a:rPr lang="ar-DZ" dirty="0" err="1" smtClean="0"/>
              <a:t>1%.</a:t>
            </a:r>
            <a:endParaRPr lang="ar-DZ" dirty="0" smtClean="0"/>
          </a:p>
          <a:p>
            <a:pPr>
              <a:buNone/>
            </a:pPr>
            <a:r>
              <a:rPr lang="ar-DZ" dirty="0" smtClean="0"/>
              <a:t>كانت لدى </a:t>
            </a:r>
            <a:r>
              <a:rPr lang="ar-DZ" b="1" dirty="0" smtClean="0"/>
              <a:t>قدماء المصريين</a:t>
            </a:r>
            <a:r>
              <a:rPr lang="ar-DZ" dirty="0" smtClean="0"/>
              <a:t> المقدرة على إنجاز مشروعات </a:t>
            </a:r>
            <a:r>
              <a:rPr lang="ar-DZ" b="1" dirty="0" smtClean="0"/>
              <a:t>هندسية</a:t>
            </a:r>
            <a:r>
              <a:rPr lang="ar-DZ" dirty="0" smtClean="0"/>
              <a:t> متطورة؛ مثل الأهرام الهائلة والمعابد الضخمة، باستخدام أدوات </a:t>
            </a:r>
            <a:r>
              <a:rPr lang="ar-DZ" dirty="0" err="1" smtClean="0"/>
              <a:t>بدائية.</a:t>
            </a:r>
            <a:r>
              <a:rPr lang="ar-DZ" dirty="0" smtClean="0"/>
              <a:t> وقاموا بتطوير طرق قطع الأحجار ونقل كتل صخرية ضخمة، ووضعها بدقة في أماكنها المقررة من البناء وحساب المساحة و الحجم لعدة أشكال هندسية.</a:t>
            </a:r>
            <a:endParaRPr lang="ar-DZ" dirty="0"/>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1265</TotalTime>
  <Words>386</Words>
  <Application>Microsoft Office PowerPoint</Application>
  <PresentationFormat>عرض على الشاشة (3:4)‏</PresentationFormat>
  <Paragraphs>60</Paragraphs>
  <Slides>10</Slides>
  <Notes>0</Notes>
  <HiddenSlides>0</HiddenSlides>
  <MMClips>0</MMClips>
  <ScaleCrop>false</ScaleCrop>
  <HeadingPairs>
    <vt:vector size="6" baseType="variant">
      <vt:variant>
        <vt:lpstr>سمة</vt:lpstr>
      </vt:variant>
      <vt:variant>
        <vt:i4>1</vt:i4>
      </vt:variant>
      <vt:variant>
        <vt:lpstr>خوادم OLE مضمنة</vt:lpstr>
      </vt:variant>
      <vt:variant>
        <vt:i4>1</vt:i4>
      </vt:variant>
      <vt:variant>
        <vt:lpstr>عناوين الشرائح</vt:lpstr>
      </vt:variant>
      <vt:variant>
        <vt:i4>10</vt:i4>
      </vt:variant>
    </vt:vector>
  </HeadingPairs>
  <TitlesOfParts>
    <vt:vector size="12" baseType="lpstr">
      <vt:lpstr>تدفق</vt:lpstr>
      <vt:lpstr>Equation</vt:lpstr>
      <vt:lpstr>تاريخ الرياضيات</vt:lpstr>
      <vt:lpstr>تمهيد</vt:lpstr>
      <vt:lpstr>الشريحة 3</vt:lpstr>
      <vt:lpstr>العمليات الحسابية عند المصريين القدامى</vt:lpstr>
      <vt:lpstr>أمثلة</vt:lpstr>
      <vt:lpstr>الشريحة 6</vt:lpstr>
      <vt:lpstr>أمثلة عن العمليات على الكسور</vt:lpstr>
      <vt:lpstr>الجبر عند المصريين القدامى</vt:lpstr>
      <vt:lpstr>الهندسة</vt:lpstr>
      <vt:lpstr>ملخص الاعمال الرياضية المصرية الفرعونية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تاريخ الرياضيات</dc:title>
  <dc:creator>SCC1436</dc:creator>
  <cp:lastModifiedBy>SCC1436</cp:lastModifiedBy>
  <cp:revision>27</cp:revision>
  <dcterms:created xsi:type="dcterms:W3CDTF">2020-11-19T01:05:39Z</dcterms:created>
  <dcterms:modified xsi:type="dcterms:W3CDTF">2020-11-20T13:18:00Z</dcterms:modified>
</cp:coreProperties>
</file>