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63" r:id="rId4"/>
    <p:sldId id="258" r:id="rId5"/>
    <p:sldId id="260" r:id="rId6"/>
    <p:sldId id="259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E47CD8-84D2-4CE5-AD15-7B4AAE5B092C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DZ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3657AA-14EC-4466-9688-E03CE53899AC}" type="slidenum">
              <a:rPr lang="ar-DZ" smtClean="0"/>
              <a:pPr/>
              <a:t>‹#›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57AA-14EC-4466-9688-E03CE53899AC}" type="slidenum">
              <a:rPr lang="ar-DZ" smtClean="0"/>
              <a:pPr/>
              <a:t>2</a:t>
            </a:fld>
            <a:endParaRPr lang="ar-D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57AA-14EC-4466-9688-E03CE53899AC}" type="slidenum">
              <a:rPr lang="ar-DZ" smtClean="0"/>
              <a:pPr/>
              <a:t>3</a:t>
            </a:fld>
            <a:endParaRPr lang="ar-D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و </a:t>
            </a:r>
            <a:endParaRPr lang="ar-DZ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57AA-14EC-4466-9688-E03CE53899AC}" type="slidenum">
              <a:rPr lang="ar-DZ" smtClean="0"/>
              <a:pPr/>
              <a:t>4</a:t>
            </a:fld>
            <a:endParaRPr lang="ar-D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ACC864-10AD-4FAF-B7B1-1EB9D96B034A}" type="datetimeFigureOut">
              <a:rPr lang="ar-DZ" smtClean="0"/>
              <a:pPr/>
              <a:t>10-04-1442</a:t>
            </a:fld>
            <a:endParaRPr lang="ar-DZ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86AC8-DCCD-4100-BE85-FF0A6B11E8A8}" type="slidenum">
              <a:rPr lang="ar-DZ" smtClean="0"/>
              <a:pPr/>
              <a:t>‹#›</a:t>
            </a:fld>
            <a:endParaRPr lang="ar-DZ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3%D8%A8%D9%88_%D8%B3%D9%87%D9%84_%D8%A7%D9%84%D9%82%D9%88%D9%87%D9%8A" TargetMode="External"/><Relationship Id="rId2" Type="http://schemas.openxmlformats.org/officeDocument/2006/relationships/hyperlink" Target="https://ar.wikipedia.org/wiki/%D9%85%D8%B2%D9%88%D9%84%D8%A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تاريخ الرياضيات</a:t>
            </a:r>
            <a:br>
              <a:rPr lang="ar-DZ" dirty="0" smtClean="0"/>
            </a:br>
            <a:r>
              <a:rPr lang="ar-DZ" dirty="0" smtClean="0">
                <a:solidFill>
                  <a:srgbClr val="FFFF00"/>
                </a:solidFill>
              </a:rPr>
              <a:t>المحاضرة </a:t>
            </a:r>
            <a:r>
              <a:rPr lang="ar-DZ" dirty="0" smtClean="0">
                <a:solidFill>
                  <a:srgbClr val="FFFF00"/>
                </a:solidFill>
              </a:rPr>
              <a:t>السابعة </a:t>
            </a:r>
            <a:endParaRPr lang="ar-DZ" dirty="0">
              <a:solidFill>
                <a:srgbClr val="FFFF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endParaRPr lang="ar-DZ" dirty="0" smtClean="0">
              <a:solidFill>
                <a:srgbClr val="FFC000"/>
              </a:solidFill>
            </a:endParaRPr>
          </a:p>
          <a:p>
            <a:pPr algn="l"/>
            <a:endParaRPr lang="ar-DZ" dirty="0" smtClean="0">
              <a:solidFill>
                <a:srgbClr val="FFC000"/>
              </a:solidFill>
            </a:endParaRPr>
          </a:p>
          <a:p>
            <a:pPr algn="l"/>
            <a:endParaRPr lang="ar-DZ" dirty="0" smtClean="0">
              <a:solidFill>
                <a:srgbClr val="FFC000"/>
              </a:solidFill>
            </a:endParaRPr>
          </a:p>
          <a:p>
            <a:pPr algn="l"/>
            <a:r>
              <a:rPr lang="ar-DZ" sz="3900" dirty="0" err="1" smtClean="0">
                <a:solidFill>
                  <a:srgbClr val="FFC000"/>
                </a:solidFill>
              </a:rPr>
              <a:t>د</a:t>
            </a:r>
            <a:r>
              <a:rPr lang="ar-DZ" sz="3900" dirty="0" err="1" smtClean="0">
                <a:solidFill>
                  <a:srgbClr val="FFC000"/>
                </a:solidFill>
              </a:rPr>
              <a:t>.</a:t>
            </a:r>
            <a:r>
              <a:rPr lang="ar-DZ" sz="3900" dirty="0" smtClean="0">
                <a:solidFill>
                  <a:srgbClr val="FFC000"/>
                </a:solidFill>
              </a:rPr>
              <a:t> تواتي ابراهيم</a:t>
            </a:r>
            <a:endParaRPr lang="ar-DZ" sz="39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الهندسة</a:t>
            </a:r>
            <a:endParaRPr lang="ar-DZ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DZ" sz="2400" b="1" dirty="0" smtClean="0">
                <a:cs typeface="+mj-cs"/>
              </a:rPr>
              <a:t>الهندسة المدونة عند العرب  بدأت في عصر الخليفة ابو جعفر المنصور.</a:t>
            </a:r>
          </a:p>
          <a:p>
            <a:pPr>
              <a:buNone/>
            </a:pPr>
            <a:r>
              <a:rPr lang="ar-DZ" sz="2400" b="1" dirty="0" smtClean="0">
                <a:cs typeface="+mj-cs"/>
              </a:rPr>
              <a:t>و ينقسم النشاط الهندسي العربي الى </a:t>
            </a:r>
            <a:r>
              <a:rPr lang="ar-DZ" sz="2400" b="1" dirty="0" err="1" smtClean="0">
                <a:cs typeface="+mj-cs"/>
              </a:rPr>
              <a:t>قسمين:</a:t>
            </a:r>
            <a:r>
              <a:rPr lang="ar-DZ" sz="2400" b="1" dirty="0" smtClean="0">
                <a:cs typeface="+mj-cs"/>
              </a:rPr>
              <a:t> </a:t>
            </a:r>
          </a:p>
          <a:p>
            <a:r>
              <a:rPr lang="ar-DZ" sz="2400" b="1" dirty="0" smtClean="0">
                <a:cs typeface="+mj-cs"/>
              </a:rPr>
              <a:t>1- </a:t>
            </a:r>
            <a:r>
              <a:rPr lang="ar-DZ" sz="2400" b="1" dirty="0" err="1" smtClean="0">
                <a:solidFill>
                  <a:srgbClr val="FF0000"/>
                </a:solidFill>
                <a:cs typeface="+mj-cs"/>
              </a:rPr>
              <a:t>الاتباعي</a:t>
            </a:r>
            <a:r>
              <a:rPr lang="ar-DZ" sz="2400" b="1" dirty="0" smtClean="0">
                <a:solidFill>
                  <a:srgbClr val="FF0000"/>
                </a:solidFill>
                <a:cs typeface="+mj-cs"/>
              </a:rPr>
              <a:t>: </a:t>
            </a:r>
            <a:r>
              <a:rPr lang="ar-DZ" sz="2400" b="1" dirty="0" smtClean="0">
                <a:cs typeface="+mj-cs"/>
              </a:rPr>
              <a:t>وحدث بعد ترجمة كتاب الاصول لاقليدس، و قد شرحه و طوره </a:t>
            </a:r>
            <a:r>
              <a:rPr lang="ar-DZ" sz="2400" b="1" dirty="0" smtClean="0">
                <a:solidFill>
                  <a:srgbClr val="00B050"/>
                </a:solidFill>
                <a:cs typeface="+mj-cs"/>
              </a:rPr>
              <a:t>ابن الهيثم</a:t>
            </a:r>
          </a:p>
          <a:p>
            <a:r>
              <a:rPr lang="ar-DZ" sz="2400" b="1" dirty="0" smtClean="0">
                <a:cs typeface="+mj-cs"/>
              </a:rPr>
              <a:t>2- </a:t>
            </a:r>
            <a:r>
              <a:rPr lang="ar-DZ" sz="2400" b="1" dirty="0" smtClean="0">
                <a:solidFill>
                  <a:srgbClr val="FF0000"/>
                </a:solidFill>
                <a:cs typeface="+mj-cs"/>
              </a:rPr>
              <a:t>الابداعي: </a:t>
            </a:r>
            <a:r>
              <a:rPr lang="ar-DZ" sz="2400" b="1" dirty="0" smtClean="0">
                <a:cs typeface="+mj-cs"/>
              </a:rPr>
              <a:t>و رجحه العرب و يظهر في النقوش و البنايات ا</a:t>
            </a:r>
            <a:r>
              <a:rPr lang="ar-DZ" sz="2400" b="1" dirty="0" smtClean="0">
                <a:solidFill>
                  <a:srgbClr val="7030A0"/>
                </a:solidFill>
                <a:cs typeface="+mj-cs"/>
              </a:rPr>
              <a:t>لارابيسك</a:t>
            </a:r>
            <a:r>
              <a:rPr lang="ar-DZ" sz="2400" b="1" dirty="0" smtClean="0">
                <a:cs typeface="+mj-cs"/>
              </a:rPr>
              <a:t> و من اشهر العلماء </a:t>
            </a:r>
          </a:p>
          <a:p>
            <a:pPr>
              <a:buNone/>
            </a:pPr>
            <a:r>
              <a:rPr lang="ar-DZ" sz="2400" b="1" dirty="0" smtClean="0">
                <a:solidFill>
                  <a:srgbClr val="00B050"/>
                </a:solidFill>
                <a:cs typeface="+mj-cs"/>
              </a:rPr>
              <a:t>ابو </a:t>
            </a:r>
            <a:r>
              <a:rPr lang="ar-DZ" sz="2400" b="1" dirty="0" err="1" smtClean="0">
                <a:solidFill>
                  <a:srgbClr val="00B050"/>
                </a:solidFill>
                <a:cs typeface="+mj-cs"/>
              </a:rPr>
              <a:t>كامل </a:t>
            </a:r>
            <a:r>
              <a:rPr lang="ar-DZ" sz="2400" b="1" dirty="0" smtClean="0">
                <a:solidFill>
                  <a:srgbClr val="00B050"/>
                </a:solidFill>
                <a:cs typeface="+mj-cs"/>
              </a:rPr>
              <a:t>– </a:t>
            </a:r>
            <a:r>
              <a:rPr lang="ar-DZ" sz="2400" b="1" dirty="0" err="1" smtClean="0">
                <a:solidFill>
                  <a:srgbClr val="00B050"/>
                </a:solidFill>
                <a:cs typeface="+mj-cs"/>
              </a:rPr>
              <a:t>الكندي </a:t>
            </a:r>
            <a:r>
              <a:rPr lang="ar-DZ" sz="2400" b="1" dirty="0" smtClean="0">
                <a:solidFill>
                  <a:srgbClr val="00B050"/>
                </a:solidFill>
                <a:cs typeface="+mj-cs"/>
              </a:rPr>
              <a:t>– ابن </a:t>
            </a:r>
            <a:r>
              <a:rPr lang="ar-DZ" sz="2400" b="1" dirty="0" err="1" smtClean="0">
                <a:solidFill>
                  <a:srgbClr val="00B050"/>
                </a:solidFill>
                <a:cs typeface="+mj-cs"/>
              </a:rPr>
              <a:t>قرة </a:t>
            </a:r>
            <a:r>
              <a:rPr lang="ar-DZ" sz="2400" b="1" dirty="0" smtClean="0">
                <a:solidFill>
                  <a:srgbClr val="00B050"/>
                </a:solidFill>
                <a:cs typeface="+mj-cs"/>
              </a:rPr>
              <a:t>– </a:t>
            </a:r>
            <a:r>
              <a:rPr lang="ar-DZ" sz="2400" b="1" dirty="0" err="1" smtClean="0">
                <a:solidFill>
                  <a:srgbClr val="00B050"/>
                </a:solidFill>
                <a:cs typeface="+mj-cs"/>
              </a:rPr>
              <a:t>البوزجاني.</a:t>
            </a:r>
            <a:endParaRPr lang="ar-DZ" sz="2400" b="1" dirty="0" smtClean="0">
              <a:solidFill>
                <a:srgbClr val="00B050"/>
              </a:solidFill>
              <a:cs typeface="+mj-cs"/>
            </a:endParaRPr>
          </a:p>
          <a:p>
            <a:pPr>
              <a:buNone/>
            </a:pPr>
            <a:r>
              <a:rPr lang="ar-DZ" sz="2400" b="1" dirty="0" smtClean="0">
                <a:cs typeface="+mj-cs"/>
              </a:rPr>
              <a:t>وما كان لهذه التصاميم العجيبة أن تظهر لولا القفزات التي حققوها </a:t>
            </a:r>
            <a:r>
              <a:rPr lang="ar-DZ" sz="2400" b="1" dirty="0" smtClean="0">
                <a:cs typeface="+mj-cs"/>
              </a:rPr>
              <a:t>في علم </a:t>
            </a:r>
            <a:r>
              <a:rPr lang="ar-DZ" sz="2400" b="1" dirty="0" smtClean="0">
                <a:cs typeface="+mj-cs"/>
              </a:rPr>
              <a:t>الهندسة وفي قياس النقاط والخطوط والزوايا والأشكال ذات البعدين وذات الأبعاد الثلاثة بخصائصها </a:t>
            </a:r>
            <a:r>
              <a:rPr lang="ar-DZ" sz="2400" b="1" dirty="0" err="1" smtClean="0">
                <a:cs typeface="+mj-cs"/>
              </a:rPr>
              <a:t>وعلاقاتها.</a:t>
            </a:r>
            <a:r>
              <a:rPr lang="ar-DZ" sz="2400" b="1" dirty="0" smtClean="0">
                <a:cs typeface="+mj-cs"/>
              </a:rPr>
              <a:t> </a:t>
            </a:r>
            <a:r>
              <a:rPr lang="ar-DZ" sz="2400" b="1" dirty="0" smtClean="0">
                <a:cs typeface="+mj-cs"/>
              </a:rPr>
              <a:t>كما أضافوا الى نظرية </a:t>
            </a:r>
            <a:r>
              <a:rPr lang="ar-DZ" sz="2400" b="1" dirty="0" err="1" smtClean="0">
                <a:cs typeface="+mj-cs"/>
              </a:rPr>
              <a:t>القطوع</a:t>
            </a:r>
            <a:r>
              <a:rPr lang="ar-DZ" sz="2400" b="1" dirty="0" smtClean="0">
                <a:cs typeface="+mj-cs"/>
              </a:rPr>
              <a:t> المخروطية التي </a:t>
            </a:r>
            <a:r>
              <a:rPr lang="ar-DZ" sz="2400" b="1" dirty="0" smtClean="0">
                <a:cs typeface="+mj-cs"/>
              </a:rPr>
              <a:t>استُخدمت في المنشآت الهندسية وتصاميم المرايا لتركيز الضوء وفق نظرية </a:t>
            </a:r>
            <a:r>
              <a:rPr lang="ar-DZ" sz="2400" b="1" dirty="0" smtClean="0">
                <a:cs typeface="+mj-cs"/>
                <a:hlinkClick r:id="rId2" tooltip="مزولة"/>
              </a:rPr>
              <a:t>الساعات </a:t>
            </a:r>
            <a:r>
              <a:rPr lang="ar-DZ" sz="2400" b="1" dirty="0" err="1" smtClean="0">
                <a:cs typeface="+mj-cs"/>
                <a:hlinkClick r:id="rId2" tooltip="مزولة"/>
              </a:rPr>
              <a:t>الشمسية</a:t>
            </a:r>
            <a:r>
              <a:rPr lang="ar-DZ" sz="2400" b="1" dirty="0" err="1" smtClean="0">
                <a:cs typeface="+mj-cs"/>
              </a:rPr>
              <a:t>.</a:t>
            </a:r>
            <a:r>
              <a:rPr lang="ar-DZ" sz="2400" b="1" dirty="0" smtClean="0">
                <a:cs typeface="+mj-cs"/>
              </a:rPr>
              <a:t> </a:t>
            </a:r>
            <a:r>
              <a:rPr lang="ar-DZ" sz="2400" b="1" dirty="0" smtClean="0">
                <a:cs typeface="+mj-cs"/>
              </a:rPr>
              <a:t>كما استخدم </a:t>
            </a:r>
            <a:r>
              <a:rPr lang="ar-DZ" sz="2400" b="1" dirty="0" smtClean="0">
                <a:cs typeface="+mj-cs"/>
                <a:hlinkClick r:id="rId3" tooltip="أبو سهل القوهي"/>
              </a:rPr>
              <a:t>أبو سهل </a:t>
            </a:r>
            <a:r>
              <a:rPr lang="ar-DZ" sz="2400" b="1" dirty="0" err="1" smtClean="0">
                <a:cs typeface="+mj-cs"/>
                <a:hlinkClick r:id="rId3" tooltip="أبو سهل القوهي"/>
              </a:rPr>
              <a:t>القوهي</a:t>
            </a:r>
            <a:r>
              <a:rPr lang="ar-DZ" sz="2400" b="1" dirty="0" smtClean="0">
                <a:cs typeface="+mj-cs"/>
              </a:rPr>
              <a:t> </a:t>
            </a:r>
            <a:r>
              <a:rPr lang="ar-DZ" sz="2400" b="1" dirty="0" smtClean="0">
                <a:cs typeface="+mj-cs"/>
              </a:rPr>
              <a:t>نظرية </a:t>
            </a:r>
            <a:r>
              <a:rPr lang="ar-DZ" sz="2400" b="1" dirty="0" err="1" smtClean="0">
                <a:cs typeface="+mj-cs"/>
              </a:rPr>
              <a:t>القطوع</a:t>
            </a:r>
            <a:r>
              <a:rPr lang="ar-DZ" sz="2400" b="1" dirty="0" smtClean="0">
                <a:cs typeface="+mj-cs"/>
              </a:rPr>
              <a:t> المخروطية لتطوير إجراء مشهور لإنشاء مضلع منتظم ذي سبعة أضلاع هو </a:t>
            </a:r>
            <a:r>
              <a:rPr lang="ar-DZ" sz="2400" b="1" dirty="0" err="1" smtClean="0">
                <a:cs typeface="+mj-cs"/>
              </a:rPr>
              <a:t>المُسبّع </a:t>
            </a:r>
            <a:r>
              <a:rPr lang="ar-DZ" sz="2400" b="1" dirty="0" smtClean="0">
                <a:cs typeface="+mj-cs"/>
              </a:rPr>
              <a:t>(الشكل السباعي</a:t>
            </a:r>
            <a:r>
              <a:rPr lang="ar-DZ" sz="2400" b="1" dirty="0" err="1" smtClean="0">
                <a:cs typeface="+mj-cs"/>
              </a:rPr>
              <a:t>).</a:t>
            </a:r>
            <a:endParaRPr lang="ar-DZ" sz="2400" b="1" dirty="0">
              <a:solidFill>
                <a:srgbClr val="00B050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ar-DZ" dirty="0" smtClean="0"/>
              <a:t>علم المثلثات</a:t>
            </a:r>
            <a:endParaRPr lang="ar-DZ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517232"/>
          </a:xfrm>
        </p:spPr>
        <p:txBody>
          <a:bodyPr>
            <a:noAutofit/>
          </a:bodyPr>
          <a:lstStyle/>
          <a:p>
            <a:r>
              <a:rPr lang="ar-DZ" sz="2200" b="1" dirty="0" smtClean="0">
                <a:cs typeface="+mj-cs"/>
              </a:rPr>
              <a:t>و يعرف عند العرب القدامى </a:t>
            </a:r>
            <a:r>
              <a:rPr lang="ar-DZ" sz="2200" b="1" dirty="0" smtClean="0">
                <a:solidFill>
                  <a:srgbClr val="FF0000"/>
                </a:solidFill>
                <a:cs typeface="+mj-cs"/>
              </a:rPr>
              <a:t>بعلم </a:t>
            </a:r>
            <a:r>
              <a:rPr lang="ar-DZ" sz="2200" b="1" dirty="0" err="1" smtClean="0">
                <a:solidFill>
                  <a:srgbClr val="FF0000"/>
                </a:solidFill>
                <a:cs typeface="+mj-cs"/>
              </a:rPr>
              <a:t>الانساب </a:t>
            </a:r>
            <a:r>
              <a:rPr lang="ar-DZ" sz="2200" b="1" dirty="0" smtClean="0">
                <a:cs typeface="+mj-cs"/>
              </a:rPr>
              <a:t>–النسبة بين أضلاع </a:t>
            </a:r>
            <a:r>
              <a:rPr lang="ar-DZ" sz="2200" b="1" dirty="0" err="1" smtClean="0">
                <a:cs typeface="+mj-cs"/>
              </a:rPr>
              <a:t>المثلث </a:t>
            </a:r>
            <a:r>
              <a:rPr lang="ar-DZ" sz="2200" b="1" dirty="0" smtClean="0">
                <a:cs typeface="+mj-cs"/>
              </a:rPr>
              <a:t>- فقد كانت </a:t>
            </a:r>
            <a:r>
              <a:rPr lang="ar-DZ" sz="2200" b="1" dirty="0" smtClean="0">
                <a:cs typeface="+mj-cs"/>
              </a:rPr>
              <a:t>ولادة </a:t>
            </a:r>
            <a:r>
              <a:rPr lang="ar-DZ" sz="2200" b="1" dirty="0" smtClean="0">
                <a:solidFill>
                  <a:srgbClr val="FF0000"/>
                </a:solidFill>
                <a:cs typeface="+mj-cs"/>
              </a:rPr>
              <a:t>علم المثلثات </a:t>
            </a:r>
            <a:r>
              <a:rPr lang="ar-DZ" sz="2200" b="1" dirty="0" smtClean="0">
                <a:cs typeface="+mj-cs"/>
              </a:rPr>
              <a:t>ضمن </a:t>
            </a:r>
            <a:r>
              <a:rPr lang="ar-DZ" sz="2200" b="1" dirty="0" smtClean="0">
                <a:solidFill>
                  <a:srgbClr val="FF0000"/>
                </a:solidFill>
                <a:cs typeface="+mj-cs"/>
              </a:rPr>
              <a:t>علم الفلك</a:t>
            </a:r>
            <a:r>
              <a:rPr lang="ar-DZ" sz="2200" b="1" dirty="0" smtClean="0">
                <a:cs typeface="+mj-cs"/>
              </a:rPr>
              <a:t>، </a:t>
            </a:r>
            <a:r>
              <a:rPr lang="ar-DZ" sz="2200" b="1" dirty="0" smtClean="0">
                <a:cs typeface="+mj-cs"/>
              </a:rPr>
              <a:t>الذي يعد واحداً من العلوم التي </a:t>
            </a:r>
            <a:r>
              <a:rPr lang="ar-DZ" sz="2200" b="1" dirty="0" smtClean="0">
                <a:cs typeface="+mj-cs"/>
              </a:rPr>
              <a:t>درسها </a:t>
            </a:r>
            <a:r>
              <a:rPr lang="ar-DZ" sz="2200" b="1" dirty="0" smtClean="0">
                <a:cs typeface="+mj-cs"/>
              </a:rPr>
              <a:t>المسلمون باهتمام بالغ لصلته بتحديد أوقات </a:t>
            </a:r>
            <a:r>
              <a:rPr lang="ar-DZ" sz="2200" b="1" dirty="0" smtClean="0">
                <a:cs typeface="+mj-cs"/>
              </a:rPr>
              <a:t>الصلاة </a:t>
            </a:r>
            <a:r>
              <a:rPr lang="ar-DZ" sz="2200" b="1" dirty="0" smtClean="0">
                <a:cs typeface="+mj-cs"/>
              </a:rPr>
              <a:t>والشعائر الدينية</a:t>
            </a:r>
            <a:r>
              <a:rPr lang="ar-DZ" sz="2200" b="1" dirty="0" smtClean="0">
                <a:cs typeface="+mj-cs"/>
              </a:rPr>
              <a:t>.</a:t>
            </a:r>
          </a:p>
          <a:p>
            <a:r>
              <a:rPr lang="ar-DZ" sz="2200" b="1" dirty="0" smtClean="0">
                <a:cs typeface="+mj-cs"/>
              </a:rPr>
              <a:t>شرح </a:t>
            </a:r>
            <a:r>
              <a:rPr lang="ar-DZ" sz="2200" b="1" dirty="0" smtClean="0">
                <a:solidFill>
                  <a:srgbClr val="00B050"/>
                </a:solidFill>
                <a:cs typeface="+mj-cs"/>
              </a:rPr>
              <a:t>الطوسي</a:t>
            </a:r>
            <a:r>
              <a:rPr lang="ar-DZ" sz="2200" b="1" dirty="0" smtClean="0">
                <a:cs typeface="+mj-cs"/>
              </a:rPr>
              <a:t>، </a:t>
            </a:r>
            <a:r>
              <a:rPr lang="ar-DZ" sz="2200" b="1" dirty="0" smtClean="0">
                <a:cs typeface="+mj-cs"/>
              </a:rPr>
              <a:t>من علماء القرن الثالث عشر، في </a:t>
            </a:r>
            <a:r>
              <a:rPr lang="ar-DZ" sz="2200" b="1" dirty="0" err="1" smtClean="0">
                <a:cs typeface="+mj-cs"/>
              </a:rPr>
              <a:t>كتابه </a:t>
            </a:r>
            <a:r>
              <a:rPr lang="ar-DZ" sz="2200" b="1" dirty="0" smtClean="0">
                <a:cs typeface="+mj-cs"/>
              </a:rPr>
              <a:t>"</a:t>
            </a:r>
            <a:r>
              <a:rPr lang="ar-DZ" sz="2200" b="1" dirty="0" smtClean="0">
                <a:solidFill>
                  <a:srgbClr val="7030A0"/>
                </a:solidFill>
                <a:cs typeface="+mj-cs"/>
              </a:rPr>
              <a:t>شكل القطاع</a:t>
            </a:r>
            <a:r>
              <a:rPr lang="ar-DZ" sz="2200" b="1" dirty="0" smtClean="0">
                <a:cs typeface="+mj-cs"/>
              </a:rPr>
              <a:t>"، كيف استُخدمت قائمة أطوال </a:t>
            </a:r>
            <a:r>
              <a:rPr lang="ar-DZ" sz="2200" b="1" dirty="0" smtClean="0">
                <a:cs typeface="+mj-cs"/>
              </a:rPr>
              <a:t>الأوتار </a:t>
            </a:r>
            <a:r>
              <a:rPr lang="ar-DZ" sz="2200" b="1" dirty="0" smtClean="0">
                <a:cs typeface="+mj-cs"/>
              </a:rPr>
              <a:t>لحل المسائل المتعلقة بالمثلثات قائمة الزاوية، وقد أبدى الطوسي ملاحظة حاسمة، وطدت الرابطة بين المثلثات وأقواس الدوائر، والواقع أن سلسلة من العلماء المسلمين كانوا قد أرسوا قواعد علم المثلثات قبل </a:t>
            </a:r>
            <a:r>
              <a:rPr lang="ar-DZ" sz="2200" b="1" dirty="0" smtClean="0">
                <a:cs typeface="+mj-cs"/>
              </a:rPr>
              <a:t>القرن العاشر، </a:t>
            </a:r>
            <a:r>
              <a:rPr lang="ar-DZ" sz="2200" b="1" dirty="0" smtClean="0">
                <a:cs typeface="+mj-cs"/>
              </a:rPr>
              <a:t>ممهدين بذلك الطريق للطوسي كي يجمع إسهاماتهم وينظمها ويفصل </a:t>
            </a:r>
            <a:r>
              <a:rPr lang="ar-DZ" sz="2200" b="1" dirty="0" err="1" smtClean="0">
                <a:cs typeface="+mj-cs"/>
              </a:rPr>
              <a:t>فيها.</a:t>
            </a:r>
            <a:r>
              <a:rPr lang="ar-DZ" sz="2200" b="1" dirty="0" smtClean="0">
                <a:cs typeface="+mj-cs"/>
              </a:rPr>
              <a:t> ومن أبرز هؤلاء الأعلام وأكثرهم تأثيراً </a:t>
            </a:r>
            <a:r>
              <a:rPr lang="ar-DZ" sz="2200" b="1" dirty="0" smtClean="0">
                <a:solidFill>
                  <a:srgbClr val="00B050"/>
                </a:solidFill>
                <a:cs typeface="+mj-cs"/>
              </a:rPr>
              <a:t>محمد بن جابر </a:t>
            </a:r>
            <a:r>
              <a:rPr lang="ar-DZ" sz="2200" b="1" dirty="0" smtClean="0">
                <a:solidFill>
                  <a:srgbClr val="00B050"/>
                </a:solidFill>
                <a:cs typeface="+mj-cs"/>
              </a:rPr>
              <a:t>بن سنان البتاني</a:t>
            </a:r>
            <a:r>
              <a:rPr lang="ar-DZ" sz="2200" b="1" dirty="0" smtClean="0">
                <a:cs typeface="+mj-cs"/>
              </a:rPr>
              <a:t>، </a:t>
            </a:r>
            <a:r>
              <a:rPr lang="ar-DZ" sz="2200" b="1" dirty="0" smtClean="0">
                <a:cs typeface="+mj-cs"/>
              </a:rPr>
              <a:t>ويعد واحداً من أعظم علماء الفلك والرياضيات المسلمين، ومما حفزه على ريادة دراسة علم المثلثات مراقبته حركات </a:t>
            </a:r>
            <a:r>
              <a:rPr lang="ar-DZ" sz="2200" b="1" dirty="0" err="1" smtClean="0">
                <a:cs typeface="+mj-cs"/>
              </a:rPr>
              <a:t>الكواكب.</a:t>
            </a:r>
            <a:r>
              <a:rPr lang="ar-DZ" sz="2200" b="1" dirty="0" smtClean="0">
                <a:cs typeface="+mj-cs"/>
              </a:rPr>
              <a:t> والمسألة الأهم هي أن </a:t>
            </a:r>
            <a:r>
              <a:rPr lang="ar-DZ" sz="2200" b="1" dirty="0" smtClean="0">
                <a:cs typeface="+mj-cs"/>
              </a:rPr>
              <a:t>البتاني </a:t>
            </a:r>
            <a:r>
              <a:rPr lang="ar-DZ" sz="2200" b="1" dirty="0" smtClean="0">
                <a:cs typeface="+mj-cs"/>
              </a:rPr>
              <a:t>شرح عملياته الرياضية، وحث الآخرين على متابعة المراقبة والبحث من أجل إتمام عمله وتوسيعه، كما طور هو </a:t>
            </a:r>
            <a:r>
              <a:rPr lang="ar-DZ" sz="2200" b="1" dirty="0" smtClean="0">
                <a:cs typeface="+mj-cs"/>
              </a:rPr>
              <a:t>و </a:t>
            </a:r>
            <a:r>
              <a:rPr lang="ar-DZ" sz="2200" b="1" dirty="0" smtClean="0">
                <a:solidFill>
                  <a:srgbClr val="00B050"/>
                </a:solidFill>
                <a:cs typeface="+mj-cs"/>
              </a:rPr>
              <a:t>ابو الوفاء</a:t>
            </a:r>
            <a:r>
              <a:rPr lang="ar-DZ" sz="2200" b="1" dirty="0" smtClean="0">
                <a:cs typeface="+mj-cs"/>
              </a:rPr>
              <a:t> </a:t>
            </a:r>
            <a:r>
              <a:rPr lang="ar-DZ" sz="2200" b="1" dirty="0" err="1" smtClean="0">
                <a:solidFill>
                  <a:srgbClr val="00B050"/>
                </a:solidFill>
                <a:cs typeface="+mj-cs"/>
              </a:rPr>
              <a:t>البوزجاني</a:t>
            </a:r>
            <a:r>
              <a:rPr lang="ar-DZ" sz="2200" b="1" dirty="0" smtClean="0">
                <a:solidFill>
                  <a:srgbClr val="00B050"/>
                </a:solidFill>
                <a:cs typeface="+mj-cs"/>
              </a:rPr>
              <a:t>، </a:t>
            </a:r>
            <a:r>
              <a:rPr lang="ar-DZ" sz="2200" b="1" dirty="0" smtClean="0">
                <a:cs typeface="+mj-cs"/>
              </a:rPr>
              <a:t>و</a:t>
            </a:r>
            <a:r>
              <a:rPr lang="ar-DZ" sz="2200" b="1" dirty="0" smtClean="0">
                <a:solidFill>
                  <a:srgbClr val="00B050"/>
                </a:solidFill>
                <a:cs typeface="+mj-cs"/>
              </a:rPr>
              <a:t>ابن يونس المصري، </a:t>
            </a:r>
            <a:r>
              <a:rPr lang="ar-DZ" sz="2200" b="1" dirty="0" smtClean="0">
                <a:cs typeface="+mj-cs"/>
              </a:rPr>
              <a:t>و </a:t>
            </a:r>
            <a:r>
              <a:rPr lang="ar-DZ" sz="2200" b="1" dirty="0" smtClean="0">
                <a:solidFill>
                  <a:srgbClr val="00B050"/>
                </a:solidFill>
                <a:cs typeface="+mj-cs"/>
              </a:rPr>
              <a:t>ابن الهيثم </a:t>
            </a:r>
            <a:r>
              <a:rPr lang="ar-DZ" sz="2200" b="1" dirty="0" smtClean="0">
                <a:cs typeface="+mj-cs"/>
              </a:rPr>
              <a:t>علم </a:t>
            </a:r>
            <a:r>
              <a:rPr lang="ar-DZ" sz="2200" b="1" dirty="0" smtClean="0">
                <a:cs typeface="+mj-cs"/>
              </a:rPr>
              <a:t>المثلثات الكروي وطبقوه على حل المسائل </a:t>
            </a:r>
            <a:r>
              <a:rPr lang="ar-DZ" sz="2200" b="1" dirty="0" err="1" smtClean="0">
                <a:cs typeface="+mj-cs"/>
              </a:rPr>
              <a:t>الفلكية.</a:t>
            </a:r>
            <a:r>
              <a:rPr lang="ar-DZ" sz="2200" b="1" dirty="0" smtClean="0">
                <a:cs typeface="+mj-cs"/>
              </a:rPr>
              <a:t> وكان </a:t>
            </a:r>
            <a:r>
              <a:rPr lang="ar-DZ" sz="2200" b="1" dirty="0" smtClean="0">
                <a:cs typeface="+mj-cs"/>
              </a:rPr>
              <a:t>البتاني </a:t>
            </a:r>
            <a:r>
              <a:rPr lang="ar-DZ" sz="2200" b="1" dirty="0" smtClean="0">
                <a:cs typeface="+mj-cs"/>
              </a:rPr>
              <a:t>أول من استخدم </a:t>
            </a:r>
            <a:r>
              <a:rPr lang="ar-DZ" sz="2200" b="1" dirty="0" err="1" smtClean="0">
                <a:cs typeface="+mj-cs"/>
              </a:rPr>
              <a:t>مصطلحي </a:t>
            </a:r>
            <a:r>
              <a:rPr lang="ar-DZ" sz="2200" b="1" dirty="0" smtClean="0">
                <a:cs typeface="+mj-cs"/>
              </a:rPr>
              <a:t>"جيب" و"جيب التمام" معرفاً إياهما بوصفهما أطوالاً بدلاً من نسب كما نعرفهما اليوم، أما الظل فقد أشار إليه البتاني </a:t>
            </a:r>
            <a:r>
              <a:rPr lang="ar-DZ" sz="2200" b="1" dirty="0" err="1" smtClean="0">
                <a:cs typeface="+mj-cs"/>
              </a:rPr>
              <a:t>بعبارة </a:t>
            </a:r>
            <a:r>
              <a:rPr lang="ar-DZ" sz="2200" b="1" dirty="0" smtClean="0">
                <a:cs typeface="+mj-cs"/>
              </a:rPr>
              <a:t>"الظل الممدود"، </a:t>
            </a:r>
            <a:r>
              <a:rPr lang="ar-DZ" sz="2200" b="1" dirty="0" smtClean="0">
                <a:cs typeface="+mj-cs"/>
              </a:rPr>
              <a:t>كذلك </a:t>
            </a:r>
            <a:r>
              <a:rPr lang="ar-DZ" sz="2200" b="1" dirty="0" smtClean="0">
                <a:cs typeface="+mj-cs"/>
              </a:rPr>
              <a:t>تطبيقات </a:t>
            </a:r>
            <a:r>
              <a:rPr lang="ar-DZ" sz="2200" b="1" dirty="0" smtClean="0">
                <a:solidFill>
                  <a:srgbClr val="00B050"/>
                </a:solidFill>
                <a:cs typeface="+mj-cs"/>
              </a:rPr>
              <a:t>البيروني</a:t>
            </a:r>
            <a:r>
              <a:rPr lang="ar-DZ" sz="2200" b="1" dirty="0" smtClean="0">
                <a:cs typeface="+mj-cs"/>
              </a:rPr>
              <a:t> </a:t>
            </a:r>
            <a:r>
              <a:rPr lang="ar-DZ" sz="2200" b="1" dirty="0" smtClean="0">
                <a:cs typeface="+mj-cs"/>
              </a:rPr>
              <a:t>في قياس محيط </a:t>
            </a:r>
            <a:r>
              <a:rPr lang="ar-DZ" sz="2200" b="1" dirty="0" err="1" smtClean="0">
                <a:cs typeface="+mj-cs"/>
              </a:rPr>
              <a:t>الأرض</a:t>
            </a:r>
            <a:r>
              <a:rPr lang="ar-DZ" sz="2200" b="1" dirty="0" err="1" smtClean="0">
                <a:cs typeface="+mj-cs"/>
              </a:rPr>
              <a:t> </a:t>
            </a:r>
            <a:r>
              <a:rPr lang="ar-DZ" sz="2200" b="1" dirty="0" smtClean="0">
                <a:cs typeface="+mj-cs"/>
              </a:rPr>
              <a:t>، واستخدم  </a:t>
            </a:r>
            <a:r>
              <a:rPr lang="ar-DZ" sz="2200" b="1" dirty="0" err="1" smtClean="0">
                <a:cs typeface="+mj-cs"/>
              </a:rPr>
              <a:t>ا</a:t>
            </a:r>
            <a:r>
              <a:rPr lang="ar-DZ" sz="2200" b="1" dirty="0" err="1" smtClean="0">
                <a:solidFill>
                  <a:srgbClr val="00B050"/>
                </a:solidFill>
                <a:cs typeface="+mj-cs"/>
              </a:rPr>
              <a:t>لكاشي</a:t>
            </a:r>
            <a:r>
              <a:rPr lang="ar-DZ" sz="2200" b="1" dirty="0" smtClean="0">
                <a:cs typeface="+mj-cs"/>
              </a:rPr>
              <a:t> لكي </a:t>
            </a:r>
            <a:r>
              <a:rPr lang="ar-DZ" sz="2200" b="1" dirty="0" smtClean="0">
                <a:cs typeface="+mj-cs"/>
              </a:rPr>
              <a:t>يحصل على تقريب جيب الدرجة الواحدة إجراءً يُعرف باللغة الحديثة بالأسلوب </a:t>
            </a:r>
            <a:r>
              <a:rPr lang="ar-DZ" sz="2200" b="1" dirty="0" smtClean="0">
                <a:cs typeface="+mj-cs"/>
              </a:rPr>
              <a:t>التكراري.</a:t>
            </a:r>
            <a:endParaRPr lang="ar-DZ" sz="2200" b="1" dirty="0"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ar-DZ" dirty="0" smtClean="0"/>
              <a:t>المعادلات</a:t>
            </a:r>
            <a:endParaRPr lang="ar-DZ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839816"/>
          </a:xfrm>
        </p:spPr>
        <p:txBody>
          <a:bodyPr>
            <a:normAutofit/>
          </a:bodyPr>
          <a:lstStyle/>
          <a:p>
            <a:r>
              <a:rPr lang="ar-DZ" sz="2400" b="1" dirty="0" smtClean="0">
                <a:cs typeface="+mj-cs"/>
              </a:rPr>
              <a:t>نشر ابو عبد الله محمد بن موسى ا</a:t>
            </a:r>
            <a:r>
              <a:rPr lang="ar-DZ" sz="2400" b="1" dirty="0" smtClean="0">
                <a:solidFill>
                  <a:srgbClr val="00B050"/>
                </a:solidFill>
                <a:cs typeface="+mj-cs"/>
              </a:rPr>
              <a:t>لخوارزمي</a:t>
            </a:r>
            <a:r>
              <a:rPr lang="ar-DZ" sz="2400" b="1" dirty="0" smtClean="0">
                <a:cs typeface="+mj-cs"/>
              </a:rPr>
              <a:t> كتابه الشهير </a:t>
            </a:r>
            <a:r>
              <a:rPr lang="ar-DZ" sz="2400" b="1" dirty="0" smtClean="0">
                <a:solidFill>
                  <a:srgbClr val="7030A0"/>
                </a:solidFill>
                <a:cs typeface="+mj-cs"/>
              </a:rPr>
              <a:t>الجبر و المقابلة </a:t>
            </a:r>
            <a:r>
              <a:rPr lang="ar-DZ" sz="2400" b="1" dirty="0" smtClean="0">
                <a:cs typeface="+mj-cs"/>
              </a:rPr>
              <a:t>و قسمه الى </a:t>
            </a:r>
            <a:r>
              <a:rPr lang="ar-DZ" sz="2400" b="1" dirty="0" err="1" smtClean="0">
                <a:cs typeface="+mj-cs"/>
              </a:rPr>
              <a:t>قسمين:</a:t>
            </a:r>
            <a:endParaRPr lang="ar-DZ" sz="2400" b="1" dirty="0" smtClean="0">
              <a:cs typeface="+mj-cs"/>
            </a:endParaRPr>
          </a:p>
          <a:p>
            <a:r>
              <a:rPr lang="ar-DZ" sz="2400" b="1" dirty="0" smtClean="0">
                <a:cs typeface="+mj-cs"/>
              </a:rPr>
              <a:t>-</a:t>
            </a:r>
            <a:r>
              <a:rPr lang="ar-DZ" sz="2400" b="1" dirty="0" smtClean="0">
                <a:cs typeface="+mj-cs"/>
              </a:rPr>
              <a:t> </a:t>
            </a:r>
            <a:r>
              <a:rPr lang="ar-DZ" sz="2400" b="1" dirty="0" smtClean="0">
                <a:solidFill>
                  <a:srgbClr val="FFC000"/>
                </a:solidFill>
                <a:cs typeface="+mj-cs"/>
              </a:rPr>
              <a:t>نظري</a:t>
            </a:r>
            <a:r>
              <a:rPr lang="ar-DZ" sz="2400" b="1" dirty="0" smtClean="0">
                <a:cs typeface="+mj-cs"/>
              </a:rPr>
              <a:t>  وفيه قدم المفاهيم الاساسية و صنف المعادلات الى 6 أشكال وأكد بان الجبر يقوم على 3 ضروب: جذور و أموال و عدد.</a:t>
            </a:r>
          </a:p>
          <a:p>
            <a:r>
              <a:rPr lang="ar-DZ" sz="2400" b="1" dirty="0" smtClean="0">
                <a:cs typeface="+mj-cs"/>
              </a:rPr>
              <a:t>- </a:t>
            </a:r>
            <a:r>
              <a:rPr lang="ar-DZ" sz="2400" b="1" dirty="0" smtClean="0">
                <a:solidFill>
                  <a:srgbClr val="FFC000"/>
                </a:solidFill>
                <a:cs typeface="+mj-cs"/>
              </a:rPr>
              <a:t>عملي</a:t>
            </a:r>
            <a:r>
              <a:rPr lang="ar-DZ" sz="2400" b="1" dirty="0" smtClean="0">
                <a:cs typeface="+mj-cs"/>
              </a:rPr>
              <a:t> و فيه قدم الطرق المنتظمة و كيفية </a:t>
            </a:r>
            <a:r>
              <a:rPr lang="ar-DZ" sz="2400" b="1" dirty="0" err="1" smtClean="0">
                <a:cs typeface="+mj-cs"/>
              </a:rPr>
              <a:t>تطبيقها .</a:t>
            </a:r>
            <a:endParaRPr lang="ar-DZ" sz="2400" b="1" dirty="0" smtClean="0">
              <a:cs typeface="+mj-cs"/>
            </a:endParaRPr>
          </a:p>
          <a:p>
            <a:r>
              <a:rPr lang="ar-DZ" sz="2400" b="1" dirty="0" smtClean="0">
                <a:cs typeface="+mj-cs"/>
              </a:rPr>
              <a:t>الأصناف  الستة </a:t>
            </a:r>
            <a:r>
              <a:rPr lang="ar-DZ" sz="2400" b="1" dirty="0" err="1" smtClean="0">
                <a:cs typeface="+mj-cs"/>
              </a:rPr>
              <a:t>للمعادلات:</a:t>
            </a:r>
            <a:endParaRPr lang="ar-DZ" sz="2400" b="1" dirty="0" smtClean="0">
              <a:cs typeface="+mj-cs"/>
            </a:endParaRPr>
          </a:p>
          <a:p>
            <a:r>
              <a:rPr lang="ar-DZ" sz="2400" b="1" dirty="0" smtClean="0">
                <a:cs typeface="+mj-cs"/>
              </a:rPr>
              <a:t>1- أموال تعدل جذورا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ax²=</a:t>
            </a: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bx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cs typeface="+mj-cs"/>
              </a:rPr>
              <a:t>               4- أموال وجذور تعدل عددا </a:t>
            </a:r>
            <a:r>
              <a:rPr lang="fr-FR" sz="2400" b="1" dirty="0" smtClean="0">
                <a:latin typeface="Arial Narrow" pitchFamily="34" charset="0"/>
                <a:cs typeface="Arial" pitchFamily="34" charset="0"/>
              </a:rPr>
              <a:t>ax²+</a:t>
            </a:r>
            <a:r>
              <a:rPr lang="fr-FR" sz="2400" b="1" dirty="0" err="1" smtClean="0">
                <a:latin typeface="Arial Narrow" pitchFamily="34" charset="0"/>
                <a:cs typeface="Arial" pitchFamily="34" charset="0"/>
              </a:rPr>
              <a:t>bx</a:t>
            </a:r>
            <a:r>
              <a:rPr lang="fr-FR" sz="2400" b="1" dirty="0" smtClean="0">
                <a:latin typeface="Arial Narrow" pitchFamily="34" charset="0"/>
                <a:cs typeface="Arial" pitchFamily="34" charset="0"/>
              </a:rPr>
              <a:t>=c</a:t>
            </a:r>
            <a:r>
              <a:rPr lang="fr-FR" sz="2400" b="1" dirty="0" smtClean="0"/>
              <a:t> </a:t>
            </a:r>
            <a:endParaRPr lang="ar-SA" sz="2400" b="1" dirty="0" smtClean="0">
              <a:cs typeface="+mj-cs"/>
            </a:endParaRPr>
          </a:p>
          <a:p>
            <a:r>
              <a:rPr lang="ar-SA" sz="2400" b="1" dirty="0" smtClean="0">
                <a:cs typeface="+mj-cs"/>
              </a:rPr>
              <a:t>2- أموال تعدل عددا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ax²=c </a:t>
            </a:r>
            <a:r>
              <a:rPr lang="ar-SA" sz="2400" b="1" dirty="0" smtClean="0"/>
              <a:t>                 </a:t>
            </a:r>
            <a:r>
              <a:rPr lang="ar-SA" sz="2400" b="1" dirty="0" smtClean="0">
                <a:cs typeface="+mj-cs"/>
              </a:rPr>
              <a:t>5- أموال وعدد تعدل جذورا </a:t>
            </a:r>
            <a:r>
              <a:rPr lang="fr-FR" sz="2400" b="1" dirty="0" smtClean="0">
                <a:latin typeface="Arial Narrow" pitchFamily="34" charset="0"/>
                <a:cs typeface="Arial" pitchFamily="34" charset="0"/>
              </a:rPr>
              <a:t>ax²+c=</a:t>
            </a:r>
            <a:r>
              <a:rPr lang="fr-FR" sz="2400" b="1" dirty="0" err="1" smtClean="0">
                <a:latin typeface="Arial Narrow" pitchFamily="34" charset="0"/>
                <a:cs typeface="Arial" pitchFamily="34" charset="0"/>
              </a:rPr>
              <a:t>bx</a:t>
            </a:r>
            <a:r>
              <a:rPr lang="fr-FR" sz="2400" b="1" dirty="0" smtClean="0"/>
              <a:t> </a:t>
            </a:r>
            <a:endParaRPr lang="ar-SA" sz="2400" b="1" dirty="0" smtClean="0"/>
          </a:p>
          <a:p>
            <a:r>
              <a:rPr lang="ar-SA" sz="2400" b="1" dirty="0" smtClean="0">
                <a:cs typeface="+mj-cs"/>
              </a:rPr>
              <a:t>3- جذور تعدل عددا </a:t>
            </a: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bx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=c </a:t>
            </a:r>
            <a:r>
              <a:rPr lang="ar-SA" sz="2400" b="1" dirty="0" smtClean="0"/>
              <a:t>                  </a:t>
            </a:r>
            <a:r>
              <a:rPr lang="ar-SA" sz="2400" b="1" dirty="0" smtClean="0">
                <a:cs typeface="+mj-cs"/>
              </a:rPr>
              <a:t>6- جذور و عدد تعدل اموالا </a:t>
            </a:r>
            <a:r>
              <a:rPr lang="fr-FR" sz="2400" b="1" dirty="0" smtClean="0">
                <a:latin typeface="Arial Narrow" pitchFamily="34" charset="0"/>
              </a:rPr>
              <a:t> </a:t>
            </a:r>
            <a:r>
              <a:rPr lang="fr-FR" sz="2400" b="1" dirty="0" err="1" smtClean="0">
                <a:latin typeface="Arial Narrow" pitchFamily="34" charset="0"/>
              </a:rPr>
              <a:t>bx</a:t>
            </a:r>
            <a:r>
              <a:rPr lang="fr-FR" sz="2400" b="1" dirty="0" smtClean="0">
                <a:latin typeface="Arial Narrow" pitchFamily="34" charset="0"/>
              </a:rPr>
              <a:t>+c=ax²</a:t>
            </a:r>
          </a:p>
          <a:p>
            <a:r>
              <a:rPr lang="ar-DZ" sz="2400" b="1" dirty="0" err="1" smtClean="0">
                <a:solidFill>
                  <a:srgbClr val="FF0000"/>
                </a:solidFill>
                <a:cs typeface="+mj-cs"/>
              </a:rPr>
              <a:t>مثال:</a:t>
            </a:r>
            <a:r>
              <a:rPr lang="ar-DZ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2x²-3 </a:t>
            </a:r>
            <a:r>
              <a:rPr lang="ar-DZ" sz="2000" b="1" dirty="0" smtClean="0">
                <a:latin typeface="Arial" pitchFamily="34" charset="0"/>
                <a:cs typeface="Arial" pitchFamily="34" charset="0"/>
              </a:rPr>
              <a:t>=12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12x²-8x+ </a:t>
            </a:r>
            <a:r>
              <a:rPr lang="ar-SA" sz="2000" b="1" dirty="0" smtClean="0">
                <a:latin typeface="Arial" pitchFamily="34" charset="0"/>
                <a:cs typeface="+mj-cs"/>
              </a:rPr>
              <a:t>بالجبر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2x²+8x </a:t>
            </a:r>
            <a:r>
              <a:rPr lang="ar-DZ" sz="2000" b="1" dirty="0" smtClean="0">
                <a:latin typeface="Arial" pitchFamily="34" charset="0"/>
                <a:cs typeface="Arial" pitchFamily="34" charset="0"/>
              </a:rPr>
              <a:t>=3+12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12x²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ar-DZ" sz="2000" b="1" dirty="0" smtClean="0">
                <a:latin typeface="Arial" pitchFamily="34" charset="0"/>
                <a:cs typeface="+mj-cs"/>
              </a:rPr>
              <a:t>بالمقابلة</a:t>
            </a:r>
            <a:r>
              <a:rPr lang="ar-D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8x</a:t>
            </a:r>
            <a:r>
              <a:rPr lang="ar-DZ" sz="2000" b="1" dirty="0" err="1" smtClean="0">
                <a:latin typeface="Arial" pitchFamily="34" charset="0"/>
                <a:cs typeface="Arial" pitchFamily="34" charset="0"/>
              </a:rPr>
              <a:t>=15+</a:t>
            </a:r>
            <a:r>
              <a:rPr lang="ar-D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10x²</a:t>
            </a:r>
            <a:endParaRPr lang="ar-DZ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ar-DZ" dirty="0" smtClean="0"/>
              <a:t>مثال لمعادلة من كتاب الخوارزمي</a:t>
            </a:r>
            <a:endParaRPr lang="ar-DZ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الحل الجبري</a:t>
            </a:r>
            <a:endParaRPr lang="ar-DZ" dirty="0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ar-DZ" dirty="0" smtClean="0"/>
              <a:t>الحل الهندسي</a:t>
            </a:r>
            <a:endParaRPr lang="ar-DZ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ar-SA" dirty="0" smtClean="0"/>
          </a:p>
          <a:p>
            <a:endParaRPr lang="ar-DZ" dirty="0">
              <a:latin typeface="Arial Narrow" pitchFamily="34" charset="0"/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r-FR" sz="2000" b="1" dirty="0" smtClean="0">
                <a:latin typeface="Arial Narrow" pitchFamily="34" charset="0"/>
                <a:cs typeface="Arial" pitchFamily="34" charset="0"/>
              </a:rPr>
              <a:t>x²+10x=39</a:t>
            </a:r>
            <a:r>
              <a:rPr lang="ar-DZ" sz="2000" b="1" dirty="0" smtClean="0">
                <a:latin typeface="Arial Narrow" pitchFamily="34" charset="0"/>
                <a:cs typeface="Arial" pitchFamily="34" charset="0"/>
              </a:rPr>
              <a:t> </a:t>
            </a:r>
          </a:p>
          <a:p>
            <a:r>
              <a:rPr lang="ar-DZ" sz="2000" b="1" dirty="0" smtClean="0">
                <a:latin typeface="Arial Narrow" pitchFamily="34" charset="0"/>
                <a:cs typeface="+mj-cs"/>
              </a:rPr>
              <a:t>نرسم مربعا طول ضلعه </a:t>
            </a:r>
            <a:r>
              <a:rPr lang="en-US" sz="2000" b="1" dirty="0" smtClean="0">
                <a:latin typeface="Arial Narrow" pitchFamily="34" charset="0"/>
                <a:cs typeface="+mj-cs"/>
              </a:rPr>
              <a:t>x </a:t>
            </a:r>
            <a:r>
              <a:rPr lang="ar-DZ" sz="2000" b="1" dirty="0" smtClean="0">
                <a:latin typeface="Arial Narrow" pitchFamily="34" charset="0"/>
                <a:cs typeface="+mj-cs"/>
              </a:rPr>
              <a:t> ثم نرسم على طول كل ضلع مستطيلا عرضه </a:t>
            </a:r>
            <a:r>
              <a:rPr lang="ar-DZ" sz="2000" b="1" dirty="0" err="1" smtClean="0">
                <a:latin typeface="Arial Narrow" pitchFamily="34" charset="0"/>
                <a:cs typeface="+mj-cs"/>
              </a:rPr>
              <a:t>10/4 </a:t>
            </a:r>
            <a:r>
              <a:rPr lang="ar-DZ" sz="2000" b="1" dirty="0" smtClean="0">
                <a:latin typeface="Arial Narrow" pitchFamily="34" charset="0"/>
                <a:cs typeface="+mj-cs"/>
              </a:rPr>
              <a:t>– يمكن في حالة معامل الجذر زوجي رسم مستطيلات عرضها 1 عددها نصف عدد الجذور عل </a:t>
            </a:r>
            <a:r>
              <a:rPr lang="ar-DZ" sz="2000" b="1" dirty="0" err="1" smtClean="0">
                <a:latin typeface="Arial Narrow" pitchFamily="34" charset="0"/>
                <a:cs typeface="+mj-cs"/>
              </a:rPr>
              <a:t>ضلعين </a:t>
            </a:r>
            <a:r>
              <a:rPr lang="ar-DZ" sz="2000" b="1" dirty="0" smtClean="0">
                <a:latin typeface="Arial Narrow" pitchFamily="34" charset="0"/>
                <a:cs typeface="+mj-cs"/>
              </a:rPr>
              <a:t>- و من ثم نكمل رسم المربع الكبير لنجد المطلوب </a:t>
            </a:r>
          </a:p>
          <a:p>
            <a:r>
              <a:rPr lang="fr-FR" sz="2000" b="1" dirty="0" smtClean="0">
                <a:latin typeface="Arial Narrow" pitchFamily="34" charset="0"/>
                <a:cs typeface="+mj-cs"/>
              </a:rPr>
              <a:t>y=x+5</a:t>
            </a:r>
            <a:endParaRPr lang="ar-DZ" sz="2000" b="1" dirty="0" smtClean="0">
              <a:latin typeface="Arial Narrow" pitchFamily="34" charset="0"/>
              <a:cs typeface="+mj-cs"/>
            </a:endParaRPr>
          </a:p>
          <a:p>
            <a:pPr>
              <a:buNone/>
            </a:pPr>
            <a:r>
              <a:rPr lang="ar-DZ" sz="2000" b="1" dirty="0" smtClean="0">
                <a:latin typeface="Arial Narrow" pitchFamily="34" charset="0"/>
                <a:cs typeface="+mj-cs"/>
              </a:rPr>
              <a:t>25+</a:t>
            </a:r>
            <a:r>
              <a:rPr lang="fr-FR" sz="2000" b="1" dirty="0" smtClean="0">
                <a:latin typeface="Arial Narrow" pitchFamily="34" charset="0"/>
                <a:cs typeface="+mj-cs"/>
              </a:rPr>
              <a:t>x²+10x+25=39</a:t>
            </a:r>
          </a:p>
          <a:p>
            <a:pPr>
              <a:buNone/>
            </a:pPr>
            <a:r>
              <a:rPr lang="fr-FR" b="1" dirty="0" smtClean="0">
                <a:latin typeface="Arial Narrow" pitchFamily="34" charset="0"/>
                <a:cs typeface="+mj-cs"/>
              </a:rPr>
              <a:t>(x+5)²=64</a:t>
            </a:r>
          </a:p>
          <a:p>
            <a:pPr>
              <a:buNone/>
            </a:pPr>
            <a:r>
              <a:rPr lang="fr-FR" b="1" dirty="0" smtClean="0">
                <a:latin typeface="Arial Narrow" pitchFamily="34" charset="0"/>
                <a:cs typeface="+mj-cs"/>
              </a:rPr>
              <a:t>x+5=8</a:t>
            </a:r>
          </a:p>
          <a:p>
            <a:pPr>
              <a:buNone/>
            </a:pPr>
            <a:r>
              <a:rPr lang="fr-FR" b="1" dirty="0" smtClean="0">
                <a:latin typeface="Arial Narrow" pitchFamily="34" charset="0"/>
                <a:cs typeface="+mj-cs"/>
              </a:rPr>
              <a:t>x=3</a:t>
            </a:r>
            <a:endParaRPr lang="ar-DZ" b="1" dirty="0">
              <a:latin typeface="Arial Narrow" pitchFamily="34" charset="0"/>
              <a:cs typeface="+mj-cs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67544" y="1412776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800" b="1" dirty="0" smtClean="0">
                <a:cs typeface="+mj-cs"/>
              </a:rPr>
              <a:t>فان قيل لك مال و عشرة جذور تعدل 39</a:t>
            </a:r>
            <a:endParaRPr lang="ar-DZ" sz="2800" b="1" dirty="0">
              <a:cs typeface="+mj-cs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221088"/>
            <a:ext cx="2304256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420888"/>
            <a:ext cx="3384376" cy="885056"/>
          </a:xfrm>
          <a:prstGeom prst="rect">
            <a:avLst/>
          </a:prstGeom>
          <a:noFill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356992"/>
            <a:ext cx="2952328" cy="813048"/>
          </a:xfrm>
          <a:prstGeom prst="rect">
            <a:avLst/>
          </a:prstGeom>
          <a:noFill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149080"/>
            <a:ext cx="2952328" cy="955923"/>
          </a:xfrm>
          <a:prstGeom prst="rect">
            <a:avLst/>
          </a:prstGeom>
          <a:noFill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517232"/>
            <a:ext cx="2448272" cy="648072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7725" algn="l"/>
              </a:tabLst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7725" algn="l"/>
              </a:tabLst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208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7725" algn="l"/>
              </a:tabLst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ar-DZ" smtClean="0"/>
              <a:t>مثال لحلول عربية للمعادلات</a:t>
            </a:r>
            <a:endParaRPr lang="ar-DZ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040188" cy="659352"/>
          </a:xfrm>
        </p:spPr>
        <p:txBody>
          <a:bodyPr/>
          <a:lstStyle/>
          <a:p>
            <a:r>
              <a:rPr lang="ar-DZ" dirty="0" smtClean="0"/>
              <a:t>حل عمر الخيام للمعادلة التكعيبية</a:t>
            </a:r>
            <a:endParaRPr lang="ar-DZ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4008" y="2060848"/>
            <a:ext cx="4041775" cy="582835"/>
          </a:xfrm>
        </p:spPr>
        <p:txBody>
          <a:bodyPr/>
          <a:lstStyle/>
          <a:p>
            <a:r>
              <a:rPr lang="ar-DZ" dirty="0" smtClean="0"/>
              <a:t>أموال وعدد تعدل جذورا</a:t>
            </a:r>
            <a:endParaRPr lang="ar-DZ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708920"/>
            <a:ext cx="4040188" cy="3651400"/>
          </a:xfrm>
        </p:spPr>
        <p:txBody>
          <a:bodyPr/>
          <a:lstStyle/>
          <a:p>
            <a:pPr rtl="0"/>
            <a:endParaRPr lang="en-US" dirty="0" smtClean="0"/>
          </a:p>
          <a:p>
            <a:r>
              <a:rPr lang="ar-DZ" dirty="0" err="1" smtClean="0">
                <a:cs typeface="+mj-cs"/>
              </a:rPr>
              <a:t>نضع:</a:t>
            </a:r>
            <a:r>
              <a:rPr lang="ar-DZ" dirty="0" smtClean="0">
                <a:cs typeface="+mj-cs"/>
              </a:rPr>
              <a:t>   </a:t>
            </a:r>
            <a:endParaRPr lang="ar-DZ" dirty="0" smtClean="0">
              <a:cs typeface="+mj-cs"/>
            </a:endParaRPr>
          </a:p>
          <a:p>
            <a:r>
              <a:rPr lang="ar-DZ" dirty="0" smtClean="0">
                <a:cs typeface="+mj-cs"/>
              </a:rPr>
              <a:t>فنجد </a:t>
            </a:r>
            <a:r>
              <a:rPr lang="ar-DZ" dirty="0" smtClean="0">
                <a:cs typeface="+mj-cs"/>
              </a:rPr>
              <a:t>بعد ضرب المعادلة ب </a:t>
            </a:r>
            <a:r>
              <a:rPr lang="en-US" i="1" dirty="0" smtClean="0"/>
              <a:t>x </a:t>
            </a:r>
            <a:r>
              <a:rPr lang="ar-SA" dirty="0" smtClean="0"/>
              <a:t> 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err="1" smtClean="0">
                <a:solidFill>
                  <a:srgbClr val="FF0000"/>
                </a:solidFill>
                <a:cs typeface="+mj-cs"/>
              </a:rPr>
              <a:t>مثال:</a:t>
            </a:r>
            <a:r>
              <a:rPr lang="ar-SA" b="1" dirty="0" smtClean="0">
                <a:solidFill>
                  <a:srgbClr val="FF0000"/>
                </a:solidFill>
                <a:cs typeface="+mj-cs"/>
              </a:rPr>
              <a:t>   </a:t>
            </a:r>
            <a:endParaRPr lang="en-US" b="1" dirty="0" smtClean="0">
              <a:solidFill>
                <a:srgbClr val="FF0000"/>
              </a:solidFill>
              <a:cs typeface="+mj-cs"/>
            </a:endParaRPr>
          </a:p>
          <a:p>
            <a:endParaRPr lang="ar-DZ" dirty="0">
              <a:cs typeface="+mj-cs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651400"/>
          </a:xfrm>
        </p:spPr>
        <p:txBody>
          <a:bodyPr/>
          <a:lstStyle/>
          <a:p>
            <a:r>
              <a:rPr lang="ar-DZ" b="1" dirty="0" smtClean="0">
                <a:cs typeface="+mj-cs"/>
              </a:rPr>
              <a:t>تطرح العدد من مربع نصف عدد </a:t>
            </a:r>
            <a:r>
              <a:rPr lang="ar-DZ" b="1" dirty="0" err="1" smtClean="0">
                <a:cs typeface="+mj-cs"/>
              </a:rPr>
              <a:t>الاجذار</a:t>
            </a:r>
            <a:r>
              <a:rPr lang="ar-DZ" b="1" dirty="0" smtClean="0">
                <a:cs typeface="+mj-cs"/>
              </a:rPr>
              <a:t> و تأخذ جذر الباقي</a:t>
            </a:r>
          </a:p>
          <a:p>
            <a:r>
              <a:rPr lang="ar-DZ" b="1" dirty="0" smtClean="0">
                <a:cs typeface="+mj-cs"/>
              </a:rPr>
              <a:t>فان حملته على التنصيف كان جذر المال الاكبر و ان نقصته كان جذر المال الاصغر، و اعلم انه متى خرج مربع النصف مثل العدد فالنصف هو الجذر و المال هو العدد.</a:t>
            </a:r>
          </a:p>
          <a:p>
            <a:r>
              <a:rPr lang="fr-FR" sz="2000" b="1" dirty="0" smtClean="0">
                <a:latin typeface="Arial Narrow" pitchFamily="34" charset="0"/>
                <a:cs typeface="Arial" pitchFamily="34" charset="0"/>
              </a:rPr>
              <a:t>2x²+4=6x</a:t>
            </a:r>
            <a:r>
              <a:rPr lang="ar-DZ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ar-DZ" sz="2000" b="1" dirty="0" smtClean="0">
                <a:latin typeface="Arial Narrow" pitchFamily="34" charset="0"/>
                <a:cs typeface="+mj-cs"/>
              </a:rPr>
              <a:t>ننصف فنحصل </a:t>
            </a:r>
            <a:r>
              <a:rPr lang="fr-FR" sz="2000" b="1" dirty="0" smtClean="0">
                <a:latin typeface="Arial Narrow" pitchFamily="34" charset="0"/>
                <a:cs typeface="Arial" pitchFamily="34" charset="0"/>
              </a:rPr>
              <a:t>x²+2=3x</a:t>
            </a:r>
            <a:r>
              <a:rPr lang="fr-FR" sz="2000" b="1" dirty="0" smtClean="0"/>
              <a:t> </a:t>
            </a:r>
            <a:endParaRPr lang="ar-DZ" sz="20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DZ" b="1" dirty="0">
              <a:latin typeface="Arial Narrow" pitchFamily="34" charset="0"/>
              <a:cs typeface="+mj-cs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95536" y="1412777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000" b="1" dirty="0" smtClean="0">
                <a:cs typeface="+mj-cs"/>
              </a:rPr>
              <a:t>اكتشف الخوارزمي وجود حلول غير </a:t>
            </a:r>
            <a:r>
              <a:rPr lang="ar-DZ" sz="2000" b="1" dirty="0" err="1" smtClean="0">
                <a:cs typeface="+mj-cs"/>
              </a:rPr>
              <a:t>حقيقية</a:t>
            </a:r>
            <a:r>
              <a:rPr lang="ar-DZ" sz="2000" b="1" dirty="0" smtClean="0">
                <a:cs typeface="+mj-cs"/>
              </a:rPr>
              <a:t> و لم يبحث عنها و اعتبر الحالة مستحيلة، كما لم يشر الى الحل السالب باعتبار ان المجهول هو </a:t>
            </a:r>
            <a:r>
              <a:rPr lang="ar-DZ" sz="2000" b="1" dirty="0" smtClean="0">
                <a:cs typeface="+mj-cs"/>
              </a:rPr>
              <a:t>الطول.</a:t>
            </a:r>
            <a:endParaRPr lang="ar-DZ" sz="2000" b="1" dirty="0">
              <a:cs typeface="+mj-cs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5157192"/>
            <a:ext cx="3600400" cy="523875"/>
          </a:xfrm>
          <a:prstGeom prst="rect">
            <a:avLst/>
          </a:prstGeom>
          <a:noFill/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5877272"/>
            <a:ext cx="1368152" cy="504056"/>
          </a:xfrm>
          <a:prstGeom prst="rect">
            <a:avLst/>
          </a:prstGeom>
          <a:noFill/>
        </p:spPr>
      </p:pic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5805264"/>
            <a:ext cx="1368152" cy="576064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7725" algn="l"/>
              </a:tabLst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7725" algn="l"/>
              </a:tabLst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7725" algn="l"/>
              </a:tabLst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564904"/>
            <a:ext cx="1194048" cy="406524"/>
          </a:xfrm>
          <a:prstGeom prst="rect">
            <a:avLst/>
          </a:prstGeom>
          <a:noFill/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3808" y="3068960"/>
            <a:ext cx="1703546" cy="353566"/>
          </a:xfrm>
          <a:prstGeom prst="rect">
            <a:avLst/>
          </a:prstGeom>
          <a:noFill/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933056"/>
            <a:ext cx="3415237" cy="504056"/>
          </a:xfrm>
          <a:prstGeom prst="rect">
            <a:avLst/>
          </a:prstGeom>
          <a:noFill/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365104"/>
            <a:ext cx="2016224" cy="653033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 flipH="1" flipV="1">
            <a:off x="9827566" y="681333"/>
            <a:ext cx="457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7725" algn="l"/>
              </a:tabLst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5085184"/>
            <a:ext cx="838200" cy="406524"/>
          </a:xfrm>
          <a:prstGeom prst="rect">
            <a:avLst/>
          </a:prstGeom>
          <a:noFill/>
        </p:spPr>
      </p:pic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517232"/>
            <a:ext cx="4505325" cy="850007"/>
          </a:xfrm>
          <a:prstGeom prst="rect">
            <a:avLst/>
          </a:prstGeom>
          <a:noFill/>
        </p:spPr>
      </p:pic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7725" algn="l"/>
              </a:tabLst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814" name="Picture 2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1" y="4365104"/>
            <a:ext cx="1080119" cy="139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الرياضيات العربية الاسلامية</a:t>
            </a:r>
            <a:endParaRPr lang="ar-DZ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 smtClean="0"/>
              <a:t>الرياضيات عند </a:t>
            </a:r>
            <a:r>
              <a:rPr lang="ar-DZ" dirty="0" smtClean="0"/>
              <a:t>العرب المسلمين</a:t>
            </a:r>
            <a:endParaRPr lang="ar-DZ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ar-DZ" dirty="0" smtClean="0"/>
              <a:t>تمهيد</a:t>
            </a:r>
            <a:endParaRPr lang="ar-DZ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ar-DZ" sz="2400" b="1" dirty="0" smtClean="0">
                <a:cs typeface="+mj-cs"/>
              </a:rPr>
              <a:t>لقد تطورت العلوم الرياضية تطورا سريعا على أيدي علماء الإسلام الذين سجلوا ابتكارات رياضية مهمة في حقول الحساب والجبر والمثلثات والهندسة، وقد أثارت أعمالهم إعجاب ودهشة علماء </a:t>
            </a:r>
            <a:r>
              <a:rPr lang="ar-DZ" sz="2400" b="1" dirty="0" err="1" smtClean="0">
                <a:cs typeface="+mj-cs"/>
              </a:rPr>
              <a:t>الغرب </a:t>
            </a:r>
            <a:r>
              <a:rPr lang="ar-DZ" sz="2400" b="1" dirty="0" smtClean="0">
                <a:cs typeface="+mj-cs"/>
              </a:rPr>
              <a:t>، وقد أشاد الكثيرون منهم بفضل علماء المسلمين والعرب ومآثرهم </a:t>
            </a:r>
            <a:r>
              <a:rPr lang="ar-DZ" sz="2400" b="1" dirty="0" err="1" smtClean="0">
                <a:cs typeface="+mj-cs"/>
              </a:rPr>
              <a:t>الرياضية </a:t>
            </a:r>
            <a:r>
              <a:rPr lang="ar-DZ" sz="2400" b="1" dirty="0" smtClean="0">
                <a:cs typeface="+mj-cs"/>
              </a:rPr>
              <a:t>، فقد ذكر </a:t>
            </a:r>
            <a:r>
              <a:rPr lang="ar-DZ" sz="2400" b="1" dirty="0" err="1" smtClean="0">
                <a:cs typeface="+mj-cs"/>
              </a:rPr>
              <a:t>سيدو</a:t>
            </a:r>
            <a:r>
              <a:rPr lang="ar-DZ" sz="2400" b="1" dirty="0" smtClean="0">
                <a:cs typeface="+mj-cs"/>
              </a:rPr>
              <a:t> </a:t>
            </a:r>
            <a:r>
              <a:rPr lang="ar-DZ" sz="2400" b="1" dirty="0" err="1" smtClean="0">
                <a:cs typeface="+mj-cs"/>
              </a:rPr>
              <a:t>: </a:t>
            </a:r>
            <a:r>
              <a:rPr lang="ar-DZ" sz="2400" b="1" dirty="0" smtClean="0">
                <a:cs typeface="+mj-cs"/>
              </a:rPr>
              <a:t>(إن للعرب عناية خاصة بالعلوم الرياضية كلها </a:t>
            </a:r>
            <a:r>
              <a:rPr lang="ar-DZ" sz="2400" b="1" dirty="0" smtClean="0">
                <a:cs typeface="+mj-cs"/>
              </a:rPr>
              <a:t>وأصبحوا </a:t>
            </a:r>
            <a:r>
              <a:rPr lang="ar-DZ" sz="2400" b="1" dirty="0" smtClean="0">
                <a:cs typeface="+mj-cs"/>
              </a:rPr>
              <a:t>أساتذة لنا في هذا المضمار بالحقيقة</a:t>
            </a:r>
            <a:r>
              <a:rPr lang="ar-DZ" sz="2400" b="1" dirty="0" err="1" smtClean="0">
                <a:cs typeface="+mj-cs"/>
              </a:rPr>
              <a:t>) </a:t>
            </a:r>
            <a:r>
              <a:rPr lang="ar-DZ" sz="2400" dirty="0" err="1" smtClean="0"/>
              <a:t>.</a:t>
            </a:r>
            <a:r>
              <a:rPr lang="ar-DZ" sz="2400" dirty="0" smtClean="0"/>
              <a:t> </a:t>
            </a:r>
            <a:br>
              <a:rPr lang="ar-DZ" sz="2400" dirty="0" smtClean="0"/>
            </a:br>
            <a:endParaRPr lang="fr-FR" sz="2400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DZ" sz="8000" b="1" dirty="0" smtClean="0">
                <a:cs typeface="+mj-cs"/>
              </a:rPr>
              <a:t>تعد الحضارة الإسلامية من المرتكزات الأساسية وأحد الروافد الكبرى للحضارة البشرية لأصالتها وشموليتها وإنسانيتها بالإضافة إلى المنهج العلمي الذي كان الصفة المميزة </a:t>
            </a:r>
            <a:r>
              <a:rPr lang="ar-DZ" sz="8000" b="1" dirty="0" err="1" smtClean="0">
                <a:cs typeface="+mj-cs"/>
              </a:rPr>
              <a:t>لنتاجات</a:t>
            </a:r>
            <a:r>
              <a:rPr lang="ar-DZ" sz="8000" b="1" dirty="0" smtClean="0">
                <a:cs typeface="+mj-cs"/>
              </a:rPr>
              <a:t> علماء </a:t>
            </a:r>
            <a:r>
              <a:rPr lang="ar-DZ" sz="8000" b="1" dirty="0" err="1" smtClean="0">
                <a:cs typeface="+mj-cs"/>
              </a:rPr>
              <a:t>الأمة .</a:t>
            </a:r>
            <a:r>
              <a:rPr lang="ar-DZ" sz="8000" b="1" dirty="0" smtClean="0">
                <a:cs typeface="+mj-cs"/>
              </a:rPr>
              <a:t> لذلك فإن الأعمال العلمية الإسلامية اتصفت بالوضوح والدقة والجدية وبذلك يكون علماؤنا قد أضافوا إشعاعا جديدا لحضارة </a:t>
            </a:r>
            <a:r>
              <a:rPr lang="ar-DZ" sz="8000" b="1" dirty="0" err="1" smtClean="0">
                <a:cs typeface="+mj-cs"/>
              </a:rPr>
              <a:t>أمتهم.</a:t>
            </a:r>
            <a:r>
              <a:rPr lang="ar-DZ" sz="8000" b="1" dirty="0" smtClean="0">
                <a:cs typeface="+mj-cs"/>
              </a:rPr>
              <a:t/>
            </a:r>
            <a:br>
              <a:rPr lang="ar-DZ" sz="8000" b="1" dirty="0" smtClean="0">
                <a:cs typeface="+mj-cs"/>
              </a:rPr>
            </a:br>
            <a:r>
              <a:rPr lang="ar-DZ" sz="8000" b="1" dirty="0" smtClean="0">
                <a:cs typeface="+mj-cs"/>
              </a:rPr>
              <a:t>ولقد احتلت العلوم الرياضية مركزا مهما في حضارتنا الإسلامية حيث اهتم </a:t>
            </a:r>
            <a:r>
              <a:rPr lang="ar-DZ" sz="8000" b="1" dirty="0" err="1" smtClean="0">
                <a:cs typeface="+mj-cs"/>
              </a:rPr>
              <a:t>بها</a:t>
            </a:r>
            <a:r>
              <a:rPr lang="ar-DZ" sz="8000" b="1" dirty="0" smtClean="0">
                <a:cs typeface="+mj-cs"/>
              </a:rPr>
              <a:t> المسلمون اهتماما </a:t>
            </a:r>
            <a:r>
              <a:rPr lang="ar-DZ" sz="8000" b="1" dirty="0" err="1" smtClean="0">
                <a:cs typeface="+mj-cs"/>
              </a:rPr>
              <a:t>واضحا </a:t>
            </a:r>
            <a:r>
              <a:rPr lang="ar-DZ" sz="8000" b="1" dirty="0" smtClean="0">
                <a:cs typeface="+mj-cs"/>
              </a:rPr>
              <a:t>، ويظهر ذلك من خلال النظريات والأفكار الرياضية المتطورة التي قدمها </a:t>
            </a:r>
            <a:r>
              <a:rPr lang="ar-DZ" sz="8000" b="1" dirty="0" err="1" smtClean="0">
                <a:cs typeface="+mj-cs"/>
              </a:rPr>
              <a:t>المسلمون .</a:t>
            </a:r>
            <a:r>
              <a:rPr lang="ar-DZ" sz="8000" b="1" dirty="0" smtClean="0">
                <a:cs typeface="+mj-cs"/>
              </a:rPr>
              <a:t> وقد ساعدت جملة من العوامل على تقدمهم في ذلك المجال العلمي المهم  </a:t>
            </a:r>
            <a:r>
              <a:rPr lang="ar-DZ" sz="8000" b="1" dirty="0" smtClean="0">
                <a:cs typeface="+mj-cs"/>
              </a:rPr>
              <a:t>منها </a:t>
            </a:r>
            <a:r>
              <a:rPr lang="ar-DZ" sz="8000" b="1" dirty="0" smtClean="0">
                <a:cs typeface="+mj-cs"/>
              </a:rPr>
              <a:t>طبيعة العقلية العربية المتفتحة صافية الذهن التي عمل الإسلام على </a:t>
            </a:r>
            <a:r>
              <a:rPr lang="ar-DZ" sz="8000" b="1" dirty="0" smtClean="0">
                <a:cs typeface="+mj-cs"/>
              </a:rPr>
              <a:t>تبلورها، </a:t>
            </a:r>
            <a:r>
              <a:rPr lang="ar-DZ" sz="8000" b="1" dirty="0" smtClean="0">
                <a:cs typeface="+mj-cs"/>
              </a:rPr>
              <a:t>بالإضافة إلى تأكيده على ضرورة الاهتمام بالعلوم بصورة </a:t>
            </a:r>
            <a:r>
              <a:rPr lang="ar-DZ" sz="8000" b="1" dirty="0" err="1" smtClean="0">
                <a:cs typeface="+mj-cs"/>
              </a:rPr>
              <a:t>عامة </a:t>
            </a:r>
            <a:r>
              <a:rPr lang="ar-DZ" sz="8000" b="1" dirty="0" err="1" smtClean="0">
                <a:cs typeface="+mj-cs"/>
              </a:rPr>
              <a:t>.</a:t>
            </a:r>
            <a:r>
              <a:rPr lang="ar-DZ" sz="800" dirty="0" smtClean="0"/>
              <a:t/>
            </a:r>
            <a:br>
              <a:rPr lang="ar-DZ" sz="800" dirty="0" smtClean="0"/>
            </a:br>
            <a:endParaRPr lang="fr-FR" sz="800" dirty="0" smtClean="0"/>
          </a:p>
          <a:p>
            <a:endParaRPr lang="fr-FR" sz="800" dirty="0" smtClean="0"/>
          </a:p>
          <a:p>
            <a:r>
              <a:rPr lang="ar-DZ" sz="2400" dirty="0" smtClean="0"/>
              <a:t/>
            </a:r>
            <a:br>
              <a:rPr lang="ar-DZ" sz="2400" dirty="0" smtClean="0"/>
            </a:br>
            <a:endParaRPr lang="fr-F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الحساب عند العرب</a:t>
            </a:r>
            <a:endParaRPr lang="ar-DZ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323528" y="1935480"/>
            <a:ext cx="8363272" cy="4389120"/>
          </a:xfrm>
        </p:spPr>
        <p:txBody>
          <a:bodyPr>
            <a:normAutofit fontScale="92500" lnSpcReduction="20000"/>
          </a:bodyPr>
          <a:lstStyle/>
          <a:p>
            <a:r>
              <a:rPr lang="ar-DZ" b="1" dirty="0" smtClean="0">
                <a:cs typeface="+mj-cs"/>
              </a:rPr>
              <a:t>استخدم العرب 3 انماط من </a:t>
            </a:r>
            <a:r>
              <a:rPr lang="ar-DZ" b="1" dirty="0" err="1" smtClean="0">
                <a:cs typeface="+mj-cs"/>
              </a:rPr>
              <a:t>الحساب:</a:t>
            </a:r>
            <a:endParaRPr lang="ar-DZ" b="1" dirty="0" smtClean="0">
              <a:cs typeface="+mj-cs"/>
            </a:endParaRPr>
          </a:p>
          <a:p>
            <a:r>
              <a:rPr lang="ar-DZ" b="1" dirty="0" smtClean="0">
                <a:solidFill>
                  <a:srgbClr val="FF0000"/>
                </a:solidFill>
                <a:cs typeface="+mj-cs"/>
              </a:rPr>
              <a:t>1- الحساب الاصبعي: </a:t>
            </a:r>
            <a:r>
              <a:rPr lang="ar-DZ" b="1" dirty="0" smtClean="0">
                <a:cs typeface="+mj-cs"/>
              </a:rPr>
              <a:t>و هو ايجاد العدد باستخدام الاصابع و يسميه العرب </a:t>
            </a:r>
            <a:r>
              <a:rPr lang="ar-DZ" b="1" dirty="0" smtClean="0">
                <a:solidFill>
                  <a:srgbClr val="00B050"/>
                </a:solidFill>
                <a:cs typeface="+mj-cs"/>
              </a:rPr>
              <a:t>حساب الروم</a:t>
            </a:r>
            <a:r>
              <a:rPr lang="ar-DZ" b="1" dirty="0" smtClean="0">
                <a:cs typeface="+mj-cs"/>
              </a:rPr>
              <a:t>.</a:t>
            </a:r>
          </a:p>
          <a:p>
            <a:r>
              <a:rPr lang="ar-DZ" b="1" dirty="0" smtClean="0">
                <a:solidFill>
                  <a:srgbClr val="FF0000"/>
                </a:solidFill>
                <a:cs typeface="+mj-cs"/>
              </a:rPr>
              <a:t>2- النظام </a:t>
            </a:r>
            <a:r>
              <a:rPr lang="ar-DZ" b="1" dirty="0" err="1" smtClean="0">
                <a:solidFill>
                  <a:srgbClr val="FF0000"/>
                </a:solidFill>
                <a:cs typeface="+mj-cs"/>
              </a:rPr>
              <a:t>الستيني </a:t>
            </a:r>
            <a:r>
              <a:rPr lang="ar-DZ" b="1" dirty="0" smtClean="0">
                <a:solidFill>
                  <a:srgbClr val="FF0000"/>
                </a:solidFill>
                <a:cs typeface="+mj-cs"/>
              </a:rPr>
              <a:t>: </a:t>
            </a:r>
            <a:r>
              <a:rPr lang="ar-DZ" b="1" dirty="0" smtClean="0">
                <a:cs typeface="+mj-cs"/>
              </a:rPr>
              <a:t>و هو نظام قاعدته ستينية أصله البابليون و يستخدم في الزمن، </a:t>
            </a:r>
            <a:r>
              <a:rPr lang="ar-DZ" b="1" dirty="0" err="1" smtClean="0">
                <a:cs typeface="+mj-cs"/>
              </a:rPr>
              <a:t>الزوايا...</a:t>
            </a:r>
            <a:endParaRPr lang="ar-DZ" b="1" dirty="0" smtClean="0">
              <a:cs typeface="+mj-cs"/>
            </a:endParaRPr>
          </a:p>
          <a:p>
            <a:r>
              <a:rPr lang="ar-DZ" b="1" dirty="0" smtClean="0">
                <a:solidFill>
                  <a:srgbClr val="FF0000"/>
                </a:solidFill>
                <a:cs typeface="+mj-cs"/>
              </a:rPr>
              <a:t>3- النظام </a:t>
            </a:r>
            <a:r>
              <a:rPr lang="ar-DZ" b="1" dirty="0" err="1" smtClean="0">
                <a:solidFill>
                  <a:srgbClr val="FF0000"/>
                </a:solidFill>
                <a:cs typeface="+mj-cs"/>
              </a:rPr>
              <a:t>العشري </a:t>
            </a:r>
            <a:r>
              <a:rPr lang="ar-DZ" b="1" dirty="0" smtClean="0">
                <a:solidFill>
                  <a:srgbClr val="FF0000"/>
                </a:solidFill>
                <a:cs typeface="+mj-cs"/>
              </a:rPr>
              <a:t>: </a:t>
            </a:r>
            <a:r>
              <a:rPr lang="ar-DZ" b="1" dirty="0" smtClean="0">
                <a:cs typeface="+mj-cs"/>
              </a:rPr>
              <a:t>و هو نظام عد رقم أساسه 10.</a:t>
            </a:r>
          </a:p>
          <a:p>
            <a:r>
              <a:rPr lang="ar-DZ" b="1" dirty="0" smtClean="0">
                <a:cs typeface="+mj-cs"/>
              </a:rPr>
              <a:t>و استخدم العرب  في البداية طريقتين لكتابة </a:t>
            </a:r>
            <a:r>
              <a:rPr lang="ar-DZ" b="1" dirty="0" err="1" smtClean="0">
                <a:cs typeface="+mj-cs"/>
              </a:rPr>
              <a:t>الارقام:</a:t>
            </a:r>
            <a:endParaRPr lang="ar-DZ" b="1" dirty="0" smtClean="0">
              <a:cs typeface="+mj-cs"/>
            </a:endParaRPr>
          </a:p>
          <a:p>
            <a:pPr>
              <a:buNone/>
            </a:pPr>
            <a:r>
              <a:rPr lang="ar-DZ" b="1" dirty="0" smtClean="0">
                <a:solidFill>
                  <a:srgbClr val="7030A0"/>
                </a:solidFill>
                <a:cs typeface="+mj-cs"/>
              </a:rPr>
              <a:t>1</a:t>
            </a:r>
            <a:r>
              <a:rPr lang="ar-DZ" b="1" dirty="0" smtClean="0">
                <a:solidFill>
                  <a:srgbClr val="7030A0"/>
                </a:solidFill>
                <a:cs typeface="+mj-cs"/>
              </a:rPr>
              <a:t>- </a:t>
            </a:r>
            <a:r>
              <a:rPr lang="ar-DZ" b="1" dirty="0" err="1" smtClean="0">
                <a:solidFill>
                  <a:srgbClr val="7030A0"/>
                </a:solidFill>
                <a:cs typeface="+mj-cs"/>
              </a:rPr>
              <a:t>الحروف </a:t>
            </a:r>
            <a:r>
              <a:rPr lang="ar-DZ" b="1" dirty="0" smtClean="0">
                <a:solidFill>
                  <a:srgbClr val="7030A0"/>
                </a:solidFill>
                <a:cs typeface="+mj-cs"/>
              </a:rPr>
              <a:t>–الجمل-: </a:t>
            </a:r>
            <a:r>
              <a:rPr lang="ar-DZ" b="1" dirty="0" smtClean="0">
                <a:cs typeface="+mj-cs"/>
              </a:rPr>
              <a:t>وتم أخذها عن الفينيقيين </a:t>
            </a:r>
          </a:p>
          <a:p>
            <a:pPr>
              <a:buNone/>
            </a:pPr>
            <a:r>
              <a:rPr lang="ar-DZ" b="1" dirty="0" smtClean="0">
                <a:solidFill>
                  <a:srgbClr val="7030A0"/>
                </a:solidFill>
                <a:cs typeface="+mj-cs"/>
              </a:rPr>
              <a:t>2- </a:t>
            </a:r>
            <a:r>
              <a:rPr lang="ar-DZ" b="1" dirty="0" err="1" smtClean="0">
                <a:solidFill>
                  <a:srgbClr val="7030A0"/>
                </a:solidFill>
                <a:cs typeface="+mj-cs"/>
              </a:rPr>
              <a:t>المجزء</a:t>
            </a:r>
            <a:r>
              <a:rPr lang="ar-DZ" b="1" dirty="0" smtClean="0">
                <a:solidFill>
                  <a:srgbClr val="7030A0"/>
                </a:solidFill>
                <a:cs typeface="+mj-cs"/>
              </a:rPr>
              <a:t> : </a:t>
            </a:r>
            <a:r>
              <a:rPr lang="ar-DZ" b="1" dirty="0" smtClean="0">
                <a:cs typeface="+mj-cs"/>
              </a:rPr>
              <a:t>مثلا المليون= ألف </a:t>
            </a:r>
            <a:r>
              <a:rPr lang="ar-DZ" b="1" dirty="0" err="1" smtClean="0">
                <a:cs typeface="+mj-cs"/>
              </a:rPr>
              <a:t>ألف ...</a:t>
            </a:r>
            <a:r>
              <a:rPr lang="ar-DZ" b="1" dirty="0" smtClean="0">
                <a:cs typeface="+mj-cs"/>
              </a:rPr>
              <a:t> ، أما الصفر فهو دلالة على اللاشيء  </a:t>
            </a:r>
          </a:p>
          <a:p>
            <a:pPr>
              <a:buNone/>
            </a:pPr>
            <a:r>
              <a:rPr lang="ar-DZ" b="1" dirty="0" smtClean="0">
                <a:cs typeface="+mj-cs"/>
              </a:rPr>
              <a:t>كانت رسالة الخوارزمي في الحساب فتحا جديدا في العد فقد جعلت الارقام العربية التسعة و الصفر الحساب بسيطا و سهل التعامل مع الاعداد العشرية، الكسور و </a:t>
            </a:r>
            <a:r>
              <a:rPr lang="ar-DZ" b="1" dirty="0" err="1" smtClean="0">
                <a:cs typeface="+mj-cs"/>
              </a:rPr>
              <a:t>الجذور ... .</a:t>
            </a:r>
            <a:endParaRPr lang="ar-DZ" b="1" dirty="0" smtClean="0">
              <a:cs typeface="+mj-cs"/>
            </a:endParaRPr>
          </a:p>
          <a:p>
            <a:pPr>
              <a:buNone/>
            </a:pPr>
            <a:r>
              <a:rPr lang="ar-DZ" b="1" dirty="0" smtClean="0">
                <a:cs typeface="+mj-cs"/>
              </a:rPr>
              <a:t>الأرقام العربية هي الرموز المستخدمة للتعبير عن الأرقام العددية </a:t>
            </a:r>
            <a:r>
              <a:rPr lang="ar-DZ" b="1" dirty="0" err="1" smtClean="0">
                <a:cs typeface="+mj-cs"/>
              </a:rPr>
              <a:t>وهي </a:t>
            </a:r>
            <a:r>
              <a:rPr lang="ar-DZ" b="1" dirty="0" smtClean="0">
                <a:cs typeface="+mj-cs"/>
              </a:rPr>
              <a:t>(0 1 2 3 4 5 6 7 8 9</a:t>
            </a:r>
            <a:r>
              <a:rPr lang="ar-DZ" b="1" dirty="0" err="1" smtClean="0">
                <a:cs typeface="+mj-cs"/>
              </a:rPr>
              <a:t>).</a:t>
            </a:r>
            <a:r>
              <a:rPr lang="ar-DZ" b="1" dirty="0" smtClean="0">
                <a:cs typeface="+mj-cs"/>
              </a:rPr>
              <a:t> لقد تم تصميم هذه الأرقام ببلاد المغرب الأقصى بفكرة إعطاء كل رقم رمز بعدد الزوايا التي يرمز لها </a:t>
            </a:r>
            <a:r>
              <a:rPr lang="ar-DZ" b="1" dirty="0" err="1" smtClean="0">
                <a:cs typeface="+mj-cs"/>
              </a:rPr>
              <a:t>الرقم (1 </a:t>
            </a:r>
            <a:r>
              <a:rPr lang="ar-DZ" b="1" dirty="0" smtClean="0">
                <a:cs typeface="+mj-cs"/>
              </a:rPr>
              <a:t>= زاوية واحدة، 2= زاويتان</a:t>
            </a:r>
            <a:r>
              <a:rPr lang="ar-DZ" b="1" dirty="0" err="1" smtClean="0">
                <a:cs typeface="+mj-cs"/>
              </a:rPr>
              <a:t>).</a:t>
            </a:r>
            <a:r>
              <a:rPr lang="ar-DZ" b="1" dirty="0" smtClean="0">
                <a:cs typeface="+mj-cs"/>
              </a:rPr>
              <a:t>  </a:t>
            </a:r>
          </a:p>
          <a:p>
            <a:endParaRPr lang="ar-DZ" sz="2400" b="1" dirty="0"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17032"/>
            <a:ext cx="4176464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الأرقام العربية والزوايا - موقع الرياضيات للمعلمه امال شيخ احم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805264"/>
            <a:ext cx="3695700" cy="1052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sz="half" idx="4294967295"/>
          </p:nvPr>
        </p:nvSpPr>
        <p:spPr>
          <a:xfrm flipV="1">
            <a:off x="539552" y="5589240"/>
            <a:ext cx="8604448" cy="432048"/>
          </a:xfrm>
        </p:spPr>
        <p:txBody>
          <a:bodyPr>
            <a:normAutofit fontScale="92500" lnSpcReduction="10000"/>
          </a:bodyPr>
          <a:lstStyle/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  <a:p>
            <a:endParaRPr lang="ar-DZ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/>
            <a:r>
              <a:rPr lang="ar-DZ" dirty="0" smtClean="0"/>
              <a:t>الحساب عند </a:t>
            </a:r>
            <a:r>
              <a:rPr lang="ar-DZ" dirty="0" smtClean="0"/>
              <a:t>العرب</a:t>
            </a:r>
            <a:endParaRPr lang="ar-DZ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51520" y="2274838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000" b="1" dirty="0" smtClean="0">
                <a:cs typeface="+mj-cs"/>
              </a:rPr>
              <a:t>أما أهم فروع الحساب عند العرب </a:t>
            </a:r>
            <a:r>
              <a:rPr lang="ar-DZ" sz="2000" b="1" dirty="0" err="1" smtClean="0">
                <a:cs typeface="+mj-cs"/>
              </a:rPr>
              <a:t>فهي:</a:t>
            </a:r>
            <a:endParaRPr lang="ar-DZ" sz="2000" b="1" dirty="0" smtClean="0">
              <a:cs typeface="+mj-cs"/>
            </a:endParaRPr>
          </a:p>
          <a:p>
            <a:r>
              <a:rPr lang="ar-DZ" sz="2000" b="1" dirty="0" smtClean="0">
                <a:cs typeface="+mj-cs"/>
              </a:rPr>
              <a:t>1- </a:t>
            </a:r>
            <a:r>
              <a:rPr lang="ar-DZ" sz="2000" b="1" dirty="0" smtClean="0">
                <a:solidFill>
                  <a:srgbClr val="FF0000"/>
                </a:solidFill>
                <a:cs typeface="+mj-cs"/>
              </a:rPr>
              <a:t>الحساب العلمي: </a:t>
            </a:r>
            <a:r>
              <a:rPr lang="ar-DZ" sz="2000" b="1" dirty="0" smtClean="0">
                <a:cs typeface="+mj-cs"/>
              </a:rPr>
              <a:t>و يحتاج الى أدوات كالأقلام و الاوراق، و كان أبرز كتاب </a:t>
            </a:r>
            <a:r>
              <a:rPr lang="ar-DZ" sz="2000" b="1" dirty="0" smtClean="0">
                <a:solidFill>
                  <a:srgbClr val="7030A0"/>
                </a:solidFill>
                <a:cs typeface="+mj-cs"/>
              </a:rPr>
              <a:t>نزهة النظار في علم الغبار </a:t>
            </a:r>
            <a:r>
              <a:rPr lang="ar-DZ" sz="2000" b="1" dirty="0" err="1" smtClean="0">
                <a:cs typeface="+mj-cs"/>
              </a:rPr>
              <a:t>ل</a:t>
            </a:r>
            <a:r>
              <a:rPr lang="ar-DZ" sz="2000" b="1" dirty="0" err="1" smtClean="0">
                <a:solidFill>
                  <a:srgbClr val="00B050"/>
                </a:solidFill>
                <a:cs typeface="+mj-cs"/>
              </a:rPr>
              <a:t>لقلصادي</a:t>
            </a:r>
            <a:endParaRPr lang="ar-DZ" sz="2000" b="1" dirty="0" smtClean="0">
              <a:solidFill>
                <a:srgbClr val="00B050"/>
              </a:solidFill>
              <a:cs typeface="+mj-cs"/>
            </a:endParaRPr>
          </a:p>
          <a:p>
            <a:r>
              <a:rPr lang="ar-DZ" sz="2000" b="1" dirty="0" smtClean="0">
                <a:cs typeface="+mj-cs"/>
              </a:rPr>
              <a:t>2- </a:t>
            </a:r>
            <a:r>
              <a:rPr lang="ar-DZ" sz="2000" b="1" dirty="0" smtClean="0">
                <a:solidFill>
                  <a:srgbClr val="FF0000"/>
                </a:solidFill>
                <a:cs typeface="+mj-cs"/>
              </a:rPr>
              <a:t>الحساب الهوائي:  </a:t>
            </a:r>
            <a:r>
              <a:rPr lang="ar-DZ" sz="2000" b="1" dirty="0" smtClean="0">
                <a:cs typeface="+mj-cs"/>
              </a:rPr>
              <a:t>او الذهني و يحتاج الى تأمل سريع فقد وضع </a:t>
            </a:r>
            <a:r>
              <a:rPr lang="ar-DZ" sz="2000" b="1" dirty="0" smtClean="0">
                <a:solidFill>
                  <a:srgbClr val="00B050"/>
                </a:solidFill>
                <a:cs typeface="+mj-cs"/>
              </a:rPr>
              <a:t>ابن الهانم </a:t>
            </a:r>
            <a:r>
              <a:rPr lang="ar-DZ" sz="2000" b="1" dirty="0" smtClean="0">
                <a:cs typeface="+mj-cs"/>
              </a:rPr>
              <a:t>كتاب </a:t>
            </a:r>
            <a:r>
              <a:rPr lang="ar-DZ" sz="2000" b="1" dirty="0" smtClean="0">
                <a:solidFill>
                  <a:srgbClr val="7030A0"/>
                </a:solidFill>
                <a:cs typeface="+mj-cs"/>
              </a:rPr>
              <a:t>المعونة في صناعة الحساب الهوائي</a:t>
            </a:r>
            <a:r>
              <a:rPr lang="ar-DZ" sz="2000" b="1" dirty="0" smtClean="0">
                <a:cs typeface="+mj-cs"/>
              </a:rPr>
              <a:t> لمساعدة التجار و الحرفيين.</a:t>
            </a:r>
          </a:p>
          <a:p>
            <a:r>
              <a:rPr lang="ar-DZ" sz="2000" b="1" dirty="0" smtClean="0">
                <a:solidFill>
                  <a:srgbClr val="C00000"/>
                </a:solidFill>
                <a:cs typeface="+mj-cs"/>
              </a:rPr>
              <a:t>مثال: </a:t>
            </a:r>
            <a:r>
              <a:rPr lang="ar-DZ" sz="2000" b="1" dirty="0" smtClean="0">
                <a:cs typeface="+mj-cs"/>
              </a:rPr>
              <a:t>10*10=100 و 10+11=21 و منه 11*11=121</a:t>
            </a:r>
            <a:endParaRPr lang="ar-DZ" sz="2000" b="1" dirty="0" smtClean="0">
              <a:cs typeface="+mj-cs"/>
            </a:endParaRPr>
          </a:p>
          <a:p>
            <a:r>
              <a:rPr lang="ar-DZ" sz="2000" b="1" dirty="0" smtClean="0">
                <a:cs typeface="+mj-cs"/>
              </a:rPr>
              <a:t>3-</a:t>
            </a:r>
            <a:r>
              <a:rPr lang="ar-DZ" sz="2000" b="1" dirty="0" smtClean="0">
                <a:solidFill>
                  <a:srgbClr val="FF0000"/>
                </a:solidFill>
                <a:cs typeface="+mj-cs"/>
              </a:rPr>
              <a:t>الحساب الفرائضي: </a:t>
            </a:r>
            <a:r>
              <a:rPr lang="ar-DZ" sz="2000" b="1" dirty="0" smtClean="0">
                <a:cs typeface="+mj-cs"/>
              </a:rPr>
              <a:t>و يتعلق بالميراث و التركة و الزكاة.</a:t>
            </a:r>
          </a:p>
          <a:p>
            <a:r>
              <a:rPr lang="ar-DZ" sz="2000" b="1" dirty="0" smtClean="0">
                <a:cs typeface="+mj-cs"/>
              </a:rPr>
              <a:t>و اشتهر العالم </a:t>
            </a:r>
            <a:r>
              <a:rPr lang="ar-DZ" sz="2000" b="1" dirty="0" err="1" smtClean="0">
                <a:solidFill>
                  <a:srgbClr val="00B050"/>
                </a:solidFill>
                <a:cs typeface="+mj-cs"/>
              </a:rPr>
              <a:t>غياث</a:t>
            </a:r>
            <a:r>
              <a:rPr lang="ar-DZ" sz="2000" b="1" dirty="0" smtClean="0">
                <a:solidFill>
                  <a:srgbClr val="00B050"/>
                </a:solidFill>
                <a:cs typeface="+mj-cs"/>
              </a:rPr>
              <a:t> الدين </a:t>
            </a:r>
            <a:r>
              <a:rPr lang="ar-DZ" sz="2000" b="1" dirty="0" err="1" smtClean="0">
                <a:solidFill>
                  <a:srgbClr val="00B050"/>
                </a:solidFill>
                <a:cs typeface="+mj-cs"/>
              </a:rPr>
              <a:t>الكاشي</a:t>
            </a:r>
            <a:r>
              <a:rPr lang="ar-DZ" sz="2000" b="1" dirty="0" smtClean="0">
                <a:solidFill>
                  <a:srgbClr val="00B050"/>
                </a:solidFill>
                <a:cs typeface="+mj-cs"/>
              </a:rPr>
              <a:t> </a:t>
            </a:r>
            <a:r>
              <a:rPr lang="ar-DZ" sz="2000" b="1" dirty="0" smtClean="0">
                <a:cs typeface="+mj-cs"/>
              </a:rPr>
              <a:t>بوضع علامة الكسر و بين فوائد استعمالها و طريقة الحساب </a:t>
            </a:r>
            <a:r>
              <a:rPr lang="ar-DZ" sz="2000" b="1" dirty="0" err="1" smtClean="0">
                <a:cs typeface="+mj-cs"/>
              </a:rPr>
              <a:t>بها.</a:t>
            </a:r>
            <a:endParaRPr lang="ar-DZ" sz="2000" b="1" dirty="0" smtClean="0">
              <a:cs typeface="+mj-cs"/>
            </a:endParaRPr>
          </a:p>
          <a:p>
            <a:r>
              <a:rPr lang="ar-DZ" sz="2000" b="1" dirty="0" smtClean="0">
                <a:cs typeface="+mj-cs"/>
              </a:rPr>
              <a:t>فقد استوعب علماء المسلمين ما ورثوه عن الامم السابقة، و أثروه و ابتكروا فيه و طوروه، ثم طبقوا هذه المعارف على العلوم المرتبطة بالرياضيات.</a:t>
            </a:r>
            <a:endParaRPr lang="ar-DZ" sz="2000" b="1" dirty="0" smtClean="0">
              <a:cs typeface="+mj-cs"/>
            </a:endParaRPr>
          </a:p>
          <a:p>
            <a:endParaRPr lang="ar-DZ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23528" y="836712"/>
            <a:ext cx="86764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DZ" sz="2000" b="1" dirty="0" smtClean="0"/>
          </a:p>
          <a:p>
            <a:endParaRPr lang="ar-DZ" sz="2000" b="1" dirty="0" smtClean="0"/>
          </a:p>
          <a:p>
            <a:endParaRPr lang="ar-DZ" sz="2400" dirty="0" smtClean="0"/>
          </a:p>
          <a:p>
            <a:endParaRPr lang="ar-DZ" sz="2400" dirty="0"/>
          </a:p>
        </p:txBody>
      </p:sp>
      <p:sp>
        <p:nvSpPr>
          <p:cNvPr id="7" name="مستطيل 6"/>
          <p:cNvSpPr/>
          <p:nvPr/>
        </p:nvSpPr>
        <p:spPr>
          <a:xfrm>
            <a:off x="0" y="4581128"/>
            <a:ext cx="8799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DZ" sz="2000" dirty="0" smtClean="0"/>
          </a:p>
          <a:p>
            <a:endParaRPr lang="ar-DZ" sz="2000" dirty="0" smtClean="0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مثال في الحساب </a:t>
            </a:r>
            <a:r>
              <a:rPr lang="ar-DZ" dirty="0" smtClean="0"/>
              <a:t>العربي</a:t>
            </a:r>
            <a:endParaRPr lang="ar-DZ" dirty="0"/>
          </a:p>
        </p:txBody>
      </p:sp>
      <p:sp>
        <p:nvSpPr>
          <p:cNvPr id="10" name="عنصر نائب للنص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D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القسمة المطولة</a:t>
            </a:r>
            <a:endParaRPr lang="ar-D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ar-D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الضرب</a:t>
            </a:r>
            <a:endParaRPr lang="ar-D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564904"/>
            <a:ext cx="4041775" cy="341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92896"/>
            <a:ext cx="40401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ar-DZ" dirty="0" smtClean="0"/>
              <a:t>الكسور</a:t>
            </a:r>
            <a:endParaRPr lang="ar-DZ" dirty="0"/>
          </a:p>
        </p:txBody>
      </p:sp>
      <p:sp>
        <p:nvSpPr>
          <p:cNvPr id="6" name="عنصر نائب للنص 5"/>
          <p:cNvSpPr>
            <a:spLocks noGrp="1"/>
          </p:cNvSpPr>
          <p:nvPr>
            <p:ph sz="half" idx="2"/>
          </p:nvPr>
        </p:nvSpPr>
        <p:spPr>
          <a:xfrm>
            <a:off x="467544" y="1920085"/>
            <a:ext cx="8219256" cy="4434840"/>
          </a:xfrm>
        </p:spPr>
        <p:txBody>
          <a:bodyPr>
            <a:normAutofit/>
          </a:bodyPr>
          <a:lstStyle/>
          <a:p>
            <a:pPr algn="ctr"/>
            <a:r>
              <a:rPr lang="ar-DZ" dirty="0" smtClean="0"/>
              <a:t> </a:t>
            </a:r>
            <a:endParaRPr lang="ar-DZ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sz="half" idx="4294967295"/>
          </p:nvPr>
        </p:nvSpPr>
        <p:spPr>
          <a:xfrm>
            <a:off x="611560" y="1484784"/>
            <a:ext cx="7848872" cy="4571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ar-DZ" sz="3200" dirty="0">
              <a:solidFill>
                <a:srgbClr val="FF0066"/>
              </a:solidFill>
              <a:cs typeface="+mj-cs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268760"/>
            <a:ext cx="4032448" cy="384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4104455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وان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الجبر</a:t>
            </a:r>
            <a:endParaRPr lang="ar-DZ" dirty="0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3645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DZ" sz="2000" b="1" dirty="0" smtClean="0">
                <a:solidFill>
                  <a:srgbClr val="FF0000"/>
                </a:solidFill>
                <a:cs typeface="+mj-cs"/>
              </a:rPr>
              <a:t>2- طريقة حساب </a:t>
            </a:r>
            <a:r>
              <a:rPr lang="ar-DZ" sz="2000" b="1" dirty="0" err="1" smtClean="0">
                <a:solidFill>
                  <a:srgbClr val="FF0000"/>
                </a:solidFill>
                <a:cs typeface="+mj-cs"/>
              </a:rPr>
              <a:t>الخطأين:</a:t>
            </a:r>
            <a:r>
              <a:rPr lang="ar-DZ" sz="2000" b="1" dirty="0" smtClean="0">
                <a:solidFill>
                  <a:srgbClr val="FF0000"/>
                </a:solidFill>
                <a:cs typeface="+mj-cs"/>
              </a:rPr>
              <a:t> </a:t>
            </a:r>
          </a:p>
          <a:p>
            <a:pPr>
              <a:buFontTx/>
              <a:buChar char="-"/>
            </a:pPr>
            <a:r>
              <a:rPr lang="ar-DZ" sz="1800" b="1" dirty="0" smtClean="0">
                <a:cs typeface="+mj-cs"/>
              </a:rPr>
              <a:t>- افرض المجهول ما شئت و سمه المفروض الاول م 1، ثم تصرف فيه بحسب السؤال فان كان مطابقا فهو المطلوب، وان لم يكن فان </a:t>
            </a:r>
            <a:r>
              <a:rPr lang="ar-DZ" sz="1800" b="1" dirty="0" err="1" smtClean="0">
                <a:cs typeface="+mj-cs"/>
              </a:rPr>
              <a:t>الخطأ </a:t>
            </a:r>
            <a:r>
              <a:rPr lang="ar-DZ" sz="1800" b="1" dirty="0" smtClean="0">
                <a:cs typeface="+mj-cs"/>
              </a:rPr>
              <a:t>– زيادة او نقصانا- هو الخطأ الاول خ 1.</a:t>
            </a:r>
          </a:p>
          <a:p>
            <a:pPr>
              <a:buFontTx/>
              <a:buChar char="-"/>
            </a:pPr>
            <a:r>
              <a:rPr lang="ar-DZ" sz="1800" b="1" dirty="0" smtClean="0">
                <a:cs typeface="+mj-cs"/>
              </a:rPr>
              <a:t>- افرض مجهولا ثانيا و سمه المفروض الثاني م 2 فان أخطأ فهو الخطأ الثاني خ </a:t>
            </a:r>
            <a:r>
              <a:rPr lang="ar-DZ" sz="1800" b="1" dirty="0" err="1" smtClean="0">
                <a:cs typeface="+mj-cs"/>
              </a:rPr>
              <a:t>2 .</a:t>
            </a:r>
            <a:endParaRPr lang="ar-DZ" sz="1800" b="1" dirty="0" smtClean="0">
              <a:cs typeface="+mj-cs"/>
            </a:endParaRPr>
          </a:p>
          <a:p>
            <a:pPr>
              <a:buFontTx/>
              <a:buChar char="-"/>
            </a:pPr>
            <a:r>
              <a:rPr lang="ar-DZ" sz="1800" b="1" dirty="0" smtClean="0">
                <a:cs typeface="+mj-cs"/>
              </a:rPr>
              <a:t>- اضرب م 1 في خ 2 و سمه المحفوظ </a:t>
            </a:r>
            <a:r>
              <a:rPr lang="ar-DZ" sz="1800" b="1" dirty="0" err="1" smtClean="0">
                <a:cs typeface="+mj-cs"/>
              </a:rPr>
              <a:t>الاول </a:t>
            </a:r>
            <a:r>
              <a:rPr lang="ar-DZ" sz="1800" b="1" dirty="0" smtClean="0">
                <a:cs typeface="+mj-cs"/>
              </a:rPr>
              <a:t>، و اضرب م 2 في خ 1 و سمه المحفوظ الثاني.</a:t>
            </a:r>
          </a:p>
          <a:p>
            <a:pPr>
              <a:buFontTx/>
              <a:buChar char="-"/>
            </a:pPr>
            <a:r>
              <a:rPr lang="ar-DZ" sz="1800" b="1" dirty="0" smtClean="0">
                <a:cs typeface="+mj-cs"/>
              </a:rPr>
              <a:t>- اذا كان </a:t>
            </a:r>
            <a:r>
              <a:rPr lang="ar-DZ" sz="1800" b="1" dirty="0" err="1" smtClean="0">
                <a:cs typeface="+mj-cs"/>
              </a:rPr>
              <a:t>الخطاين</a:t>
            </a:r>
            <a:r>
              <a:rPr lang="ar-DZ" sz="1800" b="1" dirty="0" smtClean="0">
                <a:cs typeface="+mj-cs"/>
              </a:rPr>
              <a:t> من زائدين او ناقصين فاقسم الفرق بين المحفوظين على الفرق بين </a:t>
            </a:r>
            <a:r>
              <a:rPr lang="ar-DZ" sz="1800" b="1" dirty="0" err="1" smtClean="0">
                <a:cs typeface="+mj-cs"/>
              </a:rPr>
              <a:t>الخطأين </a:t>
            </a:r>
            <a:r>
              <a:rPr lang="ar-DZ" sz="1800" b="1" dirty="0" smtClean="0">
                <a:cs typeface="+mj-cs"/>
              </a:rPr>
              <a:t>، وان اختلفا فمجموع المحفوظين على مجموع </a:t>
            </a:r>
            <a:r>
              <a:rPr lang="ar-DZ" sz="1800" b="1" dirty="0" err="1" smtClean="0">
                <a:cs typeface="+mj-cs"/>
              </a:rPr>
              <a:t>الخطاين</a:t>
            </a:r>
            <a:r>
              <a:rPr lang="ar-DZ" sz="1800" b="1" dirty="0" smtClean="0">
                <a:cs typeface="+mj-cs"/>
              </a:rPr>
              <a:t> ينتج المجهول </a:t>
            </a:r>
          </a:p>
          <a:p>
            <a:pPr>
              <a:buFontTx/>
              <a:buChar char="-"/>
            </a:pPr>
            <a:endParaRPr lang="ar-DZ" sz="2000" b="1" dirty="0" smtClean="0">
              <a:cs typeface="+mj-cs"/>
            </a:endParaRPr>
          </a:p>
          <a:p>
            <a:pPr>
              <a:buNone/>
            </a:pPr>
            <a:r>
              <a:rPr lang="ar-DZ" sz="2000" b="1" dirty="0" smtClean="0">
                <a:cs typeface="+mj-cs"/>
              </a:rPr>
              <a:t>  </a:t>
            </a:r>
            <a:endParaRPr lang="ar-DZ" sz="2000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4427984" y="3212976"/>
            <a:ext cx="4536504" cy="33843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DZ" sz="2400" b="1" dirty="0" smtClean="0">
                <a:solidFill>
                  <a:srgbClr val="FF0000"/>
                </a:solidFill>
                <a:cs typeface="+mj-cs"/>
              </a:rPr>
              <a:t>حل المعادلات</a:t>
            </a:r>
          </a:p>
          <a:p>
            <a:pPr>
              <a:buNone/>
            </a:pPr>
            <a:r>
              <a:rPr lang="ar-DZ" sz="2400" b="1" dirty="0" smtClean="0">
                <a:solidFill>
                  <a:srgbClr val="FF0000"/>
                </a:solidFill>
                <a:cs typeface="+mj-cs"/>
              </a:rPr>
              <a:t>1- طريقة التحليل و التعاكس: </a:t>
            </a:r>
            <a:r>
              <a:rPr lang="ar-DZ" sz="2400" b="1" dirty="0" smtClean="0">
                <a:cs typeface="+mj-cs"/>
              </a:rPr>
              <a:t>وتعتمد على العمل بعكس ما أعطاه السائل، ان ضرب فأقسم و ان زاد فانقص و ان جذر فربع.</a:t>
            </a:r>
          </a:p>
          <a:p>
            <a:pPr lvl="0"/>
            <a:r>
              <a:rPr lang="ar-DZ" sz="2400" b="1" dirty="0" err="1" smtClean="0">
                <a:solidFill>
                  <a:srgbClr val="FF0000"/>
                </a:solidFill>
                <a:cs typeface="+mj-cs"/>
              </a:rPr>
              <a:t>مثال:</a:t>
            </a:r>
            <a:r>
              <a:rPr lang="ar-DZ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200" dirty="0" smtClean="0">
                <a:cs typeface="+mj-cs"/>
              </a:rPr>
              <a:t>حل بطريقة التحليل و التعاكس- من </a:t>
            </a:r>
            <a:r>
              <a:rPr lang="ar-SA" sz="2200" b="1" dirty="0" smtClean="0">
                <a:cs typeface="+mj-cs"/>
              </a:rPr>
              <a:t>كتاب الخلاصة </a:t>
            </a:r>
            <a:r>
              <a:rPr lang="ar-SA" sz="2200" b="1" dirty="0" err="1" smtClean="0">
                <a:cs typeface="+mj-cs"/>
              </a:rPr>
              <a:t>للآملي</a:t>
            </a:r>
            <a:r>
              <a:rPr lang="ar-SA" sz="2200" dirty="0" err="1" smtClean="0">
                <a:cs typeface="+mj-cs"/>
              </a:rPr>
              <a:t>-</a:t>
            </a:r>
            <a:r>
              <a:rPr lang="ar-SA" sz="2200" dirty="0" smtClean="0">
                <a:cs typeface="+mj-cs"/>
              </a:rPr>
              <a:t>   </a:t>
            </a:r>
            <a:endParaRPr lang="en-US" sz="2200" dirty="0" smtClean="0">
              <a:cs typeface="+mj-cs"/>
            </a:endParaRPr>
          </a:p>
          <a:p>
            <a:r>
              <a:rPr lang="ar-SA" sz="2200" dirty="0" smtClean="0">
                <a:cs typeface="+mj-cs"/>
              </a:rPr>
              <a:t>ما العدد الذي اذا ضرب في نفسه و زيد على الحاصل اثنان و ضعف و زيد على الحاصل ثلاثة و قسم المجتمع على خمسة و ضرب الخارج في عشرة حصل خمسون</a:t>
            </a:r>
            <a:endParaRPr lang="en-US" sz="2200" dirty="0" smtClean="0">
              <a:cs typeface="+mj-cs"/>
            </a:endParaRPr>
          </a:p>
          <a:p>
            <a:pPr>
              <a:buNone/>
            </a:pPr>
            <a:endParaRPr lang="ar-DZ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4294967295"/>
          </p:nvPr>
        </p:nvSpPr>
        <p:spPr>
          <a:xfrm>
            <a:off x="179512" y="1860550"/>
            <a:ext cx="8712968" cy="13524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DZ" sz="2000" b="1" dirty="0" smtClean="0">
                <a:latin typeface="Tahoma" pitchFamily="34" charset="0"/>
                <a:ea typeface="Tahoma" pitchFamily="34" charset="0"/>
                <a:cs typeface="+mj-cs"/>
              </a:rPr>
              <a:t>ا</a:t>
            </a:r>
            <a:r>
              <a:rPr lang="ar-DZ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+mj-cs"/>
              </a:rPr>
              <a:t>لجبر</a:t>
            </a:r>
            <a:r>
              <a:rPr lang="ar-DZ" sz="2000" b="1" dirty="0" smtClean="0">
                <a:latin typeface="Tahoma" pitchFamily="34" charset="0"/>
                <a:ea typeface="Tahoma" pitchFamily="34" charset="0"/>
                <a:cs typeface="+mj-cs"/>
              </a:rPr>
              <a:t> معناه استخراج المجهول من المعلوم اذا كان بينهما نسبة تقتضي ذلك.</a:t>
            </a:r>
          </a:p>
          <a:p>
            <a:pPr>
              <a:buNone/>
            </a:pPr>
            <a:r>
              <a:rPr lang="ar-DZ" sz="2000" b="1" dirty="0" smtClean="0">
                <a:latin typeface="Tahoma" pitchFamily="34" charset="0"/>
                <a:ea typeface="Tahoma" pitchFamily="34" charset="0"/>
                <a:cs typeface="+mj-cs"/>
              </a:rPr>
              <a:t>و يسمى عند العرب </a:t>
            </a:r>
            <a:r>
              <a:rPr lang="ar-DZ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+mj-cs"/>
              </a:rPr>
              <a:t>الجبر و المقابلة </a:t>
            </a:r>
            <a:r>
              <a:rPr lang="ar-DZ" sz="2000" b="1" dirty="0" smtClean="0">
                <a:latin typeface="Tahoma" pitchFamily="34" charset="0"/>
                <a:ea typeface="Tahoma" pitchFamily="34" charset="0"/>
                <a:cs typeface="+mj-cs"/>
              </a:rPr>
              <a:t>و تعني ازالة الحدود السالبة و حذف الحدود </a:t>
            </a:r>
            <a:r>
              <a:rPr lang="ar-DZ" sz="2000" b="1" dirty="0" err="1" smtClean="0">
                <a:latin typeface="Tahoma" pitchFamily="34" charset="0"/>
                <a:ea typeface="Tahoma" pitchFamily="34" charset="0"/>
                <a:cs typeface="+mj-cs"/>
              </a:rPr>
              <a:t>المتشابهة </a:t>
            </a:r>
            <a:r>
              <a:rPr lang="ar-DZ" sz="2000" b="1" dirty="0" smtClean="0">
                <a:latin typeface="Tahoma" pitchFamily="34" charset="0"/>
                <a:ea typeface="Tahoma" pitchFamily="34" charset="0"/>
                <a:cs typeface="+mj-cs"/>
              </a:rPr>
              <a:t>، و أول من قعد له القواعد و ربطه بالهندسة  العالم المسلم </a:t>
            </a:r>
            <a:r>
              <a:rPr lang="ar-DZ" sz="20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+mj-cs"/>
              </a:rPr>
              <a:t>الخوارزمي</a:t>
            </a:r>
            <a:r>
              <a:rPr lang="ar-DZ" sz="2000" b="1" dirty="0" smtClean="0">
                <a:latin typeface="Tahoma" pitchFamily="34" charset="0"/>
                <a:ea typeface="Tahoma" pitchFamily="34" charset="0"/>
                <a:cs typeface="+mj-cs"/>
              </a:rPr>
              <a:t> ثم اعاد ارتباطه بعلم الحساب امثال  </a:t>
            </a:r>
            <a:r>
              <a:rPr lang="ar-DZ" sz="2000" b="1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+mj-cs"/>
              </a:rPr>
              <a:t>الكرجي</a:t>
            </a:r>
            <a:r>
              <a:rPr lang="ar-DZ" sz="20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+mj-cs"/>
              </a:rPr>
              <a:t> – </a:t>
            </a:r>
            <a:r>
              <a:rPr lang="ar-DZ" sz="2000" b="1" dirty="0" err="1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+mj-cs"/>
              </a:rPr>
              <a:t>الخيام </a:t>
            </a:r>
            <a:r>
              <a:rPr lang="ar-DZ" sz="20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+mj-cs"/>
              </a:rPr>
              <a:t>- المراكشي</a:t>
            </a:r>
            <a:endParaRPr lang="ar-DZ" sz="2000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+mj-cs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 fontScale="90000"/>
          </a:bodyPr>
          <a:lstStyle/>
          <a:p>
            <a:pPr lvl="0" algn="r"/>
            <a:r>
              <a:rPr lang="ar-SA" sz="2400" dirty="0" smtClean="0"/>
              <a:t>   </a:t>
            </a:r>
            <a:r>
              <a:rPr lang="ar-SA" sz="2400" b="1" dirty="0" smtClean="0">
                <a:solidFill>
                  <a:srgbClr val="FF0000"/>
                </a:solidFill>
              </a:rPr>
              <a:t>مثال:</a:t>
            </a:r>
            <a:r>
              <a:rPr lang="ar-SA" sz="2400" b="1" dirty="0" smtClean="0"/>
              <a:t>         </a:t>
            </a:r>
            <a:r>
              <a:rPr lang="ar-SA" sz="2700" dirty="0" smtClean="0"/>
              <a:t>حل </a:t>
            </a:r>
            <a:r>
              <a:rPr lang="ar-SA" sz="2700" dirty="0" smtClean="0"/>
              <a:t>بطريقة حساب </a:t>
            </a:r>
            <a:r>
              <a:rPr lang="ar-SA" sz="2700" dirty="0" err="1" smtClean="0"/>
              <a:t>الخطأين </a:t>
            </a:r>
            <a:r>
              <a:rPr lang="ar-SA" sz="2700" dirty="0" smtClean="0"/>
              <a:t>– من كتاب </a:t>
            </a:r>
            <a:r>
              <a:rPr lang="ar-SA" sz="2700" b="1" dirty="0" err="1" smtClean="0"/>
              <a:t>القلصادي</a:t>
            </a:r>
            <a:r>
              <a:rPr lang="ar-SA" sz="2700" b="1" dirty="0" smtClean="0"/>
              <a:t> ص</a:t>
            </a:r>
            <a:r>
              <a:rPr lang="ar-SA" sz="2700" dirty="0" smtClean="0"/>
              <a:t> 30-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ar-SA" sz="2700" dirty="0" smtClean="0"/>
              <a:t>                   ما لعدد </a:t>
            </a:r>
            <a:r>
              <a:rPr lang="ar-SA" sz="2700" dirty="0" smtClean="0"/>
              <a:t>الذي اذا جمع ثلثه و ربعه كان واحدا و عشرين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ar-DZ" sz="2400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040188" cy="659352"/>
          </a:xfrm>
        </p:spPr>
        <p:txBody>
          <a:bodyPr/>
          <a:lstStyle/>
          <a:p>
            <a:r>
              <a:rPr lang="ar-SA" dirty="0" smtClean="0"/>
              <a:t>حساب الجذور بالطرق التقريبية</a:t>
            </a:r>
            <a:endParaRPr lang="ar-DZ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sz="half" idx="3"/>
          </p:nvPr>
        </p:nvSpPr>
        <p:spPr>
          <a:xfrm>
            <a:off x="4644008" y="1628800"/>
            <a:ext cx="4041775" cy="654843"/>
          </a:xfrm>
        </p:spPr>
        <p:txBody>
          <a:bodyPr/>
          <a:lstStyle/>
          <a:p>
            <a:r>
              <a:rPr lang="ar-SA" dirty="0" smtClean="0"/>
              <a:t>حساب الجذور بطريقة التقريب</a:t>
            </a:r>
            <a:endParaRPr lang="ar-DZ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2"/>
          </p:nvPr>
        </p:nvSpPr>
        <p:spPr>
          <a:xfrm>
            <a:off x="457200" y="2492896"/>
            <a:ext cx="4186808" cy="38674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1- </a:t>
            </a:r>
            <a:r>
              <a:rPr lang="ar-SA" b="1" dirty="0" smtClean="0">
                <a:solidFill>
                  <a:srgbClr val="FF0000"/>
                </a:solidFill>
                <a:cs typeface="+mj-cs"/>
              </a:rPr>
              <a:t>التنصيف الثنائي</a:t>
            </a:r>
          </a:p>
          <a:p>
            <a:pPr>
              <a:buNone/>
            </a:pPr>
            <a:r>
              <a:rPr lang="ar-SA" dirty="0" smtClean="0">
                <a:cs typeface="+mj-cs"/>
              </a:rPr>
              <a:t>- حدد اولا </a:t>
            </a:r>
            <a:r>
              <a:rPr lang="fr-FR" dirty="0" smtClean="0">
                <a:cs typeface="+mj-cs"/>
              </a:rPr>
              <a:t>x² </a:t>
            </a:r>
            <a:r>
              <a:rPr lang="ar-SA" dirty="0" smtClean="0">
                <a:cs typeface="+mj-cs"/>
              </a:rPr>
              <a:t> اكبر مربع قريب</a:t>
            </a:r>
          </a:p>
          <a:p>
            <a:pPr>
              <a:buNone/>
            </a:pPr>
            <a:r>
              <a:rPr lang="ar-SA" dirty="0" smtClean="0">
                <a:cs typeface="+mj-cs"/>
              </a:rPr>
              <a:t>-اقسم العدد على </a:t>
            </a:r>
            <a:r>
              <a:rPr lang="en-US" dirty="0" smtClean="0">
                <a:cs typeface="+mj-cs"/>
              </a:rPr>
              <a:t>x</a:t>
            </a:r>
            <a:r>
              <a:rPr lang="ar-SA" dirty="0" smtClean="0">
                <a:cs typeface="+mj-cs"/>
              </a:rPr>
              <a:t>  وليكن </a:t>
            </a:r>
            <a:r>
              <a:rPr lang="en-US" dirty="0" smtClean="0">
                <a:cs typeface="+mj-cs"/>
              </a:rPr>
              <a:t>y</a:t>
            </a:r>
            <a:r>
              <a:rPr lang="ar-SA" dirty="0" smtClean="0">
                <a:cs typeface="+mj-cs"/>
              </a:rPr>
              <a:t> ثم احسب </a:t>
            </a:r>
            <a:r>
              <a:rPr lang="en-US" dirty="0" smtClean="0">
                <a:cs typeface="+mj-cs"/>
              </a:rPr>
              <a:t>y²</a:t>
            </a:r>
          </a:p>
          <a:p>
            <a:pPr>
              <a:buNone/>
            </a:pPr>
            <a:r>
              <a:rPr lang="ar-SA" dirty="0" smtClean="0">
                <a:cs typeface="+mj-cs"/>
              </a:rPr>
              <a:t>-لزيادة الدقة نصف </a:t>
            </a:r>
            <a:r>
              <a:rPr lang="en-US" dirty="0" err="1" smtClean="0">
                <a:cs typeface="+mj-cs"/>
              </a:rPr>
              <a:t>x+y</a:t>
            </a:r>
            <a:r>
              <a:rPr lang="ar-SA" dirty="0" smtClean="0">
                <a:cs typeface="+mj-cs"/>
              </a:rPr>
              <a:t> وهو قيمة تقريبية </a:t>
            </a:r>
          </a:p>
          <a:p>
            <a:pPr>
              <a:buNone/>
            </a:pPr>
            <a:r>
              <a:rPr lang="ar-SA" dirty="0" smtClean="0">
                <a:cs typeface="+mj-cs"/>
              </a:rPr>
              <a:t>- اعد الخطوات من </a:t>
            </a:r>
            <a:r>
              <a:rPr lang="ar-SA" dirty="0" err="1" smtClean="0">
                <a:cs typeface="+mj-cs"/>
              </a:rPr>
              <a:t>جديد .</a:t>
            </a:r>
            <a:endParaRPr lang="ar-SA" dirty="0" smtClean="0">
              <a:cs typeface="+mj-cs"/>
            </a:endParaRPr>
          </a:p>
          <a:p>
            <a:pPr>
              <a:buNone/>
            </a:pPr>
            <a:r>
              <a:rPr lang="ar-SA" dirty="0" smtClean="0">
                <a:cs typeface="+mj-cs"/>
              </a:rPr>
              <a:t>2- </a:t>
            </a:r>
            <a:r>
              <a:rPr lang="ar-SA" b="1" dirty="0" smtClean="0">
                <a:solidFill>
                  <a:srgbClr val="FF0000"/>
                </a:solidFill>
                <a:cs typeface="+mj-cs"/>
              </a:rPr>
              <a:t>القسمة العشرية</a:t>
            </a:r>
          </a:p>
          <a:p>
            <a:pPr>
              <a:buNone/>
            </a:pPr>
            <a:r>
              <a:rPr lang="ar-DZ" dirty="0" smtClean="0">
                <a:cs typeface="+mj-cs"/>
              </a:rPr>
              <a:t>- اقسم </a:t>
            </a:r>
            <a:r>
              <a:rPr lang="ar-DZ" dirty="0" smtClean="0">
                <a:cs typeface="+mj-cs"/>
              </a:rPr>
              <a:t>أرقام العدد </a:t>
            </a:r>
            <a:r>
              <a:rPr lang="ar-DZ" dirty="0" smtClean="0">
                <a:cs typeface="+mj-cs"/>
              </a:rPr>
              <a:t>لأزواج </a:t>
            </a:r>
            <a:r>
              <a:rPr lang="ar-DZ" dirty="0" smtClean="0">
                <a:cs typeface="+mj-cs"/>
              </a:rPr>
              <a:t>بدءًا </a:t>
            </a:r>
            <a:r>
              <a:rPr lang="ar-DZ" dirty="0" smtClean="0">
                <a:cs typeface="+mj-cs"/>
              </a:rPr>
              <a:t> من اليمين و من </a:t>
            </a:r>
            <a:r>
              <a:rPr lang="ar-DZ" dirty="0" smtClean="0">
                <a:cs typeface="+mj-cs"/>
              </a:rPr>
              <a:t>العلامة </a:t>
            </a:r>
            <a:r>
              <a:rPr lang="ar-DZ" dirty="0" smtClean="0">
                <a:cs typeface="+mj-cs"/>
              </a:rPr>
              <a:t>العشرية </a:t>
            </a:r>
          </a:p>
          <a:p>
            <a:pPr>
              <a:buNone/>
            </a:pPr>
            <a:r>
              <a:rPr lang="ar-DZ" dirty="0" smtClean="0">
                <a:cs typeface="+mj-cs"/>
              </a:rPr>
              <a:t>- جد </a:t>
            </a:r>
            <a:r>
              <a:rPr lang="ar-DZ" dirty="0" smtClean="0">
                <a:cs typeface="+mj-cs"/>
              </a:rPr>
              <a:t>أكبر </a:t>
            </a:r>
            <a:r>
              <a:rPr lang="ar-DZ" dirty="0" err="1" smtClean="0">
                <a:cs typeface="+mj-cs"/>
              </a:rPr>
              <a:t>رقم "</a:t>
            </a:r>
            <a:r>
              <a:rPr lang="fr-FR" dirty="0" smtClean="0">
                <a:cs typeface="+mj-cs"/>
              </a:rPr>
              <a:t>n" </a:t>
            </a:r>
            <a:r>
              <a:rPr lang="ar-DZ" dirty="0" smtClean="0">
                <a:cs typeface="+mj-cs"/>
              </a:rPr>
              <a:t>الذي مربعه أقل من أو يساوي الرقم الموجود في أقصى </a:t>
            </a:r>
            <a:r>
              <a:rPr lang="ar-DZ" dirty="0" smtClean="0">
                <a:cs typeface="+mj-cs"/>
              </a:rPr>
              <a:t>اليسار</a:t>
            </a:r>
          </a:p>
          <a:p>
            <a:pPr>
              <a:buFontTx/>
              <a:buChar char="-"/>
            </a:pPr>
            <a:r>
              <a:rPr lang="ar-DZ" dirty="0" smtClean="0">
                <a:cs typeface="+mj-cs"/>
              </a:rPr>
              <a:t>اطرح</a:t>
            </a:r>
            <a:r>
              <a:rPr lang="ar-DZ" dirty="0" smtClean="0">
                <a:cs typeface="+mj-cs"/>
              </a:rPr>
              <a:t> الرقم الذي حسبته للتو من الزوج الموجود في أقصى </a:t>
            </a:r>
            <a:r>
              <a:rPr lang="ar-DZ" dirty="0" smtClean="0">
                <a:cs typeface="+mj-cs"/>
              </a:rPr>
              <a:t>اليسار </a:t>
            </a:r>
          </a:p>
          <a:p>
            <a:pPr>
              <a:buNone/>
            </a:pPr>
            <a:r>
              <a:rPr lang="ar-DZ" dirty="0" smtClean="0">
                <a:cs typeface="+mj-cs"/>
              </a:rPr>
              <a:t>- </a:t>
            </a:r>
            <a:r>
              <a:rPr lang="ar-DZ" dirty="0" smtClean="0">
                <a:cs typeface="+mj-cs"/>
              </a:rPr>
              <a:t>أنزل الزوج </a:t>
            </a:r>
            <a:r>
              <a:rPr lang="ar-DZ" dirty="0" err="1" smtClean="0">
                <a:cs typeface="+mj-cs"/>
              </a:rPr>
              <a:t>التالي</a:t>
            </a:r>
            <a:r>
              <a:rPr lang="ar-DZ" dirty="0" err="1" smtClean="0">
                <a:cs typeface="+mj-cs"/>
              </a:rPr>
              <a:t>.</a:t>
            </a:r>
            <a:r>
              <a:rPr lang="ar-DZ" dirty="0" smtClean="0">
                <a:cs typeface="+mj-cs"/>
              </a:rPr>
              <a:t> ثم اكمل بنفس الطريقة </a:t>
            </a:r>
            <a:endParaRPr lang="ar-DZ" dirty="0" smtClean="0">
              <a:cs typeface="+mj-cs"/>
            </a:endParaRPr>
          </a:p>
          <a:p>
            <a:pPr>
              <a:buNone/>
            </a:pPr>
            <a:endParaRPr lang="ar-DZ" sz="2000" dirty="0" smtClean="0">
              <a:cs typeface="+mj-cs"/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4"/>
          </p:nvPr>
        </p:nvSpPr>
        <p:spPr>
          <a:xfrm>
            <a:off x="4716016" y="2492896"/>
            <a:ext cx="4041775" cy="3867424"/>
          </a:xfrm>
        </p:spPr>
        <p:txBody>
          <a:bodyPr/>
          <a:lstStyle/>
          <a:p>
            <a:pPr>
              <a:buNone/>
            </a:pPr>
            <a:r>
              <a:rPr lang="ar-DZ" dirty="0" smtClean="0"/>
              <a:t>1</a:t>
            </a:r>
            <a:r>
              <a:rPr lang="ar-DZ" dirty="0" smtClean="0">
                <a:cs typeface="+mj-cs"/>
              </a:rPr>
              <a:t>- </a:t>
            </a:r>
            <a:r>
              <a:rPr lang="ar-DZ" b="1" dirty="0" smtClean="0">
                <a:solidFill>
                  <a:srgbClr val="FF0000"/>
                </a:solidFill>
                <a:cs typeface="+mj-cs"/>
              </a:rPr>
              <a:t>التقريب العام 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n</a:t>
            </a:r>
            <a:r>
              <a:rPr lang="ar-DZ" dirty="0" smtClean="0">
                <a:cs typeface="+mj-cs"/>
              </a:rPr>
              <a:t> العدد المطلوب حساب جذره و </a:t>
            </a:r>
            <a:r>
              <a:rPr lang="en-US" dirty="0" smtClean="0">
                <a:cs typeface="+mj-cs"/>
              </a:rPr>
              <a:t>x²</a:t>
            </a:r>
            <a:r>
              <a:rPr lang="ar-SA" dirty="0" smtClean="0">
                <a:cs typeface="+mj-cs"/>
              </a:rPr>
              <a:t> أكبر مربع قريب له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2- </a:t>
            </a:r>
            <a:r>
              <a:rPr lang="ar-SA" b="1" dirty="0" err="1" smtClean="0">
                <a:solidFill>
                  <a:srgbClr val="FF0000"/>
                </a:solidFill>
                <a:cs typeface="+mj-cs"/>
              </a:rPr>
              <a:t>القلصادي</a:t>
            </a:r>
            <a:endParaRPr lang="ar-SA" b="1" dirty="0" smtClean="0">
              <a:solidFill>
                <a:srgbClr val="FF0000"/>
              </a:solidFill>
              <a:cs typeface="+mj-cs"/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  <a:cs typeface="+mj-cs"/>
            </a:endParaRPr>
          </a:p>
          <a:p>
            <a:pPr>
              <a:buNone/>
            </a:pPr>
            <a:endParaRPr lang="ar-SA" b="1" dirty="0" smtClean="0">
              <a:solidFill>
                <a:srgbClr val="FF0000"/>
              </a:solidFill>
              <a:cs typeface="+mj-cs"/>
            </a:endParaRPr>
          </a:p>
          <a:p>
            <a:pPr>
              <a:buNone/>
            </a:pPr>
            <a:r>
              <a:rPr lang="ar-SA" b="1" dirty="0" err="1" smtClean="0">
                <a:solidFill>
                  <a:srgbClr val="FF0000"/>
                </a:solidFill>
                <a:cs typeface="+mj-cs"/>
              </a:rPr>
              <a:t>مثال:</a:t>
            </a:r>
            <a:r>
              <a:rPr lang="ar-SA" b="1" dirty="0" smtClean="0">
                <a:solidFill>
                  <a:srgbClr val="FF0000"/>
                </a:solidFill>
                <a:cs typeface="+mj-cs"/>
              </a:rPr>
              <a:t> </a:t>
            </a:r>
            <a:endParaRPr lang="ar-SA" b="1" dirty="0" smtClean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645024"/>
            <a:ext cx="2934444" cy="576064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725144"/>
            <a:ext cx="2448272" cy="72008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5877272"/>
            <a:ext cx="3228206" cy="577974"/>
          </a:xfrm>
          <a:prstGeom prst="rect">
            <a:avLst/>
          </a:prstGeom>
          <a:noFill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5373216"/>
            <a:ext cx="3168352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أمثلة</a:t>
            </a:r>
            <a:endParaRPr lang="ar-DZ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sz="2800" dirty="0" smtClean="0">
                <a:cs typeface="+mj-cs"/>
              </a:rPr>
              <a:t>القسمة العشرية</a:t>
            </a:r>
            <a:endParaRPr lang="ar-DZ" sz="2800" dirty="0">
              <a:cs typeface="+mj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ar-DZ" sz="2800" dirty="0" smtClean="0">
                <a:cs typeface="+mj-cs"/>
              </a:rPr>
              <a:t>التنصيف الثنائي</a:t>
            </a:r>
            <a:endParaRPr lang="ar-DZ" sz="2800" dirty="0">
              <a:cs typeface="+mj-cs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92896"/>
            <a:ext cx="4041775" cy="3867424"/>
          </a:xfrm>
        </p:spPr>
        <p:txBody>
          <a:bodyPr/>
          <a:lstStyle/>
          <a:p>
            <a:pPr>
              <a:buNone/>
            </a:pPr>
            <a:r>
              <a:rPr lang="ar-DZ" dirty="0" smtClean="0">
                <a:cs typeface="+mj-cs"/>
              </a:rPr>
              <a:t>نبحث عن جذر العدد </a:t>
            </a:r>
            <a:r>
              <a:rPr lang="ar-DZ" b="1" dirty="0" smtClean="0">
                <a:cs typeface="+mj-cs"/>
              </a:rPr>
              <a:t>40</a:t>
            </a:r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r>
              <a:rPr lang="ar-DZ" dirty="0" smtClean="0">
                <a:cs typeface="+mj-cs"/>
              </a:rPr>
              <a:t>يمكن اكمال </a:t>
            </a:r>
            <a:r>
              <a:rPr lang="ar-DZ" dirty="0" err="1" smtClean="0">
                <a:cs typeface="+mj-cs"/>
              </a:rPr>
              <a:t>الخورازمية</a:t>
            </a:r>
            <a:r>
              <a:rPr lang="ar-DZ" dirty="0" smtClean="0">
                <a:cs typeface="+mj-cs"/>
              </a:rPr>
              <a:t> للوصول الى نتيجة </a:t>
            </a:r>
            <a:r>
              <a:rPr lang="ar-DZ" dirty="0" err="1" smtClean="0">
                <a:cs typeface="+mj-cs"/>
              </a:rPr>
              <a:t>أفضل .</a:t>
            </a:r>
            <a:endParaRPr lang="ar-DZ" dirty="0">
              <a:cs typeface="+mj-cs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068960"/>
            <a:ext cx="3933825" cy="720080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861048"/>
            <a:ext cx="2325241" cy="576064"/>
          </a:xfrm>
          <a:prstGeom prst="rect">
            <a:avLst/>
          </a:prstGeom>
          <a:noFill/>
        </p:spPr>
      </p:pic>
      <p:pic>
        <p:nvPicPr>
          <p:cNvPr id="28677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1" y="2492896"/>
            <a:ext cx="3240360" cy="334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9839</TotalTime>
  <Words>1447</Words>
  <Application>Microsoft Office PowerPoint</Application>
  <PresentationFormat>عرض على الشاشة (3:4)‏</PresentationFormat>
  <Paragraphs>133</Paragraphs>
  <Slides>14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تاريخ الرياضيات المحاضرة السابعة </vt:lpstr>
      <vt:lpstr>الرياضيات العربية الاسلامية</vt:lpstr>
      <vt:lpstr>الحساب عند العرب</vt:lpstr>
      <vt:lpstr>الحساب عند العرب</vt:lpstr>
      <vt:lpstr>مثال في الحساب العربي</vt:lpstr>
      <vt:lpstr>الكسور</vt:lpstr>
      <vt:lpstr>الجبر</vt:lpstr>
      <vt:lpstr>   مثال:         حل بطريقة حساب الخطأين – من كتاب القلصادي ص 30-                    ما لعدد الذي اذا جمع ثلثه و ربعه كان واحدا و عشرين </vt:lpstr>
      <vt:lpstr>أمثلة</vt:lpstr>
      <vt:lpstr>الهندسة</vt:lpstr>
      <vt:lpstr>علم المثلثات</vt:lpstr>
      <vt:lpstr>المعادلات</vt:lpstr>
      <vt:lpstr>مثال لمعادلة من كتاب الخوارزمي</vt:lpstr>
      <vt:lpstr>مثال لحلول عربية للمعادلات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الرياضيات</dc:title>
  <dc:creator>SCC1436</dc:creator>
  <cp:lastModifiedBy>SCC1436</cp:lastModifiedBy>
  <cp:revision>241</cp:revision>
  <dcterms:created xsi:type="dcterms:W3CDTF">2020-11-19T01:05:39Z</dcterms:created>
  <dcterms:modified xsi:type="dcterms:W3CDTF">2020-11-27T22:00:15Z</dcterms:modified>
</cp:coreProperties>
</file>