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1"/>
  </p:notesMasterIdLst>
  <p:sldIdLst>
    <p:sldId id="256" r:id="rId2"/>
    <p:sldId id="257" r:id="rId3"/>
    <p:sldId id="263" r:id="rId4"/>
    <p:sldId id="258" r:id="rId5"/>
    <p:sldId id="260" r:id="rId6"/>
    <p:sldId id="259" r:id="rId7"/>
    <p:sldId id="261" r:id="rId8"/>
    <p:sldId id="262" r:id="rId9"/>
    <p:sldId id="264" r:id="rId1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E47CD8-84D2-4CE5-AD15-7B4AAE5B092C}" type="datetimeFigureOut">
              <a:rPr lang="ar-DZ" smtClean="0"/>
              <a:t>08-04-1442</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3657AA-14EC-4466-9688-E03CE53899AC}" type="slidenum">
              <a:rPr lang="ar-DZ" smtClean="0"/>
              <a:t>‹#›</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DZ" dirty="0"/>
          </a:p>
        </p:txBody>
      </p:sp>
      <p:sp>
        <p:nvSpPr>
          <p:cNvPr id="4" name="عنصر نائب لرقم الشريحة 3"/>
          <p:cNvSpPr>
            <a:spLocks noGrp="1"/>
          </p:cNvSpPr>
          <p:nvPr>
            <p:ph type="sldNum" sz="quarter" idx="10"/>
          </p:nvPr>
        </p:nvSpPr>
        <p:spPr/>
        <p:txBody>
          <a:bodyPr/>
          <a:lstStyle/>
          <a:p>
            <a:fld id="{933657AA-14EC-4466-9688-E03CE53899AC}" type="slidenum">
              <a:rPr lang="ar-DZ" smtClean="0"/>
              <a:t>2</a:t>
            </a:fld>
            <a:endParaRPr lang="ar-D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DZ" dirty="0" smtClean="0"/>
              <a:t>و </a:t>
            </a:r>
            <a:endParaRPr lang="ar-DZ" dirty="0"/>
          </a:p>
        </p:txBody>
      </p:sp>
      <p:sp>
        <p:nvSpPr>
          <p:cNvPr id="4" name="عنصر نائب لرقم الشريحة 3"/>
          <p:cNvSpPr>
            <a:spLocks noGrp="1"/>
          </p:cNvSpPr>
          <p:nvPr>
            <p:ph type="sldNum" sz="quarter" idx="10"/>
          </p:nvPr>
        </p:nvSpPr>
        <p:spPr/>
        <p:txBody>
          <a:bodyPr/>
          <a:lstStyle/>
          <a:p>
            <a:fld id="{933657AA-14EC-4466-9688-E03CE53899AC}" type="slidenum">
              <a:rPr lang="ar-DZ" smtClean="0"/>
              <a:t>4</a:t>
            </a:fld>
            <a:endParaRPr lang="ar-D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DZ" dirty="0"/>
          </a:p>
        </p:txBody>
      </p:sp>
      <p:sp>
        <p:nvSpPr>
          <p:cNvPr id="4" name="عنصر نائب لرقم الشريحة 3"/>
          <p:cNvSpPr>
            <a:spLocks noGrp="1"/>
          </p:cNvSpPr>
          <p:nvPr>
            <p:ph type="sldNum" sz="quarter" idx="10"/>
          </p:nvPr>
        </p:nvSpPr>
        <p:spPr/>
        <p:txBody>
          <a:bodyPr/>
          <a:lstStyle/>
          <a:p>
            <a:fld id="{933657AA-14EC-4466-9688-E03CE53899AC}" type="slidenum">
              <a:rPr lang="ar-DZ" smtClean="0"/>
              <a:t>8</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19" name="عنصر نائب للتذييل 18"/>
          <p:cNvSpPr>
            <a:spLocks noGrp="1"/>
          </p:cNvSpPr>
          <p:nvPr>
            <p:ph type="ftr" sz="quarter" idx="11"/>
          </p:nvPr>
        </p:nvSpPr>
        <p:spPr/>
        <p:txBody>
          <a:bodyPr/>
          <a:lstStyle/>
          <a:p>
            <a:endParaRPr lang="ar-DZ"/>
          </a:p>
        </p:txBody>
      </p:sp>
      <p:sp>
        <p:nvSpPr>
          <p:cNvPr id="27" name="عنصر نائب لرقم الشريحة 26"/>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06-04-1442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a:xfrm>
            <a:off x="8077200" y="6356350"/>
            <a:ext cx="609600" cy="365125"/>
          </a:xfrm>
        </p:spPr>
        <p:txBody>
          <a:bodyPr/>
          <a:lstStyle/>
          <a:p>
            <a:fld id="{7C786AC8-DCCD-4100-BE85-FF0A6B11E8A8}" type="slidenum">
              <a:rPr lang="ar-DZ" smtClean="0"/>
              <a:pPr/>
              <a:t>‹#›</a:t>
            </a:fld>
            <a:endParaRPr lang="ar-DZ"/>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ACC864-10AD-4FAF-B7B1-1EB9D96B034A}" type="datetimeFigureOut">
              <a:rPr lang="ar-DZ" smtClean="0"/>
              <a:pPr/>
              <a:t>06-04-1442</a:t>
            </a:fld>
            <a:endParaRPr lang="ar-DZ"/>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86AC8-DCCD-4100-BE85-FF0A6B11E8A8}" type="slidenum">
              <a:rPr lang="ar-DZ" smtClean="0"/>
              <a:pPr/>
              <a:t>‹#›</a:t>
            </a:fld>
            <a:endParaRPr lang="ar-DZ"/>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hyperlink" Target="https://www.marefa.org/410_%D9%82.%D9%85." TargetMode="External"/><Relationship Id="rId3" Type="http://schemas.openxmlformats.org/officeDocument/2006/relationships/hyperlink" Target="https://www.marefa.org/%D8%A3%D8%A8%D9%88%D9%84%D9%88%D9%86%D9%8A%D9%88%D8%B3_%D8%A7%D9%84%D8%A8%D8%B1%D8%AC%D9%8A" TargetMode="External"/><Relationship Id="rId7" Type="http://schemas.openxmlformats.org/officeDocument/2006/relationships/hyperlink" Target="https://www.marefa.org/index.php?title=%D9%87%D9%8A%D8%A8%D9%8A%D8%A7%D8%B3_%D8%A7%D9%84%D8%A5%D9%84%D9%8A%D8%A7%D8%A6%D9%8A&amp;action=edit&amp;redlink=1" TargetMode="External"/><Relationship Id="rId2" Type="http://schemas.openxmlformats.org/officeDocument/2006/relationships/hyperlink" Target="https://www.marefa.org/%D8%A7%D9%84%D9%81%D9%8A%D8%AB%D8%A7%D8%BA%D9%88%D8%B1%D9%8A%D9%8A%D9%86" TargetMode="External"/><Relationship Id="rId1" Type="http://schemas.openxmlformats.org/officeDocument/2006/relationships/slideLayout" Target="../slideLayouts/slideLayout4.xml"/><Relationship Id="rId6" Type="http://schemas.openxmlformats.org/officeDocument/2006/relationships/hyperlink" Target="https://www.marefa.org/420_%D9%82.%D9%85." TargetMode="External"/><Relationship Id="rId5" Type="http://schemas.openxmlformats.org/officeDocument/2006/relationships/hyperlink" Target="https://www.marefa.org/index.php?title=%D8%A3%D8%A8%D9%82%D8%B1%D8%A7%D8%B7_%D8%A7%D9%84%D8%B7%D8%B4%D9%8A%D9%88%D8%B2%D9%8A&amp;action=edit&amp;redlink=1" TargetMode="External"/><Relationship Id="rId4" Type="http://schemas.openxmlformats.org/officeDocument/2006/relationships/hyperlink" Target="https://www.marefa.org/440_%D9%82.%D9%85." TargetMode="External"/><Relationship Id="rId9" Type="http://schemas.openxmlformats.org/officeDocument/2006/relationships/hyperlink" Target="https://www.marefa.org/index.php?title=%D8%AF%D9%85%D9%82%D8%B1%D9%8A%D8%B7%D8%B3_%D8%A7%D9%84%D8%A3%D8%A8%D8%AF%D8%B1%D9%8A&amp;action=edit&amp;redlink=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تاريخ </a:t>
            </a:r>
            <a:r>
              <a:rPr lang="ar-DZ" dirty="0" smtClean="0"/>
              <a:t>الرياضيات</a:t>
            </a:r>
            <a:br>
              <a:rPr lang="ar-DZ" dirty="0" smtClean="0"/>
            </a:br>
            <a:r>
              <a:rPr lang="ar-DZ" dirty="0" smtClean="0">
                <a:solidFill>
                  <a:srgbClr val="FFFF00"/>
                </a:solidFill>
              </a:rPr>
              <a:t>المحاضرة السادسة </a:t>
            </a:r>
            <a:endParaRPr lang="ar-DZ" dirty="0">
              <a:solidFill>
                <a:srgbClr val="FFFF00"/>
              </a:solidFill>
            </a:endParaRPr>
          </a:p>
        </p:txBody>
      </p:sp>
      <p:sp>
        <p:nvSpPr>
          <p:cNvPr id="3" name="عنوان فرعي 2"/>
          <p:cNvSpPr>
            <a:spLocks noGrp="1"/>
          </p:cNvSpPr>
          <p:nvPr>
            <p:ph type="subTitle" idx="1"/>
          </p:nvPr>
        </p:nvSpPr>
        <p:spPr/>
        <p:txBody>
          <a:bodyPr>
            <a:normAutofit fontScale="92500" lnSpcReduction="10000"/>
          </a:bodyPr>
          <a:lstStyle/>
          <a:p>
            <a:pPr algn="l"/>
            <a:endParaRPr lang="ar-DZ" dirty="0" smtClean="0">
              <a:solidFill>
                <a:srgbClr val="FFC000"/>
              </a:solidFill>
            </a:endParaRPr>
          </a:p>
          <a:p>
            <a:pPr algn="l"/>
            <a:endParaRPr lang="ar-DZ" dirty="0" smtClean="0">
              <a:solidFill>
                <a:srgbClr val="FFC000"/>
              </a:solidFill>
            </a:endParaRPr>
          </a:p>
          <a:p>
            <a:pPr algn="l"/>
            <a:endParaRPr lang="ar-DZ" dirty="0" smtClean="0">
              <a:solidFill>
                <a:srgbClr val="FFC000"/>
              </a:solidFill>
            </a:endParaRPr>
          </a:p>
          <a:p>
            <a:pPr algn="l"/>
            <a:r>
              <a:rPr lang="ar-DZ" dirty="0" smtClean="0">
                <a:solidFill>
                  <a:srgbClr val="FFC000"/>
                </a:solidFill>
              </a:rPr>
              <a:t>الاستاذ</a:t>
            </a:r>
            <a:r>
              <a:rPr lang="ar-DZ" dirty="0" smtClean="0">
                <a:solidFill>
                  <a:srgbClr val="FFC000"/>
                </a:solidFill>
              </a:rPr>
              <a:t>: </a:t>
            </a:r>
            <a:r>
              <a:rPr lang="ar-DZ" dirty="0" err="1" smtClean="0">
                <a:solidFill>
                  <a:srgbClr val="FFC000"/>
                </a:solidFill>
              </a:rPr>
              <a:t>د.</a:t>
            </a:r>
            <a:r>
              <a:rPr lang="ar-DZ" dirty="0" smtClean="0">
                <a:solidFill>
                  <a:srgbClr val="FFC000"/>
                </a:solidFill>
              </a:rPr>
              <a:t> تواتي ابراهيم</a:t>
            </a:r>
            <a:endParaRPr lang="ar-DZ"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الرياضيات الاغريقية</a:t>
            </a:r>
            <a:endParaRPr lang="ar-DZ" dirty="0"/>
          </a:p>
        </p:txBody>
      </p:sp>
      <p:sp>
        <p:nvSpPr>
          <p:cNvPr id="5" name="عنصر نائب للنص 4"/>
          <p:cNvSpPr>
            <a:spLocks noGrp="1"/>
          </p:cNvSpPr>
          <p:nvPr>
            <p:ph type="body" idx="1"/>
          </p:nvPr>
        </p:nvSpPr>
        <p:spPr/>
        <p:txBody>
          <a:bodyPr/>
          <a:lstStyle/>
          <a:p>
            <a:r>
              <a:rPr lang="ar-DZ" dirty="0" smtClean="0"/>
              <a:t>الرياضيات عند الاغريق</a:t>
            </a:r>
            <a:endParaRPr lang="ar-DZ" dirty="0"/>
          </a:p>
        </p:txBody>
      </p:sp>
      <p:sp>
        <p:nvSpPr>
          <p:cNvPr id="6" name="عنصر نائب للنص 5"/>
          <p:cNvSpPr>
            <a:spLocks noGrp="1"/>
          </p:cNvSpPr>
          <p:nvPr>
            <p:ph type="body" sz="half" idx="3"/>
          </p:nvPr>
        </p:nvSpPr>
        <p:spPr/>
        <p:txBody>
          <a:bodyPr/>
          <a:lstStyle/>
          <a:p>
            <a:pPr algn="ctr"/>
            <a:r>
              <a:rPr lang="ar-DZ" dirty="0" smtClean="0"/>
              <a:t>تمهيد</a:t>
            </a:r>
            <a:endParaRPr lang="ar-DZ" dirty="0"/>
          </a:p>
        </p:txBody>
      </p:sp>
      <p:sp>
        <p:nvSpPr>
          <p:cNvPr id="10" name="عنصر نائب للمحتوى 9"/>
          <p:cNvSpPr>
            <a:spLocks noGrp="1"/>
          </p:cNvSpPr>
          <p:nvPr>
            <p:ph sz="quarter" idx="2"/>
          </p:nvPr>
        </p:nvSpPr>
        <p:spPr/>
        <p:txBody>
          <a:bodyPr>
            <a:noAutofit/>
          </a:bodyPr>
          <a:lstStyle/>
          <a:p>
            <a:r>
              <a:rPr lang="ar-DZ" sz="2400" b="1" dirty="0" smtClean="0">
                <a:cs typeface="+mj-cs"/>
              </a:rPr>
              <a:t>كان العلم الخالص في بلاد اليونان حتى القرن الخامس يسير في ركاب الفلسفة، اذ أنهم اعتبروا الرياضيات اداة منطقية لا اداة عملية فهي تهدف الى التركيب الذهني للعالم المعنوي أكثر مما تهدف الى السيطرة على البيئة المادية الطبيعية.</a:t>
            </a:r>
          </a:p>
          <a:p>
            <a:r>
              <a:rPr lang="ar-DZ" sz="2400" b="1" dirty="0" smtClean="0">
                <a:cs typeface="+mj-cs"/>
              </a:rPr>
              <a:t>استفاد الاغريق كثيرا من الحضارات التي سبقتهم خاصة البابلية و المصرية </a:t>
            </a:r>
            <a:r>
              <a:rPr lang="ar-DZ" sz="2400" b="1" dirty="0" smtClean="0">
                <a:cs typeface="+mj-cs"/>
              </a:rPr>
              <a:t>و </a:t>
            </a:r>
            <a:r>
              <a:rPr lang="ar-DZ" sz="2400" b="1" dirty="0" smtClean="0">
                <a:cs typeface="+mj-cs"/>
              </a:rPr>
              <a:t>الفينيقية لينشئوا بنية رياضية متينة </a:t>
            </a:r>
            <a:r>
              <a:rPr lang="ar-DZ" sz="2400" b="1" dirty="0" err="1" smtClean="0">
                <a:cs typeface="+mj-cs"/>
              </a:rPr>
              <a:t>لايزال</a:t>
            </a:r>
            <a:r>
              <a:rPr lang="ar-DZ" sz="2400" b="1" dirty="0" smtClean="0">
                <a:cs typeface="+mj-cs"/>
              </a:rPr>
              <a:t> تأثيرها واضحا لحد </a:t>
            </a:r>
            <a:r>
              <a:rPr lang="ar-DZ" sz="2400" b="1" dirty="0" err="1" smtClean="0">
                <a:cs typeface="+mj-cs"/>
              </a:rPr>
              <a:t>الآن .</a:t>
            </a:r>
            <a:endParaRPr lang="ar-DZ" sz="2400" b="1" dirty="0">
              <a:cs typeface="+mj-cs"/>
            </a:endParaRPr>
          </a:p>
        </p:txBody>
      </p:sp>
      <p:sp>
        <p:nvSpPr>
          <p:cNvPr id="7" name="عنصر نائب للمحتوى 6"/>
          <p:cNvSpPr>
            <a:spLocks noGrp="1"/>
          </p:cNvSpPr>
          <p:nvPr>
            <p:ph sz="quarter" idx="4"/>
          </p:nvPr>
        </p:nvSpPr>
        <p:spPr/>
        <p:txBody>
          <a:bodyPr>
            <a:normAutofit/>
          </a:bodyPr>
          <a:lstStyle/>
          <a:p>
            <a:r>
              <a:rPr lang="ar-DZ" sz="2400" b="1" dirty="0" smtClean="0">
                <a:cs typeface="+mj-cs"/>
              </a:rPr>
              <a:t>امتدت اليونان القديمة من بلاد اليونان الحالية حتى بحر ايجة و آسيا الصغرى و بلاد الشام.</a:t>
            </a:r>
          </a:p>
          <a:p>
            <a:r>
              <a:rPr lang="ar-DZ" sz="2400" b="1" dirty="0" smtClean="0">
                <a:cs typeface="+mj-cs"/>
              </a:rPr>
              <a:t>عرفت اليونان عدة عصور مثل العصور المظلمة و العصر الكلاسيكي و عصر التطور و </a:t>
            </a:r>
            <a:r>
              <a:rPr lang="ar-DZ" sz="2400" b="1" dirty="0" err="1" smtClean="0">
                <a:cs typeface="+mj-cs"/>
              </a:rPr>
              <a:t>النهضة ...</a:t>
            </a:r>
            <a:r>
              <a:rPr lang="ar-DZ" sz="2400" b="1" dirty="0" smtClean="0">
                <a:cs typeface="+mj-cs"/>
              </a:rPr>
              <a:t> ، و كان للفلسفة تأثير قوي في تطورها وتمكنت في بضع قرون و مع عدد محدود من السكان من اكتشاف و احراز تقدم في العديد من مجالات العلوم.</a:t>
            </a:r>
            <a:endParaRPr lang="ar-DZ" sz="2400" b="1" dirty="0">
              <a:cs typeface="+mj-cs"/>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algn="ctr"/>
            <a:r>
              <a:rPr lang="ar-DZ" dirty="0" smtClean="0"/>
              <a:t>الحساب عند الاغريق</a:t>
            </a:r>
            <a:endParaRPr lang="ar-DZ" dirty="0"/>
          </a:p>
        </p:txBody>
      </p:sp>
      <p:sp>
        <p:nvSpPr>
          <p:cNvPr id="8" name="عنصر نائب للمحتوى 7"/>
          <p:cNvSpPr>
            <a:spLocks noGrp="1"/>
          </p:cNvSpPr>
          <p:nvPr>
            <p:ph idx="1"/>
          </p:nvPr>
        </p:nvSpPr>
        <p:spPr/>
        <p:txBody>
          <a:bodyPr/>
          <a:lstStyle/>
          <a:p>
            <a:r>
              <a:rPr lang="ar-DZ" sz="2000" b="1" dirty="0" smtClean="0">
                <a:cs typeface="+mj-cs"/>
              </a:rPr>
              <a:t>كان لدى الإغريق أنظمة مختلفة للأعداد الأصلية و الأعداد الترتيبية حسب المدن و </a:t>
            </a:r>
            <a:r>
              <a:rPr lang="ar-DZ" sz="2000" b="1" dirty="0" err="1" smtClean="0">
                <a:cs typeface="+mj-cs"/>
              </a:rPr>
              <a:t>الجزر.</a:t>
            </a:r>
            <a:r>
              <a:rPr lang="ar-DZ" sz="2000" b="1" dirty="0" smtClean="0">
                <a:cs typeface="+mj-cs"/>
              </a:rPr>
              <a:t> فعلم الحساب  المتداول عند جمهرة اليونان علما بدائيا فلقد كانت الاعداد يرمز لها </a:t>
            </a:r>
            <a:r>
              <a:rPr lang="ar-DZ" sz="2000" b="1" dirty="0" err="1" smtClean="0">
                <a:cs typeface="+mj-cs"/>
              </a:rPr>
              <a:t>بـ:</a:t>
            </a:r>
            <a:r>
              <a:rPr lang="ar-DZ" sz="2800" b="1" dirty="0" smtClean="0"/>
              <a:t> </a:t>
            </a:r>
          </a:p>
          <a:p>
            <a:endParaRPr lang="ar-DZ" dirty="0"/>
          </a:p>
        </p:txBody>
      </p:sp>
      <p:pic>
        <p:nvPicPr>
          <p:cNvPr id="9" name="Picture 3"/>
          <p:cNvPicPr>
            <a:picLocks noChangeAspect="1" noChangeArrowheads="1"/>
          </p:cNvPicPr>
          <p:nvPr/>
        </p:nvPicPr>
        <p:blipFill>
          <a:blip r:embed="rId2" cstate="print"/>
          <a:srcRect/>
          <a:stretch>
            <a:fillRect/>
          </a:stretch>
        </p:blipFill>
        <p:spPr bwMode="auto">
          <a:xfrm>
            <a:off x="1547664" y="2636912"/>
            <a:ext cx="3140199" cy="792088"/>
          </a:xfrm>
          <a:prstGeom prst="rect">
            <a:avLst/>
          </a:prstGeom>
          <a:noFill/>
          <a:ln w="9525">
            <a:noFill/>
            <a:miter lim="800000"/>
            <a:headEnd/>
            <a:tailEnd/>
          </a:ln>
        </p:spPr>
      </p:pic>
      <p:pic>
        <p:nvPicPr>
          <p:cNvPr id="11" name="Picture 6"/>
          <p:cNvPicPr>
            <a:picLocks noChangeAspect="1" noChangeArrowheads="1"/>
          </p:cNvPicPr>
          <p:nvPr/>
        </p:nvPicPr>
        <p:blipFill>
          <a:blip r:embed="rId3" cstate="print"/>
          <a:srcRect/>
          <a:stretch>
            <a:fillRect/>
          </a:stretch>
        </p:blipFill>
        <p:spPr bwMode="auto">
          <a:xfrm>
            <a:off x="4644008" y="2708920"/>
            <a:ext cx="3312368" cy="792088"/>
          </a:xfrm>
          <a:prstGeom prst="rect">
            <a:avLst/>
          </a:prstGeom>
          <a:noFill/>
          <a:ln w="9525">
            <a:noFill/>
            <a:miter lim="800000"/>
            <a:headEnd/>
            <a:tailEnd/>
          </a:ln>
        </p:spPr>
      </p:pic>
      <p:sp>
        <p:nvSpPr>
          <p:cNvPr id="12" name="مستطيل 11"/>
          <p:cNvSpPr/>
          <p:nvPr/>
        </p:nvSpPr>
        <p:spPr>
          <a:xfrm>
            <a:off x="467544" y="3501008"/>
            <a:ext cx="8028384" cy="707886"/>
          </a:xfrm>
          <a:prstGeom prst="rect">
            <a:avLst/>
          </a:prstGeom>
        </p:spPr>
        <p:txBody>
          <a:bodyPr wrap="square">
            <a:spAutoFit/>
          </a:bodyPr>
          <a:lstStyle/>
          <a:p>
            <a:r>
              <a:rPr lang="ar-DZ" sz="2000" b="1" dirty="0" smtClean="0">
                <a:cs typeface="+mj-cs"/>
              </a:rPr>
              <a:t>اعتمد الاغريق النظام العشري في العد من المصريين </a:t>
            </a:r>
            <a:r>
              <a:rPr lang="ar-DZ" sz="2000" b="1" dirty="0" err="1" smtClean="0">
                <a:cs typeface="+mj-cs"/>
              </a:rPr>
              <a:t>الا</a:t>
            </a:r>
            <a:r>
              <a:rPr lang="ar-DZ" sz="2000" b="1" dirty="0" smtClean="0">
                <a:cs typeface="+mj-cs"/>
              </a:rPr>
              <a:t> انهم طوروه فاستعملوا الحروف الهجائية  بدلا من الصور وذلك لتسهيل الكتابة </a:t>
            </a:r>
            <a:endParaRPr lang="ar-DZ" sz="2000" b="1" dirty="0">
              <a:cs typeface="+mj-cs"/>
            </a:endParaRPr>
          </a:p>
        </p:txBody>
      </p:sp>
      <p:pic>
        <p:nvPicPr>
          <p:cNvPr id="13" name="Picture 7"/>
          <p:cNvPicPr>
            <a:picLocks noChangeAspect="1" noChangeArrowheads="1"/>
          </p:cNvPicPr>
          <p:nvPr/>
        </p:nvPicPr>
        <p:blipFill>
          <a:blip r:embed="rId4" cstate="print"/>
          <a:srcRect/>
          <a:stretch>
            <a:fillRect/>
          </a:stretch>
        </p:blipFill>
        <p:spPr bwMode="auto">
          <a:xfrm>
            <a:off x="755576" y="4149080"/>
            <a:ext cx="4248473" cy="704850"/>
          </a:xfrm>
          <a:prstGeom prst="rect">
            <a:avLst/>
          </a:prstGeom>
          <a:noFill/>
          <a:ln w="9525">
            <a:noFill/>
            <a:miter lim="800000"/>
            <a:headEnd/>
            <a:tailEnd/>
          </a:ln>
        </p:spPr>
      </p:pic>
      <p:pic>
        <p:nvPicPr>
          <p:cNvPr id="14" name="Picture 15" descr="http://www-groups.dcs.st-and.ac.uk/~history/Diagrams/greek_numbers_11.gif"/>
          <p:cNvPicPr>
            <a:picLocks noChangeAspect="1" noChangeArrowheads="1"/>
          </p:cNvPicPr>
          <p:nvPr/>
        </p:nvPicPr>
        <p:blipFill>
          <a:blip r:embed="rId5" cstate="print"/>
          <a:srcRect/>
          <a:stretch>
            <a:fillRect/>
          </a:stretch>
        </p:blipFill>
        <p:spPr bwMode="auto">
          <a:xfrm>
            <a:off x="5004048" y="4149080"/>
            <a:ext cx="3228975" cy="648072"/>
          </a:xfrm>
          <a:prstGeom prst="rect">
            <a:avLst/>
          </a:prstGeom>
          <a:noFill/>
        </p:spPr>
      </p:pic>
      <p:pic>
        <p:nvPicPr>
          <p:cNvPr id="15" name="Picture 17" descr="http://www-groups.dcs.st-and.ac.uk/~history/Diagrams/greek_numbers_15.gif"/>
          <p:cNvPicPr>
            <a:picLocks noChangeAspect="1" noChangeArrowheads="1"/>
          </p:cNvPicPr>
          <p:nvPr/>
        </p:nvPicPr>
        <p:blipFill>
          <a:blip r:embed="rId6" cstate="print"/>
          <a:srcRect/>
          <a:stretch>
            <a:fillRect/>
          </a:stretch>
        </p:blipFill>
        <p:spPr bwMode="auto">
          <a:xfrm>
            <a:off x="2555776" y="4797152"/>
            <a:ext cx="3219450" cy="590551"/>
          </a:xfrm>
          <a:prstGeom prst="rect">
            <a:avLst/>
          </a:prstGeom>
          <a:noFill/>
        </p:spPr>
      </p:pic>
      <p:sp>
        <p:nvSpPr>
          <p:cNvPr id="16" name="مستطيل 15"/>
          <p:cNvSpPr/>
          <p:nvPr/>
        </p:nvSpPr>
        <p:spPr>
          <a:xfrm>
            <a:off x="323528" y="5301208"/>
            <a:ext cx="8280920" cy="1323439"/>
          </a:xfrm>
          <a:prstGeom prst="rect">
            <a:avLst/>
          </a:prstGeom>
        </p:spPr>
        <p:txBody>
          <a:bodyPr wrap="square">
            <a:spAutoFit/>
          </a:bodyPr>
          <a:lstStyle/>
          <a:p>
            <a:r>
              <a:rPr lang="ar-DZ" sz="2000" b="1" dirty="0" err="1" smtClean="0">
                <a:cs typeface="+mj-cs"/>
              </a:rPr>
              <a:t>واذا</a:t>
            </a:r>
            <a:r>
              <a:rPr lang="ar-DZ" sz="2000" b="1" dirty="0" smtClean="0">
                <a:cs typeface="+mj-cs"/>
              </a:rPr>
              <a:t> حاولنا ان نري كيف كان يحسب الاغريق تحديدا سنكتشف ان الاغريق كانوا يحسبون بطريقة </a:t>
            </a:r>
            <a:r>
              <a:rPr lang="ar-DZ" sz="2000" b="1" dirty="0" err="1" smtClean="0">
                <a:cs typeface="+mj-cs"/>
              </a:rPr>
              <a:t>عجيبة.</a:t>
            </a:r>
            <a:r>
              <a:rPr lang="ar-DZ" sz="2000" b="1" dirty="0" smtClean="0">
                <a:cs typeface="+mj-cs"/>
              </a:rPr>
              <a:t> </a:t>
            </a:r>
            <a:r>
              <a:rPr lang="ar-DZ" sz="2000" b="1" dirty="0" err="1" smtClean="0">
                <a:cs typeface="+mj-cs"/>
              </a:rPr>
              <a:t>فالاغريق</a:t>
            </a:r>
            <a:r>
              <a:rPr lang="ar-DZ" sz="2000" b="1" dirty="0" smtClean="0">
                <a:cs typeface="+mj-cs"/>
              </a:rPr>
              <a:t> كان الحساب عندهم يساوى </a:t>
            </a:r>
            <a:r>
              <a:rPr lang="ar-DZ" sz="2000" b="1" dirty="0" err="1" smtClean="0">
                <a:cs typeface="+mj-cs"/>
              </a:rPr>
              <a:t>الهندسة.</a:t>
            </a:r>
            <a:r>
              <a:rPr lang="ar-DZ" sz="2000" b="1" dirty="0" smtClean="0">
                <a:cs typeface="+mj-cs"/>
              </a:rPr>
              <a:t> ولم تكن ادواتهم في الحساب الورقة والقلم بل المسطرة </a:t>
            </a:r>
            <a:r>
              <a:rPr lang="ar-DZ" sz="2000" b="1" dirty="0" err="1" smtClean="0">
                <a:cs typeface="+mj-cs"/>
              </a:rPr>
              <a:t>والفرجار.</a:t>
            </a:r>
            <a:r>
              <a:rPr lang="ar-DZ" sz="2000" b="1" dirty="0" smtClean="0">
                <a:cs typeface="+mj-cs"/>
              </a:rPr>
              <a:t> فهم كانوا يتخيلون الاعداد على انها خيط مرن او </a:t>
            </a:r>
            <a:r>
              <a:rPr lang="ar-DZ" sz="2000" b="1" dirty="0" err="1" smtClean="0">
                <a:cs typeface="+mj-cs"/>
              </a:rPr>
              <a:t>زمبرك.</a:t>
            </a:r>
            <a:r>
              <a:rPr lang="ar-DZ" sz="2000" b="1" dirty="0" smtClean="0">
                <a:cs typeface="+mj-cs"/>
              </a:rPr>
              <a:t> فضرب عدد في 2 يعنى عندهم استطالة هذا </a:t>
            </a:r>
            <a:r>
              <a:rPr lang="ar-DZ" sz="2000" b="1" dirty="0" err="1" smtClean="0">
                <a:cs typeface="+mj-cs"/>
              </a:rPr>
              <a:t>الزمبرك</a:t>
            </a:r>
            <a:r>
              <a:rPr lang="ar-DZ" sz="2000" b="1" dirty="0" smtClean="0">
                <a:cs typeface="+mj-cs"/>
              </a:rPr>
              <a:t> حتى يصبح ضعف طوله </a:t>
            </a:r>
            <a:r>
              <a:rPr lang="ar-DZ" sz="2000" b="1" dirty="0" err="1" smtClean="0">
                <a:cs typeface="+mj-cs"/>
              </a:rPr>
              <a:t>الاصلى.</a:t>
            </a:r>
            <a:r>
              <a:rPr lang="ar-DZ" sz="2000" b="1" dirty="0" smtClean="0">
                <a:cs typeface="+mj-cs"/>
              </a:rPr>
              <a:t> والقسمة على 2 تعنى ضغط هذا </a:t>
            </a:r>
            <a:r>
              <a:rPr lang="ar-DZ" sz="2000" b="1" dirty="0" err="1" smtClean="0">
                <a:cs typeface="+mj-cs"/>
              </a:rPr>
              <a:t>الزمبرك</a:t>
            </a:r>
            <a:r>
              <a:rPr lang="ar-DZ" sz="2000" b="1" dirty="0" smtClean="0">
                <a:cs typeface="+mj-cs"/>
              </a:rPr>
              <a:t> حتى يصبح نصف طوله.</a:t>
            </a:r>
            <a:endParaRPr lang="ar-DZ" sz="2000" b="1" dirty="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sz="half" idx="4294967295"/>
          </p:nvPr>
        </p:nvSpPr>
        <p:spPr>
          <a:xfrm flipV="1">
            <a:off x="539552" y="5589240"/>
            <a:ext cx="8604448" cy="432048"/>
          </a:xfrm>
        </p:spPr>
        <p:txBody>
          <a:bodyPr>
            <a:normAutofit fontScale="92500" lnSpcReduction="10000"/>
          </a:bodyPr>
          <a:lstStyle/>
          <a:p>
            <a:endParaRPr lang="ar-DZ" dirty="0" smtClean="0"/>
          </a:p>
          <a:p>
            <a:endParaRPr lang="ar-DZ" dirty="0" smtClean="0"/>
          </a:p>
          <a:p>
            <a:endParaRPr lang="ar-DZ" dirty="0" smtClean="0"/>
          </a:p>
          <a:p>
            <a:endParaRPr lang="ar-DZ" dirty="0" smtClean="0"/>
          </a:p>
          <a:p>
            <a:endParaRPr lang="ar-DZ" dirty="0" smtClean="0"/>
          </a:p>
        </p:txBody>
      </p:sp>
      <p:sp>
        <p:nvSpPr>
          <p:cNvPr id="2" name="عنوان 1"/>
          <p:cNvSpPr>
            <a:spLocks noGrp="1"/>
          </p:cNvSpPr>
          <p:nvPr>
            <p:ph type="title" idx="4294967295"/>
          </p:nvPr>
        </p:nvSpPr>
        <p:spPr>
          <a:xfrm>
            <a:off x="0" y="704850"/>
            <a:ext cx="8229600" cy="1143000"/>
          </a:xfrm>
        </p:spPr>
        <p:txBody>
          <a:bodyPr/>
          <a:lstStyle/>
          <a:p>
            <a:pPr algn="ctr"/>
            <a:r>
              <a:rPr lang="ar-DZ" dirty="0" smtClean="0"/>
              <a:t>الحساب عند الاغريق</a:t>
            </a:r>
            <a:endParaRPr lang="ar-DZ" dirty="0"/>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
        <p:nvSpPr>
          <p:cNvPr id="7171" name="Rectangle 3"/>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مستطيل 21"/>
          <p:cNvSpPr/>
          <p:nvPr/>
        </p:nvSpPr>
        <p:spPr>
          <a:xfrm>
            <a:off x="395536" y="2274838"/>
            <a:ext cx="8136904" cy="4339650"/>
          </a:xfrm>
          <a:prstGeom prst="rect">
            <a:avLst/>
          </a:prstGeom>
        </p:spPr>
        <p:txBody>
          <a:bodyPr wrap="square">
            <a:spAutoFit/>
          </a:bodyPr>
          <a:lstStyle/>
          <a:p>
            <a:r>
              <a:rPr lang="ar-DZ" sz="2000" b="1" dirty="0" smtClean="0">
                <a:cs typeface="+mj-cs"/>
              </a:rPr>
              <a:t>ولم يضع علماء الحساب اليونان رمزا للصفر رغم اخذهم عن البابليين  في علم الفلك و التقويم و الجغرافيا النظام الستيني و </a:t>
            </a:r>
            <a:r>
              <a:rPr lang="ar-DZ" sz="2000" b="1" dirty="0" err="1" smtClean="0">
                <a:cs typeface="+mj-cs"/>
              </a:rPr>
              <a:t>الاثني</a:t>
            </a:r>
            <a:r>
              <a:rPr lang="ar-DZ" sz="2000" b="1" dirty="0" smtClean="0">
                <a:cs typeface="+mj-cs"/>
              </a:rPr>
              <a:t> عشر، و يرجع ذلك للتناقض مع قواعدهم المقررة </a:t>
            </a:r>
            <a:r>
              <a:rPr lang="ar-DZ" sz="2000" b="1" dirty="0" err="1" smtClean="0">
                <a:cs typeface="+mj-cs"/>
              </a:rPr>
              <a:t>للاعداد</a:t>
            </a:r>
            <a:r>
              <a:rPr lang="ar-DZ" sz="2000" b="1" dirty="0" smtClean="0">
                <a:cs typeface="+mj-cs"/>
              </a:rPr>
              <a:t>، اما  الكسور فقد كانت تسبب لهم </a:t>
            </a:r>
            <a:r>
              <a:rPr lang="ar-DZ" sz="2000" b="1" dirty="0" err="1" smtClean="0">
                <a:cs typeface="+mj-cs"/>
              </a:rPr>
              <a:t>عناءا</a:t>
            </a:r>
            <a:r>
              <a:rPr lang="ar-DZ" sz="2000" b="1" dirty="0" smtClean="0">
                <a:cs typeface="+mj-cs"/>
              </a:rPr>
              <a:t> كبيرا فهم لا يعرفون </a:t>
            </a:r>
            <a:r>
              <a:rPr lang="ar-DZ" sz="2000" b="1" dirty="0" err="1" smtClean="0">
                <a:cs typeface="+mj-cs"/>
              </a:rPr>
              <a:t>الا</a:t>
            </a:r>
            <a:r>
              <a:rPr lang="ar-DZ" sz="2000" b="1" dirty="0" smtClean="0">
                <a:cs typeface="+mj-cs"/>
              </a:rPr>
              <a:t> الكسور ذات البسط 1 </a:t>
            </a:r>
          </a:p>
          <a:p>
            <a:r>
              <a:rPr lang="ar-DZ" sz="2000" b="1" dirty="0" smtClean="0">
                <a:cs typeface="+mj-cs"/>
              </a:rPr>
              <a:t>و لقد كان اليونانيون يكتبون الارقام من اليسار الى </a:t>
            </a:r>
            <a:r>
              <a:rPr lang="ar-DZ" sz="2000" b="1" dirty="0" err="1" smtClean="0">
                <a:cs typeface="+mj-cs"/>
              </a:rPr>
              <a:t>اليمين.</a:t>
            </a:r>
            <a:r>
              <a:rPr lang="ar-DZ" sz="2000" b="1" dirty="0" smtClean="0">
                <a:cs typeface="+mj-cs"/>
              </a:rPr>
              <a:t> </a:t>
            </a:r>
            <a:r>
              <a:rPr lang="ar-DZ" sz="2000" b="1" dirty="0" smtClean="0">
                <a:cs typeface="+mj-cs"/>
              </a:rPr>
              <a:t>وكانوا ينظرون إليها نظرة تقديس ويرون أن لها خواص وأن لكل منها </a:t>
            </a:r>
            <a:r>
              <a:rPr lang="ar-DZ" sz="2000" b="1" dirty="0" err="1" smtClean="0">
                <a:cs typeface="+mj-cs"/>
              </a:rPr>
              <a:t>معنى.</a:t>
            </a:r>
            <a:r>
              <a:rPr lang="ar-DZ" sz="2000" b="1" dirty="0" smtClean="0">
                <a:cs typeface="+mj-cs"/>
              </a:rPr>
              <a:t> ووضعوا نظريات عن الأعداد وخصائصها وقسموها إلى زوجية وفردية وعرفوا شيئا من الأعداد التامة والناقصة والمتحابة وعرفوا كثيرا عن التناسب وكان بعض علمائهم يعتقدون أن لكل مسألة أو حقيقة في الحساب ما يقابلها في الهندسة، وأنه يمكن التعبير عنها وحلها </a:t>
            </a:r>
            <a:r>
              <a:rPr lang="ar-DZ" sz="2000" b="1" dirty="0" err="1" smtClean="0">
                <a:cs typeface="+mj-cs"/>
              </a:rPr>
              <a:t>هندسيا.</a:t>
            </a:r>
            <a:r>
              <a:rPr lang="ar-DZ" sz="2000" b="1" dirty="0" smtClean="0">
                <a:cs typeface="+mj-cs"/>
              </a:rPr>
              <a:t> لم يكن علم الجبر عند علماء الاغريق علما مستقلا كما هو الآن أو كما كان معروفا عند </a:t>
            </a:r>
            <a:r>
              <a:rPr lang="ar-DZ" sz="2000" b="1" dirty="0" smtClean="0">
                <a:cs typeface="+mj-cs"/>
              </a:rPr>
              <a:t>العرب بل </a:t>
            </a:r>
            <a:r>
              <a:rPr lang="ar-DZ" sz="2000" b="1" dirty="0" smtClean="0">
                <a:cs typeface="+mj-cs"/>
              </a:rPr>
              <a:t>كانوا يعتبرونه جزاءا من الحساب وبحثا من </a:t>
            </a:r>
            <a:r>
              <a:rPr lang="ar-DZ" sz="2000" b="1" dirty="0" err="1" smtClean="0">
                <a:cs typeface="+mj-cs"/>
              </a:rPr>
              <a:t>بحوثه.</a:t>
            </a:r>
            <a:r>
              <a:rPr lang="ar-DZ" sz="2000" b="1" dirty="0" smtClean="0">
                <a:cs typeface="+mj-cs"/>
              </a:rPr>
              <a:t> وقد عرفوا شيئا عن بعض المتطابقات في الجبر وبرهنوا عليها </a:t>
            </a:r>
            <a:r>
              <a:rPr lang="ar-DZ" sz="2000" b="1" dirty="0" err="1" smtClean="0">
                <a:cs typeface="+mj-cs"/>
              </a:rPr>
              <a:t>هندسيا.</a:t>
            </a:r>
            <a:r>
              <a:rPr lang="ar-DZ" sz="2000" b="1" dirty="0" smtClean="0">
                <a:cs typeface="+mj-cs"/>
              </a:rPr>
              <a:t> ونجد أيضا أن </a:t>
            </a:r>
            <a:r>
              <a:rPr lang="ar-DZ" sz="2000" b="1" dirty="0" err="1" smtClean="0">
                <a:cs typeface="+mj-cs"/>
              </a:rPr>
              <a:t>ديوفانطس</a:t>
            </a:r>
            <a:r>
              <a:rPr lang="ar-DZ" sz="2000" b="1" dirty="0" smtClean="0">
                <a:cs typeface="+mj-cs"/>
              </a:rPr>
              <a:t> قد أستعمل طرقا لجمع المساحات إلى </a:t>
            </a:r>
            <a:r>
              <a:rPr lang="ar-DZ" sz="2000" b="1" dirty="0" err="1" smtClean="0">
                <a:cs typeface="+mj-cs"/>
              </a:rPr>
              <a:t>الأطوال.</a:t>
            </a:r>
            <a:r>
              <a:rPr lang="ar-DZ" sz="2000" b="1" dirty="0" smtClean="0">
                <a:cs typeface="+mj-cs"/>
              </a:rPr>
              <a:t> فقد كانت نظرية الاعداد عند </a:t>
            </a:r>
            <a:r>
              <a:rPr lang="ar-DZ" sz="2000" b="1" dirty="0" err="1" smtClean="0">
                <a:cs typeface="+mj-cs"/>
              </a:rPr>
              <a:t>الفيثاغوريين</a:t>
            </a:r>
            <a:r>
              <a:rPr lang="ar-DZ" sz="2000" b="1" dirty="0" smtClean="0">
                <a:cs typeface="+mj-cs"/>
              </a:rPr>
              <a:t> دينا و معتقدا فكان العدد 1 مصدر كل الاعداد و يرمز للعقل او الاله اما 2 فيرمز للرأي و 3 للتناغم 4 </a:t>
            </a:r>
            <a:r>
              <a:rPr lang="ar-DZ" sz="2000" b="1" dirty="0" err="1" smtClean="0">
                <a:cs typeface="+mj-cs"/>
              </a:rPr>
              <a:t>للعدل </a:t>
            </a:r>
            <a:r>
              <a:rPr lang="ar-DZ" sz="2000" b="1" dirty="0" smtClean="0">
                <a:cs typeface="+mj-cs"/>
              </a:rPr>
              <a:t>...الخ</a:t>
            </a:r>
          </a:p>
          <a:p>
            <a:r>
              <a:rPr lang="ar-DZ" sz="2000" b="1" dirty="0" smtClean="0">
                <a:cs typeface="+mj-cs"/>
              </a:rPr>
              <a:t>لكن ما أعجزهم و هدم معتقدهم الاعداد الصماء اذ لا يمكن التعبير عنها </a:t>
            </a:r>
            <a:r>
              <a:rPr lang="ar-DZ" sz="2000" b="1" dirty="0" err="1" smtClean="0">
                <a:cs typeface="+mj-cs"/>
              </a:rPr>
              <a:t>باعداد</a:t>
            </a:r>
            <a:r>
              <a:rPr lang="ar-DZ" sz="2000" b="1" dirty="0" smtClean="0">
                <a:cs typeface="+mj-cs"/>
              </a:rPr>
              <a:t> صحيحة </a:t>
            </a:r>
            <a:endParaRPr lang="ar-DZ" sz="2000" b="1" dirty="0" smtClean="0">
              <a:cs typeface="+mj-cs"/>
            </a:endParaRPr>
          </a:p>
          <a:p>
            <a:endParaRPr lang="ar-DZ" b="1" dirty="0" smtClean="0"/>
          </a:p>
          <a:p>
            <a:endParaRPr lang="ar-DZ" b="1"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836712"/>
            <a:ext cx="8676456" cy="1446550"/>
          </a:xfrm>
          <a:prstGeom prst="rect">
            <a:avLst/>
          </a:prstGeom>
        </p:spPr>
        <p:txBody>
          <a:bodyPr wrap="square">
            <a:spAutoFit/>
          </a:bodyPr>
          <a:lstStyle/>
          <a:p>
            <a:endParaRPr lang="ar-DZ" sz="2000" b="1" dirty="0" smtClean="0"/>
          </a:p>
          <a:p>
            <a:endParaRPr lang="ar-DZ" sz="2000" b="1" dirty="0" smtClean="0"/>
          </a:p>
          <a:p>
            <a:endParaRPr lang="ar-DZ" sz="2400" dirty="0" smtClean="0"/>
          </a:p>
          <a:p>
            <a:endParaRPr lang="ar-DZ" sz="2400" dirty="0"/>
          </a:p>
        </p:txBody>
      </p:sp>
      <p:sp>
        <p:nvSpPr>
          <p:cNvPr id="7" name="مستطيل 6"/>
          <p:cNvSpPr/>
          <p:nvPr/>
        </p:nvSpPr>
        <p:spPr>
          <a:xfrm>
            <a:off x="0" y="4581128"/>
            <a:ext cx="8799721" cy="707886"/>
          </a:xfrm>
          <a:prstGeom prst="rect">
            <a:avLst/>
          </a:prstGeom>
        </p:spPr>
        <p:txBody>
          <a:bodyPr wrap="square">
            <a:spAutoFit/>
          </a:bodyPr>
          <a:lstStyle/>
          <a:p>
            <a:endParaRPr lang="ar-DZ" sz="2000" dirty="0" smtClean="0"/>
          </a:p>
          <a:p>
            <a:endParaRPr lang="ar-DZ" sz="2000" dirty="0" smtClean="0"/>
          </a:p>
        </p:txBody>
      </p:sp>
      <p:sp>
        <p:nvSpPr>
          <p:cNvPr id="8" name="عنوان 7"/>
          <p:cNvSpPr>
            <a:spLocks noGrp="1"/>
          </p:cNvSpPr>
          <p:nvPr>
            <p:ph type="title"/>
          </p:nvPr>
        </p:nvSpPr>
        <p:spPr/>
        <p:txBody>
          <a:bodyPr/>
          <a:lstStyle/>
          <a:p>
            <a:pPr algn="ctr"/>
            <a:r>
              <a:rPr lang="ar-DZ" dirty="0" smtClean="0"/>
              <a:t>مثال في الحساب و الجبر اليوناني</a:t>
            </a:r>
            <a:endParaRPr lang="ar-DZ" dirty="0"/>
          </a:p>
        </p:txBody>
      </p:sp>
      <p:sp>
        <p:nvSpPr>
          <p:cNvPr id="10" name="عنصر نائب للنص 9"/>
          <p:cNvSpPr>
            <a:spLocks noGrp="1"/>
          </p:cNvSpPr>
          <p:nvPr>
            <p:ph type="body" idx="1"/>
          </p:nvPr>
        </p:nvSpPr>
        <p:spPr/>
        <p:txBody>
          <a:bodyPr/>
          <a:lstStyle/>
          <a:p>
            <a:r>
              <a:rPr lang="ar-DZ" dirty="0" smtClean="0">
                <a:latin typeface="Tahoma" pitchFamily="34" charset="0"/>
                <a:ea typeface="Tahoma" pitchFamily="34" charset="0"/>
                <a:cs typeface="Tahoma" pitchFamily="34" charset="0"/>
              </a:rPr>
              <a:t>تقسيم الاعداد </a:t>
            </a:r>
            <a:endParaRPr lang="ar-DZ" dirty="0">
              <a:latin typeface="Tahoma" pitchFamily="34" charset="0"/>
              <a:ea typeface="Tahoma" pitchFamily="34" charset="0"/>
              <a:cs typeface="Tahoma" pitchFamily="34" charset="0"/>
            </a:endParaRPr>
          </a:p>
        </p:txBody>
      </p:sp>
      <p:sp>
        <p:nvSpPr>
          <p:cNvPr id="12" name="عنصر نائب للنص 11"/>
          <p:cNvSpPr>
            <a:spLocks noGrp="1"/>
          </p:cNvSpPr>
          <p:nvPr>
            <p:ph type="body" sz="half" idx="3"/>
          </p:nvPr>
        </p:nvSpPr>
        <p:spPr/>
        <p:txBody>
          <a:bodyPr/>
          <a:lstStyle/>
          <a:p>
            <a:r>
              <a:rPr lang="ar-DZ" dirty="0" smtClean="0">
                <a:latin typeface="Tahoma" pitchFamily="34" charset="0"/>
                <a:ea typeface="Tahoma" pitchFamily="34" charset="0"/>
                <a:cs typeface="Tahoma" pitchFamily="34" charset="0"/>
              </a:rPr>
              <a:t>علم الحساب </a:t>
            </a:r>
            <a:r>
              <a:rPr lang="fr-FR" dirty="0" err="1" smtClean="0">
                <a:latin typeface="Tahoma" pitchFamily="34" charset="0"/>
                <a:ea typeface="Tahoma" pitchFamily="34" charset="0"/>
                <a:cs typeface="Tahoma" pitchFamily="34" charset="0"/>
              </a:rPr>
              <a:t>arithmetika</a:t>
            </a:r>
            <a:endParaRPr lang="ar-DZ" dirty="0">
              <a:latin typeface="Tahoma" pitchFamily="34" charset="0"/>
              <a:ea typeface="Tahoma" pitchFamily="34" charset="0"/>
              <a:cs typeface="Tahoma" pitchFamily="34" charset="0"/>
            </a:endParaRPr>
          </a:p>
        </p:txBody>
      </p:sp>
      <p:sp>
        <p:nvSpPr>
          <p:cNvPr id="11" name="عنصر نائب للمحتوى 10"/>
          <p:cNvSpPr>
            <a:spLocks noGrp="1"/>
          </p:cNvSpPr>
          <p:nvPr>
            <p:ph sz="quarter" idx="2"/>
          </p:nvPr>
        </p:nvSpPr>
        <p:spPr/>
        <p:txBody>
          <a:bodyPr>
            <a:normAutofit lnSpcReduction="10000"/>
          </a:bodyPr>
          <a:lstStyle/>
          <a:p>
            <a:r>
              <a:rPr lang="ar-DZ" sz="2400" b="1" dirty="0" smtClean="0">
                <a:cs typeface="+mj-cs"/>
              </a:rPr>
              <a:t>اهم </a:t>
            </a:r>
            <a:r>
              <a:rPr lang="ar-DZ" sz="2400" b="1" dirty="0" err="1" smtClean="0">
                <a:cs typeface="+mj-cs"/>
              </a:rPr>
              <a:t>أقسام </a:t>
            </a:r>
            <a:r>
              <a:rPr lang="ar-DZ" sz="2400" b="1" dirty="0" smtClean="0">
                <a:cs typeface="+mj-cs"/>
              </a:rPr>
              <a:t>– انواع- الاعداد الاغريقية</a:t>
            </a:r>
          </a:p>
          <a:p>
            <a:pPr>
              <a:buNone/>
            </a:pPr>
            <a:r>
              <a:rPr lang="ar-DZ" sz="2400" b="1" dirty="0" smtClean="0">
                <a:solidFill>
                  <a:srgbClr val="C00000"/>
                </a:solidFill>
                <a:cs typeface="+mj-cs"/>
              </a:rPr>
              <a:t>الفردية: </a:t>
            </a:r>
            <a:r>
              <a:rPr lang="ar-DZ" sz="2400" b="1" dirty="0" err="1" smtClean="0">
                <a:cs typeface="+mj-cs"/>
              </a:rPr>
              <a:t>1-3-5...</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الزوجية: </a:t>
            </a:r>
            <a:r>
              <a:rPr lang="ar-DZ" sz="2400" b="1" dirty="0" err="1" smtClean="0">
                <a:cs typeface="+mj-cs"/>
              </a:rPr>
              <a:t>2-4-6...</a:t>
            </a:r>
            <a:r>
              <a:rPr lang="ar-DZ" sz="2400" b="1" dirty="0" smtClean="0">
                <a:cs typeface="+mj-cs"/>
              </a:rPr>
              <a:t> </a:t>
            </a:r>
            <a:r>
              <a:rPr lang="ar-DZ" sz="2400" b="1" dirty="0" err="1" smtClean="0">
                <a:cs typeface="+mj-cs"/>
              </a:rPr>
              <a:t>.</a:t>
            </a:r>
            <a:r>
              <a:rPr lang="ar-DZ" sz="2400" b="1" dirty="0" smtClean="0">
                <a:cs typeface="+mj-cs"/>
              </a:rPr>
              <a:t> </a:t>
            </a:r>
          </a:p>
          <a:p>
            <a:pPr>
              <a:buNone/>
            </a:pPr>
            <a:r>
              <a:rPr lang="ar-DZ" sz="2400" b="1" dirty="0" smtClean="0">
                <a:solidFill>
                  <a:srgbClr val="C00000"/>
                </a:solidFill>
                <a:cs typeface="+mj-cs"/>
              </a:rPr>
              <a:t>زوجي فردي: </a:t>
            </a:r>
            <a:r>
              <a:rPr lang="ar-DZ" sz="2400" b="1" dirty="0" err="1" smtClean="0">
                <a:cs typeface="+mj-cs"/>
              </a:rPr>
              <a:t>6-10-12...</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زوجي زوجي: </a:t>
            </a:r>
            <a:r>
              <a:rPr lang="ar-DZ" sz="2400" b="1" dirty="0" err="1" smtClean="0">
                <a:cs typeface="+mj-cs"/>
              </a:rPr>
              <a:t>4-8-16...</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فردي فردي: </a:t>
            </a:r>
            <a:r>
              <a:rPr lang="ar-DZ" sz="2400" b="1" dirty="0" err="1" smtClean="0">
                <a:cs typeface="+mj-cs"/>
              </a:rPr>
              <a:t>9-15-21...</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التامة: </a:t>
            </a:r>
            <a:r>
              <a:rPr lang="ar-DZ" sz="2400" b="1" dirty="0" err="1" smtClean="0">
                <a:cs typeface="+mj-cs"/>
              </a:rPr>
              <a:t>6-28-496...</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الأولية: </a:t>
            </a:r>
            <a:r>
              <a:rPr lang="ar-DZ" sz="2400" b="1" dirty="0" err="1" smtClean="0">
                <a:cs typeface="+mj-cs"/>
              </a:rPr>
              <a:t>2-3-5...</a:t>
            </a:r>
            <a:r>
              <a:rPr lang="ar-DZ" sz="2400" b="1" dirty="0" smtClean="0">
                <a:cs typeface="+mj-cs"/>
              </a:rPr>
              <a:t> </a:t>
            </a:r>
            <a:r>
              <a:rPr lang="ar-DZ" sz="2400" b="1" dirty="0" err="1" smtClean="0">
                <a:cs typeface="+mj-cs"/>
              </a:rPr>
              <a:t>.</a:t>
            </a:r>
            <a:endParaRPr lang="ar-DZ" sz="2400" b="1" dirty="0" smtClean="0">
              <a:cs typeface="+mj-cs"/>
            </a:endParaRPr>
          </a:p>
          <a:p>
            <a:pPr>
              <a:buNone/>
            </a:pPr>
            <a:r>
              <a:rPr lang="ar-DZ" sz="2400" b="1" dirty="0" smtClean="0">
                <a:solidFill>
                  <a:srgbClr val="C00000"/>
                </a:solidFill>
                <a:cs typeface="+mj-cs"/>
              </a:rPr>
              <a:t>المتحابة: </a:t>
            </a:r>
            <a:r>
              <a:rPr lang="ar-DZ" sz="2400" b="1" dirty="0" smtClean="0">
                <a:cs typeface="+mj-cs"/>
              </a:rPr>
              <a:t>220-284</a:t>
            </a:r>
          </a:p>
        </p:txBody>
      </p:sp>
      <p:sp>
        <p:nvSpPr>
          <p:cNvPr id="13" name="عنصر نائب للمحتوى 12"/>
          <p:cNvSpPr>
            <a:spLocks noGrp="1"/>
          </p:cNvSpPr>
          <p:nvPr>
            <p:ph sz="quarter" idx="4"/>
          </p:nvPr>
        </p:nvSpPr>
        <p:spPr>
          <a:xfrm>
            <a:off x="4645025" y="2514600"/>
            <a:ext cx="4041775" cy="4343400"/>
          </a:xfrm>
        </p:spPr>
        <p:txBody>
          <a:bodyPr>
            <a:noAutofit/>
          </a:bodyPr>
          <a:lstStyle/>
          <a:p>
            <a:r>
              <a:rPr lang="ar-DZ" sz="2400" b="1" dirty="0" smtClean="0">
                <a:cs typeface="+mj-cs"/>
              </a:rPr>
              <a:t>اشتهر </a:t>
            </a:r>
            <a:r>
              <a:rPr lang="ar-DZ" sz="2400" b="1" dirty="0" err="1" smtClean="0">
                <a:cs typeface="+mj-cs"/>
              </a:rPr>
              <a:t>ديوفانتس</a:t>
            </a:r>
            <a:r>
              <a:rPr lang="ar-DZ" sz="2400" b="1" dirty="0" smtClean="0">
                <a:cs typeface="+mj-cs"/>
              </a:rPr>
              <a:t> بكتابه علم الحساب الذي يعالج انماطا مختلفة من المسائل الجبرية  و يحلها بطرق جبرية دون اللجوء الى الهندسة على غير عادة اليونانيين لكن دون ان يولي اهمية للقواعد العامة اذ يعطي حل محدد للمسألة </a:t>
            </a:r>
            <a:r>
              <a:rPr lang="ar-DZ" sz="2400" b="1" dirty="0" err="1" smtClean="0">
                <a:cs typeface="+mj-cs"/>
              </a:rPr>
              <a:t>المطروحة </a:t>
            </a:r>
            <a:r>
              <a:rPr lang="ar-DZ" sz="2400" b="1" dirty="0" smtClean="0">
                <a:cs typeface="+mj-cs"/>
              </a:rPr>
              <a:t>–عددها </a:t>
            </a:r>
            <a:r>
              <a:rPr lang="ar-DZ" sz="2400" b="1" dirty="0" err="1" smtClean="0">
                <a:cs typeface="+mj-cs"/>
              </a:rPr>
              <a:t>189 –</a:t>
            </a:r>
            <a:endParaRPr lang="ar-DZ" sz="2400" b="1" dirty="0" smtClean="0">
              <a:cs typeface="+mj-cs"/>
            </a:endParaRPr>
          </a:p>
          <a:p>
            <a:r>
              <a:rPr lang="ar-DZ" sz="2400" b="1" dirty="0" smtClean="0">
                <a:solidFill>
                  <a:srgbClr val="FF0066"/>
                </a:solidFill>
                <a:cs typeface="+mj-cs"/>
              </a:rPr>
              <a:t>مثال: </a:t>
            </a:r>
            <a:r>
              <a:rPr lang="ar-DZ" sz="2400" b="1" dirty="0" smtClean="0">
                <a:cs typeface="+mj-cs"/>
              </a:rPr>
              <a:t>المطلوب تقسيم مربع عدد الى مربعي </a:t>
            </a:r>
            <a:r>
              <a:rPr lang="ar-DZ" sz="2400" b="1" dirty="0" err="1" smtClean="0">
                <a:cs typeface="+mj-cs"/>
              </a:rPr>
              <a:t>عددين </a:t>
            </a:r>
            <a:r>
              <a:rPr lang="ar-DZ" sz="2400" b="1" dirty="0" smtClean="0">
                <a:cs typeface="+mj-cs"/>
              </a:rPr>
              <a:t>( الحلول </a:t>
            </a:r>
            <a:r>
              <a:rPr lang="ar-DZ" sz="2400" b="1" dirty="0" err="1" smtClean="0">
                <a:cs typeface="+mj-cs"/>
              </a:rPr>
              <a:t>الكسرية</a:t>
            </a:r>
            <a:r>
              <a:rPr lang="ar-DZ" sz="2400" b="1" dirty="0" smtClean="0">
                <a:cs typeface="+mj-cs"/>
              </a:rPr>
              <a:t> مقبولة</a:t>
            </a:r>
            <a:r>
              <a:rPr lang="ar-DZ" sz="2400" b="1" dirty="0" err="1" smtClean="0">
                <a:cs typeface="+mj-cs"/>
              </a:rPr>
              <a:t>)</a:t>
            </a:r>
            <a:endParaRPr lang="ar-DZ" sz="2400" b="1" dirty="0" smtClean="0">
              <a:cs typeface="+mj-cs"/>
            </a:endParaRPr>
          </a:p>
          <a:p>
            <a:r>
              <a:rPr lang="ar-DZ" sz="2400" b="1" dirty="0" smtClean="0">
                <a:solidFill>
                  <a:srgbClr val="FF0066"/>
                </a:solidFill>
                <a:cs typeface="+mj-cs"/>
              </a:rPr>
              <a:t>حل مختصر: </a:t>
            </a:r>
            <a:r>
              <a:rPr lang="ar-DZ" sz="2400" b="1" dirty="0" smtClean="0">
                <a:cs typeface="+mj-cs"/>
              </a:rPr>
              <a:t>افرض العدد 16 و ليكن احد العددين </a:t>
            </a:r>
            <a:r>
              <a:rPr lang="en-US" sz="2400" b="1" dirty="0" smtClean="0">
                <a:cs typeface="+mj-cs"/>
              </a:rPr>
              <a:t>x²</a:t>
            </a:r>
            <a:r>
              <a:rPr lang="ar-SA" sz="2400" b="1" dirty="0" smtClean="0">
                <a:cs typeface="+mj-cs"/>
              </a:rPr>
              <a:t> اذن  نأخذ العدد الآخر من </a:t>
            </a:r>
            <a:r>
              <a:rPr lang="ar-SA" sz="2000" b="1" dirty="0" err="1" smtClean="0">
                <a:cs typeface="+mj-cs"/>
              </a:rPr>
              <a:t>الشكل ²</a:t>
            </a:r>
            <a:r>
              <a:rPr lang="ar-SA" sz="2000" b="1" dirty="0" smtClean="0">
                <a:cs typeface="+mj-cs"/>
              </a:rPr>
              <a:t>(4-</a:t>
            </a:r>
            <a:r>
              <a:rPr lang="en-US" sz="2000" b="1" dirty="0" smtClean="0">
                <a:cs typeface="+mj-cs"/>
              </a:rPr>
              <a:t>x</a:t>
            </a:r>
            <a:r>
              <a:rPr lang="ar-SA" sz="2000" b="1" dirty="0" smtClean="0">
                <a:cs typeface="+mj-cs"/>
              </a:rPr>
              <a:t>2</a:t>
            </a:r>
            <a:r>
              <a:rPr lang="ar-SA" sz="2000" b="1" dirty="0" err="1" smtClean="0">
                <a:cs typeface="+mj-cs"/>
              </a:rPr>
              <a:t>) </a:t>
            </a:r>
            <a:r>
              <a:rPr lang="ar-SA" sz="2000" b="1" dirty="0" smtClean="0">
                <a:cs typeface="+mj-cs"/>
              </a:rPr>
              <a:t>=16-</a:t>
            </a:r>
            <a:r>
              <a:rPr lang="en-US" sz="2000" b="1" dirty="0" smtClean="0">
                <a:cs typeface="+mj-cs"/>
              </a:rPr>
              <a:t> </a:t>
            </a:r>
            <a:r>
              <a:rPr lang="en-US" sz="2000" b="1" dirty="0" smtClean="0">
                <a:cs typeface="+mj-cs"/>
              </a:rPr>
              <a:t>x² </a:t>
            </a:r>
            <a:r>
              <a:rPr lang="ar-SA" sz="2000" b="1" dirty="0" smtClean="0">
                <a:cs typeface="+mj-cs"/>
              </a:rPr>
              <a:t>نجد</a:t>
            </a:r>
            <a:r>
              <a:rPr lang="fr-FR" sz="2000" b="1" dirty="0" smtClean="0">
                <a:cs typeface="+mj-cs"/>
              </a:rPr>
              <a:t>x </a:t>
            </a:r>
            <a:r>
              <a:rPr lang="fr-FR" sz="2000" b="1" dirty="0" smtClean="0">
                <a:cs typeface="+mj-cs"/>
              </a:rPr>
              <a:t>=</a:t>
            </a:r>
            <a:r>
              <a:rPr lang="fr-FR" sz="2000" b="1" dirty="0" smtClean="0">
                <a:cs typeface="+mj-cs"/>
              </a:rPr>
              <a:t> 16/5 </a:t>
            </a:r>
            <a:r>
              <a:rPr lang="ar-SA" sz="2000" b="1" dirty="0" smtClean="0">
                <a:cs typeface="+mj-cs"/>
              </a:rPr>
              <a:t> </a:t>
            </a:r>
            <a:endParaRPr lang="ar-DZ" sz="2000" b="1" dirty="0">
              <a:solidFill>
                <a:srgbClr val="FF0066"/>
              </a:solidFill>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95536" y="404664"/>
            <a:ext cx="8229600" cy="792088"/>
          </a:xfrm>
        </p:spPr>
        <p:txBody>
          <a:bodyPr>
            <a:normAutofit fontScale="90000"/>
          </a:bodyPr>
          <a:lstStyle/>
          <a:p>
            <a:pPr algn="ctr"/>
            <a:r>
              <a:rPr lang="ar-DZ" dirty="0" smtClean="0"/>
              <a:t>الهندسة</a:t>
            </a:r>
            <a:endParaRPr lang="ar-DZ" dirty="0"/>
          </a:p>
        </p:txBody>
      </p:sp>
      <p:sp>
        <p:nvSpPr>
          <p:cNvPr id="6" name="عنصر نائب للنص 5"/>
          <p:cNvSpPr>
            <a:spLocks noGrp="1"/>
          </p:cNvSpPr>
          <p:nvPr>
            <p:ph sz="half" idx="2"/>
          </p:nvPr>
        </p:nvSpPr>
        <p:spPr>
          <a:xfrm>
            <a:off x="467544" y="1920085"/>
            <a:ext cx="8219256" cy="4434840"/>
          </a:xfrm>
        </p:spPr>
        <p:txBody>
          <a:bodyPr>
            <a:normAutofit fontScale="62500" lnSpcReduction="20000"/>
          </a:bodyPr>
          <a:lstStyle/>
          <a:p>
            <a:pPr algn="ctr"/>
            <a:r>
              <a:rPr lang="ar-DZ" dirty="0" smtClean="0"/>
              <a:t> </a:t>
            </a:r>
            <a:endParaRPr lang="ar-DZ" dirty="0"/>
          </a:p>
        </p:txBody>
      </p:sp>
      <p:sp>
        <p:nvSpPr>
          <p:cNvPr id="8" name="عنصر نائب للنص 7"/>
          <p:cNvSpPr>
            <a:spLocks noGrp="1"/>
          </p:cNvSpPr>
          <p:nvPr>
            <p:ph type="body" sz="half" idx="4294967295"/>
          </p:nvPr>
        </p:nvSpPr>
        <p:spPr>
          <a:xfrm>
            <a:off x="611560" y="1484784"/>
            <a:ext cx="7848872" cy="45719"/>
          </a:xfrm>
        </p:spPr>
        <p:txBody>
          <a:bodyPr>
            <a:noAutofit/>
          </a:bodyPr>
          <a:lstStyle/>
          <a:p>
            <a:pPr algn="ctr">
              <a:buNone/>
            </a:pPr>
            <a:endParaRPr lang="ar-DZ" sz="3200" dirty="0">
              <a:solidFill>
                <a:srgbClr val="FF0066"/>
              </a:solidFill>
              <a:cs typeface="+mj-cs"/>
            </a:endParaRPr>
          </a:p>
        </p:txBody>
      </p:sp>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
        <p:nvSpPr>
          <p:cNvPr id="19" name="عنصر نائب للمحتوى 18"/>
          <p:cNvSpPr>
            <a:spLocks noGrp="1"/>
          </p:cNvSpPr>
          <p:nvPr>
            <p:ph sz="half" idx="1"/>
          </p:nvPr>
        </p:nvSpPr>
        <p:spPr>
          <a:xfrm>
            <a:off x="457200" y="980728"/>
            <a:ext cx="8291264" cy="5877272"/>
          </a:xfrm>
        </p:spPr>
        <p:txBody>
          <a:bodyPr>
            <a:noAutofit/>
          </a:bodyPr>
          <a:lstStyle/>
          <a:p>
            <a:r>
              <a:rPr lang="ar-DZ" sz="2000" b="1" dirty="0" err="1" smtClean="0">
                <a:cs typeface="+mj-cs"/>
              </a:rPr>
              <a:t>اشتغل</a:t>
            </a:r>
            <a:r>
              <a:rPr lang="ar-DZ" sz="2000" b="1" dirty="0" smtClean="0">
                <a:cs typeface="+mj-cs"/>
              </a:rPr>
              <a:t> اليونانيون بالهندسة </a:t>
            </a:r>
            <a:r>
              <a:rPr lang="ar-DZ" sz="2000" b="1" dirty="0" err="1" smtClean="0">
                <a:cs typeface="+mj-cs"/>
              </a:rPr>
              <a:t>فاقاموا</a:t>
            </a:r>
            <a:r>
              <a:rPr lang="ar-DZ" sz="2000" b="1" dirty="0" smtClean="0">
                <a:cs typeface="+mj-cs"/>
              </a:rPr>
              <a:t> لها البراهين العقلية و الخطوات المنطقية فرتبوا نظرياتها و عملياتها و يرجع </a:t>
            </a:r>
            <a:r>
              <a:rPr lang="ar-DZ" sz="2000" b="1" dirty="0" smtClean="0">
                <a:cs typeface="+mj-cs"/>
              </a:rPr>
              <a:t>الفضل لتقدم الاغريق في الهندسة إلى </a:t>
            </a:r>
            <a:r>
              <a:rPr lang="ar-DZ" sz="2000" b="1" dirty="0" err="1" smtClean="0">
                <a:cs typeface="+mj-cs"/>
              </a:rPr>
              <a:t>طاليس</a:t>
            </a:r>
            <a:r>
              <a:rPr lang="ar-DZ" sz="2000" b="1" dirty="0" smtClean="0">
                <a:cs typeface="+mj-cs"/>
              </a:rPr>
              <a:t> حيث استطاع أن يحدد ارتفاع الهرم من خلال قياس طول </a:t>
            </a:r>
            <a:r>
              <a:rPr lang="ar-DZ" sz="2000" b="1" dirty="0" err="1" smtClean="0">
                <a:cs typeface="+mj-cs"/>
              </a:rPr>
              <a:t>ظله.</a:t>
            </a:r>
            <a:r>
              <a:rPr lang="ar-DZ" sz="2000" b="1" dirty="0" smtClean="0">
                <a:cs typeface="+mj-cs"/>
              </a:rPr>
              <a:t> </a:t>
            </a:r>
            <a:r>
              <a:rPr lang="ar-DZ" sz="2000" b="1" dirty="0" smtClean="0">
                <a:cs typeface="+mj-cs"/>
              </a:rPr>
              <a:t>وكان </a:t>
            </a:r>
            <a:r>
              <a:rPr lang="ar-DZ" sz="2000" b="1" dirty="0" err="1" smtClean="0">
                <a:cs typeface="+mj-cs"/>
              </a:rPr>
              <a:t>فيثاغورس</a:t>
            </a:r>
            <a:r>
              <a:rPr lang="ar-DZ" sz="2000" b="1" dirty="0" smtClean="0">
                <a:cs typeface="+mj-cs"/>
              </a:rPr>
              <a:t> هو أول من طبع الهندسة بطابعها الحالي المنطقي، كما كان أول من رتب النظريات الأساسية ترتيباً منطقياً </a:t>
            </a:r>
            <a:r>
              <a:rPr lang="ar-DZ" sz="2000" b="1" dirty="0" err="1" smtClean="0">
                <a:cs typeface="+mj-cs"/>
              </a:rPr>
              <a:t>منظماً </a:t>
            </a:r>
            <a:r>
              <a:rPr lang="ar-DZ" sz="2000" b="1" dirty="0" smtClean="0">
                <a:cs typeface="+mj-cs"/>
              </a:rPr>
              <a:t>، أدخل </a:t>
            </a:r>
            <a:r>
              <a:rPr lang="ar-DZ" sz="2000" b="1" dirty="0" smtClean="0">
                <a:cs typeface="+mj-cs"/>
              </a:rPr>
              <a:t>الإغريق الاستنتاج المنطقي والبرهان، وأحرزوا بذلك تقدمًا مهمًا من أجل الوصول إلى بناء نظرية رياضية </a:t>
            </a:r>
            <a:r>
              <a:rPr lang="ar-DZ" sz="2000" b="1" dirty="0" err="1" smtClean="0">
                <a:cs typeface="+mj-cs"/>
              </a:rPr>
              <a:t>منظمة.</a:t>
            </a:r>
            <a:r>
              <a:rPr lang="ar-DZ" sz="2000" b="1" dirty="0" smtClean="0">
                <a:cs typeface="+mj-cs"/>
              </a:rPr>
              <a:t> وتقليديًا يعد الفيلسوف </a:t>
            </a:r>
            <a:r>
              <a:rPr lang="ar-DZ" sz="2000" b="1" dirty="0" err="1" smtClean="0">
                <a:cs typeface="+mj-cs"/>
              </a:rPr>
              <a:t>طاليس</a:t>
            </a:r>
            <a:r>
              <a:rPr lang="ar-DZ" sz="2000" b="1" dirty="0" smtClean="0">
                <a:cs typeface="+mj-cs"/>
              </a:rPr>
              <a:t> أول من استخدم الاستنتاج في البرهان، وانصبَّ جل اهتمامه على الهندسة حوالي 600 </a:t>
            </a:r>
            <a:r>
              <a:rPr lang="ar-DZ" sz="2000" b="1" dirty="0" err="1" smtClean="0">
                <a:cs typeface="+mj-cs"/>
              </a:rPr>
              <a:t>ق.م</a:t>
            </a:r>
            <a:r>
              <a:rPr lang="ar-DZ" sz="2000" b="1" dirty="0" err="1" smtClean="0">
                <a:cs typeface="+mj-cs"/>
              </a:rPr>
              <a:t>..</a:t>
            </a:r>
            <a:r>
              <a:rPr lang="ar-DZ" sz="2000" b="1" dirty="0" smtClean="0">
                <a:cs typeface="+mj-cs"/>
              </a:rPr>
              <a:t> </a:t>
            </a:r>
            <a:r>
              <a:rPr lang="ar-DZ" sz="2000" b="1" dirty="0" smtClean="0">
                <a:cs typeface="+mj-cs"/>
              </a:rPr>
              <a:t>وفي حوالي 370 </a:t>
            </a:r>
            <a:r>
              <a:rPr lang="ar-DZ" sz="2000" b="1" dirty="0" err="1" smtClean="0">
                <a:cs typeface="+mj-cs"/>
              </a:rPr>
              <a:t>ق.م.</a:t>
            </a:r>
            <a:r>
              <a:rPr lang="ar-DZ" sz="2000" b="1" dirty="0" smtClean="0">
                <a:cs typeface="+mj-cs"/>
              </a:rPr>
              <a:t> صاغ الفلكي الإغريقي </a:t>
            </a:r>
            <a:r>
              <a:rPr lang="ar-DZ" sz="2000" b="1" dirty="0" err="1" smtClean="0">
                <a:cs typeface="+mj-cs"/>
              </a:rPr>
              <a:t>يودوكسوس</a:t>
            </a:r>
            <a:r>
              <a:rPr lang="ar-DZ" sz="2000" b="1" dirty="0" smtClean="0">
                <a:cs typeface="+mj-cs"/>
              </a:rPr>
              <a:t> أوف </a:t>
            </a:r>
            <a:r>
              <a:rPr lang="ar-DZ" sz="2000" b="1" dirty="0" err="1" smtClean="0">
                <a:cs typeface="+mj-cs"/>
              </a:rPr>
              <a:t>كنيدوس</a:t>
            </a:r>
            <a:r>
              <a:rPr lang="ar-DZ" sz="2000" b="1" dirty="0" smtClean="0">
                <a:cs typeface="+mj-cs"/>
              </a:rPr>
              <a:t> نظرية بالأعداد غير القياسية وطوّر طريقة الاستنفاد، وهي طريقة لتحديد مساحة المنطقة المحصورة بين المنحنيات، مهدت لحساب </a:t>
            </a:r>
            <a:r>
              <a:rPr lang="ar-DZ" sz="2000" b="1" dirty="0" err="1" smtClean="0">
                <a:cs typeface="+mj-cs"/>
              </a:rPr>
              <a:t>التكامل.</a:t>
            </a:r>
            <a:r>
              <a:rPr lang="ar-DZ" sz="2000" b="1" dirty="0" smtClean="0">
                <a:cs typeface="+mj-cs"/>
              </a:rPr>
              <a:t> وفي حوالي 300 ق.م قام </a:t>
            </a:r>
            <a:r>
              <a:rPr lang="ar-DZ" sz="2000" b="1" dirty="0" err="1" smtClean="0">
                <a:cs typeface="+mj-cs"/>
              </a:rPr>
              <a:t>إقليدس</a:t>
            </a:r>
            <a:r>
              <a:rPr lang="ar-DZ" sz="2000" b="1" dirty="0" smtClean="0">
                <a:cs typeface="+mj-cs"/>
              </a:rPr>
              <a:t> ـ أحد أبرز علماء الرياضيات الإغريق ـ بتأليف كتاب العناصر، إذ أقام نظامًا للهندسة مبنيًا على </a:t>
            </a:r>
            <a:r>
              <a:rPr lang="ar-DZ" sz="2000" b="1" dirty="0" err="1" smtClean="0">
                <a:cs typeface="+mj-cs"/>
              </a:rPr>
              <a:t>التعاريف</a:t>
            </a:r>
            <a:r>
              <a:rPr lang="ar-DZ" sz="2000" b="1" dirty="0" smtClean="0">
                <a:cs typeface="+mj-cs"/>
              </a:rPr>
              <a:t> التجريدية والاستنتاج </a:t>
            </a:r>
            <a:r>
              <a:rPr lang="ar-DZ" sz="2000" b="1" dirty="0" err="1" smtClean="0">
                <a:cs typeface="+mj-cs"/>
              </a:rPr>
              <a:t>الرياضي.</a:t>
            </a:r>
            <a:r>
              <a:rPr lang="ar-DZ" sz="2000" b="1" dirty="0" smtClean="0">
                <a:cs typeface="+mj-cs"/>
              </a:rPr>
              <a:t> وخلال القرن الثالث قبل الميلاد عمَّم عالم الرياضيات الإغريقي </a:t>
            </a:r>
            <a:r>
              <a:rPr lang="ar-DZ" sz="2000" b="1" dirty="0" err="1" smtClean="0">
                <a:cs typeface="+mj-cs"/>
              </a:rPr>
              <a:t>أرخميدس</a:t>
            </a:r>
            <a:r>
              <a:rPr lang="ar-DZ" sz="2000" b="1" dirty="0" smtClean="0">
                <a:cs typeface="+mj-cs"/>
              </a:rPr>
              <a:t> طريقة الاستنفاد، مستخدمًا مضلعًا من 96 ضلعًا لتعريف الدائرة، حيث أوجد قيمة عالية الدقة للنسبة التقريبية </a:t>
            </a:r>
            <a:r>
              <a:rPr lang="ar-DZ" sz="2000" b="1" dirty="0" err="1" smtClean="0">
                <a:cs typeface="+mj-cs"/>
              </a:rPr>
              <a:t>باي</a:t>
            </a:r>
            <a:r>
              <a:rPr lang="ar-DZ" sz="2000" b="1" dirty="0" smtClean="0">
                <a:cs typeface="+mj-cs"/>
              </a:rPr>
              <a:t> (وهي النسبة بين محيط الدائرة وقطرها</a:t>
            </a:r>
            <a:r>
              <a:rPr lang="ar-DZ" sz="2000" b="1" dirty="0" err="1" smtClean="0">
                <a:cs typeface="+mj-cs"/>
              </a:rPr>
              <a:t>).</a:t>
            </a:r>
            <a:r>
              <a:rPr lang="ar-DZ" sz="2000" b="1" dirty="0" smtClean="0">
                <a:cs typeface="+mj-cs"/>
              </a:rPr>
              <a:t> وفي حوالي العام 150 </a:t>
            </a:r>
            <a:r>
              <a:rPr lang="ar-DZ" sz="2000" b="1" dirty="0" err="1" smtClean="0">
                <a:cs typeface="+mj-cs"/>
              </a:rPr>
              <a:t>ق.م.</a:t>
            </a:r>
            <a:r>
              <a:rPr lang="ar-DZ" sz="2000" b="1" dirty="0" smtClean="0">
                <a:cs typeface="+mj-cs"/>
              </a:rPr>
              <a:t> استخدم الفلكي الإغريقي بطليموس الهندسة وحساب المثلثات في الفلك لدراسة حركة الكواكب، وتمّ هذا في أعماله المكونة من 13 </a:t>
            </a:r>
            <a:r>
              <a:rPr lang="ar-DZ" sz="2000" b="1" dirty="0" err="1" smtClean="0">
                <a:cs typeface="+mj-cs"/>
              </a:rPr>
              <a:t>جزءًا.</a:t>
            </a:r>
            <a:r>
              <a:rPr lang="ar-DZ" sz="2000" b="1" dirty="0" smtClean="0">
                <a:cs typeface="+mj-cs"/>
              </a:rPr>
              <a:t> عرفت فيما بعد </a:t>
            </a:r>
            <a:r>
              <a:rPr lang="ar-DZ" sz="2000" b="1" dirty="0" err="1" smtClean="0">
                <a:cs typeface="+mj-cs"/>
              </a:rPr>
              <a:t>بالمجسطي</a:t>
            </a:r>
            <a:r>
              <a:rPr lang="ar-DZ" sz="2000" b="1" dirty="0" smtClean="0">
                <a:cs typeface="+mj-cs"/>
              </a:rPr>
              <a:t> أي </a:t>
            </a:r>
            <a:r>
              <a:rPr lang="ar-DZ" sz="2000" b="1" dirty="0" err="1" smtClean="0">
                <a:cs typeface="+mj-cs"/>
              </a:rPr>
              <a:t>الأعظم</a:t>
            </a:r>
            <a:r>
              <a:rPr lang="ar-DZ" sz="2000" b="1" dirty="0" err="1" smtClean="0">
                <a:cs typeface="+mj-cs"/>
              </a:rPr>
              <a:t>.</a:t>
            </a:r>
            <a:r>
              <a:rPr lang="ar-DZ" sz="2000" b="1" dirty="0" smtClean="0">
                <a:cs typeface="+mj-cs"/>
              </a:rPr>
              <a:t> كذلك كانت دراسات </a:t>
            </a:r>
            <a:r>
              <a:rPr lang="ar-DZ" sz="2000" b="1" dirty="0" err="1" smtClean="0">
                <a:cs typeface="+mj-cs"/>
                <a:hlinkClick r:id="rId2" tooltip="الفيثاغوريين"/>
              </a:rPr>
              <a:t>الفيثاغوريين</a:t>
            </a:r>
            <a:r>
              <a:rPr lang="ar-DZ" sz="2000" b="1" dirty="0" smtClean="0">
                <a:cs typeface="+mj-cs"/>
              </a:rPr>
              <a:t> للقطع المكافئ، والقطع الزائد، والقطع الناقص هي التي مهدت السبيل إلى مؤلف </a:t>
            </a:r>
            <a:r>
              <a:rPr lang="ar-DZ" sz="2000" b="1" dirty="0" err="1" smtClean="0">
                <a:cs typeface="+mj-cs"/>
                <a:hlinkClick r:id="rId3" tooltip="أبولونيوس البرجي"/>
              </a:rPr>
              <a:t>أبولونيوس</a:t>
            </a:r>
            <a:r>
              <a:rPr lang="ar-DZ" sz="2000" b="1" dirty="0" smtClean="0">
                <a:cs typeface="+mj-cs"/>
                <a:hlinkClick r:id="rId3" tooltip="أبولونيوس البرجي"/>
              </a:rPr>
              <a:t> البرجي</a:t>
            </a:r>
            <a:r>
              <a:rPr lang="ar-DZ" sz="2000" b="1" dirty="0" smtClean="0">
                <a:cs typeface="+mj-cs"/>
              </a:rPr>
              <a:t> </a:t>
            </a:r>
            <a:r>
              <a:rPr lang="ar-DZ" sz="2000" b="1" dirty="0" smtClean="0">
                <a:cs typeface="+mj-cs"/>
              </a:rPr>
              <a:t>في </a:t>
            </a:r>
            <a:r>
              <a:rPr lang="ar-DZ" sz="2000" b="1" dirty="0" smtClean="0">
                <a:cs typeface="+mj-cs"/>
              </a:rPr>
              <a:t>القطاعات المخروطية، وهو المؤلف الذي كان عظيم الشأن في تاريخ العلوم الرياضية(2</a:t>
            </a:r>
            <a:r>
              <a:rPr lang="ar-DZ" sz="2000" b="1" dirty="0" err="1" smtClean="0">
                <a:cs typeface="+mj-cs"/>
              </a:rPr>
              <a:t>).</a:t>
            </a:r>
            <a:r>
              <a:rPr lang="ar-DZ" sz="2000" b="1" dirty="0" smtClean="0">
                <a:cs typeface="+mj-cs"/>
              </a:rPr>
              <a:t> وفي عام </a:t>
            </a:r>
            <a:r>
              <a:rPr lang="ar-DZ" sz="2000" b="1" dirty="0" smtClean="0">
                <a:cs typeface="+mj-cs"/>
                <a:hlinkClick r:id="rId4" tooltip="440 ق.م."/>
              </a:rPr>
              <a:t>440 </a:t>
            </a:r>
            <a:r>
              <a:rPr lang="ar-DZ" sz="2000" b="1" dirty="0" err="1" smtClean="0">
                <a:cs typeface="+mj-cs"/>
                <a:hlinkClick r:id="rId4" tooltip="440 ق.م."/>
              </a:rPr>
              <a:t>ق.م.</a:t>
            </a:r>
            <a:r>
              <a:rPr lang="ar-DZ" sz="2000" b="1" dirty="0" smtClean="0">
                <a:cs typeface="+mj-cs"/>
              </a:rPr>
              <a:t> نشر </a:t>
            </a:r>
            <a:r>
              <a:rPr lang="ar-DZ" sz="2000" b="1" dirty="0" err="1" smtClean="0">
                <a:cs typeface="+mj-cs"/>
                <a:hlinkClick r:id="rId5" tooltip="أبقراط الطشيوزي (الصفحة غير موجودة)"/>
              </a:rPr>
              <a:t>أبقراط</a:t>
            </a:r>
            <a:r>
              <a:rPr lang="ar-DZ" sz="2000" b="1" dirty="0" smtClean="0">
                <a:cs typeface="+mj-cs"/>
                <a:hlinkClick r:id="rId5" tooltip="أبقراط الطشيوزي (الصفحة غير موجودة)"/>
              </a:rPr>
              <a:t> </a:t>
            </a:r>
            <a:r>
              <a:rPr lang="ar-DZ" sz="2000" b="1" dirty="0" err="1" smtClean="0">
                <a:cs typeface="+mj-cs"/>
                <a:hlinkClick r:id="rId5" tooltip="أبقراط الطشيوزي (الصفحة غير موجودة)"/>
              </a:rPr>
              <a:t>الطشيوزي</a:t>
            </a:r>
            <a:r>
              <a:rPr lang="ar-DZ" sz="2000" b="1" dirty="0" smtClean="0">
                <a:cs typeface="+mj-cs"/>
              </a:rPr>
              <a:t> (وهو غير </a:t>
            </a:r>
            <a:r>
              <a:rPr lang="ar-DZ" sz="2000" b="1" dirty="0" err="1" smtClean="0">
                <a:cs typeface="+mj-cs"/>
              </a:rPr>
              <a:t>أبقراط</a:t>
            </a:r>
            <a:r>
              <a:rPr lang="ar-DZ" sz="2000" b="1" dirty="0" smtClean="0">
                <a:cs typeface="+mj-cs"/>
              </a:rPr>
              <a:t> الطبيب) أول كتاب معروف في الهندسة النظرية وحل مشكلة تربيع المساحة الكائنة بين قوسين </a:t>
            </a:r>
            <a:r>
              <a:rPr lang="ar-DZ" sz="2000" b="1" dirty="0" err="1" smtClean="0">
                <a:cs typeface="+mj-cs"/>
              </a:rPr>
              <a:t>متقاطعين .</a:t>
            </a:r>
            <a:r>
              <a:rPr lang="ar-DZ" sz="2000" b="1" dirty="0" smtClean="0">
                <a:cs typeface="+mj-cs"/>
              </a:rPr>
              <a:t> وفي عام </a:t>
            </a:r>
            <a:r>
              <a:rPr lang="ar-DZ" sz="2000" b="1" dirty="0" smtClean="0">
                <a:cs typeface="+mj-cs"/>
                <a:hlinkClick r:id="rId6" tooltip="420 ق.م."/>
              </a:rPr>
              <a:t>420 </a:t>
            </a:r>
            <a:r>
              <a:rPr lang="ar-DZ" sz="2000" b="1" dirty="0" err="1" smtClean="0">
                <a:cs typeface="+mj-cs"/>
                <a:hlinkClick r:id="rId6" tooltip="420 ق.م."/>
              </a:rPr>
              <a:t>ق.م.</a:t>
            </a:r>
            <a:r>
              <a:rPr lang="ar-DZ" sz="2000" b="1" dirty="0" smtClean="0">
                <a:cs typeface="+mj-cs"/>
              </a:rPr>
              <a:t> أفلح </a:t>
            </a:r>
            <a:r>
              <a:rPr lang="ar-DZ" sz="2000" b="1" dirty="0" err="1" smtClean="0">
                <a:cs typeface="+mj-cs"/>
                <a:hlinkClick r:id="rId7" tooltip="هيبياس الإليائي (الصفحة غير موجودة)"/>
              </a:rPr>
              <a:t>هيبياس</a:t>
            </a:r>
            <a:r>
              <a:rPr lang="ar-DZ" sz="2000" b="1" dirty="0" smtClean="0">
                <a:cs typeface="+mj-cs"/>
                <a:hlinkClick r:id="rId7" tooltip="هيبياس الإليائي (الصفحة غير موجودة)"/>
              </a:rPr>
              <a:t> </a:t>
            </a:r>
            <a:r>
              <a:rPr lang="ar-DZ" sz="2000" b="1" dirty="0" err="1" smtClean="0">
                <a:cs typeface="+mj-cs"/>
                <a:hlinkClick r:id="rId7" tooltip="هيبياس الإليائي (الصفحة غير موجودة)"/>
              </a:rPr>
              <a:t>الإليائي</a:t>
            </a:r>
            <a:r>
              <a:rPr lang="ar-DZ" sz="2000" b="1" dirty="0" smtClean="0">
                <a:cs typeface="+mj-cs"/>
              </a:rPr>
              <a:t> </a:t>
            </a:r>
            <a:r>
              <a:rPr lang="ar-DZ" sz="2000" b="1" dirty="0" smtClean="0">
                <a:cs typeface="+mj-cs"/>
              </a:rPr>
              <a:t>في </a:t>
            </a:r>
            <a:r>
              <a:rPr lang="ar-DZ" sz="2000" b="1" dirty="0" smtClean="0">
                <a:cs typeface="+mj-cs"/>
              </a:rPr>
              <a:t>تقسيم الزاوية ثلاثة أقسام متساوية بالاستعانة بالمنحني، وحوالي عام </a:t>
            </a:r>
            <a:r>
              <a:rPr lang="ar-DZ" sz="2000" b="1" dirty="0" smtClean="0">
                <a:cs typeface="+mj-cs"/>
                <a:hlinkClick r:id="rId8" tooltip="410 ق.م."/>
              </a:rPr>
              <a:t>410 </a:t>
            </a:r>
            <a:r>
              <a:rPr lang="ar-DZ" sz="2000" b="1" dirty="0" err="1" smtClean="0">
                <a:cs typeface="+mj-cs"/>
                <a:hlinkClick r:id="rId8" tooltip="410 ق.م."/>
              </a:rPr>
              <a:t>ق.م.</a:t>
            </a:r>
            <a:r>
              <a:rPr lang="ar-DZ" sz="2000" b="1" dirty="0" smtClean="0">
                <a:cs typeface="+mj-cs"/>
              </a:rPr>
              <a:t> أعلن </a:t>
            </a:r>
            <a:r>
              <a:rPr lang="ar-DZ" sz="2000" b="1" dirty="0" err="1" smtClean="0">
                <a:cs typeface="+mj-cs"/>
                <a:hlinkClick r:id="rId9" tooltip="دمقريطس الأبدري (الصفحة غير موجودة)"/>
              </a:rPr>
              <a:t>دمقريطس</a:t>
            </a:r>
            <a:r>
              <a:rPr lang="ar-DZ" sz="2000" b="1" dirty="0" smtClean="0">
                <a:cs typeface="+mj-cs"/>
                <a:hlinkClick r:id="rId9" tooltip="دمقريطس الأبدري (الصفحة غير موجودة)"/>
              </a:rPr>
              <a:t> </a:t>
            </a:r>
            <a:r>
              <a:rPr lang="ar-DZ" sz="2000" b="1" dirty="0" err="1" smtClean="0">
                <a:cs typeface="+mj-cs"/>
                <a:hlinkClick r:id="rId9" tooltip="دمقريطس الأبدري (الصفحة غير موجودة)"/>
              </a:rPr>
              <a:t>الأبدري</a:t>
            </a:r>
            <a:r>
              <a:rPr lang="ar-DZ" sz="2000" b="1" dirty="0" smtClean="0">
                <a:cs typeface="+mj-cs"/>
              </a:rPr>
              <a:t> </a:t>
            </a:r>
            <a:r>
              <a:rPr lang="ar-DZ" sz="2000" b="1" dirty="0" smtClean="0">
                <a:cs typeface="+mj-cs"/>
              </a:rPr>
              <a:t>تأليف </a:t>
            </a:r>
            <a:r>
              <a:rPr lang="ar-DZ" sz="2000" b="1" dirty="0" smtClean="0">
                <a:cs typeface="+mj-cs"/>
              </a:rPr>
              <a:t>أربعة كتب في الهندسة النظرية، ووضع قوانين لمعرفة مساحتي المخروط </a:t>
            </a:r>
            <a:r>
              <a:rPr lang="ar-DZ" sz="2000" b="1" dirty="0" smtClean="0">
                <a:cs typeface="+mj-cs"/>
              </a:rPr>
              <a:t>والهرم.</a:t>
            </a:r>
            <a:endParaRPr lang="ar-DZ" sz="2000" b="1" dirty="0">
              <a:cs typeface="+mj-cs"/>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وان 10"/>
          <p:cNvSpPr>
            <a:spLocks noGrp="1"/>
          </p:cNvSpPr>
          <p:nvPr>
            <p:ph type="title"/>
          </p:nvPr>
        </p:nvSpPr>
        <p:spPr/>
        <p:txBody>
          <a:bodyPr/>
          <a:lstStyle/>
          <a:p>
            <a:pPr algn="ctr"/>
            <a:r>
              <a:rPr lang="ar-DZ" dirty="0" smtClean="0"/>
              <a:t>أعظم علماء الاغريق</a:t>
            </a:r>
            <a:endParaRPr lang="ar-DZ" dirty="0"/>
          </a:p>
        </p:txBody>
      </p:sp>
      <p:sp>
        <p:nvSpPr>
          <p:cNvPr id="12" name="عنصر نائب للمحتوى 11"/>
          <p:cNvSpPr>
            <a:spLocks noGrp="1"/>
          </p:cNvSpPr>
          <p:nvPr>
            <p:ph sz="half" idx="1"/>
          </p:nvPr>
        </p:nvSpPr>
        <p:spPr>
          <a:xfrm>
            <a:off x="457200" y="2636912"/>
            <a:ext cx="4038600" cy="3528392"/>
          </a:xfrm>
        </p:spPr>
        <p:txBody>
          <a:bodyPr>
            <a:noAutofit/>
          </a:bodyPr>
          <a:lstStyle/>
          <a:p>
            <a:r>
              <a:rPr lang="ar-DZ" sz="2800" b="1" dirty="0" err="1" smtClean="0">
                <a:solidFill>
                  <a:srgbClr val="FF0000"/>
                </a:solidFill>
                <a:cs typeface="+mj-cs"/>
              </a:rPr>
              <a:t>اقليدس:</a:t>
            </a:r>
            <a:r>
              <a:rPr lang="ar-DZ" sz="2800" b="1" dirty="0" smtClean="0">
                <a:solidFill>
                  <a:srgbClr val="FF0000"/>
                </a:solidFill>
                <a:cs typeface="+mj-cs"/>
              </a:rPr>
              <a:t> </a:t>
            </a:r>
          </a:p>
          <a:p>
            <a:pPr>
              <a:buNone/>
            </a:pPr>
            <a:r>
              <a:rPr lang="ar-DZ" sz="2000" b="1" dirty="0" smtClean="0">
                <a:cs typeface="+mj-cs"/>
              </a:rPr>
              <a:t> </a:t>
            </a:r>
            <a:r>
              <a:rPr lang="ar-DZ" sz="2400" dirty="0" smtClean="0">
                <a:cs typeface="+mj-cs"/>
              </a:rPr>
              <a:t>كتب </a:t>
            </a:r>
            <a:r>
              <a:rPr lang="ar-DZ" sz="2400" dirty="0" err="1" smtClean="0">
                <a:cs typeface="+mj-cs"/>
              </a:rPr>
              <a:t>كتاب </a:t>
            </a:r>
            <a:r>
              <a:rPr lang="ar-DZ" sz="2400" dirty="0" smtClean="0">
                <a:cs typeface="+mj-cs"/>
              </a:rPr>
              <a:t>” </a:t>
            </a:r>
            <a:r>
              <a:rPr lang="ar-DZ" sz="2400" dirty="0" err="1" smtClean="0">
                <a:cs typeface="+mj-cs"/>
              </a:rPr>
              <a:t>الاصول </a:t>
            </a:r>
            <a:r>
              <a:rPr lang="ar-DZ" sz="2400" dirty="0" smtClean="0">
                <a:cs typeface="+mj-cs"/>
              </a:rPr>
              <a:t>( العناصر)“ اعظم كتب الهندسة عبر التاريخ مبوب </a:t>
            </a:r>
            <a:r>
              <a:rPr lang="ar-DZ" sz="2400" dirty="0" err="1" smtClean="0">
                <a:cs typeface="+mj-cs"/>
              </a:rPr>
              <a:t>كمايلي:</a:t>
            </a:r>
            <a:endParaRPr lang="ar-DZ" sz="2400" dirty="0" smtClean="0">
              <a:cs typeface="+mj-cs"/>
            </a:endParaRPr>
          </a:p>
          <a:p>
            <a:pPr>
              <a:buNone/>
            </a:pPr>
            <a:r>
              <a:rPr lang="ar-DZ" sz="2400" dirty="0" smtClean="0">
                <a:cs typeface="+mj-cs"/>
              </a:rPr>
              <a:t>تطابق المثلثات، المتوازيات، نظرية </a:t>
            </a:r>
            <a:r>
              <a:rPr lang="ar-DZ" sz="2400" dirty="0" err="1" smtClean="0">
                <a:cs typeface="+mj-cs"/>
              </a:rPr>
              <a:t>فيثاغورس</a:t>
            </a:r>
            <a:r>
              <a:rPr lang="ar-DZ" sz="2400" dirty="0" smtClean="0">
                <a:cs typeface="+mj-cs"/>
              </a:rPr>
              <a:t>-  المتطابقات الشهيرة و المساحات- </a:t>
            </a:r>
            <a:r>
              <a:rPr lang="ar-DZ" sz="2400" dirty="0" err="1" smtClean="0">
                <a:cs typeface="+mj-cs"/>
              </a:rPr>
              <a:t>الدوائر...</a:t>
            </a:r>
            <a:endParaRPr lang="ar-DZ" sz="2400" dirty="0" smtClean="0">
              <a:cs typeface="+mj-cs"/>
            </a:endParaRPr>
          </a:p>
          <a:p>
            <a:pPr>
              <a:buNone/>
            </a:pPr>
            <a:r>
              <a:rPr lang="ar-DZ" sz="2400" dirty="0" smtClean="0">
                <a:cs typeface="+mj-cs"/>
              </a:rPr>
              <a:t>و كانت منهجية اقليدس </a:t>
            </a:r>
            <a:r>
              <a:rPr lang="ar-DZ" sz="2400" dirty="0" err="1" smtClean="0">
                <a:cs typeface="+mj-cs"/>
              </a:rPr>
              <a:t>كالتالي:</a:t>
            </a:r>
            <a:endParaRPr lang="ar-DZ" sz="2400" dirty="0" smtClean="0">
              <a:cs typeface="+mj-cs"/>
            </a:endParaRPr>
          </a:p>
          <a:p>
            <a:pPr>
              <a:buNone/>
            </a:pPr>
            <a:r>
              <a:rPr lang="ar-DZ" sz="2400" dirty="0" smtClean="0">
                <a:cs typeface="+mj-cs"/>
              </a:rPr>
              <a:t>- نص </a:t>
            </a:r>
            <a:r>
              <a:rPr lang="ar-DZ" sz="2400" dirty="0" err="1" smtClean="0">
                <a:cs typeface="+mj-cs"/>
              </a:rPr>
              <a:t>المبرهنة  </a:t>
            </a:r>
            <a:r>
              <a:rPr lang="ar-DZ" sz="2400" dirty="0" smtClean="0">
                <a:cs typeface="+mj-cs"/>
              </a:rPr>
              <a:t>- نص يبين الشكل المحدد مبينا المعطيات و </a:t>
            </a:r>
            <a:r>
              <a:rPr lang="ar-DZ" sz="2400" dirty="0" err="1" smtClean="0">
                <a:cs typeface="+mj-cs"/>
              </a:rPr>
              <a:t>المطلوب </a:t>
            </a:r>
            <a:r>
              <a:rPr lang="ar-DZ" sz="2400" dirty="0" smtClean="0">
                <a:cs typeface="+mj-cs"/>
              </a:rPr>
              <a:t>– انشاء الشكل بالمسطرة </a:t>
            </a:r>
            <a:r>
              <a:rPr lang="ar-DZ" sz="2400" dirty="0" err="1" smtClean="0">
                <a:cs typeface="+mj-cs"/>
              </a:rPr>
              <a:t>والمدور  </a:t>
            </a:r>
            <a:r>
              <a:rPr lang="ar-DZ" sz="2400" dirty="0" smtClean="0">
                <a:cs typeface="+mj-cs"/>
              </a:rPr>
              <a:t>- نص البرهان</a:t>
            </a:r>
            <a:endParaRPr lang="ar-DZ" sz="2400" dirty="0" smtClean="0">
              <a:cs typeface="+mj-cs"/>
            </a:endParaRPr>
          </a:p>
          <a:p>
            <a:pPr>
              <a:buNone/>
            </a:pPr>
            <a:endParaRPr lang="ar-DZ" sz="2000" b="1" dirty="0" smtClean="0">
              <a:cs typeface="+mj-cs"/>
            </a:endParaRPr>
          </a:p>
          <a:p>
            <a:pPr>
              <a:buNone/>
            </a:pPr>
            <a:r>
              <a:rPr lang="ar-DZ" sz="2000" b="1" dirty="0" smtClean="0">
                <a:cs typeface="+mj-cs"/>
              </a:rPr>
              <a:t>  </a:t>
            </a:r>
            <a:endParaRPr lang="ar-DZ" sz="2000" dirty="0"/>
          </a:p>
        </p:txBody>
      </p:sp>
      <p:sp>
        <p:nvSpPr>
          <p:cNvPr id="6" name="عنصر نائب للمحتوى 5"/>
          <p:cNvSpPr>
            <a:spLocks noGrp="1"/>
          </p:cNvSpPr>
          <p:nvPr>
            <p:ph sz="half" idx="2"/>
          </p:nvPr>
        </p:nvSpPr>
        <p:spPr>
          <a:xfrm>
            <a:off x="4427984" y="2492896"/>
            <a:ext cx="4182616" cy="3573997"/>
          </a:xfrm>
        </p:spPr>
        <p:txBody>
          <a:bodyPr>
            <a:normAutofit/>
          </a:bodyPr>
          <a:lstStyle/>
          <a:p>
            <a:pPr>
              <a:buNone/>
            </a:pPr>
            <a:r>
              <a:rPr lang="ar-DZ" b="1" dirty="0" err="1" smtClean="0">
                <a:solidFill>
                  <a:srgbClr val="FF0000"/>
                </a:solidFill>
                <a:cs typeface="+mj-cs"/>
              </a:rPr>
              <a:t>فيثاغورس</a:t>
            </a:r>
            <a:r>
              <a:rPr lang="ar-DZ" b="1" dirty="0" smtClean="0">
                <a:solidFill>
                  <a:srgbClr val="FF0000"/>
                </a:solidFill>
                <a:cs typeface="+mj-cs"/>
              </a:rPr>
              <a:t>: </a:t>
            </a:r>
            <a:r>
              <a:rPr lang="ar-DZ" sz="2400" dirty="0" smtClean="0">
                <a:cs typeface="+mj-cs"/>
              </a:rPr>
              <a:t>ألح على صياغة مبادئ عامة و أسس منهجا عن طريق المنطق و كانت المفاهيم مجردة بعيدة عن الواقع.</a:t>
            </a:r>
          </a:p>
          <a:p>
            <a:pPr>
              <a:buNone/>
            </a:pPr>
            <a:r>
              <a:rPr lang="ar-DZ" sz="2400" b="1" dirty="0" smtClean="0">
                <a:solidFill>
                  <a:srgbClr val="FF0000"/>
                </a:solidFill>
                <a:cs typeface="+mj-cs"/>
              </a:rPr>
              <a:t>أفلاطون: </a:t>
            </a:r>
            <a:r>
              <a:rPr lang="ar-DZ" sz="2400" dirty="0" smtClean="0">
                <a:cs typeface="+mj-cs"/>
              </a:rPr>
              <a:t>أكد ان الهندسة عالم أشكال مثالي لا </a:t>
            </a:r>
            <a:r>
              <a:rPr lang="ar-DZ" sz="2400" dirty="0" err="1" smtClean="0">
                <a:cs typeface="+mj-cs"/>
              </a:rPr>
              <a:t>يطالها</a:t>
            </a:r>
            <a:r>
              <a:rPr lang="ar-DZ" sz="2400" dirty="0" smtClean="0">
                <a:cs typeface="+mj-cs"/>
              </a:rPr>
              <a:t> الحس </a:t>
            </a:r>
            <a:r>
              <a:rPr lang="ar-DZ" sz="2400" dirty="0" err="1" smtClean="0">
                <a:cs typeface="+mj-cs"/>
              </a:rPr>
              <a:t>البشري </a:t>
            </a:r>
            <a:r>
              <a:rPr lang="ar-DZ" sz="2400" dirty="0" smtClean="0">
                <a:cs typeface="+mj-cs"/>
              </a:rPr>
              <a:t>( الشكل، الاسم،التعريف</a:t>
            </a:r>
            <a:r>
              <a:rPr lang="ar-DZ" sz="2400" dirty="0" err="1" smtClean="0">
                <a:cs typeface="+mj-cs"/>
              </a:rPr>
              <a:t>)</a:t>
            </a:r>
            <a:endParaRPr lang="ar-DZ" sz="2400" dirty="0" smtClean="0">
              <a:cs typeface="+mj-cs"/>
            </a:endParaRPr>
          </a:p>
          <a:p>
            <a:pPr>
              <a:buNone/>
            </a:pPr>
            <a:r>
              <a:rPr lang="ar-DZ" sz="2400" b="1" dirty="0" smtClean="0">
                <a:solidFill>
                  <a:srgbClr val="FF0000"/>
                </a:solidFill>
                <a:cs typeface="+mj-cs"/>
              </a:rPr>
              <a:t>ارسطو: </a:t>
            </a:r>
            <a:r>
              <a:rPr lang="ar-DZ" sz="2400" dirty="0" smtClean="0">
                <a:cs typeface="+mj-cs"/>
              </a:rPr>
              <a:t>اعتبر الرياضيات نتاج تجريد ذهني اما </a:t>
            </a:r>
            <a:r>
              <a:rPr lang="ar-DZ" sz="2400" dirty="0" err="1" smtClean="0">
                <a:cs typeface="+mj-cs"/>
              </a:rPr>
              <a:t>المحسوسات</a:t>
            </a:r>
            <a:r>
              <a:rPr lang="ar-DZ" sz="2400" dirty="0" smtClean="0">
                <a:cs typeface="+mj-cs"/>
              </a:rPr>
              <a:t> فهي الفيزياء، و قدم البراهين باستنتاجات منطقية لحقائق سبق برهنتها.</a:t>
            </a:r>
            <a:endParaRPr lang="ar-DZ" sz="2400" dirty="0">
              <a:cs typeface="+mj-cs"/>
            </a:endParaRPr>
          </a:p>
        </p:txBody>
      </p:sp>
      <p:sp>
        <p:nvSpPr>
          <p:cNvPr id="4" name="عنصر نائب للنص 3"/>
          <p:cNvSpPr>
            <a:spLocks noGrp="1"/>
          </p:cNvSpPr>
          <p:nvPr>
            <p:ph type="body" sz="half" idx="4294967295"/>
          </p:nvPr>
        </p:nvSpPr>
        <p:spPr>
          <a:xfrm>
            <a:off x="1428750" y="1860550"/>
            <a:ext cx="6815658" cy="654050"/>
          </a:xfrm>
        </p:spPr>
        <p:txBody>
          <a:bodyPr/>
          <a:lstStyle/>
          <a:p>
            <a:pPr algn="ctr">
              <a:buNone/>
            </a:pPr>
            <a:r>
              <a:rPr lang="ar-DZ" dirty="0" smtClean="0">
                <a:solidFill>
                  <a:srgbClr val="00B0F0"/>
                </a:solidFill>
                <a:latin typeface="Tahoma" pitchFamily="34" charset="0"/>
                <a:ea typeface="Tahoma" pitchFamily="34" charset="0"/>
                <a:cs typeface="Tahoma" pitchFamily="34" charset="0"/>
              </a:rPr>
              <a:t>في الهندسة و المنطق</a:t>
            </a:r>
            <a:endParaRPr lang="ar-DZ" dirty="0">
              <a:solidFill>
                <a:srgbClr val="00B0F0"/>
              </a:solidFill>
              <a:latin typeface="Tahoma" pitchFamily="34" charset="0"/>
              <a:ea typeface="Tahoma" pitchFamily="34" charset="0"/>
              <a:cs typeface="Tahoma" pitchFamily="34" charset="0"/>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457200" y="704088"/>
            <a:ext cx="8229600" cy="852704"/>
          </a:xfrm>
        </p:spPr>
        <p:txBody>
          <a:bodyPr/>
          <a:lstStyle/>
          <a:p>
            <a:pPr algn="ctr"/>
            <a:r>
              <a:rPr lang="ar-DZ" dirty="0" smtClean="0"/>
              <a:t>تطبيق</a:t>
            </a:r>
            <a:endParaRPr lang="ar-DZ" dirty="0"/>
          </a:p>
        </p:txBody>
      </p:sp>
      <p:sp>
        <p:nvSpPr>
          <p:cNvPr id="8" name="عنصر نائب للمحتوى 7"/>
          <p:cNvSpPr>
            <a:spLocks noGrp="1"/>
          </p:cNvSpPr>
          <p:nvPr>
            <p:ph sz="half" idx="1"/>
          </p:nvPr>
        </p:nvSpPr>
        <p:spPr/>
        <p:txBody>
          <a:bodyPr>
            <a:normAutofit/>
          </a:bodyPr>
          <a:lstStyle/>
          <a:p>
            <a:endParaRPr lang="ar-DZ" dirty="0" smtClean="0">
              <a:solidFill>
                <a:srgbClr val="FF0000"/>
              </a:solidFill>
            </a:endParaRPr>
          </a:p>
          <a:p>
            <a:endParaRPr lang="ar-DZ" dirty="0" smtClean="0">
              <a:solidFill>
                <a:srgbClr val="FF0000"/>
              </a:solidFill>
            </a:endParaRPr>
          </a:p>
          <a:p>
            <a:endParaRPr lang="ar-DZ" dirty="0" smtClean="0"/>
          </a:p>
        </p:txBody>
      </p:sp>
      <p:sp>
        <p:nvSpPr>
          <p:cNvPr id="9" name="عنصر نائب للمحتوى 8"/>
          <p:cNvSpPr>
            <a:spLocks noGrp="1"/>
          </p:cNvSpPr>
          <p:nvPr>
            <p:ph sz="half" idx="2"/>
          </p:nvPr>
        </p:nvSpPr>
        <p:spPr>
          <a:xfrm>
            <a:off x="539552" y="1920085"/>
            <a:ext cx="8147248" cy="2012971"/>
          </a:xfrm>
        </p:spPr>
        <p:txBody>
          <a:bodyPr>
            <a:noAutofit/>
          </a:bodyPr>
          <a:lstStyle/>
          <a:p>
            <a:r>
              <a:rPr lang="ar-DZ" sz="2400" b="1" dirty="0" smtClean="0">
                <a:cs typeface="+mj-cs"/>
              </a:rPr>
              <a:t>برهن نظرية </a:t>
            </a:r>
            <a:r>
              <a:rPr lang="ar-DZ" sz="2400" b="1" dirty="0" err="1" smtClean="0">
                <a:cs typeface="+mj-cs"/>
              </a:rPr>
              <a:t>فيثاغورس</a:t>
            </a:r>
            <a:r>
              <a:rPr lang="ar-DZ" sz="2400" b="1" dirty="0" smtClean="0">
                <a:cs typeface="+mj-cs"/>
              </a:rPr>
              <a:t> </a:t>
            </a:r>
          </a:p>
          <a:p>
            <a:pPr>
              <a:buNone/>
            </a:pPr>
            <a:r>
              <a:rPr lang="ar-DZ" sz="2400" b="1" dirty="0" err="1" smtClean="0">
                <a:cs typeface="+mj-cs"/>
              </a:rPr>
              <a:t>1- </a:t>
            </a:r>
            <a:r>
              <a:rPr lang="ar-DZ" sz="2400" b="1" dirty="0" smtClean="0">
                <a:cs typeface="+mj-cs"/>
              </a:rPr>
              <a:t>.بطريقة اقليدس.</a:t>
            </a:r>
          </a:p>
          <a:p>
            <a:pPr>
              <a:buNone/>
            </a:pPr>
            <a:r>
              <a:rPr lang="ar-DZ" sz="2400" b="1" dirty="0" smtClean="0">
                <a:cs typeface="+mj-cs"/>
              </a:rPr>
              <a:t>2- بطريقة </a:t>
            </a:r>
            <a:r>
              <a:rPr lang="ar-DZ" sz="2400" b="1" dirty="0" err="1" smtClean="0">
                <a:cs typeface="+mj-cs"/>
              </a:rPr>
              <a:t>جوجو</a:t>
            </a:r>
            <a:r>
              <a:rPr lang="ar-DZ" sz="2400" b="1" dirty="0" smtClean="0">
                <a:cs typeface="+mj-cs"/>
              </a:rPr>
              <a:t> – القص و </a:t>
            </a:r>
            <a:r>
              <a:rPr lang="ar-DZ" sz="2400" b="1" dirty="0" err="1" smtClean="0">
                <a:cs typeface="+mj-cs"/>
              </a:rPr>
              <a:t>اللصق-.</a:t>
            </a:r>
            <a:endParaRPr lang="ar-DZ" sz="2400" b="1" dirty="0" smtClean="0">
              <a:cs typeface="+mj-cs"/>
            </a:endParaRPr>
          </a:p>
          <a:p>
            <a:pPr>
              <a:buNone/>
            </a:pPr>
            <a:r>
              <a:rPr lang="ar-DZ" sz="2400" b="1" dirty="0" smtClean="0">
                <a:cs typeface="+mj-cs"/>
              </a:rPr>
              <a:t>3- بطريقة </a:t>
            </a:r>
            <a:r>
              <a:rPr lang="ar-DZ" sz="2400" b="1" dirty="0" err="1" smtClean="0">
                <a:cs typeface="+mj-cs"/>
              </a:rPr>
              <a:t>حديثة </a:t>
            </a:r>
            <a:r>
              <a:rPr lang="ar-DZ" sz="2400" b="1" dirty="0" smtClean="0">
                <a:cs typeface="+mj-cs"/>
              </a:rPr>
              <a:t>– </a:t>
            </a:r>
            <a:r>
              <a:rPr lang="ar-DZ" sz="2400" b="1" dirty="0" err="1" smtClean="0">
                <a:cs typeface="+mj-cs"/>
              </a:rPr>
              <a:t>الجداء</a:t>
            </a:r>
            <a:r>
              <a:rPr lang="ar-DZ" sz="2400" b="1" dirty="0" smtClean="0">
                <a:cs typeface="+mj-cs"/>
              </a:rPr>
              <a:t> السلمي </a:t>
            </a:r>
            <a:r>
              <a:rPr lang="ar-DZ" sz="2400" b="1" dirty="0" err="1" smtClean="0">
                <a:cs typeface="+mj-cs"/>
              </a:rPr>
              <a:t>مثلا-.</a:t>
            </a:r>
            <a:endParaRPr lang="ar-DZ" sz="2400" b="1" dirty="0" smtClean="0">
              <a:cs typeface="+mj-cs"/>
            </a:endParaRPr>
          </a:p>
        </p:txBody>
      </p:sp>
      <p:sp>
        <p:nvSpPr>
          <p:cNvPr id="12" name="مستطيل 11"/>
          <p:cNvSpPr/>
          <p:nvPr/>
        </p:nvSpPr>
        <p:spPr>
          <a:xfrm>
            <a:off x="539552" y="3717032"/>
            <a:ext cx="8064896" cy="861774"/>
          </a:xfrm>
          <a:prstGeom prst="rect">
            <a:avLst/>
          </a:prstGeom>
        </p:spPr>
        <p:txBody>
          <a:bodyPr wrap="square">
            <a:spAutoFit/>
          </a:bodyPr>
          <a:lstStyle/>
          <a:p>
            <a:pPr algn="ctr"/>
            <a:r>
              <a:rPr lang="ar-DZ" sz="5000" dirty="0" smtClean="0">
                <a:solidFill>
                  <a:schemeClr val="tx2"/>
                </a:solidFill>
                <a:cs typeface="+mj-cs"/>
              </a:rPr>
              <a:t>العد عند الرومان</a:t>
            </a:r>
            <a:endParaRPr lang="ar-DZ" sz="5000" dirty="0">
              <a:solidFill>
                <a:schemeClr val="tx2"/>
              </a:solidFill>
              <a:cs typeface="+mj-cs"/>
            </a:endParaRPr>
          </a:p>
        </p:txBody>
      </p:sp>
      <p:sp>
        <p:nvSpPr>
          <p:cNvPr id="13" name="مستطيل 12"/>
          <p:cNvSpPr/>
          <p:nvPr/>
        </p:nvSpPr>
        <p:spPr>
          <a:xfrm>
            <a:off x="539552" y="4581128"/>
            <a:ext cx="8136904" cy="3046988"/>
          </a:xfrm>
          <a:prstGeom prst="rect">
            <a:avLst/>
          </a:prstGeom>
        </p:spPr>
        <p:txBody>
          <a:bodyPr wrap="square">
            <a:spAutoFit/>
          </a:bodyPr>
          <a:lstStyle/>
          <a:p>
            <a:r>
              <a:rPr lang="ar-DZ" sz="2400" b="1" dirty="0" smtClean="0">
                <a:cs typeface="+mj-cs"/>
              </a:rPr>
              <a:t>لم يذكر التاريخ للرومان انجازات علمية و رياضية هامة</a:t>
            </a:r>
            <a:r>
              <a:rPr lang="ar-DZ" sz="2400" b="1" dirty="0" smtClean="0">
                <a:cs typeface="+mj-cs"/>
              </a:rPr>
              <a:t> فقد كانوا تبعا </a:t>
            </a:r>
            <a:r>
              <a:rPr lang="ar-DZ" sz="2400" b="1" dirty="0" err="1" smtClean="0">
                <a:cs typeface="+mj-cs"/>
              </a:rPr>
              <a:t>للاغريق</a:t>
            </a:r>
            <a:r>
              <a:rPr lang="ar-DZ" sz="2400" b="1" dirty="0" smtClean="0">
                <a:cs typeface="+mj-cs"/>
              </a:rPr>
              <a:t> </a:t>
            </a:r>
            <a:r>
              <a:rPr lang="ar-DZ" sz="2400" b="1" dirty="0" smtClean="0">
                <a:cs typeface="+mj-cs"/>
              </a:rPr>
              <a:t>كانوا امة عسكرية لذا فان اهم مظاهر حضارتهم تكمن في السياسة و العمران و الادارة و العسكرية.</a:t>
            </a:r>
          </a:p>
          <a:p>
            <a:r>
              <a:rPr lang="ar-DZ" sz="2400" b="1" dirty="0" smtClean="0">
                <a:cs typeface="+mj-cs"/>
              </a:rPr>
              <a:t>العد عند الرومان: نظام العد عندهم عشري موضعي اساسه العد </a:t>
            </a:r>
            <a:r>
              <a:rPr lang="ar-DZ" sz="2400" b="1" dirty="0" err="1" smtClean="0">
                <a:cs typeface="+mj-cs"/>
              </a:rPr>
              <a:t>بالاصابع</a:t>
            </a:r>
            <a:r>
              <a:rPr lang="ar-DZ" sz="2400" b="1" dirty="0" smtClean="0">
                <a:cs typeface="+mj-cs"/>
              </a:rPr>
              <a:t> ( اذا كان الرمز على يسار رمز اخر اصغر فيدل على الفرق، اما  ان وضع على اليمين دل على الجمع)  أخذوه عن المصريين و </a:t>
            </a:r>
            <a:r>
              <a:rPr lang="ar-DZ" sz="2400" b="1" dirty="0" err="1" smtClean="0">
                <a:cs typeface="+mj-cs"/>
              </a:rPr>
              <a:t>استعاموا</a:t>
            </a:r>
            <a:r>
              <a:rPr lang="ar-DZ" sz="2400" b="1" dirty="0" smtClean="0">
                <a:cs typeface="+mj-cs"/>
              </a:rPr>
              <a:t> </a:t>
            </a:r>
            <a:r>
              <a:rPr lang="ar-DZ" sz="2400" b="1" dirty="0" err="1" smtClean="0">
                <a:cs typeface="+mj-cs"/>
              </a:rPr>
              <a:t>بالاغريق</a:t>
            </a:r>
            <a:r>
              <a:rPr lang="ar-DZ" sz="2400" b="1" dirty="0" smtClean="0">
                <a:cs typeface="+mj-cs"/>
              </a:rPr>
              <a:t> مع استخدام </a:t>
            </a:r>
            <a:r>
              <a:rPr lang="ar-DZ" sz="2400" b="1" dirty="0" err="1" smtClean="0">
                <a:cs typeface="+mj-cs"/>
              </a:rPr>
              <a:t>ابجديتهم.</a:t>
            </a:r>
            <a:r>
              <a:rPr lang="ar-DZ" sz="2400" b="1" dirty="0" smtClean="0">
                <a:cs typeface="+mj-cs"/>
              </a:rPr>
              <a:t> </a:t>
            </a:r>
          </a:p>
          <a:p>
            <a:endParaRPr lang="ar-DZ" sz="2400" b="1" dirty="0" smtClean="0">
              <a:cs typeface="+mj-cs"/>
            </a:endParaRPr>
          </a:p>
          <a:p>
            <a:endParaRPr lang="ar-DZ" sz="2400" b="1" dirty="0" smtClean="0">
              <a:cs typeface="+mj-cs"/>
            </a:endParaRPr>
          </a:p>
          <a:p>
            <a:endParaRPr lang="ar-DZ" sz="2400" b="1" dirty="0" smtClean="0">
              <a:cs typeface="+mj-cs"/>
            </a:endParaRPr>
          </a:p>
        </p:txBody>
      </p:sp>
      <p:sp>
        <p:nvSpPr>
          <p:cNvPr id="4098" name="AutoShape 2" descr="كيف يكتب رقم ( 7 ) في الأرقام الرومانية ؟"/>
          <p:cNvSpPr>
            <a:spLocks noChangeAspect="1" noChangeArrowheads="1"/>
          </p:cNvSpPr>
          <p:nvPr/>
        </p:nvSpPr>
        <p:spPr bwMode="auto">
          <a:xfrm>
            <a:off x="8566150" y="-914400"/>
            <a:ext cx="2124075" cy="1905000"/>
          </a:xfrm>
          <a:prstGeom prst="rect">
            <a:avLst/>
          </a:prstGeom>
          <a:noFill/>
        </p:spPr>
        <p:txBody>
          <a:bodyPr vert="horz" wrap="square" lIns="91440" tIns="45720" rIns="91440" bIns="45720" numCol="1" anchor="t" anchorCtr="0" compatLnSpc="1">
            <a:prstTxWarp prst="textNoShape">
              <a:avLst/>
            </a:prstTxWarp>
          </a:bodyPr>
          <a:lstStyle/>
          <a:p>
            <a:endParaRPr lang="ar-DZ"/>
          </a:p>
        </p:txBody>
      </p:sp>
      <p:sp>
        <p:nvSpPr>
          <p:cNvPr id="4100" name="AutoShape 4" descr="كيف يكتب رقم ( 7 ) في الأرقام الرومانية ؟"/>
          <p:cNvSpPr>
            <a:spLocks noChangeAspect="1" noChangeArrowheads="1"/>
          </p:cNvSpPr>
          <p:nvPr/>
        </p:nvSpPr>
        <p:spPr bwMode="auto">
          <a:xfrm>
            <a:off x="8566150" y="-914400"/>
            <a:ext cx="2124075" cy="1905000"/>
          </a:xfrm>
          <a:prstGeom prst="rect">
            <a:avLst/>
          </a:prstGeom>
          <a:noFill/>
        </p:spPr>
        <p:txBody>
          <a:bodyPr vert="horz" wrap="square" lIns="91440" tIns="45720" rIns="91440" bIns="45720" numCol="1" anchor="t" anchorCtr="0" compatLnSpc="1">
            <a:prstTxWarp prst="textNoShape">
              <a:avLst/>
            </a:prstTxWarp>
          </a:bodyPr>
          <a:lstStyle/>
          <a:p>
            <a:endParaRPr lang="ar-DZ"/>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كيف يكتب رقم ( 7 ) في الأرقام الرومانية ؟"/>
          <p:cNvSpPr>
            <a:spLocks noChangeAspect="1" noChangeArrowheads="1"/>
          </p:cNvSpPr>
          <p:nvPr/>
        </p:nvSpPr>
        <p:spPr bwMode="auto">
          <a:xfrm>
            <a:off x="8566150" y="-914400"/>
            <a:ext cx="2124075" cy="1905000"/>
          </a:xfrm>
          <a:prstGeom prst="rect">
            <a:avLst/>
          </a:prstGeom>
          <a:noFill/>
        </p:spPr>
        <p:txBody>
          <a:bodyPr vert="horz" wrap="square" lIns="91440" tIns="45720" rIns="91440" bIns="45720" numCol="1" anchor="t" anchorCtr="0" compatLnSpc="1">
            <a:prstTxWarp prst="textNoShape">
              <a:avLst/>
            </a:prstTxWarp>
          </a:bodyPr>
          <a:lstStyle/>
          <a:p>
            <a:endParaRPr lang="ar-DZ"/>
          </a:p>
        </p:txBody>
      </p:sp>
      <p:pic>
        <p:nvPicPr>
          <p:cNvPr id="24580" name="Picture 4" descr="https://7ifz.com/_/201809/fhrs.png"/>
          <p:cNvPicPr>
            <a:picLocks noChangeAspect="1" noChangeArrowheads="1"/>
          </p:cNvPicPr>
          <p:nvPr/>
        </p:nvPicPr>
        <p:blipFill>
          <a:blip r:embed="rId2" cstate="print"/>
          <a:srcRect/>
          <a:stretch>
            <a:fillRect/>
          </a:stretch>
        </p:blipFill>
        <p:spPr bwMode="auto">
          <a:xfrm>
            <a:off x="4427984" y="1196752"/>
            <a:ext cx="4104456" cy="2664296"/>
          </a:xfrm>
          <a:prstGeom prst="rect">
            <a:avLst/>
          </a:prstGeom>
          <a:noFill/>
        </p:spPr>
      </p:pic>
      <p:sp>
        <p:nvSpPr>
          <p:cNvPr id="9" name="مستطيل 8"/>
          <p:cNvSpPr/>
          <p:nvPr/>
        </p:nvSpPr>
        <p:spPr>
          <a:xfrm>
            <a:off x="1187624" y="1340768"/>
            <a:ext cx="1962652" cy="369332"/>
          </a:xfrm>
          <a:prstGeom prst="rect">
            <a:avLst/>
          </a:prstGeom>
        </p:spPr>
        <p:txBody>
          <a:bodyPr wrap="none">
            <a:spAutoFit/>
          </a:bodyPr>
          <a:lstStyle/>
          <a:p>
            <a:r>
              <a:rPr lang="fr-FR" dirty="0" smtClean="0"/>
              <a:t>MCMXCIV = 1994</a:t>
            </a:r>
            <a:endParaRPr lang="ar-DZ" dirty="0"/>
          </a:p>
        </p:txBody>
      </p:sp>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2458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1916832"/>
            <a:ext cx="1440160" cy="360040"/>
          </a:xfrm>
          <a:prstGeom prst="rect">
            <a:avLst/>
          </a:prstGeom>
          <a:noFill/>
        </p:spPr>
      </p:pic>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sp>
        <p:nvSpPr>
          <p:cNvPr id="2458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24585"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475656" y="2492896"/>
            <a:ext cx="1569774" cy="35275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6665</TotalTime>
  <Words>1191</Words>
  <Application>Microsoft Office PowerPoint</Application>
  <PresentationFormat>عرض على الشاشة (3:4)‏</PresentationFormat>
  <Paragraphs>70</Paragraphs>
  <Slides>9</Slides>
  <Notes>3</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تدفق</vt:lpstr>
      <vt:lpstr>تاريخ الرياضيات المحاضرة السادسة </vt:lpstr>
      <vt:lpstr>الرياضيات الاغريقية</vt:lpstr>
      <vt:lpstr>الحساب عند الاغريق</vt:lpstr>
      <vt:lpstr>الحساب عند الاغريق</vt:lpstr>
      <vt:lpstr>مثال في الحساب و الجبر اليوناني</vt:lpstr>
      <vt:lpstr>الهندسة</vt:lpstr>
      <vt:lpstr>أعظم علماء الاغريق</vt:lpstr>
      <vt:lpstr>تطبيق</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الرياضيات</dc:title>
  <dc:creator>SCC1436</dc:creator>
  <cp:lastModifiedBy>SCC1436</cp:lastModifiedBy>
  <cp:revision>161</cp:revision>
  <dcterms:created xsi:type="dcterms:W3CDTF">2020-11-19T01:05:39Z</dcterms:created>
  <dcterms:modified xsi:type="dcterms:W3CDTF">2020-11-25T04:42:31Z</dcterms:modified>
</cp:coreProperties>
</file>