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14" r:id="rId2"/>
    <p:sldId id="331" r:id="rId3"/>
    <p:sldId id="327" r:id="rId4"/>
    <p:sldId id="257" r:id="rId5"/>
    <p:sldId id="489" r:id="rId6"/>
    <p:sldId id="459" r:id="rId7"/>
    <p:sldId id="498" r:id="rId8"/>
    <p:sldId id="499" r:id="rId9"/>
    <p:sldId id="460" r:id="rId10"/>
    <p:sldId id="423" r:id="rId11"/>
    <p:sldId id="258" r:id="rId12"/>
    <p:sldId id="461" r:id="rId13"/>
    <p:sldId id="462" r:id="rId14"/>
    <p:sldId id="483" r:id="rId15"/>
    <p:sldId id="486" r:id="rId16"/>
    <p:sldId id="501" r:id="rId17"/>
    <p:sldId id="463" r:id="rId18"/>
    <p:sldId id="464" r:id="rId19"/>
    <p:sldId id="466" r:id="rId20"/>
    <p:sldId id="465" r:id="rId21"/>
    <p:sldId id="490" r:id="rId22"/>
    <p:sldId id="467" r:id="rId23"/>
    <p:sldId id="491" r:id="rId24"/>
    <p:sldId id="470" r:id="rId25"/>
    <p:sldId id="471" r:id="rId26"/>
    <p:sldId id="472" r:id="rId27"/>
    <p:sldId id="500" r:id="rId28"/>
    <p:sldId id="473" r:id="rId29"/>
    <p:sldId id="474" r:id="rId30"/>
    <p:sldId id="492" r:id="rId31"/>
    <p:sldId id="468" r:id="rId32"/>
    <p:sldId id="469" r:id="rId33"/>
    <p:sldId id="510" r:id="rId34"/>
    <p:sldId id="509" r:id="rId35"/>
    <p:sldId id="508" r:id="rId36"/>
    <p:sldId id="329" r:id="rId37"/>
    <p:sldId id="475" r:id="rId38"/>
    <p:sldId id="493" r:id="rId39"/>
    <p:sldId id="507" r:id="rId40"/>
    <p:sldId id="506" r:id="rId41"/>
    <p:sldId id="484" r:id="rId42"/>
    <p:sldId id="511" r:id="rId43"/>
    <p:sldId id="487" r:id="rId44"/>
    <p:sldId id="503" r:id="rId45"/>
    <p:sldId id="480" r:id="rId46"/>
    <p:sldId id="302" r:id="rId47"/>
    <p:sldId id="494" r:id="rId48"/>
    <p:sldId id="495" r:id="rId49"/>
    <p:sldId id="496" r:id="rId50"/>
    <p:sldId id="485" r:id="rId51"/>
    <p:sldId id="504" r:id="rId52"/>
    <p:sldId id="505" r:id="rId53"/>
    <p:sldId id="481" r:id="rId54"/>
    <p:sldId id="476" r:id="rId55"/>
    <p:sldId id="497" r:id="rId56"/>
    <p:sldId id="482" r:id="rId57"/>
    <p:sldId id="477" r:id="rId58"/>
    <p:sldId id="512" r:id="rId59"/>
    <p:sldId id="502" r:id="rId60"/>
    <p:sldId id="513" r:id="rId61"/>
    <p:sldId id="488" r:id="rId62"/>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B3EC14-3462-4509-81A6-F9E54B8D3A50}" v="2" dt="2023-05-17T06:34:52.21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90" autoAdjust="0"/>
  </p:normalViewPr>
  <p:slideViewPr>
    <p:cSldViewPr>
      <p:cViewPr varScale="1">
        <p:scale>
          <a:sx n="73" d="100"/>
          <a:sy n="73" d="100"/>
        </p:scale>
        <p:origin x="17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ir Khezzani" userId="26cbbc7fc23e5e7f" providerId="LiveId" clId="{A0B3EC14-3462-4509-81A6-F9E54B8D3A50}"/>
    <pc:docChg chg="addSld delSld modSld">
      <pc:chgData name="Bachir Khezzani" userId="26cbbc7fc23e5e7f" providerId="LiveId" clId="{A0B3EC14-3462-4509-81A6-F9E54B8D3A50}" dt="2023-05-17T06:34:55.018" v="17" actId="47"/>
      <pc:docMkLst>
        <pc:docMk/>
      </pc:docMkLst>
      <pc:sldChg chg="modSp del mod">
        <pc:chgData name="Bachir Khezzani" userId="26cbbc7fc23e5e7f" providerId="LiveId" clId="{A0B3EC14-3462-4509-81A6-F9E54B8D3A50}" dt="2023-05-17T06:34:55.018" v="17" actId="47"/>
        <pc:sldMkLst>
          <pc:docMk/>
          <pc:sldMk cId="4196326939" sldId="256"/>
        </pc:sldMkLst>
        <pc:spChg chg="mod">
          <ac:chgData name="Bachir Khezzani" userId="26cbbc7fc23e5e7f" providerId="LiveId" clId="{A0B3EC14-3462-4509-81A6-F9E54B8D3A50}" dt="2023-05-15T07:32:43.798" v="6" actId="20577"/>
          <ac:spMkLst>
            <pc:docMk/>
            <pc:sldMk cId="4196326939" sldId="256"/>
            <ac:spMk id="4" creationId="{00000000-0000-0000-0000-000000000000}"/>
          </ac:spMkLst>
        </pc:spChg>
        <pc:spChg chg="mod">
          <ac:chgData name="Bachir Khezzani" userId="26cbbc7fc23e5e7f" providerId="LiveId" clId="{A0B3EC14-3462-4509-81A6-F9E54B8D3A50}" dt="2023-05-15T07:32:49.066" v="15" actId="20577"/>
          <ac:spMkLst>
            <pc:docMk/>
            <pc:sldMk cId="4196326939" sldId="256"/>
            <ac:spMk id="9" creationId="{00000000-0000-0000-0000-000000000000}"/>
          </ac:spMkLst>
        </pc:spChg>
      </pc:sldChg>
      <pc:sldChg chg="add">
        <pc:chgData name="Bachir Khezzani" userId="26cbbc7fc23e5e7f" providerId="LiveId" clId="{A0B3EC14-3462-4509-81A6-F9E54B8D3A50}" dt="2023-05-17T06:34:52.214" v="16"/>
        <pc:sldMkLst>
          <pc:docMk/>
          <pc:sldMk cId="2811841236" sldId="51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17/05/2023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17/05/2023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17/05/2023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17/05/2023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17/05/2023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17/05/2023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548680"/>
            <a:ext cx="5334200" cy="1728192"/>
          </a:xfrm>
        </p:spPr>
        <p:txBody>
          <a:bodyPr>
            <a:normAutofit fontScale="90000"/>
          </a:bodyPr>
          <a:lstStyle/>
          <a:p>
            <a:pPr rtl="1"/>
            <a:r>
              <a:rPr lang="ar-SA" b="1" dirty="0"/>
              <a:t>جامعة الوادي</a:t>
            </a:r>
            <a:br>
              <a:rPr lang="ar-SA" b="1" dirty="0"/>
            </a:br>
            <a:r>
              <a:rPr lang="ar-SA" b="1" dirty="0"/>
              <a:t> كلية علوم الطبيعة والحياة</a:t>
            </a:r>
            <a:br>
              <a:rPr lang="ar-SA" b="1" dirty="0"/>
            </a:br>
            <a:r>
              <a:rPr lang="ar-SA" b="1" dirty="0"/>
              <a:t>قسم البيولوجيا</a:t>
            </a:r>
            <a:endParaRPr lang="fr-FR" b="1" dirty="0"/>
          </a:p>
        </p:txBody>
      </p:sp>
      <p:sp>
        <p:nvSpPr>
          <p:cNvPr id="4" name="Titre 1"/>
          <p:cNvSpPr txBox="1">
            <a:spLocks/>
          </p:cNvSpPr>
          <p:nvPr/>
        </p:nvSpPr>
        <p:spPr>
          <a:xfrm>
            <a:off x="685800" y="4646056"/>
            <a:ext cx="7772400" cy="9361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2400" dirty="0"/>
              <a:t>إعداد وتقديم ال</a:t>
            </a:r>
            <a:r>
              <a:rPr lang="ar-DZ" sz="2400" dirty="0"/>
              <a:t>دكتور</a:t>
            </a:r>
            <a:r>
              <a:rPr lang="ar-SA" sz="2400" dirty="0"/>
              <a:t>: بشير خزاني</a:t>
            </a:r>
            <a:endParaRPr lang="fr-FR" sz="2400" dirty="0"/>
          </a:p>
        </p:txBody>
      </p:sp>
      <p:sp>
        <p:nvSpPr>
          <p:cNvPr id="8" name="Titre 1"/>
          <p:cNvSpPr txBox="1">
            <a:spLocks/>
          </p:cNvSpPr>
          <p:nvPr/>
        </p:nvSpPr>
        <p:spPr>
          <a:xfrm>
            <a:off x="1513604" y="3873735"/>
            <a:ext cx="6042140" cy="7993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sz="3200" b="1" dirty="0"/>
              <a:t>محاضرات علم البيئة</a:t>
            </a:r>
            <a:r>
              <a:rPr lang="ar-DZ" sz="3200" b="1" dirty="0"/>
              <a:t> العام</a:t>
            </a:r>
            <a:endParaRPr lang="ar-SA" sz="3200" b="1" dirty="0"/>
          </a:p>
        </p:txBody>
      </p:sp>
      <p:sp>
        <p:nvSpPr>
          <p:cNvPr id="9" name="Titre 1"/>
          <p:cNvSpPr txBox="1">
            <a:spLocks/>
          </p:cNvSpPr>
          <p:nvPr/>
        </p:nvSpPr>
        <p:spPr>
          <a:xfrm>
            <a:off x="2409692" y="5564968"/>
            <a:ext cx="4311880" cy="9361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2800" dirty="0"/>
              <a:t>السنة الجامعية: </a:t>
            </a:r>
            <a:r>
              <a:rPr lang="ar-DZ" sz="2800" dirty="0"/>
              <a:t>2022-2023</a:t>
            </a:r>
            <a:endParaRPr lang="fr-FR" sz="2800" dirty="0"/>
          </a:p>
        </p:txBody>
      </p:sp>
      <p:pic>
        <p:nvPicPr>
          <p:cNvPr id="10" name="صورة 7"/>
          <p:cNvPicPr>
            <a:picLocks noChangeAspect="1"/>
          </p:cNvPicPr>
          <p:nvPr/>
        </p:nvPicPr>
        <p:blipFill>
          <a:blip r:embed="rId2"/>
          <a:srcRect l="12519" t="9540" r="13942" b="16385"/>
          <a:stretch>
            <a:fillRect/>
          </a:stretch>
        </p:blipFill>
        <p:spPr bwMode="auto">
          <a:xfrm>
            <a:off x="251720" y="260648"/>
            <a:ext cx="1800000" cy="180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1" name="صورة 7"/>
          <p:cNvPicPr>
            <a:picLocks noChangeAspect="1"/>
          </p:cNvPicPr>
          <p:nvPr/>
        </p:nvPicPr>
        <p:blipFill>
          <a:blip r:embed="rId2"/>
          <a:srcRect l="12519" t="9540" r="13942" b="16385"/>
          <a:stretch>
            <a:fillRect/>
          </a:stretch>
        </p:blipFill>
        <p:spPr bwMode="auto">
          <a:xfrm>
            <a:off x="7020472" y="188640"/>
            <a:ext cx="1800000" cy="180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3" name="Titre 1">
            <a:extLst>
              <a:ext uri="{FF2B5EF4-FFF2-40B4-BE49-F238E27FC236}">
                <a16:creationId xmlns:a16="http://schemas.microsoft.com/office/drawing/2014/main" id="{6B461639-19C7-079A-D286-3D79C86C4BC3}"/>
              </a:ext>
            </a:extLst>
          </p:cNvPr>
          <p:cNvSpPr txBox="1">
            <a:spLocks/>
          </p:cNvSpPr>
          <p:nvPr/>
        </p:nvSpPr>
        <p:spPr>
          <a:xfrm>
            <a:off x="1867574" y="2519606"/>
            <a:ext cx="5334200" cy="1120325"/>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lnSpc>
                <a:spcPct val="170000"/>
              </a:lnSpc>
            </a:pPr>
            <a:r>
              <a:rPr lang="ar-DZ" sz="2400" b="1" dirty="0"/>
              <a:t>ميدان: علوم </a:t>
            </a:r>
            <a:r>
              <a:rPr lang="ar-DZ" sz="2400" b="1"/>
              <a:t>الطبيعة والحياة</a:t>
            </a:r>
            <a:endParaRPr lang="ar-DZ" sz="2400" b="1" dirty="0"/>
          </a:p>
          <a:p>
            <a:pPr rtl="1">
              <a:lnSpc>
                <a:spcPct val="170000"/>
              </a:lnSpc>
            </a:pPr>
            <a:r>
              <a:rPr lang="ar-DZ" sz="2400" b="1" dirty="0"/>
              <a:t>الشعبة: علوم بيولوجية</a:t>
            </a:r>
          </a:p>
          <a:p>
            <a:pPr rtl="1">
              <a:lnSpc>
                <a:spcPct val="170000"/>
              </a:lnSpc>
            </a:pPr>
            <a:r>
              <a:rPr lang="ar-DZ" sz="2400" b="1" dirty="0"/>
              <a:t>المستوى: السنة الثانية جذع مشترك</a:t>
            </a:r>
            <a:endParaRPr lang="fr-FR" sz="2400" b="1" dirty="0"/>
          </a:p>
        </p:txBody>
      </p:sp>
    </p:spTree>
    <p:extLst>
      <p:ext uri="{BB962C8B-B14F-4D97-AF65-F5344CB8AC3E}">
        <p14:creationId xmlns:p14="http://schemas.microsoft.com/office/powerpoint/2010/main" val="2811841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F0"/>
          </a:solidFill>
        </p:spPr>
        <p:txBody>
          <a:bodyPr>
            <a:normAutofit fontScale="90000"/>
          </a:bodyPr>
          <a:lstStyle/>
          <a:p>
            <a:pPr lvl="0" rtl="1"/>
            <a:r>
              <a:rPr lang="ar-SA" b="1" dirty="0"/>
              <a:t>أنواع السلاسل الغذائية</a:t>
            </a:r>
            <a:br>
              <a:rPr lang="ar-SA" b="1" dirty="0"/>
            </a:br>
            <a:r>
              <a:rPr lang="fr-FR" b="1" dirty="0"/>
              <a:t>   Types of Food </a:t>
            </a:r>
            <a:r>
              <a:rPr lang="fr-FR" b="1" dirty="0" err="1"/>
              <a:t>chains</a:t>
            </a:r>
            <a:r>
              <a:rPr lang="fr-FR" b="1" dirty="0"/>
              <a:t>  </a:t>
            </a:r>
            <a:endParaRPr lang="fr-FR" dirty="0"/>
          </a:p>
        </p:txBody>
      </p:sp>
      <p:sp>
        <p:nvSpPr>
          <p:cNvPr id="4" name="Titre 1"/>
          <p:cNvSpPr txBox="1">
            <a:spLocks/>
          </p:cNvSpPr>
          <p:nvPr/>
        </p:nvSpPr>
        <p:spPr>
          <a:xfrm>
            <a:off x="395536" y="2060848"/>
            <a:ext cx="8229600" cy="11430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3600" b="1" dirty="0"/>
              <a:t>1- سلسلة  المفترسين </a:t>
            </a:r>
            <a:r>
              <a:rPr lang="fr-FR" sz="3600" b="1" dirty="0" err="1"/>
              <a:t>Predators</a:t>
            </a:r>
            <a:r>
              <a:rPr lang="fr-FR" sz="3600" b="1" dirty="0"/>
              <a:t> </a:t>
            </a:r>
            <a:r>
              <a:rPr lang="fr-FR" sz="3600" b="1" dirty="0" err="1"/>
              <a:t>food</a:t>
            </a:r>
            <a:r>
              <a:rPr lang="fr-FR" sz="3600" b="1" dirty="0"/>
              <a:t> </a:t>
            </a:r>
            <a:r>
              <a:rPr lang="fr-FR" sz="3600" b="1" dirty="0" err="1"/>
              <a:t>chain</a:t>
            </a:r>
            <a:r>
              <a:rPr lang="fr-FR" sz="3600" b="1" dirty="0"/>
              <a:t> </a:t>
            </a:r>
            <a:endParaRPr lang="fr-FR" sz="3600" dirty="0">
              <a:solidFill>
                <a:srgbClr val="0000CC"/>
              </a:solidFill>
            </a:endParaRPr>
          </a:p>
        </p:txBody>
      </p:sp>
      <p:sp>
        <p:nvSpPr>
          <p:cNvPr id="5" name="Titre 1"/>
          <p:cNvSpPr txBox="1">
            <a:spLocks/>
          </p:cNvSpPr>
          <p:nvPr/>
        </p:nvSpPr>
        <p:spPr>
          <a:xfrm>
            <a:off x="407277" y="3648300"/>
            <a:ext cx="8229600" cy="11430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3600" b="1" dirty="0"/>
              <a:t>2- سلسلة  المتطفلين </a:t>
            </a:r>
            <a:r>
              <a:rPr lang="fr-FR" sz="3600" b="1" dirty="0" err="1"/>
              <a:t>Parasitic</a:t>
            </a:r>
            <a:r>
              <a:rPr lang="fr-FR" sz="3600" i="1" dirty="0"/>
              <a:t> </a:t>
            </a:r>
            <a:r>
              <a:rPr lang="fr-FR" sz="3600" b="1" dirty="0" err="1"/>
              <a:t>food</a:t>
            </a:r>
            <a:r>
              <a:rPr lang="fr-FR" sz="3600" i="1" dirty="0"/>
              <a:t> </a:t>
            </a:r>
            <a:r>
              <a:rPr lang="fr-FR" sz="3600" b="1" dirty="0" err="1"/>
              <a:t>chain</a:t>
            </a:r>
            <a:r>
              <a:rPr lang="fr-FR" sz="3600" b="1" dirty="0"/>
              <a:t> </a:t>
            </a:r>
            <a:endParaRPr lang="fr-FR" sz="3600" dirty="0"/>
          </a:p>
        </p:txBody>
      </p:sp>
      <p:sp>
        <p:nvSpPr>
          <p:cNvPr id="6" name="Titre 1"/>
          <p:cNvSpPr txBox="1">
            <a:spLocks/>
          </p:cNvSpPr>
          <p:nvPr/>
        </p:nvSpPr>
        <p:spPr>
          <a:xfrm>
            <a:off x="395536" y="5085184"/>
            <a:ext cx="8229600" cy="11430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3600" b="1" dirty="0"/>
              <a:t>3- سلسلة  </a:t>
            </a:r>
            <a:r>
              <a:rPr lang="ar-SA" sz="3600" b="1" dirty="0" err="1"/>
              <a:t>المترممين</a:t>
            </a:r>
            <a:r>
              <a:rPr lang="ar-SA" sz="3600" b="1" dirty="0"/>
              <a:t> </a:t>
            </a:r>
            <a:r>
              <a:rPr lang="fr-FR" sz="3600" b="1" dirty="0" err="1"/>
              <a:t>Detritus</a:t>
            </a:r>
            <a:r>
              <a:rPr lang="fr-FR" sz="3600" dirty="0"/>
              <a:t> </a:t>
            </a:r>
            <a:r>
              <a:rPr lang="fr-FR" sz="3600" b="1" dirty="0" err="1"/>
              <a:t>food</a:t>
            </a:r>
            <a:r>
              <a:rPr lang="fr-FR" sz="3600" i="1" dirty="0"/>
              <a:t> </a:t>
            </a:r>
            <a:r>
              <a:rPr lang="fr-FR" sz="3600" b="1" dirty="0" err="1"/>
              <a:t>chain</a:t>
            </a:r>
            <a:r>
              <a:rPr lang="fr-FR" sz="3600" b="1" dirty="0"/>
              <a:t> </a:t>
            </a:r>
            <a:endParaRPr lang="fr-FR" sz="3600" dirty="0"/>
          </a:p>
        </p:txBody>
      </p:sp>
    </p:spTree>
    <p:extLst>
      <p:ext uri="{BB962C8B-B14F-4D97-AF65-F5344CB8AC3E}">
        <p14:creationId xmlns:p14="http://schemas.microsoft.com/office/powerpoint/2010/main" val="234038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282154"/>
          </a:xfrm>
          <a:solidFill>
            <a:srgbClr val="FFFF00"/>
          </a:solidFill>
        </p:spPr>
        <p:txBody>
          <a:bodyPr>
            <a:noAutofit/>
          </a:bodyPr>
          <a:lstStyle/>
          <a:p>
            <a:pPr rtl="1"/>
            <a:r>
              <a:rPr lang="ar-SA" b="1" dirty="0">
                <a:solidFill>
                  <a:srgbClr val="0000CC"/>
                </a:solidFill>
              </a:rPr>
              <a:t>سلسلة  المفترسين</a:t>
            </a:r>
            <a:br>
              <a:rPr lang="ar-SA" b="1" dirty="0">
                <a:solidFill>
                  <a:srgbClr val="0000CC"/>
                </a:solidFill>
              </a:rPr>
            </a:br>
            <a:r>
              <a:rPr lang="ar-SA" b="1" dirty="0">
                <a:solidFill>
                  <a:srgbClr val="0000CC"/>
                </a:solidFill>
              </a:rPr>
              <a:t> </a:t>
            </a:r>
            <a:r>
              <a:rPr lang="fr-FR" b="1" dirty="0" err="1">
                <a:solidFill>
                  <a:srgbClr val="0000CC"/>
                </a:solidFill>
              </a:rPr>
              <a:t>Predators</a:t>
            </a:r>
            <a:r>
              <a:rPr lang="fr-FR" b="1" dirty="0">
                <a:solidFill>
                  <a:srgbClr val="0000CC"/>
                </a:solidFill>
              </a:rPr>
              <a:t> </a:t>
            </a:r>
            <a:r>
              <a:rPr lang="fr-FR" b="1" dirty="0" err="1">
                <a:solidFill>
                  <a:srgbClr val="0000CC"/>
                </a:solidFill>
              </a:rPr>
              <a:t>food</a:t>
            </a:r>
            <a:r>
              <a:rPr lang="fr-FR" b="1" dirty="0">
                <a:solidFill>
                  <a:srgbClr val="0000CC"/>
                </a:solidFill>
              </a:rPr>
              <a:t> </a:t>
            </a:r>
            <a:r>
              <a:rPr lang="fr-FR" b="1" dirty="0" err="1">
                <a:solidFill>
                  <a:srgbClr val="0000CC"/>
                </a:solidFill>
              </a:rPr>
              <a:t>chain</a:t>
            </a:r>
            <a:r>
              <a:rPr lang="fr-FR" b="1" dirty="0">
                <a:solidFill>
                  <a:srgbClr val="0000CC"/>
                </a:solidFill>
              </a:rPr>
              <a:t> </a:t>
            </a:r>
            <a:endParaRPr lang="fr-FR" dirty="0">
              <a:solidFill>
                <a:srgbClr val="0000CC"/>
              </a:solidFill>
            </a:endParaRPr>
          </a:p>
        </p:txBody>
      </p:sp>
      <p:sp>
        <p:nvSpPr>
          <p:cNvPr id="3" name="Espace réservé du contenu 2"/>
          <p:cNvSpPr>
            <a:spLocks noGrp="1"/>
          </p:cNvSpPr>
          <p:nvPr>
            <p:ph idx="1"/>
          </p:nvPr>
        </p:nvSpPr>
        <p:spPr>
          <a:xfrm>
            <a:off x="467544" y="2060848"/>
            <a:ext cx="8229600" cy="4309939"/>
          </a:xfrm>
        </p:spPr>
        <p:txBody>
          <a:bodyPr>
            <a:normAutofit fontScale="92500" lnSpcReduction="20000"/>
          </a:bodyPr>
          <a:lstStyle/>
          <a:p>
            <a:pPr marL="0" indent="0" algn="ctr" rtl="1">
              <a:buNone/>
            </a:pPr>
            <a:r>
              <a:rPr lang="ar-SA" sz="6000" dirty="0"/>
              <a:t>هذا النوع من السلاسل يتم فيه انتقال الطاقة من النباتات إلى الحيوانات الصغيرة ثم إلى الحيوانات الكبيرة وتعتمد هذه السلسلة الغذائية على الطاقة الكامنة المتواجدة في النباتات الخضراء </a:t>
            </a:r>
            <a:endParaRPr lang="en-CA" b="1" dirty="0"/>
          </a:p>
        </p:txBody>
      </p:sp>
    </p:spTree>
    <p:extLst>
      <p:ext uri="{BB962C8B-B14F-4D97-AF65-F5344CB8AC3E}">
        <p14:creationId xmlns:p14="http://schemas.microsoft.com/office/powerpoint/2010/main" val="138744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rtl="1">
              <a:buNone/>
            </a:pPr>
            <a:r>
              <a:rPr lang="ar-SA" sz="4400" dirty="0"/>
              <a:t>ويتم فيها انتقال الطاقة من كائن حي كبير (سواء كان حيوانا أو نباتا) إلى كائن حي صغير وقد يكون مجهري أي أن المصدر الأساسي للطاقة في هذا النوع من السلاسل لا يعتمد فقط على الغذاء المخزون في النباتات الخضراء.</a:t>
            </a:r>
            <a:endParaRPr lang="fr-FR" sz="4400" dirty="0"/>
          </a:p>
          <a:p>
            <a:endParaRPr lang="fr-FR" sz="4400" dirty="0"/>
          </a:p>
        </p:txBody>
      </p:sp>
      <p:sp>
        <p:nvSpPr>
          <p:cNvPr id="4" name="Titre 1"/>
          <p:cNvSpPr txBox="1">
            <a:spLocks/>
          </p:cNvSpPr>
          <p:nvPr/>
        </p:nvSpPr>
        <p:spPr>
          <a:xfrm>
            <a:off x="283187" y="260648"/>
            <a:ext cx="8229600" cy="1296144"/>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b="1" dirty="0">
                <a:solidFill>
                  <a:srgbClr val="0000CC"/>
                </a:solidFill>
              </a:rPr>
              <a:t>سلسلة  المتطفلين</a:t>
            </a:r>
          </a:p>
          <a:p>
            <a:pPr rtl="1"/>
            <a:r>
              <a:rPr lang="ar-SA" b="1" dirty="0">
                <a:solidFill>
                  <a:srgbClr val="0000CC"/>
                </a:solidFill>
              </a:rPr>
              <a:t> </a:t>
            </a:r>
            <a:r>
              <a:rPr lang="fr-FR" b="1" dirty="0" err="1">
                <a:solidFill>
                  <a:srgbClr val="0000CC"/>
                </a:solidFill>
              </a:rPr>
              <a:t>Parasitic</a:t>
            </a:r>
            <a:r>
              <a:rPr lang="fr-FR" i="1" dirty="0">
                <a:solidFill>
                  <a:srgbClr val="0000CC"/>
                </a:solidFill>
              </a:rPr>
              <a:t> </a:t>
            </a:r>
            <a:r>
              <a:rPr lang="fr-FR" b="1" dirty="0" err="1">
                <a:solidFill>
                  <a:srgbClr val="0000CC"/>
                </a:solidFill>
              </a:rPr>
              <a:t>food</a:t>
            </a:r>
            <a:r>
              <a:rPr lang="fr-FR" i="1" dirty="0">
                <a:solidFill>
                  <a:srgbClr val="0000CC"/>
                </a:solidFill>
              </a:rPr>
              <a:t> </a:t>
            </a:r>
            <a:r>
              <a:rPr lang="fr-FR" b="1" dirty="0" err="1">
                <a:solidFill>
                  <a:srgbClr val="0000CC"/>
                </a:solidFill>
              </a:rPr>
              <a:t>chain</a:t>
            </a:r>
            <a:r>
              <a:rPr lang="fr-FR" b="1" dirty="0">
                <a:solidFill>
                  <a:srgbClr val="0000CC"/>
                </a:solidFill>
              </a:rPr>
              <a:t> </a:t>
            </a:r>
            <a:endParaRPr lang="fr-FR" dirty="0">
              <a:solidFill>
                <a:srgbClr val="0000CC"/>
              </a:solidFill>
            </a:endParaRPr>
          </a:p>
        </p:txBody>
      </p:sp>
    </p:spTree>
    <p:extLst>
      <p:ext uri="{BB962C8B-B14F-4D97-AF65-F5344CB8AC3E}">
        <p14:creationId xmlns:p14="http://schemas.microsoft.com/office/powerpoint/2010/main" val="235287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55365"/>
            <a:ext cx="8229600" cy="4525963"/>
          </a:xfrm>
        </p:spPr>
        <p:txBody>
          <a:bodyPr>
            <a:normAutofit/>
          </a:bodyPr>
          <a:lstStyle/>
          <a:p>
            <a:pPr marL="0" indent="0" algn="ctr" rtl="1">
              <a:buNone/>
            </a:pPr>
            <a:r>
              <a:rPr lang="ar-SA" sz="4800" dirty="0"/>
              <a:t>وفيها تنتقل الطاقة من الكائنات الميتة حيوانية أو نباتية إلى الأحياء الدقيقة المختلفة والحشرات والفطريات، وهنا يكون مصدر الطاقة المنتقلة من كائن حي إلى آخر عبارة عن المواد العضوية المعقدة الموجودة في بقايا الكائنات الميتة.</a:t>
            </a:r>
            <a:endParaRPr lang="fr-FR" sz="4800" dirty="0"/>
          </a:p>
          <a:p>
            <a:pPr algn="ctr" rtl="1"/>
            <a:endParaRPr lang="fr-FR" sz="4800" dirty="0"/>
          </a:p>
        </p:txBody>
      </p:sp>
      <p:sp>
        <p:nvSpPr>
          <p:cNvPr id="4" name="Titre 1"/>
          <p:cNvSpPr txBox="1">
            <a:spLocks/>
          </p:cNvSpPr>
          <p:nvPr/>
        </p:nvSpPr>
        <p:spPr>
          <a:xfrm>
            <a:off x="366900" y="260648"/>
            <a:ext cx="8229600" cy="1368152"/>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b="1" dirty="0">
                <a:solidFill>
                  <a:srgbClr val="0000CC"/>
                </a:solidFill>
              </a:rPr>
              <a:t> سلسلة  </a:t>
            </a:r>
            <a:r>
              <a:rPr lang="ar-SA" b="1" dirty="0" err="1">
                <a:solidFill>
                  <a:srgbClr val="0000CC"/>
                </a:solidFill>
              </a:rPr>
              <a:t>المترممين</a:t>
            </a:r>
            <a:r>
              <a:rPr lang="ar-SA" b="1" dirty="0">
                <a:solidFill>
                  <a:srgbClr val="0000CC"/>
                </a:solidFill>
              </a:rPr>
              <a:t> </a:t>
            </a:r>
          </a:p>
          <a:p>
            <a:pPr rtl="1"/>
            <a:r>
              <a:rPr lang="fr-FR" b="1" dirty="0" err="1">
                <a:solidFill>
                  <a:srgbClr val="0000CC"/>
                </a:solidFill>
              </a:rPr>
              <a:t>Detritus</a:t>
            </a:r>
            <a:r>
              <a:rPr lang="fr-FR" dirty="0">
                <a:solidFill>
                  <a:srgbClr val="0000CC"/>
                </a:solidFill>
              </a:rPr>
              <a:t> </a:t>
            </a:r>
            <a:r>
              <a:rPr lang="fr-FR" b="1" dirty="0" err="1">
                <a:solidFill>
                  <a:srgbClr val="0000CC"/>
                </a:solidFill>
              </a:rPr>
              <a:t>food</a:t>
            </a:r>
            <a:r>
              <a:rPr lang="fr-FR" i="1" dirty="0">
                <a:solidFill>
                  <a:srgbClr val="0000CC"/>
                </a:solidFill>
              </a:rPr>
              <a:t> </a:t>
            </a:r>
            <a:r>
              <a:rPr lang="fr-FR" b="1" dirty="0" err="1">
                <a:solidFill>
                  <a:srgbClr val="0000CC"/>
                </a:solidFill>
              </a:rPr>
              <a:t>chain</a:t>
            </a:r>
            <a:r>
              <a:rPr lang="fr-FR" b="1" dirty="0">
                <a:solidFill>
                  <a:srgbClr val="0000CC"/>
                </a:solidFill>
              </a:rPr>
              <a:t> </a:t>
            </a:r>
            <a:endParaRPr lang="fr-FR" dirty="0">
              <a:solidFill>
                <a:srgbClr val="0000CC"/>
              </a:solidFill>
            </a:endParaRPr>
          </a:p>
        </p:txBody>
      </p:sp>
    </p:spTree>
    <p:extLst>
      <p:ext uri="{BB962C8B-B14F-4D97-AF65-F5344CB8AC3E}">
        <p14:creationId xmlns:p14="http://schemas.microsoft.com/office/powerpoint/2010/main" val="3601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2hcp.fr/kartable_prive/upload_fichier/img/607025-01.PNG"/>
          <p:cNvPicPr/>
          <p:nvPr/>
        </p:nvPicPr>
        <p:blipFill>
          <a:blip r:embed="rId2"/>
          <a:srcRect/>
          <a:stretch>
            <a:fillRect/>
          </a:stretch>
        </p:blipFill>
        <p:spPr bwMode="auto">
          <a:xfrm>
            <a:off x="899592" y="1484784"/>
            <a:ext cx="7632848" cy="4032447"/>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468814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www.les-amis-des-animaux.be/BIODIVERSITE/Images/semaine43-pyramide.gif"/>
          <p:cNvPicPr/>
          <p:nvPr/>
        </p:nvPicPr>
        <p:blipFill>
          <a:blip r:embed="rId2"/>
          <a:srcRect/>
          <a:stretch>
            <a:fillRect/>
          </a:stretch>
        </p:blipFill>
        <p:spPr bwMode="auto">
          <a:xfrm>
            <a:off x="827584" y="692696"/>
            <a:ext cx="7704856" cy="554461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42669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bou Ghassane\Desktop\ecology\chain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625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a:solidFill>
            <a:srgbClr val="00FF00"/>
          </a:solidFill>
        </p:spPr>
        <p:txBody>
          <a:bodyPr>
            <a:normAutofit/>
          </a:bodyPr>
          <a:lstStyle/>
          <a:p>
            <a:r>
              <a:rPr lang="ar-SA" sz="7200" b="1" dirty="0"/>
              <a:t>ثالثا</a:t>
            </a:r>
            <a:endParaRPr lang="fr-FR" dirty="0"/>
          </a:p>
        </p:txBody>
      </p:sp>
      <p:sp>
        <p:nvSpPr>
          <p:cNvPr id="3" name="Espace réservé du contenu 2"/>
          <p:cNvSpPr>
            <a:spLocks noGrp="1"/>
          </p:cNvSpPr>
          <p:nvPr>
            <p:ph idx="1"/>
          </p:nvPr>
        </p:nvSpPr>
        <p:spPr>
          <a:xfrm>
            <a:off x="395536" y="2348880"/>
            <a:ext cx="8229600" cy="3196952"/>
          </a:xfrm>
          <a:solidFill>
            <a:srgbClr val="00B0F0"/>
          </a:solidFill>
        </p:spPr>
        <p:txBody>
          <a:bodyPr>
            <a:normAutofit/>
          </a:bodyPr>
          <a:lstStyle/>
          <a:p>
            <a:pPr marL="0" indent="0" algn="ctr" rtl="1">
              <a:buNone/>
            </a:pPr>
            <a:r>
              <a:rPr lang="ar-SA" sz="8000" b="1" dirty="0"/>
              <a:t>المستويات الغذائية </a:t>
            </a:r>
            <a:r>
              <a:rPr lang="fr-FR" sz="8000" b="1" dirty="0" err="1"/>
              <a:t>Trophic</a:t>
            </a:r>
            <a:r>
              <a:rPr lang="fr-FR" sz="8000" b="1" dirty="0"/>
              <a:t> </a:t>
            </a:r>
            <a:r>
              <a:rPr lang="fr-FR" sz="8000" b="1" dirty="0" err="1"/>
              <a:t>levels</a:t>
            </a:r>
            <a:endParaRPr lang="fr-FR" sz="8000" dirty="0"/>
          </a:p>
        </p:txBody>
      </p:sp>
    </p:spTree>
    <p:extLst>
      <p:ext uri="{BB962C8B-B14F-4D97-AF65-F5344CB8AC3E}">
        <p14:creationId xmlns:p14="http://schemas.microsoft.com/office/powerpoint/2010/main" val="272340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SA" sz="7300" b="1" dirty="0">
                <a:solidFill>
                  <a:srgbClr val="0000CC"/>
                </a:solidFill>
              </a:rPr>
              <a:t>تعريف</a:t>
            </a:r>
            <a:endParaRPr lang="fr-FR" b="1" dirty="0">
              <a:solidFill>
                <a:srgbClr val="0000CC"/>
              </a:solidFill>
            </a:endParaRPr>
          </a:p>
        </p:txBody>
      </p:sp>
      <p:sp>
        <p:nvSpPr>
          <p:cNvPr id="3" name="Espace réservé du contenu 2"/>
          <p:cNvSpPr>
            <a:spLocks noGrp="1"/>
          </p:cNvSpPr>
          <p:nvPr>
            <p:ph idx="1"/>
          </p:nvPr>
        </p:nvSpPr>
        <p:spPr/>
        <p:txBody>
          <a:bodyPr>
            <a:normAutofit/>
          </a:bodyPr>
          <a:lstStyle/>
          <a:p>
            <a:pPr marL="0" indent="0" algn="ctr" rtl="1">
              <a:buNone/>
            </a:pPr>
            <a:r>
              <a:rPr lang="ar-SA" sz="4800" dirty="0"/>
              <a:t>المستوى الغذائي هو عبارة عن </a:t>
            </a:r>
            <a:r>
              <a:rPr lang="ar-SA" sz="4800" dirty="0">
                <a:solidFill>
                  <a:srgbClr val="FF0000"/>
                </a:solidFill>
              </a:rPr>
              <a:t>مكونات ومحتويات كل مرحلة من مراحل السلسلة الغذائية في النظام البيئي</a:t>
            </a:r>
            <a:r>
              <a:rPr lang="ar-SA" sz="4800" dirty="0"/>
              <a:t>، والذي يتكون من </a:t>
            </a:r>
            <a:r>
              <a:rPr lang="ar-SA" sz="4800" dirty="0">
                <a:solidFill>
                  <a:srgbClr val="FF0000"/>
                </a:solidFill>
              </a:rPr>
              <a:t>نوع واحد </a:t>
            </a:r>
            <a:r>
              <a:rPr lang="ar-SA" sz="4800" dirty="0"/>
              <a:t>أو </a:t>
            </a:r>
            <a:r>
              <a:rPr lang="ar-SA" sz="4800" dirty="0">
                <a:solidFill>
                  <a:srgbClr val="FF0000"/>
                </a:solidFill>
              </a:rPr>
              <a:t>عدة أنواع </a:t>
            </a:r>
            <a:r>
              <a:rPr lang="ar-SA" sz="4800" dirty="0"/>
              <a:t>من الكائنات الحية. هذه المستويات يمكن تقسيمها كما يلي :</a:t>
            </a:r>
            <a:endParaRPr lang="fr-FR" sz="4800" dirty="0"/>
          </a:p>
        </p:txBody>
      </p:sp>
    </p:spTree>
    <p:extLst>
      <p:ext uri="{BB962C8B-B14F-4D97-AF65-F5344CB8AC3E}">
        <p14:creationId xmlns:p14="http://schemas.microsoft.com/office/powerpoint/2010/main" val="902334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F0"/>
          </a:solidFill>
        </p:spPr>
        <p:txBody>
          <a:bodyPr>
            <a:normAutofit/>
          </a:bodyPr>
          <a:lstStyle/>
          <a:p>
            <a:pPr marL="0" indent="0" rtl="1"/>
            <a:r>
              <a:rPr lang="ar-SA" b="1" dirty="0"/>
              <a:t>المستويات الغذائية </a:t>
            </a:r>
            <a:r>
              <a:rPr lang="fr-FR" b="1" dirty="0" err="1"/>
              <a:t>Trophic</a:t>
            </a:r>
            <a:r>
              <a:rPr lang="fr-FR" b="1" dirty="0"/>
              <a:t> </a:t>
            </a:r>
            <a:r>
              <a:rPr lang="fr-FR" b="1" dirty="0" err="1"/>
              <a:t>levels</a:t>
            </a:r>
            <a:endParaRPr lang="fr-FR" dirty="0"/>
          </a:p>
        </p:txBody>
      </p:sp>
      <p:sp>
        <p:nvSpPr>
          <p:cNvPr id="4" name="Titre 1"/>
          <p:cNvSpPr txBox="1">
            <a:spLocks/>
          </p:cNvSpPr>
          <p:nvPr/>
        </p:nvSpPr>
        <p:spPr>
          <a:xfrm>
            <a:off x="365648" y="1700808"/>
            <a:ext cx="8229600" cy="11430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3600" b="1" dirty="0"/>
              <a:t>1- الكائنات المنتجة </a:t>
            </a:r>
            <a:r>
              <a:rPr lang="fr-FR" sz="3600" b="1" dirty="0" err="1"/>
              <a:t>Producers</a:t>
            </a:r>
            <a:r>
              <a:rPr lang="fr-FR" sz="3600" b="1" dirty="0"/>
              <a:t> </a:t>
            </a:r>
            <a:endParaRPr lang="fr-FR" sz="3600" dirty="0"/>
          </a:p>
        </p:txBody>
      </p:sp>
      <p:sp>
        <p:nvSpPr>
          <p:cNvPr id="5" name="Titre 1"/>
          <p:cNvSpPr txBox="1">
            <a:spLocks/>
          </p:cNvSpPr>
          <p:nvPr/>
        </p:nvSpPr>
        <p:spPr>
          <a:xfrm>
            <a:off x="407277" y="3068960"/>
            <a:ext cx="8229600" cy="11430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3600" b="1" dirty="0"/>
              <a:t>2- الكائنات المستهلكة </a:t>
            </a:r>
            <a:r>
              <a:rPr lang="fr-FR" sz="3600" b="1" dirty="0" err="1"/>
              <a:t>Consumers</a:t>
            </a:r>
            <a:r>
              <a:rPr lang="fr-FR" sz="3600" b="1" dirty="0"/>
              <a:t> </a:t>
            </a:r>
            <a:endParaRPr lang="fr-FR" sz="3600" dirty="0"/>
          </a:p>
        </p:txBody>
      </p:sp>
      <p:sp>
        <p:nvSpPr>
          <p:cNvPr id="6" name="Titre 1"/>
          <p:cNvSpPr txBox="1">
            <a:spLocks/>
          </p:cNvSpPr>
          <p:nvPr/>
        </p:nvSpPr>
        <p:spPr>
          <a:xfrm>
            <a:off x="395536" y="4293096"/>
            <a:ext cx="8229600" cy="11430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3600" b="1" dirty="0"/>
              <a:t>3- الكائنات المترممة (آكلات الفتات ) </a:t>
            </a:r>
            <a:r>
              <a:rPr lang="fr-FR" sz="3600" b="1" dirty="0" err="1"/>
              <a:t>Detritivores</a:t>
            </a:r>
            <a:endParaRPr lang="fr-FR" sz="3600" dirty="0"/>
          </a:p>
        </p:txBody>
      </p:sp>
      <p:sp>
        <p:nvSpPr>
          <p:cNvPr id="7" name="Titre 1"/>
          <p:cNvSpPr txBox="1">
            <a:spLocks/>
          </p:cNvSpPr>
          <p:nvPr/>
        </p:nvSpPr>
        <p:spPr>
          <a:xfrm>
            <a:off x="395536" y="5517232"/>
            <a:ext cx="8229600" cy="11430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3600" b="1" dirty="0"/>
              <a:t>4- الكائنات المحللة </a:t>
            </a:r>
            <a:r>
              <a:rPr lang="fr-FR" sz="3600" b="1" dirty="0" err="1"/>
              <a:t>Decomposers</a:t>
            </a:r>
            <a:endParaRPr lang="fr-FR" sz="3600" dirty="0"/>
          </a:p>
        </p:txBody>
      </p:sp>
    </p:spTree>
    <p:extLst>
      <p:ext uri="{BB962C8B-B14F-4D97-AF65-F5344CB8AC3E}">
        <p14:creationId xmlns:p14="http://schemas.microsoft.com/office/powerpoint/2010/main" val="183478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570186"/>
          </a:xfrm>
          <a:solidFill>
            <a:srgbClr val="92D050"/>
          </a:solidFill>
        </p:spPr>
        <p:txBody>
          <a:bodyPr>
            <a:noAutofit/>
          </a:bodyPr>
          <a:lstStyle/>
          <a:p>
            <a:pPr rtl="1"/>
            <a:r>
              <a:rPr lang="ar-SA" sz="7200" b="1" dirty="0"/>
              <a:t>الفصل الثالث</a:t>
            </a:r>
            <a:endParaRPr lang="fr-FR" sz="7200" dirty="0"/>
          </a:p>
        </p:txBody>
      </p:sp>
      <p:sp>
        <p:nvSpPr>
          <p:cNvPr id="4" name="Sous-titre 2"/>
          <p:cNvSpPr txBox="1">
            <a:spLocks/>
          </p:cNvSpPr>
          <p:nvPr/>
        </p:nvSpPr>
        <p:spPr>
          <a:xfrm>
            <a:off x="323528" y="2204864"/>
            <a:ext cx="8424936" cy="4320480"/>
          </a:xfrm>
          <a:prstGeom prst="rect">
            <a:avLst/>
          </a:prstGeom>
        </p:spPr>
        <p:txBody>
          <a:bodyPr vert="horz" lIns="91440" tIns="45720" rIns="91440" bIns="45720"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SA"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العلاقات الغذائية في النظام البيئي</a:t>
            </a:r>
            <a:endParaRPr lang="fr-F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lgn="ctr" rtl="1">
              <a:buNone/>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Food</a:t>
            </a:r>
            <a:r>
              <a:rPr lang="en-US" sz="6600" b="1" dirty="0"/>
              <a:t> </a:t>
            </a: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relationships</a:t>
            </a:r>
            <a:r>
              <a:rPr lang="en-US" sz="6600" b="1" dirty="0"/>
              <a:t> </a:t>
            </a: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a:t>
            </a:r>
            <a:r>
              <a:rPr lang="en-US" sz="6600" b="1" dirty="0"/>
              <a:t> </a:t>
            </a: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a:t>
            </a:r>
            <a:r>
              <a:rPr lang="en-US" sz="6600" b="1" dirty="0"/>
              <a:t> </a:t>
            </a: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ecosystem</a:t>
            </a:r>
            <a:endParaRPr lang="fr-F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lgn="ctr">
              <a:buNone/>
            </a:pPr>
            <a:endParaRPr lang="fr-F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3098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16832"/>
            <a:ext cx="8229600" cy="4209331"/>
          </a:xfrm>
        </p:spPr>
        <p:txBody>
          <a:bodyPr>
            <a:normAutofit/>
          </a:bodyPr>
          <a:lstStyle/>
          <a:p>
            <a:pPr marL="0" indent="0" algn="ctr" rtl="1">
              <a:buNone/>
            </a:pPr>
            <a:r>
              <a:rPr lang="ar-SA" sz="3600" dirty="0"/>
              <a:t>يعتبر النبات الأخضر الحلقة الأولى في السلسلة الغذائية، لأنه الكائن الوحيد القادر على تحويل الطاقة الضوئية المنبعثة من الشمس إلى طاقة كيميائية كامنة في عدة مركبات عضوية عن طريق عملية البناء الضوئي، ولهذا فهو من الكائنات ذاتية التغذية </a:t>
            </a:r>
            <a:r>
              <a:rPr lang="fr-FR" sz="3600" dirty="0"/>
              <a:t>(</a:t>
            </a:r>
            <a:r>
              <a:rPr lang="fr-FR" sz="3600" dirty="0" err="1"/>
              <a:t>Autotrophs</a:t>
            </a:r>
            <a:r>
              <a:rPr lang="fr-FR" sz="3600" dirty="0"/>
              <a:t>)</a:t>
            </a:r>
            <a:r>
              <a:rPr lang="ar-SA" sz="3600" dirty="0"/>
              <a:t>.  يمثل النبات الدور الرئيسي والحلقة الأساسية للغذاء والطاقة في النظام البيئي.</a:t>
            </a:r>
            <a:endParaRPr lang="fr-FR" sz="3600" dirty="0"/>
          </a:p>
        </p:txBody>
      </p:sp>
      <p:sp>
        <p:nvSpPr>
          <p:cNvPr id="4" name="Titre 1"/>
          <p:cNvSpPr txBox="1">
            <a:spLocks/>
          </p:cNvSpPr>
          <p:nvPr/>
        </p:nvSpPr>
        <p:spPr>
          <a:xfrm>
            <a:off x="395536" y="404664"/>
            <a:ext cx="8229600" cy="11430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4800" b="1" dirty="0"/>
              <a:t>1- الكائنات المنتجة </a:t>
            </a:r>
            <a:r>
              <a:rPr lang="fr-FR" sz="4800" b="1" dirty="0" err="1"/>
              <a:t>Producers</a:t>
            </a:r>
            <a:r>
              <a:rPr lang="fr-FR" sz="4800" b="1" dirty="0"/>
              <a:t> </a:t>
            </a:r>
            <a:endParaRPr lang="fr-FR" sz="4800" dirty="0"/>
          </a:p>
        </p:txBody>
      </p:sp>
    </p:spTree>
    <p:extLst>
      <p:ext uri="{BB962C8B-B14F-4D97-AF65-F5344CB8AC3E}">
        <p14:creationId xmlns:p14="http://schemas.microsoft.com/office/powerpoint/2010/main" val="209404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normAutofit/>
          </a:bodyPr>
          <a:lstStyle/>
          <a:p>
            <a:pPr marL="0" indent="0" algn="ctr" rtl="1">
              <a:buNone/>
            </a:pPr>
            <a:r>
              <a:rPr lang="ar-SA" sz="4800" dirty="0"/>
              <a:t>في الأنظمة البيئية القارية تعتبر </a:t>
            </a:r>
            <a:r>
              <a:rPr lang="ar-SA" sz="4800" dirty="0">
                <a:solidFill>
                  <a:srgbClr val="FF0000"/>
                </a:solidFill>
              </a:rPr>
              <a:t>الطحالب والحشائش والأشجار والشجيرات </a:t>
            </a:r>
            <a:r>
              <a:rPr lang="ar-SA" sz="4800" dirty="0"/>
              <a:t>هي المصدر الذي يزود هذا النظام بالطاقة اللازمة لاستمراريته، أما  في الأنظمة البيئية المائية فإن المصدر الرئيسي للطاقة هي </a:t>
            </a:r>
            <a:r>
              <a:rPr lang="ar-SA" sz="4800" dirty="0">
                <a:solidFill>
                  <a:srgbClr val="FF0000"/>
                </a:solidFill>
              </a:rPr>
              <a:t>العوالق النباتية </a:t>
            </a:r>
            <a:r>
              <a:rPr lang="ar-SA" sz="4800" dirty="0"/>
              <a:t>المجهرية </a:t>
            </a:r>
            <a:r>
              <a:rPr lang="ar-SA" sz="4800" dirty="0">
                <a:solidFill>
                  <a:srgbClr val="FF0000"/>
                </a:solidFill>
              </a:rPr>
              <a:t>والنباتات المائية.</a:t>
            </a:r>
            <a:endParaRPr lang="fr-FR" sz="4800" dirty="0">
              <a:solidFill>
                <a:srgbClr val="FF0000"/>
              </a:solidFill>
            </a:endParaRPr>
          </a:p>
          <a:p>
            <a:pPr algn="ctr" rtl="1"/>
            <a:endParaRPr lang="fr-FR" sz="4800" dirty="0"/>
          </a:p>
        </p:txBody>
      </p:sp>
    </p:spTree>
    <p:extLst>
      <p:ext uri="{BB962C8B-B14F-4D97-AF65-F5344CB8AC3E}">
        <p14:creationId xmlns:p14="http://schemas.microsoft.com/office/powerpoint/2010/main" val="1098816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pPr marL="0" indent="0" algn="ctr" rtl="1">
              <a:buNone/>
            </a:pPr>
            <a:r>
              <a:rPr lang="ar-SA" sz="4000" dirty="0"/>
              <a:t>الكائنات الحية المستهلكة بقية حلقات السلسلة الغذائية على اختلاف أنواعها، وهي كائنات غير ذاتية التغذية </a:t>
            </a:r>
            <a:r>
              <a:rPr lang="fr-FR" sz="4000" dirty="0"/>
              <a:t>(</a:t>
            </a:r>
            <a:r>
              <a:rPr lang="fr-FR" sz="4000" dirty="0" err="1"/>
              <a:t>Heterotrophs</a:t>
            </a:r>
            <a:r>
              <a:rPr lang="fr-FR" sz="4000" dirty="0"/>
              <a:t>)</a:t>
            </a:r>
            <a:r>
              <a:rPr lang="ar-SA" sz="4000" dirty="0"/>
              <a:t> أي غير قادرة على صنع غذائها بنفسها، بل تعتمد في نشاطها على الطاقة الكيميائية الكامنة في بعض المركبات العضوية التي يعتبر النبات الأخضر المنتج والمصدر الرئيسي لها.</a:t>
            </a:r>
          </a:p>
          <a:p>
            <a:pPr marL="0" indent="0" algn="ctr" rtl="1">
              <a:buNone/>
            </a:pPr>
            <a:r>
              <a:rPr lang="ar-SA" sz="4000" dirty="0"/>
              <a:t>  </a:t>
            </a:r>
            <a:endParaRPr lang="fr-FR" sz="4000" dirty="0"/>
          </a:p>
        </p:txBody>
      </p:sp>
      <p:sp>
        <p:nvSpPr>
          <p:cNvPr id="4" name="Titre 1"/>
          <p:cNvSpPr txBox="1">
            <a:spLocks noGrp="1"/>
          </p:cNvSpPr>
          <p:nvPr>
            <p:ph type="title"/>
          </p:nvPr>
        </p:nvSpPr>
        <p:spPr>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b="1" dirty="0"/>
              <a:t>2- الكائنات المستهلكة </a:t>
            </a:r>
            <a:r>
              <a:rPr lang="fr-FR" b="1" dirty="0" err="1"/>
              <a:t>Consumers</a:t>
            </a:r>
            <a:r>
              <a:rPr lang="fr-FR" b="1" dirty="0"/>
              <a:t> </a:t>
            </a:r>
            <a:endParaRPr lang="fr-FR" dirty="0"/>
          </a:p>
        </p:txBody>
      </p:sp>
    </p:spTree>
    <p:extLst>
      <p:ext uri="{BB962C8B-B14F-4D97-AF65-F5344CB8AC3E}">
        <p14:creationId xmlns:p14="http://schemas.microsoft.com/office/powerpoint/2010/main" val="174763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noAutofit/>
          </a:bodyPr>
          <a:lstStyle/>
          <a:p>
            <a:pPr marL="0" indent="0" algn="ctr" rtl="1">
              <a:buNone/>
            </a:pPr>
            <a:r>
              <a:rPr lang="ar-SA" sz="4400" dirty="0"/>
              <a:t>فآكلات العشب من المستهلكات لأنها تتغذى على النبات مباشرة وآكلات الحيوان بمختلف أنواعه من المستهلكات أيضاً، حيث يعمل النبات على توفير غذائها العضوي بطريقة غير مباشرة، وكذا آكلات الفتات هي من المستهلكات أيضاً.</a:t>
            </a:r>
            <a:endParaRPr lang="fr-FR" sz="4400" dirty="0"/>
          </a:p>
          <a:p>
            <a:pPr algn="ctr" rtl="1"/>
            <a:r>
              <a:rPr lang="ar-SA" sz="4400" dirty="0"/>
              <a:t>ينتظم المستهلكون في السلسلة الغذائية في عدة مستويات هي كالآتي:</a:t>
            </a:r>
            <a:endParaRPr lang="fr-FR" sz="4400" dirty="0"/>
          </a:p>
          <a:p>
            <a:endParaRPr lang="fr-FR" sz="4400" dirty="0"/>
          </a:p>
        </p:txBody>
      </p:sp>
    </p:spTree>
    <p:extLst>
      <p:ext uri="{BB962C8B-B14F-4D97-AF65-F5344CB8AC3E}">
        <p14:creationId xmlns:p14="http://schemas.microsoft.com/office/powerpoint/2010/main" val="2506009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282154"/>
          </a:xfrm>
        </p:spPr>
        <p:txBody>
          <a:bodyPr>
            <a:noAutofit/>
          </a:bodyPr>
          <a:lstStyle/>
          <a:p>
            <a:pPr rtl="1"/>
            <a:r>
              <a:rPr lang="ar-SA" b="1" dirty="0">
                <a:solidFill>
                  <a:srgbClr val="0000CC"/>
                </a:solidFill>
              </a:rPr>
              <a:t>المستهلك من الدرجة الأولى</a:t>
            </a:r>
            <a:br>
              <a:rPr lang="ar-SA" b="1" dirty="0">
                <a:solidFill>
                  <a:srgbClr val="0000CC"/>
                </a:solidFill>
              </a:rPr>
            </a:br>
            <a:r>
              <a:rPr lang="ar-SA" b="1" dirty="0">
                <a:solidFill>
                  <a:srgbClr val="0000CC"/>
                </a:solidFill>
              </a:rPr>
              <a:t> </a:t>
            </a:r>
            <a:r>
              <a:rPr lang="fr-FR" b="1" dirty="0" err="1">
                <a:solidFill>
                  <a:srgbClr val="0000CC"/>
                </a:solidFill>
              </a:rPr>
              <a:t>Primary</a:t>
            </a:r>
            <a:r>
              <a:rPr lang="fr-FR" b="1" dirty="0">
                <a:solidFill>
                  <a:srgbClr val="0000CC"/>
                </a:solidFill>
              </a:rPr>
              <a:t> </a:t>
            </a:r>
            <a:r>
              <a:rPr lang="fr-FR" b="1" dirty="0" err="1">
                <a:solidFill>
                  <a:srgbClr val="0000CC"/>
                </a:solidFill>
              </a:rPr>
              <a:t>Consumers</a:t>
            </a:r>
            <a:r>
              <a:rPr lang="fr-FR" b="1" dirty="0">
                <a:solidFill>
                  <a:srgbClr val="0000CC"/>
                </a:solidFill>
              </a:rPr>
              <a:t> (C1) </a:t>
            </a:r>
            <a:endParaRPr lang="fr-FR" dirty="0">
              <a:solidFill>
                <a:srgbClr val="0000CC"/>
              </a:solidFill>
            </a:endParaRPr>
          </a:p>
        </p:txBody>
      </p:sp>
      <p:sp>
        <p:nvSpPr>
          <p:cNvPr id="3" name="Espace réservé du contenu 2"/>
          <p:cNvSpPr>
            <a:spLocks noGrp="1"/>
          </p:cNvSpPr>
          <p:nvPr>
            <p:ph idx="1"/>
          </p:nvPr>
        </p:nvSpPr>
        <p:spPr>
          <a:xfrm>
            <a:off x="457200" y="1772816"/>
            <a:ext cx="8229600" cy="4353347"/>
          </a:xfrm>
        </p:spPr>
        <p:txBody>
          <a:bodyPr>
            <a:noAutofit/>
          </a:bodyPr>
          <a:lstStyle/>
          <a:p>
            <a:pPr marL="0" indent="0" algn="ctr" rtl="1">
              <a:buNone/>
            </a:pPr>
            <a:r>
              <a:rPr lang="ar-SA" sz="4000" dirty="0"/>
              <a:t>وهي الكائنات الحية التي تتغذى على النبات الأخضر، وتتمثل عموما في الحيوانات آكلات العشب </a:t>
            </a:r>
            <a:r>
              <a:rPr lang="fr-FR" sz="4000" dirty="0"/>
              <a:t>(Herbivores)</a:t>
            </a:r>
            <a:r>
              <a:rPr lang="ar-SA" sz="4000" dirty="0"/>
              <a:t>. هذه الدرجة تشمل أيضا بعض الكائنات النباتية المتطفلة التي لا تستطيع صنع غذائها بنفسها لعدم احتوائها على صبغة اليخضور، فهي تعتمد على نباتات ذاتية التغذية للحصول على المادة العضوية.</a:t>
            </a:r>
            <a:endParaRPr lang="fr-FR" sz="4000" dirty="0"/>
          </a:p>
          <a:p>
            <a:endParaRPr lang="fr-FR" sz="4000" dirty="0"/>
          </a:p>
        </p:txBody>
      </p:sp>
    </p:spTree>
    <p:extLst>
      <p:ext uri="{BB962C8B-B14F-4D97-AF65-F5344CB8AC3E}">
        <p14:creationId xmlns:p14="http://schemas.microsoft.com/office/powerpoint/2010/main" val="2787955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rtl="1"/>
            <a:r>
              <a:rPr lang="ar-SA" b="1" dirty="0">
                <a:solidFill>
                  <a:srgbClr val="0000CC"/>
                </a:solidFill>
              </a:rPr>
              <a:t>المستهلك من الدرجة الثانية</a:t>
            </a:r>
            <a:br>
              <a:rPr lang="ar-SA" b="1" dirty="0">
                <a:solidFill>
                  <a:srgbClr val="0000CC"/>
                </a:solidFill>
              </a:rPr>
            </a:br>
            <a:r>
              <a:rPr lang="ar-SA" dirty="0">
                <a:solidFill>
                  <a:srgbClr val="0000CC"/>
                </a:solidFill>
              </a:rPr>
              <a:t> </a:t>
            </a:r>
            <a:r>
              <a:rPr lang="fr-FR" b="1" dirty="0" err="1">
                <a:solidFill>
                  <a:srgbClr val="0000CC"/>
                </a:solidFill>
              </a:rPr>
              <a:t>Secondary</a:t>
            </a:r>
            <a:r>
              <a:rPr lang="fr-FR" b="1" dirty="0">
                <a:solidFill>
                  <a:srgbClr val="0000CC"/>
                </a:solidFill>
              </a:rPr>
              <a:t> </a:t>
            </a:r>
            <a:r>
              <a:rPr lang="fr-FR" b="1" dirty="0" err="1">
                <a:solidFill>
                  <a:srgbClr val="0000CC"/>
                </a:solidFill>
              </a:rPr>
              <a:t>consumers</a:t>
            </a:r>
            <a:r>
              <a:rPr lang="fr-FR" b="1" dirty="0">
                <a:solidFill>
                  <a:srgbClr val="0000CC"/>
                </a:solidFill>
              </a:rPr>
              <a:t> (C2) </a:t>
            </a:r>
            <a:endParaRPr lang="fr-FR" dirty="0">
              <a:solidFill>
                <a:srgbClr val="0000CC"/>
              </a:solidFill>
            </a:endParaRPr>
          </a:p>
        </p:txBody>
      </p:sp>
      <p:sp>
        <p:nvSpPr>
          <p:cNvPr id="3" name="Espace réservé du contenu 2"/>
          <p:cNvSpPr>
            <a:spLocks noGrp="1"/>
          </p:cNvSpPr>
          <p:nvPr>
            <p:ph idx="1"/>
          </p:nvPr>
        </p:nvSpPr>
        <p:spPr/>
        <p:txBody>
          <a:bodyPr>
            <a:noAutofit/>
          </a:bodyPr>
          <a:lstStyle/>
          <a:p>
            <a:pPr marL="0" indent="0" algn="ctr" rtl="1">
              <a:buNone/>
            </a:pPr>
            <a:r>
              <a:rPr lang="ar-SA" sz="6000" dirty="0"/>
              <a:t>وهي الكائنات الحية التي تتغذى على المستهلكين من الدرجة الأولى ( آكلات العشب).  وتسمى بآكلات اللحوم </a:t>
            </a:r>
            <a:r>
              <a:rPr lang="fr-FR" sz="6000" dirty="0"/>
              <a:t>(Carnivores)</a:t>
            </a:r>
            <a:r>
              <a:rPr lang="ar-SA" sz="6000" dirty="0"/>
              <a:t>. </a:t>
            </a:r>
            <a:endParaRPr lang="fr-FR" sz="6000" dirty="0"/>
          </a:p>
          <a:p>
            <a:pPr algn="ctr"/>
            <a:endParaRPr lang="fr-FR" sz="6000" dirty="0"/>
          </a:p>
        </p:txBody>
      </p:sp>
    </p:spTree>
    <p:extLst>
      <p:ext uri="{BB962C8B-B14F-4D97-AF65-F5344CB8AC3E}">
        <p14:creationId xmlns:p14="http://schemas.microsoft.com/office/powerpoint/2010/main" val="2486202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282154"/>
          </a:xfrm>
        </p:spPr>
        <p:txBody>
          <a:bodyPr>
            <a:noAutofit/>
          </a:bodyPr>
          <a:lstStyle/>
          <a:p>
            <a:pPr rtl="1"/>
            <a:r>
              <a:rPr lang="ar-SA" b="1" dirty="0">
                <a:solidFill>
                  <a:srgbClr val="0000CC"/>
                </a:solidFill>
              </a:rPr>
              <a:t>المستهلك من الدرجة الثالثة</a:t>
            </a:r>
            <a:br>
              <a:rPr lang="ar-SA" b="1" dirty="0">
                <a:solidFill>
                  <a:srgbClr val="0000CC"/>
                </a:solidFill>
              </a:rPr>
            </a:br>
            <a:r>
              <a:rPr lang="ar-SA" b="1" dirty="0">
                <a:solidFill>
                  <a:srgbClr val="0000CC"/>
                </a:solidFill>
              </a:rPr>
              <a:t> </a:t>
            </a:r>
            <a:r>
              <a:rPr lang="fr-FR" b="1" dirty="0" err="1">
                <a:solidFill>
                  <a:srgbClr val="0000CC"/>
                </a:solidFill>
              </a:rPr>
              <a:t>Tertiary</a:t>
            </a:r>
            <a:r>
              <a:rPr lang="fr-FR" b="1" dirty="0">
                <a:solidFill>
                  <a:srgbClr val="0000CC"/>
                </a:solidFill>
              </a:rPr>
              <a:t> </a:t>
            </a:r>
            <a:r>
              <a:rPr lang="fr-FR" b="1" dirty="0" err="1">
                <a:solidFill>
                  <a:srgbClr val="0000CC"/>
                </a:solidFill>
              </a:rPr>
              <a:t>consumers</a:t>
            </a:r>
            <a:r>
              <a:rPr lang="fr-FR" b="1" dirty="0">
                <a:solidFill>
                  <a:srgbClr val="0000CC"/>
                </a:solidFill>
              </a:rPr>
              <a:t> (C3) </a:t>
            </a:r>
          </a:p>
        </p:txBody>
      </p:sp>
      <p:sp>
        <p:nvSpPr>
          <p:cNvPr id="3" name="Espace réservé du contenu 2"/>
          <p:cNvSpPr>
            <a:spLocks noGrp="1"/>
          </p:cNvSpPr>
          <p:nvPr>
            <p:ph idx="1"/>
          </p:nvPr>
        </p:nvSpPr>
        <p:spPr>
          <a:xfrm>
            <a:off x="457200" y="1844824"/>
            <a:ext cx="8229600" cy="4281339"/>
          </a:xfrm>
        </p:spPr>
        <p:txBody>
          <a:bodyPr>
            <a:normAutofit/>
          </a:bodyPr>
          <a:lstStyle/>
          <a:p>
            <a:pPr marL="0" indent="0" algn="ctr" rtl="1">
              <a:buNone/>
            </a:pPr>
            <a:r>
              <a:rPr lang="ar-SA" sz="8000" dirty="0"/>
              <a:t>تظم الكائنات الحية التي تتغذى على المستهلكين من الدرجة الثانية.</a:t>
            </a:r>
            <a:endParaRPr lang="fr-FR" sz="8000" dirty="0"/>
          </a:p>
          <a:p>
            <a:endParaRPr lang="fr-FR" sz="8000" dirty="0"/>
          </a:p>
        </p:txBody>
      </p:sp>
    </p:spTree>
    <p:extLst>
      <p:ext uri="{BB962C8B-B14F-4D97-AF65-F5344CB8AC3E}">
        <p14:creationId xmlns:p14="http://schemas.microsoft.com/office/powerpoint/2010/main" val="399324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bou Ghassane\Desktop\ecology\food-chai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4" y="332656"/>
            <a:ext cx="9033506"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041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SA" sz="8000" b="1" dirty="0"/>
              <a:t>ملاحظات هامة 	</a:t>
            </a:r>
            <a:endParaRPr lang="fr-FR" b="1" dirty="0"/>
          </a:p>
        </p:txBody>
      </p:sp>
      <p:sp>
        <p:nvSpPr>
          <p:cNvPr id="3" name="Espace réservé du contenu 2"/>
          <p:cNvSpPr>
            <a:spLocks noGrp="1"/>
          </p:cNvSpPr>
          <p:nvPr>
            <p:ph idx="1"/>
          </p:nvPr>
        </p:nvSpPr>
        <p:spPr/>
        <p:txBody>
          <a:bodyPr>
            <a:normAutofit/>
          </a:bodyPr>
          <a:lstStyle/>
          <a:p>
            <a:pPr marL="0" indent="0" algn="ctr" rtl="1">
              <a:buNone/>
            </a:pPr>
            <a:r>
              <a:rPr lang="ar-SA" sz="4000" dirty="0">
                <a:solidFill>
                  <a:srgbClr val="0000CC"/>
                </a:solidFill>
              </a:rPr>
              <a:t>في بعض الأنظمة البيئية في المناطق القطبية والصحراوية القاحلة تكون السلاسل الغذائية قصيرة لا يتعدى فيها عدد المستهلكين الدرجة الثالثة أو الرابعة</a:t>
            </a:r>
            <a:r>
              <a:rPr lang="ar-SA" sz="4000" dirty="0"/>
              <a:t>. </a:t>
            </a:r>
            <a:r>
              <a:rPr lang="ar-SA" sz="4000" dirty="0">
                <a:solidFill>
                  <a:srgbClr val="FF0000"/>
                </a:solidFill>
              </a:rPr>
              <a:t>أما في الأنظمة البيئية المائية والمناطق الاستوائية فان السلاسل الغذائية تتميز بالطول، حيث يتعدى فيها عدد المستهلكين الدرجة السادسة أو السابعة</a:t>
            </a:r>
            <a:r>
              <a:rPr lang="ar-SA" sz="4000" dirty="0"/>
              <a:t>.</a:t>
            </a:r>
            <a:endParaRPr lang="fr-FR" sz="4000" dirty="0"/>
          </a:p>
        </p:txBody>
      </p:sp>
    </p:spTree>
    <p:extLst>
      <p:ext uri="{BB962C8B-B14F-4D97-AF65-F5344CB8AC3E}">
        <p14:creationId xmlns:p14="http://schemas.microsoft.com/office/powerpoint/2010/main" val="3822306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Autofit/>
          </a:bodyPr>
          <a:lstStyle/>
          <a:p>
            <a:pPr marL="0" lvl="0" indent="0" algn="ctr" rtl="1">
              <a:buNone/>
            </a:pPr>
            <a:r>
              <a:rPr lang="ar-SA" sz="5400" dirty="0"/>
              <a:t>هناك بعض الكائنات الحية </a:t>
            </a:r>
            <a:r>
              <a:rPr lang="ar-SA" sz="5400" dirty="0">
                <a:solidFill>
                  <a:srgbClr val="0000CC"/>
                </a:solidFill>
              </a:rPr>
              <a:t>مزدوجة التغذية</a:t>
            </a:r>
            <a:r>
              <a:rPr lang="ar-SA" sz="5400" dirty="0"/>
              <a:t> لأنها تتغذى على كل من النبات والحيوان وتعرف بـالحيوانات </a:t>
            </a:r>
            <a:r>
              <a:rPr lang="ar-SA" sz="5400" dirty="0" err="1"/>
              <a:t>القارتة</a:t>
            </a:r>
            <a:r>
              <a:rPr lang="ar-SA" sz="5400" dirty="0"/>
              <a:t> </a:t>
            </a:r>
            <a:r>
              <a:rPr lang="fr-FR" sz="5400" dirty="0"/>
              <a:t>(</a:t>
            </a:r>
            <a:r>
              <a:rPr lang="fr-FR" sz="5400" dirty="0">
                <a:solidFill>
                  <a:srgbClr val="0000CC"/>
                </a:solidFill>
              </a:rPr>
              <a:t>Omnivores</a:t>
            </a:r>
            <a:r>
              <a:rPr lang="fr-FR" sz="5400" dirty="0"/>
              <a:t>)</a:t>
            </a:r>
            <a:r>
              <a:rPr lang="ar-SA" sz="5400" dirty="0"/>
              <a:t>،</a:t>
            </a:r>
            <a:r>
              <a:rPr lang="ar-SA" sz="5400" b="1" dirty="0"/>
              <a:t> </a:t>
            </a:r>
            <a:r>
              <a:rPr lang="ar-SA" sz="5400" dirty="0"/>
              <a:t>والتي يصعب تعيين مستوى غذائي معين لها إذ تحتل جميع المستويات حسب الحالة مثل الإنسان.</a:t>
            </a:r>
            <a:endParaRPr lang="fr-FR" sz="5400" dirty="0"/>
          </a:p>
        </p:txBody>
      </p:sp>
    </p:spTree>
    <p:extLst>
      <p:ext uri="{BB962C8B-B14F-4D97-AF65-F5344CB8AC3E}">
        <p14:creationId xmlns:p14="http://schemas.microsoft.com/office/powerpoint/2010/main" val="2905687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a:solidFill>
            <a:srgbClr val="00FF00"/>
          </a:solidFill>
        </p:spPr>
        <p:txBody>
          <a:bodyPr>
            <a:normAutofit/>
          </a:bodyPr>
          <a:lstStyle/>
          <a:p>
            <a:r>
              <a:rPr lang="ar-SA" sz="7200" b="1" dirty="0"/>
              <a:t>أولا</a:t>
            </a:r>
            <a:endParaRPr lang="fr-FR" dirty="0"/>
          </a:p>
        </p:txBody>
      </p:sp>
      <p:sp>
        <p:nvSpPr>
          <p:cNvPr id="3" name="Espace réservé du contenu 2"/>
          <p:cNvSpPr>
            <a:spLocks noGrp="1"/>
          </p:cNvSpPr>
          <p:nvPr>
            <p:ph idx="1"/>
          </p:nvPr>
        </p:nvSpPr>
        <p:spPr>
          <a:xfrm>
            <a:off x="395536" y="2348880"/>
            <a:ext cx="8229600" cy="3960440"/>
          </a:xfrm>
          <a:solidFill>
            <a:srgbClr val="00B0F0"/>
          </a:solidFill>
        </p:spPr>
        <p:txBody>
          <a:bodyPr>
            <a:normAutofit/>
          </a:bodyPr>
          <a:lstStyle/>
          <a:p>
            <a:pPr marL="0" indent="0" algn="ctr" rtl="1">
              <a:buNone/>
            </a:pPr>
            <a:r>
              <a:rPr lang="ar-SA" sz="8000" b="1" dirty="0"/>
              <a:t>مفهوم السلسلة الغذائية  </a:t>
            </a:r>
            <a:r>
              <a:rPr lang="fr-FR" sz="8000" b="1" dirty="0"/>
              <a:t>Food </a:t>
            </a:r>
            <a:r>
              <a:rPr lang="fr-FR" sz="8000" b="1" dirty="0" err="1"/>
              <a:t>chain</a:t>
            </a:r>
            <a:r>
              <a:rPr lang="fr-FR" sz="8000" b="1" dirty="0"/>
              <a:t> concept </a:t>
            </a:r>
            <a:endParaRPr lang="fr-FR" sz="8000" dirty="0"/>
          </a:p>
        </p:txBody>
      </p:sp>
    </p:spTree>
    <p:extLst>
      <p:ext uri="{BB962C8B-B14F-4D97-AF65-F5344CB8AC3E}">
        <p14:creationId xmlns:p14="http://schemas.microsoft.com/office/powerpoint/2010/main" val="40502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08720"/>
            <a:ext cx="8229600" cy="5217443"/>
          </a:xfrm>
        </p:spPr>
        <p:txBody>
          <a:bodyPr>
            <a:normAutofit/>
          </a:bodyPr>
          <a:lstStyle/>
          <a:p>
            <a:pPr algn="ctr" rtl="1"/>
            <a:r>
              <a:rPr lang="ar-SA" sz="4800" dirty="0"/>
              <a:t>هناك بعض النباتات آكلة الحشرات تعتبر ذاتية التغذية الكربونية ولكنها غير ذاتية التغذية </a:t>
            </a:r>
            <a:r>
              <a:rPr lang="ar-SA" sz="4800" dirty="0" err="1"/>
              <a:t>الآزوتية</a:t>
            </a:r>
            <a:r>
              <a:rPr lang="ar-SA" sz="4800" dirty="0"/>
              <a:t>، فهي تتحصل على هذا الأخير</a:t>
            </a:r>
            <a:r>
              <a:rPr lang="fr-FR" sz="4800" dirty="0"/>
              <a:t> </a:t>
            </a:r>
            <a:r>
              <a:rPr lang="ar-SA" sz="4800" dirty="0"/>
              <a:t>من خلال افتراس بعض الحشرات والكائنات الحية الصغيرة. ولذلك فهي تعتبر من المستهلكين حسب الدرجة. </a:t>
            </a:r>
            <a:endParaRPr lang="fr-FR" sz="4800" dirty="0"/>
          </a:p>
          <a:p>
            <a:pPr algn="ctr" rtl="1"/>
            <a:endParaRPr lang="fr-FR" sz="4800" dirty="0"/>
          </a:p>
        </p:txBody>
      </p:sp>
    </p:spTree>
    <p:extLst>
      <p:ext uri="{BB962C8B-B14F-4D97-AF65-F5344CB8AC3E}">
        <p14:creationId xmlns:p14="http://schemas.microsoft.com/office/powerpoint/2010/main" val="595999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72816"/>
            <a:ext cx="8229600" cy="4353347"/>
          </a:xfrm>
        </p:spPr>
        <p:txBody>
          <a:bodyPr>
            <a:noAutofit/>
          </a:bodyPr>
          <a:lstStyle/>
          <a:p>
            <a:pPr marL="0" indent="0" algn="ctr" rtl="1">
              <a:buNone/>
            </a:pPr>
            <a:r>
              <a:rPr lang="ar-SA" sz="3600" dirty="0"/>
              <a:t>تقوم الكائنات الحية المترممة مثل النمل، البق، والخنافس الديدان </a:t>
            </a:r>
            <a:r>
              <a:rPr lang="fr-FR" sz="3600" dirty="0"/>
              <a:t>(</a:t>
            </a:r>
            <a:r>
              <a:rPr lang="fr-FR" sz="3600" dirty="0">
                <a:solidFill>
                  <a:srgbClr val="0000CC"/>
                </a:solidFill>
              </a:rPr>
              <a:t>Saprophages</a:t>
            </a:r>
            <a:r>
              <a:rPr lang="fr-FR" sz="3600" dirty="0"/>
              <a:t>)</a:t>
            </a:r>
            <a:r>
              <a:rPr lang="ar-SA" sz="3600" dirty="0"/>
              <a:t>، والفطريات </a:t>
            </a:r>
            <a:r>
              <a:rPr lang="fr-FR" sz="3600" dirty="0"/>
              <a:t>(</a:t>
            </a:r>
            <a:r>
              <a:rPr lang="fr-FR" sz="3600" dirty="0">
                <a:solidFill>
                  <a:srgbClr val="0000CC"/>
                </a:solidFill>
              </a:rPr>
              <a:t>Saprophytes</a:t>
            </a:r>
            <a:r>
              <a:rPr lang="fr-FR" sz="3600" dirty="0"/>
              <a:t>)</a:t>
            </a:r>
            <a:r>
              <a:rPr lang="ar-SA" sz="3600" dirty="0"/>
              <a:t>،  والتي تعرف عموما بـآكلات الفتات، بعملية </a:t>
            </a:r>
            <a:r>
              <a:rPr lang="ar-SA" sz="3600" dirty="0">
                <a:solidFill>
                  <a:srgbClr val="0000CC"/>
                </a:solidFill>
              </a:rPr>
              <a:t>تفكيك جزئي </a:t>
            </a:r>
            <a:r>
              <a:rPr lang="ar-SA" sz="3600" dirty="0"/>
              <a:t>للمواد العضوية المعقدة والميتة المتمثلة في فضلات وجثث الحيوانات والبقايا النباتية المختلفة </a:t>
            </a:r>
            <a:r>
              <a:rPr lang="fr-FR" sz="3600" b="1" dirty="0"/>
              <a:t>(</a:t>
            </a:r>
            <a:r>
              <a:rPr lang="fr-FR" sz="3600" b="1" dirty="0" err="1"/>
              <a:t>Detritus</a:t>
            </a:r>
            <a:r>
              <a:rPr lang="fr-FR" sz="3600" b="1" dirty="0"/>
              <a:t>)</a:t>
            </a:r>
            <a:r>
              <a:rPr lang="ar-SA" sz="3600" dirty="0"/>
              <a:t> وتحولها إلى دبال </a:t>
            </a:r>
            <a:r>
              <a:rPr lang="fr-FR" sz="3600" b="1" dirty="0"/>
              <a:t>(Humus)</a:t>
            </a:r>
            <a:r>
              <a:rPr lang="ar-SA" sz="3600" dirty="0"/>
              <a:t> يندمج مع التربة والذي سوف يكون بدوره مصدر الطاقة للكائنات المحللة المجهرية. </a:t>
            </a:r>
            <a:endParaRPr lang="fr-FR" sz="3600" dirty="0"/>
          </a:p>
          <a:p>
            <a:pPr algn="ctr" rtl="1"/>
            <a:endParaRPr lang="fr-FR" sz="3600" dirty="0"/>
          </a:p>
        </p:txBody>
      </p:sp>
      <p:sp>
        <p:nvSpPr>
          <p:cNvPr id="4" name="Titre 1"/>
          <p:cNvSpPr txBox="1">
            <a:spLocks/>
          </p:cNvSpPr>
          <p:nvPr/>
        </p:nvSpPr>
        <p:spPr>
          <a:xfrm>
            <a:off x="430233" y="260648"/>
            <a:ext cx="8229600" cy="1368152"/>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b="1" dirty="0"/>
              <a:t>3- الكائنات المترممة (آكلات الفتات )</a:t>
            </a:r>
          </a:p>
          <a:p>
            <a:pPr rtl="1"/>
            <a:r>
              <a:rPr lang="ar-SA" b="1" dirty="0"/>
              <a:t> </a:t>
            </a:r>
            <a:r>
              <a:rPr lang="fr-FR" b="1" dirty="0" err="1"/>
              <a:t>Detritivores</a:t>
            </a:r>
            <a:endParaRPr lang="fr-FR" dirty="0"/>
          </a:p>
        </p:txBody>
      </p:sp>
    </p:spTree>
    <p:extLst>
      <p:ext uri="{BB962C8B-B14F-4D97-AF65-F5344CB8AC3E}">
        <p14:creationId xmlns:p14="http://schemas.microsoft.com/office/powerpoint/2010/main" val="283800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pPr algn="ctr" rtl="1"/>
            <a:r>
              <a:rPr lang="ar-SA" sz="4400" dirty="0"/>
              <a:t>تقوم الكائنات الحية الدقيقة والتي تدعى </a:t>
            </a:r>
            <a:r>
              <a:rPr lang="ar-SA" sz="4400" dirty="0">
                <a:solidFill>
                  <a:srgbClr val="0000CC"/>
                </a:solidFill>
              </a:rPr>
              <a:t>بالمحللات</a:t>
            </a:r>
            <a:r>
              <a:rPr lang="ar-SA" sz="4400" dirty="0"/>
              <a:t> مثل </a:t>
            </a:r>
            <a:r>
              <a:rPr lang="ar-SA" sz="4400" dirty="0">
                <a:solidFill>
                  <a:srgbClr val="FF0000"/>
                </a:solidFill>
              </a:rPr>
              <a:t>البكتيريا</a:t>
            </a:r>
            <a:r>
              <a:rPr lang="ar-SA" sz="4400" dirty="0"/>
              <a:t> التي تعيش في التربة  بعملية إكمال الهدم النهائي للمادة العضوية الميتة وتحويلها إلى مواد معدنية مختلفة يستطيع النبات أن يمتصها ويتغذى عليها من التربة بسهولة مع الاستفادة من بعض نواتج التحليل كغذاء.</a:t>
            </a:r>
            <a:endParaRPr lang="fr-FR" sz="4400" dirty="0"/>
          </a:p>
        </p:txBody>
      </p:sp>
      <p:sp>
        <p:nvSpPr>
          <p:cNvPr id="4" name="Titre 1"/>
          <p:cNvSpPr txBox="1">
            <a:spLocks/>
          </p:cNvSpPr>
          <p:nvPr/>
        </p:nvSpPr>
        <p:spPr>
          <a:xfrm>
            <a:off x="413302" y="260648"/>
            <a:ext cx="8229600" cy="11430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b="1" dirty="0"/>
              <a:t>4- الكائنات المحللة </a:t>
            </a:r>
            <a:r>
              <a:rPr lang="fr-FR" b="1" dirty="0" err="1"/>
              <a:t>Decomposers</a:t>
            </a:r>
            <a:endParaRPr lang="fr-FR" dirty="0"/>
          </a:p>
        </p:txBody>
      </p:sp>
    </p:spTree>
    <p:extLst>
      <p:ext uri="{BB962C8B-B14F-4D97-AF65-F5344CB8AC3E}">
        <p14:creationId xmlns:p14="http://schemas.microsoft.com/office/powerpoint/2010/main" val="183208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bou Ghassane\Desktop\ecology\decomposer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955"/>
            <a:ext cx="8964488" cy="6564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687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bou Ghassane\Desktop\ecology\a1836_28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008"/>
            <a:ext cx="9107888" cy="6785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272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bou Ghassane\Desktop\ecology\earthworms_tcm9-915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524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092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772816"/>
            <a:ext cx="8229600" cy="3312368"/>
          </a:xfrm>
        </p:spPr>
        <p:txBody>
          <a:bodyPr>
            <a:normAutofit/>
          </a:bodyPr>
          <a:lstStyle/>
          <a:p>
            <a:pPr marL="0" indent="0" algn="ctr" rtl="1">
              <a:lnSpc>
                <a:spcPct val="150000"/>
              </a:lnSpc>
              <a:buNone/>
            </a:pPr>
            <a:r>
              <a:rPr lang="ar-SA" sz="11500" b="1" dirty="0"/>
              <a:t>بعض الأمثلة</a:t>
            </a:r>
            <a:endParaRPr lang="fr-FR" sz="6600" dirty="0"/>
          </a:p>
        </p:txBody>
      </p:sp>
    </p:spTree>
    <p:extLst>
      <p:ext uri="{BB962C8B-B14F-4D97-AF65-F5344CB8AC3E}">
        <p14:creationId xmlns:p14="http://schemas.microsoft.com/office/powerpoint/2010/main" val="81436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z="6600" b="1" dirty="0"/>
              <a:t>مثال</a:t>
            </a:r>
            <a:endParaRPr lang="fr-FR" dirty="0"/>
          </a:p>
        </p:txBody>
      </p:sp>
      <p:sp>
        <p:nvSpPr>
          <p:cNvPr id="3" name="Espace réservé du contenu 2"/>
          <p:cNvSpPr>
            <a:spLocks noGrp="1"/>
          </p:cNvSpPr>
          <p:nvPr>
            <p:ph idx="1"/>
          </p:nvPr>
        </p:nvSpPr>
        <p:spPr/>
        <p:txBody>
          <a:bodyPr>
            <a:noAutofit/>
          </a:bodyPr>
          <a:lstStyle/>
          <a:p>
            <a:pPr lvl="0" algn="ctr" rtl="1"/>
            <a:r>
              <a:rPr lang="ar-SA" sz="2800" dirty="0"/>
              <a:t>يلعب النبات الأخضر (العشب) في المجتمع البيئي دور المنتج وبذا فهو يحتل مستوى المنتجات.</a:t>
            </a:r>
            <a:endParaRPr lang="fr-FR" sz="2800" dirty="0"/>
          </a:p>
          <a:p>
            <a:pPr lvl="0" algn="ctr" rtl="1"/>
            <a:r>
              <a:rPr lang="ar-SA" sz="2800" dirty="0"/>
              <a:t>يتغذى حمار الوحش على العشب محتلاً بذلك مستوى آكلات العشب وهو المستهلك الأول. </a:t>
            </a:r>
            <a:endParaRPr lang="fr-FR" sz="2800" dirty="0"/>
          </a:p>
          <a:p>
            <a:pPr lvl="0" algn="ctr" rtl="1"/>
            <a:r>
              <a:rPr lang="ar-SA" sz="2800" dirty="0"/>
              <a:t>يتغذى الأسد على حمار الوحش. ولذلك فإن الأسد وغيره من الحيوانات التي تتغذى على آكلات الأعشاب تحتل المستوى الأول لآكلات اللحوم وهو المستهلك الثاني.</a:t>
            </a:r>
            <a:endParaRPr lang="fr-FR" sz="2800" dirty="0"/>
          </a:p>
          <a:p>
            <a:pPr lvl="0" algn="ctr" rtl="1"/>
            <a:r>
              <a:rPr lang="ar-SA" sz="2800" dirty="0"/>
              <a:t>تتغذى حيوانات الجيفة مثل النسور على الحيوانات الميتة أو بقايا ما افترسه الأسد وهي بذلك تحتل نفس المستوى مع الأسد أي المستوى الأول لآكلات اللحوم أو المستهلك الثاني. </a:t>
            </a:r>
            <a:endParaRPr lang="fr-FR" sz="2800" dirty="0"/>
          </a:p>
          <a:p>
            <a:pPr algn="ctr"/>
            <a:endParaRPr lang="fr-FR" sz="2800" dirty="0"/>
          </a:p>
        </p:txBody>
      </p:sp>
    </p:spTree>
    <p:extLst>
      <p:ext uri="{BB962C8B-B14F-4D97-AF65-F5344CB8AC3E}">
        <p14:creationId xmlns:p14="http://schemas.microsoft.com/office/powerpoint/2010/main" val="449401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Autofit/>
          </a:bodyPr>
          <a:lstStyle/>
          <a:p>
            <a:pPr lvl="0" algn="ctr" rtl="1"/>
            <a:r>
              <a:rPr lang="ar-SA" sz="3600" dirty="0"/>
              <a:t>لو تغذت النسور على جيفة من المستوى الأول لآكلات اللحوم (مثل الأسد) فتحتل بذلك المستوى الثاني لآكلات اللحوم وتعتبر بالتالي المستهلك الثالث. </a:t>
            </a:r>
            <a:endParaRPr lang="fr-FR" sz="3600" dirty="0"/>
          </a:p>
          <a:p>
            <a:pPr lvl="0" algn="ctr" rtl="1"/>
            <a:r>
              <a:rPr lang="ar-SA" sz="3600" dirty="0"/>
              <a:t>أما الطفيليات الحيوانية التي يمكن أن تتطفل على نوع معين من الحيوانات تحتل جميع المستويات السابقة بحسب نوع الحيوان الذي يتطفل عليه. فلو كان هذا الطفيل يعيش على حيوان من المستهلكات الثانوية مثل النسر في الحالة الأولى، فإنه بالتالي يحتل المستوى الثاني لآكلات اللحوم  وهو يعتبر المستهلك الثالث.</a:t>
            </a:r>
            <a:endParaRPr lang="fr-FR" sz="3600" dirty="0"/>
          </a:p>
          <a:p>
            <a:endParaRPr lang="fr-FR" sz="3600" dirty="0"/>
          </a:p>
        </p:txBody>
      </p:sp>
    </p:spTree>
    <p:extLst>
      <p:ext uri="{BB962C8B-B14F-4D97-AF65-F5344CB8AC3E}">
        <p14:creationId xmlns:p14="http://schemas.microsoft.com/office/powerpoint/2010/main" val="3847074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bou Ghassane\Desktop\ecology\13614968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5600"/>
            <a:ext cx="8820472" cy="670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475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noAutofit/>
          </a:bodyPr>
          <a:lstStyle/>
          <a:p>
            <a:pPr marL="0" indent="0" algn="ctr" rtl="1">
              <a:buNone/>
            </a:pPr>
            <a:r>
              <a:rPr lang="ar-SA" sz="4400" dirty="0"/>
              <a:t>لكي تقوم الكائنات الحية المشكلة للنظام البيئي بمختلف وظائفها الحيوية لابد لها من الحصول على الطاقة اللازمة لذلك، حيث تختلف هذه الكائنات في طريقة حصولها على هذه الطاقة، فمنها ما يعتمد على الطاقة على الضوئية المنبعثة من الشمس ومنها ما يعتمد على الطاقة الكيميائية الكامنة في بعض المركبات الكيميائية.</a:t>
            </a:r>
            <a:endParaRPr lang="fr-FR" sz="4400" dirty="0"/>
          </a:p>
        </p:txBody>
      </p:sp>
    </p:spTree>
    <p:extLst>
      <p:ext uri="{BB962C8B-B14F-4D97-AF65-F5344CB8AC3E}">
        <p14:creationId xmlns:p14="http://schemas.microsoft.com/office/powerpoint/2010/main" val="380341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bou Ghassane\Desktop\ecology\food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856984" cy="655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482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www.ac-grenoble.fr/cite.scolaire.internationale/Peda/Discipli/SVT/lycee/seconde/Seconde%201/OMHtmlExport/img/img_256918308_F504338.png"/>
          <p:cNvPicPr/>
          <p:nvPr/>
        </p:nvPicPr>
        <p:blipFill>
          <a:blip r:embed="rId2"/>
          <a:srcRect/>
          <a:stretch>
            <a:fillRect/>
          </a:stretch>
        </p:blipFill>
        <p:spPr bwMode="auto">
          <a:xfrm>
            <a:off x="971600" y="1052736"/>
            <a:ext cx="7560840" cy="4680519"/>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393810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bou Ghassane\Desktop\ecology\f-d d3cf63c66c57e9e60008e078035134cfbfad98f752f13f6dc195e179+IMAGE_THUMB_POSTCARD+IMAGE_THUMB_POSTCAR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650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static.intellego.fr/uploads/1/1/1163/media/AA%20DIJON/ECOSYSTEME%20FORET%20r%C3%A9seau%20trophique.jpg"/>
          <p:cNvPicPr/>
          <p:nvPr/>
        </p:nvPicPr>
        <p:blipFill>
          <a:blip r:embed="rId2"/>
          <a:srcRect/>
          <a:stretch>
            <a:fillRect/>
          </a:stretch>
        </p:blipFill>
        <p:spPr bwMode="auto">
          <a:xfrm>
            <a:off x="395536" y="116632"/>
            <a:ext cx="8748463" cy="633670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7315069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bou Ghassane\Desktop\ecology\maxresz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672"/>
            <a:ext cx="914400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018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a:solidFill>
            <a:srgbClr val="00FF00"/>
          </a:solidFill>
        </p:spPr>
        <p:txBody>
          <a:bodyPr>
            <a:normAutofit/>
          </a:bodyPr>
          <a:lstStyle/>
          <a:p>
            <a:r>
              <a:rPr lang="ar-SA" sz="7200" b="1" dirty="0"/>
              <a:t>رابعا</a:t>
            </a:r>
            <a:endParaRPr lang="fr-FR" dirty="0"/>
          </a:p>
        </p:txBody>
      </p:sp>
      <p:sp>
        <p:nvSpPr>
          <p:cNvPr id="3" name="Espace réservé du contenu 2"/>
          <p:cNvSpPr>
            <a:spLocks noGrp="1"/>
          </p:cNvSpPr>
          <p:nvPr>
            <p:ph idx="1"/>
          </p:nvPr>
        </p:nvSpPr>
        <p:spPr>
          <a:xfrm>
            <a:off x="395536" y="2348880"/>
            <a:ext cx="8229600" cy="3196952"/>
          </a:xfrm>
          <a:solidFill>
            <a:srgbClr val="00B0F0"/>
          </a:solidFill>
        </p:spPr>
        <p:txBody>
          <a:bodyPr>
            <a:normAutofit/>
          </a:bodyPr>
          <a:lstStyle/>
          <a:p>
            <a:pPr marL="0" lvl="0" indent="0" algn="ctr" rtl="1">
              <a:buNone/>
            </a:pPr>
            <a:r>
              <a:rPr lang="ar-SA" sz="8000" b="1" dirty="0"/>
              <a:t>الشبكات الغذائية</a:t>
            </a:r>
          </a:p>
          <a:p>
            <a:pPr marL="0" lvl="0" indent="0" algn="ctr" rtl="1">
              <a:buNone/>
            </a:pPr>
            <a:r>
              <a:rPr lang="ar-SA" sz="8000" b="1" dirty="0"/>
              <a:t> </a:t>
            </a:r>
            <a:r>
              <a:rPr lang="fr-FR" sz="8000" b="1" dirty="0"/>
              <a:t>Food </a:t>
            </a:r>
            <a:r>
              <a:rPr lang="fr-FR" sz="8000" b="1" dirty="0" err="1"/>
              <a:t>Webs</a:t>
            </a:r>
            <a:endParaRPr lang="fr-FR" sz="8000" dirty="0"/>
          </a:p>
        </p:txBody>
      </p:sp>
    </p:spTree>
    <p:extLst>
      <p:ext uri="{BB962C8B-B14F-4D97-AF65-F5344CB8AC3E}">
        <p14:creationId xmlns:p14="http://schemas.microsoft.com/office/powerpoint/2010/main" val="48602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548680"/>
            <a:ext cx="8229600" cy="5616624"/>
          </a:xfrm>
        </p:spPr>
        <p:txBody>
          <a:bodyPr>
            <a:noAutofit/>
          </a:bodyPr>
          <a:lstStyle/>
          <a:p>
            <a:pPr algn="ctr" rtl="1"/>
            <a:r>
              <a:rPr lang="ar-SA" sz="4400" dirty="0"/>
              <a:t>في الطبيعة لا يمكن أن توجد السلسلة الغذائية بشكل بسيط ومنفرد عن بقية السلاسل الأخرى بل تشكل بما يسمى بالشبكة الغذائية والتي </a:t>
            </a:r>
            <a:r>
              <a:rPr lang="ar-SA" sz="4400" dirty="0">
                <a:solidFill>
                  <a:srgbClr val="FF0000"/>
                </a:solidFill>
              </a:rPr>
              <a:t>هي عبارة عن اتحاد مجموعة من السلاسل الغذائية بما تنطوي عليه من تداخل وتعقيد وتشابك في العلاقات الغذائية فيما بينها</a:t>
            </a:r>
            <a:r>
              <a:rPr lang="ar-SA" sz="4400" dirty="0"/>
              <a:t>، فهي تبدأ بالكائنات المنتجة وتنتهي بالكائنات المحللة</a:t>
            </a:r>
            <a:endParaRPr lang="fr-FR" sz="4400" dirty="0"/>
          </a:p>
        </p:txBody>
      </p:sp>
    </p:spTree>
    <p:extLst>
      <p:ext uri="{BB962C8B-B14F-4D97-AF65-F5344CB8AC3E}">
        <p14:creationId xmlns:p14="http://schemas.microsoft.com/office/powerpoint/2010/main" val="196920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620688"/>
            <a:ext cx="8229600" cy="5544616"/>
          </a:xfrm>
        </p:spPr>
        <p:txBody>
          <a:bodyPr>
            <a:normAutofit/>
          </a:bodyPr>
          <a:lstStyle/>
          <a:p>
            <a:pPr algn="ctr" rtl="1"/>
            <a:r>
              <a:rPr lang="ar-SA" sz="4400" dirty="0"/>
              <a:t>إن أعداد الكائنات الحية وأنواعها لها تأثير كبير في نوعية الشبكة الغذائية من حيث التعقيد، لذلك تكون </a:t>
            </a:r>
            <a:r>
              <a:rPr lang="ar-SA" sz="4400" dirty="0">
                <a:solidFill>
                  <a:srgbClr val="FF0000"/>
                </a:solidFill>
              </a:rPr>
              <a:t>الشبكة</a:t>
            </a:r>
            <a:r>
              <a:rPr lang="ar-SA" sz="4400" dirty="0"/>
              <a:t> </a:t>
            </a:r>
            <a:r>
              <a:rPr lang="ar-SA" sz="4400" dirty="0">
                <a:solidFill>
                  <a:srgbClr val="FF0000"/>
                </a:solidFill>
              </a:rPr>
              <a:t>بسيطة</a:t>
            </a:r>
            <a:r>
              <a:rPr lang="ar-SA" sz="4400" dirty="0"/>
              <a:t> في المناطق التي تحتوي على </a:t>
            </a:r>
            <a:r>
              <a:rPr lang="ar-SA" sz="4400" dirty="0">
                <a:solidFill>
                  <a:srgbClr val="FF0000"/>
                </a:solidFill>
              </a:rPr>
              <a:t>أنواع</a:t>
            </a:r>
            <a:r>
              <a:rPr lang="ar-SA" sz="4400" dirty="0"/>
              <a:t> </a:t>
            </a:r>
            <a:r>
              <a:rPr lang="ar-SA" sz="4400" dirty="0">
                <a:solidFill>
                  <a:srgbClr val="FF0000"/>
                </a:solidFill>
              </a:rPr>
              <a:t>قليلة</a:t>
            </a:r>
            <a:r>
              <a:rPr lang="ar-SA" sz="4400" dirty="0"/>
              <a:t> من الكائنات الحية مثل المناطق القطبية والصحراوية القاحلة، </a:t>
            </a:r>
            <a:r>
              <a:rPr lang="ar-SA" sz="4400" dirty="0">
                <a:solidFill>
                  <a:srgbClr val="0000CC"/>
                </a:solidFill>
              </a:rPr>
              <a:t>وتتعقد الشبكة </a:t>
            </a:r>
            <a:r>
              <a:rPr lang="ar-SA" sz="4400" dirty="0"/>
              <a:t>كلما </a:t>
            </a:r>
            <a:r>
              <a:rPr lang="ar-SA" sz="4400" dirty="0">
                <a:solidFill>
                  <a:srgbClr val="0000CC"/>
                </a:solidFill>
              </a:rPr>
              <a:t>زاد</a:t>
            </a:r>
            <a:r>
              <a:rPr lang="ar-SA" sz="4400" dirty="0"/>
              <a:t> </a:t>
            </a:r>
            <a:r>
              <a:rPr lang="ar-SA" sz="4400" dirty="0">
                <a:solidFill>
                  <a:srgbClr val="0000CC"/>
                </a:solidFill>
              </a:rPr>
              <a:t>عدد الأنواع </a:t>
            </a:r>
            <a:r>
              <a:rPr lang="ar-SA" sz="4400" dirty="0"/>
              <a:t>داخل النظام البيئي، كما في المناطق </a:t>
            </a:r>
            <a:r>
              <a:rPr lang="ar-SA" sz="4400" dirty="0" err="1"/>
              <a:t>الإستوائية</a:t>
            </a:r>
            <a:r>
              <a:rPr lang="ar-SA" sz="4400" dirty="0"/>
              <a:t> والمحيطات.</a:t>
            </a:r>
            <a:endParaRPr lang="fr-FR" sz="4400" dirty="0"/>
          </a:p>
        </p:txBody>
      </p:sp>
    </p:spTree>
    <p:extLst>
      <p:ext uri="{BB962C8B-B14F-4D97-AF65-F5344CB8AC3E}">
        <p14:creationId xmlns:p14="http://schemas.microsoft.com/office/powerpoint/2010/main" val="1131985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Autofit/>
          </a:bodyPr>
          <a:lstStyle/>
          <a:p>
            <a:pPr algn="ctr" rtl="1"/>
            <a:r>
              <a:rPr lang="ar-SA" sz="4800" dirty="0"/>
              <a:t>مما يزيد من تعقيد الشبكة الغذائية هو </a:t>
            </a:r>
            <a:r>
              <a:rPr lang="ar-SA" sz="4800" dirty="0">
                <a:solidFill>
                  <a:srgbClr val="0000CC"/>
                </a:solidFill>
              </a:rPr>
              <a:t>احتلال بعض أفراد السلسلة لأكثر من مستوى غذائي واحد</a:t>
            </a:r>
            <a:r>
              <a:rPr lang="ar-SA" sz="4800" dirty="0"/>
              <a:t>، كما أن الكثير منها عبارة عن حيوانات </a:t>
            </a:r>
            <a:r>
              <a:rPr lang="ar-SA" sz="4800" dirty="0">
                <a:solidFill>
                  <a:srgbClr val="0000CC"/>
                </a:solidFill>
              </a:rPr>
              <a:t>مزدوجة التغذية</a:t>
            </a:r>
            <a:r>
              <a:rPr lang="ar-SA" sz="4800" dirty="0"/>
              <a:t>، أو أنها تظهر في بعض الأحيان </a:t>
            </a:r>
            <a:r>
              <a:rPr lang="ar-SA" sz="4800" dirty="0">
                <a:solidFill>
                  <a:srgbClr val="0000CC"/>
                </a:solidFill>
              </a:rPr>
              <a:t>أنماطا غذائية مختلفة</a:t>
            </a:r>
            <a:r>
              <a:rPr lang="ar-SA" sz="4800" dirty="0"/>
              <a:t> حسب الفصول من السنة. الأمر الذي يؤدى إلى زيادة التعقيد في الشبكة الغذائية.</a:t>
            </a:r>
            <a:endParaRPr lang="fr-FR" sz="4800" dirty="0"/>
          </a:p>
          <a:p>
            <a:endParaRPr lang="fr-FR" sz="4800" dirty="0"/>
          </a:p>
        </p:txBody>
      </p:sp>
    </p:spTree>
    <p:extLst>
      <p:ext uri="{BB962C8B-B14F-4D97-AF65-F5344CB8AC3E}">
        <p14:creationId xmlns:p14="http://schemas.microsoft.com/office/powerpoint/2010/main" val="3481852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normAutofit/>
          </a:bodyPr>
          <a:lstStyle/>
          <a:p>
            <a:pPr algn="ctr" rtl="1"/>
            <a:r>
              <a:rPr lang="ar-SA" sz="4400" dirty="0"/>
              <a:t>من الجدير بالذكر أنه كلما كانت الشبكة الغذائية </a:t>
            </a:r>
            <a:r>
              <a:rPr lang="ar-SA" sz="4400" dirty="0">
                <a:solidFill>
                  <a:srgbClr val="FF0000"/>
                </a:solidFill>
              </a:rPr>
              <a:t>أكثر</a:t>
            </a:r>
            <a:r>
              <a:rPr lang="ar-SA" sz="4400" dirty="0"/>
              <a:t> </a:t>
            </a:r>
            <a:r>
              <a:rPr lang="ar-SA" sz="4400" dirty="0">
                <a:solidFill>
                  <a:srgbClr val="FF0000"/>
                </a:solidFill>
              </a:rPr>
              <a:t>تعقيدا</a:t>
            </a:r>
            <a:r>
              <a:rPr lang="ar-SA" sz="4400" dirty="0"/>
              <a:t> تكون </a:t>
            </a:r>
            <a:r>
              <a:rPr lang="ar-SA" sz="4400" dirty="0">
                <a:solidFill>
                  <a:srgbClr val="00B050"/>
                </a:solidFill>
              </a:rPr>
              <a:t>أكثر ثباتا واستقرارا</a:t>
            </a:r>
            <a:r>
              <a:rPr lang="ar-SA" sz="4400" dirty="0"/>
              <a:t>، فالحيوانات المفترسة التي تعتمد في تغذيتها على نوع واحد من الفرائس تتعرض للخطر عندما تقل أعداد هذه الفرائس لسبب أو لآخر. وقد تنقرض أو تضطر للهجرة في حالة اختفاء الفريسة بشكل كلي.</a:t>
            </a:r>
            <a:endParaRPr lang="fr-FR" sz="4400" dirty="0"/>
          </a:p>
          <a:p>
            <a:endParaRPr lang="fr-FR" sz="4400" dirty="0"/>
          </a:p>
        </p:txBody>
      </p:sp>
    </p:spTree>
    <p:extLst>
      <p:ext uri="{BB962C8B-B14F-4D97-AF65-F5344CB8AC3E}">
        <p14:creationId xmlns:p14="http://schemas.microsoft.com/office/powerpoint/2010/main" val="3695226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normAutofit/>
          </a:bodyPr>
          <a:lstStyle/>
          <a:p>
            <a:pPr marL="0" indent="0" algn="ctr" rtl="1">
              <a:buNone/>
            </a:pPr>
            <a:r>
              <a:rPr lang="ar-SA" sz="4800" dirty="0"/>
              <a:t>من بين أهم العلاقات القائمة بين الكائنات الحية  في النظام البيئي هناك </a:t>
            </a:r>
            <a:r>
              <a:rPr lang="ar-SA" sz="4800" dirty="0">
                <a:solidFill>
                  <a:srgbClr val="FF0000"/>
                </a:solidFill>
              </a:rPr>
              <a:t>العلاقة الغذائية</a:t>
            </a:r>
            <a:r>
              <a:rPr lang="ar-SA" sz="4800" dirty="0"/>
              <a:t>، هذه الأخيرة تضمن </a:t>
            </a:r>
            <a:r>
              <a:rPr lang="ar-SA" sz="4800" dirty="0" err="1"/>
              <a:t>إنتقال</a:t>
            </a:r>
            <a:r>
              <a:rPr lang="ar-SA" sz="4800" dirty="0"/>
              <a:t> الغذاء وبالتالي الطاقة من المصدر الرئيسي المتمثل في النبات إلى الكائنات الحية المختلفة الأخرى. هذا </a:t>
            </a:r>
            <a:r>
              <a:rPr lang="ar-SA" sz="4800" dirty="0" err="1"/>
              <a:t>الإنتقال</a:t>
            </a:r>
            <a:r>
              <a:rPr lang="ar-SA" sz="4800" dirty="0"/>
              <a:t> يتم عبر سلسلة من المراحل. </a:t>
            </a:r>
            <a:endParaRPr lang="fr-FR" sz="4800" dirty="0"/>
          </a:p>
          <a:p>
            <a:pPr algn="ctr" rtl="1"/>
            <a:endParaRPr lang="fr-FR" sz="4800" dirty="0"/>
          </a:p>
        </p:txBody>
      </p:sp>
    </p:spTree>
    <p:extLst>
      <p:ext uri="{BB962C8B-B14F-4D97-AF65-F5344CB8AC3E}">
        <p14:creationId xmlns:p14="http://schemas.microsoft.com/office/powerpoint/2010/main" val="26105300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rcRect/>
          <a:stretch>
            <a:fillRect/>
          </a:stretch>
        </p:blipFill>
        <p:spPr bwMode="auto">
          <a:xfrm>
            <a:off x="0" y="-99392"/>
            <a:ext cx="9144000" cy="7056784"/>
          </a:xfrm>
          <a:prstGeom prst="rect">
            <a:avLst/>
          </a:prstGeom>
          <a:noFill/>
          <a:ln w="9525">
            <a:noFill/>
            <a:miter lim="800000"/>
            <a:headEnd/>
            <a:tailEnd/>
          </a:ln>
        </p:spPr>
      </p:pic>
    </p:spTree>
    <p:extLst>
      <p:ext uri="{BB962C8B-B14F-4D97-AF65-F5344CB8AC3E}">
        <p14:creationId xmlns:p14="http://schemas.microsoft.com/office/powerpoint/2010/main" val="36801884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bou Ghassane\Desktop\ecology\f-d 432164d6f6fd96aed1179268c584338fe7089f54245326cf1db7a8c5+IMAGE_THUMB_POSTCARD+IMAGE_THUMB_POSTCAR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916"/>
            <a:ext cx="9144000" cy="659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8612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bou Ghassane\Desktop\ecology\foodweb-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773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a:solidFill>
            <a:srgbClr val="00FF00"/>
          </a:solidFill>
        </p:spPr>
        <p:txBody>
          <a:bodyPr>
            <a:normAutofit/>
          </a:bodyPr>
          <a:lstStyle/>
          <a:p>
            <a:r>
              <a:rPr lang="ar-SA" sz="7200" b="1" dirty="0"/>
              <a:t>خامسا</a:t>
            </a:r>
            <a:endParaRPr lang="fr-FR" dirty="0"/>
          </a:p>
        </p:txBody>
      </p:sp>
      <p:sp>
        <p:nvSpPr>
          <p:cNvPr id="3" name="Espace réservé du contenu 2"/>
          <p:cNvSpPr>
            <a:spLocks noGrp="1"/>
          </p:cNvSpPr>
          <p:nvPr>
            <p:ph idx="1"/>
          </p:nvPr>
        </p:nvSpPr>
        <p:spPr>
          <a:xfrm>
            <a:off x="395536" y="3501008"/>
            <a:ext cx="8229600" cy="1584176"/>
          </a:xfrm>
          <a:solidFill>
            <a:srgbClr val="00B0F0"/>
          </a:solidFill>
        </p:spPr>
        <p:txBody>
          <a:bodyPr>
            <a:normAutofit/>
          </a:bodyPr>
          <a:lstStyle/>
          <a:p>
            <a:pPr marL="0" lvl="0" indent="0" algn="ctr" rtl="1">
              <a:buNone/>
            </a:pPr>
            <a:r>
              <a:rPr lang="ar-SA" sz="8000" b="1" dirty="0"/>
              <a:t>تمثيل السلاسل الغذائية</a:t>
            </a:r>
            <a:endParaRPr lang="fr-FR" sz="8000" dirty="0"/>
          </a:p>
        </p:txBody>
      </p:sp>
    </p:spTree>
    <p:extLst>
      <p:ext uri="{BB962C8B-B14F-4D97-AF65-F5344CB8AC3E}">
        <p14:creationId xmlns:p14="http://schemas.microsoft.com/office/powerpoint/2010/main" val="122330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noAutofit/>
          </a:bodyPr>
          <a:lstStyle/>
          <a:p>
            <a:pPr algn="ctr" rtl="1"/>
            <a:r>
              <a:rPr lang="ar-SA" sz="4000" dirty="0"/>
              <a:t>يمكن تمثيل السلسلة الغذائية بعدة حلقات بحيث ترتبط كل حلقة بالحلقة التي تليها بسهم يكون اتجاهه موافقا لاتجاه انتقال الغذاء وبالتالي الطاقة، كما يمكن تحويلها إلى هرم غذائي تمثل قاعدته بالكائنات المنتجة للغذاء والمتمثلة في النباتات الخضراء وهي عموما بأعداد كبيرة جدا وصغيرة الحجم وقمته بأقوى المستهلكات وتكون كبيرة الحجم وقليلة العدد. </a:t>
            </a:r>
            <a:endParaRPr lang="fr-FR" sz="4000" dirty="0"/>
          </a:p>
        </p:txBody>
      </p:sp>
    </p:spTree>
    <p:extLst>
      <p:ext uri="{BB962C8B-B14F-4D97-AF65-F5344CB8AC3E}">
        <p14:creationId xmlns:p14="http://schemas.microsoft.com/office/powerpoint/2010/main" val="9965295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rmAutofit/>
          </a:bodyPr>
          <a:lstStyle/>
          <a:p>
            <a:pPr algn="ctr" rtl="1"/>
            <a:r>
              <a:rPr lang="ar-SA" sz="4800" dirty="0"/>
              <a:t>فإذا تتبعنا مثلا سلسلة غذائية بحرية نستطيع بناء هرم غذائي بحري، حيث تمثل العوالق النباتية (المنتجة) قاعدة الهرم تليها العوالق الحيوانية (مستهلك أول) تليها الرخويات(مستهلك ثان) ثم الأسماك الصغيرة (مستهلك ثالث) لينتهي الهرم بالحوت (مستهلك رابع).</a:t>
            </a:r>
            <a:endParaRPr lang="fr-FR" sz="4800" dirty="0"/>
          </a:p>
          <a:p>
            <a:pPr algn="ctr" rtl="1"/>
            <a:endParaRPr lang="fr-FR" sz="4800" dirty="0"/>
          </a:p>
        </p:txBody>
      </p:sp>
    </p:spTree>
    <p:extLst>
      <p:ext uri="{BB962C8B-B14F-4D97-AF65-F5344CB8AC3E}">
        <p14:creationId xmlns:p14="http://schemas.microsoft.com/office/powerpoint/2010/main" val="12884468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a:solidFill>
            <a:srgbClr val="00FF00"/>
          </a:solidFill>
        </p:spPr>
        <p:txBody>
          <a:bodyPr>
            <a:normAutofit/>
          </a:bodyPr>
          <a:lstStyle/>
          <a:p>
            <a:r>
              <a:rPr lang="ar-SA" sz="7200" b="1" dirty="0"/>
              <a:t>سادسا</a:t>
            </a:r>
            <a:endParaRPr lang="fr-FR" dirty="0"/>
          </a:p>
        </p:txBody>
      </p:sp>
      <p:sp>
        <p:nvSpPr>
          <p:cNvPr id="3" name="Espace réservé du contenu 2"/>
          <p:cNvSpPr>
            <a:spLocks noGrp="1"/>
          </p:cNvSpPr>
          <p:nvPr>
            <p:ph idx="1"/>
          </p:nvPr>
        </p:nvSpPr>
        <p:spPr>
          <a:xfrm>
            <a:off x="395536" y="2348880"/>
            <a:ext cx="8229600" cy="3196952"/>
          </a:xfrm>
          <a:solidFill>
            <a:srgbClr val="00B0F0"/>
          </a:solidFill>
        </p:spPr>
        <p:txBody>
          <a:bodyPr>
            <a:normAutofit fontScale="92500"/>
          </a:bodyPr>
          <a:lstStyle/>
          <a:p>
            <a:pPr marL="0" lvl="0" indent="0" algn="ctr" rtl="1">
              <a:buNone/>
            </a:pPr>
            <a:r>
              <a:rPr lang="ar-SA" sz="8000" b="1" dirty="0"/>
              <a:t>مفهوم الكفاءة البيئية </a:t>
            </a:r>
            <a:r>
              <a:rPr lang="fr-FR" sz="8000" b="1" dirty="0" err="1"/>
              <a:t>Ecological</a:t>
            </a:r>
            <a:r>
              <a:rPr lang="fr-FR" sz="8000" b="1" dirty="0"/>
              <a:t> </a:t>
            </a:r>
            <a:r>
              <a:rPr lang="fr-FR" sz="8000" b="1" dirty="0" err="1"/>
              <a:t>Efficiency</a:t>
            </a:r>
            <a:endParaRPr lang="fr-FR" sz="8000" dirty="0"/>
          </a:p>
        </p:txBody>
      </p:sp>
    </p:spTree>
    <p:extLst>
      <p:ext uri="{BB962C8B-B14F-4D97-AF65-F5344CB8AC3E}">
        <p14:creationId xmlns:p14="http://schemas.microsoft.com/office/powerpoint/2010/main" val="350064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SA" sz="7200" b="1" dirty="0"/>
              <a:t>تعريف</a:t>
            </a:r>
            <a:endParaRPr lang="fr-FR" b="1" dirty="0"/>
          </a:p>
        </p:txBody>
      </p:sp>
      <p:sp>
        <p:nvSpPr>
          <p:cNvPr id="3" name="Espace réservé du contenu 2"/>
          <p:cNvSpPr>
            <a:spLocks noGrp="1"/>
          </p:cNvSpPr>
          <p:nvPr>
            <p:ph idx="1"/>
          </p:nvPr>
        </p:nvSpPr>
        <p:spPr/>
        <p:txBody>
          <a:bodyPr/>
          <a:lstStyle/>
          <a:p>
            <a:pPr algn="ctr" rtl="1"/>
            <a:r>
              <a:rPr lang="ar-IQ" dirty="0"/>
              <a:t>إن حركة الطاقة خلال </a:t>
            </a:r>
            <a:r>
              <a:rPr lang="ar-SA" dirty="0"/>
              <a:t>المجتمع</a:t>
            </a:r>
            <a:r>
              <a:rPr lang="ar-IQ" dirty="0"/>
              <a:t> أو النظام البيئي تعتمد على الكفاءة التي من خلالها يستطيع الكائن أن يستخدم الغذاء بصورة مثمرة ومن ثم يحولها إلى كتلة حيوية (</a:t>
            </a:r>
            <a:r>
              <a:rPr lang="fr-FR" dirty="0" err="1"/>
              <a:t>Biomass</a:t>
            </a:r>
            <a:r>
              <a:rPr lang="fr-FR" dirty="0"/>
              <a:t> </a:t>
            </a:r>
            <a:r>
              <a:rPr lang="ar-IQ" dirty="0"/>
              <a:t>)، هذه الكفاءة تعرف بالكفاءة البيئية (</a:t>
            </a:r>
            <a:r>
              <a:rPr lang="fr-FR" b="1" dirty="0" err="1"/>
              <a:t>Ecological</a:t>
            </a:r>
            <a:r>
              <a:rPr lang="fr-FR" b="1" dirty="0"/>
              <a:t> </a:t>
            </a:r>
            <a:r>
              <a:rPr lang="fr-FR" b="1" dirty="0" err="1"/>
              <a:t>efficiency</a:t>
            </a:r>
            <a:r>
              <a:rPr lang="ar-IQ" dirty="0"/>
              <a:t>)</a:t>
            </a:r>
            <a:r>
              <a:rPr lang="ar-DZ" dirty="0"/>
              <a:t> </a:t>
            </a:r>
            <a:r>
              <a:rPr lang="ar-DZ" dirty="0">
                <a:solidFill>
                  <a:srgbClr val="FF0000"/>
                </a:solidFill>
              </a:rPr>
              <a:t>والتي </a:t>
            </a:r>
            <a:r>
              <a:rPr lang="ar-SA" dirty="0">
                <a:solidFill>
                  <a:srgbClr val="FF0000"/>
                </a:solidFill>
              </a:rPr>
              <a:t>يمكن تعريفها على أنها النسبة المئوية لتحويل الطاقة من مستوى غذائي إلى مستوى آخر يليه، </a:t>
            </a:r>
            <a:r>
              <a:rPr lang="ar-SA" dirty="0"/>
              <a:t>وتسمى أيضا بكفاءة السلسلة الغذائية. والتي تقدر في العموم بـ 10 % من كمية المادة المستهلكة أما نسبة 90 % فتضيع على شكل حرارة، تنفس وفضلات. </a:t>
            </a:r>
            <a:endParaRPr lang="fr-FR" dirty="0"/>
          </a:p>
        </p:txBody>
      </p:sp>
    </p:spTree>
    <p:extLst>
      <p:ext uri="{BB962C8B-B14F-4D97-AF65-F5344CB8AC3E}">
        <p14:creationId xmlns:p14="http://schemas.microsoft.com/office/powerpoint/2010/main" val="42450172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preparation des cours 3013\écologie générale\2017\_6bdcb617_15405b7ae87__8000_000066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16631"/>
            <a:ext cx="8568953" cy="672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6406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bou Ghassane\Desktop\ecology\54.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51" y="23424"/>
            <a:ext cx="8782429" cy="683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840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normAutofit/>
          </a:bodyPr>
          <a:lstStyle/>
          <a:p>
            <a:pPr marL="0" indent="0" algn="ctr" rtl="1">
              <a:buNone/>
            </a:pPr>
            <a:r>
              <a:rPr lang="ar-SA" sz="4800" dirty="0"/>
              <a:t>تعرف السلسة الغذائية بأنها </a:t>
            </a:r>
            <a:r>
              <a:rPr lang="ar-SA" sz="4800" dirty="0">
                <a:solidFill>
                  <a:srgbClr val="FF0000"/>
                </a:solidFill>
              </a:rPr>
              <a:t>تمثيل خطي لما يجري في النظام البيئي من انتقال للطاقة بين المستويات </a:t>
            </a:r>
            <a:r>
              <a:rPr lang="ar-SA" sz="4800" dirty="0" err="1">
                <a:solidFill>
                  <a:srgbClr val="FF0000"/>
                </a:solidFill>
              </a:rPr>
              <a:t>الإغتذائية</a:t>
            </a:r>
            <a:r>
              <a:rPr lang="ar-SA" sz="4800" dirty="0">
                <a:solidFill>
                  <a:srgbClr val="FF0000"/>
                </a:solidFill>
              </a:rPr>
              <a:t> المتعاقبة</a:t>
            </a:r>
            <a:r>
              <a:rPr lang="ar-SA" sz="4800" dirty="0"/>
              <a:t>، كما يمكن تعريفها على أنها </a:t>
            </a:r>
            <a:r>
              <a:rPr lang="ar-SA" sz="4800" dirty="0">
                <a:solidFill>
                  <a:srgbClr val="00B050"/>
                </a:solidFill>
              </a:rPr>
              <a:t>الطريقة التي تمد بها كل مجموعة من الكائنات الحية مجموعة أخرى بالغذاء والطاقة اللازمة لممارسة مختلف النشاطات الحيوية</a:t>
            </a:r>
            <a:r>
              <a:rPr lang="ar-SA" sz="4800" dirty="0"/>
              <a:t>. </a:t>
            </a:r>
            <a:endParaRPr lang="fr-FR" sz="4800" dirty="0"/>
          </a:p>
          <a:p>
            <a:pPr algn="ctr" rtl="1"/>
            <a:endParaRPr lang="fr-FR" sz="4800" dirty="0"/>
          </a:p>
        </p:txBody>
      </p:sp>
    </p:spTree>
    <p:extLst>
      <p:ext uri="{BB962C8B-B14F-4D97-AF65-F5344CB8AC3E}">
        <p14:creationId xmlns:p14="http://schemas.microsoft.com/office/powerpoint/2010/main" val="23987344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preparation des cours 3013\écologie générale\2017\slide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0105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svt.ac-dijon.fr/schemassvt/IMG/rend_chain-545x214.jpg"/>
          <p:cNvPicPr/>
          <p:nvPr/>
        </p:nvPicPr>
        <p:blipFill>
          <a:blip r:embed="rId2"/>
          <a:srcRect/>
          <a:stretch>
            <a:fillRect/>
          </a:stretch>
        </p:blipFill>
        <p:spPr bwMode="auto">
          <a:xfrm>
            <a:off x="0" y="0"/>
            <a:ext cx="9144000" cy="674136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98705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bou Ghassane\Desktop\ecology\food ch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92170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257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bou Ghassane\Desktop\ecology\fc3_750_tcm9-940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16" y="548680"/>
            <a:ext cx="8816980"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632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a:solidFill>
            <a:srgbClr val="00FF00"/>
          </a:solidFill>
        </p:spPr>
        <p:txBody>
          <a:bodyPr>
            <a:normAutofit/>
          </a:bodyPr>
          <a:lstStyle/>
          <a:p>
            <a:r>
              <a:rPr lang="ar-SA" sz="7200" b="1" dirty="0"/>
              <a:t>ثانيا</a:t>
            </a:r>
            <a:endParaRPr lang="fr-FR" dirty="0"/>
          </a:p>
        </p:txBody>
      </p:sp>
      <p:sp>
        <p:nvSpPr>
          <p:cNvPr id="3" name="Espace réservé du contenu 2"/>
          <p:cNvSpPr>
            <a:spLocks noGrp="1"/>
          </p:cNvSpPr>
          <p:nvPr>
            <p:ph idx="1"/>
          </p:nvPr>
        </p:nvSpPr>
        <p:spPr>
          <a:xfrm>
            <a:off x="395536" y="2348880"/>
            <a:ext cx="8229600" cy="3816424"/>
          </a:xfrm>
          <a:solidFill>
            <a:srgbClr val="00B0F0"/>
          </a:solidFill>
        </p:spPr>
        <p:txBody>
          <a:bodyPr>
            <a:noAutofit/>
          </a:bodyPr>
          <a:lstStyle/>
          <a:p>
            <a:pPr marL="0" lvl="0" indent="0" algn="ctr" rtl="1">
              <a:buNone/>
            </a:pPr>
            <a:r>
              <a:rPr lang="ar-SA" sz="8000" b="1" dirty="0"/>
              <a:t>أنواع السلاسل الغذائية</a:t>
            </a:r>
            <a:r>
              <a:rPr lang="fr-FR" sz="8000" b="1" dirty="0"/>
              <a:t>   Types of Food </a:t>
            </a:r>
            <a:r>
              <a:rPr lang="fr-FR" sz="8000" b="1" dirty="0" err="1"/>
              <a:t>chains</a:t>
            </a:r>
            <a:r>
              <a:rPr lang="fr-FR" sz="8000" b="1" dirty="0"/>
              <a:t>   </a:t>
            </a:r>
            <a:endParaRPr lang="fr-FR" sz="8000" dirty="0"/>
          </a:p>
        </p:txBody>
      </p:sp>
    </p:spTree>
    <p:extLst>
      <p:ext uri="{BB962C8B-B14F-4D97-AF65-F5344CB8AC3E}">
        <p14:creationId xmlns:p14="http://schemas.microsoft.com/office/powerpoint/2010/main" val="423150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1073</TotalTime>
  <Words>1545</Words>
  <Application>Microsoft Office PowerPoint</Application>
  <PresentationFormat>On-screen Show (4:3)</PresentationFormat>
  <Paragraphs>84</Paragraphs>
  <Slides>61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61</vt:i4>
      </vt:variant>
    </vt:vector>
  </HeadingPairs>
  <TitlesOfParts>
    <vt:vector size="64" baseType="lpstr">
      <vt:lpstr>Arial</vt:lpstr>
      <vt:lpstr>Calibri</vt:lpstr>
      <vt:lpstr>Thème Office</vt:lpstr>
      <vt:lpstr>جامعة الوادي  كلية علوم الطبيعة والحياة قسم البيولوجيا</vt:lpstr>
      <vt:lpstr>الفصل الثالث</vt:lpstr>
      <vt:lpstr>أولا</vt:lpstr>
      <vt:lpstr>PowerPoint Presentation</vt:lpstr>
      <vt:lpstr>PowerPoint Presentation</vt:lpstr>
      <vt:lpstr>PowerPoint Presentation</vt:lpstr>
      <vt:lpstr>PowerPoint Presentation</vt:lpstr>
      <vt:lpstr>PowerPoint Presentation</vt:lpstr>
      <vt:lpstr>ثانيا</vt:lpstr>
      <vt:lpstr>أنواع السلاسل الغذائية    Types of Food chains  </vt:lpstr>
      <vt:lpstr>سلسلة  المفترسين  Predators food chain </vt:lpstr>
      <vt:lpstr>PowerPoint Presentation</vt:lpstr>
      <vt:lpstr>PowerPoint Presentation</vt:lpstr>
      <vt:lpstr>PowerPoint Presentation</vt:lpstr>
      <vt:lpstr>PowerPoint Presentation</vt:lpstr>
      <vt:lpstr>PowerPoint Presentation</vt:lpstr>
      <vt:lpstr>ثالثا</vt:lpstr>
      <vt:lpstr>تعريف</vt:lpstr>
      <vt:lpstr>المستويات الغذائية Trophic levels</vt:lpstr>
      <vt:lpstr>PowerPoint Presentation</vt:lpstr>
      <vt:lpstr>PowerPoint Presentation</vt:lpstr>
      <vt:lpstr>2- الكائنات المستهلكة Consumers </vt:lpstr>
      <vt:lpstr>PowerPoint Presentation</vt:lpstr>
      <vt:lpstr>المستهلك من الدرجة الأولى  Primary Consumers (C1) </vt:lpstr>
      <vt:lpstr>المستهلك من الدرجة الثانية  Secondary consumers (C2) </vt:lpstr>
      <vt:lpstr>المستهلك من الدرجة الثالثة  Tertiary consumers (C3) </vt:lpstr>
      <vt:lpstr>PowerPoint Presentation</vt:lpstr>
      <vt:lpstr>ملاحظات هامة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مثال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رابعا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خامسا</vt:lpstr>
      <vt:lpstr>PowerPoint Presentation</vt:lpstr>
      <vt:lpstr>PowerPoint Presentation</vt:lpstr>
      <vt:lpstr>سادسا</vt:lpstr>
      <vt:lpstr>تعريف</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Abou Ghassane</dc:creator>
  <cp:lastModifiedBy>Bachir Khezzani</cp:lastModifiedBy>
  <cp:revision>587</cp:revision>
  <dcterms:created xsi:type="dcterms:W3CDTF">2016-01-20T12:17:44Z</dcterms:created>
  <dcterms:modified xsi:type="dcterms:W3CDTF">2023-05-17T06:34:56Z</dcterms:modified>
</cp:coreProperties>
</file>