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259" r:id="rId3"/>
    <p:sldId id="275" r:id="rId4"/>
    <p:sldId id="276" r:id="rId5"/>
    <p:sldId id="257" r:id="rId6"/>
    <p:sldId id="277" r:id="rId7"/>
    <p:sldId id="278" r:id="rId8"/>
    <p:sldId id="279" r:id="rId9"/>
    <p:sldId id="280" r:id="rId10"/>
    <p:sldId id="281" r:id="rId11"/>
    <p:sldId id="300" r:id="rId12"/>
    <p:sldId id="258" r:id="rId13"/>
    <p:sldId id="260"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481" autoAdjust="0"/>
  </p:normalViewPr>
  <p:slideViewPr>
    <p:cSldViewPr>
      <p:cViewPr varScale="1">
        <p:scale>
          <a:sx n="61" d="100"/>
          <a:sy n="61" d="100"/>
        </p:scale>
        <p:origin x="-161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A2DFCB-9BAA-432C-ABFA-769F9722FB63}" type="datetimeFigureOut">
              <a:rPr lang="fr-FR" smtClean="0"/>
              <a:t>22/10/2013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CFD88A-D924-4F23-8BE8-8DF2E3D88459}" type="slidenum">
              <a:rPr lang="fr-FR" smtClean="0"/>
              <a:t>‹N°›</a:t>
            </a:fld>
            <a:endParaRPr lang="fr-FR"/>
          </a:p>
        </p:txBody>
      </p:sp>
    </p:spTree>
    <p:extLst>
      <p:ext uri="{BB962C8B-B14F-4D97-AF65-F5344CB8AC3E}">
        <p14:creationId xmlns:p14="http://schemas.microsoft.com/office/powerpoint/2010/main" val="194933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gchagnon.fr/cours/xml/schema.html#typescomplexes"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www.gchagnon.fr/cours/xml/schema.html#typessimples"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www.gchagnon.fr/cours/xml/schema.html#derivation" TargetMode="External"/><Relationship Id="rId2" Type="http://schemas.openxmlformats.org/officeDocument/2006/relationships/slide" Target="../slides/slide18.xml"/><Relationship Id="rId1" Type="http://schemas.openxmlformats.org/officeDocument/2006/relationships/notesMaster" Target="../notesMasters/notesMaster1.xml"/><Relationship Id="rId4" Type="http://schemas.openxmlformats.org/officeDocument/2006/relationships/hyperlink" Target="http://www.gchagnon.fr/cours/xml/schema.html#simplesliste"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gchagnon.fr/cours/xml/exemples/biblio10.xsd"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gchagnon.fr/cours/xml/schema.html#derivation"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www.gchagnon.fr/cours/xml/schema.html#simplesliste"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gchagnon.fr/cours/xml/schema.html#derivation"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www.gchagnon.fr/cours/xml/schema.html#simplesliste"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Le schéma précédent déclare deux éléments : un élément contacts et un élément remarque. Chaque élément est « typé » -c'est-à-dire qu'il doit respecter un certain format de données. L'</a:t>
            </a:r>
            <a:r>
              <a:rPr lang="fr-FR" sz="1200" b="0" i="0" kern="1200" dirty="0" err="1" smtClean="0">
                <a:solidFill>
                  <a:schemeClr val="tx1"/>
                </a:solidFill>
                <a:effectLst/>
                <a:latin typeface="+mn-lt"/>
                <a:ea typeface="+mn-ea"/>
                <a:cs typeface="+mn-cs"/>
              </a:rPr>
              <a:t>élémentcontacts</a:t>
            </a:r>
            <a:r>
              <a:rPr lang="fr-FR" sz="1200" b="0" i="0" kern="1200" dirty="0" smtClean="0">
                <a:solidFill>
                  <a:schemeClr val="tx1"/>
                </a:solidFill>
                <a:effectLst/>
                <a:latin typeface="+mn-lt"/>
                <a:ea typeface="+mn-ea"/>
                <a:cs typeface="+mn-cs"/>
              </a:rPr>
              <a:t> est ainsi du type </a:t>
            </a:r>
            <a:r>
              <a:rPr lang="fr-FR" sz="1200" b="0" i="0" kern="1200" dirty="0" err="1" smtClean="0">
                <a:solidFill>
                  <a:schemeClr val="tx1"/>
                </a:solidFill>
                <a:effectLst/>
                <a:latin typeface="+mn-lt"/>
                <a:ea typeface="+mn-ea"/>
                <a:cs typeface="+mn-cs"/>
              </a:rPr>
              <a:t>typeContacts</a:t>
            </a:r>
            <a:r>
              <a:rPr lang="fr-FR" sz="1200" b="0" i="0" kern="1200" dirty="0" smtClean="0">
                <a:solidFill>
                  <a:schemeClr val="tx1"/>
                </a:solidFill>
                <a:effectLst/>
                <a:latin typeface="+mn-lt"/>
                <a:ea typeface="+mn-ea"/>
                <a:cs typeface="+mn-cs"/>
              </a:rPr>
              <a:t>, qui est un </a:t>
            </a:r>
            <a:r>
              <a:rPr lang="fr-FR" sz="1200" b="0" i="0" kern="1200" dirty="0" smtClean="0">
                <a:solidFill>
                  <a:schemeClr val="tx1"/>
                </a:solidFill>
                <a:effectLst/>
                <a:latin typeface="+mn-lt"/>
                <a:ea typeface="+mn-ea"/>
                <a:cs typeface="+mn-cs"/>
                <a:hlinkClick r:id="rId3"/>
              </a:rPr>
              <a:t>type complexe</a:t>
            </a:r>
            <a:r>
              <a:rPr lang="fr-FR" sz="1200" b="0" i="0" kern="1200" dirty="0" smtClean="0">
                <a:solidFill>
                  <a:schemeClr val="tx1"/>
                </a:solidFill>
                <a:effectLst/>
                <a:latin typeface="+mn-lt"/>
                <a:ea typeface="+mn-ea"/>
                <a:cs typeface="+mn-cs"/>
              </a:rPr>
              <a:t> défini par l'utilisateur. L'élément remarque quant à lui est du type </a:t>
            </a:r>
            <a:r>
              <a:rPr lang="fr-FR" sz="1200" b="0" i="0" kern="1200" dirty="0" err="1" smtClean="0">
                <a:solidFill>
                  <a:schemeClr val="tx1"/>
                </a:solidFill>
                <a:effectLst/>
                <a:latin typeface="+mn-lt"/>
                <a:ea typeface="+mn-ea"/>
                <a:cs typeface="+mn-cs"/>
              </a:rPr>
              <a:t>xsd:string</a:t>
            </a:r>
            <a:r>
              <a:rPr lang="fr-FR" sz="1200" b="0" i="0" kern="1200" dirty="0" smtClean="0">
                <a:solidFill>
                  <a:schemeClr val="tx1"/>
                </a:solidFill>
                <a:effectLst/>
                <a:latin typeface="+mn-lt"/>
                <a:ea typeface="+mn-ea"/>
                <a:cs typeface="+mn-cs"/>
              </a:rPr>
              <a:t> qui est un </a:t>
            </a:r>
            <a:r>
              <a:rPr lang="fr-FR" sz="1200" b="0" i="0" kern="1200" dirty="0" smtClean="0">
                <a:solidFill>
                  <a:schemeClr val="tx1"/>
                </a:solidFill>
                <a:effectLst/>
                <a:latin typeface="+mn-lt"/>
                <a:ea typeface="+mn-ea"/>
                <a:cs typeface="+mn-cs"/>
                <a:hlinkClick r:id="rId4"/>
              </a:rPr>
              <a:t>type simple</a:t>
            </a:r>
            <a:r>
              <a:rPr lang="fr-FR" sz="1200" b="0" i="0" kern="1200" dirty="0" smtClean="0">
                <a:solidFill>
                  <a:schemeClr val="tx1"/>
                </a:solidFill>
                <a:effectLst/>
                <a:latin typeface="+mn-lt"/>
                <a:ea typeface="+mn-ea"/>
                <a:cs typeface="+mn-cs"/>
              </a:rPr>
              <a:t> prédéfini de XML </a:t>
            </a:r>
            <a:r>
              <a:rPr lang="fr-FR" sz="1200" b="0" i="0" kern="1200" dirty="0" err="1" smtClean="0">
                <a:solidFill>
                  <a:schemeClr val="tx1"/>
                </a:solidFill>
                <a:effectLst/>
                <a:latin typeface="+mn-lt"/>
                <a:ea typeface="+mn-ea"/>
                <a:cs typeface="+mn-cs"/>
              </a:rPr>
              <a:t>Schema</a:t>
            </a:r>
            <a:r>
              <a:rPr lang="fr-FR" sz="1200" b="0" i="0" kern="1200" dirty="0" smtClean="0">
                <a:solidFill>
                  <a:schemeClr val="tx1"/>
                </a:solidFill>
                <a:effectLst/>
                <a:latin typeface="+mn-lt"/>
                <a:ea typeface="+mn-ea"/>
                <a:cs typeface="+mn-cs"/>
              </a:rPr>
              <a:t>.</a:t>
            </a:r>
          </a:p>
          <a:p>
            <a:r>
              <a:rPr lang="fr-FR" sz="1200" b="0" i="0" kern="1200" dirty="0" smtClean="0">
                <a:solidFill>
                  <a:schemeClr val="tx1"/>
                </a:solidFill>
                <a:effectLst/>
                <a:latin typeface="+mn-lt"/>
                <a:ea typeface="+mn-ea"/>
                <a:cs typeface="+mn-cs"/>
              </a:rPr>
              <a:t>Chaque élément déclaré est associé à un type de données via l'attribut type. Les éléments pouvant contenir des élément-enfants ou posséder des attributs sont dits de type </a:t>
            </a:r>
            <a:r>
              <a:rPr lang="fr-FR" sz="1200" b="0" i="1" kern="1200" dirty="0" smtClean="0">
                <a:solidFill>
                  <a:schemeClr val="tx1"/>
                </a:solidFill>
                <a:effectLst/>
                <a:latin typeface="+mn-lt"/>
                <a:ea typeface="+mn-ea"/>
                <a:cs typeface="+mn-cs"/>
              </a:rPr>
              <a:t>complexe</a:t>
            </a:r>
            <a:r>
              <a:rPr lang="fr-FR" sz="1200" b="0" i="0" kern="1200" dirty="0" smtClean="0">
                <a:solidFill>
                  <a:schemeClr val="tx1"/>
                </a:solidFill>
                <a:effectLst/>
                <a:latin typeface="+mn-lt"/>
                <a:ea typeface="+mn-ea"/>
                <a:cs typeface="+mn-cs"/>
              </a:rPr>
              <a:t>, tandis que les éléments n'en contenant pas sont dits de type </a:t>
            </a:r>
            <a:r>
              <a:rPr lang="fr-FR" sz="1200" b="0" i="1" kern="1200" dirty="0" smtClean="0">
                <a:solidFill>
                  <a:schemeClr val="tx1"/>
                </a:solidFill>
                <a:effectLst/>
                <a:latin typeface="+mn-lt"/>
                <a:ea typeface="+mn-ea"/>
                <a:cs typeface="+mn-cs"/>
              </a:rPr>
              <a:t>simple</a:t>
            </a:r>
            <a:r>
              <a:rPr lang="fr-FR" sz="1200" b="0" i="0" kern="1200" dirty="0" smtClean="0">
                <a:solidFill>
                  <a:schemeClr val="tx1"/>
                </a:solidFill>
                <a:effectLst/>
                <a:latin typeface="+mn-lt"/>
                <a:ea typeface="+mn-ea"/>
                <a:cs typeface="+mn-cs"/>
              </a:rPr>
              <a:t>.</a:t>
            </a:r>
          </a:p>
          <a:p>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8</a:t>
            </a:fld>
            <a:endParaRPr lang="fr-FR"/>
          </a:p>
        </p:txBody>
      </p:sp>
    </p:spTree>
    <p:extLst>
      <p:ext uri="{BB962C8B-B14F-4D97-AF65-F5344CB8AC3E}">
        <p14:creationId xmlns:p14="http://schemas.microsoft.com/office/powerpoint/2010/main" val="36720250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17</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Les types de données simples ne peuvent comporter ni attributs, ni éléments enfants. Il en existe de nombreux, prédéfinis, mais il est également possible d'en "dériver" de nouveaux (nous reviendrons </a:t>
            </a:r>
            <a:r>
              <a:rPr lang="fr-FR" sz="1200" b="0" i="0" kern="1200" dirty="0" smtClean="0">
                <a:solidFill>
                  <a:schemeClr val="tx1"/>
                </a:solidFill>
                <a:effectLst/>
                <a:latin typeface="+mn-lt"/>
                <a:ea typeface="+mn-ea"/>
                <a:cs typeface="+mn-cs"/>
                <a:hlinkClick r:id="rId3"/>
              </a:rPr>
              <a:t>plus loin</a:t>
            </a:r>
            <a:r>
              <a:rPr lang="fr-FR" sz="1200" b="0" i="0" kern="1200" dirty="0" smtClean="0">
                <a:solidFill>
                  <a:schemeClr val="tx1"/>
                </a:solidFill>
                <a:effectLst/>
                <a:latin typeface="+mn-lt"/>
                <a:ea typeface="+mn-ea"/>
                <a:cs typeface="+mn-cs"/>
              </a:rPr>
              <a:t> sur cette fonctionnalité). Enfin, il est possible de déclarer des "</a:t>
            </a:r>
            <a:r>
              <a:rPr lang="fr-FR" sz="1200" b="0" i="0" kern="1200" dirty="0" smtClean="0">
                <a:solidFill>
                  <a:schemeClr val="tx1"/>
                </a:solidFill>
                <a:effectLst/>
                <a:latin typeface="+mn-lt"/>
                <a:ea typeface="+mn-ea"/>
                <a:cs typeface="+mn-cs"/>
                <a:hlinkClick r:id="rId4"/>
              </a:rPr>
              <a:t>listes</a:t>
            </a:r>
            <a:r>
              <a:rPr lang="fr-FR" sz="1200" b="0" i="0" kern="1200" dirty="0" smtClean="0">
                <a:solidFill>
                  <a:schemeClr val="tx1"/>
                </a:solidFill>
                <a:effectLst/>
                <a:latin typeface="+mn-lt"/>
                <a:ea typeface="+mn-ea"/>
                <a:cs typeface="+mn-cs"/>
              </a:rPr>
              <a:t>" de types.</a:t>
            </a:r>
          </a:p>
          <a:p>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18</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 indique que chacun de ces éléments peut apparaître une fois ou pas du tout (équivalent de l'opérateur </a:t>
            </a:r>
            <a:r>
              <a:rPr lang="fr-FR" dirty="0" smtClean="0"/>
              <a:t>?</a:t>
            </a:r>
            <a:r>
              <a:rPr lang="fr-FR" sz="1200" b="0" i="0" kern="1200" dirty="0" smtClean="0">
                <a:solidFill>
                  <a:schemeClr val="tx1"/>
                </a:solidFill>
                <a:effectLst/>
                <a:latin typeface="+mn-lt"/>
                <a:ea typeface="+mn-ea"/>
                <a:cs typeface="+mn-cs"/>
              </a:rPr>
              <a:t> dans une </a:t>
            </a:r>
            <a:r>
              <a:rPr lang="fr-FR" dirty="0" smtClean="0"/>
              <a:t>DTD</a:t>
            </a:r>
            <a:r>
              <a:rPr lang="fr-FR" sz="1200" b="0" i="0" kern="1200" dirty="0" smtClean="0">
                <a:solidFill>
                  <a:schemeClr val="tx1"/>
                </a:solidFill>
                <a:effectLst/>
                <a:latin typeface="+mn-lt"/>
                <a:ea typeface="+mn-ea"/>
                <a:cs typeface="+mn-cs"/>
              </a:rPr>
              <a:t>), et que l'ordre des éléments n'a pas d'importance (cela n'a pas d'équivalent dans une </a:t>
            </a:r>
            <a:r>
              <a:rPr lang="fr-FR" dirty="0" smtClean="0"/>
              <a:t>DTD</a:t>
            </a:r>
            <a:r>
              <a:rPr lang="fr-FR" sz="1200" b="0" i="0" kern="1200" dirty="0" smtClean="0">
                <a:solidFill>
                  <a:schemeClr val="tx1"/>
                </a:solidFill>
                <a:effectLst/>
                <a:latin typeface="+mn-lt"/>
                <a:ea typeface="+mn-ea"/>
                <a:cs typeface="+mn-cs"/>
              </a:rPr>
              <a:t>).</a:t>
            </a:r>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19</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20</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Dans une </a:t>
            </a:r>
            <a:r>
              <a:rPr lang="fr-FR" dirty="0" smtClean="0"/>
              <a:t>DTD</a:t>
            </a:r>
            <a:r>
              <a:rPr lang="fr-FR" sz="1200" b="0" i="0" kern="1200" dirty="0" smtClean="0">
                <a:solidFill>
                  <a:schemeClr val="tx1"/>
                </a:solidFill>
                <a:effectLst/>
                <a:latin typeface="+mn-lt"/>
                <a:ea typeface="+mn-ea"/>
                <a:cs typeface="+mn-cs"/>
              </a:rPr>
              <a:t>, un indicateur d'</a:t>
            </a:r>
            <a:r>
              <a:rPr lang="fr-FR" sz="1200" b="0" i="0" kern="1200" dirty="0" err="1" smtClean="0">
                <a:solidFill>
                  <a:schemeClr val="tx1"/>
                </a:solidFill>
                <a:effectLst/>
                <a:latin typeface="+mn-lt"/>
                <a:ea typeface="+mn-ea"/>
                <a:cs typeface="+mn-cs"/>
              </a:rPr>
              <a:t>occurence</a:t>
            </a:r>
            <a:r>
              <a:rPr lang="fr-FR" sz="1200" b="0" i="0" kern="1200" dirty="0" smtClean="0">
                <a:solidFill>
                  <a:schemeClr val="tx1"/>
                </a:solidFill>
                <a:effectLst/>
                <a:latin typeface="+mn-lt"/>
                <a:ea typeface="+mn-ea"/>
                <a:cs typeface="+mn-cs"/>
              </a:rPr>
              <a:t> ne peut prendre que les valeurs 0, 1 ou l'infini. On peut forcer un élément </a:t>
            </a:r>
            <a:r>
              <a:rPr lang="fr-FR" dirty="0" err="1" smtClean="0"/>
              <a:t>sselt</a:t>
            </a:r>
            <a:r>
              <a:rPr lang="fr-FR" sz="1200" b="0" i="0" kern="1200" dirty="0" smtClean="0">
                <a:solidFill>
                  <a:schemeClr val="tx1"/>
                </a:solidFill>
                <a:effectLst/>
                <a:latin typeface="+mn-lt"/>
                <a:ea typeface="+mn-ea"/>
                <a:cs typeface="+mn-cs"/>
              </a:rPr>
              <a:t> à être présent 378 fois, mais il faut pour cela écrire </a:t>
            </a:r>
            <a:r>
              <a:rPr lang="fr-FR" dirty="0" smtClean="0"/>
              <a:t>(</a:t>
            </a:r>
            <a:r>
              <a:rPr lang="fr-FR" dirty="0" err="1" smtClean="0"/>
              <a:t>sselt</a:t>
            </a:r>
            <a:r>
              <a:rPr lang="fr-FR" dirty="0" smtClean="0"/>
              <a:t>, </a:t>
            </a:r>
            <a:r>
              <a:rPr lang="fr-FR" dirty="0" err="1" smtClean="0"/>
              <a:t>sselt</a:t>
            </a:r>
            <a:r>
              <a:rPr lang="fr-FR" dirty="0" smtClean="0"/>
              <a:t>..., </a:t>
            </a:r>
            <a:r>
              <a:rPr lang="fr-FR" dirty="0" err="1" smtClean="0"/>
              <a:t>sselt</a:t>
            </a:r>
            <a:r>
              <a:rPr lang="fr-FR" dirty="0" smtClean="0"/>
              <a:t>, </a:t>
            </a:r>
            <a:r>
              <a:rPr lang="fr-FR" dirty="0" err="1" smtClean="0"/>
              <a:t>sselt</a:t>
            </a:r>
            <a:r>
              <a:rPr lang="fr-FR" dirty="0" smtClean="0"/>
              <a:t>)</a:t>
            </a:r>
            <a:r>
              <a:rPr lang="fr-FR" sz="1200" b="0" i="0" kern="1200" dirty="0" smtClean="0">
                <a:solidFill>
                  <a:schemeClr val="tx1"/>
                </a:solidFill>
                <a:effectLst/>
                <a:latin typeface="+mn-lt"/>
                <a:ea typeface="+mn-ea"/>
                <a:cs typeface="+mn-cs"/>
              </a:rPr>
              <a:t> 378 fois. </a:t>
            </a:r>
            <a:r>
              <a:rPr lang="fr-FR" dirty="0" smtClean="0"/>
              <a:t>XML </a:t>
            </a:r>
            <a:r>
              <a:rPr lang="fr-FR" dirty="0" err="1" smtClean="0"/>
              <a:t>Schema</a:t>
            </a:r>
            <a:r>
              <a:rPr lang="fr-FR" sz="1200" b="0" i="0" kern="1200" dirty="0" smtClean="0">
                <a:solidFill>
                  <a:schemeClr val="tx1"/>
                </a:solidFill>
                <a:effectLst/>
                <a:latin typeface="+mn-lt"/>
                <a:ea typeface="+mn-ea"/>
                <a:cs typeface="+mn-cs"/>
              </a:rPr>
              <a:t> permet de déclarer directement une telle </a:t>
            </a:r>
            <a:r>
              <a:rPr lang="fr-FR" sz="1200" b="0" i="0" kern="1200" dirty="0" err="1" smtClean="0">
                <a:solidFill>
                  <a:schemeClr val="tx1"/>
                </a:solidFill>
                <a:effectLst/>
                <a:latin typeface="+mn-lt"/>
                <a:ea typeface="+mn-ea"/>
                <a:cs typeface="+mn-cs"/>
              </a:rPr>
              <a:t>occurence</a:t>
            </a:r>
            <a:r>
              <a:rPr lang="fr-FR" sz="1200" b="0" i="0" kern="1200" dirty="0" smtClean="0">
                <a:solidFill>
                  <a:schemeClr val="tx1"/>
                </a:solidFill>
                <a:effectLst/>
                <a:latin typeface="+mn-lt"/>
                <a:ea typeface="+mn-ea"/>
                <a:cs typeface="+mn-cs"/>
              </a:rPr>
              <a:t>, car tout nombre entier non négatif peut être utilisé. </a:t>
            </a: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21</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22</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23</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24</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25</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26</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L'exemple suivant montre la déclaration d'un attribut </a:t>
            </a:r>
            <a:r>
              <a:rPr lang="fr-FR" dirty="0" err="1" smtClean="0"/>
              <a:t>maj</a:t>
            </a:r>
            <a:r>
              <a:rPr lang="fr-FR" sz="1200" b="0" i="0" kern="1200" dirty="0" smtClean="0">
                <a:solidFill>
                  <a:schemeClr val="tx1"/>
                </a:solidFill>
                <a:effectLst/>
                <a:latin typeface="+mn-lt"/>
                <a:ea typeface="+mn-ea"/>
                <a:cs typeface="+mn-cs"/>
              </a:rPr>
              <a:t> de type </a:t>
            </a:r>
            <a:r>
              <a:rPr lang="fr-FR" dirty="0" err="1" smtClean="0"/>
              <a:t>xsd:date</a:t>
            </a:r>
            <a:r>
              <a:rPr lang="fr-FR" sz="1200" b="0" i="0" kern="1200" dirty="0" smtClean="0">
                <a:solidFill>
                  <a:schemeClr val="tx1"/>
                </a:solidFill>
                <a:effectLst/>
                <a:latin typeface="+mn-lt"/>
                <a:ea typeface="+mn-ea"/>
                <a:cs typeface="+mn-cs"/>
              </a:rPr>
              <a:t> (un autre type simple) qui indique la date de dernière mise à jour de la liste des contacts.</a:t>
            </a: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9</a:t>
            </a:fld>
            <a:endParaRPr lang="fr-FR"/>
          </a:p>
        </p:txBody>
      </p:sp>
    </p:spTree>
    <p:extLst>
      <p:ext uri="{BB962C8B-B14F-4D97-AF65-F5344CB8AC3E}">
        <p14:creationId xmlns:p14="http://schemas.microsoft.com/office/powerpoint/2010/main" val="36720250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27</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28</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29</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30</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31</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Tout comme dans une DTD, un attribut peut avoir un indicateur d'</a:t>
            </a:r>
            <a:r>
              <a:rPr lang="fr-FR" sz="1200" b="0" i="0" kern="1200" dirty="0" err="1" smtClean="0">
                <a:solidFill>
                  <a:schemeClr val="tx1"/>
                </a:solidFill>
                <a:effectLst/>
                <a:latin typeface="+mn-lt"/>
                <a:ea typeface="+mn-ea"/>
                <a:cs typeface="+mn-cs"/>
              </a:rPr>
              <a:t>occurences</a:t>
            </a:r>
            <a:r>
              <a:rPr lang="fr-FR" sz="1200" b="0" i="0" kern="1200" dirty="0" smtClean="0">
                <a:solidFill>
                  <a:schemeClr val="tx1"/>
                </a:solidFill>
                <a:effectLst/>
                <a:latin typeface="+mn-lt"/>
                <a:ea typeface="+mn-ea"/>
                <a:cs typeface="+mn-cs"/>
              </a:rPr>
              <a:t>.</a:t>
            </a:r>
          </a:p>
          <a:p>
            <a:r>
              <a:rPr lang="fr-FR" sz="1200" b="0" i="0" kern="1200" dirty="0" smtClean="0">
                <a:solidFill>
                  <a:schemeClr val="tx1"/>
                </a:solidFill>
                <a:effectLst/>
                <a:latin typeface="+mn-lt"/>
                <a:ea typeface="+mn-ea"/>
                <a:cs typeface="+mn-cs"/>
              </a:rPr>
              <a:t>L'élément </a:t>
            </a:r>
            <a:r>
              <a:rPr lang="fr-FR" sz="1200" b="0" i="0" kern="1200" dirty="0" err="1" smtClean="0">
                <a:solidFill>
                  <a:schemeClr val="tx1"/>
                </a:solidFill>
                <a:effectLst/>
                <a:latin typeface="+mn-lt"/>
                <a:ea typeface="+mn-ea"/>
                <a:cs typeface="+mn-cs"/>
              </a:rPr>
              <a:t>attribute</a:t>
            </a:r>
            <a:r>
              <a:rPr lang="fr-FR" sz="1200" b="0" i="0" kern="1200" dirty="0" smtClean="0">
                <a:solidFill>
                  <a:schemeClr val="tx1"/>
                </a:solidFill>
                <a:effectLst/>
                <a:latin typeface="+mn-lt"/>
                <a:ea typeface="+mn-ea"/>
                <a:cs typeface="+mn-cs"/>
              </a:rPr>
              <a:t> d'un </a:t>
            </a:r>
            <a:r>
              <a:rPr lang="fr-FR" sz="1200" b="0" i="0" kern="1200" dirty="0" err="1" smtClean="0">
                <a:solidFill>
                  <a:schemeClr val="tx1"/>
                </a:solidFill>
                <a:effectLst/>
                <a:latin typeface="+mn-lt"/>
                <a:ea typeface="+mn-ea"/>
                <a:cs typeface="+mn-cs"/>
              </a:rPr>
              <a:t>Schema</a:t>
            </a:r>
            <a:r>
              <a:rPr lang="fr-FR" sz="1200" b="0" i="0" kern="1200" dirty="0" smtClean="0">
                <a:solidFill>
                  <a:schemeClr val="tx1"/>
                </a:solidFill>
                <a:effectLst/>
                <a:latin typeface="+mn-lt"/>
                <a:ea typeface="+mn-ea"/>
                <a:cs typeface="+mn-cs"/>
              </a:rPr>
              <a:t> XML peut avoir trois attributs optionnels : use, default et </a:t>
            </a:r>
            <a:r>
              <a:rPr lang="fr-FR" sz="1200" b="0" i="0" kern="1200" dirty="0" err="1" smtClean="0">
                <a:solidFill>
                  <a:schemeClr val="tx1"/>
                </a:solidFill>
                <a:effectLst/>
                <a:latin typeface="+mn-lt"/>
                <a:ea typeface="+mn-ea"/>
                <a:cs typeface="+mn-cs"/>
              </a:rPr>
              <a:t>fixed</a:t>
            </a:r>
            <a:r>
              <a:rPr lang="fr-FR" sz="1200" b="0" i="0" kern="1200" dirty="0" smtClean="0">
                <a:solidFill>
                  <a:schemeClr val="tx1"/>
                </a:solidFill>
                <a:effectLst/>
                <a:latin typeface="+mn-lt"/>
                <a:ea typeface="+mn-ea"/>
                <a:cs typeface="+mn-cs"/>
              </a:rPr>
              <a:t>. Des combinaisons de ces trois attributs permettent de paramétrer ce qui est acceptable ou non dans le fichier XML final (attribut obligatoire, optionnel, possédant une valeur par défaut...). Par exemple, la ligne suivante permet de rendre l'attribut </a:t>
            </a:r>
            <a:r>
              <a:rPr lang="fr-FR" sz="1200" b="0" i="0" kern="1200" dirty="0" err="1" smtClean="0">
                <a:solidFill>
                  <a:schemeClr val="tx1"/>
                </a:solidFill>
                <a:effectLst/>
                <a:latin typeface="+mn-lt"/>
                <a:ea typeface="+mn-ea"/>
                <a:cs typeface="+mn-cs"/>
              </a:rPr>
              <a:t>maj</a:t>
            </a:r>
            <a:r>
              <a:rPr lang="fr-FR" sz="1200" b="0" i="0" kern="1200" dirty="0" smtClean="0">
                <a:solidFill>
                  <a:schemeClr val="tx1"/>
                </a:solidFill>
                <a:effectLst/>
                <a:latin typeface="+mn-lt"/>
                <a:ea typeface="+mn-ea"/>
                <a:cs typeface="+mn-cs"/>
              </a:rPr>
              <a:t> optionnel, avec une valeur par défaut au 11 octobre 2003 s'il n'apparaît pas (le format de date est standardisé : cette date s'écrit donc à l'anglo-saxonne année-mois-jour ; cela permet en outre de plus facilement classer les dates).</a:t>
            </a:r>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10</a:t>
            </a:fld>
            <a:endParaRPr lang="fr-FR"/>
          </a:p>
        </p:txBody>
      </p:sp>
    </p:spTree>
    <p:extLst>
      <p:ext uri="{BB962C8B-B14F-4D97-AF65-F5344CB8AC3E}">
        <p14:creationId xmlns:p14="http://schemas.microsoft.com/office/powerpoint/2010/main" val="3672025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11</a:t>
            </a:fld>
            <a:endParaRPr lang="fr-FR"/>
          </a:p>
        </p:txBody>
      </p:sp>
    </p:spTree>
    <p:extLst>
      <p:ext uri="{BB962C8B-B14F-4D97-AF65-F5344CB8AC3E}">
        <p14:creationId xmlns:p14="http://schemas.microsoft.com/office/powerpoint/2010/main" val="3672025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La procédure précédente de déclaration d'éléments peut amener à une structure de type « poupée russe » des déclarations. Pour des raisons de clarté, il est beaucoup plus avantageux d'ordonner ces déclarations, ainsi qu'on peut le voir sur </a:t>
            </a:r>
            <a:r>
              <a:rPr lang="fr-FR" sz="1200" b="0" i="0" kern="1200" dirty="0" smtClean="0">
                <a:solidFill>
                  <a:schemeClr val="tx1"/>
                </a:solidFill>
                <a:effectLst/>
                <a:latin typeface="+mn-lt"/>
                <a:ea typeface="+mn-ea"/>
                <a:cs typeface="+mn-cs"/>
                <a:hlinkClick r:id="rId3"/>
              </a:rPr>
              <a:t>cet exemple</a:t>
            </a:r>
            <a:r>
              <a:rPr lang="fr-FR" sz="1200" b="0" i="0" kern="1200" dirty="0" smtClean="0">
                <a:solidFill>
                  <a:schemeClr val="tx1"/>
                </a:solidFill>
                <a:effectLst/>
                <a:latin typeface="+mn-lt"/>
                <a:ea typeface="+mn-ea"/>
                <a:cs typeface="+mn-cs"/>
              </a:rPr>
              <a:t> (on ne fera pas attention, pour le moment, aux « définitions de type »).</a:t>
            </a:r>
          </a:p>
          <a:p>
            <a:r>
              <a:rPr lang="fr-FR" sz="1200" b="0" i="0" kern="1200" dirty="0" smtClean="0">
                <a:solidFill>
                  <a:schemeClr val="tx1"/>
                </a:solidFill>
                <a:effectLst/>
                <a:latin typeface="+mn-lt"/>
                <a:ea typeface="+mn-ea"/>
                <a:cs typeface="+mn-cs"/>
              </a:rPr>
              <a:t>Il est recommandé de commencer par déclarer les éléments et attributs de type simple, puis ceux de type complexe. On peut en effet faire référence, dans une déclaration de type complexe, à un élément de type simple </a:t>
            </a:r>
            <a:r>
              <a:rPr lang="fr-FR" sz="1200" b="0" i="0" kern="1200" dirty="0" err="1" smtClean="0">
                <a:solidFill>
                  <a:schemeClr val="tx1"/>
                </a:solidFill>
                <a:effectLst/>
                <a:latin typeface="+mn-lt"/>
                <a:ea typeface="+mn-ea"/>
                <a:cs typeface="+mn-cs"/>
              </a:rPr>
              <a:t>prélablement</a:t>
            </a:r>
            <a:r>
              <a:rPr lang="fr-FR" sz="1200" b="0" i="0" kern="1200" dirty="0" smtClean="0">
                <a:solidFill>
                  <a:schemeClr val="tx1"/>
                </a:solidFill>
                <a:effectLst/>
                <a:latin typeface="+mn-lt"/>
                <a:ea typeface="+mn-ea"/>
                <a:cs typeface="+mn-cs"/>
              </a:rPr>
              <a:t> défini. Par exemple...</a:t>
            </a:r>
          </a:p>
          <a:p>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12</a:t>
            </a:fld>
            <a:endParaRPr lang="fr-FR"/>
          </a:p>
        </p:txBody>
      </p:sp>
    </p:spTree>
    <p:extLst>
      <p:ext uri="{BB962C8B-B14F-4D97-AF65-F5344CB8AC3E}">
        <p14:creationId xmlns:p14="http://schemas.microsoft.com/office/powerpoint/2010/main" val="48127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Les types de données simples ne peuvent comporter ni attributs, ni éléments enfants. Il en existe de nombreux, prédéfinis, mais il est également possible d'en "dériver" de nouveaux (nous reviendrons </a:t>
            </a:r>
            <a:r>
              <a:rPr lang="fr-FR" sz="1200" b="0" i="0" kern="1200" dirty="0" smtClean="0">
                <a:solidFill>
                  <a:schemeClr val="tx1"/>
                </a:solidFill>
                <a:effectLst/>
                <a:latin typeface="+mn-lt"/>
                <a:ea typeface="+mn-ea"/>
                <a:cs typeface="+mn-cs"/>
                <a:hlinkClick r:id="rId3"/>
              </a:rPr>
              <a:t>plus loin</a:t>
            </a:r>
            <a:r>
              <a:rPr lang="fr-FR" sz="1200" b="0" i="0" kern="1200" dirty="0" smtClean="0">
                <a:solidFill>
                  <a:schemeClr val="tx1"/>
                </a:solidFill>
                <a:effectLst/>
                <a:latin typeface="+mn-lt"/>
                <a:ea typeface="+mn-ea"/>
                <a:cs typeface="+mn-cs"/>
              </a:rPr>
              <a:t> sur cette fonctionnalité). Enfin, il est possible de déclarer des "</a:t>
            </a:r>
            <a:r>
              <a:rPr lang="fr-FR" sz="1200" b="0" i="0" kern="1200" dirty="0" smtClean="0">
                <a:solidFill>
                  <a:schemeClr val="tx1"/>
                </a:solidFill>
                <a:effectLst/>
                <a:latin typeface="+mn-lt"/>
                <a:ea typeface="+mn-ea"/>
                <a:cs typeface="+mn-cs"/>
                <a:hlinkClick r:id="rId4"/>
              </a:rPr>
              <a:t>listes</a:t>
            </a:r>
            <a:r>
              <a:rPr lang="fr-FR" sz="1200" b="0" i="0" kern="1200" dirty="0" smtClean="0">
                <a:solidFill>
                  <a:schemeClr val="tx1"/>
                </a:solidFill>
                <a:effectLst/>
                <a:latin typeface="+mn-lt"/>
                <a:ea typeface="+mn-ea"/>
                <a:cs typeface="+mn-cs"/>
              </a:rPr>
              <a:t>" de types.</a:t>
            </a:r>
          </a:p>
          <a:p>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13</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Il est également possible d'indiquer des contraintes plus fortes sur les types simples ; ces contraintes s'appellent des « facettes ». Elles permettent par exemple de limiter la longueur de notre numéro de téléphone à 10 nombres. </a:t>
            </a:r>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14</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Les listes et les types simples intégrés ne permettent pas de choisir le type de contenu d'un élément. On peut désirer, par exemple, qu'un type autorise soit un nombre, soit une chaîne de caractères particuliers. Il est possible de le faire à l'aide d'une déclaration d'union. Par exemple, sous réserve que le type simple </a:t>
            </a:r>
            <a:r>
              <a:rPr lang="fr-FR" dirty="0" err="1" smtClean="0"/>
              <a:t>numéroDeTéléphone</a:t>
            </a:r>
            <a:r>
              <a:rPr lang="fr-FR" sz="1200" b="0" i="0" kern="1200" dirty="0" smtClean="0">
                <a:solidFill>
                  <a:schemeClr val="tx1"/>
                </a:solidFill>
                <a:effectLst/>
                <a:latin typeface="+mn-lt"/>
                <a:ea typeface="+mn-ea"/>
                <a:cs typeface="+mn-cs"/>
              </a:rPr>
              <a:t> ait été préalablement défini (voir précédemment), on peut déclarer...</a:t>
            </a:r>
          </a:p>
          <a:p>
            <a:endParaRPr lang="fr-FR" sz="1200" b="0" i="0" kern="1200" dirty="0" smtClean="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15</a:t>
            </a:fld>
            <a:endParaRPr lang="fr-FR"/>
          </a:p>
        </p:txBody>
      </p:sp>
    </p:spTree>
    <p:extLst>
      <p:ext uri="{BB962C8B-B14F-4D97-AF65-F5344CB8AC3E}">
        <p14:creationId xmlns:p14="http://schemas.microsoft.com/office/powerpoint/2010/main" val="714638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kern="1200" dirty="0" smtClean="0">
                <a:solidFill>
                  <a:schemeClr val="tx1"/>
                </a:solidFill>
                <a:effectLst/>
                <a:latin typeface="+mn-lt"/>
                <a:ea typeface="+mn-ea"/>
                <a:cs typeface="+mn-cs"/>
              </a:rPr>
              <a:t>Les types de données simples ne peuvent comporter ni attributs, ni éléments enfants. Il en existe de nombreux, prédéfinis, mais il est également possible d'en "dériver" de nouveaux (nous reviendrons </a:t>
            </a:r>
            <a:r>
              <a:rPr lang="fr-FR" sz="1200" b="0" i="0" kern="1200" dirty="0" smtClean="0">
                <a:solidFill>
                  <a:schemeClr val="tx1"/>
                </a:solidFill>
                <a:effectLst/>
                <a:latin typeface="+mn-lt"/>
                <a:ea typeface="+mn-ea"/>
                <a:cs typeface="+mn-cs"/>
                <a:hlinkClick r:id="rId3"/>
              </a:rPr>
              <a:t>plus loin</a:t>
            </a:r>
            <a:r>
              <a:rPr lang="fr-FR" sz="1200" b="0" i="0" kern="1200" dirty="0" smtClean="0">
                <a:solidFill>
                  <a:schemeClr val="tx1"/>
                </a:solidFill>
                <a:effectLst/>
                <a:latin typeface="+mn-lt"/>
                <a:ea typeface="+mn-ea"/>
                <a:cs typeface="+mn-cs"/>
              </a:rPr>
              <a:t> sur cette fonctionnalité). Enfin, il est possible de déclarer des "</a:t>
            </a:r>
            <a:r>
              <a:rPr lang="fr-FR" sz="1200" b="0" i="0" kern="1200" dirty="0" smtClean="0">
                <a:solidFill>
                  <a:schemeClr val="tx1"/>
                </a:solidFill>
                <a:effectLst/>
                <a:latin typeface="+mn-lt"/>
                <a:ea typeface="+mn-ea"/>
                <a:cs typeface="+mn-cs"/>
                <a:hlinkClick r:id="rId4"/>
              </a:rPr>
              <a:t>listes</a:t>
            </a:r>
            <a:r>
              <a:rPr lang="fr-FR" sz="1200" b="0" i="0" kern="1200" dirty="0" smtClean="0">
                <a:solidFill>
                  <a:schemeClr val="tx1"/>
                </a:solidFill>
                <a:effectLst/>
                <a:latin typeface="+mn-lt"/>
                <a:ea typeface="+mn-ea"/>
                <a:cs typeface="+mn-cs"/>
              </a:rPr>
              <a:t>" de types.</a:t>
            </a:r>
          </a:p>
          <a:p>
            <a:r>
              <a:rPr lang="fr-FR" dirty="0" smtClean="0"/>
              <a:t/>
            </a:r>
            <a:br>
              <a:rPr lang="fr-FR" dirty="0" smtClean="0"/>
            </a:br>
            <a:endParaRPr lang="fr-FR" dirty="0"/>
          </a:p>
        </p:txBody>
      </p:sp>
      <p:sp>
        <p:nvSpPr>
          <p:cNvPr id="4" name="Espace réservé du numéro de diapositive 3"/>
          <p:cNvSpPr>
            <a:spLocks noGrp="1"/>
          </p:cNvSpPr>
          <p:nvPr>
            <p:ph type="sldNum" sz="quarter" idx="10"/>
          </p:nvPr>
        </p:nvSpPr>
        <p:spPr/>
        <p:txBody>
          <a:bodyPr/>
          <a:lstStyle/>
          <a:p>
            <a:fld id="{A1CFD88A-D924-4F23-8BE8-8DF2E3D88459}" type="slidenum">
              <a:rPr lang="fr-FR" smtClean="0"/>
              <a:t>16</a:t>
            </a:fld>
            <a:endParaRPr lang="fr-FR"/>
          </a:p>
        </p:txBody>
      </p:sp>
    </p:spTree>
    <p:extLst>
      <p:ext uri="{BB962C8B-B14F-4D97-AF65-F5344CB8AC3E}">
        <p14:creationId xmlns:p14="http://schemas.microsoft.com/office/powerpoint/2010/main" val="714638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0DAFA59-F2AD-4108-9898-6A40C932BBDF}" type="datetime1">
              <a:rPr lang="fr-FR" smtClean="0"/>
              <a:t>22/10/2013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3930013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E50823-9EF3-4A1E-B147-A7DFF1E95A52}" type="datetime1">
              <a:rPr lang="fr-FR" smtClean="0"/>
              <a:t>22/10/2013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3971817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14EEB63-F3E0-4053-9B5E-7A7902E07F4C}" type="datetime1">
              <a:rPr lang="fr-FR" smtClean="0"/>
              <a:t>22/10/2013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11699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6EA4847-69D9-4671-B498-3072F6BA9A04}" type="datetime1">
              <a:rPr lang="fr-FR" smtClean="0"/>
              <a:t>22/10/2013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3883350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4CBC697-5D1B-4718-AF55-CE4547A92BBC}" type="datetime1">
              <a:rPr lang="fr-FR" smtClean="0"/>
              <a:t>22/10/2013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3449483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C9BFDCB-8BD4-4DC6-B964-37FF0A62CA81}" type="datetime1">
              <a:rPr lang="fr-FR" smtClean="0"/>
              <a:t>22/10/2013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1888472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20FAC81-327D-4AA5-A3CD-612BC33AD8CF}" type="datetime1">
              <a:rPr lang="fr-FR" smtClean="0"/>
              <a:t>22/10/2013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2585502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E02C8CF0-584D-4AF6-BF1C-8925E1BA26FC}" type="datetime1">
              <a:rPr lang="fr-FR" smtClean="0"/>
              <a:t>22/10/2013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3373892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868E034-0C1D-4AA3-821B-043BBB6AE975}" type="datetime1">
              <a:rPr lang="fr-FR" smtClean="0"/>
              <a:t>22/10/2013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3587457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96C3D28A-991F-469D-99CA-2DCA5C279C00}" type="datetime1">
              <a:rPr lang="fr-FR" smtClean="0"/>
              <a:t>22/10/2013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2403046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B1A7153F-DF3D-4503-94D0-936EB673F0F7}" type="datetime1">
              <a:rPr lang="fr-FR" smtClean="0"/>
              <a:t>22/10/2013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DF87BC1-CBAB-4865-A5B6-32AF73695F70}" type="slidenum">
              <a:rPr lang="fr-FR" smtClean="0"/>
              <a:t>‹N°›</a:t>
            </a:fld>
            <a:endParaRPr lang="fr-FR"/>
          </a:p>
        </p:txBody>
      </p:sp>
    </p:spTree>
    <p:extLst>
      <p:ext uri="{BB962C8B-B14F-4D97-AF65-F5344CB8AC3E}">
        <p14:creationId xmlns:p14="http://schemas.microsoft.com/office/powerpoint/2010/main" val="1892323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E349B0-B756-4BD8-B586-5BEC75BA1810}" type="datetime1">
              <a:rPr lang="fr-FR" smtClean="0"/>
              <a:t>22/10/2013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F87BC1-CBAB-4865-A5B6-32AF73695F70}" type="slidenum">
              <a:rPr lang="fr-FR" smtClean="0"/>
              <a:t>‹N°›</a:t>
            </a:fld>
            <a:endParaRPr lang="fr-FR"/>
          </a:p>
        </p:txBody>
      </p:sp>
    </p:spTree>
    <p:extLst>
      <p:ext uri="{BB962C8B-B14F-4D97-AF65-F5344CB8AC3E}">
        <p14:creationId xmlns:p14="http://schemas.microsoft.com/office/powerpoint/2010/main" val="4157360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ali.ahmed@univ-eloued.d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gchagnon.fr/cours/xml/schema.html#complsequenc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gchagnon.fr/cours/xml/schema.html#comploccur" TargetMode="External"/><Relationship Id="rId4" Type="http://schemas.openxmlformats.org/officeDocument/2006/relationships/hyperlink" Target="http://www.gchagnon.fr/cours/xml/schema.html#complchoi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fr.wikipedia.org/wiki/Mai_2001" TargetMode="External"/><Relationship Id="rId2" Type="http://schemas.openxmlformats.org/officeDocument/2006/relationships/hyperlink" Target="http://fr.wikipedia.org/wiki/W3C" TargetMode="External"/><Relationship Id="rId1" Type="http://schemas.openxmlformats.org/officeDocument/2006/relationships/slideLayout" Target="../slideLayouts/slideLayout2.xml"/><Relationship Id="rId6" Type="http://schemas.openxmlformats.org/officeDocument/2006/relationships/hyperlink" Target="http://fr.wikipedia.org/wiki/Espace_de_noms_XML" TargetMode="External"/><Relationship Id="rId5" Type="http://schemas.openxmlformats.org/officeDocument/2006/relationships/hyperlink" Target="http://fr.wikipedia.org/wiki/Extensible_markup_language" TargetMode="External"/><Relationship Id="rId4" Type="http://schemas.openxmlformats.org/officeDocument/2006/relationships/hyperlink" Target="http://fr.wikipedia.org/wiki/Langage_de_description_de_format_de_document"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fr.wikipedia.org/wiki/World_Wide_Web_Consortium" TargetMode="External"/><Relationship Id="rId7" Type="http://schemas.openxmlformats.org/officeDocument/2006/relationships/hyperlink" Target="http://fr.wikipedia.org/wiki/Noms_d'%C3%A9l%C3%A9ments" TargetMode="External"/><Relationship Id="rId2" Type="http://schemas.openxmlformats.org/officeDocument/2006/relationships/hyperlink" Target="http://fr.wikipedia.org/wiki/Espace_de_noms" TargetMode="External"/><Relationship Id="rId1" Type="http://schemas.openxmlformats.org/officeDocument/2006/relationships/slideLayout" Target="../slideLayouts/slideLayout2.xml"/><Relationship Id="rId6" Type="http://schemas.openxmlformats.org/officeDocument/2006/relationships/hyperlink" Target="http://fr.wikipedia.org/wiki/Extensible_Markup_Language" TargetMode="External"/><Relationship Id="rId5" Type="http://schemas.openxmlformats.org/officeDocument/2006/relationships/hyperlink" Target="http://fr.wikipedia.org/wiki/Attribut_(informatique)" TargetMode="External"/><Relationship Id="rId4" Type="http://schemas.openxmlformats.org/officeDocument/2006/relationships/hyperlink" Target="http://fr.wikipedia.org/wiki/%C3%89l%C3%A9ment_de_donn%C3%A9e"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w3.org/TR/xmlschema-0/#SimpleTypeFacets"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XML Schéma</a:t>
            </a:r>
            <a:endParaRPr lang="fr-FR" dirty="0"/>
          </a:p>
        </p:txBody>
      </p:sp>
      <p:sp>
        <p:nvSpPr>
          <p:cNvPr id="3" name="Sous-titre 2"/>
          <p:cNvSpPr>
            <a:spLocks noGrp="1"/>
          </p:cNvSpPr>
          <p:nvPr>
            <p:ph type="subTitle" idx="1"/>
          </p:nvPr>
        </p:nvSpPr>
        <p:spPr/>
        <p:txBody>
          <a:bodyPr/>
          <a:lstStyle/>
          <a:p>
            <a:r>
              <a:rPr lang="fr-FR" dirty="0" smtClean="0">
                <a:hlinkClick r:id="rId2"/>
              </a:rPr>
              <a:t>Bali.ahmed@univ-eloued.dz</a:t>
            </a:r>
            <a:endParaRPr lang="fr-FR" dirty="0" smtClean="0"/>
          </a:p>
          <a:p>
            <a:endParaRPr lang="fr-FR" dirty="0"/>
          </a:p>
        </p:txBody>
      </p:sp>
    </p:spTree>
    <p:extLst>
      <p:ext uri="{BB962C8B-B14F-4D97-AF65-F5344CB8AC3E}">
        <p14:creationId xmlns:p14="http://schemas.microsoft.com/office/powerpoint/2010/main" val="3908423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a:t>Déclarations </a:t>
            </a:r>
            <a:r>
              <a:rPr lang="fr-FR" sz="2800" b="1" dirty="0" smtClean="0"/>
              <a:t>d'attributs…Contraintes d’</a:t>
            </a:r>
            <a:r>
              <a:rPr lang="fr-FR" sz="2800" b="1" dirty="0" err="1" smtClean="0"/>
              <a:t>occurences</a:t>
            </a:r>
            <a:endParaRPr lang="fr-FR" sz="2800" b="1" dirty="0"/>
          </a:p>
        </p:txBody>
      </p:sp>
      <p:sp>
        <p:nvSpPr>
          <p:cNvPr id="3" name="Espace réservé du contenu 2"/>
          <p:cNvSpPr>
            <a:spLocks noGrp="1"/>
          </p:cNvSpPr>
          <p:nvPr>
            <p:ph idx="1"/>
          </p:nvPr>
        </p:nvSpPr>
        <p:spPr/>
        <p:txBody>
          <a:bodyPr>
            <a:normAutofit/>
          </a:bodyPr>
          <a:lstStyle/>
          <a:p>
            <a:r>
              <a:rPr lang="en-US" b="1" dirty="0"/>
              <a:t>&lt;</a:t>
            </a:r>
            <a:r>
              <a:rPr lang="en-US" b="1" dirty="0" err="1"/>
              <a:t>xsd:attribute</a:t>
            </a:r>
            <a:r>
              <a:rPr lang="en-US" b="1" dirty="0"/>
              <a:t> name="</a:t>
            </a:r>
            <a:r>
              <a:rPr lang="en-US" b="1" i="1" dirty="0" err="1"/>
              <a:t>maj</a:t>
            </a:r>
            <a:r>
              <a:rPr lang="en-US" b="1" dirty="0"/>
              <a:t>" type="</a:t>
            </a:r>
            <a:r>
              <a:rPr lang="en-US" b="1" i="1" dirty="0" err="1"/>
              <a:t>xsd:date</a:t>
            </a:r>
            <a:r>
              <a:rPr lang="en-US" b="1" dirty="0"/>
              <a:t>" use="</a:t>
            </a:r>
            <a:r>
              <a:rPr lang="en-US" b="1" i="1" dirty="0"/>
              <a:t>optional</a:t>
            </a:r>
            <a:r>
              <a:rPr lang="en-US" b="1" dirty="0"/>
              <a:t>" default="</a:t>
            </a:r>
            <a:r>
              <a:rPr lang="en-US" b="1" i="1" dirty="0"/>
              <a:t>2003-10-11</a:t>
            </a:r>
            <a:r>
              <a:rPr lang="en-US" b="1" dirty="0"/>
              <a:t>" </a:t>
            </a:r>
            <a:r>
              <a:rPr lang="en-US" b="1" dirty="0" smtClean="0"/>
              <a:t>/&gt;</a:t>
            </a:r>
            <a:endParaRPr lang="fr-FR" dirty="0" smtClean="0"/>
          </a:p>
          <a:p>
            <a:r>
              <a:rPr lang="fr-FR" dirty="0"/>
              <a:t>Le tableau suivant présente une comparaison entre le format DTD et le XML </a:t>
            </a:r>
            <a:r>
              <a:rPr lang="fr-FR" dirty="0" err="1"/>
              <a:t>Schema</a:t>
            </a:r>
            <a:r>
              <a:rPr lang="fr-FR" dirty="0"/>
              <a:t>.</a:t>
            </a:r>
          </a:p>
          <a:p>
            <a:pPr marL="0" indent="0">
              <a:buNone/>
            </a:pPr>
            <a:r>
              <a:rPr lang="fr-FR" dirty="0"/>
              <a:t/>
            </a:r>
            <a:br>
              <a:rPr lang="fr-FR" dirty="0"/>
            </a:br>
            <a:endParaRPr lang="fr-FR" dirty="0" smtClean="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10</a:t>
            </a:fld>
            <a:endParaRPr lang="fr-FR"/>
          </a:p>
        </p:txBody>
      </p:sp>
      <p:pic>
        <p:nvPicPr>
          <p:cNvPr id="5" name="Image 4" descr="Initiation aux Schema XML - Google Chrome"/>
          <p:cNvPicPr>
            <a:picLocks noChangeAspect="1"/>
          </p:cNvPicPr>
          <p:nvPr/>
        </p:nvPicPr>
        <p:blipFill rotWithShape="1">
          <a:blip r:embed="rId3">
            <a:extLst>
              <a:ext uri="{28A0092B-C50C-407E-A947-70E740481C1C}">
                <a14:useLocalDpi xmlns:a14="http://schemas.microsoft.com/office/drawing/2010/main" val="0"/>
              </a:ext>
            </a:extLst>
          </a:blip>
          <a:srcRect l="2034" t="12141" r="19491" b="21744"/>
          <a:stretch/>
        </p:blipFill>
        <p:spPr>
          <a:xfrm>
            <a:off x="185980" y="1565328"/>
            <a:ext cx="8871766" cy="4023911"/>
          </a:xfrm>
          <a:prstGeom prst="rect">
            <a:avLst/>
          </a:prstGeom>
        </p:spPr>
      </p:pic>
    </p:spTree>
    <p:extLst>
      <p:ext uri="{BB962C8B-B14F-4D97-AF65-F5344CB8AC3E}">
        <p14:creationId xmlns:p14="http://schemas.microsoft.com/office/powerpoint/2010/main" val="1171140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dirty="0"/>
              <a:t>Déclaration d'élément ne contenant que du texte avec un (ou plusieurs) attribut(s</a:t>
            </a:r>
            <a:r>
              <a:rPr lang="fr-FR" sz="2800" b="1" dirty="0" smtClean="0"/>
              <a:t>)</a:t>
            </a:r>
            <a:endParaRPr lang="fr-FR" sz="2800" b="1" dirty="0"/>
          </a:p>
        </p:txBody>
      </p:sp>
      <p:sp>
        <p:nvSpPr>
          <p:cNvPr id="3" name="Espace réservé du contenu 2"/>
          <p:cNvSpPr>
            <a:spLocks noGrp="1"/>
          </p:cNvSpPr>
          <p:nvPr>
            <p:ph idx="1"/>
          </p:nvPr>
        </p:nvSpPr>
        <p:spPr>
          <a:xfrm>
            <a:off x="107504" y="1600200"/>
            <a:ext cx="8856984" cy="4525963"/>
          </a:xfrm>
        </p:spPr>
        <p:txBody>
          <a:bodyPr>
            <a:normAutofit fontScale="85000" lnSpcReduction="10000"/>
          </a:bodyPr>
          <a:lstStyle/>
          <a:p>
            <a:r>
              <a:rPr lang="fr-FR" dirty="0"/>
              <a:t>Un tel élément est de type complexe, car il contient au moins un attribut. Afin de spécifier qu'il peut contenir également du texte, on utilise l'attribut </a:t>
            </a:r>
            <a:r>
              <a:rPr lang="fr-FR" dirty="0"/>
              <a:t>mixed</a:t>
            </a:r>
            <a:r>
              <a:rPr lang="fr-FR" dirty="0"/>
              <a:t> de l'élément </a:t>
            </a:r>
            <a:r>
              <a:rPr lang="fr-FR" dirty="0" err="1"/>
              <a:t>xsd;complexType</a:t>
            </a:r>
            <a:r>
              <a:rPr lang="fr-FR" dirty="0"/>
              <a:t>. Par défaut, </a:t>
            </a:r>
            <a:r>
              <a:rPr lang="fr-FR" dirty="0"/>
              <a:t>mixed="false"</a:t>
            </a:r>
            <a:r>
              <a:rPr lang="fr-FR" dirty="0"/>
              <a:t>; il faut dans ce cas forcer </a:t>
            </a:r>
            <a:r>
              <a:rPr lang="fr-FR" dirty="0"/>
              <a:t>mixed="</a:t>
            </a:r>
            <a:r>
              <a:rPr lang="fr-FR" dirty="0" err="1"/>
              <a:t>true</a:t>
            </a:r>
            <a:r>
              <a:rPr lang="fr-FR" dirty="0"/>
              <a:t>"</a:t>
            </a:r>
            <a:r>
              <a:rPr lang="fr-FR" dirty="0"/>
              <a:t>. Par exemple</a:t>
            </a:r>
            <a:r>
              <a:rPr lang="fr-FR" dirty="0" smtClean="0"/>
              <a:t>,</a:t>
            </a:r>
            <a:endParaRPr lang="fr-FR" dirty="0" smtClean="0"/>
          </a:p>
          <a:p>
            <a:r>
              <a:rPr lang="fr-FR" b="1" dirty="0"/>
              <a:t>&lt;</a:t>
            </a:r>
            <a:r>
              <a:rPr lang="fr-FR" b="1" dirty="0" err="1"/>
              <a:t>xsd:element</a:t>
            </a:r>
            <a:r>
              <a:rPr lang="fr-FR" b="1" dirty="0"/>
              <a:t> </a:t>
            </a:r>
            <a:r>
              <a:rPr lang="fr-FR" b="1" dirty="0" err="1"/>
              <a:t>name</a:t>
            </a:r>
            <a:r>
              <a:rPr lang="fr-FR" b="1" dirty="0"/>
              <a:t>="</a:t>
            </a:r>
            <a:r>
              <a:rPr lang="fr-FR" b="1" i="1" dirty="0" err="1"/>
              <a:t>elt</a:t>
            </a:r>
            <a:r>
              <a:rPr lang="fr-FR" b="1" dirty="0"/>
              <a:t>"&gt;</a:t>
            </a:r>
            <a:r>
              <a:rPr lang="fr-FR" dirty="0"/>
              <a:t/>
            </a:r>
            <a:br>
              <a:rPr lang="fr-FR" dirty="0"/>
            </a:br>
            <a:r>
              <a:rPr lang="fr-FR" dirty="0"/>
              <a:t>  </a:t>
            </a:r>
            <a:r>
              <a:rPr lang="fr-FR" b="1" dirty="0"/>
              <a:t>&lt;</a:t>
            </a:r>
            <a:r>
              <a:rPr lang="fr-FR" b="1" dirty="0" err="1"/>
              <a:t>xsd:complexType</a:t>
            </a:r>
            <a:r>
              <a:rPr lang="fr-FR" b="1" dirty="0"/>
              <a:t> mixed="</a:t>
            </a:r>
            <a:r>
              <a:rPr lang="fr-FR" b="1" i="1" dirty="0" err="1"/>
              <a:t>true</a:t>
            </a:r>
            <a:r>
              <a:rPr lang="fr-FR" b="1" dirty="0"/>
              <a:t>"&gt;</a:t>
            </a:r>
            <a:r>
              <a:rPr lang="fr-FR" dirty="0"/>
              <a:t/>
            </a:r>
            <a:br>
              <a:rPr lang="fr-FR" dirty="0"/>
            </a:br>
            <a:r>
              <a:rPr lang="fr-FR" dirty="0"/>
              <a:t>    </a:t>
            </a:r>
            <a:r>
              <a:rPr lang="fr-FR" b="1" dirty="0"/>
              <a:t>&lt;</a:t>
            </a:r>
            <a:r>
              <a:rPr lang="fr-FR" b="1" dirty="0" err="1"/>
              <a:t>xsd:attribute</a:t>
            </a:r>
            <a:r>
              <a:rPr lang="fr-FR" b="1" dirty="0"/>
              <a:t> </a:t>
            </a:r>
            <a:r>
              <a:rPr lang="fr-FR" b="1" dirty="0" err="1"/>
              <a:t>name</a:t>
            </a:r>
            <a:r>
              <a:rPr lang="fr-FR" b="1" dirty="0"/>
              <a:t>="</a:t>
            </a:r>
            <a:r>
              <a:rPr lang="fr-FR" b="1" i="1" dirty="0" err="1"/>
              <a:t>attr</a:t>
            </a:r>
            <a:r>
              <a:rPr lang="fr-FR" b="1" dirty="0"/>
              <a:t>" type="</a:t>
            </a:r>
            <a:r>
              <a:rPr lang="fr-FR" b="1" i="1" dirty="0" err="1"/>
              <a:t>xsd:string</a:t>
            </a:r>
            <a:r>
              <a:rPr lang="fr-FR" b="1" dirty="0"/>
              <a:t>" use="</a:t>
            </a:r>
            <a:r>
              <a:rPr lang="fr-FR" b="1" i="1" dirty="0" err="1"/>
              <a:t>optional</a:t>
            </a:r>
            <a:r>
              <a:rPr lang="fr-FR" b="1" dirty="0"/>
              <a:t>" /&gt;</a:t>
            </a:r>
            <a:r>
              <a:rPr lang="fr-FR" dirty="0"/>
              <a:t/>
            </a:r>
            <a:br>
              <a:rPr lang="fr-FR" dirty="0"/>
            </a:br>
            <a:r>
              <a:rPr lang="fr-FR" dirty="0"/>
              <a:t>  </a:t>
            </a:r>
            <a:r>
              <a:rPr lang="fr-FR" b="1" dirty="0"/>
              <a:t>&lt;/</a:t>
            </a:r>
            <a:r>
              <a:rPr lang="fr-FR" b="1" dirty="0" err="1"/>
              <a:t>xsd:complexType</a:t>
            </a:r>
            <a:r>
              <a:rPr lang="fr-FR" b="1" dirty="0"/>
              <a:t>&gt;</a:t>
            </a:r>
            <a:r>
              <a:rPr lang="fr-FR" dirty="0"/>
              <a:t/>
            </a:r>
            <a:br>
              <a:rPr lang="fr-FR" dirty="0"/>
            </a:br>
            <a:r>
              <a:rPr lang="fr-FR" b="1" dirty="0"/>
              <a:t>&lt;/</a:t>
            </a:r>
            <a:r>
              <a:rPr lang="fr-FR" b="1" dirty="0" err="1"/>
              <a:t>xsd:element</a:t>
            </a:r>
            <a:r>
              <a:rPr lang="fr-FR" b="1" dirty="0" smtClean="0"/>
              <a:t>&gt;</a:t>
            </a:r>
            <a:endParaRPr lang="fr-FR" dirty="0" smtClean="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11</a:t>
            </a:fld>
            <a:endParaRPr lang="fr-FR"/>
          </a:p>
        </p:txBody>
      </p:sp>
    </p:spTree>
    <p:extLst>
      <p:ext uri="{BB962C8B-B14F-4D97-AF65-F5344CB8AC3E}">
        <p14:creationId xmlns:p14="http://schemas.microsoft.com/office/powerpoint/2010/main" val="377895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Déclaration et référencement</a:t>
            </a:r>
          </a:p>
        </p:txBody>
      </p:sp>
      <p:sp>
        <p:nvSpPr>
          <p:cNvPr id="3" name="Espace réservé du contenu 2"/>
          <p:cNvSpPr>
            <a:spLocks noGrp="1"/>
          </p:cNvSpPr>
          <p:nvPr>
            <p:ph idx="1"/>
          </p:nvPr>
        </p:nvSpPr>
        <p:spPr/>
        <p:txBody>
          <a:bodyPr>
            <a:normAutofit fontScale="55000" lnSpcReduction="20000"/>
          </a:bodyPr>
          <a:lstStyle/>
          <a:p>
            <a:pPr>
              <a:spcBef>
                <a:spcPts val="500"/>
              </a:spcBef>
              <a:spcAft>
                <a:spcPts val="500"/>
              </a:spcAft>
            </a:pPr>
            <a:r>
              <a:rPr lang="fr-FR" b="1" dirty="0"/>
              <a:t>&lt;</a:t>
            </a:r>
            <a:r>
              <a:rPr lang="fr-FR" b="1" dirty="0" err="1"/>
              <a:t>xsd:element</a:t>
            </a:r>
            <a:r>
              <a:rPr lang="fr-FR" b="1" dirty="0"/>
              <a:t> </a:t>
            </a:r>
            <a:r>
              <a:rPr lang="fr-FR" b="1" dirty="0" err="1"/>
              <a:t>name</a:t>
            </a:r>
            <a:r>
              <a:rPr lang="fr-FR" b="1" dirty="0"/>
              <a:t>="</a:t>
            </a:r>
            <a:r>
              <a:rPr lang="fr-FR" b="1" i="1" dirty="0"/>
              <a:t>livre</a:t>
            </a:r>
            <a:r>
              <a:rPr lang="fr-FR" b="1" dirty="0"/>
              <a:t>"&gt;</a:t>
            </a:r>
            <a:r>
              <a:rPr lang="fr-FR" dirty="0"/>
              <a:t/>
            </a:r>
            <a:br>
              <a:rPr lang="fr-FR" dirty="0"/>
            </a:br>
            <a:r>
              <a:rPr lang="fr-FR" dirty="0"/>
              <a:t>  </a:t>
            </a:r>
            <a:r>
              <a:rPr lang="fr-FR" b="1" dirty="0"/>
              <a:t>&lt;</a:t>
            </a:r>
            <a:r>
              <a:rPr lang="fr-FR" b="1" dirty="0" err="1"/>
              <a:t>xsd:complexType</a:t>
            </a:r>
            <a:r>
              <a:rPr lang="fr-FR" b="1" dirty="0"/>
              <a:t>&gt;</a:t>
            </a:r>
            <a:r>
              <a:rPr lang="fr-FR" dirty="0"/>
              <a:t/>
            </a:r>
            <a:br>
              <a:rPr lang="fr-FR" dirty="0"/>
            </a:br>
            <a:r>
              <a:rPr lang="fr-FR" dirty="0"/>
              <a:t>    </a:t>
            </a:r>
            <a:r>
              <a:rPr lang="fr-FR" b="1" dirty="0"/>
              <a:t>&lt;</a:t>
            </a:r>
            <a:r>
              <a:rPr lang="fr-FR" b="1" dirty="0" err="1"/>
              <a:t>xsd:sequence</a:t>
            </a:r>
            <a:r>
              <a:rPr lang="fr-FR" b="1" dirty="0"/>
              <a:t>&gt;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auteur</a:t>
            </a:r>
            <a:r>
              <a:rPr lang="fr-FR" b="1" dirty="0"/>
              <a:t>" type="</a:t>
            </a:r>
            <a:r>
              <a:rPr lang="fr-FR" b="1" i="1" dirty="0" err="1"/>
              <a:t>xsd:string</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pages</a:t>
            </a:r>
            <a:r>
              <a:rPr lang="fr-FR" b="1" dirty="0"/>
              <a:t>" type="</a:t>
            </a:r>
            <a:r>
              <a:rPr lang="fr-FR" b="1" i="1" dirty="0" err="1"/>
              <a:t>xsd:positiveInteger</a:t>
            </a:r>
            <a:r>
              <a:rPr lang="fr-FR" b="1" dirty="0"/>
              <a:t>" /&gt;</a:t>
            </a:r>
            <a:r>
              <a:rPr lang="fr-FR" dirty="0"/>
              <a:t/>
            </a:r>
            <a:br>
              <a:rPr lang="fr-FR" dirty="0"/>
            </a:br>
            <a:r>
              <a:rPr lang="fr-FR" dirty="0"/>
              <a:t>    </a:t>
            </a:r>
            <a:r>
              <a:rPr lang="fr-FR" b="1" dirty="0"/>
              <a:t>&lt;/</a:t>
            </a:r>
            <a:r>
              <a:rPr lang="fr-FR" b="1" dirty="0" err="1"/>
              <a:t>xsd:sequence</a:t>
            </a:r>
            <a:r>
              <a:rPr lang="fr-FR" b="1" dirty="0"/>
              <a:t>&gt;</a:t>
            </a:r>
            <a:r>
              <a:rPr lang="fr-FR" dirty="0"/>
              <a:t/>
            </a:r>
            <a:br>
              <a:rPr lang="fr-FR" dirty="0"/>
            </a:br>
            <a:r>
              <a:rPr lang="fr-FR" dirty="0"/>
              <a:t>  </a:t>
            </a:r>
            <a:r>
              <a:rPr lang="fr-FR" b="1" dirty="0"/>
              <a:t>&lt;/</a:t>
            </a:r>
            <a:r>
              <a:rPr lang="fr-FR" b="1" dirty="0" err="1"/>
              <a:t>xsd:complexType</a:t>
            </a:r>
            <a:r>
              <a:rPr lang="fr-FR" b="1" dirty="0"/>
              <a:t>&gt;</a:t>
            </a:r>
            <a:r>
              <a:rPr lang="fr-FR" dirty="0"/>
              <a:t/>
            </a:r>
            <a:br>
              <a:rPr lang="fr-FR" dirty="0"/>
            </a:br>
            <a:r>
              <a:rPr lang="fr-FR" b="1" dirty="0"/>
              <a:t>&lt;/</a:t>
            </a:r>
            <a:r>
              <a:rPr lang="fr-FR" b="1" dirty="0" err="1"/>
              <a:t>xsd:element</a:t>
            </a:r>
            <a:r>
              <a:rPr lang="fr-FR" b="1" dirty="0"/>
              <a:t>&gt;</a:t>
            </a:r>
            <a:r>
              <a:rPr lang="fr-FR" altLang="fr-FR" dirty="0" smtClean="0"/>
              <a:t>.  </a:t>
            </a:r>
          </a:p>
          <a:p>
            <a:pPr>
              <a:spcBef>
                <a:spcPts val="500"/>
              </a:spcBef>
              <a:spcAft>
                <a:spcPts val="500"/>
              </a:spcAft>
            </a:pPr>
            <a:r>
              <a:rPr lang="fr-FR" b="1" dirty="0"/>
              <a:t>&lt;</a:t>
            </a:r>
            <a:r>
              <a:rPr lang="fr-FR" b="1" dirty="0" err="1"/>
              <a:t>xsd:element</a:t>
            </a:r>
            <a:r>
              <a:rPr lang="fr-FR" b="1" dirty="0"/>
              <a:t> </a:t>
            </a:r>
            <a:r>
              <a:rPr lang="fr-FR" b="1" dirty="0" err="1"/>
              <a:t>name</a:t>
            </a:r>
            <a:r>
              <a:rPr lang="fr-FR" b="1" dirty="0"/>
              <a:t>="</a:t>
            </a:r>
            <a:r>
              <a:rPr lang="fr-FR" b="1" i="1" dirty="0"/>
              <a:t>pages</a:t>
            </a:r>
            <a:r>
              <a:rPr lang="fr-FR" b="1" dirty="0"/>
              <a:t>" type="</a:t>
            </a:r>
            <a:r>
              <a:rPr lang="fr-FR" b="1" i="1" dirty="0" err="1"/>
              <a:t>xsd:positiveInteger</a:t>
            </a:r>
            <a:r>
              <a:rPr lang="fr-FR" b="1" dirty="0"/>
              <a:t>" /&gt;</a:t>
            </a:r>
            <a:r>
              <a:rPr lang="fr-FR" dirty="0"/>
              <a:t/>
            </a:r>
            <a:br>
              <a:rPr lang="fr-FR" dirty="0"/>
            </a:br>
            <a:r>
              <a:rPr lang="fr-FR" b="1" dirty="0"/>
              <a:t>&lt;</a:t>
            </a:r>
            <a:r>
              <a:rPr lang="fr-FR" b="1" dirty="0" err="1"/>
              <a:t>xsd:element</a:t>
            </a:r>
            <a:r>
              <a:rPr lang="fr-FR" b="1" dirty="0"/>
              <a:t> </a:t>
            </a:r>
            <a:r>
              <a:rPr lang="fr-FR" b="1" dirty="0" err="1"/>
              <a:t>name</a:t>
            </a:r>
            <a:r>
              <a:rPr lang="fr-FR" b="1" dirty="0"/>
              <a:t>="</a:t>
            </a:r>
            <a:r>
              <a:rPr lang="fr-FR" b="1" i="1" dirty="0"/>
              <a:t>auteur</a:t>
            </a:r>
            <a:r>
              <a:rPr lang="fr-FR" b="1" dirty="0"/>
              <a:t>" type="</a:t>
            </a:r>
            <a:r>
              <a:rPr lang="fr-FR" b="1" i="1" dirty="0" err="1"/>
              <a:t>xsd:string</a:t>
            </a:r>
            <a:r>
              <a:rPr lang="fr-FR" b="1" dirty="0"/>
              <a:t>" /&gt;</a:t>
            </a:r>
            <a:r>
              <a:rPr lang="fr-FR" dirty="0"/>
              <a:t/>
            </a:r>
            <a:br>
              <a:rPr lang="fr-FR" dirty="0"/>
            </a:br>
            <a:r>
              <a:rPr lang="fr-FR" b="1" dirty="0"/>
              <a:t>&lt;</a:t>
            </a:r>
            <a:r>
              <a:rPr lang="fr-FR" b="1" dirty="0" err="1"/>
              <a:t>xsd:element</a:t>
            </a:r>
            <a:r>
              <a:rPr lang="fr-FR" b="1" dirty="0"/>
              <a:t> </a:t>
            </a:r>
            <a:r>
              <a:rPr lang="fr-FR" b="1" dirty="0" err="1"/>
              <a:t>name</a:t>
            </a:r>
            <a:r>
              <a:rPr lang="fr-FR" b="1" dirty="0"/>
              <a:t>="</a:t>
            </a:r>
            <a:r>
              <a:rPr lang="fr-FR" b="1" i="1" dirty="0"/>
              <a:t>livre</a:t>
            </a:r>
            <a:r>
              <a:rPr lang="fr-FR" b="1" dirty="0"/>
              <a:t>"&gt;</a:t>
            </a:r>
            <a:r>
              <a:rPr lang="fr-FR" dirty="0"/>
              <a:t/>
            </a:r>
            <a:br>
              <a:rPr lang="fr-FR" dirty="0"/>
            </a:br>
            <a:r>
              <a:rPr lang="fr-FR" dirty="0"/>
              <a:t>  </a:t>
            </a:r>
            <a:r>
              <a:rPr lang="fr-FR" b="1" dirty="0"/>
              <a:t>&lt;</a:t>
            </a:r>
            <a:r>
              <a:rPr lang="fr-FR" b="1" dirty="0" err="1"/>
              <a:t>xsd:complexType</a:t>
            </a:r>
            <a:r>
              <a:rPr lang="fr-FR" b="1" dirty="0"/>
              <a:t>&gt;</a:t>
            </a:r>
            <a:r>
              <a:rPr lang="fr-FR" dirty="0"/>
              <a:t/>
            </a:r>
            <a:br>
              <a:rPr lang="fr-FR" dirty="0"/>
            </a:br>
            <a:r>
              <a:rPr lang="fr-FR" dirty="0"/>
              <a:t>    </a:t>
            </a:r>
            <a:r>
              <a:rPr lang="fr-FR" b="1" dirty="0"/>
              <a:t>&lt;</a:t>
            </a:r>
            <a:r>
              <a:rPr lang="fr-FR" b="1" dirty="0" err="1"/>
              <a:t>xsd:sequence</a:t>
            </a:r>
            <a:r>
              <a:rPr lang="fr-FR" b="1" dirty="0"/>
              <a:t>&gt;</a:t>
            </a:r>
            <a:r>
              <a:rPr lang="fr-FR" dirty="0"/>
              <a:t/>
            </a:r>
            <a:br>
              <a:rPr lang="fr-FR" dirty="0"/>
            </a:br>
            <a:r>
              <a:rPr lang="fr-FR" dirty="0"/>
              <a:t>      </a:t>
            </a:r>
            <a:r>
              <a:rPr lang="fr-FR" b="1" dirty="0"/>
              <a:t>&lt;</a:t>
            </a:r>
            <a:r>
              <a:rPr lang="fr-FR" b="1" dirty="0" err="1"/>
              <a:t>xsd:element</a:t>
            </a:r>
            <a:r>
              <a:rPr lang="fr-FR" b="1" dirty="0"/>
              <a:t> </a:t>
            </a:r>
            <a:r>
              <a:rPr lang="fr-FR" b="1" dirty="0" err="1"/>
              <a:t>ref</a:t>
            </a:r>
            <a:r>
              <a:rPr lang="fr-FR" b="1" dirty="0"/>
              <a:t>="</a:t>
            </a:r>
            <a:r>
              <a:rPr lang="fr-FR" b="1" i="1" dirty="0"/>
              <a:t>auteur</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ref</a:t>
            </a:r>
            <a:r>
              <a:rPr lang="fr-FR" b="1" dirty="0"/>
              <a:t>="</a:t>
            </a:r>
            <a:r>
              <a:rPr lang="fr-FR" b="1" i="1" dirty="0"/>
              <a:t>pages</a:t>
            </a:r>
            <a:r>
              <a:rPr lang="fr-FR" b="1" dirty="0"/>
              <a:t>" /&gt;</a:t>
            </a:r>
            <a:r>
              <a:rPr lang="fr-FR" dirty="0"/>
              <a:t/>
            </a:r>
            <a:br>
              <a:rPr lang="fr-FR" dirty="0"/>
            </a:br>
            <a:r>
              <a:rPr lang="fr-FR" dirty="0"/>
              <a:t>    </a:t>
            </a:r>
            <a:r>
              <a:rPr lang="fr-FR" b="1" dirty="0"/>
              <a:t>&lt;/</a:t>
            </a:r>
            <a:r>
              <a:rPr lang="fr-FR" b="1" dirty="0" err="1"/>
              <a:t>xsd:sequence</a:t>
            </a:r>
            <a:r>
              <a:rPr lang="fr-FR" b="1" dirty="0"/>
              <a:t>&gt;</a:t>
            </a:r>
            <a:r>
              <a:rPr lang="fr-FR" dirty="0"/>
              <a:t/>
            </a:r>
            <a:br>
              <a:rPr lang="fr-FR" dirty="0"/>
            </a:br>
            <a:r>
              <a:rPr lang="fr-FR" dirty="0"/>
              <a:t>  </a:t>
            </a:r>
            <a:r>
              <a:rPr lang="fr-FR" b="1" dirty="0"/>
              <a:t>&lt;/</a:t>
            </a:r>
            <a:r>
              <a:rPr lang="fr-FR" b="1" dirty="0" err="1"/>
              <a:t>xsd:complexType</a:t>
            </a:r>
            <a:r>
              <a:rPr lang="fr-FR" b="1" dirty="0"/>
              <a:t>&gt;</a:t>
            </a:r>
            <a:r>
              <a:rPr lang="fr-FR" dirty="0"/>
              <a:t/>
            </a:r>
            <a:br>
              <a:rPr lang="fr-FR" dirty="0"/>
            </a:br>
            <a:r>
              <a:rPr lang="fr-FR" b="1" dirty="0"/>
              <a:t>&lt;/</a:t>
            </a:r>
            <a:r>
              <a:rPr lang="fr-FR" b="1" dirty="0" err="1"/>
              <a:t>xsd:element</a:t>
            </a:r>
            <a:r>
              <a:rPr lang="fr-FR" b="1" dirty="0"/>
              <a:t>&gt;</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12</a:t>
            </a:fld>
            <a:endParaRPr lang="fr-FR"/>
          </a:p>
        </p:txBody>
      </p:sp>
    </p:spTree>
    <p:extLst>
      <p:ext uri="{BB962C8B-B14F-4D97-AF65-F5344CB8AC3E}">
        <p14:creationId xmlns:p14="http://schemas.microsoft.com/office/powerpoint/2010/main" val="3929798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Les types de </a:t>
            </a:r>
            <a:r>
              <a:rPr lang="fr-FR" b="1" dirty="0" smtClean="0"/>
              <a:t>données</a:t>
            </a:r>
            <a:r>
              <a:rPr lang="fr-FR" b="1" dirty="0"/>
              <a:t/>
            </a:r>
            <a:br>
              <a:rPr lang="fr-FR" b="1" dirty="0"/>
            </a:br>
            <a:r>
              <a:rPr lang="fr-FR" b="1" dirty="0"/>
              <a:t>Types </a:t>
            </a:r>
            <a:r>
              <a:rPr lang="fr-FR" b="1" dirty="0" smtClean="0"/>
              <a:t>simples</a:t>
            </a:r>
            <a:endParaRPr lang="fr-FR" dirty="0"/>
          </a:p>
        </p:txBody>
      </p:sp>
      <p:pic>
        <p:nvPicPr>
          <p:cNvPr id="5" name="Espace réservé du contenu 4" descr="XML Schema - Wikipédia - Google Chrome"/>
          <p:cNvPicPr>
            <a:picLocks noGrp="1" noChangeAspect="1"/>
          </p:cNvPicPr>
          <p:nvPr>
            <p:ph idx="1"/>
          </p:nvPr>
        </p:nvPicPr>
        <p:blipFill rotWithShape="1">
          <a:blip r:embed="rId3">
            <a:extLst>
              <a:ext uri="{28A0092B-C50C-407E-A947-70E740481C1C}">
                <a14:useLocalDpi xmlns:a14="http://schemas.microsoft.com/office/drawing/2010/main" val="0"/>
              </a:ext>
            </a:extLst>
          </a:blip>
          <a:srcRect l="43032" t="25474" b="8061"/>
          <a:stretch/>
        </p:blipFill>
        <p:spPr>
          <a:xfrm>
            <a:off x="323528" y="980728"/>
            <a:ext cx="8619089" cy="5413643"/>
          </a:xfrm>
        </p:spPr>
      </p:pic>
      <p:sp>
        <p:nvSpPr>
          <p:cNvPr id="4" name="Espace réservé du numéro de diapositive 3"/>
          <p:cNvSpPr>
            <a:spLocks noGrp="1"/>
          </p:cNvSpPr>
          <p:nvPr>
            <p:ph type="sldNum" sz="quarter" idx="12"/>
          </p:nvPr>
        </p:nvSpPr>
        <p:spPr/>
        <p:txBody>
          <a:bodyPr/>
          <a:lstStyle/>
          <a:p>
            <a:fld id="{CDF87BC1-CBAB-4865-A5B6-32AF73695F70}" type="slidenum">
              <a:rPr lang="fr-FR" smtClean="0"/>
              <a:t>13</a:t>
            </a:fld>
            <a:endParaRPr lang="fr-FR"/>
          </a:p>
        </p:txBody>
      </p:sp>
    </p:spTree>
    <p:extLst>
      <p:ext uri="{BB962C8B-B14F-4D97-AF65-F5344CB8AC3E}">
        <p14:creationId xmlns:p14="http://schemas.microsoft.com/office/powerpoint/2010/main" val="316277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Types simples-Liste</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14</a:t>
            </a:fld>
            <a:endParaRPr lang="fr-FR"/>
          </a:p>
        </p:txBody>
      </p:sp>
      <p:sp>
        <p:nvSpPr>
          <p:cNvPr id="3" name="Espace réservé du contenu 2"/>
          <p:cNvSpPr>
            <a:spLocks noGrp="1"/>
          </p:cNvSpPr>
          <p:nvPr>
            <p:ph idx="1"/>
          </p:nvPr>
        </p:nvSpPr>
        <p:spPr>
          <a:xfrm>
            <a:off x="179512" y="1600200"/>
            <a:ext cx="8784976" cy="4525963"/>
          </a:xfrm>
        </p:spPr>
        <p:txBody>
          <a:bodyPr/>
          <a:lstStyle/>
          <a:p>
            <a:r>
              <a:rPr lang="fr-FR" b="1" dirty="0"/>
              <a:t>&lt;</a:t>
            </a:r>
            <a:r>
              <a:rPr lang="fr-FR" b="1" dirty="0" err="1"/>
              <a:t>xsd:simpleType</a:t>
            </a:r>
            <a:r>
              <a:rPr lang="fr-FR" b="1" dirty="0"/>
              <a:t> </a:t>
            </a:r>
            <a:r>
              <a:rPr lang="fr-FR" b="1" dirty="0" err="1"/>
              <a:t>name</a:t>
            </a:r>
            <a:r>
              <a:rPr lang="fr-FR" b="1" dirty="0"/>
              <a:t>="</a:t>
            </a:r>
            <a:r>
              <a:rPr lang="fr-FR" b="1" i="1" dirty="0" err="1"/>
              <a:t>numéroDeTéléphone</a:t>
            </a:r>
            <a:r>
              <a:rPr lang="fr-FR" b="1" dirty="0"/>
              <a:t>"&gt;</a:t>
            </a:r>
            <a:r>
              <a:rPr lang="fr-FR" dirty="0"/>
              <a:t/>
            </a:r>
            <a:br>
              <a:rPr lang="fr-FR" dirty="0"/>
            </a:br>
            <a:r>
              <a:rPr lang="fr-FR" dirty="0"/>
              <a:t>  </a:t>
            </a:r>
            <a:r>
              <a:rPr lang="fr-FR" b="1" dirty="0"/>
              <a:t>&lt;</a:t>
            </a:r>
            <a:r>
              <a:rPr lang="fr-FR" b="1" dirty="0" err="1"/>
              <a:t>xsd:list</a:t>
            </a:r>
            <a:r>
              <a:rPr lang="fr-FR" b="1" dirty="0"/>
              <a:t> </a:t>
            </a:r>
            <a:r>
              <a:rPr lang="fr-FR" b="1" dirty="0" err="1"/>
              <a:t>itemType</a:t>
            </a:r>
            <a:r>
              <a:rPr lang="fr-FR" b="1" dirty="0"/>
              <a:t>="</a:t>
            </a:r>
            <a:r>
              <a:rPr lang="fr-FR" b="1" i="1" dirty="0" err="1"/>
              <a:t>xsd:unsignedByte</a:t>
            </a:r>
            <a:r>
              <a:rPr lang="fr-FR" b="1" dirty="0"/>
              <a:t>" /&gt;</a:t>
            </a:r>
            <a:r>
              <a:rPr lang="fr-FR" dirty="0"/>
              <a:t/>
            </a:r>
            <a:br>
              <a:rPr lang="fr-FR" dirty="0"/>
            </a:br>
            <a:r>
              <a:rPr lang="fr-FR" b="1" dirty="0"/>
              <a:t>&lt;/</a:t>
            </a:r>
            <a:r>
              <a:rPr lang="fr-FR" b="1" dirty="0" err="1"/>
              <a:t>xsd:simpleType</a:t>
            </a:r>
            <a:r>
              <a:rPr lang="fr-FR" b="1" dirty="0" smtClean="0"/>
              <a:t>&gt;</a:t>
            </a:r>
          </a:p>
          <a:p>
            <a:r>
              <a:rPr lang="fr-FR" dirty="0"/>
              <a:t>Un élément conforme à cette déclaration serait &lt;téléphone&gt;01 44 27 60 11&lt;/téléphone&gt;.</a:t>
            </a:r>
          </a:p>
        </p:txBody>
      </p:sp>
    </p:spTree>
    <p:extLst>
      <p:ext uri="{BB962C8B-B14F-4D97-AF65-F5344CB8AC3E}">
        <p14:creationId xmlns:p14="http://schemas.microsoft.com/office/powerpoint/2010/main" val="40352333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Types simples-Union</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15</a:t>
            </a:fld>
            <a:endParaRPr lang="fr-FR"/>
          </a:p>
        </p:txBody>
      </p:sp>
      <p:sp>
        <p:nvSpPr>
          <p:cNvPr id="3" name="Espace réservé du contenu 2"/>
          <p:cNvSpPr>
            <a:spLocks noGrp="1"/>
          </p:cNvSpPr>
          <p:nvPr>
            <p:ph idx="1"/>
          </p:nvPr>
        </p:nvSpPr>
        <p:spPr>
          <a:xfrm>
            <a:off x="179512" y="1600200"/>
            <a:ext cx="8784976" cy="4525963"/>
          </a:xfrm>
        </p:spPr>
        <p:txBody>
          <a:bodyPr>
            <a:normAutofit lnSpcReduction="10000"/>
          </a:bodyPr>
          <a:lstStyle/>
          <a:p>
            <a:r>
              <a:rPr lang="fr-FR" b="1" dirty="0"/>
              <a:t>&lt;</a:t>
            </a:r>
            <a:r>
              <a:rPr lang="fr-FR" b="1" dirty="0" err="1"/>
              <a:t>xsd:simpleType</a:t>
            </a:r>
            <a:r>
              <a:rPr lang="fr-FR" b="1" dirty="0"/>
              <a:t> </a:t>
            </a:r>
            <a:r>
              <a:rPr lang="fr-FR" b="1" dirty="0" err="1"/>
              <a:t>name</a:t>
            </a:r>
            <a:r>
              <a:rPr lang="fr-FR" b="1" dirty="0"/>
              <a:t>="</a:t>
            </a:r>
            <a:r>
              <a:rPr lang="fr-FR" b="1" i="1" dirty="0" err="1"/>
              <a:t>numéroDeTéléphoneMnémoTechnique</a:t>
            </a:r>
            <a:r>
              <a:rPr lang="fr-FR" b="1" dirty="0"/>
              <a:t>"&gt;</a:t>
            </a:r>
            <a:r>
              <a:rPr lang="fr-FR" dirty="0"/>
              <a:t/>
            </a:r>
            <a:br>
              <a:rPr lang="fr-FR" dirty="0"/>
            </a:br>
            <a:r>
              <a:rPr lang="fr-FR" dirty="0"/>
              <a:t>  </a:t>
            </a:r>
            <a:r>
              <a:rPr lang="fr-FR" b="1" dirty="0"/>
              <a:t>&lt;</a:t>
            </a:r>
            <a:r>
              <a:rPr lang="fr-FR" b="1" dirty="0" err="1"/>
              <a:t>xsd:union</a:t>
            </a:r>
            <a:r>
              <a:rPr lang="fr-FR" b="1" dirty="0"/>
              <a:t> </a:t>
            </a:r>
            <a:r>
              <a:rPr lang="fr-FR" b="1" dirty="0" err="1"/>
              <a:t>memberTypes</a:t>
            </a:r>
            <a:r>
              <a:rPr lang="fr-FR" b="1" dirty="0"/>
              <a:t>="</a:t>
            </a:r>
            <a:r>
              <a:rPr lang="fr-FR" b="1" i="1" dirty="0" err="1"/>
              <a:t>xsd:string</a:t>
            </a:r>
            <a:r>
              <a:rPr lang="fr-FR" b="1" i="1" dirty="0"/>
              <a:t> </a:t>
            </a:r>
            <a:r>
              <a:rPr lang="fr-FR" b="1" i="1" dirty="0" err="1"/>
              <a:t>numéroDeTéléphone</a:t>
            </a:r>
            <a:r>
              <a:rPr lang="fr-FR" b="1" dirty="0"/>
              <a:t>" /&gt;</a:t>
            </a:r>
            <a:r>
              <a:rPr lang="fr-FR" dirty="0"/>
              <a:t/>
            </a:r>
            <a:br>
              <a:rPr lang="fr-FR" dirty="0"/>
            </a:br>
            <a:r>
              <a:rPr lang="fr-FR" b="1" dirty="0"/>
              <a:t>&lt;/</a:t>
            </a:r>
            <a:r>
              <a:rPr lang="fr-FR" b="1" dirty="0" err="1"/>
              <a:t>xsd:simpleType</a:t>
            </a:r>
            <a:r>
              <a:rPr lang="fr-FR" b="1" dirty="0" smtClean="0"/>
              <a:t>&gt;</a:t>
            </a:r>
          </a:p>
          <a:p>
            <a:r>
              <a:rPr lang="fr-FR" dirty="0"/>
              <a:t>Les éléments suivants sont alors des "instances" valides de cette déclaration </a:t>
            </a:r>
            <a:r>
              <a:rPr lang="fr-FR" dirty="0" smtClean="0"/>
              <a:t>:</a:t>
            </a:r>
            <a:endParaRPr lang="fr-FR" b="1" dirty="0" smtClean="0"/>
          </a:p>
          <a:p>
            <a:r>
              <a:rPr lang="fr-FR" b="1" dirty="0"/>
              <a:t>&lt;téléphone&gt;</a:t>
            </a:r>
            <a:r>
              <a:rPr lang="fr-FR" dirty="0"/>
              <a:t>18</a:t>
            </a:r>
            <a:r>
              <a:rPr lang="fr-FR" b="1" dirty="0"/>
              <a:t>&lt;/téléphone&gt;</a:t>
            </a:r>
            <a:r>
              <a:rPr lang="fr-FR" dirty="0"/>
              <a:t/>
            </a:r>
            <a:br>
              <a:rPr lang="fr-FR" dirty="0"/>
            </a:br>
            <a:r>
              <a:rPr lang="fr-FR" b="1" dirty="0"/>
              <a:t>&lt;téléphone&gt;</a:t>
            </a:r>
            <a:r>
              <a:rPr lang="fr-FR" dirty="0"/>
              <a:t>Pompiers</a:t>
            </a:r>
            <a:r>
              <a:rPr lang="fr-FR" b="1" dirty="0"/>
              <a:t>&lt;/téléphone&gt;</a:t>
            </a:r>
            <a:endParaRPr lang="fr-FR" dirty="0"/>
          </a:p>
        </p:txBody>
      </p:sp>
    </p:spTree>
    <p:extLst>
      <p:ext uri="{BB962C8B-B14F-4D97-AF65-F5344CB8AC3E}">
        <p14:creationId xmlns:p14="http://schemas.microsoft.com/office/powerpoint/2010/main" val="41137336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Les types de </a:t>
            </a:r>
            <a:r>
              <a:rPr lang="fr-FR" b="1" dirty="0" smtClean="0"/>
              <a:t>données</a:t>
            </a:r>
            <a:r>
              <a:rPr lang="fr-FR" b="1" dirty="0"/>
              <a:t/>
            </a:r>
            <a:br>
              <a:rPr lang="fr-FR" b="1" dirty="0"/>
            </a:br>
            <a:r>
              <a:rPr lang="fr-FR" b="1" dirty="0"/>
              <a:t>Types </a:t>
            </a:r>
            <a:r>
              <a:rPr lang="fr-FR" b="1" dirty="0" smtClean="0"/>
              <a:t>complexes</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16</a:t>
            </a:fld>
            <a:endParaRPr lang="fr-FR"/>
          </a:p>
        </p:txBody>
      </p:sp>
      <p:sp>
        <p:nvSpPr>
          <p:cNvPr id="3" name="Espace réservé du contenu 2"/>
          <p:cNvSpPr>
            <a:spLocks noGrp="1"/>
          </p:cNvSpPr>
          <p:nvPr>
            <p:ph idx="1"/>
          </p:nvPr>
        </p:nvSpPr>
        <p:spPr/>
        <p:txBody>
          <a:bodyPr/>
          <a:lstStyle/>
          <a:p>
            <a:r>
              <a:rPr lang="fr-FR" dirty="0"/>
              <a:t>Un élément de type simple ne peut contenir pas de sous-élément. Il est nécessaire pour cela de le déclarer de type complexe. On peut alors déclarer des </a:t>
            </a:r>
            <a:r>
              <a:rPr lang="fr-FR" dirty="0">
                <a:hlinkClick r:id="rId3"/>
              </a:rPr>
              <a:t>séquences</a:t>
            </a:r>
            <a:r>
              <a:rPr lang="fr-FR" dirty="0"/>
              <a:t> d'éléments, des types de </a:t>
            </a:r>
            <a:r>
              <a:rPr lang="fr-FR" dirty="0">
                <a:hlinkClick r:id="rId4"/>
              </a:rPr>
              <a:t>choix</a:t>
            </a:r>
            <a:r>
              <a:rPr lang="fr-FR" dirty="0"/>
              <a:t> ou des </a:t>
            </a:r>
            <a:r>
              <a:rPr lang="fr-FR" dirty="0">
                <a:hlinkClick r:id="rId5"/>
              </a:rPr>
              <a:t>contraintes </a:t>
            </a:r>
            <a:r>
              <a:rPr lang="fr-FR" dirty="0" smtClean="0">
                <a:hlinkClick r:id="rId5"/>
              </a:rPr>
              <a:t>d'</a:t>
            </a:r>
            <a:r>
              <a:rPr lang="fr-FR" dirty="0" err="1" smtClean="0">
                <a:hlinkClick r:id="rId5"/>
              </a:rPr>
              <a:t>occurences</a:t>
            </a:r>
            <a:r>
              <a:rPr lang="fr-FR" dirty="0" smtClean="0"/>
              <a:t>.</a:t>
            </a:r>
            <a:endParaRPr lang="fr-FR" dirty="0"/>
          </a:p>
        </p:txBody>
      </p:sp>
    </p:spTree>
    <p:extLst>
      <p:ext uri="{BB962C8B-B14F-4D97-AF65-F5344CB8AC3E}">
        <p14:creationId xmlns:p14="http://schemas.microsoft.com/office/powerpoint/2010/main" val="4141706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Types complexes-</a:t>
            </a:r>
            <a:br>
              <a:rPr lang="fr-FR" b="1" dirty="0" smtClean="0"/>
            </a:br>
            <a:r>
              <a:rPr lang="fr-FR" b="1" dirty="0" smtClean="0"/>
              <a:t>Séquences d'éléments</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17</a:t>
            </a:fld>
            <a:endParaRPr lang="fr-FR"/>
          </a:p>
        </p:txBody>
      </p:sp>
      <p:sp>
        <p:nvSpPr>
          <p:cNvPr id="3" name="Espace réservé du contenu 2"/>
          <p:cNvSpPr>
            <a:spLocks noGrp="1"/>
          </p:cNvSpPr>
          <p:nvPr>
            <p:ph idx="1"/>
          </p:nvPr>
        </p:nvSpPr>
        <p:spPr>
          <a:xfrm>
            <a:off x="179512" y="1600200"/>
            <a:ext cx="8856984" cy="4925144"/>
          </a:xfrm>
        </p:spPr>
        <p:txBody>
          <a:bodyPr>
            <a:normAutofit fontScale="70000" lnSpcReduction="20000"/>
          </a:bodyPr>
          <a:lstStyle/>
          <a:p>
            <a:r>
              <a:rPr lang="fr-FR" dirty="0"/>
              <a:t>On utilise pour ce faire l'élément </a:t>
            </a:r>
            <a:r>
              <a:rPr lang="fr-FR" dirty="0" err="1"/>
              <a:t>xsd:sequence</a:t>
            </a:r>
            <a:r>
              <a:rPr lang="fr-FR" dirty="0"/>
              <a:t>, qui reproduit l'opérateur , du langage DTD. Ainsi</a:t>
            </a:r>
            <a:r>
              <a:rPr lang="fr-FR" dirty="0" smtClean="0"/>
              <a:t>...</a:t>
            </a:r>
            <a:endParaRPr lang="fr-FR" b="1" dirty="0" smtClean="0"/>
          </a:p>
          <a:p>
            <a:r>
              <a:rPr lang="fr-FR" b="1" dirty="0" smtClean="0"/>
              <a:t>&lt;</a:t>
            </a:r>
            <a:r>
              <a:rPr lang="fr-FR" b="1" dirty="0" err="1"/>
              <a:t>xsd:complexType</a:t>
            </a:r>
            <a:r>
              <a:rPr lang="fr-FR" b="1" dirty="0"/>
              <a:t>&gt;</a:t>
            </a:r>
            <a:r>
              <a:rPr lang="fr-FR" dirty="0"/>
              <a:t/>
            </a:r>
            <a:br>
              <a:rPr lang="fr-FR" dirty="0"/>
            </a:br>
            <a:r>
              <a:rPr lang="fr-FR" dirty="0"/>
              <a:t>  </a:t>
            </a:r>
            <a:r>
              <a:rPr lang="fr-FR" b="1" dirty="0"/>
              <a:t>&lt;</a:t>
            </a:r>
            <a:r>
              <a:rPr lang="fr-FR" b="1" dirty="0" err="1"/>
              <a:t>xsd:sequence</a:t>
            </a:r>
            <a:r>
              <a:rPr lang="fr-FR" b="1" dirty="0"/>
              <a:t>&gt;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nom</a:t>
            </a:r>
            <a:r>
              <a:rPr lang="fr-FR" b="1" dirty="0"/>
              <a:t>" type="</a:t>
            </a:r>
            <a:r>
              <a:rPr lang="fr-FR" b="1" i="1" dirty="0" err="1"/>
              <a:t>xsd:string</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prénom</a:t>
            </a:r>
            <a:r>
              <a:rPr lang="fr-FR" b="1" dirty="0"/>
              <a:t>" type="</a:t>
            </a:r>
            <a:r>
              <a:rPr lang="fr-FR" b="1" i="1" dirty="0" err="1"/>
              <a:t>xsd:string</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err="1"/>
              <a:t>dateDeNaissance</a:t>
            </a:r>
            <a:r>
              <a:rPr lang="fr-FR" b="1" dirty="0"/>
              <a:t>" type="</a:t>
            </a:r>
            <a:r>
              <a:rPr lang="fr-FR" b="1" i="1" dirty="0" err="1"/>
              <a:t>xsd:date</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adresse</a:t>
            </a:r>
            <a:r>
              <a:rPr lang="fr-FR" b="1" dirty="0"/>
              <a:t>" type="</a:t>
            </a:r>
            <a:r>
              <a:rPr lang="fr-FR" b="1" i="1" dirty="0" err="1"/>
              <a:t>xsd:string</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err="1"/>
              <a:t>adresseElectronique</a:t>
            </a:r>
            <a:r>
              <a:rPr lang="fr-FR" b="1" dirty="0"/>
              <a:t>" type="</a:t>
            </a:r>
            <a:r>
              <a:rPr lang="fr-FR" b="1" i="1" dirty="0" err="1"/>
              <a:t>xsd:string</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téléphone</a:t>
            </a:r>
            <a:r>
              <a:rPr lang="fr-FR" b="1" dirty="0"/>
              <a:t>" type="</a:t>
            </a:r>
            <a:r>
              <a:rPr lang="fr-FR" b="1" i="1" dirty="0" err="1"/>
              <a:t>numéroDeTéléphone</a:t>
            </a:r>
            <a:r>
              <a:rPr lang="fr-FR" b="1" dirty="0"/>
              <a:t>" /&gt;</a:t>
            </a:r>
            <a:r>
              <a:rPr lang="fr-FR" dirty="0"/>
              <a:t/>
            </a:r>
            <a:br>
              <a:rPr lang="fr-FR" dirty="0"/>
            </a:br>
            <a:r>
              <a:rPr lang="fr-FR" dirty="0"/>
              <a:t>  </a:t>
            </a:r>
            <a:r>
              <a:rPr lang="fr-FR" b="1" dirty="0"/>
              <a:t>&lt;/</a:t>
            </a:r>
            <a:r>
              <a:rPr lang="fr-FR" b="1" dirty="0" err="1"/>
              <a:t>xsd:sequence</a:t>
            </a:r>
            <a:r>
              <a:rPr lang="fr-FR" b="1" dirty="0"/>
              <a:t>&gt;</a:t>
            </a:r>
            <a:r>
              <a:rPr lang="fr-FR" dirty="0"/>
              <a:t/>
            </a:r>
            <a:br>
              <a:rPr lang="fr-FR" dirty="0"/>
            </a:br>
            <a:r>
              <a:rPr lang="fr-FR" b="1" dirty="0"/>
              <a:t>&lt;/</a:t>
            </a:r>
            <a:r>
              <a:rPr lang="fr-FR" b="1" dirty="0" err="1"/>
              <a:t>xsd:complexType</a:t>
            </a:r>
            <a:r>
              <a:rPr lang="fr-FR" b="1" dirty="0" smtClean="0"/>
              <a:t>&gt;</a:t>
            </a:r>
          </a:p>
          <a:p>
            <a:r>
              <a:rPr lang="fr-FR" dirty="0"/>
              <a:t>... est équivalent à une déclaration d'élément, dans une DTD, où apparaîtrait (nom, prénom, </a:t>
            </a:r>
            <a:r>
              <a:rPr lang="fr-FR" dirty="0" err="1"/>
              <a:t>dateDeNaissance</a:t>
            </a:r>
            <a:r>
              <a:rPr lang="fr-FR" dirty="0"/>
              <a:t>, adresse, </a:t>
            </a:r>
            <a:r>
              <a:rPr lang="fr-FR" dirty="0" err="1"/>
              <a:t>adresseElectronique</a:t>
            </a:r>
            <a:r>
              <a:rPr lang="fr-FR" dirty="0"/>
              <a:t>, téléphone).</a:t>
            </a:r>
          </a:p>
        </p:txBody>
      </p:sp>
    </p:spTree>
    <p:extLst>
      <p:ext uri="{BB962C8B-B14F-4D97-AF65-F5344CB8AC3E}">
        <p14:creationId xmlns:p14="http://schemas.microsoft.com/office/powerpoint/2010/main" val="1494157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Types complexes-</a:t>
            </a:r>
            <a:br>
              <a:rPr lang="fr-FR" b="1" dirty="0" smtClean="0"/>
            </a:br>
            <a:r>
              <a:rPr lang="fr-FR" b="1" dirty="0"/>
              <a:t>Choix </a:t>
            </a:r>
            <a:r>
              <a:rPr lang="fr-FR" b="1" dirty="0" smtClean="0"/>
              <a:t>d'élément</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18</a:t>
            </a:fld>
            <a:endParaRPr lang="fr-FR"/>
          </a:p>
        </p:txBody>
      </p:sp>
      <p:sp>
        <p:nvSpPr>
          <p:cNvPr id="3" name="Espace réservé du contenu 2"/>
          <p:cNvSpPr>
            <a:spLocks noGrp="1"/>
          </p:cNvSpPr>
          <p:nvPr>
            <p:ph idx="1"/>
          </p:nvPr>
        </p:nvSpPr>
        <p:spPr>
          <a:xfrm>
            <a:off x="179512" y="1600200"/>
            <a:ext cx="8856984" cy="4925144"/>
          </a:xfrm>
        </p:spPr>
        <p:txBody>
          <a:bodyPr>
            <a:normAutofit fontScale="70000" lnSpcReduction="20000"/>
          </a:bodyPr>
          <a:lstStyle/>
          <a:p>
            <a:r>
              <a:rPr lang="fr-FR" dirty="0"/>
              <a:t>On peut vouloir modifier la déclaration de type précédente en stipulant qu'on doive indiquer soit l'adresse d'une personne, soit son adresse électronique. Pour cela, il suffit d'utiliser un élément </a:t>
            </a:r>
            <a:r>
              <a:rPr lang="fr-FR" dirty="0" err="1"/>
              <a:t>xsd:choice</a:t>
            </a:r>
            <a:r>
              <a:rPr lang="fr-FR" dirty="0"/>
              <a:t> </a:t>
            </a:r>
            <a:r>
              <a:rPr lang="fr-FR" dirty="0" smtClean="0"/>
              <a:t>:</a:t>
            </a:r>
          </a:p>
          <a:p>
            <a:r>
              <a:rPr lang="fr-FR" b="1" dirty="0"/>
              <a:t>&lt;</a:t>
            </a:r>
            <a:r>
              <a:rPr lang="fr-FR" b="1" dirty="0" err="1"/>
              <a:t>xsd:complexType</a:t>
            </a:r>
            <a:r>
              <a:rPr lang="fr-FR" b="1" dirty="0"/>
              <a:t> </a:t>
            </a:r>
            <a:r>
              <a:rPr lang="fr-FR" b="1" dirty="0" err="1"/>
              <a:t>name</a:t>
            </a:r>
            <a:r>
              <a:rPr lang="fr-FR" b="1" dirty="0"/>
              <a:t>="</a:t>
            </a:r>
            <a:r>
              <a:rPr lang="fr-FR" b="1" i="1" dirty="0" err="1"/>
              <a:t>typePersonne</a:t>
            </a:r>
            <a:r>
              <a:rPr lang="fr-FR" b="1" dirty="0"/>
              <a:t>"&gt;</a:t>
            </a:r>
            <a:r>
              <a:rPr lang="fr-FR" dirty="0"/>
              <a:t/>
            </a:r>
            <a:br>
              <a:rPr lang="fr-FR" dirty="0"/>
            </a:br>
            <a:r>
              <a:rPr lang="fr-FR" dirty="0"/>
              <a:t>  </a:t>
            </a:r>
            <a:r>
              <a:rPr lang="fr-FR" b="1" dirty="0"/>
              <a:t>&lt;</a:t>
            </a:r>
            <a:r>
              <a:rPr lang="fr-FR" b="1" dirty="0" err="1"/>
              <a:t>sequence</a:t>
            </a:r>
            <a:r>
              <a:rPr lang="fr-FR" b="1" dirty="0"/>
              <a:t>&gt;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nom</a:t>
            </a:r>
            <a:r>
              <a:rPr lang="fr-FR" b="1" dirty="0"/>
              <a:t>" type="</a:t>
            </a:r>
            <a:r>
              <a:rPr lang="fr-FR" b="1" i="1" dirty="0" err="1"/>
              <a:t>xsd:string</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prénom</a:t>
            </a:r>
            <a:r>
              <a:rPr lang="fr-FR" b="1" dirty="0"/>
              <a:t>" type="</a:t>
            </a:r>
            <a:r>
              <a:rPr lang="fr-FR" b="1" i="1" dirty="0" err="1"/>
              <a:t>xsd:string</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err="1"/>
              <a:t>dateDeNaissance</a:t>
            </a:r>
            <a:r>
              <a:rPr lang="fr-FR" b="1" dirty="0"/>
              <a:t>" type="</a:t>
            </a:r>
            <a:r>
              <a:rPr lang="fr-FR" b="1" i="1" dirty="0" err="1"/>
              <a:t>xsd:date</a:t>
            </a:r>
            <a:r>
              <a:rPr lang="fr-FR" b="1" dirty="0"/>
              <a:t>" /&gt;</a:t>
            </a:r>
            <a:r>
              <a:rPr lang="fr-FR" dirty="0"/>
              <a:t/>
            </a:r>
            <a:br>
              <a:rPr lang="fr-FR" dirty="0"/>
            </a:br>
            <a:r>
              <a:rPr lang="fr-FR" dirty="0"/>
              <a:t>    </a:t>
            </a:r>
            <a:r>
              <a:rPr lang="fr-FR" b="1" dirty="0"/>
              <a:t>&lt;</a:t>
            </a:r>
            <a:r>
              <a:rPr lang="fr-FR" b="1" dirty="0" err="1"/>
              <a:t>xsd:choice</a:t>
            </a:r>
            <a:r>
              <a:rPr lang="fr-FR" b="1" dirty="0"/>
              <a:t>&gt;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adresse</a:t>
            </a:r>
            <a:r>
              <a:rPr lang="fr-FR" b="1" dirty="0"/>
              <a:t>" type="</a:t>
            </a:r>
            <a:r>
              <a:rPr lang="fr-FR" b="1" i="1" dirty="0" err="1"/>
              <a:t>xsd:string</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err="1"/>
              <a:t>adresseElectronique</a:t>
            </a:r>
            <a:r>
              <a:rPr lang="fr-FR" b="1" dirty="0"/>
              <a:t>" type="</a:t>
            </a:r>
            <a:r>
              <a:rPr lang="fr-FR" b="1" i="1" dirty="0" err="1"/>
              <a:t>xsd:string</a:t>
            </a:r>
            <a:r>
              <a:rPr lang="fr-FR" b="1" dirty="0"/>
              <a:t>" /&gt;</a:t>
            </a:r>
            <a:r>
              <a:rPr lang="fr-FR" dirty="0"/>
              <a:t/>
            </a:r>
            <a:br>
              <a:rPr lang="fr-FR" dirty="0"/>
            </a:br>
            <a:r>
              <a:rPr lang="fr-FR" dirty="0"/>
              <a:t>    </a:t>
            </a:r>
            <a:r>
              <a:rPr lang="fr-FR" b="1" dirty="0"/>
              <a:t>&lt;/</a:t>
            </a:r>
            <a:r>
              <a:rPr lang="fr-FR" b="1" dirty="0" err="1"/>
              <a:t>xsd:choice</a:t>
            </a:r>
            <a:r>
              <a:rPr lang="fr-FR" b="1" dirty="0"/>
              <a:t>&gt;</a:t>
            </a:r>
            <a:r>
              <a:rPr lang="fr-FR" dirty="0"/>
              <a:t/>
            </a:r>
            <a:br>
              <a:rPr lang="fr-FR" dirty="0"/>
            </a:br>
            <a:r>
              <a:rPr lang="fr-FR" dirty="0"/>
              <a:t>  </a:t>
            </a:r>
            <a:r>
              <a:rPr lang="fr-FR" b="1" dirty="0"/>
              <a:t>&lt;/</a:t>
            </a:r>
            <a:r>
              <a:rPr lang="fr-FR" b="1" dirty="0" err="1"/>
              <a:t>sequence</a:t>
            </a:r>
            <a:r>
              <a:rPr lang="fr-FR" b="1" dirty="0"/>
              <a:t>&gt;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téléphone</a:t>
            </a:r>
            <a:r>
              <a:rPr lang="fr-FR" b="1" dirty="0"/>
              <a:t>" type="</a:t>
            </a:r>
            <a:r>
              <a:rPr lang="fr-FR" b="1" i="1" dirty="0" err="1"/>
              <a:t>numéroDeTéléphone</a:t>
            </a:r>
            <a:r>
              <a:rPr lang="fr-FR" b="1" dirty="0"/>
              <a:t>" /&gt;</a:t>
            </a:r>
            <a:r>
              <a:rPr lang="fr-FR" dirty="0"/>
              <a:t/>
            </a:r>
            <a:br>
              <a:rPr lang="fr-FR" dirty="0"/>
            </a:br>
            <a:r>
              <a:rPr lang="fr-FR" b="1" dirty="0"/>
              <a:t>&lt;/</a:t>
            </a:r>
            <a:r>
              <a:rPr lang="fr-FR" b="1" dirty="0" err="1"/>
              <a:t>xsd:complexType</a:t>
            </a:r>
            <a:r>
              <a:rPr lang="fr-FR" b="1" dirty="0"/>
              <a:t>&gt;</a:t>
            </a:r>
            <a:endParaRPr lang="fr-FR" b="1" dirty="0" smtClean="0"/>
          </a:p>
          <a:p>
            <a:r>
              <a:rPr lang="fr-FR" dirty="0"/>
              <a:t>Ce connecteur a donc les mêmes effets que l'opérateur | dans une DTD.</a:t>
            </a:r>
          </a:p>
          <a:p>
            <a:pPr marL="0" indent="0">
              <a:buNone/>
            </a:pPr>
            <a:endParaRPr lang="fr-FR" dirty="0"/>
          </a:p>
        </p:txBody>
      </p:sp>
    </p:spTree>
    <p:extLst>
      <p:ext uri="{BB962C8B-B14F-4D97-AF65-F5344CB8AC3E}">
        <p14:creationId xmlns:p14="http://schemas.microsoft.com/office/powerpoint/2010/main" val="27697624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Types complexes-</a:t>
            </a:r>
            <a:br>
              <a:rPr lang="fr-FR" b="1" dirty="0" smtClean="0"/>
            </a:br>
            <a:r>
              <a:rPr lang="fr-FR" b="1" dirty="0"/>
              <a:t>L'élément </a:t>
            </a:r>
            <a:r>
              <a:rPr lang="fr-FR" b="1" dirty="0" smtClean="0"/>
              <a:t>all</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19</a:t>
            </a:fld>
            <a:endParaRPr lang="fr-FR"/>
          </a:p>
        </p:txBody>
      </p:sp>
      <p:sp>
        <p:nvSpPr>
          <p:cNvPr id="3" name="Espace réservé du contenu 2"/>
          <p:cNvSpPr>
            <a:spLocks noGrp="1"/>
          </p:cNvSpPr>
          <p:nvPr>
            <p:ph idx="1"/>
          </p:nvPr>
        </p:nvSpPr>
        <p:spPr>
          <a:xfrm>
            <a:off x="179512" y="1600200"/>
            <a:ext cx="8856984" cy="4925144"/>
          </a:xfrm>
        </p:spPr>
        <p:txBody>
          <a:bodyPr>
            <a:normAutofit fontScale="70000" lnSpcReduction="20000"/>
          </a:bodyPr>
          <a:lstStyle/>
          <a:p>
            <a:r>
              <a:rPr lang="fr-FR" dirty="0"/>
              <a:t>Cet élément est une nouveauté par rapport aux DTD. Il indique que les éléments enfants doivent apparaître une fois (ou pas du tout), mais dans n'importe quel ordre. Cet élément </a:t>
            </a:r>
            <a:r>
              <a:rPr lang="fr-FR" dirty="0" err="1"/>
              <a:t>xsd:all</a:t>
            </a:r>
            <a:r>
              <a:rPr lang="fr-FR" dirty="0"/>
              <a:t> doit être un enfant direct de l'</a:t>
            </a:r>
            <a:r>
              <a:rPr lang="fr-FR" dirty="0" err="1"/>
              <a:t>élémentxsd:complexType</a:t>
            </a:r>
            <a:r>
              <a:rPr lang="fr-FR" dirty="0"/>
              <a:t>. Par exemple</a:t>
            </a:r>
            <a:r>
              <a:rPr lang="fr-FR" dirty="0" smtClean="0"/>
              <a:t>...</a:t>
            </a:r>
          </a:p>
          <a:p>
            <a:r>
              <a:rPr lang="en-US" b="1" dirty="0"/>
              <a:t>&lt;</a:t>
            </a:r>
            <a:r>
              <a:rPr lang="en-US" b="1" dirty="0" err="1"/>
              <a:t>xsd:complexType</a:t>
            </a:r>
            <a:r>
              <a:rPr lang="en-US" b="1" dirty="0"/>
              <a:t>&gt;</a:t>
            </a:r>
            <a:r>
              <a:rPr lang="en-US" dirty="0"/>
              <a:t/>
            </a:r>
            <a:br>
              <a:rPr lang="en-US" dirty="0"/>
            </a:br>
            <a:r>
              <a:rPr lang="en-US" dirty="0"/>
              <a:t>  </a:t>
            </a:r>
            <a:r>
              <a:rPr lang="en-US" b="1" dirty="0"/>
              <a:t>&lt;</a:t>
            </a:r>
            <a:r>
              <a:rPr lang="en-US" b="1" dirty="0" err="1"/>
              <a:t>xsd:all</a:t>
            </a:r>
            <a:r>
              <a:rPr lang="en-US" b="1" dirty="0"/>
              <a:t>&gt;</a:t>
            </a:r>
            <a:r>
              <a:rPr lang="en-US" dirty="0"/>
              <a:t/>
            </a:r>
            <a:br>
              <a:rPr lang="en-US" dirty="0"/>
            </a:br>
            <a:r>
              <a:rPr lang="en-US" dirty="0"/>
              <a:t>    </a:t>
            </a:r>
            <a:r>
              <a:rPr lang="en-US" b="1" dirty="0"/>
              <a:t>&lt;</a:t>
            </a:r>
            <a:r>
              <a:rPr lang="en-US" b="1" dirty="0" err="1"/>
              <a:t>xsd:element</a:t>
            </a:r>
            <a:r>
              <a:rPr lang="en-US" b="1" dirty="0"/>
              <a:t> name="</a:t>
            </a:r>
            <a:r>
              <a:rPr lang="en-US" b="1" i="1" dirty="0"/>
              <a:t>nom</a:t>
            </a:r>
            <a:r>
              <a:rPr lang="en-US" b="1" dirty="0"/>
              <a:t>" type="</a:t>
            </a:r>
            <a:r>
              <a:rPr lang="en-US" b="1" i="1" dirty="0" err="1"/>
              <a:t>xsd:string</a:t>
            </a:r>
            <a:r>
              <a:rPr lang="en-US" b="1" dirty="0"/>
              <a:t>" /&gt;</a:t>
            </a:r>
            <a:r>
              <a:rPr lang="en-US" dirty="0"/>
              <a:t/>
            </a:r>
            <a:br>
              <a:rPr lang="en-US" dirty="0"/>
            </a:br>
            <a:r>
              <a:rPr lang="en-US" dirty="0"/>
              <a:t>    </a:t>
            </a:r>
            <a:r>
              <a:rPr lang="en-US" b="1" dirty="0"/>
              <a:t>&lt;</a:t>
            </a:r>
            <a:r>
              <a:rPr lang="en-US" b="1" dirty="0" err="1"/>
              <a:t>xsd:element</a:t>
            </a:r>
            <a:r>
              <a:rPr lang="en-US" b="1" dirty="0"/>
              <a:t> name="</a:t>
            </a:r>
            <a:r>
              <a:rPr lang="en-US" b="1" i="1" dirty="0" err="1"/>
              <a:t>prénom</a:t>
            </a:r>
            <a:r>
              <a:rPr lang="en-US" b="1" dirty="0"/>
              <a:t>" type="</a:t>
            </a:r>
            <a:r>
              <a:rPr lang="en-US" b="1" i="1" dirty="0" err="1"/>
              <a:t>xsd:string</a:t>
            </a:r>
            <a:r>
              <a:rPr lang="en-US" b="1" dirty="0"/>
              <a:t>" /&gt;</a:t>
            </a:r>
            <a:r>
              <a:rPr lang="en-US" dirty="0"/>
              <a:t/>
            </a:r>
            <a:br>
              <a:rPr lang="en-US" dirty="0"/>
            </a:br>
            <a:r>
              <a:rPr lang="en-US" dirty="0"/>
              <a:t>    </a:t>
            </a:r>
            <a:r>
              <a:rPr lang="en-US" b="1" dirty="0"/>
              <a:t>&lt;</a:t>
            </a:r>
            <a:r>
              <a:rPr lang="en-US" b="1" dirty="0" err="1"/>
              <a:t>xsd:element</a:t>
            </a:r>
            <a:r>
              <a:rPr lang="en-US" b="1" dirty="0"/>
              <a:t> name="</a:t>
            </a:r>
            <a:r>
              <a:rPr lang="en-US" b="1" i="1" dirty="0" err="1"/>
              <a:t>dateDeNaissance</a:t>
            </a:r>
            <a:r>
              <a:rPr lang="en-US" b="1" dirty="0"/>
              <a:t>" type="</a:t>
            </a:r>
            <a:r>
              <a:rPr lang="en-US" b="1" i="1" dirty="0" err="1"/>
              <a:t>xsd:date</a:t>
            </a:r>
            <a:r>
              <a:rPr lang="en-US" b="1" dirty="0"/>
              <a:t>" /&gt;</a:t>
            </a:r>
            <a:r>
              <a:rPr lang="en-US" dirty="0"/>
              <a:t/>
            </a:r>
            <a:br>
              <a:rPr lang="en-US" dirty="0"/>
            </a:br>
            <a:r>
              <a:rPr lang="en-US" dirty="0"/>
              <a:t>    </a:t>
            </a:r>
            <a:r>
              <a:rPr lang="en-US" b="1" dirty="0"/>
              <a:t>&lt;</a:t>
            </a:r>
            <a:r>
              <a:rPr lang="en-US" b="1" dirty="0" err="1"/>
              <a:t>xsd:element</a:t>
            </a:r>
            <a:r>
              <a:rPr lang="en-US" b="1" dirty="0"/>
              <a:t> name="</a:t>
            </a:r>
            <a:r>
              <a:rPr lang="en-US" b="1" i="1" dirty="0" err="1"/>
              <a:t>adresse</a:t>
            </a:r>
            <a:r>
              <a:rPr lang="en-US" b="1" dirty="0"/>
              <a:t>" type="</a:t>
            </a:r>
            <a:r>
              <a:rPr lang="en-US" b="1" i="1" dirty="0" err="1"/>
              <a:t>xsd:string</a:t>
            </a:r>
            <a:r>
              <a:rPr lang="en-US" b="1" dirty="0"/>
              <a:t>" /&gt;</a:t>
            </a:r>
            <a:r>
              <a:rPr lang="en-US" dirty="0"/>
              <a:t/>
            </a:r>
            <a:br>
              <a:rPr lang="en-US" dirty="0"/>
            </a:br>
            <a:r>
              <a:rPr lang="en-US" dirty="0"/>
              <a:t>    </a:t>
            </a:r>
            <a:r>
              <a:rPr lang="en-US" b="1" dirty="0"/>
              <a:t>&lt;</a:t>
            </a:r>
            <a:r>
              <a:rPr lang="en-US" b="1" dirty="0" err="1"/>
              <a:t>xsd:element</a:t>
            </a:r>
            <a:r>
              <a:rPr lang="en-US" b="1" dirty="0"/>
              <a:t> name="</a:t>
            </a:r>
            <a:r>
              <a:rPr lang="en-US" b="1" i="1" dirty="0" err="1"/>
              <a:t>adresseElectronique</a:t>
            </a:r>
            <a:r>
              <a:rPr lang="en-US" b="1" dirty="0"/>
              <a:t>" type="</a:t>
            </a:r>
            <a:r>
              <a:rPr lang="en-US" b="1" i="1" dirty="0" err="1"/>
              <a:t>xsd:string</a:t>
            </a:r>
            <a:r>
              <a:rPr lang="en-US" b="1" dirty="0"/>
              <a:t>" /&gt;</a:t>
            </a:r>
            <a:r>
              <a:rPr lang="en-US" dirty="0"/>
              <a:t/>
            </a:r>
            <a:br>
              <a:rPr lang="en-US" dirty="0"/>
            </a:br>
            <a:r>
              <a:rPr lang="en-US" dirty="0"/>
              <a:t>    </a:t>
            </a:r>
            <a:r>
              <a:rPr lang="en-US" b="1" dirty="0"/>
              <a:t>&lt;</a:t>
            </a:r>
            <a:r>
              <a:rPr lang="en-US" b="1" dirty="0" err="1"/>
              <a:t>xsd:element</a:t>
            </a:r>
            <a:r>
              <a:rPr lang="en-US" b="1" dirty="0"/>
              <a:t> name="</a:t>
            </a:r>
            <a:r>
              <a:rPr lang="en-US" b="1" i="1" dirty="0" err="1"/>
              <a:t>téléphone</a:t>
            </a:r>
            <a:r>
              <a:rPr lang="en-US" b="1" dirty="0"/>
              <a:t>" type="</a:t>
            </a:r>
            <a:r>
              <a:rPr lang="en-US" b="1" i="1" dirty="0" err="1"/>
              <a:t>numéroDeTéléphone</a:t>
            </a:r>
            <a:r>
              <a:rPr lang="en-US" b="1" dirty="0"/>
              <a:t>" /&gt;</a:t>
            </a:r>
            <a:r>
              <a:rPr lang="en-US" dirty="0"/>
              <a:t/>
            </a:r>
            <a:br>
              <a:rPr lang="en-US" dirty="0"/>
            </a:br>
            <a:r>
              <a:rPr lang="en-US" dirty="0"/>
              <a:t>  </a:t>
            </a:r>
            <a:r>
              <a:rPr lang="en-US" b="1" dirty="0"/>
              <a:t>&lt;/</a:t>
            </a:r>
            <a:r>
              <a:rPr lang="en-US" b="1" dirty="0" err="1"/>
              <a:t>xsd:all</a:t>
            </a:r>
            <a:r>
              <a:rPr lang="en-US" b="1" dirty="0"/>
              <a:t>&gt;</a:t>
            </a:r>
            <a:r>
              <a:rPr lang="en-US" dirty="0"/>
              <a:t/>
            </a:r>
            <a:br>
              <a:rPr lang="en-US" dirty="0"/>
            </a:br>
            <a:r>
              <a:rPr lang="en-US" b="1" dirty="0"/>
              <a:t>&lt;/</a:t>
            </a:r>
            <a:r>
              <a:rPr lang="en-US" b="1" dirty="0" err="1"/>
              <a:t>xsd:complexType</a:t>
            </a:r>
            <a:r>
              <a:rPr lang="en-US" b="1" dirty="0" smtClean="0"/>
              <a:t>&gt;</a:t>
            </a:r>
            <a:endParaRPr lang="fr-FR" b="1" dirty="0" smtClean="0"/>
          </a:p>
        </p:txBody>
      </p:sp>
    </p:spTree>
    <p:extLst>
      <p:ext uri="{BB962C8B-B14F-4D97-AF65-F5344CB8AC3E}">
        <p14:creationId xmlns:p14="http://schemas.microsoft.com/office/powerpoint/2010/main" val="1317745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XML Schéma…notions</a:t>
            </a:r>
            <a:endParaRPr lang="fr-FR" dirty="0"/>
          </a:p>
        </p:txBody>
      </p:sp>
      <p:sp>
        <p:nvSpPr>
          <p:cNvPr id="3" name="Espace réservé du contenu 2"/>
          <p:cNvSpPr>
            <a:spLocks noGrp="1"/>
          </p:cNvSpPr>
          <p:nvPr>
            <p:ph idx="1"/>
          </p:nvPr>
        </p:nvSpPr>
        <p:spPr>
          <a:xfrm>
            <a:off x="457200" y="1124744"/>
            <a:ext cx="8229600" cy="5256584"/>
          </a:xfrm>
        </p:spPr>
        <p:txBody>
          <a:bodyPr>
            <a:normAutofit/>
          </a:bodyPr>
          <a:lstStyle/>
          <a:p>
            <a:pPr algn="just">
              <a:spcBef>
                <a:spcPts val="500"/>
              </a:spcBef>
              <a:spcAft>
                <a:spcPts val="500"/>
              </a:spcAft>
              <a:buFontTx/>
              <a:buNone/>
            </a:pPr>
            <a:endParaRPr lang="fr-FR" altLang="fr-FR" sz="1800" dirty="0"/>
          </a:p>
          <a:p>
            <a:pPr algn="just"/>
            <a:r>
              <a:rPr lang="fr-FR" sz="2400" b="1" dirty="0"/>
              <a:t>XML </a:t>
            </a:r>
            <a:r>
              <a:rPr lang="fr-FR" sz="2400" b="1" dirty="0" err="1"/>
              <a:t>Schema</a:t>
            </a:r>
            <a:r>
              <a:rPr lang="fr-FR" sz="2400" dirty="0"/>
              <a:t> publié comme recommandation par le </a:t>
            </a:r>
            <a:r>
              <a:rPr lang="fr-FR" sz="2400" dirty="0">
                <a:hlinkClick r:id="rId2" tooltip="W3C"/>
              </a:rPr>
              <a:t>W3C</a:t>
            </a:r>
            <a:r>
              <a:rPr lang="fr-FR" sz="2400" dirty="0"/>
              <a:t> en </a:t>
            </a:r>
            <a:r>
              <a:rPr lang="fr-FR" sz="2400" dirty="0">
                <a:hlinkClick r:id="rId3" tooltip="Mai 2001"/>
              </a:rPr>
              <a:t>mai 2001</a:t>
            </a:r>
            <a:r>
              <a:rPr lang="fr-FR" sz="2400" dirty="0"/>
              <a:t> est un </a:t>
            </a:r>
            <a:r>
              <a:rPr lang="fr-FR" sz="2400" dirty="0">
                <a:hlinkClick r:id="rId4" tooltip="Langage de description de format de document"/>
              </a:rPr>
              <a:t>langage de description de format de document</a:t>
            </a:r>
            <a:r>
              <a:rPr lang="fr-FR" sz="2400" dirty="0"/>
              <a:t> </a:t>
            </a:r>
            <a:r>
              <a:rPr lang="fr-FR" sz="2400" dirty="0">
                <a:hlinkClick r:id="rId5" tooltip="Extensible markup language"/>
              </a:rPr>
              <a:t>XML</a:t>
            </a:r>
            <a:r>
              <a:rPr lang="fr-FR" sz="2400" dirty="0"/>
              <a:t> permettant de définir la structure et le type de contenu d'un document XML. Cette définition permet notamment de vérifier la validité de ce document.</a:t>
            </a:r>
          </a:p>
          <a:p>
            <a:pPr algn="just"/>
            <a:r>
              <a:rPr lang="fr-FR" sz="2400" dirty="0"/>
              <a:t>Il est possible de décrire une organisation de vocabulaires d'origines différentes, par l'usage des </a:t>
            </a:r>
            <a:r>
              <a:rPr lang="fr-FR" sz="2400" dirty="0">
                <a:hlinkClick r:id="rId6" tooltip="Espace de noms XML"/>
              </a:rPr>
              <a:t>espaces de noms</a:t>
            </a:r>
            <a:r>
              <a:rPr lang="fr-FR" sz="2400" dirty="0"/>
              <a:t>. Il est possible de combiner les schémas eux-mêmes, et d'exprimer une combinaison pour le document contenu, comme quelqu'un qui parlerait de géographie et de sociologie dans un même texte</a:t>
            </a:r>
            <a:r>
              <a:rPr lang="fr-FR" sz="2400" dirty="0" smtClean="0"/>
              <a:t>.[</a:t>
            </a:r>
            <a:r>
              <a:rPr lang="fr-FR" sz="2400" dirty="0" err="1" smtClean="0"/>
              <a:t>Wikipedia</a:t>
            </a:r>
            <a:r>
              <a:rPr lang="fr-FR" sz="2400" dirty="0" smtClean="0"/>
              <a:t>]</a:t>
            </a:r>
            <a:endParaRPr lang="fr-FR" sz="2400" dirty="0"/>
          </a:p>
          <a:p>
            <a:pPr algn="just">
              <a:spcBef>
                <a:spcPts val="500"/>
              </a:spcBef>
              <a:spcAft>
                <a:spcPts val="500"/>
              </a:spcAft>
            </a:pPr>
            <a:endParaRPr lang="fr-FR" sz="1800"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2</a:t>
            </a:fld>
            <a:endParaRPr lang="fr-FR"/>
          </a:p>
        </p:txBody>
      </p:sp>
    </p:spTree>
    <p:extLst>
      <p:ext uri="{BB962C8B-B14F-4D97-AF65-F5344CB8AC3E}">
        <p14:creationId xmlns:p14="http://schemas.microsoft.com/office/powerpoint/2010/main" val="7382044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Types complexes-</a:t>
            </a:r>
            <a:br>
              <a:rPr lang="fr-FR" b="1" dirty="0" smtClean="0"/>
            </a:br>
            <a:r>
              <a:rPr lang="fr-FR" b="1" dirty="0"/>
              <a:t>Déclaration </a:t>
            </a:r>
            <a:r>
              <a:rPr lang="fr-FR" b="1" dirty="0" smtClean="0"/>
              <a:t>d’attribut</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20</a:t>
            </a:fld>
            <a:endParaRPr lang="fr-FR"/>
          </a:p>
        </p:txBody>
      </p:sp>
      <p:sp>
        <p:nvSpPr>
          <p:cNvPr id="3" name="Espace réservé du contenu 2"/>
          <p:cNvSpPr>
            <a:spLocks noGrp="1"/>
          </p:cNvSpPr>
          <p:nvPr>
            <p:ph idx="1"/>
          </p:nvPr>
        </p:nvSpPr>
        <p:spPr>
          <a:xfrm>
            <a:off x="179512" y="1600200"/>
            <a:ext cx="8856984" cy="4925144"/>
          </a:xfrm>
        </p:spPr>
        <p:txBody>
          <a:bodyPr>
            <a:normAutofit fontScale="85000" lnSpcReduction="10000"/>
          </a:bodyPr>
          <a:lstStyle/>
          <a:p>
            <a:r>
              <a:rPr lang="fr-FR" b="1" dirty="0" smtClean="0"/>
              <a:t>&lt;</a:t>
            </a:r>
            <a:r>
              <a:rPr lang="fr-FR" b="1" dirty="0" err="1"/>
              <a:t>xsd:complexType</a:t>
            </a:r>
            <a:r>
              <a:rPr lang="fr-FR" b="1" dirty="0"/>
              <a:t>&gt;</a:t>
            </a:r>
            <a:r>
              <a:rPr lang="fr-FR" dirty="0"/>
              <a:t/>
            </a:r>
            <a:br>
              <a:rPr lang="fr-FR" dirty="0"/>
            </a:br>
            <a:r>
              <a:rPr lang="fr-FR" dirty="0"/>
              <a:t>  </a:t>
            </a:r>
            <a:r>
              <a:rPr lang="fr-FR" b="1" dirty="0"/>
              <a:t>&lt;</a:t>
            </a:r>
            <a:r>
              <a:rPr lang="fr-FR" b="1" dirty="0" err="1"/>
              <a:t>xsd:sequence</a:t>
            </a:r>
            <a:r>
              <a:rPr lang="fr-FR" b="1" dirty="0"/>
              <a:t>&gt;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err="1"/>
              <a:t>dateDeNaissance</a:t>
            </a:r>
            <a:r>
              <a:rPr lang="fr-FR" b="1" dirty="0"/>
              <a:t>" type="</a:t>
            </a:r>
            <a:r>
              <a:rPr lang="fr-FR" b="1" i="1" dirty="0" err="1"/>
              <a:t>xsd:date</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adresse</a:t>
            </a:r>
            <a:r>
              <a:rPr lang="fr-FR" b="1" dirty="0"/>
              <a:t>" type="</a:t>
            </a:r>
            <a:r>
              <a:rPr lang="fr-FR" b="1" i="1" dirty="0" err="1"/>
              <a:t>xsd:string</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err="1"/>
              <a:t>adresseElectronique</a:t>
            </a:r>
            <a:r>
              <a:rPr lang="fr-FR" b="1" dirty="0"/>
              <a:t>" type="</a:t>
            </a:r>
            <a:r>
              <a:rPr lang="fr-FR" b="1" i="1" dirty="0" err="1"/>
              <a:t>xsd:string</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téléphone</a:t>
            </a:r>
            <a:r>
              <a:rPr lang="fr-FR" b="1" dirty="0"/>
              <a:t>" type="</a:t>
            </a:r>
            <a:r>
              <a:rPr lang="fr-FR" b="1" i="1" dirty="0" err="1"/>
              <a:t>numéroDeTéléphone</a:t>
            </a:r>
            <a:r>
              <a:rPr lang="fr-FR" b="1" dirty="0"/>
              <a:t>" /&gt;</a:t>
            </a:r>
            <a:r>
              <a:rPr lang="fr-FR" dirty="0"/>
              <a:t/>
            </a:r>
            <a:br>
              <a:rPr lang="fr-FR" dirty="0"/>
            </a:br>
            <a:r>
              <a:rPr lang="fr-FR" dirty="0"/>
              <a:t>  </a:t>
            </a:r>
            <a:r>
              <a:rPr lang="fr-FR" b="1" dirty="0"/>
              <a:t>&lt;/</a:t>
            </a:r>
            <a:r>
              <a:rPr lang="fr-FR" b="1" dirty="0" err="1"/>
              <a:t>xsd:sequence</a:t>
            </a:r>
            <a:r>
              <a:rPr lang="fr-FR" b="1" dirty="0"/>
              <a:t>&gt;</a:t>
            </a:r>
            <a:r>
              <a:rPr lang="fr-FR" dirty="0"/>
              <a:t/>
            </a:r>
            <a:br>
              <a:rPr lang="fr-FR" dirty="0"/>
            </a:br>
            <a:r>
              <a:rPr lang="fr-FR" dirty="0"/>
              <a:t>  </a:t>
            </a:r>
            <a:r>
              <a:rPr lang="fr-FR" b="1" dirty="0"/>
              <a:t>&lt;</a:t>
            </a:r>
            <a:r>
              <a:rPr lang="fr-FR" b="1" dirty="0" err="1"/>
              <a:t>xsd:attribute</a:t>
            </a:r>
            <a:r>
              <a:rPr lang="fr-FR" b="1" dirty="0"/>
              <a:t> </a:t>
            </a:r>
            <a:r>
              <a:rPr lang="fr-FR" b="1" dirty="0" err="1"/>
              <a:t>name</a:t>
            </a:r>
            <a:r>
              <a:rPr lang="fr-FR" b="1" dirty="0"/>
              <a:t>="</a:t>
            </a:r>
            <a:r>
              <a:rPr lang="fr-FR" b="1" i="1" dirty="0"/>
              <a:t>nom</a:t>
            </a:r>
            <a:r>
              <a:rPr lang="fr-FR" b="1" dirty="0"/>
              <a:t>" /&gt;</a:t>
            </a:r>
            <a:r>
              <a:rPr lang="fr-FR" dirty="0"/>
              <a:t/>
            </a:r>
            <a:br>
              <a:rPr lang="fr-FR" dirty="0"/>
            </a:br>
            <a:r>
              <a:rPr lang="fr-FR" dirty="0"/>
              <a:t>  </a:t>
            </a:r>
            <a:r>
              <a:rPr lang="fr-FR" b="1" dirty="0"/>
              <a:t>&lt;</a:t>
            </a:r>
            <a:r>
              <a:rPr lang="fr-FR" b="1" dirty="0" err="1"/>
              <a:t>xsd:attribute</a:t>
            </a:r>
            <a:r>
              <a:rPr lang="fr-FR" b="1" dirty="0"/>
              <a:t> </a:t>
            </a:r>
            <a:r>
              <a:rPr lang="fr-FR" b="1" dirty="0" err="1"/>
              <a:t>name</a:t>
            </a:r>
            <a:r>
              <a:rPr lang="fr-FR" b="1" dirty="0"/>
              <a:t>="</a:t>
            </a:r>
            <a:r>
              <a:rPr lang="fr-FR" b="1" i="1" dirty="0"/>
              <a:t>prénom</a:t>
            </a:r>
            <a:r>
              <a:rPr lang="fr-FR" b="1" dirty="0"/>
              <a:t>" /&gt;</a:t>
            </a:r>
            <a:r>
              <a:rPr lang="fr-FR" dirty="0"/>
              <a:t/>
            </a:r>
            <a:br>
              <a:rPr lang="fr-FR" dirty="0"/>
            </a:br>
            <a:r>
              <a:rPr lang="fr-FR" b="1" dirty="0"/>
              <a:t>&lt;/</a:t>
            </a:r>
            <a:r>
              <a:rPr lang="fr-FR" b="1" dirty="0" err="1"/>
              <a:t>xsd:complexType</a:t>
            </a:r>
            <a:r>
              <a:rPr lang="fr-FR" b="1" dirty="0"/>
              <a:t>&gt;</a:t>
            </a:r>
            <a:endParaRPr lang="fr-FR" b="1" dirty="0" smtClean="0"/>
          </a:p>
        </p:txBody>
      </p:sp>
    </p:spTree>
    <p:extLst>
      <p:ext uri="{BB962C8B-B14F-4D97-AF65-F5344CB8AC3E}">
        <p14:creationId xmlns:p14="http://schemas.microsoft.com/office/powerpoint/2010/main" val="38563790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Types complexes-</a:t>
            </a:r>
            <a:br>
              <a:rPr lang="fr-FR" b="1" dirty="0" smtClean="0"/>
            </a:br>
            <a:r>
              <a:rPr lang="fr-FR" b="1" dirty="0"/>
              <a:t>Indicateurs </a:t>
            </a:r>
            <a:r>
              <a:rPr lang="fr-FR" b="1" dirty="0" smtClean="0"/>
              <a:t>d'</a:t>
            </a:r>
            <a:r>
              <a:rPr lang="fr-FR" b="1" dirty="0" err="1" smtClean="0"/>
              <a:t>occurences</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21</a:t>
            </a:fld>
            <a:endParaRPr lang="fr-FR"/>
          </a:p>
        </p:txBody>
      </p:sp>
      <p:sp>
        <p:nvSpPr>
          <p:cNvPr id="3" name="Espace réservé du contenu 2"/>
          <p:cNvSpPr>
            <a:spLocks noGrp="1"/>
          </p:cNvSpPr>
          <p:nvPr>
            <p:ph idx="1"/>
          </p:nvPr>
        </p:nvSpPr>
        <p:spPr>
          <a:xfrm>
            <a:off x="179512" y="1600200"/>
            <a:ext cx="8856984" cy="4925144"/>
          </a:xfrm>
        </p:spPr>
        <p:txBody>
          <a:bodyPr>
            <a:normAutofit/>
          </a:bodyPr>
          <a:lstStyle/>
          <a:p>
            <a:r>
              <a:rPr lang="fr-FR" dirty="0"/>
              <a:t>Pour déclarer qu'un élément peut être présent un nombre illimité de fois, on utilise la valeur </a:t>
            </a:r>
            <a:r>
              <a:rPr lang="fr-FR" dirty="0" err="1"/>
              <a:t>unbounded</a:t>
            </a:r>
            <a:r>
              <a:rPr lang="fr-FR" dirty="0"/>
              <a:t>. Les attributs utiles sont </a:t>
            </a:r>
            <a:r>
              <a:rPr lang="fr-FR" dirty="0" err="1"/>
              <a:t>minOccurs</a:t>
            </a:r>
            <a:r>
              <a:rPr lang="fr-FR" dirty="0"/>
              <a:t> et </a:t>
            </a:r>
            <a:r>
              <a:rPr lang="fr-FR" dirty="0" err="1"/>
              <a:t>maxOccurs</a:t>
            </a:r>
            <a:r>
              <a:rPr lang="fr-FR" dirty="0"/>
              <a:t>, qui indiquent respectivement les nombres minimal et maximal de fois où un élément peut apparaître. Le tableau suivant récapitule les possibilités </a:t>
            </a:r>
            <a:r>
              <a:rPr lang="fr-FR" dirty="0" smtClean="0"/>
              <a:t>:</a:t>
            </a:r>
          </a:p>
        </p:txBody>
      </p:sp>
      <p:pic>
        <p:nvPicPr>
          <p:cNvPr id="5" name="Image 4" descr="Initiation aux Schema XML - Google Chrome"/>
          <p:cNvPicPr>
            <a:picLocks noChangeAspect="1"/>
          </p:cNvPicPr>
          <p:nvPr/>
        </p:nvPicPr>
        <p:blipFill rotWithShape="1">
          <a:blip r:embed="rId3">
            <a:extLst>
              <a:ext uri="{28A0092B-C50C-407E-A947-70E740481C1C}">
                <a14:useLocalDpi xmlns:a14="http://schemas.microsoft.com/office/drawing/2010/main" val="0"/>
              </a:ext>
            </a:extLst>
          </a:blip>
          <a:srcRect l="2541" t="27883" r="7628" b="7262"/>
          <a:stretch/>
        </p:blipFill>
        <p:spPr>
          <a:xfrm>
            <a:off x="232474" y="2340244"/>
            <a:ext cx="8914857" cy="3465020"/>
          </a:xfrm>
          <a:prstGeom prst="rect">
            <a:avLst/>
          </a:prstGeom>
        </p:spPr>
      </p:pic>
    </p:spTree>
    <p:extLst>
      <p:ext uri="{BB962C8B-B14F-4D97-AF65-F5344CB8AC3E}">
        <p14:creationId xmlns:p14="http://schemas.microsoft.com/office/powerpoint/2010/main" val="3198175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922114"/>
          </a:xfrm>
        </p:spPr>
        <p:txBody>
          <a:bodyPr>
            <a:normAutofit fontScale="90000"/>
          </a:bodyPr>
          <a:lstStyle/>
          <a:p>
            <a:r>
              <a:rPr lang="fr-FR" sz="3300" b="1" dirty="0" smtClean="0"/>
              <a:t>Types complexes-</a:t>
            </a:r>
            <a:br>
              <a:rPr lang="fr-FR" sz="3300" b="1" dirty="0" smtClean="0"/>
            </a:br>
            <a:r>
              <a:rPr lang="fr-FR" sz="3300" b="1" dirty="0"/>
              <a:t>Création de type complexe à partir de types </a:t>
            </a:r>
            <a:r>
              <a:rPr lang="fr-FR" sz="3300" b="1" dirty="0" smtClean="0"/>
              <a:t>simples</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22</a:t>
            </a:fld>
            <a:endParaRPr lang="fr-FR"/>
          </a:p>
        </p:txBody>
      </p:sp>
      <p:sp>
        <p:nvSpPr>
          <p:cNvPr id="3" name="Espace réservé du contenu 2"/>
          <p:cNvSpPr>
            <a:spLocks noGrp="1"/>
          </p:cNvSpPr>
          <p:nvPr>
            <p:ph idx="1"/>
          </p:nvPr>
        </p:nvSpPr>
        <p:spPr>
          <a:xfrm>
            <a:off x="179512" y="1196752"/>
            <a:ext cx="8856984" cy="5328592"/>
          </a:xfrm>
        </p:spPr>
        <p:txBody>
          <a:bodyPr>
            <a:normAutofit/>
          </a:bodyPr>
          <a:lstStyle/>
          <a:p>
            <a:r>
              <a:rPr lang="fr-FR" dirty="0"/>
              <a:t>Il est possible également de créer un type complexe à partir d'un type simple.</a:t>
            </a:r>
          </a:p>
          <a:p>
            <a:r>
              <a:rPr lang="fr-FR" dirty="0"/>
              <a:t>On peut avoir besoin de définir un élément contenant une valeur simple, et possédant un attribut, comme &lt;poids </a:t>
            </a:r>
            <a:r>
              <a:rPr lang="fr-FR" dirty="0" err="1"/>
              <a:t>unite</a:t>
            </a:r>
            <a:r>
              <a:rPr lang="fr-FR" dirty="0"/>
              <a:t>="kg"&gt;67&lt;/poids&gt;, par exemple. Un tel élément ne peut pas être déclaré de type simple, car il contient un attribut. Il faut </a:t>
            </a:r>
            <a:r>
              <a:rPr lang="fr-FR" i="1" dirty="0"/>
              <a:t>dériver</a:t>
            </a:r>
            <a:r>
              <a:rPr lang="fr-FR" dirty="0"/>
              <a:t> un type complexe à partir du type simple </a:t>
            </a:r>
            <a:r>
              <a:rPr lang="fr-FR" dirty="0" err="1"/>
              <a:t>positiveInteger</a:t>
            </a:r>
            <a:r>
              <a:rPr lang="fr-FR" dirty="0"/>
              <a:t> :</a:t>
            </a:r>
          </a:p>
          <a:p>
            <a:endParaRPr lang="fr-FR" dirty="0" smtClean="0"/>
          </a:p>
        </p:txBody>
      </p:sp>
    </p:spTree>
    <p:extLst>
      <p:ext uri="{BB962C8B-B14F-4D97-AF65-F5344CB8AC3E}">
        <p14:creationId xmlns:p14="http://schemas.microsoft.com/office/powerpoint/2010/main" val="4941220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922114"/>
          </a:xfrm>
        </p:spPr>
        <p:txBody>
          <a:bodyPr>
            <a:normAutofit fontScale="90000"/>
          </a:bodyPr>
          <a:lstStyle/>
          <a:p>
            <a:r>
              <a:rPr lang="fr-FR" sz="3300" b="1" dirty="0" smtClean="0"/>
              <a:t>Types complexes-</a:t>
            </a:r>
            <a:br>
              <a:rPr lang="fr-FR" sz="3300" b="1" dirty="0" smtClean="0"/>
            </a:br>
            <a:r>
              <a:rPr lang="fr-FR" sz="3300" b="1" dirty="0"/>
              <a:t>Création de type complexe à partir de types </a:t>
            </a:r>
            <a:r>
              <a:rPr lang="fr-FR" sz="3300" b="1" dirty="0" smtClean="0"/>
              <a:t>simples</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23</a:t>
            </a:fld>
            <a:endParaRPr lang="fr-FR"/>
          </a:p>
        </p:txBody>
      </p:sp>
      <p:sp>
        <p:nvSpPr>
          <p:cNvPr id="3" name="Espace réservé du contenu 2"/>
          <p:cNvSpPr>
            <a:spLocks noGrp="1"/>
          </p:cNvSpPr>
          <p:nvPr>
            <p:ph idx="1"/>
          </p:nvPr>
        </p:nvSpPr>
        <p:spPr>
          <a:xfrm>
            <a:off x="179512" y="1196752"/>
            <a:ext cx="8856984" cy="5328592"/>
          </a:xfrm>
        </p:spPr>
        <p:txBody>
          <a:bodyPr>
            <a:normAutofit/>
          </a:bodyPr>
          <a:lstStyle/>
          <a:p>
            <a:r>
              <a:rPr lang="fr-FR" b="1" dirty="0"/>
              <a:t>&lt;</a:t>
            </a:r>
            <a:r>
              <a:rPr lang="fr-FR" b="1" dirty="0" err="1"/>
              <a:t>xsd:complexType</a:t>
            </a:r>
            <a:r>
              <a:rPr lang="fr-FR" b="1" dirty="0"/>
              <a:t> </a:t>
            </a:r>
            <a:r>
              <a:rPr lang="fr-FR" b="1" dirty="0" err="1"/>
              <a:t>name</a:t>
            </a:r>
            <a:r>
              <a:rPr lang="fr-FR" b="1" dirty="0"/>
              <a:t>="</a:t>
            </a:r>
            <a:r>
              <a:rPr lang="fr-FR" b="1" i="1" dirty="0" err="1"/>
              <a:t>typePoids</a:t>
            </a:r>
            <a:r>
              <a:rPr lang="fr-FR" b="1" dirty="0"/>
              <a:t>"&gt;</a:t>
            </a:r>
            <a:r>
              <a:rPr lang="fr-FR" dirty="0"/>
              <a:t/>
            </a:r>
            <a:br>
              <a:rPr lang="fr-FR" dirty="0"/>
            </a:br>
            <a:r>
              <a:rPr lang="fr-FR" dirty="0"/>
              <a:t>  </a:t>
            </a:r>
            <a:r>
              <a:rPr lang="fr-FR" b="1" dirty="0"/>
              <a:t>&lt;</a:t>
            </a:r>
            <a:r>
              <a:rPr lang="fr-FR" b="1" dirty="0" err="1"/>
              <a:t>xsd:simpleContent</a:t>
            </a:r>
            <a:r>
              <a:rPr lang="fr-FR" b="1" dirty="0"/>
              <a:t>&gt;</a:t>
            </a:r>
            <a:r>
              <a:rPr lang="fr-FR" dirty="0"/>
              <a:t/>
            </a:r>
            <a:br>
              <a:rPr lang="fr-FR" dirty="0"/>
            </a:br>
            <a:r>
              <a:rPr lang="fr-FR" dirty="0"/>
              <a:t>    </a:t>
            </a:r>
            <a:r>
              <a:rPr lang="fr-FR" b="1" dirty="0"/>
              <a:t>&lt;</a:t>
            </a:r>
            <a:r>
              <a:rPr lang="fr-FR" b="1" dirty="0" err="1"/>
              <a:t>xsd:extension</a:t>
            </a:r>
            <a:r>
              <a:rPr lang="fr-FR" b="1" dirty="0"/>
              <a:t> base="</a:t>
            </a:r>
            <a:r>
              <a:rPr lang="fr-FR" b="1" i="1" dirty="0" err="1"/>
              <a:t>xsd:positiveInteger</a:t>
            </a:r>
            <a:r>
              <a:rPr lang="fr-FR" b="1" dirty="0"/>
              <a:t>"&gt;</a:t>
            </a:r>
            <a:r>
              <a:rPr lang="fr-FR" dirty="0"/>
              <a:t/>
            </a:r>
            <a:br>
              <a:rPr lang="fr-FR" dirty="0"/>
            </a:br>
            <a:r>
              <a:rPr lang="fr-FR" dirty="0"/>
              <a:t>      </a:t>
            </a:r>
            <a:r>
              <a:rPr lang="fr-FR" b="1" dirty="0"/>
              <a:t>&lt;</a:t>
            </a:r>
            <a:r>
              <a:rPr lang="fr-FR" b="1" dirty="0" err="1"/>
              <a:t>xsd:attribute</a:t>
            </a:r>
            <a:r>
              <a:rPr lang="fr-FR" b="1" dirty="0"/>
              <a:t> </a:t>
            </a:r>
            <a:r>
              <a:rPr lang="fr-FR" b="1" dirty="0" err="1"/>
              <a:t>name</a:t>
            </a:r>
            <a:r>
              <a:rPr lang="fr-FR" b="1" dirty="0"/>
              <a:t>="</a:t>
            </a:r>
            <a:r>
              <a:rPr lang="fr-FR" b="1" i="1" dirty="0" err="1"/>
              <a:t>unite</a:t>
            </a:r>
            <a:r>
              <a:rPr lang="fr-FR" b="1" dirty="0"/>
              <a:t>" type="</a:t>
            </a:r>
            <a:r>
              <a:rPr lang="fr-FR" b="1" i="1" dirty="0" err="1"/>
              <a:t>xsd:string</a:t>
            </a:r>
            <a:r>
              <a:rPr lang="fr-FR" b="1" dirty="0"/>
              <a:t>" /&gt;</a:t>
            </a:r>
            <a:r>
              <a:rPr lang="fr-FR" dirty="0"/>
              <a:t/>
            </a:r>
            <a:br>
              <a:rPr lang="fr-FR" dirty="0"/>
            </a:br>
            <a:r>
              <a:rPr lang="fr-FR" dirty="0"/>
              <a:t>    </a:t>
            </a:r>
            <a:r>
              <a:rPr lang="fr-FR" b="1" dirty="0"/>
              <a:t>&lt;/</a:t>
            </a:r>
            <a:r>
              <a:rPr lang="fr-FR" b="1" dirty="0" err="1"/>
              <a:t>xsd:extension</a:t>
            </a:r>
            <a:r>
              <a:rPr lang="fr-FR" b="1" dirty="0"/>
              <a:t>&gt;</a:t>
            </a:r>
            <a:r>
              <a:rPr lang="fr-FR" dirty="0"/>
              <a:t/>
            </a:r>
            <a:br>
              <a:rPr lang="fr-FR" dirty="0"/>
            </a:br>
            <a:r>
              <a:rPr lang="fr-FR" dirty="0"/>
              <a:t>  </a:t>
            </a:r>
            <a:r>
              <a:rPr lang="fr-FR" b="1" dirty="0"/>
              <a:t>&lt;/</a:t>
            </a:r>
            <a:r>
              <a:rPr lang="fr-FR" b="1" dirty="0" err="1"/>
              <a:t>xsd:simpleContent</a:t>
            </a:r>
            <a:r>
              <a:rPr lang="fr-FR" b="1" dirty="0"/>
              <a:t>&gt;</a:t>
            </a:r>
            <a:r>
              <a:rPr lang="fr-FR" dirty="0"/>
              <a:t/>
            </a:r>
            <a:br>
              <a:rPr lang="fr-FR" dirty="0"/>
            </a:br>
            <a:r>
              <a:rPr lang="fr-FR" b="1" dirty="0"/>
              <a:t>&lt;/</a:t>
            </a:r>
            <a:r>
              <a:rPr lang="fr-FR" b="1" dirty="0" err="1"/>
              <a:t>xsd:complexType</a:t>
            </a:r>
            <a:r>
              <a:rPr lang="fr-FR" b="1" dirty="0"/>
              <a:t>&gt;</a:t>
            </a:r>
            <a:endParaRPr lang="fr-FR" dirty="0"/>
          </a:p>
          <a:p>
            <a:r>
              <a:rPr lang="fr-FR" dirty="0"/>
              <a:t>L'élément </a:t>
            </a:r>
            <a:r>
              <a:rPr lang="fr-FR" dirty="0" err="1"/>
              <a:t>xsd:simpleContent</a:t>
            </a:r>
            <a:r>
              <a:rPr lang="fr-FR" dirty="0"/>
              <a:t> indique que le nouvel élément ne contient pas de sous-élément.</a:t>
            </a:r>
          </a:p>
          <a:p>
            <a:endParaRPr lang="fr-FR" dirty="0" smtClean="0"/>
          </a:p>
        </p:txBody>
      </p:sp>
    </p:spTree>
    <p:extLst>
      <p:ext uri="{BB962C8B-B14F-4D97-AF65-F5344CB8AC3E}">
        <p14:creationId xmlns:p14="http://schemas.microsoft.com/office/powerpoint/2010/main" val="28044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8435280" cy="922114"/>
          </a:xfrm>
        </p:spPr>
        <p:txBody>
          <a:bodyPr>
            <a:normAutofit/>
          </a:bodyPr>
          <a:lstStyle/>
          <a:p>
            <a:r>
              <a:rPr lang="fr-FR" sz="3200" b="1" dirty="0"/>
              <a:t>Comment lier un fichier XML à un schéma </a:t>
            </a:r>
            <a:r>
              <a:rPr lang="fr-FR" sz="3200" b="1" dirty="0" smtClean="0"/>
              <a:t>?</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24</a:t>
            </a:fld>
            <a:endParaRPr lang="fr-FR"/>
          </a:p>
        </p:txBody>
      </p:sp>
      <p:sp>
        <p:nvSpPr>
          <p:cNvPr id="3" name="Espace réservé du contenu 2"/>
          <p:cNvSpPr>
            <a:spLocks noGrp="1"/>
          </p:cNvSpPr>
          <p:nvPr>
            <p:ph idx="1"/>
          </p:nvPr>
        </p:nvSpPr>
        <p:spPr>
          <a:xfrm>
            <a:off x="179512" y="1196752"/>
            <a:ext cx="8856984" cy="5328592"/>
          </a:xfrm>
        </p:spPr>
        <p:txBody>
          <a:bodyPr>
            <a:normAutofit fontScale="92500" lnSpcReduction="10000"/>
          </a:bodyPr>
          <a:lstStyle/>
          <a:p>
            <a:r>
              <a:rPr lang="fr-FR" dirty="0"/>
              <a:t>On utilise pour ce faire le préfixe </a:t>
            </a:r>
            <a:r>
              <a:rPr lang="fr-FR" dirty="0" err="1"/>
              <a:t>xmlns</a:t>
            </a:r>
            <a:r>
              <a:rPr lang="fr-FR" dirty="0"/>
              <a:t>.</a:t>
            </a:r>
          </a:p>
          <a:p>
            <a:r>
              <a:rPr lang="fr-FR" dirty="0"/>
              <a:t>Cela signifie que l'</a:t>
            </a:r>
            <a:r>
              <a:rPr lang="fr-FR" i="1" dirty="0"/>
              <a:t>espace de nom</a:t>
            </a:r>
            <a:r>
              <a:rPr lang="fr-FR" dirty="0"/>
              <a:t> auquel ces balises font référence, là où elles sont définies , est un schéma particulier que l'on peut consulter</a:t>
            </a:r>
            <a:r>
              <a:rPr lang="fr-FR" dirty="0" smtClean="0"/>
              <a:t>.</a:t>
            </a:r>
          </a:p>
          <a:p>
            <a:r>
              <a:rPr lang="fr-FR" dirty="0" smtClean="0"/>
              <a:t>Schéma public: Ex. </a:t>
            </a:r>
            <a:r>
              <a:rPr lang="fr-FR" b="1" dirty="0"/>
              <a:t>&lt;</a:t>
            </a:r>
            <a:r>
              <a:rPr lang="fr-FR" b="1" dirty="0" err="1"/>
              <a:t>xsd:biblio</a:t>
            </a:r>
            <a:r>
              <a:rPr lang="fr-FR" b="1" dirty="0"/>
              <a:t> </a:t>
            </a:r>
            <a:r>
              <a:rPr lang="fr-FR" b="1" dirty="0" err="1"/>
              <a:t>xmlns</a:t>
            </a:r>
            <a:r>
              <a:rPr lang="fr-FR" b="1" dirty="0"/>
              <a:t>="http://www.monsite.org/collection_schemas/biblio</a:t>
            </a:r>
            <a:r>
              <a:rPr lang="fr-FR" b="1" dirty="0" smtClean="0"/>
              <a:t>"&gt;</a:t>
            </a:r>
          </a:p>
          <a:p>
            <a:r>
              <a:rPr lang="fr-FR" dirty="0"/>
              <a:t>référence </a:t>
            </a:r>
            <a:r>
              <a:rPr lang="fr-FR" dirty="0" smtClean="0"/>
              <a:t>locale: Ex. </a:t>
            </a:r>
            <a:r>
              <a:rPr lang="fr-FR" b="1" dirty="0"/>
              <a:t>&lt;biblio </a:t>
            </a:r>
            <a:r>
              <a:rPr lang="fr-FR" b="1" dirty="0" err="1"/>
              <a:t>xmlns:xsi</a:t>
            </a:r>
            <a:r>
              <a:rPr lang="fr-FR" b="1" dirty="0"/>
              <a:t>="http://www.w3.org/2001/XMLSchema-instance" </a:t>
            </a:r>
            <a:r>
              <a:rPr lang="fr-FR" b="1" dirty="0" err="1"/>
              <a:t>xsi:noNamespaceSchemaLocation</a:t>
            </a:r>
            <a:r>
              <a:rPr lang="fr-FR" b="1" dirty="0"/>
              <a:t>="biblio10.xsd"&gt;</a:t>
            </a:r>
            <a:endParaRPr lang="fr-FR" dirty="0"/>
          </a:p>
          <a:p>
            <a:endParaRPr lang="fr-FR" dirty="0" smtClean="0"/>
          </a:p>
        </p:txBody>
      </p:sp>
    </p:spTree>
    <p:extLst>
      <p:ext uri="{BB962C8B-B14F-4D97-AF65-F5344CB8AC3E}">
        <p14:creationId xmlns:p14="http://schemas.microsoft.com/office/powerpoint/2010/main" val="9730215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t>Les dérivations</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25</a:t>
            </a:fld>
            <a:endParaRPr lang="fr-FR"/>
          </a:p>
        </p:txBody>
      </p:sp>
      <p:sp>
        <p:nvSpPr>
          <p:cNvPr id="3" name="Espace réservé du contenu 2"/>
          <p:cNvSpPr>
            <a:spLocks noGrp="1"/>
          </p:cNvSpPr>
          <p:nvPr>
            <p:ph idx="1"/>
          </p:nvPr>
        </p:nvSpPr>
        <p:spPr/>
        <p:txBody>
          <a:bodyPr/>
          <a:lstStyle/>
          <a:p>
            <a:r>
              <a:rPr lang="fr-FR" dirty="0"/>
              <a:t>Les types simples et complexes permettent déjà de faire plus de choses que les déclarations dans le langage </a:t>
            </a:r>
            <a:r>
              <a:rPr lang="fr-FR" dirty="0"/>
              <a:t>DTD</a:t>
            </a:r>
            <a:r>
              <a:rPr lang="fr-FR" dirty="0"/>
              <a:t>. Il est possible de raffiner leur déclaration de telle manière qu'ils soient une "restriction" ou une extension d'un type déjà existant, en vue de préciser un peu plus leur forme.</a:t>
            </a:r>
            <a:endParaRPr lang="fr-FR" dirty="0"/>
          </a:p>
        </p:txBody>
      </p:sp>
    </p:spTree>
    <p:extLst>
      <p:ext uri="{BB962C8B-B14F-4D97-AF65-F5344CB8AC3E}">
        <p14:creationId xmlns:p14="http://schemas.microsoft.com/office/powerpoint/2010/main" val="2642878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Les dérivations</a:t>
            </a:r>
            <a:br>
              <a:rPr lang="fr-FR" b="1" dirty="0" smtClean="0"/>
            </a:br>
            <a:r>
              <a:rPr lang="fr-FR" b="1" dirty="0"/>
              <a:t>Restriction de </a:t>
            </a:r>
            <a:r>
              <a:rPr lang="fr-FR" b="1" dirty="0" smtClean="0"/>
              <a:t>type</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26</a:t>
            </a:fld>
            <a:endParaRPr lang="fr-FR"/>
          </a:p>
        </p:txBody>
      </p:sp>
      <p:sp>
        <p:nvSpPr>
          <p:cNvPr id="3" name="Espace réservé du contenu 2"/>
          <p:cNvSpPr>
            <a:spLocks noGrp="1"/>
          </p:cNvSpPr>
          <p:nvPr>
            <p:ph idx="1"/>
          </p:nvPr>
        </p:nvSpPr>
        <p:spPr/>
        <p:txBody>
          <a:bodyPr>
            <a:normAutofit fontScale="77500" lnSpcReduction="20000"/>
          </a:bodyPr>
          <a:lstStyle/>
          <a:p>
            <a:r>
              <a:rPr lang="fr-FR" dirty="0"/>
              <a:t>La dérivation par restriction permet de créer de nouveaux types simples à partir des types simples prédéfinis par le format </a:t>
            </a:r>
            <a:r>
              <a:rPr lang="fr-FR" dirty="0"/>
              <a:t>XML </a:t>
            </a:r>
            <a:r>
              <a:rPr lang="fr-FR" dirty="0" err="1"/>
              <a:t>Schema</a:t>
            </a:r>
            <a:r>
              <a:rPr lang="fr-FR" dirty="0"/>
              <a:t>. On utilise pour ce faire des </a:t>
            </a:r>
            <a:r>
              <a:rPr lang="fr-FR" i="1" dirty="0"/>
              <a:t>facettes</a:t>
            </a:r>
            <a:r>
              <a:rPr lang="fr-FR" dirty="0"/>
              <a:t>, qui sont des contraintes supplémentaires appliquées à un type simple particulier</a:t>
            </a:r>
            <a:r>
              <a:rPr lang="fr-FR" dirty="0" smtClean="0"/>
              <a:t>.</a:t>
            </a:r>
          </a:p>
          <a:p>
            <a:r>
              <a:rPr lang="fr-FR" b="1" dirty="0"/>
              <a:t>&lt;</a:t>
            </a:r>
            <a:r>
              <a:rPr lang="fr-FR" b="1" dirty="0" err="1"/>
              <a:t>xsd:simpleType</a:t>
            </a:r>
            <a:r>
              <a:rPr lang="fr-FR" b="1" dirty="0"/>
              <a:t> </a:t>
            </a:r>
            <a:r>
              <a:rPr lang="fr-FR" b="1" dirty="0" err="1"/>
              <a:t>name</a:t>
            </a:r>
            <a:r>
              <a:rPr lang="fr-FR" b="1" dirty="0"/>
              <a:t>="</a:t>
            </a:r>
            <a:r>
              <a:rPr lang="fr-FR" b="1" i="1" dirty="0" err="1"/>
              <a:t>monEntier</a:t>
            </a:r>
            <a:r>
              <a:rPr lang="fr-FR" b="1" dirty="0"/>
              <a:t>"&gt;</a:t>
            </a:r>
            <a:r>
              <a:rPr lang="fr-FR" dirty="0"/>
              <a:t/>
            </a:r>
            <a:br>
              <a:rPr lang="fr-FR" dirty="0"/>
            </a:br>
            <a:r>
              <a:rPr lang="fr-FR" dirty="0"/>
              <a:t>  </a:t>
            </a:r>
            <a:r>
              <a:rPr lang="fr-FR" b="1" dirty="0"/>
              <a:t>&lt;</a:t>
            </a:r>
            <a:r>
              <a:rPr lang="fr-FR" b="1" dirty="0" err="1"/>
              <a:t>xsd:restriction</a:t>
            </a:r>
            <a:r>
              <a:rPr lang="fr-FR" b="1" dirty="0"/>
              <a:t> base="</a:t>
            </a:r>
            <a:r>
              <a:rPr lang="fr-FR" b="1" i="1" dirty="0" err="1"/>
              <a:t>nonNegativeInteger</a:t>
            </a:r>
            <a:r>
              <a:rPr lang="fr-FR" b="1" dirty="0"/>
              <a:t>"&gt;</a:t>
            </a:r>
            <a:r>
              <a:rPr lang="fr-FR" dirty="0"/>
              <a:t/>
            </a:r>
            <a:br>
              <a:rPr lang="fr-FR" dirty="0"/>
            </a:br>
            <a:r>
              <a:rPr lang="fr-FR" dirty="0"/>
              <a:t>    </a:t>
            </a:r>
            <a:r>
              <a:rPr lang="fr-FR" b="1" dirty="0"/>
              <a:t>&lt;</a:t>
            </a:r>
            <a:r>
              <a:rPr lang="fr-FR" b="1" dirty="0" err="1"/>
              <a:t>xsd:maxExclusive</a:t>
            </a:r>
            <a:r>
              <a:rPr lang="fr-FR" b="1" dirty="0"/>
              <a:t> value="</a:t>
            </a:r>
            <a:r>
              <a:rPr lang="fr-FR" b="1" i="1" dirty="0"/>
              <a:t>100</a:t>
            </a:r>
            <a:r>
              <a:rPr lang="fr-FR" b="1" dirty="0"/>
              <a:t>" /&gt;</a:t>
            </a:r>
            <a:r>
              <a:rPr lang="fr-FR" dirty="0"/>
              <a:t/>
            </a:r>
            <a:br>
              <a:rPr lang="fr-FR" dirty="0"/>
            </a:br>
            <a:r>
              <a:rPr lang="fr-FR" dirty="0"/>
              <a:t>  </a:t>
            </a:r>
            <a:r>
              <a:rPr lang="fr-FR" b="1" dirty="0"/>
              <a:t>&lt;/</a:t>
            </a:r>
            <a:r>
              <a:rPr lang="fr-FR" b="1" dirty="0" err="1"/>
              <a:t>xsd:restriction</a:t>
            </a:r>
            <a:r>
              <a:rPr lang="fr-FR" b="1" dirty="0"/>
              <a:t>&gt;</a:t>
            </a:r>
            <a:r>
              <a:rPr lang="fr-FR" dirty="0"/>
              <a:t/>
            </a:r>
            <a:br>
              <a:rPr lang="fr-FR" dirty="0"/>
            </a:br>
            <a:r>
              <a:rPr lang="fr-FR" b="1" dirty="0"/>
              <a:t>&lt;/</a:t>
            </a:r>
            <a:r>
              <a:rPr lang="fr-FR" b="1" dirty="0" err="1"/>
              <a:t>xsd:simpleType</a:t>
            </a:r>
            <a:r>
              <a:rPr lang="fr-FR" b="1" dirty="0" smtClean="0"/>
              <a:t>&gt;</a:t>
            </a:r>
          </a:p>
          <a:p>
            <a:r>
              <a:rPr lang="fr-FR" dirty="0"/>
              <a:t>On dérive </a:t>
            </a:r>
            <a:r>
              <a:rPr lang="fr-FR" dirty="0" smtClean="0"/>
              <a:t>le type ‘</a:t>
            </a:r>
            <a:r>
              <a:rPr lang="fr-FR" dirty="0" err="1" smtClean="0"/>
              <a:t>monEntier</a:t>
            </a:r>
            <a:r>
              <a:rPr lang="fr-FR" dirty="0" smtClean="0"/>
              <a:t>’ </a:t>
            </a:r>
            <a:r>
              <a:rPr lang="fr-FR" dirty="0"/>
              <a:t>à partir du type simple prédéfini </a:t>
            </a:r>
            <a:r>
              <a:rPr lang="fr-FR" dirty="0" smtClean="0"/>
              <a:t>’</a:t>
            </a:r>
            <a:r>
              <a:rPr lang="fr-FR" dirty="0" err="1" smtClean="0"/>
              <a:t>nonNegativeInteger</a:t>
            </a:r>
            <a:r>
              <a:rPr lang="fr-FR" dirty="0" smtClean="0"/>
              <a:t>’, </a:t>
            </a:r>
            <a:r>
              <a:rPr lang="fr-FR" dirty="0"/>
              <a:t>en utilisant la facette </a:t>
            </a:r>
            <a:r>
              <a:rPr lang="fr-FR" dirty="0" smtClean="0"/>
              <a:t>’</a:t>
            </a:r>
            <a:r>
              <a:rPr lang="fr-FR" dirty="0" err="1" smtClean="0"/>
              <a:t>maxExclusive</a:t>
            </a:r>
            <a:r>
              <a:rPr lang="fr-FR" dirty="0" smtClean="0"/>
              <a:t>’.</a:t>
            </a:r>
            <a:endParaRPr lang="fr-FR" dirty="0"/>
          </a:p>
        </p:txBody>
      </p:sp>
    </p:spTree>
    <p:extLst>
      <p:ext uri="{BB962C8B-B14F-4D97-AF65-F5344CB8AC3E}">
        <p14:creationId xmlns:p14="http://schemas.microsoft.com/office/powerpoint/2010/main" val="17531289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Les dérivations</a:t>
            </a:r>
            <a:br>
              <a:rPr lang="fr-FR" b="1" dirty="0" smtClean="0"/>
            </a:br>
            <a:r>
              <a:rPr lang="fr-FR" b="1" dirty="0"/>
              <a:t>Restriction de </a:t>
            </a:r>
            <a:r>
              <a:rPr lang="fr-FR" b="1" dirty="0" smtClean="0"/>
              <a:t>type</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27</a:t>
            </a:fld>
            <a:endParaRPr lang="fr-FR"/>
          </a:p>
        </p:txBody>
      </p:sp>
      <p:sp>
        <p:nvSpPr>
          <p:cNvPr id="3" name="Espace réservé du contenu 2"/>
          <p:cNvSpPr>
            <a:spLocks noGrp="1"/>
          </p:cNvSpPr>
          <p:nvPr>
            <p:ph idx="1"/>
          </p:nvPr>
        </p:nvSpPr>
        <p:spPr/>
        <p:txBody>
          <a:bodyPr>
            <a:normAutofit fontScale="92500" lnSpcReduction="10000"/>
          </a:bodyPr>
          <a:lstStyle/>
          <a:p>
            <a:pPr marL="0" indent="0">
              <a:buNone/>
            </a:pPr>
            <a:r>
              <a:rPr lang="fr-FR" dirty="0"/>
              <a:t>Il existe un nombre important de facettes qui permettent de :</a:t>
            </a:r>
          </a:p>
          <a:p>
            <a:r>
              <a:rPr lang="fr-FR" dirty="0"/>
              <a:t>fixer, restreindre ou augmenter la longueur minimale ou maximale d'un type simple</a:t>
            </a:r>
          </a:p>
          <a:p>
            <a:r>
              <a:rPr lang="fr-FR" dirty="0"/>
              <a:t>énumérer toutes les valeurs possibles d'un type</a:t>
            </a:r>
          </a:p>
          <a:p>
            <a:r>
              <a:rPr lang="fr-FR" dirty="0"/>
              <a:t>prendre en compte des expressions régulières</a:t>
            </a:r>
          </a:p>
          <a:p>
            <a:r>
              <a:rPr lang="fr-FR" dirty="0"/>
              <a:t>fixer la valeur minimale ou maximale d'un type (voir l'exemple ci-dessus)</a:t>
            </a:r>
          </a:p>
          <a:p>
            <a:r>
              <a:rPr lang="fr-FR" dirty="0"/>
              <a:t>fixer la précision du type...</a:t>
            </a:r>
          </a:p>
          <a:p>
            <a:endParaRPr lang="fr-FR" dirty="0"/>
          </a:p>
        </p:txBody>
      </p:sp>
    </p:spTree>
    <p:extLst>
      <p:ext uri="{BB962C8B-B14F-4D97-AF65-F5344CB8AC3E}">
        <p14:creationId xmlns:p14="http://schemas.microsoft.com/office/powerpoint/2010/main" val="11925915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Les dérivations</a:t>
            </a:r>
            <a:br>
              <a:rPr lang="fr-FR" b="1" dirty="0" smtClean="0"/>
            </a:br>
            <a:r>
              <a:rPr lang="fr-FR" b="1" dirty="0"/>
              <a:t>Restriction de </a:t>
            </a:r>
            <a:r>
              <a:rPr lang="fr-FR" b="1" dirty="0" smtClean="0"/>
              <a:t>type</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28</a:t>
            </a:fld>
            <a:endParaRPr lang="fr-FR"/>
          </a:p>
        </p:txBody>
      </p:sp>
      <p:sp>
        <p:nvSpPr>
          <p:cNvPr id="3" name="Espace réservé du contenu 2"/>
          <p:cNvSpPr>
            <a:spLocks noGrp="1"/>
          </p:cNvSpPr>
          <p:nvPr>
            <p:ph idx="1"/>
          </p:nvPr>
        </p:nvSpPr>
        <p:spPr/>
        <p:txBody>
          <a:bodyPr>
            <a:normAutofit fontScale="70000" lnSpcReduction="20000"/>
          </a:bodyPr>
          <a:lstStyle/>
          <a:p>
            <a:pPr marL="0" indent="0">
              <a:buNone/>
            </a:pPr>
            <a:r>
              <a:rPr lang="fr-FR" dirty="0" smtClean="0"/>
              <a:t>Exemple1:</a:t>
            </a:r>
            <a:r>
              <a:rPr lang="fr-FR" dirty="0"/>
              <a:t>On peut utiliser cette fonctionnalité pour </a:t>
            </a:r>
            <a:r>
              <a:rPr lang="fr-FR" dirty="0" smtClean="0"/>
              <a:t>limiter </a:t>
            </a:r>
            <a:r>
              <a:rPr lang="fr-FR" dirty="0"/>
              <a:t>les valeurs de certains attributs. </a:t>
            </a:r>
          </a:p>
          <a:p>
            <a:r>
              <a:rPr lang="fr-FR" b="1" dirty="0"/>
              <a:t>&lt;</a:t>
            </a:r>
            <a:r>
              <a:rPr lang="fr-FR" b="1" dirty="0" err="1"/>
              <a:t>xsd:attribute</a:t>
            </a:r>
            <a:r>
              <a:rPr lang="fr-FR" b="1" dirty="0"/>
              <a:t> </a:t>
            </a:r>
            <a:r>
              <a:rPr lang="fr-FR" b="1" dirty="0" err="1"/>
              <a:t>name</a:t>
            </a:r>
            <a:r>
              <a:rPr lang="fr-FR" b="1" dirty="0"/>
              <a:t>="</a:t>
            </a:r>
            <a:r>
              <a:rPr lang="fr-FR" b="1" i="1" dirty="0"/>
              <a:t>jour</a:t>
            </a:r>
            <a:r>
              <a:rPr lang="fr-FR" b="1" dirty="0"/>
              <a:t>" type="</a:t>
            </a:r>
            <a:r>
              <a:rPr lang="fr-FR" b="1" i="1" dirty="0" err="1"/>
              <a:t>typeJourSemaine</a:t>
            </a:r>
            <a:r>
              <a:rPr lang="fr-FR" b="1" dirty="0"/>
              <a:t>" use="</a:t>
            </a:r>
            <a:r>
              <a:rPr lang="fr-FR" b="1" i="1" dirty="0" err="1"/>
              <a:t>required</a:t>
            </a:r>
            <a:r>
              <a:rPr lang="fr-FR" b="1" dirty="0"/>
              <a:t>" /&gt;</a:t>
            </a:r>
            <a:r>
              <a:rPr lang="fr-FR" dirty="0"/>
              <a:t/>
            </a:r>
            <a:br>
              <a:rPr lang="fr-FR" dirty="0"/>
            </a:br>
            <a:r>
              <a:rPr lang="fr-FR" b="1" dirty="0"/>
              <a:t>&lt;</a:t>
            </a:r>
            <a:r>
              <a:rPr lang="fr-FR" b="1" dirty="0" err="1"/>
              <a:t>xsd:simpleType</a:t>
            </a:r>
            <a:r>
              <a:rPr lang="fr-FR" b="1" dirty="0"/>
              <a:t> </a:t>
            </a:r>
            <a:r>
              <a:rPr lang="fr-FR" b="1" dirty="0" err="1"/>
              <a:t>name</a:t>
            </a:r>
            <a:r>
              <a:rPr lang="fr-FR" b="1" dirty="0"/>
              <a:t>="</a:t>
            </a:r>
            <a:r>
              <a:rPr lang="fr-FR" b="1" i="1" dirty="0" err="1"/>
              <a:t>typeJourSemaine</a:t>
            </a:r>
            <a:r>
              <a:rPr lang="fr-FR" b="1" dirty="0"/>
              <a:t>"&gt;</a:t>
            </a:r>
            <a:r>
              <a:rPr lang="fr-FR" dirty="0"/>
              <a:t/>
            </a:r>
            <a:br>
              <a:rPr lang="fr-FR" dirty="0"/>
            </a:br>
            <a:r>
              <a:rPr lang="fr-FR" dirty="0"/>
              <a:t>  </a:t>
            </a:r>
            <a:r>
              <a:rPr lang="fr-FR" b="1" dirty="0"/>
              <a:t>&lt;</a:t>
            </a:r>
            <a:r>
              <a:rPr lang="fr-FR" b="1" dirty="0" err="1"/>
              <a:t>xsd:restriction</a:t>
            </a:r>
            <a:r>
              <a:rPr lang="fr-FR" b="1" dirty="0"/>
              <a:t> base="</a:t>
            </a:r>
            <a:r>
              <a:rPr lang="fr-FR" b="1" i="1" dirty="0" err="1"/>
              <a:t>xsd:string</a:t>
            </a:r>
            <a:r>
              <a:rPr lang="fr-FR" b="1" dirty="0"/>
              <a:t>"&gt;</a:t>
            </a:r>
            <a:r>
              <a:rPr lang="fr-FR" dirty="0"/>
              <a:t/>
            </a:r>
            <a:br>
              <a:rPr lang="fr-FR" dirty="0"/>
            </a:br>
            <a:r>
              <a:rPr lang="fr-FR" dirty="0"/>
              <a:t>    </a:t>
            </a:r>
            <a:r>
              <a:rPr lang="fr-FR" b="1" dirty="0"/>
              <a:t>&lt;</a:t>
            </a:r>
            <a:r>
              <a:rPr lang="fr-FR" b="1" dirty="0" err="1"/>
              <a:t>xsd:enumeration</a:t>
            </a:r>
            <a:r>
              <a:rPr lang="fr-FR" b="1" dirty="0"/>
              <a:t> value="</a:t>
            </a:r>
            <a:r>
              <a:rPr lang="fr-FR" b="1" i="1" dirty="0"/>
              <a:t>lundi</a:t>
            </a:r>
            <a:r>
              <a:rPr lang="fr-FR" b="1" dirty="0"/>
              <a:t>" /&gt;</a:t>
            </a:r>
            <a:r>
              <a:rPr lang="fr-FR" dirty="0"/>
              <a:t/>
            </a:r>
            <a:br>
              <a:rPr lang="fr-FR" dirty="0"/>
            </a:br>
            <a:r>
              <a:rPr lang="fr-FR" dirty="0"/>
              <a:t>    </a:t>
            </a:r>
            <a:r>
              <a:rPr lang="fr-FR" b="1" dirty="0"/>
              <a:t>&lt;</a:t>
            </a:r>
            <a:r>
              <a:rPr lang="fr-FR" b="1" dirty="0" err="1"/>
              <a:t>xsd:enumeration</a:t>
            </a:r>
            <a:r>
              <a:rPr lang="fr-FR" b="1" dirty="0"/>
              <a:t> value="</a:t>
            </a:r>
            <a:r>
              <a:rPr lang="fr-FR" b="1" i="1" dirty="0"/>
              <a:t>mardi</a:t>
            </a:r>
            <a:r>
              <a:rPr lang="fr-FR" b="1" dirty="0"/>
              <a:t>" /&gt;</a:t>
            </a:r>
            <a:r>
              <a:rPr lang="fr-FR" dirty="0"/>
              <a:t/>
            </a:r>
            <a:br>
              <a:rPr lang="fr-FR" dirty="0"/>
            </a:br>
            <a:r>
              <a:rPr lang="fr-FR" dirty="0"/>
              <a:t>    </a:t>
            </a:r>
            <a:r>
              <a:rPr lang="fr-FR" b="1" dirty="0"/>
              <a:t>&lt;</a:t>
            </a:r>
            <a:r>
              <a:rPr lang="fr-FR" b="1" dirty="0" err="1"/>
              <a:t>xsd:enumeration</a:t>
            </a:r>
            <a:r>
              <a:rPr lang="fr-FR" b="1" dirty="0"/>
              <a:t> value="</a:t>
            </a:r>
            <a:r>
              <a:rPr lang="fr-FR" b="1" i="1" dirty="0"/>
              <a:t>mercredi</a:t>
            </a:r>
            <a:r>
              <a:rPr lang="fr-FR" b="1" dirty="0"/>
              <a:t>" /&gt;</a:t>
            </a:r>
            <a:r>
              <a:rPr lang="fr-FR" dirty="0"/>
              <a:t/>
            </a:r>
            <a:br>
              <a:rPr lang="fr-FR" dirty="0"/>
            </a:br>
            <a:r>
              <a:rPr lang="fr-FR" dirty="0"/>
              <a:t>    </a:t>
            </a:r>
            <a:r>
              <a:rPr lang="fr-FR" b="1" dirty="0"/>
              <a:t>&lt;</a:t>
            </a:r>
            <a:r>
              <a:rPr lang="fr-FR" b="1" dirty="0" err="1"/>
              <a:t>xsd:enumeration</a:t>
            </a:r>
            <a:r>
              <a:rPr lang="fr-FR" b="1" dirty="0"/>
              <a:t> value="</a:t>
            </a:r>
            <a:r>
              <a:rPr lang="fr-FR" b="1" i="1" dirty="0"/>
              <a:t>jeudi</a:t>
            </a:r>
            <a:r>
              <a:rPr lang="fr-FR" b="1" dirty="0"/>
              <a:t>" /&gt;</a:t>
            </a:r>
            <a:r>
              <a:rPr lang="fr-FR" dirty="0"/>
              <a:t/>
            </a:r>
            <a:br>
              <a:rPr lang="fr-FR" dirty="0"/>
            </a:br>
            <a:r>
              <a:rPr lang="fr-FR" dirty="0"/>
              <a:t>    </a:t>
            </a:r>
            <a:r>
              <a:rPr lang="fr-FR" b="1" dirty="0"/>
              <a:t>&lt;</a:t>
            </a:r>
            <a:r>
              <a:rPr lang="fr-FR" b="1" dirty="0" err="1"/>
              <a:t>xsd:enumeration</a:t>
            </a:r>
            <a:r>
              <a:rPr lang="fr-FR" b="1" dirty="0"/>
              <a:t> value="</a:t>
            </a:r>
            <a:r>
              <a:rPr lang="fr-FR" b="1" i="1" dirty="0"/>
              <a:t>vendredi</a:t>
            </a:r>
            <a:r>
              <a:rPr lang="fr-FR" b="1" dirty="0"/>
              <a:t>" /&gt;</a:t>
            </a:r>
            <a:r>
              <a:rPr lang="fr-FR" dirty="0"/>
              <a:t/>
            </a:r>
            <a:br>
              <a:rPr lang="fr-FR" dirty="0"/>
            </a:br>
            <a:r>
              <a:rPr lang="fr-FR" dirty="0"/>
              <a:t>    </a:t>
            </a:r>
            <a:r>
              <a:rPr lang="fr-FR" b="1" dirty="0"/>
              <a:t>&lt;</a:t>
            </a:r>
            <a:r>
              <a:rPr lang="fr-FR" b="1" dirty="0" err="1"/>
              <a:t>xsd:enumeration</a:t>
            </a:r>
            <a:r>
              <a:rPr lang="fr-FR" b="1" dirty="0"/>
              <a:t> value="</a:t>
            </a:r>
            <a:r>
              <a:rPr lang="fr-FR" b="1" i="1" dirty="0"/>
              <a:t>samedi</a:t>
            </a:r>
            <a:r>
              <a:rPr lang="fr-FR" b="1" dirty="0"/>
              <a:t>" /&gt;</a:t>
            </a:r>
            <a:r>
              <a:rPr lang="fr-FR" dirty="0"/>
              <a:t/>
            </a:r>
            <a:br>
              <a:rPr lang="fr-FR" dirty="0"/>
            </a:br>
            <a:r>
              <a:rPr lang="fr-FR" dirty="0"/>
              <a:t>    </a:t>
            </a:r>
            <a:r>
              <a:rPr lang="fr-FR" b="1" dirty="0"/>
              <a:t>&lt;</a:t>
            </a:r>
            <a:r>
              <a:rPr lang="fr-FR" b="1" dirty="0" err="1"/>
              <a:t>xsd:enumeration</a:t>
            </a:r>
            <a:r>
              <a:rPr lang="fr-FR" b="1" dirty="0"/>
              <a:t> value="</a:t>
            </a:r>
            <a:r>
              <a:rPr lang="fr-FR" b="1" i="1" dirty="0"/>
              <a:t>dimanche</a:t>
            </a:r>
            <a:r>
              <a:rPr lang="fr-FR" b="1" dirty="0"/>
              <a:t>" /&gt;</a:t>
            </a:r>
            <a:r>
              <a:rPr lang="fr-FR" dirty="0"/>
              <a:t/>
            </a:r>
            <a:br>
              <a:rPr lang="fr-FR" dirty="0"/>
            </a:br>
            <a:r>
              <a:rPr lang="fr-FR" dirty="0"/>
              <a:t>  </a:t>
            </a:r>
            <a:r>
              <a:rPr lang="fr-FR" b="1" dirty="0"/>
              <a:t>&lt;/</a:t>
            </a:r>
            <a:r>
              <a:rPr lang="fr-FR" b="1" dirty="0" err="1"/>
              <a:t>xsd:restriction</a:t>
            </a:r>
            <a:r>
              <a:rPr lang="fr-FR" b="1" dirty="0"/>
              <a:t>&gt;</a:t>
            </a:r>
            <a:r>
              <a:rPr lang="fr-FR" dirty="0"/>
              <a:t/>
            </a:r>
            <a:br>
              <a:rPr lang="fr-FR" dirty="0"/>
            </a:br>
            <a:r>
              <a:rPr lang="fr-FR" b="1" dirty="0"/>
              <a:t>&lt;/</a:t>
            </a:r>
            <a:r>
              <a:rPr lang="fr-FR" b="1" dirty="0" err="1"/>
              <a:t>xsd:simpleType</a:t>
            </a:r>
            <a:r>
              <a:rPr lang="fr-FR" b="1" dirty="0" smtClean="0"/>
              <a:t>&gt;</a:t>
            </a:r>
            <a:endParaRPr lang="fr-FR" dirty="0"/>
          </a:p>
        </p:txBody>
      </p:sp>
    </p:spTree>
    <p:extLst>
      <p:ext uri="{BB962C8B-B14F-4D97-AF65-F5344CB8AC3E}">
        <p14:creationId xmlns:p14="http://schemas.microsoft.com/office/powerpoint/2010/main" val="39402416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Les dérivations</a:t>
            </a:r>
            <a:br>
              <a:rPr lang="fr-FR" b="1" dirty="0" smtClean="0"/>
            </a:br>
            <a:r>
              <a:rPr lang="fr-FR" b="1" dirty="0"/>
              <a:t>Restriction de </a:t>
            </a:r>
            <a:r>
              <a:rPr lang="fr-FR" b="1" dirty="0" smtClean="0"/>
              <a:t>type</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29</a:t>
            </a:fld>
            <a:endParaRPr lang="fr-FR"/>
          </a:p>
        </p:txBody>
      </p:sp>
      <p:sp>
        <p:nvSpPr>
          <p:cNvPr id="3" name="Espace réservé du contenu 2"/>
          <p:cNvSpPr>
            <a:spLocks noGrp="1"/>
          </p:cNvSpPr>
          <p:nvPr>
            <p:ph idx="1"/>
          </p:nvPr>
        </p:nvSpPr>
        <p:spPr/>
        <p:txBody>
          <a:bodyPr>
            <a:normAutofit/>
          </a:bodyPr>
          <a:lstStyle/>
          <a:p>
            <a:pPr marL="0" indent="0">
              <a:buNone/>
            </a:pPr>
            <a:r>
              <a:rPr lang="fr-FR" dirty="0" smtClean="0"/>
              <a:t>Exemple2:</a:t>
            </a:r>
            <a:r>
              <a:rPr lang="fr-FR" dirty="0"/>
              <a:t>Pour limiter la longueur d'une chaîne </a:t>
            </a:r>
            <a:r>
              <a:rPr lang="fr-FR" dirty="0" smtClean="0"/>
              <a:t>: </a:t>
            </a:r>
            <a:endParaRPr lang="fr-FR" dirty="0"/>
          </a:p>
          <a:p>
            <a:r>
              <a:rPr lang="fr-FR" b="1" dirty="0"/>
              <a:t>&lt;</a:t>
            </a:r>
            <a:r>
              <a:rPr lang="fr-FR" b="1" dirty="0" err="1"/>
              <a:t>xsd:simpleType</a:t>
            </a:r>
            <a:r>
              <a:rPr lang="fr-FR" b="1" dirty="0"/>
              <a:t> </a:t>
            </a:r>
            <a:r>
              <a:rPr lang="fr-FR" b="1" dirty="0" err="1"/>
              <a:t>name</a:t>
            </a:r>
            <a:r>
              <a:rPr lang="fr-FR" b="1" dirty="0"/>
              <a:t>="</a:t>
            </a:r>
            <a:r>
              <a:rPr lang="fr-FR" b="1" i="1" dirty="0" err="1"/>
              <a:t>typeMotLangueFrancaise</a:t>
            </a:r>
            <a:r>
              <a:rPr lang="fr-FR" b="1" dirty="0"/>
              <a:t>"&gt;</a:t>
            </a:r>
            <a:r>
              <a:rPr lang="fr-FR" dirty="0"/>
              <a:t/>
            </a:r>
            <a:br>
              <a:rPr lang="fr-FR" dirty="0"/>
            </a:br>
            <a:r>
              <a:rPr lang="fr-FR" dirty="0"/>
              <a:t>  </a:t>
            </a:r>
            <a:r>
              <a:rPr lang="fr-FR" b="1" dirty="0"/>
              <a:t>&lt;</a:t>
            </a:r>
            <a:r>
              <a:rPr lang="fr-FR" b="1" dirty="0" err="1"/>
              <a:t>xsd:restriction</a:t>
            </a:r>
            <a:r>
              <a:rPr lang="fr-FR" b="1" dirty="0"/>
              <a:t> base="</a:t>
            </a:r>
            <a:r>
              <a:rPr lang="fr-FR" b="1" i="1" dirty="0" err="1"/>
              <a:t>xsd:string</a:t>
            </a:r>
            <a:r>
              <a:rPr lang="fr-FR" b="1" dirty="0"/>
              <a:t>"&gt;</a:t>
            </a:r>
            <a:r>
              <a:rPr lang="fr-FR" dirty="0"/>
              <a:t/>
            </a:r>
            <a:br>
              <a:rPr lang="fr-FR" dirty="0"/>
            </a:br>
            <a:r>
              <a:rPr lang="fr-FR" dirty="0"/>
              <a:t>    </a:t>
            </a:r>
            <a:r>
              <a:rPr lang="fr-FR" b="1" dirty="0"/>
              <a:t>&lt;</a:t>
            </a:r>
            <a:r>
              <a:rPr lang="fr-FR" b="1" dirty="0" err="1"/>
              <a:t>xsd:length</a:t>
            </a:r>
            <a:r>
              <a:rPr lang="fr-FR" b="1" dirty="0"/>
              <a:t> value="</a:t>
            </a:r>
            <a:r>
              <a:rPr lang="fr-FR" b="1" i="1" dirty="0"/>
              <a:t>21</a:t>
            </a:r>
            <a:r>
              <a:rPr lang="fr-FR" b="1" dirty="0"/>
              <a:t>" /&gt;</a:t>
            </a:r>
            <a:r>
              <a:rPr lang="fr-FR" dirty="0"/>
              <a:t/>
            </a:r>
            <a:br>
              <a:rPr lang="fr-FR" dirty="0"/>
            </a:br>
            <a:r>
              <a:rPr lang="fr-FR" dirty="0"/>
              <a:t>  </a:t>
            </a:r>
            <a:r>
              <a:rPr lang="fr-FR" b="1" dirty="0"/>
              <a:t>&lt;/</a:t>
            </a:r>
            <a:r>
              <a:rPr lang="fr-FR" b="1" dirty="0" err="1"/>
              <a:t>xsd:restriction</a:t>
            </a:r>
            <a:r>
              <a:rPr lang="fr-FR" b="1" dirty="0"/>
              <a:t>&gt;</a:t>
            </a:r>
            <a:r>
              <a:rPr lang="fr-FR" dirty="0"/>
              <a:t/>
            </a:r>
            <a:br>
              <a:rPr lang="fr-FR" dirty="0"/>
            </a:br>
            <a:r>
              <a:rPr lang="fr-FR" b="1" dirty="0"/>
              <a:t>&lt;/</a:t>
            </a:r>
            <a:r>
              <a:rPr lang="fr-FR" b="1" dirty="0" err="1"/>
              <a:t>xsd:simpleType</a:t>
            </a:r>
            <a:r>
              <a:rPr lang="fr-FR" b="1" dirty="0"/>
              <a:t>&gt;</a:t>
            </a:r>
            <a:endParaRPr lang="fr-FR" dirty="0"/>
          </a:p>
        </p:txBody>
      </p:sp>
    </p:spTree>
    <p:extLst>
      <p:ext uri="{BB962C8B-B14F-4D97-AF65-F5344CB8AC3E}">
        <p14:creationId xmlns:p14="http://schemas.microsoft.com/office/powerpoint/2010/main" val="1892539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XML Schéma…notions</a:t>
            </a:r>
            <a:endParaRPr lang="fr-FR" dirty="0"/>
          </a:p>
        </p:txBody>
      </p:sp>
      <p:sp>
        <p:nvSpPr>
          <p:cNvPr id="3" name="Espace réservé du contenu 2"/>
          <p:cNvSpPr>
            <a:spLocks noGrp="1"/>
          </p:cNvSpPr>
          <p:nvPr>
            <p:ph idx="1"/>
          </p:nvPr>
        </p:nvSpPr>
        <p:spPr>
          <a:xfrm>
            <a:off x="457200" y="1124744"/>
            <a:ext cx="8229600" cy="5256584"/>
          </a:xfrm>
        </p:spPr>
        <p:txBody>
          <a:bodyPr>
            <a:normAutofit/>
          </a:bodyPr>
          <a:lstStyle/>
          <a:p>
            <a:pPr algn="just">
              <a:spcBef>
                <a:spcPts val="500"/>
              </a:spcBef>
              <a:spcAft>
                <a:spcPts val="500"/>
              </a:spcAft>
              <a:buFontTx/>
              <a:buNone/>
            </a:pPr>
            <a:endParaRPr lang="fr-FR" altLang="fr-FR" sz="1800" dirty="0"/>
          </a:p>
          <a:p>
            <a:pPr algn="just"/>
            <a:r>
              <a:rPr lang="fr-FR" sz="2400" dirty="0"/>
              <a:t>Un </a:t>
            </a:r>
            <a:r>
              <a:rPr lang="fr-FR" sz="2400" b="1" dirty="0">
                <a:hlinkClick r:id="rId2" tooltip="Espace de noms"/>
              </a:rPr>
              <a:t>espace de noms</a:t>
            </a:r>
            <a:r>
              <a:rPr lang="fr-FR" sz="2400" b="1" dirty="0"/>
              <a:t> XML</a:t>
            </a:r>
            <a:r>
              <a:rPr lang="fr-FR" sz="2400" dirty="0"/>
              <a:t> est une recommandation du </a:t>
            </a:r>
            <a:r>
              <a:rPr lang="fr-FR" sz="2400" dirty="0">
                <a:hlinkClick r:id="rId3" tooltip="World Wide Web Consortium"/>
              </a:rPr>
              <a:t>W3C</a:t>
            </a:r>
            <a:r>
              <a:rPr lang="fr-FR" sz="2400" dirty="0"/>
              <a:t> qui permet d'employer des </a:t>
            </a:r>
            <a:r>
              <a:rPr lang="fr-FR" sz="2400" dirty="0">
                <a:hlinkClick r:id="rId4" tooltip="Élément de donnée"/>
              </a:rPr>
              <a:t>éléments</a:t>
            </a:r>
            <a:r>
              <a:rPr lang="fr-FR" sz="2400" dirty="0"/>
              <a:t> et des </a:t>
            </a:r>
            <a:r>
              <a:rPr lang="fr-FR" sz="2400" dirty="0">
                <a:hlinkClick r:id="rId5" tooltip="Attribut (informatique)"/>
              </a:rPr>
              <a:t>attributs</a:t>
            </a:r>
            <a:r>
              <a:rPr lang="fr-FR" sz="2400" dirty="0"/>
              <a:t> nommés dans une instance </a:t>
            </a:r>
            <a:r>
              <a:rPr lang="fr-FR" sz="2400" dirty="0">
                <a:hlinkClick r:id="rId6" tooltip="Extensible Markup Language"/>
              </a:rPr>
              <a:t>XML</a:t>
            </a:r>
            <a:r>
              <a:rPr lang="fr-FR" sz="2400" dirty="0"/>
              <a:t>. Une instance XML peut contenir des </a:t>
            </a:r>
            <a:r>
              <a:rPr lang="fr-FR" sz="2400" dirty="0">
                <a:hlinkClick r:id="rId7" tooltip="Noms d'éléments"/>
              </a:rPr>
              <a:t>noms d'éléments</a:t>
            </a:r>
            <a:r>
              <a:rPr lang="fr-FR" sz="2400" dirty="0"/>
              <a:t> ou d'attributs de plus d'un vocabulaire XML. Si on attribue à chaque vocabulaire un espace de noms, alors on peut résoudre les ambiguïtés entre des noms identiques d'éléments ou d'attributs. Les noms d'élément au sein d'un même espace de noms doivent être uniques</a:t>
            </a:r>
            <a:r>
              <a:rPr lang="fr-FR" sz="2400" dirty="0" smtClean="0"/>
              <a:t>.[</a:t>
            </a:r>
            <a:r>
              <a:rPr lang="fr-FR" sz="2400" dirty="0" err="1" smtClean="0"/>
              <a:t>Wikipedia</a:t>
            </a:r>
            <a:r>
              <a:rPr lang="fr-FR" sz="2400" dirty="0" smtClean="0"/>
              <a:t>]</a:t>
            </a:r>
            <a:endParaRPr lang="fr-FR" sz="2400" dirty="0"/>
          </a:p>
          <a:p>
            <a:pPr algn="just">
              <a:spcBef>
                <a:spcPts val="500"/>
              </a:spcBef>
              <a:spcAft>
                <a:spcPts val="500"/>
              </a:spcAft>
            </a:pPr>
            <a:endParaRPr lang="fr-FR" sz="1800"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3</a:t>
            </a:fld>
            <a:endParaRPr lang="fr-FR"/>
          </a:p>
        </p:txBody>
      </p:sp>
    </p:spTree>
    <p:extLst>
      <p:ext uri="{BB962C8B-B14F-4D97-AF65-F5344CB8AC3E}">
        <p14:creationId xmlns:p14="http://schemas.microsoft.com/office/powerpoint/2010/main" val="23099102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Les dérivations</a:t>
            </a:r>
            <a:br>
              <a:rPr lang="fr-FR" b="1" dirty="0" smtClean="0"/>
            </a:br>
            <a:r>
              <a:rPr lang="fr-FR" b="1" dirty="0"/>
              <a:t>Restriction de </a:t>
            </a:r>
            <a:r>
              <a:rPr lang="fr-FR" b="1" dirty="0" smtClean="0"/>
              <a:t>type</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30</a:t>
            </a:fld>
            <a:endParaRPr lang="fr-FR"/>
          </a:p>
        </p:txBody>
      </p:sp>
      <p:sp>
        <p:nvSpPr>
          <p:cNvPr id="3" name="Espace réservé du contenu 2"/>
          <p:cNvSpPr>
            <a:spLocks noGrp="1"/>
          </p:cNvSpPr>
          <p:nvPr>
            <p:ph idx="1"/>
          </p:nvPr>
        </p:nvSpPr>
        <p:spPr/>
        <p:txBody>
          <a:bodyPr>
            <a:normAutofit fontScale="85000" lnSpcReduction="20000"/>
          </a:bodyPr>
          <a:lstStyle/>
          <a:p>
            <a:pPr marL="0" indent="0">
              <a:buNone/>
            </a:pPr>
            <a:r>
              <a:rPr lang="fr-FR" dirty="0" smtClean="0"/>
              <a:t>Exemple3:</a:t>
            </a:r>
            <a:r>
              <a:rPr lang="fr-FR" dirty="0"/>
              <a:t>Plus complexe, on peut utiliser des </a:t>
            </a:r>
            <a:r>
              <a:rPr lang="fr-FR" i="1" dirty="0"/>
              <a:t>expressions régulières</a:t>
            </a:r>
            <a:r>
              <a:rPr lang="fr-FR" dirty="0"/>
              <a:t>, qui permettent de spécifier quels sont les caractères autorisés, à l'aide de l'élément </a:t>
            </a:r>
            <a:r>
              <a:rPr lang="fr-FR" dirty="0" err="1"/>
              <a:t>xsd:pattern</a:t>
            </a:r>
            <a:r>
              <a:rPr lang="fr-FR" dirty="0" smtClean="0"/>
              <a:t>.</a:t>
            </a:r>
            <a:endParaRPr lang="fr-FR" dirty="0"/>
          </a:p>
          <a:p>
            <a:r>
              <a:rPr lang="fr-FR" b="1" dirty="0"/>
              <a:t>&lt;</a:t>
            </a:r>
            <a:r>
              <a:rPr lang="fr-FR" b="1" dirty="0" err="1"/>
              <a:t>xsd:simpleType</a:t>
            </a:r>
            <a:r>
              <a:rPr lang="fr-FR" b="1" dirty="0"/>
              <a:t> </a:t>
            </a:r>
            <a:r>
              <a:rPr lang="fr-FR" b="1" dirty="0" err="1"/>
              <a:t>name</a:t>
            </a:r>
            <a:r>
              <a:rPr lang="fr-FR" b="1" dirty="0"/>
              <a:t>="</a:t>
            </a:r>
            <a:r>
              <a:rPr lang="fr-FR" b="1" i="1" dirty="0" err="1"/>
              <a:t>typeAdresseElectronique</a:t>
            </a:r>
            <a:r>
              <a:rPr lang="fr-FR" b="1" dirty="0"/>
              <a:t>"&gt;</a:t>
            </a:r>
            <a:r>
              <a:rPr lang="fr-FR" dirty="0"/>
              <a:t/>
            </a:r>
            <a:br>
              <a:rPr lang="fr-FR" dirty="0"/>
            </a:br>
            <a:r>
              <a:rPr lang="fr-FR" dirty="0"/>
              <a:t>  </a:t>
            </a:r>
            <a:r>
              <a:rPr lang="fr-FR" b="1" dirty="0"/>
              <a:t>&lt;</a:t>
            </a:r>
            <a:r>
              <a:rPr lang="fr-FR" b="1" dirty="0" err="1"/>
              <a:t>xsd:restriction</a:t>
            </a:r>
            <a:r>
              <a:rPr lang="fr-FR" b="1" dirty="0"/>
              <a:t> base="</a:t>
            </a:r>
            <a:r>
              <a:rPr lang="fr-FR" b="1" i="1" dirty="0" err="1"/>
              <a:t>xsd:string</a:t>
            </a:r>
            <a:r>
              <a:rPr lang="fr-FR" b="1" dirty="0"/>
              <a:t>"&gt;</a:t>
            </a:r>
            <a:r>
              <a:rPr lang="fr-FR" dirty="0"/>
              <a:t/>
            </a:r>
            <a:br>
              <a:rPr lang="fr-FR" dirty="0"/>
            </a:br>
            <a:r>
              <a:rPr lang="fr-FR" dirty="0"/>
              <a:t>    </a:t>
            </a:r>
            <a:r>
              <a:rPr lang="fr-FR" b="1" dirty="0"/>
              <a:t>&lt;</a:t>
            </a:r>
            <a:r>
              <a:rPr lang="fr-FR" b="1" dirty="0" err="1"/>
              <a:t>xsd:pattern</a:t>
            </a:r>
            <a:r>
              <a:rPr lang="fr-FR" b="1" dirty="0"/>
              <a:t> value="</a:t>
            </a:r>
            <a:r>
              <a:rPr lang="fr-FR" b="1" i="1" dirty="0"/>
              <a:t>(.)+@(.)+</a:t>
            </a:r>
            <a:r>
              <a:rPr lang="fr-FR" b="1" dirty="0"/>
              <a:t>" /&gt;</a:t>
            </a:r>
            <a:r>
              <a:rPr lang="fr-FR" dirty="0"/>
              <a:t/>
            </a:r>
            <a:br>
              <a:rPr lang="fr-FR" dirty="0"/>
            </a:br>
            <a:r>
              <a:rPr lang="fr-FR" dirty="0"/>
              <a:t>  </a:t>
            </a:r>
            <a:r>
              <a:rPr lang="fr-FR" b="1" dirty="0"/>
              <a:t>&lt;/</a:t>
            </a:r>
            <a:r>
              <a:rPr lang="fr-FR" b="1" dirty="0" err="1"/>
              <a:t>xsd:restriction</a:t>
            </a:r>
            <a:r>
              <a:rPr lang="fr-FR" b="1" dirty="0"/>
              <a:t>&gt;</a:t>
            </a:r>
            <a:r>
              <a:rPr lang="fr-FR" dirty="0"/>
              <a:t/>
            </a:r>
            <a:br>
              <a:rPr lang="fr-FR" dirty="0"/>
            </a:br>
            <a:r>
              <a:rPr lang="fr-FR" b="1" dirty="0"/>
              <a:t>&lt;/</a:t>
            </a:r>
            <a:r>
              <a:rPr lang="fr-FR" b="1" dirty="0" err="1"/>
              <a:t>xsd:simpleType</a:t>
            </a:r>
            <a:r>
              <a:rPr lang="fr-FR" b="1" dirty="0" smtClean="0"/>
              <a:t>&gt;</a:t>
            </a:r>
          </a:p>
          <a:p>
            <a:r>
              <a:rPr lang="fr-FR" dirty="0"/>
              <a:t>Dans cet exemple, </a:t>
            </a:r>
            <a:r>
              <a:rPr lang="fr-FR" dirty="0"/>
              <a:t>(.)+</a:t>
            </a:r>
            <a:r>
              <a:rPr lang="fr-FR" dirty="0"/>
              <a:t> signifie que l'on peut mettre n'importe quel caractère au moins une fois, et qu'entre les deux chaînes doit impérativement apparaître le caractère </a:t>
            </a:r>
            <a:r>
              <a:rPr lang="fr-FR" dirty="0"/>
              <a:t>@</a:t>
            </a:r>
            <a:r>
              <a:rPr lang="fr-FR" dirty="0"/>
              <a:t>.</a:t>
            </a:r>
            <a:endParaRPr lang="fr-FR" dirty="0"/>
          </a:p>
        </p:txBody>
      </p:sp>
    </p:spTree>
    <p:extLst>
      <p:ext uri="{BB962C8B-B14F-4D97-AF65-F5344CB8AC3E}">
        <p14:creationId xmlns:p14="http://schemas.microsoft.com/office/powerpoint/2010/main" val="22903467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Les dérivations</a:t>
            </a:r>
            <a:br>
              <a:rPr lang="fr-FR" b="1" dirty="0" smtClean="0"/>
            </a:br>
            <a:r>
              <a:rPr lang="fr-FR" b="1" dirty="0"/>
              <a:t>Restriction de </a:t>
            </a:r>
            <a:r>
              <a:rPr lang="fr-FR" b="1" dirty="0" smtClean="0"/>
              <a:t>type</a:t>
            </a:r>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31</a:t>
            </a:fld>
            <a:endParaRPr lang="fr-FR"/>
          </a:p>
        </p:txBody>
      </p:sp>
      <p:sp>
        <p:nvSpPr>
          <p:cNvPr id="3" name="Espace réservé du contenu 2"/>
          <p:cNvSpPr>
            <a:spLocks noGrp="1"/>
          </p:cNvSpPr>
          <p:nvPr>
            <p:ph idx="1"/>
          </p:nvPr>
        </p:nvSpPr>
        <p:spPr/>
        <p:txBody>
          <a:bodyPr>
            <a:normAutofit fontScale="85000" lnSpcReduction="10000"/>
          </a:bodyPr>
          <a:lstStyle/>
          <a:p>
            <a:pPr marL="0" indent="0">
              <a:buNone/>
            </a:pPr>
            <a:r>
              <a:rPr lang="fr-FR" dirty="0" smtClean="0"/>
              <a:t>Exemple4:</a:t>
            </a:r>
            <a:r>
              <a:rPr lang="fr-FR" dirty="0"/>
              <a:t>Un numéro ISBN est un référent international pour une publication. Il s'agit d'un numéro à 10 ou 13 chiffres. On peut le déclarer ainsi :</a:t>
            </a:r>
          </a:p>
          <a:p>
            <a:r>
              <a:rPr lang="fr-FR" b="1" dirty="0"/>
              <a:t>&lt;</a:t>
            </a:r>
            <a:r>
              <a:rPr lang="fr-FR" b="1" dirty="0" err="1"/>
              <a:t>xsd:simpleType</a:t>
            </a:r>
            <a:r>
              <a:rPr lang="fr-FR" b="1" dirty="0"/>
              <a:t> </a:t>
            </a:r>
            <a:r>
              <a:rPr lang="fr-FR" b="1" dirty="0" err="1"/>
              <a:t>name</a:t>
            </a:r>
            <a:r>
              <a:rPr lang="fr-FR" b="1" dirty="0"/>
              <a:t>="</a:t>
            </a:r>
            <a:r>
              <a:rPr lang="fr-FR" b="1" i="1" dirty="0" err="1"/>
              <a:t>typeISBN</a:t>
            </a:r>
            <a:r>
              <a:rPr lang="fr-FR" b="1" dirty="0"/>
              <a:t>"&gt;</a:t>
            </a:r>
            <a:r>
              <a:rPr lang="fr-FR" dirty="0"/>
              <a:t/>
            </a:r>
            <a:br>
              <a:rPr lang="fr-FR" dirty="0"/>
            </a:br>
            <a:r>
              <a:rPr lang="fr-FR" dirty="0"/>
              <a:t>  </a:t>
            </a:r>
            <a:r>
              <a:rPr lang="fr-FR" b="1" dirty="0"/>
              <a:t>&lt;</a:t>
            </a:r>
            <a:r>
              <a:rPr lang="fr-FR" b="1" dirty="0" err="1"/>
              <a:t>xsd:restriction</a:t>
            </a:r>
            <a:r>
              <a:rPr lang="fr-FR" b="1" dirty="0"/>
              <a:t> base="</a:t>
            </a:r>
            <a:r>
              <a:rPr lang="fr-FR" b="1" i="1" dirty="0" err="1"/>
              <a:t>xsd:string</a:t>
            </a:r>
            <a:r>
              <a:rPr lang="fr-FR" b="1" dirty="0"/>
              <a:t>"&gt;</a:t>
            </a:r>
            <a:r>
              <a:rPr lang="fr-FR" dirty="0"/>
              <a:t/>
            </a:r>
            <a:br>
              <a:rPr lang="fr-FR" dirty="0"/>
            </a:br>
            <a:r>
              <a:rPr lang="fr-FR" dirty="0"/>
              <a:t>    </a:t>
            </a:r>
            <a:r>
              <a:rPr lang="fr-FR" b="1" dirty="0"/>
              <a:t>&lt;</a:t>
            </a:r>
            <a:r>
              <a:rPr lang="fr-FR" b="1" dirty="0" err="1"/>
              <a:t>xsd:pattern</a:t>
            </a:r>
            <a:r>
              <a:rPr lang="fr-FR" b="1" dirty="0"/>
              <a:t> value="</a:t>
            </a:r>
            <a:r>
              <a:rPr lang="fr-FR" b="1" i="1" dirty="0"/>
              <a:t>[0-9]{10}</a:t>
            </a:r>
            <a:r>
              <a:rPr lang="fr-FR" b="1" dirty="0"/>
              <a:t>" /&gt;</a:t>
            </a:r>
            <a:r>
              <a:rPr lang="fr-FR" dirty="0"/>
              <a:t/>
            </a:r>
            <a:br>
              <a:rPr lang="fr-FR" dirty="0"/>
            </a:br>
            <a:r>
              <a:rPr lang="fr-FR" dirty="0"/>
              <a:t>  </a:t>
            </a:r>
            <a:r>
              <a:rPr lang="fr-FR" b="1" dirty="0"/>
              <a:t>&lt;/</a:t>
            </a:r>
            <a:r>
              <a:rPr lang="fr-FR" b="1" dirty="0" err="1"/>
              <a:t>xsd:restriction</a:t>
            </a:r>
            <a:r>
              <a:rPr lang="fr-FR" b="1" dirty="0"/>
              <a:t>&gt;</a:t>
            </a:r>
            <a:r>
              <a:rPr lang="fr-FR" dirty="0"/>
              <a:t/>
            </a:r>
            <a:br>
              <a:rPr lang="fr-FR" dirty="0"/>
            </a:br>
            <a:r>
              <a:rPr lang="fr-FR" b="1" dirty="0"/>
              <a:t>&lt;/</a:t>
            </a:r>
            <a:r>
              <a:rPr lang="fr-FR" b="1" dirty="0" err="1"/>
              <a:t>xsd:simpleType</a:t>
            </a:r>
            <a:r>
              <a:rPr lang="fr-FR" b="1" dirty="0"/>
              <a:t>&gt;</a:t>
            </a:r>
            <a:endParaRPr lang="fr-FR" b="1" dirty="0" smtClean="0"/>
          </a:p>
          <a:p>
            <a:r>
              <a:rPr lang="fr-FR" dirty="0" smtClean="0"/>
              <a:t>Pour plus d’informations sur </a:t>
            </a:r>
            <a:r>
              <a:rPr lang="fr-FR" dirty="0"/>
              <a:t>les </a:t>
            </a:r>
            <a:r>
              <a:rPr lang="fr-FR" dirty="0" smtClean="0"/>
              <a:t>facettes, voir : </a:t>
            </a:r>
            <a:r>
              <a:rPr lang="fr-FR" dirty="0" smtClean="0">
                <a:hlinkClick r:id="rId3"/>
              </a:rPr>
              <a:t>http</a:t>
            </a:r>
            <a:r>
              <a:rPr lang="fr-FR" dirty="0">
                <a:hlinkClick r:id="rId3"/>
              </a:rPr>
              <a:t>://www.w3.org/TR/xmlschema-0/#SimpleTypeFacets</a:t>
            </a:r>
            <a:r>
              <a:rPr lang="fr-FR" dirty="0"/>
              <a:t>.</a:t>
            </a:r>
            <a:r>
              <a:rPr lang="fr-FR" dirty="0" smtClean="0"/>
              <a:t> </a:t>
            </a:r>
            <a:endParaRPr lang="fr-FR" dirty="0"/>
          </a:p>
        </p:txBody>
      </p:sp>
    </p:spTree>
    <p:extLst>
      <p:ext uri="{BB962C8B-B14F-4D97-AF65-F5344CB8AC3E}">
        <p14:creationId xmlns:p14="http://schemas.microsoft.com/office/powerpoint/2010/main" val="706353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XML Schéma…Exemple</a:t>
            </a:r>
            <a:endParaRPr lang="fr-FR" dirty="0"/>
          </a:p>
        </p:txBody>
      </p:sp>
      <p:sp>
        <p:nvSpPr>
          <p:cNvPr id="3" name="Espace réservé du contenu 2"/>
          <p:cNvSpPr>
            <a:spLocks noGrp="1"/>
          </p:cNvSpPr>
          <p:nvPr>
            <p:ph idx="1"/>
          </p:nvPr>
        </p:nvSpPr>
        <p:spPr>
          <a:xfrm>
            <a:off x="457200" y="1124744"/>
            <a:ext cx="8229600" cy="5256584"/>
          </a:xfrm>
        </p:spPr>
        <p:txBody>
          <a:bodyPr>
            <a:normAutofit fontScale="92500" lnSpcReduction="10000"/>
          </a:bodyPr>
          <a:lstStyle/>
          <a:p>
            <a:pPr>
              <a:spcBef>
                <a:spcPts val="500"/>
              </a:spcBef>
              <a:spcAft>
                <a:spcPts val="500"/>
              </a:spcAft>
              <a:buFontTx/>
              <a:buNone/>
            </a:pPr>
            <a:endParaRPr lang="fr-FR" altLang="fr-FR" sz="1800" dirty="0"/>
          </a:p>
          <a:p>
            <a:r>
              <a:rPr lang="fr-FR" sz="2400" dirty="0"/>
              <a:t>&lt;?</a:t>
            </a:r>
            <a:r>
              <a:rPr lang="fr-FR" sz="2400" dirty="0" err="1"/>
              <a:t>xml</a:t>
            </a:r>
            <a:r>
              <a:rPr lang="fr-FR" sz="2400" dirty="0"/>
              <a:t> version="1.0"?&gt;</a:t>
            </a:r>
            <a:br>
              <a:rPr lang="fr-FR" sz="2400" dirty="0"/>
            </a:br>
            <a:r>
              <a:rPr lang="fr-FR" sz="2400" dirty="0"/>
              <a:t>&lt;</a:t>
            </a:r>
            <a:r>
              <a:rPr lang="fr-FR" sz="2400" dirty="0" err="1"/>
              <a:t>xs:schema</a:t>
            </a:r>
            <a:r>
              <a:rPr lang="fr-FR" sz="2400" dirty="0"/>
              <a:t> </a:t>
            </a:r>
            <a:r>
              <a:rPr lang="fr-FR" sz="2400" dirty="0" err="1"/>
              <a:t>xmlns:xs</a:t>
            </a:r>
            <a:r>
              <a:rPr lang="fr-FR" sz="2400" dirty="0"/>
              <a:t>="http://www.w3.org/2001/XMLSchema"&gt;</a:t>
            </a:r>
            <a:br>
              <a:rPr lang="fr-FR" sz="2400" dirty="0"/>
            </a:br>
            <a:r>
              <a:rPr lang="fr-FR" sz="2400" dirty="0"/>
              <a:t/>
            </a:r>
            <a:br>
              <a:rPr lang="fr-FR" sz="2400" dirty="0"/>
            </a:br>
            <a:r>
              <a:rPr lang="fr-FR" sz="2400" dirty="0"/>
              <a:t>&lt;</a:t>
            </a:r>
            <a:r>
              <a:rPr lang="fr-FR" sz="2400" dirty="0" err="1"/>
              <a:t>xs:element</a:t>
            </a:r>
            <a:r>
              <a:rPr lang="fr-FR" sz="2400" dirty="0"/>
              <a:t> </a:t>
            </a:r>
            <a:r>
              <a:rPr lang="fr-FR" sz="2400" dirty="0" err="1"/>
              <a:t>name</a:t>
            </a:r>
            <a:r>
              <a:rPr lang="fr-FR" sz="2400" dirty="0"/>
              <a:t>="note"&gt;</a:t>
            </a:r>
            <a:br>
              <a:rPr lang="fr-FR" sz="2400" dirty="0"/>
            </a:br>
            <a:r>
              <a:rPr lang="fr-FR" sz="2400" dirty="0"/>
              <a:t>  &lt;</a:t>
            </a:r>
            <a:r>
              <a:rPr lang="fr-FR" sz="2400" dirty="0" err="1"/>
              <a:t>xs:complexType</a:t>
            </a:r>
            <a:r>
              <a:rPr lang="fr-FR" sz="2400" dirty="0"/>
              <a:t>&gt;</a:t>
            </a:r>
            <a:br>
              <a:rPr lang="fr-FR" sz="2400" dirty="0"/>
            </a:br>
            <a:r>
              <a:rPr lang="fr-FR" sz="2400" dirty="0"/>
              <a:t>    &lt;</a:t>
            </a:r>
            <a:r>
              <a:rPr lang="fr-FR" sz="2400" dirty="0" err="1"/>
              <a:t>xs:sequence</a:t>
            </a:r>
            <a:r>
              <a:rPr lang="fr-FR" sz="2400" dirty="0"/>
              <a:t>&gt;</a:t>
            </a:r>
            <a:br>
              <a:rPr lang="fr-FR" sz="2400" dirty="0"/>
            </a:br>
            <a:r>
              <a:rPr lang="fr-FR" sz="2400" dirty="0"/>
              <a:t>      &lt;</a:t>
            </a:r>
            <a:r>
              <a:rPr lang="fr-FR" sz="2400" dirty="0" err="1"/>
              <a:t>xs:element</a:t>
            </a:r>
            <a:r>
              <a:rPr lang="fr-FR" sz="2400" dirty="0"/>
              <a:t> </a:t>
            </a:r>
            <a:r>
              <a:rPr lang="fr-FR" sz="2400" dirty="0" err="1"/>
              <a:t>name</a:t>
            </a:r>
            <a:r>
              <a:rPr lang="fr-FR" sz="2400" dirty="0"/>
              <a:t>="to" type="</a:t>
            </a:r>
            <a:r>
              <a:rPr lang="fr-FR" sz="2400" dirty="0" err="1"/>
              <a:t>xs:string</a:t>
            </a:r>
            <a:r>
              <a:rPr lang="fr-FR" sz="2400" dirty="0"/>
              <a:t>"/&gt;</a:t>
            </a:r>
            <a:br>
              <a:rPr lang="fr-FR" sz="2400" dirty="0"/>
            </a:br>
            <a:r>
              <a:rPr lang="fr-FR" sz="2400" dirty="0"/>
              <a:t>      &lt;</a:t>
            </a:r>
            <a:r>
              <a:rPr lang="fr-FR" sz="2400" dirty="0" err="1"/>
              <a:t>xs:element</a:t>
            </a:r>
            <a:r>
              <a:rPr lang="fr-FR" sz="2400" dirty="0"/>
              <a:t> </a:t>
            </a:r>
            <a:r>
              <a:rPr lang="fr-FR" sz="2400" dirty="0" err="1"/>
              <a:t>name</a:t>
            </a:r>
            <a:r>
              <a:rPr lang="fr-FR" sz="2400" dirty="0"/>
              <a:t>="</a:t>
            </a:r>
            <a:r>
              <a:rPr lang="fr-FR" sz="2400" dirty="0" err="1"/>
              <a:t>from</a:t>
            </a:r>
            <a:r>
              <a:rPr lang="fr-FR" sz="2400" dirty="0"/>
              <a:t>" type="</a:t>
            </a:r>
            <a:r>
              <a:rPr lang="fr-FR" sz="2400" dirty="0" err="1"/>
              <a:t>xs:string</a:t>
            </a:r>
            <a:r>
              <a:rPr lang="fr-FR" sz="2400" dirty="0"/>
              <a:t>"/&gt;</a:t>
            </a:r>
            <a:br>
              <a:rPr lang="fr-FR" sz="2400" dirty="0"/>
            </a:br>
            <a:r>
              <a:rPr lang="fr-FR" sz="2400" dirty="0"/>
              <a:t>      &lt;</a:t>
            </a:r>
            <a:r>
              <a:rPr lang="fr-FR" sz="2400" dirty="0" err="1"/>
              <a:t>xs:element</a:t>
            </a:r>
            <a:r>
              <a:rPr lang="fr-FR" sz="2400" dirty="0"/>
              <a:t> </a:t>
            </a:r>
            <a:r>
              <a:rPr lang="fr-FR" sz="2400" dirty="0" err="1"/>
              <a:t>name</a:t>
            </a:r>
            <a:r>
              <a:rPr lang="fr-FR" sz="2400" dirty="0"/>
              <a:t>="</a:t>
            </a:r>
            <a:r>
              <a:rPr lang="fr-FR" sz="2400" dirty="0" err="1"/>
              <a:t>heading</a:t>
            </a:r>
            <a:r>
              <a:rPr lang="fr-FR" sz="2400" dirty="0"/>
              <a:t>" type="</a:t>
            </a:r>
            <a:r>
              <a:rPr lang="fr-FR" sz="2400" dirty="0" err="1"/>
              <a:t>xs:string</a:t>
            </a:r>
            <a:r>
              <a:rPr lang="fr-FR" sz="2400" dirty="0"/>
              <a:t>"/&gt;</a:t>
            </a:r>
            <a:br>
              <a:rPr lang="fr-FR" sz="2400" dirty="0"/>
            </a:br>
            <a:r>
              <a:rPr lang="fr-FR" sz="2400" dirty="0"/>
              <a:t>      &lt;</a:t>
            </a:r>
            <a:r>
              <a:rPr lang="fr-FR" sz="2400" dirty="0" err="1"/>
              <a:t>xs:element</a:t>
            </a:r>
            <a:r>
              <a:rPr lang="fr-FR" sz="2400" dirty="0"/>
              <a:t> </a:t>
            </a:r>
            <a:r>
              <a:rPr lang="fr-FR" sz="2400" dirty="0" err="1"/>
              <a:t>name</a:t>
            </a:r>
            <a:r>
              <a:rPr lang="fr-FR" sz="2400" dirty="0"/>
              <a:t>="body" type="</a:t>
            </a:r>
            <a:r>
              <a:rPr lang="fr-FR" sz="2400" dirty="0" err="1"/>
              <a:t>xs:string</a:t>
            </a:r>
            <a:r>
              <a:rPr lang="fr-FR" sz="2400" dirty="0"/>
              <a:t>"/&gt;</a:t>
            </a:r>
            <a:br>
              <a:rPr lang="fr-FR" sz="2400" dirty="0"/>
            </a:br>
            <a:r>
              <a:rPr lang="fr-FR" sz="2400" dirty="0"/>
              <a:t>    &lt;/</a:t>
            </a:r>
            <a:r>
              <a:rPr lang="fr-FR" sz="2400" dirty="0" err="1"/>
              <a:t>xs:sequence</a:t>
            </a:r>
            <a:r>
              <a:rPr lang="fr-FR" sz="2400" dirty="0"/>
              <a:t>&gt;</a:t>
            </a:r>
            <a:br>
              <a:rPr lang="fr-FR" sz="2400" dirty="0"/>
            </a:br>
            <a:r>
              <a:rPr lang="fr-FR" sz="2400" dirty="0"/>
              <a:t>  &lt;/</a:t>
            </a:r>
            <a:r>
              <a:rPr lang="fr-FR" sz="2400" dirty="0" err="1"/>
              <a:t>xs:complexType</a:t>
            </a:r>
            <a:r>
              <a:rPr lang="fr-FR" sz="2400" dirty="0"/>
              <a:t>&gt;</a:t>
            </a:r>
            <a:br>
              <a:rPr lang="fr-FR" sz="2400" dirty="0"/>
            </a:br>
            <a:r>
              <a:rPr lang="fr-FR" sz="2400" dirty="0"/>
              <a:t>&lt;/</a:t>
            </a:r>
            <a:r>
              <a:rPr lang="fr-FR" sz="2400" dirty="0" err="1"/>
              <a:t>xs:element</a:t>
            </a:r>
            <a:r>
              <a:rPr lang="fr-FR" sz="2400" dirty="0"/>
              <a:t>&gt;</a:t>
            </a:r>
            <a:br>
              <a:rPr lang="fr-FR" sz="2400" dirty="0"/>
            </a:br>
            <a:r>
              <a:rPr lang="fr-FR" sz="2400" dirty="0"/>
              <a:t/>
            </a:r>
            <a:br>
              <a:rPr lang="fr-FR" sz="2400" dirty="0"/>
            </a:br>
            <a:r>
              <a:rPr lang="fr-FR" sz="2400" dirty="0"/>
              <a:t>&lt;/</a:t>
            </a:r>
            <a:r>
              <a:rPr lang="fr-FR" sz="2400" dirty="0" err="1"/>
              <a:t>xs:schema</a:t>
            </a:r>
            <a:r>
              <a:rPr lang="fr-FR" sz="2400" dirty="0"/>
              <a:t>&gt;</a:t>
            </a:r>
            <a:endParaRPr lang="fr-FR" sz="1800"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4</a:t>
            </a:fld>
            <a:endParaRPr lang="fr-FR"/>
          </a:p>
        </p:txBody>
      </p:sp>
    </p:spTree>
    <p:extLst>
      <p:ext uri="{BB962C8B-B14F-4D97-AF65-F5344CB8AC3E}">
        <p14:creationId xmlns:p14="http://schemas.microsoft.com/office/powerpoint/2010/main" val="1823172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XML schéma vs DTD</a:t>
            </a:r>
            <a:endParaRPr lang="fr-FR" dirty="0"/>
          </a:p>
        </p:txBody>
      </p:sp>
      <p:sp>
        <p:nvSpPr>
          <p:cNvPr id="3" name="Espace réservé du contenu 2"/>
          <p:cNvSpPr>
            <a:spLocks noGrp="1"/>
          </p:cNvSpPr>
          <p:nvPr>
            <p:ph idx="1"/>
          </p:nvPr>
        </p:nvSpPr>
        <p:spPr/>
        <p:txBody>
          <a:bodyPr>
            <a:normAutofit lnSpcReduction="10000"/>
          </a:bodyPr>
          <a:lstStyle/>
          <a:p>
            <a:pPr marL="0" indent="0">
              <a:buNone/>
            </a:pPr>
            <a:r>
              <a:rPr lang="en-US" b="1" dirty="0" smtClean="0"/>
              <a:t>Limitations des DTD:</a:t>
            </a:r>
            <a:endParaRPr lang="en-US" b="1" dirty="0"/>
          </a:p>
          <a:p>
            <a:r>
              <a:rPr lang="fr-FR" dirty="0"/>
              <a:t>les DTD ne sont pas au format XML. Cela signifie qu'il est nécessaire d'utiliser un outil spécial pour manipuler un tel fichier, différent de celui utilisé pour l'édition du </a:t>
            </a:r>
            <a:r>
              <a:rPr lang="fr-FR" dirty="0" err="1"/>
              <a:t>fichierXML</a:t>
            </a:r>
            <a:r>
              <a:rPr lang="fr-FR" dirty="0" smtClean="0"/>
              <a:t>.</a:t>
            </a:r>
          </a:p>
          <a:p>
            <a:r>
              <a:rPr lang="fr-FR" dirty="0"/>
              <a:t>les DTD ne supportent pas les « espaces de nom </a:t>
            </a:r>
            <a:r>
              <a:rPr lang="fr-FR" dirty="0" smtClean="0"/>
              <a:t>».</a:t>
            </a:r>
          </a:p>
          <a:p>
            <a:r>
              <a:rPr lang="fr-FR" dirty="0"/>
              <a:t>le « typage » des données </a:t>
            </a:r>
            <a:r>
              <a:rPr lang="fr-FR" dirty="0" smtClean="0"/>
              <a:t>est </a:t>
            </a:r>
            <a:r>
              <a:rPr lang="fr-FR" dirty="0"/>
              <a:t>extrêmement limité.</a:t>
            </a:r>
            <a:endParaRPr lang="fr-FR" altLang="fr-FR" b="1" dirty="0" smtClean="0"/>
          </a:p>
          <a:p>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5</a:t>
            </a:fld>
            <a:endParaRPr lang="fr-FR"/>
          </a:p>
        </p:txBody>
      </p:sp>
    </p:spTree>
    <p:extLst>
      <p:ext uri="{BB962C8B-B14F-4D97-AF65-F5344CB8AC3E}">
        <p14:creationId xmlns:p14="http://schemas.microsoft.com/office/powerpoint/2010/main" val="3967820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XML schéma vs DTD</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r>
              <a:rPr lang="en-US" b="1" dirty="0" err="1" smtClean="0"/>
              <a:t>Apports</a:t>
            </a:r>
            <a:r>
              <a:rPr lang="en-US" b="1" dirty="0" smtClean="0"/>
              <a:t> des </a:t>
            </a:r>
            <a:r>
              <a:rPr lang="en-US" b="1" dirty="0" err="1" smtClean="0"/>
              <a:t>schémas</a:t>
            </a:r>
            <a:r>
              <a:rPr lang="en-US" b="1" dirty="0" smtClean="0"/>
              <a:t>:</a:t>
            </a:r>
            <a:endParaRPr lang="en-US" b="1" dirty="0"/>
          </a:p>
          <a:p>
            <a:r>
              <a:rPr lang="fr-FR" dirty="0"/>
              <a:t>Le typage des données est introduit, ce qui permet la gestion de booléens, d'entiers, d'intervalles de temps... Il est même possible de créer de nouveaux types à partir de types existants.</a:t>
            </a:r>
          </a:p>
          <a:p>
            <a:r>
              <a:rPr lang="fr-FR" dirty="0"/>
              <a:t>La notion d'héritage. Les éléments peuvent hériter du contenu et des attributs d'un autre élément</a:t>
            </a:r>
            <a:r>
              <a:rPr lang="fr-FR" dirty="0" smtClean="0"/>
              <a:t>..</a:t>
            </a:r>
            <a:endParaRPr lang="fr-FR" dirty="0"/>
          </a:p>
          <a:p>
            <a:r>
              <a:rPr lang="fr-FR" dirty="0"/>
              <a:t>Les indicateurs d'occurrences des éléments</a:t>
            </a:r>
            <a:r>
              <a:rPr lang="fr-FR" dirty="0" smtClean="0"/>
              <a:t>.</a:t>
            </a:r>
          </a:p>
          <a:p>
            <a:r>
              <a:rPr lang="fr-FR" dirty="0"/>
              <a:t>Le support des espaces de nom.</a:t>
            </a:r>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6</a:t>
            </a:fld>
            <a:endParaRPr lang="fr-FR"/>
          </a:p>
        </p:txBody>
      </p:sp>
    </p:spTree>
    <p:extLst>
      <p:ext uri="{BB962C8B-B14F-4D97-AF65-F5344CB8AC3E}">
        <p14:creationId xmlns:p14="http://schemas.microsoft.com/office/powerpoint/2010/main" val="2683394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Structure de base</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a:t>Comme tout document XML, un </a:t>
            </a:r>
            <a:r>
              <a:rPr lang="fr-FR" dirty="0" err="1"/>
              <a:t>Schema</a:t>
            </a:r>
            <a:r>
              <a:rPr lang="fr-FR" dirty="0"/>
              <a:t> XML commence par un prologue, et a un élément racine. </a:t>
            </a:r>
            <a:endParaRPr lang="fr-FR" dirty="0" smtClean="0"/>
          </a:p>
          <a:p>
            <a:r>
              <a:rPr lang="fr-FR" dirty="0"/>
              <a:t>&lt;?</a:t>
            </a:r>
            <a:r>
              <a:rPr lang="fr-FR" dirty="0" err="1"/>
              <a:t>xml</a:t>
            </a:r>
            <a:r>
              <a:rPr lang="fr-FR" dirty="0"/>
              <a:t> version="1.0" </a:t>
            </a:r>
            <a:r>
              <a:rPr lang="fr-FR" dirty="0" err="1"/>
              <a:t>encoding</a:t>
            </a:r>
            <a:r>
              <a:rPr lang="fr-FR" dirty="0"/>
              <a:t>="ISO-8859-1"?&gt;</a:t>
            </a:r>
            <a:br>
              <a:rPr lang="fr-FR" dirty="0"/>
            </a:br>
            <a:r>
              <a:rPr lang="fr-FR" b="1" dirty="0"/>
              <a:t>&lt;</a:t>
            </a:r>
            <a:r>
              <a:rPr lang="fr-FR" b="1" dirty="0" err="1"/>
              <a:t>xsd:schema</a:t>
            </a:r>
            <a:r>
              <a:rPr lang="fr-FR" b="1" dirty="0"/>
              <a:t> </a:t>
            </a:r>
            <a:r>
              <a:rPr lang="fr-FR" b="1" dirty="0" err="1"/>
              <a:t>xmlns:xsd</a:t>
            </a:r>
            <a:r>
              <a:rPr lang="fr-FR" b="1" dirty="0"/>
              <a:t>="</a:t>
            </a:r>
            <a:r>
              <a:rPr lang="fr-FR" b="1" i="1" dirty="0"/>
              <a:t>http://www.w3.org/2001//XMLSchema</a:t>
            </a:r>
            <a:r>
              <a:rPr lang="fr-FR" b="1" dirty="0"/>
              <a:t>"&gt;</a:t>
            </a:r>
            <a:r>
              <a:rPr lang="fr-FR" dirty="0"/>
              <a:t>   &lt;!-- déclarations d'éléments, d'attributs et de types ici --&gt;</a:t>
            </a:r>
            <a:br>
              <a:rPr lang="fr-FR" dirty="0"/>
            </a:br>
            <a:r>
              <a:rPr lang="fr-FR" b="1" dirty="0"/>
              <a:t>&lt;/</a:t>
            </a:r>
            <a:r>
              <a:rPr lang="fr-FR" b="1" dirty="0" err="1"/>
              <a:t>xsd:schema</a:t>
            </a:r>
            <a:r>
              <a:rPr lang="fr-FR" b="1" dirty="0"/>
              <a:t>&gt;</a:t>
            </a:r>
            <a:endParaRPr lang="fr-FR" dirty="0" smtClean="0"/>
          </a:p>
          <a:p>
            <a:r>
              <a:rPr lang="fr-FR" dirty="0"/>
              <a:t>Le vocabulaire de XML </a:t>
            </a:r>
            <a:r>
              <a:rPr lang="fr-FR" dirty="0" err="1"/>
              <a:t>Schema</a:t>
            </a:r>
            <a:r>
              <a:rPr lang="fr-FR" dirty="0"/>
              <a:t> est composé d'environ 30 éléments et attributs. Ce vocabulaire </a:t>
            </a:r>
            <a:r>
              <a:rPr lang="fr-FR" dirty="0" smtClean="0"/>
              <a:t>est </a:t>
            </a:r>
            <a:r>
              <a:rPr lang="fr-FR" dirty="0"/>
              <a:t>défini dans un Schéma.</a:t>
            </a:r>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7</a:t>
            </a:fld>
            <a:endParaRPr lang="fr-FR"/>
          </a:p>
        </p:txBody>
      </p:sp>
    </p:spTree>
    <p:extLst>
      <p:ext uri="{BB962C8B-B14F-4D97-AF65-F5344CB8AC3E}">
        <p14:creationId xmlns:p14="http://schemas.microsoft.com/office/powerpoint/2010/main" val="27791295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Déclarations d'éléments</a:t>
            </a:r>
          </a:p>
        </p:txBody>
      </p:sp>
      <p:sp>
        <p:nvSpPr>
          <p:cNvPr id="3" name="Espace réservé du contenu 2"/>
          <p:cNvSpPr>
            <a:spLocks noGrp="1"/>
          </p:cNvSpPr>
          <p:nvPr>
            <p:ph idx="1"/>
          </p:nvPr>
        </p:nvSpPr>
        <p:spPr/>
        <p:txBody>
          <a:bodyPr>
            <a:normAutofit fontScale="92500" lnSpcReduction="10000"/>
          </a:bodyPr>
          <a:lstStyle/>
          <a:p>
            <a:r>
              <a:rPr lang="fr-FR" dirty="0"/>
              <a:t>Un élément, dans un schéma, se déclare avec la balise &lt;</a:t>
            </a:r>
            <a:r>
              <a:rPr lang="fr-FR" dirty="0" err="1"/>
              <a:t>xsd:element</a:t>
            </a:r>
            <a:r>
              <a:rPr lang="fr-FR" dirty="0"/>
              <a:t>&gt;. Par exemple,</a:t>
            </a:r>
            <a:r>
              <a:rPr lang="fr-FR" dirty="0" smtClean="0"/>
              <a:t> </a:t>
            </a:r>
          </a:p>
          <a:p>
            <a:r>
              <a:rPr lang="fr-FR" dirty="0"/>
              <a:t>&lt;?</a:t>
            </a:r>
            <a:r>
              <a:rPr lang="fr-FR" dirty="0" err="1"/>
              <a:t>xml</a:t>
            </a:r>
            <a:r>
              <a:rPr lang="fr-FR" dirty="0"/>
              <a:t> version="1.0" </a:t>
            </a:r>
            <a:r>
              <a:rPr lang="fr-FR" dirty="0" err="1"/>
              <a:t>encoding</a:t>
            </a:r>
            <a:r>
              <a:rPr lang="fr-FR" dirty="0"/>
              <a:t>="ISO-8859-1"?&gt;</a:t>
            </a:r>
            <a:br>
              <a:rPr lang="fr-FR" dirty="0"/>
            </a:br>
            <a:r>
              <a:rPr lang="fr-FR" b="1" dirty="0"/>
              <a:t>&lt;</a:t>
            </a:r>
            <a:r>
              <a:rPr lang="fr-FR" b="1" dirty="0" err="1"/>
              <a:t>xsd:schema</a:t>
            </a:r>
            <a:r>
              <a:rPr lang="fr-FR" b="1" dirty="0"/>
              <a:t> </a:t>
            </a:r>
            <a:r>
              <a:rPr lang="fr-FR" b="1" dirty="0" err="1"/>
              <a:t>xmlns:xsd</a:t>
            </a:r>
            <a:r>
              <a:rPr lang="fr-FR" b="1" dirty="0"/>
              <a:t>="</a:t>
            </a:r>
            <a:r>
              <a:rPr lang="fr-FR" b="1" i="1" dirty="0"/>
              <a:t>http://www.w3.org/2001/XMLSchema</a:t>
            </a:r>
            <a:r>
              <a:rPr lang="fr-FR" b="1" dirty="0"/>
              <a:t>"&gt;</a:t>
            </a:r>
            <a:r>
              <a:rPr lang="fr-FR" dirty="0"/>
              <a:t>   </a:t>
            </a:r>
            <a:r>
              <a:rPr lang="fr-FR" b="1" dirty="0"/>
              <a:t>&lt;</a:t>
            </a:r>
            <a:r>
              <a:rPr lang="fr-FR" b="1" dirty="0" err="1"/>
              <a:t>xsd:elementname</a:t>
            </a:r>
            <a:r>
              <a:rPr lang="fr-FR" b="1" dirty="0"/>
              <a:t>="</a:t>
            </a:r>
            <a:r>
              <a:rPr lang="fr-FR" b="1" i="1" dirty="0"/>
              <a:t>contacts</a:t>
            </a:r>
            <a:r>
              <a:rPr lang="fr-FR" b="1" dirty="0"/>
              <a:t>" type="</a:t>
            </a:r>
            <a:r>
              <a:rPr lang="fr-FR" b="1" i="1" dirty="0" err="1"/>
              <a:t>typeContacts</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remarque</a:t>
            </a:r>
            <a:r>
              <a:rPr lang="fr-FR" b="1" dirty="0"/>
              <a:t>" type="</a:t>
            </a:r>
            <a:r>
              <a:rPr lang="fr-FR" b="1" i="1" dirty="0" err="1"/>
              <a:t>xsd:string</a:t>
            </a:r>
            <a:r>
              <a:rPr lang="fr-FR" b="1" dirty="0"/>
              <a:t>" /&gt;</a:t>
            </a:r>
            <a:r>
              <a:rPr lang="fr-FR" dirty="0"/>
              <a:t/>
            </a:r>
            <a:br>
              <a:rPr lang="fr-FR" dirty="0"/>
            </a:br>
            <a:r>
              <a:rPr lang="fr-FR" dirty="0"/>
              <a:t>&lt;!-- déclarations de types ici --&gt;</a:t>
            </a:r>
            <a:br>
              <a:rPr lang="fr-FR" dirty="0"/>
            </a:br>
            <a:r>
              <a:rPr lang="fr-FR" b="1" dirty="0"/>
              <a:t>&lt;/</a:t>
            </a:r>
            <a:r>
              <a:rPr lang="fr-FR" b="1" dirty="0" err="1"/>
              <a:t>xsd:schema</a:t>
            </a:r>
            <a:r>
              <a:rPr lang="fr-FR" b="1" dirty="0" smtClean="0"/>
              <a:t>&gt;</a:t>
            </a:r>
            <a:endParaRPr lang="fr-FR" dirty="0" smtClean="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8</a:t>
            </a:fld>
            <a:endParaRPr lang="fr-FR"/>
          </a:p>
        </p:txBody>
      </p:sp>
    </p:spTree>
    <p:extLst>
      <p:ext uri="{BB962C8B-B14F-4D97-AF65-F5344CB8AC3E}">
        <p14:creationId xmlns:p14="http://schemas.microsoft.com/office/powerpoint/2010/main" val="20447656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a:t>Déclarations </a:t>
            </a:r>
            <a:r>
              <a:rPr lang="fr-FR" b="1" dirty="0" smtClean="0"/>
              <a:t>d'attributs</a:t>
            </a:r>
            <a:endParaRPr lang="fr-FR" b="1" dirty="0"/>
          </a:p>
        </p:txBody>
      </p:sp>
      <p:sp>
        <p:nvSpPr>
          <p:cNvPr id="3" name="Espace réservé du contenu 2"/>
          <p:cNvSpPr>
            <a:spLocks noGrp="1"/>
          </p:cNvSpPr>
          <p:nvPr>
            <p:ph idx="1"/>
          </p:nvPr>
        </p:nvSpPr>
        <p:spPr/>
        <p:txBody>
          <a:bodyPr>
            <a:normAutofit fontScale="85000" lnSpcReduction="10000"/>
          </a:bodyPr>
          <a:lstStyle/>
          <a:p>
            <a:r>
              <a:rPr lang="fr-FR" dirty="0"/>
              <a:t>À la différence des éléments, un attribut ne peut être que de type simple.</a:t>
            </a:r>
            <a:r>
              <a:rPr lang="fr-FR" dirty="0" smtClean="0"/>
              <a:t> </a:t>
            </a:r>
          </a:p>
          <a:p>
            <a:endParaRPr lang="fr-FR" dirty="0" smtClean="0"/>
          </a:p>
          <a:p>
            <a:r>
              <a:rPr lang="fr-FR" dirty="0"/>
              <a:t>&lt;?</a:t>
            </a:r>
            <a:r>
              <a:rPr lang="fr-FR" dirty="0" err="1"/>
              <a:t>xml</a:t>
            </a:r>
            <a:r>
              <a:rPr lang="fr-FR" dirty="0"/>
              <a:t> version="1.0" </a:t>
            </a:r>
            <a:r>
              <a:rPr lang="fr-FR" dirty="0" err="1"/>
              <a:t>encoding</a:t>
            </a:r>
            <a:r>
              <a:rPr lang="fr-FR" dirty="0"/>
              <a:t>="ISO-8859-1"?&gt;</a:t>
            </a:r>
            <a:br>
              <a:rPr lang="fr-FR" dirty="0"/>
            </a:br>
            <a:r>
              <a:rPr lang="fr-FR" b="1" dirty="0"/>
              <a:t>&lt;</a:t>
            </a:r>
            <a:r>
              <a:rPr lang="fr-FR" b="1" dirty="0" err="1"/>
              <a:t>xsd:schema</a:t>
            </a:r>
            <a:r>
              <a:rPr lang="fr-FR" b="1" dirty="0"/>
              <a:t> </a:t>
            </a:r>
            <a:r>
              <a:rPr lang="fr-FR" b="1" dirty="0" err="1"/>
              <a:t>xmlns:xsd</a:t>
            </a:r>
            <a:r>
              <a:rPr lang="fr-FR" b="1" dirty="0"/>
              <a:t>="</a:t>
            </a:r>
            <a:r>
              <a:rPr lang="fr-FR" b="1" i="1" dirty="0"/>
              <a:t>http://www.w3.org/2001/XMLSchema</a:t>
            </a:r>
            <a:r>
              <a:rPr lang="fr-FR" b="1" dirty="0"/>
              <a:t>"&gt;</a:t>
            </a:r>
            <a:r>
              <a:rPr lang="fr-FR" dirty="0"/>
              <a:t>   </a:t>
            </a:r>
            <a:r>
              <a:rPr lang="fr-FR" b="1" dirty="0"/>
              <a:t>&lt;</a:t>
            </a:r>
            <a:r>
              <a:rPr lang="fr-FR" b="1" dirty="0" err="1"/>
              <a:t>xsd:elementname</a:t>
            </a:r>
            <a:r>
              <a:rPr lang="fr-FR" b="1" dirty="0"/>
              <a:t>="</a:t>
            </a:r>
            <a:r>
              <a:rPr lang="fr-FR" b="1" i="1" dirty="0"/>
              <a:t>contacts</a:t>
            </a:r>
            <a:r>
              <a:rPr lang="fr-FR" b="1" dirty="0"/>
              <a:t>" type="</a:t>
            </a:r>
            <a:r>
              <a:rPr lang="fr-FR" b="1" i="1" dirty="0" err="1"/>
              <a:t>typeContacts</a:t>
            </a:r>
            <a:r>
              <a:rPr lang="fr-FR" b="1" dirty="0"/>
              <a:t>" /&gt;</a:t>
            </a:r>
            <a:r>
              <a:rPr lang="fr-FR" dirty="0"/>
              <a:t/>
            </a:r>
            <a:br>
              <a:rPr lang="fr-FR" dirty="0"/>
            </a:br>
            <a:r>
              <a:rPr lang="fr-FR" dirty="0"/>
              <a:t>  </a:t>
            </a:r>
            <a:r>
              <a:rPr lang="fr-FR" b="1" dirty="0"/>
              <a:t>&lt;</a:t>
            </a:r>
            <a:r>
              <a:rPr lang="fr-FR" b="1" dirty="0" err="1"/>
              <a:t>xsd:element</a:t>
            </a:r>
            <a:r>
              <a:rPr lang="fr-FR" b="1" dirty="0"/>
              <a:t> </a:t>
            </a:r>
            <a:r>
              <a:rPr lang="fr-FR" b="1" dirty="0" err="1"/>
              <a:t>name</a:t>
            </a:r>
            <a:r>
              <a:rPr lang="fr-FR" b="1" dirty="0"/>
              <a:t>="</a:t>
            </a:r>
            <a:r>
              <a:rPr lang="fr-FR" b="1" i="1" dirty="0"/>
              <a:t>remarque</a:t>
            </a:r>
            <a:r>
              <a:rPr lang="fr-FR" b="1" dirty="0"/>
              <a:t>" type="</a:t>
            </a:r>
            <a:r>
              <a:rPr lang="fr-FR" b="1" i="1" dirty="0" err="1"/>
              <a:t>xsd:string</a:t>
            </a:r>
            <a:r>
              <a:rPr lang="fr-FR" b="1" dirty="0" smtClean="0"/>
              <a:t>"&gt;</a:t>
            </a:r>
            <a:r>
              <a:rPr lang="fr-FR" dirty="0"/>
              <a:t/>
            </a:r>
            <a:br>
              <a:rPr lang="fr-FR" dirty="0"/>
            </a:br>
            <a:r>
              <a:rPr lang="fr-FR" dirty="0"/>
              <a:t>         </a:t>
            </a:r>
            <a:r>
              <a:rPr lang="fr-FR" b="1" dirty="0"/>
              <a:t>&lt;</a:t>
            </a:r>
            <a:r>
              <a:rPr lang="fr-FR" b="1" dirty="0" err="1"/>
              <a:t>xsd:attribute</a:t>
            </a:r>
            <a:r>
              <a:rPr lang="fr-FR" b="1" dirty="0"/>
              <a:t> </a:t>
            </a:r>
            <a:r>
              <a:rPr lang="fr-FR" b="1" dirty="0" err="1"/>
              <a:t>name</a:t>
            </a:r>
            <a:r>
              <a:rPr lang="fr-FR" b="1" dirty="0"/>
              <a:t>="</a:t>
            </a:r>
            <a:r>
              <a:rPr lang="fr-FR" b="1" i="1" dirty="0" err="1"/>
              <a:t>maj</a:t>
            </a:r>
            <a:r>
              <a:rPr lang="fr-FR" b="1" dirty="0"/>
              <a:t>" type="</a:t>
            </a:r>
            <a:r>
              <a:rPr lang="fr-FR" b="1" i="1" dirty="0" err="1"/>
              <a:t>xsd:date</a:t>
            </a:r>
            <a:r>
              <a:rPr lang="fr-FR" b="1" dirty="0"/>
              <a:t>" /&gt;</a:t>
            </a:r>
            <a:r>
              <a:rPr lang="fr-FR" dirty="0"/>
              <a:t/>
            </a:r>
            <a:br>
              <a:rPr lang="fr-FR" dirty="0"/>
            </a:br>
            <a:r>
              <a:rPr lang="fr-FR" dirty="0"/>
              <a:t>   </a:t>
            </a:r>
            <a:r>
              <a:rPr lang="fr-FR" b="1" dirty="0" smtClean="0"/>
              <a:t>&lt;/</a:t>
            </a:r>
            <a:r>
              <a:rPr lang="fr-FR" b="1" dirty="0" err="1"/>
              <a:t>xsd:element</a:t>
            </a:r>
            <a:r>
              <a:rPr lang="fr-FR" b="1" dirty="0"/>
              <a:t>&gt;</a:t>
            </a:r>
            <a:r>
              <a:rPr lang="fr-FR" dirty="0"/>
              <a:t/>
            </a:r>
            <a:br>
              <a:rPr lang="fr-FR" dirty="0"/>
            </a:br>
            <a:r>
              <a:rPr lang="fr-FR" b="1" dirty="0"/>
              <a:t>&lt;/</a:t>
            </a:r>
            <a:r>
              <a:rPr lang="fr-FR" b="1" dirty="0" err="1"/>
              <a:t>xsd:schema</a:t>
            </a:r>
            <a:r>
              <a:rPr lang="fr-FR" b="1" dirty="0"/>
              <a:t>&gt;</a:t>
            </a:r>
            <a:endParaRPr lang="fr-FR" dirty="0" smtClean="0"/>
          </a:p>
        </p:txBody>
      </p:sp>
      <p:sp>
        <p:nvSpPr>
          <p:cNvPr id="4" name="Espace réservé du numéro de diapositive 3"/>
          <p:cNvSpPr>
            <a:spLocks noGrp="1"/>
          </p:cNvSpPr>
          <p:nvPr>
            <p:ph type="sldNum" sz="quarter" idx="12"/>
          </p:nvPr>
        </p:nvSpPr>
        <p:spPr/>
        <p:txBody>
          <a:bodyPr/>
          <a:lstStyle/>
          <a:p>
            <a:fld id="{CDF87BC1-CBAB-4865-A5B6-32AF73695F70}" type="slidenum">
              <a:rPr lang="fr-FR" smtClean="0"/>
              <a:t>9</a:t>
            </a:fld>
            <a:endParaRPr lang="fr-FR"/>
          </a:p>
        </p:txBody>
      </p:sp>
    </p:spTree>
    <p:extLst>
      <p:ext uri="{BB962C8B-B14F-4D97-AF65-F5344CB8AC3E}">
        <p14:creationId xmlns:p14="http://schemas.microsoft.com/office/powerpoint/2010/main" val="17679866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521</TotalTime>
  <Words>786</Words>
  <Application>Microsoft Office PowerPoint</Application>
  <PresentationFormat>Affichage à l'écran (4:3)</PresentationFormat>
  <Paragraphs>186</Paragraphs>
  <Slides>31</Slides>
  <Notes>24</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XML Schéma</vt:lpstr>
      <vt:lpstr>XML Schéma…notions</vt:lpstr>
      <vt:lpstr>XML Schéma…notions</vt:lpstr>
      <vt:lpstr>XML Schéma…Exemple</vt:lpstr>
      <vt:lpstr>XML schéma vs DTD</vt:lpstr>
      <vt:lpstr>XML schéma vs DTD</vt:lpstr>
      <vt:lpstr>Structure de base</vt:lpstr>
      <vt:lpstr>Déclarations d'éléments</vt:lpstr>
      <vt:lpstr>Déclarations d'attributs</vt:lpstr>
      <vt:lpstr>Déclarations d'attributs…Contraintes d’occurences</vt:lpstr>
      <vt:lpstr>Déclaration d'élément ne contenant que du texte avec un (ou plusieurs) attribut(s)</vt:lpstr>
      <vt:lpstr>Déclaration et référencement</vt:lpstr>
      <vt:lpstr>Les types de données Types simples</vt:lpstr>
      <vt:lpstr>Types simples-Liste</vt:lpstr>
      <vt:lpstr>Types simples-Union</vt:lpstr>
      <vt:lpstr>Les types de données Types complexes</vt:lpstr>
      <vt:lpstr>Types complexes- Séquences d'éléments</vt:lpstr>
      <vt:lpstr>Types complexes- Choix d'élément</vt:lpstr>
      <vt:lpstr>Types complexes- L'élément all</vt:lpstr>
      <vt:lpstr>Types complexes- Déclaration d’attribut</vt:lpstr>
      <vt:lpstr>Types complexes- Indicateurs d'occurences</vt:lpstr>
      <vt:lpstr>Types complexes- Création de type complexe à partir de types simples</vt:lpstr>
      <vt:lpstr>Types complexes- Création de type complexe à partir de types simples</vt:lpstr>
      <vt:lpstr>Comment lier un fichier XML à un schéma ?</vt:lpstr>
      <vt:lpstr>Les dérivations</vt:lpstr>
      <vt:lpstr>Les dérivations Restriction de type</vt:lpstr>
      <vt:lpstr>Les dérivations Restriction de type</vt:lpstr>
      <vt:lpstr>Les dérivations Restriction de type</vt:lpstr>
      <vt:lpstr>Les dérivations Restriction de type</vt:lpstr>
      <vt:lpstr>Les dérivations Restriction de type</vt:lpstr>
      <vt:lpstr>Les dérivations Restriction de type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 traditionnel</dc:title>
  <dc:creator>BALI</dc:creator>
  <cp:lastModifiedBy>BALI</cp:lastModifiedBy>
  <cp:revision>31</cp:revision>
  <dcterms:created xsi:type="dcterms:W3CDTF">2013-09-23T10:19:01Z</dcterms:created>
  <dcterms:modified xsi:type="dcterms:W3CDTF">2013-10-22T10:55:18Z</dcterms:modified>
</cp:coreProperties>
</file>