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41"/>
  </p:notesMasterIdLst>
  <p:handoutMasterIdLst>
    <p:handoutMasterId r:id="rId42"/>
  </p:handoutMasterIdLst>
  <p:sldIdLst>
    <p:sldId id="323" r:id="rId3"/>
    <p:sldId id="259" r:id="rId4"/>
    <p:sldId id="356" r:id="rId5"/>
    <p:sldId id="263" r:id="rId6"/>
    <p:sldId id="324" r:id="rId7"/>
    <p:sldId id="329" r:id="rId8"/>
    <p:sldId id="328" r:id="rId9"/>
    <p:sldId id="327" r:id="rId10"/>
    <p:sldId id="326" r:id="rId11"/>
    <p:sldId id="330" r:id="rId12"/>
    <p:sldId id="331" r:id="rId13"/>
    <p:sldId id="325" r:id="rId14"/>
    <p:sldId id="336" r:id="rId15"/>
    <p:sldId id="264" r:id="rId16"/>
    <p:sldId id="338" r:id="rId17"/>
    <p:sldId id="337" r:id="rId18"/>
    <p:sldId id="340" r:id="rId19"/>
    <p:sldId id="341" r:id="rId20"/>
    <p:sldId id="342" r:id="rId21"/>
    <p:sldId id="335" r:id="rId22"/>
    <p:sldId id="343" r:id="rId23"/>
    <p:sldId id="344" r:id="rId24"/>
    <p:sldId id="357" r:id="rId25"/>
    <p:sldId id="265" r:id="rId26"/>
    <p:sldId id="334" r:id="rId27"/>
    <p:sldId id="353" r:id="rId28"/>
    <p:sldId id="345" r:id="rId29"/>
    <p:sldId id="333" r:id="rId30"/>
    <p:sldId id="348" r:id="rId31"/>
    <p:sldId id="321" r:id="rId32"/>
    <p:sldId id="347" r:id="rId33"/>
    <p:sldId id="349" r:id="rId34"/>
    <p:sldId id="346" r:id="rId35"/>
    <p:sldId id="266" r:id="rId36"/>
    <p:sldId id="352" r:id="rId37"/>
    <p:sldId id="351" r:id="rId38"/>
    <p:sldId id="267" r:id="rId39"/>
    <p:sldId id="274" r:id="rId4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EF3"/>
    <a:srgbClr val="FF9900"/>
    <a:srgbClr val="339933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78BB51-F3EA-49D1-AFA9-6572B97E69D8}" type="datetimeFigureOut">
              <a:rPr lang="fr-FR"/>
              <a:pPr>
                <a:defRPr/>
              </a:pPr>
              <a:t>16/11/2021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AFB09F-CC5F-4E0F-AEFA-C2D9574955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640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544972-1834-41A7-B5DF-1F2D91FED507}" type="datetimeFigureOut">
              <a:rPr lang="fr-FR"/>
              <a:pPr>
                <a:defRPr/>
              </a:pPr>
              <a:t>16/11/2021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EB66BE-D37D-4918-8E01-49913053E6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8554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63AC5C-DBB7-47DE-B1FD-C18A32841213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47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8C30-F180-44A7-8B31-AB37CC7D2D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3589272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B1D1-07F5-4E04-B2B9-BA4AE63642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56332801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A1F50-B3B7-4F2C-8510-3FA2A495C4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999112255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493C-0986-4D46-955E-D6D96D7B5F7C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074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DA37E-15DD-4D4C-901E-12F0A5D97F33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361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2491-8D00-4BBD-ADE8-8D1565FC5D93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030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5E66C-FA05-42CD-84F5-E8AA1F80AC88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0793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230E2-95F5-4C6B-A081-927B871E1851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9344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4A3DD-360C-422E-9F09-ACE0F28DA1EB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98891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CDC39-035C-47DA-AEFA-061F04419DB3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212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2694F-FAEC-4407-8605-F83F1703ABED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6160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3FFE4-A26D-49ED-9778-440F4F729E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06565109"/>
      </p:ext>
    </p:extLst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C1259-513C-415E-8CB0-7B49C36FE553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98878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46B8C-6BBB-482D-A383-CA5BCF27D9C4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466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8F64-4A53-4910-AC9E-1D633C29B93E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39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5AEE6-DB3B-47DA-9DBF-4AC4380EF1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854961764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A4BE-E334-478F-8668-EC621D6026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30415661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FAECE-EDB4-43CC-B85B-1B556640EF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10982784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61418-ABDF-4BE1-B95D-1B752A153A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5482760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B79A-C1B5-46AC-817C-7E9058C491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863779221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BDA91-F456-45FE-89FB-5FD2001F03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499510964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25CA-FFC5-46F6-AEC6-A2A5848D6C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452216219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0455647E-38A2-4938-9B02-80895390D3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texto del patrón</a:t>
            </a:r>
          </a:p>
          <a:p>
            <a:pPr lvl="1"/>
            <a:r>
              <a:rPr lang="es-ES" altLang="fr-FR"/>
              <a:t>Segundo nivel</a:t>
            </a:r>
          </a:p>
          <a:p>
            <a:pPr lvl="2"/>
            <a:r>
              <a:rPr lang="es-ES" altLang="fr-FR"/>
              <a:t>Tercer nivel</a:t>
            </a:r>
          </a:p>
          <a:p>
            <a:pPr lvl="3"/>
            <a:r>
              <a:rPr lang="es-ES" altLang="fr-FR"/>
              <a:t>Cuarto nivel</a:t>
            </a:r>
          </a:p>
          <a:p>
            <a:pPr lvl="4"/>
            <a:r>
              <a:rPr lang="es-ES" altLang="fr-F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D8FACF4-FEC4-48CF-A07F-0A21C12B6F4F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6.gif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slide" Target="slide37.x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220821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47075" y="6237288"/>
            <a:ext cx="73025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5205ED-A974-4EA9-94ED-9B7846009FEA}" type="slidenum">
              <a:rPr lang="es-ES" altLang="fr-FR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ES" altLang="fr-FR" sz="1400">
              <a:solidFill>
                <a:srgbClr val="000000"/>
              </a:solidFill>
            </a:endParaRPr>
          </a:p>
        </p:txBody>
      </p:sp>
      <p:sp>
        <p:nvSpPr>
          <p:cNvPr id="614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189413" y="304800"/>
            <a:ext cx="4954587" cy="1703388"/>
          </a:xfrm>
          <a:noFill/>
        </p:spPr>
        <p:txBody>
          <a:bodyPr anchor="ctr"/>
          <a:lstStyle/>
          <a:p>
            <a:pPr eaLnBrk="1" hangingPunct="1"/>
            <a:r>
              <a:rPr lang="es-UY" altLang="fr-FR" sz="2400" b="1">
                <a:solidFill>
                  <a:schemeClr val="bg1"/>
                </a:solidFill>
                <a:latin typeface="Georgia" panose="02040502050405020303" pitchFamily="18" charset="0"/>
              </a:rPr>
              <a:t>Module : </a:t>
            </a:r>
            <a:r>
              <a:rPr lang="fr-FR" altLang="fr-FR" sz="2400" b="1">
                <a:solidFill>
                  <a:schemeClr val="bg1"/>
                </a:solidFill>
                <a:latin typeface="Georgia" panose="02040502050405020303" pitchFamily="18" charset="0"/>
              </a:rPr>
              <a:t>Mécanismes industriels et transmission de puissance</a:t>
            </a:r>
            <a:endParaRPr lang="es-ES" altLang="fr-FR" sz="24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110"/>
          <p:cNvSpPr txBox="1">
            <a:spLocks noChangeArrowheads="1"/>
          </p:cNvSpPr>
          <p:nvPr/>
        </p:nvSpPr>
        <p:spPr bwMode="auto">
          <a:xfrm>
            <a:off x="3906838" y="2173288"/>
            <a:ext cx="5170487" cy="170338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Chapitre 2. Réalisation de liaisons 	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2" descr="RÃ©sultat de recherche d'images pour &quot;schÃ©ma cinÃ©matiqu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88" y="2528888"/>
            <a:ext cx="234473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5"/>
          <p:cNvSpPr/>
          <p:nvPr/>
        </p:nvSpPr>
        <p:spPr>
          <a:xfrm>
            <a:off x="2895600" y="263237"/>
            <a:ext cx="2729346" cy="5367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Clavette</a:t>
            </a:r>
          </a:p>
        </p:txBody>
      </p:sp>
      <p:sp>
        <p:nvSpPr>
          <p:cNvPr id="4" name="Rectangle à coins arrondis 5"/>
          <p:cNvSpPr/>
          <p:nvPr/>
        </p:nvSpPr>
        <p:spPr>
          <a:xfrm>
            <a:off x="346363" y="1149929"/>
            <a:ext cx="8534400" cy="106679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une clavette : est une pièce qui a pour fonction de lier en rotation deux pièces (liaison de moyeux). 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840038"/>
            <a:ext cx="319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613" y="2840038"/>
            <a:ext cx="2706687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5"/>
          <p:cNvSpPr/>
          <p:nvPr/>
        </p:nvSpPr>
        <p:spPr>
          <a:xfrm>
            <a:off x="2895600" y="263237"/>
            <a:ext cx="2729346" cy="5367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Rivetage </a:t>
            </a:r>
          </a:p>
        </p:txBody>
      </p:sp>
      <p:sp>
        <p:nvSpPr>
          <p:cNvPr id="4" name="Rectangle à coins arrondis 5"/>
          <p:cNvSpPr/>
          <p:nvPr/>
        </p:nvSpPr>
        <p:spPr>
          <a:xfrm>
            <a:off x="727796" y="1122220"/>
            <a:ext cx="7841673" cy="106679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Le rivetage est un assemblage de pièces à l'aide de rivets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16225"/>
            <a:ext cx="281622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816225"/>
            <a:ext cx="4256088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2341418" y="196414"/>
            <a:ext cx="4322618" cy="55174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partielle</a:t>
            </a:r>
          </a:p>
        </p:txBody>
      </p:sp>
      <p:sp>
        <p:nvSpPr>
          <p:cNvPr id="3" name="Rectangle à coins arrondis 5"/>
          <p:cNvSpPr/>
          <p:nvPr/>
        </p:nvSpPr>
        <p:spPr>
          <a:xfrm>
            <a:off x="555019" y="928264"/>
            <a:ext cx="7983465" cy="92825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Assemblage partiel: une ou plusieurs possibilités de mouvement existent entre les pièces assemblées.</a:t>
            </a:r>
          </a:p>
        </p:txBody>
      </p:sp>
      <p:pic>
        <p:nvPicPr>
          <p:cNvPr id="1843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8" y="1873250"/>
            <a:ext cx="75914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2341563" y="1873250"/>
            <a:ext cx="1371600" cy="1244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341563" y="1855788"/>
            <a:ext cx="1219200" cy="1441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1467361" y="459651"/>
            <a:ext cx="6264696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Liaison partielle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925" y="2605088"/>
            <a:ext cx="3227388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100388" y="5653088"/>
            <a:ext cx="299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Georgia" panose="02040502050405020303" pitchFamily="18" charset="0"/>
              </a:rPr>
              <a:t>Un piston dans un cylindre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066801" y="1502346"/>
            <a:ext cx="2186340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Exemple:</a:t>
            </a:r>
          </a:p>
        </p:txBody>
      </p:sp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5"/>
          <p:cNvSpPr>
            <a:spLocks noChangeShapeType="1"/>
          </p:cNvSpPr>
          <p:nvPr/>
        </p:nvSpPr>
        <p:spPr bwMode="auto">
          <a:xfrm>
            <a:off x="323850" y="6237288"/>
            <a:ext cx="83518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79388" y="623728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Construction des liaisons		</a:t>
            </a:r>
            <a:r>
              <a:rPr lang="fr-FR" altLang="fr-FR" b="1" i="1"/>
              <a:t>				6</a:t>
            </a:r>
          </a:p>
        </p:txBody>
      </p:sp>
      <p:sp>
        <p:nvSpPr>
          <p:cNvPr id="20484" name="Line 14"/>
          <p:cNvSpPr>
            <a:spLocks noChangeShapeType="1"/>
          </p:cNvSpPr>
          <p:nvPr/>
        </p:nvSpPr>
        <p:spPr bwMode="auto">
          <a:xfrm>
            <a:off x="323850" y="6237288"/>
            <a:ext cx="83518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82588" y="1412875"/>
            <a:ext cx="296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Liaison </a:t>
            </a:r>
            <a:r>
              <a:rPr lang="fr-FR" altLang="fr-FR" sz="2400" b="1"/>
              <a:t>permanente</a:t>
            </a:r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179388" y="1916113"/>
            <a:ext cx="3240087" cy="1601787"/>
            <a:chOff x="113" y="1207"/>
            <a:chExt cx="2041" cy="1009"/>
          </a:xfrm>
        </p:grpSpPr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113" y="1582"/>
              <a:ext cx="204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cs typeface="Arial" panose="020B0604020202020204" pitchFamily="34" charset="0"/>
                </a:rPr>
                <a:t>Les 2 pièces ne peuvent pas être désolidarisées sans destruction.</a:t>
              </a:r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auto">
            <a:xfrm flipV="1">
              <a:off x="1020" y="1207"/>
              <a:ext cx="318" cy="363"/>
            </a:xfrm>
            <a:prstGeom prst="upArrow">
              <a:avLst>
                <a:gd name="adj1" fmla="val 50000"/>
                <a:gd name="adj2" fmla="val 2853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401638" y="3860800"/>
            <a:ext cx="294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Liaison </a:t>
            </a:r>
            <a:r>
              <a:rPr lang="fr-FR" altLang="fr-FR" sz="2400" b="1"/>
              <a:t>démontable</a:t>
            </a:r>
          </a:p>
        </p:txBody>
      </p: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179388" y="4364038"/>
            <a:ext cx="3240087" cy="1601787"/>
            <a:chOff x="113" y="2749"/>
            <a:chExt cx="2041" cy="1009"/>
          </a:xfrm>
        </p:grpSpPr>
        <p:sp>
          <p:nvSpPr>
            <p:cNvPr id="20499" name="Text Box 25"/>
            <p:cNvSpPr txBox="1">
              <a:spLocks noChangeArrowheads="1"/>
            </p:cNvSpPr>
            <p:nvPr/>
          </p:nvSpPr>
          <p:spPr bwMode="auto">
            <a:xfrm>
              <a:off x="113" y="3124"/>
              <a:ext cx="204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cs typeface="Arial" panose="020B0604020202020204" pitchFamily="34" charset="0"/>
                </a:rPr>
                <a:t>Les 2 pièces peuvent être désolidarisées sans dommage. </a:t>
              </a:r>
            </a:p>
          </p:txBody>
        </p:sp>
        <p:sp>
          <p:nvSpPr>
            <p:cNvPr id="13338" name="AutoShape 26"/>
            <p:cNvSpPr>
              <a:spLocks noChangeArrowheads="1"/>
            </p:cNvSpPr>
            <p:nvPr/>
          </p:nvSpPr>
          <p:spPr bwMode="auto">
            <a:xfrm flipV="1">
              <a:off x="1020" y="2749"/>
              <a:ext cx="318" cy="363"/>
            </a:xfrm>
            <a:prstGeom prst="upArrow">
              <a:avLst>
                <a:gd name="adj1" fmla="val 50000"/>
                <a:gd name="adj2" fmla="val 2853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grpSp>
        <p:nvGrpSpPr>
          <p:cNvPr id="13348" name="Group 36"/>
          <p:cNvGrpSpPr>
            <a:grpSpLocks/>
          </p:cNvGrpSpPr>
          <p:nvPr/>
        </p:nvGrpSpPr>
        <p:grpSpPr bwMode="auto">
          <a:xfrm>
            <a:off x="3492500" y="3716338"/>
            <a:ext cx="5472113" cy="2447925"/>
            <a:chOff x="2200" y="2341"/>
            <a:chExt cx="3447" cy="1542"/>
          </a:xfrm>
        </p:grpSpPr>
        <p:sp>
          <p:nvSpPr>
            <p:cNvPr id="20496" name="Rectangle 28"/>
            <p:cNvSpPr>
              <a:spLocks noChangeArrowheads="1"/>
            </p:cNvSpPr>
            <p:nvPr/>
          </p:nvSpPr>
          <p:spPr bwMode="auto">
            <a:xfrm>
              <a:off x="2200" y="2341"/>
              <a:ext cx="3447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pic>
          <p:nvPicPr>
            <p:cNvPr id="20497" name="Picture 17" descr="v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387"/>
              <a:ext cx="1591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34" descr="Montage coupé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432"/>
              <a:ext cx="149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50" name="Group 38"/>
          <p:cNvGrpSpPr>
            <a:grpSpLocks/>
          </p:cNvGrpSpPr>
          <p:nvPr/>
        </p:nvGrpSpPr>
        <p:grpSpPr bwMode="auto">
          <a:xfrm>
            <a:off x="3492500" y="1125538"/>
            <a:ext cx="5472113" cy="2447925"/>
            <a:chOff x="2200" y="709"/>
            <a:chExt cx="3447" cy="1542"/>
          </a:xfrm>
        </p:grpSpPr>
        <p:sp>
          <p:nvSpPr>
            <p:cNvPr id="20492" name="Rectangle 16"/>
            <p:cNvSpPr>
              <a:spLocks noChangeArrowheads="1"/>
            </p:cNvSpPr>
            <p:nvPr/>
          </p:nvSpPr>
          <p:spPr bwMode="auto">
            <a:xfrm>
              <a:off x="2200" y="709"/>
              <a:ext cx="3447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pic>
          <p:nvPicPr>
            <p:cNvPr id="20493" name="Picture 31" descr="Soud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827"/>
              <a:ext cx="81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2" descr="lia_enc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43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37" descr="rivet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799"/>
              <a:ext cx="1724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à coins arrondis 5"/>
          <p:cNvSpPr/>
          <p:nvPr/>
        </p:nvSpPr>
        <p:spPr>
          <a:xfrm>
            <a:off x="1439651" y="182560"/>
            <a:ext cx="6877261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permanente ou démontable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1877050" y="734291"/>
            <a:ext cx="4870114" cy="5541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Liaison permanente</a:t>
            </a:r>
          </a:p>
        </p:txBody>
      </p:sp>
      <p:sp>
        <p:nvSpPr>
          <p:cNvPr id="4" name="Rectangle à coins arrondis 5"/>
          <p:cNvSpPr/>
          <p:nvPr/>
        </p:nvSpPr>
        <p:spPr>
          <a:xfrm>
            <a:off x="249381" y="2313711"/>
            <a:ext cx="8534400" cy="137159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Assemblage NON DEMONTABLE (PERMANENT) : Impossible de supprimer la liaison sans provoquer la détérioration des pièces ou des éléments liés. </a:t>
            </a:r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2015596" y="138545"/>
            <a:ext cx="4870114" cy="5541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Liaison permanente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25" y="1066800"/>
            <a:ext cx="87772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717675" y="1066800"/>
            <a:ext cx="1760538" cy="1427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695700" y="1177925"/>
            <a:ext cx="1758950" cy="1427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207125" y="1066800"/>
            <a:ext cx="1758950" cy="1427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765550" y="4751388"/>
            <a:ext cx="1758950" cy="1427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086600" y="2833688"/>
            <a:ext cx="1758950" cy="1427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49413" y="1066800"/>
            <a:ext cx="1828800" cy="1427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95700" y="1263650"/>
            <a:ext cx="1828800" cy="1427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54750" y="1177925"/>
            <a:ext cx="1828800" cy="1427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51675" y="2868613"/>
            <a:ext cx="1828800" cy="1425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81413" y="4751388"/>
            <a:ext cx="1828800" cy="1427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2507672" y="277091"/>
            <a:ext cx="3338945" cy="5541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Collage</a:t>
            </a:r>
          </a:p>
        </p:txBody>
      </p:sp>
      <p:sp>
        <p:nvSpPr>
          <p:cNvPr id="5" name="Rectangle à coins arrondis 5"/>
          <p:cNvSpPr/>
          <p:nvPr/>
        </p:nvSpPr>
        <p:spPr>
          <a:xfrm>
            <a:off x="152398" y="983676"/>
            <a:ext cx="8534400" cy="137159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La construction collée est un mode d’assemblage qui utilise les qualités d’adhérence de certaines matières synthétiques. </a:t>
            </a:r>
          </a:p>
        </p:txBody>
      </p:sp>
      <p:pic>
        <p:nvPicPr>
          <p:cNvPr id="23556" name="Picture 11" descr="Co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613" y="2636838"/>
            <a:ext cx="19177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Coll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176838"/>
            <a:ext cx="36893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6"/>
          <p:cNvSpPr txBox="1">
            <a:spLocks noChangeArrowheads="1"/>
          </p:cNvSpPr>
          <p:nvPr/>
        </p:nvSpPr>
        <p:spPr bwMode="auto">
          <a:xfrm>
            <a:off x="6011863" y="4532313"/>
            <a:ext cx="1728787" cy="368300"/>
          </a:xfrm>
          <a:prstGeom prst="rect">
            <a:avLst/>
          </a:prstGeom>
          <a:noFill/>
          <a:ln w="25400">
            <a:solidFill>
              <a:srgbClr val="0F6F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b="1" kern="0" dirty="0">
                <a:solidFill>
                  <a:srgbClr val="0F6FC6"/>
                </a:solidFill>
              </a:rPr>
              <a:t>Joint de colle</a:t>
            </a:r>
          </a:p>
        </p:txBody>
      </p:sp>
      <p:cxnSp>
        <p:nvCxnSpPr>
          <p:cNvPr id="23559" name="Connecteur droit avec flèche 18"/>
          <p:cNvCxnSpPr>
            <a:cxnSpLocks noChangeShapeType="1"/>
            <a:endCxn id="8" idx="1"/>
          </p:cNvCxnSpPr>
          <p:nvPr/>
        </p:nvCxnSpPr>
        <p:spPr bwMode="auto">
          <a:xfrm rot="16200000" flipH="1">
            <a:off x="5348288" y="4052888"/>
            <a:ext cx="679450" cy="647700"/>
          </a:xfrm>
          <a:prstGeom prst="straightConnector1">
            <a:avLst/>
          </a:prstGeom>
          <a:noFill/>
          <a:ln w="25400" algn="ctr">
            <a:solidFill>
              <a:srgbClr val="0F6FC6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0" name="Connecteur droit avec flèche 22"/>
          <p:cNvCxnSpPr>
            <a:cxnSpLocks noChangeShapeType="1"/>
            <a:endCxn id="8" idx="1"/>
          </p:cNvCxnSpPr>
          <p:nvPr/>
        </p:nvCxnSpPr>
        <p:spPr bwMode="auto">
          <a:xfrm rot="5400000" flipH="1" flipV="1">
            <a:off x="5271294" y="4880769"/>
            <a:ext cx="904875" cy="576263"/>
          </a:xfrm>
          <a:prstGeom prst="straightConnector1">
            <a:avLst/>
          </a:prstGeom>
          <a:noFill/>
          <a:ln w="25400" algn="ctr">
            <a:solidFill>
              <a:srgbClr val="0F6FC6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2384786" y="256028"/>
            <a:ext cx="3338945" cy="5541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Soudage</a:t>
            </a:r>
          </a:p>
        </p:txBody>
      </p:sp>
      <p:sp>
        <p:nvSpPr>
          <p:cNvPr id="5" name="Rectangle à coins arrondis 5"/>
          <p:cNvSpPr/>
          <p:nvPr/>
        </p:nvSpPr>
        <p:spPr>
          <a:xfrm>
            <a:off x="152398" y="983676"/>
            <a:ext cx="8534400" cy="137159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Le soudage est un procédé d'assemblage permanent. Il a pour objet d'assurer la continuité de la matière à assembler</a:t>
            </a:r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813" y="2635250"/>
            <a:ext cx="387191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2632364" y="256028"/>
            <a:ext cx="5126181" cy="5541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Emmanchement forcé</a:t>
            </a:r>
          </a:p>
        </p:txBody>
      </p:sp>
      <p:sp>
        <p:nvSpPr>
          <p:cNvPr id="5" name="Rectangle à coins arrondis 5"/>
          <p:cNvSpPr/>
          <p:nvPr/>
        </p:nvSpPr>
        <p:spPr>
          <a:xfrm>
            <a:off x="357756" y="1355227"/>
            <a:ext cx="8534400" cy="137159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Avant le montage, la cote effective de l’arbre (d2) est légèrement supérieur à la cote effective de l’alésage (d1).</a:t>
            </a:r>
          </a:p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On oblige l’arbre à pénétrer dans l’alésage avec une presse … 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900363"/>
            <a:ext cx="51308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6"/>
          <p:cNvSpPr>
            <a:spLocks noChangeShapeType="1"/>
          </p:cNvSpPr>
          <p:nvPr/>
        </p:nvSpPr>
        <p:spPr bwMode="auto">
          <a:xfrm>
            <a:off x="323850" y="6237288"/>
            <a:ext cx="83518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9388" y="623728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Construction des liaisons		</a:t>
            </a:r>
            <a:r>
              <a:rPr lang="fr-FR" altLang="fr-FR" b="1" i="1" dirty="0"/>
              <a:t>				3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88963" y="1993900"/>
            <a:ext cx="8353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b="1">
                <a:latin typeface="Georgia" panose="02040502050405020303" pitchFamily="18" charset="0"/>
                <a:cs typeface="Arial" panose="020B0604020202020204" pitchFamily="34" charset="0"/>
              </a:rPr>
              <a:t>Etablir une liaison</a:t>
            </a:r>
            <a:r>
              <a:rPr lang="fr-FR" altLang="fr-FR" sz="2000">
                <a:latin typeface="Georgia" panose="02040502050405020303" pitchFamily="18" charset="0"/>
                <a:cs typeface="Arial" panose="020B0604020202020204" pitchFamily="34" charset="0"/>
              </a:rPr>
              <a:t> entre 2 pièces, </a:t>
            </a:r>
            <a:r>
              <a:rPr lang="fr-FR" altLang="fr-FR" sz="2000" b="1">
                <a:latin typeface="Georgia" panose="02040502050405020303" pitchFamily="18" charset="0"/>
                <a:cs typeface="Arial" panose="020B0604020202020204" pitchFamily="34" charset="0"/>
              </a:rPr>
              <a:t>c’est supprimer</a:t>
            </a:r>
            <a:r>
              <a:rPr lang="fr-FR" altLang="fr-FR" sz="2000">
                <a:latin typeface="Georgia" panose="02040502050405020303" pitchFamily="18" charset="0"/>
                <a:cs typeface="Arial" panose="020B0604020202020204" pitchFamily="34" charset="0"/>
              </a:rPr>
              <a:t> entre ces pièces un certain nombre de </a:t>
            </a:r>
            <a:r>
              <a:rPr lang="fr-FR" altLang="fr-FR" sz="2000" b="1">
                <a:latin typeface="Georgia" panose="02040502050405020303" pitchFamily="18" charset="0"/>
                <a:cs typeface="Arial" panose="020B0604020202020204" pitchFamily="34" charset="0"/>
              </a:rPr>
              <a:t>degrés de liberté</a:t>
            </a:r>
            <a:r>
              <a:rPr lang="fr-FR" altLang="fr-FR" sz="2000">
                <a:latin typeface="Georgia" panose="02040502050405020303" pitchFamily="18" charset="0"/>
                <a:cs typeface="Arial" panose="020B0604020202020204" pitchFamily="34" charset="0"/>
              </a:rPr>
              <a:t> pour </a:t>
            </a:r>
            <a:r>
              <a:rPr lang="fr-FR" altLang="fr-FR" sz="2000" b="1">
                <a:latin typeface="Georgia" panose="02040502050405020303" pitchFamily="18" charset="0"/>
                <a:cs typeface="Arial" panose="020B0604020202020204" pitchFamily="34" charset="0"/>
              </a:rPr>
              <a:t>ne laisser</a:t>
            </a:r>
            <a:r>
              <a:rPr lang="fr-FR" altLang="fr-FR" sz="2000">
                <a:latin typeface="Georgia" panose="02040502050405020303" pitchFamily="18" charset="0"/>
                <a:cs typeface="Arial" panose="020B0604020202020204" pitchFamily="34" charset="0"/>
              </a:rPr>
              <a:t> que ceux nécessaires </a:t>
            </a:r>
            <a:r>
              <a:rPr lang="fr-FR" altLang="fr-FR" sz="2000" b="1">
                <a:latin typeface="Georgia" panose="02040502050405020303" pitchFamily="18" charset="0"/>
                <a:cs typeface="Arial" panose="020B0604020202020204" pitchFamily="34" charset="0"/>
              </a:rPr>
              <a:t>au fonctionnement souhaité.</a:t>
            </a:r>
          </a:p>
        </p:txBody>
      </p:sp>
      <p:pic>
        <p:nvPicPr>
          <p:cNvPr id="8206" name="Picture 14" descr="b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113088"/>
            <a:ext cx="5505450" cy="305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à coins arrondis 5"/>
          <p:cNvSpPr/>
          <p:nvPr/>
        </p:nvSpPr>
        <p:spPr>
          <a:xfrm>
            <a:off x="2035158" y="629142"/>
            <a:ext cx="4857784" cy="9980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Définition</a:t>
            </a:r>
            <a:endParaRPr lang="fr-F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1877050" y="734291"/>
            <a:ext cx="4870114" cy="5541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Liaison Non permanente</a:t>
            </a:r>
          </a:p>
        </p:txBody>
      </p:sp>
      <p:sp>
        <p:nvSpPr>
          <p:cNvPr id="3" name="Rectangle à coins arrondis 5"/>
          <p:cNvSpPr/>
          <p:nvPr/>
        </p:nvSpPr>
        <p:spPr>
          <a:xfrm>
            <a:off x="387926" y="1639402"/>
            <a:ext cx="8534400" cy="121919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Assemblage DEMONTABLE : Il est possible de supprimer la liaison sans détériorer les pièces ou les éléments liés. </a:t>
            </a:r>
          </a:p>
        </p:txBody>
      </p:sp>
      <p:sp>
        <p:nvSpPr>
          <p:cNvPr id="18" name="Rectangle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62137" y="3400012"/>
            <a:ext cx="3096344" cy="360040"/>
          </a:xfrm>
          <a:prstGeom prst="rect">
            <a:avLst/>
          </a:prstGeom>
          <a:solidFill>
            <a:srgbClr val="1F497D"/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2000" b="1" dirty="0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Eléments filetés</a:t>
            </a:r>
          </a:p>
        </p:txBody>
      </p:sp>
      <p:sp>
        <p:nvSpPr>
          <p:cNvPr id="20" name="Rectangl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62137" y="3924672"/>
            <a:ext cx="3096344" cy="360040"/>
          </a:xfrm>
          <a:prstGeom prst="rect">
            <a:avLst/>
          </a:prstGeom>
          <a:solidFill>
            <a:srgbClr val="1F497D"/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2000" b="1" dirty="0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Goupillage</a:t>
            </a:r>
          </a:p>
        </p:txBody>
      </p:sp>
      <p:sp>
        <p:nvSpPr>
          <p:cNvPr id="21" name="Rectangle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62137" y="4428728"/>
            <a:ext cx="3096344" cy="360040"/>
          </a:xfrm>
          <a:prstGeom prst="rect">
            <a:avLst/>
          </a:prstGeom>
          <a:solidFill>
            <a:srgbClr val="1F497D"/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2000" b="1" dirty="0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Dentelure</a:t>
            </a:r>
          </a:p>
        </p:txBody>
      </p:sp>
      <p:sp>
        <p:nvSpPr>
          <p:cNvPr id="22" name="Rectangle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62137" y="4932784"/>
            <a:ext cx="3096344" cy="360040"/>
          </a:xfrm>
          <a:prstGeom prst="rect">
            <a:avLst/>
          </a:prstGeom>
          <a:solidFill>
            <a:srgbClr val="1F497D"/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2000" b="1" dirty="0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Adhérence</a:t>
            </a:r>
          </a:p>
        </p:txBody>
      </p:sp>
      <p:sp>
        <p:nvSpPr>
          <p:cNvPr id="23" name="Rectangle 2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62137" y="5436840"/>
            <a:ext cx="3096344" cy="360040"/>
          </a:xfrm>
          <a:prstGeom prst="rect">
            <a:avLst/>
          </a:prstGeom>
          <a:solidFill>
            <a:srgbClr val="1F497D"/>
          </a:solidFill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2000" b="1" dirty="0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Clavetage</a:t>
            </a:r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5"/>
          <p:cNvSpPr/>
          <p:nvPr/>
        </p:nvSpPr>
        <p:spPr>
          <a:xfrm>
            <a:off x="357756" y="1355227"/>
            <a:ext cx="8534400" cy="137159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La liaison est réalisée par ajustement serré (sans jeu) ou par pincement. Les dentelures permettant la transmission d’un couple important et aussi un positionnement angulaire des deux pièces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890905" y="537425"/>
            <a:ext cx="5645968" cy="5541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Assemblage par dentelure</a:t>
            </a:r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990850"/>
            <a:ext cx="3133725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19366" y="345082"/>
            <a:ext cx="5718412" cy="5105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Assemblage par adhérence </a:t>
            </a:r>
          </a:p>
        </p:txBody>
      </p:sp>
      <p:pic>
        <p:nvPicPr>
          <p:cNvPr id="28675" name="Picture 10" descr="Liaison encastrement par adhé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188" y="1504950"/>
            <a:ext cx="221138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4"/>
          <p:cNvSpPr>
            <a:spLocks noChangeArrowheads="1"/>
          </p:cNvSpPr>
          <p:nvPr/>
        </p:nvSpPr>
        <p:spPr bwMode="auto">
          <a:xfrm>
            <a:off x="346075" y="3910013"/>
            <a:ext cx="4968875" cy="649287"/>
          </a:xfrm>
          <a:prstGeom prst="rect">
            <a:avLst/>
          </a:prstGeom>
          <a:solidFill>
            <a:srgbClr val="63AEF3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kern="0" dirty="0">
                <a:latin typeface="Georgia" panose="02040502050405020303" pitchFamily="18" charset="0"/>
                <a:cs typeface="Arial" panose="020B0604020202020204" pitchFamily="34" charset="0"/>
              </a:rPr>
              <a:t>Le rapprochement des deux tampons assure le maintien en position des pièces à lier. </a:t>
            </a:r>
          </a:p>
        </p:txBody>
      </p:sp>
      <p:sp>
        <p:nvSpPr>
          <p:cNvPr id="9" name="Rectangle 100"/>
          <p:cNvSpPr>
            <a:spLocks noChangeArrowheads="1"/>
          </p:cNvSpPr>
          <p:nvPr/>
        </p:nvSpPr>
        <p:spPr bwMode="auto">
          <a:xfrm>
            <a:off x="346075" y="2182813"/>
            <a:ext cx="4968875" cy="1201737"/>
          </a:xfrm>
          <a:prstGeom prst="rect">
            <a:avLst/>
          </a:prstGeom>
          <a:solidFill>
            <a:srgbClr val="63AEF3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kern="0" dirty="0">
                <a:latin typeface="Georgia" panose="02040502050405020303" pitchFamily="18" charset="0"/>
                <a:cs typeface="Arial" panose="020B0604020202020204" pitchFamily="34" charset="0"/>
              </a:rPr>
              <a:t>La liaison est assurée par déformation d’une des deux pièces à lier.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b="1" kern="0" dirty="0">
                <a:latin typeface="Georgia" panose="02040502050405020303" pitchFamily="18" charset="0"/>
                <a:cs typeface="Arial" panose="020B0604020202020204" pitchFamily="34" charset="0"/>
              </a:rPr>
              <a:t>Remarque 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b="1" kern="0" dirty="0">
                <a:latin typeface="Georgia" panose="02040502050405020303" pitchFamily="18" charset="0"/>
                <a:cs typeface="Arial" panose="020B0604020202020204" pitchFamily="34" charset="0"/>
              </a:rPr>
              <a:t>H7/f7 : ajustement avec jeu</a:t>
            </a:r>
            <a:r>
              <a:rPr lang="fr-FR" altLang="fr-FR" kern="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8678" name="Picture 14" descr="Liaison encastrement par tampons tang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238" y="3157538"/>
            <a:ext cx="21923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6"/>
          <p:cNvSpPr txBox="1">
            <a:spLocks noChangeArrowheads="1"/>
          </p:cNvSpPr>
          <p:nvPr/>
        </p:nvSpPr>
        <p:spPr bwMode="auto">
          <a:xfrm>
            <a:off x="346075" y="1782763"/>
            <a:ext cx="4968875" cy="400050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0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Par déformation ou pincement</a:t>
            </a:r>
          </a:p>
        </p:txBody>
      </p:sp>
      <p:sp>
        <p:nvSpPr>
          <p:cNvPr id="12" name="Text Box 96"/>
          <p:cNvSpPr txBox="1">
            <a:spLocks noChangeArrowheads="1"/>
          </p:cNvSpPr>
          <p:nvPr/>
        </p:nvSpPr>
        <p:spPr bwMode="auto">
          <a:xfrm>
            <a:off x="346075" y="3509963"/>
            <a:ext cx="4968875" cy="400050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0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Par tampons tangents</a:t>
            </a:r>
          </a:p>
        </p:txBody>
      </p:sp>
      <p:sp>
        <p:nvSpPr>
          <p:cNvPr id="13" name="Text Box 96"/>
          <p:cNvSpPr txBox="1">
            <a:spLocks noChangeArrowheads="1"/>
          </p:cNvSpPr>
          <p:nvPr/>
        </p:nvSpPr>
        <p:spPr bwMode="auto">
          <a:xfrm>
            <a:off x="346075" y="4702175"/>
            <a:ext cx="4968875" cy="400050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0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Par coincement</a:t>
            </a:r>
          </a:p>
        </p:txBody>
      </p:sp>
      <p:pic>
        <p:nvPicPr>
          <p:cNvPr id="28682" name="Picture 13" descr="Emboitement coni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6500"/>
            <a:ext cx="26654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4"/>
          <p:cNvSpPr>
            <a:spLocks noChangeArrowheads="1"/>
          </p:cNvSpPr>
          <p:nvPr/>
        </p:nvSpPr>
        <p:spPr bwMode="auto">
          <a:xfrm>
            <a:off x="346075" y="5245100"/>
            <a:ext cx="4968875" cy="925513"/>
          </a:xfrm>
          <a:prstGeom prst="rect">
            <a:avLst/>
          </a:prstGeom>
          <a:solidFill>
            <a:srgbClr val="63AEF3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kern="0" dirty="0">
                <a:latin typeface="Georgia" panose="02040502050405020303" pitchFamily="18" charset="0"/>
                <a:cs typeface="Arial" panose="020B0604020202020204" pitchFamily="34" charset="0"/>
              </a:rPr>
              <a:t>La conicité des pièces à </a:t>
            </a:r>
            <a:r>
              <a:rPr lang="fr-FR" altLang="fr-FR" i="1" kern="0" dirty="0">
                <a:latin typeface="Georgia" panose="02040502050405020303" pitchFamily="18" charset="0"/>
                <a:cs typeface="Arial" panose="020B0604020202020204" pitchFamily="34" charset="0"/>
              </a:rPr>
              <a:t>lier</a:t>
            </a:r>
            <a:r>
              <a:rPr lang="fr-FR" altLang="fr-FR" kern="0" dirty="0">
                <a:latin typeface="Georgia" panose="02040502050405020303" pitchFamily="18" charset="0"/>
                <a:cs typeface="Arial" panose="020B0604020202020204" pitchFamily="34" charset="0"/>
              </a:rPr>
              <a:t> est telle que l’adhérence entre les matériaux maintient les pièces liées. </a:t>
            </a:r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40" y="1526133"/>
            <a:ext cx="4619625" cy="432435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206172" y="341195"/>
            <a:ext cx="6704360" cy="9551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Assemblage par adhérence </a:t>
            </a:r>
          </a:p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(</a:t>
            </a:r>
            <a:r>
              <a:rPr lang="fr-FR" altLang="fr-FR" sz="24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Par tampons tangents</a:t>
            </a: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374073275"/>
      </p:ext>
    </p:extLst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5"/>
          <p:cNvSpPr>
            <a:spLocks noChangeShapeType="1"/>
          </p:cNvSpPr>
          <p:nvPr/>
        </p:nvSpPr>
        <p:spPr bwMode="auto">
          <a:xfrm>
            <a:off x="323850" y="6237288"/>
            <a:ext cx="83518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9388" y="623728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Construction des liaisons		</a:t>
            </a:r>
            <a:r>
              <a:rPr lang="fr-FR" altLang="fr-FR" b="1" i="1"/>
              <a:t>				7</a:t>
            </a:r>
          </a:p>
        </p:txBody>
      </p: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179388" y="1916113"/>
            <a:ext cx="3240087" cy="1601787"/>
            <a:chOff x="113" y="1207"/>
            <a:chExt cx="2041" cy="1009"/>
          </a:xfrm>
        </p:grpSpPr>
        <p:sp>
          <p:nvSpPr>
            <p:cNvPr id="29715" name="Text Box 14"/>
            <p:cNvSpPr txBox="1">
              <a:spLocks noChangeArrowheads="1"/>
            </p:cNvSpPr>
            <p:nvPr/>
          </p:nvSpPr>
          <p:spPr bwMode="auto">
            <a:xfrm>
              <a:off x="113" y="1582"/>
              <a:ext cx="204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cs typeface="Arial" panose="020B0604020202020204" pitchFamily="34" charset="0"/>
                </a:rPr>
                <a:t>La variation de position entre les deux pièces est possible.</a:t>
              </a:r>
            </a:p>
          </p:txBody>
        </p:sp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 flipV="1">
              <a:off x="1020" y="1207"/>
              <a:ext cx="318" cy="363"/>
            </a:xfrm>
            <a:prstGeom prst="upArrow">
              <a:avLst>
                <a:gd name="adj1" fmla="val 50000"/>
                <a:gd name="adj2" fmla="val 2853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179388" y="4364038"/>
            <a:ext cx="3240087" cy="1601787"/>
            <a:chOff x="113" y="2749"/>
            <a:chExt cx="2041" cy="1009"/>
          </a:xfrm>
        </p:grpSpPr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113" y="3124"/>
              <a:ext cx="204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cs typeface="Arial" panose="020B0604020202020204" pitchFamily="34" charset="0"/>
                </a:rPr>
                <a:t>La variation de position entre les deux pièces n’est pas possible </a:t>
              </a:r>
            </a:p>
          </p:txBody>
        </p:sp>
        <p:sp>
          <p:nvSpPr>
            <p:cNvPr id="14354" name="AutoShape 18"/>
            <p:cNvSpPr>
              <a:spLocks noChangeArrowheads="1"/>
            </p:cNvSpPr>
            <p:nvPr/>
          </p:nvSpPr>
          <p:spPr bwMode="auto">
            <a:xfrm flipV="1">
              <a:off x="1020" y="2749"/>
              <a:ext cx="318" cy="363"/>
            </a:xfrm>
            <a:prstGeom prst="upArrow">
              <a:avLst>
                <a:gd name="adj1" fmla="val 50000"/>
                <a:gd name="adj2" fmla="val 2853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574675" y="1412875"/>
            <a:ext cx="255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Liaison </a:t>
            </a:r>
            <a:r>
              <a:rPr lang="fr-FR" altLang="fr-FR" sz="2400" b="1"/>
              <a:t>élastique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850900" y="3860800"/>
            <a:ext cx="206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Liaison </a:t>
            </a:r>
            <a:r>
              <a:rPr lang="fr-FR" altLang="fr-FR" sz="2400" b="1"/>
              <a:t>rigide</a:t>
            </a:r>
          </a:p>
        </p:txBody>
      </p:sp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3492500" y="1125538"/>
            <a:ext cx="5472113" cy="2447925"/>
            <a:chOff x="2200" y="709"/>
            <a:chExt cx="3447" cy="1542"/>
          </a:xfrm>
        </p:grpSpPr>
        <p:sp>
          <p:nvSpPr>
            <p:cNvPr id="29710" name="Rectangle 24"/>
            <p:cNvSpPr>
              <a:spLocks noChangeArrowheads="1"/>
            </p:cNvSpPr>
            <p:nvPr/>
          </p:nvSpPr>
          <p:spPr bwMode="auto">
            <a:xfrm>
              <a:off x="2200" y="709"/>
              <a:ext cx="3447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pic>
          <p:nvPicPr>
            <p:cNvPr id="29711" name="Picture 30" descr="Elastiq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799"/>
              <a:ext cx="1406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34" descr="Elastiqu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" y="754"/>
              <a:ext cx="989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76" name="Group 40"/>
          <p:cNvGrpSpPr>
            <a:grpSpLocks/>
          </p:cNvGrpSpPr>
          <p:nvPr/>
        </p:nvGrpSpPr>
        <p:grpSpPr bwMode="auto">
          <a:xfrm>
            <a:off x="3492500" y="3716338"/>
            <a:ext cx="5472113" cy="2447925"/>
            <a:chOff x="2200" y="2341"/>
            <a:chExt cx="3447" cy="1542"/>
          </a:xfrm>
        </p:grpSpPr>
        <p:sp>
          <p:nvSpPr>
            <p:cNvPr id="29707" name="Rectangle 20"/>
            <p:cNvSpPr>
              <a:spLocks noChangeArrowheads="1"/>
            </p:cNvSpPr>
            <p:nvPr/>
          </p:nvSpPr>
          <p:spPr bwMode="auto">
            <a:xfrm>
              <a:off x="2200" y="2341"/>
              <a:ext cx="3447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pic>
          <p:nvPicPr>
            <p:cNvPr id="29708" name="Picture 37" descr="boul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387"/>
              <a:ext cx="1871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39" descr="bride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478"/>
              <a:ext cx="150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à coins arrondis 5"/>
          <p:cNvSpPr/>
          <p:nvPr/>
        </p:nvSpPr>
        <p:spPr>
          <a:xfrm>
            <a:off x="1439651" y="182560"/>
            <a:ext cx="6877261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élastique ou rigide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/>
      <p:bldP spid="143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5"/>
          <p:cNvSpPr/>
          <p:nvPr/>
        </p:nvSpPr>
        <p:spPr>
          <a:xfrm>
            <a:off x="2784766" y="431943"/>
            <a:ext cx="3283526" cy="5101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élastique</a:t>
            </a:r>
          </a:p>
        </p:txBody>
      </p:sp>
      <p:sp>
        <p:nvSpPr>
          <p:cNvPr id="4" name="Rectangle à coins arrondis 5"/>
          <p:cNvSpPr/>
          <p:nvPr/>
        </p:nvSpPr>
        <p:spPr>
          <a:xfrm>
            <a:off x="236759" y="1316181"/>
            <a:ext cx="8795174" cy="40593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Assemblage élastique: Ces liaisons sont composées d’au moins un constituant déformable permettant un mouvement ou plusieurs mouvements relatifs entre les solides constituant la liaison.</a:t>
            </a:r>
          </a:p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Les liaisons élastiques sont utilisées pour amortir les chocs ou les vibrations et permettent également l'absorber l'énergie et de la restituer.</a:t>
            </a:r>
          </a:p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On considère deux grandes catégories de ressorts selon le module d’élasticité de la matière</a:t>
            </a:r>
          </a:p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qui les constitue :</a:t>
            </a:r>
          </a:p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— les ressorts métalliques qui ont un module d’élasticité élevé ;</a:t>
            </a:r>
          </a:p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— les ressorts en caoutchouc qui ont un faible module d’élasticité.</a:t>
            </a:r>
          </a:p>
        </p:txBody>
      </p:sp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12863" y="2230438"/>
            <a:ext cx="1898650" cy="16906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/>
              <a:t>S</a:t>
            </a:r>
            <a:r>
              <a:rPr lang="fr-FR" sz="2800" dirty="0">
                <a:solidFill>
                  <a:schemeClr val="accent1">
                    <a:lumMod val="25000"/>
                  </a:schemeClr>
                </a:solidFill>
              </a:rPr>
              <a:t>S1</a:t>
            </a:r>
          </a:p>
        </p:txBody>
      </p:sp>
      <p:sp>
        <p:nvSpPr>
          <p:cNvPr id="5" name="Oval 4"/>
          <p:cNvSpPr/>
          <p:nvPr/>
        </p:nvSpPr>
        <p:spPr>
          <a:xfrm>
            <a:off x="3103563" y="2660650"/>
            <a:ext cx="1898650" cy="16891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rgbClr val="FFFFFF"/>
                </a:solidFill>
              </a:rPr>
              <a:t>S</a:t>
            </a:r>
            <a:r>
              <a:rPr lang="fr-FR" sz="2800" dirty="0">
                <a:solidFill>
                  <a:srgbClr val="9999FF">
                    <a:lumMod val="25000"/>
                  </a:srgbClr>
                </a:solidFill>
              </a:rPr>
              <a:t>S2</a:t>
            </a:r>
          </a:p>
        </p:txBody>
      </p:sp>
      <p:sp>
        <p:nvSpPr>
          <p:cNvPr id="6" name="Oval 5"/>
          <p:cNvSpPr/>
          <p:nvPr/>
        </p:nvSpPr>
        <p:spPr>
          <a:xfrm>
            <a:off x="2649538" y="2825750"/>
            <a:ext cx="1122362" cy="873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</a:t>
            </a:r>
          </a:p>
          <a:p>
            <a:pPr algn="ctr">
              <a:defRPr/>
            </a:pPr>
            <a:r>
              <a:rPr lang="fr-FR" sz="2800" dirty="0">
                <a:solidFill>
                  <a:srgbClr val="9999FF">
                    <a:lumMod val="25000"/>
                  </a:srgbClr>
                </a:solidFill>
              </a:rPr>
              <a:t>S3</a:t>
            </a:r>
          </a:p>
          <a:p>
            <a:pPr algn="ctr">
              <a:defRPr/>
            </a:pP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189288" y="4973638"/>
            <a:ext cx="22701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accent1">
                    <a:lumMod val="25000"/>
                  </a:schemeClr>
                </a:solidFill>
                <a:latin typeface="Arial"/>
              </a:rPr>
              <a:t>Déformable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5"/>
          <p:cNvSpPr/>
          <p:nvPr/>
        </p:nvSpPr>
        <p:spPr>
          <a:xfrm>
            <a:off x="2687782" y="210269"/>
            <a:ext cx="3643745" cy="5240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Liaison élastique</a:t>
            </a:r>
          </a:p>
        </p:txBody>
      </p:sp>
      <p:sp>
        <p:nvSpPr>
          <p:cNvPr id="4" name="Rectangle à coins arrondis 5"/>
          <p:cNvSpPr/>
          <p:nvPr/>
        </p:nvSpPr>
        <p:spPr>
          <a:xfrm>
            <a:off x="112067" y="928255"/>
            <a:ext cx="8795174" cy="12053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Les ressorts sont classés à partir de la sollicitation reçue. Le matériau travaille soit en torsion, soit en flexion. La sollicitation du ressort n'est pas nécessairement la même que celle du matériau.</a:t>
            </a:r>
          </a:p>
          <a:p>
            <a:pPr algn="just" eaLnBrk="1" hangingPunct="1">
              <a:defRPr/>
            </a:pPr>
            <a:endParaRPr lang="fr-FR" sz="2000" dirty="0">
              <a:ln>
                <a:solidFill>
                  <a:srgbClr val="000000">
                    <a:lumMod val="95000"/>
                    <a:lumOff val="5000"/>
                  </a:srgbClr>
                </a:solidFill>
              </a:ln>
              <a:solidFill>
                <a:srgbClr val="00007D">
                  <a:lumMod val="10000"/>
                </a:srgbClr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32772" name="Picture 2" descr="http://www.zpag.net/Tecnologies_Indistrielles/Images27/Liason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27275"/>
            <a:ext cx="85613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upload.wikimedia.org/wikipedia/commons/thumb/1/10/Vespa_Front_Suspension.jpg/800px-Vespa_Front_Suspe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538288"/>
            <a:ext cx="6691312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5"/>
          <p:cNvSpPr/>
          <p:nvPr/>
        </p:nvSpPr>
        <p:spPr>
          <a:xfrm>
            <a:off x="2660073" y="404233"/>
            <a:ext cx="3643745" cy="5240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Exemple </a:t>
            </a:r>
          </a:p>
        </p:txBody>
      </p:sp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2687782" y="210269"/>
            <a:ext cx="3477491" cy="5240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Liaison élastique</a:t>
            </a:r>
          </a:p>
        </p:txBody>
      </p:sp>
      <p:sp>
        <p:nvSpPr>
          <p:cNvPr id="3" name="Rectangle à coins arrondis 5"/>
          <p:cNvSpPr/>
          <p:nvPr/>
        </p:nvSpPr>
        <p:spPr>
          <a:xfrm>
            <a:off x="357756" y="1105845"/>
            <a:ext cx="7899553" cy="137159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Assemblage rigide: Toute liaison ne possédant pas le caractère élastique est dite rigide</a:t>
            </a:r>
          </a:p>
        </p:txBody>
      </p:sp>
      <p:pic>
        <p:nvPicPr>
          <p:cNvPr id="34820" name="Picture 2" descr="RÃ©sultat de recherche d'images pour &quot;Liaison mÃ©canique rigid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75" y="3597275"/>
            <a:ext cx="4505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5"/>
          <p:cNvSpPr/>
          <p:nvPr/>
        </p:nvSpPr>
        <p:spPr>
          <a:xfrm>
            <a:off x="865910" y="2775032"/>
            <a:ext cx="4204854" cy="5240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Exemple: liaison par filetage</a:t>
            </a:r>
            <a:r>
              <a:rPr lang="fr-FR" sz="32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5975350" y="5613400"/>
            <a:ext cx="1511300" cy="3857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/>
              <a:t>Adhérence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7558088" y="5613400"/>
            <a:ext cx="1511300" cy="3857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/>
              <a:t>Obstacle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323850" y="6237288"/>
            <a:ext cx="83518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1138" y="6246813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Construction des liaisons		</a:t>
            </a:r>
            <a:r>
              <a:rPr lang="fr-FR" altLang="fr-FR" b="1" i="1" dirty="0"/>
              <a:t>				4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112838" y="1787525"/>
            <a:ext cx="8353425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Georgia" panose="02040502050405020303" pitchFamily="18" charset="0"/>
                <a:cs typeface="Arial" panose="020B0604020202020204" pitchFamily="34" charset="0"/>
              </a:rPr>
              <a:t>Une liaison entre deux pièces d’un mécanisme présente 5 caractères :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800" dirty="0">
                <a:latin typeface="Georgia" panose="02040502050405020303" pitchFamily="18" charset="0"/>
                <a:cs typeface="Arial" panose="020B0604020202020204" pitchFamily="34" charset="0"/>
              </a:rPr>
              <a:t> le nombre de degrés de liberté,  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800" dirty="0">
                <a:latin typeface="Georgia" panose="02040502050405020303" pitchFamily="18" charset="0"/>
                <a:cs typeface="Arial" panose="020B0604020202020204" pitchFamily="34" charset="0"/>
              </a:rPr>
              <a:t> la permanence de la liaison,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800" dirty="0">
                <a:latin typeface="Georgia" panose="02040502050405020303" pitchFamily="18" charset="0"/>
                <a:cs typeface="Arial" panose="020B0604020202020204" pitchFamily="34" charset="0"/>
              </a:rPr>
              <a:t> la déformabilité de la liaison,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800" dirty="0">
                <a:latin typeface="Georgia" panose="02040502050405020303" pitchFamily="18" charset="0"/>
                <a:cs typeface="Arial" panose="020B0604020202020204" pitchFamily="34" charset="0"/>
              </a:rPr>
              <a:t> la transmission d’une action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fr-FR" altLang="fr-FR" sz="1800" dirty="0">
                <a:latin typeface="Georgia" panose="02040502050405020303" pitchFamily="18" charset="0"/>
                <a:cs typeface="Arial" panose="020B0604020202020204" pitchFamily="34" charset="0"/>
              </a:rPr>
              <a:t> l’existence ou non d’organes associés à la réalisation de la liaison. 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640138" y="4197350"/>
            <a:ext cx="1800225" cy="5032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LIAISON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07950" y="4891088"/>
            <a:ext cx="1258888" cy="3857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/>
              <a:t>Complète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438275" y="4891088"/>
            <a:ext cx="1150938" cy="3857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/>
              <a:t>Partielle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511550" y="5624513"/>
            <a:ext cx="947738" cy="3857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/>
              <a:t>Rigide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495800" y="5624513"/>
            <a:ext cx="1331913" cy="3857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/>
              <a:t>Elastique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60350" y="5613400"/>
            <a:ext cx="1511300" cy="3857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/>
              <a:t>Permanente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843088" y="5613400"/>
            <a:ext cx="1511300" cy="3857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/>
              <a:t>Démontable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432550" y="4938713"/>
            <a:ext cx="1150938" cy="3857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/>
              <a:t>Directe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656513" y="4938713"/>
            <a:ext cx="1331912" cy="3857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i="1"/>
              <a:t>Indirecte</a:t>
            </a:r>
          </a:p>
        </p:txBody>
      </p: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66675" y="4251325"/>
            <a:ext cx="3529013" cy="647700"/>
            <a:chOff x="113" y="2523"/>
            <a:chExt cx="2223" cy="408"/>
          </a:xfrm>
        </p:grpSpPr>
        <p:sp>
          <p:nvSpPr>
            <p:cNvPr id="9251" name="Line 24"/>
            <p:cNvSpPr>
              <a:spLocks noChangeShapeType="1"/>
            </p:cNvSpPr>
            <p:nvPr/>
          </p:nvSpPr>
          <p:spPr bwMode="auto">
            <a:xfrm flipH="1">
              <a:off x="930" y="2523"/>
              <a:ext cx="1406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2" name="AutoShape 25"/>
            <p:cNvSpPr>
              <a:spLocks/>
            </p:cNvSpPr>
            <p:nvPr/>
          </p:nvSpPr>
          <p:spPr bwMode="auto">
            <a:xfrm rot="16200000" flipV="1">
              <a:off x="817" y="2137"/>
              <a:ext cx="90" cy="1497"/>
            </a:xfrm>
            <a:prstGeom prst="rightBrace">
              <a:avLst>
                <a:gd name="adj1" fmla="val 13861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11312" name="Group 48"/>
          <p:cNvGrpSpPr>
            <a:grpSpLocks/>
          </p:cNvGrpSpPr>
          <p:nvPr/>
        </p:nvGrpSpPr>
        <p:grpSpPr bwMode="auto">
          <a:xfrm>
            <a:off x="134938" y="4468813"/>
            <a:ext cx="3387725" cy="1128712"/>
            <a:chOff x="180" y="2667"/>
            <a:chExt cx="2133" cy="711"/>
          </a:xfrm>
        </p:grpSpPr>
        <p:sp>
          <p:nvSpPr>
            <p:cNvPr id="9249" name="AutoShape 26"/>
            <p:cNvSpPr>
              <a:spLocks/>
            </p:cNvSpPr>
            <p:nvPr/>
          </p:nvSpPr>
          <p:spPr bwMode="auto">
            <a:xfrm rot="16200000" flipV="1">
              <a:off x="1111" y="2357"/>
              <a:ext cx="90" cy="1951"/>
            </a:xfrm>
            <a:prstGeom prst="rightBrace">
              <a:avLst>
                <a:gd name="adj1" fmla="val 18064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9250" name="Line 30"/>
            <p:cNvSpPr>
              <a:spLocks noChangeShapeType="1"/>
            </p:cNvSpPr>
            <p:nvPr/>
          </p:nvSpPr>
          <p:spPr bwMode="auto">
            <a:xfrm flipH="1">
              <a:off x="1905" y="2667"/>
              <a:ext cx="408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302" name="Group 38"/>
          <p:cNvGrpSpPr>
            <a:grpSpLocks/>
          </p:cNvGrpSpPr>
          <p:nvPr/>
        </p:nvGrpSpPr>
        <p:grpSpPr bwMode="auto">
          <a:xfrm>
            <a:off x="5516563" y="4297363"/>
            <a:ext cx="3384550" cy="647700"/>
            <a:chOff x="3470" y="2523"/>
            <a:chExt cx="2132" cy="408"/>
          </a:xfrm>
        </p:grpSpPr>
        <p:sp>
          <p:nvSpPr>
            <p:cNvPr id="9247" name="AutoShape 28"/>
            <p:cNvSpPr>
              <a:spLocks/>
            </p:cNvSpPr>
            <p:nvPr/>
          </p:nvSpPr>
          <p:spPr bwMode="auto">
            <a:xfrm rot="16200000" flipV="1">
              <a:off x="4809" y="2137"/>
              <a:ext cx="90" cy="1497"/>
            </a:xfrm>
            <a:prstGeom prst="rightBrace">
              <a:avLst>
                <a:gd name="adj1" fmla="val 13861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3470" y="2523"/>
              <a:ext cx="1406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307" name="Group 43"/>
          <p:cNvGrpSpPr>
            <a:grpSpLocks/>
          </p:cNvGrpSpPr>
          <p:nvPr/>
        </p:nvGrpSpPr>
        <p:grpSpPr bwMode="auto">
          <a:xfrm>
            <a:off x="3476625" y="4522788"/>
            <a:ext cx="2376488" cy="1125537"/>
            <a:chOff x="2190" y="2667"/>
            <a:chExt cx="1497" cy="709"/>
          </a:xfrm>
        </p:grpSpPr>
        <p:sp>
          <p:nvSpPr>
            <p:cNvPr id="9245" name="AutoShape 29"/>
            <p:cNvSpPr>
              <a:spLocks/>
            </p:cNvSpPr>
            <p:nvPr/>
          </p:nvSpPr>
          <p:spPr bwMode="auto">
            <a:xfrm rot="16200000" flipV="1">
              <a:off x="2894" y="2582"/>
              <a:ext cx="90" cy="1497"/>
            </a:xfrm>
            <a:prstGeom prst="rightBrace">
              <a:avLst>
                <a:gd name="adj1" fmla="val 13861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9246" name="Line 34"/>
            <p:cNvSpPr>
              <a:spLocks noChangeShapeType="1"/>
            </p:cNvSpPr>
            <p:nvPr/>
          </p:nvSpPr>
          <p:spPr bwMode="auto">
            <a:xfrm flipH="1">
              <a:off x="2923" y="2667"/>
              <a:ext cx="2" cy="5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236" name="Rectangle 3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-42863" y="4687888"/>
            <a:ext cx="28432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237" name="Rectangle 4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8913" y="5503863"/>
            <a:ext cx="32400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238" name="Rectangle 4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76625" y="5553075"/>
            <a:ext cx="23764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239" name="Rectangle 4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324600" y="4892675"/>
            <a:ext cx="26638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9240" name="Rectangle 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903913" y="5503863"/>
            <a:ext cx="32400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11315" name="Group 51"/>
          <p:cNvGrpSpPr>
            <a:grpSpLocks/>
          </p:cNvGrpSpPr>
          <p:nvPr/>
        </p:nvGrpSpPr>
        <p:grpSpPr bwMode="auto">
          <a:xfrm>
            <a:off x="5484813" y="4483100"/>
            <a:ext cx="3611562" cy="1127125"/>
            <a:chOff x="3456" y="2668"/>
            <a:chExt cx="2275" cy="710"/>
          </a:xfrm>
        </p:grpSpPr>
        <p:sp>
          <p:nvSpPr>
            <p:cNvPr id="9243" name="AutoShape 46"/>
            <p:cNvSpPr>
              <a:spLocks/>
            </p:cNvSpPr>
            <p:nvPr/>
          </p:nvSpPr>
          <p:spPr bwMode="auto">
            <a:xfrm rot="16200000" flipV="1">
              <a:off x="4711" y="2357"/>
              <a:ext cx="90" cy="1951"/>
            </a:xfrm>
            <a:prstGeom prst="rightBrace">
              <a:avLst>
                <a:gd name="adj1" fmla="val 18064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9244" name="Line 50"/>
            <p:cNvSpPr>
              <a:spLocks noChangeShapeType="1"/>
            </p:cNvSpPr>
            <p:nvPr/>
          </p:nvSpPr>
          <p:spPr bwMode="auto">
            <a:xfrm>
              <a:off x="3456" y="2668"/>
              <a:ext cx="546" cy="5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" name="Rectangle à coins arrondis 5"/>
          <p:cNvSpPr/>
          <p:nvPr/>
        </p:nvSpPr>
        <p:spPr>
          <a:xfrm>
            <a:off x="1438275" y="680101"/>
            <a:ext cx="6264696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Caractérisation d’une liaison</a:t>
            </a:r>
          </a:p>
        </p:txBody>
      </p:sp>
    </p:spTree>
    <p:extLst>
      <p:ext uri="{BB962C8B-B14F-4D97-AF65-F5344CB8AC3E}">
        <p14:creationId xmlns:p14="http://schemas.microsoft.com/office/powerpoint/2010/main" xmlns="" val="31410408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8" grpId="0" animBg="1"/>
      <p:bldP spid="11309" grpId="0" animBg="1"/>
      <p:bldP spid="11277" grpId="0" build="p"/>
      <p:bldP spid="11278" grpId="0" animBg="1"/>
      <p:bldP spid="11280" grpId="0" animBg="1"/>
      <p:bldP spid="11281" grpId="0" animBg="1"/>
      <p:bldP spid="11282" grpId="0" animBg="1"/>
      <p:bldP spid="11283" grpId="0" animBg="1"/>
      <p:bldP spid="11286" grpId="0" animBg="1"/>
      <p:bldP spid="1128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3"/>
          <p:cNvSpPr>
            <a:spLocks noChangeShapeType="1"/>
          </p:cNvSpPr>
          <p:nvPr/>
        </p:nvSpPr>
        <p:spPr bwMode="auto">
          <a:xfrm>
            <a:off x="323850" y="6237288"/>
            <a:ext cx="83518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79388" y="623728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Construction des liaisons		</a:t>
            </a:r>
            <a:r>
              <a:rPr lang="fr-FR" altLang="fr-FR" b="1" i="1"/>
              <a:t>				7</a:t>
            </a:r>
          </a:p>
        </p:txBody>
      </p:sp>
      <p:grpSp>
        <p:nvGrpSpPr>
          <p:cNvPr id="72713" name="Group 9"/>
          <p:cNvGrpSpPr>
            <a:grpSpLocks/>
          </p:cNvGrpSpPr>
          <p:nvPr/>
        </p:nvGrpSpPr>
        <p:grpSpPr bwMode="auto">
          <a:xfrm>
            <a:off x="179388" y="1916113"/>
            <a:ext cx="3240087" cy="1601787"/>
            <a:chOff x="113" y="1207"/>
            <a:chExt cx="2041" cy="1009"/>
          </a:xfrm>
        </p:grpSpPr>
        <p:sp>
          <p:nvSpPr>
            <p:cNvPr id="35861" name="Text Box 10"/>
            <p:cNvSpPr txBox="1">
              <a:spLocks noChangeArrowheads="1"/>
            </p:cNvSpPr>
            <p:nvPr/>
          </p:nvSpPr>
          <p:spPr bwMode="auto">
            <a:xfrm>
              <a:off x="113" y="1582"/>
              <a:ext cx="204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cs typeface="Arial" panose="020B0604020202020204" pitchFamily="34" charset="0"/>
                </a:rPr>
                <a:t>La liaison peut être rompue sans rupture d’un élément.</a:t>
              </a:r>
            </a:p>
          </p:txBody>
        </p:sp>
        <p:sp>
          <p:nvSpPr>
            <p:cNvPr id="72715" name="AutoShape 11"/>
            <p:cNvSpPr>
              <a:spLocks noChangeArrowheads="1"/>
            </p:cNvSpPr>
            <p:nvPr/>
          </p:nvSpPr>
          <p:spPr bwMode="auto">
            <a:xfrm flipV="1">
              <a:off x="1020" y="1207"/>
              <a:ext cx="318" cy="363"/>
            </a:xfrm>
            <a:prstGeom prst="upArrow">
              <a:avLst>
                <a:gd name="adj1" fmla="val 50000"/>
                <a:gd name="adj2" fmla="val 2853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grpSp>
        <p:nvGrpSpPr>
          <p:cNvPr id="72716" name="Group 12"/>
          <p:cNvGrpSpPr>
            <a:grpSpLocks/>
          </p:cNvGrpSpPr>
          <p:nvPr/>
        </p:nvGrpSpPr>
        <p:grpSpPr bwMode="auto">
          <a:xfrm>
            <a:off x="179388" y="4364038"/>
            <a:ext cx="3240087" cy="1601787"/>
            <a:chOff x="113" y="2749"/>
            <a:chExt cx="2041" cy="1009"/>
          </a:xfrm>
        </p:grpSpPr>
        <p:sp>
          <p:nvSpPr>
            <p:cNvPr id="35859" name="Text Box 13"/>
            <p:cNvSpPr txBox="1">
              <a:spLocks noChangeArrowheads="1"/>
            </p:cNvSpPr>
            <p:nvPr/>
          </p:nvSpPr>
          <p:spPr bwMode="auto">
            <a:xfrm>
              <a:off x="113" y="3124"/>
              <a:ext cx="204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cs typeface="Arial" panose="020B0604020202020204" pitchFamily="34" charset="0"/>
                </a:rPr>
                <a:t>La liaison peut être supprimée par rupture d’un élément.  </a:t>
              </a:r>
            </a:p>
          </p:txBody>
        </p:sp>
        <p:sp>
          <p:nvSpPr>
            <p:cNvPr id="72718" name="AutoShape 14"/>
            <p:cNvSpPr>
              <a:spLocks noChangeArrowheads="1"/>
            </p:cNvSpPr>
            <p:nvPr/>
          </p:nvSpPr>
          <p:spPr bwMode="auto">
            <a:xfrm flipV="1">
              <a:off x="1020" y="2749"/>
              <a:ext cx="318" cy="363"/>
            </a:xfrm>
            <a:prstGeom prst="upArrow">
              <a:avLst>
                <a:gd name="adj1" fmla="val 50000"/>
                <a:gd name="adj2" fmla="val 2853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698500" y="1089025"/>
            <a:ext cx="2268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Liaison</a:t>
            </a:r>
            <a:r>
              <a:rPr lang="fr-FR" altLang="fr-FR" sz="2400" b="1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par adhérence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784225" y="3498850"/>
            <a:ext cx="1979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Liaison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par obstacle</a:t>
            </a:r>
          </a:p>
        </p:txBody>
      </p:sp>
      <p:grpSp>
        <p:nvGrpSpPr>
          <p:cNvPr id="72725" name="Group 21"/>
          <p:cNvGrpSpPr>
            <a:grpSpLocks/>
          </p:cNvGrpSpPr>
          <p:nvPr/>
        </p:nvGrpSpPr>
        <p:grpSpPr bwMode="auto">
          <a:xfrm>
            <a:off x="3503613" y="1093788"/>
            <a:ext cx="5472112" cy="2447925"/>
            <a:chOff x="2200" y="2341"/>
            <a:chExt cx="3447" cy="1542"/>
          </a:xfrm>
        </p:grpSpPr>
        <p:sp>
          <p:nvSpPr>
            <p:cNvPr id="35856" name="Rectangle 22"/>
            <p:cNvSpPr>
              <a:spLocks noChangeArrowheads="1"/>
            </p:cNvSpPr>
            <p:nvPr/>
          </p:nvSpPr>
          <p:spPr bwMode="auto">
            <a:xfrm>
              <a:off x="2200" y="2341"/>
              <a:ext cx="3447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pic>
          <p:nvPicPr>
            <p:cNvPr id="35857" name="Picture 23" descr="boul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387"/>
              <a:ext cx="1871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Picture 24" descr="brid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478"/>
              <a:ext cx="150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9" name="Group 35"/>
          <p:cNvGrpSpPr>
            <a:grpSpLocks/>
          </p:cNvGrpSpPr>
          <p:nvPr/>
        </p:nvGrpSpPr>
        <p:grpSpPr bwMode="auto">
          <a:xfrm>
            <a:off x="4857750" y="3663950"/>
            <a:ext cx="2608263" cy="2490788"/>
            <a:chOff x="3060" y="2308"/>
            <a:chExt cx="1643" cy="1569"/>
          </a:xfrm>
        </p:grpSpPr>
        <p:pic>
          <p:nvPicPr>
            <p:cNvPr id="35851" name="Picture 29" descr="Montage coupé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2308"/>
              <a:ext cx="1515" cy="15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852" name="Group 34"/>
            <p:cNvGrpSpPr>
              <a:grpSpLocks/>
            </p:cNvGrpSpPr>
            <p:nvPr/>
          </p:nvGrpSpPr>
          <p:grpSpPr bwMode="auto">
            <a:xfrm>
              <a:off x="3797" y="2939"/>
              <a:ext cx="906" cy="648"/>
              <a:chOff x="3797" y="2939"/>
              <a:chExt cx="906" cy="648"/>
            </a:xfrm>
          </p:grpSpPr>
          <p:sp>
            <p:nvSpPr>
              <p:cNvPr id="35853" name="Text Box 31"/>
              <p:cNvSpPr txBox="1">
                <a:spLocks noChangeArrowheads="1"/>
              </p:cNvSpPr>
              <p:nvPr/>
            </p:nvSpPr>
            <p:spPr bwMode="auto">
              <a:xfrm>
                <a:off x="3856" y="3356"/>
                <a:ext cx="8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fr-FR" altLang="fr-FR" sz="1800" b="1" i="1"/>
                  <a:t>Clavette</a:t>
                </a:r>
              </a:p>
            </p:txBody>
          </p:sp>
          <p:sp>
            <p:nvSpPr>
              <p:cNvPr id="35854" name="Line 32"/>
              <p:cNvSpPr>
                <a:spLocks noChangeShapeType="1"/>
              </p:cNvSpPr>
              <p:nvPr/>
            </p:nvSpPr>
            <p:spPr bwMode="auto">
              <a:xfrm>
                <a:off x="3919" y="3365"/>
                <a:ext cx="5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55" name="Line 33"/>
              <p:cNvSpPr>
                <a:spLocks noChangeShapeType="1"/>
              </p:cNvSpPr>
              <p:nvPr/>
            </p:nvSpPr>
            <p:spPr bwMode="auto">
              <a:xfrm flipH="1" flipV="1">
                <a:off x="3797" y="2939"/>
                <a:ext cx="410" cy="4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0" name="Rectangle à coins arrondis 5"/>
          <p:cNvSpPr/>
          <p:nvPr/>
        </p:nvSpPr>
        <p:spPr>
          <a:xfrm>
            <a:off x="918951" y="211136"/>
            <a:ext cx="7818649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par adhérence ou par obstacle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9" grpId="0"/>
      <p:bldP spid="727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3089565" y="363536"/>
            <a:ext cx="3394364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par adhérence</a:t>
            </a:r>
          </a:p>
        </p:txBody>
      </p:sp>
      <p:sp>
        <p:nvSpPr>
          <p:cNvPr id="3" name="Rectangle à coins arrondis 5"/>
          <p:cNvSpPr/>
          <p:nvPr/>
        </p:nvSpPr>
        <p:spPr>
          <a:xfrm>
            <a:off x="304801" y="1202827"/>
            <a:ext cx="8589818" cy="15680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Assemblage par adhérence: Les deux pièces doivent avoir une surface commune en contact appelée surface d'adhérence.</a:t>
            </a:r>
          </a:p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 L’assemblage est obtenu par le phénomène d’adhérence dû au frottement entre les pièces.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3162300"/>
            <a:ext cx="28416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925" y="5721350"/>
            <a:ext cx="1738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313" y="3282950"/>
            <a:ext cx="24193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913" y="5726113"/>
            <a:ext cx="1962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2338" y="3309938"/>
            <a:ext cx="2619375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749925"/>
            <a:ext cx="160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88" y="5060950"/>
            <a:ext cx="781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825" y="5168900"/>
            <a:ext cx="352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1650" y="5168900"/>
            <a:ext cx="676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256213"/>
            <a:ext cx="1800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5"/>
          <p:cNvSpPr/>
          <p:nvPr/>
        </p:nvSpPr>
        <p:spPr>
          <a:xfrm>
            <a:off x="2743200" y="169572"/>
            <a:ext cx="3782292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par obstacle</a:t>
            </a:r>
          </a:p>
        </p:txBody>
      </p:sp>
      <p:sp>
        <p:nvSpPr>
          <p:cNvPr id="5" name="Rectangle à coins arrondis 5"/>
          <p:cNvSpPr/>
          <p:nvPr/>
        </p:nvSpPr>
        <p:spPr>
          <a:xfrm>
            <a:off x="339437" y="1078137"/>
            <a:ext cx="8589818" cy="16720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Assemblage par obstacle: Un élément fait obstacle au mouvement entre deux pièces.</a:t>
            </a:r>
          </a:p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Elle est obtenue généralement suite au détail de la forme de la pièce elle même (ou à l'aide d'un organe de liaison tels que vis, boulon ou autre.</a:t>
            </a:r>
          </a:p>
        </p:txBody>
      </p:sp>
      <p:pic>
        <p:nvPicPr>
          <p:cNvPr id="37892" name="Picture 4" descr="RÃ©sultat de recherche d'images pour &quot;queue d'arond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338" y="3006725"/>
            <a:ext cx="226853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389063" y="5292725"/>
            <a:ext cx="209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Georgia" panose="02040502050405020303" pitchFamily="18" charset="0"/>
              </a:rPr>
              <a:t>Queue-d'aronde</a:t>
            </a:r>
          </a:p>
        </p:txBody>
      </p:sp>
      <p:pic>
        <p:nvPicPr>
          <p:cNvPr id="3789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990850"/>
            <a:ext cx="2228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327650"/>
            <a:ext cx="847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149350"/>
            <a:ext cx="57181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5"/>
          <p:cNvSpPr/>
          <p:nvPr/>
        </p:nvSpPr>
        <p:spPr>
          <a:xfrm>
            <a:off x="2466586" y="316920"/>
            <a:ext cx="3782292" cy="5652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par obstacle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638" y="3536950"/>
            <a:ext cx="1733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813" y="4105275"/>
            <a:ext cx="468312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830638" y="6005513"/>
            <a:ext cx="149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 </a:t>
            </a:r>
            <a:r>
              <a:rPr lang="fr-FR" altLang="fr-FR" sz="1800">
                <a:latin typeface="Comic Sans MS" panose="030F0702030302020204" pitchFamily="66" charset="0"/>
              </a:rPr>
              <a:t>Cannelures </a:t>
            </a:r>
          </a:p>
        </p:txBody>
      </p:sp>
    </p:spTree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5"/>
          <p:cNvSpPr>
            <a:spLocks noChangeShapeType="1"/>
          </p:cNvSpPr>
          <p:nvPr/>
        </p:nvSpPr>
        <p:spPr bwMode="auto">
          <a:xfrm>
            <a:off x="323850" y="6237288"/>
            <a:ext cx="83518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9388" y="623728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Construction des liaisons		</a:t>
            </a:r>
            <a:r>
              <a:rPr lang="fr-FR" altLang="fr-FR" b="1" i="1" dirty="0"/>
              <a:t>				8</a:t>
            </a:r>
          </a:p>
        </p:txBody>
      </p:sp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179388" y="1916113"/>
            <a:ext cx="3240087" cy="1296987"/>
            <a:chOff x="113" y="1207"/>
            <a:chExt cx="2041" cy="817"/>
          </a:xfrm>
        </p:grpSpPr>
        <p:sp>
          <p:nvSpPr>
            <p:cNvPr id="39955" name="Text Box 22"/>
            <p:cNvSpPr txBox="1">
              <a:spLocks noChangeArrowheads="1"/>
            </p:cNvSpPr>
            <p:nvPr/>
          </p:nvSpPr>
          <p:spPr bwMode="auto">
            <a:xfrm>
              <a:off x="113" y="1582"/>
              <a:ext cx="204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cs typeface="Arial" panose="020B0604020202020204" pitchFamily="34" charset="0"/>
                </a:rPr>
                <a:t>La liaison se fait sans autre élément</a:t>
              </a:r>
            </a:p>
          </p:txBody>
        </p:sp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flipV="1">
              <a:off x="1020" y="1207"/>
              <a:ext cx="318" cy="363"/>
            </a:xfrm>
            <a:prstGeom prst="upArrow">
              <a:avLst>
                <a:gd name="adj1" fmla="val 50000"/>
                <a:gd name="adj2" fmla="val 2853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179388" y="4364038"/>
            <a:ext cx="3240087" cy="1296987"/>
            <a:chOff x="113" y="2749"/>
            <a:chExt cx="2041" cy="817"/>
          </a:xfrm>
        </p:grpSpPr>
        <p:sp>
          <p:nvSpPr>
            <p:cNvPr id="39953" name="Text Box 25"/>
            <p:cNvSpPr txBox="1">
              <a:spLocks noChangeArrowheads="1"/>
            </p:cNvSpPr>
            <p:nvPr/>
          </p:nvSpPr>
          <p:spPr bwMode="auto">
            <a:xfrm>
              <a:off x="113" y="3124"/>
              <a:ext cx="204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cs typeface="Arial" panose="020B0604020202020204" pitchFamily="34" charset="0"/>
                </a:rPr>
                <a:t>La liaison se fait grâce à d’autres éléments </a:t>
              </a:r>
            </a:p>
          </p:txBody>
        </p:sp>
        <p:sp>
          <p:nvSpPr>
            <p:cNvPr id="15386" name="AutoShape 26"/>
            <p:cNvSpPr>
              <a:spLocks noChangeArrowheads="1"/>
            </p:cNvSpPr>
            <p:nvPr/>
          </p:nvSpPr>
          <p:spPr bwMode="auto">
            <a:xfrm flipV="1">
              <a:off x="1020" y="2749"/>
              <a:ext cx="318" cy="363"/>
            </a:xfrm>
            <a:prstGeom prst="upArrow">
              <a:avLst>
                <a:gd name="adj1" fmla="val 50000"/>
                <a:gd name="adj2" fmla="val 2853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750888" y="1412875"/>
            <a:ext cx="223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Liaison </a:t>
            </a:r>
            <a:r>
              <a:rPr lang="fr-FR" altLang="fr-FR" sz="2400" b="1"/>
              <a:t>directe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625475" y="3860800"/>
            <a:ext cx="250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Liaison </a:t>
            </a:r>
            <a:r>
              <a:rPr lang="fr-FR" altLang="fr-FR" sz="2400" b="1"/>
              <a:t>indirecte</a:t>
            </a:r>
          </a:p>
        </p:txBody>
      </p:sp>
      <p:grpSp>
        <p:nvGrpSpPr>
          <p:cNvPr id="15401" name="Group 41"/>
          <p:cNvGrpSpPr>
            <a:grpSpLocks/>
          </p:cNvGrpSpPr>
          <p:nvPr/>
        </p:nvGrpSpPr>
        <p:grpSpPr bwMode="auto">
          <a:xfrm>
            <a:off x="3492500" y="3716338"/>
            <a:ext cx="5472113" cy="2447925"/>
            <a:chOff x="2200" y="2341"/>
            <a:chExt cx="3447" cy="1542"/>
          </a:xfrm>
        </p:grpSpPr>
        <p:sp>
          <p:nvSpPr>
            <p:cNvPr id="39950" name="Rectangle 34"/>
            <p:cNvSpPr>
              <a:spLocks noChangeArrowheads="1"/>
            </p:cNvSpPr>
            <p:nvPr/>
          </p:nvSpPr>
          <p:spPr bwMode="auto">
            <a:xfrm>
              <a:off x="2200" y="2341"/>
              <a:ext cx="3447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pic>
          <p:nvPicPr>
            <p:cNvPr id="39951" name="Picture 35" descr="boul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387"/>
              <a:ext cx="1871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2" name="Picture 37" descr="Indirec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387"/>
              <a:ext cx="1138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3492500" y="1125538"/>
            <a:ext cx="5472113" cy="2447925"/>
            <a:chOff x="2200" y="709"/>
            <a:chExt cx="3447" cy="1542"/>
          </a:xfrm>
        </p:grpSpPr>
        <p:sp>
          <p:nvSpPr>
            <p:cNvPr id="39947" name="Rectangle 30"/>
            <p:cNvSpPr>
              <a:spLocks noChangeArrowheads="1"/>
            </p:cNvSpPr>
            <p:nvPr/>
          </p:nvSpPr>
          <p:spPr bwMode="auto">
            <a:xfrm>
              <a:off x="2200" y="709"/>
              <a:ext cx="3447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pic>
          <p:nvPicPr>
            <p:cNvPr id="39948" name="Picture 38" descr="serrage%2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981"/>
              <a:ext cx="1542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981"/>
              <a:ext cx="1769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à coins arrondis 5"/>
          <p:cNvSpPr/>
          <p:nvPr/>
        </p:nvSpPr>
        <p:spPr>
          <a:xfrm>
            <a:off x="1573213" y="266695"/>
            <a:ext cx="6877261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directe ou indirecte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7" grpId="0"/>
      <p:bldP spid="153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3249614" y="377531"/>
            <a:ext cx="2735550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Liaison directe</a:t>
            </a:r>
          </a:p>
        </p:txBody>
      </p:sp>
      <p:pic>
        <p:nvPicPr>
          <p:cNvPr id="40963" name="Picture 2" descr="Fichier:Helicoidale ex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688" y="2814638"/>
            <a:ext cx="38481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944938" y="5932488"/>
            <a:ext cx="184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Georgia" panose="02040502050405020303" pitchFamily="18" charset="0"/>
              </a:rPr>
              <a:t>Vis  - Ecrou</a:t>
            </a:r>
          </a:p>
        </p:txBody>
      </p:sp>
      <p:sp>
        <p:nvSpPr>
          <p:cNvPr id="7" name="Rectangle à coins arrondis 5"/>
          <p:cNvSpPr/>
          <p:nvPr/>
        </p:nvSpPr>
        <p:spPr>
          <a:xfrm>
            <a:off x="322480" y="1288474"/>
            <a:ext cx="8589818" cy="13577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Assemblage DIRECT:  La forme des pièces liées sont directement en contact. Il n’y a pas d’élément intermédiaire.</a:t>
            </a:r>
          </a:p>
        </p:txBody>
      </p:sp>
    </p:spTree>
  </p:cSld>
  <p:clrMapOvr>
    <a:masterClrMapping/>
  </p:clrMapOvr>
  <p:transition spd="med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3249614" y="377531"/>
            <a:ext cx="2735550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indirecte</a:t>
            </a:r>
          </a:p>
        </p:txBody>
      </p:sp>
      <p:sp>
        <p:nvSpPr>
          <p:cNvPr id="3" name="Rectangle à coins arrondis 5"/>
          <p:cNvSpPr/>
          <p:nvPr/>
        </p:nvSpPr>
        <p:spPr>
          <a:xfrm>
            <a:off x="339437" y="1316181"/>
            <a:ext cx="8589818" cy="13577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Assemblage indirect:  il nécessite un ou des éléments intermédiaires.</a:t>
            </a: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763" y="2898775"/>
            <a:ext cx="27241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625" y="5600700"/>
            <a:ext cx="1114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scs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87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6" descr="JD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550" y="136525"/>
            <a:ext cx="517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42068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b="1" u="sng">
                <a:cs typeface="Arial" panose="020B0604020202020204" pitchFamily="34" charset="0"/>
              </a:rPr>
              <a:t>Exercice d’application</a:t>
            </a:r>
            <a:r>
              <a:rPr lang="fr-FR" altLang="fr-FR" sz="2400" b="1" u="sng">
                <a:cs typeface="Arial" panose="020B0604020202020204" pitchFamily="34" charset="0"/>
              </a:rPr>
              <a:t> : Batteur mélangeur</a:t>
            </a:r>
          </a:p>
        </p:txBody>
      </p:sp>
      <p:sp>
        <p:nvSpPr>
          <p:cNvPr id="44037" name="Line 8"/>
          <p:cNvSpPr>
            <a:spLocks noChangeShapeType="1"/>
          </p:cNvSpPr>
          <p:nvPr/>
        </p:nvSpPr>
        <p:spPr bwMode="auto">
          <a:xfrm>
            <a:off x="323850" y="6237288"/>
            <a:ext cx="83518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9388" y="623728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Construction des liaisons		</a:t>
            </a:r>
            <a:r>
              <a:rPr lang="fr-FR" altLang="fr-FR" b="1" i="1"/>
              <a:t>				9</a:t>
            </a:r>
          </a:p>
        </p:txBody>
      </p:sp>
      <p:sp>
        <p:nvSpPr>
          <p:cNvPr id="44039" name="AutoShap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01013" y="6308725"/>
            <a:ext cx="215900" cy="287338"/>
          </a:xfrm>
          <a:prstGeom prst="rightArrow">
            <a:avLst>
              <a:gd name="adj1" fmla="val 48065"/>
              <a:gd name="adj2" fmla="val 529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4040" name="AutoShap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7812088" y="6308725"/>
            <a:ext cx="215900" cy="287338"/>
          </a:xfrm>
          <a:prstGeom prst="rightArrow">
            <a:avLst>
              <a:gd name="adj1" fmla="val 48065"/>
              <a:gd name="adj2" fmla="val 529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pic>
        <p:nvPicPr>
          <p:cNvPr id="16399" name="Picture 15" descr="batt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1052513"/>
            <a:ext cx="391318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DitoAni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6449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Text Box 1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443663" y="6308725"/>
            <a:ext cx="1296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200" u="sng"/>
              <a:t>Retour au début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35" name="Picture 83" descr="Liaison 2 bat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84613"/>
            <a:ext cx="1828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scs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87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JD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550" y="136525"/>
            <a:ext cx="517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8"/>
          <p:cNvSpPr>
            <a:spLocks noChangeShapeType="1"/>
          </p:cNvSpPr>
          <p:nvPr/>
        </p:nvSpPr>
        <p:spPr bwMode="auto">
          <a:xfrm>
            <a:off x="323850" y="6237288"/>
            <a:ext cx="83518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2" name="AutoShap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72438" y="6308725"/>
            <a:ext cx="215900" cy="287338"/>
          </a:xfrm>
          <a:prstGeom prst="rightArrow">
            <a:avLst>
              <a:gd name="adj1" fmla="val 48065"/>
              <a:gd name="adj2" fmla="val 529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5063" name="AutoShap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flipH="1">
            <a:off x="7783513" y="6308725"/>
            <a:ext cx="215900" cy="287338"/>
          </a:xfrm>
          <a:prstGeom prst="rightArrow">
            <a:avLst>
              <a:gd name="adj1" fmla="val 48065"/>
              <a:gd name="adj2" fmla="val 529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5064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415088" y="6308725"/>
            <a:ext cx="1296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200" u="sng"/>
              <a:t>Retour au début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79388" y="623728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Construction des liaisons		</a:t>
            </a:r>
            <a:r>
              <a:rPr lang="fr-FR" altLang="fr-FR" b="1" i="1"/>
              <a:t>			            10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708400" y="1125538"/>
            <a:ext cx="525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b="1">
                <a:cs typeface="Arial" panose="020B0604020202020204" pitchFamily="34" charset="0"/>
              </a:rPr>
              <a:t>1</a:t>
            </a:r>
            <a:r>
              <a:rPr lang="fr-FR" altLang="fr-FR" sz="2000" b="1" baseline="30000">
                <a:cs typeface="Arial" panose="020B0604020202020204" pitchFamily="34" charset="0"/>
              </a:rPr>
              <a:t>ère</a:t>
            </a:r>
            <a:r>
              <a:rPr lang="fr-FR" altLang="fr-FR" sz="2000" b="1">
                <a:cs typeface="Arial" panose="020B0604020202020204" pitchFamily="34" charset="0"/>
              </a:rPr>
              <a:t> liaison : entre la poulie 17 et l’arbre 7</a:t>
            </a:r>
          </a:p>
        </p:txBody>
      </p:sp>
      <p:pic>
        <p:nvPicPr>
          <p:cNvPr id="23567" name="Picture 15" descr="Liaison 1 batte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2600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batteu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358298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927100" y="1557338"/>
            <a:ext cx="936625" cy="7191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aphicFrame>
        <p:nvGraphicFramePr>
          <p:cNvPr id="23632" name="Group 80"/>
          <p:cNvGraphicFramePr>
            <a:graphicFrameLocks noGrp="1"/>
          </p:cNvGraphicFramePr>
          <p:nvPr/>
        </p:nvGraphicFramePr>
        <p:xfrm>
          <a:off x="3684588" y="1619250"/>
          <a:ext cx="5280025" cy="2027238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Complète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Permanente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Elastique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Directe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Partielle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Démontable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Rigide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Indirecte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3681" name="Group 129"/>
          <p:cNvGrpSpPr>
            <a:grpSpLocks/>
          </p:cNvGrpSpPr>
          <p:nvPr/>
        </p:nvGrpSpPr>
        <p:grpSpPr bwMode="auto">
          <a:xfrm>
            <a:off x="3687763" y="1608138"/>
            <a:ext cx="1244600" cy="733425"/>
            <a:chOff x="2323" y="1013"/>
            <a:chExt cx="784" cy="462"/>
          </a:xfrm>
        </p:grpSpPr>
        <p:sp>
          <p:nvSpPr>
            <p:cNvPr id="45147" name="Rectangle 54"/>
            <p:cNvSpPr>
              <a:spLocks noChangeArrowheads="1"/>
            </p:cNvSpPr>
            <p:nvPr/>
          </p:nvSpPr>
          <p:spPr bwMode="auto">
            <a:xfrm>
              <a:off x="2323" y="1248"/>
              <a:ext cx="784" cy="227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5148" name="Oval 58"/>
            <p:cNvSpPr>
              <a:spLocks noChangeArrowheads="1"/>
            </p:cNvSpPr>
            <p:nvPr/>
          </p:nvSpPr>
          <p:spPr bwMode="auto">
            <a:xfrm>
              <a:off x="2336" y="1013"/>
              <a:ext cx="771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3615" name="Group 63"/>
          <p:cNvGrpSpPr>
            <a:grpSpLocks/>
          </p:cNvGrpSpPr>
          <p:nvPr/>
        </p:nvGrpSpPr>
        <p:grpSpPr bwMode="auto">
          <a:xfrm>
            <a:off x="4932363" y="1628775"/>
            <a:ext cx="1511300" cy="720725"/>
            <a:chOff x="3107" y="1026"/>
            <a:chExt cx="952" cy="454"/>
          </a:xfrm>
        </p:grpSpPr>
        <p:sp>
          <p:nvSpPr>
            <p:cNvPr id="45145" name="Rectangle 55"/>
            <p:cNvSpPr>
              <a:spLocks noChangeArrowheads="1"/>
            </p:cNvSpPr>
            <p:nvPr/>
          </p:nvSpPr>
          <p:spPr bwMode="auto">
            <a:xfrm>
              <a:off x="3107" y="1026"/>
              <a:ext cx="952" cy="227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5146" name="Oval 59"/>
            <p:cNvSpPr>
              <a:spLocks noChangeArrowheads="1"/>
            </p:cNvSpPr>
            <p:nvPr/>
          </p:nvSpPr>
          <p:spPr bwMode="auto">
            <a:xfrm>
              <a:off x="3107" y="1253"/>
              <a:ext cx="952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3616" name="Group 64"/>
          <p:cNvGrpSpPr>
            <a:grpSpLocks/>
          </p:cNvGrpSpPr>
          <p:nvPr/>
        </p:nvGrpSpPr>
        <p:grpSpPr bwMode="auto">
          <a:xfrm>
            <a:off x="6443663" y="1628775"/>
            <a:ext cx="1296987" cy="720725"/>
            <a:chOff x="4059" y="1026"/>
            <a:chExt cx="817" cy="454"/>
          </a:xfrm>
        </p:grpSpPr>
        <p:sp>
          <p:nvSpPr>
            <p:cNvPr id="45143" name="Rectangle 56"/>
            <p:cNvSpPr>
              <a:spLocks noChangeArrowheads="1"/>
            </p:cNvSpPr>
            <p:nvPr/>
          </p:nvSpPr>
          <p:spPr bwMode="auto">
            <a:xfrm>
              <a:off x="4059" y="1026"/>
              <a:ext cx="817" cy="227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5144" name="Oval 60"/>
            <p:cNvSpPr>
              <a:spLocks noChangeArrowheads="1"/>
            </p:cNvSpPr>
            <p:nvPr/>
          </p:nvSpPr>
          <p:spPr bwMode="auto">
            <a:xfrm>
              <a:off x="4059" y="1253"/>
              <a:ext cx="817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3617" name="Group 65"/>
          <p:cNvGrpSpPr>
            <a:grpSpLocks/>
          </p:cNvGrpSpPr>
          <p:nvPr/>
        </p:nvGrpSpPr>
        <p:grpSpPr bwMode="auto">
          <a:xfrm>
            <a:off x="7739063" y="1628775"/>
            <a:ext cx="1225550" cy="720725"/>
            <a:chOff x="4875" y="1026"/>
            <a:chExt cx="772" cy="454"/>
          </a:xfrm>
        </p:grpSpPr>
        <p:sp>
          <p:nvSpPr>
            <p:cNvPr id="45141" name="Rectangle 57"/>
            <p:cNvSpPr>
              <a:spLocks noChangeArrowheads="1"/>
            </p:cNvSpPr>
            <p:nvPr/>
          </p:nvSpPr>
          <p:spPr bwMode="auto">
            <a:xfrm>
              <a:off x="4876" y="1026"/>
              <a:ext cx="771" cy="227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5142" name="Oval 61"/>
            <p:cNvSpPr>
              <a:spLocks noChangeArrowheads="1"/>
            </p:cNvSpPr>
            <p:nvPr/>
          </p:nvSpPr>
          <p:spPr bwMode="auto">
            <a:xfrm>
              <a:off x="4875" y="1253"/>
              <a:ext cx="772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5003800" y="2571750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Grâce à la vis 19</a:t>
            </a: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7667625" y="2349500"/>
            <a:ext cx="12969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A cause des pièces 18, 19 et 26</a:t>
            </a: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6372225" y="2349500"/>
            <a:ext cx="1439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Pas de variation de position possible </a:t>
            </a:r>
          </a:p>
        </p:txBody>
      </p:sp>
      <p:sp>
        <p:nvSpPr>
          <p:cNvPr id="23636" name="Rectangle 84"/>
          <p:cNvSpPr>
            <a:spLocks noChangeArrowheads="1"/>
          </p:cNvSpPr>
          <p:nvPr/>
        </p:nvSpPr>
        <p:spPr bwMode="auto">
          <a:xfrm>
            <a:off x="2987675" y="1844675"/>
            <a:ext cx="576263" cy="790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3637" name="Text Box 85"/>
          <p:cNvSpPr txBox="1">
            <a:spLocks noChangeArrowheads="1"/>
          </p:cNvSpPr>
          <p:nvPr/>
        </p:nvSpPr>
        <p:spPr bwMode="auto">
          <a:xfrm>
            <a:off x="3708400" y="3681413"/>
            <a:ext cx="525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 b="1">
                <a:cs typeface="Arial" panose="020B0604020202020204" pitchFamily="34" charset="0"/>
              </a:rPr>
              <a:t>2</a:t>
            </a:r>
            <a:r>
              <a:rPr lang="fr-FR" altLang="fr-FR" sz="2000" b="1" baseline="30000">
                <a:cs typeface="Arial" panose="020B0604020202020204" pitchFamily="34" charset="0"/>
              </a:rPr>
              <a:t>ème</a:t>
            </a:r>
            <a:r>
              <a:rPr lang="fr-FR" altLang="fr-FR" sz="2000" b="1">
                <a:cs typeface="Arial" panose="020B0604020202020204" pitchFamily="34" charset="0"/>
              </a:rPr>
              <a:t> liaison : coussinet 47 et le corps 9</a:t>
            </a:r>
          </a:p>
        </p:txBody>
      </p:sp>
      <p:graphicFrame>
        <p:nvGraphicFramePr>
          <p:cNvPr id="23638" name="Group 86"/>
          <p:cNvGraphicFramePr>
            <a:graphicFrameLocks noGrp="1"/>
          </p:cNvGraphicFramePr>
          <p:nvPr/>
        </p:nvGraphicFramePr>
        <p:xfrm>
          <a:off x="3684588" y="4067175"/>
          <a:ext cx="5280025" cy="2027238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Complète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Permanente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Elastique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Directe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Partielle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Démontable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Rigide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Indirecte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3676" name="Group 124"/>
          <p:cNvGrpSpPr>
            <a:grpSpLocks/>
          </p:cNvGrpSpPr>
          <p:nvPr/>
        </p:nvGrpSpPr>
        <p:grpSpPr bwMode="auto">
          <a:xfrm>
            <a:off x="3687763" y="4076700"/>
            <a:ext cx="1244600" cy="720725"/>
            <a:chOff x="2323" y="2568"/>
            <a:chExt cx="784" cy="454"/>
          </a:xfrm>
        </p:grpSpPr>
        <p:sp>
          <p:nvSpPr>
            <p:cNvPr id="45139" name="Rectangle 109"/>
            <p:cNvSpPr>
              <a:spLocks noChangeArrowheads="1"/>
            </p:cNvSpPr>
            <p:nvPr/>
          </p:nvSpPr>
          <p:spPr bwMode="auto">
            <a:xfrm>
              <a:off x="2323" y="2795"/>
              <a:ext cx="784" cy="227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5140" name="Oval 110"/>
            <p:cNvSpPr>
              <a:spLocks noChangeArrowheads="1"/>
            </p:cNvSpPr>
            <p:nvPr/>
          </p:nvSpPr>
          <p:spPr bwMode="auto">
            <a:xfrm>
              <a:off x="2336" y="2568"/>
              <a:ext cx="771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3683" name="Group 131"/>
          <p:cNvGrpSpPr>
            <a:grpSpLocks/>
          </p:cNvGrpSpPr>
          <p:nvPr/>
        </p:nvGrpSpPr>
        <p:grpSpPr bwMode="auto">
          <a:xfrm>
            <a:off x="4932363" y="4065588"/>
            <a:ext cx="1511300" cy="728662"/>
            <a:chOff x="3107" y="2561"/>
            <a:chExt cx="952" cy="459"/>
          </a:xfrm>
        </p:grpSpPr>
        <p:sp>
          <p:nvSpPr>
            <p:cNvPr id="45137" name="Rectangle 112"/>
            <p:cNvSpPr>
              <a:spLocks noChangeArrowheads="1"/>
            </p:cNvSpPr>
            <p:nvPr/>
          </p:nvSpPr>
          <p:spPr bwMode="auto">
            <a:xfrm>
              <a:off x="3107" y="2561"/>
              <a:ext cx="952" cy="227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5138" name="Oval 113"/>
            <p:cNvSpPr>
              <a:spLocks noChangeArrowheads="1"/>
            </p:cNvSpPr>
            <p:nvPr/>
          </p:nvSpPr>
          <p:spPr bwMode="auto">
            <a:xfrm>
              <a:off x="3107" y="2793"/>
              <a:ext cx="952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3678" name="Group 126"/>
          <p:cNvGrpSpPr>
            <a:grpSpLocks/>
          </p:cNvGrpSpPr>
          <p:nvPr/>
        </p:nvGrpSpPr>
        <p:grpSpPr bwMode="auto">
          <a:xfrm>
            <a:off x="6443663" y="4076700"/>
            <a:ext cx="1296987" cy="720725"/>
            <a:chOff x="4059" y="2568"/>
            <a:chExt cx="817" cy="454"/>
          </a:xfrm>
        </p:grpSpPr>
        <p:sp>
          <p:nvSpPr>
            <p:cNvPr id="45135" name="Rectangle 115"/>
            <p:cNvSpPr>
              <a:spLocks noChangeArrowheads="1"/>
            </p:cNvSpPr>
            <p:nvPr/>
          </p:nvSpPr>
          <p:spPr bwMode="auto">
            <a:xfrm>
              <a:off x="4059" y="2568"/>
              <a:ext cx="817" cy="227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5136" name="Oval 116"/>
            <p:cNvSpPr>
              <a:spLocks noChangeArrowheads="1"/>
            </p:cNvSpPr>
            <p:nvPr/>
          </p:nvSpPr>
          <p:spPr bwMode="auto">
            <a:xfrm>
              <a:off x="4059" y="2795"/>
              <a:ext cx="817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3679" name="Group 127"/>
          <p:cNvGrpSpPr>
            <a:grpSpLocks/>
          </p:cNvGrpSpPr>
          <p:nvPr/>
        </p:nvGrpSpPr>
        <p:grpSpPr bwMode="auto">
          <a:xfrm>
            <a:off x="7739063" y="4076700"/>
            <a:ext cx="1225550" cy="720725"/>
            <a:chOff x="4875" y="2568"/>
            <a:chExt cx="772" cy="454"/>
          </a:xfrm>
        </p:grpSpPr>
        <p:sp>
          <p:nvSpPr>
            <p:cNvPr id="45133" name="Rectangle 118"/>
            <p:cNvSpPr>
              <a:spLocks noChangeArrowheads="1"/>
            </p:cNvSpPr>
            <p:nvPr/>
          </p:nvSpPr>
          <p:spPr bwMode="auto">
            <a:xfrm>
              <a:off x="4876" y="2795"/>
              <a:ext cx="771" cy="227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5134" name="Oval 119"/>
            <p:cNvSpPr>
              <a:spLocks noChangeArrowheads="1"/>
            </p:cNvSpPr>
            <p:nvPr/>
          </p:nvSpPr>
          <p:spPr bwMode="auto">
            <a:xfrm>
              <a:off x="4875" y="2568"/>
              <a:ext cx="772" cy="22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23672" name="Text Box 120"/>
          <p:cNvSpPr txBox="1">
            <a:spLocks noChangeArrowheads="1"/>
          </p:cNvSpPr>
          <p:nvPr/>
        </p:nvSpPr>
        <p:spPr bwMode="auto">
          <a:xfrm>
            <a:off x="3635375" y="4837113"/>
            <a:ext cx="129698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Pas de M</a:t>
            </a:r>
            <a:r>
              <a:rPr lang="fr-FR" altLang="fr-FR" sz="1800" b="1" baseline="30000"/>
              <a:t>vts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possibles</a:t>
            </a:r>
          </a:p>
        </p:txBody>
      </p:sp>
      <p:sp>
        <p:nvSpPr>
          <p:cNvPr id="23673" name="Text Box 121"/>
          <p:cNvSpPr txBox="1">
            <a:spLocks noChangeArrowheads="1"/>
          </p:cNvSpPr>
          <p:nvPr/>
        </p:nvSpPr>
        <p:spPr bwMode="auto">
          <a:xfrm>
            <a:off x="4860925" y="4835525"/>
            <a:ext cx="16557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A cause de l’ajustement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H7m6</a:t>
            </a:r>
          </a:p>
        </p:txBody>
      </p:sp>
      <p:sp>
        <p:nvSpPr>
          <p:cNvPr id="23674" name="Text Box 122"/>
          <p:cNvSpPr txBox="1">
            <a:spLocks noChangeArrowheads="1"/>
          </p:cNvSpPr>
          <p:nvPr/>
        </p:nvSpPr>
        <p:spPr bwMode="auto">
          <a:xfrm>
            <a:off x="7667625" y="4837113"/>
            <a:ext cx="12969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Pas de pièces entre 47 et 9</a:t>
            </a:r>
          </a:p>
        </p:txBody>
      </p:sp>
      <p:sp>
        <p:nvSpPr>
          <p:cNvPr id="23675" name="Text Box 123"/>
          <p:cNvSpPr txBox="1">
            <a:spLocks noChangeArrowheads="1"/>
          </p:cNvSpPr>
          <p:nvPr/>
        </p:nvSpPr>
        <p:spPr bwMode="auto">
          <a:xfrm>
            <a:off x="6372225" y="4837113"/>
            <a:ext cx="1439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Pas de variation de position possible </a:t>
            </a:r>
          </a:p>
        </p:txBody>
      </p:sp>
      <p:sp>
        <p:nvSpPr>
          <p:cNvPr id="23680" name="Text Box 128"/>
          <p:cNvSpPr txBox="1">
            <a:spLocks noChangeArrowheads="1"/>
          </p:cNvSpPr>
          <p:nvPr/>
        </p:nvSpPr>
        <p:spPr bwMode="auto">
          <a:xfrm>
            <a:off x="696913" y="420688"/>
            <a:ext cx="8447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b="1" u="sng">
                <a:cs typeface="Arial" panose="020B0604020202020204" pitchFamily="34" charset="0"/>
              </a:rPr>
              <a:t>Exercice d’application</a:t>
            </a:r>
            <a:r>
              <a:rPr lang="fr-FR" altLang="fr-FR" sz="2400" b="1" u="sng">
                <a:cs typeface="Arial" panose="020B0604020202020204" pitchFamily="34" charset="0"/>
              </a:rPr>
              <a:t> : Batteur mélangeur</a:t>
            </a:r>
          </a:p>
        </p:txBody>
      </p:sp>
      <p:sp>
        <p:nvSpPr>
          <p:cNvPr id="23682" name="Text Box 130"/>
          <p:cNvSpPr txBox="1">
            <a:spLocks noChangeArrowheads="1"/>
          </p:cNvSpPr>
          <p:nvPr/>
        </p:nvSpPr>
        <p:spPr bwMode="auto">
          <a:xfrm>
            <a:off x="3635375" y="2513013"/>
            <a:ext cx="12969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/>
              <a:t>Pas de M</a:t>
            </a:r>
            <a:r>
              <a:rPr lang="fr-FR" altLang="fr-FR" sz="1800" b="1" baseline="30000"/>
              <a:t>vts</a:t>
            </a:r>
            <a:r>
              <a:rPr lang="fr-FR" altLang="fr-FR" sz="1800" b="1"/>
              <a:t> possibles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3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3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3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  <p:bldP spid="23619" grpId="0"/>
      <p:bldP spid="23620" grpId="0"/>
      <p:bldP spid="23621" grpId="0"/>
      <p:bldP spid="23637" grpId="0"/>
      <p:bldP spid="23672" grpId="0"/>
      <p:bldP spid="23673" grpId="0"/>
      <p:bldP spid="23674" grpId="0"/>
      <p:bldP spid="23675" grpId="0"/>
      <p:bldP spid="23680" grpId="0"/>
      <p:bldP spid="236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5"/>
          <p:cNvSpPr>
            <a:spLocks noChangeShapeType="1"/>
          </p:cNvSpPr>
          <p:nvPr/>
        </p:nvSpPr>
        <p:spPr bwMode="auto">
          <a:xfrm>
            <a:off x="323850" y="6237288"/>
            <a:ext cx="835183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9388" y="623728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Construction des liaisons		</a:t>
            </a:r>
            <a:r>
              <a:rPr lang="fr-FR" altLang="fr-FR" b="1" i="1" dirty="0"/>
              <a:t>				5</a:t>
            </a:r>
          </a:p>
        </p:txBody>
      </p:sp>
      <p:grpSp>
        <p:nvGrpSpPr>
          <p:cNvPr id="12319" name="Group 31"/>
          <p:cNvGrpSpPr>
            <a:grpSpLocks/>
          </p:cNvGrpSpPr>
          <p:nvPr/>
        </p:nvGrpSpPr>
        <p:grpSpPr bwMode="auto">
          <a:xfrm>
            <a:off x="3492500" y="1125538"/>
            <a:ext cx="5472113" cy="2447925"/>
            <a:chOff x="2200" y="709"/>
            <a:chExt cx="3447" cy="1542"/>
          </a:xfrm>
        </p:grpSpPr>
        <p:sp>
          <p:nvSpPr>
            <p:cNvPr id="10258" name="Rectangle 19"/>
            <p:cNvSpPr>
              <a:spLocks noChangeArrowheads="1"/>
            </p:cNvSpPr>
            <p:nvPr/>
          </p:nvSpPr>
          <p:spPr bwMode="auto">
            <a:xfrm>
              <a:off x="2200" y="709"/>
              <a:ext cx="3447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pic>
          <p:nvPicPr>
            <p:cNvPr id="10259" name="Picture 15" descr="v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754"/>
              <a:ext cx="1591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18" descr="bague_de_cisaillement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755"/>
              <a:ext cx="1401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557213" y="1412875"/>
            <a:ext cx="257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Liaison </a:t>
            </a:r>
            <a:r>
              <a:rPr lang="fr-FR" altLang="fr-FR" sz="2400" b="1"/>
              <a:t>complète</a:t>
            </a:r>
          </a:p>
        </p:txBody>
      </p:sp>
      <p:grpSp>
        <p:nvGrpSpPr>
          <p:cNvPr id="12321" name="Group 33"/>
          <p:cNvGrpSpPr>
            <a:grpSpLocks/>
          </p:cNvGrpSpPr>
          <p:nvPr/>
        </p:nvGrpSpPr>
        <p:grpSpPr bwMode="auto">
          <a:xfrm>
            <a:off x="179388" y="1916113"/>
            <a:ext cx="3240087" cy="1296987"/>
            <a:chOff x="113" y="1207"/>
            <a:chExt cx="2041" cy="817"/>
          </a:xfrm>
        </p:grpSpPr>
        <p:sp>
          <p:nvSpPr>
            <p:cNvPr id="10256" name="Text Box 13"/>
            <p:cNvSpPr txBox="1">
              <a:spLocks noChangeArrowheads="1"/>
            </p:cNvSpPr>
            <p:nvPr/>
          </p:nvSpPr>
          <p:spPr bwMode="auto">
            <a:xfrm>
              <a:off x="113" y="1582"/>
              <a:ext cx="204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cs typeface="Arial" panose="020B0604020202020204" pitchFamily="34" charset="0"/>
                </a:rPr>
                <a:t>suppression de tous les degrés de liberté.</a:t>
              </a:r>
            </a:p>
          </p:txBody>
        </p:sp>
        <p:sp>
          <p:nvSpPr>
            <p:cNvPr id="12309" name="AutoShape 21"/>
            <p:cNvSpPr>
              <a:spLocks noChangeArrowheads="1"/>
            </p:cNvSpPr>
            <p:nvPr/>
          </p:nvSpPr>
          <p:spPr bwMode="auto">
            <a:xfrm flipV="1">
              <a:off x="1020" y="1207"/>
              <a:ext cx="318" cy="363"/>
            </a:xfrm>
            <a:prstGeom prst="upArrow">
              <a:avLst>
                <a:gd name="adj1" fmla="val 50000"/>
                <a:gd name="adj2" fmla="val 2853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654050" y="3860800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Liaison </a:t>
            </a:r>
            <a:r>
              <a:rPr lang="fr-FR" altLang="fr-FR" sz="2400" b="1"/>
              <a:t>partielle</a:t>
            </a:r>
          </a:p>
        </p:txBody>
      </p:sp>
      <p:grpSp>
        <p:nvGrpSpPr>
          <p:cNvPr id="12322" name="Group 34"/>
          <p:cNvGrpSpPr>
            <a:grpSpLocks/>
          </p:cNvGrpSpPr>
          <p:nvPr/>
        </p:nvGrpSpPr>
        <p:grpSpPr bwMode="auto">
          <a:xfrm>
            <a:off x="179388" y="4364038"/>
            <a:ext cx="3240087" cy="1601787"/>
            <a:chOff x="113" y="2749"/>
            <a:chExt cx="2041" cy="1009"/>
          </a:xfrm>
        </p:grpSpPr>
        <p:sp>
          <p:nvSpPr>
            <p:cNvPr id="10254" name="Text Box 22"/>
            <p:cNvSpPr txBox="1">
              <a:spLocks noChangeArrowheads="1"/>
            </p:cNvSpPr>
            <p:nvPr/>
          </p:nvSpPr>
          <p:spPr bwMode="auto">
            <a:xfrm>
              <a:off x="113" y="3124"/>
              <a:ext cx="204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>
                  <a:cs typeface="Arial" panose="020B0604020202020204" pitchFamily="34" charset="0"/>
                </a:rPr>
                <a:t>suppression d’au moins un degré de liberté et au plus cinq degrés de liberté.</a:t>
              </a:r>
            </a:p>
          </p:txBody>
        </p:sp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 flipV="1">
              <a:off x="1020" y="2749"/>
              <a:ext cx="318" cy="363"/>
            </a:xfrm>
            <a:prstGeom prst="upArrow">
              <a:avLst>
                <a:gd name="adj1" fmla="val 50000"/>
                <a:gd name="adj2" fmla="val 28538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/>
            </a:p>
          </p:txBody>
        </p:sp>
      </p:grpSp>
      <p:grpSp>
        <p:nvGrpSpPr>
          <p:cNvPr id="12323" name="Group 35"/>
          <p:cNvGrpSpPr>
            <a:grpSpLocks/>
          </p:cNvGrpSpPr>
          <p:nvPr/>
        </p:nvGrpSpPr>
        <p:grpSpPr bwMode="auto">
          <a:xfrm>
            <a:off x="3492500" y="3716338"/>
            <a:ext cx="5472113" cy="2447925"/>
            <a:chOff x="2200" y="2341"/>
            <a:chExt cx="3447" cy="1542"/>
          </a:xfrm>
        </p:grpSpPr>
        <p:sp>
          <p:nvSpPr>
            <p:cNvPr id="10251" name="Rectangle 25"/>
            <p:cNvSpPr>
              <a:spLocks noChangeArrowheads="1"/>
            </p:cNvSpPr>
            <p:nvPr/>
          </p:nvSpPr>
          <p:spPr bwMode="auto">
            <a:xfrm>
              <a:off x="2200" y="2341"/>
              <a:ext cx="3447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pic>
          <p:nvPicPr>
            <p:cNvPr id="10252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659"/>
              <a:ext cx="1633" cy="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30" descr="vocabulai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2344"/>
              <a:ext cx="898" cy="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à coins arrondis 5"/>
          <p:cNvSpPr/>
          <p:nvPr/>
        </p:nvSpPr>
        <p:spPr>
          <a:xfrm>
            <a:off x="1439652" y="182560"/>
            <a:ext cx="6264696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complète ou partielle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123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13" y="817563"/>
            <a:ext cx="88392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5"/>
          <p:cNvSpPr/>
          <p:nvPr/>
        </p:nvSpPr>
        <p:spPr>
          <a:xfrm>
            <a:off x="1412665" y="239278"/>
            <a:ext cx="6264696" cy="5782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complète</a:t>
            </a: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5"/>
          <p:cNvSpPr/>
          <p:nvPr/>
        </p:nvSpPr>
        <p:spPr>
          <a:xfrm>
            <a:off x="1439652" y="360218"/>
            <a:ext cx="6264696" cy="5367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Liaison complète</a:t>
            </a:r>
          </a:p>
        </p:txBody>
      </p:sp>
      <p:sp>
        <p:nvSpPr>
          <p:cNvPr id="3" name="Rectangle à coins arrondis 5"/>
          <p:cNvSpPr/>
          <p:nvPr/>
        </p:nvSpPr>
        <p:spPr>
          <a:xfrm>
            <a:off x="2535381" y="1025236"/>
            <a:ext cx="4156363" cy="5367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ELEMENTS FILTES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2244725"/>
            <a:ext cx="81724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4184650"/>
            <a:ext cx="8248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556125"/>
            <a:ext cx="2476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400" y="4556125"/>
            <a:ext cx="3067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965700"/>
            <a:ext cx="518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19" y="746272"/>
            <a:ext cx="3837708" cy="473286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ELEMENTS FILTES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525588"/>
            <a:ext cx="2952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2305050"/>
            <a:ext cx="20637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168525"/>
            <a:ext cx="296862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916113"/>
            <a:ext cx="14541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3819" y="746272"/>
            <a:ext cx="3837708" cy="473286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7D">
                    <a:lumMod val="10000"/>
                  </a:srgbClr>
                </a:solidFill>
                <a:latin typeface="Georgia" panose="02040502050405020303" pitchFamily="18" charset="0"/>
                <a:cs typeface="Times New Roman" pitchFamily="18" charset="0"/>
              </a:rPr>
              <a:t>ELEMENTS FILTES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863" y="3784600"/>
            <a:ext cx="14398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288" y="2217738"/>
            <a:ext cx="1398587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525" y="3646488"/>
            <a:ext cx="873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008188"/>
            <a:ext cx="14382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1913" y="3556000"/>
            <a:ext cx="1668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650" y="4197350"/>
            <a:ext cx="27114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363" y="4197350"/>
            <a:ext cx="22621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4364038"/>
            <a:ext cx="28384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5"/>
          <p:cNvSpPr/>
          <p:nvPr/>
        </p:nvSpPr>
        <p:spPr>
          <a:xfrm>
            <a:off x="2895600" y="263237"/>
            <a:ext cx="2729346" cy="5367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Goupille</a:t>
            </a:r>
          </a:p>
        </p:txBody>
      </p:sp>
      <p:sp>
        <p:nvSpPr>
          <p:cNvPr id="4" name="Rectangle à coins arrondis 5"/>
          <p:cNvSpPr/>
          <p:nvPr/>
        </p:nvSpPr>
        <p:spPr>
          <a:xfrm>
            <a:off x="332509" y="1260765"/>
            <a:ext cx="8534400" cy="14408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fr-FR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Une goupille est un cylindre métallique destiné à être sollicité en cisaillement pour des efforts relativement faibles.</a:t>
            </a: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" y="2924175"/>
            <a:ext cx="279241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3"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2550" y="2924175"/>
            <a:ext cx="34083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2887</TotalTime>
  <Words>988</Words>
  <Application>Microsoft Office PowerPoint</Application>
  <PresentationFormat>Affichage à l'écran (4:3)</PresentationFormat>
  <Paragraphs>172</Paragraphs>
  <Slides>38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Pixel</vt:lpstr>
      <vt:lpstr>Diseño predeterminado</vt:lpstr>
      <vt:lpstr>Module : Mécanismes industriels et transmission de puissance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</vt:vector>
  </TitlesOfParts>
  <Company>jd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des Liaisons</dc:title>
  <dc:creator>jojo dudu</dc:creator>
  <cp:lastModifiedBy>star</cp:lastModifiedBy>
  <cp:revision>209</cp:revision>
  <cp:lastPrinted>2018-11-17T19:16:22Z</cp:lastPrinted>
  <dcterms:created xsi:type="dcterms:W3CDTF">2007-02-10T15:22:09Z</dcterms:created>
  <dcterms:modified xsi:type="dcterms:W3CDTF">2021-11-16T17:39:57Z</dcterms:modified>
</cp:coreProperties>
</file>