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17B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1224" y="-12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7E455DA6-3535-4ACF-AC16-B6EDD4D9F0AA}" type="datetimeFigureOut">
              <a:rPr lang="fr-FR" smtClean="0"/>
              <a:pPr/>
              <a:t>12/03/2017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AFA7EDC-E36E-40AF-8DD8-93DAE7EED700}"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E455DA6-3535-4ACF-AC16-B6EDD4D9F0AA}" type="datetimeFigureOut">
              <a:rPr lang="fr-FR" smtClean="0"/>
              <a:pPr/>
              <a:t>12/03/2017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AFA7EDC-E36E-40AF-8DD8-93DAE7EED700}"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E455DA6-3535-4ACF-AC16-B6EDD4D9F0AA}" type="datetimeFigureOut">
              <a:rPr lang="fr-FR" smtClean="0"/>
              <a:pPr/>
              <a:t>12/03/2017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AFA7EDC-E36E-40AF-8DD8-93DAE7EED700}"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E455DA6-3535-4ACF-AC16-B6EDD4D9F0AA}" type="datetimeFigureOut">
              <a:rPr lang="fr-FR" smtClean="0"/>
              <a:pPr/>
              <a:t>12/03/2017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AFA7EDC-E36E-40AF-8DD8-93DAE7EED700}"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7E455DA6-3535-4ACF-AC16-B6EDD4D9F0AA}" type="datetimeFigureOut">
              <a:rPr lang="fr-FR" smtClean="0"/>
              <a:pPr/>
              <a:t>12/03/2017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AFA7EDC-E36E-40AF-8DD8-93DAE7EED700}"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7E455DA6-3535-4ACF-AC16-B6EDD4D9F0AA}" type="datetimeFigureOut">
              <a:rPr lang="fr-FR" smtClean="0"/>
              <a:pPr/>
              <a:t>12/03/2017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AFA7EDC-E36E-40AF-8DD8-93DAE7EED700}"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7E455DA6-3535-4ACF-AC16-B6EDD4D9F0AA}" type="datetimeFigureOut">
              <a:rPr lang="fr-FR" smtClean="0"/>
              <a:pPr/>
              <a:t>12/03/2017</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DAFA7EDC-E36E-40AF-8DD8-93DAE7EED700}"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7E455DA6-3535-4ACF-AC16-B6EDD4D9F0AA}" type="datetimeFigureOut">
              <a:rPr lang="fr-FR" smtClean="0"/>
              <a:pPr/>
              <a:t>12/03/2017</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DAFA7EDC-E36E-40AF-8DD8-93DAE7EED700}"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7E455DA6-3535-4ACF-AC16-B6EDD4D9F0AA}" type="datetimeFigureOut">
              <a:rPr lang="fr-FR" smtClean="0"/>
              <a:pPr/>
              <a:t>12/03/2017</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DAFA7EDC-E36E-40AF-8DD8-93DAE7EED700}"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7E455DA6-3535-4ACF-AC16-B6EDD4D9F0AA}" type="datetimeFigureOut">
              <a:rPr lang="fr-FR" smtClean="0"/>
              <a:pPr/>
              <a:t>12/03/2017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AFA7EDC-E36E-40AF-8DD8-93DAE7EED700}"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7E455DA6-3535-4ACF-AC16-B6EDD4D9F0AA}" type="datetimeFigureOut">
              <a:rPr lang="fr-FR" smtClean="0"/>
              <a:pPr/>
              <a:t>12/03/2017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AFA7EDC-E36E-40AF-8DD8-93DAE7EED700}"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455DA6-3535-4ACF-AC16-B6EDD4D9F0AA}" type="datetimeFigureOut">
              <a:rPr lang="fr-FR" smtClean="0"/>
              <a:pPr/>
              <a:t>12/03/2017</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FA7EDC-E36E-40AF-8DD8-93DAE7EED700}"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rasaelalnour.com/%D9%84%D9%85%D8%AD%D8%A9-%D8%B9%D9%86-%D8%B1%D8%B3%D8%A7%D8%A6%D9%84-%D8%A7%D9%84%D9%86%D9%88%D8%B1.html"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ikhwanwiki.com/index.php?title=1888&amp;action=edit&amp;redlink=1" TargetMode="External"/><Relationship Id="rId2" Type="http://schemas.openxmlformats.org/officeDocument/2006/relationships/hyperlink" Target="http://www.ikhwanwiki.com/index.php?title=1882"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ous-titre 2"/>
          <p:cNvSpPr>
            <a:spLocks noGrp="1"/>
          </p:cNvSpPr>
          <p:nvPr>
            <p:ph type="subTitle" idx="1"/>
          </p:nvPr>
        </p:nvSpPr>
        <p:spPr>
          <a:xfrm>
            <a:off x="107504" y="2132856"/>
            <a:ext cx="8928992" cy="4725144"/>
          </a:xfrm>
        </p:spPr>
        <p:style>
          <a:lnRef idx="1">
            <a:schemeClr val="accent6"/>
          </a:lnRef>
          <a:fillRef idx="2">
            <a:schemeClr val="accent6"/>
          </a:fillRef>
          <a:effectRef idx="1">
            <a:schemeClr val="accent6"/>
          </a:effectRef>
          <a:fontRef idx="minor">
            <a:schemeClr val="dk1"/>
          </a:fontRef>
        </p:style>
        <p:txBody>
          <a:bodyPr>
            <a:normAutofit/>
          </a:bodyPr>
          <a:lstStyle/>
          <a:p>
            <a:pPr algn="r" rtl="1" fontAlgn="base"/>
            <a:r>
              <a:rPr lang="ar-DZ" b="1" dirty="0" smtClean="0">
                <a:solidFill>
                  <a:srgbClr val="FF0000"/>
                </a:solidFill>
              </a:rPr>
              <a:t>– </a:t>
            </a:r>
            <a:r>
              <a:rPr lang="ar-DZ" sz="3600" b="1" dirty="0" err="1" smtClean="0">
                <a:solidFill>
                  <a:srgbClr val="FF0000"/>
                </a:solidFill>
              </a:rPr>
              <a:t>المولد:</a:t>
            </a:r>
            <a:endParaRPr lang="ar-DZ" sz="3600" dirty="0" smtClean="0">
              <a:solidFill>
                <a:srgbClr val="FF0000"/>
              </a:solidFill>
            </a:endParaRPr>
          </a:p>
          <a:p>
            <a:pPr algn="r" rtl="1" fontAlgn="base">
              <a:buFont typeface="Wingdings" pitchFamily="2" charset="2"/>
              <a:buChar char="Ø"/>
            </a:pPr>
            <a:r>
              <a:rPr lang="ar-DZ" sz="3600" dirty="0" smtClean="0">
                <a:solidFill>
                  <a:schemeClr val="tx1"/>
                </a:solidFill>
              </a:rPr>
              <a:t>وُلد بديع الزمان سعيد النورسي في قرية نُوْرْس بولاية </a:t>
            </a:r>
            <a:r>
              <a:rPr lang="ar-DZ" sz="3600" dirty="0" err="1" smtClean="0">
                <a:solidFill>
                  <a:schemeClr val="tx1"/>
                </a:solidFill>
              </a:rPr>
              <a:t>بتليس</a:t>
            </a:r>
            <a:r>
              <a:rPr lang="ar-DZ" sz="3600" dirty="0" smtClean="0">
                <a:solidFill>
                  <a:schemeClr val="tx1"/>
                </a:solidFill>
              </a:rPr>
              <a:t> في شرق الأناضول </a:t>
            </a:r>
            <a:r>
              <a:rPr lang="ar-DZ" sz="3600" dirty="0" err="1" smtClean="0">
                <a:solidFill>
                  <a:schemeClr val="tx1"/>
                </a:solidFill>
              </a:rPr>
              <a:t>سنة</a:t>
            </a:r>
            <a:r>
              <a:rPr lang="ar-DZ" dirty="0" err="1" smtClean="0">
                <a:solidFill>
                  <a:schemeClr val="tx1"/>
                </a:solidFill>
              </a:rPr>
              <a:t>1877م</a:t>
            </a:r>
            <a:r>
              <a:rPr lang="ar-DZ" dirty="0" smtClean="0">
                <a:solidFill>
                  <a:schemeClr val="tx1"/>
                </a:solidFill>
              </a:rPr>
              <a:t> 1294</a:t>
            </a:r>
            <a:r>
              <a:rPr lang="ar-DZ" sz="3600" dirty="0" smtClean="0">
                <a:solidFill>
                  <a:schemeClr val="tx1"/>
                </a:solidFill>
              </a:rPr>
              <a:t> هـ </a:t>
            </a:r>
          </a:p>
          <a:p>
            <a:pPr algn="r" rtl="1" fontAlgn="base">
              <a:buFont typeface="Wingdings" pitchFamily="2" charset="2"/>
              <a:buChar char="Ø"/>
            </a:pPr>
            <a:r>
              <a:rPr lang="ar-DZ" sz="3600" dirty="0" smtClean="0">
                <a:solidFill>
                  <a:schemeClr val="tx1"/>
                </a:solidFill>
              </a:rPr>
              <a:t>ونشأ في أسرةٍ عُرِفتْ بالتقوى والصلاح؛ فقد كان والدُه المشهور </a:t>
            </a:r>
            <a:r>
              <a:rPr lang="ar-DZ" sz="3600" dirty="0" err="1" smtClean="0">
                <a:solidFill>
                  <a:schemeClr val="tx1"/>
                </a:solidFill>
              </a:rPr>
              <a:t>بـ</a:t>
            </a:r>
            <a:r>
              <a:rPr lang="ar-DZ" sz="3600" dirty="0" smtClean="0">
                <a:solidFill>
                  <a:schemeClr val="tx1"/>
                </a:solidFill>
              </a:rPr>
              <a:t>«الصوفي </a:t>
            </a:r>
            <a:r>
              <a:rPr lang="ar-DZ" sz="3600" dirty="0" smtClean="0">
                <a:solidFill>
                  <a:srgbClr val="C00000"/>
                </a:solidFill>
              </a:rPr>
              <a:t>ميرزا</a:t>
            </a:r>
            <a:r>
              <a:rPr lang="ar-DZ" sz="3600" dirty="0" smtClean="0">
                <a:solidFill>
                  <a:schemeClr val="tx1"/>
                </a:solidFill>
              </a:rPr>
              <a:t>» مضرِبَ المثل في الورع، وكانت والدتُه السيدة </a:t>
            </a:r>
            <a:r>
              <a:rPr lang="ar-DZ" sz="3600" dirty="0" err="1" smtClean="0">
                <a:solidFill>
                  <a:srgbClr val="C00000"/>
                </a:solidFill>
              </a:rPr>
              <a:t>نُوريَّة</a:t>
            </a:r>
            <a:r>
              <a:rPr lang="ar-DZ" sz="3600" dirty="0" smtClean="0">
                <a:solidFill>
                  <a:schemeClr val="tx1"/>
                </a:solidFill>
              </a:rPr>
              <a:t> فاضلةً عُرِفَ عنها أنها لم تكن ترضع أطفالها إلاّ على وضوء.</a:t>
            </a:r>
          </a:p>
          <a:p>
            <a:pPr algn="r" rtl="1" fontAlgn="base"/>
            <a:endParaRPr lang="ar-DZ" dirty="0" smtClean="0">
              <a:solidFill>
                <a:schemeClr val="tx1"/>
              </a:solidFill>
            </a:endParaRPr>
          </a:p>
          <a:p>
            <a:pPr algn="r" rtl="1" fontAlgn="base"/>
            <a:endParaRPr lang="ar-DZ" dirty="0" smtClean="0">
              <a:solidFill>
                <a:schemeClr val="tx1"/>
              </a:solidFill>
            </a:endParaRPr>
          </a:p>
          <a:p>
            <a:pPr algn="r" rtl="1" fontAlgn="base"/>
            <a:endParaRPr lang="ar-DZ" dirty="0" smtClean="0">
              <a:solidFill>
                <a:schemeClr val="tx1"/>
              </a:solidFill>
            </a:endParaRPr>
          </a:p>
          <a:p>
            <a:pPr algn="r" rtl="1" fontAlgn="base"/>
            <a:endParaRPr lang="ar-DZ" dirty="0" smtClean="0">
              <a:solidFill>
                <a:schemeClr val="tx1"/>
              </a:solidFill>
            </a:endParaRPr>
          </a:p>
          <a:p>
            <a:pPr algn="r" rtl="1" fontAlgn="base"/>
            <a:endParaRPr lang="ar-DZ" dirty="0" smtClean="0">
              <a:solidFill>
                <a:schemeClr val="tx1"/>
              </a:solidFill>
            </a:endParaRPr>
          </a:p>
          <a:p>
            <a:pPr algn="r" rtl="1" fontAlgn="base">
              <a:buFont typeface="Wingdings" pitchFamily="2" charset="2"/>
              <a:buChar char="Ø"/>
            </a:pPr>
            <a:endParaRPr lang="ar-DZ" dirty="0" smtClean="0">
              <a:solidFill>
                <a:schemeClr val="tx1"/>
              </a:solidFill>
            </a:endParaRPr>
          </a:p>
          <a:p>
            <a:pPr algn="r" rtl="1" fontAlgn="base">
              <a:buFont typeface="Wingdings" pitchFamily="2" charset="2"/>
              <a:buChar char="Ø"/>
            </a:pPr>
            <a:endParaRPr lang="ar-DZ" dirty="0" smtClean="0">
              <a:solidFill>
                <a:schemeClr val="tx1"/>
              </a:solidFill>
            </a:endParaRPr>
          </a:p>
          <a:p>
            <a:pPr algn="r" rtl="1" fontAlgn="base">
              <a:buFont typeface="Wingdings" pitchFamily="2" charset="2"/>
              <a:buChar char="Ø"/>
            </a:pPr>
            <a:endParaRPr lang="ar-DZ" dirty="0" smtClean="0">
              <a:solidFill>
                <a:schemeClr val="tx1"/>
              </a:solidFill>
            </a:endParaRPr>
          </a:p>
          <a:p>
            <a:pPr algn="r" rtl="1" fontAlgn="base">
              <a:buFont typeface="Wingdings" pitchFamily="2" charset="2"/>
              <a:buChar char="Ø"/>
            </a:pPr>
            <a:endParaRPr lang="ar-DZ" dirty="0" smtClean="0">
              <a:solidFill>
                <a:schemeClr val="tx1"/>
              </a:solidFill>
            </a:endParaRPr>
          </a:p>
          <a:p>
            <a:pPr algn="r" rtl="1" fontAlgn="base">
              <a:buFont typeface="Wingdings" pitchFamily="2" charset="2"/>
              <a:buChar char="Ø"/>
            </a:pPr>
            <a:endParaRPr lang="ar-DZ" dirty="0" smtClean="0">
              <a:solidFill>
                <a:schemeClr val="tx1"/>
              </a:solidFill>
            </a:endParaRPr>
          </a:p>
          <a:p>
            <a:pPr algn="r" rtl="1" fontAlgn="base"/>
            <a:endParaRPr lang="ar-DZ" dirty="0" smtClean="0">
              <a:solidFill>
                <a:schemeClr val="tx1"/>
              </a:solidFill>
            </a:endParaRPr>
          </a:p>
        </p:txBody>
      </p:sp>
      <p:pic>
        <p:nvPicPr>
          <p:cNvPr id="5" name="Picture 4" descr="http://media3.picsearch.com/is?NekAQEENB2MOOlAea0ne6N_OffDuPAmxrAPvPiy3XkI&amp;height=125"/>
          <p:cNvPicPr>
            <a:picLocks noChangeAspect="1" noChangeArrowheads="1"/>
          </p:cNvPicPr>
          <p:nvPr/>
        </p:nvPicPr>
        <p:blipFill>
          <a:blip r:embed="rId2" cstate="print"/>
          <a:srcRect/>
          <a:stretch>
            <a:fillRect/>
          </a:stretch>
        </p:blipFill>
        <p:spPr bwMode="auto">
          <a:xfrm>
            <a:off x="6588224" y="116632"/>
            <a:ext cx="2448272" cy="2016224"/>
          </a:xfrm>
          <a:prstGeom prst="rect">
            <a:avLst/>
          </a:prstGeom>
          <a:noFill/>
        </p:spPr>
      </p:pic>
      <p:pic>
        <p:nvPicPr>
          <p:cNvPr id="6" name="Picture 2" descr="http://images.gr-assets.com/authors/1312598361p8/5100217.jpg"/>
          <p:cNvPicPr>
            <a:picLocks noChangeAspect="1" noChangeArrowheads="1"/>
          </p:cNvPicPr>
          <p:nvPr/>
        </p:nvPicPr>
        <p:blipFill>
          <a:blip r:embed="rId3" cstate="print"/>
          <a:srcRect/>
          <a:stretch>
            <a:fillRect/>
          </a:stretch>
        </p:blipFill>
        <p:spPr bwMode="auto">
          <a:xfrm>
            <a:off x="107504" y="0"/>
            <a:ext cx="2376264" cy="2132856"/>
          </a:xfrm>
          <a:prstGeom prst="rect">
            <a:avLst/>
          </a:prstGeom>
          <a:noFill/>
        </p:spPr>
      </p:pic>
      <p:sp>
        <p:nvSpPr>
          <p:cNvPr id="7" name="Étoile à 32 branches 6"/>
          <p:cNvSpPr/>
          <p:nvPr/>
        </p:nvSpPr>
        <p:spPr>
          <a:xfrm>
            <a:off x="2411760" y="0"/>
            <a:ext cx="4176464" cy="2132856"/>
          </a:xfrm>
          <a:prstGeom prst="star32">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ar-DZ" sz="3600" dirty="0" smtClean="0"/>
              <a:t>بديع الزمان سعيد النورسي</a:t>
            </a:r>
            <a:endParaRPr lang="fr-FR" sz="3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6"/>
          </a:lnRef>
          <a:fillRef idx="2">
            <a:schemeClr val="accent6"/>
          </a:fillRef>
          <a:effectRef idx="1">
            <a:schemeClr val="accent6"/>
          </a:effectRef>
          <a:fontRef idx="minor">
            <a:schemeClr val="dk1"/>
          </a:fontRef>
        </p:style>
        <p:txBody>
          <a:bodyPr>
            <a:normAutofit fontScale="92500" lnSpcReduction="10000"/>
          </a:bodyPr>
          <a:lstStyle/>
          <a:p>
            <a:pPr algn="r" rtl="1">
              <a:buNone/>
            </a:pPr>
            <a:endParaRPr lang="ar-DZ" dirty="0" smtClean="0"/>
          </a:p>
          <a:p>
            <a:pPr algn="r" rtl="1">
              <a:buNone/>
            </a:pPr>
            <a:endParaRPr lang="ar-DZ" dirty="0" smtClean="0"/>
          </a:p>
          <a:p>
            <a:pPr algn="r" rtl="1" fontAlgn="base"/>
            <a:r>
              <a:rPr lang="ar-DZ" sz="3500" dirty="0" smtClean="0"/>
              <a:t>كان نفيُ بديع الزمان </a:t>
            </a:r>
            <a:r>
              <a:rPr lang="ar-DZ" sz="3500" dirty="0" err="1" smtClean="0"/>
              <a:t>إلى </a:t>
            </a:r>
            <a:r>
              <a:rPr lang="ar-DZ" sz="3500" dirty="0" smtClean="0"/>
              <a:t>«</a:t>
            </a:r>
            <a:r>
              <a:rPr lang="ar-DZ" sz="3500" dirty="0" err="1" smtClean="0"/>
              <a:t>بارلا</a:t>
            </a:r>
            <a:r>
              <a:rPr lang="ar-DZ" sz="3500" dirty="0" smtClean="0"/>
              <a:t>» في مطلِع عام </a:t>
            </a:r>
            <a:r>
              <a:rPr lang="ar-DZ" sz="3500" dirty="0" err="1" smtClean="0"/>
              <a:t>1926م</a:t>
            </a:r>
            <a:r>
              <a:rPr lang="ar-DZ" sz="3500" dirty="0" smtClean="0"/>
              <a:t>، بدأت </a:t>
            </a:r>
            <a:r>
              <a:rPr lang="ar-DZ" sz="3500" dirty="0" smtClean="0"/>
              <a:t>المرحلة الثانية من حياته المسمّاة مرحلة </a:t>
            </a:r>
            <a:r>
              <a:rPr lang="ar-DZ" sz="3500" b="1" dirty="0" smtClean="0"/>
              <a:t>سعيد الجديد</a:t>
            </a:r>
            <a:r>
              <a:rPr lang="ar-DZ" sz="3500" dirty="0" smtClean="0"/>
              <a:t>، حيث ترك الاشتغال </a:t>
            </a:r>
            <a:r>
              <a:rPr lang="ar-DZ" sz="3500" dirty="0" smtClean="0"/>
              <a:t>بالسياسة، </a:t>
            </a:r>
            <a:r>
              <a:rPr lang="ar-DZ" sz="3500" dirty="0" smtClean="0"/>
              <a:t>وتوجَّه توجُّهاً كُليّاً </a:t>
            </a:r>
            <a:r>
              <a:rPr lang="ar-DZ" sz="3500" dirty="0" err="1" smtClean="0"/>
              <a:t>لـ </a:t>
            </a:r>
            <a:r>
              <a:rPr lang="ar-DZ" sz="3500" dirty="0" smtClean="0"/>
              <a:t>«</a:t>
            </a:r>
            <a:r>
              <a:rPr lang="ar-DZ" sz="3500" dirty="0" smtClean="0">
                <a:solidFill>
                  <a:srgbClr val="1F17BF"/>
                </a:solidFill>
              </a:rPr>
              <a:t>إنقاذ الإيمان وخدمة القرآن</a:t>
            </a:r>
            <a:r>
              <a:rPr lang="ar-DZ" sz="3500" dirty="0" smtClean="0"/>
              <a:t>»؛ في جهادٍ معنويٍّ قارعَ </a:t>
            </a:r>
            <a:r>
              <a:rPr lang="ar-DZ" sz="3500" dirty="0" err="1" smtClean="0"/>
              <a:t>به</a:t>
            </a:r>
            <a:r>
              <a:rPr lang="ar-DZ" sz="3500" dirty="0" smtClean="0"/>
              <a:t> مشاريع الإضلال والإفساد، والزندقة </a:t>
            </a:r>
            <a:r>
              <a:rPr lang="ar-DZ" sz="3500" dirty="0" smtClean="0"/>
              <a:t>والإلحاد، عشيَّة </a:t>
            </a:r>
            <a:r>
              <a:rPr lang="ar-DZ" sz="3500" dirty="0" smtClean="0"/>
              <a:t>سقوط دولة نظام الخلافة.</a:t>
            </a:r>
          </a:p>
          <a:p>
            <a:pPr algn="r" rtl="1" fontAlgn="base"/>
            <a:r>
              <a:rPr lang="ar-DZ" sz="3500" dirty="0" smtClean="0"/>
              <a:t>وقد أمضى </a:t>
            </a:r>
            <a:r>
              <a:rPr lang="ar-DZ" sz="3500" dirty="0" err="1" smtClean="0"/>
              <a:t>في </a:t>
            </a:r>
            <a:r>
              <a:rPr lang="ar-DZ" sz="3500" dirty="0" smtClean="0"/>
              <a:t>«</a:t>
            </a:r>
            <a:r>
              <a:rPr lang="ar-DZ" sz="3500" dirty="0" err="1" smtClean="0"/>
              <a:t>بارلا</a:t>
            </a:r>
            <a:r>
              <a:rPr lang="ar-DZ" sz="3500" dirty="0" smtClean="0"/>
              <a:t>» نحواً من تسع سنين، ألَّفَ فيها معظم </a:t>
            </a:r>
            <a:r>
              <a:rPr lang="ar-DZ" sz="3500" dirty="0" smtClean="0">
                <a:hlinkClick r:id="rId2"/>
              </a:rPr>
              <a:t>رسائل النور</a:t>
            </a:r>
            <a:r>
              <a:rPr lang="ar-DZ" sz="3500" dirty="0" smtClean="0"/>
              <a:t> تحت وطأةِ ظروفٍ قاسيةٍ من المرض </a:t>
            </a:r>
            <a:r>
              <a:rPr lang="ar-DZ" sz="3500" dirty="0" smtClean="0"/>
              <a:t>والرّقابة </a:t>
            </a:r>
            <a:r>
              <a:rPr lang="ar-DZ" sz="3500" dirty="0" smtClean="0"/>
              <a:t>والترصُّد </a:t>
            </a:r>
            <a:r>
              <a:rPr lang="ar-DZ" sz="3500" dirty="0" smtClean="0"/>
              <a:t>والتضييق</a:t>
            </a:r>
            <a:endParaRPr lang="ar-DZ" sz="3500" dirty="0" smtClean="0"/>
          </a:p>
          <a:p>
            <a:pPr algn="r" rtl="1" fontAlgn="base"/>
            <a:r>
              <a:rPr lang="ar-DZ" sz="3500" dirty="0" smtClean="0"/>
              <a:t>وكانت </a:t>
            </a:r>
            <a:r>
              <a:rPr lang="ar-DZ" sz="3500" dirty="0" smtClean="0"/>
              <a:t>الرسائل في أوَّل الأمر تُسْتَنْسَخ كتابةً بخط اليد، وتُتَداولُ سِرّاً، فيتلقَّاها الناس بلهفةٍ، إذْ يجدون فيها ضالَّتهم وطوق نجاتهم في خِضَمِّ </a:t>
            </a:r>
            <a:r>
              <a:rPr lang="ar-DZ" sz="3500" dirty="0" smtClean="0"/>
              <a:t>المحنة، </a:t>
            </a:r>
            <a:r>
              <a:rPr lang="ar-DZ" sz="3500" dirty="0" smtClean="0"/>
              <a:t>فيعُمُّ نفعُها ويزداد الإقبال عليها واستنساخها باضطراد.</a:t>
            </a:r>
          </a:p>
          <a:p>
            <a:pPr algn="r" rtl="1">
              <a:buNone/>
            </a:pPr>
            <a:endParaRPr lang="fr-FR" dirty="0"/>
          </a:p>
        </p:txBody>
      </p:sp>
      <p:sp>
        <p:nvSpPr>
          <p:cNvPr id="4" name="Étoile à 12 branches 3"/>
          <p:cNvSpPr/>
          <p:nvPr/>
        </p:nvSpPr>
        <p:spPr>
          <a:xfrm>
            <a:off x="1115616" y="0"/>
            <a:ext cx="7560840" cy="764704"/>
          </a:xfrm>
          <a:prstGeom prst="star12">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ar-DZ" sz="4000" b="1" dirty="0" smtClean="0">
                <a:solidFill>
                  <a:srgbClr val="FF0000"/>
                </a:solidFill>
              </a:rPr>
              <a:t>النورسي في عهد جديد</a:t>
            </a:r>
            <a:endParaRPr lang="fr-FR" sz="4000" b="1" dirty="0">
              <a:solidFill>
                <a:srgbClr val="FF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6"/>
          </a:lnRef>
          <a:fillRef idx="2">
            <a:schemeClr val="accent6"/>
          </a:fillRef>
          <a:effectRef idx="1">
            <a:schemeClr val="accent6"/>
          </a:effectRef>
          <a:fontRef idx="minor">
            <a:schemeClr val="dk1"/>
          </a:fontRef>
        </p:style>
        <p:txBody>
          <a:bodyPr/>
          <a:lstStyle/>
          <a:p>
            <a:pPr algn="r" rtl="1"/>
            <a:endParaRPr lang="fr-F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6"/>
          </a:lnRef>
          <a:fillRef idx="2">
            <a:schemeClr val="accent6"/>
          </a:fillRef>
          <a:effectRef idx="1">
            <a:schemeClr val="accent6"/>
          </a:effectRef>
          <a:fontRef idx="minor">
            <a:schemeClr val="dk1"/>
          </a:fontRef>
        </p:style>
        <p:txBody>
          <a:bodyPr/>
          <a:lstStyle/>
          <a:p>
            <a:pPr algn="r" rtl="1">
              <a:buNone/>
            </a:pPr>
            <a:r>
              <a:rPr lang="ar-DZ" sz="4000" b="1" dirty="0" smtClean="0">
                <a:solidFill>
                  <a:srgbClr val="FF0000"/>
                </a:solidFill>
              </a:rPr>
              <a:t>- </a:t>
            </a:r>
            <a:r>
              <a:rPr lang="ar-DZ" sz="4000" b="1" dirty="0" err="1" smtClean="0">
                <a:solidFill>
                  <a:srgbClr val="FF0000"/>
                </a:solidFill>
              </a:rPr>
              <a:t>وفاته:</a:t>
            </a:r>
            <a:endParaRPr lang="ar-DZ" sz="4000" b="1" dirty="0" smtClean="0">
              <a:solidFill>
                <a:srgbClr val="FF0000"/>
              </a:solidFill>
            </a:endParaRPr>
          </a:p>
          <a:p>
            <a:pPr algn="r" rtl="1"/>
            <a:r>
              <a:rPr lang="ar-DZ" sz="4000" dirty="0" smtClean="0"/>
              <a:t>وبعد </a:t>
            </a:r>
            <a:r>
              <a:rPr lang="ar-DZ" sz="4000" dirty="0" smtClean="0"/>
              <a:t>حياةٍ حافلةٍ بالجهاد والفداء، </a:t>
            </a:r>
            <a:r>
              <a:rPr lang="ar-DZ" sz="4000" dirty="0" err="1" smtClean="0"/>
              <a:t>والمصابرة</a:t>
            </a:r>
            <a:r>
              <a:rPr lang="ar-DZ" sz="4000" dirty="0" smtClean="0"/>
              <a:t> والثبات، توفي الأستاذ بديع الزمان سعيد </a:t>
            </a:r>
            <a:r>
              <a:rPr lang="ar-DZ" sz="4000" dirty="0" smtClean="0"/>
              <a:t>النورسي في </a:t>
            </a:r>
            <a:r>
              <a:rPr lang="ar-DZ" sz="4000" dirty="0" smtClean="0"/>
              <a:t>الخامس والعشرين من شهر رمضان المبارك سنة </a:t>
            </a:r>
            <a:r>
              <a:rPr lang="ar-DZ" sz="4000" dirty="0" err="1" smtClean="0"/>
              <a:t>1379هـ</a:t>
            </a:r>
            <a:r>
              <a:rPr lang="ar-DZ" sz="4000" dirty="0" smtClean="0"/>
              <a:t> الموافق </a:t>
            </a:r>
            <a:r>
              <a:rPr lang="ar-DZ" sz="4000" dirty="0" err="1" smtClean="0"/>
              <a:t>1960م</a:t>
            </a:r>
            <a:r>
              <a:rPr lang="ar-DZ" sz="4000" dirty="0" smtClean="0"/>
              <a:t>  </a:t>
            </a:r>
            <a:r>
              <a:rPr lang="ar-DZ" sz="4000" dirty="0" smtClean="0"/>
              <a:t>في </a:t>
            </a:r>
            <a:r>
              <a:rPr lang="ar-DZ" sz="4000" dirty="0" err="1" smtClean="0"/>
              <a:t>مدينة </a:t>
            </a:r>
            <a:r>
              <a:rPr lang="ar-DZ" sz="4000" dirty="0" smtClean="0"/>
              <a:t>«</a:t>
            </a:r>
            <a:r>
              <a:rPr lang="ar-DZ" sz="4000" dirty="0" err="1" smtClean="0"/>
              <a:t>أورفة</a:t>
            </a:r>
            <a:r>
              <a:rPr lang="ar-DZ" sz="4000" dirty="0" smtClean="0"/>
              <a:t>» ودُفن </a:t>
            </a:r>
            <a:r>
              <a:rPr lang="ar-DZ" sz="4000" dirty="0" err="1" smtClean="0"/>
              <a:t>بها</a:t>
            </a:r>
            <a:r>
              <a:rPr lang="ar-DZ" sz="4000" dirty="0" smtClean="0"/>
              <a:t>، لكن السلطات العسكرية لم تدعه يرتاح حتى في قبره؛ فقامت بهدمه بعد أربعة أشهر من وفاته، ونقلتْ جثمانه بالطائرة إلى جهةٍ مجهولة، وظلَّ قبره مجهولاً حتى الآن.</a:t>
            </a:r>
            <a:endParaRPr lang="fr-FR" sz="4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6"/>
          </a:lnRef>
          <a:fillRef idx="2">
            <a:schemeClr val="accent6"/>
          </a:fillRef>
          <a:effectRef idx="1">
            <a:schemeClr val="accent6"/>
          </a:effectRef>
          <a:fontRef idx="minor">
            <a:schemeClr val="dk1"/>
          </a:fontRef>
        </p:style>
        <p:txBody>
          <a:bodyPr>
            <a:normAutofit fontScale="92500" lnSpcReduction="10000"/>
          </a:bodyPr>
          <a:lstStyle/>
          <a:p>
            <a:pPr algn="r" rtl="1"/>
            <a:r>
              <a:rPr lang="ar-DZ" dirty="0" err="1" smtClean="0">
                <a:solidFill>
                  <a:srgbClr val="FF0000"/>
                </a:solidFill>
              </a:rPr>
              <a:t>النشأة</a:t>
            </a:r>
            <a:r>
              <a:rPr lang="ar-DZ" dirty="0" err="1">
                <a:solidFill>
                  <a:srgbClr val="FF0000"/>
                </a:solidFill>
              </a:rPr>
              <a:t>:</a:t>
            </a:r>
            <a:endParaRPr lang="ar-DZ" dirty="0" smtClean="0"/>
          </a:p>
          <a:p>
            <a:pPr algn="r" rtl="1">
              <a:buFont typeface="Wingdings" pitchFamily="2" charset="2"/>
              <a:buChar char="Ø"/>
            </a:pPr>
            <a:r>
              <a:rPr lang="ar-DZ" dirty="0" smtClean="0"/>
              <a:t>أقبل </a:t>
            </a:r>
            <a:r>
              <a:rPr lang="ar-DZ" dirty="0"/>
              <a:t>على طلب العلم في سنٍّ مبكِّرة، فتردَّدَ إلى عددٍ من حلقاتِ العلم المنتشرة في المناطق والمدن المجاورة، وحضر مجالسَ أبرزِ </a:t>
            </a:r>
            <a:r>
              <a:rPr lang="ar-DZ" dirty="0" err="1" smtClean="0"/>
              <a:t>شيوخها.</a:t>
            </a:r>
            <a:r>
              <a:rPr lang="ar-DZ" dirty="0" smtClean="0"/>
              <a:t> </a:t>
            </a:r>
          </a:p>
          <a:p>
            <a:pPr algn="r" rtl="1">
              <a:buFont typeface="Wingdings" pitchFamily="2" charset="2"/>
              <a:buChar char="Ø"/>
            </a:pPr>
            <a:r>
              <a:rPr lang="ar-DZ" dirty="0"/>
              <a:t> </a:t>
            </a:r>
            <a:r>
              <a:rPr lang="ar-DZ" dirty="0" smtClean="0"/>
              <a:t>كان </a:t>
            </a:r>
            <a:r>
              <a:rPr lang="ar-DZ" dirty="0"/>
              <a:t>من جِدِّه وعلوِّ همَّته في طلب العلم أنْ حفِظَ عن ظهرِ قلبٍ تسعين كتاباً من أمهات الكتب، وحصَّل من العلم في ثلاثة أشهرٍ ما يحصِّله غيرُه في بضعَ عشرة </a:t>
            </a:r>
            <a:r>
              <a:rPr lang="ar-DZ" dirty="0" smtClean="0"/>
              <a:t>سنة.</a:t>
            </a:r>
          </a:p>
          <a:p>
            <a:pPr algn="r" rtl="1">
              <a:buFont typeface="Wingdings" pitchFamily="2" charset="2"/>
              <a:buChar char="Ø"/>
            </a:pPr>
            <a:r>
              <a:rPr lang="ar-DZ" dirty="0"/>
              <a:t> </a:t>
            </a:r>
            <a:r>
              <a:rPr lang="ar-DZ" dirty="0" smtClean="0"/>
              <a:t>شرَعَ </a:t>
            </a:r>
            <a:r>
              <a:rPr lang="ar-DZ" dirty="0"/>
              <a:t>باستظهار القرآن الكريم، فكان يحفظ في اليوم مقدار جزأين </a:t>
            </a:r>
            <a:r>
              <a:rPr lang="ar-DZ" dirty="0" smtClean="0"/>
              <a:t> منه</a:t>
            </a:r>
            <a:r>
              <a:rPr lang="ar-DZ" dirty="0"/>
              <a:t>، حتى إذا بلغ أكثره توقف عن حفظِه وانصرف إلى درسِ معانيه، </a:t>
            </a:r>
            <a:r>
              <a:rPr lang="ar-DZ" dirty="0" smtClean="0"/>
              <a:t>كون الحاجة </a:t>
            </a:r>
            <a:r>
              <a:rPr lang="ar-DZ" dirty="0"/>
              <a:t>إلى معرفة حقائقه أولى وأهم</a:t>
            </a:r>
            <a:r>
              <a:rPr lang="ar-DZ" dirty="0" smtClean="0"/>
              <a:t>.</a:t>
            </a:r>
          </a:p>
          <a:p>
            <a:pPr algn="r" rtl="1">
              <a:buFont typeface="Wingdings" pitchFamily="2" charset="2"/>
              <a:buChar char="Ø"/>
            </a:pPr>
            <a:r>
              <a:rPr lang="ar-DZ" dirty="0"/>
              <a:t> </a:t>
            </a:r>
            <a:r>
              <a:rPr lang="ar-DZ" dirty="0" smtClean="0"/>
              <a:t>كان </a:t>
            </a:r>
            <a:r>
              <a:rPr lang="ar-DZ" dirty="0"/>
              <a:t>له إبَّان فُتُوَّتِه جهودٌ دعوية وجولاتٌ بين </a:t>
            </a:r>
            <a:r>
              <a:rPr lang="ar-DZ" dirty="0" err="1" smtClean="0"/>
              <a:t>العشائرللإرشاد</a:t>
            </a:r>
            <a:r>
              <a:rPr lang="ar-DZ" dirty="0" smtClean="0"/>
              <a:t> </a:t>
            </a:r>
            <a:r>
              <a:rPr lang="ar-DZ" dirty="0"/>
              <a:t>والتعليم </a:t>
            </a:r>
            <a:r>
              <a:rPr lang="ar-DZ" dirty="0" smtClean="0"/>
              <a:t>والإصلاح.</a:t>
            </a:r>
          </a:p>
          <a:p>
            <a:pPr algn="r" rtl="1" fontAlgn="base">
              <a:buNone/>
            </a:pPr>
            <a:r>
              <a:rPr lang="ar-DZ" dirty="0" smtClean="0"/>
              <a:t>     أثارتْ جِدِّيته ونشاطه </a:t>
            </a:r>
            <a:r>
              <a:rPr lang="ar-DZ" dirty="0"/>
              <a:t>مخاوفَ بعض الولاة، فأمر بنفيه </a:t>
            </a:r>
            <a:r>
              <a:rPr lang="ar-DZ" dirty="0" err="1" smtClean="0"/>
              <a:t>من </a:t>
            </a:r>
            <a:r>
              <a:rPr lang="ar-DZ" dirty="0"/>
              <a:t>«</a:t>
            </a:r>
            <a:r>
              <a:rPr lang="ar-DZ" dirty="0" err="1"/>
              <a:t>بتليس</a:t>
            </a:r>
            <a:r>
              <a:rPr lang="ar-DZ" dirty="0"/>
              <a:t>» </a:t>
            </a:r>
            <a:r>
              <a:rPr lang="ar-DZ" dirty="0" err="1"/>
              <a:t>إلى </a:t>
            </a:r>
            <a:r>
              <a:rPr lang="ar-DZ" dirty="0"/>
              <a:t>«ماردين</a:t>
            </a:r>
            <a:r>
              <a:rPr lang="ar-DZ" dirty="0" smtClean="0"/>
              <a:t>»، عام </a:t>
            </a:r>
            <a:r>
              <a:rPr lang="ar-DZ" sz="2600" dirty="0" err="1" smtClean="0"/>
              <a:t>1895م</a:t>
            </a:r>
            <a:r>
              <a:rPr lang="ar-DZ" dirty="0" err="1" smtClean="0"/>
              <a:t>.</a:t>
            </a:r>
            <a:endParaRPr lang="ar-DZ" dirty="0" smtClean="0"/>
          </a:p>
          <a:p>
            <a:pPr fontAlgn="base">
              <a:buNone/>
            </a:pPr>
            <a:r>
              <a:rPr lang="ar-DZ" dirty="0" err="1" smtClean="0"/>
              <a:t>.</a:t>
            </a:r>
            <a:endParaRPr lang="ar-DZ" dirty="0"/>
          </a:p>
          <a:p>
            <a:pPr algn="r" rtl="1"/>
            <a:endParaRPr lang="fr-F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5496" y="44624"/>
            <a:ext cx="9036496" cy="6741368"/>
          </a:xfrm>
        </p:spPr>
        <p:style>
          <a:lnRef idx="1">
            <a:schemeClr val="accent6"/>
          </a:lnRef>
          <a:fillRef idx="2">
            <a:schemeClr val="accent6"/>
          </a:fillRef>
          <a:effectRef idx="1">
            <a:schemeClr val="accent6"/>
          </a:effectRef>
          <a:fontRef idx="minor">
            <a:schemeClr val="dk1"/>
          </a:fontRef>
        </p:style>
        <p:txBody>
          <a:bodyPr>
            <a:normAutofit/>
          </a:bodyPr>
          <a:lstStyle/>
          <a:p>
            <a:pPr algn="r" rtl="1" fontAlgn="base">
              <a:buFont typeface="Wingdings" pitchFamily="2" charset="2"/>
              <a:buChar char="Ø"/>
            </a:pPr>
            <a:r>
              <a:rPr lang="ar-DZ" dirty="0" smtClean="0"/>
              <a:t>توجَّه بعد النفي </a:t>
            </a:r>
            <a:r>
              <a:rPr lang="ar-DZ" dirty="0" err="1" smtClean="0"/>
              <a:t>إلى </a:t>
            </a:r>
            <a:r>
              <a:rPr lang="ar-DZ" dirty="0" smtClean="0"/>
              <a:t>«وان» حيث أقام فيها نحو سنتين، استزاد في أثنائها من العلوم الطبيعية الحديثة، حتى بلغَ فيها مبلغاً مَكَّنه من أن يؤلِّف فيها ويناظرَ أهلَها، فأُطلِق عليه من حينِها لقب</a:t>
            </a:r>
            <a:r>
              <a:rPr lang="ar-DZ" sz="2800" dirty="0" smtClean="0">
                <a:solidFill>
                  <a:srgbClr val="FF0000"/>
                </a:solidFill>
                <a:cs typeface="+mj-cs"/>
              </a:rPr>
              <a:t>:«بديع </a:t>
            </a:r>
            <a:r>
              <a:rPr lang="ar-DZ" sz="2800" dirty="0" err="1" smtClean="0">
                <a:solidFill>
                  <a:srgbClr val="FF0000"/>
                </a:solidFill>
                <a:cs typeface="+mj-cs"/>
              </a:rPr>
              <a:t>الزمان».</a:t>
            </a:r>
            <a:endParaRPr lang="ar-DZ" dirty="0" smtClean="0">
              <a:solidFill>
                <a:srgbClr val="FF0000"/>
              </a:solidFill>
              <a:cs typeface="+mj-cs"/>
            </a:endParaRPr>
          </a:p>
          <a:p>
            <a:pPr algn="r" rtl="1" fontAlgn="base">
              <a:buFont typeface="Wingdings" pitchFamily="2" charset="2"/>
              <a:buChar char="Ø"/>
            </a:pPr>
            <a:r>
              <a:rPr lang="ar-DZ" b="1" dirty="0" smtClean="0"/>
              <a:t> </a:t>
            </a:r>
            <a:r>
              <a:rPr lang="ar-DZ" dirty="0" smtClean="0"/>
              <a:t>وكان من الأمور التي تركت في نفسه أثراً بالغاً أنه قرأ في العام </a:t>
            </a:r>
            <a:r>
              <a:rPr lang="ar-DZ" sz="2800" dirty="0" err="1" smtClean="0"/>
              <a:t>1900</a:t>
            </a:r>
            <a:r>
              <a:rPr lang="ar-DZ" dirty="0" err="1" smtClean="0"/>
              <a:t>م</a:t>
            </a:r>
            <a:r>
              <a:rPr lang="ar-DZ" dirty="0" smtClean="0"/>
              <a:t> خبراً عن وزير المستعمرات </a:t>
            </a:r>
            <a:r>
              <a:rPr lang="ar-DZ" dirty="0" err="1" smtClean="0"/>
              <a:t>البريطاني </a:t>
            </a:r>
            <a:r>
              <a:rPr lang="ar-DZ" dirty="0" smtClean="0"/>
              <a:t>«</a:t>
            </a:r>
            <a:r>
              <a:rPr lang="ar-DZ" sz="2800" dirty="0" err="1" smtClean="0">
                <a:solidFill>
                  <a:srgbClr val="FF0000"/>
                </a:solidFill>
              </a:rPr>
              <a:t>غلادستون</a:t>
            </a:r>
            <a:r>
              <a:rPr lang="ar-DZ" dirty="0" smtClean="0"/>
              <a:t>» الذي وقف في مجلس العموم البريطاني وبيده نسخةٌ من المصحف الشريف، مخاطباً النواب </a:t>
            </a:r>
            <a:r>
              <a:rPr lang="ar-DZ" dirty="0" err="1" smtClean="0"/>
              <a:t>بقوله: </a:t>
            </a:r>
            <a:r>
              <a:rPr lang="ar-DZ" dirty="0" smtClean="0"/>
              <a:t>«ليس بمقدورنا أن نحكم المسلمين ما دام بيدهم هذا القرآن؛ فإما أن ننزعه من يدهم، وإما أن نصرفهم عنه»، فأعلن بديع الزمان من حينه عن العمل الذي سَيَهَبُ له </a:t>
            </a:r>
            <a:r>
              <a:rPr lang="ar-DZ" dirty="0" err="1" smtClean="0"/>
              <a:t>حياتَه:</a:t>
            </a:r>
            <a:endParaRPr lang="ar-DZ" dirty="0" smtClean="0"/>
          </a:p>
          <a:p>
            <a:pPr algn="r" rtl="1" fontAlgn="base">
              <a:buNone/>
            </a:pPr>
            <a:r>
              <a:rPr lang="ar-DZ" dirty="0" smtClean="0"/>
              <a:t>         (</a:t>
            </a:r>
            <a:r>
              <a:rPr lang="ar-DZ" sz="4400" dirty="0" smtClean="0">
                <a:solidFill>
                  <a:srgbClr val="C00000"/>
                </a:solidFill>
                <a:latin typeface="Sakkal Majalla" pitchFamily="2" charset="-78"/>
                <a:cs typeface="Sakkal Majalla" pitchFamily="2" charset="-78"/>
              </a:rPr>
              <a:t>لأثبِتَنَّ للعالم </a:t>
            </a:r>
            <a:r>
              <a:rPr lang="ar-DZ" sz="4400" dirty="0" err="1" smtClean="0">
                <a:solidFill>
                  <a:srgbClr val="C00000"/>
                </a:solidFill>
                <a:latin typeface="Sakkal Majalla" pitchFamily="2" charset="-78"/>
                <a:cs typeface="Sakkal Majalla" pitchFamily="2" charset="-78"/>
              </a:rPr>
              <a:t>ولأُظهِرنَّ</a:t>
            </a:r>
            <a:r>
              <a:rPr lang="ar-DZ" sz="4400" dirty="0" smtClean="0">
                <a:solidFill>
                  <a:srgbClr val="C00000"/>
                </a:solidFill>
                <a:latin typeface="Sakkal Majalla" pitchFamily="2" charset="-78"/>
                <a:cs typeface="Sakkal Majalla" pitchFamily="2" charset="-78"/>
              </a:rPr>
              <a:t> له أن القرآن شمسٌ معنويةٌ  </a:t>
            </a:r>
          </a:p>
          <a:p>
            <a:pPr algn="r" rtl="1" fontAlgn="base">
              <a:buNone/>
            </a:pPr>
            <a:r>
              <a:rPr lang="ar-DZ" sz="4400" dirty="0">
                <a:solidFill>
                  <a:srgbClr val="C00000"/>
                </a:solidFill>
                <a:latin typeface="Sakkal Majalla" pitchFamily="2" charset="-78"/>
                <a:cs typeface="Sakkal Majalla" pitchFamily="2" charset="-78"/>
              </a:rPr>
              <a:t> </a:t>
            </a:r>
            <a:r>
              <a:rPr lang="ar-DZ" sz="4400" dirty="0" smtClean="0">
                <a:solidFill>
                  <a:srgbClr val="C00000"/>
                </a:solidFill>
                <a:latin typeface="Sakkal Majalla" pitchFamily="2" charset="-78"/>
                <a:cs typeface="Sakkal Majalla" pitchFamily="2" charset="-78"/>
              </a:rPr>
              <a:t>                            لا تنطفئ ولا تُطفأ</a:t>
            </a:r>
            <a:r>
              <a:rPr lang="ar-DZ" sz="3600" dirty="0" err="1" smtClean="0">
                <a:latin typeface="Sakkal Majalla" pitchFamily="2" charset="-78"/>
                <a:cs typeface="Sakkal Majalla" pitchFamily="2" charset="-78"/>
              </a:rPr>
              <a:t>).</a:t>
            </a:r>
            <a:endParaRPr lang="ar-DZ" dirty="0" smtClean="0">
              <a:latin typeface="Sakkal Majalla" pitchFamily="2" charset="-78"/>
              <a:cs typeface="Sakkal Majalla" pitchFamily="2" charset="-78"/>
            </a:endParaRPr>
          </a:p>
          <a:p>
            <a:pPr algn="r" rtl="1"/>
            <a:endParaRPr lang="fr-F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6"/>
          </a:lnRef>
          <a:fillRef idx="2">
            <a:schemeClr val="accent6"/>
          </a:fillRef>
          <a:effectRef idx="1">
            <a:schemeClr val="accent6"/>
          </a:effectRef>
          <a:fontRef idx="minor">
            <a:schemeClr val="dk1"/>
          </a:fontRef>
        </p:style>
        <p:txBody>
          <a:bodyPr>
            <a:normAutofit/>
          </a:bodyPr>
          <a:lstStyle/>
          <a:p>
            <a:pPr algn="r" rtl="1">
              <a:buFont typeface="Wingdings" pitchFamily="2" charset="2"/>
              <a:buChar char="§"/>
            </a:pPr>
            <a:r>
              <a:rPr lang="ar-DZ" dirty="0" smtClean="0"/>
              <a:t>                                   </a:t>
            </a:r>
            <a:r>
              <a:rPr lang="ar-DZ" sz="3600" dirty="0" smtClean="0"/>
              <a:t>تلقي </a:t>
            </a:r>
            <a:r>
              <a:rPr lang="ar-DZ" sz="3600" dirty="0"/>
              <a:t>علومه الأولي في كتاب </a:t>
            </a:r>
            <a:r>
              <a:rPr lang="ar-DZ" sz="3600" dirty="0" err="1"/>
              <a:t>قرية " </a:t>
            </a:r>
            <a:r>
              <a:rPr lang="ar-DZ" sz="3600" dirty="0"/>
              <a:t>" طاغ" على </a:t>
            </a:r>
            <a:r>
              <a:rPr lang="ar-DZ" sz="3600" dirty="0" err="1"/>
              <a:t>يد </a:t>
            </a:r>
            <a:r>
              <a:rPr lang="ar-DZ" sz="3600" dirty="0"/>
              <a:t>" </a:t>
            </a:r>
            <a:r>
              <a:rPr lang="ar-DZ" sz="3600" dirty="0">
                <a:solidFill>
                  <a:srgbClr val="FF0000"/>
                </a:solidFill>
              </a:rPr>
              <a:t>محمد </a:t>
            </a:r>
            <a:r>
              <a:rPr lang="ar-DZ" sz="3600" dirty="0" err="1">
                <a:solidFill>
                  <a:srgbClr val="FF0000"/>
                </a:solidFill>
              </a:rPr>
              <a:t>أفندي </a:t>
            </a:r>
            <a:r>
              <a:rPr lang="ar-DZ" sz="3600" dirty="0"/>
              <a:t>" </a:t>
            </a:r>
            <a:r>
              <a:rPr lang="ar-DZ" sz="3600" dirty="0" err="1"/>
              <a:t>سنة </a:t>
            </a:r>
            <a:r>
              <a:rPr lang="ar-DZ" sz="3600" dirty="0"/>
              <a:t>( </a:t>
            </a:r>
            <a:r>
              <a:rPr lang="ar-DZ" sz="3600" dirty="0" smtClean="0">
                <a:hlinkClick r:id="rId2" tooltip="1882"/>
              </a:rPr>
              <a:t>1882</a:t>
            </a:r>
            <a:r>
              <a:rPr lang="ar-DZ" sz="3600" dirty="0"/>
              <a:t>) وكان </a:t>
            </a:r>
            <a:r>
              <a:rPr lang="ar-DZ" sz="3600" dirty="0" err="1"/>
              <a:t>يتلقي</a:t>
            </a:r>
            <a:r>
              <a:rPr lang="ar-DZ" sz="3600" dirty="0"/>
              <a:t> على أخيه </a:t>
            </a:r>
            <a:r>
              <a:rPr lang="ar-DZ" sz="3600" dirty="0" err="1"/>
              <a:t>الكبير </a:t>
            </a:r>
            <a:r>
              <a:rPr lang="ar-DZ" sz="3600" dirty="0"/>
              <a:t>" الملا عبد الله" درسا في عطلة </a:t>
            </a:r>
            <a:r>
              <a:rPr lang="ar-DZ" sz="3600" dirty="0" err="1"/>
              <a:t>الأسبوع ..</a:t>
            </a:r>
            <a:r>
              <a:rPr lang="ar-DZ" sz="3600" dirty="0"/>
              <a:t> إلا أنه لم يلبث في هذه القرية طويلا فاستمر على دراسته في </a:t>
            </a:r>
            <a:r>
              <a:rPr lang="ar-DZ" sz="3600" dirty="0" err="1"/>
              <a:t>قرية </a:t>
            </a:r>
            <a:r>
              <a:rPr lang="ar-DZ" sz="3600" dirty="0"/>
              <a:t>" </a:t>
            </a:r>
            <a:r>
              <a:rPr lang="ar-DZ" sz="3600" dirty="0" err="1"/>
              <a:t>بيرمس" </a:t>
            </a:r>
            <a:r>
              <a:rPr lang="ar-DZ" sz="3600" dirty="0" err="1" smtClean="0"/>
              <a:t>.</a:t>
            </a:r>
            <a:endParaRPr lang="ar-DZ" sz="3600" dirty="0" smtClean="0"/>
          </a:p>
          <a:p>
            <a:pPr algn="r" rtl="1"/>
            <a:r>
              <a:rPr lang="ar-DZ" sz="3600" dirty="0" smtClean="0"/>
              <a:t>في </a:t>
            </a:r>
            <a:r>
              <a:rPr lang="ar-DZ" sz="3600" dirty="0" err="1"/>
              <a:t>سنة </a:t>
            </a:r>
            <a:r>
              <a:rPr lang="ar-DZ" sz="3600" dirty="0"/>
              <a:t>( </a:t>
            </a:r>
            <a:r>
              <a:rPr lang="ar-DZ" sz="3600" dirty="0" err="1">
                <a:hlinkClick r:id="rId3" tooltip="1888 (الصفحة غير موجودة)"/>
              </a:rPr>
              <a:t>1888م</a:t>
            </a:r>
            <a:r>
              <a:rPr lang="ar-DZ" sz="3600" dirty="0"/>
              <a:t>) ذهب </a:t>
            </a:r>
            <a:r>
              <a:rPr lang="ar-DZ" sz="3600" dirty="0" err="1"/>
              <a:t>إلى </a:t>
            </a:r>
            <a:r>
              <a:rPr lang="ar-DZ" sz="3600" dirty="0"/>
              <a:t>" </a:t>
            </a:r>
            <a:r>
              <a:rPr lang="ar-DZ" sz="3600" dirty="0" err="1"/>
              <a:t>بتليس</a:t>
            </a:r>
            <a:r>
              <a:rPr lang="ar-DZ" sz="3600" dirty="0"/>
              <a:t>" والتحق بمدرسة </a:t>
            </a:r>
            <a:r>
              <a:rPr lang="ar-DZ" sz="3600" dirty="0" err="1"/>
              <a:t>الشيخ </a:t>
            </a:r>
            <a:r>
              <a:rPr lang="ar-DZ" sz="3600" dirty="0"/>
              <a:t>" </a:t>
            </a:r>
            <a:r>
              <a:rPr lang="ar-DZ" sz="3600" dirty="0">
                <a:solidFill>
                  <a:srgbClr val="FF0000"/>
                </a:solidFill>
              </a:rPr>
              <a:t>أيمن </a:t>
            </a:r>
            <a:r>
              <a:rPr lang="ar-DZ" sz="3600" dirty="0" err="1">
                <a:solidFill>
                  <a:srgbClr val="FF0000"/>
                </a:solidFill>
              </a:rPr>
              <a:t>أفندي </a:t>
            </a:r>
            <a:r>
              <a:rPr lang="ar-DZ" sz="3600" dirty="0"/>
              <a:t>" ولم يلبث فيها طويلا </a:t>
            </a:r>
            <a:r>
              <a:rPr lang="ar-DZ" sz="3600" dirty="0" smtClean="0"/>
              <a:t>كون الشيخ أوكله </a:t>
            </a:r>
            <a:r>
              <a:rPr lang="ar-DZ" sz="3600" dirty="0"/>
              <a:t>إلى شخص </a:t>
            </a:r>
            <a:r>
              <a:rPr lang="ar-DZ" sz="3600" dirty="0" smtClean="0"/>
              <a:t>آخر لصغر سنّه، </a:t>
            </a:r>
            <a:r>
              <a:rPr lang="ar-DZ" sz="3600" dirty="0"/>
              <a:t>مما حز </a:t>
            </a:r>
            <a:r>
              <a:rPr lang="ar-DZ" sz="3600" dirty="0" smtClean="0"/>
              <a:t>في </a:t>
            </a:r>
            <a:r>
              <a:rPr lang="ar-DZ" sz="3600" dirty="0"/>
              <a:t>نفسه لذلك </a:t>
            </a:r>
            <a:r>
              <a:rPr lang="ar-DZ" sz="3600" dirty="0" smtClean="0"/>
              <a:t>فقصد </a:t>
            </a:r>
            <a:r>
              <a:rPr lang="ar-DZ" sz="3600" dirty="0"/>
              <a:t>إلى </a:t>
            </a:r>
            <a:r>
              <a:rPr lang="ar-DZ" sz="3600" dirty="0" err="1"/>
              <a:t>مدرسة </a:t>
            </a:r>
            <a:r>
              <a:rPr lang="ar-DZ" sz="3600" dirty="0"/>
              <a:t>" </a:t>
            </a:r>
            <a:r>
              <a:rPr lang="ar-DZ" sz="3600" dirty="0" err="1">
                <a:solidFill>
                  <a:schemeClr val="tx1"/>
                </a:solidFill>
              </a:rPr>
              <a:t>مير</a:t>
            </a:r>
            <a:r>
              <a:rPr lang="ar-DZ" sz="3600" dirty="0">
                <a:solidFill>
                  <a:schemeClr val="tx1"/>
                </a:solidFill>
              </a:rPr>
              <a:t> حسن </a:t>
            </a:r>
            <a:r>
              <a:rPr lang="ar-DZ" sz="3600" dirty="0" err="1">
                <a:solidFill>
                  <a:schemeClr val="tx1"/>
                </a:solidFill>
              </a:rPr>
              <a:t>ولي </a:t>
            </a:r>
            <a:r>
              <a:rPr lang="ar-DZ" sz="3600" dirty="0">
                <a:solidFill>
                  <a:schemeClr val="tx1"/>
                </a:solidFill>
              </a:rPr>
              <a:t>" </a:t>
            </a:r>
            <a:r>
              <a:rPr lang="ar-DZ" sz="3600" dirty="0" err="1">
                <a:solidFill>
                  <a:schemeClr val="tx1"/>
                </a:solidFill>
              </a:rPr>
              <a:t>في </a:t>
            </a:r>
            <a:r>
              <a:rPr lang="ar-DZ" sz="3600" dirty="0">
                <a:solidFill>
                  <a:schemeClr val="tx1"/>
                </a:solidFill>
              </a:rPr>
              <a:t>" </a:t>
            </a:r>
            <a:r>
              <a:rPr lang="ar-DZ" sz="3600" dirty="0" err="1">
                <a:solidFill>
                  <a:schemeClr val="tx1"/>
                </a:solidFill>
              </a:rPr>
              <a:t>مكس</a:t>
            </a:r>
            <a:r>
              <a:rPr lang="ar-DZ" sz="3600" dirty="0">
                <a:solidFill>
                  <a:schemeClr val="tx1"/>
                </a:solidFill>
              </a:rPr>
              <a:t> " ثم إلى مدرسة في </a:t>
            </a:r>
            <a:r>
              <a:rPr lang="ar-DZ" sz="3600" dirty="0" err="1">
                <a:solidFill>
                  <a:schemeClr val="tx1"/>
                </a:solidFill>
              </a:rPr>
              <a:t>واسطان</a:t>
            </a:r>
            <a:r>
              <a:rPr lang="ar-DZ" sz="3600" dirty="0">
                <a:solidFill>
                  <a:schemeClr val="tx1"/>
                </a:solidFill>
              </a:rPr>
              <a:t> " كوا</a:t>
            </a:r>
            <a:r>
              <a:rPr lang="ar-DZ" sz="3600" dirty="0"/>
              <a:t>ش" وبعد شهر واحد فقط ذهب مع صديق </a:t>
            </a:r>
            <a:r>
              <a:rPr lang="ar-DZ" sz="3600" dirty="0" err="1"/>
              <a:t>اسمه </a:t>
            </a:r>
            <a:r>
              <a:rPr lang="ar-DZ" sz="3600" dirty="0"/>
              <a:t>" ملا محمد" إلى مدرسة في </a:t>
            </a:r>
            <a:r>
              <a:rPr lang="ar-DZ" sz="3600" dirty="0" err="1"/>
              <a:t>قضاء </a:t>
            </a:r>
            <a:r>
              <a:rPr lang="ar-DZ" sz="3600" dirty="0"/>
              <a:t>" </a:t>
            </a:r>
            <a:r>
              <a:rPr lang="ar-DZ" sz="3600" dirty="0" err="1"/>
              <a:t>بايزيد</a:t>
            </a:r>
            <a:r>
              <a:rPr lang="ar-DZ" sz="3600" dirty="0"/>
              <a:t>" التابعة </a:t>
            </a:r>
            <a:r>
              <a:rPr lang="ar-DZ" sz="3600" dirty="0" err="1"/>
              <a:t>لولاية </a:t>
            </a:r>
            <a:r>
              <a:rPr lang="ar-DZ" sz="3600" dirty="0"/>
              <a:t>" </a:t>
            </a:r>
            <a:r>
              <a:rPr lang="ar-DZ" sz="3600" dirty="0" err="1"/>
              <a:t>آغري" </a:t>
            </a:r>
            <a:r>
              <a:rPr lang="ar-DZ" sz="3600" dirty="0" err="1" smtClean="0"/>
              <a:t>.</a:t>
            </a:r>
            <a:endParaRPr lang="ar-DZ" sz="3600" dirty="0" smtClean="0"/>
          </a:p>
          <a:p>
            <a:pPr algn="r" rtl="1">
              <a:buNone/>
            </a:pPr>
            <a:endParaRPr lang="fr-FR" dirty="0"/>
          </a:p>
        </p:txBody>
      </p:sp>
      <p:sp>
        <p:nvSpPr>
          <p:cNvPr id="4" name="Étoile à 16 branches 3"/>
          <p:cNvSpPr/>
          <p:nvPr/>
        </p:nvSpPr>
        <p:spPr>
          <a:xfrm>
            <a:off x="5364088" y="0"/>
            <a:ext cx="3779912" cy="764704"/>
          </a:xfrm>
          <a:prstGeom prst="star16">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ar-DZ" sz="2800" dirty="0" smtClean="0">
                <a:solidFill>
                  <a:srgbClr val="FF0000"/>
                </a:solidFill>
              </a:rPr>
              <a:t>اسفاره العلمية</a:t>
            </a:r>
            <a:endParaRPr lang="fr-FR" sz="2800" dirty="0">
              <a:solidFill>
                <a:srgbClr val="FF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6"/>
          </a:lnRef>
          <a:fillRef idx="2">
            <a:schemeClr val="accent6"/>
          </a:fillRef>
          <a:effectRef idx="1">
            <a:schemeClr val="accent6"/>
          </a:effectRef>
          <a:fontRef idx="minor">
            <a:schemeClr val="dk1"/>
          </a:fontRef>
        </p:style>
        <p:txBody>
          <a:bodyPr>
            <a:noAutofit/>
          </a:bodyPr>
          <a:lstStyle/>
          <a:p>
            <a:pPr algn="r" rtl="1"/>
            <a:r>
              <a:rPr lang="ar-DZ" sz="3600" dirty="0"/>
              <a:t>وهنا بدأت الدراسة الدينية الأساس في </a:t>
            </a:r>
            <a:r>
              <a:rPr lang="ar-DZ" sz="3600" dirty="0" smtClean="0"/>
              <a:t>حياته إذ </a:t>
            </a:r>
            <a:r>
              <a:rPr lang="ar-DZ" sz="3600" dirty="0"/>
              <a:t>أنه لم يكن قد </a:t>
            </a:r>
            <a:r>
              <a:rPr lang="ar-DZ" sz="3600" dirty="0" smtClean="0"/>
              <a:t>حصل من العلوم سوي </a:t>
            </a:r>
            <a:r>
              <a:rPr lang="ar-DZ" sz="3600" dirty="0"/>
              <a:t>النحو </a:t>
            </a:r>
            <a:r>
              <a:rPr lang="ar-DZ" sz="3600" dirty="0" err="1"/>
              <a:t>والصرف .</a:t>
            </a:r>
            <a:endParaRPr lang="ar-DZ" sz="3600" dirty="0"/>
          </a:p>
          <a:p>
            <a:pPr algn="r" rtl="1"/>
            <a:r>
              <a:rPr lang="ar-DZ" sz="3600" b="1" dirty="0"/>
              <a:t>أجازته </a:t>
            </a:r>
            <a:r>
              <a:rPr lang="ar-DZ" sz="3600" b="1" dirty="0" err="1"/>
              <a:t>العلمية :</a:t>
            </a:r>
            <a:endParaRPr lang="ar-DZ" sz="3600" dirty="0"/>
          </a:p>
          <a:p>
            <a:pPr algn="r" rtl="1"/>
            <a:r>
              <a:rPr lang="ar-DZ" sz="3600" dirty="0"/>
              <a:t>في هذه المدرسة وتحت رعاية </a:t>
            </a:r>
            <a:r>
              <a:rPr lang="ar-DZ" sz="3600" dirty="0" err="1"/>
              <a:t>الشيخ </a:t>
            </a:r>
            <a:r>
              <a:rPr lang="ar-DZ" sz="3600" dirty="0"/>
              <a:t>" </a:t>
            </a:r>
            <a:r>
              <a:rPr lang="ar-DZ" sz="3600" dirty="0">
                <a:solidFill>
                  <a:srgbClr val="1F17BF"/>
                </a:solidFill>
              </a:rPr>
              <a:t>محمد </a:t>
            </a:r>
            <a:r>
              <a:rPr lang="ar-DZ" sz="3600" dirty="0" err="1">
                <a:solidFill>
                  <a:srgbClr val="1F17BF"/>
                </a:solidFill>
              </a:rPr>
              <a:t>جلالي </a:t>
            </a:r>
            <a:r>
              <a:rPr lang="ar-DZ" sz="3600" dirty="0"/>
              <a:t>" قضي </a:t>
            </a:r>
            <a:r>
              <a:rPr lang="ar-DZ" sz="3600" dirty="0" smtClean="0"/>
              <a:t>ثلاثة </a:t>
            </a:r>
            <a:r>
              <a:rPr lang="ar-DZ" sz="3600" dirty="0"/>
              <a:t>أشهر في دراسة جادة ومكثفة حيث قرأ جميع الكتب التي كانت تدرس عادة في مثل هذه المدارس الدينية كان يقرأ في اليوم الواحد من متون أصعب الكتب مأتي صفحة ويفهمها دون الرجوع إلى الهوامش والحواشي.</a:t>
            </a:r>
          </a:p>
          <a:p>
            <a:pPr algn="r" rtl="1"/>
            <a:r>
              <a:rPr lang="ar-DZ" sz="3600" dirty="0" smtClean="0"/>
              <a:t>كان </a:t>
            </a:r>
            <a:r>
              <a:rPr lang="ar-DZ" sz="3600" dirty="0"/>
              <a:t>في هذه </a:t>
            </a:r>
            <a:r>
              <a:rPr lang="ar-DZ" sz="3600" dirty="0" smtClean="0"/>
              <a:t>الاثناء </a:t>
            </a:r>
            <a:r>
              <a:rPr lang="ar-DZ" sz="3600" dirty="0"/>
              <a:t>منقطعا عن العالم يقضي معظم أوقاته وخاصة </a:t>
            </a:r>
            <a:r>
              <a:rPr lang="ar-DZ" sz="3600" dirty="0" smtClean="0"/>
              <a:t>الليالي في </a:t>
            </a:r>
            <a:r>
              <a:rPr lang="ar-DZ" sz="3600" dirty="0"/>
              <a:t>القراءة على ضوء الشموع وبعد انتهاء الأشهر الثلاثة أخذ إجازته العلمية من </a:t>
            </a:r>
            <a:r>
              <a:rPr lang="ar-DZ" sz="3600" dirty="0" err="1"/>
              <a:t>الشيخ </a:t>
            </a:r>
            <a:r>
              <a:rPr lang="ar-DZ" sz="3600" dirty="0"/>
              <a:t>" </a:t>
            </a:r>
            <a:r>
              <a:rPr lang="ar-DZ" sz="3600" dirty="0">
                <a:solidFill>
                  <a:srgbClr val="1F17BF"/>
                </a:solidFill>
              </a:rPr>
              <a:t>محمد </a:t>
            </a:r>
            <a:r>
              <a:rPr lang="ar-DZ" sz="3600" dirty="0" err="1">
                <a:solidFill>
                  <a:srgbClr val="1F17BF"/>
                </a:solidFill>
              </a:rPr>
              <a:t>جلالي </a:t>
            </a:r>
            <a:r>
              <a:rPr lang="ar-DZ" sz="3600" dirty="0" err="1"/>
              <a:t>".</a:t>
            </a:r>
            <a:endParaRPr lang="ar-DZ" sz="3600" dirty="0"/>
          </a:p>
          <a:p>
            <a:pPr algn="r" rtl="1" fontAlgn="base"/>
            <a:endParaRPr lang="ar-DZ" sz="36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6"/>
          </a:lnRef>
          <a:fillRef idx="2">
            <a:schemeClr val="accent6"/>
          </a:fillRef>
          <a:effectRef idx="1">
            <a:schemeClr val="accent6"/>
          </a:effectRef>
          <a:fontRef idx="minor">
            <a:schemeClr val="dk1"/>
          </a:fontRef>
        </p:style>
        <p:txBody>
          <a:bodyPr/>
          <a:lstStyle/>
          <a:p>
            <a:pPr algn="r" rtl="1" fontAlgn="base"/>
            <a:r>
              <a:rPr lang="ar-DZ" dirty="0" smtClean="0"/>
              <a:t>سافر إلى إستانبول سنة </a:t>
            </a:r>
            <a:r>
              <a:rPr lang="ar-DZ" dirty="0" err="1" smtClean="0"/>
              <a:t>1907م</a:t>
            </a:r>
            <a:r>
              <a:rPr lang="ar-DZ" dirty="0" smtClean="0"/>
              <a:t>،وجرَت له مناظراتٌ مع علمائها، فأبهرهم بقوَّةِ حجته ونصاعة بيانه.</a:t>
            </a:r>
          </a:p>
          <a:p>
            <a:pPr algn="r" rtl="1" fontAlgn="base"/>
            <a:r>
              <a:rPr lang="ar-DZ" dirty="0" smtClean="0"/>
              <a:t>تقدم بطلبٍ إلى السلطان عبد الحميد لإنشاء جامعةٍ إسلاميةٍ حديثةٍ في شرق الأناضول، </a:t>
            </a:r>
            <a:r>
              <a:rPr lang="ar-DZ" dirty="0" err="1" smtClean="0"/>
              <a:t>سمَّاها </a:t>
            </a:r>
            <a:r>
              <a:rPr lang="ar-DZ" dirty="0" smtClean="0"/>
              <a:t>«المدرسة الزهراء»، تتميُّز بتدريس العلوم الحديثة إلى جانب العلوم الشرعية والعربية، تُخرج أجيالا من المتعلِّمين منوَّرِي القلب والعقل معاً، إلا أن طلبَه هذا لم يلق قبولاً من السلطان.</a:t>
            </a:r>
          </a:p>
          <a:p>
            <a:pPr algn="r" rtl="1" fontAlgn="base"/>
            <a:r>
              <a:rPr lang="ar-DZ" dirty="0" smtClean="0"/>
              <a:t>وفي </a:t>
            </a:r>
            <a:r>
              <a:rPr lang="ar-DZ" dirty="0" err="1" smtClean="0"/>
              <a:t>عام </a:t>
            </a:r>
            <a:r>
              <a:rPr lang="ar-DZ" dirty="0" smtClean="0"/>
              <a:t>(</a:t>
            </a:r>
            <a:r>
              <a:rPr lang="ar-DZ" dirty="0" err="1" smtClean="0"/>
              <a:t>1911م</a:t>
            </a:r>
            <a:r>
              <a:rPr lang="ar-DZ" dirty="0" smtClean="0"/>
              <a:t>) زار بلاد الشام، وألقى في المسجد الأموي بدمشق خطبةً فذَّةً عُرِفَتْ</a:t>
            </a:r>
            <a:r>
              <a:rPr lang="ar-DZ" b="1" dirty="0" smtClean="0"/>
              <a:t> </a:t>
            </a:r>
            <a:r>
              <a:rPr lang="ar-DZ" b="1" dirty="0" smtClean="0">
                <a:solidFill>
                  <a:srgbClr val="1F17BF"/>
                </a:solidFill>
              </a:rPr>
              <a:t>بالخطبة الشامية</a:t>
            </a:r>
            <a:r>
              <a:rPr lang="ar-DZ" dirty="0" smtClean="0"/>
              <a:t>، حضرها جمعٌ غفيرٌ من العلماء وطلاب العلم، وقد شخَّصَ فيها بدقَّةٍ الأمراضَ التي أصابت الأمة الإسلامية، ثم قدَّم العلاج من صيدلية القرآن الكريم.</a:t>
            </a:r>
          </a:p>
          <a:p>
            <a:pPr algn="r" rtl="1" fontAlgn="base"/>
            <a:endParaRPr lang="fr-F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6"/>
          </a:lnRef>
          <a:fillRef idx="2">
            <a:schemeClr val="accent6"/>
          </a:fillRef>
          <a:effectRef idx="1">
            <a:schemeClr val="accent6"/>
          </a:effectRef>
          <a:fontRef idx="minor">
            <a:schemeClr val="dk1"/>
          </a:fontRef>
        </p:style>
        <p:txBody>
          <a:bodyPr>
            <a:normAutofit/>
          </a:bodyPr>
          <a:lstStyle/>
          <a:p>
            <a:pPr algn="r" rtl="1"/>
            <a:r>
              <a:rPr lang="ar-DZ" dirty="0" smtClean="0"/>
              <a:t>ولما عاد من الشام إلى إستانبول، قابل فيها السلطان محمد رشاد وحصل منه ومن الحكومة على موافقةٍ ودعمٍ لإنشاء الجامعة الزهراء، ووضَعَ حجر الأساس لهذا المشروع في </a:t>
            </a:r>
            <a:r>
              <a:rPr lang="ar-DZ" dirty="0" err="1" smtClean="0"/>
              <a:t>مدينة </a:t>
            </a:r>
            <a:r>
              <a:rPr lang="ar-DZ" dirty="0" smtClean="0"/>
              <a:t>«وان»، إلا أن اندلاع الحرب العالمية الأولى حالَ دون إكمال المشروع</a:t>
            </a:r>
            <a:r>
              <a:rPr lang="ar-DZ" dirty="0" smtClean="0"/>
              <a:t>.</a:t>
            </a:r>
            <a:endParaRPr lang="fr-FR" dirty="0" smtClean="0"/>
          </a:p>
          <a:p>
            <a:pPr algn="r" rtl="1" fontAlgn="base">
              <a:buNone/>
            </a:pPr>
            <a:r>
              <a:rPr lang="ar-DZ" b="1" dirty="0" smtClean="0">
                <a:solidFill>
                  <a:srgbClr val="FF0000"/>
                </a:solidFill>
              </a:rPr>
              <a:t>– </a:t>
            </a:r>
            <a:r>
              <a:rPr lang="ar-DZ" b="1" dirty="0" err="1" smtClean="0">
                <a:solidFill>
                  <a:srgbClr val="FF0000"/>
                </a:solidFill>
              </a:rPr>
              <a:t>جهاده:</a:t>
            </a:r>
            <a:endParaRPr lang="ar-DZ" dirty="0" smtClean="0">
              <a:solidFill>
                <a:srgbClr val="FF0000"/>
              </a:solidFill>
            </a:endParaRPr>
          </a:p>
          <a:p>
            <a:pPr algn="r" rtl="1" fontAlgn="base"/>
            <a:r>
              <a:rPr lang="ar-DZ" dirty="0" smtClean="0"/>
              <a:t>بعد اندلاع الحرب العالمية الأولى شكَّل بديع الزمان مع طلبته المدرَّبين فرقةً من المتطوعين عام </a:t>
            </a:r>
            <a:r>
              <a:rPr lang="fr-FR" dirty="0" smtClean="0"/>
              <a:t>1915</a:t>
            </a:r>
            <a:r>
              <a:rPr lang="ar-DZ" dirty="0" smtClean="0"/>
              <a:t>م </a:t>
            </a:r>
            <a:r>
              <a:rPr lang="ar-DZ" dirty="0" smtClean="0"/>
              <a:t>رابطتْ على </a:t>
            </a:r>
            <a:r>
              <a:rPr lang="ar-DZ" dirty="0" err="1" smtClean="0"/>
              <a:t>جبهة </a:t>
            </a:r>
            <a:r>
              <a:rPr lang="ar-DZ" dirty="0" smtClean="0"/>
              <a:t>«</a:t>
            </a:r>
            <a:r>
              <a:rPr lang="ar-DZ" dirty="0" err="1" smtClean="0"/>
              <a:t>القفقاس</a:t>
            </a:r>
            <a:r>
              <a:rPr lang="ar-DZ" dirty="0" smtClean="0"/>
              <a:t>» الشرقية، وتصدَّت للقوات </a:t>
            </a:r>
            <a:r>
              <a:rPr lang="ar-DZ" dirty="0" smtClean="0"/>
              <a:t>الروسية، </a:t>
            </a:r>
            <a:r>
              <a:rPr lang="ar-DZ" dirty="0" smtClean="0"/>
              <a:t>وفي تلك الأثناء وعلى جبهات القتال هناك ألَّف بديع الزمان تفسيرَه </a:t>
            </a:r>
            <a:r>
              <a:rPr lang="ar-DZ" dirty="0" smtClean="0">
                <a:solidFill>
                  <a:schemeClr val="tx1"/>
                </a:solidFill>
              </a:rPr>
              <a:t>النفيس</a:t>
            </a:r>
            <a:r>
              <a:rPr lang="ar-DZ" b="1" dirty="0" smtClean="0">
                <a:solidFill>
                  <a:schemeClr val="tx1"/>
                </a:solidFill>
              </a:rPr>
              <a:t>«</a:t>
            </a:r>
            <a:r>
              <a:rPr lang="ar-DZ" b="1" dirty="0" smtClean="0">
                <a:solidFill>
                  <a:srgbClr val="1F17BF"/>
                </a:solidFill>
              </a:rPr>
              <a:t>إشارات الاعجاز في </a:t>
            </a:r>
            <a:r>
              <a:rPr lang="ar-DZ" b="1" dirty="0" err="1" smtClean="0">
                <a:solidFill>
                  <a:srgbClr val="1F17BF"/>
                </a:solidFill>
              </a:rPr>
              <a:t>مظانِّ</a:t>
            </a:r>
            <a:r>
              <a:rPr lang="ar-DZ" b="1" dirty="0" smtClean="0">
                <a:solidFill>
                  <a:srgbClr val="1F17BF"/>
                </a:solidFill>
              </a:rPr>
              <a:t> الإيجاز</a:t>
            </a:r>
            <a:r>
              <a:rPr lang="ar-DZ" b="1" dirty="0" smtClean="0"/>
              <a:t>»</a:t>
            </a:r>
            <a:r>
              <a:rPr lang="ar-DZ" dirty="0" smtClean="0"/>
              <a:t> من دون مَراجع أو </a:t>
            </a:r>
            <a:r>
              <a:rPr lang="ar-DZ" dirty="0" smtClean="0"/>
              <a:t>مصادر</a:t>
            </a:r>
            <a:r>
              <a:rPr lang="ar-DZ" dirty="0" smtClean="0"/>
              <a:t>.</a:t>
            </a:r>
          </a:p>
          <a:p>
            <a:pPr algn="r" rtl="1" fontAlgn="base"/>
            <a:r>
              <a:rPr lang="ar-DZ" dirty="0" smtClean="0"/>
              <a:t>وقد أُصِيبَ في إحدى المواجهات إصابةً بالغة فوقع أسيراً بيدِ الروس، ونُفي إلى </a:t>
            </a:r>
            <a:r>
              <a:rPr lang="ar-DZ" dirty="0" err="1" smtClean="0"/>
              <a:t>معسكرات </a:t>
            </a:r>
            <a:r>
              <a:rPr lang="ar-DZ" dirty="0" smtClean="0"/>
              <a:t>«</a:t>
            </a:r>
            <a:r>
              <a:rPr lang="ar-DZ" dirty="0" err="1" smtClean="0"/>
              <a:t>قوصطرما</a:t>
            </a:r>
            <a:r>
              <a:rPr lang="ar-DZ" dirty="0" smtClean="0"/>
              <a:t>»، وبقي في الأسر مدة سنتين وأربعة أشهر، ثم تمكن من الهرب </a:t>
            </a:r>
            <a:r>
              <a:rPr lang="ar-DZ" dirty="0" smtClean="0"/>
              <a:t>منه.</a:t>
            </a:r>
            <a:endParaRPr lang="ar-DZ" dirty="0" smtClean="0"/>
          </a:p>
          <a:p>
            <a:pPr algn="r" rtl="1"/>
            <a:endParaRPr lang="fr-F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6"/>
          </a:lnRef>
          <a:fillRef idx="2">
            <a:schemeClr val="accent6"/>
          </a:fillRef>
          <a:effectRef idx="1">
            <a:schemeClr val="accent6"/>
          </a:effectRef>
          <a:fontRef idx="minor">
            <a:schemeClr val="dk1"/>
          </a:fontRef>
        </p:style>
        <p:txBody>
          <a:bodyPr>
            <a:normAutofit/>
          </a:bodyPr>
          <a:lstStyle/>
          <a:p>
            <a:pPr algn="r" rtl="1" fontAlgn="base"/>
            <a:r>
              <a:rPr lang="ar-DZ" dirty="0" smtClean="0"/>
              <a:t>وحين عاد من الأسر في عام </a:t>
            </a:r>
            <a:r>
              <a:rPr lang="ar-DZ" sz="3000" dirty="0" err="1" smtClean="0"/>
              <a:t>1918</a:t>
            </a:r>
            <a:r>
              <a:rPr lang="ar-DZ" dirty="0" err="1" smtClean="0"/>
              <a:t>م</a:t>
            </a:r>
            <a:r>
              <a:rPr lang="ar-DZ" dirty="0" smtClean="0"/>
              <a:t> </a:t>
            </a:r>
            <a:r>
              <a:rPr lang="ar-DZ" dirty="0" smtClean="0"/>
              <a:t>استُقبِل في إستانبول استقبالاً حافلاً، وعُيِّنَ عضواً </a:t>
            </a:r>
            <a:r>
              <a:rPr lang="ar-DZ" dirty="0" err="1" smtClean="0"/>
              <a:t>في </a:t>
            </a:r>
            <a:r>
              <a:rPr lang="ar-DZ" b="1" dirty="0" smtClean="0"/>
              <a:t>«دار الحكمة الإسلامية»</a:t>
            </a:r>
            <a:r>
              <a:rPr lang="ar-DZ" dirty="0" smtClean="0"/>
              <a:t> التي كانت تضم كبار العلماء </a:t>
            </a:r>
            <a:r>
              <a:rPr lang="ar-DZ" dirty="0" err="1" smtClean="0"/>
              <a:t>والشخصيات.</a:t>
            </a:r>
            <a:r>
              <a:rPr lang="ar-DZ" dirty="0" smtClean="0"/>
              <a:t> </a:t>
            </a:r>
            <a:endParaRPr lang="ar-DZ" dirty="0" smtClean="0"/>
          </a:p>
          <a:p>
            <a:pPr algn="r" rtl="1" fontAlgn="base"/>
            <a:r>
              <a:rPr lang="ar-DZ" dirty="0" smtClean="0"/>
              <a:t>مع </a:t>
            </a:r>
            <a:r>
              <a:rPr lang="ar-DZ" dirty="0" smtClean="0"/>
              <a:t>وقوع البلاد تحت سطوة </a:t>
            </a:r>
            <a:r>
              <a:rPr lang="ar-DZ" dirty="0" smtClean="0"/>
              <a:t>المحتل الإنكليزي ساهم </a:t>
            </a:r>
            <a:r>
              <a:rPr lang="ar-DZ" dirty="0" smtClean="0"/>
              <a:t>بديع الزمان بنشاطٍ بارزٍ في التصدي </a:t>
            </a:r>
            <a:r>
              <a:rPr lang="ar-DZ" dirty="0" smtClean="0"/>
              <a:t>له، وفي </a:t>
            </a:r>
            <a:r>
              <a:rPr lang="ar-DZ" dirty="0" smtClean="0"/>
              <a:t>حركة التحرير الوطنية، ونَشَر </a:t>
            </a:r>
            <a:r>
              <a:rPr lang="ar-DZ" dirty="0" err="1" smtClean="0"/>
              <a:t>رسالته </a:t>
            </a:r>
            <a:r>
              <a:rPr lang="ar-DZ" b="1" dirty="0" smtClean="0"/>
              <a:t>«</a:t>
            </a:r>
            <a:r>
              <a:rPr lang="ar-DZ" b="1" dirty="0" smtClean="0">
                <a:solidFill>
                  <a:srgbClr val="1F17BF"/>
                </a:solidFill>
              </a:rPr>
              <a:t>الخطوات الست</a:t>
            </a:r>
            <a:r>
              <a:rPr lang="ar-DZ" b="1" dirty="0" smtClean="0"/>
              <a:t>»</a:t>
            </a:r>
            <a:r>
              <a:rPr lang="ar-DZ" dirty="0" smtClean="0"/>
              <a:t> التي كان لها دورٌ مؤثِّر في كشف مخططات </a:t>
            </a:r>
            <a:r>
              <a:rPr lang="ar-DZ" dirty="0" smtClean="0"/>
              <a:t>المحتل، وتعزيز </a:t>
            </a:r>
            <a:r>
              <a:rPr lang="ar-DZ" dirty="0" smtClean="0"/>
              <a:t>الانتماء الإسلامي.</a:t>
            </a:r>
          </a:p>
          <a:p>
            <a:pPr algn="r" rtl="1" fontAlgn="base"/>
            <a:r>
              <a:rPr lang="ar-DZ" dirty="0" smtClean="0"/>
              <a:t>دَعَتْه </a:t>
            </a:r>
            <a:r>
              <a:rPr lang="ar-DZ" dirty="0" smtClean="0"/>
              <a:t>الحكومة في عام </a:t>
            </a:r>
            <a:r>
              <a:rPr lang="ar-DZ" sz="2800" dirty="0" err="1" smtClean="0"/>
              <a:t>1922</a:t>
            </a:r>
            <a:r>
              <a:rPr lang="ar-DZ" dirty="0" err="1" smtClean="0"/>
              <a:t>م</a:t>
            </a:r>
            <a:r>
              <a:rPr lang="ar-DZ" dirty="0" smtClean="0"/>
              <a:t> </a:t>
            </a:r>
            <a:r>
              <a:rPr lang="ar-DZ" dirty="0" smtClean="0"/>
              <a:t>لزيارةِ أنقرة تقديراً لجهوده، واستُقبِل فيها استقبالاً كريماً، </a:t>
            </a:r>
            <a:r>
              <a:rPr lang="ar-DZ" dirty="0" smtClean="0"/>
              <a:t>وفي هذه الرحلة لاحظ اهمال رجال الحكومة في </a:t>
            </a:r>
            <a:r>
              <a:rPr lang="ar-DZ" dirty="0" err="1" smtClean="0"/>
              <a:t>سلوكاتهم</a:t>
            </a:r>
            <a:r>
              <a:rPr lang="ar-DZ" dirty="0" smtClean="0"/>
              <a:t> للقيم الاسلامية، </a:t>
            </a:r>
            <a:r>
              <a:rPr lang="ar-DZ" dirty="0" smtClean="0"/>
              <a:t>فوجَّه بياناً وُزِّعَ وتُلِيَ في مجلس النواب يذكِّرهم فيه بمسؤوليتهم تجاه أمَّتهم، ويحضُّهم فيه على التمسك بأصول الإسلام وشعائره وفي مقدمتها الصلاة.</a:t>
            </a:r>
          </a:p>
          <a:p>
            <a:pPr algn="r" rtl="1"/>
            <a:endParaRPr lang="fr-F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6"/>
          </a:lnRef>
          <a:fillRef idx="2">
            <a:schemeClr val="accent6"/>
          </a:fillRef>
          <a:effectRef idx="1">
            <a:schemeClr val="accent6"/>
          </a:effectRef>
          <a:fontRef idx="minor">
            <a:schemeClr val="dk1"/>
          </a:fontRef>
        </p:style>
        <p:txBody>
          <a:bodyPr>
            <a:normAutofit/>
          </a:bodyPr>
          <a:lstStyle/>
          <a:p>
            <a:pPr algn="r" rtl="1" fontAlgn="base"/>
            <a:r>
              <a:rPr lang="ar-DZ" sz="3600" dirty="0" smtClean="0"/>
              <a:t>هذه التوجيهات منه جعلت بعض اعضاء الحكومة يتوجسون منه </a:t>
            </a:r>
            <a:r>
              <a:rPr lang="ar-DZ" sz="3600" dirty="0" err="1" smtClean="0"/>
              <a:t>الخيفة</a:t>
            </a:r>
            <a:r>
              <a:rPr lang="ar-DZ" sz="3600" dirty="0" smtClean="0"/>
              <a:t> والحذر،مما جعله يقرّر </a:t>
            </a:r>
            <a:r>
              <a:rPr lang="ar-DZ" sz="3600" dirty="0" smtClean="0"/>
              <a:t>مغادرة أنقرة والتوجُّهَ </a:t>
            </a:r>
            <a:r>
              <a:rPr lang="ar-DZ" sz="3600" dirty="0" err="1" smtClean="0"/>
              <a:t>إلى </a:t>
            </a:r>
            <a:r>
              <a:rPr lang="ar-DZ" sz="3600" dirty="0" smtClean="0"/>
              <a:t>«وان» ليعتزل الحياة الاجتماعية ويخلو في إحدى المغارات على </a:t>
            </a:r>
            <a:r>
              <a:rPr lang="ar-DZ" sz="3600" dirty="0" err="1" smtClean="0"/>
              <a:t>جبل «أرْك».</a:t>
            </a:r>
            <a:endParaRPr lang="ar-DZ" sz="3600" dirty="0" smtClean="0"/>
          </a:p>
          <a:p>
            <a:pPr algn="r" rtl="1" fontAlgn="base"/>
            <a:r>
              <a:rPr lang="ar-DZ" sz="3600" dirty="0" smtClean="0"/>
              <a:t>اندلعت  </a:t>
            </a:r>
            <a:r>
              <a:rPr lang="ar-DZ" sz="3600" dirty="0" smtClean="0"/>
              <a:t>ثورةٍ مسلَّحةٍ في شرق البلاد بقيادة الشيخ </a:t>
            </a:r>
            <a:r>
              <a:rPr lang="ar-DZ" sz="3600" dirty="0" smtClean="0">
                <a:solidFill>
                  <a:srgbClr val="1F17BF"/>
                </a:solidFill>
              </a:rPr>
              <a:t>سعيد </a:t>
            </a:r>
            <a:r>
              <a:rPr lang="ar-DZ" sz="3600" dirty="0" err="1" smtClean="0">
                <a:solidFill>
                  <a:srgbClr val="1F17BF"/>
                </a:solidFill>
              </a:rPr>
              <a:t>بيران</a:t>
            </a:r>
            <a:r>
              <a:rPr lang="ar-DZ" sz="3600" dirty="0" smtClean="0"/>
              <a:t>؛ فكان من تدابير مواجهتها نفيُ جميع الزعماء والشخصيات البارزة من الشرق إلى أنحاءَ متفرِّقةٍ من تركية؛ فصدرَ في العام </a:t>
            </a:r>
            <a:r>
              <a:rPr lang="ar-DZ" dirty="0" err="1" smtClean="0"/>
              <a:t>1925</a:t>
            </a:r>
            <a:r>
              <a:rPr lang="ar-DZ" sz="3600" dirty="0" err="1" smtClean="0"/>
              <a:t>م</a:t>
            </a:r>
            <a:r>
              <a:rPr lang="ar-DZ" sz="3600" dirty="0" smtClean="0"/>
              <a:t> </a:t>
            </a:r>
            <a:r>
              <a:rPr lang="ar-DZ" sz="3600" dirty="0" smtClean="0"/>
              <a:t>أمرٌ بالقبض على بديع الزمان سعيدٍ النورسي ونفيِه </a:t>
            </a:r>
            <a:r>
              <a:rPr lang="ar-DZ" sz="3600" dirty="0" err="1" smtClean="0"/>
              <a:t>من </a:t>
            </a:r>
            <a:r>
              <a:rPr lang="ar-DZ" sz="3600" dirty="0" smtClean="0"/>
              <a:t>«وان» </a:t>
            </a:r>
            <a:r>
              <a:rPr lang="ar-DZ" sz="3600" dirty="0" err="1" smtClean="0"/>
              <a:t>إلى </a:t>
            </a:r>
            <a:r>
              <a:rPr lang="ar-DZ" sz="3600" dirty="0" smtClean="0"/>
              <a:t>«</a:t>
            </a:r>
            <a:r>
              <a:rPr lang="ar-DZ" sz="3600" dirty="0" err="1" smtClean="0"/>
              <a:t>بُوْرْدُور</a:t>
            </a:r>
            <a:r>
              <a:rPr lang="ar-DZ" sz="3600" dirty="0" smtClean="0"/>
              <a:t>» ثم </a:t>
            </a:r>
            <a:r>
              <a:rPr lang="ar-DZ" sz="3600" dirty="0" err="1" smtClean="0"/>
              <a:t>إلى </a:t>
            </a:r>
            <a:r>
              <a:rPr lang="ar-DZ" sz="3600" dirty="0" smtClean="0"/>
              <a:t>«إسبارطة» في غرب الأناضول، ومنها إلى قريةٍ معزولةٍ </a:t>
            </a:r>
            <a:r>
              <a:rPr lang="ar-DZ" sz="3600" dirty="0" err="1" smtClean="0"/>
              <a:t>تُدعى </a:t>
            </a:r>
            <a:r>
              <a:rPr lang="ar-DZ" sz="3600" dirty="0" smtClean="0"/>
              <a:t>«</a:t>
            </a:r>
            <a:r>
              <a:rPr lang="ar-DZ" sz="3600" dirty="0" err="1" smtClean="0"/>
              <a:t>بارلا</a:t>
            </a:r>
            <a:r>
              <a:rPr lang="ar-DZ" sz="3600" dirty="0" smtClean="0"/>
              <a:t>» بغيةَ أن </a:t>
            </a:r>
            <a:r>
              <a:rPr lang="ar-DZ" sz="3600" dirty="0" err="1" smtClean="0"/>
              <a:t>يندرِس</a:t>
            </a:r>
            <a:r>
              <a:rPr lang="ar-DZ" sz="3600" dirty="0" smtClean="0"/>
              <a:t> أثره ويطويَه النسيان.</a:t>
            </a:r>
          </a:p>
          <a:p>
            <a:pPr algn="r" rtl="1"/>
            <a:endParaRPr lang="fr-F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1209</TotalTime>
  <Words>748</Words>
  <Application>Microsoft Office PowerPoint</Application>
  <PresentationFormat>Affichage à l'écran (4:3)</PresentationFormat>
  <Paragraphs>51</Paragraphs>
  <Slides>12</Slides>
  <Notes>0</Notes>
  <HiddenSlides>0</HiddenSlides>
  <MMClips>0</MMClips>
  <ScaleCrop>false</ScaleCrop>
  <HeadingPairs>
    <vt:vector size="4" baseType="variant">
      <vt:variant>
        <vt:lpstr>Thème</vt:lpstr>
      </vt:variant>
      <vt:variant>
        <vt:i4>1</vt:i4>
      </vt:variant>
      <vt:variant>
        <vt:lpstr>Titres des diapositives</vt:lpstr>
      </vt:variant>
      <vt:variant>
        <vt:i4>12</vt:i4>
      </vt:variant>
    </vt:vector>
  </HeadingPairs>
  <TitlesOfParts>
    <vt:vector size="13" baseType="lpstr">
      <vt:lpstr>Thème Office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moi</dc:creator>
  <cp:lastModifiedBy>moi</cp:lastModifiedBy>
  <cp:revision>43</cp:revision>
  <dcterms:created xsi:type="dcterms:W3CDTF">2017-03-11T16:46:37Z</dcterms:created>
  <dcterms:modified xsi:type="dcterms:W3CDTF">2017-03-12T16:04:29Z</dcterms:modified>
</cp:coreProperties>
</file>