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74" r:id="rId14"/>
    <p:sldId id="267" r:id="rId15"/>
    <p:sldId id="268" r:id="rId16"/>
    <p:sldId id="269" r:id="rId17"/>
    <p:sldId id="270" r:id="rId18"/>
    <p:sldId id="271" r:id="rId19"/>
    <p:sldId id="27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81" autoAdjust="0"/>
  </p:normalViewPr>
  <p:slideViewPr>
    <p:cSldViewPr>
      <p:cViewPr varScale="1">
        <p:scale>
          <a:sx n="61" d="100"/>
          <a:sy n="61" d="100"/>
        </p:scale>
        <p:origin x="-16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2DFCB-9BAA-432C-ABFA-769F9722FB63}" type="datetimeFigureOut">
              <a:rPr lang="fr-FR" smtClean="0"/>
              <a:t>07/10/2013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CFD88A-D924-4F23-8BE8-8DF2E3D88459}" type="slidenum">
              <a:rPr lang="fr-FR" smtClean="0"/>
              <a:t>‹N°›</a:t>
            </a:fld>
            <a:endParaRPr lang="fr-FR"/>
          </a:p>
        </p:txBody>
      </p:sp>
    </p:spTree>
    <p:extLst>
      <p:ext uri="{BB962C8B-B14F-4D97-AF65-F5344CB8AC3E}">
        <p14:creationId xmlns:p14="http://schemas.microsoft.com/office/powerpoint/2010/main" val="194933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fr.wikipedia.org/wiki/Extensible_markup_language" TargetMode="External"/><Relationship Id="rId2" Type="http://schemas.openxmlformats.org/officeDocument/2006/relationships/slide" Target="../slides/slide12.xml"/><Relationship Id="rId1" Type="http://schemas.openxmlformats.org/officeDocument/2006/relationships/notesMaster" Target="../notesMasters/notesMaster1.xml"/><Relationship Id="rId5" Type="http://schemas.openxmlformats.org/officeDocument/2006/relationships/hyperlink" Target="http://fr.wikipedia.org/wiki/Extensible_stylesheet_language" TargetMode="External"/><Relationship Id="rId4" Type="http://schemas.openxmlformats.org/officeDocument/2006/relationships/hyperlink" Target="http://fr.wikipedia.org/wiki/XPointer"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fr.wikipedia.org/wiki/Extensible_markup_language"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fr.wikipedia.org/wiki/Extensible_stylesheet_language" TargetMode="External"/><Relationship Id="rId4" Type="http://schemas.openxmlformats.org/officeDocument/2006/relationships/hyperlink" Target="http://fr.wikipedia.org/wiki/XPointer" TargetMode="Externa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fr.wikipedia.org/wiki/World_Wide_Web_Consortium" TargetMode="External"/><Relationship Id="rId3" Type="http://schemas.openxmlformats.org/officeDocument/2006/relationships/hyperlink" Target="http://fr.wikipedia.org/wiki/Extensible_markup_language" TargetMode="External"/><Relationship Id="rId7" Type="http://schemas.openxmlformats.org/officeDocument/2006/relationships/hyperlink" Target="http://fr.wikipedia.org/wiki/JavaScript"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fr.wikipedia.org/wiki/Navigateurs_web" TargetMode="External"/><Relationship Id="rId5" Type="http://schemas.openxmlformats.org/officeDocument/2006/relationships/hyperlink" Target="http://fr.wikipedia.org/wiki/Extensible_stylesheet_language" TargetMode="External"/><Relationship Id="rId4" Type="http://schemas.openxmlformats.org/officeDocument/2006/relationships/hyperlink" Target="http://fr.wikipedia.org/wiki/XPointer" TargetMode="External"/><Relationship Id="rId9" Type="http://schemas.openxmlformats.org/officeDocument/2006/relationships/hyperlink" Target="http://fr.wikipedia.org/wiki/Simple_API_for_XML"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err="1" smtClean="0">
                <a:solidFill>
                  <a:schemeClr val="tx1"/>
                </a:solidFill>
                <a:effectLst/>
                <a:latin typeface="+mn-lt"/>
                <a:ea typeface="+mn-ea"/>
                <a:cs typeface="+mn-cs"/>
              </a:rPr>
              <a:t>XPath</a:t>
            </a:r>
            <a:r>
              <a:rPr lang="fr-FR" sz="1200" b="0" i="0" kern="1200" dirty="0" smtClean="0">
                <a:solidFill>
                  <a:schemeClr val="tx1"/>
                </a:solidFill>
                <a:effectLst/>
                <a:latin typeface="+mn-lt"/>
                <a:ea typeface="+mn-ea"/>
                <a:cs typeface="+mn-cs"/>
              </a:rPr>
              <a:t> est un langage (non XML) pour localiser une portion d'un document </a:t>
            </a:r>
            <a:r>
              <a:rPr lang="fr-FR" sz="1200" b="0" i="0" u="none" strike="noStrike" kern="1200" dirty="0" smtClean="0">
                <a:solidFill>
                  <a:schemeClr val="tx1"/>
                </a:solidFill>
                <a:effectLst/>
                <a:latin typeface="+mn-lt"/>
                <a:ea typeface="+mn-ea"/>
                <a:cs typeface="+mn-cs"/>
                <a:hlinkClick r:id="rId3" tooltip="Extensible markup language"/>
              </a:rPr>
              <a:t>XML</a:t>
            </a:r>
            <a:r>
              <a:rPr lang="fr-FR" sz="1200" b="0" i="0" kern="1200" dirty="0" smtClean="0">
                <a:solidFill>
                  <a:schemeClr val="tx1"/>
                </a:solidFill>
                <a:effectLst/>
                <a:latin typeface="+mn-lt"/>
                <a:ea typeface="+mn-ea"/>
                <a:cs typeface="+mn-cs"/>
              </a:rPr>
              <a:t>. Initialement créé pour fournir une syntaxe et une sémantique aux fonctions communes à </a:t>
            </a:r>
            <a:r>
              <a:rPr lang="fr-FR" sz="1200" b="0" i="0" u="none" strike="noStrike" kern="1200" dirty="0" err="1" smtClean="0">
                <a:solidFill>
                  <a:schemeClr val="tx1"/>
                </a:solidFill>
                <a:effectLst/>
                <a:latin typeface="+mn-lt"/>
                <a:ea typeface="+mn-ea"/>
                <a:cs typeface="+mn-cs"/>
                <a:hlinkClick r:id="rId4" tooltip="XPointer"/>
              </a:rPr>
              <a:t>XPointer</a:t>
            </a:r>
            <a:r>
              <a:rPr lang="fr-FR" sz="1200" b="0" i="0" kern="1200" dirty="0" smtClean="0">
                <a:solidFill>
                  <a:schemeClr val="tx1"/>
                </a:solidFill>
                <a:effectLst/>
                <a:latin typeface="+mn-lt"/>
                <a:ea typeface="+mn-ea"/>
                <a:cs typeface="+mn-cs"/>
              </a:rPr>
              <a:t> et </a:t>
            </a:r>
            <a:r>
              <a:rPr lang="fr-FR" sz="1200" b="0" i="0" u="none" strike="noStrike" kern="1200" dirty="0" smtClean="0">
                <a:solidFill>
                  <a:schemeClr val="tx1"/>
                </a:solidFill>
                <a:effectLst/>
                <a:latin typeface="+mn-lt"/>
                <a:ea typeface="+mn-ea"/>
                <a:cs typeface="+mn-cs"/>
                <a:hlinkClick r:id="rId5" tooltip="Extensible stylesheet language"/>
              </a:rPr>
              <a:t>XSL</a:t>
            </a:r>
            <a:r>
              <a:rPr lang="fr-FR" sz="1200" b="0" i="0" kern="1200" dirty="0" smtClean="0">
                <a:solidFill>
                  <a:schemeClr val="tx1"/>
                </a:solidFill>
                <a:effectLst/>
                <a:latin typeface="+mn-lt"/>
                <a:ea typeface="+mn-ea"/>
                <a:cs typeface="+mn-cs"/>
              </a:rPr>
              <a:t>, XPath a rapidement été adopté par les développeurs comme langage d'interrogation simple d'emploi.</a:t>
            </a: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12</a:t>
            </a:fld>
            <a:endParaRPr lang="fr-FR"/>
          </a:p>
        </p:txBody>
      </p:sp>
    </p:spTree>
    <p:extLst>
      <p:ext uri="{BB962C8B-B14F-4D97-AF65-F5344CB8AC3E}">
        <p14:creationId xmlns:p14="http://schemas.microsoft.com/office/powerpoint/2010/main" val="3259982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err="1" smtClean="0">
                <a:solidFill>
                  <a:schemeClr val="tx1"/>
                </a:solidFill>
                <a:effectLst/>
                <a:latin typeface="+mn-lt"/>
                <a:ea typeface="+mn-ea"/>
                <a:cs typeface="+mn-cs"/>
              </a:rPr>
              <a:t>XPath</a:t>
            </a:r>
            <a:r>
              <a:rPr lang="fr-FR" sz="1200" b="0" i="0" kern="1200" dirty="0" smtClean="0">
                <a:solidFill>
                  <a:schemeClr val="tx1"/>
                </a:solidFill>
                <a:effectLst/>
                <a:latin typeface="+mn-lt"/>
                <a:ea typeface="+mn-ea"/>
                <a:cs typeface="+mn-cs"/>
              </a:rPr>
              <a:t> est un langage (non XML) pour localiser une portion d'un document </a:t>
            </a:r>
            <a:r>
              <a:rPr lang="fr-FR" sz="1200" b="0" i="0" u="none" strike="noStrike" kern="1200" dirty="0" smtClean="0">
                <a:solidFill>
                  <a:schemeClr val="tx1"/>
                </a:solidFill>
                <a:effectLst/>
                <a:latin typeface="+mn-lt"/>
                <a:ea typeface="+mn-ea"/>
                <a:cs typeface="+mn-cs"/>
                <a:hlinkClick r:id="rId3" tooltip="Extensible markup language"/>
              </a:rPr>
              <a:t>XML</a:t>
            </a:r>
            <a:r>
              <a:rPr lang="fr-FR" sz="1200" b="0" i="0" kern="1200" dirty="0" smtClean="0">
                <a:solidFill>
                  <a:schemeClr val="tx1"/>
                </a:solidFill>
                <a:effectLst/>
                <a:latin typeface="+mn-lt"/>
                <a:ea typeface="+mn-ea"/>
                <a:cs typeface="+mn-cs"/>
              </a:rPr>
              <a:t>. Initialement créé pour fournir une syntaxe et une sémantique aux fonctions communes à </a:t>
            </a:r>
            <a:r>
              <a:rPr lang="fr-FR" sz="1200" b="0" i="0" u="none" strike="noStrike" kern="1200" dirty="0" err="1" smtClean="0">
                <a:solidFill>
                  <a:schemeClr val="tx1"/>
                </a:solidFill>
                <a:effectLst/>
                <a:latin typeface="+mn-lt"/>
                <a:ea typeface="+mn-ea"/>
                <a:cs typeface="+mn-cs"/>
                <a:hlinkClick r:id="rId4" tooltip="XPointer"/>
              </a:rPr>
              <a:t>XPointer</a:t>
            </a:r>
            <a:r>
              <a:rPr lang="fr-FR" sz="1200" b="0" i="0" kern="1200" dirty="0" smtClean="0">
                <a:solidFill>
                  <a:schemeClr val="tx1"/>
                </a:solidFill>
                <a:effectLst/>
                <a:latin typeface="+mn-lt"/>
                <a:ea typeface="+mn-ea"/>
                <a:cs typeface="+mn-cs"/>
              </a:rPr>
              <a:t> et </a:t>
            </a:r>
            <a:r>
              <a:rPr lang="fr-FR" sz="1200" b="0" i="0" u="none" strike="noStrike" kern="1200" dirty="0" smtClean="0">
                <a:solidFill>
                  <a:schemeClr val="tx1"/>
                </a:solidFill>
                <a:effectLst/>
                <a:latin typeface="+mn-lt"/>
                <a:ea typeface="+mn-ea"/>
                <a:cs typeface="+mn-cs"/>
                <a:hlinkClick r:id="rId5" tooltip="Extensible stylesheet language"/>
              </a:rPr>
              <a:t>XSL</a:t>
            </a:r>
            <a:r>
              <a:rPr lang="fr-FR" sz="1200" b="0" i="0" kern="1200" dirty="0" smtClean="0">
                <a:solidFill>
                  <a:schemeClr val="tx1"/>
                </a:solidFill>
                <a:effectLst/>
                <a:latin typeface="+mn-lt"/>
                <a:ea typeface="+mn-ea"/>
                <a:cs typeface="+mn-cs"/>
              </a:rPr>
              <a:t>, XPath a rapidement été adopté par les développeurs comme langage d'interrogation simple d'emploi.</a:t>
            </a: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13</a:t>
            </a:fld>
            <a:endParaRPr lang="fr-FR"/>
          </a:p>
        </p:txBody>
      </p:sp>
    </p:spTree>
    <p:extLst>
      <p:ext uri="{BB962C8B-B14F-4D97-AF65-F5344CB8AC3E}">
        <p14:creationId xmlns:p14="http://schemas.microsoft.com/office/powerpoint/2010/main" val="3259982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i="0" kern="1200" dirty="0" err="1" smtClean="0">
                <a:solidFill>
                  <a:schemeClr val="tx1"/>
                </a:solidFill>
                <a:effectLst/>
                <a:latin typeface="+mn-lt"/>
                <a:ea typeface="+mn-ea"/>
                <a:cs typeface="+mn-cs"/>
              </a:rPr>
              <a:t>XPath</a:t>
            </a:r>
            <a:r>
              <a:rPr lang="fr-FR" sz="1200" b="0" i="0" kern="1200" dirty="0" smtClean="0">
                <a:solidFill>
                  <a:schemeClr val="tx1"/>
                </a:solidFill>
                <a:effectLst/>
                <a:latin typeface="+mn-lt"/>
                <a:ea typeface="+mn-ea"/>
                <a:cs typeface="+mn-cs"/>
              </a:rPr>
              <a:t> est un langage (non XML) pour localiser une portion d'un document </a:t>
            </a:r>
            <a:r>
              <a:rPr lang="fr-FR" sz="1200" b="0" i="0" u="none" strike="noStrike" kern="1200" dirty="0" smtClean="0">
                <a:solidFill>
                  <a:schemeClr val="tx1"/>
                </a:solidFill>
                <a:effectLst/>
                <a:latin typeface="+mn-lt"/>
                <a:ea typeface="+mn-ea"/>
                <a:cs typeface="+mn-cs"/>
                <a:hlinkClick r:id="rId3" tooltip="Extensible markup language"/>
              </a:rPr>
              <a:t>XML</a:t>
            </a:r>
            <a:r>
              <a:rPr lang="fr-FR" sz="1200" b="0" i="0" kern="1200" dirty="0" smtClean="0">
                <a:solidFill>
                  <a:schemeClr val="tx1"/>
                </a:solidFill>
                <a:effectLst/>
                <a:latin typeface="+mn-lt"/>
                <a:ea typeface="+mn-ea"/>
                <a:cs typeface="+mn-cs"/>
              </a:rPr>
              <a:t>. Initialement créé pour fournir une syntaxe et une sémantique aux fonctions communes à </a:t>
            </a:r>
            <a:r>
              <a:rPr lang="fr-FR" sz="1200" b="0" i="0" u="none" strike="noStrike" kern="1200" dirty="0" err="1" smtClean="0">
                <a:solidFill>
                  <a:schemeClr val="tx1"/>
                </a:solidFill>
                <a:effectLst/>
                <a:latin typeface="+mn-lt"/>
                <a:ea typeface="+mn-ea"/>
                <a:cs typeface="+mn-cs"/>
                <a:hlinkClick r:id="rId4" tooltip="XPointer"/>
              </a:rPr>
              <a:t>XPointer</a:t>
            </a:r>
            <a:r>
              <a:rPr lang="fr-FR" sz="1200" b="0" i="0" kern="1200" dirty="0" smtClean="0">
                <a:solidFill>
                  <a:schemeClr val="tx1"/>
                </a:solidFill>
                <a:effectLst/>
                <a:latin typeface="+mn-lt"/>
                <a:ea typeface="+mn-ea"/>
                <a:cs typeface="+mn-cs"/>
              </a:rPr>
              <a:t> et </a:t>
            </a:r>
            <a:r>
              <a:rPr lang="fr-FR" sz="1200" b="0" i="0" u="none" strike="noStrike" kern="1200" dirty="0" smtClean="0">
                <a:solidFill>
                  <a:schemeClr val="tx1"/>
                </a:solidFill>
                <a:effectLst/>
                <a:latin typeface="+mn-lt"/>
                <a:ea typeface="+mn-ea"/>
                <a:cs typeface="+mn-cs"/>
                <a:hlinkClick r:id="rId5" tooltip="Extensible stylesheet language"/>
              </a:rPr>
              <a:t>XSL</a:t>
            </a:r>
            <a:r>
              <a:rPr lang="fr-FR" sz="1200" b="0" i="0" kern="1200" dirty="0" smtClean="0">
                <a:solidFill>
                  <a:schemeClr val="tx1"/>
                </a:solidFill>
                <a:effectLst/>
                <a:latin typeface="+mn-lt"/>
                <a:ea typeface="+mn-ea"/>
                <a:cs typeface="+mn-cs"/>
              </a:rPr>
              <a:t>, XPath a rapidement été adopté par les développeurs comme langage d'interrogation simple d'emploi.</a:t>
            </a:r>
          </a:p>
          <a:p>
            <a:r>
              <a:rPr lang="fr-FR" sz="1200" b="0" i="1" kern="1200" dirty="0" smtClean="0">
                <a:solidFill>
                  <a:schemeClr val="tx1"/>
                </a:solidFill>
                <a:effectLst/>
                <a:latin typeface="+mn-lt"/>
                <a:ea typeface="+mn-ea"/>
                <a:cs typeface="+mn-cs"/>
              </a:rPr>
              <a:t>DOM: Document Object Model</a:t>
            </a:r>
            <a:r>
              <a:rPr lang="fr-FR" sz="1200" b="0" i="0" kern="1200" dirty="0" smtClean="0">
                <a:solidFill>
                  <a:schemeClr val="tx1"/>
                </a:solidFill>
                <a:effectLst/>
                <a:latin typeface="+mn-lt"/>
                <a:ea typeface="+mn-ea"/>
                <a:cs typeface="+mn-cs"/>
              </a:rPr>
              <a:t>, constitue un objet en mémoire de la totalité d'un document XML. Cette API permet l'accès direct à tous les nœuds de l'arbre (éléments, texte, attributs), pour les lire, ou les modifier. Il est par exemple très utilisé sur les </a:t>
            </a:r>
            <a:r>
              <a:rPr lang="fr-FR" sz="1200" b="0" i="0" u="none" strike="noStrike" kern="1200" dirty="0" smtClean="0">
                <a:solidFill>
                  <a:schemeClr val="tx1"/>
                </a:solidFill>
                <a:effectLst/>
                <a:latin typeface="+mn-lt"/>
                <a:ea typeface="+mn-ea"/>
                <a:cs typeface="+mn-cs"/>
                <a:hlinkClick r:id="rId6" tooltip="Navigateurs web"/>
              </a:rPr>
              <a:t>navigateurs web</a:t>
            </a:r>
            <a:r>
              <a:rPr lang="fr-FR" sz="1200" b="0" i="0" kern="1200" dirty="0" smtClean="0">
                <a:solidFill>
                  <a:schemeClr val="tx1"/>
                </a:solidFill>
                <a:effectLst/>
                <a:latin typeface="+mn-lt"/>
                <a:ea typeface="+mn-ea"/>
                <a:cs typeface="+mn-cs"/>
              </a:rPr>
              <a:t> avec </a:t>
            </a:r>
            <a:r>
              <a:rPr lang="fr-FR" sz="1200" b="0" i="0" u="none" strike="noStrike" kern="1200" dirty="0" smtClean="0">
                <a:solidFill>
                  <a:schemeClr val="tx1"/>
                </a:solidFill>
                <a:effectLst/>
                <a:latin typeface="+mn-lt"/>
                <a:ea typeface="+mn-ea"/>
                <a:cs typeface="+mn-cs"/>
                <a:hlinkClick r:id="rId7" tooltip="JavaScript"/>
              </a:rPr>
              <a:t>JavaScript</a:t>
            </a:r>
            <a:r>
              <a:rPr lang="fr-FR" sz="1200" b="0" i="0" kern="1200" dirty="0" smtClean="0">
                <a:solidFill>
                  <a:schemeClr val="tx1"/>
                </a:solidFill>
                <a:effectLst/>
                <a:latin typeface="+mn-lt"/>
                <a:ea typeface="+mn-ea"/>
                <a:cs typeface="+mn-cs"/>
              </a:rPr>
              <a:t>. Cette norme est écrite par le </a:t>
            </a:r>
            <a:r>
              <a:rPr lang="fr-FR" sz="1200" b="0" i="0" u="none" strike="noStrike" kern="1200" dirty="0" smtClean="0">
                <a:solidFill>
                  <a:schemeClr val="tx1"/>
                </a:solidFill>
                <a:effectLst/>
                <a:latin typeface="+mn-lt"/>
                <a:ea typeface="+mn-ea"/>
                <a:cs typeface="+mn-cs"/>
                <a:hlinkClick r:id="rId8" tooltip="World Wide Web Consortium"/>
              </a:rPr>
              <a:t>W3C</a:t>
            </a:r>
            <a:r>
              <a:rPr lang="fr-FR" sz="1200" b="0" i="0" kern="1200" dirty="0" smtClean="0">
                <a:solidFill>
                  <a:schemeClr val="tx1"/>
                </a:solidFill>
                <a:effectLst/>
                <a:latin typeface="+mn-lt"/>
                <a:ea typeface="+mn-ea"/>
                <a:cs typeface="+mn-cs"/>
              </a:rPr>
              <a:t>.</a:t>
            </a:r>
          </a:p>
          <a:p>
            <a:r>
              <a:rPr lang="fr-FR" sz="1200" b="0" i="0" u="none" strike="noStrike" kern="1200" dirty="0" smtClean="0">
                <a:solidFill>
                  <a:schemeClr val="tx1"/>
                </a:solidFill>
                <a:effectLst/>
                <a:latin typeface="+mn-lt"/>
                <a:ea typeface="+mn-ea"/>
                <a:cs typeface="+mn-cs"/>
                <a:hlinkClick r:id="rId9" tooltip="Simple API for XML"/>
              </a:rPr>
              <a:t>SAX</a:t>
            </a:r>
            <a:r>
              <a:rPr lang="fr-FR" sz="1200" b="0" i="0" kern="1200" dirty="0" smtClean="0">
                <a:solidFill>
                  <a:schemeClr val="tx1"/>
                </a:solidFill>
                <a:effectLst/>
                <a:latin typeface="+mn-lt"/>
                <a:ea typeface="+mn-ea"/>
                <a:cs typeface="+mn-cs"/>
              </a:rPr>
              <a:t>, </a:t>
            </a:r>
            <a:r>
              <a:rPr lang="fr-FR" sz="1200" b="0" i="1" kern="1200" dirty="0" smtClean="0">
                <a:solidFill>
                  <a:schemeClr val="tx1"/>
                </a:solidFill>
                <a:effectLst/>
                <a:latin typeface="+mn-lt"/>
                <a:ea typeface="+mn-ea"/>
                <a:cs typeface="+mn-cs"/>
              </a:rPr>
              <a:t>Simple API for XML</a:t>
            </a:r>
            <a:r>
              <a:rPr lang="fr-FR" sz="1200" b="0" i="0" kern="1200" dirty="0" smtClean="0">
                <a:solidFill>
                  <a:schemeClr val="tx1"/>
                </a:solidFill>
                <a:effectLst/>
                <a:latin typeface="+mn-lt"/>
                <a:ea typeface="+mn-ea"/>
                <a:cs typeface="+mn-cs"/>
              </a:rPr>
              <a:t>, est une alternative intéressante à DOM pour le traitement de documents longs. Quand un document entre dans un processeur XML, du code SAX peut capturer des événements, comme l'ouverture et la fermeture d'une balise, afin par exemple, d'écrire dans une base de données. À l'inverse, il est possible de générer des événements SAX, par exemple à partir de la lecture d'une base de données, afin de produire un document consommé par une autre étape d'un processus XML.</a:t>
            </a: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14</a:t>
            </a:fld>
            <a:endParaRPr lang="fr-FR"/>
          </a:p>
        </p:txBody>
      </p:sp>
    </p:spTree>
    <p:extLst>
      <p:ext uri="{BB962C8B-B14F-4D97-AF65-F5344CB8AC3E}">
        <p14:creationId xmlns:p14="http://schemas.microsoft.com/office/powerpoint/2010/main" val="3259982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0DAFA59-F2AD-4108-9898-6A40C932BBDF}"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930013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E50823-9EF3-4A1E-B147-A7DFF1E95A52}"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97181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4EEB63-F3E0-4053-9B5E-7A7902E07F4C}"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169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EA4847-69D9-4671-B498-3072F6BA9A04}"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88335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4CBC697-5D1B-4718-AF55-CE4547A92BBC}" type="datetime1">
              <a:rPr lang="fr-FR" smtClean="0"/>
              <a:t>07/10/2013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44948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C9BFDCB-8BD4-4DC6-B964-37FF0A62CA81}"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88847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20FAC81-327D-4AA5-A3CD-612BC33AD8CF}" type="datetime1">
              <a:rPr lang="fr-FR" smtClean="0"/>
              <a:t>07/10/2013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2585502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02C8CF0-584D-4AF6-BF1C-8925E1BA26FC}" type="datetime1">
              <a:rPr lang="fr-FR" smtClean="0"/>
              <a:t>07/10/2013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373892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68E034-0C1D-4AA3-821B-043BBB6AE975}" type="datetime1">
              <a:rPr lang="fr-FR" smtClean="0"/>
              <a:t>07/10/2013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58745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6C3D28A-991F-469D-99CA-2DCA5C279C00}"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240304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A7153F-DF3D-4503-94D0-936EB673F0F7}" type="datetime1">
              <a:rPr lang="fr-FR" smtClean="0"/>
              <a:t>07/10/2013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89232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349B0-B756-4BD8-B586-5BEC75BA1810}" type="datetime1">
              <a:rPr lang="fr-FR" smtClean="0"/>
              <a:t>07/10/2013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87BC1-CBAB-4865-A5B6-32AF73695F70}" type="slidenum">
              <a:rPr lang="fr-FR" smtClean="0"/>
              <a:t>‹N°›</a:t>
            </a:fld>
            <a:endParaRPr lang="fr-FR"/>
          </a:p>
        </p:txBody>
      </p:sp>
    </p:spTree>
    <p:extLst>
      <p:ext uri="{BB962C8B-B14F-4D97-AF65-F5344CB8AC3E}">
        <p14:creationId xmlns:p14="http://schemas.microsoft.com/office/powerpoint/2010/main" val="415736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ali.ahmed@univ-eloued.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fr.wikipedia.org/wiki/Extensible_Markup_Languag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Web Structurel</a:t>
            </a:r>
            <a:endParaRPr lang="fr-FR" dirty="0"/>
          </a:p>
        </p:txBody>
      </p:sp>
      <p:sp>
        <p:nvSpPr>
          <p:cNvPr id="3" name="Sous-titre 2"/>
          <p:cNvSpPr>
            <a:spLocks noGrp="1"/>
          </p:cNvSpPr>
          <p:nvPr>
            <p:ph type="subTitle" idx="1"/>
          </p:nvPr>
        </p:nvSpPr>
        <p:spPr/>
        <p:txBody>
          <a:bodyPr/>
          <a:lstStyle/>
          <a:p>
            <a:r>
              <a:rPr lang="fr-FR" dirty="0" smtClean="0">
                <a:hlinkClick r:id="rId2"/>
              </a:rPr>
              <a:t>Bali.ahmed@univ-eloued.dz</a:t>
            </a:r>
            <a:endParaRPr lang="fr-FR" dirty="0" smtClean="0"/>
          </a:p>
          <a:p>
            <a:endParaRPr lang="fr-FR" dirty="0"/>
          </a:p>
        </p:txBody>
      </p:sp>
    </p:spTree>
    <p:extLst>
      <p:ext uri="{BB962C8B-B14F-4D97-AF65-F5344CB8AC3E}">
        <p14:creationId xmlns:p14="http://schemas.microsoft.com/office/powerpoint/2010/main" val="390842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X</a:t>
            </a:r>
            <a:r>
              <a:rPr lang="fr-FR" dirty="0" smtClean="0"/>
              <a:t>ML…</a:t>
            </a:r>
            <a:r>
              <a:rPr lang="fr-FR" b="1" dirty="0"/>
              <a:t> </a:t>
            </a:r>
            <a:r>
              <a:rPr lang="fr-FR" dirty="0" smtClean="0"/>
              <a:t>Avantages	</a:t>
            </a:r>
            <a:endParaRPr lang="fr-FR" dirty="0"/>
          </a:p>
        </p:txBody>
      </p:sp>
      <p:sp>
        <p:nvSpPr>
          <p:cNvPr id="3" name="Espace réservé du contenu 2"/>
          <p:cNvSpPr>
            <a:spLocks noGrp="1"/>
          </p:cNvSpPr>
          <p:nvPr>
            <p:ph idx="1"/>
          </p:nvPr>
        </p:nvSpPr>
        <p:spPr>
          <a:xfrm>
            <a:off x="457200" y="1412776"/>
            <a:ext cx="8229600" cy="4896544"/>
          </a:xfrm>
        </p:spPr>
        <p:txBody>
          <a:bodyPr>
            <a:noAutofit/>
          </a:bodyPr>
          <a:lstStyle/>
          <a:p>
            <a:pPr>
              <a:spcBef>
                <a:spcPts val="500"/>
              </a:spcBef>
              <a:spcAft>
                <a:spcPts val="500"/>
              </a:spcAft>
            </a:pPr>
            <a:r>
              <a:rPr lang="fr-FR" altLang="fr-FR" sz="2400" dirty="0" smtClean="0"/>
              <a:t>Un document XML </a:t>
            </a:r>
            <a:r>
              <a:rPr lang="fr-FR" altLang="fr-FR" sz="2400" dirty="0"/>
              <a:t>présente une </a:t>
            </a:r>
            <a:r>
              <a:rPr lang="fr-FR" altLang="fr-FR" sz="2400" dirty="0">
                <a:solidFill>
                  <a:srgbClr val="FF0000"/>
                </a:solidFill>
              </a:rPr>
              <a:t>structure </a:t>
            </a:r>
            <a:r>
              <a:rPr lang="fr-FR" altLang="fr-FR" sz="2400" dirty="0"/>
              <a:t>logique, de type </a:t>
            </a:r>
            <a:r>
              <a:rPr lang="fr-FR" altLang="fr-FR" sz="2400" dirty="0">
                <a:solidFill>
                  <a:srgbClr val="FF0000"/>
                </a:solidFill>
              </a:rPr>
              <a:t>arborescent</a:t>
            </a:r>
            <a:r>
              <a:rPr lang="fr-FR" altLang="fr-FR" sz="2400" b="1" dirty="0"/>
              <a:t>,</a:t>
            </a:r>
            <a:r>
              <a:rPr lang="fr-FR" altLang="fr-FR" sz="2400" dirty="0"/>
              <a:t> semblable à la structure d'un document HTML mais </a:t>
            </a:r>
            <a:r>
              <a:rPr lang="fr-FR" altLang="fr-FR" sz="2400" dirty="0">
                <a:solidFill>
                  <a:srgbClr val="FF0000"/>
                </a:solidFill>
              </a:rPr>
              <a:t>dénuée de toute information de présentation</a:t>
            </a:r>
            <a:r>
              <a:rPr lang="fr-FR" altLang="fr-FR" sz="2400" dirty="0"/>
              <a:t>. </a:t>
            </a:r>
          </a:p>
          <a:p>
            <a:pPr>
              <a:spcBef>
                <a:spcPts val="500"/>
              </a:spcBef>
              <a:spcAft>
                <a:spcPts val="500"/>
              </a:spcAft>
            </a:pPr>
            <a:r>
              <a:rPr lang="fr-FR" altLang="fr-FR" sz="2400" dirty="0"/>
              <a:t>Il est représenté sous la forme d'un fichier texte qui n'est pas destiné à être lu, l'avantage étant qu'un simple éditeur de texte permet son </a:t>
            </a:r>
            <a:r>
              <a:rPr lang="fr-FR" altLang="fr-FR" sz="2400" dirty="0" smtClean="0"/>
              <a:t>débogage. </a:t>
            </a:r>
            <a:endParaRPr lang="fr-FR" altLang="fr-FR" sz="2400" dirty="0"/>
          </a:p>
          <a:p>
            <a:pPr>
              <a:spcBef>
                <a:spcPts val="500"/>
              </a:spcBef>
              <a:spcAft>
                <a:spcPts val="500"/>
              </a:spcAft>
            </a:pPr>
            <a:r>
              <a:rPr lang="fr-FR" altLang="fr-FR" sz="2400" dirty="0"/>
              <a:t>C'est un </a:t>
            </a:r>
            <a:r>
              <a:rPr lang="fr-FR" altLang="fr-FR" sz="2400" dirty="0">
                <a:solidFill>
                  <a:srgbClr val="FF0000"/>
                </a:solidFill>
              </a:rPr>
              <a:t>format d'échange très pratique</a:t>
            </a:r>
            <a:r>
              <a:rPr lang="fr-FR" altLang="fr-FR" sz="2400" dirty="0"/>
              <a:t> entre des plates-formes différentes. En effet, XML peut être envisagé : </a:t>
            </a:r>
            <a:br>
              <a:rPr lang="fr-FR" altLang="fr-FR" sz="2400" dirty="0"/>
            </a:br>
            <a:r>
              <a:rPr lang="fr-FR" altLang="fr-FR" sz="2400" dirty="0"/>
              <a:t>- comme </a:t>
            </a:r>
            <a:r>
              <a:rPr lang="fr-FR" altLang="fr-FR" sz="2400" dirty="0">
                <a:solidFill>
                  <a:srgbClr val="FF0000"/>
                </a:solidFill>
              </a:rPr>
              <a:t>format de stockage</a:t>
            </a:r>
            <a:r>
              <a:rPr lang="fr-FR" altLang="fr-FR" sz="2400" dirty="0"/>
              <a:t>, puisqu'il s'agit d'un format générique susceptible de décliner un document dans des formats et des types d'édition différents </a:t>
            </a:r>
            <a:br>
              <a:rPr lang="fr-FR" altLang="fr-FR" sz="2400" dirty="0"/>
            </a:br>
            <a:r>
              <a:rPr lang="fr-FR" altLang="fr-FR" sz="2400" dirty="0"/>
              <a:t>- comme </a:t>
            </a:r>
            <a:r>
              <a:rPr lang="fr-FR" altLang="fr-FR" sz="2400" dirty="0">
                <a:solidFill>
                  <a:srgbClr val="FF0000"/>
                </a:solidFill>
              </a:rPr>
              <a:t>format d'échange</a:t>
            </a:r>
            <a:r>
              <a:rPr lang="fr-FR" altLang="fr-FR" sz="2400" dirty="0"/>
              <a:t> </a:t>
            </a:r>
            <a:br>
              <a:rPr lang="fr-FR" altLang="fr-FR" sz="2400" dirty="0"/>
            </a:br>
            <a:r>
              <a:rPr lang="fr-FR" altLang="fr-FR" sz="2400" dirty="0"/>
              <a:t>-……</a:t>
            </a: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10</a:t>
            </a:fld>
            <a:endParaRPr lang="fr-FR"/>
          </a:p>
        </p:txBody>
      </p:sp>
    </p:spTree>
    <p:extLst>
      <p:ext uri="{BB962C8B-B14F-4D97-AF65-F5344CB8AC3E}">
        <p14:creationId xmlns:p14="http://schemas.microsoft.com/office/powerpoint/2010/main" val="412953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X</a:t>
            </a:r>
            <a:r>
              <a:rPr lang="fr-FR" dirty="0" smtClean="0"/>
              <a:t>ML…</a:t>
            </a:r>
            <a:r>
              <a:rPr lang="fr-FR" b="1" dirty="0"/>
              <a:t> </a:t>
            </a:r>
            <a:r>
              <a:rPr lang="fr-FR" dirty="0" smtClean="0"/>
              <a:t>Limites	</a:t>
            </a:r>
            <a:endParaRPr lang="fr-FR" dirty="0"/>
          </a:p>
        </p:txBody>
      </p:sp>
      <p:sp>
        <p:nvSpPr>
          <p:cNvPr id="3" name="Espace réservé du contenu 2"/>
          <p:cNvSpPr>
            <a:spLocks noGrp="1"/>
          </p:cNvSpPr>
          <p:nvPr>
            <p:ph idx="1"/>
          </p:nvPr>
        </p:nvSpPr>
        <p:spPr>
          <a:xfrm>
            <a:off x="457200" y="1412776"/>
            <a:ext cx="8229600" cy="4896544"/>
          </a:xfrm>
        </p:spPr>
        <p:txBody>
          <a:bodyPr>
            <a:noAutofit/>
          </a:bodyPr>
          <a:lstStyle/>
          <a:p>
            <a:pPr algn="just">
              <a:spcBef>
                <a:spcPts val="500"/>
              </a:spcBef>
              <a:spcAft>
                <a:spcPts val="500"/>
              </a:spcAft>
            </a:pPr>
            <a:r>
              <a:rPr lang="fr-FR" altLang="fr-FR" dirty="0"/>
              <a:t>Le fichier créé</a:t>
            </a:r>
            <a:r>
              <a:rPr lang="fr-FR" altLang="fr-FR" b="1" dirty="0"/>
              <a:t> </a:t>
            </a:r>
            <a:r>
              <a:rPr lang="fr-FR" altLang="fr-FR" dirty="0"/>
              <a:t>est </a:t>
            </a:r>
            <a:r>
              <a:rPr lang="fr-FR" altLang="fr-FR" dirty="0">
                <a:solidFill>
                  <a:srgbClr val="FF0000"/>
                </a:solidFill>
              </a:rPr>
              <a:t>"bavard".</a:t>
            </a:r>
            <a:r>
              <a:rPr lang="fr-FR" altLang="fr-FR" dirty="0"/>
              <a:t> Cependant, l'espace disque étant de moins en moins coûteux et les méthodes de compression de plus en plus efficaces, cela ne représente pas un problème : la répétition d'un tag pour une balise ouvrante et une balise fermante, est quelque chose qui disparaît bien à la compression.</a:t>
            </a: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11</a:t>
            </a:fld>
            <a:endParaRPr lang="fr-FR"/>
          </a:p>
        </p:txBody>
      </p:sp>
    </p:spTree>
    <p:extLst>
      <p:ext uri="{BB962C8B-B14F-4D97-AF65-F5344CB8AC3E}">
        <p14:creationId xmlns:p14="http://schemas.microsoft.com/office/powerpoint/2010/main" val="1223689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Autour d’XML	</a:t>
            </a:r>
            <a:endParaRPr lang="fr-FR" dirty="0"/>
          </a:p>
        </p:txBody>
      </p:sp>
      <p:sp>
        <p:nvSpPr>
          <p:cNvPr id="3" name="Espace réservé du contenu 2"/>
          <p:cNvSpPr>
            <a:spLocks noGrp="1"/>
          </p:cNvSpPr>
          <p:nvPr>
            <p:ph idx="1"/>
          </p:nvPr>
        </p:nvSpPr>
        <p:spPr>
          <a:xfrm>
            <a:off x="457200" y="1412776"/>
            <a:ext cx="8229600" cy="4896544"/>
          </a:xfrm>
        </p:spPr>
        <p:txBody>
          <a:bodyPr>
            <a:normAutofit fontScale="70000" lnSpcReduction="20000"/>
          </a:bodyPr>
          <a:lstStyle/>
          <a:p>
            <a:pPr algn="just">
              <a:spcBef>
                <a:spcPts val="500"/>
              </a:spcBef>
              <a:spcAft>
                <a:spcPts val="500"/>
              </a:spcAft>
            </a:pPr>
            <a:r>
              <a:rPr lang="fr-FR" altLang="fr-FR" dirty="0"/>
              <a:t>Il existe un </a:t>
            </a:r>
            <a:r>
              <a:rPr lang="fr-FR" altLang="fr-FR" b="1" dirty="0"/>
              <a:t>grand nombre d'autres recommandations </a:t>
            </a:r>
            <a:r>
              <a:rPr lang="fr-FR" altLang="fr-FR" dirty="0"/>
              <a:t>et extensions autour d'XML </a:t>
            </a:r>
            <a:r>
              <a:rPr lang="fr-FR" altLang="fr-FR" b="1" dirty="0"/>
              <a:t>:</a:t>
            </a:r>
            <a:r>
              <a:rPr lang="fr-FR" altLang="fr-FR" dirty="0"/>
              <a:t> </a:t>
            </a:r>
            <a:endParaRPr lang="fr-FR" altLang="fr-FR" dirty="0" smtClean="0"/>
          </a:p>
          <a:p>
            <a:pPr lvl="1" algn="just">
              <a:spcBef>
                <a:spcPts val="500"/>
              </a:spcBef>
              <a:spcAft>
                <a:spcPts val="500"/>
              </a:spcAft>
            </a:pPr>
            <a:r>
              <a:rPr lang="fr-FR" altLang="fr-FR" dirty="0" smtClean="0"/>
              <a:t>DTD. </a:t>
            </a:r>
          </a:p>
          <a:p>
            <a:pPr lvl="1" algn="just">
              <a:spcBef>
                <a:spcPts val="500"/>
              </a:spcBef>
              <a:spcAft>
                <a:spcPts val="500"/>
              </a:spcAft>
            </a:pPr>
            <a:r>
              <a:rPr lang="fr-FR" altLang="fr-FR" dirty="0" err="1" smtClean="0"/>
              <a:t>Xpath</a:t>
            </a:r>
            <a:r>
              <a:rPr lang="fr-FR" altLang="fr-FR" dirty="0" smtClean="0"/>
              <a:t>: </a:t>
            </a:r>
            <a:r>
              <a:rPr lang="fr-FR" dirty="0"/>
              <a:t>est un langage (non XML) pour localiser une portion d'un </a:t>
            </a:r>
            <a:r>
              <a:rPr lang="fr-FR" dirty="0" smtClean="0"/>
              <a:t>document XML.</a:t>
            </a:r>
            <a:r>
              <a:rPr lang="fr-FR" altLang="fr-FR" dirty="0" smtClean="0"/>
              <a:t> </a:t>
            </a:r>
          </a:p>
          <a:p>
            <a:pPr algn="just"/>
            <a:r>
              <a:rPr lang="fr-FR" altLang="fr-FR" b="1" dirty="0" err="1"/>
              <a:t>Xpointer</a:t>
            </a:r>
            <a:r>
              <a:rPr lang="fr-FR" altLang="fr-FR" dirty="0" smtClean="0"/>
              <a:t>: </a:t>
            </a:r>
            <a:r>
              <a:rPr lang="fr-FR" dirty="0"/>
              <a:t> est une </a:t>
            </a:r>
            <a:r>
              <a:rPr lang="fr-FR" dirty="0" smtClean="0"/>
              <a:t>fonction (spécification </a:t>
            </a:r>
            <a:r>
              <a:rPr lang="fr-FR" dirty="0"/>
              <a:t>du </a:t>
            </a:r>
            <a:r>
              <a:rPr lang="fr-FR" dirty="0" smtClean="0"/>
              <a:t>W3C)</a:t>
            </a:r>
            <a:r>
              <a:rPr lang="fr-FR" dirty="0"/>
              <a:t> dont l'objectif est de permettre de désigner un fragment de </a:t>
            </a:r>
            <a:r>
              <a:rPr lang="fr-FR" dirty="0" smtClean="0"/>
              <a:t>document XML</a:t>
            </a:r>
            <a:r>
              <a:rPr lang="fr-FR" dirty="0"/>
              <a:t> </a:t>
            </a:r>
            <a:r>
              <a:rPr lang="fr-FR" dirty="0" smtClean="0"/>
              <a:t>en </a:t>
            </a:r>
            <a:r>
              <a:rPr lang="fr-FR" dirty="0"/>
              <a:t>ligne, c'est-à-dire lui-même désigné par une URL</a:t>
            </a:r>
            <a:r>
              <a:rPr lang="fr-FR" dirty="0" smtClean="0"/>
              <a:t>.</a:t>
            </a:r>
          </a:p>
          <a:p>
            <a:pPr marL="0" indent="0" algn="just">
              <a:buNone/>
            </a:pPr>
            <a:r>
              <a:rPr lang="fr-FR" dirty="0" smtClean="0"/>
              <a:t>       Dans </a:t>
            </a:r>
            <a:r>
              <a:rPr lang="fr-FR" dirty="0"/>
              <a:t>ce but, XPointer utilise la syntaxe XPath, enrichie d'options </a:t>
            </a:r>
            <a:r>
              <a:rPr lang="fr-FR" dirty="0" smtClean="0"/>
              <a:t> </a:t>
            </a:r>
          </a:p>
          <a:p>
            <a:pPr marL="0" indent="0" algn="just">
              <a:buNone/>
            </a:pPr>
            <a:r>
              <a:rPr lang="fr-FR" dirty="0"/>
              <a:t> </a:t>
            </a:r>
            <a:r>
              <a:rPr lang="fr-FR" dirty="0" smtClean="0"/>
              <a:t>      permettant </a:t>
            </a:r>
            <a:r>
              <a:rPr lang="fr-FR" dirty="0"/>
              <a:t>de </a:t>
            </a:r>
            <a:r>
              <a:rPr lang="fr-FR" dirty="0" smtClean="0"/>
              <a:t>désigner </a:t>
            </a:r>
            <a:r>
              <a:rPr lang="fr-FR" dirty="0"/>
              <a:t>des portions de document (</a:t>
            </a:r>
            <a:r>
              <a:rPr lang="fr-FR" i="1" dirty="0"/>
              <a:t>range</a:t>
            </a:r>
            <a:r>
              <a:rPr lang="fr-FR" dirty="0" smtClean="0"/>
              <a:t>).</a:t>
            </a:r>
          </a:p>
          <a:p>
            <a:pPr algn="just"/>
            <a:r>
              <a:rPr lang="fr-FR" dirty="0" smtClean="0"/>
              <a:t>       </a:t>
            </a:r>
            <a:r>
              <a:rPr lang="fr-FR" altLang="fr-FR" b="1" dirty="0" err="1" smtClean="0"/>
              <a:t>Xlink</a:t>
            </a:r>
            <a:r>
              <a:rPr lang="fr-FR" altLang="fr-FR" dirty="0" smtClean="0"/>
              <a:t>: </a:t>
            </a:r>
            <a:r>
              <a:rPr lang="fr-FR" dirty="0"/>
              <a:t>est une spécification du </a:t>
            </a:r>
            <a:r>
              <a:rPr lang="fr-FR" b="1" dirty="0" smtClean="0"/>
              <a:t>W3C, </a:t>
            </a:r>
            <a:r>
              <a:rPr lang="fr-FR" dirty="0" smtClean="0"/>
              <a:t>Cette </a:t>
            </a:r>
            <a:r>
              <a:rPr lang="fr-FR" dirty="0"/>
              <a:t>technologie permet de créer des liens entre fichiers </a:t>
            </a:r>
            <a:r>
              <a:rPr lang="fr-FR" b="1" dirty="0"/>
              <a:t>XML</a:t>
            </a:r>
            <a:r>
              <a:rPr lang="fr-FR" dirty="0"/>
              <a:t> ou portions de fichiers XML (grâce à </a:t>
            </a:r>
            <a:r>
              <a:rPr lang="fr-FR" b="1" dirty="0"/>
              <a:t>XPointer</a:t>
            </a:r>
            <a:r>
              <a:rPr lang="fr-FR" dirty="0"/>
              <a:t>). Contrairement aux liens entre fichiers </a:t>
            </a:r>
            <a:r>
              <a:rPr lang="fr-FR" b="1" dirty="0"/>
              <a:t>HTML</a:t>
            </a:r>
            <a:r>
              <a:rPr lang="fr-FR" dirty="0"/>
              <a:t>, </a:t>
            </a:r>
            <a:r>
              <a:rPr lang="fr-FR" b="1" dirty="0" err="1"/>
              <a:t>XLink</a:t>
            </a:r>
            <a:r>
              <a:rPr lang="fr-FR" dirty="0"/>
              <a:t> permet de créer des liens liant plus de deux </a:t>
            </a:r>
            <a:r>
              <a:rPr lang="fr-FR" dirty="0" smtClean="0"/>
              <a:t>fichiers.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12</a:t>
            </a:fld>
            <a:endParaRPr lang="fr-FR"/>
          </a:p>
        </p:txBody>
      </p:sp>
    </p:spTree>
    <p:extLst>
      <p:ext uri="{BB962C8B-B14F-4D97-AF65-F5344CB8AC3E}">
        <p14:creationId xmlns:p14="http://schemas.microsoft.com/office/powerpoint/2010/main" val="2724966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Autour d’XML	</a:t>
            </a:r>
            <a:endParaRPr lang="fr-FR" dirty="0"/>
          </a:p>
        </p:txBody>
      </p:sp>
      <p:sp>
        <p:nvSpPr>
          <p:cNvPr id="3" name="Espace réservé du contenu 2"/>
          <p:cNvSpPr>
            <a:spLocks noGrp="1"/>
          </p:cNvSpPr>
          <p:nvPr>
            <p:ph idx="1"/>
          </p:nvPr>
        </p:nvSpPr>
        <p:spPr>
          <a:xfrm>
            <a:off x="457200" y="1412776"/>
            <a:ext cx="8229600" cy="4896544"/>
          </a:xfrm>
        </p:spPr>
        <p:txBody>
          <a:bodyPr>
            <a:normAutofit/>
          </a:bodyPr>
          <a:lstStyle/>
          <a:p>
            <a:pPr marL="0" indent="0" algn="just">
              <a:spcBef>
                <a:spcPts val="500"/>
              </a:spcBef>
              <a:spcAft>
                <a:spcPts val="500"/>
              </a:spcAft>
              <a:buNone/>
            </a:pPr>
            <a:r>
              <a:rPr lang="fr-FR" altLang="fr-FR" dirty="0" smtClean="0"/>
              <a:t> XSL: </a:t>
            </a:r>
            <a:r>
              <a:rPr lang="fr-FR" b="1" dirty="0"/>
              <a:t>XSL</a:t>
            </a:r>
            <a:r>
              <a:rPr lang="fr-FR" dirty="0"/>
              <a:t> (</a:t>
            </a:r>
            <a:r>
              <a:rPr lang="fr-FR" i="1" dirty="0" err="1"/>
              <a:t>eXtensible</a:t>
            </a:r>
            <a:r>
              <a:rPr lang="fr-FR" i="1" dirty="0"/>
              <a:t> </a:t>
            </a:r>
            <a:r>
              <a:rPr lang="fr-FR" i="1" dirty="0" err="1"/>
              <a:t>Stylesheet</a:t>
            </a:r>
            <a:r>
              <a:rPr lang="fr-FR" i="1" dirty="0"/>
              <a:t> </a:t>
            </a:r>
            <a:r>
              <a:rPr lang="fr-FR" i="1" dirty="0" err="1"/>
              <a:t>Language</a:t>
            </a:r>
            <a:r>
              <a:rPr lang="fr-FR" dirty="0"/>
              <a:t>) est le langage de description de feuilles de style du W3C associé à XML.</a:t>
            </a:r>
          </a:p>
          <a:p>
            <a:r>
              <a:rPr lang="fr-FR" dirty="0"/>
              <a:t>La spécification est divisée en trois parties </a:t>
            </a:r>
            <a:r>
              <a:rPr lang="fr-FR" dirty="0" smtClean="0"/>
              <a:t>:</a:t>
            </a:r>
            <a:r>
              <a:rPr lang="fr-FR" altLang="fr-FR" dirty="0" smtClean="0"/>
              <a:t> </a:t>
            </a:r>
          </a:p>
          <a:p>
            <a:pPr lvl="1" algn="just">
              <a:spcBef>
                <a:spcPts val="500"/>
              </a:spcBef>
              <a:spcAft>
                <a:spcPts val="500"/>
              </a:spcAft>
            </a:pPr>
            <a:r>
              <a:rPr lang="fr-FR" altLang="fr-FR" dirty="0" smtClean="0"/>
              <a:t>XSLT:</a:t>
            </a:r>
            <a:r>
              <a:rPr lang="fr-FR" dirty="0"/>
              <a:t> le langage de </a:t>
            </a:r>
            <a:r>
              <a:rPr lang="fr-FR" dirty="0" smtClean="0"/>
              <a:t>transformation.</a:t>
            </a:r>
          </a:p>
          <a:p>
            <a:pPr lvl="1" algn="just">
              <a:spcBef>
                <a:spcPts val="500"/>
              </a:spcBef>
              <a:spcAft>
                <a:spcPts val="500"/>
              </a:spcAft>
            </a:pPr>
            <a:r>
              <a:rPr lang="fr-FR" altLang="fr-FR" dirty="0" err="1" smtClean="0"/>
              <a:t>Xpath</a:t>
            </a:r>
            <a:r>
              <a:rPr lang="fr-FR" altLang="fr-FR" dirty="0" smtClean="0"/>
              <a:t>: </a:t>
            </a:r>
            <a:r>
              <a:rPr lang="fr-FR" dirty="0"/>
              <a:t> le langage de navigation dans un document </a:t>
            </a:r>
            <a:r>
              <a:rPr lang="fr-FR" dirty="0" smtClean="0"/>
              <a:t>XML</a:t>
            </a:r>
            <a:r>
              <a:rPr lang="fr-FR" dirty="0"/>
              <a:t>.</a:t>
            </a:r>
            <a:endParaRPr lang="fr-FR" altLang="fr-FR" dirty="0" smtClean="0"/>
          </a:p>
          <a:p>
            <a:pPr lvl="1" algn="just">
              <a:spcBef>
                <a:spcPts val="500"/>
              </a:spcBef>
              <a:spcAft>
                <a:spcPts val="500"/>
              </a:spcAft>
            </a:pPr>
            <a:r>
              <a:rPr lang="fr-FR" altLang="fr-FR" dirty="0" smtClean="0"/>
              <a:t>XSL-FO :</a:t>
            </a:r>
            <a:r>
              <a:rPr lang="fr-FR" dirty="0"/>
              <a:t> le vocabulaire </a:t>
            </a:r>
            <a:r>
              <a:rPr lang="fr-FR" dirty="0">
                <a:hlinkClick r:id="rId3" tooltip="Extensible Markup Language"/>
              </a:rPr>
              <a:t>XML</a:t>
            </a:r>
            <a:r>
              <a:rPr lang="fr-FR" dirty="0"/>
              <a:t> de mise en </a:t>
            </a:r>
            <a:r>
              <a:rPr lang="fr-FR" dirty="0" smtClean="0"/>
              <a:t>forme.</a:t>
            </a:r>
            <a:endParaRPr lang="fr-FR" altLang="fr-FR" dirty="0" smtClean="0"/>
          </a:p>
          <a:p>
            <a:pPr lvl="1" algn="just">
              <a:spcBef>
                <a:spcPts val="500"/>
              </a:spcBef>
              <a:spcAft>
                <a:spcPts val="500"/>
              </a:spcAft>
            </a:pPr>
            <a:endParaRPr lang="fr-FR" alt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13</a:t>
            </a:fld>
            <a:endParaRPr lang="fr-FR"/>
          </a:p>
        </p:txBody>
      </p:sp>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631" y="2708920"/>
            <a:ext cx="8822286" cy="2947445"/>
          </a:xfrm>
          <a:prstGeom prst="rect">
            <a:avLst/>
          </a:prstGeom>
        </p:spPr>
      </p:pic>
    </p:spTree>
    <p:extLst>
      <p:ext uri="{BB962C8B-B14F-4D97-AF65-F5344CB8AC3E}">
        <p14:creationId xmlns:p14="http://schemas.microsoft.com/office/powerpoint/2010/main" val="206186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Autour d’XML	</a:t>
            </a:r>
            <a:endParaRPr lang="fr-FR" dirty="0"/>
          </a:p>
        </p:txBody>
      </p:sp>
      <p:sp>
        <p:nvSpPr>
          <p:cNvPr id="3" name="Espace réservé du contenu 2"/>
          <p:cNvSpPr>
            <a:spLocks noGrp="1"/>
          </p:cNvSpPr>
          <p:nvPr>
            <p:ph idx="1"/>
          </p:nvPr>
        </p:nvSpPr>
        <p:spPr>
          <a:xfrm>
            <a:off x="457200" y="1412776"/>
            <a:ext cx="8229600" cy="4896544"/>
          </a:xfrm>
        </p:spPr>
        <p:txBody>
          <a:bodyPr>
            <a:normAutofit lnSpcReduction="10000"/>
          </a:bodyPr>
          <a:lstStyle/>
          <a:p>
            <a:pPr lvl="1" algn="just">
              <a:spcBef>
                <a:spcPts val="500"/>
              </a:spcBef>
              <a:spcAft>
                <a:spcPts val="500"/>
              </a:spcAft>
            </a:pPr>
            <a:r>
              <a:rPr lang="fr-FR" altLang="fr-FR" dirty="0"/>
              <a:t>DOM: </a:t>
            </a:r>
            <a:r>
              <a:rPr lang="fr-FR" dirty="0"/>
              <a:t>constitue un objet en mémoire de la totalité d'un document </a:t>
            </a:r>
            <a:r>
              <a:rPr lang="fr-FR" dirty="0" err="1" smtClean="0"/>
              <a:t>XML</a:t>
            </a:r>
            <a:r>
              <a:rPr lang="fr-FR" dirty="0" err="1"/>
              <a:t>Cette</a:t>
            </a:r>
            <a:r>
              <a:rPr lang="fr-FR" dirty="0"/>
              <a:t> API permet l'accès direct à tous les nœuds de l'arbre (éléments, texte, attributs), pour les lire, ou les modifier</a:t>
            </a:r>
            <a:r>
              <a:rPr lang="fr-FR" dirty="0" smtClean="0"/>
              <a:t>.</a:t>
            </a:r>
            <a:endParaRPr lang="fr-FR" altLang="fr-FR" dirty="0"/>
          </a:p>
          <a:p>
            <a:pPr marL="457200" lvl="1" indent="0" algn="just">
              <a:spcBef>
                <a:spcPts val="500"/>
              </a:spcBef>
              <a:spcAft>
                <a:spcPts val="500"/>
              </a:spcAft>
              <a:buNone/>
            </a:pPr>
            <a:endParaRPr lang="fr-FR" altLang="fr-FR" dirty="0" smtClean="0"/>
          </a:p>
          <a:p>
            <a:pPr lvl="1" algn="just">
              <a:spcBef>
                <a:spcPts val="500"/>
              </a:spcBef>
              <a:spcAft>
                <a:spcPts val="500"/>
              </a:spcAft>
            </a:pPr>
            <a:r>
              <a:rPr lang="fr-FR" altLang="fr-FR" dirty="0" smtClean="0"/>
              <a:t>SAX: (</a:t>
            </a:r>
            <a:r>
              <a:rPr lang="fr-FR" b="1" dirty="0" smtClean="0"/>
              <a:t>Simple </a:t>
            </a:r>
            <a:r>
              <a:rPr lang="fr-FR" b="1" dirty="0"/>
              <a:t>API for </a:t>
            </a:r>
            <a:r>
              <a:rPr lang="fr-FR" b="1" dirty="0" smtClean="0"/>
              <a:t>XML)</a:t>
            </a:r>
            <a:r>
              <a:rPr lang="fr-FR" altLang="fr-FR" dirty="0" smtClean="0"/>
              <a:t> </a:t>
            </a:r>
            <a:r>
              <a:rPr lang="fr-FR" dirty="0"/>
              <a:t>est une alternative intéressante à DOM pour le traitement de documents longs</a:t>
            </a:r>
            <a:r>
              <a:rPr lang="fr-FR" dirty="0" smtClean="0"/>
              <a:t>. Est aussi </a:t>
            </a:r>
            <a:r>
              <a:rPr lang="fr-FR" dirty="0"/>
              <a:t>une interface de programmation pour de nombreux langages permettant de lire et de traiter des documents XML</a:t>
            </a:r>
            <a:r>
              <a:rPr lang="fr-FR" dirty="0" smtClean="0"/>
              <a:t>.</a:t>
            </a:r>
            <a:endParaRPr lang="fr-FR" altLang="fr-FR" dirty="0" smtClean="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14</a:t>
            </a:fld>
            <a:endParaRPr lang="fr-FR"/>
          </a:p>
        </p:txBody>
      </p:sp>
    </p:spTree>
    <p:extLst>
      <p:ext uri="{BB962C8B-B14F-4D97-AF65-F5344CB8AC3E}">
        <p14:creationId xmlns:p14="http://schemas.microsoft.com/office/powerpoint/2010/main" val="17426196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Conclusion…limite</a:t>
            </a:r>
            <a:endParaRPr lang="fr-FR" dirty="0"/>
          </a:p>
        </p:txBody>
      </p:sp>
      <p:sp>
        <p:nvSpPr>
          <p:cNvPr id="3" name="Espace réservé du contenu 2"/>
          <p:cNvSpPr>
            <a:spLocks noGrp="1"/>
          </p:cNvSpPr>
          <p:nvPr>
            <p:ph idx="1"/>
          </p:nvPr>
        </p:nvSpPr>
        <p:spPr/>
        <p:txBody>
          <a:bodyPr>
            <a:normAutofit/>
          </a:bodyPr>
          <a:lstStyle/>
          <a:p>
            <a:pPr algn="just"/>
            <a:r>
              <a:rPr lang="fr-FR" altLang="fr-FR" sz="3600" dirty="0"/>
              <a:t>Le Web actuel est </a:t>
            </a:r>
            <a:r>
              <a:rPr lang="fr-FR" altLang="fr-FR" sz="3600" dirty="0">
                <a:solidFill>
                  <a:srgbClr val="FF0000"/>
                </a:solidFill>
              </a:rPr>
              <a:t>syntaxique</a:t>
            </a:r>
            <a:r>
              <a:rPr lang="fr-FR" altLang="fr-FR" sz="3600" dirty="0"/>
              <a:t> : structure des ressources bien définie mais le contenu reste quasi inaccessible aux machines. Seuls les humains peuvent </a:t>
            </a:r>
            <a:r>
              <a:rPr lang="fr-FR" altLang="fr-FR" sz="3600" dirty="0" smtClean="0"/>
              <a:t>l’interpréter.</a:t>
            </a:r>
            <a:endParaRPr lang="fr-FR" sz="36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15</a:t>
            </a:fld>
            <a:endParaRPr lang="fr-FR"/>
          </a:p>
        </p:txBody>
      </p:sp>
    </p:spTree>
    <p:extLst>
      <p:ext uri="{BB962C8B-B14F-4D97-AF65-F5344CB8AC3E}">
        <p14:creationId xmlns:p14="http://schemas.microsoft.com/office/powerpoint/2010/main" val="2303100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Conclusion…limite</a:t>
            </a:r>
            <a:endParaRPr lang="fr-FR" dirty="0"/>
          </a:p>
        </p:txBody>
      </p:sp>
      <p:sp>
        <p:nvSpPr>
          <p:cNvPr id="3" name="Espace réservé du contenu 2"/>
          <p:cNvSpPr>
            <a:spLocks noGrp="1"/>
          </p:cNvSpPr>
          <p:nvPr>
            <p:ph idx="1"/>
          </p:nvPr>
        </p:nvSpPr>
        <p:spPr/>
        <p:txBody>
          <a:bodyPr>
            <a:normAutofit/>
          </a:bodyPr>
          <a:lstStyle/>
          <a:p>
            <a:pPr>
              <a:lnSpc>
                <a:spcPct val="80000"/>
              </a:lnSpc>
            </a:pPr>
            <a:r>
              <a:rPr lang="fr-FR" altLang="fr-FR" b="1" u="sng" dirty="0"/>
              <a:t>Exemple 1</a:t>
            </a:r>
          </a:p>
          <a:p>
            <a:pPr algn="just">
              <a:lnSpc>
                <a:spcPct val="80000"/>
              </a:lnSpc>
              <a:buFontTx/>
              <a:buNone/>
            </a:pPr>
            <a:r>
              <a:rPr lang="fr-FR" altLang="fr-FR" b="1" dirty="0"/>
              <a:t>        Recherche des informations sur un livre dont le sujet est Kateb Yacine</a:t>
            </a:r>
            <a:r>
              <a:rPr lang="fr-FR" altLang="fr-FR" dirty="0"/>
              <a:t> </a:t>
            </a:r>
          </a:p>
          <a:p>
            <a:pPr marL="522288" lvl="1" indent="-65088" algn="just">
              <a:lnSpc>
                <a:spcPct val="80000"/>
              </a:lnSpc>
              <a:spcBef>
                <a:spcPts val="500"/>
              </a:spcBef>
              <a:spcAft>
                <a:spcPts val="500"/>
              </a:spcAft>
            </a:pPr>
            <a:r>
              <a:rPr lang="fr-FR" altLang="fr-FR" sz="3200" dirty="0"/>
              <a:t>Recherche textuelle (où le moteur de recherche ne s’intéresse par exemple qu’aux termes « </a:t>
            </a:r>
            <a:r>
              <a:rPr lang="fr-FR" altLang="fr-FR" sz="3200" b="1" dirty="0"/>
              <a:t>livre</a:t>
            </a:r>
            <a:r>
              <a:rPr lang="fr-FR" altLang="fr-FR" sz="3200" dirty="0"/>
              <a:t> » et « </a:t>
            </a:r>
            <a:r>
              <a:rPr lang="fr-FR" altLang="fr-FR" sz="3200" b="1" dirty="0"/>
              <a:t>Kateb Yacine</a:t>
            </a:r>
            <a:r>
              <a:rPr lang="fr-FR" altLang="fr-FR" sz="3200" dirty="0"/>
              <a:t>»)</a:t>
            </a:r>
          </a:p>
          <a:p>
            <a:pPr marL="522288" lvl="1" indent="-65088" algn="just">
              <a:lnSpc>
                <a:spcPct val="80000"/>
              </a:lnSpc>
              <a:spcBef>
                <a:spcPts val="500"/>
              </a:spcBef>
              <a:spcAft>
                <a:spcPts val="500"/>
              </a:spcAft>
            </a:pPr>
            <a:r>
              <a:rPr lang="fr-FR" altLang="fr-FR" sz="3200" dirty="0"/>
              <a:t>Résultat : retournera les livres écrits par cet auteur.</a:t>
            </a:r>
            <a:endParaRPr lang="fr-FR" sz="32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16</a:t>
            </a:fld>
            <a:endParaRPr lang="fr-FR"/>
          </a:p>
        </p:txBody>
      </p:sp>
    </p:spTree>
    <p:extLst>
      <p:ext uri="{BB962C8B-B14F-4D97-AF65-F5344CB8AC3E}">
        <p14:creationId xmlns:p14="http://schemas.microsoft.com/office/powerpoint/2010/main" val="3791360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Conclusion…limite</a:t>
            </a:r>
            <a:endParaRPr lang="fr-FR" dirty="0"/>
          </a:p>
        </p:txBody>
      </p:sp>
      <p:sp>
        <p:nvSpPr>
          <p:cNvPr id="3" name="Espace réservé du contenu 2"/>
          <p:cNvSpPr>
            <a:spLocks noGrp="1"/>
          </p:cNvSpPr>
          <p:nvPr>
            <p:ph idx="1"/>
          </p:nvPr>
        </p:nvSpPr>
        <p:spPr>
          <a:xfrm>
            <a:off x="457200" y="1268760"/>
            <a:ext cx="8229600" cy="5040560"/>
          </a:xfrm>
        </p:spPr>
        <p:txBody>
          <a:bodyPr>
            <a:normAutofit fontScale="70000" lnSpcReduction="20000"/>
          </a:bodyPr>
          <a:lstStyle/>
          <a:p>
            <a:pPr>
              <a:lnSpc>
                <a:spcPct val="80000"/>
              </a:lnSpc>
              <a:spcBef>
                <a:spcPts val="500"/>
              </a:spcBef>
              <a:spcAft>
                <a:spcPts val="500"/>
              </a:spcAft>
            </a:pPr>
            <a:r>
              <a:rPr lang="fr-FR" altLang="fr-FR" b="1" u="sng" dirty="0"/>
              <a:t>Exemple 2</a:t>
            </a:r>
          </a:p>
          <a:p>
            <a:pPr>
              <a:lnSpc>
                <a:spcPct val="80000"/>
              </a:lnSpc>
              <a:spcBef>
                <a:spcPts val="500"/>
              </a:spcBef>
              <a:spcAft>
                <a:spcPts val="500"/>
              </a:spcAft>
            </a:pPr>
            <a:r>
              <a:rPr lang="fr-FR" altLang="fr-FR" dirty="0"/>
              <a:t>Soit le document suivant décrivant des compositions musicales :</a:t>
            </a:r>
          </a:p>
          <a:p>
            <a:pPr>
              <a:lnSpc>
                <a:spcPct val="80000"/>
              </a:lnSpc>
              <a:spcBef>
                <a:spcPts val="500"/>
              </a:spcBef>
              <a:spcAft>
                <a:spcPts val="500"/>
              </a:spcAft>
              <a:buFontTx/>
              <a:buNone/>
            </a:pPr>
            <a:r>
              <a:rPr lang="fr-FR" altLang="fr-FR" b="1" dirty="0"/>
              <a:t>&lt;musique genre=« classique »&gt;</a:t>
            </a:r>
          </a:p>
          <a:p>
            <a:pPr>
              <a:lnSpc>
                <a:spcPct val="80000"/>
              </a:lnSpc>
              <a:spcBef>
                <a:spcPts val="500"/>
              </a:spcBef>
              <a:spcAft>
                <a:spcPts val="500"/>
              </a:spcAft>
              <a:buFontTx/>
              <a:buNone/>
            </a:pPr>
            <a:r>
              <a:rPr lang="fr-FR" altLang="fr-FR" b="1" dirty="0"/>
              <a:t>        &lt;titre&gt;</a:t>
            </a:r>
            <a:r>
              <a:rPr lang="fr-FR" altLang="fr-FR" b="1" dirty="0" err="1"/>
              <a:t>Eine</a:t>
            </a:r>
            <a:r>
              <a:rPr lang="fr-FR" altLang="fr-FR" b="1" dirty="0"/>
              <a:t> </a:t>
            </a:r>
            <a:r>
              <a:rPr lang="fr-FR" altLang="fr-FR" b="1" dirty="0" err="1"/>
              <a:t>KleineNacht</a:t>
            </a:r>
            <a:r>
              <a:rPr lang="fr-FR" altLang="fr-FR" b="1" dirty="0"/>
              <a:t> Music&lt;/titre&gt;</a:t>
            </a:r>
          </a:p>
          <a:p>
            <a:pPr>
              <a:lnSpc>
                <a:spcPct val="80000"/>
              </a:lnSpc>
              <a:spcBef>
                <a:spcPts val="500"/>
              </a:spcBef>
              <a:spcAft>
                <a:spcPts val="500"/>
              </a:spcAft>
              <a:buFontTx/>
              <a:buNone/>
            </a:pPr>
            <a:r>
              <a:rPr lang="fr-FR" altLang="fr-FR" b="1" dirty="0"/>
              <a:t>       &lt;compositeur&gt;Mozart&lt;/compositeur&gt;</a:t>
            </a:r>
          </a:p>
          <a:p>
            <a:pPr>
              <a:lnSpc>
                <a:spcPct val="80000"/>
              </a:lnSpc>
              <a:spcBef>
                <a:spcPts val="500"/>
              </a:spcBef>
              <a:spcAft>
                <a:spcPts val="500"/>
              </a:spcAft>
              <a:buFontTx/>
              <a:buNone/>
            </a:pPr>
            <a:r>
              <a:rPr lang="fr-FR" altLang="fr-FR" b="1" dirty="0"/>
              <a:t>&lt;/musique&gt;</a:t>
            </a:r>
          </a:p>
          <a:p>
            <a:pPr>
              <a:lnSpc>
                <a:spcPct val="80000"/>
              </a:lnSpc>
              <a:spcBef>
                <a:spcPts val="500"/>
              </a:spcBef>
              <a:spcAft>
                <a:spcPts val="500"/>
              </a:spcAft>
            </a:pPr>
            <a:r>
              <a:rPr lang="fr-FR" altLang="fr-FR" dirty="0"/>
              <a:t>Voici un autre document décrivant le même genre d’informations musicales </a:t>
            </a:r>
          </a:p>
          <a:p>
            <a:pPr>
              <a:lnSpc>
                <a:spcPct val="80000"/>
              </a:lnSpc>
              <a:spcBef>
                <a:spcPts val="500"/>
              </a:spcBef>
              <a:spcAft>
                <a:spcPts val="500"/>
              </a:spcAft>
              <a:buFontTx/>
              <a:buNone/>
            </a:pPr>
            <a:r>
              <a:rPr lang="fr-FR" altLang="fr-FR" b="1" dirty="0"/>
              <a:t>&lt;musique genre=« classique »&gt;</a:t>
            </a:r>
          </a:p>
          <a:p>
            <a:pPr>
              <a:lnSpc>
                <a:spcPct val="80000"/>
              </a:lnSpc>
              <a:spcBef>
                <a:spcPts val="500"/>
              </a:spcBef>
              <a:spcAft>
                <a:spcPts val="500"/>
              </a:spcAft>
              <a:buFontTx/>
              <a:buNone/>
            </a:pPr>
            <a:r>
              <a:rPr lang="fr-FR" altLang="fr-FR" b="1" dirty="0"/>
              <a:t>        &lt;/titre&gt;un autre morceau de Mozart&lt;/titre&gt;</a:t>
            </a:r>
          </a:p>
          <a:p>
            <a:pPr>
              <a:lnSpc>
                <a:spcPct val="80000"/>
              </a:lnSpc>
              <a:spcBef>
                <a:spcPts val="500"/>
              </a:spcBef>
              <a:spcAft>
                <a:spcPts val="500"/>
              </a:spcAft>
              <a:buFontTx/>
              <a:buNone/>
            </a:pPr>
            <a:r>
              <a:rPr lang="fr-FR" altLang="fr-FR" b="1" dirty="0"/>
              <a:t>       &lt;auteur&gt;Mozart&lt;/auteur&gt;</a:t>
            </a:r>
          </a:p>
          <a:p>
            <a:pPr>
              <a:lnSpc>
                <a:spcPct val="80000"/>
              </a:lnSpc>
              <a:spcBef>
                <a:spcPts val="500"/>
              </a:spcBef>
              <a:spcAft>
                <a:spcPts val="500"/>
              </a:spcAft>
              <a:buFontTx/>
              <a:buNone/>
            </a:pPr>
            <a:r>
              <a:rPr lang="fr-FR" altLang="fr-FR" b="1" dirty="0"/>
              <a:t>&lt;/musique</a:t>
            </a:r>
            <a:r>
              <a:rPr lang="fr-FR" altLang="fr-FR" b="1" dirty="0" smtClean="0"/>
              <a:t>&gt;</a:t>
            </a:r>
          </a:p>
          <a:p>
            <a:pPr>
              <a:lnSpc>
                <a:spcPct val="80000"/>
              </a:lnSpc>
              <a:spcBef>
                <a:spcPts val="500"/>
              </a:spcBef>
              <a:spcAft>
                <a:spcPts val="500"/>
              </a:spcAft>
              <a:buFontTx/>
              <a:buNone/>
            </a:pPr>
            <a:r>
              <a:rPr lang="fr-FR" altLang="fr-FR" b="1" dirty="0"/>
              <a:t>Que se passe t-il si veut récupérer l’ensemble des morceaux de musique écrits par </a:t>
            </a:r>
            <a:r>
              <a:rPr lang="fr-FR" altLang="fr-FR" b="1" dirty="0" smtClean="0"/>
              <a:t>Mozart </a:t>
            </a:r>
            <a:r>
              <a:rPr lang="fr-FR" altLang="fr-FR" b="1" dirty="0"/>
              <a:t>? </a:t>
            </a:r>
          </a:p>
          <a:p>
            <a:pPr>
              <a:lnSpc>
                <a:spcPct val="80000"/>
              </a:lnSpc>
              <a:spcBef>
                <a:spcPts val="500"/>
              </a:spcBef>
              <a:spcAft>
                <a:spcPts val="500"/>
              </a:spcAft>
              <a:buFontTx/>
              <a:buNone/>
            </a:pPr>
            <a:r>
              <a:rPr lang="fr-FR" altLang="fr-FR" sz="3600" b="1" dirty="0"/>
              <a:t>Il faut se mettre d’accord sur le sens des mots !!!</a:t>
            </a:r>
            <a:endParaRPr lang="fr-FR" sz="32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17</a:t>
            </a:fld>
            <a:endParaRPr lang="fr-FR"/>
          </a:p>
        </p:txBody>
      </p:sp>
    </p:spTree>
    <p:extLst>
      <p:ext uri="{BB962C8B-B14F-4D97-AF65-F5344CB8AC3E}">
        <p14:creationId xmlns:p14="http://schemas.microsoft.com/office/powerpoint/2010/main" val="20394351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Conclusion…Solution</a:t>
            </a:r>
            <a:endParaRPr lang="fr-FR" dirty="0"/>
          </a:p>
        </p:txBody>
      </p:sp>
      <p:sp>
        <p:nvSpPr>
          <p:cNvPr id="3" name="Espace réservé du contenu 2"/>
          <p:cNvSpPr>
            <a:spLocks noGrp="1"/>
          </p:cNvSpPr>
          <p:nvPr>
            <p:ph idx="1"/>
          </p:nvPr>
        </p:nvSpPr>
        <p:spPr>
          <a:xfrm>
            <a:off x="457200" y="1268760"/>
            <a:ext cx="8229600" cy="5040560"/>
          </a:xfrm>
        </p:spPr>
        <p:txBody>
          <a:bodyPr>
            <a:normAutofit/>
          </a:bodyPr>
          <a:lstStyle/>
          <a:p>
            <a:pPr algn="just">
              <a:spcBef>
                <a:spcPts val="500"/>
              </a:spcBef>
              <a:spcAft>
                <a:spcPts val="500"/>
              </a:spcAft>
              <a:buFontTx/>
              <a:buNone/>
            </a:pPr>
            <a:r>
              <a:rPr lang="fr-FR" altLang="fr-FR" sz="3600" b="1" dirty="0" smtClean="0"/>
              <a:t>	Le </a:t>
            </a:r>
            <a:r>
              <a:rPr lang="fr-FR" altLang="fr-FR" sz="3600" b="1" dirty="0"/>
              <a:t>Web actuel doit </a:t>
            </a:r>
            <a:r>
              <a:rPr lang="fr-FR" altLang="fr-FR" sz="3600" b="1" dirty="0" smtClean="0"/>
              <a:t>changer d’orientation </a:t>
            </a:r>
            <a:r>
              <a:rPr lang="fr-FR" altLang="fr-FR" sz="3600" b="1" dirty="0"/>
              <a:t>d’un Web présentable </a:t>
            </a:r>
            <a:r>
              <a:rPr lang="fr-FR" altLang="fr-FR" sz="3600" b="1" dirty="0" smtClean="0"/>
              <a:t>qui se </a:t>
            </a:r>
            <a:r>
              <a:rPr lang="fr-FR" altLang="fr-FR" sz="3600" b="1" dirty="0"/>
              <a:t>contente d’afficher les informations disponibles, à un  Web </a:t>
            </a:r>
            <a:r>
              <a:rPr lang="fr-FR" altLang="fr-FR" sz="3600" b="1" dirty="0" smtClean="0"/>
              <a:t>«</a:t>
            </a:r>
            <a:r>
              <a:rPr lang="fr-FR" altLang="fr-FR" sz="3600" b="1" dirty="0"/>
              <a:t>intelligent» permettant aux machines de mieux exploiter les </a:t>
            </a:r>
            <a:r>
              <a:rPr lang="fr-FR" altLang="fr-FR" sz="3600" b="1" dirty="0" smtClean="0"/>
              <a:t>informations </a:t>
            </a:r>
            <a:r>
              <a:rPr lang="fr-FR" altLang="fr-FR" sz="3600" b="1" dirty="0"/>
              <a:t>!</a:t>
            </a:r>
            <a:endParaRPr lang="fr-FR" sz="36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18</a:t>
            </a:fld>
            <a:endParaRPr lang="fr-FR"/>
          </a:p>
        </p:txBody>
      </p:sp>
    </p:spTree>
    <p:extLst>
      <p:ext uri="{BB962C8B-B14F-4D97-AF65-F5344CB8AC3E}">
        <p14:creationId xmlns:p14="http://schemas.microsoft.com/office/powerpoint/2010/main" val="3177625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Conclusion…Perspective</a:t>
            </a:r>
            <a:endParaRPr lang="fr-FR" dirty="0"/>
          </a:p>
        </p:txBody>
      </p:sp>
      <p:sp>
        <p:nvSpPr>
          <p:cNvPr id="3" name="Espace réservé du contenu 2"/>
          <p:cNvSpPr>
            <a:spLocks noGrp="1"/>
          </p:cNvSpPr>
          <p:nvPr>
            <p:ph idx="1"/>
          </p:nvPr>
        </p:nvSpPr>
        <p:spPr>
          <a:xfrm>
            <a:off x="457200" y="1268760"/>
            <a:ext cx="8229600" cy="5040560"/>
          </a:xfrm>
        </p:spPr>
        <p:txBody>
          <a:bodyPr>
            <a:normAutofit/>
          </a:bodyPr>
          <a:lstStyle/>
          <a:p>
            <a:pPr algn="just">
              <a:buFontTx/>
              <a:buNone/>
            </a:pPr>
            <a:r>
              <a:rPr lang="en-US" altLang="fr-FR" sz="3600" b="1" i="1" dirty="0" smtClean="0"/>
              <a:t>	"</a:t>
            </a:r>
            <a:r>
              <a:rPr lang="en-US" altLang="fr-FR" sz="3600" b="1" i="1" dirty="0"/>
              <a:t>The Semantic Web is an extension of the current web in which information is given well defined meaning, better enabling computers and people to work in cooperation."</a:t>
            </a:r>
            <a:endParaRPr lang="fr-FR" altLang="fr-FR" sz="3600" b="1" dirty="0"/>
          </a:p>
          <a:p>
            <a:pPr>
              <a:buFontTx/>
              <a:buNone/>
            </a:pPr>
            <a:r>
              <a:rPr lang="fr-FR" altLang="fr-FR" sz="3600" b="1" dirty="0" smtClean="0"/>
              <a:t>  Tim </a:t>
            </a:r>
            <a:r>
              <a:rPr lang="fr-FR" altLang="fr-FR" sz="3600" b="1" dirty="0" err="1" smtClean="0"/>
              <a:t>Berners</a:t>
            </a:r>
            <a:r>
              <a:rPr lang="fr-FR" altLang="fr-FR" sz="3600" b="1" dirty="0" smtClean="0"/>
              <a:t>-Lee.</a:t>
            </a:r>
            <a:endParaRPr lang="fr-FR" sz="36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19</a:t>
            </a:fld>
            <a:endParaRPr lang="fr-FR"/>
          </a:p>
        </p:txBody>
      </p:sp>
    </p:spTree>
    <p:extLst>
      <p:ext uri="{BB962C8B-B14F-4D97-AF65-F5344CB8AC3E}">
        <p14:creationId xmlns:p14="http://schemas.microsoft.com/office/powerpoint/2010/main" val="1752879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Limites HTML…</a:t>
            </a:r>
            <a:endParaRPr lang="fr-FR" dirty="0"/>
          </a:p>
        </p:txBody>
      </p:sp>
      <p:sp>
        <p:nvSpPr>
          <p:cNvPr id="3" name="Espace réservé du contenu 2"/>
          <p:cNvSpPr>
            <a:spLocks noGrp="1"/>
          </p:cNvSpPr>
          <p:nvPr>
            <p:ph idx="1"/>
          </p:nvPr>
        </p:nvSpPr>
        <p:spPr/>
        <p:txBody>
          <a:bodyPr>
            <a:normAutofit/>
          </a:bodyPr>
          <a:lstStyle/>
          <a:p>
            <a:r>
              <a:rPr lang="fr-FR" altLang="fr-FR" dirty="0"/>
              <a:t>HTML laisse l'interprétation des éléments marqués au navigateur ce qui donne une interprétation différente suivant le navigateur utilisé. Mais tout le monde y a rajouté des choses bien spécifiques, (frame de </a:t>
            </a:r>
            <a:r>
              <a:rPr lang="fr-FR" altLang="fr-FR" dirty="0" err="1"/>
              <a:t>netscape</a:t>
            </a:r>
            <a:r>
              <a:rPr lang="fr-FR" altLang="fr-FR" dirty="0"/>
              <a:t>) et finalement on en est arrivé à une foison de balises spécifiant l'apparence en noyant le contenu !</a:t>
            </a:r>
            <a:endParaRPr lang="fr-FR" altLang="fr-FR" b="1" dirty="0" smtClean="0"/>
          </a:p>
          <a:p>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a:t>
            </a:fld>
            <a:endParaRPr lang="fr-FR"/>
          </a:p>
        </p:txBody>
      </p:sp>
    </p:spTree>
    <p:extLst>
      <p:ext uri="{BB962C8B-B14F-4D97-AF65-F5344CB8AC3E}">
        <p14:creationId xmlns:p14="http://schemas.microsoft.com/office/powerpoint/2010/main" val="3967820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…SGML</a:t>
            </a:r>
            <a:endParaRPr lang="fr-FR" dirty="0"/>
          </a:p>
        </p:txBody>
      </p:sp>
      <p:sp>
        <p:nvSpPr>
          <p:cNvPr id="3" name="Espace réservé du contenu 2"/>
          <p:cNvSpPr>
            <a:spLocks noGrp="1"/>
          </p:cNvSpPr>
          <p:nvPr>
            <p:ph idx="1"/>
          </p:nvPr>
        </p:nvSpPr>
        <p:spPr/>
        <p:txBody>
          <a:bodyPr>
            <a:normAutofit/>
          </a:bodyPr>
          <a:lstStyle/>
          <a:p>
            <a:pPr>
              <a:spcBef>
                <a:spcPts val="500"/>
              </a:spcBef>
              <a:spcAft>
                <a:spcPts val="500"/>
              </a:spcAft>
            </a:pPr>
            <a:r>
              <a:rPr lang="fr-FR" altLang="fr-FR" dirty="0"/>
              <a:t>Face à ce problème de séparation contenu/forme, on a développé un langage structuré : SGML(Standard </a:t>
            </a:r>
            <a:r>
              <a:rPr lang="fr-FR" altLang="fr-FR" dirty="0" err="1"/>
              <a:t>Generalized</a:t>
            </a:r>
            <a:r>
              <a:rPr lang="fr-FR" altLang="fr-FR" dirty="0"/>
              <a:t> </a:t>
            </a:r>
            <a:r>
              <a:rPr lang="fr-FR" altLang="fr-FR" dirty="0" err="1"/>
              <a:t>Markup</a:t>
            </a:r>
            <a:r>
              <a:rPr lang="fr-FR" altLang="fr-FR" dirty="0"/>
              <a:t> </a:t>
            </a:r>
            <a:r>
              <a:rPr lang="fr-FR" altLang="fr-FR" dirty="0" err="1"/>
              <a:t>Language</a:t>
            </a:r>
            <a:r>
              <a:rPr lang="fr-FR" altLang="fr-FR" dirty="0"/>
              <a:t>). </a:t>
            </a:r>
            <a:r>
              <a:rPr lang="fr-FR" altLang="fr-FR" dirty="0" smtClean="0"/>
              <a:t> </a:t>
            </a:r>
          </a:p>
          <a:p>
            <a:pPr>
              <a:spcBef>
                <a:spcPts val="500"/>
              </a:spcBef>
              <a:spcAft>
                <a:spcPts val="500"/>
              </a:spcAft>
            </a:pPr>
            <a:r>
              <a:rPr lang="fr-FR" altLang="fr-FR" dirty="0"/>
              <a:t>SGML conçu comme un langage spécifiant le contenu d'un document avec d'importantes extensions d'hypertexte sans en spécifier la forme à </a:t>
            </a:r>
            <a:r>
              <a:rPr lang="fr-FR" altLang="fr-FR" dirty="0" smtClean="0"/>
              <a:t>l'origine.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3</a:t>
            </a:fld>
            <a:endParaRPr lang="fr-FR"/>
          </a:p>
        </p:txBody>
      </p:sp>
    </p:spTree>
    <p:extLst>
      <p:ext uri="{BB962C8B-B14F-4D97-AF65-F5344CB8AC3E}">
        <p14:creationId xmlns:p14="http://schemas.microsoft.com/office/powerpoint/2010/main" val="3929798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SGML…notions</a:t>
            </a:r>
            <a:endParaRPr lang="fr-FR" dirty="0"/>
          </a:p>
        </p:txBody>
      </p:sp>
      <p:sp>
        <p:nvSpPr>
          <p:cNvPr id="3" name="Espace réservé du contenu 2"/>
          <p:cNvSpPr>
            <a:spLocks noGrp="1"/>
          </p:cNvSpPr>
          <p:nvPr>
            <p:ph idx="1"/>
          </p:nvPr>
        </p:nvSpPr>
        <p:spPr>
          <a:xfrm>
            <a:off x="457200" y="1124744"/>
            <a:ext cx="8229600" cy="5256584"/>
          </a:xfrm>
        </p:spPr>
        <p:txBody>
          <a:bodyPr>
            <a:normAutofit/>
          </a:bodyPr>
          <a:lstStyle/>
          <a:p>
            <a:pPr algn="just">
              <a:spcBef>
                <a:spcPts val="500"/>
              </a:spcBef>
              <a:spcAft>
                <a:spcPts val="500"/>
              </a:spcAft>
              <a:buFontTx/>
              <a:buNone/>
            </a:pPr>
            <a:r>
              <a:rPr lang="fr-FR" altLang="fr-FR" sz="1800" dirty="0"/>
              <a:t>SGML :</a:t>
            </a:r>
          </a:p>
          <a:p>
            <a:pPr algn="just">
              <a:spcBef>
                <a:spcPts val="500"/>
              </a:spcBef>
              <a:spcAft>
                <a:spcPts val="500"/>
              </a:spcAft>
            </a:pPr>
            <a:r>
              <a:rPr lang="fr-FR" altLang="fr-FR" sz="1800" dirty="0"/>
              <a:t>Issu d’un besoin élémentaire : rendre le </a:t>
            </a:r>
            <a:r>
              <a:rPr lang="fr-FR" altLang="fr-FR" sz="1800" b="1" dirty="0">
                <a:solidFill>
                  <a:srgbClr val="FF0000"/>
                </a:solidFill>
              </a:rPr>
              <a:t>stockage</a:t>
            </a:r>
            <a:r>
              <a:rPr lang="fr-FR" altLang="fr-FR" sz="1800" dirty="0"/>
              <a:t> de données indépendant de tout fournisseur de logiciels</a:t>
            </a:r>
          </a:p>
          <a:p>
            <a:pPr algn="just">
              <a:spcBef>
                <a:spcPts val="500"/>
              </a:spcBef>
              <a:spcAft>
                <a:spcPts val="500"/>
              </a:spcAft>
            </a:pPr>
            <a:r>
              <a:rPr lang="fr-FR" altLang="fr-FR" sz="1800" dirty="0" smtClean="0"/>
              <a:t>Pas </a:t>
            </a:r>
            <a:r>
              <a:rPr lang="fr-FR" altLang="fr-FR" sz="1800" dirty="0"/>
              <a:t>de balises prédéfinies comme dans HTML, le développeur peut créer ses propres balises</a:t>
            </a:r>
          </a:p>
          <a:p>
            <a:pPr algn="just">
              <a:spcBef>
                <a:spcPts val="500"/>
              </a:spcBef>
              <a:spcAft>
                <a:spcPts val="500"/>
              </a:spcAft>
            </a:pPr>
            <a:r>
              <a:rPr lang="fr-FR" altLang="fr-FR" sz="1800" dirty="0" smtClean="0"/>
              <a:t>La </a:t>
            </a:r>
            <a:r>
              <a:rPr lang="fr-FR" altLang="fr-FR" sz="1800" b="1" dirty="0">
                <a:solidFill>
                  <a:srgbClr val="FF0000"/>
                </a:solidFill>
              </a:rPr>
              <a:t>DTD</a:t>
            </a:r>
            <a:r>
              <a:rPr lang="fr-FR" altLang="fr-FR" sz="1800" dirty="0"/>
              <a:t> (Document Type </a:t>
            </a:r>
            <a:r>
              <a:rPr lang="fr-FR" altLang="fr-FR" sz="1800" dirty="0" err="1"/>
              <a:t>Definition</a:t>
            </a:r>
            <a:r>
              <a:rPr lang="fr-FR" altLang="fr-FR" sz="1800" dirty="0"/>
              <a:t>) est au cœur d’une application SGML  :</a:t>
            </a:r>
          </a:p>
          <a:p>
            <a:pPr lvl="1" algn="just">
              <a:spcBef>
                <a:spcPts val="500"/>
              </a:spcBef>
              <a:spcAft>
                <a:spcPts val="500"/>
              </a:spcAft>
            </a:pPr>
            <a:r>
              <a:rPr lang="fr-FR" altLang="fr-FR" sz="1800" dirty="0" err="1"/>
              <a:t>Méta-donnée</a:t>
            </a:r>
            <a:r>
              <a:rPr lang="fr-FR" altLang="fr-FR" sz="1800" dirty="0"/>
              <a:t> permettant de définir l’imbrication des éléments constituant un document, certains pouvant être obligatoire (#</a:t>
            </a:r>
            <a:r>
              <a:rPr lang="fr-FR" altLang="fr-FR" sz="1800" dirty="0" err="1"/>
              <a:t>required</a:t>
            </a:r>
            <a:r>
              <a:rPr lang="fr-FR" altLang="fr-FR" sz="1800" dirty="0"/>
              <a:t>), d’autres optionnels, tous répétitifs ou non, avec deux types de données de base (#PCDATA)</a:t>
            </a:r>
          </a:p>
          <a:p>
            <a:pPr lvl="1" algn="just">
              <a:spcBef>
                <a:spcPts val="500"/>
              </a:spcBef>
              <a:spcAft>
                <a:spcPts val="500"/>
              </a:spcAft>
            </a:pPr>
            <a:r>
              <a:rPr lang="fr-FR" altLang="fr-FR" sz="1800" dirty="0"/>
              <a:t>Introduit la notion de document </a:t>
            </a:r>
            <a:r>
              <a:rPr lang="fr-FR" altLang="fr-FR" sz="1800" b="1" dirty="0">
                <a:solidFill>
                  <a:srgbClr val="FF0000"/>
                </a:solidFill>
              </a:rPr>
              <a:t>valide</a:t>
            </a:r>
            <a:r>
              <a:rPr lang="fr-FR" altLang="fr-FR" sz="1800" dirty="0"/>
              <a:t> (conforme à la DTD), contrairement à HTML qui ne fait que vérifier la syntaxe des balises (on parle ici de document </a:t>
            </a:r>
            <a:r>
              <a:rPr lang="fr-FR" altLang="fr-FR" sz="1800" b="1" dirty="0">
                <a:solidFill>
                  <a:srgbClr val="FF0000"/>
                </a:solidFill>
              </a:rPr>
              <a:t>bien </a:t>
            </a:r>
            <a:r>
              <a:rPr lang="fr-FR" altLang="fr-FR" sz="1800" b="1" dirty="0" smtClean="0">
                <a:solidFill>
                  <a:srgbClr val="FF0000"/>
                </a:solidFill>
              </a:rPr>
              <a:t>formé </a:t>
            </a:r>
            <a:r>
              <a:rPr lang="fr-FR" altLang="fr-FR" sz="1800" b="1" dirty="0" smtClean="0"/>
              <a:t>ou</a:t>
            </a:r>
            <a:r>
              <a:rPr lang="fr-FR" altLang="fr-FR" sz="1800" b="1" dirty="0" smtClean="0">
                <a:solidFill>
                  <a:srgbClr val="FF0000"/>
                </a:solidFill>
              </a:rPr>
              <a:t> vérifié</a:t>
            </a:r>
            <a:r>
              <a:rPr lang="fr-FR" altLang="fr-FR" sz="1800" dirty="0" smtClean="0"/>
              <a:t>)</a:t>
            </a:r>
            <a:endParaRPr lang="fr-FR" altLang="fr-FR" sz="1800" dirty="0"/>
          </a:p>
          <a:p>
            <a:pPr algn="just">
              <a:spcBef>
                <a:spcPts val="500"/>
              </a:spcBef>
              <a:spcAft>
                <a:spcPts val="500"/>
              </a:spcAft>
            </a:pPr>
            <a:r>
              <a:rPr lang="fr-FR" altLang="fr-FR" sz="1800" dirty="0"/>
              <a:t>Beaucoup </a:t>
            </a:r>
            <a:r>
              <a:rPr lang="fr-FR" altLang="fr-FR" sz="1800" b="1" dirty="0">
                <a:solidFill>
                  <a:srgbClr val="FF0000"/>
                </a:solidFill>
              </a:rPr>
              <a:t>trop de fonctions</a:t>
            </a:r>
            <a:r>
              <a:rPr lang="fr-FR" altLang="fr-FR" sz="1800" dirty="0"/>
              <a:t> (</a:t>
            </a:r>
            <a:r>
              <a:rPr lang="fr-FR" altLang="fr-FR" sz="1800" dirty="0" err="1"/>
              <a:t>méta-langage</a:t>
            </a:r>
            <a:r>
              <a:rPr lang="fr-FR" altLang="fr-FR" sz="1800" dirty="0"/>
              <a:t> : par exemple permet de définir quels caractères utiliser pour le balisage) avec une syntaxe </a:t>
            </a:r>
            <a:r>
              <a:rPr lang="fr-FR" altLang="fr-FR" sz="1800" dirty="0" smtClean="0"/>
              <a:t>complexe.</a:t>
            </a:r>
            <a:endParaRPr lang="fr-FR" sz="18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4</a:t>
            </a:fld>
            <a:endParaRPr lang="fr-FR"/>
          </a:p>
        </p:txBody>
      </p:sp>
    </p:spTree>
    <p:extLst>
      <p:ext uri="{BB962C8B-B14F-4D97-AF65-F5344CB8AC3E}">
        <p14:creationId xmlns:p14="http://schemas.microsoft.com/office/powerpoint/2010/main" val="738204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Limite SGML…&gt;</a:t>
            </a:r>
            <a:r>
              <a:rPr lang="fr-FR" b="1" dirty="0" smtClean="0"/>
              <a:t> </a:t>
            </a:r>
            <a:r>
              <a:rPr lang="fr-FR" dirty="0" smtClean="0"/>
              <a:t>XML</a:t>
            </a:r>
            <a:endParaRPr lang="fr-FR" dirty="0"/>
          </a:p>
        </p:txBody>
      </p:sp>
      <p:sp>
        <p:nvSpPr>
          <p:cNvPr id="3" name="Espace réservé du contenu 2"/>
          <p:cNvSpPr>
            <a:spLocks noGrp="1"/>
          </p:cNvSpPr>
          <p:nvPr>
            <p:ph idx="1"/>
          </p:nvPr>
        </p:nvSpPr>
        <p:spPr>
          <a:xfrm>
            <a:off x="457200" y="1412776"/>
            <a:ext cx="8229600" cy="4896544"/>
          </a:xfrm>
        </p:spPr>
        <p:txBody>
          <a:bodyPr>
            <a:normAutofit/>
          </a:bodyPr>
          <a:lstStyle/>
          <a:p>
            <a:pPr>
              <a:spcBef>
                <a:spcPts val="500"/>
              </a:spcBef>
              <a:spcAft>
                <a:spcPts val="500"/>
              </a:spcAft>
              <a:buFontTx/>
              <a:buNone/>
            </a:pPr>
            <a:r>
              <a:rPr lang="fr-FR" altLang="fr-FR" dirty="0">
                <a:solidFill>
                  <a:srgbClr val="FF0000"/>
                </a:solidFill>
              </a:rPr>
              <a:t>SGML</a:t>
            </a:r>
            <a:r>
              <a:rPr lang="fr-FR" altLang="fr-FR" dirty="0"/>
              <a:t> a été très utilisé pour le traitement de la documentation technique dans l'industrie (aviation, automobile, </a:t>
            </a:r>
            <a:r>
              <a:rPr lang="fr-FR" altLang="fr-FR" dirty="0" err="1"/>
              <a:t>etc</a:t>
            </a:r>
            <a:r>
              <a:rPr lang="fr-FR" altLang="fr-FR" dirty="0"/>
              <a:t>). Mais c'est un langage </a:t>
            </a:r>
            <a:r>
              <a:rPr lang="fr-FR" altLang="fr-FR" dirty="0">
                <a:solidFill>
                  <a:srgbClr val="FF0000"/>
                </a:solidFill>
              </a:rPr>
              <a:t>complexe</a:t>
            </a:r>
            <a:r>
              <a:rPr lang="fr-FR" altLang="fr-FR" dirty="0"/>
              <a:t>, on a donc développé un nouveau langage : XML </a:t>
            </a:r>
          </a:p>
          <a:p>
            <a:pPr>
              <a:spcBef>
                <a:spcPts val="500"/>
              </a:spcBef>
              <a:spcAft>
                <a:spcPts val="500"/>
              </a:spcAft>
              <a:buFontTx/>
              <a:buNone/>
            </a:pPr>
            <a:r>
              <a:rPr lang="fr-FR" altLang="fr-FR" dirty="0"/>
              <a:t>       L'idée de départ de XML était de créer un langage ayant 80% de l'expressivité de SGML et 20% de sa complexité.</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5</a:t>
            </a:fld>
            <a:endParaRPr lang="fr-FR"/>
          </a:p>
        </p:txBody>
      </p:sp>
    </p:spTree>
    <p:extLst>
      <p:ext uri="{BB962C8B-B14F-4D97-AF65-F5344CB8AC3E}">
        <p14:creationId xmlns:p14="http://schemas.microsoft.com/office/powerpoint/2010/main" val="3162774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X</a:t>
            </a:r>
            <a:r>
              <a:rPr lang="fr-FR" dirty="0" smtClean="0"/>
              <a:t>ML…</a:t>
            </a:r>
            <a:r>
              <a:rPr lang="fr-FR" b="1" dirty="0"/>
              <a:t> </a:t>
            </a:r>
            <a:r>
              <a:rPr lang="fr-FR" dirty="0" smtClean="0"/>
              <a:t>Notions</a:t>
            </a:r>
            <a:endParaRPr lang="fr-FR" dirty="0"/>
          </a:p>
        </p:txBody>
      </p:sp>
      <p:sp>
        <p:nvSpPr>
          <p:cNvPr id="3" name="Espace réservé du contenu 2"/>
          <p:cNvSpPr>
            <a:spLocks noGrp="1"/>
          </p:cNvSpPr>
          <p:nvPr>
            <p:ph idx="1"/>
          </p:nvPr>
        </p:nvSpPr>
        <p:spPr>
          <a:xfrm>
            <a:off x="457200" y="1412776"/>
            <a:ext cx="8229600" cy="4896544"/>
          </a:xfrm>
        </p:spPr>
        <p:txBody>
          <a:bodyPr>
            <a:normAutofit fontScale="92500" lnSpcReduction="10000"/>
          </a:bodyPr>
          <a:lstStyle/>
          <a:p>
            <a:pPr algn="just">
              <a:spcBef>
                <a:spcPts val="500"/>
              </a:spcBef>
              <a:spcAft>
                <a:spcPts val="500"/>
              </a:spcAft>
              <a:buFontTx/>
              <a:buNone/>
            </a:pPr>
            <a:r>
              <a:rPr lang="fr-FR" altLang="fr-FR" dirty="0">
                <a:solidFill>
                  <a:srgbClr val="FF0000"/>
                </a:solidFill>
              </a:rPr>
              <a:t>XML</a:t>
            </a:r>
            <a:r>
              <a:rPr lang="fr-FR" altLang="fr-FR" dirty="0"/>
              <a:t>, </a:t>
            </a:r>
            <a:r>
              <a:rPr lang="fr-FR" altLang="fr-FR" dirty="0" err="1"/>
              <a:t>eXtensible</a:t>
            </a:r>
            <a:r>
              <a:rPr lang="fr-FR" altLang="fr-FR" dirty="0"/>
              <a:t> </a:t>
            </a:r>
            <a:r>
              <a:rPr lang="fr-FR" altLang="fr-FR" dirty="0" err="1"/>
              <a:t>Markup</a:t>
            </a:r>
            <a:r>
              <a:rPr lang="fr-FR" altLang="fr-FR" dirty="0"/>
              <a:t> </a:t>
            </a:r>
            <a:r>
              <a:rPr lang="fr-FR" altLang="fr-FR" dirty="0" err="1"/>
              <a:t>Language</a:t>
            </a:r>
            <a:r>
              <a:rPr lang="fr-FR" altLang="fr-FR" dirty="0"/>
              <a:t>, est donc un langage permettant de générer des langages de balises pour la structuration de données et de documents, puisqu'il dérive du SGML. Il a cependant des règles moins strictes. </a:t>
            </a:r>
          </a:p>
          <a:p>
            <a:pPr algn="just">
              <a:spcBef>
                <a:spcPts val="500"/>
              </a:spcBef>
              <a:spcAft>
                <a:spcPts val="500"/>
              </a:spcAft>
              <a:buFontTx/>
              <a:buNone/>
            </a:pPr>
            <a:r>
              <a:rPr lang="fr-FR" altLang="fr-FR" dirty="0"/>
              <a:t>      Du HTML, XML hérite l’utilisation des adresses Web </a:t>
            </a:r>
            <a:r>
              <a:rPr lang="fr-FR" altLang="fr-FR" dirty="0">
                <a:solidFill>
                  <a:srgbClr val="FF0000"/>
                </a:solidFill>
              </a:rPr>
              <a:t>(URL</a:t>
            </a:r>
            <a:r>
              <a:rPr lang="fr-FR" altLang="fr-FR" dirty="0"/>
              <a:t>) pour pointer vers d’autres objets   </a:t>
            </a:r>
          </a:p>
          <a:p>
            <a:pPr algn="just">
              <a:spcBef>
                <a:spcPts val="500"/>
              </a:spcBef>
              <a:spcAft>
                <a:spcPts val="500"/>
              </a:spcAft>
              <a:buFontTx/>
              <a:buNone/>
            </a:pPr>
            <a:r>
              <a:rPr lang="fr-FR" altLang="fr-FR" dirty="0"/>
              <a:t>       De SGML, il hérite certains mécanismes d’adressage extrêmement puissants pour pointer par exemple vers des parties et des plages de documents. </a:t>
            </a: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6</a:t>
            </a:fld>
            <a:endParaRPr lang="fr-FR"/>
          </a:p>
        </p:txBody>
      </p:sp>
    </p:spTree>
    <p:extLst>
      <p:ext uri="{BB962C8B-B14F-4D97-AF65-F5344CB8AC3E}">
        <p14:creationId xmlns:p14="http://schemas.microsoft.com/office/powerpoint/2010/main" val="3671529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X</a:t>
            </a:r>
            <a:r>
              <a:rPr lang="fr-FR" dirty="0" smtClean="0"/>
              <a:t>ML…</a:t>
            </a:r>
            <a:r>
              <a:rPr lang="fr-FR" b="1" dirty="0"/>
              <a:t> </a:t>
            </a:r>
            <a:r>
              <a:rPr lang="fr-FR" dirty="0" smtClean="0"/>
              <a:t>Notions</a:t>
            </a:r>
            <a:endParaRPr lang="fr-FR" dirty="0"/>
          </a:p>
        </p:txBody>
      </p:sp>
      <p:sp>
        <p:nvSpPr>
          <p:cNvPr id="3" name="Espace réservé du contenu 2"/>
          <p:cNvSpPr>
            <a:spLocks noGrp="1"/>
          </p:cNvSpPr>
          <p:nvPr>
            <p:ph idx="1"/>
          </p:nvPr>
        </p:nvSpPr>
        <p:spPr>
          <a:xfrm>
            <a:off x="457200" y="1412776"/>
            <a:ext cx="8229600" cy="4896544"/>
          </a:xfrm>
        </p:spPr>
        <p:txBody>
          <a:bodyPr>
            <a:normAutofit/>
          </a:bodyPr>
          <a:lstStyle/>
          <a:p>
            <a:pPr algn="just">
              <a:spcBef>
                <a:spcPts val="500"/>
              </a:spcBef>
              <a:spcAft>
                <a:spcPts val="500"/>
              </a:spcAft>
              <a:buFontTx/>
              <a:buNone/>
            </a:pPr>
            <a:r>
              <a:rPr lang="fr-FR" altLang="fr-FR" dirty="0"/>
              <a:t> Le XML est fondé sur le code Unicode qui gère non seulement les caractères accentués mais aussi les caractères asiatiques (contrairement à HTML et SGML qui s’appuient fortement sur l’ASCII qui rend difficile l’utilisation des caractères étrangers)  </a:t>
            </a:r>
            <a:r>
              <a:rPr lang="fr-FR" altLang="fr-FR" dirty="0">
                <a:sym typeface="Wingdings" pitchFamily="2" charset="2"/>
              </a:rPr>
              <a:t> </a:t>
            </a:r>
            <a:r>
              <a:rPr lang="fr-FR" altLang="fr-FR" b="1" dirty="0" smtClean="0">
                <a:solidFill>
                  <a:srgbClr val="FF0000"/>
                </a:solidFill>
                <a:sym typeface="Wingdings" pitchFamily="2" charset="2"/>
              </a:rPr>
              <a:t>Internationalisation</a:t>
            </a:r>
            <a:endParaRPr lang="fr-FR" alt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7</a:t>
            </a:fld>
            <a:endParaRPr lang="fr-FR"/>
          </a:p>
        </p:txBody>
      </p:sp>
    </p:spTree>
    <p:extLst>
      <p:ext uri="{BB962C8B-B14F-4D97-AF65-F5344CB8AC3E}">
        <p14:creationId xmlns:p14="http://schemas.microsoft.com/office/powerpoint/2010/main" val="1448529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X</a:t>
            </a:r>
            <a:r>
              <a:rPr lang="fr-FR" dirty="0" smtClean="0"/>
              <a:t>ML…</a:t>
            </a:r>
            <a:r>
              <a:rPr lang="fr-FR" b="1" dirty="0"/>
              <a:t> </a:t>
            </a:r>
            <a:r>
              <a:rPr lang="fr-FR" dirty="0" smtClean="0"/>
              <a:t>Exemple</a:t>
            </a:r>
            <a:endParaRPr lang="fr-FR" dirty="0"/>
          </a:p>
        </p:txBody>
      </p:sp>
      <p:sp>
        <p:nvSpPr>
          <p:cNvPr id="3" name="Espace réservé du contenu 2"/>
          <p:cNvSpPr>
            <a:spLocks noGrp="1"/>
          </p:cNvSpPr>
          <p:nvPr>
            <p:ph idx="1"/>
          </p:nvPr>
        </p:nvSpPr>
        <p:spPr>
          <a:xfrm>
            <a:off x="457200" y="1412776"/>
            <a:ext cx="8229600" cy="4896544"/>
          </a:xfrm>
        </p:spPr>
        <p:txBody>
          <a:bodyPr>
            <a:normAutofit/>
          </a:bodyPr>
          <a:lstStyle/>
          <a:p>
            <a:pPr>
              <a:spcBef>
                <a:spcPts val="500"/>
              </a:spcBef>
              <a:spcAft>
                <a:spcPts val="500"/>
              </a:spcAft>
              <a:buFontTx/>
              <a:buNone/>
            </a:pPr>
            <a:r>
              <a:rPr lang="fr-FR" altLang="fr-FR" sz="1600" dirty="0">
                <a:solidFill>
                  <a:srgbClr val="FF0000"/>
                </a:solidFill>
              </a:rPr>
              <a:t>Exemple de document XML</a:t>
            </a:r>
            <a:endParaRPr lang="fr-FR" altLang="fr-FR" sz="1600" dirty="0"/>
          </a:p>
          <a:p>
            <a:pPr lvl="1">
              <a:spcBef>
                <a:spcPts val="500"/>
              </a:spcBef>
              <a:spcAft>
                <a:spcPts val="500"/>
              </a:spcAft>
              <a:buFontTx/>
              <a:buNone/>
            </a:pPr>
            <a:r>
              <a:rPr lang="fr-FR" altLang="fr-FR" sz="1600" dirty="0"/>
              <a:t>&lt;catalogue&gt; </a:t>
            </a:r>
            <a:br>
              <a:rPr lang="fr-FR" altLang="fr-FR" sz="1600" dirty="0"/>
            </a:br>
            <a:r>
              <a:rPr lang="fr-FR" altLang="fr-FR" sz="1600" dirty="0"/>
              <a:t>&lt;roller&gt; </a:t>
            </a:r>
            <a:br>
              <a:rPr lang="fr-FR" altLang="fr-FR" sz="1600" dirty="0"/>
            </a:br>
            <a:r>
              <a:rPr lang="fr-FR" altLang="fr-FR" sz="1600" dirty="0"/>
              <a:t>&lt;marque&gt;</a:t>
            </a:r>
            <a:r>
              <a:rPr lang="fr-FR" altLang="fr-FR" sz="1600" dirty="0" err="1"/>
              <a:t>RollerBlade</a:t>
            </a:r>
            <a:r>
              <a:rPr lang="fr-FR" altLang="fr-FR" sz="1600" dirty="0"/>
              <a:t>&lt;/marque&gt; </a:t>
            </a:r>
            <a:br>
              <a:rPr lang="fr-FR" altLang="fr-FR" sz="1600" dirty="0"/>
            </a:br>
            <a:r>
              <a:rPr lang="fr-FR" altLang="fr-FR" sz="1600" dirty="0"/>
              <a:t>&lt;</a:t>
            </a:r>
            <a:r>
              <a:rPr lang="fr-FR" altLang="fr-FR" sz="1600" dirty="0" err="1"/>
              <a:t>modele</a:t>
            </a:r>
            <a:r>
              <a:rPr lang="fr-FR" altLang="fr-FR" sz="1600" dirty="0"/>
              <a:t>&gt;Coyote &lt;/</a:t>
            </a:r>
            <a:r>
              <a:rPr lang="fr-FR" altLang="fr-FR" sz="1600" dirty="0" err="1"/>
              <a:t>modele</a:t>
            </a:r>
            <a:r>
              <a:rPr lang="fr-FR" altLang="fr-FR" sz="1600" dirty="0"/>
              <a:t>&gt; </a:t>
            </a:r>
            <a:br>
              <a:rPr lang="fr-FR" altLang="fr-FR" sz="1600" dirty="0"/>
            </a:br>
            <a:r>
              <a:rPr lang="fr-FR" altLang="fr-FR" sz="1600" dirty="0"/>
              <a:t>&lt;/roller&gt; </a:t>
            </a:r>
            <a:br>
              <a:rPr lang="fr-FR" altLang="fr-FR" sz="1600" dirty="0"/>
            </a:br>
            <a:r>
              <a:rPr lang="fr-FR" altLang="fr-FR" sz="1600" dirty="0"/>
              <a:t>&lt;roller&gt; </a:t>
            </a:r>
            <a:br>
              <a:rPr lang="fr-FR" altLang="fr-FR" sz="1600" dirty="0"/>
            </a:br>
            <a:r>
              <a:rPr lang="fr-FR" altLang="fr-FR" sz="1600" dirty="0"/>
              <a:t>&lt;marque&gt;Mission&lt;/marque&gt; </a:t>
            </a:r>
            <a:br>
              <a:rPr lang="fr-FR" altLang="fr-FR" sz="1600" dirty="0"/>
            </a:br>
            <a:r>
              <a:rPr lang="fr-FR" altLang="fr-FR" sz="1600" dirty="0"/>
              <a:t>&lt;</a:t>
            </a:r>
            <a:r>
              <a:rPr lang="fr-FR" altLang="fr-FR" sz="1600" dirty="0" err="1"/>
              <a:t>modele</a:t>
            </a:r>
            <a:r>
              <a:rPr lang="fr-FR" altLang="fr-FR" sz="1600" dirty="0"/>
              <a:t>&gt;RL </a:t>
            </a:r>
            <a:br>
              <a:rPr lang="fr-FR" altLang="fr-FR" sz="1600" dirty="0"/>
            </a:br>
            <a:r>
              <a:rPr lang="fr-FR" altLang="fr-FR" sz="1600" dirty="0"/>
              <a:t>&lt;type&gt; </a:t>
            </a:r>
            <a:br>
              <a:rPr lang="fr-FR" altLang="fr-FR" sz="1600" dirty="0"/>
            </a:br>
            <a:r>
              <a:rPr lang="fr-FR" altLang="fr-FR" sz="1600" dirty="0"/>
              <a:t>&lt;roulement&gt;ABEC3608&lt;/roulement&gt; </a:t>
            </a:r>
            <a:br>
              <a:rPr lang="fr-FR" altLang="fr-FR" sz="1600" dirty="0"/>
            </a:br>
            <a:r>
              <a:rPr lang="fr-FR" altLang="fr-FR" sz="1600" dirty="0"/>
              <a:t>&lt;/type&gt; </a:t>
            </a:r>
            <a:br>
              <a:rPr lang="fr-FR" altLang="fr-FR" sz="1600" dirty="0"/>
            </a:br>
            <a:r>
              <a:rPr lang="fr-FR" altLang="fr-FR" sz="1600" dirty="0"/>
              <a:t>&lt;/</a:t>
            </a:r>
            <a:r>
              <a:rPr lang="fr-FR" altLang="fr-FR" sz="1600" dirty="0" err="1"/>
              <a:t>modele</a:t>
            </a:r>
            <a:r>
              <a:rPr lang="fr-FR" altLang="fr-FR" sz="1600" dirty="0"/>
              <a:t>&gt; </a:t>
            </a:r>
            <a:br>
              <a:rPr lang="fr-FR" altLang="fr-FR" sz="1600" dirty="0"/>
            </a:br>
            <a:r>
              <a:rPr lang="fr-FR" altLang="fr-FR" sz="1600" dirty="0"/>
              <a:t>&lt;/roller&gt; </a:t>
            </a:r>
          </a:p>
          <a:p>
            <a:pPr lvl="1">
              <a:spcBef>
                <a:spcPts val="500"/>
              </a:spcBef>
              <a:spcAft>
                <a:spcPts val="500"/>
              </a:spcAft>
              <a:buFontTx/>
              <a:buNone/>
            </a:pPr>
            <a:r>
              <a:rPr lang="fr-FR" altLang="fr-FR" sz="1600" dirty="0"/>
              <a:t>&lt;/catalogue&gt;</a:t>
            </a:r>
            <a:endParaRPr lang="fr-FR" alt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8</a:t>
            </a:fld>
            <a:endParaRPr lang="fr-FR"/>
          </a:p>
        </p:txBody>
      </p:sp>
    </p:spTree>
    <p:extLst>
      <p:ext uri="{BB962C8B-B14F-4D97-AF65-F5344CB8AC3E}">
        <p14:creationId xmlns:p14="http://schemas.microsoft.com/office/powerpoint/2010/main" val="3906151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DTD…</a:t>
            </a:r>
            <a:r>
              <a:rPr lang="fr-FR" b="1" dirty="0" smtClean="0"/>
              <a:t> </a:t>
            </a:r>
            <a:r>
              <a:rPr lang="fr-FR" dirty="0" smtClean="0"/>
              <a:t>Exemple</a:t>
            </a:r>
            <a:endParaRPr lang="fr-FR" dirty="0"/>
          </a:p>
        </p:txBody>
      </p:sp>
      <p:sp>
        <p:nvSpPr>
          <p:cNvPr id="3" name="Espace réservé du contenu 2"/>
          <p:cNvSpPr>
            <a:spLocks noGrp="1"/>
          </p:cNvSpPr>
          <p:nvPr>
            <p:ph idx="1"/>
          </p:nvPr>
        </p:nvSpPr>
        <p:spPr>
          <a:xfrm>
            <a:off x="457200" y="1412776"/>
            <a:ext cx="8229600" cy="4896544"/>
          </a:xfrm>
        </p:spPr>
        <p:txBody>
          <a:bodyPr>
            <a:normAutofit/>
          </a:bodyPr>
          <a:lstStyle/>
          <a:p>
            <a:pPr>
              <a:spcBef>
                <a:spcPts val="500"/>
              </a:spcBef>
              <a:spcAft>
                <a:spcPts val="500"/>
              </a:spcAft>
              <a:buFontTx/>
              <a:buNone/>
            </a:pPr>
            <a:r>
              <a:rPr lang="fr-FR" sz="2400" dirty="0"/>
              <a:t>&lt;!DOCTYPE biblio[</a:t>
            </a:r>
            <a:br>
              <a:rPr lang="fr-FR" sz="2400" dirty="0"/>
            </a:br>
            <a:r>
              <a:rPr lang="fr-FR" sz="2400" dirty="0"/>
              <a:t>&lt;!ELEMENT </a:t>
            </a:r>
            <a:r>
              <a:rPr lang="fr-FR" sz="2400" b="1" dirty="0"/>
              <a:t>biblio</a:t>
            </a:r>
            <a:r>
              <a:rPr lang="fr-FR" sz="2400" dirty="0"/>
              <a:t> </a:t>
            </a:r>
            <a:r>
              <a:rPr lang="fr-FR" sz="2400" i="1" dirty="0"/>
              <a:t>(livre)*</a:t>
            </a:r>
            <a:r>
              <a:rPr lang="fr-FR" sz="2400" dirty="0"/>
              <a:t>&gt;</a:t>
            </a:r>
            <a:br>
              <a:rPr lang="fr-FR" sz="2400" dirty="0"/>
            </a:br>
            <a:r>
              <a:rPr lang="fr-FR" sz="2400" dirty="0"/>
              <a:t>&lt;!ELEMENT </a:t>
            </a:r>
            <a:r>
              <a:rPr lang="fr-FR" sz="2400" b="1" dirty="0"/>
              <a:t>livre</a:t>
            </a:r>
            <a:r>
              <a:rPr lang="fr-FR" sz="2400" dirty="0"/>
              <a:t> </a:t>
            </a:r>
            <a:r>
              <a:rPr lang="fr-FR" sz="2400" i="1" dirty="0"/>
              <a:t>(titre, auteur, </a:t>
            </a:r>
            <a:r>
              <a:rPr lang="fr-FR" sz="2400" i="1" dirty="0" err="1"/>
              <a:t>nb_pages</a:t>
            </a:r>
            <a:r>
              <a:rPr lang="fr-FR" sz="2400" i="1" dirty="0"/>
              <a:t>)</a:t>
            </a:r>
            <a:r>
              <a:rPr lang="fr-FR" sz="2400" dirty="0"/>
              <a:t>&gt;</a:t>
            </a:r>
            <a:br>
              <a:rPr lang="fr-FR" sz="2400" dirty="0"/>
            </a:br>
            <a:r>
              <a:rPr lang="fr-FR" sz="2400" dirty="0"/>
              <a:t>  &lt;!ATTLIST </a:t>
            </a:r>
            <a:r>
              <a:rPr lang="fr-FR" sz="2400" b="1" dirty="0"/>
              <a:t>livre</a:t>
            </a:r>
            <a:r>
              <a:rPr lang="fr-FR" sz="2400" dirty="0"/>
              <a:t/>
            </a:r>
            <a:br>
              <a:rPr lang="fr-FR" sz="2400" dirty="0"/>
            </a:br>
            <a:r>
              <a:rPr lang="fr-FR" sz="2400" dirty="0"/>
              <a:t>    type </a:t>
            </a:r>
            <a:r>
              <a:rPr lang="fr-FR" sz="2400" i="1" dirty="0"/>
              <a:t>(roman | nouvelles | </a:t>
            </a:r>
            <a:r>
              <a:rPr lang="fr-FR" sz="2400" i="1" dirty="0" err="1"/>
              <a:t>poemes</a:t>
            </a:r>
            <a:r>
              <a:rPr lang="fr-FR" sz="2400" i="1" dirty="0"/>
              <a:t> | théâtre)</a:t>
            </a:r>
            <a:r>
              <a:rPr lang="fr-FR" sz="2400" dirty="0"/>
              <a:t> #IMPLIED</a:t>
            </a:r>
            <a:br>
              <a:rPr lang="fr-FR" sz="2400" dirty="0"/>
            </a:br>
            <a:r>
              <a:rPr lang="fr-FR" sz="2400" dirty="0"/>
              <a:t>    </a:t>
            </a:r>
            <a:r>
              <a:rPr lang="fr-FR" sz="2400" dirty="0" err="1"/>
              <a:t>lang</a:t>
            </a:r>
            <a:r>
              <a:rPr lang="fr-FR" sz="2400" dirty="0"/>
              <a:t> </a:t>
            </a:r>
            <a:r>
              <a:rPr lang="fr-FR" sz="2400" i="1" dirty="0"/>
              <a:t>CDATA</a:t>
            </a:r>
            <a:r>
              <a:rPr lang="fr-FR" sz="2400" dirty="0"/>
              <a:t> </a:t>
            </a:r>
            <a:r>
              <a:rPr lang="fr-FR" sz="2400" i="1" dirty="0"/>
              <a:t>"</a:t>
            </a:r>
            <a:r>
              <a:rPr lang="fr-FR" sz="2400" i="1" dirty="0" err="1"/>
              <a:t>fr</a:t>
            </a:r>
            <a:r>
              <a:rPr lang="fr-FR" sz="2400" i="1" dirty="0"/>
              <a:t>"</a:t>
            </a:r>
            <a:r>
              <a:rPr lang="fr-FR" sz="2400" dirty="0"/>
              <a:t/>
            </a:r>
            <a:br>
              <a:rPr lang="fr-FR" sz="2400" dirty="0"/>
            </a:br>
            <a:r>
              <a:rPr lang="fr-FR" sz="2400" dirty="0"/>
              <a:t>  &gt;</a:t>
            </a:r>
            <a:br>
              <a:rPr lang="fr-FR" sz="2400" dirty="0"/>
            </a:br>
            <a:r>
              <a:rPr lang="fr-FR" sz="2400" dirty="0"/>
              <a:t>&lt;!ELEMENT </a:t>
            </a:r>
            <a:r>
              <a:rPr lang="fr-FR" sz="2400" b="1" dirty="0"/>
              <a:t>titre</a:t>
            </a:r>
            <a:r>
              <a:rPr lang="fr-FR" sz="2400" dirty="0"/>
              <a:t> </a:t>
            </a:r>
            <a:r>
              <a:rPr lang="fr-FR" sz="2400" i="1" dirty="0"/>
              <a:t>(#PCDATA)</a:t>
            </a:r>
            <a:r>
              <a:rPr lang="fr-FR" sz="2400" dirty="0"/>
              <a:t>&gt;</a:t>
            </a:r>
            <a:br>
              <a:rPr lang="fr-FR" sz="2400" dirty="0"/>
            </a:br>
            <a:r>
              <a:rPr lang="fr-FR" sz="2400" dirty="0"/>
              <a:t>&lt;!ELEMENT </a:t>
            </a:r>
            <a:r>
              <a:rPr lang="fr-FR" sz="2400" b="1" dirty="0"/>
              <a:t>auteur</a:t>
            </a:r>
            <a:r>
              <a:rPr lang="fr-FR" sz="2400" dirty="0"/>
              <a:t> </a:t>
            </a:r>
            <a:r>
              <a:rPr lang="fr-FR" sz="2400" i="1" dirty="0"/>
              <a:t>(#PCDATA)</a:t>
            </a:r>
            <a:r>
              <a:rPr lang="fr-FR" sz="2400" dirty="0"/>
              <a:t>&gt;</a:t>
            </a:r>
            <a:br>
              <a:rPr lang="fr-FR" sz="2400" dirty="0"/>
            </a:br>
            <a:r>
              <a:rPr lang="fr-FR" sz="2400" dirty="0"/>
              <a:t>&lt;!ELEMENT </a:t>
            </a:r>
            <a:r>
              <a:rPr lang="fr-FR" sz="2400" b="1" dirty="0" err="1"/>
              <a:t>nb_pages</a:t>
            </a:r>
            <a:r>
              <a:rPr lang="fr-FR" sz="2400" dirty="0"/>
              <a:t> </a:t>
            </a:r>
            <a:r>
              <a:rPr lang="fr-FR" sz="2400" i="1" dirty="0"/>
              <a:t>(#PCDATA)</a:t>
            </a:r>
            <a:r>
              <a:rPr lang="fr-FR" sz="2400" dirty="0"/>
              <a:t>&gt;</a:t>
            </a:r>
            <a:br>
              <a:rPr lang="fr-FR" sz="2400" dirty="0"/>
            </a:br>
            <a:r>
              <a:rPr lang="fr-FR" sz="2400" dirty="0"/>
              <a:t>]&gt;</a:t>
            </a:r>
            <a:endParaRPr lang="fr-FR" altLang="fr-FR" sz="24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9</a:t>
            </a:fld>
            <a:endParaRPr lang="fr-FR"/>
          </a:p>
        </p:txBody>
      </p:sp>
    </p:spTree>
    <p:extLst>
      <p:ext uri="{BB962C8B-B14F-4D97-AF65-F5344CB8AC3E}">
        <p14:creationId xmlns:p14="http://schemas.microsoft.com/office/powerpoint/2010/main" val="38854025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899</Words>
  <Application>Microsoft Office PowerPoint</Application>
  <PresentationFormat>Affichage à l'écran (4:3)</PresentationFormat>
  <Paragraphs>106</Paragraphs>
  <Slides>19</Slides>
  <Notes>3</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Web Structurel</vt:lpstr>
      <vt:lpstr>Limites HTML…</vt:lpstr>
      <vt:lpstr>…SGML</vt:lpstr>
      <vt:lpstr>SGML…notions</vt:lpstr>
      <vt:lpstr>Limite SGML…&gt; XML</vt:lpstr>
      <vt:lpstr>XML… Notions</vt:lpstr>
      <vt:lpstr>XML… Notions</vt:lpstr>
      <vt:lpstr>XML… Exemple</vt:lpstr>
      <vt:lpstr>DTD… Exemple</vt:lpstr>
      <vt:lpstr>XML… Avantages </vt:lpstr>
      <vt:lpstr>XML… Limites </vt:lpstr>
      <vt:lpstr>Autour d’XML </vt:lpstr>
      <vt:lpstr>Autour d’XML </vt:lpstr>
      <vt:lpstr>Autour d’XML </vt:lpstr>
      <vt:lpstr>Conclusion…limite</vt:lpstr>
      <vt:lpstr>Conclusion…limite</vt:lpstr>
      <vt:lpstr>Conclusion…limite</vt:lpstr>
      <vt:lpstr>Conclusion…Solution</vt:lpstr>
      <vt:lpstr>Conclusion…Perspective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traditionnel</dc:title>
  <dc:creator>BALI</dc:creator>
  <cp:lastModifiedBy>BALI</cp:lastModifiedBy>
  <cp:revision>15</cp:revision>
  <dcterms:created xsi:type="dcterms:W3CDTF">2013-09-23T10:19:01Z</dcterms:created>
  <dcterms:modified xsi:type="dcterms:W3CDTF">2013-10-07T14:05:09Z</dcterms:modified>
</cp:coreProperties>
</file>