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>
        <p:scale>
          <a:sx n="90" d="100"/>
          <a:sy n="90" d="100"/>
        </p:scale>
        <p:origin x="-780" y="10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06115-8D3D-49F0-8054-3F4B48D8343D}" type="datetimeFigureOut">
              <a:rPr lang="ar-SA" smtClean="0"/>
              <a:pPr/>
              <a:t>03/08/1443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A42E6-12FB-429C-BB17-B674E1412B0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06115-8D3D-49F0-8054-3F4B48D8343D}" type="datetimeFigureOut">
              <a:rPr lang="ar-SA" smtClean="0"/>
              <a:pPr/>
              <a:t>03/08/1443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A42E6-12FB-429C-BB17-B674E1412B0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06115-8D3D-49F0-8054-3F4B48D8343D}" type="datetimeFigureOut">
              <a:rPr lang="ar-SA" smtClean="0"/>
              <a:pPr/>
              <a:t>03/08/1443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A42E6-12FB-429C-BB17-B674E1412B0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06115-8D3D-49F0-8054-3F4B48D8343D}" type="datetimeFigureOut">
              <a:rPr lang="ar-SA" smtClean="0"/>
              <a:pPr/>
              <a:t>03/08/1443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A42E6-12FB-429C-BB17-B674E1412B0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06115-8D3D-49F0-8054-3F4B48D8343D}" type="datetimeFigureOut">
              <a:rPr lang="ar-SA" smtClean="0"/>
              <a:pPr/>
              <a:t>03/08/1443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A42E6-12FB-429C-BB17-B674E1412B0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06115-8D3D-49F0-8054-3F4B48D8343D}" type="datetimeFigureOut">
              <a:rPr lang="ar-SA" smtClean="0"/>
              <a:pPr/>
              <a:t>03/08/1443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A42E6-12FB-429C-BB17-B674E1412B0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06115-8D3D-49F0-8054-3F4B48D8343D}" type="datetimeFigureOut">
              <a:rPr lang="ar-SA" smtClean="0"/>
              <a:pPr/>
              <a:t>03/08/1443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A42E6-12FB-429C-BB17-B674E1412B0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06115-8D3D-49F0-8054-3F4B48D8343D}" type="datetimeFigureOut">
              <a:rPr lang="ar-SA" smtClean="0"/>
              <a:pPr/>
              <a:t>03/08/1443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A42E6-12FB-429C-BB17-B674E1412B0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06115-8D3D-49F0-8054-3F4B48D8343D}" type="datetimeFigureOut">
              <a:rPr lang="ar-SA" smtClean="0"/>
              <a:pPr/>
              <a:t>03/08/1443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A42E6-12FB-429C-BB17-B674E1412B0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06115-8D3D-49F0-8054-3F4B48D8343D}" type="datetimeFigureOut">
              <a:rPr lang="ar-SA" smtClean="0"/>
              <a:pPr/>
              <a:t>03/08/1443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A42E6-12FB-429C-BB17-B674E1412B0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06115-8D3D-49F0-8054-3F4B48D8343D}" type="datetimeFigureOut">
              <a:rPr lang="ar-SA" smtClean="0"/>
              <a:pPr/>
              <a:t>03/08/1443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A42E6-12FB-429C-BB17-B674E1412B0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06115-8D3D-49F0-8054-3F4B48D8343D}" type="datetimeFigureOut">
              <a:rPr lang="ar-SA" smtClean="0"/>
              <a:pPr/>
              <a:t>03/08/1443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A42E6-12FB-429C-BB17-B674E1412B05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err="1" smtClean="0"/>
              <a:t>Writing</a:t>
            </a:r>
            <a:r>
              <a:rPr lang="fr-FR" sz="6000" b="1" dirty="0" smtClean="0"/>
              <a:t> an </a:t>
            </a:r>
            <a:r>
              <a:rPr lang="fr-FR" sz="6000" b="1" dirty="0" err="1" smtClean="0"/>
              <a:t>Essay</a:t>
            </a:r>
            <a:endParaRPr lang="ar-SA" sz="6000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4400" b="1" dirty="0" smtClean="0">
                <a:solidFill>
                  <a:srgbClr val="FF0000"/>
                </a:solidFill>
              </a:rPr>
              <a:t>Parts of the </a:t>
            </a:r>
            <a:r>
              <a:rPr lang="fr-FR" sz="4400" b="1" dirty="0" err="1" smtClean="0">
                <a:solidFill>
                  <a:srgbClr val="FF0000"/>
                </a:solidFill>
              </a:rPr>
              <a:t>Essay</a:t>
            </a:r>
            <a:endParaRPr lang="ar-SA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/>
          <a:lstStyle/>
          <a:p>
            <a:pPr rtl="0"/>
            <a:r>
              <a:rPr lang="fr-FR" b="1" dirty="0" smtClean="0">
                <a:solidFill>
                  <a:srgbClr val="FF0000"/>
                </a:solidFill>
              </a:rPr>
              <a:t>How to </a:t>
            </a:r>
            <a:r>
              <a:rPr lang="fr-FR" b="1" dirty="0" err="1" smtClean="0">
                <a:solidFill>
                  <a:srgbClr val="FF0000"/>
                </a:solidFill>
              </a:rPr>
              <a:t>Write</a:t>
            </a:r>
            <a:r>
              <a:rPr lang="fr-FR" b="1" dirty="0" smtClean="0">
                <a:solidFill>
                  <a:srgbClr val="FF0000"/>
                </a:solidFill>
              </a:rPr>
              <a:t> an Effective </a:t>
            </a:r>
            <a:r>
              <a:rPr lang="fr-FR" b="1" dirty="0" err="1" smtClean="0">
                <a:solidFill>
                  <a:srgbClr val="FF0000"/>
                </a:solidFill>
              </a:rPr>
              <a:t>Title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43536"/>
          </a:xfrm>
        </p:spPr>
        <p:txBody>
          <a:bodyPr/>
          <a:lstStyle/>
          <a:p>
            <a:pPr algn="just" rtl="0">
              <a:lnSpc>
                <a:spcPct val="150000"/>
              </a:lnSpc>
              <a:buNone/>
            </a:pPr>
            <a:r>
              <a:rPr lang="en-US" dirty="0" smtClean="0"/>
              <a:t>      </a:t>
            </a:r>
            <a:r>
              <a:rPr lang="en-US" b="1" dirty="0" smtClean="0"/>
              <a:t>The title may be written at any time, but many writers prefer to finish their essays before naming them. A good title attracts the readers’ interest and makes them want to investigate the essay. It helps announce the tone of the essay.</a:t>
            </a:r>
            <a:endParaRPr lang="ar-SA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rmAutofit fontScale="90000"/>
          </a:bodyPr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 algn="just" rtl="0"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b="1" dirty="0" smtClean="0"/>
              <a:t>An informal or humorous essay, for instance, might have a catchy, funny title. Some titles show the writer’s wit and love of wordplay.</a:t>
            </a:r>
          </a:p>
          <a:p>
            <a:pPr algn="just" rtl="0">
              <a:lnSpc>
                <a:spcPct val="150000"/>
              </a:lnSpc>
            </a:pPr>
            <a:r>
              <a:rPr lang="en-US" b="1" dirty="0" smtClean="0"/>
              <a:t> On the other hand, a serious, informative essay should have a more formal title that suggests its content as clearly and specifically as possible.</a:t>
            </a:r>
            <a:endParaRPr lang="ar-SA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pPr rtl="0"/>
            <a:r>
              <a:rPr lang="fr-FR" b="1" dirty="0" err="1" smtClean="0">
                <a:solidFill>
                  <a:srgbClr val="FF0000"/>
                </a:solidFill>
              </a:rPr>
              <a:t>Rules</a:t>
            </a:r>
            <a:r>
              <a:rPr lang="fr-FR" b="1" dirty="0" smtClean="0">
                <a:solidFill>
                  <a:srgbClr val="FF0000"/>
                </a:solidFill>
              </a:rPr>
              <a:t> for </a:t>
            </a:r>
            <a:r>
              <a:rPr lang="fr-FR" b="1" dirty="0" err="1" smtClean="0">
                <a:solidFill>
                  <a:srgbClr val="FF0000"/>
                </a:solidFill>
              </a:rPr>
              <a:t>Presenting</a:t>
            </a:r>
            <a:r>
              <a:rPr lang="fr-FR" b="1" dirty="0" smtClean="0">
                <a:solidFill>
                  <a:srgbClr val="FF0000"/>
                </a:solidFill>
              </a:rPr>
              <a:t> a </a:t>
            </a:r>
            <a:r>
              <a:rPr lang="fr-FR" b="1" dirty="0" err="1" smtClean="0">
                <a:solidFill>
                  <a:srgbClr val="FF0000"/>
                </a:solidFill>
              </a:rPr>
              <a:t>Title</a:t>
            </a:r>
            <a:r>
              <a:rPr lang="fr-FR" b="1" dirty="0" smtClean="0">
                <a:solidFill>
                  <a:srgbClr val="FF0000"/>
                </a:solidFill>
              </a:rPr>
              <a:t>: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72164"/>
          </a:xfrm>
        </p:spPr>
        <p:txBody>
          <a:bodyPr>
            <a:normAutofit lnSpcReduction="10000"/>
          </a:bodyPr>
          <a:lstStyle/>
          <a:p>
            <a:pPr marL="514350" indent="-514350" algn="just" rtl="0">
              <a:buAutoNum type="arabicPeriod"/>
            </a:pPr>
            <a:r>
              <a:rPr lang="en-US" b="1" dirty="0" smtClean="0"/>
              <a:t>Your own title should not be underlined, italicized, or put in quotation marks.</a:t>
            </a:r>
          </a:p>
          <a:p>
            <a:pPr marL="514350" indent="-514350" algn="just" rtl="0">
              <a:buAutoNum type="arabicPeriod"/>
            </a:pPr>
            <a:r>
              <a:rPr lang="en-US" b="1" dirty="0" smtClean="0"/>
              <a:t>Capitalize the first, last, and important words of your title. Generally, do not capitalize such words as “an,” “and,” “a,” or “the,” or prepositions.</a:t>
            </a:r>
          </a:p>
          <a:p>
            <a:pPr marL="514350" indent="-514350" algn="just" rtl="0">
              <a:buAutoNum type="arabicPeriod"/>
            </a:pPr>
            <a:r>
              <a:rPr lang="en-US" b="1" dirty="0" smtClean="0"/>
              <a:t>Sometimes writers craft a title that presents a word or phrase followed by a colon introducing a definition, a revealing image, a question, or some other kind of explanatory material to interest the reader.</a:t>
            </a:r>
          </a:p>
          <a:p>
            <a:pPr algn="l" rtl="0"/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fr-FR" b="1" dirty="0" smtClean="0">
                <a:solidFill>
                  <a:srgbClr val="FF0000"/>
                </a:solidFill>
              </a:rPr>
              <a:t>Introduction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143536"/>
          </a:xfrm>
        </p:spPr>
        <p:txBody>
          <a:bodyPr>
            <a:normAutofit/>
          </a:bodyPr>
          <a:lstStyle/>
          <a:p>
            <a:pPr algn="just" rtl="0">
              <a:lnSpc>
                <a:spcPct val="200000"/>
              </a:lnSpc>
              <a:buNone/>
            </a:pPr>
            <a:r>
              <a:rPr lang="fr-FR" dirty="0" smtClean="0"/>
              <a:t>      </a:t>
            </a:r>
            <a:r>
              <a:rPr lang="fr-FR" b="1" dirty="0" smtClean="0"/>
              <a:t> </a:t>
            </a:r>
            <a:r>
              <a:rPr lang="en-US" b="1" dirty="0" smtClean="0"/>
              <a:t>Business and academic writing often requires considerable length to  express fully a variety of complex ideas. Academic writing, in particular, often demands two to three or more pages in the form of an essay.</a:t>
            </a:r>
            <a:endParaRPr lang="ar-S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pPr rtl="0"/>
            <a:r>
              <a:rPr lang="fr-FR" b="1" dirty="0" err="1" smtClean="0">
                <a:solidFill>
                  <a:srgbClr val="FF0000"/>
                </a:solidFill>
              </a:rPr>
              <a:t>What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b="1" dirty="0" err="1" smtClean="0">
                <a:solidFill>
                  <a:srgbClr val="FF0000"/>
                </a:solidFill>
              </a:rPr>
              <a:t>is</a:t>
            </a:r>
            <a:r>
              <a:rPr lang="fr-FR" b="1" dirty="0" smtClean="0">
                <a:solidFill>
                  <a:srgbClr val="FF0000"/>
                </a:solidFill>
              </a:rPr>
              <a:t> an </a:t>
            </a:r>
            <a:r>
              <a:rPr lang="fr-FR" b="1" dirty="0" err="1" smtClean="0">
                <a:solidFill>
                  <a:srgbClr val="FF0000"/>
                </a:solidFill>
              </a:rPr>
              <a:t>essay</a:t>
            </a:r>
            <a:r>
              <a:rPr lang="fr-FR" b="1" dirty="0" smtClean="0">
                <a:solidFill>
                  <a:srgbClr val="FF0000"/>
                </a:solidFill>
              </a:rPr>
              <a:t>?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00726"/>
          </a:xfrm>
        </p:spPr>
        <p:txBody>
          <a:bodyPr>
            <a:normAutofit/>
          </a:bodyPr>
          <a:lstStyle/>
          <a:p>
            <a:pPr algn="just" rtl="0">
              <a:lnSpc>
                <a:spcPct val="200000"/>
              </a:lnSpc>
              <a:buNone/>
            </a:pPr>
            <a:r>
              <a:rPr lang="fr-FR" dirty="0" smtClean="0"/>
              <a:t>        </a:t>
            </a:r>
            <a:r>
              <a:rPr lang="fr-FR" b="1" dirty="0" smtClean="0"/>
              <a:t> </a:t>
            </a:r>
            <a:r>
              <a:rPr lang="en-US" b="1" dirty="0" smtClean="0"/>
              <a:t>An essay is a written composition made up of a number of paragraphs that develop a particular subject. An essay can be developed using the same methods used in writing single paragraphs.</a:t>
            </a:r>
            <a:endParaRPr lang="ar-S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fr-FR" b="1" dirty="0" smtClean="0">
                <a:solidFill>
                  <a:srgbClr val="FF0000"/>
                </a:solidFill>
              </a:rPr>
              <a:t>Parts of the </a:t>
            </a:r>
            <a:r>
              <a:rPr lang="fr-FR" b="1" dirty="0" err="1" smtClean="0">
                <a:solidFill>
                  <a:srgbClr val="FF0000"/>
                </a:solidFill>
              </a:rPr>
              <a:t>Essay</a:t>
            </a:r>
            <a:r>
              <a:rPr lang="fr-FR" b="1" dirty="0" smtClean="0">
                <a:solidFill>
                  <a:srgbClr val="FF0000"/>
                </a:solidFill>
              </a:rPr>
              <a:t>: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286412"/>
          </a:xfrm>
        </p:spPr>
        <p:txBody>
          <a:bodyPr>
            <a:normAutofit/>
          </a:bodyPr>
          <a:lstStyle/>
          <a:p>
            <a:pPr algn="just" rtl="0">
              <a:lnSpc>
                <a:spcPct val="200000"/>
              </a:lnSpc>
              <a:buNone/>
            </a:pPr>
            <a:r>
              <a:rPr lang="en-US" dirty="0" smtClean="0"/>
              <a:t>            </a:t>
            </a:r>
            <a:r>
              <a:rPr lang="en-US" b="1" dirty="0" smtClean="0"/>
              <a:t>Most essays begin with </a:t>
            </a:r>
            <a:r>
              <a:rPr lang="en-US" b="1" u="sng" dirty="0" smtClean="0">
                <a:solidFill>
                  <a:srgbClr val="00B0F0"/>
                </a:solidFill>
              </a:rPr>
              <a:t>an introductory paragraph</a:t>
            </a:r>
            <a:r>
              <a:rPr lang="en-US" b="1" dirty="0" smtClean="0"/>
              <a:t>. Its purpose is to introduce the reader to the topic of the essay. The paragraph consists of introductory sentences and the thesis sentence.</a:t>
            </a:r>
            <a:endParaRPr lang="ar-S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>
              <a:lnSpc>
                <a:spcPct val="150000"/>
              </a:lnSpc>
              <a:buNone/>
            </a:pPr>
            <a:r>
              <a:rPr lang="en-US" dirty="0" smtClean="0"/>
              <a:t>       </a:t>
            </a:r>
            <a:r>
              <a:rPr lang="en-US" b="1" dirty="0" smtClean="0">
                <a:solidFill>
                  <a:srgbClr val="00B0F0"/>
                </a:solidFill>
              </a:rPr>
              <a:t>The body paragraphs</a:t>
            </a:r>
            <a:r>
              <a:rPr lang="en-US" b="1" dirty="0" smtClean="0"/>
              <a:t> serve to develop, support, and explain the topic idea stated in the thesis sentence. Body paragraphs consist of a topic sentence followed by support sentences</a:t>
            </a:r>
            <a:r>
              <a:rPr lang="en-US" dirty="0" smtClean="0"/>
              <a:t>.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rmAutofit fontScale="90000"/>
          </a:bodyPr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715040"/>
          </a:xfrm>
        </p:spPr>
        <p:txBody>
          <a:bodyPr/>
          <a:lstStyle/>
          <a:p>
            <a:pPr algn="just" rtl="0">
              <a:lnSpc>
                <a:spcPct val="150000"/>
              </a:lnSpc>
              <a:buNone/>
            </a:pPr>
            <a:r>
              <a:rPr lang="fr-FR" dirty="0" smtClean="0"/>
              <a:t>         </a:t>
            </a:r>
            <a:r>
              <a:rPr lang="fr-FR" b="1" dirty="0" smtClean="0">
                <a:solidFill>
                  <a:srgbClr val="00B0F0"/>
                </a:solidFill>
              </a:rPr>
              <a:t>The</a:t>
            </a:r>
            <a:r>
              <a:rPr lang="en-US" b="1" dirty="0" smtClean="0">
                <a:solidFill>
                  <a:srgbClr val="00B0F0"/>
                </a:solidFill>
              </a:rPr>
              <a:t> concluding paragraph </a:t>
            </a:r>
            <a:r>
              <a:rPr lang="en-US" b="1" dirty="0" smtClean="0"/>
              <a:t>aims to bring the essay to a conclusion that gives the reader a sense of completeness. The most common methods for concluding an essay are emphasizing one of the following: </a:t>
            </a:r>
            <a:r>
              <a:rPr lang="en-US" b="1" dirty="0" smtClean="0">
                <a:solidFill>
                  <a:srgbClr val="00B050"/>
                </a:solidFill>
              </a:rPr>
              <a:t>a call to action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FF0000"/>
                </a:solidFill>
              </a:rPr>
              <a:t>a warning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0070C0"/>
                </a:solidFill>
              </a:rPr>
              <a:t>a prediction</a:t>
            </a:r>
            <a:r>
              <a:rPr lang="en-US" b="1" dirty="0" smtClean="0"/>
              <a:t>, or </a:t>
            </a:r>
            <a:r>
              <a:rPr lang="en-US" b="1" dirty="0" smtClean="0">
                <a:solidFill>
                  <a:srgbClr val="FFC000"/>
                </a:solidFill>
              </a:rPr>
              <a:t>an evaluation of the important points.</a:t>
            </a:r>
          </a:p>
          <a:p>
            <a:pPr algn="l" rtl="0"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l" rtl="0"/>
            <a:r>
              <a:rPr lang="fr-FR" sz="3600" b="1" dirty="0" err="1" smtClean="0">
                <a:solidFill>
                  <a:srgbClr val="C00000"/>
                </a:solidFill>
              </a:rPr>
              <a:t>Comparing</a:t>
            </a:r>
            <a:r>
              <a:rPr lang="fr-FR" sz="3600" b="1" dirty="0" smtClean="0">
                <a:solidFill>
                  <a:srgbClr val="C00000"/>
                </a:solidFill>
              </a:rPr>
              <a:t> the </a:t>
            </a:r>
            <a:r>
              <a:rPr lang="fr-FR" sz="3600" b="1" dirty="0" err="1" smtClean="0">
                <a:solidFill>
                  <a:srgbClr val="C00000"/>
                </a:solidFill>
              </a:rPr>
              <a:t>paragraph</a:t>
            </a:r>
            <a:r>
              <a:rPr lang="fr-FR" sz="3600" b="1" dirty="0" smtClean="0">
                <a:solidFill>
                  <a:srgbClr val="C00000"/>
                </a:solidFill>
              </a:rPr>
              <a:t> and the </a:t>
            </a:r>
            <a:r>
              <a:rPr lang="fr-FR" sz="3600" b="1" dirty="0" err="1" smtClean="0">
                <a:solidFill>
                  <a:srgbClr val="C00000"/>
                </a:solidFill>
              </a:rPr>
              <a:t>Essay</a:t>
            </a:r>
            <a:endParaRPr lang="ar-SA" sz="3600" b="1" dirty="0">
              <a:solidFill>
                <a:srgbClr val="C00000"/>
              </a:solidFill>
            </a:endParaRPr>
          </a:p>
        </p:txBody>
      </p:sp>
      <p:sp>
        <p:nvSpPr>
          <p:cNvPr id="5" name="عنصر نائب للنص 4"/>
          <p:cNvSpPr>
            <a:spLocks noGrp="1"/>
          </p:cNvSpPr>
          <p:nvPr>
            <p:ph type="body" idx="1"/>
          </p:nvPr>
        </p:nvSpPr>
        <p:spPr>
          <a:xfrm>
            <a:off x="457200" y="1071547"/>
            <a:ext cx="4040188" cy="642942"/>
          </a:xfrm>
        </p:spPr>
        <p:txBody>
          <a:bodyPr/>
          <a:lstStyle/>
          <a:p>
            <a:pPr algn="ctr" rtl="0"/>
            <a:r>
              <a:rPr lang="fr-FR" dirty="0" smtClean="0">
                <a:solidFill>
                  <a:srgbClr val="0070C0"/>
                </a:solidFill>
              </a:rPr>
              <a:t>The </a:t>
            </a:r>
            <a:r>
              <a:rPr lang="fr-FR" dirty="0" err="1" smtClean="0">
                <a:solidFill>
                  <a:srgbClr val="0070C0"/>
                </a:solidFill>
              </a:rPr>
              <a:t>paragraph</a:t>
            </a:r>
            <a:endParaRPr lang="ar-SA" dirty="0">
              <a:solidFill>
                <a:srgbClr val="0070C0"/>
              </a:solidFill>
            </a:endParaRPr>
          </a:p>
        </p:txBody>
      </p:sp>
      <p:sp>
        <p:nvSpPr>
          <p:cNvPr id="6" name="عنصر نائب للمحتوى 5"/>
          <p:cNvSpPr>
            <a:spLocks noGrp="1"/>
          </p:cNvSpPr>
          <p:nvPr>
            <p:ph sz="half" idx="2"/>
          </p:nvPr>
        </p:nvSpPr>
        <p:spPr>
          <a:xfrm>
            <a:off x="457200" y="1785926"/>
            <a:ext cx="4040188" cy="4714908"/>
          </a:xfrm>
        </p:spPr>
        <p:txBody>
          <a:bodyPr/>
          <a:lstStyle/>
          <a:p>
            <a:pPr algn="l" rtl="0">
              <a:lnSpc>
                <a:spcPct val="200000"/>
              </a:lnSpc>
              <a:buFontTx/>
              <a:buChar char="-"/>
            </a:pPr>
            <a:r>
              <a:rPr lang="fr-FR" b="1" dirty="0" smtClean="0"/>
              <a:t>The </a:t>
            </a:r>
            <a:r>
              <a:rPr lang="fr-FR" b="1" dirty="0" err="1" smtClean="0"/>
              <a:t>Topic</a:t>
            </a:r>
            <a:r>
              <a:rPr lang="fr-FR" b="1" dirty="0" smtClean="0"/>
              <a:t> Sentence</a:t>
            </a:r>
          </a:p>
          <a:p>
            <a:pPr algn="l" rtl="0">
              <a:lnSpc>
                <a:spcPct val="200000"/>
              </a:lnSpc>
              <a:buFontTx/>
              <a:buChar char="-"/>
            </a:pPr>
            <a:r>
              <a:rPr lang="fr-FR" b="1" dirty="0" smtClean="0"/>
              <a:t>Support Point 1</a:t>
            </a:r>
          </a:p>
          <a:p>
            <a:pPr algn="l" rtl="0">
              <a:lnSpc>
                <a:spcPct val="200000"/>
              </a:lnSpc>
              <a:buFontTx/>
              <a:buChar char="-"/>
            </a:pPr>
            <a:r>
              <a:rPr lang="fr-FR" b="1" dirty="0" smtClean="0"/>
              <a:t>Support Point 2</a:t>
            </a:r>
          </a:p>
          <a:p>
            <a:pPr algn="l" rtl="0">
              <a:lnSpc>
                <a:spcPct val="200000"/>
              </a:lnSpc>
              <a:buFontTx/>
              <a:buChar char="-"/>
            </a:pPr>
            <a:r>
              <a:rPr lang="fr-FR" b="1" dirty="0" smtClean="0"/>
              <a:t>Support Point 3</a:t>
            </a:r>
          </a:p>
          <a:p>
            <a:pPr algn="l" rtl="0">
              <a:lnSpc>
                <a:spcPct val="200000"/>
              </a:lnSpc>
              <a:buFontTx/>
              <a:buChar char="-"/>
            </a:pPr>
            <a:r>
              <a:rPr lang="fr-FR" b="1" dirty="0" smtClean="0"/>
              <a:t>The </a:t>
            </a:r>
            <a:r>
              <a:rPr lang="fr-FR" b="1" dirty="0" err="1" smtClean="0"/>
              <a:t>Concluding</a:t>
            </a:r>
            <a:r>
              <a:rPr lang="fr-FR" b="1" dirty="0" smtClean="0"/>
              <a:t> Sentence</a:t>
            </a:r>
            <a:endParaRPr lang="ar-SA" b="1" dirty="0"/>
          </a:p>
        </p:txBody>
      </p:sp>
      <p:sp>
        <p:nvSpPr>
          <p:cNvPr id="7" name="عنصر نائب للنص 6"/>
          <p:cNvSpPr>
            <a:spLocks noGrp="1"/>
          </p:cNvSpPr>
          <p:nvPr>
            <p:ph type="body" sz="quarter" idx="3"/>
          </p:nvPr>
        </p:nvSpPr>
        <p:spPr>
          <a:xfrm>
            <a:off x="4645025" y="1071547"/>
            <a:ext cx="4041775" cy="571504"/>
          </a:xfrm>
        </p:spPr>
        <p:txBody>
          <a:bodyPr/>
          <a:lstStyle/>
          <a:p>
            <a:pPr algn="ctr" rtl="0"/>
            <a:r>
              <a:rPr lang="fr-FR" dirty="0" smtClean="0">
                <a:solidFill>
                  <a:srgbClr val="00B050"/>
                </a:solidFill>
              </a:rPr>
              <a:t>The </a:t>
            </a:r>
            <a:r>
              <a:rPr lang="fr-FR" dirty="0" err="1" smtClean="0">
                <a:solidFill>
                  <a:srgbClr val="00B050"/>
                </a:solidFill>
              </a:rPr>
              <a:t>Essay</a:t>
            </a:r>
            <a:endParaRPr lang="ar-SA" dirty="0">
              <a:solidFill>
                <a:srgbClr val="00B050"/>
              </a:solidFill>
            </a:endParaRPr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4"/>
          </p:nvPr>
        </p:nvSpPr>
        <p:spPr>
          <a:xfrm>
            <a:off x="4645025" y="1714488"/>
            <a:ext cx="4041775" cy="4786346"/>
          </a:xfrm>
        </p:spPr>
        <p:txBody>
          <a:bodyPr>
            <a:normAutofit/>
          </a:bodyPr>
          <a:lstStyle/>
          <a:p>
            <a:pPr algn="l" rtl="0">
              <a:lnSpc>
                <a:spcPct val="200000"/>
              </a:lnSpc>
              <a:buFontTx/>
              <a:buChar char="-"/>
            </a:pPr>
            <a:r>
              <a:rPr lang="fr-FR" b="1" dirty="0" smtClean="0"/>
              <a:t>The </a:t>
            </a:r>
            <a:r>
              <a:rPr lang="fr-FR" b="1" dirty="0" err="1" smtClean="0"/>
              <a:t>Thesis</a:t>
            </a:r>
            <a:r>
              <a:rPr lang="fr-FR" b="1" dirty="0" smtClean="0"/>
              <a:t> </a:t>
            </a:r>
            <a:r>
              <a:rPr lang="fr-FR" b="1" dirty="0" err="1" smtClean="0"/>
              <a:t>Statement</a:t>
            </a:r>
            <a:endParaRPr lang="fr-FR" b="1" dirty="0" smtClean="0"/>
          </a:p>
          <a:p>
            <a:pPr algn="l" rtl="0">
              <a:lnSpc>
                <a:spcPct val="200000"/>
              </a:lnSpc>
              <a:buFontTx/>
              <a:buChar char="-"/>
            </a:pPr>
            <a:r>
              <a:rPr lang="fr-FR" b="1" dirty="0" err="1" smtClean="0"/>
              <a:t>Topic</a:t>
            </a:r>
            <a:r>
              <a:rPr lang="fr-FR" b="1" dirty="0" smtClean="0"/>
              <a:t> sentence 1</a:t>
            </a:r>
          </a:p>
          <a:p>
            <a:pPr algn="l" rtl="0">
              <a:lnSpc>
                <a:spcPct val="200000"/>
              </a:lnSpc>
              <a:buFontTx/>
              <a:buChar char="-"/>
            </a:pPr>
            <a:r>
              <a:rPr lang="fr-FR" b="1" dirty="0" err="1" smtClean="0"/>
              <a:t>Topic</a:t>
            </a:r>
            <a:r>
              <a:rPr lang="fr-FR" b="1" dirty="0" smtClean="0"/>
              <a:t> Sentence 2</a:t>
            </a:r>
          </a:p>
          <a:p>
            <a:pPr algn="l" rtl="0">
              <a:lnSpc>
                <a:spcPct val="200000"/>
              </a:lnSpc>
              <a:buFontTx/>
              <a:buChar char="-"/>
            </a:pPr>
            <a:r>
              <a:rPr lang="fr-FR" b="1" dirty="0" err="1" smtClean="0"/>
              <a:t>Topic</a:t>
            </a:r>
            <a:r>
              <a:rPr lang="fr-FR" b="1" dirty="0" smtClean="0"/>
              <a:t> Sentence 3</a:t>
            </a:r>
          </a:p>
          <a:p>
            <a:pPr algn="l" rtl="0">
              <a:lnSpc>
                <a:spcPct val="200000"/>
              </a:lnSpc>
              <a:buFontTx/>
              <a:buChar char="-"/>
            </a:pPr>
            <a:r>
              <a:rPr lang="fr-FR" b="1" dirty="0" smtClean="0"/>
              <a:t>The </a:t>
            </a:r>
            <a:r>
              <a:rPr lang="fr-FR" b="1" dirty="0" err="1" smtClean="0"/>
              <a:t>Concluding</a:t>
            </a:r>
            <a:r>
              <a:rPr lang="fr-FR" b="1" dirty="0" smtClean="0"/>
              <a:t> </a:t>
            </a:r>
            <a:r>
              <a:rPr lang="fr-FR" b="1" dirty="0" err="1" smtClean="0"/>
              <a:t>Paragraph</a:t>
            </a:r>
            <a:endParaRPr lang="ar-SA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عنوان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fr-FR" b="1" dirty="0" smtClean="0">
                <a:solidFill>
                  <a:srgbClr val="FF0000"/>
                </a:solidFill>
              </a:rPr>
              <a:t>To have a good </a:t>
            </a:r>
            <a:r>
              <a:rPr lang="fr-FR" b="1" dirty="0" err="1" smtClean="0">
                <a:solidFill>
                  <a:srgbClr val="FF0000"/>
                </a:solidFill>
              </a:rPr>
              <a:t>example</a:t>
            </a:r>
            <a:r>
              <a:rPr lang="fr-FR" b="1" dirty="0" smtClean="0">
                <a:solidFill>
                  <a:srgbClr val="FF0000"/>
                </a:solidFill>
              </a:rPr>
              <a:t>: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8" name="عنصر نائب للمحتوى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buNone/>
            </a:pPr>
            <a:r>
              <a:rPr lang="fr-FR" sz="4800" b="1" dirty="0" smtClean="0"/>
              <a:t>    Go to </a:t>
            </a:r>
            <a:r>
              <a:rPr lang="fr-FR" sz="4800" b="1" dirty="0" err="1" smtClean="0"/>
              <a:t>Stepping</a:t>
            </a:r>
            <a:r>
              <a:rPr lang="fr-FR" sz="4800" b="1" dirty="0" smtClean="0"/>
              <a:t> Stones </a:t>
            </a:r>
          </a:p>
          <a:p>
            <a:pPr algn="l" rtl="0">
              <a:buNone/>
            </a:pPr>
            <a:r>
              <a:rPr lang="fr-FR" sz="4800" b="1" dirty="0"/>
              <a:t> </a:t>
            </a:r>
            <a:r>
              <a:rPr lang="fr-FR" sz="4800" b="1" dirty="0" smtClean="0"/>
              <a:t>        pp229, 230, 231</a:t>
            </a:r>
            <a:endParaRPr lang="ar-SA" sz="4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fr-FR" b="1" dirty="0" err="1" smtClean="0">
                <a:solidFill>
                  <a:srgbClr val="FF0000"/>
                </a:solidFill>
              </a:rPr>
              <a:t>Characteristics</a:t>
            </a:r>
            <a:r>
              <a:rPr lang="fr-FR" b="1" dirty="0" smtClean="0">
                <a:solidFill>
                  <a:srgbClr val="FF0000"/>
                </a:solidFill>
              </a:rPr>
              <a:t> of the </a:t>
            </a:r>
            <a:r>
              <a:rPr lang="fr-FR" b="1" dirty="0" err="1" smtClean="0">
                <a:solidFill>
                  <a:srgbClr val="FF0000"/>
                </a:solidFill>
              </a:rPr>
              <a:t>essay</a:t>
            </a:r>
            <a:r>
              <a:rPr lang="fr-FR" b="1" dirty="0" smtClean="0">
                <a:solidFill>
                  <a:srgbClr val="FF0000"/>
                </a:solidFill>
              </a:rPr>
              <a:t>: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>
              <a:lnSpc>
                <a:spcPct val="200000"/>
              </a:lnSpc>
              <a:buNone/>
            </a:pPr>
            <a:r>
              <a:rPr lang="en-US" dirty="0" smtClean="0"/>
              <a:t>         </a:t>
            </a:r>
            <a:r>
              <a:rPr lang="en-US" b="1" dirty="0" smtClean="0"/>
              <a:t>Just as a paragraph does, an essay has </a:t>
            </a:r>
            <a:r>
              <a:rPr lang="en-US" b="1" u="sng" dirty="0" smtClean="0"/>
              <a:t>unity</a:t>
            </a:r>
            <a:r>
              <a:rPr lang="en-US" b="1" dirty="0" smtClean="0"/>
              <a:t> and </a:t>
            </a:r>
            <a:r>
              <a:rPr lang="en-US" b="1" u="sng" dirty="0" smtClean="0"/>
              <a:t>coherence</a:t>
            </a:r>
            <a:r>
              <a:rPr lang="en-US" b="1" dirty="0" smtClean="0"/>
              <a:t>. Transition signals and the repetition of  key nouns link the paragraphs into </a:t>
            </a:r>
            <a:r>
              <a:rPr lang="en-US" b="1" u="sng" dirty="0" smtClean="0"/>
              <a:t>a cohesive whole</a:t>
            </a:r>
            <a:r>
              <a:rPr lang="en-US" b="1" dirty="0" smtClean="0"/>
              <a:t>.   </a:t>
            </a:r>
            <a:endParaRPr lang="ar-SA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514</Words>
  <Application>Microsoft Office PowerPoint</Application>
  <PresentationFormat>عرض على الشاشة (3:4)‏</PresentationFormat>
  <Paragraphs>36</Paragraphs>
  <Slides>13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سمة Office</vt:lpstr>
      <vt:lpstr>Writing an Essay</vt:lpstr>
      <vt:lpstr>Introduction</vt:lpstr>
      <vt:lpstr>What is an essay?</vt:lpstr>
      <vt:lpstr>Parts of the Essay:</vt:lpstr>
      <vt:lpstr>الشريحة 5</vt:lpstr>
      <vt:lpstr>الشريحة 6</vt:lpstr>
      <vt:lpstr>Comparing the paragraph and the Essay</vt:lpstr>
      <vt:lpstr>To have a good example:</vt:lpstr>
      <vt:lpstr>Characteristics of the essay:</vt:lpstr>
      <vt:lpstr>الشريحة 10</vt:lpstr>
      <vt:lpstr>How to Write an Effective Title</vt:lpstr>
      <vt:lpstr>الشريحة 12</vt:lpstr>
      <vt:lpstr>Rules for Presenting a Title: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an Essay</dc:title>
  <dc:creator>usert</dc:creator>
  <cp:lastModifiedBy>usert</cp:lastModifiedBy>
  <cp:revision>25</cp:revision>
  <dcterms:created xsi:type="dcterms:W3CDTF">2019-11-11T17:29:11Z</dcterms:created>
  <dcterms:modified xsi:type="dcterms:W3CDTF">2021-10-14T04:14:50Z</dcterms:modified>
</cp:coreProperties>
</file>