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7" r:id="rId4"/>
    <p:sldId id="260" r:id="rId5"/>
    <p:sldId id="261" r:id="rId6"/>
    <p:sldId id="259" r:id="rId7"/>
    <p:sldId id="263" r:id="rId8"/>
    <p:sldId id="262" r:id="rId9"/>
    <p:sldId id="269" r:id="rId10"/>
    <p:sldId id="268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مقطع افتراضي" id="{494B4C70-84A2-46B1-9382-FBB08A67B865}">
          <p14:sldIdLst>
            <p14:sldId id="256"/>
            <p14:sldId id="258"/>
            <p14:sldId id="257"/>
            <p14:sldId id="260"/>
            <p14:sldId id="261"/>
            <p14:sldId id="259"/>
            <p14:sldId id="263"/>
            <p14:sldId id="262"/>
            <p14:sldId id="269"/>
            <p14:sldId id="268"/>
            <p14:sldId id="264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 autoAdjust="0"/>
    <p:restoredTop sz="94660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09AF1-740C-486E-B3CC-5825EA110AA7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4207C-6AF6-4564-A716-239A2E672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339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19/09/1443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19/09/1443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19/09/1443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19/09/1443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emf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3268339" y="260648"/>
            <a:ext cx="31758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3600" b="1" dirty="0"/>
              <a:t>الاحصاء الاستدلالي </a:t>
            </a:r>
            <a:endParaRPr lang="en-US" sz="3600" b="1" dirty="0"/>
          </a:p>
        </p:txBody>
      </p:sp>
      <p:sp>
        <p:nvSpPr>
          <p:cNvPr id="6" name="مربع نص 5"/>
          <p:cNvSpPr txBox="1"/>
          <p:nvPr/>
        </p:nvSpPr>
        <p:spPr>
          <a:xfrm>
            <a:off x="5748084" y="1495610"/>
            <a:ext cx="25683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2800" b="1" dirty="0"/>
              <a:t>تقدير معالم المجتمع </a:t>
            </a:r>
            <a:endParaRPr lang="en-US" sz="2800" b="1" dirty="0"/>
          </a:p>
        </p:txBody>
      </p:sp>
      <p:sp>
        <p:nvSpPr>
          <p:cNvPr id="7" name="مربع نص 6"/>
          <p:cNvSpPr txBox="1"/>
          <p:nvPr/>
        </p:nvSpPr>
        <p:spPr>
          <a:xfrm>
            <a:off x="375792" y="1537628"/>
            <a:ext cx="23759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2800" b="1" dirty="0"/>
              <a:t>اختبارات الفروض </a:t>
            </a:r>
            <a:endParaRPr lang="en-US" sz="2800" b="1" dirty="0"/>
          </a:p>
        </p:txBody>
      </p:sp>
      <p:cxnSp>
        <p:nvCxnSpPr>
          <p:cNvPr id="10" name="رابط كسهم مستقيم 9"/>
          <p:cNvCxnSpPr/>
          <p:nvPr/>
        </p:nvCxnSpPr>
        <p:spPr>
          <a:xfrm>
            <a:off x="7380312" y="2018829"/>
            <a:ext cx="0" cy="18002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مربع نص 10"/>
          <p:cNvSpPr txBox="1"/>
          <p:nvPr/>
        </p:nvSpPr>
        <p:spPr>
          <a:xfrm>
            <a:off x="7452320" y="43651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5148064" y="3819029"/>
            <a:ext cx="3429000" cy="2705100"/>
          </a:xfrm>
          <a:prstGeom prst="roundRect">
            <a:avLst>
              <a:gd name="adj" fmla="val 16667"/>
            </a:avLst>
          </a:prstGeom>
          <a:solidFill>
            <a:srgbClr val="FFCC66">
              <a:alpha val="30196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ar-SA" sz="3200" dirty="0">
                <a:solidFill>
                  <a:srgbClr val="CC0000"/>
                </a:solidFill>
                <a:latin typeface="Gill Sans MT" pitchFamily="34" charset="0"/>
              </a:rPr>
              <a:t>التقدير بنقطة</a:t>
            </a:r>
            <a:r>
              <a:rPr lang="en-GB" sz="3200" dirty="0">
                <a:solidFill>
                  <a:srgbClr val="CC0000"/>
                </a:solidFill>
                <a:latin typeface="Gill Sans MT" pitchFamily="34" charset="0"/>
              </a:rPr>
              <a:t>:</a:t>
            </a:r>
            <a:r>
              <a:rPr lang="ar-SA" sz="3200" dirty="0">
                <a:latin typeface="Gill Sans MT" pitchFamily="34" charset="0"/>
              </a:rPr>
              <a:t> 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ar-SA" sz="3200" dirty="0">
                <a:latin typeface="Gill Sans MT" pitchFamily="34" charset="0"/>
              </a:rPr>
              <a:t>تستخدم بيانات العينة لتقدير معلمة المجتمع المجهولة بنقطة واحدة فقط، أي </a:t>
            </a:r>
            <a:r>
              <a:rPr lang="ar-SA" sz="3200" u="sng" dirty="0">
                <a:latin typeface="Gill Sans MT" pitchFamily="34" charset="0"/>
              </a:rPr>
              <a:t>بقيمة واحدة فقط</a:t>
            </a:r>
            <a:r>
              <a:rPr lang="ar-SA" sz="3200" dirty="0">
                <a:latin typeface="Gill Sans MT" pitchFamily="34" charset="0"/>
              </a:rPr>
              <a:t>. </a:t>
            </a:r>
            <a:endParaRPr lang="en-US" dirty="0">
              <a:latin typeface="Gill Sans MT" pitchFamily="34" charset="0"/>
            </a:endParaRPr>
          </a:p>
        </p:txBody>
      </p:sp>
      <p:cxnSp>
        <p:nvCxnSpPr>
          <p:cNvPr id="13" name="رابط كسهم مستقيم 12"/>
          <p:cNvCxnSpPr/>
          <p:nvPr/>
        </p:nvCxnSpPr>
        <p:spPr>
          <a:xfrm flipH="1">
            <a:off x="3131840" y="2018829"/>
            <a:ext cx="2808312" cy="191422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791714" y="3819029"/>
            <a:ext cx="3429000" cy="2778125"/>
          </a:xfrm>
          <a:prstGeom prst="roundRect">
            <a:avLst>
              <a:gd name="adj" fmla="val 16667"/>
            </a:avLst>
          </a:prstGeom>
          <a:solidFill>
            <a:srgbClr val="FFCC66">
              <a:alpha val="30196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ar-SA" sz="3200" dirty="0">
                <a:solidFill>
                  <a:srgbClr val="CC0000"/>
                </a:solidFill>
                <a:latin typeface="Gill Sans MT" pitchFamily="34" charset="0"/>
              </a:rPr>
              <a:t>التقدير بمجال الثقة </a:t>
            </a:r>
            <a:r>
              <a:rPr lang="en-GB" sz="3200" dirty="0">
                <a:solidFill>
                  <a:srgbClr val="CC0000"/>
                </a:solidFill>
                <a:latin typeface="Gill Sans MT" pitchFamily="34" charset="0"/>
              </a:rPr>
              <a:t>:</a:t>
            </a:r>
            <a:r>
              <a:rPr lang="ar-SA" sz="3600" dirty="0">
                <a:latin typeface="Gill Sans MT" pitchFamily="34" charset="0"/>
              </a:rPr>
              <a:t> 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ar-SA" sz="3200" dirty="0">
                <a:latin typeface="Gill Sans MT" pitchFamily="34" charset="0"/>
              </a:rPr>
              <a:t>تستخدم بيانات العينة لتقدير معلمة المجتمع المجهولة </a:t>
            </a:r>
            <a:r>
              <a:rPr lang="ar-SA" sz="3200" u="sng" dirty="0">
                <a:latin typeface="Gill Sans MT" pitchFamily="34" charset="0"/>
              </a:rPr>
              <a:t>بفترة</a:t>
            </a:r>
            <a:r>
              <a:rPr lang="en-GB" sz="3200" u="sng" dirty="0">
                <a:latin typeface="Gill Sans MT" pitchFamily="34" charset="0"/>
              </a:rPr>
              <a:t> </a:t>
            </a:r>
            <a:r>
              <a:rPr lang="ar-EG" sz="3200" u="sng" dirty="0">
                <a:latin typeface="Gill Sans MT" pitchFamily="34" charset="0"/>
              </a:rPr>
              <a:t> (مجموعة)</a:t>
            </a:r>
            <a:r>
              <a:rPr lang="ar-SA" sz="3200" u="sng" dirty="0">
                <a:latin typeface="Gill Sans MT" pitchFamily="34" charset="0"/>
              </a:rPr>
              <a:t> من القيم</a:t>
            </a:r>
            <a:r>
              <a:rPr lang="ar-SA" sz="3600" dirty="0">
                <a:latin typeface="Gill Sans MT" pitchFamily="34" charset="0"/>
              </a:rPr>
              <a:t>.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36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00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7"/>
          <p:cNvSpPr>
            <a:spLocks noGrp="1"/>
          </p:cNvSpPr>
          <p:nvPr/>
        </p:nvSpPr>
        <p:spPr bwMode="auto">
          <a:xfrm>
            <a:off x="89694" y="111919"/>
            <a:ext cx="8964612" cy="663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ar-SA" sz="2400" b="1" dirty="0"/>
              <a:t>أساليب حساب الفروق </a:t>
            </a:r>
          </a:p>
          <a:p>
            <a:pPr algn="ctr" eaLnBrk="1" hangingPunct="1">
              <a:buFontTx/>
              <a:buNone/>
              <a:defRPr/>
            </a:pPr>
            <a:r>
              <a:rPr lang="ar-SA" sz="2400" b="1" dirty="0"/>
              <a:t>(يجب أن نميز بين ثلاث حالات</a:t>
            </a:r>
            <a:r>
              <a:rPr lang="ar-SA" sz="2400" b="1" dirty="0" err="1"/>
              <a:t>)</a:t>
            </a:r>
            <a:endParaRPr lang="ar-SA" sz="2400" b="1" dirty="0"/>
          </a:p>
          <a:p>
            <a:pPr algn="ctr" eaLnBrk="1" hangingPunct="1">
              <a:buFontTx/>
              <a:buNone/>
              <a:defRPr/>
            </a:pPr>
            <a:endParaRPr lang="ar-SA" sz="2400" b="1" dirty="0">
              <a:solidFill>
                <a:srgbClr val="08275F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ar-SA" sz="1700" b="1" dirty="0"/>
              <a:t>   </a:t>
            </a:r>
            <a:r>
              <a:rPr lang="ar-SA" sz="1700" b="1" dirty="0" err="1">
                <a:solidFill>
                  <a:schemeClr val="accent6">
                    <a:lumMod val="75000"/>
                  </a:schemeClr>
                </a:solidFill>
              </a:rPr>
              <a:t>اختبار </a:t>
            </a:r>
            <a:r>
              <a:rPr lang="ar-SA" sz="1700" b="1" dirty="0">
                <a:solidFill>
                  <a:schemeClr val="accent6">
                    <a:lumMod val="75000"/>
                  </a:schemeClr>
                </a:solidFill>
              </a:rPr>
              <a:t>”ت“ لعينة واحدة </a:t>
            </a:r>
            <a:r>
              <a:rPr lang="ar-SA" sz="1700" b="1" dirty="0"/>
              <a:t>          </a:t>
            </a:r>
            <a:r>
              <a:rPr lang="ar-SA" sz="1700" b="1" dirty="0" err="1">
                <a:solidFill>
                  <a:srgbClr val="FF0000"/>
                </a:solidFill>
              </a:rPr>
              <a:t>اختبار </a:t>
            </a:r>
            <a:r>
              <a:rPr lang="ar-SA" sz="1700" b="1" dirty="0">
                <a:solidFill>
                  <a:srgbClr val="FF0000"/>
                </a:solidFill>
              </a:rPr>
              <a:t>”ت“ لعينتين مستقلتين    </a:t>
            </a:r>
            <a:r>
              <a:rPr lang="ar-SA" sz="1700" b="1" dirty="0" err="1">
                <a:solidFill>
                  <a:srgbClr val="00B050"/>
                </a:solidFill>
              </a:rPr>
              <a:t>اختبار </a:t>
            </a:r>
            <a:r>
              <a:rPr lang="ar-SA" sz="1700" b="1" dirty="0">
                <a:solidFill>
                  <a:srgbClr val="00B050"/>
                </a:solidFill>
              </a:rPr>
              <a:t>”ت“لعينتين مترابطتين(مزدوجة</a:t>
            </a:r>
            <a:r>
              <a:rPr lang="ar-SA" sz="1700" b="1" dirty="0" err="1">
                <a:solidFill>
                  <a:srgbClr val="00B050"/>
                </a:solidFill>
              </a:rPr>
              <a:t>)</a:t>
            </a:r>
            <a:r>
              <a:rPr lang="ar-SA" sz="1700" b="1" dirty="0">
                <a:solidFill>
                  <a:srgbClr val="00B050"/>
                </a:solidFill>
              </a:rPr>
              <a:t>(غير مستقلتين</a:t>
            </a:r>
            <a:r>
              <a:rPr lang="ar-SA" sz="1700" b="1" dirty="0" err="1">
                <a:solidFill>
                  <a:srgbClr val="00B050"/>
                </a:solidFill>
              </a:rPr>
              <a:t>)</a:t>
            </a:r>
            <a:r>
              <a:rPr lang="ar-SA" sz="1700" b="1" dirty="0">
                <a:solidFill>
                  <a:srgbClr val="00B050"/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sz="1700" b="1" dirty="0"/>
              <a:t>                 </a:t>
            </a:r>
            <a:r>
              <a:rPr lang="en-US" sz="1700" b="1" dirty="0">
                <a:solidFill>
                  <a:srgbClr val="FF0000"/>
                </a:solidFill>
              </a:rPr>
              <a:t>Independent Samples T-Test        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one Sample T-Test</a:t>
            </a:r>
            <a:r>
              <a:rPr lang="ar-SA" sz="17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b="1" dirty="0">
                <a:solidFill>
                  <a:srgbClr val="00B050"/>
                </a:solidFill>
              </a:rPr>
              <a:t>Paired Samples T-Test</a:t>
            </a:r>
            <a:endParaRPr lang="ar-SA" sz="1700" b="1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endParaRPr lang="ar-SA" sz="1800" b="1" dirty="0">
              <a:solidFill>
                <a:srgbClr val="08275F"/>
              </a:solidFill>
            </a:endParaRPr>
          </a:p>
          <a:p>
            <a:pPr eaLnBrk="1" hangingPunct="1">
              <a:buFontTx/>
              <a:buNone/>
              <a:defRPr/>
            </a:pPr>
            <a:endParaRPr lang="ar-SA" sz="1800" b="1" dirty="0">
              <a:solidFill>
                <a:srgbClr val="08275F"/>
              </a:solidFill>
            </a:endParaRPr>
          </a:p>
          <a:p>
            <a:pPr eaLnBrk="1" hangingPunct="1">
              <a:buFontTx/>
              <a:buNone/>
              <a:defRPr/>
            </a:pPr>
            <a:endParaRPr lang="ar-SA" sz="1800" b="1" dirty="0">
              <a:solidFill>
                <a:srgbClr val="08275F"/>
              </a:solidFill>
            </a:endParaRPr>
          </a:p>
          <a:p>
            <a:pPr eaLnBrk="1" hangingPunct="1">
              <a:buFontTx/>
              <a:buNone/>
              <a:defRPr/>
            </a:pPr>
            <a:endParaRPr lang="ar-SA" sz="1800" b="1" dirty="0">
              <a:solidFill>
                <a:srgbClr val="08275F"/>
              </a:solidFill>
            </a:endParaRPr>
          </a:p>
          <a:p>
            <a:pPr eaLnBrk="1" hangingPunct="1">
              <a:buFontTx/>
              <a:buNone/>
              <a:defRPr/>
            </a:pPr>
            <a:endParaRPr lang="ar-SA" sz="1800" b="1" dirty="0">
              <a:solidFill>
                <a:srgbClr val="08275F"/>
              </a:solidFill>
            </a:endParaRPr>
          </a:p>
          <a:p>
            <a:pPr eaLnBrk="1" hangingPunct="1">
              <a:buFontTx/>
              <a:buNone/>
              <a:defRPr/>
            </a:pPr>
            <a:endParaRPr lang="ar-SA" sz="1800" b="1" dirty="0">
              <a:solidFill>
                <a:srgbClr val="08275F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ar-SA" sz="1800" b="1" dirty="0">
                <a:solidFill>
                  <a:schemeClr val="tx2"/>
                </a:solidFill>
              </a:rPr>
              <a:t>       </a:t>
            </a:r>
          </a:p>
          <a:p>
            <a:pPr eaLnBrk="1" hangingPunct="1">
              <a:buFontTx/>
              <a:buNone/>
              <a:defRPr/>
            </a:pPr>
            <a:endParaRPr lang="ar-SA" sz="1800" b="1" dirty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  <a:defRPr/>
            </a:pPr>
            <a:endParaRPr lang="ar-SA" sz="1800" b="1" dirty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ar-SA" sz="1800" b="1" dirty="0">
                <a:solidFill>
                  <a:schemeClr val="tx2"/>
                </a:solidFill>
              </a:rPr>
              <a:t>       الفروق بين عينة ومجتمع</a:t>
            </a:r>
          </a:p>
          <a:p>
            <a:pPr eaLnBrk="1" hangingPunct="1">
              <a:buFontTx/>
              <a:buNone/>
              <a:defRPr/>
            </a:pPr>
            <a:r>
              <a:rPr lang="ar-SA" sz="1800" b="1" dirty="0">
                <a:solidFill>
                  <a:schemeClr val="tx2"/>
                </a:solidFill>
              </a:rPr>
              <a:t>(مقارنة متوسط عينة بمتوسط مجتمع</a:t>
            </a:r>
            <a:r>
              <a:rPr lang="ar-SA" sz="1800" b="1" dirty="0" err="1">
                <a:solidFill>
                  <a:schemeClr val="tx2"/>
                </a:solidFill>
              </a:rPr>
              <a:t>)</a:t>
            </a:r>
            <a:endParaRPr lang="ar-SA" sz="1800" b="1" dirty="0">
              <a:solidFill>
                <a:schemeClr val="tx2"/>
              </a:solidFill>
            </a:endParaRPr>
          </a:p>
          <a:p>
            <a:pPr algn="ctr" eaLnBrk="1" hangingPunct="1">
              <a:buFontTx/>
              <a:buNone/>
              <a:defRPr/>
            </a:pPr>
            <a:r>
              <a:rPr lang="ar-SA" sz="1800" b="1" dirty="0"/>
              <a:t>                                                           الفروق بين عينتين(مقارنة متوسطي عينتين</a:t>
            </a:r>
            <a:r>
              <a:rPr lang="ar-SA" sz="1800" b="1" dirty="0" err="1"/>
              <a:t>)</a:t>
            </a:r>
            <a:endParaRPr lang="ar-SA" sz="1200" b="1" dirty="0">
              <a:solidFill>
                <a:srgbClr val="08275F"/>
              </a:solidFill>
            </a:endParaRPr>
          </a:p>
          <a:p>
            <a:pPr eaLnBrk="1" hangingPunct="1">
              <a:buFontTx/>
              <a:buNone/>
              <a:defRPr/>
            </a:pPr>
            <a:endParaRPr lang="ar-SA" sz="1800" b="1" dirty="0">
              <a:solidFill>
                <a:srgbClr val="08275F"/>
              </a:solidFill>
            </a:endParaRPr>
          </a:p>
          <a:p>
            <a:pPr eaLnBrk="1" hangingPunct="1">
              <a:buFontTx/>
              <a:buNone/>
              <a:defRPr/>
            </a:pPr>
            <a:endParaRPr lang="ar-SA" sz="1800" b="1" dirty="0">
              <a:solidFill>
                <a:srgbClr val="08275F"/>
              </a:solidFill>
            </a:endParaRPr>
          </a:p>
          <a:p>
            <a:pPr eaLnBrk="1" hangingPunct="1">
              <a:buFontTx/>
              <a:buNone/>
              <a:defRPr/>
            </a:pPr>
            <a:endParaRPr lang="ar-SA" sz="1800" b="1" dirty="0">
              <a:solidFill>
                <a:srgbClr val="08275F"/>
              </a:solidFill>
            </a:endParaRPr>
          </a:p>
        </p:txBody>
      </p:sp>
      <p:cxnSp>
        <p:nvCxnSpPr>
          <p:cNvPr id="5" name="رابط كسهم مستقيم 4"/>
          <p:cNvCxnSpPr/>
          <p:nvPr/>
        </p:nvCxnSpPr>
        <p:spPr>
          <a:xfrm>
            <a:off x="4437063" y="1062038"/>
            <a:ext cx="3122612" cy="3873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رابط كسهم مستقيم 5"/>
          <p:cNvCxnSpPr/>
          <p:nvPr/>
        </p:nvCxnSpPr>
        <p:spPr>
          <a:xfrm flipH="1">
            <a:off x="1295400" y="1052513"/>
            <a:ext cx="3132138" cy="3968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>
            <a:off x="7667625" y="2133600"/>
            <a:ext cx="433388" cy="10795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كسهم مستقيم 7"/>
          <p:cNvCxnSpPr/>
          <p:nvPr/>
        </p:nvCxnSpPr>
        <p:spPr>
          <a:xfrm flipH="1">
            <a:off x="7200900" y="2168525"/>
            <a:ext cx="466725" cy="10445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ربع نص 43"/>
          <p:cNvSpPr txBox="1">
            <a:spLocks noChangeArrowheads="1"/>
          </p:cNvSpPr>
          <p:nvPr/>
        </p:nvSpPr>
        <p:spPr bwMode="auto">
          <a:xfrm>
            <a:off x="3816350" y="3213100"/>
            <a:ext cx="1403350" cy="784225"/>
          </a:xfrm>
          <a:prstGeom prst="rect">
            <a:avLst/>
          </a:prstGeom>
          <a:solidFill>
            <a:srgbClr val="FFC1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sz="1500" b="1">
                <a:solidFill>
                  <a:srgbClr val="08275F"/>
                </a:solidFill>
              </a:rPr>
              <a:t>مقارنة متوسطي عينتين </a:t>
            </a:r>
            <a:r>
              <a:rPr lang="ar-SA" sz="1500" b="1">
                <a:solidFill>
                  <a:srgbClr val="FF0000"/>
                </a:solidFill>
              </a:rPr>
              <a:t>مستقلتين ومتجانستين </a:t>
            </a:r>
          </a:p>
        </p:txBody>
      </p:sp>
      <p:sp>
        <p:nvSpPr>
          <p:cNvPr id="10" name="مربع نص 44"/>
          <p:cNvSpPr txBox="1">
            <a:spLocks noChangeArrowheads="1"/>
          </p:cNvSpPr>
          <p:nvPr/>
        </p:nvSpPr>
        <p:spPr bwMode="auto">
          <a:xfrm>
            <a:off x="2339975" y="3213100"/>
            <a:ext cx="1403350" cy="784225"/>
          </a:xfrm>
          <a:prstGeom prst="rect">
            <a:avLst/>
          </a:prstGeom>
          <a:solidFill>
            <a:srgbClr val="FFC1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sz="1500" b="1">
                <a:solidFill>
                  <a:srgbClr val="363080"/>
                </a:solidFill>
              </a:rPr>
              <a:t>مقارنة متوسطي عينتين </a:t>
            </a:r>
            <a:r>
              <a:rPr lang="ar-SA" sz="1500" b="1">
                <a:solidFill>
                  <a:srgbClr val="FF0000"/>
                </a:solidFill>
              </a:rPr>
              <a:t>مستقلتين وغير متجانستين</a:t>
            </a:r>
            <a:endParaRPr lang="ar-SA" sz="1500">
              <a:solidFill>
                <a:srgbClr val="FF0000"/>
              </a:solidFill>
            </a:endParaRPr>
          </a:p>
        </p:txBody>
      </p:sp>
      <p:sp>
        <p:nvSpPr>
          <p:cNvPr id="11" name="مربع نص 45"/>
          <p:cNvSpPr txBox="1">
            <a:spLocks noChangeArrowheads="1"/>
          </p:cNvSpPr>
          <p:nvPr/>
        </p:nvSpPr>
        <p:spPr bwMode="auto">
          <a:xfrm>
            <a:off x="309563" y="3209925"/>
            <a:ext cx="1547812" cy="784225"/>
          </a:xfrm>
          <a:prstGeom prst="rect">
            <a:avLst/>
          </a:prstGeom>
          <a:solidFill>
            <a:srgbClr val="FFC1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sz="1500" b="1">
                <a:solidFill>
                  <a:srgbClr val="08275F"/>
                </a:solidFill>
              </a:rPr>
              <a:t>مقارنة متوسطي عينتين </a:t>
            </a:r>
            <a:r>
              <a:rPr lang="ar-SA" sz="1500" b="1">
                <a:solidFill>
                  <a:srgbClr val="FF0000"/>
                </a:solidFill>
              </a:rPr>
              <a:t>غير مستقلتين(مترابطتين)</a:t>
            </a:r>
            <a:endParaRPr lang="ar-SA" sz="1500">
              <a:solidFill>
                <a:srgbClr val="FF0000"/>
              </a:solidFill>
            </a:endParaRPr>
          </a:p>
        </p:txBody>
      </p:sp>
      <p:sp>
        <p:nvSpPr>
          <p:cNvPr id="12" name="مربع نص 46"/>
          <p:cNvSpPr txBox="1">
            <a:spLocks noChangeArrowheads="1"/>
          </p:cNvSpPr>
          <p:nvPr/>
        </p:nvSpPr>
        <p:spPr bwMode="auto">
          <a:xfrm>
            <a:off x="3132138" y="4689475"/>
            <a:ext cx="1189037" cy="585788"/>
          </a:xfrm>
          <a:prstGeom prst="rect">
            <a:avLst/>
          </a:prstGeom>
          <a:solidFill>
            <a:srgbClr val="FFC1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sz="1600" b="1">
                <a:solidFill>
                  <a:srgbClr val="08275F"/>
                </a:solidFill>
              </a:rPr>
              <a:t>غير متساويتين </a:t>
            </a:r>
          </a:p>
          <a:p>
            <a:pPr algn="ctr" eaLnBrk="1" hangingPunct="1"/>
            <a:r>
              <a:rPr lang="ar-SA" sz="1600" b="1">
                <a:solidFill>
                  <a:srgbClr val="08275F"/>
                </a:solidFill>
              </a:rPr>
              <a:t>في الحجم</a:t>
            </a:r>
            <a:endParaRPr lang="ar-SA" sz="1600"/>
          </a:p>
        </p:txBody>
      </p:sp>
      <p:sp>
        <p:nvSpPr>
          <p:cNvPr id="13" name="مربع نص 47"/>
          <p:cNvSpPr txBox="1">
            <a:spLocks noChangeArrowheads="1"/>
          </p:cNvSpPr>
          <p:nvPr/>
        </p:nvSpPr>
        <p:spPr bwMode="auto">
          <a:xfrm>
            <a:off x="4643438" y="4689475"/>
            <a:ext cx="973137" cy="584200"/>
          </a:xfrm>
          <a:prstGeom prst="rect">
            <a:avLst/>
          </a:prstGeom>
          <a:solidFill>
            <a:srgbClr val="FFC1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sz="1600" b="1">
                <a:solidFill>
                  <a:srgbClr val="08275F"/>
                </a:solidFill>
              </a:rPr>
              <a:t>متساويتين في الحجم</a:t>
            </a:r>
            <a:endParaRPr lang="ar-SA" sz="1600"/>
          </a:p>
        </p:txBody>
      </p:sp>
      <p:cxnSp>
        <p:nvCxnSpPr>
          <p:cNvPr id="14" name="رابط كسهم مستقيم 13"/>
          <p:cNvCxnSpPr>
            <a:endCxn id="12" idx="0"/>
          </p:cNvCxnSpPr>
          <p:nvPr/>
        </p:nvCxnSpPr>
        <p:spPr>
          <a:xfrm flipH="1">
            <a:off x="3727450" y="4068763"/>
            <a:ext cx="763588" cy="6207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>
            <a:endCxn id="13" idx="0"/>
          </p:cNvCxnSpPr>
          <p:nvPr/>
        </p:nvCxnSpPr>
        <p:spPr>
          <a:xfrm>
            <a:off x="4481513" y="4059238"/>
            <a:ext cx="649287" cy="6302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 flipH="1">
            <a:off x="1141413" y="2133600"/>
            <a:ext cx="0" cy="10429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/>
          <p:nvPr/>
        </p:nvCxnSpPr>
        <p:spPr>
          <a:xfrm flipH="1">
            <a:off x="3095625" y="2097088"/>
            <a:ext cx="936625" cy="10810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/>
          <p:nvPr/>
        </p:nvCxnSpPr>
        <p:spPr>
          <a:xfrm>
            <a:off x="3995738" y="2097088"/>
            <a:ext cx="828675" cy="10795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مربع نص 62"/>
          <p:cNvSpPr txBox="1">
            <a:spLocks noChangeArrowheads="1"/>
          </p:cNvSpPr>
          <p:nvPr/>
        </p:nvSpPr>
        <p:spPr bwMode="auto">
          <a:xfrm>
            <a:off x="6227763" y="3213100"/>
            <a:ext cx="1187450" cy="8302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sz="1600" b="1">
                <a:solidFill>
                  <a:srgbClr val="08275F"/>
                </a:solidFill>
              </a:rPr>
              <a:t>تباين المجتمع غير معلوم </a:t>
            </a:r>
          </a:p>
          <a:p>
            <a:pPr algn="ctr" eaLnBrk="1" hangingPunct="1"/>
            <a:r>
              <a:rPr lang="ar-SA" sz="1600" b="1">
                <a:solidFill>
                  <a:srgbClr val="08275F"/>
                </a:solidFill>
              </a:rPr>
              <a:t>اختبار  </a:t>
            </a:r>
            <a:r>
              <a:rPr lang="ar-SA" sz="1600" b="1">
                <a:solidFill>
                  <a:srgbClr val="FF0000"/>
                </a:solidFill>
              </a:rPr>
              <a:t>ت</a:t>
            </a:r>
            <a:endParaRPr lang="ar-SA" sz="1600">
              <a:solidFill>
                <a:srgbClr val="FF0000"/>
              </a:solidFill>
            </a:endParaRPr>
          </a:p>
        </p:txBody>
      </p:sp>
      <p:sp>
        <p:nvSpPr>
          <p:cNvPr id="20" name="مربع نص 63"/>
          <p:cNvSpPr txBox="1">
            <a:spLocks noChangeArrowheads="1"/>
          </p:cNvSpPr>
          <p:nvPr/>
        </p:nvSpPr>
        <p:spPr bwMode="auto">
          <a:xfrm>
            <a:off x="7559675" y="3213100"/>
            <a:ext cx="1187450" cy="8302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sz="1600" b="1">
                <a:solidFill>
                  <a:srgbClr val="08275F"/>
                </a:solidFill>
              </a:rPr>
              <a:t>تباين المجتمع معلوم   </a:t>
            </a:r>
          </a:p>
          <a:p>
            <a:pPr algn="ctr" eaLnBrk="1" hangingPunct="1"/>
            <a:r>
              <a:rPr lang="ar-SA" sz="1600" b="1">
                <a:solidFill>
                  <a:srgbClr val="08275F"/>
                </a:solidFill>
              </a:rPr>
              <a:t>  </a:t>
            </a:r>
            <a:r>
              <a:rPr lang="en-US" sz="1600" b="1">
                <a:solidFill>
                  <a:srgbClr val="FF0000"/>
                </a:solidFill>
              </a:rPr>
              <a:t>z</a:t>
            </a:r>
            <a:endParaRPr lang="ar-SA" sz="1600">
              <a:solidFill>
                <a:srgbClr val="FF0000"/>
              </a:solidFill>
            </a:endParaRPr>
          </a:p>
        </p:txBody>
      </p:sp>
      <p:cxnSp>
        <p:nvCxnSpPr>
          <p:cNvPr id="21" name="رابط كسهم مستقيم 20"/>
          <p:cNvCxnSpPr/>
          <p:nvPr/>
        </p:nvCxnSpPr>
        <p:spPr>
          <a:xfrm>
            <a:off x="4392613" y="1052513"/>
            <a:ext cx="250825" cy="431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852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632834" y="395372"/>
            <a:ext cx="2845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2800" b="1" dirty="0">
                <a:solidFill>
                  <a:srgbClr val="FF0000"/>
                </a:solidFill>
              </a:rPr>
              <a:t>2- تحديد نوع الاختبار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6804248" y="980728"/>
            <a:ext cx="1524776" cy="707886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ar-SA" sz="4000" b="1" dirty="0"/>
              <a:t>اختبار </a:t>
            </a:r>
            <a:r>
              <a:rPr lang="fr-FR" sz="4000" b="1" dirty="0"/>
              <a:t>z</a:t>
            </a:r>
            <a:endParaRPr lang="en-US" sz="4000" b="1" dirty="0"/>
          </a:p>
        </p:txBody>
      </p:sp>
      <p:sp>
        <p:nvSpPr>
          <p:cNvPr id="4" name="مربع نص 3"/>
          <p:cNvSpPr txBox="1"/>
          <p:nvPr/>
        </p:nvSpPr>
        <p:spPr>
          <a:xfrm>
            <a:off x="358192" y="1628800"/>
            <a:ext cx="79688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2400" b="1" dirty="0"/>
              <a:t>يستخدم هذا الاختبار في حالة  معرفة الانحراف المعياري للمجتمع او ان يكون  </a:t>
            </a:r>
          </a:p>
          <a:p>
            <a:r>
              <a:rPr lang="ar-SA" sz="2400" b="1" dirty="0"/>
              <a:t>عدد أفراد  العينة العشوائية   اكبر من 30 وتقدر قيمة </a:t>
            </a:r>
            <a:r>
              <a:rPr lang="fr-FR" sz="2400" b="1" dirty="0"/>
              <a:t>z </a:t>
            </a:r>
            <a:r>
              <a:rPr lang="ar-SA" sz="2400" b="1" dirty="0"/>
              <a:t> المحسوبة بـ </a:t>
            </a:r>
            <a:endParaRPr lang="en-US" sz="2400" b="1" dirty="0"/>
          </a:p>
        </p:txBody>
      </p:sp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9213730"/>
              </p:ext>
            </p:extLst>
          </p:nvPr>
        </p:nvGraphicFramePr>
        <p:xfrm>
          <a:off x="2411760" y="2708920"/>
          <a:ext cx="285750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r:id="rId3" imgW="736600" imgH="444500" progId="">
                  <p:embed/>
                </p:oleObj>
              </mc:Choice>
              <mc:Fallback>
                <p:oleObj r:id="rId3" imgW="736600" imgH="44450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708920"/>
                        <a:ext cx="2857500" cy="12858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مستطيل 39"/>
          <p:cNvSpPr/>
          <p:nvPr/>
        </p:nvSpPr>
        <p:spPr>
          <a:xfrm>
            <a:off x="611560" y="4149080"/>
            <a:ext cx="8172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/>
              <a:t>تحديد القيمة الجدولية و تحدد على حسب نوع الاختبار وقيمة   α :</a:t>
            </a:r>
            <a:endParaRPr lang="en-US" sz="2800" b="1" dirty="0"/>
          </a:p>
        </p:txBody>
      </p:sp>
      <p:pic>
        <p:nvPicPr>
          <p:cNvPr id="4142" name="Picture 46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67"/>
          <a:stretch/>
        </p:blipFill>
        <p:spPr bwMode="auto">
          <a:xfrm>
            <a:off x="149964" y="4672301"/>
            <a:ext cx="8814524" cy="1997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074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6"/>
          <a:stretch/>
        </p:blipFill>
        <p:spPr bwMode="auto">
          <a:xfrm>
            <a:off x="-16769" y="404664"/>
            <a:ext cx="9197281" cy="2747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539552" y="3429000"/>
            <a:ext cx="792087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>
                <a:cs typeface="+mj-cs"/>
              </a:rPr>
              <a:t>اتخاذ القرار:</a:t>
            </a:r>
            <a:endParaRPr lang="en-US" sz="2800" b="1" dirty="0">
              <a:cs typeface="+mj-cs"/>
            </a:endParaRPr>
          </a:p>
          <a:p>
            <a:r>
              <a:rPr lang="ar-SA" sz="2800" dirty="0">
                <a:cs typeface="+mj-cs"/>
              </a:rPr>
              <a:t>نتخذ القرار </a:t>
            </a:r>
            <a:r>
              <a:rPr lang="ar-SA" sz="2800" dirty="0" err="1">
                <a:cs typeface="+mj-cs"/>
              </a:rPr>
              <a:t>بناءاً</a:t>
            </a:r>
            <a:r>
              <a:rPr lang="ar-SA" sz="2800" dirty="0">
                <a:cs typeface="+mj-cs"/>
              </a:rPr>
              <a:t>  على قيمة </a:t>
            </a:r>
            <a:r>
              <a:rPr lang="ar-SA" sz="2800" dirty="0" err="1">
                <a:cs typeface="+mj-cs"/>
              </a:rPr>
              <a:t>احصاءة</a:t>
            </a:r>
            <a:r>
              <a:rPr lang="ar-SA" sz="2800" dirty="0">
                <a:cs typeface="+mj-cs"/>
              </a:rPr>
              <a:t> الاختبار</a:t>
            </a:r>
            <a:endParaRPr lang="en-US" sz="2800" dirty="0">
              <a:cs typeface="+mj-cs"/>
            </a:endParaRPr>
          </a:p>
          <a:p>
            <a:r>
              <a:rPr lang="ar-SA" sz="2800" dirty="0">
                <a:cs typeface="+mj-cs"/>
              </a:rPr>
              <a:t>     نرفض </a:t>
            </a:r>
            <a:r>
              <a:rPr lang="en-US" sz="2800" dirty="0">
                <a:cs typeface="+mj-cs"/>
              </a:rPr>
              <a:t>H0</a:t>
            </a:r>
            <a:r>
              <a:rPr lang="ar-SA" sz="2800" dirty="0">
                <a:cs typeface="+mj-cs"/>
              </a:rPr>
              <a:t> إذا وقعت قيمة </a:t>
            </a:r>
            <a:r>
              <a:rPr lang="ar-SA" sz="2800" dirty="0" err="1">
                <a:cs typeface="+mj-cs"/>
              </a:rPr>
              <a:t>احصاءة</a:t>
            </a:r>
            <a:r>
              <a:rPr lang="ar-SA" sz="2800" dirty="0">
                <a:cs typeface="+mj-cs"/>
              </a:rPr>
              <a:t> الاختبار في منطقة الرفض</a:t>
            </a:r>
            <a:endParaRPr lang="en-US" sz="2800" dirty="0">
              <a:cs typeface="+mj-cs"/>
            </a:endParaRPr>
          </a:p>
          <a:p>
            <a:r>
              <a:rPr lang="ar-SA" sz="2800" dirty="0">
                <a:cs typeface="+mj-cs"/>
              </a:rPr>
              <a:t>    لا نرفض </a:t>
            </a:r>
            <a:r>
              <a:rPr lang="en-US" sz="2800" dirty="0">
                <a:cs typeface="+mj-cs"/>
              </a:rPr>
              <a:t>H0</a:t>
            </a:r>
            <a:r>
              <a:rPr lang="ar-SA" sz="2800" dirty="0">
                <a:cs typeface="+mj-cs"/>
              </a:rPr>
              <a:t> إذا وقعت قيمة </a:t>
            </a:r>
            <a:r>
              <a:rPr lang="ar-SA" sz="2800" dirty="0" err="1">
                <a:cs typeface="+mj-cs"/>
              </a:rPr>
              <a:t>احصاءة</a:t>
            </a:r>
            <a:r>
              <a:rPr lang="ar-SA" sz="2800" dirty="0">
                <a:cs typeface="+mj-cs"/>
              </a:rPr>
              <a:t> الاختبار في منطقة  القبول</a:t>
            </a:r>
            <a:endParaRPr lang="en-US" sz="2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9352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7133708" y="272534"/>
            <a:ext cx="1329210" cy="58477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ar-SA" sz="3200" b="1" dirty="0"/>
              <a:t>اختبار </a:t>
            </a:r>
            <a:r>
              <a:rPr lang="fr-FR" sz="3200" b="1" dirty="0"/>
              <a:t>t </a:t>
            </a:r>
            <a:endParaRPr lang="en-US" sz="3200" b="1" dirty="0"/>
          </a:p>
        </p:txBody>
      </p:sp>
      <p:graphicFrame>
        <p:nvGraphicFramePr>
          <p:cNvPr id="4" name="كائن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6088332"/>
              </p:ext>
            </p:extLst>
          </p:nvPr>
        </p:nvGraphicFramePr>
        <p:xfrm>
          <a:off x="1764882" y="3933055"/>
          <a:ext cx="2303062" cy="2061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معادلة" r:id="rId3" imgW="685800" imgH="622300" progId="Equation.3">
                  <p:embed/>
                </p:oleObj>
              </mc:Choice>
              <mc:Fallback>
                <p:oleObj name="معادلة" r:id="rId3" imgW="685800" imgH="622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4882" y="3933055"/>
                        <a:ext cx="2303062" cy="20617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81882" y="3789040"/>
            <a:ext cx="3047380" cy="225172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504" y="1425575"/>
            <a:ext cx="884351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يتم استخدامه في حالة العينات الصغيرة  والمجتمع ذات</a:t>
            </a:r>
            <a:r>
              <a:rPr kumimoji="0" lang="ar-SA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 توزيعا </a:t>
            </a:r>
            <a:r>
              <a:rPr kumimoji="0" lang="ar-S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طبيعياً  وانحرافا  معياريا غير معروف .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281903" y="2564904"/>
            <a:ext cx="756084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  والتي لها توزيع </a:t>
            </a:r>
            <a:r>
              <a:rPr kumimoji="0" lang="en-US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18" charset="-78"/>
              </a:rPr>
              <a:t>t</a:t>
            </a:r>
            <a:r>
              <a:rPr kumimoji="0" lang="ar-SA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 بدرجات حرية </a:t>
            </a:r>
            <a:r>
              <a:rPr kumimoji="0" lang="en-US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18" charset="-78"/>
              </a:rPr>
              <a:t>n –1</a:t>
            </a:r>
            <a:r>
              <a:rPr kumimoji="0" lang="ar-SA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 </a:t>
            </a:r>
            <a:endParaRPr kumimoji="0" lang="ar-SA" sz="4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813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779912" y="404664"/>
            <a:ext cx="4855816" cy="52322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ar-SA" sz="2800" b="1" dirty="0"/>
              <a:t>اختبار </a:t>
            </a:r>
            <a:r>
              <a:rPr lang="fr-FR" sz="2800" b="1" dirty="0"/>
              <a:t>t </a:t>
            </a:r>
            <a:r>
              <a:rPr lang="ar-SA" sz="2800" b="1" dirty="0"/>
              <a:t>  للعينتين متجانستين مستقلتين </a:t>
            </a:r>
            <a:endParaRPr lang="en-US" sz="2800" b="1" dirty="0"/>
          </a:p>
        </p:txBody>
      </p:sp>
      <p:sp>
        <p:nvSpPr>
          <p:cNvPr id="3" name="مستطيل 2"/>
          <p:cNvSpPr/>
          <p:nvPr/>
        </p:nvSpPr>
        <p:spPr>
          <a:xfrm>
            <a:off x="179512" y="1340768"/>
            <a:ext cx="87849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dirty="0"/>
              <a:t>العينتين مستقلتان فإن إحصائية الاختبار تأخذ الشكل التالي والتي لها توزيع </a:t>
            </a:r>
            <a:r>
              <a:rPr lang="en-US" sz="2800" dirty="0"/>
              <a:t>t</a:t>
            </a:r>
            <a:r>
              <a:rPr lang="ar-SA" sz="2800" dirty="0"/>
              <a:t> بدرجات حرية تساوي </a:t>
            </a:r>
            <a:r>
              <a:rPr lang="en-US" sz="2800" dirty="0"/>
              <a:t>n</a:t>
            </a:r>
            <a:r>
              <a:rPr lang="en-US" sz="2800" baseline="-25000" dirty="0"/>
              <a:t>1</a:t>
            </a:r>
            <a:r>
              <a:rPr lang="en-US" sz="2800" dirty="0"/>
              <a:t> + n</a:t>
            </a:r>
            <a:r>
              <a:rPr lang="en-US" sz="2800" baseline="-25000" dirty="0"/>
              <a:t>2 </a:t>
            </a:r>
            <a:r>
              <a:rPr lang="en-US" sz="2800" dirty="0"/>
              <a:t>- 2</a:t>
            </a:r>
            <a:r>
              <a:rPr lang="ar-SA" sz="2800" dirty="0"/>
              <a:t> </a:t>
            </a:r>
            <a:endParaRPr lang="en-US" sz="2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Simplified Arabic" pitchFamily="18" charset="-78"/>
              </a:rPr>
              <a:t>                            </a:t>
            </a:r>
            <a:endParaRPr kumimoji="0" lang="ar-S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18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371694" y="404664"/>
            <a:ext cx="2640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3600" b="1" dirty="0"/>
              <a:t>التقديرات بنقطة </a:t>
            </a:r>
            <a:endParaRPr lang="en-US" sz="3600" b="1" dirty="0"/>
          </a:p>
        </p:txBody>
      </p:sp>
      <p:sp>
        <p:nvSpPr>
          <p:cNvPr id="3" name="مستطيل 2"/>
          <p:cNvSpPr/>
          <p:nvPr/>
        </p:nvSpPr>
        <p:spPr>
          <a:xfrm>
            <a:off x="107504" y="1340768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87538" indent="-1887538" rtl="0">
              <a:buNone/>
            </a:pPr>
            <a:r>
              <a:rPr lang="ar-SA" sz="3200" dirty="0">
                <a:solidFill>
                  <a:srgbClr val="000000"/>
                </a:solidFill>
                <a:cs typeface="+mj-cs"/>
              </a:rPr>
              <a:t>هو تقدير معلمة المجتمع ( التوزيع ) بقيمة وحيدة تحسب بالاعتماد على بيانات العينة  مثل المتوسط .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5283506" y="2780928"/>
            <a:ext cx="3517310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ar-SA" sz="3200" b="1" dirty="0"/>
              <a:t>الخطأ المعياري للمتوسط </a:t>
            </a:r>
            <a:endParaRPr lang="en-US" sz="3200" b="1" dirty="0"/>
          </a:p>
        </p:txBody>
      </p:sp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4851054"/>
              </p:ext>
            </p:extLst>
          </p:nvPr>
        </p:nvGraphicFramePr>
        <p:xfrm>
          <a:off x="286289" y="4293097"/>
          <a:ext cx="2485511" cy="1632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r:id="rId3" imgW="634449" imgH="418737" progId="">
                  <p:embed/>
                </p:oleObj>
              </mc:Choice>
              <mc:Fallback>
                <p:oleObj r:id="rId3" imgW="634449" imgH="418737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289" y="4293097"/>
                        <a:ext cx="2485511" cy="163281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كائن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622778"/>
              </p:ext>
            </p:extLst>
          </p:nvPr>
        </p:nvGraphicFramePr>
        <p:xfrm>
          <a:off x="4312246" y="4644717"/>
          <a:ext cx="2347986" cy="1541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r:id="rId5" imgW="634449" imgH="418737" progId="">
                  <p:embed/>
                </p:oleObj>
              </mc:Choice>
              <mc:Fallback>
                <p:oleObj r:id="rId5" imgW="634449" imgH="418737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2246" y="4644717"/>
                        <a:ext cx="2347986" cy="1541214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مربع نص 6"/>
          <p:cNvSpPr txBox="1"/>
          <p:nvPr/>
        </p:nvSpPr>
        <p:spPr>
          <a:xfrm>
            <a:off x="3199944" y="5215562"/>
            <a:ext cx="620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3600" b="1" dirty="0"/>
              <a:t>او </a:t>
            </a:r>
            <a:endParaRPr lang="en-US" sz="3600" b="1" dirty="0"/>
          </a:p>
        </p:txBody>
      </p:sp>
      <p:sp>
        <p:nvSpPr>
          <p:cNvPr id="8" name="مستطيل 7"/>
          <p:cNvSpPr/>
          <p:nvPr/>
        </p:nvSpPr>
        <p:spPr>
          <a:xfrm>
            <a:off x="1296144" y="3567499"/>
            <a:ext cx="74523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ajalla UI"/>
                <a:cs typeface="+mj-cs"/>
              </a:rPr>
              <a:t>هو انحراف متوسطات العينات عن متوسط مجتمعها. ويرمز له بالرمز      ، حيث</a:t>
            </a:r>
            <a:endParaRPr lang="en-US" sz="3200" dirty="0">
              <a:cs typeface="+mj-cs"/>
            </a:endParaRPr>
          </a:p>
        </p:txBody>
      </p:sp>
      <p:graphicFrame>
        <p:nvGraphicFramePr>
          <p:cNvPr id="9" name="كائن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6237729"/>
              </p:ext>
            </p:extLst>
          </p:nvPr>
        </p:nvGraphicFramePr>
        <p:xfrm>
          <a:off x="5940152" y="4005064"/>
          <a:ext cx="571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r:id="rId7" imgW="228600" imgH="228600" progId="">
                  <p:embed/>
                </p:oleObj>
              </mc:Choice>
              <mc:Fallback>
                <p:oleObj r:id="rId7" imgW="228600" imgH="22860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4005064"/>
                        <a:ext cx="571500" cy="5715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656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899645" y="476672"/>
            <a:ext cx="2768707" cy="584775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ar-SA" sz="3200" b="1" dirty="0">
                <a:latin typeface="Gill Sans MT" pitchFamily="34" charset="0"/>
              </a:rPr>
              <a:t>التقدير بمجال الثقة </a:t>
            </a:r>
            <a:endParaRPr lang="en-US" sz="3200" b="1" dirty="0"/>
          </a:p>
        </p:txBody>
      </p:sp>
      <p:sp>
        <p:nvSpPr>
          <p:cNvPr id="5" name="مستطيل 4"/>
          <p:cNvSpPr/>
          <p:nvPr/>
        </p:nvSpPr>
        <p:spPr>
          <a:xfrm>
            <a:off x="467544" y="1124744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ar-SA" sz="3600" b="1" dirty="0">
                <a:cs typeface="+mj-cs"/>
              </a:rPr>
              <a:t>نحدد  </a:t>
            </a:r>
            <a:r>
              <a:rPr lang="ar-SA" sz="3600" b="1" dirty="0">
                <a:solidFill>
                  <a:srgbClr val="C00000"/>
                </a:solidFill>
                <a:cs typeface="+mj-cs"/>
              </a:rPr>
              <a:t>مجال </a:t>
            </a:r>
            <a:r>
              <a:rPr lang="ar-SA" sz="3600" b="1" dirty="0">
                <a:cs typeface="+mj-cs"/>
              </a:rPr>
              <a:t>يحتوي على مجموعة من القيم تتضمن فيما بينها قيمة معلمة المجتمع، ويسمى  بتقدير</a:t>
            </a:r>
            <a:r>
              <a:rPr lang="ar-SA" sz="3600" b="1" dirty="0">
                <a:solidFill>
                  <a:srgbClr val="FFFF00"/>
                </a:solidFill>
                <a:cs typeface="+mj-cs"/>
              </a:rPr>
              <a:t> </a:t>
            </a:r>
            <a:r>
              <a:rPr lang="ar-SA" sz="3600" b="1" dirty="0">
                <a:solidFill>
                  <a:srgbClr val="C00000"/>
                </a:solidFill>
                <a:cs typeface="+mj-cs"/>
              </a:rPr>
              <a:t>مجال الثقة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cs typeface="+mj-cs"/>
              </a:rPr>
              <a:t>،</a:t>
            </a:r>
            <a:r>
              <a:rPr lang="ar-SA" sz="3600" b="1" dirty="0">
                <a:solidFill>
                  <a:schemeClr val="folHlink"/>
                </a:solidFill>
                <a:cs typeface="+mj-cs"/>
              </a:rPr>
              <a:t> </a:t>
            </a:r>
            <a:r>
              <a:rPr lang="ar-SA" sz="3600" b="1" dirty="0">
                <a:cs typeface="+mj-cs"/>
              </a:rPr>
              <a:t>واحتمال وقوع المعلمة في هذه الفترة يسمى</a:t>
            </a:r>
            <a:r>
              <a:rPr lang="ar-SA" sz="3600" b="1" dirty="0">
                <a:solidFill>
                  <a:srgbClr val="FFFF00"/>
                </a:solidFill>
                <a:cs typeface="+mj-cs"/>
              </a:rPr>
              <a:t> </a:t>
            </a:r>
            <a:r>
              <a:rPr lang="ar-SA" sz="3600" b="1" dirty="0">
                <a:solidFill>
                  <a:srgbClr val="C00000"/>
                </a:solidFill>
                <a:cs typeface="+mj-cs"/>
              </a:rPr>
              <a:t>درجة الثقة      </a:t>
            </a:r>
            <a:r>
              <a:rPr lang="ar-SA" sz="3600" dirty="0">
                <a:solidFill>
                  <a:srgbClr val="C00000"/>
                </a:solidFill>
                <a:cs typeface="+mj-cs"/>
              </a:rPr>
              <a:t>. </a:t>
            </a:r>
            <a:r>
              <a:rPr lang="en-US" sz="3600" b="1" dirty="0">
                <a:solidFill>
                  <a:srgbClr val="CC0000"/>
                </a:solidFill>
                <a:cs typeface="Arial" pitchFamily="34" charset="0"/>
              </a:rPr>
              <a:t>(1 - </a:t>
            </a:r>
            <a:r>
              <a:rPr lang="en-US" sz="3600" b="1" i="1" dirty="0">
                <a:solidFill>
                  <a:srgbClr val="CC0000"/>
                </a:solidFill>
                <a:cs typeface="Arial" pitchFamily="34" charset="0"/>
                <a:sym typeface="Symbol" pitchFamily="18" charset="2"/>
              </a:rPr>
              <a:t></a:t>
            </a:r>
            <a:r>
              <a:rPr lang="en-US" sz="3600" b="1" dirty="0">
                <a:solidFill>
                  <a:srgbClr val="CC0000"/>
                </a:solidFill>
                <a:cs typeface="Arial" pitchFamily="34" charset="0"/>
              </a:rPr>
              <a:t>) </a:t>
            </a:r>
            <a:r>
              <a:rPr lang="ar-SA" sz="3600" b="1" dirty="0">
                <a:solidFill>
                  <a:srgbClr val="CC0000"/>
                </a:solidFill>
                <a:cs typeface="Arial" pitchFamily="34" charset="0"/>
              </a:rPr>
              <a:t>  </a:t>
            </a:r>
            <a:r>
              <a:rPr lang="ar-SA" sz="3600" dirty="0">
                <a:cs typeface="+mj-cs"/>
              </a:rPr>
              <a:t>والمكمل لها بمستوى المعنوية   </a:t>
            </a:r>
            <a:r>
              <a:rPr lang="en-US" sz="3600" b="1" i="1" u="sng" dirty="0">
                <a:solidFill>
                  <a:srgbClr val="CC0000"/>
                </a:solidFill>
                <a:cs typeface="Arial" pitchFamily="34" charset="0"/>
                <a:sym typeface="Symbol" pitchFamily="18" charset="2"/>
              </a:rPr>
              <a:t></a:t>
            </a:r>
            <a:endParaRPr lang="en-US" sz="3600" dirty="0">
              <a:solidFill>
                <a:srgbClr val="C00000"/>
              </a:solidFill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مستطيل 5"/>
              <p:cNvSpPr/>
              <p:nvPr/>
            </p:nvSpPr>
            <p:spPr>
              <a:xfrm>
                <a:off x="0" y="3501008"/>
                <a:ext cx="8892480" cy="25897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ar-SA" sz="3600" b="1" dirty="0">
                    <a:solidFill>
                      <a:srgbClr val="000000"/>
                    </a:solidFill>
                  </a:rPr>
                  <a:t>إذا كانت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SA" sz="36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ar-SA" sz="36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ar-SA" sz="3600" b="1" i="1">
                        <a:solidFill>
                          <a:srgbClr val="00000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ar-SA" sz="36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ar-SA" sz="36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ar-SA" sz="3600" b="1" i="1">
                        <a:solidFill>
                          <a:srgbClr val="000000"/>
                        </a:solidFill>
                        <a:latin typeface="Cambria Math"/>
                      </a:rPr>
                      <m:t>, …, </m:t>
                    </m:r>
                    <m:sSub>
                      <m:sSubPr>
                        <m:ctrlPr>
                          <a:rPr lang="ar-SA" sz="36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ar-SA" sz="3600" b="1" dirty="0">
                    <a:solidFill>
                      <a:srgbClr val="000000"/>
                    </a:solidFill>
                  </a:rPr>
                  <a:t> عينة عشوائية بحجم </a:t>
                </a:r>
                <a:r>
                  <a:rPr lang="en-US" sz="3600" b="1" dirty="0">
                    <a:solidFill>
                      <a:srgbClr val="000000"/>
                    </a:solidFill>
                  </a:rPr>
                  <a:t>n</a:t>
                </a:r>
                <a:r>
                  <a:rPr lang="ar-SA" sz="3600" b="1" dirty="0">
                    <a:solidFill>
                      <a:srgbClr val="000000"/>
                    </a:solidFill>
                  </a:rPr>
                  <a:t> مأخوذة من توزيع طبيعي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ar-SA" sz="36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ar-SA" sz="3600" b="1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𝝁</m:t>
                        </m:r>
                        <m:r>
                          <a:rPr lang="ar-SA" sz="3600" b="1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 , </m:t>
                        </m:r>
                        <m:sSup>
                          <m:sSupPr>
                            <m:ctrlPr>
                              <a:rPr lang="ar-SA" sz="36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ar-SA" sz="3600" b="1" i="1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𝝈</m:t>
                            </m:r>
                          </m:e>
                          <m:sup>
                            <m:r>
                              <a:rPr lang="ar-SA" sz="3600" b="1" i="1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e>
                    </m:d>
                  </m:oMath>
                </a14:m>
                <a:r>
                  <a:rPr lang="ar-SA" sz="3600" b="1" dirty="0">
                    <a:solidFill>
                      <a:srgbClr val="000000"/>
                    </a:solidFill>
                  </a:rPr>
                  <a:t> للحصول على فترة الثقة </a:t>
                </a:r>
                <a:endParaRPr lang="en-US" sz="3600" dirty="0"/>
              </a:p>
              <a:p>
                <a:pPr>
                  <a:lnSpc>
                    <a:spcPct val="150000"/>
                  </a:lnSpc>
                </a:pPr>
                <a:r>
                  <a:rPr lang="ar-SA" sz="3600" b="1" dirty="0">
                    <a:solidFill>
                      <a:srgbClr val="000000"/>
                    </a:solidFill>
                  </a:rPr>
                  <a:t> نعتبر الحالات التالية:</a:t>
                </a:r>
              </a:p>
            </p:txBody>
          </p:sp>
        </mc:Choice>
        <mc:Fallback xmlns="">
          <p:sp>
            <p:nvSpPr>
              <p:cNvPr id="6" name="مستطيل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01008"/>
                <a:ext cx="8892480" cy="2589748"/>
              </a:xfrm>
              <a:prstGeom prst="rect">
                <a:avLst/>
              </a:prstGeom>
              <a:blipFill rotWithShape="1">
                <a:blip r:embed="rId2"/>
                <a:stretch>
                  <a:fillRect r="-2056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9557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مستطيل 1"/>
              <p:cNvSpPr/>
              <p:nvPr/>
            </p:nvSpPr>
            <p:spPr>
              <a:xfrm>
                <a:off x="179512" y="260648"/>
                <a:ext cx="8784976" cy="21938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ar-SA" sz="3200" b="1" u="sng" dirty="0">
                    <a:solidFill>
                      <a:srgbClr val="FF0000"/>
                    </a:solidFill>
                  </a:rPr>
                  <a:t>الحالة الأولى:</a:t>
                </a:r>
                <a:r>
                  <a:rPr lang="ar-SA" sz="3200" b="1" dirty="0">
                    <a:solidFill>
                      <a:srgbClr val="FF0000"/>
                    </a:solidFill>
                  </a:rPr>
                  <a:t>     </a:t>
                </a:r>
                <a:r>
                  <a:rPr lang="ar-SA" sz="3200" b="1" dirty="0">
                    <a:solidFill>
                      <a:srgbClr val="000000"/>
                    </a:solidFill>
                  </a:rPr>
                  <a:t>إذا كان تباين المجتمع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SA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ar-SA" sz="3200" b="1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𝝈</m:t>
                        </m:r>
                      </m:e>
                      <m:sup>
                        <m:r>
                          <a:rPr lang="ar-SA" sz="32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ar-SA" sz="3200" b="1" dirty="0">
                    <a:solidFill>
                      <a:srgbClr val="000000"/>
                    </a:solidFill>
                  </a:rPr>
                  <a:t> معلوم، فإن </a:t>
                </a:r>
                <a:r>
                  <a:rPr lang="ar-SA" sz="3200" b="1" dirty="0">
                    <a:solidFill>
                      <a:srgbClr val="000000"/>
                    </a:solidFill>
                    <a:sym typeface="Symbol"/>
                  </a:rPr>
                  <a:t>µ تكون على الشكل التالي عند درجة معنوية </a:t>
                </a:r>
                <a:r>
                  <a:rPr lang="en-US" sz="3200" b="1" i="1" u="sng" dirty="0">
                    <a:solidFill>
                      <a:srgbClr val="CC0000"/>
                    </a:solidFill>
                    <a:cs typeface="Arial" pitchFamily="34" charset="0"/>
                    <a:sym typeface="Symbol" pitchFamily="18" charset="2"/>
                  </a:rPr>
                  <a:t> </a:t>
                </a:r>
                <a:r>
                  <a:rPr lang="ar-SA" sz="3200" b="1" dirty="0">
                    <a:solidFill>
                      <a:srgbClr val="000000"/>
                    </a:solidFill>
                    <a:sym typeface="Symbol"/>
                  </a:rPr>
                  <a:t>: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ar-SA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𝑿</m:t>
                              </m:r>
                            </m:e>
                          </m:acc>
                          <m:r>
                            <a:rPr lang="ar-SA" sz="3200" b="1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𝒁</m:t>
                              </m:r>
                            </m:e>
                            <m:sub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box>
                                <m:boxPr>
                                  <m:ctrlPr>
                                    <a:rPr lang="en-US" sz="3200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sz="3200" b="1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3200" b="1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</m:num>
                                    <m:den>
                                      <m:r>
                                        <a:rPr lang="en-US" sz="3200" b="1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den>
                                  </m:f>
                                </m:e>
                              </m:box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</m:t>
                              </m:r>
                            </m:sub>
                          </m:sSub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∙ </m:t>
                          </m:r>
                          <m:box>
                            <m:boxPr>
                              <m:ctrlP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3200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200" b="1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𝝈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3200" b="1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200" b="1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𝒏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box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 ≤ </m:t>
                          </m:r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𝝁</m:t>
                          </m:r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≤  </m:t>
                          </m:r>
                          <m:acc>
                            <m:accPr>
                              <m:chr m:val="̅"/>
                              <m:ctrlP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𝑿</m:t>
                              </m:r>
                            </m:e>
                          </m:acc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𝒁</m:t>
                              </m:r>
                            </m:e>
                            <m:sub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box>
                                <m:boxPr>
                                  <m:ctrlPr>
                                    <a:rPr lang="en-US" sz="3200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sz="3200" b="1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3200" b="1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</m:num>
                                    <m:den>
                                      <m:r>
                                        <a:rPr lang="en-US" sz="3200" b="1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den>
                                  </m:f>
                                </m:e>
                              </m:box>
                              <m: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</m:t>
                              </m:r>
                            </m:sub>
                          </m:sSub>
                          <m:r>
                            <a:rPr lang="en-US" sz="3200" b="1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∙ </m:t>
                          </m:r>
                          <m:box>
                            <m:boxPr>
                              <m:ctrlPr>
                                <a:rPr lang="en-US" sz="32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3200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200" b="1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𝝈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3200" b="1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200" b="1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𝒏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box>
                        </m:e>
                      </m:d>
                    </m:oMath>
                  </m:oMathPara>
                </a14:m>
                <a:endParaRPr lang="ar-SA" sz="3200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" name="مستطيل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60648"/>
                <a:ext cx="8784976" cy="2193870"/>
              </a:xfrm>
              <a:prstGeom prst="rect">
                <a:avLst/>
              </a:prstGeom>
              <a:blipFill rotWithShape="1">
                <a:blip r:embed="rId2"/>
                <a:stretch>
                  <a:fillRect l="-416" t="-3611" r="-17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مستطيل 2"/>
              <p:cNvSpPr/>
              <p:nvPr/>
            </p:nvSpPr>
            <p:spPr>
              <a:xfrm>
                <a:off x="179512" y="2781949"/>
                <a:ext cx="8784976" cy="30172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ar-SA" sz="3200" b="1" u="sng" dirty="0">
                    <a:solidFill>
                      <a:srgbClr val="FF0000"/>
                    </a:solidFill>
                    <a:cs typeface="+mj-cs"/>
                  </a:rPr>
                  <a:t>الحالة الثانية:</a:t>
                </a:r>
                <a:r>
                  <a:rPr lang="ar-SA" sz="3200" b="1" dirty="0">
                    <a:solidFill>
                      <a:srgbClr val="FF0000"/>
                    </a:solidFill>
                    <a:cs typeface="+mj-cs"/>
                  </a:rPr>
                  <a:t>     </a:t>
                </a:r>
                <a:r>
                  <a:rPr lang="ar-SA" sz="3200" b="1" dirty="0">
                    <a:solidFill>
                      <a:srgbClr val="000000"/>
                    </a:solidFill>
                    <a:cs typeface="+mj-cs"/>
                  </a:rPr>
                  <a:t>إذا كان تباين المجتمع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SA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+mj-cs"/>
                          </a:rPr>
                        </m:ctrlPr>
                      </m:sSupPr>
                      <m:e>
                        <m:r>
                          <a:rPr lang="ar-SA" sz="3200" b="1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𝝈</m:t>
                        </m:r>
                      </m:e>
                      <m:sup>
                        <m:r>
                          <a:rPr lang="ar-SA" sz="3200" b="1" i="1">
                            <a:solidFill>
                              <a:srgbClr val="000000"/>
                            </a:solidFill>
                            <a:latin typeface="Cambria Math"/>
                            <a:cs typeface="+mj-cs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ar-SA" sz="3200" b="1" dirty="0">
                    <a:solidFill>
                      <a:srgbClr val="000000"/>
                    </a:solidFill>
                    <a:cs typeface="+mj-cs"/>
                  </a:rPr>
                  <a:t> مجهول توجد حالتان:</a:t>
                </a:r>
              </a:p>
              <a:p>
                <a:r>
                  <a:rPr lang="ar-SA" sz="3200" b="1" dirty="0">
                    <a:solidFill>
                      <a:srgbClr val="000000"/>
                    </a:solidFill>
                    <a:cs typeface="+mj-cs"/>
                    <a:sym typeface="Symbol"/>
                  </a:rPr>
                  <a:t>إذا كان حجم العينة </a:t>
                </a:r>
                <a:r>
                  <a:rPr lang="en-US" sz="3200" b="1" dirty="0">
                    <a:solidFill>
                      <a:srgbClr val="000000"/>
                    </a:solidFill>
                    <a:cs typeface="+mj-cs"/>
                    <a:sym typeface="Symbol"/>
                  </a:rPr>
                  <a:t>(n≥30)</a:t>
                </a:r>
                <a:r>
                  <a:rPr lang="ar-SA" sz="3200" b="1" dirty="0">
                    <a:solidFill>
                      <a:srgbClr val="000000"/>
                    </a:solidFill>
                    <a:cs typeface="+mj-cs"/>
                    <a:sym typeface="Symbol"/>
                  </a:rPr>
                  <a:t> نستخدم الفترة في الحالة الاولى مع استخدام قيمة </a:t>
                </a:r>
                <a:r>
                  <a:rPr lang="en-US" sz="3200" b="1" dirty="0">
                    <a:solidFill>
                      <a:srgbClr val="000000"/>
                    </a:solidFill>
                    <a:cs typeface="+mj-cs"/>
                    <a:sym typeface="Symbol"/>
                  </a:rPr>
                  <a:t>S</a:t>
                </a:r>
                <a:r>
                  <a:rPr lang="en-US" sz="3200" b="1" baseline="30000" dirty="0">
                    <a:solidFill>
                      <a:srgbClr val="000000"/>
                    </a:solidFill>
                    <a:cs typeface="+mj-cs"/>
                    <a:sym typeface="Symbol"/>
                  </a:rPr>
                  <a:t>2</a:t>
                </a:r>
                <a:r>
                  <a:rPr lang="en-US" sz="3200" b="1" dirty="0">
                    <a:solidFill>
                      <a:srgbClr val="000000"/>
                    </a:solidFill>
                    <a:cs typeface="+mj-cs"/>
                    <a:sym typeface="Symbol"/>
                  </a:rPr>
                  <a:t> </a:t>
                </a:r>
                <a:r>
                  <a:rPr lang="ar-SA" sz="3200" b="1" dirty="0">
                    <a:solidFill>
                      <a:srgbClr val="000000"/>
                    </a:solidFill>
                    <a:cs typeface="+mj-cs"/>
                    <a:sym typeface="Symbol"/>
                  </a:rPr>
                  <a:t> (تباين العينة) بدلاً من تباين المجتمع </a:t>
                </a:r>
                <a:r>
                  <a:rPr lang="en-US" sz="3200" b="1" dirty="0">
                    <a:solidFill>
                      <a:srgbClr val="000000"/>
                    </a:solidFill>
                    <a:cs typeface="+mj-cs"/>
                    <a:sym typeface="Symbol"/>
                  </a:rPr>
                  <a:t>σ</a:t>
                </a:r>
                <a:r>
                  <a:rPr lang="en-US" sz="3200" b="1" baseline="30000" dirty="0">
                    <a:solidFill>
                      <a:srgbClr val="000000"/>
                    </a:solidFill>
                    <a:cs typeface="+mj-cs"/>
                    <a:sym typeface="Symbol"/>
                  </a:rPr>
                  <a:t>2</a:t>
                </a:r>
                <a:r>
                  <a:rPr lang="ar-SA" sz="3200" b="1" dirty="0">
                    <a:solidFill>
                      <a:srgbClr val="000000"/>
                    </a:solidFill>
                    <a:cs typeface="+mj-cs"/>
                    <a:sym typeface="Symbol"/>
                  </a:rPr>
                  <a:t> المجهول.  </a:t>
                </a:r>
                <a:r>
                  <a:rPr lang="ar-SA" sz="3600" b="1" dirty="0">
                    <a:solidFill>
                      <a:srgbClr val="000000"/>
                    </a:solidFill>
                    <a:cs typeface="+mj-cs"/>
                    <a:sym typeface="Symbol"/>
                  </a:rPr>
                  <a:t>شكل الفترة:</a:t>
                </a:r>
              </a:p>
              <a:p>
                <a:pPr algn="l" rtl="0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ar-SA" sz="4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+mj-cs"/>
                          </a:rPr>
                        </m:ctrlPr>
                      </m:accPr>
                      <m:e>
                        <m:r>
                          <a:rPr lang="en-US" sz="4000" b="1" i="1">
                            <a:solidFill>
                              <a:srgbClr val="000000"/>
                            </a:solidFill>
                            <a:latin typeface="Cambria Math"/>
                            <a:cs typeface="+mj-cs"/>
                          </a:rPr>
                          <m:t>𝑿</m:t>
                        </m:r>
                      </m:e>
                    </m:acc>
                    <m:r>
                      <a:rPr lang="en-US" sz="4000" b="1" i="1">
                        <a:solidFill>
                          <a:srgbClr val="000000"/>
                        </a:solidFill>
                        <a:latin typeface="Cambria Math"/>
                        <a:cs typeface="+mj-cs"/>
                      </a:rPr>
                      <m:t> </m:t>
                    </m:r>
                    <m:r>
                      <a:rPr lang="en-US" sz="4000" b="1" i="1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+mj-cs"/>
                      </a:rPr>
                      <m:t>− </m:t>
                    </m:r>
                    <m:sSub>
                      <m:sSubPr>
                        <m:ctrlPr>
                          <a:rPr lang="en-US" sz="4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+mj-cs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000000"/>
                            </a:solidFill>
                            <a:latin typeface="Cambria Math"/>
                            <a:cs typeface="+mj-cs"/>
                          </a:rPr>
                          <m:t>𝒁</m:t>
                        </m:r>
                      </m:e>
                      <m:sub>
                        <m:r>
                          <a:rPr lang="en-US" sz="4000" b="1" i="1">
                            <a:solidFill>
                              <a:srgbClr val="000000"/>
                            </a:solidFill>
                            <a:latin typeface="Cambria Math"/>
                            <a:cs typeface="+mj-cs"/>
                          </a:rPr>
                          <m:t>𝟏</m:t>
                        </m:r>
                        <m:r>
                          <a:rPr lang="en-US" sz="4000" b="1" i="1">
                            <a:solidFill>
                              <a:srgbClr val="000000"/>
                            </a:solidFill>
                            <a:latin typeface="Cambria Math"/>
                            <a:cs typeface="+mj-cs"/>
                          </a:rPr>
                          <m:t>−</m:t>
                        </m:r>
                        <m:box>
                          <m:boxPr>
                            <m:ctrlPr>
                              <a:rPr lang="en-US" sz="40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+mj-cs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40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+mj-cs"/>
                                  </a:rPr>
                                </m:ctrlPr>
                              </m:fPr>
                              <m:num>
                                <m:r>
                                  <a:rPr lang="en-US" sz="4000" b="1" i="1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  <a:cs typeface="+mj-cs"/>
                                  </a:rPr>
                                  <m:t>∝</m:t>
                                </m:r>
                              </m:num>
                              <m:den>
                                <m:r>
                                  <a:rPr lang="en-US" sz="4000" b="1" i="1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+mj-cs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  <m:r>
                          <a:rPr lang="en-US" sz="4000" b="1" i="1">
                            <a:solidFill>
                              <a:srgbClr val="000000"/>
                            </a:solidFill>
                            <a:latin typeface="Cambria Math"/>
                            <a:cs typeface="+mj-cs"/>
                          </a:rPr>
                          <m:t> </m:t>
                        </m:r>
                      </m:sub>
                    </m:sSub>
                    <m:r>
                      <a:rPr lang="en-US" sz="4000" b="1" i="1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+mj-cs"/>
                      </a:rPr>
                      <m:t>∙ </m:t>
                    </m:r>
                    <m:box>
                      <m:boxPr>
                        <m:ctrlPr>
                          <a:rPr lang="en-US" sz="4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/>
                            <a:cs typeface="+mj-cs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40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+mj-cs"/>
                              </a:rPr>
                            </m:ctrlPr>
                          </m:fPr>
                          <m:num>
                            <m:r>
                              <a:rPr lang="en-US" sz="4000" b="1" i="1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+mj-cs"/>
                              </a:rPr>
                              <m:t>𝑺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40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cs typeface="+mj-cs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4000" b="1" i="1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  <a:cs typeface="+mj-cs"/>
                                  </a:rPr>
                                  <m:t>𝒏</m:t>
                                </m:r>
                              </m:e>
                            </m:rad>
                          </m:den>
                        </m:f>
                        <m:r>
                          <a:rPr lang="en-US" sz="4000" b="1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  &lt;  </m:t>
                        </m:r>
                        <m:r>
                          <a:rPr lang="en-US" sz="4000" b="1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𝝁</m:t>
                        </m:r>
                        <m:r>
                          <a:rPr lang="en-US" sz="4000" b="1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  &lt;</m:t>
                        </m:r>
                      </m:e>
                    </m:box>
                  </m:oMath>
                </a14:m>
                <a:r>
                  <a:rPr lang="ar-SA" sz="3200" b="1" dirty="0">
                    <a:solidFill>
                      <a:srgbClr val="000000"/>
                    </a:solidFill>
                    <a:cs typeface="+mj-cs"/>
                    <a:sym typeface="Symbol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ar-SA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+mj-cs"/>
                          </a:rPr>
                        </m:ctrlPr>
                      </m:accPr>
                      <m:e>
                        <m:r>
                          <a:rPr lang="en-US" sz="3200" b="1" i="1">
                            <a:solidFill>
                              <a:srgbClr val="000000"/>
                            </a:solidFill>
                            <a:latin typeface="Cambria Math"/>
                            <a:cs typeface="+mj-cs"/>
                          </a:rPr>
                          <m:t>𝑿</m:t>
                        </m:r>
                      </m:e>
                    </m:acc>
                    <m:r>
                      <a:rPr lang="en-US" sz="3200" b="1" i="1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+mj-cs"/>
                      </a:rPr>
                      <m:t>+ </m:t>
                    </m:r>
                    <m:sSub>
                      <m:sSubPr>
                        <m:ctrlPr>
                          <a:rPr lang="en-US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+mj-cs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000000"/>
                            </a:solidFill>
                            <a:latin typeface="Cambria Math"/>
                            <a:cs typeface="+mj-cs"/>
                          </a:rPr>
                          <m:t>𝒁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000000"/>
                            </a:solidFill>
                            <a:latin typeface="Cambria Math"/>
                            <a:cs typeface="+mj-cs"/>
                          </a:rPr>
                          <m:t>𝟏</m:t>
                        </m:r>
                        <m:r>
                          <a:rPr lang="en-US" sz="3200" b="1" i="1">
                            <a:solidFill>
                              <a:srgbClr val="000000"/>
                            </a:solidFill>
                            <a:latin typeface="Cambria Math"/>
                            <a:cs typeface="+mj-cs"/>
                          </a:rPr>
                          <m:t>−</m:t>
                        </m:r>
                        <m:box>
                          <m:boxPr>
                            <m:ctrlPr>
                              <a:rPr lang="en-US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+mj-cs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2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+mj-cs"/>
                                  </a:rPr>
                                </m:ctrlPr>
                              </m:fPr>
                              <m:num>
                                <m:r>
                                  <a:rPr lang="en-US" sz="3200" b="1" i="1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  <a:cs typeface="+mj-cs"/>
                                  </a:rPr>
                                  <m:t>∝</m:t>
                                </m:r>
                              </m:num>
                              <m:den>
                                <m:r>
                                  <a:rPr lang="en-US" sz="3200" b="1" i="1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+mj-cs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  <m:r>
                          <a:rPr lang="en-US" sz="3200" b="1" i="1">
                            <a:solidFill>
                              <a:srgbClr val="000000"/>
                            </a:solidFill>
                            <a:latin typeface="Cambria Math"/>
                            <a:cs typeface="+mj-cs"/>
                          </a:rPr>
                          <m:t> </m:t>
                        </m:r>
                      </m:sub>
                    </m:sSub>
                    <m:r>
                      <a:rPr lang="en-US" sz="3200" b="1" i="1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+mj-cs"/>
                      </a:rPr>
                      <m:t>∙ </m:t>
                    </m:r>
                    <m:box>
                      <m:boxPr>
                        <m:ctrlPr>
                          <a:rPr lang="en-US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/>
                            <a:cs typeface="+mj-cs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+mj-cs"/>
                              </a:rPr>
                            </m:ctrlPr>
                          </m:fPr>
                          <m:num>
                            <m:r>
                              <a:rPr lang="en-US" sz="3200" b="1" i="1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+mj-cs"/>
                              </a:rPr>
                              <m:t>𝑺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32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cs typeface="+mj-cs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3200" b="1" i="1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  <a:cs typeface="+mj-cs"/>
                                  </a:rPr>
                                  <m:t>𝒏</m:t>
                                </m:r>
                              </m:e>
                            </m:rad>
                          </m:den>
                        </m:f>
                        <m:r>
                          <a:rPr lang="en-US" sz="3200" b="1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+mj-cs"/>
                          </a:rPr>
                          <m:t>  </m:t>
                        </m:r>
                      </m:e>
                    </m:box>
                  </m:oMath>
                </a14:m>
                <a:r>
                  <a:rPr lang="ar-SA" sz="3200" b="1" dirty="0">
                    <a:solidFill>
                      <a:srgbClr val="000000"/>
                    </a:solidFill>
                    <a:cs typeface="+mj-cs"/>
                    <a:sym typeface="Symbol"/>
                  </a:rPr>
                  <a:t> </a:t>
                </a:r>
                <a:endParaRPr lang="en-US" sz="3200" b="1" dirty="0">
                  <a:cs typeface="+mj-cs"/>
                </a:endParaRPr>
              </a:p>
            </p:txBody>
          </p:sp>
        </mc:Choice>
        <mc:Fallback xmlns="">
          <p:sp>
            <p:nvSpPr>
              <p:cNvPr id="3" name="مستطيل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781949"/>
                <a:ext cx="8784976" cy="3017236"/>
              </a:xfrm>
              <a:prstGeom prst="rect">
                <a:avLst/>
              </a:prstGeom>
              <a:blipFill rotWithShape="1">
                <a:blip r:embed="rId3"/>
                <a:stretch>
                  <a:fillRect l="-69" t="-2424" r="-17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265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مستطيل 1"/>
              <p:cNvSpPr/>
              <p:nvPr/>
            </p:nvSpPr>
            <p:spPr>
              <a:xfrm>
                <a:off x="107504" y="332656"/>
                <a:ext cx="8856984" cy="307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ar-SA" sz="3600" b="1" u="sng" dirty="0">
                    <a:solidFill>
                      <a:srgbClr val="FF0000"/>
                    </a:solidFill>
                    <a:cs typeface="+mj-cs"/>
                  </a:rPr>
                  <a:t>الحالة الثالثة: </a:t>
                </a:r>
                <a:r>
                  <a:rPr lang="ar-SA" sz="3600" b="1" dirty="0">
                    <a:solidFill>
                      <a:srgbClr val="000000"/>
                    </a:solidFill>
                    <a:cs typeface="+mj-cs"/>
                  </a:rPr>
                  <a:t>أذا كان حجم العينة </a:t>
                </a:r>
                <a:r>
                  <a:rPr lang="en-US" sz="3600" b="1" dirty="0">
                    <a:solidFill>
                      <a:srgbClr val="000000"/>
                    </a:solidFill>
                    <a:cs typeface="+mj-cs"/>
                  </a:rPr>
                  <a:t>(n&lt;30)</a:t>
                </a:r>
                <a:r>
                  <a:rPr lang="ar-SA" sz="3600" b="1" dirty="0">
                    <a:solidFill>
                      <a:srgbClr val="000000"/>
                    </a:solidFill>
                    <a:cs typeface="+mj-cs"/>
                  </a:rPr>
                  <a:t> تصبح الفترة على الشكل التالي: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ar-SA" sz="3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accPr>
                        <m:e>
                          <m:r>
                            <a:rPr lang="en-US" sz="3600" b="1" i="1">
                              <a:solidFill>
                                <a:srgbClr val="000000"/>
                              </a:solidFill>
                              <a:latin typeface="Cambria Math"/>
                              <a:cs typeface="+mj-cs"/>
                            </a:rPr>
                            <m:t>𝑿</m:t>
                          </m:r>
                        </m:e>
                      </m:acc>
                      <m:r>
                        <a:rPr lang="en-US" sz="3600" b="1" i="1">
                          <a:solidFill>
                            <a:srgbClr val="000000"/>
                          </a:solidFill>
                          <a:latin typeface="Cambria Math"/>
                          <a:cs typeface="+mj-cs"/>
                        </a:rPr>
                        <m:t> − </m:t>
                      </m:r>
                      <m:sSub>
                        <m:sSubPr>
                          <m:ctrlPr>
                            <a:rPr lang="en-US" sz="3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sSubPr>
                        <m:e>
                          <m:r>
                            <a:rPr lang="en-US" sz="3600" b="1" i="1">
                              <a:solidFill>
                                <a:srgbClr val="000000"/>
                              </a:solidFill>
                              <a:latin typeface="Cambria Math"/>
                              <a:cs typeface="+mj-cs"/>
                            </a:rPr>
                            <m:t>𝒕</m:t>
                          </m:r>
                        </m:e>
                        <m:sub>
                          <m:d>
                            <m:dPr>
                              <m:ctrlPr>
                                <a:rPr lang="en-US" sz="3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+mj-cs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600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+mj-cs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1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+mj-cs"/>
                                    </a:rPr>
                                    <m:t>∝</m:t>
                                  </m:r>
                                </m:num>
                                <m:den>
                                  <m:r>
                                    <a:rPr lang="en-US" sz="3600" b="1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+mj-cs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US" sz="3600" b="1" i="1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+mj-cs"/>
                                </a:rPr>
                                <m:t> , </m:t>
                              </m:r>
                              <m:r>
                                <a:rPr lang="en-US" sz="3600" b="1" i="1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+mj-cs"/>
                                </a:rPr>
                                <m:t>𝒏</m:t>
                              </m:r>
                              <m:r>
                                <a:rPr lang="en-US" sz="3600" b="1" i="1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+mj-cs"/>
                                </a:rPr>
                                <m:t>−</m:t>
                              </m:r>
                              <m:r>
                                <a:rPr lang="en-US" sz="3600" b="1" i="1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+mj-cs"/>
                                </a:rPr>
                                <m:t>𝟏</m:t>
                              </m:r>
                            </m:e>
                          </m:d>
                          <m:r>
                            <a:rPr lang="en-US" sz="3600" b="1" i="1">
                              <a:solidFill>
                                <a:srgbClr val="000000"/>
                              </a:solidFill>
                              <a:latin typeface="Cambria Math"/>
                              <a:cs typeface="+mj-cs"/>
                            </a:rPr>
                            <m:t> </m:t>
                          </m:r>
                        </m:sub>
                      </m:sSub>
                      <m:r>
                        <a:rPr lang="en-US" sz="3600" b="1" i="1">
                          <a:solidFill>
                            <a:srgbClr val="000000"/>
                          </a:solidFill>
                          <a:latin typeface="Cambria Math"/>
                          <a:cs typeface="+mj-cs"/>
                        </a:rPr>
                        <m:t>∙ </m:t>
                      </m:r>
                      <m:box>
                        <m:boxPr>
                          <m:ctrlPr>
                            <a:rPr lang="en-US" sz="3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3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+mj-cs"/>
                                </a:rPr>
                              </m:ctrlPr>
                            </m:fPr>
                            <m:num>
                              <m:r>
                                <a:rPr lang="en-US" sz="3600" b="1" i="1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+mj-cs"/>
                                </a:rPr>
                                <m:t>𝑺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3600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+mj-cs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+mj-cs"/>
                                    </a:rPr>
                                    <m:t>𝒏</m:t>
                                  </m:r>
                                </m:e>
                              </m:rad>
                            </m:den>
                          </m:f>
                        </m:e>
                      </m:box>
                      <m:r>
                        <a:rPr lang="en-US" sz="3600" b="1" i="1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  <a:cs typeface="+mj-cs"/>
                        </a:rPr>
                        <m:t>&lt;</m:t>
                      </m:r>
                      <m:r>
                        <a:rPr lang="en-US" sz="3600" b="1" i="1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  <a:cs typeface="+mj-cs"/>
                        </a:rPr>
                        <m:t>𝝁</m:t>
                      </m:r>
                      <m:r>
                        <a:rPr lang="en-US" sz="3600" b="1" i="1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  <a:cs typeface="+mj-cs"/>
                        </a:rPr>
                        <m:t>&lt;</m:t>
                      </m:r>
                      <m:acc>
                        <m:accPr>
                          <m:chr m:val="̅"/>
                          <m:ctrlPr>
                            <a:rPr lang="ar-SA" sz="3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accPr>
                        <m:e>
                          <m:r>
                            <a:rPr lang="en-US" sz="3600" b="1" i="1">
                              <a:solidFill>
                                <a:srgbClr val="000000"/>
                              </a:solidFill>
                              <a:latin typeface="Cambria Math"/>
                              <a:cs typeface="+mj-cs"/>
                            </a:rPr>
                            <m:t>𝑿</m:t>
                          </m:r>
                        </m:e>
                      </m:acc>
                      <m:r>
                        <a:rPr lang="en-US" sz="3600" b="1" i="1">
                          <a:solidFill>
                            <a:srgbClr val="000000"/>
                          </a:solidFill>
                          <a:latin typeface="Cambria Math"/>
                          <a:cs typeface="+mj-cs"/>
                        </a:rPr>
                        <m:t>+ </m:t>
                      </m:r>
                      <m:sSub>
                        <m:sSubPr>
                          <m:ctrlPr>
                            <a:rPr lang="en-US" sz="3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sSubPr>
                        <m:e>
                          <m:r>
                            <a:rPr lang="en-US" sz="3600" b="1" i="1">
                              <a:solidFill>
                                <a:srgbClr val="000000"/>
                              </a:solidFill>
                              <a:latin typeface="Cambria Math"/>
                              <a:cs typeface="+mj-cs"/>
                            </a:rPr>
                            <m:t>𝒕</m:t>
                          </m:r>
                        </m:e>
                        <m:sub>
                          <m:d>
                            <m:dPr>
                              <m:ctrlPr>
                                <a:rPr lang="en-US" sz="3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+mj-cs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600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+mj-cs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1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+mj-cs"/>
                                    </a:rPr>
                                    <m:t>∝</m:t>
                                  </m:r>
                                </m:num>
                                <m:den>
                                  <m:r>
                                    <a:rPr lang="en-US" sz="3600" b="1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+mj-cs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US" sz="3600" b="1" i="1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+mj-cs"/>
                                </a:rPr>
                                <m:t> , </m:t>
                              </m:r>
                              <m:r>
                                <a:rPr lang="en-US" sz="3600" b="1" i="1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+mj-cs"/>
                                </a:rPr>
                                <m:t>𝒏</m:t>
                              </m:r>
                              <m:r>
                                <a:rPr lang="en-US" sz="3600" b="1" i="1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+mj-cs"/>
                                </a:rPr>
                                <m:t>−</m:t>
                              </m:r>
                              <m:r>
                                <a:rPr lang="en-US" sz="3600" b="1" i="1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+mj-cs"/>
                                </a:rPr>
                                <m:t>𝟏</m:t>
                              </m:r>
                            </m:e>
                          </m:d>
                          <m:r>
                            <a:rPr lang="en-US" sz="3600" b="1" i="1">
                              <a:solidFill>
                                <a:srgbClr val="000000"/>
                              </a:solidFill>
                              <a:latin typeface="Cambria Math"/>
                              <a:cs typeface="+mj-cs"/>
                            </a:rPr>
                            <m:t> </m:t>
                          </m:r>
                        </m:sub>
                      </m:sSub>
                      <m:r>
                        <a:rPr lang="en-US" sz="3600" b="1" i="1">
                          <a:solidFill>
                            <a:srgbClr val="000000"/>
                          </a:solidFill>
                          <a:latin typeface="Cambria Math"/>
                          <a:cs typeface="+mj-cs"/>
                        </a:rPr>
                        <m:t>∙ </m:t>
                      </m:r>
                      <m:box>
                        <m:boxPr>
                          <m:ctrlPr>
                            <a:rPr lang="en-US" sz="3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3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+mj-cs"/>
                                </a:rPr>
                              </m:ctrlPr>
                            </m:fPr>
                            <m:num>
                              <m:r>
                                <a:rPr lang="en-US" sz="3600" b="1" i="1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+mj-cs"/>
                                </a:rPr>
                                <m:t>𝑺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3600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+mj-cs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+mj-cs"/>
                                    </a:rPr>
                                    <m:t>𝒏</m:t>
                                  </m:r>
                                </m:e>
                              </m:rad>
                            </m:den>
                          </m:f>
                        </m:e>
                      </m:box>
                    </m:oMath>
                  </m:oMathPara>
                </a14:m>
                <a:endParaRPr lang="en-US" sz="3200" b="1" dirty="0">
                  <a:cs typeface="+mj-cs"/>
                </a:endParaRPr>
              </a:p>
            </p:txBody>
          </p:sp>
        </mc:Choice>
        <mc:Fallback xmlns="">
          <p:sp>
            <p:nvSpPr>
              <p:cNvPr id="2" name="مستطيل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32656"/>
                <a:ext cx="8856984" cy="3071610"/>
              </a:xfrm>
              <a:prstGeom prst="rect">
                <a:avLst/>
              </a:prstGeom>
              <a:blipFill rotWithShape="1">
                <a:blip r:embed="rId2"/>
                <a:stretch>
                  <a:fillRect r="-2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7331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105683" y="332656"/>
            <a:ext cx="26901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3200" b="1" dirty="0"/>
              <a:t>اختبارات الفروض </a:t>
            </a:r>
            <a:endParaRPr lang="en-US" sz="3200" b="1" dirty="0"/>
          </a:p>
        </p:txBody>
      </p:sp>
      <p:sp>
        <p:nvSpPr>
          <p:cNvPr id="3" name="مستطيل 2"/>
          <p:cNvSpPr/>
          <p:nvPr/>
        </p:nvSpPr>
        <p:spPr>
          <a:xfrm>
            <a:off x="251520" y="980728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/>
              <a:t>يتعرض الإنسان في كثير من الحالات وفي مجالات البحث والعمل الى نتائج او مواقف معينة تتطلب منه اتخاذ قرار بناء على معلومات محسوبة من عينه ، وعليه يجب اتخاذ هذا القرار بأقل قدر ممكن من الخطأ.</a:t>
            </a:r>
            <a:endParaRPr lang="en-US" sz="2400" dirty="0"/>
          </a:p>
        </p:txBody>
      </p:sp>
      <p:sp>
        <p:nvSpPr>
          <p:cNvPr id="4" name="مستطيل 3"/>
          <p:cNvSpPr/>
          <p:nvPr/>
        </p:nvSpPr>
        <p:spPr>
          <a:xfrm>
            <a:off x="251520" y="2348880"/>
            <a:ext cx="871296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/>
              <a:t> </a:t>
            </a:r>
            <a:r>
              <a:rPr lang="ar-SA" sz="2800" b="1" dirty="0">
                <a:solidFill>
                  <a:srgbClr val="FF0000"/>
                </a:solidFill>
              </a:rPr>
              <a:t>الفرض</a:t>
            </a:r>
            <a:r>
              <a:rPr lang="ar-SA" sz="2800" b="1" dirty="0"/>
              <a:t> </a:t>
            </a:r>
            <a:r>
              <a:rPr lang="ar-SA" sz="2400" b="1" dirty="0"/>
              <a:t>هو عبارة عن </a:t>
            </a:r>
            <a:r>
              <a:rPr lang="ar-SA" sz="2400" b="1" dirty="0" err="1"/>
              <a:t>إدعاء</a:t>
            </a:r>
            <a:r>
              <a:rPr lang="ar-SA" sz="2400" b="1" dirty="0"/>
              <a:t> او تخمين معين حول معلمة من معالم المجتمع ويكون المطلوب اختبار صحة هذا الادعاء أو التخمين ...هناك نوعين من الفروض :</a:t>
            </a:r>
            <a:endParaRPr lang="en-US" sz="2400" b="1" dirty="0"/>
          </a:p>
        </p:txBody>
      </p:sp>
      <p:sp>
        <p:nvSpPr>
          <p:cNvPr id="5" name="مستطيل 4"/>
          <p:cNvSpPr/>
          <p:nvPr/>
        </p:nvSpPr>
        <p:spPr>
          <a:xfrm>
            <a:off x="251520" y="3501008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/>
              <a:t>فرض العدم  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H</a:t>
            </a:r>
            <a:r>
              <a:rPr lang="en-US" sz="2800" b="1" baseline="-25000" dirty="0">
                <a:solidFill>
                  <a:srgbClr val="FF0000"/>
                </a:solidFill>
              </a:rPr>
              <a:t>o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r>
              <a:rPr lang="ar-SA" sz="2800" b="1" dirty="0"/>
              <a:t> ويصاغ في صورة عدم وجود فرق أو عدم وجود علاقة أو عدم وجود تغير  مثل عدم وجود اختلاف في محتوى الاوراق والساق .</a:t>
            </a:r>
            <a:endParaRPr lang="en-US" sz="2800" b="1" dirty="0"/>
          </a:p>
        </p:txBody>
      </p:sp>
      <p:sp>
        <p:nvSpPr>
          <p:cNvPr id="6" name="مستطيل 5"/>
          <p:cNvSpPr/>
          <p:nvPr/>
        </p:nvSpPr>
        <p:spPr>
          <a:xfrm>
            <a:off x="228554" y="4724821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/>
              <a:t>الفرض البديل  </a:t>
            </a:r>
            <a:r>
              <a:rPr lang="en-US" sz="2800" b="1" dirty="0">
                <a:solidFill>
                  <a:srgbClr val="FF0000"/>
                </a:solidFill>
              </a:rPr>
              <a:t>H</a:t>
            </a:r>
            <a:r>
              <a:rPr lang="en-US" sz="2800" b="1" baseline="-25000" dirty="0">
                <a:solidFill>
                  <a:srgbClr val="FF0000"/>
                </a:solidFill>
              </a:rPr>
              <a:t>1</a:t>
            </a:r>
            <a:r>
              <a:rPr lang="ar-SA" sz="2800" b="1" dirty="0"/>
              <a:t>  وهو الفرض الذي يجب أن يكون صحيحا اذا كان فرض العدم غير صحيح مثلا وجود اختلاف في المحتوى 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4817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243" y="620689"/>
            <a:ext cx="8531221" cy="591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6"/>
          <p:cNvSpPr txBox="1"/>
          <p:nvPr/>
        </p:nvSpPr>
        <p:spPr>
          <a:xfrm>
            <a:off x="2029424" y="2581071"/>
            <a:ext cx="1602527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>
              <a:defRPr/>
            </a:pPr>
            <a:r>
              <a:rPr lang="ar-SA" sz="24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منطقتي رفض فرض العدم</a:t>
            </a:r>
            <a:endParaRPr lang="en-US" sz="2400" dirty="0">
              <a:solidFill>
                <a:schemeClr val="bg2">
                  <a:lumMod val="10000"/>
                </a:schemeClr>
              </a:solidFill>
              <a:cs typeface="Arial" pitchFamily="34" charset="0"/>
            </a:endParaRPr>
          </a:p>
          <a:p>
            <a:pPr algn="ctr" rtl="0">
              <a:defRPr/>
            </a:pPr>
            <a:endParaRPr lang="ar-SA" sz="2400" dirty="0">
              <a:solidFill>
                <a:schemeClr val="bg2">
                  <a:lumMod val="10000"/>
                </a:schemeClr>
              </a:solidFill>
              <a:cs typeface="Arial" pitchFamily="34" charset="0"/>
            </a:endParaRPr>
          </a:p>
        </p:txBody>
      </p:sp>
      <p:sp>
        <p:nvSpPr>
          <p:cNvPr id="4" name="TextBox 7"/>
          <p:cNvSpPr txBox="1"/>
          <p:nvPr/>
        </p:nvSpPr>
        <p:spPr>
          <a:xfrm>
            <a:off x="3815362" y="2652508"/>
            <a:ext cx="1602527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>
              <a:defRPr/>
            </a:pPr>
            <a:r>
              <a:rPr lang="ar-SA" sz="24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منطقة قبول فرض العدم</a:t>
            </a:r>
            <a:endParaRPr lang="en-US" sz="2400" dirty="0">
              <a:solidFill>
                <a:schemeClr val="bg2">
                  <a:lumMod val="10000"/>
                </a:schemeClr>
              </a:solidFill>
              <a:cs typeface="Arial" pitchFamily="34" charset="0"/>
            </a:endParaRPr>
          </a:p>
          <a:p>
            <a:pPr algn="ctr" rtl="0">
              <a:defRPr/>
            </a:pPr>
            <a:endParaRPr lang="ar-SA" sz="2400" dirty="0">
              <a:solidFill>
                <a:schemeClr val="bg2">
                  <a:lumMod val="10000"/>
                </a:schemeClr>
              </a:solidFill>
              <a:cs typeface="Arial" pitchFamily="34" charset="0"/>
            </a:endParaRPr>
          </a:p>
        </p:txBody>
      </p:sp>
      <p:sp>
        <p:nvSpPr>
          <p:cNvPr id="5" name="TextBox 8"/>
          <p:cNvSpPr txBox="1"/>
          <p:nvPr/>
        </p:nvSpPr>
        <p:spPr>
          <a:xfrm>
            <a:off x="6755537" y="4419612"/>
            <a:ext cx="1019790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defRPr/>
            </a:pPr>
            <a:r>
              <a:rPr lang="en-US" sz="2400" i="1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α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 / 2</a:t>
            </a:r>
          </a:p>
          <a:p>
            <a:pPr algn="l" rtl="0">
              <a:defRPr/>
            </a:pPr>
            <a:endParaRPr lang="ar-SA" dirty="0">
              <a:solidFill>
                <a:schemeClr val="bg2">
                  <a:lumMod val="10000"/>
                </a:schemeClr>
              </a:solidFill>
              <a:cs typeface="Arial" pitchFamily="34" charset="0"/>
            </a:endParaRPr>
          </a:p>
        </p:txBody>
      </p:sp>
      <p:sp>
        <p:nvSpPr>
          <p:cNvPr id="6" name="TextBox 9"/>
          <p:cNvSpPr txBox="1"/>
          <p:nvPr/>
        </p:nvSpPr>
        <p:spPr>
          <a:xfrm>
            <a:off x="1475656" y="4276737"/>
            <a:ext cx="1019790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defRPr/>
            </a:pPr>
            <a:r>
              <a:rPr lang="en-US" sz="2400" i="1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α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 / 2</a:t>
            </a:r>
          </a:p>
          <a:p>
            <a:pPr algn="l" rtl="0">
              <a:defRPr/>
            </a:pPr>
            <a:endParaRPr lang="ar-SA" dirty="0">
              <a:solidFill>
                <a:schemeClr val="bg2">
                  <a:lumMod val="10000"/>
                </a:schemeClr>
              </a:solidFill>
              <a:cs typeface="Arial" pitchFamily="34" charset="0"/>
            </a:endParaRPr>
          </a:p>
        </p:txBody>
      </p:sp>
      <p:sp>
        <p:nvSpPr>
          <p:cNvPr id="7" name="TextBox 11"/>
          <p:cNvSpPr txBox="1"/>
          <p:nvPr/>
        </p:nvSpPr>
        <p:spPr>
          <a:xfrm>
            <a:off x="4183787" y="4501625"/>
            <a:ext cx="101979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defRPr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1 – </a:t>
            </a:r>
            <a:r>
              <a:rPr lang="en-US" sz="2400" i="1" dirty="0">
                <a:solidFill>
                  <a:schemeClr val="bg2">
                    <a:lumMod val="10000"/>
                  </a:schemeClr>
                </a:solidFill>
                <a:cs typeface="Arial" pitchFamily="34" charset="0"/>
              </a:rPr>
              <a:t>α</a:t>
            </a:r>
            <a:endParaRPr lang="en-US" sz="2400" dirty="0">
              <a:solidFill>
                <a:schemeClr val="bg2">
                  <a:lumMod val="10000"/>
                </a:schemeClr>
              </a:solidFill>
              <a:cs typeface="Arial" pitchFamily="34" charset="0"/>
            </a:endParaRPr>
          </a:p>
          <a:p>
            <a:pPr algn="l" rtl="0">
              <a:defRPr/>
            </a:pPr>
            <a:endParaRPr lang="ar-SA" sz="2400" dirty="0">
              <a:solidFill>
                <a:schemeClr val="bg2">
                  <a:lumMod val="10000"/>
                </a:schemeClr>
              </a:solidFill>
              <a:cs typeface="Arial" pitchFamily="34" charset="0"/>
            </a:endParaRPr>
          </a:p>
        </p:txBody>
      </p:sp>
      <p:cxnSp>
        <p:nvCxnSpPr>
          <p:cNvPr id="8" name="Straight Connector 21"/>
          <p:cNvCxnSpPr>
            <a:cxnSpLocks noChangeShapeType="1"/>
          </p:cNvCxnSpPr>
          <p:nvPr/>
        </p:nvCxnSpPr>
        <p:spPr bwMode="auto">
          <a:xfrm>
            <a:off x="2844734" y="3374871"/>
            <a:ext cx="4103530" cy="2142361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9" name="Straight Connector 27"/>
          <p:cNvCxnSpPr>
            <a:cxnSpLocks noChangeShapeType="1"/>
          </p:cNvCxnSpPr>
          <p:nvPr/>
        </p:nvCxnSpPr>
        <p:spPr bwMode="auto">
          <a:xfrm flipH="1">
            <a:off x="2029424" y="3387073"/>
            <a:ext cx="742270" cy="2202167"/>
          </a:xfrm>
          <a:prstGeom prst="line">
            <a:avLst/>
          </a:prstGeom>
          <a:noFill/>
          <a:ln w="57150" algn="ctr">
            <a:solidFill>
              <a:schemeClr val="accent2"/>
            </a:solidFill>
            <a:round/>
            <a:headEnd/>
            <a:tailEnd/>
          </a:ln>
        </p:spPr>
      </p:cxnSp>
      <p:graphicFrame>
        <p:nvGraphicFramePr>
          <p:cNvPr id="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3678639"/>
              </p:ext>
            </p:extLst>
          </p:nvPr>
        </p:nvGraphicFramePr>
        <p:xfrm>
          <a:off x="2205890" y="5415275"/>
          <a:ext cx="960924" cy="58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r:id="rId4" imgW="393700" imgH="241300" progId="">
                  <p:embed/>
                </p:oleObj>
              </mc:Choice>
              <mc:Fallback>
                <p:oleObj r:id="rId4" imgW="393700" imgH="2413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890" y="5415275"/>
                        <a:ext cx="960924" cy="585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464036"/>
              </p:ext>
            </p:extLst>
          </p:nvPr>
        </p:nvGraphicFramePr>
        <p:xfrm>
          <a:off x="6140917" y="5448731"/>
          <a:ext cx="920034" cy="552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r:id="rId6" imgW="304800" imgH="241300" progId="">
                  <p:embed/>
                </p:oleObj>
              </mc:Choice>
              <mc:Fallback>
                <p:oleObj r:id="rId6" imgW="304800" imgH="2413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0917" y="5448731"/>
                        <a:ext cx="920034" cy="5520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5996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ستطيل 13"/>
          <p:cNvSpPr/>
          <p:nvPr/>
        </p:nvSpPr>
        <p:spPr>
          <a:xfrm>
            <a:off x="1907704" y="332656"/>
            <a:ext cx="6840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/>
              <a:t>خطوات اختبار الفرض الإحصائي  حول متوسط المجتمع لعينة كبيرة</a:t>
            </a:r>
            <a:endParaRPr lang="en-US" sz="2400" b="1" dirty="0"/>
          </a:p>
        </p:txBody>
      </p:sp>
      <p:sp>
        <p:nvSpPr>
          <p:cNvPr id="15" name="مستطيل 14"/>
          <p:cNvSpPr/>
          <p:nvPr/>
        </p:nvSpPr>
        <p:spPr>
          <a:xfrm>
            <a:off x="539552" y="1124744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>
                <a:cs typeface="+mj-cs"/>
              </a:rPr>
              <a:t> </a:t>
            </a:r>
            <a:r>
              <a:rPr lang="ar-SA" sz="2800" b="1" dirty="0">
                <a:solidFill>
                  <a:srgbClr val="FF0000"/>
                </a:solidFill>
                <a:cs typeface="+mj-cs"/>
              </a:rPr>
              <a:t>1- صياغة الفرضيات </a:t>
            </a:r>
            <a:endParaRPr lang="en-US" sz="2800" b="1" dirty="0">
              <a:solidFill>
                <a:srgbClr val="FF0000"/>
              </a:solidFill>
              <a:cs typeface="+mj-cs"/>
            </a:endParaRPr>
          </a:p>
          <a:p>
            <a:pPr lvl="0"/>
            <a:r>
              <a:rPr lang="ar-SA" sz="2800" b="1" dirty="0">
                <a:cs typeface="+mj-cs"/>
              </a:rPr>
              <a:t>صياغة  فرض العدم </a:t>
            </a:r>
            <a:r>
              <a:rPr lang="en-US" sz="2800" b="1" dirty="0">
                <a:cs typeface="+mj-cs"/>
              </a:rPr>
              <a:t>Ho</a:t>
            </a:r>
            <a:r>
              <a:rPr lang="ar-SA" sz="2800" b="1" dirty="0">
                <a:cs typeface="+mj-cs"/>
              </a:rPr>
              <a:t>    </a:t>
            </a:r>
            <a:r>
              <a:rPr lang="en-US" sz="2800" b="1" dirty="0">
                <a:cs typeface="+mj-cs"/>
              </a:rPr>
              <a:t>0   </a:t>
            </a:r>
            <a:r>
              <a:rPr lang="ar-SA" sz="2800" b="1" dirty="0">
                <a:cs typeface="+mj-cs"/>
              </a:rPr>
              <a:t>µ</a:t>
            </a:r>
            <a:r>
              <a:rPr lang="en-US" sz="2800" b="1" dirty="0">
                <a:cs typeface="+mj-cs"/>
              </a:rPr>
              <a:t>  </a:t>
            </a:r>
            <a:r>
              <a:rPr lang="ar-SA" sz="2800" b="1" dirty="0">
                <a:cs typeface="+mj-cs"/>
              </a:rPr>
              <a:t>= µ :  </a:t>
            </a:r>
            <a:r>
              <a:rPr lang="en-US" sz="2800" b="1" dirty="0">
                <a:cs typeface="+mj-cs"/>
              </a:rPr>
              <a:t>Ho </a:t>
            </a:r>
          </a:p>
        </p:txBody>
      </p:sp>
      <p:sp>
        <p:nvSpPr>
          <p:cNvPr id="16" name="مستطيل 15"/>
          <p:cNvSpPr/>
          <p:nvPr/>
        </p:nvSpPr>
        <p:spPr>
          <a:xfrm>
            <a:off x="556185" y="2348880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>
                <a:cs typeface="+mj-cs"/>
              </a:rPr>
              <a:t>والفرض البديل هو احد الحالات التالية : </a:t>
            </a:r>
            <a:endParaRPr lang="en-US" sz="2800" b="1" dirty="0">
              <a:cs typeface="+mj-cs"/>
            </a:endParaRPr>
          </a:p>
          <a:p>
            <a:r>
              <a:rPr lang="ar-SA" sz="2800" b="1" dirty="0">
                <a:cs typeface="+mj-cs"/>
              </a:rPr>
              <a:t>     1- </a:t>
            </a:r>
            <a:r>
              <a:rPr lang="en-US" sz="2800" b="1" dirty="0">
                <a:cs typeface="+mj-cs"/>
              </a:rPr>
              <a:t>0</a:t>
            </a:r>
            <a:r>
              <a:rPr lang="ar-SA" sz="2800" b="1" dirty="0">
                <a:cs typeface="+mj-cs"/>
              </a:rPr>
              <a:t>µ</a:t>
            </a:r>
            <a:r>
              <a:rPr lang="en-US" sz="2800" b="1" dirty="0">
                <a:cs typeface="+mj-cs"/>
              </a:rPr>
              <a:t> ≠ </a:t>
            </a:r>
            <a:r>
              <a:rPr lang="ar-SA" sz="2800" b="1" dirty="0">
                <a:cs typeface="+mj-cs"/>
              </a:rPr>
              <a:t>µ</a:t>
            </a:r>
            <a:r>
              <a:rPr lang="en-US" sz="2800" b="1" dirty="0">
                <a:cs typeface="+mj-cs"/>
              </a:rPr>
              <a:t> H1:  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852936"/>
            <a:ext cx="1597025" cy="60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Freeform 17"/>
          <p:cNvSpPr>
            <a:spLocks/>
          </p:cNvSpPr>
          <p:nvPr/>
        </p:nvSpPr>
        <p:spPr bwMode="auto">
          <a:xfrm>
            <a:off x="3826768" y="3272408"/>
            <a:ext cx="457200" cy="228600"/>
          </a:xfrm>
          <a:custGeom>
            <a:avLst/>
            <a:gdLst>
              <a:gd name="T0" fmla="*/ 301 w 301"/>
              <a:gd name="T1" fmla="*/ 71 h 74"/>
              <a:gd name="T2" fmla="*/ 0 w 301"/>
              <a:gd name="T3" fmla="*/ 74 h 74"/>
              <a:gd name="T4" fmla="*/ 2 w 301"/>
              <a:gd name="T5" fmla="*/ 8 h 74"/>
              <a:gd name="T6" fmla="*/ 40 w 301"/>
              <a:gd name="T7" fmla="*/ 24 h 74"/>
              <a:gd name="T8" fmla="*/ 125 w 301"/>
              <a:gd name="T9" fmla="*/ 50 h 74"/>
              <a:gd name="T10" fmla="*/ 238 w 301"/>
              <a:gd name="T11" fmla="*/ 65 h 74"/>
              <a:gd name="T12" fmla="*/ 301 w 301"/>
              <a:gd name="T13" fmla="*/ 71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1" h="74">
                <a:moveTo>
                  <a:pt x="301" y="71"/>
                </a:moveTo>
                <a:lnTo>
                  <a:pt x="0" y="74"/>
                </a:lnTo>
                <a:lnTo>
                  <a:pt x="2" y="8"/>
                </a:lnTo>
                <a:cubicBezTo>
                  <a:pt x="9" y="0"/>
                  <a:pt x="20" y="17"/>
                  <a:pt x="40" y="24"/>
                </a:cubicBezTo>
                <a:lnTo>
                  <a:pt x="125" y="50"/>
                </a:lnTo>
                <a:lnTo>
                  <a:pt x="238" y="65"/>
                </a:lnTo>
                <a:lnTo>
                  <a:pt x="301" y="71"/>
                </a:lnTo>
                <a:close/>
              </a:path>
            </a:pathLst>
          </a:custGeom>
          <a:solidFill>
            <a:srgbClr val="FF0000">
              <a:alpha val="50000"/>
            </a:srgbClr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 flipH="1">
            <a:off x="2949674" y="5310861"/>
            <a:ext cx="531813" cy="228600"/>
          </a:xfrm>
          <a:custGeom>
            <a:avLst/>
            <a:gdLst>
              <a:gd name="T0" fmla="*/ 301 w 301"/>
              <a:gd name="T1" fmla="*/ 71 h 74"/>
              <a:gd name="T2" fmla="*/ 0 w 301"/>
              <a:gd name="T3" fmla="*/ 74 h 74"/>
              <a:gd name="T4" fmla="*/ 2 w 301"/>
              <a:gd name="T5" fmla="*/ 8 h 74"/>
              <a:gd name="T6" fmla="*/ 40 w 301"/>
              <a:gd name="T7" fmla="*/ 24 h 74"/>
              <a:gd name="T8" fmla="*/ 125 w 301"/>
              <a:gd name="T9" fmla="*/ 50 h 74"/>
              <a:gd name="T10" fmla="*/ 238 w 301"/>
              <a:gd name="T11" fmla="*/ 65 h 74"/>
              <a:gd name="T12" fmla="*/ 301 w 301"/>
              <a:gd name="T13" fmla="*/ 71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1" h="74">
                <a:moveTo>
                  <a:pt x="301" y="71"/>
                </a:moveTo>
                <a:lnTo>
                  <a:pt x="0" y="74"/>
                </a:lnTo>
                <a:lnTo>
                  <a:pt x="2" y="8"/>
                </a:lnTo>
                <a:cubicBezTo>
                  <a:pt x="9" y="0"/>
                  <a:pt x="20" y="17"/>
                  <a:pt x="40" y="24"/>
                </a:cubicBezTo>
                <a:lnTo>
                  <a:pt x="125" y="50"/>
                </a:lnTo>
                <a:lnTo>
                  <a:pt x="238" y="65"/>
                </a:lnTo>
                <a:lnTo>
                  <a:pt x="301" y="71"/>
                </a:lnTo>
                <a:close/>
              </a:path>
            </a:pathLst>
          </a:custGeom>
          <a:solidFill>
            <a:srgbClr val="FF0000">
              <a:alpha val="50000"/>
            </a:srgbClr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91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7588" y="3828038"/>
            <a:ext cx="1597025" cy="60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Freeform 20"/>
          <p:cNvSpPr>
            <a:spLocks/>
          </p:cNvSpPr>
          <p:nvPr/>
        </p:nvSpPr>
        <p:spPr bwMode="auto">
          <a:xfrm>
            <a:off x="4647413" y="4207451"/>
            <a:ext cx="457200" cy="228600"/>
          </a:xfrm>
          <a:custGeom>
            <a:avLst/>
            <a:gdLst>
              <a:gd name="T0" fmla="*/ 301 w 301"/>
              <a:gd name="T1" fmla="*/ 71 h 74"/>
              <a:gd name="T2" fmla="*/ 0 w 301"/>
              <a:gd name="T3" fmla="*/ 74 h 74"/>
              <a:gd name="T4" fmla="*/ 2 w 301"/>
              <a:gd name="T5" fmla="*/ 8 h 74"/>
              <a:gd name="T6" fmla="*/ 40 w 301"/>
              <a:gd name="T7" fmla="*/ 24 h 74"/>
              <a:gd name="T8" fmla="*/ 125 w 301"/>
              <a:gd name="T9" fmla="*/ 50 h 74"/>
              <a:gd name="T10" fmla="*/ 238 w 301"/>
              <a:gd name="T11" fmla="*/ 65 h 74"/>
              <a:gd name="T12" fmla="*/ 301 w 301"/>
              <a:gd name="T13" fmla="*/ 71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1" h="74">
                <a:moveTo>
                  <a:pt x="301" y="71"/>
                </a:moveTo>
                <a:lnTo>
                  <a:pt x="0" y="74"/>
                </a:lnTo>
                <a:lnTo>
                  <a:pt x="2" y="8"/>
                </a:lnTo>
                <a:cubicBezTo>
                  <a:pt x="9" y="0"/>
                  <a:pt x="20" y="17"/>
                  <a:pt x="40" y="24"/>
                </a:cubicBezTo>
                <a:lnTo>
                  <a:pt x="125" y="50"/>
                </a:lnTo>
                <a:lnTo>
                  <a:pt x="238" y="65"/>
                </a:lnTo>
                <a:lnTo>
                  <a:pt x="301" y="71"/>
                </a:lnTo>
                <a:close/>
              </a:path>
            </a:pathLst>
          </a:custGeom>
          <a:solidFill>
            <a:srgbClr val="FF0000">
              <a:alpha val="50000"/>
            </a:srgbClr>
          </a:solidFill>
          <a:ln w="31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5829300" y="3828038"/>
            <a:ext cx="25591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2-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0µ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&lt;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9933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µ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H1: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مستطيل 23"/>
          <p:cNvSpPr/>
          <p:nvPr/>
        </p:nvSpPr>
        <p:spPr>
          <a:xfrm>
            <a:off x="6201862" y="5013176"/>
            <a:ext cx="20425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SA" sz="2800" b="1" dirty="0"/>
              <a:t>3- </a:t>
            </a:r>
            <a:r>
              <a:rPr lang="en-US" sz="2800" b="1" dirty="0"/>
              <a:t>0</a:t>
            </a:r>
            <a:r>
              <a:rPr lang="ar-SA" sz="2800" b="1" dirty="0"/>
              <a:t>µ</a:t>
            </a:r>
            <a:r>
              <a:rPr lang="en-US" sz="2800" b="1" dirty="0"/>
              <a:t> &gt;</a:t>
            </a:r>
            <a:r>
              <a:rPr lang="ar-SA" sz="2800" b="1" dirty="0"/>
              <a:t>µ</a:t>
            </a:r>
            <a:r>
              <a:rPr lang="en-US" sz="2800" b="1" dirty="0"/>
              <a:t> H1:</a:t>
            </a: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96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204" y="4928383"/>
            <a:ext cx="1597025" cy="60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Freeform 18"/>
          <p:cNvSpPr>
            <a:spLocks/>
          </p:cNvSpPr>
          <p:nvPr/>
        </p:nvSpPr>
        <p:spPr bwMode="auto">
          <a:xfrm flipH="1">
            <a:off x="2699792" y="3212976"/>
            <a:ext cx="531813" cy="228600"/>
          </a:xfrm>
          <a:custGeom>
            <a:avLst/>
            <a:gdLst>
              <a:gd name="T0" fmla="*/ 301 w 301"/>
              <a:gd name="T1" fmla="*/ 71 h 74"/>
              <a:gd name="T2" fmla="*/ 0 w 301"/>
              <a:gd name="T3" fmla="*/ 74 h 74"/>
              <a:gd name="T4" fmla="*/ 2 w 301"/>
              <a:gd name="T5" fmla="*/ 8 h 74"/>
              <a:gd name="T6" fmla="*/ 40 w 301"/>
              <a:gd name="T7" fmla="*/ 24 h 74"/>
              <a:gd name="T8" fmla="*/ 125 w 301"/>
              <a:gd name="T9" fmla="*/ 50 h 74"/>
              <a:gd name="T10" fmla="*/ 238 w 301"/>
              <a:gd name="T11" fmla="*/ 65 h 74"/>
              <a:gd name="T12" fmla="*/ 301 w 301"/>
              <a:gd name="T13" fmla="*/ 71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1" h="74">
                <a:moveTo>
                  <a:pt x="301" y="71"/>
                </a:moveTo>
                <a:lnTo>
                  <a:pt x="0" y="74"/>
                </a:lnTo>
                <a:lnTo>
                  <a:pt x="2" y="8"/>
                </a:lnTo>
                <a:cubicBezTo>
                  <a:pt x="9" y="0"/>
                  <a:pt x="20" y="17"/>
                  <a:pt x="40" y="24"/>
                </a:cubicBezTo>
                <a:lnTo>
                  <a:pt x="125" y="50"/>
                </a:lnTo>
                <a:lnTo>
                  <a:pt x="238" y="65"/>
                </a:lnTo>
                <a:lnTo>
                  <a:pt x="301" y="71"/>
                </a:lnTo>
                <a:close/>
              </a:path>
            </a:pathLst>
          </a:custGeom>
          <a:solidFill>
            <a:srgbClr val="FF0000">
              <a:alpha val="50000"/>
            </a:srgbClr>
          </a:solidFill>
          <a:ln w="31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53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كل بيضاوي 1"/>
          <p:cNvSpPr/>
          <p:nvPr/>
        </p:nvSpPr>
        <p:spPr>
          <a:xfrm>
            <a:off x="684213" y="5445125"/>
            <a:ext cx="3887787" cy="863600"/>
          </a:xfrm>
          <a:prstGeom prst="ellipse">
            <a:avLst/>
          </a:prstGeom>
          <a:solidFill>
            <a:srgbClr val="FFC1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3" name="شكل بيضاوي 2"/>
          <p:cNvSpPr/>
          <p:nvPr/>
        </p:nvSpPr>
        <p:spPr>
          <a:xfrm>
            <a:off x="5976938" y="5049838"/>
            <a:ext cx="2987675" cy="10429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cxnSp>
        <p:nvCxnSpPr>
          <p:cNvPr id="4" name="رابط كسهم مستقيم 3"/>
          <p:cNvCxnSpPr/>
          <p:nvPr/>
        </p:nvCxnSpPr>
        <p:spPr>
          <a:xfrm>
            <a:off x="4437063" y="1062038"/>
            <a:ext cx="3122612" cy="3873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رابط كسهم مستقيم 4"/>
          <p:cNvCxnSpPr/>
          <p:nvPr/>
        </p:nvCxnSpPr>
        <p:spPr>
          <a:xfrm flipH="1">
            <a:off x="1295400" y="1052513"/>
            <a:ext cx="3132138" cy="3968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رابط كسهم مستقيم 5"/>
          <p:cNvCxnSpPr/>
          <p:nvPr/>
        </p:nvCxnSpPr>
        <p:spPr>
          <a:xfrm>
            <a:off x="7667625" y="2133600"/>
            <a:ext cx="433388" cy="10795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 flipH="1">
            <a:off x="7200900" y="2168525"/>
            <a:ext cx="466725" cy="10445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مربع نص 43"/>
          <p:cNvSpPr txBox="1">
            <a:spLocks noChangeArrowheads="1"/>
          </p:cNvSpPr>
          <p:nvPr/>
        </p:nvSpPr>
        <p:spPr bwMode="auto">
          <a:xfrm>
            <a:off x="3816350" y="3213100"/>
            <a:ext cx="1403350" cy="784225"/>
          </a:xfrm>
          <a:prstGeom prst="rect">
            <a:avLst/>
          </a:prstGeom>
          <a:solidFill>
            <a:srgbClr val="FFC1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sz="1500" b="1">
                <a:solidFill>
                  <a:srgbClr val="08275F"/>
                </a:solidFill>
              </a:rPr>
              <a:t>مقارنة متوسطي عينتين </a:t>
            </a:r>
            <a:r>
              <a:rPr lang="ar-SA" sz="1500" b="1">
                <a:solidFill>
                  <a:srgbClr val="FF0000"/>
                </a:solidFill>
              </a:rPr>
              <a:t>مستقلتين ومتجانستين </a:t>
            </a:r>
          </a:p>
        </p:txBody>
      </p:sp>
      <p:sp>
        <p:nvSpPr>
          <p:cNvPr id="9" name="مربع نص 44"/>
          <p:cNvSpPr txBox="1">
            <a:spLocks noChangeArrowheads="1"/>
          </p:cNvSpPr>
          <p:nvPr/>
        </p:nvSpPr>
        <p:spPr bwMode="auto">
          <a:xfrm>
            <a:off x="2339975" y="3213100"/>
            <a:ext cx="1403350" cy="784225"/>
          </a:xfrm>
          <a:prstGeom prst="rect">
            <a:avLst/>
          </a:prstGeom>
          <a:solidFill>
            <a:srgbClr val="FFC1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sz="1500" b="1">
                <a:solidFill>
                  <a:srgbClr val="363080"/>
                </a:solidFill>
              </a:rPr>
              <a:t>مقارنة متوسطي عينتين </a:t>
            </a:r>
            <a:r>
              <a:rPr lang="ar-SA" sz="1500" b="1">
                <a:solidFill>
                  <a:srgbClr val="FF0000"/>
                </a:solidFill>
              </a:rPr>
              <a:t>مستقلتين وغير متجانستين</a:t>
            </a:r>
            <a:endParaRPr lang="ar-SA" sz="1500">
              <a:solidFill>
                <a:srgbClr val="FF0000"/>
              </a:solidFill>
            </a:endParaRPr>
          </a:p>
        </p:txBody>
      </p:sp>
      <p:sp>
        <p:nvSpPr>
          <p:cNvPr id="10" name="مربع نص 45"/>
          <p:cNvSpPr txBox="1">
            <a:spLocks noChangeArrowheads="1"/>
          </p:cNvSpPr>
          <p:nvPr/>
        </p:nvSpPr>
        <p:spPr bwMode="auto">
          <a:xfrm>
            <a:off x="309563" y="3209925"/>
            <a:ext cx="1547812" cy="784225"/>
          </a:xfrm>
          <a:prstGeom prst="rect">
            <a:avLst/>
          </a:prstGeom>
          <a:solidFill>
            <a:srgbClr val="FFC1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sz="1500" b="1">
                <a:solidFill>
                  <a:srgbClr val="08275F"/>
                </a:solidFill>
              </a:rPr>
              <a:t>مقارنة متوسطي عينتين </a:t>
            </a:r>
            <a:r>
              <a:rPr lang="ar-SA" sz="1500" b="1">
                <a:solidFill>
                  <a:srgbClr val="FF0000"/>
                </a:solidFill>
              </a:rPr>
              <a:t>غير مستقلتين(مترابطتين)</a:t>
            </a:r>
            <a:endParaRPr lang="ar-SA" sz="1500">
              <a:solidFill>
                <a:srgbClr val="FF0000"/>
              </a:solidFill>
            </a:endParaRPr>
          </a:p>
        </p:txBody>
      </p:sp>
      <p:sp>
        <p:nvSpPr>
          <p:cNvPr id="11" name="مربع نص 46"/>
          <p:cNvSpPr txBox="1">
            <a:spLocks noChangeArrowheads="1"/>
          </p:cNvSpPr>
          <p:nvPr/>
        </p:nvSpPr>
        <p:spPr bwMode="auto">
          <a:xfrm>
            <a:off x="3132138" y="4689475"/>
            <a:ext cx="1189037" cy="585788"/>
          </a:xfrm>
          <a:prstGeom prst="rect">
            <a:avLst/>
          </a:prstGeom>
          <a:solidFill>
            <a:srgbClr val="FFC1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sz="1600" b="1">
                <a:solidFill>
                  <a:srgbClr val="08275F"/>
                </a:solidFill>
              </a:rPr>
              <a:t>غير متساويتين </a:t>
            </a:r>
          </a:p>
          <a:p>
            <a:pPr algn="ctr" eaLnBrk="1" hangingPunct="1"/>
            <a:r>
              <a:rPr lang="ar-SA" sz="1600" b="1">
                <a:solidFill>
                  <a:srgbClr val="08275F"/>
                </a:solidFill>
              </a:rPr>
              <a:t>في الحجم</a:t>
            </a:r>
            <a:endParaRPr lang="ar-SA" sz="1600"/>
          </a:p>
        </p:txBody>
      </p:sp>
      <p:sp>
        <p:nvSpPr>
          <p:cNvPr id="12" name="مربع نص 47"/>
          <p:cNvSpPr txBox="1">
            <a:spLocks noChangeArrowheads="1"/>
          </p:cNvSpPr>
          <p:nvPr/>
        </p:nvSpPr>
        <p:spPr bwMode="auto">
          <a:xfrm>
            <a:off x="4643438" y="4689475"/>
            <a:ext cx="973137" cy="584200"/>
          </a:xfrm>
          <a:prstGeom prst="rect">
            <a:avLst/>
          </a:prstGeom>
          <a:solidFill>
            <a:srgbClr val="FFC1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sz="1600" b="1">
                <a:solidFill>
                  <a:srgbClr val="08275F"/>
                </a:solidFill>
              </a:rPr>
              <a:t>متساويتين في الحجم</a:t>
            </a:r>
            <a:endParaRPr lang="ar-SA" sz="1600"/>
          </a:p>
        </p:txBody>
      </p:sp>
      <p:cxnSp>
        <p:nvCxnSpPr>
          <p:cNvPr id="13" name="رابط كسهم مستقيم 12"/>
          <p:cNvCxnSpPr>
            <a:endCxn id="11" idx="0"/>
          </p:cNvCxnSpPr>
          <p:nvPr/>
        </p:nvCxnSpPr>
        <p:spPr>
          <a:xfrm flipH="1">
            <a:off x="3727450" y="4068763"/>
            <a:ext cx="763588" cy="6207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>
            <a:endCxn id="12" idx="0"/>
          </p:cNvCxnSpPr>
          <p:nvPr/>
        </p:nvCxnSpPr>
        <p:spPr>
          <a:xfrm>
            <a:off x="4481513" y="4059238"/>
            <a:ext cx="649287" cy="6302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 flipH="1">
            <a:off x="1141413" y="2133600"/>
            <a:ext cx="0" cy="10429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 flipH="1">
            <a:off x="3095625" y="2097088"/>
            <a:ext cx="936625" cy="10810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/>
          <p:nvPr/>
        </p:nvCxnSpPr>
        <p:spPr>
          <a:xfrm>
            <a:off x="3995738" y="2097088"/>
            <a:ext cx="828675" cy="10795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مربع نص 62"/>
          <p:cNvSpPr txBox="1">
            <a:spLocks noChangeArrowheads="1"/>
          </p:cNvSpPr>
          <p:nvPr/>
        </p:nvSpPr>
        <p:spPr bwMode="auto">
          <a:xfrm>
            <a:off x="6227763" y="3213100"/>
            <a:ext cx="1187450" cy="8302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sz="1600" b="1">
                <a:solidFill>
                  <a:srgbClr val="08275F"/>
                </a:solidFill>
              </a:rPr>
              <a:t>تباين المجتمع غير معلوم </a:t>
            </a:r>
          </a:p>
          <a:p>
            <a:pPr algn="ctr" eaLnBrk="1" hangingPunct="1"/>
            <a:r>
              <a:rPr lang="ar-SA" sz="1600" b="1">
                <a:solidFill>
                  <a:srgbClr val="08275F"/>
                </a:solidFill>
              </a:rPr>
              <a:t>اختبار  </a:t>
            </a:r>
            <a:r>
              <a:rPr lang="ar-SA" sz="1600" b="1">
                <a:solidFill>
                  <a:srgbClr val="FF0000"/>
                </a:solidFill>
              </a:rPr>
              <a:t>ت</a:t>
            </a:r>
            <a:endParaRPr lang="ar-SA" sz="1600">
              <a:solidFill>
                <a:srgbClr val="FF0000"/>
              </a:solidFill>
            </a:endParaRPr>
          </a:p>
        </p:txBody>
      </p:sp>
      <p:sp>
        <p:nvSpPr>
          <p:cNvPr id="19" name="مربع نص 63"/>
          <p:cNvSpPr txBox="1">
            <a:spLocks noChangeArrowheads="1"/>
          </p:cNvSpPr>
          <p:nvPr/>
        </p:nvSpPr>
        <p:spPr bwMode="auto">
          <a:xfrm>
            <a:off x="7559675" y="3213100"/>
            <a:ext cx="1187450" cy="8302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sz="1600" b="1">
                <a:solidFill>
                  <a:srgbClr val="08275F"/>
                </a:solidFill>
              </a:rPr>
              <a:t>تباين المجتمع معلوم   </a:t>
            </a:r>
          </a:p>
          <a:p>
            <a:pPr algn="ctr" eaLnBrk="1" hangingPunct="1"/>
            <a:r>
              <a:rPr lang="ar-SA" sz="1600" b="1">
                <a:solidFill>
                  <a:srgbClr val="08275F"/>
                </a:solidFill>
              </a:rPr>
              <a:t>  </a:t>
            </a:r>
            <a:r>
              <a:rPr lang="en-US" sz="1600" b="1">
                <a:solidFill>
                  <a:srgbClr val="FF0000"/>
                </a:solidFill>
              </a:rPr>
              <a:t>z</a:t>
            </a:r>
            <a:endParaRPr lang="ar-SA" sz="1600">
              <a:solidFill>
                <a:srgbClr val="FF0000"/>
              </a:solidFill>
            </a:endParaRPr>
          </a:p>
        </p:txBody>
      </p:sp>
      <p:cxnSp>
        <p:nvCxnSpPr>
          <p:cNvPr id="20" name="رابط كسهم مستقيم 19"/>
          <p:cNvCxnSpPr/>
          <p:nvPr/>
        </p:nvCxnSpPr>
        <p:spPr>
          <a:xfrm>
            <a:off x="4392613" y="1052513"/>
            <a:ext cx="250825" cy="431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3045355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708</Words>
  <Application>Microsoft Office PowerPoint</Application>
  <PresentationFormat>On-screen Show (4:3)</PresentationFormat>
  <Paragraphs>93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Cambria Math</vt:lpstr>
      <vt:lpstr>Gill Sans MT</vt:lpstr>
      <vt:lpstr>Times New Roman</vt:lpstr>
      <vt:lpstr>Wingdings 2</vt:lpstr>
      <vt:lpstr>سمة Office</vt:lpstr>
      <vt:lpstr>معادلة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acer</dc:creator>
  <cp:lastModifiedBy>user</cp:lastModifiedBy>
  <cp:revision>15</cp:revision>
  <dcterms:created xsi:type="dcterms:W3CDTF">2017-04-10T21:37:59Z</dcterms:created>
  <dcterms:modified xsi:type="dcterms:W3CDTF">2022-04-21T04:48:19Z</dcterms:modified>
</cp:coreProperties>
</file>