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183.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95"/>
  </p:notesMasterIdLst>
  <p:sldIdLst>
    <p:sldId id="256" r:id="rId2"/>
    <p:sldId id="257" r:id="rId3"/>
    <p:sldId id="258" r:id="rId4"/>
    <p:sldId id="259" r:id="rId5"/>
    <p:sldId id="285" r:id="rId6"/>
    <p:sldId id="283" r:id="rId7"/>
    <p:sldId id="284" r:id="rId8"/>
    <p:sldId id="260" r:id="rId9"/>
    <p:sldId id="269" r:id="rId10"/>
    <p:sldId id="261" r:id="rId11"/>
    <p:sldId id="262" r:id="rId12"/>
    <p:sldId id="263" r:id="rId13"/>
    <p:sldId id="286" r:id="rId14"/>
    <p:sldId id="287" r:id="rId15"/>
    <p:sldId id="288" r:id="rId16"/>
    <p:sldId id="270"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12" r:id="rId41"/>
    <p:sldId id="313" r:id="rId42"/>
    <p:sldId id="314" r:id="rId43"/>
    <p:sldId id="315" r:id="rId44"/>
    <p:sldId id="316" r:id="rId45"/>
    <p:sldId id="317" r:id="rId46"/>
    <p:sldId id="318" r:id="rId47"/>
    <p:sldId id="319" r:id="rId48"/>
    <p:sldId id="320" r:id="rId49"/>
    <p:sldId id="321" r:id="rId50"/>
    <p:sldId id="322" r:id="rId51"/>
    <p:sldId id="323" r:id="rId52"/>
    <p:sldId id="324" r:id="rId53"/>
    <p:sldId id="325" r:id="rId54"/>
    <p:sldId id="326" r:id="rId55"/>
    <p:sldId id="327" r:id="rId56"/>
    <p:sldId id="328" r:id="rId57"/>
    <p:sldId id="329" r:id="rId58"/>
    <p:sldId id="330" r:id="rId59"/>
    <p:sldId id="331" r:id="rId60"/>
    <p:sldId id="332" r:id="rId61"/>
    <p:sldId id="333" r:id="rId62"/>
    <p:sldId id="334" r:id="rId63"/>
    <p:sldId id="335" r:id="rId64"/>
    <p:sldId id="336" r:id="rId65"/>
    <p:sldId id="337" r:id="rId66"/>
    <p:sldId id="338" r:id="rId67"/>
    <p:sldId id="339" r:id="rId68"/>
    <p:sldId id="340" r:id="rId69"/>
    <p:sldId id="341" r:id="rId70"/>
    <p:sldId id="342" r:id="rId71"/>
    <p:sldId id="343" r:id="rId72"/>
    <p:sldId id="344" r:id="rId73"/>
    <p:sldId id="345" r:id="rId74"/>
    <p:sldId id="346" r:id="rId75"/>
    <p:sldId id="347" r:id="rId76"/>
    <p:sldId id="348" r:id="rId77"/>
    <p:sldId id="349" r:id="rId78"/>
    <p:sldId id="350" r:id="rId79"/>
    <p:sldId id="351" r:id="rId80"/>
    <p:sldId id="352" r:id="rId81"/>
    <p:sldId id="353" r:id="rId82"/>
    <p:sldId id="354" r:id="rId83"/>
    <p:sldId id="355" r:id="rId84"/>
    <p:sldId id="356" r:id="rId85"/>
    <p:sldId id="357" r:id="rId86"/>
    <p:sldId id="358" r:id="rId87"/>
    <p:sldId id="359" r:id="rId88"/>
    <p:sldId id="360" r:id="rId89"/>
    <p:sldId id="361" r:id="rId90"/>
    <p:sldId id="362" r:id="rId91"/>
    <p:sldId id="363" r:id="rId92"/>
    <p:sldId id="364" r:id="rId93"/>
    <p:sldId id="365" r:id="rId94"/>
    <p:sldId id="366" r:id="rId95"/>
    <p:sldId id="367" r:id="rId96"/>
    <p:sldId id="368" r:id="rId97"/>
    <p:sldId id="369" r:id="rId98"/>
    <p:sldId id="370" r:id="rId99"/>
    <p:sldId id="371" r:id="rId100"/>
    <p:sldId id="372" r:id="rId101"/>
    <p:sldId id="373" r:id="rId102"/>
    <p:sldId id="374" r:id="rId103"/>
    <p:sldId id="375" r:id="rId104"/>
    <p:sldId id="376" r:id="rId105"/>
    <p:sldId id="377" r:id="rId106"/>
    <p:sldId id="378" r:id="rId107"/>
    <p:sldId id="379" r:id="rId108"/>
    <p:sldId id="380" r:id="rId109"/>
    <p:sldId id="381" r:id="rId110"/>
    <p:sldId id="382" r:id="rId111"/>
    <p:sldId id="383" r:id="rId112"/>
    <p:sldId id="384" r:id="rId113"/>
    <p:sldId id="385" r:id="rId114"/>
    <p:sldId id="386" r:id="rId115"/>
    <p:sldId id="387" r:id="rId116"/>
    <p:sldId id="388" r:id="rId117"/>
    <p:sldId id="389" r:id="rId118"/>
    <p:sldId id="390" r:id="rId119"/>
    <p:sldId id="391" r:id="rId120"/>
    <p:sldId id="392" r:id="rId121"/>
    <p:sldId id="393" r:id="rId122"/>
    <p:sldId id="394" r:id="rId123"/>
    <p:sldId id="395" r:id="rId124"/>
    <p:sldId id="396" r:id="rId125"/>
    <p:sldId id="397" r:id="rId126"/>
    <p:sldId id="398" r:id="rId127"/>
    <p:sldId id="399" r:id="rId128"/>
    <p:sldId id="400" r:id="rId129"/>
    <p:sldId id="401" r:id="rId130"/>
    <p:sldId id="402" r:id="rId131"/>
    <p:sldId id="403" r:id="rId132"/>
    <p:sldId id="404" r:id="rId133"/>
    <p:sldId id="405" r:id="rId134"/>
    <p:sldId id="406" r:id="rId135"/>
    <p:sldId id="407" r:id="rId136"/>
    <p:sldId id="408" r:id="rId137"/>
    <p:sldId id="409" r:id="rId138"/>
    <p:sldId id="410" r:id="rId139"/>
    <p:sldId id="411" r:id="rId140"/>
    <p:sldId id="412" r:id="rId141"/>
    <p:sldId id="413" r:id="rId142"/>
    <p:sldId id="414" r:id="rId143"/>
    <p:sldId id="415" r:id="rId144"/>
    <p:sldId id="416" r:id="rId145"/>
    <p:sldId id="417" r:id="rId146"/>
    <p:sldId id="418" r:id="rId147"/>
    <p:sldId id="419" r:id="rId148"/>
    <p:sldId id="420" r:id="rId149"/>
    <p:sldId id="421" r:id="rId150"/>
    <p:sldId id="422" r:id="rId151"/>
    <p:sldId id="423" r:id="rId152"/>
    <p:sldId id="424" r:id="rId153"/>
    <p:sldId id="425" r:id="rId154"/>
    <p:sldId id="426" r:id="rId155"/>
    <p:sldId id="427" r:id="rId156"/>
    <p:sldId id="428" r:id="rId157"/>
    <p:sldId id="429" r:id="rId158"/>
    <p:sldId id="430" r:id="rId159"/>
    <p:sldId id="431" r:id="rId160"/>
    <p:sldId id="432" r:id="rId161"/>
    <p:sldId id="433" r:id="rId162"/>
    <p:sldId id="434" r:id="rId163"/>
    <p:sldId id="435" r:id="rId164"/>
    <p:sldId id="436" r:id="rId165"/>
    <p:sldId id="437" r:id="rId166"/>
    <p:sldId id="438" r:id="rId167"/>
    <p:sldId id="439" r:id="rId168"/>
    <p:sldId id="440" r:id="rId169"/>
    <p:sldId id="441" r:id="rId170"/>
    <p:sldId id="442" r:id="rId171"/>
    <p:sldId id="443" r:id="rId172"/>
    <p:sldId id="444" r:id="rId173"/>
    <p:sldId id="445" r:id="rId174"/>
    <p:sldId id="446" r:id="rId175"/>
    <p:sldId id="447" r:id="rId176"/>
    <p:sldId id="448" r:id="rId177"/>
    <p:sldId id="449" r:id="rId178"/>
    <p:sldId id="450" r:id="rId179"/>
    <p:sldId id="451" r:id="rId180"/>
    <p:sldId id="452" r:id="rId181"/>
    <p:sldId id="453" r:id="rId182"/>
    <p:sldId id="454" r:id="rId183"/>
    <p:sldId id="455" r:id="rId184"/>
    <p:sldId id="456" r:id="rId185"/>
    <p:sldId id="457" r:id="rId186"/>
    <p:sldId id="458" r:id="rId187"/>
    <p:sldId id="459" r:id="rId188"/>
    <p:sldId id="460" r:id="rId189"/>
    <p:sldId id="461" r:id="rId190"/>
    <p:sldId id="462" r:id="rId191"/>
    <p:sldId id="463" r:id="rId192"/>
    <p:sldId id="464" r:id="rId193"/>
    <p:sldId id="465" r:id="rId194"/>
  </p:sldIdLst>
  <p:sldSz cx="9144000" cy="6858000" type="screen4x3"/>
  <p:notesSz cx="6858000" cy="9144000"/>
  <p:defaultTextStyle>
    <a:defPPr>
      <a:defRPr lang="ar-DZ"/>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snapVertSplitter="1" vertBarState="maximized" horzBarState="maximized">
    <p:restoredLeft sz="84412" autoAdjust="0"/>
    <p:restoredTop sz="86380" autoAdjust="0"/>
  </p:normalViewPr>
  <p:slideViewPr>
    <p:cSldViewPr>
      <p:cViewPr varScale="1">
        <p:scale>
          <a:sx n="73" d="100"/>
          <a:sy n="73" d="100"/>
        </p:scale>
        <p:origin x="-193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866"/>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heme" Target="theme/theme1.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notesMaster" Target="notesMasters/notesMaster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DZ"/>
          </a:p>
        </p:txBody>
      </p:sp>
      <p:sp>
        <p:nvSpPr>
          <p:cNvPr id="3" name="Espace réservé de la date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A5B7EDF3-03C6-4403-A236-3FB9346080ED}" type="datetimeFigureOut">
              <a:rPr lang="ar-DZ" smtClean="0"/>
              <a:pPr/>
              <a:t>17-03-1443</a:t>
            </a:fld>
            <a:endParaRPr lang="ar-DZ"/>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DZ"/>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6" name="Espace réservé du pied de page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DZ"/>
          </a:p>
        </p:txBody>
      </p:sp>
      <p:sp>
        <p:nvSpPr>
          <p:cNvPr id="7" name="Espace réservé du numéro de diapositive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45CC1E05-B587-45C5-8DB7-1049351616E1}" type="slidenum">
              <a:rPr lang="ar-DZ" smtClean="0"/>
              <a:pPr/>
              <a:t>‹N°›</a:t>
            </a:fld>
            <a:endParaRPr lang="ar-DZ"/>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ar-DZ"/>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ar-DZ"/>
          </a:p>
        </p:txBody>
      </p:sp>
      <p:sp>
        <p:nvSpPr>
          <p:cNvPr id="4" name="Espace réservé de la date 3"/>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5" name="Espace réservé du pied de page 4"/>
          <p:cNvSpPr>
            <a:spLocks noGrp="1"/>
          </p:cNvSpPr>
          <p:nvPr>
            <p:ph type="ftr" sz="quarter" idx="11"/>
          </p:nvPr>
        </p:nvSpPr>
        <p:spPr/>
        <p:txBody>
          <a:bodyPr/>
          <a:lstStyle/>
          <a:p>
            <a:endParaRPr lang="ar-DZ"/>
          </a:p>
        </p:txBody>
      </p:sp>
      <p:sp>
        <p:nvSpPr>
          <p:cNvPr id="6" name="Espace réservé du numéro de diapositive 5"/>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ar-DZ"/>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4" name="Espace réservé de la date 3"/>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5" name="Espace réservé du pied de page 4"/>
          <p:cNvSpPr>
            <a:spLocks noGrp="1"/>
          </p:cNvSpPr>
          <p:nvPr>
            <p:ph type="ftr" sz="quarter" idx="11"/>
          </p:nvPr>
        </p:nvSpPr>
        <p:spPr/>
        <p:txBody>
          <a:bodyPr/>
          <a:lstStyle/>
          <a:p>
            <a:endParaRPr lang="ar-DZ"/>
          </a:p>
        </p:txBody>
      </p:sp>
      <p:sp>
        <p:nvSpPr>
          <p:cNvPr id="6" name="Espace réservé du numéro de diapositive 5"/>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ar-DZ"/>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4" name="Espace réservé de la date 3"/>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5" name="Espace réservé du pied de page 4"/>
          <p:cNvSpPr>
            <a:spLocks noGrp="1"/>
          </p:cNvSpPr>
          <p:nvPr>
            <p:ph type="ftr" sz="quarter" idx="11"/>
          </p:nvPr>
        </p:nvSpPr>
        <p:spPr/>
        <p:txBody>
          <a:bodyPr/>
          <a:lstStyle/>
          <a:p>
            <a:endParaRPr lang="ar-DZ"/>
          </a:p>
        </p:txBody>
      </p:sp>
      <p:sp>
        <p:nvSpPr>
          <p:cNvPr id="6" name="Espace réservé du numéro de diapositive 5"/>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ar-DZ"/>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4" name="Espace réservé de la date 3"/>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5" name="Espace réservé du pied de page 4"/>
          <p:cNvSpPr>
            <a:spLocks noGrp="1"/>
          </p:cNvSpPr>
          <p:nvPr>
            <p:ph type="ftr" sz="quarter" idx="11"/>
          </p:nvPr>
        </p:nvSpPr>
        <p:spPr/>
        <p:txBody>
          <a:bodyPr/>
          <a:lstStyle/>
          <a:p>
            <a:endParaRPr lang="ar-DZ"/>
          </a:p>
        </p:txBody>
      </p:sp>
      <p:sp>
        <p:nvSpPr>
          <p:cNvPr id="6" name="Espace réservé du numéro de diapositive 5"/>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r">
              <a:defRPr sz="4000" b="1" cap="all"/>
            </a:lvl1pPr>
          </a:lstStyle>
          <a:p>
            <a:r>
              <a:rPr lang="fr-FR" smtClean="0"/>
              <a:t>Cliquez pour modifier le style du titre</a:t>
            </a:r>
            <a:endParaRPr lang="ar-DZ"/>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5" name="Espace réservé du pied de page 4"/>
          <p:cNvSpPr>
            <a:spLocks noGrp="1"/>
          </p:cNvSpPr>
          <p:nvPr>
            <p:ph type="ftr" sz="quarter" idx="11"/>
          </p:nvPr>
        </p:nvSpPr>
        <p:spPr/>
        <p:txBody>
          <a:bodyPr/>
          <a:lstStyle/>
          <a:p>
            <a:endParaRPr lang="ar-DZ"/>
          </a:p>
        </p:txBody>
      </p:sp>
      <p:sp>
        <p:nvSpPr>
          <p:cNvPr id="6" name="Espace réservé du numéro de diapositive 5"/>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ar-DZ"/>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5" name="Espace réservé de la date 4"/>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6" name="Espace réservé du pied de page 5"/>
          <p:cNvSpPr>
            <a:spLocks noGrp="1"/>
          </p:cNvSpPr>
          <p:nvPr>
            <p:ph type="ftr" sz="quarter" idx="11"/>
          </p:nvPr>
        </p:nvSpPr>
        <p:spPr/>
        <p:txBody>
          <a:bodyPr/>
          <a:lstStyle/>
          <a:p>
            <a:endParaRPr lang="ar-DZ"/>
          </a:p>
        </p:txBody>
      </p:sp>
      <p:sp>
        <p:nvSpPr>
          <p:cNvPr id="7" name="Espace réservé du numéro de diapositive 6"/>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ar-DZ"/>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7" name="Espace réservé de la date 6"/>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8" name="Espace réservé du pied de page 7"/>
          <p:cNvSpPr>
            <a:spLocks noGrp="1"/>
          </p:cNvSpPr>
          <p:nvPr>
            <p:ph type="ftr" sz="quarter" idx="11"/>
          </p:nvPr>
        </p:nvSpPr>
        <p:spPr/>
        <p:txBody>
          <a:bodyPr/>
          <a:lstStyle/>
          <a:p>
            <a:endParaRPr lang="ar-DZ"/>
          </a:p>
        </p:txBody>
      </p:sp>
      <p:sp>
        <p:nvSpPr>
          <p:cNvPr id="9" name="Espace réservé du numéro de diapositive 8"/>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ar-DZ"/>
          </a:p>
        </p:txBody>
      </p:sp>
      <p:sp>
        <p:nvSpPr>
          <p:cNvPr id="3" name="Espace réservé de la date 2"/>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4" name="Espace réservé du pied de page 3"/>
          <p:cNvSpPr>
            <a:spLocks noGrp="1"/>
          </p:cNvSpPr>
          <p:nvPr>
            <p:ph type="ftr" sz="quarter" idx="11"/>
          </p:nvPr>
        </p:nvSpPr>
        <p:spPr/>
        <p:txBody>
          <a:bodyPr/>
          <a:lstStyle/>
          <a:p>
            <a:endParaRPr lang="ar-DZ"/>
          </a:p>
        </p:txBody>
      </p:sp>
      <p:sp>
        <p:nvSpPr>
          <p:cNvPr id="5" name="Espace réservé du numéro de diapositive 4"/>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3" name="Espace réservé du pied de page 2"/>
          <p:cNvSpPr>
            <a:spLocks noGrp="1"/>
          </p:cNvSpPr>
          <p:nvPr>
            <p:ph type="ftr" sz="quarter" idx="11"/>
          </p:nvPr>
        </p:nvSpPr>
        <p:spPr/>
        <p:txBody>
          <a:bodyPr/>
          <a:lstStyle/>
          <a:p>
            <a:endParaRPr lang="ar-DZ"/>
          </a:p>
        </p:txBody>
      </p:sp>
      <p:sp>
        <p:nvSpPr>
          <p:cNvPr id="4" name="Espace réservé du numéro de diapositive 3"/>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r">
              <a:defRPr sz="2000" b="1"/>
            </a:lvl1pPr>
          </a:lstStyle>
          <a:p>
            <a:r>
              <a:rPr lang="fr-FR" smtClean="0"/>
              <a:t>Cliquez pour modifier le style du titre</a:t>
            </a:r>
            <a:endParaRPr lang="ar-DZ"/>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6" name="Espace réservé du pied de page 5"/>
          <p:cNvSpPr>
            <a:spLocks noGrp="1"/>
          </p:cNvSpPr>
          <p:nvPr>
            <p:ph type="ftr" sz="quarter" idx="11"/>
          </p:nvPr>
        </p:nvSpPr>
        <p:spPr/>
        <p:txBody>
          <a:bodyPr/>
          <a:lstStyle/>
          <a:p>
            <a:endParaRPr lang="ar-DZ"/>
          </a:p>
        </p:txBody>
      </p:sp>
      <p:sp>
        <p:nvSpPr>
          <p:cNvPr id="7" name="Espace réservé du numéro de diapositive 6"/>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r">
              <a:defRPr sz="2000" b="1"/>
            </a:lvl1pPr>
          </a:lstStyle>
          <a:p>
            <a:r>
              <a:rPr lang="fr-FR" smtClean="0"/>
              <a:t>Cliquez pour modifier le style du titre</a:t>
            </a:r>
            <a:endParaRPr lang="ar-DZ"/>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DZ"/>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6" name="Espace réservé du pied de page 5"/>
          <p:cNvSpPr>
            <a:spLocks noGrp="1"/>
          </p:cNvSpPr>
          <p:nvPr>
            <p:ph type="ftr" sz="quarter" idx="11"/>
          </p:nvPr>
        </p:nvSpPr>
        <p:spPr/>
        <p:txBody>
          <a:bodyPr/>
          <a:lstStyle/>
          <a:p>
            <a:endParaRPr lang="ar-DZ"/>
          </a:p>
        </p:txBody>
      </p:sp>
      <p:sp>
        <p:nvSpPr>
          <p:cNvPr id="7" name="Espace réservé du numéro de diapositive 6"/>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fr-FR" smtClean="0"/>
              <a:t>Cliquez pour modifier le style du titre</a:t>
            </a:r>
            <a:endParaRPr lang="ar-DZ"/>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4" name="Espace réservé de la date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9373192-42E3-47E3-B120-57C36D04BCAC}" type="datetimeFigureOut">
              <a:rPr lang="ar-DZ" smtClean="0"/>
              <a:pPr/>
              <a:t>17-03-1443</a:t>
            </a:fld>
            <a:endParaRPr lang="ar-DZ"/>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DZ"/>
          </a:p>
        </p:txBody>
      </p:sp>
      <p:sp>
        <p:nvSpPr>
          <p:cNvPr id="6" name="Espace réservé du numéro de diapositive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D463821-175A-4B40-ADE7-5949BFEBC6C7}" type="slidenum">
              <a:rPr lang="ar-DZ" smtClean="0"/>
              <a:pPr/>
              <a:t>‹N°›</a:t>
            </a:fld>
            <a:endParaRPr lang="ar-D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DZ"/>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0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11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14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6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17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18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e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jpeg"/></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ar-DZ"/>
          </a:p>
        </p:txBody>
      </p:sp>
      <p:sp>
        <p:nvSpPr>
          <p:cNvPr id="3" name="Sous-titre 2"/>
          <p:cNvSpPr>
            <a:spLocks noGrp="1"/>
          </p:cNvSpPr>
          <p:nvPr>
            <p:ph type="subTitle"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691680" y="1196752"/>
            <a:ext cx="5832648" cy="584775"/>
          </a:xfrm>
          <a:prstGeom prst="rect">
            <a:avLst/>
          </a:prstGeom>
          <a:noFill/>
        </p:spPr>
        <p:txBody>
          <a:bodyPr wrap="square" rtlCol="1">
            <a:spAutoFit/>
          </a:bodyPr>
          <a:lstStyle/>
          <a:p>
            <a:pPr algn="ctr"/>
            <a:r>
              <a:rPr lang="fr-FR" sz="3200" u="sng" dirty="0" smtClean="0">
                <a:solidFill>
                  <a:srgbClr val="FFFF00"/>
                </a:solidFill>
                <a:cs typeface="+mj-cs"/>
              </a:rPr>
              <a:t>CHAPITRE I</a:t>
            </a:r>
            <a:endParaRPr lang="ar-DZ" sz="3200" u="sng" dirty="0">
              <a:solidFill>
                <a:srgbClr val="FFFF00"/>
              </a:solidFill>
              <a:cs typeface="+mj-cs"/>
            </a:endParaRPr>
          </a:p>
        </p:txBody>
      </p:sp>
      <p:sp>
        <p:nvSpPr>
          <p:cNvPr id="8" name="ZoneTexte 7"/>
          <p:cNvSpPr txBox="1"/>
          <p:nvPr/>
        </p:nvSpPr>
        <p:spPr>
          <a:xfrm>
            <a:off x="395536" y="1988840"/>
            <a:ext cx="8208912" cy="3785652"/>
          </a:xfrm>
          <a:prstGeom prst="rect">
            <a:avLst/>
          </a:prstGeom>
          <a:noFill/>
        </p:spPr>
        <p:txBody>
          <a:bodyPr wrap="square" rtlCol="1">
            <a:spAutoFit/>
          </a:bodyPr>
          <a:lstStyle/>
          <a:p>
            <a:pPr algn="ctr" rtl="0"/>
            <a:r>
              <a:rPr lang="fr-FR" sz="6000" dirty="0" smtClean="0">
                <a:solidFill>
                  <a:srgbClr val="FFFF00"/>
                </a:solidFill>
                <a:effectLst>
                  <a:outerShdw blurRad="38100" dist="38100" dir="2700000" algn="tl">
                    <a:srgbClr val="000000">
                      <a:alpha val="43137"/>
                    </a:srgbClr>
                  </a:outerShdw>
                </a:effectLst>
                <a:cs typeface="+mj-cs"/>
              </a:rPr>
              <a:t>Introduction aux </a:t>
            </a:r>
          </a:p>
          <a:p>
            <a:pPr algn="ctr" rtl="0"/>
            <a:r>
              <a:rPr lang="fr-FR" sz="6000" dirty="0" smtClean="0">
                <a:solidFill>
                  <a:srgbClr val="FFFF00"/>
                </a:solidFill>
                <a:effectLst>
                  <a:outerShdw blurRad="38100" dist="38100" dir="2700000" algn="tl">
                    <a:srgbClr val="000000">
                      <a:alpha val="43137"/>
                    </a:srgbClr>
                  </a:outerShdw>
                </a:effectLst>
                <a:cs typeface="+mj-cs"/>
              </a:rPr>
              <a:t>Systèmes d’Information Géographique</a:t>
            </a:r>
          </a:p>
          <a:p>
            <a:pPr algn="ctr"/>
            <a:endParaRPr lang="ar-DZ" sz="6000" dirty="0">
              <a:solidFill>
                <a:srgbClr val="FFFF00"/>
              </a:solidFill>
              <a:cs typeface="+mj-cs"/>
            </a:endParaRPr>
          </a:p>
        </p:txBody>
      </p:sp>
      <p:cxnSp>
        <p:nvCxnSpPr>
          <p:cNvPr id="16" name="Connecteur droit 15"/>
          <p:cNvCxnSpPr/>
          <p:nvPr/>
        </p:nvCxnSpPr>
        <p:spPr>
          <a:xfrm>
            <a:off x="-1404664" y="2060848"/>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251520" y="188640"/>
            <a:ext cx="5832648" cy="584775"/>
          </a:xfrm>
          <a:prstGeom prst="rect">
            <a:avLst/>
          </a:prstGeom>
          <a:noFill/>
        </p:spPr>
        <p:txBody>
          <a:bodyPr wrap="square" rtlCol="1">
            <a:spAutoFit/>
          </a:bodyPr>
          <a:lstStyle/>
          <a:p>
            <a:pPr algn="l"/>
            <a:r>
              <a:rPr lang="fr-FR" sz="3200" u="sng" dirty="0" smtClean="0">
                <a:solidFill>
                  <a:srgbClr val="FFFF00"/>
                </a:solidFill>
                <a:cs typeface="+mj-cs"/>
              </a:rPr>
              <a:t>Cours: S.I.G</a:t>
            </a:r>
            <a:endParaRPr lang="ar-DZ" sz="3200" u="sng" dirty="0">
              <a:solidFill>
                <a:srgbClr val="FFFF00"/>
              </a:solidFill>
              <a:cs typeface="+mj-cs"/>
            </a:endParaRPr>
          </a:p>
        </p:txBody>
      </p:sp>
      <p:sp>
        <p:nvSpPr>
          <p:cNvPr id="10" name="ZoneTexte 9"/>
          <p:cNvSpPr txBox="1"/>
          <p:nvPr/>
        </p:nvSpPr>
        <p:spPr>
          <a:xfrm>
            <a:off x="467544" y="5571237"/>
            <a:ext cx="5832648" cy="954107"/>
          </a:xfrm>
          <a:prstGeom prst="rect">
            <a:avLst/>
          </a:prstGeom>
          <a:noFill/>
        </p:spPr>
        <p:txBody>
          <a:bodyPr wrap="square" rtlCol="1">
            <a:spAutoFit/>
          </a:bodyPr>
          <a:lstStyle>
            <a:defPPr>
              <a:defRPr lang="ar-DZ"/>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a:r>
              <a:rPr lang="fr-FR" sz="3200" dirty="0" smtClean="0">
                <a:solidFill>
                  <a:srgbClr val="FFFF00"/>
                </a:solidFill>
                <a:cs typeface="+mj-cs"/>
              </a:rPr>
              <a:t>Dr. Nabil MEGA</a:t>
            </a:r>
          </a:p>
          <a:p>
            <a:pPr algn="l"/>
            <a:r>
              <a:rPr lang="fr-FR" sz="2400" dirty="0" smtClean="0">
                <a:solidFill>
                  <a:srgbClr val="FFFF00"/>
                </a:solidFill>
                <a:cs typeface="+mj-cs"/>
              </a:rPr>
              <a:t>mega-nabil@univ-eloued.dz</a:t>
            </a:r>
            <a:endParaRPr lang="ar-DZ" sz="2400" dirty="0">
              <a:solidFill>
                <a:srgbClr val="FFFF00"/>
              </a:solidFill>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dirty="0"/>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15" name="Rectangle 14"/>
          <p:cNvSpPr/>
          <p:nvPr/>
        </p:nvSpPr>
        <p:spPr>
          <a:xfrm>
            <a:off x="827584" y="1466781"/>
            <a:ext cx="6912768" cy="4401205"/>
          </a:xfrm>
          <a:prstGeom prst="rect">
            <a:avLst/>
          </a:prstGeom>
        </p:spPr>
        <p:txBody>
          <a:bodyPr wrap="square">
            <a:spAutoFit/>
          </a:bodyPr>
          <a:lstStyle/>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Levé topographique direct;</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Fichier de points GPS;</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Anciennes cartes/Plans;</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Documents scannés;</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Données alphanumériques;</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Images satellitaires;</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Données Radar/Lidar;</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Laser scanner;</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Données photogrammétriques;</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Données maritimes.</a:t>
            </a:r>
          </a:p>
        </p:txBody>
      </p:sp>
      <p:sp>
        <p:nvSpPr>
          <p:cNvPr id="12" name="ZoneTexte 11"/>
          <p:cNvSpPr txBox="1"/>
          <p:nvPr/>
        </p:nvSpPr>
        <p:spPr>
          <a:xfrm>
            <a:off x="1259632" y="548680"/>
            <a:ext cx="5832648" cy="646331"/>
          </a:xfrm>
          <a:prstGeom prst="rect">
            <a:avLst/>
          </a:prstGeom>
          <a:noFill/>
        </p:spPr>
        <p:txBody>
          <a:bodyPr wrap="square" rtlCol="1">
            <a:spAutoFit/>
          </a:bodyPr>
          <a:lstStyle/>
          <a:p>
            <a:pPr algn="ctr"/>
            <a:r>
              <a:rPr lang="fr-FR" sz="3600" u="sng" dirty="0" smtClean="0">
                <a:solidFill>
                  <a:srgbClr val="FFFF00"/>
                </a:solidFill>
                <a:effectLst>
                  <a:outerShdw blurRad="38100" dist="38100" dir="2700000" algn="tl">
                    <a:srgbClr val="000000">
                      <a:alpha val="43137"/>
                    </a:srgbClr>
                  </a:outerShdw>
                </a:effectLst>
                <a:cs typeface="+mj-cs"/>
              </a:rPr>
              <a:t>4. Sources de données</a:t>
            </a:r>
            <a:endParaRPr lang="ar-DZ" sz="3600" u="sng" dirty="0">
              <a:solidFill>
                <a:srgbClr val="FFFF00"/>
              </a:solidFill>
              <a:effectLst>
                <a:outerShdw blurRad="38100" dist="38100" dir="2700000" algn="tl">
                  <a:srgbClr val="000000">
                    <a:alpha val="43137"/>
                  </a:srgbClr>
                </a:outerShdw>
              </a:effectLst>
              <a:cs typeface="+mj-cs"/>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8" name="ZoneTexte 7"/>
          <p:cNvSpPr txBox="1"/>
          <p:nvPr/>
        </p:nvSpPr>
        <p:spPr>
          <a:xfrm>
            <a:off x="1403648" y="539969"/>
            <a:ext cx="3672408" cy="584775"/>
          </a:xfrm>
          <a:prstGeom prst="rect">
            <a:avLst/>
          </a:prstGeom>
          <a:noFill/>
        </p:spPr>
        <p:txBody>
          <a:bodyPr wrap="square" rtlCol="1">
            <a:spAutoFit/>
          </a:bodyPr>
          <a:lstStyle/>
          <a:p>
            <a:pPr algn="l" rtl="0"/>
            <a:r>
              <a:rPr lang="fr-FR" sz="3200" dirty="0" err="1" smtClean="0">
                <a:solidFill>
                  <a:srgbClr val="FFFF00"/>
                </a:solidFill>
              </a:rPr>
              <a:t>Spline</a:t>
            </a:r>
            <a:endParaRPr lang="ar-DZ" sz="3200" u="sng" dirty="0">
              <a:solidFill>
                <a:srgbClr val="FFFF00"/>
              </a:solidFill>
              <a:cs typeface="+mj-cs"/>
            </a:endParaRPr>
          </a:p>
        </p:txBody>
      </p:sp>
      <p:sp>
        <p:nvSpPr>
          <p:cNvPr id="9" name="ZoneTexte 8"/>
          <p:cNvSpPr txBox="1"/>
          <p:nvPr/>
        </p:nvSpPr>
        <p:spPr>
          <a:xfrm>
            <a:off x="539552" y="539969"/>
            <a:ext cx="864096" cy="584775"/>
          </a:xfrm>
          <a:prstGeom prst="rect">
            <a:avLst/>
          </a:prstGeom>
          <a:noFill/>
        </p:spPr>
        <p:txBody>
          <a:bodyPr wrap="square" rtlCol="1">
            <a:spAutoFit/>
          </a:bodyPr>
          <a:lstStyle/>
          <a:p>
            <a:pPr algn="l" rtl="0"/>
            <a:r>
              <a:rPr lang="fr-FR" sz="3200" dirty="0" smtClean="0">
                <a:solidFill>
                  <a:srgbClr val="FFFF00"/>
                </a:solidFill>
                <a:cs typeface="+mj-cs"/>
              </a:rPr>
              <a:t>5.3.</a:t>
            </a:r>
            <a:endParaRPr lang="ar-DZ" sz="3200" dirty="0">
              <a:solidFill>
                <a:srgbClr val="FFFF00"/>
              </a:solidFill>
              <a:cs typeface="+mj-cs"/>
            </a:endParaRPr>
          </a:p>
        </p:txBody>
      </p:sp>
      <p:pic>
        <p:nvPicPr>
          <p:cNvPr id="14337" name="Picture 1"/>
          <p:cNvPicPr>
            <a:picLocks noChangeAspect="1" noChangeArrowheads="1"/>
          </p:cNvPicPr>
          <p:nvPr/>
        </p:nvPicPr>
        <p:blipFill>
          <a:blip r:embed="rId3" cstate="print"/>
          <a:srcRect l="38460" t="29156" r="36082" b="38360"/>
          <a:stretch>
            <a:fillRect/>
          </a:stretch>
        </p:blipFill>
        <p:spPr bwMode="auto">
          <a:xfrm>
            <a:off x="1907704" y="3933056"/>
            <a:ext cx="5832648" cy="2664296"/>
          </a:xfrm>
          <a:prstGeom prst="rect">
            <a:avLst/>
          </a:prstGeom>
          <a:noFill/>
          <a:ln w="9525">
            <a:noFill/>
            <a:miter lim="800000"/>
            <a:headEnd/>
            <a:tailEnd/>
          </a:ln>
        </p:spPr>
      </p:pic>
      <p:pic>
        <p:nvPicPr>
          <p:cNvPr id="14338" name="Picture 2"/>
          <p:cNvPicPr>
            <a:picLocks noChangeAspect="1" noChangeArrowheads="1"/>
          </p:cNvPicPr>
          <p:nvPr/>
        </p:nvPicPr>
        <p:blipFill>
          <a:blip r:embed="rId4" cstate="print"/>
          <a:srcRect l="38931" t="48031" r="33397" b="27360"/>
          <a:stretch>
            <a:fillRect/>
          </a:stretch>
        </p:blipFill>
        <p:spPr bwMode="auto">
          <a:xfrm>
            <a:off x="1907704" y="1124744"/>
            <a:ext cx="5832648" cy="2664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4" name="ZoneTexte 3"/>
          <p:cNvSpPr txBox="1"/>
          <p:nvPr/>
        </p:nvSpPr>
        <p:spPr>
          <a:xfrm>
            <a:off x="1115616" y="539969"/>
            <a:ext cx="3672408" cy="584775"/>
          </a:xfrm>
          <a:prstGeom prst="rect">
            <a:avLst/>
          </a:prstGeom>
          <a:noFill/>
        </p:spPr>
        <p:txBody>
          <a:bodyPr wrap="square" rtlCol="1">
            <a:spAutoFit/>
          </a:bodyPr>
          <a:lstStyle/>
          <a:p>
            <a:pPr algn="l" rtl="0"/>
            <a:r>
              <a:rPr lang="fr-FR" sz="3200" dirty="0" smtClean="0">
                <a:solidFill>
                  <a:srgbClr val="FFFF00"/>
                </a:solidFill>
              </a:rPr>
              <a:t>Résumé</a:t>
            </a:r>
            <a:endParaRPr lang="ar-DZ" sz="3200" u="sng" dirty="0">
              <a:solidFill>
                <a:srgbClr val="FFFF00"/>
              </a:solidFill>
              <a:cs typeface="+mj-cs"/>
            </a:endParaRPr>
          </a:p>
        </p:txBody>
      </p:sp>
      <p:sp>
        <p:nvSpPr>
          <p:cNvPr id="5" name="ZoneTexte 4"/>
          <p:cNvSpPr txBox="1"/>
          <p:nvPr/>
        </p:nvSpPr>
        <p:spPr>
          <a:xfrm>
            <a:off x="539552" y="539969"/>
            <a:ext cx="648072" cy="584775"/>
          </a:xfrm>
          <a:prstGeom prst="rect">
            <a:avLst/>
          </a:prstGeom>
          <a:noFill/>
        </p:spPr>
        <p:txBody>
          <a:bodyPr wrap="square" rtlCol="1">
            <a:spAutoFit/>
          </a:bodyPr>
          <a:lstStyle/>
          <a:p>
            <a:pPr algn="l" rtl="0"/>
            <a:r>
              <a:rPr lang="fr-FR" sz="3200" dirty="0" smtClean="0">
                <a:solidFill>
                  <a:srgbClr val="FFFF00"/>
                </a:solidFill>
                <a:cs typeface="+mj-cs"/>
              </a:rPr>
              <a:t>6.</a:t>
            </a:r>
            <a:endParaRPr lang="ar-DZ" sz="3200" dirty="0">
              <a:solidFill>
                <a:srgbClr val="FFFF00"/>
              </a:solidFill>
              <a:cs typeface="+mj-cs"/>
            </a:endParaRPr>
          </a:p>
        </p:txBody>
      </p:sp>
      <p:pic>
        <p:nvPicPr>
          <p:cNvPr id="37890" name="Picture 2"/>
          <p:cNvPicPr>
            <a:picLocks noChangeAspect="1" noChangeArrowheads="1"/>
          </p:cNvPicPr>
          <p:nvPr/>
        </p:nvPicPr>
        <p:blipFill>
          <a:blip r:embed="rId3" cstate="print"/>
          <a:srcRect l="27672" t="29156" r="28334" b="29501"/>
          <a:stretch>
            <a:fillRect/>
          </a:stretch>
        </p:blipFill>
        <p:spPr bwMode="auto">
          <a:xfrm>
            <a:off x="899592" y="1700807"/>
            <a:ext cx="7375048" cy="38965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6" name="ZoneTexte 5"/>
          <p:cNvSpPr txBox="1"/>
          <p:nvPr/>
        </p:nvSpPr>
        <p:spPr>
          <a:xfrm>
            <a:off x="1043608" y="539969"/>
            <a:ext cx="2448272" cy="584775"/>
          </a:xfrm>
          <a:prstGeom prst="rect">
            <a:avLst/>
          </a:prstGeom>
          <a:noFill/>
        </p:spPr>
        <p:txBody>
          <a:bodyPr wrap="square" rtlCol="1">
            <a:spAutoFit/>
          </a:bodyPr>
          <a:lstStyle/>
          <a:p>
            <a:pPr algn="l" rtl="0"/>
            <a:r>
              <a:rPr lang="fr-FR" sz="3200" u="sng" dirty="0" smtClean="0">
                <a:solidFill>
                  <a:srgbClr val="FFFF00"/>
                </a:solidFill>
              </a:rPr>
              <a:t>Applications</a:t>
            </a:r>
            <a:endParaRPr lang="ar-DZ" sz="3200" u="sng" dirty="0">
              <a:solidFill>
                <a:srgbClr val="FFFF00"/>
              </a:solidFill>
              <a:cs typeface="+mj-cs"/>
            </a:endParaRPr>
          </a:p>
        </p:txBody>
      </p:sp>
      <p:sp>
        <p:nvSpPr>
          <p:cNvPr id="8" name="ZoneTexte 7"/>
          <p:cNvSpPr txBox="1"/>
          <p:nvPr/>
        </p:nvSpPr>
        <p:spPr>
          <a:xfrm>
            <a:off x="539552" y="539969"/>
            <a:ext cx="864096" cy="584775"/>
          </a:xfrm>
          <a:prstGeom prst="rect">
            <a:avLst/>
          </a:prstGeom>
          <a:noFill/>
        </p:spPr>
        <p:txBody>
          <a:bodyPr wrap="square" rtlCol="1">
            <a:spAutoFit/>
          </a:bodyPr>
          <a:lstStyle/>
          <a:p>
            <a:pPr algn="l" rtl="0"/>
            <a:r>
              <a:rPr lang="fr-FR" sz="3200" dirty="0" smtClean="0">
                <a:solidFill>
                  <a:srgbClr val="FFFF00"/>
                </a:solidFill>
                <a:cs typeface="+mj-cs"/>
              </a:rPr>
              <a:t>5.</a:t>
            </a:r>
            <a:endParaRPr lang="ar-DZ" sz="3200" dirty="0">
              <a:solidFill>
                <a:srgbClr val="FFFF00"/>
              </a:solidFill>
              <a:cs typeface="+mj-cs"/>
            </a:endParaRPr>
          </a:p>
        </p:txBody>
      </p:sp>
      <p:sp>
        <p:nvSpPr>
          <p:cNvPr id="9" name="ZoneTexte 8"/>
          <p:cNvSpPr txBox="1"/>
          <p:nvPr/>
        </p:nvSpPr>
        <p:spPr>
          <a:xfrm>
            <a:off x="899592" y="2060848"/>
            <a:ext cx="7272808" cy="2308324"/>
          </a:xfrm>
          <a:prstGeom prst="rect">
            <a:avLst/>
          </a:prstGeom>
          <a:noFill/>
        </p:spPr>
        <p:txBody>
          <a:bodyPr wrap="square" rtlCol="1">
            <a:spAutoFit/>
          </a:bodyPr>
          <a:lstStyle/>
          <a:p>
            <a:pPr algn="l" rtl="0">
              <a:buFont typeface="Wingdings" pitchFamily="2" charset="2"/>
              <a:buChar char="Ø"/>
            </a:pPr>
            <a:r>
              <a:rPr lang="fr-FR" sz="3600" dirty="0" smtClean="0">
                <a:solidFill>
                  <a:srgbClr val="FFFF00"/>
                </a:solidFill>
                <a:cs typeface="+mj-cs"/>
              </a:rPr>
              <a:t> Générer le MNT.</a:t>
            </a:r>
          </a:p>
          <a:p>
            <a:pPr algn="l" rtl="0">
              <a:buFont typeface="Wingdings" pitchFamily="2" charset="2"/>
              <a:buChar char="Ø"/>
            </a:pPr>
            <a:r>
              <a:rPr lang="fr-FR" sz="3600" dirty="0" smtClean="0">
                <a:solidFill>
                  <a:srgbClr val="FFFF00"/>
                </a:solidFill>
                <a:cs typeface="+mj-cs"/>
              </a:rPr>
              <a:t> Produire des cartes thématiques.  </a:t>
            </a:r>
          </a:p>
          <a:p>
            <a:pPr algn="l" rtl="0">
              <a:buFont typeface="Wingdings" pitchFamily="2" charset="2"/>
              <a:buChar char="Ø"/>
            </a:pPr>
            <a:r>
              <a:rPr lang="fr-FR" sz="3600" dirty="0" smtClean="0">
                <a:solidFill>
                  <a:srgbClr val="FFFF00"/>
                </a:solidFill>
                <a:cs typeface="+mj-cs"/>
              </a:rPr>
              <a:t> Projets de simulation.</a:t>
            </a:r>
          </a:p>
          <a:p>
            <a:pPr algn="l" rtl="0">
              <a:buFont typeface="Wingdings" pitchFamily="2" charset="2"/>
              <a:buChar char="Ø"/>
            </a:pPr>
            <a:r>
              <a:rPr lang="fr-FR" sz="3600" dirty="0" smtClean="0">
                <a:solidFill>
                  <a:srgbClr val="FFFF00"/>
                </a:solidFill>
                <a:cs typeface="+mj-cs"/>
              </a:rPr>
              <a:t>Etc.</a:t>
            </a:r>
            <a:endParaRPr lang="ar-DZ" sz="3600" dirty="0">
              <a:solidFill>
                <a:srgbClr val="FFFF00"/>
              </a:solidFill>
              <a:cs typeface="+mj-cs"/>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6" name="Espace réservé du contenu 5" descr="SIG3D_2_10.png"/>
          <p:cNvPicPr>
            <a:picLocks noGrp="1" noChangeAspect="1"/>
          </p:cNvPicPr>
          <p:nvPr>
            <p:ph idx="1"/>
          </p:nvPr>
        </p:nvPicPr>
        <p:blipFill>
          <a:blip r:embed="rId3" cstate="print"/>
          <a:stretch>
            <a:fillRect/>
          </a:stretch>
        </p:blipFill>
        <p:spPr>
          <a:xfrm>
            <a:off x="827584" y="764704"/>
            <a:ext cx="7833224" cy="5600754"/>
          </a:xfr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5" name="Image 4" descr="Sans titre.png"/>
          <p:cNvPicPr>
            <a:picLocks noChangeAspect="1"/>
          </p:cNvPicPr>
          <p:nvPr/>
        </p:nvPicPr>
        <p:blipFill>
          <a:blip r:embed="rId3"/>
          <a:stretch>
            <a:fillRect/>
          </a:stretch>
        </p:blipFill>
        <p:spPr>
          <a:xfrm>
            <a:off x="170835" y="94784"/>
            <a:ext cx="8802329" cy="6668431"/>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7" name="Image 6" descr="viewer1.jpg"/>
          <p:cNvPicPr>
            <a:picLocks noChangeAspect="1"/>
          </p:cNvPicPr>
          <p:nvPr/>
        </p:nvPicPr>
        <p:blipFill>
          <a:blip r:embed="rId3" cstate="print"/>
          <a:stretch>
            <a:fillRect/>
          </a:stretch>
        </p:blipFill>
        <p:spPr>
          <a:xfrm>
            <a:off x="211898" y="260648"/>
            <a:ext cx="8752590" cy="6264696"/>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re 1"/>
          <p:cNvSpPr>
            <a:spLocks noGrp="1"/>
          </p:cNvSpPr>
          <p:nvPr>
            <p:ph type="ctrTitle"/>
          </p:nvPr>
        </p:nvSpPr>
        <p:spPr/>
        <p:txBody>
          <a:bodyPr/>
          <a:lstStyle/>
          <a:p>
            <a:endParaRPr lang="ar-SA" smtClean="0"/>
          </a:p>
        </p:txBody>
      </p:sp>
      <p:sp>
        <p:nvSpPr>
          <p:cNvPr id="3" name="Sous-titre 2"/>
          <p:cNvSpPr>
            <a:spLocks noGrp="1"/>
          </p:cNvSpPr>
          <p:nvPr>
            <p:ph type="subTitle" idx="1"/>
          </p:nvPr>
        </p:nvSpPr>
        <p:spPr/>
        <p:txBody>
          <a:bodyPr rtlCol="1">
            <a:normAutofit/>
          </a:bodyPr>
          <a:lstStyle/>
          <a:p>
            <a:pPr fontAlgn="auto">
              <a:spcAft>
                <a:spcPts val="0"/>
              </a:spcAft>
              <a:buFont typeface="Arial" pitchFamily="34" charset="0"/>
              <a:buNone/>
              <a:defRPr/>
            </a:pPr>
            <a:endParaRPr lang="ar-DZ"/>
          </a:p>
        </p:txBody>
      </p:sp>
      <p:pic>
        <p:nvPicPr>
          <p:cNvPr id="14339"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 name="ZoneTexte 7"/>
          <p:cNvSpPr txBox="1"/>
          <p:nvPr/>
        </p:nvSpPr>
        <p:spPr>
          <a:xfrm>
            <a:off x="684213" y="2133600"/>
            <a:ext cx="7775575" cy="2308225"/>
          </a:xfrm>
          <a:prstGeom prst="rect">
            <a:avLst/>
          </a:prstGeom>
          <a:noFill/>
        </p:spPr>
        <p:txBody>
          <a:bodyPr rtlCol="1">
            <a:spAutoFit/>
          </a:bodyPr>
          <a:lstStyle/>
          <a:p>
            <a:pPr algn="ctr" fontAlgn="auto">
              <a:spcBef>
                <a:spcPts val="0"/>
              </a:spcBef>
              <a:spcAft>
                <a:spcPts val="0"/>
              </a:spcAft>
              <a:defRPr/>
            </a:pPr>
            <a:r>
              <a:rPr lang="fr-FR" sz="7200" dirty="0">
                <a:solidFill>
                  <a:srgbClr val="FFFF00"/>
                </a:solidFill>
                <a:latin typeface="+mn-lt"/>
                <a:cs typeface="+mj-cs"/>
              </a:rPr>
              <a:t>Introduction à la</a:t>
            </a:r>
          </a:p>
          <a:p>
            <a:pPr algn="ctr" fontAlgn="auto">
              <a:spcBef>
                <a:spcPts val="0"/>
              </a:spcBef>
              <a:spcAft>
                <a:spcPts val="0"/>
              </a:spcAft>
              <a:defRPr/>
            </a:pPr>
            <a:r>
              <a:rPr lang="fr-FR" sz="7200" dirty="0">
                <a:solidFill>
                  <a:srgbClr val="FFFF00"/>
                </a:solidFill>
                <a:latin typeface="+mn-lt"/>
                <a:cs typeface="+mj-cs"/>
              </a:rPr>
              <a:t>Télédétection</a:t>
            </a:r>
            <a:endParaRPr lang="ar-DZ" sz="7200" dirty="0">
              <a:solidFill>
                <a:srgbClr val="FFFF00"/>
              </a:solidFill>
              <a:latin typeface="+mn-lt"/>
              <a:cs typeface="+mj-cs"/>
            </a:endParaRPr>
          </a:p>
        </p:txBody>
      </p:sp>
      <p:cxnSp>
        <p:nvCxnSpPr>
          <p:cNvPr id="16" name="Connecteur droit 15"/>
          <p:cNvCxnSpPr/>
          <p:nvPr/>
        </p:nvCxnSpPr>
        <p:spPr>
          <a:xfrm>
            <a:off x="-1404938" y="2060575"/>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611188" y="5516563"/>
            <a:ext cx="5832475" cy="585787"/>
          </a:xfrm>
          <a:prstGeom prst="rect">
            <a:avLst/>
          </a:prstGeom>
          <a:noFill/>
        </p:spPr>
        <p:txBody>
          <a:bodyPr rtlCol="1">
            <a:spAutoFit/>
          </a:bodyPr>
          <a:lstStyle/>
          <a:p>
            <a:pPr fontAlgn="auto">
              <a:spcBef>
                <a:spcPts val="0"/>
              </a:spcBef>
              <a:spcAft>
                <a:spcPts val="0"/>
              </a:spcAft>
              <a:defRPr/>
            </a:pPr>
            <a:r>
              <a:rPr lang="fr-FR" sz="3200" dirty="0" smtClean="0">
                <a:solidFill>
                  <a:srgbClr val="FFFF00"/>
                </a:solidFill>
                <a:latin typeface="+mn-lt"/>
                <a:cs typeface="+mj-cs"/>
              </a:rPr>
              <a:t>Dr. </a:t>
            </a:r>
            <a:r>
              <a:rPr lang="fr-FR" sz="3200" dirty="0">
                <a:solidFill>
                  <a:srgbClr val="FFFF00"/>
                </a:solidFill>
                <a:latin typeface="+mn-lt"/>
                <a:cs typeface="+mj-cs"/>
              </a:rPr>
              <a:t>Nabil MEGA</a:t>
            </a:r>
            <a:endParaRPr lang="ar-DZ" sz="3200" dirty="0">
              <a:solidFill>
                <a:srgbClr val="FFFF00"/>
              </a:solidFill>
              <a:latin typeface="+mn-lt"/>
              <a:cs typeface="+mj-cs"/>
            </a:endParaRPr>
          </a:p>
        </p:txBody>
      </p:sp>
      <p:sp>
        <p:nvSpPr>
          <p:cNvPr id="7" name="ZoneTexte 6"/>
          <p:cNvSpPr txBox="1"/>
          <p:nvPr/>
        </p:nvSpPr>
        <p:spPr>
          <a:xfrm>
            <a:off x="1692275" y="1412875"/>
            <a:ext cx="5832475" cy="579438"/>
          </a:xfrm>
          <a:prstGeom prst="rect">
            <a:avLst/>
          </a:prstGeom>
          <a:noFill/>
        </p:spPr>
        <p:txBody>
          <a:bodyPr>
            <a:spAutoFit/>
          </a:bodyPr>
          <a:lstStyle/>
          <a:p>
            <a:pPr algn="ctr"/>
            <a:r>
              <a:rPr lang="fr-FR" sz="3200" dirty="0">
                <a:solidFill>
                  <a:srgbClr val="FFFF00"/>
                </a:solidFill>
                <a:latin typeface="Calibri" pitchFamily="34" charset="0"/>
              </a:rPr>
              <a:t>CHAPITRE VI</a:t>
            </a:r>
            <a:endParaRPr lang="ar-DZ" sz="3200" dirty="0">
              <a:solidFill>
                <a:srgbClr val="FFFF00"/>
              </a:solidFill>
              <a:latin typeface="Calibri" pitchFamily="34" charset="0"/>
              <a:cs typeface="Times New Roman" pitchFamily="18" charset="0"/>
            </a:endParaRPr>
          </a:p>
        </p:txBody>
      </p:sp>
      <p:sp>
        <p:nvSpPr>
          <p:cNvPr id="18" name="ZoneTexte 17"/>
          <p:cNvSpPr txBox="1"/>
          <p:nvPr/>
        </p:nvSpPr>
        <p:spPr>
          <a:xfrm>
            <a:off x="250825" y="188913"/>
            <a:ext cx="5834063" cy="584200"/>
          </a:xfrm>
          <a:prstGeom prst="rect">
            <a:avLst/>
          </a:prstGeom>
          <a:noFill/>
        </p:spPr>
        <p:txBody>
          <a:bodyPr rtlCol="1">
            <a:spAutoFit/>
          </a:bodyPr>
          <a:lstStyle/>
          <a:p>
            <a:pPr fontAlgn="auto">
              <a:spcBef>
                <a:spcPts val="0"/>
              </a:spcBef>
              <a:spcAft>
                <a:spcPts val="0"/>
              </a:spcAft>
              <a:defRPr/>
            </a:pPr>
            <a:r>
              <a:rPr lang="fr-FR" sz="3200" u="sng" dirty="0">
                <a:solidFill>
                  <a:srgbClr val="FFFF00"/>
                </a:solidFill>
                <a:latin typeface="+mn-lt"/>
                <a:cs typeface="+mj-cs"/>
              </a:rPr>
              <a:t>Cours: S.I.G</a:t>
            </a:r>
            <a:endParaRPr lang="ar-DZ" sz="3200" u="sng" dirty="0">
              <a:solidFill>
                <a:srgbClr val="FFFF00"/>
              </a:solidFill>
              <a:latin typeface="+mn-lt"/>
              <a:cs typeface="+mj-cs"/>
            </a:endParaRPr>
          </a:p>
        </p:txBody>
      </p:sp>
      <p:sp>
        <p:nvSpPr>
          <p:cNvPr id="2" name="ZoneTexte 16"/>
          <p:cNvSpPr txBox="1"/>
          <p:nvPr/>
        </p:nvSpPr>
        <p:spPr>
          <a:xfrm>
            <a:off x="611188" y="5949950"/>
            <a:ext cx="5832475" cy="579438"/>
          </a:xfrm>
          <a:prstGeom prst="rect">
            <a:avLst/>
          </a:prstGeom>
          <a:noFill/>
        </p:spPr>
        <p:txBody>
          <a:bodyPr>
            <a:spAutoFit/>
          </a:bodyPr>
          <a:lstStyle/>
          <a:p>
            <a:r>
              <a:rPr lang="fr-FR" sz="3200">
                <a:solidFill>
                  <a:srgbClr val="FFFF00"/>
                </a:solidFill>
                <a:latin typeface="Calibri" pitchFamily="34" charset="0"/>
              </a:rPr>
              <a:t>mega-nabil@univ-eloued.dz</a:t>
            </a:r>
            <a:endParaRPr lang="ar-DZ" sz="3200">
              <a:solidFill>
                <a:srgbClr val="FFFF00"/>
              </a:solidFill>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8434" name="Espace réservé du contenu 6" descr="TLD.jpg"/>
          <p:cNvPicPr>
            <a:picLocks noGrp="1" noChangeAspect="1"/>
          </p:cNvPicPr>
          <p:nvPr>
            <p:ph idx="1"/>
          </p:nvPr>
        </p:nvPicPr>
        <p:blipFill>
          <a:blip r:embed="rId3"/>
          <a:srcRect t="18134" b="7091"/>
          <a:stretch>
            <a:fillRect/>
          </a:stretch>
        </p:blipFill>
        <p:spPr>
          <a:xfrm>
            <a:off x="373063" y="1341438"/>
            <a:ext cx="8447087" cy="5040312"/>
          </a:xfrm>
        </p:spPr>
      </p:pic>
      <p:sp>
        <p:nvSpPr>
          <p:cNvPr id="5" name="ZoneTexte 4"/>
          <p:cNvSpPr txBox="1"/>
          <p:nvPr/>
        </p:nvSpPr>
        <p:spPr>
          <a:xfrm>
            <a:off x="827088" y="549275"/>
            <a:ext cx="7921625" cy="579438"/>
          </a:xfrm>
          <a:prstGeom prst="rect">
            <a:avLst/>
          </a:prstGeom>
          <a:noFill/>
        </p:spPr>
        <p:txBody>
          <a:bodyPr>
            <a:spAutoFit/>
          </a:bodyPr>
          <a:lstStyle/>
          <a:p>
            <a:r>
              <a:rPr lang="fr-FR" sz="3200" u="sng" dirty="0">
                <a:solidFill>
                  <a:srgbClr val="FFFF00"/>
                </a:solidFill>
                <a:latin typeface="Calibri" pitchFamily="34" charset="0"/>
              </a:rPr>
              <a:t>1. La télédétection - </a:t>
            </a:r>
            <a:r>
              <a:rPr lang="fr-FR" sz="3200" u="sng" dirty="0" err="1">
                <a:solidFill>
                  <a:srgbClr val="FFFF00"/>
                </a:solidFill>
                <a:latin typeface="Calibri" pitchFamily="34" charset="0"/>
              </a:rPr>
              <a:t>Remote</a:t>
            </a:r>
            <a:r>
              <a:rPr lang="fr-FR" sz="3200" u="sng" dirty="0">
                <a:solidFill>
                  <a:srgbClr val="FFFF00"/>
                </a:solidFill>
                <a:latin typeface="Calibri" pitchFamily="34" charset="0"/>
              </a:rPr>
              <a:t> </a:t>
            </a:r>
            <a:r>
              <a:rPr lang="fr-FR" sz="3200" u="sng" dirty="0" err="1">
                <a:solidFill>
                  <a:srgbClr val="FFFF00"/>
                </a:solidFill>
                <a:latin typeface="Calibri" pitchFamily="34" charset="0"/>
              </a:rPr>
              <a:t>sensing</a:t>
            </a:r>
            <a:endParaRPr lang="ar-DZ" sz="3200" u="sng" dirty="0">
              <a:solidFill>
                <a:srgbClr val="FFFF00"/>
              </a:solidFill>
              <a:latin typeface="Calibri" pitchFamily="34" charset="0"/>
              <a:cs typeface="Times New Roman"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 7"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 name="ZoneTexte 8"/>
          <p:cNvSpPr txBox="1"/>
          <p:nvPr/>
        </p:nvSpPr>
        <p:spPr>
          <a:xfrm>
            <a:off x="827088" y="549275"/>
            <a:ext cx="4968875" cy="579438"/>
          </a:xfrm>
          <a:prstGeom prst="rect">
            <a:avLst/>
          </a:prstGeom>
          <a:noFill/>
        </p:spPr>
        <p:txBody>
          <a:bodyPr>
            <a:spAutoFit/>
          </a:bodyPr>
          <a:lstStyle/>
          <a:p>
            <a:r>
              <a:rPr lang="fr-FR" sz="3200" u="sng" dirty="0">
                <a:solidFill>
                  <a:srgbClr val="FFFF00"/>
                </a:solidFill>
                <a:latin typeface="Calibri" pitchFamily="34" charset="0"/>
              </a:rPr>
              <a:t>1. La télédétection</a:t>
            </a:r>
            <a:endParaRPr lang="ar-DZ" sz="3200" u="sng" dirty="0">
              <a:solidFill>
                <a:srgbClr val="FFFF00"/>
              </a:solidFill>
              <a:latin typeface="Calibri" pitchFamily="34" charset="0"/>
              <a:cs typeface="Times New Roman" pitchFamily="18" charset="0"/>
            </a:endParaRPr>
          </a:p>
        </p:txBody>
      </p:sp>
      <p:sp>
        <p:nvSpPr>
          <p:cNvPr id="10" name="Rectangle 9"/>
          <p:cNvSpPr/>
          <p:nvPr/>
        </p:nvSpPr>
        <p:spPr>
          <a:xfrm>
            <a:off x="571472" y="1857364"/>
            <a:ext cx="7993062" cy="3387725"/>
          </a:xfrm>
          <a:prstGeom prst="rect">
            <a:avLst/>
          </a:prstGeom>
        </p:spPr>
        <p:txBody>
          <a:bodyPr>
            <a:spAutoFit/>
          </a:bodyPr>
          <a:lstStyle/>
          <a:p>
            <a:pPr algn="just">
              <a:lnSpc>
                <a:spcPct val="150000"/>
              </a:lnSpc>
            </a:pPr>
            <a:r>
              <a:rPr lang="fr-FR" sz="3600" dirty="0">
                <a:solidFill>
                  <a:srgbClr val="FFFF00"/>
                </a:solidFill>
                <a:latin typeface="Calibri" pitchFamily="34" charset="0"/>
              </a:rPr>
              <a:t>La télédétection est la technique qui, par l'acquisition d'images, permet d'obtenir de l'information sur la surface de la Terre sans contact direct avec celle-ci</a:t>
            </a:r>
            <a:endParaRPr lang="ar-DZ" sz="3600" dirty="0">
              <a:solidFill>
                <a:srgbClr val="FFFF00"/>
              </a:solidFill>
              <a:latin typeface="Calibri" pitchFamily="34" charset="0"/>
              <a:cs typeface="Times New Roman" pitchFamily="18" charset="0"/>
            </a:endParaRPr>
          </a:p>
        </p:txBody>
      </p:sp>
      <p:sp>
        <p:nvSpPr>
          <p:cNvPr id="11" name="Rectangle 10"/>
          <p:cNvSpPr/>
          <p:nvPr/>
        </p:nvSpPr>
        <p:spPr>
          <a:xfrm>
            <a:off x="6962775" y="5621338"/>
            <a:ext cx="1354138" cy="396875"/>
          </a:xfrm>
          <a:prstGeom prst="rect">
            <a:avLst/>
          </a:prstGeom>
        </p:spPr>
        <p:txBody>
          <a:bodyPr wrap="none">
            <a:spAutoFit/>
          </a:bodyPr>
          <a:lstStyle/>
          <a:p>
            <a:pPr algn="l"/>
            <a:r>
              <a:rPr lang="en-US" sz="2000" dirty="0">
                <a:solidFill>
                  <a:srgbClr val="FFFF00"/>
                </a:solidFill>
                <a:latin typeface="Calibri" pitchFamily="34" charset="0"/>
              </a:rPr>
              <a:t>rncan.gc.ca</a:t>
            </a:r>
            <a:endParaRPr lang="ar-DZ" sz="2000" dirty="0">
              <a:solidFill>
                <a:srgbClr val="FFFF00"/>
              </a:solidFill>
              <a:latin typeface="Calibri"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ZoneTexte 5"/>
          <p:cNvSpPr txBox="1"/>
          <p:nvPr/>
        </p:nvSpPr>
        <p:spPr>
          <a:xfrm>
            <a:off x="827088" y="500042"/>
            <a:ext cx="4968875" cy="579438"/>
          </a:xfrm>
          <a:prstGeom prst="rect">
            <a:avLst/>
          </a:prstGeom>
          <a:noFill/>
        </p:spPr>
        <p:txBody>
          <a:bodyPr>
            <a:spAutoFit/>
          </a:bodyPr>
          <a:lstStyle/>
          <a:p>
            <a:r>
              <a:rPr lang="fr-FR" sz="3200" u="sng" dirty="0">
                <a:solidFill>
                  <a:srgbClr val="FFFF00"/>
                </a:solidFill>
                <a:latin typeface="Times New Roman" pitchFamily="18" charset="0"/>
                <a:cs typeface="Times New Roman" pitchFamily="18" charset="0"/>
              </a:rPr>
              <a:t>2. Types de télédétection</a:t>
            </a:r>
            <a:endParaRPr lang="ar-DZ" sz="3200" u="sng" dirty="0">
              <a:solidFill>
                <a:srgbClr val="FFFF00"/>
              </a:solidFill>
              <a:latin typeface="Times New Roman" pitchFamily="18" charset="0"/>
              <a:cs typeface="Times New Roman" pitchFamily="18" charset="0"/>
            </a:endParaRPr>
          </a:p>
        </p:txBody>
      </p:sp>
      <p:sp>
        <p:nvSpPr>
          <p:cNvPr id="7" name="ZoneTexte 6"/>
          <p:cNvSpPr txBox="1"/>
          <p:nvPr/>
        </p:nvSpPr>
        <p:spPr>
          <a:xfrm>
            <a:off x="979488" y="1044575"/>
            <a:ext cx="7735916" cy="579438"/>
          </a:xfrm>
          <a:prstGeom prst="rect">
            <a:avLst/>
          </a:prstGeom>
          <a:noFill/>
        </p:spPr>
        <p:txBody>
          <a:bodyPr wrap="square">
            <a:spAutoFit/>
          </a:bodyPr>
          <a:lstStyle/>
          <a:p>
            <a:r>
              <a:rPr lang="fr-FR" sz="3200" dirty="0">
                <a:solidFill>
                  <a:srgbClr val="FFFF00"/>
                </a:solidFill>
                <a:latin typeface="Times New Roman" pitchFamily="18" charset="0"/>
                <a:cs typeface="Times New Roman" pitchFamily="18" charset="0"/>
              </a:rPr>
              <a:t>2.1. La télédétection passive - Optique</a:t>
            </a:r>
            <a:endParaRPr lang="ar-DZ" sz="3200" dirty="0">
              <a:solidFill>
                <a:srgbClr val="FFFF00"/>
              </a:solidFill>
              <a:latin typeface="Times New Roman" pitchFamily="18" charset="0"/>
              <a:cs typeface="Times New Roman" pitchFamily="18" charset="0"/>
            </a:endParaRPr>
          </a:p>
        </p:txBody>
      </p:sp>
      <p:pic>
        <p:nvPicPr>
          <p:cNvPr id="20484" name="Image 10" descr="imagesradar.jpg"/>
          <p:cNvPicPr>
            <a:picLocks noChangeAspect="1"/>
          </p:cNvPicPr>
          <p:nvPr/>
        </p:nvPicPr>
        <p:blipFill>
          <a:blip r:embed="rId3"/>
          <a:srcRect/>
          <a:stretch>
            <a:fillRect/>
          </a:stretch>
        </p:blipFill>
        <p:spPr bwMode="auto">
          <a:xfrm>
            <a:off x="1331913" y="1844675"/>
            <a:ext cx="6408737" cy="472598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9" name="Rectangle 8"/>
          <p:cNvSpPr/>
          <p:nvPr/>
        </p:nvSpPr>
        <p:spPr>
          <a:xfrm>
            <a:off x="899592" y="1340768"/>
            <a:ext cx="6912768" cy="5262979"/>
          </a:xfrm>
          <a:prstGeom prst="rect">
            <a:avLst/>
          </a:prstGeom>
        </p:spPr>
        <p:txBody>
          <a:bodyPr wrap="square">
            <a:spAutoFit/>
          </a:bodyPr>
          <a:lstStyle/>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Défense;</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Cadastre;</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Forêts;</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Hydraulique;</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Gendarmerie nationale;</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Education;</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Travaux publics;</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Agriculture;</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Télécommunications;</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Environnement;</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Criminologie;</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Etc.</a:t>
            </a:r>
          </a:p>
        </p:txBody>
      </p:sp>
      <p:sp>
        <p:nvSpPr>
          <p:cNvPr id="10" name="ZoneTexte 9"/>
          <p:cNvSpPr txBox="1"/>
          <p:nvPr/>
        </p:nvSpPr>
        <p:spPr>
          <a:xfrm>
            <a:off x="1259632" y="548680"/>
            <a:ext cx="5832648" cy="646331"/>
          </a:xfrm>
          <a:prstGeom prst="rect">
            <a:avLst/>
          </a:prstGeom>
          <a:noFill/>
        </p:spPr>
        <p:txBody>
          <a:bodyPr wrap="square" rtlCol="1">
            <a:spAutoFit/>
          </a:bodyPr>
          <a:lstStyle/>
          <a:p>
            <a:pPr algn="ctr"/>
            <a:r>
              <a:rPr lang="fr-FR" sz="3600" u="sng" dirty="0" smtClean="0">
                <a:solidFill>
                  <a:srgbClr val="FFFF00"/>
                </a:solidFill>
                <a:effectLst>
                  <a:outerShdw blurRad="38100" dist="38100" dir="2700000" algn="tl">
                    <a:srgbClr val="000000">
                      <a:alpha val="43137"/>
                    </a:srgbClr>
                  </a:outerShdw>
                </a:effectLst>
                <a:cs typeface="+mj-cs"/>
              </a:rPr>
              <a:t>5. Applications</a:t>
            </a:r>
            <a:endParaRPr lang="ar-DZ" sz="3600" u="sng" dirty="0">
              <a:solidFill>
                <a:srgbClr val="FFFF00"/>
              </a:solidFill>
              <a:effectLst>
                <a:outerShdw blurRad="38100" dist="38100" dir="2700000" algn="tl">
                  <a:srgbClr val="000000">
                    <a:alpha val="43137"/>
                  </a:srgbClr>
                </a:outerShdw>
              </a:effectLst>
              <a:cs typeface="+mj-cs"/>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re 1"/>
          <p:cNvSpPr>
            <a:spLocks noGrp="1"/>
          </p:cNvSpPr>
          <p:nvPr>
            <p:ph type="title"/>
          </p:nvPr>
        </p:nvSpPr>
        <p:spPr/>
        <p:txBody>
          <a:bodyPr/>
          <a:lstStyle/>
          <a:p>
            <a:endParaRPr lang="ar-SA" smtClean="0"/>
          </a:p>
        </p:txBody>
      </p:sp>
      <p:pic>
        <p:nvPicPr>
          <p:cNvPr id="21506"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1" name="ZoneTexte 10"/>
          <p:cNvSpPr txBox="1"/>
          <p:nvPr/>
        </p:nvSpPr>
        <p:spPr>
          <a:xfrm>
            <a:off x="827088" y="357166"/>
            <a:ext cx="4968875" cy="579438"/>
          </a:xfrm>
          <a:prstGeom prst="rect">
            <a:avLst/>
          </a:prstGeom>
          <a:noFill/>
        </p:spPr>
        <p:txBody>
          <a:bodyPr>
            <a:spAutoFit/>
          </a:bodyPr>
          <a:lstStyle/>
          <a:p>
            <a:r>
              <a:rPr lang="fr-FR" sz="3200" u="sng" dirty="0">
                <a:solidFill>
                  <a:srgbClr val="FFFF00"/>
                </a:solidFill>
                <a:latin typeface="Times New Roman" pitchFamily="18" charset="0"/>
                <a:cs typeface="Times New Roman" pitchFamily="18" charset="0"/>
              </a:rPr>
              <a:t>2. Types de télédétection</a:t>
            </a:r>
            <a:endParaRPr lang="ar-DZ" sz="3200" u="sng" dirty="0">
              <a:solidFill>
                <a:srgbClr val="FFFF00"/>
              </a:solidFill>
              <a:latin typeface="Times New Roman" pitchFamily="18" charset="0"/>
              <a:cs typeface="Times New Roman" pitchFamily="18" charset="0"/>
            </a:endParaRPr>
          </a:p>
        </p:txBody>
      </p:sp>
      <p:sp>
        <p:nvSpPr>
          <p:cNvPr id="12" name="ZoneTexte 11"/>
          <p:cNvSpPr txBox="1"/>
          <p:nvPr/>
        </p:nvSpPr>
        <p:spPr>
          <a:xfrm>
            <a:off x="979488" y="1000108"/>
            <a:ext cx="7450164" cy="579438"/>
          </a:xfrm>
          <a:prstGeom prst="rect">
            <a:avLst/>
          </a:prstGeom>
          <a:noFill/>
        </p:spPr>
        <p:txBody>
          <a:bodyPr wrap="square">
            <a:spAutoFit/>
          </a:bodyPr>
          <a:lstStyle/>
          <a:p>
            <a:r>
              <a:rPr lang="fr-FR" sz="3200" dirty="0" smtClean="0">
                <a:solidFill>
                  <a:srgbClr val="FFFF00"/>
                </a:solidFill>
                <a:latin typeface="Times New Roman" pitchFamily="18" charset="0"/>
                <a:cs typeface="Times New Roman" pitchFamily="18" charset="0"/>
              </a:rPr>
              <a:t>2.2</a:t>
            </a:r>
            <a:r>
              <a:rPr lang="fr-FR" sz="3200" dirty="0">
                <a:solidFill>
                  <a:srgbClr val="FFFF00"/>
                </a:solidFill>
                <a:latin typeface="Times New Roman" pitchFamily="18" charset="0"/>
                <a:cs typeface="Times New Roman" pitchFamily="18" charset="0"/>
              </a:rPr>
              <a:t>. La télédétection active </a:t>
            </a:r>
            <a:r>
              <a:rPr lang="fr-FR" sz="3200" dirty="0" smtClean="0">
                <a:solidFill>
                  <a:srgbClr val="FFFF00"/>
                </a:solidFill>
                <a:latin typeface="Times New Roman" pitchFamily="18" charset="0"/>
                <a:cs typeface="Times New Roman" pitchFamily="18" charset="0"/>
              </a:rPr>
              <a:t>- Radar</a:t>
            </a:r>
            <a:endParaRPr lang="ar-DZ" sz="3200" dirty="0">
              <a:solidFill>
                <a:srgbClr val="FFFF00"/>
              </a:solidFill>
              <a:latin typeface="Times New Roman" pitchFamily="18" charset="0"/>
              <a:cs typeface="Times New Roman" pitchFamily="18" charset="0"/>
            </a:endParaRPr>
          </a:p>
        </p:txBody>
      </p:sp>
      <p:pic>
        <p:nvPicPr>
          <p:cNvPr id="21509" name="Espace réservé du contenu 12" descr="sensors.gif"/>
          <p:cNvPicPr>
            <a:picLocks noGrp="1" noChangeAspect="1"/>
          </p:cNvPicPr>
          <p:nvPr>
            <p:ph idx="1"/>
          </p:nvPr>
        </p:nvPicPr>
        <p:blipFill>
          <a:blip r:embed="rId3"/>
          <a:srcRect/>
          <a:stretch>
            <a:fillRect/>
          </a:stretch>
        </p:blipFill>
        <p:spPr>
          <a:xfrm>
            <a:off x="3632200" y="1700213"/>
            <a:ext cx="5187950" cy="4897437"/>
          </a:xfrm>
        </p:spPr>
      </p:pic>
      <p:sp>
        <p:nvSpPr>
          <p:cNvPr id="14" name="Rectangle 13"/>
          <p:cNvSpPr/>
          <p:nvPr/>
        </p:nvSpPr>
        <p:spPr>
          <a:xfrm>
            <a:off x="-71438" y="2645158"/>
            <a:ext cx="3786182" cy="1569660"/>
          </a:xfrm>
          <a:prstGeom prst="rect">
            <a:avLst/>
          </a:prstGeom>
        </p:spPr>
        <p:txBody>
          <a:bodyPr wrap="square">
            <a:spAutoFit/>
          </a:bodyPr>
          <a:lstStyle/>
          <a:p>
            <a:pPr algn="just"/>
            <a:r>
              <a:rPr lang="fr-FR" sz="3200" dirty="0" err="1">
                <a:solidFill>
                  <a:srgbClr val="FFFF00"/>
                </a:solidFill>
                <a:latin typeface="Times New Roman" pitchFamily="18" charset="0"/>
                <a:cs typeface="Times New Roman" pitchFamily="18" charset="0"/>
              </a:rPr>
              <a:t>RAdio</a:t>
            </a:r>
            <a:r>
              <a:rPr lang="fr-FR" sz="3200" dirty="0">
                <a:solidFill>
                  <a:srgbClr val="FFFF00"/>
                </a:solidFill>
                <a:latin typeface="Times New Roman" pitchFamily="18" charset="0"/>
                <a:cs typeface="Times New Roman" pitchFamily="18" charset="0"/>
              </a:rPr>
              <a:t> </a:t>
            </a:r>
            <a:r>
              <a:rPr lang="fr-FR" sz="3200" dirty="0" err="1">
                <a:solidFill>
                  <a:srgbClr val="FFFF00"/>
                </a:solidFill>
                <a:latin typeface="Times New Roman" pitchFamily="18" charset="0"/>
                <a:cs typeface="Times New Roman" pitchFamily="18" charset="0"/>
              </a:rPr>
              <a:t>Detection</a:t>
            </a:r>
            <a:r>
              <a:rPr lang="fr-FR" sz="3200" dirty="0">
                <a:solidFill>
                  <a:srgbClr val="FFFF00"/>
                </a:solidFill>
                <a:latin typeface="Times New Roman" pitchFamily="18" charset="0"/>
                <a:cs typeface="Times New Roman" pitchFamily="18" charset="0"/>
              </a:rPr>
              <a:t> And </a:t>
            </a:r>
            <a:r>
              <a:rPr lang="fr-FR" sz="3200" dirty="0" err="1">
                <a:solidFill>
                  <a:srgbClr val="FFFF00"/>
                </a:solidFill>
                <a:latin typeface="Times New Roman" pitchFamily="18" charset="0"/>
                <a:cs typeface="Times New Roman" pitchFamily="18" charset="0"/>
              </a:rPr>
              <a:t>Ranging</a:t>
            </a:r>
            <a:r>
              <a:rPr lang="fr-FR" sz="3200" dirty="0">
                <a:solidFill>
                  <a:srgbClr val="FFFF00"/>
                </a:solidFill>
                <a:latin typeface="Times New Roman" pitchFamily="18" charset="0"/>
                <a:cs typeface="Times New Roman" pitchFamily="18" charset="0"/>
              </a:rPr>
              <a:t> </a:t>
            </a:r>
            <a:r>
              <a:rPr lang="fr-FR" sz="3200" dirty="0" smtClean="0">
                <a:solidFill>
                  <a:srgbClr val="FFFF00"/>
                </a:solidFill>
                <a:latin typeface="Times New Roman" pitchFamily="18" charset="0"/>
                <a:cs typeface="Times New Roman" pitchFamily="18" charset="0"/>
              </a:rPr>
              <a:t>(détection et </a:t>
            </a:r>
            <a:r>
              <a:rPr lang="fr-FR" sz="3200" dirty="0">
                <a:solidFill>
                  <a:srgbClr val="FFFF00"/>
                </a:solidFill>
                <a:latin typeface="Times New Roman" pitchFamily="18" charset="0"/>
                <a:cs typeface="Times New Roman" pitchFamily="18" charset="0"/>
              </a:rPr>
              <a:t>télémétrie par radio)</a:t>
            </a:r>
            <a:endParaRPr lang="ar-DZ" sz="32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re 1"/>
          <p:cNvSpPr>
            <a:spLocks noGrp="1"/>
          </p:cNvSpPr>
          <p:nvPr>
            <p:ph type="title"/>
          </p:nvPr>
        </p:nvSpPr>
        <p:spPr/>
        <p:txBody>
          <a:bodyPr/>
          <a:lstStyle/>
          <a:p>
            <a:endParaRPr lang="ar-SA" smtClean="0"/>
          </a:p>
        </p:txBody>
      </p:sp>
      <p:sp>
        <p:nvSpPr>
          <p:cNvPr id="22530" name="Espace réservé du contenu 2"/>
          <p:cNvSpPr>
            <a:spLocks noGrp="1"/>
          </p:cNvSpPr>
          <p:nvPr>
            <p:ph idx="1"/>
          </p:nvPr>
        </p:nvSpPr>
        <p:spPr/>
        <p:txBody>
          <a:bodyPr/>
          <a:lstStyle/>
          <a:p>
            <a:endParaRPr lang="ar-SA" smtClean="0"/>
          </a:p>
        </p:txBody>
      </p:sp>
      <p:pic>
        <p:nvPicPr>
          <p:cNvPr id="22531"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ZoneTexte 11"/>
          <p:cNvSpPr txBox="1"/>
          <p:nvPr/>
        </p:nvSpPr>
        <p:spPr>
          <a:xfrm>
            <a:off x="971550" y="1052513"/>
            <a:ext cx="7886730" cy="641350"/>
          </a:xfrm>
          <a:prstGeom prst="rect">
            <a:avLst/>
          </a:prstGeom>
          <a:noFill/>
        </p:spPr>
        <p:txBody>
          <a:bodyPr wrap="square">
            <a:spAutoFit/>
          </a:bodyPr>
          <a:lstStyle/>
          <a:p>
            <a:r>
              <a:rPr lang="fr-FR" sz="3600" dirty="0" smtClean="0">
                <a:solidFill>
                  <a:srgbClr val="FFFF00"/>
                </a:solidFill>
                <a:latin typeface="Times New Roman" pitchFamily="18" charset="0"/>
                <a:cs typeface="Times New Roman" pitchFamily="18" charset="0"/>
              </a:rPr>
              <a:t>2.2</a:t>
            </a:r>
            <a:r>
              <a:rPr lang="fr-FR" sz="3600" dirty="0">
                <a:solidFill>
                  <a:srgbClr val="FFFF00"/>
                </a:solidFill>
                <a:latin typeface="Times New Roman" pitchFamily="18" charset="0"/>
                <a:cs typeface="Times New Roman" pitchFamily="18" charset="0"/>
              </a:rPr>
              <a:t>. La télédétection active </a:t>
            </a:r>
            <a:r>
              <a:rPr lang="fr-FR" sz="3600" dirty="0" smtClean="0">
                <a:solidFill>
                  <a:srgbClr val="FFFF00"/>
                </a:solidFill>
                <a:latin typeface="Times New Roman" pitchFamily="18" charset="0"/>
                <a:cs typeface="Times New Roman" pitchFamily="18" charset="0"/>
              </a:rPr>
              <a:t>- Radar</a:t>
            </a:r>
            <a:endParaRPr lang="ar-DZ" sz="3600" dirty="0">
              <a:solidFill>
                <a:srgbClr val="FFFF00"/>
              </a:solidFill>
              <a:latin typeface="Times New Roman" pitchFamily="18" charset="0"/>
              <a:cs typeface="Times New Roman" pitchFamily="18" charset="0"/>
            </a:endParaRPr>
          </a:p>
        </p:txBody>
      </p:sp>
      <p:sp>
        <p:nvSpPr>
          <p:cNvPr id="13" name="Rectangle 12"/>
          <p:cNvSpPr/>
          <p:nvPr/>
        </p:nvSpPr>
        <p:spPr>
          <a:xfrm>
            <a:off x="900113" y="2349500"/>
            <a:ext cx="7488237" cy="2289175"/>
          </a:xfrm>
          <a:prstGeom prst="rect">
            <a:avLst/>
          </a:prstGeom>
        </p:spPr>
        <p:txBody>
          <a:bodyPr>
            <a:spAutoFit/>
          </a:bodyPr>
          <a:lstStyle/>
          <a:p>
            <a:r>
              <a:rPr lang="fr-FR" sz="3600" dirty="0">
                <a:solidFill>
                  <a:srgbClr val="FFFF00"/>
                </a:solidFill>
                <a:latin typeface="Times New Roman" pitchFamily="18" charset="0"/>
                <a:cs typeface="Times New Roman" pitchFamily="18" charset="0"/>
              </a:rPr>
              <a:t>Un satellite Radar envoie un signal électromagnétique vers le terrain et mesure la réponse (l’écho) de la cible sur la surface terrestre.</a:t>
            </a:r>
            <a:endParaRPr lang="ar-DZ" sz="36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ZoneTexte 5"/>
          <p:cNvSpPr txBox="1"/>
          <p:nvPr/>
        </p:nvSpPr>
        <p:spPr>
          <a:xfrm>
            <a:off x="979488" y="428604"/>
            <a:ext cx="7480300" cy="641350"/>
          </a:xfrm>
          <a:prstGeom prst="rect">
            <a:avLst/>
          </a:prstGeom>
          <a:noFill/>
        </p:spPr>
        <p:txBody>
          <a:bodyPr>
            <a:spAutoFit/>
          </a:bodyPr>
          <a:lstStyle/>
          <a:p>
            <a:r>
              <a:rPr lang="fr-FR" sz="3600" dirty="0" smtClean="0">
                <a:solidFill>
                  <a:srgbClr val="FFFF00"/>
                </a:solidFill>
                <a:latin typeface="Times New Roman" pitchFamily="18" charset="0"/>
                <a:cs typeface="Times New Roman" pitchFamily="18" charset="0"/>
              </a:rPr>
              <a:t>2.2</a:t>
            </a:r>
            <a:r>
              <a:rPr lang="fr-FR" sz="3600" dirty="0">
                <a:solidFill>
                  <a:srgbClr val="FFFF00"/>
                </a:solidFill>
                <a:latin typeface="Times New Roman" pitchFamily="18" charset="0"/>
                <a:cs typeface="Times New Roman" pitchFamily="18" charset="0"/>
              </a:rPr>
              <a:t>. La télédétection active </a:t>
            </a:r>
            <a:r>
              <a:rPr lang="fr-FR" sz="3600" dirty="0" smtClean="0">
                <a:solidFill>
                  <a:srgbClr val="FFFF00"/>
                </a:solidFill>
                <a:latin typeface="Times New Roman" pitchFamily="18" charset="0"/>
                <a:cs typeface="Times New Roman" pitchFamily="18" charset="0"/>
              </a:rPr>
              <a:t>- Radar</a:t>
            </a:r>
            <a:endParaRPr lang="ar-DZ" sz="3600" dirty="0">
              <a:solidFill>
                <a:srgbClr val="FFFF00"/>
              </a:solidFill>
              <a:latin typeface="Times New Roman" pitchFamily="18" charset="0"/>
              <a:cs typeface="Times New Roman" pitchFamily="18" charset="0"/>
            </a:endParaRPr>
          </a:p>
        </p:txBody>
      </p:sp>
      <p:sp>
        <p:nvSpPr>
          <p:cNvPr id="7" name="ZoneTexte 6"/>
          <p:cNvSpPr txBox="1"/>
          <p:nvPr/>
        </p:nvSpPr>
        <p:spPr>
          <a:xfrm>
            <a:off x="107950" y="1236627"/>
            <a:ext cx="9180513" cy="5016758"/>
          </a:xfrm>
          <a:prstGeom prst="rect">
            <a:avLst/>
          </a:prstGeom>
          <a:noFill/>
        </p:spPr>
        <p:txBody>
          <a:bodyPr rtlCol="1">
            <a:spAutoFit/>
          </a:bodyPr>
          <a:lstStyle/>
          <a:p>
            <a:pPr fontAlgn="auto">
              <a:spcBef>
                <a:spcPts val="0"/>
              </a:spcBef>
              <a:spcAft>
                <a:spcPts val="0"/>
              </a:spcAft>
              <a:buFont typeface="Arial" pitchFamily="34" charset="0"/>
              <a:buChar char="•"/>
              <a:defRPr/>
            </a:pPr>
            <a:r>
              <a:rPr lang="fr-FR" sz="3200" dirty="0">
                <a:solidFill>
                  <a:srgbClr val="FFFF00"/>
                </a:solidFill>
                <a:latin typeface="Times New Roman" pitchFamily="18" charset="0"/>
                <a:cs typeface="Times New Roman" pitchFamily="18" charset="0"/>
              </a:rPr>
              <a:t> Mesure dans toutes les conditions météorologiques;</a:t>
            </a:r>
          </a:p>
          <a:p>
            <a:pPr fontAlgn="auto">
              <a:spcBef>
                <a:spcPts val="0"/>
              </a:spcBef>
              <a:spcAft>
                <a:spcPts val="0"/>
              </a:spcAft>
              <a:buFont typeface="Arial" pitchFamily="34" charset="0"/>
              <a:buChar char="•"/>
              <a:defRPr/>
            </a:pPr>
            <a:r>
              <a:rPr lang="fr-FR" sz="3200" dirty="0">
                <a:solidFill>
                  <a:srgbClr val="FFFF00"/>
                </a:solidFill>
                <a:latin typeface="Times New Roman" pitchFamily="18" charset="0"/>
                <a:cs typeface="Times New Roman" pitchFamily="18" charset="0"/>
              </a:rPr>
              <a:t> Jour et nuit;</a:t>
            </a:r>
          </a:p>
          <a:p>
            <a:pPr fontAlgn="auto">
              <a:spcBef>
                <a:spcPts val="0"/>
              </a:spcBef>
              <a:spcAft>
                <a:spcPts val="0"/>
              </a:spcAft>
              <a:buFont typeface="Arial" pitchFamily="34" charset="0"/>
              <a:buChar char="•"/>
              <a:defRPr/>
            </a:pPr>
            <a:r>
              <a:rPr lang="fr-FR" sz="3200" dirty="0">
                <a:solidFill>
                  <a:srgbClr val="FFFF00"/>
                </a:solidFill>
                <a:latin typeface="Times New Roman" pitchFamily="18" charset="0"/>
                <a:cs typeface="Times New Roman" pitchFamily="18" charset="0"/>
              </a:rPr>
              <a:t> Pénétration dans la surface;</a:t>
            </a:r>
          </a:p>
          <a:p>
            <a:pPr fontAlgn="auto">
              <a:spcBef>
                <a:spcPts val="0"/>
              </a:spcBef>
              <a:spcAft>
                <a:spcPts val="0"/>
              </a:spcAft>
              <a:buFont typeface="Arial" pitchFamily="34" charset="0"/>
              <a:buChar char="•"/>
              <a:defRPr/>
            </a:pPr>
            <a:r>
              <a:rPr lang="fr-FR" sz="3200" dirty="0">
                <a:solidFill>
                  <a:srgbClr val="FFFF00"/>
                </a:solidFill>
                <a:latin typeface="Times New Roman" pitchFamily="18" charset="0"/>
                <a:cs typeface="Times New Roman" pitchFamily="18" charset="0"/>
              </a:rPr>
              <a:t> Géométrie assez précise;</a:t>
            </a:r>
          </a:p>
          <a:p>
            <a:pPr fontAlgn="auto">
              <a:spcBef>
                <a:spcPts val="0"/>
              </a:spcBef>
              <a:spcAft>
                <a:spcPts val="0"/>
              </a:spcAft>
              <a:buFont typeface="Arial" pitchFamily="34" charset="0"/>
              <a:buChar char="•"/>
              <a:defRPr/>
            </a:pPr>
            <a:r>
              <a:rPr lang="fr-FR" sz="3200" dirty="0">
                <a:solidFill>
                  <a:srgbClr val="FFFF00"/>
                </a:solidFill>
                <a:latin typeface="Times New Roman" pitchFamily="18" charset="0"/>
                <a:cs typeface="Times New Roman" pitchFamily="18" charset="0"/>
              </a:rPr>
              <a:t> La teneur en eau dans les nuages;</a:t>
            </a:r>
          </a:p>
          <a:p>
            <a:pPr fontAlgn="auto">
              <a:spcBef>
                <a:spcPts val="0"/>
              </a:spcBef>
              <a:spcAft>
                <a:spcPts val="0"/>
              </a:spcAft>
              <a:buFont typeface="Arial" pitchFamily="34" charset="0"/>
              <a:buChar char="•"/>
              <a:defRPr/>
            </a:pPr>
            <a:r>
              <a:rPr lang="fr-FR" sz="3200" dirty="0">
                <a:solidFill>
                  <a:srgbClr val="FFFF00"/>
                </a:solidFill>
                <a:latin typeface="Times New Roman" pitchFamily="18" charset="0"/>
                <a:cs typeface="Times New Roman" pitchFamily="18" charset="0"/>
              </a:rPr>
              <a:t> Mouvement des plaques tectoniques;</a:t>
            </a:r>
          </a:p>
          <a:p>
            <a:pPr fontAlgn="auto">
              <a:spcBef>
                <a:spcPts val="0"/>
              </a:spcBef>
              <a:spcAft>
                <a:spcPts val="0"/>
              </a:spcAft>
              <a:buFont typeface="Arial" pitchFamily="34" charset="0"/>
              <a:buChar char="•"/>
              <a:defRPr/>
            </a:pPr>
            <a:r>
              <a:rPr lang="fr-FR" sz="3200" dirty="0">
                <a:solidFill>
                  <a:srgbClr val="FFFF00"/>
                </a:solidFill>
                <a:latin typeface="Times New Roman" pitchFamily="18" charset="0"/>
                <a:cs typeface="Times New Roman" pitchFamily="18" charset="0"/>
              </a:rPr>
              <a:t> Topographie des surfaces;</a:t>
            </a:r>
          </a:p>
          <a:p>
            <a:pPr fontAlgn="auto">
              <a:spcBef>
                <a:spcPts val="0"/>
              </a:spcBef>
              <a:spcAft>
                <a:spcPts val="0"/>
              </a:spcAft>
              <a:buFont typeface="Arial" pitchFamily="34" charset="0"/>
              <a:buChar char="•"/>
              <a:defRPr/>
            </a:pPr>
            <a:r>
              <a:rPr lang="fr-FR" sz="3200" dirty="0">
                <a:solidFill>
                  <a:srgbClr val="FFFF00"/>
                </a:solidFill>
                <a:latin typeface="Times New Roman" pitchFamily="18" charset="0"/>
                <a:cs typeface="Times New Roman" pitchFamily="18" charset="0"/>
              </a:rPr>
              <a:t> Topographie des océans;</a:t>
            </a:r>
          </a:p>
          <a:p>
            <a:pPr fontAlgn="auto">
              <a:spcBef>
                <a:spcPts val="0"/>
              </a:spcBef>
              <a:spcAft>
                <a:spcPts val="0"/>
              </a:spcAft>
              <a:buFont typeface="Arial" pitchFamily="34" charset="0"/>
              <a:buChar char="•"/>
              <a:defRPr/>
            </a:pPr>
            <a:r>
              <a:rPr lang="fr-FR" sz="3200" dirty="0">
                <a:solidFill>
                  <a:srgbClr val="FFFF00"/>
                </a:solidFill>
                <a:latin typeface="Times New Roman" pitchFamily="18" charset="0"/>
                <a:cs typeface="Times New Roman" pitchFamily="18" charset="0"/>
              </a:rPr>
              <a:t> Niveau moyen des mers et des océans;</a:t>
            </a:r>
          </a:p>
          <a:p>
            <a:pPr fontAlgn="auto">
              <a:spcBef>
                <a:spcPts val="0"/>
              </a:spcBef>
              <a:spcAft>
                <a:spcPts val="0"/>
              </a:spcAft>
              <a:buFont typeface="Arial" pitchFamily="34" charset="0"/>
              <a:buChar char="•"/>
              <a:defRPr/>
            </a:pPr>
            <a:r>
              <a:rPr lang="fr-FR" sz="3200" dirty="0">
                <a:solidFill>
                  <a:srgbClr val="FFFF00"/>
                </a:solidFill>
                <a:latin typeface="Times New Roman" pitchFamily="18" charset="0"/>
                <a:cs typeface="Times New Roman" pitchFamily="18" charset="0"/>
              </a:rPr>
              <a:t> Fonte des glaces. </a:t>
            </a:r>
            <a:endParaRPr lang="ar-DZ" sz="3200" dirty="0">
              <a:solidFill>
                <a:srgbClr val="FFFF00"/>
              </a:solidFill>
              <a:latin typeface="Times New Roman" pitchFamily="18" charset="0"/>
              <a:cs typeface="Times New Roman" pitchFamily="18"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2286000" y="5538770"/>
            <a:ext cx="6389688" cy="366713"/>
          </a:xfrm>
          <a:prstGeom prst="rect">
            <a:avLst/>
          </a:prstGeom>
        </p:spPr>
        <p:txBody>
          <a:bodyPr>
            <a:spAutoFit/>
          </a:bodyPr>
          <a:lstStyle/>
          <a:p>
            <a:r>
              <a:rPr lang="it-IT">
                <a:solidFill>
                  <a:srgbClr val="FFFF00"/>
                </a:solidFill>
                <a:latin typeface="Calibri" pitchFamily="34" charset="0"/>
              </a:rPr>
              <a:t>N. Baghdadi et al. / C. R. Geoscience 337 (2005) 719–728</a:t>
            </a:r>
            <a:endParaRPr lang="ar-DZ">
              <a:solidFill>
                <a:srgbClr val="FFFF00"/>
              </a:solidFill>
              <a:latin typeface="Calibri" pitchFamily="34" charset="0"/>
            </a:endParaRPr>
          </a:p>
        </p:txBody>
      </p:sp>
      <p:pic>
        <p:nvPicPr>
          <p:cNvPr id="5" name="Image 4" descr="Sans titre.jpg"/>
          <p:cNvPicPr>
            <a:picLocks noChangeAspect="1"/>
          </p:cNvPicPr>
          <p:nvPr/>
        </p:nvPicPr>
        <p:blipFill>
          <a:blip r:embed="rId3"/>
          <a:stretch>
            <a:fillRect/>
          </a:stretch>
        </p:blipFill>
        <p:spPr>
          <a:xfrm>
            <a:off x="238125" y="928670"/>
            <a:ext cx="8667750" cy="4343400"/>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re 1"/>
          <p:cNvSpPr>
            <a:spLocks noGrp="1"/>
          </p:cNvSpPr>
          <p:nvPr>
            <p:ph type="title"/>
          </p:nvPr>
        </p:nvSpPr>
        <p:spPr/>
        <p:txBody>
          <a:bodyPr/>
          <a:lstStyle/>
          <a:p>
            <a:endParaRPr lang="ar-SA" smtClean="0"/>
          </a:p>
        </p:txBody>
      </p:sp>
      <p:pic>
        <p:nvPicPr>
          <p:cNvPr id="25602"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ZoneTexte 5"/>
          <p:cNvSpPr txBox="1"/>
          <p:nvPr/>
        </p:nvSpPr>
        <p:spPr>
          <a:xfrm>
            <a:off x="827088" y="215882"/>
            <a:ext cx="6913562" cy="641350"/>
          </a:xfrm>
          <a:prstGeom prst="rect">
            <a:avLst/>
          </a:prstGeom>
          <a:noFill/>
        </p:spPr>
        <p:txBody>
          <a:bodyPr>
            <a:spAutoFit/>
          </a:bodyPr>
          <a:lstStyle/>
          <a:p>
            <a:r>
              <a:rPr lang="fr-FR" sz="3600" u="sng" dirty="0">
                <a:solidFill>
                  <a:srgbClr val="FFFF00"/>
                </a:solidFill>
                <a:latin typeface="Times New Roman" pitchFamily="18" charset="0"/>
                <a:cs typeface="Times New Roman" pitchFamily="18" charset="0"/>
              </a:rPr>
              <a:t>3. Le spectre électromagnétique</a:t>
            </a:r>
            <a:endParaRPr lang="ar-DZ" sz="3600" u="sng" dirty="0">
              <a:solidFill>
                <a:srgbClr val="FFFF00"/>
              </a:solidFill>
              <a:latin typeface="Times New Roman" pitchFamily="18" charset="0"/>
              <a:cs typeface="Times New Roman" pitchFamily="18" charset="0"/>
            </a:endParaRPr>
          </a:p>
        </p:txBody>
      </p:sp>
      <p:sp>
        <p:nvSpPr>
          <p:cNvPr id="25605" name="ZoneTexte 7"/>
          <p:cNvSpPr txBox="1">
            <a:spLocks noChangeArrowheads="1"/>
          </p:cNvSpPr>
          <p:nvPr/>
        </p:nvSpPr>
        <p:spPr bwMode="auto">
          <a:xfrm>
            <a:off x="6575425" y="6021388"/>
            <a:ext cx="1295400" cy="369887"/>
          </a:xfrm>
          <a:prstGeom prst="rect">
            <a:avLst/>
          </a:prstGeom>
          <a:solidFill>
            <a:schemeClr val="bg1"/>
          </a:solidFill>
          <a:ln w="9525">
            <a:noFill/>
            <a:miter lim="800000"/>
            <a:headEnd/>
            <a:tailEnd/>
          </a:ln>
        </p:spPr>
        <p:txBody>
          <a:bodyPr>
            <a:spAutoFit/>
          </a:bodyPr>
          <a:lstStyle/>
          <a:p>
            <a:pPr algn="r" rtl="1"/>
            <a:endParaRPr lang="ar-SA">
              <a:latin typeface="Calibri" pitchFamily="34" charset="0"/>
            </a:endParaRPr>
          </a:p>
        </p:txBody>
      </p:sp>
      <p:sp>
        <p:nvSpPr>
          <p:cNvPr id="25606" name="ZoneTexte 8"/>
          <p:cNvSpPr txBox="1">
            <a:spLocks noChangeArrowheads="1"/>
          </p:cNvSpPr>
          <p:nvPr/>
        </p:nvSpPr>
        <p:spPr bwMode="auto">
          <a:xfrm>
            <a:off x="5724525" y="1557338"/>
            <a:ext cx="2016125" cy="368300"/>
          </a:xfrm>
          <a:prstGeom prst="rect">
            <a:avLst/>
          </a:prstGeom>
          <a:solidFill>
            <a:schemeClr val="bg1"/>
          </a:solidFill>
          <a:ln w="9525">
            <a:noFill/>
            <a:miter lim="800000"/>
            <a:headEnd/>
            <a:tailEnd/>
          </a:ln>
        </p:spPr>
        <p:txBody>
          <a:bodyPr>
            <a:spAutoFit/>
          </a:bodyPr>
          <a:lstStyle/>
          <a:p>
            <a:pPr algn="r" rtl="1"/>
            <a:endParaRPr lang="ar-SA">
              <a:latin typeface="Calibri" pitchFamily="34" charset="0"/>
            </a:endParaRPr>
          </a:p>
        </p:txBody>
      </p:sp>
      <p:pic>
        <p:nvPicPr>
          <p:cNvPr id="9" name="Espace réservé du contenu 8" descr="Sans titre.jpg"/>
          <p:cNvPicPr>
            <a:picLocks noGrp="1" noChangeAspect="1"/>
          </p:cNvPicPr>
          <p:nvPr>
            <p:ph idx="1"/>
          </p:nvPr>
        </p:nvPicPr>
        <p:blipFill>
          <a:blip r:embed="rId3"/>
          <a:stretch>
            <a:fillRect/>
          </a:stretch>
        </p:blipFill>
        <p:spPr>
          <a:xfrm>
            <a:off x="857224" y="1090970"/>
            <a:ext cx="7429552" cy="5407063"/>
          </a:xfr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ZoneTexte 2"/>
          <p:cNvSpPr txBox="1"/>
          <p:nvPr/>
        </p:nvSpPr>
        <p:spPr>
          <a:xfrm>
            <a:off x="827088" y="215882"/>
            <a:ext cx="6913562" cy="641350"/>
          </a:xfrm>
          <a:prstGeom prst="rect">
            <a:avLst/>
          </a:prstGeom>
          <a:noFill/>
        </p:spPr>
        <p:txBody>
          <a:bodyPr>
            <a:spAutoFit/>
          </a:bodyPr>
          <a:lstStyle/>
          <a:p>
            <a:r>
              <a:rPr lang="fr-FR" sz="3600" u="sng" dirty="0" smtClean="0">
                <a:solidFill>
                  <a:srgbClr val="FFFF00"/>
                </a:solidFill>
                <a:latin typeface="Times New Roman" pitchFamily="18" charset="0"/>
                <a:cs typeface="Times New Roman" pitchFamily="18" charset="0"/>
              </a:rPr>
              <a:t>4. L’image numérique</a:t>
            </a:r>
            <a:endParaRPr lang="ar-DZ" sz="3600" u="sng" dirty="0">
              <a:solidFill>
                <a:srgbClr val="FFFF00"/>
              </a:solidFill>
              <a:latin typeface="Times New Roman" pitchFamily="18" charset="0"/>
              <a:cs typeface="Times New Roman" pitchFamily="18" charset="0"/>
            </a:endParaRPr>
          </a:p>
        </p:txBody>
      </p:sp>
      <p:sp>
        <p:nvSpPr>
          <p:cNvPr id="4" name="ZoneTexte 3"/>
          <p:cNvSpPr txBox="1"/>
          <p:nvPr/>
        </p:nvSpPr>
        <p:spPr>
          <a:xfrm>
            <a:off x="2959324" y="1201151"/>
            <a:ext cx="3470064" cy="584775"/>
          </a:xfrm>
          <a:prstGeom prst="rect">
            <a:avLst/>
          </a:prstGeom>
          <a:noFill/>
        </p:spPr>
        <p:txBody>
          <a:bodyPr wrap="square" rtlCol="1">
            <a:spAutoFit/>
          </a:bodyPr>
          <a:lstStyle/>
          <a:p>
            <a:pPr algn="l" rtl="0"/>
            <a:r>
              <a:rPr lang="fr-FR" sz="3200" dirty="0" smtClean="0">
                <a:solidFill>
                  <a:srgbClr val="FFFF00"/>
                </a:solidFill>
                <a:latin typeface="Times New Roman" pitchFamily="18" charset="0"/>
                <a:cs typeface="Times New Roman" pitchFamily="18" charset="0"/>
              </a:rPr>
              <a:t>Le pixel</a:t>
            </a:r>
            <a:endParaRPr lang="ar-DZ" sz="3200" dirty="0">
              <a:solidFill>
                <a:srgbClr val="FFFF00"/>
              </a:solidFill>
              <a:latin typeface="Times New Roman" pitchFamily="18" charset="0"/>
              <a:cs typeface="Times New Roman" pitchFamily="18" charset="0"/>
            </a:endParaRPr>
          </a:p>
        </p:txBody>
      </p:sp>
      <p:sp>
        <p:nvSpPr>
          <p:cNvPr id="5" name="ZoneTexte 4"/>
          <p:cNvSpPr txBox="1"/>
          <p:nvPr/>
        </p:nvSpPr>
        <p:spPr>
          <a:xfrm>
            <a:off x="571472" y="1970696"/>
            <a:ext cx="8208912" cy="2958502"/>
          </a:xfrm>
          <a:prstGeom prst="rect">
            <a:avLst/>
          </a:prstGeom>
          <a:noFill/>
        </p:spPr>
        <p:txBody>
          <a:bodyPr wrap="square" rtlCol="1">
            <a:spAutoFit/>
          </a:bodyPr>
          <a:lstStyle/>
          <a:p>
            <a:pPr algn="l" rtl="0">
              <a:lnSpc>
                <a:spcPct val="150000"/>
              </a:lnSpc>
              <a:buFont typeface="Arial" pitchFamily="34" charset="0"/>
              <a:buChar char="•"/>
            </a:pPr>
            <a:r>
              <a:rPr lang="fr-FR" sz="3200" dirty="0" smtClean="0">
                <a:solidFill>
                  <a:srgbClr val="FFFF00"/>
                </a:solidFill>
                <a:latin typeface="Times New Roman" pitchFamily="18" charset="0"/>
                <a:cs typeface="Times New Roman" pitchFamily="18" charset="0"/>
              </a:rPr>
              <a:t> Numéro de ligne;</a:t>
            </a:r>
          </a:p>
          <a:p>
            <a:pPr algn="l" rtl="0">
              <a:lnSpc>
                <a:spcPct val="150000"/>
              </a:lnSpc>
              <a:buFont typeface="Arial" pitchFamily="34" charset="0"/>
              <a:buChar char="•"/>
            </a:pPr>
            <a:r>
              <a:rPr lang="fr-FR" sz="3200" dirty="0" smtClean="0">
                <a:solidFill>
                  <a:srgbClr val="FFFF00"/>
                </a:solidFill>
                <a:latin typeface="Times New Roman" pitchFamily="18" charset="0"/>
                <a:cs typeface="Times New Roman" pitchFamily="18" charset="0"/>
              </a:rPr>
              <a:t> Numéro de colonne;</a:t>
            </a:r>
          </a:p>
          <a:p>
            <a:pPr algn="l" rtl="0">
              <a:lnSpc>
                <a:spcPct val="150000"/>
              </a:lnSpc>
              <a:buFont typeface="Arial" pitchFamily="34" charset="0"/>
              <a:buChar char="•"/>
            </a:pPr>
            <a:r>
              <a:rPr lang="fr-FR" sz="3200" dirty="0" smtClean="0">
                <a:solidFill>
                  <a:srgbClr val="FFFF00"/>
                </a:solidFill>
                <a:latin typeface="Times New Roman" pitchFamily="18" charset="0"/>
                <a:cs typeface="Times New Roman" pitchFamily="18" charset="0"/>
              </a:rPr>
              <a:t> Valeur radiométrique (compte numérique);</a:t>
            </a:r>
          </a:p>
          <a:p>
            <a:pPr algn="l" rtl="0">
              <a:lnSpc>
                <a:spcPct val="150000"/>
              </a:lnSpc>
              <a:buFont typeface="Arial" pitchFamily="34" charset="0"/>
              <a:buChar char="•"/>
            </a:pPr>
            <a:r>
              <a:rPr lang="fr-FR" sz="3200" dirty="0" smtClean="0">
                <a:solidFill>
                  <a:srgbClr val="FFFF00"/>
                </a:solidFill>
                <a:latin typeface="Times New Roman" pitchFamily="18" charset="0"/>
                <a:cs typeface="Times New Roman" pitchFamily="18" charset="0"/>
              </a:rPr>
              <a:t> Dimensions (résolution spatiale, géométrique).</a:t>
            </a:r>
            <a:endParaRPr lang="ar-DZ" sz="3200" dirty="0">
              <a:solidFill>
                <a:srgbClr val="FFFF00"/>
              </a:solidFill>
              <a:latin typeface="Times New Roman" pitchFamily="18" charset="0"/>
              <a:cs typeface="Times New Roman" pitchFamily="18"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ZoneTexte 2"/>
          <p:cNvSpPr txBox="1"/>
          <p:nvPr/>
        </p:nvSpPr>
        <p:spPr>
          <a:xfrm>
            <a:off x="827088" y="215882"/>
            <a:ext cx="6913562" cy="641350"/>
          </a:xfrm>
          <a:prstGeom prst="rect">
            <a:avLst/>
          </a:prstGeom>
          <a:noFill/>
        </p:spPr>
        <p:txBody>
          <a:bodyPr>
            <a:spAutoFit/>
          </a:bodyPr>
          <a:lstStyle/>
          <a:p>
            <a:r>
              <a:rPr lang="fr-FR" sz="3600" u="sng" dirty="0" smtClean="0">
                <a:solidFill>
                  <a:srgbClr val="FFFF00"/>
                </a:solidFill>
                <a:latin typeface="Times New Roman" pitchFamily="18" charset="0"/>
                <a:cs typeface="Times New Roman" pitchFamily="18" charset="0"/>
              </a:rPr>
              <a:t>4. L’image numérique</a:t>
            </a:r>
            <a:endParaRPr lang="ar-DZ" sz="3600" u="sng" dirty="0">
              <a:solidFill>
                <a:srgbClr val="FFFF00"/>
              </a:solidFill>
              <a:latin typeface="Times New Roman" pitchFamily="18" charset="0"/>
              <a:cs typeface="Times New Roman" pitchFamily="18" charset="0"/>
            </a:endParaRPr>
          </a:p>
        </p:txBody>
      </p:sp>
      <p:pic>
        <p:nvPicPr>
          <p:cNvPr id="4" name="Image 3" descr="pixel.gif"/>
          <p:cNvPicPr>
            <a:picLocks noChangeAspect="1"/>
          </p:cNvPicPr>
          <p:nvPr/>
        </p:nvPicPr>
        <p:blipFill>
          <a:blip r:embed="rId3" cstate="print"/>
          <a:stretch>
            <a:fillRect/>
          </a:stretch>
        </p:blipFill>
        <p:spPr>
          <a:xfrm>
            <a:off x="1403648" y="1389406"/>
            <a:ext cx="6611540" cy="4968552"/>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re 1"/>
          <p:cNvSpPr>
            <a:spLocks noGrp="1"/>
          </p:cNvSpPr>
          <p:nvPr>
            <p:ph type="title"/>
          </p:nvPr>
        </p:nvSpPr>
        <p:spPr/>
        <p:txBody>
          <a:bodyPr/>
          <a:lstStyle/>
          <a:p>
            <a:endParaRPr lang="ar-SA" smtClean="0"/>
          </a:p>
        </p:txBody>
      </p:sp>
      <p:pic>
        <p:nvPicPr>
          <p:cNvPr id="26626"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26627" name="Espace réservé du contenu 5" descr="b.jpg"/>
          <p:cNvPicPr>
            <a:picLocks noGrp="1" noChangeAspect="1"/>
          </p:cNvPicPr>
          <p:nvPr>
            <p:ph idx="1"/>
          </p:nvPr>
        </p:nvPicPr>
        <p:blipFill>
          <a:blip r:embed="rId3"/>
          <a:srcRect/>
          <a:stretch>
            <a:fillRect/>
          </a:stretch>
        </p:blipFill>
        <p:spPr>
          <a:xfrm>
            <a:off x="323850" y="404813"/>
            <a:ext cx="2663825" cy="2663825"/>
          </a:xfrm>
        </p:spPr>
      </p:pic>
      <p:pic>
        <p:nvPicPr>
          <p:cNvPr id="26628" name="Image 6" descr="v.jpg"/>
          <p:cNvPicPr>
            <a:picLocks noChangeAspect="1"/>
          </p:cNvPicPr>
          <p:nvPr/>
        </p:nvPicPr>
        <p:blipFill>
          <a:blip r:embed="rId4"/>
          <a:srcRect/>
          <a:stretch>
            <a:fillRect/>
          </a:stretch>
        </p:blipFill>
        <p:spPr bwMode="auto">
          <a:xfrm>
            <a:off x="3216275" y="404813"/>
            <a:ext cx="2665413" cy="2663825"/>
          </a:xfrm>
          <a:prstGeom prst="rect">
            <a:avLst/>
          </a:prstGeom>
          <a:noFill/>
          <a:ln w="9525">
            <a:noFill/>
            <a:miter lim="800000"/>
            <a:headEnd/>
            <a:tailEnd/>
          </a:ln>
        </p:spPr>
      </p:pic>
      <p:pic>
        <p:nvPicPr>
          <p:cNvPr id="26629" name="Image 7" descr="r.jpg"/>
          <p:cNvPicPr>
            <a:picLocks noChangeAspect="1"/>
          </p:cNvPicPr>
          <p:nvPr/>
        </p:nvPicPr>
        <p:blipFill>
          <a:blip r:embed="rId5"/>
          <a:srcRect/>
          <a:stretch>
            <a:fillRect/>
          </a:stretch>
        </p:blipFill>
        <p:spPr bwMode="auto">
          <a:xfrm>
            <a:off x="6156325" y="404813"/>
            <a:ext cx="2663825" cy="2663825"/>
          </a:xfrm>
          <a:prstGeom prst="rect">
            <a:avLst/>
          </a:prstGeom>
          <a:noFill/>
          <a:ln w="9525">
            <a:noFill/>
            <a:miter lim="800000"/>
            <a:headEnd/>
            <a:tailEnd/>
          </a:ln>
        </p:spPr>
      </p:pic>
      <p:pic>
        <p:nvPicPr>
          <p:cNvPr id="26630" name="Image 9" descr="4.bmp"/>
          <p:cNvPicPr>
            <a:picLocks noChangeAspect="1"/>
          </p:cNvPicPr>
          <p:nvPr/>
        </p:nvPicPr>
        <p:blipFill>
          <a:blip r:embed="rId6"/>
          <a:srcRect/>
          <a:stretch>
            <a:fillRect/>
          </a:stretch>
        </p:blipFill>
        <p:spPr bwMode="auto">
          <a:xfrm>
            <a:off x="2700338" y="3257550"/>
            <a:ext cx="3600450" cy="3600450"/>
          </a:xfrm>
          <a:prstGeom prst="rect">
            <a:avLst/>
          </a:prstGeom>
          <a:noFill/>
          <a:ln w="9525">
            <a:noFill/>
            <a:miter lim="800000"/>
            <a:headEnd/>
            <a:tailEnd/>
          </a:ln>
        </p:spPr>
      </p:pic>
      <p:sp>
        <p:nvSpPr>
          <p:cNvPr id="11" name="ZoneTexte 10"/>
          <p:cNvSpPr txBox="1"/>
          <p:nvPr/>
        </p:nvSpPr>
        <p:spPr>
          <a:xfrm>
            <a:off x="1331913" y="2781300"/>
            <a:ext cx="792162" cy="368300"/>
          </a:xfrm>
          <a:prstGeom prst="rect">
            <a:avLst/>
          </a:prstGeom>
          <a:noFill/>
        </p:spPr>
        <p:txBody>
          <a:bodyPr rtlCol="1">
            <a:spAutoFit/>
          </a:bodyPr>
          <a:lstStyle/>
          <a:p>
            <a:pPr fontAlgn="auto">
              <a:spcBef>
                <a:spcPts val="0"/>
              </a:spcBef>
              <a:spcAft>
                <a:spcPts val="0"/>
              </a:spcAft>
              <a:defRPr/>
            </a:pPr>
            <a:r>
              <a:rPr lang="fr-FR" dirty="0">
                <a:solidFill>
                  <a:schemeClr val="tx2">
                    <a:lumMod val="60000"/>
                    <a:lumOff val="40000"/>
                  </a:schemeClr>
                </a:solidFill>
                <a:latin typeface="+mn-lt"/>
                <a:cs typeface="+mn-cs"/>
              </a:rPr>
              <a:t>Bleu</a:t>
            </a:r>
            <a:endParaRPr lang="ar-DZ" dirty="0">
              <a:solidFill>
                <a:schemeClr val="tx2">
                  <a:lumMod val="60000"/>
                  <a:lumOff val="40000"/>
                </a:schemeClr>
              </a:solidFill>
              <a:latin typeface="+mn-lt"/>
              <a:cs typeface="+mn-cs"/>
            </a:endParaRPr>
          </a:p>
        </p:txBody>
      </p:sp>
      <p:sp>
        <p:nvSpPr>
          <p:cNvPr id="26632" name="ZoneTexte 11"/>
          <p:cNvSpPr txBox="1">
            <a:spLocks noChangeArrowheads="1"/>
          </p:cNvSpPr>
          <p:nvPr/>
        </p:nvSpPr>
        <p:spPr bwMode="auto">
          <a:xfrm>
            <a:off x="7164388" y="2781300"/>
            <a:ext cx="792162" cy="368300"/>
          </a:xfrm>
          <a:prstGeom prst="rect">
            <a:avLst/>
          </a:prstGeom>
          <a:noFill/>
          <a:ln w="9525">
            <a:noFill/>
            <a:miter lim="800000"/>
            <a:headEnd/>
            <a:tailEnd/>
          </a:ln>
        </p:spPr>
        <p:txBody>
          <a:bodyPr>
            <a:spAutoFit/>
          </a:bodyPr>
          <a:lstStyle/>
          <a:p>
            <a:r>
              <a:rPr lang="fr-FR">
                <a:solidFill>
                  <a:srgbClr val="FF0000"/>
                </a:solidFill>
                <a:latin typeface="Calibri" pitchFamily="34" charset="0"/>
              </a:rPr>
              <a:t>Rouge</a:t>
            </a:r>
            <a:endParaRPr lang="ar-DZ">
              <a:solidFill>
                <a:srgbClr val="FF0000"/>
              </a:solidFill>
              <a:latin typeface="Calibri" pitchFamily="34" charset="0"/>
            </a:endParaRPr>
          </a:p>
        </p:txBody>
      </p:sp>
      <p:sp>
        <p:nvSpPr>
          <p:cNvPr id="26633" name="ZoneTexte 12"/>
          <p:cNvSpPr txBox="1">
            <a:spLocks noChangeArrowheads="1"/>
          </p:cNvSpPr>
          <p:nvPr/>
        </p:nvSpPr>
        <p:spPr bwMode="auto">
          <a:xfrm>
            <a:off x="4211638" y="2781300"/>
            <a:ext cx="792162" cy="368300"/>
          </a:xfrm>
          <a:prstGeom prst="rect">
            <a:avLst/>
          </a:prstGeom>
          <a:noFill/>
          <a:ln w="9525">
            <a:noFill/>
            <a:miter lim="800000"/>
            <a:headEnd/>
            <a:tailEnd/>
          </a:ln>
        </p:spPr>
        <p:txBody>
          <a:bodyPr>
            <a:spAutoFit/>
          </a:bodyPr>
          <a:lstStyle/>
          <a:p>
            <a:r>
              <a:rPr lang="fr-FR">
                <a:solidFill>
                  <a:srgbClr val="00B050"/>
                </a:solidFill>
                <a:latin typeface="Calibri" pitchFamily="34" charset="0"/>
              </a:rPr>
              <a:t>Vert</a:t>
            </a:r>
            <a:endParaRPr lang="ar-DZ">
              <a:solidFill>
                <a:srgbClr val="00B050"/>
              </a:solidFill>
              <a:latin typeface="Calibri" pitchFamily="34" charset="0"/>
            </a:endParaRPr>
          </a:p>
        </p:txBody>
      </p:sp>
      <p:sp>
        <p:nvSpPr>
          <p:cNvPr id="14" name="ZoneTexte 13"/>
          <p:cNvSpPr txBox="1"/>
          <p:nvPr/>
        </p:nvSpPr>
        <p:spPr>
          <a:xfrm>
            <a:off x="215900" y="4005263"/>
            <a:ext cx="2339975" cy="2227262"/>
          </a:xfrm>
          <a:prstGeom prst="rect">
            <a:avLst/>
          </a:prstGeom>
          <a:noFill/>
        </p:spPr>
        <p:txBody>
          <a:bodyPr>
            <a:spAutoFit/>
          </a:bodyPr>
          <a:lstStyle/>
          <a:p>
            <a:r>
              <a:rPr lang="fr-FR" sz="2800" dirty="0" err="1">
                <a:solidFill>
                  <a:srgbClr val="FFFF00"/>
                </a:solidFill>
                <a:latin typeface="Calibri" pitchFamily="34" charset="0"/>
              </a:rPr>
              <a:t>Landsat</a:t>
            </a:r>
            <a:r>
              <a:rPr lang="fr-FR" sz="2800" dirty="0">
                <a:solidFill>
                  <a:srgbClr val="FFFF00"/>
                </a:solidFill>
                <a:latin typeface="Calibri" pitchFamily="34" charset="0"/>
              </a:rPr>
              <a:t> TM</a:t>
            </a:r>
          </a:p>
          <a:p>
            <a:r>
              <a:rPr lang="fr-FR" sz="2800" dirty="0">
                <a:solidFill>
                  <a:srgbClr val="FFFF00"/>
                </a:solidFill>
                <a:latin typeface="Calibri" pitchFamily="34" charset="0"/>
              </a:rPr>
              <a:t>RGB </a:t>
            </a:r>
          </a:p>
          <a:p>
            <a:endParaRPr lang="fr-FR" sz="2800" dirty="0">
              <a:solidFill>
                <a:srgbClr val="FFFF00"/>
              </a:solidFill>
              <a:latin typeface="Calibri" pitchFamily="34" charset="0"/>
            </a:endParaRPr>
          </a:p>
          <a:p>
            <a:r>
              <a:rPr lang="fr-FR" sz="2800" dirty="0">
                <a:solidFill>
                  <a:srgbClr val="FFFF00"/>
                </a:solidFill>
                <a:latin typeface="Calibri" pitchFamily="34" charset="0"/>
              </a:rPr>
              <a:t>Composition colorée</a:t>
            </a:r>
            <a:endParaRPr lang="ar-DZ" sz="2800" dirty="0">
              <a:solidFill>
                <a:srgbClr val="FFFF00"/>
              </a:solidFill>
              <a:latin typeface="Calibri"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ZoneTexte 4"/>
          <p:cNvSpPr txBox="1"/>
          <p:nvPr/>
        </p:nvSpPr>
        <p:spPr>
          <a:xfrm>
            <a:off x="827088" y="285728"/>
            <a:ext cx="6913562" cy="641350"/>
          </a:xfrm>
          <a:prstGeom prst="rect">
            <a:avLst/>
          </a:prstGeom>
          <a:noFill/>
        </p:spPr>
        <p:txBody>
          <a:bodyPr>
            <a:spAutoFit/>
          </a:bodyPr>
          <a:lstStyle/>
          <a:p>
            <a:r>
              <a:rPr lang="fr-FR" sz="3600" u="sng" dirty="0" smtClean="0">
                <a:solidFill>
                  <a:srgbClr val="FFFF00"/>
                </a:solidFill>
                <a:latin typeface="Times New Roman" pitchFamily="18" charset="0"/>
                <a:cs typeface="Times New Roman" pitchFamily="18" charset="0"/>
              </a:rPr>
              <a:t>5. </a:t>
            </a:r>
            <a:r>
              <a:rPr lang="fr-FR" sz="3600" u="sng" dirty="0">
                <a:solidFill>
                  <a:srgbClr val="FFFF00"/>
                </a:solidFill>
                <a:latin typeface="Times New Roman" pitchFamily="18" charset="0"/>
                <a:cs typeface="Times New Roman" pitchFamily="18" charset="0"/>
              </a:rPr>
              <a:t>Orbites</a:t>
            </a:r>
            <a:endParaRPr lang="ar-DZ" sz="3600" u="sng" dirty="0">
              <a:solidFill>
                <a:srgbClr val="FFFF00"/>
              </a:solidFill>
              <a:latin typeface="Times New Roman" pitchFamily="18" charset="0"/>
              <a:cs typeface="Times New Roman" pitchFamily="18" charset="0"/>
            </a:endParaRPr>
          </a:p>
        </p:txBody>
      </p:sp>
      <p:sp>
        <p:nvSpPr>
          <p:cNvPr id="7" name="ZoneTexte 6"/>
          <p:cNvSpPr txBox="1"/>
          <p:nvPr/>
        </p:nvSpPr>
        <p:spPr>
          <a:xfrm>
            <a:off x="979488" y="992174"/>
            <a:ext cx="5735652" cy="579438"/>
          </a:xfrm>
          <a:prstGeom prst="rect">
            <a:avLst/>
          </a:prstGeom>
          <a:noFill/>
        </p:spPr>
        <p:txBody>
          <a:bodyPr wrap="square">
            <a:spAutoFit/>
          </a:bodyPr>
          <a:lstStyle/>
          <a:p>
            <a:r>
              <a:rPr lang="fr-FR" sz="3200" dirty="0" smtClean="0">
                <a:solidFill>
                  <a:srgbClr val="FFFF00"/>
                </a:solidFill>
                <a:latin typeface="Times New Roman" pitchFamily="18" charset="0"/>
                <a:cs typeface="Times New Roman" pitchFamily="18" charset="0"/>
              </a:rPr>
              <a:t>5.1</a:t>
            </a:r>
            <a:r>
              <a:rPr lang="fr-FR" sz="3200" dirty="0">
                <a:solidFill>
                  <a:srgbClr val="FFFF00"/>
                </a:solidFill>
                <a:latin typeface="Times New Roman" pitchFamily="18" charset="0"/>
                <a:cs typeface="Times New Roman" pitchFamily="18" charset="0"/>
              </a:rPr>
              <a:t>. Orbites géostationnaires</a:t>
            </a:r>
            <a:endParaRPr lang="ar-DZ" sz="3200" dirty="0">
              <a:solidFill>
                <a:srgbClr val="FFFF00"/>
              </a:solidFill>
              <a:latin typeface="Times New Roman" pitchFamily="18" charset="0"/>
              <a:cs typeface="Times New Roman" pitchFamily="18" charset="0"/>
            </a:endParaRPr>
          </a:p>
        </p:txBody>
      </p:sp>
      <p:pic>
        <p:nvPicPr>
          <p:cNvPr id="6" name="Image 5" descr="orbite_satellites_version3-1024x.jpg"/>
          <p:cNvPicPr>
            <a:picLocks noChangeAspect="1"/>
          </p:cNvPicPr>
          <p:nvPr/>
        </p:nvPicPr>
        <p:blipFill>
          <a:blip r:embed="rId3"/>
          <a:srcRect b="4674"/>
          <a:stretch>
            <a:fillRect/>
          </a:stretch>
        </p:blipFill>
        <p:spPr>
          <a:xfrm>
            <a:off x="158482" y="1843986"/>
            <a:ext cx="8842674" cy="4371096"/>
          </a:xfrm>
          <a:prstGeom prst="rect">
            <a:avLst/>
          </a:prstGeom>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age 6"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 name="ZoneTexte 8"/>
          <p:cNvSpPr txBox="1"/>
          <p:nvPr/>
        </p:nvSpPr>
        <p:spPr>
          <a:xfrm>
            <a:off x="642910" y="1071546"/>
            <a:ext cx="7358114" cy="4154984"/>
          </a:xfrm>
          <a:prstGeom prst="rect">
            <a:avLst/>
          </a:prstGeom>
          <a:noFill/>
        </p:spPr>
        <p:txBody>
          <a:bodyPr wrap="square">
            <a:spAutoFit/>
          </a:bodyPr>
          <a:lstStyle/>
          <a:p>
            <a:r>
              <a:rPr lang="fr-FR" sz="3600" dirty="0" smtClean="0">
                <a:solidFill>
                  <a:srgbClr val="FFFF00"/>
                </a:solidFill>
                <a:latin typeface="Times New Roman" pitchFamily="18" charset="0"/>
                <a:cs typeface="Times New Roman" pitchFamily="18" charset="0"/>
              </a:rPr>
              <a:t>5.1</a:t>
            </a:r>
            <a:r>
              <a:rPr lang="fr-FR" sz="3600" dirty="0">
                <a:solidFill>
                  <a:srgbClr val="FFFF00"/>
                </a:solidFill>
                <a:latin typeface="Times New Roman" pitchFamily="18" charset="0"/>
                <a:cs typeface="Times New Roman" pitchFamily="18" charset="0"/>
              </a:rPr>
              <a:t>. Orbites géostationnaires</a:t>
            </a:r>
          </a:p>
          <a:p>
            <a:endParaRPr lang="fr-FR" sz="3600" dirty="0">
              <a:solidFill>
                <a:srgbClr val="FFFF00"/>
              </a:solidFill>
              <a:latin typeface="Times New Roman" pitchFamily="18" charset="0"/>
              <a:cs typeface="Times New Roman" pitchFamily="18" charset="0"/>
            </a:endParaRPr>
          </a:p>
          <a:p>
            <a:pPr>
              <a:buFont typeface="Arial" charset="0"/>
              <a:buChar char="•"/>
            </a:pPr>
            <a:r>
              <a:rPr lang="fr-FR" sz="3200" dirty="0">
                <a:solidFill>
                  <a:srgbClr val="FFFF00"/>
                </a:solidFill>
                <a:latin typeface="Times New Roman" pitchFamily="18" charset="0"/>
                <a:cs typeface="Times New Roman" pitchFamily="18" charset="0"/>
              </a:rPr>
              <a:t> 36000 km d’altitude/surface Terre;</a:t>
            </a:r>
          </a:p>
          <a:p>
            <a:pPr>
              <a:buFont typeface="Arial" charset="0"/>
              <a:buChar char="•"/>
            </a:pPr>
            <a:r>
              <a:rPr lang="fr-FR" sz="3200" dirty="0">
                <a:solidFill>
                  <a:srgbClr val="FFFF00"/>
                </a:solidFill>
                <a:latin typeface="Times New Roman" pitchFamily="18" charset="0"/>
                <a:cs typeface="Times New Roman" pitchFamily="18" charset="0"/>
              </a:rPr>
              <a:t> Vitesse angulaire de la Terre;</a:t>
            </a:r>
          </a:p>
          <a:p>
            <a:pPr>
              <a:buFont typeface="Arial" charset="0"/>
              <a:buChar char="•"/>
            </a:pPr>
            <a:r>
              <a:rPr lang="fr-FR" sz="3200" dirty="0">
                <a:solidFill>
                  <a:srgbClr val="FFFF00"/>
                </a:solidFill>
                <a:latin typeface="Times New Roman" pitchFamily="18" charset="0"/>
                <a:cs typeface="Times New Roman" pitchFamily="18" charset="0"/>
              </a:rPr>
              <a:t> Stationnaire/Terre;</a:t>
            </a:r>
          </a:p>
          <a:p>
            <a:pPr>
              <a:buFont typeface="Arial" charset="0"/>
              <a:buChar char="•"/>
            </a:pPr>
            <a:r>
              <a:rPr lang="fr-FR" sz="3200" dirty="0">
                <a:solidFill>
                  <a:srgbClr val="FFFF00"/>
                </a:solidFill>
                <a:latin typeface="Times New Roman" pitchFamily="18" charset="0"/>
                <a:cs typeface="Times New Roman" pitchFamily="18" charset="0"/>
              </a:rPr>
              <a:t> plan équatorial;</a:t>
            </a:r>
          </a:p>
          <a:p>
            <a:pPr>
              <a:buFont typeface="Arial" charset="0"/>
              <a:buChar char="•"/>
            </a:pPr>
            <a:r>
              <a:rPr lang="fr-FR" sz="3200" dirty="0">
                <a:solidFill>
                  <a:srgbClr val="FFFF00"/>
                </a:solidFill>
                <a:latin typeface="Times New Roman" pitchFamily="18" charset="0"/>
                <a:cs typeface="Times New Roman" pitchFamily="18" charset="0"/>
              </a:rPr>
              <a:t> Météorologie, télécommunications, </a:t>
            </a:r>
            <a:endParaRPr lang="fr-FR" sz="3200" dirty="0" smtClean="0">
              <a:solidFill>
                <a:srgbClr val="FFFF00"/>
              </a:solidFill>
              <a:latin typeface="Times New Roman" pitchFamily="18" charset="0"/>
              <a:cs typeface="Times New Roman" pitchFamily="18" charset="0"/>
            </a:endParaRPr>
          </a:p>
          <a:p>
            <a:r>
              <a:rPr lang="fr-FR" sz="3200" dirty="0" smtClean="0">
                <a:solidFill>
                  <a:srgbClr val="FFFF00"/>
                </a:solidFill>
                <a:latin typeface="Times New Roman" pitchFamily="18" charset="0"/>
                <a:cs typeface="Times New Roman" pitchFamily="18" charset="0"/>
              </a:rPr>
              <a:t>  environnement</a:t>
            </a:r>
            <a:r>
              <a:rPr lang="fr-FR" sz="3200" dirty="0">
                <a:solidFill>
                  <a:srgbClr val="FFFF00"/>
                </a:solidFill>
                <a:latin typeface="Times New Roman" pitchFamily="18" charset="0"/>
                <a:cs typeface="Times New Roman" pitchFamily="18" charset="0"/>
              </a:rPr>
              <a:t>,…</a:t>
            </a:r>
            <a:endParaRPr lang="ar-DZ" sz="3200" dirty="0">
              <a:solidFill>
                <a:srgbClr val="FFFF00"/>
              </a:solidFill>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6" name="ZoneTexte 5"/>
          <p:cNvSpPr txBox="1"/>
          <p:nvPr/>
        </p:nvSpPr>
        <p:spPr>
          <a:xfrm>
            <a:off x="1259632" y="548680"/>
            <a:ext cx="5832648" cy="646331"/>
          </a:xfrm>
          <a:prstGeom prst="rect">
            <a:avLst/>
          </a:prstGeom>
          <a:noFill/>
        </p:spPr>
        <p:txBody>
          <a:bodyPr wrap="square" rtlCol="1">
            <a:spAutoFit/>
          </a:bodyPr>
          <a:lstStyle/>
          <a:p>
            <a:pPr algn="ctr"/>
            <a:r>
              <a:rPr lang="fr-FR" sz="3600" u="sng" dirty="0" smtClean="0">
                <a:solidFill>
                  <a:srgbClr val="FFFF00"/>
                </a:solidFill>
                <a:effectLst>
                  <a:outerShdw blurRad="38100" dist="38100" dir="2700000" algn="tl">
                    <a:srgbClr val="000000">
                      <a:alpha val="43137"/>
                    </a:srgbClr>
                  </a:outerShdw>
                </a:effectLst>
                <a:cs typeface="+mj-cs"/>
              </a:rPr>
              <a:t>5. Applications</a:t>
            </a:r>
            <a:endParaRPr lang="ar-DZ" sz="3600" u="sng" dirty="0">
              <a:solidFill>
                <a:srgbClr val="FFFF00"/>
              </a:solidFill>
              <a:effectLst>
                <a:outerShdw blurRad="38100" dist="38100" dir="2700000" algn="tl">
                  <a:srgbClr val="000000">
                    <a:alpha val="43137"/>
                  </a:srgbClr>
                </a:outerShdw>
              </a:effectLst>
              <a:cs typeface="+mj-cs"/>
            </a:endParaRPr>
          </a:p>
        </p:txBody>
      </p:sp>
      <p:sp>
        <p:nvSpPr>
          <p:cNvPr id="8" name="AutoShape 4"/>
          <p:cNvSpPr>
            <a:spLocks/>
          </p:cNvSpPr>
          <p:nvPr/>
        </p:nvSpPr>
        <p:spPr bwMode="auto">
          <a:xfrm>
            <a:off x="4859338" y="3788047"/>
            <a:ext cx="3744912" cy="2881313"/>
          </a:xfrm>
          <a:prstGeom prst="borderCallout3">
            <a:avLst>
              <a:gd name="adj1" fmla="val 3968"/>
              <a:gd name="adj2" fmla="val 102037"/>
              <a:gd name="adj3" fmla="val 3968"/>
              <a:gd name="adj4" fmla="val 108222"/>
              <a:gd name="adj5" fmla="val -16366"/>
              <a:gd name="adj6" fmla="val 108222"/>
              <a:gd name="adj7" fmla="val -21597"/>
              <a:gd name="adj8" fmla="val -71218"/>
            </a:avLst>
          </a:prstGeom>
          <a:noFill/>
          <a:ln w="41275" algn="ctr">
            <a:solidFill>
              <a:srgbClr val="FFFF00"/>
            </a:solidFill>
            <a:miter lim="800000"/>
            <a:headEnd type="triangle" w="med" len="med"/>
            <a:tailEnd type="triangle" w="med" len="med"/>
          </a:ln>
        </p:spPr>
        <p:txBody>
          <a:bodyPr/>
          <a:lstStyle/>
          <a:p>
            <a:pPr marL="800100" lvl="1" indent="-342900" algn="l" rtl="1"/>
            <a:r>
              <a:rPr kumimoji="0" lang="en-US" sz="1800" b="0" dirty="0">
                <a:solidFill>
                  <a:srgbClr val="FFFF00"/>
                </a:solidFill>
                <a:cs typeface="Andalus" pitchFamily="18" charset="-78"/>
              </a:rPr>
              <a:t>Area Name: </a:t>
            </a:r>
            <a:r>
              <a:rPr kumimoji="0" lang="en-US" sz="1800" b="0" dirty="0" smtClean="0">
                <a:solidFill>
                  <a:srgbClr val="FFFF00"/>
                </a:solidFill>
                <a:cs typeface="Andalus" pitchFamily="18" charset="-78"/>
              </a:rPr>
              <a:t>Errimel City</a:t>
            </a:r>
            <a:endParaRPr kumimoji="0" lang="en-US" sz="1800" b="0" dirty="0">
              <a:solidFill>
                <a:srgbClr val="FFFF00"/>
              </a:solidFill>
              <a:cs typeface="Andalus" pitchFamily="18" charset="-78"/>
            </a:endParaRPr>
          </a:p>
          <a:p>
            <a:pPr marL="800100" lvl="1" indent="-342900" algn="l" rtl="1"/>
            <a:r>
              <a:rPr kumimoji="0" lang="en-US" sz="1800" b="0" dirty="0">
                <a:solidFill>
                  <a:srgbClr val="FFFF00"/>
                </a:solidFill>
                <a:cs typeface="Andalus" pitchFamily="18" charset="-78"/>
              </a:rPr>
              <a:t>Street Name: </a:t>
            </a:r>
            <a:r>
              <a:rPr lang="en-US" dirty="0" err="1" smtClean="0">
                <a:solidFill>
                  <a:srgbClr val="FFFF00"/>
                </a:solidFill>
                <a:cs typeface="Andalus" pitchFamily="18" charset="-78"/>
              </a:rPr>
              <a:t>Hmma</a:t>
            </a:r>
            <a:r>
              <a:rPr lang="en-US" dirty="0" smtClean="0">
                <a:solidFill>
                  <a:srgbClr val="FFFF00"/>
                </a:solidFill>
                <a:cs typeface="Andalus" pitchFamily="18" charset="-78"/>
              </a:rPr>
              <a:t> </a:t>
            </a:r>
            <a:r>
              <a:rPr lang="en-US" dirty="0" err="1" smtClean="0">
                <a:solidFill>
                  <a:srgbClr val="FFFF00"/>
                </a:solidFill>
                <a:cs typeface="Andalus" pitchFamily="18" charset="-78"/>
              </a:rPr>
              <a:t>Youcef</a:t>
            </a:r>
            <a:endParaRPr kumimoji="0" lang="en-US" sz="1800" b="0" dirty="0">
              <a:solidFill>
                <a:srgbClr val="FFFF00"/>
              </a:solidFill>
              <a:cs typeface="Andalus" pitchFamily="18" charset="-78"/>
            </a:endParaRPr>
          </a:p>
          <a:p>
            <a:pPr marL="800100" lvl="1" indent="-342900" algn="l" rtl="1"/>
            <a:r>
              <a:rPr kumimoji="0" lang="en-US" sz="1800" b="0" dirty="0">
                <a:solidFill>
                  <a:srgbClr val="FFFF00"/>
                </a:solidFill>
                <a:cs typeface="Andalus" pitchFamily="18" charset="-78"/>
              </a:rPr>
              <a:t>Pipe Nominal Diameter: 800 mm</a:t>
            </a:r>
          </a:p>
          <a:p>
            <a:pPr marL="800100" lvl="1" indent="-342900" algn="l" rtl="1"/>
            <a:r>
              <a:rPr kumimoji="0" lang="en-US" sz="1800" b="0" dirty="0">
                <a:solidFill>
                  <a:srgbClr val="FFFF00"/>
                </a:solidFill>
                <a:cs typeface="Andalus" pitchFamily="18" charset="-78"/>
              </a:rPr>
              <a:t>Pipe Length: 700 m </a:t>
            </a:r>
          </a:p>
          <a:p>
            <a:pPr marL="800100" lvl="1" indent="-342900" algn="l" rtl="1"/>
            <a:r>
              <a:rPr kumimoji="0" lang="en-US" sz="1800" b="0" dirty="0">
                <a:solidFill>
                  <a:srgbClr val="FFFF00"/>
                </a:solidFill>
                <a:cs typeface="Andalus" pitchFamily="18" charset="-78"/>
              </a:rPr>
              <a:t>As Built Code: 12456</a:t>
            </a:r>
          </a:p>
          <a:p>
            <a:pPr marL="800100" lvl="1" indent="-342900" algn="l" rtl="1"/>
            <a:r>
              <a:rPr kumimoji="0" lang="en-US" sz="1800" b="0" dirty="0">
                <a:solidFill>
                  <a:srgbClr val="FFFF00"/>
                </a:solidFill>
                <a:cs typeface="Andalus" pitchFamily="18" charset="-78"/>
              </a:rPr>
              <a:t>Material: Cast Iron</a:t>
            </a:r>
          </a:p>
          <a:p>
            <a:pPr marL="800100" lvl="1" indent="-342900" algn="l" rtl="1"/>
            <a:r>
              <a:rPr kumimoji="0" lang="en-US" sz="1800" b="0" dirty="0">
                <a:solidFill>
                  <a:srgbClr val="FFFF00"/>
                </a:solidFill>
                <a:cs typeface="Andalus" pitchFamily="18" charset="-78"/>
              </a:rPr>
              <a:t>Depth: 1.5 m </a:t>
            </a:r>
          </a:p>
          <a:p>
            <a:pPr marL="800100" lvl="1" indent="-342900" algn="l" rtl="1"/>
            <a:r>
              <a:rPr kumimoji="0" lang="en-US" sz="1800" b="0" dirty="0">
                <a:solidFill>
                  <a:srgbClr val="FFFF00"/>
                </a:solidFill>
                <a:cs typeface="Andalus" pitchFamily="18" charset="-78"/>
              </a:rPr>
              <a:t>In Service Date: </a:t>
            </a:r>
            <a:r>
              <a:rPr kumimoji="0" lang="en-US" sz="1800" b="0" dirty="0" smtClean="0">
                <a:solidFill>
                  <a:srgbClr val="FFFF00"/>
                </a:solidFill>
                <a:cs typeface="Andalus" pitchFamily="18" charset="-78"/>
              </a:rPr>
              <a:t>2004</a:t>
            </a:r>
            <a:endParaRPr kumimoji="0" lang="ar-EG" sz="1800" b="0" dirty="0">
              <a:solidFill>
                <a:srgbClr val="FFFF00"/>
              </a:solidFill>
              <a:cs typeface="Andalus" pitchFamily="18" charset="-78"/>
            </a:endParaRPr>
          </a:p>
          <a:p>
            <a:pPr marL="800100" lvl="1" indent="-342900" algn="l" rtl="1"/>
            <a:r>
              <a:rPr kumimoji="0" lang="en-US" sz="1800" b="0" dirty="0">
                <a:solidFill>
                  <a:srgbClr val="FFFF00"/>
                </a:solidFill>
                <a:cs typeface="Andalus" pitchFamily="18" charset="-78"/>
              </a:rPr>
              <a:t>Valve Type: Butter Fly</a:t>
            </a:r>
          </a:p>
          <a:p>
            <a:pPr marL="800100" lvl="1" indent="-342900" algn="l">
              <a:buFont typeface="Times New Roman" pitchFamily="18" charset="0"/>
              <a:buNone/>
            </a:pPr>
            <a:endParaRPr kumimoji="0" lang="en-US" sz="1800" b="0" dirty="0">
              <a:solidFill>
                <a:srgbClr val="FFFF00"/>
              </a:solidFill>
              <a:cs typeface="Andalus" pitchFamily="18" charset="-78"/>
            </a:endParaRPr>
          </a:p>
        </p:txBody>
      </p:sp>
      <p:sp>
        <p:nvSpPr>
          <p:cNvPr id="9" name="ZoneTexte 8"/>
          <p:cNvSpPr txBox="1"/>
          <p:nvPr/>
        </p:nvSpPr>
        <p:spPr>
          <a:xfrm>
            <a:off x="35496" y="1290826"/>
            <a:ext cx="6912768" cy="1015663"/>
          </a:xfrm>
          <a:prstGeom prst="rect">
            <a:avLst/>
          </a:prstGeom>
          <a:noFill/>
        </p:spPr>
        <p:txBody>
          <a:bodyPr wrap="square" rtlCol="1">
            <a:spAutoFit/>
          </a:bodyPr>
          <a:lstStyle/>
          <a:p>
            <a:pPr algn="ctr"/>
            <a:r>
              <a:rPr lang="fr-FR" sz="3000" dirty="0" smtClean="0">
                <a:solidFill>
                  <a:srgbClr val="FFFF00"/>
                </a:solidFill>
                <a:effectLst>
                  <a:outerShdw blurRad="38100" dist="38100" dir="2700000" algn="tl">
                    <a:srgbClr val="000000">
                      <a:alpha val="43137"/>
                    </a:srgbClr>
                  </a:outerShdw>
                </a:effectLst>
                <a:cs typeface="+mj-cs"/>
              </a:rPr>
              <a:t>Mise à jour du réseau d’assainissement et d’AEP</a:t>
            </a:r>
            <a:endParaRPr lang="ar-DZ" sz="3000" dirty="0">
              <a:solidFill>
                <a:srgbClr val="FFFF00"/>
              </a:solidFill>
              <a:effectLst>
                <a:outerShdw blurRad="38100" dist="38100" dir="2700000" algn="tl">
                  <a:srgbClr val="000000">
                    <a:alpha val="43137"/>
                  </a:srgbClr>
                </a:outerShdw>
              </a:effectLst>
              <a:cs typeface="+mj-cs"/>
            </a:endParaRPr>
          </a:p>
        </p:txBody>
      </p:sp>
      <p:pic>
        <p:nvPicPr>
          <p:cNvPr id="10" name="Image 9" descr="rimel.jpg"/>
          <p:cNvPicPr>
            <a:picLocks noChangeAspect="1"/>
          </p:cNvPicPr>
          <p:nvPr/>
        </p:nvPicPr>
        <p:blipFill>
          <a:blip r:embed="rId3" cstate="print"/>
          <a:srcRect r="48154" b="18774"/>
          <a:stretch>
            <a:fillRect/>
          </a:stretch>
        </p:blipFill>
        <p:spPr>
          <a:xfrm>
            <a:off x="179512" y="2276872"/>
            <a:ext cx="4044504" cy="3558902"/>
          </a:xfrm>
          <a:prstGeom prst="rect">
            <a:avLst/>
          </a:prstGeo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re 1"/>
          <p:cNvSpPr>
            <a:spLocks noGrp="1"/>
          </p:cNvSpPr>
          <p:nvPr>
            <p:ph type="title"/>
          </p:nvPr>
        </p:nvSpPr>
        <p:spPr/>
        <p:txBody>
          <a:bodyPr/>
          <a:lstStyle/>
          <a:p>
            <a:endParaRPr lang="ar-SA" smtClean="0"/>
          </a:p>
        </p:txBody>
      </p:sp>
      <p:pic>
        <p:nvPicPr>
          <p:cNvPr id="29698"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 name="ZoneTexte 7"/>
          <p:cNvSpPr txBox="1"/>
          <p:nvPr/>
        </p:nvSpPr>
        <p:spPr>
          <a:xfrm>
            <a:off x="979488" y="714356"/>
            <a:ext cx="5753100" cy="641350"/>
          </a:xfrm>
          <a:prstGeom prst="rect">
            <a:avLst/>
          </a:prstGeom>
          <a:noFill/>
        </p:spPr>
        <p:txBody>
          <a:bodyPr>
            <a:spAutoFit/>
          </a:bodyPr>
          <a:lstStyle/>
          <a:p>
            <a:r>
              <a:rPr lang="fr-FR" sz="3600" dirty="0" smtClean="0">
                <a:solidFill>
                  <a:srgbClr val="FFFF00"/>
                </a:solidFill>
                <a:latin typeface="Times New Roman" pitchFamily="18" charset="0"/>
                <a:cs typeface="Times New Roman" pitchFamily="18" charset="0"/>
              </a:rPr>
              <a:t>5.1</a:t>
            </a:r>
            <a:r>
              <a:rPr lang="fr-FR" sz="3600" dirty="0">
                <a:solidFill>
                  <a:srgbClr val="FFFF00"/>
                </a:solidFill>
                <a:latin typeface="Times New Roman" pitchFamily="18" charset="0"/>
                <a:cs typeface="Times New Roman" pitchFamily="18" charset="0"/>
              </a:rPr>
              <a:t>. Orbites géostationnaires</a:t>
            </a:r>
            <a:endParaRPr lang="ar-DZ" sz="3600" dirty="0">
              <a:solidFill>
                <a:srgbClr val="FFFF00"/>
              </a:solidFill>
              <a:latin typeface="Times New Roman" pitchFamily="18" charset="0"/>
              <a:cs typeface="Times New Roman" pitchFamily="18" charset="0"/>
            </a:endParaRPr>
          </a:p>
        </p:txBody>
      </p:sp>
      <p:pic>
        <p:nvPicPr>
          <p:cNvPr id="7" name="Espace réservé du contenu 6" descr="Sans titre.jpg"/>
          <p:cNvPicPr>
            <a:picLocks noGrp="1" noChangeAspect="1"/>
          </p:cNvPicPr>
          <p:nvPr>
            <p:ph idx="1"/>
          </p:nvPr>
        </p:nvPicPr>
        <p:blipFill>
          <a:blip r:embed="rId3"/>
          <a:stretch>
            <a:fillRect/>
          </a:stretch>
        </p:blipFill>
        <p:spPr>
          <a:xfrm>
            <a:off x="457200" y="1801030"/>
            <a:ext cx="8229600" cy="4124303"/>
          </a:xfr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re 1"/>
          <p:cNvSpPr>
            <a:spLocks noGrp="1"/>
          </p:cNvSpPr>
          <p:nvPr>
            <p:ph type="title"/>
          </p:nvPr>
        </p:nvSpPr>
        <p:spPr/>
        <p:txBody>
          <a:bodyPr/>
          <a:lstStyle/>
          <a:p>
            <a:endParaRPr lang="ar-SA" smtClean="0"/>
          </a:p>
        </p:txBody>
      </p:sp>
      <p:pic>
        <p:nvPicPr>
          <p:cNvPr id="30722"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 name="ZoneTexte 7"/>
          <p:cNvSpPr txBox="1"/>
          <p:nvPr/>
        </p:nvSpPr>
        <p:spPr>
          <a:xfrm>
            <a:off x="979488" y="428604"/>
            <a:ext cx="5378462" cy="641350"/>
          </a:xfrm>
          <a:prstGeom prst="rect">
            <a:avLst/>
          </a:prstGeom>
          <a:noFill/>
        </p:spPr>
        <p:txBody>
          <a:bodyPr wrap="square">
            <a:spAutoFit/>
          </a:bodyPr>
          <a:lstStyle/>
          <a:p>
            <a:r>
              <a:rPr lang="fr-FR" sz="3600" dirty="0" smtClean="0">
                <a:solidFill>
                  <a:srgbClr val="FFFF00"/>
                </a:solidFill>
                <a:latin typeface="Times New Roman" pitchFamily="18" charset="0"/>
                <a:cs typeface="Times New Roman" pitchFamily="18" charset="0"/>
              </a:rPr>
              <a:t>5.2</a:t>
            </a:r>
            <a:r>
              <a:rPr lang="fr-FR" sz="3600" dirty="0">
                <a:solidFill>
                  <a:srgbClr val="FFFF00"/>
                </a:solidFill>
                <a:latin typeface="Times New Roman" pitchFamily="18" charset="0"/>
                <a:cs typeface="Times New Roman" pitchFamily="18" charset="0"/>
              </a:rPr>
              <a:t>. Orbites polaires</a:t>
            </a:r>
            <a:endParaRPr lang="ar-DZ" sz="3600" dirty="0">
              <a:solidFill>
                <a:srgbClr val="FFFF00"/>
              </a:solidFill>
              <a:latin typeface="Times New Roman" pitchFamily="18" charset="0"/>
              <a:cs typeface="Times New Roman" pitchFamily="18" charset="0"/>
            </a:endParaRPr>
          </a:p>
        </p:txBody>
      </p:sp>
      <p:pic>
        <p:nvPicPr>
          <p:cNvPr id="7" name="Espace réservé du contenu 6" descr="Sans titre.jpg"/>
          <p:cNvPicPr>
            <a:picLocks noGrp="1" noChangeAspect="1"/>
          </p:cNvPicPr>
          <p:nvPr>
            <p:ph idx="1"/>
          </p:nvPr>
        </p:nvPicPr>
        <p:blipFill>
          <a:blip r:embed="rId3"/>
          <a:stretch>
            <a:fillRect/>
          </a:stretch>
        </p:blipFill>
        <p:spPr>
          <a:xfrm>
            <a:off x="1000100" y="1357298"/>
            <a:ext cx="7339041" cy="5070999"/>
          </a:xfr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ZoneTexte 5"/>
          <p:cNvSpPr txBox="1"/>
          <p:nvPr/>
        </p:nvSpPr>
        <p:spPr>
          <a:xfrm>
            <a:off x="714348" y="928670"/>
            <a:ext cx="8429652" cy="4154984"/>
          </a:xfrm>
          <a:prstGeom prst="rect">
            <a:avLst/>
          </a:prstGeom>
          <a:noFill/>
        </p:spPr>
        <p:txBody>
          <a:bodyPr wrap="square">
            <a:spAutoFit/>
          </a:bodyPr>
          <a:lstStyle/>
          <a:p>
            <a:r>
              <a:rPr lang="fr-FR" sz="3600" dirty="0" smtClean="0">
                <a:solidFill>
                  <a:srgbClr val="FFFF00"/>
                </a:solidFill>
                <a:latin typeface="Times New Roman" pitchFamily="18" charset="0"/>
                <a:cs typeface="Times New Roman" pitchFamily="18" charset="0"/>
              </a:rPr>
              <a:t>5.2</a:t>
            </a:r>
            <a:r>
              <a:rPr lang="fr-FR" sz="3600" dirty="0">
                <a:solidFill>
                  <a:srgbClr val="FFFF00"/>
                </a:solidFill>
                <a:latin typeface="Times New Roman" pitchFamily="18" charset="0"/>
                <a:cs typeface="Times New Roman" pitchFamily="18" charset="0"/>
              </a:rPr>
              <a:t>. Orbites polaires</a:t>
            </a:r>
          </a:p>
          <a:p>
            <a:endParaRPr lang="fr-FR" sz="3600" dirty="0">
              <a:solidFill>
                <a:srgbClr val="FFFF00"/>
              </a:solidFill>
              <a:latin typeface="Times New Roman" pitchFamily="18" charset="0"/>
              <a:cs typeface="Times New Roman" pitchFamily="18" charset="0"/>
            </a:endParaRPr>
          </a:p>
          <a:p>
            <a:endParaRPr lang="fr-FR" sz="3200" dirty="0">
              <a:solidFill>
                <a:srgbClr val="FFFF00"/>
              </a:solidFill>
              <a:latin typeface="Times New Roman" pitchFamily="18" charset="0"/>
              <a:cs typeface="Times New Roman" pitchFamily="18" charset="0"/>
            </a:endParaRPr>
          </a:p>
          <a:p>
            <a:pPr>
              <a:buFont typeface="Arial" charset="0"/>
              <a:buChar char="•"/>
            </a:pPr>
            <a:r>
              <a:rPr lang="fr-FR" sz="3200" dirty="0">
                <a:solidFill>
                  <a:srgbClr val="FFFF00"/>
                </a:solidFill>
                <a:latin typeface="Times New Roman" pitchFamily="18" charset="0"/>
                <a:cs typeface="Times New Roman" pitchFamily="18" charset="0"/>
              </a:rPr>
              <a:t> Météorologie (NOAA, </a:t>
            </a:r>
            <a:r>
              <a:rPr lang="fr-FR" sz="3200" dirty="0" err="1">
                <a:solidFill>
                  <a:srgbClr val="FFFF00"/>
                </a:solidFill>
                <a:latin typeface="Times New Roman" pitchFamily="18" charset="0"/>
                <a:cs typeface="Times New Roman" pitchFamily="18" charset="0"/>
              </a:rPr>
              <a:t>Meteor</a:t>
            </a:r>
            <a:r>
              <a:rPr lang="fr-FR" sz="3200" dirty="0">
                <a:solidFill>
                  <a:srgbClr val="FFFF00"/>
                </a:solidFill>
                <a:latin typeface="Times New Roman" pitchFamily="18" charset="0"/>
                <a:cs typeface="Times New Roman" pitchFamily="18" charset="0"/>
              </a:rPr>
              <a:t>,,…);</a:t>
            </a:r>
          </a:p>
          <a:p>
            <a:pPr>
              <a:buFont typeface="Arial" charset="0"/>
              <a:buChar char="•"/>
            </a:pPr>
            <a:r>
              <a:rPr lang="fr-FR" sz="3200" dirty="0">
                <a:solidFill>
                  <a:srgbClr val="FFFF00"/>
                </a:solidFill>
                <a:latin typeface="Times New Roman" pitchFamily="18" charset="0"/>
                <a:cs typeface="Times New Roman" pitchFamily="18" charset="0"/>
              </a:rPr>
              <a:t> Observation de la Terre (Spot,…)</a:t>
            </a:r>
          </a:p>
          <a:p>
            <a:pPr>
              <a:buFont typeface="Arial" charset="0"/>
              <a:buChar char="•"/>
            </a:pPr>
            <a:r>
              <a:rPr lang="fr-FR" sz="3200" dirty="0">
                <a:solidFill>
                  <a:srgbClr val="FFFF00"/>
                </a:solidFill>
                <a:latin typeface="Times New Roman" pitchFamily="18" charset="0"/>
                <a:cs typeface="Times New Roman" pitchFamily="18" charset="0"/>
              </a:rPr>
              <a:t> Télécommunications (Eutelsat,…);</a:t>
            </a:r>
          </a:p>
          <a:p>
            <a:pPr>
              <a:buFont typeface="Arial" charset="0"/>
              <a:buChar char="•"/>
            </a:pPr>
            <a:r>
              <a:rPr lang="fr-FR" sz="3200" dirty="0">
                <a:solidFill>
                  <a:srgbClr val="FFFF00"/>
                </a:solidFill>
                <a:latin typeface="Times New Roman" pitchFamily="18" charset="0"/>
                <a:cs typeface="Times New Roman" pitchFamily="18" charset="0"/>
              </a:rPr>
              <a:t> Topographie et navigation (GPS, GLONAS,..).</a:t>
            </a:r>
          </a:p>
          <a:p>
            <a:endParaRPr lang="ar-DZ" sz="3200" dirty="0">
              <a:solidFill>
                <a:srgbClr val="FFFF00"/>
              </a:solidFill>
              <a:latin typeface="Times New Roman" pitchFamily="18" charset="0"/>
              <a:cs typeface="Times New Roman" pitchFamily="18"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ZoneTexte 5"/>
          <p:cNvSpPr txBox="1"/>
          <p:nvPr/>
        </p:nvSpPr>
        <p:spPr>
          <a:xfrm>
            <a:off x="979488" y="285728"/>
            <a:ext cx="5753100" cy="641350"/>
          </a:xfrm>
          <a:prstGeom prst="rect">
            <a:avLst/>
          </a:prstGeom>
          <a:noFill/>
        </p:spPr>
        <p:txBody>
          <a:bodyPr>
            <a:spAutoFit/>
          </a:bodyPr>
          <a:lstStyle/>
          <a:p>
            <a:pPr rtl="1"/>
            <a:r>
              <a:rPr lang="fr-FR" sz="3600" dirty="0">
                <a:solidFill>
                  <a:srgbClr val="FFFF00"/>
                </a:solidFill>
                <a:latin typeface="Times New Roman" pitchFamily="18" charset="0"/>
                <a:cs typeface="Times New Roman" pitchFamily="18" charset="0"/>
              </a:rPr>
              <a:t>5</a:t>
            </a:r>
            <a:r>
              <a:rPr lang="fr-FR" sz="3600" dirty="0" smtClean="0">
                <a:solidFill>
                  <a:srgbClr val="FFFF00"/>
                </a:solidFill>
                <a:latin typeface="Times New Roman" pitchFamily="18" charset="0"/>
                <a:cs typeface="Times New Roman" pitchFamily="18" charset="0"/>
              </a:rPr>
              <a:t>.3</a:t>
            </a:r>
            <a:r>
              <a:rPr lang="fr-FR" sz="3600" dirty="0">
                <a:solidFill>
                  <a:srgbClr val="FFFF00"/>
                </a:solidFill>
                <a:latin typeface="Times New Roman" pitchFamily="18" charset="0"/>
                <a:cs typeface="Times New Roman" pitchFamily="18" charset="0"/>
              </a:rPr>
              <a:t>. Orbites héliosynchrones</a:t>
            </a:r>
            <a:endParaRPr lang="ar-DZ" sz="3600" dirty="0">
              <a:solidFill>
                <a:srgbClr val="FFFF00"/>
              </a:solidFill>
              <a:latin typeface="Times New Roman" pitchFamily="18" charset="0"/>
              <a:cs typeface="Times New Roman" pitchFamily="18" charset="0"/>
            </a:endParaRPr>
          </a:p>
        </p:txBody>
      </p:sp>
      <p:pic>
        <p:nvPicPr>
          <p:cNvPr id="5" name="Image 4" descr="Sans titre.jpg"/>
          <p:cNvPicPr>
            <a:picLocks noChangeAspect="1"/>
          </p:cNvPicPr>
          <p:nvPr/>
        </p:nvPicPr>
        <p:blipFill>
          <a:blip r:embed="rId3"/>
          <a:stretch>
            <a:fillRect/>
          </a:stretch>
        </p:blipFill>
        <p:spPr>
          <a:xfrm>
            <a:off x="1214415" y="1223621"/>
            <a:ext cx="6643734" cy="5397374"/>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ZoneTexte 5"/>
          <p:cNvSpPr txBox="1"/>
          <p:nvPr/>
        </p:nvSpPr>
        <p:spPr>
          <a:xfrm>
            <a:off x="611188" y="1260475"/>
            <a:ext cx="7993062" cy="3325813"/>
          </a:xfrm>
          <a:prstGeom prst="rect">
            <a:avLst/>
          </a:prstGeom>
          <a:noFill/>
        </p:spPr>
        <p:txBody>
          <a:bodyPr>
            <a:spAutoFit/>
          </a:bodyPr>
          <a:lstStyle/>
          <a:p>
            <a:r>
              <a:rPr lang="fr-FR" sz="3600" dirty="0" smtClean="0">
                <a:solidFill>
                  <a:srgbClr val="FFFF00"/>
                </a:solidFill>
                <a:latin typeface="Times New Roman" pitchFamily="18" charset="0"/>
                <a:cs typeface="Times New Roman" pitchFamily="18" charset="0"/>
              </a:rPr>
              <a:t>5.3</a:t>
            </a:r>
            <a:r>
              <a:rPr lang="fr-FR" sz="3600" dirty="0">
                <a:solidFill>
                  <a:srgbClr val="FFFF00"/>
                </a:solidFill>
                <a:latin typeface="Times New Roman" pitchFamily="18" charset="0"/>
                <a:cs typeface="Times New Roman" pitchFamily="18" charset="0"/>
              </a:rPr>
              <a:t>. Orbites héliosynchrones</a:t>
            </a:r>
          </a:p>
          <a:p>
            <a:endParaRPr lang="fr-FR" sz="3600" dirty="0">
              <a:solidFill>
                <a:srgbClr val="FFFF00"/>
              </a:solidFill>
              <a:latin typeface="Times New Roman" pitchFamily="18" charset="0"/>
              <a:cs typeface="Times New Roman" pitchFamily="18" charset="0"/>
            </a:endParaRPr>
          </a:p>
          <a:p>
            <a:endParaRPr lang="fr-FR" sz="3200" dirty="0">
              <a:solidFill>
                <a:srgbClr val="FFFF00"/>
              </a:solidFill>
              <a:latin typeface="Times New Roman" pitchFamily="18" charset="0"/>
              <a:cs typeface="Times New Roman" pitchFamily="18" charset="0"/>
            </a:endParaRPr>
          </a:p>
          <a:p>
            <a:pPr>
              <a:buFont typeface="Arial" charset="0"/>
              <a:buChar char="•"/>
            </a:pPr>
            <a:r>
              <a:rPr lang="fr-FR" sz="3200" dirty="0">
                <a:solidFill>
                  <a:srgbClr val="FFFF00"/>
                </a:solidFill>
                <a:latin typeface="Times New Roman" pitchFamily="18" charset="0"/>
                <a:cs typeface="Times New Roman" pitchFamily="18" charset="0"/>
              </a:rPr>
              <a:t> </a:t>
            </a:r>
            <a:r>
              <a:rPr lang="fr-FR" sz="3600" dirty="0">
                <a:solidFill>
                  <a:srgbClr val="FFFF00"/>
                </a:solidFill>
                <a:latin typeface="Times New Roman" pitchFamily="18" charset="0"/>
                <a:cs typeface="Times New Roman" pitchFamily="18" charset="0"/>
              </a:rPr>
              <a:t>Passe à la même heure solaire locale;</a:t>
            </a:r>
          </a:p>
          <a:p>
            <a:pPr>
              <a:buFont typeface="Arial" charset="0"/>
              <a:buChar char="•"/>
            </a:pPr>
            <a:r>
              <a:rPr lang="fr-FR" sz="3600" dirty="0">
                <a:solidFill>
                  <a:srgbClr val="FFFF00"/>
                </a:solidFill>
                <a:latin typeface="Times New Roman" pitchFamily="18" charset="0"/>
                <a:cs typeface="Times New Roman" pitchFamily="18" charset="0"/>
              </a:rPr>
              <a:t> Etudes environnementales (</a:t>
            </a:r>
            <a:r>
              <a:rPr lang="fr-FR" sz="3600" dirty="0" err="1">
                <a:solidFill>
                  <a:srgbClr val="FFFF00"/>
                </a:solidFill>
                <a:latin typeface="Times New Roman" pitchFamily="18" charset="0"/>
                <a:cs typeface="Times New Roman" pitchFamily="18" charset="0"/>
              </a:rPr>
              <a:t>Landsat</a:t>
            </a:r>
            <a:r>
              <a:rPr lang="fr-FR" sz="3600" dirty="0">
                <a:solidFill>
                  <a:srgbClr val="FFFF00"/>
                </a:solidFill>
                <a:latin typeface="Times New Roman" pitchFamily="18" charset="0"/>
                <a:cs typeface="Times New Roman" pitchFamily="18" charset="0"/>
              </a:rPr>
              <a:t>,...);</a:t>
            </a:r>
          </a:p>
          <a:p>
            <a:pPr>
              <a:buFont typeface="Arial" charset="0"/>
              <a:buChar char="•"/>
            </a:pPr>
            <a:r>
              <a:rPr lang="fr-FR" sz="3600" dirty="0">
                <a:solidFill>
                  <a:srgbClr val="FFFF00"/>
                </a:solidFill>
                <a:latin typeface="Times New Roman" pitchFamily="18" charset="0"/>
                <a:cs typeface="Times New Roman" pitchFamily="18" charset="0"/>
              </a:rPr>
              <a:t> Observation de la Terre (</a:t>
            </a:r>
            <a:r>
              <a:rPr lang="fr-FR" sz="3600" dirty="0" err="1">
                <a:solidFill>
                  <a:srgbClr val="FFFF00"/>
                </a:solidFill>
                <a:latin typeface="Times New Roman" pitchFamily="18" charset="0"/>
                <a:cs typeface="Times New Roman" pitchFamily="18" charset="0"/>
              </a:rPr>
              <a:t>Alsat</a:t>
            </a:r>
            <a:r>
              <a:rPr lang="fr-FR" sz="3600" dirty="0">
                <a:solidFill>
                  <a:srgbClr val="FFFF00"/>
                </a:solidFill>
                <a:latin typeface="Times New Roman" pitchFamily="18" charset="0"/>
                <a:cs typeface="Times New Roman" pitchFamily="18" charset="0"/>
              </a:rPr>
              <a:t> 1,2,…).</a:t>
            </a:r>
            <a:endParaRPr lang="ar-DZ" sz="3600" dirty="0">
              <a:solidFill>
                <a:srgbClr val="FFFF00"/>
              </a:solidFill>
              <a:latin typeface="Times New Roman" pitchFamily="18" charset="0"/>
              <a:cs typeface="Times New Roman" pitchFamily="18"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ZoneTexte 4"/>
          <p:cNvSpPr txBox="1"/>
          <p:nvPr/>
        </p:nvSpPr>
        <p:spPr>
          <a:xfrm>
            <a:off x="857224" y="500042"/>
            <a:ext cx="6913562" cy="641350"/>
          </a:xfrm>
          <a:prstGeom prst="rect">
            <a:avLst/>
          </a:prstGeom>
          <a:noFill/>
        </p:spPr>
        <p:txBody>
          <a:bodyPr>
            <a:spAutoFit/>
          </a:bodyPr>
          <a:lstStyle/>
          <a:p>
            <a:r>
              <a:rPr lang="fr-FR" sz="3600" u="sng" dirty="0" smtClean="0">
                <a:solidFill>
                  <a:srgbClr val="FFFF00"/>
                </a:solidFill>
                <a:latin typeface="Times New Roman" pitchFamily="18" charset="0"/>
                <a:cs typeface="Times New Roman" pitchFamily="18" charset="0"/>
              </a:rPr>
              <a:t>6. </a:t>
            </a:r>
            <a:r>
              <a:rPr lang="fr-FR" sz="3600" u="sng" dirty="0">
                <a:solidFill>
                  <a:srgbClr val="FFFF00"/>
                </a:solidFill>
                <a:latin typeface="Times New Roman" pitchFamily="18" charset="0"/>
                <a:cs typeface="Times New Roman" pitchFamily="18" charset="0"/>
              </a:rPr>
              <a:t>Les différentes résolutions</a:t>
            </a:r>
            <a:endParaRPr lang="ar-DZ" sz="3600" u="sng" dirty="0">
              <a:solidFill>
                <a:srgbClr val="FFFF00"/>
              </a:solidFill>
              <a:latin typeface="Times New Roman" pitchFamily="18" charset="0"/>
              <a:cs typeface="Times New Roman" pitchFamily="18" charset="0"/>
            </a:endParaRPr>
          </a:p>
        </p:txBody>
      </p:sp>
      <p:sp>
        <p:nvSpPr>
          <p:cNvPr id="6" name="ZoneTexte 5"/>
          <p:cNvSpPr txBox="1"/>
          <p:nvPr/>
        </p:nvSpPr>
        <p:spPr>
          <a:xfrm>
            <a:off x="979488" y="1608138"/>
            <a:ext cx="6905625" cy="3316742"/>
          </a:xfrm>
          <a:prstGeom prst="rect">
            <a:avLst/>
          </a:prstGeom>
          <a:noFill/>
        </p:spPr>
        <p:txBody>
          <a:bodyPr>
            <a:spAutoFit/>
          </a:bodyPr>
          <a:lstStyle/>
          <a:p>
            <a:pPr>
              <a:lnSpc>
                <a:spcPct val="150000"/>
              </a:lnSpc>
            </a:pPr>
            <a:r>
              <a:rPr lang="fr-FR" sz="3600" dirty="0" smtClean="0">
                <a:solidFill>
                  <a:srgbClr val="FFFF00"/>
                </a:solidFill>
                <a:latin typeface="Times New Roman" pitchFamily="18" charset="0"/>
                <a:cs typeface="Times New Roman" pitchFamily="18" charset="0"/>
              </a:rPr>
              <a:t>6.1 </a:t>
            </a:r>
            <a:r>
              <a:rPr lang="fr-FR" sz="3600" dirty="0">
                <a:solidFill>
                  <a:srgbClr val="FFFF00"/>
                </a:solidFill>
                <a:latin typeface="Times New Roman" pitchFamily="18" charset="0"/>
                <a:cs typeface="Times New Roman" pitchFamily="18" charset="0"/>
              </a:rPr>
              <a:t>Résolution spatiale</a:t>
            </a:r>
          </a:p>
          <a:p>
            <a:pPr>
              <a:lnSpc>
                <a:spcPct val="150000"/>
              </a:lnSpc>
            </a:pPr>
            <a:r>
              <a:rPr lang="fr-FR" sz="3600" dirty="0" smtClean="0">
                <a:solidFill>
                  <a:srgbClr val="FFFF00"/>
                </a:solidFill>
                <a:latin typeface="Times New Roman" pitchFamily="18" charset="0"/>
                <a:cs typeface="Times New Roman" pitchFamily="18" charset="0"/>
              </a:rPr>
              <a:t>6.2</a:t>
            </a:r>
            <a:r>
              <a:rPr lang="fr-FR" sz="3600" dirty="0">
                <a:solidFill>
                  <a:srgbClr val="FFFF00"/>
                </a:solidFill>
                <a:latin typeface="Times New Roman" pitchFamily="18" charset="0"/>
                <a:cs typeface="Times New Roman" pitchFamily="18" charset="0"/>
              </a:rPr>
              <a:t>. Résolution radiométrique</a:t>
            </a:r>
          </a:p>
          <a:p>
            <a:pPr>
              <a:lnSpc>
                <a:spcPct val="150000"/>
              </a:lnSpc>
            </a:pPr>
            <a:r>
              <a:rPr lang="fr-FR" sz="3600" dirty="0" smtClean="0">
                <a:solidFill>
                  <a:srgbClr val="FFFF00"/>
                </a:solidFill>
                <a:latin typeface="Times New Roman" pitchFamily="18" charset="0"/>
                <a:cs typeface="Times New Roman" pitchFamily="18" charset="0"/>
              </a:rPr>
              <a:t>6.3 </a:t>
            </a:r>
            <a:r>
              <a:rPr lang="fr-FR" sz="3600" dirty="0">
                <a:solidFill>
                  <a:srgbClr val="FFFF00"/>
                </a:solidFill>
                <a:latin typeface="Times New Roman" pitchFamily="18" charset="0"/>
                <a:cs typeface="Times New Roman" pitchFamily="18" charset="0"/>
              </a:rPr>
              <a:t>Résolution numérique</a:t>
            </a:r>
          </a:p>
          <a:p>
            <a:pPr>
              <a:lnSpc>
                <a:spcPct val="150000"/>
              </a:lnSpc>
            </a:pPr>
            <a:r>
              <a:rPr lang="fr-FR" sz="3600" dirty="0" smtClean="0">
                <a:solidFill>
                  <a:srgbClr val="FFFF00"/>
                </a:solidFill>
                <a:latin typeface="Times New Roman" pitchFamily="18" charset="0"/>
                <a:cs typeface="Times New Roman" pitchFamily="18" charset="0"/>
              </a:rPr>
              <a:t>6.4 </a:t>
            </a:r>
            <a:r>
              <a:rPr lang="fr-FR" sz="3600" dirty="0">
                <a:solidFill>
                  <a:srgbClr val="FFFF00"/>
                </a:solidFill>
                <a:latin typeface="Times New Roman" pitchFamily="18" charset="0"/>
                <a:cs typeface="Times New Roman" pitchFamily="18" charset="0"/>
              </a:rPr>
              <a:t>Résolution temporelle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 name="ZoneTexte 6"/>
          <p:cNvSpPr txBox="1"/>
          <p:nvPr/>
        </p:nvSpPr>
        <p:spPr>
          <a:xfrm>
            <a:off x="979488" y="142852"/>
            <a:ext cx="7696200" cy="641350"/>
          </a:xfrm>
          <a:prstGeom prst="rect">
            <a:avLst/>
          </a:prstGeom>
          <a:noFill/>
        </p:spPr>
        <p:txBody>
          <a:bodyPr>
            <a:spAutoFit/>
          </a:bodyPr>
          <a:lstStyle/>
          <a:p>
            <a:r>
              <a:rPr lang="fr-FR" sz="3600" dirty="0" smtClean="0">
                <a:solidFill>
                  <a:srgbClr val="FFFF00"/>
                </a:solidFill>
                <a:latin typeface="Times New Roman" pitchFamily="18" charset="0"/>
                <a:cs typeface="Times New Roman" pitchFamily="18" charset="0"/>
              </a:rPr>
              <a:t>6.1</a:t>
            </a:r>
            <a:r>
              <a:rPr lang="fr-FR" sz="3600" dirty="0">
                <a:solidFill>
                  <a:srgbClr val="FFFF00"/>
                </a:solidFill>
                <a:latin typeface="Times New Roman" pitchFamily="18" charset="0"/>
                <a:cs typeface="Times New Roman" pitchFamily="18" charset="0"/>
              </a:rPr>
              <a:t>. Résolution spatiale (géométrique)</a:t>
            </a:r>
            <a:endParaRPr lang="ar-DZ" sz="3600" dirty="0">
              <a:solidFill>
                <a:srgbClr val="FFFF00"/>
              </a:solidFill>
              <a:latin typeface="Times New Roman" pitchFamily="18" charset="0"/>
              <a:cs typeface="Times New Roman" pitchFamily="18" charset="0"/>
            </a:endParaRPr>
          </a:p>
        </p:txBody>
      </p:sp>
      <p:sp>
        <p:nvSpPr>
          <p:cNvPr id="8" name="ZoneTexte 7"/>
          <p:cNvSpPr txBox="1"/>
          <p:nvPr/>
        </p:nvSpPr>
        <p:spPr>
          <a:xfrm>
            <a:off x="2122488" y="738147"/>
            <a:ext cx="5378470" cy="579437"/>
          </a:xfrm>
          <a:prstGeom prst="rect">
            <a:avLst/>
          </a:prstGeom>
          <a:noFill/>
        </p:spPr>
        <p:txBody>
          <a:bodyPr wrap="square">
            <a:spAutoFit/>
          </a:bodyPr>
          <a:lstStyle/>
          <a:p>
            <a:r>
              <a:rPr lang="fr-FR" sz="3200" dirty="0">
                <a:solidFill>
                  <a:srgbClr val="FFFF00"/>
                </a:solidFill>
                <a:latin typeface="Times New Roman" pitchFamily="18" charset="0"/>
                <a:cs typeface="Times New Roman" pitchFamily="18" charset="0"/>
              </a:rPr>
              <a:t>Dimensions du pixel au sol</a:t>
            </a:r>
            <a:endParaRPr lang="ar-DZ" sz="3200" dirty="0">
              <a:solidFill>
                <a:srgbClr val="FFFF00"/>
              </a:solidFill>
              <a:latin typeface="Times New Roman" pitchFamily="18" charset="0"/>
              <a:cs typeface="Times New Roman" pitchFamily="18" charset="0"/>
            </a:endParaRPr>
          </a:p>
        </p:txBody>
      </p:sp>
      <p:pic>
        <p:nvPicPr>
          <p:cNvPr id="6" name="Image 5" descr="Sans titre.jpg"/>
          <p:cNvPicPr>
            <a:picLocks noChangeAspect="1"/>
          </p:cNvPicPr>
          <p:nvPr/>
        </p:nvPicPr>
        <p:blipFill>
          <a:blip r:embed="rId3"/>
          <a:srcRect b="7815"/>
          <a:stretch>
            <a:fillRect/>
          </a:stretch>
        </p:blipFill>
        <p:spPr>
          <a:xfrm>
            <a:off x="116750" y="1549270"/>
            <a:ext cx="8929718" cy="5023002"/>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ZoneTexte 5"/>
          <p:cNvSpPr txBox="1"/>
          <p:nvPr/>
        </p:nvSpPr>
        <p:spPr>
          <a:xfrm>
            <a:off x="979488" y="404813"/>
            <a:ext cx="6913562" cy="641350"/>
          </a:xfrm>
          <a:prstGeom prst="rect">
            <a:avLst/>
          </a:prstGeom>
          <a:noFill/>
        </p:spPr>
        <p:txBody>
          <a:bodyPr>
            <a:spAutoFit/>
          </a:bodyPr>
          <a:lstStyle/>
          <a:p>
            <a:r>
              <a:rPr lang="fr-FR" sz="3600" dirty="0" smtClean="0">
                <a:solidFill>
                  <a:srgbClr val="FFFF00"/>
                </a:solidFill>
                <a:latin typeface="Times New Roman" pitchFamily="18" charset="0"/>
                <a:cs typeface="Times New Roman" pitchFamily="18" charset="0"/>
              </a:rPr>
              <a:t>6.2</a:t>
            </a:r>
            <a:r>
              <a:rPr lang="fr-FR" sz="3600" dirty="0">
                <a:solidFill>
                  <a:srgbClr val="FFFF00"/>
                </a:solidFill>
                <a:latin typeface="Times New Roman" pitchFamily="18" charset="0"/>
                <a:cs typeface="Times New Roman" pitchFamily="18" charset="0"/>
              </a:rPr>
              <a:t>. Résolution radiométrique</a:t>
            </a:r>
            <a:endParaRPr lang="ar-DZ" sz="3600" dirty="0">
              <a:solidFill>
                <a:srgbClr val="FFFF00"/>
              </a:solidFill>
              <a:latin typeface="Times New Roman" pitchFamily="18" charset="0"/>
              <a:cs typeface="Times New Roman" pitchFamily="18" charset="0"/>
            </a:endParaRPr>
          </a:p>
        </p:txBody>
      </p:sp>
      <p:sp>
        <p:nvSpPr>
          <p:cNvPr id="7" name="ZoneTexte 6"/>
          <p:cNvSpPr txBox="1"/>
          <p:nvPr/>
        </p:nvSpPr>
        <p:spPr>
          <a:xfrm>
            <a:off x="971550" y="1260475"/>
            <a:ext cx="7561263" cy="584200"/>
          </a:xfrm>
          <a:prstGeom prst="rect">
            <a:avLst/>
          </a:prstGeom>
          <a:noFill/>
        </p:spPr>
        <p:txBody>
          <a:bodyPr rtlCol="1">
            <a:spAutoFit/>
          </a:bodyPr>
          <a:lstStyle/>
          <a:p>
            <a:pPr fontAlgn="auto">
              <a:spcBef>
                <a:spcPts val="0"/>
              </a:spcBef>
              <a:spcAft>
                <a:spcPts val="0"/>
              </a:spcAft>
              <a:defRPr/>
            </a:pPr>
            <a:r>
              <a:rPr lang="fr-FR" sz="3200" dirty="0">
                <a:solidFill>
                  <a:srgbClr val="FFFF00"/>
                </a:solidFill>
                <a:latin typeface="Times New Roman" pitchFamily="18" charset="0"/>
                <a:cs typeface="Times New Roman" pitchFamily="18" charset="0"/>
              </a:rPr>
              <a:t>Nombre de bandes spectrales embarquées</a:t>
            </a:r>
            <a:endParaRPr lang="ar-DZ" sz="3200" dirty="0">
              <a:solidFill>
                <a:srgbClr val="FFFF00"/>
              </a:solidFill>
              <a:latin typeface="Times New Roman" pitchFamily="18" charset="0"/>
              <a:cs typeface="Times New Roman" pitchFamily="18" charset="0"/>
            </a:endParaRPr>
          </a:p>
        </p:txBody>
      </p:sp>
      <p:sp>
        <p:nvSpPr>
          <p:cNvPr id="8" name="ZoneTexte 7"/>
          <p:cNvSpPr txBox="1"/>
          <p:nvPr/>
        </p:nvSpPr>
        <p:spPr>
          <a:xfrm>
            <a:off x="611188" y="2273300"/>
            <a:ext cx="7561262" cy="579438"/>
          </a:xfrm>
          <a:prstGeom prst="rect">
            <a:avLst/>
          </a:prstGeom>
          <a:noFill/>
        </p:spPr>
        <p:txBody>
          <a:bodyPr rtlCol="1">
            <a:spAutoFit/>
          </a:bodyPr>
          <a:lstStyle/>
          <a:p>
            <a:pPr fontAlgn="auto">
              <a:spcBef>
                <a:spcPts val="0"/>
              </a:spcBef>
              <a:spcAft>
                <a:spcPts val="0"/>
              </a:spcAft>
              <a:buFont typeface="Arial" pitchFamily="34" charset="0"/>
              <a:buChar char="•"/>
              <a:defRPr/>
            </a:pPr>
            <a:r>
              <a:rPr lang="fr-FR" sz="3200" dirty="0">
                <a:solidFill>
                  <a:srgbClr val="FFFF00"/>
                </a:solidFill>
                <a:latin typeface="Times New Roman" pitchFamily="18" charset="0"/>
                <a:cs typeface="Times New Roman" pitchFamily="18" charset="0"/>
              </a:rPr>
              <a:t> </a:t>
            </a:r>
            <a:r>
              <a:rPr lang="fr-FR" sz="3200" dirty="0" err="1">
                <a:solidFill>
                  <a:srgbClr val="FFFF00"/>
                </a:solidFill>
                <a:latin typeface="Times New Roman" pitchFamily="18" charset="0"/>
                <a:cs typeface="Times New Roman" pitchFamily="18" charset="0"/>
              </a:rPr>
              <a:t>Alsat</a:t>
            </a:r>
            <a:r>
              <a:rPr lang="fr-FR" sz="3200" dirty="0">
                <a:solidFill>
                  <a:srgbClr val="FFFF00"/>
                </a:solidFill>
                <a:latin typeface="Times New Roman" pitchFamily="18" charset="0"/>
                <a:cs typeface="Times New Roman" pitchFamily="18" charset="0"/>
              </a:rPr>
              <a:t> 1: Vert, Rouge et Proche infrarouge </a:t>
            </a:r>
            <a:endParaRPr lang="ar-DZ" sz="3200" dirty="0">
              <a:solidFill>
                <a:srgbClr val="FFFF00"/>
              </a:solidFill>
              <a:latin typeface="Times New Roman" pitchFamily="18" charset="0"/>
              <a:cs typeface="Times New Roman" pitchFamily="18" charset="0"/>
            </a:endParaRPr>
          </a:p>
        </p:txBody>
      </p:sp>
      <p:sp>
        <p:nvSpPr>
          <p:cNvPr id="9" name="ZoneTexte 8"/>
          <p:cNvSpPr txBox="1"/>
          <p:nvPr/>
        </p:nvSpPr>
        <p:spPr>
          <a:xfrm>
            <a:off x="611188" y="3082925"/>
            <a:ext cx="8532812" cy="1570038"/>
          </a:xfrm>
          <a:prstGeom prst="rect">
            <a:avLst/>
          </a:prstGeom>
          <a:noFill/>
        </p:spPr>
        <p:txBody>
          <a:bodyPr rtlCol="1">
            <a:spAutoFit/>
          </a:bodyPr>
          <a:lstStyle/>
          <a:p>
            <a:pPr fontAlgn="auto">
              <a:spcBef>
                <a:spcPts val="0"/>
              </a:spcBef>
              <a:spcAft>
                <a:spcPts val="0"/>
              </a:spcAft>
              <a:buFont typeface="Arial" pitchFamily="34" charset="0"/>
              <a:buChar char="•"/>
              <a:defRPr/>
            </a:pPr>
            <a:r>
              <a:rPr lang="fr-FR" sz="3200" dirty="0">
                <a:solidFill>
                  <a:srgbClr val="FFFF00"/>
                </a:solidFill>
                <a:latin typeface="Times New Roman" pitchFamily="18" charset="0"/>
                <a:cs typeface="Times New Roman" pitchFamily="18" charset="0"/>
              </a:rPr>
              <a:t> </a:t>
            </a:r>
            <a:r>
              <a:rPr lang="fr-FR" sz="3200" dirty="0" err="1">
                <a:solidFill>
                  <a:srgbClr val="FFFF00"/>
                </a:solidFill>
                <a:latin typeface="Times New Roman" pitchFamily="18" charset="0"/>
                <a:cs typeface="Times New Roman" pitchFamily="18" charset="0"/>
              </a:rPr>
              <a:t>Landsat</a:t>
            </a:r>
            <a:r>
              <a:rPr lang="fr-FR" sz="3200" dirty="0">
                <a:solidFill>
                  <a:srgbClr val="FFFF00"/>
                </a:solidFill>
                <a:latin typeface="Times New Roman" pitchFamily="18" charset="0"/>
                <a:cs typeface="Times New Roman" pitchFamily="18" charset="0"/>
              </a:rPr>
              <a:t> 8: 2 Bleu, Vert, Rouge et Proche infrarouge, 2 Infrarouge moyen, Panchromatique, Infrarouge thermique.</a:t>
            </a:r>
            <a:endParaRPr lang="ar-DZ" sz="3200" dirty="0">
              <a:solidFill>
                <a:srgbClr val="FFFF00"/>
              </a:solidFill>
              <a:latin typeface="Times New Roman" pitchFamily="18" charset="0"/>
              <a:cs typeface="Times New Roman" pitchFamily="18" charset="0"/>
            </a:endParaRPr>
          </a:p>
        </p:txBody>
      </p:sp>
      <p:sp>
        <p:nvSpPr>
          <p:cNvPr id="11" name="ZoneTexte 10"/>
          <p:cNvSpPr txBox="1"/>
          <p:nvPr/>
        </p:nvSpPr>
        <p:spPr>
          <a:xfrm>
            <a:off x="611188" y="4860925"/>
            <a:ext cx="7561262" cy="584200"/>
          </a:xfrm>
          <a:prstGeom prst="rect">
            <a:avLst/>
          </a:prstGeom>
          <a:noFill/>
        </p:spPr>
        <p:txBody>
          <a:bodyPr rtlCol="1">
            <a:spAutoFit/>
          </a:bodyPr>
          <a:lstStyle/>
          <a:p>
            <a:pPr fontAlgn="auto">
              <a:spcBef>
                <a:spcPts val="0"/>
              </a:spcBef>
              <a:spcAft>
                <a:spcPts val="0"/>
              </a:spcAft>
              <a:buFont typeface="Arial" pitchFamily="34" charset="0"/>
              <a:buChar char="•"/>
              <a:defRPr/>
            </a:pPr>
            <a:r>
              <a:rPr lang="fr-FR" sz="3200" dirty="0">
                <a:solidFill>
                  <a:srgbClr val="FFFF00"/>
                </a:solidFill>
                <a:latin typeface="Times New Roman" pitchFamily="18" charset="0"/>
                <a:cs typeface="Times New Roman" pitchFamily="18" charset="0"/>
              </a:rPr>
              <a:t> </a:t>
            </a:r>
            <a:r>
              <a:rPr lang="fr-FR" sz="3200" dirty="0" err="1">
                <a:solidFill>
                  <a:srgbClr val="FFFF00"/>
                </a:solidFill>
                <a:latin typeface="Times New Roman" pitchFamily="18" charset="0"/>
                <a:cs typeface="Times New Roman" pitchFamily="18" charset="0"/>
              </a:rPr>
              <a:t>Modis</a:t>
            </a:r>
            <a:r>
              <a:rPr lang="fr-FR" sz="3200" dirty="0">
                <a:solidFill>
                  <a:srgbClr val="FFFF00"/>
                </a:solidFill>
                <a:latin typeface="Times New Roman" pitchFamily="18" charset="0"/>
                <a:cs typeface="Times New Roman" pitchFamily="18" charset="0"/>
              </a:rPr>
              <a:t>/</a:t>
            </a:r>
            <a:r>
              <a:rPr lang="fr-FR" sz="3200" dirty="0" err="1">
                <a:solidFill>
                  <a:srgbClr val="FFFF00"/>
                </a:solidFill>
                <a:latin typeface="Times New Roman" pitchFamily="18" charset="0"/>
                <a:cs typeface="Times New Roman" pitchFamily="18" charset="0"/>
              </a:rPr>
              <a:t>Aqua</a:t>
            </a:r>
            <a:r>
              <a:rPr lang="fr-FR" sz="3200" dirty="0">
                <a:solidFill>
                  <a:srgbClr val="FFFF00"/>
                </a:solidFill>
                <a:latin typeface="Times New Roman" pitchFamily="18" charset="0"/>
                <a:cs typeface="Times New Roman" pitchFamily="18" charset="0"/>
              </a:rPr>
              <a:t> - Terra: 36 Bandes spectrales.</a:t>
            </a:r>
            <a:endParaRPr lang="ar-DZ" sz="3200" dirty="0">
              <a:solidFill>
                <a:srgbClr val="FFFF00"/>
              </a:solidFill>
              <a:latin typeface="Times New Roman" pitchFamily="18" charset="0"/>
              <a:cs typeface="Times New Roman" pitchFamily="18"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ZoneTexte 5"/>
          <p:cNvSpPr txBox="1"/>
          <p:nvPr/>
        </p:nvSpPr>
        <p:spPr>
          <a:xfrm>
            <a:off x="979488" y="620713"/>
            <a:ext cx="6913562" cy="641350"/>
          </a:xfrm>
          <a:prstGeom prst="rect">
            <a:avLst/>
          </a:prstGeom>
          <a:noFill/>
        </p:spPr>
        <p:txBody>
          <a:bodyPr>
            <a:spAutoFit/>
          </a:bodyPr>
          <a:lstStyle/>
          <a:p>
            <a:r>
              <a:rPr lang="fr-FR" sz="3600" dirty="0" smtClean="0">
                <a:solidFill>
                  <a:srgbClr val="FFFF00"/>
                </a:solidFill>
                <a:latin typeface="Times New Roman" pitchFamily="18" charset="0"/>
                <a:cs typeface="Times New Roman" pitchFamily="18" charset="0"/>
              </a:rPr>
              <a:t>6.3</a:t>
            </a:r>
            <a:r>
              <a:rPr lang="fr-FR" sz="3600" dirty="0">
                <a:solidFill>
                  <a:srgbClr val="FFFF00"/>
                </a:solidFill>
                <a:latin typeface="Times New Roman" pitchFamily="18" charset="0"/>
                <a:cs typeface="Times New Roman" pitchFamily="18" charset="0"/>
              </a:rPr>
              <a:t>. Résolution numérique</a:t>
            </a:r>
            <a:endParaRPr lang="ar-DZ" sz="3600" dirty="0">
              <a:solidFill>
                <a:srgbClr val="FFFF00"/>
              </a:solidFill>
              <a:latin typeface="Times New Roman" pitchFamily="18" charset="0"/>
              <a:cs typeface="Times New Roman" pitchFamily="18" charset="0"/>
            </a:endParaRPr>
          </a:p>
        </p:txBody>
      </p:sp>
      <p:sp>
        <p:nvSpPr>
          <p:cNvPr id="7" name="ZoneTexte 6"/>
          <p:cNvSpPr txBox="1"/>
          <p:nvPr/>
        </p:nvSpPr>
        <p:spPr>
          <a:xfrm>
            <a:off x="642910" y="2143116"/>
            <a:ext cx="7358114" cy="2554545"/>
          </a:xfrm>
          <a:prstGeom prst="rect">
            <a:avLst/>
          </a:prstGeom>
          <a:noFill/>
        </p:spPr>
        <p:txBody>
          <a:bodyPr wrap="square">
            <a:spAutoFit/>
          </a:bodyPr>
          <a:lstStyle/>
          <a:p>
            <a:pPr algn="just">
              <a:buFont typeface="Arial" charset="0"/>
              <a:buChar char="•"/>
            </a:pPr>
            <a:r>
              <a:rPr lang="fr-FR" sz="3200" dirty="0">
                <a:solidFill>
                  <a:srgbClr val="FFFF00"/>
                </a:solidFill>
                <a:latin typeface="Times New Roman" pitchFamily="18" charset="0"/>
                <a:cs typeface="Times New Roman" pitchFamily="18" charset="0"/>
              </a:rPr>
              <a:t> Type du codage de l’image </a:t>
            </a:r>
            <a:r>
              <a:rPr lang="fr-FR" sz="3200" dirty="0" smtClean="0">
                <a:solidFill>
                  <a:srgbClr val="FFFF00"/>
                </a:solidFill>
                <a:latin typeface="Times New Roman" pitchFamily="18" charset="0"/>
                <a:cs typeface="Times New Roman" pitchFamily="18" charset="0"/>
              </a:rPr>
              <a:t>satellitaire;</a:t>
            </a:r>
          </a:p>
          <a:p>
            <a:pPr algn="just"/>
            <a:endParaRPr lang="fr-FR" sz="3200" dirty="0">
              <a:solidFill>
                <a:srgbClr val="FFFF00"/>
              </a:solidFill>
              <a:latin typeface="Times New Roman" pitchFamily="18" charset="0"/>
              <a:cs typeface="Times New Roman" pitchFamily="18" charset="0"/>
            </a:endParaRPr>
          </a:p>
          <a:p>
            <a:pPr algn="just">
              <a:buFont typeface="Arial" charset="0"/>
              <a:buChar char="•"/>
            </a:pPr>
            <a:r>
              <a:rPr lang="fr-FR" sz="3200" dirty="0">
                <a:solidFill>
                  <a:srgbClr val="FFFF00"/>
                </a:solidFill>
                <a:latin typeface="Times New Roman" pitchFamily="18" charset="0"/>
                <a:cs typeface="Times New Roman" pitchFamily="18" charset="0"/>
              </a:rPr>
              <a:t> La quantité d’information chromatique disponible pour chaque pixel, dans une </a:t>
            </a:r>
            <a:r>
              <a:rPr lang="fr-FR" sz="3200" dirty="0" smtClean="0">
                <a:solidFill>
                  <a:srgbClr val="FFFF00"/>
                </a:solidFill>
                <a:latin typeface="Times New Roman" pitchFamily="18" charset="0"/>
                <a:cs typeface="Times New Roman" pitchFamily="18" charset="0"/>
              </a:rPr>
              <a:t>image (1</a:t>
            </a:r>
            <a:r>
              <a:rPr lang="fr-FR" sz="3200" dirty="0">
                <a:solidFill>
                  <a:srgbClr val="FFFF00"/>
                </a:solidFill>
                <a:latin typeface="Times New Roman" pitchFamily="18" charset="0"/>
                <a:cs typeface="Times New Roman" pitchFamily="18" charset="0"/>
              </a:rPr>
              <a:t>, 8, 16, 24 bits</a:t>
            </a:r>
            <a:r>
              <a:rPr lang="fr-FR" sz="3200" dirty="0" smtClean="0">
                <a:solidFill>
                  <a:srgbClr val="FFFF00"/>
                </a:solidFill>
                <a:latin typeface="Times New Roman" pitchFamily="18" charset="0"/>
                <a:cs typeface="Times New Roman" pitchFamily="18" charset="0"/>
              </a:rPr>
              <a:t>,…).</a:t>
            </a:r>
            <a:endParaRPr lang="ar-DZ" sz="3200" dirty="0">
              <a:solidFill>
                <a:srgbClr val="FFFF00"/>
              </a:solidFill>
              <a:latin typeface="Times New Roman" pitchFamily="18" charset="0"/>
              <a:cs typeface="Times New Roman"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Image 3"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ZoneTexte 5"/>
          <p:cNvSpPr txBox="1"/>
          <p:nvPr/>
        </p:nvSpPr>
        <p:spPr>
          <a:xfrm>
            <a:off x="979488" y="620713"/>
            <a:ext cx="6913562" cy="641350"/>
          </a:xfrm>
          <a:prstGeom prst="rect">
            <a:avLst/>
          </a:prstGeom>
          <a:noFill/>
        </p:spPr>
        <p:txBody>
          <a:bodyPr>
            <a:spAutoFit/>
          </a:bodyPr>
          <a:lstStyle/>
          <a:p>
            <a:r>
              <a:rPr lang="fr-FR" sz="3600" dirty="0" smtClean="0">
                <a:solidFill>
                  <a:srgbClr val="FFFF00"/>
                </a:solidFill>
                <a:latin typeface="Times New Roman" pitchFamily="18" charset="0"/>
                <a:cs typeface="Times New Roman" pitchFamily="18" charset="0"/>
              </a:rPr>
              <a:t>6.4</a:t>
            </a:r>
            <a:r>
              <a:rPr lang="fr-FR" sz="3600" dirty="0">
                <a:solidFill>
                  <a:srgbClr val="FFFF00"/>
                </a:solidFill>
                <a:latin typeface="Times New Roman" pitchFamily="18" charset="0"/>
                <a:cs typeface="Times New Roman" pitchFamily="18" charset="0"/>
              </a:rPr>
              <a:t>. Résolution temporelle</a:t>
            </a:r>
            <a:endParaRPr lang="ar-DZ" sz="3600" dirty="0">
              <a:solidFill>
                <a:srgbClr val="FFFF00"/>
              </a:solidFill>
              <a:latin typeface="Times New Roman" pitchFamily="18" charset="0"/>
              <a:cs typeface="Times New Roman" pitchFamily="18" charset="0"/>
            </a:endParaRPr>
          </a:p>
        </p:txBody>
      </p:sp>
      <p:sp>
        <p:nvSpPr>
          <p:cNvPr id="7" name="ZoneTexte 6"/>
          <p:cNvSpPr txBox="1"/>
          <p:nvPr/>
        </p:nvSpPr>
        <p:spPr>
          <a:xfrm>
            <a:off x="1403350" y="1282700"/>
            <a:ext cx="4537075" cy="579438"/>
          </a:xfrm>
          <a:prstGeom prst="rect">
            <a:avLst/>
          </a:prstGeom>
          <a:noFill/>
        </p:spPr>
        <p:txBody>
          <a:bodyPr rtlCol="1">
            <a:spAutoFit/>
          </a:bodyPr>
          <a:lstStyle/>
          <a:p>
            <a:pPr fontAlgn="auto">
              <a:spcBef>
                <a:spcPts val="0"/>
              </a:spcBef>
              <a:spcAft>
                <a:spcPts val="0"/>
              </a:spcAft>
              <a:defRPr/>
            </a:pPr>
            <a:r>
              <a:rPr lang="fr-FR" sz="3200" dirty="0">
                <a:solidFill>
                  <a:srgbClr val="FFFF00"/>
                </a:solidFill>
                <a:latin typeface="Times New Roman" pitchFamily="18" charset="0"/>
                <a:cs typeface="Times New Roman" pitchFamily="18" charset="0"/>
              </a:rPr>
              <a:t>Période du satellite</a:t>
            </a:r>
          </a:p>
        </p:txBody>
      </p:sp>
      <p:pic>
        <p:nvPicPr>
          <p:cNvPr id="8" name="Image 7" descr="Sans titre.jpg"/>
          <p:cNvPicPr>
            <a:picLocks noChangeAspect="1"/>
          </p:cNvPicPr>
          <p:nvPr/>
        </p:nvPicPr>
        <p:blipFill>
          <a:blip r:embed="rId3"/>
          <a:stretch>
            <a:fillRect/>
          </a:stretch>
        </p:blipFill>
        <p:spPr>
          <a:xfrm>
            <a:off x="19050" y="2071678"/>
            <a:ext cx="9105900" cy="43338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259632" y="548680"/>
            <a:ext cx="5832648" cy="646331"/>
          </a:xfrm>
          <a:prstGeom prst="rect">
            <a:avLst/>
          </a:prstGeom>
          <a:noFill/>
        </p:spPr>
        <p:txBody>
          <a:bodyPr wrap="square" rtlCol="1">
            <a:spAutoFit/>
          </a:bodyPr>
          <a:lstStyle/>
          <a:p>
            <a:pPr algn="ctr"/>
            <a:r>
              <a:rPr lang="fr-FR" sz="3600" u="sng" dirty="0" smtClean="0">
                <a:solidFill>
                  <a:srgbClr val="FFFF00"/>
                </a:solidFill>
                <a:effectLst>
                  <a:outerShdw blurRad="38100" dist="38100" dir="2700000" algn="tl">
                    <a:srgbClr val="000000">
                      <a:alpha val="43137"/>
                    </a:srgbClr>
                  </a:outerShdw>
                </a:effectLst>
                <a:cs typeface="+mj-cs"/>
              </a:rPr>
              <a:t>5. Applications</a:t>
            </a:r>
            <a:endParaRPr lang="ar-DZ" sz="3600" u="sng" dirty="0">
              <a:solidFill>
                <a:srgbClr val="FFFF00"/>
              </a:solidFill>
              <a:effectLst>
                <a:outerShdw blurRad="38100" dist="38100" dir="2700000" algn="tl">
                  <a:srgbClr val="000000">
                    <a:alpha val="43137"/>
                  </a:srgbClr>
                </a:outerShdw>
              </a:effectLst>
              <a:cs typeface="+mj-cs"/>
            </a:endParaRPr>
          </a:p>
        </p:txBody>
      </p:sp>
      <p:pic>
        <p:nvPicPr>
          <p:cNvPr id="6" name="Picture 5" descr="MTBT_INT"/>
          <p:cNvPicPr>
            <a:picLocks noChangeAspect="1" noChangeArrowheads="1"/>
          </p:cNvPicPr>
          <p:nvPr/>
        </p:nvPicPr>
        <p:blipFill>
          <a:blip r:embed="rId3" cstate="print"/>
          <a:srcRect/>
          <a:stretch>
            <a:fillRect/>
          </a:stretch>
        </p:blipFill>
        <p:spPr bwMode="auto">
          <a:xfrm>
            <a:off x="228600" y="2161306"/>
            <a:ext cx="4073525" cy="4191000"/>
          </a:xfrm>
          <a:prstGeom prst="rect">
            <a:avLst/>
          </a:prstGeom>
          <a:noFill/>
          <a:ln w="9525">
            <a:noFill/>
            <a:miter lim="800000"/>
            <a:headEnd/>
            <a:tailEnd/>
          </a:ln>
        </p:spPr>
      </p:pic>
      <p:grpSp>
        <p:nvGrpSpPr>
          <p:cNvPr id="7" name="Group 6"/>
          <p:cNvGrpSpPr>
            <a:grpSpLocks/>
          </p:cNvGrpSpPr>
          <p:nvPr/>
        </p:nvGrpSpPr>
        <p:grpSpPr bwMode="auto">
          <a:xfrm>
            <a:off x="5003800" y="4180606"/>
            <a:ext cx="3024188" cy="2344738"/>
            <a:chOff x="3552" y="2208"/>
            <a:chExt cx="2064" cy="1931"/>
          </a:xfrm>
        </p:grpSpPr>
        <p:pic>
          <p:nvPicPr>
            <p:cNvPr id="8" name="Picture 7" descr="xfr_los"/>
            <p:cNvPicPr>
              <a:picLocks noChangeAspect="1" noChangeArrowheads="1"/>
            </p:cNvPicPr>
            <p:nvPr/>
          </p:nvPicPr>
          <p:blipFill>
            <a:blip r:embed="rId4" cstate="print"/>
            <a:srcRect/>
            <a:stretch>
              <a:fillRect/>
            </a:stretch>
          </p:blipFill>
          <p:spPr bwMode="auto">
            <a:xfrm>
              <a:off x="3552" y="2208"/>
              <a:ext cx="2064" cy="1931"/>
            </a:xfrm>
            <a:prstGeom prst="rect">
              <a:avLst/>
            </a:prstGeom>
            <a:noFill/>
            <a:ln w="9525">
              <a:noFill/>
              <a:miter lim="800000"/>
              <a:headEnd/>
              <a:tailEnd/>
            </a:ln>
          </p:spPr>
        </p:pic>
        <p:sp>
          <p:nvSpPr>
            <p:cNvPr id="9" name="AutoShape 8"/>
            <p:cNvSpPr>
              <a:spLocks noChangeArrowheads="1"/>
            </p:cNvSpPr>
            <p:nvPr/>
          </p:nvSpPr>
          <p:spPr bwMode="auto">
            <a:xfrm>
              <a:off x="4895" y="3600"/>
              <a:ext cx="623" cy="239"/>
            </a:xfrm>
            <a:prstGeom prst="irregularSeal2">
              <a:avLst/>
            </a:prstGeom>
            <a:noFill/>
            <a:ln w="38100">
              <a:solidFill>
                <a:srgbClr val="FF0000"/>
              </a:solidFill>
              <a:miter lim="800000"/>
              <a:headEnd/>
              <a:tailEnd/>
            </a:ln>
            <a:effectLst/>
          </p:spPr>
          <p:txBody>
            <a:bodyPr wrap="none" anchor="ctr"/>
            <a:lstStyle/>
            <a:p>
              <a:endParaRPr lang="ar-SA">
                <a:effectLst>
                  <a:outerShdw blurRad="38100" dist="38100" dir="2700000" algn="tl">
                    <a:srgbClr val="C0C0C0"/>
                  </a:outerShdw>
                </a:effectLst>
              </a:endParaRPr>
            </a:p>
          </p:txBody>
        </p:sp>
        <p:sp>
          <p:nvSpPr>
            <p:cNvPr id="10" name="AutoShape 9"/>
            <p:cNvSpPr>
              <a:spLocks noChangeArrowheads="1"/>
            </p:cNvSpPr>
            <p:nvPr/>
          </p:nvSpPr>
          <p:spPr bwMode="auto">
            <a:xfrm>
              <a:off x="4512" y="3647"/>
              <a:ext cx="384" cy="192"/>
            </a:xfrm>
            <a:prstGeom prst="doubleWave">
              <a:avLst>
                <a:gd name="adj1" fmla="val 6500"/>
                <a:gd name="adj2" fmla="val 0"/>
              </a:avLst>
            </a:prstGeom>
            <a:noFill/>
            <a:ln w="38100">
              <a:solidFill>
                <a:schemeClr val="accent1"/>
              </a:solidFill>
              <a:miter lim="800000"/>
              <a:headEnd/>
              <a:tailEnd/>
            </a:ln>
            <a:effectLst/>
          </p:spPr>
          <p:txBody>
            <a:bodyPr wrap="none" anchor="ctr"/>
            <a:lstStyle/>
            <a:p>
              <a:endParaRPr lang="ar-SA">
                <a:effectLst>
                  <a:outerShdw blurRad="38100" dist="38100" dir="2700000" algn="tl">
                    <a:srgbClr val="C0C0C0"/>
                  </a:outerShdw>
                </a:effectLst>
              </a:endParaRPr>
            </a:p>
          </p:txBody>
        </p:sp>
      </p:grpSp>
      <p:grpSp>
        <p:nvGrpSpPr>
          <p:cNvPr id="11" name="Group 10"/>
          <p:cNvGrpSpPr>
            <a:grpSpLocks/>
          </p:cNvGrpSpPr>
          <p:nvPr/>
        </p:nvGrpSpPr>
        <p:grpSpPr bwMode="auto">
          <a:xfrm>
            <a:off x="1676400" y="3820244"/>
            <a:ext cx="4695825" cy="436562"/>
            <a:chOff x="1776" y="1488"/>
            <a:chExt cx="2736" cy="720"/>
          </a:xfrm>
        </p:grpSpPr>
        <p:sp>
          <p:nvSpPr>
            <p:cNvPr id="12" name="Line 11"/>
            <p:cNvSpPr>
              <a:spLocks noChangeShapeType="1"/>
            </p:cNvSpPr>
            <p:nvPr/>
          </p:nvSpPr>
          <p:spPr bwMode="auto">
            <a:xfrm>
              <a:off x="1776" y="1488"/>
              <a:ext cx="2736" cy="0"/>
            </a:xfrm>
            <a:prstGeom prst="line">
              <a:avLst/>
            </a:prstGeom>
            <a:noFill/>
            <a:ln w="38100">
              <a:solidFill>
                <a:srgbClr val="00FFFF"/>
              </a:solidFill>
              <a:round/>
              <a:headEnd/>
              <a:tailEnd/>
            </a:ln>
            <a:effectLst/>
          </p:spPr>
          <p:txBody>
            <a:bodyPr wrap="none" anchor="ctr"/>
            <a:lstStyle/>
            <a:p>
              <a:pPr>
                <a:defRPr/>
              </a:pPr>
              <a:endParaRPr lang="ar-SA">
                <a:effectLst>
                  <a:outerShdw blurRad="38100" dist="38100" dir="2700000" algn="tl">
                    <a:srgbClr val="000000">
                      <a:alpha val="43137"/>
                    </a:srgbClr>
                  </a:outerShdw>
                </a:effectLst>
                <a:ea typeface="+mn-ea"/>
                <a:cs typeface="Simplified Arabic" pitchFamily="2" charset="-78"/>
              </a:endParaRPr>
            </a:p>
          </p:txBody>
        </p:sp>
        <p:sp>
          <p:nvSpPr>
            <p:cNvPr id="13" name="Line 12"/>
            <p:cNvSpPr>
              <a:spLocks noChangeShapeType="1"/>
            </p:cNvSpPr>
            <p:nvPr/>
          </p:nvSpPr>
          <p:spPr bwMode="auto">
            <a:xfrm>
              <a:off x="4512" y="1488"/>
              <a:ext cx="0" cy="720"/>
            </a:xfrm>
            <a:prstGeom prst="line">
              <a:avLst/>
            </a:prstGeom>
            <a:noFill/>
            <a:ln w="38100">
              <a:solidFill>
                <a:srgbClr val="00FFFF"/>
              </a:solidFill>
              <a:round/>
              <a:headEnd/>
              <a:tailEnd type="triangle" w="med" len="med"/>
            </a:ln>
            <a:effectLst/>
          </p:spPr>
          <p:txBody>
            <a:bodyPr wrap="none" anchor="ctr"/>
            <a:lstStyle/>
            <a:p>
              <a:pPr>
                <a:defRPr/>
              </a:pPr>
              <a:endParaRPr lang="ar-SA">
                <a:effectLst>
                  <a:outerShdw blurRad="38100" dist="38100" dir="2700000" algn="tl">
                    <a:srgbClr val="000000">
                      <a:alpha val="43137"/>
                    </a:srgbClr>
                  </a:outerShdw>
                </a:effectLst>
                <a:ea typeface="+mn-ea"/>
                <a:cs typeface="Simplified Arabic" pitchFamily="2" charset="-78"/>
              </a:endParaRPr>
            </a:p>
          </p:txBody>
        </p:sp>
      </p:grpSp>
      <p:sp>
        <p:nvSpPr>
          <p:cNvPr id="14" name="AutoShape 13"/>
          <p:cNvSpPr>
            <a:spLocks noChangeArrowheads="1"/>
          </p:cNvSpPr>
          <p:nvPr/>
        </p:nvSpPr>
        <p:spPr bwMode="auto">
          <a:xfrm>
            <a:off x="4932363" y="2164481"/>
            <a:ext cx="3743325" cy="1152525"/>
          </a:xfrm>
          <a:prstGeom prst="wedgeRectCallout">
            <a:avLst>
              <a:gd name="adj1" fmla="val -138042"/>
              <a:gd name="adj2" fmla="val 74519"/>
            </a:avLst>
          </a:prstGeom>
          <a:noFill/>
          <a:ln w="9525">
            <a:solidFill>
              <a:schemeClr val="tx1"/>
            </a:solidFill>
            <a:miter lim="800000"/>
            <a:headEnd/>
            <a:tailEnd/>
          </a:ln>
        </p:spPr>
        <p:txBody>
          <a:bodyPr/>
          <a:lstStyle/>
          <a:p>
            <a:pPr rtl="1"/>
            <a:endParaRPr kumimoji="0" lang="en-US" sz="1800" b="0">
              <a:cs typeface="Andalus" pitchFamily="18" charset="-78"/>
            </a:endParaRPr>
          </a:p>
        </p:txBody>
      </p:sp>
      <p:sp>
        <p:nvSpPr>
          <p:cNvPr id="15" name="Text Box 14"/>
          <p:cNvSpPr txBox="1">
            <a:spLocks noChangeArrowheads="1"/>
          </p:cNvSpPr>
          <p:nvPr/>
        </p:nvSpPr>
        <p:spPr bwMode="auto">
          <a:xfrm>
            <a:off x="4859338" y="1948581"/>
            <a:ext cx="4033837" cy="1474788"/>
          </a:xfrm>
          <a:prstGeom prst="rect">
            <a:avLst/>
          </a:prstGeom>
          <a:solidFill>
            <a:schemeClr val="bg1"/>
          </a:solidFill>
          <a:ln w="9525">
            <a:solidFill>
              <a:schemeClr val="tx1"/>
            </a:solidFill>
            <a:miter lim="800000"/>
            <a:headEnd/>
            <a:tailEnd/>
          </a:ln>
        </p:spPr>
        <p:txBody>
          <a:bodyPr>
            <a:spAutoFit/>
          </a:bodyPr>
          <a:lstStyle/>
          <a:p>
            <a:pPr algn="l"/>
            <a:r>
              <a:rPr kumimoji="0" lang="en-US" sz="1800" b="0" dirty="0">
                <a:cs typeface="Arial" pitchFamily="34" charset="0"/>
              </a:rPr>
              <a:t>Determination of Pipes Cracks Locations and it Associated Valves</a:t>
            </a:r>
            <a:endParaRPr kumimoji="0" lang="ar-SA" sz="1800" b="0" dirty="0">
              <a:cs typeface="Arial" pitchFamily="34" charset="0"/>
            </a:endParaRPr>
          </a:p>
          <a:p>
            <a:pPr algn="l"/>
            <a:endParaRPr kumimoji="0" lang="ar-SA" sz="1800" b="0" dirty="0">
              <a:cs typeface="Arial" pitchFamily="34" charset="0"/>
            </a:endParaRPr>
          </a:p>
          <a:p>
            <a:pPr algn="l"/>
            <a:r>
              <a:rPr kumimoji="0" lang="en-US" sz="1800" b="0" dirty="0">
                <a:cs typeface="Arial" pitchFamily="34" charset="0"/>
              </a:rPr>
              <a:t>Determination of the Periodic Maintenance Time Table</a:t>
            </a:r>
          </a:p>
        </p:txBody>
      </p:sp>
      <p:sp>
        <p:nvSpPr>
          <p:cNvPr id="16" name="ZoneTexte 15"/>
          <p:cNvSpPr txBox="1"/>
          <p:nvPr/>
        </p:nvSpPr>
        <p:spPr>
          <a:xfrm>
            <a:off x="251520" y="1290826"/>
            <a:ext cx="4248472" cy="553998"/>
          </a:xfrm>
          <a:prstGeom prst="rect">
            <a:avLst/>
          </a:prstGeom>
          <a:noFill/>
        </p:spPr>
        <p:txBody>
          <a:bodyPr wrap="square" rtlCol="1">
            <a:spAutoFit/>
          </a:bodyPr>
          <a:lstStyle/>
          <a:p>
            <a:pPr algn="ctr"/>
            <a:r>
              <a:rPr lang="fr-FR" sz="3000" dirty="0" smtClean="0">
                <a:solidFill>
                  <a:srgbClr val="FFFF00"/>
                </a:solidFill>
                <a:effectLst>
                  <a:outerShdw blurRad="38100" dist="38100" dir="2700000" algn="tl">
                    <a:srgbClr val="000000">
                      <a:alpha val="43137"/>
                    </a:srgbClr>
                  </a:outerShdw>
                </a:effectLst>
                <a:cs typeface="+mj-cs"/>
              </a:rPr>
              <a:t>Maintenance des réseaux </a:t>
            </a:r>
            <a:endParaRPr lang="ar-DZ" sz="3000" dirty="0">
              <a:solidFill>
                <a:srgbClr val="FFFF00"/>
              </a:solidFill>
              <a:effectLst>
                <a:outerShdw blurRad="38100" dist="38100" dir="2700000" algn="tl">
                  <a:srgbClr val="000000">
                    <a:alpha val="43137"/>
                  </a:srgbClr>
                </a:outerShdw>
              </a:effectLs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17"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ppt_x</p:attrName>
                                        </p:attrNameLst>
                                      </p:cBhvr>
                                      <p:tavLst>
                                        <p:tav tm="0">
                                          <p:val>
                                            <p:strVal val="#ppt_x+#ppt_w/2"/>
                                          </p:val>
                                        </p:tav>
                                        <p:tav tm="100000">
                                          <p:val>
                                            <p:strVal val="#ppt_x"/>
                                          </p:val>
                                        </p:tav>
                                      </p:tavLst>
                                    </p:anim>
                                    <p:anim calcmode="lin" valueType="num">
                                      <p:cBhvr>
                                        <p:cTn id="12" dur="500" fill="hold"/>
                                        <p:tgtEl>
                                          <p:spTgt spid="11"/>
                                        </p:tgtEl>
                                        <p:attrNameLst>
                                          <p:attrName>ppt_y</p:attrName>
                                        </p:attrNameLst>
                                      </p:cBhvr>
                                      <p:tavLst>
                                        <p:tav tm="0">
                                          <p:val>
                                            <p:strVal val="#ppt_y"/>
                                          </p:val>
                                        </p:tav>
                                        <p:tav tm="100000">
                                          <p:val>
                                            <p:strVal val="#ppt_y"/>
                                          </p:val>
                                        </p:tav>
                                      </p:tavLst>
                                    </p:anim>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18" presetClass="entr" presetSubtype="6"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Image 7" descr="abstrait-arrière-plan-images-photos-abstraites-gratuites-libres-de-droits13-1560x117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ZoneTexte 4"/>
          <p:cNvSpPr txBox="1"/>
          <p:nvPr/>
        </p:nvSpPr>
        <p:spPr>
          <a:xfrm>
            <a:off x="860459" y="285728"/>
            <a:ext cx="7777162" cy="641350"/>
          </a:xfrm>
          <a:prstGeom prst="rect">
            <a:avLst/>
          </a:prstGeom>
          <a:noFill/>
        </p:spPr>
        <p:txBody>
          <a:bodyPr>
            <a:spAutoFit/>
          </a:bodyPr>
          <a:lstStyle/>
          <a:p>
            <a:r>
              <a:rPr lang="fr-FR" sz="3600" dirty="0" smtClean="0">
                <a:solidFill>
                  <a:srgbClr val="FFFF00"/>
                </a:solidFill>
                <a:latin typeface="Times New Roman" pitchFamily="18" charset="0"/>
                <a:cs typeface="Times New Roman" pitchFamily="18" charset="0"/>
              </a:rPr>
              <a:t>7. </a:t>
            </a:r>
            <a:r>
              <a:rPr lang="fr-FR" sz="3600" dirty="0">
                <a:solidFill>
                  <a:srgbClr val="FFFF00"/>
                </a:solidFill>
                <a:latin typeface="Times New Roman" pitchFamily="18" charset="0"/>
                <a:cs typeface="Times New Roman" pitchFamily="18" charset="0"/>
              </a:rPr>
              <a:t>Produits issus de l’image satellitaire</a:t>
            </a:r>
            <a:endParaRPr lang="ar-DZ" sz="3600" u="sng" dirty="0">
              <a:solidFill>
                <a:srgbClr val="FFFF00"/>
              </a:solidFill>
              <a:latin typeface="Times New Roman" pitchFamily="18" charset="0"/>
              <a:cs typeface="Times New Roman" pitchFamily="18" charset="0"/>
            </a:endParaRPr>
          </a:p>
        </p:txBody>
      </p:sp>
      <p:sp>
        <p:nvSpPr>
          <p:cNvPr id="7" name="ZoneTexte 6"/>
          <p:cNvSpPr txBox="1"/>
          <p:nvPr/>
        </p:nvSpPr>
        <p:spPr>
          <a:xfrm>
            <a:off x="-3142" y="1157265"/>
            <a:ext cx="9432926" cy="5509200"/>
          </a:xfrm>
          <a:prstGeom prst="rect">
            <a:avLst/>
          </a:prstGeom>
          <a:noFill/>
        </p:spPr>
        <p:txBody>
          <a:bodyPr>
            <a:spAutoFit/>
          </a:bodyPr>
          <a:lstStyle/>
          <a:p>
            <a:pPr>
              <a:buFont typeface="Arial" charset="0"/>
              <a:buChar char="•"/>
            </a:pPr>
            <a:r>
              <a:rPr lang="fr-FR" sz="3200" dirty="0">
                <a:solidFill>
                  <a:srgbClr val="FFFF00"/>
                </a:solidFill>
                <a:latin typeface="Times New Roman" pitchFamily="18" charset="0"/>
                <a:cs typeface="Times New Roman" pitchFamily="18" charset="0"/>
              </a:rPr>
              <a:t> </a:t>
            </a:r>
            <a:r>
              <a:rPr lang="fr-FR" sz="3200" dirty="0" err="1">
                <a:solidFill>
                  <a:srgbClr val="FFFF00"/>
                </a:solidFill>
                <a:latin typeface="Times New Roman" pitchFamily="18" charset="0"/>
                <a:cs typeface="Times New Roman" pitchFamily="18" charset="0"/>
              </a:rPr>
              <a:t>Spatiocartes</a:t>
            </a:r>
            <a:r>
              <a:rPr lang="fr-FR" sz="3200" dirty="0">
                <a:solidFill>
                  <a:srgbClr val="FFFF00"/>
                </a:solidFill>
                <a:latin typeface="Times New Roman" pitchFamily="18" charset="0"/>
                <a:cs typeface="Times New Roman" pitchFamily="18" charset="0"/>
              </a:rPr>
              <a:t>;</a:t>
            </a:r>
          </a:p>
          <a:p>
            <a:pPr>
              <a:buFont typeface="Arial" charset="0"/>
              <a:buChar char="•"/>
            </a:pPr>
            <a:r>
              <a:rPr lang="fr-FR" sz="3200" dirty="0">
                <a:solidFill>
                  <a:srgbClr val="FFFF00"/>
                </a:solidFill>
                <a:latin typeface="Times New Roman" pitchFamily="18" charset="0"/>
                <a:cs typeface="Times New Roman" pitchFamily="18" charset="0"/>
              </a:rPr>
              <a:t> Altitudes, pente</a:t>
            </a:r>
            <a:r>
              <a:rPr lang="fr-FR" sz="3200" dirty="0" smtClean="0">
                <a:solidFill>
                  <a:srgbClr val="FFFF00"/>
                </a:solidFill>
                <a:latin typeface="Times New Roman" pitchFamily="18" charset="0"/>
                <a:cs typeface="Times New Roman" pitchFamily="18" charset="0"/>
              </a:rPr>
              <a:t>, </a:t>
            </a:r>
            <a:r>
              <a:rPr lang="fr-FR" sz="3200" dirty="0">
                <a:solidFill>
                  <a:srgbClr val="FFFF00"/>
                </a:solidFill>
                <a:latin typeface="Times New Roman" pitchFamily="18" charset="0"/>
                <a:cs typeface="Times New Roman" pitchFamily="18" charset="0"/>
              </a:rPr>
              <a:t>exposition, aspects;</a:t>
            </a:r>
          </a:p>
          <a:p>
            <a:pPr>
              <a:buFont typeface="Arial" charset="0"/>
              <a:buChar char="•"/>
            </a:pPr>
            <a:r>
              <a:rPr lang="fr-FR" sz="3200" dirty="0">
                <a:solidFill>
                  <a:srgbClr val="FFFF00"/>
                </a:solidFill>
                <a:latin typeface="Times New Roman" pitchFamily="18" charset="0"/>
                <a:cs typeface="Times New Roman" pitchFamily="18" charset="0"/>
              </a:rPr>
              <a:t> Suivi environnemental;</a:t>
            </a:r>
          </a:p>
          <a:p>
            <a:pPr>
              <a:buFont typeface="Arial" charset="0"/>
              <a:buChar char="•"/>
            </a:pPr>
            <a:r>
              <a:rPr lang="fr-FR" sz="3200" dirty="0">
                <a:solidFill>
                  <a:srgbClr val="FFFF00"/>
                </a:solidFill>
                <a:latin typeface="Times New Roman" pitchFamily="18" charset="0"/>
                <a:cs typeface="Times New Roman" pitchFamily="18" charset="0"/>
              </a:rPr>
              <a:t> Météorologie/climatologie;</a:t>
            </a:r>
          </a:p>
          <a:p>
            <a:pPr>
              <a:buFont typeface="Arial" charset="0"/>
              <a:buChar char="•"/>
            </a:pPr>
            <a:r>
              <a:rPr lang="fr-FR" sz="3200" dirty="0">
                <a:solidFill>
                  <a:srgbClr val="FFFF00"/>
                </a:solidFill>
                <a:latin typeface="Times New Roman" pitchFamily="18" charset="0"/>
                <a:cs typeface="Times New Roman" pitchFamily="18" charset="0"/>
              </a:rPr>
              <a:t> Géologie;</a:t>
            </a:r>
          </a:p>
          <a:p>
            <a:pPr>
              <a:buFont typeface="Arial" charset="0"/>
              <a:buChar char="•"/>
            </a:pPr>
            <a:r>
              <a:rPr lang="fr-FR" sz="3200" dirty="0">
                <a:solidFill>
                  <a:srgbClr val="FFFF00"/>
                </a:solidFill>
                <a:latin typeface="Times New Roman" pitchFamily="18" charset="0"/>
                <a:cs typeface="Times New Roman" pitchFamily="18" charset="0"/>
              </a:rPr>
              <a:t> Travaux publics et génie civil;</a:t>
            </a:r>
          </a:p>
          <a:p>
            <a:pPr>
              <a:buFont typeface="Arial" charset="0"/>
              <a:buChar char="•"/>
            </a:pPr>
            <a:r>
              <a:rPr lang="fr-FR" sz="3200" dirty="0">
                <a:solidFill>
                  <a:srgbClr val="FFFF00"/>
                </a:solidFill>
                <a:latin typeface="Times New Roman" pitchFamily="18" charset="0"/>
                <a:cs typeface="Times New Roman" pitchFamily="18" charset="0"/>
              </a:rPr>
              <a:t> Plans et cartes d’aménagement urbain;</a:t>
            </a:r>
          </a:p>
          <a:p>
            <a:pPr>
              <a:buFont typeface="Arial" charset="0"/>
              <a:buChar char="•"/>
            </a:pPr>
            <a:r>
              <a:rPr lang="fr-FR" sz="3200" dirty="0">
                <a:solidFill>
                  <a:srgbClr val="FFFF00"/>
                </a:solidFill>
                <a:latin typeface="Times New Roman" pitchFamily="18" charset="0"/>
                <a:cs typeface="Times New Roman" pitchFamily="18" charset="0"/>
              </a:rPr>
              <a:t> Installation des barrages et réseaux hydrographiques;</a:t>
            </a:r>
          </a:p>
          <a:p>
            <a:pPr>
              <a:buFont typeface="Arial" charset="0"/>
              <a:buChar char="•"/>
            </a:pPr>
            <a:r>
              <a:rPr lang="fr-FR" sz="3200" dirty="0">
                <a:solidFill>
                  <a:srgbClr val="FFFF00"/>
                </a:solidFill>
                <a:latin typeface="Times New Roman" pitchFamily="18" charset="0"/>
                <a:cs typeface="Times New Roman" pitchFamily="18" charset="0"/>
              </a:rPr>
              <a:t> Sécurité et défense;</a:t>
            </a:r>
          </a:p>
          <a:p>
            <a:pPr>
              <a:buFont typeface="Arial" charset="0"/>
              <a:buChar char="•"/>
            </a:pPr>
            <a:r>
              <a:rPr lang="fr-FR" sz="3200" dirty="0">
                <a:solidFill>
                  <a:srgbClr val="FFFF00"/>
                </a:solidFill>
                <a:latin typeface="Times New Roman" pitchFamily="18" charset="0"/>
                <a:cs typeface="Times New Roman" pitchFamily="18" charset="0"/>
              </a:rPr>
              <a:t> </a:t>
            </a:r>
            <a:r>
              <a:rPr lang="fr-FR" sz="3200" dirty="0" smtClean="0">
                <a:solidFill>
                  <a:srgbClr val="FFFF00"/>
                </a:solidFill>
                <a:latin typeface="Times New Roman" pitchFamily="18" charset="0"/>
                <a:cs typeface="Times New Roman" pitchFamily="18" charset="0"/>
              </a:rPr>
              <a:t>Cartes thématiques (températures, humidité, …);</a:t>
            </a:r>
          </a:p>
          <a:p>
            <a:pPr>
              <a:buFont typeface="Arial" charset="0"/>
              <a:buChar char="•"/>
            </a:pPr>
            <a:r>
              <a:rPr lang="fr-FR" sz="3200" dirty="0" smtClean="0">
                <a:solidFill>
                  <a:srgbClr val="FFFF00"/>
                </a:solidFill>
                <a:latin typeface="Times New Roman" pitchFamily="18" charset="0"/>
                <a:cs typeface="Times New Roman" pitchFamily="18" charset="0"/>
              </a:rPr>
              <a:t> Autres.</a:t>
            </a:r>
            <a:endParaRPr lang="ar-DZ" sz="3200" dirty="0">
              <a:solidFill>
                <a:srgbClr val="FFFF00"/>
              </a:solidFill>
              <a:latin typeface="Times New Roman" pitchFamily="18" charset="0"/>
              <a:cs typeface="Times New Roman" pitchFamily="18"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onnement</a:t>
            </a:r>
            <a:endParaRPr lang="ar-DZ" dirty="0"/>
          </a:p>
        </p:txBody>
      </p:sp>
      <p:sp>
        <p:nvSpPr>
          <p:cNvPr id="3" name="Sous-titre 2"/>
          <p:cNvSpPr>
            <a:spLocks noGrp="1"/>
          </p:cNvSpPr>
          <p:nvPr>
            <p:ph type="subTitle"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691680" y="1412776"/>
            <a:ext cx="5832648" cy="584775"/>
          </a:xfrm>
          <a:prstGeom prst="rect">
            <a:avLst/>
          </a:prstGeom>
          <a:noFill/>
        </p:spPr>
        <p:txBody>
          <a:bodyPr wrap="square" rtlCol="1">
            <a:spAutoFit/>
          </a:bodyPr>
          <a:lstStyle/>
          <a:p>
            <a:pPr algn="ctr" rtl="0"/>
            <a:r>
              <a:rPr lang="fr-FR" sz="3200" dirty="0" smtClean="0">
                <a:solidFill>
                  <a:srgbClr val="FFFF00"/>
                </a:solidFill>
                <a:cs typeface="+mj-cs"/>
              </a:rPr>
              <a:t>CHAPITRE VII</a:t>
            </a:r>
            <a:endParaRPr lang="ar-DZ" sz="3200" dirty="0">
              <a:solidFill>
                <a:srgbClr val="FFFF00"/>
              </a:solidFill>
              <a:cs typeface="+mj-cs"/>
            </a:endParaRPr>
          </a:p>
        </p:txBody>
      </p:sp>
      <p:sp>
        <p:nvSpPr>
          <p:cNvPr id="8" name="ZoneTexte 7"/>
          <p:cNvSpPr txBox="1"/>
          <p:nvPr/>
        </p:nvSpPr>
        <p:spPr>
          <a:xfrm>
            <a:off x="179512" y="2143116"/>
            <a:ext cx="8964488" cy="2862322"/>
          </a:xfrm>
          <a:prstGeom prst="rect">
            <a:avLst/>
          </a:prstGeom>
          <a:noFill/>
        </p:spPr>
        <p:txBody>
          <a:bodyPr wrap="square" rtlCol="1">
            <a:spAutoFit/>
          </a:bodyPr>
          <a:lstStyle/>
          <a:p>
            <a:pPr algn="ctr" rtl="0"/>
            <a:r>
              <a:rPr lang="fr-FR" sz="6000" dirty="0" smtClean="0">
                <a:solidFill>
                  <a:srgbClr val="FFFF00"/>
                </a:solidFill>
                <a:effectLst>
                  <a:outerShdw blurRad="38100" dist="38100" dir="2700000" algn="tl">
                    <a:srgbClr val="000000">
                      <a:alpha val="43137"/>
                    </a:srgbClr>
                  </a:outerShdw>
                </a:effectLst>
                <a:cs typeface="+mj-cs"/>
              </a:rPr>
              <a:t>Le positionnement par satellite</a:t>
            </a:r>
          </a:p>
          <a:p>
            <a:pPr algn="ctr" rtl="0"/>
            <a:r>
              <a:rPr lang="fr-FR" sz="6000" dirty="0" smtClean="0">
                <a:solidFill>
                  <a:srgbClr val="FFFF00"/>
                </a:solidFill>
                <a:effectLst>
                  <a:outerShdw blurRad="38100" dist="38100" dir="2700000" algn="tl">
                    <a:srgbClr val="000000">
                      <a:alpha val="43137"/>
                    </a:srgbClr>
                  </a:outerShdw>
                </a:effectLst>
                <a:cs typeface="+mj-cs"/>
              </a:rPr>
              <a:t>(GPS) </a:t>
            </a:r>
            <a:endParaRPr lang="ar-DZ" sz="6000" dirty="0">
              <a:solidFill>
                <a:srgbClr val="FFFF00"/>
              </a:solidFill>
              <a:cs typeface="+mj-cs"/>
            </a:endParaRPr>
          </a:p>
        </p:txBody>
      </p:sp>
      <p:cxnSp>
        <p:nvCxnSpPr>
          <p:cNvPr id="16" name="Connecteur droit 15"/>
          <p:cNvCxnSpPr/>
          <p:nvPr/>
        </p:nvCxnSpPr>
        <p:spPr>
          <a:xfrm>
            <a:off x="-1404664" y="2060848"/>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611560" y="5517232"/>
            <a:ext cx="5832648" cy="954107"/>
          </a:xfrm>
          <a:prstGeom prst="rect">
            <a:avLst/>
          </a:prstGeom>
          <a:noFill/>
        </p:spPr>
        <p:txBody>
          <a:bodyPr wrap="square" rtlCol="1">
            <a:spAutoFit/>
          </a:bodyPr>
          <a:lstStyle/>
          <a:p>
            <a:pPr algn="l" rtl="0"/>
            <a:r>
              <a:rPr lang="fr-FR" sz="3200" dirty="0" smtClean="0">
                <a:solidFill>
                  <a:srgbClr val="FFFF00"/>
                </a:solidFill>
                <a:cs typeface="+mj-cs"/>
              </a:rPr>
              <a:t>Dr. Nabil MEGA</a:t>
            </a:r>
          </a:p>
          <a:p>
            <a:pPr algn="l" rtl="0"/>
            <a:r>
              <a:rPr lang="fr-FR" sz="2400" dirty="0" smtClean="0">
                <a:solidFill>
                  <a:srgbClr val="FFFF00"/>
                </a:solidFill>
                <a:cs typeface="+mj-cs"/>
              </a:rPr>
              <a:t>mega-nabil@univ-eloued.dz</a:t>
            </a:r>
            <a:endParaRPr lang="ar-DZ" sz="2400" dirty="0">
              <a:solidFill>
                <a:srgbClr val="FFFF00"/>
              </a:solidFill>
              <a:cs typeface="+mj-cs"/>
            </a:endParaRPr>
          </a:p>
        </p:txBody>
      </p:sp>
      <p:sp>
        <p:nvSpPr>
          <p:cNvPr id="18" name="ZoneTexte 17"/>
          <p:cNvSpPr txBox="1"/>
          <p:nvPr/>
        </p:nvSpPr>
        <p:spPr>
          <a:xfrm>
            <a:off x="251520" y="188640"/>
            <a:ext cx="5832648" cy="584775"/>
          </a:xfrm>
          <a:prstGeom prst="rect">
            <a:avLst/>
          </a:prstGeom>
          <a:noFill/>
        </p:spPr>
        <p:txBody>
          <a:bodyPr wrap="square" rtlCol="1">
            <a:spAutoFit/>
          </a:bodyPr>
          <a:lstStyle/>
          <a:p>
            <a:pPr algn="l" rtl="0"/>
            <a:r>
              <a:rPr lang="fr-FR" sz="3200" u="sng" dirty="0" smtClean="0">
                <a:solidFill>
                  <a:srgbClr val="FFFF00"/>
                </a:solidFill>
                <a:cs typeface="+mj-cs"/>
              </a:rPr>
              <a:t>Cours: S.I.G</a:t>
            </a:r>
            <a:endParaRPr lang="ar-DZ" sz="3200" u="sng" dirty="0">
              <a:solidFill>
                <a:srgbClr val="FFFF00"/>
              </a:solidFill>
              <a:cs typeface="+mj-cs"/>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onstellationGPS.gif"/>
          <p:cNvPicPr>
            <a:picLocks noChangeAspect="1"/>
          </p:cNvPicPr>
          <p:nvPr/>
        </p:nvPicPr>
        <p:blipFill>
          <a:blip r:embed="rId2"/>
          <a:stretch>
            <a:fillRect/>
          </a:stretch>
        </p:blipFill>
        <p:spPr>
          <a:xfrm>
            <a:off x="1964513" y="714356"/>
            <a:ext cx="6250825" cy="5000660"/>
          </a:xfrm>
          <a:prstGeom prst="rect">
            <a:avLst/>
          </a:prstGeom>
        </p:spPr>
      </p:pic>
      <p:sp>
        <p:nvSpPr>
          <p:cNvPr id="4" name="ZoneTexte 3"/>
          <p:cNvSpPr txBox="1"/>
          <p:nvPr/>
        </p:nvSpPr>
        <p:spPr>
          <a:xfrm>
            <a:off x="251520" y="188640"/>
            <a:ext cx="5832648" cy="584775"/>
          </a:xfrm>
          <a:prstGeom prst="rect">
            <a:avLst/>
          </a:prstGeom>
          <a:noFill/>
        </p:spPr>
        <p:txBody>
          <a:bodyPr wrap="square" rtlCol="1">
            <a:spAutoFit/>
          </a:bodyPr>
          <a:lstStyle/>
          <a:p>
            <a:pPr algn="l" rtl="0"/>
            <a:r>
              <a:rPr lang="fr-FR" sz="3200" dirty="0" smtClean="0">
                <a:cs typeface="+mj-cs"/>
              </a:rPr>
              <a:t>1. Introduction</a:t>
            </a:r>
            <a:endParaRPr lang="ar-DZ" sz="3200" dirty="0">
              <a:cs typeface="+mj-cs"/>
            </a:endParaRPr>
          </a:p>
        </p:txBody>
      </p:sp>
      <p:sp>
        <p:nvSpPr>
          <p:cNvPr id="5" name="ZoneTexte 4"/>
          <p:cNvSpPr txBox="1"/>
          <p:nvPr/>
        </p:nvSpPr>
        <p:spPr>
          <a:xfrm>
            <a:off x="1596872" y="5916059"/>
            <a:ext cx="5832648" cy="584775"/>
          </a:xfrm>
          <a:prstGeom prst="rect">
            <a:avLst/>
          </a:prstGeom>
          <a:noFill/>
        </p:spPr>
        <p:txBody>
          <a:bodyPr wrap="square" rtlCol="1">
            <a:spAutoFit/>
          </a:bodyPr>
          <a:lstStyle/>
          <a:p>
            <a:pPr algn="ctr" rtl="0"/>
            <a:r>
              <a:rPr lang="fr-FR" sz="3200" dirty="0" smtClean="0">
                <a:cs typeface="+mj-cs"/>
              </a:rPr>
              <a:t>Global Positioning System</a:t>
            </a:r>
            <a:endParaRPr lang="ar-DZ" sz="3200" dirty="0">
              <a:cs typeface="+mj-cs"/>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1520" y="188640"/>
            <a:ext cx="5832648" cy="584775"/>
          </a:xfrm>
          <a:prstGeom prst="rect">
            <a:avLst/>
          </a:prstGeom>
          <a:noFill/>
        </p:spPr>
        <p:txBody>
          <a:bodyPr wrap="square" rtlCol="1">
            <a:spAutoFit/>
          </a:bodyPr>
          <a:lstStyle/>
          <a:p>
            <a:pPr algn="l" rtl="0"/>
            <a:r>
              <a:rPr lang="fr-FR" sz="3200" dirty="0" smtClean="0">
                <a:cs typeface="+mj-cs"/>
              </a:rPr>
              <a:t>2. Aperçu historique</a:t>
            </a:r>
            <a:endParaRPr lang="ar-DZ" sz="3200" dirty="0">
              <a:cs typeface="+mj-cs"/>
            </a:endParaRPr>
          </a:p>
        </p:txBody>
      </p:sp>
      <p:sp>
        <p:nvSpPr>
          <p:cNvPr id="5" name="ZoneTexte 4"/>
          <p:cNvSpPr txBox="1"/>
          <p:nvPr/>
        </p:nvSpPr>
        <p:spPr>
          <a:xfrm>
            <a:off x="403920" y="1397391"/>
            <a:ext cx="8454360" cy="4031873"/>
          </a:xfrm>
          <a:prstGeom prst="rect">
            <a:avLst/>
          </a:prstGeom>
          <a:noFill/>
        </p:spPr>
        <p:txBody>
          <a:bodyPr wrap="square" rtlCol="1">
            <a:spAutoFit/>
          </a:bodyPr>
          <a:lstStyle/>
          <a:p>
            <a:pPr algn="just" rtl="0">
              <a:buFont typeface="Arial" pitchFamily="34" charset="0"/>
              <a:buChar char="•"/>
            </a:pPr>
            <a:r>
              <a:rPr lang="fr-FR" sz="3200" dirty="0" smtClean="0">
                <a:cs typeface="+mj-cs"/>
              </a:rPr>
              <a:t> Le premier satellite lancé en 1978;</a:t>
            </a:r>
          </a:p>
          <a:p>
            <a:pPr algn="just" rtl="0">
              <a:buFont typeface="Arial" pitchFamily="34" charset="0"/>
              <a:buChar char="•"/>
            </a:pPr>
            <a:r>
              <a:rPr lang="fr-FR" sz="3200" dirty="0" smtClean="0">
                <a:cs typeface="+mj-cs"/>
              </a:rPr>
              <a:t> En 1995, le déploiement des 24 satellites opérationnels (plus 4 en réserve) est achevé;</a:t>
            </a:r>
          </a:p>
          <a:p>
            <a:pPr algn="just" rtl="0">
              <a:buFont typeface="Arial" pitchFamily="34" charset="0"/>
              <a:buChar char="•"/>
            </a:pPr>
            <a:r>
              <a:rPr lang="fr-FR" sz="3200" dirty="0" smtClean="0">
                <a:cs typeface="+mj-cs"/>
              </a:rPr>
              <a:t> En 2000, Bill Clinton</a:t>
            </a:r>
            <a:r>
              <a:rPr lang="fr-FR" sz="3200" dirty="0" smtClean="0"/>
              <a:t> autorise une diffusion non restreinte des signaux GPS;</a:t>
            </a:r>
          </a:p>
          <a:p>
            <a:pPr algn="just" rtl="0">
              <a:buFont typeface="Arial" pitchFamily="34" charset="0"/>
              <a:buChar char="•"/>
            </a:pPr>
            <a:r>
              <a:rPr lang="fr-FR" sz="3200" dirty="0" smtClean="0">
                <a:cs typeface="+mj-cs"/>
              </a:rPr>
              <a:t> La Russie: GLONASS, en 1980;</a:t>
            </a:r>
          </a:p>
          <a:p>
            <a:pPr algn="just" rtl="0">
              <a:buFont typeface="Arial" pitchFamily="34" charset="0"/>
              <a:buChar char="•"/>
            </a:pPr>
            <a:r>
              <a:rPr lang="fr-FR" sz="3200" dirty="0" smtClean="0">
                <a:cs typeface="+mj-cs"/>
              </a:rPr>
              <a:t> La Chine: Beidou, initié en 2000;</a:t>
            </a:r>
          </a:p>
          <a:p>
            <a:pPr algn="just" rtl="0">
              <a:buFont typeface="Arial" pitchFamily="34" charset="0"/>
              <a:buChar char="•"/>
            </a:pPr>
            <a:r>
              <a:rPr lang="fr-FR" sz="3200" dirty="0" smtClean="0">
                <a:cs typeface="+mj-cs"/>
              </a:rPr>
              <a:t> L’union européenne: Galileo, prévu en 2020.</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1520" y="188640"/>
            <a:ext cx="5832648" cy="584775"/>
          </a:xfrm>
          <a:prstGeom prst="rect">
            <a:avLst/>
          </a:prstGeom>
          <a:noFill/>
        </p:spPr>
        <p:txBody>
          <a:bodyPr wrap="square" rtlCol="1">
            <a:spAutoFit/>
          </a:bodyPr>
          <a:lstStyle/>
          <a:p>
            <a:pPr algn="l" rtl="0"/>
            <a:r>
              <a:rPr lang="fr-FR" sz="3200" dirty="0" smtClean="0">
                <a:cs typeface="+mj-cs"/>
              </a:rPr>
              <a:t>3. Présentation</a:t>
            </a:r>
            <a:endParaRPr lang="ar-DZ" sz="3200" dirty="0">
              <a:cs typeface="+mj-cs"/>
            </a:endParaRPr>
          </a:p>
        </p:txBody>
      </p:sp>
      <p:sp>
        <p:nvSpPr>
          <p:cNvPr id="5" name="Rectangle 4"/>
          <p:cNvSpPr/>
          <p:nvPr/>
        </p:nvSpPr>
        <p:spPr>
          <a:xfrm>
            <a:off x="285720" y="785794"/>
            <a:ext cx="8572560" cy="5509200"/>
          </a:xfrm>
          <a:prstGeom prst="rect">
            <a:avLst/>
          </a:prstGeom>
        </p:spPr>
        <p:txBody>
          <a:bodyPr wrap="square">
            <a:spAutoFit/>
          </a:bodyPr>
          <a:lstStyle/>
          <a:p>
            <a:pPr algn="just" rtl="0"/>
            <a:r>
              <a:rPr lang="fr-FR" sz="3200" dirty="0" smtClean="0">
                <a:cs typeface="+mj-cs"/>
              </a:rPr>
              <a:t>Le positionnement par satellite (GPS), est un système mis en place par le département de la Défense des États-Unis à des fins militaires à partir de 1973, le système avec 24 satellites est totalement opérationnel en 1995 et s'ouvre au civil en 2000. </a:t>
            </a:r>
          </a:p>
          <a:p>
            <a:pPr algn="just" rtl="0"/>
            <a:r>
              <a:rPr lang="fr-FR" sz="3200" dirty="0" smtClean="0">
                <a:cs typeface="+mj-cs"/>
              </a:rPr>
              <a:t>Les signaux transmis par les satellites peuvent être librement reçus et exploités par quiconque. L'utilisateur, qu'il soit sur terre, sur mer ou dans les airs, peut connaître sa position à toute heure et en tout lieu sur la surface de la Terre.</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51520" y="188640"/>
            <a:ext cx="5832648" cy="584775"/>
          </a:xfrm>
          <a:prstGeom prst="rect">
            <a:avLst/>
          </a:prstGeom>
          <a:noFill/>
        </p:spPr>
        <p:txBody>
          <a:bodyPr wrap="square" rtlCol="1">
            <a:spAutoFit/>
          </a:bodyPr>
          <a:lstStyle/>
          <a:p>
            <a:pPr algn="l" rtl="0"/>
            <a:r>
              <a:rPr lang="fr-FR" sz="3200" dirty="0" smtClean="0">
                <a:cs typeface="+mj-cs"/>
              </a:rPr>
              <a:t>4. Applications</a:t>
            </a:r>
            <a:endParaRPr lang="ar-DZ" sz="3200" dirty="0">
              <a:cs typeface="+mj-cs"/>
            </a:endParaRPr>
          </a:p>
        </p:txBody>
      </p:sp>
      <p:sp>
        <p:nvSpPr>
          <p:cNvPr id="7" name="ZoneTexte 6"/>
          <p:cNvSpPr txBox="1"/>
          <p:nvPr/>
        </p:nvSpPr>
        <p:spPr>
          <a:xfrm>
            <a:off x="403920" y="1214422"/>
            <a:ext cx="8454360" cy="5016758"/>
          </a:xfrm>
          <a:prstGeom prst="rect">
            <a:avLst/>
          </a:prstGeom>
          <a:noFill/>
        </p:spPr>
        <p:txBody>
          <a:bodyPr wrap="square" rtlCol="1">
            <a:spAutoFit/>
          </a:bodyPr>
          <a:lstStyle/>
          <a:p>
            <a:pPr algn="l" rtl="0">
              <a:buFont typeface="Arial" pitchFamily="34" charset="0"/>
              <a:buChar char="•"/>
            </a:pPr>
            <a:r>
              <a:rPr lang="fr-FR" sz="3200" dirty="0" smtClean="0">
                <a:cs typeface="+mj-cs"/>
              </a:rPr>
              <a:t> Navigation maritime, terrestre et aérienne;</a:t>
            </a:r>
          </a:p>
          <a:p>
            <a:pPr algn="just" rtl="0">
              <a:buFont typeface="Arial" pitchFamily="34" charset="0"/>
              <a:buChar char="•"/>
            </a:pPr>
            <a:r>
              <a:rPr lang="fr-FR" sz="3200" dirty="0" smtClean="0">
                <a:cs typeface="+mj-cs"/>
              </a:rPr>
              <a:t> L</a:t>
            </a:r>
            <a:r>
              <a:rPr lang="fr-FR" sz="3200" dirty="0" smtClean="0"/>
              <a:t>ocalisation de flottilles commerciales (bateaux, avions, camions,..)</a:t>
            </a:r>
            <a:r>
              <a:rPr lang="fr-FR" sz="3200" dirty="0" smtClean="0">
                <a:cs typeface="+mj-cs"/>
              </a:rPr>
              <a:t>;</a:t>
            </a:r>
          </a:p>
          <a:p>
            <a:pPr algn="just" rtl="0">
              <a:buFont typeface="Arial" pitchFamily="34" charset="0"/>
              <a:buChar char="•"/>
            </a:pPr>
            <a:r>
              <a:rPr lang="fr-FR" sz="3200" dirty="0" smtClean="0">
                <a:cs typeface="+mj-cs"/>
              </a:rPr>
              <a:t> </a:t>
            </a:r>
            <a:r>
              <a:rPr lang="fr-FR" sz="3200" dirty="0" smtClean="0"/>
              <a:t>Suivi et traçage de parcours;</a:t>
            </a:r>
          </a:p>
          <a:p>
            <a:pPr algn="just" rtl="0">
              <a:buFont typeface="Arial" pitchFamily="34" charset="0"/>
              <a:buChar char="•"/>
            </a:pPr>
            <a:r>
              <a:rPr lang="fr-FR" sz="3200" dirty="0" smtClean="0">
                <a:cs typeface="+mj-cs"/>
              </a:rPr>
              <a:t> Topographie et géodésie;</a:t>
            </a:r>
          </a:p>
          <a:p>
            <a:pPr algn="just" rtl="0">
              <a:buFont typeface="Arial" pitchFamily="34" charset="0"/>
              <a:buChar char="•"/>
            </a:pPr>
            <a:r>
              <a:rPr lang="fr-FR" sz="3200" dirty="0" smtClean="0">
                <a:cs typeface="+mj-cs"/>
              </a:rPr>
              <a:t> </a:t>
            </a:r>
            <a:r>
              <a:rPr lang="fr-FR" sz="3200" cap="all" dirty="0" smtClean="0"/>
              <a:t>é</a:t>
            </a:r>
            <a:r>
              <a:rPr lang="fr-FR" sz="3200" dirty="0" smtClean="0">
                <a:cs typeface="+mj-cs"/>
              </a:rPr>
              <a:t>tude de l’atmosphère et de l’environnement;</a:t>
            </a:r>
          </a:p>
          <a:p>
            <a:pPr algn="just" rtl="0">
              <a:buFont typeface="Arial" pitchFamily="34" charset="0"/>
              <a:buChar char="•"/>
            </a:pPr>
            <a:r>
              <a:rPr lang="fr-FR" sz="3200" dirty="0" smtClean="0">
                <a:cs typeface="+mj-cs"/>
              </a:rPr>
              <a:t> Défense;</a:t>
            </a:r>
          </a:p>
          <a:p>
            <a:pPr algn="just" rtl="0">
              <a:buFont typeface="Arial" pitchFamily="34" charset="0"/>
              <a:buChar char="•"/>
            </a:pPr>
            <a:r>
              <a:rPr lang="fr-FR" sz="3200" dirty="0" smtClean="0">
                <a:cs typeface="+mj-cs"/>
              </a:rPr>
              <a:t> Mouvement des plaques tectoniques; </a:t>
            </a:r>
          </a:p>
          <a:p>
            <a:pPr algn="just" rtl="0">
              <a:buFont typeface="Arial" pitchFamily="34" charset="0"/>
              <a:buChar char="•"/>
            </a:pPr>
            <a:r>
              <a:rPr lang="fr-FR" sz="3200" dirty="0" smtClean="0">
                <a:cs typeface="+mj-cs"/>
              </a:rPr>
              <a:t> Applications Smartphones;</a:t>
            </a:r>
          </a:p>
          <a:p>
            <a:pPr algn="just" rtl="0">
              <a:buFont typeface="Arial" pitchFamily="34" charset="0"/>
              <a:buChar char="•"/>
            </a:pPr>
            <a:r>
              <a:rPr lang="fr-FR" sz="3200" dirty="0" smtClean="0">
                <a:cs typeface="+mj-cs"/>
              </a:rPr>
              <a:t> Etc.</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1520" y="188640"/>
            <a:ext cx="5832648" cy="584775"/>
          </a:xfrm>
          <a:prstGeom prst="rect">
            <a:avLst/>
          </a:prstGeom>
          <a:noFill/>
        </p:spPr>
        <p:txBody>
          <a:bodyPr wrap="square" rtlCol="1">
            <a:spAutoFit/>
          </a:bodyPr>
          <a:lstStyle/>
          <a:p>
            <a:pPr algn="l" rtl="0"/>
            <a:r>
              <a:rPr lang="fr-FR" sz="3200" dirty="0" smtClean="0">
                <a:cs typeface="+mj-cs"/>
              </a:rPr>
              <a:t>5. Composantes</a:t>
            </a:r>
            <a:endParaRPr lang="ar-DZ" sz="3200" dirty="0">
              <a:cs typeface="+mj-cs"/>
            </a:endParaRPr>
          </a:p>
        </p:txBody>
      </p:sp>
      <p:sp>
        <p:nvSpPr>
          <p:cNvPr id="6" name="Rectangle 5"/>
          <p:cNvSpPr/>
          <p:nvPr/>
        </p:nvSpPr>
        <p:spPr>
          <a:xfrm>
            <a:off x="357158" y="1071546"/>
            <a:ext cx="8358246" cy="4524315"/>
          </a:xfrm>
          <a:prstGeom prst="rect">
            <a:avLst/>
          </a:prstGeom>
        </p:spPr>
        <p:txBody>
          <a:bodyPr wrap="square">
            <a:spAutoFit/>
          </a:bodyPr>
          <a:lstStyle/>
          <a:p>
            <a:pPr algn="l" rtl="0"/>
            <a:r>
              <a:rPr lang="fr-FR" sz="3200" dirty="0" smtClean="0"/>
              <a:t>Le GPS se compose de trois groupes d’éléments (appelés segments): </a:t>
            </a:r>
          </a:p>
          <a:p>
            <a:pPr algn="l" rtl="0"/>
            <a:endParaRPr lang="fr-FR" sz="3200" dirty="0" smtClean="0"/>
          </a:p>
          <a:p>
            <a:pPr algn="l" rtl="0">
              <a:lnSpc>
                <a:spcPct val="200000"/>
              </a:lnSpc>
              <a:buFont typeface="Wingdings" pitchFamily="2" charset="2"/>
              <a:buChar char="Ø"/>
            </a:pPr>
            <a:r>
              <a:rPr lang="fr-FR" sz="3200" dirty="0" smtClean="0"/>
              <a:t> Segment spatial;</a:t>
            </a:r>
          </a:p>
          <a:p>
            <a:pPr algn="l" rtl="0">
              <a:lnSpc>
                <a:spcPct val="200000"/>
              </a:lnSpc>
              <a:buFont typeface="Wingdings" pitchFamily="2" charset="2"/>
              <a:buChar char="Ø"/>
            </a:pPr>
            <a:r>
              <a:rPr lang="fr-FR" sz="3200" dirty="0" smtClean="0"/>
              <a:t> Segment contrôle; </a:t>
            </a:r>
          </a:p>
          <a:p>
            <a:pPr algn="l" rtl="0">
              <a:lnSpc>
                <a:spcPct val="200000"/>
              </a:lnSpc>
              <a:buFont typeface="Wingdings" pitchFamily="2" charset="2"/>
              <a:buChar char="Ø"/>
            </a:pPr>
            <a:r>
              <a:rPr lang="fr-FR" sz="3200" dirty="0" smtClean="0"/>
              <a:t> Segment utilisateur.</a:t>
            </a:r>
            <a:endParaRPr lang="fr-FR" sz="3200"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1520" y="188640"/>
            <a:ext cx="5832648" cy="584775"/>
          </a:xfrm>
          <a:prstGeom prst="rect">
            <a:avLst/>
          </a:prstGeom>
          <a:noFill/>
        </p:spPr>
        <p:txBody>
          <a:bodyPr wrap="square" rtlCol="1">
            <a:spAutoFit/>
          </a:bodyPr>
          <a:lstStyle/>
          <a:p>
            <a:pPr algn="l" rtl="0"/>
            <a:r>
              <a:rPr lang="fr-FR" sz="3200" dirty="0" smtClean="0">
                <a:cs typeface="+mj-cs"/>
              </a:rPr>
              <a:t>5.1. Segment spatial</a:t>
            </a:r>
            <a:endParaRPr lang="ar-DZ" sz="3200" dirty="0">
              <a:cs typeface="+mj-cs"/>
            </a:endParaRPr>
          </a:p>
        </p:txBody>
      </p:sp>
      <p:pic>
        <p:nvPicPr>
          <p:cNvPr id="6" name="Image 5" descr="constellation.jpg"/>
          <p:cNvPicPr>
            <a:picLocks noChangeAspect="1"/>
          </p:cNvPicPr>
          <p:nvPr/>
        </p:nvPicPr>
        <p:blipFill>
          <a:blip r:embed="rId2"/>
          <a:stretch>
            <a:fillRect/>
          </a:stretch>
        </p:blipFill>
        <p:spPr>
          <a:xfrm>
            <a:off x="4357686" y="2214554"/>
            <a:ext cx="4572000" cy="4364736"/>
          </a:xfrm>
          <a:prstGeom prst="rect">
            <a:avLst/>
          </a:prstGeom>
        </p:spPr>
      </p:pic>
      <p:graphicFrame>
        <p:nvGraphicFramePr>
          <p:cNvPr id="5" name="Tableau 4"/>
          <p:cNvGraphicFramePr>
            <a:graphicFrameLocks noGrp="1"/>
          </p:cNvGraphicFramePr>
          <p:nvPr/>
        </p:nvGraphicFramePr>
        <p:xfrm>
          <a:off x="500034" y="1357298"/>
          <a:ext cx="5072098" cy="2926080"/>
        </p:xfrm>
        <a:graphic>
          <a:graphicData uri="http://schemas.openxmlformats.org/drawingml/2006/table">
            <a:tbl>
              <a:tblPr/>
              <a:tblGrid>
                <a:gridCol w="1761146"/>
                <a:gridCol w="3310952"/>
              </a:tblGrid>
              <a:tr h="231814">
                <a:tc gridSpan="2">
                  <a:txBody>
                    <a:bodyPr/>
                    <a:lstStyle/>
                    <a:p>
                      <a:pPr algn="ctr" rtl="0"/>
                      <a:r>
                        <a:rPr lang="fr-FR" dirty="0"/>
                        <a:t>Satellites actifs le 17 octobre </a:t>
                      </a:r>
                      <a:r>
                        <a:rPr lang="fr-FR" dirty="0" smtClean="0"/>
                        <a:t>2017 </a:t>
                      </a:r>
                      <a:endParaRPr lang="fr-FR" dirty="0"/>
                    </a:p>
                  </a:txBody>
                  <a:tcPr anchor="ctr"/>
                </a:tc>
                <a:tc hMerge="1">
                  <a:txBody>
                    <a:bodyPr/>
                    <a:lstStyle/>
                    <a:p>
                      <a:endParaRPr lang="fr-FR"/>
                    </a:p>
                  </a:txBody>
                  <a:tcPr/>
                </a:tc>
              </a:tr>
              <a:tr h="231814">
                <a:tc>
                  <a:txBody>
                    <a:bodyPr/>
                    <a:lstStyle/>
                    <a:p>
                      <a:pPr algn="l" rtl="0"/>
                      <a:r>
                        <a:rPr lang="fr-FR" dirty="0"/>
                        <a:t>Satellites</a:t>
                      </a:r>
                    </a:p>
                  </a:txBody>
                  <a:tcPr anchor="ctr">
                    <a:lnL>
                      <a:noFill/>
                    </a:lnL>
                    <a:lnR>
                      <a:noFill/>
                    </a:lnR>
                    <a:lnB>
                      <a:noFill/>
                    </a:lnB>
                  </a:tcPr>
                </a:tc>
                <a:tc>
                  <a:txBody>
                    <a:bodyPr/>
                    <a:lstStyle/>
                    <a:p>
                      <a:pPr algn="ctr" rtl="0"/>
                      <a:r>
                        <a:rPr lang="fr-FR" dirty="0"/>
                        <a:t>Nombre </a:t>
                      </a:r>
                    </a:p>
                  </a:txBody>
                  <a:tcPr anchor="ctr">
                    <a:lnL>
                      <a:noFill/>
                    </a:lnL>
                    <a:lnR>
                      <a:noFill/>
                    </a:lnR>
                    <a:lnT>
                      <a:noFill/>
                    </a:lnT>
                    <a:lnB>
                      <a:noFill/>
                    </a:lnB>
                  </a:tcPr>
                </a:tc>
              </a:tr>
              <a:tr h="231814">
                <a:tc>
                  <a:txBody>
                    <a:bodyPr/>
                    <a:lstStyle/>
                    <a:p>
                      <a:pPr algn="l" rtl="0"/>
                      <a:r>
                        <a:rPr lang="fr-FR" dirty="0"/>
                        <a:t>Bloc IIA</a:t>
                      </a:r>
                    </a:p>
                  </a:txBody>
                  <a:tcPr anchor="ctr">
                    <a:lnL>
                      <a:noFill/>
                    </a:lnL>
                    <a:lnR>
                      <a:noFill/>
                    </a:lnR>
                    <a:lnT>
                      <a:noFill/>
                    </a:lnT>
                    <a:lnB>
                      <a:noFill/>
                    </a:lnB>
                  </a:tcPr>
                </a:tc>
                <a:tc>
                  <a:txBody>
                    <a:bodyPr/>
                    <a:lstStyle/>
                    <a:p>
                      <a:pPr algn="ctr" rtl="0"/>
                      <a:r>
                        <a:rPr lang="fr-FR" dirty="0"/>
                        <a:t>0 </a:t>
                      </a:r>
                    </a:p>
                  </a:txBody>
                  <a:tcPr anchor="ctr">
                    <a:lnL>
                      <a:noFill/>
                    </a:lnL>
                    <a:lnR>
                      <a:noFill/>
                    </a:lnR>
                    <a:lnT>
                      <a:noFill/>
                    </a:lnT>
                    <a:lnB>
                      <a:noFill/>
                    </a:lnB>
                  </a:tcPr>
                </a:tc>
              </a:tr>
              <a:tr h="231814">
                <a:tc>
                  <a:txBody>
                    <a:bodyPr/>
                    <a:lstStyle/>
                    <a:p>
                      <a:pPr algn="l" rtl="0"/>
                      <a:r>
                        <a:rPr lang="fr-FR" dirty="0"/>
                        <a:t>Bloc IIR</a:t>
                      </a:r>
                    </a:p>
                  </a:txBody>
                  <a:tcPr anchor="ctr">
                    <a:lnL>
                      <a:noFill/>
                    </a:lnL>
                    <a:lnR>
                      <a:noFill/>
                    </a:lnR>
                    <a:lnT>
                      <a:noFill/>
                    </a:lnT>
                    <a:lnB>
                      <a:noFill/>
                    </a:lnB>
                  </a:tcPr>
                </a:tc>
                <a:tc>
                  <a:txBody>
                    <a:bodyPr/>
                    <a:lstStyle/>
                    <a:p>
                      <a:pPr algn="ctr" rtl="0"/>
                      <a:r>
                        <a:rPr lang="fr-FR"/>
                        <a:t>12 </a:t>
                      </a:r>
                    </a:p>
                  </a:txBody>
                  <a:tcPr anchor="ctr">
                    <a:lnL>
                      <a:noFill/>
                    </a:lnL>
                    <a:lnR>
                      <a:noFill/>
                    </a:lnR>
                    <a:lnT>
                      <a:noFill/>
                    </a:lnT>
                    <a:lnB>
                      <a:noFill/>
                    </a:lnB>
                  </a:tcPr>
                </a:tc>
              </a:tr>
              <a:tr h="231814">
                <a:tc>
                  <a:txBody>
                    <a:bodyPr/>
                    <a:lstStyle/>
                    <a:p>
                      <a:pPr algn="l" rtl="0"/>
                      <a:r>
                        <a:rPr lang="fr-FR" dirty="0"/>
                        <a:t>Bloc IIR(M)</a:t>
                      </a:r>
                    </a:p>
                  </a:txBody>
                  <a:tcPr anchor="ctr">
                    <a:lnL>
                      <a:noFill/>
                    </a:lnL>
                    <a:lnR>
                      <a:noFill/>
                    </a:lnR>
                    <a:lnT>
                      <a:noFill/>
                    </a:lnT>
                    <a:lnB>
                      <a:noFill/>
                    </a:lnB>
                  </a:tcPr>
                </a:tc>
                <a:tc>
                  <a:txBody>
                    <a:bodyPr/>
                    <a:lstStyle/>
                    <a:p>
                      <a:pPr algn="ctr" rtl="0"/>
                      <a:r>
                        <a:rPr lang="fr-FR" dirty="0"/>
                        <a:t>7 </a:t>
                      </a:r>
                    </a:p>
                  </a:txBody>
                  <a:tcPr anchor="ctr">
                    <a:lnL>
                      <a:noFill/>
                    </a:lnL>
                    <a:lnR>
                      <a:noFill/>
                    </a:lnR>
                    <a:lnT>
                      <a:noFill/>
                    </a:lnT>
                    <a:lnB>
                      <a:noFill/>
                    </a:lnB>
                  </a:tcPr>
                </a:tc>
              </a:tr>
              <a:tr h="231814">
                <a:tc>
                  <a:txBody>
                    <a:bodyPr/>
                    <a:lstStyle/>
                    <a:p>
                      <a:pPr algn="l" rtl="0"/>
                      <a:r>
                        <a:rPr lang="fr-FR" dirty="0"/>
                        <a:t>Bloc IIF</a:t>
                      </a:r>
                    </a:p>
                  </a:txBody>
                  <a:tcPr anchor="ctr">
                    <a:lnL>
                      <a:noFill/>
                    </a:lnL>
                    <a:lnR>
                      <a:noFill/>
                    </a:lnR>
                    <a:lnT>
                      <a:noFill/>
                    </a:lnT>
                    <a:lnB>
                      <a:noFill/>
                    </a:lnB>
                  </a:tcPr>
                </a:tc>
                <a:tc>
                  <a:txBody>
                    <a:bodyPr/>
                    <a:lstStyle/>
                    <a:p>
                      <a:pPr algn="ctr" rtl="0"/>
                      <a:r>
                        <a:rPr lang="fr-FR"/>
                        <a:t>12 </a:t>
                      </a:r>
                    </a:p>
                  </a:txBody>
                  <a:tcPr anchor="ctr">
                    <a:lnL>
                      <a:noFill/>
                    </a:lnL>
                    <a:lnR>
                      <a:noFill/>
                    </a:lnR>
                    <a:lnT>
                      <a:noFill/>
                    </a:lnT>
                    <a:lnB>
                      <a:noFill/>
                    </a:lnB>
                  </a:tcPr>
                </a:tc>
              </a:tr>
              <a:tr h="231814">
                <a:tc>
                  <a:txBody>
                    <a:bodyPr/>
                    <a:lstStyle/>
                    <a:p>
                      <a:pPr algn="l" rtl="0"/>
                      <a:r>
                        <a:rPr lang="fr-FR" dirty="0"/>
                        <a:t>Bloc III</a:t>
                      </a:r>
                    </a:p>
                  </a:txBody>
                  <a:tcPr anchor="ctr">
                    <a:lnL>
                      <a:noFill/>
                    </a:lnL>
                    <a:lnR>
                      <a:noFill/>
                    </a:lnR>
                    <a:lnT>
                      <a:noFill/>
                    </a:lnT>
                    <a:lnB>
                      <a:noFill/>
                    </a:lnB>
                  </a:tcPr>
                </a:tc>
                <a:tc>
                  <a:txBody>
                    <a:bodyPr/>
                    <a:lstStyle/>
                    <a:p>
                      <a:pPr algn="ctr" rtl="0"/>
                      <a:r>
                        <a:rPr lang="fr-FR"/>
                        <a:t>0 </a:t>
                      </a:r>
                    </a:p>
                  </a:txBody>
                  <a:tcPr anchor="ctr">
                    <a:lnL>
                      <a:noFill/>
                    </a:lnL>
                    <a:lnR>
                      <a:noFill/>
                    </a:lnR>
                    <a:lnT>
                      <a:noFill/>
                    </a:lnT>
                    <a:lnB>
                      <a:noFill/>
                    </a:lnB>
                  </a:tcPr>
                </a:tc>
              </a:tr>
              <a:tr h="231814">
                <a:tc>
                  <a:txBody>
                    <a:bodyPr/>
                    <a:lstStyle/>
                    <a:p>
                      <a:pPr algn="l" rtl="0"/>
                      <a:r>
                        <a:rPr lang="fr-FR" b="1" dirty="0"/>
                        <a:t>Total</a:t>
                      </a:r>
                      <a:endParaRPr lang="fr-FR" dirty="0"/>
                    </a:p>
                  </a:txBody>
                  <a:tcPr anchor="ctr">
                    <a:lnL>
                      <a:noFill/>
                    </a:lnL>
                    <a:lnR>
                      <a:noFill/>
                    </a:lnR>
                    <a:lnT>
                      <a:noFill/>
                    </a:lnT>
                    <a:lnB>
                      <a:noFill/>
                    </a:lnB>
                  </a:tcPr>
                </a:tc>
                <a:tc>
                  <a:txBody>
                    <a:bodyPr/>
                    <a:lstStyle/>
                    <a:p>
                      <a:pPr algn="ctr" rtl="0"/>
                      <a:r>
                        <a:rPr lang="fr-FR" b="1" dirty="0"/>
                        <a:t>31</a:t>
                      </a:r>
                      <a:endParaRPr lang="fr-FR" dirty="0"/>
                    </a:p>
                  </a:txBody>
                  <a:tcPr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1520" y="188640"/>
            <a:ext cx="5832648" cy="584775"/>
          </a:xfrm>
          <a:prstGeom prst="rect">
            <a:avLst/>
          </a:prstGeom>
          <a:noFill/>
        </p:spPr>
        <p:txBody>
          <a:bodyPr wrap="square" rtlCol="1">
            <a:spAutoFit/>
          </a:bodyPr>
          <a:lstStyle/>
          <a:p>
            <a:pPr algn="l" rtl="0"/>
            <a:r>
              <a:rPr lang="fr-FR" sz="3200" dirty="0" smtClean="0">
                <a:cs typeface="+mj-cs"/>
              </a:rPr>
              <a:t>5.2. Segment contrôle</a:t>
            </a:r>
            <a:endParaRPr lang="ar-DZ" sz="3200" dirty="0">
              <a:cs typeface="+mj-cs"/>
            </a:endParaRPr>
          </a:p>
        </p:txBody>
      </p:sp>
      <p:sp>
        <p:nvSpPr>
          <p:cNvPr id="5" name="Rectangle 4"/>
          <p:cNvSpPr/>
          <p:nvPr/>
        </p:nvSpPr>
        <p:spPr>
          <a:xfrm>
            <a:off x="428596" y="1160207"/>
            <a:ext cx="8143932" cy="2554545"/>
          </a:xfrm>
          <a:prstGeom prst="rect">
            <a:avLst/>
          </a:prstGeom>
        </p:spPr>
        <p:txBody>
          <a:bodyPr wrap="square">
            <a:spAutoFit/>
          </a:bodyPr>
          <a:lstStyle/>
          <a:p>
            <a:pPr algn="just" rtl="0"/>
            <a:r>
              <a:rPr lang="fr-FR" sz="3200" dirty="0" smtClean="0"/>
              <a:t>Il est composé de stations au sol. Leur rôle est de mettre à jour les informations transmises par les satellites (éphémérides, paramètres d'horloge) et contrôler leur bon fonctionnement.</a:t>
            </a:r>
            <a:endParaRPr lang="fr-FR" sz="3200" dirty="0"/>
          </a:p>
        </p:txBody>
      </p:sp>
      <p:pic>
        <p:nvPicPr>
          <p:cNvPr id="6" name="Image 5" descr="map.png"/>
          <p:cNvPicPr>
            <a:picLocks noChangeAspect="1"/>
          </p:cNvPicPr>
          <p:nvPr/>
        </p:nvPicPr>
        <p:blipFill>
          <a:blip r:embed="rId2"/>
          <a:stretch>
            <a:fillRect/>
          </a:stretch>
        </p:blipFill>
        <p:spPr>
          <a:xfrm>
            <a:off x="2143108" y="3571876"/>
            <a:ext cx="5238750" cy="2857500"/>
          </a:xfrm>
          <a:prstGeom prst="rect">
            <a:avLst/>
          </a:prstGeo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1520" y="188640"/>
            <a:ext cx="5832648" cy="584775"/>
          </a:xfrm>
          <a:prstGeom prst="rect">
            <a:avLst/>
          </a:prstGeom>
          <a:noFill/>
        </p:spPr>
        <p:txBody>
          <a:bodyPr wrap="square" rtlCol="1">
            <a:spAutoFit/>
          </a:bodyPr>
          <a:lstStyle/>
          <a:p>
            <a:pPr algn="l" rtl="0"/>
            <a:r>
              <a:rPr lang="fr-FR" sz="3200" dirty="0" smtClean="0">
                <a:cs typeface="+mj-cs"/>
              </a:rPr>
              <a:t>5.3. Segment utilisateur</a:t>
            </a:r>
            <a:endParaRPr lang="ar-DZ" sz="3200" dirty="0">
              <a:cs typeface="+mj-cs"/>
            </a:endParaRPr>
          </a:p>
        </p:txBody>
      </p:sp>
      <p:pic>
        <p:nvPicPr>
          <p:cNvPr id="5" name="Image 4" descr="1813361903_34c6752f87_z.jpg"/>
          <p:cNvPicPr>
            <a:picLocks noChangeAspect="1"/>
          </p:cNvPicPr>
          <p:nvPr/>
        </p:nvPicPr>
        <p:blipFill>
          <a:blip r:embed="rId2"/>
          <a:stretch>
            <a:fillRect/>
          </a:stretch>
        </p:blipFill>
        <p:spPr>
          <a:xfrm>
            <a:off x="1357290" y="1214422"/>
            <a:ext cx="6834202" cy="512565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259632" y="548680"/>
            <a:ext cx="5832648" cy="646331"/>
          </a:xfrm>
          <a:prstGeom prst="rect">
            <a:avLst/>
          </a:prstGeom>
          <a:noFill/>
        </p:spPr>
        <p:txBody>
          <a:bodyPr wrap="square" rtlCol="1">
            <a:spAutoFit/>
          </a:bodyPr>
          <a:lstStyle/>
          <a:p>
            <a:pPr algn="ctr"/>
            <a:r>
              <a:rPr lang="fr-FR" sz="3600" u="sng" dirty="0" smtClean="0">
                <a:solidFill>
                  <a:srgbClr val="FFFF00"/>
                </a:solidFill>
                <a:effectLst>
                  <a:outerShdw blurRad="38100" dist="38100" dir="2700000" algn="tl">
                    <a:srgbClr val="000000">
                      <a:alpha val="43137"/>
                    </a:srgbClr>
                  </a:outerShdw>
                </a:effectLst>
                <a:cs typeface="+mj-cs"/>
              </a:rPr>
              <a:t>5. Applications</a:t>
            </a:r>
            <a:endParaRPr lang="ar-DZ" sz="3600" u="sng" dirty="0">
              <a:solidFill>
                <a:srgbClr val="FFFF00"/>
              </a:solidFill>
              <a:effectLst>
                <a:outerShdw blurRad="38100" dist="38100" dir="2700000" algn="tl">
                  <a:srgbClr val="000000">
                    <a:alpha val="43137"/>
                  </a:srgbClr>
                </a:outerShdw>
              </a:effectLst>
              <a:cs typeface="+mj-cs"/>
            </a:endParaRPr>
          </a:p>
        </p:txBody>
      </p:sp>
      <p:pic>
        <p:nvPicPr>
          <p:cNvPr id="7" name="Picture 8"/>
          <p:cNvPicPr>
            <a:picLocks noChangeAspect="1" noChangeArrowheads="1"/>
          </p:cNvPicPr>
          <p:nvPr/>
        </p:nvPicPr>
        <p:blipFill>
          <a:blip r:embed="rId3" cstate="print"/>
          <a:srcRect l="12425" t="21228" r="10489" b="27275"/>
          <a:stretch>
            <a:fillRect/>
          </a:stretch>
        </p:blipFill>
        <p:spPr bwMode="auto">
          <a:xfrm>
            <a:off x="2757488" y="2871788"/>
            <a:ext cx="6135687" cy="3359150"/>
          </a:xfrm>
          <a:prstGeom prst="rect">
            <a:avLst/>
          </a:prstGeom>
          <a:noFill/>
          <a:ln w="57150">
            <a:solidFill>
              <a:schemeClr val="tx1"/>
            </a:solidFill>
            <a:miter lim="800000"/>
            <a:headEnd/>
            <a:tailEnd/>
          </a:ln>
        </p:spPr>
      </p:pic>
      <p:sp>
        <p:nvSpPr>
          <p:cNvPr id="8" name="Line 11"/>
          <p:cNvSpPr>
            <a:spLocks noChangeShapeType="1"/>
          </p:cNvSpPr>
          <p:nvPr/>
        </p:nvSpPr>
        <p:spPr bwMode="auto">
          <a:xfrm>
            <a:off x="1907704" y="4509120"/>
            <a:ext cx="3959696" cy="1577355"/>
          </a:xfrm>
          <a:prstGeom prst="line">
            <a:avLst/>
          </a:prstGeom>
          <a:noFill/>
          <a:ln w="28575">
            <a:solidFill>
              <a:srgbClr val="FF0000"/>
            </a:solidFill>
            <a:round/>
            <a:headEnd/>
            <a:tailEnd type="triangle" w="med" len="med"/>
          </a:ln>
          <a:effectLst/>
        </p:spPr>
        <p:txBody>
          <a:bodyPr/>
          <a:lstStyle/>
          <a:p>
            <a:pPr>
              <a:defRPr/>
            </a:pPr>
            <a:endParaRPr lang="ar-SA">
              <a:effectLst>
                <a:outerShdw blurRad="38100" dist="38100" dir="2700000" algn="tl">
                  <a:srgbClr val="000000">
                    <a:alpha val="43137"/>
                  </a:srgbClr>
                </a:outerShdw>
              </a:effectLst>
              <a:ea typeface="+mn-ea"/>
              <a:cs typeface="Simplified Arabic" pitchFamily="2" charset="-78"/>
            </a:endParaRPr>
          </a:p>
        </p:txBody>
      </p:sp>
      <p:sp>
        <p:nvSpPr>
          <p:cNvPr id="9" name="Text Box 12"/>
          <p:cNvSpPr txBox="1">
            <a:spLocks noChangeArrowheads="1"/>
          </p:cNvSpPr>
          <p:nvPr/>
        </p:nvSpPr>
        <p:spPr bwMode="auto">
          <a:xfrm>
            <a:off x="204341" y="3933056"/>
            <a:ext cx="1847379" cy="1200329"/>
          </a:xfrm>
          <a:prstGeom prst="rect">
            <a:avLst/>
          </a:prstGeom>
          <a:noFill/>
          <a:ln w="9525">
            <a:noFill/>
            <a:miter lim="800000"/>
            <a:headEnd/>
            <a:tailEnd/>
          </a:ln>
        </p:spPr>
        <p:txBody>
          <a:bodyPr wrap="square">
            <a:spAutoFit/>
          </a:bodyPr>
          <a:lstStyle/>
          <a:p>
            <a:pPr algn="l">
              <a:spcBef>
                <a:spcPct val="50000"/>
              </a:spcBef>
            </a:pPr>
            <a:r>
              <a:rPr kumimoji="0" lang="fr-FR" sz="2400" dirty="0" smtClean="0">
                <a:solidFill>
                  <a:srgbClr val="FFFF00"/>
                </a:solidFill>
                <a:latin typeface="Times New Roman" pitchFamily="18" charset="0"/>
                <a:cs typeface="Times New Roman" pitchFamily="18" charset="0"/>
              </a:rPr>
              <a:t>Instruments de détection des fuites</a:t>
            </a:r>
            <a:endParaRPr kumimoji="0" lang="en-GB" sz="2400" dirty="0">
              <a:solidFill>
                <a:srgbClr val="FFFF00"/>
              </a:solidFill>
              <a:latin typeface="Times New Roman" pitchFamily="18" charset="0"/>
              <a:cs typeface="Times New Roman" pitchFamily="18" charset="0"/>
            </a:endParaRPr>
          </a:p>
        </p:txBody>
      </p:sp>
      <p:sp>
        <p:nvSpPr>
          <p:cNvPr id="10" name="Line 9"/>
          <p:cNvSpPr>
            <a:spLocks noChangeShapeType="1"/>
          </p:cNvSpPr>
          <p:nvPr/>
        </p:nvSpPr>
        <p:spPr bwMode="auto">
          <a:xfrm flipV="1">
            <a:off x="1907703" y="3709988"/>
            <a:ext cx="1727671" cy="799132"/>
          </a:xfrm>
          <a:prstGeom prst="line">
            <a:avLst/>
          </a:prstGeom>
          <a:noFill/>
          <a:ln w="28575">
            <a:solidFill>
              <a:srgbClr val="FF0000"/>
            </a:solidFill>
            <a:round/>
            <a:headEnd/>
            <a:tailEnd type="triangle" w="med" len="med"/>
          </a:ln>
          <a:effectLst/>
        </p:spPr>
        <p:txBody>
          <a:bodyPr/>
          <a:lstStyle/>
          <a:p>
            <a:pPr>
              <a:defRPr/>
            </a:pPr>
            <a:endParaRPr lang="ar-SA">
              <a:effectLst>
                <a:outerShdw blurRad="38100" dist="38100" dir="2700000" algn="tl">
                  <a:srgbClr val="000000">
                    <a:alpha val="43137"/>
                  </a:srgbClr>
                </a:outerShdw>
              </a:effectLst>
              <a:ea typeface="+mn-ea"/>
              <a:cs typeface="Simplified Arabic" pitchFamily="2" charset="-78"/>
            </a:endParaRPr>
          </a:p>
        </p:txBody>
      </p:sp>
      <p:sp>
        <p:nvSpPr>
          <p:cNvPr id="11" name="Line 9"/>
          <p:cNvSpPr>
            <a:spLocks noChangeShapeType="1"/>
          </p:cNvSpPr>
          <p:nvPr/>
        </p:nvSpPr>
        <p:spPr bwMode="auto">
          <a:xfrm>
            <a:off x="1979712" y="4509120"/>
            <a:ext cx="2736303" cy="432048"/>
          </a:xfrm>
          <a:prstGeom prst="line">
            <a:avLst/>
          </a:prstGeom>
          <a:noFill/>
          <a:ln w="28575">
            <a:solidFill>
              <a:srgbClr val="FF0000"/>
            </a:solidFill>
            <a:round/>
            <a:headEnd/>
            <a:tailEnd type="triangle" w="med" len="med"/>
          </a:ln>
          <a:effectLst/>
        </p:spPr>
        <p:txBody>
          <a:bodyPr/>
          <a:lstStyle/>
          <a:p>
            <a:pPr>
              <a:defRPr/>
            </a:pPr>
            <a:endParaRPr lang="ar-SA">
              <a:effectLst>
                <a:outerShdw blurRad="38100" dist="38100" dir="2700000" algn="tl">
                  <a:srgbClr val="000000">
                    <a:alpha val="43137"/>
                  </a:srgbClr>
                </a:outerShdw>
              </a:effectLst>
              <a:ea typeface="+mn-ea"/>
              <a:cs typeface="Simplified Arabic" pitchFamily="2" charset="-78"/>
            </a:endParaRPr>
          </a:p>
        </p:txBody>
      </p:sp>
      <p:sp>
        <p:nvSpPr>
          <p:cNvPr id="12" name="ZoneTexte 11"/>
          <p:cNvSpPr txBox="1"/>
          <p:nvPr/>
        </p:nvSpPr>
        <p:spPr>
          <a:xfrm>
            <a:off x="251520" y="1290826"/>
            <a:ext cx="4248472" cy="553998"/>
          </a:xfrm>
          <a:prstGeom prst="rect">
            <a:avLst/>
          </a:prstGeom>
          <a:noFill/>
        </p:spPr>
        <p:txBody>
          <a:bodyPr wrap="square" rtlCol="1">
            <a:spAutoFit/>
          </a:bodyPr>
          <a:lstStyle/>
          <a:p>
            <a:pPr algn="ctr"/>
            <a:r>
              <a:rPr lang="fr-FR" sz="3000" dirty="0" smtClean="0">
                <a:solidFill>
                  <a:srgbClr val="FFFF00"/>
                </a:solidFill>
                <a:effectLst>
                  <a:outerShdw blurRad="38100" dist="38100" dir="2700000" algn="tl">
                    <a:srgbClr val="000000">
                      <a:alpha val="43137"/>
                    </a:srgbClr>
                  </a:outerShdw>
                </a:effectLst>
                <a:cs typeface="+mj-cs"/>
              </a:rPr>
              <a:t>Maintenance des réseaux </a:t>
            </a:r>
            <a:endParaRPr lang="ar-DZ" sz="3000" dirty="0">
              <a:solidFill>
                <a:srgbClr val="FFFF00"/>
              </a:solidFill>
              <a:effectLst>
                <a:outerShdw blurRad="38100" dist="38100" dir="2700000" algn="tl">
                  <a:srgbClr val="000000">
                    <a:alpha val="43137"/>
                  </a:srgbClr>
                </a:outerShdw>
              </a:effectLst>
              <a:cs typeface="+mj-cs"/>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gps_princip2"/>
          <p:cNvPicPr>
            <a:picLocks noChangeArrowheads="1"/>
          </p:cNvPicPr>
          <p:nvPr/>
        </p:nvPicPr>
        <p:blipFill>
          <a:blip r:embed="rId2"/>
          <a:srcRect/>
          <a:stretch>
            <a:fillRect/>
          </a:stretch>
        </p:blipFill>
        <p:spPr bwMode="auto">
          <a:xfrm>
            <a:off x="714348" y="428604"/>
            <a:ext cx="7358114" cy="58579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1472" y="1571612"/>
            <a:ext cx="7858180" cy="4031873"/>
          </a:xfrm>
          <a:prstGeom prst="rect">
            <a:avLst/>
          </a:prstGeom>
        </p:spPr>
        <p:txBody>
          <a:bodyPr wrap="square">
            <a:spAutoFit/>
          </a:bodyPr>
          <a:lstStyle/>
          <a:p>
            <a:pPr algn="just" rtl="0"/>
            <a:r>
              <a:rPr lang="fr-FR" sz="3200" dirty="0" smtClean="0"/>
              <a:t>Le GPS fonctionne grâce au calcul de la distance qui sépare un récepteur GPS de plusieurs satellites. Les informations nécessaires au calcul de la position des satellites étant transmises régulièrement au récepteur, celui-ci peut, grâce à la connaissance de la distance qui le sépare des satellites, connaître ses coordonnées.</a:t>
            </a:r>
            <a:endParaRPr lang="fr-FR" sz="3200" dirty="0"/>
          </a:p>
        </p:txBody>
      </p:sp>
      <p:sp>
        <p:nvSpPr>
          <p:cNvPr id="7" name="ZoneTexte 6"/>
          <p:cNvSpPr txBox="1"/>
          <p:nvPr/>
        </p:nvSpPr>
        <p:spPr>
          <a:xfrm>
            <a:off x="251520" y="188640"/>
            <a:ext cx="5832648" cy="584775"/>
          </a:xfrm>
          <a:prstGeom prst="rect">
            <a:avLst/>
          </a:prstGeom>
          <a:noFill/>
        </p:spPr>
        <p:txBody>
          <a:bodyPr wrap="square" rtlCol="1">
            <a:spAutoFit/>
          </a:bodyPr>
          <a:lstStyle/>
          <a:p>
            <a:pPr algn="l" rtl="0"/>
            <a:r>
              <a:rPr lang="fr-FR" sz="3200" dirty="0" smtClean="0">
                <a:cs typeface="+mj-cs"/>
              </a:rPr>
              <a:t>6. Principe de fonctionnement</a:t>
            </a:r>
            <a:endParaRPr lang="ar-DZ" sz="3200" dirty="0">
              <a:cs typeface="+mj-cs"/>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51520" y="188640"/>
            <a:ext cx="5832648" cy="584775"/>
          </a:xfrm>
          <a:prstGeom prst="rect">
            <a:avLst/>
          </a:prstGeom>
          <a:noFill/>
        </p:spPr>
        <p:txBody>
          <a:bodyPr wrap="square" rtlCol="1">
            <a:spAutoFit/>
          </a:bodyPr>
          <a:lstStyle/>
          <a:p>
            <a:pPr algn="l" rtl="0"/>
            <a:r>
              <a:rPr lang="fr-FR" sz="3200" dirty="0" smtClean="0">
                <a:cs typeface="+mj-cs"/>
              </a:rPr>
              <a:t>7. Modes de positionnement</a:t>
            </a:r>
            <a:endParaRPr lang="ar-DZ" sz="3200" dirty="0">
              <a:cs typeface="+mj-cs"/>
            </a:endParaRPr>
          </a:p>
        </p:txBody>
      </p:sp>
      <p:sp>
        <p:nvSpPr>
          <p:cNvPr id="6" name="ZoneTexte 5"/>
          <p:cNvSpPr txBox="1"/>
          <p:nvPr/>
        </p:nvSpPr>
        <p:spPr>
          <a:xfrm>
            <a:off x="1453996" y="1629779"/>
            <a:ext cx="5832648" cy="1921616"/>
          </a:xfrm>
          <a:prstGeom prst="rect">
            <a:avLst/>
          </a:prstGeom>
          <a:noFill/>
        </p:spPr>
        <p:txBody>
          <a:bodyPr wrap="square" rtlCol="1">
            <a:spAutoFit/>
          </a:bodyPr>
          <a:lstStyle/>
          <a:p>
            <a:pPr algn="l" rtl="0">
              <a:lnSpc>
                <a:spcPct val="200000"/>
              </a:lnSpc>
            </a:pPr>
            <a:r>
              <a:rPr lang="fr-FR" sz="3200" dirty="0" smtClean="0">
                <a:cs typeface="+mj-cs"/>
              </a:rPr>
              <a:t>7.1. Positionnement absolu;</a:t>
            </a:r>
          </a:p>
          <a:p>
            <a:pPr algn="l" rtl="0">
              <a:lnSpc>
                <a:spcPct val="200000"/>
              </a:lnSpc>
            </a:pPr>
            <a:r>
              <a:rPr lang="fr-FR" sz="3200" dirty="0" smtClean="0">
                <a:cs typeface="+mj-cs"/>
              </a:rPr>
              <a:t>7.2. Positionnement relatif.</a:t>
            </a:r>
            <a:endParaRPr lang="ar-DZ" sz="3200" dirty="0">
              <a:cs typeface="+mj-cs"/>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51520" y="188640"/>
            <a:ext cx="5832648" cy="584775"/>
          </a:xfrm>
          <a:prstGeom prst="rect">
            <a:avLst/>
          </a:prstGeom>
          <a:noFill/>
        </p:spPr>
        <p:txBody>
          <a:bodyPr wrap="square" rtlCol="1">
            <a:spAutoFit/>
          </a:bodyPr>
          <a:lstStyle/>
          <a:p>
            <a:pPr algn="l" rtl="0"/>
            <a:r>
              <a:rPr lang="fr-FR" sz="3200" dirty="0" smtClean="0">
                <a:cs typeface="+mj-cs"/>
              </a:rPr>
              <a:t>7.1. </a:t>
            </a:r>
            <a:r>
              <a:rPr lang="fr-FR" sz="3200" dirty="0" smtClean="0"/>
              <a:t>Positionnement absolu</a:t>
            </a:r>
            <a:endParaRPr lang="ar-DZ" sz="3200" dirty="0">
              <a:cs typeface="+mj-cs"/>
            </a:endParaRPr>
          </a:p>
        </p:txBody>
      </p:sp>
      <p:sp>
        <p:nvSpPr>
          <p:cNvPr id="12289" name="Rectangle 1"/>
          <p:cNvSpPr>
            <a:spLocks noChangeArrowheads="1"/>
          </p:cNvSpPr>
          <p:nvPr/>
        </p:nvSpPr>
        <p:spPr bwMode="auto">
          <a:xfrm>
            <a:off x="642910" y="1357298"/>
            <a:ext cx="785818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rtl="0" fontAlgn="base">
              <a:spcBef>
                <a:spcPct val="0"/>
              </a:spcBef>
              <a:spcAft>
                <a:spcPct val="0"/>
              </a:spcAft>
            </a:pPr>
            <a:r>
              <a:rPr lang="fr-FR" sz="3200" dirty="0" smtClean="0"/>
              <a:t>Les mesures sont faites avec un récepteur isolé. Ce type de positionnement est peu précis (± 50 cm à 10 m).</a:t>
            </a:r>
          </a:p>
        </p:txBody>
      </p:sp>
      <p:grpSp>
        <p:nvGrpSpPr>
          <p:cNvPr id="2" name="Groupe 7"/>
          <p:cNvGrpSpPr/>
          <p:nvPr/>
        </p:nvGrpSpPr>
        <p:grpSpPr>
          <a:xfrm>
            <a:off x="0" y="2333634"/>
            <a:ext cx="9144000" cy="3810010"/>
            <a:chOff x="0" y="2333634"/>
            <a:chExt cx="9144000" cy="3810010"/>
          </a:xfrm>
        </p:grpSpPr>
        <p:pic>
          <p:nvPicPr>
            <p:cNvPr id="13" name="Image 12" descr="locationgpsuno_antenne.jpg"/>
            <p:cNvPicPr>
              <a:picLocks noChangeAspect="1"/>
            </p:cNvPicPr>
            <p:nvPr/>
          </p:nvPicPr>
          <p:blipFill>
            <a:blip r:embed="rId2"/>
            <a:srcRect l="31875" r="32501"/>
            <a:stretch>
              <a:fillRect/>
            </a:stretch>
          </p:blipFill>
          <p:spPr>
            <a:xfrm>
              <a:off x="7786710" y="2333634"/>
              <a:ext cx="1357290" cy="3810010"/>
            </a:xfrm>
            <a:prstGeom prst="rect">
              <a:avLst/>
            </a:prstGeom>
          </p:spPr>
        </p:pic>
        <p:pic>
          <p:nvPicPr>
            <p:cNvPr id="10" name="Image 9" descr="index.jpg"/>
            <p:cNvPicPr>
              <a:picLocks noChangeAspect="1"/>
            </p:cNvPicPr>
            <p:nvPr/>
          </p:nvPicPr>
          <p:blipFill>
            <a:blip r:embed="rId3"/>
            <a:stretch>
              <a:fillRect/>
            </a:stretch>
          </p:blipFill>
          <p:spPr>
            <a:xfrm>
              <a:off x="0" y="3429000"/>
              <a:ext cx="2143125" cy="2143125"/>
            </a:xfrm>
            <a:prstGeom prst="rect">
              <a:avLst/>
            </a:prstGeom>
          </p:spPr>
        </p:pic>
        <p:pic>
          <p:nvPicPr>
            <p:cNvPr id="11" name="Image 10" descr="1.jpg"/>
            <p:cNvPicPr>
              <a:picLocks noChangeAspect="1"/>
            </p:cNvPicPr>
            <p:nvPr/>
          </p:nvPicPr>
          <p:blipFill>
            <a:blip r:embed="rId4"/>
            <a:stretch>
              <a:fillRect/>
            </a:stretch>
          </p:blipFill>
          <p:spPr>
            <a:xfrm>
              <a:off x="2214546" y="3643314"/>
              <a:ext cx="2552700" cy="1790700"/>
            </a:xfrm>
            <a:prstGeom prst="rect">
              <a:avLst/>
            </a:prstGeom>
          </p:spPr>
        </p:pic>
        <p:pic>
          <p:nvPicPr>
            <p:cNvPr id="12" name="Image 11" descr="depositphotos_62212481-stock-photo-gps-navigation-concept.jpg"/>
            <p:cNvPicPr>
              <a:picLocks noChangeAspect="1"/>
            </p:cNvPicPr>
            <p:nvPr/>
          </p:nvPicPr>
          <p:blipFill>
            <a:blip r:embed="rId5"/>
            <a:stretch>
              <a:fillRect/>
            </a:stretch>
          </p:blipFill>
          <p:spPr>
            <a:xfrm>
              <a:off x="5143504" y="3714752"/>
              <a:ext cx="2536017" cy="1690678"/>
            </a:xfrm>
            <a:prstGeom prst="rect">
              <a:avLst/>
            </a:prstGeom>
          </p:spPr>
        </p:pic>
      </p:gr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1520" y="188640"/>
            <a:ext cx="5832648" cy="584775"/>
          </a:xfrm>
          <a:prstGeom prst="rect">
            <a:avLst/>
          </a:prstGeom>
          <a:noFill/>
        </p:spPr>
        <p:txBody>
          <a:bodyPr wrap="square" rtlCol="1">
            <a:spAutoFit/>
          </a:bodyPr>
          <a:lstStyle/>
          <a:p>
            <a:pPr algn="l" rtl="0"/>
            <a:r>
              <a:rPr lang="fr-FR" sz="3200" dirty="0" smtClean="0">
                <a:cs typeface="+mj-cs"/>
              </a:rPr>
              <a:t>7.2. </a:t>
            </a:r>
            <a:r>
              <a:rPr lang="fr-FR" sz="3200" dirty="0" smtClean="0"/>
              <a:t>Positionnement relatif</a:t>
            </a:r>
            <a:endParaRPr lang="ar-DZ" sz="3200" dirty="0">
              <a:cs typeface="+mj-cs"/>
            </a:endParaRPr>
          </a:p>
        </p:txBody>
      </p:sp>
      <p:sp>
        <p:nvSpPr>
          <p:cNvPr id="5" name="Rectangle 4"/>
          <p:cNvSpPr/>
          <p:nvPr/>
        </p:nvSpPr>
        <p:spPr>
          <a:xfrm>
            <a:off x="428596" y="1142984"/>
            <a:ext cx="8072494" cy="1569660"/>
          </a:xfrm>
          <a:prstGeom prst="rect">
            <a:avLst/>
          </a:prstGeom>
        </p:spPr>
        <p:txBody>
          <a:bodyPr wrap="square">
            <a:spAutoFit/>
          </a:bodyPr>
          <a:lstStyle/>
          <a:p>
            <a:pPr algn="just" rtl="0"/>
            <a:r>
              <a:rPr lang="fr-FR" sz="3200" dirty="0" smtClean="0"/>
              <a:t>Le but ici est de déterminer les coordonnées d’un point inconnu à partir des coordonnées d’un point connu. </a:t>
            </a:r>
            <a:endParaRPr lang="fr-FR" sz="3200" dirty="0"/>
          </a:p>
        </p:txBody>
      </p:sp>
      <p:pic>
        <p:nvPicPr>
          <p:cNvPr id="6" name="Image 5" descr="promark120_appli.jpg"/>
          <p:cNvPicPr>
            <a:picLocks noChangeAspect="1"/>
          </p:cNvPicPr>
          <p:nvPr/>
        </p:nvPicPr>
        <p:blipFill>
          <a:blip r:embed="rId2"/>
          <a:stretch>
            <a:fillRect/>
          </a:stretch>
        </p:blipFill>
        <p:spPr>
          <a:xfrm>
            <a:off x="2071670" y="2928934"/>
            <a:ext cx="5429288" cy="3607428"/>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1520" y="188640"/>
            <a:ext cx="5832648" cy="584775"/>
          </a:xfrm>
          <a:prstGeom prst="rect">
            <a:avLst/>
          </a:prstGeom>
          <a:noFill/>
        </p:spPr>
        <p:txBody>
          <a:bodyPr wrap="square" rtlCol="1">
            <a:spAutoFit/>
          </a:bodyPr>
          <a:lstStyle/>
          <a:p>
            <a:pPr algn="l" rtl="0"/>
            <a:r>
              <a:rPr lang="fr-FR" sz="3200" dirty="0" smtClean="0">
                <a:cs typeface="+mj-cs"/>
              </a:rPr>
              <a:t>8. </a:t>
            </a:r>
            <a:r>
              <a:rPr lang="fr-FR" sz="3200" dirty="0" smtClean="0"/>
              <a:t>Techniques de mesure</a:t>
            </a:r>
            <a:endParaRPr lang="ar-DZ" sz="3200" dirty="0">
              <a:cs typeface="+mj-cs"/>
            </a:endParaRPr>
          </a:p>
        </p:txBody>
      </p:sp>
      <p:sp>
        <p:nvSpPr>
          <p:cNvPr id="7" name="ZoneTexte 6"/>
          <p:cNvSpPr txBox="1"/>
          <p:nvPr/>
        </p:nvSpPr>
        <p:spPr>
          <a:xfrm>
            <a:off x="739616" y="1500174"/>
            <a:ext cx="5832648" cy="4031873"/>
          </a:xfrm>
          <a:prstGeom prst="rect">
            <a:avLst/>
          </a:prstGeom>
          <a:noFill/>
        </p:spPr>
        <p:txBody>
          <a:bodyPr wrap="square" rtlCol="1">
            <a:spAutoFit/>
          </a:bodyPr>
          <a:lstStyle/>
          <a:p>
            <a:pPr algn="l" rtl="0">
              <a:lnSpc>
                <a:spcPct val="200000"/>
              </a:lnSpc>
              <a:buFont typeface="Wingdings" pitchFamily="2" charset="2"/>
              <a:buChar char="§"/>
            </a:pPr>
            <a:r>
              <a:rPr lang="fr-FR" sz="3200" dirty="0" smtClean="0"/>
              <a:t> Mode statique;</a:t>
            </a:r>
          </a:p>
          <a:p>
            <a:pPr algn="l" rtl="0">
              <a:lnSpc>
                <a:spcPct val="200000"/>
              </a:lnSpc>
              <a:buFont typeface="Wingdings" pitchFamily="2" charset="2"/>
              <a:buChar char="§"/>
            </a:pPr>
            <a:r>
              <a:rPr lang="fr-FR" sz="3200" dirty="0" smtClean="0">
                <a:cs typeface="+mj-cs"/>
              </a:rPr>
              <a:t> Mode statique rapide;</a:t>
            </a:r>
          </a:p>
          <a:p>
            <a:pPr algn="l" rtl="0">
              <a:lnSpc>
                <a:spcPct val="200000"/>
              </a:lnSpc>
              <a:buFont typeface="Wingdings" pitchFamily="2" charset="2"/>
              <a:buChar char="§"/>
            </a:pPr>
            <a:r>
              <a:rPr lang="fr-FR" sz="3200" dirty="0" smtClean="0">
                <a:cs typeface="+mj-cs"/>
              </a:rPr>
              <a:t> Mode cinématique;</a:t>
            </a:r>
          </a:p>
          <a:p>
            <a:pPr algn="l" rtl="0">
              <a:lnSpc>
                <a:spcPct val="200000"/>
              </a:lnSpc>
              <a:buFont typeface="Wingdings" pitchFamily="2" charset="2"/>
              <a:buChar char="§"/>
            </a:pPr>
            <a:r>
              <a:rPr lang="fr-FR" sz="3200" dirty="0" smtClean="0">
                <a:cs typeface="+mj-cs"/>
              </a:rPr>
              <a:t> Mode pseud-cinématique (RTK).</a:t>
            </a:r>
            <a:endParaRPr lang="ar-DZ" sz="3200" dirty="0">
              <a:cs typeface="+mj-cs"/>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ages.jpg"/>
          <p:cNvPicPr>
            <a:picLocks noChangeAspect="1"/>
          </p:cNvPicPr>
          <p:nvPr/>
        </p:nvPicPr>
        <p:blipFill>
          <a:blip r:embed="rId2"/>
          <a:srcRect l="4742" r="5769" b="28847"/>
          <a:stretch>
            <a:fillRect/>
          </a:stretch>
        </p:blipFill>
        <p:spPr>
          <a:xfrm>
            <a:off x="71406" y="2071678"/>
            <a:ext cx="2695394" cy="2143140"/>
          </a:xfrm>
          <a:prstGeom prst="rect">
            <a:avLst/>
          </a:prstGeom>
        </p:spPr>
      </p:pic>
      <p:pic>
        <p:nvPicPr>
          <p:cNvPr id="3" name="Image 2" descr="1.jpg"/>
          <p:cNvPicPr>
            <a:picLocks noChangeAspect="1"/>
          </p:cNvPicPr>
          <p:nvPr/>
        </p:nvPicPr>
        <p:blipFill>
          <a:blip r:embed="rId3"/>
          <a:stretch>
            <a:fillRect/>
          </a:stretch>
        </p:blipFill>
        <p:spPr>
          <a:xfrm>
            <a:off x="2714612" y="502900"/>
            <a:ext cx="6383471" cy="6355100"/>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ig-4_Pix4D_quarry-alone-copy-1024x618-e1443197384573.jpg"/>
          <p:cNvPicPr>
            <a:picLocks noChangeAspect="1"/>
          </p:cNvPicPr>
          <p:nvPr/>
        </p:nvPicPr>
        <p:blipFill>
          <a:blip r:embed="rId2"/>
          <a:srcRect l="14062" t="7761" r="15625" b="1696"/>
          <a:stretch>
            <a:fillRect/>
          </a:stretch>
        </p:blipFill>
        <p:spPr>
          <a:xfrm>
            <a:off x="206207" y="39596"/>
            <a:ext cx="8715405" cy="6778648"/>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topografia-drones-1.jpg"/>
          <p:cNvPicPr>
            <a:picLocks noChangeAspect="1"/>
          </p:cNvPicPr>
          <p:nvPr/>
        </p:nvPicPr>
        <p:blipFill>
          <a:blip r:embed="rId2"/>
          <a:stretch>
            <a:fillRect/>
          </a:stretch>
        </p:blipFill>
        <p:spPr>
          <a:xfrm>
            <a:off x="-71470" y="-24"/>
            <a:ext cx="6478345" cy="4052903"/>
          </a:xfrm>
          <a:prstGeom prst="rect">
            <a:avLst/>
          </a:prstGeom>
        </p:spPr>
      </p:pic>
      <p:pic>
        <p:nvPicPr>
          <p:cNvPr id="3" name="Image 2" descr="72781244_196819394691088_787870825604235281_n.jpg"/>
          <p:cNvPicPr>
            <a:picLocks noChangeAspect="1"/>
          </p:cNvPicPr>
          <p:nvPr/>
        </p:nvPicPr>
        <p:blipFill>
          <a:blip r:embed="rId3"/>
          <a:stretch>
            <a:fillRect/>
          </a:stretch>
        </p:blipFill>
        <p:spPr>
          <a:xfrm>
            <a:off x="5072058" y="2786058"/>
            <a:ext cx="4071942" cy="4071942"/>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ar-DZ"/>
          </a:p>
        </p:txBody>
      </p:sp>
      <p:sp>
        <p:nvSpPr>
          <p:cNvPr id="3" name="Sous-titre 2"/>
          <p:cNvSpPr>
            <a:spLocks noGrp="1"/>
          </p:cNvSpPr>
          <p:nvPr>
            <p:ph type="subTitle"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691680" y="1412776"/>
            <a:ext cx="5832648" cy="584775"/>
          </a:xfrm>
          <a:prstGeom prst="rect">
            <a:avLst/>
          </a:prstGeom>
          <a:noFill/>
        </p:spPr>
        <p:txBody>
          <a:bodyPr wrap="square" rtlCol="1">
            <a:spAutoFit/>
          </a:bodyPr>
          <a:lstStyle/>
          <a:p>
            <a:pPr algn="ctr" rtl="0"/>
            <a:r>
              <a:rPr lang="fr-FR" sz="3200" dirty="0" smtClean="0">
                <a:solidFill>
                  <a:srgbClr val="FFFF00"/>
                </a:solidFill>
                <a:cs typeface="+mj-cs"/>
              </a:rPr>
              <a:t>CHAPITRE VIII</a:t>
            </a:r>
            <a:endParaRPr lang="ar-DZ" sz="3200" dirty="0">
              <a:solidFill>
                <a:srgbClr val="FFFF00"/>
              </a:solidFill>
              <a:cs typeface="+mj-cs"/>
            </a:endParaRPr>
          </a:p>
        </p:txBody>
      </p:sp>
      <p:sp>
        <p:nvSpPr>
          <p:cNvPr id="8" name="ZoneTexte 7"/>
          <p:cNvSpPr txBox="1"/>
          <p:nvPr/>
        </p:nvSpPr>
        <p:spPr>
          <a:xfrm>
            <a:off x="971600" y="2701369"/>
            <a:ext cx="7416824" cy="1015663"/>
          </a:xfrm>
          <a:prstGeom prst="rect">
            <a:avLst/>
          </a:prstGeom>
          <a:noFill/>
        </p:spPr>
        <p:txBody>
          <a:bodyPr wrap="square" rtlCol="1">
            <a:spAutoFit/>
          </a:bodyPr>
          <a:lstStyle/>
          <a:p>
            <a:pPr algn="ctr" rtl="0"/>
            <a:r>
              <a:rPr lang="fr-FR" sz="6000" dirty="0" smtClean="0">
                <a:solidFill>
                  <a:srgbClr val="FFFF00"/>
                </a:solidFill>
                <a:effectLst>
                  <a:outerShdw blurRad="38100" dist="38100" dir="2700000" algn="tl">
                    <a:srgbClr val="000000">
                      <a:alpha val="43137"/>
                    </a:srgbClr>
                  </a:outerShdw>
                </a:effectLst>
                <a:cs typeface="+mj-cs"/>
              </a:rPr>
              <a:t>L’analyse spatiale</a:t>
            </a:r>
            <a:endParaRPr lang="ar-DZ" sz="6000" dirty="0">
              <a:solidFill>
                <a:srgbClr val="FFFF00"/>
              </a:solidFill>
              <a:cs typeface="+mj-cs"/>
            </a:endParaRPr>
          </a:p>
        </p:txBody>
      </p:sp>
      <p:cxnSp>
        <p:nvCxnSpPr>
          <p:cNvPr id="16" name="Connecteur droit 15"/>
          <p:cNvCxnSpPr/>
          <p:nvPr/>
        </p:nvCxnSpPr>
        <p:spPr>
          <a:xfrm>
            <a:off x="-1404664" y="2060848"/>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611560" y="5517232"/>
            <a:ext cx="5832648" cy="954107"/>
          </a:xfrm>
          <a:prstGeom prst="rect">
            <a:avLst/>
          </a:prstGeom>
          <a:noFill/>
        </p:spPr>
        <p:txBody>
          <a:bodyPr wrap="square" rtlCol="1">
            <a:spAutoFit/>
          </a:bodyPr>
          <a:lstStyle/>
          <a:p>
            <a:pPr algn="l" rtl="0"/>
            <a:r>
              <a:rPr lang="fr-FR" sz="3200" dirty="0" smtClean="0">
                <a:solidFill>
                  <a:srgbClr val="FFFF00"/>
                </a:solidFill>
                <a:cs typeface="+mj-cs"/>
              </a:rPr>
              <a:t>Dr. Nabil MEGA</a:t>
            </a:r>
          </a:p>
          <a:p>
            <a:pPr algn="l" rtl="0"/>
            <a:r>
              <a:rPr lang="fr-FR" sz="2400" dirty="0" smtClean="0">
                <a:solidFill>
                  <a:srgbClr val="FFFF00"/>
                </a:solidFill>
                <a:cs typeface="+mj-cs"/>
              </a:rPr>
              <a:t>mega-nabil@univ-eloued.dz</a:t>
            </a:r>
            <a:endParaRPr lang="ar-DZ" sz="2400" dirty="0">
              <a:solidFill>
                <a:srgbClr val="FFFF00"/>
              </a:solidFill>
              <a:cs typeface="+mj-cs"/>
            </a:endParaRPr>
          </a:p>
        </p:txBody>
      </p:sp>
      <p:sp>
        <p:nvSpPr>
          <p:cNvPr id="18" name="ZoneTexte 17"/>
          <p:cNvSpPr txBox="1"/>
          <p:nvPr/>
        </p:nvSpPr>
        <p:spPr>
          <a:xfrm>
            <a:off x="251520" y="188640"/>
            <a:ext cx="5832648" cy="584775"/>
          </a:xfrm>
          <a:prstGeom prst="rect">
            <a:avLst/>
          </a:prstGeom>
          <a:noFill/>
        </p:spPr>
        <p:txBody>
          <a:bodyPr wrap="square" rtlCol="1">
            <a:spAutoFit/>
          </a:bodyPr>
          <a:lstStyle/>
          <a:p>
            <a:pPr algn="l" rtl="0"/>
            <a:r>
              <a:rPr lang="fr-FR" sz="3200" u="sng" dirty="0" smtClean="0">
                <a:solidFill>
                  <a:srgbClr val="FFFF00"/>
                </a:solidFill>
                <a:cs typeface="+mj-cs"/>
              </a:rPr>
              <a:t>Cours: S.I.G</a:t>
            </a:r>
            <a:endParaRPr lang="ar-DZ" sz="3200" u="sng" dirty="0">
              <a:solidFill>
                <a:srgbClr val="FFFF00"/>
              </a:solidFill>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259632" y="548680"/>
            <a:ext cx="5832648" cy="646331"/>
          </a:xfrm>
          <a:prstGeom prst="rect">
            <a:avLst/>
          </a:prstGeom>
          <a:noFill/>
        </p:spPr>
        <p:txBody>
          <a:bodyPr wrap="square" rtlCol="1">
            <a:spAutoFit/>
          </a:bodyPr>
          <a:lstStyle/>
          <a:p>
            <a:pPr algn="ctr"/>
            <a:r>
              <a:rPr lang="fr-FR" sz="3600" u="sng" dirty="0" smtClean="0">
                <a:solidFill>
                  <a:srgbClr val="FFFF00"/>
                </a:solidFill>
                <a:effectLst>
                  <a:outerShdw blurRad="38100" dist="38100" dir="2700000" algn="tl">
                    <a:srgbClr val="000000">
                      <a:alpha val="43137"/>
                    </a:srgbClr>
                  </a:outerShdw>
                </a:effectLst>
                <a:cs typeface="+mj-cs"/>
              </a:rPr>
              <a:t>5. Applications</a:t>
            </a:r>
            <a:endParaRPr lang="ar-DZ" sz="3600" u="sng" dirty="0">
              <a:solidFill>
                <a:srgbClr val="FFFF00"/>
              </a:solidFill>
              <a:effectLst>
                <a:outerShdw blurRad="38100" dist="38100" dir="2700000" algn="tl">
                  <a:srgbClr val="000000">
                    <a:alpha val="43137"/>
                  </a:srgbClr>
                </a:outerShdw>
              </a:effectLst>
              <a:cs typeface="+mj-cs"/>
            </a:endParaRPr>
          </a:p>
        </p:txBody>
      </p:sp>
      <p:sp>
        <p:nvSpPr>
          <p:cNvPr id="6" name="ZoneTexte 5"/>
          <p:cNvSpPr txBox="1"/>
          <p:nvPr/>
        </p:nvSpPr>
        <p:spPr>
          <a:xfrm>
            <a:off x="251520" y="1290826"/>
            <a:ext cx="4248472" cy="553998"/>
          </a:xfrm>
          <a:prstGeom prst="rect">
            <a:avLst/>
          </a:prstGeom>
          <a:noFill/>
        </p:spPr>
        <p:txBody>
          <a:bodyPr wrap="square" rtlCol="1">
            <a:spAutoFit/>
          </a:bodyPr>
          <a:lstStyle/>
          <a:p>
            <a:pPr algn="ctr"/>
            <a:r>
              <a:rPr lang="fr-FR" sz="3000" dirty="0" smtClean="0">
                <a:solidFill>
                  <a:srgbClr val="FFFF00"/>
                </a:solidFill>
                <a:effectLst>
                  <a:outerShdw blurRad="38100" dist="38100" dir="2700000" algn="tl">
                    <a:srgbClr val="000000">
                      <a:alpha val="43137"/>
                    </a:srgbClr>
                  </a:outerShdw>
                </a:effectLst>
                <a:cs typeface="+mj-cs"/>
              </a:rPr>
              <a:t>Gestion des factures</a:t>
            </a:r>
            <a:endParaRPr lang="ar-DZ" sz="3000" dirty="0">
              <a:solidFill>
                <a:srgbClr val="FFFF00"/>
              </a:solidFill>
              <a:effectLst>
                <a:outerShdw blurRad="38100" dist="38100" dir="2700000" algn="tl">
                  <a:srgbClr val="000000">
                    <a:alpha val="43137"/>
                  </a:srgbClr>
                </a:outerShdw>
              </a:effectLst>
              <a:cs typeface="+mj-cs"/>
            </a:endParaRPr>
          </a:p>
        </p:txBody>
      </p:sp>
      <p:pic>
        <p:nvPicPr>
          <p:cNvPr id="7" name="Picture 5" descr="xfr_los"/>
          <p:cNvPicPr>
            <a:picLocks noChangeAspect="1" noChangeArrowheads="1"/>
          </p:cNvPicPr>
          <p:nvPr/>
        </p:nvPicPr>
        <p:blipFill>
          <a:blip r:embed="rId3" cstate="print"/>
          <a:srcRect l="37737"/>
          <a:stretch>
            <a:fillRect/>
          </a:stretch>
        </p:blipFill>
        <p:spPr bwMode="auto">
          <a:xfrm>
            <a:off x="5029200" y="5106690"/>
            <a:ext cx="3582988" cy="1490662"/>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l="4866" t="22743" r="10959"/>
          <a:stretch>
            <a:fillRect/>
          </a:stretch>
        </p:blipFill>
        <p:spPr bwMode="auto">
          <a:xfrm>
            <a:off x="4189413" y="2076152"/>
            <a:ext cx="4848225" cy="3081338"/>
          </a:xfrm>
          <a:prstGeom prst="rect">
            <a:avLst/>
          </a:prstGeom>
          <a:noFill/>
          <a:ln w="9525">
            <a:solidFill>
              <a:srgbClr val="FF0000"/>
            </a:solidFill>
            <a:miter lim="800000"/>
            <a:headEnd/>
            <a:tailEnd/>
          </a:ln>
        </p:spPr>
      </p:pic>
      <p:pic>
        <p:nvPicPr>
          <p:cNvPr id="9" name="Picture 8"/>
          <p:cNvPicPr>
            <a:picLocks noChangeAspect="1" noChangeArrowheads="1"/>
          </p:cNvPicPr>
          <p:nvPr/>
        </p:nvPicPr>
        <p:blipFill>
          <a:blip r:embed="rId5" cstate="print"/>
          <a:srcRect l="55833" t="21111" r="10834" b="8333"/>
          <a:stretch>
            <a:fillRect/>
          </a:stretch>
        </p:blipFill>
        <p:spPr bwMode="auto">
          <a:xfrm>
            <a:off x="101600" y="1995190"/>
            <a:ext cx="3722688" cy="4459287"/>
          </a:xfrm>
          <a:prstGeom prst="rect">
            <a:avLst/>
          </a:prstGeom>
          <a:noFill/>
          <a:ln w="9525">
            <a:noFill/>
            <a:miter lim="800000"/>
            <a:headEnd/>
            <a:tailEnd/>
          </a:ln>
        </p:spPr>
      </p:pic>
      <p:sp>
        <p:nvSpPr>
          <p:cNvPr id="10" name="Line 6"/>
          <p:cNvSpPr>
            <a:spLocks noChangeShapeType="1"/>
          </p:cNvSpPr>
          <p:nvPr/>
        </p:nvSpPr>
        <p:spPr bwMode="auto">
          <a:xfrm rot="5400000" flipV="1">
            <a:off x="4096544" y="4626471"/>
            <a:ext cx="525462" cy="2165350"/>
          </a:xfrm>
          <a:prstGeom prst="line">
            <a:avLst/>
          </a:prstGeom>
          <a:noFill/>
          <a:ln w="76200">
            <a:solidFill>
              <a:srgbClr val="FF0000"/>
            </a:solidFill>
            <a:round/>
            <a:headEnd/>
            <a:tailEnd type="triangle" w="med" len="med"/>
          </a:ln>
          <a:effectLst/>
        </p:spPr>
        <p:txBody>
          <a:bodyPr wrap="none" anchor="ctr"/>
          <a:lstStyle/>
          <a:p>
            <a:pPr>
              <a:defRPr/>
            </a:pPr>
            <a:endParaRPr lang="ar-SA">
              <a:effectLst>
                <a:outerShdw blurRad="38100" dist="38100" dir="2700000" algn="tl">
                  <a:srgbClr val="000000">
                    <a:alpha val="43137"/>
                  </a:srgbClr>
                </a:outerShdw>
              </a:effectLst>
              <a:ea typeface="+mn-ea"/>
              <a:cs typeface="Simplified Arabic" pitchFamily="2" charset="-78"/>
            </a:endParaRPr>
          </a:p>
        </p:txBody>
      </p:sp>
      <p:sp>
        <p:nvSpPr>
          <p:cNvPr id="11" name="Line 10"/>
          <p:cNvSpPr>
            <a:spLocks noChangeShapeType="1"/>
          </p:cNvSpPr>
          <p:nvPr/>
        </p:nvSpPr>
        <p:spPr bwMode="auto">
          <a:xfrm rot="16200000">
            <a:off x="2735262" y="3970040"/>
            <a:ext cx="2017713" cy="935038"/>
          </a:xfrm>
          <a:prstGeom prst="line">
            <a:avLst/>
          </a:prstGeom>
          <a:noFill/>
          <a:ln w="76200">
            <a:solidFill>
              <a:srgbClr val="FF0000"/>
            </a:solidFill>
            <a:round/>
            <a:headEnd/>
            <a:tailEnd type="triangle" w="med" len="med"/>
          </a:ln>
          <a:effectLst/>
        </p:spPr>
        <p:txBody>
          <a:bodyPr wrap="none" anchor="ctr"/>
          <a:lstStyle/>
          <a:p>
            <a:pPr>
              <a:defRPr/>
            </a:pPr>
            <a:endParaRPr lang="ar-SA">
              <a:effectLst>
                <a:outerShdw blurRad="38100" dist="38100" dir="2700000" algn="tl">
                  <a:srgbClr val="000000">
                    <a:alpha val="43137"/>
                  </a:srgbClr>
                </a:outerShdw>
              </a:effectLst>
              <a:ea typeface="+mn-ea"/>
              <a:cs typeface="Simplified Arabic" pitchFamily="2" charset="-78"/>
            </a:endParaRPr>
          </a:p>
        </p:txBody>
      </p:sp>
      <p:sp>
        <p:nvSpPr>
          <p:cNvPr id="12" name="Oval 11"/>
          <p:cNvSpPr>
            <a:spLocks noChangeArrowheads="1"/>
          </p:cNvSpPr>
          <p:nvPr/>
        </p:nvSpPr>
        <p:spPr bwMode="auto">
          <a:xfrm>
            <a:off x="2805113" y="5301952"/>
            <a:ext cx="504825" cy="503238"/>
          </a:xfrm>
          <a:prstGeom prst="ellipse">
            <a:avLst/>
          </a:prstGeom>
          <a:noFill/>
          <a:ln w="38100" algn="ctr">
            <a:solidFill>
              <a:srgbClr val="FF0000"/>
            </a:solidFill>
            <a:round/>
            <a:headEnd/>
            <a:tailEnd/>
          </a:ln>
          <a:effectLst/>
        </p:spPr>
        <p:txBody>
          <a:bodyPr wrap="none" anchor="ctr">
            <a:spAutoFit/>
          </a:bodyPr>
          <a:lstStyle/>
          <a:p>
            <a:endParaRPr lang="ar-SA">
              <a:effectLst>
                <a:outerShdw blurRad="38100" dist="38100" dir="2700000" algn="tl">
                  <a:srgbClr val="C0C0C0"/>
                </a:outerShdw>
              </a:effectLst>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714348" y="642918"/>
            <a:ext cx="7457482" cy="707886"/>
          </a:xfrm>
          <a:prstGeom prst="rect">
            <a:avLst/>
          </a:prstGeom>
          <a:noFill/>
        </p:spPr>
        <p:txBody>
          <a:bodyPr wrap="square" rtlCol="1">
            <a:spAutoFit/>
          </a:bodyPr>
          <a:lstStyle/>
          <a:p>
            <a:pPr algn="l" rtl="0"/>
            <a:r>
              <a:rPr lang="fr-FR" sz="4000" u="sng" dirty="0" smtClean="0">
                <a:solidFill>
                  <a:srgbClr val="FFFF00"/>
                </a:solidFill>
                <a:cs typeface="+mj-cs"/>
              </a:rPr>
              <a:t>1. Introduction - </a:t>
            </a:r>
            <a:r>
              <a:rPr lang="fr-FR" sz="4000" u="sng" dirty="0" err="1" smtClean="0">
                <a:solidFill>
                  <a:srgbClr val="FFFF00"/>
                </a:solidFill>
              </a:rPr>
              <a:t>Géotraitement</a:t>
            </a:r>
            <a:endParaRPr lang="ar-DZ" sz="4000" u="sng" dirty="0">
              <a:solidFill>
                <a:srgbClr val="FFFF00"/>
              </a:solidFill>
              <a:cs typeface="+mj-cs"/>
            </a:endParaRPr>
          </a:p>
        </p:txBody>
      </p:sp>
      <p:sp>
        <p:nvSpPr>
          <p:cNvPr id="8" name="ZoneTexte 7"/>
          <p:cNvSpPr txBox="1"/>
          <p:nvPr/>
        </p:nvSpPr>
        <p:spPr>
          <a:xfrm>
            <a:off x="642910" y="1785926"/>
            <a:ext cx="7786742" cy="3857652"/>
          </a:xfrm>
          <a:prstGeom prst="rect">
            <a:avLst/>
          </a:prstGeom>
          <a:noFill/>
        </p:spPr>
        <p:txBody>
          <a:bodyPr wrap="square" rtlCol="1">
            <a:spAutoFit/>
          </a:bodyPr>
          <a:lstStyle/>
          <a:p>
            <a:pPr algn="just" rtl="0"/>
            <a:r>
              <a:rPr lang="fr-FR" sz="4000" dirty="0" smtClean="0">
                <a:solidFill>
                  <a:srgbClr val="FFFF00"/>
                </a:solidFill>
                <a:cs typeface="+mj-cs"/>
              </a:rPr>
              <a:t>C’est l’ensemble des opérations et des traitements effectués sur la base des données suite à une requête (simple ou compliquée), afin d’aboutir à un résultat final (sémantique ou spatial).</a:t>
            </a:r>
            <a:endParaRPr lang="ar-DZ" sz="4000" dirty="0">
              <a:solidFill>
                <a:srgbClr val="FFFF00"/>
              </a:solidFill>
              <a:cs typeface="+mj-cs"/>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graphicFrame>
        <p:nvGraphicFramePr>
          <p:cNvPr id="6" name="Espace réservé du contenu 5"/>
          <p:cNvGraphicFramePr>
            <a:graphicFrameLocks noGrp="1"/>
          </p:cNvGraphicFramePr>
          <p:nvPr>
            <p:ph idx="1"/>
          </p:nvPr>
        </p:nvGraphicFramePr>
        <p:xfrm>
          <a:off x="3522784" y="1600200"/>
          <a:ext cx="2098432" cy="4525962"/>
        </p:xfrm>
        <a:graphic>
          <a:graphicData uri="http://schemas.openxmlformats.org/drawingml/2006/table">
            <a:tbl>
              <a:tblPr/>
              <a:tblGrid>
                <a:gridCol w="329044"/>
                <a:gridCol w="720172"/>
                <a:gridCol w="686026"/>
                <a:gridCol w="363190"/>
              </a:tblGrid>
              <a:tr h="193790">
                <a:tc>
                  <a:txBody>
                    <a:bodyPr/>
                    <a:lstStyle/>
                    <a:p>
                      <a:pPr algn="ctr"/>
                      <a:r>
                        <a:rPr lang="en-US" sz="500"/>
                        <a:t>Dénomination</a:t>
                      </a:r>
                    </a:p>
                  </a:txBody>
                  <a:tcPr marL="14334" marR="14334" marT="14334" marB="14334" anchor="ctr">
                    <a:lnL>
                      <a:noFill/>
                    </a:lnL>
                    <a:lnR>
                      <a:noFill/>
                    </a:lnR>
                    <a:lnT>
                      <a:noFill/>
                    </a:lnT>
                    <a:lnB>
                      <a:noFill/>
                    </a:lnB>
                    <a:solidFill>
                      <a:srgbClr val="FFEAF4"/>
                    </a:solidFill>
                  </a:tcPr>
                </a:tc>
                <a:tc>
                  <a:txBody>
                    <a:bodyPr/>
                    <a:lstStyle/>
                    <a:p>
                      <a:pPr algn="ctr"/>
                      <a:r>
                        <a:rPr lang="en-US" sz="500"/>
                        <a:t>Formule</a:t>
                      </a:r>
                    </a:p>
                  </a:txBody>
                  <a:tcPr marL="14334" marR="14334" marT="14334" marB="14334" anchor="ctr">
                    <a:lnL>
                      <a:noFill/>
                    </a:lnL>
                    <a:lnR>
                      <a:noFill/>
                    </a:lnR>
                    <a:lnT>
                      <a:noFill/>
                    </a:lnT>
                    <a:lnB>
                      <a:noFill/>
                    </a:lnB>
                    <a:solidFill>
                      <a:srgbClr val="FFEAF4"/>
                    </a:solidFill>
                  </a:tcPr>
                </a:tc>
                <a:tc>
                  <a:txBody>
                    <a:bodyPr/>
                    <a:lstStyle/>
                    <a:p>
                      <a:pPr algn="ctr"/>
                      <a:r>
                        <a:rPr lang="en-US" sz="500"/>
                        <a:t>Caractéristiques </a:t>
                      </a:r>
                    </a:p>
                  </a:txBody>
                  <a:tcPr marL="14334" marR="14334" marT="14334" marB="14334" anchor="ctr">
                    <a:lnL>
                      <a:noFill/>
                    </a:lnL>
                    <a:lnR>
                      <a:noFill/>
                    </a:lnR>
                    <a:lnT>
                      <a:noFill/>
                    </a:lnT>
                    <a:lnB>
                      <a:noFill/>
                    </a:lnB>
                    <a:solidFill>
                      <a:srgbClr val="FFEAF4"/>
                    </a:solidFill>
                  </a:tcPr>
                </a:tc>
                <a:tc>
                  <a:txBody>
                    <a:bodyPr/>
                    <a:lstStyle/>
                    <a:p>
                      <a:pPr algn="ctr"/>
                      <a:r>
                        <a:rPr lang="en-US" sz="500"/>
                        <a:t>Auteurs</a:t>
                      </a:r>
                    </a:p>
                  </a:txBody>
                  <a:tcPr marL="14334" marR="14334" marT="14334" marB="14334" anchor="ctr">
                    <a:lnL>
                      <a:noFill/>
                    </a:lnL>
                    <a:lnR>
                      <a:noFill/>
                    </a:lnR>
                    <a:lnT>
                      <a:noFill/>
                    </a:lnT>
                    <a:lnB>
                      <a:noFill/>
                    </a:lnB>
                    <a:solidFill>
                      <a:srgbClr val="FFEAF4"/>
                    </a:solidFill>
                  </a:tcPr>
                </a:tc>
              </a:tr>
              <a:tr h="276351">
                <a:tc>
                  <a:txBody>
                    <a:bodyPr/>
                    <a:lstStyle/>
                    <a:p>
                      <a:pPr algn="ctr"/>
                      <a:r>
                        <a:rPr lang="en-US" sz="500"/>
                        <a:t>Différence</a:t>
                      </a:r>
                    </a:p>
                  </a:txBody>
                  <a:tcPr marL="14334" marR="14334" marT="14334" marB="14334" anchor="ctr">
                    <a:lnL>
                      <a:noFill/>
                    </a:lnL>
                    <a:lnR>
                      <a:noFill/>
                    </a:lnR>
                    <a:lnT>
                      <a:noFill/>
                    </a:lnT>
                    <a:lnB>
                      <a:noFill/>
                    </a:lnB>
                    <a:solidFill>
                      <a:srgbClr val="FFD5EA"/>
                    </a:solidFill>
                  </a:tcPr>
                </a:tc>
                <a:tc>
                  <a:txBody>
                    <a:bodyPr/>
                    <a:lstStyle/>
                    <a:p>
                      <a:pPr algn="ctr"/>
                      <a:r>
                        <a:rPr lang="en-US" sz="500"/>
                        <a:t>R - pIR</a:t>
                      </a:r>
                    </a:p>
                  </a:txBody>
                  <a:tcPr marL="14334" marR="14334" marT="14334" marB="14334" anchor="ctr">
                    <a:lnL>
                      <a:noFill/>
                    </a:lnL>
                    <a:lnR>
                      <a:noFill/>
                    </a:lnR>
                    <a:lnT>
                      <a:noFill/>
                    </a:lnT>
                    <a:lnB>
                      <a:noFill/>
                    </a:lnB>
                    <a:solidFill>
                      <a:srgbClr val="FFD5EA"/>
                    </a:solidFill>
                  </a:tcPr>
                </a:tc>
                <a:tc>
                  <a:txBody>
                    <a:bodyPr/>
                    <a:lstStyle/>
                    <a:p>
                      <a:pPr algn="ctr"/>
                      <a:r>
                        <a:rPr lang="fr-FR" sz="500"/>
                        <a:t>forte sensibilité aux variations atmosphériques</a:t>
                      </a:r>
                    </a:p>
                  </a:txBody>
                  <a:tcPr marL="14334" marR="14334" marT="14334" marB="14334" anchor="ctr">
                    <a:lnL>
                      <a:noFill/>
                    </a:lnL>
                    <a:lnR>
                      <a:noFill/>
                    </a:lnR>
                    <a:lnT>
                      <a:noFill/>
                    </a:lnT>
                    <a:lnB>
                      <a:noFill/>
                    </a:lnB>
                    <a:solidFill>
                      <a:srgbClr val="FFD5EA"/>
                    </a:solidFill>
                  </a:tcPr>
                </a:tc>
                <a:tc>
                  <a:txBody>
                    <a:bodyPr/>
                    <a:lstStyle/>
                    <a:p>
                      <a:pPr algn="ctr"/>
                      <a:r>
                        <a:rPr lang="en-US" sz="500"/>
                        <a:t>Monget 1980</a:t>
                      </a:r>
                    </a:p>
                  </a:txBody>
                  <a:tcPr marL="14334" marR="14334" marT="14334" marB="14334" anchor="ctr">
                    <a:lnL>
                      <a:noFill/>
                    </a:lnL>
                    <a:lnR>
                      <a:noFill/>
                    </a:lnR>
                    <a:lnT>
                      <a:noFill/>
                    </a:lnT>
                    <a:lnB>
                      <a:noFill/>
                    </a:lnB>
                    <a:solidFill>
                      <a:srgbClr val="FFD5EA"/>
                    </a:solidFill>
                  </a:tcPr>
                </a:tc>
              </a:tr>
              <a:tr h="441473">
                <a:tc>
                  <a:txBody>
                    <a:bodyPr/>
                    <a:lstStyle/>
                    <a:p>
                      <a:pPr algn="ctr"/>
                      <a:r>
                        <a:rPr lang="en-US" sz="500"/>
                        <a:t>Rapport</a:t>
                      </a:r>
                    </a:p>
                  </a:txBody>
                  <a:tcPr marL="14334" marR="14334" marT="14334" marB="14334" anchor="ctr">
                    <a:lnL>
                      <a:noFill/>
                    </a:lnL>
                    <a:lnR>
                      <a:noFill/>
                    </a:lnR>
                    <a:lnT>
                      <a:noFill/>
                    </a:lnT>
                    <a:lnB>
                      <a:noFill/>
                    </a:lnB>
                    <a:solidFill>
                      <a:srgbClr val="FFCAE4"/>
                    </a:solidFill>
                  </a:tcPr>
                </a:tc>
                <a:tc>
                  <a:txBody>
                    <a:bodyPr/>
                    <a:lstStyle/>
                    <a:p>
                      <a:pPr algn="ctr"/>
                      <a:r>
                        <a:rPr lang="fr-FR" sz="500"/>
                        <a:t>RVI = pIR/R ou d'autres canaux           Indice pigmentaire XS1/XS2</a:t>
                      </a:r>
                    </a:p>
                  </a:txBody>
                  <a:tcPr marL="14334" marR="14334" marT="14334" marB="14334" anchor="ctr">
                    <a:lnL>
                      <a:noFill/>
                    </a:lnL>
                    <a:lnR>
                      <a:noFill/>
                    </a:lnR>
                    <a:lnT>
                      <a:noFill/>
                    </a:lnT>
                    <a:lnB>
                      <a:noFill/>
                    </a:lnB>
                    <a:solidFill>
                      <a:srgbClr val="FFCAE4"/>
                    </a:solidFill>
                  </a:tcPr>
                </a:tc>
                <a:tc>
                  <a:txBody>
                    <a:bodyPr/>
                    <a:lstStyle/>
                    <a:p>
                      <a:pPr algn="ctr"/>
                      <a:r>
                        <a:rPr lang="fr-FR" sz="500"/>
                        <a:t>saturation aux forts indices, sensibilité à la contribution spectrale des sols et aux effets atmosphériques</a:t>
                      </a:r>
                    </a:p>
                  </a:txBody>
                  <a:tcPr marL="14334" marR="14334" marT="14334" marB="14334" anchor="ctr">
                    <a:lnL>
                      <a:noFill/>
                    </a:lnL>
                    <a:lnR>
                      <a:noFill/>
                    </a:lnR>
                    <a:lnT>
                      <a:noFill/>
                    </a:lnT>
                    <a:lnB>
                      <a:noFill/>
                    </a:lnB>
                    <a:solidFill>
                      <a:srgbClr val="FFCAE4"/>
                    </a:solidFill>
                  </a:tcPr>
                </a:tc>
                <a:tc>
                  <a:txBody>
                    <a:bodyPr/>
                    <a:lstStyle/>
                    <a:p>
                      <a:pPr algn="ctr"/>
                      <a:r>
                        <a:rPr lang="en-US" sz="500"/>
                        <a:t>Knipling 1970, Viollier et al. 1985</a:t>
                      </a:r>
                    </a:p>
                  </a:txBody>
                  <a:tcPr marL="14334" marR="14334" marT="14334" marB="14334" anchor="ctr">
                    <a:lnL>
                      <a:noFill/>
                    </a:lnL>
                    <a:lnR>
                      <a:noFill/>
                    </a:lnR>
                    <a:lnT>
                      <a:noFill/>
                    </a:lnT>
                    <a:lnB>
                      <a:noFill/>
                    </a:lnB>
                    <a:solidFill>
                      <a:srgbClr val="FFCAE4"/>
                    </a:solidFill>
                  </a:tcPr>
                </a:tc>
              </a:tr>
              <a:tr h="854280">
                <a:tc>
                  <a:txBody>
                    <a:bodyPr/>
                    <a:lstStyle/>
                    <a:p>
                      <a:pPr algn="ctr"/>
                      <a:r>
                        <a:rPr lang="en-US" sz="500"/>
                        <a:t>Indice de végétation normalisé</a:t>
                      </a:r>
                    </a:p>
                  </a:txBody>
                  <a:tcPr marL="14334" marR="14334" marT="14334" marB="14334" anchor="ctr">
                    <a:lnL>
                      <a:noFill/>
                    </a:lnL>
                    <a:lnR>
                      <a:noFill/>
                    </a:lnR>
                    <a:lnT>
                      <a:noFill/>
                    </a:lnT>
                    <a:lnB>
                      <a:noFill/>
                    </a:lnB>
                    <a:solidFill>
                      <a:srgbClr val="FFBFDF"/>
                    </a:solidFill>
                  </a:tcPr>
                </a:tc>
                <a:tc>
                  <a:txBody>
                    <a:bodyPr/>
                    <a:lstStyle/>
                    <a:p>
                      <a:pPr algn="ctr"/>
                      <a:r>
                        <a:rPr lang="en-US" sz="500"/>
                        <a:t>NDVI = (pIR-R)/(pIR+R)</a:t>
                      </a:r>
                    </a:p>
                  </a:txBody>
                  <a:tcPr marL="14334" marR="14334" marT="14334" marB="14334" anchor="ctr">
                    <a:lnL>
                      <a:noFill/>
                    </a:lnL>
                    <a:lnR>
                      <a:noFill/>
                    </a:lnR>
                    <a:lnT>
                      <a:noFill/>
                    </a:lnT>
                    <a:lnB>
                      <a:noFill/>
                    </a:lnB>
                    <a:solidFill>
                      <a:srgbClr val="FFBFDF"/>
                    </a:solidFill>
                  </a:tcPr>
                </a:tc>
                <a:tc>
                  <a:txBody>
                    <a:bodyPr/>
                    <a:lstStyle/>
                    <a:p>
                      <a:pPr algn="ctr"/>
                      <a:r>
                        <a:rPr lang="fr-FR" sz="500"/>
                        <a:t>sensibilité aux effets atmosphériques, gamme de variation plus faible, que le précédent, mais sensibilité aux variations angulaires de la visée, selon la position vis à vis du soleil "hot spot"</a:t>
                      </a:r>
                    </a:p>
                  </a:txBody>
                  <a:tcPr marL="14334" marR="14334" marT="14334" marB="14334" anchor="ctr">
                    <a:lnL>
                      <a:noFill/>
                    </a:lnL>
                    <a:lnR>
                      <a:noFill/>
                    </a:lnR>
                    <a:lnT>
                      <a:noFill/>
                    </a:lnT>
                    <a:lnB>
                      <a:noFill/>
                    </a:lnB>
                    <a:solidFill>
                      <a:srgbClr val="FFBFDF"/>
                    </a:solidFill>
                  </a:tcPr>
                </a:tc>
                <a:tc>
                  <a:txBody>
                    <a:bodyPr/>
                    <a:lstStyle/>
                    <a:p>
                      <a:pPr algn="ctr"/>
                      <a:r>
                        <a:rPr lang="fr-FR" sz="500"/>
                        <a:t>Rouse et al. 1974, Tucker 1979</a:t>
                      </a:r>
                    </a:p>
                  </a:txBody>
                  <a:tcPr marL="14334" marR="14334" marT="14334" marB="14334" anchor="ctr">
                    <a:lnL>
                      <a:noFill/>
                    </a:lnL>
                    <a:lnR>
                      <a:noFill/>
                    </a:lnR>
                    <a:lnT>
                      <a:noFill/>
                    </a:lnT>
                    <a:lnB>
                      <a:noFill/>
                    </a:lnB>
                    <a:solidFill>
                      <a:srgbClr val="FFBFDF"/>
                    </a:solidFill>
                  </a:tcPr>
                </a:tc>
              </a:tr>
              <a:tr h="358912">
                <a:tc>
                  <a:txBody>
                    <a:bodyPr/>
                    <a:lstStyle/>
                    <a:p>
                      <a:pPr algn="ctr"/>
                      <a:r>
                        <a:rPr lang="en-US" sz="500"/>
                        <a:t>Indice de végétation transformé</a:t>
                      </a:r>
                    </a:p>
                  </a:txBody>
                  <a:tcPr marL="14334" marR="14334" marT="14334" marB="14334" anchor="ctr">
                    <a:lnL>
                      <a:noFill/>
                    </a:lnL>
                    <a:lnR>
                      <a:noFill/>
                    </a:lnR>
                    <a:lnT>
                      <a:noFill/>
                    </a:lnT>
                    <a:lnB>
                      <a:noFill/>
                    </a:lnB>
                    <a:solidFill>
                      <a:srgbClr val="FFB5DA"/>
                    </a:solidFill>
                  </a:tcPr>
                </a:tc>
                <a:tc>
                  <a:txBody>
                    <a:bodyPr/>
                    <a:lstStyle/>
                    <a:p>
                      <a:pPr algn="ctr"/>
                      <a:r>
                        <a:rPr lang="en-US" sz="500"/>
                        <a:t>TVI = Ö (NDVI + 0,5)</a:t>
                      </a:r>
                    </a:p>
                  </a:txBody>
                  <a:tcPr marL="14334" marR="14334" marT="14334" marB="14334" anchor="ctr">
                    <a:lnL>
                      <a:noFill/>
                    </a:lnL>
                    <a:lnR>
                      <a:noFill/>
                    </a:lnR>
                    <a:lnT>
                      <a:noFill/>
                    </a:lnT>
                    <a:lnB>
                      <a:noFill/>
                    </a:lnB>
                    <a:solidFill>
                      <a:srgbClr val="FFB5DA"/>
                    </a:solidFill>
                  </a:tcPr>
                </a:tc>
                <a:tc>
                  <a:txBody>
                    <a:bodyPr/>
                    <a:lstStyle/>
                    <a:p>
                      <a:pPr algn="ctr"/>
                      <a:r>
                        <a:rPr lang="fr-FR" sz="500"/>
                        <a:t>essai d'élimination des valeurs négatives, stabilisation de la variance</a:t>
                      </a:r>
                    </a:p>
                  </a:txBody>
                  <a:tcPr marL="14334" marR="14334" marT="14334" marB="14334" anchor="ctr">
                    <a:lnL>
                      <a:noFill/>
                    </a:lnL>
                    <a:lnR>
                      <a:noFill/>
                    </a:lnR>
                    <a:lnT>
                      <a:noFill/>
                    </a:lnT>
                    <a:lnB>
                      <a:noFill/>
                    </a:lnB>
                    <a:solidFill>
                      <a:srgbClr val="FFB5DA"/>
                    </a:solidFill>
                  </a:tcPr>
                </a:tc>
                <a:tc>
                  <a:txBody>
                    <a:bodyPr/>
                    <a:lstStyle/>
                    <a:p>
                      <a:pPr algn="ctr"/>
                      <a:r>
                        <a:rPr lang="en-US" sz="500"/>
                        <a:t>Deering et al. 1975</a:t>
                      </a:r>
                    </a:p>
                  </a:txBody>
                  <a:tcPr marL="14334" marR="14334" marT="14334" marB="14334" anchor="ctr">
                    <a:lnL>
                      <a:noFill/>
                    </a:lnL>
                    <a:lnR>
                      <a:noFill/>
                    </a:lnR>
                    <a:lnT>
                      <a:noFill/>
                    </a:lnT>
                    <a:lnB>
                      <a:noFill/>
                    </a:lnB>
                    <a:solidFill>
                      <a:srgbClr val="FFB5DA"/>
                    </a:solidFill>
                  </a:tcPr>
                </a:tc>
              </a:tr>
              <a:tr h="524035">
                <a:tc>
                  <a:txBody>
                    <a:bodyPr/>
                    <a:lstStyle/>
                    <a:p>
                      <a:pPr algn="ctr"/>
                      <a:r>
                        <a:rPr lang="en-US" sz="500"/>
                        <a:t>Indice de végétation perpendiculaire</a:t>
                      </a:r>
                    </a:p>
                  </a:txBody>
                  <a:tcPr marL="14334" marR="14334" marT="14334" marB="14334" anchor="ctr">
                    <a:lnL>
                      <a:noFill/>
                    </a:lnL>
                    <a:lnR>
                      <a:noFill/>
                    </a:lnR>
                    <a:lnT>
                      <a:noFill/>
                    </a:lnT>
                    <a:lnB>
                      <a:noFill/>
                    </a:lnB>
                    <a:solidFill>
                      <a:srgbClr val="FFAAD5"/>
                    </a:solidFill>
                  </a:tcPr>
                </a:tc>
                <a:tc>
                  <a:txBody>
                    <a:bodyPr/>
                    <a:lstStyle/>
                    <a:p>
                      <a:pPr algn="ctr"/>
                      <a:r>
                        <a:rPr lang="en-US" sz="500"/>
                        <a:t>PVI = a1(pIR)-a2(R) + constante</a:t>
                      </a:r>
                    </a:p>
                  </a:txBody>
                  <a:tcPr marL="14334" marR="14334" marT="14334" marB="14334" anchor="ctr">
                    <a:lnL>
                      <a:noFill/>
                    </a:lnL>
                    <a:lnR>
                      <a:noFill/>
                    </a:lnR>
                    <a:lnT>
                      <a:noFill/>
                    </a:lnT>
                    <a:lnB>
                      <a:noFill/>
                    </a:lnB>
                    <a:solidFill>
                      <a:srgbClr val="FFAAD5"/>
                    </a:solidFill>
                  </a:tcPr>
                </a:tc>
                <a:tc>
                  <a:txBody>
                    <a:bodyPr/>
                    <a:lstStyle/>
                    <a:p>
                      <a:pPr algn="ctr"/>
                      <a:r>
                        <a:rPr lang="fr-FR" sz="500"/>
                        <a:t>diminution de la contribution spectrale des sols, mais sensibilité à diverses caractéristiques des sols</a:t>
                      </a:r>
                    </a:p>
                  </a:txBody>
                  <a:tcPr marL="14334" marR="14334" marT="14334" marB="14334" anchor="ctr">
                    <a:lnL>
                      <a:noFill/>
                    </a:lnL>
                    <a:lnR>
                      <a:noFill/>
                    </a:lnR>
                    <a:lnT>
                      <a:noFill/>
                    </a:lnT>
                    <a:lnB>
                      <a:noFill/>
                    </a:lnB>
                    <a:solidFill>
                      <a:srgbClr val="FFAAD5"/>
                    </a:solidFill>
                  </a:tcPr>
                </a:tc>
                <a:tc>
                  <a:txBody>
                    <a:bodyPr/>
                    <a:lstStyle/>
                    <a:p>
                      <a:pPr algn="ctr"/>
                      <a:r>
                        <a:rPr lang="en-US" sz="500"/>
                        <a:t>Richardson &amp; Wiegand 1977</a:t>
                      </a:r>
                    </a:p>
                  </a:txBody>
                  <a:tcPr marL="14334" marR="14334" marT="14334" marB="14334" anchor="ctr">
                    <a:lnL>
                      <a:noFill/>
                    </a:lnL>
                    <a:lnR>
                      <a:noFill/>
                    </a:lnR>
                    <a:lnT>
                      <a:noFill/>
                    </a:lnT>
                    <a:lnB>
                      <a:noFill/>
                    </a:lnB>
                    <a:solidFill>
                      <a:srgbClr val="FFAAD5"/>
                    </a:solidFill>
                  </a:tcPr>
                </a:tc>
              </a:tr>
              <a:tr h="358912">
                <a:tc>
                  <a:txBody>
                    <a:bodyPr/>
                    <a:lstStyle/>
                    <a:p>
                      <a:pPr algn="ctr"/>
                      <a:r>
                        <a:rPr lang="fr-FR" sz="500"/>
                        <a:t>Chapeau à corne "</a:t>
                      </a:r>
                      <a:r>
                        <a:rPr lang="fr-FR" sz="500" i="1"/>
                        <a:t>tassel cap</a:t>
                      </a:r>
                      <a:r>
                        <a:rPr lang="fr-FR" sz="500"/>
                        <a:t>"</a:t>
                      </a:r>
                    </a:p>
                  </a:txBody>
                  <a:tcPr marL="14334" marR="14334" marT="14334" marB="14334" anchor="ctr">
                    <a:lnL>
                      <a:noFill/>
                    </a:lnL>
                    <a:lnR>
                      <a:noFill/>
                    </a:lnR>
                    <a:lnT>
                      <a:noFill/>
                    </a:lnT>
                    <a:lnB>
                      <a:noFill/>
                    </a:lnB>
                    <a:solidFill>
                      <a:srgbClr val="FF9FCF"/>
                    </a:solidFill>
                  </a:tcPr>
                </a:tc>
                <a:tc>
                  <a:txBody>
                    <a:bodyPr/>
                    <a:lstStyle/>
                    <a:p>
                      <a:pPr algn="ctr"/>
                      <a:r>
                        <a:rPr lang="en-US" sz="500"/>
                        <a:t>formule générale a1(V)+a2(R)+a3(pIR)+a4(pIR)</a:t>
                      </a:r>
                    </a:p>
                  </a:txBody>
                  <a:tcPr marL="14334" marR="14334" marT="14334" marB="14334" anchor="ctr">
                    <a:lnL>
                      <a:noFill/>
                    </a:lnL>
                    <a:lnR>
                      <a:noFill/>
                    </a:lnR>
                    <a:lnT>
                      <a:noFill/>
                    </a:lnT>
                    <a:lnB>
                      <a:noFill/>
                    </a:lnB>
                    <a:solidFill>
                      <a:srgbClr val="FF9FCF"/>
                    </a:solidFill>
                  </a:tcPr>
                </a:tc>
                <a:tc rowSpan="2">
                  <a:txBody>
                    <a:bodyPr/>
                    <a:lstStyle/>
                    <a:p>
                      <a:pPr algn="ctr"/>
                      <a:r>
                        <a:rPr lang="fr-FR" sz="500"/>
                        <a:t>transformation orthogonale des 4 canaux pour réduire la sensibilité à la contribution spectrale des sols, sans pouvoir l'éliminer complètement</a:t>
                      </a:r>
                    </a:p>
                  </a:txBody>
                  <a:tcPr marL="14334" marR="14334" marT="14334" marB="14334" anchor="ctr">
                    <a:lnL>
                      <a:noFill/>
                    </a:lnL>
                    <a:lnR>
                      <a:noFill/>
                    </a:lnR>
                    <a:lnT>
                      <a:noFill/>
                    </a:lnT>
                    <a:lnB>
                      <a:noFill/>
                    </a:lnB>
                    <a:solidFill>
                      <a:srgbClr val="FF9FCF"/>
                    </a:solidFill>
                  </a:tcPr>
                </a:tc>
                <a:tc>
                  <a:txBody>
                    <a:bodyPr/>
                    <a:lstStyle/>
                    <a:p>
                      <a:pPr algn="ctr"/>
                      <a:r>
                        <a:rPr lang="en-US" sz="500"/>
                        <a:t>Kauth &amp; Thomas 1976</a:t>
                      </a:r>
                    </a:p>
                  </a:txBody>
                  <a:tcPr marL="14334" marR="14334" marT="14334" marB="14334" anchor="ctr">
                    <a:lnL>
                      <a:noFill/>
                    </a:lnL>
                    <a:lnR>
                      <a:noFill/>
                    </a:lnR>
                    <a:lnT>
                      <a:noFill/>
                    </a:lnT>
                    <a:lnB>
                      <a:noFill/>
                    </a:lnB>
                    <a:solidFill>
                      <a:srgbClr val="FF9FCF"/>
                    </a:solidFill>
                  </a:tcPr>
                </a:tc>
              </a:tr>
              <a:tr h="358912">
                <a:tc>
                  <a:txBody>
                    <a:bodyPr/>
                    <a:lstStyle/>
                    <a:p>
                      <a:pPr algn="ctr"/>
                      <a:r>
                        <a:rPr lang="fr-FR" sz="500"/>
                        <a:t>issu du précédent : Indice de verdeur </a:t>
                      </a:r>
                    </a:p>
                  </a:txBody>
                  <a:tcPr marL="14334" marR="14334" marT="14334" marB="14334" anchor="ctr">
                    <a:lnL>
                      <a:noFill/>
                    </a:lnL>
                    <a:lnR>
                      <a:noFill/>
                    </a:lnR>
                    <a:lnT>
                      <a:noFill/>
                    </a:lnT>
                    <a:lnB>
                      <a:noFill/>
                    </a:lnB>
                    <a:solidFill>
                      <a:srgbClr val="FF95CA"/>
                    </a:solidFill>
                  </a:tcPr>
                </a:tc>
                <a:tc>
                  <a:txBody>
                    <a:bodyPr/>
                    <a:lstStyle/>
                    <a:p>
                      <a:pPr algn="ctr"/>
                      <a:r>
                        <a:rPr lang="en-US" sz="500"/>
                        <a:t>GR4 = -b1(V)-b2(R)+b3(pIR) +b4(pIR) pour canaux MSS</a:t>
                      </a:r>
                    </a:p>
                  </a:txBody>
                  <a:tcPr marL="14334" marR="14334" marT="14334" marB="14334" anchor="ctr">
                    <a:lnL>
                      <a:noFill/>
                    </a:lnL>
                    <a:lnR>
                      <a:noFill/>
                    </a:lnR>
                    <a:lnT>
                      <a:noFill/>
                    </a:lnT>
                    <a:lnB>
                      <a:noFill/>
                    </a:lnB>
                    <a:solidFill>
                      <a:srgbClr val="FF95CA"/>
                    </a:solidFill>
                  </a:tcPr>
                </a:tc>
                <a:tc vMerge="1">
                  <a:txBody>
                    <a:bodyPr/>
                    <a:lstStyle/>
                    <a:p>
                      <a:pPr rtl="1"/>
                      <a:endParaRPr lang="ar-DZ"/>
                    </a:p>
                  </a:txBody>
                  <a:tcPr/>
                </a:tc>
                <a:tc>
                  <a:txBody>
                    <a:bodyPr/>
                    <a:lstStyle/>
                    <a:p>
                      <a:pPr algn="ctr"/>
                      <a:r>
                        <a:rPr lang="en-US" sz="500"/>
                        <a:t>Jackson 1983</a:t>
                      </a:r>
                    </a:p>
                  </a:txBody>
                  <a:tcPr marL="14334" marR="14334" marT="14334" marB="14334" anchor="ctr">
                    <a:lnL>
                      <a:noFill/>
                    </a:lnL>
                    <a:lnR>
                      <a:noFill/>
                    </a:lnR>
                    <a:lnT>
                      <a:noFill/>
                    </a:lnT>
                    <a:lnB>
                      <a:noFill/>
                    </a:lnB>
                    <a:solidFill>
                      <a:srgbClr val="FF95CA"/>
                    </a:solidFill>
                  </a:tcPr>
                </a:tc>
              </a:tr>
              <a:tr h="358912">
                <a:tc>
                  <a:txBody>
                    <a:bodyPr/>
                    <a:lstStyle/>
                    <a:p>
                      <a:pPr algn="ctr"/>
                      <a:r>
                        <a:rPr lang="fr-FR" sz="500"/>
                        <a:t>Indice de végétation ajusté au sol</a:t>
                      </a:r>
                    </a:p>
                  </a:txBody>
                  <a:tcPr marL="14334" marR="14334" marT="14334" marB="14334" anchor="ctr">
                    <a:lnL>
                      <a:noFill/>
                    </a:lnL>
                    <a:lnR>
                      <a:noFill/>
                    </a:lnR>
                    <a:lnT>
                      <a:noFill/>
                    </a:lnT>
                    <a:lnB>
                      <a:noFill/>
                    </a:lnB>
                    <a:solidFill>
                      <a:srgbClr val="FF8AC5"/>
                    </a:solidFill>
                  </a:tcPr>
                </a:tc>
                <a:tc>
                  <a:txBody>
                    <a:bodyPr/>
                    <a:lstStyle/>
                    <a:p>
                      <a:pPr algn="ctr"/>
                      <a:r>
                        <a:rPr lang="fr-FR" sz="500"/>
                        <a:t>SAVI = [ (1+L) (pIR-R)] / (pIR+R+L) avec L = 0,5 pour diminuer l'effet du sol</a:t>
                      </a:r>
                    </a:p>
                  </a:txBody>
                  <a:tcPr marL="14334" marR="14334" marT="14334" marB="14334" anchor="ctr">
                    <a:lnL>
                      <a:noFill/>
                    </a:lnL>
                    <a:lnR>
                      <a:noFill/>
                    </a:lnR>
                    <a:lnT>
                      <a:noFill/>
                    </a:lnT>
                    <a:lnB>
                      <a:noFill/>
                    </a:lnB>
                    <a:solidFill>
                      <a:srgbClr val="FF8AC5"/>
                    </a:solidFill>
                  </a:tcPr>
                </a:tc>
                <a:tc>
                  <a:txBody>
                    <a:bodyPr/>
                    <a:lstStyle/>
                    <a:p>
                      <a:pPr algn="ctr"/>
                      <a:r>
                        <a:rPr lang="fr-FR" sz="500"/>
                        <a:t>De nombreux indices sont issus de celui-ci pour minimiser l'effet du sol (TSAVI, MSAVI...)</a:t>
                      </a:r>
                    </a:p>
                  </a:txBody>
                  <a:tcPr marL="14334" marR="14334" marT="14334" marB="14334" anchor="ctr">
                    <a:lnL>
                      <a:noFill/>
                    </a:lnL>
                    <a:lnR>
                      <a:noFill/>
                    </a:lnR>
                    <a:lnT>
                      <a:noFill/>
                    </a:lnT>
                    <a:lnB>
                      <a:noFill/>
                    </a:lnB>
                    <a:solidFill>
                      <a:srgbClr val="FF8AC5"/>
                    </a:solidFill>
                  </a:tcPr>
                </a:tc>
                <a:tc>
                  <a:txBody>
                    <a:bodyPr/>
                    <a:lstStyle/>
                    <a:p>
                      <a:pPr algn="ctr"/>
                      <a:r>
                        <a:rPr lang="en-US" sz="500"/>
                        <a:t>Huete 1988</a:t>
                      </a:r>
                    </a:p>
                  </a:txBody>
                  <a:tcPr marL="14334" marR="14334" marT="14334" marB="14334" anchor="ctr">
                    <a:lnL>
                      <a:noFill/>
                    </a:lnL>
                    <a:lnR>
                      <a:noFill/>
                    </a:lnR>
                    <a:lnT>
                      <a:noFill/>
                    </a:lnT>
                    <a:lnB>
                      <a:noFill/>
                    </a:lnB>
                    <a:solidFill>
                      <a:srgbClr val="FF8AC5"/>
                    </a:solidFill>
                  </a:tcPr>
                </a:tc>
              </a:tr>
              <a:tr h="689157">
                <a:tc>
                  <a:txBody>
                    <a:bodyPr/>
                    <a:lstStyle/>
                    <a:p>
                      <a:pPr algn="ctr"/>
                      <a:r>
                        <a:rPr lang="fr-FR" sz="500"/>
                        <a:t>indice de végétation normalisé corrigé des effets atmosphériques</a:t>
                      </a:r>
                    </a:p>
                  </a:txBody>
                  <a:tcPr marL="14334" marR="14334" marT="14334" marB="14334" anchor="ctr">
                    <a:lnL>
                      <a:noFill/>
                    </a:lnL>
                    <a:lnR>
                      <a:noFill/>
                    </a:lnR>
                    <a:lnT>
                      <a:noFill/>
                    </a:lnT>
                    <a:lnB>
                      <a:noFill/>
                    </a:lnB>
                    <a:solidFill>
                      <a:srgbClr val="FF80BF"/>
                    </a:solidFill>
                  </a:tcPr>
                </a:tc>
                <a:tc>
                  <a:txBody>
                    <a:bodyPr/>
                    <a:lstStyle/>
                    <a:p>
                      <a:pPr algn="ctr"/>
                      <a:r>
                        <a:rPr lang="fr-FR" sz="500"/>
                        <a:t>ARVI = (pIR-RB)/(pIR+RB)   avec  </a:t>
                      </a:r>
                    </a:p>
                    <a:p>
                      <a:pPr algn="l"/>
                      <a:r>
                        <a:rPr lang="fr-FR" sz="500"/>
                        <a:t>RB = R - g(B-R)                                        B et R réflectances dans le bleu et le rouge, g fonction du type d'aérosols</a:t>
                      </a:r>
                    </a:p>
                  </a:txBody>
                  <a:tcPr marL="14334" marR="14334" marT="14334" marB="14334" anchor="ctr">
                    <a:lnL>
                      <a:noFill/>
                    </a:lnL>
                    <a:lnR>
                      <a:noFill/>
                    </a:lnR>
                    <a:lnT>
                      <a:noFill/>
                    </a:lnT>
                    <a:lnB>
                      <a:noFill/>
                    </a:lnB>
                    <a:solidFill>
                      <a:srgbClr val="FF80BF"/>
                    </a:solidFill>
                  </a:tcPr>
                </a:tc>
                <a:tc>
                  <a:txBody>
                    <a:bodyPr/>
                    <a:lstStyle/>
                    <a:p>
                      <a:pPr algn="ctr"/>
                      <a:r>
                        <a:rPr lang="fr-FR" sz="500"/>
                        <a:t>Diminue l'effet des aérosols contenus dans l'atmosphère sur le NDVI mais sensible à la contribution spectrale des sols</a:t>
                      </a:r>
                    </a:p>
                  </a:txBody>
                  <a:tcPr marL="14334" marR="14334" marT="14334" marB="14334" anchor="ctr">
                    <a:lnL>
                      <a:noFill/>
                    </a:lnL>
                    <a:lnR>
                      <a:noFill/>
                    </a:lnR>
                    <a:lnT>
                      <a:noFill/>
                    </a:lnT>
                    <a:lnB>
                      <a:noFill/>
                    </a:lnB>
                    <a:solidFill>
                      <a:srgbClr val="FF80BF"/>
                    </a:solidFill>
                  </a:tcPr>
                </a:tc>
                <a:tc>
                  <a:txBody>
                    <a:bodyPr/>
                    <a:lstStyle/>
                    <a:p>
                      <a:pPr algn="ctr"/>
                      <a:r>
                        <a:rPr lang="en-US" sz="500"/>
                        <a:t>Kaufman &amp; Tanre (1992)</a:t>
                      </a:r>
                    </a:p>
                  </a:txBody>
                  <a:tcPr marL="14334" marR="14334" marT="14334" marB="14334" anchor="ctr">
                    <a:lnL>
                      <a:noFill/>
                    </a:lnL>
                    <a:lnR>
                      <a:noFill/>
                    </a:lnR>
                    <a:lnT>
                      <a:noFill/>
                    </a:lnT>
                    <a:lnB>
                      <a:noFill/>
                    </a:lnB>
                    <a:solidFill>
                      <a:srgbClr val="FF80BF"/>
                    </a:solidFill>
                  </a:tcPr>
                </a:tc>
              </a:tr>
              <a:tr h="111228">
                <a:tc>
                  <a:txBody>
                    <a:bodyPr/>
                    <a:lstStyle/>
                    <a:p>
                      <a:pPr algn="ctr"/>
                      <a:r>
                        <a:rPr lang="en-US" sz="500" b="1"/>
                        <a:t>etc ...</a:t>
                      </a:r>
                      <a:endParaRPr lang="en-US" sz="500"/>
                    </a:p>
                  </a:txBody>
                  <a:tcPr marL="14334" marR="14334" marT="14334" marB="14334" anchor="ctr">
                    <a:lnL>
                      <a:noFill/>
                    </a:lnL>
                    <a:lnR>
                      <a:noFill/>
                    </a:lnR>
                    <a:lnT>
                      <a:noFill/>
                    </a:lnT>
                    <a:lnB>
                      <a:noFill/>
                    </a:lnB>
                    <a:solidFill>
                      <a:srgbClr val="FF6AB5"/>
                    </a:solidFill>
                  </a:tcPr>
                </a:tc>
                <a:tc>
                  <a:txBody>
                    <a:bodyPr/>
                    <a:lstStyle/>
                    <a:p>
                      <a:pPr algn="ctr"/>
                      <a:r>
                        <a:rPr lang="ar-DZ" sz="500" b="1"/>
                        <a:t>...</a:t>
                      </a:r>
                      <a:endParaRPr lang="ar-DZ" sz="500"/>
                    </a:p>
                  </a:txBody>
                  <a:tcPr marL="14334" marR="14334" marT="14334" marB="14334" anchor="ctr">
                    <a:lnL>
                      <a:noFill/>
                    </a:lnL>
                    <a:lnR>
                      <a:noFill/>
                    </a:lnR>
                    <a:lnT>
                      <a:noFill/>
                    </a:lnT>
                    <a:lnB>
                      <a:noFill/>
                    </a:lnB>
                    <a:solidFill>
                      <a:srgbClr val="FF6AB5"/>
                    </a:solidFill>
                  </a:tcPr>
                </a:tc>
                <a:tc>
                  <a:txBody>
                    <a:bodyPr/>
                    <a:lstStyle/>
                    <a:p>
                      <a:pPr algn="ctr"/>
                      <a:r>
                        <a:rPr lang="ar-DZ" sz="500" b="1"/>
                        <a:t>...</a:t>
                      </a:r>
                      <a:endParaRPr lang="ar-DZ" sz="500"/>
                    </a:p>
                  </a:txBody>
                  <a:tcPr marL="14334" marR="14334" marT="14334" marB="14334" anchor="ctr">
                    <a:lnL>
                      <a:noFill/>
                    </a:lnL>
                    <a:lnR>
                      <a:noFill/>
                    </a:lnR>
                    <a:lnT>
                      <a:noFill/>
                    </a:lnT>
                    <a:lnB>
                      <a:noFill/>
                    </a:lnB>
                    <a:solidFill>
                      <a:srgbClr val="FF6AB5"/>
                    </a:solidFill>
                  </a:tcPr>
                </a:tc>
                <a:tc>
                  <a:txBody>
                    <a:bodyPr/>
                    <a:lstStyle/>
                    <a:p>
                      <a:pPr algn="ctr"/>
                      <a:r>
                        <a:rPr lang="ar-DZ" sz="500" b="1" dirty="0" err="1"/>
                        <a:t>...</a:t>
                      </a:r>
                      <a:endParaRPr lang="ar-DZ" sz="500" dirty="0"/>
                    </a:p>
                  </a:txBody>
                  <a:tcPr marL="14334" marR="14334" marT="14334" marB="14334" anchor="ctr">
                    <a:lnL>
                      <a:noFill/>
                    </a:lnL>
                    <a:lnR>
                      <a:noFill/>
                    </a:lnR>
                    <a:lnT>
                      <a:noFill/>
                    </a:lnT>
                    <a:lnB>
                      <a:noFill/>
                    </a:lnB>
                    <a:solidFill>
                      <a:srgbClr val="FF6AB5"/>
                    </a:solidFill>
                  </a:tcPr>
                </a:tc>
              </a:tr>
            </a:tbl>
          </a:graphicData>
        </a:graphic>
      </p:graphicFrame>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9" name="ZoneTexte 8"/>
          <p:cNvSpPr txBox="1"/>
          <p:nvPr/>
        </p:nvSpPr>
        <p:spPr>
          <a:xfrm>
            <a:off x="611560" y="65766"/>
            <a:ext cx="8064896" cy="1077218"/>
          </a:xfrm>
          <a:prstGeom prst="rect">
            <a:avLst/>
          </a:prstGeom>
          <a:noFill/>
        </p:spPr>
        <p:txBody>
          <a:bodyPr wrap="square" rtlCol="1">
            <a:spAutoFit/>
          </a:bodyPr>
          <a:lstStyle/>
          <a:p>
            <a:pPr algn="l" rtl="0"/>
            <a:r>
              <a:rPr lang="fr-FR" sz="3200" u="sng" dirty="0" smtClean="0">
                <a:solidFill>
                  <a:srgbClr val="FFFF00"/>
                </a:solidFill>
                <a:cs typeface="+mj-cs"/>
              </a:rPr>
              <a:t>2. Exemples d’analyses spatiales</a:t>
            </a:r>
          </a:p>
          <a:p>
            <a:pPr algn="l" rtl="0">
              <a:buFont typeface="Wingdings" pitchFamily="2" charset="2"/>
              <a:buChar char="v"/>
            </a:pPr>
            <a:r>
              <a:rPr lang="fr-FR" sz="3200" dirty="0" smtClean="0">
                <a:solidFill>
                  <a:srgbClr val="FFFF00"/>
                </a:solidFill>
                <a:cs typeface="+mj-cs"/>
              </a:rPr>
              <a:t> 	Superposition et découpage des couches  </a:t>
            </a:r>
            <a:endParaRPr lang="ar-DZ" sz="3200" dirty="0">
              <a:solidFill>
                <a:srgbClr val="FFFF00"/>
              </a:solidFill>
              <a:cs typeface="+mj-cs"/>
            </a:endParaRPr>
          </a:p>
        </p:txBody>
      </p:sp>
      <p:pic>
        <p:nvPicPr>
          <p:cNvPr id="10" name="Image 9" descr="sig_info1.gif"/>
          <p:cNvPicPr>
            <a:picLocks noChangeAspect="1"/>
          </p:cNvPicPr>
          <p:nvPr/>
        </p:nvPicPr>
        <p:blipFill>
          <a:blip r:embed="rId3" cstate="print"/>
          <a:stretch>
            <a:fillRect/>
          </a:stretch>
        </p:blipFill>
        <p:spPr>
          <a:xfrm>
            <a:off x="778396" y="1742574"/>
            <a:ext cx="4657700" cy="4937162"/>
          </a:xfrm>
          <a:prstGeom prst="rect">
            <a:avLst/>
          </a:prstGeom>
        </p:spPr>
      </p:pic>
      <p:pic>
        <p:nvPicPr>
          <p:cNvPr id="11" name="Picture 2"/>
          <p:cNvPicPr>
            <a:picLocks noChangeAspect="1" noChangeArrowheads="1"/>
          </p:cNvPicPr>
          <p:nvPr/>
        </p:nvPicPr>
        <p:blipFill>
          <a:blip r:embed="rId4" cstate="print"/>
          <a:srcRect l="71666" t="23250" r="17819" b="16704"/>
          <a:stretch>
            <a:fillRect/>
          </a:stretch>
        </p:blipFill>
        <p:spPr bwMode="auto">
          <a:xfrm>
            <a:off x="6372200" y="1192962"/>
            <a:ext cx="1728192" cy="55484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8" name="ZoneTexte 7"/>
          <p:cNvSpPr txBox="1"/>
          <p:nvPr/>
        </p:nvSpPr>
        <p:spPr>
          <a:xfrm>
            <a:off x="611560" y="142852"/>
            <a:ext cx="7200800" cy="1077218"/>
          </a:xfrm>
          <a:prstGeom prst="rect">
            <a:avLst/>
          </a:prstGeom>
          <a:noFill/>
        </p:spPr>
        <p:txBody>
          <a:bodyPr wrap="square" rtlCol="1">
            <a:spAutoFit/>
          </a:bodyPr>
          <a:lstStyle/>
          <a:p>
            <a:pPr algn="l" rtl="0"/>
            <a:r>
              <a:rPr lang="fr-FR" sz="3200" u="sng" dirty="0" smtClean="0">
                <a:solidFill>
                  <a:srgbClr val="FFFF00"/>
                </a:solidFill>
                <a:cs typeface="+mj-cs"/>
              </a:rPr>
              <a:t>2. Exemples d’analyses spatiales</a:t>
            </a:r>
          </a:p>
          <a:p>
            <a:pPr algn="l" rtl="0">
              <a:buFont typeface="Wingdings" pitchFamily="2" charset="2"/>
              <a:buChar char="v"/>
            </a:pPr>
            <a:r>
              <a:rPr lang="fr-FR" sz="3200" dirty="0" smtClean="0">
                <a:solidFill>
                  <a:srgbClr val="FFFF00"/>
                </a:solidFill>
                <a:cs typeface="+mj-cs"/>
              </a:rPr>
              <a:t> 	Zone tampon (Buffer)</a:t>
            </a:r>
            <a:endParaRPr lang="ar-DZ" sz="3200" dirty="0">
              <a:solidFill>
                <a:srgbClr val="FFFF00"/>
              </a:solidFill>
              <a:cs typeface="+mj-cs"/>
            </a:endParaRPr>
          </a:p>
        </p:txBody>
      </p:sp>
      <p:pic>
        <p:nvPicPr>
          <p:cNvPr id="3076" name="Picture 4"/>
          <p:cNvPicPr>
            <a:picLocks noChangeAspect="1" noChangeArrowheads="1"/>
          </p:cNvPicPr>
          <p:nvPr/>
        </p:nvPicPr>
        <p:blipFill>
          <a:blip r:embed="rId3" cstate="print"/>
          <a:srcRect l="31737" t="25391" r="25649" b="29328"/>
          <a:stretch>
            <a:fillRect/>
          </a:stretch>
        </p:blipFill>
        <p:spPr bwMode="auto">
          <a:xfrm>
            <a:off x="395536" y="1412775"/>
            <a:ext cx="8424936" cy="50330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611560" y="188640"/>
            <a:ext cx="7200800" cy="1077218"/>
          </a:xfrm>
          <a:prstGeom prst="rect">
            <a:avLst/>
          </a:prstGeom>
          <a:noFill/>
        </p:spPr>
        <p:txBody>
          <a:bodyPr wrap="square" rtlCol="1">
            <a:spAutoFit/>
          </a:bodyPr>
          <a:lstStyle/>
          <a:p>
            <a:pPr algn="l" rtl="0"/>
            <a:r>
              <a:rPr lang="fr-FR" sz="3200" u="sng" dirty="0" smtClean="0">
                <a:solidFill>
                  <a:srgbClr val="FFFF00"/>
                </a:solidFill>
                <a:cs typeface="+mj-cs"/>
              </a:rPr>
              <a:t>2. Exemples d’analyses spatiales</a:t>
            </a:r>
          </a:p>
          <a:p>
            <a:pPr algn="l" rtl="0">
              <a:buFont typeface="Wingdings" pitchFamily="2" charset="2"/>
              <a:buChar char="v"/>
            </a:pPr>
            <a:r>
              <a:rPr lang="fr-FR" sz="3200" dirty="0" smtClean="0">
                <a:solidFill>
                  <a:srgbClr val="FFFF00"/>
                </a:solidFill>
                <a:cs typeface="+mj-cs"/>
              </a:rPr>
              <a:t> 	Zone tampon (Buffer)</a:t>
            </a:r>
            <a:endParaRPr lang="ar-DZ" sz="3200" dirty="0">
              <a:solidFill>
                <a:srgbClr val="FFFF00"/>
              </a:solidFill>
              <a:cs typeface="+mj-cs"/>
            </a:endParaRPr>
          </a:p>
        </p:txBody>
      </p:sp>
      <p:pic>
        <p:nvPicPr>
          <p:cNvPr id="6" name="Espace réservé du contenu 5" descr="GUID-EEF56B36-E44A-4D97-80C6-8BC0AD90B63D-web.png"/>
          <p:cNvPicPr>
            <a:picLocks noGrp="1" noChangeAspect="1"/>
          </p:cNvPicPr>
          <p:nvPr>
            <p:ph idx="1"/>
          </p:nvPr>
        </p:nvPicPr>
        <p:blipFill>
          <a:blip r:embed="rId3" cstate="print"/>
          <a:stretch>
            <a:fillRect/>
          </a:stretch>
        </p:blipFill>
        <p:spPr>
          <a:xfrm>
            <a:off x="608534" y="1700807"/>
            <a:ext cx="7851898" cy="4671879"/>
          </a:xfr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611560" y="188640"/>
            <a:ext cx="7200800" cy="1077218"/>
          </a:xfrm>
          <a:prstGeom prst="rect">
            <a:avLst/>
          </a:prstGeom>
          <a:noFill/>
        </p:spPr>
        <p:txBody>
          <a:bodyPr wrap="square" rtlCol="1">
            <a:spAutoFit/>
          </a:bodyPr>
          <a:lstStyle/>
          <a:p>
            <a:pPr algn="l" rtl="0"/>
            <a:r>
              <a:rPr lang="fr-FR" sz="3200" u="sng" dirty="0" smtClean="0">
                <a:solidFill>
                  <a:srgbClr val="FFFF00"/>
                </a:solidFill>
                <a:cs typeface="+mj-cs"/>
              </a:rPr>
              <a:t>2. Exemples d’analyses spatiales</a:t>
            </a:r>
          </a:p>
          <a:p>
            <a:pPr algn="l" rtl="0">
              <a:buFont typeface="Wingdings" pitchFamily="2" charset="2"/>
              <a:buChar char="v"/>
            </a:pPr>
            <a:r>
              <a:rPr lang="fr-FR" sz="3200" dirty="0" smtClean="0">
                <a:solidFill>
                  <a:srgbClr val="FFFF00"/>
                </a:solidFill>
                <a:cs typeface="+mj-cs"/>
              </a:rPr>
              <a:t> 	Zone tampon (Buffer)</a:t>
            </a:r>
            <a:endParaRPr lang="ar-DZ" sz="3200" dirty="0">
              <a:solidFill>
                <a:srgbClr val="FFFF00"/>
              </a:solidFill>
              <a:cs typeface="+mj-cs"/>
            </a:endParaRPr>
          </a:p>
        </p:txBody>
      </p:sp>
      <p:pic>
        <p:nvPicPr>
          <p:cNvPr id="6" name="Espace réservé du contenu 5" descr="line_buffer.png"/>
          <p:cNvPicPr>
            <a:picLocks noGrp="1" noChangeAspect="1"/>
          </p:cNvPicPr>
          <p:nvPr>
            <p:ph idx="1"/>
          </p:nvPr>
        </p:nvPicPr>
        <p:blipFill>
          <a:blip r:embed="rId3" cstate="print"/>
          <a:stretch>
            <a:fillRect/>
          </a:stretch>
        </p:blipFill>
        <p:spPr>
          <a:xfrm>
            <a:off x="1043608" y="1628800"/>
            <a:ext cx="7128792" cy="4752529"/>
          </a:xfr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graphicFrame>
        <p:nvGraphicFramePr>
          <p:cNvPr id="9" name="Espace réservé du contenu 8"/>
          <p:cNvGraphicFramePr>
            <a:graphicFrameLocks noGrp="1"/>
          </p:cNvGraphicFramePr>
          <p:nvPr>
            <p:ph idx="1"/>
          </p:nvPr>
        </p:nvGraphicFramePr>
        <p:xfrm>
          <a:off x="2351314" y="2377440"/>
          <a:ext cx="4493623" cy="404949"/>
        </p:xfrm>
        <a:graphic>
          <a:graphicData uri="http://schemas.openxmlformats.org/drawingml/2006/table">
            <a:tbl>
              <a:tblPr rtl="1"/>
              <a:tblGrid>
                <a:gridCol w="4493623"/>
              </a:tblGrid>
              <a:tr h="404949">
                <a:tc>
                  <a:txBody>
                    <a:bodyPr/>
                    <a:lstStyle/>
                    <a:p>
                      <a:pPr rtl="1"/>
                      <a:endParaRPr lang="ar-DZ"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2050" name="Picture 2"/>
          <p:cNvPicPr>
            <a:picLocks noChangeAspect="1" noChangeArrowheads="1"/>
          </p:cNvPicPr>
          <p:nvPr/>
        </p:nvPicPr>
        <p:blipFill>
          <a:blip r:embed="rId3" cstate="print"/>
          <a:srcRect l="40120" t="52781" r="29722" b="27532"/>
          <a:stretch>
            <a:fillRect/>
          </a:stretch>
        </p:blipFill>
        <p:spPr bwMode="auto">
          <a:xfrm>
            <a:off x="971600" y="2708920"/>
            <a:ext cx="7455462" cy="2736304"/>
          </a:xfrm>
          <a:prstGeom prst="rect">
            <a:avLst/>
          </a:prstGeom>
          <a:noFill/>
          <a:ln w="9525">
            <a:noFill/>
            <a:miter lim="800000"/>
            <a:headEnd/>
            <a:tailEnd/>
          </a:ln>
        </p:spPr>
      </p:pic>
      <p:sp>
        <p:nvSpPr>
          <p:cNvPr id="12" name="ZoneTexte 11"/>
          <p:cNvSpPr txBox="1"/>
          <p:nvPr/>
        </p:nvSpPr>
        <p:spPr>
          <a:xfrm>
            <a:off x="611560" y="551582"/>
            <a:ext cx="7200800" cy="1077218"/>
          </a:xfrm>
          <a:prstGeom prst="rect">
            <a:avLst/>
          </a:prstGeom>
          <a:noFill/>
        </p:spPr>
        <p:txBody>
          <a:bodyPr wrap="square" rtlCol="1">
            <a:spAutoFit/>
          </a:bodyPr>
          <a:lstStyle/>
          <a:p>
            <a:pPr algn="l" rtl="0"/>
            <a:r>
              <a:rPr lang="fr-FR" sz="3200" u="sng" dirty="0" smtClean="0">
                <a:solidFill>
                  <a:srgbClr val="FFFF00"/>
                </a:solidFill>
                <a:cs typeface="+mj-cs"/>
              </a:rPr>
              <a:t>2. Exemples d’analyses spatiales</a:t>
            </a:r>
          </a:p>
          <a:p>
            <a:pPr algn="l" rtl="0">
              <a:buFont typeface="Wingdings" pitchFamily="2" charset="2"/>
              <a:buChar char="v"/>
            </a:pPr>
            <a:r>
              <a:rPr lang="fr-FR" sz="3200" dirty="0" smtClean="0">
                <a:solidFill>
                  <a:srgbClr val="FFFF00"/>
                </a:solidFill>
                <a:cs typeface="+mj-cs"/>
              </a:rPr>
              <a:t> 	Effacement</a:t>
            </a:r>
            <a:endParaRPr lang="ar-DZ" sz="3200" dirty="0">
              <a:solidFill>
                <a:srgbClr val="FFFF00"/>
              </a:solidFill>
              <a:cs typeface="+mj-cs"/>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611560" y="551582"/>
            <a:ext cx="7200800" cy="1077218"/>
          </a:xfrm>
          <a:prstGeom prst="rect">
            <a:avLst/>
          </a:prstGeom>
          <a:noFill/>
        </p:spPr>
        <p:txBody>
          <a:bodyPr wrap="square" rtlCol="1">
            <a:spAutoFit/>
          </a:bodyPr>
          <a:lstStyle/>
          <a:p>
            <a:pPr algn="l" rtl="0"/>
            <a:r>
              <a:rPr lang="fr-FR" sz="3200" u="sng" dirty="0" smtClean="0">
                <a:solidFill>
                  <a:srgbClr val="FFFF00"/>
                </a:solidFill>
                <a:cs typeface="+mj-cs"/>
              </a:rPr>
              <a:t>2. Exemples d’analyses spatiales</a:t>
            </a:r>
          </a:p>
          <a:p>
            <a:pPr algn="l" rtl="0">
              <a:buFont typeface="Wingdings" pitchFamily="2" charset="2"/>
              <a:buChar char="v"/>
            </a:pPr>
            <a:r>
              <a:rPr lang="fr-FR" sz="3200" dirty="0" smtClean="0">
                <a:solidFill>
                  <a:srgbClr val="FFFF00"/>
                </a:solidFill>
                <a:cs typeface="+mj-cs"/>
              </a:rPr>
              <a:t> 	Topologie</a:t>
            </a:r>
            <a:endParaRPr lang="ar-DZ" sz="3200" dirty="0">
              <a:solidFill>
                <a:srgbClr val="FFFF00"/>
              </a:solidFill>
              <a:cs typeface="+mj-cs"/>
            </a:endParaRPr>
          </a:p>
        </p:txBody>
      </p:sp>
      <p:pic>
        <p:nvPicPr>
          <p:cNvPr id="4098" name="Picture 2"/>
          <p:cNvPicPr>
            <a:picLocks noChangeAspect="1" noChangeArrowheads="1"/>
          </p:cNvPicPr>
          <p:nvPr/>
        </p:nvPicPr>
        <p:blipFill>
          <a:blip r:embed="rId3" cstate="print"/>
          <a:srcRect l="30158" t="23250" r="42170" b="51156"/>
          <a:stretch>
            <a:fillRect/>
          </a:stretch>
        </p:blipFill>
        <p:spPr bwMode="auto">
          <a:xfrm>
            <a:off x="611560" y="2060848"/>
            <a:ext cx="7992888" cy="4156302"/>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6" name="ZoneTexte 5"/>
          <p:cNvSpPr txBox="1"/>
          <p:nvPr/>
        </p:nvSpPr>
        <p:spPr>
          <a:xfrm>
            <a:off x="611560" y="551582"/>
            <a:ext cx="7200800" cy="1077218"/>
          </a:xfrm>
          <a:prstGeom prst="rect">
            <a:avLst/>
          </a:prstGeom>
          <a:noFill/>
        </p:spPr>
        <p:txBody>
          <a:bodyPr wrap="square" rtlCol="1">
            <a:spAutoFit/>
          </a:bodyPr>
          <a:lstStyle/>
          <a:p>
            <a:pPr algn="l" rtl="0"/>
            <a:r>
              <a:rPr lang="fr-FR" sz="3200" u="sng" dirty="0" smtClean="0">
                <a:solidFill>
                  <a:srgbClr val="FFFF00"/>
                </a:solidFill>
                <a:cs typeface="+mj-cs"/>
              </a:rPr>
              <a:t>2. Exemples d’analyses spatiales</a:t>
            </a:r>
          </a:p>
          <a:p>
            <a:pPr algn="l" rtl="0">
              <a:buFont typeface="Wingdings" pitchFamily="2" charset="2"/>
              <a:buChar char="v"/>
            </a:pPr>
            <a:r>
              <a:rPr lang="fr-FR" sz="3200" dirty="0" smtClean="0">
                <a:solidFill>
                  <a:srgbClr val="FFFF00"/>
                </a:solidFill>
                <a:cs typeface="+mj-cs"/>
              </a:rPr>
              <a:t> 	Proche</a:t>
            </a:r>
            <a:endParaRPr lang="ar-DZ" sz="3200" dirty="0">
              <a:solidFill>
                <a:srgbClr val="FFFF00"/>
              </a:solidFill>
              <a:cs typeface="+mj-cs"/>
            </a:endParaRPr>
          </a:p>
        </p:txBody>
      </p:sp>
      <p:pic>
        <p:nvPicPr>
          <p:cNvPr id="5122" name="Picture 2"/>
          <p:cNvPicPr>
            <a:picLocks noChangeAspect="1" noChangeArrowheads="1"/>
          </p:cNvPicPr>
          <p:nvPr/>
        </p:nvPicPr>
        <p:blipFill>
          <a:blip r:embed="rId3" cstate="print"/>
          <a:srcRect l="30711" t="26203" r="26121" b="47775"/>
          <a:stretch>
            <a:fillRect/>
          </a:stretch>
        </p:blipFill>
        <p:spPr bwMode="auto">
          <a:xfrm>
            <a:off x="142844" y="2571744"/>
            <a:ext cx="8853001" cy="30003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6" name="Image 5"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611560" y="142852"/>
            <a:ext cx="7200800" cy="1077218"/>
          </a:xfrm>
          <a:prstGeom prst="rect">
            <a:avLst/>
          </a:prstGeom>
          <a:noFill/>
        </p:spPr>
        <p:txBody>
          <a:bodyPr wrap="square" rtlCol="1">
            <a:spAutoFit/>
          </a:bodyPr>
          <a:lstStyle/>
          <a:p>
            <a:pPr algn="l" rtl="0"/>
            <a:r>
              <a:rPr lang="fr-FR" sz="3200" u="sng" dirty="0" smtClean="0">
                <a:solidFill>
                  <a:srgbClr val="FFFF00"/>
                </a:solidFill>
                <a:cs typeface="+mj-cs"/>
              </a:rPr>
              <a:t>2. Exemples d’analyses spatiales</a:t>
            </a:r>
          </a:p>
          <a:p>
            <a:pPr algn="l" rtl="0">
              <a:buFont typeface="Wingdings" pitchFamily="2" charset="2"/>
              <a:buChar char="v"/>
            </a:pPr>
            <a:r>
              <a:rPr lang="fr-FR" sz="3200" dirty="0" smtClean="0">
                <a:solidFill>
                  <a:srgbClr val="FFFF00"/>
                </a:solidFill>
                <a:cs typeface="+mj-cs"/>
              </a:rPr>
              <a:t> 	Calcul d’itinéraire  </a:t>
            </a:r>
            <a:endParaRPr lang="ar-DZ" sz="3200" dirty="0">
              <a:solidFill>
                <a:srgbClr val="FFFF00"/>
              </a:solidFill>
              <a:cs typeface="+mj-cs"/>
            </a:endParaRPr>
          </a:p>
        </p:txBody>
      </p:sp>
      <p:pic>
        <p:nvPicPr>
          <p:cNvPr id="8" name="Image 7" descr="doc_web_img-2_802x533.jpg"/>
          <p:cNvPicPr>
            <a:picLocks noChangeAspect="1"/>
          </p:cNvPicPr>
          <p:nvPr/>
        </p:nvPicPr>
        <p:blipFill>
          <a:blip r:embed="rId3" cstate="print"/>
          <a:stretch>
            <a:fillRect/>
          </a:stretch>
        </p:blipFill>
        <p:spPr>
          <a:xfrm>
            <a:off x="611560" y="1412776"/>
            <a:ext cx="7999583" cy="5256584"/>
          </a:xfrm>
          <a:prstGeom prst="rect">
            <a:avLst/>
          </a:prstGeo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11" name="ZoneTexte 10"/>
          <p:cNvSpPr txBox="1"/>
          <p:nvPr/>
        </p:nvSpPr>
        <p:spPr>
          <a:xfrm>
            <a:off x="611560" y="188640"/>
            <a:ext cx="7200800" cy="1077218"/>
          </a:xfrm>
          <a:prstGeom prst="rect">
            <a:avLst/>
          </a:prstGeom>
          <a:noFill/>
        </p:spPr>
        <p:txBody>
          <a:bodyPr wrap="square" rtlCol="1">
            <a:spAutoFit/>
          </a:bodyPr>
          <a:lstStyle/>
          <a:p>
            <a:pPr algn="l" rtl="0"/>
            <a:r>
              <a:rPr lang="fr-FR" sz="3200" u="sng" dirty="0" smtClean="0">
                <a:solidFill>
                  <a:srgbClr val="FFFF00"/>
                </a:solidFill>
                <a:cs typeface="+mj-cs"/>
              </a:rPr>
              <a:t>2. Exemples d’analyses spatiales</a:t>
            </a:r>
          </a:p>
          <a:p>
            <a:pPr algn="l" rtl="0">
              <a:buFont typeface="Wingdings" pitchFamily="2" charset="2"/>
              <a:buChar char="v"/>
            </a:pPr>
            <a:r>
              <a:rPr lang="fr-FR" sz="3200" dirty="0" smtClean="0">
                <a:solidFill>
                  <a:srgbClr val="FFFF00"/>
                </a:solidFill>
                <a:cs typeface="+mj-cs"/>
              </a:rPr>
              <a:t> 	Polygones de Thiessen </a:t>
            </a:r>
            <a:endParaRPr lang="ar-DZ" sz="3200" dirty="0">
              <a:solidFill>
                <a:srgbClr val="FFFF00"/>
              </a:solidFill>
              <a:cs typeface="+mj-cs"/>
            </a:endParaRPr>
          </a:p>
        </p:txBody>
      </p:sp>
      <p:pic>
        <p:nvPicPr>
          <p:cNvPr id="6146" name="Picture 2"/>
          <p:cNvPicPr>
            <a:picLocks noChangeAspect="1" noChangeArrowheads="1"/>
          </p:cNvPicPr>
          <p:nvPr/>
        </p:nvPicPr>
        <p:blipFill>
          <a:blip r:embed="rId3" cstate="print"/>
          <a:srcRect l="31265" t="44906" r="37189" b="29500"/>
          <a:stretch>
            <a:fillRect/>
          </a:stretch>
        </p:blipFill>
        <p:spPr bwMode="auto">
          <a:xfrm>
            <a:off x="611560" y="1988840"/>
            <a:ext cx="7893185" cy="36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Rectangle 6"/>
          <p:cNvSpPr txBox="1">
            <a:spLocks noChangeArrowheads="1"/>
          </p:cNvSpPr>
          <p:nvPr/>
        </p:nvSpPr>
        <p:spPr>
          <a:xfrm>
            <a:off x="755576" y="1256382"/>
            <a:ext cx="7772400" cy="4260850"/>
          </a:xfrm>
          <a:prstGeom prst="rect">
            <a:avLst/>
          </a:prstGeom>
          <a:noFill/>
          <a:ln/>
        </p:spPr>
        <p:txBody>
          <a:bodyPr vert="horz" lIns="91440" tIns="45720" rIns="91440" bIns="45720" rtlCol="1">
            <a:noAutofit/>
          </a:bodyPr>
          <a:lstStyle/>
          <a:p>
            <a:pPr marL="342900" marR="0" lvl="0" indent="-342900" algn="l" defTabSz="914400" rtl="0" eaLnBrk="1" fontAlgn="auto" latinLnBrk="0" hangingPunct="1">
              <a:lnSpc>
                <a:spcPct val="90000"/>
              </a:lnSpc>
              <a:spcBef>
                <a:spcPct val="20000"/>
              </a:spcBef>
              <a:spcAft>
                <a:spcPts val="0"/>
              </a:spcAft>
              <a:buClr>
                <a:schemeClr val="bg2"/>
              </a:buClr>
              <a:buSzTx/>
              <a:buFontTx/>
              <a:buChar char="•"/>
              <a:tabLst/>
              <a:defRPr/>
            </a:pPr>
            <a:r>
              <a:rPr kumimoji="0" lang="fr-FR" sz="3000" b="0" i="0" u="none" strike="noStrike" kern="1200" cap="none" spc="0" normalizeH="0" baseline="0" noProof="0" dirty="0" smtClean="0">
                <a:ln>
                  <a:noFill/>
                </a:ln>
                <a:solidFill>
                  <a:srgbClr val="FFFF00"/>
                </a:solidFill>
                <a:effectLst/>
                <a:uLnTx/>
                <a:uFillTx/>
                <a:latin typeface="+mn-lt"/>
                <a:ea typeface="+mn-ea"/>
                <a:cs typeface="+mn-cs"/>
              </a:rPr>
              <a:t>Données sont maintenues dans un format standard,</a:t>
            </a:r>
          </a:p>
          <a:p>
            <a:pPr marL="342900" marR="0" lvl="0" indent="-342900" algn="l" defTabSz="914400" rtl="0" eaLnBrk="1" fontAlgn="auto" latinLnBrk="0" hangingPunct="1">
              <a:lnSpc>
                <a:spcPct val="90000"/>
              </a:lnSpc>
              <a:spcBef>
                <a:spcPct val="20000"/>
              </a:spcBef>
              <a:spcAft>
                <a:spcPts val="0"/>
              </a:spcAft>
              <a:buClr>
                <a:schemeClr val="bg2"/>
              </a:buClr>
              <a:buSzTx/>
              <a:buFontTx/>
              <a:buChar char="•"/>
              <a:tabLst/>
              <a:defRPr/>
            </a:pPr>
            <a:r>
              <a:rPr kumimoji="0" lang="fr-FR" sz="3000" b="0" i="0" u="none" strike="noStrike" kern="1200" cap="none" spc="0" normalizeH="0" baseline="0" noProof="0" dirty="0" smtClean="0">
                <a:ln>
                  <a:noFill/>
                </a:ln>
                <a:solidFill>
                  <a:srgbClr val="FFFF00"/>
                </a:solidFill>
                <a:effectLst/>
                <a:uLnTx/>
                <a:uFillTx/>
                <a:latin typeface="+mn-lt"/>
                <a:ea typeface="+mn-ea"/>
                <a:cs typeface="+mn-cs"/>
              </a:rPr>
              <a:t>Révision et mise à jour sont plus faciles,</a:t>
            </a:r>
          </a:p>
          <a:p>
            <a:pPr marL="342900" marR="0" lvl="0" indent="-342900" algn="l" defTabSz="914400" rtl="0" eaLnBrk="1" fontAlgn="auto" latinLnBrk="0" hangingPunct="1">
              <a:lnSpc>
                <a:spcPct val="90000"/>
              </a:lnSpc>
              <a:spcBef>
                <a:spcPct val="20000"/>
              </a:spcBef>
              <a:spcAft>
                <a:spcPts val="0"/>
              </a:spcAft>
              <a:buClr>
                <a:schemeClr val="bg2"/>
              </a:buClr>
              <a:buSzTx/>
              <a:buFontTx/>
              <a:buChar char="•"/>
              <a:tabLst/>
              <a:defRPr/>
            </a:pPr>
            <a:r>
              <a:rPr kumimoji="0" lang="fr-FR" sz="3000" b="0" i="0" u="none" strike="noStrike" kern="1200" cap="none" spc="0" normalizeH="0" baseline="0" noProof="0" dirty="0" smtClean="0">
                <a:ln>
                  <a:noFill/>
                </a:ln>
                <a:solidFill>
                  <a:srgbClr val="FFFF00"/>
                </a:solidFill>
                <a:effectLst/>
                <a:uLnTx/>
                <a:uFillTx/>
                <a:latin typeface="+mn-lt"/>
                <a:ea typeface="+mn-ea"/>
                <a:cs typeface="+mn-cs"/>
              </a:rPr>
              <a:t>Données sont faciles à rechercher, extraire, analyser et à représenter,</a:t>
            </a:r>
          </a:p>
          <a:p>
            <a:pPr marL="342900" marR="0" lvl="0" indent="-342900" algn="l" defTabSz="914400" rtl="0" eaLnBrk="1" fontAlgn="auto" latinLnBrk="0" hangingPunct="1">
              <a:lnSpc>
                <a:spcPct val="90000"/>
              </a:lnSpc>
              <a:spcBef>
                <a:spcPct val="20000"/>
              </a:spcBef>
              <a:spcAft>
                <a:spcPts val="0"/>
              </a:spcAft>
              <a:buClr>
                <a:schemeClr val="bg2"/>
              </a:buClr>
              <a:buSzTx/>
              <a:buFontTx/>
              <a:buChar char="•"/>
              <a:tabLst/>
              <a:defRPr/>
            </a:pPr>
            <a:r>
              <a:rPr kumimoji="0" lang="fr-FR" sz="3000" b="0" i="0" u="none" strike="noStrike" kern="1200" cap="none" spc="0" normalizeH="0" baseline="0" noProof="0" dirty="0" smtClean="0">
                <a:ln>
                  <a:noFill/>
                </a:ln>
                <a:solidFill>
                  <a:srgbClr val="FFFF00"/>
                </a:solidFill>
                <a:effectLst/>
                <a:uLnTx/>
                <a:uFillTx/>
                <a:latin typeface="+mn-lt"/>
                <a:ea typeface="+mn-ea"/>
                <a:cs typeface="+mn-cs"/>
              </a:rPr>
              <a:t>Produit est valorisé,</a:t>
            </a:r>
          </a:p>
          <a:p>
            <a:pPr marL="342900" marR="0" lvl="0" indent="-342900" algn="l" defTabSz="914400" rtl="0" eaLnBrk="1" fontAlgn="auto" latinLnBrk="0" hangingPunct="1">
              <a:lnSpc>
                <a:spcPct val="90000"/>
              </a:lnSpc>
              <a:spcBef>
                <a:spcPct val="20000"/>
              </a:spcBef>
              <a:spcAft>
                <a:spcPts val="0"/>
              </a:spcAft>
              <a:buClr>
                <a:schemeClr val="bg2"/>
              </a:buClr>
              <a:buSzTx/>
              <a:buFontTx/>
              <a:buChar char="•"/>
              <a:tabLst/>
              <a:defRPr/>
            </a:pPr>
            <a:r>
              <a:rPr kumimoji="0" lang="fr-FR" sz="3000" b="0" i="0" u="none" strike="noStrike" kern="1200" cap="none" spc="0" normalizeH="0" baseline="0" noProof="0" dirty="0" smtClean="0">
                <a:ln>
                  <a:noFill/>
                </a:ln>
                <a:solidFill>
                  <a:srgbClr val="FFFF00"/>
                </a:solidFill>
                <a:effectLst/>
                <a:uLnTx/>
                <a:uFillTx/>
                <a:latin typeface="+mn-lt"/>
                <a:ea typeface="+mn-ea"/>
                <a:cs typeface="+mn-cs"/>
              </a:rPr>
              <a:t>Données sont plus faciles à partager et à échanger,</a:t>
            </a:r>
          </a:p>
          <a:p>
            <a:pPr marL="342900" marR="0" lvl="0" indent="-342900" algn="l" defTabSz="914400" rtl="0" eaLnBrk="1" fontAlgn="auto" latinLnBrk="0" hangingPunct="1">
              <a:lnSpc>
                <a:spcPct val="90000"/>
              </a:lnSpc>
              <a:spcBef>
                <a:spcPct val="20000"/>
              </a:spcBef>
              <a:spcAft>
                <a:spcPts val="0"/>
              </a:spcAft>
              <a:buClr>
                <a:schemeClr val="bg2"/>
              </a:buClr>
              <a:buSzTx/>
              <a:buFontTx/>
              <a:buChar char="•"/>
              <a:tabLst/>
              <a:defRPr/>
            </a:pPr>
            <a:r>
              <a:rPr kumimoji="0" lang="fr-FR" sz="3000" b="0" i="0" u="none" strike="noStrike" kern="1200" cap="none" spc="0" normalizeH="0" baseline="0" noProof="0" dirty="0" smtClean="0">
                <a:ln>
                  <a:noFill/>
                </a:ln>
                <a:solidFill>
                  <a:srgbClr val="FFFF00"/>
                </a:solidFill>
                <a:effectLst/>
                <a:uLnTx/>
                <a:uFillTx/>
                <a:latin typeface="+mn-lt"/>
                <a:ea typeface="+mn-ea"/>
                <a:cs typeface="+mn-cs"/>
              </a:rPr>
              <a:t>Productivité meilleure du personnel,</a:t>
            </a:r>
          </a:p>
          <a:p>
            <a:pPr marL="342900" marR="0" lvl="0" indent="-342900" algn="l" defTabSz="914400" rtl="0" eaLnBrk="1" fontAlgn="auto" latinLnBrk="0" hangingPunct="1">
              <a:lnSpc>
                <a:spcPct val="90000"/>
              </a:lnSpc>
              <a:spcBef>
                <a:spcPct val="20000"/>
              </a:spcBef>
              <a:spcAft>
                <a:spcPts val="0"/>
              </a:spcAft>
              <a:buClr>
                <a:schemeClr val="bg2"/>
              </a:buClr>
              <a:buSzTx/>
              <a:buFontTx/>
              <a:buChar char="•"/>
              <a:tabLst/>
              <a:defRPr/>
            </a:pPr>
            <a:r>
              <a:rPr kumimoji="0" lang="fr-FR" sz="3000" b="0" i="0" u="none" strike="noStrike" kern="1200" cap="none" spc="0" normalizeH="0" baseline="0" noProof="0" dirty="0" smtClean="0">
                <a:ln>
                  <a:noFill/>
                </a:ln>
                <a:solidFill>
                  <a:srgbClr val="FFFF00"/>
                </a:solidFill>
                <a:effectLst/>
                <a:uLnTx/>
                <a:uFillTx/>
                <a:latin typeface="+mn-lt"/>
                <a:ea typeface="+mn-ea"/>
                <a:cs typeface="+mn-cs"/>
              </a:rPr>
              <a:t>Temps et coût sont réduits et</a:t>
            </a:r>
          </a:p>
          <a:p>
            <a:pPr marL="342900" marR="0" lvl="0" indent="-342900" algn="l" defTabSz="914400" rtl="0" eaLnBrk="1" fontAlgn="auto" latinLnBrk="0" hangingPunct="1">
              <a:lnSpc>
                <a:spcPct val="90000"/>
              </a:lnSpc>
              <a:spcBef>
                <a:spcPct val="20000"/>
              </a:spcBef>
              <a:spcAft>
                <a:spcPts val="0"/>
              </a:spcAft>
              <a:buClr>
                <a:schemeClr val="bg2"/>
              </a:buClr>
              <a:buSzTx/>
              <a:buFontTx/>
              <a:buChar char="•"/>
              <a:tabLst/>
              <a:defRPr/>
            </a:pPr>
            <a:r>
              <a:rPr kumimoji="0" lang="fr-FR" sz="3000" b="0" i="0" u="none" strike="noStrike" kern="1200" cap="none" spc="0" normalizeH="0" baseline="0" noProof="0" dirty="0" smtClean="0">
                <a:ln>
                  <a:noFill/>
                </a:ln>
                <a:solidFill>
                  <a:srgbClr val="FFFF00"/>
                </a:solidFill>
                <a:effectLst/>
                <a:uLnTx/>
                <a:uFillTx/>
                <a:latin typeface="+mn-lt"/>
                <a:ea typeface="+mn-ea"/>
                <a:cs typeface="+mn-cs"/>
              </a:rPr>
              <a:t>Meilleure décision à prendre.</a:t>
            </a:r>
          </a:p>
          <a:p>
            <a:pPr marL="342900" marR="0" lvl="0" indent="-342900" algn="l" defTabSz="914400" rtl="0" eaLnBrk="1" fontAlgn="auto" latinLnBrk="0" hangingPunct="1">
              <a:lnSpc>
                <a:spcPct val="90000"/>
              </a:lnSpc>
              <a:spcBef>
                <a:spcPct val="20000"/>
              </a:spcBef>
              <a:spcAft>
                <a:spcPts val="0"/>
              </a:spcAft>
              <a:buClr>
                <a:schemeClr val="folHlink"/>
              </a:buClr>
              <a:buSzTx/>
              <a:buFontTx/>
              <a:buChar char="•"/>
              <a:tabLst/>
              <a:defRPr/>
            </a:pPr>
            <a:endParaRPr kumimoji="0" lang="fr-FR" sz="3000" b="0" i="0" u="none" strike="noStrike" kern="1200" cap="none" spc="0" normalizeH="0" baseline="0" noProof="0" dirty="0">
              <a:ln>
                <a:noFill/>
              </a:ln>
              <a:solidFill>
                <a:srgbClr val="FFFF00"/>
              </a:solidFill>
              <a:effectLst/>
              <a:uLnTx/>
              <a:uFillTx/>
              <a:latin typeface="+mn-lt"/>
              <a:ea typeface="+mn-ea"/>
              <a:cs typeface="+mn-cs"/>
            </a:endParaRPr>
          </a:p>
        </p:txBody>
      </p:sp>
      <p:sp>
        <p:nvSpPr>
          <p:cNvPr id="10" name="ZoneTexte 9"/>
          <p:cNvSpPr txBox="1"/>
          <p:nvPr/>
        </p:nvSpPr>
        <p:spPr>
          <a:xfrm>
            <a:off x="1259632" y="548680"/>
            <a:ext cx="5832648" cy="646331"/>
          </a:xfrm>
          <a:prstGeom prst="rect">
            <a:avLst/>
          </a:prstGeom>
          <a:noFill/>
        </p:spPr>
        <p:txBody>
          <a:bodyPr wrap="square" rtlCol="1">
            <a:spAutoFit/>
          </a:bodyPr>
          <a:lstStyle/>
          <a:p>
            <a:pPr algn="ctr"/>
            <a:r>
              <a:rPr lang="fr-FR" sz="3600" u="sng" dirty="0" smtClean="0">
                <a:solidFill>
                  <a:srgbClr val="FFFF00"/>
                </a:solidFill>
                <a:effectLst>
                  <a:outerShdw blurRad="38100" dist="38100" dir="2700000" algn="tl">
                    <a:srgbClr val="000000">
                      <a:alpha val="43137"/>
                    </a:srgbClr>
                  </a:outerShdw>
                </a:effectLst>
                <a:cs typeface="+mj-cs"/>
              </a:rPr>
              <a:t>6. Importance</a:t>
            </a:r>
            <a:endParaRPr lang="ar-DZ" sz="3600" u="sng" dirty="0">
              <a:solidFill>
                <a:srgbClr val="FFFF00"/>
              </a:solidFill>
              <a:effectLst>
                <a:outerShdw blurRad="38100" dist="38100" dir="2700000" algn="tl">
                  <a:srgbClr val="000000">
                    <a:alpha val="43137"/>
                  </a:srgbClr>
                </a:outerShdw>
              </a:effectLst>
              <a:cs typeface="+mj-cs"/>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12" name="ZoneTexte 11"/>
          <p:cNvSpPr txBox="1"/>
          <p:nvPr/>
        </p:nvSpPr>
        <p:spPr>
          <a:xfrm>
            <a:off x="611560" y="188640"/>
            <a:ext cx="7200800" cy="1077218"/>
          </a:xfrm>
          <a:prstGeom prst="rect">
            <a:avLst/>
          </a:prstGeom>
          <a:noFill/>
        </p:spPr>
        <p:txBody>
          <a:bodyPr wrap="square" rtlCol="1">
            <a:spAutoFit/>
          </a:bodyPr>
          <a:lstStyle/>
          <a:p>
            <a:pPr algn="l" rtl="0"/>
            <a:r>
              <a:rPr lang="fr-FR" sz="3200" u="sng" dirty="0" smtClean="0">
                <a:solidFill>
                  <a:srgbClr val="FFFF00"/>
                </a:solidFill>
                <a:cs typeface="+mj-cs"/>
              </a:rPr>
              <a:t>2. Exemples d’analyses spatiales</a:t>
            </a:r>
          </a:p>
          <a:p>
            <a:pPr algn="l" rtl="0">
              <a:buFont typeface="Wingdings" pitchFamily="2" charset="2"/>
              <a:buChar char="v"/>
            </a:pPr>
            <a:r>
              <a:rPr lang="fr-FR" sz="3200" dirty="0" smtClean="0">
                <a:solidFill>
                  <a:srgbClr val="FFFF00"/>
                </a:solidFill>
                <a:cs typeface="+mj-cs"/>
              </a:rPr>
              <a:t> 	Reclassification</a:t>
            </a:r>
            <a:endParaRPr lang="ar-DZ" sz="3200" dirty="0">
              <a:solidFill>
                <a:srgbClr val="FFFF00"/>
              </a:solidFill>
              <a:cs typeface="+mj-cs"/>
            </a:endParaRPr>
          </a:p>
        </p:txBody>
      </p:sp>
      <p:pic>
        <p:nvPicPr>
          <p:cNvPr id="15" name="Image 14" descr="GUID-DA50EAA7-22AD-4FB4-8D93-FF5D5CBE9B34-web.gif"/>
          <p:cNvPicPr>
            <a:picLocks noChangeAspect="1"/>
          </p:cNvPicPr>
          <p:nvPr/>
        </p:nvPicPr>
        <p:blipFill>
          <a:blip r:embed="rId3" cstate="print"/>
          <a:stretch>
            <a:fillRect/>
          </a:stretch>
        </p:blipFill>
        <p:spPr>
          <a:xfrm>
            <a:off x="395536" y="1988840"/>
            <a:ext cx="8409661" cy="3384376"/>
          </a:xfrm>
          <a:prstGeom prst="rect">
            <a:avLst/>
          </a:prstGeo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9" name="ZoneTexte 8"/>
          <p:cNvSpPr txBox="1"/>
          <p:nvPr/>
        </p:nvSpPr>
        <p:spPr>
          <a:xfrm>
            <a:off x="611560" y="188640"/>
            <a:ext cx="7200800" cy="1077218"/>
          </a:xfrm>
          <a:prstGeom prst="rect">
            <a:avLst/>
          </a:prstGeom>
          <a:noFill/>
        </p:spPr>
        <p:txBody>
          <a:bodyPr wrap="square" rtlCol="1">
            <a:spAutoFit/>
          </a:bodyPr>
          <a:lstStyle/>
          <a:p>
            <a:pPr algn="l" rtl="0"/>
            <a:r>
              <a:rPr lang="fr-FR" sz="3200" u="sng" dirty="0" smtClean="0">
                <a:solidFill>
                  <a:srgbClr val="FFFF00"/>
                </a:solidFill>
                <a:cs typeface="+mj-cs"/>
              </a:rPr>
              <a:t>2. Exemples d’analyses spatiales</a:t>
            </a:r>
          </a:p>
          <a:p>
            <a:pPr algn="l" rtl="0">
              <a:buFont typeface="Wingdings" pitchFamily="2" charset="2"/>
              <a:buChar char="v"/>
            </a:pPr>
            <a:r>
              <a:rPr lang="fr-FR" sz="3200" dirty="0" smtClean="0">
                <a:solidFill>
                  <a:srgbClr val="FFFF00"/>
                </a:solidFill>
                <a:cs typeface="+mj-cs"/>
              </a:rPr>
              <a:t> 	Reclassification</a:t>
            </a:r>
            <a:endParaRPr lang="ar-DZ" sz="3200" dirty="0">
              <a:solidFill>
                <a:srgbClr val="FFFF00"/>
              </a:solidFill>
              <a:cs typeface="+mj-cs"/>
            </a:endParaRPr>
          </a:p>
        </p:txBody>
      </p:sp>
      <p:pic>
        <p:nvPicPr>
          <p:cNvPr id="7170" name="Picture 2"/>
          <p:cNvPicPr>
            <a:picLocks noChangeAspect="1" noChangeArrowheads="1"/>
          </p:cNvPicPr>
          <p:nvPr/>
        </p:nvPicPr>
        <p:blipFill>
          <a:blip r:embed="rId3" cstate="print"/>
          <a:srcRect l="36800" t="24235" r="33315" b="45250"/>
          <a:stretch>
            <a:fillRect/>
          </a:stretch>
        </p:blipFill>
        <p:spPr bwMode="auto">
          <a:xfrm>
            <a:off x="467544" y="1556792"/>
            <a:ext cx="8329928" cy="4608512"/>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9" name="Image 8" descr="idw_interpolation.png"/>
          <p:cNvPicPr>
            <a:picLocks noChangeAspect="1"/>
          </p:cNvPicPr>
          <p:nvPr/>
        </p:nvPicPr>
        <p:blipFill>
          <a:blip r:embed="rId3" cstate="print"/>
          <a:stretch>
            <a:fillRect/>
          </a:stretch>
        </p:blipFill>
        <p:spPr>
          <a:xfrm>
            <a:off x="330729" y="2204864"/>
            <a:ext cx="8612155" cy="3744416"/>
          </a:xfrm>
          <a:prstGeom prst="rect">
            <a:avLst/>
          </a:prstGeom>
        </p:spPr>
      </p:pic>
      <p:sp>
        <p:nvSpPr>
          <p:cNvPr id="11" name="ZoneTexte 10"/>
          <p:cNvSpPr txBox="1"/>
          <p:nvPr/>
        </p:nvSpPr>
        <p:spPr>
          <a:xfrm>
            <a:off x="611560" y="188640"/>
            <a:ext cx="7200800" cy="1077218"/>
          </a:xfrm>
          <a:prstGeom prst="rect">
            <a:avLst/>
          </a:prstGeom>
          <a:noFill/>
        </p:spPr>
        <p:txBody>
          <a:bodyPr wrap="square" rtlCol="1">
            <a:spAutoFit/>
          </a:bodyPr>
          <a:lstStyle/>
          <a:p>
            <a:pPr algn="l" rtl="0"/>
            <a:r>
              <a:rPr lang="fr-FR" sz="3200" u="sng" dirty="0" smtClean="0">
                <a:solidFill>
                  <a:srgbClr val="FFFF00"/>
                </a:solidFill>
                <a:cs typeface="+mj-cs"/>
              </a:rPr>
              <a:t>2. Exemples d’analyses spatiales</a:t>
            </a:r>
          </a:p>
          <a:p>
            <a:pPr algn="l" rtl="0">
              <a:buFont typeface="Wingdings" pitchFamily="2" charset="2"/>
              <a:buChar char="v"/>
            </a:pPr>
            <a:r>
              <a:rPr lang="fr-FR" sz="3200" dirty="0" smtClean="0">
                <a:solidFill>
                  <a:srgbClr val="FFFF00"/>
                </a:solidFill>
                <a:cs typeface="+mj-cs"/>
              </a:rPr>
              <a:t> 	Interpolation</a:t>
            </a:r>
            <a:endParaRPr lang="ar-DZ" sz="3200" dirty="0">
              <a:solidFill>
                <a:srgbClr val="FFFF00"/>
              </a:solidFill>
              <a:cs typeface="+mj-cs"/>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6" name="Image 5"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611560" y="188640"/>
            <a:ext cx="7200800" cy="1077218"/>
          </a:xfrm>
          <a:prstGeom prst="rect">
            <a:avLst/>
          </a:prstGeom>
          <a:noFill/>
        </p:spPr>
        <p:txBody>
          <a:bodyPr wrap="square" rtlCol="1">
            <a:spAutoFit/>
          </a:bodyPr>
          <a:lstStyle/>
          <a:p>
            <a:pPr algn="l" rtl="0"/>
            <a:r>
              <a:rPr lang="fr-FR" sz="3200" u="sng" dirty="0" smtClean="0">
                <a:solidFill>
                  <a:srgbClr val="FFFF00"/>
                </a:solidFill>
                <a:cs typeface="+mj-cs"/>
              </a:rPr>
              <a:t>2. Exemples d’analyses spatiales</a:t>
            </a:r>
          </a:p>
          <a:p>
            <a:pPr algn="l" rtl="0">
              <a:buFont typeface="Wingdings" pitchFamily="2" charset="2"/>
              <a:buChar char="v"/>
            </a:pPr>
            <a:r>
              <a:rPr lang="fr-FR" sz="3200" dirty="0" smtClean="0">
                <a:solidFill>
                  <a:srgbClr val="FFFF00"/>
                </a:solidFill>
                <a:cs typeface="+mj-cs"/>
              </a:rPr>
              <a:t> 	Interpolation</a:t>
            </a:r>
            <a:endParaRPr lang="ar-DZ" sz="3200" dirty="0">
              <a:solidFill>
                <a:srgbClr val="FFFF00"/>
              </a:solidFill>
              <a:cs typeface="+mj-cs"/>
            </a:endParaRPr>
          </a:p>
        </p:txBody>
      </p:sp>
      <p:pic>
        <p:nvPicPr>
          <p:cNvPr id="10" name="Image 9" descr="spatial interpolation.png"/>
          <p:cNvPicPr>
            <a:picLocks noChangeAspect="1"/>
          </p:cNvPicPr>
          <p:nvPr/>
        </p:nvPicPr>
        <p:blipFill>
          <a:blip r:embed="rId3" cstate="print"/>
          <a:stretch>
            <a:fillRect/>
          </a:stretch>
        </p:blipFill>
        <p:spPr>
          <a:xfrm>
            <a:off x="323528" y="1700808"/>
            <a:ext cx="8446144" cy="4608512"/>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3" name="ZoneTexte 2"/>
          <p:cNvSpPr txBox="1"/>
          <p:nvPr/>
        </p:nvSpPr>
        <p:spPr>
          <a:xfrm>
            <a:off x="611560" y="71414"/>
            <a:ext cx="7200800" cy="1077218"/>
          </a:xfrm>
          <a:prstGeom prst="rect">
            <a:avLst/>
          </a:prstGeom>
          <a:noFill/>
        </p:spPr>
        <p:txBody>
          <a:bodyPr wrap="square" rtlCol="1">
            <a:spAutoFit/>
          </a:bodyPr>
          <a:lstStyle/>
          <a:p>
            <a:pPr algn="l" rtl="0"/>
            <a:r>
              <a:rPr lang="fr-FR" sz="3200" u="sng" dirty="0" smtClean="0">
                <a:solidFill>
                  <a:srgbClr val="FFFF00"/>
                </a:solidFill>
                <a:cs typeface="+mj-cs"/>
              </a:rPr>
              <a:t>2. Exemples d’analyses spatiales</a:t>
            </a:r>
          </a:p>
          <a:p>
            <a:pPr algn="l" rtl="0">
              <a:buFont typeface="Wingdings" pitchFamily="2" charset="2"/>
              <a:buChar char="v"/>
            </a:pPr>
            <a:r>
              <a:rPr lang="fr-FR" sz="3200" dirty="0" smtClean="0">
                <a:solidFill>
                  <a:srgbClr val="FFFF00"/>
                </a:solidFill>
                <a:cs typeface="+mj-cs"/>
              </a:rPr>
              <a:t> 	Décision</a:t>
            </a:r>
            <a:endParaRPr lang="ar-DZ" sz="3200" dirty="0">
              <a:solidFill>
                <a:srgbClr val="FFFF00"/>
              </a:solidFill>
              <a:cs typeface="+mj-cs"/>
            </a:endParaRPr>
          </a:p>
        </p:txBody>
      </p:sp>
      <p:pic>
        <p:nvPicPr>
          <p:cNvPr id="4" name="Picture 3"/>
          <p:cNvPicPr>
            <a:picLocks noChangeAspect="1" noChangeArrowheads="1"/>
          </p:cNvPicPr>
          <p:nvPr/>
        </p:nvPicPr>
        <p:blipFill>
          <a:blip r:embed="rId3" cstate="print"/>
          <a:srcRect l="30630" t="29328" r="30076" b="17516"/>
          <a:stretch>
            <a:fillRect/>
          </a:stretch>
        </p:blipFill>
        <p:spPr bwMode="auto">
          <a:xfrm>
            <a:off x="2123728" y="1242540"/>
            <a:ext cx="2232248" cy="1638942"/>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l="30630" t="32281" r="30630" b="14563"/>
          <a:stretch>
            <a:fillRect/>
          </a:stretch>
        </p:blipFill>
        <p:spPr bwMode="auto">
          <a:xfrm>
            <a:off x="1187624" y="3258764"/>
            <a:ext cx="2160240" cy="1666471"/>
          </a:xfrm>
          <a:prstGeom prst="rect">
            <a:avLst/>
          </a:prstGeom>
          <a:noFill/>
          <a:ln w="9525">
            <a:noFill/>
            <a:miter lim="800000"/>
            <a:headEnd/>
            <a:tailEnd/>
          </a:ln>
        </p:spPr>
      </p:pic>
      <p:pic>
        <p:nvPicPr>
          <p:cNvPr id="6" name="Picture 5"/>
          <p:cNvPicPr>
            <a:picLocks noChangeAspect="1" noChangeArrowheads="1"/>
          </p:cNvPicPr>
          <p:nvPr/>
        </p:nvPicPr>
        <p:blipFill>
          <a:blip r:embed="rId5" cstate="print"/>
          <a:srcRect l="30630" t="30313" r="29523" b="16532"/>
          <a:stretch>
            <a:fillRect/>
          </a:stretch>
        </p:blipFill>
        <p:spPr bwMode="auto">
          <a:xfrm>
            <a:off x="3563888" y="5130972"/>
            <a:ext cx="2304256" cy="1584176"/>
          </a:xfrm>
          <a:prstGeom prst="rect">
            <a:avLst/>
          </a:prstGeom>
          <a:noFill/>
          <a:ln w="9525">
            <a:noFill/>
            <a:miter lim="800000"/>
            <a:headEnd/>
            <a:tailEnd/>
          </a:ln>
        </p:spPr>
      </p:pic>
      <p:pic>
        <p:nvPicPr>
          <p:cNvPr id="7" name="Picture 6"/>
          <p:cNvPicPr>
            <a:picLocks noChangeAspect="1" noChangeArrowheads="1"/>
          </p:cNvPicPr>
          <p:nvPr/>
        </p:nvPicPr>
        <p:blipFill>
          <a:blip r:embed="rId6" cstate="print"/>
          <a:srcRect l="30977" t="25539" r="30007" b="20582"/>
          <a:stretch>
            <a:fillRect/>
          </a:stretch>
        </p:blipFill>
        <p:spPr bwMode="auto">
          <a:xfrm>
            <a:off x="6084168" y="3258764"/>
            <a:ext cx="2205174" cy="1712091"/>
          </a:xfrm>
          <a:prstGeom prst="rect">
            <a:avLst/>
          </a:prstGeom>
          <a:noFill/>
          <a:ln w="9525">
            <a:noFill/>
            <a:miter lim="800000"/>
            <a:headEnd/>
            <a:tailEnd/>
          </a:ln>
        </p:spPr>
      </p:pic>
      <p:pic>
        <p:nvPicPr>
          <p:cNvPr id="8" name="Picture 7"/>
          <p:cNvPicPr>
            <a:picLocks noChangeAspect="1" noChangeArrowheads="1"/>
          </p:cNvPicPr>
          <p:nvPr/>
        </p:nvPicPr>
        <p:blipFill>
          <a:blip r:embed="rId7" cstate="print"/>
          <a:srcRect l="30976" t="24461" r="29644" b="21875"/>
          <a:stretch>
            <a:fillRect/>
          </a:stretch>
        </p:blipFill>
        <p:spPr bwMode="auto">
          <a:xfrm>
            <a:off x="5076056" y="1258306"/>
            <a:ext cx="2232248" cy="1710245"/>
          </a:xfrm>
          <a:prstGeom prst="rect">
            <a:avLst/>
          </a:prstGeom>
          <a:noFill/>
          <a:ln w="9525">
            <a:noFill/>
            <a:miter lim="800000"/>
            <a:headEnd/>
            <a:tailEnd/>
          </a:ln>
        </p:spPr>
      </p:pic>
      <p:sp>
        <p:nvSpPr>
          <p:cNvPr id="10" name="Rectangle à coins arrondis 9"/>
          <p:cNvSpPr/>
          <p:nvPr/>
        </p:nvSpPr>
        <p:spPr>
          <a:xfrm>
            <a:off x="4004486" y="3607039"/>
            <a:ext cx="1368152" cy="79208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2400" dirty="0" smtClean="0">
                <a:solidFill>
                  <a:srgbClr val="FFFF00"/>
                </a:solidFill>
              </a:rPr>
              <a:t>(AHP)</a:t>
            </a:r>
            <a:endParaRPr lang="ar-DZ" sz="2400" dirty="0">
              <a:solidFill>
                <a:srgbClr val="FFFF00"/>
              </a:solidFill>
            </a:endParaRPr>
          </a:p>
        </p:txBody>
      </p:sp>
      <p:sp>
        <p:nvSpPr>
          <p:cNvPr id="11" name="Flèche gauche 10"/>
          <p:cNvSpPr/>
          <p:nvPr/>
        </p:nvSpPr>
        <p:spPr>
          <a:xfrm rot="18489364">
            <a:off x="4963872" y="3014016"/>
            <a:ext cx="457493" cy="464727"/>
          </a:xfrm>
          <a:prstGeom prst="lef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2" name="Flèche gauche 11"/>
          <p:cNvSpPr/>
          <p:nvPr/>
        </p:nvSpPr>
        <p:spPr>
          <a:xfrm rot="14534292">
            <a:off x="3948937" y="3028862"/>
            <a:ext cx="457493" cy="464727"/>
          </a:xfrm>
          <a:prstGeom prst="lef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3" name="Flèche gauche 12"/>
          <p:cNvSpPr/>
          <p:nvPr/>
        </p:nvSpPr>
        <p:spPr>
          <a:xfrm rot="5400000">
            <a:off x="4479480" y="4539526"/>
            <a:ext cx="457493" cy="464727"/>
          </a:xfrm>
          <a:prstGeom prst="lef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4" name="Flèche gauche 13"/>
          <p:cNvSpPr/>
          <p:nvPr/>
        </p:nvSpPr>
        <p:spPr>
          <a:xfrm>
            <a:off x="5516654" y="3823063"/>
            <a:ext cx="360040" cy="360040"/>
          </a:xfrm>
          <a:prstGeom prst="lef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5" name="Flèche droite 14"/>
          <p:cNvSpPr/>
          <p:nvPr/>
        </p:nvSpPr>
        <p:spPr>
          <a:xfrm>
            <a:off x="3500430" y="3823063"/>
            <a:ext cx="432048" cy="432048"/>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2" name="Image 0" descr="Vulnérabilité.jpg"/>
          <p:cNvPicPr>
            <a:picLocks noChangeAspect="1" noChangeArrowheads="1"/>
          </p:cNvPicPr>
          <p:nvPr/>
        </p:nvPicPr>
        <p:blipFill>
          <a:blip r:embed="rId3" cstate="print"/>
          <a:srcRect r="-306"/>
          <a:stretch>
            <a:fillRect/>
          </a:stretch>
        </p:blipFill>
        <p:spPr bwMode="auto">
          <a:xfrm>
            <a:off x="1099798" y="1214422"/>
            <a:ext cx="7044102" cy="5423628"/>
          </a:xfrm>
          <a:prstGeom prst="rect">
            <a:avLst/>
          </a:prstGeom>
          <a:noFill/>
          <a:ln w="3175">
            <a:solidFill>
              <a:srgbClr val="0D0D0D"/>
            </a:solidFill>
            <a:miter lim="800000"/>
            <a:headEnd/>
            <a:tailEnd/>
          </a:ln>
        </p:spPr>
      </p:pic>
      <p:sp>
        <p:nvSpPr>
          <p:cNvPr id="4" name="ZoneTexte 3"/>
          <p:cNvSpPr txBox="1"/>
          <p:nvPr/>
        </p:nvSpPr>
        <p:spPr>
          <a:xfrm>
            <a:off x="611560" y="65766"/>
            <a:ext cx="7200800" cy="1077218"/>
          </a:xfrm>
          <a:prstGeom prst="rect">
            <a:avLst/>
          </a:prstGeom>
          <a:noFill/>
        </p:spPr>
        <p:txBody>
          <a:bodyPr wrap="square" rtlCol="1">
            <a:spAutoFit/>
          </a:bodyPr>
          <a:lstStyle/>
          <a:p>
            <a:pPr algn="l" rtl="0"/>
            <a:r>
              <a:rPr lang="fr-FR" sz="3200" u="sng" dirty="0" smtClean="0">
                <a:solidFill>
                  <a:srgbClr val="FFFF00"/>
                </a:solidFill>
                <a:cs typeface="+mj-cs"/>
              </a:rPr>
              <a:t>2. Exemples d’analyses spatiales</a:t>
            </a:r>
          </a:p>
          <a:p>
            <a:pPr algn="l" rtl="0">
              <a:buFont typeface="Wingdings" pitchFamily="2" charset="2"/>
              <a:buChar char="v"/>
            </a:pPr>
            <a:r>
              <a:rPr lang="fr-FR" sz="3200" dirty="0" smtClean="0">
                <a:solidFill>
                  <a:srgbClr val="FFFF00"/>
                </a:solidFill>
                <a:cs typeface="+mj-cs"/>
              </a:rPr>
              <a:t> 	Décision</a:t>
            </a:r>
            <a:endParaRPr lang="ar-DZ" sz="3200" dirty="0">
              <a:solidFill>
                <a:srgbClr val="FFFF00"/>
              </a:solidFill>
              <a:cs typeface="+mj-cs"/>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7" name="ZoneTexte 6"/>
          <p:cNvSpPr txBox="1"/>
          <p:nvPr/>
        </p:nvSpPr>
        <p:spPr>
          <a:xfrm>
            <a:off x="1691680" y="1412776"/>
            <a:ext cx="5832648" cy="584775"/>
          </a:xfrm>
          <a:prstGeom prst="rect">
            <a:avLst/>
          </a:prstGeom>
          <a:noFill/>
        </p:spPr>
        <p:txBody>
          <a:bodyPr wrap="square" rtlCol="1">
            <a:spAutoFit/>
          </a:bodyPr>
          <a:lstStyle/>
          <a:p>
            <a:pPr algn="ctr" rtl="0"/>
            <a:r>
              <a:rPr lang="fr-FR" sz="3200" dirty="0" smtClean="0">
                <a:cs typeface="+mj-cs"/>
              </a:rPr>
              <a:t>CHAPITRE VII</a:t>
            </a:r>
            <a:endParaRPr lang="ar-DZ" sz="3200" dirty="0">
              <a:cs typeface="+mj-cs"/>
            </a:endParaRPr>
          </a:p>
        </p:txBody>
      </p:sp>
      <p:sp>
        <p:nvSpPr>
          <p:cNvPr id="8" name="ZoneTexte 7"/>
          <p:cNvSpPr txBox="1"/>
          <p:nvPr/>
        </p:nvSpPr>
        <p:spPr>
          <a:xfrm>
            <a:off x="725366" y="2357430"/>
            <a:ext cx="7632848" cy="2554545"/>
          </a:xfrm>
          <a:prstGeom prst="rect">
            <a:avLst/>
          </a:prstGeom>
          <a:noFill/>
        </p:spPr>
        <p:txBody>
          <a:bodyPr wrap="square" rtlCol="1">
            <a:spAutoFit/>
          </a:bodyPr>
          <a:lstStyle/>
          <a:p>
            <a:pPr algn="ctr" rtl="0"/>
            <a:r>
              <a:rPr lang="fr-FR" sz="8000" dirty="0" smtClean="0">
                <a:effectLst>
                  <a:outerShdw blurRad="38100" dist="38100" dir="2700000" algn="tl">
                    <a:srgbClr val="000000">
                      <a:alpha val="43137"/>
                    </a:srgbClr>
                  </a:outerShdw>
                </a:effectLst>
                <a:cs typeface="+mj-cs"/>
              </a:rPr>
              <a:t>L’édition cartographique</a:t>
            </a:r>
          </a:p>
        </p:txBody>
      </p:sp>
      <p:cxnSp>
        <p:nvCxnSpPr>
          <p:cNvPr id="16" name="Connecteur droit 15"/>
          <p:cNvCxnSpPr/>
          <p:nvPr/>
        </p:nvCxnSpPr>
        <p:spPr>
          <a:xfrm>
            <a:off x="-1404664" y="2060848"/>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251520" y="188640"/>
            <a:ext cx="5832648" cy="584775"/>
          </a:xfrm>
          <a:prstGeom prst="rect">
            <a:avLst/>
          </a:prstGeom>
          <a:noFill/>
        </p:spPr>
        <p:txBody>
          <a:bodyPr wrap="square" rtlCol="1">
            <a:spAutoFit/>
          </a:bodyPr>
          <a:lstStyle/>
          <a:p>
            <a:pPr algn="l" rtl="0"/>
            <a:r>
              <a:rPr lang="fr-FR" sz="3200" u="sng" dirty="0" smtClean="0">
                <a:cs typeface="+mj-cs"/>
              </a:rPr>
              <a:t>Cours: S.I.G</a:t>
            </a:r>
            <a:endParaRPr lang="ar-DZ" sz="3200" u="sng" dirty="0">
              <a:cs typeface="+mj-cs"/>
            </a:endParaRPr>
          </a:p>
        </p:txBody>
      </p:sp>
      <p:sp>
        <p:nvSpPr>
          <p:cNvPr id="10" name="ZoneTexte 9"/>
          <p:cNvSpPr txBox="1"/>
          <p:nvPr/>
        </p:nvSpPr>
        <p:spPr>
          <a:xfrm>
            <a:off x="611560" y="5500702"/>
            <a:ext cx="5832648" cy="954107"/>
          </a:xfrm>
          <a:prstGeom prst="rect">
            <a:avLst/>
          </a:prstGeom>
          <a:noFill/>
        </p:spPr>
        <p:txBody>
          <a:bodyPr wrap="square" rtlCol="1">
            <a:spAutoFit/>
          </a:bodyPr>
          <a:lstStyle/>
          <a:p>
            <a:pPr algn="l"/>
            <a:r>
              <a:rPr lang="fr-FR" sz="3200" dirty="0" smtClean="0">
                <a:cs typeface="+mj-cs"/>
              </a:rPr>
              <a:t>Dr. Nabil MEGA</a:t>
            </a:r>
          </a:p>
          <a:p>
            <a:pPr algn="l"/>
            <a:r>
              <a:rPr lang="fr-FR" sz="2400" dirty="0" smtClean="0">
                <a:cs typeface="+mj-cs"/>
              </a:rPr>
              <a:t>mega-nabil@univ-eloued.dz</a:t>
            </a:r>
            <a:endParaRPr lang="ar-DZ" sz="2400" dirty="0">
              <a:cs typeface="+mj-cs"/>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5" name="ZoneTexte 4"/>
          <p:cNvSpPr txBox="1"/>
          <p:nvPr/>
        </p:nvSpPr>
        <p:spPr>
          <a:xfrm>
            <a:off x="1115616" y="404664"/>
            <a:ext cx="2880320" cy="584775"/>
          </a:xfrm>
          <a:prstGeom prst="rect">
            <a:avLst/>
          </a:prstGeom>
          <a:noFill/>
        </p:spPr>
        <p:txBody>
          <a:bodyPr wrap="square" rtlCol="1">
            <a:spAutoFit/>
          </a:bodyPr>
          <a:lstStyle/>
          <a:p>
            <a:pPr algn="l" rtl="0"/>
            <a:r>
              <a:rPr lang="fr-FR" sz="3200" u="sng" dirty="0" smtClean="0">
                <a:cs typeface="+mj-cs"/>
              </a:rPr>
              <a:t>Définition</a:t>
            </a:r>
            <a:endParaRPr lang="ar-DZ" sz="3200" u="sng" dirty="0">
              <a:cs typeface="+mj-cs"/>
            </a:endParaRPr>
          </a:p>
        </p:txBody>
      </p:sp>
      <p:sp>
        <p:nvSpPr>
          <p:cNvPr id="6" name="ZoneTexte 5"/>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1.</a:t>
            </a:r>
            <a:endParaRPr lang="ar-DZ" sz="3200" dirty="0">
              <a:cs typeface="+mj-cs"/>
            </a:endParaRPr>
          </a:p>
        </p:txBody>
      </p:sp>
      <p:sp>
        <p:nvSpPr>
          <p:cNvPr id="7" name="Rectangle 6"/>
          <p:cNvSpPr/>
          <p:nvPr/>
        </p:nvSpPr>
        <p:spPr>
          <a:xfrm>
            <a:off x="611560" y="1496973"/>
            <a:ext cx="8064896" cy="3785652"/>
          </a:xfrm>
          <a:prstGeom prst="rect">
            <a:avLst/>
          </a:prstGeom>
        </p:spPr>
        <p:txBody>
          <a:bodyPr wrap="square">
            <a:spAutoFit/>
          </a:bodyPr>
          <a:lstStyle/>
          <a:p>
            <a:pPr algn="just" rtl="0"/>
            <a:r>
              <a:rPr lang="fr-FR" sz="4000" dirty="0" smtClean="0"/>
              <a:t>C’est la phase finale et esthétique du projet. Où figurent les différents renseignements concernant le résultat obtenu, en matière de l’habillage cartographique et les informations connexes. </a:t>
            </a:r>
            <a:endParaRPr lang="fr-FR" sz="4000"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grpSp>
        <p:nvGrpSpPr>
          <p:cNvPr id="2" name="Groupe 13"/>
          <p:cNvGrpSpPr/>
          <p:nvPr/>
        </p:nvGrpSpPr>
        <p:grpSpPr>
          <a:xfrm>
            <a:off x="755576" y="1484784"/>
            <a:ext cx="7344816" cy="3600400"/>
            <a:chOff x="755576" y="1484784"/>
            <a:chExt cx="7344816" cy="3600400"/>
          </a:xfrm>
        </p:grpSpPr>
        <p:pic>
          <p:nvPicPr>
            <p:cNvPr id="10" name="Image 9" descr="algeriafig.jpg"/>
            <p:cNvPicPr>
              <a:picLocks noChangeAspect="1"/>
            </p:cNvPicPr>
            <p:nvPr/>
          </p:nvPicPr>
          <p:blipFill>
            <a:blip r:embed="rId3" cstate="print"/>
            <a:srcRect l="3410" t="17553" r="32648" b="37312"/>
            <a:stretch>
              <a:fillRect/>
            </a:stretch>
          </p:blipFill>
          <p:spPr>
            <a:xfrm>
              <a:off x="755576" y="1484784"/>
              <a:ext cx="7344816" cy="3600400"/>
            </a:xfrm>
            <a:prstGeom prst="rect">
              <a:avLst/>
            </a:prstGeom>
            <a:ln>
              <a:solidFill>
                <a:schemeClr val="tx1"/>
              </a:solidFill>
            </a:ln>
          </p:spPr>
        </p:pic>
        <p:sp>
          <p:nvSpPr>
            <p:cNvPr id="11" name="ZoneTexte 10"/>
            <p:cNvSpPr txBox="1"/>
            <p:nvPr/>
          </p:nvSpPr>
          <p:spPr>
            <a:xfrm>
              <a:off x="4005318" y="1604743"/>
              <a:ext cx="881378" cy="293338"/>
            </a:xfrm>
            <a:prstGeom prst="rect">
              <a:avLst/>
            </a:prstGeom>
            <a:solidFill>
              <a:schemeClr val="bg1"/>
            </a:solidFill>
            <a:ln>
              <a:solidFill>
                <a:schemeClr val="bg1"/>
              </a:solidFill>
            </a:ln>
          </p:spPr>
          <p:txBody>
            <a:bodyPr wrap="square" tIns="36000" rIns="36000" bIns="36000" rtlCol="1">
              <a:spAutoFit/>
            </a:bodyPr>
            <a:lstStyle/>
            <a:p>
              <a:endParaRPr lang="ar-DZ" sz="900" dirty="0"/>
            </a:p>
          </p:txBody>
        </p:sp>
        <p:sp>
          <p:nvSpPr>
            <p:cNvPr id="13" name="ZoneTexte 12"/>
            <p:cNvSpPr txBox="1"/>
            <p:nvPr/>
          </p:nvSpPr>
          <p:spPr>
            <a:xfrm>
              <a:off x="7308304" y="1590800"/>
              <a:ext cx="720080" cy="211203"/>
            </a:xfrm>
            <a:prstGeom prst="rect">
              <a:avLst/>
            </a:prstGeom>
            <a:solidFill>
              <a:schemeClr val="bg1"/>
            </a:solidFill>
            <a:ln>
              <a:solidFill>
                <a:schemeClr val="bg1"/>
              </a:solidFill>
            </a:ln>
          </p:spPr>
          <p:txBody>
            <a:bodyPr wrap="square" tIns="36000" rIns="36000" bIns="36000" rtlCol="1">
              <a:spAutoFit/>
            </a:bodyPr>
            <a:lstStyle/>
            <a:p>
              <a:endParaRPr lang="ar-DZ" sz="900" dirty="0"/>
            </a:p>
          </p:txBody>
        </p:sp>
      </p:gr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4" name="Image 3" descr="algeriafig.jpg"/>
          <p:cNvPicPr>
            <a:picLocks noChangeAspect="1"/>
          </p:cNvPicPr>
          <p:nvPr/>
        </p:nvPicPr>
        <p:blipFill>
          <a:blip r:embed="rId3" cstate="print"/>
          <a:stretch>
            <a:fillRect/>
          </a:stretch>
        </p:blipFill>
        <p:spPr>
          <a:xfrm>
            <a:off x="467544" y="764704"/>
            <a:ext cx="8446116" cy="5743358"/>
          </a:xfrm>
          <a:prstGeom prst="rect">
            <a:avLst/>
          </a:prstGeom>
          <a:ln>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ar-DZ"/>
          </a:p>
        </p:txBody>
      </p:sp>
      <p:sp>
        <p:nvSpPr>
          <p:cNvPr id="3" name="Sous-titre 2"/>
          <p:cNvSpPr>
            <a:spLocks noGrp="1"/>
          </p:cNvSpPr>
          <p:nvPr>
            <p:ph type="subTitle"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691680" y="1412776"/>
            <a:ext cx="5832648" cy="584775"/>
          </a:xfrm>
          <a:prstGeom prst="rect">
            <a:avLst/>
          </a:prstGeom>
          <a:noFill/>
        </p:spPr>
        <p:txBody>
          <a:bodyPr wrap="square" rtlCol="1">
            <a:spAutoFit/>
          </a:bodyPr>
          <a:lstStyle/>
          <a:p>
            <a:pPr algn="ctr"/>
            <a:r>
              <a:rPr lang="fr-FR" sz="3200" dirty="0" smtClean="0">
                <a:solidFill>
                  <a:srgbClr val="FFFF00"/>
                </a:solidFill>
                <a:cs typeface="+mj-cs"/>
              </a:rPr>
              <a:t>CHAPITRE II</a:t>
            </a:r>
            <a:endParaRPr lang="ar-DZ" sz="3200" dirty="0">
              <a:solidFill>
                <a:srgbClr val="FFFF00"/>
              </a:solidFill>
              <a:cs typeface="+mj-cs"/>
            </a:endParaRPr>
          </a:p>
        </p:txBody>
      </p:sp>
      <p:sp>
        <p:nvSpPr>
          <p:cNvPr id="8" name="ZoneTexte 7"/>
          <p:cNvSpPr txBox="1"/>
          <p:nvPr/>
        </p:nvSpPr>
        <p:spPr>
          <a:xfrm>
            <a:off x="395536" y="2708920"/>
            <a:ext cx="8208912" cy="2308324"/>
          </a:xfrm>
          <a:prstGeom prst="rect">
            <a:avLst/>
          </a:prstGeom>
          <a:noFill/>
        </p:spPr>
        <p:txBody>
          <a:bodyPr wrap="square" rtlCol="1">
            <a:spAutoFit/>
          </a:bodyPr>
          <a:lstStyle/>
          <a:p>
            <a:pPr algn="ctr" rtl="0"/>
            <a:r>
              <a:rPr lang="fr-FR" sz="7200" dirty="0" smtClean="0">
                <a:solidFill>
                  <a:srgbClr val="FFFF00"/>
                </a:solidFill>
                <a:effectLst>
                  <a:outerShdw blurRad="38100" dist="38100" dir="2700000" algn="tl">
                    <a:srgbClr val="000000">
                      <a:alpha val="43137"/>
                    </a:srgbClr>
                  </a:outerShdw>
                </a:effectLst>
                <a:cs typeface="+mj-cs"/>
              </a:rPr>
              <a:t>Le géoréférencement</a:t>
            </a:r>
          </a:p>
          <a:p>
            <a:pPr algn="ctr"/>
            <a:endParaRPr lang="ar-DZ" sz="7200" dirty="0">
              <a:solidFill>
                <a:srgbClr val="FFFF00"/>
              </a:solidFill>
              <a:cs typeface="+mj-cs"/>
            </a:endParaRPr>
          </a:p>
        </p:txBody>
      </p:sp>
      <p:cxnSp>
        <p:nvCxnSpPr>
          <p:cNvPr id="16" name="Connecteur droit 15"/>
          <p:cNvCxnSpPr/>
          <p:nvPr/>
        </p:nvCxnSpPr>
        <p:spPr>
          <a:xfrm>
            <a:off x="-1404664" y="2060848"/>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251520" y="188640"/>
            <a:ext cx="5832648" cy="584775"/>
          </a:xfrm>
          <a:prstGeom prst="rect">
            <a:avLst/>
          </a:prstGeom>
          <a:noFill/>
        </p:spPr>
        <p:txBody>
          <a:bodyPr wrap="square" rtlCol="1">
            <a:spAutoFit/>
          </a:bodyPr>
          <a:lstStyle/>
          <a:p>
            <a:pPr algn="l"/>
            <a:r>
              <a:rPr lang="fr-FR" sz="3200" u="sng" dirty="0" smtClean="0">
                <a:solidFill>
                  <a:srgbClr val="FFFF00"/>
                </a:solidFill>
                <a:cs typeface="+mj-cs"/>
              </a:rPr>
              <a:t>Cours: S.I.G</a:t>
            </a:r>
            <a:endParaRPr lang="ar-DZ" sz="3200" u="sng" dirty="0">
              <a:solidFill>
                <a:srgbClr val="FFFF00"/>
              </a:solidFill>
              <a:cs typeface="+mj-cs"/>
            </a:endParaRPr>
          </a:p>
        </p:txBody>
      </p:sp>
      <p:sp>
        <p:nvSpPr>
          <p:cNvPr id="10" name="ZoneTexte 9"/>
          <p:cNvSpPr txBox="1"/>
          <p:nvPr/>
        </p:nvSpPr>
        <p:spPr>
          <a:xfrm>
            <a:off x="467544" y="5571237"/>
            <a:ext cx="5832648" cy="954107"/>
          </a:xfrm>
          <a:prstGeom prst="rect">
            <a:avLst/>
          </a:prstGeom>
          <a:noFill/>
        </p:spPr>
        <p:txBody>
          <a:bodyPr wrap="square" rtlCol="1">
            <a:spAutoFit/>
          </a:bodyPr>
          <a:lstStyle>
            <a:defPPr>
              <a:defRPr lang="ar-DZ"/>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a:r>
              <a:rPr lang="fr-FR" sz="3200" dirty="0" smtClean="0">
                <a:solidFill>
                  <a:srgbClr val="FFFF00"/>
                </a:solidFill>
                <a:cs typeface="+mj-cs"/>
              </a:rPr>
              <a:t>Dr. Nabil MEGA</a:t>
            </a:r>
          </a:p>
          <a:p>
            <a:pPr algn="l"/>
            <a:r>
              <a:rPr lang="fr-FR" sz="2400" dirty="0" smtClean="0">
                <a:solidFill>
                  <a:srgbClr val="FFFF00"/>
                </a:solidFill>
                <a:cs typeface="+mj-cs"/>
              </a:rPr>
              <a:t>mega-nabil@univ-eloued.dz</a:t>
            </a:r>
            <a:endParaRPr lang="ar-DZ" sz="2400" dirty="0">
              <a:solidFill>
                <a:srgbClr val="FFFF00"/>
              </a:solidFill>
              <a:cs typeface="+mj-cs"/>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3" name="Image 2" descr="MM.jpg"/>
          <p:cNvPicPr>
            <a:picLocks noChangeAspect="1"/>
          </p:cNvPicPr>
          <p:nvPr/>
        </p:nvPicPr>
        <p:blipFill>
          <a:blip r:embed="rId3"/>
          <a:srcRect l="17968" t="26204" r="25000" b="26203"/>
          <a:stretch>
            <a:fillRect/>
          </a:stretch>
        </p:blipFill>
        <p:spPr>
          <a:xfrm>
            <a:off x="447026" y="1285860"/>
            <a:ext cx="8257042" cy="4071966"/>
          </a:xfrm>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3" name="Image 2" descr="f3.jpg"/>
          <p:cNvPicPr>
            <a:picLocks noChangeAspect="1"/>
          </p:cNvPicPr>
          <p:nvPr/>
        </p:nvPicPr>
        <p:blipFill>
          <a:blip r:embed="rId3" cstate="print"/>
          <a:stretch>
            <a:fillRect/>
          </a:stretch>
        </p:blipFill>
        <p:spPr>
          <a:xfrm>
            <a:off x="277346" y="119268"/>
            <a:ext cx="8580934" cy="6630722"/>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8" name="Image 7" descr="Sans titre.png"/>
          <p:cNvPicPr>
            <a:picLocks noChangeAspect="1"/>
          </p:cNvPicPr>
          <p:nvPr/>
        </p:nvPicPr>
        <p:blipFill>
          <a:blip r:embed="rId3" cstate="print"/>
          <a:stretch>
            <a:fillRect/>
          </a:stretch>
        </p:blipFill>
        <p:spPr>
          <a:xfrm>
            <a:off x="670968" y="385337"/>
            <a:ext cx="7802064" cy="6087325"/>
          </a:xfrm>
          <a:prstGeom prst="rect">
            <a:avLst/>
          </a:prstGeom>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10" name="Image 9" descr="15_1237454692.JPG"/>
          <p:cNvPicPr>
            <a:picLocks noChangeAspect="1"/>
          </p:cNvPicPr>
          <p:nvPr/>
        </p:nvPicPr>
        <p:blipFill>
          <a:blip r:embed="rId3" cstate="print"/>
          <a:stretch>
            <a:fillRect/>
          </a:stretch>
        </p:blipFill>
        <p:spPr>
          <a:xfrm>
            <a:off x="251520" y="332656"/>
            <a:ext cx="8618164" cy="6134964"/>
          </a:xfrm>
          <a:prstGeom prst="rect">
            <a:avLst/>
          </a:prstGeom>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12" name="ZoneTexte 11"/>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13" name="ZoneTexte 12"/>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17" name="ZoneTexte 16"/>
          <p:cNvSpPr txBox="1"/>
          <p:nvPr/>
        </p:nvSpPr>
        <p:spPr>
          <a:xfrm>
            <a:off x="539552" y="1000108"/>
            <a:ext cx="936104" cy="584775"/>
          </a:xfrm>
          <a:prstGeom prst="rect">
            <a:avLst/>
          </a:prstGeom>
          <a:noFill/>
        </p:spPr>
        <p:txBody>
          <a:bodyPr wrap="square" rtlCol="1">
            <a:spAutoFit/>
          </a:bodyPr>
          <a:lstStyle/>
          <a:p>
            <a:pPr algn="l" rtl="0"/>
            <a:r>
              <a:rPr lang="fr-FR" sz="3200" dirty="0" smtClean="0">
                <a:cs typeface="+mj-cs"/>
              </a:rPr>
              <a:t>2.1.</a:t>
            </a:r>
            <a:endParaRPr lang="ar-DZ" sz="3200" dirty="0">
              <a:cs typeface="+mj-cs"/>
            </a:endParaRPr>
          </a:p>
        </p:txBody>
      </p:sp>
      <p:sp>
        <p:nvSpPr>
          <p:cNvPr id="19" name="ZoneTexte 18"/>
          <p:cNvSpPr txBox="1"/>
          <p:nvPr/>
        </p:nvSpPr>
        <p:spPr>
          <a:xfrm>
            <a:off x="1331640" y="1000108"/>
            <a:ext cx="4896544" cy="584775"/>
          </a:xfrm>
          <a:prstGeom prst="rect">
            <a:avLst/>
          </a:prstGeom>
          <a:noFill/>
        </p:spPr>
        <p:txBody>
          <a:bodyPr wrap="square" rtlCol="1">
            <a:spAutoFit/>
          </a:bodyPr>
          <a:lstStyle/>
          <a:p>
            <a:pPr algn="l" rtl="0"/>
            <a:r>
              <a:rPr lang="fr-FR" sz="3200" dirty="0" smtClean="0">
                <a:cs typeface="+mj-cs"/>
              </a:rPr>
              <a:t>Le titre: le label de la carte</a:t>
            </a:r>
            <a:endParaRPr lang="ar-DZ" sz="3200" dirty="0">
              <a:cs typeface="+mj-cs"/>
            </a:endParaRPr>
          </a:p>
        </p:txBody>
      </p:sp>
      <p:pic>
        <p:nvPicPr>
          <p:cNvPr id="21" name="Image 20" descr="Oran_493555484.jpg"/>
          <p:cNvPicPr>
            <a:picLocks noChangeAspect="1"/>
          </p:cNvPicPr>
          <p:nvPr/>
        </p:nvPicPr>
        <p:blipFill>
          <a:blip r:embed="rId3" cstate="print"/>
          <a:stretch>
            <a:fillRect/>
          </a:stretch>
        </p:blipFill>
        <p:spPr>
          <a:xfrm>
            <a:off x="1187624" y="1714488"/>
            <a:ext cx="6984776" cy="4917490"/>
          </a:xfrm>
          <a:prstGeom prst="rect">
            <a:avLst/>
          </a:prstGeom>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10" name="ZoneTexte 9"/>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11" name="ZoneTexte 10"/>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12" name="ZoneTexte 11"/>
          <p:cNvSpPr txBox="1"/>
          <p:nvPr/>
        </p:nvSpPr>
        <p:spPr>
          <a:xfrm>
            <a:off x="539552" y="1000108"/>
            <a:ext cx="936104" cy="584775"/>
          </a:xfrm>
          <a:prstGeom prst="rect">
            <a:avLst/>
          </a:prstGeom>
          <a:noFill/>
        </p:spPr>
        <p:txBody>
          <a:bodyPr wrap="square" rtlCol="1">
            <a:spAutoFit/>
          </a:bodyPr>
          <a:lstStyle/>
          <a:p>
            <a:pPr algn="l" rtl="0"/>
            <a:r>
              <a:rPr lang="fr-FR" sz="3200" dirty="0" smtClean="0">
                <a:cs typeface="+mj-cs"/>
              </a:rPr>
              <a:t>2.2.</a:t>
            </a:r>
            <a:endParaRPr lang="ar-DZ" sz="3200" dirty="0">
              <a:cs typeface="+mj-cs"/>
            </a:endParaRPr>
          </a:p>
        </p:txBody>
      </p:sp>
      <p:sp>
        <p:nvSpPr>
          <p:cNvPr id="13" name="ZoneTexte 12"/>
          <p:cNvSpPr txBox="1"/>
          <p:nvPr/>
        </p:nvSpPr>
        <p:spPr>
          <a:xfrm>
            <a:off x="1331640" y="1000108"/>
            <a:ext cx="5544616" cy="584775"/>
          </a:xfrm>
          <a:prstGeom prst="rect">
            <a:avLst/>
          </a:prstGeom>
          <a:noFill/>
        </p:spPr>
        <p:txBody>
          <a:bodyPr wrap="square" rtlCol="1">
            <a:spAutoFit/>
          </a:bodyPr>
          <a:lstStyle/>
          <a:p>
            <a:pPr algn="l" rtl="0"/>
            <a:r>
              <a:rPr lang="fr-FR" sz="3200" dirty="0" smtClean="0">
                <a:cs typeface="+mj-cs"/>
              </a:rPr>
              <a:t>La légende: la clé de la carte.</a:t>
            </a:r>
            <a:endParaRPr lang="ar-DZ" sz="3200" dirty="0">
              <a:cs typeface="+mj-cs"/>
            </a:endParaRPr>
          </a:p>
        </p:txBody>
      </p:sp>
      <p:pic>
        <p:nvPicPr>
          <p:cNvPr id="14" name="Image 13" descr="Legende_IGN_25_03.png"/>
          <p:cNvPicPr>
            <a:picLocks noChangeAspect="1"/>
          </p:cNvPicPr>
          <p:nvPr/>
        </p:nvPicPr>
        <p:blipFill>
          <a:blip r:embed="rId3" cstate="print"/>
          <a:stretch>
            <a:fillRect/>
          </a:stretch>
        </p:blipFill>
        <p:spPr>
          <a:xfrm>
            <a:off x="1979712" y="4234768"/>
            <a:ext cx="4093599" cy="2232248"/>
          </a:xfrm>
          <a:prstGeom prst="rect">
            <a:avLst/>
          </a:prstGeom>
        </p:spPr>
      </p:pic>
      <p:pic>
        <p:nvPicPr>
          <p:cNvPr id="15" name="Image 14" descr="Legende_IGN_25_01.png"/>
          <p:cNvPicPr>
            <a:picLocks noChangeAspect="1"/>
          </p:cNvPicPr>
          <p:nvPr/>
        </p:nvPicPr>
        <p:blipFill>
          <a:blip r:embed="rId4" cstate="print"/>
          <a:stretch>
            <a:fillRect/>
          </a:stretch>
        </p:blipFill>
        <p:spPr>
          <a:xfrm>
            <a:off x="4067944" y="1714488"/>
            <a:ext cx="4212579" cy="2297128"/>
          </a:xfrm>
          <a:prstGeom prst="rect">
            <a:avLst/>
          </a:prstGeom>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10" name="ZoneTexte 9"/>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11" name="ZoneTexte 10"/>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12" name="ZoneTexte 11"/>
          <p:cNvSpPr txBox="1"/>
          <p:nvPr/>
        </p:nvSpPr>
        <p:spPr>
          <a:xfrm>
            <a:off x="539552" y="1000108"/>
            <a:ext cx="936104" cy="584775"/>
          </a:xfrm>
          <a:prstGeom prst="rect">
            <a:avLst/>
          </a:prstGeom>
          <a:noFill/>
        </p:spPr>
        <p:txBody>
          <a:bodyPr wrap="square" rtlCol="1">
            <a:spAutoFit/>
          </a:bodyPr>
          <a:lstStyle/>
          <a:p>
            <a:pPr algn="l" rtl="0"/>
            <a:r>
              <a:rPr lang="fr-FR" sz="3200" dirty="0" smtClean="0">
                <a:cs typeface="+mj-cs"/>
              </a:rPr>
              <a:t>2.3.</a:t>
            </a:r>
            <a:endParaRPr lang="ar-DZ" sz="3200" dirty="0">
              <a:cs typeface="+mj-cs"/>
            </a:endParaRPr>
          </a:p>
        </p:txBody>
      </p:sp>
      <p:sp>
        <p:nvSpPr>
          <p:cNvPr id="13" name="ZoneTexte 12"/>
          <p:cNvSpPr txBox="1"/>
          <p:nvPr/>
        </p:nvSpPr>
        <p:spPr>
          <a:xfrm>
            <a:off x="1331640" y="1000108"/>
            <a:ext cx="7128792" cy="584775"/>
          </a:xfrm>
          <a:prstGeom prst="rect">
            <a:avLst/>
          </a:prstGeom>
          <a:noFill/>
        </p:spPr>
        <p:txBody>
          <a:bodyPr wrap="square" rtlCol="1">
            <a:spAutoFit/>
          </a:bodyPr>
          <a:lstStyle/>
          <a:p>
            <a:pPr algn="l" rtl="0"/>
            <a:r>
              <a:rPr lang="fr-FR" sz="3200" dirty="0" smtClean="0">
                <a:cs typeface="+mj-cs"/>
              </a:rPr>
              <a:t>Les échelles: graphique ou/et numérique.</a:t>
            </a:r>
            <a:endParaRPr lang="ar-DZ" sz="3200" dirty="0">
              <a:cs typeface="+mj-cs"/>
            </a:endParaRPr>
          </a:p>
        </p:txBody>
      </p:sp>
      <p:sp>
        <p:nvSpPr>
          <p:cNvPr id="14" name="ZoneTexte 13"/>
          <p:cNvSpPr txBox="1"/>
          <p:nvPr/>
        </p:nvSpPr>
        <p:spPr>
          <a:xfrm>
            <a:off x="971600" y="2071678"/>
            <a:ext cx="6912768" cy="1200329"/>
          </a:xfrm>
          <a:prstGeom prst="rect">
            <a:avLst/>
          </a:prstGeom>
          <a:noFill/>
        </p:spPr>
        <p:txBody>
          <a:bodyPr wrap="square" rtlCol="1">
            <a:spAutoFit/>
          </a:bodyPr>
          <a:lstStyle/>
          <a:p>
            <a:pPr algn="l" rtl="0"/>
            <a:r>
              <a:rPr lang="fr-FR" sz="3600" dirty="0" smtClean="0">
                <a:cs typeface="+mj-cs"/>
              </a:rPr>
              <a:t>1/25.000,  1/50.000,  1/5.000,  1/1.000.000 …..</a:t>
            </a:r>
            <a:endParaRPr lang="ar-DZ" sz="3600" dirty="0">
              <a:cs typeface="+mj-cs"/>
            </a:endParaRPr>
          </a:p>
        </p:txBody>
      </p:sp>
      <p:pic>
        <p:nvPicPr>
          <p:cNvPr id="18" name="Image 17" descr="GUID-5EB4DE0F-BF10-45D3-AB24-558C7EEA8800.png"/>
          <p:cNvPicPr>
            <a:picLocks noChangeAspect="1"/>
          </p:cNvPicPr>
          <p:nvPr/>
        </p:nvPicPr>
        <p:blipFill>
          <a:blip r:embed="rId3" cstate="print"/>
          <a:stretch>
            <a:fillRect/>
          </a:stretch>
        </p:blipFill>
        <p:spPr>
          <a:xfrm>
            <a:off x="1619672" y="3714752"/>
            <a:ext cx="6015469" cy="2133333"/>
          </a:xfrm>
          <a:prstGeom prst="rect">
            <a:avLst/>
          </a:prstGeom>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10" name="ZoneTexte 9"/>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11" name="ZoneTexte 10"/>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12" name="ZoneTexte 11"/>
          <p:cNvSpPr txBox="1"/>
          <p:nvPr/>
        </p:nvSpPr>
        <p:spPr>
          <a:xfrm>
            <a:off x="539552" y="1116033"/>
            <a:ext cx="936104" cy="584775"/>
          </a:xfrm>
          <a:prstGeom prst="rect">
            <a:avLst/>
          </a:prstGeom>
          <a:noFill/>
        </p:spPr>
        <p:txBody>
          <a:bodyPr wrap="square" rtlCol="1">
            <a:spAutoFit/>
          </a:bodyPr>
          <a:lstStyle/>
          <a:p>
            <a:pPr algn="l" rtl="0"/>
            <a:r>
              <a:rPr lang="fr-FR" sz="3200" dirty="0" smtClean="0">
                <a:cs typeface="+mj-cs"/>
              </a:rPr>
              <a:t>2.4.</a:t>
            </a:r>
            <a:endParaRPr lang="ar-DZ" sz="3200" dirty="0">
              <a:cs typeface="+mj-cs"/>
            </a:endParaRPr>
          </a:p>
        </p:txBody>
      </p:sp>
      <p:sp>
        <p:nvSpPr>
          <p:cNvPr id="13" name="ZoneTexte 12"/>
          <p:cNvSpPr txBox="1"/>
          <p:nvPr/>
        </p:nvSpPr>
        <p:spPr>
          <a:xfrm>
            <a:off x="1331640" y="1116033"/>
            <a:ext cx="4896544" cy="584775"/>
          </a:xfrm>
          <a:prstGeom prst="rect">
            <a:avLst/>
          </a:prstGeom>
          <a:noFill/>
        </p:spPr>
        <p:txBody>
          <a:bodyPr wrap="square" rtlCol="1">
            <a:spAutoFit/>
          </a:bodyPr>
          <a:lstStyle/>
          <a:p>
            <a:pPr algn="l" rtl="0"/>
            <a:r>
              <a:rPr lang="fr-FR" sz="3200" dirty="0" smtClean="0">
                <a:cs typeface="+mj-cs"/>
              </a:rPr>
              <a:t>L’orientation de la carte</a:t>
            </a:r>
            <a:endParaRPr lang="ar-DZ" sz="3200" dirty="0">
              <a:cs typeface="+mj-cs"/>
            </a:endParaRPr>
          </a:p>
        </p:txBody>
      </p:sp>
      <p:sp>
        <p:nvSpPr>
          <p:cNvPr id="14" name="ZoneTexte 13"/>
          <p:cNvSpPr txBox="1"/>
          <p:nvPr/>
        </p:nvSpPr>
        <p:spPr>
          <a:xfrm>
            <a:off x="1979712" y="2276872"/>
            <a:ext cx="4896544" cy="2862322"/>
          </a:xfrm>
          <a:prstGeom prst="rect">
            <a:avLst/>
          </a:prstGeom>
          <a:noFill/>
        </p:spPr>
        <p:txBody>
          <a:bodyPr wrap="square" rtlCol="1">
            <a:spAutoFit/>
          </a:bodyPr>
          <a:lstStyle/>
          <a:p>
            <a:pPr algn="l" rtl="0">
              <a:buFont typeface="Arial" pitchFamily="34" charset="0"/>
              <a:buChar char="•"/>
            </a:pPr>
            <a:r>
              <a:rPr lang="fr-FR" sz="3600" dirty="0" smtClean="0">
                <a:cs typeface="+mj-cs"/>
              </a:rPr>
              <a:t> Le nord magnétique</a:t>
            </a:r>
          </a:p>
          <a:p>
            <a:pPr algn="l" rtl="0"/>
            <a:endParaRPr lang="fr-FR" sz="3600" dirty="0" smtClean="0">
              <a:cs typeface="+mj-cs"/>
            </a:endParaRPr>
          </a:p>
          <a:p>
            <a:pPr algn="l" rtl="0">
              <a:buFont typeface="Arial" pitchFamily="34" charset="0"/>
              <a:buChar char="•"/>
            </a:pPr>
            <a:r>
              <a:rPr lang="fr-FR" sz="3600" dirty="0" smtClean="0">
                <a:cs typeface="+mj-cs"/>
              </a:rPr>
              <a:t> Le nord géographique</a:t>
            </a:r>
          </a:p>
          <a:p>
            <a:pPr algn="l" rtl="0"/>
            <a:endParaRPr lang="fr-FR" sz="3600" dirty="0" smtClean="0">
              <a:cs typeface="+mj-cs"/>
            </a:endParaRPr>
          </a:p>
          <a:p>
            <a:pPr algn="l" rtl="0">
              <a:buFont typeface="Arial" pitchFamily="34" charset="0"/>
              <a:buChar char="•"/>
            </a:pPr>
            <a:r>
              <a:rPr lang="fr-FR" sz="3600" dirty="0" smtClean="0">
                <a:cs typeface="+mj-cs"/>
              </a:rPr>
              <a:t> Le nord cartographique</a:t>
            </a:r>
            <a:endParaRPr lang="ar-DZ" sz="3600" dirty="0">
              <a:cs typeface="+mj-cs"/>
            </a:endParaRP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8" name="Image 7" descr="index.jpg"/>
          <p:cNvPicPr>
            <a:picLocks noChangeAspect="1"/>
          </p:cNvPicPr>
          <p:nvPr/>
        </p:nvPicPr>
        <p:blipFill>
          <a:blip r:embed="rId3" cstate="print"/>
          <a:stretch>
            <a:fillRect/>
          </a:stretch>
        </p:blipFill>
        <p:spPr>
          <a:xfrm>
            <a:off x="5148064" y="1052736"/>
            <a:ext cx="3744416" cy="4629459"/>
          </a:xfrm>
          <a:prstGeom prst="rect">
            <a:avLst/>
          </a:prstGeom>
        </p:spPr>
      </p:pic>
      <p:pic>
        <p:nvPicPr>
          <p:cNvPr id="12" name="Image 11" descr="images1.jpg"/>
          <p:cNvPicPr>
            <a:picLocks noChangeAspect="1"/>
          </p:cNvPicPr>
          <p:nvPr/>
        </p:nvPicPr>
        <p:blipFill>
          <a:blip r:embed="rId4" cstate="print"/>
          <a:stretch>
            <a:fillRect/>
          </a:stretch>
        </p:blipFill>
        <p:spPr>
          <a:xfrm>
            <a:off x="395536" y="1268760"/>
            <a:ext cx="4627325" cy="4525401"/>
          </a:xfrm>
          <a:prstGeom prst="rect">
            <a:avLst/>
          </a:prstGeom>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11" name="Image 10" descr="Nouvelle-image-6.png"/>
          <p:cNvPicPr>
            <a:picLocks noChangeAspect="1"/>
          </p:cNvPicPr>
          <p:nvPr/>
        </p:nvPicPr>
        <p:blipFill>
          <a:blip r:embed="rId3" cstate="print"/>
          <a:stretch>
            <a:fillRect/>
          </a:stretch>
        </p:blipFill>
        <p:spPr>
          <a:xfrm>
            <a:off x="827583" y="1556792"/>
            <a:ext cx="7901767" cy="367240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9" name="Espace réservé du contenu 8" descr="FB_IMG_1478120218479.jpg"/>
          <p:cNvPicPr>
            <a:picLocks noGrp="1" noChangeAspect="1"/>
          </p:cNvPicPr>
          <p:nvPr>
            <p:ph idx="1"/>
          </p:nvPr>
        </p:nvPicPr>
        <p:blipFill>
          <a:blip r:embed="rId3" cstate="print"/>
          <a:stretch>
            <a:fillRect/>
          </a:stretch>
        </p:blipFill>
        <p:spPr>
          <a:xfrm>
            <a:off x="1763688" y="116632"/>
            <a:ext cx="6048672" cy="6642477"/>
          </a:xfrm>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4" name="Image 3" descr="carte-IGN-quadrillage.png"/>
          <p:cNvPicPr>
            <a:picLocks noChangeAspect="1"/>
          </p:cNvPicPr>
          <p:nvPr/>
        </p:nvPicPr>
        <p:blipFill>
          <a:blip r:embed="rId3" cstate="print"/>
          <a:stretch>
            <a:fillRect/>
          </a:stretch>
        </p:blipFill>
        <p:spPr>
          <a:xfrm>
            <a:off x="990600" y="482419"/>
            <a:ext cx="7344816" cy="5739310"/>
          </a:xfrm>
          <a:prstGeom prst="rect">
            <a:avLst/>
          </a:prstGeom>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8" name="ZoneTexte 7"/>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9" name="ZoneTexte 8"/>
          <p:cNvSpPr txBox="1"/>
          <p:nvPr/>
        </p:nvSpPr>
        <p:spPr>
          <a:xfrm>
            <a:off x="539552" y="986837"/>
            <a:ext cx="936104" cy="584775"/>
          </a:xfrm>
          <a:prstGeom prst="rect">
            <a:avLst/>
          </a:prstGeom>
          <a:noFill/>
        </p:spPr>
        <p:txBody>
          <a:bodyPr wrap="square" rtlCol="1">
            <a:spAutoFit/>
          </a:bodyPr>
          <a:lstStyle/>
          <a:p>
            <a:pPr algn="l" rtl="0"/>
            <a:r>
              <a:rPr lang="fr-FR" sz="3200" dirty="0" smtClean="0">
                <a:cs typeface="+mj-cs"/>
              </a:rPr>
              <a:t>2.5.</a:t>
            </a:r>
            <a:endParaRPr lang="ar-DZ" sz="3200" dirty="0">
              <a:cs typeface="+mj-cs"/>
            </a:endParaRPr>
          </a:p>
        </p:txBody>
      </p:sp>
      <p:sp>
        <p:nvSpPr>
          <p:cNvPr id="10" name="ZoneTexte 9"/>
          <p:cNvSpPr txBox="1"/>
          <p:nvPr/>
        </p:nvSpPr>
        <p:spPr>
          <a:xfrm>
            <a:off x="1331640" y="1000108"/>
            <a:ext cx="4896544" cy="584775"/>
          </a:xfrm>
          <a:prstGeom prst="rect">
            <a:avLst/>
          </a:prstGeom>
          <a:noFill/>
        </p:spPr>
        <p:txBody>
          <a:bodyPr wrap="square" rtlCol="1">
            <a:spAutoFit/>
          </a:bodyPr>
          <a:lstStyle/>
          <a:p>
            <a:pPr algn="l" rtl="0"/>
            <a:r>
              <a:rPr lang="fr-FR" sz="3200" dirty="0" smtClean="0">
                <a:cs typeface="+mj-cs"/>
              </a:rPr>
              <a:t>La flèche du nord</a:t>
            </a:r>
            <a:endParaRPr lang="ar-DZ" sz="3200" dirty="0">
              <a:cs typeface="+mj-cs"/>
            </a:endParaRPr>
          </a:p>
        </p:txBody>
      </p:sp>
      <p:pic>
        <p:nvPicPr>
          <p:cNvPr id="11" name="Image 10" descr="483917670.jpg"/>
          <p:cNvPicPr>
            <a:picLocks noChangeAspect="1"/>
          </p:cNvPicPr>
          <p:nvPr/>
        </p:nvPicPr>
        <p:blipFill>
          <a:blip r:embed="rId3" cstate="print"/>
          <a:stretch>
            <a:fillRect/>
          </a:stretch>
        </p:blipFill>
        <p:spPr>
          <a:xfrm>
            <a:off x="827584" y="2276872"/>
            <a:ext cx="3914775" cy="4010025"/>
          </a:xfrm>
          <a:prstGeom prst="rect">
            <a:avLst/>
          </a:prstGeom>
        </p:spPr>
      </p:pic>
      <p:pic>
        <p:nvPicPr>
          <p:cNvPr id="12" name="Image 11" descr="images.png"/>
          <p:cNvPicPr>
            <a:picLocks noChangeAspect="1"/>
          </p:cNvPicPr>
          <p:nvPr/>
        </p:nvPicPr>
        <p:blipFill>
          <a:blip r:embed="rId4" cstate="print"/>
          <a:stretch>
            <a:fillRect/>
          </a:stretch>
        </p:blipFill>
        <p:spPr>
          <a:xfrm>
            <a:off x="7000875" y="404664"/>
            <a:ext cx="2143125" cy="2143125"/>
          </a:xfrm>
          <a:prstGeom prst="rect">
            <a:avLst/>
          </a:prstGeom>
        </p:spPr>
      </p:pic>
      <p:pic>
        <p:nvPicPr>
          <p:cNvPr id="13" name="Image 12" descr="index2.png"/>
          <p:cNvPicPr>
            <a:picLocks noChangeAspect="1"/>
          </p:cNvPicPr>
          <p:nvPr/>
        </p:nvPicPr>
        <p:blipFill>
          <a:blip r:embed="rId5" cstate="print"/>
          <a:stretch>
            <a:fillRect/>
          </a:stretch>
        </p:blipFill>
        <p:spPr>
          <a:xfrm>
            <a:off x="5436096" y="2708920"/>
            <a:ext cx="3024336" cy="3037838"/>
          </a:xfrm>
          <a:prstGeom prst="rect">
            <a:avLst/>
          </a:prstGeom>
        </p:spPr>
      </p:pic>
      <p:sp>
        <p:nvSpPr>
          <p:cNvPr id="7" name="ZoneTexte 6"/>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9" name="ZoneTexte 8"/>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11" name="ZoneTexte 10"/>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12" name="ZoneTexte 11"/>
          <p:cNvSpPr txBox="1"/>
          <p:nvPr/>
        </p:nvSpPr>
        <p:spPr>
          <a:xfrm>
            <a:off x="539552" y="1116033"/>
            <a:ext cx="936104" cy="584775"/>
          </a:xfrm>
          <a:prstGeom prst="rect">
            <a:avLst/>
          </a:prstGeom>
          <a:noFill/>
        </p:spPr>
        <p:txBody>
          <a:bodyPr wrap="square" rtlCol="1">
            <a:spAutoFit/>
          </a:bodyPr>
          <a:lstStyle/>
          <a:p>
            <a:pPr algn="l" rtl="0"/>
            <a:r>
              <a:rPr lang="fr-FR" sz="3200" dirty="0" smtClean="0">
                <a:cs typeface="+mj-cs"/>
              </a:rPr>
              <a:t>2.6.</a:t>
            </a:r>
            <a:endParaRPr lang="ar-DZ" sz="3200" dirty="0">
              <a:cs typeface="+mj-cs"/>
            </a:endParaRPr>
          </a:p>
        </p:txBody>
      </p:sp>
      <p:sp>
        <p:nvSpPr>
          <p:cNvPr id="13" name="ZoneTexte 12"/>
          <p:cNvSpPr txBox="1"/>
          <p:nvPr/>
        </p:nvSpPr>
        <p:spPr>
          <a:xfrm>
            <a:off x="1331640" y="1116033"/>
            <a:ext cx="6480720" cy="584775"/>
          </a:xfrm>
          <a:prstGeom prst="rect">
            <a:avLst/>
          </a:prstGeom>
          <a:noFill/>
        </p:spPr>
        <p:txBody>
          <a:bodyPr wrap="square" rtlCol="1">
            <a:spAutoFit/>
          </a:bodyPr>
          <a:lstStyle/>
          <a:p>
            <a:pPr algn="l" rtl="0"/>
            <a:r>
              <a:rPr lang="fr-FR" sz="3200" dirty="0" smtClean="0">
                <a:cs typeface="+mj-cs"/>
              </a:rPr>
              <a:t>Le système géodésique - </a:t>
            </a:r>
            <a:r>
              <a:rPr lang="fr-FR" sz="3200" dirty="0" err="1" smtClean="0">
                <a:cs typeface="+mj-cs"/>
              </a:rPr>
              <a:t>Datum</a:t>
            </a:r>
            <a:endParaRPr lang="ar-DZ" sz="3200" dirty="0">
              <a:cs typeface="+mj-cs"/>
            </a:endParaRPr>
          </a:p>
        </p:txBody>
      </p:sp>
      <p:sp>
        <p:nvSpPr>
          <p:cNvPr id="17" name="ZoneTexte 16"/>
          <p:cNvSpPr txBox="1"/>
          <p:nvPr/>
        </p:nvSpPr>
        <p:spPr>
          <a:xfrm>
            <a:off x="899592" y="2428868"/>
            <a:ext cx="7632848" cy="2862322"/>
          </a:xfrm>
          <a:prstGeom prst="rect">
            <a:avLst/>
          </a:prstGeom>
          <a:noFill/>
        </p:spPr>
        <p:txBody>
          <a:bodyPr wrap="square" rtlCol="1">
            <a:spAutoFit/>
          </a:bodyPr>
          <a:lstStyle/>
          <a:p>
            <a:pPr algn="l" rtl="0">
              <a:buFont typeface="Wingdings" pitchFamily="2" charset="2"/>
              <a:buChar char="§"/>
            </a:pPr>
            <a:r>
              <a:rPr lang="fr-FR" sz="3600" dirty="0" smtClean="0">
                <a:cs typeface="+mj-cs"/>
              </a:rPr>
              <a:t> WGS84: UTM – WGS84</a:t>
            </a:r>
          </a:p>
          <a:p>
            <a:pPr algn="l" rtl="0"/>
            <a:endParaRPr lang="fr-FR" sz="3600" dirty="0" smtClean="0">
              <a:cs typeface="+mj-cs"/>
            </a:endParaRPr>
          </a:p>
          <a:p>
            <a:pPr algn="l" rtl="0">
              <a:buFont typeface="Wingdings" pitchFamily="2" charset="2"/>
              <a:buChar char="§"/>
            </a:pPr>
            <a:r>
              <a:rPr lang="fr-FR" sz="3600" dirty="0" smtClean="0">
                <a:cs typeface="+mj-cs"/>
              </a:rPr>
              <a:t> Nord Sahara 1959: UTM </a:t>
            </a:r>
            <a:r>
              <a:rPr lang="fr-FR" sz="3600" dirty="0" smtClean="0"/>
              <a:t>– </a:t>
            </a:r>
            <a:r>
              <a:rPr lang="fr-FR" sz="3600" dirty="0" smtClean="0">
                <a:cs typeface="+mj-cs"/>
              </a:rPr>
              <a:t>Clarke 1880</a:t>
            </a:r>
          </a:p>
          <a:p>
            <a:pPr algn="l" rtl="0">
              <a:buFont typeface="Wingdings" pitchFamily="2" charset="2"/>
              <a:buChar char="§"/>
            </a:pPr>
            <a:endParaRPr lang="fr-FR" sz="3600" dirty="0" smtClean="0">
              <a:cs typeface="+mj-cs"/>
            </a:endParaRPr>
          </a:p>
          <a:p>
            <a:pPr algn="l" rtl="0">
              <a:buFont typeface="Wingdings" pitchFamily="2" charset="2"/>
              <a:buChar char="§"/>
            </a:pPr>
            <a:r>
              <a:rPr lang="fr-FR" sz="3600" dirty="0" smtClean="0">
                <a:cs typeface="+mj-cs"/>
              </a:rPr>
              <a:t> ……</a:t>
            </a:r>
            <a:endParaRPr lang="ar-DZ" sz="3600" dirty="0">
              <a:cs typeface="+mj-cs"/>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10" name="ZoneTexte 9"/>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11" name="ZoneTexte 10"/>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12" name="ZoneTexte 11"/>
          <p:cNvSpPr txBox="1"/>
          <p:nvPr/>
        </p:nvSpPr>
        <p:spPr>
          <a:xfrm>
            <a:off x="539552" y="1116033"/>
            <a:ext cx="936104" cy="584775"/>
          </a:xfrm>
          <a:prstGeom prst="rect">
            <a:avLst/>
          </a:prstGeom>
          <a:noFill/>
        </p:spPr>
        <p:txBody>
          <a:bodyPr wrap="square" rtlCol="1">
            <a:spAutoFit/>
          </a:bodyPr>
          <a:lstStyle/>
          <a:p>
            <a:pPr algn="l" rtl="0"/>
            <a:r>
              <a:rPr lang="fr-FR" sz="3200" dirty="0" smtClean="0">
                <a:cs typeface="+mj-cs"/>
              </a:rPr>
              <a:t>2.7.</a:t>
            </a:r>
            <a:endParaRPr lang="ar-DZ" sz="3200" dirty="0">
              <a:cs typeface="+mj-cs"/>
            </a:endParaRPr>
          </a:p>
        </p:txBody>
      </p:sp>
      <p:sp>
        <p:nvSpPr>
          <p:cNvPr id="13" name="ZoneTexte 12"/>
          <p:cNvSpPr txBox="1"/>
          <p:nvPr/>
        </p:nvSpPr>
        <p:spPr>
          <a:xfrm>
            <a:off x="1331640" y="1116033"/>
            <a:ext cx="4968552" cy="584775"/>
          </a:xfrm>
          <a:prstGeom prst="rect">
            <a:avLst/>
          </a:prstGeom>
          <a:noFill/>
        </p:spPr>
        <p:txBody>
          <a:bodyPr wrap="square" rtlCol="1">
            <a:spAutoFit/>
          </a:bodyPr>
          <a:lstStyle/>
          <a:p>
            <a:pPr algn="l" rtl="0"/>
            <a:r>
              <a:rPr lang="fr-FR" sz="3200" dirty="0" smtClean="0">
                <a:cs typeface="+mj-cs"/>
              </a:rPr>
              <a:t>Le quadrillage – carroyage </a:t>
            </a:r>
            <a:endParaRPr lang="ar-DZ" sz="3200" dirty="0">
              <a:cs typeface="+mj-cs"/>
            </a:endParaRPr>
          </a:p>
        </p:txBody>
      </p:sp>
      <p:pic>
        <p:nvPicPr>
          <p:cNvPr id="14" name="Image 13" descr="carte-quadrillage.png"/>
          <p:cNvPicPr>
            <a:picLocks noChangeAspect="1"/>
          </p:cNvPicPr>
          <p:nvPr/>
        </p:nvPicPr>
        <p:blipFill>
          <a:blip r:embed="rId3" cstate="print"/>
          <a:stretch>
            <a:fillRect/>
          </a:stretch>
        </p:blipFill>
        <p:spPr>
          <a:xfrm>
            <a:off x="2123728" y="2000240"/>
            <a:ext cx="4536504" cy="4153736"/>
          </a:xfrm>
          <a:prstGeom prst="rect">
            <a:avLst/>
          </a:prstGeom>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8" name="Image 7" descr="images4.jpg"/>
          <p:cNvPicPr>
            <a:picLocks noChangeAspect="1"/>
          </p:cNvPicPr>
          <p:nvPr/>
        </p:nvPicPr>
        <p:blipFill>
          <a:blip r:embed="rId3" cstate="print"/>
          <a:stretch>
            <a:fillRect/>
          </a:stretch>
        </p:blipFill>
        <p:spPr>
          <a:xfrm>
            <a:off x="1547664" y="1857364"/>
            <a:ext cx="6192688" cy="4579268"/>
          </a:xfrm>
          <a:prstGeom prst="rect">
            <a:avLst/>
          </a:prstGeom>
        </p:spPr>
      </p:pic>
      <p:sp>
        <p:nvSpPr>
          <p:cNvPr id="9" name="ZoneTexte 8"/>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10" name="ZoneTexte 9"/>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11" name="ZoneTexte 10"/>
          <p:cNvSpPr txBox="1"/>
          <p:nvPr/>
        </p:nvSpPr>
        <p:spPr>
          <a:xfrm>
            <a:off x="539552" y="1116033"/>
            <a:ext cx="936104" cy="584775"/>
          </a:xfrm>
          <a:prstGeom prst="rect">
            <a:avLst/>
          </a:prstGeom>
          <a:noFill/>
        </p:spPr>
        <p:txBody>
          <a:bodyPr wrap="square" rtlCol="1">
            <a:spAutoFit/>
          </a:bodyPr>
          <a:lstStyle/>
          <a:p>
            <a:pPr algn="l" rtl="0"/>
            <a:r>
              <a:rPr lang="fr-FR" sz="3200" dirty="0" smtClean="0">
                <a:cs typeface="+mj-cs"/>
              </a:rPr>
              <a:t>2.7.</a:t>
            </a:r>
            <a:endParaRPr lang="ar-DZ" sz="3200" dirty="0">
              <a:cs typeface="+mj-cs"/>
            </a:endParaRPr>
          </a:p>
        </p:txBody>
      </p:sp>
      <p:sp>
        <p:nvSpPr>
          <p:cNvPr id="13" name="ZoneTexte 12"/>
          <p:cNvSpPr txBox="1"/>
          <p:nvPr/>
        </p:nvSpPr>
        <p:spPr>
          <a:xfrm>
            <a:off x="1331640" y="1116033"/>
            <a:ext cx="4968552" cy="584775"/>
          </a:xfrm>
          <a:prstGeom prst="rect">
            <a:avLst/>
          </a:prstGeom>
          <a:noFill/>
        </p:spPr>
        <p:txBody>
          <a:bodyPr wrap="square" rtlCol="1">
            <a:spAutoFit/>
          </a:bodyPr>
          <a:lstStyle/>
          <a:p>
            <a:pPr algn="l" rtl="0"/>
            <a:r>
              <a:rPr lang="fr-FR" sz="3200" dirty="0" smtClean="0">
                <a:cs typeface="+mj-cs"/>
              </a:rPr>
              <a:t>Le quadrillage – carroyage </a:t>
            </a:r>
            <a:endParaRPr lang="ar-DZ" sz="3200" dirty="0">
              <a:cs typeface="+mj-cs"/>
            </a:endParaRP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10" name="ZoneTexte 9"/>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11" name="ZoneTexte 10"/>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12" name="ZoneTexte 11"/>
          <p:cNvSpPr txBox="1"/>
          <p:nvPr/>
        </p:nvSpPr>
        <p:spPr>
          <a:xfrm>
            <a:off x="539552" y="1116033"/>
            <a:ext cx="936104" cy="584775"/>
          </a:xfrm>
          <a:prstGeom prst="rect">
            <a:avLst/>
          </a:prstGeom>
          <a:noFill/>
        </p:spPr>
        <p:txBody>
          <a:bodyPr wrap="square" rtlCol="1">
            <a:spAutoFit/>
          </a:bodyPr>
          <a:lstStyle/>
          <a:p>
            <a:pPr algn="l" rtl="0"/>
            <a:r>
              <a:rPr lang="fr-FR" sz="3200" dirty="0" smtClean="0">
                <a:cs typeface="+mj-cs"/>
              </a:rPr>
              <a:t>2.7.</a:t>
            </a:r>
            <a:endParaRPr lang="ar-DZ" sz="3200" dirty="0">
              <a:cs typeface="+mj-cs"/>
            </a:endParaRPr>
          </a:p>
        </p:txBody>
      </p:sp>
      <p:sp>
        <p:nvSpPr>
          <p:cNvPr id="13" name="ZoneTexte 12"/>
          <p:cNvSpPr txBox="1"/>
          <p:nvPr/>
        </p:nvSpPr>
        <p:spPr>
          <a:xfrm>
            <a:off x="1331640" y="1116033"/>
            <a:ext cx="6768752" cy="584775"/>
          </a:xfrm>
          <a:prstGeom prst="rect">
            <a:avLst/>
          </a:prstGeom>
          <a:noFill/>
        </p:spPr>
        <p:txBody>
          <a:bodyPr wrap="square" rtlCol="1">
            <a:spAutoFit/>
          </a:bodyPr>
          <a:lstStyle/>
          <a:p>
            <a:pPr algn="l" rtl="0"/>
            <a:r>
              <a:rPr lang="fr-FR" sz="3200" dirty="0" smtClean="0">
                <a:cs typeface="+mj-cs"/>
              </a:rPr>
              <a:t>Le quadrillage – carroyage </a:t>
            </a:r>
            <a:endParaRPr lang="ar-DZ" sz="3200" dirty="0">
              <a:cs typeface="+mj-cs"/>
            </a:endParaRPr>
          </a:p>
        </p:txBody>
      </p:sp>
      <p:pic>
        <p:nvPicPr>
          <p:cNvPr id="14" name="Image 13" descr="FP33_2A.jpg"/>
          <p:cNvPicPr>
            <a:picLocks noChangeAspect="1"/>
          </p:cNvPicPr>
          <p:nvPr/>
        </p:nvPicPr>
        <p:blipFill>
          <a:blip r:embed="rId3" cstate="print"/>
          <a:stretch>
            <a:fillRect/>
          </a:stretch>
        </p:blipFill>
        <p:spPr>
          <a:xfrm>
            <a:off x="2555776" y="1916832"/>
            <a:ext cx="4357836" cy="4357836"/>
          </a:xfrm>
          <a:prstGeom prst="rect">
            <a:avLst/>
          </a:prstGeom>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7" name="ZoneTexte 6"/>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8" name="ZoneTexte 7"/>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9" name="ZoneTexte 8"/>
          <p:cNvSpPr txBox="1"/>
          <p:nvPr/>
        </p:nvSpPr>
        <p:spPr>
          <a:xfrm>
            <a:off x="539552" y="1116033"/>
            <a:ext cx="936104" cy="584775"/>
          </a:xfrm>
          <a:prstGeom prst="rect">
            <a:avLst/>
          </a:prstGeom>
          <a:noFill/>
        </p:spPr>
        <p:txBody>
          <a:bodyPr wrap="square" rtlCol="1">
            <a:spAutoFit/>
          </a:bodyPr>
          <a:lstStyle/>
          <a:p>
            <a:pPr algn="l" rtl="0"/>
            <a:r>
              <a:rPr lang="fr-FR" sz="3200" dirty="0" smtClean="0">
                <a:cs typeface="+mj-cs"/>
              </a:rPr>
              <a:t>2.8.</a:t>
            </a:r>
            <a:endParaRPr lang="ar-DZ" sz="3200" dirty="0">
              <a:cs typeface="+mj-cs"/>
            </a:endParaRPr>
          </a:p>
        </p:txBody>
      </p:sp>
      <p:sp>
        <p:nvSpPr>
          <p:cNvPr id="10" name="ZoneTexte 9"/>
          <p:cNvSpPr txBox="1"/>
          <p:nvPr/>
        </p:nvSpPr>
        <p:spPr>
          <a:xfrm>
            <a:off x="1331640" y="1116033"/>
            <a:ext cx="6984776" cy="584775"/>
          </a:xfrm>
          <a:prstGeom prst="rect">
            <a:avLst/>
          </a:prstGeom>
          <a:noFill/>
        </p:spPr>
        <p:txBody>
          <a:bodyPr wrap="square" rtlCol="1">
            <a:spAutoFit/>
          </a:bodyPr>
          <a:lstStyle/>
          <a:p>
            <a:pPr algn="l" rtl="0"/>
            <a:r>
              <a:rPr lang="fr-FR" sz="3200" dirty="0" smtClean="0">
                <a:cs typeface="+mj-cs"/>
              </a:rPr>
              <a:t>Producteur de la carte – Copyright - Date</a:t>
            </a:r>
            <a:endParaRPr lang="ar-DZ" sz="3200" dirty="0">
              <a:cs typeface="+mj-cs"/>
            </a:endParaRPr>
          </a:p>
        </p:txBody>
      </p:sp>
      <p:sp>
        <p:nvSpPr>
          <p:cNvPr id="11" name="ZoneTexte 10"/>
          <p:cNvSpPr txBox="1"/>
          <p:nvPr/>
        </p:nvSpPr>
        <p:spPr>
          <a:xfrm>
            <a:off x="1547664" y="2196153"/>
            <a:ext cx="6408712" cy="1077218"/>
          </a:xfrm>
          <a:prstGeom prst="rect">
            <a:avLst/>
          </a:prstGeom>
          <a:noFill/>
        </p:spPr>
        <p:txBody>
          <a:bodyPr wrap="square" rtlCol="1">
            <a:spAutoFit/>
          </a:bodyPr>
          <a:lstStyle/>
          <a:p>
            <a:pPr algn="l" rtl="0"/>
            <a:r>
              <a:rPr lang="fr-FR" sz="3200" dirty="0" smtClean="0">
                <a:cs typeface="+mj-cs"/>
              </a:rPr>
              <a:t>INCT – Institut National de Cartographie et de Télédétection</a:t>
            </a:r>
            <a:endParaRPr lang="ar-DZ" sz="3200" dirty="0">
              <a:cs typeface="+mj-cs"/>
            </a:endParaRPr>
          </a:p>
        </p:txBody>
      </p:sp>
      <p:sp>
        <p:nvSpPr>
          <p:cNvPr id="12" name="ZoneTexte 11"/>
          <p:cNvSpPr txBox="1"/>
          <p:nvPr/>
        </p:nvSpPr>
        <p:spPr>
          <a:xfrm>
            <a:off x="1547664" y="3500438"/>
            <a:ext cx="6408712" cy="584775"/>
          </a:xfrm>
          <a:prstGeom prst="rect">
            <a:avLst/>
          </a:prstGeom>
          <a:noFill/>
        </p:spPr>
        <p:txBody>
          <a:bodyPr wrap="square" rtlCol="1">
            <a:spAutoFit/>
          </a:bodyPr>
          <a:lstStyle/>
          <a:p>
            <a:pPr algn="l" rtl="0"/>
            <a:r>
              <a:rPr lang="fr-FR" sz="3200" dirty="0" smtClean="0">
                <a:cs typeface="+mj-cs"/>
              </a:rPr>
              <a:t>ASAL – Agence Spatiale </a:t>
            </a:r>
            <a:r>
              <a:rPr lang="fr-FR" sz="3200" dirty="0" err="1" smtClean="0">
                <a:cs typeface="+mj-cs"/>
              </a:rPr>
              <a:t>ALgérienne</a:t>
            </a:r>
            <a:endParaRPr lang="ar-DZ" sz="3200" dirty="0">
              <a:cs typeface="+mj-cs"/>
            </a:endParaRPr>
          </a:p>
        </p:txBody>
      </p:sp>
      <p:pic>
        <p:nvPicPr>
          <p:cNvPr id="13" name="Image 12" descr="copyright.jpg"/>
          <p:cNvPicPr>
            <a:picLocks noChangeAspect="1"/>
          </p:cNvPicPr>
          <p:nvPr/>
        </p:nvPicPr>
        <p:blipFill>
          <a:blip r:embed="rId3" cstate="print"/>
          <a:stretch>
            <a:fillRect/>
          </a:stretch>
        </p:blipFill>
        <p:spPr>
          <a:xfrm>
            <a:off x="3347864" y="4429132"/>
            <a:ext cx="2276523" cy="1916832"/>
          </a:xfrm>
          <a:prstGeom prst="rect">
            <a:avLst/>
          </a:prstGeom>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4" name="ZoneTexte 3"/>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5" name="ZoneTexte 4"/>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8" name="ZoneTexte 7"/>
          <p:cNvSpPr txBox="1"/>
          <p:nvPr/>
        </p:nvSpPr>
        <p:spPr>
          <a:xfrm>
            <a:off x="539552" y="1116033"/>
            <a:ext cx="936104" cy="584775"/>
          </a:xfrm>
          <a:prstGeom prst="rect">
            <a:avLst/>
          </a:prstGeom>
          <a:noFill/>
        </p:spPr>
        <p:txBody>
          <a:bodyPr wrap="square" rtlCol="1">
            <a:spAutoFit/>
          </a:bodyPr>
          <a:lstStyle/>
          <a:p>
            <a:pPr algn="l" rtl="0"/>
            <a:r>
              <a:rPr lang="fr-FR" sz="3200" dirty="0" smtClean="0">
                <a:cs typeface="+mj-cs"/>
              </a:rPr>
              <a:t>2.9.</a:t>
            </a:r>
            <a:endParaRPr lang="ar-DZ" sz="3200" dirty="0">
              <a:cs typeface="+mj-cs"/>
            </a:endParaRPr>
          </a:p>
        </p:txBody>
      </p:sp>
      <p:sp>
        <p:nvSpPr>
          <p:cNvPr id="9" name="ZoneTexte 8"/>
          <p:cNvSpPr txBox="1"/>
          <p:nvPr/>
        </p:nvSpPr>
        <p:spPr>
          <a:xfrm>
            <a:off x="1331640" y="1116033"/>
            <a:ext cx="6984776" cy="584775"/>
          </a:xfrm>
          <a:prstGeom prst="rect">
            <a:avLst/>
          </a:prstGeom>
          <a:noFill/>
        </p:spPr>
        <p:txBody>
          <a:bodyPr wrap="square" rtlCol="1">
            <a:spAutoFit/>
          </a:bodyPr>
          <a:lstStyle/>
          <a:p>
            <a:pPr algn="l" rtl="0"/>
            <a:r>
              <a:rPr lang="fr-FR" sz="3200" dirty="0" smtClean="0">
                <a:cs typeface="+mj-cs"/>
              </a:rPr>
              <a:t>Source de la carte</a:t>
            </a:r>
            <a:endParaRPr lang="ar-DZ" sz="3200" dirty="0">
              <a:cs typeface="+mj-cs"/>
            </a:endParaRPr>
          </a:p>
        </p:txBody>
      </p:sp>
      <p:sp>
        <p:nvSpPr>
          <p:cNvPr id="17" name="ZoneTexte 16"/>
          <p:cNvSpPr txBox="1"/>
          <p:nvPr/>
        </p:nvSpPr>
        <p:spPr>
          <a:xfrm>
            <a:off x="467544" y="1916832"/>
            <a:ext cx="8568952" cy="3970318"/>
          </a:xfrm>
          <a:prstGeom prst="rect">
            <a:avLst/>
          </a:prstGeom>
          <a:noFill/>
        </p:spPr>
        <p:txBody>
          <a:bodyPr wrap="square" rtlCol="1">
            <a:spAutoFit/>
          </a:bodyPr>
          <a:lstStyle/>
          <a:p>
            <a:pPr algn="l" rtl="0">
              <a:buFont typeface="Wingdings" pitchFamily="2" charset="2"/>
              <a:buChar char="§"/>
            </a:pPr>
            <a:r>
              <a:rPr lang="fr-FR" sz="3600" dirty="0" smtClean="0">
                <a:cs typeface="+mj-cs"/>
              </a:rPr>
              <a:t> Levé topographique </a:t>
            </a:r>
          </a:p>
          <a:p>
            <a:pPr algn="l" rtl="0">
              <a:buFont typeface="Wingdings" pitchFamily="2" charset="2"/>
              <a:buChar char="§"/>
            </a:pPr>
            <a:r>
              <a:rPr lang="fr-FR" sz="3600" dirty="0" smtClean="0">
                <a:cs typeface="+mj-cs"/>
              </a:rPr>
              <a:t> Image satellitaire – Ortho-image</a:t>
            </a:r>
          </a:p>
          <a:p>
            <a:pPr algn="l" rtl="0">
              <a:buFont typeface="Wingdings" pitchFamily="2" charset="2"/>
              <a:buChar char="§"/>
            </a:pPr>
            <a:r>
              <a:rPr lang="fr-FR" sz="3600" dirty="0" smtClean="0">
                <a:cs typeface="+mj-cs"/>
              </a:rPr>
              <a:t> Radar </a:t>
            </a:r>
            <a:r>
              <a:rPr lang="fr-FR" sz="3600" dirty="0" smtClean="0"/>
              <a:t>– Lidar</a:t>
            </a:r>
            <a:endParaRPr lang="fr-FR" sz="3600" dirty="0" smtClean="0">
              <a:cs typeface="+mj-cs"/>
            </a:endParaRPr>
          </a:p>
          <a:p>
            <a:pPr algn="l" rtl="0">
              <a:buFont typeface="Wingdings" pitchFamily="2" charset="2"/>
              <a:buChar char="§"/>
            </a:pPr>
            <a:r>
              <a:rPr lang="fr-FR" sz="3600" dirty="0" smtClean="0">
                <a:cs typeface="+mj-cs"/>
              </a:rPr>
              <a:t> Photographie aérienne </a:t>
            </a:r>
            <a:r>
              <a:rPr lang="fr-FR" sz="3600" dirty="0" smtClean="0"/>
              <a:t>–</a:t>
            </a:r>
            <a:r>
              <a:rPr lang="fr-FR" sz="3600" dirty="0" smtClean="0">
                <a:cs typeface="+mj-cs"/>
              </a:rPr>
              <a:t> Orthophotoplan</a:t>
            </a:r>
          </a:p>
          <a:p>
            <a:pPr algn="l" rtl="0">
              <a:buFont typeface="Wingdings" pitchFamily="2" charset="2"/>
              <a:buChar char="§"/>
            </a:pPr>
            <a:r>
              <a:rPr lang="fr-FR" sz="3600" dirty="0" smtClean="0"/>
              <a:t> Photographie aérienne – </a:t>
            </a:r>
            <a:r>
              <a:rPr lang="fr-FR" sz="3600" dirty="0" smtClean="0">
                <a:cs typeface="+mj-cs"/>
              </a:rPr>
              <a:t>Restitution</a:t>
            </a:r>
          </a:p>
          <a:p>
            <a:pPr algn="l" rtl="0">
              <a:buFont typeface="Wingdings" pitchFamily="2" charset="2"/>
              <a:buChar char="§"/>
            </a:pPr>
            <a:r>
              <a:rPr lang="fr-FR" sz="3600" dirty="0" smtClean="0">
                <a:cs typeface="+mj-cs"/>
              </a:rPr>
              <a:t> GPS</a:t>
            </a:r>
          </a:p>
          <a:p>
            <a:pPr algn="l" rtl="0">
              <a:buFont typeface="Wingdings" pitchFamily="2" charset="2"/>
              <a:buChar char="§"/>
            </a:pPr>
            <a:r>
              <a:rPr lang="fr-FR" sz="3600" dirty="0" smtClean="0">
                <a:cs typeface="+mj-cs"/>
              </a:rPr>
              <a:t>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4" name="ZoneTexte 3"/>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5" name="ZoneTexte 4"/>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6" name="ZoneTexte 5"/>
          <p:cNvSpPr txBox="1"/>
          <p:nvPr/>
        </p:nvSpPr>
        <p:spPr>
          <a:xfrm>
            <a:off x="539552" y="1116033"/>
            <a:ext cx="1224136" cy="584775"/>
          </a:xfrm>
          <a:prstGeom prst="rect">
            <a:avLst/>
          </a:prstGeom>
          <a:noFill/>
        </p:spPr>
        <p:txBody>
          <a:bodyPr wrap="square" rtlCol="1">
            <a:spAutoFit/>
          </a:bodyPr>
          <a:lstStyle/>
          <a:p>
            <a:pPr algn="l" rtl="0"/>
            <a:r>
              <a:rPr lang="fr-FR" sz="3200" dirty="0" smtClean="0">
                <a:cs typeface="+mj-cs"/>
              </a:rPr>
              <a:t>2.10.</a:t>
            </a:r>
            <a:endParaRPr lang="ar-DZ" sz="3200" dirty="0">
              <a:cs typeface="+mj-cs"/>
            </a:endParaRPr>
          </a:p>
        </p:txBody>
      </p:sp>
      <p:sp>
        <p:nvSpPr>
          <p:cNvPr id="7" name="ZoneTexte 6"/>
          <p:cNvSpPr txBox="1"/>
          <p:nvPr/>
        </p:nvSpPr>
        <p:spPr>
          <a:xfrm>
            <a:off x="1547664" y="1116033"/>
            <a:ext cx="6192688" cy="584775"/>
          </a:xfrm>
          <a:prstGeom prst="rect">
            <a:avLst/>
          </a:prstGeom>
          <a:noFill/>
        </p:spPr>
        <p:txBody>
          <a:bodyPr wrap="square" rtlCol="1">
            <a:spAutoFit/>
          </a:bodyPr>
          <a:lstStyle/>
          <a:p>
            <a:pPr algn="l" rtl="0"/>
            <a:r>
              <a:rPr lang="fr-FR" sz="3200" dirty="0" smtClean="0">
                <a:cs typeface="+mj-cs"/>
              </a:rPr>
              <a:t>Eléments naturels visibles</a:t>
            </a:r>
            <a:endParaRPr lang="ar-DZ" sz="3200" dirty="0">
              <a:cs typeface="+mj-cs"/>
            </a:endParaRPr>
          </a:p>
        </p:txBody>
      </p:sp>
      <p:sp>
        <p:nvSpPr>
          <p:cNvPr id="8" name="ZoneTexte 7"/>
          <p:cNvSpPr txBox="1"/>
          <p:nvPr/>
        </p:nvSpPr>
        <p:spPr>
          <a:xfrm>
            <a:off x="1043608" y="2285992"/>
            <a:ext cx="7488832" cy="3416320"/>
          </a:xfrm>
          <a:prstGeom prst="rect">
            <a:avLst/>
          </a:prstGeom>
          <a:noFill/>
        </p:spPr>
        <p:txBody>
          <a:bodyPr wrap="square" rtlCol="1">
            <a:spAutoFit/>
          </a:bodyPr>
          <a:lstStyle/>
          <a:p>
            <a:pPr algn="l" rtl="0">
              <a:buFont typeface="Wingdings" pitchFamily="2" charset="2"/>
              <a:buChar char="§"/>
            </a:pPr>
            <a:r>
              <a:rPr lang="fr-FR" sz="3600" dirty="0" smtClean="0">
                <a:cs typeface="+mj-cs"/>
              </a:rPr>
              <a:t> Orographie</a:t>
            </a:r>
          </a:p>
          <a:p>
            <a:pPr algn="l" rtl="0">
              <a:buFont typeface="Wingdings" pitchFamily="2" charset="2"/>
              <a:buChar char="§"/>
            </a:pPr>
            <a:r>
              <a:rPr lang="fr-FR" sz="3600" dirty="0" smtClean="0">
                <a:cs typeface="+mj-cs"/>
              </a:rPr>
              <a:t> Forêts</a:t>
            </a:r>
          </a:p>
          <a:p>
            <a:pPr algn="l" rtl="0">
              <a:buFont typeface="Wingdings" pitchFamily="2" charset="2"/>
              <a:buChar char="§"/>
            </a:pPr>
            <a:r>
              <a:rPr lang="fr-FR" sz="3600" dirty="0" smtClean="0">
                <a:cs typeface="+mj-cs"/>
              </a:rPr>
              <a:t> Oueds</a:t>
            </a:r>
          </a:p>
          <a:p>
            <a:pPr algn="l" rtl="0">
              <a:buFont typeface="Wingdings" pitchFamily="2" charset="2"/>
              <a:buChar char="§"/>
            </a:pPr>
            <a:r>
              <a:rPr lang="fr-FR" sz="3600" dirty="0" smtClean="0">
                <a:cs typeface="+mj-cs"/>
              </a:rPr>
              <a:t> Lacs</a:t>
            </a:r>
          </a:p>
          <a:p>
            <a:pPr algn="l" rtl="0">
              <a:buFont typeface="Wingdings" pitchFamily="2" charset="2"/>
              <a:buChar char="§"/>
            </a:pPr>
            <a:r>
              <a:rPr lang="fr-FR" sz="3600" dirty="0" smtClean="0"/>
              <a:t> …..</a:t>
            </a:r>
            <a:endParaRPr lang="fr-FR" sz="3600" dirty="0" smtClean="0">
              <a:cs typeface="+mj-cs"/>
            </a:endParaRPr>
          </a:p>
          <a:p>
            <a:pPr algn="l" rtl="0"/>
            <a:endParaRPr lang="ar-DZ" sz="3600" dirty="0">
              <a:cs typeface="+mj-cs"/>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4" name="ZoneTexte 3"/>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5" name="ZoneTexte 4"/>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6" name="ZoneTexte 5"/>
          <p:cNvSpPr txBox="1"/>
          <p:nvPr/>
        </p:nvSpPr>
        <p:spPr>
          <a:xfrm>
            <a:off x="539552" y="1116033"/>
            <a:ext cx="1224136" cy="584775"/>
          </a:xfrm>
          <a:prstGeom prst="rect">
            <a:avLst/>
          </a:prstGeom>
          <a:noFill/>
        </p:spPr>
        <p:txBody>
          <a:bodyPr wrap="square" rtlCol="1">
            <a:spAutoFit/>
          </a:bodyPr>
          <a:lstStyle/>
          <a:p>
            <a:pPr algn="l" rtl="0"/>
            <a:r>
              <a:rPr lang="fr-FR" sz="3200" dirty="0" smtClean="0">
                <a:cs typeface="+mj-cs"/>
              </a:rPr>
              <a:t>2.11.</a:t>
            </a:r>
            <a:endParaRPr lang="ar-DZ" sz="3200" dirty="0">
              <a:cs typeface="+mj-cs"/>
            </a:endParaRPr>
          </a:p>
        </p:txBody>
      </p:sp>
      <p:sp>
        <p:nvSpPr>
          <p:cNvPr id="7" name="ZoneTexte 6"/>
          <p:cNvSpPr txBox="1"/>
          <p:nvPr/>
        </p:nvSpPr>
        <p:spPr>
          <a:xfrm>
            <a:off x="1547664" y="1116033"/>
            <a:ext cx="6192688" cy="584775"/>
          </a:xfrm>
          <a:prstGeom prst="rect">
            <a:avLst/>
          </a:prstGeom>
          <a:noFill/>
        </p:spPr>
        <p:txBody>
          <a:bodyPr wrap="square" rtlCol="1">
            <a:spAutoFit/>
          </a:bodyPr>
          <a:lstStyle/>
          <a:p>
            <a:pPr algn="l" rtl="0"/>
            <a:r>
              <a:rPr lang="fr-FR" sz="3200" dirty="0" smtClean="0">
                <a:cs typeface="+mj-cs"/>
              </a:rPr>
              <a:t>Eléments naturels non visibles</a:t>
            </a:r>
            <a:endParaRPr lang="ar-DZ" sz="3200" dirty="0">
              <a:cs typeface="+mj-cs"/>
            </a:endParaRPr>
          </a:p>
        </p:txBody>
      </p:sp>
      <p:sp>
        <p:nvSpPr>
          <p:cNvPr id="8" name="ZoneTexte 7"/>
          <p:cNvSpPr txBox="1"/>
          <p:nvPr/>
        </p:nvSpPr>
        <p:spPr>
          <a:xfrm>
            <a:off x="1043608" y="2481858"/>
            <a:ext cx="7488832" cy="2862322"/>
          </a:xfrm>
          <a:prstGeom prst="rect">
            <a:avLst/>
          </a:prstGeom>
          <a:noFill/>
        </p:spPr>
        <p:txBody>
          <a:bodyPr wrap="square" rtlCol="1">
            <a:spAutoFit/>
          </a:bodyPr>
          <a:lstStyle/>
          <a:p>
            <a:pPr algn="l" rtl="0">
              <a:buFont typeface="Wingdings" pitchFamily="2" charset="2"/>
              <a:buChar char="§"/>
            </a:pPr>
            <a:r>
              <a:rPr lang="fr-FR" sz="3600" dirty="0" smtClean="0">
                <a:cs typeface="+mj-cs"/>
              </a:rPr>
              <a:t> Courbes de niveau</a:t>
            </a:r>
          </a:p>
          <a:p>
            <a:pPr algn="l" rtl="0">
              <a:buFont typeface="Wingdings" pitchFamily="2" charset="2"/>
              <a:buChar char="§"/>
            </a:pPr>
            <a:r>
              <a:rPr lang="fr-FR" sz="3600" dirty="0" smtClean="0">
                <a:cs typeface="+mj-cs"/>
              </a:rPr>
              <a:t> L’estompage</a:t>
            </a:r>
          </a:p>
          <a:p>
            <a:pPr algn="l" rtl="0">
              <a:buFont typeface="Wingdings" pitchFamily="2" charset="2"/>
              <a:buChar char="§"/>
            </a:pPr>
            <a:r>
              <a:rPr lang="fr-FR" sz="3600" dirty="0" smtClean="0">
                <a:cs typeface="+mj-cs"/>
              </a:rPr>
              <a:t> Points cotés </a:t>
            </a:r>
          </a:p>
          <a:p>
            <a:pPr algn="l" rtl="0">
              <a:buFont typeface="Wingdings" pitchFamily="2" charset="2"/>
              <a:buChar char="§"/>
            </a:pPr>
            <a:r>
              <a:rPr lang="fr-FR" sz="3600" dirty="0" smtClean="0"/>
              <a:t> …..</a:t>
            </a:r>
            <a:endParaRPr lang="fr-FR" sz="3600" dirty="0" smtClean="0">
              <a:cs typeface="+mj-cs"/>
            </a:endParaRPr>
          </a:p>
          <a:p>
            <a:pPr algn="l" rtl="0"/>
            <a:endParaRPr lang="ar-DZ" sz="3600" dirty="0">
              <a:cs typeface="+mj-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graphicFrame>
        <p:nvGraphicFramePr>
          <p:cNvPr id="6" name="Espace réservé du contenu 5"/>
          <p:cNvGraphicFramePr>
            <a:graphicFrameLocks noGrp="1"/>
          </p:cNvGraphicFramePr>
          <p:nvPr>
            <p:ph idx="1"/>
          </p:nvPr>
        </p:nvGraphicFramePr>
        <p:xfrm>
          <a:off x="3522784" y="1600200"/>
          <a:ext cx="2098432" cy="4525962"/>
        </p:xfrm>
        <a:graphic>
          <a:graphicData uri="http://schemas.openxmlformats.org/drawingml/2006/table">
            <a:tbl>
              <a:tblPr/>
              <a:tblGrid>
                <a:gridCol w="329044"/>
                <a:gridCol w="720172"/>
                <a:gridCol w="686026"/>
                <a:gridCol w="363190"/>
              </a:tblGrid>
              <a:tr h="193790">
                <a:tc>
                  <a:txBody>
                    <a:bodyPr/>
                    <a:lstStyle/>
                    <a:p>
                      <a:pPr algn="ctr"/>
                      <a:r>
                        <a:rPr lang="en-US" sz="500"/>
                        <a:t>Dénomination</a:t>
                      </a:r>
                    </a:p>
                  </a:txBody>
                  <a:tcPr marL="14334" marR="14334" marT="14334" marB="14334" anchor="ctr">
                    <a:lnL>
                      <a:noFill/>
                    </a:lnL>
                    <a:lnR>
                      <a:noFill/>
                    </a:lnR>
                    <a:lnT>
                      <a:noFill/>
                    </a:lnT>
                    <a:lnB>
                      <a:noFill/>
                    </a:lnB>
                    <a:solidFill>
                      <a:srgbClr val="FFEAF4"/>
                    </a:solidFill>
                  </a:tcPr>
                </a:tc>
                <a:tc>
                  <a:txBody>
                    <a:bodyPr/>
                    <a:lstStyle/>
                    <a:p>
                      <a:pPr algn="ctr"/>
                      <a:r>
                        <a:rPr lang="en-US" sz="500"/>
                        <a:t>Formule</a:t>
                      </a:r>
                    </a:p>
                  </a:txBody>
                  <a:tcPr marL="14334" marR="14334" marT="14334" marB="14334" anchor="ctr">
                    <a:lnL>
                      <a:noFill/>
                    </a:lnL>
                    <a:lnR>
                      <a:noFill/>
                    </a:lnR>
                    <a:lnT>
                      <a:noFill/>
                    </a:lnT>
                    <a:lnB>
                      <a:noFill/>
                    </a:lnB>
                    <a:solidFill>
                      <a:srgbClr val="FFEAF4"/>
                    </a:solidFill>
                  </a:tcPr>
                </a:tc>
                <a:tc>
                  <a:txBody>
                    <a:bodyPr/>
                    <a:lstStyle/>
                    <a:p>
                      <a:pPr algn="ctr"/>
                      <a:r>
                        <a:rPr lang="en-US" sz="500"/>
                        <a:t>Caractéristiques </a:t>
                      </a:r>
                    </a:p>
                  </a:txBody>
                  <a:tcPr marL="14334" marR="14334" marT="14334" marB="14334" anchor="ctr">
                    <a:lnL>
                      <a:noFill/>
                    </a:lnL>
                    <a:lnR>
                      <a:noFill/>
                    </a:lnR>
                    <a:lnT>
                      <a:noFill/>
                    </a:lnT>
                    <a:lnB>
                      <a:noFill/>
                    </a:lnB>
                    <a:solidFill>
                      <a:srgbClr val="FFEAF4"/>
                    </a:solidFill>
                  </a:tcPr>
                </a:tc>
                <a:tc>
                  <a:txBody>
                    <a:bodyPr/>
                    <a:lstStyle/>
                    <a:p>
                      <a:pPr algn="ctr"/>
                      <a:r>
                        <a:rPr lang="en-US" sz="500"/>
                        <a:t>Auteurs</a:t>
                      </a:r>
                    </a:p>
                  </a:txBody>
                  <a:tcPr marL="14334" marR="14334" marT="14334" marB="14334" anchor="ctr">
                    <a:lnL>
                      <a:noFill/>
                    </a:lnL>
                    <a:lnR>
                      <a:noFill/>
                    </a:lnR>
                    <a:lnT>
                      <a:noFill/>
                    </a:lnT>
                    <a:lnB>
                      <a:noFill/>
                    </a:lnB>
                    <a:solidFill>
                      <a:srgbClr val="FFEAF4"/>
                    </a:solidFill>
                  </a:tcPr>
                </a:tc>
              </a:tr>
              <a:tr h="276351">
                <a:tc>
                  <a:txBody>
                    <a:bodyPr/>
                    <a:lstStyle/>
                    <a:p>
                      <a:pPr algn="ctr"/>
                      <a:r>
                        <a:rPr lang="en-US" sz="500"/>
                        <a:t>Différence</a:t>
                      </a:r>
                    </a:p>
                  </a:txBody>
                  <a:tcPr marL="14334" marR="14334" marT="14334" marB="14334" anchor="ctr">
                    <a:lnL>
                      <a:noFill/>
                    </a:lnL>
                    <a:lnR>
                      <a:noFill/>
                    </a:lnR>
                    <a:lnT>
                      <a:noFill/>
                    </a:lnT>
                    <a:lnB>
                      <a:noFill/>
                    </a:lnB>
                    <a:solidFill>
                      <a:srgbClr val="FFD5EA"/>
                    </a:solidFill>
                  </a:tcPr>
                </a:tc>
                <a:tc>
                  <a:txBody>
                    <a:bodyPr/>
                    <a:lstStyle/>
                    <a:p>
                      <a:pPr algn="ctr"/>
                      <a:r>
                        <a:rPr lang="en-US" sz="500"/>
                        <a:t>R - pIR</a:t>
                      </a:r>
                    </a:p>
                  </a:txBody>
                  <a:tcPr marL="14334" marR="14334" marT="14334" marB="14334" anchor="ctr">
                    <a:lnL>
                      <a:noFill/>
                    </a:lnL>
                    <a:lnR>
                      <a:noFill/>
                    </a:lnR>
                    <a:lnT>
                      <a:noFill/>
                    </a:lnT>
                    <a:lnB>
                      <a:noFill/>
                    </a:lnB>
                    <a:solidFill>
                      <a:srgbClr val="FFD5EA"/>
                    </a:solidFill>
                  </a:tcPr>
                </a:tc>
                <a:tc>
                  <a:txBody>
                    <a:bodyPr/>
                    <a:lstStyle/>
                    <a:p>
                      <a:pPr algn="ctr"/>
                      <a:r>
                        <a:rPr lang="fr-FR" sz="500"/>
                        <a:t>forte sensibilité aux variations atmosphériques</a:t>
                      </a:r>
                    </a:p>
                  </a:txBody>
                  <a:tcPr marL="14334" marR="14334" marT="14334" marB="14334" anchor="ctr">
                    <a:lnL>
                      <a:noFill/>
                    </a:lnL>
                    <a:lnR>
                      <a:noFill/>
                    </a:lnR>
                    <a:lnT>
                      <a:noFill/>
                    </a:lnT>
                    <a:lnB>
                      <a:noFill/>
                    </a:lnB>
                    <a:solidFill>
                      <a:srgbClr val="FFD5EA"/>
                    </a:solidFill>
                  </a:tcPr>
                </a:tc>
                <a:tc>
                  <a:txBody>
                    <a:bodyPr/>
                    <a:lstStyle/>
                    <a:p>
                      <a:pPr algn="ctr"/>
                      <a:r>
                        <a:rPr lang="en-US" sz="500"/>
                        <a:t>Monget 1980</a:t>
                      </a:r>
                    </a:p>
                  </a:txBody>
                  <a:tcPr marL="14334" marR="14334" marT="14334" marB="14334" anchor="ctr">
                    <a:lnL>
                      <a:noFill/>
                    </a:lnL>
                    <a:lnR>
                      <a:noFill/>
                    </a:lnR>
                    <a:lnT>
                      <a:noFill/>
                    </a:lnT>
                    <a:lnB>
                      <a:noFill/>
                    </a:lnB>
                    <a:solidFill>
                      <a:srgbClr val="FFD5EA"/>
                    </a:solidFill>
                  </a:tcPr>
                </a:tc>
              </a:tr>
              <a:tr h="441473">
                <a:tc>
                  <a:txBody>
                    <a:bodyPr/>
                    <a:lstStyle/>
                    <a:p>
                      <a:pPr algn="ctr"/>
                      <a:r>
                        <a:rPr lang="en-US" sz="500"/>
                        <a:t>Rapport</a:t>
                      </a:r>
                    </a:p>
                  </a:txBody>
                  <a:tcPr marL="14334" marR="14334" marT="14334" marB="14334" anchor="ctr">
                    <a:lnL>
                      <a:noFill/>
                    </a:lnL>
                    <a:lnR>
                      <a:noFill/>
                    </a:lnR>
                    <a:lnT>
                      <a:noFill/>
                    </a:lnT>
                    <a:lnB>
                      <a:noFill/>
                    </a:lnB>
                    <a:solidFill>
                      <a:srgbClr val="FFCAE4"/>
                    </a:solidFill>
                  </a:tcPr>
                </a:tc>
                <a:tc>
                  <a:txBody>
                    <a:bodyPr/>
                    <a:lstStyle/>
                    <a:p>
                      <a:pPr algn="ctr"/>
                      <a:r>
                        <a:rPr lang="fr-FR" sz="500"/>
                        <a:t>RVI = pIR/R ou d'autres canaux           Indice pigmentaire XS1/XS2</a:t>
                      </a:r>
                    </a:p>
                  </a:txBody>
                  <a:tcPr marL="14334" marR="14334" marT="14334" marB="14334" anchor="ctr">
                    <a:lnL>
                      <a:noFill/>
                    </a:lnL>
                    <a:lnR>
                      <a:noFill/>
                    </a:lnR>
                    <a:lnT>
                      <a:noFill/>
                    </a:lnT>
                    <a:lnB>
                      <a:noFill/>
                    </a:lnB>
                    <a:solidFill>
                      <a:srgbClr val="FFCAE4"/>
                    </a:solidFill>
                  </a:tcPr>
                </a:tc>
                <a:tc>
                  <a:txBody>
                    <a:bodyPr/>
                    <a:lstStyle/>
                    <a:p>
                      <a:pPr algn="ctr"/>
                      <a:r>
                        <a:rPr lang="fr-FR" sz="500"/>
                        <a:t>saturation aux forts indices, sensibilité à la contribution spectrale des sols et aux effets atmosphériques</a:t>
                      </a:r>
                    </a:p>
                  </a:txBody>
                  <a:tcPr marL="14334" marR="14334" marT="14334" marB="14334" anchor="ctr">
                    <a:lnL>
                      <a:noFill/>
                    </a:lnL>
                    <a:lnR>
                      <a:noFill/>
                    </a:lnR>
                    <a:lnT>
                      <a:noFill/>
                    </a:lnT>
                    <a:lnB>
                      <a:noFill/>
                    </a:lnB>
                    <a:solidFill>
                      <a:srgbClr val="FFCAE4"/>
                    </a:solidFill>
                  </a:tcPr>
                </a:tc>
                <a:tc>
                  <a:txBody>
                    <a:bodyPr/>
                    <a:lstStyle/>
                    <a:p>
                      <a:pPr algn="ctr"/>
                      <a:r>
                        <a:rPr lang="en-US" sz="500"/>
                        <a:t>Knipling 1970, Viollier et al. 1985</a:t>
                      </a:r>
                    </a:p>
                  </a:txBody>
                  <a:tcPr marL="14334" marR="14334" marT="14334" marB="14334" anchor="ctr">
                    <a:lnL>
                      <a:noFill/>
                    </a:lnL>
                    <a:lnR>
                      <a:noFill/>
                    </a:lnR>
                    <a:lnT>
                      <a:noFill/>
                    </a:lnT>
                    <a:lnB>
                      <a:noFill/>
                    </a:lnB>
                    <a:solidFill>
                      <a:srgbClr val="FFCAE4"/>
                    </a:solidFill>
                  </a:tcPr>
                </a:tc>
              </a:tr>
              <a:tr h="854280">
                <a:tc>
                  <a:txBody>
                    <a:bodyPr/>
                    <a:lstStyle/>
                    <a:p>
                      <a:pPr algn="ctr"/>
                      <a:r>
                        <a:rPr lang="en-US" sz="500"/>
                        <a:t>Indice de végétation normalisé</a:t>
                      </a:r>
                    </a:p>
                  </a:txBody>
                  <a:tcPr marL="14334" marR="14334" marT="14334" marB="14334" anchor="ctr">
                    <a:lnL>
                      <a:noFill/>
                    </a:lnL>
                    <a:lnR>
                      <a:noFill/>
                    </a:lnR>
                    <a:lnT>
                      <a:noFill/>
                    </a:lnT>
                    <a:lnB>
                      <a:noFill/>
                    </a:lnB>
                    <a:solidFill>
                      <a:srgbClr val="FFBFDF"/>
                    </a:solidFill>
                  </a:tcPr>
                </a:tc>
                <a:tc>
                  <a:txBody>
                    <a:bodyPr/>
                    <a:lstStyle/>
                    <a:p>
                      <a:pPr algn="ctr"/>
                      <a:r>
                        <a:rPr lang="en-US" sz="500"/>
                        <a:t>NDVI = (pIR-R)/(pIR+R)</a:t>
                      </a:r>
                    </a:p>
                  </a:txBody>
                  <a:tcPr marL="14334" marR="14334" marT="14334" marB="14334" anchor="ctr">
                    <a:lnL>
                      <a:noFill/>
                    </a:lnL>
                    <a:lnR>
                      <a:noFill/>
                    </a:lnR>
                    <a:lnT>
                      <a:noFill/>
                    </a:lnT>
                    <a:lnB>
                      <a:noFill/>
                    </a:lnB>
                    <a:solidFill>
                      <a:srgbClr val="FFBFDF"/>
                    </a:solidFill>
                  </a:tcPr>
                </a:tc>
                <a:tc>
                  <a:txBody>
                    <a:bodyPr/>
                    <a:lstStyle/>
                    <a:p>
                      <a:pPr algn="ctr"/>
                      <a:r>
                        <a:rPr lang="fr-FR" sz="500"/>
                        <a:t>sensibilité aux effets atmosphériques, gamme de variation plus faible, que le précédent, mais sensibilité aux variations angulaires de la visée, selon la position vis à vis du soleil "hot spot"</a:t>
                      </a:r>
                    </a:p>
                  </a:txBody>
                  <a:tcPr marL="14334" marR="14334" marT="14334" marB="14334" anchor="ctr">
                    <a:lnL>
                      <a:noFill/>
                    </a:lnL>
                    <a:lnR>
                      <a:noFill/>
                    </a:lnR>
                    <a:lnT>
                      <a:noFill/>
                    </a:lnT>
                    <a:lnB>
                      <a:noFill/>
                    </a:lnB>
                    <a:solidFill>
                      <a:srgbClr val="FFBFDF"/>
                    </a:solidFill>
                  </a:tcPr>
                </a:tc>
                <a:tc>
                  <a:txBody>
                    <a:bodyPr/>
                    <a:lstStyle/>
                    <a:p>
                      <a:pPr algn="ctr"/>
                      <a:r>
                        <a:rPr lang="fr-FR" sz="500"/>
                        <a:t>Rouse et al. 1974, Tucker 1979</a:t>
                      </a:r>
                    </a:p>
                  </a:txBody>
                  <a:tcPr marL="14334" marR="14334" marT="14334" marB="14334" anchor="ctr">
                    <a:lnL>
                      <a:noFill/>
                    </a:lnL>
                    <a:lnR>
                      <a:noFill/>
                    </a:lnR>
                    <a:lnT>
                      <a:noFill/>
                    </a:lnT>
                    <a:lnB>
                      <a:noFill/>
                    </a:lnB>
                    <a:solidFill>
                      <a:srgbClr val="FFBFDF"/>
                    </a:solidFill>
                  </a:tcPr>
                </a:tc>
              </a:tr>
              <a:tr h="358912">
                <a:tc>
                  <a:txBody>
                    <a:bodyPr/>
                    <a:lstStyle/>
                    <a:p>
                      <a:pPr algn="ctr"/>
                      <a:r>
                        <a:rPr lang="en-US" sz="500"/>
                        <a:t>Indice de végétation transformé</a:t>
                      </a:r>
                    </a:p>
                  </a:txBody>
                  <a:tcPr marL="14334" marR="14334" marT="14334" marB="14334" anchor="ctr">
                    <a:lnL>
                      <a:noFill/>
                    </a:lnL>
                    <a:lnR>
                      <a:noFill/>
                    </a:lnR>
                    <a:lnT>
                      <a:noFill/>
                    </a:lnT>
                    <a:lnB>
                      <a:noFill/>
                    </a:lnB>
                    <a:solidFill>
                      <a:srgbClr val="FFB5DA"/>
                    </a:solidFill>
                  </a:tcPr>
                </a:tc>
                <a:tc>
                  <a:txBody>
                    <a:bodyPr/>
                    <a:lstStyle/>
                    <a:p>
                      <a:pPr algn="ctr"/>
                      <a:r>
                        <a:rPr lang="en-US" sz="500"/>
                        <a:t>TVI = Ö (NDVI + 0,5)</a:t>
                      </a:r>
                    </a:p>
                  </a:txBody>
                  <a:tcPr marL="14334" marR="14334" marT="14334" marB="14334" anchor="ctr">
                    <a:lnL>
                      <a:noFill/>
                    </a:lnL>
                    <a:lnR>
                      <a:noFill/>
                    </a:lnR>
                    <a:lnT>
                      <a:noFill/>
                    </a:lnT>
                    <a:lnB>
                      <a:noFill/>
                    </a:lnB>
                    <a:solidFill>
                      <a:srgbClr val="FFB5DA"/>
                    </a:solidFill>
                  </a:tcPr>
                </a:tc>
                <a:tc>
                  <a:txBody>
                    <a:bodyPr/>
                    <a:lstStyle/>
                    <a:p>
                      <a:pPr algn="ctr"/>
                      <a:r>
                        <a:rPr lang="fr-FR" sz="500"/>
                        <a:t>essai d'élimination des valeurs négatives, stabilisation de la variance</a:t>
                      </a:r>
                    </a:p>
                  </a:txBody>
                  <a:tcPr marL="14334" marR="14334" marT="14334" marB="14334" anchor="ctr">
                    <a:lnL>
                      <a:noFill/>
                    </a:lnL>
                    <a:lnR>
                      <a:noFill/>
                    </a:lnR>
                    <a:lnT>
                      <a:noFill/>
                    </a:lnT>
                    <a:lnB>
                      <a:noFill/>
                    </a:lnB>
                    <a:solidFill>
                      <a:srgbClr val="FFB5DA"/>
                    </a:solidFill>
                  </a:tcPr>
                </a:tc>
                <a:tc>
                  <a:txBody>
                    <a:bodyPr/>
                    <a:lstStyle/>
                    <a:p>
                      <a:pPr algn="ctr"/>
                      <a:r>
                        <a:rPr lang="en-US" sz="500"/>
                        <a:t>Deering et al. 1975</a:t>
                      </a:r>
                    </a:p>
                  </a:txBody>
                  <a:tcPr marL="14334" marR="14334" marT="14334" marB="14334" anchor="ctr">
                    <a:lnL>
                      <a:noFill/>
                    </a:lnL>
                    <a:lnR>
                      <a:noFill/>
                    </a:lnR>
                    <a:lnT>
                      <a:noFill/>
                    </a:lnT>
                    <a:lnB>
                      <a:noFill/>
                    </a:lnB>
                    <a:solidFill>
                      <a:srgbClr val="FFB5DA"/>
                    </a:solidFill>
                  </a:tcPr>
                </a:tc>
              </a:tr>
              <a:tr h="524035">
                <a:tc>
                  <a:txBody>
                    <a:bodyPr/>
                    <a:lstStyle/>
                    <a:p>
                      <a:pPr algn="ctr"/>
                      <a:r>
                        <a:rPr lang="en-US" sz="500"/>
                        <a:t>Indice de végétation perpendiculaire</a:t>
                      </a:r>
                    </a:p>
                  </a:txBody>
                  <a:tcPr marL="14334" marR="14334" marT="14334" marB="14334" anchor="ctr">
                    <a:lnL>
                      <a:noFill/>
                    </a:lnL>
                    <a:lnR>
                      <a:noFill/>
                    </a:lnR>
                    <a:lnT>
                      <a:noFill/>
                    </a:lnT>
                    <a:lnB>
                      <a:noFill/>
                    </a:lnB>
                    <a:solidFill>
                      <a:srgbClr val="FFAAD5"/>
                    </a:solidFill>
                  </a:tcPr>
                </a:tc>
                <a:tc>
                  <a:txBody>
                    <a:bodyPr/>
                    <a:lstStyle/>
                    <a:p>
                      <a:pPr algn="ctr"/>
                      <a:r>
                        <a:rPr lang="en-US" sz="500"/>
                        <a:t>PVI = a1(pIR)-a2(R) + constante</a:t>
                      </a:r>
                    </a:p>
                  </a:txBody>
                  <a:tcPr marL="14334" marR="14334" marT="14334" marB="14334" anchor="ctr">
                    <a:lnL>
                      <a:noFill/>
                    </a:lnL>
                    <a:lnR>
                      <a:noFill/>
                    </a:lnR>
                    <a:lnT>
                      <a:noFill/>
                    </a:lnT>
                    <a:lnB>
                      <a:noFill/>
                    </a:lnB>
                    <a:solidFill>
                      <a:srgbClr val="FFAAD5"/>
                    </a:solidFill>
                  </a:tcPr>
                </a:tc>
                <a:tc>
                  <a:txBody>
                    <a:bodyPr/>
                    <a:lstStyle/>
                    <a:p>
                      <a:pPr algn="ctr"/>
                      <a:r>
                        <a:rPr lang="fr-FR" sz="500"/>
                        <a:t>diminution de la contribution spectrale des sols, mais sensibilité à diverses caractéristiques des sols</a:t>
                      </a:r>
                    </a:p>
                  </a:txBody>
                  <a:tcPr marL="14334" marR="14334" marT="14334" marB="14334" anchor="ctr">
                    <a:lnL>
                      <a:noFill/>
                    </a:lnL>
                    <a:lnR>
                      <a:noFill/>
                    </a:lnR>
                    <a:lnT>
                      <a:noFill/>
                    </a:lnT>
                    <a:lnB>
                      <a:noFill/>
                    </a:lnB>
                    <a:solidFill>
                      <a:srgbClr val="FFAAD5"/>
                    </a:solidFill>
                  </a:tcPr>
                </a:tc>
                <a:tc>
                  <a:txBody>
                    <a:bodyPr/>
                    <a:lstStyle/>
                    <a:p>
                      <a:pPr algn="ctr"/>
                      <a:r>
                        <a:rPr lang="en-US" sz="500"/>
                        <a:t>Richardson &amp; Wiegand 1977</a:t>
                      </a:r>
                    </a:p>
                  </a:txBody>
                  <a:tcPr marL="14334" marR="14334" marT="14334" marB="14334" anchor="ctr">
                    <a:lnL>
                      <a:noFill/>
                    </a:lnL>
                    <a:lnR>
                      <a:noFill/>
                    </a:lnR>
                    <a:lnT>
                      <a:noFill/>
                    </a:lnT>
                    <a:lnB>
                      <a:noFill/>
                    </a:lnB>
                    <a:solidFill>
                      <a:srgbClr val="FFAAD5"/>
                    </a:solidFill>
                  </a:tcPr>
                </a:tc>
              </a:tr>
              <a:tr h="358912">
                <a:tc>
                  <a:txBody>
                    <a:bodyPr/>
                    <a:lstStyle/>
                    <a:p>
                      <a:pPr algn="ctr"/>
                      <a:r>
                        <a:rPr lang="fr-FR" sz="500"/>
                        <a:t>Chapeau à corne "</a:t>
                      </a:r>
                      <a:r>
                        <a:rPr lang="fr-FR" sz="500" i="1"/>
                        <a:t>tassel cap</a:t>
                      </a:r>
                      <a:r>
                        <a:rPr lang="fr-FR" sz="500"/>
                        <a:t>"</a:t>
                      </a:r>
                    </a:p>
                  </a:txBody>
                  <a:tcPr marL="14334" marR="14334" marT="14334" marB="14334" anchor="ctr">
                    <a:lnL>
                      <a:noFill/>
                    </a:lnL>
                    <a:lnR>
                      <a:noFill/>
                    </a:lnR>
                    <a:lnT>
                      <a:noFill/>
                    </a:lnT>
                    <a:lnB>
                      <a:noFill/>
                    </a:lnB>
                    <a:solidFill>
                      <a:srgbClr val="FF9FCF"/>
                    </a:solidFill>
                  </a:tcPr>
                </a:tc>
                <a:tc>
                  <a:txBody>
                    <a:bodyPr/>
                    <a:lstStyle/>
                    <a:p>
                      <a:pPr algn="ctr"/>
                      <a:r>
                        <a:rPr lang="en-US" sz="500"/>
                        <a:t>formule générale a1(V)+a2(R)+a3(pIR)+a4(pIR)</a:t>
                      </a:r>
                    </a:p>
                  </a:txBody>
                  <a:tcPr marL="14334" marR="14334" marT="14334" marB="14334" anchor="ctr">
                    <a:lnL>
                      <a:noFill/>
                    </a:lnL>
                    <a:lnR>
                      <a:noFill/>
                    </a:lnR>
                    <a:lnT>
                      <a:noFill/>
                    </a:lnT>
                    <a:lnB>
                      <a:noFill/>
                    </a:lnB>
                    <a:solidFill>
                      <a:srgbClr val="FF9FCF"/>
                    </a:solidFill>
                  </a:tcPr>
                </a:tc>
                <a:tc rowSpan="2">
                  <a:txBody>
                    <a:bodyPr/>
                    <a:lstStyle/>
                    <a:p>
                      <a:pPr algn="ctr"/>
                      <a:r>
                        <a:rPr lang="fr-FR" sz="500"/>
                        <a:t>transformation orthogonale des 4 canaux pour réduire la sensibilité à la contribution spectrale des sols, sans pouvoir l'éliminer complètement</a:t>
                      </a:r>
                    </a:p>
                  </a:txBody>
                  <a:tcPr marL="14334" marR="14334" marT="14334" marB="14334" anchor="ctr">
                    <a:lnL>
                      <a:noFill/>
                    </a:lnL>
                    <a:lnR>
                      <a:noFill/>
                    </a:lnR>
                    <a:lnT>
                      <a:noFill/>
                    </a:lnT>
                    <a:lnB>
                      <a:noFill/>
                    </a:lnB>
                    <a:solidFill>
                      <a:srgbClr val="FF9FCF"/>
                    </a:solidFill>
                  </a:tcPr>
                </a:tc>
                <a:tc>
                  <a:txBody>
                    <a:bodyPr/>
                    <a:lstStyle/>
                    <a:p>
                      <a:pPr algn="ctr"/>
                      <a:r>
                        <a:rPr lang="en-US" sz="500"/>
                        <a:t>Kauth &amp; Thomas 1976</a:t>
                      </a:r>
                    </a:p>
                  </a:txBody>
                  <a:tcPr marL="14334" marR="14334" marT="14334" marB="14334" anchor="ctr">
                    <a:lnL>
                      <a:noFill/>
                    </a:lnL>
                    <a:lnR>
                      <a:noFill/>
                    </a:lnR>
                    <a:lnT>
                      <a:noFill/>
                    </a:lnT>
                    <a:lnB>
                      <a:noFill/>
                    </a:lnB>
                    <a:solidFill>
                      <a:srgbClr val="FF9FCF"/>
                    </a:solidFill>
                  </a:tcPr>
                </a:tc>
              </a:tr>
              <a:tr h="358912">
                <a:tc>
                  <a:txBody>
                    <a:bodyPr/>
                    <a:lstStyle/>
                    <a:p>
                      <a:pPr algn="ctr"/>
                      <a:r>
                        <a:rPr lang="fr-FR" sz="500"/>
                        <a:t>issu du précédent : Indice de verdeur </a:t>
                      </a:r>
                    </a:p>
                  </a:txBody>
                  <a:tcPr marL="14334" marR="14334" marT="14334" marB="14334" anchor="ctr">
                    <a:lnL>
                      <a:noFill/>
                    </a:lnL>
                    <a:lnR>
                      <a:noFill/>
                    </a:lnR>
                    <a:lnT>
                      <a:noFill/>
                    </a:lnT>
                    <a:lnB>
                      <a:noFill/>
                    </a:lnB>
                    <a:solidFill>
                      <a:srgbClr val="FF95CA"/>
                    </a:solidFill>
                  </a:tcPr>
                </a:tc>
                <a:tc>
                  <a:txBody>
                    <a:bodyPr/>
                    <a:lstStyle/>
                    <a:p>
                      <a:pPr algn="ctr"/>
                      <a:r>
                        <a:rPr lang="en-US" sz="500"/>
                        <a:t>GR4 = -b1(V)-b2(R)+b3(pIR) +b4(pIR) pour canaux MSS</a:t>
                      </a:r>
                    </a:p>
                  </a:txBody>
                  <a:tcPr marL="14334" marR="14334" marT="14334" marB="14334" anchor="ctr">
                    <a:lnL>
                      <a:noFill/>
                    </a:lnL>
                    <a:lnR>
                      <a:noFill/>
                    </a:lnR>
                    <a:lnT>
                      <a:noFill/>
                    </a:lnT>
                    <a:lnB>
                      <a:noFill/>
                    </a:lnB>
                    <a:solidFill>
                      <a:srgbClr val="FF95CA"/>
                    </a:solidFill>
                  </a:tcPr>
                </a:tc>
                <a:tc vMerge="1">
                  <a:txBody>
                    <a:bodyPr/>
                    <a:lstStyle/>
                    <a:p>
                      <a:pPr rtl="1"/>
                      <a:endParaRPr lang="ar-DZ"/>
                    </a:p>
                  </a:txBody>
                  <a:tcPr/>
                </a:tc>
                <a:tc>
                  <a:txBody>
                    <a:bodyPr/>
                    <a:lstStyle/>
                    <a:p>
                      <a:pPr algn="ctr"/>
                      <a:r>
                        <a:rPr lang="en-US" sz="500"/>
                        <a:t>Jackson 1983</a:t>
                      </a:r>
                    </a:p>
                  </a:txBody>
                  <a:tcPr marL="14334" marR="14334" marT="14334" marB="14334" anchor="ctr">
                    <a:lnL>
                      <a:noFill/>
                    </a:lnL>
                    <a:lnR>
                      <a:noFill/>
                    </a:lnR>
                    <a:lnT>
                      <a:noFill/>
                    </a:lnT>
                    <a:lnB>
                      <a:noFill/>
                    </a:lnB>
                    <a:solidFill>
                      <a:srgbClr val="FF95CA"/>
                    </a:solidFill>
                  </a:tcPr>
                </a:tc>
              </a:tr>
              <a:tr h="358912">
                <a:tc>
                  <a:txBody>
                    <a:bodyPr/>
                    <a:lstStyle/>
                    <a:p>
                      <a:pPr algn="ctr"/>
                      <a:r>
                        <a:rPr lang="fr-FR" sz="500"/>
                        <a:t>Indice de végétation ajusté au sol</a:t>
                      </a:r>
                    </a:p>
                  </a:txBody>
                  <a:tcPr marL="14334" marR="14334" marT="14334" marB="14334" anchor="ctr">
                    <a:lnL>
                      <a:noFill/>
                    </a:lnL>
                    <a:lnR>
                      <a:noFill/>
                    </a:lnR>
                    <a:lnT>
                      <a:noFill/>
                    </a:lnT>
                    <a:lnB>
                      <a:noFill/>
                    </a:lnB>
                    <a:solidFill>
                      <a:srgbClr val="FF8AC5"/>
                    </a:solidFill>
                  </a:tcPr>
                </a:tc>
                <a:tc>
                  <a:txBody>
                    <a:bodyPr/>
                    <a:lstStyle/>
                    <a:p>
                      <a:pPr algn="ctr"/>
                      <a:r>
                        <a:rPr lang="fr-FR" sz="500"/>
                        <a:t>SAVI = [ (1+L) (pIR-R)] / (pIR+R+L) avec L = 0,5 pour diminuer l'effet du sol</a:t>
                      </a:r>
                    </a:p>
                  </a:txBody>
                  <a:tcPr marL="14334" marR="14334" marT="14334" marB="14334" anchor="ctr">
                    <a:lnL>
                      <a:noFill/>
                    </a:lnL>
                    <a:lnR>
                      <a:noFill/>
                    </a:lnR>
                    <a:lnT>
                      <a:noFill/>
                    </a:lnT>
                    <a:lnB>
                      <a:noFill/>
                    </a:lnB>
                    <a:solidFill>
                      <a:srgbClr val="FF8AC5"/>
                    </a:solidFill>
                  </a:tcPr>
                </a:tc>
                <a:tc>
                  <a:txBody>
                    <a:bodyPr/>
                    <a:lstStyle/>
                    <a:p>
                      <a:pPr algn="ctr"/>
                      <a:r>
                        <a:rPr lang="fr-FR" sz="500"/>
                        <a:t>De nombreux indices sont issus de celui-ci pour minimiser l'effet du sol (TSAVI, MSAVI...)</a:t>
                      </a:r>
                    </a:p>
                  </a:txBody>
                  <a:tcPr marL="14334" marR="14334" marT="14334" marB="14334" anchor="ctr">
                    <a:lnL>
                      <a:noFill/>
                    </a:lnL>
                    <a:lnR>
                      <a:noFill/>
                    </a:lnR>
                    <a:lnT>
                      <a:noFill/>
                    </a:lnT>
                    <a:lnB>
                      <a:noFill/>
                    </a:lnB>
                    <a:solidFill>
                      <a:srgbClr val="FF8AC5"/>
                    </a:solidFill>
                  </a:tcPr>
                </a:tc>
                <a:tc>
                  <a:txBody>
                    <a:bodyPr/>
                    <a:lstStyle/>
                    <a:p>
                      <a:pPr algn="ctr"/>
                      <a:r>
                        <a:rPr lang="en-US" sz="500"/>
                        <a:t>Huete 1988</a:t>
                      </a:r>
                    </a:p>
                  </a:txBody>
                  <a:tcPr marL="14334" marR="14334" marT="14334" marB="14334" anchor="ctr">
                    <a:lnL>
                      <a:noFill/>
                    </a:lnL>
                    <a:lnR>
                      <a:noFill/>
                    </a:lnR>
                    <a:lnT>
                      <a:noFill/>
                    </a:lnT>
                    <a:lnB>
                      <a:noFill/>
                    </a:lnB>
                    <a:solidFill>
                      <a:srgbClr val="FF8AC5"/>
                    </a:solidFill>
                  </a:tcPr>
                </a:tc>
              </a:tr>
              <a:tr h="689157">
                <a:tc>
                  <a:txBody>
                    <a:bodyPr/>
                    <a:lstStyle/>
                    <a:p>
                      <a:pPr algn="ctr"/>
                      <a:r>
                        <a:rPr lang="fr-FR" sz="500"/>
                        <a:t>indice de végétation normalisé corrigé des effets atmosphériques</a:t>
                      </a:r>
                    </a:p>
                  </a:txBody>
                  <a:tcPr marL="14334" marR="14334" marT="14334" marB="14334" anchor="ctr">
                    <a:lnL>
                      <a:noFill/>
                    </a:lnL>
                    <a:lnR>
                      <a:noFill/>
                    </a:lnR>
                    <a:lnT>
                      <a:noFill/>
                    </a:lnT>
                    <a:lnB>
                      <a:noFill/>
                    </a:lnB>
                    <a:solidFill>
                      <a:srgbClr val="FF80BF"/>
                    </a:solidFill>
                  </a:tcPr>
                </a:tc>
                <a:tc>
                  <a:txBody>
                    <a:bodyPr/>
                    <a:lstStyle/>
                    <a:p>
                      <a:pPr algn="ctr"/>
                      <a:r>
                        <a:rPr lang="fr-FR" sz="500"/>
                        <a:t>ARVI = (pIR-RB)/(pIR+RB)   avec  </a:t>
                      </a:r>
                    </a:p>
                    <a:p>
                      <a:pPr algn="l"/>
                      <a:r>
                        <a:rPr lang="fr-FR" sz="500"/>
                        <a:t>RB = R - g(B-R)                                        B et R réflectances dans le bleu et le rouge, g fonction du type d'aérosols</a:t>
                      </a:r>
                    </a:p>
                  </a:txBody>
                  <a:tcPr marL="14334" marR="14334" marT="14334" marB="14334" anchor="ctr">
                    <a:lnL>
                      <a:noFill/>
                    </a:lnL>
                    <a:lnR>
                      <a:noFill/>
                    </a:lnR>
                    <a:lnT>
                      <a:noFill/>
                    </a:lnT>
                    <a:lnB>
                      <a:noFill/>
                    </a:lnB>
                    <a:solidFill>
                      <a:srgbClr val="FF80BF"/>
                    </a:solidFill>
                  </a:tcPr>
                </a:tc>
                <a:tc>
                  <a:txBody>
                    <a:bodyPr/>
                    <a:lstStyle/>
                    <a:p>
                      <a:pPr algn="ctr"/>
                      <a:r>
                        <a:rPr lang="fr-FR" sz="500"/>
                        <a:t>Diminue l'effet des aérosols contenus dans l'atmosphère sur le NDVI mais sensible à la contribution spectrale des sols</a:t>
                      </a:r>
                    </a:p>
                  </a:txBody>
                  <a:tcPr marL="14334" marR="14334" marT="14334" marB="14334" anchor="ctr">
                    <a:lnL>
                      <a:noFill/>
                    </a:lnL>
                    <a:lnR>
                      <a:noFill/>
                    </a:lnR>
                    <a:lnT>
                      <a:noFill/>
                    </a:lnT>
                    <a:lnB>
                      <a:noFill/>
                    </a:lnB>
                    <a:solidFill>
                      <a:srgbClr val="FF80BF"/>
                    </a:solidFill>
                  </a:tcPr>
                </a:tc>
                <a:tc>
                  <a:txBody>
                    <a:bodyPr/>
                    <a:lstStyle/>
                    <a:p>
                      <a:pPr algn="ctr"/>
                      <a:r>
                        <a:rPr lang="en-US" sz="500"/>
                        <a:t>Kaufman &amp; Tanre (1992)</a:t>
                      </a:r>
                    </a:p>
                  </a:txBody>
                  <a:tcPr marL="14334" marR="14334" marT="14334" marB="14334" anchor="ctr">
                    <a:lnL>
                      <a:noFill/>
                    </a:lnL>
                    <a:lnR>
                      <a:noFill/>
                    </a:lnR>
                    <a:lnT>
                      <a:noFill/>
                    </a:lnT>
                    <a:lnB>
                      <a:noFill/>
                    </a:lnB>
                    <a:solidFill>
                      <a:srgbClr val="FF80BF"/>
                    </a:solidFill>
                  </a:tcPr>
                </a:tc>
              </a:tr>
              <a:tr h="111228">
                <a:tc>
                  <a:txBody>
                    <a:bodyPr/>
                    <a:lstStyle/>
                    <a:p>
                      <a:pPr algn="ctr"/>
                      <a:r>
                        <a:rPr lang="en-US" sz="500" b="1"/>
                        <a:t>etc ...</a:t>
                      </a:r>
                      <a:endParaRPr lang="en-US" sz="500"/>
                    </a:p>
                  </a:txBody>
                  <a:tcPr marL="14334" marR="14334" marT="14334" marB="14334" anchor="ctr">
                    <a:lnL>
                      <a:noFill/>
                    </a:lnL>
                    <a:lnR>
                      <a:noFill/>
                    </a:lnR>
                    <a:lnT>
                      <a:noFill/>
                    </a:lnT>
                    <a:lnB>
                      <a:noFill/>
                    </a:lnB>
                    <a:solidFill>
                      <a:srgbClr val="FF6AB5"/>
                    </a:solidFill>
                  </a:tcPr>
                </a:tc>
                <a:tc>
                  <a:txBody>
                    <a:bodyPr/>
                    <a:lstStyle/>
                    <a:p>
                      <a:pPr algn="ctr"/>
                      <a:r>
                        <a:rPr lang="ar-DZ" sz="500" b="1"/>
                        <a:t>...</a:t>
                      </a:r>
                      <a:endParaRPr lang="ar-DZ" sz="500"/>
                    </a:p>
                  </a:txBody>
                  <a:tcPr marL="14334" marR="14334" marT="14334" marB="14334" anchor="ctr">
                    <a:lnL>
                      <a:noFill/>
                    </a:lnL>
                    <a:lnR>
                      <a:noFill/>
                    </a:lnR>
                    <a:lnT>
                      <a:noFill/>
                    </a:lnT>
                    <a:lnB>
                      <a:noFill/>
                    </a:lnB>
                    <a:solidFill>
                      <a:srgbClr val="FF6AB5"/>
                    </a:solidFill>
                  </a:tcPr>
                </a:tc>
                <a:tc>
                  <a:txBody>
                    <a:bodyPr/>
                    <a:lstStyle/>
                    <a:p>
                      <a:pPr algn="ctr"/>
                      <a:r>
                        <a:rPr lang="ar-DZ" sz="500" b="1"/>
                        <a:t>...</a:t>
                      </a:r>
                      <a:endParaRPr lang="ar-DZ" sz="500"/>
                    </a:p>
                  </a:txBody>
                  <a:tcPr marL="14334" marR="14334" marT="14334" marB="14334" anchor="ctr">
                    <a:lnL>
                      <a:noFill/>
                    </a:lnL>
                    <a:lnR>
                      <a:noFill/>
                    </a:lnR>
                    <a:lnT>
                      <a:noFill/>
                    </a:lnT>
                    <a:lnB>
                      <a:noFill/>
                    </a:lnB>
                    <a:solidFill>
                      <a:srgbClr val="FF6AB5"/>
                    </a:solidFill>
                  </a:tcPr>
                </a:tc>
                <a:tc>
                  <a:txBody>
                    <a:bodyPr/>
                    <a:lstStyle/>
                    <a:p>
                      <a:pPr algn="ctr"/>
                      <a:r>
                        <a:rPr lang="ar-DZ" sz="500" b="1" dirty="0" err="1"/>
                        <a:t>...</a:t>
                      </a:r>
                      <a:endParaRPr lang="ar-DZ" sz="500" dirty="0"/>
                    </a:p>
                  </a:txBody>
                  <a:tcPr marL="14334" marR="14334" marT="14334" marB="14334" anchor="ctr">
                    <a:lnL>
                      <a:noFill/>
                    </a:lnL>
                    <a:lnR>
                      <a:noFill/>
                    </a:lnR>
                    <a:lnT>
                      <a:noFill/>
                    </a:lnT>
                    <a:lnB>
                      <a:noFill/>
                    </a:lnB>
                    <a:solidFill>
                      <a:srgbClr val="FF6AB5"/>
                    </a:solidFill>
                  </a:tcPr>
                </a:tc>
              </a:tr>
            </a:tbl>
          </a:graphicData>
        </a:graphic>
      </p:graphicFrame>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259632" y="548680"/>
            <a:ext cx="5832648" cy="769441"/>
          </a:xfrm>
          <a:prstGeom prst="rect">
            <a:avLst/>
          </a:prstGeom>
          <a:noFill/>
        </p:spPr>
        <p:txBody>
          <a:bodyPr wrap="square" rtlCol="1">
            <a:spAutoFit/>
          </a:bodyPr>
          <a:lstStyle/>
          <a:p>
            <a:pPr algn="ctr"/>
            <a:r>
              <a:rPr lang="fr-FR" sz="4400" u="sng" dirty="0" smtClean="0">
                <a:solidFill>
                  <a:srgbClr val="FFFF00"/>
                </a:solidFill>
                <a:effectLst>
                  <a:outerShdw blurRad="38100" dist="38100" dir="2700000" algn="tl">
                    <a:srgbClr val="000000">
                      <a:alpha val="43137"/>
                    </a:srgbClr>
                  </a:outerShdw>
                </a:effectLst>
                <a:cs typeface="+mj-cs"/>
              </a:rPr>
              <a:t>1. Introduction</a:t>
            </a:r>
            <a:endParaRPr lang="ar-DZ" sz="4400" u="sng" dirty="0">
              <a:solidFill>
                <a:srgbClr val="FFFF00"/>
              </a:solidFill>
              <a:effectLst>
                <a:outerShdw blurRad="38100" dist="38100" dir="2700000" algn="tl">
                  <a:srgbClr val="000000">
                    <a:alpha val="43137"/>
                  </a:srgbClr>
                </a:outerShdw>
              </a:effectLst>
              <a:cs typeface="+mj-cs"/>
            </a:endParaRPr>
          </a:p>
        </p:txBody>
      </p:sp>
      <p:pic>
        <p:nvPicPr>
          <p:cNvPr id="1026" name="Picture 2"/>
          <p:cNvPicPr>
            <a:picLocks noChangeAspect="1" noChangeArrowheads="1"/>
          </p:cNvPicPr>
          <p:nvPr/>
        </p:nvPicPr>
        <p:blipFill>
          <a:blip r:embed="rId3" cstate="print"/>
          <a:srcRect l="10235" t="31499" r="15605" b="16704"/>
          <a:stretch>
            <a:fillRect/>
          </a:stretch>
        </p:blipFill>
        <p:spPr bwMode="auto">
          <a:xfrm>
            <a:off x="395536" y="2132856"/>
            <a:ext cx="8435191" cy="3312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4" name="Image 3" descr="images2.jpg"/>
          <p:cNvPicPr>
            <a:picLocks noChangeAspect="1"/>
          </p:cNvPicPr>
          <p:nvPr/>
        </p:nvPicPr>
        <p:blipFill>
          <a:blip r:embed="rId3" cstate="print"/>
          <a:stretch>
            <a:fillRect/>
          </a:stretch>
        </p:blipFill>
        <p:spPr>
          <a:xfrm>
            <a:off x="1487656" y="476672"/>
            <a:ext cx="6396711" cy="5904656"/>
          </a:xfrm>
          <a:prstGeom prst="rect">
            <a:avLst/>
          </a:prstGeom>
          <a:ln>
            <a:solidFill>
              <a:schemeClr val="tx1"/>
            </a:solidFill>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4" name="ZoneTexte 3"/>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5" name="ZoneTexte 4"/>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6" name="ZoneTexte 5"/>
          <p:cNvSpPr txBox="1"/>
          <p:nvPr/>
        </p:nvSpPr>
        <p:spPr>
          <a:xfrm>
            <a:off x="539552" y="1116033"/>
            <a:ext cx="1224136" cy="584775"/>
          </a:xfrm>
          <a:prstGeom prst="rect">
            <a:avLst/>
          </a:prstGeom>
          <a:noFill/>
        </p:spPr>
        <p:txBody>
          <a:bodyPr wrap="square" rtlCol="1">
            <a:spAutoFit/>
          </a:bodyPr>
          <a:lstStyle/>
          <a:p>
            <a:pPr algn="l" rtl="0"/>
            <a:r>
              <a:rPr lang="fr-FR" sz="3200" dirty="0" smtClean="0">
                <a:cs typeface="+mj-cs"/>
              </a:rPr>
              <a:t>2.12.</a:t>
            </a:r>
            <a:endParaRPr lang="ar-DZ" sz="3200" dirty="0">
              <a:cs typeface="+mj-cs"/>
            </a:endParaRPr>
          </a:p>
        </p:txBody>
      </p:sp>
      <p:sp>
        <p:nvSpPr>
          <p:cNvPr id="7" name="ZoneTexte 6"/>
          <p:cNvSpPr txBox="1"/>
          <p:nvPr/>
        </p:nvSpPr>
        <p:spPr>
          <a:xfrm>
            <a:off x="1547664" y="1116033"/>
            <a:ext cx="6192688" cy="584775"/>
          </a:xfrm>
          <a:prstGeom prst="rect">
            <a:avLst/>
          </a:prstGeom>
          <a:noFill/>
        </p:spPr>
        <p:txBody>
          <a:bodyPr wrap="square" rtlCol="1">
            <a:spAutoFit/>
          </a:bodyPr>
          <a:lstStyle/>
          <a:p>
            <a:pPr algn="l" rtl="0"/>
            <a:r>
              <a:rPr lang="fr-FR" sz="3200" dirty="0" smtClean="0">
                <a:cs typeface="+mj-cs"/>
              </a:rPr>
              <a:t>Eléments anthropiques visibles</a:t>
            </a:r>
            <a:endParaRPr lang="ar-DZ" sz="3200" dirty="0">
              <a:cs typeface="+mj-cs"/>
            </a:endParaRPr>
          </a:p>
        </p:txBody>
      </p:sp>
      <p:sp>
        <p:nvSpPr>
          <p:cNvPr id="8" name="ZoneTexte 7"/>
          <p:cNvSpPr txBox="1"/>
          <p:nvPr/>
        </p:nvSpPr>
        <p:spPr>
          <a:xfrm>
            <a:off x="1329360" y="2357430"/>
            <a:ext cx="6243036" cy="3416320"/>
          </a:xfrm>
          <a:prstGeom prst="rect">
            <a:avLst/>
          </a:prstGeom>
          <a:noFill/>
        </p:spPr>
        <p:txBody>
          <a:bodyPr wrap="square" rtlCol="1">
            <a:spAutoFit/>
          </a:bodyPr>
          <a:lstStyle/>
          <a:p>
            <a:pPr algn="l" rtl="0">
              <a:buFont typeface="Wingdings" pitchFamily="2" charset="2"/>
              <a:buChar char="§"/>
            </a:pPr>
            <a:r>
              <a:rPr lang="fr-FR" sz="3600" dirty="0" smtClean="0">
                <a:cs typeface="+mj-cs"/>
              </a:rPr>
              <a:t> Agglomérations</a:t>
            </a:r>
          </a:p>
          <a:p>
            <a:pPr algn="l" rtl="0">
              <a:buFont typeface="Wingdings" pitchFamily="2" charset="2"/>
              <a:buChar char="§"/>
            </a:pPr>
            <a:r>
              <a:rPr lang="fr-FR" sz="3600" dirty="0" smtClean="0">
                <a:cs typeface="+mj-cs"/>
              </a:rPr>
              <a:t> Routes</a:t>
            </a:r>
          </a:p>
          <a:p>
            <a:pPr algn="l" rtl="0">
              <a:buFont typeface="Wingdings" pitchFamily="2" charset="2"/>
              <a:buChar char="§"/>
            </a:pPr>
            <a:r>
              <a:rPr lang="fr-FR" sz="3600" dirty="0" smtClean="0">
                <a:cs typeface="+mj-cs"/>
              </a:rPr>
              <a:t> Ponts</a:t>
            </a:r>
          </a:p>
          <a:p>
            <a:pPr algn="l" rtl="0">
              <a:buFont typeface="Wingdings" pitchFamily="2" charset="2"/>
              <a:buChar char="§"/>
            </a:pPr>
            <a:r>
              <a:rPr lang="fr-FR" sz="3600" dirty="0" smtClean="0">
                <a:cs typeface="+mj-cs"/>
              </a:rPr>
              <a:t> Aéroports</a:t>
            </a:r>
          </a:p>
          <a:p>
            <a:pPr algn="l" rtl="0">
              <a:buFont typeface="Wingdings" pitchFamily="2" charset="2"/>
              <a:buChar char="§"/>
            </a:pPr>
            <a:r>
              <a:rPr lang="fr-FR" sz="3600" dirty="0" smtClean="0"/>
              <a:t> …..</a:t>
            </a:r>
            <a:endParaRPr lang="fr-FR" sz="3600" dirty="0" smtClean="0">
              <a:cs typeface="+mj-cs"/>
            </a:endParaRPr>
          </a:p>
          <a:p>
            <a:pPr algn="l" rtl="0"/>
            <a:endParaRPr lang="ar-DZ" sz="3600" dirty="0">
              <a:cs typeface="+mj-cs"/>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4" name="ZoneTexte 3"/>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5" name="ZoneTexte 4"/>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6" name="ZoneTexte 5"/>
          <p:cNvSpPr txBox="1"/>
          <p:nvPr/>
        </p:nvSpPr>
        <p:spPr>
          <a:xfrm>
            <a:off x="539552" y="1116033"/>
            <a:ext cx="1224136" cy="584775"/>
          </a:xfrm>
          <a:prstGeom prst="rect">
            <a:avLst/>
          </a:prstGeom>
          <a:noFill/>
        </p:spPr>
        <p:txBody>
          <a:bodyPr wrap="square" rtlCol="1">
            <a:spAutoFit/>
          </a:bodyPr>
          <a:lstStyle/>
          <a:p>
            <a:pPr algn="l" rtl="0"/>
            <a:r>
              <a:rPr lang="fr-FR" sz="3200" dirty="0" smtClean="0">
                <a:cs typeface="+mj-cs"/>
              </a:rPr>
              <a:t>2.13.</a:t>
            </a:r>
            <a:endParaRPr lang="ar-DZ" sz="3200" dirty="0">
              <a:cs typeface="+mj-cs"/>
            </a:endParaRPr>
          </a:p>
        </p:txBody>
      </p:sp>
      <p:sp>
        <p:nvSpPr>
          <p:cNvPr id="7" name="ZoneTexte 6"/>
          <p:cNvSpPr txBox="1"/>
          <p:nvPr/>
        </p:nvSpPr>
        <p:spPr>
          <a:xfrm>
            <a:off x="1547664" y="1116033"/>
            <a:ext cx="6192688" cy="584775"/>
          </a:xfrm>
          <a:prstGeom prst="rect">
            <a:avLst/>
          </a:prstGeom>
          <a:noFill/>
        </p:spPr>
        <p:txBody>
          <a:bodyPr wrap="square" rtlCol="1">
            <a:spAutoFit/>
          </a:bodyPr>
          <a:lstStyle/>
          <a:p>
            <a:pPr algn="l" rtl="0"/>
            <a:r>
              <a:rPr lang="fr-FR" sz="3200" dirty="0" smtClean="0">
                <a:cs typeface="+mj-cs"/>
              </a:rPr>
              <a:t>Eléments anthropiques non visibles</a:t>
            </a:r>
            <a:endParaRPr lang="ar-DZ" sz="3200" dirty="0">
              <a:cs typeface="+mj-cs"/>
            </a:endParaRPr>
          </a:p>
        </p:txBody>
      </p:sp>
      <p:sp>
        <p:nvSpPr>
          <p:cNvPr id="8" name="ZoneTexte 7"/>
          <p:cNvSpPr txBox="1"/>
          <p:nvPr/>
        </p:nvSpPr>
        <p:spPr>
          <a:xfrm>
            <a:off x="1186484" y="2357430"/>
            <a:ext cx="6885978" cy="3416320"/>
          </a:xfrm>
          <a:prstGeom prst="rect">
            <a:avLst/>
          </a:prstGeom>
          <a:noFill/>
        </p:spPr>
        <p:txBody>
          <a:bodyPr wrap="square" rtlCol="1">
            <a:spAutoFit/>
          </a:bodyPr>
          <a:lstStyle/>
          <a:p>
            <a:pPr algn="l" rtl="0">
              <a:buFont typeface="Wingdings" pitchFamily="2" charset="2"/>
              <a:buChar char="§"/>
            </a:pPr>
            <a:r>
              <a:rPr lang="fr-FR" sz="3600" dirty="0" smtClean="0">
                <a:cs typeface="+mj-cs"/>
              </a:rPr>
              <a:t> Limites administratives</a:t>
            </a:r>
          </a:p>
          <a:p>
            <a:pPr algn="l" rtl="0">
              <a:buFont typeface="Wingdings" pitchFamily="2" charset="2"/>
              <a:buChar char="§"/>
            </a:pPr>
            <a:r>
              <a:rPr lang="fr-FR" sz="3600" dirty="0" smtClean="0">
                <a:cs typeface="+mj-cs"/>
              </a:rPr>
              <a:t> Statistiques</a:t>
            </a:r>
          </a:p>
          <a:p>
            <a:pPr algn="l" rtl="0">
              <a:buFont typeface="Wingdings" pitchFamily="2" charset="2"/>
              <a:buChar char="§"/>
            </a:pPr>
            <a:r>
              <a:rPr lang="fr-FR" sz="3600" dirty="0" smtClean="0">
                <a:cs typeface="+mj-cs"/>
              </a:rPr>
              <a:t> Quadrillage</a:t>
            </a:r>
          </a:p>
          <a:p>
            <a:pPr algn="l" rtl="0">
              <a:buFont typeface="Wingdings" pitchFamily="2" charset="2"/>
              <a:buChar char="§"/>
            </a:pPr>
            <a:r>
              <a:rPr lang="fr-FR" sz="3600" dirty="0" smtClean="0">
                <a:cs typeface="+mj-cs"/>
              </a:rPr>
              <a:t> Système géodésique</a:t>
            </a:r>
          </a:p>
          <a:p>
            <a:pPr algn="l" rtl="0">
              <a:buFont typeface="Wingdings" pitchFamily="2" charset="2"/>
              <a:buChar char="§"/>
            </a:pPr>
            <a:r>
              <a:rPr lang="fr-FR" sz="3600" dirty="0" smtClean="0">
                <a:cs typeface="+mj-cs"/>
              </a:rPr>
              <a:t> </a:t>
            </a:r>
            <a:r>
              <a:rPr lang="fr-FR" sz="3600" dirty="0" smtClean="0"/>
              <a:t> …..</a:t>
            </a:r>
            <a:endParaRPr lang="fr-FR" sz="3600" dirty="0" smtClean="0">
              <a:cs typeface="+mj-cs"/>
            </a:endParaRPr>
          </a:p>
          <a:p>
            <a:pPr algn="l" rtl="0"/>
            <a:endParaRPr lang="ar-DZ" sz="3600" dirty="0">
              <a:cs typeface="+mj-cs"/>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9" name="Espace réservé du contenu 8" descr="12.jpg"/>
          <p:cNvPicPr>
            <a:picLocks noGrp="1" noChangeAspect="1"/>
          </p:cNvPicPr>
          <p:nvPr>
            <p:ph idx="1"/>
          </p:nvPr>
        </p:nvPicPr>
        <p:blipFill>
          <a:blip r:embed="rId2" cstate="print"/>
          <a:stretch>
            <a:fillRect/>
          </a:stretch>
        </p:blipFill>
        <p:spPr>
          <a:xfrm>
            <a:off x="457200" y="2584571"/>
            <a:ext cx="8229600" cy="2557220"/>
          </a:xfrm>
        </p:spPr>
      </p:pic>
      <p:pic>
        <p:nvPicPr>
          <p:cNvPr id="4" name="Image 3" descr="light-grey-background.png"/>
          <p:cNvPicPr>
            <a:picLocks noChangeAspect="1"/>
          </p:cNvPicPr>
          <p:nvPr/>
        </p:nvPicPr>
        <p:blipFill>
          <a:blip r:embed="rId3" cstate="print"/>
          <a:srcRect l="2517" b="-615"/>
          <a:stretch>
            <a:fillRect/>
          </a:stretch>
        </p:blipFill>
        <p:spPr>
          <a:xfrm>
            <a:off x="0" y="0"/>
            <a:ext cx="9144000" cy="6885384"/>
          </a:xfrm>
          <a:prstGeom prst="rect">
            <a:avLst/>
          </a:prstGeom>
        </p:spPr>
      </p:pic>
      <p:sp>
        <p:nvSpPr>
          <p:cNvPr id="5" name="ZoneTexte 4"/>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6" name="ZoneTexte 5"/>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7" name="ZoneTexte 6"/>
          <p:cNvSpPr txBox="1"/>
          <p:nvPr/>
        </p:nvSpPr>
        <p:spPr>
          <a:xfrm>
            <a:off x="539552" y="1116033"/>
            <a:ext cx="1224136" cy="584775"/>
          </a:xfrm>
          <a:prstGeom prst="rect">
            <a:avLst/>
          </a:prstGeom>
          <a:noFill/>
        </p:spPr>
        <p:txBody>
          <a:bodyPr wrap="square" rtlCol="1">
            <a:spAutoFit/>
          </a:bodyPr>
          <a:lstStyle/>
          <a:p>
            <a:pPr algn="l" rtl="0"/>
            <a:r>
              <a:rPr lang="fr-FR" sz="3200" dirty="0" smtClean="0">
                <a:cs typeface="+mj-cs"/>
              </a:rPr>
              <a:t>2.14.</a:t>
            </a:r>
            <a:endParaRPr lang="ar-DZ" sz="3200" dirty="0">
              <a:cs typeface="+mj-cs"/>
            </a:endParaRPr>
          </a:p>
        </p:txBody>
      </p:sp>
      <p:sp>
        <p:nvSpPr>
          <p:cNvPr id="8" name="ZoneTexte 7"/>
          <p:cNvSpPr txBox="1"/>
          <p:nvPr/>
        </p:nvSpPr>
        <p:spPr>
          <a:xfrm>
            <a:off x="1547664" y="1116033"/>
            <a:ext cx="6192688" cy="584775"/>
          </a:xfrm>
          <a:prstGeom prst="rect">
            <a:avLst/>
          </a:prstGeom>
          <a:noFill/>
        </p:spPr>
        <p:txBody>
          <a:bodyPr wrap="square" rtlCol="1">
            <a:spAutoFit/>
          </a:bodyPr>
          <a:lstStyle/>
          <a:p>
            <a:pPr algn="l" rtl="0"/>
            <a:r>
              <a:rPr lang="fr-FR" sz="3200" dirty="0" smtClean="0">
                <a:cs typeface="+mj-cs"/>
              </a:rPr>
              <a:t>Signes conventionnels</a:t>
            </a:r>
            <a:endParaRPr lang="ar-DZ" sz="3200" dirty="0">
              <a:cs typeface="+mj-cs"/>
            </a:endParaRPr>
          </a:p>
        </p:txBody>
      </p:sp>
      <p:pic>
        <p:nvPicPr>
          <p:cNvPr id="11" name="Image 10" descr="12.jpg"/>
          <p:cNvPicPr>
            <a:picLocks noChangeAspect="1"/>
          </p:cNvPicPr>
          <p:nvPr/>
        </p:nvPicPr>
        <p:blipFill>
          <a:blip r:embed="rId2" cstate="print"/>
          <a:srcRect l="84967" t="8430" r="9452" b="69760"/>
          <a:stretch>
            <a:fillRect/>
          </a:stretch>
        </p:blipFill>
        <p:spPr>
          <a:xfrm>
            <a:off x="7596336" y="1124744"/>
            <a:ext cx="1008112" cy="1071118"/>
          </a:xfrm>
          <a:prstGeom prst="rect">
            <a:avLst/>
          </a:prstGeom>
        </p:spPr>
      </p:pic>
      <p:pic>
        <p:nvPicPr>
          <p:cNvPr id="12" name="Image 11" descr="12.jpg"/>
          <p:cNvPicPr>
            <a:picLocks noChangeAspect="1"/>
          </p:cNvPicPr>
          <p:nvPr/>
        </p:nvPicPr>
        <p:blipFill>
          <a:blip r:embed="rId2" cstate="print"/>
          <a:srcRect l="89285" t="49483" r="3572" b="20277"/>
          <a:stretch>
            <a:fillRect/>
          </a:stretch>
        </p:blipFill>
        <p:spPr>
          <a:xfrm>
            <a:off x="6084168" y="3511268"/>
            <a:ext cx="733172" cy="1008112"/>
          </a:xfrm>
          <a:prstGeom prst="rect">
            <a:avLst/>
          </a:prstGeom>
        </p:spPr>
      </p:pic>
      <p:pic>
        <p:nvPicPr>
          <p:cNvPr id="13" name="Image 12" descr="12.jpg"/>
          <p:cNvPicPr>
            <a:picLocks noChangeAspect="1"/>
          </p:cNvPicPr>
          <p:nvPr/>
        </p:nvPicPr>
        <p:blipFill>
          <a:blip r:embed="rId2" cstate="print"/>
          <a:srcRect l="66985" t="5695" r="23618" b="69563"/>
          <a:stretch>
            <a:fillRect/>
          </a:stretch>
        </p:blipFill>
        <p:spPr>
          <a:xfrm>
            <a:off x="4283968" y="3799300"/>
            <a:ext cx="1056117" cy="864096"/>
          </a:xfrm>
          <a:prstGeom prst="rect">
            <a:avLst/>
          </a:prstGeom>
        </p:spPr>
      </p:pic>
      <p:pic>
        <p:nvPicPr>
          <p:cNvPr id="14" name="Image 13" descr="12.jpg"/>
          <p:cNvPicPr>
            <a:picLocks noChangeAspect="1"/>
          </p:cNvPicPr>
          <p:nvPr/>
        </p:nvPicPr>
        <p:blipFill>
          <a:blip r:embed="rId2" cstate="print"/>
          <a:srcRect l="41358" t="2749" r="38995" b="66814"/>
          <a:stretch>
            <a:fillRect/>
          </a:stretch>
        </p:blipFill>
        <p:spPr>
          <a:xfrm>
            <a:off x="755576" y="5500702"/>
            <a:ext cx="1656184" cy="797248"/>
          </a:xfrm>
          <a:prstGeom prst="rect">
            <a:avLst/>
          </a:prstGeom>
        </p:spPr>
      </p:pic>
      <p:pic>
        <p:nvPicPr>
          <p:cNvPr id="15" name="Image 14" descr="12.jpg"/>
          <p:cNvPicPr>
            <a:picLocks noChangeAspect="1"/>
          </p:cNvPicPr>
          <p:nvPr/>
        </p:nvPicPr>
        <p:blipFill>
          <a:blip r:embed="rId2" cstate="print"/>
          <a:srcRect l="5481" t="2749" r="67184" b="69563"/>
          <a:stretch>
            <a:fillRect/>
          </a:stretch>
        </p:blipFill>
        <p:spPr>
          <a:xfrm>
            <a:off x="539552" y="2143116"/>
            <a:ext cx="4575723" cy="1440160"/>
          </a:xfrm>
          <a:prstGeom prst="rect">
            <a:avLst/>
          </a:prstGeom>
        </p:spPr>
      </p:pic>
      <p:pic>
        <p:nvPicPr>
          <p:cNvPr id="16" name="Image 15" descr="12.jpg"/>
          <p:cNvPicPr>
            <a:picLocks noChangeAspect="1"/>
          </p:cNvPicPr>
          <p:nvPr/>
        </p:nvPicPr>
        <p:blipFill>
          <a:blip r:embed="rId2" cstate="print"/>
          <a:srcRect l="40504" t="49680" r="37286" b="25579"/>
          <a:stretch>
            <a:fillRect/>
          </a:stretch>
        </p:blipFill>
        <p:spPr>
          <a:xfrm>
            <a:off x="3779912" y="4786322"/>
            <a:ext cx="4752528" cy="1645105"/>
          </a:xfrm>
          <a:prstGeom prst="rect">
            <a:avLst/>
          </a:prstGeom>
        </p:spPr>
      </p:pic>
      <p:pic>
        <p:nvPicPr>
          <p:cNvPr id="17" name="Image 16" descr="10.jpg"/>
          <p:cNvPicPr>
            <a:picLocks noChangeAspect="1"/>
          </p:cNvPicPr>
          <p:nvPr/>
        </p:nvPicPr>
        <p:blipFill>
          <a:blip r:embed="rId4" cstate="print"/>
          <a:srcRect l="53286" t="8086" r="36723" b="63615"/>
          <a:stretch>
            <a:fillRect/>
          </a:stretch>
        </p:blipFill>
        <p:spPr>
          <a:xfrm>
            <a:off x="6444208" y="2359140"/>
            <a:ext cx="864096" cy="504056"/>
          </a:xfrm>
          <a:prstGeom prst="rect">
            <a:avLst/>
          </a:prstGeom>
        </p:spPr>
      </p:pic>
      <p:pic>
        <p:nvPicPr>
          <p:cNvPr id="18" name="Image 17" descr="10.jpg"/>
          <p:cNvPicPr>
            <a:picLocks noChangeAspect="1"/>
          </p:cNvPicPr>
          <p:nvPr/>
        </p:nvPicPr>
        <p:blipFill>
          <a:blip r:embed="rId4" cstate="print"/>
          <a:srcRect l="833" t="12129" r="56705" b="63615"/>
          <a:stretch>
            <a:fillRect/>
          </a:stretch>
        </p:blipFill>
        <p:spPr>
          <a:xfrm>
            <a:off x="395536" y="4231348"/>
            <a:ext cx="3672408" cy="432048"/>
          </a:xfrm>
          <a:prstGeom prst="rect">
            <a:avLst/>
          </a:prstGeom>
        </p:spPr>
      </p:pic>
      <p:pic>
        <p:nvPicPr>
          <p:cNvPr id="19" name="Image 18" descr="10.jpg"/>
          <p:cNvPicPr>
            <a:picLocks noChangeAspect="1"/>
          </p:cNvPicPr>
          <p:nvPr/>
        </p:nvPicPr>
        <p:blipFill>
          <a:blip r:embed="rId4" cstate="print"/>
          <a:srcRect l="69840" t="8086" r="23499" b="60043"/>
          <a:stretch>
            <a:fillRect/>
          </a:stretch>
        </p:blipFill>
        <p:spPr>
          <a:xfrm>
            <a:off x="7668344" y="3655284"/>
            <a:ext cx="576064" cy="5676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6" name="ZoneTexte 5"/>
          <p:cNvSpPr txBox="1"/>
          <p:nvPr/>
        </p:nvSpPr>
        <p:spPr>
          <a:xfrm>
            <a:off x="1691680" y="188640"/>
            <a:ext cx="5832648" cy="6278642"/>
          </a:xfrm>
          <a:prstGeom prst="rect">
            <a:avLst/>
          </a:prstGeom>
          <a:noFill/>
        </p:spPr>
        <p:txBody>
          <a:bodyPr wrap="square" rtlCol="1">
            <a:spAutoFit/>
          </a:bodyPr>
          <a:lstStyle/>
          <a:p>
            <a:pPr algn="ctr"/>
            <a:endParaRPr lang="ar-DZ" sz="3200" dirty="0" smtClean="0">
              <a:solidFill>
                <a:srgbClr val="FFFF00"/>
              </a:solidFill>
              <a:cs typeface="+mj-cs"/>
            </a:endParaRPr>
          </a:p>
          <a:p>
            <a:pPr algn="ctr"/>
            <a:r>
              <a:rPr lang="fr-FR" sz="3200" u="sng" dirty="0" smtClean="0">
                <a:solidFill>
                  <a:srgbClr val="FFFF00"/>
                </a:solidFill>
                <a:cs typeface="+mj-cs"/>
              </a:rPr>
              <a:t>CHAPITRE I</a:t>
            </a:r>
          </a:p>
          <a:p>
            <a:pPr algn="ctr"/>
            <a:endParaRPr lang="fr-FR" sz="1400" dirty="0" smtClean="0">
              <a:solidFill>
                <a:srgbClr val="FFFF00"/>
              </a:solidFill>
              <a:cs typeface="+mj-cs"/>
            </a:endParaRPr>
          </a:p>
          <a:p>
            <a:pPr marL="514350" indent="-514350" algn="l" rtl="0">
              <a:lnSpc>
                <a:spcPct val="150000"/>
              </a:lnSpc>
              <a:buFont typeface="+mj-lt"/>
              <a:buAutoNum type="arabicPeriod"/>
            </a:pPr>
            <a:r>
              <a:rPr lang="fr-FR" sz="3200" dirty="0" smtClean="0">
                <a:solidFill>
                  <a:srgbClr val="FFFF00"/>
                </a:solidFill>
                <a:cs typeface="+mj-cs"/>
              </a:rPr>
              <a:t> </a:t>
            </a:r>
            <a:r>
              <a:rPr lang="fr-FR" sz="3600" dirty="0" smtClean="0">
                <a:solidFill>
                  <a:srgbClr val="FFFF00"/>
                </a:solidFill>
                <a:cs typeface="+mj-cs"/>
              </a:rPr>
              <a:t>Définition;</a:t>
            </a:r>
          </a:p>
          <a:p>
            <a:pPr marL="514350" indent="-514350" algn="l" rtl="0">
              <a:lnSpc>
                <a:spcPct val="150000"/>
              </a:lnSpc>
              <a:buFont typeface="+mj-lt"/>
              <a:buAutoNum type="arabicPeriod"/>
            </a:pPr>
            <a:r>
              <a:rPr lang="fr-FR" sz="3600" dirty="0" smtClean="0">
                <a:solidFill>
                  <a:srgbClr val="FFFF00"/>
                </a:solidFill>
                <a:cs typeface="+mj-cs"/>
              </a:rPr>
              <a:t> Exemples;</a:t>
            </a:r>
          </a:p>
          <a:p>
            <a:pPr marL="514350" indent="-514350" algn="l" rtl="0">
              <a:lnSpc>
                <a:spcPct val="150000"/>
              </a:lnSpc>
              <a:buFont typeface="+mj-lt"/>
              <a:buAutoNum type="arabicPeriod"/>
            </a:pPr>
            <a:r>
              <a:rPr lang="fr-FR" sz="3600" dirty="0" smtClean="0">
                <a:solidFill>
                  <a:srgbClr val="FFFF00"/>
                </a:solidFill>
                <a:cs typeface="+mj-cs"/>
              </a:rPr>
              <a:t> Composantes d’un S.I.G;</a:t>
            </a:r>
          </a:p>
          <a:p>
            <a:pPr marL="514350" indent="-514350" algn="l" rtl="0">
              <a:lnSpc>
                <a:spcPct val="150000"/>
              </a:lnSpc>
              <a:buFont typeface="+mj-lt"/>
              <a:buAutoNum type="arabicPeriod"/>
            </a:pPr>
            <a:r>
              <a:rPr lang="fr-FR" sz="3600" dirty="0" smtClean="0">
                <a:solidFill>
                  <a:srgbClr val="FFFF00"/>
                </a:solidFill>
                <a:cs typeface="+mj-cs"/>
              </a:rPr>
              <a:t> Sources de données;</a:t>
            </a:r>
          </a:p>
          <a:p>
            <a:pPr marL="514350" indent="-514350" algn="l" rtl="0">
              <a:lnSpc>
                <a:spcPct val="150000"/>
              </a:lnSpc>
              <a:buFont typeface="+mj-lt"/>
              <a:buAutoNum type="arabicPeriod"/>
            </a:pPr>
            <a:r>
              <a:rPr lang="fr-FR" sz="3600" dirty="0" smtClean="0">
                <a:solidFill>
                  <a:srgbClr val="FFFF00"/>
                </a:solidFill>
                <a:cs typeface="+mj-cs"/>
              </a:rPr>
              <a:t> Applications;</a:t>
            </a:r>
          </a:p>
          <a:p>
            <a:pPr marL="514350" indent="-514350" algn="l" rtl="0">
              <a:lnSpc>
                <a:spcPct val="150000"/>
              </a:lnSpc>
              <a:buFont typeface="+mj-lt"/>
              <a:buAutoNum type="arabicPeriod"/>
            </a:pPr>
            <a:r>
              <a:rPr lang="fr-FR" sz="3600" dirty="0" smtClean="0">
                <a:solidFill>
                  <a:srgbClr val="FFFF00"/>
                </a:solidFill>
                <a:cs typeface="+mj-cs"/>
              </a:rPr>
              <a:t> Importance.</a:t>
            </a:r>
            <a:endParaRPr lang="ar-DZ" sz="3600" dirty="0">
              <a:solidFill>
                <a:srgbClr val="FFFF00"/>
              </a:solidFill>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6" name="ZoneTexte 5"/>
          <p:cNvSpPr txBox="1"/>
          <p:nvPr/>
        </p:nvSpPr>
        <p:spPr>
          <a:xfrm>
            <a:off x="395536" y="1412777"/>
            <a:ext cx="8280000" cy="3539430"/>
          </a:xfrm>
          <a:prstGeom prst="rect">
            <a:avLst/>
          </a:prstGeom>
          <a:noFill/>
        </p:spPr>
        <p:txBody>
          <a:bodyPr wrap="square" rtlCol="1">
            <a:spAutoFit/>
          </a:bodyPr>
          <a:lstStyle/>
          <a:p>
            <a:pPr algn="l" rtl="0"/>
            <a:r>
              <a:rPr lang="fr-FR" sz="3200" dirty="0" smtClean="0">
                <a:solidFill>
                  <a:srgbClr val="FFFF00"/>
                </a:solidFill>
                <a:effectLst>
                  <a:outerShdw blurRad="38100" dist="38100" dir="2700000" algn="tl">
                    <a:srgbClr val="000000">
                      <a:alpha val="43137"/>
                    </a:srgbClr>
                  </a:outerShdw>
                </a:effectLst>
                <a:cs typeface="+mj-cs"/>
              </a:rPr>
              <a:t> </a:t>
            </a: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Géodésie: forme et dimensions de la Terre</a:t>
            </a:r>
          </a:p>
          <a:p>
            <a:pPr algn="l" rtl="0">
              <a:buFont typeface="Arial" pitchFamily="34" charset="0"/>
              <a:buChar char="•"/>
            </a:pPr>
            <a:endParaRPr lang="fr-FR" sz="3200" dirty="0" smtClean="0">
              <a:solidFill>
                <a:srgbClr val="FFFF00"/>
              </a:solidFill>
              <a:effectLst>
                <a:outerShdw blurRad="38100" dist="38100" dir="2700000" algn="tl">
                  <a:srgbClr val="000000">
                    <a:alpha val="43137"/>
                  </a:srgbClr>
                </a:outerShdw>
              </a:effectLst>
              <a:cs typeface="+mj-cs"/>
            </a:endParaRPr>
          </a:p>
          <a:p>
            <a:pPr algn="l" rtl="0">
              <a:buFont typeface="Arial" pitchFamily="34" charset="0"/>
              <a:buChar char="•"/>
            </a:pPr>
            <a:endParaRPr lang="fr-FR" sz="3200" dirty="0" smtClean="0">
              <a:solidFill>
                <a:srgbClr val="FFFF00"/>
              </a:solidFill>
              <a:effectLst>
                <a:outerShdw blurRad="38100" dist="38100" dir="2700000" algn="tl">
                  <a:srgbClr val="000000">
                    <a:alpha val="43137"/>
                  </a:srgbClr>
                </a:outerShdw>
              </a:effectLst>
              <a:cs typeface="+mj-cs"/>
            </a:endParaRP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Géoïde: forme des mers et océans </a:t>
            </a:r>
          </a:p>
          <a:p>
            <a:pPr algn="l" rtl="0"/>
            <a:r>
              <a:rPr lang="fr-FR" sz="3200" dirty="0" smtClean="0">
                <a:solidFill>
                  <a:srgbClr val="FFFF00"/>
                </a:solidFill>
                <a:effectLst>
                  <a:outerShdw blurRad="38100" dist="38100" dir="2700000" algn="tl">
                    <a:srgbClr val="000000">
                      <a:alpha val="43137"/>
                    </a:srgbClr>
                  </a:outerShdw>
                </a:effectLst>
                <a:cs typeface="+mj-cs"/>
              </a:rPr>
              <a:t>          prolongée sous la surface topographique</a:t>
            </a:r>
          </a:p>
          <a:p>
            <a:pPr algn="l" rtl="0"/>
            <a:r>
              <a:rPr lang="fr-FR" sz="3200" dirty="0" smtClean="0">
                <a:solidFill>
                  <a:srgbClr val="FFFF00"/>
                </a:solidFill>
                <a:effectLst>
                  <a:outerShdw blurRad="38100" dist="38100" dir="2700000" algn="tl">
                    <a:srgbClr val="000000">
                      <a:alpha val="43137"/>
                    </a:srgbClr>
                  </a:outerShdw>
                </a:effectLst>
                <a:cs typeface="+mj-cs"/>
              </a:rPr>
              <a:t> </a:t>
            </a:r>
            <a:endParaRPr lang="fr-FR" sz="3200" dirty="0">
              <a:solidFill>
                <a:srgbClr val="FFFF00"/>
              </a:solidFill>
              <a:effectLst>
                <a:outerShdw blurRad="38100" dist="38100" dir="2700000" algn="tl">
                  <a:srgbClr val="000000">
                    <a:alpha val="43137"/>
                  </a:srgbClr>
                </a:outerShdw>
              </a:effectLst>
              <a:cs typeface="+mj-cs"/>
            </a:endParaRPr>
          </a:p>
        </p:txBody>
      </p:sp>
      <p:sp>
        <p:nvSpPr>
          <p:cNvPr id="7" name="ZoneTexte 6"/>
          <p:cNvSpPr txBox="1"/>
          <p:nvPr/>
        </p:nvSpPr>
        <p:spPr>
          <a:xfrm>
            <a:off x="1259632" y="548680"/>
            <a:ext cx="5832648" cy="769441"/>
          </a:xfrm>
          <a:prstGeom prst="rect">
            <a:avLst/>
          </a:prstGeom>
          <a:noFill/>
        </p:spPr>
        <p:txBody>
          <a:bodyPr wrap="square" rtlCol="1">
            <a:spAutoFit/>
          </a:bodyPr>
          <a:lstStyle/>
          <a:p>
            <a:pPr algn="ctr"/>
            <a:r>
              <a:rPr lang="fr-FR" sz="4400" u="sng" dirty="0" smtClean="0">
                <a:solidFill>
                  <a:srgbClr val="FFFF00"/>
                </a:solidFill>
                <a:effectLst>
                  <a:outerShdw blurRad="38100" dist="38100" dir="2700000" algn="tl">
                    <a:srgbClr val="000000">
                      <a:alpha val="43137"/>
                    </a:srgbClr>
                  </a:outerShdw>
                </a:effectLst>
                <a:cs typeface="+mj-cs"/>
              </a:rPr>
              <a:t>2. Définitions</a:t>
            </a:r>
            <a:endParaRPr lang="ar-DZ" sz="4400" u="sng" dirty="0">
              <a:solidFill>
                <a:srgbClr val="FFFF00"/>
              </a:solidFill>
              <a:effectLst>
                <a:outerShdw blurRad="38100" dist="38100" dir="2700000" algn="tl">
                  <a:srgbClr val="000000">
                    <a:alpha val="43137"/>
                  </a:srgbClr>
                </a:outerShdw>
              </a:effectLst>
              <a:cs typeface="+mj-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graphicFrame>
        <p:nvGraphicFramePr>
          <p:cNvPr id="9" name="Espace réservé du contenu 8"/>
          <p:cNvGraphicFramePr>
            <a:graphicFrameLocks noGrp="1"/>
          </p:cNvGraphicFramePr>
          <p:nvPr>
            <p:ph idx="1"/>
          </p:nvPr>
        </p:nvGraphicFramePr>
        <p:xfrm>
          <a:off x="2351314" y="2377440"/>
          <a:ext cx="4493623" cy="404949"/>
        </p:xfrm>
        <a:graphic>
          <a:graphicData uri="http://schemas.openxmlformats.org/drawingml/2006/table">
            <a:tbl>
              <a:tblPr rtl="1"/>
              <a:tblGrid>
                <a:gridCol w="4493623"/>
              </a:tblGrid>
              <a:tr h="404949">
                <a:tc>
                  <a:txBody>
                    <a:bodyPr/>
                    <a:lstStyle/>
                    <a:p>
                      <a:pPr rtl="1"/>
                      <a:endParaRPr lang="ar-DZ"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11" name="ZoneTexte 10"/>
          <p:cNvSpPr txBox="1"/>
          <p:nvPr/>
        </p:nvSpPr>
        <p:spPr>
          <a:xfrm>
            <a:off x="1259632" y="548680"/>
            <a:ext cx="5832648" cy="769441"/>
          </a:xfrm>
          <a:prstGeom prst="rect">
            <a:avLst/>
          </a:prstGeom>
          <a:noFill/>
        </p:spPr>
        <p:txBody>
          <a:bodyPr wrap="square" rtlCol="1">
            <a:spAutoFit/>
          </a:bodyPr>
          <a:lstStyle/>
          <a:p>
            <a:pPr algn="ctr"/>
            <a:r>
              <a:rPr lang="fr-FR" sz="4400" u="sng" dirty="0" smtClean="0">
                <a:solidFill>
                  <a:srgbClr val="FFFF00"/>
                </a:solidFill>
                <a:effectLst>
                  <a:outerShdw blurRad="38100" dist="38100" dir="2700000" algn="tl">
                    <a:srgbClr val="000000">
                      <a:alpha val="43137"/>
                    </a:srgbClr>
                  </a:outerShdw>
                </a:effectLst>
                <a:cs typeface="+mj-cs"/>
              </a:rPr>
              <a:t>2. Définitions</a:t>
            </a:r>
            <a:endParaRPr lang="ar-DZ" sz="4400" u="sng" dirty="0">
              <a:solidFill>
                <a:srgbClr val="FFFF00"/>
              </a:solidFill>
              <a:effectLst>
                <a:outerShdw blurRad="38100" dist="38100" dir="2700000" algn="tl">
                  <a:srgbClr val="000000">
                    <a:alpha val="43137"/>
                  </a:srgbClr>
                </a:outerShdw>
              </a:effectLst>
              <a:cs typeface="+mj-cs"/>
            </a:endParaRPr>
          </a:p>
        </p:txBody>
      </p:sp>
      <p:pic>
        <p:nvPicPr>
          <p:cNvPr id="2050" name="Picture 2"/>
          <p:cNvPicPr>
            <a:picLocks noChangeAspect="1" noChangeArrowheads="1"/>
          </p:cNvPicPr>
          <p:nvPr/>
        </p:nvPicPr>
        <p:blipFill>
          <a:blip r:embed="rId3" cstate="print"/>
          <a:srcRect l="46761" t="23250" r="21140" b="23594"/>
          <a:stretch>
            <a:fillRect/>
          </a:stretch>
        </p:blipFill>
        <p:spPr bwMode="auto">
          <a:xfrm>
            <a:off x="2267744" y="1844824"/>
            <a:ext cx="4824536" cy="4491809"/>
          </a:xfrm>
          <a:prstGeom prst="rect">
            <a:avLst/>
          </a:prstGeom>
          <a:noFill/>
          <a:ln w="9525">
            <a:noFill/>
            <a:miter lim="800000"/>
            <a:headEnd/>
            <a:tailEnd/>
          </a:ln>
        </p:spPr>
      </p:pic>
      <p:sp>
        <p:nvSpPr>
          <p:cNvPr id="12" name="Rectangle 11"/>
          <p:cNvSpPr/>
          <p:nvPr/>
        </p:nvSpPr>
        <p:spPr>
          <a:xfrm>
            <a:off x="611560" y="1268760"/>
            <a:ext cx="1440160" cy="523220"/>
          </a:xfrm>
          <a:prstGeom prst="rect">
            <a:avLst/>
          </a:prstGeom>
        </p:spPr>
        <p:txBody>
          <a:bodyPr wrap="square">
            <a:spAutoFit/>
          </a:bodyPr>
          <a:lstStyle/>
          <a:p>
            <a:pPr algn="l"/>
            <a:r>
              <a:rPr lang="fr-FR" sz="2800" dirty="0" smtClean="0">
                <a:solidFill>
                  <a:srgbClr val="FFFF00"/>
                </a:solidFill>
                <a:effectLst>
                  <a:outerShdw blurRad="38100" dist="38100" dir="2700000" algn="tl">
                    <a:srgbClr val="000000">
                      <a:alpha val="43137"/>
                    </a:srgbClr>
                  </a:outerShdw>
                </a:effectLst>
              </a:rPr>
              <a:t>Géoïde</a:t>
            </a:r>
            <a:endParaRPr lang="ar-DZ" sz="28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6" name="Image 5"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5123" name="Picture 3"/>
          <p:cNvPicPr>
            <a:picLocks noChangeAspect="1" noChangeArrowheads="1"/>
          </p:cNvPicPr>
          <p:nvPr/>
        </p:nvPicPr>
        <p:blipFill>
          <a:blip r:embed="rId3" cstate="print"/>
          <a:srcRect l="20115" t="47047" r="13473" b="16532"/>
          <a:stretch>
            <a:fillRect/>
          </a:stretch>
        </p:blipFill>
        <p:spPr bwMode="auto">
          <a:xfrm>
            <a:off x="251520" y="2996952"/>
            <a:ext cx="8640960" cy="2664296"/>
          </a:xfrm>
          <a:prstGeom prst="rect">
            <a:avLst/>
          </a:prstGeom>
          <a:noFill/>
          <a:ln w="9525">
            <a:noFill/>
            <a:miter lim="800000"/>
            <a:headEnd/>
            <a:tailEnd/>
          </a:ln>
        </p:spPr>
      </p:pic>
      <p:sp>
        <p:nvSpPr>
          <p:cNvPr id="7" name="Rectangle 6"/>
          <p:cNvSpPr/>
          <p:nvPr/>
        </p:nvSpPr>
        <p:spPr>
          <a:xfrm>
            <a:off x="611560" y="1268760"/>
            <a:ext cx="1440160" cy="523220"/>
          </a:xfrm>
          <a:prstGeom prst="rect">
            <a:avLst/>
          </a:prstGeom>
        </p:spPr>
        <p:txBody>
          <a:bodyPr wrap="square">
            <a:spAutoFit/>
          </a:bodyPr>
          <a:lstStyle/>
          <a:p>
            <a:pPr algn="l"/>
            <a:r>
              <a:rPr lang="fr-FR" sz="2800" dirty="0" smtClean="0">
                <a:solidFill>
                  <a:srgbClr val="FFFF00"/>
                </a:solidFill>
                <a:effectLst>
                  <a:outerShdw blurRad="38100" dist="38100" dir="2700000" algn="tl">
                    <a:srgbClr val="000000">
                      <a:alpha val="43137"/>
                    </a:srgbClr>
                  </a:outerShdw>
                </a:effectLst>
              </a:rPr>
              <a:t>Géoïde</a:t>
            </a:r>
            <a:endParaRPr lang="ar-DZ" sz="2800" dirty="0">
              <a:effectLst>
                <a:outerShdw blurRad="38100" dist="38100" dir="2700000" algn="tl">
                  <a:srgbClr val="000000">
                    <a:alpha val="43137"/>
                  </a:srgbClr>
                </a:outerShdw>
              </a:effectLst>
            </a:endParaRPr>
          </a:p>
        </p:txBody>
      </p:sp>
      <p:sp>
        <p:nvSpPr>
          <p:cNvPr id="8" name="ZoneTexte 7"/>
          <p:cNvSpPr txBox="1"/>
          <p:nvPr/>
        </p:nvSpPr>
        <p:spPr>
          <a:xfrm>
            <a:off x="1259632" y="548680"/>
            <a:ext cx="5832648" cy="769441"/>
          </a:xfrm>
          <a:prstGeom prst="rect">
            <a:avLst/>
          </a:prstGeom>
          <a:noFill/>
        </p:spPr>
        <p:txBody>
          <a:bodyPr wrap="square" rtlCol="1">
            <a:spAutoFit/>
          </a:bodyPr>
          <a:lstStyle/>
          <a:p>
            <a:pPr algn="ctr"/>
            <a:r>
              <a:rPr lang="fr-FR" sz="4400" u="sng" dirty="0" smtClean="0">
                <a:solidFill>
                  <a:srgbClr val="FFFF00"/>
                </a:solidFill>
                <a:effectLst>
                  <a:outerShdw blurRad="38100" dist="38100" dir="2700000" algn="tl">
                    <a:srgbClr val="000000">
                      <a:alpha val="43137"/>
                    </a:srgbClr>
                  </a:outerShdw>
                </a:effectLst>
                <a:cs typeface="+mj-cs"/>
              </a:rPr>
              <a:t>2. Définitions</a:t>
            </a:r>
            <a:endParaRPr lang="ar-DZ" sz="4400" u="sng" dirty="0">
              <a:solidFill>
                <a:srgbClr val="FFFF00"/>
              </a:solidFill>
              <a:effectLst>
                <a:outerShdw blurRad="38100" dist="38100" dir="2700000" algn="tl">
                  <a:srgbClr val="000000">
                    <a:alpha val="43137"/>
                  </a:srgbClr>
                </a:outerShdw>
              </a:effectLst>
              <a:cs typeface="+mj-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14" name="ZoneTexte 13"/>
          <p:cNvSpPr txBox="1"/>
          <p:nvPr/>
        </p:nvSpPr>
        <p:spPr>
          <a:xfrm>
            <a:off x="1259632" y="260648"/>
            <a:ext cx="5832648" cy="769441"/>
          </a:xfrm>
          <a:prstGeom prst="rect">
            <a:avLst/>
          </a:prstGeom>
          <a:noFill/>
        </p:spPr>
        <p:txBody>
          <a:bodyPr wrap="square" rtlCol="1">
            <a:spAutoFit/>
          </a:bodyPr>
          <a:lstStyle/>
          <a:p>
            <a:pPr algn="ctr"/>
            <a:r>
              <a:rPr lang="fr-FR" sz="4400" u="sng" dirty="0" smtClean="0">
                <a:solidFill>
                  <a:srgbClr val="FFFF00"/>
                </a:solidFill>
                <a:effectLst>
                  <a:outerShdw blurRad="38100" dist="38100" dir="2700000" algn="tl">
                    <a:srgbClr val="000000">
                      <a:alpha val="43137"/>
                    </a:srgbClr>
                  </a:outerShdw>
                </a:effectLst>
                <a:cs typeface="+mj-cs"/>
              </a:rPr>
              <a:t>2. Définitions</a:t>
            </a:r>
            <a:endParaRPr lang="ar-DZ" sz="4400" u="sng" dirty="0">
              <a:solidFill>
                <a:srgbClr val="FFFF00"/>
              </a:solidFill>
              <a:effectLst>
                <a:outerShdw blurRad="38100" dist="38100" dir="2700000" algn="tl">
                  <a:srgbClr val="000000">
                    <a:alpha val="43137"/>
                  </a:srgbClr>
                </a:outerShdw>
              </a:effectLst>
              <a:cs typeface="+mj-cs"/>
            </a:endParaRPr>
          </a:p>
        </p:txBody>
      </p:sp>
      <p:sp>
        <p:nvSpPr>
          <p:cNvPr id="15" name="Rectangle 14"/>
          <p:cNvSpPr/>
          <p:nvPr/>
        </p:nvSpPr>
        <p:spPr>
          <a:xfrm>
            <a:off x="611560" y="1052736"/>
            <a:ext cx="6912768" cy="954107"/>
          </a:xfrm>
          <a:prstGeom prst="rect">
            <a:avLst/>
          </a:prstGeom>
        </p:spPr>
        <p:txBody>
          <a:bodyPr wrap="square">
            <a:spAutoFit/>
          </a:bodyPr>
          <a:lstStyle/>
          <a:p>
            <a:pPr algn="l"/>
            <a:r>
              <a:rPr lang="fr-FR" sz="2800" dirty="0" smtClean="0">
                <a:solidFill>
                  <a:srgbClr val="FFFF00"/>
                </a:solidFill>
                <a:effectLst>
                  <a:outerShdw blurRad="38100" dist="38100" dir="2700000" algn="tl">
                    <a:srgbClr val="000000">
                      <a:alpha val="43137"/>
                    </a:srgbClr>
                  </a:outerShdw>
                </a:effectLst>
              </a:rPr>
              <a:t>Ellipsoïde de révolution</a:t>
            </a:r>
          </a:p>
          <a:p>
            <a:pPr algn="l"/>
            <a:r>
              <a:rPr lang="fr-FR" sz="2800" dirty="0" smtClean="0">
                <a:solidFill>
                  <a:schemeClr val="accent1">
                    <a:lumMod val="20000"/>
                    <a:lumOff val="80000"/>
                  </a:schemeClr>
                </a:solidFill>
                <a:effectLst>
                  <a:outerShdw blurRad="38100" dist="38100" dir="2700000" algn="tl">
                    <a:srgbClr val="000000">
                      <a:alpha val="43137"/>
                    </a:srgbClr>
                  </a:outerShdw>
                </a:effectLst>
              </a:rPr>
              <a:t>Forme régulière mathématique de la Terre </a:t>
            </a:r>
            <a:endParaRPr lang="ar-DZ" sz="2800" dirty="0">
              <a:solidFill>
                <a:schemeClr val="accent1">
                  <a:lumMod val="20000"/>
                  <a:lumOff val="80000"/>
                </a:schemeClr>
              </a:solidFill>
              <a:effectLst>
                <a:outerShdw blurRad="38100" dist="38100" dir="2700000" algn="tl">
                  <a:srgbClr val="000000">
                    <a:alpha val="43137"/>
                  </a:srgbClr>
                </a:outerShdw>
              </a:effectLst>
            </a:endParaRPr>
          </a:p>
        </p:txBody>
      </p:sp>
      <p:grpSp>
        <p:nvGrpSpPr>
          <p:cNvPr id="5" name="Groupe 19"/>
          <p:cNvGrpSpPr/>
          <p:nvPr/>
        </p:nvGrpSpPr>
        <p:grpSpPr>
          <a:xfrm>
            <a:off x="2267744" y="2132856"/>
            <a:ext cx="4752528" cy="4608512"/>
            <a:chOff x="2267744" y="2132856"/>
            <a:chExt cx="4752528" cy="4608512"/>
          </a:xfrm>
        </p:grpSpPr>
        <p:grpSp>
          <p:nvGrpSpPr>
            <p:cNvPr id="6" name="Groupe 16"/>
            <p:cNvGrpSpPr/>
            <p:nvPr/>
          </p:nvGrpSpPr>
          <p:grpSpPr>
            <a:xfrm>
              <a:off x="2267744" y="2132856"/>
              <a:ext cx="4752528" cy="4608512"/>
              <a:chOff x="2267744" y="2132856"/>
              <a:chExt cx="4752528" cy="4608512"/>
            </a:xfrm>
          </p:grpSpPr>
          <p:pic>
            <p:nvPicPr>
              <p:cNvPr id="3074" name="Picture 2"/>
              <p:cNvPicPr>
                <a:picLocks noChangeAspect="1" noChangeArrowheads="1"/>
              </p:cNvPicPr>
              <p:nvPr/>
            </p:nvPicPr>
            <p:blipFill>
              <a:blip r:embed="rId3" cstate="print"/>
              <a:srcRect l="53402" t="25219" r="10071" b="11782"/>
              <a:stretch>
                <a:fillRect/>
              </a:stretch>
            </p:blipFill>
            <p:spPr bwMode="auto">
              <a:xfrm>
                <a:off x="2267744" y="2132856"/>
                <a:ext cx="4752528" cy="4608512"/>
              </a:xfrm>
              <a:prstGeom prst="rect">
                <a:avLst/>
              </a:prstGeom>
              <a:noFill/>
              <a:ln w="9525">
                <a:noFill/>
                <a:miter lim="800000"/>
                <a:headEnd/>
                <a:tailEnd/>
              </a:ln>
            </p:spPr>
          </p:pic>
          <p:sp>
            <p:nvSpPr>
              <p:cNvPr id="16" name="ZoneTexte 15"/>
              <p:cNvSpPr txBox="1"/>
              <p:nvPr/>
            </p:nvSpPr>
            <p:spPr>
              <a:xfrm>
                <a:off x="2267744" y="2132856"/>
                <a:ext cx="1080120" cy="369332"/>
              </a:xfrm>
              <a:prstGeom prst="rect">
                <a:avLst/>
              </a:prstGeom>
              <a:solidFill>
                <a:schemeClr val="bg1"/>
              </a:solidFill>
            </p:spPr>
            <p:txBody>
              <a:bodyPr wrap="square" rtlCol="1">
                <a:spAutoFit/>
              </a:bodyPr>
              <a:lstStyle/>
              <a:p>
                <a:endParaRPr lang="ar-DZ" dirty="0"/>
              </a:p>
            </p:txBody>
          </p:sp>
        </p:grpSp>
        <p:sp>
          <p:nvSpPr>
            <p:cNvPr id="19" name="Ellipse 18"/>
            <p:cNvSpPr/>
            <p:nvPr/>
          </p:nvSpPr>
          <p:spPr>
            <a:xfrm>
              <a:off x="2411760" y="3573016"/>
              <a:ext cx="86409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259632" y="260648"/>
            <a:ext cx="5832648" cy="769441"/>
          </a:xfrm>
          <a:prstGeom prst="rect">
            <a:avLst/>
          </a:prstGeom>
          <a:noFill/>
        </p:spPr>
        <p:txBody>
          <a:bodyPr wrap="square" rtlCol="1">
            <a:spAutoFit/>
          </a:bodyPr>
          <a:lstStyle/>
          <a:p>
            <a:pPr algn="ctr"/>
            <a:r>
              <a:rPr lang="fr-FR" sz="4400" u="sng" dirty="0" smtClean="0">
                <a:solidFill>
                  <a:srgbClr val="FFFF00"/>
                </a:solidFill>
                <a:effectLst>
                  <a:outerShdw blurRad="38100" dist="38100" dir="2700000" algn="tl">
                    <a:srgbClr val="000000">
                      <a:alpha val="43137"/>
                    </a:srgbClr>
                  </a:outerShdw>
                </a:effectLst>
                <a:cs typeface="+mj-cs"/>
              </a:rPr>
              <a:t>2. Définitions</a:t>
            </a:r>
            <a:endParaRPr lang="ar-DZ" sz="4400" u="sng" dirty="0">
              <a:solidFill>
                <a:srgbClr val="FFFF00"/>
              </a:solidFill>
              <a:effectLst>
                <a:outerShdw blurRad="38100" dist="38100" dir="2700000" algn="tl">
                  <a:srgbClr val="000000">
                    <a:alpha val="43137"/>
                  </a:srgbClr>
                </a:outerShdw>
              </a:effectLst>
              <a:cs typeface="+mj-cs"/>
            </a:endParaRPr>
          </a:p>
        </p:txBody>
      </p:sp>
      <p:sp>
        <p:nvSpPr>
          <p:cNvPr id="8" name="Rectangle 7"/>
          <p:cNvSpPr/>
          <p:nvPr/>
        </p:nvSpPr>
        <p:spPr>
          <a:xfrm>
            <a:off x="611560" y="1052736"/>
            <a:ext cx="6912768" cy="523220"/>
          </a:xfrm>
          <a:prstGeom prst="rect">
            <a:avLst/>
          </a:prstGeom>
        </p:spPr>
        <p:txBody>
          <a:bodyPr wrap="square">
            <a:spAutoFit/>
          </a:bodyPr>
          <a:lstStyle/>
          <a:p>
            <a:pPr algn="l"/>
            <a:r>
              <a:rPr lang="fr-FR" sz="2800" dirty="0" smtClean="0">
                <a:solidFill>
                  <a:srgbClr val="FFFF00"/>
                </a:solidFill>
                <a:effectLst>
                  <a:outerShdw blurRad="38100" dist="38100" dir="2700000" algn="tl">
                    <a:srgbClr val="000000">
                      <a:alpha val="43137"/>
                    </a:srgbClr>
                  </a:outerShdw>
                </a:effectLst>
              </a:rPr>
              <a:t>Longitude (</a:t>
            </a:r>
            <a:r>
              <a:rPr lang="el-GR" sz="2800" dirty="0" smtClean="0">
                <a:solidFill>
                  <a:srgbClr val="FFFF00"/>
                </a:solidFill>
                <a:effectLst>
                  <a:outerShdw blurRad="38100" dist="38100" dir="2700000" algn="tl">
                    <a:srgbClr val="000000">
                      <a:alpha val="43137"/>
                    </a:srgbClr>
                  </a:outerShdw>
                </a:effectLst>
              </a:rPr>
              <a:t>λ</a:t>
            </a:r>
            <a:r>
              <a:rPr lang="fr-FR" sz="2800" dirty="0" smtClean="0">
                <a:solidFill>
                  <a:srgbClr val="FFFF00"/>
                </a:solidFill>
                <a:effectLst>
                  <a:outerShdw blurRad="38100" dist="38100" dir="2700000" algn="tl">
                    <a:srgbClr val="000000">
                      <a:alpha val="43137"/>
                    </a:srgbClr>
                  </a:outerShdw>
                </a:effectLst>
              </a:rPr>
              <a:t>) et Latitude (</a:t>
            </a:r>
            <a:r>
              <a:rPr lang="el-GR" sz="2800" dirty="0" smtClean="0">
                <a:solidFill>
                  <a:srgbClr val="FFFF00"/>
                </a:solidFill>
                <a:effectLst>
                  <a:outerShdw blurRad="38100" dist="38100" dir="2700000" algn="tl">
                    <a:srgbClr val="000000">
                      <a:alpha val="43137"/>
                    </a:srgbClr>
                  </a:outerShdw>
                </a:effectLst>
              </a:rPr>
              <a:t>ϕ</a:t>
            </a:r>
            <a:r>
              <a:rPr lang="fr-FR" sz="2800" dirty="0" smtClean="0">
                <a:solidFill>
                  <a:srgbClr val="FFFF00"/>
                </a:solidFill>
                <a:effectLst>
                  <a:outerShdw blurRad="38100" dist="38100" dir="2700000" algn="tl">
                    <a:srgbClr val="000000">
                      <a:alpha val="43137"/>
                    </a:srgbClr>
                  </a:outerShdw>
                </a:effectLst>
              </a:rPr>
              <a:t>)</a:t>
            </a:r>
          </a:p>
        </p:txBody>
      </p:sp>
      <p:pic>
        <p:nvPicPr>
          <p:cNvPr id="10" name="Espace réservé du contenu 9" descr="Sans titre.jpg"/>
          <p:cNvPicPr>
            <a:picLocks noGrp="1" noChangeAspect="1"/>
          </p:cNvPicPr>
          <p:nvPr>
            <p:ph idx="1"/>
          </p:nvPr>
        </p:nvPicPr>
        <p:blipFill>
          <a:blip r:embed="rId3"/>
          <a:stretch>
            <a:fillRect/>
          </a:stretch>
        </p:blipFill>
        <p:spPr>
          <a:xfrm>
            <a:off x="2214546" y="1857364"/>
            <a:ext cx="4922977" cy="4525963"/>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27" name="ZoneTexte 26"/>
          <p:cNvSpPr txBox="1"/>
          <p:nvPr/>
        </p:nvSpPr>
        <p:spPr>
          <a:xfrm>
            <a:off x="107504" y="980728"/>
            <a:ext cx="3024336" cy="1754326"/>
          </a:xfrm>
          <a:prstGeom prst="rect">
            <a:avLst/>
          </a:prstGeom>
          <a:noFill/>
        </p:spPr>
        <p:txBody>
          <a:bodyPr wrap="square" rtlCol="1">
            <a:spAutoFit/>
          </a:bodyPr>
          <a:lstStyle/>
          <a:p>
            <a:pPr algn="ctr"/>
            <a:r>
              <a:rPr lang="fr-FR" sz="3600" u="sng" dirty="0" smtClean="0">
                <a:solidFill>
                  <a:srgbClr val="FFFF00"/>
                </a:solidFill>
                <a:effectLst>
                  <a:outerShdw blurRad="38100" dist="38100" dir="2700000" algn="tl">
                    <a:srgbClr val="000000">
                      <a:alpha val="43137"/>
                    </a:srgbClr>
                  </a:outerShdw>
                </a:effectLst>
                <a:cs typeface="+mj-cs"/>
              </a:rPr>
              <a:t>3. Systèmes </a:t>
            </a:r>
          </a:p>
          <a:p>
            <a:pPr algn="ctr"/>
            <a:r>
              <a:rPr lang="fr-FR" sz="3600" u="sng" dirty="0" smtClean="0">
                <a:solidFill>
                  <a:srgbClr val="FFFF00"/>
                </a:solidFill>
                <a:effectLst>
                  <a:outerShdw blurRad="38100" dist="38100" dir="2700000" algn="tl">
                    <a:srgbClr val="000000">
                      <a:alpha val="43137"/>
                    </a:srgbClr>
                  </a:outerShdw>
                </a:effectLst>
                <a:cs typeface="+mj-cs"/>
              </a:rPr>
              <a:t>de </a:t>
            </a:r>
          </a:p>
          <a:p>
            <a:pPr algn="ctr"/>
            <a:r>
              <a:rPr lang="fr-FR" sz="3600" u="sng" dirty="0" smtClean="0">
                <a:solidFill>
                  <a:srgbClr val="FFFF00"/>
                </a:solidFill>
                <a:effectLst>
                  <a:outerShdw blurRad="38100" dist="38100" dir="2700000" algn="tl">
                    <a:srgbClr val="000000">
                      <a:alpha val="43137"/>
                    </a:srgbClr>
                  </a:outerShdw>
                </a:effectLst>
                <a:cs typeface="+mj-cs"/>
              </a:rPr>
              <a:t>projection</a:t>
            </a:r>
            <a:endParaRPr lang="ar-DZ" sz="3600" u="sng" dirty="0">
              <a:solidFill>
                <a:srgbClr val="FFFF00"/>
              </a:solidFill>
              <a:effectLst>
                <a:outerShdw blurRad="38100" dist="38100" dir="2700000" algn="tl">
                  <a:srgbClr val="000000">
                    <a:alpha val="43137"/>
                  </a:srgbClr>
                </a:outerShdw>
              </a:effectLst>
              <a:cs typeface="+mj-cs"/>
            </a:endParaRPr>
          </a:p>
        </p:txBody>
      </p:sp>
      <p:pic>
        <p:nvPicPr>
          <p:cNvPr id="29" name="Image 28" descr="419825.jpg"/>
          <p:cNvPicPr>
            <a:picLocks noChangeAspect="1"/>
          </p:cNvPicPr>
          <p:nvPr/>
        </p:nvPicPr>
        <p:blipFill>
          <a:blip r:embed="rId3" cstate="print"/>
          <a:srcRect t="7964"/>
          <a:stretch>
            <a:fillRect/>
          </a:stretch>
        </p:blipFill>
        <p:spPr>
          <a:xfrm>
            <a:off x="2838256" y="476672"/>
            <a:ext cx="6126232" cy="597666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80528" y="980728"/>
            <a:ext cx="6192688" cy="646331"/>
          </a:xfrm>
          <a:prstGeom prst="rect">
            <a:avLst/>
          </a:prstGeom>
          <a:noFill/>
        </p:spPr>
        <p:txBody>
          <a:bodyPr wrap="square" rtlCol="1">
            <a:spAutoFit/>
          </a:bodyPr>
          <a:lstStyle/>
          <a:p>
            <a:pPr algn="ctr"/>
            <a:r>
              <a:rPr lang="fr-FR" sz="3600" u="sng" dirty="0" smtClean="0">
                <a:solidFill>
                  <a:srgbClr val="FFFF00"/>
                </a:solidFill>
                <a:effectLst>
                  <a:outerShdw blurRad="38100" dist="38100" dir="2700000" algn="tl">
                    <a:srgbClr val="000000">
                      <a:alpha val="43137"/>
                    </a:srgbClr>
                  </a:outerShdw>
                </a:effectLst>
                <a:cs typeface="+mj-cs"/>
              </a:rPr>
              <a:t>3. Systèmes de projection</a:t>
            </a:r>
            <a:endParaRPr lang="ar-DZ" sz="3600" u="sng" dirty="0">
              <a:solidFill>
                <a:srgbClr val="FFFF00"/>
              </a:solidFill>
              <a:effectLst>
                <a:outerShdw blurRad="38100" dist="38100" dir="2700000" algn="tl">
                  <a:srgbClr val="000000">
                    <a:alpha val="43137"/>
                  </a:srgbClr>
                </a:outerShdw>
              </a:effectLst>
              <a:cs typeface="+mj-cs"/>
            </a:endParaRPr>
          </a:p>
        </p:txBody>
      </p:sp>
      <p:pic>
        <p:nvPicPr>
          <p:cNvPr id="8" name="Image 7" descr="Presse Papier-11.jpg"/>
          <p:cNvPicPr>
            <a:picLocks noChangeAspect="1"/>
          </p:cNvPicPr>
          <p:nvPr/>
        </p:nvPicPr>
        <p:blipFill>
          <a:blip r:embed="rId3" cstate="print"/>
          <a:srcRect t="61426" r="42731"/>
          <a:stretch>
            <a:fillRect/>
          </a:stretch>
        </p:blipFill>
        <p:spPr>
          <a:xfrm>
            <a:off x="1619672" y="3429000"/>
            <a:ext cx="5780112" cy="2476973"/>
          </a:xfrm>
          <a:prstGeom prst="rect">
            <a:avLst/>
          </a:prstGeom>
        </p:spPr>
      </p:pic>
      <p:sp>
        <p:nvSpPr>
          <p:cNvPr id="9" name="Rectangle 8"/>
          <p:cNvSpPr/>
          <p:nvPr/>
        </p:nvSpPr>
        <p:spPr>
          <a:xfrm>
            <a:off x="611560" y="2041684"/>
            <a:ext cx="6264696" cy="523220"/>
          </a:xfrm>
          <a:prstGeom prst="rect">
            <a:avLst/>
          </a:prstGeom>
        </p:spPr>
        <p:txBody>
          <a:bodyPr wrap="square">
            <a:spAutoFit/>
          </a:bodyPr>
          <a:lstStyle/>
          <a:p>
            <a:pPr algn="l"/>
            <a:r>
              <a:rPr lang="fr-FR" sz="2800" dirty="0" smtClean="0">
                <a:solidFill>
                  <a:srgbClr val="FFFF00"/>
                </a:solidFill>
                <a:effectLst>
                  <a:outerShdw blurRad="38100" dist="38100" dir="2700000" algn="tl">
                    <a:srgbClr val="000000">
                      <a:alpha val="43137"/>
                    </a:srgbClr>
                  </a:outerShdw>
                </a:effectLst>
              </a:rPr>
              <a:t>Projection conique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10" name="ZoneTexte 9"/>
          <p:cNvSpPr txBox="1"/>
          <p:nvPr/>
        </p:nvSpPr>
        <p:spPr>
          <a:xfrm>
            <a:off x="971600" y="980728"/>
            <a:ext cx="7128792" cy="646331"/>
          </a:xfrm>
          <a:prstGeom prst="rect">
            <a:avLst/>
          </a:prstGeom>
          <a:noFill/>
        </p:spPr>
        <p:txBody>
          <a:bodyPr wrap="square" rtlCol="1">
            <a:spAutoFit/>
          </a:bodyPr>
          <a:lstStyle/>
          <a:p>
            <a:pPr algn="l"/>
            <a:r>
              <a:rPr lang="fr-FR" sz="3600" u="sng" dirty="0" smtClean="0">
                <a:solidFill>
                  <a:srgbClr val="FFFF00"/>
                </a:solidFill>
                <a:effectLst>
                  <a:outerShdw blurRad="38100" dist="38100" dir="2700000" algn="tl">
                    <a:srgbClr val="000000">
                      <a:alpha val="43137"/>
                    </a:srgbClr>
                  </a:outerShdw>
                </a:effectLst>
                <a:cs typeface="+mj-cs"/>
              </a:rPr>
              <a:t>3. Systèmes de projection</a:t>
            </a:r>
            <a:endParaRPr lang="ar-DZ" sz="3600" u="sng" dirty="0">
              <a:solidFill>
                <a:srgbClr val="FFFF00"/>
              </a:solidFill>
              <a:effectLst>
                <a:outerShdw blurRad="38100" dist="38100" dir="2700000" algn="tl">
                  <a:srgbClr val="000000">
                    <a:alpha val="43137"/>
                  </a:srgbClr>
                </a:outerShdw>
              </a:effectLst>
              <a:cs typeface="+mj-cs"/>
            </a:endParaRPr>
          </a:p>
        </p:txBody>
      </p:sp>
      <p:pic>
        <p:nvPicPr>
          <p:cNvPr id="11" name="Espace réservé du contenu 10" descr="mofm12f10.jpg"/>
          <p:cNvPicPr>
            <a:picLocks noGrp="1" noChangeAspect="1"/>
          </p:cNvPicPr>
          <p:nvPr>
            <p:ph idx="1"/>
          </p:nvPr>
        </p:nvPicPr>
        <p:blipFill>
          <a:blip r:embed="rId3" cstate="print"/>
          <a:stretch>
            <a:fillRect/>
          </a:stretch>
        </p:blipFill>
        <p:spPr>
          <a:xfrm>
            <a:off x="467544" y="2852936"/>
            <a:ext cx="8229600" cy="3058129"/>
          </a:xfrm>
        </p:spPr>
      </p:pic>
      <p:sp>
        <p:nvSpPr>
          <p:cNvPr id="12" name="Rectangle 11"/>
          <p:cNvSpPr/>
          <p:nvPr/>
        </p:nvSpPr>
        <p:spPr>
          <a:xfrm>
            <a:off x="611560" y="2041684"/>
            <a:ext cx="6264696" cy="523220"/>
          </a:xfrm>
          <a:prstGeom prst="rect">
            <a:avLst/>
          </a:prstGeom>
        </p:spPr>
        <p:txBody>
          <a:bodyPr wrap="square">
            <a:spAutoFit/>
          </a:bodyPr>
          <a:lstStyle/>
          <a:p>
            <a:pPr algn="l"/>
            <a:r>
              <a:rPr lang="fr-FR" sz="2800" dirty="0" smtClean="0">
                <a:solidFill>
                  <a:srgbClr val="FFFF00"/>
                </a:solidFill>
                <a:effectLst>
                  <a:outerShdw blurRad="38100" dist="38100" dir="2700000" algn="tl">
                    <a:srgbClr val="000000">
                      <a:alpha val="43137"/>
                    </a:srgbClr>
                  </a:outerShdw>
                </a:effectLst>
              </a:rPr>
              <a:t>Projection cylindrique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971600" y="980728"/>
            <a:ext cx="7128792" cy="646331"/>
          </a:xfrm>
          <a:prstGeom prst="rect">
            <a:avLst/>
          </a:prstGeom>
          <a:noFill/>
        </p:spPr>
        <p:txBody>
          <a:bodyPr wrap="square" rtlCol="1">
            <a:spAutoFit/>
          </a:bodyPr>
          <a:lstStyle/>
          <a:p>
            <a:pPr algn="l"/>
            <a:r>
              <a:rPr lang="fr-FR" sz="3600" u="sng" dirty="0" smtClean="0">
                <a:solidFill>
                  <a:srgbClr val="FFFF00"/>
                </a:solidFill>
                <a:effectLst>
                  <a:outerShdw blurRad="38100" dist="38100" dir="2700000" algn="tl">
                    <a:srgbClr val="000000">
                      <a:alpha val="43137"/>
                    </a:srgbClr>
                  </a:outerShdw>
                </a:effectLst>
                <a:cs typeface="+mj-cs"/>
              </a:rPr>
              <a:t>3. Systèmes de projection</a:t>
            </a:r>
            <a:endParaRPr lang="ar-DZ" sz="3600" u="sng" dirty="0">
              <a:solidFill>
                <a:srgbClr val="FFFF00"/>
              </a:solidFill>
              <a:effectLst>
                <a:outerShdw blurRad="38100" dist="38100" dir="2700000" algn="tl">
                  <a:srgbClr val="000000">
                    <a:alpha val="43137"/>
                  </a:srgbClr>
                </a:outerShdw>
              </a:effectLst>
              <a:cs typeface="+mj-cs"/>
            </a:endParaRPr>
          </a:p>
        </p:txBody>
      </p:sp>
      <p:sp>
        <p:nvSpPr>
          <p:cNvPr id="6" name="Rectangle 5"/>
          <p:cNvSpPr/>
          <p:nvPr/>
        </p:nvSpPr>
        <p:spPr>
          <a:xfrm>
            <a:off x="611560" y="2041684"/>
            <a:ext cx="6264696" cy="523220"/>
          </a:xfrm>
          <a:prstGeom prst="rect">
            <a:avLst/>
          </a:prstGeom>
        </p:spPr>
        <p:txBody>
          <a:bodyPr wrap="square">
            <a:spAutoFit/>
          </a:bodyPr>
          <a:lstStyle/>
          <a:p>
            <a:pPr algn="l"/>
            <a:r>
              <a:rPr lang="fr-FR" sz="2800" dirty="0" smtClean="0">
                <a:solidFill>
                  <a:srgbClr val="FFFF00"/>
                </a:solidFill>
                <a:effectLst>
                  <a:outerShdw blurRad="38100" dist="38100" dir="2700000" algn="tl">
                    <a:srgbClr val="000000">
                      <a:alpha val="43137"/>
                    </a:srgbClr>
                  </a:outerShdw>
                </a:effectLst>
              </a:rPr>
              <a:t>Projection cylindrique</a:t>
            </a:r>
          </a:p>
        </p:txBody>
      </p:sp>
      <p:pic>
        <p:nvPicPr>
          <p:cNvPr id="7" name="Espace réservé du contenu 6" descr="image016.jpg"/>
          <p:cNvPicPr>
            <a:picLocks noGrp="1" noChangeAspect="1"/>
          </p:cNvPicPr>
          <p:nvPr>
            <p:ph idx="1"/>
          </p:nvPr>
        </p:nvPicPr>
        <p:blipFill>
          <a:blip r:embed="rId3" cstate="print"/>
          <a:stretch>
            <a:fillRect/>
          </a:stretch>
        </p:blipFill>
        <p:spPr>
          <a:xfrm>
            <a:off x="683568" y="3573016"/>
            <a:ext cx="4968552" cy="2796764"/>
          </a:xfrm>
        </p:spPr>
      </p:pic>
      <p:pic>
        <p:nvPicPr>
          <p:cNvPr id="8" name="Image 7" descr="merc3.jpg"/>
          <p:cNvPicPr>
            <a:picLocks noChangeAspect="1"/>
          </p:cNvPicPr>
          <p:nvPr/>
        </p:nvPicPr>
        <p:blipFill>
          <a:blip r:embed="rId4" cstate="print"/>
          <a:stretch>
            <a:fillRect/>
          </a:stretch>
        </p:blipFill>
        <p:spPr>
          <a:xfrm>
            <a:off x="5940152" y="2564904"/>
            <a:ext cx="2730449" cy="381642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18" name="ZoneTexte 17"/>
          <p:cNvSpPr txBox="1"/>
          <p:nvPr/>
        </p:nvSpPr>
        <p:spPr>
          <a:xfrm>
            <a:off x="971600" y="980728"/>
            <a:ext cx="7128792" cy="646331"/>
          </a:xfrm>
          <a:prstGeom prst="rect">
            <a:avLst/>
          </a:prstGeom>
          <a:noFill/>
        </p:spPr>
        <p:txBody>
          <a:bodyPr wrap="square" rtlCol="1">
            <a:spAutoFit/>
          </a:bodyPr>
          <a:lstStyle/>
          <a:p>
            <a:pPr algn="l"/>
            <a:r>
              <a:rPr lang="fr-FR" sz="3600" u="sng" dirty="0" smtClean="0">
                <a:solidFill>
                  <a:srgbClr val="FFFF00"/>
                </a:solidFill>
                <a:cs typeface="+mj-cs"/>
              </a:rPr>
              <a:t>3. Systèmes de projection</a:t>
            </a:r>
            <a:endParaRPr lang="ar-DZ" sz="3600" u="sng" dirty="0">
              <a:solidFill>
                <a:srgbClr val="FFFF00"/>
              </a:solidFill>
              <a:cs typeface="+mj-cs"/>
            </a:endParaRPr>
          </a:p>
        </p:txBody>
      </p:sp>
      <p:pic>
        <p:nvPicPr>
          <p:cNvPr id="22" name="Image 21" descr="GUID-C965A168-9923-42C0-88F1-0D3893EB9196-web.gif"/>
          <p:cNvPicPr>
            <a:picLocks noChangeAspect="1"/>
          </p:cNvPicPr>
          <p:nvPr/>
        </p:nvPicPr>
        <p:blipFill>
          <a:blip r:embed="rId3" cstate="print"/>
          <a:stretch>
            <a:fillRect/>
          </a:stretch>
        </p:blipFill>
        <p:spPr>
          <a:xfrm>
            <a:off x="323528" y="2996952"/>
            <a:ext cx="8562047" cy="2232248"/>
          </a:xfrm>
          <a:prstGeom prst="rect">
            <a:avLst/>
          </a:prstGeom>
          <a:solidFill>
            <a:schemeClr val="bg1"/>
          </a:solidFill>
        </p:spPr>
      </p:pic>
      <p:sp>
        <p:nvSpPr>
          <p:cNvPr id="23" name="Rectangle 22"/>
          <p:cNvSpPr/>
          <p:nvPr/>
        </p:nvSpPr>
        <p:spPr>
          <a:xfrm>
            <a:off x="611560" y="2041684"/>
            <a:ext cx="6264696" cy="523220"/>
          </a:xfrm>
          <a:prstGeom prst="rect">
            <a:avLst/>
          </a:prstGeom>
        </p:spPr>
        <p:txBody>
          <a:bodyPr wrap="square">
            <a:spAutoFit/>
          </a:bodyPr>
          <a:lstStyle/>
          <a:p>
            <a:pPr algn="l"/>
            <a:r>
              <a:rPr lang="fr-FR" sz="2800" dirty="0" smtClean="0">
                <a:solidFill>
                  <a:srgbClr val="FFFF00"/>
                </a:solidFill>
                <a:effectLst>
                  <a:outerShdw blurRad="38100" dist="38100" dir="2700000" algn="tl">
                    <a:srgbClr val="000000">
                      <a:alpha val="43137"/>
                    </a:srgbClr>
                  </a:outerShdw>
                </a:effectLst>
              </a:rPr>
              <a:t>Projection azimutale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graphicFrame>
        <p:nvGraphicFramePr>
          <p:cNvPr id="6" name="Espace réservé du contenu 5"/>
          <p:cNvGraphicFramePr>
            <a:graphicFrameLocks noGrp="1"/>
          </p:cNvGraphicFramePr>
          <p:nvPr>
            <p:ph idx="1"/>
          </p:nvPr>
        </p:nvGraphicFramePr>
        <p:xfrm>
          <a:off x="3522784" y="1600200"/>
          <a:ext cx="2098432" cy="4525962"/>
        </p:xfrm>
        <a:graphic>
          <a:graphicData uri="http://schemas.openxmlformats.org/drawingml/2006/table">
            <a:tbl>
              <a:tblPr/>
              <a:tblGrid>
                <a:gridCol w="329044"/>
                <a:gridCol w="720172"/>
                <a:gridCol w="686026"/>
                <a:gridCol w="363190"/>
              </a:tblGrid>
              <a:tr h="193790">
                <a:tc>
                  <a:txBody>
                    <a:bodyPr/>
                    <a:lstStyle/>
                    <a:p>
                      <a:pPr algn="ctr"/>
                      <a:r>
                        <a:rPr lang="en-US" sz="500"/>
                        <a:t>Dénomination</a:t>
                      </a:r>
                    </a:p>
                  </a:txBody>
                  <a:tcPr marL="14334" marR="14334" marT="14334" marB="14334" anchor="ctr">
                    <a:lnL>
                      <a:noFill/>
                    </a:lnL>
                    <a:lnR>
                      <a:noFill/>
                    </a:lnR>
                    <a:lnT>
                      <a:noFill/>
                    </a:lnT>
                    <a:lnB>
                      <a:noFill/>
                    </a:lnB>
                    <a:solidFill>
                      <a:srgbClr val="FFEAF4"/>
                    </a:solidFill>
                  </a:tcPr>
                </a:tc>
                <a:tc>
                  <a:txBody>
                    <a:bodyPr/>
                    <a:lstStyle/>
                    <a:p>
                      <a:pPr algn="ctr"/>
                      <a:r>
                        <a:rPr lang="en-US" sz="500"/>
                        <a:t>Formule</a:t>
                      </a:r>
                    </a:p>
                  </a:txBody>
                  <a:tcPr marL="14334" marR="14334" marT="14334" marB="14334" anchor="ctr">
                    <a:lnL>
                      <a:noFill/>
                    </a:lnL>
                    <a:lnR>
                      <a:noFill/>
                    </a:lnR>
                    <a:lnT>
                      <a:noFill/>
                    </a:lnT>
                    <a:lnB>
                      <a:noFill/>
                    </a:lnB>
                    <a:solidFill>
                      <a:srgbClr val="FFEAF4"/>
                    </a:solidFill>
                  </a:tcPr>
                </a:tc>
                <a:tc>
                  <a:txBody>
                    <a:bodyPr/>
                    <a:lstStyle/>
                    <a:p>
                      <a:pPr algn="ctr"/>
                      <a:r>
                        <a:rPr lang="en-US" sz="500"/>
                        <a:t>Caractéristiques </a:t>
                      </a:r>
                    </a:p>
                  </a:txBody>
                  <a:tcPr marL="14334" marR="14334" marT="14334" marB="14334" anchor="ctr">
                    <a:lnL>
                      <a:noFill/>
                    </a:lnL>
                    <a:lnR>
                      <a:noFill/>
                    </a:lnR>
                    <a:lnT>
                      <a:noFill/>
                    </a:lnT>
                    <a:lnB>
                      <a:noFill/>
                    </a:lnB>
                    <a:solidFill>
                      <a:srgbClr val="FFEAF4"/>
                    </a:solidFill>
                  </a:tcPr>
                </a:tc>
                <a:tc>
                  <a:txBody>
                    <a:bodyPr/>
                    <a:lstStyle/>
                    <a:p>
                      <a:pPr algn="ctr"/>
                      <a:r>
                        <a:rPr lang="en-US" sz="500"/>
                        <a:t>Auteurs</a:t>
                      </a:r>
                    </a:p>
                  </a:txBody>
                  <a:tcPr marL="14334" marR="14334" marT="14334" marB="14334" anchor="ctr">
                    <a:lnL>
                      <a:noFill/>
                    </a:lnL>
                    <a:lnR>
                      <a:noFill/>
                    </a:lnR>
                    <a:lnT>
                      <a:noFill/>
                    </a:lnT>
                    <a:lnB>
                      <a:noFill/>
                    </a:lnB>
                    <a:solidFill>
                      <a:srgbClr val="FFEAF4"/>
                    </a:solidFill>
                  </a:tcPr>
                </a:tc>
              </a:tr>
              <a:tr h="276351">
                <a:tc>
                  <a:txBody>
                    <a:bodyPr/>
                    <a:lstStyle/>
                    <a:p>
                      <a:pPr algn="ctr"/>
                      <a:r>
                        <a:rPr lang="en-US" sz="500"/>
                        <a:t>Différence</a:t>
                      </a:r>
                    </a:p>
                  </a:txBody>
                  <a:tcPr marL="14334" marR="14334" marT="14334" marB="14334" anchor="ctr">
                    <a:lnL>
                      <a:noFill/>
                    </a:lnL>
                    <a:lnR>
                      <a:noFill/>
                    </a:lnR>
                    <a:lnT>
                      <a:noFill/>
                    </a:lnT>
                    <a:lnB>
                      <a:noFill/>
                    </a:lnB>
                    <a:solidFill>
                      <a:srgbClr val="FFD5EA"/>
                    </a:solidFill>
                  </a:tcPr>
                </a:tc>
                <a:tc>
                  <a:txBody>
                    <a:bodyPr/>
                    <a:lstStyle/>
                    <a:p>
                      <a:pPr algn="ctr"/>
                      <a:r>
                        <a:rPr lang="en-US" sz="500"/>
                        <a:t>R - pIR</a:t>
                      </a:r>
                    </a:p>
                  </a:txBody>
                  <a:tcPr marL="14334" marR="14334" marT="14334" marB="14334" anchor="ctr">
                    <a:lnL>
                      <a:noFill/>
                    </a:lnL>
                    <a:lnR>
                      <a:noFill/>
                    </a:lnR>
                    <a:lnT>
                      <a:noFill/>
                    </a:lnT>
                    <a:lnB>
                      <a:noFill/>
                    </a:lnB>
                    <a:solidFill>
                      <a:srgbClr val="FFD5EA"/>
                    </a:solidFill>
                  </a:tcPr>
                </a:tc>
                <a:tc>
                  <a:txBody>
                    <a:bodyPr/>
                    <a:lstStyle/>
                    <a:p>
                      <a:pPr algn="ctr"/>
                      <a:r>
                        <a:rPr lang="fr-FR" sz="500"/>
                        <a:t>forte sensibilité aux variations atmosphériques</a:t>
                      </a:r>
                    </a:p>
                  </a:txBody>
                  <a:tcPr marL="14334" marR="14334" marT="14334" marB="14334" anchor="ctr">
                    <a:lnL>
                      <a:noFill/>
                    </a:lnL>
                    <a:lnR>
                      <a:noFill/>
                    </a:lnR>
                    <a:lnT>
                      <a:noFill/>
                    </a:lnT>
                    <a:lnB>
                      <a:noFill/>
                    </a:lnB>
                    <a:solidFill>
                      <a:srgbClr val="FFD5EA"/>
                    </a:solidFill>
                  </a:tcPr>
                </a:tc>
                <a:tc>
                  <a:txBody>
                    <a:bodyPr/>
                    <a:lstStyle/>
                    <a:p>
                      <a:pPr algn="ctr"/>
                      <a:r>
                        <a:rPr lang="en-US" sz="500"/>
                        <a:t>Monget 1980</a:t>
                      </a:r>
                    </a:p>
                  </a:txBody>
                  <a:tcPr marL="14334" marR="14334" marT="14334" marB="14334" anchor="ctr">
                    <a:lnL>
                      <a:noFill/>
                    </a:lnL>
                    <a:lnR>
                      <a:noFill/>
                    </a:lnR>
                    <a:lnT>
                      <a:noFill/>
                    </a:lnT>
                    <a:lnB>
                      <a:noFill/>
                    </a:lnB>
                    <a:solidFill>
                      <a:srgbClr val="FFD5EA"/>
                    </a:solidFill>
                  </a:tcPr>
                </a:tc>
              </a:tr>
              <a:tr h="441473">
                <a:tc>
                  <a:txBody>
                    <a:bodyPr/>
                    <a:lstStyle/>
                    <a:p>
                      <a:pPr algn="ctr"/>
                      <a:r>
                        <a:rPr lang="en-US" sz="500"/>
                        <a:t>Rapport</a:t>
                      </a:r>
                    </a:p>
                  </a:txBody>
                  <a:tcPr marL="14334" marR="14334" marT="14334" marB="14334" anchor="ctr">
                    <a:lnL>
                      <a:noFill/>
                    </a:lnL>
                    <a:lnR>
                      <a:noFill/>
                    </a:lnR>
                    <a:lnT>
                      <a:noFill/>
                    </a:lnT>
                    <a:lnB>
                      <a:noFill/>
                    </a:lnB>
                    <a:solidFill>
                      <a:srgbClr val="FFCAE4"/>
                    </a:solidFill>
                  </a:tcPr>
                </a:tc>
                <a:tc>
                  <a:txBody>
                    <a:bodyPr/>
                    <a:lstStyle/>
                    <a:p>
                      <a:pPr algn="ctr"/>
                      <a:r>
                        <a:rPr lang="fr-FR" sz="500"/>
                        <a:t>RVI = pIR/R ou d'autres canaux           Indice pigmentaire XS1/XS2</a:t>
                      </a:r>
                    </a:p>
                  </a:txBody>
                  <a:tcPr marL="14334" marR="14334" marT="14334" marB="14334" anchor="ctr">
                    <a:lnL>
                      <a:noFill/>
                    </a:lnL>
                    <a:lnR>
                      <a:noFill/>
                    </a:lnR>
                    <a:lnT>
                      <a:noFill/>
                    </a:lnT>
                    <a:lnB>
                      <a:noFill/>
                    </a:lnB>
                    <a:solidFill>
                      <a:srgbClr val="FFCAE4"/>
                    </a:solidFill>
                  </a:tcPr>
                </a:tc>
                <a:tc>
                  <a:txBody>
                    <a:bodyPr/>
                    <a:lstStyle/>
                    <a:p>
                      <a:pPr algn="ctr"/>
                      <a:r>
                        <a:rPr lang="fr-FR" sz="500"/>
                        <a:t>saturation aux forts indices, sensibilité à la contribution spectrale des sols et aux effets atmosphériques</a:t>
                      </a:r>
                    </a:p>
                  </a:txBody>
                  <a:tcPr marL="14334" marR="14334" marT="14334" marB="14334" anchor="ctr">
                    <a:lnL>
                      <a:noFill/>
                    </a:lnL>
                    <a:lnR>
                      <a:noFill/>
                    </a:lnR>
                    <a:lnT>
                      <a:noFill/>
                    </a:lnT>
                    <a:lnB>
                      <a:noFill/>
                    </a:lnB>
                    <a:solidFill>
                      <a:srgbClr val="FFCAE4"/>
                    </a:solidFill>
                  </a:tcPr>
                </a:tc>
                <a:tc>
                  <a:txBody>
                    <a:bodyPr/>
                    <a:lstStyle/>
                    <a:p>
                      <a:pPr algn="ctr"/>
                      <a:r>
                        <a:rPr lang="en-US" sz="500"/>
                        <a:t>Knipling 1970, Viollier et al. 1985</a:t>
                      </a:r>
                    </a:p>
                  </a:txBody>
                  <a:tcPr marL="14334" marR="14334" marT="14334" marB="14334" anchor="ctr">
                    <a:lnL>
                      <a:noFill/>
                    </a:lnL>
                    <a:lnR>
                      <a:noFill/>
                    </a:lnR>
                    <a:lnT>
                      <a:noFill/>
                    </a:lnT>
                    <a:lnB>
                      <a:noFill/>
                    </a:lnB>
                    <a:solidFill>
                      <a:srgbClr val="FFCAE4"/>
                    </a:solidFill>
                  </a:tcPr>
                </a:tc>
              </a:tr>
              <a:tr h="854280">
                <a:tc>
                  <a:txBody>
                    <a:bodyPr/>
                    <a:lstStyle/>
                    <a:p>
                      <a:pPr algn="ctr"/>
                      <a:r>
                        <a:rPr lang="en-US" sz="500"/>
                        <a:t>Indice de végétation normalisé</a:t>
                      </a:r>
                    </a:p>
                  </a:txBody>
                  <a:tcPr marL="14334" marR="14334" marT="14334" marB="14334" anchor="ctr">
                    <a:lnL>
                      <a:noFill/>
                    </a:lnL>
                    <a:lnR>
                      <a:noFill/>
                    </a:lnR>
                    <a:lnT>
                      <a:noFill/>
                    </a:lnT>
                    <a:lnB>
                      <a:noFill/>
                    </a:lnB>
                    <a:solidFill>
                      <a:srgbClr val="FFBFDF"/>
                    </a:solidFill>
                  </a:tcPr>
                </a:tc>
                <a:tc>
                  <a:txBody>
                    <a:bodyPr/>
                    <a:lstStyle/>
                    <a:p>
                      <a:pPr algn="ctr"/>
                      <a:r>
                        <a:rPr lang="en-US" sz="500"/>
                        <a:t>NDVI = (pIR-R)/(pIR+R)</a:t>
                      </a:r>
                    </a:p>
                  </a:txBody>
                  <a:tcPr marL="14334" marR="14334" marT="14334" marB="14334" anchor="ctr">
                    <a:lnL>
                      <a:noFill/>
                    </a:lnL>
                    <a:lnR>
                      <a:noFill/>
                    </a:lnR>
                    <a:lnT>
                      <a:noFill/>
                    </a:lnT>
                    <a:lnB>
                      <a:noFill/>
                    </a:lnB>
                    <a:solidFill>
                      <a:srgbClr val="FFBFDF"/>
                    </a:solidFill>
                  </a:tcPr>
                </a:tc>
                <a:tc>
                  <a:txBody>
                    <a:bodyPr/>
                    <a:lstStyle/>
                    <a:p>
                      <a:pPr algn="ctr"/>
                      <a:r>
                        <a:rPr lang="fr-FR" sz="500"/>
                        <a:t>sensibilité aux effets atmosphériques, gamme de variation plus faible, que le précédent, mais sensibilité aux variations angulaires de la visée, selon la position vis à vis du soleil "hot spot"</a:t>
                      </a:r>
                    </a:p>
                  </a:txBody>
                  <a:tcPr marL="14334" marR="14334" marT="14334" marB="14334" anchor="ctr">
                    <a:lnL>
                      <a:noFill/>
                    </a:lnL>
                    <a:lnR>
                      <a:noFill/>
                    </a:lnR>
                    <a:lnT>
                      <a:noFill/>
                    </a:lnT>
                    <a:lnB>
                      <a:noFill/>
                    </a:lnB>
                    <a:solidFill>
                      <a:srgbClr val="FFBFDF"/>
                    </a:solidFill>
                  </a:tcPr>
                </a:tc>
                <a:tc>
                  <a:txBody>
                    <a:bodyPr/>
                    <a:lstStyle/>
                    <a:p>
                      <a:pPr algn="ctr"/>
                      <a:r>
                        <a:rPr lang="fr-FR" sz="500"/>
                        <a:t>Rouse et al. 1974, Tucker 1979</a:t>
                      </a:r>
                    </a:p>
                  </a:txBody>
                  <a:tcPr marL="14334" marR="14334" marT="14334" marB="14334" anchor="ctr">
                    <a:lnL>
                      <a:noFill/>
                    </a:lnL>
                    <a:lnR>
                      <a:noFill/>
                    </a:lnR>
                    <a:lnT>
                      <a:noFill/>
                    </a:lnT>
                    <a:lnB>
                      <a:noFill/>
                    </a:lnB>
                    <a:solidFill>
                      <a:srgbClr val="FFBFDF"/>
                    </a:solidFill>
                  </a:tcPr>
                </a:tc>
              </a:tr>
              <a:tr h="358912">
                <a:tc>
                  <a:txBody>
                    <a:bodyPr/>
                    <a:lstStyle/>
                    <a:p>
                      <a:pPr algn="ctr"/>
                      <a:r>
                        <a:rPr lang="en-US" sz="500"/>
                        <a:t>Indice de végétation transformé</a:t>
                      </a:r>
                    </a:p>
                  </a:txBody>
                  <a:tcPr marL="14334" marR="14334" marT="14334" marB="14334" anchor="ctr">
                    <a:lnL>
                      <a:noFill/>
                    </a:lnL>
                    <a:lnR>
                      <a:noFill/>
                    </a:lnR>
                    <a:lnT>
                      <a:noFill/>
                    </a:lnT>
                    <a:lnB>
                      <a:noFill/>
                    </a:lnB>
                    <a:solidFill>
                      <a:srgbClr val="FFB5DA"/>
                    </a:solidFill>
                  </a:tcPr>
                </a:tc>
                <a:tc>
                  <a:txBody>
                    <a:bodyPr/>
                    <a:lstStyle/>
                    <a:p>
                      <a:pPr algn="ctr"/>
                      <a:r>
                        <a:rPr lang="en-US" sz="500"/>
                        <a:t>TVI = Ö (NDVI + 0,5)</a:t>
                      </a:r>
                    </a:p>
                  </a:txBody>
                  <a:tcPr marL="14334" marR="14334" marT="14334" marB="14334" anchor="ctr">
                    <a:lnL>
                      <a:noFill/>
                    </a:lnL>
                    <a:lnR>
                      <a:noFill/>
                    </a:lnR>
                    <a:lnT>
                      <a:noFill/>
                    </a:lnT>
                    <a:lnB>
                      <a:noFill/>
                    </a:lnB>
                    <a:solidFill>
                      <a:srgbClr val="FFB5DA"/>
                    </a:solidFill>
                  </a:tcPr>
                </a:tc>
                <a:tc>
                  <a:txBody>
                    <a:bodyPr/>
                    <a:lstStyle/>
                    <a:p>
                      <a:pPr algn="ctr"/>
                      <a:r>
                        <a:rPr lang="fr-FR" sz="500"/>
                        <a:t>essai d'élimination des valeurs négatives, stabilisation de la variance</a:t>
                      </a:r>
                    </a:p>
                  </a:txBody>
                  <a:tcPr marL="14334" marR="14334" marT="14334" marB="14334" anchor="ctr">
                    <a:lnL>
                      <a:noFill/>
                    </a:lnL>
                    <a:lnR>
                      <a:noFill/>
                    </a:lnR>
                    <a:lnT>
                      <a:noFill/>
                    </a:lnT>
                    <a:lnB>
                      <a:noFill/>
                    </a:lnB>
                    <a:solidFill>
                      <a:srgbClr val="FFB5DA"/>
                    </a:solidFill>
                  </a:tcPr>
                </a:tc>
                <a:tc>
                  <a:txBody>
                    <a:bodyPr/>
                    <a:lstStyle/>
                    <a:p>
                      <a:pPr algn="ctr"/>
                      <a:r>
                        <a:rPr lang="en-US" sz="500"/>
                        <a:t>Deering et al. 1975</a:t>
                      </a:r>
                    </a:p>
                  </a:txBody>
                  <a:tcPr marL="14334" marR="14334" marT="14334" marB="14334" anchor="ctr">
                    <a:lnL>
                      <a:noFill/>
                    </a:lnL>
                    <a:lnR>
                      <a:noFill/>
                    </a:lnR>
                    <a:lnT>
                      <a:noFill/>
                    </a:lnT>
                    <a:lnB>
                      <a:noFill/>
                    </a:lnB>
                    <a:solidFill>
                      <a:srgbClr val="FFB5DA"/>
                    </a:solidFill>
                  </a:tcPr>
                </a:tc>
              </a:tr>
              <a:tr h="524035">
                <a:tc>
                  <a:txBody>
                    <a:bodyPr/>
                    <a:lstStyle/>
                    <a:p>
                      <a:pPr algn="ctr"/>
                      <a:r>
                        <a:rPr lang="en-US" sz="500"/>
                        <a:t>Indice de végétation perpendiculaire</a:t>
                      </a:r>
                    </a:p>
                  </a:txBody>
                  <a:tcPr marL="14334" marR="14334" marT="14334" marB="14334" anchor="ctr">
                    <a:lnL>
                      <a:noFill/>
                    </a:lnL>
                    <a:lnR>
                      <a:noFill/>
                    </a:lnR>
                    <a:lnT>
                      <a:noFill/>
                    </a:lnT>
                    <a:lnB>
                      <a:noFill/>
                    </a:lnB>
                    <a:solidFill>
                      <a:srgbClr val="FFAAD5"/>
                    </a:solidFill>
                  </a:tcPr>
                </a:tc>
                <a:tc>
                  <a:txBody>
                    <a:bodyPr/>
                    <a:lstStyle/>
                    <a:p>
                      <a:pPr algn="ctr"/>
                      <a:r>
                        <a:rPr lang="en-US" sz="500"/>
                        <a:t>PVI = a1(pIR)-a2(R) + constante</a:t>
                      </a:r>
                    </a:p>
                  </a:txBody>
                  <a:tcPr marL="14334" marR="14334" marT="14334" marB="14334" anchor="ctr">
                    <a:lnL>
                      <a:noFill/>
                    </a:lnL>
                    <a:lnR>
                      <a:noFill/>
                    </a:lnR>
                    <a:lnT>
                      <a:noFill/>
                    </a:lnT>
                    <a:lnB>
                      <a:noFill/>
                    </a:lnB>
                    <a:solidFill>
                      <a:srgbClr val="FFAAD5"/>
                    </a:solidFill>
                  </a:tcPr>
                </a:tc>
                <a:tc>
                  <a:txBody>
                    <a:bodyPr/>
                    <a:lstStyle/>
                    <a:p>
                      <a:pPr algn="ctr"/>
                      <a:r>
                        <a:rPr lang="fr-FR" sz="500"/>
                        <a:t>diminution de la contribution spectrale des sols, mais sensibilité à diverses caractéristiques des sols</a:t>
                      </a:r>
                    </a:p>
                  </a:txBody>
                  <a:tcPr marL="14334" marR="14334" marT="14334" marB="14334" anchor="ctr">
                    <a:lnL>
                      <a:noFill/>
                    </a:lnL>
                    <a:lnR>
                      <a:noFill/>
                    </a:lnR>
                    <a:lnT>
                      <a:noFill/>
                    </a:lnT>
                    <a:lnB>
                      <a:noFill/>
                    </a:lnB>
                    <a:solidFill>
                      <a:srgbClr val="FFAAD5"/>
                    </a:solidFill>
                  </a:tcPr>
                </a:tc>
                <a:tc>
                  <a:txBody>
                    <a:bodyPr/>
                    <a:lstStyle/>
                    <a:p>
                      <a:pPr algn="ctr"/>
                      <a:r>
                        <a:rPr lang="en-US" sz="500"/>
                        <a:t>Richardson &amp; Wiegand 1977</a:t>
                      </a:r>
                    </a:p>
                  </a:txBody>
                  <a:tcPr marL="14334" marR="14334" marT="14334" marB="14334" anchor="ctr">
                    <a:lnL>
                      <a:noFill/>
                    </a:lnL>
                    <a:lnR>
                      <a:noFill/>
                    </a:lnR>
                    <a:lnT>
                      <a:noFill/>
                    </a:lnT>
                    <a:lnB>
                      <a:noFill/>
                    </a:lnB>
                    <a:solidFill>
                      <a:srgbClr val="FFAAD5"/>
                    </a:solidFill>
                  </a:tcPr>
                </a:tc>
              </a:tr>
              <a:tr h="358912">
                <a:tc>
                  <a:txBody>
                    <a:bodyPr/>
                    <a:lstStyle/>
                    <a:p>
                      <a:pPr algn="ctr"/>
                      <a:r>
                        <a:rPr lang="fr-FR" sz="500"/>
                        <a:t>Chapeau à corne "</a:t>
                      </a:r>
                      <a:r>
                        <a:rPr lang="fr-FR" sz="500" i="1"/>
                        <a:t>tassel cap</a:t>
                      </a:r>
                      <a:r>
                        <a:rPr lang="fr-FR" sz="500"/>
                        <a:t>"</a:t>
                      </a:r>
                    </a:p>
                  </a:txBody>
                  <a:tcPr marL="14334" marR="14334" marT="14334" marB="14334" anchor="ctr">
                    <a:lnL>
                      <a:noFill/>
                    </a:lnL>
                    <a:lnR>
                      <a:noFill/>
                    </a:lnR>
                    <a:lnT>
                      <a:noFill/>
                    </a:lnT>
                    <a:lnB>
                      <a:noFill/>
                    </a:lnB>
                    <a:solidFill>
                      <a:srgbClr val="FF9FCF"/>
                    </a:solidFill>
                  </a:tcPr>
                </a:tc>
                <a:tc>
                  <a:txBody>
                    <a:bodyPr/>
                    <a:lstStyle/>
                    <a:p>
                      <a:pPr algn="ctr"/>
                      <a:r>
                        <a:rPr lang="en-US" sz="500"/>
                        <a:t>formule générale a1(V)+a2(R)+a3(pIR)+a4(pIR)</a:t>
                      </a:r>
                    </a:p>
                  </a:txBody>
                  <a:tcPr marL="14334" marR="14334" marT="14334" marB="14334" anchor="ctr">
                    <a:lnL>
                      <a:noFill/>
                    </a:lnL>
                    <a:lnR>
                      <a:noFill/>
                    </a:lnR>
                    <a:lnT>
                      <a:noFill/>
                    </a:lnT>
                    <a:lnB>
                      <a:noFill/>
                    </a:lnB>
                    <a:solidFill>
                      <a:srgbClr val="FF9FCF"/>
                    </a:solidFill>
                  </a:tcPr>
                </a:tc>
                <a:tc rowSpan="2">
                  <a:txBody>
                    <a:bodyPr/>
                    <a:lstStyle/>
                    <a:p>
                      <a:pPr algn="ctr"/>
                      <a:r>
                        <a:rPr lang="fr-FR" sz="500"/>
                        <a:t>transformation orthogonale des 4 canaux pour réduire la sensibilité à la contribution spectrale des sols, sans pouvoir l'éliminer complètement</a:t>
                      </a:r>
                    </a:p>
                  </a:txBody>
                  <a:tcPr marL="14334" marR="14334" marT="14334" marB="14334" anchor="ctr">
                    <a:lnL>
                      <a:noFill/>
                    </a:lnL>
                    <a:lnR>
                      <a:noFill/>
                    </a:lnR>
                    <a:lnT>
                      <a:noFill/>
                    </a:lnT>
                    <a:lnB>
                      <a:noFill/>
                    </a:lnB>
                    <a:solidFill>
                      <a:srgbClr val="FF9FCF"/>
                    </a:solidFill>
                  </a:tcPr>
                </a:tc>
                <a:tc>
                  <a:txBody>
                    <a:bodyPr/>
                    <a:lstStyle/>
                    <a:p>
                      <a:pPr algn="ctr"/>
                      <a:r>
                        <a:rPr lang="en-US" sz="500"/>
                        <a:t>Kauth &amp; Thomas 1976</a:t>
                      </a:r>
                    </a:p>
                  </a:txBody>
                  <a:tcPr marL="14334" marR="14334" marT="14334" marB="14334" anchor="ctr">
                    <a:lnL>
                      <a:noFill/>
                    </a:lnL>
                    <a:lnR>
                      <a:noFill/>
                    </a:lnR>
                    <a:lnT>
                      <a:noFill/>
                    </a:lnT>
                    <a:lnB>
                      <a:noFill/>
                    </a:lnB>
                    <a:solidFill>
                      <a:srgbClr val="FF9FCF"/>
                    </a:solidFill>
                  </a:tcPr>
                </a:tc>
              </a:tr>
              <a:tr h="358912">
                <a:tc>
                  <a:txBody>
                    <a:bodyPr/>
                    <a:lstStyle/>
                    <a:p>
                      <a:pPr algn="ctr"/>
                      <a:r>
                        <a:rPr lang="fr-FR" sz="500"/>
                        <a:t>issu du précédent : Indice de verdeur </a:t>
                      </a:r>
                    </a:p>
                  </a:txBody>
                  <a:tcPr marL="14334" marR="14334" marT="14334" marB="14334" anchor="ctr">
                    <a:lnL>
                      <a:noFill/>
                    </a:lnL>
                    <a:lnR>
                      <a:noFill/>
                    </a:lnR>
                    <a:lnT>
                      <a:noFill/>
                    </a:lnT>
                    <a:lnB>
                      <a:noFill/>
                    </a:lnB>
                    <a:solidFill>
                      <a:srgbClr val="FF95CA"/>
                    </a:solidFill>
                  </a:tcPr>
                </a:tc>
                <a:tc>
                  <a:txBody>
                    <a:bodyPr/>
                    <a:lstStyle/>
                    <a:p>
                      <a:pPr algn="ctr"/>
                      <a:r>
                        <a:rPr lang="en-US" sz="500"/>
                        <a:t>GR4 = -b1(V)-b2(R)+b3(pIR) +b4(pIR) pour canaux MSS</a:t>
                      </a:r>
                    </a:p>
                  </a:txBody>
                  <a:tcPr marL="14334" marR="14334" marT="14334" marB="14334" anchor="ctr">
                    <a:lnL>
                      <a:noFill/>
                    </a:lnL>
                    <a:lnR>
                      <a:noFill/>
                    </a:lnR>
                    <a:lnT>
                      <a:noFill/>
                    </a:lnT>
                    <a:lnB>
                      <a:noFill/>
                    </a:lnB>
                    <a:solidFill>
                      <a:srgbClr val="FF95CA"/>
                    </a:solidFill>
                  </a:tcPr>
                </a:tc>
                <a:tc vMerge="1">
                  <a:txBody>
                    <a:bodyPr/>
                    <a:lstStyle/>
                    <a:p>
                      <a:pPr rtl="1"/>
                      <a:endParaRPr lang="ar-DZ"/>
                    </a:p>
                  </a:txBody>
                  <a:tcPr/>
                </a:tc>
                <a:tc>
                  <a:txBody>
                    <a:bodyPr/>
                    <a:lstStyle/>
                    <a:p>
                      <a:pPr algn="ctr"/>
                      <a:r>
                        <a:rPr lang="en-US" sz="500"/>
                        <a:t>Jackson 1983</a:t>
                      </a:r>
                    </a:p>
                  </a:txBody>
                  <a:tcPr marL="14334" marR="14334" marT="14334" marB="14334" anchor="ctr">
                    <a:lnL>
                      <a:noFill/>
                    </a:lnL>
                    <a:lnR>
                      <a:noFill/>
                    </a:lnR>
                    <a:lnT>
                      <a:noFill/>
                    </a:lnT>
                    <a:lnB>
                      <a:noFill/>
                    </a:lnB>
                    <a:solidFill>
                      <a:srgbClr val="FF95CA"/>
                    </a:solidFill>
                  </a:tcPr>
                </a:tc>
              </a:tr>
              <a:tr h="358912">
                <a:tc>
                  <a:txBody>
                    <a:bodyPr/>
                    <a:lstStyle/>
                    <a:p>
                      <a:pPr algn="ctr"/>
                      <a:r>
                        <a:rPr lang="fr-FR" sz="500"/>
                        <a:t>Indice de végétation ajusté au sol</a:t>
                      </a:r>
                    </a:p>
                  </a:txBody>
                  <a:tcPr marL="14334" marR="14334" marT="14334" marB="14334" anchor="ctr">
                    <a:lnL>
                      <a:noFill/>
                    </a:lnL>
                    <a:lnR>
                      <a:noFill/>
                    </a:lnR>
                    <a:lnT>
                      <a:noFill/>
                    </a:lnT>
                    <a:lnB>
                      <a:noFill/>
                    </a:lnB>
                    <a:solidFill>
                      <a:srgbClr val="FF8AC5"/>
                    </a:solidFill>
                  </a:tcPr>
                </a:tc>
                <a:tc>
                  <a:txBody>
                    <a:bodyPr/>
                    <a:lstStyle/>
                    <a:p>
                      <a:pPr algn="ctr"/>
                      <a:r>
                        <a:rPr lang="fr-FR" sz="500"/>
                        <a:t>SAVI = [ (1+L) (pIR-R)] / (pIR+R+L) avec L = 0,5 pour diminuer l'effet du sol</a:t>
                      </a:r>
                    </a:p>
                  </a:txBody>
                  <a:tcPr marL="14334" marR="14334" marT="14334" marB="14334" anchor="ctr">
                    <a:lnL>
                      <a:noFill/>
                    </a:lnL>
                    <a:lnR>
                      <a:noFill/>
                    </a:lnR>
                    <a:lnT>
                      <a:noFill/>
                    </a:lnT>
                    <a:lnB>
                      <a:noFill/>
                    </a:lnB>
                    <a:solidFill>
                      <a:srgbClr val="FF8AC5"/>
                    </a:solidFill>
                  </a:tcPr>
                </a:tc>
                <a:tc>
                  <a:txBody>
                    <a:bodyPr/>
                    <a:lstStyle/>
                    <a:p>
                      <a:pPr algn="ctr"/>
                      <a:r>
                        <a:rPr lang="fr-FR" sz="500"/>
                        <a:t>De nombreux indices sont issus de celui-ci pour minimiser l'effet du sol (TSAVI, MSAVI...)</a:t>
                      </a:r>
                    </a:p>
                  </a:txBody>
                  <a:tcPr marL="14334" marR="14334" marT="14334" marB="14334" anchor="ctr">
                    <a:lnL>
                      <a:noFill/>
                    </a:lnL>
                    <a:lnR>
                      <a:noFill/>
                    </a:lnR>
                    <a:lnT>
                      <a:noFill/>
                    </a:lnT>
                    <a:lnB>
                      <a:noFill/>
                    </a:lnB>
                    <a:solidFill>
                      <a:srgbClr val="FF8AC5"/>
                    </a:solidFill>
                  </a:tcPr>
                </a:tc>
                <a:tc>
                  <a:txBody>
                    <a:bodyPr/>
                    <a:lstStyle/>
                    <a:p>
                      <a:pPr algn="ctr"/>
                      <a:r>
                        <a:rPr lang="en-US" sz="500"/>
                        <a:t>Huete 1988</a:t>
                      </a:r>
                    </a:p>
                  </a:txBody>
                  <a:tcPr marL="14334" marR="14334" marT="14334" marB="14334" anchor="ctr">
                    <a:lnL>
                      <a:noFill/>
                    </a:lnL>
                    <a:lnR>
                      <a:noFill/>
                    </a:lnR>
                    <a:lnT>
                      <a:noFill/>
                    </a:lnT>
                    <a:lnB>
                      <a:noFill/>
                    </a:lnB>
                    <a:solidFill>
                      <a:srgbClr val="FF8AC5"/>
                    </a:solidFill>
                  </a:tcPr>
                </a:tc>
              </a:tr>
              <a:tr h="689157">
                <a:tc>
                  <a:txBody>
                    <a:bodyPr/>
                    <a:lstStyle/>
                    <a:p>
                      <a:pPr algn="ctr"/>
                      <a:r>
                        <a:rPr lang="fr-FR" sz="500"/>
                        <a:t>indice de végétation normalisé corrigé des effets atmosphériques</a:t>
                      </a:r>
                    </a:p>
                  </a:txBody>
                  <a:tcPr marL="14334" marR="14334" marT="14334" marB="14334" anchor="ctr">
                    <a:lnL>
                      <a:noFill/>
                    </a:lnL>
                    <a:lnR>
                      <a:noFill/>
                    </a:lnR>
                    <a:lnT>
                      <a:noFill/>
                    </a:lnT>
                    <a:lnB>
                      <a:noFill/>
                    </a:lnB>
                    <a:solidFill>
                      <a:srgbClr val="FF80BF"/>
                    </a:solidFill>
                  </a:tcPr>
                </a:tc>
                <a:tc>
                  <a:txBody>
                    <a:bodyPr/>
                    <a:lstStyle/>
                    <a:p>
                      <a:pPr algn="ctr"/>
                      <a:r>
                        <a:rPr lang="fr-FR" sz="500"/>
                        <a:t>ARVI = (pIR-RB)/(pIR+RB)   avec  </a:t>
                      </a:r>
                    </a:p>
                    <a:p>
                      <a:pPr algn="l"/>
                      <a:r>
                        <a:rPr lang="fr-FR" sz="500"/>
                        <a:t>RB = R - g(B-R)                                        B et R réflectances dans le bleu et le rouge, g fonction du type d'aérosols</a:t>
                      </a:r>
                    </a:p>
                  </a:txBody>
                  <a:tcPr marL="14334" marR="14334" marT="14334" marB="14334" anchor="ctr">
                    <a:lnL>
                      <a:noFill/>
                    </a:lnL>
                    <a:lnR>
                      <a:noFill/>
                    </a:lnR>
                    <a:lnT>
                      <a:noFill/>
                    </a:lnT>
                    <a:lnB>
                      <a:noFill/>
                    </a:lnB>
                    <a:solidFill>
                      <a:srgbClr val="FF80BF"/>
                    </a:solidFill>
                  </a:tcPr>
                </a:tc>
                <a:tc>
                  <a:txBody>
                    <a:bodyPr/>
                    <a:lstStyle/>
                    <a:p>
                      <a:pPr algn="ctr"/>
                      <a:r>
                        <a:rPr lang="fr-FR" sz="500"/>
                        <a:t>Diminue l'effet des aérosols contenus dans l'atmosphère sur le NDVI mais sensible à la contribution spectrale des sols</a:t>
                      </a:r>
                    </a:p>
                  </a:txBody>
                  <a:tcPr marL="14334" marR="14334" marT="14334" marB="14334" anchor="ctr">
                    <a:lnL>
                      <a:noFill/>
                    </a:lnL>
                    <a:lnR>
                      <a:noFill/>
                    </a:lnR>
                    <a:lnT>
                      <a:noFill/>
                    </a:lnT>
                    <a:lnB>
                      <a:noFill/>
                    </a:lnB>
                    <a:solidFill>
                      <a:srgbClr val="FF80BF"/>
                    </a:solidFill>
                  </a:tcPr>
                </a:tc>
                <a:tc>
                  <a:txBody>
                    <a:bodyPr/>
                    <a:lstStyle/>
                    <a:p>
                      <a:pPr algn="ctr"/>
                      <a:r>
                        <a:rPr lang="en-US" sz="500"/>
                        <a:t>Kaufman &amp; Tanre (1992)</a:t>
                      </a:r>
                    </a:p>
                  </a:txBody>
                  <a:tcPr marL="14334" marR="14334" marT="14334" marB="14334" anchor="ctr">
                    <a:lnL>
                      <a:noFill/>
                    </a:lnL>
                    <a:lnR>
                      <a:noFill/>
                    </a:lnR>
                    <a:lnT>
                      <a:noFill/>
                    </a:lnT>
                    <a:lnB>
                      <a:noFill/>
                    </a:lnB>
                    <a:solidFill>
                      <a:srgbClr val="FF80BF"/>
                    </a:solidFill>
                  </a:tcPr>
                </a:tc>
              </a:tr>
              <a:tr h="111228">
                <a:tc>
                  <a:txBody>
                    <a:bodyPr/>
                    <a:lstStyle/>
                    <a:p>
                      <a:pPr algn="ctr"/>
                      <a:r>
                        <a:rPr lang="en-US" sz="500" b="1"/>
                        <a:t>etc ...</a:t>
                      </a:r>
                      <a:endParaRPr lang="en-US" sz="500"/>
                    </a:p>
                  </a:txBody>
                  <a:tcPr marL="14334" marR="14334" marT="14334" marB="14334" anchor="ctr">
                    <a:lnL>
                      <a:noFill/>
                    </a:lnL>
                    <a:lnR>
                      <a:noFill/>
                    </a:lnR>
                    <a:lnT>
                      <a:noFill/>
                    </a:lnT>
                    <a:lnB>
                      <a:noFill/>
                    </a:lnB>
                    <a:solidFill>
                      <a:srgbClr val="FF6AB5"/>
                    </a:solidFill>
                  </a:tcPr>
                </a:tc>
                <a:tc>
                  <a:txBody>
                    <a:bodyPr/>
                    <a:lstStyle/>
                    <a:p>
                      <a:pPr algn="ctr"/>
                      <a:r>
                        <a:rPr lang="ar-DZ" sz="500" b="1"/>
                        <a:t>...</a:t>
                      </a:r>
                      <a:endParaRPr lang="ar-DZ" sz="500"/>
                    </a:p>
                  </a:txBody>
                  <a:tcPr marL="14334" marR="14334" marT="14334" marB="14334" anchor="ctr">
                    <a:lnL>
                      <a:noFill/>
                    </a:lnL>
                    <a:lnR>
                      <a:noFill/>
                    </a:lnR>
                    <a:lnT>
                      <a:noFill/>
                    </a:lnT>
                    <a:lnB>
                      <a:noFill/>
                    </a:lnB>
                    <a:solidFill>
                      <a:srgbClr val="FF6AB5"/>
                    </a:solidFill>
                  </a:tcPr>
                </a:tc>
                <a:tc>
                  <a:txBody>
                    <a:bodyPr/>
                    <a:lstStyle/>
                    <a:p>
                      <a:pPr algn="ctr"/>
                      <a:r>
                        <a:rPr lang="ar-DZ" sz="500" b="1"/>
                        <a:t>...</a:t>
                      </a:r>
                      <a:endParaRPr lang="ar-DZ" sz="500"/>
                    </a:p>
                  </a:txBody>
                  <a:tcPr marL="14334" marR="14334" marT="14334" marB="14334" anchor="ctr">
                    <a:lnL>
                      <a:noFill/>
                    </a:lnL>
                    <a:lnR>
                      <a:noFill/>
                    </a:lnR>
                    <a:lnT>
                      <a:noFill/>
                    </a:lnT>
                    <a:lnB>
                      <a:noFill/>
                    </a:lnB>
                    <a:solidFill>
                      <a:srgbClr val="FF6AB5"/>
                    </a:solidFill>
                  </a:tcPr>
                </a:tc>
                <a:tc>
                  <a:txBody>
                    <a:bodyPr/>
                    <a:lstStyle/>
                    <a:p>
                      <a:pPr algn="ctr"/>
                      <a:r>
                        <a:rPr lang="ar-DZ" sz="500" b="1" dirty="0" err="1"/>
                        <a:t>...</a:t>
                      </a:r>
                      <a:endParaRPr lang="ar-DZ" sz="500" dirty="0"/>
                    </a:p>
                  </a:txBody>
                  <a:tcPr marL="14334" marR="14334" marT="14334" marB="14334" anchor="ctr">
                    <a:lnL>
                      <a:noFill/>
                    </a:lnL>
                    <a:lnR>
                      <a:noFill/>
                    </a:lnR>
                    <a:lnT>
                      <a:noFill/>
                    </a:lnT>
                    <a:lnB>
                      <a:noFill/>
                    </a:lnB>
                    <a:solidFill>
                      <a:srgbClr val="FF6AB5"/>
                    </a:solidFill>
                  </a:tcPr>
                </a:tc>
              </a:tr>
            </a:tbl>
          </a:graphicData>
        </a:graphic>
      </p:graphicFrame>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259632" y="548680"/>
            <a:ext cx="5832648" cy="646331"/>
          </a:xfrm>
          <a:prstGeom prst="rect">
            <a:avLst/>
          </a:prstGeom>
          <a:noFill/>
        </p:spPr>
        <p:txBody>
          <a:bodyPr wrap="square" rtlCol="1">
            <a:spAutoFit/>
          </a:bodyPr>
          <a:lstStyle/>
          <a:p>
            <a:pPr algn="ctr"/>
            <a:r>
              <a:rPr lang="fr-FR" sz="3600" u="sng" dirty="0" smtClean="0">
                <a:solidFill>
                  <a:srgbClr val="FFFF00"/>
                </a:solidFill>
                <a:effectLst>
                  <a:outerShdw blurRad="38100" dist="38100" dir="2700000" algn="tl">
                    <a:srgbClr val="000000">
                      <a:alpha val="43137"/>
                    </a:srgbClr>
                  </a:outerShdw>
                </a:effectLst>
                <a:cs typeface="+mj-cs"/>
              </a:rPr>
              <a:t>1. Définition</a:t>
            </a:r>
            <a:endParaRPr lang="ar-DZ" sz="3600" u="sng" dirty="0">
              <a:solidFill>
                <a:srgbClr val="FFFF00"/>
              </a:solidFill>
              <a:effectLst>
                <a:outerShdw blurRad="38100" dist="38100" dir="2700000" algn="tl">
                  <a:srgbClr val="000000">
                    <a:alpha val="43137"/>
                  </a:srgbClr>
                </a:outerShdw>
              </a:effectLst>
              <a:cs typeface="+mj-cs"/>
            </a:endParaRPr>
          </a:p>
        </p:txBody>
      </p:sp>
      <p:sp>
        <p:nvSpPr>
          <p:cNvPr id="8" name="ZoneTexte 7"/>
          <p:cNvSpPr txBox="1"/>
          <p:nvPr/>
        </p:nvSpPr>
        <p:spPr>
          <a:xfrm>
            <a:off x="827584" y="1556792"/>
            <a:ext cx="7776864" cy="4401205"/>
          </a:xfrm>
          <a:prstGeom prst="rect">
            <a:avLst/>
          </a:prstGeom>
          <a:noFill/>
        </p:spPr>
        <p:txBody>
          <a:bodyPr wrap="square" rtlCol="1">
            <a:spAutoFit/>
          </a:bodyPr>
          <a:lstStyle/>
          <a:p>
            <a:pPr algn="just" rtl="0"/>
            <a:r>
              <a:rPr lang="fr-FR" sz="4000" dirty="0" smtClean="0">
                <a:solidFill>
                  <a:srgbClr val="FFFF00"/>
                </a:solidFill>
                <a:cs typeface="+mj-cs"/>
              </a:rPr>
              <a:t>Un système</a:t>
            </a:r>
            <a:r>
              <a:rPr lang="fr-FR" sz="4000" b="1" dirty="0" smtClean="0">
                <a:solidFill>
                  <a:srgbClr val="FFFF00"/>
                </a:solidFill>
                <a:cs typeface="+mj-cs"/>
              </a:rPr>
              <a:t> </a:t>
            </a:r>
            <a:r>
              <a:rPr lang="fr-FR" sz="4000" dirty="0" smtClean="0">
                <a:solidFill>
                  <a:srgbClr val="FFFF00"/>
                </a:solidFill>
                <a:cs typeface="+mj-cs"/>
              </a:rPr>
              <a:t>d'information</a:t>
            </a:r>
            <a:r>
              <a:rPr lang="fr-FR" sz="4000" b="1" dirty="0" smtClean="0">
                <a:solidFill>
                  <a:srgbClr val="FFFF00"/>
                </a:solidFill>
                <a:cs typeface="+mj-cs"/>
              </a:rPr>
              <a:t> </a:t>
            </a:r>
            <a:r>
              <a:rPr lang="fr-FR" sz="4000" dirty="0" smtClean="0">
                <a:solidFill>
                  <a:srgbClr val="FFFF00"/>
                </a:solidFill>
                <a:cs typeface="+mj-cs"/>
              </a:rPr>
              <a:t>géographique (SIG) est un système d'information conçu pour recueillir, stocker, traiter, analyser, interroger et présenter les données, localisées géographiquement, selon des critères sémantiques et spatiaux.</a:t>
            </a:r>
            <a:endParaRPr lang="ar-DZ" sz="4000" dirty="0">
              <a:solidFill>
                <a:srgbClr val="FFFF00"/>
              </a:solidFill>
              <a:effectLst>
                <a:outerShdw blurRad="38100" dist="38100" dir="2700000" algn="tl">
                  <a:srgbClr val="000000">
                    <a:alpha val="43137"/>
                  </a:srgbClr>
                </a:outerShdw>
              </a:effectLst>
              <a:cs typeface="+mj-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17" name="ZoneTexte 16"/>
          <p:cNvSpPr txBox="1"/>
          <p:nvPr/>
        </p:nvSpPr>
        <p:spPr>
          <a:xfrm>
            <a:off x="971600" y="980728"/>
            <a:ext cx="7128792" cy="646331"/>
          </a:xfrm>
          <a:prstGeom prst="rect">
            <a:avLst/>
          </a:prstGeom>
          <a:noFill/>
        </p:spPr>
        <p:txBody>
          <a:bodyPr wrap="square" rtlCol="1">
            <a:spAutoFit/>
          </a:bodyPr>
          <a:lstStyle/>
          <a:p>
            <a:pPr algn="l"/>
            <a:r>
              <a:rPr lang="fr-FR" sz="3600" u="sng" dirty="0" smtClean="0">
                <a:solidFill>
                  <a:srgbClr val="FFFF00"/>
                </a:solidFill>
                <a:effectLst>
                  <a:outerShdw blurRad="38100" dist="38100" dir="2700000" algn="tl">
                    <a:srgbClr val="000000">
                      <a:alpha val="43137"/>
                    </a:srgbClr>
                  </a:outerShdw>
                </a:effectLst>
                <a:cs typeface="+mj-cs"/>
              </a:rPr>
              <a:t>4. Caractères des projections</a:t>
            </a:r>
            <a:endParaRPr lang="ar-DZ" sz="3600" u="sng" dirty="0">
              <a:solidFill>
                <a:srgbClr val="FFFF00"/>
              </a:solidFill>
              <a:effectLst>
                <a:outerShdw blurRad="38100" dist="38100" dir="2700000" algn="tl">
                  <a:srgbClr val="000000">
                    <a:alpha val="43137"/>
                  </a:srgbClr>
                </a:outerShdw>
              </a:effectLst>
              <a:cs typeface="+mj-cs"/>
            </a:endParaRPr>
          </a:p>
        </p:txBody>
      </p:sp>
      <p:sp>
        <p:nvSpPr>
          <p:cNvPr id="18" name="Rectangle 17"/>
          <p:cNvSpPr/>
          <p:nvPr/>
        </p:nvSpPr>
        <p:spPr>
          <a:xfrm>
            <a:off x="539552" y="1844825"/>
            <a:ext cx="8208912" cy="4031873"/>
          </a:xfrm>
          <a:prstGeom prst="rect">
            <a:avLst/>
          </a:prstGeom>
        </p:spPr>
        <p:txBody>
          <a:bodyPr wrap="square">
            <a:spAutoFit/>
          </a:bodyPr>
          <a:lstStyle/>
          <a:p>
            <a:pPr algn="l" rtl="0">
              <a:buFont typeface="Wingdings" pitchFamily="2" charset="2"/>
              <a:buChar char="ü"/>
            </a:pPr>
            <a:r>
              <a:rPr lang="fr-FR" sz="3200" dirty="0" smtClean="0">
                <a:solidFill>
                  <a:srgbClr val="FFFF00"/>
                </a:solidFill>
                <a:effectLst>
                  <a:outerShdw blurRad="38100" dist="38100" dir="2700000" algn="tl">
                    <a:srgbClr val="000000">
                      <a:alpha val="43137"/>
                    </a:srgbClr>
                  </a:outerShdw>
                </a:effectLst>
              </a:rPr>
              <a:t>Les projections qui conservent les angles sont dites </a:t>
            </a:r>
            <a:r>
              <a:rPr lang="fr-FR" sz="3200" u="sng" dirty="0" smtClean="0">
                <a:solidFill>
                  <a:srgbClr val="FFFF00"/>
                </a:solidFill>
                <a:effectLst>
                  <a:outerShdw blurRad="38100" dist="38100" dir="2700000" algn="tl">
                    <a:srgbClr val="000000">
                      <a:alpha val="43137"/>
                    </a:srgbClr>
                  </a:outerShdw>
                </a:effectLst>
              </a:rPr>
              <a:t>conformes</a:t>
            </a:r>
            <a:r>
              <a:rPr lang="fr-FR" sz="3200" dirty="0" smtClean="0">
                <a:solidFill>
                  <a:srgbClr val="FFFF00"/>
                </a:solidFill>
                <a:effectLst>
                  <a:outerShdw blurRad="38100" dist="38100" dir="2700000" algn="tl">
                    <a:srgbClr val="000000">
                      <a:alpha val="43137"/>
                    </a:srgbClr>
                  </a:outerShdw>
                </a:effectLst>
              </a:rPr>
              <a:t>.</a:t>
            </a:r>
          </a:p>
          <a:p>
            <a:pPr algn="l" rtl="0"/>
            <a:r>
              <a:rPr lang="fr-FR" sz="3200" dirty="0" smtClean="0">
                <a:solidFill>
                  <a:srgbClr val="FFFF00"/>
                </a:solidFill>
                <a:effectLst>
                  <a:outerShdw blurRad="38100" dist="38100" dir="2700000" algn="tl">
                    <a:srgbClr val="000000">
                      <a:alpha val="43137"/>
                    </a:srgbClr>
                  </a:outerShdw>
                </a:effectLst>
              </a:rPr>
              <a:t> </a:t>
            </a:r>
          </a:p>
          <a:p>
            <a:pPr algn="l" rtl="0">
              <a:buFont typeface="Wingdings" pitchFamily="2" charset="2"/>
              <a:buChar char="ü"/>
            </a:pPr>
            <a:r>
              <a:rPr lang="fr-FR" sz="3200" dirty="0" smtClean="0">
                <a:solidFill>
                  <a:srgbClr val="FFFF00"/>
                </a:solidFill>
                <a:effectLst>
                  <a:outerShdw blurRad="38100" dist="38100" dir="2700000" algn="tl">
                    <a:srgbClr val="000000">
                      <a:alpha val="43137"/>
                    </a:srgbClr>
                  </a:outerShdw>
                </a:effectLst>
              </a:rPr>
              <a:t>Les projections qui conservent les superficies sont dites </a:t>
            </a:r>
            <a:r>
              <a:rPr lang="fr-FR" sz="3200" u="sng" dirty="0" smtClean="0">
                <a:solidFill>
                  <a:srgbClr val="FFFF00"/>
                </a:solidFill>
                <a:effectLst>
                  <a:outerShdw blurRad="38100" dist="38100" dir="2700000" algn="tl">
                    <a:srgbClr val="000000">
                      <a:alpha val="43137"/>
                    </a:srgbClr>
                  </a:outerShdw>
                </a:effectLst>
              </a:rPr>
              <a:t>équivalentes</a:t>
            </a:r>
            <a:r>
              <a:rPr lang="fr-FR" sz="3200" dirty="0" smtClean="0">
                <a:solidFill>
                  <a:srgbClr val="FFFF00"/>
                </a:solidFill>
                <a:effectLst>
                  <a:outerShdw blurRad="38100" dist="38100" dir="2700000" algn="tl">
                    <a:srgbClr val="000000">
                      <a:alpha val="43137"/>
                    </a:srgbClr>
                  </a:outerShdw>
                </a:effectLst>
              </a:rPr>
              <a:t>. </a:t>
            </a:r>
          </a:p>
          <a:p>
            <a:pPr algn="l" rtl="0"/>
            <a:endParaRPr lang="fr-FR" sz="3200" dirty="0" smtClean="0">
              <a:solidFill>
                <a:srgbClr val="FFFF00"/>
              </a:solidFill>
              <a:effectLst>
                <a:outerShdw blurRad="38100" dist="38100" dir="2700000" algn="tl">
                  <a:srgbClr val="000000">
                    <a:alpha val="43137"/>
                  </a:srgbClr>
                </a:outerShdw>
              </a:effectLst>
            </a:endParaRPr>
          </a:p>
          <a:p>
            <a:pPr algn="l" rtl="0">
              <a:buFont typeface="Wingdings" pitchFamily="2" charset="2"/>
              <a:buChar char="ü"/>
            </a:pPr>
            <a:r>
              <a:rPr lang="fr-FR" sz="3200" dirty="0" smtClean="0">
                <a:solidFill>
                  <a:srgbClr val="FFFF00"/>
                </a:solidFill>
                <a:effectLst>
                  <a:outerShdw blurRad="38100" dist="38100" dir="2700000" algn="tl">
                    <a:srgbClr val="000000">
                      <a:alpha val="43137"/>
                    </a:srgbClr>
                  </a:outerShdw>
                </a:effectLst>
              </a:rPr>
              <a:t>Les projections qui ne conservent ni les angles ni les superficies sont dites </a:t>
            </a:r>
            <a:r>
              <a:rPr lang="fr-FR" sz="3200" u="sng" dirty="0" err="1" smtClean="0">
                <a:solidFill>
                  <a:srgbClr val="FFFF00"/>
                </a:solidFill>
                <a:effectLst>
                  <a:outerShdw blurRad="38100" dist="38100" dir="2700000" algn="tl">
                    <a:srgbClr val="000000">
                      <a:alpha val="43137"/>
                    </a:srgbClr>
                  </a:outerShdw>
                </a:effectLst>
              </a:rPr>
              <a:t>aphylactiques</a:t>
            </a:r>
            <a:r>
              <a:rPr lang="fr-FR" sz="3200" dirty="0" smtClean="0">
                <a:solidFill>
                  <a:srgbClr val="FFFF00"/>
                </a:solidFill>
                <a:effectLst>
                  <a:outerShdw blurRad="38100" dist="38100" dir="2700000" algn="tl">
                    <a:srgbClr val="000000">
                      <a:alpha val="43137"/>
                    </a:srgbClr>
                  </a:outerShdw>
                </a:effectLst>
              </a:rPr>
              <a:t>.</a:t>
            </a:r>
            <a:endParaRPr lang="ar-DZ" sz="3200"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971600" y="980728"/>
            <a:ext cx="7128792" cy="646331"/>
          </a:xfrm>
          <a:prstGeom prst="rect">
            <a:avLst/>
          </a:prstGeom>
          <a:noFill/>
        </p:spPr>
        <p:txBody>
          <a:bodyPr wrap="square" rtlCol="1">
            <a:spAutoFit/>
          </a:bodyPr>
          <a:lstStyle/>
          <a:p>
            <a:pPr algn="l"/>
            <a:r>
              <a:rPr lang="fr-FR" sz="3600" u="sng" dirty="0" smtClean="0">
                <a:solidFill>
                  <a:srgbClr val="FFFF00"/>
                </a:solidFill>
                <a:effectLst>
                  <a:outerShdw blurRad="38100" dist="38100" dir="2700000" algn="tl">
                    <a:srgbClr val="000000">
                      <a:alpha val="43137"/>
                    </a:srgbClr>
                  </a:outerShdw>
                </a:effectLst>
                <a:cs typeface="+mj-cs"/>
              </a:rPr>
              <a:t>5. Le </a:t>
            </a:r>
            <a:r>
              <a:rPr lang="fr-FR" sz="3600" u="sng" dirty="0" err="1" smtClean="0">
                <a:solidFill>
                  <a:srgbClr val="FFFF00"/>
                </a:solidFill>
                <a:effectLst>
                  <a:outerShdw blurRad="38100" dist="38100" dir="2700000" algn="tl">
                    <a:srgbClr val="000000">
                      <a:alpha val="43137"/>
                    </a:srgbClr>
                  </a:outerShdw>
                </a:effectLst>
                <a:cs typeface="+mj-cs"/>
              </a:rPr>
              <a:t>géoférérencement</a:t>
            </a:r>
            <a:endParaRPr lang="ar-DZ" sz="3600" u="sng" dirty="0">
              <a:solidFill>
                <a:srgbClr val="FFFF00"/>
              </a:solidFill>
              <a:effectLst>
                <a:outerShdw blurRad="38100" dist="38100" dir="2700000" algn="tl">
                  <a:srgbClr val="000000">
                    <a:alpha val="43137"/>
                  </a:srgbClr>
                </a:outerShdw>
              </a:effectLst>
              <a:cs typeface="+mj-cs"/>
            </a:endParaRPr>
          </a:p>
        </p:txBody>
      </p:sp>
      <p:pic>
        <p:nvPicPr>
          <p:cNvPr id="6" name="Espace réservé du contenu 5" descr="Plan.BMP"/>
          <p:cNvPicPr>
            <a:picLocks noGrp="1" noChangeAspect="1"/>
          </p:cNvPicPr>
          <p:nvPr>
            <p:ph idx="1"/>
          </p:nvPr>
        </p:nvPicPr>
        <p:blipFill>
          <a:blip r:embed="rId3" cstate="print"/>
          <a:stretch>
            <a:fillRect/>
          </a:stretch>
        </p:blipFill>
        <p:spPr>
          <a:xfrm>
            <a:off x="1426113" y="1783357"/>
            <a:ext cx="6291774" cy="4525963"/>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17" name="ZoneTexte 16"/>
          <p:cNvSpPr txBox="1"/>
          <p:nvPr/>
        </p:nvSpPr>
        <p:spPr>
          <a:xfrm>
            <a:off x="971600" y="980728"/>
            <a:ext cx="7128792" cy="646331"/>
          </a:xfrm>
          <a:prstGeom prst="rect">
            <a:avLst/>
          </a:prstGeom>
          <a:noFill/>
        </p:spPr>
        <p:txBody>
          <a:bodyPr wrap="square" rtlCol="1">
            <a:spAutoFit/>
          </a:bodyPr>
          <a:lstStyle/>
          <a:p>
            <a:pPr algn="l"/>
            <a:r>
              <a:rPr lang="fr-FR" sz="3600" u="sng" dirty="0" smtClean="0">
                <a:solidFill>
                  <a:srgbClr val="FFFF00"/>
                </a:solidFill>
                <a:effectLst>
                  <a:outerShdw blurRad="38100" dist="38100" dir="2700000" algn="tl">
                    <a:srgbClr val="000000">
                      <a:alpha val="43137"/>
                    </a:srgbClr>
                  </a:outerShdw>
                </a:effectLst>
                <a:cs typeface="+mj-cs"/>
              </a:rPr>
              <a:t>5. Le </a:t>
            </a:r>
            <a:r>
              <a:rPr lang="fr-FR" sz="3600" u="sng" dirty="0" err="1" smtClean="0">
                <a:solidFill>
                  <a:srgbClr val="FFFF00"/>
                </a:solidFill>
                <a:effectLst>
                  <a:outerShdw blurRad="38100" dist="38100" dir="2700000" algn="tl">
                    <a:srgbClr val="000000">
                      <a:alpha val="43137"/>
                    </a:srgbClr>
                  </a:outerShdw>
                </a:effectLst>
                <a:cs typeface="+mj-cs"/>
              </a:rPr>
              <a:t>géoférérencement</a:t>
            </a:r>
            <a:endParaRPr lang="ar-DZ" sz="3600" u="sng" dirty="0">
              <a:solidFill>
                <a:srgbClr val="FFFF00"/>
              </a:solidFill>
              <a:effectLst>
                <a:outerShdw blurRad="38100" dist="38100" dir="2700000" algn="tl">
                  <a:srgbClr val="000000">
                    <a:alpha val="43137"/>
                  </a:srgbClr>
                </a:outerShdw>
              </a:effectLst>
              <a:cs typeface="+mj-cs"/>
            </a:endParaRPr>
          </a:p>
        </p:txBody>
      </p:sp>
      <p:pic>
        <p:nvPicPr>
          <p:cNvPr id="18" name="Espace réservé du contenu 17" descr="Inertial_frames.PNG"/>
          <p:cNvPicPr>
            <a:picLocks noGrp="1" noChangeAspect="1"/>
          </p:cNvPicPr>
          <p:nvPr>
            <p:ph idx="1"/>
          </p:nvPr>
        </p:nvPicPr>
        <p:blipFill>
          <a:blip r:embed="rId3" cstate="print"/>
          <a:stretch>
            <a:fillRect/>
          </a:stretch>
        </p:blipFill>
        <p:spPr>
          <a:xfrm>
            <a:off x="2483768" y="1844824"/>
            <a:ext cx="4094118" cy="4525963"/>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971600" y="980728"/>
            <a:ext cx="7128792" cy="646331"/>
          </a:xfrm>
          <a:prstGeom prst="rect">
            <a:avLst/>
          </a:prstGeom>
          <a:noFill/>
        </p:spPr>
        <p:txBody>
          <a:bodyPr wrap="square" rtlCol="1">
            <a:spAutoFit/>
          </a:bodyPr>
          <a:lstStyle/>
          <a:p>
            <a:pPr algn="l"/>
            <a:r>
              <a:rPr lang="fr-FR" sz="3600" u="sng" dirty="0" smtClean="0">
                <a:solidFill>
                  <a:srgbClr val="FFFF00"/>
                </a:solidFill>
                <a:effectLst>
                  <a:outerShdw blurRad="38100" dist="38100" dir="2700000" algn="tl">
                    <a:srgbClr val="000000">
                      <a:alpha val="43137"/>
                    </a:srgbClr>
                  </a:outerShdw>
                </a:effectLst>
                <a:cs typeface="+mj-cs"/>
              </a:rPr>
              <a:t>5. Le </a:t>
            </a:r>
            <a:r>
              <a:rPr lang="fr-FR" sz="3600" u="sng" dirty="0" err="1" smtClean="0">
                <a:solidFill>
                  <a:srgbClr val="FFFF00"/>
                </a:solidFill>
                <a:effectLst>
                  <a:outerShdw blurRad="38100" dist="38100" dir="2700000" algn="tl">
                    <a:srgbClr val="000000">
                      <a:alpha val="43137"/>
                    </a:srgbClr>
                  </a:outerShdw>
                </a:effectLst>
                <a:cs typeface="+mj-cs"/>
              </a:rPr>
              <a:t>géoférérencement</a:t>
            </a:r>
            <a:endParaRPr lang="ar-DZ" sz="3600" u="sng" dirty="0">
              <a:solidFill>
                <a:srgbClr val="FFFF00"/>
              </a:solidFill>
              <a:effectLst>
                <a:outerShdw blurRad="38100" dist="38100" dir="2700000" algn="tl">
                  <a:srgbClr val="000000">
                    <a:alpha val="43137"/>
                  </a:srgbClr>
                </a:outerShdw>
              </a:effectLst>
              <a:cs typeface="+mj-cs"/>
            </a:endParaRPr>
          </a:p>
        </p:txBody>
      </p:sp>
      <p:sp>
        <p:nvSpPr>
          <p:cNvPr id="8" name="ZoneTexte 7"/>
          <p:cNvSpPr txBox="1"/>
          <p:nvPr/>
        </p:nvSpPr>
        <p:spPr>
          <a:xfrm>
            <a:off x="1043608" y="2492896"/>
            <a:ext cx="7128792" cy="1754326"/>
          </a:xfrm>
          <a:prstGeom prst="rect">
            <a:avLst/>
          </a:prstGeom>
          <a:noFill/>
        </p:spPr>
        <p:txBody>
          <a:bodyPr wrap="square" rtlCol="1">
            <a:spAutoFit/>
          </a:bodyPr>
          <a:lstStyle/>
          <a:p>
            <a:pPr algn="l"/>
            <a:r>
              <a:rPr lang="fr-FR" sz="3600" dirty="0" smtClean="0">
                <a:solidFill>
                  <a:srgbClr val="FFFF00"/>
                </a:solidFill>
                <a:effectLst>
                  <a:outerShdw blurRad="38100" dist="38100" dir="2700000" algn="tl">
                    <a:srgbClr val="000000">
                      <a:alpha val="43137"/>
                    </a:srgbClr>
                  </a:outerShdw>
                </a:effectLst>
                <a:cs typeface="+mj-cs"/>
              </a:rPr>
              <a:t>C’est le passage du système local (machine), vers le système général (système géodésique).</a:t>
            </a:r>
            <a:endParaRPr lang="ar-DZ" sz="3600" dirty="0">
              <a:solidFill>
                <a:srgbClr val="FFFF00"/>
              </a:solidFill>
              <a:effectLst>
                <a:outerShdw blurRad="38100" dist="38100" dir="2700000" algn="tl">
                  <a:srgbClr val="000000">
                    <a:alpha val="43137"/>
                  </a:srgbClr>
                </a:outerShdw>
              </a:effectLst>
              <a:cs typeface="+mj-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971600" y="980728"/>
            <a:ext cx="7128792" cy="646331"/>
          </a:xfrm>
          <a:prstGeom prst="rect">
            <a:avLst/>
          </a:prstGeom>
          <a:noFill/>
        </p:spPr>
        <p:txBody>
          <a:bodyPr wrap="square" rtlCol="1">
            <a:spAutoFit/>
          </a:bodyPr>
          <a:lstStyle/>
          <a:p>
            <a:pPr algn="l"/>
            <a:r>
              <a:rPr lang="fr-FR" sz="3600" u="sng" dirty="0" smtClean="0">
                <a:solidFill>
                  <a:srgbClr val="FFFF00"/>
                </a:solidFill>
                <a:effectLst>
                  <a:outerShdw blurRad="38100" dist="38100" dir="2700000" algn="tl">
                    <a:srgbClr val="000000">
                      <a:alpha val="43137"/>
                    </a:srgbClr>
                  </a:outerShdw>
                </a:effectLst>
                <a:cs typeface="+mj-cs"/>
              </a:rPr>
              <a:t>6. Importance</a:t>
            </a:r>
            <a:endParaRPr lang="ar-DZ" sz="3600" u="sng" dirty="0">
              <a:solidFill>
                <a:srgbClr val="FFFF00"/>
              </a:solidFill>
              <a:effectLst>
                <a:outerShdw blurRad="38100" dist="38100" dir="2700000" algn="tl">
                  <a:srgbClr val="000000">
                    <a:alpha val="43137"/>
                  </a:srgbClr>
                </a:outerShdw>
              </a:effectLst>
              <a:cs typeface="+mj-cs"/>
            </a:endParaRPr>
          </a:p>
        </p:txBody>
      </p:sp>
      <p:sp>
        <p:nvSpPr>
          <p:cNvPr id="8" name="ZoneTexte 7"/>
          <p:cNvSpPr txBox="1"/>
          <p:nvPr/>
        </p:nvSpPr>
        <p:spPr>
          <a:xfrm>
            <a:off x="395536" y="2204864"/>
            <a:ext cx="8424936" cy="3416320"/>
          </a:xfrm>
          <a:prstGeom prst="rect">
            <a:avLst/>
          </a:prstGeom>
          <a:noFill/>
        </p:spPr>
        <p:txBody>
          <a:bodyPr wrap="square" rtlCol="1">
            <a:spAutoFit/>
          </a:bodyPr>
          <a:lstStyle/>
          <a:p>
            <a:pPr algn="l" rtl="0">
              <a:buFont typeface="Wingdings" pitchFamily="2" charset="2"/>
              <a:buChar char="Ø"/>
            </a:pPr>
            <a:r>
              <a:rPr lang="fr-FR" sz="3600" dirty="0" smtClean="0">
                <a:solidFill>
                  <a:srgbClr val="FFFF00"/>
                </a:solidFill>
                <a:effectLst>
                  <a:outerShdw blurRad="38100" dist="38100" dir="2700000" algn="tl">
                    <a:srgbClr val="000000">
                      <a:alpha val="43137"/>
                    </a:srgbClr>
                  </a:outerShdw>
                </a:effectLst>
                <a:cs typeface="+mj-cs"/>
              </a:rPr>
              <a:t> Superposition possible des couches,</a:t>
            </a:r>
          </a:p>
          <a:p>
            <a:pPr algn="l" rtl="0">
              <a:buFont typeface="Wingdings" pitchFamily="2" charset="2"/>
              <a:buChar char="Ø"/>
            </a:pPr>
            <a:r>
              <a:rPr lang="fr-FR" sz="3600" dirty="0" smtClean="0">
                <a:solidFill>
                  <a:srgbClr val="FFFF00"/>
                </a:solidFill>
                <a:effectLst>
                  <a:outerShdw blurRad="38100" dist="38100" dir="2700000" algn="tl">
                    <a:srgbClr val="000000">
                      <a:alpha val="43137"/>
                    </a:srgbClr>
                  </a:outerShdw>
                </a:effectLst>
                <a:cs typeface="+mj-cs"/>
              </a:rPr>
              <a:t> Croisement des couches</a:t>
            </a:r>
          </a:p>
          <a:p>
            <a:pPr algn="l" rtl="0">
              <a:buFont typeface="Wingdings" pitchFamily="2" charset="2"/>
              <a:buChar char="Ø"/>
            </a:pPr>
            <a:r>
              <a:rPr lang="fr-FR" sz="3600" dirty="0" smtClean="0">
                <a:solidFill>
                  <a:srgbClr val="FFFF00"/>
                </a:solidFill>
                <a:effectLst>
                  <a:outerShdw blurRad="38100" dist="38100" dir="2700000" algn="tl">
                    <a:srgbClr val="000000">
                      <a:alpha val="43137"/>
                    </a:srgbClr>
                  </a:outerShdw>
                </a:effectLst>
                <a:cs typeface="+mj-cs"/>
              </a:rPr>
              <a:t> Assembler des cartes scannées</a:t>
            </a:r>
          </a:p>
          <a:p>
            <a:pPr algn="l" rtl="0">
              <a:buFont typeface="Wingdings" pitchFamily="2" charset="2"/>
              <a:buChar char="Ø"/>
            </a:pPr>
            <a:r>
              <a:rPr lang="fr-FR" sz="3600" dirty="0" smtClean="0">
                <a:solidFill>
                  <a:srgbClr val="FFFF00"/>
                </a:solidFill>
                <a:effectLst>
                  <a:outerShdw blurRad="38100" dist="38100" dir="2700000" algn="tl">
                    <a:srgbClr val="000000">
                      <a:alpha val="43137"/>
                    </a:srgbClr>
                  </a:outerShdw>
                </a:effectLst>
                <a:cs typeface="+mj-cs"/>
              </a:rPr>
              <a:t>Créer une mosaïque de photos aériennes</a:t>
            </a:r>
          </a:p>
          <a:p>
            <a:pPr algn="l" rtl="0">
              <a:buFont typeface="Wingdings" pitchFamily="2" charset="2"/>
              <a:buChar char="Ø"/>
            </a:pPr>
            <a:r>
              <a:rPr lang="fr-FR" sz="3600" dirty="0" smtClean="0">
                <a:solidFill>
                  <a:srgbClr val="FFFF00"/>
                </a:solidFill>
                <a:effectLst>
                  <a:outerShdw blurRad="38100" dist="38100" dir="2700000" algn="tl">
                    <a:srgbClr val="000000">
                      <a:alpha val="43137"/>
                    </a:srgbClr>
                  </a:outerShdw>
                </a:effectLst>
                <a:cs typeface="+mj-cs"/>
              </a:rPr>
              <a:t> Finaliser les travaux et projets divers</a:t>
            </a:r>
          </a:p>
          <a:p>
            <a:pPr algn="l" rtl="0">
              <a:buFont typeface="Wingdings" pitchFamily="2" charset="2"/>
              <a:buChar char="Ø"/>
            </a:pPr>
            <a:r>
              <a:rPr lang="fr-FR" sz="3600" dirty="0" smtClean="0">
                <a:solidFill>
                  <a:srgbClr val="FFFF00"/>
                </a:solidFill>
                <a:effectLst>
                  <a:outerShdw blurRad="38100" dist="38100" dir="2700000" algn="tl">
                    <a:srgbClr val="000000">
                      <a:alpha val="43137"/>
                    </a:srgbClr>
                  </a:outerShdw>
                </a:effectLst>
                <a:cs typeface="+mj-cs"/>
              </a:rPr>
              <a:t> …</a:t>
            </a:r>
            <a:endParaRPr lang="ar-DZ" sz="3600" dirty="0">
              <a:solidFill>
                <a:srgbClr val="FFFF00"/>
              </a:solidFill>
              <a:effectLst>
                <a:outerShdw blurRad="38100" dist="38100" dir="2700000" algn="tl">
                  <a:srgbClr val="000000">
                    <a:alpha val="43137"/>
                  </a:srgbClr>
                </a:outerShdw>
              </a:effectLst>
              <a:cs typeface="+mj-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6" name="Image 5"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7" name="Image 6" descr="big_thumb.jpg"/>
          <p:cNvPicPr>
            <a:picLocks noChangeAspect="1"/>
          </p:cNvPicPr>
          <p:nvPr/>
        </p:nvPicPr>
        <p:blipFill>
          <a:blip r:embed="rId3" cstate="print"/>
          <a:srcRect l="7240" t="12777" r="7240" b="1829"/>
          <a:stretch>
            <a:fillRect/>
          </a:stretch>
        </p:blipFill>
        <p:spPr>
          <a:xfrm>
            <a:off x="1331640" y="1196752"/>
            <a:ext cx="6264696" cy="469852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5" name="Espace réservé du contenu 4" descr="sig_info.gif"/>
          <p:cNvPicPr>
            <a:picLocks noGrp="1" noChangeAspect="1"/>
          </p:cNvPicPr>
          <p:nvPr>
            <p:ph idx="1"/>
          </p:nvPr>
        </p:nvPicPr>
        <p:blipFill>
          <a:blip r:embed="rId3" cstate="print"/>
          <a:stretch>
            <a:fillRect/>
          </a:stretch>
        </p:blipFill>
        <p:spPr>
          <a:xfrm>
            <a:off x="1691680" y="476672"/>
            <a:ext cx="5688632" cy="602995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7" name="Image 6" descr="18_h9WQ2.jpg"/>
          <p:cNvPicPr>
            <a:picLocks noChangeAspect="1"/>
          </p:cNvPicPr>
          <p:nvPr/>
        </p:nvPicPr>
        <p:blipFill>
          <a:blip r:embed="rId3" cstate="print"/>
          <a:stretch>
            <a:fillRect/>
          </a:stretch>
        </p:blipFill>
        <p:spPr>
          <a:xfrm>
            <a:off x="1043608" y="1052736"/>
            <a:ext cx="6768751" cy="506681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4067944" y="1988840"/>
            <a:ext cx="1872208" cy="1107996"/>
          </a:xfrm>
          <a:prstGeom prst="rect">
            <a:avLst/>
          </a:prstGeom>
          <a:noFill/>
        </p:spPr>
        <p:txBody>
          <a:bodyPr wrap="square" rtlCol="1">
            <a:spAutoFit/>
          </a:bodyPr>
          <a:lstStyle/>
          <a:p>
            <a:pPr algn="l"/>
            <a:r>
              <a:rPr lang="fr-FR" sz="6600" u="sng" dirty="0" smtClean="0">
                <a:solidFill>
                  <a:srgbClr val="FFFF00"/>
                </a:solidFill>
                <a:effectLst>
                  <a:outerShdw blurRad="38100" dist="38100" dir="2700000" algn="tl">
                    <a:srgbClr val="000000">
                      <a:alpha val="43137"/>
                    </a:srgbClr>
                  </a:outerShdw>
                </a:effectLst>
                <a:cs typeface="+mj-cs"/>
              </a:rPr>
              <a:t>TP</a:t>
            </a:r>
            <a:endParaRPr lang="ar-DZ" sz="6600" u="sng" dirty="0">
              <a:solidFill>
                <a:srgbClr val="FFFF00"/>
              </a:solidFill>
              <a:effectLst>
                <a:outerShdw blurRad="38100" dist="38100" dir="2700000" algn="tl">
                  <a:srgbClr val="000000">
                    <a:alpha val="43137"/>
                  </a:srgbClr>
                </a:outerShdw>
              </a:effectLst>
              <a:cs typeface="+mj-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5" name="Espace réservé du contenu 4" descr="Section_Cadastrale.bmp"/>
          <p:cNvPicPr>
            <a:picLocks noGrp="1" noChangeAspect="1"/>
          </p:cNvPicPr>
          <p:nvPr>
            <p:ph idx="1"/>
          </p:nvPr>
        </p:nvPicPr>
        <p:blipFill>
          <a:blip r:embed="rId3" cstate="print"/>
          <a:stretch>
            <a:fillRect/>
          </a:stretch>
        </p:blipFill>
        <p:spPr>
          <a:xfrm>
            <a:off x="539552" y="692696"/>
            <a:ext cx="8050705" cy="5549417"/>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8" name="ZoneTexte 7"/>
          <p:cNvSpPr txBox="1"/>
          <p:nvPr/>
        </p:nvSpPr>
        <p:spPr>
          <a:xfrm>
            <a:off x="1259632" y="548680"/>
            <a:ext cx="5832648" cy="646331"/>
          </a:xfrm>
          <a:prstGeom prst="rect">
            <a:avLst/>
          </a:prstGeom>
          <a:noFill/>
        </p:spPr>
        <p:txBody>
          <a:bodyPr wrap="square" rtlCol="1">
            <a:spAutoFit/>
          </a:bodyPr>
          <a:lstStyle/>
          <a:p>
            <a:pPr algn="ctr"/>
            <a:r>
              <a:rPr lang="fr-FR" sz="3600" u="sng" dirty="0" smtClean="0">
                <a:solidFill>
                  <a:srgbClr val="FFFF00"/>
                </a:solidFill>
                <a:effectLst>
                  <a:outerShdw blurRad="38100" dist="38100" dir="2700000" algn="tl">
                    <a:srgbClr val="000000">
                      <a:alpha val="43137"/>
                    </a:srgbClr>
                  </a:outerShdw>
                </a:effectLst>
                <a:cs typeface="+mj-cs"/>
              </a:rPr>
              <a:t>1. Définition</a:t>
            </a:r>
            <a:endParaRPr lang="ar-DZ" sz="3600" u="sng" dirty="0">
              <a:solidFill>
                <a:srgbClr val="FFFF00"/>
              </a:solidFill>
              <a:effectLst>
                <a:outerShdw blurRad="38100" dist="38100" dir="2700000" algn="tl">
                  <a:srgbClr val="000000">
                    <a:alpha val="43137"/>
                  </a:srgbClr>
                </a:outerShdw>
              </a:effectLst>
              <a:cs typeface="+mj-cs"/>
            </a:endParaRPr>
          </a:p>
        </p:txBody>
      </p:sp>
      <p:grpSp>
        <p:nvGrpSpPr>
          <p:cNvPr id="21" name="Groupe 20"/>
          <p:cNvGrpSpPr/>
          <p:nvPr/>
        </p:nvGrpSpPr>
        <p:grpSpPr>
          <a:xfrm>
            <a:off x="1115616" y="1556792"/>
            <a:ext cx="7056784" cy="4464496"/>
            <a:chOff x="1115616" y="1556792"/>
            <a:chExt cx="7056784" cy="4464496"/>
          </a:xfrm>
        </p:grpSpPr>
        <p:sp>
          <p:nvSpPr>
            <p:cNvPr id="9" name="Ellipse 8"/>
            <p:cNvSpPr/>
            <p:nvPr/>
          </p:nvSpPr>
          <p:spPr>
            <a:xfrm>
              <a:off x="3131840" y="4149080"/>
              <a:ext cx="2880320" cy="1872208"/>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1" name="Ellipse 10"/>
            <p:cNvSpPr/>
            <p:nvPr/>
          </p:nvSpPr>
          <p:spPr>
            <a:xfrm>
              <a:off x="5940152" y="1556792"/>
              <a:ext cx="2232248" cy="136815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2" name="Ellipse 11"/>
            <p:cNvSpPr/>
            <p:nvPr/>
          </p:nvSpPr>
          <p:spPr>
            <a:xfrm>
              <a:off x="1115616" y="1556792"/>
              <a:ext cx="2232248" cy="136815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6" name="Flèche droite 15"/>
            <p:cNvSpPr/>
            <p:nvPr/>
          </p:nvSpPr>
          <p:spPr>
            <a:xfrm rot="2252821">
              <a:off x="2450905" y="3277253"/>
              <a:ext cx="1800200" cy="504056"/>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7" name="Flèche droite 16"/>
            <p:cNvSpPr/>
            <p:nvPr/>
          </p:nvSpPr>
          <p:spPr>
            <a:xfrm rot="7911931">
              <a:off x="4803827" y="3220551"/>
              <a:ext cx="1647918" cy="504056"/>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8" name="ZoneTexte 17"/>
            <p:cNvSpPr txBox="1"/>
            <p:nvPr/>
          </p:nvSpPr>
          <p:spPr>
            <a:xfrm>
              <a:off x="1475656" y="1908121"/>
              <a:ext cx="1512168" cy="584775"/>
            </a:xfrm>
            <a:prstGeom prst="rect">
              <a:avLst/>
            </a:prstGeom>
            <a:noFill/>
          </p:spPr>
          <p:txBody>
            <a:bodyPr wrap="square" rtlCol="1">
              <a:spAutoFit/>
            </a:bodyPr>
            <a:lstStyle/>
            <a:p>
              <a:pPr algn="ctr"/>
              <a:r>
                <a:rPr lang="fr-FR" sz="3200" dirty="0" smtClean="0"/>
                <a:t>Carte</a:t>
              </a:r>
              <a:endParaRPr lang="ar-DZ" sz="3200" dirty="0"/>
            </a:p>
          </p:txBody>
        </p:sp>
        <p:sp>
          <p:nvSpPr>
            <p:cNvPr id="19" name="ZoneTexte 18"/>
            <p:cNvSpPr txBox="1"/>
            <p:nvPr/>
          </p:nvSpPr>
          <p:spPr>
            <a:xfrm>
              <a:off x="6300192" y="1916832"/>
              <a:ext cx="1512168" cy="584775"/>
            </a:xfrm>
            <a:prstGeom prst="rect">
              <a:avLst/>
            </a:prstGeom>
            <a:noFill/>
          </p:spPr>
          <p:txBody>
            <a:bodyPr wrap="square" rtlCol="1">
              <a:spAutoFit/>
            </a:bodyPr>
            <a:lstStyle/>
            <a:p>
              <a:pPr algn="ctr"/>
              <a:r>
                <a:rPr lang="fr-FR" sz="3200" dirty="0" smtClean="0"/>
                <a:t>Tableau</a:t>
              </a:r>
              <a:endParaRPr lang="ar-DZ" sz="3200" dirty="0"/>
            </a:p>
          </p:txBody>
        </p:sp>
        <p:sp>
          <p:nvSpPr>
            <p:cNvPr id="20" name="ZoneTexte 19"/>
            <p:cNvSpPr txBox="1"/>
            <p:nvPr/>
          </p:nvSpPr>
          <p:spPr>
            <a:xfrm>
              <a:off x="3779912" y="4653136"/>
              <a:ext cx="1512168" cy="830997"/>
            </a:xfrm>
            <a:prstGeom prst="rect">
              <a:avLst/>
            </a:prstGeom>
            <a:noFill/>
          </p:spPr>
          <p:txBody>
            <a:bodyPr wrap="square" rtlCol="1">
              <a:spAutoFit/>
            </a:bodyPr>
            <a:lstStyle/>
            <a:p>
              <a:pPr algn="ctr"/>
              <a:r>
                <a:rPr lang="fr-FR" sz="4800" dirty="0" smtClean="0"/>
                <a:t>S.I.G</a:t>
              </a:r>
              <a:endParaRPr lang="ar-DZ" sz="4800" dirty="0"/>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grpSp>
        <p:nvGrpSpPr>
          <p:cNvPr id="5" name="Groupe 6"/>
          <p:cNvGrpSpPr/>
          <p:nvPr/>
        </p:nvGrpSpPr>
        <p:grpSpPr>
          <a:xfrm>
            <a:off x="251520" y="548680"/>
            <a:ext cx="8673239" cy="6048672"/>
            <a:chOff x="251520" y="548680"/>
            <a:chExt cx="8673239" cy="6048672"/>
          </a:xfrm>
        </p:grpSpPr>
        <p:pic>
          <p:nvPicPr>
            <p:cNvPr id="6146" name="Picture 2"/>
            <p:cNvPicPr>
              <a:picLocks noChangeAspect="1" noChangeArrowheads="1"/>
            </p:cNvPicPr>
            <p:nvPr/>
          </p:nvPicPr>
          <p:blipFill>
            <a:blip r:embed="rId3" cstate="print"/>
            <a:srcRect b="6250"/>
            <a:stretch>
              <a:fillRect/>
            </a:stretch>
          </p:blipFill>
          <p:spPr bwMode="auto">
            <a:xfrm>
              <a:off x="251520" y="548680"/>
              <a:ext cx="8418188" cy="4437112"/>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l="29523" t="43109" r="23435" b="28344"/>
            <a:stretch>
              <a:fillRect/>
            </a:stretch>
          </p:blipFill>
          <p:spPr bwMode="auto">
            <a:xfrm>
              <a:off x="1115616" y="3933056"/>
              <a:ext cx="7809143" cy="2664296"/>
            </a:xfrm>
            <a:prstGeom prst="rect">
              <a:avLst/>
            </a:prstGeom>
            <a:noFill/>
            <a:ln w="9525">
              <a:noFill/>
              <a:miter lim="800000"/>
              <a:headEnd/>
              <a:tailEnd/>
            </a:ln>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grpSp>
        <p:nvGrpSpPr>
          <p:cNvPr id="5" name="Groupe 6"/>
          <p:cNvGrpSpPr/>
          <p:nvPr/>
        </p:nvGrpSpPr>
        <p:grpSpPr>
          <a:xfrm>
            <a:off x="467544" y="620688"/>
            <a:ext cx="8060296" cy="4248472"/>
            <a:chOff x="467544" y="620688"/>
            <a:chExt cx="8060296" cy="4248472"/>
          </a:xfrm>
        </p:grpSpPr>
        <p:pic>
          <p:nvPicPr>
            <p:cNvPr id="7170" name="Picture 2"/>
            <p:cNvPicPr>
              <a:picLocks noChangeAspect="1" noChangeArrowheads="1"/>
            </p:cNvPicPr>
            <p:nvPr/>
          </p:nvPicPr>
          <p:blipFill>
            <a:blip r:embed="rId3" cstate="print"/>
            <a:srcRect b="6250"/>
            <a:stretch>
              <a:fillRect/>
            </a:stretch>
          </p:blipFill>
          <p:spPr bwMode="auto">
            <a:xfrm>
              <a:off x="467544" y="620688"/>
              <a:ext cx="8060296" cy="4248472"/>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l="38932" t="26375" r="38931" b="48031"/>
            <a:stretch>
              <a:fillRect/>
            </a:stretch>
          </p:blipFill>
          <p:spPr bwMode="auto">
            <a:xfrm>
              <a:off x="1979712" y="1412776"/>
              <a:ext cx="4824536" cy="3135948"/>
            </a:xfrm>
            <a:prstGeom prst="rect">
              <a:avLst/>
            </a:prstGeom>
            <a:noFill/>
            <a:ln w="9525">
              <a:noFill/>
              <a:miter lim="800000"/>
              <a:headEnd/>
              <a:tailEnd/>
            </a:ln>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8194" name="Picture 2"/>
          <p:cNvPicPr>
            <a:picLocks noChangeAspect="1" noChangeArrowheads="1"/>
          </p:cNvPicPr>
          <p:nvPr/>
        </p:nvPicPr>
        <p:blipFill>
          <a:blip r:embed="rId3" cstate="print"/>
          <a:srcRect l="20196" t="10454" r="19479" b="32453"/>
          <a:stretch>
            <a:fillRect/>
          </a:stretch>
        </p:blipFill>
        <p:spPr bwMode="auto">
          <a:xfrm>
            <a:off x="179512" y="980728"/>
            <a:ext cx="8796150" cy="468052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9218" name="Picture 2"/>
          <p:cNvPicPr>
            <a:picLocks noChangeAspect="1" noChangeArrowheads="1"/>
          </p:cNvPicPr>
          <p:nvPr/>
        </p:nvPicPr>
        <p:blipFill>
          <a:blip r:embed="rId3" cstate="print"/>
          <a:srcRect l="19643" t="10454" r="27781" b="33438"/>
          <a:stretch>
            <a:fillRect/>
          </a:stretch>
        </p:blipFill>
        <p:spPr bwMode="auto">
          <a:xfrm>
            <a:off x="107504" y="908720"/>
            <a:ext cx="8892480" cy="5335488"/>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ar-DZ"/>
          </a:p>
        </p:txBody>
      </p:sp>
      <p:sp>
        <p:nvSpPr>
          <p:cNvPr id="3" name="Sous-titre 2"/>
          <p:cNvSpPr>
            <a:spLocks noGrp="1"/>
          </p:cNvSpPr>
          <p:nvPr>
            <p:ph type="subTitle"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691680" y="1412776"/>
            <a:ext cx="5832648" cy="584775"/>
          </a:xfrm>
          <a:prstGeom prst="rect">
            <a:avLst/>
          </a:prstGeom>
          <a:noFill/>
        </p:spPr>
        <p:txBody>
          <a:bodyPr wrap="square" rtlCol="1">
            <a:spAutoFit/>
          </a:bodyPr>
          <a:lstStyle/>
          <a:p>
            <a:pPr algn="ctr"/>
            <a:r>
              <a:rPr lang="fr-FR" sz="3200" dirty="0" smtClean="0">
                <a:solidFill>
                  <a:srgbClr val="FFFF00"/>
                </a:solidFill>
                <a:cs typeface="+mj-cs"/>
              </a:rPr>
              <a:t>CHAPITRE III</a:t>
            </a:r>
            <a:endParaRPr lang="ar-DZ" sz="3200" dirty="0">
              <a:solidFill>
                <a:srgbClr val="FFFF00"/>
              </a:solidFill>
              <a:cs typeface="+mj-cs"/>
            </a:endParaRPr>
          </a:p>
        </p:txBody>
      </p:sp>
      <p:sp>
        <p:nvSpPr>
          <p:cNvPr id="8" name="ZoneTexte 7"/>
          <p:cNvSpPr txBox="1"/>
          <p:nvPr/>
        </p:nvSpPr>
        <p:spPr>
          <a:xfrm>
            <a:off x="179512" y="2564904"/>
            <a:ext cx="8964488" cy="1938992"/>
          </a:xfrm>
          <a:prstGeom prst="rect">
            <a:avLst/>
          </a:prstGeom>
          <a:noFill/>
        </p:spPr>
        <p:txBody>
          <a:bodyPr wrap="square" rtlCol="1">
            <a:spAutoFit/>
          </a:bodyPr>
          <a:lstStyle/>
          <a:p>
            <a:pPr algn="ctr"/>
            <a:r>
              <a:rPr lang="fr-FR" sz="6000" dirty="0" smtClean="0">
                <a:solidFill>
                  <a:srgbClr val="FFFF00"/>
                </a:solidFill>
                <a:effectLst>
                  <a:outerShdw blurRad="38100" dist="38100" dir="2700000" algn="tl">
                    <a:srgbClr val="000000">
                      <a:alpha val="43137"/>
                    </a:srgbClr>
                  </a:outerShdw>
                </a:effectLst>
                <a:cs typeface="+mj-cs"/>
              </a:rPr>
              <a:t>Représentation de l’information géographique </a:t>
            </a:r>
            <a:endParaRPr lang="ar-DZ" sz="6000" dirty="0">
              <a:solidFill>
                <a:srgbClr val="FFFF00"/>
              </a:solidFill>
              <a:cs typeface="+mj-cs"/>
            </a:endParaRPr>
          </a:p>
        </p:txBody>
      </p:sp>
      <p:cxnSp>
        <p:nvCxnSpPr>
          <p:cNvPr id="16" name="Connecteur droit 15"/>
          <p:cNvCxnSpPr/>
          <p:nvPr/>
        </p:nvCxnSpPr>
        <p:spPr>
          <a:xfrm>
            <a:off x="-1404664" y="2060848"/>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611560" y="5517232"/>
            <a:ext cx="5832648" cy="954107"/>
          </a:xfrm>
          <a:prstGeom prst="rect">
            <a:avLst/>
          </a:prstGeom>
          <a:noFill/>
        </p:spPr>
        <p:txBody>
          <a:bodyPr wrap="square" rtlCol="1">
            <a:spAutoFit/>
          </a:bodyPr>
          <a:lstStyle/>
          <a:p>
            <a:pPr algn="l"/>
            <a:r>
              <a:rPr lang="fr-FR" sz="3200" dirty="0" smtClean="0">
                <a:solidFill>
                  <a:srgbClr val="FFFF00"/>
                </a:solidFill>
                <a:cs typeface="+mj-cs"/>
              </a:rPr>
              <a:t>Dr. Nabil MEGA</a:t>
            </a:r>
          </a:p>
          <a:p>
            <a:pPr algn="l"/>
            <a:r>
              <a:rPr lang="fr-FR" sz="2400" dirty="0" smtClean="0">
                <a:solidFill>
                  <a:srgbClr val="FFFF00"/>
                </a:solidFill>
                <a:cs typeface="+mj-cs"/>
              </a:rPr>
              <a:t>Mega-nabil@univ-eloued.dz</a:t>
            </a:r>
            <a:endParaRPr lang="ar-DZ" sz="2400" dirty="0">
              <a:solidFill>
                <a:srgbClr val="FFFF00"/>
              </a:solidFill>
              <a:cs typeface="+mj-cs"/>
            </a:endParaRPr>
          </a:p>
        </p:txBody>
      </p:sp>
      <p:sp>
        <p:nvSpPr>
          <p:cNvPr id="18" name="ZoneTexte 17"/>
          <p:cNvSpPr txBox="1"/>
          <p:nvPr/>
        </p:nvSpPr>
        <p:spPr>
          <a:xfrm>
            <a:off x="251520" y="188640"/>
            <a:ext cx="5832648" cy="584775"/>
          </a:xfrm>
          <a:prstGeom prst="rect">
            <a:avLst/>
          </a:prstGeom>
          <a:noFill/>
        </p:spPr>
        <p:txBody>
          <a:bodyPr wrap="square" rtlCol="1">
            <a:spAutoFit/>
          </a:bodyPr>
          <a:lstStyle/>
          <a:p>
            <a:pPr algn="l"/>
            <a:r>
              <a:rPr lang="fr-FR" sz="3200" u="sng" dirty="0" smtClean="0">
                <a:solidFill>
                  <a:srgbClr val="FFFF00"/>
                </a:solidFill>
                <a:cs typeface="+mj-cs"/>
              </a:rPr>
              <a:t>Cours: S.I.G</a:t>
            </a:r>
            <a:endParaRPr lang="ar-DZ" sz="3200" u="sng" dirty="0">
              <a:solidFill>
                <a:srgbClr val="FFFF00"/>
              </a:solidFill>
              <a:cs typeface="+mj-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images.jpg"/>
          <p:cNvPicPr>
            <a:picLocks noChangeAspect="1"/>
          </p:cNvPicPr>
          <p:nvPr/>
        </p:nvPicPr>
        <p:blipFill>
          <a:blip r:embed="rId2" cstate="print"/>
          <a:stretch>
            <a:fillRect/>
          </a:stretch>
        </p:blipFill>
        <p:spPr>
          <a:xfrm>
            <a:off x="827584" y="1714897"/>
            <a:ext cx="7776864" cy="3010247"/>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259632" y="476672"/>
            <a:ext cx="5832648" cy="769441"/>
          </a:xfrm>
          <a:prstGeom prst="rect">
            <a:avLst/>
          </a:prstGeom>
          <a:noFill/>
        </p:spPr>
        <p:txBody>
          <a:bodyPr wrap="square" rtlCol="1">
            <a:spAutoFit/>
          </a:bodyPr>
          <a:lstStyle/>
          <a:p>
            <a:pPr algn="ctr"/>
            <a:r>
              <a:rPr lang="fr-FR" sz="4400" u="sng" dirty="0" smtClean="0">
                <a:cs typeface="+mj-cs"/>
              </a:rPr>
              <a:t>1. Introduction</a:t>
            </a:r>
            <a:endParaRPr lang="ar-DZ" sz="4400" u="sng" dirty="0">
              <a:cs typeface="+mj-cs"/>
            </a:endParaRPr>
          </a:p>
        </p:txBody>
      </p:sp>
      <p:pic>
        <p:nvPicPr>
          <p:cNvPr id="8" name="Image 7" descr="Conception-et-developpement-dun-outil-information-pour-la-gestion-de-lamenagement-paysager-a3.png"/>
          <p:cNvPicPr>
            <a:picLocks noChangeAspect="1"/>
          </p:cNvPicPr>
          <p:nvPr/>
        </p:nvPicPr>
        <p:blipFill>
          <a:blip r:embed="rId2" cstate="print"/>
          <a:stretch>
            <a:fillRect/>
          </a:stretch>
        </p:blipFill>
        <p:spPr>
          <a:xfrm>
            <a:off x="1259632" y="1268760"/>
            <a:ext cx="6552728" cy="5172473"/>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23528" y="1894180"/>
            <a:ext cx="8496944" cy="3293209"/>
          </a:xfrm>
          <a:prstGeom prst="rect">
            <a:avLst/>
          </a:prstGeom>
          <a:noFill/>
        </p:spPr>
        <p:txBody>
          <a:bodyPr wrap="square" rtlCol="1">
            <a:spAutoFit/>
          </a:bodyPr>
          <a:lstStyle/>
          <a:p>
            <a:pPr algn="l" rtl="0"/>
            <a:r>
              <a:rPr lang="fr-FR" sz="3200" dirty="0" smtClean="0">
                <a:solidFill>
                  <a:srgbClr val="FFFF00"/>
                </a:solidFill>
                <a:effectLst>
                  <a:outerShdw blurRad="38100" dist="38100" dir="2700000" algn="tl">
                    <a:srgbClr val="000000">
                      <a:alpha val="43137"/>
                    </a:srgbClr>
                  </a:outerShdw>
                </a:effectLst>
                <a:cs typeface="+mj-cs"/>
              </a:rPr>
              <a:t> </a:t>
            </a:r>
          </a:p>
          <a:p>
            <a:pPr algn="just" rtl="0"/>
            <a:r>
              <a:rPr lang="fr-FR" sz="3600" dirty="0" smtClean="0"/>
              <a:t>C’est la transcription de l’information géographique physique en information géographique numérique (sur un ordinateur, une tablette…)</a:t>
            </a:r>
            <a:endParaRPr lang="fr-FR" sz="3600" dirty="0" smtClean="0">
              <a:cs typeface="+mj-cs"/>
            </a:endParaRPr>
          </a:p>
          <a:p>
            <a:pPr algn="l" rtl="0"/>
            <a:r>
              <a:rPr lang="fr-FR" sz="3200" dirty="0" smtClean="0">
                <a:solidFill>
                  <a:srgbClr val="FFFF00"/>
                </a:solidFill>
                <a:effectLst>
                  <a:outerShdw blurRad="38100" dist="38100" dir="2700000" algn="tl">
                    <a:srgbClr val="000000">
                      <a:alpha val="43137"/>
                    </a:srgbClr>
                  </a:outerShdw>
                </a:effectLst>
                <a:cs typeface="+mj-cs"/>
              </a:rPr>
              <a:t> </a:t>
            </a:r>
            <a:endParaRPr lang="fr-FR" sz="3200" dirty="0">
              <a:solidFill>
                <a:srgbClr val="FFFF00"/>
              </a:solidFill>
              <a:effectLst>
                <a:outerShdw blurRad="38100" dist="38100" dir="2700000" algn="tl">
                  <a:srgbClr val="000000">
                    <a:alpha val="43137"/>
                  </a:srgbClr>
                </a:outerShdw>
              </a:effectLst>
              <a:cs typeface="+mj-cs"/>
            </a:endParaRPr>
          </a:p>
        </p:txBody>
      </p:sp>
      <p:sp>
        <p:nvSpPr>
          <p:cNvPr id="7" name="ZoneTexte 6"/>
          <p:cNvSpPr txBox="1"/>
          <p:nvPr/>
        </p:nvSpPr>
        <p:spPr>
          <a:xfrm>
            <a:off x="1259632" y="548680"/>
            <a:ext cx="5832648" cy="769441"/>
          </a:xfrm>
          <a:prstGeom prst="rect">
            <a:avLst/>
          </a:prstGeom>
          <a:noFill/>
        </p:spPr>
        <p:txBody>
          <a:bodyPr wrap="square" rtlCol="1">
            <a:spAutoFit/>
          </a:bodyPr>
          <a:lstStyle/>
          <a:p>
            <a:pPr algn="ctr"/>
            <a:r>
              <a:rPr lang="fr-FR" sz="4400" u="sng" dirty="0" smtClean="0">
                <a:cs typeface="+mj-cs"/>
              </a:rPr>
              <a:t>2. Définition</a:t>
            </a:r>
            <a:endParaRPr lang="ar-DZ" sz="4400" u="sng" dirty="0">
              <a:cs typeface="+mj-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1259632" y="548680"/>
            <a:ext cx="7128792" cy="769441"/>
          </a:xfrm>
          <a:prstGeom prst="rect">
            <a:avLst/>
          </a:prstGeom>
          <a:noFill/>
        </p:spPr>
        <p:txBody>
          <a:bodyPr wrap="square" rtlCol="1">
            <a:spAutoFit/>
          </a:bodyPr>
          <a:lstStyle/>
          <a:p>
            <a:pPr algn="l"/>
            <a:r>
              <a:rPr lang="fr-FR" sz="4400" u="sng" dirty="0" smtClean="0">
                <a:cs typeface="+mj-cs"/>
              </a:rPr>
              <a:t>3. Modes de représentation</a:t>
            </a:r>
            <a:endParaRPr lang="ar-DZ" sz="4400" u="sng" dirty="0">
              <a:cs typeface="+mj-cs"/>
            </a:endParaRPr>
          </a:p>
        </p:txBody>
      </p:sp>
      <p:sp>
        <p:nvSpPr>
          <p:cNvPr id="8" name="ZoneTexte 7"/>
          <p:cNvSpPr txBox="1"/>
          <p:nvPr/>
        </p:nvSpPr>
        <p:spPr>
          <a:xfrm>
            <a:off x="1619672" y="2011487"/>
            <a:ext cx="7128792" cy="769441"/>
          </a:xfrm>
          <a:prstGeom prst="rect">
            <a:avLst/>
          </a:prstGeom>
          <a:noFill/>
        </p:spPr>
        <p:txBody>
          <a:bodyPr wrap="square" rtlCol="1">
            <a:spAutoFit/>
          </a:bodyPr>
          <a:lstStyle/>
          <a:p>
            <a:pPr algn="l"/>
            <a:r>
              <a:rPr lang="fr-FR" sz="4400" dirty="0" smtClean="0">
                <a:cs typeface="+mj-cs"/>
              </a:rPr>
              <a:t>3.1. Mode Vecteur</a:t>
            </a:r>
            <a:endParaRPr lang="ar-DZ" sz="4400" dirty="0">
              <a:cs typeface="+mj-cs"/>
            </a:endParaRPr>
          </a:p>
        </p:txBody>
      </p:sp>
      <p:sp>
        <p:nvSpPr>
          <p:cNvPr id="10" name="ZoneTexte 9"/>
          <p:cNvSpPr txBox="1"/>
          <p:nvPr/>
        </p:nvSpPr>
        <p:spPr>
          <a:xfrm>
            <a:off x="1619672" y="3140968"/>
            <a:ext cx="7128792" cy="769441"/>
          </a:xfrm>
          <a:prstGeom prst="rect">
            <a:avLst/>
          </a:prstGeom>
          <a:noFill/>
        </p:spPr>
        <p:txBody>
          <a:bodyPr wrap="square" rtlCol="1">
            <a:spAutoFit/>
          </a:bodyPr>
          <a:lstStyle/>
          <a:p>
            <a:pPr algn="l"/>
            <a:r>
              <a:rPr lang="fr-FR" sz="4400" dirty="0" smtClean="0">
                <a:cs typeface="+mj-cs"/>
              </a:rPr>
              <a:t>3.2. Mode Raster</a:t>
            </a:r>
            <a:endParaRPr lang="ar-DZ" sz="4400" dirty="0">
              <a:cs typeface="+mj-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sig_donneegeo.gif"/>
          <p:cNvPicPr>
            <a:picLocks noGrp="1" noChangeAspect="1"/>
          </p:cNvPicPr>
          <p:nvPr>
            <p:ph idx="1"/>
          </p:nvPr>
        </p:nvPicPr>
        <p:blipFill>
          <a:blip r:embed="rId2" cstate="print"/>
          <a:stretch>
            <a:fillRect/>
          </a:stretch>
        </p:blipFill>
        <p:spPr>
          <a:xfrm>
            <a:off x="755576" y="908720"/>
            <a:ext cx="7716777" cy="468052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259632" y="548680"/>
            <a:ext cx="5832648" cy="646331"/>
          </a:xfrm>
          <a:prstGeom prst="rect">
            <a:avLst/>
          </a:prstGeom>
          <a:noFill/>
        </p:spPr>
        <p:txBody>
          <a:bodyPr wrap="square" rtlCol="1">
            <a:spAutoFit/>
          </a:bodyPr>
          <a:lstStyle/>
          <a:p>
            <a:pPr algn="ctr"/>
            <a:r>
              <a:rPr lang="fr-FR" sz="3600" u="sng" dirty="0" smtClean="0">
                <a:solidFill>
                  <a:srgbClr val="FFFF00"/>
                </a:solidFill>
                <a:effectLst>
                  <a:outerShdw blurRad="38100" dist="38100" dir="2700000" algn="tl">
                    <a:srgbClr val="000000">
                      <a:alpha val="43137"/>
                    </a:srgbClr>
                  </a:outerShdw>
                </a:effectLst>
                <a:cs typeface="+mj-cs"/>
              </a:rPr>
              <a:t>1. Définition</a:t>
            </a:r>
            <a:endParaRPr lang="ar-DZ" sz="3600" u="sng" dirty="0">
              <a:solidFill>
                <a:srgbClr val="FFFF00"/>
              </a:solidFill>
              <a:effectLst>
                <a:outerShdw blurRad="38100" dist="38100" dir="2700000" algn="tl">
                  <a:srgbClr val="000000">
                    <a:alpha val="43137"/>
                  </a:srgbClr>
                </a:outerShdw>
              </a:effectLst>
              <a:cs typeface="+mj-cs"/>
            </a:endParaRPr>
          </a:p>
        </p:txBody>
      </p:sp>
      <p:pic>
        <p:nvPicPr>
          <p:cNvPr id="7" name="Image 6" descr="technologie4.jpg"/>
          <p:cNvPicPr>
            <a:picLocks noChangeAspect="1"/>
          </p:cNvPicPr>
          <p:nvPr/>
        </p:nvPicPr>
        <p:blipFill>
          <a:blip r:embed="rId3" cstate="print"/>
          <a:stretch>
            <a:fillRect/>
          </a:stretch>
        </p:blipFill>
        <p:spPr>
          <a:xfrm>
            <a:off x="2555776" y="1340768"/>
            <a:ext cx="4044280" cy="5308118"/>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11" descr="raster.png"/>
          <p:cNvPicPr>
            <a:picLocks noGrp="1" noChangeAspect="1"/>
          </p:cNvPicPr>
          <p:nvPr>
            <p:ph idx="1"/>
          </p:nvPr>
        </p:nvPicPr>
        <p:blipFill>
          <a:blip r:embed="rId2" cstate="print"/>
          <a:stretch>
            <a:fillRect/>
          </a:stretch>
        </p:blipFill>
        <p:spPr>
          <a:xfrm>
            <a:off x="611560" y="1124744"/>
            <a:ext cx="8023668" cy="5001419"/>
          </a:xfrm>
          <a:solidFill>
            <a:schemeClr val="bg1"/>
          </a:solid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1259632" y="332656"/>
            <a:ext cx="7128792" cy="707886"/>
          </a:xfrm>
          <a:prstGeom prst="rect">
            <a:avLst/>
          </a:prstGeom>
          <a:noFill/>
        </p:spPr>
        <p:txBody>
          <a:bodyPr wrap="square" rtlCol="1">
            <a:spAutoFit/>
          </a:bodyPr>
          <a:lstStyle/>
          <a:p>
            <a:pPr algn="l"/>
            <a:r>
              <a:rPr lang="fr-FR" sz="4000" u="sng" dirty="0" smtClean="0">
                <a:cs typeface="+mj-cs"/>
              </a:rPr>
              <a:t>3.1. Mode Vecteur</a:t>
            </a:r>
            <a:endParaRPr lang="ar-DZ" sz="4000" u="sng" dirty="0">
              <a:cs typeface="+mj-cs"/>
            </a:endParaRPr>
          </a:p>
        </p:txBody>
      </p:sp>
      <p:pic>
        <p:nvPicPr>
          <p:cNvPr id="12" name="Image 11" descr="sig.jpg"/>
          <p:cNvPicPr>
            <a:picLocks noChangeAspect="1"/>
          </p:cNvPicPr>
          <p:nvPr/>
        </p:nvPicPr>
        <p:blipFill>
          <a:blip r:embed="rId2" cstate="print"/>
          <a:stretch>
            <a:fillRect/>
          </a:stretch>
        </p:blipFill>
        <p:spPr>
          <a:xfrm>
            <a:off x="2987824" y="1160325"/>
            <a:ext cx="4104456" cy="5134593"/>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83568" y="1268760"/>
            <a:ext cx="8136904" cy="4401205"/>
          </a:xfrm>
          <a:prstGeom prst="rect">
            <a:avLst/>
          </a:prstGeom>
        </p:spPr>
        <p:txBody>
          <a:bodyPr wrap="square">
            <a:spAutoFit/>
          </a:bodyPr>
          <a:lstStyle/>
          <a:p>
            <a:pPr algn="l" rtl="0">
              <a:buFont typeface="Wingdings" pitchFamily="2" charset="2"/>
              <a:buChar char="Ø"/>
            </a:pPr>
            <a:r>
              <a:rPr lang="fr-FR" sz="2800" dirty="0" smtClean="0"/>
              <a:t> Point (x, y): puits, regards, poteaux, bornes géodésiques, antennes, arbres dispersés,…</a:t>
            </a:r>
          </a:p>
          <a:p>
            <a:pPr algn="l" rtl="0">
              <a:buFont typeface="Wingdings" pitchFamily="2" charset="2"/>
              <a:buChar char="Ø"/>
            </a:pPr>
            <a:endParaRPr lang="fr-FR" sz="2800" dirty="0" smtClean="0"/>
          </a:p>
          <a:p>
            <a:pPr algn="l" rtl="0"/>
            <a:endParaRPr lang="fr-FR" sz="2800" dirty="0" smtClean="0"/>
          </a:p>
          <a:p>
            <a:pPr algn="l" rtl="0">
              <a:buFont typeface="Wingdings" pitchFamily="2" charset="2"/>
              <a:buChar char="Ø"/>
            </a:pPr>
            <a:r>
              <a:rPr lang="fr-FR" sz="2800" dirty="0" smtClean="0"/>
              <a:t> Ligne (x, y): routes, rivières, chemins de fer, pipelines, lignes électriques,…</a:t>
            </a:r>
          </a:p>
          <a:p>
            <a:pPr algn="l" rtl="0">
              <a:buFont typeface="Wingdings" pitchFamily="2" charset="2"/>
              <a:buChar char="Ø"/>
            </a:pPr>
            <a:endParaRPr lang="fr-FR" sz="2800" dirty="0" smtClean="0"/>
          </a:p>
          <a:p>
            <a:pPr algn="l" rtl="0"/>
            <a:endParaRPr lang="fr-FR" sz="2800" dirty="0" smtClean="0"/>
          </a:p>
          <a:p>
            <a:pPr algn="l" rtl="0">
              <a:buFont typeface="Wingdings" pitchFamily="2" charset="2"/>
              <a:buChar char="Ø"/>
            </a:pPr>
            <a:r>
              <a:rPr lang="fr-FR" sz="2800" dirty="0" smtClean="0"/>
              <a:t> Surface (x, y): maisons, forêts, lacs, sable, surfaces irriguées,…</a:t>
            </a:r>
          </a:p>
        </p:txBody>
      </p:sp>
      <p:sp>
        <p:nvSpPr>
          <p:cNvPr id="10" name="ZoneTexte 9"/>
          <p:cNvSpPr txBox="1"/>
          <p:nvPr/>
        </p:nvSpPr>
        <p:spPr>
          <a:xfrm>
            <a:off x="1259632" y="332656"/>
            <a:ext cx="7128792" cy="707886"/>
          </a:xfrm>
          <a:prstGeom prst="rect">
            <a:avLst/>
          </a:prstGeom>
          <a:noFill/>
        </p:spPr>
        <p:txBody>
          <a:bodyPr wrap="square" rtlCol="1">
            <a:spAutoFit/>
          </a:bodyPr>
          <a:lstStyle/>
          <a:p>
            <a:pPr algn="l"/>
            <a:r>
              <a:rPr lang="fr-FR" sz="4000" u="sng" dirty="0" smtClean="0">
                <a:cs typeface="+mj-cs"/>
              </a:rPr>
              <a:t>3.1. Mode Vecteur</a:t>
            </a:r>
            <a:endParaRPr lang="ar-DZ" sz="4000" u="sng" dirty="0">
              <a:cs typeface="+mj-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971600" y="188640"/>
            <a:ext cx="7128792" cy="646331"/>
          </a:xfrm>
          <a:prstGeom prst="rect">
            <a:avLst/>
          </a:prstGeom>
          <a:noFill/>
        </p:spPr>
        <p:txBody>
          <a:bodyPr wrap="square" rtlCol="1">
            <a:spAutoFit/>
          </a:bodyPr>
          <a:lstStyle/>
          <a:p>
            <a:pPr algn="l" rtl="0"/>
            <a:r>
              <a:rPr lang="fr-FR" sz="3600" u="sng" dirty="0" smtClean="0">
                <a:cs typeface="+mj-cs"/>
              </a:rPr>
              <a:t>Vecteur:</a:t>
            </a:r>
            <a:r>
              <a:rPr lang="fr-FR" sz="3600" dirty="0" smtClean="0">
                <a:cs typeface="+mj-cs"/>
              </a:rPr>
              <a:t> Avantages</a:t>
            </a:r>
            <a:endParaRPr lang="ar-DZ" sz="3600" dirty="0">
              <a:cs typeface="+mj-cs"/>
            </a:endParaRPr>
          </a:p>
        </p:txBody>
      </p:sp>
      <p:sp>
        <p:nvSpPr>
          <p:cNvPr id="9" name="Rectangle 8"/>
          <p:cNvSpPr/>
          <p:nvPr/>
        </p:nvSpPr>
        <p:spPr>
          <a:xfrm>
            <a:off x="539552" y="620688"/>
            <a:ext cx="8208912" cy="584775"/>
          </a:xfrm>
          <a:prstGeom prst="rect">
            <a:avLst/>
          </a:prstGeom>
        </p:spPr>
        <p:txBody>
          <a:bodyPr wrap="square">
            <a:spAutoFit/>
          </a:bodyPr>
          <a:lstStyle/>
          <a:p>
            <a:pPr algn="l" rtl="0">
              <a:buFont typeface="Wingdings" pitchFamily="2" charset="2"/>
              <a:buChar char="ü"/>
            </a:pPr>
            <a:r>
              <a:rPr lang="fr-FR" sz="3200" dirty="0" smtClean="0"/>
              <a:t> Superposition et croisement des couches.</a:t>
            </a:r>
          </a:p>
        </p:txBody>
      </p:sp>
      <p:pic>
        <p:nvPicPr>
          <p:cNvPr id="10" name="Image 9" descr="sig_info1.gif"/>
          <p:cNvPicPr>
            <a:picLocks noChangeAspect="1"/>
          </p:cNvPicPr>
          <p:nvPr/>
        </p:nvPicPr>
        <p:blipFill>
          <a:blip r:embed="rId2" cstate="print"/>
          <a:stretch>
            <a:fillRect/>
          </a:stretch>
        </p:blipFill>
        <p:spPr>
          <a:xfrm>
            <a:off x="490364" y="1742574"/>
            <a:ext cx="4657700" cy="4937162"/>
          </a:xfrm>
          <a:prstGeom prst="rect">
            <a:avLst/>
          </a:prstGeom>
        </p:spPr>
      </p:pic>
      <p:pic>
        <p:nvPicPr>
          <p:cNvPr id="1026" name="Picture 2"/>
          <p:cNvPicPr>
            <a:picLocks noChangeAspect="1" noChangeArrowheads="1"/>
          </p:cNvPicPr>
          <p:nvPr/>
        </p:nvPicPr>
        <p:blipFill>
          <a:blip r:embed="rId3" cstate="print"/>
          <a:srcRect l="71666" t="23250" r="17819" b="16704"/>
          <a:stretch>
            <a:fillRect/>
          </a:stretch>
        </p:blipFill>
        <p:spPr bwMode="auto">
          <a:xfrm>
            <a:off x="6084168" y="1192962"/>
            <a:ext cx="1728192" cy="5548406"/>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p:cNvSpPr txBox="1"/>
          <p:nvPr/>
        </p:nvSpPr>
        <p:spPr>
          <a:xfrm>
            <a:off x="971600" y="764704"/>
            <a:ext cx="7128792" cy="646331"/>
          </a:xfrm>
          <a:prstGeom prst="rect">
            <a:avLst/>
          </a:prstGeom>
          <a:noFill/>
        </p:spPr>
        <p:txBody>
          <a:bodyPr wrap="square" rtlCol="1">
            <a:spAutoFit/>
          </a:bodyPr>
          <a:lstStyle/>
          <a:p>
            <a:pPr algn="l" rtl="0"/>
            <a:r>
              <a:rPr lang="fr-FR" sz="3600" u="sng" dirty="0" smtClean="0">
                <a:cs typeface="+mj-cs"/>
              </a:rPr>
              <a:t>Vecteur:</a:t>
            </a:r>
            <a:r>
              <a:rPr lang="fr-FR" sz="3600" dirty="0" smtClean="0">
                <a:cs typeface="+mj-cs"/>
              </a:rPr>
              <a:t> Avantages</a:t>
            </a:r>
            <a:endParaRPr lang="ar-DZ" sz="3600" dirty="0">
              <a:cs typeface="+mj-cs"/>
            </a:endParaRPr>
          </a:p>
        </p:txBody>
      </p:sp>
      <p:sp>
        <p:nvSpPr>
          <p:cNvPr id="7" name="Rectangle 6"/>
          <p:cNvSpPr/>
          <p:nvPr/>
        </p:nvSpPr>
        <p:spPr>
          <a:xfrm>
            <a:off x="539552" y="1844825"/>
            <a:ext cx="8208912" cy="584775"/>
          </a:xfrm>
          <a:prstGeom prst="rect">
            <a:avLst/>
          </a:prstGeom>
        </p:spPr>
        <p:txBody>
          <a:bodyPr wrap="square">
            <a:spAutoFit/>
          </a:bodyPr>
          <a:lstStyle/>
          <a:p>
            <a:pPr algn="l" rtl="0">
              <a:buFont typeface="Wingdings" pitchFamily="2" charset="2"/>
              <a:buChar char="ü"/>
            </a:pPr>
            <a:r>
              <a:rPr lang="fr-FR" sz="3200" dirty="0" smtClean="0"/>
              <a:t> Formes et dimensions assez précises.</a:t>
            </a:r>
          </a:p>
        </p:txBody>
      </p:sp>
      <p:pic>
        <p:nvPicPr>
          <p:cNvPr id="8" name="Image 7" descr="05vecteur.gif"/>
          <p:cNvPicPr>
            <a:picLocks noChangeAspect="1"/>
          </p:cNvPicPr>
          <p:nvPr/>
        </p:nvPicPr>
        <p:blipFill>
          <a:blip r:embed="rId2" cstate="print"/>
          <a:stretch>
            <a:fillRect/>
          </a:stretch>
        </p:blipFill>
        <p:spPr>
          <a:xfrm>
            <a:off x="755576" y="2780928"/>
            <a:ext cx="7572247" cy="3096344"/>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971600" y="692696"/>
            <a:ext cx="7128792" cy="646331"/>
          </a:xfrm>
          <a:prstGeom prst="rect">
            <a:avLst/>
          </a:prstGeom>
          <a:noFill/>
        </p:spPr>
        <p:txBody>
          <a:bodyPr wrap="square" rtlCol="1">
            <a:spAutoFit/>
          </a:bodyPr>
          <a:lstStyle/>
          <a:p>
            <a:pPr algn="l" rtl="0"/>
            <a:r>
              <a:rPr lang="fr-FR" sz="3600" u="sng" dirty="0" smtClean="0">
                <a:cs typeface="+mj-cs"/>
              </a:rPr>
              <a:t>Vecteur:</a:t>
            </a:r>
            <a:r>
              <a:rPr lang="fr-FR" sz="3600" dirty="0" smtClean="0">
                <a:cs typeface="+mj-cs"/>
              </a:rPr>
              <a:t> Avantages</a:t>
            </a:r>
            <a:endParaRPr lang="ar-DZ" sz="3600" dirty="0">
              <a:cs typeface="+mj-cs"/>
            </a:endParaRPr>
          </a:p>
        </p:txBody>
      </p:sp>
      <p:sp>
        <p:nvSpPr>
          <p:cNvPr id="8" name="Rectangle 7"/>
          <p:cNvSpPr/>
          <p:nvPr/>
        </p:nvSpPr>
        <p:spPr>
          <a:xfrm>
            <a:off x="539552" y="1484784"/>
            <a:ext cx="3528392" cy="584775"/>
          </a:xfrm>
          <a:prstGeom prst="rect">
            <a:avLst/>
          </a:prstGeom>
        </p:spPr>
        <p:txBody>
          <a:bodyPr wrap="square">
            <a:spAutoFit/>
          </a:bodyPr>
          <a:lstStyle/>
          <a:p>
            <a:pPr algn="l" rtl="0">
              <a:buFont typeface="Wingdings" pitchFamily="2" charset="2"/>
              <a:buChar char="ü"/>
            </a:pPr>
            <a:r>
              <a:rPr lang="fr-FR" sz="3200" dirty="0" smtClean="0"/>
              <a:t> Topologie.</a:t>
            </a:r>
          </a:p>
        </p:txBody>
      </p:sp>
      <p:pic>
        <p:nvPicPr>
          <p:cNvPr id="9" name="Espace réservé du contenu 8" descr="topologie_2_0.png"/>
          <p:cNvPicPr>
            <a:picLocks noGrp="1" noChangeAspect="1"/>
          </p:cNvPicPr>
          <p:nvPr>
            <p:ph idx="1"/>
          </p:nvPr>
        </p:nvPicPr>
        <p:blipFill>
          <a:blip r:embed="rId2" cstate="print"/>
          <a:stretch>
            <a:fillRect/>
          </a:stretch>
        </p:blipFill>
        <p:spPr>
          <a:xfrm>
            <a:off x="1691680" y="2204864"/>
            <a:ext cx="6048672" cy="4225929"/>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971600" y="692696"/>
            <a:ext cx="7128792" cy="646331"/>
          </a:xfrm>
          <a:prstGeom prst="rect">
            <a:avLst/>
          </a:prstGeom>
          <a:noFill/>
        </p:spPr>
        <p:txBody>
          <a:bodyPr wrap="square" rtlCol="1">
            <a:spAutoFit/>
          </a:bodyPr>
          <a:lstStyle/>
          <a:p>
            <a:pPr algn="l" rtl="0"/>
            <a:r>
              <a:rPr lang="fr-FR" sz="3600" u="sng" dirty="0" smtClean="0">
                <a:cs typeface="+mj-cs"/>
              </a:rPr>
              <a:t>Vecteur:</a:t>
            </a:r>
            <a:r>
              <a:rPr lang="fr-FR" sz="3600" dirty="0" smtClean="0">
                <a:cs typeface="+mj-cs"/>
              </a:rPr>
              <a:t> Avantages</a:t>
            </a:r>
            <a:endParaRPr lang="ar-DZ" sz="3600" dirty="0">
              <a:cs typeface="+mj-cs"/>
            </a:endParaRPr>
          </a:p>
        </p:txBody>
      </p:sp>
      <p:sp>
        <p:nvSpPr>
          <p:cNvPr id="10" name="Rectangle 9"/>
          <p:cNvSpPr/>
          <p:nvPr/>
        </p:nvSpPr>
        <p:spPr>
          <a:xfrm>
            <a:off x="1259632" y="1931348"/>
            <a:ext cx="5256584" cy="1569660"/>
          </a:xfrm>
          <a:prstGeom prst="rect">
            <a:avLst/>
          </a:prstGeom>
        </p:spPr>
        <p:txBody>
          <a:bodyPr wrap="square">
            <a:spAutoFit/>
          </a:bodyPr>
          <a:lstStyle/>
          <a:p>
            <a:pPr algn="l" rtl="0">
              <a:buFont typeface="Wingdings" pitchFamily="2" charset="2"/>
              <a:buChar char="ü"/>
            </a:pPr>
            <a:r>
              <a:rPr lang="fr-FR" sz="3200" dirty="0" smtClean="0"/>
              <a:t> Objets détachables.</a:t>
            </a:r>
          </a:p>
          <a:p>
            <a:pPr algn="l" rtl="0">
              <a:buFont typeface="Wingdings" pitchFamily="2" charset="2"/>
              <a:buChar char="ü"/>
            </a:pPr>
            <a:endParaRPr lang="fr-FR" sz="3200" dirty="0" smtClean="0"/>
          </a:p>
          <a:p>
            <a:pPr algn="l" rtl="0">
              <a:buFont typeface="Wingdings" pitchFamily="2" charset="2"/>
              <a:buChar char="ü"/>
            </a:pPr>
            <a:r>
              <a:rPr lang="fr-FR" sz="3200" dirty="0" smtClean="0"/>
              <a:t> Taille fichier réduite.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971600" y="692696"/>
            <a:ext cx="7128792" cy="646331"/>
          </a:xfrm>
          <a:prstGeom prst="rect">
            <a:avLst/>
          </a:prstGeom>
          <a:noFill/>
        </p:spPr>
        <p:txBody>
          <a:bodyPr wrap="square" rtlCol="1">
            <a:spAutoFit/>
          </a:bodyPr>
          <a:lstStyle/>
          <a:p>
            <a:pPr algn="l" rtl="0"/>
            <a:r>
              <a:rPr lang="fr-FR" sz="3600" u="sng" dirty="0" smtClean="0">
                <a:cs typeface="+mj-cs"/>
              </a:rPr>
              <a:t>Vecteur:</a:t>
            </a:r>
            <a:r>
              <a:rPr lang="fr-FR" sz="3600" dirty="0" smtClean="0">
                <a:cs typeface="+mj-cs"/>
              </a:rPr>
              <a:t> Inconvénients</a:t>
            </a:r>
            <a:endParaRPr lang="ar-DZ" sz="3600" dirty="0">
              <a:cs typeface="+mj-cs"/>
            </a:endParaRPr>
          </a:p>
        </p:txBody>
      </p:sp>
      <p:sp>
        <p:nvSpPr>
          <p:cNvPr id="6" name="Rectangle 5"/>
          <p:cNvSpPr/>
          <p:nvPr/>
        </p:nvSpPr>
        <p:spPr>
          <a:xfrm>
            <a:off x="539552" y="1764105"/>
            <a:ext cx="8352928" cy="3046988"/>
          </a:xfrm>
          <a:prstGeom prst="rect">
            <a:avLst/>
          </a:prstGeom>
        </p:spPr>
        <p:txBody>
          <a:bodyPr wrap="square">
            <a:spAutoFit/>
          </a:bodyPr>
          <a:lstStyle/>
          <a:p>
            <a:pPr algn="l" rtl="0">
              <a:buFont typeface="Wingdings" pitchFamily="2" charset="2"/>
              <a:buChar char="ü"/>
            </a:pPr>
            <a:r>
              <a:rPr lang="fr-FR" sz="3200" dirty="0" smtClean="0"/>
              <a:t> Structure de données complexes.</a:t>
            </a:r>
          </a:p>
          <a:p>
            <a:pPr algn="l" rtl="0">
              <a:buFont typeface="Wingdings" pitchFamily="2" charset="2"/>
              <a:buChar char="ü"/>
            </a:pPr>
            <a:endParaRPr lang="fr-FR" sz="3200" dirty="0" smtClean="0"/>
          </a:p>
          <a:p>
            <a:pPr algn="l" rtl="0">
              <a:buFont typeface="Wingdings" pitchFamily="2" charset="2"/>
              <a:buChar char="ü"/>
            </a:pPr>
            <a:r>
              <a:rPr lang="fr-FR" sz="3200" dirty="0" smtClean="0"/>
              <a:t> Faible résolution thématique.</a:t>
            </a:r>
          </a:p>
          <a:p>
            <a:pPr algn="l" rtl="0">
              <a:buFont typeface="Wingdings" pitchFamily="2" charset="2"/>
              <a:buChar char="ü"/>
            </a:pPr>
            <a:endParaRPr lang="fr-FR" sz="3200" dirty="0" smtClean="0"/>
          </a:p>
          <a:p>
            <a:pPr algn="l" rtl="0">
              <a:buFont typeface="Wingdings" pitchFamily="2" charset="2"/>
              <a:buChar char="ü"/>
            </a:pPr>
            <a:r>
              <a:rPr lang="fr-FR" sz="3200" dirty="0" smtClean="0"/>
              <a:t> Temps considérable pour exécuter certaines taches.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259632" y="332656"/>
            <a:ext cx="7128792" cy="707886"/>
          </a:xfrm>
          <a:prstGeom prst="rect">
            <a:avLst/>
          </a:prstGeom>
          <a:noFill/>
        </p:spPr>
        <p:txBody>
          <a:bodyPr wrap="square" rtlCol="1">
            <a:spAutoFit/>
          </a:bodyPr>
          <a:lstStyle/>
          <a:p>
            <a:pPr algn="l"/>
            <a:r>
              <a:rPr lang="fr-FR" sz="4000" u="sng" dirty="0" smtClean="0">
                <a:cs typeface="+mj-cs"/>
              </a:rPr>
              <a:t>3.2. Mode Raster</a:t>
            </a:r>
            <a:endParaRPr lang="ar-DZ" sz="4000" u="sng" dirty="0">
              <a:cs typeface="+mj-cs"/>
            </a:endParaRPr>
          </a:p>
        </p:txBody>
      </p:sp>
      <p:sp>
        <p:nvSpPr>
          <p:cNvPr id="7" name="Rectangle 6"/>
          <p:cNvSpPr/>
          <p:nvPr/>
        </p:nvSpPr>
        <p:spPr>
          <a:xfrm>
            <a:off x="611560" y="1340768"/>
            <a:ext cx="8136904" cy="4524315"/>
          </a:xfrm>
          <a:prstGeom prst="rect">
            <a:avLst/>
          </a:prstGeom>
        </p:spPr>
        <p:txBody>
          <a:bodyPr wrap="square">
            <a:spAutoFit/>
          </a:bodyPr>
          <a:lstStyle/>
          <a:p>
            <a:pPr algn="l" rtl="0"/>
            <a:r>
              <a:rPr lang="fr-FR" sz="3200" u="sng" dirty="0" smtClean="0"/>
              <a:t>Pixel:</a:t>
            </a:r>
          </a:p>
          <a:p>
            <a:pPr algn="l" rtl="0"/>
            <a:r>
              <a:rPr lang="fr-FR" sz="3200" dirty="0" smtClean="0"/>
              <a:t> </a:t>
            </a:r>
            <a:endParaRPr lang="fr-FR" sz="1600" dirty="0" smtClean="0"/>
          </a:p>
          <a:p>
            <a:pPr algn="l" rtl="0">
              <a:buFont typeface="Wingdings" pitchFamily="2" charset="2"/>
              <a:buChar char="Ø"/>
            </a:pPr>
            <a:r>
              <a:rPr lang="fr-FR" sz="3200" dirty="0" smtClean="0"/>
              <a:t> Numéro de ligne</a:t>
            </a:r>
          </a:p>
          <a:p>
            <a:pPr algn="l" rtl="0"/>
            <a:endParaRPr lang="fr-FR" sz="3200" dirty="0" smtClean="0"/>
          </a:p>
          <a:p>
            <a:pPr algn="l" rtl="0">
              <a:buFont typeface="Wingdings" pitchFamily="2" charset="2"/>
              <a:buChar char="Ø"/>
            </a:pPr>
            <a:r>
              <a:rPr lang="fr-FR" sz="3200" dirty="0" smtClean="0"/>
              <a:t> Numéro de colonne</a:t>
            </a:r>
          </a:p>
          <a:p>
            <a:pPr algn="l" rtl="0">
              <a:buFont typeface="Wingdings" pitchFamily="2" charset="2"/>
              <a:buChar char="Ø"/>
            </a:pPr>
            <a:endParaRPr lang="fr-FR" sz="3200" dirty="0" smtClean="0"/>
          </a:p>
          <a:p>
            <a:pPr algn="l" rtl="0">
              <a:buFont typeface="Wingdings" pitchFamily="2" charset="2"/>
              <a:buChar char="Ø"/>
            </a:pPr>
            <a:r>
              <a:rPr lang="fr-FR" sz="3200" dirty="0" smtClean="0"/>
              <a:t> Résolution géométrique</a:t>
            </a:r>
          </a:p>
          <a:p>
            <a:pPr algn="l" rtl="0"/>
            <a:endParaRPr lang="fr-FR" sz="3200" dirty="0" smtClean="0"/>
          </a:p>
          <a:p>
            <a:pPr algn="l" rtl="0">
              <a:buFont typeface="Wingdings" pitchFamily="2" charset="2"/>
              <a:buChar char="Ø"/>
            </a:pPr>
            <a:r>
              <a:rPr lang="fr-FR" sz="3200" dirty="0" smtClean="0"/>
              <a:t> Compte numérique (valeur radiométrique)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index.png"/>
          <p:cNvPicPr>
            <a:picLocks noChangeAspect="1"/>
          </p:cNvPicPr>
          <p:nvPr/>
        </p:nvPicPr>
        <p:blipFill>
          <a:blip r:embed="rId2" cstate="print"/>
          <a:stretch>
            <a:fillRect/>
          </a:stretch>
        </p:blipFill>
        <p:spPr>
          <a:xfrm>
            <a:off x="2051720" y="1268760"/>
            <a:ext cx="5112568" cy="5112568"/>
          </a:xfrm>
          <a:prstGeom prst="rect">
            <a:avLst/>
          </a:prstGeom>
        </p:spPr>
      </p:pic>
      <p:sp>
        <p:nvSpPr>
          <p:cNvPr id="10" name="ZoneTexte 9"/>
          <p:cNvSpPr txBox="1"/>
          <p:nvPr/>
        </p:nvSpPr>
        <p:spPr>
          <a:xfrm>
            <a:off x="1259632" y="332656"/>
            <a:ext cx="7128792" cy="707886"/>
          </a:xfrm>
          <a:prstGeom prst="rect">
            <a:avLst/>
          </a:prstGeom>
          <a:noFill/>
        </p:spPr>
        <p:txBody>
          <a:bodyPr wrap="square" rtlCol="1">
            <a:spAutoFit/>
          </a:bodyPr>
          <a:lstStyle/>
          <a:p>
            <a:pPr algn="l"/>
            <a:r>
              <a:rPr lang="fr-FR" sz="4000" u="sng" dirty="0" smtClean="0">
                <a:cs typeface="+mj-cs"/>
              </a:rPr>
              <a:t>3.2. Mode Raster</a:t>
            </a:r>
            <a:endParaRPr lang="ar-DZ" sz="4000" u="sng" dirty="0">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6" name="ZoneTexte 5"/>
          <p:cNvSpPr txBox="1"/>
          <p:nvPr/>
        </p:nvSpPr>
        <p:spPr>
          <a:xfrm>
            <a:off x="1259632" y="548680"/>
            <a:ext cx="5832648" cy="646331"/>
          </a:xfrm>
          <a:prstGeom prst="rect">
            <a:avLst/>
          </a:prstGeom>
          <a:noFill/>
        </p:spPr>
        <p:txBody>
          <a:bodyPr wrap="square" rtlCol="1">
            <a:spAutoFit/>
          </a:bodyPr>
          <a:lstStyle/>
          <a:p>
            <a:pPr algn="ctr"/>
            <a:r>
              <a:rPr lang="fr-FR" sz="3600" u="sng" dirty="0" smtClean="0">
                <a:solidFill>
                  <a:srgbClr val="FFFF00"/>
                </a:solidFill>
                <a:effectLst>
                  <a:outerShdw blurRad="38100" dist="38100" dir="2700000" algn="tl">
                    <a:srgbClr val="000000">
                      <a:alpha val="43137"/>
                    </a:srgbClr>
                  </a:outerShdw>
                </a:effectLst>
                <a:cs typeface="+mj-cs"/>
              </a:rPr>
              <a:t>2. Exemples</a:t>
            </a:r>
            <a:endParaRPr lang="ar-DZ" sz="3600" u="sng" dirty="0">
              <a:solidFill>
                <a:srgbClr val="FFFF00"/>
              </a:solidFill>
              <a:effectLst>
                <a:outerShdw blurRad="38100" dist="38100" dir="2700000" algn="tl">
                  <a:srgbClr val="000000">
                    <a:alpha val="43137"/>
                  </a:srgbClr>
                </a:outerShdw>
              </a:effectLst>
              <a:cs typeface="+mj-cs"/>
            </a:endParaRPr>
          </a:p>
        </p:txBody>
      </p:sp>
      <p:sp>
        <p:nvSpPr>
          <p:cNvPr id="7" name="ZoneTexte 6"/>
          <p:cNvSpPr txBox="1"/>
          <p:nvPr/>
        </p:nvSpPr>
        <p:spPr>
          <a:xfrm>
            <a:off x="611560" y="2056780"/>
            <a:ext cx="7912496" cy="3170099"/>
          </a:xfrm>
          <a:prstGeom prst="rect">
            <a:avLst/>
          </a:prstGeom>
          <a:noFill/>
        </p:spPr>
        <p:txBody>
          <a:bodyPr wrap="square" rtlCol="1">
            <a:spAutoFit/>
          </a:bodyPr>
          <a:lstStyle/>
          <a:p>
            <a:pPr algn="just" rtl="0"/>
            <a:r>
              <a:rPr lang="fr-FR" sz="5000" dirty="0" smtClean="0">
                <a:solidFill>
                  <a:srgbClr val="FFFF00"/>
                </a:solidFill>
                <a:cs typeface="+mj-cs"/>
              </a:rPr>
              <a:t>Localiser géographiquement les étudiants ayant la moyenne annuelle supérieure à 16/20. </a:t>
            </a:r>
            <a:endParaRPr lang="ar-DZ" sz="5000" dirty="0">
              <a:solidFill>
                <a:srgbClr val="FFFF00"/>
              </a:solidFill>
              <a:cs typeface="+mj-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GUID-CC2D28F9-B2CF-47AF-80BE-3CA13E04E596-web.gif"/>
          <p:cNvPicPr>
            <a:picLocks noChangeAspect="1"/>
          </p:cNvPicPr>
          <p:nvPr/>
        </p:nvPicPr>
        <p:blipFill>
          <a:blip r:embed="rId2" cstate="print"/>
          <a:stretch>
            <a:fillRect/>
          </a:stretch>
        </p:blipFill>
        <p:spPr>
          <a:xfrm>
            <a:off x="611560" y="2348880"/>
            <a:ext cx="7972314" cy="3240360"/>
          </a:xfrm>
          <a:prstGeom prst="rect">
            <a:avLst/>
          </a:prstGeom>
        </p:spPr>
      </p:pic>
      <p:sp>
        <p:nvSpPr>
          <p:cNvPr id="9" name="ZoneTexte 8"/>
          <p:cNvSpPr txBox="1"/>
          <p:nvPr/>
        </p:nvSpPr>
        <p:spPr>
          <a:xfrm>
            <a:off x="1259632" y="332656"/>
            <a:ext cx="7128792" cy="707886"/>
          </a:xfrm>
          <a:prstGeom prst="rect">
            <a:avLst/>
          </a:prstGeom>
          <a:noFill/>
        </p:spPr>
        <p:txBody>
          <a:bodyPr wrap="square" rtlCol="1">
            <a:spAutoFit/>
          </a:bodyPr>
          <a:lstStyle/>
          <a:p>
            <a:pPr algn="l"/>
            <a:r>
              <a:rPr lang="fr-FR" sz="4000" u="sng" dirty="0" smtClean="0">
                <a:cs typeface="+mj-cs"/>
              </a:rPr>
              <a:t>3.2. Mode Raster</a:t>
            </a:r>
            <a:endParaRPr lang="ar-DZ" sz="4000" u="sng" dirty="0">
              <a:cs typeface="+mj-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259632" y="332656"/>
            <a:ext cx="7128792" cy="707886"/>
          </a:xfrm>
          <a:prstGeom prst="rect">
            <a:avLst/>
          </a:prstGeom>
          <a:noFill/>
        </p:spPr>
        <p:txBody>
          <a:bodyPr wrap="square" rtlCol="1">
            <a:spAutoFit/>
          </a:bodyPr>
          <a:lstStyle/>
          <a:p>
            <a:pPr algn="l"/>
            <a:r>
              <a:rPr lang="fr-FR" sz="4000" u="sng" dirty="0" smtClean="0">
                <a:cs typeface="+mj-cs"/>
              </a:rPr>
              <a:t>3.2. Mode Raster</a:t>
            </a:r>
            <a:endParaRPr lang="ar-DZ" sz="4000" u="sng" dirty="0">
              <a:cs typeface="+mj-cs"/>
            </a:endParaRPr>
          </a:p>
        </p:txBody>
      </p:sp>
      <p:pic>
        <p:nvPicPr>
          <p:cNvPr id="11" name="Image 10" descr="cfm11fi8.gif"/>
          <p:cNvPicPr>
            <a:picLocks noChangeAspect="1"/>
          </p:cNvPicPr>
          <p:nvPr/>
        </p:nvPicPr>
        <p:blipFill>
          <a:blip r:embed="rId2" cstate="print"/>
          <a:stretch>
            <a:fillRect/>
          </a:stretch>
        </p:blipFill>
        <p:spPr>
          <a:xfrm>
            <a:off x="755576" y="1124744"/>
            <a:ext cx="7592843" cy="5256584"/>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971600" y="692696"/>
            <a:ext cx="7128792" cy="646331"/>
          </a:xfrm>
          <a:prstGeom prst="rect">
            <a:avLst/>
          </a:prstGeom>
          <a:noFill/>
        </p:spPr>
        <p:txBody>
          <a:bodyPr wrap="square" rtlCol="1">
            <a:spAutoFit/>
          </a:bodyPr>
          <a:lstStyle/>
          <a:p>
            <a:pPr algn="l" rtl="0"/>
            <a:r>
              <a:rPr lang="fr-FR" sz="3600" u="sng" dirty="0" smtClean="0">
                <a:cs typeface="+mj-cs"/>
              </a:rPr>
              <a:t>Raster:</a:t>
            </a:r>
            <a:r>
              <a:rPr lang="fr-FR" sz="3600" dirty="0" smtClean="0">
                <a:cs typeface="+mj-cs"/>
              </a:rPr>
              <a:t> Avantages</a:t>
            </a:r>
            <a:endParaRPr lang="ar-DZ" sz="3600" dirty="0">
              <a:cs typeface="+mj-cs"/>
            </a:endParaRPr>
          </a:p>
        </p:txBody>
      </p:sp>
      <p:sp>
        <p:nvSpPr>
          <p:cNvPr id="9" name="Rectangle 8"/>
          <p:cNvSpPr/>
          <p:nvPr/>
        </p:nvSpPr>
        <p:spPr>
          <a:xfrm>
            <a:off x="611560" y="1750164"/>
            <a:ext cx="8136904" cy="584775"/>
          </a:xfrm>
          <a:prstGeom prst="rect">
            <a:avLst/>
          </a:prstGeom>
        </p:spPr>
        <p:txBody>
          <a:bodyPr wrap="square">
            <a:spAutoFit/>
          </a:bodyPr>
          <a:lstStyle/>
          <a:p>
            <a:pPr algn="l" rtl="0">
              <a:buFont typeface="Wingdings" pitchFamily="2" charset="2"/>
              <a:buChar char="Ø"/>
            </a:pPr>
            <a:r>
              <a:rPr lang="fr-FR" sz="3200" dirty="0" smtClean="0"/>
              <a:t> Structure simple de données.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971600" y="476672"/>
            <a:ext cx="7128792" cy="646331"/>
          </a:xfrm>
          <a:prstGeom prst="rect">
            <a:avLst/>
          </a:prstGeom>
          <a:noFill/>
        </p:spPr>
        <p:txBody>
          <a:bodyPr wrap="square" rtlCol="1">
            <a:spAutoFit/>
          </a:bodyPr>
          <a:lstStyle/>
          <a:p>
            <a:pPr algn="l" rtl="0"/>
            <a:r>
              <a:rPr lang="fr-FR" sz="3600" u="sng" dirty="0" smtClean="0">
                <a:cs typeface="+mj-cs"/>
              </a:rPr>
              <a:t>Raster:</a:t>
            </a:r>
            <a:r>
              <a:rPr lang="fr-FR" sz="3600" dirty="0" smtClean="0">
                <a:cs typeface="+mj-cs"/>
              </a:rPr>
              <a:t> Avantages</a:t>
            </a:r>
            <a:endParaRPr lang="ar-DZ" sz="3600" dirty="0">
              <a:cs typeface="+mj-cs"/>
            </a:endParaRPr>
          </a:p>
        </p:txBody>
      </p:sp>
      <p:sp>
        <p:nvSpPr>
          <p:cNvPr id="8" name="Rectangle 7"/>
          <p:cNvSpPr/>
          <p:nvPr/>
        </p:nvSpPr>
        <p:spPr>
          <a:xfrm>
            <a:off x="611560" y="1127646"/>
            <a:ext cx="8136904" cy="1077218"/>
          </a:xfrm>
          <a:prstGeom prst="rect">
            <a:avLst/>
          </a:prstGeom>
        </p:spPr>
        <p:txBody>
          <a:bodyPr wrap="square">
            <a:spAutoFit/>
          </a:bodyPr>
          <a:lstStyle/>
          <a:p>
            <a:pPr algn="l" rtl="0">
              <a:buFont typeface="Wingdings" pitchFamily="2" charset="2"/>
              <a:buChar char="Ø"/>
            </a:pPr>
            <a:r>
              <a:rPr lang="fr-FR" sz="3200" dirty="0" smtClean="0"/>
              <a:t> Représentation des variables spatialement  continue.</a:t>
            </a:r>
          </a:p>
        </p:txBody>
      </p:sp>
      <p:pic>
        <p:nvPicPr>
          <p:cNvPr id="9" name="Image 8" descr="NDVI_and_NDWI_for_Uttara_Kannada.jpg"/>
          <p:cNvPicPr>
            <a:picLocks noChangeAspect="1"/>
          </p:cNvPicPr>
          <p:nvPr/>
        </p:nvPicPr>
        <p:blipFill>
          <a:blip r:embed="rId2" cstate="print"/>
          <a:stretch>
            <a:fillRect/>
          </a:stretch>
        </p:blipFill>
        <p:spPr>
          <a:xfrm>
            <a:off x="1835696" y="2348880"/>
            <a:ext cx="5715000" cy="427672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971600" y="260648"/>
            <a:ext cx="7128792" cy="646331"/>
          </a:xfrm>
          <a:prstGeom prst="rect">
            <a:avLst/>
          </a:prstGeom>
          <a:noFill/>
        </p:spPr>
        <p:txBody>
          <a:bodyPr wrap="square" rtlCol="1">
            <a:spAutoFit/>
          </a:bodyPr>
          <a:lstStyle/>
          <a:p>
            <a:pPr algn="l" rtl="0"/>
            <a:r>
              <a:rPr lang="fr-FR" sz="3600" u="sng" dirty="0" smtClean="0">
                <a:cs typeface="+mj-cs"/>
              </a:rPr>
              <a:t>Raster:</a:t>
            </a:r>
            <a:r>
              <a:rPr lang="fr-FR" sz="3600" dirty="0" smtClean="0">
                <a:cs typeface="+mj-cs"/>
              </a:rPr>
              <a:t> Avantages</a:t>
            </a:r>
            <a:endParaRPr lang="ar-DZ" sz="3600" dirty="0">
              <a:cs typeface="+mj-cs"/>
            </a:endParaRPr>
          </a:p>
        </p:txBody>
      </p:sp>
      <p:sp>
        <p:nvSpPr>
          <p:cNvPr id="8" name="Rectangle 7"/>
          <p:cNvSpPr/>
          <p:nvPr/>
        </p:nvSpPr>
        <p:spPr>
          <a:xfrm>
            <a:off x="611560" y="836712"/>
            <a:ext cx="7200800" cy="584775"/>
          </a:xfrm>
          <a:prstGeom prst="rect">
            <a:avLst/>
          </a:prstGeom>
        </p:spPr>
        <p:txBody>
          <a:bodyPr wrap="square">
            <a:spAutoFit/>
          </a:bodyPr>
          <a:lstStyle/>
          <a:p>
            <a:pPr algn="l" rtl="0">
              <a:buFont typeface="Wingdings" pitchFamily="2" charset="2"/>
              <a:buChar char="Ø"/>
            </a:pPr>
            <a:r>
              <a:rPr lang="fr-FR" sz="3200" dirty="0" smtClean="0"/>
              <a:t> Classification possible. </a:t>
            </a:r>
          </a:p>
        </p:txBody>
      </p:sp>
      <p:pic>
        <p:nvPicPr>
          <p:cNvPr id="10" name="Image 9" descr="img-12.jpg"/>
          <p:cNvPicPr>
            <a:picLocks noChangeAspect="1"/>
          </p:cNvPicPr>
          <p:nvPr/>
        </p:nvPicPr>
        <p:blipFill>
          <a:blip r:embed="rId2" cstate="print"/>
          <a:stretch>
            <a:fillRect/>
          </a:stretch>
        </p:blipFill>
        <p:spPr>
          <a:xfrm>
            <a:off x="899592" y="1443235"/>
            <a:ext cx="7283274" cy="5154117"/>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971600" y="260648"/>
            <a:ext cx="7128792" cy="646331"/>
          </a:xfrm>
          <a:prstGeom prst="rect">
            <a:avLst/>
          </a:prstGeom>
          <a:noFill/>
        </p:spPr>
        <p:txBody>
          <a:bodyPr wrap="square" rtlCol="1">
            <a:spAutoFit/>
          </a:bodyPr>
          <a:lstStyle/>
          <a:p>
            <a:pPr algn="l" rtl="0"/>
            <a:r>
              <a:rPr lang="fr-FR" sz="3600" u="sng" dirty="0" smtClean="0">
                <a:cs typeface="+mj-cs"/>
              </a:rPr>
              <a:t>Raster:</a:t>
            </a:r>
            <a:r>
              <a:rPr lang="fr-FR" sz="3600" dirty="0" smtClean="0">
                <a:cs typeface="+mj-cs"/>
              </a:rPr>
              <a:t> Inconvénients</a:t>
            </a:r>
            <a:endParaRPr lang="ar-DZ" sz="3600" dirty="0">
              <a:cs typeface="+mj-cs"/>
            </a:endParaRPr>
          </a:p>
        </p:txBody>
      </p:sp>
      <p:sp>
        <p:nvSpPr>
          <p:cNvPr id="6" name="Rectangle 5"/>
          <p:cNvSpPr/>
          <p:nvPr/>
        </p:nvSpPr>
        <p:spPr>
          <a:xfrm>
            <a:off x="1403648" y="1689770"/>
            <a:ext cx="5976664" cy="3539430"/>
          </a:xfrm>
          <a:prstGeom prst="rect">
            <a:avLst/>
          </a:prstGeom>
        </p:spPr>
        <p:txBody>
          <a:bodyPr wrap="square">
            <a:spAutoFit/>
          </a:bodyPr>
          <a:lstStyle/>
          <a:p>
            <a:pPr algn="l" rtl="0">
              <a:buFont typeface="Wingdings" pitchFamily="2" charset="2"/>
              <a:buChar char="Ø"/>
            </a:pPr>
            <a:r>
              <a:rPr lang="fr-FR" sz="3200" dirty="0" smtClean="0"/>
              <a:t> Fichier volumineux</a:t>
            </a:r>
          </a:p>
          <a:p>
            <a:pPr algn="l" rtl="0">
              <a:buFont typeface="Wingdings" pitchFamily="2" charset="2"/>
              <a:buChar char="Ø"/>
            </a:pPr>
            <a:endParaRPr lang="fr-FR" sz="3200" dirty="0" smtClean="0"/>
          </a:p>
          <a:p>
            <a:pPr algn="l" rtl="0">
              <a:buFont typeface="Wingdings" pitchFamily="2" charset="2"/>
              <a:buChar char="Ø"/>
            </a:pPr>
            <a:r>
              <a:rPr lang="fr-FR" sz="3200" dirty="0" smtClean="0"/>
              <a:t> Formes en escaliers</a:t>
            </a:r>
          </a:p>
          <a:p>
            <a:pPr algn="l" rtl="0">
              <a:buFont typeface="Wingdings" pitchFamily="2" charset="2"/>
              <a:buChar char="Ø"/>
            </a:pPr>
            <a:endParaRPr lang="fr-FR" sz="3200" dirty="0" smtClean="0"/>
          </a:p>
          <a:p>
            <a:pPr algn="l" rtl="0">
              <a:buFont typeface="Wingdings" pitchFamily="2" charset="2"/>
              <a:buChar char="Ø"/>
            </a:pPr>
            <a:r>
              <a:rPr lang="fr-FR" sz="3200" dirty="0" smtClean="0"/>
              <a:t> Faible précision spatiale</a:t>
            </a:r>
          </a:p>
          <a:p>
            <a:pPr algn="l" rtl="0">
              <a:buFont typeface="Wingdings" pitchFamily="2" charset="2"/>
              <a:buChar char="Ø"/>
            </a:pPr>
            <a:endParaRPr lang="fr-FR" sz="3200" dirty="0" smtClean="0"/>
          </a:p>
          <a:p>
            <a:pPr algn="l" rtl="0">
              <a:buFont typeface="Wingdings" pitchFamily="2" charset="2"/>
              <a:buChar char="Ø"/>
            </a:pPr>
            <a:r>
              <a:rPr lang="fr-FR" sz="3200" dirty="0" smtClean="0"/>
              <a:t> Impression médiocre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971600" y="260648"/>
            <a:ext cx="7128792" cy="646331"/>
          </a:xfrm>
          <a:prstGeom prst="rect">
            <a:avLst/>
          </a:prstGeom>
          <a:noFill/>
        </p:spPr>
        <p:txBody>
          <a:bodyPr wrap="square" rtlCol="1">
            <a:spAutoFit/>
          </a:bodyPr>
          <a:lstStyle/>
          <a:p>
            <a:pPr algn="l" rtl="0"/>
            <a:r>
              <a:rPr lang="fr-FR" sz="3600" u="sng" dirty="0" smtClean="0">
                <a:cs typeface="+mj-cs"/>
              </a:rPr>
              <a:t>Raster:</a:t>
            </a:r>
            <a:r>
              <a:rPr lang="fr-FR" sz="3600" dirty="0" smtClean="0">
                <a:cs typeface="+mj-cs"/>
              </a:rPr>
              <a:t> Inconvénients</a:t>
            </a:r>
            <a:endParaRPr lang="ar-DZ" sz="3600" dirty="0">
              <a:cs typeface="+mj-cs"/>
            </a:endParaRPr>
          </a:p>
        </p:txBody>
      </p:sp>
      <p:pic>
        <p:nvPicPr>
          <p:cNvPr id="7" name="Espace réservé du contenu 6" descr="raster_vector.png"/>
          <p:cNvPicPr>
            <a:picLocks noGrp="1" noChangeAspect="1"/>
          </p:cNvPicPr>
          <p:nvPr>
            <p:ph idx="1"/>
          </p:nvPr>
        </p:nvPicPr>
        <p:blipFill>
          <a:blip r:embed="rId2" cstate="print"/>
          <a:stretch>
            <a:fillRect/>
          </a:stretch>
        </p:blipFill>
        <p:spPr>
          <a:xfrm>
            <a:off x="1691680" y="1556792"/>
            <a:ext cx="6096652" cy="4955175"/>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ar-DZ"/>
          </a:p>
        </p:txBody>
      </p:sp>
      <p:sp>
        <p:nvSpPr>
          <p:cNvPr id="3" name="Sous-titre 2"/>
          <p:cNvSpPr>
            <a:spLocks noGrp="1"/>
          </p:cNvSpPr>
          <p:nvPr>
            <p:ph type="subTitle"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691680" y="1412776"/>
            <a:ext cx="5832648" cy="584775"/>
          </a:xfrm>
          <a:prstGeom prst="rect">
            <a:avLst/>
          </a:prstGeom>
          <a:noFill/>
        </p:spPr>
        <p:txBody>
          <a:bodyPr wrap="square" rtlCol="1">
            <a:spAutoFit/>
          </a:bodyPr>
          <a:lstStyle/>
          <a:p>
            <a:pPr algn="ctr" rtl="0"/>
            <a:r>
              <a:rPr lang="fr-FR" sz="3200" dirty="0" smtClean="0">
                <a:solidFill>
                  <a:srgbClr val="FFFF00"/>
                </a:solidFill>
                <a:cs typeface="+mj-cs"/>
              </a:rPr>
              <a:t>CHAPITRE IV</a:t>
            </a:r>
            <a:endParaRPr lang="ar-DZ" sz="3200" dirty="0">
              <a:solidFill>
                <a:srgbClr val="FFFF00"/>
              </a:solidFill>
              <a:cs typeface="+mj-cs"/>
            </a:endParaRPr>
          </a:p>
        </p:txBody>
      </p:sp>
      <p:sp>
        <p:nvSpPr>
          <p:cNvPr id="8" name="ZoneTexte 7"/>
          <p:cNvSpPr txBox="1"/>
          <p:nvPr/>
        </p:nvSpPr>
        <p:spPr>
          <a:xfrm>
            <a:off x="395536" y="2348880"/>
            <a:ext cx="8208912" cy="2308324"/>
          </a:xfrm>
          <a:prstGeom prst="rect">
            <a:avLst/>
          </a:prstGeom>
          <a:noFill/>
        </p:spPr>
        <p:txBody>
          <a:bodyPr wrap="square" rtlCol="1">
            <a:spAutoFit/>
          </a:bodyPr>
          <a:lstStyle/>
          <a:p>
            <a:pPr algn="ctr" rtl="0"/>
            <a:r>
              <a:rPr lang="fr-FR" sz="7200" dirty="0" smtClean="0">
                <a:solidFill>
                  <a:srgbClr val="FFFF00"/>
                </a:solidFill>
                <a:cs typeface="+mj-cs"/>
              </a:rPr>
              <a:t>Les bases de données</a:t>
            </a:r>
            <a:endParaRPr lang="ar-DZ" sz="7200" dirty="0">
              <a:solidFill>
                <a:srgbClr val="FFFF00"/>
              </a:solidFill>
              <a:cs typeface="+mj-cs"/>
            </a:endParaRPr>
          </a:p>
        </p:txBody>
      </p:sp>
      <p:cxnSp>
        <p:nvCxnSpPr>
          <p:cNvPr id="16" name="Connecteur droit 15"/>
          <p:cNvCxnSpPr/>
          <p:nvPr/>
        </p:nvCxnSpPr>
        <p:spPr>
          <a:xfrm>
            <a:off x="-1404664" y="2060848"/>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251520" y="188640"/>
            <a:ext cx="5832648" cy="584775"/>
          </a:xfrm>
          <a:prstGeom prst="rect">
            <a:avLst/>
          </a:prstGeom>
          <a:noFill/>
        </p:spPr>
        <p:txBody>
          <a:bodyPr wrap="square" rtlCol="1">
            <a:spAutoFit/>
          </a:bodyPr>
          <a:lstStyle/>
          <a:p>
            <a:pPr algn="l" rtl="0"/>
            <a:r>
              <a:rPr lang="fr-FR" sz="3200" u="sng" dirty="0" smtClean="0">
                <a:solidFill>
                  <a:srgbClr val="FFFF00"/>
                </a:solidFill>
                <a:cs typeface="+mj-cs"/>
              </a:rPr>
              <a:t>Cours: S.I.G</a:t>
            </a:r>
            <a:endParaRPr lang="ar-DZ" sz="3200" u="sng" dirty="0">
              <a:solidFill>
                <a:srgbClr val="FFFF00"/>
              </a:solidFill>
              <a:cs typeface="+mj-cs"/>
            </a:endParaRPr>
          </a:p>
        </p:txBody>
      </p:sp>
      <p:sp>
        <p:nvSpPr>
          <p:cNvPr id="10" name="ZoneTexte 9"/>
          <p:cNvSpPr txBox="1"/>
          <p:nvPr/>
        </p:nvSpPr>
        <p:spPr>
          <a:xfrm>
            <a:off x="611560" y="5517232"/>
            <a:ext cx="5832648" cy="954107"/>
          </a:xfrm>
          <a:prstGeom prst="rect">
            <a:avLst/>
          </a:prstGeom>
          <a:noFill/>
        </p:spPr>
        <p:txBody>
          <a:bodyPr wrap="square" rtlCol="1">
            <a:spAutoFit/>
          </a:bodyPr>
          <a:lstStyle/>
          <a:p>
            <a:pPr algn="l" rtl="0"/>
            <a:r>
              <a:rPr lang="fr-FR" sz="3200" dirty="0" smtClean="0">
                <a:solidFill>
                  <a:srgbClr val="FFFF00"/>
                </a:solidFill>
                <a:cs typeface="+mj-cs"/>
              </a:rPr>
              <a:t>Dr. Nabil MEGA</a:t>
            </a:r>
          </a:p>
          <a:p>
            <a:pPr algn="l" rtl="0"/>
            <a:r>
              <a:rPr lang="fr-FR" sz="2400" dirty="0" smtClean="0">
                <a:solidFill>
                  <a:srgbClr val="FFFF00"/>
                </a:solidFill>
                <a:cs typeface="+mj-cs"/>
              </a:rPr>
              <a:t>mega-nabil@univ-eloued.dz</a:t>
            </a:r>
            <a:endParaRPr lang="ar-DZ" sz="2400" dirty="0">
              <a:solidFill>
                <a:srgbClr val="FFFF00"/>
              </a:solidFill>
              <a:cs typeface="+mj-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5" name="Image 4" descr="maxresdefault.jpg"/>
          <p:cNvPicPr>
            <a:picLocks noChangeAspect="1"/>
          </p:cNvPicPr>
          <p:nvPr/>
        </p:nvPicPr>
        <p:blipFill>
          <a:blip r:embed="rId3"/>
          <a:stretch>
            <a:fillRect/>
          </a:stretch>
        </p:blipFill>
        <p:spPr>
          <a:xfrm>
            <a:off x="0" y="857250"/>
            <a:ext cx="9144000" cy="51435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7" name="Image 6" descr="Geo-database-of-crime-records-and-attribute-data-in-ArcGIS-102-environment_Q640.jpg"/>
          <p:cNvPicPr>
            <a:picLocks noChangeAspect="1"/>
          </p:cNvPicPr>
          <p:nvPr/>
        </p:nvPicPr>
        <p:blipFill>
          <a:blip r:embed="rId3"/>
          <a:stretch>
            <a:fillRect/>
          </a:stretch>
        </p:blipFill>
        <p:spPr>
          <a:xfrm>
            <a:off x="1524000" y="381000"/>
            <a:ext cx="6096000" cy="6096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259632" y="548680"/>
            <a:ext cx="5832648" cy="646331"/>
          </a:xfrm>
          <a:prstGeom prst="rect">
            <a:avLst/>
          </a:prstGeom>
          <a:noFill/>
        </p:spPr>
        <p:txBody>
          <a:bodyPr wrap="square" rtlCol="1">
            <a:spAutoFit/>
          </a:bodyPr>
          <a:lstStyle/>
          <a:p>
            <a:pPr algn="ctr"/>
            <a:r>
              <a:rPr lang="fr-FR" sz="3600" u="sng" dirty="0" smtClean="0">
                <a:solidFill>
                  <a:srgbClr val="FFFF00"/>
                </a:solidFill>
                <a:effectLst>
                  <a:outerShdw blurRad="38100" dist="38100" dir="2700000" algn="tl">
                    <a:srgbClr val="000000">
                      <a:alpha val="43137"/>
                    </a:srgbClr>
                  </a:outerShdw>
                </a:effectLst>
                <a:cs typeface="+mj-cs"/>
              </a:rPr>
              <a:t>2. Exemples</a:t>
            </a:r>
            <a:endParaRPr lang="ar-DZ" sz="3600" u="sng" dirty="0">
              <a:solidFill>
                <a:srgbClr val="FFFF00"/>
              </a:solidFill>
              <a:effectLst>
                <a:outerShdw blurRad="38100" dist="38100" dir="2700000" algn="tl">
                  <a:srgbClr val="000000">
                    <a:alpha val="43137"/>
                  </a:srgbClr>
                </a:outerShdw>
              </a:effectLst>
              <a:cs typeface="+mj-cs"/>
            </a:endParaRPr>
          </a:p>
        </p:txBody>
      </p:sp>
      <p:sp>
        <p:nvSpPr>
          <p:cNvPr id="6" name="ZoneTexte 5"/>
          <p:cNvSpPr txBox="1"/>
          <p:nvPr/>
        </p:nvSpPr>
        <p:spPr>
          <a:xfrm>
            <a:off x="467544" y="2108463"/>
            <a:ext cx="8136904" cy="2400657"/>
          </a:xfrm>
          <a:prstGeom prst="rect">
            <a:avLst/>
          </a:prstGeom>
          <a:noFill/>
        </p:spPr>
        <p:txBody>
          <a:bodyPr wrap="square" rtlCol="1">
            <a:spAutoFit/>
          </a:bodyPr>
          <a:lstStyle/>
          <a:p>
            <a:pPr algn="just" rtl="0"/>
            <a:r>
              <a:rPr lang="fr-FR" sz="5000" dirty="0" smtClean="0">
                <a:solidFill>
                  <a:srgbClr val="FFFF00"/>
                </a:solidFill>
                <a:cs typeface="+mj-cs"/>
              </a:rPr>
              <a:t>Déterminer l’endroit favorable pour l’installation d’une usine pétrochimique. </a:t>
            </a:r>
            <a:endParaRPr lang="ar-DZ" sz="5000" dirty="0">
              <a:solidFill>
                <a:srgbClr val="FFFF00"/>
              </a:solidFill>
              <a:cs typeface="+mj-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Rectangle 2"/>
          <p:cNvSpPr txBox="1">
            <a:spLocks noChangeArrowheads="1"/>
          </p:cNvSpPr>
          <p:nvPr/>
        </p:nvSpPr>
        <p:spPr>
          <a:xfrm>
            <a:off x="539552" y="341784"/>
            <a:ext cx="8229600" cy="1143000"/>
          </a:xfrm>
          <a:prstGeom prst="rect">
            <a:avLst/>
          </a:prstGeom>
        </p:spPr>
        <p:txBody>
          <a:bodyPr vert="horz" lIns="91440" tIns="45720" rIns="91440" bIns="45720" rtlCol="1"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A" sz="44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rPr>
              <a:t>1. Pourquoi Base de données?</a:t>
            </a:r>
            <a:endParaRPr kumimoji="0" lang="en-US" sz="44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endParaRPr>
          </a:p>
        </p:txBody>
      </p:sp>
      <p:sp>
        <p:nvSpPr>
          <p:cNvPr id="8" name="Rectangle 3"/>
          <p:cNvSpPr txBox="1">
            <a:spLocks noChangeArrowheads="1"/>
          </p:cNvSpPr>
          <p:nvPr/>
        </p:nvSpPr>
        <p:spPr>
          <a:xfrm>
            <a:off x="518864" y="1844824"/>
            <a:ext cx="8229600" cy="3528392"/>
          </a:xfrm>
          <a:prstGeom prst="rect">
            <a:avLst/>
          </a:prstGeom>
        </p:spPr>
        <p:txBody>
          <a:bodyPr vert="horz" lIns="91440" tIns="45720" rIns="91440" bIns="45720" rtlCol="1">
            <a:noAutofit/>
          </a:bodyPr>
          <a:lstStyle/>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fr-CA" sz="32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Masse importante de données</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fr-CA" sz="32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Une structure régulière et fixe (ex. adresse, information sur une personne, …)</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fr-CA" sz="32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Traitement répétitif</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fr-CA" sz="32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Offrir des traitements (consultation, mise à jour, …) efficaces et standards</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fr-CA" sz="32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Garantir la cohérence</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fr-CA" sz="32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a:t>
            </a:r>
          </a:p>
          <a:p>
            <a:pPr marL="342900" marR="0" lvl="0" indent="-342900" algn="l" defTabSz="914400" rtl="0" eaLnBrk="1" fontAlgn="auto" latinLnBrk="0" hangingPunct="1">
              <a:lnSpc>
                <a:spcPct val="80000"/>
              </a:lnSpc>
              <a:spcBef>
                <a:spcPct val="20000"/>
              </a:spcBef>
              <a:spcAft>
                <a:spcPts val="0"/>
              </a:spcAft>
              <a:buClrTx/>
              <a:buSzTx/>
              <a:tabLst/>
              <a:defRPr/>
            </a:pPr>
            <a:endParaRPr kumimoji="0" lang="fr-CA" sz="32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graphicFrame>
        <p:nvGraphicFramePr>
          <p:cNvPr id="6" name="Espace réservé du contenu 5"/>
          <p:cNvGraphicFramePr>
            <a:graphicFrameLocks noGrp="1"/>
          </p:cNvGraphicFramePr>
          <p:nvPr>
            <p:ph idx="1"/>
          </p:nvPr>
        </p:nvGraphicFramePr>
        <p:xfrm>
          <a:off x="3522784" y="1600200"/>
          <a:ext cx="2098432" cy="4525962"/>
        </p:xfrm>
        <a:graphic>
          <a:graphicData uri="http://schemas.openxmlformats.org/drawingml/2006/table">
            <a:tbl>
              <a:tblPr/>
              <a:tblGrid>
                <a:gridCol w="329044"/>
                <a:gridCol w="720172"/>
                <a:gridCol w="686026"/>
                <a:gridCol w="363190"/>
              </a:tblGrid>
              <a:tr h="193790">
                <a:tc>
                  <a:txBody>
                    <a:bodyPr/>
                    <a:lstStyle/>
                    <a:p>
                      <a:pPr algn="ctr"/>
                      <a:r>
                        <a:rPr lang="en-US" sz="500"/>
                        <a:t>Dénomination</a:t>
                      </a:r>
                    </a:p>
                  </a:txBody>
                  <a:tcPr marL="14334" marR="14334" marT="14334" marB="14334" anchor="ctr">
                    <a:lnL>
                      <a:noFill/>
                    </a:lnL>
                    <a:lnR>
                      <a:noFill/>
                    </a:lnR>
                    <a:lnT>
                      <a:noFill/>
                    </a:lnT>
                    <a:lnB>
                      <a:noFill/>
                    </a:lnB>
                    <a:solidFill>
                      <a:srgbClr val="FFEAF4"/>
                    </a:solidFill>
                  </a:tcPr>
                </a:tc>
                <a:tc>
                  <a:txBody>
                    <a:bodyPr/>
                    <a:lstStyle/>
                    <a:p>
                      <a:pPr algn="ctr"/>
                      <a:r>
                        <a:rPr lang="en-US" sz="500"/>
                        <a:t>Formule</a:t>
                      </a:r>
                    </a:p>
                  </a:txBody>
                  <a:tcPr marL="14334" marR="14334" marT="14334" marB="14334" anchor="ctr">
                    <a:lnL>
                      <a:noFill/>
                    </a:lnL>
                    <a:lnR>
                      <a:noFill/>
                    </a:lnR>
                    <a:lnT>
                      <a:noFill/>
                    </a:lnT>
                    <a:lnB>
                      <a:noFill/>
                    </a:lnB>
                    <a:solidFill>
                      <a:srgbClr val="FFEAF4"/>
                    </a:solidFill>
                  </a:tcPr>
                </a:tc>
                <a:tc>
                  <a:txBody>
                    <a:bodyPr/>
                    <a:lstStyle/>
                    <a:p>
                      <a:pPr algn="ctr"/>
                      <a:r>
                        <a:rPr lang="en-US" sz="500"/>
                        <a:t>Caractéristiques </a:t>
                      </a:r>
                    </a:p>
                  </a:txBody>
                  <a:tcPr marL="14334" marR="14334" marT="14334" marB="14334" anchor="ctr">
                    <a:lnL>
                      <a:noFill/>
                    </a:lnL>
                    <a:lnR>
                      <a:noFill/>
                    </a:lnR>
                    <a:lnT>
                      <a:noFill/>
                    </a:lnT>
                    <a:lnB>
                      <a:noFill/>
                    </a:lnB>
                    <a:solidFill>
                      <a:srgbClr val="FFEAF4"/>
                    </a:solidFill>
                  </a:tcPr>
                </a:tc>
                <a:tc>
                  <a:txBody>
                    <a:bodyPr/>
                    <a:lstStyle/>
                    <a:p>
                      <a:pPr algn="ctr"/>
                      <a:r>
                        <a:rPr lang="en-US" sz="500"/>
                        <a:t>Auteurs</a:t>
                      </a:r>
                    </a:p>
                  </a:txBody>
                  <a:tcPr marL="14334" marR="14334" marT="14334" marB="14334" anchor="ctr">
                    <a:lnL>
                      <a:noFill/>
                    </a:lnL>
                    <a:lnR>
                      <a:noFill/>
                    </a:lnR>
                    <a:lnT>
                      <a:noFill/>
                    </a:lnT>
                    <a:lnB>
                      <a:noFill/>
                    </a:lnB>
                    <a:solidFill>
                      <a:srgbClr val="FFEAF4"/>
                    </a:solidFill>
                  </a:tcPr>
                </a:tc>
              </a:tr>
              <a:tr h="276351">
                <a:tc>
                  <a:txBody>
                    <a:bodyPr/>
                    <a:lstStyle/>
                    <a:p>
                      <a:pPr algn="ctr"/>
                      <a:r>
                        <a:rPr lang="en-US" sz="500"/>
                        <a:t>Différence</a:t>
                      </a:r>
                    </a:p>
                  </a:txBody>
                  <a:tcPr marL="14334" marR="14334" marT="14334" marB="14334" anchor="ctr">
                    <a:lnL>
                      <a:noFill/>
                    </a:lnL>
                    <a:lnR>
                      <a:noFill/>
                    </a:lnR>
                    <a:lnT>
                      <a:noFill/>
                    </a:lnT>
                    <a:lnB>
                      <a:noFill/>
                    </a:lnB>
                    <a:solidFill>
                      <a:srgbClr val="FFD5EA"/>
                    </a:solidFill>
                  </a:tcPr>
                </a:tc>
                <a:tc>
                  <a:txBody>
                    <a:bodyPr/>
                    <a:lstStyle/>
                    <a:p>
                      <a:pPr algn="ctr"/>
                      <a:r>
                        <a:rPr lang="en-US" sz="500"/>
                        <a:t>R - pIR</a:t>
                      </a:r>
                    </a:p>
                  </a:txBody>
                  <a:tcPr marL="14334" marR="14334" marT="14334" marB="14334" anchor="ctr">
                    <a:lnL>
                      <a:noFill/>
                    </a:lnL>
                    <a:lnR>
                      <a:noFill/>
                    </a:lnR>
                    <a:lnT>
                      <a:noFill/>
                    </a:lnT>
                    <a:lnB>
                      <a:noFill/>
                    </a:lnB>
                    <a:solidFill>
                      <a:srgbClr val="FFD5EA"/>
                    </a:solidFill>
                  </a:tcPr>
                </a:tc>
                <a:tc>
                  <a:txBody>
                    <a:bodyPr/>
                    <a:lstStyle/>
                    <a:p>
                      <a:pPr algn="ctr"/>
                      <a:r>
                        <a:rPr lang="fr-FR" sz="500"/>
                        <a:t>forte sensibilité aux variations atmosphériques</a:t>
                      </a:r>
                    </a:p>
                  </a:txBody>
                  <a:tcPr marL="14334" marR="14334" marT="14334" marB="14334" anchor="ctr">
                    <a:lnL>
                      <a:noFill/>
                    </a:lnL>
                    <a:lnR>
                      <a:noFill/>
                    </a:lnR>
                    <a:lnT>
                      <a:noFill/>
                    </a:lnT>
                    <a:lnB>
                      <a:noFill/>
                    </a:lnB>
                    <a:solidFill>
                      <a:srgbClr val="FFD5EA"/>
                    </a:solidFill>
                  </a:tcPr>
                </a:tc>
                <a:tc>
                  <a:txBody>
                    <a:bodyPr/>
                    <a:lstStyle/>
                    <a:p>
                      <a:pPr algn="ctr"/>
                      <a:r>
                        <a:rPr lang="en-US" sz="500"/>
                        <a:t>Monget 1980</a:t>
                      </a:r>
                    </a:p>
                  </a:txBody>
                  <a:tcPr marL="14334" marR="14334" marT="14334" marB="14334" anchor="ctr">
                    <a:lnL>
                      <a:noFill/>
                    </a:lnL>
                    <a:lnR>
                      <a:noFill/>
                    </a:lnR>
                    <a:lnT>
                      <a:noFill/>
                    </a:lnT>
                    <a:lnB>
                      <a:noFill/>
                    </a:lnB>
                    <a:solidFill>
                      <a:srgbClr val="FFD5EA"/>
                    </a:solidFill>
                  </a:tcPr>
                </a:tc>
              </a:tr>
              <a:tr h="441473">
                <a:tc>
                  <a:txBody>
                    <a:bodyPr/>
                    <a:lstStyle/>
                    <a:p>
                      <a:pPr algn="ctr"/>
                      <a:r>
                        <a:rPr lang="en-US" sz="500"/>
                        <a:t>Rapport</a:t>
                      </a:r>
                    </a:p>
                  </a:txBody>
                  <a:tcPr marL="14334" marR="14334" marT="14334" marB="14334" anchor="ctr">
                    <a:lnL>
                      <a:noFill/>
                    </a:lnL>
                    <a:lnR>
                      <a:noFill/>
                    </a:lnR>
                    <a:lnT>
                      <a:noFill/>
                    </a:lnT>
                    <a:lnB>
                      <a:noFill/>
                    </a:lnB>
                    <a:solidFill>
                      <a:srgbClr val="FFCAE4"/>
                    </a:solidFill>
                  </a:tcPr>
                </a:tc>
                <a:tc>
                  <a:txBody>
                    <a:bodyPr/>
                    <a:lstStyle/>
                    <a:p>
                      <a:pPr algn="ctr"/>
                      <a:r>
                        <a:rPr lang="fr-FR" sz="500"/>
                        <a:t>RVI = pIR/R ou d'autres canaux           Indice pigmentaire XS1/XS2</a:t>
                      </a:r>
                    </a:p>
                  </a:txBody>
                  <a:tcPr marL="14334" marR="14334" marT="14334" marB="14334" anchor="ctr">
                    <a:lnL>
                      <a:noFill/>
                    </a:lnL>
                    <a:lnR>
                      <a:noFill/>
                    </a:lnR>
                    <a:lnT>
                      <a:noFill/>
                    </a:lnT>
                    <a:lnB>
                      <a:noFill/>
                    </a:lnB>
                    <a:solidFill>
                      <a:srgbClr val="FFCAE4"/>
                    </a:solidFill>
                  </a:tcPr>
                </a:tc>
                <a:tc>
                  <a:txBody>
                    <a:bodyPr/>
                    <a:lstStyle/>
                    <a:p>
                      <a:pPr algn="ctr"/>
                      <a:r>
                        <a:rPr lang="fr-FR" sz="500"/>
                        <a:t>saturation aux forts indices, sensibilité à la contribution spectrale des sols et aux effets atmosphériques</a:t>
                      </a:r>
                    </a:p>
                  </a:txBody>
                  <a:tcPr marL="14334" marR="14334" marT="14334" marB="14334" anchor="ctr">
                    <a:lnL>
                      <a:noFill/>
                    </a:lnL>
                    <a:lnR>
                      <a:noFill/>
                    </a:lnR>
                    <a:lnT>
                      <a:noFill/>
                    </a:lnT>
                    <a:lnB>
                      <a:noFill/>
                    </a:lnB>
                    <a:solidFill>
                      <a:srgbClr val="FFCAE4"/>
                    </a:solidFill>
                  </a:tcPr>
                </a:tc>
                <a:tc>
                  <a:txBody>
                    <a:bodyPr/>
                    <a:lstStyle/>
                    <a:p>
                      <a:pPr algn="ctr"/>
                      <a:r>
                        <a:rPr lang="en-US" sz="500"/>
                        <a:t>Knipling 1970, Viollier et al. 1985</a:t>
                      </a:r>
                    </a:p>
                  </a:txBody>
                  <a:tcPr marL="14334" marR="14334" marT="14334" marB="14334" anchor="ctr">
                    <a:lnL>
                      <a:noFill/>
                    </a:lnL>
                    <a:lnR>
                      <a:noFill/>
                    </a:lnR>
                    <a:lnT>
                      <a:noFill/>
                    </a:lnT>
                    <a:lnB>
                      <a:noFill/>
                    </a:lnB>
                    <a:solidFill>
                      <a:srgbClr val="FFCAE4"/>
                    </a:solidFill>
                  </a:tcPr>
                </a:tc>
              </a:tr>
              <a:tr h="854280">
                <a:tc>
                  <a:txBody>
                    <a:bodyPr/>
                    <a:lstStyle/>
                    <a:p>
                      <a:pPr algn="ctr"/>
                      <a:r>
                        <a:rPr lang="en-US" sz="500"/>
                        <a:t>Indice de végétation normalisé</a:t>
                      </a:r>
                    </a:p>
                  </a:txBody>
                  <a:tcPr marL="14334" marR="14334" marT="14334" marB="14334" anchor="ctr">
                    <a:lnL>
                      <a:noFill/>
                    </a:lnL>
                    <a:lnR>
                      <a:noFill/>
                    </a:lnR>
                    <a:lnT>
                      <a:noFill/>
                    </a:lnT>
                    <a:lnB>
                      <a:noFill/>
                    </a:lnB>
                    <a:solidFill>
                      <a:srgbClr val="FFBFDF"/>
                    </a:solidFill>
                  </a:tcPr>
                </a:tc>
                <a:tc>
                  <a:txBody>
                    <a:bodyPr/>
                    <a:lstStyle/>
                    <a:p>
                      <a:pPr algn="ctr"/>
                      <a:r>
                        <a:rPr lang="en-US" sz="500"/>
                        <a:t>NDVI = (pIR-R)/(pIR+R)</a:t>
                      </a:r>
                    </a:p>
                  </a:txBody>
                  <a:tcPr marL="14334" marR="14334" marT="14334" marB="14334" anchor="ctr">
                    <a:lnL>
                      <a:noFill/>
                    </a:lnL>
                    <a:lnR>
                      <a:noFill/>
                    </a:lnR>
                    <a:lnT>
                      <a:noFill/>
                    </a:lnT>
                    <a:lnB>
                      <a:noFill/>
                    </a:lnB>
                    <a:solidFill>
                      <a:srgbClr val="FFBFDF"/>
                    </a:solidFill>
                  </a:tcPr>
                </a:tc>
                <a:tc>
                  <a:txBody>
                    <a:bodyPr/>
                    <a:lstStyle/>
                    <a:p>
                      <a:pPr algn="ctr"/>
                      <a:r>
                        <a:rPr lang="fr-FR" sz="500"/>
                        <a:t>sensibilité aux effets atmosphériques, gamme de variation plus faible, que le précédent, mais sensibilité aux variations angulaires de la visée, selon la position vis à vis du soleil "hot spot"</a:t>
                      </a:r>
                    </a:p>
                  </a:txBody>
                  <a:tcPr marL="14334" marR="14334" marT="14334" marB="14334" anchor="ctr">
                    <a:lnL>
                      <a:noFill/>
                    </a:lnL>
                    <a:lnR>
                      <a:noFill/>
                    </a:lnR>
                    <a:lnT>
                      <a:noFill/>
                    </a:lnT>
                    <a:lnB>
                      <a:noFill/>
                    </a:lnB>
                    <a:solidFill>
                      <a:srgbClr val="FFBFDF"/>
                    </a:solidFill>
                  </a:tcPr>
                </a:tc>
                <a:tc>
                  <a:txBody>
                    <a:bodyPr/>
                    <a:lstStyle/>
                    <a:p>
                      <a:pPr algn="ctr"/>
                      <a:r>
                        <a:rPr lang="fr-FR" sz="500"/>
                        <a:t>Rouse et al. 1974, Tucker 1979</a:t>
                      </a:r>
                    </a:p>
                  </a:txBody>
                  <a:tcPr marL="14334" marR="14334" marT="14334" marB="14334" anchor="ctr">
                    <a:lnL>
                      <a:noFill/>
                    </a:lnL>
                    <a:lnR>
                      <a:noFill/>
                    </a:lnR>
                    <a:lnT>
                      <a:noFill/>
                    </a:lnT>
                    <a:lnB>
                      <a:noFill/>
                    </a:lnB>
                    <a:solidFill>
                      <a:srgbClr val="FFBFDF"/>
                    </a:solidFill>
                  </a:tcPr>
                </a:tc>
              </a:tr>
              <a:tr h="358912">
                <a:tc>
                  <a:txBody>
                    <a:bodyPr/>
                    <a:lstStyle/>
                    <a:p>
                      <a:pPr algn="ctr"/>
                      <a:r>
                        <a:rPr lang="en-US" sz="500"/>
                        <a:t>Indice de végétation transformé</a:t>
                      </a:r>
                    </a:p>
                  </a:txBody>
                  <a:tcPr marL="14334" marR="14334" marT="14334" marB="14334" anchor="ctr">
                    <a:lnL>
                      <a:noFill/>
                    </a:lnL>
                    <a:lnR>
                      <a:noFill/>
                    </a:lnR>
                    <a:lnT>
                      <a:noFill/>
                    </a:lnT>
                    <a:lnB>
                      <a:noFill/>
                    </a:lnB>
                    <a:solidFill>
                      <a:srgbClr val="FFB5DA"/>
                    </a:solidFill>
                  </a:tcPr>
                </a:tc>
                <a:tc>
                  <a:txBody>
                    <a:bodyPr/>
                    <a:lstStyle/>
                    <a:p>
                      <a:pPr algn="ctr"/>
                      <a:r>
                        <a:rPr lang="en-US" sz="500"/>
                        <a:t>TVI = Ö (NDVI + 0,5)</a:t>
                      </a:r>
                    </a:p>
                  </a:txBody>
                  <a:tcPr marL="14334" marR="14334" marT="14334" marB="14334" anchor="ctr">
                    <a:lnL>
                      <a:noFill/>
                    </a:lnL>
                    <a:lnR>
                      <a:noFill/>
                    </a:lnR>
                    <a:lnT>
                      <a:noFill/>
                    </a:lnT>
                    <a:lnB>
                      <a:noFill/>
                    </a:lnB>
                    <a:solidFill>
                      <a:srgbClr val="FFB5DA"/>
                    </a:solidFill>
                  </a:tcPr>
                </a:tc>
                <a:tc>
                  <a:txBody>
                    <a:bodyPr/>
                    <a:lstStyle/>
                    <a:p>
                      <a:pPr algn="ctr"/>
                      <a:r>
                        <a:rPr lang="fr-FR" sz="500"/>
                        <a:t>essai d'élimination des valeurs négatives, stabilisation de la variance</a:t>
                      </a:r>
                    </a:p>
                  </a:txBody>
                  <a:tcPr marL="14334" marR="14334" marT="14334" marB="14334" anchor="ctr">
                    <a:lnL>
                      <a:noFill/>
                    </a:lnL>
                    <a:lnR>
                      <a:noFill/>
                    </a:lnR>
                    <a:lnT>
                      <a:noFill/>
                    </a:lnT>
                    <a:lnB>
                      <a:noFill/>
                    </a:lnB>
                    <a:solidFill>
                      <a:srgbClr val="FFB5DA"/>
                    </a:solidFill>
                  </a:tcPr>
                </a:tc>
                <a:tc>
                  <a:txBody>
                    <a:bodyPr/>
                    <a:lstStyle/>
                    <a:p>
                      <a:pPr algn="ctr"/>
                      <a:r>
                        <a:rPr lang="en-US" sz="500"/>
                        <a:t>Deering et al. 1975</a:t>
                      </a:r>
                    </a:p>
                  </a:txBody>
                  <a:tcPr marL="14334" marR="14334" marT="14334" marB="14334" anchor="ctr">
                    <a:lnL>
                      <a:noFill/>
                    </a:lnL>
                    <a:lnR>
                      <a:noFill/>
                    </a:lnR>
                    <a:lnT>
                      <a:noFill/>
                    </a:lnT>
                    <a:lnB>
                      <a:noFill/>
                    </a:lnB>
                    <a:solidFill>
                      <a:srgbClr val="FFB5DA"/>
                    </a:solidFill>
                  </a:tcPr>
                </a:tc>
              </a:tr>
              <a:tr h="524035">
                <a:tc>
                  <a:txBody>
                    <a:bodyPr/>
                    <a:lstStyle/>
                    <a:p>
                      <a:pPr algn="ctr"/>
                      <a:r>
                        <a:rPr lang="en-US" sz="500"/>
                        <a:t>Indice de végétation perpendiculaire</a:t>
                      </a:r>
                    </a:p>
                  </a:txBody>
                  <a:tcPr marL="14334" marR="14334" marT="14334" marB="14334" anchor="ctr">
                    <a:lnL>
                      <a:noFill/>
                    </a:lnL>
                    <a:lnR>
                      <a:noFill/>
                    </a:lnR>
                    <a:lnT>
                      <a:noFill/>
                    </a:lnT>
                    <a:lnB>
                      <a:noFill/>
                    </a:lnB>
                    <a:solidFill>
                      <a:srgbClr val="FFAAD5"/>
                    </a:solidFill>
                  </a:tcPr>
                </a:tc>
                <a:tc>
                  <a:txBody>
                    <a:bodyPr/>
                    <a:lstStyle/>
                    <a:p>
                      <a:pPr algn="ctr"/>
                      <a:r>
                        <a:rPr lang="en-US" sz="500"/>
                        <a:t>PVI = a1(pIR)-a2(R) + constante</a:t>
                      </a:r>
                    </a:p>
                  </a:txBody>
                  <a:tcPr marL="14334" marR="14334" marT="14334" marB="14334" anchor="ctr">
                    <a:lnL>
                      <a:noFill/>
                    </a:lnL>
                    <a:lnR>
                      <a:noFill/>
                    </a:lnR>
                    <a:lnT>
                      <a:noFill/>
                    </a:lnT>
                    <a:lnB>
                      <a:noFill/>
                    </a:lnB>
                    <a:solidFill>
                      <a:srgbClr val="FFAAD5"/>
                    </a:solidFill>
                  </a:tcPr>
                </a:tc>
                <a:tc>
                  <a:txBody>
                    <a:bodyPr/>
                    <a:lstStyle/>
                    <a:p>
                      <a:pPr algn="ctr"/>
                      <a:r>
                        <a:rPr lang="fr-FR" sz="500"/>
                        <a:t>diminution de la contribution spectrale des sols, mais sensibilité à diverses caractéristiques des sols</a:t>
                      </a:r>
                    </a:p>
                  </a:txBody>
                  <a:tcPr marL="14334" marR="14334" marT="14334" marB="14334" anchor="ctr">
                    <a:lnL>
                      <a:noFill/>
                    </a:lnL>
                    <a:lnR>
                      <a:noFill/>
                    </a:lnR>
                    <a:lnT>
                      <a:noFill/>
                    </a:lnT>
                    <a:lnB>
                      <a:noFill/>
                    </a:lnB>
                    <a:solidFill>
                      <a:srgbClr val="FFAAD5"/>
                    </a:solidFill>
                  </a:tcPr>
                </a:tc>
                <a:tc>
                  <a:txBody>
                    <a:bodyPr/>
                    <a:lstStyle/>
                    <a:p>
                      <a:pPr algn="ctr"/>
                      <a:r>
                        <a:rPr lang="en-US" sz="500"/>
                        <a:t>Richardson &amp; Wiegand 1977</a:t>
                      </a:r>
                    </a:p>
                  </a:txBody>
                  <a:tcPr marL="14334" marR="14334" marT="14334" marB="14334" anchor="ctr">
                    <a:lnL>
                      <a:noFill/>
                    </a:lnL>
                    <a:lnR>
                      <a:noFill/>
                    </a:lnR>
                    <a:lnT>
                      <a:noFill/>
                    </a:lnT>
                    <a:lnB>
                      <a:noFill/>
                    </a:lnB>
                    <a:solidFill>
                      <a:srgbClr val="FFAAD5"/>
                    </a:solidFill>
                  </a:tcPr>
                </a:tc>
              </a:tr>
              <a:tr h="358912">
                <a:tc>
                  <a:txBody>
                    <a:bodyPr/>
                    <a:lstStyle/>
                    <a:p>
                      <a:pPr algn="ctr"/>
                      <a:r>
                        <a:rPr lang="fr-FR" sz="500"/>
                        <a:t>Chapeau à corne "</a:t>
                      </a:r>
                      <a:r>
                        <a:rPr lang="fr-FR" sz="500" i="1"/>
                        <a:t>tassel cap</a:t>
                      </a:r>
                      <a:r>
                        <a:rPr lang="fr-FR" sz="500"/>
                        <a:t>"</a:t>
                      </a:r>
                    </a:p>
                  </a:txBody>
                  <a:tcPr marL="14334" marR="14334" marT="14334" marB="14334" anchor="ctr">
                    <a:lnL>
                      <a:noFill/>
                    </a:lnL>
                    <a:lnR>
                      <a:noFill/>
                    </a:lnR>
                    <a:lnT>
                      <a:noFill/>
                    </a:lnT>
                    <a:lnB>
                      <a:noFill/>
                    </a:lnB>
                    <a:solidFill>
                      <a:srgbClr val="FF9FCF"/>
                    </a:solidFill>
                  </a:tcPr>
                </a:tc>
                <a:tc>
                  <a:txBody>
                    <a:bodyPr/>
                    <a:lstStyle/>
                    <a:p>
                      <a:pPr algn="ctr"/>
                      <a:r>
                        <a:rPr lang="en-US" sz="500"/>
                        <a:t>formule générale a1(V)+a2(R)+a3(pIR)+a4(pIR)</a:t>
                      </a:r>
                    </a:p>
                  </a:txBody>
                  <a:tcPr marL="14334" marR="14334" marT="14334" marB="14334" anchor="ctr">
                    <a:lnL>
                      <a:noFill/>
                    </a:lnL>
                    <a:lnR>
                      <a:noFill/>
                    </a:lnR>
                    <a:lnT>
                      <a:noFill/>
                    </a:lnT>
                    <a:lnB>
                      <a:noFill/>
                    </a:lnB>
                    <a:solidFill>
                      <a:srgbClr val="FF9FCF"/>
                    </a:solidFill>
                  </a:tcPr>
                </a:tc>
                <a:tc rowSpan="2">
                  <a:txBody>
                    <a:bodyPr/>
                    <a:lstStyle/>
                    <a:p>
                      <a:pPr algn="ctr"/>
                      <a:r>
                        <a:rPr lang="fr-FR" sz="500"/>
                        <a:t>transformation orthogonale des 4 canaux pour réduire la sensibilité à la contribution spectrale des sols, sans pouvoir l'éliminer complètement</a:t>
                      </a:r>
                    </a:p>
                  </a:txBody>
                  <a:tcPr marL="14334" marR="14334" marT="14334" marB="14334" anchor="ctr">
                    <a:lnL>
                      <a:noFill/>
                    </a:lnL>
                    <a:lnR>
                      <a:noFill/>
                    </a:lnR>
                    <a:lnT>
                      <a:noFill/>
                    </a:lnT>
                    <a:lnB>
                      <a:noFill/>
                    </a:lnB>
                    <a:solidFill>
                      <a:srgbClr val="FF9FCF"/>
                    </a:solidFill>
                  </a:tcPr>
                </a:tc>
                <a:tc>
                  <a:txBody>
                    <a:bodyPr/>
                    <a:lstStyle/>
                    <a:p>
                      <a:pPr algn="ctr"/>
                      <a:r>
                        <a:rPr lang="en-US" sz="500"/>
                        <a:t>Kauth &amp; Thomas 1976</a:t>
                      </a:r>
                    </a:p>
                  </a:txBody>
                  <a:tcPr marL="14334" marR="14334" marT="14334" marB="14334" anchor="ctr">
                    <a:lnL>
                      <a:noFill/>
                    </a:lnL>
                    <a:lnR>
                      <a:noFill/>
                    </a:lnR>
                    <a:lnT>
                      <a:noFill/>
                    </a:lnT>
                    <a:lnB>
                      <a:noFill/>
                    </a:lnB>
                    <a:solidFill>
                      <a:srgbClr val="FF9FCF"/>
                    </a:solidFill>
                  </a:tcPr>
                </a:tc>
              </a:tr>
              <a:tr h="358912">
                <a:tc>
                  <a:txBody>
                    <a:bodyPr/>
                    <a:lstStyle/>
                    <a:p>
                      <a:pPr algn="ctr"/>
                      <a:r>
                        <a:rPr lang="fr-FR" sz="500"/>
                        <a:t>issu du précédent : Indice de verdeur </a:t>
                      </a:r>
                    </a:p>
                  </a:txBody>
                  <a:tcPr marL="14334" marR="14334" marT="14334" marB="14334" anchor="ctr">
                    <a:lnL>
                      <a:noFill/>
                    </a:lnL>
                    <a:lnR>
                      <a:noFill/>
                    </a:lnR>
                    <a:lnT>
                      <a:noFill/>
                    </a:lnT>
                    <a:lnB>
                      <a:noFill/>
                    </a:lnB>
                    <a:solidFill>
                      <a:srgbClr val="FF95CA"/>
                    </a:solidFill>
                  </a:tcPr>
                </a:tc>
                <a:tc>
                  <a:txBody>
                    <a:bodyPr/>
                    <a:lstStyle/>
                    <a:p>
                      <a:pPr algn="ctr"/>
                      <a:r>
                        <a:rPr lang="en-US" sz="500"/>
                        <a:t>GR4 = -b1(V)-b2(R)+b3(pIR) +b4(pIR) pour canaux MSS</a:t>
                      </a:r>
                    </a:p>
                  </a:txBody>
                  <a:tcPr marL="14334" marR="14334" marT="14334" marB="14334" anchor="ctr">
                    <a:lnL>
                      <a:noFill/>
                    </a:lnL>
                    <a:lnR>
                      <a:noFill/>
                    </a:lnR>
                    <a:lnT>
                      <a:noFill/>
                    </a:lnT>
                    <a:lnB>
                      <a:noFill/>
                    </a:lnB>
                    <a:solidFill>
                      <a:srgbClr val="FF95CA"/>
                    </a:solidFill>
                  </a:tcPr>
                </a:tc>
                <a:tc vMerge="1">
                  <a:txBody>
                    <a:bodyPr/>
                    <a:lstStyle/>
                    <a:p>
                      <a:pPr rtl="1"/>
                      <a:endParaRPr lang="ar-DZ"/>
                    </a:p>
                  </a:txBody>
                  <a:tcPr/>
                </a:tc>
                <a:tc>
                  <a:txBody>
                    <a:bodyPr/>
                    <a:lstStyle/>
                    <a:p>
                      <a:pPr algn="ctr"/>
                      <a:r>
                        <a:rPr lang="en-US" sz="500"/>
                        <a:t>Jackson 1983</a:t>
                      </a:r>
                    </a:p>
                  </a:txBody>
                  <a:tcPr marL="14334" marR="14334" marT="14334" marB="14334" anchor="ctr">
                    <a:lnL>
                      <a:noFill/>
                    </a:lnL>
                    <a:lnR>
                      <a:noFill/>
                    </a:lnR>
                    <a:lnT>
                      <a:noFill/>
                    </a:lnT>
                    <a:lnB>
                      <a:noFill/>
                    </a:lnB>
                    <a:solidFill>
                      <a:srgbClr val="FF95CA"/>
                    </a:solidFill>
                  </a:tcPr>
                </a:tc>
              </a:tr>
              <a:tr h="358912">
                <a:tc>
                  <a:txBody>
                    <a:bodyPr/>
                    <a:lstStyle/>
                    <a:p>
                      <a:pPr algn="ctr"/>
                      <a:r>
                        <a:rPr lang="fr-FR" sz="500"/>
                        <a:t>Indice de végétation ajusté au sol</a:t>
                      </a:r>
                    </a:p>
                  </a:txBody>
                  <a:tcPr marL="14334" marR="14334" marT="14334" marB="14334" anchor="ctr">
                    <a:lnL>
                      <a:noFill/>
                    </a:lnL>
                    <a:lnR>
                      <a:noFill/>
                    </a:lnR>
                    <a:lnT>
                      <a:noFill/>
                    </a:lnT>
                    <a:lnB>
                      <a:noFill/>
                    </a:lnB>
                    <a:solidFill>
                      <a:srgbClr val="FF8AC5"/>
                    </a:solidFill>
                  </a:tcPr>
                </a:tc>
                <a:tc>
                  <a:txBody>
                    <a:bodyPr/>
                    <a:lstStyle/>
                    <a:p>
                      <a:pPr algn="ctr"/>
                      <a:r>
                        <a:rPr lang="fr-FR" sz="500"/>
                        <a:t>SAVI = [ (1+L) (pIR-R)] / (pIR+R+L) avec L = 0,5 pour diminuer l'effet du sol</a:t>
                      </a:r>
                    </a:p>
                  </a:txBody>
                  <a:tcPr marL="14334" marR="14334" marT="14334" marB="14334" anchor="ctr">
                    <a:lnL>
                      <a:noFill/>
                    </a:lnL>
                    <a:lnR>
                      <a:noFill/>
                    </a:lnR>
                    <a:lnT>
                      <a:noFill/>
                    </a:lnT>
                    <a:lnB>
                      <a:noFill/>
                    </a:lnB>
                    <a:solidFill>
                      <a:srgbClr val="FF8AC5"/>
                    </a:solidFill>
                  </a:tcPr>
                </a:tc>
                <a:tc>
                  <a:txBody>
                    <a:bodyPr/>
                    <a:lstStyle/>
                    <a:p>
                      <a:pPr algn="ctr"/>
                      <a:r>
                        <a:rPr lang="fr-FR" sz="500"/>
                        <a:t>De nombreux indices sont issus de celui-ci pour minimiser l'effet du sol (TSAVI, MSAVI...)</a:t>
                      </a:r>
                    </a:p>
                  </a:txBody>
                  <a:tcPr marL="14334" marR="14334" marT="14334" marB="14334" anchor="ctr">
                    <a:lnL>
                      <a:noFill/>
                    </a:lnL>
                    <a:lnR>
                      <a:noFill/>
                    </a:lnR>
                    <a:lnT>
                      <a:noFill/>
                    </a:lnT>
                    <a:lnB>
                      <a:noFill/>
                    </a:lnB>
                    <a:solidFill>
                      <a:srgbClr val="FF8AC5"/>
                    </a:solidFill>
                  </a:tcPr>
                </a:tc>
                <a:tc>
                  <a:txBody>
                    <a:bodyPr/>
                    <a:lstStyle/>
                    <a:p>
                      <a:pPr algn="ctr"/>
                      <a:r>
                        <a:rPr lang="en-US" sz="500"/>
                        <a:t>Huete 1988</a:t>
                      </a:r>
                    </a:p>
                  </a:txBody>
                  <a:tcPr marL="14334" marR="14334" marT="14334" marB="14334" anchor="ctr">
                    <a:lnL>
                      <a:noFill/>
                    </a:lnL>
                    <a:lnR>
                      <a:noFill/>
                    </a:lnR>
                    <a:lnT>
                      <a:noFill/>
                    </a:lnT>
                    <a:lnB>
                      <a:noFill/>
                    </a:lnB>
                    <a:solidFill>
                      <a:srgbClr val="FF8AC5"/>
                    </a:solidFill>
                  </a:tcPr>
                </a:tc>
              </a:tr>
              <a:tr h="689157">
                <a:tc>
                  <a:txBody>
                    <a:bodyPr/>
                    <a:lstStyle/>
                    <a:p>
                      <a:pPr algn="ctr"/>
                      <a:r>
                        <a:rPr lang="fr-FR" sz="500"/>
                        <a:t>indice de végétation normalisé corrigé des effets atmosphériques</a:t>
                      </a:r>
                    </a:p>
                  </a:txBody>
                  <a:tcPr marL="14334" marR="14334" marT="14334" marB="14334" anchor="ctr">
                    <a:lnL>
                      <a:noFill/>
                    </a:lnL>
                    <a:lnR>
                      <a:noFill/>
                    </a:lnR>
                    <a:lnT>
                      <a:noFill/>
                    </a:lnT>
                    <a:lnB>
                      <a:noFill/>
                    </a:lnB>
                    <a:solidFill>
                      <a:srgbClr val="FF80BF"/>
                    </a:solidFill>
                  </a:tcPr>
                </a:tc>
                <a:tc>
                  <a:txBody>
                    <a:bodyPr/>
                    <a:lstStyle/>
                    <a:p>
                      <a:pPr algn="ctr"/>
                      <a:r>
                        <a:rPr lang="fr-FR" sz="500"/>
                        <a:t>ARVI = (pIR-RB)/(pIR+RB)   avec  </a:t>
                      </a:r>
                    </a:p>
                    <a:p>
                      <a:pPr algn="l"/>
                      <a:r>
                        <a:rPr lang="fr-FR" sz="500"/>
                        <a:t>RB = R - g(B-R)                                        B et R réflectances dans le bleu et le rouge, g fonction du type d'aérosols</a:t>
                      </a:r>
                    </a:p>
                  </a:txBody>
                  <a:tcPr marL="14334" marR="14334" marT="14334" marB="14334" anchor="ctr">
                    <a:lnL>
                      <a:noFill/>
                    </a:lnL>
                    <a:lnR>
                      <a:noFill/>
                    </a:lnR>
                    <a:lnT>
                      <a:noFill/>
                    </a:lnT>
                    <a:lnB>
                      <a:noFill/>
                    </a:lnB>
                    <a:solidFill>
                      <a:srgbClr val="FF80BF"/>
                    </a:solidFill>
                  </a:tcPr>
                </a:tc>
                <a:tc>
                  <a:txBody>
                    <a:bodyPr/>
                    <a:lstStyle/>
                    <a:p>
                      <a:pPr algn="ctr"/>
                      <a:r>
                        <a:rPr lang="fr-FR" sz="500"/>
                        <a:t>Diminue l'effet des aérosols contenus dans l'atmosphère sur le NDVI mais sensible à la contribution spectrale des sols</a:t>
                      </a:r>
                    </a:p>
                  </a:txBody>
                  <a:tcPr marL="14334" marR="14334" marT="14334" marB="14334" anchor="ctr">
                    <a:lnL>
                      <a:noFill/>
                    </a:lnL>
                    <a:lnR>
                      <a:noFill/>
                    </a:lnR>
                    <a:lnT>
                      <a:noFill/>
                    </a:lnT>
                    <a:lnB>
                      <a:noFill/>
                    </a:lnB>
                    <a:solidFill>
                      <a:srgbClr val="FF80BF"/>
                    </a:solidFill>
                  </a:tcPr>
                </a:tc>
                <a:tc>
                  <a:txBody>
                    <a:bodyPr/>
                    <a:lstStyle/>
                    <a:p>
                      <a:pPr algn="ctr"/>
                      <a:r>
                        <a:rPr lang="en-US" sz="500"/>
                        <a:t>Kaufman &amp; Tanre (1992)</a:t>
                      </a:r>
                    </a:p>
                  </a:txBody>
                  <a:tcPr marL="14334" marR="14334" marT="14334" marB="14334" anchor="ctr">
                    <a:lnL>
                      <a:noFill/>
                    </a:lnL>
                    <a:lnR>
                      <a:noFill/>
                    </a:lnR>
                    <a:lnT>
                      <a:noFill/>
                    </a:lnT>
                    <a:lnB>
                      <a:noFill/>
                    </a:lnB>
                    <a:solidFill>
                      <a:srgbClr val="FF80BF"/>
                    </a:solidFill>
                  </a:tcPr>
                </a:tc>
              </a:tr>
              <a:tr h="111228">
                <a:tc>
                  <a:txBody>
                    <a:bodyPr/>
                    <a:lstStyle/>
                    <a:p>
                      <a:pPr algn="ctr"/>
                      <a:r>
                        <a:rPr lang="en-US" sz="500" b="1"/>
                        <a:t>etc ...</a:t>
                      </a:r>
                      <a:endParaRPr lang="en-US" sz="500"/>
                    </a:p>
                  </a:txBody>
                  <a:tcPr marL="14334" marR="14334" marT="14334" marB="14334" anchor="ctr">
                    <a:lnL>
                      <a:noFill/>
                    </a:lnL>
                    <a:lnR>
                      <a:noFill/>
                    </a:lnR>
                    <a:lnT>
                      <a:noFill/>
                    </a:lnT>
                    <a:lnB>
                      <a:noFill/>
                    </a:lnB>
                    <a:solidFill>
                      <a:srgbClr val="FF6AB5"/>
                    </a:solidFill>
                  </a:tcPr>
                </a:tc>
                <a:tc>
                  <a:txBody>
                    <a:bodyPr/>
                    <a:lstStyle/>
                    <a:p>
                      <a:pPr algn="ctr"/>
                      <a:r>
                        <a:rPr lang="ar-DZ" sz="500" b="1"/>
                        <a:t>...</a:t>
                      </a:r>
                      <a:endParaRPr lang="ar-DZ" sz="500"/>
                    </a:p>
                  </a:txBody>
                  <a:tcPr marL="14334" marR="14334" marT="14334" marB="14334" anchor="ctr">
                    <a:lnL>
                      <a:noFill/>
                    </a:lnL>
                    <a:lnR>
                      <a:noFill/>
                    </a:lnR>
                    <a:lnT>
                      <a:noFill/>
                    </a:lnT>
                    <a:lnB>
                      <a:noFill/>
                    </a:lnB>
                    <a:solidFill>
                      <a:srgbClr val="FF6AB5"/>
                    </a:solidFill>
                  </a:tcPr>
                </a:tc>
                <a:tc>
                  <a:txBody>
                    <a:bodyPr/>
                    <a:lstStyle/>
                    <a:p>
                      <a:pPr algn="ctr"/>
                      <a:r>
                        <a:rPr lang="ar-DZ" sz="500" b="1"/>
                        <a:t>...</a:t>
                      </a:r>
                      <a:endParaRPr lang="ar-DZ" sz="500"/>
                    </a:p>
                  </a:txBody>
                  <a:tcPr marL="14334" marR="14334" marT="14334" marB="14334" anchor="ctr">
                    <a:lnL>
                      <a:noFill/>
                    </a:lnL>
                    <a:lnR>
                      <a:noFill/>
                    </a:lnR>
                    <a:lnT>
                      <a:noFill/>
                    </a:lnT>
                    <a:lnB>
                      <a:noFill/>
                    </a:lnB>
                    <a:solidFill>
                      <a:srgbClr val="FF6AB5"/>
                    </a:solidFill>
                  </a:tcPr>
                </a:tc>
                <a:tc>
                  <a:txBody>
                    <a:bodyPr/>
                    <a:lstStyle/>
                    <a:p>
                      <a:pPr algn="ctr"/>
                      <a:r>
                        <a:rPr lang="ar-DZ" sz="500" b="1" dirty="0" err="1"/>
                        <a:t>...</a:t>
                      </a:r>
                      <a:endParaRPr lang="ar-DZ" sz="500" dirty="0"/>
                    </a:p>
                  </a:txBody>
                  <a:tcPr marL="14334" marR="14334" marT="14334" marB="14334" anchor="ctr">
                    <a:lnL>
                      <a:noFill/>
                    </a:lnL>
                    <a:lnR>
                      <a:noFill/>
                    </a:lnR>
                    <a:lnT>
                      <a:noFill/>
                    </a:lnT>
                    <a:lnB>
                      <a:noFill/>
                    </a:lnB>
                    <a:solidFill>
                      <a:srgbClr val="FF6AB5"/>
                    </a:solidFill>
                  </a:tcPr>
                </a:tc>
              </a:tr>
            </a:tbl>
          </a:graphicData>
        </a:graphic>
      </p:graphicFrame>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259632" y="548680"/>
            <a:ext cx="5832648" cy="769441"/>
          </a:xfrm>
          <a:prstGeom prst="rect">
            <a:avLst/>
          </a:prstGeom>
          <a:noFill/>
        </p:spPr>
        <p:txBody>
          <a:bodyPr wrap="square" rtlCol="1">
            <a:spAutoFit/>
          </a:bodyPr>
          <a:lstStyle/>
          <a:p>
            <a:pPr algn="ctr" rtl="0"/>
            <a:r>
              <a:rPr lang="fr-FR" sz="4400" u="sng" dirty="0" smtClean="0">
                <a:solidFill>
                  <a:srgbClr val="FFFF00"/>
                </a:solidFill>
                <a:cs typeface="+mj-cs"/>
              </a:rPr>
              <a:t>2. Définition</a:t>
            </a:r>
            <a:endParaRPr lang="ar-DZ" sz="4400" u="sng" dirty="0">
              <a:solidFill>
                <a:srgbClr val="FFFF00"/>
              </a:solidFill>
              <a:cs typeface="+mj-cs"/>
            </a:endParaRPr>
          </a:p>
        </p:txBody>
      </p:sp>
      <p:sp>
        <p:nvSpPr>
          <p:cNvPr id="9" name="Rectangle 3"/>
          <p:cNvSpPr txBox="1">
            <a:spLocks noChangeArrowheads="1"/>
          </p:cNvSpPr>
          <p:nvPr/>
        </p:nvSpPr>
        <p:spPr>
          <a:xfrm>
            <a:off x="457200" y="1600200"/>
            <a:ext cx="8229600" cy="4525963"/>
          </a:xfrm>
          <a:prstGeom prst="rect">
            <a:avLst/>
          </a:prstGeom>
        </p:spPr>
        <p:txBody>
          <a:bodyPr vert="horz" lIns="91440" tIns="45720" rIns="91440" bIns="45720" rtlCol="1">
            <a:normAutofit/>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Le concept de base de </a:t>
            </a:r>
            <a:r>
              <a:rPr kumimoji="0" lang="en-US"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données</a:t>
            </a:r>
            <a:r>
              <a:rPr kumimoji="0" lang="en-US"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a:t>
            </a:r>
            <a:r>
              <a:rPr kumimoji="0" lang="en-US"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permet</a:t>
            </a:r>
            <a:r>
              <a:rPr kumimoji="0" lang="en-US"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de stocker et d</a:t>
            </a:r>
            <a:r>
              <a:rPr kumimoji="0" lang="ja-JP" altLang="en-US"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a:t>
            </a:r>
            <a:r>
              <a:rPr kumimoji="0" lang="en-US" altLang="ja-JP"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organiser</a:t>
            </a:r>
            <a:r>
              <a:rPr kumimoji="0" lang="en-US" altLang="ja-JP"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a:t>
            </a:r>
            <a:r>
              <a:rPr kumimoji="0" lang="en-US" altLang="ja-JP"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une</a:t>
            </a:r>
            <a:r>
              <a:rPr kumimoji="0" lang="en-US" altLang="ja-JP"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a:t>
            </a:r>
            <a:r>
              <a:rPr kumimoji="0" lang="en-US" altLang="ja-JP"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grande</a:t>
            </a:r>
            <a:r>
              <a:rPr kumimoji="0" lang="en-US" altLang="ja-JP"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a:t>
            </a:r>
            <a:r>
              <a:rPr kumimoji="0" lang="en-US" altLang="ja-JP"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quantité</a:t>
            </a:r>
            <a:r>
              <a:rPr kumimoji="0" lang="en-US" altLang="ja-JP"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d</a:t>
            </a:r>
            <a:r>
              <a:rPr lang="fr-FR" altLang="ja-JP" sz="3200" dirty="0" smtClean="0">
                <a:solidFill>
                  <a:srgbClr val="FFFF00"/>
                </a:solidFill>
                <a:effectLst>
                  <a:outerShdw blurRad="38100" dist="38100" dir="2700000" algn="tl">
                    <a:srgbClr val="000000">
                      <a:alpha val="43137"/>
                    </a:srgbClr>
                  </a:outerShdw>
                </a:effectLst>
              </a:rPr>
              <a:t>’</a:t>
            </a:r>
            <a:r>
              <a:rPr kumimoji="0" lang="en-US" altLang="ja-JP"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informations</a:t>
            </a:r>
            <a:r>
              <a:rPr kumimoji="0" lang="en-US" altLang="ja-JP"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Les SGBD (</a:t>
            </a:r>
            <a:r>
              <a:rPr kumimoji="0" lang="en-US"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Systèmes</a:t>
            </a:r>
            <a:r>
              <a:rPr kumimoji="0" lang="en-US"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de </a:t>
            </a:r>
            <a:r>
              <a:rPr kumimoji="0" lang="en-US"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Gestion</a:t>
            </a:r>
            <a:r>
              <a:rPr kumimoji="0" lang="en-US"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de Base de </a:t>
            </a:r>
            <a:r>
              <a:rPr kumimoji="0" lang="en-US"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Données</a:t>
            </a:r>
            <a:r>
              <a:rPr kumimoji="0" lang="en-US"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a:t>
            </a:r>
            <a:r>
              <a:rPr kumimoji="0" lang="en-US"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permettent</a:t>
            </a:r>
            <a:r>
              <a:rPr kumimoji="0" lang="en-US"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de </a:t>
            </a:r>
            <a:r>
              <a:rPr kumimoji="0" lang="en-US"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naviguer</a:t>
            </a:r>
            <a:r>
              <a:rPr kumimoji="0" lang="en-US"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a:t>
            </a:r>
            <a:r>
              <a:rPr kumimoji="0" lang="en-US"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dans</a:t>
            </a:r>
            <a:r>
              <a:rPr kumimoji="0" lang="en-US"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a:t>
            </a:r>
            <a:r>
              <a:rPr kumimoji="0" lang="en-US"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ces</a:t>
            </a:r>
            <a:r>
              <a:rPr kumimoji="0" lang="en-US"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a:t>
            </a:r>
            <a:r>
              <a:rPr kumimoji="0" lang="en-US"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données</a:t>
            </a:r>
            <a:r>
              <a:rPr kumimoji="0" lang="en-US"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et d</a:t>
            </a:r>
            <a:r>
              <a:rPr kumimoji="0" lang="ja-JP" altLang="en-US"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a:t>
            </a:r>
            <a:r>
              <a:rPr kumimoji="0" lang="en-US" altLang="ja-JP"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extraire</a:t>
            </a:r>
            <a:r>
              <a:rPr kumimoji="0" lang="en-US" altLang="ja-JP"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a:t>
            </a:r>
            <a:r>
              <a:rPr kumimoji="0" lang="en-US" altLang="ja-JP"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ou</a:t>
            </a:r>
            <a:r>
              <a:rPr kumimoji="0" lang="en-US" altLang="ja-JP"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de </a:t>
            </a:r>
            <a:r>
              <a:rPr kumimoji="0" lang="en-US" altLang="ja-JP"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mettre</a:t>
            </a:r>
            <a:r>
              <a:rPr kumimoji="0" lang="en-US" altLang="ja-JP"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à jour) les </a:t>
            </a:r>
            <a:r>
              <a:rPr kumimoji="0" lang="en-US" altLang="ja-JP"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informations</a:t>
            </a:r>
            <a:r>
              <a:rPr kumimoji="0" lang="en-US" altLang="ja-JP"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a:t>
            </a:r>
            <a:r>
              <a:rPr kumimoji="0" lang="en-US" altLang="ja-JP"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voulues</a:t>
            </a:r>
            <a:r>
              <a:rPr kumimoji="0" lang="en-US" altLang="ja-JP"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au </a:t>
            </a:r>
            <a:r>
              <a:rPr kumimoji="0" lang="en-US" altLang="ja-JP"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moyen</a:t>
            </a:r>
            <a:r>
              <a:rPr kumimoji="0" lang="en-US" altLang="ja-JP"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a:t>
            </a:r>
            <a:r>
              <a:rPr kumimoji="0" lang="en-US" altLang="ja-JP"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d'une</a:t>
            </a:r>
            <a:r>
              <a:rPr kumimoji="0" lang="en-US" altLang="ja-JP"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a:t>
            </a:r>
            <a:r>
              <a:rPr kumimoji="0" lang="en-US" altLang="ja-JP" sz="3200" b="0" i="0"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lt"/>
                <a:ea typeface="+mn-ea"/>
                <a:cs typeface="+mn-cs"/>
              </a:rPr>
              <a:t>requête</a:t>
            </a:r>
            <a:r>
              <a:rPr kumimoji="0" lang="en-US" altLang="ja-JP"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a:t>
            </a:r>
          </a:p>
          <a:p>
            <a:pPr marL="342900" indent="-342900" algn="l" rtl="0">
              <a:lnSpc>
                <a:spcPct val="90000"/>
              </a:lnSpc>
              <a:spcBef>
                <a:spcPct val="20000"/>
              </a:spcBef>
            </a:pPr>
            <a:r>
              <a:rPr lang="fr-CA" sz="3200" dirty="0" smtClean="0">
                <a:solidFill>
                  <a:srgbClr val="FFFF00"/>
                </a:solidFill>
                <a:effectLst>
                  <a:outerShdw blurRad="38100" dist="38100" dir="2700000" algn="tl">
                    <a:srgbClr val="000000">
                      <a:alpha val="43137"/>
                    </a:srgbClr>
                  </a:outerShdw>
                </a:effectLst>
              </a:rPr>
              <a:t>                                                                 </a:t>
            </a:r>
            <a:r>
              <a:rPr lang="fr-CA" sz="3200" i="1" dirty="0" err="1" smtClean="0">
                <a:solidFill>
                  <a:srgbClr val="FFFF00"/>
                </a:solidFill>
                <a:effectLst>
                  <a:outerShdw blurRad="38100" dist="38100" dir="2700000" algn="tl">
                    <a:srgbClr val="000000">
                      <a:alpha val="43137"/>
                    </a:srgbClr>
                  </a:outerShdw>
                </a:effectLst>
              </a:rPr>
              <a:t>Wikipédia</a:t>
            </a:r>
            <a:endParaRPr lang="en-US" sz="3200" i="1" dirty="0" smtClean="0">
              <a:solidFill>
                <a:srgbClr val="FFFF00"/>
              </a:solidFill>
              <a:effectLst>
                <a:outerShdw blurRad="38100" dist="38100" dir="2700000" algn="tl">
                  <a:srgbClr val="000000">
                    <a:alpha val="43137"/>
                  </a:srgbClr>
                </a:outerShdw>
              </a:effectLst>
            </a:endParaRPr>
          </a:p>
          <a:p>
            <a:pPr marL="342900" marR="0" lvl="0" indent="-342900" algn="l" defTabSz="914400" rtl="0" eaLnBrk="1" fontAlgn="auto" latinLnBrk="0" hangingPunct="1">
              <a:lnSpc>
                <a:spcPct val="90000"/>
              </a:lnSpc>
              <a:spcBef>
                <a:spcPct val="20000"/>
              </a:spcBef>
              <a:spcAft>
                <a:spcPts val="0"/>
              </a:spcAft>
              <a:buClrTx/>
              <a:buSzTx/>
              <a:tabLst/>
              <a:defRPr/>
            </a:pPr>
            <a:endParaRPr kumimoji="0" lang="en-US" sz="3200" b="0" i="0"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2195736" y="548680"/>
            <a:ext cx="4968552" cy="769441"/>
          </a:xfrm>
          <a:prstGeom prst="rect">
            <a:avLst/>
          </a:prstGeom>
          <a:noFill/>
        </p:spPr>
        <p:txBody>
          <a:bodyPr wrap="square" rtlCol="1">
            <a:spAutoFit/>
          </a:bodyPr>
          <a:lstStyle/>
          <a:p>
            <a:pPr algn="ctr" rtl="0"/>
            <a:r>
              <a:rPr lang="fr-FR" sz="4400" u="sng" dirty="0" smtClean="0">
                <a:solidFill>
                  <a:srgbClr val="FFFF00"/>
                </a:solidFill>
                <a:cs typeface="+mj-cs"/>
              </a:rPr>
              <a:t>3. Exemple</a:t>
            </a:r>
            <a:endParaRPr lang="ar-DZ" sz="4400" u="sng" dirty="0">
              <a:solidFill>
                <a:srgbClr val="FFFF00"/>
              </a:solidFill>
              <a:cs typeface="+mj-cs"/>
            </a:endParaRPr>
          </a:p>
        </p:txBody>
      </p:sp>
      <p:sp>
        <p:nvSpPr>
          <p:cNvPr id="6" name="ZoneTexte 5"/>
          <p:cNvSpPr txBox="1"/>
          <p:nvPr/>
        </p:nvSpPr>
        <p:spPr>
          <a:xfrm>
            <a:off x="1259632" y="1412776"/>
            <a:ext cx="6768752" cy="4031873"/>
          </a:xfrm>
          <a:prstGeom prst="rect">
            <a:avLst/>
          </a:prstGeom>
          <a:noFill/>
        </p:spPr>
        <p:txBody>
          <a:bodyPr wrap="square" rtlCol="1">
            <a:spAutoFit/>
          </a:bodyPr>
          <a:lstStyle/>
          <a:p>
            <a:pPr algn="l" rtl="0"/>
            <a:r>
              <a:rPr lang="fr-FR" sz="3200" dirty="0" smtClean="0">
                <a:solidFill>
                  <a:srgbClr val="FFFF00"/>
                </a:solidFill>
                <a:effectLst>
                  <a:outerShdw blurRad="38100" dist="38100" dir="2700000" algn="tl">
                    <a:srgbClr val="000000">
                      <a:alpha val="43137"/>
                    </a:srgbClr>
                  </a:outerShdw>
                </a:effectLst>
                <a:cs typeface="+mj-cs"/>
              </a:rPr>
              <a:t>La table Etudiant:  </a:t>
            </a: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Matricule</a:t>
            </a: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Nom</a:t>
            </a:r>
            <a:endParaRPr lang="fr-FR" sz="3200" dirty="0">
              <a:solidFill>
                <a:srgbClr val="FFFF00"/>
              </a:solidFill>
              <a:effectLst>
                <a:outerShdw blurRad="38100" dist="38100" dir="2700000" algn="tl">
                  <a:srgbClr val="000000">
                    <a:alpha val="43137"/>
                  </a:srgbClr>
                </a:outerShdw>
              </a:effectLst>
              <a:cs typeface="+mj-cs"/>
            </a:endParaRP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Prénom</a:t>
            </a:r>
            <a:endParaRPr lang="fr-FR" sz="3200" dirty="0">
              <a:solidFill>
                <a:srgbClr val="FFFF00"/>
              </a:solidFill>
              <a:effectLst>
                <a:outerShdw blurRad="38100" dist="38100" dir="2700000" algn="tl">
                  <a:srgbClr val="000000">
                    <a:alpha val="43137"/>
                  </a:srgbClr>
                </a:outerShdw>
              </a:effectLst>
              <a:cs typeface="+mj-cs"/>
            </a:endParaRP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a:t>
            </a:r>
            <a:r>
              <a:rPr lang="fr-FR" sz="3200" dirty="0" err="1" smtClean="0">
                <a:solidFill>
                  <a:srgbClr val="FFFF00"/>
                </a:solidFill>
                <a:effectLst>
                  <a:outerShdw blurRad="38100" dist="38100" dir="2700000" algn="tl">
                    <a:srgbClr val="000000">
                      <a:alpha val="43137"/>
                    </a:srgbClr>
                  </a:outerShdw>
                </a:effectLst>
                <a:cs typeface="+mj-cs"/>
              </a:rPr>
              <a:t>Lieu_date_naissance</a:t>
            </a:r>
            <a:endParaRPr lang="fr-FR" sz="3200" dirty="0" smtClean="0">
              <a:solidFill>
                <a:srgbClr val="FFFF00"/>
              </a:solidFill>
              <a:effectLst>
                <a:outerShdw blurRad="38100" dist="38100" dir="2700000" algn="tl">
                  <a:srgbClr val="000000">
                    <a:alpha val="43137"/>
                  </a:srgbClr>
                </a:outerShdw>
              </a:effectLst>
              <a:cs typeface="+mj-cs"/>
            </a:endParaRP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Spécialité </a:t>
            </a:r>
          </a:p>
          <a:p>
            <a:pPr algn="l" rtl="0">
              <a:buFont typeface="Wingdings" pitchFamily="2" charset="2"/>
              <a:buChar char="Ø"/>
            </a:pPr>
            <a:r>
              <a:rPr lang="fr-FR" sz="3200" dirty="0" smtClean="0">
                <a:solidFill>
                  <a:srgbClr val="FFFF00"/>
                </a:solidFill>
                <a:effectLst>
                  <a:outerShdw blurRad="38100" dist="38100" dir="2700000" algn="tl">
                    <a:srgbClr val="000000">
                      <a:alpha val="43137"/>
                    </a:srgbClr>
                  </a:outerShdw>
                </a:effectLst>
                <a:cs typeface="+mj-cs"/>
              </a:rPr>
              <a:t> Structure fixe</a:t>
            </a:r>
          </a:p>
          <a:p>
            <a:pPr algn="l" rtl="0">
              <a:buFont typeface="Wingdings" pitchFamily="2" charset="2"/>
              <a:buChar char="Ø"/>
            </a:pPr>
            <a:r>
              <a:rPr lang="fr-FR" sz="3200" dirty="0" smtClean="0">
                <a:solidFill>
                  <a:srgbClr val="FFFF00"/>
                </a:solidFill>
                <a:effectLst>
                  <a:outerShdw blurRad="38100" dist="38100" dir="2700000" algn="tl">
                    <a:srgbClr val="000000">
                      <a:alpha val="43137"/>
                    </a:srgbClr>
                  </a:outerShdw>
                </a:effectLst>
                <a:cs typeface="+mj-cs"/>
              </a:rPr>
              <a:t> Volume de données</a:t>
            </a:r>
            <a:endParaRPr lang="ar-DZ" sz="3200" dirty="0">
              <a:solidFill>
                <a:srgbClr val="FFFF00"/>
              </a:solidFill>
              <a:effectLst>
                <a:outerShdw blurRad="38100" dist="38100" dir="2700000" algn="tl">
                  <a:srgbClr val="000000">
                    <a:alpha val="43137"/>
                  </a:srgbClr>
                </a:outerShdw>
              </a:effectLst>
              <a:cs typeface="+mj-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graphicFrame>
        <p:nvGraphicFramePr>
          <p:cNvPr id="9" name="Espace réservé du contenu 8"/>
          <p:cNvGraphicFramePr>
            <a:graphicFrameLocks noGrp="1"/>
          </p:cNvGraphicFramePr>
          <p:nvPr>
            <p:ph idx="1"/>
          </p:nvPr>
        </p:nvGraphicFramePr>
        <p:xfrm>
          <a:off x="2351314" y="2377440"/>
          <a:ext cx="4493623" cy="404949"/>
        </p:xfrm>
        <a:graphic>
          <a:graphicData uri="http://schemas.openxmlformats.org/drawingml/2006/table">
            <a:tbl>
              <a:tblPr rtl="1"/>
              <a:tblGrid>
                <a:gridCol w="4493623"/>
              </a:tblGrid>
              <a:tr h="404949">
                <a:tc>
                  <a:txBody>
                    <a:bodyPr/>
                    <a:lstStyle/>
                    <a:p>
                      <a:pPr rtl="1"/>
                      <a:endParaRPr lang="ar-DZ"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8" name="ZoneTexte 7"/>
          <p:cNvSpPr txBox="1"/>
          <p:nvPr/>
        </p:nvSpPr>
        <p:spPr>
          <a:xfrm>
            <a:off x="2195736" y="548680"/>
            <a:ext cx="4968552" cy="769441"/>
          </a:xfrm>
          <a:prstGeom prst="rect">
            <a:avLst/>
          </a:prstGeom>
          <a:noFill/>
        </p:spPr>
        <p:txBody>
          <a:bodyPr wrap="square" rtlCol="1">
            <a:spAutoFit/>
          </a:bodyPr>
          <a:lstStyle/>
          <a:p>
            <a:pPr algn="ctr" rtl="0"/>
            <a:r>
              <a:rPr lang="fr-FR" sz="4400" u="sng" dirty="0" smtClean="0">
                <a:solidFill>
                  <a:srgbClr val="FFFF00"/>
                </a:solidFill>
                <a:cs typeface="+mj-cs"/>
              </a:rPr>
              <a:t>3. Exemple (suite)</a:t>
            </a:r>
            <a:endParaRPr lang="ar-DZ" sz="4400" u="sng" dirty="0">
              <a:solidFill>
                <a:srgbClr val="FFFF00"/>
              </a:solidFill>
              <a:cs typeface="+mj-cs"/>
            </a:endParaRPr>
          </a:p>
        </p:txBody>
      </p:sp>
      <p:graphicFrame>
        <p:nvGraphicFramePr>
          <p:cNvPr id="14" name="Tableau 13"/>
          <p:cNvGraphicFramePr>
            <a:graphicFrameLocks noGrp="1"/>
          </p:cNvGraphicFramePr>
          <p:nvPr/>
        </p:nvGraphicFramePr>
        <p:xfrm>
          <a:off x="1259632" y="2420888"/>
          <a:ext cx="6600055" cy="1987416"/>
        </p:xfrm>
        <a:graphic>
          <a:graphicData uri="http://schemas.openxmlformats.org/drawingml/2006/table">
            <a:tbl>
              <a:tblPr rtl="1" firstRow="1" bandRow="1">
                <a:tableStyleId>{5C22544A-7EE6-4342-B048-85BDC9FD1C3A}</a:tableStyleId>
              </a:tblPr>
              <a:tblGrid>
                <a:gridCol w="1320011"/>
                <a:gridCol w="1320011"/>
                <a:gridCol w="1320011"/>
                <a:gridCol w="1320011"/>
                <a:gridCol w="1320011"/>
              </a:tblGrid>
              <a:tr h="496854">
                <a:tc>
                  <a:txBody>
                    <a:bodyPr/>
                    <a:lstStyle/>
                    <a:p>
                      <a:pPr algn="ctr" rtl="1"/>
                      <a:r>
                        <a:rPr lang="fr-FR" dirty="0" smtClean="0"/>
                        <a:t>Spécialité</a:t>
                      </a:r>
                      <a:endParaRPr lang="ar-DZ" dirty="0"/>
                    </a:p>
                  </a:txBody>
                  <a:tcPr/>
                </a:tc>
                <a:tc>
                  <a:txBody>
                    <a:bodyPr/>
                    <a:lstStyle/>
                    <a:p>
                      <a:pPr algn="ctr" rtl="1"/>
                      <a:r>
                        <a:rPr lang="fr-FR" dirty="0" smtClean="0"/>
                        <a:t>L_D_N</a:t>
                      </a:r>
                      <a:endParaRPr lang="ar-DZ" dirty="0"/>
                    </a:p>
                  </a:txBody>
                  <a:tcPr/>
                </a:tc>
                <a:tc>
                  <a:txBody>
                    <a:bodyPr/>
                    <a:lstStyle/>
                    <a:p>
                      <a:pPr algn="ctr" rtl="1"/>
                      <a:r>
                        <a:rPr lang="fr-FR" dirty="0" smtClean="0"/>
                        <a:t>Prénom</a:t>
                      </a:r>
                    </a:p>
                  </a:txBody>
                  <a:tcPr/>
                </a:tc>
                <a:tc>
                  <a:txBody>
                    <a:bodyPr/>
                    <a:lstStyle/>
                    <a:p>
                      <a:pPr algn="ctr" rtl="1"/>
                      <a:r>
                        <a:rPr lang="fr-FR" dirty="0" smtClean="0"/>
                        <a:t>Nom</a:t>
                      </a:r>
                      <a:endParaRPr lang="ar-DZ" dirty="0"/>
                    </a:p>
                  </a:txBody>
                  <a:tcPr/>
                </a:tc>
                <a:tc>
                  <a:txBody>
                    <a:bodyPr/>
                    <a:lstStyle/>
                    <a:p>
                      <a:pPr algn="ctr" rtl="1"/>
                      <a:r>
                        <a:rPr lang="fr-FR" dirty="0" smtClean="0"/>
                        <a:t>Matricule</a:t>
                      </a:r>
                      <a:endParaRPr lang="ar-DZ" dirty="0"/>
                    </a:p>
                  </a:txBody>
                  <a:tcPr/>
                </a:tc>
              </a:tr>
              <a:tr h="496854">
                <a:tc>
                  <a:txBody>
                    <a:bodyPr/>
                    <a:lstStyle/>
                    <a:p>
                      <a:pPr rtl="1"/>
                      <a:endParaRPr lang="ar-DZ"/>
                    </a:p>
                  </a:txBody>
                  <a:tcPr/>
                </a:tc>
                <a:tc>
                  <a:txBody>
                    <a:bodyPr/>
                    <a:lstStyle/>
                    <a:p>
                      <a:pPr rtl="1"/>
                      <a:endParaRPr lang="ar-DZ"/>
                    </a:p>
                  </a:txBody>
                  <a:tcPr/>
                </a:tc>
                <a:tc>
                  <a:txBody>
                    <a:bodyPr/>
                    <a:lstStyle/>
                    <a:p>
                      <a:pPr rtl="1"/>
                      <a:endParaRPr lang="ar-DZ"/>
                    </a:p>
                  </a:txBody>
                  <a:tcPr/>
                </a:tc>
                <a:tc>
                  <a:txBody>
                    <a:bodyPr/>
                    <a:lstStyle/>
                    <a:p>
                      <a:pPr rtl="1"/>
                      <a:endParaRPr lang="ar-DZ"/>
                    </a:p>
                  </a:txBody>
                  <a:tcPr/>
                </a:tc>
                <a:tc>
                  <a:txBody>
                    <a:bodyPr/>
                    <a:lstStyle/>
                    <a:p>
                      <a:pPr rtl="1"/>
                      <a:endParaRPr lang="ar-DZ"/>
                    </a:p>
                  </a:txBody>
                  <a:tcPr/>
                </a:tc>
              </a:tr>
              <a:tr h="496854">
                <a:tc>
                  <a:txBody>
                    <a:bodyPr/>
                    <a:lstStyle/>
                    <a:p>
                      <a:pPr rtl="1"/>
                      <a:endParaRPr lang="ar-DZ"/>
                    </a:p>
                  </a:txBody>
                  <a:tcPr/>
                </a:tc>
                <a:tc>
                  <a:txBody>
                    <a:bodyPr/>
                    <a:lstStyle/>
                    <a:p>
                      <a:pPr rtl="1"/>
                      <a:endParaRPr lang="ar-DZ"/>
                    </a:p>
                  </a:txBody>
                  <a:tcPr/>
                </a:tc>
                <a:tc>
                  <a:txBody>
                    <a:bodyPr/>
                    <a:lstStyle/>
                    <a:p>
                      <a:pPr rtl="1"/>
                      <a:endParaRPr lang="ar-DZ"/>
                    </a:p>
                  </a:txBody>
                  <a:tcPr/>
                </a:tc>
                <a:tc>
                  <a:txBody>
                    <a:bodyPr/>
                    <a:lstStyle/>
                    <a:p>
                      <a:pPr rtl="1"/>
                      <a:endParaRPr lang="ar-DZ" dirty="0"/>
                    </a:p>
                  </a:txBody>
                  <a:tcPr/>
                </a:tc>
                <a:tc>
                  <a:txBody>
                    <a:bodyPr/>
                    <a:lstStyle/>
                    <a:p>
                      <a:pPr rtl="1"/>
                      <a:endParaRPr lang="ar-DZ"/>
                    </a:p>
                  </a:txBody>
                  <a:tcPr/>
                </a:tc>
              </a:tr>
              <a:tr h="496854">
                <a:tc>
                  <a:txBody>
                    <a:bodyPr/>
                    <a:lstStyle/>
                    <a:p>
                      <a:pPr rtl="1"/>
                      <a:endParaRPr lang="ar-DZ"/>
                    </a:p>
                  </a:txBody>
                  <a:tcPr/>
                </a:tc>
                <a:tc>
                  <a:txBody>
                    <a:bodyPr/>
                    <a:lstStyle/>
                    <a:p>
                      <a:pPr rtl="1"/>
                      <a:endParaRPr lang="ar-DZ"/>
                    </a:p>
                  </a:txBody>
                  <a:tcPr/>
                </a:tc>
                <a:tc>
                  <a:txBody>
                    <a:bodyPr/>
                    <a:lstStyle/>
                    <a:p>
                      <a:pPr rtl="1"/>
                      <a:endParaRPr lang="ar-DZ"/>
                    </a:p>
                  </a:txBody>
                  <a:tcPr/>
                </a:tc>
                <a:tc>
                  <a:txBody>
                    <a:bodyPr/>
                    <a:lstStyle/>
                    <a:p>
                      <a:pPr rtl="1"/>
                      <a:endParaRPr lang="ar-DZ"/>
                    </a:p>
                  </a:txBody>
                  <a:tcPr/>
                </a:tc>
                <a:tc>
                  <a:txBody>
                    <a:bodyPr/>
                    <a:lstStyle/>
                    <a:p>
                      <a:pPr rtl="1"/>
                      <a:endParaRPr lang="ar-DZ" dirty="0"/>
                    </a:p>
                  </a:txBody>
                  <a:tcPr/>
                </a:tc>
              </a:tr>
            </a:tbl>
          </a:graphicData>
        </a:graphic>
      </p:graphicFrame>
      <p:sp>
        <p:nvSpPr>
          <p:cNvPr id="15" name="Rectangle 14"/>
          <p:cNvSpPr/>
          <p:nvPr/>
        </p:nvSpPr>
        <p:spPr>
          <a:xfrm>
            <a:off x="1259632" y="1772816"/>
            <a:ext cx="1440160" cy="523220"/>
          </a:xfrm>
          <a:prstGeom prst="rect">
            <a:avLst/>
          </a:prstGeom>
        </p:spPr>
        <p:txBody>
          <a:bodyPr wrap="square">
            <a:spAutoFit/>
          </a:bodyPr>
          <a:lstStyle/>
          <a:p>
            <a:pPr algn="l" rtl="0"/>
            <a:r>
              <a:rPr lang="fr-FR" sz="2800" dirty="0" smtClean="0">
                <a:solidFill>
                  <a:srgbClr val="FFFF00"/>
                </a:solidFill>
                <a:effectLst>
                  <a:outerShdw blurRad="38100" dist="38100" dir="2700000" algn="tl">
                    <a:srgbClr val="000000">
                      <a:alpha val="43137"/>
                    </a:srgbClr>
                  </a:outerShdw>
                </a:effectLst>
              </a:rPr>
              <a:t>Etudiant</a:t>
            </a:r>
            <a:endParaRPr lang="ar-DZ" sz="2800" dirty="0">
              <a:effectLst>
                <a:outerShdw blurRad="38100" dist="38100" dir="2700000" algn="tl">
                  <a:srgbClr val="000000">
                    <a:alpha val="43137"/>
                  </a:srgbClr>
                </a:outerShdw>
              </a:effectLst>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6" name="ZoneTexte 5"/>
          <p:cNvSpPr txBox="1"/>
          <p:nvPr/>
        </p:nvSpPr>
        <p:spPr>
          <a:xfrm>
            <a:off x="1835696" y="260648"/>
            <a:ext cx="5904656" cy="769441"/>
          </a:xfrm>
          <a:prstGeom prst="rect">
            <a:avLst/>
          </a:prstGeom>
          <a:noFill/>
        </p:spPr>
        <p:txBody>
          <a:bodyPr wrap="square" rtlCol="1">
            <a:spAutoFit/>
          </a:bodyPr>
          <a:lstStyle/>
          <a:p>
            <a:pPr algn="ctr" rtl="0"/>
            <a:r>
              <a:rPr lang="fr-FR" sz="4400" u="sng" dirty="0" smtClean="0">
                <a:solidFill>
                  <a:srgbClr val="FFFF00"/>
                </a:solidFill>
                <a:cs typeface="+mj-cs"/>
              </a:rPr>
              <a:t>4. Structure d’une table</a:t>
            </a:r>
            <a:endParaRPr lang="ar-DZ" sz="4400" u="sng" dirty="0">
              <a:solidFill>
                <a:srgbClr val="FFFF00"/>
              </a:solidFill>
              <a:cs typeface="+mj-cs"/>
            </a:endParaRPr>
          </a:p>
        </p:txBody>
      </p:sp>
      <p:graphicFrame>
        <p:nvGraphicFramePr>
          <p:cNvPr id="7" name="Tableau 6"/>
          <p:cNvGraphicFramePr>
            <a:graphicFrameLocks noGrp="1"/>
          </p:cNvGraphicFramePr>
          <p:nvPr/>
        </p:nvGraphicFramePr>
        <p:xfrm>
          <a:off x="1259632" y="1772816"/>
          <a:ext cx="6600055" cy="1987416"/>
        </p:xfrm>
        <a:graphic>
          <a:graphicData uri="http://schemas.openxmlformats.org/drawingml/2006/table">
            <a:tbl>
              <a:tblPr rtl="1" firstRow="1" bandRow="1">
                <a:tableStyleId>{5C22544A-7EE6-4342-B048-85BDC9FD1C3A}</a:tableStyleId>
              </a:tblPr>
              <a:tblGrid>
                <a:gridCol w="1320011"/>
                <a:gridCol w="1320011"/>
                <a:gridCol w="1320011"/>
                <a:gridCol w="1320011"/>
                <a:gridCol w="1320011"/>
              </a:tblGrid>
              <a:tr h="496854">
                <a:tc>
                  <a:txBody>
                    <a:bodyPr/>
                    <a:lstStyle/>
                    <a:p>
                      <a:pPr algn="ctr" rtl="1"/>
                      <a:r>
                        <a:rPr lang="fr-FR" dirty="0" smtClean="0"/>
                        <a:t>Spécialité</a:t>
                      </a:r>
                      <a:endParaRPr lang="ar-DZ" dirty="0"/>
                    </a:p>
                  </a:txBody>
                  <a:tcPr/>
                </a:tc>
                <a:tc>
                  <a:txBody>
                    <a:bodyPr/>
                    <a:lstStyle/>
                    <a:p>
                      <a:pPr algn="ctr" rtl="1"/>
                      <a:r>
                        <a:rPr lang="fr-FR" dirty="0" smtClean="0"/>
                        <a:t>L_D_N</a:t>
                      </a:r>
                      <a:endParaRPr lang="ar-DZ" dirty="0"/>
                    </a:p>
                  </a:txBody>
                  <a:tcPr/>
                </a:tc>
                <a:tc>
                  <a:txBody>
                    <a:bodyPr/>
                    <a:lstStyle/>
                    <a:p>
                      <a:pPr algn="ctr" rtl="1"/>
                      <a:r>
                        <a:rPr lang="fr-FR" dirty="0" smtClean="0"/>
                        <a:t>Prénom</a:t>
                      </a:r>
                    </a:p>
                  </a:txBody>
                  <a:tcPr/>
                </a:tc>
                <a:tc>
                  <a:txBody>
                    <a:bodyPr/>
                    <a:lstStyle/>
                    <a:p>
                      <a:pPr algn="ctr" rtl="1"/>
                      <a:r>
                        <a:rPr lang="fr-FR" dirty="0" smtClean="0"/>
                        <a:t>Nom</a:t>
                      </a:r>
                      <a:endParaRPr lang="ar-DZ" dirty="0"/>
                    </a:p>
                  </a:txBody>
                  <a:tcPr/>
                </a:tc>
                <a:tc>
                  <a:txBody>
                    <a:bodyPr/>
                    <a:lstStyle/>
                    <a:p>
                      <a:pPr algn="ctr" rtl="1"/>
                      <a:r>
                        <a:rPr lang="fr-FR" dirty="0" smtClean="0"/>
                        <a:t>Matricule</a:t>
                      </a:r>
                      <a:endParaRPr lang="ar-DZ" dirty="0"/>
                    </a:p>
                  </a:txBody>
                  <a:tcPr/>
                </a:tc>
              </a:tr>
              <a:tr h="496854">
                <a:tc>
                  <a:txBody>
                    <a:bodyPr/>
                    <a:lstStyle/>
                    <a:p>
                      <a:pPr rtl="1"/>
                      <a:endParaRPr lang="ar-DZ"/>
                    </a:p>
                  </a:txBody>
                  <a:tcPr/>
                </a:tc>
                <a:tc>
                  <a:txBody>
                    <a:bodyPr/>
                    <a:lstStyle/>
                    <a:p>
                      <a:pPr rtl="1"/>
                      <a:endParaRPr lang="ar-DZ"/>
                    </a:p>
                  </a:txBody>
                  <a:tcPr/>
                </a:tc>
                <a:tc>
                  <a:txBody>
                    <a:bodyPr/>
                    <a:lstStyle/>
                    <a:p>
                      <a:pPr rtl="1"/>
                      <a:endParaRPr lang="ar-DZ"/>
                    </a:p>
                  </a:txBody>
                  <a:tcPr/>
                </a:tc>
                <a:tc>
                  <a:txBody>
                    <a:bodyPr/>
                    <a:lstStyle/>
                    <a:p>
                      <a:pPr rtl="1"/>
                      <a:endParaRPr lang="ar-DZ"/>
                    </a:p>
                  </a:txBody>
                  <a:tcPr/>
                </a:tc>
                <a:tc>
                  <a:txBody>
                    <a:bodyPr/>
                    <a:lstStyle/>
                    <a:p>
                      <a:pPr rtl="1"/>
                      <a:endParaRPr lang="ar-DZ"/>
                    </a:p>
                  </a:txBody>
                  <a:tcPr/>
                </a:tc>
              </a:tr>
              <a:tr h="496854">
                <a:tc>
                  <a:txBody>
                    <a:bodyPr/>
                    <a:lstStyle/>
                    <a:p>
                      <a:pPr rtl="1"/>
                      <a:endParaRPr lang="ar-DZ"/>
                    </a:p>
                  </a:txBody>
                  <a:tcPr/>
                </a:tc>
                <a:tc>
                  <a:txBody>
                    <a:bodyPr/>
                    <a:lstStyle/>
                    <a:p>
                      <a:pPr rtl="1"/>
                      <a:endParaRPr lang="ar-DZ"/>
                    </a:p>
                  </a:txBody>
                  <a:tcPr/>
                </a:tc>
                <a:tc>
                  <a:txBody>
                    <a:bodyPr/>
                    <a:lstStyle/>
                    <a:p>
                      <a:pPr rtl="1"/>
                      <a:endParaRPr lang="ar-DZ"/>
                    </a:p>
                  </a:txBody>
                  <a:tcPr/>
                </a:tc>
                <a:tc>
                  <a:txBody>
                    <a:bodyPr/>
                    <a:lstStyle/>
                    <a:p>
                      <a:pPr rtl="1"/>
                      <a:endParaRPr lang="ar-DZ" dirty="0"/>
                    </a:p>
                  </a:txBody>
                  <a:tcPr/>
                </a:tc>
                <a:tc>
                  <a:txBody>
                    <a:bodyPr/>
                    <a:lstStyle/>
                    <a:p>
                      <a:pPr rtl="1"/>
                      <a:endParaRPr lang="ar-DZ"/>
                    </a:p>
                  </a:txBody>
                  <a:tcPr/>
                </a:tc>
              </a:tr>
              <a:tr h="496854">
                <a:tc>
                  <a:txBody>
                    <a:bodyPr/>
                    <a:lstStyle/>
                    <a:p>
                      <a:pPr rtl="1"/>
                      <a:endParaRPr lang="ar-DZ"/>
                    </a:p>
                  </a:txBody>
                  <a:tcPr/>
                </a:tc>
                <a:tc>
                  <a:txBody>
                    <a:bodyPr/>
                    <a:lstStyle/>
                    <a:p>
                      <a:pPr rtl="1"/>
                      <a:endParaRPr lang="ar-DZ"/>
                    </a:p>
                  </a:txBody>
                  <a:tcPr/>
                </a:tc>
                <a:tc>
                  <a:txBody>
                    <a:bodyPr/>
                    <a:lstStyle/>
                    <a:p>
                      <a:pPr rtl="1"/>
                      <a:endParaRPr lang="ar-DZ"/>
                    </a:p>
                  </a:txBody>
                  <a:tcPr/>
                </a:tc>
                <a:tc>
                  <a:txBody>
                    <a:bodyPr/>
                    <a:lstStyle/>
                    <a:p>
                      <a:pPr rtl="1"/>
                      <a:endParaRPr lang="ar-DZ"/>
                    </a:p>
                  </a:txBody>
                  <a:tcPr/>
                </a:tc>
                <a:tc>
                  <a:txBody>
                    <a:bodyPr/>
                    <a:lstStyle/>
                    <a:p>
                      <a:pPr rtl="1"/>
                      <a:endParaRPr lang="ar-DZ" dirty="0"/>
                    </a:p>
                  </a:txBody>
                  <a:tcPr/>
                </a:tc>
              </a:tr>
            </a:tbl>
          </a:graphicData>
        </a:graphic>
      </p:graphicFrame>
      <p:sp>
        <p:nvSpPr>
          <p:cNvPr id="8" name="Rectangle 7"/>
          <p:cNvSpPr/>
          <p:nvPr/>
        </p:nvSpPr>
        <p:spPr>
          <a:xfrm>
            <a:off x="1259632" y="1196752"/>
            <a:ext cx="1440160" cy="523220"/>
          </a:xfrm>
          <a:prstGeom prst="rect">
            <a:avLst/>
          </a:prstGeom>
        </p:spPr>
        <p:txBody>
          <a:bodyPr wrap="square">
            <a:spAutoFit/>
          </a:bodyPr>
          <a:lstStyle/>
          <a:p>
            <a:pPr algn="l" rtl="0"/>
            <a:r>
              <a:rPr lang="fr-FR" sz="2800" dirty="0" smtClean="0">
                <a:solidFill>
                  <a:srgbClr val="FFFF00"/>
                </a:solidFill>
                <a:effectLst>
                  <a:outerShdw blurRad="38100" dist="38100" dir="2700000" algn="tl">
                    <a:srgbClr val="000000">
                      <a:alpha val="43137"/>
                    </a:srgbClr>
                  </a:outerShdw>
                </a:effectLst>
              </a:rPr>
              <a:t>Etudiant</a:t>
            </a:r>
            <a:endParaRPr lang="ar-DZ" sz="2800" dirty="0">
              <a:effectLst>
                <a:outerShdw blurRad="38100" dist="38100" dir="2700000" algn="tl">
                  <a:srgbClr val="000000">
                    <a:alpha val="43137"/>
                  </a:srgbClr>
                </a:outerShdw>
              </a:effectLst>
            </a:endParaRPr>
          </a:p>
        </p:txBody>
      </p:sp>
      <p:grpSp>
        <p:nvGrpSpPr>
          <p:cNvPr id="5" name="Groupe 12"/>
          <p:cNvGrpSpPr/>
          <p:nvPr/>
        </p:nvGrpSpPr>
        <p:grpSpPr>
          <a:xfrm>
            <a:off x="1403648" y="3861048"/>
            <a:ext cx="7488832" cy="1819364"/>
            <a:chOff x="1403648" y="4221088"/>
            <a:chExt cx="7488832" cy="1819364"/>
          </a:xfrm>
        </p:grpSpPr>
        <p:sp>
          <p:nvSpPr>
            <p:cNvPr id="9" name="Rectangle 8"/>
            <p:cNvSpPr/>
            <p:nvPr/>
          </p:nvSpPr>
          <p:spPr>
            <a:xfrm>
              <a:off x="1403648" y="4221088"/>
              <a:ext cx="4888160" cy="523220"/>
            </a:xfrm>
            <a:prstGeom prst="rect">
              <a:avLst/>
            </a:prstGeom>
          </p:spPr>
          <p:txBody>
            <a:bodyPr wrap="square">
              <a:spAutoFit/>
            </a:bodyPr>
            <a:lstStyle/>
            <a:p>
              <a:pPr algn="l" rtl="0">
                <a:buFont typeface="Wingdings" pitchFamily="2" charset="2"/>
                <a:buChar char="Ø"/>
              </a:pPr>
              <a:r>
                <a:rPr lang="fr-FR" sz="2800" u="sng" dirty="0" smtClean="0">
                  <a:solidFill>
                    <a:srgbClr val="FFFF00"/>
                  </a:solidFill>
                  <a:effectLst>
                    <a:outerShdw blurRad="38100" dist="38100" dir="2700000" algn="tl">
                      <a:srgbClr val="000000">
                        <a:alpha val="43137"/>
                      </a:srgbClr>
                    </a:outerShdw>
                  </a:effectLst>
                </a:rPr>
                <a:t>Entité</a:t>
              </a:r>
              <a:r>
                <a:rPr lang="fr-FR" sz="2800" dirty="0" smtClean="0">
                  <a:solidFill>
                    <a:srgbClr val="FFFF00"/>
                  </a:solidFill>
                  <a:effectLst>
                    <a:outerShdw blurRad="38100" dist="38100" dir="2700000" algn="tl">
                      <a:srgbClr val="000000">
                        <a:alpha val="43137"/>
                      </a:srgbClr>
                    </a:outerShdw>
                  </a:effectLst>
                </a:rPr>
                <a:t>: titre de la table</a:t>
              </a:r>
              <a:endParaRPr lang="ar-DZ" sz="2800" dirty="0">
                <a:effectLst>
                  <a:outerShdw blurRad="38100" dist="38100" dir="2700000" algn="tl">
                    <a:srgbClr val="000000">
                      <a:alpha val="43137"/>
                    </a:srgbClr>
                  </a:outerShdw>
                </a:effectLst>
              </a:endParaRPr>
            </a:p>
          </p:txBody>
        </p:sp>
        <p:sp>
          <p:nvSpPr>
            <p:cNvPr id="10" name="Rectangle 9"/>
            <p:cNvSpPr/>
            <p:nvPr/>
          </p:nvSpPr>
          <p:spPr>
            <a:xfrm>
              <a:off x="1403648" y="4653136"/>
              <a:ext cx="4888160" cy="523220"/>
            </a:xfrm>
            <a:prstGeom prst="rect">
              <a:avLst/>
            </a:prstGeom>
          </p:spPr>
          <p:txBody>
            <a:bodyPr wrap="square">
              <a:spAutoFit/>
            </a:bodyPr>
            <a:lstStyle/>
            <a:p>
              <a:pPr algn="l" rtl="0">
                <a:buFont typeface="Wingdings" pitchFamily="2" charset="2"/>
                <a:buChar char="Ø"/>
              </a:pPr>
              <a:r>
                <a:rPr lang="fr-FR" sz="2800" u="sng" dirty="0" smtClean="0">
                  <a:solidFill>
                    <a:srgbClr val="FFFF00"/>
                  </a:solidFill>
                  <a:effectLst>
                    <a:outerShdw blurRad="38100" dist="38100" dir="2700000" algn="tl">
                      <a:srgbClr val="000000">
                        <a:alpha val="43137"/>
                      </a:srgbClr>
                    </a:outerShdw>
                  </a:effectLst>
                </a:rPr>
                <a:t>Attributs</a:t>
              </a:r>
              <a:r>
                <a:rPr lang="fr-FR" sz="2800" dirty="0" smtClean="0">
                  <a:solidFill>
                    <a:srgbClr val="FFFF00"/>
                  </a:solidFill>
                  <a:effectLst>
                    <a:outerShdw blurRad="38100" dist="38100" dir="2700000" algn="tl">
                      <a:srgbClr val="000000">
                        <a:alpha val="43137"/>
                      </a:srgbClr>
                    </a:outerShdw>
                  </a:effectLst>
                </a:rPr>
                <a:t>: éléments de la table </a:t>
              </a:r>
              <a:endParaRPr lang="ar-DZ" sz="2800" dirty="0">
                <a:effectLst>
                  <a:outerShdw blurRad="38100" dist="38100" dir="2700000" algn="tl">
                    <a:srgbClr val="000000">
                      <a:alpha val="43137"/>
                    </a:srgbClr>
                  </a:outerShdw>
                </a:effectLst>
              </a:endParaRPr>
            </a:p>
          </p:txBody>
        </p:sp>
        <p:sp>
          <p:nvSpPr>
            <p:cNvPr id="11" name="Rectangle 10"/>
            <p:cNvSpPr/>
            <p:nvPr/>
          </p:nvSpPr>
          <p:spPr>
            <a:xfrm>
              <a:off x="1403648" y="5085184"/>
              <a:ext cx="7488832" cy="523220"/>
            </a:xfrm>
            <a:prstGeom prst="rect">
              <a:avLst/>
            </a:prstGeom>
          </p:spPr>
          <p:txBody>
            <a:bodyPr wrap="square">
              <a:spAutoFit/>
            </a:bodyPr>
            <a:lstStyle/>
            <a:p>
              <a:pPr algn="l" rtl="0">
                <a:buFont typeface="Wingdings" pitchFamily="2" charset="2"/>
                <a:buChar char="Ø"/>
              </a:pPr>
              <a:r>
                <a:rPr lang="fr-FR" sz="2800" u="sng" dirty="0" smtClean="0">
                  <a:solidFill>
                    <a:srgbClr val="FFFF00"/>
                  </a:solidFill>
                  <a:effectLst>
                    <a:outerShdw blurRad="38100" dist="38100" dir="2700000" algn="tl">
                      <a:srgbClr val="000000">
                        <a:alpha val="43137"/>
                      </a:srgbClr>
                    </a:outerShdw>
                  </a:effectLst>
                </a:rPr>
                <a:t>Enregistrement</a:t>
              </a:r>
              <a:r>
                <a:rPr lang="fr-FR" sz="2800" dirty="0" smtClean="0">
                  <a:solidFill>
                    <a:srgbClr val="FFFF00"/>
                  </a:solidFill>
                  <a:effectLst>
                    <a:outerShdw blurRad="38100" dist="38100" dir="2700000" algn="tl">
                      <a:srgbClr val="000000">
                        <a:alpha val="43137"/>
                      </a:srgbClr>
                    </a:outerShdw>
                  </a:effectLst>
                </a:rPr>
                <a:t>: ligne entière d’une table</a:t>
              </a:r>
              <a:endParaRPr lang="ar-DZ" sz="2800" dirty="0">
                <a:effectLst>
                  <a:outerShdw blurRad="38100" dist="38100" dir="2700000" algn="tl">
                    <a:srgbClr val="000000">
                      <a:alpha val="43137"/>
                    </a:srgbClr>
                  </a:outerShdw>
                </a:effectLst>
              </a:endParaRPr>
            </a:p>
          </p:txBody>
        </p:sp>
        <p:sp>
          <p:nvSpPr>
            <p:cNvPr id="12" name="Rectangle 11"/>
            <p:cNvSpPr/>
            <p:nvPr/>
          </p:nvSpPr>
          <p:spPr>
            <a:xfrm>
              <a:off x="1403648" y="5517232"/>
              <a:ext cx="7200800" cy="523220"/>
            </a:xfrm>
            <a:prstGeom prst="rect">
              <a:avLst/>
            </a:prstGeom>
          </p:spPr>
          <p:txBody>
            <a:bodyPr wrap="square">
              <a:spAutoFit/>
            </a:bodyPr>
            <a:lstStyle/>
            <a:p>
              <a:pPr algn="l" rtl="0">
                <a:buFont typeface="Wingdings" pitchFamily="2" charset="2"/>
                <a:buChar char="Ø"/>
              </a:pPr>
              <a:r>
                <a:rPr lang="fr-FR" sz="2800" u="sng" dirty="0" smtClean="0">
                  <a:solidFill>
                    <a:srgbClr val="FFFF00"/>
                  </a:solidFill>
                  <a:effectLst>
                    <a:outerShdw blurRad="38100" dist="38100" dir="2700000" algn="tl">
                      <a:srgbClr val="000000">
                        <a:alpha val="43137"/>
                      </a:srgbClr>
                    </a:outerShdw>
                  </a:effectLst>
                </a:rPr>
                <a:t>L’identifiant:</a:t>
              </a:r>
              <a:r>
                <a:rPr lang="fr-FR" sz="2800" dirty="0" smtClean="0">
                  <a:solidFill>
                    <a:srgbClr val="FFFF00"/>
                  </a:solidFill>
                  <a:effectLst>
                    <a:outerShdw blurRad="38100" dist="38100" dir="2700000" algn="tl">
                      <a:srgbClr val="000000">
                        <a:alpha val="43137"/>
                      </a:srgbClr>
                    </a:outerShdw>
                  </a:effectLst>
                </a:rPr>
                <a:t> élément unique dans une table</a:t>
              </a:r>
              <a:endParaRPr lang="ar-DZ" sz="2800" dirty="0">
                <a:solidFill>
                  <a:srgbClr val="FFFF00"/>
                </a:solidFill>
                <a:effectLst>
                  <a:outerShdw blurRad="38100" dist="38100" dir="2700000" algn="tl">
                    <a:srgbClr val="000000">
                      <a:alpha val="43137"/>
                    </a:srgbClr>
                  </a:outerShdw>
                </a:effectLst>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11" name="ZoneTexte 10"/>
          <p:cNvSpPr txBox="1"/>
          <p:nvPr/>
        </p:nvSpPr>
        <p:spPr>
          <a:xfrm>
            <a:off x="1763688" y="332656"/>
            <a:ext cx="5904656" cy="646331"/>
          </a:xfrm>
          <a:prstGeom prst="rect">
            <a:avLst/>
          </a:prstGeom>
          <a:noFill/>
        </p:spPr>
        <p:txBody>
          <a:bodyPr wrap="square" rtlCol="1">
            <a:spAutoFit/>
          </a:bodyPr>
          <a:lstStyle/>
          <a:p>
            <a:pPr algn="ctr" rtl="0"/>
            <a:r>
              <a:rPr lang="fr-FR" sz="3600" u="sng" dirty="0" smtClean="0">
                <a:solidFill>
                  <a:srgbClr val="FFFF00"/>
                </a:solidFill>
                <a:cs typeface="+mj-cs"/>
              </a:rPr>
              <a:t>5. Types des bases de données</a:t>
            </a:r>
            <a:endParaRPr lang="ar-DZ" sz="3600" u="sng" dirty="0">
              <a:solidFill>
                <a:srgbClr val="FFFF00"/>
              </a:solidFill>
              <a:cs typeface="+mj-cs"/>
            </a:endParaRPr>
          </a:p>
        </p:txBody>
      </p:sp>
      <p:sp>
        <p:nvSpPr>
          <p:cNvPr id="13" name="ZoneTexte 12"/>
          <p:cNvSpPr txBox="1"/>
          <p:nvPr/>
        </p:nvSpPr>
        <p:spPr>
          <a:xfrm>
            <a:off x="500034" y="1906494"/>
            <a:ext cx="8136904" cy="2308324"/>
          </a:xfrm>
          <a:prstGeom prst="rect">
            <a:avLst/>
          </a:prstGeom>
          <a:noFill/>
        </p:spPr>
        <p:txBody>
          <a:bodyPr wrap="square" rtlCol="1">
            <a:spAutoFit/>
          </a:bodyPr>
          <a:lstStyle/>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a:t>
            </a:r>
            <a:r>
              <a:rPr lang="fr-FR" sz="3600" dirty="0" smtClean="0">
                <a:solidFill>
                  <a:srgbClr val="FFFF00"/>
                </a:solidFill>
                <a:effectLst>
                  <a:outerShdw blurRad="38100" dist="38100" dir="2700000" algn="tl">
                    <a:srgbClr val="000000">
                      <a:alpha val="43137"/>
                    </a:srgbClr>
                  </a:outerShdw>
                </a:effectLst>
                <a:cs typeface="+mj-cs"/>
              </a:rPr>
              <a:t>Hiérarchique (arbre)</a:t>
            </a:r>
          </a:p>
          <a:p>
            <a:pPr algn="l" rtl="0">
              <a:buFont typeface="Arial" pitchFamily="34" charset="0"/>
              <a:buChar char="•"/>
            </a:pPr>
            <a:r>
              <a:rPr lang="fr-FR" sz="3600" dirty="0" smtClean="0">
                <a:solidFill>
                  <a:srgbClr val="FFFF00"/>
                </a:solidFill>
                <a:effectLst>
                  <a:outerShdw blurRad="38100" dist="38100" dir="2700000" algn="tl">
                    <a:srgbClr val="000000">
                      <a:alpha val="43137"/>
                    </a:srgbClr>
                  </a:outerShdw>
                </a:effectLst>
                <a:cs typeface="+mj-cs"/>
              </a:rPr>
              <a:t> 	Réseau </a:t>
            </a:r>
            <a:endParaRPr lang="fr-FR" sz="3600" dirty="0">
              <a:solidFill>
                <a:srgbClr val="FFFF00"/>
              </a:solidFill>
              <a:effectLst>
                <a:outerShdw blurRad="38100" dist="38100" dir="2700000" algn="tl">
                  <a:srgbClr val="000000">
                    <a:alpha val="43137"/>
                  </a:srgbClr>
                </a:outerShdw>
              </a:effectLst>
              <a:cs typeface="+mj-cs"/>
            </a:endParaRPr>
          </a:p>
          <a:p>
            <a:pPr algn="l" rtl="0">
              <a:buFont typeface="Arial" pitchFamily="34" charset="0"/>
              <a:buChar char="•"/>
            </a:pPr>
            <a:r>
              <a:rPr lang="fr-FR" sz="3600" dirty="0" smtClean="0">
                <a:solidFill>
                  <a:srgbClr val="FFFF00"/>
                </a:solidFill>
                <a:effectLst>
                  <a:outerShdw blurRad="38100" dist="38100" dir="2700000" algn="tl">
                    <a:srgbClr val="000000">
                      <a:alpha val="43137"/>
                    </a:srgbClr>
                  </a:outerShdw>
                </a:effectLst>
                <a:cs typeface="+mj-cs"/>
              </a:rPr>
              <a:t> 	Relationnelle (table), oracle, Access,..</a:t>
            </a:r>
            <a:endParaRPr lang="fr-FR" sz="3600" dirty="0">
              <a:solidFill>
                <a:srgbClr val="FFFF00"/>
              </a:solidFill>
              <a:effectLst>
                <a:outerShdw blurRad="38100" dist="38100" dir="2700000" algn="tl">
                  <a:srgbClr val="000000">
                    <a:alpha val="43137"/>
                  </a:srgbClr>
                </a:outerShdw>
              </a:effectLst>
              <a:cs typeface="+mj-cs"/>
            </a:endParaRPr>
          </a:p>
          <a:p>
            <a:pPr algn="l" rtl="0">
              <a:buFont typeface="Arial" pitchFamily="34" charset="0"/>
              <a:buChar char="•"/>
            </a:pPr>
            <a:r>
              <a:rPr lang="fr-FR" sz="3600" dirty="0" smtClean="0">
                <a:solidFill>
                  <a:srgbClr val="FFFF00"/>
                </a:solidFill>
                <a:effectLst>
                  <a:outerShdw blurRad="38100" dist="38100" dir="2700000" algn="tl">
                    <a:srgbClr val="000000">
                      <a:alpha val="43137"/>
                    </a:srgbClr>
                  </a:outerShdw>
                </a:effectLst>
                <a:cs typeface="+mj-cs"/>
              </a:rPr>
              <a:t> 	Orienté-Objet (O2, classe)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763688" y="332656"/>
            <a:ext cx="5904656" cy="646331"/>
          </a:xfrm>
          <a:prstGeom prst="rect">
            <a:avLst/>
          </a:prstGeom>
          <a:noFill/>
        </p:spPr>
        <p:txBody>
          <a:bodyPr wrap="square" rtlCol="1">
            <a:spAutoFit/>
          </a:bodyPr>
          <a:lstStyle/>
          <a:p>
            <a:pPr algn="ctr" rtl="0"/>
            <a:r>
              <a:rPr lang="fr-FR" sz="3600" u="sng" dirty="0" smtClean="0">
                <a:solidFill>
                  <a:srgbClr val="FFFF00"/>
                </a:solidFill>
                <a:cs typeface="+mj-cs"/>
              </a:rPr>
              <a:t>5. Types des bases de données</a:t>
            </a:r>
            <a:endParaRPr lang="ar-DZ" sz="3600" u="sng" dirty="0">
              <a:solidFill>
                <a:srgbClr val="FFFF00"/>
              </a:solidFill>
              <a:cs typeface="+mj-cs"/>
            </a:endParaRPr>
          </a:p>
        </p:txBody>
      </p:sp>
      <p:sp>
        <p:nvSpPr>
          <p:cNvPr id="6" name="ZoneTexte 5"/>
          <p:cNvSpPr txBox="1"/>
          <p:nvPr/>
        </p:nvSpPr>
        <p:spPr>
          <a:xfrm>
            <a:off x="611560" y="1192513"/>
            <a:ext cx="5889266" cy="646331"/>
          </a:xfrm>
          <a:prstGeom prst="rect">
            <a:avLst/>
          </a:prstGeom>
          <a:noFill/>
        </p:spPr>
        <p:txBody>
          <a:bodyPr wrap="square" rtlCol="1">
            <a:spAutoFit/>
          </a:bodyPr>
          <a:lstStyle/>
          <a:p>
            <a:pPr algn="l" rtl="0"/>
            <a:r>
              <a:rPr lang="fr-FR" sz="3600" dirty="0" smtClean="0">
                <a:solidFill>
                  <a:srgbClr val="FFFF00"/>
                </a:solidFill>
                <a:effectLst>
                  <a:outerShdw blurRad="38100" dist="38100" dir="2700000" algn="tl">
                    <a:srgbClr val="000000">
                      <a:alpha val="43137"/>
                    </a:srgbClr>
                  </a:outerShdw>
                </a:effectLst>
                <a:cs typeface="+mj-cs"/>
              </a:rPr>
              <a:t>Hiérarchique (arbre)	</a:t>
            </a:r>
          </a:p>
        </p:txBody>
      </p:sp>
      <p:pic>
        <p:nvPicPr>
          <p:cNvPr id="7" name="Image 6" descr="Les+autres+types+moins+utilisés.jpg"/>
          <p:cNvPicPr>
            <a:picLocks noChangeAspect="1"/>
          </p:cNvPicPr>
          <p:nvPr/>
        </p:nvPicPr>
        <p:blipFill>
          <a:blip r:embed="rId3"/>
          <a:srcRect t="28395" r="54630" b="18518"/>
          <a:stretch>
            <a:fillRect/>
          </a:stretch>
        </p:blipFill>
        <p:spPr>
          <a:xfrm>
            <a:off x="2143108" y="2049769"/>
            <a:ext cx="5072098" cy="4451065"/>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7" name="Espace réservé du contenu 6" descr="Les+autres+types+moins+utilisés.jpg"/>
          <p:cNvPicPr>
            <a:picLocks noGrp="1" noChangeAspect="1"/>
          </p:cNvPicPr>
          <p:nvPr>
            <p:ph idx="1"/>
          </p:nvPr>
        </p:nvPicPr>
        <p:blipFill>
          <a:blip r:embed="rId2"/>
          <a:stretch>
            <a:fillRect/>
          </a:stretch>
        </p:blipFill>
        <p:spPr>
          <a:xfrm>
            <a:off x="1554691" y="1600200"/>
            <a:ext cx="6034617" cy="4525963"/>
          </a:xfrm>
        </p:spPr>
      </p:pic>
      <p:pic>
        <p:nvPicPr>
          <p:cNvPr id="4" name="Image 3" descr="abstrait-arrière-plan-images-photos-abstraites-gratuites-libres-de-droits13-1560x1170.jpg"/>
          <p:cNvPicPr>
            <a:picLocks noChangeAspect="1"/>
          </p:cNvPicPr>
          <p:nvPr/>
        </p:nvPicPr>
        <p:blipFill>
          <a:blip r:embed="rId3" cstate="print"/>
          <a:stretch>
            <a:fillRect/>
          </a:stretch>
        </p:blipFill>
        <p:spPr>
          <a:xfrm>
            <a:off x="0" y="0"/>
            <a:ext cx="9144000" cy="6858000"/>
          </a:xfrm>
          <a:prstGeom prst="rect">
            <a:avLst/>
          </a:prstGeom>
        </p:spPr>
      </p:pic>
      <p:sp>
        <p:nvSpPr>
          <p:cNvPr id="5" name="ZoneTexte 4"/>
          <p:cNvSpPr txBox="1"/>
          <p:nvPr/>
        </p:nvSpPr>
        <p:spPr>
          <a:xfrm>
            <a:off x="1763688" y="332656"/>
            <a:ext cx="5904656" cy="646331"/>
          </a:xfrm>
          <a:prstGeom prst="rect">
            <a:avLst/>
          </a:prstGeom>
          <a:noFill/>
        </p:spPr>
        <p:txBody>
          <a:bodyPr wrap="square" rtlCol="1">
            <a:spAutoFit/>
          </a:bodyPr>
          <a:lstStyle/>
          <a:p>
            <a:pPr algn="ctr" rtl="0"/>
            <a:r>
              <a:rPr lang="fr-FR" sz="3600" u="sng" dirty="0" smtClean="0">
                <a:solidFill>
                  <a:srgbClr val="FFFF00"/>
                </a:solidFill>
                <a:cs typeface="+mj-cs"/>
              </a:rPr>
              <a:t>5. Types des bases de données</a:t>
            </a:r>
            <a:endParaRPr lang="ar-DZ" sz="3600" u="sng" dirty="0">
              <a:solidFill>
                <a:srgbClr val="FFFF00"/>
              </a:solidFill>
              <a:cs typeface="+mj-cs"/>
            </a:endParaRPr>
          </a:p>
        </p:txBody>
      </p:sp>
      <p:sp>
        <p:nvSpPr>
          <p:cNvPr id="6" name="ZoneTexte 5"/>
          <p:cNvSpPr txBox="1"/>
          <p:nvPr/>
        </p:nvSpPr>
        <p:spPr>
          <a:xfrm>
            <a:off x="611560" y="1357298"/>
            <a:ext cx="3246060" cy="646331"/>
          </a:xfrm>
          <a:prstGeom prst="rect">
            <a:avLst/>
          </a:prstGeom>
          <a:noFill/>
        </p:spPr>
        <p:txBody>
          <a:bodyPr wrap="square" rtlCol="1">
            <a:spAutoFit/>
          </a:bodyPr>
          <a:lstStyle/>
          <a:p>
            <a:pPr algn="l" rtl="0"/>
            <a:r>
              <a:rPr lang="fr-FR" sz="3600" dirty="0" smtClean="0">
                <a:solidFill>
                  <a:srgbClr val="FFFF00"/>
                </a:solidFill>
                <a:effectLst>
                  <a:outerShdw blurRad="38100" dist="38100" dir="2700000" algn="tl">
                    <a:srgbClr val="000000">
                      <a:alpha val="43137"/>
                    </a:srgbClr>
                  </a:outerShdw>
                </a:effectLst>
                <a:cs typeface="+mj-cs"/>
              </a:rPr>
              <a:t>Réseau </a:t>
            </a:r>
            <a:endParaRPr lang="fr-FR" sz="3600" dirty="0">
              <a:solidFill>
                <a:srgbClr val="FFFF00"/>
              </a:solidFill>
              <a:effectLst>
                <a:outerShdw blurRad="38100" dist="38100" dir="2700000" algn="tl">
                  <a:srgbClr val="000000">
                    <a:alpha val="43137"/>
                  </a:srgbClr>
                </a:outerShdw>
              </a:effectLst>
              <a:cs typeface="+mj-cs"/>
            </a:endParaRPr>
          </a:p>
        </p:txBody>
      </p:sp>
      <p:pic>
        <p:nvPicPr>
          <p:cNvPr id="8" name="Image 7" descr="Les+autres+types+moins+utilisés.jpg"/>
          <p:cNvPicPr>
            <a:picLocks noChangeAspect="1"/>
          </p:cNvPicPr>
          <p:nvPr/>
        </p:nvPicPr>
        <p:blipFill>
          <a:blip r:embed="rId2"/>
          <a:srcRect l="43750" t="29167" r="10156" b="20833"/>
          <a:stretch>
            <a:fillRect/>
          </a:stretch>
        </p:blipFill>
        <p:spPr>
          <a:xfrm>
            <a:off x="2571736" y="2428867"/>
            <a:ext cx="4572032" cy="3719619"/>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763688" y="332656"/>
            <a:ext cx="5904656" cy="646331"/>
          </a:xfrm>
          <a:prstGeom prst="rect">
            <a:avLst/>
          </a:prstGeom>
          <a:noFill/>
        </p:spPr>
        <p:txBody>
          <a:bodyPr wrap="square" rtlCol="1">
            <a:spAutoFit/>
          </a:bodyPr>
          <a:lstStyle/>
          <a:p>
            <a:pPr algn="ctr" rtl="0"/>
            <a:r>
              <a:rPr lang="fr-FR" sz="3600" u="sng" dirty="0" smtClean="0">
                <a:solidFill>
                  <a:srgbClr val="FFFF00"/>
                </a:solidFill>
                <a:cs typeface="+mj-cs"/>
              </a:rPr>
              <a:t>5. Types des bases de données</a:t>
            </a:r>
            <a:endParaRPr lang="ar-DZ" sz="3600" u="sng" dirty="0">
              <a:solidFill>
                <a:srgbClr val="FFFF00"/>
              </a:solidFill>
              <a:cs typeface="+mj-cs"/>
            </a:endParaRPr>
          </a:p>
        </p:txBody>
      </p:sp>
      <p:sp>
        <p:nvSpPr>
          <p:cNvPr id="6" name="ZoneTexte 5"/>
          <p:cNvSpPr txBox="1"/>
          <p:nvPr/>
        </p:nvSpPr>
        <p:spPr>
          <a:xfrm>
            <a:off x="611560" y="1500174"/>
            <a:ext cx="5246324" cy="646331"/>
          </a:xfrm>
          <a:prstGeom prst="rect">
            <a:avLst/>
          </a:prstGeom>
          <a:noFill/>
        </p:spPr>
        <p:txBody>
          <a:bodyPr wrap="square" rtlCol="1">
            <a:spAutoFit/>
          </a:bodyPr>
          <a:lstStyle/>
          <a:p>
            <a:pPr algn="l" rtl="0"/>
            <a:r>
              <a:rPr lang="fr-FR" sz="3600" dirty="0" smtClean="0">
                <a:solidFill>
                  <a:srgbClr val="FFFF00"/>
                </a:solidFill>
                <a:effectLst>
                  <a:outerShdw blurRad="38100" dist="38100" dir="2700000" algn="tl">
                    <a:srgbClr val="000000">
                      <a:alpha val="43137"/>
                    </a:srgbClr>
                  </a:outerShdw>
                </a:effectLst>
                <a:cs typeface="+mj-cs"/>
              </a:rPr>
              <a:t>Relationnelle (table)</a:t>
            </a:r>
            <a:endParaRPr lang="fr-FR" sz="3600" dirty="0">
              <a:solidFill>
                <a:srgbClr val="FFFF00"/>
              </a:solidFill>
              <a:effectLst>
                <a:outerShdw blurRad="38100" dist="38100" dir="2700000" algn="tl">
                  <a:srgbClr val="000000">
                    <a:alpha val="43137"/>
                  </a:srgbClr>
                </a:outerShdw>
              </a:effectLst>
              <a:cs typeface="+mj-cs"/>
            </a:endParaRPr>
          </a:p>
        </p:txBody>
      </p:sp>
      <p:pic>
        <p:nvPicPr>
          <p:cNvPr id="7" name="Espace réservé du contenu 6" descr="Seq4-BddCollegeXYZCoursB.png"/>
          <p:cNvPicPr>
            <a:picLocks noGrp="1" noChangeAspect="1"/>
          </p:cNvPicPr>
          <p:nvPr>
            <p:ph idx="1"/>
          </p:nvPr>
        </p:nvPicPr>
        <p:blipFill>
          <a:blip r:embed="rId3"/>
          <a:stretch>
            <a:fillRect/>
          </a:stretch>
        </p:blipFill>
        <p:spPr>
          <a:xfrm>
            <a:off x="285720" y="2786058"/>
            <a:ext cx="8618649" cy="2857520"/>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763688" y="332656"/>
            <a:ext cx="5904656" cy="646331"/>
          </a:xfrm>
          <a:prstGeom prst="rect">
            <a:avLst/>
          </a:prstGeom>
          <a:noFill/>
        </p:spPr>
        <p:txBody>
          <a:bodyPr wrap="square" rtlCol="1">
            <a:spAutoFit/>
          </a:bodyPr>
          <a:lstStyle/>
          <a:p>
            <a:pPr algn="ctr" rtl="0"/>
            <a:r>
              <a:rPr lang="fr-FR" sz="3600" u="sng" dirty="0" smtClean="0">
                <a:solidFill>
                  <a:srgbClr val="FFFF00"/>
                </a:solidFill>
                <a:cs typeface="+mj-cs"/>
              </a:rPr>
              <a:t>5. Types des bases de données</a:t>
            </a:r>
            <a:endParaRPr lang="ar-DZ" sz="3600" u="sng" dirty="0">
              <a:solidFill>
                <a:srgbClr val="FFFF00"/>
              </a:solidFill>
              <a:cs typeface="+mj-cs"/>
            </a:endParaRPr>
          </a:p>
        </p:txBody>
      </p:sp>
      <p:sp>
        <p:nvSpPr>
          <p:cNvPr id="6" name="ZoneTexte 5"/>
          <p:cNvSpPr txBox="1"/>
          <p:nvPr/>
        </p:nvSpPr>
        <p:spPr>
          <a:xfrm>
            <a:off x="611560" y="1285860"/>
            <a:ext cx="6675084" cy="646331"/>
          </a:xfrm>
          <a:prstGeom prst="rect">
            <a:avLst/>
          </a:prstGeom>
          <a:noFill/>
        </p:spPr>
        <p:txBody>
          <a:bodyPr wrap="square" rtlCol="1">
            <a:spAutoFit/>
          </a:bodyPr>
          <a:lstStyle/>
          <a:p>
            <a:pPr algn="l" rtl="0"/>
            <a:r>
              <a:rPr lang="fr-FR" sz="3600" dirty="0" smtClean="0">
                <a:solidFill>
                  <a:srgbClr val="FFFF00"/>
                </a:solidFill>
                <a:effectLst>
                  <a:outerShdw blurRad="38100" dist="38100" dir="2700000" algn="tl">
                    <a:srgbClr val="000000">
                      <a:alpha val="43137"/>
                    </a:srgbClr>
                  </a:outerShdw>
                </a:effectLst>
                <a:cs typeface="+mj-cs"/>
              </a:rPr>
              <a:t>Orienté-Objet (O2, classe)</a:t>
            </a:r>
          </a:p>
        </p:txBody>
      </p:sp>
      <p:pic>
        <p:nvPicPr>
          <p:cNvPr id="7" name="Espace réservé du contenu 6" descr="herit.gif"/>
          <p:cNvPicPr>
            <a:picLocks noGrp="1" noChangeAspect="1"/>
          </p:cNvPicPr>
          <p:nvPr>
            <p:ph idx="1"/>
          </p:nvPr>
        </p:nvPicPr>
        <p:blipFill>
          <a:blip r:embed="rId3"/>
          <a:stretch>
            <a:fillRect/>
          </a:stretch>
        </p:blipFill>
        <p:spPr>
          <a:xfrm>
            <a:off x="1357290" y="2121649"/>
            <a:ext cx="6715172" cy="4450623"/>
          </a:xfrm>
          <a:solidFill>
            <a:schemeClr val="bg1"/>
          </a:solid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graphicFrame>
        <p:nvGraphicFramePr>
          <p:cNvPr id="9" name="Espace réservé du contenu 8"/>
          <p:cNvGraphicFramePr>
            <a:graphicFrameLocks noGrp="1"/>
          </p:cNvGraphicFramePr>
          <p:nvPr>
            <p:ph idx="1"/>
          </p:nvPr>
        </p:nvGraphicFramePr>
        <p:xfrm>
          <a:off x="2351314" y="2377440"/>
          <a:ext cx="4493623" cy="404949"/>
        </p:xfrm>
        <a:graphic>
          <a:graphicData uri="http://schemas.openxmlformats.org/drawingml/2006/table">
            <a:tbl>
              <a:tblPr rtl="1"/>
              <a:tblGrid>
                <a:gridCol w="4493623"/>
              </a:tblGrid>
              <a:tr h="404949">
                <a:tc>
                  <a:txBody>
                    <a:bodyPr/>
                    <a:lstStyle/>
                    <a:p>
                      <a:pPr rtl="1"/>
                      <a:endParaRPr lang="ar-DZ"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8" name="ZoneTexte 7"/>
          <p:cNvSpPr txBox="1"/>
          <p:nvPr/>
        </p:nvSpPr>
        <p:spPr>
          <a:xfrm>
            <a:off x="1259632" y="548680"/>
            <a:ext cx="5832648" cy="646331"/>
          </a:xfrm>
          <a:prstGeom prst="rect">
            <a:avLst/>
          </a:prstGeom>
          <a:noFill/>
        </p:spPr>
        <p:txBody>
          <a:bodyPr wrap="square" rtlCol="1">
            <a:spAutoFit/>
          </a:bodyPr>
          <a:lstStyle/>
          <a:p>
            <a:pPr algn="ctr"/>
            <a:r>
              <a:rPr lang="fr-FR" sz="3600" u="sng" dirty="0" smtClean="0">
                <a:solidFill>
                  <a:srgbClr val="FFFF00"/>
                </a:solidFill>
                <a:effectLst>
                  <a:outerShdw blurRad="38100" dist="38100" dir="2700000" algn="tl">
                    <a:srgbClr val="000000">
                      <a:alpha val="43137"/>
                    </a:srgbClr>
                  </a:outerShdw>
                </a:effectLst>
                <a:cs typeface="+mj-cs"/>
              </a:rPr>
              <a:t>2. Exemples</a:t>
            </a:r>
            <a:endParaRPr lang="ar-DZ" sz="3600" u="sng" dirty="0">
              <a:solidFill>
                <a:srgbClr val="FFFF00"/>
              </a:solidFill>
              <a:effectLst>
                <a:outerShdw blurRad="38100" dist="38100" dir="2700000" algn="tl">
                  <a:srgbClr val="000000">
                    <a:alpha val="43137"/>
                  </a:srgbClr>
                </a:outerShdw>
              </a:effectLst>
              <a:cs typeface="+mj-cs"/>
            </a:endParaRPr>
          </a:p>
        </p:txBody>
      </p:sp>
      <p:sp>
        <p:nvSpPr>
          <p:cNvPr id="10" name="ZoneTexte 9"/>
          <p:cNvSpPr txBox="1"/>
          <p:nvPr/>
        </p:nvSpPr>
        <p:spPr>
          <a:xfrm>
            <a:off x="1619672" y="1762938"/>
            <a:ext cx="5832648" cy="3970318"/>
          </a:xfrm>
          <a:prstGeom prst="rect">
            <a:avLst/>
          </a:prstGeom>
          <a:noFill/>
        </p:spPr>
        <p:txBody>
          <a:bodyPr wrap="square" rtlCol="1">
            <a:spAutoFit/>
          </a:bodyPr>
          <a:lstStyle/>
          <a:p>
            <a:pPr algn="l" rtl="0">
              <a:buFont typeface="Arial" pitchFamily="34" charset="0"/>
              <a:buChar char="•"/>
            </a:pPr>
            <a:r>
              <a:rPr lang="fr-FR" sz="3600" dirty="0" smtClean="0">
                <a:solidFill>
                  <a:srgbClr val="FFFF00"/>
                </a:solidFill>
                <a:cs typeface="+mj-cs"/>
              </a:rPr>
              <a:t> S. I. Environnemental;</a:t>
            </a:r>
          </a:p>
          <a:p>
            <a:pPr algn="l" rtl="0">
              <a:buFont typeface="Arial" pitchFamily="34" charset="0"/>
              <a:buChar char="•"/>
            </a:pPr>
            <a:r>
              <a:rPr lang="fr-FR" sz="3600" dirty="0" smtClean="0">
                <a:solidFill>
                  <a:srgbClr val="FFFF00"/>
                </a:solidFill>
                <a:cs typeface="+mj-cs"/>
              </a:rPr>
              <a:t> S. I. Forestier;</a:t>
            </a:r>
          </a:p>
          <a:p>
            <a:pPr algn="l" rtl="0">
              <a:buFont typeface="Arial" pitchFamily="34" charset="0"/>
              <a:buChar char="•"/>
            </a:pPr>
            <a:r>
              <a:rPr lang="fr-FR" sz="3600" dirty="0" smtClean="0">
                <a:solidFill>
                  <a:srgbClr val="FFFF00"/>
                </a:solidFill>
                <a:cs typeface="+mj-cs"/>
              </a:rPr>
              <a:t> S. I. Maritime;</a:t>
            </a:r>
          </a:p>
          <a:p>
            <a:pPr algn="l" rtl="0">
              <a:buFont typeface="Arial" pitchFamily="34" charset="0"/>
              <a:buChar char="•"/>
            </a:pPr>
            <a:r>
              <a:rPr lang="fr-FR" sz="3600" dirty="0" smtClean="0">
                <a:solidFill>
                  <a:srgbClr val="FFFF00"/>
                </a:solidFill>
                <a:cs typeface="+mj-cs"/>
              </a:rPr>
              <a:t> S. I. Cadastral;</a:t>
            </a:r>
          </a:p>
          <a:p>
            <a:pPr algn="l" rtl="0">
              <a:buFont typeface="Arial" pitchFamily="34" charset="0"/>
              <a:buChar char="•"/>
            </a:pPr>
            <a:r>
              <a:rPr lang="fr-FR" sz="3600" dirty="0" smtClean="0">
                <a:solidFill>
                  <a:srgbClr val="FFFF00"/>
                </a:solidFill>
                <a:cs typeface="+mj-cs"/>
              </a:rPr>
              <a:t> S. I. Minier;</a:t>
            </a:r>
          </a:p>
          <a:p>
            <a:pPr algn="l" rtl="0">
              <a:buFont typeface="Arial" pitchFamily="34" charset="0"/>
              <a:buChar char="•"/>
            </a:pPr>
            <a:r>
              <a:rPr lang="fr-FR" sz="3600" dirty="0" smtClean="0">
                <a:solidFill>
                  <a:srgbClr val="FFFF00"/>
                </a:solidFill>
                <a:cs typeface="+mj-cs"/>
              </a:rPr>
              <a:t> S. I. Routier;</a:t>
            </a:r>
          </a:p>
          <a:p>
            <a:pPr algn="l" rtl="0">
              <a:buFont typeface="Arial" pitchFamily="34" charset="0"/>
              <a:buChar char="•"/>
            </a:pPr>
            <a:r>
              <a:rPr lang="fr-FR" sz="3600" dirty="0" smtClean="0">
                <a:solidFill>
                  <a:srgbClr val="FFFF00"/>
                </a:solidFill>
                <a:cs typeface="+mj-cs"/>
              </a:rPr>
              <a:t> Etc. </a:t>
            </a:r>
            <a:endParaRPr lang="ar-DZ" sz="3600" dirty="0">
              <a:solidFill>
                <a:srgbClr val="FFFF00"/>
              </a:solidFill>
              <a:cs typeface="+mj-cs"/>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11" name="ZoneTexte 10"/>
          <p:cNvSpPr txBox="1"/>
          <p:nvPr/>
        </p:nvSpPr>
        <p:spPr>
          <a:xfrm>
            <a:off x="1763688" y="332656"/>
            <a:ext cx="5904656" cy="646331"/>
          </a:xfrm>
          <a:prstGeom prst="rect">
            <a:avLst/>
          </a:prstGeom>
          <a:noFill/>
        </p:spPr>
        <p:txBody>
          <a:bodyPr wrap="square" rtlCol="1">
            <a:spAutoFit/>
          </a:bodyPr>
          <a:lstStyle/>
          <a:p>
            <a:pPr algn="ctr" rtl="0"/>
            <a:r>
              <a:rPr lang="fr-FR" sz="3600" u="sng" dirty="0" smtClean="0">
                <a:solidFill>
                  <a:srgbClr val="FFFF00"/>
                </a:solidFill>
                <a:cs typeface="+mj-cs"/>
              </a:rPr>
              <a:t>6. Niveaux de conception</a:t>
            </a:r>
            <a:endParaRPr lang="ar-DZ" sz="3600" u="sng" dirty="0">
              <a:solidFill>
                <a:srgbClr val="FFFF00"/>
              </a:solidFill>
              <a:cs typeface="+mj-cs"/>
            </a:endParaRPr>
          </a:p>
        </p:txBody>
      </p:sp>
      <p:sp>
        <p:nvSpPr>
          <p:cNvPr id="13" name="Rectangle 12"/>
          <p:cNvSpPr/>
          <p:nvPr/>
        </p:nvSpPr>
        <p:spPr>
          <a:xfrm>
            <a:off x="6012160" y="1340768"/>
            <a:ext cx="2304256" cy="523220"/>
          </a:xfrm>
          <a:prstGeom prst="rect">
            <a:avLst/>
          </a:prstGeom>
        </p:spPr>
        <p:txBody>
          <a:bodyPr wrap="square">
            <a:spAutoFit/>
          </a:bodyPr>
          <a:lstStyle/>
          <a:p>
            <a:pPr algn="l" rtl="0"/>
            <a:r>
              <a:rPr lang="fr-FR" sz="2800" dirty="0" smtClean="0">
                <a:solidFill>
                  <a:srgbClr val="FFFF00"/>
                </a:solidFill>
                <a:effectLst>
                  <a:outerShdw blurRad="38100" dist="38100" dir="2700000" algn="tl">
                    <a:srgbClr val="000000">
                      <a:alpha val="43137"/>
                    </a:srgbClr>
                  </a:outerShdw>
                </a:effectLst>
              </a:rPr>
              <a:t>Monde réel</a:t>
            </a:r>
            <a:endParaRPr lang="ar-DZ" sz="2800" dirty="0">
              <a:effectLst>
                <a:outerShdw blurRad="38100" dist="38100" dir="2700000" algn="tl">
                  <a:srgbClr val="000000">
                    <a:alpha val="43137"/>
                  </a:srgbClr>
                </a:outerShdw>
              </a:effectLst>
            </a:endParaRPr>
          </a:p>
        </p:txBody>
      </p:sp>
      <p:pic>
        <p:nvPicPr>
          <p:cNvPr id="14" name="Espace réservé du contenu 13" descr="images.jpg"/>
          <p:cNvPicPr>
            <a:picLocks noGrp="1" noChangeAspect="1"/>
          </p:cNvPicPr>
          <p:nvPr>
            <p:ph idx="1"/>
          </p:nvPr>
        </p:nvPicPr>
        <p:blipFill>
          <a:blip r:embed="rId3" cstate="print"/>
          <a:stretch>
            <a:fillRect/>
          </a:stretch>
        </p:blipFill>
        <p:spPr>
          <a:xfrm>
            <a:off x="2555776" y="1052736"/>
            <a:ext cx="3123431" cy="2078501"/>
          </a:xfrm>
        </p:spPr>
      </p:pic>
      <p:sp>
        <p:nvSpPr>
          <p:cNvPr id="15" name="Rectangle à coins arrondis 14"/>
          <p:cNvSpPr/>
          <p:nvPr/>
        </p:nvSpPr>
        <p:spPr>
          <a:xfrm>
            <a:off x="683568" y="3212976"/>
            <a:ext cx="4680520" cy="64807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6" name="Rectangle à coins arrondis 15"/>
          <p:cNvSpPr/>
          <p:nvPr/>
        </p:nvSpPr>
        <p:spPr>
          <a:xfrm>
            <a:off x="683568" y="4221088"/>
            <a:ext cx="4680520" cy="64807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7" name="Rectangle à coins arrondis 16"/>
          <p:cNvSpPr/>
          <p:nvPr/>
        </p:nvSpPr>
        <p:spPr>
          <a:xfrm>
            <a:off x="683568" y="5157192"/>
            <a:ext cx="4680520" cy="64807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8" name="Flèche vers le bas 17"/>
          <p:cNvSpPr/>
          <p:nvPr/>
        </p:nvSpPr>
        <p:spPr>
          <a:xfrm>
            <a:off x="3557195" y="3933056"/>
            <a:ext cx="792088" cy="21602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9" name="Flèche vers le bas 18"/>
          <p:cNvSpPr/>
          <p:nvPr/>
        </p:nvSpPr>
        <p:spPr>
          <a:xfrm>
            <a:off x="3563888" y="4928105"/>
            <a:ext cx="792088" cy="21602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20" name="Rectangle 19"/>
          <p:cNvSpPr/>
          <p:nvPr/>
        </p:nvSpPr>
        <p:spPr>
          <a:xfrm>
            <a:off x="5940152" y="3265820"/>
            <a:ext cx="3096344" cy="523220"/>
          </a:xfrm>
          <a:prstGeom prst="rect">
            <a:avLst/>
          </a:prstGeom>
        </p:spPr>
        <p:txBody>
          <a:bodyPr wrap="square">
            <a:spAutoFit/>
          </a:bodyPr>
          <a:lstStyle/>
          <a:p>
            <a:pPr algn="l" rtl="0"/>
            <a:r>
              <a:rPr lang="fr-FR" sz="2800" dirty="0" smtClean="0">
                <a:solidFill>
                  <a:srgbClr val="FFFF00"/>
                </a:solidFill>
                <a:effectLst>
                  <a:outerShdw blurRad="38100" dist="38100" dir="2700000" algn="tl">
                    <a:srgbClr val="000000">
                      <a:alpha val="43137"/>
                    </a:srgbClr>
                  </a:outerShdw>
                </a:effectLst>
              </a:rPr>
              <a:t>Niveau conceptuel</a:t>
            </a:r>
            <a:endParaRPr lang="ar-DZ" sz="2800" dirty="0">
              <a:effectLst>
                <a:outerShdw blurRad="38100" dist="38100" dir="2700000" algn="tl">
                  <a:srgbClr val="000000">
                    <a:alpha val="43137"/>
                  </a:srgbClr>
                </a:outerShdw>
              </a:effectLst>
            </a:endParaRPr>
          </a:p>
        </p:txBody>
      </p:sp>
      <p:sp>
        <p:nvSpPr>
          <p:cNvPr id="21" name="Rectangle 20"/>
          <p:cNvSpPr/>
          <p:nvPr/>
        </p:nvSpPr>
        <p:spPr>
          <a:xfrm>
            <a:off x="5940152" y="4273932"/>
            <a:ext cx="3203848" cy="523220"/>
          </a:xfrm>
          <a:prstGeom prst="rect">
            <a:avLst/>
          </a:prstGeom>
        </p:spPr>
        <p:txBody>
          <a:bodyPr wrap="square">
            <a:spAutoFit/>
          </a:bodyPr>
          <a:lstStyle/>
          <a:p>
            <a:pPr algn="l" rtl="0"/>
            <a:r>
              <a:rPr lang="fr-FR" sz="2800" dirty="0" smtClean="0">
                <a:solidFill>
                  <a:srgbClr val="FFFF00"/>
                </a:solidFill>
                <a:effectLst>
                  <a:outerShdw blurRad="38100" dist="38100" dir="2700000" algn="tl">
                    <a:srgbClr val="000000">
                      <a:alpha val="43137"/>
                    </a:srgbClr>
                  </a:outerShdw>
                </a:effectLst>
              </a:rPr>
              <a:t>Niveau logique</a:t>
            </a:r>
            <a:endParaRPr lang="ar-DZ" sz="2800" dirty="0">
              <a:effectLst>
                <a:outerShdw blurRad="38100" dist="38100" dir="2700000" algn="tl">
                  <a:srgbClr val="000000">
                    <a:alpha val="43137"/>
                  </a:srgbClr>
                </a:outerShdw>
              </a:effectLst>
            </a:endParaRPr>
          </a:p>
        </p:txBody>
      </p:sp>
      <p:sp>
        <p:nvSpPr>
          <p:cNvPr id="22" name="Rectangle 21"/>
          <p:cNvSpPr/>
          <p:nvPr/>
        </p:nvSpPr>
        <p:spPr>
          <a:xfrm>
            <a:off x="5940152" y="5210036"/>
            <a:ext cx="2880320" cy="523220"/>
          </a:xfrm>
          <a:prstGeom prst="rect">
            <a:avLst/>
          </a:prstGeom>
        </p:spPr>
        <p:txBody>
          <a:bodyPr wrap="square">
            <a:spAutoFit/>
          </a:bodyPr>
          <a:lstStyle/>
          <a:p>
            <a:pPr algn="l" rtl="0"/>
            <a:r>
              <a:rPr lang="fr-FR" sz="2800" dirty="0" smtClean="0">
                <a:solidFill>
                  <a:srgbClr val="FFFF00"/>
                </a:solidFill>
                <a:effectLst>
                  <a:outerShdw blurRad="38100" dist="38100" dir="2700000" algn="tl">
                    <a:srgbClr val="000000">
                      <a:alpha val="43137"/>
                    </a:srgbClr>
                  </a:outerShdw>
                </a:effectLst>
              </a:rPr>
              <a:t>Niveau physique</a:t>
            </a:r>
            <a:endParaRPr lang="ar-DZ" sz="2800" dirty="0">
              <a:effectLst>
                <a:outerShdw blurRad="38100" dist="38100" dir="2700000" algn="tl">
                  <a:srgbClr val="000000">
                    <a:alpha val="43137"/>
                  </a:srgbClr>
                </a:outerShdw>
              </a:effectLst>
            </a:endParaRPr>
          </a:p>
        </p:txBody>
      </p:sp>
      <p:sp>
        <p:nvSpPr>
          <p:cNvPr id="23" name="Rectangle 22"/>
          <p:cNvSpPr/>
          <p:nvPr/>
        </p:nvSpPr>
        <p:spPr>
          <a:xfrm>
            <a:off x="899592" y="3265820"/>
            <a:ext cx="4104456" cy="523220"/>
          </a:xfrm>
          <a:prstGeom prst="rect">
            <a:avLst/>
          </a:prstGeom>
        </p:spPr>
        <p:txBody>
          <a:bodyPr wrap="square">
            <a:spAutoFit/>
          </a:bodyPr>
          <a:lstStyle/>
          <a:p>
            <a:pPr algn="l" rtl="0"/>
            <a:r>
              <a:rPr lang="fr-FR" sz="2800" dirty="0" smtClean="0"/>
              <a:t>Elaboration du modèle E-A</a:t>
            </a:r>
            <a:endParaRPr lang="ar-DZ" sz="2800" dirty="0"/>
          </a:p>
        </p:txBody>
      </p:sp>
      <p:sp>
        <p:nvSpPr>
          <p:cNvPr id="24" name="Rectangle 23"/>
          <p:cNvSpPr/>
          <p:nvPr/>
        </p:nvSpPr>
        <p:spPr>
          <a:xfrm>
            <a:off x="755576" y="4273932"/>
            <a:ext cx="4680520" cy="523220"/>
          </a:xfrm>
          <a:prstGeom prst="rect">
            <a:avLst/>
          </a:prstGeom>
        </p:spPr>
        <p:txBody>
          <a:bodyPr wrap="square">
            <a:spAutoFit/>
          </a:bodyPr>
          <a:lstStyle/>
          <a:p>
            <a:pPr algn="l" rtl="0"/>
            <a:r>
              <a:rPr lang="fr-FR" sz="2800" dirty="0" smtClean="0"/>
              <a:t>Passage au modèle relationnel</a:t>
            </a:r>
            <a:endParaRPr lang="ar-DZ" sz="2800" dirty="0"/>
          </a:p>
        </p:txBody>
      </p:sp>
      <p:sp>
        <p:nvSpPr>
          <p:cNvPr id="25" name="Rectangle 24"/>
          <p:cNvSpPr/>
          <p:nvPr/>
        </p:nvSpPr>
        <p:spPr>
          <a:xfrm>
            <a:off x="827584" y="5210036"/>
            <a:ext cx="4464496" cy="523220"/>
          </a:xfrm>
          <a:prstGeom prst="rect">
            <a:avLst/>
          </a:prstGeom>
        </p:spPr>
        <p:txBody>
          <a:bodyPr wrap="square">
            <a:spAutoFit/>
          </a:bodyPr>
          <a:lstStyle/>
          <a:p>
            <a:pPr algn="l" rtl="0"/>
            <a:r>
              <a:rPr lang="fr-FR" sz="2800" dirty="0" smtClean="0"/>
              <a:t>Implémentation sur le SGBD</a:t>
            </a:r>
            <a:endParaRPr lang="ar-DZ" sz="28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6" name="ZoneTexte 5"/>
          <p:cNvSpPr txBox="1"/>
          <p:nvPr/>
        </p:nvSpPr>
        <p:spPr>
          <a:xfrm>
            <a:off x="1763688" y="406405"/>
            <a:ext cx="5904656" cy="646331"/>
          </a:xfrm>
          <a:prstGeom prst="rect">
            <a:avLst/>
          </a:prstGeom>
          <a:noFill/>
        </p:spPr>
        <p:txBody>
          <a:bodyPr wrap="square" rtlCol="1">
            <a:spAutoFit/>
          </a:bodyPr>
          <a:lstStyle/>
          <a:p>
            <a:pPr algn="ctr" rtl="0"/>
            <a:r>
              <a:rPr lang="fr-FR" sz="3600" u="sng" dirty="0" smtClean="0">
                <a:solidFill>
                  <a:srgbClr val="FFFF00"/>
                </a:solidFill>
                <a:cs typeface="+mj-cs"/>
              </a:rPr>
              <a:t>7. Les cardinalités</a:t>
            </a:r>
            <a:endParaRPr lang="ar-DZ" sz="3600" u="sng" dirty="0">
              <a:solidFill>
                <a:srgbClr val="FFFF00"/>
              </a:solidFill>
              <a:cs typeface="+mj-cs"/>
            </a:endParaRPr>
          </a:p>
        </p:txBody>
      </p:sp>
      <p:sp>
        <p:nvSpPr>
          <p:cNvPr id="7" name="ZoneTexte 6"/>
          <p:cNvSpPr txBox="1"/>
          <p:nvPr/>
        </p:nvSpPr>
        <p:spPr>
          <a:xfrm>
            <a:off x="819200" y="1498901"/>
            <a:ext cx="7497216" cy="1754326"/>
          </a:xfrm>
          <a:prstGeom prst="rect">
            <a:avLst/>
          </a:prstGeom>
          <a:noFill/>
        </p:spPr>
        <p:txBody>
          <a:bodyPr wrap="square" rtlCol="1">
            <a:spAutoFit/>
          </a:bodyPr>
          <a:lstStyle/>
          <a:p>
            <a:pPr algn="l" rtl="0"/>
            <a:r>
              <a:rPr lang="fr-FR" sz="3600" dirty="0" smtClean="0">
                <a:solidFill>
                  <a:srgbClr val="FFFF00"/>
                </a:solidFill>
                <a:cs typeface="+mj-cs"/>
              </a:rPr>
              <a:t>La description complète d’une relation nécessite la définition précise de la participation des entités. </a:t>
            </a:r>
            <a:endParaRPr lang="ar-DZ" sz="3600" dirty="0">
              <a:solidFill>
                <a:srgbClr val="FFFF00"/>
              </a:solidFill>
              <a:cs typeface="+mj-cs"/>
            </a:endParaRPr>
          </a:p>
        </p:txBody>
      </p:sp>
      <p:sp>
        <p:nvSpPr>
          <p:cNvPr id="8" name="ZoneTexte 7"/>
          <p:cNvSpPr txBox="1"/>
          <p:nvPr/>
        </p:nvSpPr>
        <p:spPr>
          <a:xfrm>
            <a:off x="819200" y="3443117"/>
            <a:ext cx="8001272" cy="1200329"/>
          </a:xfrm>
          <a:prstGeom prst="rect">
            <a:avLst/>
          </a:prstGeom>
          <a:noFill/>
        </p:spPr>
        <p:txBody>
          <a:bodyPr wrap="square" rtlCol="1">
            <a:spAutoFit/>
          </a:bodyPr>
          <a:lstStyle/>
          <a:p>
            <a:pPr algn="l" rtl="0"/>
            <a:r>
              <a:rPr lang="fr-FR" sz="3600" dirty="0" smtClean="0">
                <a:solidFill>
                  <a:srgbClr val="FFFF00"/>
                </a:solidFill>
                <a:cs typeface="+mj-cs"/>
              </a:rPr>
              <a:t>La cardinalité est le nombre de participations d’une entité à une relation.</a:t>
            </a:r>
            <a:endParaRPr lang="ar-DZ" sz="3600" dirty="0">
              <a:solidFill>
                <a:srgbClr val="FFFF00"/>
              </a:solidFill>
              <a:cs typeface="+mj-c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6" name="ZoneTexte 5"/>
          <p:cNvSpPr txBox="1"/>
          <p:nvPr/>
        </p:nvSpPr>
        <p:spPr>
          <a:xfrm>
            <a:off x="683568" y="764704"/>
            <a:ext cx="5904656" cy="646331"/>
          </a:xfrm>
          <a:prstGeom prst="rect">
            <a:avLst/>
          </a:prstGeom>
          <a:noFill/>
        </p:spPr>
        <p:txBody>
          <a:bodyPr wrap="square" rtlCol="1">
            <a:spAutoFit/>
          </a:bodyPr>
          <a:lstStyle/>
          <a:p>
            <a:pPr algn="ctr" rtl="0"/>
            <a:r>
              <a:rPr lang="fr-FR" sz="3600" u="sng" dirty="0" smtClean="0">
                <a:solidFill>
                  <a:srgbClr val="FFFF00"/>
                </a:solidFill>
                <a:cs typeface="+mj-cs"/>
              </a:rPr>
              <a:t>7.1. Cardinalité un à un (1 à 1)</a:t>
            </a:r>
            <a:endParaRPr lang="ar-DZ" sz="3600" u="sng" dirty="0">
              <a:solidFill>
                <a:srgbClr val="FFFF00"/>
              </a:solidFill>
              <a:cs typeface="+mj-cs"/>
            </a:endParaRPr>
          </a:p>
        </p:txBody>
      </p:sp>
      <p:graphicFrame>
        <p:nvGraphicFramePr>
          <p:cNvPr id="8" name="Espace réservé du contenu 7"/>
          <p:cNvGraphicFramePr>
            <a:graphicFrameLocks noGrp="1"/>
          </p:cNvGraphicFramePr>
          <p:nvPr>
            <p:ph idx="1"/>
          </p:nvPr>
        </p:nvGraphicFramePr>
        <p:xfrm>
          <a:off x="827584" y="1988840"/>
          <a:ext cx="1620688" cy="2030524"/>
        </p:xfrm>
        <a:graphic>
          <a:graphicData uri="http://schemas.openxmlformats.org/drawingml/2006/table">
            <a:tbl>
              <a:tblPr rtl="1" firstRow="1" bandRow="1">
                <a:tableStyleId>{5C22544A-7EE6-4342-B048-85BDC9FD1C3A}</a:tableStyleId>
              </a:tblPr>
              <a:tblGrid>
                <a:gridCol w="1620688"/>
              </a:tblGrid>
              <a:tr h="576064">
                <a:tc>
                  <a:txBody>
                    <a:bodyPr/>
                    <a:lstStyle/>
                    <a:p>
                      <a:pPr algn="l" rtl="0"/>
                      <a:r>
                        <a:rPr lang="fr-FR" dirty="0" smtClean="0"/>
                        <a:t>Département</a:t>
                      </a:r>
                      <a:endParaRPr lang="ar-DZ" dirty="0"/>
                    </a:p>
                  </a:txBody>
                  <a:tcPr/>
                </a:tc>
              </a:tr>
              <a:tr h="1454460">
                <a:tc>
                  <a:txBody>
                    <a:bodyPr/>
                    <a:lstStyle/>
                    <a:p>
                      <a:pPr algn="l" rtl="0"/>
                      <a:r>
                        <a:rPr lang="fr-FR" dirty="0" smtClean="0"/>
                        <a:t>Nom </a:t>
                      </a:r>
                    </a:p>
                    <a:p>
                      <a:pPr algn="l" rtl="0"/>
                      <a:r>
                        <a:rPr lang="fr-FR" dirty="0" smtClean="0"/>
                        <a:t>Adresse</a:t>
                      </a:r>
                      <a:endParaRPr lang="ar-DZ" dirty="0"/>
                    </a:p>
                  </a:txBody>
                  <a:tcPr/>
                </a:tc>
              </a:tr>
            </a:tbl>
          </a:graphicData>
        </a:graphic>
      </p:graphicFrame>
      <p:graphicFrame>
        <p:nvGraphicFramePr>
          <p:cNvPr id="9" name="Espace réservé du contenu 7"/>
          <p:cNvGraphicFramePr>
            <a:graphicFrameLocks/>
          </p:cNvGraphicFramePr>
          <p:nvPr/>
        </p:nvGraphicFramePr>
        <p:xfrm>
          <a:off x="6516216" y="1916832"/>
          <a:ext cx="1620688" cy="2715353"/>
        </p:xfrm>
        <a:graphic>
          <a:graphicData uri="http://schemas.openxmlformats.org/drawingml/2006/table">
            <a:tbl>
              <a:tblPr rtl="1" firstRow="1" bandRow="1">
                <a:tableStyleId>{5C22544A-7EE6-4342-B048-85BDC9FD1C3A}</a:tableStyleId>
              </a:tblPr>
              <a:tblGrid>
                <a:gridCol w="1620688"/>
              </a:tblGrid>
              <a:tr h="590364">
                <a:tc>
                  <a:txBody>
                    <a:bodyPr/>
                    <a:lstStyle/>
                    <a:p>
                      <a:pPr algn="ctr" rtl="0"/>
                      <a:r>
                        <a:rPr lang="fr-FR" dirty="0" smtClean="0"/>
                        <a:t>Employé</a:t>
                      </a:r>
                      <a:endParaRPr lang="ar-DZ" dirty="0"/>
                    </a:p>
                  </a:txBody>
                  <a:tcPr/>
                </a:tc>
              </a:tr>
              <a:tr h="2124989">
                <a:tc>
                  <a:txBody>
                    <a:bodyPr/>
                    <a:lstStyle/>
                    <a:p>
                      <a:pPr algn="r" rtl="0"/>
                      <a:r>
                        <a:rPr lang="fr-FR" dirty="0" err="1" smtClean="0"/>
                        <a:t>Num_Employé</a:t>
                      </a:r>
                      <a:endParaRPr lang="fr-FR" dirty="0" smtClean="0"/>
                    </a:p>
                    <a:p>
                      <a:pPr algn="r" rtl="0"/>
                      <a:r>
                        <a:rPr lang="fr-FR" dirty="0" smtClean="0"/>
                        <a:t>Nom</a:t>
                      </a:r>
                    </a:p>
                    <a:p>
                      <a:pPr algn="r" rtl="0"/>
                      <a:r>
                        <a:rPr lang="fr-FR" dirty="0" smtClean="0"/>
                        <a:t>Adresse</a:t>
                      </a:r>
                    </a:p>
                    <a:p>
                      <a:pPr algn="r" rtl="0"/>
                      <a:r>
                        <a:rPr lang="fr-FR" dirty="0" smtClean="0"/>
                        <a:t>Fonction</a:t>
                      </a:r>
                      <a:endParaRPr lang="ar-DZ" dirty="0"/>
                    </a:p>
                  </a:txBody>
                  <a:tcPr/>
                </a:tc>
              </a:tr>
            </a:tbl>
          </a:graphicData>
        </a:graphic>
      </p:graphicFrame>
      <p:cxnSp>
        <p:nvCxnSpPr>
          <p:cNvPr id="15" name="Connecteur droit 14"/>
          <p:cNvCxnSpPr/>
          <p:nvPr/>
        </p:nvCxnSpPr>
        <p:spPr>
          <a:xfrm>
            <a:off x="5364088" y="2276872"/>
            <a:ext cx="1152000"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2424823" y="2276872"/>
            <a:ext cx="1152000" cy="0"/>
          </a:xfrm>
          <a:prstGeom prst="line">
            <a:avLst/>
          </a:prstGeom>
          <a:ln w="44450"/>
        </p:spPr>
        <p:style>
          <a:lnRef idx="1">
            <a:schemeClr val="accent1"/>
          </a:lnRef>
          <a:fillRef idx="0">
            <a:schemeClr val="accent1"/>
          </a:fillRef>
          <a:effectRef idx="0">
            <a:schemeClr val="accent1"/>
          </a:effectRef>
          <a:fontRef idx="minor">
            <a:schemeClr val="tx1"/>
          </a:fontRef>
        </p:style>
      </p:cxnSp>
      <p:grpSp>
        <p:nvGrpSpPr>
          <p:cNvPr id="3" name="Groupe 18"/>
          <p:cNvGrpSpPr/>
          <p:nvPr/>
        </p:nvGrpSpPr>
        <p:grpSpPr>
          <a:xfrm>
            <a:off x="3563888" y="1988840"/>
            <a:ext cx="1800200" cy="648072"/>
            <a:chOff x="3563888" y="1988840"/>
            <a:chExt cx="1800200" cy="648072"/>
          </a:xfrm>
        </p:grpSpPr>
        <p:sp>
          <p:nvSpPr>
            <p:cNvPr id="10" name="Organigramme : Terminateur 9"/>
            <p:cNvSpPr/>
            <p:nvPr/>
          </p:nvSpPr>
          <p:spPr>
            <a:xfrm>
              <a:off x="3563888" y="1988840"/>
              <a:ext cx="1800200" cy="648072"/>
            </a:xfrm>
            <a:prstGeom prst="flowChartTermina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7" name="ZoneTexte 16"/>
            <p:cNvSpPr txBox="1"/>
            <p:nvPr/>
          </p:nvSpPr>
          <p:spPr>
            <a:xfrm>
              <a:off x="3923928" y="2060848"/>
              <a:ext cx="1152128" cy="523220"/>
            </a:xfrm>
            <a:prstGeom prst="rect">
              <a:avLst/>
            </a:prstGeom>
            <a:noFill/>
          </p:spPr>
          <p:txBody>
            <a:bodyPr wrap="square" rtlCol="1">
              <a:spAutoFit/>
            </a:bodyPr>
            <a:lstStyle/>
            <a:p>
              <a:pPr algn="ctr" rtl="0"/>
              <a:r>
                <a:rPr lang="fr-FR" sz="2800" b="1" dirty="0" smtClean="0"/>
                <a:t>Gérer</a:t>
              </a:r>
              <a:endParaRPr lang="ar-DZ" sz="2800" b="1" dirty="0"/>
            </a:p>
          </p:txBody>
        </p:sp>
      </p:grpSp>
      <p:sp>
        <p:nvSpPr>
          <p:cNvPr id="20" name="ZoneTexte 19"/>
          <p:cNvSpPr txBox="1"/>
          <p:nvPr/>
        </p:nvSpPr>
        <p:spPr>
          <a:xfrm>
            <a:off x="2483768" y="1753652"/>
            <a:ext cx="504056" cy="523220"/>
          </a:xfrm>
          <a:prstGeom prst="rect">
            <a:avLst/>
          </a:prstGeom>
          <a:noFill/>
        </p:spPr>
        <p:txBody>
          <a:bodyPr wrap="square" rtlCol="1">
            <a:spAutoFit/>
          </a:bodyPr>
          <a:lstStyle/>
          <a:p>
            <a:pPr algn="ctr" rtl="0"/>
            <a:r>
              <a:rPr lang="fr-FR" sz="2800" dirty="0" smtClean="0">
                <a:solidFill>
                  <a:srgbClr val="FFC000"/>
                </a:solidFill>
              </a:rPr>
              <a:t>1</a:t>
            </a:r>
            <a:endParaRPr lang="ar-DZ" sz="2800" dirty="0">
              <a:solidFill>
                <a:srgbClr val="FFC000"/>
              </a:solidFill>
            </a:endParaRPr>
          </a:p>
        </p:txBody>
      </p:sp>
      <p:sp>
        <p:nvSpPr>
          <p:cNvPr id="21" name="ZoneTexte 20"/>
          <p:cNvSpPr txBox="1"/>
          <p:nvPr/>
        </p:nvSpPr>
        <p:spPr>
          <a:xfrm>
            <a:off x="6012160" y="1753652"/>
            <a:ext cx="504056" cy="523220"/>
          </a:xfrm>
          <a:prstGeom prst="rect">
            <a:avLst/>
          </a:prstGeom>
          <a:noFill/>
        </p:spPr>
        <p:txBody>
          <a:bodyPr wrap="square" rtlCol="1">
            <a:spAutoFit/>
          </a:bodyPr>
          <a:lstStyle/>
          <a:p>
            <a:pPr algn="ctr" rtl="0"/>
            <a:r>
              <a:rPr lang="fr-FR" sz="2800" dirty="0" smtClean="0">
                <a:solidFill>
                  <a:srgbClr val="FFC000"/>
                </a:solidFill>
              </a:rPr>
              <a:t>1</a:t>
            </a:r>
            <a:endParaRPr lang="ar-DZ" sz="2800" dirty="0">
              <a:solidFill>
                <a:srgbClr val="FFC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683568" y="766445"/>
            <a:ext cx="7560840" cy="646331"/>
          </a:xfrm>
          <a:prstGeom prst="rect">
            <a:avLst/>
          </a:prstGeom>
          <a:noFill/>
        </p:spPr>
        <p:txBody>
          <a:bodyPr wrap="square" rtlCol="1">
            <a:spAutoFit/>
          </a:bodyPr>
          <a:lstStyle/>
          <a:p>
            <a:pPr algn="ctr" rtl="0"/>
            <a:r>
              <a:rPr lang="fr-FR" sz="3600" u="sng" dirty="0" smtClean="0">
                <a:solidFill>
                  <a:srgbClr val="FFFF00"/>
                </a:solidFill>
                <a:cs typeface="+mj-cs"/>
              </a:rPr>
              <a:t>7.2. Cardinalité un à plusieurs (1 à n)</a:t>
            </a:r>
            <a:endParaRPr lang="ar-DZ" sz="3600" u="sng" dirty="0">
              <a:solidFill>
                <a:srgbClr val="FFFF00"/>
              </a:solidFill>
              <a:cs typeface="+mj-cs"/>
            </a:endParaRPr>
          </a:p>
        </p:txBody>
      </p:sp>
      <p:graphicFrame>
        <p:nvGraphicFramePr>
          <p:cNvPr id="8" name="Espace réservé du contenu 7"/>
          <p:cNvGraphicFramePr>
            <a:graphicFrameLocks/>
          </p:cNvGraphicFramePr>
          <p:nvPr/>
        </p:nvGraphicFramePr>
        <p:xfrm>
          <a:off x="827584" y="1988840"/>
          <a:ext cx="1620688" cy="2030524"/>
        </p:xfrm>
        <a:graphic>
          <a:graphicData uri="http://schemas.openxmlformats.org/drawingml/2006/table">
            <a:tbl>
              <a:tblPr rtl="1" firstRow="1" bandRow="1">
                <a:tableStyleId>{5C22544A-7EE6-4342-B048-85BDC9FD1C3A}</a:tableStyleId>
              </a:tblPr>
              <a:tblGrid>
                <a:gridCol w="1620688"/>
              </a:tblGrid>
              <a:tr h="576064">
                <a:tc>
                  <a:txBody>
                    <a:bodyPr/>
                    <a:lstStyle/>
                    <a:p>
                      <a:pPr algn="l" rtl="0"/>
                      <a:r>
                        <a:rPr lang="fr-FR" dirty="0" smtClean="0"/>
                        <a:t>Département</a:t>
                      </a:r>
                      <a:endParaRPr lang="ar-DZ" dirty="0"/>
                    </a:p>
                  </a:txBody>
                  <a:tcPr/>
                </a:tc>
              </a:tr>
              <a:tr h="1454460">
                <a:tc>
                  <a:txBody>
                    <a:bodyPr/>
                    <a:lstStyle/>
                    <a:p>
                      <a:pPr algn="l" rtl="0"/>
                      <a:r>
                        <a:rPr lang="fr-FR" dirty="0" smtClean="0"/>
                        <a:t>Nom </a:t>
                      </a:r>
                    </a:p>
                    <a:p>
                      <a:pPr algn="l" rtl="0"/>
                      <a:r>
                        <a:rPr lang="fr-FR" dirty="0" smtClean="0"/>
                        <a:t>Adresse</a:t>
                      </a:r>
                      <a:endParaRPr lang="ar-DZ" dirty="0"/>
                    </a:p>
                  </a:txBody>
                  <a:tcPr/>
                </a:tc>
              </a:tr>
            </a:tbl>
          </a:graphicData>
        </a:graphic>
      </p:graphicFrame>
      <p:cxnSp>
        <p:nvCxnSpPr>
          <p:cNvPr id="9" name="Connecteur droit 8"/>
          <p:cNvCxnSpPr/>
          <p:nvPr/>
        </p:nvCxnSpPr>
        <p:spPr>
          <a:xfrm>
            <a:off x="5364088" y="2276872"/>
            <a:ext cx="1152000"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2424823" y="2276872"/>
            <a:ext cx="1152000" cy="0"/>
          </a:xfrm>
          <a:prstGeom prst="line">
            <a:avLst/>
          </a:prstGeom>
          <a:ln w="44450"/>
        </p:spPr>
        <p:style>
          <a:lnRef idx="1">
            <a:schemeClr val="accent1"/>
          </a:lnRef>
          <a:fillRef idx="0">
            <a:schemeClr val="accent1"/>
          </a:fillRef>
          <a:effectRef idx="0">
            <a:schemeClr val="accent1"/>
          </a:effectRef>
          <a:fontRef idx="minor">
            <a:schemeClr val="tx1"/>
          </a:fontRef>
        </p:style>
      </p:cxnSp>
      <p:grpSp>
        <p:nvGrpSpPr>
          <p:cNvPr id="5" name="Groupe 10"/>
          <p:cNvGrpSpPr/>
          <p:nvPr/>
        </p:nvGrpSpPr>
        <p:grpSpPr>
          <a:xfrm>
            <a:off x="3563888" y="1988840"/>
            <a:ext cx="1800200" cy="648072"/>
            <a:chOff x="3563888" y="1988840"/>
            <a:chExt cx="1800200" cy="648072"/>
          </a:xfrm>
        </p:grpSpPr>
        <p:sp>
          <p:nvSpPr>
            <p:cNvPr id="12" name="Organigramme : Terminateur 11"/>
            <p:cNvSpPr/>
            <p:nvPr/>
          </p:nvSpPr>
          <p:spPr>
            <a:xfrm>
              <a:off x="3563888" y="1988840"/>
              <a:ext cx="1800200" cy="648072"/>
            </a:xfrm>
            <a:prstGeom prst="flowChartTermina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3" name="ZoneTexte 12"/>
            <p:cNvSpPr txBox="1"/>
            <p:nvPr/>
          </p:nvSpPr>
          <p:spPr>
            <a:xfrm>
              <a:off x="3707904" y="2060848"/>
              <a:ext cx="1584176" cy="523220"/>
            </a:xfrm>
            <a:prstGeom prst="rect">
              <a:avLst/>
            </a:prstGeom>
            <a:noFill/>
          </p:spPr>
          <p:txBody>
            <a:bodyPr wrap="square" rtlCol="1">
              <a:spAutoFit/>
            </a:bodyPr>
            <a:lstStyle/>
            <a:p>
              <a:pPr algn="ctr" rtl="0"/>
              <a:r>
                <a:rPr lang="fr-FR" sz="2800" b="1" dirty="0" smtClean="0"/>
                <a:t>Occuper</a:t>
              </a:r>
              <a:endParaRPr lang="ar-DZ" sz="2800" b="1" dirty="0"/>
            </a:p>
          </p:txBody>
        </p:sp>
      </p:grpSp>
      <p:sp>
        <p:nvSpPr>
          <p:cNvPr id="14" name="ZoneTexte 13"/>
          <p:cNvSpPr txBox="1"/>
          <p:nvPr/>
        </p:nvSpPr>
        <p:spPr>
          <a:xfrm>
            <a:off x="2483768" y="1753652"/>
            <a:ext cx="504056" cy="523220"/>
          </a:xfrm>
          <a:prstGeom prst="rect">
            <a:avLst/>
          </a:prstGeom>
          <a:noFill/>
        </p:spPr>
        <p:txBody>
          <a:bodyPr wrap="square" rtlCol="1">
            <a:spAutoFit/>
          </a:bodyPr>
          <a:lstStyle/>
          <a:p>
            <a:pPr algn="ctr" rtl="0"/>
            <a:r>
              <a:rPr lang="fr-FR" sz="2800" dirty="0" smtClean="0">
                <a:solidFill>
                  <a:srgbClr val="FFC000"/>
                </a:solidFill>
              </a:rPr>
              <a:t>n</a:t>
            </a:r>
            <a:endParaRPr lang="ar-DZ" sz="2800" dirty="0">
              <a:solidFill>
                <a:srgbClr val="FFC000"/>
              </a:solidFill>
            </a:endParaRPr>
          </a:p>
        </p:txBody>
      </p:sp>
      <p:sp>
        <p:nvSpPr>
          <p:cNvPr id="15" name="ZoneTexte 14"/>
          <p:cNvSpPr txBox="1"/>
          <p:nvPr/>
        </p:nvSpPr>
        <p:spPr>
          <a:xfrm>
            <a:off x="6012160" y="1753652"/>
            <a:ext cx="504056" cy="523220"/>
          </a:xfrm>
          <a:prstGeom prst="rect">
            <a:avLst/>
          </a:prstGeom>
          <a:noFill/>
        </p:spPr>
        <p:txBody>
          <a:bodyPr wrap="square" rtlCol="1">
            <a:spAutoFit/>
          </a:bodyPr>
          <a:lstStyle/>
          <a:p>
            <a:pPr algn="r" rtl="0"/>
            <a:r>
              <a:rPr lang="fr-FR" sz="2800" dirty="0" smtClean="0">
                <a:solidFill>
                  <a:srgbClr val="FFC000"/>
                </a:solidFill>
              </a:rPr>
              <a:t>1</a:t>
            </a:r>
            <a:endParaRPr lang="ar-DZ" sz="2800" dirty="0">
              <a:solidFill>
                <a:srgbClr val="FFC000"/>
              </a:solidFill>
            </a:endParaRPr>
          </a:p>
        </p:txBody>
      </p:sp>
      <p:graphicFrame>
        <p:nvGraphicFramePr>
          <p:cNvPr id="16" name="Espace réservé du contenu 7"/>
          <p:cNvGraphicFramePr>
            <a:graphicFrameLocks/>
          </p:cNvGraphicFramePr>
          <p:nvPr/>
        </p:nvGraphicFramePr>
        <p:xfrm>
          <a:off x="6516216" y="1916832"/>
          <a:ext cx="1620688" cy="2715353"/>
        </p:xfrm>
        <a:graphic>
          <a:graphicData uri="http://schemas.openxmlformats.org/drawingml/2006/table">
            <a:tbl>
              <a:tblPr rtl="1" firstRow="1" bandRow="1">
                <a:tableStyleId>{5C22544A-7EE6-4342-B048-85BDC9FD1C3A}</a:tableStyleId>
              </a:tblPr>
              <a:tblGrid>
                <a:gridCol w="1620688"/>
              </a:tblGrid>
              <a:tr h="590364">
                <a:tc>
                  <a:txBody>
                    <a:bodyPr/>
                    <a:lstStyle/>
                    <a:p>
                      <a:pPr algn="ctr" rtl="1"/>
                      <a:r>
                        <a:rPr lang="fr-FR" dirty="0" smtClean="0"/>
                        <a:t>Employé</a:t>
                      </a:r>
                      <a:endParaRPr lang="ar-DZ" dirty="0"/>
                    </a:p>
                  </a:txBody>
                  <a:tcPr/>
                </a:tc>
              </a:tr>
              <a:tr h="2124989">
                <a:tc>
                  <a:txBody>
                    <a:bodyPr/>
                    <a:lstStyle/>
                    <a:p>
                      <a:pPr algn="l" rtl="1"/>
                      <a:r>
                        <a:rPr lang="fr-FR" dirty="0" err="1" smtClean="0"/>
                        <a:t>Num_Employé</a:t>
                      </a:r>
                      <a:endParaRPr lang="fr-FR" dirty="0" smtClean="0"/>
                    </a:p>
                    <a:p>
                      <a:pPr algn="l" rtl="1"/>
                      <a:r>
                        <a:rPr lang="fr-FR" dirty="0" smtClean="0"/>
                        <a:t>Nom</a:t>
                      </a:r>
                    </a:p>
                    <a:p>
                      <a:pPr algn="l" rtl="1"/>
                      <a:r>
                        <a:rPr lang="fr-FR" dirty="0" smtClean="0"/>
                        <a:t>Adresse</a:t>
                      </a:r>
                    </a:p>
                    <a:p>
                      <a:pPr algn="l" rtl="1"/>
                      <a:r>
                        <a:rPr lang="fr-FR" dirty="0" smtClean="0"/>
                        <a:t>Fonction</a:t>
                      </a:r>
                      <a:endParaRPr lang="ar-DZ" dirty="0"/>
                    </a:p>
                  </a:txBody>
                  <a:tcPr/>
                </a:tc>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7" name="Espace réservé du contenu 7"/>
          <p:cNvGraphicFramePr>
            <a:graphicFrameLocks/>
          </p:cNvGraphicFramePr>
          <p:nvPr/>
        </p:nvGraphicFramePr>
        <p:xfrm>
          <a:off x="6516216" y="1865775"/>
          <a:ext cx="1620688" cy="2715353"/>
        </p:xfrm>
        <a:graphic>
          <a:graphicData uri="http://schemas.openxmlformats.org/drawingml/2006/table">
            <a:tbl>
              <a:tblPr rtl="1" firstRow="1" bandRow="1">
                <a:tableStyleId>{5C22544A-7EE6-4342-B048-85BDC9FD1C3A}</a:tableStyleId>
              </a:tblPr>
              <a:tblGrid>
                <a:gridCol w="1620688"/>
              </a:tblGrid>
              <a:tr h="590364">
                <a:tc>
                  <a:txBody>
                    <a:bodyPr/>
                    <a:lstStyle/>
                    <a:p>
                      <a:pPr algn="ctr" rtl="0"/>
                      <a:r>
                        <a:rPr lang="fr-FR" sz="2000" dirty="0" smtClean="0"/>
                        <a:t>Produit</a:t>
                      </a:r>
                      <a:endParaRPr lang="ar-DZ" sz="2000" dirty="0"/>
                    </a:p>
                  </a:txBody>
                  <a:tcPr/>
                </a:tc>
              </a:tr>
              <a:tr h="2124989">
                <a:tc>
                  <a:txBody>
                    <a:bodyPr/>
                    <a:lstStyle/>
                    <a:p>
                      <a:pPr algn="l" rtl="0"/>
                      <a:r>
                        <a:rPr lang="fr-FR" dirty="0" err="1" smtClean="0"/>
                        <a:t>Num_Produit</a:t>
                      </a:r>
                      <a:endParaRPr lang="fr-FR" dirty="0" smtClean="0"/>
                    </a:p>
                    <a:p>
                      <a:pPr algn="l" rtl="0"/>
                      <a:r>
                        <a:rPr lang="fr-FR" dirty="0" smtClean="0"/>
                        <a:t>Libellé</a:t>
                      </a:r>
                    </a:p>
                    <a:p>
                      <a:pPr algn="l" rtl="0"/>
                      <a:r>
                        <a:rPr lang="fr-FR" dirty="0" smtClean="0"/>
                        <a:t>Catégorie</a:t>
                      </a:r>
                    </a:p>
                    <a:p>
                      <a:pPr algn="r" rtl="0"/>
                      <a:endParaRPr lang="ar-DZ" dirty="0"/>
                    </a:p>
                  </a:txBody>
                  <a:tcPr/>
                </a:tc>
              </a:tr>
            </a:tbl>
          </a:graphicData>
        </a:graphic>
      </p:graphicFrame>
      <p:graphicFrame>
        <p:nvGraphicFramePr>
          <p:cNvPr id="8" name="Espace réservé du contenu 7"/>
          <p:cNvGraphicFramePr>
            <a:graphicFrameLocks/>
          </p:cNvGraphicFramePr>
          <p:nvPr/>
        </p:nvGraphicFramePr>
        <p:xfrm>
          <a:off x="827584" y="1988840"/>
          <a:ext cx="1620688" cy="2030524"/>
        </p:xfrm>
        <a:graphic>
          <a:graphicData uri="http://schemas.openxmlformats.org/drawingml/2006/table">
            <a:tbl>
              <a:tblPr rtl="1" firstRow="1" bandRow="1">
                <a:tableStyleId>{5C22544A-7EE6-4342-B048-85BDC9FD1C3A}</a:tableStyleId>
              </a:tblPr>
              <a:tblGrid>
                <a:gridCol w="1620688"/>
              </a:tblGrid>
              <a:tr h="576064">
                <a:tc>
                  <a:txBody>
                    <a:bodyPr/>
                    <a:lstStyle/>
                    <a:p>
                      <a:pPr algn="ctr" rtl="0"/>
                      <a:r>
                        <a:rPr lang="fr-FR" sz="2000" dirty="0" smtClean="0"/>
                        <a:t>Usine</a:t>
                      </a:r>
                      <a:endParaRPr lang="ar-DZ" sz="2000" dirty="0"/>
                    </a:p>
                  </a:txBody>
                  <a:tcPr/>
                </a:tc>
              </a:tr>
              <a:tr h="1454460">
                <a:tc>
                  <a:txBody>
                    <a:bodyPr/>
                    <a:lstStyle/>
                    <a:p>
                      <a:pPr algn="l" rtl="0"/>
                      <a:r>
                        <a:rPr lang="fr-FR" dirty="0" smtClean="0"/>
                        <a:t>Nom </a:t>
                      </a:r>
                    </a:p>
                    <a:p>
                      <a:pPr algn="l" rtl="0"/>
                      <a:r>
                        <a:rPr lang="fr-FR" dirty="0" smtClean="0"/>
                        <a:t>Adresse</a:t>
                      </a:r>
                      <a:endParaRPr lang="ar-DZ" dirty="0"/>
                    </a:p>
                  </a:txBody>
                  <a:tcPr/>
                </a:tc>
              </a:tr>
            </a:tbl>
          </a:graphicData>
        </a:graphic>
      </p:graphicFrame>
      <p:cxnSp>
        <p:nvCxnSpPr>
          <p:cNvPr id="9" name="Connecteur droit 8"/>
          <p:cNvCxnSpPr/>
          <p:nvPr/>
        </p:nvCxnSpPr>
        <p:spPr>
          <a:xfrm>
            <a:off x="5364088" y="2276872"/>
            <a:ext cx="1152000"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2424823" y="2276872"/>
            <a:ext cx="1152000" cy="0"/>
          </a:xfrm>
          <a:prstGeom prst="line">
            <a:avLst/>
          </a:prstGeom>
          <a:ln w="44450"/>
        </p:spPr>
        <p:style>
          <a:lnRef idx="1">
            <a:schemeClr val="accent1"/>
          </a:lnRef>
          <a:fillRef idx="0">
            <a:schemeClr val="accent1"/>
          </a:fillRef>
          <a:effectRef idx="0">
            <a:schemeClr val="accent1"/>
          </a:effectRef>
          <a:fontRef idx="minor">
            <a:schemeClr val="tx1"/>
          </a:fontRef>
        </p:style>
      </p:cxnSp>
      <p:grpSp>
        <p:nvGrpSpPr>
          <p:cNvPr id="5" name="Groupe 10"/>
          <p:cNvGrpSpPr/>
          <p:nvPr/>
        </p:nvGrpSpPr>
        <p:grpSpPr>
          <a:xfrm>
            <a:off x="3563888" y="1988840"/>
            <a:ext cx="1800200" cy="648072"/>
            <a:chOff x="3563888" y="1988840"/>
            <a:chExt cx="1800200" cy="648072"/>
          </a:xfrm>
        </p:grpSpPr>
        <p:sp>
          <p:nvSpPr>
            <p:cNvPr id="12" name="Organigramme : Terminateur 11"/>
            <p:cNvSpPr/>
            <p:nvPr/>
          </p:nvSpPr>
          <p:spPr>
            <a:xfrm>
              <a:off x="3563888" y="1988840"/>
              <a:ext cx="1800200" cy="648072"/>
            </a:xfrm>
            <a:prstGeom prst="flowChartTermina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3" name="ZoneTexte 12"/>
            <p:cNvSpPr txBox="1"/>
            <p:nvPr/>
          </p:nvSpPr>
          <p:spPr>
            <a:xfrm>
              <a:off x="3563888" y="2060848"/>
              <a:ext cx="1728192" cy="523220"/>
            </a:xfrm>
            <a:prstGeom prst="rect">
              <a:avLst/>
            </a:prstGeom>
            <a:noFill/>
          </p:spPr>
          <p:txBody>
            <a:bodyPr wrap="square" rtlCol="1">
              <a:spAutoFit/>
            </a:bodyPr>
            <a:lstStyle/>
            <a:p>
              <a:pPr algn="r" rtl="0"/>
              <a:r>
                <a:rPr lang="fr-FR" sz="2800" b="1" dirty="0" smtClean="0"/>
                <a:t> Fabriquer</a:t>
              </a:r>
              <a:endParaRPr lang="ar-DZ" sz="2800" b="1" dirty="0"/>
            </a:p>
          </p:txBody>
        </p:sp>
      </p:grpSp>
      <p:sp>
        <p:nvSpPr>
          <p:cNvPr id="14" name="ZoneTexte 13"/>
          <p:cNvSpPr txBox="1"/>
          <p:nvPr/>
        </p:nvSpPr>
        <p:spPr>
          <a:xfrm>
            <a:off x="2483768" y="1753652"/>
            <a:ext cx="504056" cy="523220"/>
          </a:xfrm>
          <a:prstGeom prst="rect">
            <a:avLst/>
          </a:prstGeom>
          <a:noFill/>
        </p:spPr>
        <p:txBody>
          <a:bodyPr wrap="square" rtlCol="1">
            <a:spAutoFit/>
          </a:bodyPr>
          <a:lstStyle/>
          <a:p>
            <a:pPr algn="ctr" rtl="0"/>
            <a:r>
              <a:rPr lang="fr-FR" sz="2800" dirty="0" smtClean="0">
                <a:solidFill>
                  <a:srgbClr val="FFC000"/>
                </a:solidFill>
              </a:rPr>
              <a:t>n</a:t>
            </a:r>
            <a:endParaRPr lang="ar-DZ" sz="2800" dirty="0">
              <a:solidFill>
                <a:srgbClr val="FFC000"/>
              </a:solidFill>
            </a:endParaRPr>
          </a:p>
        </p:txBody>
      </p:sp>
      <p:sp>
        <p:nvSpPr>
          <p:cNvPr id="15" name="ZoneTexte 14"/>
          <p:cNvSpPr txBox="1"/>
          <p:nvPr/>
        </p:nvSpPr>
        <p:spPr>
          <a:xfrm>
            <a:off x="6012160" y="1753652"/>
            <a:ext cx="504056" cy="523220"/>
          </a:xfrm>
          <a:prstGeom prst="rect">
            <a:avLst/>
          </a:prstGeom>
          <a:noFill/>
        </p:spPr>
        <p:txBody>
          <a:bodyPr wrap="square" rtlCol="1">
            <a:spAutoFit/>
          </a:bodyPr>
          <a:lstStyle/>
          <a:p>
            <a:pPr algn="r" rtl="0"/>
            <a:r>
              <a:rPr lang="fr-FR" sz="2800" dirty="0" smtClean="0">
                <a:solidFill>
                  <a:srgbClr val="FFC000"/>
                </a:solidFill>
              </a:rPr>
              <a:t>n</a:t>
            </a:r>
            <a:endParaRPr lang="ar-DZ" sz="2800" dirty="0">
              <a:solidFill>
                <a:srgbClr val="FFC000"/>
              </a:solidFill>
            </a:endParaRPr>
          </a:p>
        </p:txBody>
      </p:sp>
      <p:sp>
        <p:nvSpPr>
          <p:cNvPr id="16" name="ZoneTexte 15"/>
          <p:cNvSpPr txBox="1"/>
          <p:nvPr/>
        </p:nvSpPr>
        <p:spPr>
          <a:xfrm>
            <a:off x="395536" y="766445"/>
            <a:ext cx="8496944" cy="646331"/>
          </a:xfrm>
          <a:prstGeom prst="rect">
            <a:avLst/>
          </a:prstGeom>
          <a:noFill/>
        </p:spPr>
        <p:txBody>
          <a:bodyPr wrap="square" rtlCol="1">
            <a:spAutoFit/>
          </a:bodyPr>
          <a:lstStyle/>
          <a:p>
            <a:pPr algn="ctr" rtl="0"/>
            <a:r>
              <a:rPr lang="fr-FR" sz="3600" u="sng" dirty="0" smtClean="0">
                <a:solidFill>
                  <a:srgbClr val="FFFF00"/>
                </a:solidFill>
                <a:cs typeface="+mj-cs"/>
              </a:rPr>
              <a:t>7.3. Cardinalité </a:t>
            </a:r>
            <a:r>
              <a:rPr lang="fr-FR" sz="3600" u="sng" dirty="0" err="1" smtClean="0">
                <a:solidFill>
                  <a:srgbClr val="FFFF00"/>
                </a:solidFill>
                <a:cs typeface="+mj-cs"/>
              </a:rPr>
              <a:t>plusieursà</a:t>
            </a:r>
            <a:r>
              <a:rPr lang="fr-FR" sz="3600" u="sng" dirty="0" smtClean="0">
                <a:solidFill>
                  <a:srgbClr val="FFFF00"/>
                </a:solidFill>
                <a:cs typeface="+mj-cs"/>
              </a:rPr>
              <a:t> plusieurs (n à n)</a:t>
            </a:r>
            <a:endParaRPr lang="ar-DZ" sz="3600" u="sng" dirty="0">
              <a:solidFill>
                <a:srgbClr val="FFFF00"/>
              </a:solidFill>
              <a:cs typeface="+mj-cs"/>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5" name="Espace réservé du contenu 4" descr="MCD-captive-1024x560.png"/>
          <p:cNvPicPr preferRelativeResize="0">
            <a:picLocks noGrp="1"/>
          </p:cNvPicPr>
          <p:nvPr>
            <p:ph idx="1"/>
          </p:nvPr>
        </p:nvPicPr>
        <p:blipFill>
          <a:blip r:embed="rId3" cstate="print"/>
          <a:stretch>
            <a:fillRect/>
          </a:stretch>
        </p:blipFill>
        <p:spPr>
          <a:xfrm>
            <a:off x="467544" y="620688"/>
            <a:ext cx="8172400" cy="5733256"/>
          </a:xfr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ar-DZ"/>
          </a:p>
        </p:txBody>
      </p:sp>
      <p:sp>
        <p:nvSpPr>
          <p:cNvPr id="3" name="Sous-titre 2"/>
          <p:cNvSpPr>
            <a:spLocks noGrp="1"/>
          </p:cNvSpPr>
          <p:nvPr>
            <p:ph type="subTitle"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691680" y="1412776"/>
            <a:ext cx="5832648" cy="584775"/>
          </a:xfrm>
          <a:prstGeom prst="rect">
            <a:avLst/>
          </a:prstGeom>
          <a:noFill/>
        </p:spPr>
        <p:txBody>
          <a:bodyPr wrap="square" rtlCol="1">
            <a:spAutoFit/>
          </a:bodyPr>
          <a:lstStyle/>
          <a:p>
            <a:pPr algn="ctr" rtl="0"/>
            <a:r>
              <a:rPr lang="fr-FR" sz="3200" dirty="0" smtClean="0">
                <a:solidFill>
                  <a:srgbClr val="FFFF00"/>
                </a:solidFill>
                <a:cs typeface="+mj-cs"/>
              </a:rPr>
              <a:t>CHAPITRE V</a:t>
            </a:r>
            <a:endParaRPr lang="ar-DZ" sz="3200" dirty="0">
              <a:solidFill>
                <a:srgbClr val="FFFF00"/>
              </a:solidFill>
              <a:cs typeface="+mj-cs"/>
            </a:endParaRPr>
          </a:p>
        </p:txBody>
      </p:sp>
      <p:sp>
        <p:nvSpPr>
          <p:cNvPr id="8" name="ZoneTexte 7"/>
          <p:cNvSpPr txBox="1"/>
          <p:nvPr/>
        </p:nvSpPr>
        <p:spPr>
          <a:xfrm>
            <a:off x="683568" y="2708921"/>
            <a:ext cx="7632848" cy="1323439"/>
          </a:xfrm>
          <a:prstGeom prst="rect">
            <a:avLst/>
          </a:prstGeom>
          <a:noFill/>
        </p:spPr>
        <p:txBody>
          <a:bodyPr wrap="square" rtlCol="1">
            <a:spAutoFit/>
          </a:bodyPr>
          <a:lstStyle/>
          <a:p>
            <a:pPr algn="ctr" rtl="0"/>
            <a:r>
              <a:rPr lang="fr-FR" sz="8000" dirty="0" smtClean="0">
                <a:solidFill>
                  <a:srgbClr val="FFFF00"/>
                </a:solidFill>
                <a:effectLst>
                  <a:outerShdw blurRad="38100" dist="38100" dir="2700000" algn="tl">
                    <a:srgbClr val="000000">
                      <a:alpha val="43137"/>
                    </a:srgbClr>
                  </a:outerShdw>
                </a:effectLst>
                <a:cs typeface="+mj-cs"/>
              </a:rPr>
              <a:t>L’interpolation</a:t>
            </a:r>
          </a:p>
        </p:txBody>
      </p:sp>
      <p:cxnSp>
        <p:nvCxnSpPr>
          <p:cNvPr id="16" name="Connecteur droit 15"/>
          <p:cNvCxnSpPr/>
          <p:nvPr/>
        </p:nvCxnSpPr>
        <p:spPr>
          <a:xfrm>
            <a:off x="-1404664" y="2060848"/>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251520" y="188640"/>
            <a:ext cx="5832648" cy="584775"/>
          </a:xfrm>
          <a:prstGeom prst="rect">
            <a:avLst/>
          </a:prstGeom>
          <a:noFill/>
        </p:spPr>
        <p:txBody>
          <a:bodyPr wrap="square" rtlCol="1">
            <a:spAutoFit/>
          </a:bodyPr>
          <a:lstStyle/>
          <a:p>
            <a:pPr algn="l" rtl="0"/>
            <a:r>
              <a:rPr lang="fr-FR" sz="3200" u="sng" dirty="0" smtClean="0">
                <a:solidFill>
                  <a:srgbClr val="FFFF00"/>
                </a:solidFill>
                <a:cs typeface="+mj-cs"/>
              </a:rPr>
              <a:t>Cours: S.I.G</a:t>
            </a:r>
            <a:endParaRPr lang="ar-DZ" sz="3200" u="sng" dirty="0">
              <a:solidFill>
                <a:srgbClr val="FFFF00"/>
              </a:solidFill>
              <a:cs typeface="+mj-cs"/>
            </a:endParaRPr>
          </a:p>
        </p:txBody>
      </p:sp>
      <p:sp>
        <p:nvSpPr>
          <p:cNvPr id="10" name="ZoneTexte 9"/>
          <p:cNvSpPr txBox="1"/>
          <p:nvPr/>
        </p:nvSpPr>
        <p:spPr>
          <a:xfrm>
            <a:off x="611560" y="5517232"/>
            <a:ext cx="5832648" cy="954107"/>
          </a:xfrm>
          <a:prstGeom prst="rect">
            <a:avLst/>
          </a:prstGeom>
          <a:noFill/>
        </p:spPr>
        <p:txBody>
          <a:bodyPr wrap="square" rtlCol="1">
            <a:spAutoFit/>
          </a:bodyPr>
          <a:lstStyle/>
          <a:p>
            <a:pPr algn="l" rtl="0"/>
            <a:r>
              <a:rPr lang="fr-FR" sz="3200" dirty="0" smtClean="0">
                <a:solidFill>
                  <a:srgbClr val="FFFF00"/>
                </a:solidFill>
                <a:cs typeface="+mj-cs"/>
              </a:rPr>
              <a:t>Dr. Nabil MEGA</a:t>
            </a:r>
          </a:p>
          <a:p>
            <a:pPr algn="l" rtl="0"/>
            <a:r>
              <a:rPr lang="fr-FR" sz="2400" dirty="0" smtClean="0">
                <a:solidFill>
                  <a:srgbClr val="FFFF00"/>
                </a:solidFill>
                <a:cs typeface="+mj-cs"/>
              </a:rPr>
              <a:t>mega-nabil@univ-eloued.dz</a:t>
            </a:r>
            <a:endParaRPr lang="ar-DZ" sz="2400" dirty="0">
              <a:solidFill>
                <a:srgbClr val="FFFF00"/>
              </a:solidFill>
              <a:cs typeface="+mj-cs"/>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115616" y="404664"/>
            <a:ext cx="2880320" cy="584775"/>
          </a:xfrm>
          <a:prstGeom prst="rect">
            <a:avLst/>
          </a:prstGeom>
          <a:noFill/>
        </p:spPr>
        <p:txBody>
          <a:bodyPr wrap="square" rtlCol="1">
            <a:spAutoFit/>
          </a:bodyPr>
          <a:lstStyle/>
          <a:p>
            <a:pPr algn="l" rtl="0"/>
            <a:r>
              <a:rPr lang="fr-FR" sz="3200" u="sng" dirty="0" smtClean="0">
                <a:solidFill>
                  <a:srgbClr val="FFFF00"/>
                </a:solidFill>
                <a:cs typeface="+mj-cs"/>
              </a:rPr>
              <a:t>Introduction</a:t>
            </a:r>
            <a:endParaRPr lang="ar-DZ" sz="3200" u="sng" dirty="0">
              <a:solidFill>
                <a:srgbClr val="FFFF00"/>
              </a:solidFill>
              <a:cs typeface="+mj-cs"/>
            </a:endParaRPr>
          </a:p>
        </p:txBody>
      </p:sp>
      <p:sp>
        <p:nvSpPr>
          <p:cNvPr id="6" name="ZoneTexte 5"/>
          <p:cNvSpPr txBox="1"/>
          <p:nvPr/>
        </p:nvSpPr>
        <p:spPr>
          <a:xfrm>
            <a:off x="539552" y="404664"/>
            <a:ext cx="648072" cy="584775"/>
          </a:xfrm>
          <a:prstGeom prst="rect">
            <a:avLst/>
          </a:prstGeom>
          <a:noFill/>
        </p:spPr>
        <p:txBody>
          <a:bodyPr wrap="square" rtlCol="1">
            <a:spAutoFit/>
          </a:bodyPr>
          <a:lstStyle/>
          <a:p>
            <a:pPr algn="l" rtl="0"/>
            <a:r>
              <a:rPr lang="fr-FR" sz="3200" dirty="0" smtClean="0">
                <a:solidFill>
                  <a:srgbClr val="FFFF00"/>
                </a:solidFill>
                <a:cs typeface="+mj-cs"/>
              </a:rPr>
              <a:t>1.</a:t>
            </a:r>
            <a:endParaRPr lang="ar-DZ" sz="3200" dirty="0">
              <a:solidFill>
                <a:srgbClr val="FFFF00"/>
              </a:solidFill>
              <a:cs typeface="+mj-cs"/>
            </a:endParaRPr>
          </a:p>
        </p:txBody>
      </p:sp>
      <p:sp>
        <p:nvSpPr>
          <p:cNvPr id="7" name="Rectangle 6"/>
          <p:cNvSpPr/>
          <p:nvPr/>
        </p:nvSpPr>
        <p:spPr>
          <a:xfrm>
            <a:off x="71406" y="1428736"/>
            <a:ext cx="8964488" cy="4524315"/>
          </a:xfrm>
          <a:prstGeom prst="rect">
            <a:avLst/>
          </a:prstGeom>
        </p:spPr>
        <p:txBody>
          <a:bodyPr wrap="square">
            <a:spAutoFit/>
          </a:bodyPr>
          <a:lstStyle/>
          <a:p>
            <a:pPr algn="just" rtl="0"/>
            <a:r>
              <a:rPr lang="fr-FR" sz="3600" dirty="0" smtClean="0">
                <a:solidFill>
                  <a:srgbClr val="FFFF00"/>
                </a:solidFill>
              </a:rPr>
              <a:t>En raison du coût élevé et des ressources limitées, la collecte de données est généralement menée que dans un nombre limité d’emplacements de points sélectionnés. Dans les SIG, l’interpolation spatiale de ces points peut être appliquée pour créer une surface avec des estimations faites pour le reste des autres points.</a:t>
            </a:r>
            <a:endParaRPr lang="fr-FR" sz="3600" dirty="0">
              <a:solidFill>
                <a:srgbClr val="FFFF0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6" name="ZoneTexte 5"/>
          <p:cNvSpPr txBox="1"/>
          <p:nvPr/>
        </p:nvSpPr>
        <p:spPr>
          <a:xfrm>
            <a:off x="1115616" y="548680"/>
            <a:ext cx="2880320" cy="584775"/>
          </a:xfrm>
          <a:prstGeom prst="rect">
            <a:avLst/>
          </a:prstGeom>
          <a:noFill/>
        </p:spPr>
        <p:txBody>
          <a:bodyPr wrap="square" rtlCol="1">
            <a:spAutoFit/>
          </a:bodyPr>
          <a:lstStyle/>
          <a:p>
            <a:pPr algn="l" rtl="0"/>
            <a:r>
              <a:rPr lang="fr-FR" sz="3200" u="sng" dirty="0" smtClean="0">
                <a:solidFill>
                  <a:srgbClr val="FFFF00"/>
                </a:solidFill>
                <a:cs typeface="+mj-cs"/>
              </a:rPr>
              <a:t>Définition</a:t>
            </a:r>
            <a:endParaRPr lang="ar-DZ" sz="3200" u="sng" dirty="0">
              <a:solidFill>
                <a:srgbClr val="FFFF00"/>
              </a:solidFill>
              <a:cs typeface="+mj-cs"/>
            </a:endParaRPr>
          </a:p>
        </p:txBody>
      </p:sp>
      <p:sp>
        <p:nvSpPr>
          <p:cNvPr id="7" name="Rectangle 6"/>
          <p:cNvSpPr/>
          <p:nvPr/>
        </p:nvSpPr>
        <p:spPr>
          <a:xfrm>
            <a:off x="251520" y="1738551"/>
            <a:ext cx="8748464" cy="2554545"/>
          </a:xfrm>
          <a:prstGeom prst="rect">
            <a:avLst/>
          </a:prstGeom>
        </p:spPr>
        <p:txBody>
          <a:bodyPr wrap="square">
            <a:spAutoFit/>
          </a:bodyPr>
          <a:lstStyle/>
          <a:p>
            <a:pPr algn="l" rtl="0"/>
            <a:r>
              <a:rPr lang="fr-FR" sz="4000" dirty="0" smtClean="0">
                <a:solidFill>
                  <a:srgbClr val="FFFF00"/>
                </a:solidFill>
              </a:rPr>
              <a:t>L’interpolation consiste à trouver, à partir d’un nombre limité de points connus, des valeurs estimées en tout point de l’espace étudié. </a:t>
            </a:r>
            <a:endParaRPr lang="fr-FR" sz="4000" b="1" dirty="0">
              <a:solidFill>
                <a:srgbClr val="FFFF00"/>
              </a:solidFill>
            </a:endParaRPr>
          </a:p>
        </p:txBody>
      </p:sp>
      <p:sp>
        <p:nvSpPr>
          <p:cNvPr id="8" name="ZoneTexte 7"/>
          <p:cNvSpPr txBox="1"/>
          <p:nvPr/>
        </p:nvSpPr>
        <p:spPr>
          <a:xfrm>
            <a:off x="539552" y="548680"/>
            <a:ext cx="648072" cy="584775"/>
          </a:xfrm>
          <a:prstGeom prst="rect">
            <a:avLst/>
          </a:prstGeom>
          <a:noFill/>
        </p:spPr>
        <p:txBody>
          <a:bodyPr wrap="square" rtlCol="1">
            <a:spAutoFit/>
          </a:bodyPr>
          <a:lstStyle/>
          <a:p>
            <a:pPr algn="l" rtl="0"/>
            <a:r>
              <a:rPr lang="fr-FR" sz="3200" dirty="0" smtClean="0">
                <a:solidFill>
                  <a:srgbClr val="FFFF00"/>
                </a:solidFill>
                <a:cs typeface="+mj-cs"/>
              </a:rPr>
              <a:t>2.</a:t>
            </a:r>
            <a:endParaRPr lang="ar-DZ" sz="3200" dirty="0">
              <a:solidFill>
                <a:srgbClr val="FFFF00"/>
              </a:solidFill>
              <a:cs typeface="+mj-cs"/>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115616" y="548680"/>
            <a:ext cx="2880320" cy="584775"/>
          </a:xfrm>
          <a:prstGeom prst="rect">
            <a:avLst/>
          </a:prstGeom>
          <a:noFill/>
        </p:spPr>
        <p:txBody>
          <a:bodyPr wrap="square" rtlCol="1">
            <a:spAutoFit/>
          </a:bodyPr>
          <a:lstStyle/>
          <a:p>
            <a:pPr algn="l" rtl="0"/>
            <a:r>
              <a:rPr lang="fr-FR" sz="3200" u="sng" dirty="0" smtClean="0">
                <a:solidFill>
                  <a:srgbClr val="FFFF00"/>
                </a:solidFill>
                <a:cs typeface="+mj-cs"/>
              </a:rPr>
              <a:t>Définition</a:t>
            </a:r>
            <a:endParaRPr lang="ar-DZ" sz="3200" u="sng" dirty="0">
              <a:solidFill>
                <a:srgbClr val="FFFF00"/>
              </a:solidFill>
              <a:cs typeface="+mj-cs"/>
            </a:endParaRPr>
          </a:p>
        </p:txBody>
      </p:sp>
      <p:sp>
        <p:nvSpPr>
          <p:cNvPr id="6" name="ZoneTexte 5"/>
          <p:cNvSpPr txBox="1"/>
          <p:nvPr/>
        </p:nvSpPr>
        <p:spPr>
          <a:xfrm>
            <a:off x="539552" y="548680"/>
            <a:ext cx="648072" cy="584775"/>
          </a:xfrm>
          <a:prstGeom prst="rect">
            <a:avLst/>
          </a:prstGeom>
          <a:noFill/>
        </p:spPr>
        <p:txBody>
          <a:bodyPr wrap="square" rtlCol="1">
            <a:spAutoFit/>
          </a:bodyPr>
          <a:lstStyle/>
          <a:p>
            <a:pPr algn="l" rtl="0"/>
            <a:r>
              <a:rPr lang="fr-FR" sz="3200" dirty="0" smtClean="0">
                <a:solidFill>
                  <a:srgbClr val="FFFF00"/>
                </a:solidFill>
                <a:cs typeface="+mj-cs"/>
              </a:rPr>
              <a:t>2.</a:t>
            </a:r>
            <a:endParaRPr lang="ar-DZ" sz="3200" dirty="0">
              <a:solidFill>
                <a:srgbClr val="FFFF00"/>
              </a:solidFill>
              <a:cs typeface="+mj-cs"/>
            </a:endParaRPr>
          </a:p>
        </p:txBody>
      </p:sp>
      <p:pic>
        <p:nvPicPr>
          <p:cNvPr id="2050" name="Picture 2"/>
          <p:cNvPicPr>
            <a:picLocks noChangeAspect="1" noChangeArrowheads="1"/>
          </p:cNvPicPr>
          <p:nvPr/>
        </p:nvPicPr>
        <p:blipFill>
          <a:blip r:embed="rId3" cstate="print"/>
          <a:srcRect l="35286" t="45851" r="35529" b="26507"/>
          <a:stretch>
            <a:fillRect/>
          </a:stretch>
        </p:blipFill>
        <p:spPr bwMode="auto">
          <a:xfrm>
            <a:off x="1187624" y="2060848"/>
            <a:ext cx="6896441" cy="36724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10" name="Espace réservé du contenu 9" descr="sig2.png"/>
          <p:cNvPicPr>
            <a:picLocks noGrp="1" noChangeAspect="1"/>
          </p:cNvPicPr>
          <p:nvPr>
            <p:ph idx="1"/>
          </p:nvPr>
        </p:nvPicPr>
        <p:blipFill>
          <a:blip r:embed="rId3" cstate="print"/>
          <a:srcRect t="7541"/>
          <a:stretch>
            <a:fillRect/>
          </a:stretch>
        </p:blipFill>
        <p:spPr>
          <a:xfrm>
            <a:off x="1403648" y="1322541"/>
            <a:ext cx="6480719" cy="5129779"/>
          </a:xfrm>
        </p:spPr>
      </p:pic>
      <p:sp>
        <p:nvSpPr>
          <p:cNvPr id="9" name="ZoneTexte 8"/>
          <p:cNvSpPr txBox="1"/>
          <p:nvPr/>
        </p:nvSpPr>
        <p:spPr>
          <a:xfrm>
            <a:off x="1259632" y="548680"/>
            <a:ext cx="5832648" cy="646331"/>
          </a:xfrm>
          <a:prstGeom prst="rect">
            <a:avLst/>
          </a:prstGeom>
          <a:noFill/>
        </p:spPr>
        <p:txBody>
          <a:bodyPr wrap="square" rtlCol="1">
            <a:spAutoFit/>
          </a:bodyPr>
          <a:lstStyle/>
          <a:p>
            <a:pPr algn="ctr"/>
            <a:r>
              <a:rPr lang="fr-FR" sz="3600" u="sng" dirty="0" smtClean="0">
                <a:solidFill>
                  <a:srgbClr val="FFFF00"/>
                </a:solidFill>
                <a:effectLst>
                  <a:outerShdw blurRad="38100" dist="38100" dir="2700000" algn="tl">
                    <a:srgbClr val="000000">
                      <a:alpha val="43137"/>
                    </a:srgbClr>
                  </a:outerShdw>
                </a:effectLst>
                <a:cs typeface="+mj-cs"/>
              </a:rPr>
              <a:t>3. Composantes d’un S.I.G</a:t>
            </a:r>
            <a:endParaRPr lang="ar-DZ" sz="3600" u="sng" dirty="0">
              <a:solidFill>
                <a:srgbClr val="FFFF00"/>
              </a:solidFill>
              <a:effectLst>
                <a:outerShdw blurRad="38100" dist="38100" dir="2700000" algn="tl">
                  <a:srgbClr val="000000">
                    <a:alpha val="43137"/>
                  </a:srgbClr>
                </a:outerShdw>
              </a:effectLst>
              <a:cs typeface="+mj-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graphicFrame>
        <p:nvGraphicFramePr>
          <p:cNvPr id="6" name="Espace réservé du contenu 5"/>
          <p:cNvGraphicFramePr>
            <a:graphicFrameLocks noGrp="1"/>
          </p:cNvGraphicFramePr>
          <p:nvPr>
            <p:ph idx="1"/>
          </p:nvPr>
        </p:nvGraphicFramePr>
        <p:xfrm>
          <a:off x="3522784" y="1600200"/>
          <a:ext cx="2098432" cy="4525962"/>
        </p:xfrm>
        <a:graphic>
          <a:graphicData uri="http://schemas.openxmlformats.org/drawingml/2006/table">
            <a:tbl>
              <a:tblPr/>
              <a:tblGrid>
                <a:gridCol w="329044"/>
                <a:gridCol w="720172"/>
                <a:gridCol w="686026"/>
                <a:gridCol w="363190"/>
              </a:tblGrid>
              <a:tr h="193790">
                <a:tc>
                  <a:txBody>
                    <a:bodyPr/>
                    <a:lstStyle/>
                    <a:p>
                      <a:pPr algn="ctr"/>
                      <a:r>
                        <a:rPr lang="en-US" sz="500"/>
                        <a:t>Dénomination</a:t>
                      </a:r>
                    </a:p>
                  </a:txBody>
                  <a:tcPr marL="14334" marR="14334" marT="14334" marB="14334" anchor="ctr">
                    <a:lnL>
                      <a:noFill/>
                    </a:lnL>
                    <a:lnR>
                      <a:noFill/>
                    </a:lnR>
                    <a:lnT>
                      <a:noFill/>
                    </a:lnT>
                    <a:lnB>
                      <a:noFill/>
                    </a:lnB>
                    <a:solidFill>
                      <a:srgbClr val="FFEAF4"/>
                    </a:solidFill>
                  </a:tcPr>
                </a:tc>
                <a:tc>
                  <a:txBody>
                    <a:bodyPr/>
                    <a:lstStyle/>
                    <a:p>
                      <a:pPr algn="ctr"/>
                      <a:r>
                        <a:rPr lang="en-US" sz="500"/>
                        <a:t>Formule</a:t>
                      </a:r>
                    </a:p>
                  </a:txBody>
                  <a:tcPr marL="14334" marR="14334" marT="14334" marB="14334" anchor="ctr">
                    <a:lnL>
                      <a:noFill/>
                    </a:lnL>
                    <a:lnR>
                      <a:noFill/>
                    </a:lnR>
                    <a:lnT>
                      <a:noFill/>
                    </a:lnT>
                    <a:lnB>
                      <a:noFill/>
                    </a:lnB>
                    <a:solidFill>
                      <a:srgbClr val="FFEAF4"/>
                    </a:solidFill>
                  </a:tcPr>
                </a:tc>
                <a:tc>
                  <a:txBody>
                    <a:bodyPr/>
                    <a:lstStyle/>
                    <a:p>
                      <a:pPr algn="ctr"/>
                      <a:r>
                        <a:rPr lang="en-US" sz="500"/>
                        <a:t>Caractéristiques </a:t>
                      </a:r>
                    </a:p>
                  </a:txBody>
                  <a:tcPr marL="14334" marR="14334" marT="14334" marB="14334" anchor="ctr">
                    <a:lnL>
                      <a:noFill/>
                    </a:lnL>
                    <a:lnR>
                      <a:noFill/>
                    </a:lnR>
                    <a:lnT>
                      <a:noFill/>
                    </a:lnT>
                    <a:lnB>
                      <a:noFill/>
                    </a:lnB>
                    <a:solidFill>
                      <a:srgbClr val="FFEAF4"/>
                    </a:solidFill>
                  </a:tcPr>
                </a:tc>
                <a:tc>
                  <a:txBody>
                    <a:bodyPr/>
                    <a:lstStyle/>
                    <a:p>
                      <a:pPr algn="ctr"/>
                      <a:r>
                        <a:rPr lang="en-US" sz="500"/>
                        <a:t>Auteurs</a:t>
                      </a:r>
                    </a:p>
                  </a:txBody>
                  <a:tcPr marL="14334" marR="14334" marT="14334" marB="14334" anchor="ctr">
                    <a:lnL>
                      <a:noFill/>
                    </a:lnL>
                    <a:lnR>
                      <a:noFill/>
                    </a:lnR>
                    <a:lnT>
                      <a:noFill/>
                    </a:lnT>
                    <a:lnB>
                      <a:noFill/>
                    </a:lnB>
                    <a:solidFill>
                      <a:srgbClr val="FFEAF4"/>
                    </a:solidFill>
                  </a:tcPr>
                </a:tc>
              </a:tr>
              <a:tr h="276351">
                <a:tc>
                  <a:txBody>
                    <a:bodyPr/>
                    <a:lstStyle/>
                    <a:p>
                      <a:pPr algn="ctr"/>
                      <a:r>
                        <a:rPr lang="en-US" sz="500"/>
                        <a:t>Différence</a:t>
                      </a:r>
                    </a:p>
                  </a:txBody>
                  <a:tcPr marL="14334" marR="14334" marT="14334" marB="14334" anchor="ctr">
                    <a:lnL>
                      <a:noFill/>
                    </a:lnL>
                    <a:lnR>
                      <a:noFill/>
                    </a:lnR>
                    <a:lnT>
                      <a:noFill/>
                    </a:lnT>
                    <a:lnB>
                      <a:noFill/>
                    </a:lnB>
                    <a:solidFill>
                      <a:srgbClr val="FFD5EA"/>
                    </a:solidFill>
                  </a:tcPr>
                </a:tc>
                <a:tc>
                  <a:txBody>
                    <a:bodyPr/>
                    <a:lstStyle/>
                    <a:p>
                      <a:pPr algn="ctr"/>
                      <a:r>
                        <a:rPr lang="en-US" sz="500"/>
                        <a:t>R - pIR</a:t>
                      </a:r>
                    </a:p>
                  </a:txBody>
                  <a:tcPr marL="14334" marR="14334" marT="14334" marB="14334" anchor="ctr">
                    <a:lnL>
                      <a:noFill/>
                    </a:lnL>
                    <a:lnR>
                      <a:noFill/>
                    </a:lnR>
                    <a:lnT>
                      <a:noFill/>
                    </a:lnT>
                    <a:lnB>
                      <a:noFill/>
                    </a:lnB>
                    <a:solidFill>
                      <a:srgbClr val="FFD5EA"/>
                    </a:solidFill>
                  </a:tcPr>
                </a:tc>
                <a:tc>
                  <a:txBody>
                    <a:bodyPr/>
                    <a:lstStyle/>
                    <a:p>
                      <a:pPr algn="ctr"/>
                      <a:r>
                        <a:rPr lang="fr-FR" sz="500"/>
                        <a:t>forte sensibilité aux variations atmosphériques</a:t>
                      </a:r>
                    </a:p>
                  </a:txBody>
                  <a:tcPr marL="14334" marR="14334" marT="14334" marB="14334" anchor="ctr">
                    <a:lnL>
                      <a:noFill/>
                    </a:lnL>
                    <a:lnR>
                      <a:noFill/>
                    </a:lnR>
                    <a:lnT>
                      <a:noFill/>
                    </a:lnT>
                    <a:lnB>
                      <a:noFill/>
                    </a:lnB>
                    <a:solidFill>
                      <a:srgbClr val="FFD5EA"/>
                    </a:solidFill>
                  </a:tcPr>
                </a:tc>
                <a:tc>
                  <a:txBody>
                    <a:bodyPr/>
                    <a:lstStyle/>
                    <a:p>
                      <a:pPr algn="ctr"/>
                      <a:r>
                        <a:rPr lang="en-US" sz="500"/>
                        <a:t>Monget 1980</a:t>
                      </a:r>
                    </a:p>
                  </a:txBody>
                  <a:tcPr marL="14334" marR="14334" marT="14334" marB="14334" anchor="ctr">
                    <a:lnL>
                      <a:noFill/>
                    </a:lnL>
                    <a:lnR>
                      <a:noFill/>
                    </a:lnR>
                    <a:lnT>
                      <a:noFill/>
                    </a:lnT>
                    <a:lnB>
                      <a:noFill/>
                    </a:lnB>
                    <a:solidFill>
                      <a:srgbClr val="FFD5EA"/>
                    </a:solidFill>
                  </a:tcPr>
                </a:tc>
              </a:tr>
              <a:tr h="441473">
                <a:tc>
                  <a:txBody>
                    <a:bodyPr/>
                    <a:lstStyle/>
                    <a:p>
                      <a:pPr algn="ctr"/>
                      <a:r>
                        <a:rPr lang="en-US" sz="500"/>
                        <a:t>Rapport</a:t>
                      </a:r>
                    </a:p>
                  </a:txBody>
                  <a:tcPr marL="14334" marR="14334" marT="14334" marB="14334" anchor="ctr">
                    <a:lnL>
                      <a:noFill/>
                    </a:lnL>
                    <a:lnR>
                      <a:noFill/>
                    </a:lnR>
                    <a:lnT>
                      <a:noFill/>
                    </a:lnT>
                    <a:lnB>
                      <a:noFill/>
                    </a:lnB>
                    <a:solidFill>
                      <a:srgbClr val="FFCAE4"/>
                    </a:solidFill>
                  </a:tcPr>
                </a:tc>
                <a:tc>
                  <a:txBody>
                    <a:bodyPr/>
                    <a:lstStyle/>
                    <a:p>
                      <a:pPr algn="ctr"/>
                      <a:r>
                        <a:rPr lang="fr-FR" sz="500"/>
                        <a:t>RVI = pIR/R ou d'autres canaux           Indice pigmentaire XS1/XS2</a:t>
                      </a:r>
                    </a:p>
                  </a:txBody>
                  <a:tcPr marL="14334" marR="14334" marT="14334" marB="14334" anchor="ctr">
                    <a:lnL>
                      <a:noFill/>
                    </a:lnL>
                    <a:lnR>
                      <a:noFill/>
                    </a:lnR>
                    <a:lnT>
                      <a:noFill/>
                    </a:lnT>
                    <a:lnB>
                      <a:noFill/>
                    </a:lnB>
                    <a:solidFill>
                      <a:srgbClr val="FFCAE4"/>
                    </a:solidFill>
                  </a:tcPr>
                </a:tc>
                <a:tc>
                  <a:txBody>
                    <a:bodyPr/>
                    <a:lstStyle/>
                    <a:p>
                      <a:pPr algn="ctr"/>
                      <a:r>
                        <a:rPr lang="fr-FR" sz="500"/>
                        <a:t>saturation aux forts indices, sensibilité à la contribution spectrale des sols et aux effets atmosphériques</a:t>
                      </a:r>
                    </a:p>
                  </a:txBody>
                  <a:tcPr marL="14334" marR="14334" marT="14334" marB="14334" anchor="ctr">
                    <a:lnL>
                      <a:noFill/>
                    </a:lnL>
                    <a:lnR>
                      <a:noFill/>
                    </a:lnR>
                    <a:lnT>
                      <a:noFill/>
                    </a:lnT>
                    <a:lnB>
                      <a:noFill/>
                    </a:lnB>
                    <a:solidFill>
                      <a:srgbClr val="FFCAE4"/>
                    </a:solidFill>
                  </a:tcPr>
                </a:tc>
                <a:tc>
                  <a:txBody>
                    <a:bodyPr/>
                    <a:lstStyle/>
                    <a:p>
                      <a:pPr algn="ctr"/>
                      <a:r>
                        <a:rPr lang="en-US" sz="500"/>
                        <a:t>Knipling 1970, Viollier et al. 1985</a:t>
                      </a:r>
                    </a:p>
                  </a:txBody>
                  <a:tcPr marL="14334" marR="14334" marT="14334" marB="14334" anchor="ctr">
                    <a:lnL>
                      <a:noFill/>
                    </a:lnL>
                    <a:lnR>
                      <a:noFill/>
                    </a:lnR>
                    <a:lnT>
                      <a:noFill/>
                    </a:lnT>
                    <a:lnB>
                      <a:noFill/>
                    </a:lnB>
                    <a:solidFill>
                      <a:srgbClr val="FFCAE4"/>
                    </a:solidFill>
                  </a:tcPr>
                </a:tc>
              </a:tr>
              <a:tr h="854280">
                <a:tc>
                  <a:txBody>
                    <a:bodyPr/>
                    <a:lstStyle/>
                    <a:p>
                      <a:pPr algn="ctr"/>
                      <a:r>
                        <a:rPr lang="en-US" sz="500"/>
                        <a:t>Indice de végétation normalisé</a:t>
                      </a:r>
                    </a:p>
                  </a:txBody>
                  <a:tcPr marL="14334" marR="14334" marT="14334" marB="14334" anchor="ctr">
                    <a:lnL>
                      <a:noFill/>
                    </a:lnL>
                    <a:lnR>
                      <a:noFill/>
                    </a:lnR>
                    <a:lnT>
                      <a:noFill/>
                    </a:lnT>
                    <a:lnB>
                      <a:noFill/>
                    </a:lnB>
                    <a:solidFill>
                      <a:srgbClr val="FFBFDF"/>
                    </a:solidFill>
                  </a:tcPr>
                </a:tc>
                <a:tc>
                  <a:txBody>
                    <a:bodyPr/>
                    <a:lstStyle/>
                    <a:p>
                      <a:pPr algn="ctr"/>
                      <a:r>
                        <a:rPr lang="en-US" sz="500"/>
                        <a:t>NDVI = (pIR-R)/(pIR+R)</a:t>
                      </a:r>
                    </a:p>
                  </a:txBody>
                  <a:tcPr marL="14334" marR="14334" marT="14334" marB="14334" anchor="ctr">
                    <a:lnL>
                      <a:noFill/>
                    </a:lnL>
                    <a:lnR>
                      <a:noFill/>
                    </a:lnR>
                    <a:lnT>
                      <a:noFill/>
                    </a:lnT>
                    <a:lnB>
                      <a:noFill/>
                    </a:lnB>
                    <a:solidFill>
                      <a:srgbClr val="FFBFDF"/>
                    </a:solidFill>
                  </a:tcPr>
                </a:tc>
                <a:tc>
                  <a:txBody>
                    <a:bodyPr/>
                    <a:lstStyle/>
                    <a:p>
                      <a:pPr algn="ctr"/>
                      <a:r>
                        <a:rPr lang="fr-FR" sz="500"/>
                        <a:t>sensibilité aux effets atmosphériques, gamme de variation plus faible, que le précédent, mais sensibilité aux variations angulaires de la visée, selon la position vis à vis du soleil "hot spot"</a:t>
                      </a:r>
                    </a:p>
                  </a:txBody>
                  <a:tcPr marL="14334" marR="14334" marT="14334" marB="14334" anchor="ctr">
                    <a:lnL>
                      <a:noFill/>
                    </a:lnL>
                    <a:lnR>
                      <a:noFill/>
                    </a:lnR>
                    <a:lnT>
                      <a:noFill/>
                    </a:lnT>
                    <a:lnB>
                      <a:noFill/>
                    </a:lnB>
                    <a:solidFill>
                      <a:srgbClr val="FFBFDF"/>
                    </a:solidFill>
                  </a:tcPr>
                </a:tc>
                <a:tc>
                  <a:txBody>
                    <a:bodyPr/>
                    <a:lstStyle/>
                    <a:p>
                      <a:pPr algn="ctr"/>
                      <a:r>
                        <a:rPr lang="fr-FR" sz="500"/>
                        <a:t>Rouse et al. 1974, Tucker 1979</a:t>
                      </a:r>
                    </a:p>
                  </a:txBody>
                  <a:tcPr marL="14334" marR="14334" marT="14334" marB="14334" anchor="ctr">
                    <a:lnL>
                      <a:noFill/>
                    </a:lnL>
                    <a:lnR>
                      <a:noFill/>
                    </a:lnR>
                    <a:lnT>
                      <a:noFill/>
                    </a:lnT>
                    <a:lnB>
                      <a:noFill/>
                    </a:lnB>
                    <a:solidFill>
                      <a:srgbClr val="FFBFDF"/>
                    </a:solidFill>
                  </a:tcPr>
                </a:tc>
              </a:tr>
              <a:tr h="358912">
                <a:tc>
                  <a:txBody>
                    <a:bodyPr/>
                    <a:lstStyle/>
                    <a:p>
                      <a:pPr algn="ctr"/>
                      <a:r>
                        <a:rPr lang="en-US" sz="500"/>
                        <a:t>Indice de végétation transformé</a:t>
                      </a:r>
                    </a:p>
                  </a:txBody>
                  <a:tcPr marL="14334" marR="14334" marT="14334" marB="14334" anchor="ctr">
                    <a:lnL>
                      <a:noFill/>
                    </a:lnL>
                    <a:lnR>
                      <a:noFill/>
                    </a:lnR>
                    <a:lnT>
                      <a:noFill/>
                    </a:lnT>
                    <a:lnB>
                      <a:noFill/>
                    </a:lnB>
                    <a:solidFill>
                      <a:srgbClr val="FFB5DA"/>
                    </a:solidFill>
                  </a:tcPr>
                </a:tc>
                <a:tc>
                  <a:txBody>
                    <a:bodyPr/>
                    <a:lstStyle/>
                    <a:p>
                      <a:pPr algn="ctr"/>
                      <a:r>
                        <a:rPr lang="en-US" sz="500"/>
                        <a:t>TVI = Ö (NDVI + 0,5)</a:t>
                      </a:r>
                    </a:p>
                  </a:txBody>
                  <a:tcPr marL="14334" marR="14334" marT="14334" marB="14334" anchor="ctr">
                    <a:lnL>
                      <a:noFill/>
                    </a:lnL>
                    <a:lnR>
                      <a:noFill/>
                    </a:lnR>
                    <a:lnT>
                      <a:noFill/>
                    </a:lnT>
                    <a:lnB>
                      <a:noFill/>
                    </a:lnB>
                    <a:solidFill>
                      <a:srgbClr val="FFB5DA"/>
                    </a:solidFill>
                  </a:tcPr>
                </a:tc>
                <a:tc>
                  <a:txBody>
                    <a:bodyPr/>
                    <a:lstStyle/>
                    <a:p>
                      <a:pPr algn="ctr"/>
                      <a:r>
                        <a:rPr lang="fr-FR" sz="500"/>
                        <a:t>essai d'élimination des valeurs négatives, stabilisation de la variance</a:t>
                      </a:r>
                    </a:p>
                  </a:txBody>
                  <a:tcPr marL="14334" marR="14334" marT="14334" marB="14334" anchor="ctr">
                    <a:lnL>
                      <a:noFill/>
                    </a:lnL>
                    <a:lnR>
                      <a:noFill/>
                    </a:lnR>
                    <a:lnT>
                      <a:noFill/>
                    </a:lnT>
                    <a:lnB>
                      <a:noFill/>
                    </a:lnB>
                    <a:solidFill>
                      <a:srgbClr val="FFB5DA"/>
                    </a:solidFill>
                  </a:tcPr>
                </a:tc>
                <a:tc>
                  <a:txBody>
                    <a:bodyPr/>
                    <a:lstStyle/>
                    <a:p>
                      <a:pPr algn="ctr"/>
                      <a:r>
                        <a:rPr lang="en-US" sz="500"/>
                        <a:t>Deering et al. 1975</a:t>
                      </a:r>
                    </a:p>
                  </a:txBody>
                  <a:tcPr marL="14334" marR="14334" marT="14334" marB="14334" anchor="ctr">
                    <a:lnL>
                      <a:noFill/>
                    </a:lnL>
                    <a:lnR>
                      <a:noFill/>
                    </a:lnR>
                    <a:lnT>
                      <a:noFill/>
                    </a:lnT>
                    <a:lnB>
                      <a:noFill/>
                    </a:lnB>
                    <a:solidFill>
                      <a:srgbClr val="FFB5DA"/>
                    </a:solidFill>
                  </a:tcPr>
                </a:tc>
              </a:tr>
              <a:tr h="524035">
                <a:tc>
                  <a:txBody>
                    <a:bodyPr/>
                    <a:lstStyle/>
                    <a:p>
                      <a:pPr algn="ctr"/>
                      <a:r>
                        <a:rPr lang="en-US" sz="500"/>
                        <a:t>Indice de végétation perpendiculaire</a:t>
                      </a:r>
                    </a:p>
                  </a:txBody>
                  <a:tcPr marL="14334" marR="14334" marT="14334" marB="14334" anchor="ctr">
                    <a:lnL>
                      <a:noFill/>
                    </a:lnL>
                    <a:lnR>
                      <a:noFill/>
                    </a:lnR>
                    <a:lnT>
                      <a:noFill/>
                    </a:lnT>
                    <a:lnB>
                      <a:noFill/>
                    </a:lnB>
                    <a:solidFill>
                      <a:srgbClr val="FFAAD5"/>
                    </a:solidFill>
                  </a:tcPr>
                </a:tc>
                <a:tc>
                  <a:txBody>
                    <a:bodyPr/>
                    <a:lstStyle/>
                    <a:p>
                      <a:pPr algn="ctr"/>
                      <a:r>
                        <a:rPr lang="en-US" sz="500"/>
                        <a:t>PVI = a1(pIR)-a2(R) + constante</a:t>
                      </a:r>
                    </a:p>
                  </a:txBody>
                  <a:tcPr marL="14334" marR="14334" marT="14334" marB="14334" anchor="ctr">
                    <a:lnL>
                      <a:noFill/>
                    </a:lnL>
                    <a:lnR>
                      <a:noFill/>
                    </a:lnR>
                    <a:lnT>
                      <a:noFill/>
                    </a:lnT>
                    <a:lnB>
                      <a:noFill/>
                    </a:lnB>
                    <a:solidFill>
                      <a:srgbClr val="FFAAD5"/>
                    </a:solidFill>
                  </a:tcPr>
                </a:tc>
                <a:tc>
                  <a:txBody>
                    <a:bodyPr/>
                    <a:lstStyle/>
                    <a:p>
                      <a:pPr algn="ctr"/>
                      <a:r>
                        <a:rPr lang="fr-FR" sz="500"/>
                        <a:t>diminution de la contribution spectrale des sols, mais sensibilité à diverses caractéristiques des sols</a:t>
                      </a:r>
                    </a:p>
                  </a:txBody>
                  <a:tcPr marL="14334" marR="14334" marT="14334" marB="14334" anchor="ctr">
                    <a:lnL>
                      <a:noFill/>
                    </a:lnL>
                    <a:lnR>
                      <a:noFill/>
                    </a:lnR>
                    <a:lnT>
                      <a:noFill/>
                    </a:lnT>
                    <a:lnB>
                      <a:noFill/>
                    </a:lnB>
                    <a:solidFill>
                      <a:srgbClr val="FFAAD5"/>
                    </a:solidFill>
                  </a:tcPr>
                </a:tc>
                <a:tc>
                  <a:txBody>
                    <a:bodyPr/>
                    <a:lstStyle/>
                    <a:p>
                      <a:pPr algn="ctr"/>
                      <a:r>
                        <a:rPr lang="en-US" sz="500"/>
                        <a:t>Richardson &amp; Wiegand 1977</a:t>
                      </a:r>
                    </a:p>
                  </a:txBody>
                  <a:tcPr marL="14334" marR="14334" marT="14334" marB="14334" anchor="ctr">
                    <a:lnL>
                      <a:noFill/>
                    </a:lnL>
                    <a:lnR>
                      <a:noFill/>
                    </a:lnR>
                    <a:lnT>
                      <a:noFill/>
                    </a:lnT>
                    <a:lnB>
                      <a:noFill/>
                    </a:lnB>
                    <a:solidFill>
                      <a:srgbClr val="FFAAD5"/>
                    </a:solidFill>
                  </a:tcPr>
                </a:tc>
              </a:tr>
              <a:tr h="358912">
                <a:tc>
                  <a:txBody>
                    <a:bodyPr/>
                    <a:lstStyle/>
                    <a:p>
                      <a:pPr algn="ctr"/>
                      <a:r>
                        <a:rPr lang="fr-FR" sz="500"/>
                        <a:t>Chapeau à corne "</a:t>
                      </a:r>
                      <a:r>
                        <a:rPr lang="fr-FR" sz="500" i="1"/>
                        <a:t>tassel cap</a:t>
                      </a:r>
                      <a:r>
                        <a:rPr lang="fr-FR" sz="500"/>
                        <a:t>"</a:t>
                      </a:r>
                    </a:p>
                  </a:txBody>
                  <a:tcPr marL="14334" marR="14334" marT="14334" marB="14334" anchor="ctr">
                    <a:lnL>
                      <a:noFill/>
                    </a:lnL>
                    <a:lnR>
                      <a:noFill/>
                    </a:lnR>
                    <a:lnT>
                      <a:noFill/>
                    </a:lnT>
                    <a:lnB>
                      <a:noFill/>
                    </a:lnB>
                    <a:solidFill>
                      <a:srgbClr val="FF9FCF"/>
                    </a:solidFill>
                  </a:tcPr>
                </a:tc>
                <a:tc>
                  <a:txBody>
                    <a:bodyPr/>
                    <a:lstStyle/>
                    <a:p>
                      <a:pPr algn="ctr"/>
                      <a:r>
                        <a:rPr lang="en-US" sz="500"/>
                        <a:t>formule générale a1(V)+a2(R)+a3(pIR)+a4(pIR)</a:t>
                      </a:r>
                    </a:p>
                  </a:txBody>
                  <a:tcPr marL="14334" marR="14334" marT="14334" marB="14334" anchor="ctr">
                    <a:lnL>
                      <a:noFill/>
                    </a:lnL>
                    <a:lnR>
                      <a:noFill/>
                    </a:lnR>
                    <a:lnT>
                      <a:noFill/>
                    </a:lnT>
                    <a:lnB>
                      <a:noFill/>
                    </a:lnB>
                    <a:solidFill>
                      <a:srgbClr val="FF9FCF"/>
                    </a:solidFill>
                  </a:tcPr>
                </a:tc>
                <a:tc rowSpan="2">
                  <a:txBody>
                    <a:bodyPr/>
                    <a:lstStyle/>
                    <a:p>
                      <a:pPr algn="ctr"/>
                      <a:r>
                        <a:rPr lang="fr-FR" sz="500"/>
                        <a:t>transformation orthogonale des 4 canaux pour réduire la sensibilité à la contribution spectrale des sols, sans pouvoir l'éliminer complètement</a:t>
                      </a:r>
                    </a:p>
                  </a:txBody>
                  <a:tcPr marL="14334" marR="14334" marT="14334" marB="14334" anchor="ctr">
                    <a:lnL>
                      <a:noFill/>
                    </a:lnL>
                    <a:lnR>
                      <a:noFill/>
                    </a:lnR>
                    <a:lnT>
                      <a:noFill/>
                    </a:lnT>
                    <a:lnB>
                      <a:noFill/>
                    </a:lnB>
                    <a:solidFill>
                      <a:srgbClr val="FF9FCF"/>
                    </a:solidFill>
                  </a:tcPr>
                </a:tc>
                <a:tc>
                  <a:txBody>
                    <a:bodyPr/>
                    <a:lstStyle/>
                    <a:p>
                      <a:pPr algn="ctr"/>
                      <a:r>
                        <a:rPr lang="en-US" sz="500"/>
                        <a:t>Kauth &amp; Thomas 1976</a:t>
                      </a:r>
                    </a:p>
                  </a:txBody>
                  <a:tcPr marL="14334" marR="14334" marT="14334" marB="14334" anchor="ctr">
                    <a:lnL>
                      <a:noFill/>
                    </a:lnL>
                    <a:lnR>
                      <a:noFill/>
                    </a:lnR>
                    <a:lnT>
                      <a:noFill/>
                    </a:lnT>
                    <a:lnB>
                      <a:noFill/>
                    </a:lnB>
                    <a:solidFill>
                      <a:srgbClr val="FF9FCF"/>
                    </a:solidFill>
                  </a:tcPr>
                </a:tc>
              </a:tr>
              <a:tr h="358912">
                <a:tc>
                  <a:txBody>
                    <a:bodyPr/>
                    <a:lstStyle/>
                    <a:p>
                      <a:pPr algn="ctr"/>
                      <a:r>
                        <a:rPr lang="fr-FR" sz="500"/>
                        <a:t>issu du précédent : Indice de verdeur </a:t>
                      </a:r>
                    </a:p>
                  </a:txBody>
                  <a:tcPr marL="14334" marR="14334" marT="14334" marB="14334" anchor="ctr">
                    <a:lnL>
                      <a:noFill/>
                    </a:lnL>
                    <a:lnR>
                      <a:noFill/>
                    </a:lnR>
                    <a:lnT>
                      <a:noFill/>
                    </a:lnT>
                    <a:lnB>
                      <a:noFill/>
                    </a:lnB>
                    <a:solidFill>
                      <a:srgbClr val="FF95CA"/>
                    </a:solidFill>
                  </a:tcPr>
                </a:tc>
                <a:tc>
                  <a:txBody>
                    <a:bodyPr/>
                    <a:lstStyle/>
                    <a:p>
                      <a:pPr algn="ctr"/>
                      <a:r>
                        <a:rPr lang="en-US" sz="500"/>
                        <a:t>GR4 = -b1(V)-b2(R)+b3(pIR) +b4(pIR) pour canaux MSS</a:t>
                      </a:r>
                    </a:p>
                  </a:txBody>
                  <a:tcPr marL="14334" marR="14334" marT="14334" marB="14334" anchor="ctr">
                    <a:lnL>
                      <a:noFill/>
                    </a:lnL>
                    <a:lnR>
                      <a:noFill/>
                    </a:lnR>
                    <a:lnT>
                      <a:noFill/>
                    </a:lnT>
                    <a:lnB>
                      <a:noFill/>
                    </a:lnB>
                    <a:solidFill>
                      <a:srgbClr val="FF95CA"/>
                    </a:solidFill>
                  </a:tcPr>
                </a:tc>
                <a:tc vMerge="1">
                  <a:txBody>
                    <a:bodyPr/>
                    <a:lstStyle/>
                    <a:p>
                      <a:pPr rtl="1"/>
                      <a:endParaRPr lang="ar-DZ"/>
                    </a:p>
                  </a:txBody>
                  <a:tcPr/>
                </a:tc>
                <a:tc>
                  <a:txBody>
                    <a:bodyPr/>
                    <a:lstStyle/>
                    <a:p>
                      <a:pPr algn="ctr"/>
                      <a:r>
                        <a:rPr lang="en-US" sz="500"/>
                        <a:t>Jackson 1983</a:t>
                      </a:r>
                    </a:p>
                  </a:txBody>
                  <a:tcPr marL="14334" marR="14334" marT="14334" marB="14334" anchor="ctr">
                    <a:lnL>
                      <a:noFill/>
                    </a:lnL>
                    <a:lnR>
                      <a:noFill/>
                    </a:lnR>
                    <a:lnT>
                      <a:noFill/>
                    </a:lnT>
                    <a:lnB>
                      <a:noFill/>
                    </a:lnB>
                    <a:solidFill>
                      <a:srgbClr val="FF95CA"/>
                    </a:solidFill>
                  </a:tcPr>
                </a:tc>
              </a:tr>
              <a:tr h="358912">
                <a:tc>
                  <a:txBody>
                    <a:bodyPr/>
                    <a:lstStyle/>
                    <a:p>
                      <a:pPr algn="ctr"/>
                      <a:r>
                        <a:rPr lang="fr-FR" sz="500"/>
                        <a:t>Indice de végétation ajusté au sol</a:t>
                      </a:r>
                    </a:p>
                  </a:txBody>
                  <a:tcPr marL="14334" marR="14334" marT="14334" marB="14334" anchor="ctr">
                    <a:lnL>
                      <a:noFill/>
                    </a:lnL>
                    <a:lnR>
                      <a:noFill/>
                    </a:lnR>
                    <a:lnT>
                      <a:noFill/>
                    </a:lnT>
                    <a:lnB>
                      <a:noFill/>
                    </a:lnB>
                    <a:solidFill>
                      <a:srgbClr val="FF8AC5"/>
                    </a:solidFill>
                  </a:tcPr>
                </a:tc>
                <a:tc>
                  <a:txBody>
                    <a:bodyPr/>
                    <a:lstStyle/>
                    <a:p>
                      <a:pPr algn="ctr"/>
                      <a:r>
                        <a:rPr lang="fr-FR" sz="500"/>
                        <a:t>SAVI = [ (1+L) (pIR-R)] / (pIR+R+L) avec L = 0,5 pour diminuer l'effet du sol</a:t>
                      </a:r>
                    </a:p>
                  </a:txBody>
                  <a:tcPr marL="14334" marR="14334" marT="14334" marB="14334" anchor="ctr">
                    <a:lnL>
                      <a:noFill/>
                    </a:lnL>
                    <a:lnR>
                      <a:noFill/>
                    </a:lnR>
                    <a:lnT>
                      <a:noFill/>
                    </a:lnT>
                    <a:lnB>
                      <a:noFill/>
                    </a:lnB>
                    <a:solidFill>
                      <a:srgbClr val="FF8AC5"/>
                    </a:solidFill>
                  </a:tcPr>
                </a:tc>
                <a:tc>
                  <a:txBody>
                    <a:bodyPr/>
                    <a:lstStyle/>
                    <a:p>
                      <a:pPr algn="ctr"/>
                      <a:r>
                        <a:rPr lang="fr-FR" sz="500"/>
                        <a:t>De nombreux indices sont issus de celui-ci pour minimiser l'effet du sol (TSAVI, MSAVI...)</a:t>
                      </a:r>
                    </a:p>
                  </a:txBody>
                  <a:tcPr marL="14334" marR="14334" marT="14334" marB="14334" anchor="ctr">
                    <a:lnL>
                      <a:noFill/>
                    </a:lnL>
                    <a:lnR>
                      <a:noFill/>
                    </a:lnR>
                    <a:lnT>
                      <a:noFill/>
                    </a:lnT>
                    <a:lnB>
                      <a:noFill/>
                    </a:lnB>
                    <a:solidFill>
                      <a:srgbClr val="FF8AC5"/>
                    </a:solidFill>
                  </a:tcPr>
                </a:tc>
                <a:tc>
                  <a:txBody>
                    <a:bodyPr/>
                    <a:lstStyle/>
                    <a:p>
                      <a:pPr algn="ctr"/>
                      <a:r>
                        <a:rPr lang="en-US" sz="500"/>
                        <a:t>Huete 1988</a:t>
                      </a:r>
                    </a:p>
                  </a:txBody>
                  <a:tcPr marL="14334" marR="14334" marT="14334" marB="14334" anchor="ctr">
                    <a:lnL>
                      <a:noFill/>
                    </a:lnL>
                    <a:lnR>
                      <a:noFill/>
                    </a:lnR>
                    <a:lnT>
                      <a:noFill/>
                    </a:lnT>
                    <a:lnB>
                      <a:noFill/>
                    </a:lnB>
                    <a:solidFill>
                      <a:srgbClr val="FF8AC5"/>
                    </a:solidFill>
                  </a:tcPr>
                </a:tc>
              </a:tr>
              <a:tr h="689157">
                <a:tc>
                  <a:txBody>
                    <a:bodyPr/>
                    <a:lstStyle/>
                    <a:p>
                      <a:pPr algn="ctr"/>
                      <a:r>
                        <a:rPr lang="fr-FR" sz="500"/>
                        <a:t>indice de végétation normalisé corrigé des effets atmosphériques</a:t>
                      </a:r>
                    </a:p>
                  </a:txBody>
                  <a:tcPr marL="14334" marR="14334" marT="14334" marB="14334" anchor="ctr">
                    <a:lnL>
                      <a:noFill/>
                    </a:lnL>
                    <a:lnR>
                      <a:noFill/>
                    </a:lnR>
                    <a:lnT>
                      <a:noFill/>
                    </a:lnT>
                    <a:lnB>
                      <a:noFill/>
                    </a:lnB>
                    <a:solidFill>
                      <a:srgbClr val="FF80BF"/>
                    </a:solidFill>
                  </a:tcPr>
                </a:tc>
                <a:tc>
                  <a:txBody>
                    <a:bodyPr/>
                    <a:lstStyle/>
                    <a:p>
                      <a:pPr algn="ctr"/>
                      <a:r>
                        <a:rPr lang="fr-FR" sz="500"/>
                        <a:t>ARVI = (pIR-RB)/(pIR+RB)   avec  </a:t>
                      </a:r>
                    </a:p>
                    <a:p>
                      <a:pPr algn="l"/>
                      <a:r>
                        <a:rPr lang="fr-FR" sz="500"/>
                        <a:t>RB = R - g(B-R)                                        B et R réflectances dans le bleu et le rouge, g fonction du type d'aérosols</a:t>
                      </a:r>
                    </a:p>
                  </a:txBody>
                  <a:tcPr marL="14334" marR="14334" marT="14334" marB="14334" anchor="ctr">
                    <a:lnL>
                      <a:noFill/>
                    </a:lnL>
                    <a:lnR>
                      <a:noFill/>
                    </a:lnR>
                    <a:lnT>
                      <a:noFill/>
                    </a:lnT>
                    <a:lnB>
                      <a:noFill/>
                    </a:lnB>
                    <a:solidFill>
                      <a:srgbClr val="FF80BF"/>
                    </a:solidFill>
                  </a:tcPr>
                </a:tc>
                <a:tc>
                  <a:txBody>
                    <a:bodyPr/>
                    <a:lstStyle/>
                    <a:p>
                      <a:pPr algn="ctr"/>
                      <a:r>
                        <a:rPr lang="fr-FR" sz="500"/>
                        <a:t>Diminue l'effet des aérosols contenus dans l'atmosphère sur le NDVI mais sensible à la contribution spectrale des sols</a:t>
                      </a:r>
                    </a:p>
                  </a:txBody>
                  <a:tcPr marL="14334" marR="14334" marT="14334" marB="14334" anchor="ctr">
                    <a:lnL>
                      <a:noFill/>
                    </a:lnL>
                    <a:lnR>
                      <a:noFill/>
                    </a:lnR>
                    <a:lnT>
                      <a:noFill/>
                    </a:lnT>
                    <a:lnB>
                      <a:noFill/>
                    </a:lnB>
                    <a:solidFill>
                      <a:srgbClr val="FF80BF"/>
                    </a:solidFill>
                  </a:tcPr>
                </a:tc>
                <a:tc>
                  <a:txBody>
                    <a:bodyPr/>
                    <a:lstStyle/>
                    <a:p>
                      <a:pPr algn="ctr"/>
                      <a:r>
                        <a:rPr lang="en-US" sz="500"/>
                        <a:t>Kaufman &amp; Tanre (1992)</a:t>
                      </a:r>
                    </a:p>
                  </a:txBody>
                  <a:tcPr marL="14334" marR="14334" marT="14334" marB="14334" anchor="ctr">
                    <a:lnL>
                      <a:noFill/>
                    </a:lnL>
                    <a:lnR>
                      <a:noFill/>
                    </a:lnR>
                    <a:lnT>
                      <a:noFill/>
                    </a:lnT>
                    <a:lnB>
                      <a:noFill/>
                    </a:lnB>
                    <a:solidFill>
                      <a:srgbClr val="FF80BF"/>
                    </a:solidFill>
                  </a:tcPr>
                </a:tc>
              </a:tr>
              <a:tr h="111228">
                <a:tc>
                  <a:txBody>
                    <a:bodyPr/>
                    <a:lstStyle/>
                    <a:p>
                      <a:pPr algn="ctr"/>
                      <a:r>
                        <a:rPr lang="en-US" sz="500" b="1"/>
                        <a:t>etc ...</a:t>
                      </a:r>
                      <a:endParaRPr lang="en-US" sz="500"/>
                    </a:p>
                  </a:txBody>
                  <a:tcPr marL="14334" marR="14334" marT="14334" marB="14334" anchor="ctr">
                    <a:lnL>
                      <a:noFill/>
                    </a:lnL>
                    <a:lnR>
                      <a:noFill/>
                    </a:lnR>
                    <a:lnT>
                      <a:noFill/>
                    </a:lnT>
                    <a:lnB>
                      <a:noFill/>
                    </a:lnB>
                    <a:solidFill>
                      <a:srgbClr val="FF6AB5"/>
                    </a:solidFill>
                  </a:tcPr>
                </a:tc>
                <a:tc>
                  <a:txBody>
                    <a:bodyPr/>
                    <a:lstStyle/>
                    <a:p>
                      <a:pPr algn="ctr"/>
                      <a:r>
                        <a:rPr lang="ar-DZ" sz="500" b="1"/>
                        <a:t>...</a:t>
                      </a:r>
                      <a:endParaRPr lang="ar-DZ" sz="500"/>
                    </a:p>
                  </a:txBody>
                  <a:tcPr marL="14334" marR="14334" marT="14334" marB="14334" anchor="ctr">
                    <a:lnL>
                      <a:noFill/>
                    </a:lnL>
                    <a:lnR>
                      <a:noFill/>
                    </a:lnR>
                    <a:lnT>
                      <a:noFill/>
                    </a:lnT>
                    <a:lnB>
                      <a:noFill/>
                    </a:lnB>
                    <a:solidFill>
                      <a:srgbClr val="FF6AB5"/>
                    </a:solidFill>
                  </a:tcPr>
                </a:tc>
                <a:tc>
                  <a:txBody>
                    <a:bodyPr/>
                    <a:lstStyle/>
                    <a:p>
                      <a:pPr algn="ctr"/>
                      <a:r>
                        <a:rPr lang="ar-DZ" sz="500" b="1"/>
                        <a:t>...</a:t>
                      </a:r>
                      <a:endParaRPr lang="ar-DZ" sz="500"/>
                    </a:p>
                  </a:txBody>
                  <a:tcPr marL="14334" marR="14334" marT="14334" marB="14334" anchor="ctr">
                    <a:lnL>
                      <a:noFill/>
                    </a:lnL>
                    <a:lnR>
                      <a:noFill/>
                    </a:lnR>
                    <a:lnT>
                      <a:noFill/>
                    </a:lnT>
                    <a:lnB>
                      <a:noFill/>
                    </a:lnB>
                    <a:solidFill>
                      <a:srgbClr val="FF6AB5"/>
                    </a:solidFill>
                  </a:tcPr>
                </a:tc>
                <a:tc>
                  <a:txBody>
                    <a:bodyPr/>
                    <a:lstStyle/>
                    <a:p>
                      <a:pPr algn="ctr"/>
                      <a:r>
                        <a:rPr lang="ar-DZ" sz="500" b="1" dirty="0" err="1"/>
                        <a:t>...</a:t>
                      </a:r>
                      <a:endParaRPr lang="ar-DZ" sz="500" dirty="0"/>
                    </a:p>
                  </a:txBody>
                  <a:tcPr marL="14334" marR="14334" marT="14334" marB="14334" anchor="ctr">
                    <a:lnL>
                      <a:noFill/>
                    </a:lnL>
                    <a:lnR>
                      <a:noFill/>
                    </a:lnR>
                    <a:lnT>
                      <a:noFill/>
                    </a:lnT>
                    <a:lnB>
                      <a:noFill/>
                    </a:lnB>
                    <a:solidFill>
                      <a:srgbClr val="FF6AB5"/>
                    </a:solidFill>
                  </a:tcPr>
                </a:tc>
              </a:tr>
            </a:tbl>
          </a:graphicData>
        </a:graphic>
      </p:graphicFrame>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115616" y="332656"/>
            <a:ext cx="2880320" cy="584775"/>
          </a:xfrm>
          <a:prstGeom prst="rect">
            <a:avLst/>
          </a:prstGeom>
          <a:noFill/>
        </p:spPr>
        <p:txBody>
          <a:bodyPr wrap="square" rtlCol="1">
            <a:spAutoFit/>
          </a:bodyPr>
          <a:lstStyle/>
          <a:p>
            <a:pPr algn="l" rtl="0"/>
            <a:r>
              <a:rPr lang="fr-FR" sz="3200" u="sng" dirty="0" smtClean="0">
                <a:solidFill>
                  <a:srgbClr val="FFFF00"/>
                </a:solidFill>
                <a:cs typeface="+mj-cs"/>
              </a:rPr>
              <a:t>Exemple</a:t>
            </a:r>
            <a:endParaRPr lang="ar-DZ" sz="3200" u="sng" dirty="0">
              <a:solidFill>
                <a:srgbClr val="FFFF00"/>
              </a:solidFill>
              <a:cs typeface="+mj-cs"/>
            </a:endParaRPr>
          </a:p>
        </p:txBody>
      </p:sp>
      <p:sp>
        <p:nvSpPr>
          <p:cNvPr id="8" name="ZoneTexte 7"/>
          <p:cNvSpPr txBox="1"/>
          <p:nvPr/>
        </p:nvSpPr>
        <p:spPr>
          <a:xfrm>
            <a:off x="539552" y="332656"/>
            <a:ext cx="648072" cy="584775"/>
          </a:xfrm>
          <a:prstGeom prst="rect">
            <a:avLst/>
          </a:prstGeom>
          <a:noFill/>
        </p:spPr>
        <p:txBody>
          <a:bodyPr wrap="square" rtlCol="1">
            <a:spAutoFit/>
          </a:bodyPr>
          <a:lstStyle/>
          <a:p>
            <a:pPr algn="l" rtl="0"/>
            <a:r>
              <a:rPr lang="fr-FR" sz="3200" dirty="0" smtClean="0">
                <a:solidFill>
                  <a:srgbClr val="FFFF00"/>
                </a:solidFill>
                <a:cs typeface="+mj-cs"/>
              </a:rPr>
              <a:t>3.</a:t>
            </a:r>
            <a:endParaRPr lang="ar-DZ" sz="3200" dirty="0">
              <a:solidFill>
                <a:srgbClr val="FFFF00"/>
              </a:solidFill>
              <a:cs typeface="+mj-cs"/>
            </a:endParaRPr>
          </a:p>
        </p:txBody>
      </p:sp>
      <p:grpSp>
        <p:nvGrpSpPr>
          <p:cNvPr id="3" name="Groupe 43"/>
          <p:cNvGrpSpPr/>
          <p:nvPr/>
        </p:nvGrpSpPr>
        <p:grpSpPr>
          <a:xfrm>
            <a:off x="2837538" y="857232"/>
            <a:ext cx="5949304" cy="5715040"/>
            <a:chOff x="7215206" y="857232"/>
            <a:chExt cx="5949304" cy="5715040"/>
          </a:xfrm>
        </p:grpSpPr>
        <p:grpSp>
          <p:nvGrpSpPr>
            <p:cNvPr id="10" name="Groupe 42"/>
            <p:cNvGrpSpPr/>
            <p:nvPr/>
          </p:nvGrpSpPr>
          <p:grpSpPr>
            <a:xfrm>
              <a:off x="7215206" y="857232"/>
              <a:ext cx="5949304" cy="5715040"/>
              <a:chOff x="1694530" y="928670"/>
              <a:chExt cx="5949304" cy="5715040"/>
            </a:xfrm>
          </p:grpSpPr>
          <p:pic>
            <p:nvPicPr>
              <p:cNvPr id="1026" name="Image 128" descr="SPI3_IDW"/>
              <p:cNvPicPr>
                <a:picLocks noChangeAspect="1" noChangeArrowheads="1"/>
              </p:cNvPicPr>
              <p:nvPr/>
            </p:nvPicPr>
            <p:blipFill>
              <a:blip r:embed="rId3" cstate="print"/>
              <a:srcRect l="24338" t="31812" r="34259" b="24985"/>
              <a:stretch>
                <a:fillRect/>
              </a:stretch>
            </p:blipFill>
            <p:spPr bwMode="auto">
              <a:xfrm>
                <a:off x="1694530" y="3916946"/>
                <a:ext cx="5949304" cy="2726764"/>
              </a:xfrm>
              <a:prstGeom prst="rect">
                <a:avLst/>
              </a:prstGeom>
              <a:noFill/>
            </p:spPr>
          </p:pic>
          <p:pic>
            <p:nvPicPr>
              <p:cNvPr id="9" name="Image 8" descr="Sans titre.jpg"/>
              <p:cNvPicPr>
                <a:picLocks noChangeAspect="1"/>
              </p:cNvPicPr>
              <p:nvPr/>
            </p:nvPicPr>
            <p:blipFill>
              <a:blip r:embed="rId4"/>
              <a:stretch>
                <a:fillRect/>
              </a:stretch>
            </p:blipFill>
            <p:spPr>
              <a:xfrm>
                <a:off x="1694530" y="928670"/>
                <a:ext cx="5934080" cy="2869582"/>
              </a:xfrm>
              <a:prstGeom prst="rect">
                <a:avLst/>
              </a:prstGeom>
            </p:spPr>
          </p:pic>
        </p:grpSp>
        <p:pic>
          <p:nvPicPr>
            <p:cNvPr id="5" name="Image 9"/>
            <p:cNvPicPr>
              <a:picLocks noChangeAspect="1" noChangeArrowheads="1"/>
            </p:cNvPicPr>
            <p:nvPr/>
          </p:nvPicPr>
          <p:blipFill>
            <a:blip r:embed="rId5"/>
            <a:srcRect/>
            <a:stretch>
              <a:fillRect/>
            </a:stretch>
          </p:blipFill>
          <p:spPr bwMode="auto">
            <a:xfrm>
              <a:off x="9429784" y="6072206"/>
              <a:ext cx="1371600" cy="252077"/>
            </a:xfrm>
            <a:prstGeom prst="rect">
              <a:avLst/>
            </a:prstGeom>
            <a:noFill/>
            <a:ln w="9525">
              <a:noFill/>
              <a:miter lim="800000"/>
              <a:headEnd/>
              <a:tailEnd/>
            </a:ln>
          </p:spPr>
        </p:pic>
        <p:pic>
          <p:nvPicPr>
            <p:cNvPr id="1030" name="Picture 6"/>
            <p:cNvPicPr>
              <a:picLocks noChangeAspect="1" noChangeArrowheads="1"/>
            </p:cNvPicPr>
            <p:nvPr/>
          </p:nvPicPr>
          <p:blipFill>
            <a:blip r:embed="rId6"/>
            <a:srcRect/>
            <a:stretch>
              <a:fillRect/>
            </a:stretch>
          </p:blipFill>
          <p:spPr bwMode="auto">
            <a:xfrm>
              <a:off x="11930114" y="5143512"/>
              <a:ext cx="476250" cy="1123871"/>
            </a:xfrm>
            <a:prstGeom prst="rect">
              <a:avLst/>
            </a:prstGeom>
            <a:noFill/>
            <a:ln w="9525">
              <a:noFill/>
              <a:miter lim="800000"/>
              <a:headEnd/>
              <a:tailEnd/>
            </a:ln>
          </p:spPr>
        </p:pic>
      </p:grpSp>
      <p:pic>
        <p:nvPicPr>
          <p:cNvPr id="1033" name="Picture 9"/>
          <p:cNvPicPr>
            <a:picLocks noChangeAspect="1" noChangeArrowheads="1"/>
          </p:cNvPicPr>
          <p:nvPr/>
        </p:nvPicPr>
        <p:blipFill>
          <a:blip r:embed="rId7"/>
          <a:srcRect/>
          <a:stretch>
            <a:fillRect/>
          </a:stretch>
        </p:blipFill>
        <p:spPr bwMode="auto">
          <a:xfrm>
            <a:off x="6668770" y="1199828"/>
            <a:ext cx="87630" cy="5168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115616" y="332656"/>
            <a:ext cx="2880320" cy="584775"/>
          </a:xfrm>
          <a:prstGeom prst="rect">
            <a:avLst/>
          </a:prstGeom>
          <a:noFill/>
        </p:spPr>
        <p:txBody>
          <a:bodyPr wrap="square" rtlCol="1">
            <a:spAutoFit/>
          </a:bodyPr>
          <a:lstStyle/>
          <a:p>
            <a:pPr algn="l" rtl="0"/>
            <a:r>
              <a:rPr lang="fr-FR" sz="3200" u="sng" dirty="0" smtClean="0">
                <a:solidFill>
                  <a:srgbClr val="FFFF00"/>
                </a:solidFill>
                <a:cs typeface="+mj-cs"/>
              </a:rPr>
              <a:t>Exemple</a:t>
            </a:r>
            <a:endParaRPr lang="ar-DZ" sz="3200" u="sng" dirty="0">
              <a:solidFill>
                <a:srgbClr val="FFFF00"/>
              </a:solidFill>
              <a:cs typeface="+mj-cs"/>
            </a:endParaRPr>
          </a:p>
        </p:txBody>
      </p:sp>
      <p:sp>
        <p:nvSpPr>
          <p:cNvPr id="6" name="ZoneTexte 5"/>
          <p:cNvSpPr txBox="1"/>
          <p:nvPr/>
        </p:nvSpPr>
        <p:spPr>
          <a:xfrm>
            <a:off x="539552" y="332656"/>
            <a:ext cx="648072" cy="584775"/>
          </a:xfrm>
          <a:prstGeom prst="rect">
            <a:avLst/>
          </a:prstGeom>
          <a:noFill/>
        </p:spPr>
        <p:txBody>
          <a:bodyPr wrap="square" rtlCol="1">
            <a:spAutoFit/>
          </a:bodyPr>
          <a:lstStyle/>
          <a:p>
            <a:pPr algn="l" rtl="0"/>
            <a:r>
              <a:rPr lang="fr-FR" sz="3200" dirty="0" smtClean="0">
                <a:solidFill>
                  <a:srgbClr val="FFFF00"/>
                </a:solidFill>
                <a:cs typeface="+mj-cs"/>
              </a:rPr>
              <a:t>3.</a:t>
            </a:r>
            <a:endParaRPr lang="ar-DZ" sz="3200" dirty="0">
              <a:solidFill>
                <a:srgbClr val="FFFF00"/>
              </a:solidFill>
              <a:cs typeface="+mj-cs"/>
            </a:endParaRPr>
          </a:p>
        </p:txBody>
      </p:sp>
      <p:pic>
        <p:nvPicPr>
          <p:cNvPr id="7" name="Espace réservé du contenu 6" descr="whatabouthere.png"/>
          <p:cNvPicPr>
            <a:picLocks noGrp="1" noChangeAspect="1"/>
          </p:cNvPicPr>
          <p:nvPr>
            <p:ph idx="1"/>
          </p:nvPr>
        </p:nvPicPr>
        <p:blipFill>
          <a:blip r:embed="rId3"/>
          <a:stretch>
            <a:fillRect/>
          </a:stretch>
        </p:blipFill>
        <p:spPr>
          <a:xfrm>
            <a:off x="571472" y="1588203"/>
            <a:ext cx="8013228" cy="4126813"/>
          </a:xfrm>
          <a:solidFill>
            <a:schemeClr val="bg1"/>
          </a:solid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115616" y="332656"/>
            <a:ext cx="2880320" cy="584775"/>
          </a:xfrm>
          <a:prstGeom prst="rect">
            <a:avLst/>
          </a:prstGeom>
          <a:noFill/>
        </p:spPr>
        <p:txBody>
          <a:bodyPr wrap="square" rtlCol="1">
            <a:spAutoFit/>
          </a:bodyPr>
          <a:lstStyle/>
          <a:p>
            <a:pPr algn="l" rtl="0"/>
            <a:r>
              <a:rPr lang="fr-FR" sz="3200" u="sng" dirty="0" smtClean="0">
                <a:solidFill>
                  <a:srgbClr val="FFFF00"/>
                </a:solidFill>
                <a:cs typeface="+mj-cs"/>
              </a:rPr>
              <a:t>Exemple</a:t>
            </a:r>
            <a:endParaRPr lang="ar-DZ" sz="3200" u="sng" dirty="0">
              <a:solidFill>
                <a:srgbClr val="FFFF00"/>
              </a:solidFill>
              <a:cs typeface="+mj-cs"/>
            </a:endParaRPr>
          </a:p>
        </p:txBody>
      </p:sp>
      <p:sp>
        <p:nvSpPr>
          <p:cNvPr id="6" name="ZoneTexte 5"/>
          <p:cNvSpPr txBox="1"/>
          <p:nvPr/>
        </p:nvSpPr>
        <p:spPr>
          <a:xfrm>
            <a:off x="539552" y="332656"/>
            <a:ext cx="648072" cy="584775"/>
          </a:xfrm>
          <a:prstGeom prst="rect">
            <a:avLst/>
          </a:prstGeom>
          <a:noFill/>
        </p:spPr>
        <p:txBody>
          <a:bodyPr wrap="square" rtlCol="1">
            <a:spAutoFit/>
          </a:bodyPr>
          <a:lstStyle/>
          <a:p>
            <a:pPr algn="l" rtl="0"/>
            <a:r>
              <a:rPr lang="fr-FR" sz="3200" dirty="0" smtClean="0">
                <a:solidFill>
                  <a:srgbClr val="FFFF00"/>
                </a:solidFill>
                <a:cs typeface="+mj-cs"/>
              </a:rPr>
              <a:t>3.</a:t>
            </a:r>
            <a:endParaRPr lang="ar-DZ" sz="3200" dirty="0">
              <a:solidFill>
                <a:srgbClr val="FFFF00"/>
              </a:solidFill>
              <a:cs typeface="+mj-cs"/>
            </a:endParaRPr>
          </a:p>
        </p:txBody>
      </p:sp>
      <p:pic>
        <p:nvPicPr>
          <p:cNvPr id="7" name="Espace réservé du contenu 6" descr="aqHS0.png"/>
          <p:cNvPicPr>
            <a:picLocks noGrp="1" noChangeAspect="1"/>
          </p:cNvPicPr>
          <p:nvPr>
            <p:ph idx="1"/>
          </p:nvPr>
        </p:nvPicPr>
        <p:blipFill>
          <a:blip r:embed="rId3"/>
          <a:stretch>
            <a:fillRect/>
          </a:stretch>
        </p:blipFill>
        <p:spPr>
          <a:xfrm>
            <a:off x="2809084" y="571480"/>
            <a:ext cx="5834882" cy="5834882"/>
          </a:xfr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6" name="ZoneTexte 5"/>
          <p:cNvSpPr txBox="1"/>
          <p:nvPr/>
        </p:nvSpPr>
        <p:spPr>
          <a:xfrm>
            <a:off x="1115616" y="539969"/>
            <a:ext cx="2880320" cy="584775"/>
          </a:xfrm>
          <a:prstGeom prst="rect">
            <a:avLst/>
          </a:prstGeom>
          <a:noFill/>
        </p:spPr>
        <p:txBody>
          <a:bodyPr wrap="square" rtlCol="1">
            <a:spAutoFit/>
          </a:bodyPr>
          <a:lstStyle/>
          <a:p>
            <a:pPr algn="l" rtl="0"/>
            <a:r>
              <a:rPr lang="fr-FR" sz="3200" u="sng" dirty="0" smtClean="0">
                <a:solidFill>
                  <a:srgbClr val="FFFF00"/>
                </a:solidFill>
                <a:cs typeface="+mj-cs"/>
              </a:rPr>
              <a:t>Précision</a:t>
            </a:r>
            <a:endParaRPr lang="ar-DZ" sz="3200" u="sng" dirty="0">
              <a:solidFill>
                <a:srgbClr val="FFFF00"/>
              </a:solidFill>
              <a:cs typeface="+mj-cs"/>
            </a:endParaRPr>
          </a:p>
        </p:txBody>
      </p:sp>
      <p:sp>
        <p:nvSpPr>
          <p:cNvPr id="7" name="ZoneTexte 6"/>
          <p:cNvSpPr txBox="1"/>
          <p:nvPr/>
        </p:nvSpPr>
        <p:spPr>
          <a:xfrm>
            <a:off x="539552" y="539969"/>
            <a:ext cx="648072" cy="584775"/>
          </a:xfrm>
          <a:prstGeom prst="rect">
            <a:avLst/>
          </a:prstGeom>
          <a:noFill/>
        </p:spPr>
        <p:txBody>
          <a:bodyPr wrap="square" rtlCol="1">
            <a:spAutoFit/>
          </a:bodyPr>
          <a:lstStyle/>
          <a:p>
            <a:pPr algn="l" rtl="0"/>
            <a:r>
              <a:rPr lang="fr-FR" sz="3200" dirty="0" smtClean="0">
                <a:solidFill>
                  <a:srgbClr val="FFFF00"/>
                </a:solidFill>
                <a:cs typeface="+mj-cs"/>
              </a:rPr>
              <a:t>4.</a:t>
            </a:r>
            <a:endParaRPr lang="ar-DZ" sz="3200" dirty="0">
              <a:solidFill>
                <a:srgbClr val="FFFF00"/>
              </a:solidFill>
              <a:cs typeface="+mj-cs"/>
            </a:endParaRPr>
          </a:p>
        </p:txBody>
      </p:sp>
      <p:sp>
        <p:nvSpPr>
          <p:cNvPr id="9" name="Rectangle 8"/>
          <p:cNvSpPr/>
          <p:nvPr/>
        </p:nvSpPr>
        <p:spPr>
          <a:xfrm>
            <a:off x="251520" y="1738551"/>
            <a:ext cx="8748464" cy="1323439"/>
          </a:xfrm>
          <a:prstGeom prst="rect">
            <a:avLst/>
          </a:prstGeom>
        </p:spPr>
        <p:txBody>
          <a:bodyPr wrap="square">
            <a:spAutoFit/>
          </a:bodyPr>
          <a:lstStyle/>
          <a:p>
            <a:pPr algn="l" rtl="0"/>
            <a:r>
              <a:rPr lang="fr-FR" sz="4000" dirty="0" smtClean="0">
                <a:solidFill>
                  <a:srgbClr val="FFFF00"/>
                </a:solidFill>
              </a:rPr>
              <a:t>La précision de l’interpolation dépond du nombre de données initiales utilisées.</a:t>
            </a:r>
            <a:endParaRPr lang="fr-FR" sz="4000" b="1" dirty="0">
              <a:solidFill>
                <a:srgbClr val="FFFF00"/>
              </a:solidFill>
            </a:endParaRPr>
          </a:p>
        </p:txBody>
      </p:sp>
      <p:sp>
        <p:nvSpPr>
          <p:cNvPr id="10" name="ZoneTexte 9"/>
          <p:cNvSpPr txBox="1"/>
          <p:nvPr/>
        </p:nvSpPr>
        <p:spPr>
          <a:xfrm>
            <a:off x="611560" y="4356393"/>
            <a:ext cx="3159968" cy="584775"/>
          </a:xfrm>
          <a:prstGeom prst="rect">
            <a:avLst/>
          </a:prstGeom>
          <a:noFill/>
        </p:spPr>
        <p:txBody>
          <a:bodyPr wrap="square" rtlCol="1">
            <a:spAutoFit/>
          </a:bodyPr>
          <a:lstStyle/>
          <a:p>
            <a:pPr algn="l" rtl="0"/>
            <a:r>
              <a:rPr lang="fr-FR" sz="3200" dirty="0" smtClean="0">
                <a:solidFill>
                  <a:srgbClr val="FFFF00"/>
                </a:solidFill>
                <a:cs typeface="+mj-cs"/>
              </a:rPr>
              <a:t>Données initiales</a:t>
            </a:r>
            <a:endParaRPr lang="ar-DZ" sz="3200" dirty="0">
              <a:solidFill>
                <a:srgbClr val="FFFF00"/>
              </a:solidFill>
              <a:cs typeface="+mj-cs"/>
            </a:endParaRPr>
          </a:p>
        </p:txBody>
      </p:sp>
      <p:sp>
        <p:nvSpPr>
          <p:cNvPr id="14" name="Flèche droite à entaille 13"/>
          <p:cNvSpPr/>
          <p:nvPr/>
        </p:nvSpPr>
        <p:spPr>
          <a:xfrm rot="18559488">
            <a:off x="3645866" y="4272041"/>
            <a:ext cx="700141" cy="357292"/>
          </a:xfrm>
          <a:prstGeom prst="notched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5" name="Flèche droite 14"/>
          <p:cNvSpPr/>
          <p:nvPr/>
        </p:nvSpPr>
        <p:spPr>
          <a:xfrm>
            <a:off x="4644008" y="4437112"/>
            <a:ext cx="864096" cy="50405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6" name="Flèche droite à entaille 15"/>
          <p:cNvSpPr/>
          <p:nvPr/>
        </p:nvSpPr>
        <p:spPr>
          <a:xfrm rot="18559488">
            <a:off x="7462289" y="4306500"/>
            <a:ext cx="700141" cy="357292"/>
          </a:xfrm>
          <a:prstGeom prst="notched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8" name="ZoneTexte 17"/>
          <p:cNvSpPr txBox="1"/>
          <p:nvPr/>
        </p:nvSpPr>
        <p:spPr>
          <a:xfrm>
            <a:off x="5804520" y="4365104"/>
            <a:ext cx="2295872" cy="584775"/>
          </a:xfrm>
          <a:prstGeom prst="rect">
            <a:avLst/>
          </a:prstGeom>
          <a:noFill/>
        </p:spPr>
        <p:txBody>
          <a:bodyPr wrap="square" rtlCol="1">
            <a:spAutoFit/>
          </a:bodyPr>
          <a:lstStyle/>
          <a:p>
            <a:pPr algn="l" rtl="0"/>
            <a:r>
              <a:rPr lang="fr-FR" sz="3200" dirty="0" smtClean="0">
                <a:solidFill>
                  <a:srgbClr val="FFFF00"/>
                </a:solidFill>
                <a:cs typeface="+mj-cs"/>
              </a:rPr>
              <a:t>Précision</a:t>
            </a:r>
            <a:endParaRPr lang="ar-DZ" sz="3200" dirty="0">
              <a:solidFill>
                <a:srgbClr val="FFFF00"/>
              </a:solidFill>
              <a:cs typeface="+mj-cs"/>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115616" y="539969"/>
            <a:ext cx="4680520" cy="584775"/>
          </a:xfrm>
          <a:prstGeom prst="rect">
            <a:avLst/>
          </a:prstGeom>
          <a:noFill/>
        </p:spPr>
        <p:txBody>
          <a:bodyPr wrap="square" rtlCol="1">
            <a:spAutoFit/>
          </a:bodyPr>
          <a:lstStyle/>
          <a:p>
            <a:pPr algn="l" rtl="0"/>
            <a:r>
              <a:rPr lang="fr-FR" sz="3200" u="sng" dirty="0" smtClean="0">
                <a:solidFill>
                  <a:srgbClr val="FFFF00"/>
                </a:solidFill>
                <a:cs typeface="+mj-cs"/>
              </a:rPr>
              <a:t>Méthodes d’interpolation</a:t>
            </a:r>
            <a:endParaRPr lang="ar-DZ" sz="3200" u="sng" dirty="0">
              <a:solidFill>
                <a:srgbClr val="FFFF00"/>
              </a:solidFill>
              <a:cs typeface="+mj-cs"/>
            </a:endParaRPr>
          </a:p>
        </p:txBody>
      </p:sp>
      <p:sp>
        <p:nvSpPr>
          <p:cNvPr id="8" name="ZoneTexte 7"/>
          <p:cNvSpPr txBox="1"/>
          <p:nvPr/>
        </p:nvSpPr>
        <p:spPr>
          <a:xfrm>
            <a:off x="539552" y="539969"/>
            <a:ext cx="648072" cy="584775"/>
          </a:xfrm>
          <a:prstGeom prst="rect">
            <a:avLst/>
          </a:prstGeom>
          <a:noFill/>
        </p:spPr>
        <p:txBody>
          <a:bodyPr wrap="square" rtlCol="1">
            <a:spAutoFit/>
          </a:bodyPr>
          <a:lstStyle/>
          <a:p>
            <a:pPr algn="l" rtl="0"/>
            <a:r>
              <a:rPr lang="fr-FR" sz="3200" dirty="0" smtClean="0">
                <a:solidFill>
                  <a:srgbClr val="FFFF00"/>
                </a:solidFill>
                <a:cs typeface="+mj-cs"/>
              </a:rPr>
              <a:t>5.</a:t>
            </a:r>
            <a:endParaRPr lang="ar-DZ" sz="3200" dirty="0">
              <a:solidFill>
                <a:srgbClr val="FFFF00"/>
              </a:solidFill>
              <a:cs typeface="+mj-cs"/>
            </a:endParaRPr>
          </a:p>
        </p:txBody>
      </p:sp>
      <p:sp>
        <p:nvSpPr>
          <p:cNvPr id="9" name="ZoneTexte 8"/>
          <p:cNvSpPr txBox="1"/>
          <p:nvPr/>
        </p:nvSpPr>
        <p:spPr>
          <a:xfrm>
            <a:off x="395536" y="1818690"/>
            <a:ext cx="8208912" cy="3970318"/>
          </a:xfrm>
          <a:prstGeom prst="rect">
            <a:avLst/>
          </a:prstGeom>
          <a:noFill/>
        </p:spPr>
        <p:txBody>
          <a:bodyPr wrap="square" rtlCol="1">
            <a:spAutoFit/>
          </a:bodyPr>
          <a:lstStyle/>
          <a:p>
            <a:pPr algn="l" rtl="0">
              <a:buFont typeface="Courier New" pitchFamily="49" charset="0"/>
              <a:buChar char="o"/>
            </a:pPr>
            <a:r>
              <a:rPr lang="fr-FR" sz="3600" dirty="0" smtClean="0">
                <a:solidFill>
                  <a:srgbClr val="FFFF00"/>
                </a:solidFill>
              </a:rPr>
              <a:t> Pondération par Distance inverse (IDW)</a:t>
            </a:r>
          </a:p>
          <a:p>
            <a:pPr algn="l" rtl="0"/>
            <a:endParaRPr lang="fr-FR" sz="3600" dirty="0" smtClean="0">
              <a:solidFill>
                <a:srgbClr val="FFFF00"/>
              </a:solidFill>
            </a:endParaRPr>
          </a:p>
          <a:p>
            <a:pPr algn="l" rtl="0">
              <a:buFont typeface="Courier New" pitchFamily="49" charset="0"/>
              <a:buChar char="o"/>
            </a:pPr>
            <a:r>
              <a:rPr lang="fr-FR" sz="3600" dirty="0" smtClean="0">
                <a:solidFill>
                  <a:srgbClr val="FFFF00"/>
                </a:solidFill>
                <a:cs typeface="+mj-cs"/>
              </a:rPr>
              <a:t> </a:t>
            </a:r>
            <a:r>
              <a:rPr lang="fr-FR" sz="3600" dirty="0" err="1" smtClean="0">
                <a:solidFill>
                  <a:srgbClr val="FFFF00"/>
                </a:solidFill>
                <a:cs typeface="+mj-cs"/>
              </a:rPr>
              <a:t>Krigeage</a:t>
            </a:r>
            <a:r>
              <a:rPr lang="fr-FR" sz="3600" dirty="0" smtClean="0">
                <a:solidFill>
                  <a:srgbClr val="FFFF00"/>
                </a:solidFill>
                <a:cs typeface="+mj-cs"/>
              </a:rPr>
              <a:t> (</a:t>
            </a:r>
            <a:r>
              <a:rPr lang="fr-FR" sz="3600" dirty="0" err="1" smtClean="0">
                <a:solidFill>
                  <a:srgbClr val="FFFF00"/>
                </a:solidFill>
                <a:cs typeface="+mj-cs"/>
              </a:rPr>
              <a:t>Kriging</a:t>
            </a:r>
            <a:r>
              <a:rPr lang="fr-FR" sz="3600" dirty="0" smtClean="0">
                <a:solidFill>
                  <a:srgbClr val="FFFF00"/>
                </a:solidFill>
                <a:cs typeface="+mj-cs"/>
              </a:rPr>
              <a:t>)</a:t>
            </a:r>
          </a:p>
          <a:p>
            <a:pPr algn="l" rtl="0"/>
            <a:endParaRPr lang="fr-FR" sz="3600" dirty="0" smtClean="0">
              <a:solidFill>
                <a:srgbClr val="FFFF00"/>
              </a:solidFill>
              <a:cs typeface="+mj-cs"/>
            </a:endParaRPr>
          </a:p>
          <a:p>
            <a:pPr algn="l" rtl="0">
              <a:buFont typeface="Courier New" pitchFamily="49" charset="0"/>
              <a:buChar char="o"/>
            </a:pPr>
            <a:r>
              <a:rPr lang="fr-FR" sz="3600" dirty="0" smtClean="0">
                <a:solidFill>
                  <a:srgbClr val="FFFF00"/>
                </a:solidFill>
                <a:cs typeface="+mj-cs"/>
              </a:rPr>
              <a:t> </a:t>
            </a:r>
            <a:r>
              <a:rPr lang="fr-FR" sz="3600" dirty="0" err="1" smtClean="0">
                <a:solidFill>
                  <a:srgbClr val="FFFF00"/>
                </a:solidFill>
                <a:cs typeface="+mj-cs"/>
              </a:rPr>
              <a:t>Spline</a:t>
            </a:r>
            <a:r>
              <a:rPr lang="fr-FR" sz="3600" dirty="0" smtClean="0">
                <a:solidFill>
                  <a:srgbClr val="FFFF00"/>
                </a:solidFill>
                <a:cs typeface="+mj-cs"/>
              </a:rPr>
              <a:t> </a:t>
            </a:r>
            <a:endParaRPr lang="fr-FR" sz="3600" dirty="0">
              <a:solidFill>
                <a:srgbClr val="FFFF00"/>
              </a:solidFill>
              <a:cs typeface="+mj-cs"/>
            </a:endParaRPr>
          </a:p>
          <a:p>
            <a:pPr algn="l" rtl="0">
              <a:buFont typeface="Courier New" pitchFamily="49" charset="0"/>
              <a:buChar char="o"/>
            </a:pPr>
            <a:endParaRPr lang="fr-FR" sz="3600" dirty="0" smtClean="0">
              <a:solidFill>
                <a:srgbClr val="FFFF00"/>
              </a:solidFill>
              <a:cs typeface="+mj-cs"/>
            </a:endParaRPr>
          </a:p>
          <a:p>
            <a:pPr algn="l" rtl="0">
              <a:buFont typeface="Courier New" pitchFamily="49" charset="0"/>
              <a:buChar char="o"/>
            </a:pPr>
            <a:r>
              <a:rPr lang="fr-FR" sz="3600" dirty="0" smtClean="0">
                <a:solidFill>
                  <a:srgbClr val="FFFF00"/>
                </a:solidFill>
                <a:cs typeface="+mj-cs"/>
              </a:rPr>
              <a:t> Autres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403648" y="539969"/>
            <a:ext cx="6480720" cy="1077218"/>
          </a:xfrm>
          <a:prstGeom prst="rect">
            <a:avLst/>
          </a:prstGeom>
          <a:noFill/>
        </p:spPr>
        <p:txBody>
          <a:bodyPr wrap="square" rtlCol="1">
            <a:spAutoFit/>
          </a:bodyPr>
          <a:lstStyle/>
          <a:p>
            <a:pPr algn="l" rtl="0"/>
            <a:r>
              <a:rPr lang="fr-FR" sz="3200" dirty="0" smtClean="0">
                <a:solidFill>
                  <a:srgbClr val="FFFF00"/>
                </a:solidFill>
              </a:rPr>
              <a:t>Pondération par Distance inversée (Inverse Distance </a:t>
            </a:r>
            <a:r>
              <a:rPr lang="fr-FR" sz="3200" dirty="0" err="1" smtClean="0">
                <a:solidFill>
                  <a:srgbClr val="FFFF00"/>
                </a:solidFill>
              </a:rPr>
              <a:t>Weighted</a:t>
            </a:r>
            <a:r>
              <a:rPr lang="fr-FR" sz="3200" dirty="0" smtClean="0">
                <a:solidFill>
                  <a:srgbClr val="FFFF00"/>
                </a:solidFill>
              </a:rPr>
              <a:t>)</a:t>
            </a:r>
            <a:endParaRPr lang="ar-DZ" sz="3200" u="sng" dirty="0">
              <a:solidFill>
                <a:srgbClr val="FFFF00"/>
              </a:solidFill>
              <a:cs typeface="+mj-cs"/>
            </a:endParaRPr>
          </a:p>
        </p:txBody>
      </p:sp>
      <p:sp>
        <p:nvSpPr>
          <p:cNvPr id="8" name="ZoneTexte 7"/>
          <p:cNvSpPr txBox="1"/>
          <p:nvPr/>
        </p:nvSpPr>
        <p:spPr>
          <a:xfrm>
            <a:off x="539552" y="539969"/>
            <a:ext cx="864096" cy="584775"/>
          </a:xfrm>
          <a:prstGeom prst="rect">
            <a:avLst/>
          </a:prstGeom>
          <a:noFill/>
        </p:spPr>
        <p:txBody>
          <a:bodyPr wrap="square" rtlCol="1">
            <a:spAutoFit/>
          </a:bodyPr>
          <a:lstStyle/>
          <a:p>
            <a:pPr algn="l" rtl="0"/>
            <a:r>
              <a:rPr lang="fr-FR" sz="3200" dirty="0" smtClean="0">
                <a:solidFill>
                  <a:srgbClr val="FFFF00"/>
                </a:solidFill>
                <a:cs typeface="+mj-cs"/>
              </a:rPr>
              <a:t>5.1.</a:t>
            </a:r>
            <a:endParaRPr lang="ar-DZ" sz="3200" dirty="0">
              <a:solidFill>
                <a:srgbClr val="FFFF00"/>
              </a:solidFill>
              <a:cs typeface="+mj-cs"/>
            </a:endParaRPr>
          </a:p>
        </p:txBody>
      </p:sp>
      <p:sp>
        <p:nvSpPr>
          <p:cNvPr id="9" name="Rectangle 8"/>
          <p:cNvSpPr/>
          <p:nvPr/>
        </p:nvSpPr>
        <p:spPr>
          <a:xfrm>
            <a:off x="144016" y="2028904"/>
            <a:ext cx="8820472" cy="2862322"/>
          </a:xfrm>
          <a:prstGeom prst="rect">
            <a:avLst/>
          </a:prstGeom>
        </p:spPr>
        <p:txBody>
          <a:bodyPr wrap="square">
            <a:spAutoFit/>
          </a:bodyPr>
          <a:lstStyle/>
          <a:p>
            <a:pPr algn="l" rtl="0"/>
            <a:r>
              <a:rPr lang="fr-FR" sz="3600" dirty="0" smtClean="0">
                <a:solidFill>
                  <a:srgbClr val="FFFF00"/>
                </a:solidFill>
              </a:rPr>
              <a:t>Les points d’échantillons sont pondérés durant l’interpolation de telle sorte que l’influence d’un point par rapport à un autre décline avec la distance du point inconnu que vous voulez créer.</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graphicFrame>
        <p:nvGraphicFramePr>
          <p:cNvPr id="9" name="Espace réservé du contenu 8"/>
          <p:cNvGraphicFramePr>
            <a:graphicFrameLocks noGrp="1"/>
          </p:cNvGraphicFramePr>
          <p:nvPr>
            <p:ph idx="1"/>
          </p:nvPr>
        </p:nvGraphicFramePr>
        <p:xfrm>
          <a:off x="2351314" y="2377440"/>
          <a:ext cx="4493623" cy="404949"/>
        </p:xfrm>
        <a:graphic>
          <a:graphicData uri="http://schemas.openxmlformats.org/drawingml/2006/table">
            <a:tbl>
              <a:tblPr rtl="1"/>
              <a:tblGrid>
                <a:gridCol w="4493623"/>
              </a:tblGrid>
              <a:tr h="404949">
                <a:tc>
                  <a:txBody>
                    <a:bodyPr/>
                    <a:lstStyle/>
                    <a:p>
                      <a:pPr rtl="1"/>
                      <a:endParaRPr lang="ar-DZ"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3074" name="Picture 2"/>
          <p:cNvPicPr>
            <a:picLocks noChangeAspect="1" noChangeArrowheads="1"/>
          </p:cNvPicPr>
          <p:nvPr/>
        </p:nvPicPr>
        <p:blipFill>
          <a:blip r:embed="rId3" cstate="print"/>
          <a:srcRect l="52296" t="39984" r="24133" b="36391"/>
          <a:stretch>
            <a:fillRect/>
          </a:stretch>
        </p:blipFill>
        <p:spPr bwMode="auto">
          <a:xfrm>
            <a:off x="1835696" y="3429000"/>
            <a:ext cx="5112568" cy="2921467"/>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l="22964" t="39984" r="52685" b="37375"/>
          <a:stretch>
            <a:fillRect/>
          </a:stretch>
        </p:blipFill>
        <p:spPr bwMode="auto">
          <a:xfrm>
            <a:off x="1835696" y="476672"/>
            <a:ext cx="5096914" cy="2664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6" name="Image 5"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9" name="ZoneTexte 8"/>
          <p:cNvSpPr txBox="1"/>
          <p:nvPr/>
        </p:nvSpPr>
        <p:spPr>
          <a:xfrm>
            <a:off x="1403648" y="539969"/>
            <a:ext cx="3672408" cy="584775"/>
          </a:xfrm>
          <a:prstGeom prst="rect">
            <a:avLst/>
          </a:prstGeom>
          <a:noFill/>
        </p:spPr>
        <p:txBody>
          <a:bodyPr wrap="square" rtlCol="1">
            <a:spAutoFit/>
          </a:bodyPr>
          <a:lstStyle/>
          <a:p>
            <a:pPr algn="l" rtl="0"/>
            <a:r>
              <a:rPr lang="fr-FR" sz="3200" dirty="0" err="1" smtClean="0">
                <a:solidFill>
                  <a:srgbClr val="FFFF00"/>
                </a:solidFill>
              </a:rPr>
              <a:t>Krigeage</a:t>
            </a:r>
            <a:r>
              <a:rPr lang="fr-FR" sz="3200" dirty="0" smtClean="0">
                <a:solidFill>
                  <a:srgbClr val="FFFF00"/>
                </a:solidFill>
              </a:rPr>
              <a:t> (</a:t>
            </a:r>
            <a:r>
              <a:rPr lang="fr-FR" sz="3200" dirty="0" err="1" smtClean="0">
                <a:solidFill>
                  <a:srgbClr val="FFFF00"/>
                </a:solidFill>
              </a:rPr>
              <a:t>Kriging</a:t>
            </a:r>
            <a:r>
              <a:rPr lang="fr-FR" sz="3200" dirty="0" smtClean="0">
                <a:solidFill>
                  <a:srgbClr val="FFFF00"/>
                </a:solidFill>
              </a:rPr>
              <a:t>)</a:t>
            </a:r>
            <a:endParaRPr lang="ar-DZ" sz="3200" u="sng" dirty="0">
              <a:solidFill>
                <a:srgbClr val="FFFF00"/>
              </a:solidFill>
              <a:cs typeface="+mj-cs"/>
            </a:endParaRPr>
          </a:p>
        </p:txBody>
      </p:sp>
      <p:sp>
        <p:nvSpPr>
          <p:cNvPr id="10" name="ZoneTexte 9"/>
          <p:cNvSpPr txBox="1"/>
          <p:nvPr/>
        </p:nvSpPr>
        <p:spPr>
          <a:xfrm>
            <a:off x="539552" y="539969"/>
            <a:ext cx="864096" cy="584775"/>
          </a:xfrm>
          <a:prstGeom prst="rect">
            <a:avLst/>
          </a:prstGeom>
          <a:noFill/>
        </p:spPr>
        <p:txBody>
          <a:bodyPr wrap="square" rtlCol="1">
            <a:spAutoFit/>
          </a:bodyPr>
          <a:lstStyle/>
          <a:p>
            <a:pPr algn="l" rtl="0"/>
            <a:r>
              <a:rPr lang="fr-FR" sz="3200" dirty="0" smtClean="0">
                <a:solidFill>
                  <a:srgbClr val="FFFF00"/>
                </a:solidFill>
                <a:cs typeface="+mj-cs"/>
              </a:rPr>
              <a:t>5.2.</a:t>
            </a:r>
            <a:endParaRPr lang="ar-DZ" sz="3200" dirty="0">
              <a:solidFill>
                <a:srgbClr val="FFFF00"/>
              </a:solidFill>
              <a:cs typeface="+mj-cs"/>
            </a:endParaRPr>
          </a:p>
        </p:txBody>
      </p:sp>
      <p:sp>
        <p:nvSpPr>
          <p:cNvPr id="11" name="Rectangle 10"/>
          <p:cNvSpPr/>
          <p:nvPr/>
        </p:nvSpPr>
        <p:spPr>
          <a:xfrm>
            <a:off x="144016" y="2028904"/>
            <a:ext cx="8820472" cy="2308324"/>
          </a:xfrm>
          <a:prstGeom prst="rect">
            <a:avLst/>
          </a:prstGeom>
        </p:spPr>
        <p:txBody>
          <a:bodyPr wrap="square">
            <a:spAutoFit/>
          </a:bodyPr>
          <a:lstStyle/>
          <a:p>
            <a:pPr algn="l" rtl="0"/>
            <a:r>
              <a:rPr lang="fr-FR" sz="3600" dirty="0" smtClean="0">
                <a:solidFill>
                  <a:srgbClr val="FFFF00"/>
                </a:solidFill>
              </a:rPr>
              <a:t>Le </a:t>
            </a:r>
            <a:r>
              <a:rPr lang="fr-FR" sz="3600" dirty="0" err="1" smtClean="0">
                <a:solidFill>
                  <a:srgbClr val="FFFF00"/>
                </a:solidFill>
              </a:rPr>
              <a:t>Krigeage</a:t>
            </a:r>
            <a:r>
              <a:rPr lang="fr-FR" sz="3600" dirty="0" smtClean="0">
                <a:solidFill>
                  <a:srgbClr val="FFFF00"/>
                </a:solidFill>
              </a:rPr>
              <a:t> tient compte non seulement de la distance entre les données et le point d'estimation, mais également des distances entre les données deux-à-deux.</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16386" name="Picture 2" descr="http://www.portailsig.org/sites/default/files/images/illustration/grass/pour_les_nuls/interpolation/krige.png"/>
          <p:cNvPicPr>
            <a:picLocks noChangeAspect="1" noChangeArrowheads="1"/>
          </p:cNvPicPr>
          <p:nvPr/>
        </p:nvPicPr>
        <p:blipFill>
          <a:blip r:embed="rId3" cstate="print"/>
          <a:srcRect/>
          <a:stretch>
            <a:fillRect/>
          </a:stretch>
        </p:blipFill>
        <p:spPr bwMode="auto">
          <a:xfrm>
            <a:off x="1259632" y="1700808"/>
            <a:ext cx="6681672" cy="4104456"/>
          </a:xfrm>
          <a:prstGeom prst="rect">
            <a:avLst/>
          </a:prstGeom>
          <a:solidFill>
            <a:schemeClr val="bg1"/>
          </a:solidFill>
        </p:spPr>
      </p:pic>
      <p:sp>
        <p:nvSpPr>
          <p:cNvPr id="8" name="ZoneTexte 7"/>
          <p:cNvSpPr txBox="1"/>
          <p:nvPr/>
        </p:nvSpPr>
        <p:spPr>
          <a:xfrm>
            <a:off x="1403648" y="539969"/>
            <a:ext cx="3672408" cy="584775"/>
          </a:xfrm>
          <a:prstGeom prst="rect">
            <a:avLst/>
          </a:prstGeom>
          <a:noFill/>
        </p:spPr>
        <p:txBody>
          <a:bodyPr wrap="square" rtlCol="1">
            <a:spAutoFit/>
          </a:bodyPr>
          <a:lstStyle/>
          <a:p>
            <a:pPr algn="l" rtl="0"/>
            <a:r>
              <a:rPr lang="fr-FR" sz="3200" dirty="0" err="1" smtClean="0">
                <a:solidFill>
                  <a:srgbClr val="FFFF00"/>
                </a:solidFill>
              </a:rPr>
              <a:t>Krigeage</a:t>
            </a:r>
            <a:r>
              <a:rPr lang="fr-FR" sz="3200" dirty="0" smtClean="0">
                <a:solidFill>
                  <a:srgbClr val="FFFF00"/>
                </a:solidFill>
              </a:rPr>
              <a:t> (</a:t>
            </a:r>
            <a:r>
              <a:rPr lang="fr-FR" sz="3200" dirty="0" err="1" smtClean="0">
                <a:solidFill>
                  <a:srgbClr val="FFFF00"/>
                </a:solidFill>
              </a:rPr>
              <a:t>Kriging</a:t>
            </a:r>
            <a:r>
              <a:rPr lang="fr-FR" sz="3200" dirty="0" smtClean="0">
                <a:solidFill>
                  <a:srgbClr val="FFFF00"/>
                </a:solidFill>
              </a:rPr>
              <a:t>)</a:t>
            </a:r>
            <a:endParaRPr lang="ar-DZ" sz="3200" u="sng" dirty="0">
              <a:solidFill>
                <a:srgbClr val="FFFF00"/>
              </a:solidFill>
              <a:cs typeface="+mj-cs"/>
            </a:endParaRPr>
          </a:p>
        </p:txBody>
      </p:sp>
      <p:sp>
        <p:nvSpPr>
          <p:cNvPr id="9" name="ZoneTexte 8"/>
          <p:cNvSpPr txBox="1"/>
          <p:nvPr/>
        </p:nvSpPr>
        <p:spPr>
          <a:xfrm>
            <a:off x="539552" y="539969"/>
            <a:ext cx="864096" cy="584775"/>
          </a:xfrm>
          <a:prstGeom prst="rect">
            <a:avLst/>
          </a:prstGeom>
          <a:noFill/>
        </p:spPr>
        <p:txBody>
          <a:bodyPr wrap="square" rtlCol="1">
            <a:spAutoFit/>
          </a:bodyPr>
          <a:lstStyle/>
          <a:p>
            <a:pPr algn="l" rtl="0"/>
            <a:r>
              <a:rPr lang="fr-FR" sz="3200" dirty="0" smtClean="0">
                <a:solidFill>
                  <a:srgbClr val="FFFF00"/>
                </a:solidFill>
                <a:cs typeface="+mj-cs"/>
              </a:rPr>
              <a:t>5.2.</a:t>
            </a:r>
            <a:endParaRPr lang="ar-DZ" sz="3200" dirty="0">
              <a:solidFill>
                <a:srgbClr val="FFFF00"/>
              </a:solidFill>
              <a:cs typeface="+mj-cs"/>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8" name="Rectangle 7"/>
          <p:cNvSpPr/>
          <p:nvPr/>
        </p:nvSpPr>
        <p:spPr>
          <a:xfrm>
            <a:off x="755576" y="1912764"/>
            <a:ext cx="7272808" cy="2308324"/>
          </a:xfrm>
          <a:prstGeom prst="rect">
            <a:avLst/>
          </a:prstGeom>
        </p:spPr>
        <p:txBody>
          <a:bodyPr wrap="square">
            <a:spAutoFit/>
          </a:bodyPr>
          <a:lstStyle/>
          <a:p>
            <a:pPr algn="l" rtl="0"/>
            <a:r>
              <a:rPr lang="en-US" sz="3600" dirty="0" smtClean="0">
                <a:solidFill>
                  <a:srgbClr val="FFFF00"/>
                </a:solidFill>
              </a:rPr>
              <a:t>La </a:t>
            </a:r>
            <a:r>
              <a:rPr lang="en-US" sz="3600" dirty="0" err="1" smtClean="0">
                <a:solidFill>
                  <a:srgbClr val="FFFF00"/>
                </a:solidFill>
              </a:rPr>
              <a:t>méthode</a:t>
            </a:r>
            <a:r>
              <a:rPr lang="en-US" sz="3600" dirty="0" smtClean="0">
                <a:solidFill>
                  <a:srgbClr val="FFFF00"/>
                </a:solidFill>
              </a:rPr>
              <a:t> </a:t>
            </a:r>
            <a:r>
              <a:rPr lang="en-US" sz="3600" dirty="0" err="1" smtClean="0">
                <a:solidFill>
                  <a:srgbClr val="FFFF00"/>
                </a:solidFill>
              </a:rPr>
              <a:t>Spline</a:t>
            </a:r>
            <a:r>
              <a:rPr lang="en-US" sz="3600" dirty="0" smtClean="0">
                <a:solidFill>
                  <a:srgbClr val="FFFF00"/>
                </a:solidFill>
              </a:rPr>
              <a:t> </a:t>
            </a:r>
            <a:r>
              <a:rPr lang="en-US" sz="3600" dirty="0" err="1" smtClean="0">
                <a:solidFill>
                  <a:srgbClr val="FFFF00"/>
                </a:solidFill>
              </a:rPr>
              <a:t>estime</a:t>
            </a:r>
            <a:r>
              <a:rPr lang="en-US" sz="3600" dirty="0" smtClean="0">
                <a:solidFill>
                  <a:srgbClr val="FFFF00"/>
                </a:solidFill>
              </a:rPr>
              <a:t> les </a:t>
            </a:r>
            <a:r>
              <a:rPr lang="en-US" sz="3600" dirty="0" err="1" smtClean="0">
                <a:solidFill>
                  <a:srgbClr val="FFFF00"/>
                </a:solidFill>
              </a:rPr>
              <a:t>valeurs</a:t>
            </a:r>
            <a:r>
              <a:rPr lang="en-US" sz="3600" dirty="0" smtClean="0">
                <a:solidFill>
                  <a:srgbClr val="FFFF00"/>
                </a:solidFill>
              </a:rPr>
              <a:t> </a:t>
            </a:r>
            <a:r>
              <a:rPr lang="en-US" sz="3600" dirty="0" err="1" smtClean="0">
                <a:solidFill>
                  <a:srgbClr val="FFFF00"/>
                </a:solidFill>
              </a:rPr>
              <a:t>interpolées</a:t>
            </a:r>
            <a:r>
              <a:rPr lang="en-US" sz="3600" dirty="0" smtClean="0">
                <a:solidFill>
                  <a:srgbClr val="FFFF00"/>
                </a:solidFill>
              </a:rPr>
              <a:t> à </a:t>
            </a:r>
            <a:r>
              <a:rPr lang="en-US" sz="3600" dirty="0" err="1" smtClean="0">
                <a:solidFill>
                  <a:srgbClr val="FFFF00"/>
                </a:solidFill>
              </a:rPr>
              <a:t>partir</a:t>
            </a:r>
            <a:r>
              <a:rPr lang="en-US" sz="3600" dirty="0" smtClean="0">
                <a:solidFill>
                  <a:srgbClr val="FFFF00"/>
                </a:solidFill>
              </a:rPr>
              <a:t> </a:t>
            </a:r>
            <a:r>
              <a:rPr lang="en-US" sz="3600" dirty="0" err="1" smtClean="0">
                <a:solidFill>
                  <a:srgbClr val="FFFF00"/>
                </a:solidFill>
              </a:rPr>
              <a:t>d’une</a:t>
            </a:r>
            <a:r>
              <a:rPr lang="en-US" sz="3600" dirty="0" smtClean="0">
                <a:solidFill>
                  <a:srgbClr val="FFFF00"/>
                </a:solidFill>
              </a:rPr>
              <a:t> surface qui </a:t>
            </a:r>
            <a:r>
              <a:rPr lang="en-US" sz="3600" dirty="0" err="1" smtClean="0">
                <a:solidFill>
                  <a:srgbClr val="FFFF00"/>
                </a:solidFill>
              </a:rPr>
              <a:t>passe</a:t>
            </a:r>
            <a:r>
              <a:rPr lang="en-US" sz="3600" dirty="0" smtClean="0">
                <a:solidFill>
                  <a:srgbClr val="FFFF00"/>
                </a:solidFill>
              </a:rPr>
              <a:t> par les points </a:t>
            </a:r>
            <a:r>
              <a:rPr lang="en-US" sz="3600" dirty="0" err="1" smtClean="0">
                <a:solidFill>
                  <a:srgbClr val="FFFF00"/>
                </a:solidFill>
              </a:rPr>
              <a:t>dont</a:t>
            </a:r>
            <a:r>
              <a:rPr lang="en-US" sz="3600" dirty="0" smtClean="0">
                <a:solidFill>
                  <a:srgbClr val="FFFF00"/>
                </a:solidFill>
              </a:rPr>
              <a:t> la </a:t>
            </a:r>
            <a:r>
              <a:rPr lang="en-US" sz="3600" dirty="0" err="1" smtClean="0">
                <a:solidFill>
                  <a:srgbClr val="FFFF00"/>
                </a:solidFill>
              </a:rPr>
              <a:t>valeur</a:t>
            </a:r>
            <a:r>
              <a:rPr lang="en-US" sz="3600" dirty="0" smtClean="0">
                <a:solidFill>
                  <a:srgbClr val="FFFF00"/>
                </a:solidFill>
              </a:rPr>
              <a:t> </a:t>
            </a:r>
            <a:r>
              <a:rPr lang="en-US" sz="3600" dirty="0" err="1" smtClean="0">
                <a:solidFill>
                  <a:srgbClr val="FFFF00"/>
                </a:solidFill>
              </a:rPr>
              <a:t>est</a:t>
            </a:r>
            <a:r>
              <a:rPr lang="en-US" sz="3600" dirty="0" smtClean="0">
                <a:solidFill>
                  <a:srgbClr val="FFFF00"/>
                </a:solidFill>
              </a:rPr>
              <a:t> </a:t>
            </a:r>
            <a:r>
              <a:rPr lang="en-US" sz="3600" dirty="0" err="1" smtClean="0">
                <a:solidFill>
                  <a:srgbClr val="FFFF00"/>
                </a:solidFill>
              </a:rPr>
              <a:t>connue</a:t>
            </a:r>
            <a:r>
              <a:rPr lang="en-US" sz="3600" dirty="0" smtClean="0">
                <a:solidFill>
                  <a:srgbClr val="FFFF00"/>
                </a:solidFill>
              </a:rPr>
              <a:t> (</a:t>
            </a:r>
            <a:r>
              <a:rPr lang="en-US" sz="3600" dirty="0" err="1" smtClean="0">
                <a:solidFill>
                  <a:srgbClr val="FFFF00"/>
                </a:solidFill>
              </a:rPr>
              <a:t>courbe</a:t>
            </a:r>
            <a:r>
              <a:rPr lang="en-US" sz="3600" dirty="0" smtClean="0">
                <a:solidFill>
                  <a:srgbClr val="FFFF00"/>
                </a:solidFill>
              </a:rPr>
              <a:t>).</a:t>
            </a:r>
          </a:p>
        </p:txBody>
      </p:sp>
      <p:sp>
        <p:nvSpPr>
          <p:cNvPr id="7" name="ZoneTexte 6"/>
          <p:cNvSpPr txBox="1"/>
          <p:nvPr/>
        </p:nvSpPr>
        <p:spPr>
          <a:xfrm>
            <a:off x="1403648" y="539969"/>
            <a:ext cx="3672408" cy="584775"/>
          </a:xfrm>
          <a:prstGeom prst="rect">
            <a:avLst/>
          </a:prstGeom>
          <a:noFill/>
        </p:spPr>
        <p:txBody>
          <a:bodyPr wrap="square" rtlCol="1">
            <a:spAutoFit/>
          </a:bodyPr>
          <a:lstStyle/>
          <a:p>
            <a:pPr algn="l" rtl="0"/>
            <a:r>
              <a:rPr lang="fr-FR" sz="3200" dirty="0" err="1" smtClean="0">
                <a:solidFill>
                  <a:srgbClr val="FFFF00"/>
                </a:solidFill>
              </a:rPr>
              <a:t>Spline</a:t>
            </a:r>
            <a:endParaRPr lang="ar-DZ" sz="3200" u="sng" dirty="0">
              <a:solidFill>
                <a:srgbClr val="FFFF00"/>
              </a:solidFill>
              <a:cs typeface="+mj-cs"/>
            </a:endParaRPr>
          </a:p>
        </p:txBody>
      </p:sp>
      <p:sp>
        <p:nvSpPr>
          <p:cNvPr id="10" name="ZoneTexte 9"/>
          <p:cNvSpPr txBox="1"/>
          <p:nvPr/>
        </p:nvSpPr>
        <p:spPr>
          <a:xfrm>
            <a:off x="539552" y="539969"/>
            <a:ext cx="864096" cy="584775"/>
          </a:xfrm>
          <a:prstGeom prst="rect">
            <a:avLst/>
          </a:prstGeom>
          <a:noFill/>
        </p:spPr>
        <p:txBody>
          <a:bodyPr wrap="square" rtlCol="1">
            <a:spAutoFit/>
          </a:bodyPr>
          <a:lstStyle/>
          <a:p>
            <a:pPr algn="l" rtl="0"/>
            <a:r>
              <a:rPr lang="fr-FR" sz="3200" dirty="0" smtClean="0">
                <a:solidFill>
                  <a:srgbClr val="FFFF00"/>
                </a:solidFill>
                <a:cs typeface="+mj-cs"/>
              </a:rPr>
              <a:t>5.3.</a:t>
            </a:r>
            <a:endParaRPr lang="ar-DZ" sz="3200" dirty="0">
              <a:solidFill>
                <a:srgbClr val="FFFF00"/>
              </a:solidFill>
              <a:cs typeface="+mj-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2689</TotalTime>
  <Words>4515</Words>
  <Application>Microsoft Office PowerPoint</Application>
  <PresentationFormat>Affichage à l'écran (4:3)</PresentationFormat>
  <Paragraphs>900</Paragraphs>
  <Slides>193</Slides>
  <Notes>0</Notes>
  <HiddenSlides>0</HiddenSlides>
  <MMClips>0</MMClips>
  <ScaleCrop>false</ScaleCrop>
  <HeadingPairs>
    <vt:vector size="4" baseType="variant">
      <vt:variant>
        <vt:lpstr>Thème</vt:lpstr>
      </vt:variant>
      <vt:variant>
        <vt:i4>1</vt:i4>
      </vt:variant>
      <vt:variant>
        <vt:lpstr>Titres des diapositives</vt:lpstr>
      </vt:variant>
      <vt:variant>
        <vt:i4>193</vt:i4>
      </vt:variant>
    </vt:vector>
  </HeadingPairs>
  <TitlesOfParts>
    <vt:vector size="194"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Diapositive 84</vt:lpstr>
      <vt:lpstr>Diapositive 85</vt:lpstr>
      <vt:lpstr>Diapositive 86</vt:lpstr>
      <vt:lpstr>Diapositive 87</vt:lpstr>
      <vt:lpstr>Diapositive 88</vt:lpstr>
      <vt:lpstr>Diapositive 89</vt:lpstr>
      <vt:lpstr>Diapositive 90</vt:lpstr>
      <vt:lpstr>Diapositive 91</vt:lpstr>
      <vt:lpstr>Diapositive 92</vt:lpstr>
      <vt:lpstr>Diapositive 93</vt:lpstr>
      <vt:lpstr>Diapositive 94</vt:lpstr>
      <vt:lpstr>Diapositive 95</vt:lpstr>
      <vt:lpstr>Diapositive 96</vt:lpstr>
      <vt:lpstr>Diapositive 97</vt:lpstr>
      <vt:lpstr>Diapositive 98</vt:lpstr>
      <vt:lpstr>Diapositive 99</vt:lpstr>
      <vt:lpstr>Diapositive 100</vt:lpstr>
      <vt:lpstr>Diapositive 101</vt:lpstr>
      <vt:lpstr>Diapositive 102</vt:lpstr>
      <vt:lpstr>Diapositive 103</vt:lpstr>
      <vt:lpstr>Diapositive 104</vt:lpstr>
      <vt:lpstr>Diapositive 105</vt:lpstr>
      <vt:lpstr>Diapositive 106</vt:lpstr>
      <vt:lpstr>Diapositive 107</vt:lpstr>
      <vt:lpstr>Diapositive 108</vt:lpstr>
      <vt:lpstr>Diapositive 109</vt:lpstr>
      <vt:lpstr>Diapositive 110</vt:lpstr>
      <vt:lpstr>Diapositive 111</vt:lpstr>
      <vt:lpstr>Diapositive 112</vt:lpstr>
      <vt:lpstr>Diapositive 113</vt:lpstr>
      <vt:lpstr>Diapositive 114</vt:lpstr>
      <vt:lpstr>Diapositive 115</vt:lpstr>
      <vt:lpstr>Diapositive 116</vt:lpstr>
      <vt:lpstr>Diapositive 117</vt:lpstr>
      <vt:lpstr>Diapositive 118</vt:lpstr>
      <vt:lpstr>Diapositive 119</vt:lpstr>
      <vt:lpstr>Diapositive 120</vt:lpstr>
      <vt:lpstr>Diapositive 121</vt:lpstr>
      <vt:lpstr>Diapositive 122</vt:lpstr>
      <vt:lpstr>Diapositive 123</vt:lpstr>
      <vt:lpstr>Diapositive 124</vt:lpstr>
      <vt:lpstr>Diapositive 125</vt:lpstr>
      <vt:lpstr>Diapositive 126</vt:lpstr>
      <vt:lpstr>Diapositive 127</vt:lpstr>
      <vt:lpstr>Diapositive 128</vt:lpstr>
      <vt:lpstr>Diapositive 129</vt:lpstr>
      <vt:lpstr>Diapositive 130</vt:lpstr>
      <vt:lpstr>onnement</vt:lpstr>
      <vt:lpstr>Diapositive 132</vt:lpstr>
      <vt:lpstr>Diapositive 133</vt:lpstr>
      <vt:lpstr>Diapositive 134</vt:lpstr>
      <vt:lpstr>Diapositive 135</vt:lpstr>
      <vt:lpstr>Diapositive 136</vt:lpstr>
      <vt:lpstr>Diapositive 137</vt:lpstr>
      <vt:lpstr>Diapositive 138</vt:lpstr>
      <vt:lpstr>Diapositive 139</vt:lpstr>
      <vt:lpstr>Diapositive 140</vt:lpstr>
      <vt:lpstr>Diapositive 141</vt:lpstr>
      <vt:lpstr>Diapositive 142</vt:lpstr>
      <vt:lpstr>Diapositive 143</vt:lpstr>
      <vt:lpstr>Diapositive 144</vt:lpstr>
      <vt:lpstr>Diapositive 145</vt:lpstr>
      <vt:lpstr>Diapositive 146</vt:lpstr>
      <vt:lpstr>Diapositive 147</vt:lpstr>
      <vt:lpstr>Diapositive 148</vt:lpstr>
      <vt:lpstr>Diapositive 149</vt:lpstr>
      <vt:lpstr>Diapositive 150</vt:lpstr>
      <vt:lpstr>Diapositive 151</vt:lpstr>
      <vt:lpstr>Diapositive 152</vt:lpstr>
      <vt:lpstr>Diapositive 153</vt:lpstr>
      <vt:lpstr>Diapositive 154</vt:lpstr>
      <vt:lpstr>Diapositive 155</vt:lpstr>
      <vt:lpstr>Diapositive 156</vt:lpstr>
      <vt:lpstr>Diapositive 157</vt:lpstr>
      <vt:lpstr>Diapositive 158</vt:lpstr>
      <vt:lpstr>Diapositive 159</vt:lpstr>
      <vt:lpstr>Diapositive 160</vt:lpstr>
      <vt:lpstr>Diapositive 161</vt:lpstr>
      <vt:lpstr>Diapositive 162</vt:lpstr>
      <vt:lpstr>Diapositive 163</vt:lpstr>
      <vt:lpstr>Diapositive 164</vt:lpstr>
      <vt:lpstr>Diapositive 165</vt:lpstr>
      <vt:lpstr>Diapositive 166</vt:lpstr>
      <vt:lpstr>Diapositive 167</vt:lpstr>
      <vt:lpstr>Diapositive 168</vt:lpstr>
      <vt:lpstr>Diapositive 169</vt:lpstr>
      <vt:lpstr>Diapositive 170</vt:lpstr>
      <vt:lpstr>Diapositive 171</vt:lpstr>
      <vt:lpstr>Diapositive 172</vt:lpstr>
      <vt:lpstr>Diapositive 173</vt:lpstr>
      <vt:lpstr>Diapositive 174</vt:lpstr>
      <vt:lpstr>Diapositive 175</vt:lpstr>
      <vt:lpstr>Diapositive 176</vt:lpstr>
      <vt:lpstr>Diapositive 177</vt:lpstr>
      <vt:lpstr>Diapositive 178</vt:lpstr>
      <vt:lpstr>Diapositive 179</vt:lpstr>
      <vt:lpstr>Diapositive 180</vt:lpstr>
      <vt:lpstr>Diapositive 181</vt:lpstr>
      <vt:lpstr>Diapositive 182</vt:lpstr>
      <vt:lpstr>Diapositive 183</vt:lpstr>
      <vt:lpstr>Diapositive 184</vt:lpstr>
      <vt:lpstr>Diapositive 185</vt:lpstr>
      <vt:lpstr>Diapositive 186</vt:lpstr>
      <vt:lpstr>Diapositive 187</vt:lpstr>
      <vt:lpstr>Diapositive 188</vt:lpstr>
      <vt:lpstr>Diapositive 189</vt:lpstr>
      <vt:lpstr>Diapositive 190</vt:lpstr>
      <vt:lpstr>Diapositive 191</vt:lpstr>
      <vt:lpstr>Diapositive 192</vt:lpstr>
      <vt:lpstr>Diapositive 193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AISSAOUI.Computer</dc:creator>
  <cp:lastModifiedBy>MCS</cp:lastModifiedBy>
  <cp:revision>204</cp:revision>
  <dcterms:created xsi:type="dcterms:W3CDTF">2016-11-05T19:17:49Z</dcterms:created>
  <dcterms:modified xsi:type="dcterms:W3CDTF">2021-10-23T08:31:10Z</dcterms:modified>
</cp:coreProperties>
</file>