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4" r:id="rId4"/>
    <p:sldId id="265" r:id="rId5"/>
    <p:sldId id="266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7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1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6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1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9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4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9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3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56851-7F2A-43B5-BB72-1674CE7D4F4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7D8EC-8EC0-4F41-BBC4-CB4091CB6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9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14400" y="304800"/>
            <a:ext cx="7467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200" b="1" dirty="0" smtClean="0"/>
              <a:t>الجمهورية الجزائرية الديمقراطية الشعبية</a:t>
            </a:r>
            <a:endParaRPr lang="en-US" sz="3200" b="1" dirty="0" smtClean="0"/>
          </a:p>
          <a:p>
            <a:pPr algn="ctr" rtl="1"/>
            <a:r>
              <a:rPr lang="ar-DZ" sz="3200" b="1" dirty="0" smtClean="0"/>
              <a:t>وزارة التعليم </a:t>
            </a:r>
            <a:r>
              <a:rPr lang="ar-DZ" sz="3200" b="1" dirty="0" smtClean="0"/>
              <a:t>العالي والبحث العلمي </a:t>
            </a:r>
          </a:p>
          <a:p>
            <a:pPr algn="ctr" rtl="1"/>
            <a:r>
              <a:rPr lang="ar-DZ" sz="3200" b="1" dirty="0" smtClean="0"/>
              <a:t> جامعة الشهيد حمة لخضر</a:t>
            </a:r>
            <a:r>
              <a:rPr lang="en-US" sz="3200" b="1" dirty="0" smtClean="0"/>
              <a:t> </a:t>
            </a:r>
            <a:r>
              <a:rPr lang="ar-DZ" sz="3200" b="1" dirty="0" smtClean="0"/>
              <a:t>الوادي</a:t>
            </a:r>
            <a:endParaRPr lang="en-US" sz="3200" b="1" dirty="0" smtClean="0"/>
          </a:p>
          <a:p>
            <a:pPr algn="ctr" rtl="1"/>
            <a:r>
              <a:rPr lang="ar-DZ" sz="3200" b="1" dirty="0" smtClean="0"/>
              <a:t> كلية علوم الطبيعة والحياة </a:t>
            </a:r>
            <a:endParaRPr lang="en-US" sz="3200" b="1" dirty="0" smtClean="0"/>
          </a:p>
          <a:p>
            <a:pPr algn="ctr" rtl="1"/>
            <a:r>
              <a:rPr lang="ar-DZ" sz="3200" b="1" dirty="0" smtClean="0"/>
              <a:t>قسم البيولوجيا </a:t>
            </a:r>
            <a:endParaRPr lang="en-US" sz="3200" b="1" dirty="0" smtClean="0"/>
          </a:p>
          <a:p>
            <a:pPr algn="ctr" rtl="1"/>
            <a:r>
              <a:rPr lang="ar-DZ" sz="3200" b="1" dirty="0" smtClean="0"/>
              <a:t>ميدان علوم الطبيعة والحياة </a:t>
            </a:r>
            <a:endParaRPr lang="en-US" sz="3200" b="1" dirty="0" smtClean="0"/>
          </a:p>
          <a:p>
            <a:pPr algn="ctr" rtl="1"/>
            <a:r>
              <a:rPr lang="ar-DZ" sz="3200" b="1" dirty="0" smtClean="0"/>
              <a:t>شعبة العلوم البيولوجية</a:t>
            </a:r>
          </a:p>
          <a:p>
            <a:pPr algn="ctr" rtl="1"/>
            <a:endParaRPr lang="ar-DZ" sz="3200" b="1" dirty="0"/>
          </a:p>
          <a:p>
            <a:pPr algn="ctr" rtl="1"/>
            <a:r>
              <a:rPr lang="ar-DZ" sz="3200" b="1" dirty="0" smtClean="0"/>
              <a:t>الدرس الاول مادة نباتات الزينة </a:t>
            </a:r>
          </a:p>
          <a:p>
            <a:pPr algn="ctr" rtl="1"/>
            <a:r>
              <a:rPr lang="ar-DZ" sz="3200" b="1" dirty="0" smtClean="0"/>
              <a:t>اقسام نباتات الزينة </a:t>
            </a:r>
          </a:p>
          <a:p>
            <a:pPr algn="ctr" rtl="1"/>
            <a:r>
              <a:rPr lang="ar-DZ" sz="3200" b="1" dirty="0" smtClean="0"/>
              <a:t>سنة ثالثة بيولوجيا وفيزيولوجيا النبات </a:t>
            </a:r>
          </a:p>
          <a:p>
            <a:pPr algn="ctr" rtl="1"/>
            <a:endParaRPr lang="ar-DZ" sz="3200" b="1" dirty="0" smtClean="0"/>
          </a:p>
          <a:p>
            <a:pPr algn="ctr" rtl="1"/>
            <a:r>
              <a:rPr lang="ar-DZ" sz="3200" b="1" dirty="0" smtClean="0"/>
              <a:t>الموسم الجامعي 2022/2023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4740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459087" y="4800600"/>
            <a:ext cx="4700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altLang="en-US" sz="4000" b="1" dirty="0" smtClean="0">
                <a:solidFill>
                  <a:srgbClr val="DA2310"/>
                </a:solidFill>
              </a:rPr>
              <a:t> </a:t>
            </a:r>
            <a:endParaRPr lang="ar-EG" altLang="en-US" sz="4000" b="1" dirty="0" smtClean="0">
              <a:solidFill>
                <a:srgbClr val="DA2310"/>
              </a:solidFill>
            </a:endParaRPr>
          </a:p>
          <a:p>
            <a:pPr algn="r" rtl="1"/>
            <a:r>
              <a:rPr lang="ar-DZ" altLang="en-US" sz="4000" b="1" dirty="0" smtClean="0">
                <a:solidFill>
                  <a:srgbClr val="DA2310"/>
                </a:solidFill>
              </a:rPr>
              <a:t>  </a:t>
            </a:r>
            <a:endParaRPr lang="en-US" altLang="en-US" sz="4000" b="1" dirty="0" smtClean="0">
              <a:solidFill>
                <a:srgbClr val="DA2310"/>
              </a:solidFill>
            </a:endParaRPr>
          </a:p>
          <a:p>
            <a:pPr algn="r" rtl="1"/>
            <a:endParaRPr lang="en-US" sz="4000" b="1" dirty="0"/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685800" y="304800"/>
            <a:ext cx="800735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DZ" altLang="en-US" sz="4000" dirty="0" smtClean="0">
              <a:solidFill>
                <a:srgbClr val="DA2310"/>
              </a:solidFill>
            </a:endParaRPr>
          </a:p>
          <a:p>
            <a:r>
              <a:rPr lang="ar-EG" altLang="en-US" sz="4400" b="1" dirty="0" smtClean="0">
                <a:solidFill>
                  <a:srgbClr val="DA2310"/>
                </a:solidFill>
              </a:rPr>
              <a:t>تعريف </a:t>
            </a:r>
            <a:r>
              <a:rPr lang="ar-DZ" altLang="en-US" sz="4400" b="1" dirty="0" smtClean="0">
                <a:solidFill>
                  <a:srgbClr val="DA2310"/>
                </a:solidFill>
              </a:rPr>
              <a:t>علم </a:t>
            </a:r>
            <a:r>
              <a:rPr lang="ar-EG" altLang="en-US" sz="4400" b="1" dirty="0" smtClean="0">
                <a:solidFill>
                  <a:srgbClr val="DA2310"/>
                </a:solidFill>
              </a:rPr>
              <a:t>نباتات الزينة</a:t>
            </a:r>
          </a:p>
          <a:p>
            <a:r>
              <a:rPr lang="ar-DZ" altLang="en-US" sz="4400" b="1" dirty="0" smtClean="0">
                <a:solidFill>
                  <a:srgbClr val="DA2310"/>
                </a:solidFill>
              </a:rPr>
              <a:t>تعريف نباتات الزينة </a:t>
            </a:r>
          </a:p>
          <a:p>
            <a:r>
              <a:rPr lang="ar-DZ" altLang="en-US" sz="4400" b="1" dirty="0" smtClean="0">
                <a:solidFill>
                  <a:srgbClr val="DA2310"/>
                </a:solidFill>
              </a:rPr>
              <a:t>مجالات علم نباتات الزينة </a:t>
            </a:r>
          </a:p>
          <a:p>
            <a:r>
              <a:rPr lang="ar-EG" altLang="en-US" sz="4400" b="1" dirty="0" smtClean="0">
                <a:solidFill>
                  <a:srgbClr val="DA2310"/>
                </a:solidFill>
              </a:rPr>
              <a:t> أهمية نباتات ال</a:t>
            </a:r>
            <a:r>
              <a:rPr lang="ar-DZ" altLang="en-US" sz="4400" b="1" dirty="0" smtClean="0">
                <a:solidFill>
                  <a:srgbClr val="DA2310"/>
                </a:solidFill>
              </a:rPr>
              <a:t>زينة</a:t>
            </a:r>
          </a:p>
          <a:p>
            <a:r>
              <a:rPr lang="ar-DZ" altLang="en-US" sz="4400" b="1" dirty="0" smtClean="0">
                <a:solidFill>
                  <a:srgbClr val="DA2310"/>
                </a:solidFill>
              </a:rPr>
              <a:t> </a:t>
            </a:r>
            <a:r>
              <a:rPr lang="ar-DZ" altLang="en-US" sz="4400" b="1" dirty="0" smtClean="0">
                <a:solidFill>
                  <a:srgbClr val="DA2310"/>
                </a:solidFill>
              </a:rPr>
              <a:t>اقسام نباتات الزينة </a:t>
            </a:r>
            <a:endParaRPr lang="ar-EG" altLang="en-US" sz="4400" b="1" dirty="0" smtClean="0">
              <a:solidFill>
                <a:srgbClr val="DA23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7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04800" y="2209800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 smtClean="0"/>
              <a:t>علم الزينة </a:t>
            </a:r>
            <a:r>
              <a:rPr lang="en-US" sz="3600" dirty="0" smtClean="0"/>
              <a:t>Floriculture :- </a:t>
            </a:r>
            <a:r>
              <a:rPr lang="ar-DZ" sz="3600" dirty="0" smtClean="0">
                <a:solidFill>
                  <a:prstClr val="black"/>
                </a:solidFill>
              </a:rPr>
              <a:t>وهو </a:t>
            </a:r>
            <a:r>
              <a:rPr lang="ar-DZ" sz="3600" dirty="0">
                <a:solidFill>
                  <a:prstClr val="black"/>
                </a:solidFill>
              </a:rPr>
              <a:t>علم وفن يهتم بجمال النباتات وتنسيقها على </a:t>
            </a:r>
            <a:r>
              <a:rPr lang="ar-DZ" sz="3600" dirty="0" err="1">
                <a:solidFill>
                  <a:prstClr val="black"/>
                </a:solidFill>
              </a:rPr>
              <a:t>االرض</a:t>
            </a:r>
            <a:r>
              <a:rPr lang="ar-DZ" sz="3600" dirty="0">
                <a:solidFill>
                  <a:prstClr val="black"/>
                </a:solidFill>
              </a:rPr>
              <a:t>. وانتخاب النباتات الجميلة واكثارها وايجاد اصناف جديدة عن طريق التهجين والتربية بغية الوصول الى أجمل </a:t>
            </a:r>
            <a:r>
              <a:rPr lang="ar-DZ" sz="3600" dirty="0" err="1">
                <a:solidFill>
                  <a:prstClr val="black"/>
                </a:solidFill>
              </a:rPr>
              <a:t>األلوا</a:t>
            </a:r>
            <a:r>
              <a:rPr lang="ar-DZ" sz="3600" dirty="0">
                <a:solidFill>
                  <a:prstClr val="black"/>
                </a:solidFill>
              </a:rPr>
              <a:t> ن وعمل منها لوحة فنية عن طريق تنسيقها بأسلوب فني عند زراعتها في الحدائق</a:t>
            </a:r>
            <a:endParaRPr lang="en-US" sz="3600" dirty="0"/>
          </a:p>
        </p:txBody>
      </p:sp>
      <p:sp>
        <p:nvSpPr>
          <p:cNvPr id="6" name="مستطيل 5"/>
          <p:cNvSpPr/>
          <p:nvPr/>
        </p:nvSpPr>
        <p:spPr>
          <a:xfrm>
            <a:off x="3810000" y="762000"/>
            <a:ext cx="4204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altLang="en-US" sz="4000" b="1" dirty="0" smtClean="0">
                <a:solidFill>
                  <a:srgbClr val="DA2310"/>
                </a:solidFill>
              </a:rPr>
              <a:t>تعريف </a:t>
            </a:r>
            <a:r>
              <a:rPr lang="ar-DZ" altLang="en-US" sz="4000" b="1" dirty="0" smtClean="0">
                <a:solidFill>
                  <a:srgbClr val="DA2310"/>
                </a:solidFill>
              </a:rPr>
              <a:t>علم </a:t>
            </a:r>
            <a:r>
              <a:rPr lang="ar-EG" altLang="en-US" sz="4000" b="1" dirty="0" smtClean="0">
                <a:solidFill>
                  <a:srgbClr val="DA2310"/>
                </a:solidFill>
              </a:rPr>
              <a:t>نباتات الزينة</a:t>
            </a:r>
            <a:endParaRPr lang="ar-EG" altLang="en-US" sz="4000" b="1" dirty="0" smtClean="0">
              <a:solidFill>
                <a:srgbClr val="DA23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255" y="1524000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 smtClean="0"/>
              <a:t>. </a:t>
            </a:r>
            <a:r>
              <a:rPr lang="ar-DZ" sz="3200" b="1" dirty="0" smtClean="0"/>
              <a:t>نباتات الزينة: </a:t>
            </a:r>
            <a:r>
              <a:rPr lang="ar-DZ" sz="3200" dirty="0" smtClean="0"/>
              <a:t>- هي نباتات تستخدم في تزيين الشوارع والمنازل والحدائق العامة لتضفي عليها منظرا جماليا ينعكس جمالها على </a:t>
            </a:r>
            <a:r>
              <a:rPr lang="ar-DZ" sz="3200" dirty="0" err="1" smtClean="0"/>
              <a:t>االنسان</a:t>
            </a:r>
            <a:r>
              <a:rPr lang="ar-DZ" sz="3200" dirty="0" smtClean="0"/>
              <a:t> فيشعر بالبهجة والسرور والراحة النفسية. </a:t>
            </a:r>
            <a:r>
              <a:rPr lang="ar-DZ" sz="3200" dirty="0" err="1" smtClean="0"/>
              <a:t>تت</a:t>
            </a:r>
            <a:r>
              <a:rPr lang="ar-DZ" sz="3200" dirty="0" smtClean="0"/>
              <a:t> زراعته وتنميته من أجل استخدامه من قبل العامة في العديد ّم تُعّرف نباتات الزينة على أنّها ذلك النوع من النبات الذي من </a:t>
            </a:r>
            <a:r>
              <a:rPr lang="ar-DZ" sz="3200" dirty="0" err="1" smtClean="0"/>
              <a:t>لالغراض</a:t>
            </a:r>
            <a:r>
              <a:rPr lang="ar-DZ" sz="3200" dirty="0" smtClean="0"/>
              <a:t> </a:t>
            </a:r>
          </a:p>
          <a:p>
            <a:pPr algn="r" rtl="1"/>
            <a:r>
              <a:rPr lang="ar-DZ" sz="3200" dirty="0" smtClean="0"/>
              <a:t>1 .كتجهيز أراضي </a:t>
            </a:r>
            <a:r>
              <a:rPr lang="ar-DZ" sz="3200" dirty="0" err="1" smtClean="0"/>
              <a:t>المالعب</a:t>
            </a:r>
            <a:r>
              <a:rPr lang="ar-DZ" sz="3200" dirty="0" smtClean="0"/>
              <a:t> الرياضية.</a:t>
            </a:r>
          </a:p>
          <a:p>
            <a:pPr algn="r" rtl="1"/>
            <a:r>
              <a:rPr lang="ar-DZ" sz="3200" dirty="0" smtClean="0"/>
              <a:t> 2 .اقتنائها كنباتات تدوم </a:t>
            </a:r>
            <a:r>
              <a:rPr lang="ar-DZ" sz="3200" dirty="0" err="1" smtClean="0"/>
              <a:t>طويالا</a:t>
            </a:r>
            <a:r>
              <a:rPr lang="ar-DZ" sz="3200" dirty="0" smtClean="0"/>
              <a:t> ويمكن حفظها . </a:t>
            </a:r>
          </a:p>
          <a:p>
            <a:pPr algn="r" rtl="1"/>
            <a:r>
              <a:rPr lang="ar-DZ" sz="3200" dirty="0" smtClean="0"/>
              <a:t>3 .تستخدم نباتات الزينة في العديد من قطاعات الصناعة الخضراء كمشاتل النباتات </a:t>
            </a:r>
            <a:r>
              <a:rPr lang="ar-DZ" sz="3200" dirty="0" err="1" smtClean="0"/>
              <a:t>واألزهار</a:t>
            </a:r>
            <a:r>
              <a:rPr lang="ar-DZ" sz="3200" dirty="0" smtClean="0"/>
              <a:t>، والحدائق، وعلى جوانب الطرق .</a:t>
            </a:r>
          </a:p>
          <a:p>
            <a:pPr algn="r" rtl="1"/>
            <a:r>
              <a:rPr lang="ar-DZ" sz="3200" dirty="0" smtClean="0"/>
              <a:t>  </a:t>
            </a:r>
            <a:endParaRPr lang="en-US" sz="3200" dirty="0"/>
          </a:p>
        </p:txBody>
      </p:sp>
      <p:sp>
        <p:nvSpPr>
          <p:cNvPr id="5" name="مستطيل 4"/>
          <p:cNvSpPr/>
          <p:nvPr/>
        </p:nvSpPr>
        <p:spPr>
          <a:xfrm>
            <a:off x="2971800" y="457200"/>
            <a:ext cx="36231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altLang="en-US" sz="4000" b="1" dirty="0" smtClean="0">
                <a:solidFill>
                  <a:srgbClr val="DA2310"/>
                </a:solidFill>
              </a:rPr>
              <a:t>تعريف نباتات الزينة </a:t>
            </a:r>
            <a:endParaRPr lang="ar-DZ" altLang="en-US" sz="4000" b="1" dirty="0" smtClean="0">
              <a:solidFill>
                <a:srgbClr val="DA23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6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04800" y="11430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4000" dirty="0" smtClean="0"/>
              <a:t>4 .تُستخدم </a:t>
            </a:r>
            <a:r>
              <a:rPr lang="ar-DZ" sz="4000" dirty="0" err="1" smtClean="0"/>
              <a:t>كمصدات</a:t>
            </a:r>
            <a:r>
              <a:rPr lang="ar-DZ" sz="4000" dirty="0" smtClean="0"/>
              <a:t> للرياح، وتوفر الظل، وتقلل أو تحد من عوامل التعرية، وتنقي الهواء والماء من الملوثات بما في ذلك الغبار والمواد الكيميائية، وتقلل من التلوث الضوضائي. 5 .يظل الغرض </a:t>
            </a:r>
            <a:r>
              <a:rPr lang="ar-DZ" sz="4000" dirty="0" err="1" smtClean="0"/>
              <a:t>األساسي</a:t>
            </a:r>
            <a:r>
              <a:rPr lang="ar-DZ" sz="4000" dirty="0" smtClean="0"/>
              <a:t> لزراعة نباتات الزينة هو </a:t>
            </a:r>
            <a:r>
              <a:rPr lang="ar-DZ" sz="4000" dirty="0" err="1" smtClean="0"/>
              <a:t>االستمتاع</a:t>
            </a:r>
            <a:r>
              <a:rPr lang="ar-DZ" sz="4000" dirty="0" smtClean="0"/>
              <a:t> بجمالها، فالجمال هو أه ّم سمة في نبات الزينة ويتضمن جمال أوراقها، وثمارها، ورائحتها، وشكل ساقها ولحائها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984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81000" y="86874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3200" b="1" dirty="0">
                <a:solidFill>
                  <a:prstClr val="black"/>
                </a:solidFill>
              </a:rPr>
              <a:t>علم بساتين الزينة </a:t>
            </a:r>
            <a:r>
              <a:rPr lang="ar-DZ" sz="3200" dirty="0">
                <a:solidFill>
                  <a:prstClr val="black"/>
                </a:solidFill>
              </a:rPr>
              <a:t>- </a:t>
            </a:r>
            <a:r>
              <a:rPr lang="en-US" sz="3200" b="1" dirty="0">
                <a:solidFill>
                  <a:prstClr val="black"/>
                </a:solidFill>
              </a:rPr>
              <a:t>Ornamental Horticulture </a:t>
            </a:r>
            <a:r>
              <a:rPr lang="ar-DZ" sz="3200" dirty="0">
                <a:solidFill>
                  <a:prstClr val="black"/>
                </a:solidFill>
              </a:rPr>
              <a:t>وهو الذى يختص بدراسة جميع النباتات التي تستعمل في التزيين سواء كانت اشجار او شجيرات او متسلقات </a:t>
            </a:r>
            <a:r>
              <a:rPr lang="ar-DZ" sz="3200" dirty="0" err="1" smtClean="0">
                <a:solidFill>
                  <a:prstClr val="black"/>
                </a:solidFill>
              </a:rPr>
              <a:t>او</a:t>
            </a:r>
            <a:r>
              <a:rPr lang="ar-DZ" sz="3200" dirty="0" err="1" smtClean="0"/>
              <a:t>غيرها</a:t>
            </a:r>
            <a:r>
              <a:rPr lang="ar-DZ" sz="3200" dirty="0" smtClean="0"/>
              <a:t> من </a:t>
            </a:r>
            <a:r>
              <a:rPr lang="ar-DZ" sz="3200" dirty="0" err="1" smtClean="0"/>
              <a:t>النباتا</a:t>
            </a:r>
            <a:r>
              <a:rPr lang="ar-DZ" sz="3200" dirty="0" smtClean="0"/>
              <a:t> ت </a:t>
            </a:r>
            <a:endParaRPr lang="ar-DZ" sz="3200" dirty="0">
              <a:solidFill>
                <a:prstClr val="black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6298" y="2885182"/>
            <a:ext cx="85953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>
                <a:solidFill>
                  <a:prstClr val="black"/>
                </a:solidFill>
              </a:rPr>
              <a:t>2 علم زراعة الزهور </a:t>
            </a:r>
            <a:r>
              <a:rPr lang="ar-DZ" sz="3200" dirty="0">
                <a:solidFill>
                  <a:prstClr val="black"/>
                </a:solidFill>
              </a:rPr>
              <a:t>- </a:t>
            </a:r>
            <a:r>
              <a:rPr lang="en-US" sz="3200" b="1" dirty="0">
                <a:solidFill>
                  <a:prstClr val="black"/>
                </a:solidFill>
              </a:rPr>
              <a:t>Floriculture </a:t>
            </a:r>
            <a:r>
              <a:rPr lang="ar-DZ" sz="3200" dirty="0">
                <a:solidFill>
                  <a:prstClr val="black"/>
                </a:solidFill>
              </a:rPr>
              <a:t>ويتناول النباتات </a:t>
            </a:r>
            <a:r>
              <a:rPr lang="ar-DZ" sz="3200" dirty="0" err="1">
                <a:solidFill>
                  <a:prstClr val="black"/>
                </a:solidFill>
              </a:rPr>
              <a:t>الزهريه</a:t>
            </a:r>
            <a:r>
              <a:rPr lang="ar-DZ" sz="3200" dirty="0">
                <a:solidFill>
                  <a:prstClr val="black"/>
                </a:solidFill>
              </a:rPr>
              <a:t> وعلى الاخص </a:t>
            </a:r>
            <a:r>
              <a:rPr lang="ar-DZ" sz="3200" dirty="0" err="1">
                <a:solidFill>
                  <a:prstClr val="black"/>
                </a:solidFill>
              </a:rPr>
              <a:t>العشبيه</a:t>
            </a:r>
            <a:r>
              <a:rPr lang="ar-DZ" sz="3200" dirty="0">
                <a:solidFill>
                  <a:prstClr val="black"/>
                </a:solidFill>
              </a:rPr>
              <a:t> منها من حيث زراعتها وانتاجها </a:t>
            </a:r>
            <a:endParaRPr lang="en-US" sz="3200" dirty="0"/>
          </a:p>
        </p:txBody>
      </p:sp>
      <p:sp>
        <p:nvSpPr>
          <p:cNvPr id="6" name="مستطيل 5"/>
          <p:cNvSpPr/>
          <p:nvPr/>
        </p:nvSpPr>
        <p:spPr>
          <a:xfrm>
            <a:off x="553027" y="3962400"/>
            <a:ext cx="819467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3200" b="1" dirty="0">
                <a:solidFill>
                  <a:prstClr val="black"/>
                </a:solidFill>
              </a:rPr>
              <a:t> تنسيق الزهور </a:t>
            </a:r>
            <a:r>
              <a:rPr lang="ar-DZ" sz="3200" dirty="0">
                <a:solidFill>
                  <a:prstClr val="black"/>
                </a:solidFill>
              </a:rPr>
              <a:t>- </a:t>
            </a:r>
            <a:r>
              <a:rPr lang="en-US" sz="3200" b="1" dirty="0">
                <a:solidFill>
                  <a:prstClr val="black"/>
                </a:solidFill>
              </a:rPr>
              <a:t>Flower arrangement </a:t>
            </a:r>
            <a:r>
              <a:rPr lang="ar-DZ" sz="3200" dirty="0">
                <a:solidFill>
                  <a:prstClr val="black"/>
                </a:solidFill>
              </a:rPr>
              <a:t>يقوم بالبحث </a:t>
            </a:r>
            <a:r>
              <a:rPr lang="ar-DZ" sz="3200" dirty="0" err="1">
                <a:solidFill>
                  <a:prstClr val="black"/>
                </a:solidFill>
              </a:rPr>
              <a:t>فى</a:t>
            </a:r>
            <a:r>
              <a:rPr lang="ar-DZ" sz="3200" dirty="0">
                <a:solidFill>
                  <a:prstClr val="black"/>
                </a:solidFill>
              </a:rPr>
              <a:t> النظم </a:t>
            </a:r>
            <a:r>
              <a:rPr lang="ar-DZ" sz="3200" dirty="0" err="1">
                <a:solidFill>
                  <a:prstClr val="black"/>
                </a:solidFill>
              </a:rPr>
              <a:t>المختلفه</a:t>
            </a:r>
            <a:r>
              <a:rPr lang="ar-DZ" sz="3200" dirty="0">
                <a:solidFill>
                  <a:prstClr val="black"/>
                </a:solidFill>
              </a:rPr>
              <a:t> لتنسيق الزهور </a:t>
            </a:r>
            <a:r>
              <a:rPr lang="ar-DZ" sz="3200" dirty="0" err="1">
                <a:solidFill>
                  <a:prstClr val="black"/>
                </a:solidFill>
              </a:rPr>
              <a:t>المستعمله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فى</a:t>
            </a:r>
            <a:r>
              <a:rPr lang="ar-DZ" sz="3200" dirty="0">
                <a:solidFill>
                  <a:prstClr val="black"/>
                </a:solidFill>
              </a:rPr>
              <a:t> الاغراض </a:t>
            </a:r>
            <a:r>
              <a:rPr lang="ar-DZ" sz="3200" dirty="0" err="1">
                <a:solidFill>
                  <a:prstClr val="black"/>
                </a:solidFill>
              </a:rPr>
              <a:t>المتعدده</a:t>
            </a:r>
            <a:r>
              <a:rPr lang="ar-DZ" sz="3200" dirty="0">
                <a:solidFill>
                  <a:prstClr val="black"/>
                </a:solidFill>
              </a:rPr>
              <a:t> مثل عمل الزهريات </a:t>
            </a:r>
            <a:r>
              <a:rPr lang="ar-DZ" sz="3200" dirty="0" err="1" smtClean="0">
                <a:solidFill>
                  <a:prstClr val="black"/>
                </a:solidFill>
              </a:rPr>
              <a:t>والبوكيهات</a:t>
            </a:r>
            <a:r>
              <a:rPr lang="ar-DZ" sz="3200" dirty="0" smtClean="0">
                <a:solidFill>
                  <a:prstClr val="black"/>
                </a:solidFill>
              </a:rPr>
              <a:t> </a:t>
            </a:r>
            <a:r>
              <a:rPr lang="ar-DZ" sz="3200" dirty="0" err="1" smtClean="0">
                <a:solidFill>
                  <a:prstClr val="black"/>
                </a:solidFill>
              </a:rPr>
              <a:t>والاسيجه</a:t>
            </a:r>
            <a:r>
              <a:rPr lang="ar-DZ" sz="3200" dirty="0" smtClean="0">
                <a:solidFill>
                  <a:prstClr val="black"/>
                </a:solidFill>
              </a:rPr>
              <a:t> </a:t>
            </a:r>
            <a:r>
              <a:rPr lang="ar-DZ" sz="3200" dirty="0">
                <a:solidFill>
                  <a:prstClr val="black"/>
                </a:solidFill>
              </a:rPr>
              <a:t>، ويتناول دراسة النظم </a:t>
            </a:r>
            <a:r>
              <a:rPr lang="ar-DZ" sz="3200" dirty="0" err="1">
                <a:solidFill>
                  <a:prstClr val="black"/>
                </a:solidFill>
              </a:rPr>
              <a:t>الكلاسيكيه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والحديثه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فى</a:t>
            </a:r>
            <a:r>
              <a:rPr lang="ar-DZ" sz="3200" dirty="0">
                <a:solidFill>
                  <a:prstClr val="black"/>
                </a:solidFill>
              </a:rPr>
              <a:t> هذا المجال 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4493397" y="167883"/>
            <a:ext cx="317907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r" rtl="1"/>
            <a:r>
              <a:rPr lang="ar-DZ" altLang="en-US" sz="2800" b="1" dirty="0" smtClean="0">
                <a:solidFill>
                  <a:srgbClr val="DA2310"/>
                </a:solidFill>
              </a:rPr>
              <a:t>مجالات علم نباتات الزينة </a:t>
            </a:r>
            <a:endParaRPr lang="ar-DZ" altLang="en-US" sz="2800" b="1" dirty="0" smtClean="0">
              <a:solidFill>
                <a:srgbClr val="DA23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3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225" y="5029200"/>
            <a:ext cx="9121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 smtClean="0"/>
              <a:t>.</a:t>
            </a:r>
            <a:r>
              <a:rPr lang="ar-DZ" sz="3200" b="1" dirty="0" smtClean="0"/>
              <a:t>6 </a:t>
            </a:r>
            <a:r>
              <a:rPr lang="ar-DZ" sz="3200" b="1" dirty="0"/>
              <a:t>تنسيق الحدائق </a:t>
            </a:r>
            <a:r>
              <a:rPr lang="ar-DZ" sz="3200" dirty="0"/>
              <a:t>- </a:t>
            </a:r>
            <a:r>
              <a:rPr lang="en-US" sz="3200" b="1" dirty="0"/>
              <a:t>Landscaping </a:t>
            </a:r>
            <a:r>
              <a:rPr lang="ar-DZ" sz="3200" dirty="0"/>
              <a:t>يختص هذا العلم ببحث وسائل تنسيق الحدائق وتاريخها وتفاصيل مكوناتها وانواعها واقسامها ، وله قسم </a:t>
            </a:r>
            <a:r>
              <a:rPr lang="ar-DZ" sz="3200" dirty="0" smtClean="0"/>
              <a:t>فرعى بالمنتدى </a:t>
            </a:r>
            <a:r>
              <a:rPr lang="ar-DZ" sz="3200" dirty="0" err="1"/>
              <a:t>لاهمية</a:t>
            </a:r>
            <a:r>
              <a:rPr lang="ar-DZ" sz="3200" dirty="0"/>
              <a:t> ذلك العلم</a:t>
            </a:r>
            <a:endParaRPr lang="en-US" sz="3200" dirty="0"/>
          </a:p>
        </p:txBody>
      </p:sp>
      <p:sp>
        <p:nvSpPr>
          <p:cNvPr id="4" name="مستطيل 3"/>
          <p:cNvSpPr/>
          <p:nvPr/>
        </p:nvSpPr>
        <p:spPr>
          <a:xfrm>
            <a:off x="132555" y="1143000"/>
            <a:ext cx="89011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3200" b="1" dirty="0">
                <a:solidFill>
                  <a:prstClr val="black"/>
                </a:solidFill>
              </a:rPr>
              <a:t> </a:t>
            </a:r>
            <a:r>
              <a:rPr lang="ar-DZ" sz="3200" b="1" dirty="0" smtClean="0">
                <a:solidFill>
                  <a:prstClr val="black"/>
                </a:solidFill>
              </a:rPr>
              <a:t>4 علم </a:t>
            </a:r>
            <a:r>
              <a:rPr lang="ar-DZ" sz="3200" b="1" dirty="0">
                <a:solidFill>
                  <a:prstClr val="black"/>
                </a:solidFill>
              </a:rPr>
              <a:t>زراعة الاشجار </a:t>
            </a:r>
            <a:r>
              <a:rPr lang="ar-DZ" sz="3200" dirty="0">
                <a:solidFill>
                  <a:prstClr val="black"/>
                </a:solidFill>
              </a:rPr>
              <a:t>- </a:t>
            </a:r>
            <a:r>
              <a:rPr lang="en-US" sz="3200" b="1" dirty="0">
                <a:solidFill>
                  <a:prstClr val="black"/>
                </a:solidFill>
              </a:rPr>
              <a:t>Arboriculture </a:t>
            </a:r>
            <a:r>
              <a:rPr lang="ar-DZ" sz="3200" dirty="0">
                <a:solidFill>
                  <a:prstClr val="black"/>
                </a:solidFill>
              </a:rPr>
              <a:t>يختص بزراعة مختلف الاشجار </a:t>
            </a:r>
            <a:r>
              <a:rPr lang="ar-DZ" sz="3200" dirty="0" err="1">
                <a:solidFill>
                  <a:prstClr val="black"/>
                </a:solidFill>
              </a:rPr>
              <a:t>التى</a:t>
            </a:r>
            <a:r>
              <a:rPr lang="ar-DZ" sz="3200" dirty="0">
                <a:solidFill>
                  <a:prstClr val="black"/>
                </a:solidFill>
              </a:rPr>
              <a:t> تستعمل </a:t>
            </a:r>
            <a:r>
              <a:rPr lang="ar-DZ" sz="3200" dirty="0" err="1">
                <a:solidFill>
                  <a:prstClr val="black"/>
                </a:solidFill>
              </a:rPr>
              <a:t>فى</a:t>
            </a:r>
            <a:r>
              <a:rPr lang="ar-DZ" sz="3200" dirty="0">
                <a:solidFill>
                  <a:prstClr val="black"/>
                </a:solidFill>
              </a:rPr>
              <a:t> مختلف الاغراض مثل الظل والحصول على الثمار </a:t>
            </a:r>
            <a:r>
              <a:rPr lang="ar-DZ" sz="3200" dirty="0" err="1" smtClean="0">
                <a:solidFill>
                  <a:prstClr val="black"/>
                </a:solidFill>
              </a:rPr>
              <a:t>والزراعه</a:t>
            </a:r>
            <a:r>
              <a:rPr lang="ar-DZ" sz="3200" dirty="0" smtClean="0">
                <a:solidFill>
                  <a:prstClr val="black"/>
                </a:solidFill>
              </a:rPr>
              <a:t> </a:t>
            </a:r>
            <a:r>
              <a:rPr lang="ar-DZ" sz="3200" dirty="0" err="1" smtClean="0">
                <a:solidFill>
                  <a:prstClr val="black"/>
                </a:solidFill>
              </a:rPr>
              <a:t>فى</a:t>
            </a:r>
            <a:r>
              <a:rPr lang="ar-DZ" sz="3200" dirty="0" smtClean="0">
                <a:solidFill>
                  <a:prstClr val="black"/>
                </a:solidFill>
              </a:rPr>
              <a:t> </a:t>
            </a:r>
            <a:r>
              <a:rPr lang="ar-DZ" sz="3200" dirty="0">
                <a:solidFill>
                  <a:prstClr val="black"/>
                </a:solidFill>
              </a:rPr>
              <a:t>الحدائق والشوارع والطرق وغيرها 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228601" y="3271897"/>
            <a:ext cx="8672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 smtClean="0">
                <a:solidFill>
                  <a:prstClr val="black"/>
                </a:solidFill>
              </a:rPr>
              <a:t>..</a:t>
            </a:r>
            <a:r>
              <a:rPr lang="ar-DZ" sz="3200" b="1" dirty="0" smtClean="0">
                <a:solidFill>
                  <a:prstClr val="black"/>
                </a:solidFill>
              </a:rPr>
              <a:t>5 المسطحات </a:t>
            </a:r>
            <a:r>
              <a:rPr lang="ar-DZ" sz="3200" b="1" dirty="0">
                <a:solidFill>
                  <a:prstClr val="black"/>
                </a:solidFill>
              </a:rPr>
              <a:t>الخضراء </a:t>
            </a:r>
            <a:r>
              <a:rPr lang="ar-DZ" sz="3200" dirty="0">
                <a:solidFill>
                  <a:prstClr val="black"/>
                </a:solidFill>
              </a:rPr>
              <a:t>- </a:t>
            </a:r>
            <a:r>
              <a:rPr lang="en-US" sz="3200" b="1" dirty="0" err="1">
                <a:solidFill>
                  <a:prstClr val="black"/>
                </a:solidFill>
              </a:rPr>
              <a:t>Turfgrassculture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ar-DZ" sz="3200" dirty="0">
                <a:solidFill>
                  <a:prstClr val="black"/>
                </a:solidFill>
              </a:rPr>
              <a:t>يختص بدراسة النباتات </a:t>
            </a:r>
            <a:r>
              <a:rPr lang="ar-DZ" sz="3200" dirty="0" err="1">
                <a:solidFill>
                  <a:prstClr val="black"/>
                </a:solidFill>
              </a:rPr>
              <a:t>المداده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والزاحفه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التى</a:t>
            </a:r>
            <a:r>
              <a:rPr lang="ar-DZ" sz="3200" dirty="0">
                <a:solidFill>
                  <a:prstClr val="black"/>
                </a:solidFill>
              </a:rPr>
              <a:t> تزرع لتكسو </a:t>
            </a:r>
            <a:r>
              <a:rPr lang="ar-DZ" sz="3200" dirty="0" err="1">
                <a:solidFill>
                  <a:prstClr val="black"/>
                </a:solidFill>
              </a:rPr>
              <a:t>الاراضى</a:t>
            </a:r>
            <a:r>
              <a:rPr lang="ar-DZ" sz="3200" dirty="0">
                <a:solidFill>
                  <a:prstClr val="black"/>
                </a:solidFill>
              </a:rPr>
              <a:t> </a:t>
            </a:r>
            <a:r>
              <a:rPr lang="ar-DZ" sz="3200" dirty="0" err="1">
                <a:solidFill>
                  <a:prstClr val="black"/>
                </a:solidFill>
              </a:rPr>
              <a:t>ولتضفى</a:t>
            </a:r>
            <a:r>
              <a:rPr lang="ar-DZ" sz="3200" dirty="0">
                <a:solidFill>
                  <a:prstClr val="black"/>
                </a:solidFill>
              </a:rPr>
              <a:t> عليها اللون الاخضر الجميل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3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04800" y="1114485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/>
              <a:t> </a:t>
            </a:r>
            <a:r>
              <a:rPr lang="ar-DZ" sz="3200" dirty="0" smtClean="0"/>
              <a:t>تكمن </a:t>
            </a:r>
            <a:r>
              <a:rPr lang="ar-DZ" sz="3200" dirty="0"/>
              <a:t>أهمية نباتات الزينة في الصورة الجمالية والتنسيقية للطروقات والمساحات الخضراء وحدائق </a:t>
            </a:r>
            <a:r>
              <a:rPr lang="ar-DZ" sz="3200" dirty="0" smtClean="0"/>
              <a:t>المنازل وكذلك </a:t>
            </a:r>
            <a:r>
              <a:rPr lang="ar-DZ" sz="3200" dirty="0"/>
              <a:t>في توفير الظل وتقليل درجة الحرارة ورفع الرطوبة وتقليل ثاني أكسيد الكربون وزيادة الاكسجين في </a:t>
            </a:r>
            <a:r>
              <a:rPr lang="ar-DZ" sz="3200" dirty="0" smtClean="0"/>
              <a:t>الجو وتق </a:t>
            </a:r>
            <a:r>
              <a:rPr lang="ar-DZ" sz="3200" dirty="0"/>
              <a:t>ليل التلوث وتقيل </a:t>
            </a:r>
            <a:r>
              <a:rPr lang="ar-DZ" sz="3200" dirty="0" err="1"/>
              <a:t>تاثير</a:t>
            </a:r>
            <a:r>
              <a:rPr lang="ar-DZ" sz="3200" dirty="0"/>
              <a:t> الرياح كما لها منافع اقتصادية وهي تعد من عناصر التنسيقية والزينة في </a:t>
            </a:r>
            <a:r>
              <a:rPr lang="ar-DZ" sz="3200" dirty="0" smtClean="0"/>
              <a:t>البيوت والفنادق </a:t>
            </a:r>
            <a:r>
              <a:rPr lang="ar-DZ" sz="3200" dirty="0"/>
              <a:t>... كما لها تأثير اجتماعي في ازهارها فهي توفر الراحة النفسية للمرضى وتقدم في الافراح </a:t>
            </a:r>
            <a:r>
              <a:rPr lang="ar-DZ" sz="3200" dirty="0" smtClean="0"/>
              <a:t>والمناسبات وتعمل </a:t>
            </a:r>
            <a:r>
              <a:rPr lang="ar-DZ" sz="3200" dirty="0"/>
              <a:t>على توفير جو خاص للمرء </a:t>
            </a:r>
            <a:r>
              <a:rPr lang="ar-DZ" sz="3200" dirty="0" err="1"/>
              <a:t>يح</a:t>
            </a:r>
            <a:r>
              <a:rPr lang="ar-DZ" sz="3200" dirty="0"/>
              <a:t> د فيه الراحة والهدوء للنفس.</a:t>
            </a:r>
            <a:endParaRPr lang="en-US" sz="3200" dirty="0"/>
          </a:p>
        </p:txBody>
      </p:sp>
      <p:sp>
        <p:nvSpPr>
          <p:cNvPr id="4" name="مستطيل 3"/>
          <p:cNvSpPr/>
          <p:nvPr/>
        </p:nvSpPr>
        <p:spPr>
          <a:xfrm>
            <a:off x="2743200" y="295116"/>
            <a:ext cx="5672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3200" b="1" dirty="0">
                <a:solidFill>
                  <a:prstClr val="black"/>
                </a:solidFill>
              </a:rPr>
              <a:t>أهمية نباتات الزينة :</a:t>
            </a:r>
            <a:endParaRPr lang="ar-DZ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3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0371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509</Words>
  <Application>Microsoft Office PowerPoint</Application>
  <PresentationFormat>عرض على الشاشة (3:4)‏</PresentationFormat>
  <Paragraphs>39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dji</dc:creator>
  <cp:lastModifiedBy>dji</cp:lastModifiedBy>
  <cp:revision>13</cp:revision>
  <dcterms:created xsi:type="dcterms:W3CDTF">2023-05-18T05:18:40Z</dcterms:created>
  <dcterms:modified xsi:type="dcterms:W3CDTF">2023-05-18T07:13:41Z</dcterms:modified>
</cp:coreProperties>
</file>