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sldIdLst>
    <p:sldId id="256" r:id="rId4"/>
    <p:sldId id="294" r:id="rId5"/>
    <p:sldId id="261" r:id="rId6"/>
    <p:sldId id="296" r:id="rId7"/>
    <p:sldId id="297" r:id="rId8"/>
    <p:sldId id="272" r:id="rId9"/>
    <p:sldId id="271" r:id="rId10"/>
    <p:sldId id="298" r:id="rId11"/>
    <p:sldId id="299" r:id="rId12"/>
    <p:sldId id="264" r:id="rId13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7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84807"/>
    <a:srgbClr val="E79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882" y="114"/>
      </p:cViewPr>
      <p:guideLst>
        <p:guide orient="horz" pos="175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1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4098" y="3161022"/>
            <a:ext cx="853097" cy="823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506984"/>
            <a:ext cx="1355576" cy="1308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779912" y="1779662"/>
            <a:ext cx="5364088" cy="1149022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>
                <a:ea typeface="맑은 고딕" pitchFamily="50" charset="-127"/>
              </a:rPr>
              <a:t>FREE </a:t>
            </a:r>
          </a:p>
          <a:p>
            <a:r>
              <a:rPr lang="en-US" altLang="ko-KR" dirty="0">
                <a:ea typeface="맑은 고딕" pitchFamily="50" charset="-127"/>
              </a:rPr>
              <a:t>PPT TEMPLATES</a:t>
            </a:r>
            <a:endParaRPr lang="en-US" altLang="ko-KR" b="1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779764" y="3069594"/>
            <a:ext cx="5364088" cy="438259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INSERT THE TITLE </a:t>
            </a:r>
          </a:p>
          <a:p>
            <a:pPr>
              <a:spcBef>
                <a:spcPts val="0"/>
              </a:spcBef>
              <a:defRPr/>
            </a:pPr>
            <a:r>
              <a:rPr lang="en-US" altLang="ko-KR" sz="1400" b="1" dirty="0"/>
              <a:t>OF YOUR PRESENTATION HERE</a:t>
            </a:r>
            <a:endParaRPr lang="en-US" altLang="ko-KR" sz="1400" dirty="0"/>
          </a:p>
        </p:txBody>
      </p:sp>
      <p:pic>
        <p:nvPicPr>
          <p:cNvPr id="102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524" y="915566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58" y="195486"/>
            <a:ext cx="1250988" cy="1238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952" y="1645346"/>
            <a:ext cx="936104" cy="926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818086"/>
            <a:ext cx="1250988" cy="1238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2538" y="4291593"/>
            <a:ext cx="853097" cy="84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525" y="512578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767" y="-99490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35094"/>
            <a:ext cx="596129" cy="589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4408" y="666144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7200" y="4155926"/>
            <a:ext cx="814415" cy="805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E:\002-KIMS BUSINESS\007-02-Fullslidesppt-Contents\20161219\02-abs\flower-item02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3408" y="4291593"/>
            <a:ext cx="534896" cy="529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-1418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50101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07893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1521683"/>
            <a:ext cx="9144000" cy="210013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3621024"/>
            <a:ext cx="4572000" cy="152247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4572000" y="0"/>
            <a:ext cx="4572000" cy="152247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0643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51520" y="202801"/>
            <a:ext cx="3059832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3369809" y="202801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3369809" y="1787145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 hasCustomPrompt="1"/>
          </p:nvPr>
        </p:nvSpPr>
        <p:spPr>
          <a:xfrm>
            <a:off x="251520" y="3371153"/>
            <a:ext cx="1405595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idx="16" hasCustomPrompt="1"/>
          </p:nvPr>
        </p:nvSpPr>
        <p:spPr>
          <a:xfrm>
            <a:off x="1751068" y="3371153"/>
            <a:ext cx="3024336" cy="1512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052963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s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42646" y="92609"/>
            <a:ext cx="8679898" cy="543185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405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Fully Editable Shapes</a:t>
            </a:r>
          </a:p>
        </p:txBody>
      </p:sp>
    </p:spTree>
    <p:extLst>
      <p:ext uri="{BB962C8B-B14F-4D97-AF65-F5344CB8AC3E}">
        <p14:creationId xmlns:p14="http://schemas.microsoft.com/office/powerpoint/2010/main" val="13745717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11" name="Rounded Rectangle 10"/>
          <p:cNvSpPr/>
          <p:nvPr userDrawn="1"/>
        </p:nvSpPr>
        <p:spPr>
          <a:xfrm>
            <a:off x="354008" y="1131589"/>
            <a:ext cx="2849840" cy="3649171"/>
          </a:xfrm>
          <a:prstGeom prst="roundRect">
            <a:avLst>
              <a:gd name="adj" fmla="val 3968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7" name="Rounded Rectangle 16"/>
          <p:cNvSpPr/>
          <p:nvPr userDrawn="1"/>
        </p:nvSpPr>
        <p:spPr>
          <a:xfrm>
            <a:off x="531932" y="1347500"/>
            <a:ext cx="108520" cy="3240473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bg1"/>
              </a:solidFill>
            </a:endParaRPr>
          </a:p>
        </p:txBody>
      </p:sp>
      <p:sp>
        <p:nvSpPr>
          <p:cNvPr id="18" name="Half Frame 17"/>
          <p:cNvSpPr/>
          <p:nvPr userDrawn="1"/>
        </p:nvSpPr>
        <p:spPr>
          <a:xfrm rot="5400000">
            <a:off x="2592642" y="1238201"/>
            <a:ext cx="502331" cy="502331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03848" y="1995686"/>
            <a:ext cx="5940152" cy="1152128"/>
          </a:xfrm>
          <a:prstGeom prst="rect">
            <a:avLst/>
          </a:prstGeom>
          <a:solidFill>
            <a:schemeClr val="accent1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419872" y="2139702"/>
            <a:ext cx="5724128" cy="576064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0" baseline="0">
                <a:solidFill>
                  <a:schemeClr val="bg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419872" y="2700526"/>
            <a:ext cx="5724128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bg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6" name="Picture 2" descr="E:\002-KIMS BUSINESS\007-02-Fullslidesppt-Contents\20161219\02-abs\flower-item01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94735"/>
            <a:ext cx="2232248" cy="21540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3219822"/>
            <a:ext cx="9144000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-148" y="379588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grpSp>
        <p:nvGrpSpPr>
          <p:cNvPr id="2" name="Group 1"/>
          <p:cNvGrpSpPr/>
          <p:nvPr userDrawn="1"/>
        </p:nvGrpSpPr>
        <p:grpSpPr>
          <a:xfrm>
            <a:off x="3636217" y="843558"/>
            <a:ext cx="1871566" cy="2060548"/>
            <a:chOff x="539552" y="915566"/>
            <a:chExt cx="2787220" cy="3068660"/>
          </a:xfrm>
        </p:grpSpPr>
        <p:pic>
          <p:nvPicPr>
            <p:cNvPr id="4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 userDrawn="1"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1229933" y="950884"/>
            <a:ext cx="7518531" cy="3853114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" name="Group 2"/>
          <p:cNvGrpSpPr/>
          <p:nvPr userDrawn="1"/>
        </p:nvGrpSpPr>
        <p:grpSpPr>
          <a:xfrm>
            <a:off x="533" y="336506"/>
            <a:ext cx="2339219" cy="4683516"/>
            <a:chOff x="0" y="113767"/>
            <a:chExt cx="2339219" cy="4683516"/>
          </a:xfrm>
        </p:grpSpPr>
        <p:pic>
          <p:nvPicPr>
            <p:cNvPr id="4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584" y="113767"/>
              <a:ext cx="940763" cy="931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4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044781"/>
              <a:ext cx="732759" cy="70708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9685" y="158580"/>
              <a:ext cx="1180496" cy="11391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6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972" y="1510888"/>
              <a:ext cx="499452" cy="4819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7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2424" y="1992839"/>
              <a:ext cx="369083" cy="356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1147" y="656354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8936" y="1941171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000"/>
            <a:stretch/>
          </p:blipFill>
          <p:spPr bwMode="auto">
            <a:xfrm>
              <a:off x="0" y="1086108"/>
              <a:ext cx="324036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987" y="4155926"/>
              <a:ext cx="648072" cy="6413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372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04643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Rectangle 3"/>
          <p:cNvSpPr/>
          <p:nvPr userDrawn="1"/>
        </p:nvSpPr>
        <p:spPr>
          <a:xfrm>
            <a:off x="539552" y="1179215"/>
            <a:ext cx="2088232" cy="230425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3376439" y="1179215"/>
            <a:ext cx="2088232" cy="2304256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6213326" y="1179215"/>
            <a:ext cx="2088232" cy="2304256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51247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3485815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6320383" y="1275606"/>
            <a:ext cx="2164432" cy="23042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66550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12291" name="Picture 3" descr="D:\Fullppt\005-PNG이미지\탭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05444" y="1913769"/>
            <a:ext cx="2572469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D:\Fullppt\005-PNG이미지\핸드폰2.png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160433"/>
            <a:ext cx="2304256" cy="279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347865" y="2282382"/>
            <a:ext cx="1319594" cy="20434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23654" y="2571751"/>
            <a:ext cx="2348146" cy="1751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539175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81632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accent1"/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IMAGES &amp; CONTENTS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757696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accent1"/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8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491630"/>
            <a:ext cx="2808312" cy="340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037461" y="1629778"/>
            <a:ext cx="1619609" cy="25017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0714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lIns="648000" anchor="ctr"/>
          <a:lstStyle>
            <a:lvl1pPr marL="0" indent="0" algn="l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958248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2" r:id="rId2"/>
    <p:sldLayoutId id="2147483660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5" r:id="rId10"/>
    <p:sldLayoutId id="2147483674" r:id="rId11"/>
    <p:sldLayoutId id="2147483677" r:id="rId12"/>
    <p:sldLayoutId id="2147483656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2987824" y="1779662"/>
            <a:ext cx="6048672" cy="2013118"/>
          </a:xfrm>
        </p:spPr>
        <p:txBody>
          <a:bodyPr/>
          <a:lstStyle/>
          <a:p>
            <a:pPr algn="ctr"/>
            <a:r>
              <a:rPr lang="en-US" altLang="ko-KR" sz="4800" dirty="0">
                <a:ea typeface="맑은 고딕" pitchFamily="50" charset="-127"/>
              </a:rPr>
              <a:t>Social Interactionist Approach</a:t>
            </a:r>
            <a:endParaRPr lang="en-US" altLang="ko-KR" sz="4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131840" y="3939902"/>
            <a:ext cx="5867996" cy="438259"/>
          </a:xfrm>
        </p:spPr>
        <p:txBody>
          <a:bodyPr/>
          <a:lstStyle/>
          <a:p>
            <a:pPr algn="ctr">
              <a:spcBef>
                <a:spcPts val="0"/>
              </a:spcBef>
              <a:defRPr/>
            </a:pPr>
            <a:r>
              <a:rPr lang="en-US" altLang="ko-KR" sz="2400" b="1" dirty="0"/>
              <a:t>By Mr. </a:t>
            </a:r>
            <a:r>
              <a:rPr lang="en-US" altLang="ko-KR" sz="2400" b="1" dirty="0" err="1"/>
              <a:t>Nacer</a:t>
            </a:r>
            <a:r>
              <a:rPr lang="en-US" altLang="ko-KR" sz="2400" b="1" dirty="0"/>
              <a:t> DEHDA</a:t>
            </a:r>
            <a:endParaRPr lang="en-US" altLang="ko-KR" sz="2400" dirty="0"/>
          </a:p>
        </p:txBody>
      </p: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83B2315C-8554-4E57-982A-A19E5A6B7425}"/>
              </a:ext>
            </a:extLst>
          </p:cNvPr>
          <p:cNvSpPr txBox="1"/>
          <p:nvPr/>
        </p:nvSpPr>
        <p:spPr>
          <a:xfrm>
            <a:off x="3419872" y="2283718"/>
            <a:ext cx="5328592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</a:rPr>
              <a:t>THANK YOU!</a:t>
            </a:r>
            <a:endParaRPr lang="ar-DZ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1234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67744" y="1059582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2267744" y="4731998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1131590"/>
            <a:ext cx="76328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Social interactionism ascribes the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central role in the process of language acquisition to the environment.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The focus of attention of social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interactionists is the way interaction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leads to development of language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competence.</a:t>
            </a:r>
          </a:p>
        </p:txBody>
      </p:sp>
    </p:spTree>
    <p:extLst>
      <p:ext uri="{BB962C8B-B14F-4D97-AF65-F5344CB8AC3E}">
        <p14:creationId xmlns:p14="http://schemas.microsoft.com/office/powerpoint/2010/main" val="21366504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1691680" y="267494"/>
            <a:ext cx="6732748" cy="576064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>
                <a:solidFill>
                  <a:schemeClr val="accent1"/>
                </a:solidFill>
                <a:cs typeface="Arial" pitchFamily="34" charset="0"/>
              </a:rPr>
              <a:t>Major claim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67744" y="987574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2267744" y="4731998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1B2B126-3B6A-43AF-8E2B-A489FE67AD55}"/>
              </a:ext>
            </a:extLst>
          </p:cNvPr>
          <p:cNvSpPr txBox="1"/>
          <p:nvPr/>
        </p:nvSpPr>
        <p:spPr>
          <a:xfrm>
            <a:off x="1115616" y="1324962"/>
            <a:ext cx="748883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Language, according to social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interactionists, develops through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interaction with other human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beings, which leads to input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modifications i.e. adjusting it to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the capacity of the learner.</a:t>
            </a:r>
          </a:p>
        </p:txBody>
      </p: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67744" y="1059582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2267744" y="4731998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115616" y="1601381"/>
            <a:ext cx="763284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Additionally, interactionists claim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no ‘critical period’ for language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acquisition exists as the process of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interaction is independent on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biological or cognitive development.</a:t>
            </a:r>
          </a:p>
        </p:txBody>
      </p:sp>
    </p:spTree>
    <p:extLst>
      <p:ext uri="{BB962C8B-B14F-4D97-AF65-F5344CB8AC3E}">
        <p14:creationId xmlns:p14="http://schemas.microsoft.com/office/powerpoint/2010/main" val="2136716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67744" y="987574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2267744" y="4731998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23528" y="1131590"/>
            <a:ext cx="84249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Social interactionists do not deny the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existence of neuropsychological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factors affecting language acquisition;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however, they claim that biological factors are not sufficient. They also do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not accept placing language as just one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more element of cognitive development.</a:t>
            </a:r>
          </a:p>
        </p:txBody>
      </p:sp>
    </p:spTree>
    <p:extLst>
      <p:ext uri="{BB962C8B-B14F-4D97-AF65-F5344CB8AC3E}">
        <p14:creationId xmlns:p14="http://schemas.microsoft.com/office/powerpoint/2010/main" val="23685923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-59952" y="195486"/>
            <a:ext cx="3386724" cy="4940364"/>
            <a:chOff x="-59952" y="195486"/>
            <a:chExt cx="3386724" cy="4940364"/>
          </a:xfrm>
        </p:grpSpPr>
        <p:pic>
          <p:nvPicPr>
            <p:cNvPr id="4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58" y="195486"/>
              <a:ext cx="1250988" cy="123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952" y="1645346"/>
              <a:ext cx="936104" cy="92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818086"/>
              <a:ext cx="1250988" cy="123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38" y="4291593"/>
              <a:ext cx="853097" cy="84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2" name="Group 11"/>
          <p:cNvGrpSpPr/>
          <p:nvPr/>
        </p:nvGrpSpPr>
        <p:grpSpPr>
          <a:xfrm flipH="1">
            <a:off x="5771753" y="195486"/>
            <a:ext cx="3386724" cy="4940364"/>
            <a:chOff x="-59952" y="195486"/>
            <a:chExt cx="3386724" cy="4940364"/>
          </a:xfrm>
        </p:grpSpPr>
        <p:pic>
          <p:nvPicPr>
            <p:cNvPr id="13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84098" y="3161022"/>
              <a:ext cx="853097" cy="8232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9552" y="2506984"/>
              <a:ext cx="1355576" cy="130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2" descr="E:\002-KIMS BUSINESS\007-02-Fullslidesppt-Contents\20161219\02-abs\flower-item0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94524" y="915566"/>
              <a:ext cx="2232248" cy="21540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6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658" y="195486"/>
              <a:ext cx="1250988" cy="12380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7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59952" y="1645346"/>
              <a:ext cx="936104" cy="926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8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4" y="3818086"/>
              <a:ext cx="1250988" cy="12380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E:\002-KIMS BUSINESS\007-02-Fullslidesppt-Contents\20161219\02-abs\flower-item02.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32538" y="4291593"/>
              <a:ext cx="853097" cy="8442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0" name="TextBox 19"/>
          <p:cNvSpPr txBox="1"/>
          <p:nvPr/>
        </p:nvSpPr>
        <p:spPr>
          <a:xfrm>
            <a:off x="580566" y="3108905"/>
            <a:ext cx="79828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accent1"/>
                </a:solidFill>
                <a:cs typeface="Arial" pitchFamily="34" charset="0"/>
              </a:rPr>
              <a:t>Lev Vygotsky</a:t>
            </a:r>
          </a:p>
          <a:p>
            <a:pPr algn="ctr"/>
            <a:r>
              <a:rPr lang="en-US" altLang="ko-KR" sz="3200" dirty="0">
                <a:solidFill>
                  <a:schemeClr val="accent1"/>
                </a:solidFill>
                <a:cs typeface="Arial" pitchFamily="34" charset="0"/>
              </a:rPr>
              <a:t> </a:t>
            </a: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proposes the model of language acquisition consisting of two concepts:</a:t>
            </a:r>
          </a:p>
        </p:txBody>
      </p:sp>
      <p:pic>
        <p:nvPicPr>
          <p:cNvPr id="21" name="Picture 2" descr="E:\002-KIMS BUSINESS\007-02-Fullslidesppt-Contents\20161219\02-abs\flower-item01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37860" y="2433193"/>
            <a:ext cx="649229" cy="626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A372AA2-0C68-4A52-8C76-0E5F7EF9E1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306" y="0"/>
            <a:ext cx="2185389" cy="3017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4073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1944216" y="1009278"/>
            <a:ext cx="5943600" cy="914400"/>
            <a:chOff x="2400340" y="1465179"/>
            <a:chExt cx="2027644" cy="441146"/>
          </a:xfrm>
        </p:grpSpPr>
        <p:sp>
          <p:nvSpPr>
            <p:cNvPr id="17" name="Pentagon 16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1">
                    <a:lumMod val="10000"/>
                    <a:lumOff val="90000"/>
                  </a:schemeClr>
                </a:gs>
                <a:gs pos="100000">
                  <a:schemeClr val="accent1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2412215" y="1518899"/>
              <a:ext cx="412292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01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3203848" y="1203598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Zone of proximal development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738470" y="2593454"/>
            <a:ext cx="5943600" cy="914400"/>
            <a:chOff x="2400340" y="1465179"/>
            <a:chExt cx="2027644" cy="441146"/>
          </a:xfrm>
        </p:grpSpPr>
        <p:sp>
          <p:nvSpPr>
            <p:cNvPr id="25" name="Pentagon 24"/>
            <p:cNvSpPr/>
            <p:nvPr/>
          </p:nvSpPr>
          <p:spPr>
            <a:xfrm>
              <a:off x="2771800" y="1547251"/>
              <a:ext cx="1656184" cy="27700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6" name="Oval 25"/>
            <p:cNvSpPr/>
            <p:nvPr/>
          </p:nvSpPr>
          <p:spPr>
            <a:xfrm>
              <a:off x="2400340" y="1465179"/>
              <a:ext cx="441146" cy="441146"/>
            </a:xfrm>
            <a:prstGeom prst="ellipse">
              <a:avLst/>
            </a:prstGeom>
            <a:gradFill>
              <a:gsLst>
                <a:gs pos="0">
                  <a:schemeClr val="accent3">
                    <a:lumMod val="10000"/>
                    <a:lumOff val="90000"/>
                  </a:schemeClr>
                </a:gs>
                <a:gs pos="100000">
                  <a:schemeClr val="accent3">
                    <a:lumMod val="10000"/>
                    <a:lumOff val="90000"/>
                  </a:schemeClr>
                </a:gs>
              </a:gsLst>
              <a:lin ang="5400000" scaled="0"/>
            </a:gra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412215" y="1518899"/>
              <a:ext cx="412293" cy="338554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 altLang="ko-KR" sz="1600" b="1" dirty="0">
                  <a:solidFill>
                    <a:schemeClr val="accent3"/>
                  </a:solidFill>
                  <a:cs typeface="Arial" pitchFamily="34" charset="0"/>
                </a:rPr>
                <a:t>02</a:t>
              </a:r>
              <a:endParaRPr lang="ko-KR" altLang="en-US" sz="16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02C6702A-83B8-4E74-BD4F-C53E47B186EC}"/>
              </a:ext>
            </a:extLst>
          </p:cNvPr>
          <p:cNvSpPr txBox="1"/>
          <p:nvPr/>
        </p:nvSpPr>
        <p:spPr>
          <a:xfrm>
            <a:off x="4644008" y="2830165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Mediation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37B85CB-218D-44B7-A549-A9634FBC2FA3}"/>
              </a:ext>
            </a:extLst>
          </p:cNvPr>
          <p:cNvSpPr txBox="1"/>
          <p:nvPr/>
        </p:nvSpPr>
        <p:spPr>
          <a:xfrm>
            <a:off x="1763688" y="1935872"/>
            <a:ext cx="6264696" cy="70788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Level of skill or knowledge which is just 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beyond what the learner currently copes with</a:t>
            </a:r>
            <a:endParaRPr lang="ar-DZ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149ACC11-4E2C-4B9C-9A18-28DBEDCBDDA2}"/>
              </a:ext>
            </a:extLst>
          </p:cNvPr>
          <p:cNvSpPr txBox="1"/>
          <p:nvPr/>
        </p:nvSpPr>
        <p:spPr>
          <a:xfrm>
            <a:off x="1403648" y="3480559"/>
            <a:ext cx="727842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The role played by ‘significant people’, the people the 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learner admires, who select and modify the learning 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material for the learner helping her/him to move to the </a:t>
            </a:r>
          </a:p>
          <a:p>
            <a:pPr algn="ctr"/>
            <a:r>
              <a:rPr lang="en-US" sz="2000" b="1" dirty="0">
                <a:solidFill>
                  <a:schemeClr val="accent5">
                    <a:lumMod val="75000"/>
                  </a:schemeClr>
                </a:solidFill>
              </a:rPr>
              <a:t>next zone of proximal development</a:t>
            </a:r>
            <a:endParaRPr lang="ar-DZ" sz="2000" b="1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805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67744" y="987574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2267744" y="4731998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107504" y="1131590"/>
            <a:ext cx="896448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Consequently, the process of learning is not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the solitary experimenting and analysis of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the incoming information the learner is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exposed to, but the constant interaction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with the mediator, who modifies the input to make it fine tuned (adjusted) to the cognitive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and communicative needs of the learner.</a:t>
            </a:r>
          </a:p>
        </p:txBody>
      </p:sp>
    </p:spTree>
    <p:extLst>
      <p:ext uri="{BB962C8B-B14F-4D97-AF65-F5344CB8AC3E}">
        <p14:creationId xmlns:p14="http://schemas.microsoft.com/office/powerpoint/2010/main" val="279594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2267744" y="987574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6" name="Rectangle 15"/>
          <p:cNvSpPr/>
          <p:nvPr/>
        </p:nvSpPr>
        <p:spPr>
          <a:xfrm>
            <a:off x="2267744" y="4731998"/>
            <a:ext cx="5976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0" name="TextBox 19"/>
          <p:cNvSpPr txBox="1"/>
          <p:nvPr/>
        </p:nvSpPr>
        <p:spPr>
          <a:xfrm>
            <a:off x="323528" y="1324962"/>
            <a:ext cx="871296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 crucial role in the process of language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acquisition is played by the mediator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(parent, teacher, peer) and the modified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input. Bruner called this system LASS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(Language Acquisition Socialization </a:t>
            </a:r>
          </a:p>
          <a:p>
            <a:pPr algn="ctr"/>
            <a:r>
              <a:rPr lang="en-US" sz="3200" b="1" dirty="0">
                <a:solidFill>
                  <a:schemeClr val="accent5">
                    <a:lumMod val="75000"/>
                  </a:schemeClr>
                </a:solidFill>
              </a:rPr>
              <a:t>System) as opposed to Chomsky’s LAD. </a:t>
            </a:r>
          </a:p>
        </p:txBody>
      </p:sp>
    </p:spTree>
    <p:extLst>
      <p:ext uri="{BB962C8B-B14F-4D97-AF65-F5344CB8AC3E}">
        <p14:creationId xmlns:p14="http://schemas.microsoft.com/office/powerpoint/2010/main" val="2292980145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1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984807"/>
      </a:accent1>
      <a:accent2>
        <a:srgbClr val="E79F05"/>
      </a:accent2>
      <a:accent3>
        <a:srgbClr val="984807"/>
      </a:accent3>
      <a:accent4>
        <a:srgbClr val="E79F05"/>
      </a:accent4>
      <a:accent5>
        <a:srgbClr val="984807"/>
      </a:accent5>
      <a:accent6>
        <a:srgbClr val="E79F05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1142</TotalTime>
  <Words>316</Words>
  <Application>Microsoft Office PowerPoint</Application>
  <PresentationFormat>On-screen Show (16:9)</PresentationFormat>
  <Paragraphs>51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 Unicode MS</vt:lpstr>
      <vt:lpstr>맑은 고딕</vt:lpstr>
      <vt:lpstr>Arial</vt:lpstr>
      <vt:lpstr>Cover and End Slide Master</vt:lpstr>
      <vt:lpstr>Contents Slide Master</vt:lpstr>
      <vt:lpstr>Section Break Slide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Sara CHIBAT</cp:lastModifiedBy>
  <cp:revision>78</cp:revision>
  <dcterms:created xsi:type="dcterms:W3CDTF">2016-12-05T23:26:54Z</dcterms:created>
  <dcterms:modified xsi:type="dcterms:W3CDTF">2018-11-14T21:13:33Z</dcterms:modified>
</cp:coreProperties>
</file>