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7"/>
  </p:notesMasterIdLst>
  <p:sldIdLst>
    <p:sldId id="256" r:id="rId2"/>
    <p:sldId id="353" r:id="rId3"/>
    <p:sldId id="356" r:id="rId4"/>
    <p:sldId id="357" r:id="rId5"/>
    <p:sldId id="358" r:id="rId6"/>
    <p:sldId id="361" r:id="rId7"/>
    <p:sldId id="359" r:id="rId8"/>
    <p:sldId id="396" r:id="rId9"/>
    <p:sldId id="362" r:id="rId10"/>
    <p:sldId id="397" r:id="rId11"/>
    <p:sldId id="363" r:id="rId12"/>
    <p:sldId id="365" r:id="rId13"/>
    <p:sldId id="366" r:id="rId14"/>
    <p:sldId id="370" r:id="rId15"/>
    <p:sldId id="371" r:id="rId16"/>
    <p:sldId id="372" r:id="rId17"/>
    <p:sldId id="373" r:id="rId18"/>
    <p:sldId id="374" r:id="rId19"/>
    <p:sldId id="395" r:id="rId20"/>
    <p:sldId id="376" r:id="rId21"/>
    <p:sldId id="375" r:id="rId22"/>
    <p:sldId id="394" r:id="rId23"/>
    <p:sldId id="378" r:id="rId24"/>
    <p:sldId id="379" r:id="rId25"/>
    <p:sldId id="380" r:id="rId26"/>
    <p:sldId id="381" r:id="rId27"/>
    <p:sldId id="383" r:id="rId28"/>
    <p:sldId id="398" r:id="rId29"/>
    <p:sldId id="384" r:id="rId30"/>
    <p:sldId id="386" r:id="rId31"/>
    <p:sldId id="385" r:id="rId32"/>
    <p:sldId id="387" r:id="rId33"/>
    <p:sldId id="390" r:id="rId34"/>
    <p:sldId id="391" r:id="rId35"/>
    <p:sldId id="392" r:id="rId36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FFFF99"/>
    <a:srgbClr val="00CC99"/>
    <a:srgbClr val="800000"/>
    <a:srgbClr val="00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5630" autoAdjust="0"/>
  </p:normalViewPr>
  <p:slideViewPr>
    <p:cSldViewPr>
      <p:cViewPr varScale="1">
        <p:scale>
          <a:sx n="88" d="100"/>
          <a:sy n="88" d="100"/>
        </p:scale>
        <p:origin x="14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933580"/>
            <a:ext cx="6400800" cy="2209800"/>
          </a:xfrm>
        </p:spPr>
        <p:txBody>
          <a:bodyPr/>
          <a:lstStyle/>
          <a:p>
            <a:pPr algn="ctr" eaLnBrk="1" hangingPunct="1"/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Systèmes d’exploitation Mobiles                            « plate-forme </a:t>
            </a: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Android</a:t>
            </a: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»</a:t>
            </a:r>
            <a:endParaRPr lang="fr-FR" sz="4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solidFill>
                  <a:schemeClr val="bg2"/>
                </a:solidFill>
              </a:rPr>
              <a:t>2017-2018 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K.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572428" cy="78581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du système embarqué 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178" name="Picture 2" descr="Résultat de recherche d'images pour &quot;système embarqué voitur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393354" cy="1571636"/>
          </a:xfrm>
          <a:prstGeom prst="rect">
            <a:avLst/>
          </a:prstGeom>
          <a:noFill/>
        </p:spPr>
      </p:pic>
      <p:pic>
        <p:nvPicPr>
          <p:cNvPr id="50180" name="Picture 4" descr="Résultat de recherche d'images pour &quot;système embarqué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71810"/>
            <a:ext cx="2425242" cy="1285884"/>
          </a:xfrm>
          <a:prstGeom prst="rect">
            <a:avLst/>
          </a:prstGeom>
          <a:noFill/>
        </p:spPr>
      </p:pic>
      <p:pic>
        <p:nvPicPr>
          <p:cNvPr id="50182" name="Picture 6" descr="Image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000108"/>
            <a:ext cx="4406697" cy="1214446"/>
          </a:xfrm>
          <a:prstGeom prst="rect">
            <a:avLst/>
          </a:prstGeom>
          <a:noFill/>
        </p:spPr>
      </p:pic>
      <p:pic>
        <p:nvPicPr>
          <p:cNvPr id="50184" name="Picture 8" descr="Imag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6751" y="2571744"/>
            <a:ext cx="2347249" cy="1143008"/>
          </a:xfrm>
          <a:prstGeom prst="rect">
            <a:avLst/>
          </a:prstGeom>
          <a:noFill/>
        </p:spPr>
      </p:pic>
      <p:pic>
        <p:nvPicPr>
          <p:cNvPr id="50186" name="Picture 10" descr="Image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70" y="4286256"/>
            <a:ext cx="2500330" cy="1861041"/>
          </a:xfrm>
          <a:prstGeom prst="rect">
            <a:avLst/>
          </a:prstGeom>
          <a:noFill/>
        </p:spPr>
      </p:pic>
      <p:sp>
        <p:nvSpPr>
          <p:cNvPr id="50188" name="AutoShape 12" descr="Résultat de recherche d'images pour &quot;guichet automatique banc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0190" name="Picture 14" descr="Résultat de recherche d'images pour &quot;guichet automatique bancaire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29000"/>
            <a:ext cx="2901674" cy="1928826"/>
          </a:xfrm>
          <a:prstGeom prst="rect">
            <a:avLst/>
          </a:prstGeom>
          <a:noFill/>
        </p:spPr>
      </p:pic>
      <p:pic>
        <p:nvPicPr>
          <p:cNvPr id="50192" name="Picture 16" descr="Résultat de recherche d'images pour &quot;équipement médical systeme embarque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4857760"/>
            <a:ext cx="2000264" cy="1602712"/>
          </a:xfrm>
          <a:prstGeom prst="rect">
            <a:avLst/>
          </a:prstGeom>
          <a:noFill/>
        </p:spPr>
      </p:pic>
      <p:sp>
        <p:nvSpPr>
          <p:cNvPr id="17" name="Ellipse 16"/>
          <p:cNvSpPr/>
          <p:nvPr/>
        </p:nvSpPr>
        <p:spPr>
          <a:xfrm>
            <a:off x="3357554" y="2571744"/>
            <a:ext cx="2714644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rot="10800000">
            <a:off x="2357422" y="2643182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 flipH="1" flipV="1">
            <a:off x="4393407" y="2750339"/>
            <a:ext cx="1071568" cy="142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 flipV="1">
            <a:off x="3000364" y="4000504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>
            <a:off x="4393405" y="4536289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5500694" y="3071810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643570" y="4000504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0" y="1071546"/>
            <a:ext cx="9144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 Les composants logiciels d’une solution embarquée fonctionnent sur un système d’exploitation. </a:t>
            </a:r>
          </a:p>
          <a:p>
            <a:pPr algn="just">
              <a:lnSpc>
                <a:spcPct val="150000"/>
              </a:lnSpc>
            </a:pPr>
            <a:endParaRPr lang="fr-FR" sz="11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comme un solution embarquée, les appareils mobiles se composent d’une </a:t>
            </a:r>
            <a:r>
              <a:rPr lang="fr-FR" sz="2400" b="1" dirty="0" smtClean="0"/>
              <a:t>plate-forme </a:t>
            </a:r>
            <a:r>
              <a:rPr lang="fr-FR" sz="2400" dirty="0" smtClean="0"/>
              <a:t>qui </a:t>
            </a:r>
            <a:r>
              <a:rPr lang="fr-FR" sz="2400" b="1" dirty="0" smtClean="0"/>
              <a:t>contrôle toutes ses fonctionnalités</a:t>
            </a:r>
            <a:r>
              <a:rPr lang="fr-FR" sz="2400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fr-FR" sz="1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Ceci est connu comme un </a:t>
            </a:r>
            <a:r>
              <a:rPr lang="fr-FR" sz="2400" b="1" dirty="0" smtClean="0"/>
              <a:t>système d’exploitation mobile (OS  mobile).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103951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142984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 smtClean="0"/>
              <a:t>Un système d’exploitation mobile </a:t>
            </a:r>
          </a:p>
          <a:p>
            <a:pPr lvl="0" algn="just"/>
            <a:endParaRPr lang="fr-FR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est une </a:t>
            </a:r>
            <a:r>
              <a:rPr lang="fr-FR" sz="2400" b="1" dirty="0" smtClean="0"/>
              <a:t>plateforme logicielle (ensemble de programmes)  </a:t>
            </a:r>
          </a:p>
          <a:p>
            <a:pPr lvl="0" algn="just"/>
            <a:r>
              <a:rPr lang="fr-FR" sz="2400" b="1" dirty="0" smtClean="0"/>
              <a:t>   </a:t>
            </a:r>
            <a:r>
              <a:rPr lang="fr-FR" sz="2400" dirty="0" smtClean="0"/>
              <a:t>responsable de: </a:t>
            </a:r>
          </a:p>
          <a:p>
            <a:pPr marL="900113" lvl="0" indent="-363538" algn="just"/>
            <a:r>
              <a:rPr lang="fr-FR" sz="2400" dirty="0" smtClean="0"/>
              <a:t>- la gestion des opérations (contrôle, coordination et l’utilisation du matériel ).</a:t>
            </a:r>
          </a:p>
          <a:p>
            <a:pPr lvl="0" algn="just"/>
            <a:r>
              <a:rPr lang="fr-FR" sz="2400" dirty="0" smtClean="0"/>
              <a:t>      - et du partage des ressources d’un appareil</a:t>
            </a:r>
          </a:p>
          <a:p>
            <a:pPr lvl="0" algn="just"/>
            <a:endParaRPr lang="fr-FR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sur laquelle  les autres programmes appelés « </a:t>
            </a:r>
            <a:r>
              <a:rPr lang="fr-FR" sz="2400" b="1" dirty="0" smtClean="0"/>
              <a:t>programmes d’applications</a:t>
            </a:r>
            <a:r>
              <a:rPr lang="fr-FR" sz="2400" dirty="0" smtClean="0"/>
              <a:t> » </a:t>
            </a:r>
          </a:p>
          <a:p>
            <a:pPr lvl="0" algn="just"/>
            <a:endParaRPr lang="fr-FR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peuvent s’exécuter sur des appareils mobiles </a:t>
            </a:r>
            <a:r>
              <a:rPr lang="fr-FR" sz="2400" dirty="0" smtClean="0"/>
              <a:t>tels que les PDA (</a:t>
            </a:r>
            <a:r>
              <a:rPr lang="fr-FR" sz="2400" i="1" dirty="0" err="1" smtClean="0"/>
              <a:t>personnal</a:t>
            </a:r>
            <a:r>
              <a:rPr lang="fr-FR" sz="2400" i="1" dirty="0" smtClean="0"/>
              <a:t> digital assistant</a:t>
            </a:r>
            <a:r>
              <a:rPr lang="fr-FR" sz="2400" dirty="0" smtClean="0"/>
              <a:t>), les téléphones cellulaires, Smartphones, tablette …etc.</a:t>
            </a:r>
            <a:endParaRPr lang="fr-FR" sz="2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318265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214422"/>
            <a:ext cx="9001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 smtClean="0"/>
              <a:t>Un système d’exploitation mobile </a:t>
            </a:r>
          </a:p>
          <a:p>
            <a:pPr lvl="0" algn="just"/>
            <a:endParaRPr lang="fr-FR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Il assure le démarrage, l’exploit et le fonctionnement d’un  appareil  mobile </a:t>
            </a:r>
          </a:p>
          <a:p>
            <a:pPr lvl="0" algn="just">
              <a:buFont typeface="Arial" pitchFamily="34" charset="0"/>
              <a:buChar char="•"/>
            </a:pPr>
            <a:endParaRPr lang="fr-F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Il contrôle aussi toutes les opérations de base comme: </a:t>
            </a:r>
          </a:p>
          <a:p>
            <a:pPr lvl="0" algn="just"/>
            <a:r>
              <a:rPr lang="fr-FR" sz="2400" dirty="0" smtClean="0"/>
              <a:t>        -  traitement   </a:t>
            </a:r>
          </a:p>
          <a:p>
            <a:pPr lvl="0" algn="just"/>
            <a:r>
              <a:rPr lang="fr-FR" sz="2400" dirty="0" smtClean="0"/>
              <a:t>        -  communication (cellulaires,  Bluetooth,  Wifi)  </a:t>
            </a:r>
          </a:p>
          <a:p>
            <a:pPr lvl="0" algn="just"/>
            <a:r>
              <a:rPr lang="fr-FR" sz="2400" dirty="0" smtClean="0"/>
              <a:t>         - accessoire (appareil  photo, option  d’écran  tactile…)</a:t>
            </a:r>
          </a:p>
          <a:p>
            <a:pPr lvl="0" algn="just"/>
            <a:r>
              <a:rPr lang="fr-FR" sz="2400" dirty="0" smtClean="0"/>
              <a:t>         - et d’autres fonctionnalités (lecteur  de  musique…)</a:t>
            </a:r>
            <a:endParaRPr lang="fr-FR" sz="2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318265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8429652" cy="1143000"/>
          </a:xfrm>
        </p:spPr>
        <p:txBody>
          <a:bodyPr/>
          <a:lstStyle/>
          <a:p>
            <a:pPr algn="l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Systèmes d’exploitation mobiles les plus populaires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578645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Android</a:t>
            </a:r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1071546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Actuellement,  il  existe  plusieurs  systèmes  d’exploitation  mobiles fonctionnent sur </a:t>
            </a:r>
            <a:r>
              <a:rPr lang="fr-FR" sz="2400" b="1" dirty="0" smtClean="0"/>
              <a:t>certains types d’appareils mobiles</a:t>
            </a:r>
          </a:p>
          <a:p>
            <a:pPr algn="just"/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Plateformes de bas niveau: </a:t>
            </a:r>
            <a:r>
              <a:rPr lang="fr-FR" sz="2400" b="1" dirty="0" err="1" smtClean="0"/>
              <a:t>JavaCard</a:t>
            </a:r>
            <a:r>
              <a:rPr lang="fr-FR" sz="2400" b="1" dirty="0" smtClean="0"/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Plateforme de niveau intermédiaire : </a:t>
            </a:r>
            <a:r>
              <a:rPr lang="fr-FR" sz="2400" b="1" dirty="0" smtClean="0"/>
              <a:t>J2ME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Windows Mobile, remplacé par Windows Phone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Palm OS,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Symbian</a:t>
            </a:r>
            <a:r>
              <a:rPr lang="fr-FR" sz="2400" dirty="0" smtClean="0"/>
              <a:t>, 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BlackBerry</a:t>
            </a:r>
            <a:r>
              <a:rPr lang="fr-FR" sz="2400" dirty="0" smtClean="0"/>
              <a:t>,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iOS</a:t>
            </a:r>
            <a:endParaRPr lang="fr-FR" sz="24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857364"/>
            <a:ext cx="58686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214950"/>
            <a:ext cx="120863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214818"/>
            <a:ext cx="1285884" cy="69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214686"/>
            <a:ext cx="5678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715016"/>
            <a:ext cx="7973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357158" y="1857364"/>
            <a:ext cx="8786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précédemment  connu  sous  le  nom  </a:t>
            </a:r>
            <a:r>
              <a:rPr lang="fr-FR" sz="2400" b="1" dirty="0" smtClean="0"/>
              <a:t>OS</a:t>
            </a:r>
            <a:r>
              <a:rPr lang="fr-FR" sz="2400" dirty="0" smtClean="0"/>
              <a:t> d’</a:t>
            </a:r>
            <a:r>
              <a:rPr lang="fr-FR" sz="2400" b="1" dirty="0" err="1" smtClean="0"/>
              <a:t>iPhone</a:t>
            </a:r>
            <a:r>
              <a:rPr lang="fr-FR" sz="2400" dirty="0" smtClean="0"/>
              <a:t> 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développé  par  </a:t>
            </a:r>
            <a:r>
              <a:rPr lang="fr-FR" sz="2400" b="1" dirty="0" smtClean="0"/>
              <a:t>Apple</a:t>
            </a:r>
            <a:r>
              <a:rPr lang="fr-FR" sz="2400" dirty="0" smtClean="0"/>
              <a:t>  en  2007 avec le premier </a:t>
            </a:r>
            <a:r>
              <a:rPr lang="fr-FR" sz="2400" b="1" dirty="0" err="1" smtClean="0"/>
              <a:t>iPhone</a:t>
            </a:r>
            <a:endParaRPr lang="fr-FR" sz="2400" b="1" dirty="0" smtClean="0"/>
          </a:p>
          <a:p>
            <a:pPr algn="just">
              <a:buFont typeface="Arial" pitchFamily="34" charset="0"/>
              <a:buChar char="•"/>
            </a:pPr>
            <a:endParaRPr lang="fr-FR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La société </a:t>
            </a:r>
            <a:r>
              <a:rPr lang="fr-FR" sz="2400" b="1" dirty="0" smtClean="0"/>
              <a:t>Apple</a:t>
            </a:r>
            <a:r>
              <a:rPr lang="fr-FR" sz="2400" dirty="0" smtClean="0"/>
              <a:t> ne délivre pas de licence du système d'exploitation pour le matériel tiers.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Contrôle des applications par Apple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les  utilisateurs  ne  peuvent  pas  personnaliser  leur appareil car cet OS est surveillé très étroitement,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142984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 </a:t>
            </a:r>
            <a:r>
              <a:rPr lang="fr-FR" sz="2800" b="1" u="sng" dirty="0" err="1" smtClean="0">
                <a:solidFill>
                  <a:srgbClr val="C00000"/>
                </a:solidFill>
              </a:rPr>
              <a:t>iOS</a:t>
            </a:r>
            <a:endParaRPr lang="fr-FR" sz="2800" b="1" u="sng" dirty="0">
              <a:solidFill>
                <a:srgbClr val="C0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857256" cy="50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429652" cy="1143000"/>
          </a:xfrm>
        </p:spPr>
        <p:txBody>
          <a:bodyPr/>
          <a:lstStyle/>
          <a:p>
            <a:pPr algn="l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Systèmes d’exploitation mobiles les plus populaires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714348" y="1857364"/>
            <a:ext cx="8429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a  été  développé  par  la  société </a:t>
            </a:r>
            <a:r>
              <a:rPr lang="fr-FR" sz="2400" b="1" dirty="0" err="1" smtClean="0"/>
              <a:t>Symbian</a:t>
            </a:r>
            <a:endParaRPr lang="fr-FR" sz="2400" b="1" dirty="0" smtClean="0"/>
          </a:p>
          <a:p>
            <a:pPr algn="just">
              <a:buFont typeface="Arial" pitchFamily="34" charset="0"/>
              <a:buChar char="•"/>
            </a:pPr>
            <a:endParaRPr lang="fr-FR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err="1" smtClean="0"/>
              <a:t>Symbian</a:t>
            </a:r>
            <a:r>
              <a:rPr lang="fr-FR" sz="2400" b="1" dirty="0" smtClean="0"/>
              <a:t> OS </a:t>
            </a:r>
            <a:r>
              <a:rPr lang="fr-FR" sz="2400" dirty="0" smtClean="0"/>
              <a:t>est officiellement la propriété de </a:t>
            </a:r>
            <a:r>
              <a:rPr lang="fr-FR" sz="2400" b="1" dirty="0" smtClean="0"/>
              <a:t>Nokia</a:t>
            </a:r>
            <a:r>
              <a:rPr lang="fr-FR" sz="24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n’importe quelle autre  entreprise  devra  prendre  la  permission  de  Nokia  avant  d'utiliser  ce  système d'exploitation.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malheureusement,  </a:t>
            </a:r>
            <a:r>
              <a:rPr lang="fr-FR" sz="2400" b="1" dirty="0" err="1" smtClean="0"/>
              <a:t>Symbian</a:t>
            </a:r>
            <a:r>
              <a:rPr lang="fr-FR" sz="2400" b="1" dirty="0" smtClean="0"/>
              <a:t>  OS  </a:t>
            </a:r>
            <a:r>
              <a:rPr lang="fr-FR" sz="2400" dirty="0" smtClean="0"/>
              <a:t>graphique  va  vers  le  bas  de  nos  jours  en  raison  de l'immense popularité d'</a:t>
            </a:r>
            <a:r>
              <a:rPr lang="fr-FR" sz="2400" b="1" dirty="0" err="1" smtClean="0"/>
              <a:t>Android</a:t>
            </a:r>
            <a:r>
              <a:rPr lang="fr-FR" sz="2400" dirty="0" smtClean="0"/>
              <a:t> et </a:t>
            </a:r>
            <a:r>
              <a:rPr lang="fr-FR" sz="2400" b="1" dirty="0" err="1" smtClean="0"/>
              <a:t>iOS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1071546"/>
            <a:ext cx="259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 </a:t>
            </a:r>
            <a:r>
              <a:rPr lang="fr-FR" sz="2800" b="1" u="sng" dirty="0" err="1" smtClean="0">
                <a:solidFill>
                  <a:srgbClr val="C00000"/>
                </a:solidFill>
              </a:rPr>
              <a:t>Symbian</a:t>
            </a:r>
            <a:r>
              <a:rPr lang="fr-FR" sz="2800" b="1" u="sng" dirty="0" smtClean="0">
                <a:solidFill>
                  <a:srgbClr val="C00000"/>
                </a:solidFill>
              </a:rPr>
              <a:t>  OS </a:t>
            </a:r>
            <a:endParaRPr lang="fr-FR" sz="2800" b="1" u="sng" dirty="0">
              <a:solidFill>
                <a:srgbClr val="C0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53626"/>
            <a:ext cx="1214446" cy="6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8429652" cy="1143000"/>
          </a:xfrm>
        </p:spPr>
        <p:txBody>
          <a:bodyPr/>
          <a:lstStyle/>
          <a:p>
            <a:pPr algn="l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Systèmes d’exploitation mobiles les plus populaires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642910" y="1857926"/>
            <a:ext cx="8501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Windows Phone </a:t>
            </a:r>
            <a:r>
              <a:rPr lang="fr-FR" sz="2400" dirty="0" smtClean="0"/>
              <a:t>est le système d’exploitation développé par </a:t>
            </a:r>
            <a:r>
              <a:rPr lang="fr-FR" sz="2400" b="1" dirty="0" smtClean="0"/>
              <a:t>Microsoft Corporation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il est le successeur et la dernière version de </a:t>
            </a:r>
            <a:r>
              <a:rPr lang="fr-FR" sz="2400" b="1" dirty="0" smtClean="0"/>
              <a:t>Windows Mobile</a:t>
            </a:r>
            <a:r>
              <a:rPr lang="fr-FR" sz="2400" dirty="0" smtClean="0"/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Plusieurs raisons motivent son succès</a:t>
            </a:r>
          </a:p>
          <a:p>
            <a:pPr algn="just"/>
            <a:r>
              <a:rPr lang="fr-FR" sz="2400" dirty="0" smtClean="0"/>
              <a:t>    - son  interface  colorée  et  conviviale, </a:t>
            </a:r>
          </a:p>
          <a:p>
            <a:pPr algn="just"/>
            <a:r>
              <a:rPr lang="fr-FR" sz="2400" dirty="0" smtClean="0"/>
              <a:t>    - est  utilisé  dans  des  dispositifs  très  puissants: </a:t>
            </a:r>
            <a:r>
              <a:rPr lang="fr-FR" sz="2400" b="1" dirty="0" smtClean="0"/>
              <a:t>Nokia, Samsung et HTC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mais ils ne trouvaient pas beaucoup de place sur le marché. </a:t>
            </a:r>
            <a:endParaRPr lang="fr-FR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71546"/>
            <a:ext cx="571504" cy="64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1071546"/>
            <a:ext cx="3438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 Windows Mobile :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8429652" cy="1143000"/>
          </a:xfrm>
        </p:spPr>
        <p:txBody>
          <a:bodyPr/>
          <a:lstStyle/>
          <a:p>
            <a:pPr algn="l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Systèmes d’exploitation mobiles les plus populaires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642910" y="2071678"/>
            <a:ext cx="8286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Android  a  été  développé  par  Google.  Il  a  été  annoncé  en 2007  et  il  est  devenu  une  plateforme  ouverte  en  2008. </a:t>
            </a:r>
          </a:p>
          <a:p>
            <a:pPr algn="just"/>
            <a:endParaRPr lang="fr-FR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Android  est  un  OS  gratuit  et  complètement ouvert (</a:t>
            </a:r>
            <a:r>
              <a:rPr lang="fr-FR" sz="2400" b="1" dirty="0" smtClean="0"/>
              <a:t>open source)</a:t>
            </a:r>
            <a:r>
              <a:rPr lang="fr-FR" sz="2400" dirty="0" smtClean="0"/>
              <a:t>.</a:t>
            </a:r>
          </a:p>
          <a:p>
            <a:pPr algn="just"/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La raison  pour cela est  qu’Android  peut  être  trouvée  sur  une  gamme d’appareils  de  différents  fabricants  notamment, </a:t>
            </a:r>
            <a:r>
              <a:rPr lang="fr-FR" sz="2400" b="1" dirty="0" smtClean="0"/>
              <a:t>Samsung</a:t>
            </a:r>
            <a:r>
              <a:rPr lang="fr-FR" sz="2400" dirty="0" smtClean="0"/>
              <a:t>,  </a:t>
            </a:r>
            <a:r>
              <a:rPr lang="fr-FR" sz="2400" b="1" dirty="0" smtClean="0"/>
              <a:t>Motorola</a:t>
            </a:r>
            <a:r>
              <a:rPr lang="fr-FR" sz="2400" dirty="0" smtClean="0"/>
              <a:t>  et  </a:t>
            </a:r>
            <a:r>
              <a:rPr lang="fr-FR" sz="2400" b="1" dirty="0" smtClean="0"/>
              <a:t>HTC</a:t>
            </a:r>
            <a:r>
              <a:rPr lang="fr-FR" sz="2400" dirty="0" smtClean="0"/>
              <a:t>,  et  bien  d'autres  grands  fabricants  utilisent  Android.</a:t>
            </a:r>
            <a:endParaRPr lang="fr-FR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65235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1214422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Android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8429652" cy="1143000"/>
          </a:xfrm>
        </p:spPr>
        <p:txBody>
          <a:bodyPr/>
          <a:lstStyle/>
          <a:p>
            <a:pPr algn="l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Systèmes d’exploitation mobiles les plus populaires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7286675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Comparatif des fonctionnalités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9144000" cy="342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42844" y="1214422"/>
          <a:ext cx="8786874" cy="178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3437"/>
                <a:gridCol w="4393437"/>
              </a:tblGrid>
              <a:tr h="44648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Plateforme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Fondateur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fr-FR" dirty="0" smtClean="0"/>
                        <a:t>Android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Google</a:t>
                      </a:r>
                      <a:endParaRPr lang="fr-FR" dirty="0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fr-FR" dirty="0" smtClean="0"/>
                        <a:t>IOS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Apple</a:t>
                      </a:r>
                      <a:endParaRPr lang="fr-FR" dirty="0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fr-FR" dirty="0" smtClean="0"/>
                        <a:t>Windows phone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Microsoft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3429024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11/02/2018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10001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les </a:t>
            </a:r>
            <a:r>
              <a:rPr lang="fr-FR" sz="2400" b="1" dirty="0" smtClean="0"/>
              <a:t>applications mobiles </a:t>
            </a:r>
            <a:r>
              <a:rPr lang="fr-FR" sz="2400" dirty="0" smtClean="0"/>
              <a:t>qui sont exécutées par </a:t>
            </a:r>
            <a:r>
              <a:rPr lang="fr-FR" sz="2400" b="1" dirty="0" smtClean="0"/>
              <a:t>un appareil mobile </a:t>
            </a:r>
            <a:r>
              <a:rPr lang="fr-FR" sz="2400" dirty="0" smtClean="0"/>
              <a:t>(Smartphones, tablettes…) sont différentes des applications développées pour </a:t>
            </a:r>
            <a:r>
              <a:rPr lang="fr-FR" sz="2400" b="1" dirty="0" smtClean="0"/>
              <a:t>un ordinateur de bureau </a:t>
            </a:r>
            <a:r>
              <a:rPr lang="fr-FR" sz="2400" dirty="0" smtClean="0"/>
              <a:t>ou </a:t>
            </a:r>
            <a:r>
              <a:rPr lang="fr-FR" sz="2400" b="1" dirty="0" smtClean="0"/>
              <a:t>un serveur</a:t>
            </a:r>
            <a:endParaRPr lang="fr-F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4823452"/>
            <a:ext cx="9144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Les </a:t>
            </a:r>
            <a:r>
              <a:rPr lang="fr-FR" sz="2400" b="1" dirty="0" smtClean="0"/>
              <a:t>systèmes d’exploitation </a:t>
            </a:r>
            <a:r>
              <a:rPr lang="fr-FR" sz="2400" dirty="0" smtClean="0"/>
              <a:t>pour </a:t>
            </a:r>
            <a:r>
              <a:rPr lang="fr-FR" sz="2400" b="1" dirty="0" smtClean="0"/>
              <a:t>mobiles</a:t>
            </a:r>
            <a:r>
              <a:rPr lang="fr-FR" sz="2400" dirty="0" smtClean="0"/>
              <a:t> sont différents de ceux développés pour les </a:t>
            </a:r>
            <a:r>
              <a:rPr lang="fr-FR" sz="2400" b="1" dirty="0" smtClean="0"/>
              <a:t>ordinateurs personnels </a:t>
            </a:r>
            <a:r>
              <a:rPr lang="fr-FR" sz="2400" dirty="0" smtClean="0"/>
              <a:t>en termes de:</a:t>
            </a:r>
          </a:p>
          <a:p>
            <a:pPr>
              <a:buFont typeface="Arial" pitchFamily="34" charset="0"/>
              <a:buChar char="•"/>
            </a:pPr>
            <a:endParaRPr lang="fr-FR" sz="500" dirty="0" smtClean="0"/>
          </a:p>
          <a:p>
            <a:r>
              <a:rPr lang="fr-FR" sz="2400" dirty="0" smtClean="0"/>
              <a:t>  - Contraintes matériels </a:t>
            </a:r>
          </a:p>
          <a:p>
            <a:r>
              <a:rPr lang="fr-FR" sz="2400" dirty="0" smtClean="0"/>
              <a:t>  - partie logiciel du système (</a:t>
            </a:r>
            <a:r>
              <a:rPr lang="fr-FR" sz="2400" b="1" dirty="0" smtClean="0"/>
              <a:t>noyau</a:t>
            </a:r>
            <a:r>
              <a:rPr lang="fr-FR" sz="2400" dirty="0" smtClean="0"/>
              <a:t> du système d’exploitation)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0" y="257174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algn="just">
              <a:buFont typeface="Arial" pitchFamily="34" charset="0"/>
              <a:buChar char="•"/>
            </a:pPr>
            <a:r>
              <a:rPr lang="fr-FR" sz="2400" dirty="0" smtClean="0"/>
              <a:t> L’application  mobile  </a:t>
            </a:r>
            <a:r>
              <a:rPr lang="fr-FR" sz="2400" b="1" dirty="0" smtClean="0"/>
              <a:t>fonctionne</a:t>
            </a:r>
            <a:r>
              <a:rPr lang="fr-FR" sz="2400" dirty="0" smtClean="0"/>
              <a:t> sous un </a:t>
            </a:r>
            <a:r>
              <a:rPr lang="fr-FR" sz="2400" b="1" dirty="0" smtClean="0"/>
              <a:t>système d’exploitation mobile</a:t>
            </a:r>
          </a:p>
          <a:p>
            <a:pPr algn="just">
              <a:buFont typeface="Arial" pitchFamily="34" charset="0"/>
              <a:buChar char="•"/>
            </a:pPr>
            <a:endParaRPr lang="fr-FR" sz="600" dirty="0" smtClean="0"/>
          </a:p>
          <a:p>
            <a:pPr marL="536575" indent="-173038" algn="just">
              <a:buFont typeface="Arial" pitchFamily="34" charset="0"/>
              <a:buChar char="•"/>
            </a:pPr>
            <a:r>
              <a:rPr lang="fr-FR" sz="2400" dirty="0" smtClean="0"/>
              <a:t> Elle n’est pas compatible avec toutes les </a:t>
            </a:r>
            <a:r>
              <a:rPr lang="fr-FR" sz="2400" b="1" dirty="0" smtClean="0"/>
              <a:t>plateformes</a:t>
            </a:r>
            <a:r>
              <a:rPr lang="fr-FR" sz="2400" dirty="0" smtClean="0"/>
              <a:t>.</a:t>
            </a:r>
          </a:p>
          <a:p>
            <a:pPr marL="536575" indent="-173038" algn="just">
              <a:buFont typeface="Arial" pitchFamily="34" charset="0"/>
              <a:buChar char="•"/>
            </a:pPr>
            <a:r>
              <a:rPr lang="fr-FR" sz="2400" dirty="0" smtClean="0"/>
              <a:t> Elle est développée en utilisant </a:t>
            </a:r>
            <a:r>
              <a:rPr lang="fr-FR" sz="2400" b="1" dirty="0" smtClean="0"/>
              <a:t>différents langages de programmation </a:t>
            </a:r>
            <a:r>
              <a:rPr lang="fr-FR" sz="2400" dirty="0" smtClean="0"/>
              <a:t>sous </a:t>
            </a:r>
            <a:r>
              <a:rPr lang="fr-FR" sz="2400" b="1" dirty="0" smtClean="0"/>
              <a:t>différents  environnements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81774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0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7286675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Comparatif des fonctionnalités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dirty="0" err="1" smtClean="0"/>
              <a:t>Applications</a:t>
            </a:r>
            <a:r>
              <a:rPr lang="es-ES" b="1" dirty="0" smtClean="0"/>
              <a:t> </a:t>
            </a:r>
            <a:r>
              <a:rPr lang="es-ES" b="1" dirty="0" err="1" smtClean="0"/>
              <a:t>Mobiles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678657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876165" y="1621588"/>
            <a:ext cx="2143140" cy="4093428"/>
          </a:xfrm>
          <a:prstGeom prst="rect">
            <a:avLst/>
          </a:prstGeom>
          <a:solidFill>
            <a:srgbClr val="0066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err="1" smtClean="0">
                <a:solidFill>
                  <a:srgbClr val="FFFF00"/>
                </a:solidFill>
              </a:rPr>
              <a:t>iOS</a:t>
            </a:r>
            <a:r>
              <a:rPr lang="fr-FR" sz="2000" dirty="0" smtClean="0"/>
              <a:t> restera la </a:t>
            </a:r>
          </a:p>
          <a:p>
            <a:r>
              <a:rPr lang="fr-FR" sz="2000" dirty="0" smtClean="0"/>
              <a:t>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plateforme </a:t>
            </a:r>
          </a:p>
          <a:p>
            <a:r>
              <a:rPr lang="fr-FR" sz="2000" dirty="0" smtClean="0"/>
              <a:t>mondiale </a:t>
            </a:r>
          </a:p>
          <a:p>
            <a:r>
              <a:rPr lang="fr-FR" sz="2000" dirty="0" smtClean="0"/>
              <a:t>jusqu’en 2014. </a:t>
            </a:r>
          </a:p>
          <a:p>
            <a:r>
              <a:rPr lang="fr-FR" sz="2000" dirty="0" smtClean="0"/>
              <a:t>• </a:t>
            </a:r>
            <a:r>
              <a:rPr lang="fr-FR" sz="2000" b="1" dirty="0" smtClean="0">
                <a:solidFill>
                  <a:srgbClr val="FFFF00"/>
                </a:solidFill>
              </a:rPr>
              <a:t>Windows </a:t>
            </a:r>
          </a:p>
          <a:p>
            <a:r>
              <a:rPr lang="fr-FR" sz="2000" b="1" dirty="0" smtClean="0">
                <a:solidFill>
                  <a:srgbClr val="FFFF00"/>
                </a:solidFill>
              </a:rPr>
              <a:t>Phone </a:t>
            </a:r>
            <a:r>
              <a:rPr lang="fr-FR" sz="2000" dirty="0" smtClean="0"/>
              <a:t>en 3ème </a:t>
            </a:r>
          </a:p>
          <a:p>
            <a:r>
              <a:rPr lang="fr-FR" sz="2000" dirty="0" smtClean="0"/>
              <a:t>position grâce à </a:t>
            </a:r>
          </a:p>
          <a:p>
            <a:r>
              <a:rPr lang="fr-FR" sz="2000" b="1" dirty="0" smtClean="0">
                <a:solidFill>
                  <a:srgbClr val="FFFF00"/>
                </a:solidFill>
              </a:rPr>
              <a:t>l’ alliance Nokia -Microsoft.</a:t>
            </a:r>
          </a:p>
          <a:p>
            <a:r>
              <a:rPr lang="fr-FR" sz="2000" dirty="0" smtClean="0"/>
              <a:t>• Les parts de </a:t>
            </a:r>
          </a:p>
          <a:p>
            <a:r>
              <a:rPr lang="fr-FR" sz="2000" dirty="0" smtClean="0"/>
              <a:t>marchés de </a:t>
            </a:r>
          </a:p>
          <a:p>
            <a:r>
              <a:rPr lang="fr-FR" sz="2000" b="1" dirty="0" smtClean="0">
                <a:solidFill>
                  <a:srgbClr val="FFFF00"/>
                </a:solidFill>
              </a:rPr>
              <a:t>RIM</a:t>
            </a:r>
            <a:r>
              <a:rPr lang="fr-FR" sz="2000" dirty="0" smtClean="0"/>
              <a:t> continueront de baisser.</a:t>
            </a:r>
            <a:endParaRPr lang="fr-FR" sz="2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14349" y="-24"/>
            <a:ext cx="728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Marché de plateformes mobiles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59" y="71422"/>
            <a:ext cx="8461341" cy="114300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Développement multiplateformes(cross-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platforms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357158" y="5357826"/>
            <a:ext cx="850112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la réalisation d'applications mobiles </a:t>
            </a:r>
            <a:r>
              <a:rPr lang="fr-FR" sz="2400" dirty="0" err="1" smtClean="0"/>
              <a:t>multi-plateformes</a:t>
            </a:r>
            <a:r>
              <a:rPr lang="fr-FR" sz="2400" dirty="0" smtClean="0"/>
              <a:t>                      est assez difficile.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116924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la tendance actuelle fait qu'il est </a:t>
            </a:r>
            <a:r>
              <a:rPr lang="fr-FR" sz="2400" b="1" dirty="0" smtClean="0"/>
              <a:t>difficile</a:t>
            </a:r>
            <a:r>
              <a:rPr lang="fr-FR" sz="2400" dirty="0" smtClean="0"/>
              <a:t> pour les </a:t>
            </a:r>
            <a:r>
              <a:rPr lang="fr-FR" sz="2400" b="1" dirty="0" smtClean="0"/>
              <a:t>entreprises</a:t>
            </a:r>
            <a:r>
              <a:rPr lang="fr-FR" sz="2400" dirty="0" smtClean="0"/>
              <a:t> de choisir un </a:t>
            </a:r>
            <a:r>
              <a:rPr lang="fr-FR" sz="2400" b="1" dirty="0" smtClean="0"/>
              <a:t>seul type d’appareil mobile</a:t>
            </a:r>
            <a:endParaRPr lang="fr-FR" sz="2400" b="1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0" y="2228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Ainsi la variété des plateformes a </a:t>
            </a:r>
            <a:r>
              <a:rPr lang="fr-FR" sz="2400" b="1" dirty="0" smtClean="0"/>
              <a:t>des implications </a:t>
            </a:r>
            <a:r>
              <a:rPr lang="fr-FR" sz="2400" dirty="0" smtClean="0"/>
              <a:t>très importantes sur </a:t>
            </a:r>
            <a:r>
              <a:rPr lang="fr-FR" sz="2400" b="1" dirty="0" smtClean="0"/>
              <a:t>l'architecture, le design, et le développement d'applications mobiles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372886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Cependant, aucune plate-forme mobile n’est mieux adaptée pour toutes les applications possibles et sur tous types d’appareils.</a:t>
            </a:r>
            <a:endParaRPr lang="fr-F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68580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59" y="71422"/>
            <a:ext cx="6961175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Développement multiplateformes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0" y="5715016"/>
            <a:ext cx="91440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Développer une gamme d'applications qui fonctionne sur tous appareils, implique de travailler avec des technologies très différentes.</a:t>
            </a:r>
            <a:endParaRPr lang="fr-FR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57224" y="285728"/>
            <a:ext cx="478634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Historique</a:t>
            </a:r>
            <a:endParaRPr lang="fr-FR" sz="36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017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Vu les statistiques, Android domine le marché, où il a pris une place importante dans la vie quotidienne de millions de personnes. 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786058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À l'origine, «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» était le nom d'une PME américaine, créée en</a:t>
            </a:r>
            <a:r>
              <a:rPr lang="fr-FR" sz="2400" b="1" dirty="0" smtClean="0"/>
              <a:t> 2003 </a:t>
            </a:r>
            <a:r>
              <a:rPr lang="fr-FR" sz="2400" dirty="0" smtClean="0"/>
              <a:t>puis rachetée par  </a:t>
            </a:r>
            <a:r>
              <a:rPr lang="fr-FR" sz="2400" b="1" dirty="0" smtClean="0"/>
              <a:t>Google</a:t>
            </a:r>
            <a:r>
              <a:rPr lang="fr-FR" sz="2400" dirty="0" smtClean="0"/>
              <a:t>  en  </a:t>
            </a:r>
            <a:r>
              <a:rPr lang="fr-FR" sz="2400" b="1" dirty="0" smtClean="0"/>
              <a:t>2005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la première version d’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a été publiée le </a:t>
            </a:r>
            <a:r>
              <a:rPr lang="fr-FR" sz="2400" b="1" dirty="0" smtClean="0"/>
              <a:t>5 novembre 2007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 </a:t>
            </a:r>
            <a:endParaRPr lang="fr-FR" sz="11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L'objectif  de  ce  système,  était  de  développer  un  système  d'exploitation  mobile  plus intelligent, </a:t>
            </a:r>
          </a:p>
          <a:p>
            <a:pPr algn="just"/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En plus d’envoyer des SMS et transmettre  des  appels,  il devait  permettre  à l'utilisateur  d'interagir  avec  son environnement.</a:t>
            </a:r>
            <a:endParaRPr lang="fr-FR" sz="2400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0" y="12144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Google a adopté la tendance de nommer versions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avec </a:t>
            </a:r>
            <a:r>
              <a:rPr lang="fr-FR" sz="2400" b="1" dirty="0" smtClean="0"/>
              <a:t>le nom d’un dessert ou un  bonbon  </a:t>
            </a:r>
            <a:r>
              <a:rPr lang="fr-FR" sz="2400" dirty="0" smtClean="0"/>
              <a:t>dans  l’ordre  alphabétique</a:t>
            </a:r>
            <a:endParaRPr lang="fr-FR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429124" y="5715016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la dernière version </a:t>
            </a:r>
            <a:r>
              <a:rPr lang="fr-FR" sz="2400" b="1" dirty="0" err="1" smtClean="0"/>
              <a:t>Lollipop</a:t>
            </a:r>
            <a:r>
              <a:rPr lang="fr-FR" sz="2400" b="1" dirty="0" smtClean="0"/>
              <a:t> 5.0</a:t>
            </a:r>
            <a:endParaRPr lang="fr-FR" sz="24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7224" y="285728"/>
            <a:ext cx="478634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versions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1214422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Open source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Facile à développer 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Facile à vendre</a:t>
            </a:r>
            <a:r>
              <a:rPr lang="fr-FR" sz="2400" dirty="0" smtClean="0"/>
              <a:t>: Le </a:t>
            </a:r>
            <a:r>
              <a:rPr lang="fr-FR" sz="2400" b="1" dirty="0" smtClean="0"/>
              <a:t>Play Store  </a:t>
            </a:r>
            <a:r>
              <a:rPr lang="fr-FR" sz="2400" dirty="0" smtClean="0"/>
              <a:t>(anciennement  </a:t>
            </a:r>
            <a:r>
              <a:rPr lang="fr-FR" sz="2400" b="1" dirty="0" smtClean="0"/>
              <a:t>Android </a:t>
            </a:r>
            <a:r>
              <a:rPr lang="fr-FR" sz="2400" b="1" dirty="0" err="1" smtClean="0"/>
              <a:t>Market</a:t>
            </a:r>
            <a:r>
              <a:rPr lang="fr-FR" sz="2400" dirty="0" smtClean="0"/>
              <a:t>)  est  une  plateforme  immense  et  très visitée, qui offre l’opportunité pour ce qui veut diffuser une application dessus.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400" dirty="0" smtClean="0"/>
              <a:t>• </a:t>
            </a:r>
            <a:r>
              <a:rPr lang="fr-FR" sz="2400" b="1" dirty="0" smtClean="0"/>
              <a:t>Flexible</a:t>
            </a:r>
            <a:r>
              <a:rPr lang="fr-FR" sz="2400" dirty="0" smtClean="0"/>
              <a:t>:  Le système est extrêmement portable, il s'adapte à  beaucoup de structures différentes. Les  Smartphones,  les  tablettes,  la  présence  ou  l'absence  de  clavier  ou  de  trackball,</a:t>
            </a:r>
            <a:endParaRPr lang="fr-FR" sz="24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85786" y="271214"/>
            <a:ext cx="621510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caractéristiques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010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Architecture(pile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logiciel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“software stack)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8643998" cy="55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010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Architecture(pile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logiciel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“software stack)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0" y="1000108"/>
            <a:ext cx="9144000" cy="5643602"/>
            <a:chOff x="285720" y="1000108"/>
            <a:chExt cx="8643998" cy="5500726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000108"/>
              <a:ext cx="8643998" cy="5500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85720" y="1000108"/>
              <a:ext cx="8643998" cy="4143404"/>
            </a:xfrm>
            <a:prstGeom prst="rect">
              <a:avLst/>
            </a:prstGeom>
            <a:solidFill>
              <a:schemeClr val="lt1">
                <a:alpha val="91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71770" y="785794"/>
            <a:ext cx="60722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0" y="1000108"/>
            <a:ext cx="90218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: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Basé sur </a:t>
            </a:r>
            <a:r>
              <a:rPr lang="fr-FR" sz="2000" b="1" dirty="0" smtClean="0"/>
              <a:t>Linux 2.6 (version 3.4 pour Lollipop5.1)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Offre les services fondamentaux: la sécurité, la gestion de la mémoire , des processus, du réseau , des capteurs (appareil photo, GPS, accéléromètre …) et la gestion des drivers, Système </a:t>
            </a:r>
            <a:r>
              <a:rPr lang="fr-FR" sz="2000" dirty="0"/>
              <a:t>de fichier support : </a:t>
            </a:r>
            <a:r>
              <a:rPr lang="fr-FR" sz="2000" dirty="0" smtClean="0"/>
              <a:t>FAT32, Support </a:t>
            </a:r>
            <a:r>
              <a:rPr lang="fr-FR" sz="2000" dirty="0"/>
              <a:t>de TCP/IP,UDP</a:t>
            </a:r>
            <a:r>
              <a:rPr lang="fr-FR" sz="2000" dirty="0" smtClean="0"/>
              <a:t>...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Offre une couche d’abstraction entre le matériel et le reste de la pile logicielle.</a:t>
            </a:r>
            <a:endParaRPr lang="fr-FR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fr-FR" sz="1050" dirty="0"/>
          </a:p>
          <a:p>
            <a:pPr algn="just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 à la plateforme mobile :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dirty="0"/>
              <a:t>partage de mémoire entre processus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 </a:t>
            </a:r>
            <a:r>
              <a:rPr lang="fr-FR" dirty="0"/>
              <a:t>: driver IPC pour la communication inter </a:t>
            </a:r>
            <a:r>
              <a:rPr lang="fr-FR" dirty="0" smtClean="0"/>
              <a:t>processus</a:t>
            </a:r>
            <a:endParaRPr lang="fr-FR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/>
              <a:t>Power </a:t>
            </a:r>
            <a:r>
              <a:rPr lang="fr-FR" dirty="0" smtClean="0"/>
              <a:t>Management, </a:t>
            </a:r>
            <a:r>
              <a:rPr lang="fr-FR" dirty="0" err="1" smtClean="0"/>
              <a:t>Kernel</a:t>
            </a:r>
            <a:r>
              <a:rPr lang="fr-FR" dirty="0" smtClean="0"/>
              <a:t> Debugger, </a:t>
            </a:r>
            <a:r>
              <a:rPr lang="fr-FR" dirty="0" err="1" smtClean="0"/>
              <a:t>Logger</a:t>
            </a:r>
            <a:endParaRPr lang="fr-F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85786" y="271214"/>
            <a:ext cx="835821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Architecture(1)- Linux Kernel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(noyau) </a:t>
            </a:r>
            <a:endParaRPr lang="en-GB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8104215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embarqué</a:t>
            </a:r>
            <a:r>
              <a:rPr lang="fr-FR" sz="4000" dirty="0" smtClean="0"/>
              <a:t> 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(Embedded system)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1142984"/>
            <a:ext cx="9144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</a:rPr>
              <a:t>Généralement, </a:t>
            </a:r>
            <a:r>
              <a:rPr lang="fr-FR" sz="2400" b="1" dirty="0" smtClean="0">
                <a:solidFill>
                  <a:srgbClr val="C00000"/>
                </a:solidFill>
              </a:rPr>
              <a:t>un système embarqué </a:t>
            </a:r>
            <a:r>
              <a:rPr lang="fr-FR" sz="2400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endParaRPr lang="fr-FR" sz="11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 n'est pas visible en tant que tel, 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mais est intégré dans un équipement doté d'une autre fonction;   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               système est enfoui;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dispose de ressources limitées ;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ne doit pas consommer d’énergie inutilement (batterie).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Ne possède pas toujours de système de fichiers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Une puissance de calcul limitée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/>
          </a:p>
          <a:p>
            <a:pPr lvl="0" algn="just" eaLnBrk="0" hangingPunct="0">
              <a:buFontTx/>
              <a:buChar char="•"/>
            </a:pPr>
            <a:r>
              <a:rPr lang="fr-FR" sz="2400" dirty="0" smtClean="0"/>
              <a:t>Une capacité de communication limitée</a:t>
            </a:r>
          </a:p>
          <a:p>
            <a:pPr lvl="0" algn="just" eaLnBrk="0" hangingPunct="0">
              <a:buFontTx/>
              <a:buChar char="•"/>
            </a:pPr>
            <a:endParaRPr lang="fr-FR" sz="1400" dirty="0" smtClean="0"/>
          </a:p>
          <a:p>
            <a:pPr lvl="0" algn="just" eaLnBrk="0" hangingPunct="0">
              <a:buFontTx/>
              <a:buChar char="•"/>
            </a:pPr>
            <a:r>
              <a:rPr lang="fr-FR" sz="2400" dirty="0" smtClean="0"/>
              <a:t>Exécute un </a:t>
            </a:r>
            <a:r>
              <a:rPr lang="fr-FR" sz="2400" b="1" dirty="0" smtClean="0"/>
              <a:t>logiciel dédié </a:t>
            </a:r>
            <a:r>
              <a:rPr lang="fr-FR" sz="2400" dirty="0" smtClean="0"/>
              <a:t>aux </a:t>
            </a:r>
            <a:r>
              <a:rPr lang="fr-FR" sz="2400" b="1" dirty="0" smtClean="0"/>
              <a:t>fonctionnalités spéciales </a:t>
            </a:r>
          </a:p>
          <a:p>
            <a:pPr lvl="0"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endParaRPr lang="fr-FR" sz="2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èche droite 8"/>
          <p:cNvSpPr/>
          <p:nvPr/>
        </p:nvSpPr>
        <p:spPr>
          <a:xfrm>
            <a:off x="571472" y="2500306"/>
            <a:ext cx="785818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0" y="1000108"/>
              <a:ext cx="9144000" cy="2357454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857760"/>
              <a:ext cx="9144000" cy="178595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357562"/>
              <a:ext cx="5572132" cy="1500198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Incluant les librairies fondamentales et la machine virtuelle </a:t>
            </a:r>
            <a:r>
              <a:rPr lang="fr-FR" sz="2400" b="1" dirty="0" smtClean="0"/>
              <a:t>ART</a:t>
            </a:r>
            <a:r>
              <a:rPr lang="fr-FR" sz="2400" dirty="0" smtClean="0"/>
              <a:t> (</a:t>
            </a:r>
            <a:r>
              <a:rPr lang="fr-FR" sz="2400" b="1" dirty="0" smtClean="0"/>
              <a:t>Android </a:t>
            </a:r>
            <a:r>
              <a:rPr lang="fr-FR" sz="2400" b="1" dirty="0" err="1" smtClean="0"/>
              <a:t>RunTime</a:t>
            </a:r>
            <a:r>
              <a:rPr lang="fr-FR" sz="2400" dirty="0" smtClean="0"/>
              <a:t>) qui remplace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Dalvik</a:t>
            </a:r>
            <a:r>
              <a:rPr lang="fr-FR" sz="2400" b="1" dirty="0" smtClean="0"/>
              <a:t> </a:t>
            </a:r>
            <a:r>
              <a:rPr lang="fr-FR" sz="2400" dirty="0" smtClean="0"/>
              <a:t>officiellement depuis la version </a:t>
            </a:r>
            <a:r>
              <a:rPr lang="fr-FR" sz="2400" dirty="0" err="1" smtClean="0"/>
              <a:t>Lollipop</a:t>
            </a:r>
            <a:r>
              <a:rPr lang="fr-FR" sz="24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Permet l’exécution des application et représente la base du framework applicatif .</a:t>
            </a:r>
            <a:endParaRPr lang="fr-FR" sz="2400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85786" y="271214"/>
            <a:ext cx="742955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Architecture(2)-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Runtime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Image 19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0" y="1000108"/>
              <a:ext cx="9144000" cy="2357454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5214950"/>
              <a:ext cx="9144000" cy="142876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2132" y="3357562"/>
              <a:ext cx="3571868" cy="1500198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143208" y="1071546"/>
            <a:ext cx="60007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fr-F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-32" y="100010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ensemble  de  librairies (Bibliothèques) </a:t>
            </a:r>
            <a:r>
              <a:rPr lang="fr-FR" sz="2400" dirty="0"/>
              <a:t>C/C</a:t>
            </a:r>
            <a:r>
              <a:rPr lang="fr-FR" sz="2400" dirty="0" smtClean="0"/>
              <a:t>++ utilisées  par différents composants  du  système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Accès </a:t>
            </a:r>
            <a:r>
              <a:rPr lang="fr-FR" sz="2400" dirty="0"/>
              <a:t>à travers des interfaces </a:t>
            </a:r>
            <a:r>
              <a:rPr lang="fr-FR" sz="2400" dirty="0" smtClean="0"/>
              <a:t>Java aux développeurs au travers du </a:t>
            </a:r>
            <a:r>
              <a:rPr lang="fr-FR" sz="2400" dirty="0" err="1" smtClean="0"/>
              <a:t>framework</a:t>
            </a:r>
            <a:r>
              <a:rPr lang="fr-FR" sz="2400" dirty="0" smtClean="0"/>
              <a:t> d’application d’</a:t>
            </a:r>
            <a:r>
              <a:rPr lang="fr-FR" sz="2400" dirty="0" err="1" smtClean="0"/>
              <a:t>Android</a:t>
            </a:r>
            <a:endParaRPr lang="fr-FR" sz="2400" dirty="0" smtClean="0"/>
          </a:p>
          <a:p>
            <a:pPr marL="711200" indent="-261938"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/>
              <a:t>Surface Manager </a:t>
            </a:r>
            <a:r>
              <a:rPr lang="fr-FR" sz="2400" dirty="0" smtClean="0"/>
              <a:t>, </a:t>
            </a:r>
            <a:r>
              <a:rPr lang="fr-FR" sz="2400" dirty="0" err="1" smtClean="0"/>
              <a:t>Graphics</a:t>
            </a:r>
            <a:r>
              <a:rPr lang="fr-FR" sz="2400" dirty="0" smtClean="0"/>
              <a:t> </a:t>
            </a:r>
            <a:r>
              <a:rPr lang="fr-FR" sz="2400" dirty="0" err="1" smtClean="0"/>
              <a:t>libraries</a:t>
            </a:r>
            <a:r>
              <a:rPr lang="fr-FR" sz="2400" dirty="0" smtClean="0"/>
              <a:t> (SGL &amp; </a:t>
            </a:r>
            <a:r>
              <a:rPr lang="fr-FR" sz="2400" dirty="0" err="1" smtClean="0"/>
              <a:t>OpenGL</a:t>
            </a:r>
            <a:r>
              <a:rPr lang="fr-FR" sz="2400" dirty="0" smtClean="0"/>
              <a:t>): affichage 2D et 3D , Codecs Media 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711200" indent="-261938" algn="just">
              <a:buFont typeface="Arial" pitchFamily="34" charset="0"/>
              <a:buChar char="•"/>
            </a:pPr>
            <a:r>
              <a:rPr lang="fr-FR" sz="2400" dirty="0" err="1" smtClean="0"/>
              <a:t>SQLite</a:t>
            </a:r>
            <a:r>
              <a:rPr lang="fr-FR" sz="2400" dirty="0" smtClean="0"/>
              <a:t> pour le support natif des bases de données </a:t>
            </a:r>
          </a:p>
          <a:p>
            <a:pPr marL="711200" indent="-261938" algn="just">
              <a:buFont typeface="Arial" pitchFamily="34" charset="0"/>
              <a:buChar char="•"/>
            </a:pPr>
            <a:r>
              <a:rPr lang="fr-FR" sz="2400" dirty="0" smtClean="0"/>
              <a:t>SSL &amp; </a:t>
            </a:r>
            <a:r>
              <a:rPr lang="fr-FR" sz="2400" dirty="0" err="1" smtClean="0"/>
              <a:t>WebKit</a:t>
            </a:r>
            <a:r>
              <a:rPr lang="fr-FR" sz="2400" dirty="0" smtClean="0"/>
              <a:t> pour la navigation sur internet avec le support SSL</a:t>
            </a:r>
            <a:endParaRPr lang="fr-FR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7256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Architecture(3)-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Librairies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bibliothèques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928670"/>
            <a:ext cx="9144000" cy="5643602"/>
            <a:chOff x="0" y="1214398"/>
            <a:chExt cx="9144000" cy="5643602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439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1214398"/>
              <a:ext cx="9144000" cy="1000156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5429240"/>
              <a:ext cx="9144000" cy="142876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3571852"/>
              <a:ext cx="9144000" cy="1857412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3429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Cette couche qui  fait  le  </a:t>
            </a:r>
            <a:r>
              <a:rPr lang="fr-FR" sz="2400" b="1" dirty="0" smtClean="0"/>
              <a:t>lien entre le système et l’application </a:t>
            </a:r>
            <a:r>
              <a:rPr lang="fr-FR" sz="2400" dirty="0" smtClean="0"/>
              <a:t>,  grâce  à  un  ensemble  </a:t>
            </a:r>
            <a:r>
              <a:rPr lang="fr-FR" sz="2400" b="1" dirty="0" smtClean="0"/>
              <a:t>d’API  Java</a:t>
            </a:r>
            <a:r>
              <a:rPr lang="fr-FR" sz="2400" dirty="0" smtClean="0"/>
              <a:t>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286256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Fournit les classes qui seront utilisées pour la création d’applications Android. 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  Représente une abstraction pour les accès matériels et prend en charge </a:t>
            </a:r>
            <a:r>
              <a:rPr lang="fr-FR" sz="2400" b="1" dirty="0" smtClean="0"/>
              <a:t>la gestion de l’interface utilisateur </a:t>
            </a:r>
            <a:r>
              <a:rPr lang="fr-FR" sz="2400" dirty="0" smtClean="0"/>
              <a:t>et </a:t>
            </a:r>
            <a:r>
              <a:rPr lang="fr-FR" sz="2400" b="1" dirty="0" smtClean="0"/>
              <a:t>des ressources de l’application</a:t>
            </a:r>
            <a:r>
              <a:rPr lang="fr-FR" sz="2400" dirty="0" smtClean="0"/>
              <a:t>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7256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Architecture(4)- Application Framework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3" name="Image 2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0" y="2000240"/>
              <a:ext cx="9144000" cy="1357322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5214950"/>
              <a:ext cx="9144000" cy="1428760"/>
            </a:xfrm>
            <a:prstGeom prst="rect">
              <a:avLst/>
            </a:prstGeom>
            <a:solidFill>
              <a:schemeClr val="bg1">
                <a:lumMod val="65000"/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3357562"/>
              <a:ext cx="9144000" cy="1857412"/>
            </a:xfrm>
            <a:prstGeom prst="rect">
              <a:avLst/>
            </a:prstGeom>
            <a:solidFill>
              <a:srgbClr val="EAEAEA">
                <a:alpha val="92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571472" y="4429132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Android  est  fourni  avec  un  ensemble  d'applications  de  base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1500198" y="5741275"/>
            <a:ext cx="635795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 Toutes les applications sont écrites en utilisant  le langage de programmation </a:t>
            </a:r>
            <a:r>
              <a:rPr lang="fr-FR" sz="2400" b="1" dirty="0" smtClean="0"/>
              <a:t>Java </a:t>
            </a:r>
            <a:endParaRPr lang="fr-FR" sz="24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14348" y="279383"/>
            <a:ext cx="664373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Architecture(5)- Applications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Image 2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0" y="20716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La couche application s’ </a:t>
            </a:r>
            <a:r>
              <a:rPr lang="fr-FR" sz="2400" b="1" dirty="0" smtClean="0"/>
              <a:t>exécute sur un </a:t>
            </a:r>
            <a:r>
              <a:rPr lang="fr-FR" sz="2400" b="1" dirty="0" err="1" smtClean="0"/>
              <a:t>runtime</a:t>
            </a:r>
            <a:r>
              <a:rPr lang="fr-FR" sz="2400" b="1" dirty="0" smtClean="0"/>
              <a:t> Android </a:t>
            </a:r>
            <a:r>
              <a:rPr lang="fr-FR" sz="2400" dirty="0" smtClean="0"/>
              <a:t>en utilisant </a:t>
            </a:r>
            <a:r>
              <a:rPr lang="fr-FR" sz="2400" b="1" dirty="0" smtClean="0"/>
              <a:t>les classes et services fournis par la couche «Applications Framework ». </a:t>
            </a:r>
            <a:endParaRPr lang="fr-FR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0" y="3286124"/>
            <a:ext cx="742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2400" dirty="0" smtClean="0"/>
              <a:t>Toutes les applications (un client mail, un programme pour les SMS, calendrier, cartes, navigateur, contacts, et ’autres).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928934"/>
            <a:ext cx="1500198" cy="219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0805" y="4143380"/>
            <a:ext cx="2373195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348" y="1428736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2873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C00000"/>
                </a:solidFill>
              </a:rPr>
              <a:t> Le SDK </a:t>
            </a:r>
            <a:r>
              <a:rPr lang="fr-FR" sz="2400" b="1" dirty="0" err="1" smtClean="0">
                <a:solidFill>
                  <a:srgbClr val="C00000"/>
                </a:solidFill>
              </a:rPr>
              <a:t>Android</a:t>
            </a:r>
            <a:r>
              <a:rPr lang="fr-FR" sz="2400" b="1" dirty="0" smtClean="0">
                <a:solidFill>
                  <a:srgbClr val="C00000"/>
                </a:solidFill>
              </a:rPr>
              <a:t> : 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fr-FR" sz="2400" dirty="0" smtClean="0"/>
              <a:t> Les applications Android sont développées en une  variante  du  Java  adaptée  pour  Android.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Un SDK, un kit de développement, est un ensemble d'outils permettant de développer pour une cible particulière.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Le SDK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est donc un ensemble d'outils que met à disposition </a:t>
            </a:r>
            <a:r>
              <a:rPr lang="fr-FR" sz="2400" b="1" dirty="0" smtClean="0"/>
              <a:t>Google</a:t>
            </a:r>
            <a:r>
              <a:rPr lang="fr-FR" sz="2400" dirty="0" smtClean="0"/>
              <a:t> afin de vous permettre de développer des applications pour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. </a:t>
            </a:r>
          </a:p>
          <a:p>
            <a:pPr algn="just"/>
            <a:endParaRPr lang="fr-FR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14348" y="285728"/>
            <a:ext cx="421484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Outils d’Android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0" y="1357298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C00000"/>
                </a:solidFill>
              </a:rPr>
              <a:t> Les API : </a:t>
            </a:r>
          </a:p>
          <a:p>
            <a:pPr algn="just"/>
            <a:r>
              <a:rPr lang="fr-FR" sz="2400" dirty="0" smtClean="0"/>
              <a:t>Le  SDK 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 permet  également  de  télécharger  les  différentes  versions  de  </a:t>
            </a:r>
            <a:r>
              <a:rPr lang="fr-FR" sz="2400" b="1" dirty="0" smtClean="0"/>
              <a:t>Google API </a:t>
            </a:r>
            <a:r>
              <a:rPr lang="fr-FR" sz="2400" dirty="0" smtClean="0"/>
              <a:t>pour intégrer des fonctionnalités liées aux services Google tels que : </a:t>
            </a:r>
            <a:r>
              <a:rPr lang="fr-FR" sz="2400" b="1" dirty="0" smtClean="0"/>
              <a:t>Google </a:t>
            </a:r>
            <a:r>
              <a:rPr lang="fr-FR" sz="2400" b="1" dirty="0" err="1" smtClean="0"/>
              <a:t>Maps</a:t>
            </a:r>
            <a:r>
              <a:rPr lang="fr-FR" sz="2400" dirty="0" smtClean="0"/>
              <a:t>, </a:t>
            </a:r>
          </a:p>
          <a:p>
            <a:pPr algn="just"/>
            <a:r>
              <a:rPr lang="fr-FR" sz="2400" b="1" dirty="0" err="1" smtClean="0"/>
              <a:t>géolocalisation</a:t>
            </a:r>
            <a:r>
              <a:rPr lang="fr-FR" sz="2400" dirty="0" smtClean="0"/>
              <a:t> ou de la documentation au format </a:t>
            </a:r>
            <a:r>
              <a:rPr lang="fr-FR" sz="2400" b="1" dirty="0" err="1" smtClean="0"/>
              <a:t>JavaDoc</a:t>
            </a:r>
            <a:r>
              <a:rPr lang="fr-FR" sz="2400" dirty="0" smtClean="0"/>
              <a:t>. </a:t>
            </a:r>
          </a:p>
          <a:p>
            <a:pPr algn="just"/>
            <a:endParaRPr lang="fr-FR" sz="24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C00000"/>
                </a:solidFill>
              </a:rPr>
              <a:t>L’AVD </a:t>
            </a:r>
            <a:r>
              <a:rPr lang="fr-FR" sz="2400" b="1" dirty="0" err="1" smtClean="0">
                <a:solidFill>
                  <a:srgbClr val="C00000"/>
                </a:solidFill>
              </a:rPr>
              <a:t>Android</a:t>
            </a:r>
            <a:r>
              <a:rPr lang="fr-FR" sz="2400" b="1" dirty="0" smtClean="0">
                <a:solidFill>
                  <a:srgbClr val="C00000"/>
                </a:solidFill>
              </a:rPr>
              <a:t> : </a:t>
            </a:r>
          </a:p>
          <a:p>
            <a:pPr marL="457200" indent="-457200" algn="just">
              <a:buAutoNum type="alphaLcPeriod" startAt="3"/>
            </a:pPr>
            <a:endParaRPr lang="fr-FR" sz="1400" dirty="0" smtClean="0"/>
          </a:p>
          <a:p>
            <a:pPr algn="just"/>
            <a:r>
              <a:rPr lang="fr-FR" sz="2400" dirty="0" smtClean="0"/>
              <a:t>Le  SDK  propose  un  émulateur 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.  Il  permet  de  lancer  sur  la  machine  du développeur  un  terminal  virtuel  représentant  à  l’écran  un  téléphone  embarquant  Android.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400" dirty="0" smtClean="0"/>
              <a:t>l’émulateur ne propose pas toutes les fonctionnalités d’un vrai téléphone.  </a:t>
            </a:r>
            <a:endParaRPr lang="fr-FR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14348" y="285728"/>
            <a:ext cx="421484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Outils d’Android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1285860"/>
            <a:ext cx="91440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</a:rPr>
              <a:t>Généralement, </a:t>
            </a:r>
            <a:r>
              <a:rPr lang="fr-FR" sz="2400" b="1" dirty="0" smtClean="0">
                <a:solidFill>
                  <a:srgbClr val="C00000"/>
                </a:solidFill>
              </a:rPr>
              <a:t>un système embarqué </a:t>
            </a:r>
            <a:r>
              <a:rPr lang="fr-FR" sz="2400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endParaRPr lang="fr-FR" sz="11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Fonctionnement en </a:t>
            </a:r>
            <a:r>
              <a:rPr lang="fr-FR" sz="2400" b="1" dirty="0" smtClean="0"/>
              <a:t>Temps Réel</a:t>
            </a:r>
          </a:p>
          <a:p>
            <a:pPr lvl="0" algn="just">
              <a:buFont typeface="Arial" pitchFamily="34" charset="0"/>
              <a:buChar char="•"/>
            </a:pPr>
            <a:endParaRPr lang="fr-FR" sz="1200" b="1" dirty="0" smtClean="0"/>
          </a:p>
          <a:p>
            <a:pPr lvl="0" algn="justLow" eaLnBrk="0" hangingPunct="0">
              <a:buFont typeface="Arial" pitchFamily="34" charset="0"/>
              <a:buChar char="•"/>
            </a:pPr>
            <a:r>
              <a:rPr lang="fr-F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dirty="0" smtClean="0"/>
              <a:t>soumis à des nombreuses </a:t>
            </a:r>
            <a:r>
              <a:rPr lang="fr-FR" sz="2400" b="1" dirty="0" smtClean="0"/>
              <a:t>contraintes d’environnement </a:t>
            </a:r>
            <a:r>
              <a:rPr lang="fr-FR" sz="2400" dirty="0" smtClean="0"/>
              <a:t>dont il </a:t>
            </a:r>
            <a:r>
              <a:rPr lang="fr-FR" sz="2400" b="1" dirty="0" smtClean="0"/>
              <a:t>doit s’adapter et fonctionner avec</a:t>
            </a:r>
            <a:endParaRPr lang="fr-FR" sz="2400" dirty="0" smtClean="0"/>
          </a:p>
          <a:p>
            <a:pPr lvl="0" algn="justLow" eaLnBrk="0" hangingPunct="0">
              <a:buFont typeface="Arial" pitchFamily="34" charset="0"/>
              <a:buChar char="•"/>
            </a:pPr>
            <a:endParaRPr lang="fr-FR" sz="2000" dirty="0" smtClean="0"/>
          </a:p>
          <a:p>
            <a:pPr lvl="0" algn="justLow" eaLnBrk="0" hangingPunct="0"/>
            <a:r>
              <a:rPr lang="fr-FR" sz="2400" dirty="0" smtClean="0"/>
              <a:t>          - La température,</a:t>
            </a:r>
          </a:p>
          <a:p>
            <a:pPr lvl="0" algn="justLow" eaLnBrk="0" hangingPunct="0"/>
            <a:r>
              <a:rPr lang="fr-FR" sz="2400" dirty="0" smtClean="0"/>
              <a:t>          - L’humidité,</a:t>
            </a:r>
          </a:p>
          <a:p>
            <a:pPr lvl="0" algn="justLow" eaLnBrk="0" hangingPunct="0"/>
            <a:r>
              <a:rPr lang="fr-FR" sz="2400" dirty="0" smtClean="0"/>
              <a:t>          - Les vibrations,</a:t>
            </a:r>
          </a:p>
          <a:p>
            <a:pPr lvl="0" algn="justLow" eaLnBrk="0" hangingPunct="0"/>
            <a:r>
              <a:rPr lang="fr-FR" sz="2400" dirty="0" smtClean="0"/>
              <a:t>          - Les chocs ,</a:t>
            </a:r>
          </a:p>
          <a:p>
            <a:pPr lvl="0" algn="justLow" eaLnBrk="0" hangingPunct="0"/>
            <a:r>
              <a:rPr lang="fr-FR" sz="2400" dirty="0" smtClean="0"/>
              <a:t>          - les variations d’alimentation, </a:t>
            </a:r>
          </a:p>
          <a:p>
            <a:pPr lvl="0" algn="justLow" eaLnBrk="0" hangingPunct="0"/>
            <a:r>
              <a:rPr lang="fr-FR" sz="2400" dirty="0" smtClean="0"/>
              <a:t>          - les interférences RF, </a:t>
            </a:r>
          </a:p>
          <a:p>
            <a:pPr lvl="0" algn="justLow" eaLnBrk="0" hangingPunct="0"/>
            <a:r>
              <a:rPr lang="fr-FR" sz="2400" dirty="0" smtClean="0"/>
              <a:t>          - la corrosion, l'eau, le feu, les radiations…</a:t>
            </a:r>
            <a:r>
              <a:rPr lang="fr-FR" sz="2400" dirty="0" err="1" smtClean="0"/>
              <a:t>etc</a:t>
            </a:r>
            <a:r>
              <a:rPr lang="fr-FR" sz="2400" dirty="0" smtClean="0"/>
              <a:t>)</a:t>
            </a:r>
          </a:p>
          <a:p>
            <a:pPr lvl="0"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lvl="0"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endParaRPr lang="fr-FR" sz="2400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8104215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embarqué</a:t>
            </a:r>
            <a:r>
              <a:rPr lang="fr-FR" sz="4000" dirty="0" smtClean="0"/>
              <a:t> 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(Embedded system)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7" y="-24"/>
            <a:ext cx="7532711" cy="1143000"/>
          </a:xfrm>
        </p:spPr>
        <p:txBody>
          <a:bodyPr/>
          <a:lstStyle/>
          <a:p>
            <a:pPr lvl="0"/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 d’un système embarqué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00892" y="1785926"/>
          <a:ext cx="1928826" cy="19288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8826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/>
                        <a:t>Application</a:t>
                      </a:r>
                      <a:endParaRPr lang="fr-FR" sz="1100" b="1" dirty="0">
                        <a:solidFill>
                          <a:srgbClr val="365F91"/>
                        </a:solidFill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rgbClr val="FFFF00"/>
                          </a:solidFill>
                        </a:rPr>
                        <a:t>OS</a:t>
                      </a:r>
                      <a:endParaRPr lang="fr-FR" sz="1800" b="1" kern="1200" dirty="0">
                        <a:solidFill>
                          <a:srgbClr val="FFFF00"/>
                        </a:solidFill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rgbClr val="A80000"/>
                          </a:solidFill>
                        </a:rPr>
                        <a:t>Matériels</a:t>
                      </a:r>
                      <a:endParaRPr lang="fr-FR" sz="1800" b="1" kern="1200" dirty="0">
                        <a:solidFill>
                          <a:srgbClr val="A80000"/>
                        </a:solidFill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052547"/>
            <a:ext cx="9144000" cy="531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L’architecture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d’un système embarqué est constituée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trois couches (niveaux)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deux premières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couches forment la partie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«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soft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 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troisième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couche est la couche «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hard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    - il s’agit d’un ensemble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des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composants </a:t>
            </a:r>
          </a:p>
          <a:p>
            <a:pPr lvl="0" algn="just" eaLnBrk="0" hangingPunct="0">
              <a:lnSpc>
                <a:spcPct val="150000"/>
              </a:lnSpc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Physiques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(matériels)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      -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cohabitant ensemble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faible surface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     -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dédiés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à des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traitements spécifiques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698" name="Picture 2" descr="Résultat de recherche d'images pour &quot;système embarqué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35769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175654" cy="928694"/>
          </a:xfrm>
        </p:spPr>
        <p:txBody>
          <a:bodyPr/>
          <a:lstStyle/>
          <a:p>
            <a:pPr lvl="0"/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topologie générale d’un système embarqué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4" name="Picture 2" descr="Résultat de recherche d'images pour &quot;Architecture d’un système embarqué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864399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" y="785794"/>
            <a:ext cx="9144000" cy="66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E</a:t>
            </a:r>
            <a:r>
              <a:rPr kumimoji="0" lang="fr-FR" sz="2400" b="1" i="0" u="none" strike="noStrike" cap="none" normalizeH="0" baseline="0" dirty="0" smtClean="0" bmk="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quipements permanents 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UC : unité centrale formée de : </a:t>
            </a:r>
            <a:r>
              <a:rPr kumimoji="0" lang="fr-FR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CPU</a:t>
            </a:r>
            <a:r>
              <a:rPr kumimoji="0" lang="fr-FR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 ( </a:t>
            </a:r>
            <a:r>
              <a:rPr kumimoji="0" lang="fr-FR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microprocesseur(s) </a:t>
            </a:r>
            <a:r>
              <a:rPr kumimoji="0" lang="fr-FR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ou des </a:t>
            </a:r>
            <a:r>
              <a:rPr kumimoji="0" lang="fr-FR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microcontrôleurs</a:t>
            </a:r>
            <a:r>
              <a:rPr kumimoji="0" lang="fr-FR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) et </a:t>
            </a:r>
            <a:r>
              <a:rPr kumimoji="0" lang="fr-FR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RAM </a:t>
            </a:r>
            <a:r>
              <a:rPr kumimoji="0" lang="fr-FR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(mémoire centrale)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1" i="0" u="none" strike="noStrike" cap="none" normalizeH="0" baseline="0" dirty="0" smtClean="0" bmk="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Equipements supplémentaires 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dépend de l’application dédiée :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- mémoire de Masse (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disque dur, mémoire flash …)</a:t>
            </a:r>
          </a:p>
          <a:p>
            <a:pPr lvl="0" algn="justLow" eaLnBrk="0" hangingPunct="0"/>
            <a:r>
              <a:rPr lang="fr-FR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- entrées: </a:t>
            </a:r>
            <a:endParaRPr lang="fr-FR" sz="2400" dirty="0" smtClean="0">
              <a:cs typeface="Arial" pitchFamily="34" charset="0"/>
            </a:endParaRPr>
          </a:p>
          <a:p>
            <a:pPr marL="623888" lvl="0" indent="-174625" algn="justLow" eaLnBrk="0" hangingPunct="0">
              <a:buFontTx/>
              <a:buChar char="•"/>
            </a:pPr>
            <a:r>
              <a:rPr lang="fr-FR" sz="2400" dirty="0" smtClean="0">
                <a:ea typeface="Calibri" pitchFamily="34" charset="0"/>
                <a:cs typeface="Arial" pitchFamily="34" charset="0"/>
              </a:rPr>
              <a:t>Les capteurs/convertisseurs (pression, audio, température...)</a:t>
            </a:r>
            <a:endParaRPr lang="fr-FR" sz="2400" dirty="0" smtClean="0">
              <a:cs typeface="Arial" pitchFamily="34" charset="0"/>
            </a:endParaRPr>
          </a:p>
          <a:p>
            <a:pPr marL="623888" lvl="0" indent="-174625" algn="justLow" eaLnBrk="0" hangingPunct="0">
              <a:buFontTx/>
              <a:buChar char="•"/>
            </a:pPr>
            <a:r>
              <a:rPr lang="fr-FR" sz="2400" dirty="0" smtClean="0">
                <a:ea typeface="Calibri" pitchFamily="34" charset="0"/>
                <a:cs typeface="Arial" pitchFamily="34" charset="0"/>
              </a:rPr>
              <a:t>Le clavier, boutons poussoirs ou télécommandes (infrarouge, Bluetooth, radio...)</a:t>
            </a:r>
            <a:endParaRPr lang="fr-FR" sz="2400" dirty="0" smtClean="0">
              <a:cs typeface="Arial" pitchFamily="34" charset="0"/>
            </a:endParaRPr>
          </a:p>
          <a:p>
            <a:pPr marL="623888" lvl="0" indent="-174625" algn="justLow" eaLnBrk="0" hangingPunct="0">
              <a:buFontTx/>
              <a:buChar char="•"/>
            </a:pPr>
            <a:r>
              <a:rPr lang="fr-FR" sz="2400" dirty="0" smtClean="0">
                <a:ea typeface="Calibri" pitchFamily="34" charset="0"/>
                <a:cs typeface="Arial" pitchFamily="34" charset="0"/>
              </a:rPr>
              <a:t> Les lecteurs de tags ou de codes barres.</a:t>
            </a:r>
            <a:endParaRPr lang="fr-FR" sz="2400" dirty="0" smtClean="0">
              <a:cs typeface="Arial" pitchFamily="34" charset="0"/>
            </a:endParaRPr>
          </a:p>
          <a:p>
            <a:pPr lvl="0" algn="justLow" eaLnBrk="0" hangingPunct="0"/>
            <a:r>
              <a:rPr lang="fr-FR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- Sorties: </a:t>
            </a:r>
            <a:r>
              <a:rPr lang="fr-FR" sz="2400" dirty="0" smtClean="0">
                <a:ea typeface="Calibri" pitchFamily="34" charset="0"/>
                <a:cs typeface="Arial" pitchFamily="34" charset="0"/>
              </a:rPr>
              <a:t>écrans et afficheurs LCD, synthèse vocale…</a:t>
            </a:r>
            <a:endParaRPr lang="fr-FR" sz="2400" dirty="0" smtClean="0">
              <a:cs typeface="Arial" pitchFamily="34" charset="0"/>
            </a:endParaRPr>
          </a:p>
          <a:p>
            <a:pPr lvl="0" algn="justLow" eaLnBrk="0" hangingPunct="0"/>
            <a:r>
              <a:rPr lang="fr-FR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- IHM:</a:t>
            </a:r>
            <a:r>
              <a:rPr lang="fr-FR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ea typeface="Calibri" pitchFamily="34" charset="0"/>
                <a:cs typeface="Arial" pitchFamily="34" charset="0"/>
              </a:rPr>
              <a:t>dispositif qui sert à communiquer entre l'humain et la machine Ex: «</a:t>
            </a:r>
            <a:r>
              <a:rPr lang="fr-FR" sz="2400" b="1" dirty="0" err="1" smtClean="0">
                <a:ea typeface="Calibri" pitchFamily="34" charset="0"/>
                <a:cs typeface="Arial" pitchFamily="34" charset="0"/>
              </a:rPr>
              <a:t>TouchScreen</a:t>
            </a:r>
            <a:r>
              <a:rPr lang="fr-FR" sz="2400" dirty="0" smtClean="0">
                <a:ea typeface="Calibri" pitchFamily="34" charset="0"/>
                <a:cs typeface="Arial" pitchFamily="34" charset="0"/>
              </a:rPr>
              <a:t>»</a:t>
            </a:r>
            <a:endParaRPr lang="fr-FR" sz="2400" dirty="0" smtClean="0"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175654" cy="928694"/>
          </a:xfrm>
        </p:spPr>
        <p:txBody>
          <a:bodyPr/>
          <a:lstStyle/>
          <a:p>
            <a:pPr lvl="0"/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topologie générale d’un système embarqué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175654" cy="928694"/>
          </a:xfrm>
        </p:spPr>
        <p:txBody>
          <a:bodyPr/>
          <a:lstStyle/>
          <a:p>
            <a:pPr lvl="0"/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topologie générale d’un système embarqué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130" name="Picture 2" descr="Résultat de recherche d'images pour &quot;système embarqué voitur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357298"/>
            <a:ext cx="5905540" cy="4429156"/>
          </a:xfrm>
          <a:prstGeom prst="rect">
            <a:avLst/>
          </a:prstGeom>
          <a:noFill/>
        </p:spPr>
      </p:pic>
      <p:cxnSp>
        <p:nvCxnSpPr>
          <p:cNvPr id="12" name="Connecteur droit avec flèche 11"/>
          <p:cNvCxnSpPr/>
          <p:nvPr/>
        </p:nvCxnSpPr>
        <p:spPr>
          <a:xfrm rot="10800000" flipV="1">
            <a:off x="1857356" y="1285860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929058" y="1214422"/>
            <a:ext cx="264320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000364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Capteurs</a:t>
            </a:r>
            <a:endParaRPr lang="fr-FR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6200000" flipV="1">
            <a:off x="2607455" y="5607859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 flipV="1">
            <a:off x="3286116" y="5143512"/>
            <a:ext cx="364333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571736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Capteurs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214678" y="3143248"/>
            <a:ext cx="3143272" cy="369332"/>
          </a:xfrm>
          <a:prstGeom prst="rect">
            <a:avLst/>
          </a:prstGeom>
          <a:solidFill>
            <a:srgbClr val="DDDDDD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IHM</a:t>
            </a:r>
            <a:endParaRPr lang="fr-F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572428" cy="78581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du système embarqué 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11/02/2018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605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Les systèmes embarqués peuvent être remarqués par toute utilisation d’une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machine à base de microprocesseurs ou microcontrôleurs.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transport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 : Automobile, Aéronautique (avionique), etc.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télécommunication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 : téléphonie, routeur, pare-feu, téléphone portable, etc.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électroménager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 : télévision, four à micro-ondes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1200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impression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 : imprimante multifonctions, photocopieur, etc.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multimédia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 : console de jeux vidéo, assistant personnel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guichet automatique bancaire (GAB)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itchFamily="34" charset="0"/>
              </a:rPr>
              <a:t>équipement médical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5411</TotalTime>
  <Words>1780</Words>
  <Application>Microsoft Office PowerPoint</Application>
  <PresentationFormat>Affichage à l'écran (4:3)</PresentationFormat>
  <Paragraphs>385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Aharoni</vt:lpstr>
      <vt:lpstr>Arial</vt:lpstr>
      <vt:lpstr>Arial Black</vt:lpstr>
      <vt:lpstr>Calibri</vt:lpstr>
      <vt:lpstr>Segoe UI</vt:lpstr>
      <vt:lpstr>Times New Roman</vt:lpstr>
      <vt:lpstr>Wingdings</vt:lpstr>
      <vt:lpstr>Pixel</vt:lpstr>
      <vt:lpstr>Systèmes d’exploitation Mobiles                            « plate-forme Android »</vt:lpstr>
      <vt:lpstr>Introduction</vt:lpstr>
      <vt:lpstr>Système embarqué (Embedded system)</vt:lpstr>
      <vt:lpstr>Système embarqué (Embedded system)</vt:lpstr>
      <vt:lpstr>Architecture d’un système embarqué</vt:lpstr>
      <vt:lpstr>topologie générale d’un système embarqué</vt:lpstr>
      <vt:lpstr>topologie générale d’un système embarqué</vt:lpstr>
      <vt:lpstr>topologie générale d’un système embarqué</vt:lpstr>
      <vt:lpstr>applications du système embarqué </vt:lpstr>
      <vt:lpstr>applications du système embarqué </vt:lpstr>
      <vt:lpstr>Système d’exploitation mobile</vt:lpstr>
      <vt:lpstr>Système d’exploitation mobile</vt:lpstr>
      <vt:lpstr>Système d’exploitation mobile</vt:lpstr>
      <vt:lpstr>Systèmes d’exploitation mobiles les plus populaires</vt:lpstr>
      <vt:lpstr>Systèmes d’exploitation mobiles les plus populaires</vt:lpstr>
      <vt:lpstr>Systèmes d’exploitation mobiles les plus populaires</vt:lpstr>
      <vt:lpstr>Systèmes d’exploitation mobiles les plus populaires</vt:lpstr>
      <vt:lpstr>Systèmes d’exploitation mobiles les plus populaires</vt:lpstr>
      <vt:lpstr>Comparatif des fonctionnalités</vt:lpstr>
      <vt:lpstr>Comparatif des fonctionnalités</vt:lpstr>
      <vt:lpstr>Présentation PowerPoint</vt:lpstr>
      <vt:lpstr>Développement multiplateformes(cross-platforms)</vt:lpstr>
      <vt:lpstr>Développement multiplateformes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474</cp:revision>
  <dcterms:created xsi:type="dcterms:W3CDTF">2007-11-14T18:28:34Z</dcterms:created>
  <dcterms:modified xsi:type="dcterms:W3CDTF">2018-02-11T17:08:55Z</dcterms:modified>
</cp:coreProperties>
</file>