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25" r:id="rId2"/>
    <p:sldId id="316" r:id="rId3"/>
    <p:sldId id="317" r:id="rId4"/>
    <p:sldId id="318" r:id="rId5"/>
    <p:sldId id="319" r:id="rId6"/>
    <p:sldId id="320" r:id="rId7"/>
    <p:sldId id="321" r:id="rId8"/>
    <p:sldId id="322" r:id="rId9"/>
    <p:sldId id="323" r:id="rId10"/>
    <p:sldId id="324"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0" d="100"/>
          <a:sy n="60" d="100"/>
        </p:scale>
        <p:origin x="-1572"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4105417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1627500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4279716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2844642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2303931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491CAA0-D9E6-439E-88C2-A68309E300C1}" type="datetimeFigureOut">
              <a:rPr lang="ar-SA" smtClean="0"/>
              <a:t>22/10/1444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3067562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491CAA0-D9E6-439E-88C2-A68309E300C1}" type="datetimeFigureOut">
              <a:rPr lang="ar-SA" smtClean="0"/>
              <a:t>22/10/1444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910719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491CAA0-D9E6-439E-88C2-A68309E300C1}" type="datetimeFigureOut">
              <a:rPr lang="ar-SA" smtClean="0"/>
              <a:t>22/10/1444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105955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491CAA0-D9E6-439E-88C2-A68309E300C1}" type="datetimeFigureOut">
              <a:rPr lang="ar-SA" smtClean="0"/>
              <a:t>22/10/1444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292899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491CAA0-D9E6-439E-88C2-A68309E300C1}" type="datetimeFigureOut">
              <a:rPr lang="ar-SA" smtClean="0"/>
              <a:t>22/10/1444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371579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491CAA0-D9E6-439E-88C2-A68309E300C1}" type="datetimeFigureOut">
              <a:rPr lang="ar-SA" smtClean="0"/>
              <a:t>22/10/1444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1476346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565B23-09C7-4508-B682-778CC743EB04}" type="slidenum">
              <a:rPr lang="ar-SA" smtClean="0"/>
              <a:t>‹#›</a:t>
            </a:fld>
            <a:endParaRPr lang="ar-SA"/>
          </a:p>
        </p:txBody>
      </p:sp>
    </p:spTree>
    <p:extLst>
      <p:ext uri="{BB962C8B-B14F-4D97-AF65-F5344CB8AC3E}">
        <p14:creationId xmlns:p14="http://schemas.microsoft.com/office/powerpoint/2010/main" val="3114351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p:nvPr/>
        </p:nvPicPr>
        <p:blipFill>
          <a:blip r:embed="rId2" cstate="print">
            <a:extLst>
              <a:ext uri="{28A0092B-C50C-407E-A947-70E740481C1C}">
                <a14:useLocalDpi xmlns:a14="http://schemas.microsoft.com/office/drawing/2010/main" val="0"/>
              </a:ext>
            </a:extLst>
          </a:blip>
          <a:stretch>
            <a:fillRect/>
          </a:stretch>
        </p:blipFill>
        <p:spPr>
          <a:xfrm>
            <a:off x="3294" y="21522"/>
            <a:ext cx="1256337" cy="1247238"/>
          </a:xfrm>
          <a:prstGeom prst="rect">
            <a:avLst/>
          </a:prstGeom>
        </p:spPr>
      </p:pic>
      <p:sp>
        <p:nvSpPr>
          <p:cNvPr id="6" name="مربع نص 5"/>
          <p:cNvSpPr txBox="1"/>
          <p:nvPr/>
        </p:nvSpPr>
        <p:spPr>
          <a:xfrm>
            <a:off x="1542166" y="38073"/>
            <a:ext cx="6336704" cy="1938992"/>
          </a:xfrm>
          <a:prstGeom prst="rect">
            <a:avLst/>
          </a:prstGeom>
          <a:noFill/>
        </p:spPr>
        <p:txBody>
          <a:bodyPr wrap="square" rtlCol="1">
            <a:spAutoFit/>
          </a:bodyPr>
          <a:lstStyle/>
          <a:p>
            <a:pPr algn="ctr"/>
            <a:r>
              <a:rPr lang="ar-SA" sz="2000" b="1" dirty="0"/>
              <a:t>الجمه</a:t>
            </a:r>
            <a:r>
              <a:rPr lang="ar-DZ" sz="2000" b="1" dirty="0"/>
              <a:t>ــــ</a:t>
            </a:r>
            <a:r>
              <a:rPr lang="ar-SA" sz="2000" b="1" dirty="0"/>
              <a:t>وريـــــــــــة الجــزائـــريـــــــــــة الديمقــــراطيــــــة الشعبيـــــــــة</a:t>
            </a:r>
            <a:r>
              <a:rPr lang="ar-DZ" sz="2000" b="1" dirty="0"/>
              <a:t/>
            </a:r>
            <a:br>
              <a:rPr lang="ar-DZ" sz="2000" b="1" dirty="0"/>
            </a:br>
            <a:r>
              <a:rPr lang="ar-SA" sz="2000" b="1" dirty="0"/>
              <a:t>وزارة التعليـــم العــــــالــــــي والبحث العلمـــــي</a:t>
            </a:r>
            <a:endParaRPr lang="en-US" sz="2000" b="1" dirty="0"/>
          </a:p>
          <a:p>
            <a:pPr algn="ctr"/>
            <a:r>
              <a:rPr lang="ar-SA" sz="2000" b="1" dirty="0"/>
              <a:t>جـــــــــــــــــامعــــة الشهيــــــــد حمـــــــة لخضــــــــر الــــــــــــوادي</a:t>
            </a:r>
            <a:endParaRPr lang="en-US" sz="2000" b="1" dirty="0"/>
          </a:p>
          <a:p>
            <a:pPr algn="ctr"/>
            <a:r>
              <a:rPr lang="ar-SA" sz="2000" b="1" dirty="0"/>
              <a:t>كليـــــــــة علــــــــــــوم الطبيعــــــــــــــــة والحيـــــــــــــــــــاة</a:t>
            </a:r>
            <a:endParaRPr lang="en-US" sz="2000" b="1" dirty="0"/>
          </a:p>
          <a:p>
            <a:pPr algn="ctr"/>
            <a:r>
              <a:rPr lang="ar-SA" sz="2000" b="1" dirty="0"/>
              <a:t>قســـــــــــــــــم البيـــــولـــــــــــــــوجيـــــــــــــــــا</a:t>
            </a:r>
            <a:endParaRPr lang="en-US" sz="2000" b="1" dirty="0"/>
          </a:p>
          <a:p>
            <a:pPr algn="ctr"/>
            <a:r>
              <a:rPr lang="ar-SA" sz="2000" b="1" dirty="0"/>
              <a:t>السنة ثالثة بيولوجيا وفيسيولوجيا النبات</a:t>
            </a:r>
            <a:endParaRPr lang="ar-DZ" sz="2000" b="1" dirty="0"/>
          </a:p>
        </p:txBody>
      </p:sp>
      <p:sp>
        <p:nvSpPr>
          <p:cNvPr id="7" name="مستطيل 6"/>
          <p:cNvSpPr/>
          <p:nvPr/>
        </p:nvSpPr>
        <p:spPr>
          <a:xfrm>
            <a:off x="1259632" y="2924944"/>
            <a:ext cx="6768752" cy="2016224"/>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3600" b="1" dirty="0">
                <a:latin typeface="Times New Roman" pitchFamily="18" charset="0"/>
                <a:cs typeface="Times New Roman" pitchFamily="18" charset="0"/>
              </a:rPr>
              <a:t>محاضرات مقياس </a:t>
            </a:r>
            <a:endParaRPr lang="en-US" sz="3600" b="1" dirty="0">
              <a:latin typeface="Times New Roman" pitchFamily="18" charset="0"/>
              <a:cs typeface="Times New Roman" pitchFamily="18" charset="0"/>
            </a:endParaRPr>
          </a:p>
          <a:p>
            <a:pPr algn="ctr"/>
            <a:r>
              <a:rPr lang="ar-SA" sz="3600" b="1" dirty="0">
                <a:latin typeface="Times New Roman" pitchFamily="18" charset="0"/>
                <a:cs typeface="Times New Roman" pitchFamily="18" charset="0"/>
              </a:rPr>
              <a:t>التحول الوراثي في النبات</a:t>
            </a:r>
            <a:endParaRPr lang="en-US" sz="3600" b="1" dirty="0">
              <a:latin typeface="Times New Roman" pitchFamily="18" charset="0"/>
              <a:cs typeface="Times New Roman" pitchFamily="18" charset="0"/>
            </a:endParaRPr>
          </a:p>
          <a:p>
            <a:pPr algn="ctr"/>
            <a:r>
              <a:rPr lang="fr-FR" sz="3600" b="1" dirty="0">
                <a:latin typeface="Times New Roman" pitchFamily="18" charset="0"/>
                <a:cs typeface="Times New Roman" pitchFamily="18" charset="0"/>
              </a:rPr>
              <a:t>Transgénèse </a:t>
            </a:r>
            <a:r>
              <a:rPr lang="fr-FR" sz="3600" b="1" dirty="0" smtClean="0">
                <a:latin typeface="Times New Roman" pitchFamily="18" charset="0"/>
                <a:cs typeface="Times New Roman" pitchFamily="18" charset="0"/>
              </a:rPr>
              <a:t>végétale</a:t>
            </a:r>
            <a:endParaRPr lang="en-US" sz="3600" b="1" dirty="0">
              <a:latin typeface="Times New Roman" pitchFamily="18" charset="0"/>
              <a:cs typeface="Times New Roman" pitchFamily="18" charset="0"/>
            </a:endParaRPr>
          </a:p>
        </p:txBody>
      </p:sp>
      <p:sp>
        <p:nvSpPr>
          <p:cNvPr id="8" name="مربع نص 7"/>
          <p:cNvSpPr txBox="1"/>
          <p:nvPr/>
        </p:nvSpPr>
        <p:spPr>
          <a:xfrm>
            <a:off x="107504" y="6257707"/>
            <a:ext cx="3954942" cy="400110"/>
          </a:xfrm>
          <a:prstGeom prst="rect">
            <a:avLst/>
          </a:prstGeom>
          <a:noFill/>
        </p:spPr>
        <p:txBody>
          <a:bodyPr wrap="square" rtlCol="1">
            <a:spAutoFit/>
          </a:bodyPr>
          <a:lstStyle/>
          <a:p>
            <a:pPr algn="ctr"/>
            <a:r>
              <a:rPr lang="ar-SA" sz="2000" b="1" dirty="0"/>
              <a:t>من إعداد: د. شمسه أحمد </a:t>
            </a:r>
            <a:r>
              <a:rPr lang="ar-SA" sz="2000" b="1" dirty="0" smtClean="0"/>
              <a:t>الخليفة</a:t>
            </a:r>
            <a:endParaRPr lang="en-US" sz="2000" b="1" dirty="0"/>
          </a:p>
        </p:txBody>
      </p:sp>
      <p:pic>
        <p:nvPicPr>
          <p:cNvPr id="9" name="صورة 8"/>
          <p:cNvPicPr/>
          <p:nvPr/>
        </p:nvPicPr>
        <p:blipFill>
          <a:blip r:embed="rId2" cstate="print">
            <a:extLst>
              <a:ext uri="{28A0092B-C50C-407E-A947-70E740481C1C}">
                <a14:useLocalDpi xmlns:a14="http://schemas.microsoft.com/office/drawing/2010/main" val="0"/>
              </a:ext>
            </a:extLst>
          </a:blip>
          <a:stretch>
            <a:fillRect/>
          </a:stretch>
        </p:blipFill>
        <p:spPr>
          <a:xfrm>
            <a:off x="7884368" y="54978"/>
            <a:ext cx="1256337" cy="1247238"/>
          </a:xfrm>
          <a:prstGeom prst="rect">
            <a:avLst/>
          </a:prstGeom>
        </p:spPr>
      </p:pic>
    </p:spTree>
    <p:extLst>
      <p:ext uri="{BB962C8B-B14F-4D97-AF65-F5344CB8AC3E}">
        <p14:creationId xmlns:p14="http://schemas.microsoft.com/office/powerpoint/2010/main" val="2416828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lnSpcReduction="10000"/>
          </a:bodyPr>
          <a:lstStyle/>
          <a:p>
            <a:pPr algn="just"/>
            <a:r>
              <a:rPr lang="fr-FR" b="1" dirty="0">
                <a:solidFill>
                  <a:srgbClr val="FF0000"/>
                </a:solidFill>
              </a:rPr>
              <a:t>VII</a:t>
            </a:r>
            <a:r>
              <a:rPr lang="ar-DZ" b="1" dirty="0">
                <a:solidFill>
                  <a:srgbClr val="FF0000"/>
                </a:solidFill>
              </a:rPr>
              <a:t>- أثر النباتات المعدلة وراثيا على البيئة والصحة.</a:t>
            </a:r>
            <a:endParaRPr lang="en-GB" dirty="0">
              <a:solidFill>
                <a:srgbClr val="FF0000"/>
              </a:solidFill>
            </a:endParaRPr>
          </a:p>
          <a:p>
            <a:pPr algn="just"/>
            <a:r>
              <a:rPr lang="ar-DZ" dirty="0"/>
              <a:t>في الوقت الذي ينطوي فيه ادخال المحاصيل المعدلة وراثيا على منافع عديدة، فقد أثيرت العديد من المخاوف بشأن </a:t>
            </a:r>
            <a:r>
              <a:rPr lang="ar-DZ" dirty="0" err="1"/>
              <a:t>مخاطرها</a:t>
            </a:r>
            <a:r>
              <a:rPr lang="ar-DZ" dirty="0"/>
              <a:t> المحتملة على صحة الإنسان، الحيوان والبيئة.</a:t>
            </a:r>
            <a:endParaRPr lang="en-GB" dirty="0"/>
          </a:p>
          <a:p>
            <a:pPr algn="just"/>
            <a:r>
              <a:rPr lang="ar-DZ" dirty="0"/>
              <a:t>وأهم المخاطر الصحية احتمال الإصابة بالسمية والحساسية والمواد الغذائية المستخلصة من منتجات التقنية الحيوية (الأغذية المعدلة وراثيا) واحتمال اكتساب المقاومة للمضادات الحيوية. ومع ذلك لا توجد دلائل قاطعة حتى الآن على تعرض صحة الإنسان لمخاطر جراء استهلاك الأغذية المحورة وراثيا.</a:t>
            </a:r>
            <a:endParaRPr lang="en-GB" dirty="0"/>
          </a:p>
          <a:p>
            <a:pPr algn="just"/>
            <a:r>
              <a:rPr lang="ar-DZ" dirty="0"/>
              <a:t>وفيما يتعلق بالبيئة، توجد مخاوف من النتائج التي يمكن أن تترتب على اقحام مورثات منقولة من كائن إلى كائن آخر، وتدفق هذه المورثات ومخاطر ذلك على الكائنات غير المستهدفة، وكذلك اضمحلال المورثات واكتساب الآفات للمقاومة وظهور أعشاب وحيوانات محورة. ودخول الكائنات المحورة وراثيا بشكل عرضي في المنتجات الزراعية دون أن تخضع لضوابط مناسبة</a:t>
            </a:r>
            <a:r>
              <a:rPr lang="ar-DZ" dirty="0" smtClean="0"/>
              <a:t>.</a:t>
            </a:r>
            <a:endParaRPr lang="en-GB" dirty="0"/>
          </a:p>
        </p:txBody>
      </p:sp>
    </p:spTree>
    <p:extLst>
      <p:ext uri="{BB962C8B-B14F-4D97-AF65-F5344CB8AC3E}">
        <p14:creationId xmlns:p14="http://schemas.microsoft.com/office/powerpoint/2010/main" val="79191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b="1" dirty="0"/>
              <a:t>التطبيقات الزراعية والصناعية للنباتات المعدلة </a:t>
            </a:r>
            <a:r>
              <a:rPr lang="ar-DZ" b="1" dirty="0" smtClean="0"/>
              <a:t>وراثيا</a:t>
            </a:r>
            <a:endParaRPr lang="en-GB" dirty="0"/>
          </a:p>
        </p:txBody>
      </p:sp>
      <p:sp>
        <p:nvSpPr>
          <p:cNvPr id="3" name="عنصر نائب للمحتوى 2"/>
          <p:cNvSpPr>
            <a:spLocks noGrp="1"/>
          </p:cNvSpPr>
          <p:nvPr>
            <p:ph idx="1"/>
          </p:nvPr>
        </p:nvSpPr>
        <p:spPr>
          <a:xfrm>
            <a:off x="0" y="1600200"/>
            <a:ext cx="8892480" cy="2980927"/>
          </a:xfrm>
        </p:spPr>
        <p:txBody>
          <a:bodyPr>
            <a:normAutofit/>
          </a:bodyPr>
          <a:lstStyle/>
          <a:p>
            <a:pPr algn="just"/>
            <a:r>
              <a:rPr lang="ar-DZ" dirty="0"/>
              <a:t>يمكن تصنيف التطبيقات الزراعية والصناعية للنباتات المعدلة وراثيا إلى خمسة مجالات رئيسية وهي:</a:t>
            </a:r>
            <a:endParaRPr lang="en-GB" dirty="0"/>
          </a:p>
          <a:p>
            <a:pPr algn="just"/>
            <a:r>
              <a:rPr lang="ar-DZ" dirty="0"/>
              <a:t>– التحسينات الزراعية – نوعية الغذاء – التحسينات البيئية – انتاج جزيئات ذات أهمية صناعية - انتاج جزيئات مهمة لصحة </a:t>
            </a:r>
            <a:r>
              <a:rPr lang="ar-DZ" dirty="0" smtClean="0"/>
              <a:t>الانسان</a:t>
            </a:r>
            <a:endParaRPr lang="en-GB" dirty="0"/>
          </a:p>
        </p:txBody>
      </p:sp>
    </p:spTree>
    <p:extLst>
      <p:ext uri="{BB962C8B-B14F-4D97-AF65-F5344CB8AC3E}">
        <p14:creationId xmlns:p14="http://schemas.microsoft.com/office/powerpoint/2010/main" val="787493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741368"/>
          </a:xfrm>
        </p:spPr>
        <p:txBody>
          <a:bodyPr>
            <a:normAutofit fontScale="92500" lnSpcReduction="10000"/>
          </a:bodyPr>
          <a:lstStyle/>
          <a:p>
            <a:pPr algn="just"/>
            <a:r>
              <a:rPr lang="fr-FR" b="1" dirty="0">
                <a:solidFill>
                  <a:srgbClr val="FF0000"/>
                </a:solidFill>
              </a:rPr>
              <a:t>VI</a:t>
            </a:r>
            <a:r>
              <a:rPr lang="ar-DZ" b="1" dirty="0">
                <a:solidFill>
                  <a:srgbClr val="FF0000"/>
                </a:solidFill>
              </a:rPr>
              <a:t>-1- الهندسة الزراعية:</a:t>
            </a:r>
            <a:endParaRPr lang="en-GB" dirty="0">
              <a:solidFill>
                <a:srgbClr val="FF0000"/>
              </a:solidFill>
            </a:endParaRPr>
          </a:p>
          <a:p>
            <a:pPr algn="just"/>
            <a:r>
              <a:rPr lang="fr-FR" b="1" dirty="0">
                <a:solidFill>
                  <a:srgbClr val="FF0000"/>
                </a:solidFill>
              </a:rPr>
              <a:t>VI</a:t>
            </a:r>
            <a:r>
              <a:rPr lang="ar-DZ" b="1" dirty="0">
                <a:solidFill>
                  <a:srgbClr val="FF0000"/>
                </a:solidFill>
              </a:rPr>
              <a:t>-1-1- انتاج نباتات مقاومة لمبيدات الحشائش </a:t>
            </a:r>
            <a:r>
              <a:rPr lang="fr-FR" b="1" dirty="0">
                <a:solidFill>
                  <a:srgbClr val="FF0000"/>
                </a:solidFill>
              </a:rPr>
              <a:t>Herbicides</a:t>
            </a:r>
            <a:endParaRPr lang="en-GB" dirty="0">
              <a:solidFill>
                <a:srgbClr val="FF0000"/>
              </a:solidFill>
            </a:endParaRPr>
          </a:p>
          <a:p>
            <a:pPr algn="just"/>
            <a:r>
              <a:rPr lang="ar-DZ" dirty="0"/>
              <a:t>من الشروط الواجب توفيرها في مبيدات الحشائش أن تكون غير ضارة بالإنسان، الحيوان وكائنات التربة وتقتل الحشائش بطريقة اختيارية، لكنها لا تقتل النباتات المزروعة.</a:t>
            </a:r>
            <a:endParaRPr lang="en-GB" dirty="0"/>
          </a:p>
          <a:p>
            <a:pPr algn="just"/>
            <a:r>
              <a:rPr lang="ar-DZ" dirty="0"/>
              <a:t>يعتبر انتاج نباتات مقاومة لمبيدات الحشائش باستخدام الهندسة </a:t>
            </a:r>
            <a:r>
              <a:rPr lang="ar-DZ"/>
              <a:t>الوراثية </a:t>
            </a:r>
            <a:r>
              <a:rPr lang="ar-DZ" smtClean="0"/>
              <a:t>أو</a:t>
            </a:r>
            <a:r>
              <a:rPr lang="ar-DZ"/>
              <a:t>ل</a:t>
            </a:r>
            <a:r>
              <a:rPr lang="ar-DZ" smtClean="0"/>
              <a:t> </a:t>
            </a:r>
            <a:r>
              <a:rPr lang="ar-DZ" dirty="0"/>
              <a:t>تطبيق لهذه التكنولوجيا على النطاق التجاري وذلك لأن الأساس العلمي لآلية مقاومة مبيدات الحشائش كان معروفا، بالإضافة إلى أن هذا المجال قد وجد دعما ماديا كبيرا من قبل الشركات المنتجة لمبيدات الحشائش.</a:t>
            </a:r>
            <a:endParaRPr lang="en-GB" dirty="0"/>
          </a:p>
          <a:p>
            <a:pPr algn="just"/>
            <a:r>
              <a:rPr lang="ar-DZ" dirty="0"/>
              <a:t>ومن بين الأساليب التي يمكن على أساسها انتاج نبات مقاوم لمبيدات الحشائش هو تحوير البروتين المتلقي للمبيد. بحيث تقل قدرته على الارتباط بالمبيد دون التأثير على وظائفه الحيوية. ومن أمثلة الجينات التي تسبب هذا التحوير، الجين </a:t>
            </a:r>
            <a:r>
              <a:rPr lang="fr-FR" dirty="0"/>
              <a:t>Sul I</a:t>
            </a:r>
            <a:r>
              <a:rPr lang="ar-DZ" dirty="0"/>
              <a:t> المسؤول عن المقاومة لمبيد الحشائش </a:t>
            </a:r>
            <a:r>
              <a:rPr lang="ar-DZ" dirty="0" err="1"/>
              <a:t>أسولام</a:t>
            </a:r>
            <a:r>
              <a:rPr lang="ar-DZ" dirty="0"/>
              <a:t> </a:t>
            </a:r>
            <a:r>
              <a:rPr lang="fr-FR" dirty="0"/>
              <a:t>(</a:t>
            </a:r>
            <a:r>
              <a:rPr lang="fr-FR" dirty="0" err="1"/>
              <a:t>Asulam</a:t>
            </a:r>
            <a:r>
              <a:rPr lang="fr-FR" dirty="0"/>
              <a:t>)</a:t>
            </a:r>
            <a:r>
              <a:rPr lang="ar-DZ" dirty="0"/>
              <a:t> في البكتيريا </a:t>
            </a:r>
            <a:r>
              <a:rPr lang="fr-FR" i="1" dirty="0"/>
              <a:t>E. coli</a:t>
            </a:r>
            <a:r>
              <a:rPr lang="ar-DZ" dirty="0" smtClean="0"/>
              <a:t>.</a:t>
            </a:r>
            <a:endParaRPr lang="en-GB" dirty="0"/>
          </a:p>
        </p:txBody>
      </p:sp>
    </p:spTree>
    <p:extLst>
      <p:ext uri="{BB962C8B-B14F-4D97-AF65-F5344CB8AC3E}">
        <p14:creationId xmlns:p14="http://schemas.microsoft.com/office/powerpoint/2010/main" val="1597599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lussolin.ch/media/images/org/Asula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2708920"/>
            <a:ext cx="4476750" cy="4000501"/>
          </a:xfrm>
          <a:prstGeom prst="rect">
            <a:avLst/>
          </a:prstGeom>
          <a:noFill/>
          <a:extLst>
            <a:ext uri="{909E8E84-426E-40DD-AFC4-6F175D3DCCD1}">
              <a14:hiddenFill xmlns:a14="http://schemas.microsoft.com/office/drawing/2010/main">
                <a:solidFill>
                  <a:srgbClr val="FFFFFF"/>
                </a:solidFill>
              </a14:hiddenFill>
            </a:ext>
          </a:extLst>
        </p:spPr>
      </p:pic>
      <p:pic>
        <p:nvPicPr>
          <p:cNvPr id="14340" name="Picture 4" descr="Image result for Asul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116632"/>
            <a:ext cx="4794570" cy="2055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272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just"/>
            <a:r>
              <a:rPr lang="fr-FR" b="1" dirty="0">
                <a:solidFill>
                  <a:srgbClr val="FF0000"/>
                </a:solidFill>
              </a:rPr>
              <a:t>VI</a:t>
            </a:r>
            <a:r>
              <a:rPr lang="ar-DZ" b="1" dirty="0">
                <a:solidFill>
                  <a:srgbClr val="FF0000"/>
                </a:solidFill>
              </a:rPr>
              <a:t>-1-2- انتاج نباتات مقاومة للأمراض.</a:t>
            </a:r>
            <a:endParaRPr lang="en-GB" dirty="0">
              <a:solidFill>
                <a:srgbClr val="FF0000"/>
              </a:solidFill>
            </a:endParaRPr>
          </a:p>
          <a:p>
            <a:pPr algn="just"/>
            <a:r>
              <a:rPr lang="ar-DZ" dirty="0"/>
              <a:t>نظرا للأضرار الكبيرة لاستخدام الكيماويات  في علاج الأمراض الفطرية، البكتيرية والفيروسية فقد أصبح انتاج نباتات مقاومة للأمراض بالأساليب الحديثة أمرا لا بديل عنه. بالرغم من أن استخدام تكنولوجيا الهندسة الوراثية قد بدأ حديثا إلا أن هذا الأسلوب أصبح هاما في مقاومة الأمراض. فقد ام بنجاح انتاج نبات التبغ يحتوي على نسخة من غلاف السلالة </a:t>
            </a:r>
            <a:r>
              <a:rPr lang="fr-FR" dirty="0"/>
              <a:t>U1</a:t>
            </a:r>
            <a:r>
              <a:rPr lang="ar-DZ" dirty="0"/>
              <a:t> لفيروس </a:t>
            </a:r>
            <a:r>
              <a:rPr lang="ar-DZ" dirty="0" err="1"/>
              <a:t>موزايك</a:t>
            </a:r>
            <a:r>
              <a:rPr lang="ar-DZ" dirty="0"/>
              <a:t> التبغ. وأيضا انتاج نبات بطاطس مقاوم للفيروس </a:t>
            </a:r>
            <a:r>
              <a:rPr lang="fr-FR" dirty="0"/>
              <a:t>X</a:t>
            </a:r>
            <a:r>
              <a:rPr lang="ar-DZ" dirty="0"/>
              <a:t> عن طريق نقل قطعة الـ </a:t>
            </a:r>
            <a:r>
              <a:rPr lang="fr-FR" dirty="0"/>
              <a:t>DNA</a:t>
            </a:r>
            <a:r>
              <a:rPr lang="ar-DZ" dirty="0"/>
              <a:t> التي تحتوي على التتابع الجيني المشفر لبروتين الغلاف الفيروسي لهذا الفيروس للأصناف التجارية عن طريق </a:t>
            </a:r>
            <a:r>
              <a:rPr lang="ar-DZ" dirty="0" err="1"/>
              <a:t>الأجروباكتريوم</a:t>
            </a:r>
            <a:r>
              <a:rPr lang="ar-DZ" dirty="0" smtClean="0"/>
              <a:t>.</a:t>
            </a:r>
            <a:endParaRPr lang="en-GB" dirty="0"/>
          </a:p>
        </p:txBody>
      </p:sp>
    </p:spTree>
    <p:extLst>
      <p:ext uri="{BB962C8B-B14F-4D97-AF65-F5344CB8AC3E}">
        <p14:creationId xmlns:p14="http://schemas.microsoft.com/office/powerpoint/2010/main" val="1857955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endParaRPr lang="en-GB"/>
          </a:p>
        </p:txBody>
      </p:sp>
      <p:pic>
        <p:nvPicPr>
          <p:cNvPr id="15362" name="Picture 2" descr="Image result for Potato virus 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620688"/>
            <a:ext cx="6076950"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761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just"/>
            <a:r>
              <a:rPr lang="fr-FR" b="1" dirty="0">
                <a:solidFill>
                  <a:srgbClr val="FF0000"/>
                </a:solidFill>
              </a:rPr>
              <a:t>VI</a:t>
            </a:r>
            <a:r>
              <a:rPr lang="ar-DZ" b="1" dirty="0">
                <a:solidFill>
                  <a:srgbClr val="FF0000"/>
                </a:solidFill>
              </a:rPr>
              <a:t>-1-3- انتاج نباتات مقاومة للحشرات:</a:t>
            </a:r>
            <a:endParaRPr lang="en-GB" dirty="0">
              <a:solidFill>
                <a:srgbClr val="FF0000"/>
              </a:solidFill>
            </a:endParaRPr>
          </a:p>
          <a:p>
            <a:pPr algn="just"/>
            <a:r>
              <a:rPr lang="ar-DZ" dirty="0"/>
              <a:t>من بين المشاكل الكبرى في استخدام الكيمياويات لمقاومة الحشرات هو ظهور سلالات حشرية مقاومة للمبيدات المستخدمة وأيضا اختلال التوازن الطبيعي بين هذه الحشرات وأعدائها الطبيعية. وأيضا الاستخدام الغير قانوني لهذه المبيدات أضرارا كبيرة على المجال الزراعي ومصادر المياه والبيئة عموما. لذلك فإن انتاج نباتات مقاومة للحشرات يشكل أهمية كبرى في الحفاظ على البيئة.</a:t>
            </a:r>
            <a:endParaRPr lang="en-GB" dirty="0"/>
          </a:p>
          <a:p>
            <a:pPr algn="just"/>
            <a:r>
              <a:rPr lang="ar-DZ" dirty="0"/>
              <a:t>ويمكن عن طريق الهندسة الوراثية انتاج نباتات معدلة لها القدرة على انتاج بروتين معين طارد أو قاتل للحشرات التي تتغذى على أنسجتها. ولعل أكثر الأمثلة أهمية هو استخدام جينات معزولة من البكتيريا </a:t>
            </a:r>
            <a:r>
              <a:rPr lang="fr-FR" i="1" dirty="0"/>
              <a:t>Bacillus </a:t>
            </a:r>
            <a:r>
              <a:rPr lang="fr-FR" i="1" dirty="0" err="1"/>
              <a:t>thuringiensis</a:t>
            </a:r>
            <a:r>
              <a:rPr lang="ar-DZ" dirty="0"/>
              <a:t> في انتاج بروتينات ذات فعل مضاد للحشرات دون الحاق الضرر بالإنسان والكائنات الأخرى</a:t>
            </a:r>
            <a:r>
              <a:rPr lang="ar-DZ" dirty="0" smtClean="0"/>
              <a:t>.</a:t>
            </a:r>
            <a:endParaRPr lang="en-GB" dirty="0"/>
          </a:p>
        </p:txBody>
      </p:sp>
    </p:spTree>
    <p:extLst>
      <p:ext uri="{BB962C8B-B14F-4D97-AF65-F5344CB8AC3E}">
        <p14:creationId xmlns:p14="http://schemas.microsoft.com/office/powerpoint/2010/main" val="1584015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116632"/>
            <a:ext cx="8229600" cy="1143000"/>
          </a:xfrm>
        </p:spPr>
        <p:txBody>
          <a:bodyPr>
            <a:normAutofit fontScale="90000"/>
          </a:bodyPr>
          <a:lstStyle/>
          <a:p>
            <a:r>
              <a:rPr lang="ar-SA" b="1" dirty="0"/>
              <a:t>مثال : انتاج نباتات التبغ مقاومة </a:t>
            </a:r>
            <a:r>
              <a:rPr lang="ar-DZ" b="1" dirty="0" smtClean="0"/>
              <a:t>لدودة </a:t>
            </a:r>
            <a:r>
              <a:rPr lang="en-GB" b="1" i="1" dirty="0" err="1" smtClean="0"/>
              <a:t>Manduca</a:t>
            </a:r>
            <a:r>
              <a:rPr lang="en-GB" b="1" i="1" dirty="0" smtClean="0"/>
              <a:t> </a:t>
            </a:r>
            <a:r>
              <a:rPr lang="en-GB" b="1" i="1" dirty="0" err="1" smtClean="0"/>
              <a:t>sexta</a:t>
            </a:r>
            <a:endParaRPr lang="ar-SA" dirty="0"/>
          </a:p>
        </p:txBody>
      </p:sp>
      <p:pic>
        <p:nvPicPr>
          <p:cNvPr id="15364" name="Picture 4" descr="http://farm1.static.flickr.com/724/21053920691_18c0ab75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500" y="3686174"/>
            <a:ext cx="4762500" cy="3171826"/>
          </a:xfrm>
          <a:prstGeom prst="rect">
            <a:avLst/>
          </a:prstGeom>
          <a:noFill/>
          <a:extLst>
            <a:ext uri="{909E8E84-426E-40DD-AFC4-6F175D3DCCD1}">
              <a14:hiddenFill xmlns:a14="http://schemas.microsoft.com/office/drawing/2010/main">
                <a:solidFill>
                  <a:srgbClr val="FFFFFF"/>
                </a:solidFill>
              </a14:hiddenFill>
            </a:ext>
          </a:extLst>
        </p:spPr>
      </p:pic>
      <p:pic>
        <p:nvPicPr>
          <p:cNvPr id="1536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40768"/>
            <a:ext cx="4741131"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7475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lstStyle/>
          <a:p>
            <a:pPr algn="just"/>
            <a:r>
              <a:rPr lang="fr-FR" b="1" dirty="0">
                <a:solidFill>
                  <a:srgbClr val="FF0000"/>
                </a:solidFill>
              </a:rPr>
              <a:t>VI</a:t>
            </a:r>
            <a:r>
              <a:rPr lang="ar-DZ" b="1" dirty="0">
                <a:solidFill>
                  <a:srgbClr val="FF0000"/>
                </a:solidFill>
              </a:rPr>
              <a:t>-2- التطبيقات الصناعية:</a:t>
            </a:r>
            <a:endParaRPr lang="en-GB" dirty="0">
              <a:solidFill>
                <a:srgbClr val="FF0000"/>
              </a:solidFill>
            </a:endParaRPr>
          </a:p>
          <a:p>
            <a:pPr algn="just"/>
            <a:r>
              <a:rPr lang="ar-DZ" dirty="0"/>
              <a:t>تقوم التقنية الحيوية الصناعية على استخدام وتحوير الكائنات الحية أو استخدام نواتجها لأغراض صناعية، ومن أمثلة ذلك استعمال انزيمات تحلل البكتين </a:t>
            </a:r>
            <a:r>
              <a:rPr lang="fr-FR" dirty="0"/>
              <a:t>(</a:t>
            </a:r>
            <a:r>
              <a:rPr lang="fr-FR" dirty="0" err="1"/>
              <a:t>Pectinases</a:t>
            </a:r>
            <a:r>
              <a:rPr lang="fr-FR" dirty="0"/>
              <a:t>)</a:t>
            </a:r>
            <a:r>
              <a:rPr lang="ar-DZ" dirty="0"/>
              <a:t> حيث أن هذا الإنزيم يتم انتاجه في فطر </a:t>
            </a:r>
            <a:r>
              <a:rPr lang="fr-FR" i="1" dirty="0"/>
              <a:t>Aspergillus </a:t>
            </a:r>
            <a:r>
              <a:rPr lang="fr-FR" i="1" dirty="0" err="1"/>
              <a:t>niger</a:t>
            </a:r>
            <a:r>
              <a:rPr lang="ar-DZ" dirty="0"/>
              <a:t> لتحليل الصفائح الوسطى للخلايا النباتية (لغزو الخلايا) ويؤدي هذا الإنزيم في النبات لزيادة طراوة الثمار.</a:t>
            </a:r>
            <a:endParaRPr lang="en-GB" dirty="0"/>
          </a:p>
          <a:p>
            <a:pPr algn="just"/>
            <a:r>
              <a:rPr lang="ar-DZ" dirty="0"/>
              <a:t>كما يستخدم في الصناعة أيضا انزيم </a:t>
            </a:r>
            <a:r>
              <a:rPr lang="fr-FR" dirty="0" err="1"/>
              <a:t>Hemicellulase</a:t>
            </a:r>
            <a:r>
              <a:rPr lang="ar-DZ" dirty="0"/>
              <a:t> لتحليل </a:t>
            </a:r>
            <a:r>
              <a:rPr lang="ar-DZ" dirty="0" err="1"/>
              <a:t>الهيميسيليلوز</a:t>
            </a:r>
            <a:r>
              <a:rPr lang="ar-DZ" dirty="0"/>
              <a:t>، وإنزيم </a:t>
            </a:r>
            <a:r>
              <a:rPr lang="fr-FR" dirty="0"/>
              <a:t>Amylase</a:t>
            </a:r>
            <a:r>
              <a:rPr lang="ar-DZ" dirty="0"/>
              <a:t> لتحليل النشاء المتبقي في العصير.</a:t>
            </a:r>
            <a:endParaRPr lang="en-GB" dirty="0"/>
          </a:p>
          <a:p>
            <a:pPr algn="just"/>
            <a:r>
              <a:rPr lang="ar-DZ" dirty="0"/>
              <a:t>تعمل هذه الإنزيمات على تقليل لزوجة الأنسجة والإسراع من تحسين وفصل العصير على الأنسجة النباتية أثناء عملية العصر العادي أو باستخدام طريقة الطرد المركزي</a:t>
            </a:r>
            <a:r>
              <a:rPr lang="ar-DZ" dirty="0" smtClean="0"/>
              <a:t>.</a:t>
            </a:r>
            <a:endParaRPr lang="en-GB" dirty="0"/>
          </a:p>
        </p:txBody>
      </p:sp>
    </p:spTree>
    <p:extLst>
      <p:ext uri="{BB962C8B-B14F-4D97-AF65-F5344CB8AC3E}">
        <p14:creationId xmlns:p14="http://schemas.microsoft.com/office/powerpoint/2010/main" val="9118906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1466</TotalTime>
  <Words>664</Words>
  <Application>Microsoft Office PowerPoint</Application>
  <PresentationFormat>عرض على الشاشة (3:4)‏</PresentationFormat>
  <Paragraphs>31</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نسق Office</vt:lpstr>
      <vt:lpstr>عرض تقديمي في PowerPoint</vt:lpstr>
      <vt:lpstr>التطبيقات الزراعية والصناعية للنباتات المعدلة وراثيا</vt:lpstr>
      <vt:lpstr>عرض تقديمي في PowerPoint</vt:lpstr>
      <vt:lpstr>عرض تقديمي في PowerPoint</vt:lpstr>
      <vt:lpstr>عرض تقديمي في PowerPoint</vt:lpstr>
      <vt:lpstr>عرض تقديمي في PowerPoint</vt:lpstr>
      <vt:lpstr>عرض تقديمي في PowerPoint</vt:lpstr>
      <vt:lpstr>مثال : انتاج نباتات التبغ مقاومة لدودة Manduca sexta</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ALGERIA</dc:creator>
  <cp:lastModifiedBy>Reviewer</cp:lastModifiedBy>
  <cp:revision>59</cp:revision>
  <dcterms:created xsi:type="dcterms:W3CDTF">2017-03-06T21:33:20Z</dcterms:created>
  <dcterms:modified xsi:type="dcterms:W3CDTF">2023-05-12T22:10:45Z</dcterms:modified>
</cp:coreProperties>
</file>