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30"/>
  </p:notesMasterIdLst>
  <p:sldIdLst>
    <p:sldId id="256" r:id="rId2"/>
    <p:sldId id="353" r:id="rId3"/>
    <p:sldId id="356" r:id="rId4"/>
    <p:sldId id="418" r:id="rId5"/>
    <p:sldId id="419" r:id="rId6"/>
    <p:sldId id="420" r:id="rId7"/>
    <p:sldId id="421" r:id="rId8"/>
    <p:sldId id="422" r:id="rId9"/>
    <p:sldId id="423" r:id="rId10"/>
    <p:sldId id="424" r:id="rId11"/>
    <p:sldId id="425" r:id="rId12"/>
    <p:sldId id="426" r:id="rId13"/>
    <p:sldId id="427" r:id="rId14"/>
    <p:sldId id="428" r:id="rId15"/>
    <p:sldId id="435" r:id="rId16"/>
    <p:sldId id="429" r:id="rId17"/>
    <p:sldId id="430" r:id="rId18"/>
    <p:sldId id="431" r:id="rId19"/>
    <p:sldId id="432" r:id="rId20"/>
    <p:sldId id="433" r:id="rId21"/>
    <p:sldId id="434" r:id="rId22"/>
    <p:sldId id="436" r:id="rId23"/>
    <p:sldId id="437" r:id="rId24"/>
    <p:sldId id="438" r:id="rId25"/>
    <p:sldId id="439" r:id="rId26"/>
    <p:sldId id="440" r:id="rId27"/>
    <p:sldId id="441" r:id="rId28"/>
    <p:sldId id="442" r:id="rId29"/>
  </p:sldIdLst>
  <p:sldSz cx="9144000" cy="6858000" type="screen4x3"/>
  <p:notesSz cx="7102475" cy="10233025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  <a:srgbClr val="FFFF99"/>
    <a:srgbClr val="00CC99"/>
    <a:srgbClr val="800000"/>
    <a:srgbClr val="0066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2C8C85-51F0-491E-9774-3900AFEF0FD7}" styleName="Style léger 2 - Accentuation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574" autoAdjust="0"/>
    <p:restoredTop sz="95630" autoAdjust="0"/>
  </p:normalViewPr>
  <p:slideViewPr>
    <p:cSldViewPr>
      <p:cViewPr varScale="1">
        <p:scale>
          <a:sx n="60" d="100"/>
          <a:sy n="60" d="100"/>
        </p:scale>
        <p:origin x="1662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739" cy="511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736" y="0"/>
            <a:ext cx="3077739" cy="511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4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1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997" y="4860687"/>
            <a:ext cx="5208482" cy="4604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151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374"/>
            <a:ext cx="3077739" cy="511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57" tIns="49528" rIns="99057" bIns="49528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51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736" y="9721374"/>
            <a:ext cx="3077739" cy="511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57" tIns="49528" rIns="99057" bIns="49528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A9A8152A-ACB0-4315-9445-3C39EAEBA81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28936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fr-FR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sz="240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7272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72724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899DF-C389-4CB3-A2C8-A0F8B5108C4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094BC1-D759-4520-8CCE-9AA5C27E1A7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B4B67-40B6-4573-833C-B17F5F592DB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AA059-4D72-4047-8946-1BCF87FA5A9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88DCD1-6E20-4F7F-B190-EE3DFBA2A21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581A1D-10E4-48E7-8413-2E9D5AE3A74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5E071-C6DE-4078-8BF1-9EEFD5AA3F5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1ABB7A-41DD-4690-AFF5-DCDCD5BDACF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2A254-CF0F-493E-9E47-07A9BC618B7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C6DE6-AA88-4BCC-AE54-A156AC1FF65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BF1E0C-9B2D-448D-8771-2AD6D1A1364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EF80000A-5C76-4FB2-8FAF-C8FB386F048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71685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fr-FR" sz="2400">
                <a:latin typeface="Times New Roman" pitchFamily="18" charset="0"/>
              </a:endParaRPr>
            </a:p>
          </p:txBody>
        </p:sp>
        <p:sp>
          <p:nvSpPr>
            <p:cNvPr id="71686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sz="2400">
                <a:latin typeface="Times New Roman" pitchFamily="18" charset="0"/>
              </a:endParaRPr>
            </a:p>
          </p:txBody>
        </p:sp>
        <p:sp>
          <p:nvSpPr>
            <p:cNvPr id="71687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schemeClr val="hlink"/>
                </a:solidFill>
              </a:endParaRPr>
            </a:p>
          </p:txBody>
        </p:sp>
        <p:sp>
          <p:nvSpPr>
            <p:cNvPr id="71688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schemeClr val="hlink"/>
                </a:solidFill>
              </a:endParaRPr>
            </a:p>
          </p:txBody>
        </p:sp>
        <p:sp>
          <p:nvSpPr>
            <p:cNvPr id="71689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schemeClr val="accent2"/>
                </a:solidFill>
              </a:endParaRPr>
            </a:p>
          </p:txBody>
        </p:sp>
        <p:sp>
          <p:nvSpPr>
            <p:cNvPr id="71690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schemeClr val="hlink"/>
                </a:solidFill>
              </a:endParaRPr>
            </a:p>
          </p:txBody>
        </p:sp>
        <p:sp>
          <p:nvSpPr>
            <p:cNvPr id="71691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sz="2400">
                <a:latin typeface="Times New Roman" pitchFamily="18" charset="0"/>
              </a:endParaRPr>
            </a:p>
          </p:txBody>
        </p:sp>
        <p:sp>
          <p:nvSpPr>
            <p:cNvPr id="71692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schemeClr val="accent2"/>
                </a:solidFill>
              </a:endParaRPr>
            </a:p>
          </p:txBody>
        </p:sp>
        <p:sp>
          <p:nvSpPr>
            <p:cNvPr id="71693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71696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57390" y="2357430"/>
            <a:ext cx="6786610" cy="2000264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fr-FR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Conception                         et développement </a:t>
            </a:r>
            <a:br>
              <a:rPr lang="fr-FR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</a:br>
            <a:r>
              <a:rPr lang="fr-FR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d’applications mobiles</a:t>
            </a:r>
            <a:br>
              <a:rPr lang="fr-FR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</a:br>
            <a:endParaRPr lang="fr-FR" sz="4400" dirty="0" smtClean="0">
              <a:effectLst>
                <a:outerShdw blurRad="50800" dist="38100" dir="8100000" algn="tr" rotWithShape="0">
                  <a:srgbClr val="00B050">
                    <a:alpha val="83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075" name="Text Box 6"/>
          <p:cNvSpPr txBox="1">
            <a:spLocks noChangeArrowheads="1"/>
          </p:cNvSpPr>
          <p:nvPr/>
        </p:nvSpPr>
        <p:spPr bwMode="auto">
          <a:xfrm>
            <a:off x="6588946" y="4214818"/>
            <a:ext cx="25004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Segoe UI" pitchFamily="34" charset="0"/>
                <a:cs typeface="Segoe UI" pitchFamily="34" charset="0"/>
              </a:rPr>
              <a:t>3L Informatique </a:t>
            </a:r>
            <a:endParaRPr lang="fr-FR" sz="2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076" name="Text Box 9"/>
          <p:cNvSpPr txBox="1">
            <a:spLocks noChangeArrowheads="1"/>
          </p:cNvSpPr>
          <p:nvPr/>
        </p:nvSpPr>
        <p:spPr bwMode="auto">
          <a:xfrm>
            <a:off x="2124075" y="0"/>
            <a:ext cx="7019925" cy="8302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400" b="1" dirty="0">
                <a:solidFill>
                  <a:schemeClr val="bg2"/>
                </a:solidFill>
              </a:rPr>
              <a:t>Université, </a:t>
            </a:r>
            <a:r>
              <a:rPr lang="fr-FR" sz="2400" b="1" dirty="0" err="1">
                <a:solidFill>
                  <a:schemeClr val="bg2"/>
                </a:solidFill>
              </a:rPr>
              <a:t>chahid</a:t>
            </a:r>
            <a:r>
              <a:rPr lang="fr-FR" sz="2400" b="1">
                <a:solidFill>
                  <a:schemeClr val="bg2"/>
                </a:solidFill>
              </a:rPr>
              <a:t> Hamma Lakhdar d’El Oued</a:t>
            </a:r>
            <a:br>
              <a:rPr lang="fr-FR" sz="2400" b="1">
                <a:solidFill>
                  <a:schemeClr val="bg2"/>
                </a:solidFill>
              </a:rPr>
            </a:br>
            <a:r>
              <a:rPr lang="fr-FR" sz="2400" b="1">
                <a:solidFill>
                  <a:schemeClr val="bg2"/>
                </a:solidFill>
              </a:rPr>
              <a:t> Département d'Informatique</a:t>
            </a:r>
          </a:p>
        </p:txBody>
      </p:sp>
      <p:sp>
        <p:nvSpPr>
          <p:cNvPr id="3077" name="Text Box 10"/>
          <p:cNvSpPr txBox="1">
            <a:spLocks noChangeArrowheads="1"/>
          </p:cNvSpPr>
          <p:nvPr/>
        </p:nvSpPr>
        <p:spPr bwMode="auto">
          <a:xfrm>
            <a:off x="2736609" y="6474154"/>
            <a:ext cx="639287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b="1" dirty="0" smtClean="0">
                <a:solidFill>
                  <a:schemeClr val="bg2"/>
                </a:solidFill>
              </a:rPr>
              <a:t>2017-2018                           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Mr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.  K. </a:t>
            </a:r>
            <a:r>
              <a:rPr lang="fr-FR" b="1" dirty="0" err="1">
                <a:latin typeface="Times New Roman" pitchFamily="18" charset="0"/>
                <a:cs typeface="Times New Roman" pitchFamily="18" charset="0"/>
              </a:rPr>
              <a:t>Mohib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 err="1">
                <a:latin typeface="Times New Roman" pitchFamily="18" charset="0"/>
                <a:cs typeface="Times New Roman" pitchFamily="18" charset="0"/>
              </a:rPr>
              <a:t>eddine</a:t>
            </a:r>
            <a:endParaRPr lang="es-E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Image 6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49" y="214313"/>
            <a:ext cx="1425751" cy="13572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3388846" y="942052"/>
            <a:ext cx="52149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4000" b="1" dirty="0">
                <a:ln w="900" cmpd="sng">
                  <a:solidFill>
                    <a:srgbClr val="FFFF99">
                      <a:alpha val="55000"/>
                    </a:srgb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egoe UI" pitchFamily="34" charset="0"/>
                <a:cs typeface="Segoe UI" pitchFamily="34" charset="0"/>
              </a:rPr>
              <a:t>A</a:t>
            </a:r>
            <a:r>
              <a:rPr lang="fr-FR" sz="4000" b="1" dirty="0">
                <a:ln w="900" cmpd="sng">
                  <a:solidFill>
                    <a:srgbClr val="FFFF99">
                      <a:alpha val="55000"/>
                    </a:srgbClr>
                  </a:solidFill>
                  <a:prstDash val="solid"/>
                </a:ln>
                <a:solidFill>
                  <a:srgbClr val="00CC99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egoe UI" pitchFamily="34" charset="0"/>
                <a:cs typeface="Segoe UI" pitchFamily="34" charset="0"/>
              </a:rPr>
              <a:t>pplications</a:t>
            </a:r>
            <a:r>
              <a:rPr lang="fr-FR" sz="4000" b="1" dirty="0">
                <a:ln w="900" cmpd="sng">
                  <a:solidFill>
                    <a:srgbClr val="FFFF99">
                      <a:alpha val="55000"/>
                    </a:srgb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egoe UI" pitchFamily="34" charset="0"/>
                <a:cs typeface="Segoe UI" pitchFamily="34" charset="0"/>
              </a:rPr>
              <a:t> </a:t>
            </a:r>
            <a:r>
              <a:rPr lang="fr-FR" sz="4000" b="1" dirty="0">
                <a:ln w="900" cmpd="sng">
                  <a:solidFill>
                    <a:srgbClr val="FFFF99">
                      <a:alpha val="55000"/>
                    </a:srgb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egoe UI" pitchFamily="34" charset="0"/>
                <a:cs typeface="Segoe UI" pitchFamily="34" charset="0"/>
              </a:rPr>
              <a:t>M</a:t>
            </a:r>
            <a:r>
              <a:rPr lang="fr-FR" sz="4000" b="1" dirty="0">
                <a:ln w="900" cmpd="sng">
                  <a:solidFill>
                    <a:srgbClr val="FFFF99">
                      <a:alpha val="55000"/>
                    </a:srgbClr>
                  </a:solidFill>
                  <a:prstDash val="solid"/>
                </a:ln>
                <a:solidFill>
                  <a:srgbClr val="00CC99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egoe UI" pitchFamily="34" charset="0"/>
                <a:cs typeface="Segoe UI" pitchFamily="34" charset="0"/>
              </a:rPr>
              <a:t>obiles</a:t>
            </a:r>
            <a:endParaRPr lang="fr-FR" sz="4000" b="1" u="sng" dirty="0">
              <a:ln w="900" cmpd="sng">
                <a:solidFill>
                  <a:srgbClr val="FFFF99">
                    <a:alpha val="55000"/>
                  </a:srgbClr>
                </a:solidFill>
                <a:prstDash val="solid"/>
              </a:ln>
              <a:solidFill>
                <a:srgbClr val="00CC99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54065" y="114956"/>
            <a:ext cx="8389935" cy="928694"/>
          </a:xfrm>
        </p:spPr>
        <p:txBody>
          <a:bodyPr/>
          <a:lstStyle/>
          <a:p>
            <a:pPr lvl="0"/>
            <a:r>
              <a:rPr lang="fr-FR" sz="28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Architectures client/serveur (couches «</a:t>
            </a:r>
            <a:r>
              <a:rPr lang="fr-FR" sz="2800" b="1" kern="1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layers</a:t>
            </a:r>
            <a:r>
              <a:rPr lang="fr-FR" sz="28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») 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7958"/>
            <a:ext cx="2133600" cy="476250"/>
          </a:xfrm>
        </p:spPr>
        <p:txBody>
          <a:bodyPr/>
          <a:lstStyle/>
          <a:p>
            <a:fld id="{2FDC35D6-41DC-47B4-9AB7-6AF535910BDF}" type="datetime1">
              <a:rPr lang="fr-FR" b="1" smtClean="0"/>
              <a:pPr/>
              <a:t>27/02/2018</a:t>
            </a:fld>
            <a:endParaRPr lang="es-ES" b="1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7958"/>
            <a:ext cx="2133600" cy="476250"/>
          </a:xfrm>
        </p:spPr>
        <p:txBody>
          <a:bodyPr/>
          <a:lstStyle/>
          <a:p>
            <a:fld id="{BF90C330-3610-4159-B9B7-96C84F3E2B29}" type="slidenum">
              <a:rPr lang="es-ES" b="1" smtClean="0"/>
              <a:pPr/>
              <a:t>10</a:t>
            </a:fld>
            <a:endParaRPr lang="es-ES" b="1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7958"/>
            <a:ext cx="2895600" cy="476250"/>
          </a:xfrm>
        </p:spPr>
        <p:txBody>
          <a:bodyPr/>
          <a:lstStyle/>
          <a:p>
            <a:r>
              <a:rPr lang="es-ES" b="1" smtClean="0"/>
              <a:t>Applications Mobiles</a:t>
            </a:r>
            <a:endParaRPr lang="es-ES" b="1"/>
          </a:p>
        </p:txBody>
      </p:sp>
      <p:cxnSp>
        <p:nvCxnSpPr>
          <p:cNvPr id="8" name="Connecteur droit 7"/>
          <p:cNvCxnSpPr/>
          <p:nvPr/>
        </p:nvCxnSpPr>
        <p:spPr>
          <a:xfrm flipV="1">
            <a:off x="500034" y="857232"/>
            <a:ext cx="6357950" cy="1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1" name="Image 10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90"/>
            <a:ext cx="714348" cy="679586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Rectangle 8"/>
          <p:cNvSpPr/>
          <p:nvPr/>
        </p:nvSpPr>
        <p:spPr>
          <a:xfrm>
            <a:off x="0" y="1071546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sz="2400" dirty="0" smtClean="0">
                <a:latin typeface="+mj-lt"/>
                <a:cs typeface="Times New Roman" pitchFamily="18" charset="0"/>
              </a:rPr>
              <a:t> 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le code de l’application </a:t>
            </a:r>
            <a:r>
              <a:rPr lang="fr-FR" sz="2400" dirty="0" smtClean="0">
                <a:latin typeface="+mj-lt"/>
                <a:cs typeface="Times New Roman" pitchFamily="18" charset="0"/>
              </a:rPr>
              <a:t>est structuré en mettant chaque 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partie de code </a:t>
            </a:r>
            <a:r>
              <a:rPr lang="fr-FR" sz="2400" dirty="0" smtClean="0">
                <a:latin typeface="+mj-lt"/>
                <a:cs typeface="Times New Roman" pitchFamily="18" charset="0"/>
              </a:rPr>
              <a:t>(section) dans un 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module séparé </a:t>
            </a:r>
            <a:r>
              <a:rPr lang="fr-FR" sz="2400" dirty="0" smtClean="0">
                <a:latin typeface="+mj-lt"/>
                <a:ea typeface="Segoe UI"/>
                <a:cs typeface="Times New Roman" pitchFamily="18" charset="0"/>
              </a:rPr>
              <a:t>→ </a:t>
            </a:r>
            <a:r>
              <a:rPr lang="fr-FR" sz="2400" b="1" dirty="0" smtClean="0">
                <a:solidFill>
                  <a:schemeClr val="bg2"/>
                </a:solidFill>
                <a:latin typeface="+mj-lt"/>
                <a:cs typeface="Times New Roman" pitchFamily="18" charset="0"/>
              </a:rPr>
              <a:t>couche (layer)</a:t>
            </a:r>
          </a:p>
        </p:txBody>
      </p:sp>
      <p:sp>
        <p:nvSpPr>
          <p:cNvPr id="10" name="Rectangle 9"/>
          <p:cNvSpPr/>
          <p:nvPr/>
        </p:nvSpPr>
        <p:spPr>
          <a:xfrm>
            <a:off x="214282" y="2285992"/>
            <a:ext cx="892971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algn="just"/>
            <a:r>
              <a:rPr lang="fr-FR" sz="2200" b="1" dirty="0" smtClean="0">
                <a:latin typeface="+mj-lt"/>
                <a:cs typeface="Times New Roman" pitchFamily="18" charset="0"/>
              </a:rPr>
              <a:t>- </a:t>
            </a:r>
            <a:r>
              <a:rPr lang="fr-FR" sz="22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Couche présentation (Interface Utilisateur) « </a:t>
            </a:r>
            <a:r>
              <a:rPr lang="fr-FR" sz="2200" b="1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Presentation</a:t>
            </a:r>
            <a:r>
              <a:rPr lang="fr-FR" sz="22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layer »: </a:t>
            </a:r>
            <a:r>
              <a:rPr lang="fr-FR" sz="2200" dirty="0" smtClean="0">
                <a:latin typeface="+mj-lt"/>
                <a:cs typeface="Times New Roman" pitchFamily="18" charset="0"/>
              </a:rPr>
              <a:t>cette couche comporte le code qui interagit avec l'utilisateur.</a:t>
            </a:r>
          </a:p>
          <a:p>
            <a:pPr algn="just"/>
            <a:r>
              <a:rPr lang="fr-FR" sz="2200" dirty="0" smtClean="0">
                <a:latin typeface="+mj-lt"/>
                <a:cs typeface="Times New Roman" pitchFamily="18" charset="0"/>
              </a:rPr>
              <a:t>  </a:t>
            </a:r>
          </a:p>
          <a:p>
            <a:pPr marL="363538" indent="-188913" algn="just"/>
            <a:r>
              <a:rPr lang="fr-FR" sz="2200" dirty="0" smtClean="0">
                <a:latin typeface="+mj-lt"/>
                <a:cs typeface="Times New Roman" pitchFamily="18" charset="0"/>
              </a:rPr>
              <a:t> - </a:t>
            </a:r>
            <a:r>
              <a:rPr lang="fr-FR" sz="22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Couche métier « Business layer »</a:t>
            </a:r>
            <a:r>
              <a:rPr lang="fr-FR" sz="22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: </a:t>
            </a:r>
            <a:r>
              <a:rPr lang="fr-FR" sz="2200" dirty="0" smtClean="0">
                <a:solidFill>
                  <a:srgbClr val="C00000"/>
                </a:solidFill>
                <a:latin typeface="+mj-lt"/>
                <a:ea typeface="Segoe UI"/>
                <a:cs typeface="Segoe UI"/>
              </a:rPr>
              <a:t> </a:t>
            </a:r>
            <a:r>
              <a:rPr lang="fr-FR" sz="2200" dirty="0" smtClean="0">
                <a:latin typeface="+mj-lt"/>
                <a:cs typeface="Times New Roman" pitchFamily="18" charset="0"/>
              </a:rPr>
              <a:t>elle traite généralement le code de la logique métier.</a:t>
            </a:r>
          </a:p>
          <a:p>
            <a:pPr algn="just"/>
            <a:endParaRPr lang="fr-FR" sz="2200" dirty="0" smtClean="0">
              <a:latin typeface="+mj-lt"/>
              <a:cs typeface="Times New Roman" pitchFamily="18" charset="0"/>
            </a:endParaRPr>
          </a:p>
          <a:p>
            <a:pPr marL="449263" indent="-274638" algn="just"/>
            <a:r>
              <a:rPr lang="fr-FR" sz="22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- Couche données (accès aux données) « Data Access layer »: </a:t>
            </a:r>
            <a:r>
              <a:rPr lang="fr-FR" sz="2200" dirty="0" smtClean="0">
                <a:latin typeface="+mj-lt"/>
                <a:cs typeface="Times New Roman" pitchFamily="18" charset="0"/>
              </a:rPr>
              <a:t>elle gère la communication avec la source de données ou la base de données.</a:t>
            </a:r>
          </a:p>
        </p:txBody>
      </p:sp>
      <p:sp>
        <p:nvSpPr>
          <p:cNvPr id="2" name="Rectangle 1"/>
          <p:cNvSpPr/>
          <p:nvPr/>
        </p:nvSpPr>
        <p:spPr>
          <a:xfrm>
            <a:off x="251520" y="5847655"/>
            <a:ext cx="8712967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61938" algn="just"/>
            <a:r>
              <a:rPr lang="fr-FR" sz="2400" b="1" dirty="0">
                <a:cs typeface="Times New Roman" pitchFamily="18" charset="0"/>
              </a:rPr>
              <a:t> les modules de code sont placés sur </a:t>
            </a:r>
            <a:r>
              <a:rPr lang="fr-FR" sz="2400" b="1" dirty="0" smtClean="0">
                <a:cs typeface="Times New Roman" pitchFamily="18" charset="0"/>
              </a:rPr>
              <a:t>la même machine</a:t>
            </a:r>
            <a:endParaRPr lang="fr-FR" sz="2400" b="1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54065" y="114956"/>
            <a:ext cx="8389935" cy="928694"/>
          </a:xfrm>
        </p:spPr>
        <p:txBody>
          <a:bodyPr/>
          <a:lstStyle/>
          <a:p>
            <a:pPr lvl="0"/>
            <a:r>
              <a:rPr lang="fr-FR" sz="28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Architectures client/serveur (niveaux «tiers») 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7958"/>
            <a:ext cx="2133600" cy="476250"/>
          </a:xfrm>
        </p:spPr>
        <p:txBody>
          <a:bodyPr/>
          <a:lstStyle/>
          <a:p>
            <a:fld id="{2FDC35D6-41DC-47B4-9AB7-6AF535910BDF}" type="datetime1">
              <a:rPr lang="fr-FR" b="1" smtClean="0"/>
              <a:pPr/>
              <a:t>27/02/2018</a:t>
            </a:fld>
            <a:endParaRPr lang="es-ES" b="1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7958"/>
            <a:ext cx="2133600" cy="476250"/>
          </a:xfrm>
        </p:spPr>
        <p:txBody>
          <a:bodyPr/>
          <a:lstStyle/>
          <a:p>
            <a:fld id="{BF90C330-3610-4159-B9B7-96C84F3E2B29}" type="slidenum">
              <a:rPr lang="es-ES" b="1" smtClean="0"/>
              <a:pPr/>
              <a:t>11</a:t>
            </a:fld>
            <a:endParaRPr lang="es-ES" b="1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7958"/>
            <a:ext cx="2895600" cy="476250"/>
          </a:xfrm>
        </p:spPr>
        <p:txBody>
          <a:bodyPr/>
          <a:lstStyle/>
          <a:p>
            <a:r>
              <a:rPr lang="es-ES" b="1" smtClean="0"/>
              <a:t>Applications Mobiles</a:t>
            </a:r>
            <a:endParaRPr lang="es-ES" b="1"/>
          </a:p>
        </p:txBody>
      </p:sp>
      <p:cxnSp>
        <p:nvCxnSpPr>
          <p:cNvPr id="8" name="Connecteur droit 7"/>
          <p:cNvCxnSpPr/>
          <p:nvPr/>
        </p:nvCxnSpPr>
        <p:spPr>
          <a:xfrm flipV="1">
            <a:off x="500034" y="857232"/>
            <a:ext cx="6357950" cy="1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1" name="Image 10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90"/>
            <a:ext cx="714348" cy="679586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Rectangle 11"/>
          <p:cNvSpPr/>
          <p:nvPr/>
        </p:nvSpPr>
        <p:spPr>
          <a:xfrm>
            <a:off x="0" y="1071546"/>
            <a:ext cx="9144000" cy="5209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263" indent="-187325" algn="just">
              <a:buFont typeface="Arial" pitchFamily="34" charset="0"/>
              <a:buChar char="•"/>
            </a:pPr>
            <a:r>
              <a:rPr lang="fr-FR" sz="2400" dirty="0" smtClean="0">
                <a:latin typeface="+mj-lt"/>
                <a:cs typeface="Times New Roman" pitchFamily="18" charset="0"/>
              </a:rPr>
              <a:t> </a:t>
            </a:r>
            <a:r>
              <a:rPr lang="fr-FR" sz="2400" dirty="0" smtClean="0">
                <a:latin typeface="+mj-lt"/>
                <a:cs typeface="Times New Roman" pitchFamily="18" charset="0"/>
              </a:rPr>
              <a:t>les modules de code </a:t>
            </a:r>
            <a:r>
              <a:rPr lang="fr-FR" sz="2400" dirty="0" smtClean="0">
                <a:latin typeface="+mj-lt"/>
                <a:cs typeface="Times New Roman" pitchFamily="18" charset="0"/>
              </a:rPr>
              <a:t>peuvent être placés sur </a:t>
            </a:r>
            <a:r>
              <a:rPr lang="fr-FR" sz="2400" dirty="0" smtClean="0">
                <a:latin typeface="+mj-lt"/>
                <a:cs typeface="Times New Roman" pitchFamily="18" charset="0"/>
              </a:rPr>
              <a:t>des machines différentes</a:t>
            </a:r>
            <a:r>
              <a:rPr lang="fr-FR" sz="2400" dirty="0" smtClean="0">
                <a:latin typeface="+mj-lt"/>
                <a:cs typeface="Times New Roman" pitchFamily="18" charset="0"/>
              </a:rPr>
              <a:t>.</a:t>
            </a:r>
          </a:p>
          <a:p>
            <a:pPr marL="449263" indent="-187325" algn="just">
              <a:buFont typeface="Arial" pitchFamily="34" charset="0"/>
              <a:buChar char="•"/>
            </a:pPr>
            <a:endParaRPr lang="fr-FR" sz="1600" dirty="0" smtClean="0">
              <a:latin typeface="+mj-lt"/>
              <a:cs typeface="Times New Roman" pitchFamily="18" charset="0"/>
            </a:endParaRPr>
          </a:p>
          <a:p>
            <a:pPr marL="449263" indent="-187325" algn="just">
              <a:buFont typeface="Arial" pitchFamily="34" charset="0"/>
              <a:buChar char="•"/>
            </a:pPr>
            <a:r>
              <a:rPr lang="fr-FR" sz="2400" dirty="0">
                <a:cs typeface="Times New Roman" pitchFamily="18" charset="0"/>
              </a:rPr>
              <a:t> la division du code de l'application </a:t>
            </a:r>
            <a:r>
              <a:rPr lang="fr-FR" sz="2400" b="1" dirty="0">
                <a:cs typeface="Times New Roman" pitchFamily="18" charset="0"/>
              </a:rPr>
              <a:t>sur</a:t>
            </a:r>
            <a:r>
              <a:rPr lang="fr-FR" sz="2400" dirty="0">
                <a:cs typeface="Times New Roman" pitchFamily="18" charset="0"/>
              </a:rPr>
              <a:t> </a:t>
            </a:r>
            <a:r>
              <a:rPr lang="fr-FR" sz="2400" b="1" dirty="0">
                <a:cs typeface="Times New Roman" pitchFamily="18" charset="0"/>
              </a:rPr>
              <a:t>plusieurs machines </a:t>
            </a:r>
            <a:r>
              <a:rPr lang="fr-FR" sz="2400" dirty="0">
                <a:cs typeface="Times New Roman" pitchFamily="18" charset="0"/>
              </a:rPr>
              <a:t>décrit des </a:t>
            </a:r>
            <a:r>
              <a:rPr lang="fr-FR" sz="2400" b="1" dirty="0">
                <a:cs typeface="Times New Roman" pitchFamily="18" charset="0"/>
              </a:rPr>
              <a:t>niveaux d’hiérarchisation</a:t>
            </a:r>
            <a:r>
              <a:rPr lang="fr-FR" sz="2400" dirty="0">
                <a:cs typeface="Times New Roman" pitchFamily="18" charset="0"/>
              </a:rPr>
              <a:t>.</a:t>
            </a:r>
          </a:p>
          <a:p>
            <a:pPr marL="449263" indent="-187325" algn="just">
              <a:buFont typeface="Arial" pitchFamily="34" charset="0"/>
              <a:buChar char="•"/>
            </a:pPr>
            <a:endParaRPr lang="fr-FR" sz="1050" dirty="0" smtClean="0">
              <a:latin typeface="+mj-lt"/>
              <a:cs typeface="Times New Roman" pitchFamily="18" charset="0"/>
            </a:endParaRPr>
          </a:p>
          <a:p>
            <a:pPr marL="449263" indent="-187325" algn="just">
              <a:buFont typeface="Arial" pitchFamily="34" charset="0"/>
              <a:buChar char="•"/>
            </a:pPr>
            <a:endParaRPr lang="fr-FR" dirty="0" smtClean="0">
              <a:latin typeface="+mj-lt"/>
              <a:cs typeface="Times New Roman" pitchFamily="18" charset="0"/>
            </a:endParaRPr>
          </a:p>
          <a:p>
            <a:pPr marL="711200" indent="-87313" algn="just"/>
            <a:r>
              <a:rPr lang="fr-FR" sz="2400" dirty="0" smtClean="0">
                <a:latin typeface="+mj-lt"/>
                <a:cs typeface="Times New Roman" pitchFamily="18" charset="0"/>
              </a:rPr>
              <a:t> - Le code qui interagit avec l'utilisateur est souvent placé dans 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le niveau de présentation </a:t>
            </a:r>
          </a:p>
          <a:p>
            <a:pPr marL="711200" indent="-87313" algn="just"/>
            <a:endParaRPr lang="fr-FR" sz="2000" dirty="0" smtClean="0">
              <a:latin typeface="+mj-lt"/>
              <a:cs typeface="Times New Roman" pitchFamily="18" charset="0"/>
            </a:endParaRPr>
          </a:p>
          <a:p>
            <a:pPr marL="987425" indent="-276225" algn="just"/>
            <a:r>
              <a:rPr lang="fr-FR" sz="2400" dirty="0" smtClean="0">
                <a:latin typeface="+mj-lt"/>
                <a:cs typeface="Times New Roman" pitchFamily="18" charset="0"/>
              </a:rPr>
              <a:t> - 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le niveau métier </a:t>
            </a:r>
            <a:r>
              <a:rPr lang="fr-FR" sz="2400" dirty="0" smtClean="0">
                <a:latin typeface="+mj-lt"/>
                <a:cs typeface="Times New Roman" pitchFamily="18" charset="0"/>
              </a:rPr>
              <a:t>(2eme niveau), détient la logique d'accès logique métier.</a:t>
            </a:r>
          </a:p>
          <a:p>
            <a:pPr marL="987425" indent="-276225" algn="just"/>
            <a:endParaRPr lang="fr-FR" sz="2000" dirty="0" smtClean="0">
              <a:latin typeface="+mj-lt"/>
              <a:cs typeface="Times New Roman" pitchFamily="18" charset="0"/>
            </a:endParaRPr>
          </a:p>
          <a:p>
            <a:pPr marL="987425" indent="-276225" algn="just"/>
            <a:r>
              <a:rPr lang="fr-FR" sz="2400" dirty="0" smtClean="0">
                <a:latin typeface="+mj-lt"/>
                <a:cs typeface="Times New Roman" pitchFamily="18" charset="0"/>
              </a:rPr>
              <a:t> - Le troisième niveau est souvent désignée comme de niveau de 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l’</a:t>
            </a:r>
            <a:r>
              <a:rPr lang="fr-FR" sz="2400" b="1" dirty="0" err="1" smtClean="0">
                <a:latin typeface="+mj-lt"/>
                <a:cs typeface="Times New Roman" pitchFamily="18" charset="0"/>
              </a:rPr>
              <a:t>accés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 à la base de données </a:t>
            </a:r>
            <a:endParaRPr lang="fr-FR" sz="2400" b="1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54065" y="114956"/>
            <a:ext cx="8389935" cy="928694"/>
          </a:xfrm>
        </p:spPr>
        <p:txBody>
          <a:bodyPr/>
          <a:lstStyle/>
          <a:p>
            <a:pPr lvl="0"/>
            <a:r>
              <a:rPr lang="fr-FR" sz="28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Architectures client/serveur (niveaux «tiers») 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7958"/>
            <a:ext cx="2133600" cy="476250"/>
          </a:xfrm>
        </p:spPr>
        <p:txBody>
          <a:bodyPr/>
          <a:lstStyle/>
          <a:p>
            <a:fld id="{2FDC35D6-41DC-47B4-9AB7-6AF535910BDF}" type="datetime1">
              <a:rPr lang="fr-FR" b="1" smtClean="0"/>
              <a:pPr/>
              <a:t>27/02/2018</a:t>
            </a:fld>
            <a:endParaRPr lang="es-ES" b="1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7958"/>
            <a:ext cx="2133600" cy="476250"/>
          </a:xfrm>
        </p:spPr>
        <p:txBody>
          <a:bodyPr/>
          <a:lstStyle/>
          <a:p>
            <a:fld id="{BF90C330-3610-4159-B9B7-96C84F3E2B29}" type="slidenum">
              <a:rPr lang="es-ES" b="1" smtClean="0"/>
              <a:pPr/>
              <a:t>12</a:t>
            </a:fld>
            <a:endParaRPr lang="es-ES" b="1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7958"/>
            <a:ext cx="2895600" cy="476250"/>
          </a:xfrm>
        </p:spPr>
        <p:txBody>
          <a:bodyPr/>
          <a:lstStyle/>
          <a:p>
            <a:r>
              <a:rPr lang="es-ES" b="1" smtClean="0"/>
              <a:t>Applications Mobiles</a:t>
            </a:r>
            <a:endParaRPr lang="es-ES" b="1"/>
          </a:p>
        </p:txBody>
      </p:sp>
      <p:cxnSp>
        <p:nvCxnSpPr>
          <p:cNvPr id="8" name="Connecteur droit 7"/>
          <p:cNvCxnSpPr/>
          <p:nvPr/>
        </p:nvCxnSpPr>
        <p:spPr>
          <a:xfrm flipV="1">
            <a:off x="500034" y="857232"/>
            <a:ext cx="6357950" cy="1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1" name="Image 10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90"/>
            <a:ext cx="714348" cy="679586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6" descr="Afficher l'image d'origi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43050"/>
            <a:ext cx="2928926" cy="4572032"/>
          </a:xfrm>
          <a:prstGeom prst="rect">
            <a:avLst/>
          </a:prstGeom>
          <a:noFill/>
        </p:spPr>
      </p:pic>
      <p:pic>
        <p:nvPicPr>
          <p:cNvPr id="10" name="Picture 4" descr="Afficher l'image d'origin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5" y="1643050"/>
            <a:ext cx="6143636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54065" y="114956"/>
            <a:ext cx="8389935" cy="928694"/>
          </a:xfrm>
        </p:spPr>
        <p:txBody>
          <a:bodyPr/>
          <a:lstStyle/>
          <a:p>
            <a:pPr lvl="0"/>
            <a:r>
              <a:rPr lang="fr-FR" sz="28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Architectures client/serveur (niveaux «tiers») 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7958"/>
            <a:ext cx="2133600" cy="476250"/>
          </a:xfrm>
        </p:spPr>
        <p:txBody>
          <a:bodyPr/>
          <a:lstStyle/>
          <a:p>
            <a:fld id="{2FDC35D6-41DC-47B4-9AB7-6AF535910BDF}" type="datetime1">
              <a:rPr lang="fr-FR" b="1" smtClean="0"/>
              <a:pPr/>
              <a:t>27/02/2018</a:t>
            </a:fld>
            <a:endParaRPr lang="es-ES" b="1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7958"/>
            <a:ext cx="2133600" cy="476250"/>
          </a:xfrm>
        </p:spPr>
        <p:txBody>
          <a:bodyPr/>
          <a:lstStyle/>
          <a:p>
            <a:fld id="{BF90C330-3610-4159-B9B7-96C84F3E2B29}" type="slidenum">
              <a:rPr lang="es-ES" b="1" smtClean="0"/>
              <a:pPr/>
              <a:t>13</a:t>
            </a:fld>
            <a:endParaRPr lang="es-ES" b="1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7958"/>
            <a:ext cx="2895600" cy="476250"/>
          </a:xfrm>
        </p:spPr>
        <p:txBody>
          <a:bodyPr/>
          <a:lstStyle/>
          <a:p>
            <a:r>
              <a:rPr lang="es-ES" b="1" smtClean="0"/>
              <a:t>Applications Mobiles</a:t>
            </a:r>
            <a:endParaRPr lang="es-ES" b="1"/>
          </a:p>
        </p:txBody>
      </p:sp>
      <p:cxnSp>
        <p:nvCxnSpPr>
          <p:cNvPr id="8" name="Connecteur droit 7"/>
          <p:cNvCxnSpPr/>
          <p:nvPr/>
        </p:nvCxnSpPr>
        <p:spPr>
          <a:xfrm flipV="1">
            <a:off x="500034" y="857232"/>
            <a:ext cx="6357950" cy="1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1" name="Image 10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90"/>
            <a:ext cx="714348" cy="679586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12" name="Groupe 13"/>
          <p:cNvGrpSpPr/>
          <p:nvPr/>
        </p:nvGrpSpPr>
        <p:grpSpPr>
          <a:xfrm>
            <a:off x="0" y="1357298"/>
            <a:ext cx="8929718" cy="4786346"/>
            <a:chOff x="611560" y="1844824"/>
            <a:chExt cx="7906619" cy="4077358"/>
          </a:xfrm>
        </p:grpSpPr>
        <p:pic>
          <p:nvPicPr>
            <p:cNvPr id="13" name="Image 12" descr="deploy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7584" y="1844824"/>
              <a:ext cx="7200800" cy="4077358"/>
            </a:xfrm>
            <a:prstGeom prst="rect">
              <a:avLst/>
            </a:prstGeom>
          </p:spPr>
        </p:pic>
        <p:pic>
          <p:nvPicPr>
            <p:cNvPr id="14" name="Image 13" descr="architehcture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1560" y="1916832"/>
              <a:ext cx="7906619" cy="344554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54065" y="114956"/>
            <a:ext cx="8389935" cy="928694"/>
          </a:xfrm>
        </p:spPr>
        <p:txBody>
          <a:bodyPr/>
          <a:lstStyle/>
          <a:p>
            <a:pPr lvl="0"/>
            <a:r>
              <a:rPr lang="fr-FR" sz="28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Architectures client/serveur (couches ou tiers) 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7958"/>
            <a:ext cx="2133600" cy="476250"/>
          </a:xfrm>
        </p:spPr>
        <p:txBody>
          <a:bodyPr/>
          <a:lstStyle/>
          <a:p>
            <a:fld id="{2FDC35D6-41DC-47B4-9AB7-6AF535910BDF}" type="datetime1">
              <a:rPr lang="fr-FR" b="1" smtClean="0"/>
              <a:pPr/>
              <a:t>27/02/2018</a:t>
            </a:fld>
            <a:endParaRPr lang="es-ES" b="1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7958"/>
            <a:ext cx="2133600" cy="476250"/>
          </a:xfrm>
        </p:spPr>
        <p:txBody>
          <a:bodyPr/>
          <a:lstStyle/>
          <a:p>
            <a:fld id="{BF90C330-3610-4159-B9B7-96C84F3E2B29}" type="slidenum">
              <a:rPr lang="es-ES" b="1" smtClean="0"/>
              <a:pPr/>
              <a:t>14</a:t>
            </a:fld>
            <a:endParaRPr lang="es-ES" b="1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7958"/>
            <a:ext cx="2895600" cy="476250"/>
          </a:xfrm>
        </p:spPr>
        <p:txBody>
          <a:bodyPr/>
          <a:lstStyle/>
          <a:p>
            <a:r>
              <a:rPr lang="es-ES" b="1" smtClean="0"/>
              <a:t>Applications Mobiles</a:t>
            </a:r>
            <a:endParaRPr lang="es-ES" b="1"/>
          </a:p>
        </p:txBody>
      </p:sp>
      <p:cxnSp>
        <p:nvCxnSpPr>
          <p:cNvPr id="8" name="Connecteur droit 7"/>
          <p:cNvCxnSpPr/>
          <p:nvPr/>
        </p:nvCxnSpPr>
        <p:spPr>
          <a:xfrm flipV="1">
            <a:off x="500034" y="857232"/>
            <a:ext cx="6357950" cy="1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1" name="Image 10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90"/>
            <a:ext cx="714348" cy="679586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Rectangle 11"/>
          <p:cNvSpPr/>
          <p:nvPr/>
        </p:nvSpPr>
        <p:spPr>
          <a:xfrm>
            <a:off x="0" y="928670"/>
            <a:ext cx="91440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sz="2400" dirty="0" smtClean="0">
                <a:latin typeface="+mj-lt"/>
                <a:cs typeface="Times New Roman" pitchFamily="18" charset="0"/>
              </a:rPr>
              <a:t> Le 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style architectural en couches </a:t>
            </a:r>
            <a:r>
              <a:rPr lang="fr-FR" sz="2400" dirty="0" smtClean="0">
                <a:latin typeface="+mj-lt"/>
                <a:cs typeface="Times New Roman" pitchFamily="18" charset="0"/>
              </a:rPr>
              <a:t>est donc </a:t>
            </a:r>
            <a:r>
              <a:rPr lang="fr-FR" sz="24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approprié pour les applications mobiles. </a:t>
            </a:r>
          </a:p>
          <a:p>
            <a:pPr algn="just">
              <a:buFont typeface="Arial" pitchFamily="34" charset="0"/>
              <a:buChar char="•"/>
            </a:pPr>
            <a:endParaRPr lang="fr-FR" sz="1000" dirty="0" smtClean="0">
              <a:latin typeface="+mj-lt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1857364"/>
            <a:ext cx="9144000" cy="2700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sz="2200" dirty="0" smtClean="0">
                <a:latin typeface="+mj-lt"/>
                <a:cs typeface="Times New Roman" pitchFamily="18" charset="0"/>
              </a:rPr>
              <a:t> </a:t>
            </a:r>
            <a:r>
              <a:rPr lang="fr-FR" sz="2400" dirty="0" smtClean="0">
                <a:latin typeface="+mj-lt"/>
                <a:cs typeface="Times New Roman" pitchFamily="18" charset="0"/>
              </a:rPr>
              <a:t>les appareils </a:t>
            </a:r>
            <a:r>
              <a:rPr lang="fr-FR" sz="2400" dirty="0" smtClean="0">
                <a:latin typeface="+mj-lt"/>
                <a:cs typeface="Times New Roman" pitchFamily="18" charset="0"/>
              </a:rPr>
              <a:t>mobiles </a:t>
            </a:r>
            <a:r>
              <a:rPr lang="fr-FR" sz="2400" dirty="0" smtClean="0">
                <a:latin typeface="+mj-lt"/>
                <a:cs typeface="Times New Roman" pitchFamily="18" charset="0"/>
              </a:rPr>
              <a:t>peuvent </a:t>
            </a:r>
            <a:r>
              <a:rPr lang="fr-FR" sz="2400" dirty="0" smtClean="0">
                <a:latin typeface="+mj-lt"/>
                <a:cs typeface="Times New Roman" pitchFamily="18" charset="0"/>
              </a:rPr>
              <a:t>généralement fonctionner comme </a:t>
            </a:r>
            <a:r>
              <a:rPr lang="fr-FR" sz="2400" dirty="0" smtClean="0">
                <a:latin typeface="+mj-lt"/>
                <a:cs typeface="Times New Roman" pitchFamily="18" charset="0"/>
              </a:rPr>
              <a:t>des:</a:t>
            </a:r>
            <a:endParaRPr lang="fr-FR" sz="2200" dirty="0" smtClean="0">
              <a:latin typeface="+mj-lt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endParaRPr lang="fr-FR" sz="1050" dirty="0" smtClean="0">
              <a:latin typeface="+mj-lt"/>
              <a:cs typeface="Times New Roman" pitchFamily="18" charset="0"/>
            </a:endParaRPr>
          </a:p>
          <a:p>
            <a:pPr marL="265113" indent="88900" algn="just">
              <a:buFont typeface="Wingdings" pitchFamily="2" charset="2"/>
              <a:buChar char="Ø"/>
            </a:pPr>
            <a:r>
              <a:rPr lang="fr-FR" sz="2200" dirty="0" smtClean="0">
                <a:latin typeface="+mj-lt"/>
                <a:cs typeface="Times New Roman" pitchFamily="18" charset="0"/>
              </a:rPr>
              <a:t> </a:t>
            </a:r>
            <a:r>
              <a:rPr lang="fr-FR" sz="2200" b="1" dirty="0" smtClean="0">
                <a:latin typeface="+mj-lt"/>
                <a:cs typeface="Times New Roman" pitchFamily="18" charset="0"/>
              </a:rPr>
              <a:t>clients légers </a:t>
            </a:r>
            <a:r>
              <a:rPr lang="fr-FR" sz="2200" dirty="0" smtClean="0">
                <a:latin typeface="+mj-lt"/>
                <a:cs typeface="Times New Roman" pitchFamily="18" charset="0"/>
              </a:rPr>
              <a:t>, </a:t>
            </a:r>
          </a:p>
          <a:p>
            <a:pPr algn="just">
              <a:buFont typeface="Arial" pitchFamily="34" charset="0"/>
              <a:buChar char="•"/>
            </a:pPr>
            <a:endParaRPr lang="fr-FR" sz="1100" dirty="0" smtClean="0">
              <a:latin typeface="+mj-lt"/>
              <a:cs typeface="Times New Roman" pitchFamily="18" charset="0"/>
            </a:endParaRPr>
          </a:p>
          <a:p>
            <a:pPr marL="354013" indent="-88900" algn="just">
              <a:buFont typeface="Wingdings" pitchFamily="2" charset="2"/>
              <a:buChar char="Ø"/>
            </a:pPr>
            <a:r>
              <a:rPr lang="fr-FR" sz="2200" b="1" dirty="0" smtClean="0">
                <a:latin typeface="+mj-lt"/>
                <a:cs typeface="Times New Roman" pitchFamily="18" charset="0"/>
              </a:rPr>
              <a:t> clients lourds</a:t>
            </a:r>
            <a:r>
              <a:rPr lang="fr-FR" sz="2200" dirty="0" smtClean="0">
                <a:latin typeface="+mj-lt"/>
                <a:cs typeface="Times New Roman" pitchFamily="18" charset="0"/>
              </a:rPr>
              <a:t> , </a:t>
            </a:r>
          </a:p>
          <a:p>
            <a:pPr algn="just">
              <a:buFont typeface="Arial" pitchFamily="34" charset="0"/>
              <a:buChar char="•"/>
            </a:pPr>
            <a:endParaRPr lang="fr-FR" sz="1200" dirty="0" smtClean="0">
              <a:latin typeface="+mj-lt"/>
              <a:cs typeface="Times New Roman" pitchFamily="18" charset="0"/>
            </a:endParaRPr>
          </a:p>
          <a:p>
            <a:pPr marL="442913" indent="-177800" algn="just">
              <a:buFont typeface="Wingdings" pitchFamily="2" charset="2"/>
              <a:buChar char="Ø"/>
            </a:pPr>
            <a:r>
              <a:rPr lang="fr-FR" sz="2200" dirty="0" smtClean="0">
                <a:latin typeface="+mj-lt"/>
                <a:cs typeface="Times New Roman" pitchFamily="18" charset="0"/>
              </a:rPr>
              <a:t> ou ils peuvent être développé de sorte qu'ils puissent </a:t>
            </a:r>
            <a:r>
              <a:rPr lang="fr-FR" sz="2200" b="1" dirty="0" smtClean="0">
                <a:latin typeface="+mj-lt"/>
                <a:cs typeface="Times New Roman" pitchFamily="18" charset="0"/>
              </a:rPr>
              <a:t>héberger des pages Web (host web pages)</a:t>
            </a:r>
            <a:endParaRPr lang="fr-FR" sz="2200" b="1" dirty="0">
              <a:latin typeface="+mj-lt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4643446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sz="2400" dirty="0" smtClean="0">
                <a:latin typeface="+mj-lt"/>
                <a:cs typeface="Times New Roman" pitchFamily="18" charset="0"/>
              </a:rPr>
              <a:t> Dans chaque type de client, il y a en général de 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zéro</a:t>
            </a:r>
            <a:r>
              <a:rPr lang="fr-FR" sz="2400" dirty="0" smtClean="0">
                <a:latin typeface="+mj-lt"/>
                <a:cs typeface="Times New Roman" pitchFamily="18" charset="0"/>
              </a:rPr>
              <a:t> à 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trois </a:t>
            </a:r>
            <a:r>
              <a:rPr lang="fr-FR" sz="2400" dirty="0" smtClean="0">
                <a:latin typeface="+mj-lt"/>
                <a:cs typeface="Times New Roman" pitchFamily="18" charset="0"/>
              </a:rPr>
              <a:t>couches de code d'application.</a:t>
            </a:r>
            <a:endParaRPr lang="fr-FR" sz="2400" dirty="0">
              <a:latin typeface="+mj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557214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sz="2400" b="1" dirty="0" smtClean="0">
                <a:latin typeface="+mj-lt"/>
                <a:cs typeface="Times New Roman" pitchFamily="18" charset="0"/>
              </a:rPr>
              <a:t>code côté serveur</a:t>
            </a:r>
            <a:r>
              <a:rPr lang="fr-FR" sz="2000" dirty="0" smtClean="0">
                <a:latin typeface="+mj-lt"/>
                <a:cs typeface="Times New Roman" pitchFamily="18" charset="0"/>
              </a:rPr>
              <a:t>: </a:t>
            </a:r>
            <a:r>
              <a:rPr lang="fr-FR" sz="2400" dirty="0" smtClean="0">
                <a:latin typeface="+mj-lt"/>
                <a:cs typeface="Times New Roman" pitchFamily="18" charset="0"/>
              </a:rPr>
              <a:t>il y a généralement 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une</a:t>
            </a:r>
            <a:r>
              <a:rPr lang="fr-FR" sz="2400" dirty="0" smtClean="0">
                <a:latin typeface="+mj-lt"/>
                <a:cs typeface="Times New Roman" pitchFamily="18" charset="0"/>
              </a:rPr>
              <a:t> à 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trois</a:t>
            </a:r>
            <a:r>
              <a:rPr lang="fr-FR" sz="2400" dirty="0" smtClean="0">
                <a:latin typeface="+mj-lt"/>
                <a:cs typeface="Times New Roman" pitchFamily="18" charset="0"/>
              </a:rPr>
              <a:t> couches de code d'application personnalisées.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54065" y="114956"/>
            <a:ext cx="8389935" cy="928694"/>
          </a:xfrm>
        </p:spPr>
        <p:txBody>
          <a:bodyPr/>
          <a:lstStyle/>
          <a:p>
            <a:pPr lvl="0"/>
            <a:r>
              <a:rPr lang="fr-FR" sz="28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Types de connexion 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7958"/>
            <a:ext cx="2133600" cy="476250"/>
          </a:xfrm>
        </p:spPr>
        <p:txBody>
          <a:bodyPr/>
          <a:lstStyle/>
          <a:p>
            <a:fld id="{2FDC35D6-41DC-47B4-9AB7-6AF535910BDF}" type="datetime1">
              <a:rPr lang="fr-FR" b="1" smtClean="0"/>
              <a:pPr/>
              <a:t>28/02/2018</a:t>
            </a:fld>
            <a:endParaRPr lang="es-ES" b="1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7958"/>
            <a:ext cx="2133600" cy="476250"/>
          </a:xfrm>
        </p:spPr>
        <p:txBody>
          <a:bodyPr/>
          <a:lstStyle/>
          <a:p>
            <a:fld id="{BF90C330-3610-4159-B9B7-96C84F3E2B29}" type="slidenum">
              <a:rPr lang="es-ES" b="1" smtClean="0"/>
              <a:pPr/>
              <a:t>15</a:t>
            </a:fld>
            <a:endParaRPr lang="es-ES" b="1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7958"/>
            <a:ext cx="2895600" cy="476250"/>
          </a:xfrm>
        </p:spPr>
        <p:txBody>
          <a:bodyPr/>
          <a:lstStyle/>
          <a:p>
            <a:r>
              <a:rPr lang="es-ES" b="1" smtClean="0"/>
              <a:t>Applications Mobiles</a:t>
            </a:r>
            <a:endParaRPr lang="es-ES" b="1"/>
          </a:p>
        </p:txBody>
      </p:sp>
      <p:cxnSp>
        <p:nvCxnSpPr>
          <p:cNvPr id="8" name="Connecteur droit 7"/>
          <p:cNvCxnSpPr/>
          <p:nvPr/>
        </p:nvCxnSpPr>
        <p:spPr>
          <a:xfrm flipV="1">
            <a:off x="500034" y="857232"/>
            <a:ext cx="6357950" cy="1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1" name="Image 10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90"/>
            <a:ext cx="714348" cy="679586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Rectangle 9"/>
          <p:cNvSpPr/>
          <p:nvPr/>
        </p:nvSpPr>
        <p:spPr>
          <a:xfrm>
            <a:off x="0" y="928670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sz="2400" dirty="0" smtClean="0">
                <a:latin typeface="+mj-lt"/>
                <a:cs typeface="Times New Roman" pitchFamily="18" charset="0"/>
              </a:rPr>
              <a:t> Les appareils mobiles fonctionnent généralement dans l'un des trois modes de connexion aux systèmes back-end (serveurs) :</a:t>
            </a:r>
            <a:endParaRPr lang="fr-FR" sz="2400" b="1" dirty="0" smtClean="0">
              <a:latin typeface="+mj-lt"/>
              <a:cs typeface="Times New Roman" pitchFamily="18" charset="0"/>
            </a:endParaRPr>
          </a:p>
          <a:p>
            <a:pPr algn="just"/>
            <a:endParaRPr lang="fr-FR" sz="1100" b="1" dirty="0" smtClean="0">
              <a:latin typeface="+mj-lt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fr-FR" sz="24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 </a:t>
            </a:r>
            <a:r>
              <a:rPr lang="fr-FR" sz="24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latin typeface="+mj-lt"/>
              </a:rPr>
              <a:t>Toujours connecté</a:t>
            </a:r>
          </a:p>
          <a:p>
            <a:pPr>
              <a:buFont typeface="Arial" pitchFamily="34" charset="0"/>
              <a:buChar char="•"/>
            </a:pPr>
            <a:endParaRPr lang="fr-FR" sz="500" dirty="0" smtClean="0">
              <a:ln w="18415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  <a:p>
            <a:pPr marL="608013" indent="-342900" algn="just">
              <a:buFontTx/>
              <a:buChar char="-"/>
            </a:pPr>
            <a:r>
              <a:rPr lang="fr-FR" sz="2400" dirty="0" smtClean="0"/>
              <a:t>Au </a:t>
            </a:r>
            <a:r>
              <a:rPr lang="fr-FR" sz="2400" dirty="0"/>
              <a:t>système d’information de l’entreprise </a:t>
            </a:r>
            <a:endParaRPr lang="fr-FR" sz="2400" dirty="0" smtClean="0"/>
          </a:p>
          <a:p>
            <a:pPr marL="1260475" indent="-361950" algn="just">
              <a:buFontTx/>
              <a:buChar char="-"/>
            </a:pPr>
            <a:r>
              <a:rPr lang="fr-FR" sz="2400" b="1" dirty="0"/>
              <a:t>application B2E et B2B</a:t>
            </a:r>
            <a:endParaRPr lang="fr-FR" sz="2400" dirty="0" smtClean="0"/>
          </a:p>
          <a:p>
            <a:pPr marL="608013" indent="-342900" algn="just">
              <a:buFontTx/>
              <a:buChar char="-"/>
            </a:pPr>
            <a:r>
              <a:rPr lang="fr-FR" sz="2400" dirty="0"/>
              <a:t>Au WEB</a:t>
            </a:r>
            <a:endParaRPr lang="fr-FR" sz="2200" dirty="0">
              <a:latin typeface="+mj-lt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3645024"/>
            <a:ext cx="914400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sz="24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latin typeface="+mj-lt"/>
              </a:rPr>
              <a:t> Partiellement Connecté</a:t>
            </a:r>
          </a:p>
          <a:p>
            <a:pPr marL="696913" indent="-342900" algn="just">
              <a:buFontTx/>
              <a:buChar char="-"/>
            </a:pPr>
            <a:r>
              <a:rPr lang="fr-FR" sz="2200" dirty="0" smtClean="0">
                <a:latin typeface="+mj-lt"/>
                <a:cs typeface="Times New Roman" pitchFamily="18" charset="0"/>
              </a:rPr>
              <a:t>Un </a:t>
            </a:r>
            <a:r>
              <a:rPr lang="fr-FR" sz="2200" dirty="0" smtClean="0">
                <a:latin typeface="+mj-lt"/>
                <a:cs typeface="Times New Roman" pitchFamily="18" charset="0"/>
              </a:rPr>
              <a:t>appareil  mobile client peut être </a:t>
            </a:r>
            <a:r>
              <a:rPr lang="fr-FR" sz="2200" b="1" dirty="0" smtClean="0">
                <a:latin typeface="+mj-lt"/>
                <a:cs typeface="Times New Roman" pitchFamily="18" charset="0"/>
              </a:rPr>
              <a:t>hors de contact avec le serveur </a:t>
            </a:r>
            <a:r>
              <a:rPr lang="fr-FR" sz="2200" dirty="0" smtClean="0">
                <a:latin typeface="+mj-lt"/>
                <a:cs typeface="Times New Roman" pitchFamily="18" charset="0"/>
              </a:rPr>
              <a:t>pendant de longues périodes de temps</a:t>
            </a:r>
            <a:r>
              <a:rPr lang="fr-FR" sz="2200" dirty="0" smtClean="0">
                <a:latin typeface="+mj-lt"/>
                <a:cs typeface="Times New Roman" pitchFamily="18" charset="0"/>
              </a:rPr>
              <a:t>.</a:t>
            </a:r>
          </a:p>
          <a:p>
            <a:pPr marL="696913" indent="-342900" algn="just">
              <a:buFontTx/>
              <a:buChar char="-"/>
            </a:pPr>
            <a:endParaRPr lang="fr-FR" sz="2200" dirty="0" smtClean="0">
              <a:latin typeface="+mj-lt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fr-FR" sz="23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fr-FR" sz="24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latin typeface="+mj-lt"/>
              </a:rPr>
              <a:t>Non Connecté</a:t>
            </a:r>
          </a:p>
          <a:p>
            <a:pPr marL="354013" algn="just"/>
            <a:r>
              <a:rPr lang="fr-FR" sz="2200" dirty="0" smtClean="0">
                <a:latin typeface="+mj-lt"/>
                <a:cs typeface="Times New Roman" pitchFamily="18" charset="0"/>
              </a:rPr>
              <a:t>- Il y a aussi plusieurs appareils mobiles qui </a:t>
            </a:r>
            <a:r>
              <a:rPr lang="fr-FR" sz="2200" b="1" dirty="0" smtClean="0">
                <a:latin typeface="+mj-lt"/>
                <a:cs typeface="Times New Roman" pitchFamily="18" charset="0"/>
              </a:rPr>
              <a:t>non connecter </a:t>
            </a:r>
            <a:r>
              <a:rPr lang="fr-FR" sz="2200" dirty="0" smtClean="0">
                <a:latin typeface="+mj-lt"/>
                <a:cs typeface="Times New Roman" pitchFamily="18" charset="0"/>
              </a:rPr>
              <a:t>à des systèmes back-end, tels que certains appareils de jeux.</a:t>
            </a:r>
            <a:endParaRPr lang="fr-FR" sz="2200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54065" y="114956"/>
            <a:ext cx="8389935" cy="928694"/>
          </a:xfrm>
        </p:spPr>
        <p:txBody>
          <a:bodyPr/>
          <a:lstStyle/>
          <a:p>
            <a:pPr lvl="0"/>
            <a:r>
              <a:rPr lang="fr-FR" sz="28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Architectures client/serveur (Client) 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7958"/>
            <a:ext cx="2133600" cy="476250"/>
          </a:xfrm>
        </p:spPr>
        <p:txBody>
          <a:bodyPr/>
          <a:lstStyle/>
          <a:p>
            <a:fld id="{2FDC35D6-41DC-47B4-9AB7-6AF535910BDF}" type="datetime1">
              <a:rPr lang="fr-FR" b="1" smtClean="0"/>
              <a:pPr/>
              <a:t>27/02/2018</a:t>
            </a:fld>
            <a:endParaRPr lang="es-ES" b="1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7958"/>
            <a:ext cx="2133600" cy="476250"/>
          </a:xfrm>
        </p:spPr>
        <p:txBody>
          <a:bodyPr/>
          <a:lstStyle/>
          <a:p>
            <a:fld id="{BF90C330-3610-4159-B9B7-96C84F3E2B29}" type="slidenum">
              <a:rPr lang="es-ES" b="1" smtClean="0"/>
              <a:pPr/>
              <a:t>16</a:t>
            </a:fld>
            <a:endParaRPr lang="es-ES" b="1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7958"/>
            <a:ext cx="2895600" cy="476250"/>
          </a:xfrm>
        </p:spPr>
        <p:txBody>
          <a:bodyPr/>
          <a:lstStyle/>
          <a:p>
            <a:r>
              <a:rPr lang="es-ES" b="1" smtClean="0"/>
              <a:t>Applications Mobiles</a:t>
            </a:r>
            <a:endParaRPr lang="es-ES" b="1"/>
          </a:p>
        </p:txBody>
      </p:sp>
      <p:cxnSp>
        <p:nvCxnSpPr>
          <p:cNvPr id="8" name="Connecteur droit 7"/>
          <p:cNvCxnSpPr/>
          <p:nvPr/>
        </p:nvCxnSpPr>
        <p:spPr>
          <a:xfrm flipV="1">
            <a:off x="500034" y="857232"/>
            <a:ext cx="6357950" cy="1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1" name="Image 10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90"/>
            <a:ext cx="714348" cy="679586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Rectangle 12"/>
          <p:cNvSpPr/>
          <p:nvPr/>
        </p:nvSpPr>
        <p:spPr>
          <a:xfrm>
            <a:off x="4214810" y="928670"/>
            <a:ext cx="36331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+mj-lt"/>
                <a:cs typeface="Times New Roman" pitchFamily="18" charset="0"/>
              </a:rPr>
              <a:t> Client léger ‘’ </a:t>
            </a:r>
            <a:r>
              <a:rPr lang="fr-FR" sz="24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+mj-lt"/>
                <a:cs typeface="Times New Roman" pitchFamily="18" charset="0"/>
              </a:rPr>
              <a:t>thin</a:t>
            </a:r>
            <a:r>
              <a:rPr lang="fr-FR" sz="24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+mj-lt"/>
                <a:cs typeface="Times New Roman" pitchFamily="18" charset="0"/>
              </a:rPr>
              <a:t> client’’ </a:t>
            </a:r>
            <a:endParaRPr lang="fr-FR" sz="2400" dirty="0">
              <a:solidFill>
                <a:srgbClr val="00206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1428736"/>
            <a:ext cx="9144000" cy="497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1938" indent="-261938" algn="just" defTabSz="900113">
              <a:buFont typeface="Arial" pitchFamily="34" charset="0"/>
              <a:buChar char="•"/>
            </a:pPr>
            <a:r>
              <a:rPr lang="fr-FR" sz="2200" dirty="0" smtClean="0">
                <a:latin typeface="+mj-lt"/>
                <a:cs typeface="Times New Roman" pitchFamily="18" charset="0"/>
              </a:rPr>
              <a:t>Un client avec </a:t>
            </a:r>
            <a:r>
              <a:rPr lang="fr-FR" sz="2200" b="1" dirty="0" smtClean="0">
                <a:latin typeface="+mj-lt"/>
                <a:cs typeface="Times New Roman" pitchFamily="18" charset="0"/>
              </a:rPr>
              <a:t>zéro couches de code:</a:t>
            </a:r>
            <a:r>
              <a:rPr lang="fr-FR" sz="2200" dirty="0" smtClean="0">
                <a:latin typeface="+mj-lt"/>
                <a:cs typeface="Times New Roman" pitchFamily="18" charset="0"/>
              </a:rPr>
              <a:t> </a:t>
            </a:r>
            <a:r>
              <a:rPr lang="fr-FR" sz="2200" b="1" dirty="0" smtClean="0">
                <a:latin typeface="+mj-lt"/>
                <a:cs typeface="Times New Roman" pitchFamily="18" charset="0"/>
              </a:rPr>
              <a:t>pas de code d'applications personnalisées</a:t>
            </a:r>
            <a:r>
              <a:rPr lang="fr-FR" sz="2200" dirty="0" smtClean="0">
                <a:latin typeface="+mj-lt"/>
                <a:cs typeface="Times New Roman" pitchFamily="18" charset="0"/>
              </a:rPr>
              <a:t>. </a:t>
            </a:r>
          </a:p>
          <a:p>
            <a:pPr algn="just">
              <a:buFont typeface="Arial" pitchFamily="34" charset="0"/>
              <a:buChar char="•"/>
            </a:pPr>
            <a:r>
              <a:rPr lang="fr-FR" sz="2200" dirty="0" smtClean="0">
                <a:latin typeface="+mj-lt"/>
                <a:cs typeface="Times New Roman" pitchFamily="18" charset="0"/>
              </a:rPr>
              <a:t>  Couches métier et client probablement localisées sur le serveur:</a:t>
            </a:r>
            <a:r>
              <a:rPr lang="fr-FR" sz="2200" dirty="0" smtClean="0">
                <a:cs typeface="Times New Roman" pitchFamily="18" charset="0"/>
              </a:rPr>
              <a:t> entièrement lié au serveur pour leur fonctionnalité.</a:t>
            </a:r>
            <a:endParaRPr lang="fr-FR" sz="2200" dirty="0" smtClean="0">
              <a:latin typeface="+mj-lt"/>
              <a:cs typeface="Times New Roman" pitchFamily="18" charset="0"/>
            </a:endParaRPr>
          </a:p>
          <a:p>
            <a:pPr algn="just"/>
            <a:endParaRPr lang="fr-FR" sz="900" dirty="0" smtClean="0">
              <a:latin typeface="+mj-lt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fr-FR" sz="2200" dirty="0" smtClean="0">
                <a:cs typeface="Times New Roman" pitchFamily="18" charset="0"/>
              </a:rPr>
              <a:t> ils ne dépendent fortement au système </a:t>
            </a:r>
          </a:p>
          <a:p>
            <a:pPr algn="just"/>
            <a:r>
              <a:rPr lang="fr-FR" sz="2200" dirty="0" smtClean="0">
                <a:cs typeface="Times New Roman" pitchFamily="18" charset="0"/>
              </a:rPr>
              <a:t>d'exploitation de l'appareil mobile ou son type.</a:t>
            </a:r>
          </a:p>
          <a:p>
            <a:pPr algn="just"/>
            <a:endParaRPr lang="fr-FR" sz="1600" dirty="0" smtClean="0"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fr-FR" sz="2200" dirty="0" smtClean="0">
                <a:cs typeface="Times New Roman" pitchFamily="18" charset="0"/>
              </a:rPr>
              <a:t> Les clients légers utilisent généralement</a:t>
            </a:r>
          </a:p>
          <a:p>
            <a:pPr algn="just"/>
            <a:r>
              <a:rPr lang="fr-FR" sz="2200" dirty="0" smtClean="0">
                <a:cs typeface="Times New Roman" pitchFamily="18" charset="0"/>
              </a:rPr>
              <a:t>les navigateurs web ou Wireless Application </a:t>
            </a:r>
          </a:p>
          <a:p>
            <a:pPr algn="just"/>
            <a:r>
              <a:rPr lang="fr-FR" sz="2200" dirty="0" smtClean="0">
                <a:cs typeface="Times New Roman" pitchFamily="18" charset="0"/>
              </a:rPr>
              <a:t>Protocol (WAP) pour afficher le contenu de pages </a:t>
            </a:r>
          </a:p>
          <a:p>
            <a:pPr algn="just"/>
            <a:r>
              <a:rPr lang="fr-FR" sz="2200" dirty="0" smtClean="0">
                <a:cs typeface="Times New Roman" pitchFamily="18" charset="0"/>
              </a:rPr>
              <a:t>d'application des types suivants:</a:t>
            </a:r>
          </a:p>
          <a:p>
            <a:pPr algn="just"/>
            <a:endParaRPr lang="fr-FR" sz="2000" dirty="0" smtClean="0">
              <a:cs typeface="Times New Roman" pitchFamily="18" charset="0"/>
            </a:endParaRPr>
          </a:p>
          <a:p>
            <a:pPr marL="265113" algn="just">
              <a:buFont typeface="Wingdings" pitchFamily="2" charset="2"/>
              <a:buChar char="Ø"/>
            </a:pPr>
            <a:r>
              <a:rPr lang="fr-FR" sz="2200" dirty="0" smtClean="0">
                <a:cs typeface="Times New Roman" pitchFamily="18" charset="0"/>
              </a:rPr>
              <a:t> Web (par exemple : HTML, XML)</a:t>
            </a:r>
          </a:p>
          <a:p>
            <a:pPr marL="265113" indent="265113" algn="just">
              <a:buFont typeface="Wingdings" pitchFamily="2" charset="2"/>
              <a:buChar char="Ø"/>
            </a:pPr>
            <a:r>
              <a:rPr lang="fr-FR" sz="2200" dirty="0" smtClean="0">
                <a:cs typeface="Times New Roman" pitchFamily="18" charset="0"/>
              </a:rPr>
              <a:t> WAP (par exemple: WML)</a:t>
            </a:r>
            <a:endParaRPr lang="fr-FR" sz="2200" dirty="0">
              <a:cs typeface="Times New Roman" pitchFamily="18" charset="0"/>
            </a:endParaRP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2857496"/>
            <a:ext cx="2857488" cy="35004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54065" y="114956"/>
            <a:ext cx="8389935" cy="928694"/>
          </a:xfrm>
        </p:spPr>
        <p:txBody>
          <a:bodyPr/>
          <a:lstStyle/>
          <a:p>
            <a:pPr lvl="0"/>
            <a:r>
              <a:rPr lang="fr-FR" sz="28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Architectures client/serveur (Client) 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7958"/>
            <a:ext cx="2133600" cy="476250"/>
          </a:xfrm>
        </p:spPr>
        <p:txBody>
          <a:bodyPr/>
          <a:lstStyle/>
          <a:p>
            <a:fld id="{2FDC35D6-41DC-47B4-9AB7-6AF535910BDF}" type="datetime1">
              <a:rPr lang="fr-FR" b="1" smtClean="0"/>
              <a:pPr/>
              <a:t>27/02/2018</a:t>
            </a:fld>
            <a:endParaRPr lang="es-ES" b="1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7958"/>
            <a:ext cx="2133600" cy="476250"/>
          </a:xfrm>
        </p:spPr>
        <p:txBody>
          <a:bodyPr/>
          <a:lstStyle/>
          <a:p>
            <a:fld id="{BF90C330-3610-4159-B9B7-96C84F3E2B29}" type="slidenum">
              <a:rPr lang="es-ES" b="1" smtClean="0"/>
              <a:pPr/>
              <a:t>17</a:t>
            </a:fld>
            <a:endParaRPr lang="es-ES" b="1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7958"/>
            <a:ext cx="2895600" cy="476250"/>
          </a:xfrm>
        </p:spPr>
        <p:txBody>
          <a:bodyPr/>
          <a:lstStyle/>
          <a:p>
            <a:r>
              <a:rPr lang="es-ES" b="1" smtClean="0"/>
              <a:t>Applications Mobiles</a:t>
            </a:r>
            <a:endParaRPr lang="es-ES" b="1"/>
          </a:p>
        </p:txBody>
      </p:sp>
      <p:cxnSp>
        <p:nvCxnSpPr>
          <p:cNvPr id="8" name="Connecteur droit 7"/>
          <p:cNvCxnSpPr/>
          <p:nvPr/>
        </p:nvCxnSpPr>
        <p:spPr>
          <a:xfrm flipV="1">
            <a:off x="500034" y="857232"/>
            <a:ext cx="6357950" cy="1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1" name="Image 10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90"/>
            <a:ext cx="714348" cy="679586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Rectangle 12"/>
          <p:cNvSpPr/>
          <p:nvPr/>
        </p:nvSpPr>
        <p:spPr>
          <a:xfrm>
            <a:off x="4214810" y="928670"/>
            <a:ext cx="44254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+mj-lt"/>
                <a:cs typeface="Times New Roman" pitchFamily="18" charset="0"/>
              </a:rPr>
              <a:t> Client lourd et riche ‘’fat client’’</a:t>
            </a:r>
            <a:endParaRPr lang="fr-FR" sz="2400" dirty="0">
              <a:ln w="18415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1428736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sz="2400" dirty="0" smtClean="0">
                <a:latin typeface="+mj-lt"/>
                <a:cs typeface="Times New Roman" pitchFamily="18" charset="0"/>
              </a:rPr>
              <a:t> un client à 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une</a:t>
            </a:r>
            <a:r>
              <a:rPr lang="fr-FR" sz="2400" dirty="0" smtClean="0">
                <a:latin typeface="+mj-lt"/>
                <a:cs typeface="Times New Roman" pitchFamily="18" charset="0"/>
              </a:rPr>
              <a:t> à 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trois</a:t>
            </a:r>
            <a:r>
              <a:rPr lang="fr-FR" sz="2400" dirty="0" smtClean="0">
                <a:latin typeface="+mj-lt"/>
                <a:cs typeface="Times New Roman" pitchFamily="18" charset="0"/>
              </a:rPr>
              <a:t> couches de code de l'application.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85720" y="1928802"/>
            <a:ext cx="885828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endParaRPr lang="fr-FR" sz="1200" dirty="0" smtClean="0">
              <a:latin typeface="+mj-lt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fr-FR" sz="2200" dirty="0" smtClean="0">
                <a:cs typeface="Times New Roman" pitchFamily="18" charset="0"/>
              </a:rPr>
              <a:t> Couches métier et client probablement sur l’appareil</a:t>
            </a:r>
            <a:endParaRPr lang="fr-FR" sz="2200" dirty="0" smtClean="0">
              <a:latin typeface="+mj-lt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5406315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dirty="0" smtClean="0">
                <a:latin typeface="+mj-lt"/>
                <a:cs typeface="Times New Roman" panose="02020603050405020304" pitchFamily="18" charset="0"/>
              </a:rPr>
              <a:t>les clients lourds dépendent fortement du système d'exploitation et le type de l'appareil mobile.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-35496" y="2818090"/>
            <a:ext cx="914400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dirty="0" smtClean="0">
                <a:latin typeface="+mj-lt"/>
                <a:cs typeface="Times New Roman" panose="02020603050405020304" pitchFamily="18" charset="0"/>
              </a:rPr>
              <a:t>peut être utile dans des situations où la communication entre un client et le serveur ne peut être garantie (momentanément connecté).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FR" sz="800" dirty="0" smtClean="0">
              <a:latin typeface="+mj-lt"/>
              <a:cs typeface="Times New Roman" panose="02020603050405020304" pitchFamily="18" charset="0"/>
            </a:endParaRPr>
          </a:p>
          <a:p>
            <a:pPr marL="623888" indent="-260350" algn="just">
              <a:buFont typeface="Arial" panose="020B0604020202020204" pitchFamily="34" charset="0"/>
              <a:buChar char="•"/>
            </a:pPr>
            <a:r>
              <a:rPr lang="fr-FR" sz="2200" dirty="0" smtClean="0">
                <a:latin typeface="+mj-lt"/>
                <a:cs typeface="Times New Roman" panose="02020603050405020304" pitchFamily="18" charset="0"/>
              </a:rPr>
              <a:t>stockage temporaire de </a:t>
            </a:r>
            <a:r>
              <a:rPr lang="fr-FR" sz="2200" dirty="0" smtClean="0">
                <a:latin typeface="+mj-lt"/>
                <a:cs typeface="Times New Roman" panose="02020603050405020304" pitchFamily="18" charset="0"/>
              </a:rPr>
              <a:t>données dans une base de données locale jusqu'à ce que la connectivité avec le serveur est rétablie   </a:t>
            </a:r>
            <a:r>
              <a:rPr lang="fr-FR" sz="2200" dirty="0" smtClean="0">
                <a:latin typeface="+mj-lt"/>
                <a:cs typeface="Times New Roman" panose="02020603050405020304" pitchFamily="18" charset="0"/>
              </a:rPr>
              <a:t>pour « assurer </a:t>
            </a:r>
            <a:r>
              <a:rPr lang="fr-FR" sz="2200" dirty="0">
                <a:latin typeface="+mj-lt"/>
                <a:cs typeface="Times New Roman" panose="02020603050405020304" pitchFamily="18" charset="0"/>
              </a:rPr>
              <a:t>la continuité de </a:t>
            </a:r>
            <a:r>
              <a:rPr lang="fr-FR" sz="2200" dirty="0" smtClean="0">
                <a:latin typeface="+mj-lt"/>
                <a:cs typeface="Times New Roman" panose="02020603050405020304" pitchFamily="18" charset="0"/>
              </a:rPr>
              <a:t>travailler »</a:t>
            </a:r>
            <a:r>
              <a:rPr lang="fr-FR" sz="2000" dirty="0" smtClean="0">
                <a:latin typeface="+mj-lt"/>
                <a:cs typeface="Times New Roman" panose="02020603050405020304" pitchFamily="18" charset="0"/>
              </a:rPr>
              <a:t>.</a:t>
            </a:r>
            <a:endParaRPr lang="fr-FR" sz="2000" dirty="0" smtClean="0">
              <a:latin typeface="+mj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54065" y="114956"/>
            <a:ext cx="8389935" cy="928694"/>
          </a:xfrm>
        </p:spPr>
        <p:txBody>
          <a:bodyPr/>
          <a:lstStyle/>
          <a:p>
            <a:pPr lvl="0"/>
            <a:r>
              <a:rPr lang="fr-FR" sz="28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Architectures client/serveur (Client) 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7958"/>
            <a:ext cx="2133600" cy="476250"/>
          </a:xfrm>
        </p:spPr>
        <p:txBody>
          <a:bodyPr/>
          <a:lstStyle/>
          <a:p>
            <a:fld id="{2FDC35D6-41DC-47B4-9AB7-6AF535910BDF}" type="datetime1">
              <a:rPr lang="fr-FR" b="1" smtClean="0"/>
              <a:pPr/>
              <a:t>27/02/2018</a:t>
            </a:fld>
            <a:endParaRPr lang="es-ES" b="1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7958"/>
            <a:ext cx="2133600" cy="476250"/>
          </a:xfrm>
        </p:spPr>
        <p:txBody>
          <a:bodyPr/>
          <a:lstStyle/>
          <a:p>
            <a:fld id="{BF90C330-3610-4159-B9B7-96C84F3E2B29}" type="slidenum">
              <a:rPr lang="es-ES" b="1" smtClean="0"/>
              <a:pPr/>
              <a:t>18</a:t>
            </a:fld>
            <a:endParaRPr lang="es-ES" b="1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7958"/>
            <a:ext cx="2895600" cy="476250"/>
          </a:xfrm>
        </p:spPr>
        <p:txBody>
          <a:bodyPr/>
          <a:lstStyle/>
          <a:p>
            <a:r>
              <a:rPr lang="es-ES" b="1" smtClean="0"/>
              <a:t>Applications Mobiles</a:t>
            </a:r>
            <a:endParaRPr lang="es-ES" b="1"/>
          </a:p>
        </p:txBody>
      </p:sp>
      <p:cxnSp>
        <p:nvCxnSpPr>
          <p:cNvPr id="8" name="Connecteur droit 7"/>
          <p:cNvCxnSpPr/>
          <p:nvPr/>
        </p:nvCxnSpPr>
        <p:spPr>
          <a:xfrm flipV="1">
            <a:off x="500034" y="857232"/>
            <a:ext cx="6357950" cy="1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1" name="Image 10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90"/>
            <a:ext cx="714348" cy="679586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Rectangle 12"/>
          <p:cNvSpPr/>
          <p:nvPr/>
        </p:nvSpPr>
        <p:spPr>
          <a:xfrm>
            <a:off x="4214810" y="928670"/>
            <a:ext cx="44254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+mj-lt"/>
                <a:cs typeface="Times New Roman" pitchFamily="18" charset="0"/>
              </a:rPr>
              <a:t> Client lourd et riche ‘’fat client’’</a:t>
            </a:r>
            <a:endParaRPr lang="fr-FR" sz="2400" dirty="0">
              <a:ln w="18415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1785926"/>
            <a:ext cx="2928926" cy="42862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1714488"/>
            <a:ext cx="3071834" cy="43577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60" y="1714488"/>
            <a:ext cx="3143240" cy="43577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54065" y="114956"/>
            <a:ext cx="8389935" cy="928694"/>
          </a:xfrm>
        </p:spPr>
        <p:txBody>
          <a:bodyPr/>
          <a:lstStyle/>
          <a:p>
            <a:pPr lvl="0"/>
            <a:r>
              <a:rPr lang="fr-FR" sz="28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Architectures client/serveur (Client) 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7958"/>
            <a:ext cx="2133600" cy="476250"/>
          </a:xfrm>
        </p:spPr>
        <p:txBody>
          <a:bodyPr/>
          <a:lstStyle/>
          <a:p>
            <a:fld id="{2FDC35D6-41DC-47B4-9AB7-6AF535910BDF}" type="datetime1">
              <a:rPr lang="fr-FR" b="1" smtClean="0"/>
              <a:pPr/>
              <a:t>27/02/2018</a:t>
            </a:fld>
            <a:endParaRPr lang="es-ES" b="1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7958"/>
            <a:ext cx="2133600" cy="476250"/>
          </a:xfrm>
        </p:spPr>
        <p:txBody>
          <a:bodyPr/>
          <a:lstStyle/>
          <a:p>
            <a:fld id="{BF90C330-3610-4159-B9B7-96C84F3E2B29}" type="slidenum">
              <a:rPr lang="es-ES" b="1" smtClean="0"/>
              <a:pPr/>
              <a:t>19</a:t>
            </a:fld>
            <a:endParaRPr lang="es-ES" b="1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7958"/>
            <a:ext cx="2895600" cy="476250"/>
          </a:xfrm>
        </p:spPr>
        <p:txBody>
          <a:bodyPr/>
          <a:lstStyle/>
          <a:p>
            <a:r>
              <a:rPr lang="es-ES" b="1" smtClean="0"/>
              <a:t>Applications Mobiles</a:t>
            </a:r>
            <a:endParaRPr lang="es-ES" b="1"/>
          </a:p>
        </p:txBody>
      </p:sp>
      <p:cxnSp>
        <p:nvCxnSpPr>
          <p:cNvPr id="8" name="Connecteur droit 7"/>
          <p:cNvCxnSpPr/>
          <p:nvPr/>
        </p:nvCxnSpPr>
        <p:spPr>
          <a:xfrm flipV="1">
            <a:off x="500034" y="857232"/>
            <a:ext cx="6357950" cy="1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1" name="Image 10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90"/>
            <a:ext cx="714348" cy="679586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Rectangle 12"/>
          <p:cNvSpPr/>
          <p:nvPr/>
        </p:nvSpPr>
        <p:spPr>
          <a:xfrm>
            <a:off x="4643438" y="928670"/>
            <a:ext cx="33858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+mj-lt"/>
                <a:cs typeface="Times New Roman" pitchFamily="18" charset="0"/>
              </a:rPr>
              <a:t> Client host web pages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1428736"/>
            <a:ext cx="91440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sz="2400" dirty="0" smtClean="0">
                <a:latin typeface="+mj-lt"/>
                <a:cs typeface="Times New Roman" pitchFamily="18" charset="0"/>
              </a:rPr>
              <a:t> Il est également possible d'afficher des pages Web ou services Web sur le dispositif mobile, </a:t>
            </a:r>
          </a:p>
          <a:p>
            <a:pPr algn="just"/>
            <a:endParaRPr lang="fr-FR" sz="1600" dirty="0" smtClean="0">
              <a:latin typeface="+mj-lt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fr-FR" sz="2400" dirty="0" smtClean="0">
                <a:latin typeface="+mj-lt"/>
                <a:cs typeface="Times New Roman" pitchFamily="18" charset="0"/>
              </a:rPr>
              <a:t> même lorsque le client mobile est périodiquement connecté au réseau. </a:t>
            </a:r>
          </a:p>
          <a:p>
            <a:pPr algn="just"/>
            <a:endParaRPr lang="fr-FR" sz="1600" dirty="0" smtClean="0">
              <a:latin typeface="+mj-lt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fr-FR" sz="2400" dirty="0" smtClean="0">
                <a:latin typeface="+mj-lt"/>
                <a:cs typeface="Times New Roman" pitchFamily="18" charset="0"/>
              </a:rPr>
              <a:t> Pour ce faire, nous avons besoin de l'équivalent d'un "mini" serveur Web sur l'appareil mobile.</a:t>
            </a:r>
            <a:endParaRPr lang="fr-FR" sz="2400" dirty="0">
              <a:latin typeface="+mj-lt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28596" y="4429132"/>
            <a:ext cx="87154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sz="2200" dirty="0" smtClean="0">
                <a:latin typeface="+mj-lt"/>
                <a:cs typeface="Times New Roman" pitchFamily="18" charset="0"/>
              </a:rPr>
              <a:t> Microsoft a publié un serveur HTTP qui fonctionne sur un Pocket PC pour ce but.</a:t>
            </a:r>
            <a:endParaRPr lang="fr-FR" sz="2200" dirty="0">
              <a:latin typeface="+mj-lt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5500702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sz="2400" dirty="0" smtClean="0">
                <a:latin typeface="+mj-lt"/>
                <a:cs typeface="Times New Roman" pitchFamily="18" charset="0"/>
              </a:rPr>
              <a:t> Les clients qui hébergent des pages Web peuvent également avoir une à trois couches</a:t>
            </a:r>
            <a:endParaRPr lang="fr-FR" sz="2400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27730" y="116112"/>
            <a:ext cx="3429024" cy="928670"/>
          </a:xfrm>
        </p:spPr>
        <p:txBody>
          <a:bodyPr/>
          <a:lstStyle/>
          <a:p>
            <a:pPr>
              <a:defRPr/>
            </a:pPr>
            <a:r>
              <a:rPr lang="fr-FR" sz="36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  <a:endParaRPr lang="fr-FR" sz="3600" b="1" kern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27/02/2018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2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cxnSp>
        <p:nvCxnSpPr>
          <p:cNvPr id="13" name="Connecteur droit 12"/>
          <p:cNvCxnSpPr/>
          <p:nvPr/>
        </p:nvCxnSpPr>
        <p:spPr>
          <a:xfrm flipV="1">
            <a:off x="500034" y="857232"/>
            <a:ext cx="6357950" cy="1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9" name="Image 8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90"/>
            <a:ext cx="714348" cy="679586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" name="Rectangle 13"/>
          <p:cNvSpPr/>
          <p:nvPr/>
        </p:nvSpPr>
        <p:spPr>
          <a:xfrm>
            <a:off x="0" y="1251126"/>
            <a:ext cx="9215502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sz="2400" dirty="0" smtClean="0">
                <a:latin typeface="+mj-lt"/>
                <a:cs typeface="Times New Roman" pitchFamily="18" charset="0"/>
              </a:rPr>
              <a:t> pour réduire 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la complexité </a:t>
            </a:r>
            <a:r>
              <a:rPr lang="fr-FR" sz="2400" dirty="0" smtClean="0">
                <a:latin typeface="+mj-lt"/>
                <a:cs typeface="Times New Roman" pitchFamily="18" charset="0"/>
              </a:rPr>
              <a:t>de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 </a:t>
            </a:r>
            <a:r>
              <a:rPr lang="fr-FR" sz="2400" dirty="0" smtClean="0">
                <a:latin typeface="+mj-lt"/>
                <a:cs typeface="Times New Roman" pitchFamily="18" charset="0"/>
              </a:rPr>
              <a:t>la 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conception</a:t>
            </a:r>
            <a:r>
              <a:rPr lang="fr-FR" sz="2400" dirty="0" smtClean="0">
                <a:latin typeface="+mj-lt"/>
                <a:cs typeface="Times New Roman" pitchFamily="18" charset="0"/>
              </a:rPr>
              <a:t> et la 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mise en œuvre </a:t>
            </a:r>
            <a:r>
              <a:rPr lang="fr-FR" sz="2400" dirty="0" smtClean="0">
                <a:latin typeface="+mj-lt"/>
                <a:cs typeface="Times New Roman" pitchFamily="18" charset="0"/>
              </a:rPr>
              <a:t>d’un logiciel</a:t>
            </a:r>
            <a:endParaRPr lang="fr-FR" sz="2400" b="1" dirty="0" smtClean="0">
              <a:latin typeface="+mj-lt"/>
              <a:cs typeface="Times New Roman" pitchFamily="18" charset="0"/>
            </a:endParaRPr>
          </a:p>
          <a:p>
            <a:pPr algn="just"/>
            <a:r>
              <a:rPr lang="fr-FR" sz="2400" b="1" dirty="0" smtClean="0">
                <a:latin typeface="+mj-lt"/>
                <a:cs typeface="Times New Roman" pitchFamily="18" charset="0"/>
              </a:rPr>
              <a:t> </a:t>
            </a:r>
          </a:p>
          <a:p>
            <a:pPr marL="536575" indent="-174625" algn="just">
              <a:buFont typeface="Wingdings" panose="05000000000000000000" pitchFamily="2" charset="2"/>
              <a:buChar char="ü"/>
            </a:pPr>
            <a:r>
              <a:rPr lang="fr-FR" sz="2400" dirty="0" smtClean="0">
                <a:latin typeface="+mj-lt"/>
                <a:cs typeface="Times New Roman" pitchFamily="18" charset="0"/>
              </a:rPr>
              <a:t>     plusieurs 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méthodologies de développement</a:t>
            </a:r>
            <a:r>
              <a:rPr lang="fr-FR" sz="2400" dirty="0" smtClean="0">
                <a:latin typeface="+mj-lt"/>
                <a:cs typeface="Times New Roman" pitchFamily="18" charset="0"/>
              </a:rPr>
              <a:t> ont été élaborées.</a:t>
            </a:r>
          </a:p>
          <a:p>
            <a:pPr algn="just"/>
            <a:endParaRPr lang="fr-FR" sz="2400" dirty="0" smtClean="0">
              <a:latin typeface="+mj-lt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fr-FR" sz="2400" dirty="0" smtClean="0">
                <a:latin typeface="+mj-lt"/>
                <a:cs typeface="Times New Roman" pitchFamily="18" charset="0"/>
              </a:rPr>
              <a:t> Ces</a:t>
            </a:r>
            <a:r>
              <a:rPr lang="fr-FR" sz="2400" dirty="0" smtClean="0">
                <a:cs typeface="Times New Roman" pitchFamily="18" charset="0"/>
              </a:rPr>
              <a:t> méthodologies</a:t>
            </a:r>
            <a:r>
              <a:rPr lang="fr-FR" sz="2400" dirty="0" smtClean="0">
                <a:latin typeface="+mj-lt"/>
                <a:cs typeface="Times New Roman" pitchFamily="18" charset="0"/>
              </a:rPr>
              <a:t> sont basées sur:</a:t>
            </a:r>
          </a:p>
          <a:p>
            <a:pPr algn="just">
              <a:buFont typeface="Arial" pitchFamily="34" charset="0"/>
              <a:buChar char="•"/>
            </a:pPr>
            <a:endParaRPr lang="fr-FR" sz="1600" dirty="0" smtClean="0">
              <a:latin typeface="+mj-lt"/>
              <a:cs typeface="Times New Roman" pitchFamily="18" charset="0"/>
            </a:endParaRPr>
          </a:p>
          <a:p>
            <a:pPr algn="just"/>
            <a:r>
              <a:rPr lang="fr-FR" sz="2400" dirty="0" smtClean="0">
                <a:latin typeface="+mj-lt"/>
                <a:cs typeface="Times New Roman" pitchFamily="18" charset="0"/>
              </a:rPr>
              <a:t>      - méthodes d'abstraction</a:t>
            </a:r>
          </a:p>
          <a:p>
            <a:pPr algn="just"/>
            <a:r>
              <a:rPr lang="fr-FR" sz="2400" dirty="0" smtClean="0">
                <a:latin typeface="+mj-lt"/>
                <a:cs typeface="Times New Roman" pitchFamily="18" charset="0"/>
              </a:rPr>
              <a:t>      - outils de modélisation</a:t>
            </a:r>
          </a:p>
          <a:p>
            <a:pPr algn="just"/>
            <a:r>
              <a:rPr lang="fr-FR" sz="2400" dirty="0" smtClean="0">
                <a:latin typeface="+mj-lt"/>
                <a:cs typeface="Times New Roman" pitchFamily="18" charset="0"/>
              </a:rPr>
              <a:t>      - outils et framework de développement (langages de programmation)</a:t>
            </a:r>
          </a:p>
          <a:p>
            <a:pPr algn="just"/>
            <a:endParaRPr lang="fr-FR" sz="2400" dirty="0" smtClean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54065" y="114956"/>
            <a:ext cx="8389935" cy="928694"/>
          </a:xfrm>
        </p:spPr>
        <p:txBody>
          <a:bodyPr/>
          <a:lstStyle/>
          <a:p>
            <a:pPr lvl="0"/>
            <a:r>
              <a:rPr lang="fr-FR" sz="28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Architectures client/serveur (Client) 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7958"/>
            <a:ext cx="2133600" cy="476250"/>
          </a:xfrm>
        </p:spPr>
        <p:txBody>
          <a:bodyPr/>
          <a:lstStyle/>
          <a:p>
            <a:fld id="{2FDC35D6-41DC-47B4-9AB7-6AF535910BDF}" type="datetime1">
              <a:rPr lang="fr-FR" b="1" smtClean="0"/>
              <a:pPr/>
              <a:t>27/02/2018</a:t>
            </a:fld>
            <a:endParaRPr lang="es-ES" b="1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7958"/>
            <a:ext cx="2133600" cy="476250"/>
          </a:xfrm>
        </p:spPr>
        <p:txBody>
          <a:bodyPr/>
          <a:lstStyle/>
          <a:p>
            <a:fld id="{BF90C330-3610-4159-B9B7-96C84F3E2B29}" type="slidenum">
              <a:rPr lang="es-ES" b="1" smtClean="0"/>
              <a:pPr/>
              <a:t>20</a:t>
            </a:fld>
            <a:endParaRPr lang="es-ES" b="1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7958"/>
            <a:ext cx="2895600" cy="476250"/>
          </a:xfrm>
        </p:spPr>
        <p:txBody>
          <a:bodyPr/>
          <a:lstStyle/>
          <a:p>
            <a:r>
              <a:rPr lang="es-ES" b="1" smtClean="0"/>
              <a:t>Applications Mobiles</a:t>
            </a:r>
            <a:endParaRPr lang="es-ES" b="1"/>
          </a:p>
        </p:txBody>
      </p:sp>
      <p:cxnSp>
        <p:nvCxnSpPr>
          <p:cNvPr id="8" name="Connecteur droit 7"/>
          <p:cNvCxnSpPr/>
          <p:nvPr/>
        </p:nvCxnSpPr>
        <p:spPr>
          <a:xfrm flipV="1">
            <a:off x="500034" y="857232"/>
            <a:ext cx="6357950" cy="1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1" name="Image 10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90"/>
            <a:ext cx="714348" cy="679586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Rectangle 12"/>
          <p:cNvSpPr/>
          <p:nvPr/>
        </p:nvSpPr>
        <p:spPr>
          <a:xfrm>
            <a:off x="4643438" y="928670"/>
            <a:ext cx="33858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+mj-lt"/>
                <a:cs typeface="Times New Roman" pitchFamily="18" charset="0"/>
              </a:rPr>
              <a:t> Client host web pages 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06" y="1428736"/>
            <a:ext cx="4500594" cy="47863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992" y="1428736"/>
            <a:ext cx="4357686" cy="47149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54065" y="114956"/>
            <a:ext cx="8389935" cy="928694"/>
          </a:xfrm>
        </p:spPr>
        <p:txBody>
          <a:bodyPr/>
          <a:lstStyle/>
          <a:p>
            <a:pPr lvl="0"/>
            <a:r>
              <a:rPr lang="fr-FR" sz="28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Architectures client/serveur (Client) 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7958"/>
            <a:ext cx="2133600" cy="476250"/>
          </a:xfrm>
        </p:spPr>
        <p:txBody>
          <a:bodyPr/>
          <a:lstStyle/>
          <a:p>
            <a:fld id="{2FDC35D6-41DC-47B4-9AB7-6AF535910BDF}" type="datetime1">
              <a:rPr lang="fr-FR" b="1" smtClean="0"/>
              <a:pPr/>
              <a:t>27/02/2018</a:t>
            </a:fld>
            <a:endParaRPr lang="es-ES" b="1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7958"/>
            <a:ext cx="2133600" cy="476250"/>
          </a:xfrm>
        </p:spPr>
        <p:txBody>
          <a:bodyPr/>
          <a:lstStyle/>
          <a:p>
            <a:fld id="{BF90C330-3610-4159-B9B7-96C84F3E2B29}" type="slidenum">
              <a:rPr lang="es-ES" b="1" smtClean="0"/>
              <a:pPr/>
              <a:t>21</a:t>
            </a:fld>
            <a:endParaRPr lang="es-ES" b="1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7958"/>
            <a:ext cx="2895600" cy="476250"/>
          </a:xfrm>
        </p:spPr>
        <p:txBody>
          <a:bodyPr/>
          <a:lstStyle/>
          <a:p>
            <a:r>
              <a:rPr lang="es-ES" b="1" smtClean="0"/>
              <a:t>Applications Mobiles</a:t>
            </a:r>
            <a:endParaRPr lang="es-ES" b="1"/>
          </a:p>
        </p:txBody>
      </p:sp>
      <p:cxnSp>
        <p:nvCxnSpPr>
          <p:cNvPr id="8" name="Connecteur droit 7"/>
          <p:cNvCxnSpPr/>
          <p:nvPr/>
        </p:nvCxnSpPr>
        <p:spPr>
          <a:xfrm flipV="1">
            <a:off x="500034" y="857232"/>
            <a:ext cx="6357950" cy="1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1" name="Image 10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90"/>
            <a:ext cx="714348" cy="679586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Rectangle 12"/>
          <p:cNvSpPr/>
          <p:nvPr/>
        </p:nvSpPr>
        <p:spPr>
          <a:xfrm>
            <a:off x="4643438" y="928670"/>
            <a:ext cx="33858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+mj-lt"/>
                <a:cs typeface="Times New Roman" pitchFamily="18" charset="0"/>
              </a:rPr>
              <a:t> Client host web pages 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1500174"/>
            <a:ext cx="4566079" cy="46434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54065" y="114956"/>
            <a:ext cx="8389935" cy="928694"/>
          </a:xfrm>
        </p:spPr>
        <p:txBody>
          <a:bodyPr/>
          <a:lstStyle/>
          <a:p>
            <a:pPr lvl="0"/>
            <a:r>
              <a:rPr lang="fr-FR" sz="24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patron d'architecture (ARCHITECTURAL PATTERNS) 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7958"/>
            <a:ext cx="2133600" cy="476250"/>
          </a:xfrm>
        </p:spPr>
        <p:txBody>
          <a:bodyPr/>
          <a:lstStyle/>
          <a:p>
            <a:fld id="{2FDC35D6-41DC-47B4-9AB7-6AF535910BDF}" type="datetime1">
              <a:rPr lang="fr-FR" b="1" smtClean="0"/>
              <a:pPr/>
              <a:t>27/02/2018</a:t>
            </a:fld>
            <a:endParaRPr lang="es-ES" b="1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7958"/>
            <a:ext cx="2133600" cy="476250"/>
          </a:xfrm>
        </p:spPr>
        <p:txBody>
          <a:bodyPr/>
          <a:lstStyle/>
          <a:p>
            <a:fld id="{BF90C330-3610-4159-B9B7-96C84F3E2B29}" type="slidenum">
              <a:rPr lang="es-ES" b="1" smtClean="0"/>
              <a:pPr/>
              <a:t>22</a:t>
            </a:fld>
            <a:endParaRPr lang="es-ES" b="1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7958"/>
            <a:ext cx="2895600" cy="476250"/>
          </a:xfrm>
        </p:spPr>
        <p:txBody>
          <a:bodyPr/>
          <a:lstStyle/>
          <a:p>
            <a:r>
              <a:rPr lang="es-ES" b="1" smtClean="0"/>
              <a:t>Applications Mobiles</a:t>
            </a:r>
            <a:endParaRPr lang="es-ES" b="1"/>
          </a:p>
        </p:txBody>
      </p:sp>
      <p:cxnSp>
        <p:nvCxnSpPr>
          <p:cNvPr id="8" name="Connecteur droit 7"/>
          <p:cNvCxnSpPr/>
          <p:nvPr/>
        </p:nvCxnSpPr>
        <p:spPr>
          <a:xfrm flipV="1">
            <a:off x="500034" y="857232"/>
            <a:ext cx="6357950" cy="1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1" name="Image 10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90"/>
            <a:ext cx="714348" cy="679586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Rectangle 12"/>
          <p:cNvSpPr/>
          <p:nvPr/>
        </p:nvSpPr>
        <p:spPr>
          <a:xfrm>
            <a:off x="0" y="1299977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sz="2400" dirty="0" smtClean="0">
                <a:latin typeface="+mj-lt"/>
                <a:cs typeface="Times New Roman" pitchFamily="18" charset="0"/>
              </a:rPr>
              <a:t> </a:t>
            </a:r>
            <a:r>
              <a:rPr lang="fr-FR" sz="2400" b="1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patron d'architecture</a:t>
            </a:r>
            <a:r>
              <a:rPr lang="fr-FR" sz="2400" dirty="0" smtClean="0">
                <a:latin typeface="+mj-lt"/>
                <a:cs typeface="Times New Roman" pitchFamily="18" charset="0"/>
              </a:rPr>
              <a:t> est un 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modèle de référence </a:t>
            </a:r>
            <a:r>
              <a:rPr lang="fr-FR" sz="2400" dirty="0" smtClean="0">
                <a:latin typeface="+mj-lt"/>
                <a:cs typeface="Times New Roman" pitchFamily="18" charset="0"/>
              </a:rPr>
              <a:t>pour 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la conception de l'architecture</a:t>
            </a:r>
            <a:r>
              <a:rPr lang="fr-FR" sz="2400" dirty="0" smtClean="0">
                <a:latin typeface="+mj-lt"/>
                <a:cs typeface="Times New Roman" pitchFamily="18" charset="0"/>
              </a:rPr>
              <a:t> d'un système ou d'un logiciel informatique</a:t>
            </a:r>
            <a:endParaRPr lang="fr-FR" sz="2400" dirty="0">
              <a:latin typeface="+mj-lt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2758102"/>
            <a:ext cx="9144000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sz="2400" dirty="0" smtClean="0">
                <a:latin typeface="+mj-lt"/>
                <a:cs typeface="Times New Roman" pitchFamily="18" charset="0"/>
              </a:rPr>
              <a:t> Pratiquement , il ya 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quatre</a:t>
            </a:r>
            <a:r>
              <a:rPr lang="fr-FR" sz="2400" dirty="0" smtClean="0">
                <a:latin typeface="+mj-lt"/>
                <a:cs typeface="Times New Roman" pitchFamily="18" charset="0"/>
              </a:rPr>
              <a:t> 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couches</a:t>
            </a:r>
            <a:r>
              <a:rPr lang="fr-FR" sz="2400" dirty="0" smtClean="0">
                <a:latin typeface="+mj-lt"/>
                <a:cs typeface="Times New Roman" pitchFamily="18" charset="0"/>
              </a:rPr>
              <a:t> de clients possibles, 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trois tiers </a:t>
            </a:r>
            <a:r>
              <a:rPr lang="fr-FR" sz="2400" dirty="0" smtClean="0">
                <a:latin typeface="+mj-lt"/>
                <a:cs typeface="Times New Roman" pitchFamily="18" charset="0"/>
              </a:rPr>
              <a:t>(niveaux ) de serveurs possibles, et 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trois types de connectivité</a:t>
            </a:r>
            <a:r>
              <a:rPr lang="fr-FR" sz="2400" dirty="0" smtClean="0">
                <a:latin typeface="+mj-lt"/>
                <a:cs typeface="Times New Roman" pitchFamily="18" charset="0"/>
              </a:rPr>
              <a:t>. </a:t>
            </a:r>
          </a:p>
          <a:p>
            <a:pPr algn="just">
              <a:buFont typeface="Arial" pitchFamily="34" charset="0"/>
              <a:buChar char="•"/>
            </a:pPr>
            <a:endParaRPr lang="fr-FR" sz="1400" dirty="0" smtClean="0">
              <a:latin typeface="+mj-lt"/>
              <a:cs typeface="Times New Roman" pitchFamily="18" charset="0"/>
            </a:endParaRPr>
          </a:p>
          <a:p>
            <a:pPr marL="530225" algn="ctr"/>
            <a:r>
              <a:rPr lang="fr-FR" sz="2400" dirty="0" smtClean="0">
                <a:latin typeface="+mj-lt"/>
                <a:ea typeface="Segoe UI"/>
                <a:cs typeface="Segoe UI"/>
              </a:rPr>
              <a:t>→ </a:t>
            </a:r>
            <a:r>
              <a:rPr lang="fr-FR" sz="24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Donc, il y a 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36</a:t>
            </a:r>
            <a:r>
              <a:rPr lang="fr-FR" sz="24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combinaisons possibles au total.</a:t>
            </a:r>
          </a:p>
          <a:p>
            <a:pPr marL="530225" algn="just"/>
            <a:endParaRPr lang="fr-FR" sz="2000" dirty="0" smtClean="0">
              <a:latin typeface="+mj-lt"/>
              <a:cs typeface="Times New Roman" pitchFamily="18" charset="0"/>
            </a:endParaRPr>
          </a:p>
          <a:p>
            <a:pPr marL="176213" algn="just"/>
            <a:r>
              <a:rPr lang="fr-FR" sz="2400" dirty="0" smtClean="0">
                <a:latin typeface="+mj-lt"/>
                <a:cs typeface="Times New Roman" pitchFamily="18" charset="0"/>
              </a:rPr>
              <a:t>- </a:t>
            </a:r>
            <a:r>
              <a:rPr lang="fr-FR" sz="2200" dirty="0" smtClean="0">
                <a:latin typeface="+mj-lt"/>
                <a:cs typeface="Times New Roman" pitchFamily="18" charset="0"/>
              </a:rPr>
              <a:t>Actuellement, sachant que la connectivité ne peut pas toujours être garantie, les modèles "</a:t>
            </a:r>
            <a:r>
              <a:rPr lang="fr-FR" sz="2200" b="1" dirty="0" smtClean="0">
                <a:latin typeface="+mj-lt"/>
                <a:cs typeface="Times New Roman" pitchFamily="18" charset="0"/>
              </a:rPr>
              <a:t>partiellement connectés</a:t>
            </a:r>
            <a:r>
              <a:rPr lang="fr-FR" sz="2200" dirty="0" smtClean="0">
                <a:latin typeface="+mj-lt"/>
                <a:cs typeface="Times New Roman" pitchFamily="18" charset="0"/>
              </a:rPr>
              <a:t>" sont probablement les plus répandues. </a:t>
            </a:r>
          </a:p>
          <a:p>
            <a:pPr algn="just"/>
            <a:endParaRPr lang="fr-FR" sz="1200" dirty="0" smtClean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54065" y="114956"/>
            <a:ext cx="8389935" cy="928694"/>
          </a:xfrm>
        </p:spPr>
        <p:txBody>
          <a:bodyPr/>
          <a:lstStyle/>
          <a:p>
            <a:pPr lvl="0"/>
            <a:r>
              <a:rPr lang="fr-FR" sz="24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patron d'architecture (ARCHITECTURAL PATTERNS) 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7958"/>
            <a:ext cx="2133600" cy="476250"/>
          </a:xfrm>
        </p:spPr>
        <p:txBody>
          <a:bodyPr/>
          <a:lstStyle/>
          <a:p>
            <a:fld id="{2FDC35D6-41DC-47B4-9AB7-6AF535910BDF}" type="datetime1">
              <a:rPr lang="fr-FR" b="1" smtClean="0"/>
              <a:pPr/>
              <a:t>27/02/2018</a:t>
            </a:fld>
            <a:endParaRPr lang="es-ES" b="1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7958"/>
            <a:ext cx="2133600" cy="476250"/>
          </a:xfrm>
        </p:spPr>
        <p:txBody>
          <a:bodyPr/>
          <a:lstStyle/>
          <a:p>
            <a:fld id="{BF90C330-3610-4159-B9B7-96C84F3E2B29}" type="slidenum">
              <a:rPr lang="es-ES" b="1" smtClean="0"/>
              <a:pPr/>
              <a:t>23</a:t>
            </a:fld>
            <a:endParaRPr lang="es-ES" b="1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7958"/>
            <a:ext cx="2895600" cy="476250"/>
          </a:xfrm>
        </p:spPr>
        <p:txBody>
          <a:bodyPr/>
          <a:lstStyle/>
          <a:p>
            <a:r>
              <a:rPr lang="es-ES" b="1" smtClean="0"/>
              <a:t>Applications Mobiles</a:t>
            </a:r>
            <a:endParaRPr lang="es-ES" b="1"/>
          </a:p>
        </p:txBody>
      </p:sp>
      <p:cxnSp>
        <p:nvCxnSpPr>
          <p:cNvPr id="8" name="Connecteur droit 7"/>
          <p:cNvCxnSpPr/>
          <p:nvPr/>
        </p:nvCxnSpPr>
        <p:spPr>
          <a:xfrm flipV="1">
            <a:off x="500034" y="857232"/>
            <a:ext cx="6357950" cy="1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1" name="Image 10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90"/>
            <a:ext cx="714348" cy="679586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Rectangle 9"/>
          <p:cNvSpPr/>
          <p:nvPr/>
        </p:nvSpPr>
        <p:spPr>
          <a:xfrm>
            <a:off x="2285984" y="857232"/>
            <a:ext cx="65008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smtClean="0">
                <a:solidFill>
                  <a:schemeClr val="accent5">
                    <a:lumMod val="10000"/>
                  </a:schemeClr>
                </a:solidFill>
              </a:rPr>
              <a:t>  </a:t>
            </a:r>
            <a:r>
              <a:rPr lang="fr-FR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accent5">
                    <a:lumMod val="10000"/>
                  </a:schemeClr>
                </a:solidFill>
              </a:rPr>
              <a:t>Architecture  Zéro-couche, trois niveaux, Toujours connecté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214422"/>
            <a:ext cx="6429420" cy="3183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13"/>
          <p:cNvSpPr/>
          <p:nvPr/>
        </p:nvSpPr>
        <p:spPr>
          <a:xfrm>
            <a:off x="323528" y="4396095"/>
            <a:ext cx="77153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 smtClean="0">
                <a:latin typeface="+mj-lt"/>
                <a:cs typeface="Times New Roman" pitchFamily="18" charset="0"/>
              </a:rPr>
              <a:t>un client léger </a:t>
            </a:r>
            <a:r>
              <a:rPr lang="fr-FR" sz="2000" dirty="0" smtClean="0">
                <a:latin typeface="+mj-lt"/>
                <a:cs typeface="Times New Roman" pitchFamily="18" charset="0"/>
              </a:rPr>
              <a:t>supposé toujours être connecté au serveur. </a:t>
            </a:r>
            <a:endParaRPr lang="fr-FR" sz="2000" dirty="0">
              <a:latin typeface="+mj-lt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23528" y="5055122"/>
            <a:ext cx="87868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sz="2000" dirty="0" smtClean="0">
                <a:latin typeface="+mj-lt"/>
                <a:cs typeface="Times New Roman" pitchFamily="18" charset="0"/>
              </a:rPr>
              <a:t> </a:t>
            </a:r>
            <a:r>
              <a:rPr lang="fr-FR" sz="2000" dirty="0" smtClean="0">
                <a:latin typeface="+mj-lt"/>
                <a:cs typeface="Times New Roman" pitchFamily="18" charset="0"/>
              </a:rPr>
              <a:t>aucun stockage </a:t>
            </a:r>
            <a:r>
              <a:rPr lang="fr-FR" sz="2000" dirty="0" smtClean="0">
                <a:latin typeface="+mj-lt"/>
                <a:cs typeface="Times New Roman" pitchFamily="18" charset="0"/>
              </a:rPr>
              <a:t>des données d'application sur l'appareil mobile.</a:t>
            </a:r>
            <a:endParaRPr lang="fr-FR" sz="2000" dirty="0">
              <a:latin typeface="+mj-lt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57158" y="5673442"/>
            <a:ext cx="87868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sz="2000" dirty="0" smtClean="0">
                <a:latin typeface="+mj-lt"/>
                <a:cs typeface="Times New Roman" pitchFamily="18" charset="0"/>
              </a:rPr>
              <a:t> Au niveau  serveur , le code de l'application est organisé dans une architecture à trois niveaux.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54065" y="114956"/>
            <a:ext cx="8389935" cy="928694"/>
          </a:xfrm>
        </p:spPr>
        <p:txBody>
          <a:bodyPr/>
          <a:lstStyle/>
          <a:p>
            <a:pPr lvl="0"/>
            <a:r>
              <a:rPr lang="fr-FR" sz="24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patron d'architecture (ARCHITECTURAL PATTERNS) 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7958"/>
            <a:ext cx="2133600" cy="476250"/>
          </a:xfrm>
        </p:spPr>
        <p:txBody>
          <a:bodyPr/>
          <a:lstStyle/>
          <a:p>
            <a:fld id="{2FDC35D6-41DC-47B4-9AB7-6AF535910BDF}" type="datetime1">
              <a:rPr lang="fr-FR" b="1" smtClean="0"/>
              <a:pPr/>
              <a:t>27/02/2018</a:t>
            </a:fld>
            <a:endParaRPr lang="es-ES" b="1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7958"/>
            <a:ext cx="2133600" cy="476250"/>
          </a:xfrm>
        </p:spPr>
        <p:txBody>
          <a:bodyPr/>
          <a:lstStyle/>
          <a:p>
            <a:fld id="{BF90C330-3610-4159-B9B7-96C84F3E2B29}" type="slidenum">
              <a:rPr lang="es-ES" b="1" smtClean="0"/>
              <a:pPr/>
              <a:t>24</a:t>
            </a:fld>
            <a:endParaRPr lang="es-ES" b="1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7958"/>
            <a:ext cx="2895600" cy="476250"/>
          </a:xfrm>
        </p:spPr>
        <p:txBody>
          <a:bodyPr/>
          <a:lstStyle/>
          <a:p>
            <a:r>
              <a:rPr lang="es-ES" b="1" smtClean="0"/>
              <a:t>Applications Mobiles</a:t>
            </a:r>
            <a:endParaRPr lang="es-ES" b="1"/>
          </a:p>
        </p:txBody>
      </p:sp>
      <p:cxnSp>
        <p:nvCxnSpPr>
          <p:cNvPr id="8" name="Connecteur droit 7"/>
          <p:cNvCxnSpPr/>
          <p:nvPr/>
        </p:nvCxnSpPr>
        <p:spPr>
          <a:xfrm flipV="1">
            <a:off x="500034" y="857232"/>
            <a:ext cx="6357950" cy="1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1" name="Image 10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90"/>
            <a:ext cx="714348" cy="679586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Rectangle 9"/>
          <p:cNvSpPr/>
          <p:nvPr/>
        </p:nvSpPr>
        <p:spPr>
          <a:xfrm>
            <a:off x="1857356" y="85723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smtClean="0">
                <a:solidFill>
                  <a:schemeClr val="accent5">
                    <a:lumMod val="10000"/>
                  </a:schemeClr>
                </a:solidFill>
              </a:rPr>
              <a:t>  </a:t>
            </a:r>
            <a:r>
              <a:rPr lang="fr-FR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accent5">
                    <a:lumMod val="10000"/>
                  </a:schemeClr>
                </a:solidFill>
              </a:rPr>
              <a:t>Architecture  Trois-couches, trois niveaux, Partiellement connecté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4396095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 smtClean="0">
                <a:latin typeface="+mj-lt"/>
                <a:cs typeface="Times New Roman" pitchFamily="18" charset="0"/>
              </a:rPr>
              <a:t>un client lourd </a:t>
            </a:r>
            <a:r>
              <a:rPr lang="fr-FR" sz="2000" dirty="0" smtClean="0">
                <a:latin typeface="+mj-lt"/>
                <a:cs typeface="Times New Roman" pitchFamily="18" charset="0"/>
              </a:rPr>
              <a:t>dispose d'une application autonome (standalone) complète</a:t>
            </a:r>
          </a:p>
          <a:p>
            <a:pPr algn="just">
              <a:buFont typeface="Arial" pitchFamily="34" charset="0"/>
              <a:buChar char="•"/>
            </a:pPr>
            <a:endParaRPr lang="fr-FR" sz="800" dirty="0" smtClean="0">
              <a:latin typeface="+mj-lt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fr-FR" sz="2000" dirty="0" smtClean="0">
                <a:latin typeface="+mj-lt"/>
                <a:cs typeface="Times New Roman" pitchFamily="18" charset="0"/>
              </a:rPr>
              <a:t> capable de lire et écrire des données entrées par l'utilisateur dans une base de données locale pendant les périodes où il n'a pas été connecté au serveur.  </a:t>
            </a:r>
            <a:endParaRPr lang="fr-FR" sz="2000" dirty="0">
              <a:latin typeface="+mj-lt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5572140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sz="2000" dirty="0" smtClean="0">
                <a:latin typeface="+mj-lt"/>
                <a:cs typeface="Times New Roman" pitchFamily="18" charset="0"/>
              </a:rPr>
              <a:t> à la rétablissement de la connectivité ,  les données peuvent être extraites de la base de données locale et </a:t>
            </a:r>
            <a:r>
              <a:rPr lang="fr-FR" sz="2000" dirty="0" err="1" smtClean="0">
                <a:latin typeface="+mj-lt"/>
                <a:cs typeface="Times New Roman" pitchFamily="18" charset="0"/>
              </a:rPr>
              <a:t>upload</a:t>
            </a:r>
            <a:r>
              <a:rPr lang="fr-FR" sz="2000" dirty="0" smtClean="0">
                <a:latin typeface="+mj-lt"/>
                <a:cs typeface="Times New Roman" pitchFamily="18" charset="0"/>
              </a:rPr>
              <a:t> vers le serveur en utilisant un mécanisme de </a:t>
            </a:r>
            <a:r>
              <a:rPr lang="fr-FR" sz="2000" b="1" dirty="0" smtClean="0">
                <a:latin typeface="+mj-lt"/>
                <a:cs typeface="Times New Roman" pitchFamily="18" charset="0"/>
              </a:rPr>
              <a:t>store-and-</a:t>
            </a:r>
            <a:r>
              <a:rPr lang="fr-FR" sz="2000" b="1" dirty="0" err="1" smtClean="0">
                <a:latin typeface="+mj-lt"/>
                <a:cs typeface="Times New Roman" pitchFamily="18" charset="0"/>
              </a:rPr>
              <a:t>forward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fr-FR" sz="2000" dirty="0" smtClean="0">
              <a:latin typeface="+mj-lt"/>
              <a:cs typeface="Times New Roman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214422"/>
            <a:ext cx="607223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54065" y="114956"/>
            <a:ext cx="8389935" cy="928694"/>
          </a:xfrm>
        </p:spPr>
        <p:txBody>
          <a:bodyPr/>
          <a:lstStyle/>
          <a:p>
            <a:r>
              <a:rPr lang="fr-FR" sz="24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LES PATRONS DE CONCEPTION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7958"/>
            <a:ext cx="2133600" cy="476250"/>
          </a:xfrm>
        </p:spPr>
        <p:txBody>
          <a:bodyPr/>
          <a:lstStyle/>
          <a:p>
            <a:fld id="{2FDC35D6-41DC-47B4-9AB7-6AF535910BDF}" type="datetime1">
              <a:rPr lang="fr-FR" b="1" smtClean="0"/>
              <a:pPr/>
              <a:t>27/02/2018</a:t>
            </a:fld>
            <a:endParaRPr lang="es-ES" b="1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7958"/>
            <a:ext cx="2133600" cy="476250"/>
          </a:xfrm>
        </p:spPr>
        <p:txBody>
          <a:bodyPr/>
          <a:lstStyle/>
          <a:p>
            <a:fld id="{BF90C330-3610-4159-B9B7-96C84F3E2B29}" type="slidenum">
              <a:rPr lang="es-ES" b="1" smtClean="0"/>
              <a:pPr/>
              <a:t>25</a:t>
            </a:fld>
            <a:endParaRPr lang="es-ES" b="1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7958"/>
            <a:ext cx="2895600" cy="476250"/>
          </a:xfrm>
        </p:spPr>
        <p:txBody>
          <a:bodyPr/>
          <a:lstStyle/>
          <a:p>
            <a:r>
              <a:rPr lang="es-ES" b="1" smtClean="0"/>
              <a:t>Applications Mobiles</a:t>
            </a:r>
            <a:endParaRPr lang="es-ES" b="1"/>
          </a:p>
        </p:txBody>
      </p:sp>
      <p:cxnSp>
        <p:nvCxnSpPr>
          <p:cNvPr id="8" name="Connecteur droit 7"/>
          <p:cNvCxnSpPr/>
          <p:nvPr/>
        </p:nvCxnSpPr>
        <p:spPr>
          <a:xfrm flipV="1">
            <a:off x="500034" y="857232"/>
            <a:ext cx="6357950" cy="1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1" name="Image 10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90"/>
            <a:ext cx="714348" cy="679586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Rectangle 11"/>
          <p:cNvSpPr/>
          <p:nvPr/>
        </p:nvSpPr>
        <p:spPr>
          <a:xfrm>
            <a:off x="16112" y="1214422"/>
            <a:ext cx="9127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sz="2400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Les </a:t>
            </a:r>
            <a:r>
              <a:rPr lang="fr-FR" sz="24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patrons de conception </a:t>
            </a:r>
            <a:r>
              <a:rPr lang="fr-FR" sz="2400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«</a:t>
            </a:r>
            <a:r>
              <a:rPr lang="fr-FR" sz="2400" b="1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design pattern</a:t>
            </a:r>
            <a:r>
              <a:rPr lang="fr-FR" sz="2400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» sont </a:t>
            </a:r>
            <a:r>
              <a:rPr lang="fr-FR" sz="24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des solutions </a:t>
            </a:r>
            <a:r>
              <a:rPr lang="fr-FR" sz="2400" b="1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assurent: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85720" y="2285992"/>
            <a:ext cx="885828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1938" indent="-261938" algn="just">
              <a:buFont typeface="Arial" panose="020B0604020202020204" pitchFamily="34" charset="0"/>
              <a:buChar char="•"/>
            </a:pPr>
            <a:r>
              <a:rPr lang="fr-FR" sz="2200" b="1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Réutilisabilité</a:t>
            </a:r>
          </a:p>
          <a:p>
            <a:pPr algn="just"/>
            <a:r>
              <a:rPr lang="fr-FR" sz="2200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Le </a:t>
            </a:r>
            <a:r>
              <a:rPr lang="fr-FR" sz="22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modèle </a:t>
            </a:r>
            <a:r>
              <a:rPr lang="fr-FR" sz="2200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est découplé de sa </a:t>
            </a:r>
            <a:r>
              <a:rPr lang="fr-FR" sz="22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représentation, et </a:t>
            </a:r>
            <a:r>
              <a:rPr lang="fr-FR" sz="2200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facilement </a:t>
            </a:r>
            <a:r>
              <a:rPr lang="fr-FR" sz="22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réutilisé dans d’autres </a:t>
            </a:r>
            <a:r>
              <a:rPr lang="fr-FR" sz="2200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projets</a:t>
            </a:r>
          </a:p>
          <a:p>
            <a:pPr algn="just"/>
            <a:endParaRPr lang="fr-FR" sz="2200" dirty="0" smtClean="0">
              <a:solidFill>
                <a:srgbClr val="000000"/>
              </a:solidFill>
              <a:latin typeface="+mj-lt"/>
              <a:cs typeface="Times New Roman" panose="02020603050405020304" pitchFamily="18" charset="0"/>
            </a:endParaRPr>
          </a:p>
          <a:p>
            <a:pPr marL="261938" indent="-261938" algn="just">
              <a:buFont typeface="Arial" panose="020B0604020202020204" pitchFamily="34" charset="0"/>
              <a:buChar char="•"/>
            </a:pPr>
            <a:r>
              <a:rPr lang="fr-FR" sz="2200" b="1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Testabilité</a:t>
            </a:r>
          </a:p>
          <a:p>
            <a:pPr algn="just"/>
            <a:r>
              <a:rPr lang="fr-FR" sz="2200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Tester </a:t>
            </a:r>
            <a:r>
              <a:rPr lang="fr-FR" sz="22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les couche indépendamment </a:t>
            </a:r>
            <a:r>
              <a:rPr lang="fr-FR" sz="2200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facilite leur gestion et correction</a:t>
            </a:r>
          </a:p>
          <a:p>
            <a:pPr algn="just"/>
            <a:endParaRPr lang="fr-FR" sz="2200" dirty="0" smtClean="0">
              <a:solidFill>
                <a:srgbClr val="000000"/>
              </a:solidFill>
              <a:latin typeface="+mj-lt"/>
              <a:cs typeface="Times New Roman" panose="02020603050405020304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fr-FR" sz="2200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fr-FR" sz="2200" b="1" dirty="0" err="1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Maintenabilité</a:t>
            </a:r>
            <a:endParaRPr lang="fr-FR" sz="2200" b="1" dirty="0" smtClean="0">
              <a:solidFill>
                <a:srgbClr val="000000"/>
              </a:solidFill>
              <a:latin typeface="+mj-lt"/>
              <a:cs typeface="Times New Roman" panose="02020603050405020304" pitchFamily="18" charset="0"/>
            </a:endParaRPr>
          </a:p>
          <a:p>
            <a:pPr algn="just">
              <a:buFont typeface="Arial" pitchFamily="34" charset="0"/>
              <a:buChar char="•"/>
            </a:pPr>
            <a:endParaRPr lang="fr-FR" sz="2200" b="1" dirty="0" smtClean="0">
              <a:solidFill>
                <a:srgbClr val="000000"/>
              </a:solidFill>
              <a:latin typeface="+mj-lt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fr-FR" sz="22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compréhensibilité </a:t>
            </a:r>
            <a:r>
              <a:rPr lang="fr-FR" sz="22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/>
            </a:r>
            <a:br>
              <a:rPr lang="fr-FR" sz="22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</a:br>
            <a:r>
              <a:rPr lang="fr-FR" sz="2200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Le </a:t>
            </a:r>
            <a:r>
              <a:rPr lang="fr-FR" sz="22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code est plus compréhensible et plus lisible</a:t>
            </a:r>
            <a:br>
              <a:rPr lang="fr-FR" sz="22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</a:br>
            <a:endParaRPr lang="fr-FR" sz="2200" dirty="0">
              <a:latin typeface="+mj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54065" y="114956"/>
            <a:ext cx="8389935" cy="928694"/>
          </a:xfrm>
        </p:spPr>
        <p:txBody>
          <a:bodyPr/>
          <a:lstStyle/>
          <a:p>
            <a:r>
              <a:rPr lang="fr-FR" sz="24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LES PATRONS DE CONCEPTION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7958"/>
            <a:ext cx="2133600" cy="476250"/>
          </a:xfrm>
        </p:spPr>
        <p:txBody>
          <a:bodyPr/>
          <a:lstStyle/>
          <a:p>
            <a:fld id="{2FDC35D6-41DC-47B4-9AB7-6AF535910BDF}" type="datetime1">
              <a:rPr lang="fr-FR" b="1" smtClean="0"/>
              <a:pPr/>
              <a:t>27/02/2018</a:t>
            </a:fld>
            <a:endParaRPr lang="es-ES" b="1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7958"/>
            <a:ext cx="2133600" cy="476250"/>
          </a:xfrm>
        </p:spPr>
        <p:txBody>
          <a:bodyPr/>
          <a:lstStyle/>
          <a:p>
            <a:fld id="{BF90C330-3610-4159-B9B7-96C84F3E2B29}" type="slidenum">
              <a:rPr lang="es-ES" b="1" smtClean="0"/>
              <a:pPr/>
              <a:t>26</a:t>
            </a:fld>
            <a:endParaRPr lang="es-ES" b="1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7958"/>
            <a:ext cx="2895600" cy="476250"/>
          </a:xfrm>
        </p:spPr>
        <p:txBody>
          <a:bodyPr/>
          <a:lstStyle/>
          <a:p>
            <a:r>
              <a:rPr lang="es-ES" b="1" smtClean="0"/>
              <a:t>Applications Mobiles</a:t>
            </a:r>
            <a:endParaRPr lang="es-ES" b="1"/>
          </a:p>
        </p:txBody>
      </p:sp>
      <p:cxnSp>
        <p:nvCxnSpPr>
          <p:cNvPr id="8" name="Connecteur droit 7"/>
          <p:cNvCxnSpPr/>
          <p:nvPr/>
        </p:nvCxnSpPr>
        <p:spPr>
          <a:xfrm flipV="1">
            <a:off x="500034" y="857232"/>
            <a:ext cx="6357950" cy="1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1" name="Image 10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90"/>
            <a:ext cx="714348" cy="679586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Rectangle 9"/>
          <p:cNvSpPr/>
          <p:nvPr/>
        </p:nvSpPr>
        <p:spPr>
          <a:xfrm>
            <a:off x="928662" y="1967203"/>
            <a:ext cx="53285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MVC</a:t>
            </a:r>
            <a:r>
              <a:rPr lang="fr-FR" dirty="0">
                <a:solidFill>
                  <a:srgbClr val="000000"/>
                </a:solidFill>
                <a:latin typeface="+mj-lt"/>
              </a:rPr>
              <a:t> : </a:t>
            </a:r>
            <a:r>
              <a:rPr lang="fr-FR" sz="24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Model – </a:t>
            </a:r>
            <a:r>
              <a:rPr lang="fr-FR" sz="2400" b="1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View</a:t>
            </a:r>
            <a:r>
              <a:rPr lang="fr-FR" sz="24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– Controller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28662" y="2753021"/>
            <a:ext cx="65722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MVVM : Model – </a:t>
            </a:r>
            <a:r>
              <a:rPr lang="fr-FR" sz="2400" b="1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View</a:t>
            </a:r>
            <a:r>
              <a:rPr lang="fr-FR" sz="24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– </a:t>
            </a:r>
            <a:r>
              <a:rPr lang="fr-FR" sz="2400" b="1" dirty="0" err="1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ViewModel</a:t>
            </a:r>
            <a:endParaRPr lang="fr-FR" sz="2400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00100" y="3467401"/>
            <a:ext cx="5715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MVP : Model – </a:t>
            </a:r>
            <a:r>
              <a:rPr lang="fr-FR" sz="2400" b="1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View</a:t>
            </a:r>
            <a:r>
              <a:rPr lang="fr-FR" sz="24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– </a:t>
            </a:r>
            <a:r>
              <a:rPr lang="fr-FR" sz="2400" b="1" dirty="0" err="1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Presenter</a:t>
            </a:r>
            <a:endParaRPr lang="fr-FR" sz="2400" b="1" dirty="0">
              <a:latin typeface="+mj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54065" y="114956"/>
            <a:ext cx="8389935" cy="928694"/>
          </a:xfrm>
        </p:spPr>
        <p:txBody>
          <a:bodyPr/>
          <a:lstStyle/>
          <a:p>
            <a:r>
              <a:rPr lang="fr-FR" sz="24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LES PATRONS DE CONCEPTION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7958"/>
            <a:ext cx="2133600" cy="476250"/>
          </a:xfrm>
        </p:spPr>
        <p:txBody>
          <a:bodyPr/>
          <a:lstStyle/>
          <a:p>
            <a:fld id="{2FDC35D6-41DC-47B4-9AB7-6AF535910BDF}" type="datetime1">
              <a:rPr lang="fr-FR" b="1" smtClean="0"/>
              <a:pPr/>
              <a:t>27/02/2018</a:t>
            </a:fld>
            <a:endParaRPr lang="es-ES" b="1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7958"/>
            <a:ext cx="2133600" cy="476250"/>
          </a:xfrm>
        </p:spPr>
        <p:txBody>
          <a:bodyPr/>
          <a:lstStyle/>
          <a:p>
            <a:fld id="{BF90C330-3610-4159-B9B7-96C84F3E2B29}" type="slidenum">
              <a:rPr lang="es-ES" b="1" smtClean="0"/>
              <a:pPr/>
              <a:t>27</a:t>
            </a:fld>
            <a:endParaRPr lang="es-ES" b="1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7958"/>
            <a:ext cx="2895600" cy="476250"/>
          </a:xfrm>
        </p:spPr>
        <p:txBody>
          <a:bodyPr/>
          <a:lstStyle/>
          <a:p>
            <a:r>
              <a:rPr lang="es-ES" b="1" smtClean="0"/>
              <a:t>Applications Mobiles</a:t>
            </a:r>
            <a:endParaRPr lang="es-ES" b="1"/>
          </a:p>
        </p:txBody>
      </p:sp>
      <p:cxnSp>
        <p:nvCxnSpPr>
          <p:cNvPr id="8" name="Connecteur droit 7"/>
          <p:cNvCxnSpPr/>
          <p:nvPr/>
        </p:nvCxnSpPr>
        <p:spPr>
          <a:xfrm flipV="1">
            <a:off x="500034" y="857232"/>
            <a:ext cx="6357950" cy="1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1" name="Image 10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90"/>
            <a:ext cx="714348" cy="679586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Rectangle 11"/>
          <p:cNvSpPr/>
          <p:nvPr/>
        </p:nvSpPr>
        <p:spPr>
          <a:xfrm>
            <a:off x="4429124" y="1000108"/>
            <a:ext cx="42917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5">
                    <a:lumMod val="1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MVC : Model – </a:t>
            </a:r>
            <a:r>
              <a:rPr lang="fr-FR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5">
                    <a:lumMod val="1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View</a:t>
            </a:r>
            <a:r>
              <a:rPr lang="fr-FR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5">
                    <a:lumMod val="1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– Controller</a:t>
            </a:r>
            <a:endParaRPr lang="fr-FR" sz="2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5">
                  <a:lumMod val="1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5783" y="1500174"/>
            <a:ext cx="4138217" cy="3429024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Rectangle 15"/>
          <p:cNvSpPr/>
          <p:nvPr/>
        </p:nvSpPr>
        <p:spPr>
          <a:xfrm>
            <a:off x="0" y="1225689"/>
            <a:ext cx="8316416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  <a:cs typeface="Times New Roman" panose="02020603050405020304" pitchFamily="18" charset="0"/>
              </a:rPr>
              <a:t>Couches</a:t>
            </a:r>
            <a:r>
              <a:rPr lang="fr-FR" sz="24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/>
            </a:r>
            <a:br>
              <a:rPr lang="fr-FR" sz="24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</a:br>
            <a:r>
              <a:rPr lang="fr-FR" sz="24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• </a:t>
            </a:r>
            <a:r>
              <a:rPr lang="fr-FR" sz="24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Model</a:t>
            </a:r>
            <a:r>
              <a:rPr lang="fr-FR" sz="24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/>
            </a:r>
            <a:br>
              <a:rPr lang="fr-FR" sz="24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</a:br>
            <a:r>
              <a:rPr lang="fr-FR" sz="2400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   - </a:t>
            </a:r>
            <a:r>
              <a:rPr lang="fr-FR" sz="22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Données de l’application</a:t>
            </a:r>
            <a:br>
              <a:rPr lang="fr-FR" sz="22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</a:br>
            <a:r>
              <a:rPr lang="fr-FR" sz="2200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   - Méthodes </a:t>
            </a:r>
            <a:r>
              <a:rPr lang="fr-FR" sz="22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manipulant ces données</a:t>
            </a:r>
            <a:br>
              <a:rPr lang="fr-FR" sz="22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</a:br>
            <a:r>
              <a:rPr lang="fr-FR" sz="2200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   - Stockage </a:t>
            </a:r>
            <a:r>
              <a:rPr lang="fr-FR" sz="22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et extraction de la BD</a:t>
            </a:r>
            <a:r>
              <a:rPr lang="fr-FR" sz="24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/>
            </a:r>
            <a:br>
              <a:rPr lang="fr-FR" sz="24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</a:br>
            <a:r>
              <a:rPr lang="fr-FR" sz="24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• </a:t>
            </a:r>
            <a:r>
              <a:rPr lang="fr-FR" sz="2400" b="1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Vue (</a:t>
            </a:r>
            <a:r>
              <a:rPr lang="fr-FR" sz="2400" b="1" dirty="0" err="1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View</a:t>
            </a:r>
            <a:r>
              <a:rPr lang="fr-FR" sz="2400" b="1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)</a:t>
            </a:r>
            <a:r>
              <a:rPr lang="fr-FR" sz="24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/>
            </a:r>
            <a:br>
              <a:rPr lang="fr-FR" sz="24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</a:br>
            <a:r>
              <a:rPr lang="fr-FR" sz="2400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  </a:t>
            </a:r>
            <a:r>
              <a:rPr lang="fr-FR" sz="2200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- Représentation </a:t>
            </a:r>
            <a:r>
              <a:rPr lang="fr-FR" sz="22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visuelle du modèle</a:t>
            </a:r>
            <a:br>
              <a:rPr lang="fr-FR" sz="22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</a:br>
            <a:r>
              <a:rPr lang="fr-FR" sz="22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fr-FR" sz="2200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  - Gère </a:t>
            </a:r>
            <a:r>
              <a:rPr lang="fr-FR" sz="22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les interactions utilisateur</a:t>
            </a:r>
            <a:r>
              <a:rPr lang="fr-FR" sz="24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/>
            </a:r>
            <a:br>
              <a:rPr lang="fr-FR" sz="24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</a:br>
            <a:r>
              <a:rPr lang="fr-FR" sz="24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• </a:t>
            </a:r>
            <a:r>
              <a:rPr lang="fr-FR" sz="2400" b="1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Contrôleur</a:t>
            </a:r>
          </a:p>
          <a:p>
            <a:pPr marL="261938" indent="187325">
              <a:buFontTx/>
              <a:buChar char="-"/>
            </a:pPr>
            <a:r>
              <a:rPr lang="fr-FR" sz="2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Intermédiaire entre plusieurs vues </a:t>
            </a:r>
          </a:p>
          <a:p>
            <a:pPr marL="449263" indent="-85725"/>
            <a:r>
              <a:rPr lang="fr-FR" sz="2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et modèles </a:t>
            </a:r>
          </a:p>
          <a:p>
            <a:pPr marL="1262063" indent="-187325">
              <a:buFontTx/>
              <a:buChar char="-"/>
            </a:pPr>
            <a:r>
              <a:rPr lang="fr-FR" sz="20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Observe les changements du modèle et les transmet à la vue </a:t>
            </a:r>
          </a:p>
          <a:p>
            <a:pPr marL="1262063" indent="-187325">
              <a:buFontTx/>
              <a:buChar char="-"/>
            </a:pPr>
            <a:r>
              <a:rPr lang="fr-FR" sz="2200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Accès </a:t>
            </a:r>
            <a:r>
              <a:rPr lang="fr-FR" sz="22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aux données à partir du </a:t>
            </a:r>
            <a:r>
              <a:rPr lang="fr-FR" sz="2200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modèle</a:t>
            </a:r>
          </a:p>
          <a:p>
            <a:pPr marL="1262063" indent="-187325">
              <a:buFontTx/>
              <a:buChar char="-"/>
            </a:pPr>
            <a:r>
              <a:rPr lang="fr-FR" sz="2200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Affichage </a:t>
            </a:r>
            <a:r>
              <a:rPr lang="fr-FR" sz="22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des données dans les </a:t>
            </a:r>
            <a:r>
              <a:rPr lang="fr-FR" sz="2200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vues</a:t>
            </a:r>
            <a:endParaRPr lang="fr-FR" sz="2400" dirty="0">
              <a:latin typeface="+mj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54065" y="114956"/>
            <a:ext cx="8389935" cy="928694"/>
          </a:xfrm>
        </p:spPr>
        <p:txBody>
          <a:bodyPr/>
          <a:lstStyle/>
          <a:p>
            <a:r>
              <a:rPr lang="fr-FR" sz="24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LES PATRONS DE CONCEPTION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7958"/>
            <a:ext cx="2133600" cy="476250"/>
          </a:xfrm>
        </p:spPr>
        <p:txBody>
          <a:bodyPr/>
          <a:lstStyle/>
          <a:p>
            <a:fld id="{2FDC35D6-41DC-47B4-9AB7-6AF535910BDF}" type="datetime1">
              <a:rPr lang="fr-FR" b="1" smtClean="0"/>
              <a:pPr/>
              <a:t>27/02/2018</a:t>
            </a:fld>
            <a:endParaRPr lang="es-ES" b="1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7958"/>
            <a:ext cx="2133600" cy="476250"/>
          </a:xfrm>
        </p:spPr>
        <p:txBody>
          <a:bodyPr/>
          <a:lstStyle/>
          <a:p>
            <a:fld id="{BF90C330-3610-4159-B9B7-96C84F3E2B29}" type="slidenum">
              <a:rPr lang="es-ES" b="1" smtClean="0"/>
              <a:pPr/>
              <a:t>28</a:t>
            </a:fld>
            <a:endParaRPr lang="es-ES" b="1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7958"/>
            <a:ext cx="2895600" cy="476250"/>
          </a:xfrm>
        </p:spPr>
        <p:txBody>
          <a:bodyPr/>
          <a:lstStyle/>
          <a:p>
            <a:r>
              <a:rPr lang="es-ES" b="1" smtClean="0"/>
              <a:t>Applications Mobiles</a:t>
            </a:r>
            <a:endParaRPr lang="es-ES" b="1"/>
          </a:p>
        </p:txBody>
      </p:sp>
      <p:cxnSp>
        <p:nvCxnSpPr>
          <p:cNvPr id="8" name="Connecteur droit 7"/>
          <p:cNvCxnSpPr/>
          <p:nvPr/>
        </p:nvCxnSpPr>
        <p:spPr>
          <a:xfrm flipV="1">
            <a:off x="500034" y="857232"/>
            <a:ext cx="6357950" cy="1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1" name="Image 10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90"/>
            <a:ext cx="714348" cy="679586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Rectangle 11"/>
          <p:cNvSpPr/>
          <p:nvPr/>
        </p:nvSpPr>
        <p:spPr>
          <a:xfrm>
            <a:off x="4429124" y="1000108"/>
            <a:ext cx="42917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5">
                    <a:lumMod val="1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MVC : Model – </a:t>
            </a:r>
            <a:r>
              <a:rPr lang="fr-FR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5">
                    <a:lumMod val="1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View</a:t>
            </a:r>
            <a:r>
              <a:rPr lang="fr-FR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5">
                    <a:lumMod val="1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– Controller</a:t>
            </a:r>
            <a:endParaRPr lang="fr-FR" sz="2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5">
                  <a:lumMod val="1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5783" y="1500174"/>
            <a:ext cx="4138217" cy="3429024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Rectangle 15"/>
          <p:cNvSpPr/>
          <p:nvPr/>
        </p:nvSpPr>
        <p:spPr>
          <a:xfrm>
            <a:off x="0" y="1225689"/>
            <a:ext cx="83164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  <a:cs typeface="Times New Roman" panose="02020603050405020304" pitchFamily="18" charset="0"/>
              </a:rPr>
              <a:t>Flux </a:t>
            </a:r>
            <a:r>
              <a:rPr lang="fr-FR" sz="24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  <a:cs typeface="Times New Roman" panose="02020603050405020304" pitchFamily="18" charset="0"/>
              </a:rPr>
              <a:t/>
            </a:r>
            <a:br>
              <a:rPr lang="fr-FR" sz="24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  <a:cs typeface="Times New Roman" panose="02020603050405020304" pitchFamily="18" charset="0"/>
              </a:rPr>
            </a:br>
            <a:endParaRPr lang="fr-FR" sz="2400" b="1" dirty="0">
              <a:solidFill>
                <a:schemeClr val="bg2">
                  <a:lumMod val="60000"/>
                  <a:lumOff val="40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1714488"/>
            <a:ext cx="4857752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1- Les entrées utilisateur sont interceptées par le contrôleur</a:t>
            </a:r>
          </a:p>
          <a:p>
            <a:r>
              <a:rPr lang="fr-FR" sz="2400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/>
            </a:r>
            <a:br>
              <a:rPr lang="fr-FR" sz="2400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</a:br>
            <a:r>
              <a:rPr lang="fr-FR" sz="2400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2- Un contrôleur peut faire appel à plusieurs vues (erreur, succès…) </a:t>
            </a:r>
          </a:p>
          <a:p>
            <a:endParaRPr lang="fr-FR" sz="1600" dirty="0" smtClean="0">
              <a:solidFill>
                <a:srgbClr val="000000"/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fr-FR" sz="2400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3- Le contrôleur passe le modèle à la vue</a:t>
            </a:r>
            <a:br>
              <a:rPr lang="fr-FR" sz="2400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</a:br>
            <a:r>
              <a:rPr lang="fr-FR" sz="2400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/>
            </a:r>
            <a:br>
              <a:rPr lang="fr-FR" sz="2400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</a:br>
            <a:endParaRPr lang="fr-FR" sz="2400" dirty="0">
              <a:latin typeface="+mj-lt"/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8715404" y="3429000"/>
            <a:ext cx="357158" cy="28575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17" name="Rectangle 16"/>
          <p:cNvSpPr/>
          <p:nvPr/>
        </p:nvSpPr>
        <p:spPr>
          <a:xfrm>
            <a:off x="571472" y="5429264"/>
            <a:ext cx="8072494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• Une vue n’a pas de visibilité sur son contrôleur</a:t>
            </a:r>
            <a:br>
              <a:rPr lang="fr-FR" sz="2000" dirty="0" smtClean="0">
                <a:solidFill>
                  <a:srgbClr val="000000"/>
                </a:solidFill>
                <a:cs typeface="Times New Roman" panose="02020603050405020304" pitchFamily="18" charset="0"/>
              </a:rPr>
            </a:br>
            <a:r>
              <a:rPr lang="fr-FR" sz="20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• Le modèle a en général peu (ou pas) de méthodes (comportement)</a:t>
            </a:r>
            <a:endParaRPr lang="fr-FR" sz="2000" dirty="0"/>
          </a:p>
        </p:txBody>
      </p:sp>
      <p:sp>
        <p:nvSpPr>
          <p:cNvPr id="18" name="Ellipse 17"/>
          <p:cNvSpPr/>
          <p:nvPr/>
        </p:nvSpPr>
        <p:spPr>
          <a:xfrm>
            <a:off x="7215206" y="4357694"/>
            <a:ext cx="357158" cy="28575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2</a:t>
            </a:r>
            <a:endParaRPr lang="fr-FR" dirty="0"/>
          </a:p>
        </p:txBody>
      </p:sp>
      <p:sp>
        <p:nvSpPr>
          <p:cNvPr id="19" name="Ellipse 18"/>
          <p:cNvSpPr/>
          <p:nvPr/>
        </p:nvSpPr>
        <p:spPr>
          <a:xfrm>
            <a:off x="6715140" y="4357694"/>
            <a:ext cx="357158" cy="28575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3</a:t>
            </a:r>
            <a:endParaRPr lang="fr-FR" dirty="0"/>
          </a:p>
        </p:txBody>
      </p:sp>
      <p:sp>
        <p:nvSpPr>
          <p:cNvPr id="20" name="Ellipse 19"/>
          <p:cNvSpPr/>
          <p:nvPr/>
        </p:nvSpPr>
        <p:spPr>
          <a:xfrm>
            <a:off x="7572396" y="3286124"/>
            <a:ext cx="357158" cy="28575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3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54065" y="-24"/>
            <a:ext cx="7889901" cy="1143000"/>
          </a:xfrm>
        </p:spPr>
        <p:txBody>
          <a:bodyPr/>
          <a:lstStyle/>
          <a:p>
            <a:pPr lvl="0"/>
            <a:r>
              <a:rPr lang="fr-FR" sz="36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Les étapes de développement logiciel</a:t>
            </a:r>
            <a:endParaRPr lang="fr-FR" sz="3600" b="1" kern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7958"/>
            <a:ext cx="2133600" cy="476250"/>
          </a:xfrm>
        </p:spPr>
        <p:txBody>
          <a:bodyPr/>
          <a:lstStyle/>
          <a:p>
            <a:fld id="{2FDC35D6-41DC-47B4-9AB7-6AF535910BDF}" type="datetime1">
              <a:rPr lang="fr-FR" b="1" smtClean="0"/>
              <a:pPr/>
              <a:t>27/02/2018</a:t>
            </a:fld>
            <a:endParaRPr lang="es-ES" b="1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7958"/>
            <a:ext cx="2133600" cy="476250"/>
          </a:xfrm>
        </p:spPr>
        <p:txBody>
          <a:bodyPr/>
          <a:lstStyle/>
          <a:p>
            <a:fld id="{BF90C330-3610-4159-B9B7-96C84F3E2B29}" type="slidenum">
              <a:rPr lang="es-ES" b="1" smtClean="0"/>
              <a:pPr/>
              <a:t>3</a:t>
            </a:fld>
            <a:endParaRPr lang="es-ES" b="1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7958"/>
            <a:ext cx="2895600" cy="476250"/>
          </a:xfrm>
        </p:spPr>
        <p:txBody>
          <a:bodyPr/>
          <a:lstStyle/>
          <a:p>
            <a:r>
              <a:rPr lang="es-ES" b="1" smtClean="0"/>
              <a:t>Applications Mobiles</a:t>
            </a:r>
            <a:endParaRPr lang="es-ES" b="1"/>
          </a:p>
        </p:txBody>
      </p:sp>
      <p:cxnSp>
        <p:nvCxnSpPr>
          <p:cNvPr id="8" name="Connecteur droit 7"/>
          <p:cNvCxnSpPr/>
          <p:nvPr/>
        </p:nvCxnSpPr>
        <p:spPr>
          <a:xfrm flipV="1">
            <a:off x="500034" y="857232"/>
            <a:ext cx="6357950" cy="1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1" name="Image 10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90"/>
            <a:ext cx="714348" cy="679586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0" name="Rectangle 19"/>
          <p:cNvSpPr/>
          <p:nvPr/>
        </p:nvSpPr>
        <p:spPr>
          <a:xfrm>
            <a:off x="0" y="1186874"/>
            <a:ext cx="9144000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sz="2400" dirty="0" smtClean="0">
                <a:latin typeface="+mj-lt"/>
                <a:cs typeface="Times New Roman" pitchFamily="18" charset="0"/>
              </a:rPr>
              <a:t> Le processus de développement logiciel contient un 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certain nombre d’étapes</a:t>
            </a:r>
            <a:r>
              <a:rPr lang="fr-FR" sz="2400" dirty="0" smtClean="0">
                <a:latin typeface="+mj-lt"/>
                <a:cs typeface="Times New Roman" pitchFamily="18" charset="0"/>
              </a:rPr>
              <a:t> 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organisés</a:t>
            </a:r>
            <a:r>
              <a:rPr lang="fr-FR" sz="2400" dirty="0" smtClean="0">
                <a:latin typeface="+mj-lt"/>
                <a:cs typeface="Times New Roman" pitchFamily="18" charset="0"/>
              </a:rPr>
              <a:t> de 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différentes manière</a:t>
            </a:r>
            <a:r>
              <a:rPr lang="fr-FR" sz="2400" dirty="0" smtClean="0">
                <a:latin typeface="+mj-lt"/>
                <a:cs typeface="Times New Roman" pitchFamily="18" charset="0"/>
              </a:rPr>
              <a:t>s     </a:t>
            </a:r>
            <a:r>
              <a:rPr lang="fr-FR" sz="2400" b="1" dirty="0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cycles de vie</a:t>
            </a:r>
            <a:endParaRPr lang="fr-FR" sz="2400" dirty="0" smtClean="0"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endParaRPr lang="fr-FR" sz="100" dirty="0" smtClean="0">
              <a:latin typeface="+mj-lt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endParaRPr lang="fr-FR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261938" indent="-87313" algn="just">
              <a:buFont typeface="Wingdings" pitchFamily="2" charset="2"/>
              <a:buChar char="Ø"/>
            </a:pPr>
            <a:r>
              <a:rPr lang="fr-FR" sz="2400" dirty="0" smtClean="0">
                <a:latin typeface="+mj-lt"/>
                <a:cs typeface="Times New Roman" pitchFamily="18" charset="0"/>
              </a:rPr>
              <a:t>Définir les besoins et les exigences du client et des utilisateurs</a:t>
            </a:r>
          </a:p>
          <a:p>
            <a:pPr marL="261938" indent="-87313" algn="just">
              <a:buFont typeface="Wingdings" pitchFamily="2" charset="2"/>
              <a:buChar char="Ø"/>
            </a:pPr>
            <a:r>
              <a:rPr lang="fr-FR" sz="2400" dirty="0" smtClean="0">
                <a:latin typeface="+mj-lt"/>
                <a:cs typeface="Times New Roman" pitchFamily="18" charset="0"/>
              </a:rPr>
              <a:t>Analyser le système </a:t>
            </a:r>
          </a:p>
          <a:p>
            <a:pPr marL="261938" indent="-87313" algn="just">
              <a:buFont typeface="Wingdings" pitchFamily="2" charset="2"/>
              <a:buChar char="Ø"/>
            </a:pPr>
            <a:r>
              <a:rPr lang="fr-FR" sz="2400" dirty="0" smtClean="0">
                <a:latin typeface="+mj-lt"/>
                <a:cs typeface="Times New Roman" pitchFamily="18" charset="0"/>
              </a:rPr>
              <a:t>Concevoir le système </a:t>
            </a:r>
          </a:p>
          <a:p>
            <a:pPr marL="261938" indent="-87313" algn="just">
              <a:buFont typeface="Wingdings" pitchFamily="2" charset="2"/>
              <a:buChar char="Ø"/>
            </a:pPr>
            <a:r>
              <a:rPr lang="fr-FR" sz="2400" dirty="0" smtClean="0">
                <a:latin typeface="+mj-lt"/>
                <a:cs typeface="Times New Roman" pitchFamily="18" charset="0"/>
              </a:rPr>
              <a:t>Programmer le logiciel</a:t>
            </a:r>
          </a:p>
          <a:p>
            <a:pPr marL="261938" indent="-87313" algn="just">
              <a:buFont typeface="Wingdings" pitchFamily="2" charset="2"/>
              <a:buChar char="Ø"/>
            </a:pPr>
            <a:r>
              <a:rPr lang="fr-FR" sz="2400" dirty="0" smtClean="0">
                <a:latin typeface="+mj-lt"/>
                <a:cs typeface="Times New Roman" pitchFamily="18" charset="0"/>
              </a:rPr>
              <a:t>Tester le logiciel</a:t>
            </a:r>
          </a:p>
          <a:p>
            <a:pPr marL="261938" indent="-87313" algn="just">
              <a:buFont typeface="Wingdings" pitchFamily="2" charset="2"/>
              <a:buChar char="Ø"/>
            </a:pPr>
            <a:r>
              <a:rPr lang="fr-FR" sz="2400" dirty="0" smtClean="0">
                <a:latin typeface="+mj-lt"/>
                <a:cs typeface="Times New Roman" pitchFamily="18" charset="0"/>
              </a:rPr>
              <a:t>Déployer </a:t>
            </a:r>
          </a:p>
          <a:p>
            <a:pPr marL="261938" indent="-87313" algn="just">
              <a:buFont typeface="Wingdings" pitchFamily="2" charset="2"/>
              <a:buChar char="Ø"/>
            </a:pPr>
            <a:r>
              <a:rPr lang="fr-FR" sz="2400" dirty="0" smtClean="0">
                <a:latin typeface="+mj-lt"/>
                <a:cs typeface="Times New Roman" pitchFamily="18" charset="0"/>
              </a:rPr>
              <a:t>Maintenir le système</a:t>
            </a:r>
            <a:endParaRPr lang="fr-FR" sz="2400" dirty="0">
              <a:latin typeface="+mj-lt"/>
              <a:cs typeface="Times New Roman" pitchFamily="18" charset="0"/>
            </a:endParaRPr>
          </a:p>
        </p:txBody>
      </p:sp>
      <p:pic>
        <p:nvPicPr>
          <p:cNvPr id="21" name="Picture 2" descr="https://sdz-upload.s3.amazonaws.com/prod/upload/d%C3%A9marche%20processus%20d%C3%A9veloppement%202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157192"/>
            <a:ext cx="9144000" cy="1387532"/>
          </a:xfrm>
          <a:prstGeom prst="rect">
            <a:avLst/>
          </a:prstGeom>
          <a:noFill/>
        </p:spPr>
      </p:pic>
      <p:sp>
        <p:nvSpPr>
          <p:cNvPr id="22" name="Flèche droite 21"/>
          <p:cNvSpPr/>
          <p:nvPr/>
        </p:nvSpPr>
        <p:spPr>
          <a:xfrm>
            <a:off x="7886078" y="1702518"/>
            <a:ext cx="214314" cy="21431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54065" y="-24"/>
            <a:ext cx="7889901" cy="1143000"/>
          </a:xfrm>
        </p:spPr>
        <p:txBody>
          <a:bodyPr/>
          <a:lstStyle/>
          <a:p>
            <a:pPr lvl="0"/>
            <a:r>
              <a:rPr lang="fr-FR" sz="36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Développement d’applications mobiles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7958"/>
            <a:ext cx="2133600" cy="476250"/>
          </a:xfrm>
        </p:spPr>
        <p:txBody>
          <a:bodyPr/>
          <a:lstStyle/>
          <a:p>
            <a:fld id="{2FDC35D6-41DC-47B4-9AB7-6AF535910BDF}" type="datetime1">
              <a:rPr lang="fr-FR" b="1" smtClean="0"/>
              <a:pPr/>
              <a:t>27/02/2018</a:t>
            </a:fld>
            <a:endParaRPr lang="es-ES" b="1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7958"/>
            <a:ext cx="2133600" cy="476250"/>
          </a:xfrm>
        </p:spPr>
        <p:txBody>
          <a:bodyPr/>
          <a:lstStyle/>
          <a:p>
            <a:fld id="{BF90C330-3610-4159-B9B7-96C84F3E2B29}" type="slidenum">
              <a:rPr lang="es-ES" b="1" smtClean="0"/>
              <a:pPr/>
              <a:t>4</a:t>
            </a:fld>
            <a:endParaRPr lang="es-ES" b="1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7958"/>
            <a:ext cx="2895600" cy="476250"/>
          </a:xfrm>
        </p:spPr>
        <p:txBody>
          <a:bodyPr/>
          <a:lstStyle/>
          <a:p>
            <a:r>
              <a:rPr lang="es-ES" b="1" smtClean="0"/>
              <a:t>Applications Mobiles</a:t>
            </a:r>
            <a:endParaRPr lang="es-ES" b="1"/>
          </a:p>
        </p:txBody>
      </p:sp>
      <p:cxnSp>
        <p:nvCxnSpPr>
          <p:cNvPr id="8" name="Connecteur droit 7"/>
          <p:cNvCxnSpPr/>
          <p:nvPr/>
        </p:nvCxnSpPr>
        <p:spPr>
          <a:xfrm flipV="1">
            <a:off x="500034" y="857232"/>
            <a:ext cx="6357950" cy="1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1" name="Image 10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90"/>
            <a:ext cx="714348" cy="679586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Rectangle 11"/>
          <p:cNvSpPr/>
          <p:nvPr/>
        </p:nvSpPr>
        <p:spPr>
          <a:xfrm>
            <a:off x="0" y="1000108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sz="2400" dirty="0" smtClean="0">
                <a:latin typeface="+mj-lt"/>
                <a:cs typeface="Times New Roman" pitchFamily="18" charset="0"/>
              </a:rPr>
              <a:t> les développeurs d'applications doivent respecter les phases du cycle de vie de développement. </a:t>
            </a:r>
            <a:endParaRPr lang="fr-FR" sz="2400" dirty="0"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00034" y="1857364"/>
            <a:ext cx="864396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sz="2200" dirty="0" smtClean="0">
                <a:latin typeface="+mj-lt"/>
                <a:cs typeface="Times New Roman" pitchFamily="18" charset="0"/>
              </a:rPr>
              <a:t> l’accumulation des exigences pour répond aux besoins des utilisateurs</a:t>
            </a:r>
          </a:p>
          <a:p>
            <a:pPr algn="just">
              <a:buFont typeface="Arial" pitchFamily="34" charset="0"/>
              <a:buChar char="•"/>
            </a:pPr>
            <a:endParaRPr lang="fr-FR" sz="2200" dirty="0" smtClean="0">
              <a:latin typeface="+mj-lt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fr-FR" sz="2200" dirty="0" smtClean="0">
                <a:latin typeface="+mj-lt"/>
                <a:cs typeface="Times New Roman" pitchFamily="18" charset="0"/>
              </a:rPr>
              <a:t> La prise en compte des </a:t>
            </a:r>
            <a:r>
              <a:rPr lang="fr-FR" sz="2200" b="1" dirty="0" smtClean="0">
                <a:latin typeface="+mj-lt"/>
                <a:cs typeface="Times New Roman" pitchFamily="18" charset="0"/>
              </a:rPr>
              <a:t>contraintes techniques </a:t>
            </a:r>
            <a:r>
              <a:rPr lang="fr-FR" sz="2200" dirty="0" smtClean="0">
                <a:latin typeface="+mj-lt"/>
                <a:cs typeface="Times New Roman" pitchFamily="18" charset="0"/>
              </a:rPr>
              <a:t>lors de la conception </a:t>
            </a:r>
          </a:p>
          <a:p>
            <a:pPr algn="just"/>
            <a:r>
              <a:rPr lang="fr-FR" sz="2200" dirty="0" smtClean="0">
                <a:latin typeface="+mj-lt"/>
                <a:cs typeface="Times New Roman" pitchFamily="18" charset="0"/>
              </a:rPr>
              <a:t>    - diversité des plates-formes (problèmes de compatibilité)</a:t>
            </a:r>
          </a:p>
          <a:p>
            <a:pPr algn="just"/>
            <a:r>
              <a:rPr lang="fr-FR" sz="2200" dirty="0" smtClean="0">
                <a:latin typeface="+mj-lt"/>
                <a:cs typeface="Times New Roman" pitchFamily="18" charset="0"/>
              </a:rPr>
              <a:t>    - consommation d'énergie de la batterie (autonomie)</a:t>
            </a:r>
          </a:p>
          <a:p>
            <a:pPr marL="449263" indent="-449263" algn="just"/>
            <a:r>
              <a:rPr lang="fr-FR" sz="22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    - </a:t>
            </a:r>
            <a:r>
              <a:rPr lang="fr-FR" sz="2200" dirty="0" smtClean="0">
                <a:latin typeface="+mj-lt"/>
                <a:cs typeface="Times New Roman" pitchFamily="18" charset="0"/>
              </a:rPr>
              <a:t>variété des interfaces utilisateur (</a:t>
            </a:r>
            <a:r>
              <a:rPr lang="fr-FR" sz="2200" b="1" dirty="0" smtClean="0">
                <a:latin typeface="+mj-lt"/>
                <a:cs typeface="Times New Roman" pitchFamily="18" charset="0"/>
              </a:rPr>
              <a:t>interfaces vocales </a:t>
            </a:r>
            <a:r>
              <a:rPr lang="fr-FR" sz="2200" dirty="0" smtClean="0">
                <a:latin typeface="+mj-lt"/>
                <a:cs typeface="Times New Roman" pitchFamily="18" charset="0"/>
              </a:rPr>
              <a:t>, </a:t>
            </a:r>
            <a:r>
              <a:rPr lang="fr-FR" sz="2200" b="1" dirty="0" smtClean="0">
                <a:latin typeface="+mj-lt"/>
                <a:cs typeface="Times New Roman" pitchFamily="18" charset="0"/>
              </a:rPr>
              <a:t>interface graphique</a:t>
            </a:r>
            <a:r>
              <a:rPr lang="fr-FR" sz="2200" dirty="0" smtClean="0">
                <a:latin typeface="+mj-lt"/>
                <a:cs typeface="Times New Roman" pitchFamily="18" charset="0"/>
              </a:rPr>
              <a:t>). </a:t>
            </a:r>
          </a:p>
          <a:p>
            <a:pPr algn="just"/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fr-FR" sz="2200" dirty="0" smtClean="0">
                <a:latin typeface="+mj-lt"/>
                <a:cs typeface="Times New Roman" pitchFamily="18" charset="0"/>
              </a:rPr>
              <a:t>- intégration de l'infrastructure (</a:t>
            </a:r>
            <a:r>
              <a:rPr lang="fr-FR" sz="2200" b="1" dirty="0" smtClean="0">
                <a:latin typeface="+mj-lt"/>
                <a:cs typeface="Times New Roman" pitchFamily="18" charset="0"/>
              </a:rPr>
              <a:t>localisation ,sans fil</a:t>
            </a:r>
            <a:r>
              <a:rPr lang="fr-FR" sz="2200" dirty="0" smtClean="0">
                <a:latin typeface="+mj-lt"/>
                <a:cs typeface="Times New Roman" pitchFamily="18" charset="0"/>
              </a:rPr>
              <a:t>)</a:t>
            </a:r>
          </a:p>
          <a:p>
            <a:pPr algn="just"/>
            <a:r>
              <a:rPr lang="fr-FR" sz="2200" dirty="0" smtClean="0">
                <a:latin typeface="+mj-lt"/>
                <a:cs typeface="Times New Roman" pitchFamily="18" charset="0"/>
              </a:rPr>
              <a:t>    - capacités limitées.</a:t>
            </a:r>
          </a:p>
          <a:p>
            <a:pPr algn="just">
              <a:buFont typeface="Arial" pitchFamily="34" charset="0"/>
              <a:buChar char="•"/>
            </a:pPr>
            <a:endParaRPr lang="fr-FR" sz="2200" dirty="0" smtClean="0">
              <a:solidFill>
                <a:srgbClr val="000000"/>
              </a:solidFill>
              <a:latin typeface="+mj-lt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fr-FR" sz="2200" dirty="0" smtClean="0">
                <a:latin typeface="+mj-lt"/>
                <a:cs typeface="Times New Roman" pitchFamily="18" charset="0"/>
              </a:rPr>
              <a:t> les tests (de sécurité et de performance) ainsi que la maintenance.</a:t>
            </a:r>
            <a:endParaRPr lang="fr-FR" sz="2200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54065" y="71414"/>
            <a:ext cx="8389935" cy="928694"/>
          </a:xfrm>
        </p:spPr>
        <p:txBody>
          <a:bodyPr/>
          <a:lstStyle/>
          <a:p>
            <a:pPr lvl="0"/>
            <a:r>
              <a:rPr lang="fr-FR" sz="28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processus de développement d'applications mobiles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7958"/>
            <a:ext cx="2133600" cy="476250"/>
          </a:xfrm>
        </p:spPr>
        <p:txBody>
          <a:bodyPr/>
          <a:lstStyle/>
          <a:p>
            <a:fld id="{2FDC35D6-41DC-47B4-9AB7-6AF535910BDF}" type="datetime1">
              <a:rPr lang="fr-FR" b="1" smtClean="0"/>
              <a:pPr/>
              <a:t>27/02/2018</a:t>
            </a:fld>
            <a:endParaRPr lang="es-ES" b="1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7958"/>
            <a:ext cx="2133600" cy="476250"/>
          </a:xfrm>
        </p:spPr>
        <p:txBody>
          <a:bodyPr/>
          <a:lstStyle/>
          <a:p>
            <a:fld id="{BF90C330-3610-4159-B9B7-96C84F3E2B29}" type="slidenum">
              <a:rPr lang="es-ES" b="1" smtClean="0"/>
              <a:pPr/>
              <a:t>5</a:t>
            </a:fld>
            <a:endParaRPr lang="es-ES" b="1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7958"/>
            <a:ext cx="2895600" cy="476250"/>
          </a:xfrm>
        </p:spPr>
        <p:txBody>
          <a:bodyPr/>
          <a:lstStyle/>
          <a:p>
            <a:r>
              <a:rPr lang="es-ES" b="1" smtClean="0"/>
              <a:t>Applications Mobiles</a:t>
            </a:r>
            <a:endParaRPr lang="es-ES" b="1"/>
          </a:p>
        </p:txBody>
      </p:sp>
      <p:cxnSp>
        <p:nvCxnSpPr>
          <p:cNvPr id="8" name="Connecteur droit 7"/>
          <p:cNvCxnSpPr/>
          <p:nvPr/>
        </p:nvCxnSpPr>
        <p:spPr>
          <a:xfrm flipV="1">
            <a:off x="500034" y="857232"/>
            <a:ext cx="6357950" cy="1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1" name="Image 10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90"/>
            <a:ext cx="714348" cy="679586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0874" y="1000108"/>
            <a:ext cx="8475968" cy="5669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54065" y="71414"/>
            <a:ext cx="8389935" cy="928694"/>
          </a:xfrm>
        </p:spPr>
        <p:txBody>
          <a:bodyPr/>
          <a:lstStyle/>
          <a:p>
            <a:pPr lvl="0"/>
            <a:r>
              <a:rPr lang="fr-FR" sz="28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processus de développement d'applications mobiles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7958"/>
            <a:ext cx="2133600" cy="476250"/>
          </a:xfrm>
        </p:spPr>
        <p:txBody>
          <a:bodyPr/>
          <a:lstStyle/>
          <a:p>
            <a:fld id="{2FDC35D6-41DC-47B4-9AB7-6AF535910BDF}" type="datetime1">
              <a:rPr lang="fr-FR" b="1" smtClean="0"/>
              <a:pPr/>
              <a:t>27/02/2018</a:t>
            </a:fld>
            <a:endParaRPr lang="es-ES" b="1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7958"/>
            <a:ext cx="2133600" cy="476250"/>
          </a:xfrm>
        </p:spPr>
        <p:txBody>
          <a:bodyPr/>
          <a:lstStyle/>
          <a:p>
            <a:fld id="{BF90C330-3610-4159-B9B7-96C84F3E2B29}" type="slidenum">
              <a:rPr lang="es-ES" b="1" smtClean="0"/>
              <a:pPr/>
              <a:t>6</a:t>
            </a:fld>
            <a:endParaRPr lang="es-ES" b="1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7958"/>
            <a:ext cx="2895600" cy="476250"/>
          </a:xfrm>
        </p:spPr>
        <p:txBody>
          <a:bodyPr/>
          <a:lstStyle/>
          <a:p>
            <a:r>
              <a:rPr lang="es-ES" b="1" smtClean="0"/>
              <a:t>Applications Mobiles</a:t>
            </a:r>
            <a:endParaRPr lang="es-ES" b="1"/>
          </a:p>
        </p:txBody>
      </p:sp>
      <p:cxnSp>
        <p:nvCxnSpPr>
          <p:cNvPr id="8" name="Connecteur droit 7"/>
          <p:cNvCxnSpPr/>
          <p:nvPr/>
        </p:nvCxnSpPr>
        <p:spPr>
          <a:xfrm flipV="1">
            <a:off x="500034" y="857232"/>
            <a:ext cx="6357950" cy="1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1" name="Image 10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90"/>
            <a:ext cx="714348" cy="679586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Rectangle 11"/>
          <p:cNvSpPr/>
          <p:nvPr/>
        </p:nvSpPr>
        <p:spPr>
          <a:xfrm>
            <a:off x="0" y="1000108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sz="2400" dirty="0" smtClean="0">
                <a:solidFill>
                  <a:schemeClr val="bg2"/>
                </a:solidFill>
              </a:rPr>
              <a:t> Les  exigences (les besoins): </a:t>
            </a:r>
            <a:r>
              <a:rPr lang="fr-FR" sz="2400" dirty="0" smtClean="0">
                <a:cs typeface="Times New Roman" pitchFamily="18" charset="0"/>
              </a:rPr>
              <a:t>Le développement d'une application mobile doit répondre à plusieurs types d'exigences.</a:t>
            </a:r>
            <a:endParaRPr lang="fr-FR" sz="2400" dirty="0" smtClean="0"/>
          </a:p>
        </p:txBody>
      </p:sp>
      <p:sp>
        <p:nvSpPr>
          <p:cNvPr id="13" name="Rectangle 12"/>
          <p:cNvSpPr/>
          <p:nvPr/>
        </p:nvSpPr>
        <p:spPr>
          <a:xfrm>
            <a:off x="214314" y="2000240"/>
            <a:ext cx="87154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sz="2000" b="1" dirty="0" smtClean="0"/>
              <a:t> Les besoins des utilisateurs :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smtClean="0">
                <a:latin typeface="+mj-lt"/>
                <a:cs typeface="Times New Roman" pitchFamily="18" charset="0"/>
              </a:rPr>
              <a:t>qui spécifient l'interface utilisateur (IHM) , où tous les types d'utilisateurs ont besoin d'être pris en considération,</a:t>
            </a:r>
            <a:r>
              <a:rPr lang="fr-FR" sz="2000" b="1" dirty="0" smtClean="0">
                <a:latin typeface="+mj-lt"/>
              </a:rPr>
              <a:t> </a:t>
            </a:r>
            <a:endParaRPr lang="fr-FR" sz="2000" b="1" dirty="0"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85720" y="2786058"/>
            <a:ext cx="8858280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sz="2000" b="1" dirty="0" smtClean="0"/>
              <a:t> Les besoins métier</a:t>
            </a:r>
          </a:p>
          <a:p>
            <a:pPr algn="just">
              <a:buFont typeface="Arial" pitchFamily="34" charset="0"/>
              <a:buChar char="•"/>
            </a:pPr>
            <a:endParaRPr lang="fr-FR" sz="1100" dirty="0" smtClean="0">
              <a:ln w="18415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61938" indent="-87313" algn="just">
              <a:buFontTx/>
              <a:buChar char="-"/>
            </a:pPr>
            <a:r>
              <a:rPr lang="fr-FR" sz="2000" b="1" dirty="0" smtClean="0"/>
              <a:t> Exigences fonctionnelles: </a:t>
            </a:r>
            <a:r>
              <a:rPr lang="fr-FR" sz="2000" dirty="0" smtClean="0">
                <a:latin typeface="+mj-lt"/>
                <a:cs typeface="Times New Roman" pitchFamily="18" charset="0"/>
              </a:rPr>
              <a:t>liées aux fonctions de l'application développée </a:t>
            </a:r>
          </a:p>
          <a:p>
            <a:pPr algn="just"/>
            <a:r>
              <a:rPr lang="fr-FR" sz="2000" b="1" dirty="0" smtClean="0"/>
              <a:t>   - Exigences Opérationnelles:  </a:t>
            </a:r>
            <a:r>
              <a:rPr lang="fr-FR" sz="2000" dirty="0" smtClean="0">
                <a:latin typeface="+mj-lt"/>
                <a:cs typeface="Times New Roman" pitchFamily="18" charset="0"/>
              </a:rPr>
              <a:t>se rapportent à l’environnement de Développement, Intégration et de Production  ainsi que à la maintenance</a:t>
            </a:r>
          </a:p>
          <a:p>
            <a:pPr algn="just"/>
            <a:r>
              <a:rPr lang="fr-FR" sz="2000" b="1" dirty="0" smtClean="0"/>
              <a:t>   - Exigences du système : </a:t>
            </a:r>
            <a:r>
              <a:rPr lang="fr-FR" sz="2000" dirty="0" smtClean="0">
                <a:latin typeface="+mj-lt"/>
                <a:cs typeface="Times New Roman" pitchFamily="18" charset="0"/>
              </a:rPr>
              <a:t>La sécurité, Performance et </a:t>
            </a:r>
            <a:r>
              <a:rPr lang="fr-FR" sz="2000" dirty="0" err="1" smtClean="0">
                <a:latin typeface="+mj-lt"/>
                <a:cs typeface="Times New Roman" pitchFamily="18" charset="0"/>
              </a:rPr>
              <a:t>Scalabilité</a:t>
            </a:r>
            <a:endParaRPr lang="fr-FR" sz="2000" dirty="0" smtClean="0">
              <a:ln w="18415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  <a:p>
            <a:pPr algn="just">
              <a:buFontTx/>
              <a:buChar char="-"/>
            </a:pPr>
            <a:endParaRPr lang="fr-FR" sz="1100" dirty="0" smtClean="0">
              <a:ln w="18415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5000636"/>
            <a:ext cx="9144000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dirty="0" smtClean="0">
                <a:solidFill>
                  <a:schemeClr val="bg2"/>
                </a:solidFill>
              </a:rPr>
              <a:t> Considérations de conception: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Certaines considérations clés de conception d’applications mobiles qui sont :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types d'appareils mobiles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type de la connectivité et l'intégration des systèmes existants</a:t>
            </a:r>
            <a:endParaRPr lang="fr-FR" sz="2400" dirty="0" smtClean="0">
              <a:solidFill>
                <a:schemeClr val="bg2"/>
              </a:solidFill>
            </a:endParaRPr>
          </a:p>
          <a:p>
            <a:pPr algn="just"/>
            <a:endParaRPr lang="fr-FR" sz="1400" dirty="0" smtClean="0">
              <a:ln w="18415" cmpd="sng">
                <a:solidFill>
                  <a:srgbClr val="A80000"/>
                </a:solidFill>
                <a:prstDash val="solid"/>
              </a:ln>
              <a:solidFill>
                <a:srgbClr val="A8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54065" y="71414"/>
            <a:ext cx="8389935" cy="928694"/>
          </a:xfrm>
        </p:spPr>
        <p:txBody>
          <a:bodyPr/>
          <a:lstStyle/>
          <a:p>
            <a:pPr lvl="0"/>
            <a:r>
              <a:rPr lang="fr-FR" sz="28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processus de développement d'applications mobiles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7958"/>
            <a:ext cx="2133600" cy="476250"/>
          </a:xfrm>
        </p:spPr>
        <p:txBody>
          <a:bodyPr/>
          <a:lstStyle/>
          <a:p>
            <a:fld id="{2FDC35D6-41DC-47B4-9AB7-6AF535910BDF}" type="datetime1">
              <a:rPr lang="fr-FR" b="1" smtClean="0"/>
              <a:pPr/>
              <a:t>27/02/2018</a:t>
            </a:fld>
            <a:endParaRPr lang="es-ES" b="1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7958"/>
            <a:ext cx="2133600" cy="476250"/>
          </a:xfrm>
        </p:spPr>
        <p:txBody>
          <a:bodyPr/>
          <a:lstStyle/>
          <a:p>
            <a:fld id="{BF90C330-3610-4159-B9B7-96C84F3E2B29}" type="slidenum">
              <a:rPr lang="es-ES" b="1" smtClean="0"/>
              <a:pPr/>
              <a:t>7</a:t>
            </a:fld>
            <a:endParaRPr lang="es-ES" b="1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7958"/>
            <a:ext cx="2895600" cy="476250"/>
          </a:xfrm>
        </p:spPr>
        <p:txBody>
          <a:bodyPr/>
          <a:lstStyle/>
          <a:p>
            <a:r>
              <a:rPr lang="es-ES" b="1" smtClean="0"/>
              <a:t>Applications Mobiles</a:t>
            </a:r>
            <a:endParaRPr lang="es-ES" b="1"/>
          </a:p>
        </p:txBody>
      </p:sp>
      <p:cxnSp>
        <p:nvCxnSpPr>
          <p:cNvPr id="8" name="Connecteur droit 7"/>
          <p:cNvCxnSpPr/>
          <p:nvPr/>
        </p:nvCxnSpPr>
        <p:spPr>
          <a:xfrm flipV="1">
            <a:off x="500034" y="857232"/>
            <a:ext cx="6357950" cy="1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1" name="Image 10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90"/>
            <a:ext cx="714348" cy="679586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Rectangle 15"/>
          <p:cNvSpPr/>
          <p:nvPr/>
        </p:nvSpPr>
        <p:spPr>
          <a:xfrm>
            <a:off x="0" y="1071546"/>
            <a:ext cx="9144000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sz="2400" dirty="0" smtClean="0">
                <a:solidFill>
                  <a:schemeClr val="bg2"/>
                </a:solidFill>
              </a:rPr>
              <a:t> Considérations de test: </a:t>
            </a:r>
            <a:r>
              <a:rPr lang="fr-FR" sz="2400" dirty="0" smtClean="0"/>
              <a:t> avant de tester l’application mobile développée sur  un </a:t>
            </a:r>
            <a:r>
              <a:rPr lang="fr-FR" sz="2400" b="1" dirty="0" smtClean="0"/>
              <a:t>terminal physique </a:t>
            </a:r>
            <a:r>
              <a:rPr lang="fr-FR" sz="2400" dirty="0" smtClean="0"/>
              <a:t>(appareil mobile), il est nécessaire de la tester sur </a:t>
            </a:r>
            <a:r>
              <a:rPr lang="fr-FR" sz="2400" b="1" dirty="0" smtClean="0"/>
              <a:t>un émulateur</a:t>
            </a:r>
            <a:endParaRPr lang="fr-FR" sz="2400" dirty="0" smtClean="0">
              <a:solidFill>
                <a:schemeClr val="bg2"/>
              </a:solidFill>
            </a:endParaRPr>
          </a:p>
          <a:p>
            <a:pPr algn="just"/>
            <a:endParaRPr lang="fr-FR" sz="1400" dirty="0" smtClean="0">
              <a:ln w="18415" cmpd="sng">
                <a:solidFill>
                  <a:srgbClr val="A80000"/>
                </a:solidFill>
                <a:prstDash val="solid"/>
              </a:ln>
              <a:solidFill>
                <a:srgbClr val="A8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00100" y="2428868"/>
            <a:ext cx="764386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fr-FR" sz="2200" b="1" dirty="0" smtClean="0">
                <a:latin typeface="Times New Roman" pitchFamily="18" charset="0"/>
                <a:cs typeface="Times New Roman" pitchFamily="18" charset="0"/>
              </a:rPr>
              <a:t>Test de fonctionnalité et d'</a:t>
            </a:r>
            <a:r>
              <a:rPr lang="fr-FR" sz="2200" b="1" dirty="0" err="1" smtClean="0">
                <a:latin typeface="Times New Roman" pitchFamily="18" charset="0"/>
                <a:cs typeface="Times New Roman" pitchFamily="18" charset="0"/>
              </a:rPr>
              <a:t>utilisabilité</a:t>
            </a:r>
            <a:r>
              <a:rPr lang="fr-FR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(l'interface-utilisateur) </a:t>
            </a:r>
          </a:p>
          <a:p>
            <a:pPr>
              <a:buFontTx/>
              <a:buChar char="-"/>
            </a:pP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b="1" dirty="0" smtClean="0">
                <a:latin typeface="Times New Roman" pitchFamily="18" charset="0"/>
                <a:cs typeface="Times New Roman" pitchFamily="18" charset="0"/>
              </a:rPr>
              <a:t>Test de performance</a:t>
            </a:r>
            <a:endParaRPr lang="fr-FR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test de sécurité: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de nombreux outils:</a:t>
            </a:r>
          </a:p>
          <a:p>
            <a:endParaRPr lang="fr-FR" sz="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           - </a:t>
            </a:r>
            <a:r>
              <a:rPr lang="fr-FR" sz="2400" b="1" dirty="0" smtClean="0">
                <a:solidFill>
                  <a:srgbClr val="A80000"/>
                </a:solidFill>
                <a:latin typeface="Times New Roman" pitchFamily="18" charset="0"/>
                <a:cs typeface="Times New Roman" pitchFamily="18" charset="0"/>
              </a:rPr>
              <a:t>Check Point firewall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           - </a:t>
            </a:r>
            <a:r>
              <a:rPr lang="fr-FR" sz="2400" b="1" dirty="0" smtClean="0">
                <a:solidFill>
                  <a:srgbClr val="A80000"/>
                </a:solidFill>
                <a:latin typeface="Times New Roman" pitchFamily="18" charset="0"/>
                <a:cs typeface="Times New Roman" pitchFamily="18" charset="0"/>
              </a:rPr>
              <a:t>Microsoft ISA firewall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           - </a:t>
            </a:r>
            <a:r>
              <a:rPr lang="fr-FR" sz="2400" b="1" dirty="0" smtClean="0">
                <a:solidFill>
                  <a:srgbClr val="A80000"/>
                </a:solidFill>
                <a:latin typeface="Times New Roman" pitchFamily="18" charset="0"/>
                <a:cs typeface="Times New Roman" pitchFamily="18" charset="0"/>
              </a:rPr>
              <a:t>Norton Anti Virus et McAfee Security Center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endParaRPr lang="fr-FR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54065" y="71414"/>
            <a:ext cx="8389935" cy="928694"/>
          </a:xfrm>
        </p:spPr>
        <p:txBody>
          <a:bodyPr/>
          <a:lstStyle/>
          <a:p>
            <a:pPr lvl="0"/>
            <a:r>
              <a:rPr lang="fr-FR" sz="28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Architectures pour les applications mobiles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7958"/>
            <a:ext cx="2133600" cy="476250"/>
          </a:xfrm>
        </p:spPr>
        <p:txBody>
          <a:bodyPr/>
          <a:lstStyle/>
          <a:p>
            <a:fld id="{2FDC35D6-41DC-47B4-9AB7-6AF535910BDF}" type="datetime1">
              <a:rPr lang="fr-FR" b="1" smtClean="0"/>
              <a:pPr/>
              <a:t>27/02/2018</a:t>
            </a:fld>
            <a:endParaRPr lang="es-ES" b="1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7958"/>
            <a:ext cx="2133600" cy="476250"/>
          </a:xfrm>
        </p:spPr>
        <p:txBody>
          <a:bodyPr/>
          <a:lstStyle/>
          <a:p>
            <a:fld id="{BF90C330-3610-4159-B9B7-96C84F3E2B29}" type="slidenum">
              <a:rPr lang="es-ES" b="1" smtClean="0"/>
              <a:pPr/>
              <a:t>8</a:t>
            </a:fld>
            <a:endParaRPr lang="es-ES" b="1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7958"/>
            <a:ext cx="2895600" cy="476250"/>
          </a:xfrm>
        </p:spPr>
        <p:txBody>
          <a:bodyPr/>
          <a:lstStyle/>
          <a:p>
            <a:r>
              <a:rPr lang="es-ES" b="1" smtClean="0"/>
              <a:t>Applications Mobiles</a:t>
            </a:r>
            <a:endParaRPr lang="es-ES" b="1"/>
          </a:p>
        </p:txBody>
      </p:sp>
      <p:cxnSp>
        <p:nvCxnSpPr>
          <p:cNvPr id="8" name="Connecteur droit 7"/>
          <p:cNvCxnSpPr/>
          <p:nvPr/>
        </p:nvCxnSpPr>
        <p:spPr>
          <a:xfrm flipV="1">
            <a:off x="500034" y="857232"/>
            <a:ext cx="6357950" cy="1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1" name="Image 10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90"/>
            <a:ext cx="714348" cy="679586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Rectangle 9"/>
          <p:cNvSpPr/>
          <p:nvPr/>
        </p:nvSpPr>
        <p:spPr>
          <a:xfrm>
            <a:off x="0" y="1071546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sz="2200" b="1" dirty="0" smtClean="0">
                <a:latin typeface="+mj-lt"/>
                <a:cs typeface="Times New Roman" pitchFamily="18" charset="0"/>
              </a:rPr>
              <a:t> Architectures centralisées (</a:t>
            </a:r>
            <a:r>
              <a:rPr lang="fr-FR" sz="2200" b="1" dirty="0" err="1" smtClean="0">
                <a:latin typeface="+mj-lt"/>
                <a:cs typeface="Times New Roman" pitchFamily="18" charset="0"/>
              </a:rPr>
              <a:t>Centralized</a:t>
            </a:r>
            <a:r>
              <a:rPr lang="fr-FR" sz="2200" b="1" dirty="0" smtClean="0">
                <a:latin typeface="+mj-lt"/>
                <a:cs typeface="Times New Roman" pitchFamily="18" charset="0"/>
              </a:rPr>
              <a:t> application architectures):</a:t>
            </a:r>
            <a:r>
              <a:rPr lang="fr-FR" sz="2200" dirty="0" smtClean="0">
                <a:latin typeface="+mj-lt"/>
                <a:cs typeface="Times New Roman" pitchFamily="18" charset="0"/>
              </a:rPr>
              <a:t>  Un serveur central avec terminaux (mainframe)</a:t>
            </a:r>
            <a:endParaRPr lang="fr-FR" sz="2200" b="1" dirty="0">
              <a:latin typeface="+mj-lt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1857364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sz="2200" b="1" dirty="0" smtClean="0">
                <a:latin typeface="+mj-lt"/>
                <a:cs typeface="Times New Roman" pitchFamily="18" charset="0"/>
              </a:rPr>
              <a:t> Architectures client-serveur: </a:t>
            </a:r>
            <a:r>
              <a:rPr lang="fr-FR" sz="2200" dirty="0" smtClean="0">
                <a:latin typeface="+mj-lt"/>
                <a:cs typeface="Times New Roman" pitchFamily="18" charset="0"/>
              </a:rPr>
              <a:t>deux programmes distincts résidant sur des machines séparées. </a:t>
            </a:r>
            <a:endParaRPr lang="fr-FR" sz="2200" b="1" dirty="0">
              <a:latin typeface="+mj-lt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71462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sz="2200" b="1" dirty="0" smtClean="0">
                <a:latin typeface="+mj-lt"/>
                <a:cs typeface="Times New Roman" pitchFamily="18" charset="0"/>
              </a:rPr>
              <a:t>Architectures Paire-à-Pair (Peer-to-Peer):  </a:t>
            </a:r>
            <a:r>
              <a:rPr lang="fr-FR" sz="2200" dirty="0" smtClean="0">
                <a:latin typeface="+mj-lt"/>
                <a:cs typeface="Times New Roman" pitchFamily="18" charset="0"/>
              </a:rPr>
              <a:t>tout participant du réseau peut communiquer avec les autres participants de façon autonome</a:t>
            </a:r>
            <a:endParaRPr lang="fr-FR" sz="2200" dirty="0">
              <a:latin typeface="+mj-lt"/>
              <a:cs typeface="Times New Roman" pitchFamily="18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90108" y="3786190"/>
            <a:ext cx="295389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56691" y="3714752"/>
            <a:ext cx="298622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643314"/>
            <a:ext cx="294966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54065" y="71414"/>
            <a:ext cx="8389935" cy="928694"/>
          </a:xfrm>
        </p:spPr>
        <p:txBody>
          <a:bodyPr/>
          <a:lstStyle/>
          <a:p>
            <a:pPr lvl="0"/>
            <a:r>
              <a:rPr lang="fr-FR" sz="28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Architectures pour les applications mobiles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7958"/>
            <a:ext cx="2133600" cy="476250"/>
          </a:xfrm>
        </p:spPr>
        <p:txBody>
          <a:bodyPr/>
          <a:lstStyle/>
          <a:p>
            <a:fld id="{2FDC35D6-41DC-47B4-9AB7-6AF535910BDF}" type="datetime1">
              <a:rPr lang="fr-FR" b="1" smtClean="0"/>
              <a:pPr/>
              <a:t>27/02/2018</a:t>
            </a:fld>
            <a:endParaRPr lang="es-ES" b="1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7958"/>
            <a:ext cx="2133600" cy="476250"/>
          </a:xfrm>
        </p:spPr>
        <p:txBody>
          <a:bodyPr/>
          <a:lstStyle/>
          <a:p>
            <a:fld id="{BF90C330-3610-4159-B9B7-96C84F3E2B29}" type="slidenum">
              <a:rPr lang="es-ES" b="1" smtClean="0"/>
              <a:pPr/>
              <a:t>9</a:t>
            </a:fld>
            <a:endParaRPr lang="es-ES" b="1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7958"/>
            <a:ext cx="2895600" cy="476250"/>
          </a:xfrm>
        </p:spPr>
        <p:txBody>
          <a:bodyPr/>
          <a:lstStyle/>
          <a:p>
            <a:r>
              <a:rPr lang="es-ES" b="1" smtClean="0"/>
              <a:t>Applications Mobiles</a:t>
            </a:r>
            <a:endParaRPr lang="es-ES" b="1"/>
          </a:p>
        </p:txBody>
      </p:sp>
      <p:cxnSp>
        <p:nvCxnSpPr>
          <p:cNvPr id="8" name="Connecteur droit 7"/>
          <p:cNvCxnSpPr/>
          <p:nvPr/>
        </p:nvCxnSpPr>
        <p:spPr>
          <a:xfrm flipV="1">
            <a:off x="500034" y="857232"/>
            <a:ext cx="6357950" cy="1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1" name="Image 10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90"/>
            <a:ext cx="714348" cy="679586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Rectangle 15"/>
          <p:cNvSpPr/>
          <p:nvPr/>
        </p:nvSpPr>
        <p:spPr>
          <a:xfrm>
            <a:off x="0" y="1214422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sz="2400" dirty="0" smtClean="0">
                <a:latin typeface="+mj-lt"/>
                <a:cs typeface="Times New Roman" pitchFamily="18" charset="0"/>
              </a:rPr>
              <a:t> En  considérant  les  </a:t>
            </a:r>
            <a:r>
              <a:rPr lang="fr-FR" sz="2400" b="1" u="sng" dirty="0" smtClean="0">
                <a:latin typeface="+mj-lt"/>
                <a:cs typeface="Times New Roman" pitchFamily="18" charset="0"/>
              </a:rPr>
              <a:t>limites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  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de  performance et des capacités matérielles </a:t>
            </a:r>
            <a:endParaRPr lang="fr-FR" sz="2400" b="1" dirty="0" smtClean="0">
              <a:latin typeface="+mj-lt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endParaRPr lang="fr-FR" sz="2400" b="1" dirty="0" smtClean="0">
              <a:latin typeface="+mj-lt"/>
              <a:cs typeface="Times New Roman" pitchFamily="18" charset="0"/>
            </a:endParaRPr>
          </a:p>
          <a:p>
            <a:pPr marL="725488" indent="-363538" algn="just">
              <a:buFont typeface="Arial" panose="020B0604020202020204" pitchFamily="34" charset="0"/>
              <a:buChar char="•"/>
            </a:pPr>
            <a:r>
              <a:rPr lang="fr-FR" sz="2400" b="1" dirty="0">
                <a:latin typeface="+mj-lt"/>
                <a:cs typeface="Times New Roman" pitchFamily="18" charset="0"/>
              </a:rPr>
              <a:t> 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les 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appareils mobiles</a:t>
            </a:r>
            <a:r>
              <a:rPr lang="fr-FR" sz="2400" dirty="0">
                <a:latin typeface="+mj-lt"/>
                <a:cs typeface="Times New Roman" pitchFamily="18" charset="0"/>
              </a:rPr>
              <a:t> </a:t>
            </a:r>
            <a:r>
              <a:rPr lang="fr-FR" sz="2400" dirty="0" smtClean="0">
                <a:latin typeface="+mj-lt"/>
                <a:cs typeface="Times New Roman" pitchFamily="18" charset="0"/>
              </a:rPr>
              <a:t>sont 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incapables d’effectuer certains traitements </a:t>
            </a:r>
            <a:r>
              <a:rPr lang="fr-FR" sz="2400" dirty="0" smtClean="0">
                <a:latin typeface="+mj-lt"/>
                <a:cs typeface="Times New Roman" pitchFamily="18" charset="0"/>
              </a:rPr>
              <a:t>et même 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d’afficher certains contenus volumineux</a:t>
            </a:r>
            <a:r>
              <a:rPr lang="fr-FR" sz="2400" dirty="0" smtClean="0">
                <a:latin typeface="+mj-lt"/>
                <a:cs typeface="Times New Roman" pitchFamily="18" charset="0"/>
              </a:rPr>
              <a:t>. </a:t>
            </a:r>
          </a:p>
          <a:p>
            <a:pPr algn="just">
              <a:buFont typeface="Arial" pitchFamily="34" charset="0"/>
              <a:buChar char="•"/>
            </a:pPr>
            <a:endParaRPr lang="fr-FR" sz="2400" dirty="0" smtClean="0">
              <a:latin typeface="+mj-lt"/>
              <a:cs typeface="Times New Roman" pitchFamily="18" charset="0"/>
            </a:endParaRPr>
          </a:p>
          <a:p>
            <a:pPr marL="623888" indent="-260350" algn="just">
              <a:buFont typeface="Arial" pitchFamily="34" charset="0"/>
              <a:buChar char="•"/>
            </a:pPr>
            <a:r>
              <a:rPr lang="fr-FR" sz="2400" dirty="0" smtClean="0">
                <a:latin typeface="+mj-lt"/>
                <a:cs typeface="Times New Roman" pitchFamily="18" charset="0"/>
              </a:rPr>
              <a:t> </a:t>
            </a:r>
            <a:r>
              <a:rPr lang="fr-FR" sz="2400" dirty="0" smtClean="0">
                <a:latin typeface="+mj-lt"/>
                <a:cs typeface="Times New Roman" pitchFamily="18" charset="0"/>
              </a:rPr>
              <a:t>donc, pour </a:t>
            </a:r>
            <a:r>
              <a:rPr lang="fr-FR" sz="2400" dirty="0" smtClean="0">
                <a:latin typeface="+mj-lt"/>
                <a:cs typeface="Times New Roman" pitchFamily="18" charset="0"/>
              </a:rPr>
              <a:t>assurer un 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équilibrage de charge</a:t>
            </a:r>
            <a:r>
              <a:rPr lang="fr-FR" sz="2400" dirty="0" smtClean="0">
                <a:latin typeface="+mj-lt"/>
                <a:cs typeface="Times New Roman" pitchFamily="18" charset="0"/>
              </a:rPr>
              <a:t>, il est nécessaire d’affecter  à  chaque  entité  participante  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le  volume  de  traitement  conforme  à  sa  configuration.</a:t>
            </a:r>
          </a:p>
        </p:txBody>
      </p:sp>
      <p:sp>
        <p:nvSpPr>
          <p:cNvPr id="9" name="Rectangle 8"/>
          <p:cNvSpPr/>
          <p:nvPr/>
        </p:nvSpPr>
        <p:spPr>
          <a:xfrm>
            <a:off x="357158" y="5334307"/>
            <a:ext cx="8572560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fr-FR" sz="2400" dirty="0" smtClean="0">
                <a:cs typeface="Times New Roman" pitchFamily="18" charset="0"/>
              </a:rPr>
              <a:t>le  </a:t>
            </a:r>
            <a:r>
              <a:rPr lang="fr-FR" sz="2400" b="1" dirty="0" smtClean="0">
                <a:cs typeface="Times New Roman" pitchFamily="18" charset="0"/>
              </a:rPr>
              <a:t>modèle architectural de base </a:t>
            </a:r>
            <a:r>
              <a:rPr lang="fr-FR" sz="2400" b="1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client/serveur </a:t>
            </a:r>
            <a:r>
              <a:rPr lang="fr-FR" sz="2400" dirty="0" smtClean="0">
                <a:solidFill>
                  <a:schemeClr val="tx1"/>
                </a:solidFill>
                <a:cs typeface="Times New Roman" pitchFamily="18" charset="0"/>
              </a:rPr>
              <a:t>est le mieux adapté pour les applications mobiles, où l’appareil mobile </a:t>
            </a:r>
            <a:r>
              <a:rPr lang="fr-FR" sz="2400" b="1" dirty="0" smtClean="0">
                <a:solidFill>
                  <a:schemeClr val="tx1"/>
                </a:solidFill>
                <a:cs typeface="Times New Roman" pitchFamily="18" charset="0"/>
              </a:rPr>
              <a:t>fonctionne</a:t>
            </a:r>
            <a:r>
              <a:rPr lang="fr-FR" sz="2400" dirty="0" smtClean="0">
                <a:solidFill>
                  <a:schemeClr val="tx1"/>
                </a:solidFill>
                <a:cs typeface="Times New Roman" pitchFamily="18" charset="0"/>
              </a:rPr>
              <a:t> comme côté </a:t>
            </a:r>
            <a:r>
              <a:rPr lang="fr-FR" sz="2400" b="1" dirty="0" smtClean="0">
                <a:solidFill>
                  <a:schemeClr val="tx1"/>
                </a:solidFill>
                <a:cs typeface="Times New Roman" pitchFamily="18" charset="0"/>
              </a:rPr>
              <a:t>client</a:t>
            </a:r>
            <a:r>
              <a:rPr lang="fr-FR" sz="2400" dirty="0" smtClean="0">
                <a:solidFill>
                  <a:schemeClr val="tx1"/>
                </a:solidFill>
                <a:cs typeface="Times New Roman" pitchFamily="18" charset="0"/>
              </a:rPr>
              <a:t>. </a:t>
            </a:r>
            <a:endParaRPr lang="fr-FR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6260</TotalTime>
  <Words>1664</Words>
  <Application>Microsoft Office PowerPoint</Application>
  <PresentationFormat>Affichage à l'écran (4:3)</PresentationFormat>
  <Paragraphs>286</Paragraphs>
  <Slides>28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34" baseType="lpstr">
      <vt:lpstr>Arial</vt:lpstr>
      <vt:lpstr>Arial Black</vt:lpstr>
      <vt:lpstr>Segoe UI</vt:lpstr>
      <vt:lpstr>Times New Roman</vt:lpstr>
      <vt:lpstr>Wingdings</vt:lpstr>
      <vt:lpstr>Pixel</vt:lpstr>
      <vt:lpstr> Conception                         et développement   d’applications mobiles </vt:lpstr>
      <vt:lpstr>Introduction</vt:lpstr>
      <vt:lpstr>Les étapes de développement logiciel</vt:lpstr>
      <vt:lpstr>Développement d’applications mobiles</vt:lpstr>
      <vt:lpstr>processus de développement d'applications mobiles</vt:lpstr>
      <vt:lpstr>processus de développement d'applications mobiles</vt:lpstr>
      <vt:lpstr>processus de développement d'applications mobiles</vt:lpstr>
      <vt:lpstr>Architectures pour les applications mobiles</vt:lpstr>
      <vt:lpstr>Architectures pour les applications mobiles</vt:lpstr>
      <vt:lpstr>Architectures client/serveur (couches «layers») </vt:lpstr>
      <vt:lpstr>Architectures client/serveur (niveaux «tiers») </vt:lpstr>
      <vt:lpstr>Architectures client/serveur (niveaux «tiers») </vt:lpstr>
      <vt:lpstr>Architectures client/serveur (niveaux «tiers») </vt:lpstr>
      <vt:lpstr>Architectures client/serveur (couches ou tiers) </vt:lpstr>
      <vt:lpstr>Types de connexion </vt:lpstr>
      <vt:lpstr>Architectures client/serveur (Client) </vt:lpstr>
      <vt:lpstr>Architectures client/serveur (Client) </vt:lpstr>
      <vt:lpstr>Architectures client/serveur (Client) </vt:lpstr>
      <vt:lpstr>Architectures client/serveur (Client) </vt:lpstr>
      <vt:lpstr>Architectures client/serveur (Client) </vt:lpstr>
      <vt:lpstr>Architectures client/serveur (Client) </vt:lpstr>
      <vt:lpstr>patron d'architecture (ARCHITECTURAL PATTERNS) </vt:lpstr>
      <vt:lpstr>patron d'architecture (ARCHITECTURAL PATTERNS) </vt:lpstr>
      <vt:lpstr>patron d'architecture (ARCHITECTURAL PATTERNS) </vt:lpstr>
      <vt:lpstr>LES PATRONS DE CONCEPTION</vt:lpstr>
      <vt:lpstr>LES PATRONS DE CONCEPTION</vt:lpstr>
      <vt:lpstr>LES PATRONS DE CONCEPTION</vt:lpstr>
      <vt:lpstr>LES PATRONS DE CONCEPTION</vt:lpstr>
    </vt:vector>
  </TitlesOfParts>
  <Company>viky 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SPANNING-TREE</dc:title>
  <dc:creator>viky</dc:creator>
  <cp:lastModifiedBy>sam</cp:lastModifiedBy>
  <cp:revision>689</cp:revision>
  <dcterms:created xsi:type="dcterms:W3CDTF">2007-11-14T18:28:34Z</dcterms:created>
  <dcterms:modified xsi:type="dcterms:W3CDTF">2018-02-27T23:13:47Z</dcterms:modified>
</cp:coreProperties>
</file>