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8" r:id="rId4"/>
    <p:sldId id="277" r:id="rId5"/>
    <p:sldId id="290" r:id="rId6"/>
    <p:sldId id="263" r:id="rId7"/>
    <p:sldId id="264" r:id="rId8"/>
    <p:sldId id="282" r:id="rId9"/>
    <p:sldId id="281" r:id="rId10"/>
    <p:sldId id="286" r:id="rId11"/>
    <p:sldId id="266" r:id="rId12"/>
    <p:sldId id="280" r:id="rId13"/>
    <p:sldId id="287" r:id="rId14"/>
    <p:sldId id="284" r:id="rId15"/>
    <p:sldId id="285" r:id="rId16"/>
    <p:sldId id="288" r:id="rId17"/>
    <p:sldId id="289" r:id="rId18"/>
    <p:sldId id="279" r:id="rId19"/>
    <p:sldId id="272" r:id="rId20"/>
    <p:sldId id="276" r:id="rId21"/>
    <p:sldId id="270" r:id="rId22"/>
    <p:sldId id="269" r:id="rId23"/>
    <p:sldId id="273" r:id="rId24"/>
    <p:sldId id="275" r:id="rId25"/>
    <p:sldId id="274" r:id="rId26"/>
    <p:sldId id="268"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3" autoAdjust="0"/>
    <p:restoredTop sz="94660"/>
  </p:normalViewPr>
  <p:slideViewPr>
    <p:cSldViewPr snapToGrid="0">
      <p:cViewPr varScale="1">
        <p:scale>
          <a:sx n="74" d="100"/>
          <a:sy n="74" d="100"/>
        </p:scale>
        <p:origin x="5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908ABC8-1D86-4D59-A053-4A48CD05CD49}"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212309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08ABC8-1D86-4D59-A053-4A48CD05CD49}"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1247241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08ABC8-1D86-4D59-A053-4A48CD05CD49}"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229493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08ABC8-1D86-4D59-A053-4A48CD05CD49}"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236782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908ABC8-1D86-4D59-A053-4A48CD05CD49}"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96509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908ABC8-1D86-4D59-A053-4A48CD05CD49}" type="datetimeFigureOut">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2615503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908ABC8-1D86-4D59-A053-4A48CD05CD49}" type="datetimeFigureOut">
              <a:rPr lang="fr-FR" smtClean="0"/>
              <a:t>08/11/2022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238759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908ABC8-1D86-4D59-A053-4A48CD05CD49}" type="datetimeFigureOut">
              <a:rPr lang="fr-FR" smtClean="0"/>
              <a:t>08/11/2022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299001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08ABC8-1D86-4D59-A053-4A48CD05CD49}" type="datetimeFigureOut">
              <a:rPr lang="fr-FR" smtClean="0"/>
              <a:t>08/11/2022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248298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908ABC8-1D86-4D59-A053-4A48CD05CD49}" type="datetimeFigureOut">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398769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908ABC8-1D86-4D59-A053-4A48CD05CD49}" type="datetimeFigureOut">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EEF1F4-B4D4-48D5-AD12-549DDDD8C1F2}" type="slidenum">
              <a:rPr lang="fr-FR" smtClean="0"/>
              <a:t>‹N°›</a:t>
            </a:fld>
            <a:endParaRPr lang="fr-FR"/>
          </a:p>
        </p:txBody>
      </p:sp>
    </p:spTree>
    <p:extLst>
      <p:ext uri="{BB962C8B-B14F-4D97-AF65-F5344CB8AC3E}">
        <p14:creationId xmlns:p14="http://schemas.microsoft.com/office/powerpoint/2010/main" val="94853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8ABC8-1D86-4D59-A053-4A48CD05CD49}" type="datetimeFigureOut">
              <a:rPr lang="fr-FR" smtClean="0"/>
              <a:t>08/11/2022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EF1F4-B4D4-48D5-AD12-549DDDD8C1F2}" type="slidenum">
              <a:rPr lang="fr-FR" smtClean="0"/>
              <a:t>‹N°›</a:t>
            </a:fld>
            <a:endParaRPr lang="fr-FR"/>
          </a:p>
        </p:txBody>
      </p:sp>
    </p:spTree>
    <p:extLst>
      <p:ext uri="{BB962C8B-B14F-4D97-AF65-F5344CB8AC3E}">
        <p14:creationId xmlns:p14="http://schemas.microsoft.com/office/powerpoint/2010/main" val="2674023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3624" y="631044"/>
            <a:ext cx="9144000" cy="2387600"/>
          </a:xfrm>
        </p:spPr>
        <p:txBody>
          <a:bodyPr>
            <a:normAutofit/>
          </a:bodyPr>
          <a:lstStyle/>
          <a:p>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Harlem Renaissance</a:t>
            </a:r>
            <a:endParaRPr lang="fr-FR" b="1" dirty="0">
              <a:solidFill>
                <a:srgbClr val="FF0000"/>
              </a:solidFill>
            </a:endParaRPr>
          </a:p>
        </p:txBody>
      </p:sp>
    </p:spTree>
    <p:extLst>
      <p:ext uri="{BB962C8B-B14F-4D97-AF65-F5344CB8AC3E}">
        <p14:creationId xmlns:p14="http://schemas.microsoft.com/office/powerpoint/2010/main" val="2591452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8194" name="Picture 2" descr="RÃ©sultat de recherche d'images pour &quot;jim crow laws&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11925837" cy="6645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75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3975" y="4306060"/>
            <a:ext cx="10515600" cy="1325563"/>
          </a:xfrm>
        </p:spPr>
        <p:txBody>
          <a:bodyPr/>
          <a:lstStyle/>
          <a:p>
            <a:endParaRPr lang="fr-FR" dirty="0"/>
          </a:p>
        </p:txBody>
      </p:sp>
      <p:sp>
        <p:nvSpPr>
          <p:cNvPr id="3" name="Espace réservé du contenu 2"/>
          <p:cNvSpPr>
            <a:spLocks noGrp="1"/>
          </p:cNvSpPr>
          <p:nvPr>
            <p:ph idx="1"/>
          </p:nvPr>
        </p:nvSpPr>
        <p:spPr>
          <a:xfrm>
            <a:off x="838200" y="592428"/>
            <a:ext cx="10515600" cy="5584535"/>
          </a:xfrm>
        </p:spPr>
        <p:txBody>
          <a:bodyPr/>
          <a:lstStyle/>
          <a:p>
            <a:pPr marL="0" indent="0">
              <a:buNone/>
            </a:pPr>
            <a:r>
              <a:rPr lang="en-US" b="1" dirty="0" smtClean="0">
                <a:solidFill>
                  <a:schemeClr val="accent5"/>
                </a:solidFill>
                <a:latin typeface="Times New Roman" panose="02020603050405020304" pitchFamily="18" charset="0"/>
                <a:cs typeface="Times New Roman" panose="02020603050405020304" pitchFamily="18" charset="0"/>
              </a:rPr>
              <a:t>Drinking Fountains </a:t>
            </a:r>
            <a:endParaRPr lang="en-US" b="1" dirty="0">
              <a:solidFill>
                <a:schemeClr val="accent5"/>
              </a:solidFill>
              <a:latin typeface="Times New Roman" panose="02020603050405020304" pitchFamily="18" charset="0"/>
              <a:cs typeface="Times New Roman" panose="02020603050405020304" pitchFamily="18" charset="0"/>
            </a:endParaRPr>
          </a:p>
        </p:txBody>
      </p:sp>
      <p:pic>
        <p:nvPicPr>
          <p:cNvPr id="1028" name="Picture 4" descr="RÃ©sultat de recherche d'images pour &quot;jim crow law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52" y="1223493"/>
            <a:ext cx="10599313" cy="5197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994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122" name="Picture 2" descr="Image associÃ©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8789" y="0"/>
            <a:ext cx="11225011" cy="6761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560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9218" name="Picture 2" descr="Image associÃ©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6365" y="218941"/>
            <a:ext cx="11539471" cy="6639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557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6146" name="Picture 2" descr="Image associÃ©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3487" y="365124"/>
            <a:ext cx="11436440" cy="638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182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7170" name="Picture 2" descr="RÃ©sultat de recherche d'images pour &quot;jim crow laws&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2123" y="365125"/>
            <a:ext cx="11578107" cy="661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005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Times New Roman" panose="02020603050405020304" pitchFamily="18" charset="0"/>
                <a:ea typeface="+mn-ea"/>
                <a:cs typeface="Times New Roman" panose="02020603050405020304" pitchFamily="18" charset="0"/>
              </a:rPr>
              <a:t> </a:t>
            </a:r>
            <a:r>
              <a:rPr lang="fr-FR" sz="4000" b="1" dirty="0" smtClean="0">
                <a:solidFill>
                  <a:srgbClr val="FF0000"/>
                </a:solidFill>
                <a:latin typeface="Times New Roman" panose="02020603050405020304" pitchFamily="18" charset="0"/>
                <a:ea typeface="+mn-ea"/>
                <a:cs typeface="Times New Roman" panose="02020603050405020304" pitchFamily="18" charset="0"/>
              </a:rPr>
              <a:t>                        The </a:t>
            </a:r>
            <a:r>
              <a:rPr lang="fr-FR" sz="4000" b="1" dirty="0">
                <a:solidFill>
                  <a:srgbClr val="FF0000"/>
                </a:solidFill>
                <a:latin typeface="Times New Roman" panose="02020603050405020304" pitchFamily="18" charset="0"/>
                <a:ea typeface="+mn-ea"/>
                <a:cs typeface="Times New Roman" panose="02020603050405020304" pitchFamily="18" charset="0"/>
              </a:rPr>
              <a:t>Ku Klux Klan </a:t>
            </a:r>
            <a:endParaRPr lang="fr-FR" sz="4000" dirty="0"/>
          </a:p>
        </p:txBody>
      </p:sp>
      <p:pic>
        <p:nvPicPr>
          <p:cNvPr id="10242" name="Picture 2" descr="RÃ©sultat de recherche d'images pour &quot;klu klux klan&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93" y="1532586"/>
            <a:ext cx="11616744" cy="5325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254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1266" name="Picture 2" descr="Image associÃ©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8186" y="365124"/>
            <a:ext cx="10735614" cy="6190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656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069" y="1825625"/>
            <a:ext cx="11846256" cy="4351338"/>
          </a:xfrm>
        </p:spPr>
        <p:txBody>
          <a:bodyPr>
            <a:normAutofit/>
          </a:bodyPr>
          <a:lstStyle/>
          <a:p>
            <a:pPr marL="0" indent="0">
              <a:buNone/>
            </a:pPr>
            <a:r>
              <a:rPr lang="en-US" sz="4400" b="1" dirty="0" smtClean="0">
                <a:solidFill>
                  <a:srgbClr val="FF0000"/>
                </a:solidFill>
                <a:latin typeface="Times New Roman" panose="02020603050405020304" pitchFamily="18" charset="0"/>
                <a:cs typeface="Times New Roman" panose="02020603050405020304" pitchFamily="18" charset="0"/>
              </a:rPr>
              <a:t>The most prolific figures of the Negro Movement </a:t>
            </a:r>
            <a:endParaRPr lang="en-US" sz="4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485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150126" y="122830"/>
            <a:ext cx="5847450" cy="6591869"/>
          </a:xfrm>
        </p:spPr>
        <p:txBody>
          <a:bodyPr>
            <a:normAutofit fontScale="25000" lnSpcReduction="20000"/>
          </a:bodyPr>
          <a:lstStyle/>
          <a:p>
            <a:pPr marL="0" indent="0" algn="ctr">
              <a:lnSpc>
                <a:spcPct val="107000"/>
              </a:lnSpc>
              <a:spcAft>
                <a:spcPts val="800"/>
              </a:spcAft>
              <a:buNone/>
            </a:pPr>
            <a:r>
              <a:rPr lang="en-US" sz="58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6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W.E.B Du Bois</a:t>
            </a:r>
            <a:endParaRPr lang="fr-FR" sz="96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9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1909, Du Bois co-founded the National Association for the Advancement of Colored People (NAACP), an organization which remains active even today. In 1910, the NAACP launched its official magazine </a:t>
            </a:r>
            <a:r>
              <a:rPr lang="en-US" sz="96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Crisis</a:t>
            </a:r>
            <a:r>
              <a:rPr lang="en-US" sz="9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Du Bois was its editor for the first 24 years. The Crisis played an important role in the Harlem Renaissance providing a platform for several well-known writers of the movement, including Claude McKay and Langston Hughes. Du Bois was among the leading intellectuals of the renaissance and wrote several important pieces which introduced concepts like ‘</a:t>
            </a:r>
            <a:r>
              <a:rPr lang="en-US" sz="96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double consciousness’</a:t>
            </a:r>
            <a:r>
              <a:rPr lang="en-US" sz="9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which were widely used by writers of the movement.</a:t>
            </a:r>
            <a:endParaRPr lang="fr-FR" sz="9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n-US" sz="8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80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Souls of Black Folk (Non Fiction Book, 1903)</a:t>
            </a:r>
            <a:endParaRPr lang="fr-FR" sz="80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n-US" sz="80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Dark Princess (Historical Novel, 1928</a:t>
            </a:r>
            <a:r>
              <a:rPr lang="en-US" sz="5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5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pic>
        <p:nvPicPr>
          <p:cNvPr id="7" name="Picture 3"/>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687236" y="122830"/>
            <a:ext cx="5172667" cy="6735169"/>
          </a:xfrm>
          <a:prstGeom prst="rect">
            <a:avLst/>
          </a:prstGeom>
          <a:noFill/>
          <a:ln>
            <a:noFill/>
          </a:ln>
        </p:spPr>
      </p:pic>
    </p:spTree>
    <p:extLst>
      <p:ext uri="{BB962C8B-B14F-4D97-AF65-F5344CB8AC3E}">
        <p14:creationId xmlns:p14="http://schemas.microsoft.com/office/powerpoint/2010/main" val="4121757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830" y="191069"/>
            <a:ext cx="11230970" cy="6469038"/>
          </a:xfrm>
        </p:spPr>
        <p:txBody>
          <a:bodyPr/>
          <a:lstStyle/>
          <a:p>
            <a:pPr marL="0" indent="0" algn="just">
              <a:buNone/>
            </a:pPr>
            <a:endPar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Harlem Renaissance was an artistic and literary flowering movement that fostered a new black cultural identity in the 1920s and 1930s by </a:t>
            </a:r>
            <a:r>
              <a:rPr lang="en-US" dirty="0">
                <a:solidFill>
                  <a:prstClr val="black"/>
                </a:solidFill>
                <a:latin typeface="Times New Roman" panose="02020603050405020304" pitchFamily="18" charset="0"/>
                <a:cs typeface="Times New Roman" panose="02020603050405020304" pitchFamily="18" charset="0"/>
              </a:rPr>
              <a:t>a group of creative young writers, artists, musicians, and powerful social </a:t>
            </a:r>
            <a:r>
              <a:rPr lang="en-US" dirty="0" smtClean="0">
                <a:solidFill>
                  <a:prstClr val="black"/>
                </a:solidFill>
                <a:latin typeface="Times New Roman" panose="02020603050405020304" pitchFamily="18" charset="0"/>
                <a:cs typeface="Times New Roman" panose="02020603050405020304" pitchFamily="18" charset="0"/>
              </a:rPr>
              <a:t>thinkers.”</a:t>
            </a:r>
          </a:p>
          <a:p>
            <a:pPr marL="0" indent="0" algn="just">
              <a:buNone/>
            </a:pPr>
            <a:endParaRPr lang="en-US"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dirty="0" smtClean="0">
                <a:solidFill>
                  <a:srgbClr val="000000"/>
                </a:solidFill>
                <a:latin typeface="Times New Roman" panose="02020603050405020304" pitchFamily="18" charset="0"/>
                <a:cs typeface="Times New Roman" panose="02020603050405020304" pitchFamily="18" charset="0"/>
              </a:rPr>
              <a:t>“ a </a:t>
            </a:r>
            <a:r>
              <a:rPr lang="en-US"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spiritual coming of age in which the black community was able to seize upon its first chances for group expression and self determination.”</a:t>
            </a:r>
          </a:p>
          <a:p>
            <a:pPr marL="0" indent="0" algn="just">
              <a:buNone/>
            </a:pPr>
            <a:endParaRPr lang="en-US"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It transformed s</a:t>
            </a:r>
            <a:r>
              <a:rPr lang="en-US"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ocial disillusionment to race pride”</a:t>
            </a:r>
          </a:p>
          <a:p>
            <a:pPr marL="0" indent="0" algn="just">
              <a:buNone/>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fr-FR"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Alain Locke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7354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23332"/>
            <a:ext cx="10515600" cy="5453632"/>
          </a:xfrm>
        </p:spPr>
        <p:txBody>
          <a:bodyPr/>
          <a:lstStyle/>
          <a:p>
            <a:pPr marL="0" lvl="0" indent="0" algn="just">
              <a:buNone/>
            </a:pPr>
            <a:endParaRPr lang="en-US"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en-US"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dirty="0" smtClean="0">
                <a:solidFill>
                  <a:prstClr val="black"/>
                </a:solidFill>
                <a:latin typeface="Times New Roman" panose="02020603050405020304" pitchFamily="18" charset="0"/>
                <a:cs typeface="Times New Roman" panose="02020603050405020304" pitchFamily="18" charset="0"/>
              </a:rPr>
              <a:t>“We </a:t>
            </a:r>
            <a:r>
              <a:rPr lang="en-US" dirty="0">
                <a:solidFill>
                  <a:prstClr val="black"/>
                </a:solidFill>
                <a:latin typeface="Times New Roman" panose="02020603050405020304" pitchFamily="18" charset="0"/>
                <a:cs typeface="Times New Roman" panose="02020603050405020304" pitchFamily="18" charset="0"/>
              </a:rPr>
              <a:t>have a right, in our effort to get just treatment, to insist that we produce something of the best in human character and that it is unfair to judge us by our criminals and prostitutes</a:t>
            </a:r>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dirty="0">
                <a:solidFill>
                  <a:prstClr val="black"/>
                </a:solidFill>
                <a:latin typeface="Times New Roman" panose="02020603050405020304" pitchFamily="18" charset="0"/>
                <a:cs typeface="Times New Roman" panose="02020603050405020304" pitchFamily="18" charset="0"/>
              </a:rPr>
              <a:t>            </a:t>
            </a:r>
            <a:endParaRPr lang="en-US"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Du </a:t>
            </a:r>
            <a:r>
              <a:rPr lang="en-US" dirty="0" smtClean="0">
                <a:solidFill>
                  <a:prstClr val="black"/>
                </a:solidFill>
                <a:latin typeface="Times New Roman" panose="02020603050405020304" pitchFamily="18" charset="0"/>
                <a:cs typeface="Times New Roman" panose="02020603050405020304" pitchFamily="18" charset="0"/>
              </a:rPr>
              <a:t>Bois. In </a:t>
            </a:r>
            <a:r>
              <a:rPr lang="en-US" i="1" dirty="0" smtClean="0">
                <a:solidFill>
                  <a:prstClr val="black"/>
                </a:solidFill>
                <a:latin typeface="Times New Roman" panose="02020603050405020304" pitchFamily="18" charset="0"/>
                <a:cs typeface="Times New Roman" panose="02020603050405020304" pitchFamily="18" charset="0"/>
              </a:rPr>
              <a:t>Criteria </a:t>
            </a:r>
            <a:r>
              <a:rPr lang="en-US" i="1" dirty="0">
                <a:solidFill>
                  <a:prstClr val="black"/>
                </a:solidFill>
                <a:latin typeface="Times New Roman" panose="02020603050405020304" pitchFamily="18" charset="0"/>
                <a:cs typeface="Times New Roman" panose="02020603050405020304" pitchFamily="18" charset="0"/>
              </a:rPr>
              <a:t>for Negro </a:t>
            </a:r>
            <a:r>
              <a:rPr lang="en-US" i="1" dirty="0" smtClean="0">
                <a:solidFill>
                  <a:prstClr val="black"/>
                </a:solidFill>
                <a:latin typeface="Times New Roman" panose="02020603050405020304" pitchFamily="18" charset="0"/>
                <a:cs typeface="Times New Roman" panose="02020603050405020304" pitchFamily="18" charset="0"/>
              </a:rPr>
              <a:t>Art</a:t>
            </a:r>
            <a:r>
              <a:rPr lang="en-US" dirty="0" smtClean="0">
                <a:solidFill>
                  <a:prstClr val="black"/>
                </a:solidFill>
                <a:latin typeface="Times New Roman" panose="02020603050405020304" pitchFamily="18" charset="0"/>
                <a:cs typeface="Times New Roman" panose="02020603050405020304" pitchFamily="18" charset="0"/>
              </a:rPr>
              <a:t>. “The Crisis”, (1921)</a:t>
            </a:r>
            <a:endParaRPr lang="fr-FR" dirty="0"/>
          </a:p>
        </p:txBody>
      </p:sp>
    </p:spTree>
    <p:extLst>
      <p:ext uri="{BB962C8B-B14F-4D97-AF65-F5344CB8AC3E}">
        <p14:creationId xmlns:p14="http://schemas.microsoft.com/office/powerpoint/2010/main" val="1060661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191070" y="150125"/>
            <a:ext cx="5806506" cy="6428096"/>
          </a:xfrm>
        </p:spPr>
        <p:txBody>
          <a:bodyPr>
            <a:normAutofit fontScale="92500"/>
          </a:bodyPr>
          <a:lstStyle/>
          <a:p>
            <a:pPr marL="0" indent="0" algn="ctr">
              <a:lnSpc>
                <a:spcPct val="107000"/>
              </a:lnSpc>
              <a:spcAft>
                <a:spcPts val="800"/>
              </a:spcAft>
              <a:buNone/>
            </a:pP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Alain Locke</a:t>
            </a:r>
            <a:endParaRPr lang="fr-FR" sz="2000" b="1"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Alain </a:t>
            </a: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Locke was the editor of The New Negro: An Interpretation, which was published in 1925. An anthology of fiction, poetry, and essays on African and African-American art and </a:t>
            </a: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literature. </a:t>
            </a: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New Negro is considered the definitive text of the Harlem Renaissance and gave it the name by which it was known during the time, the “New Negro Movement”. Along with W. E. B. Du Bois, Locke was the leading philosopher of the Harlem Renaissance and gave the movement direction and inspiration.</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pic>
        <p:nvPicPr>
          <p:cNvPr id="7" name="Picture 2"/>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264323" y="150125"/>
            <a:ext cx="5568286" cy="6564574"/>
          </a:xfrm>
          <a:prstGeom prst="rect">
            <a:avLst/>
          </a:prstGeom>
          <a:noFill/>
          <a:ln>
            <a:noFill/>
          </a:ln>
        </p:spPr>
      </p:pic>
    </p:spTree>
    <p:extLst>
      <p:ext uri="{BB962C8B-B14F-4D97-AF65-F5344CB8AC3E}">
        <p14:creationId xmlns:p14="http://schemas.microsoft.com/office/powerpoint/2010/main" val="2873647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191070" y="0"/>
            <a:ext cx="6332560" cy="6660107"/>
          </a:xfrm>
        </p:spPr>
        <p:txBody>
          <a:bodyPr>
            <a:normAutofit fontScale="47500" lnSpcReduction="20000"/>
          </a:bodyPr>
          <a:lstStyle/>
          <a:p>
            <a:pPr marL="0" indent="0" algn="ctr">
              <a:lnSpc>
                <a:spcPct val="107000"/>
              </a:lnSpc>
              <a:spcAft>
                <a:spcPts val="800"/>
              </a:spcAft>
              <a:buNone/>
            </a:pPr>
            <a:r>
              <a:rPr lang="en-US" sz="36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Claude McKay </a:t>
            </a:r>
          </a:p>
          <a:p>
            <a:pPr marL="0" indent="0" algn="just">
              <a:lnSpc>
                <a:spcPct val="107000"/>
              </a:lnSpc>
              <a:spcAft>
                <a:spcPts val="800"/>
              </a:spcAft>
              <a:buNone/>
            </a:pP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en-US" sz="4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Jamaican immigrant who at first wrote poems primarily in Jamaican dialect but switched to Standard English forms after moving to the United States. His militant sonnet “If We Must Die” was published in 1919 during a period of intense racial violence. The poem noted for its revolutionary tone became popular among African American readers and is considered a landmark of Harlem Renaissance. His 1928 novel Home to Harlem became a best-seller and won the Harmon Gold Award for Literature. The following year his novel Banjo was published which was hailed as a radical work that envisioned the black political identity in a global framework. McKay was among the most famous writers of the Harlem Renaissance and an influential figure of the movement.</a:t>
            </a:r>
            <a:endParaRPr lang="fr-FR" sz="4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3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If We Must Die (Poem, 1919)</a:t>
            </a:r>
            <a:endParaRPr lang="fr-FR" sz="3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3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Home to Harlem (Novel, 1928)</a:t>
            </a:r>
            <a:endParaRPr lang="fr-FR" sz="3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3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Banjo (Novel, 1929)</a:t>
            </a:r>
            <a:endParaRPr lang="fr-FR" sz="3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pic>
        <p:nvPicPr>
          <p:cNvPr id="7" name="Picture 1"/>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523630" y="191070"/>
            <a:ext cx="5377218" cy="6666930"/>
          </a:xfrm>
          <a:prstGeom prst="rect">
            <a:avLst/>
          </a:prstGeom>
          <a:noFill/>
          <a:ln>
            <a:noFill/>
          </a:ln>
        </p:spPr>
      </p:pic>
    </p:spTree>
    <p:extLst>
      <p:ext uri="{BB962C8B-B14F-4D97-AF65-F5344CB8AC3E}">
        <p14:creationId xmlns:p14="http://schemas.microsoft.com/office/powerpoint/2010/main" val="1296709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122830" y="150125"/>
            <a:ext cx="5786651" cy="6550926"/>
          </a:xfrm>
        </p:spPr>
        <p:txBody>
          <a:bodyPr>
            <a:normAutofit fontScale="62500" lnSpcReduction="20000"/>
          </a:bodyPr>
          <a:lstStyle/>
          <a:p>
            <a:pPr marL="0" indent="0" algn="ctr">
              <a:lnSpc>
                <a:spcPct val="107000"/>
              </a:lnSpc>
              <a:spcAft>
                <a:spcPts val="800"/>
              </a:spcAft>
              <a:buNone/>
            </a:pPr>
            <a:r>
              <a:rPr lang="en-US" sz="3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Langston </a:t>
            </a:r>
            <a:r>
              <a:rPr lang="en-US" sz="3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Hughes</a:t>
            </a:r>
            <a:endParaRPr lang="en-US" sz="3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3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Langston Hughes is the most famous person associated with the Harlem Renaissance and among the most influential leaders of the movement. He famously wrote about the period that “the negro was in vogue”. Considered among the greatest poets in U.S. history, Hughes was one of the earliest innovators of jazz poetry, poetry that “demonstrates jazz-like rhythm”. His works often portrayed the lives of middle class African Americans. Hughes was a proponent of creating distinctive “Negro” </a:t>
            </a:r>
            <a:r>
              <a:rPr lang="en-US" sz="3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art”.</a:t>
            </a:r>
            <a:endParaRPr lang="fr-FR" sz="3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Weary Blues (Poetry Collection, 1926)</a:t>
            </a:r>
            <a:endParaRPr lang="fr-FR" sz="3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Fine Clothes to the Jew (Poetry Collection, 1927)</a:t>
            </a:r>
            <a:endParaRPr lang="fr-FR" sz="3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Ways of White Folks (Short Stories Collection, 1934)</a:t>
            </a:r>
          </a:p>
          <a:p>
            <a:pPr marL="0" indent="0">
              <a:lnSpc>
                <a:spcPct val="107000"/>
              </a:lnSpc>
              <a:spcAft>
                <a:spcPts val="800"/>
              </a:spcAft>
              <a:buNone/>
            </a:pPr>
            <a:r>
              <a:rPr lang="en-US" sz="34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He stated :  "Our Individual Dark-Skinned Selves"</a:t>
            </a:r>
            <a:endParaRPr lang="fr-FR" sz="3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5" name="Espace réservé du texte 4"/>
          <p:cNvSpPr>
            <a:spLocks noGrp="1"/>
          </p:cNvSpPr>
          <p:nvPr>
            <p:ph type="body" sz="quarter" idx="3"/>
          </p:nvPr>
        </p:nvSpPr>
        <p:spPr/>
        <p:txBody>
          <a:bodyPr/>
          <a:lstStyle/>
          <a:p>
            <a:endParaRPr lang="fr-FR"/>
          </a:p>
        </p:txBody>
      </p:sp>
      <p:pic>
        <p:nvPicPr>
          <p:cNvPr id="7" name="Picture 2"/>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155140" y="150125"/>
            <a:ext cx="5677469" cy="6359857"/>
          </a:xfrm>
          <a:prstGeom prst="rect">
            <a:avLst/>
          </a:prstGeom>
          <a:noFill/>
          <a:ln>
            <a:noFill/>
          </a:ln>
        </p:spPr>
      </p:pic>
    </p:spTree>
    <p:extLst>
      <p:ext uri="{BB962C8B-B14F-4D97-AF65-F5344CB8AC3E}">
        <p14:creationId xmlns:p14="http://schemas.microsoft.com/office/powerpoint/2010/main" val="13393691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150126" y="95534"/>
            <a:ext cx="5847450" cy="6605517"/>
          </a:xfrm>
        </p:spPr>
        <p:txBody>
          <a:bodyPr>
            <a:normAutofit/>
          </a:bodyPr>
          <a:lstStyle/>
          <a:p>
            <a:pPr marL="0" indent="0">
              <a:buNone/>
            </a:pPr>
            <a:r>
              <a:rPr lang="en-US" dirty="0" smtClean="0">
                <a:solidFill>
                  <a:srgbClr val="000000"/>
                </a:solidFill>
                <a:effectLst/>
                <a:latin typeface="Times New Roman" panose="02020603050405020304" pitchFamily="18" charset="0"/>
                <a:ea typeface="Calibri" panose="020F0502020204030204" pitchFamily="34" charset="0"/>
              </a:rPr>
              <a:t>            </a:t>
            </a:r>
            <a:r>
              <a:rPr lang="en-US" b="1" dirty="0" smtClean="0">
                <a:solidFill>
                  <a:srgbClr val="000000"/>
                </a:solidFill>
                <a:effectLst/>
                <a:latin typeface="Times New Roman" panose="02020603050405020304" pitchFamily="18" charset="0"/>
                <a:ea typeface="Calibri" panose="020F0502020204030204" pitchFamily="34" charset="0"/>
              </a:rPr>
              <a:t>Zora Neale Hurston</a:t>
            </a:r>
          </a:p>
          <a:p>
            <a:pPr marL="0" indent="0">
              <a:buNone/>
            </a:pPr>
            <a:endParaRPr lang="en-US" b="1" dirty="0" smtClean="0">
              <a:solidFill>
                <a:srgbClr val="000000"/>
              </a:solidFill>
              <a:effectLst/>
              <a:latin typeface="Times New Roman" panose="02020603050405020304" pitchFamily="18" charset="0"/>
              <a:ea typeface="Calibri" panose="020F0502020204030204" pitchFamily="34" charset="0"/>
            </a:endParaRPr>
          </a:p>
          <a:p>
            <a:pPr marL="0" indent="0" algn="just">
              <a:buNone/>
            </a:pPr>
            <a:r>
              <a:rPr lang="en-US" dirty="0" smtClean="0">
                <a:solidFill>
                  <a:srgbClr val="000000"/>
                </a:solidFill>
                <a:effectLst/>
                <a:latin typeface="Times New Roman" panose="02020603050405020304" pitchFamily="18" charset="0"/>
                <a:ea typeface="Calibri" panose="020F0502020204030204" pitchFamily="34" charset="0"/>
              </a:rPr>
              <a:t> </a:t>
            </a:r>
            <a:r>
              <a:rPr lang="en-US" dirty="0" smtClean="0">
                <a:solidFill>
                  <a:srgbClr val="000000"/>
                </a:solidFill>
                <a:latin typeface="Times New Roman" panose="02020603050405020304" pitchFamily="18" charset="0"/>
                <a:ea typeface="Calibri" panose="020F0502020204030204" pitchFamily="34" charset="0"/>
              </a:rPr>
              <a:t>A </a:t>
            </a:r>
            <a:r>
              <a:rPr lang="en-US" dirty="0" smtClean="0">
                <a:solidFill>
                  <a:srgbClr val="000000"/>
                </a:solidFill>
                <a:effectLst/>
                <a:latin typeface="Times New Roman" panose="02020603050405020304" pitchFamily="18" charset="0"/>
                <a:ea typeface="Calibri" panose="020F0502020204030204" pitchFamily="34" charset="0"/>
              </a:rPr>
              <a:t>prominent figure of the movement. Her writings, more than anyone else, revealed the truth of the black Southern experience as being a native of the rural South she was intimate with black folklore. Hurston was the most prominent female writer of the Harlem Renaissance and her 1937 novel Their Eyes Were Watching God is considered among the most influential works of not only the Renaissance but also of African American and women’s literature</a:t>
            </a:r>
            <a:endParaRPr lang="fr-FR" dirty="0"/>
          </a:p>
        </p:txBody>
      </p:sp>
      <p:sp>
        <p:nvSpPr>
          <p:cNvPr id="5" name="Espace réservé du texte 4"/>
          <p:cNvSpPr>
            <a:spLocks noGrp="1"/>
          </p:cNvSpPr>
          <p:nvPr>
            <p:ph type="body" sz="quarter" idx="3"/>
          </p:nvPr>
        </p:nvSpPr>
        <p:spPr/>
        <p:txBody>
          <a:bodyPr/>
          <a:lstStyle/>
          <a:p>
            <a:endParaRPr lang="fr-FR"/>
          </a:p>
        </p:txBody>
      </p:sp>
      <p:pic>
        <p:nvPicPr>
          <p:cNvPr id="7" name="Picture 3"/>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172200" y="95534"/>
            <a:ext cx="6179025" cy="6447161"/>
          </a:xfrm>
          <a:prstGeom prst="rect">
            <a:avLst/>
          </a:prstGeom>
          <a:noFill/>
          <a:ln>
            <a:noFill/>
          </a:ln>
        </p:spPr>
      </p:pic>
    </p:spTree>
    <p:extLst>
      <p:ext uri="{BB962C8B-B14F-4D97-AF65-F5344CB8AC3E}">
        <p14:creationId xmlns:p14="http://schemas.microsoft.com/office/powerpoint/2010/main" val="2219799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218364" y="0"/>
            <a:ext cx="5779211" cy="6755641"/>
          </a:xfrm>
        </p:spPr>
        <p:txBody>
          <a:bodyPr>
            <a:normAutofit fontScale="62500" lnSpcReduction="20000"/>
          </a:bodyPr>
          <a:lstStyle/>
          <a:p>
            <a:pPr marL="0" indent="0">
              <a:lnSpc>
                <a:spcPct val="107000"/>
              </a:lnSpc>
              <a:spcAft>
                <a:spcPts val="800"/>
              </a:spcAft>
              <a:buNone/>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Louis Armstrong</a:t>
            </a:r>
            <a:endParaRPr lang="fr-FR" sz="40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4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popular culture, Harlem Renaissance is famous for African American music which gained prominence during the movement, especially jazz. Rising to prominence in the </a:t>
            </a:r>
            <a:r>
              <a:rPr lang="en-US" sz="4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1920s. </a:t>
            </a:r>
            <a:r>
              <a:rPr lang="en-US" sz="4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Louis Armstrong is not only the most popular musician of the movement but also considered among the greatest artists in jazz history. He first became known as an inventive trumpet and cornet player. And in the mid-1920s he emerged as the first great jazz soloist. Known for his unique voice Armstrong was also skilled at scat singing (vocalizing using sounds and syllables instead of actual lyrics). His contribution in the development and popularity of jazz music cannot be overstated.</a:t>
            </a:r>
            <a:endParaRPr lang="fr-FR" sz="4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pic>
        <p:nvPicPr>
          <p:cNvPr id="7" name="Picture 1"/>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359858" y="0"/>
            <a:ext cx="5663820" cy="6755641"/>
          </a:xfrm>
          <a:prstGeom prst="rect">
            <a:avLst/>
          </a:prstGeom>
          <a:noFill/>
          <a:ln>
            <a:noFill/>
          </a:ln>
        </p:spPr>
      </p:pic>
    </p:spTree>
    <p:extLst>
      <p:ext uri="{BB962C8B-B14F-4D97-AF65-F5344CB8AC3E}">
        <p14:creationId xmlns:p14="http://schemas.microsoft.com/office/powerpoint/2010/main" val="2873539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8000" b="1" dirty="0" smtClean="0">
                <a:latin typeface="Times New Roman" panose="02020603050405020304" pitchFamily="18" charset="0"/>
                <a:cs typeface="Times New Roman" panose="02020603050405020304" pitchFamily="18" charset="0"/>
              </a:rPr>
              <a:t>         </a:t>
            </a:r>
            <a:r>
              <a:rPr lang="fr-FR" sz="8000" b="1" dirty="0" err="1" smtClean="0">
                <a:latin typeface="Times New Roman" panose="02020603050405020304" pitchFamily="18" charset="0"/>
                <a:cs typeface="Times New Roman" panose="02020603050405020304" pitchFamily="18" charset="0"/>
              </a:rPr>
              <a:t>Thank</a:t>
            </a:r>
            <a:r>
              <a:rPr lang="fr-FR" sz="8000" b="1" dirty="0" smtClean="0">
                <a:latin typeface="Times New Roman" panose="02020603050405020304" pitchFamily="18" charset="0"/>
                <a:cs typeface="Times New Roman" panose="02020603050405020304" pitchFamily="18" charset="0"/>
              </a:rPr>
              <a:t> </a:t>
            </a:r>
            <a:r>
              <a:rPr lang="fr-FR" sz="8000" b="1" dirty="0" err="1" smtClean="0">
                <a:latin typeface="Times New Roman" panose="02020603050405020304" pitchFamily="18" charset="0"/>
                <a:cs typeface="Times New Roman" panose="02020603050405020304" pitchFamily="18" charset="0"/>
              </a:rPr>
              <a:t>you</a:t>
            </a:r>
            <a:r>
              <a:rPr lang="fr-FR" sz="8000" b="1" dirty="0" smtClean="0">
                <a:latin typeface="Times New Roman" panose="02020603050405020304" pitchFamily="18" charset="0"/>
                <a:cs typeface="Times New Roman" panose="02020603050405020304" pitchFamily="18" charset="0"/>
              </a:rPr>
              <a:t> </a:t>
            </a:r>
            <a:endParaRPr lang="fr-FR"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217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187355"/>
            <a:ext cx="10515600" cy="4989608"/>
          </a:xfrm>
        </p:spPr>
        <p:txBody>
          <a:bodyPr/>
          <a:lstStyle/>
          <a:p>
            <a:pPr marL="0" lvl="0" indent="0" algn="just">
              <a:buNone/>
            </a:pPr>
            <a:r>
              <a:rPr lang="en-US" dirty="0">
                <a:solidFill>
                  <a:prstClr val="black"/>
                </a:solidFill>
                <a:latin typeface="Times New Roman" panose="02020603050405020304" pitchFamily="18" charset="0"/>
                <a:cs typeface="Times New Roman" panose="02020603050405020304" pitchFamily="18" charset="0"/>
              </a:rPr>
              <a:t>“I think . . . most Negroes were apt to agree that [the artistic output] was a good thing. . . . And such an achievement, because it was elite in character, was a source of race pride and an argument against continued discrimination.” </a:t>
            </a:r>
          </a:p>
          <a:p>
            <a:pPr marL="0" lvl="0" indent="0" algn="just">
              <a:buNone/>
            </a:pPr>
            <a:r>
              <a:rPr lang="en-US" dirty="0">
                <a:solidFill>
                  <a:prstClr val="black"/>
                </a:solidFill>
                <a:latin typeface="Times New Roman" panose="02020603050405020304" pitchFamily="18" charset="0"/>
                <a:cs typeface="Times New Roman" panose="02020603050405020304" pitchFamily="18" charset="0"/>
              </a:rPr>
              <a:t>                      (</a:t>
            </a:r>
            <a:r>
              <a:rPr lang="fr-FR" dirty="0">
                <a:solidFill>
                  <a:prstClr val="black"/>
                </a:solidFill>
                <a:latin typeface="Times New Roman" panose="02020603050405020304" pitchFamily="18" charset="0"/>
                <a:cs typeface="Times New Roman" panose="02020603050405020304" pitchFamily="18" charset="0"/>
              </a:rPr>
              <a:t>Nathan Huggins : </a:t>
            </a:r>
            <a:r>
              <a:rPr lang="en-US" dirty="0">
                <a:solidFill>
                  <a:prstClr val="black"/>
                </a:solidFill>
                <a:latin typeface="Times New Roman" panose="02020603050405020304" pitchFamily="18" charset="0"/>
                <a:cs typeface="Times New Roman" panose="02020603050405020304" pitchFamily="18" charset="0"/>
              </a:rPr>
              <a:t>Harlem </a:t>
            </a:r>
            <a:r>
              <a:rPr lang="en-US" dirty="0" smtClean="0">
                <a:solidFill>
                  <a:prstClr val="black"/>
                </a:solidFill>
                <a:latin typeface="Times New Roman" panose="02020603050405020304" pitchFamily="18" charset="0"/>
                <a:cs typeface="Times New Roman" panose="02020603050405020304" pitchFamily="18" charset="0"/>
              </a:rPr>
              <a:t>Renaissance]</a:t>
            </a:r>
            <a:endParaRPr lang="fr-FR" dirty="0">
              <a:solidFill>
                <a:prstClr val="black"/>
              </a:solidFill>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732824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4552" y="1472606"/>
            <a:ext cx="10515600" cy="4351338"/>
          </a:xfrm>
        </p:spPr>
        <p:txBody>
          <a:bodyPr/>
          <a:lstStyle/>
          <a:p>
            <a:pPr marL="0" indent="0">
              <a:buNone/>
            </a:pPr>
            <a:r>
              <a:rPr lang="en-US" sz="4000" b="1" dirty="0">
                <a:solidFill>
                  <a:prstClr val="black"/>
                </a:solidFill>
                <a:latin typeface="Times New Roman" panose="02020603050405020304" pitchFamily="18" charset="0"/>
                <a:ea typeface="+mj-ea"/>
                <a:cs typeface="Times New Roman" panose="02020603050405020304" pitchFamily="18" charset="0"/>
              </a:rPr>
              <a:t>What factors might have influenced the way African Americans felt about their situation in the United States at this </a:t>
            </a:r>
            <a:r>
              <a:rPr lang="en-US" sz="4000" b="1" dirty="0" smtClean="0">
                <a:solidFill>
                  <a:prstClr val="black"/>
                </a:solidFill>
                <a:latin typeface="Times New Roman" panose="02020603050405020304" pitchFamily="18" charset="0"/>
                <a:ea typeface="+mj-ea"/>
                <a:cs typeface="Times New Roman" panose="02020603050405020304" pitchFamily="18" charset="0"/>
              </a:rPr>
              <a:t>time ?</a:t>
            </a:r>
            <a:r>
              <a:rPr lang="en-US" sz="2300" dirty="0">
                <a:solidFill>
                  <a:prstClr val="black"/>
                </a:solidFill>
                <a:ea typeface="+mj-ea"/>
                <a:cs typeface="+mj-cs"/>
              </a:rPr>
              <a:t/>
            </a:r>
            <a:br>
              <a:rPr lang="en-US" sz="2300" dirty="0">
                <a:solidFill>
                  <a:prstClr val="black"/>
                </a:solidFill>
                <a:ea typeface="+mj-ea"/>
                <a:cs typeface="+mj-cs"/>
              </a:rPr>
            </a:br>
            <a:endParaRPr lang="fr-FR" dirty="0"/>
          </a:p>
        </p:txBody>
      </p:sp>
    </p:spTree>
    <p:extLst>
      <p:ext uri="{BB962C8B-B14F-4D97-AF65-F5344CB8AC3E}">
        <p14:creationId xmlns:p14="http://schemas.microsoft.com/office/powerpoint/2010/main" val="3996340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941" y="218940"/>
            <a:ext cx="11134859" cy="6503831"/>
          </a:xfrm>
        </p:spPr>
        <p:txBody>
          <a:bodyPr>
            <a:normAutofit fontScale="92500" lnSpcReduction="10000"/>
          </a:bodyPr>
          <a:lstStyle/>
          <a:p>
            <a:pPr lvl="0" algn="just"/>
            <a:r>
              <a:rPr lang="en-US" sz="2600" dirty="0">
                <a:solidFill>
                  <a:prstClr val="black"/>
                </a:solidFill>
                <a:latin typeface="Times New Roman" panose="02020603050405020304" pitchFamily="18" charset="0"/>
                <a:cs typeface="Times New Roman" panose="02020603050405020304" pitchFamily="18" charset="0"/>
              </a:rPr>
              <a:t>The vast migration of African Americans to northern industrial centers that began early in the century and increased rapidly as World War I production needs and labor shortages boosted job opportunities.</a:t>
            </a:r>
          </a:p>
          <a:p>
            <a:pPr marL="0" lvl="0" indent="0" algn="just">
              <a:buNone/>
            </a:pPr>
            <a:endParaRPr lang="en-US" sz="2600" dirty="0">
              <a:solidFill>
                <a:prstClr val="black"/>
              </a:solidFill>
              <a:latin typeface="Times New Roman" panose="02020603050405020304" pitchFamily="18" charset="0"/>
              <a:cs typeface="Times New Roman" panose="02020603050405020304" pitchFamily="18" charset="0"/>
            </a:endParaRPr>
          </a:p>
          <a:p>
            <a:pPr lvl="0" algn="just"/>
            <a:r>
              <a:rPr lang="en-US" sz="2600" dirty="0">
                <a:solidFill>
                  <a:prstClr val="black"/>
                </a:solidFill>
                <a:latin typeface="Times New Roman" panose="02020603050405020304" pitchFamily="18" charset="0"/>
                <a:cs typeface="Times New Roman" panose="02020603050405020304" pitchFamily="18" charset="0"/>
              </a:rPr>
              <a:t>The disappointment that African Americans felt with the limited opportunities open to them as the United States struggled to transform itself from a rural to an urban society. </a:t>
            </a:r>
          </a:p>
          <a:p>
            <a:pPr marL="0" lvl="0" indent="0" algn="just">
              <a:buNone/>
            </a:pPr>
            <a:endParaRPr lang="en-US" sz="2600" dirty="0">
              <a:solidFill>
                <a:prstClr val="black"/>
              </a:solidFill>
              <a:latin typeface="Times New Roman" panose="02020603050405020304" pitchFamily="18" charset="0"/>
              <a:cs typeface="Times New Roman" panose="02020603050405020304" pitchFamily="18" charset="0"/>
            </a:endParaRPr>
          </a:p>
          <a:p>
            <a:pPr lvl="0" algn="just"/>
            <a:r>
              <a:rPr lang="en-US" sz="2600" dirty="0">
                <a:solidFill>
                  <a:prstClr val="black"/>
                </a:solidFill>
                <a:latin typeface="Times New Roman" panose="02020603050405020304" pitchFamily="18" charset="0"/>
                <a:cs typeface="Times New Roman" panose="02020603050405020304" pitchFamily="18" charset="0"/>
              </a:rPr>
              <a:t>Increased contact between African Americans and white Americans in the workplace and on city streets forced a new awareness of the disparity between the promise of U.S. democracy and its reality.</a:t>
            </a:r>
          </a:p>
          <a:p>
            <a:pPr marL="0" lvl="0" indent="0" algn="just">
              <a:buNone/>
            </a:pPr>
            <a:endParaRPr lang="en-US" sz="2600" dirty="0">
              <a:solidFill>
                <a:prstClr val="black"/>
              </a:solidFill>
              <a:latin typeface="Times New Roman" panose="02020603050405020304" pitchFamily="18" charset="0"/>
              <a:cs typeface="Times New Roman" panose="02020603050405020304" pitchFamily="18" charset="0"/>
            </a:endParaRPr>
          </a:p>
          <a:p>
            <a:pPr lvl="0" algn="just"/>
            <a:r>
              <a:rPr lang="en-US" sz="2600" dirty="0">
                <a:solidFill>
                  <a:prstClr val="black"/>
                </a:solidFill>
                <a:latin typeface="Times New Roman" panose="02020603050405020304" pitchFamily="18" charset="0"/>
                <a:cs typeface="Times New Roman" panose="02020603050405020304" pitchFamily="18" charset="0"/>
              </a:rPr>
              <a:t>Soldiers and nurses who had gone abroad during World War I returned home angry and frustrated that white strangers in Europe treated them with greater equality than did white Americans</a:t>
            </a:r>
            <a:r>
              <a:rPr lang="en-US" sz="2600" dirty="0" smtClean="0">
                <a:solidFill>
                  <a:prstClr val="black"/>
                </a:solidFill>
                <a:latin typeface="Times New Roman" panose="02020603050405020304" pitchFamily="18" charset="0"/>
                <a:cs typeface="Times New Roman" panose="02020603050405020304" pitchFamily="18" charset="0"/>
              </a:rPr>
              <a:t>.</a:t>
            </a:r>
          </a:p>
          <a:p>
            <a:pPr marL="0" lvl="0" indent="0" algn="just">
              <a:buNone/>
            </a:pPr>
            <a:endParaRPr lang="en-US" sz="2600" dirty="0" smtClean="0">
              <a:solidFill>
                <a:prstClr val="black"/>
              </a:solidFill>
              <a:latin typeface="Times New Roman" panose="02020603050405020304" pitchFamily="18" charset="0"/>
              <a:cs typeface="Times New Roman" panose="02020603050405020304" pitchFamily="18" charset="0"/>
            </a:endParaRPr>
          </a:p>
          <a:p>
            <a:pPr lvl="0" algn="just"/>
            <a:r>
              <a:rPr lang="en-US" sz="2600" dirty="0" smtClean="0">
                <a:solidFill>
                  <a:prstClr val="black"/>
                </a:solidFill>
                <a:latin typeface="Times New Roman" panose="02020603050405020304" pitchFamily="18" charset="0"/>
                <a:cs typeface="Times New Roman" panose="02020603050405020304" pitchFamily="18" charset="0"/>
              </a:rPr>
              <a:t>Increasing </a:t>
            </a:r>
            <a:r>
              <a:rPr lang="en-US" sz="2600" dirty="0">
                <a:solidFill>
                  <a:prstClr val="black"/>
                </a:solidFill>
                <a:latin typeface="Times New Roman" panose="02020603050405020304" pitchFamily="18" charset="0"/>
                <a:cs typeface="Times New Roman" panose="02020603050405020304" pitchFamily="18" charset="0"/>
              </a:rPr>
              <a:t>numbers of young African Americans had become better educated and better informed since migrating to the North.</a:t>
            </a:r>
            <a:endParaRPr lang="fr-FR" sz="2600" dirty="0">
              <a:solidFill>
                <a:prstClr val="black"/>
              </a:solidFill>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780253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119116"/>
            <a:ext cx="10515600" cy="5057847"/>
          </a:xfrm>
        </p:spPr>
        <p:txBody>
          <a:bodyPr>
            <a:normAutofit/>
          </a:bodyPr>
          <a:lstStyle/>
          <a:p>
            <a:pPr marL="0" indent="0">
              <a:buNone/>
            </a:pPr>
            <a:r>
              <a:rPr lang="en-US" sz="4400" b="1" dirty="0" smtClean="0">
                <a:latin typeface="Times New Roman" panose="02020603050405020304" pitchFamily="18" charset="0"/>
                <a:cs typeface="Times New Roman" panose="02020603050405020304" pitchFamily="18" charset="0"/>
              </a:rPr>
              <a:t>What are the economic, political, or social events that eventually lead to the Harlem Renaissance ?</a:t>
            </a:r>
            <a:endParaRPr lang="fr-FR"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33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050878"/>
            <a:ext cx="10515600" cy="5126085"/>
          </a:xfrm>
        </p:spPr>
        <p:txBody>
          <a:bodyPr/>
          <a:lstStyle/>
          <a:p>
            <a:pPr marL="0" indent="0">
              <a:lnSpc>
                <a:spcPct val="150000"/>
              </a:lnSpc>
              <a:buNone/>
            </a:pPr>
            <a:r>
              <a:rPr lang="en-US" sz="3200" dirty="0" smtClean="0">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Education in the south </a:t>
            </a:r>
          </a:p>
          <a:p>
            <a:pPr marL="0" indent="0">
              <a:lnSpc>
                <a:spcPct val="150000"/>
              </a:lnSpc>
              <a:buNone/>
            </a:pPr>
            <a:r>
              <a:rPr lang="en-US" dirty="0" smtClean="0">
                <a:latin typeface="Times New Roman" panose="02020603050405020304" pitchFamily="18" charset="0"/>
                <a:cs typeface="Times New Roman" panose="02020603050405020304" pitchFamily="18" charset="0"/>
              </a:rPr>
              <a:t>"When I was a boy, the state didn't even give you but three months to go to school. That's all. Three months . . . you could barely learn the alphabet in three months.“</a:t>
            </a:r>
          </a:p>
          <a:p>
            <a:pPr marL="0" indent="0">
              <a:buNone/>
            </a:pPr>
            <a:endParaRPr lang="fr-FR" dirty="0"/>
          </a:p>
        </p:txBody>
      </p:sp>
    </p:spTree>
    <p:extLst>
      <p:ext uri="{BB962C8B-B14F-4D97-AF65-F5344CB8AC3E}">
        <p14:creationId xmlns:p14="http://schemas.microsoft.com/office/powerpoint/2010/main" val="1499482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lvl="0">
              <a:spcBef>
                <a:spcPts val="1000"/>
              </a:spcBef>
            </a:pPr>
            <a:r>
              <a:rPr lang="fr-FR" sz="3600" b="1" dirty="0">
                <a:solidFill>
                  <a:srgbClr val="FF0000"/>
                </a:solidFill>
                <a:latin typeface="Times New Roman" panose="02020603050405020304" pitchFamily="18" charset="0"/>
                <a:ea typeface="+mn-ea"/>
                <a:cs typeface="Times New Roman" panose="02020603050405020304" pitchFamily="18" charset="0"/>
              </a:rPr>
              <a:t>Jim Crow </a:t>
            </a:r>
            <a:r>
              <a:rPr lang="en-US" sz="3600" b="1" dirty="0">
                <a:solidFill>
                  <a:srgbClr val="FF0000"/>
                </a:solidFill>
                <a:latin typeface="Times New Roman" panose="02020603050405020304" pitchFamily="18" charset="0"/>
                <a:ea typeface="+mn-ea"/>
                <a:cs typeface="Times New Roman" panose="02020603050405020304" pitchFamily="18" charset="0"/>
              </a:rPr>
              <a:t>Laws</a:t>
            </a:r>
            <a:r>
              <a:rPr lang="en-US" sz="2800" b="1" dirty="0">
                <a:solidFill>
                  <a:srgbClr val="FF0000"/>
                </a:solidFill>
                <a:latin typeface="Times New Roman" panose="02020603050405020304" pitchFamily="18" charset="0"/>
                <a:ea typeface="+mn-ea"/>
                <a:cs typeface="Times New Roman" panose="02020603050405020304" pitchFamily="18" charset="0"/>
              </a:rPr>
              <a:t/>
            </a:r>
            <a:br>
              <a:rPr lang="en-US" sz="2800" b="1" dirty="0">
                <a:solidFill>
                  <a:srgbClr val="FF0000"/>
                </a:solidFill>
                <a:latin typeface="Times New Roman" panose="02020603050405020304" pitchFamily="18" charset="0"/>
                <a:ea typeface="+mn-ea"/>
                <a:cs typeface="Times New Roman" panose="02020603050405020304" pitchFamily="18" charset="0"/>
              </a:rPr>
            </a:b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107284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074" name="Picture 2" descr="Image associÃ©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10907331" cy="6241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198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1170</Words>
  <Application>Microsoft Office PowerPoint</Application>
  <PresentationFormat>Grand écran</PresentationFormat>
  <Paragraphs>56</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Calibri Light</vt:lpstr>
      <vt:lpstr>Times New Roman</vt:lpstr>
      <vt:lpstr>Thème Office</vt:lpstr>
      <vt:lpstr>The Harlem Renaissance</vt:lpstr>
      <vt:lpstr>Présentation PowerPoint</vt:lpstr>
      <vt:lpstr>Présentation PowerPoint</vt:lpstr>
      <vt:lpstr>Présentation PowerPoint</vt:lpstr>
      <vt:lpstr>Présentation PowerPoint</vt:lpstr>
      <vt:lpstr>Présentation PowerPoint</vt:lpstr>
      <vt:lpstr>Présentation PowerPoint</vt:lpstr>
      <vt:lpstr>Jim Crow Laws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The Ku Klux Klan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Dell</cp:lastModifiedBy>
  <cp:revision>27</cp:revision>
  <dcterms:created xsi:type="dcterms:W3CDTF">2018-11-10T17:24:27Z</dcterms:created>
  <dcterms:modified xsi:type="dcterms:W3CDTF">2022-11-08T09:03:52Z</dcterms:modified>
</cp:coreProperties>
</file>