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0430" y="276212"/>
            <a:ext cx="13668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276212"/>
            <a:ext cx="1366837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24"/>
          <p:cNvSpPr>
            <a:spLocks noChangeArrowheads="1"/>
          </p:cNvSpPr>
          <p:nvPr/>
        </p:nvSpPr>
        <p:spPr bwMode="auto">
          <a:xfrm>
            <a:off x="1143022" y="347650"/>
            <a:ext cx="6572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Université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Echahid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Lakhdar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d’El-Oued</a:t>
            </a:r>
          </a:p>
          <a:p>
            <a:pPr algn="ctr"/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FACULTE DE TECHNOLOGIE</a:t>
            </a:r>
          </a:p>
          <a:p>
            <a:pPr algn="ctr"/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DEPARTEMENT DE GENIE MECANIQUE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857224" y="1928802"/>
            <a:ext cx="7463903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Matière</a:t>
            </a:r>
          </a:p>
          <a:p>
            <a:pPr algn="ctr">
              <a:defRPr/>
            </a:pPr>
            <a:r>
              <a:rPr lang="fr-FR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Dessin </a:t>
            </a:r>
            <a:r>
              <a:rPr lang="fr-FR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thechnique</a:t>
            </a:r>
            <a:endParaRPr lang="fr-FR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مستطيل 25"/>
          <p:cNvSpPr>
            <a:spLocks noChangeArrowheads="1"/>
          </p:cNvSpPr>
          <p:nvPr/>
        </p:nvSpPr>
        <p:spPr bwMode="auto">
          <a:xfrm>
            <a:off x="2945468" y="4286256"/>
            <a:ext cx="33410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dirty="0"/>
              <a:t>Pour </a:t>
            </a:r>
            <a:r>
              <a:rPr lang="fr-FR" sz="2400" b="1" dirty="0" smtClean="0"/>
              <a:t>deuxième année ST</a:t>
            </a:r>
            <a:endParaRPr lang="fr-FR" sz="2400" dirty="0"/>
          </a:p>
        </p:txBody>
      </p:sp>
      <p:sp>
        <p:nvSpPr>
          <p:cNvPr id="9" name="مستطيل 26"/>
          <p:cNvSpPr>
            <a:spLocks noChangeArrowheads="1"/>
          </p:cNvSpPr>
          <p:nvPr/>
        </p:nvSpPr>
        <p:spPr bwMode="auto">
          <a:xfrm>
            <a:off x="6858016" y="6324600"/>
            <a:ext cx="2114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Préparé par A.LAOUINI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85786" y="500042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Projection orthogonale</a:t>
            </a:r>
            <a:endParaRPr lang="fr-F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85752" y="1381147"/>
            <a:ext cx="8715404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57224" y="500042"/>
            <a:ext cx="231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 de projection</a:t>
            </a:r>
            <a:endParaRPr lang="fr-FR" dirty="0"/>
          </a:p>
        </p:txBody>
      </p:sp>
      <p:pic>
        <p:nvPicPr>
          <p:cNvPr id="3074" name="Picture 2" descr="D:\محاضرات\Dessin tech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2294" y="1214422"/>
            <a:ext cx="5795986" cy="475452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630068" y="987966"/>
            <a:ext cx="493654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Sur un feuille A4 verticale dessiner les vues suivant</a:t>
            </a:r>
          </a:p>
          <a:p>
            <a:pPr algn="l" rtl="0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Vue de face</a:t>
            </a:r>
          </a:p>
          <a:p>
            <a:pPr algn="l" rt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Vue de gauche</a:t>
            </a:r>
          </a:p>
          <a:p>
            <a:pPr algn="l" rt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Vue de dessue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42938" y="857233"/>
            <a:ext cx="8129590" cy="928693"/>
          </a:xfrm>
        </p:spPr>
        <p:txBody>
          <a:bodyPr>
            <a:normAutofit fontScale="90000"/>
          </a:bodyPr>
          <a:lstStyle/>
          <a:p>
            <a:pPr algn="just" rtl="0">
              <a:lnSpc>
                <a:spcPct val="150000"/>
              </a:lnSpc>
            </a:pPr>
            <a:r>
              <a:rPr lang="fr-FR" sz="2000" dirty="0" smtClean="0"/>
              <a:t>Le dessin technique, C’est un langage de communication technique universel, soumis à des règles précises définies par la normalisation.</a:t>
            </a:r>
            <a:endParaRPr lang="fr-FR" sz="2000" dirty="0"/>
          </a:p>
        </p:txBody>
      </p:sp>
      <p:sp>
        <p:nvSpPr>
          <p:cNvPr id="4" name="مستطيل 3"/>
          <p:cNvSpPr/>
          <p:nvPr/>
        </p:nvSpPr>
        <p:spPr>
          <a:xfrm>
            <a:off x="375475" y="500042"/>
            <a:ext cx="426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1. Utilité des dessins techniques</a:t>
            </a:r>
            <a:endParaRPr lang="fr-FR" sz="2400" dirty="0"/>
          </a:p>
        </p:txBody>
      </p:sp>
      <p:sp>
        <p:nvSpPr>
          <p:cNvPr id="5" name="مستطيل 4"/>
          <p:cNvSpPr/>
          <p:nvPr/>
        </p:nvSpPr>
        <p:spPr>
          <a:xfrm>
            <a:off x="380416" y="1895765"/>
            <a:ext cx="261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2. La normalisation</a:t>
            </a:r>
            <a:endParaRPr lang="fr-FR" sz="2400" dirty="0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442938" y="2357431"/>
            <a:ext cx="8129590" cy="121444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normalisation est la définition de spécification technique concernant un produit, En dessin technique, les caractères d’</a:t>
            </a:r>
            <a:r>
              <a:rPr lang="fr-FR" dirty="0" smtClean="0">
                <a:latin typeface="+mj-lt"/>
                <a:ea typeface="+mj-ea"/>
                <a:cs typeface="+mj-cs"/>
              </a:rPr>
              <a:t>é</a:t>
            </a:r>
            <a:r>
              <a:rPr kumimoji="0" lang="fr-FR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criture</a:t>
            </a:r>
            <a:r>
              <a:rPr lang="fr-FR" dirty="0" smtClean="0">
                <a:latin typeface="+mj-lt"/>
                <a:ea typeface="+mj-ea"/>
                <a:cs typeface="+mj-cs"/>
              </a:rPr>
              <a:t>, les traits d’exécution et les forme de dessin sont normalisés.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28596" y="3857628"/>
            <a:ext cx="3542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3. Matériel du dessinateur</a:t>
            </a:r>
            <a:endParaRPr lang="fr-FR" sz="24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0066" y="4357694"/>
            <a:ext cx="8286776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 Equerre à 45°,  2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Equerre à 60° , 30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°,  3 grande 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compas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avec rallonge,  4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Règle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graduée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5 Règle graduée a l’échelle multiple,  6 Té,  7 Trace cercles,  8 Trace courbe,  9 Trace lettres, 10 Affûtoir Grattoir, </a:t>
            </a:r>
            <a:r>
              <a:rPr lang="fr-F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11 ciseaux,  12 plumes a encre calibrées,  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rapporteur</a:t>
            </a:r>
            <a:r>
              <a:rPr lang="fr-F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d’angle</a:t>
            </a:r>
            <a:r>
              <a:rPr lang="fr-F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, 13 adaptateur plume sur compas,  14 crayon,  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15 Porte-mines, Gomme, Ruban adhésif.</a:t>
            </a:r>
            <a:endParaRPr lang="fr-F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E:\dessin4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28670"/>
            <a:ext cx="8215370" cy="507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محاضرات\Dessin tech\téléchargement.jp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05244" y="714356"/>
            <a:ext cx="5124474" cy="2347924"/>
          </a:xfrm>
          <a:prstGeom prst="rect">
            <a:avLst/>
          </a:prstGeom>
          <a:noFill/>
        </p:spPr>
      </p:pic>
      <p:pic>
        <p:nvPicPr>
          <p:cNvPr id="16387" name="Picture 3" descr="D:\محاضرات\Dessin tech\images (1).jpg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500034" y="3714752"/>
            <a:ext cx="8231430" cy="2357450"/>
          </a:xfrm>
          <a:prstGeom prst="rect">
            <a:avLst/>
          </a:prstGeom>
          <a:noFill/>
        </p:spPr>
      </p:pic>
      <p:sp>
        <p:nvSpPr>
          <p:cNvPr id="7" name="مستطيل 6"/>
          <p:cNvSpPr/>
          <p:nvPr/>
        </p:nvSpPr>
        <p:spPr>
          <a:xfrm>
            <a:off x="642910" y="285728"/>
            <a:ext cx="1483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4. Ecriture</a:t>
            </a:r>
            <a:endParaRPr lang="fr-FR" sz="2400" dirty="0"/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42938" y="785794"/>
            <a:ext cx="3486120" cy="2428892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dimension générale sont défini en fonction de la hauteur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des majuscules </a:t>
            </a:r>
            <a:r>
              <a:rPr lang="fr-FR" dirty="0" smtClean="0">
                <a:latin typeface="+mj-lt"/>
                <a:ea typeface="+mj-ea"/>
                <a:cs typeface="+mj-cs"/>
              </a:rPr>
              <a:t>, les valeur de </a:t>
            </a:r>
            <a:r>
              <a:rPr lang="fr-FR" b="1" dirty="0" smtClean="0">
                <a:latin typeface="+mj-lt"/>
                <a:ea typeface="+mj-ea"/>
                <a:cs typeface="+mj-cs"/>
              </a:rPr>
              <a:t>h</a:t>
            </a:r>
            <a:r>
              <a:rPr lang="fr-FR" dirty="0" smtClean="0">
                <a:latin typeface="+mj-lt"/>
                <a:ea typeface="+mj-ea"/>
                <a:cs typeface="+mj-cs"/>
              </a:rPr>
              <a:t> sont choisies parmi les dimension du tableau ci-dessous.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7157"/>
            <a:ext cx="290512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500570"/>
            <a:ext cx="6310398" cy="221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642910" y="500042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5. Formats normalisés </a:t>
            </a:r>
            <a:endParaRPr lang="fr-FR" sz="2400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>
            <a:lum bright="-10000" contrast="40000"/>
          </a:blip>
          <a:srcRect/>
          <a:stretch>
            <a:fillRect/>
          </a:stretch>
        </p:blipFill>
        <p:spPr bwMode="auto">
          <a:xfrm>
            <a:off x="369363" y="1285860"/>
            <a:ext cx="541708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285852" y="4643446"/>
          <a:ext cx="6929485" cy="1857388"/>
        </p:xfrm>
        <a:graphic>
          <a:graphicData uri="http://schemas.openxmlformats.org/drawingml/2006/table">
            <a:tbl>
              <a:tblPr/>
              <a:tblGrid>
                <a:gridCol w="1584550"/>
                <a:gridCol w="3615754"/>
                <a:gridCol w="1729181"/>
              </a:tblGrid>
              <a:tr h="414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Echelle</a:t>
                      </a:r>
                      <a:endParaRPr lang="fr-FR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Université</a:t>
                      </a:r>
                      <a:endParaRPr lang="fr-FR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Nom et Prénom</a:t>
                      </a:r>
                      <a:endParaRPr lang="fr-FR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9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Norme de dessin</a:t>
                      </a:r>
                      <a:endParaRPr lang="fr-FR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Nom de pièce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Date</a:t>
                      </a:r>
                      <a:r>
                        <a:rPr lang="fr-FR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7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Format</a:t>
                      </a:r>
                      <a:endParaRPr lang="fr-FR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Niveau</a:t>
                      </a:r>
                      <a:endParaRPr lang="fr-FR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9457" name="AutoShape 1"/>
          <p:cNvCxnSpPr>
            <a:cxnSpLocks noChangeShapeType="1"/>
          </p:cNvCxnSpPr>
          <p:nvPr/>
        </p:nvCxnSpPr>
        <p:spPr bwMode="auto">
          <a:xfrm rot="5400000">
            <a:off x="8000230" y="6143644"/>
            <a:ext cx="715174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" name="AutoShape 1"/>
          <p:cNvCxnSpPr>
            <a:cxnSpLocks noChangeShapeType="1"/>
          </p:cNvCxnSpPr>
          <p:nvPr/>
        </p:nvCxnSpPr>
        <p:spPr bwMode="auto">
          <a:xfrm rot="5400000">
            <a:off x="8000229" y="5429264"/>
            <a:ext cx="715174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" name="AutoShape 1"/>
          <p:cNvCxnSpPr>
            <a:cxnSpLocks noChangeShapeType="1"/>
          </p:cNvCxnSpPr>
          <p:nvPr/>
        </p:nvCxnSpPr>
        <p:spPr bwMode="auto">
          <a:xfrm rot="5400000">
            <a:off x="8143900" y="4829624"/>
            <a:ext cx="42862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4" name="AutoShape 1"/>
          <p:cNvCxnSpPr>
            <a:cxnSpLocks noChangeShapeType="1"/>
          </p:cNvCxnSpPr>
          <p:nvPr/>
        </p:nvCxnSpPr>
        <p:spPr bwMode="auto">
          <a:xfrm>
            <a:off x="6500826" y="4500570"/>
            <a:ext cx="1714512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6" name="AutoShape 1"/>
          <p:cNvCxnSpPr>
            <a:cxnSpLocks noChangeShapeType="1"/>
          </p:cNvCxnSpPr>
          <p:nvPr/>
        </p:nvCxnSpPr>
        <p:spPr bwMode="auto">
          <a:xfrm>
            <a:off x="1285852" y="4500570"/>
            <a:ext cx="164307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"/>
          <p:cNvCxnSpPr>
            <a:cxnSpLocks noChangeShapeType="1"/>
          </p:cNvCxnSpPr>
          <p:nvPr/>
        </p:nvCxnSpPr>
        <p:spPr bwMode="auto">
          <a:xfrm>
            <a:off x="2928926" y="4500570"/>
            <a:ext cx="3543764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19458" name="Picture 2" descr="D:\محاضرات\Dessin tech\unnamed.pn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071670" y="428604"/>
            <a:ext cx="7136290" cy="3786214"/>
          </a:xfrm>
          <a:prstGeom prst="rect">
            <a:avLst/>
          </a:prstGeom>
          <a:noFill/>
        </p:spPr>
      </p:pic>
      <p:sp>
        <p:nvSpPr>
          <p:cNvPr id="21" name="مستطيل 20"/>
          <p:cNvSpPr/>
          <p:nvPr/>
        </p:nvSpPr>
        <p:spPr>
          <a:xfrm>
            <a:off x="500034" y="285728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6. Cartouche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71472" y="500042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7. Les traits</a:t>
            </a:r>
            <a:endParaRPr lang="fr-FR" sz="2400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3" y="3600472"/>
            <a:ext cx="76866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728690" y="1071546"/>
            <a:ext cx="8201028" cy="17859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Plusieurs types des traits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sont employés en dessin technique, Un type de trait est caractérisé par sa: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j-lt"/>
                <a:ea typeface="+mj-ea"/>
                <a:cs typeface="+mj-cs"/>
              </a:rPr>
              <a:t>Nature : continu, interrompu ou mixte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Largueur: Fort ou fin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00034" y="500042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8. L’échelle</a:t>
            </a:r>
            <a:endParaRPr lang="fr-FR" sz="2400" dirty="0"/>
          </a:p>
        </p:txBody>
      </p:sp>
      <p:grpSp>
        <p:nvGrpSpPr>
          <p:cNvPr id="9" name="مجموعة 8"/>
          <p:cNvGrpSpPr/>
          <p:nvPr/>
        </p:nvGrpSpPr>
        <p:grpSpPr>
          <a:xfrm>
            <a:off x="779292" y="2285992"/>
            <a:ext cx="7793236" cy="928694"/>
            <a:chOff x="779292" y="2285992"/>
            <a:chExt cx="7793236" cy="928694"/>
          </a:xfrm>
        </p:grpSpPr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779292" y="2500306"/>
              <a:ext cx="1792444" cy="571504"/>
            </a:xfrm>
            <a:prstGeom prst="rect">
              <a:avLst/>
            </a:prstGeom>
            <a:noFill/>
          </p:spPr>
        </p:pic>
        <p:pic>
          <p:nvPicPr>
            <p:cNvPr id="20481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2857488" y="2285992"/>
              <a:ext cx="5715040" cy="928694"/>
            </a:xfrm>
            <a:prstGeom prst="rect">
              <a:avLst/>
            </a:prstGeom>
            <a:noFill/>
          </p:spPr>
        </p:pic>
      </p:grp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42910" y="928670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25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L’échelle 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est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le rapport entre les dimension mesurer sur le dessin et le dimension réelles de l’objet.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825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14282" y="3643314"/>
            <a:ext cx="3579121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Echelle 1 : 1 pour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vraie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grandeur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Echelle 1 : x pour la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réduction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Echelle x : 1 pour </a:t>
            </a:r>
            <a:r>
              <a:rPr lang="fr-FR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agrandissement</a:t>
            </a:r>
            <a:r>
              <a:rPr lang="fr-FR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4786322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00034" y="500042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9. Repère d’orientation</a:t>
            </a:r>
            <a:endParaRPr lang="fr-FR" sz="2400" dirty="0"/>
          </a:p>
        </p:txBody>
      </p:sp>
      <p:pic>
        <p:nvPicPr>
          <p:cNvPr id="1026" name="Picture 2" descr="D:\محاضرات\Dessin tech\unnamed.gif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5715008" y="3718262"/>
            <a:ext cx="2833699" cy="3139738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57166"/>
            <a:ext cx="26860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D:\محاضرات\Dessin tech\unnamed (1).gif"/>
          <p:cNvPicPr>
            <a:picLocks noChangeAspect="1" noChangeArrowheads="1"/>
          </p:cNvPicPr>
          <p:nvPr/>
        </p:nvPicPr>
        <p:blipFill>
          <a:blip r:embed="rId4">
            <a:lum bright="-10000" contrast="40000"/>
          </a:blip>
          <a:srcRect/>
          <a:stretch>
            <a:fillRect/>
          </a:stretch>
        </p:blipFill>
        <p:spPr bwMode="auto">
          <a:xfrm>
            <a:off x="642910" y="4000504"/>
            <a:ext cx="4342943" cy="2610860"/>
          </a:xfrm>
          <a:prstGeom prst="rect">
            <a:avLst/>
          </a:prstGeom>
          <a:noFill/>
        </p:spPr>
      </p:pic>
      <p:sp>
        <p:nvSpPr>
          <p:cNvPr id="9" name="مستطيل 8"/>
          <p:cNvSpPr/>
          <p:nvPr/>
        </p:nvSpPr>
        <p:spPr>
          <a:xfrm>
            <a:off x="642910" y="3214686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10. Méthode de projection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311</Words>
  <PresentationFormat>عرض على الشاشة (3:4)‏</PresentationFormat>
  <Paragraphs>44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Le dessin technique, C’est un langage de communication technique universel, soumis à des règles précises définies par la normalisation.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laouini</dc:creator>
  <cp:lastModifiedBy>laouini</cp:lastModifiedBy>
  <cp:revision>8</cp:revision>
  <dcterms:created xsi:type="dcterms:W3CDTF">2021-01-13T19:48:23Z</dcterms:created>
  <dcterms:modified xsi:type="dcterms:W3CDTF">2021-01-21T08:36:47Z</dcterms:modified>
</cp:coreProperties>
</file>