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3"/>
  </p:notesMasterIdLst>
  <p:sldIdLst>
    <p:sldId id="256" r:id="rId2"/>
    <p:sldId id="295" r:id="rId3"/>
    <p:sldId id="297" r:id="rId4"/>
    <p:sldId id="296" r:id="rId5"/>
    <p:sldId id="298" r:id="rId6"/>
    <p:sldId id="299" r:id="rId7"/>
    <p:sldId id="300" r:id="rId8"/>
    <p:sldId id="301" r:id="rId9"/>
    <p:sldId id="304" r:id="rId10"/>
    <p:sldId id="305" r:id="rId11"/>
    <p:sldId id="302" r:id="rId12"/>
    <p:sldId id="306" r:id="rId13"/>
    <p:sldId id="307" r:id="rId14"/>
    <p:sldId id="303" r:id="rId15"/>
    <p:sldId id="312" r:id="rId16"/>
    <p:sldId id="308" r:id="rId17"/>
    <p:sldId id="309" r:id="rId18"/>
    <p:sldId id="310" r:id="rId19"/>
    <p:sldId id="311" r:id="rId20"/>
    <p:sldId id="313" r:id="rId21"/>
    <p:sldId id="314" r:id="rId22"/>
    <p:sldId id="315" r:id="rId23"/>
    <p:sldId id="316" r:id="rId24"/>
    <p:sldId id="317" r:id="rId25"/>
    <p:sldId id="318" r:id="rId26"/>
    <p:sldId id="319" r:id="rId27"/>
    <p:sldId id="320" r:id="rId28"/>
    <p:sldId id="321" r:id="rId29"/>
    <p:sldId id="322" r:id="rId30"/>
    <p:sldId id="323" r:id="rId31"/>
    <p:sldId id="260" r:id="rId32"/>
  </p:sldIdLst>
  <p:sldSz cx="9144000" cy="5143500" type="screen16x9"/>
  <p:notesSz cx="6858000" cy="9144000"/>
  <p:embeddedFontLst>
    <p:embeddedFont>
      <p:font typeface="Abril Fatface" panose="020B0604020202020204" charset="0"/>
      <p:regular r:id="rId34"/>
    </p:embeddedFont>
    <p:embeddedFont>
      <p:font typeface="Merriweather Sans Regula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0FE5F8-AB1A-49B6-B9A5-5A49D8FF3546}">
  <a:tblStyle styleId="{290FE5F8-AB1A-49B6-B9A5-5A49D8FF354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01EED4-0241-49B1-ABC2-E7ED5EB98F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42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63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78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45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27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17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09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47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78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17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834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26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71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41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6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0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05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925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525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53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8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11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90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95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22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09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19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9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60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2114500" y="427770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114500" y="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pic>
        <p:nvPicPr>
          <p:cNvPr id="13" name="Google Shape;13;p2"/>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14" name="Google Shape;14;p2"/>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15" name="Google Shape;15;p2"/>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1162175" y="2014975"/>
            <a:ext cx="6819600" cy="6609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1162175" y="2772801"/>
            <a:ext cx="6819600" cy="35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800"/>
              </a:spcBef>
              <a:spcAft>
                <a:spcPts val="0"/>
              </a:spcAft>
              <a:buClr>
                <a:schemeClr val="accent2"/>
              </a:buClr>
              <a:buSzPts val="3000"/>
              <a:buNone/>
              <a:defRPr sz="3000">
                <a:solidFill>
                  <a:schemeClr val="accent2"/>
                </a:solidFill>
              </a:defRPr>
            </a:lvl2pPr>
            <a:lvl3pPr lvl="2" algn="ctr" rtl="0">
              <a:spcBef>
                <a:spcPts val="800"/>
              </a:spcBef>
              <a:spcAft>
                <a:spcPts val="0"/>
              </a:spcAft>
              <a:buClr>
                <a:schemeClr val="accent2"/>
              </a:buClr>
              <a:buSzPts val="3000"/>
              <a:buNone/>
              <a:defRPr sz="3000">
                <a:solidFill>
                  <a:schemeClr val="accent2"/>
                </a:solidFill>
              </a:defRPr>
            </a:lvl3pPr>
            <a:lvl4pPr lvl="3" algn="ctr" rtl="0">
              <a:spcBef>
                <a:spcPts val="800"/>
              </a:spcBef>
              <a:spcAft>
                <a:spcPts val="0"/>
              </a:spcAft>
              <a:buClr>
                <a:schemeClr val="accent2"/>
              </a:buClr>
              <a:buSzPts val="3000"/>
              <a:buNone/>
              <a:defRPr sz="3000">
                <a:solidFill>
                  <a:schemeClr val="accent2"/>
                </a:solidFill>
              </a:defRPr>
            </a:lvl4pPr>
            <a:lvl5pPr lvl="4" algn="ctr" rtl="0">
              <a:spcBef>
                <a:spcPts val="800"/>
              </a:spcBef>
              <a:spcAft>
                <a:spcPts val="0"/>
              </a:spcAft>
              <a:buClr>
                <a:schemeClr val="accent2"/>
              </a:buClr>
              <a:buSzPts val="3000"/>
              <a:buNone/>
              <a:defRPr sz="3000">
                <a:solidFill>
                  <a:schemeClr val="accent2"/>
                </a:solidFill>
              </a:defRPr>
            </a:lvl5pPr>
            <a:lvl6pPr lvl="5" algn="ctr" rtl="0">
              <a:spcBef>
                <a:spcPts val="800"/>
              </a:spcBef>
              <a:spcAft>
                <a:spcPts val="0"/>
              </a:spcAft>
              <a:buClr>
                <a:schemeClr val="accent2"/>
              </a:buClr>
              <a:buSzPts val="3000"/>
              <a:buNone/>
              <a:defRPr sz="3000">
                <a:solidFill>
                  <a:schemeClr val="accent2"/>
                </a:solidFill>
              </a:defRPr>
            </a:lvl6pPr>
            <a:lvl7pPr lvl="6" algn="ctr" rtl="0">
              <a:spcBef>
                <a:spcPts val="800"/>
              </a:spcBef>
              <a:spcAft>
                <a:spcPts val="0"/>
              </a:spcAft>
              <a:buClr>
                <a:schemeClr val="accent2"/>
              </a:buClr>
              <a:buSzPts val="3000"/>
              <a:buNone/>
              <a:defRPr sz="3000">
                <a:solidFill>
                  <a:schemeClr val="accent2"/>
                </a:solidFill>
              </a:defRPr>
            </a:lvl7pPr>
            <a:lvl8pPr lvl="7" algn="ctr" rtl="0">
              <a:spcBef>
                <a:spcPts val="800"/>
              </a:spcBef>
              <a:spcAft>
                <a:spcPts val="0"/>
              </a:spcAft>
              <a:buClr>
                <a:schemeClr val="accent2"/>
              </a:buClr>
              <a:buSzPts val="3000"/>
              <a:buNone/>
              <a:defRPr sz="3000">
                <a:solidFill>
                  <a:schemeClr val="accent2"/>
                </a:solidFill>
              </a:defRPr>
            </a:lvl8pPr>
            <a:lvl9pPr lvl="8" algn="ctr" rtl="0">
              <a:spcBef>
                <a:spcPts val="800"/>
              </a:spcBef>
              <a:spcAft>
                <a:spcPts val="800"/>
              </a:spcAft>
              <a:buClr>
                <a:schemeClr val="accent2"/>
              </a:buClr>
              <a:buSzPts val="3000"/>
              <a:buNone/>
              <a:defRPr sz="3000">
                <a:solidFill>
                  <a:schemeClr val="accent2"/>
                </a:solidFill>
              </a:defRPr>
            </a:lvl9pPr>
          </a:lstStyle>
          <a:p>
            <a:endParaRPr/>
          </a:p>
        </p:txBody>
      </p:sp>
      <p:sp>
        <p:nvSpPr>
          <p:cNvPr id="19" name="Google Shape;19;p3"/>
          <p:cNvSpPr/>
          <p:nvPr/>
        </p:nvSpPr>
        <p:spPr>
          <a:xfrm>
            <a:off x="2114500" y="427770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114500" y="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22" name="Google Shape;22;p3"/>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23" name="Google Shape;23;p3"/>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mt="32000"/>
          </a:blip>
          <a:stretch>
            <a:fillRect/>
          </a:stretch>
        </p:blipFill>
        <p:spPr>
          <a:xfrm>
            <a:off x="0" y="24"/>
            <a:ext cx="9143990" cy="5143500"/>
          </a:xfrm>
          <a:prstGeom prst="rect">
            <a:avLst/>
          </a:prstGeom>
          <a:noFill/>
          <a:ln>
            <a:noFill/>
          </a:ln>
        </p:spPr>
      </p:pic>
      <p:sp>
        <p:nvSpPr>
          <p:cNvPr id="26" name="Google Shape;26;p4"/>
          <p:cNvSpPr/>
          <p:nvPr/>
        </p:nvSpPr>
        <p:spPr>
          <a:xfrm>
            <a:off x="2413200" y="412950"/>
            <a:ext cx="4317600" cy="4317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rotWithShape="1">
          <a:blip r:embed="rId3">
            <a:alphaModFix amt="26000"/>
          </a:blip>
          <a:srcRect l="26390" t="8022" r="26390" b="8056"/>
          <a:stretch/>
        </p:blipFill>
        <p:spPr>
          <a:xfrm>
            <a:off x="2413150" y="412950"/>
            <a:ext cx="4317600" cy="4317600"/>
          </a:xfrm>
          <a:prstGeom prst="ellipse">
            <a:avLst/>
          </a:prstGeom>
          <a:noFill/>
          <a:ln>
            <a:noFill/>
          </a:ln>
        </p:spPr>
      </p:pic>
      <p:sp>
        <p:nvSpPr>
          <p:cNvPr id="28" name="Google Shape;28;p4"/>
          <p:cNvSpPr txBox="1">
            <a:spLocks noGrp="1"/>
          </p:cNvSpPr>
          <p:nvPr>
            <p:ph type="body" idx="1"/>
          </p:nvPr>
        </p:nvSpPr>
        <p:spPr>
          <a:xfrm>
            <a:off x="1678675" y="2161800"/>
            <a:ext cx="5786700" cy="819900"/>
          </a:xfrm>
          <a:prstGeom prst="rect">
            <a:avLst/>
          </a:prstGeom>
          <a:effectLst>
            <a:outerShdw blurRad="42863" dist="9525" dir="5400000" algn="bl" rotWithShape="0">
              <a:schemeClr val="dk1">
                <a:alpha val="20000"/>
              </a:schemeClr>
            </a:outerShdw>
          </a:effectLst>
        </p:spPr>
        <p:txBody>
          <a:bodyPr spcFirstLastPara="1" wrap="square" lIns="0" tIns="0" rIns="0" bIns="0" anchor="ctr" anchorCtr="0">
            <a:noAutofit/>
          </a:bodyPr>
          <a:lstStyle>
            <a:lvl1pPr marL="457200" lvl="0" indent="-431800" algn="ctr" rtl="0">
              <a:spcBef>
                <a:spcPts val="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1pPr>
            <a:lvl2pPr marL="914400" lvl="1"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2pPr>
            <a:lvl3pPr marL="1371600" lvl="2"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3pPr>
            <a:lvl4pPr marL="1828800" lvl="3"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4pPr>
            <a:lvl5pPr marL="2286000" lvl="4"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5pPr>
            <a:lvl6pPr marL="2743200" lvl="5"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6pPr>
            <a:lvl7pPr marL="3200400" lvl="6"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7pPr>
            <a:lvl8pPr marL="3657600" lvl="7"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8pPr>
            <a:lvl9pPr marL="4114800" lvl="8" indent="-431800" algn="ctr" rtl="0">
              <a:spcBef>
                <a:spcPts val="800"/>
              </a:spcBef>
              <a:spcAft>
                <a:spcPts val="800"/>
              </a:spcAft>
              <a:buClr>
                <a:schemeClr val="lt1"/>
              </a:buClr>
              <a:buSzPts val="3200"/>
              <a:buFont typeface="Abril Fatface"/>
              <a:buChar char="■"/>
              <a:defRPr sz="3200">
                <a:solidFill>
                  <a:schemeClr val="lt1"/>
                </a:solidFill>
                <a:latin typeface="Abril Fatface"/>
                <a:ea typeface="Abril Fatface"/>
                <a:cs typeface="Abril Fatface"/>
                <a:sym typeface="Abril Fatface"/>
              </a:defRPr>
            </a:lvl9pPr>
          </a:lstStyle>
          <a:p>
            <a:endParaRPr/>
          </a:p>
        </p:txBody>
      </p:sp>
      <p:sp>
        <p:nvSpPr>
          <p:cNvPr id="29" name="Google Shape;29;p4"/>
          <p:cNvSpPr txBox="1">
            <a:spLocks noGrp="1"/>
          </p:cNvSpPr>
          <p:nvPr>
            <p:ph type="sldNum" idx="12"/>
          </p:nvPr>
        </p:nvSpPr>
        <p:spPr>
          <a:xfrm>
            <a:off x="3923800" y="4730550"/>
            <a:ext cx="1296300" cy="41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1"/>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75" name="Google Shape;75;p11"/>
          <p:cNvPicPr preferRelativeResize="0"/>
          <p:nvPr/>
        </p:nvPicPr>
        <p:blipFill>
          <a:blip r:embed="rId2">
            <a:alphaModFix amt="32000"/>
          </a:blip>
          <a:stretch>
            <a:fillRect/>
          </a:stretch>
        </p:blipFill>
        <p:spPr>
          <a:xfrm>
            <a:off x="0" y="24"/>
            <a:ext cx="914399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0"/>
            <a:ext cx="7433400" cy="1017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1pPr>
            <a:lvl2pPr lvl="1"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2pPr>
            <a:lvl3pPr lvl="2"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3pPr>
            <a:lvl4pPr lvl="3"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4pPr>
            <a:lvl5pPr lvl="4"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5pPr>
            <a:lvl6pPr lvl="5"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6pPr>
            <a:lvl7pPr lvl="6"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7pPr>
            <a:lvl8pPr lvl="7"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8pPr>
            <a:lvl9pPr lvl="8"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1pPr>
            <a:lvl2pPr marL="914400" lvl="1" indent="-355600" rtl="0">
              <a:lnSpc>
                <a:spcPct val="115000"/>
              </a:lnSpc>
              <a:spcBef>
                <a:spcPts val="80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2pPr>
            <a:lvl3pPr marL="1371600" lvl="2"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3pPr>
            <a:lvl4pPr marL="1828800" lvl="3"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4pPr>
            <a:lvl5pPr marL="2286000" lvl="4"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5pPr>
            <a:lvl6pPr marL="2743200" lvl="5"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6pPr>
            <a:lvl7pPr marL="3200400" lvl="6"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7pPr>
            <a:lvl8pPr marL="3657600" lvl="7"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8pPr>
            <a:lvl9pPr marL="4114800" lvl="8" indent="-355600" rtl="0">
              <a:lnSpc>
                <a:spcPct val="115000"/>
              </a:lnSpc>
              <a:spcBef>
                <a:spcPts val="800"/>
              </a:spcBef>
              <a:spcAft>
                <a:spcPts val="80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9pPr>
          </a:lstStyle>
          <a:p>
            <a:endParaRPr/>
          </a:p>
        </p:txBody>
      </p:sp>
      <p:sp>
        <p:nvSpPr>
          <p:cNvPr id="8" name="Google Shape;8;p1"/>
          <p:cNvSpPr txBox="1">
            <a:spLocks noGrp="1"/>
          </p:cNvSpPr>
          <p:nvPr>
            <p:ph type="sldNum" idx="12"/>
          </p:nvPr>
        </p:nvSpPr>
        <p:spPr>
          <a:xfrm>
            <a:off x="3923800" y="4509500"/>
            <a:ext cx="1296300" cy="5121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Abril Fatface"/>
                <a:ea typeface="Abril Fatface"/>
                <a:cs typeface="Abril Fatface"/>
                <a:sym typeface="Abril Fatface"/>
              </a:defRPr>
            </a:lvl1pPr>
            <a:lvl2pPr lvl="1" algn="ctr" rtl="0">
              <a:buNone/>
              <a:defRPr sz="1300">
                <a:solidFill>
                  <a:schemeClr val="lt1"/>
                </a:solidFill>
                <a:latin typeface="Abril Fatface"/>
                <a:ea typeface="Abril Fatface"/>
                <a:cs typeface="Abril Fatface"/>
                <a:sym typeface="Abril Fatface"/>
              </a:defRPr>
            </a:lvl2pPr>
            <a:lvl3pPr lvl="2" algn="ctr" rtl="0">
              <a:buNone/>
              <a:defRPr sz="1300">
                <a:solidFill>
                  <a:schemeClr val="lt1"/>
                </a:solidFill>
                <a:latin typeface="Abril Fatface"/>
                <a:ea typeface="Abril Fatface"/>
                <a:cs typeface="Abril Fatface"/>
                <a:sym typeface="Abril Fatface"/>
              </a:defRPr>
            </a:lvl3pPr>
            <a:lvl4pPr lvl="3" algn="ctr" rtl="0">
              <a:buNone/>
              <a:defRPr sz="1300">
                <a:solidFill>
                  <a:schemeClr val="lt1"/>
                </a:solidFill>
                <a:latin typeface="Abril Fatface"/>
                <a:ea typeface="Abril Fatface"/>
                <a:cs typeface="Abril Fatface"/>
                <a:sym typeface="Abril Fatface"/>
              </a:defRPr>
            </a:lvl4pPr>
            <a:lvl5pPr lvl="4" algn="ctr" rtl="0">
              <a:buNone/>
              <a:defRPr sz="1300">
                <a:solidFill>
                  <a:schemeClr val="lt1"/>
                </a:solidFill>
                <a:latin typeface="Abril Fatface"/>
                <a:ea typeface="Abril Fatface"/>
                <a:cs typeface="Abril Fatface"/>
                <a:sym typeface="Abril Fatface"/>
              </a:defRPr>
            </a:lvl5pPr>
            <a:lvl6pPr lvl="5" algn="ctr" rtl="0">
              <a:buNone/>
              <a:defRPr sz="1300">
                <a:solidFill>
                  <a:schemeClr val="lt1"/>
                </a:solidFill>
                <a:latin typeface="Abril Fatface"/>
                <a:ea typeface="Abril Fatface"/>
                <a:cs typeface="Abril Fatface"/>
                <a:sym typeface="Abril Fatface"/>
              </a:defRPr>
            </a:lvl6pPr>
            <a:lvl7pPr lvl="6" algn="ctr" rtl="0">
              <a:buNone/>
              <a:defRPr sz="1300">
                <a:solidFill>
                  <a:schemeClr val="lt1"/>
                </a:solidFill>
                <a:latin typeface="Abril Fatface"/>
                <a:ea typeface="Abril Fatface"/>
                <a:cs typeface="Abril Fatface"/>
                <a:sym typeface="Abril Fatface"/>
              </a:defRPr>
            </a:lvl7pPr>
            <a:lvl8pPr lvl="7" algn="ctr" rtl="0">
              <a:buNone/>
              <a:defRPr sz="1300">
                <a:solidFill>
                  <a:schemeClr val="lt1"/>
                </a:solidFill>
                <a:latin typeface="Abril Fatface"/>
                <a:ea typeface="Abril Fatface"/>
                <a:cs typeface="Abril Fatface"/>
                <a:sym typeface="Abril Fatface"/>
              </a:defRPr>
            </a:lvl8pPr>
            <a:lvl9pPr lvl="8" algn="ctr" rtl="0">
              <a:buNone/>
              <a:defRPr sz="1300">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061703" y="1147045"/>
            <a:ext cx="6819600" cy="1922256"/>
          </a:xfrm>
          <a:prstGeom prst="rect">
            <a:avLst/>
          </a:prstGeom>
        </p:spPr>
        <p:txBody>
          <a:bodyPr spcFirstLastPara="1" wrap="square" lIns="0" tIns="0" rIns="0" bIns="0" anchor="ctr" anchorCtr="0">
            <a:noAutofit/>
          </a:bodyPr>
          <a:lstStyle/>
          <a:p>
            <a:pPr lvl="0"/>
            <a:r>
              <a:rPr lang="en-US" dirty="0"/>
              <a:t>Phonetics</a:t>
            </a:r>
            <a:endParaRPr dirty="0"/>
          </a:p>
        </p:txBody>
      </p:sp>
      <p:grpSp>
        <p:nvGrpSpPr>
          <p:cNvPr id="88" name="Google Shape;88;p14"/>
          <p:cNvGrpSpPr/>
          <p:nvPr/>
        </p:nvGrpSpPr>
        <p:grpSpPr>
          <a:xfrm>
            <a:off x="4429541" y="658819"/>
            <a:ext cx="256416" cy="414535"/>
            <a:chOff x="1988225" y="4286525"/>
            <a:chExt cx="305075" cy="493200"/>
          </a:xfrm>
        </p:grpSpPr>
        <p:sp>
          <p:nvSpPr>
            <p:cNvPr id="89" name="Google Shape;89;p1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1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1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14"/>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 name="Google Shape;93;p1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 name="Google Shape;94;p1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 name="Google Shape;95;p1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1" name="Google Shape;87;p14">
            <a:extLst>
              <a:ext uri="{FF2B5EF4-FFF2-40B4-BE49-F238E27FC236}">
                <a16:creationId xmlns:a16="http://schemas.microsoft.com/office/drawing/2014/main" id="{F7E6FE06-BF44-44B3-9424-3ACDE9F34FC9}"/>
              </a:ext>
            </a:extLst>
          </p:cNvPr>
          <p:cNvSpPr txBox="1">
            <a:spLocks/>
          </p:cNvSpPr>
          <p:nvPr/>
        </p:nvSpPr>
        <p:spPr>
          <a:xfrm>
            <a:off x="1142055" y="2308089"/>
            <a:ext cx="6819600" cy="192225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lt1"/>
              </a:buClr>
              <a:buSzPts val="4800"/>
              <a:buFont typeface="Abril Fatface"/>
              <a:buNone/>
              <a:defRPr sz="4800" b="0" i="0" u="none" strike="noStrike" cap="none">
                <a:solidFill>
                  <a:schemeClr val="lt1"/>
                </a:solidFill>
                <a:latin typeface="Abril Fatface"/>
                <a:ea typeface="Abril Fatface"/>
                <a:cs typeface="Abril Fatface"/>
                <a:sym typeface="Abril Fatface"/>
              </a:defRPr>
            </a:lvl9pPr>
          </a:lstStyle>
          <a:p>
            <a:r>
              <a:rPr lang="en-US" sz="3200" dirty="0"/>
              <a:t>By Mr. </a:t>
            </a:r>
            <a:r>
              <a:rPr lang="en-US" sz="3200" dirty="0" err="1"/>
              <a:t>Nacer</a:t>
            </a:r>
            <a:r>
              <a:rPr lang="en-US" sz="3200" dirty="0"/>
              <a:t> DEHDA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14400" algn="just">
              <a:lnSpc>
                <a:spcPct val="100000"/>
              </a:lnSpc>
            </a:pPr>
            <a:r>
              <a:rPr lang="en-US" sz="3200" dirty="0">
                <a:solidFill>
                  <a:schemeClr val="lt1"/>
                </a:solidFill>
              </a:rPr>
              <a:t>For example, if a stream of air leaves the vocal tract unhindered, the result is a vowel. If the stream of air is obstructed in any way the result is a consonant. Although the procedure is very complex, it is possible to determine the exact voicing, location and manner of articulation of all sounds of a language.</a:t>
            </a:r>
            <a:endParaRPr sz="8000" dirty="0">
              <a:solidFill>
                <a:schemeClr val="lt1"/>
              </a:solidFill>
            </a:endParaRPr>
          </a:p>
        </p:txBody>
      </p:sp>
    </p:spTree>
    <p:extLst>
      <p:ext uri="{BB962C8B-B14F-4D97-AF65-F5344CB8AC3E}">
        <p14:creationId xmlns:p14="http://schemas.microsoft.com/office/powerpoint/2010/main" val="241807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678600" y="1836582"/>
            <a:ext cx="5786700" cy="1470335"/>
          </a:xfrm>
          <a:prstGeom prst="rect">
            <a:avLst/>
          </a:prstGeom>
        </p:spPr>
        <p:txBody>
          <a:bodyPr spcFirstLastPara="1" wrap="square" lIns="0" tIns="0" rIns="0" bIns="0" anchor="ctr" anchorCtr="0">
            <a:noAutofit/>
          </a:bodyPr>
          <a:lstStyle/>
          <a:p>
            <a:pPr marL="0" lvl="0" indent="0">
              <a:spcAft>
                <a:spcPts val="800"/>
              </a:spcAft>
              <a:buNone/>
            </a:pPr>
            <a:r>
              <a:rPr lang="en-US" dirty="0">
                <a:solidFill>
                  <a:schemeClr val="accent1"/>
                </a:solidFill>
              </a:rPr>
              <a:t>VOICING </a:t>
            </a:r>
          </a:p>
        </p:txBody>
      </p:sp>
    </p:spTree>
    <p:extLst>
      <p:ext uri="{BB962C8B-B14F-4D97-AF65-F5344CB8AC3E}">
        <p14:creationId xmlns:p14="http://schemas.microsoft.com/office/powerpoint/2010/main" val="137803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1371600" algn="just">
              <a:lnSpc>
                <a:spcPct val="100000"/>
              </a:lnSpc>
            </a:pPr>
            <a:r>
              <a:rPr lang="en-US" sz="3200" dirty="0">
                <a:solidFill>
                  <a:schemeClr val="lt1"/>
                </a:solidFill>
              </a:rPr>
              <a:t>Try to utter two long consonants, first [z], then [s], continually: "</a:t>
            </a:r>
            <a:r>
              <a:rPr lang="en-US" sz="3200" dirty="0" err="1">
                <a:solidFill>
                  <a:schemeClr val="lt1"/>
                </a:solidFill>
              </a:rPr>
              <a:t>zzzzzzsssssszzzzzz</a:t>
            </a:r>
            <a:r>
              <a:rPr lang="en-US" sz="3200" dirty="0">
                <a:solidFill>
                  <a:schemeClr val="lt1"/>
                </a:solidFill>
              </a:rPr>
              <a:t>". Hold your fingertip to your larynx (Adam's apple) and try to notice what happens. You will feel a vibration. This is caused by a stream of air that is being pressed through a narrow aperture, called glottis, between the vocal cords. </a:t>
            </a:r>
            <a:endParaRPr sz="8000" dirty="0">
              <a:solidFill>
                <a:schemeClr val="lt1"/>
              </a:solidFill>
            </a:endParaRPr>
          </a:p>
        </p:txBody>
      </p:sp>
    </p:spTree>
    <p:extLst>
      <p:ext uri="{BB962C8B-B14F-4D97-AF65-F5344CB8AC3E}">
        <p14:creationId xmlns:p14="http://schemas.microsoft.com/office/powerpoint/2010/main" val="215507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1371600" algn="just">
              <a:lnSpc>
                <a:spcPct val="100000"/>
              </a:lnSpc>
            </a:pPr>
            <a:r>
              <a:rPr lang="en-US" sz="3200" dirty="0">
                <a:solidFill>
                  <a:schemeClr val="lt1"/>
                </a:solidFill>
              </a:rPr>
              <a:t>It is the pressure of the air on the walls of the glottis that causes the vibration of the cords. We are able to produce two different sets of sounds, which are otherwise identical: voiced and voiceless sounds, by this small change of the glottis. There are many consonants which are differentiated in this way, like [f]—[v], [t]— [d], or [g]—[k].</a:t>
            </a:r>
            <a:endParaRPr sz="8000" dirty="0">
              <a:solidFill>
                <a:schemeClr val="lt1"/>
              </a:solidFill>
            </a:endParaRPr>
          </a:p>
        </p:txBody>
      </p:sp>
    </p:spTree>
    <p:extLst>
      <p:ext uri="{BB962C8B-B14F-4D97-AF65-F5344CB8AC3E}">
        <p14:creationId xmlns:p14="http://schemas.microsoft.com/office/powerpoint/2010/main" val="141347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678600" y="1941080"/>
            <a:ext cx="5786700" cy="1470335"/>
          </a:xfrm>
          <a:prstGeom prst="rect">
            <a:avLst/>
          </a:prstGeom>
        </p:spPr>
        <p:txBody>
          <a:bodyPr spcFirstLastPara="1" wrap="square" lIns="0" tIns="0" rIns="0" bIns="0" anchor="ctr" anchorCtr="0">
            <a:noAutofit/>
          </a:bodyPr>
          <a:lstStyle/>
          <a:p>
            <a:pPr marL="0" lvl="0" indent="0">
              <a:spcAft>
                <a:spcPts val="800"/>
              </a:spcAft>
              <a:buNone/>
            </a:pPr>
            <a:r>
              <a:rPr lang="en-US" sz="2400" dirty="0">
                <a:solidFill>
                  <a:schemeClr val="accent1"/>
                </a:solidFill>
              </a:rPr>
              <a:t>MANNER OF ARTICULATION </a:t>
            </a:r>
          </a:p>
        </p:txBody>
      </p:sp>
    </p:spTree>
    <p:extLst>
      <p:ext uri="{BB962C8B-B14F-4D97-AF65-F5344CB8AC3E}">
        <p14:creationId xmlns:p14="http://schemas.microsoft.com/office/powerpoint/2010/main" val="73760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2241300"/>
            <a:ext cx="6819600" cy="660900"/>
          </a:xfrm>
          <a:prstGeom prst="rect">
            <a:avLst/>
          </a:prstGeom>
        </p:spPr>
        <p:txBody>
          <a:bodyPr spcFirstLastPara="1" wrap="square" lIns="0" tIns="0" rIns="0" bIns="0" anchor="ctr" anchorCtr="0">
            <a:noAutofit/>
          </a:bodyPr>
          <a:lstStyle/>
          <a:p>
            <a:pPr lvl="0"/>
            <a:r>
              <a:rPr lang="en-US" sz="4400" dirty="0"/>
              <a:t>Plosives and continuants: </a:t>
            </a:r>
            <a:endParaRPr sz="4400" dirty="0"/>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2014899"/>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endParaRPr lang="en-US" sz="2800" dirty="0"/>
          </a:p>
        </p:txBody>
      </p:sp>
    </p:spTree>
    <p:extLst>
      <p:ext uri="{BB962C8B-B14F-4D97-AF65-F5344CB8AC3E}">
        <p14:creationId xmlns:p14="http://schemas.microsoft.com/office/powerpoint/2010/main" val="33559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1371600" algn="just">
              <a:lnSpc>
                <a:spcPct val="100000"/>
              </a:lnSpc>
            </a:pPr>
            <a:r>
              <a:rPr lang="en-US" sz="3200" dirty="0">
                <a:solidFill>
                  <a:schemeClr val="lt1"/>
                </a:solidFill>
              </a:rPr>
              <a:t>Another fundamental distinction of consonants is made between so-called plosives and continuants. Plosives are consonants that are brought about by an explosive release of air from the mouth, e.g. [t]. They are also called stops, or oral stops. </a:t>
            </a:r>
            <a:endParaRPr sz="8000" dirty="0">
              <a:solidFill>
                <a:schemeClr val="lt1"/>
              </a:solidFill>
            </a:endParaRPr>
          </a:p>
        </p:txBody>
      </p:sp>
    </p:spTree>
    <p:extLst>
      <p:ext uri="{BB962C8B-B14F-4D97-AF65-F5344CB8AC3E}">
        <p14:creationId xmlns:p14="http://schemas.microsoft.com/office/powerpoint/2010/main" val="389907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1371600" algn="just">
              <a:lnSpc>
                <a:spcPct val="100000"/>
              </a:lnSpc>
            </a:pPr>
            <a:r>
              <a:rPr lang="en-US" sz="3200" dirty="0">
                <a:solidFill>
                  <a:schemeClr val="lt1"/>
                </a:solidFill>
              </a:rPr>
              <a:t>If the air is released through the nose, we call the resulting consonant is a nasal plosive, as in [m] or [n], which is also called nasal stop since the mouth is kept closed for the most part. If the air continues to be released after the articulation of the consonant,  the sound is a continuant. </a:t>
            </a:r>
            <a:endParaRPr sz="8000" dirty="0">
              <a:solidFill>
                <a:schemeClr val="lt1"/>
              </a:solidFill>
            </a:endParaRPr>
          </a:p>
        </p:txBody>
      </p:sp>
    </p:spTree>
    <p:extLst>
      <p:ext uri="{BB962C8B-B14F-4D97-AF65-F5344CB8AC3E}">
        <p14:creationId xmlns:p14="http://schemas.microsoft.com/office/powerpoint/2010/main" val="244120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1371600" algn="just">
              <a:lnSpc>
                <a:spcPct val="100000"/>
              </a:lnSpc>
            </a:pPr>
            <a:r>
              <a:rPr lang="en-US" sz="3200" dirty="0">
                <a:solidFill>
                  <a:schemeClr val="lt1"/>
                </a:solidFill>
              </a:rPr>
              <a:t>If we let out air continuously through a space behind the upper teeth, the so-called alveolar ridge., we produce a type of continuant sound called fricative, e.g., [f]. Affricates are produced by a plosive and a fricative continuant following immediately thereafter, as in [</a:t>
            </a:r>
            <a:r>
              <a:rPr lang="en-US" sz="3200" dirty="0" err="1">
                <a:solidFill>
                  <a:schemeClr val="lt1"/>
                </a:solidFill>
              </a:rPr>
              <a:t>tS</a:t>
            </a:r>
            <a:r>
              <a:rPr lang="en-US" sz="3200" dirty="0">
                <a:solidFill>
                  <a:schemeClr val="lt1"/>
                </a:solidFill>
              </a:rPr>
              <a:t>], e.g., in the word "chair". </a:t>
            </a:r>
            <a:endParaRPr sz="8000" dirty="0">
              <a:solidFill>
                <a:schemeClr val="lt1"/>
              </a:solidFill>
            </a:endParaRPr>
          </a:p>
        </p:txBody>
      </p:sp>
    </p:spTree>
    <p:extLst>
      <p:ext uri="{BB962C8B-B14F-4D97-AF65-F5344CB8AC3E}">
        <p14:creationId xmlns:p14="http://schemas.microsoft.com/office/powerpoint/2010/main" val="412176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73138" algn="just">
              <a:lnSpc>
                <a:spcPct val="100000"/>
              </a:lnSpc>
            </a:pPr>
            <a:r>
              <a:rPr lang="en-US" sz="3200" dirty="0">
                <a:solidFill>
                  <a:schemeClr val="lt1"/>
                </a:solidFill>
              </a:rPr>
              <a:t>Fricatives and affricates with a hissing sound, as [z] in "zip", or [Z] in "measure" are also called sibilants. Oral stops, i.e. </a:t>
            </a:r>
            <a:r>
              <a:rPr lang="en-US" sz="3200" dirty="0" err="1">
                <a:solidFill>
                  <a:schemeClr val="lt1"/>
                </a:solidFill>
              </a:rPr>
              <a:t>nonnasal</a:t>
            </a:r>
            <a:r>
              <a:rPr lang="en-US" sz="3200" dirty="0">
                <a:solidFill>
                  <a:schemeClr val="lt1"/>
                </a:solidFill>
              </a:rPr>
              <a:t> plosives, and fricative and affricative continuants all have in common that the air is not let out through the nose; consonants produced in this way are called </a:t>
            </a:r>
            <a:r>
              <a:rPr lang="en-US" sz="3200" dirty="0" err="1">
                <a:solidFill>
                  <a:schemeClr val="lt1"/>
                </a:solidFill>
              </a:rPr>
              <a:t>obstruents</a:t>
            </a:r>
            <a:r>
              <a:rPr lang="en-US" sz="3200" dirty="0">
                <a:solidFill>
                  <a:schemeClr val="lt1"/>
                </a:solidFill>
              </a:rPr>
              <a:t>. If air is released also through the nose, these consonants are called sonorants. The sounds [l] and [r] are called liquids.</a:t>
            </a:r>
            <a:endParaRPr sz="8000" dirty="0">
              <a:solidFill>
                <a:schemeClr val="lt1"/>
              </a:solidFill>
            </a:endParaRPr>
          </a:p>
        </p:txBody>
      </p:sp>
    </p:spTree>
    <p:extLst>
      <p:ext uri="{BB962C8B-B14F-4D97-AF65-F5344CB8AC3E}">
        <p14:creationId xmlns:p14="http://schemas.microsoft.com/office/powerpoint/2010/main" val="251621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a:lnSpc>
                <a:spcPct val="150000"/>
              </a:lnSpc>
            </a:pPr>
            <a:r>
              <a:rPr lang="en-US" sz="4400" dirty="0">
                <a:solidFill>
                  <a:schemeClr val="lt1"/>
                </a:solidFill>
              </a:rPr>
              <a:t>Phonetics is a branch of linguistics that studies the material aspects of speech sounds. </a:t>
            </a:r>
            <a:endParaRPr sz="11500" dirty="0">
              <a:solidFill>
                <a:schemeClr val="lt1"/>
              </a:solidFill>
            </a:endParaRPr>
          </a:p>
        </p:txBody>
      </p:sp>
    </p:spTree>
    <p:extLst>
      <p:ext uri="{BB962C8B-B14F-4D97-AF65-F5344CB8AC3E}">
        <p14:creationId xmlns:p14="http://schemas.microsoft.com/office/powerpoint/2010/main" val="220513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2241300"/>
            <a:ext cx="6819600" cy="660900"/>
          </a:xfrm>
          <a:prstGeom prst="rect">
            <a:avLst/>
          </a:prstGeom>
        </p:spPr>
        <p:txBody>
          <a:bodyPr spcFirstLastPara="1" wrap="square" lIns="0" tIns="0" rIns="0" bIns="0" anchor="ctr" anchorCtr="0">
            <a:noAutofit/>
          </a:bodyPr>
          <a:lstStyle/>
          <a:p>
            <a:pPr lvl="0"/>
            <a:r>
              <a:rPr lang="en-US" sz="4400" dirty="0"/>
              <a:t>Aspiration:</a:t>
            </a:r>
            <a:endParaRPr sz="4400" dirty="0"/>
          </a:p>
        </p:txBody>
      </p:sp>
    </p:spTree>
    <p:extLst>
      <p:ext uri="{BB962C8B-B14F-4D97-AF65-F5344CB8AC3E}">
        <p14:creationId xmlns:p14="http://schemas.microsoft.com/office/powerpoint/2010/main" val="38249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73138" algn="just">
              <a:lnSpc>
                <a:spcPct val="100000"/>
              </a:lnSpc>
            </a:pPr>
            <a:r>
              <a:rPr lang="en-US" sz="3200" dirty="0">
                <a:solidFill>
                  <a:schemeClr val="lt1"/>
                </a:solidFill>
              </a:rPr>
              <a:t>A further manner of articulating a sound is by either aspirating or not aspirating the sound. Try to pronounce these: [pit]—[spit]. You will notice that while saying the word ‘pit’, a stream of air evades your mouth, whereas when saying ‘spit’, your glottis starts to vibrate immediately after the pronunciation of [</a:t>
            </a:r>
            <a:r>
              <a:rPr lang="en-US" sz="3200" dirty="0" err="1">
                <a:solidFill>
                  <a:schemeClr val="lt1"/>
                </a:solidFill>
              </a:rPr>
              <a:t>sp</a:t>
            </a:r>
            <a:r>
              <a:rPr lang="en-US" sz="3200" dirty="0">
                <a:solidFill>
                  <a:schemeClr val="lt1"/>
                </a:solidFill>
              </a:rPr>
              <a:t>].</a:t>
            </a:r>
            <a:endParaRPr sz="8000" dirty="0">
              <a:solidFill>
                <a:schemeClr val="lt1"/>
              </a:solidFill>
            </a:endParaRPr>
          </a:p>
        </p:txBody>
      </p:sp>
    </p:spTree>
    <p:extLst>
      <p:ext uri="{BB962C8B-B14F-4D97-AF65-F5344CB8AC3E}">
        <p14:creationId xmlns:p14="http://schemas.microsoft.com/office/powerpoint/2010/main" val="419487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73138" algn="just">
              <a:lnSpc>
                <a:spcPct val="100000"/>
              </a:lnSpc>
            </a:pPr>
            <a:r>
              <a:rPr lang="en-US" sz="3200" dirty="0">
                <a:solidFill>
                  <a:schemeClr val="lt1"/>
                </a:solidFill>
              </a:rPr>
              <a:t>Hence, we may call the [p] aspirated  when saying ‘pit, while it is unaspirated when saying ‘spit’. This distinction results from the glottis remaining open after certain occasions of a sound, namely in the case of aspirated ones.</a:t>
            </a:r>
            <a:endParaRPr sz="8000" dirty="0">
              <a:solidFill>
                <a:schemeClr val="lt1"/>
              </a:solidFill>
            </a:endParaRPr>
          </a:p>
        </p:txBody>
      </p:sp>
    </p:spTree>
    <p:extLst>
      <p:ext uri="{BB962C8B-B14F-4D97-AF65-F5344CB8AC3E}">
        <p14:creationId xmlns:p14="http://schemas.microsoft.com/office/powerpoint/2010/main" val="57319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678600" y="1941080"/>
            <a:ext cx="5786700" cy="1470335"/>
          </a:xfrm>
          <a:prstGeom prst="rect">
            <a:avLst/>
          </a:prstGeom>
        </p:spPr>
        <p:txBody>
          <a:bodyPr spcFirstLastPara="1" wrap="square" lIns="0" tIns="0" rIns="0" bIns="0" anchor="ctr" anchorCtr="0">
            <a:noAutofit/>
          </a:bodyPr>
          <a:lstStyle/>
          <a:p>
            <a:pPr marL="0" lvl="0" indent="0">
              <a:spcAft>
                <a:spcPts val="800"/>
              </a:spcAft>
              <a:buNone/>
            </a:pPr>
            <a:r>
              <a:rPr lang="en-US" sz="2400" dirty="0">
                <a:solidFill>
                  <a:schemeClr val="accent1"/>
                </a:solidFill>
              </a:rPr>
              <a:t>PLACE OF ARTICULATION </a:t>
            </a:r>
          </a:p>
        </p:txBody>
      </p:sp>
    </p:spTree>
    <p:extLst>
      <p:ext uri="{BB962C8B-B14F-4D97-AF65-F5344CB8AC3E}">
        <p14:creationId xmlns:p14="http://schemas.microsoft.com/office/powerpoint/2010/main" val="281933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73138" algn="just">
              <a:lnSpc>
                <a:spcPct val="100000"/>
              </a:lnSpc>
            </a:pPr>
            <a:r>
              <a:rPr lang="en-US" sz="3200" dirty="0">
                <a:solidFill>
                  <a:schemeClr val="lt1"/>
                </a:solidFill>
              </a:rPr>
              <a:t>Consonants are distinguished also according to the location of their production, that is, after the various organs of the vocal tract.</a:t>
            </a:r>
            <a:endParaRPr sz="8000" dirty="0">
              <a:solidFill>
                <a:schemeClr val="lt1"/>
              </a:solidFill>
            </a:endParaRPr>
          </a:p>
        </p:txBody>
      </p:sp>
    </p:spTree>
    <p:extLst>
      <p:ext uri="{BB962C8B-B14F-4D97-AF65-F5344CB8AC3E}">
        <p14:creationId xmlns:p14="http://schemas.microsoft.com/office/powerpoint/2010/main" val="158348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11262"/>
            <a:ext cx="6819600" cy="660900"/>
          </a:xfrm>
          <a:prstGeom prst="rect">
            <a:avLst/>
          </a:prstGeom>
        </p:spPr>
        <p:txBody>
          <a:bodyPr spcFirstLastPara="1" wrap="square" lIns="0" tIns="0" rIns="0" bIns="0" anchor="ctr" anchorCtr="0">
            <a:noAutofit/>
          </a:bodyPr>
          <a:lstStyle/>
          <a:p>
            <a:pPr lvl="0"/>
            <a:r>
              <a:rPr lang="en-US" sz="4400" dirty="0"/>
              <a:t>Labials</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1</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1972162"/>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Labials are consonants that are articulated by use of the lips. Some of these are created by bringing the lips together, like [m]. These are called bilabials. Other consonants are brought about by bringing the bottom lip to the upper teeth. These are called labiodentals, e.g., [f]. </a:t>
            </a:r>
          </a:p>
        </p:txBody>
      </p:sp>
    </p:spTree>
    <p:extLst>
      <p:ext uri="{BB962C8B-B14F-4D97-AF65-F5344CB8AC3E}">
        <p14:creationId xmlns:p14="http://schemas.microsoft.com/office/powerpoint/2010/main" val="17376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11262"/>
            <a:ext cx="6819600" cy="660900"/>
          </a:xfrm>
          <a:prstGeom prst="rect">
            <a:avLst/>
          </a:prstGeom>
        </p:spPr>
        <p:txBody>
          <a:bodyPr spcFirstLastPara="1" wrap="square" lIns="0" tIns="0" rIns="0" bIns="0" anchor="ctr" anchorCtr="0">
            <a:noAutofit/>
          </a:bodyPr>
          <a:lstStyle/>
          <a:p>
            <a:pPr lvl="0"/>
            <a:r>
              <a:rPr lang="en-US" sz="4400" dirty="0"/>
              <a:t>Alveolars</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2</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1972162"/>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These are articulated by raising the tip of the tongue to the alveolar ridge, like [d].</a:t>
            </a:r>
          </a:p>
        </p:txBody>
      </p:sp>
    </p:spTree>
    <p:extLst>
      <p:ext uri="{BB962C8B-B14F-4D97-AF65-F5344CB8AC3E}">
        <p14:creationId xmlns:p14="http://schemas.microsoft.com/office/powerpoint/2010/main" val="17709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11262"/>
            <a:ext cx="6819600" cy="660900"/>
          </a:xfrm>
          <a:prstGeom prst="rect">
            <a:avLst/>
          </a:prstGeom>
        </p:spPr>
        <p:txBody>
          <a:bodyPr spcFirstLastPara="1" wrap="square" lIns="0" tIns="0" rIns="0" bIns="0" anchor="ctr" anchorCtr="0">
            <a:noAutofit/>
          </a:bodyPr>
          <a:lstStyle/>
          <a:p>
            <a:pPr lvl="0"/>
            <a:r>
              <a:rPr lang="en-US" sz="4400" dirty="0"/>
              <a:t>Velars</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3</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1972162"/>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If you raise the back of your tongue to the soft velum, velars are produced. An example is [g]. </a:t>
            </a:r>
          </a:p>
        </p:txBody>
      </p:sp>
    </p:spTree>
    <p:extLst>
      <p:ext uri="{BB962C8B-B14F-4D97-AF65-F5344CB8AC3E}">
        <p14:creationId xmlns:p14="http://schemas.microsoft.com/office/powerpoint/2010/main" val="18095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11262"/>
            <a:ext cx="6819600" cy="660900"/>
          </a:xfrm>
          <a:prstGeom prst="rect">
            <a:avLst/>
          </a:prstGeom>
        </p:spPr>
        <p:txBody>
          <a:bodyPr spcFirstLastPara="1" wrap="square" lIns="0" tIns="0" rIns="0" bIns="0" anchor="ctr" anchorCtr="0">
            <a:noAutofit/>
          </a:bodyPr>
          <a:lstStyle/>
          <a:p>
            <a:pPr lvl="0"/>
            <a:r>
              <a:rPr lang="en-US" sz="4400" dirty="0"/>
              <a:t>Interdentals</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4</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1972162"/>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Interdentals are the sounds at the beginning of "thin" and "then", in IPA: [T] and [D]. In order to articulate these, you have to press the tongue between the teeth. Again you can see that the difference is voicing. </a:t>
            </a:r>
          </a:p>
        </p:txBody>
      </p:sp>
    </p:spTree>
    <p:extLst>
      <p:ext uri="{BB962C8B-B14F-4D97-AF65-F5344CB8AC3E}">
        <p14:creationId xmlns:p14="http://schemas.microsoft.com/office/powerpoint/2010/main" val="14113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11262"/>
            <a:ext cx="6819600" cy="660900"/>
          </a:xfrm>
          <a:prstGeom prst="rect">
            <a:avLst/>
          </a:prstGeom>
        </p:spPr>
        <p:txBody>
          <a:bodyPr spcFirstLastPara="1" wrap="square" lIns="0" tIns="0" rIns="0" bIns="0" anchor="ctr" anchorCtr="0">
            <a:noAutofit/>
          </a:bodyPr>
          <a:lstStyle/>
          <a:p>
            <a:pPr lvl="0"/>
            <a:r>
              <a:rPr lang="en-US" sz="4400" dirty="0"/>
              <a:t>Palatals</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5</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1972162"/>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Palatals (or Alveopalatals) as in the middle of the word "measure" are produced by the contact of the front part of the tongue with the hard palate just behind the alveolar ridge. </a:t>
            </a:r>
          </a:p>
        </p:txBody>
      </p:sp>
    </p:spTree>
    <p:extLst>
      <p:ext uri="{BB962C8B-B14F-4D97-AF65-F5344CB8AC3E}">
        <p14:creationId xmlns:p14="http://schemas.microsoft.com/office/powerpoint/2010/main" val="16536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45911" y="2506133"/>
            <a:ext cx="8252178" cy="1933928"/>
          </a:xfrm>
          <a:prstGeom prst="rect">
            <a:avLst/>
          </a:prstGeom>
        </p:spPr>
        <p:txBody>
          <a:bodyPr spcFirstLastPara="1" wrap="square" lIns="0" tIns="0" rIns="0" bIns="0" anchor="ctr" anchorCtr="0">
            <a:noAutofit/>
          </a:bodyPr>
          <a:lstStyle/>
          <a:p>
            <a:pPr lvl="0">
              <a:lnSpc>
                <a:spcPct val="100000"/>
              </a:lnSpc>
            </a:pPr>
            <a:r>
              <a:rPr lang="en-US" sz="3200" dirty="0">
                <a:solidFill>
                  <a:schemeClr val="lt1"/>
                </a:solidFill>
              </a:rPr>
              <a:t>Well, material aspects of sounds are those aspects that make for the physical production, transportation and comprehension of the sound.</a:t>
            </a:r>
            <a:endParaRPr sz="8000" dirty="0">
              <a:solidFill>
                <a:schemeClr val="lt1"/>
              </a:solidFill>
            </a:endParaRPr>
          </a:p>
        </p:txBody>
      </p:sp>
      <p:sp>
        <p:nvSpPr>
          <p:cNvPr id="3" name="Google Shape;230;p28">
            <a:extLst>
              <a:ext uri="{FF2B5EF4-FFF2-40B4-BE49-F238E27FC236}">
                <a16:creationId xmlns:a16="http://schemas.microsoft.com/office/drawing/2014/main" id="{E9E04CEC-9A3E-406A-92EE-48B21AB1F420}"/>
              </a:ext>
            </a:extLst>
          </p:cNvPr>
          <p:cNvSpPr txBox="1">
            <a:spLocks/>
          </p:cNvSpPr>
          <p:nvPr/>
        </p:nvSpPr>
        <p:spPr>
          <a:xfrm>
            <a:off x="598311" y="703439"/>
            <a:ext cx="8252178" cy="13737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9pPr>
          </a:lstStyle>
          <a:p>
            <a:r>
              <a:rPr lang="en-US" sz="3200" dirty="0">
                <a:solidFill>
                  <a:schemeClr val="lt1"/>
                </a:solidFill>
              </a:rPr>
              <a:t>What is meant by "material aspect"? </a:t>
            </a:r>
            <a:endParaRPr lang="en-US" sz="8000" dirty="0">
              <a:solidFill>
                <a:schemeClr val="lt1"/>
              </a:solidFill>
            </a:endParaRPr>
          </a:p>
        </p:txBody>
      </p:sp>
    </p:spTree>
    <p:extLst>
      <p:ext uri="{BB962C8B-B14F-4D97-AF65-F5344CB8AC3E}">
        <p14:creationId xmlns:p14="http://schemas.microsoft.com/office/powerpoint/2010/main" val="15210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1000"/>
                                        <p:tgtEl>
                                          <p:spTgt spid="230"/>
                                        </p:tgtEl>
                                      </p:cBhvr>
                                    </p:animEffect>
                                    <p:anim calcmode="lin" valueType="num">
                                      <p:cBhvr>
                                        <p:cTn id="14" dur="1000" fill="hold"/>
                                        <p:tgtEl>
                                          <p:spTgt spid="230"/>
                                        </p:tgtEl>
                                        <p:attrNameLst>
                                          <p:attrName>ppt_x</p:attrName>
                                        </p:attrNameLst>
                                      </p:cBhvr>
                                      <p:tavLst>
                                        <p:tav tm="0">
                                          <p:val>
                                            <p:strVal val="#ppt_x"/>
                                          </p:val>
                                        </p:tav>
                                        <p:tav tm="100000">
                                          <p:val>
                                            <p:strVal val="#ppt_x"/>
                                          </p:val>
                                        </p:tav>
                                      </p:tavLst>
                                    </p:anim>
                                    <p:anim calcmode="lin" valueType="num">
                                      <p:cBhvr>
                                        <p:cTn id="15"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73138" algn="just">
              <a:lnSpc>
                <a:spcPct val="100000"/>
              </a:lnSpc>
            </a:pPr>
            <a:r>
              <a:rPr lang="en-US" sz="3200" dirty="0">
                <a:solidFill>
                  <a:schemeClr val="lt1"/>
                </a:solidFill>
              </a:rPr>
              <a:t>With the help of this detailed information we can now refer to every consonant by its location and manner of articulation; [f], for example, is a voiceless, labiodental fricative.</a:t>
            </a:r>
            <a:endParaRPr sz="8000" dirty="0">
              <a:solidFill>
                <a:schemeClr val="lt1"/>
              </a:solidFill>
            </a:endParaRPr>
          </a:p>
        </p:txBody>
      </p:sp>
    </p:spTree>
    <p:extLst>
      <p:ext uri="{BB962C8B-B14F-4D97-AF65-F5344CB8AC3E}">
        <p14:creationId xmlns:p14="http://schemas.microsoft.com/office/powerpoint/2010/main" val="123595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678675" y="2161800"/>
            <a:ext cx="5786700" cy="819900"/>
          </a:xfrm>
          <a:prstGeom prst="rect">
            <a:avLst/>
          </a:prstGeom>
        </p:spPr>
        <p:txBody>
          <a:bodyPr spcFirstLastPara="1" wrap="square" lIns="0" tIns="0" rIns="0" bIns="0" anchor="ctr" anchorCtr="0">
            <a:noAutofit/>
          </a:bodyPr>
          <a:lstStyle/>
          <a:p>
            <a:pPr marL="0" lvl="0" indent="0" algn="ctr" rtl="0">
              <a:spcBef>
                <a:spcPts val="0"/>
              </a:spcBef>
              <a:spcAft>
                <a:spcPts val="800"/>
              </a:spcAft>
              <a:buNone/>
            </a:pPr>
            <a:r>
              <a:rPr lang="en" sz="3600" dirty="0">
                <a:solidFill>
                  <a:schemeClr val="accent1"/>
                </a:solidFill>
              </a:rPr>
              <a:t>Thank you </a:t>
            </a:r>
          </a:p>
          <a:p>
            <a:pPr marL="0" lvl="0" indent="0" algn="ctr" rtl="0">
              <a:spcBef>
                <a:spcPts val="0"/>
              </a:spcBef>
              <a:spcAft>
                <a:spcPts val="800"/>
              </a:spcAft>
              <a:buNone/>
            </a:pPr>
            <a:r>
              <a:rPr lang="en" sz="3600" dirty="0">
                <a:solidFill>
                  <a:schemeClr val="accent1"/>
                </a:solidFill>
              </a:rPr>
              <a:t>for your attention</a:t>
            </a:r>
            <a:endParaRPr sz="3600"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45911" y="327401"/>
            <a:ext cx="8252178" cy="1360722"/>
          </a:xfrm>
          <a:prstGeom prst="rect">
            <a:avLst/>
          </a:prstGeom>
        </p:spPr>
        <p:txBody>
          <a:bodyPr spcFirstLastPara="1" wrap="square" lIns="0" tIns="0" rIns="0" bIns="0" anchor="ctr" anchorCtr="0">
            <a:noAutofit/>
          </a:bodyPr>
          <a:lstStyle/>
          <a:p>
            <a:pPr lvl="0"/>
            <a:r>
              <a:rPr lang="en-US" sz="3200" dirty="0">
                <a:solidFill>
                  <a:schemeClr val="lt1"/>
                </a:solidFill>
              </a:rPr>
              <a:t>What other features exist which characterize sounds? </a:t>
            </a:r>
            <a:endParaRPr sz="8000" dirty="0">
              <a:solidFill>
                <a:schemeClr val="lt1"/>
              </a:solidFill>
            </a:endParaRPr>
          </a:p>
        </p:txBody>
      </p:sp>
      <p:sp>
        <p:nvSpPr>
          <p:cNvPr id="3" name="Google Shape;230;p28">
            <a:extLst>
              <a:ext uri="{FF2B5EF4-FFF2-40B4-BE49-F238E27FC236}">
                <a16:creationId xmlns:a16="http://schemas.microsoft.com/office/drawing/2014/main" id="{F1ADD3DC-8571-45D8-8FB0-13D374C0168C}"/>
              </a:ext>
            </a:extLst>
          </p:cNvPr>
          <p:cNvSpPr txBox="1">
            <a:spLocks/>
          </p:cNvSpPr>
          <p:nvPr/>
        </p:nvSpPr>
        <p:spPr>
          <a:xfrm>
            <a:off x="344745" y="1688123"/>
            <a:ext cx="8252178" cy="2743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2400"/>
              <a:buFont typeface="Abril Fatface"/>
              <a:buNone/>
              <a:defRPr sz="2400" b="0" i="0" u="none" strike="noStrike" cap="none">
                <a:solidFill>
                  <a:schemeClr val="accent1"/>
                </a:solidFill>
                <a:latin typeface="Abril Fatface"/>
                <a:ea typeface="Abril Fatface"/>
                <a:cs typeface="Abril Fatface"/>
                <a:sym typeface="Abril Fatface"/>
              </a:defRPr>
            </a:lvl9pPr>
          </a:lstStyle>
          <a:p>
            <a:r>
              <a:rPr lang="en-US" sz="3200" dirty="0">
                <a:solidFill>
                  <a:schemeClr val="lt1"/>
                </a:solidFill>
              </a:rPr>
              <a:t>There are three different physical aspects of a sound. These are:</a:t>
            </a:r>
          </a:p>
          <a:p>
            <a:endParaRPr lang="en-US" sz="3200" dirty="0">
              <a:solidFill>
                <a:schemeClr val="lt1"/>
              </a:solidFill>
            </a:endParaRPr>
          </a:p>
          <a:p>
            <a:r>
              <a:rPr lang="en-US" sz="3200" dirty="0">
                <a:solidFill>
                  <a:schemeClr val="lt1"/>
                </a:solidFill>
              </a:rPr>
              <a:t>The articulatory aspect of the speaker</a:t>
            </a:r>
          </a:p>
          <a:p>
            <a:r>
              <a:rPr lang="en-US" sz="3200" dirty="0">
                <a:solidFill>
                  <a:schemeClr val="lt1"/>
                </a:solidFill>
              </a:rPr>
              <a:t>The acoustic aspect of the channel</a:t>
            </a:r>
          </a:p>
          <a:p>
            <a:r>
              <a:rPr lang="en-US" sz="3200" dirty="0">
                <a:solidFill>
                  <a:schemeClr val="lt1"/>
                </a:solidFill>
              </a:rPr>
              <a:t>The auditory aspect of the hearer</a:t>
            </a:r>
            <a:endParaRPr lang="en-US" sz="8000" dirty="0">
              <a:solidFill>
                <a:schemeClr val="lt1"/>
              </a:solidFill>
            </a:endParaRPr>
          </a:p>
        </p:txBody>
      </p:sp>
    </p:spTree>
    <p:extLst>
      <p:ext uri="{BB962C8B-B14F-4D97-AF65-F5344CB8AC3E}">
        <p14:creationId xmlns:p14="http://schemas.microsoft.com/office/powerpoint/2010/main" val="8861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fill="hold"/>
                                        <p:tgtEl>
                                          <p:spTgt spid="230"/>
                                        </p:tgtEl>
                                        <p:attrNameLst>
                                          <p:attrName>ppt_x</p:attrName>
                                        </p:attrNameLst>
                                      </p:cBhvr>
                                      <p:tavLst>
                                        <p:tav tm="0">
                                          <p:val>
                                            <p:strVal val="#ppt_x"/>
                                          </p:val>
                                        </p:tav>
                                        <p:tav tm="100000">
                                          <p:val>
                                            <p:strVal val="#ppt_x"/>
                                          </p:val>
                                        </p:tav>
                                      </p:tavLst>
                                    </p:anim>
                                    <p:anim calcmode="lin" valueType="num">
                                      <p:cBhvr additive="base">
                                        <p:cTn id="8" dur="500" fill="hold"/>
                                        <p:tgtEl>
                                          <p:spTgt spid="2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53999"/>
            <a:ext cx="6819600" cy="660900"/>
          </a:xfrm>
          <a:prstGeom prst="rect">
            <a:avLst/>
          </a:prstGeom>
        </p:spPr>
        <p:txBody>
          <a:bodyPr spcFirstLastPara="1" wrap="square" lIns="0" tIns="0" rIns="0" bIns="0" anchor="ctr" anchorCtr="0">
            <a:noAutofit/>
          </a:bodyPr>
          <a:lstStyle/>
          <a:p>
            <a:pPr lvl="0"/>
            <a:r>
              <a:rPr lang="en-US" sz="4400" dirty="0"/>
              <a:t>Articulatory phonetics </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Abril Fatface"/>
                <a:ea typeface="Abril Fatface"/>
                <a:cs typeface="Abril Fatface"/>
                <a:sym typeface="Abril Fatface"/>
              </a:rPr>
              <a:t>1</a:t>
            </a:r>
            <a:endParaRPr sz="300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2014899"/>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Articulatory phonetics researches where and how sounds are originated and thus carries out physiological studies of the respiratory tract, trying to locate precisely at which location and in which manner a sound is produced.</a:t>
            </a:r>
          </a:p>
        </p:txBody>
      </p:sp>
    </p:spTree>
    <p:extLst>
      <p:ext uri="{BB962C8B-B14F-4D97-AF65-F5344CB8AC3E}">
        <p14:creationId xmlns:p14="http://schemas.microsoft.com/office/powerpoint/2010/main" val="236231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53999"/>
            <a:ext cx="6819600" cy="660900"/>
          </a:xfrm>
          <a:prstGeom prst="rect">
            <a:avLst/>
          </a:prstGeom>
        </p:spPr>
        <p:txBody>
          <a:bodyPr spcFirstLastPara="1" wrap="square" lIns="0" tIns="0" rIns="0" bIns="0" anchor="ctr" anchorCtr="0">
            <a:noAutofit/>
          </a:bodyPr>
          <a:lstStyle/>
          <a:p>
            <a:pPr lvl="0"/>
            <a:r>
              <a:rPr lang="en-US" sz="4400" dirty="0"/>
              <a:t>Acoustic phonetics </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2</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2014899"/>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Acoustic phonetics examines the length, frequency and pitch of sounds. Special instruments are required to measure and </a:t>
            </a:r>
            <a:r>
              <a:rPr lang="en-US" sz="2800" dirty="0" err="1"/>
              <a:t>analyse</a:t>
            </a:r>
            <a:r>
              <a:rPr lang="en-US" sz="2800" dirty="0"/>
              <a:t> the sounds while they travel via the channel.</a:t>
            </a:r>
          </a:p>
        </p:txBody>
      </p:sp>
    </p:spTree>
    <p:extLst>
      <p:ext uri="{BB962C8B-B14F-4D97-AF65-F5344CB8AC3E}">
        <p14:creationId xmlns:p14="http://schemas.microsoft.com/office/powerpoint/2010/main" val="3996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200" y="1353999"/>
            <a:ext cx="6819600" cy="660900"/>
          </a:xfrm>
          <a:prstGeom prst="rect">
            <a:avLst/>
          </a:prstGeom>
        </p:spPr>
        <p:txBody>
          <a:bodyPr spcFirstLastPara="1" wrap="square" lIns="0" tIns="0" rIns="0" bIns="0" anchor="ctr" anchorCtr="0">
            <a:noAutofit/>
          </a:bodyPr>
          <a:lstStyle/>
          <a:p>
            <a:pPr lvl="0"/>
            <a:r>
              <a:rPr lang="en-US" sz="4400" dirty="0"/>
              <a:t>Auditory phonetics </a:t>
            </a:r>
            <a:endParaRPr sz="4400" dirty="0"/>
          </a:p>
        </p:txBody>
      </p:sp>
      <p:sp>
        <p:nvSpPr>
          <p:cNvPr id="120" name="Google Shape;120;p17"/>
          <p:cNvSpPr txBox="1"/>
          <p:nvPr/>
        </p:nvSpPr>
        <p:spPr>
          <a:xfrm>
            <a:off x="4162200" y="456125"/>
            <a:ext cx="819600" cy="8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Abril Fatface"/>
                <a:ea typeface="Abril Fatface"/>
                <a:cs typeface="Abril Fatface"/>
                <a:sym typeface="Abril Fatface"/>
              </a:rPr>
              <a:t>3</a:t>
            </a:r>
            <a:endParaRPr sz="3000" dirty="0">
              <a:solidFill>
                <a:schemeClr val="lt1"/>
              </a:solidFill>
              <a:latin typeface="Abril Fatface"/>
              <a:ea typeface="Abril Fatface"/>
              <a:cs typeface="Abril Fatface"/>
              <a:sym typeface="Abril Fatface"/>
            </a:endParaRPr>
          </a:p>
        </p:txBody>
      </p:sp>
      <p:sp>
        <p:nvSpPr>
          <p:cNvPr id="5" name="Google Shape;118;p17">
            <a:extLst>
              <a:ext uri="{FF2B5EF4-FFF2-40B4-BE49-F238E27FC236}">
                <a16:creationId xmlns:a16="http://schemas.microsoft.com/office/drawing/2014/main" id="{92DD4C12-4F6E-4621-9656-C61D2DB713CB}"/>
              </a:ext>
            </a:extLst>
          </p:cNvPr>
          <p:cNvSpPr txBox="1">
            <a:spLocks/>
          </p:cNvSpPr>
          <p:nvPr/>
        </p:nvSpPr>
        <p:spPr>
          <a:xfrm>
            <a:off x="246185" y="2014899"/>
            <a:ext cx="8651630" cy="22171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1pPr>
            <a:lvl2pPr marR="0" lvl="1"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2pPr>
            <a:lvl3pPr marR="0" lvl="2"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3pPr>
            <a:lvl4pPr marR="0" lvl="3"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4pPr>
            <a:lvl5pPr marR="0" lvl="4"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5pPr>
            <a:lvl6pPr marR="0" lvl="5"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6pPr>
            <a:lvl7pPr marR="0" lvl="6"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7pPr>
            <a:lvl8pPr marR="0" lvl="7"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8pPr>
            <a:lvl9pPr marR="0" lvl="8" algn="ctr" rtl="0">
              <a:lnSpc>
                <a:spcPct val="90000"/>
              </a:lnSpc>
              <a:spcBef>
                <a:spcPts val="0"/>
              </a:spcBef>
              <a:spcAft>
                <a:spcPts val="0"/>
              </a:spcAft>
              <a:buClr>
                <a:schemeClr val="accent1"/>
              </a:buClr>
              <a:buSzPts val="4800"/>
              <a:buFont typeface="Abril Fatface"/>
              <a:buNone/>
              <a:defRPr sz="4800" b="0" i="0" u="none" strike="noStrike" cap="none">
                <a:solidFill>
                  <a:schemeClr val="accent1"/>
                </a:solidFill>
                <a:latin typeface="Abril Fatface"/>
                <a:ea typeface="Abril Fatface"/>
                <a:cs typeface="Abril Fatface"/>
                <a:sym typeface="Abril Fatface"/>
              </a:defRPr>
            </a:lvl9pPr>
          </a:lstStyle>
          <a:p>
            <a:pPr indent="914400" algn="just"/>
            <a:r>
              <a:rPr lang="en-US" sz="2800" dirty="0"/>
              <a:t>Auditory phonetics studies what happens inside the ear and brain when sounds are finally received. It also interested in our ability to identify and differentiate sounds.</a:t>
            </a:r>
          </a:p>
        </p:txBody>
      </p:sp>
    </p:spTree>
    <p:extLst>
      <p:ext uri="{BB962C8B-B14F-4D97-AF65-F5344CB8AC3E}">
        <p14:creationId xmlns:p14="http://schemas.microsoft.com/office/powerpoint/2010/main" val="6554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1"/>
          </p:nvPr>
        </p:nvSpPr>
        <p:spPr>
          <a:xfrm>
            <a:off x="1678600" y="2034865"/>
            <a:ext cx="5786700" cy="1470335"/>
          </a:xfrm>
          <a:prstGeom prst="rect">
            <a:avLst/>
          </a:prstGeom>
        </p:spPr>
        <p:txBody>
          <a:bodyPr spcFirstLastPara="1" wrap="square" lIns="0" tIns="0" rIns="0" bIns="0" anchor="ctr" anchorCtr="0">
            <a:noAutofit/>
          </a:bodyPr>
          <a:lstStyle/>
          <a:p>
            <a:pPr marL="0" lvl="0" indent="0">
              <a:spcAft>
                <a:spcPts val="800"/>
              </a:spcAft>
              <a:buNone/>
            </a:pPr>
            <a:r>
              <a:rPr lang="en-US" dirty="0">
                <a:solidFill>
                  <a:schemeClr val="accent1"/>
                </a:solidFill>
              </a:rPr>
              <a:t>Articulatory phonetics</a:t>
            </a:r>
          </a:p>
          <a:p>
            <a:pPr marL="0" lvl="0" indent="0">
              <a:spcAft>
                <a:spcPts val="800"/>
              </a:spcAft>
              <a:buNone/>
            </a:pPr>
            <a:r>
              <a:rPr lang="en-US" dirty="0">
                <a:solidFill>
                  <a:schemeClr val="accent1"/>
                </a:solidFill>
              </a:rPr>
              <a:t>– consonants</a:t>
            </a:r>
            <a:endParaRPr dirty="0">
              <a:solidFill>
                <a:schemeClr val="accent1"/>
              </a:solidFill>
            </a:endParaRPr>
          </a:p>
        </p:txBody>
      </p:sp>
    </p:spTree>
    <p:extLst>
      <p:ext uri="{BB962C8B-B14F-4D97-AF65-F5344CB8AC3E}">
        <p14:creationId xmlns:p14="http://schemas.microsoft.com/office/powerpoint/2010/main" val="313706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idx="4294967295"/>
          </p:nvPr>
        </p:nvSpPr>
        <p:spPr>
          <a:xfrm>
            <a:off x="485422" y="468078"/>
            <a:ext cx="8252178" cy="4041422"/>
          </a:xfrm>
          <a:prstGeom prst="rect">
            <a:avLst/>
          </a:prstGeom>
        </p:spPr>
        <p:txBody>
          <a:bodyPr spcFirstLastPara="1" wrap="square" lIns="0" tIns="0" rIns="0" bIns="0" anchor="ctr" anchorCtr="0">
            <a:noAutofit/>
          </a:bodyPr>
          <a:lstStyle/>
          <a:p>
            <a:pPr lvl="0" indent="914400" algn="just">
              <a:lnSpc>
                <a:spcPct val="100000"/>
              </a:lnSpc>
            </a:pPr>
            <a:r>
              <a:rPr lang="en-US" sz="3200" dirty="0">
                <a:solidFill>
                  <a:schemeClr val="lt1"/>
                </a:solidFill>
              </a:rPr>
              <a:t>Any speech sound is caused by a stream of air that, originating in our vocal apparatus, escapes our mouth or nose. The various sounds all differ according to the voicing, location and manner of their production. A minor change of any of these three factors may alter a sound significantly. </a:t>
            </a:r>
            <a:endParaRPr sz="8000" dirty="0">
              <a:solidFill>
                <a:schemeClr val="lt1"/>
              </a:solidFill>
            </a:endParaRPr>
          </a:p>
        </p:txBody>
      </p:sp>
    </p:spTree>
    <p:extLst>
      <p:ext uri="{BB962C8B-B14F-4D97-AF65-F5344CB8AC3E}">
        <p14:creationId xmlns:p14="http://schemas.microsoft.com/office/powerpoint/2010/main" val="2949295814"/>
      </p:ext>
    </p:extLst>
  </p:cSld>
  <p:clrMapOvr>
    <a:masterClrMapping/>
  </p:clrMapOvr>
</p:sld>
</file>

<file path=ppt/theme/theme1.xml><?xml version="1.0" encoding="utf-8"?>
<a:theme xmlns:a="http://schemas.openxmlformats.org/drawingml/2006/main" name="Vernon template">
  <a:themeElements>
    <a:clrScheme name="Custom 347">
      <a:dk1>
        <a:srgbClr val="2F3946"/>
      </a:dk1>
      <a:lt1>
        <a:srgbClr val="FFFFFF"/>
      </a:lt1>
      <a:dk2>
        <a:srgbClr val="727A85"/>
      </a:dk2>
      <a:lt2>
        <a:srgbClr val="F1EEED"/>
      </a:lt2>
      <a:accent1>
        <a:srgbClr val="22446F"/>
      </a:accent1>
      <a:accent2>
        <a:srgbClr val="5299DC"/>
      </a:accent2>
      <a:accent3>
        <a:srgbClr val="FB8F6C"/>
      </a:accent3>
      <a:accent4>
        <a:srgbClr val="DB6746"/>
      </a:accent4>
      <a:accent5>
        <a:srgbClr val="ADCE99"/>
      </a:accent5>
      <a:accent6>
        <a:srgbClr val="7AA271"/>
      </a:accent6>
      <a:hlink>
        <a:srgbClr val="2244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1125</Words>
  <Application>Microsoft Office PowerPoint</Application>
  <PresentationFormat>On-screen Show (16:9)</PresentationFormat>
  <Paragraphs>56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Abril Fatface</vt:lpstr>
      <vt:lpstr>Arial</vt:lpstr>
      <vt:lpstr>Merriweather Sans Regular</vt:lpstr>
      <vt:lpstr>Vernon template</vt:lpstr>
      <vt:lpstr>Phonetics</vt:lpstr>
      <vt:lpstr>Phonetics is a branch of linguistics that studies the material aspects of speech sounds. </vt:lpstr>
      <vt:lpstr>Well, material aspects of sounds are those aspects that make for the physical production, transportation and comprehension of the sound.</vt:lpstr>
      <vt:lpstr>What other features exist which characterize sounds? </vt:lpstr>
      <vt:lpstr>Articulatory phonetics </vt:lpstr>
      <vt:lpstr>Acoustic phonetics </vt:lpstr>
      <vt:lpstr>Auditory phonetics </vt:lpstr>
      <vt:lpstr>PowerPoint Presentation</vt:lpstr>
      <vt:lpstr>Any speech sound is caused by a stream of air that, originating in our vocal apparatus, escapes our mouth or nose. The various sounds all differ according to the voicing, location and manner of their production. A minor change of any of these three factors may alter a sound significantly. </vt:lpstr>
      <vt:lpstr>For example, if a stream of air leaves the vocal tract unhindered, the result is a vowel. If the stream of air is obstructed in any way the result is a consonant. Although the procedure is very complex, it is possible to determine the exact voicing, location and manner of articulation of all sounds of a language.</vt:lpstr>
      <vt:lpstr>PowerPoint Presentation</vt:lpstr>
      <vt:lpstr>Try to utter two long consonants, first [z], then [s], continually: "zzzzzzsssssszzzzzz". Hold your fingertip to your larynx (Adam's apple) and try to notice what happens. You will feel a vibration. This is caused by a stream of air that is being pressed through a narrow aperture, called glottis, between the vocal cords. </vt:lpstr>
      <vt:lpstr>It is the pressure of the air on the walls of the glottis that causes the vibration of the cords. We are able to produce two different sets of sounds, which are otherwise identical: voiced and voiceless sounds, by this small change of the glottis. There are many consonants which are differentiated in this way, like [f]—[v], [t]— [d], or [g]—[k].</vt:lpstr>
      <vt:lpstr>PowerPoint Presentation</vt:lpstr>
      <vt:lpstr>Plosives and continuants: </vt:lpstr>
      <vt:lpstr>Another fundamental distinction of consonants is made between so-called plosives and continuants. Plosives are consonants that are brought about by an explosive release of air from the mouth, e.g. [t]. They are also called stops, or oral stops. </vt:lpstr>
      <vt:lpstr>If the air is released through the nose, we call the resulting consonant is a nasal plosive, as in [m] or [n], which is also called nasal stop since the mouth is kept closed for the most part. If the air continues to be released after the articulation of the consonant,  the sound is a continuant. </vt:lpstr>
      <vt:lpstr>If we let out air continuously through a space behind the upper teeth, the so-called alveolar ridge., we produce a type of continuant sound called fricative, e.g., [f]. Affricates are produced by a plosive and a fricative continuant following immediately thereafter, as in [tS], e.g., in the word "chair". </vt:lpstr>
      <vt:lpstr>Fricatives and affricates with a hissing sound, as [z] in "zip", or [Z] in "measure" are also called sibilants. Oral stops, i.e. nonnasal plosives, and fricative and affricative continuants all have in common that the air is not let out through the nose; consonants produced in this way are called obstruents. If air is released also through the nose, these consonants are called sonorants. The sounds [l] and [r] are called liquids.</vt:lpstr>
      <vt:lpstr>Aspiration:</vt:lpstr>
      <vt:lpstr>A further manner of articulating a sound is by either aspirating or not aspirating the sound. Try to pronounce these: [pit]—[spit]. You will notice that while saying the word ‘pit’, a stream of air evades your mouth, whereas when saying ‘spit’, your glottis starts to vibrate immediately after the pronunciation of [sp].</vt:lpstr>
      <vt:lpstr>Hence, we may call the [p] aspirated  when saying ‘pit, while it is unaspirated when saying ‘spit’. This distinction results from the glottis remaining open after certain occasions of a sound, namely in the case of aspirated ones.</vt:lpstr>
      <vt:lpstr>PowerPoint Presentation</vt:lpstr>
      <vt:lpstr>Consonants are distinguished also according to the location of their production, that is, after the various organs of the vocal tract.</vt:lpstr>
      <vt:lpstr>Labials</vt:lpstr>
      <vt:lpstr>Alveolars</vt:lpstr>
      <vt:lpstr>Velars</vt:lpstr>
      <vt:lpstr>Interdentals</vt:lpstr>
      <vt:lpstr>Palatals</vt:lpstr>
      <vt:lpstr>With the help of this detailed information we can now refer to every consonant by its location and manner of articulation; [f], for example, is a voiceless, labiodental fricative.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dc:title>
  <cp:lastModifiedBy>365 Pro Plus</cp:lastModifiedBy>
  <cp:revision>8</cp:revision>
  <dcterms:modified xsi:type="dcterms:W3CDTF">2021-04-05T19:57:32Z</dcterms:modified>
</cp:coreProperties>
</file>