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7" d="100"/>
          <a:sy n="67" d="100"/>
        </p:scale>
        <p:origin x="-146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C515500-5831-4CCF-9BB6-D81DCD8DBD36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683D7B-A779-4C14-924F-73B7D0544BF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683D7B-A779-4C14-924F-73B7D0544BF6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13/04/1444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43174" y="214290"/>
            <a:ext cx="4301178" cy="8309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ar-DZ" sz="4800" b="1" dirty="0" smtClean="0"/>
              <a:t>طبيعة المادة الوراثية</a:t>
            </a:r>
            <a:endParaRPr lang="ar-SA" sz="4800" b="1" dirty="0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2857496"/>
            <a:ext cx="5215696" cy="2948002"/>
          </a:xfrm>
          <a:prstGeom prst="rect">
            <a:avLst/>
          </a:prstGeom>
          <a:noFill/>
        </p:spPr>
      </p:pic>
      <p:sp>
        <p:nvSpPr>
          <p:cNvPr id="4" name="مربع نص 3"/>
          <p:cNvSpPr txBox="1"/>
          <p:nvPr/>
        </p:nvSpPr>
        <p:spPr>
          <a:xfrm>
            <a:off x="2334605" y="1785926"/>
            <a:ext cx="4840684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1">
            <a:spAutoFit/>
          </a:bodyPr>
          <a:lstStyle/>
          <a:p>
            <a:r>
              <a:rPr lang="fr-FR" sz="2400" b="1" dirty="0" smtClean="0">
                <a:cs typeface="+mj-cs"/>
              </a:rPr>
              <a:t>The Nature of the </a:t>
            </a:r>
            <a:r>
              <a:rPr lang="fr-FR" sz="2400" b="1" dirty="0" err="1" smtClean="0">
                <a:cs typeface="+mj-cs"/>
              </a:rPr>
              <a:t>Genetic</a:t>
            </a:r>
            <a:r>
              <a:rPr lang="fr-FR" sz="2400" b="1" dirty="0" smtClean="0">
                <a:cs typeface="+mj-cs"/>
              </a:rPr>
              <a:t> </a:t>
            </a:r>
            <a:r>
              <a:rPr lang="fr-FR" sz="2400" b="1" dirty="0" err="1" smtClean="0">
                <a:cs typeface="+mj-cs"/>
              </a:rPr>
              <a:t>Materials</a:t>
            </a:r>
            <a:r>
              <a:rPr lang="fr-FR" sz="2400" b="1" dirty="0" smtClean="0">
                <a:cs typeface="+mj-cs"/>
              </a:rPr>
              <a:t> </a:t>
            </a:r>
            <a:endParaRPr lang="ar-SA" sz="2400" b="1" dirty="0"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214290"/>
            <a:ext cx="9144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البنية الثانوية للأحماض النووية</a:t>
            </a:r>
          </a:p>
          <a:p>
            <a:pPr algn="l"/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Secondary</a:t>
            </a:r>
            <a:r>
              <a:rPr lang="fr-FR" sz="2800" b="1" dirty="0" smtClean="0">
                <a:solidFill>
                  <a:srgbClr val="FF0000"/>
                </a:solidFill>
              </a:rPr>
              <a:t> structure of the </a:t>
            </a:r>
            <a:r>
              <a:rPr lang="fr-FR" sz="2800" b="1" dirty="0" err="1" smtClean="0">
                <a:solidFill>
                  <a:srgbClr val="FF0000"/>
                </a:solidFill>
              </a:rPr>
              <a:t>necleic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acids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0" y="135729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400" dirty="0" smtClean="0"/>
              <a:t>تتألف </a:t>
            </a:r>
            <a:r>
              <a:rPr lang="ar-SA" sz="2400" dirty="0" err="1" smtClean="0"/>
              <a:t>جزيئة</a:t>
            </a:r>
            <a:r>
              <a:rPr lang="ar-SA" sz="2400" dirty="0" smtClean="0"/>
              <a:t> </a:t>
            </a:r>
            <a:r>
              <a:rPr lang="ar-SA" sz="2400" dirty="0" err="1" smtClean="0"/>
              <a:t>الـ</a:t>
            </a:r>
            <a:r>
              <a:rPr lang="ar-SA" sz="2400" dirty="0" smtClean="0"/>
              <a:t> </a:t>
            </a:r>
            <a:r>
              <a:rPr lang="fr-FR" sz="2400" dirty="0" smtClean="0"/>
              <a:t>DNA </a:t>
            </a:r>
            <a:r>
              <a:rPr lang="ar-SA" sz="2400" dirty="0" smtClean="0"/>
              <a:t>من سلسلتين من </a:t>
            </a:r>
            <a:r>
              <a:rPr lang="ar-SA" sz="2400" dirty="0" err="1" smtClean="0"/>
              <a:t>النيوكليوتيدات</a:t>
            </a:r>
            <a:r>
              <a:rPr lang="ar-SA" sz="2400" dirty="0" smtClean="0"/>
              <a:t> المتعددة </a:t>
            </a:r>
            <a:r>
              <a:rPr lang="fr-FR" sz="2400" dirty="0" smtClean="0"/>
              <a:t> (</a:t>
            </a:r>
            <a:r>
              <a:rPr lang="fr-FR" sz="2400" dirty="0" err="1" smtClean="0"/>
              <a:t>Polynucleotide</a:t>
            </a:r>
            <a:r>
              <a:rPr lang="fr-FR" sz="2400" dirty="0" smtClean="0"/>
              <a:t>) </a:t>
            </a:r>
            <a:r>
              <a:rPr lang="ar-SA" sz="2400" dirty="0" smtClean="0"/>
              <a:t>تلتف لولبيا (حلزونياً) حول بعضهما البعض تكون فيه سلسلة السكر الخماسي </a:t>
            </a:r>
            <a:r>
              <a:rPr lang="ar-DZ" sz="2400" dirty="0" smtClean="0"/>
              <a:t>و حمض </a:t>
            </a:r>
            <a:r>
              <a:rPr lang="ar-DZ" sz="2400" dirty="0" err="1" smtClean="0"/>
              <a:t>الفوسفوريك</a:t>
            </a:r>
            <a:r>
              <a:rPr lang="ar-DZ" sz="2400" dirty="0" smtClean="0"/>
              <a:t> </a:t>
            </a:r>
            <a:r>
              <a:rPr lang="ar-SA" sz="2400" dirty="0" err="1" smtClean="0"/>
              <a:t>الى</a:t>
            </a:r>
            <a:r>
              <a:rPr lang="ar-SA" sz="2400" dirty="0" smtClean="0"/>
              <a:t> </a:t>
            </a:r>
            <a:r>
              <a:rPr lang="ar-SA" sz="2400" dirty="0" smtClean="0"/>
              <a:t>الخارج، بينما تتجه القواعد </a:t>
            </a:r>
            <a:r>
              <a:rPr lang="ar-SA" sz="2400" dirty="0" err="1" smtClean="0"/>
              <a:t>النتروجينية</a:t>
            </a:r>
            <a:r>
              <a:rPr lang="ar-SA" sz="2400" dirty="0" smtClean="0"/>
              <a:t> </a:t>
            </a:r>
            <a:r>
              <a:rPr lang="ar-SA" sz="2400" dirty="0" err="1" smtClean="0"/>
              <a:t>الى</a:t>
            </a:r>
            <a:r>
              <a:rPr lang="ar-SA" sz="2400" dirty="0" smtClean="0"/>
              <a:t> الداخل، وتتماسك هاتين السلسلتين مع بعضهما من خلال الأواصر الهيدروجينية التي تنشأ بين الأزواج </a:t>
            </a:r>
            <a:r>
              <a:rPr lang="ar-SA" sz="2400" dirty="0" smtClean="0"/>
              <a:t>الم</a:t>
            </a:r>
            <a:r>
              <a:rPr lang="ar-DZ" sz="2400" dirty="0" smtClean="0"/>
              <a:t>ت</a:t>
            </a:r>
            <a:r>
              <a:rPr lang="ar-SA" sz="2400" dirty="0" smtClean="0"/>
              <a:t>ناسبة </a:t>
            </a:r>
            <a:r>
              <a:rPr lang="ar-SA" sz="2400" dirty="0" smtClean="0"/>
              <a:t>من القواعد </a:t>
            </a:r>
            <a:r>
              <a:rPr lang="ar-SA" sz="2400" dirty="0" err="1" smtClean="0"/>
              <a:t>النتروجينية</a:t>
            </a:r>
            <a:r>
              <a:rPr lang="ar-SA" sz="2400" dirty="0" smtClean="0"/>
              <a:t>. </a:t>
            </a:r>
            <a:r>
              <a:rPr lang="fr-FR" sz="2400" b="1" dirty="0" smtClean="0"/>
              <a:t>A</a:t>
            </a:r>
            <a:r>
              <a:rPr lang="fr-FR" sz="2400" b="1" dirty="0" smtClean="0">
                <a:latin typeface="Calibri"/>
                <a:cs typeface="Calibri"/>
              </a:rPr>
              <a:t>=T       G≡C</a:t>
            </a:r>
            <a:endParaRPr lang="ar-DZ" sz="2400" b="1" dirty="0" smtClean="0"/>
          </a:p>
        </p:txBody>
      </p:sp>
      <p:pic>
        <p:nvPicPr>
          <p:cNvPr id="1026" name="Picture 2" descr="C:\Users\user\Desktop\تنزيل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64157" y="2928934"/>
            <a:ext cx="3774649" cy="39290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0"/>
            <a:ext cx="8914684" cy="36009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نموذج </a:t>
            </a:r>
            <a:r>
              <a:rPr lang="ar-DZ" sz="2800" b="1" dirty="0" err="1" smtClean="0">
                <a:solidFill>
                  <a:srgbClr val="FF0000"/>
                </a:solidFill>
              </a:rPr>
              <a:t>واتسن</a:t>
            </a:r>
            <a:r>
              <a:rPr lang="ar-DZ" sz="2800" b="1" dirty="0" smtClean="0">
                <a:solidFill>
                  <a:srgbClr val="FF0000"/>
                </a:solidFill>
              </a:rPr>
              <a:t>-كريك </a:t>
            </a:r>
            <a:r>
              <a:rPr lang="fr-FR" sz="2800" b="1" dirty="0" smtClean="0">
                <a:solidFill>
                  <a:srgbClr val="FF0000"/>
                </a:solidFill>
              </a:rPr>
              <a:t>Watson-Crick Model </a:t>
            </a:r>
          </a:p>
          <a:p>
            <a:r>
              <a:rPr lang="ar-DZ" sz="2800" dirty="0" smtClean="0"/>
              <a:t>يتكون جزيء </a:t>
            </a:r>
            <a:r>
              <a:rPr lang="fr-FR" sz="2800" dirty="0" smtClean="0"/>
              <a:t>DNA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ar-DZ" sz="2800" dirty="0" smtClean="0"/>
              <a:t>من شريطين يدوران حول بعضهما باتجاه عقارب الساعة</a:t>
            </a:r>
          </a:p>
          <a:p>
            <a:r>
              <a:rPr lang="ar-DZ" sz="2800" dirty="0" smtClean="0"/>
              <a:t>حيث تحتوي الدورة الكاملة على 10 أزواج من القواعد </a:t>
            </a:r>
            <a:r>
              <a:rPr lang="ar-DZ" sz="2800" dirty="0" err="1" smtClean="0"/>
              <a:t>الآزوتية</a:t>
            </a:r>
            <a:r>
              <a:rPr lang="ar-DZ" sz="2800" dirty="0" smtClean="0"/>
              <a:t> ، </a:t>
            </a:r>
            <a:r>
              <a:rPr lang="ar-DZ" sz="2800" dirty="0" err="1" smtClean="0"/>
              <a:t>و</a:t>
            </a:r>
            <a:r>
              <a:rPr lang="ar-DZ" sz="2800" dirty="0" smtClean="0"/>
              <a:t> يبعد كل</a:t>
            </a:r>
          </a:p>
          <a:p>
            <a:r>
              <a:rPr lang="ar-DZ" sz="2800" dirty="0" smtClean="0"/>
              <a:t>زوج عن الآخر مقدار 3.4 </a:t>
            </a:r>
            <a:r>
              <a:rPr lang="fr-FR" sz="2800" dirty="0" smtClean="0"/>
              <a:t>A</a:t>
            </a:r>
            <a:r>
              <a:rPr lang="ar-DZ" sz="2800" dirty="0" smtClean="0"/>
              <a:t> ، </a:t>
            </a:r>
            <a:r>
              <a:rPr lang="ar-DZ" sz="2800" dirty="0" err="1" smtClean="0"/>
              <a:t>و</a:t>
            </a:r>
            <a:r>
              <a:rPr lang="ar-DZ" sz="2800" dirty="0" smtClean="0"/>
              <a:t> </a:t>
            </a:r>
            <a:r>
              <a:rPr lang="ar-DZ" sz="2800" dirty="0" smtClean="0"/>
              <a:t>تصل </a:t>
            </a:r>
            <a:r>
              <a:rPr lang="ar-DZ" sz="2800" dirty="0" smtClean="0"/>
              <a:t>المسافة بين الشريطين إلى 20 </a:t>
            </a:r>
            <a:r>
              <a:rPr lang="fr-FR" sz="2800" dirty="0" smtClean="0"/>
              <a:t>A</a:t>
            </a:r>
            <a:r>
              <a:rPr lang="ar-DZ" sz="2800" dirty="0" smtClean="0"/>
              <a:t>،</a:t>
            </a:r>
          </a:p>
          <a:p>
            <a:r>
              <a:rPr lang="ar-DZ" sz="2800" dirty="0" smtClean="0"/>
              <a:t>و شريطا اللولب متكاملان </a:t>
            </a:r>
            <a:r>
              <a:rPr lang="ar-DZ" sz="2800" dirty="0" err="1" smtClean="0"/>
              <a:t>و</a:t>
            </a:r>
            <a:r>
              <a:rPr lang="ar-DZ" sz="2800" dirty="0" smtClean="0"/>
              <a:t> ليس متماثلين فضلا عن وجودهما متعاكسين </a:t>
            </a:r>
          </a:p>
          <a:p>
            <a:r>
              <a:rPr lang="fr-FR" sz="2800" dirty="0" err="1" smtClean="0"/>
              <a:t>Antiparrell</a:t>
            </a:r>
            <a:r>
              <a:rPr lang="ar-DZ" sz="2800" dirty="0" smtClean="0"/>
              <a:t> ، فإذا كان الأول يتجه من النهاية </a:t>
            </a:r>
            <a:r>
              <a:rPr lang="ar-DZ" sz="2800" dirty="0" smtClean="0">
                <a:latin typeface="Calibri"/>
              </a:rPr>
              <a:t>′</a:t>
            </a:r>
            <a:r>
              <a:rPr lang="ar-DZ" sz="2800" dirty="0" smtClean="0"/>
              <a:t>5 إلى النهاية </a:t>
            </a:r>
            <a:r>
              <a:rPr lang="fr-FR" sz="2800" dirty="0" smtClean="0"/>
              <a:t>3</a:t>
            </a:r>
            <a:r>
              <a:rPr lang="fr-FR" sz="2800" dirty="0" smtClean="0">
                <a:latin typeface="Calibri"/>
                <a:cs typeface="Calibri"/>
              </a:rPr>
              <a:t>′</a:t>
            </a:r>
            <a:r>
              <a:rPr lang="ar-DZ" sz="2800" dirty="0" smtClean="0">
                <a:latin typeface="Calibri"/>
                <a:cs typeface="Calibri"/>
              </a:rPr>
              <a:t> فإن الثاني</a:t>
            </a:r>
          </a:p>
          <a:p>
            <a:r>
              <a:rPr lang="ar-DZ" sz="2800" dirty="0" smtClean="0">
                <a:latin typeface="Calibri"/>
                <a:cs typeface="Calibri"/>
              </a:rPr>
              <a:t> يكون بنفس الاتجاه من الجهة المعاكسة.</a:t>
            </a:r>
            <a:endParaRPr lang="ar-DZ" sz="2800" dirty="0" smtClean="0"/>
          </a:p>
          <a:p>
            <a:endParaRPr lang="ar-SA" sz="3200" dirty="0"/>
          </a:p>
        </p:txBody>
      </p:sp>
      <p:pic>
        <p:nvPicPr>
          <p:cNvPr id="2050" name="Picture 2" descr="C:\Users\user\Desktop\dnastructur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4357686" cy="4286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image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0278" y="3143248"/>
            <a:ext cx="6328037" cy="3714752"/>
          </a:xfrm>
          <a:prstGeom prst="rect">
            <a:avLst/>
          </a:prstGeom>
          <a:noFill/>
        </p:spPr>
      </p:pic>
      <p:sp>
        <p:nvSpPr>
          <p:cNvPr id="3" name="مستطيل 2"/>
          <p:cNvSpPr/>
          <p:nvPr/>
        </p:nvSpPr>
        <p:spPr>
          <a:xfrm>
            <a:off x="-214346" y="285728"/>
            <a:ext cx="935834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نماذج أخرى لجزيء </a:t>
            </a:r>
            <a:r>
              <a:rPr lang="fr-FR" sz="2800" b="1" dirty="0" smtClean="0">
                <a:solidFill>
                  <a:srgbClr val="FF0000"/>
                </a:solidFill>
              </a:rPr>
              <a:t>DNA</a:t>
            </a:r>
            <a:endParaRPr lang="ar-DZ" sz="2800" b="1" dirty="0" smtClean="0">
              <a:solidFill>
                <a:srgbClr val="FF0000"/>
              </a:solidFill>
            </a:endParaRPr>
          </a:p>
          <a:p>
            <a:r>
              <a:rPr lang="ar-DZ" sz="2400" b="1" dirty="0" smtClean="0">
                <a:solidFill>
                  <a:srgbClr val="0070C0"/>
                </a:solidFill>
              </a:rPr>
              <a:t>النموذج </a:t>
            </a:r>
            <a:r>
              <a:rPr lang="ar-DZ" sz="2400" b="1" dirty="0" err="1" smtClean="0">
                <a:solidFill>
                  <a:srgbClr val="0070C0"/>
                </a:solidFill>
              </a:rPr>
              <a:t>أ</a:t>
            </a:r>
            <a:r>
              <a:rPr lang="fr-FR" sz="2400" b="1" dirty="0" smtClean="0">
                <a:solidFill>
                  <a:srgbClr val="0070C0"/>
                </a:solidFill>
              </a:rPr>
              <a:t>Model A </a:t>
            </a:r>
            <a:r>
              <a:rPr lang="ar-DZ" sz="2400" b="1" dirty="0" smtClean="0">
                <a:solidFill>
                  <a:srgbClr val="0070C0"/>
                </a:solidFill>
              </a:rPr>
              <a:t>: </a:t>
            </a:r>
            <a:r>
              <a:rPr lang="ar-DZ" sz="2400" dirty="0" err="1" smtClean="0"/>
              <a:t>و</a:t>
            </a:r>
            <a:r>
              <a:rPr lang="ar-DZ" sz="2400" dirty="0" smtClean="0"/>
              <a:t> يتكون من لولب حلزوني يدور باتجاه عقارب الساعة يضم 11 زوج من القواعد </a:t>
            </a:r>
            <a:r>
              <a:rPr lang="ar-DZ" sz="2400" dirty="0" err="1" smtClean="0"/>
              <a:t>الازوتية</a:t>
            </a:r>
            <a:r>
              <a:rPr lang="ar-DZ" sz="2400" dirty="0" smtClean="0"/>
              <a:t>، المسافة بين قاعدة </a:t>
            </a:r>
            <a:r>
              <a:rPr lang="ar-DZ" sz="2400" dirty="0" err="1" smtClean="0"/>
              <a:t>و</a:t>
            </a:r>
            <a:r>
              <a:rPr lang="ar-DZ" sz="2400" dirty="0" smtClean="0"/>
              <a:t> أخرى 2.8 </a:t>
            </a:r>
            <a:r>
              <a:rPr lang="ar-DZ" sz="2400" dirty="0" err="1" smtClean="0"/>
              <a:t>انكستروم</a:t>
            </a:r>
            <a:r>
              <a:rPr lang="ar-DZ" sz="2400" dirty="0" smtClean="0"/>
              <a:t> (الدورة الكاملة 30.8 </a:t>
            </a:r>
            <a:r>
              <a:rPr lang="fr-FR" sz="2400" dirty="0" smtClean="0"/>
              <a:t>A</a:t>
            </a:r>
            <a:r>
              <a:rPr lang="ar-DZ" sz="2400" dirty="0" smtClean="0"/>
              <a:t> ).</a:t>
            </a:r>
          </a:p>
          <a:p>
            <a:r>
              <a:rPr lang="ar-DZ" sz="2400" b="1" dirty="0" smtClean="0">
                <a:solidFill>
                  <a:srgbClr val="0070C0"/>
                </a:solidFill>
              </a:rPr>
              <a:t>النموذج </a:t>
            </a:r>
            <a:r>
              <a:rPr lang="ar-DZ" sz="2400" b="1" dirty="0" err="1" smtClean="0">
                <a:solidFill>
                  <a:srgbClr val="0070C0"/>
                </a:solidFill>
              </a:rPr>
              <a:t>ب</a:t>
            </a:r>
            <a:r>
              <a:rPr lang="fr-FR" sz="2400" b="1" dirty="0" smtClean="0">
                <a:solidFill>
                  <a:srgbClr val="0070C0"/>
                </a:solidFill>
              </a:rPr>
              <a:t>Model B </a:t>
            </a:r>
            <a:r>
              <a:rPr lang="ar-DZ" sz="2400" b="1" dirty="0" smtClean="0">
                <a:solidFill>
                  <a:srgbClr val="0070C0"/>
                </a:solidFill>
              </a:rPr>
              <a:t>:</a:t>
            </a:r>
            <a:r>
              <a:rPr lang="ar-DZ" sz="2400" dirty="0" smtClean="0"/>
              <a:t> </a:t>
            </a:r>
            <a:r>
              <a:rPr lang="ar-DZ" sz="2400" dirty="0" smtClean="0"/>
              <a:t>ويتكون </a:t>
            </a:r>
            <a:r>
              <a:rPr lang="ar-DZ" sz="2400" dirty="0" smtClean="0"/>
              <a:t>من لولب حلزوني يدور باتجاه عقارب الساعة يضم </a:t>
            </a:r>
            <a:r>
              <a:rPr lang="ar-DZ" sz="2400" dirty="0" smtClean="0"/>
              <a:t>9.3 </a:t>
            </a:r>
            <a:r>
              <a:rPr lang="ar-DZ" sz="2400" dirty="0" smtClean="0"/>
              <a:t>زوج من القواعد </a:t>
            </a:r>
            <a:r>
              <a:rPr lang="ar-DZ" sz="2400" dirty="0" err="1" smtClean="0"/>
              <a:t>الازوتية</a:t>
            </a:r>
            <a:r>
              <a:rPr lang="ar-DZ" sz="2400" dirty="0" smtClean="0"/>
              <a:t>، المسافة بين قاعدة </a:t>
            </a:r>
            <a:r>
              <a:rPr lang="ar-DZ" sz="2400" dirty="0" err="1" smtClean="0"/>
              <a:t>و</a:t>
            </a:r>
            <a:r>
              <a:rPr lang="ar-DZ" sz="2400" dirty="0" smtClean="0"/>
              <a:t> أخرى </a:t>
            </a:r>
            <a:r>
              <a:rPr lang="ar-DZ" sz="2400" dirty="0" smtClean="0"/>
              <a:t>3.1 </a:t>
            </a:r>
            <a:r>
              <a:rPr lang="ar-DZ" sz="2400" dirty="0" err="1" smtClean="0"/>
              <a:t>انكستروم</a:t>
            </a:r>
            <a:r>
              <a:rPr lang="ar-DZ" sz="2400" dirty="0" smtClean="0"/>
              <a:t> (الدورة الكاملة 30.8 </a:t>
            </a:r>
            <a:r>
              <a:rPr lang="fr-FR" sz="2400" dirty="0" smtClean="0"/>
              <a:t>A</a:t>
            </a:r>
            <a:r>
              <a:rPr lang="ar-DZ" sz="2400" dirty="0" smtClean="0"/>
              <a:t> </a:t>
            </a:r>
            <a:r>
              <a:rPr lang="ar-DZ" sz="2400" dirty="0" smtClean="0"/>
              <a:t>).</a:t>
            </a:r>
          </a:p>
          <a:p>
            <a:r>
              <a:rPr lang="ar-DZ" sz="2400" b="1" dirty="0" smtClean="0">
                <a:solidFill>
                  <a:srgbClr val="0070C0"/>
                </a:solidFill>
              </a:rPr>
              <a:t>النموذج </a:t>
            </a:r>
            <a:r>
              <a:rPr lang="ar-DZ" sz="2400" b="1" dirty="0" err="1" smtClean="0">
                <a:solidFill>
                  <a:srgbClr val="0070C0"/>
                </a:solidFill>
              </a:rPr>
              <a:t>ز</a:t>
            </a:r>
            <a:r>
              <a:rPr lang="fr-FR" sz="2400" b="1" dirty="0" smtClean="0">
                <a:solidFill>
                  <a:srgbClr val="0070C0"/>
                </a:solidFill>
              </a:rPr>
              <a:t>Model Z </a:t>
            </a:r>
            <a:r>
              <a:rPr lang="ar-DZ" sz="2400" b="1" dirty="0" smtClean="0">
                <a:solidFill>
                  <a:srgbClr val="0070C0"/>
                </a:solidFill>
              </a:rPr>
              <a:t>: </a:t>
            </a:r>
            <a:r>
              <a:rPr lang="ar-DZ" sz="2400" dirty="0" smtClean="0"/>
              <a:t>ويتكون </a:t>
            </a:r>
            <a:r>
              <a:rPr lang="ar-DZ" sz="2400" dirty="0" smtClean="0"/>
              <a:t>من لولب حلزوني يدور </a:t>
            </a:r>
            <a:r>
              <a:rPr lang="ar-DZ" sz="2400" dirty="0" smtClean="0"/>
              <a:t>عكس </a:t>
            </a:r>
            <a:r>
              <a:rPr lang="ar-DZ" sz="2400" dirty="0" smtClean="0"/>
              <a:t>عقارب الساعة يضم </a:t>
            </a:r>
            <a:r>
              <a:rPr lang="ar-DZ" sz="2400" dirty="0" smtClean="0"/>
              <a:t>12 </a:t>
            </a:r>
            <a:r>
              <a:rPr lang="ar-DZ" sz="2400" dirty="0" smtClean="0"/>
              <a:t>زوج من القواعد </a:t>
            </a:r>
            <a:r>
              <a:rPr lang="ar-DZ" sz="2400" dirty="0" err="1" smtClean="0"/>
              <a:t>الازوتية</a:t>
            </a:r>
            <a:r>
              <a:rPr lang="ar-DZ" sz="2400" dirty="0" smtClean="0"/>
              <a:t> توجد بصورة متعرجة </a:t>
            </a:r>
            <a:r>
              <a:rPr lang="fr-FR" sz="2400" dirty="0" smtClean="0"/>
              <a:t>Zigzag</a:t>
            </a:r>
            <a:r>
              <a:rPr lang="ar-DZ" sz="2400" dirty="0" smtClean="0"/>
              <a:t>، </a:t>
            </a:r>
            <a:r>
              <a:rPr lang="ar-DZ" sz="2400" dirty="0" smtClean="0"/>
              <a:t>المسافة بين قاعدة </a:t>
            </a:r>
            <a:r>
              <a:rPr lang="ar-DZ" sz="2400" dirty="0" err="1" smtClean="0"/>
              <a:t>و</a:t>
            </a:r>
            <a:r>
              <a:rPr lang="ar-DZ" sz="2400" dirty="0" smtClean="0"/>
              <a:t> أخرى </a:t>
            </a:r>
            <a:r>
              <a:rPr lang="ar-DZ" sz="2400" dirty="0" smtClean="0"/>
              <a:t>3.1 </a:t>
            </a:r>
            <a:r>
              <a:rPr lang="ar-DZ" sz="2400" dirty="0" err="1" smtClean="0"/>
              <a:t>انكستروم</a:t>
            </a:r>
            <a:r>
              <a:rPr lang="ar-DZ" sz="2400" dirty="0" smtClean="0"/>
              <a:t> (الدورة الكاملة </a:t>
            </a:r>
            <a:r>
              <a:rPr lang="ar-DZ" sz="2400" dirty="0" smtClean="0"/>
              <a:t>37.2 </a:t>
            </a:r>
            <a:r>
              <a:rPr lang="fr-FR" sz="2400" dirty="0" smtClean="0"/>
              <a:t>A</a:t>
            </a:r>
            <a:r>
              <a:rPr lang="ar-DZ" sz="2400" dirty="0" smtClean="0"/>
              <a:t> ).</a:t>
            </a: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0"/>
            <a:ext cx="9144000" cy="224676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مسخ </a:t>
            </a:r>
            <a:r>
              <a:rPr lang="ar-DZ" sz="2800" b="1" dirty="0" err="1" smtClean="0">
                <a:solidFill>
                  <a:srgbClr val="FF0000"/>
                </a:solidFill>
              </a:rPr>
              <a:t>و</a:t>
            </a:r>
            <a:r>
              <a:rPr lang="ar-DZ" sz="2800" b="1" dirty="0" smtClean="0">
                <a:solidFill>
                  <a:srgbClr val="FF0000"/>
                </a:solidFill>
              </a:rPr>
              <a:t> إعادة تكوين </a:t>
            </a:r>
            <a:r>
              <a:rPr lang="fr-FR" sz="2800" b="1" dirty="0" err="1" smtClean="0">
                <a:solidFill>
                  <a:srgbClr val="FF0000"/>
                </a:solidFill>
              </a:rPr>
              <a:t>Denaturaion</a:t>
            </a:r>
            <a:r>
              <a:rPr lang="fr-FR" sz="2800" b="1" dirty="0" smtClean="0">
                <a:solidFill>
                  <a:srgbClr val="FF0000"/>
                </a:solidFill>
              </a:rPr>
              <a:t> and </a:t>
            </a:r>
            <a:r>
              <a:rPr lang="fr-FR" sz="2800" b="1" dirty="0" err="1" smtClean="0">
                <a:solidFill>
                  <a:srgbClr val="FF0000"/>
                </a:solidFill>
              </a:rPr>
              <a:t>renaturaion</a:t>
            </a:r>
            <a:r>
              <a:rPr lang="fr-FR" sz="2800" b="1" dirty="0" smtClean="0">
                <a:solidFill>
                  <a:srgbClr val="FF0000"/>
                </a:solidFill>
              </a:rPr>
              <a:t> of DNA</a:t>
            </a:r>
          </a:p>
          <a:p>
            <a:r>
              <a:rPr lang="ar-DZ" sz="2800" dirty="0" smtClean="0"/>
              <a:t>يمكن فصل الشريطين المكونين للولب الحلزوني عن بعضهما من خلال تعريض </a:t>
            </a:r>
            <a:r>
              <a:rPr lang="fr-FR" sz="2800" dirty="0" smtClean="0"/>
              <a:t>DNA</a:t>
            </a:r>
            <a:r>
              <a:rPr lang="ar-DZ" sz="2800" dirty="0" smtClean="0"/>
              <a:t> لدرجة حرارة عالية تدعى </a:t>
            </a:r>
            <a:r>
              <a:rPr lang="fr-FR" sz="2800" dirty="0" smtClean="0"/>
              <a:t>Tm</a:t>
            </a:r>
            <a:r>
              <a:rPr lang="ar-DZ" sz="2800" dirty="0" smtClean="0"/>
              <a:t> (</a:t>
            </a:r>
            <a:r>
              <a:rPr lang="fr-FR" sz="2800" dirty="0" smtClean="0"/>
              <a:t>Transition </a:t>
            </a:r>
            <a:r>
              <a:rPr lang="fr-FR" sz="2800" dirty="0" err="1" smtClean="0"/>
              <a:t>Tenperature</a:t>
            </a:r>
            <a:r>
              <a:rPr lang="ar-DZ" sz="2800" dirty="0" smtClean="0"/>
              <a:t>)، وعند وضعه في حوض ثلجي يعود لحالته الطبيعية </a:t>
            </a:r>
            <a:r>
              <a:rPr lang="ar-DZ" sz="2800" dirty="0" err="1" smtClean="0"/>
              <a:t>و</a:t>
            </a:r>
            <a:r>
              <a:rPr lang="ar-DZ" sz="2800" dirty="0" smtClean="0"/>
              <a:t> هي خاصية من خواص </a:t>
            </a:r>
            <a:r>
              <a:rPr lang="fr-FR" sz="2800" dirty="0" smtClean="0"/>
              <a:t>DNA</a:t>
            </a:r>
            <a:r>
              <a:rPr lang="ar-DZ" sz="2800" dirty="0" smtClean="0"/>
              <a:t>.  </a:t>
            </a:r>
            <a:endParaRPr lang="fr-FR" sz="2800" dirty="0" smtClean="0"/>
          </a:p>
          <a:p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Users\user\Desktop\article-Denaturation-of-DNA-EE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2371725"/>
            <a:ext cx="6924675" cy="4486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214346" y="0"/>
            <a:ext cx="9358346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البروتينات المتحدة مع </a:t>
            </a:r>
            <a:r>
              <a:rPr lang="fr-FR" sz="2800" b="1" dirty="0" smtClean="0">
                <a:solidFill>
                  <a:srgbClr val="FF0000"/>
                </a:solidFill>
              </a:rPr>
              <a:t>DNA</a:t>
            </a:r>
          </a:p>
          <a:p>
            <a:r>
              <a:rPr lang="ar-DZ" sz="2800" dirty="0" smtClean="0"/>
              <a:t>في الخلايا حقيقية النواة المادة الوراثية تتمثل في التركيب (</a:t>
            </a:r>
            <a:r>
              <a:rPr lang="ar-DZ" sz="2800" dirty="0" smtClean="0"/>
              <a:t>بروتين-</a:t>
            </a:r>
            <a:r>
              <a:rPr lang="fr-FR" sz="2800" dirty="0" smtClean="0"/>
              <a:t>DNA</a:t>
            </a:r>
            <a:r>
              <a:rPr lang="ar-DZ" sz="2800" dirty="0" smtClean="0"/>
              <a:t>) موجود داخل النواة </a:t>
            </a:r>
            <a:r>
              <a:rPr lang="ar-DZ" sz="2800" dirty="0" err="1" smtClean="0"/>
              <a:t>و</a:t>
            </a:r>
            <a:r>
              <a:rPr lang="ar-DZ" sz="2800" dirty="0" smtClean="0"/>
              <a:t> المسماة </a:t>
            </a:r>
            <a:r>
              <a:rPr lang="ar-DZ" sz="2800" dirty="0" err="1" smtClean="0"/>
              <a:t>بالكروماتين</a:t>
            </a:r>
            <a:r>
              <a:rPr lang="ar-DZ" sz="2800" dirty="0" smtClean="0"/>
              <a:t>، طولها يصل لعدة أمتار أو أكثر. الوحدة الأساسية لتركيبها تدعى </a:t>
            </a:r>
            <a:r>
              <a:rPr lang="ar-DZ" sz="2800" dirty="0" err="1" smtClean="0"/>
              <a:t>النكليوزوم</a:t>
            </a:r>
            <a:r>
              <a:rPr lang="fr-FR" sz="2800" dirty="0" smtClean="0"/>
              <a:t> </a:t>
            </a:r>
            <a:r>
              <a:rPr lang="fr-FR" sz="2800" dirty="0" err="1" smtClean="0"/>
              <a:t>Nucleosome</a:t>
            </a:r>
            <a:r>
              <a:rPr lang="fr-FR" sz="2800" dirty="0" smtClean="0"/>
              <a:t>  </a:t>
            </a:r>
            <a:r>
              <a:rPr lang="ar-DZ" sz="2800" dirty="0" smtClean="0"/>
              <a:t>و التي تتكون من معقد </a:t>
            </a:r>
            <a:r>
              <a:rPr lang="fr-FR" sz="2800" dirty="0" smtClean="0"/>
              <a:t>DNA-histones</a:t>
            </a:r>
            <a:r>
              <a:rPr lang="ar-DZ" sz="2800" dirty="0" smtClean="0"/>
              <a:t>. </a:t>
            </a:r>
            <a:r>
              <a:rPr lang="ar-DZ" sz="2800" dirty="0" err="1" smtClean="0"/>
              <a:t>الهستونات</a:t>
            </a:r>
            <a:r>
              <a:rPr lang="ar-DZ" sz="2800" dirty="0" smtClean="0"/>
              <a:t> وحدات مكررة في تكوين </a:t>
            </a:r>
            <a:r>
              <a:rPr lang="ar-DZ" sz="2800" dirty="0" err="1" smtClean="0"/>
              <a:t>الكروماتين</a:t>
            </a:r>
            <a:r>
              <a:rPr lang="ar-DZ" sz="2800" dirty="0" smtClean="0"/>
              <a:t> لتعطي البنية الأولية </a:t>
            </a:r>
            <a:r>
              <a:rPr lang="ar-DZ" sz="2800" dirty="0" err="1" smtClean="0"/>
              <a:t>للكروموسوم</a:t>
            </a:r>
            <a:r>
              <a:rPr lang="ar-DZ" sz="2800" dirty="0" smtClean="0"/>
              <a:t>.</a:t>
            </a:r>
            <a:endParaRPr lang="fr-FR" sz="2800" dirty="0" smtClean="0"/>
          </a:p>
          <a:p>
            <a:endParaRPr lang="ar-SA" sz="2800" b="1" dirty="0">
              <a:solidFill>
                <a:srgbClr val="FF0000"/>
              </a:solidFill>
            </a:endParaRPr>
          </a:p>
        </p:txBody>
      </p:sp>
      <p:pic>
        <p:nvPicPr>
          <p:cNvPr id="3075" name="Picture 3" descr="C:\Users\user\Desktop\5e822675-f259-4741-befc-d52451dd2415_900_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8460" y="2198569"/>
            <a:ext cx="4869424" cy="46594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42908" y="0"/>
            <a:ext cx="9286908" cy="310854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الحمض </a:t>
            </a:r>
            <a:r>
              <a:rPr lang="ar-DZ" sz="2800" b="1" dirty="0" err="1" smtClean="0">
                <a:solidFill>
                  <a:srgbClr val="FF0000"/>
                </a:solidFill>
              </a:rPr>
              <a:t>الريبي</a:t>
            </a:r>
            <a:r>
              <a:rPr lang="ar-DZ" sz="2800" b="1" dirty="0" smtClean="0">
                <a:solidFill>
                  <a:srgbClr val="FF0000"/>
                </a:solidFill>
              </a:rPr>
              <a:t> النووي</a:t>
            </a:r>
            <a:r>
              <a:rPr lang="fr-FR" sz="2800" b="1" dirty="0" err="1" smtClean="0">
                <a:solidFill>
                  <a:srgbClr val="FF0000"/>
                </a:solidFill>
              </a:rPr>
              <a:t>Ribonucleic</a:t>
            </a:r>
            <a:r>
              <a:rPr lang="fr-FR" sz="2800" b="1" dirty="0" smtClean="0">
                <a:solidFill>
                  <a:srgbClr val="FF0000"/>
                </a:solidFill>
              </a:rPr>
              <a:t> acide RNA </a:t>
            </a:r>
            <a:endParaRPr lang="ar-DZ" sz="2800" b="1" dirty="0" smtClean="0">
              <a:solidFill>
                <a:srgbClr val="FF0000"/>
              </a:solidFill>
            </a:endParaRPr>
          </a:p>
          <a:p>
            <a:r>
              <a:rPr lang="ar-DZ" sz="2800" dirty="0" smtClean="0"/>
              <a:t>وهو عبارة عن </a:t>
            </a:r>
            <a:r>
              <a:rPr lang="ar-DZ" sz="2800" dirty="0" err="1" smtClean="0"/>
              <a:t>بوليميرات</a:t>
            </a:r>
            <a:r>
              <a:rPr lang="ar-DZ" sz="2800" dirty="0" smtClean="0"/>
              <a:t> من </a:t>
            </a:r>
            <a:r>
              <a:rPr lang="ar-DZ" sz="2800" dirty="0" err="1" smtClean="0"/>
              <a:t>الريبونكليوتيد</a:t>
            </a:r>
            <a:r>
              <a:rPr lang="ar-DZ" sz="2800" dirty="0" smtClean="0"/>
              <a:t> </a:t>
            </a:r>
            <a:r>
              <a:rPr lang="fr-FR" sz="2800" dirty="0" err="1" smtClean="0"/>
              <a:t>Ribonucliotides</a:t>
            </a:r>
            <a:r>
              <a:rPr lang="ar-DZ" sz="2800" dirty="0" smtClean="0"/>
              <a:t> ، والبنية العامة له تشبه لجزيء </a:t>
            </a:r>
            <a:r>
              <a:rPr lang="fr-FR" sz="2800" dirty="0" smtClean="0"/>
              <a:t>DNA</a:t>
            </a:r>
            <a:r>
              <a:rPr lang="ar-DZ" sz="2800" dirty="0" smtClean="0"/>
              <a:t> مع وجود بعض الفروق وهي:</a:t>
            </a:r>
          </a:p>
          <a:p>
            <a:pPr>
              <a:buFontTx/>
              <a:buChar char="-"/>
            </a:pPr>
            <a:r>
              <a:rPr lang="fr-FR" sz="2800" dirty="0" smtClean="0"/>
              <a:t>RNA</a:t>
            </a:r>
            <a:r>
              <a:rPr lang="ar-DZ" sz="2800" dirty="0" smtClean="0"/>
              <a:t> وحيد الخيط، يحتوي على سكر </a:t>
            </a:r>
            <a:r>
              <a:rPr lang="ar-DZ" sz="2800" dirty="0" err="1" smtClean="0"/>
              <a:t>الريبوز</a:t>
            </a:r>
            <a:r>
              <a:rPr lang="ar-DZ" sz="2800" dirty="0" smtClean="0"/>
              <a:t> و تُستبدل فيه قاعدة </a:t>
            </a:r>
            <a:r>
              <a:rPr lang="ar-DZ" sz="2800" dirty="0" err="1" smtClean="0"/>
              <a:t>التايمين</a:t>
            </a:r>
            <a:r>
              <a:rPr lang="ar-DZ" sz="2800" dirty="0" smtClean="0"/>
              <a:t> </a:t>
            </a:r>
            <a:r>
              <a:rPr lang="ar-DZ" sz="2800" dirty="0" err="1" smtClean="0"/>
              <a:t>باليوراسيل</a:t>
            </a:r>
            <a:r>
              <a:rPr lang="ar-DZ" sz="2800" dirty="0" smtClean="0"/>
              <a:t> وهو المادة الوراثية لبعض الفيروسات.</a:t>
            </a:r>
          </a:p>
          <a:p>
            <a:pPr>
              <a:buFontTx/>
              <a:buChar char="-"/>
            </a:pPr>
            <a:r>
              <a:rPr lang="ar-DZ" sz="2800" dirty="0" smtClean="0"/>
              <a:t> </a:t>
            </a:r>
            <a:r>
              <a:rPr lang="ar-DZ" sz="2800" dirty="0" err="1" smtClean="0"/>
              <a:t>التزاوجات</a:t>
            </a:r>
            <a:r>
              <a:rPr lang="ar-DZ" sz="2800" dirty="0" smtClean="0"/>
              <a:t> في </a:t>
            </a:r>
            <a:r>
              <a:rPr lang="fr-FR" sz="2800" dirty="0" smtClean="0">
                <a:solidFill>
                  <a:prstClr val="black"/>
                </a:solidFill>
              </a:rPr>
              <a:t>RNA</a:t>
            </a:r>
            <a:r>
              <a:rPr lang="ar-DZ" sz="2800" dirty="0" smtClean="0">
                <a:solidFill>
                  <a:prstClr val="black"/>
                </a:solidFill>
              </a:rPr>
              <a:t> </a:t>
            </a:r>
            <a:r>
              <a:rPr lang="ar-DZ" sz="2800" dirty="0" smtClean="0">
                <a:solidFill>
                  <a:prstClr val="black"/>
                </a:solidFill>
              </a:rPr>
              <a:t>تلاحظ في جزيئين مختلفين ليشكلان حلقة عن تشكيل روابط هيدروجينية بين السلسلتين في مناطق مكررة تشبه دبوس الشعرة.</a:t>
            </a:r>
            <a:endParaRPr lang="ar-SA" dirty="0"/>
          </a:p>
        </p:txBody>
      </p:sp>
      <p:pic>
        <p:nvPicPr>
          <p:cNvPr id="4098" name="Picture 2" descr="C:\Users\user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35989" y="3143248"/>
            <a:ext cx="7667630" cy="3714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42844" y="285728"/>
            <a:ext cx="900115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SA" sz="2800" dirty="0" smtClean="0"/>
              <a:t>المادة الوراثية هي الاسم المطلق على الحمض النووي</a:t>
            </a:r>
            <a:r>
              <a:rPr lang="ar-DZ" sz="2800" dirty="0" smtClean="0"/>
              <a:t> الموجود داخل النواة</a:t>
            </a:r>
            <a:r>
              <a:rPr lang="ar-SA" sz="2800" dirty="0" smtClean="0"/>
              <a:t>، </a:t>
            </a:r>
            <a:r>
              <a:rPr lang="ar-DZ" sz="2800" dirty="0" smtClean="0"/>
              <a:t>و يوجد نوعان من الأحماض النووية </a:t>
            </a:r>
            <a:r>
              <a:rPr lang="ar-SA" sz="2800" dirty="0" smtClean="0"/>
              <a:t>وه</a:t>
            </a:r>
            <a:r>
              <a:rPr lang="ar-DZ" sz="2800" dirty="0" smtClean="0"/>
              <a:t>ما</a:t>
            </a:r>
            <a:r>
              <a:rPr lang="ar-SA" sz="2800" dirty="0" smtClean="0"/>
              <a:t> المعروفة بكلمة </a:t>
            </a:r>
            <a:r>
              <a:rPr lang="fr-FR" sz="2800" dirty="0" smtClean="0"/>
              <a:t> DNA </a:t>
            </a:r>
            <a:r>
              <a:rPr lang="ar-SA" sz="2800" dirty="0" smtClean="0"/>
              <a:t>وهي اختصار لكلمة </a:t>
            </a:r>
            <a:r>
              <a:rPr lang="fr-FR" sz="2800" dirty="0" smtClean="0"/>
              <a:t> </a:t>
            </a:r>
            <a:r>
              <a:rPr lang="fr-FR" sz="2800" dirty="0" err="1" smtClean="0"/>
              <a:t>Deoxyribonucleic</a:t>
            </a:r>
            <a:r>
              <a:rPr lang="fr-FR" sz="2800" dirty="0" smtClean="0"/>
              <a:t> </a:t>
            </a:r>
            <a:r>
              <a:rPr lang="fr-FR" sz="2800" dirty="0" err="1" smtClean="0"/>
              <a:t>acid</a:t>
            </a:r>
            <a:r>
              <a:rPr lang="fr-FR" sz="2800" dirty="0" smtClean="0"/>
              <a:t> </a:t>
            </a:r>
            <a:r>
              <a:rPr lang="ar-SA" sz="2800" dirty="0" smtClean="0"/>
              <a:t>بالإنجليزية، </a:t>
            </a:r>
            <a:r>
              <a:rPr lang="ar-DZ" sz="2800" dirty="0" smtClean="0"/>
              <a:t>و بالعربية الحمض </a:t>
            </a:r>
            <a:r>
              <a:rPr lang="ar-DZ" sz="2800" dirty="0" err="1" smtClean="0"/>
              <a:t>الريبي</a:t>
            </a:r>
            <a:r>
              <a:rPr lang="ar-DZ" sz="2800" dirty="0" smtClean="0"/>
              <a:t> النووي المنقوص </a:t>
            </a:r>
            <a:r>
              <a:rPr lang="ar-DZ" sz="2800" dirty="0" err="1" smtClean="0"/>
              <a:t>الاكسجين</a:t>
            </a:r>
            <a:r>
              <a:rPr lang="ar-DZ" sz="2800" dirty="0" smtClean="0"/>
              <a:t>. أو </a:t>
            </a:r>
            <a:r>
              <a:rPr lang="fr-FR" sz="2800" dirty="0" smtClean="0"/>
              <a:t>RNA</a:t>
            </a:r>
            <a:r>
              <a:rPr lang="ar-DZ" sz="2800" dirty="0" smtClean="0"/>
              <a:t> وهي اختصار كلمة </a:t>
            </a:r>
            <a:r>
              <a:rPr lang="fr-FR" sz="2800" dirty="0" smtClean="0"/>
              <a:t> </a:t>
            </a:r>
            <a:r>
              <a:rPr lang="fr-FR" sz="2800" dirty="0" err="1" smtClean="0"/>
              <a:t>Ribonucleic</a:t>
            </a:r>
            <a:r>
              <a:rPr lang="fr-FR" sz="2800" dirty="0" smtClean="0"/>
              <a:t> </a:t>
            </a:r>
            <a:r>
              <a:rPr lang="fr-FR" sz="2800" dirty="0" err="1" smtClean="0"/>
              <a:t>acid</a:t>
            </a:r>
            <a:r>
              <a:rPr lang="fr-FR" sz="2800" dirty="0" smtClean="0"/>
              <a:t> </a:t>
            </a:r>
            <a:r>
              <a:rPr lang="ar-DZ" sz="2800" dirty="0" smtClean="0"/>
              <a:t>أي الحمض </a:t>
            </a:r>
            <a:r>
              <a:rPr lang="ar-DZ" sz="2800" dirty="0" err="1" smtClean="0"/>
              <a:t>الريبي</a:t>
            </a:r>
            <a:r>
              <a:rPr lang="ar-DZ" sz="2800" dirty="0" smtClean="0"/>
              <a:t> النووي.</a:t>
            </a:r>
          </a:p>
          <a:p>
            <a:pPr algn="just"/>
            <a:endParaRPr lang="ar-DZ" sz="2800" dirty="0" smtClean="0"/>
          </a:p>
          <a:p>
            <a:pPr algn="just"/>
            <a:r>
              <a:rPr lang="ar-DZ" sz="2800" b="1" dirty="0" smtClean="0">
                <a:solidFill>
                  <a:srgbClr val="FF0000"/>
                </a:solidFill>
              </a:rPr>
              <a:t>التركيب </a:t>
            </a:r>
            <a:r>
              <a:rPr lang="ar-DZ" sz="2800" b="1" dirty="0" err="1" smtClean="0">
                <a:solidFill>
                  <a:srgbClr val="FF0000"/>
                </a:solidFill>
              </a:rPr>
              <a:t>الكيمياوي</a:t>
            </a:r>
            <a:r>
              <a:rPr lang="ar-DZ" sz="2800" b="1" dirty="0" smtClean="0">
                <a:solidFill>
                  <a:srgbClr val="FF0000"/>
                </a:solidFill>
              </a:rPr>
              <a:t> للحوامض النووية:</a:t>
            </a:r>
          </a:p>
          <a:p>
            <a:pPr algn="just"/>
            <a:r>
              <a:rPr lang="ar-DZ" sz="2800" dirty="0" smtClean="0"/>
              <a:t>تتركب هذه الأحماض أساسا من القواعد </a:t>
            </a:r>
            <a:r>
              <a:rPr lang="ar-DZ" sz="2800" dirty="0" err="1" smtClean="0"/>
              <a:t>النيتروجينية</a:t>
            </a:r>
            <a:r>
              <a:rPr lang="ar-DZ" sz="2800" dirty="0" smtClean="0"/>
              <a:t> و السكر الخماسي </a:t>
            </a:r>
            <a:r>
              <a:rPr lang="fr-FR" sz="2400" dirty="0" smtClean="0"/>
              <a:t>Ribose</a:t>
            </a:r>
            <a:r>
              <a:rPr lang="ar-DZ" sz="2400" dirty="0" smtClean="0"/>
              <a:t> </a:t>
            </a:r>
            <a:r>
              <a:rPr lang="ar-DZ" sz="2800" dirty="0" smtClean="0"/>
              <a:t>و حمض </a:t>
            </a:r>
            <a:r>
              <a:rPr lang="ar-DZ" sz="2800" dirty="0" err="1" smtClean="0"/>
              <a:t>الفوسفريك</a:t>
            </a:r>
            <a:r>
              <a:rPr lang="ar-DZ" sz="2800" dirty="0" smtClean="0"/>
              <a:t> </a:t>
            </a:r>
            <a:r>
              <a:rPr lang="fr-FR" sz="2800" dirty="0" smtClean="0"/>
              <a:t>H₃PO₄</a:t>
            </a:r>
            <a:r>
              <a:rPr lang="ar-DZ" sz="2800" dirty="0" smtClean="0"/>
              <a:t>. و تتحلل هذه الأحماض جزئيا إلى مركبات تسمى </a:t>
            </a:r>
            <a:r>
              <a:rPr lang="ar-DZ" sz="2800" dirty="0" err="1" smtClean="0"/>
              <a:t>نكليوسيدات</a:t>
            </a:r>
            <a:r>
              <a:rPr lang="ar-DZ" sz="2800" dirty="0" smtClean="0"/>
              <a:t> </a:t>
            </a:r>
            <a:r>
              <a:rPr lang="fr-FR" sz="2400" dirty="0" err="1" smtClean="0"/>
              <a:t>Nucleosides</a:t>
            </a:r>
            <a:r>
              <a:rPr lang="ar-DZ" sz="2400" dirty="0" smtClean="0"/>
              <a:t> </a:t>
            </a:r>
            <a:r>
              <a:rPr lang="ar-DZ" sz="2800" dirty="0" smtClean="0"/>
              <a:t>و </a:t>
            </a:r>
            <a:r>
              <a:rPr lang="ar-DZ" sz="2800" dirty="0" err="1" smtClean="0"/>
              <a:t>نكليوتيدات</a:t>
            </a:r>
            <a:r>
              <a:rPr lang="ar-DZ" sz="2800" dirty="0" smtClean="0"/>
              <a:t> </a:t>
            </a:r>
            <a:r>
              <a:rPr lang="fr-FR" sz="2400" dirty="0" err="1" smtClean="0"/>
              <a:t>Nucleotides</a:t>
            </a:r>
            <a:r>
              <a:rPr lang="ar-DZ" sz="2800" dirty="0" smtClean="0"/>
              <a:t>.</a:t>
            </a:r>
          </a:p>
          <a:p>
            <a:pPr algn="just"/>
            <a:endParaRPr lang="ar-DZ" sz="2800" b="1" dirty="0" smtClean="0"/>
          </a:p>
          <a:p>
            <a:pPr algn="just"/>
            <a:endParaRPr lang="fr-FR" sz="2800" dirty="0" smtClean="0"/>
          </a:p>
          <a:p>
            <a:pPr algn="just"/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تنزيل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9096" y="3000372"/>
            <a:ext cx="8954904" cy="3571900"/>
          </a:xfrm>
          <a:prstGeom prst="rect">
            <a:avLst/>
          </a:prstGeom>
          <a:noFill/>
        </p:spPr>
      </p:pic>
      <p:sp>
        <p:nvSpPr>
          <p:cNvPr id="4" name="مستطيل 3"/>
          <p:cNvSpPr/>
          <p:nvPr/>
        </p:nvSpPr>
        <p:spPr>
          <a:xfrm>
            <a:off x="0" y="142852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ar-DZ" sz="3200" b="1" dirty="0" smtClean="0">
                <a:solidFill>
                  <a:srgbClr val="FF0000"/>
                </a:solidFill>
              </a:rPr>
              <a:t>القواعد </a:t>
            </a:r>
            <a:r>
              <a:rPr lang="ar-DZ" sz="3200" b="1" dirty="0" err="1" smtClean="0">
                <a:solidFill>
                  <a:srgbClr val="FF0000"/>
                </a:solidFill>
              </a:rPr>
              <a:t>النيتروجينية</a:t>
            </a:r>
            <a:r>
              <a:rPr lang="ar-DZ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err="1" smtClean="0">
                <a:solidFill>
                  <a:srgbClr val="FF0000"/>
                </a:solidFill>
              </a:rPr>
              <a:t>Nitrogen</a:t>
            </a:r>
            <a:r>
              <a:rPr lang="fr-FR" sz="3200" b="1" dirty="0" smtClean="0">
                <a:solidFill>
                  <a:srgbClr val="FF0000"/>
                </a:solidFill>
              </a:rPr>
              <a:t> bases</a:t>
            </a:r>
            <a:r>
              <a:rPr lang="ar-DZ" sz="3200" b="1" dirty="0" smtClean="0">
                <a:solidFill>
                  <a:srgbClr val="FF0000"/>
                </a:solidFill>
              </a:rPr>
              <a:t> </a:t>
            </a:r>
          </a:p>
          <a:p>
            <a:pPr algn="just"/>
            <a:r>
              <a:rPr lang="ar-DZ" sz="3200" dirty="0" smtClean="0"/>
              <a:t>وتنقسم إلى نوعين</a:t>
            </a:r>
          </a:p>
          <a:p>
            <a:pPr algn="just"/>
            <a:r>
              <a:rPr lang="ar-DZ" sz="3200" b="1" dirty="0" smtClean="0">
                <a:solidFill>
                  <a:srgbClr val="FF0000"/>
                </a:solidFill>
              </a:rPr>
              <a:t>القواعد </a:t>
            </a:r>
            <a:r>
              <a:rPr lang="ar-DZ" sz="3200" b="1" dirty="0" err="1" smtClean="0">
                <a:solidFill>
                  <a:srgbClr val="FF0000"/>
                </a:solidFill>
              </a:rPr>
              <a:t>النيتروجينية</a:t>
            </a:r>
            <a:r>
              <a:rPr lang="ar-DZ" sz="3200" b="1" dirty="0" smtClean="0">
                <a:solidFill>
                  <a:srgbClr val="FF0000"/>
                </a:solidFill>
              </a:rPr>
              <a:t> </a:t>
            </a:r>
            <a:r>
              <a:rPr lang="ar-DZ" sz="3200" b="1" dirty="0" err="1" smtClean="0">
                <a:solidFill>
                  <a:srgbClr val="FF0000"/>
                </a:solidFill>
              </a:rPr>
              <a:t>البيرميدنية</a:t>
            </a:r>
            <a:r>
              <a:rPr lang="ar-DZ" sz="3200" b="1" dirty="0" smtClean="0">
                <a:solidFill>
                  <a:srgbClr val="FF0000"/>
                </a:solidFill>
              </a:rPr>
              <a:t> </a:t>
            </a:r>
            <a:r>
              <a:rPr lang="fr-FR" sz="3200" b="1" dirty="0" smtClean="0">
                <a:solidFill>
                  <a:srgbClr val="FF0000"/>
                </a:solidFill>
              </a:rPr>
              <a:t>Pyrimidine bases </a:t>
            </a:r>
          </a:p>
          <a:p>
            <a:pPr algn="just"/>
            <a:r>
              <a:rPr lang="ar-DZ" sz="3200" dirty="0" smtClean="0"/>
              <a:t>وهي مشتقة من القاعدة </a:t>
            </a:r>
            <a:r>
              <a:rPr lang="ar-DZ" sz="3200" dirty="0" err="1" smtClean="0"/>
              <a:t>الابوية</a:t>
            </a:r>
            <a:r>
              <a:rPr lang="ar-DZ" sz="3200" dirty="0" smtClean="0"/>
              <a:t> </a:t>
            </a:r>
            <a:r>
              <a:rPr lang="fr-FR" sz="2800" dirty="0" smtClean="0"/>
              <a:t>Pyrimidine</a:t>
            </a:r>
            <a:r>
              <a:rPr lang="fr-FR" sz="3200" dirty="0" smtClean="0"/>
              <a:t> </a:t>
            </a:r>
            <a:r>
              <a:rPr lang="ar-DZ" sz="3200" dirty="0" smtClean="0"/>
              <a:t> حيث يستخرج منها </a:t>
            </a:r>
            <a:r>
              <a:rPr lang="ar-DZ" sz="3200" dirty="0" err="1" smtClean="0"/>
              <a:t>السايتوسين</a:t>
            </a:r>
            <a:r>
              <a:rPr lang="ar-DZ" sz="3200" dirty="0" smtClean="0"/>
              <a:t> </a:t>
            </a:r>
            <a:r>
              <a:rPr lang="fr-FR" sz="2800" dirty="0" smtClean="0"/>
              <a:t>Cytosine</a:t>
            </a:r>
            <a:r>
              <a:rPr lang="ar-DZ" sz="3200" dirty="0" smtClean="0"/>
              <a:t> و </a:t>
            </a:r>
            <a:r>
              <a:rPr lang="ar-DZ" sz="3200" dirty="0" err="1" smtClean="0"/>
              <a:t>الثايمين</a:t>
            </a:r>
            <a:r>
              <a:rPr lang="ar-DZ" sz="3200" dirty="0" smtClean="0"/>
              <a:t> </a:t>
            </a:r>
            <a:r>
              <a:rPr lang="fr-FR" sz="2800" dirty="0" smtClean="0"/>
              <a:t>Thymine</a:t>
            </a:r>
            <a:r>
              <a:rPr lang="ar-DZ" sz="3200" dirty="0" smtClean="0"/>
              <a:t> و </a:t>
            </a:r>
            <a:r>
              <a:rPr lang="ar-DZ" sz="3200" dirty="0" err="1" smtClean="0"/>
              <a:t>اليوراسيل</a:t>
            </a:r>
            <a:r>
              <a:rPr lang="ar-DZ" sz="3200" dirty="0" smtClean="0"/>
              <a:t> </a:t>
            </a:r>
            <a:r>
              <a:rPr lang="fr-FR" sz="2800" dirty="0" err="1" smtClean="0"/>
              <a:t>Uracil</a:t>
            </a:r>
            <a:r>
              <a:rPr lang="ar-DZ" sz="2800" dirty="0" smtClean="0"/>
              <a:t>.</a:t>
            </a:r>
            <a:endParaRPr lang="ar-D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user\Desktop\article-Purine-bases--Struct-ST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071810"/>
            <a:ext cx="7651386" cy="2643206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0" y="285728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ar-DZ" sz="2800" b="1" dirty="0" smtClean="0">
                <a:solidFill>
                  <a:srgbClr val="FF0000"/>
                </a:solidFill>
              </a:rPr>
              <a:t>القواعد </a:t>
            </a:r>
            <a:r>
              <a:rPr lang="ar-DZ" sz="2800" b="1" dirty="0" err="1" smtClean="0">
                <a:solidFill>
                  <a:srgbClr val="FF0000"/>
                </a:solidFill>
              </a:rPr>
              <a:t>النيتروجينية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ar-DZ" sz="2800" b="1" dirty="0" err="1" smtClean="0">
                <a:solidFill>
                  <a:srgbClr val="FF0000"/>
                </a:solidFill>
              </a:rPr>
              <a:t>البيورينية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smtClean="0">
                <a:solidFill>
                  <a:srgbClr val="FF0000"/>
                </a:solidFill>
              </a:rPr>
              <a:t>Purines bases </a:t>
            </a:r>
          </a:p>
          <a:p>
            <a:pPr algn="just">
              <a:lnSpc>
                <a:spcPct val="150000"/>
              </a:lnSpc>
            </a:pPr>
            <a:r>
              <a:rPr lang="ar-DZ" sz="2800" dirty="0" smtClean="0"/>
              <a:t>وهي مشتقة من القاعدة الأبوية </a:t>
            </a:r>
            <a:r>
              <a:rPr lang="fr-FR" sz="2800" dirty="0" smtClean="0"/>
              <a:t>Purine</a:t>
            </a:r>
            <a:r>
              <a:rPr lang="ar-DZ" sz="2800" dirty="0" smtClean="0"/>
              <a:t> حيث يستخرج منها قاعدة الأدنين </a:t>
            </a:r>
            <a:r>
              <a:rPr lang="fr-FR" sz="2800" dirty="0" err="1" smtClean="0"/>
              <a:t>Adenine</a:t>
            </a:r>
            <a:r>
              <a:rPr lang="ar-DZ" sz="2800" dirty="0" smtClean="0"/>
              <a:t>و قاعدة القوانين </a:t>
            </a:r>
            <a:r>
              <a:rPr lang="fr-FR" sz="2800" dirty="0" smtClean="0"/>
              <a:t>Guanine</a:t>
            </a:r>
            <a:r>
              <a:rPr lang="ar-DZ" sz="2800" dirty="0" smtClean="0"/>
              <a:t>.</a:t>
            </a:r>
          </a:p>
          <a:p>
            <a:pPr algn="just"/>
            <a:endParaRPr lang="fr-FR" sz="2400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285784" y="0"/>
            <a:ext cx="9429784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السكريات الخماسية </a:t>
            </a:r>
            <a:r>
              <a:rPr lang="fr-FR" sz="2800" b="1" dirty="0" smtClean="0">
                <a:solidFill>
                  <a:srgbClr val="FF0000"/>
                </a:solidFill>
              </a:rPr>
              <a:t>Pentose </a:t>
            </a:r>
            <a:r>
              <a:rPr lang="fr-FR" sz="2800" b="1" dirty="0" err="1" smtClean="0">
                <a:solidFill>
                  <a:srgbClr val="FF0000"/>
                </a:solidFill>
              </a:rPr>
              <a:t>Sugars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يوجد نوعين من السكريات الأحادية الخماسية في تركيب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النيوكلوتيدات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. النوع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الأول هو سكر (</a:t>
            </a:r>
            <a:r>
              <a:rPr lang="fr-FR" sz="2800" dirty="0" smtClean="0">
                <a:latin typeface="Simplified Arabic" pitchFamily="18" charset="-78"/>
                <a:cs typeface="Simplified Arabic" pitchFamily="18" charset="-78"/>
              </a:rPr>
              <a:t>D –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رايبوز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)</a:t>
            </a:r>
            <a:r>
              <a:rPr lang="fr-FR" sz="2800" dirty="0" smtClean="0">
                <a:latin typeface="Simplified Arabic" pitchFamily="18" charset="-78"/>
                <a:cs typeface="Simplified Arabic" pitchFamily="18" charset="-78"/>
              </a:rPr>
              <a:t> (D- Ribose) 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الذي يوجد في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النيوكلوتيدات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المشتقة من الحامض النووي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الرايبوزي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fr-FR" sz="2800" dirty="0" smtClean="0">
                <a:latin typeface="Simplified Arabic" pitchFamily="18" charset="-78"/>
                <a:cs typeface="Simplified Arabic" pitchFamily="18" charset="-78"/>
              </a:rPr>
              <a:t>(RNA)،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أما النوع الثاني فهو سكر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الديوكسي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رايبوز</a:t>
            </a:r>
            <a:r>
              <a:rPr lang="fr-FR" sz="2800" dirty="0" smtClean="0">
                <a:latin typeface="Simplified Arabic" pitchFamily="18" charset="-78"/>
                <a:cs typeface="Simplified Arabic" pitchFamily="18" charset="-78"/>
              </a:rPr>
              <a:t> (</a:t>
            </a:r>
            <a:r>
              <a:rPr lang="fr-FR" sz="2800" dirty="0" err="1" smtClean="0">
                <a:latin typeface="Simplified Arabic" pitchFamily="18" charset="-78"/>
                <a:cs typeface="Simplified Arabic" pitchFamily="18" charset="-78"/>
              </a:rPr>
              <a:t>Deoxy</a:t>
            </a:r>
            <a:r>
              <a:rPr lang="fr-FR" sz="2800" dirty="0" smtClean="0">
                <a:latin typeface="Simplified Arabic" pitchFamily="18" charset="-78"/>
                <a:cs typeface="Simplified Arabic" pitchFamily="18" charset="-78"/>
              </a:rPr>
              <a:t> ribose)</a:t>
            </a:r>
            <a:r>
              <a:rPr lang="ar-DZ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ويوجد في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النيوكلوتيدات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 المشتقة من الحامض النووي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الديوكسي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2800" dirty="0" err="1" smtClean="0">
                <a:latin typeface="Simplified Arabic" pitchFamily="18" charset="-78"/>
                <a:cs typeface="Simplified Arabic" pitchFamily="18" charset="-78"/>
              </a:rPr>
              <a:t>رايبوزي</a:t>
            </a:r>
            <a:r>
              <a:rPr lang="ar-SA" sz="2800" dirty="0" smtClean="0">
                <a:latin typeface="Simplified Arabic" pitchFamily="18" charset="-78"/>
                <a:cs typeface="Simplified Arabic" pitchFamily="18" charset="-78"/>
              </a:rPr>
              <a:t> </a:t>
            </a:r>
            <a:r>
              <a:rPr lang="fr-FR" sz="2800" dirty="0" smtClean="0">
                <a:latin typeface="Simplified Arabic" pitchFamily="18" charset="-78"/>
                <a:cs typeface="Simplified Arabic" pitchFamily="18" charset="-78"/>
              </a:rPr>
              <a:t>(DNA)</a:t>
            </a:r>
            <a:endParaRPr lang="ar-SA" sz="2800" dirty="0">
              <a:solidFill>
                <a:srgbClr val="FF0000"/>
              </a:solidFill>
              <a:latin typeface="Simplified Arabic" pitchFamily="18" charset="-78"/>
              <a:cs typeface="Simplified Arabic" pitchFamily="18" charset="-78"/>
            </a:endParaRPr>
          </a:p>
        </p:txBody>
      </p:sp>
      <p:pic>
        <p:nvPicPr>
          <p:cNvPr id="4098" name="Picture 2" descr="C:\Users\user\Desktop\1_616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2857496"/>
            <a:ext cx="5400683" cy="3514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68237" y="214290"/>
            <a:ext cx="8648586" cy="138499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DZ" sz="2800" b="1" dirty="0" err="1" smtClean="0">
                <a:solidFill>
                  <a:srgbClr val="FF0000"/>
                </a:solidFill>
              </a:rPr>
              <a:t>النيكليوسيدات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Nucleosides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ar-DZ" sz="2800" dirty="0" smtClean="0"/>
              <a:t>وهي المركبات الناتجة من ارتباط سكر خماسي بأحد القواعد </a:t>
            </a:r>
            <a:r>
              <a:rPr lang="ar-DZ" sz="2800" dirty="0" err="1" smtClean="0"/>
              <a:t>النتروجينية</a:t>
            </a:r>
            <a:r>
              <a:rPr lang="ar-DZ" sz="2800" dirty="0" smtClean="0"/>
              <a:t> أي</a:t>
            </a:r>
          </a:p>
          <a:p>
            <a:r>
              <a:rPr lang="ar-DZ" sz="2800" dirty="0" smtClean="0">
                <a:solidFill>
                  <a:srgbClr val="0070C0"/>
                </a:solidFill>
              </a:rPr>
              <a:t>سكر + قاعدة </a:t>
            </a:r>
            <a:r>
              <a:rPr lang="ar-DZ" sz="2800" dirty="0" err="1" smtClean="0">
                <a:solidFill>
                  <a:srgbClr val="0070C0"/>
                </a:solidFill>
              </a:rPr>
              <a:t>آزوتية</a:t>
            </a:r>
            <a:r>
              <a:rPr lang="ar-DZ" sz="2800" dirty="0" smtClean="0">
                <a:solidFill>
                  <a:srgbClr val="0070C0"/>
                </a:solidFill>
                <a:latin typeface="Calibri"/>
              </a:rPr>
              <a:t>⁼ </a:t>
            </a:r>
            <a:r>
              <a:rPr lang="ar-DZ" sz="2800" dirty="0" err="1" smtClean="0">
                <a:solidFill>
                  <a:srgbClr val="0070C0"/>
                </a:solidFill>
                <a:latin typeface="Calibri"/>
              </a:rPr>
              <a:t>نكليوسيد</a:t>
            </a:r>
            <a:endParaRPr lang="ar-SA" sz="2800" dirty="0">
              <a:solidFill>
                <a:srgbClr val="0070C0"/>
              </a:solidFill>
            </a:endParaRPr>
          </a:p>
        </p:txBody>
      </p:sp>
      <p:pic>
        <p:nvPicPr>
          <p:cNvPr id="5123" name="Picture 3" descr="C:\Users\user\Desktop\79b24e0888e8a017ac2c40fefb9972f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3" y="1500174"/>
            <a:ext cx="4429156" cy="53578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214290"/>
            <a:ext cx="9144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b="1" dirty="0" err="1" smtClean="0">
                <a:solidFill>
                  <a:srgbClr val="FF0000"/>
                </a:solidFill>
              </a:rPr>
              <a:t>النيكليوتييدات</a:t>
            </a:r>
            <a:r>
              <a:rPr lang="ar-DZ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Nucleotides</a:t>
            </a:r>
            <a:endParaRPr lang="fr-FR" sz="2800" b="1" dirty="0" smtClean="0">
              <a:solidFill>
                <a:srgbClr val="FF0000"/>
              </a:solidFill>
            </a:endParaRPr>
          </a:p>
          <a:p>
            <a:r>
              <a:rPr lang="ar-DZ" sz="2800" dirty="0" smtClean="0"/>
              <a:t>وهي المركبات الناتجة من ارتباط سكر خماسي بأحد القواعد </a:t>
            </a:r>
            <a:r>
              <a:rPr lang="ar-DZ" sz="2800" dirty="0" err="1" smtClean="0"/>
              <a:t>النتروجينية</a:t>
            </a:r>
            <a:r>
              <a:rPr lang="ar-DZ" sz="2800" dirty="0" smtClean="0"/>
              <a:t> و مجموعة فوسفات معا أي </a:t>
            </a:r>
            <a:r>
              <a:rPr lang="ar-DZ" sz="2800" dirty="0" smtClean="0">
                <a:solidFill>
                  <a:srgbClr val="0070C0"/>
                </a:solidFill>
              </a:rPr>
              <a:t>سكر + قاعدة </a:t>
            </a:r>
            <a:r>
              <a:rPr lang="ar-DZ" sz="2800" dirty="0" err="1" smtClean="0">
                <a:solidFill>
                  <a:srgbClr val="0070C0"/>
                </a:solidFill>
              </a:rPr>
              <a:t>آزوتية</a:t>
            </a:r>
            <a:r>
              <a:rPr lang="ar-DZ" sz="2800" dirty="0" smtClean="0">
                <a:solidFill>
                  <a:srgbClr val="0070C0"/>
                </a:solidFill>
              </a:rPr>
              <a:t> + مجموعة فوسفات </a:t>
            </a:r>
            <a:r>
              <a:rPr lang="ar-DZ" sz="2800" dirty="0" smtClean="0">
                <a:solidFill>
                  <a:srgbClr val="0070C0"/>
                </a:solidFill>
                <a:latin typeface="Calibri"/>
              </a:rPr>
              <a:t>⁼</a:t>
            </a:r>
            <a:r>
              <a:rPr lang="ar-DZ" sz="2800" dirty="0" smtClean="0">
                <a:solidFill>
                  <a:srgbClr val="0070C0"/>
                </a:solidFill>
              </a:rPr>
              <a:t> </a:t>
            </a:r>
            <a:r>
              <a:rPr lang="ar-DZ" sz="2800" dirty="0" err="1" smtClean="0">
                <a:solidFill>
                  <a:srgbClr val="0070C0"/>
                </a:solidFill>
              </a:rPr>
              <a:t>نكليوتيد</a:t>
            </a:r>
            <a:endParaRPr lang="ar-DZ" sz="2800" dirty="0" smtClean="0">
              <a:solidFill>
                <a:srgbClr val="0070C0"/>
              </a:solidFill>
            </a:endParaRPr>
          </a:p>
          <a:p>
            <a:r>
              <a:rPr lang="ar-DZ" sz="2800" dirty="0" smtClean="0"/>
              <a:t>أو </a:t>
            </a:r>
            <a:r>
              <a:rPr lang="ar-DZ" sz="2800" dirty="0" err="1" smtClean="0">
                <a:solidFill>
                  <a:srgbClr val="0070C0"/>
                </a:solidFill>
              </a:rPr>
              <a:t>نكليوسيد</a:t>
            </a:r>
            <a:r>
              <a:rPr lang="ar-DZ" sz="2800" dirty="0" smtClean="0">
                <a:solidFill>
                  <a:srgbClr val="0070C0"/>
                </a:solidFill>
              </a:rPr>
              <a:t> + مجموعة فوسفات </a:t>
            </a:r>
            <a:r>
              <a:rPr lang="ar-DZ" sz="2800" dirty="0" smtClean="0">
                <a:solidFill>
                  <a:srgbClr val="0070C0"/>
                </a:solidFill>
                <a:latin typeface="Calibri"/>
              </a:rPr>
              <a:t>⁼ </a:t>
            </a:r>
            <a:r>
              <a:rPr lang="ar-DZ" sz="2800" dirty="0" err="1" smtClean="0">
                <a:solidFill>
                  <a:srgbClr val="0070C0"/>
                </a:solidFill>
              </a:rPr>
              <a:t>نكليوتيد</a:t>
            </a:r>
            <a:endParaRPr lang="ar-SA" sz="2800" dirty="0">
              <a:solidFill>
                <a:srgbClr val="0070C0"/>
              </a:solidFill>
            </a:endParaRPr>
          </a:p>
        </p:txBody>
      </p:sp>
      <p:pic>
        <p:nvPicPr>
          <p:cNvPr id="6147" name="Picture 3" descr="C:\Users\user\Desktop\19.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1928802"/>
            <a:ext cx="5286412" cy="49291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4266" y="142852"/>
            <a:ext cx="9158276" cy="1569660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DZ" sz="2400" dirty="0" smtClean="0"/>
              <a:t>و تختلف </a:t>
            </a:r>
            <a:r>
              <a:rPr lang="ar-DZ" sz="2400" dirty="0" err="1" smtClean="0"/>
              <a:t>النكليوتيدات</a:t>
            </a:r>
            <a:r>
              <a:rPr lang="ar-DZ" sz="2400" dirty="0" smtClean="0"/>
              <a:t> باختلاف مجموعة الفوسفات، فإذا احتوت على مجموعة فوسفاتية واحدة</a:t>
            </a:r>
          </a:p>
          <a:p>
            <a:r>
              <a:rPr lang="ar-DZ" sz="2400" dirty="0" smtClean="0"/>
              <a:t> تسمى أحادية الفوسفات </a:t>
            </a:r>
            <a:r>
              <a:rPr lang="fr-FR" sz="2400" dirty="0" smtClean="0"/>
              <a:t>Mono phosphate</a:t>
            </a:r>
            <a:r>
              <a:rPr lang="ar-DZ" sz="2400" dirty="0" smtClean="0"/>
              <a:t> ، </a:t>
            </a:r>
            <a:r>
              <a:rPr lang="ar-DZ" sz="2400" dirty="0" err="1" smtClean="0"/>
              <a:t>و</a:t>
            </a:r>
            <a:r>
              <a:rPr lang="ar-DZ" sz="2400" dirty="0" smtClean="0"/>
              <a:t> إذا احتوت على مجموعتين سميت ثنائية</a:t>
            </a:r>
          </a:p>
          <a:p>
            <a:r>
              <a:rPr lang="ar-DZ" sz="2400" dirty="0" smtClean="0"/>
              <a:t> الفوسفات </a:t>
            </a:r>
            <a:r>
              <a:rPr lang="fr-FR" sz="2400" dirty="0" err="1" smtClean="0"/>
              <a:t>Diphosphate</a:t>
            </a:r>
            <a:r>
              <a:rPr lang="ar-DZ" sz="2400" dirty="0" smtClean="0"/>
              <a:t>، أما </a:t>
            </a:r>
            <a:r>
              <a:rPr lang="ar-DZ" sz="2400" dirty="0" err="1" smtClean="0"/>
              <a:t>اذا</a:t>
            </a:r>
            <a:r>
              <a:rPr lang="ar-DZ" sz="2400" dirty="0" smtClean="0"/>
              <a:t> احتوت على ثلاثة مجموعات فتسمى ثلاثية الفوسفات</a:t>
            </a:r>
          </a:p>
          <a:p>
            <a:r>
              <a:rPr lang="ar-DZ" sz="2400" dirty="0" smtClean="0"/>
              <a:t> </a:t>
            </a:r>
            <a:r>
              <a:rPr lang="fr-FR" sz="2400" dirty="0" smtClean="0"/>
              <a:t>Triphosphate</a:t>
            </a:r>
            <a:r>
              <a:rPr lang="ar-DZ" sz="2400" dirty="0" smtClean="0"/>
              <a:t> </a:t>
            </a:r>
            <a:endParaRPr lang="ar-SA" sz="2400" dirty="0"/>
          </a:p>
        </p:txBody>
      </p:sp>
      <p:pic>
        <p:nvPicPr>
          <p:cNvPr id="7170" name="Picture 2" descr="C:\Users\user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617" y="2000240"/>
            <a:ext cx="8880637" cy="3643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" y="214290"/>
            <a:ext cx="9144014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rgbClr val="FF0000"/>
                </a:solidFill>
              </a:rPr>
              <a:t>البنية الأولية للأحماض النووية </a:t>
            </a:r>
          </a:p>
          <a:p>
            <a:r>
              <a:rPr lang="ar-DZ" sz="2800" b="1" dirty="0" smtClean="0">
                <a:solidFill>
                  <a:srgbClr val="FF0000"/>
                </a:solidFill>
              </a:rPr>
              <a:t>                                </a:t>
            </a:r>
            <a:r>
              <a:rPr lang="fr-FR" sz="2800" b="1" dirty="0" err="1" smtClean="0">
                <a:solidFill>
                  <a:srgbClr val="FF0000"/>
                </a:solidFill>
              </a:rPr>
              <a:t>Primary</a:t>
            </a:r>
            <a:r>
              <a:rPr lang="fr-FR" sz="2800" b="1" dirty="0" smtClean="0">
                <a:solidFill>
                  <a:srgbClr val="FF0000"/>
                </a:solidFill>
              </a:rPr>
              <a:t> structure of the </a:t>
            </a:r>
            <a:r>
              <a:rPr lang="fr-FR" sz="2800" b="1" dirty="0" err="1" smtClean="0">
                <a:solidFill>
                  <a:srgbClr val="FF0000"/>
                </a:solidFill>
              </a:rPr>
              <a:t>necleic</a:t>
            </a:r>
            <a:r>
              <a:rPr lang="fr-FR" sz="2800" b="1" dirty="0" smtClean="0">
                <a:solidFill>
                  <a:srgbClr val="FF0000"/>
                </a:solidFill>
              </a:rPr>
              <a:t> </a:t>
            </a:r>
            <a:r>
              <a:rPr lang="fr-FR" sz="2800" b="1" dirty="0" err="1" smtClean="0">
                <a:solidFill>
                  <a:srgbClr val="FF0000"/>
                </a:solidFill>
              </a:rPr>
              <a:t>acids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0" y="1357298"/>
            <a:ext cx="9144000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dirty="0" smtClean="0"/>
              <a:t>تعد </a:t>
            </a:r>
            <a:r>
              <a:rPr lang="ar-DZ" sz="2400" dirty="0" err="1" smtClean="0"/>
              <a:t>الاحماض</a:t>
            </a:r>
            <a:r>
              <a:rPr lang="ar-DZ" sz="2400" dirty="0" smtClean="0"/>
              <a:t> النووية </a:t>
            </a:r>
            <a:r>
              <a:rPr lang="ar-DZ" sz="2400" dirty="0" err="1" smtClean="0"/>
              <a:t>بوليميرات</a:t>
            </a:r>
            <a:r>
              <a:rPr lang="ar-DZ" sz="2400" dirty="0" smtClean="0"/>
              <a:t> (كثيرات) </a:t>
            </a:r>
            <a:r>
              <a:rPr lang="fr-FR" sz="2400" dirty="0" err="1" smtClean="0"/>
              <a:t>Polymers</a:t>
            </a:r>
            <a:r>
              <a:rPr lang="ar-DZ" sz="2400" dirty="0" smtClean="0"/>
              <a:t>، أو سلاسل طويلة من </a:t>
            </a:r>
            <a:r>
              <a:rPr lang="ar-DZ" sz="2400" dirty="0" err="1" smtClean="0"/>
              <a:t>النكليوتيدات</a:t>
            </a:r>
            <a:r>
              <a:rPr lang="ar-DZ" sz="2400" dirty="0" smtClean="0"/>
              <a:t> المرتبطة بعضها ببعض بواسطة حلقات السكر، </a:t>
            </a:r>
            <a:r>
              <a:rPr lang="ar-DZ" sz="2400" dirty="0" err="1" smtClean="0"/>
              <a:t>و</a:t>
            </a:r>
            <a:r>
              <a:rPr lang="ar-DZ" sz="2400" dirty="0" smtClean="0"/>
              <a:t> يتم الارتباط بواسطة </a:t>
            </a:r>
            <a:r>
              <a:rPr lang="ar-DZ" sz="2400" dirty="0" err="1" smtClean="0"/>
              <a:t>أواسر</a:t>
            </a:r>
            <a:r>
              <a:rPr lang="ar-DZ" sz="2400" dirty="0" smtClean="0"/>
              <a:t> فوسفاتية بين مجموعة </a:t>
            </a:r>
            <a:r>
              <a:rPr lang="ar-DZ" sz="2400" dirty="0" err="1" smtClean="0"/>
              <a:t>الكابوكسيل</a:t>
            </a:r>
            <a:r>
              <a:rPr lang="ar-DZ" sz="2400" dirty="0" smtClean="0"/>
              <a:t> </a:t>
            </a:r>
            <a:r>
              <a:rPr lang="fr-FR" sz="2400" dirty="0" smtClean="0"/>
              <a:t>OH</a:t>
            </a:r>
            <a:r>
              <a:rPr lang="ar-DZ" sz="2400" dirty="0" smtClean="0"/>
              <a:t> المرتبطة بالموقع الثالث </a:t>
            </a:r>
            <a:r>
              <a:rPr lang="ar-DZ" sz="2400" dirty="0" err="1" smtClean="0"/>
              <a:t>لجزيئة</a:t>
            </a:r>
            <a:r>
              <a:rPr lang="ar-DZ" sz="2400" dirty="0" smtClean="0"/>
              <a:t> السكر مع مجموعة الفوسفات المرتبطة بالموقع الخامس </a:t>
            </a:r>
            <a:r>
              <a:rPr lang="ar-DZ" sz="2400" dirty="0" err="1" smtClean="0"/>
              <a:t>لجزيئة</a:t>
            </a:r>
            <a:r>
              <a:rPr lang="ar-DZ" sz="2400" dirty="0" smtClean="0"/>
              <a:t> سكر أخرى، </a:t>
            </a:r>
            <a:r>
              <a:rPr lang="ar-DZ" sz="2400" dirty="0" err="1" smtClean="0"/>
              <a:t>و</a:t>
            </a:r>
            <a:r>
              <a:rPr lang="ar-DZ" sz="2400" dirty="0" smtClean="0"/>
              <a:t> تدعى هذه </a:t>
            </a:r>
            <a:r>
              <a:rPr lang="ar-DZ" sz="2400" dirty="0" err="1" smtClean="0"/>
              <a:t>الأواسر</a:t>
            </a:r>
            <a:r>
              <a:rPr lang="ar-DZ" sz="2400" dirty="0" smtClean="0"/>
              <a:t> القوية جدا </a:t>
            </a:r>
            <a:r>
              <a:rPr lang="ar-DZ" sz="2400" dirty="0" err="1" smtClean="0"/>
              <a:t>باواسر</a:t>
            </a:r>
            <a:r>
              <a:rPr lang="ar-DZ" sz="2400" dirty="0" smtClean="0"/>
              <a:t> الملح </a:t>
            </a:r>
            <a:r>
              <a:rPr lang="ar-DZ" sz="2400" dirty="0" err="1" smtClean="0"/>
              <a:t>التساهمية</a:t>
            </a:r>
            <a:r>
              <a:rPr lang="ar-DZ" sz="2400" dirty="0" smtClean="0"/>
              <a:t> </a:t>
            </a:r>
            <a:r>
              <a:rPr lang="fr-FR" sz="2400" dirty="0" smtClean="0"/>
              <a:t>.Covalent ester bonds</a:t>
            </a:r>
            <a:r>
              <a:rPr lang="ar-DZ" sz="2400" dirty="0" smtClean="0"/>
              <a:t> و سيؤدي تكون العمود الفقري السكري-الفوسفاتي إلى تعيين مواقع كل قاعدة </a:t>
            </a:r>
            <a:r>
              <a:rPr lang="ar-DZ" sz="2400" dirty="0" err="1" smtClean="0"/>
              <a:t>نيتروجينية</a:t>
            </a:r>
            <a:r>
              <a:rPr lang="ar-DZ" sz="2400" dirty="0" smtClean="0"/>
              <a:t> فوق القاعدة التالية لها.</a:t>
            </a:r>
            <a:endParaRPr lang="ar-SA" sz="2400" dirty="0"/>
          </a:p>
        </p:txBody>
      </p:sp>
      <p:pic>
        <p:nvPicPr>
          <p:cNvPr id="8194" name="Picture 2" descr="C:\Users\user\Desktop\image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643313"/>
            <a:ext cx="3346196" cy="3214687"/>
          </a:xfrm>
          <a:prstGeom prst="rect">
            <a:avLst/>
          </a:prstGeom>
          <a:noFill/>
        </p:spPr>
      </p:pic>
      <p:pic>
        <p:nvPicPr>
          <p:cNvPr id="8195" name="Picture 3" descr="C:\Users\user\Desktop\220px-DNA_Chemical_Structure_Arabic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286124"/>
            <a:ext cx="3079752" cy="35977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722</Words>
  <PresentationFormat>عرض على الشاشة (3:4)‏</PresentationFormat>
  <Paragraphs>51</Paragraphs>
  <Slides>15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user</dc:creator>
  <cp:lastModifiedBy>user</cp:lastModifiedBy>
  <cp:revision>9</cp:revision>
  <dcterms:created xsi:type="dcterms:W3CDTF">2022-10-23T16:52:35Z</dcterms:created>
  <dcterms:modified xsi:type="dcterms:W3CDTF">2022-11-08T07:27:11Z</dcterms:modified>
</cp:coreProperties>
</file>