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1" r:id="rId4"/>
    <p:sldId id="264" r:id="rId5"/>
    <p:sldId id="262" r:id="rId6"/>
    <p:sldId id="265" r:id="rId7"/>
    <p:sldId id="256" r:id="rId8"/>
    <p:sldId id="257" r:id="rId9"/>
    <p:sldId id="258" r:id="rId10"/>
  </p:sldIdLst>
  <p:sldSz cx="12192000" cy="6858000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1067BC-7C6D-40A0-AF3A-55F17462C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C511957-902F-4D49-A6B5-325E34293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DZ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F94EA5-DD0F-4CBC-ABB8-E9E1F9160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602D56-D740-4361-896E-C85FFD5C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84BA7B-DF0D-4979-A5DD-E39B6F22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00838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662754-364E-4258-BE56-BFE25B018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E19850F-F85E-4776-B2A5-B5BB7E739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BE5511-D260-4A1B-BC92-9220A92F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0CCB32-1D80-49B1-81B0-72E7DA1D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34C4B5-0BE1-4DA9-8F92-374D1193F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88084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A3816ED-1B7D-4256-A889-1DB12DC50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4DA1654-B2C3-46BC-917A-F503F8F2A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0DDEAF-0783-43DB-83DD-C3697A4A4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447E3D-7C08-4BDD-9205-F7418B65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F7940A-1772-439B-A90F-8A3B1BC0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8266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FAB664-EDB4-4B7E-9627-38F422D3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84495F-233A-4C89-A221-AADB18DC0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7E5EE3-4734-4781-A8DB-688C689A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BEC8408-C96A-4310-B00D-B591C8642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C4CD7D-CA9E-4941-B1BE-A6C2830D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999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0E89EC-647B-4256-BA19-DEF9884ED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09B8571-BC67-4B54-9617-94CF40C92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A4F96E-A650-425D-92A5-F0301479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DB94A9-6576-4E45-A707-4D241A6D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F77998-59D5-4B11-9736-4D4C7008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7709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2FCF64-5D77-4892-8CF1-CA2FFD8A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F3DFB57-8743-405C-8F39-1BD1BC6E4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CA8047F-5C95-41FC-8F1D-DD6499537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C2DEED0-EBE6-49F1-B1E2-14E6794D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1DFFDF0-0EB5-42DA-ABCB-75673937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C2C22CA-9496-4814-A95A-4C416A16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525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724C8B-B17B-4403-A08F-E5EB2AADD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8A8314-801C-4F19-9B2E-96B0F837F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F4F1BC-5194-49A5-A877-6A434775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BDD6D2A-5AFF-404E-B3E1-5B93F63FC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ED5B9AD-7CBB-45DB-A0B5-2773D433A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06562C7-D4DA-4532-9598-BD5984BE0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AFB0C08-C145-4540-A7CC-02C7F1F2A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B50668E-40CB-46F4-BB08-A83015BA8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65326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09D8EB-17D0-4E2A-B102-19074FAD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E973661-569F-4B75-8D48-05E57537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E5EC244-0DA6-4782-810C-33D7A0F1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6D6BC4E-564B-4169-A65D-A4C7BAF61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14776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A267EAE-02A4-4ADF-B4DF-2E6781CF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44A08FD-CCA9-4EAC-9524-ADFD9BC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FAAC206-FAF2-4A72-B040-87A6C5DF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86052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6FC87D-3803-4BA7-97D2-043D6EF30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EC9D6EB-6048-400F-9C9D-4B797D5B8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AC2EC73-0D62-40F3-955B-B3052CEF1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C5245A-67FB-4DAA-8A3D-D4DE59E2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93407F8-FA54-4BAF-B207-6D4AF54A6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121EF8D-B67A-4BB9-90AC-358EFEA9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03229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844DF9-9FF2-4535-87DD-CAB4E669A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2D24811-81A2-40BE-963F-8677F0D805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4516356-AD1D-487A-BE2F-C4CDE026B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E1949AE-C08D-486C-A3E9-B3F44A913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F776FFA-D14C-4954-A709-5C324BF4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1A2036-D09C-4627-B0EC-A7E783738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3670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40C31BB-D4BA-4EB0-B445-7CB4F3544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DZ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811D16B-3C18-4CB3-923C-0AA489ECA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DZ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F4E253-8CCF-431E-A19C-38EC4CC11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0026-152F-43AE-94B7-9DC247572241}" type="datetimeFigureOut">
              <a:rPr lang="ar-DZ" smtClean="0"/>
              <a:t>28-04-1444</a:t>
            </a:fld>
            <a:endParaRPr lang="ar-DZ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2460D8-7F73-4BC7-86C8-2DC2077ED9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9B58FA-85CD-4673-85CC-420F31004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E4A91-CC08-46BD-AC59-024CDD628C05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26428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034860-5673-46C0-922A-CBD041D67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8537" y="436563"/>
            <a:ext cx="9144000" cy="838784"/>
          </a:xfrm>
        </p:spPr>
        <p:txBody>
          <a:bodyPr>
            <a:normAutofit fontScale="90000"/>
          </a:bodyPr>
          <a:lstStyle/>
          <a:p>
            <a:r>
              <a:rPr lang="ar-DZ" dirty="0"/>
              <a:t>الأجهزة الوسيطة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E840690-9E59-464D-B666-7DFC49B0D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868" y="1518115"/>
            <a:ext cx="10110153" cy="35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9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91614A-292F-4797-A42D-7EA90C26B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pic>
        <p:nvPicPr>
          <p:cNvPr id="4" name="عنصر نائب للمحتوى 3">
            <a:extLst>
              <a:ext uri="{FF2B5EF4-FFF2-40B4-BE49-F238E27FC236}">
                <a16:creationId xmlns:a16="http://schemas.microsoft.com/office/drawing/2014/main" id="{F2FFFACF-8C93-47BE-9865-B80403EE87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5182"/>
            <a:ext cx="10515600" cy="3148336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EA1D46D9-02DD-4B66-B600-8862674FA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1685" y="3779513"/>
            <a:ext cx="4245429" cy="146465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56FD1C94-E4B7-4CA3-9E1A-0D27F5290AAD}"/>
              </a:ext>
            </a:extLst>
          </p:cNvPr>
          <p:cNvSpPr txBox="1"/>
          <p:nvPr/>
        </p:nvSpPr>
        <p:spPr>
          <a:xfrm>
            <a:off x="1120035" y="3243518"/>
            <a:ext cx="1031414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000" b="1" dirty="0">
                <a:solidFill>
                  <a:schemeClr val="bg2">
                    <a:lumMod val="25000"/>
                  </a:schemeClr>
                </a:solidFill>
              </a:rPr>
              <a:t>يستعمل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r-DZ" sz="2000" b="1" dirty="0">
                <a:solidFill>
                  <a:schemeClr val="bg2">
                    <a:lumMod val="25000"/>
                  </a:schemeClr>
                </a:solidFill>
              </a:rPr>
              <a:t> العنوان الفيزيائي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</a:rPr>
              <a:t>MAC Address </a:t>
            </a:r>
            <a:endParaRPr lang="ar-DZ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>
            <a:extLst>
              <a:ext uri="{FF2B5EF4-FFF2-40B4-BE49-F238E27FC236}">
                <a16:creationId xmlns:a16="http://schemas.microsoft.com/office/drawing/2014/main" id="{73C8C3CC-5699-402C-B57E-C52261F0A5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5031" y="612328"/>
            <a:ext cx="10431379" cy="363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357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BB315D4-3B07-4384-A331-A459A406C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8980"/>
            <a:ext cx="10515600" cy="2907982"/>
          </a:xfrm>
        </p:spPr>
        <p:txBody>
          <a:bodyPr/>
          <a:lstStyle/>
          <a:p>
            <a:pPr marL="0" indent="0">
              <a:buNone/>
            </a:pPr>
            <a:r>
              <a:rPr lang="ar-DZ" dirty="0"/>
              <a:t>الهدف من استعمال الجسر:</a:t>
            </a:r>
          </a:p>
          <a:p>
            <a:r>
              <a:rPr lang="ar-DZ" dirty="0"/>
              <a:t>تقسيم الشبكة إلى أجزاء أصغر.</a:t>
            </a:r>
          </a:p>
          <a:p>
            <a:r>
              <a:rPr lang="ar-DZ" dirty="0"/>
              <a:t>توسيع الشبكة.</a:t>
            </a:r>
          </a:p>
          <a:p>
            <a:r>
              <a:rPr lang="ar-DZ" dirty="0"/>
              <a:t>توفير أداء أفضل للشبكة.</a:t>
            </a:r>
          </a:p>
          <a:p>
            <a:r>
              <a:rPr lang="ar-DZ" dirty="0"/>
              <a:t>تقليل عدد التصادمات </a:t>
            </a:r>
            <a:r>
              <a:rPr lang="ar-DZ" dirty="0" err="1"/>
              <a:t>التصادمات</a:t>
            </a:r>
            <a:endParaRPr lang="ar-DZ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05FC3EB-A337-4EF0-AA2E-10655A6D3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32" y="470558"/>
            <a:ext cx="10960768" cy="259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4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>
            <a:extLst>
              <a:ext uri="{FF2B5EF4-FFF2-40B4-BE49-F238E27FC236}">
                <a16:creationId xmlns:a16="http://schemas.microsoft.com/office/drawing/2014/main" id="{509DABF3-AD5C-4D2C-AFAF-3A0AF2FD39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8938" y="362859"/>
            <a:ext cx="10343147" cy="429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74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B55330-4EF6-4535-9C83-869614ADF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797540" cy="57197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DZ" b="1" dirty="0"/>
              <a:t>مهام الموجهات </a:t>
            </a:r>
          </a:p>
          <a:p>
            <a:pPr marL="0" indent="0" algn="ctr">
              <a:buNone/>
            </a:pPr>
            <a:endParaRPr lang="ar-DZ" b="1" dirty="0"/>
          </a:p>
          <a:p>
            <a:pPr marL="0" indent="0">
              <a:buNone/>
            </a:pPr>
            <a:r>
              <a:rPr lang="ar-DZ" dirty="0"/>
              <a:t>منع البيانات المعطوبة من المرور عبر الشبكة.</a:t>
            </a:r>
          </a:p>
          <a:p>
            <a:pPr marL="0" indent="0">
              <a:buNone/>
            </a:pPr>
            <a:r>
              <a:rPr lang="ar-DZ" dirty="0"/>
              <a:t>تقليل ازدحام حركة المرور بين الشبكات.</a:t>
            </a:r>
          </a:p>
          <a:p>
            <a:pPr marL="0" indent="0">
              <a:buNone/>
            </a:pPr>
            <a:r>
              <a:rPr lang="ar-DZ" dirty="0"/>
              <a:t>الربط بين الشبكات </a:t>
            </a:r>
            <a:endParaRPr lang="ar-DZ" b="1" dirty="0"/>
          </a:p>
          <a:p>
            <a:pPr marL="0" indent="0" algn="ctr">
              <a:buNone/>
            </a:pPr>
            <a:r>
              <a:rPr lang="ar-DZ" b="1" dirty="0"/>
              <a:t>مزايا </a:t>
            </a:r>
            <a:r>
              <a:rPr lang="en-US" b="1" dirty="0"/>
              <a:t>Routers</a:t>
            </a:r>
          </a:p>
          <a:p>
            <a:pPr marL="0" indent="0" algn="just">
              <a:buNone/>
            </a:pPr>
            <a:r>
              <a:rPr lang="ar-DZ" sz="2400" dirty="0"/>
              <a:t>ارسال الاشارة من شبكة الى أخرى حتى لو كانت الشبكة موصولة بعدد من الشبكات الفرعية .</a:t>
            </a:r>
          </a:p>
          <a:p>
            <a:pPr marL="0" indent="0" algn="just">
              <a:buNone/>
            </a:pPr>
            <a:r>
              <a:rPr lang="ar-DZ" sz="2400" dirty="0"/>
              <a:t>يعتمد على خارطة </a:t>
            </a:r>
            <a:r>
              <a:rPr lang="ar-DZ" sz="2400" dirty="0" err="1"/>
              <a:t>لافضل</a:t>
            </a:r>
            <a:r>
              <a:rPr lang="ar-DZ" sz="2400" dirty="0"/>
              <a:t> مسار لانتقال البيانات بين فروع الشبكة .</a:t>
            </a:r>
          </a:p>
          <a:p>
            <a:pPr marL="0" indent="0" algn="just">
              <a:buNone/>
            </a:pPr>
            <a:r>
              <a:rPr lang="ar-DZ" sz="2400" dirty="0"/>
              <a:t>التوجيه </a:t>
            </a:r>
            <a:r>
              <a:rPr lang="ar-DZ" sz="2400" dirty="0" err="1"/>
              <a:t>بإستخدام</a:t>
            </a:r>
            <a:r>
              <a:rPr lang="ar-DZ" sz="2400" dirty="0"/>
              <a:t> </a:t>
            </a:r>
            <a:r>
              <a:rPr lang="en-US" sz="2400" dirty="0"/>
              <a:t>IP address </a:t>
            </a:r>
            <a:r>
              <a:rPr lang="ar-DZ" sz="2400" dirty="0"/>
              <a:t> .</a:t>
            </a:r>
          </a:p>
          <a:p>
            <a:pPr marL="0" indent="0" algn="just">
              <a:buNone/>
            </a:pPr>
            <a:r>
              <a:rPr lang="ar-DZ" sz="2400" dirty="0"/>
              <a:t>يعتبر الموجه هو العمود الفقري في الانترنت الذي يعتمد على </a:t>
            </a:r>
            <a:r>
              <a:rPr lang="en-US" sz="2400" dirty="0"/>
              <a:t> </a:t>
            </a:r>
            <a:r>
              <a:rPr lang="ar-DZ" sz="2400" dirty="0"/>
              <a:t>بروتوكول</a:t>
            </a:r>
            <a:r>
              <a:rPr lang="en-US" sz="2400" dirty="0"/>
              <a:t>IP </a:t>
            </a:r>
            <a:r>
              <a:rPr lang="ar-DZ" sz="2400" dirty="0"/>
              <a:t>.</a:t>
            </a:r>
          </a:p>
          <a:p>
            <a:pPr marL="0" indent="0" algn="just">
              <a:buNone/>
            </a:pPr>
            <a:r>
              <a:rPr lang="ar-DZ" sz="2400" dirty="0"/>
              <a:t>توفر تحكما أفضل بالشبكة .</a:t>
            </a:r>
          </a:p>
          <a:p>
            <a:pPr marL="0" indent="0" algn="just">
              <a:buNone/>
            </a:pPr>
            <a:r>
              <a:rPr lang="ar-DZ" sz="2400" dirty="0"/>
              <a:t>إمكانية الربط بين الشبكة المحلية والشبكة الواسعة.</a:t>
            </a:r>
          </a:p>
        </p:txBody>
      </p:sp>
    </p:spTree>
    <p:extLst>
      <p:ext uri="{BB962C8B-B14F-4D97-AF65-F5344CB8AC3E}">
        <p14:creationId xmlns:p14="http://schemas.microsoft.com/office/powerpoint/2010/main" val="153030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825B6D-163A-4CD0-B802-77EEDA800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8147"/>
            <a:ext cx="9144000" cy="950495"/>
          </a:xfrm>
        </p:spPr>
        <p:txBody>
          <a:bodyPr>
            <a:normAutofit/>
          </a:bodyPr>
          <a:lstStyle/>
          <a:p>
            <a:r>
              <a:rPr lang="ar-DZ" dirty="0"/>
              <a:t>عنونة الشبكات 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1BD0564-4088-4C54-9E5D-F8CCC34D4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21305"/>
            <a:ext cx="9144000" cy="3236495"/>
          </a:xfrm>
        </p:spPr>
        <p:txBody>
          <a:bodyPr>
            <a:normAutofit/>
          </a:bodyPr>
          <a:lstStyle/>
          <a:p>
            <a:pPr algn="r"/>
            <a:r>
              <a:rPr lang="ar-DZ" dirty="0"/>
              <a:t>يمكن تعريف </a:t>
            </a:r>
            <a:r>
              <a:rPr lang="en-US" dirty="0"/>
              <a:t>IP address </a:t>
            </a:r>
            <a:r>
              <a:rPr lang="ar-DZ" dirty="0"/>
              <a:t> بأنه معرف رقمي يتم تعيينه لكل جهاز على الشبكة بحيث يصبح عنوانا خاصا له يسهل الوصول إليه و تحديد موقعه على الشبكة ويسمح له بالاتصال بغيره من الأجهزة وهو عنوان متفرد ليس له مثيل في النطاق الشبكي .</a:t>
            </a:r>
          </a:p>
          <a:p>
            <a:pPr algn="r"/>
            <a:r>
              <a:rPr lang="ar-DZ" dirty="0"/>
              <a:t>يتكون </a:t>
            </a:r>
            <a:r>
              <a:rPr lang="en-US" dirty="0"/>
              <a:t>IP address </a:t>
            </a:r>
            <a:r>
              <a:rPr lang="ar-DZ" dirty="0"/>
              <a:t> من 32 </a:t>
            </a:r>
            <a:r>
              <a:rPr lang="en-US" dirty="0"/>
              <a:t> bit </a:t>
            </a:r>
            <a:r>
              <a:rPr lang="ar-DZ" dirty="0"/>
              <a:t>و يكون مقسم الى أربع أقسام كل قسم عبارة عن بايت</a:t>
            </a:r>
          </a:p>
        </p:txBody>
      </p:sp>
      <p:pic>
        <p:nvPicPr>
          <p:cNvPr id="4" name="عنصر نائب للمحتوى 4">
            <a:extLst>
              <a:ext uri="{FF2B5EF4-FFF2-40B4-BE49-F238E27FC236}">
                <a16:creationId xmlns:a16="http://schemas.microsoft.com/office/drawing/2014/main" id="{BDF647AC-B4FA-4298-B26B-213835A1D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59" y="4237414"/>
            <a:ext cx="778443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8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عنصر نائب للمحتوى 7">
            <a:extLst>
              <a:ext uri="{FF2B5EF4-FFF2-40B4-BE49-F238E27FC236}">
                <a16:creationId xmlns:a16="http://schemas.microsoft.com/office/drawing/2014/main" id="{6104C7D4-4A11-4EA3-94A9-E5A9D80A50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095" y="1408488"/>
            <a:ext cx="9504948" cy="3429000"/>
          </a:xfrm>
        </p:spPr>
      </p:pic>
    </p:spTree>
    <p:extLst>
      <p:ext uri="{BB962C8B-B14F-4D97-AF65-F5344CB8AC3E}">
        <p14:creationId xmlns:p14="http://schemas.microsoft.com/office/powerpoint/2010/main" val="1489974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A8B82F-C456-43F2-9051-7BE8D5783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pic>
        <p:nvPicPr>
          <p:cNvPr id="9" name="عنصر نائب للمحتوى 8">
            <a:extLst>
              <a:ext uri="{FF2B5EF4-FFF2-40B4-BE49-F238E27FC236}">
                <a16:creationId xmlns:a16="http://schemas.microsoft.com/office/drawing/2014/main" id="{8253B2AC-857C-4E59-AB9E-20B52AAF6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6411"/>
            <a:ext cx="10892589" cy="6336464"/>
          </a:xfrm>
        </p:spPr>
      </p:pic>
    </p:spTree>
    <p:extLst>
      <p:ext uri="{BB962C8B-B14F-4D97-AF65-F5344CB8AC3E}">
        <p14:creationId xmlns:p14="http://schemas.microsoft.com/office/powerpoint/2010/main" val="39741982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171</Words>
  <Application>Microsoft Office PowerPoint</Application>
  <PresentationFormat>شاشة عريضة</PresentationFormat>
  <Paragraphs>22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نسق Office</vt:lpstr>
      <vt:lpstr>الأجهزة الوسيطة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عنونة الشبكات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عنونة الشبكات </dc:title>
  <dc:creator>oualid</dc:creator>
  <cp:lastModifiedBy>oualid</cp:lastModifiedBy>
  <cp:revision>12</cp:revision>
  <dcterms:created xsi:type="dcterms:W3CDTF">2022-11-21T23:27:52Z</dcterms:created>
  <dcterms:modified xsi:type="dcterms:W3CDTF">2022-11-22T09:06:09Z</dcterms:modified>
</cp:coreProperties>
</file>