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77" r:id="rId12"/>
    <p:sldId id="267" r:id="rId13"/>
    <p:sldId id="268" r:id="rId14"/>
    <p:sldId id="269" r:id="rId15"/>
    <p:sldId id="270" r:id="rId16"/>
    <p:sldId id="271" r:id="rId17"/>
    <p:sldId id="272" r:id="rId18"/>
    <p:sldId id="274" r:id="rId19"/>
    <p:sldId id="275" r:id="rId20"/>
    <p:sldId id="276" r:id="rId21"/>
    <p:sldId id="27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GB"/>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GB"/>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GB"/>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GB"/>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GB"/>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10/23/2023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GB"/>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10/23/2023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73AC8-D3E4-318B-C5C9-75272D4C7465}"/>
              </a:ext>
            </a:extLst>
          </p:cNvPr>
          <p:cNvSpPr>
            <a:spLocks noGrp="1"/>
          </p:cNvSpPr>
          <p:nvPr>
            <p:ph type="ctrTitle"/>
          </p:nvPr>
        </p:nvSpPr>
        <p:spPr>
          <a:xfrm>
            <a:off x="1751012" y="1300785"/>
            <a:ext cx="8689976" cy="1492111"/>
          </a:xfrm>
        </p:spPr>
        <p:txBody>
          <a:bodyPr/>
          <a:lstStyle/>
          <a:p>
            <a:r>
              <a:rPr lang="en-GB" dirty="0">
                <a:latin typeface="Arial Rounded MT Bold" panose="020F0704030504030204" pitchFamily="34" charset="0"/>
              </a:rPr>
              <a:t>Cohesion and coherence</a:t>
            </a:r>
          </a:p>
        </p:txBody>
      </p:sp>
      <p:sp>
        <p:nvSpPr>
          <p:cNvPr id="3" name="Subtitle 2">
            <a:extLst>
              <a:ext uri="{FF2B5EF4-FFF2-40B4-BE49-F238E27FC236}">
                <a16:creationId xmlns:a16="http://schemas.microsoft.com/office/drawing/2014/main" id="{928F1735-E1B6-9C23-3DB4-B1876DCDBB9C}"/>
              </a:ext>
            </a:extLst>
          </p:cNvPr>
          <p:cNvSpPr>
            <a:spLocks noGrp="1"/>
          </p:cNvSpPr>
          <p:nvPr>
            <p:ph type="subTitle" idx="1"/>
          </p:nvPr>
        </p:nvSpPr>
        <p:spPr>
          <a:xfrm>
            <a:off x="7315200" y="4065105"/>
            <a:ext cx="3125787" cy="1192694"/>
          </a:xfrm>
        </p:spPr>
        <p:txBody>
          <a:bodyPr>
            <a:normAutofit/>
          </a:bodyPr>
          <a:lstStyle/>
          <a:p>
            <a:r>
              <a:rPr lang="en-GB" sz="2400" cap="none" dirty="0" err="1">
                <a:solidFill>
                  <a:schemeClr val="tx1"/>
                </a:solidFill>
                <a:latin typeface="Arial Rounded MT Bold" panose="020F0704030504030204" pitchFamily="34" charset="0"/>
              </a:rPr>
              <a:t>Dr.</a:t>
            </a:r>
            <a:r>
              <a:rPr lang="en-GB" sz="2400" cap="none" dirty="0">
                <a:solidFill>
                  <a:schemeClr val="tx1"/>
                </a:solidFill>
                <a:latin typeface="Arial Rounded MT Bold" panose="020F0704030504030204" pitchFamily="34" charset="0"/>
              </a:rPr>
              <a:t> Nour </a:t>
            </a:r>
            <a:r>
              <a:rPr lang="en-GB" sz="2400" cap="none" dirty="0" err="1">
                <a:solidFill>
                  <a:schemeClr val="tx1"/>
                </a:solidFill>
                <a:latin typeface="Arial Rounded MT Bold" panose="020F0704030504030204" pitchFamily="34" charset="0"/>
              </a:rPr>
              <a:t>Toumi</a:t>
            </a:r>
            <a:endParaRPr lang="en-GB" sz="2400" cap="none" dirty="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val="4030997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B3AD16-63DD-610D-8907-66064114D6E3}"/>
              </a:ext>
            </a:extLst>
          </p:cNvPr>
          <p:cNvSpPr>
            <a:spLocks noGrp="1"/>
          </p:cNvSpPr>
          <p:nvPr>
            <p:ph sz="quarter" idx="13"/>
          </p:nvPr>
        </p:nvSpPr>
        <p:spPr>
          <a:xfrm>
            <a:off x="913773" y="705678"/>
            <a:ext cx="10705069" cy="5367131"/>
          </a:xfrm>
        </p:spPr>
        <p:txBody>
          <a:bodyPr>
            <a:noAutofit/>
          </a:bodyPr>
          <a:lstStyle/>
          <a:p>
            <a:pPr marL="0" indent="0" algn="l">
              <a:buNone/>
            </a:pPr>
            <a:r>
              <a:rPr lang="en-GB" sz="3200" b="1" i="0" u="none" strike="noStrike" cap="none" baseline="0" dirty="0">
                <a:latin typeface="Arial Rounded MT Bold" panose="020F0704030504030204" pitchFamily="34" charset="0"/>
              </a:rPr>
              <a:t>Punctuation</a:t>
            </a:r>
          </a:p>
          <a:p>
            <a:pPr marL="0" indent="0" algn="l">
              <a:buNone/>
            </a:pPr>
            <a:r>
              <a:rPr lang="en-US" sz="3200" b="0" i="0" u="none" strike="noStrike" cap="none" baseline="0" dirty="0">
                <a:latin typeface="Arial Rounded MT Bold" panose="020F0704030504030204" pitchFamily="34" charset="0"/>
              </a:rPr>
              <a:t>Finally, increased cohesion makes your text more interesting; if it is more interesting,</a:t>
            </a:r>
          </a:p>
          <a:p>
            <a:pPr marL="0" indent="0" algn="l">
              <a:buNone/>
            </a:pPr>
            <a:r>
              <a:rPr lang="en-US" sz="3200" b="0" i="0" u="none" strike="noStrike" cap="none" baseline="0" dirty="0">
                <a:latin typeface="Arial Rounded MT Bold" panose="020F0704030504030204" pitchFamily="34" charset="0"/>
              </a:rPr>
              <a:t>The understanding is likely to increase. Although punctuation is often something which is feared by students, it can help considerably in creating cohesion. </a:t>
            </a:r>
            <a:endParaRPr lang="en-GB" sz="3200" cap="none" dirty="0">
              <a:latin typeface="Arial Rounded MT Bold" panose="020F0704030504030204" pitchFamily="34" charset="0"/>
            </a:endParaRPr>
          </a:p>
        </p:txBody>
      </p:sp>
    </p:spTree>
    <p:extLst>
      <p:ext uri="{BB962C8B-B14F-4D97-AF65-F5344CB8AC3E}">
        <p14:creationId xmlns:p14="http://schemas.microsoft.com/office/powerpoint/2010/main" val="1772280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DB3AD16-63DD-610D-8907-66064114D6E3}"/>
              </a:ext>
            </a:extLst>
          </p:cNvPr>
          <p:cNvSpPr>
            <a:spLocks noGrp="1"/>
          </p:cNvSpPr>
          <p:nvPr>
            <p:ph sz="quarter" idx="13"/>
          </p:nvPr>
        </p:nvSpPr>
        <p:spPr>
          <a:xfrm>
            <a:off x="913773" y="705678"/>
            <a:ext cx="10705069" cy="5367131"/>
          </a:xfrm>
        </p:spPr>
        <p:txBody>
          <a:bodyPr>
            <a:noAutofit/>
          </a:bodyPr>
          <a:lstStyle/>
          <a:p>
            <a:pPr marL="0" indent="0" algn="l">
              <a:buNone/>
            </a:pPr>
            <a:r>
              <a:rPr lang="en-US" sz="2800" b="0" i="0" u="none" strike="noStrike" cap="none" baseline="0" dirty="0">
                <a:latin typeface="Arial Rounded MT Bold" panose="020F0704030504030204" pitchFamily="34" charset="0"/>
              </a:rPr>
              <a:t>In the academic context, there are specific punctuation marks which are frequently used in order to do this:</a:t>
            </a:r>
          </a:p>
          <a:p>
            <a:pPr marL="0" indent="0" algn="l">
              <a:buNone/>
            </a:pPr>
            <a:r>
              <a:rPr lang="en-US" sz="2800" b="0" i="0" u="none" strike="noStrike" cap="none" baseline="0" dirty="0">
                <a:latin typeface="Arial Rounded MT Bold" panose="020F0704030504030204" pitchFamily="34" charset="0"/>
              </a:rPr>
              <a:t>• The colon : which indicates a list, or that the information which follows is important</a:t>
            </a:r>
          </a:p>
          <a:p>
            <a:pPr marL="0" indent="0" algn="l">
              <a:buNone/>
            </a:pPr>
            <a:r>
              <a:rPr lang="en-US" sz="2800" b="0" i="0" u="none" strike="noStrike" cap="none" baseline="0" dirty="0">
                <a:latin typeface="Arial Rounded MT Bold" panose="020F0704030504030204" pitchFamily="34" charset="0"/>
              </a:rPr>
              <a:t>• The semicolon ; which indicates a close thematic link between two sentences</a:t>
            </a:r>
          </a:p>
          <a:p>
            <a:pPr marL="0" indent="0" algn="l">
              <a:buNone/>
            </a:pPr>
            <a:r>
              <a:rPr lang="en-US" sz="2800" b="0" i="0" u="none" strike="noStrike" cap="none" baseline="0" dirty="0">
                <a:latin typeface="Arial Rounded MT Bold" panose="020F0704030504030204" pitchFamily="34" charset="0"/>
              </a:rPr>
              <a:t>• Brackets () which can be used to demonstrate that certain information is relatively</a:t>
            </a:r>
          </a:p>
          <a:p>
            <a:pPr marL="0" indent="0" algn="l">
              <a:buNone/>
            </a:pPr>
            <a:r>
              <a:rPr lang="en-GB" sz="2800" b="0" i="0" u="none" strike="noStrike" cap="none" baseline="0" dirty="0">
                <a:latin typeface="Arial Rounded MT Bold" panose="020F0704030504030204" pitchFamily="34" charset="0"/>
              </a:rPr>
              <a:t>Less important</a:t>
            </a:r>
            <a:endParaRPr lang="en-GB" sz="2800" cap="none" dirty="0">
              <a:latin typeface="Arial Rounded MT Bold" panose="020F0704030504030204" pitchFamily="34" charset="0"/>
            </a:endParaRPr>
          </a:p>
        </p:txBody>
      </p:sp>
    </p:spTree>
    <p:extLst>
      <p:ext uri="{BB962C8B-B14F-4D97-AF65-F5344CB8AC3E}">
        <p14:creationId xmlns:p14="http://schemas.microsoft.com/office/powerpoint/2010/main" val="1781151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B5113-7E45-5B71-B225-67486386CBD5}"/>
              </a:ext>
            </a:extLst>
          </p:cNvPr>
          <p:cNvSpPr>
            <a:spLocks noGrp="1"/>
          </p:cNvSpPr>
          <p:nvPr>
            <p:ph type="title"/>
          </p:nvPr>
        </p:nvSpPr>
        <p:spPr>
          <a:xfrm>
            <a:off x="913775" y="407505"/>
            <a:ext cx="10364451" cy="755373"/>
          </a:xfrm>
        </p:spPr>
        <p:txBody>
          <a:bodyPr/>
          <a:lstStyle/>
          <a:p>
            <a:r>
              <a:rPr lang="en-GB" b="1" dirty="0"/>
              <a:t>ACTIVITY 1</a:t>
            </a:r>
          </a:p>
        </p:txBody>
      </p:sp>
      <p:sp>
        <p:nvSpPr>
          <p:cNvPr id="3" name="Content Placeholder 2">
            <a:extLst>
              <a:ext uri="{FF2B5EF4-FFF2-40B4-BE49-F238E27FC236}">
                <a16:creationId xmlns:a16="http://schemas.microsoft.com/office/drawing/2014/main" id="{7A6FE838-1A9B-9185-9159-D489D4E82146}"/>
              </a:ext>
            </a:extLst>
          </p:cNvPr>
          <p:cNvSpPr>
            <a:spLocks noGrp="1"/>
          </p:cNvSpPr>
          <p:nvPr>
            <p:ph sz="quarter" idx="13"/>
          </p:nvPr>
        </p:nvSpPr>
        <p:spPr>
          <a:xfrm>
            <a:off x="913775" y="1520687"/>
            <a:ext cx="10744826" cy="4717774"/>
          </a:xfrm>
        </p:spPr>
        <p:txBody>
          <a:bodyPr>
            <a:noAutofit/>
          </a:bodyPr>
          <a:lstStyle/>
          <a:p>
            <a:pPr marL="0" indent="0" algn="l">
              <a:buNone/>
            </a:pPr>
            <a:r>
              <a:rPr lang="en-US" sz="2800" b="1" i="0" u="none" strike="noStrike" cap="none" baseline="0" dirty="0">
                <a:latin typeface="Arial Rounded MT Bold" panose="020F0704030504030204" pitchFamily="34" charset="0"/>
              </a:rPr>
              <a:t>Take a sample of your own writing and do the following:</a:t>
            </a:r>
          </a:p>
          <a:p>
            <a:pPr marL="0" indent="0" algn="l">
              <a:buNone/>
            </a:pPr>
            <a:r>
              <a:rPr lang="en-US" sz="2800" b="0" i="0" u="none" strike="noStrike" cap="none" baseline="0" dirty="0">
                <a:latin typeface="Arial Rounded MT Bold" panose="020F0704030504030204" pitchFamily="34" charset="0"/>
              </a:rPr>
              <a:t>• Look at the cohesion strategies outlined in THE SLIDES.</a:t>
            </a:r>
          </a:p>
          <a:p>
            <a:pPr marL="0" indent="0" algn="l">
              <a:buNone/>
            </a:pPr>
            <a:r>
              <a:rPr lang="en-US" sz="2800" b="0" i="0" u="none" strike="noStrike" cap="none" baseline="0" dirty="0">
                <a:latin typeface="Arial Rounded MT Bold" panose="020F0704030504030204" pitchFamily="34" charset="0"/>
              </a:rPr>
              <a:t>• Highlight all those which you have used. Evaluate whether you have used them </a:t>
            </a:r>
            <a:r>
              <a:rPr lang="en-GB" sz="2800" b="0" i="0" u="none" strike="noStrike" cap="none" baseline="0" dirty="0">
                <a:latin typeface="Arial Rounded MT Bold" panose="020F0704030504030204" pitchFamily="34" charset="0"/>
              </a:rPr>
              <a:t>successfully or not.</a:t>
            </a:r>
          </a:p>
          <a:p>
            <a:pPr marL="0" indent="0" algn="l">
              <a:buNone/>
            </a:pPr>
            <a:r>
              <a:rPr lang="en-US" sz="2800" b="0" i="0" u="none" strike="noStrike" cap="none" baseline="0" dirty="0">
                <a:latin typeface="Arial Rounded MT Bold" panose="020F0704030504030204" pitchFamily="34" charset="0"/>
              </a:rPr>
              <a:t>• Rewrite the passage using either (a) a greater number or (b) a greater variety of </a:t>
            </a:r>
            <a:r>
              <a:rPr lang="en-GB" sz="2800" b="0" i="0" u="none" strike="noStrike" cap="none" baseline="0" dirty="0">
                <a:latin typeface="Arial Rounded MT Bold" panose="020F0704030504030204" pitchFamily="34" charset="0"/>
              </a:rPr>
              <a:t>cohesion devices</a:t>
            </a:r>
            <a:r>
              <a:rPr lang="en-GB" sz="3200" b="0" i="0" u="none" strike="noStrike" cap="none" baseline="0" dirty="0">
                <a:latin typeface="Arial Rounded MT Bold" panose="020F0704030504030204" pitchFamily="34" charset="0"/>
              </a:rPr>
              <a:t>.</a:t>
            </a:r>
            <a:endParaRPr lang="en-GB" sz="3200" cap="none" dirty="0">
              <a:latin typeface="Arial Rounded MT Bold" panose="020F0704030504030204" pitchFamily="34" charset="0"/>
            </a:endParaRPr>
          </a:p>
        </p:txBody>
      </p:sp>
    </p:spTree>
    <p:extLst>
      <p:ext uri="{BB962C8B-B14F-4D97-AF65-F5344CB8AC3E}">
        <p14:creationId xmlns:p14="http://schemas.microsoft.com/office/powerpoint/2010/main" val="928310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ECF67B-69AF-F9AF-F47B-11920383B46D}"/>
              </a:ext>
            </a:extLst>
          </p:cNvPr>
          <p:cNvSpPr>
            <a:spLocks noGrp="1"/>
          </p:cNvSpPr>
          <p:nvPr>
            <p:ph sz="quarter" idx="13"/>
          </p:nvPr>
        </p:nvSpPr>
        <p:spPr>
          <a:xfrm>
            <a:off x="913773" y="1212574"/>
            <a:ext cx="10705069" cy="4578625"/>
          </a:xfrm>
        </p:spPr>
        <p:txBody>
          <a:bodyPr>
            <a:normAutofit/>
          </a:bodyPr>
          <a:lstStyle/>
          <a:p>
            <a:pPr marL="0" indent="0" algn="l">
              <a:buNone/>
            </a:pPr>
            <a:r>
              <a:rPr lang="en-US" sz="2800" b="1" i="1" u="none" strike="noStrike" cap="none" baseline="0" dirty="0">
                <a:latin typeface="Arial Rounded MT Bold" panose="020F0704030504030204" pitchFamily="34" charset="0"/>
              </a:rPr>
              <a:t>Read the following paragraph and complete the table.</a:t>
            </a:r>
          </a:p>
          <a:p>
            <a:pPr marL="0" indent="0" algn="l">
              <a:buNone/>
            </a:pPr>
            <a:r>
              <a:rPr lang="en-US" sz="2800" b="0" i="1" u="sng" strike="noStrike" cap="none" baseline="0" dirty="0">
                <a:latin typeface="Arial Rounded MT Bold" panose="020F0704030504030204" pitchFamily="34" charset="0"/>
              </a:rPr>
              <a:t>Jenkins </a:t>
            </a:r>
            <a:r>
              <a:rPr lang="en-US" sz="2800" b="0" i="0" u="none" strike="noStrike" cap="none" baseline="0" dirty="0">
                <a:latin typeface="Arial Rounded MT Bold" panose="020F0704030504030204" pitchFamily="34" charset="0"/>
              </a:rPr>
              <a:t>(1987) has researched the life cycle </a:t>
            </a:r>
            <a:r>
              <a:rPr lang="en-US" sz="2800" b="0" i="1" u="none" strike="noStrike" cap="none" baseline="0" dirty="0">
                <a:latin typeface="Arial Rounded MT Bold" panose="020F0704030504030204" pitchFamily="34" charset="0"/>
              </a:rPr>
              <a:t>of </a:t>
            </a:r>
            <a:r>
              <a:rPr lang="en-US" sz="2800" b="0" i="1" u="sng" strike="noStrike" cap="none" baseline="0" dirty="0">
                <a:latin typeface="Arial Rounded MT Bold" panose="020F0704030504030204" pitchFamily="34" charset="0"/>
              </a:rPr>
              <a:t>new businesses</a:t>
            </a:r>
            <a:r>
              <a:rPr lang="en-US" sz="2800" b="0" i="0" u="none" strike="noStrike" cap="none" baseline="0" dirty="0">
                <a:latin typeface="Arial Rounded MT Bold" panose="020F0704030504030204" pitchFamily="34" charset="0"/>
              </a:rPr>
              <a:t>. </a:t>
            </a:r>
            <a:r>
              <a:rPr lang="en-US" sz="2800" b="0" i="1" u="none" strike="noStrike" cap="none" baseline="0" dirty="0">
                <a:latin typeface="Arial Rounded MT Bold" panose="020F0704030504030204" pitchFamily="34" charset="0"/>
              </a:rPr>
              <a:t>He </a:t>
            </a:r>
            <a:r>
              <a:rPr lang="en-US" sz="2800" b="0" i="0" u="none" strike="noStrike" cap="none" baseline="0" dirty="0">
                <a:latin typeface="Arial Rounded MT Bold" panose="020F0704030504030204" pitchFamily="34" charset="0"/>
              </a:rPr>
              <a:t>found that </a:t>
            </a:r>
            <a:r>
              <a:rPr lang="en-US" sz="2800" b="0" i="1" u="none" strike="noStrike" cap="none" baseline="0" dirty="0">
                <a:latin typeface="Arial Rounded MT Bold" panose="020F0704030504030204" pitchFamily="34" charset="0"/>
              </a:rPr>
              <a:t>they </a:t>
            </a:r>
            <a:r>
              <a:rPr lang="en-US" sz="2800" b="0" i="0" u="none" strike="noStrike" cap="none" baseline="0" dirty="0">
                <a:latin typeface="Arial Rounded MT Bold" panose="020F0704030504030204" pitchFamily="34" charset="0"/>
              </a:rPr>
              <a:t>have an </a:t>
            </a:r>
            <a:r>
              <a:rPr lang="en-US" sz="2800" b="0" i="1" u="sng" strike="noStrike" cap="none" baseline="0" dirty="0">
                <a:latin typeface="Arial Rounded MT Bold" panose="020F0704030504030204" pitchFamily="34" charset="0"/>
              </a:rPr>
              <a:t>Average life of only 4.7 years</a:t>
            </a:r>
            <a:r>
              <a:rPr lang="en-US" sz="2800" b="0" i="0" u="none" strike="noStrike" cap="none" baseline="0" dirty="0">
                <a:latin typeface="Arial Rounded MT Bold" panose="020F0704030504030204" pitchFamily="34" charset="0"/>
              </a:rPr>
              <a:t>. </a:t>
            </a:r>
            <a:r>
              <a:rPr lang="en-US" sz="2800" b="0" i="1" u="none" strike="noStrike" cap="none" baseline="0" dirty="0">
                <a:latin typeface="Arial Rounded MT Bold" panose="020F0704030504030204" pitchFamily="34" charset="0"/>
              </a:rPr>
              <a:t>This </a:t>
            </a:r>
            <a:r>
              <a:rPr lang="en-US" sz="2800" b="0" i="0" u="none" strike="noStrike" cap="none" baseline="0" dirty="0">
                <a:latin typeface="Arial Rounded MT Bold" panose="020F0704030504030204" pitchFamily="34" charset="0"/>
              </a:rPr>
              <a:t>is due to two main reasons: </a:t>
            </a:r>
            <a:r>
              <a:rPr lang="en-US" sz="2800" b="0" i="0" u="sng" strike="noStrike" cap="none" baseline="0" dirty="0">
                <a:latin typeface="Arial Rounded MT Bold" panose="020F0704030504030204" pitchFamily="34" charset="0"/>
              </a:rPr>
              <a:t>one </a:t>
            </a:r>
            <a:r>
              <a:rPr lang="en-US" sz="2800" b="0" i="1" u="sng" strike="noStrike" cap="none" baseline="0" dirty="0">
                <a:latin typeface="Arial Rounded MT Bold" panose="020F0704030504030204" pitchFamily="34" charset="0"/>
              </a:rPr>
              <a:t>economic </a:t>
            </a:r>
            <a:r>
              <a:rPr lang="en-US" sz="2800" b="0" i="0" u="none" strike="noStrike" cap="none" baseline="0" dirty="0">
                <a:latin typeface="Arial Rounded MT Bold" panose="020F0704030504030204" pitchFamily="34" charset="0"/>
              </a:rPr>
              <a:t>and </a:t>
            </a:r>
            <a:r>
              <a:rPr lang="en-US" sz="2800" b="0" i="0" u="sng" strike="noStrike" cap="none" baseline="0" dirty="0">
                <a:latin typeface="Arial Rounded MT Bold" panose="020F0704030504030204" pitchFamily="34" charset="0"/>
              </a:rPr>
              <a:t>one </a:t>
            </a:r>
            <a:r>
              <a:rPr lang="en-US" sz="2800" b="0" i="1" u="sng" strike="noStrike" cap="none" baseline="0" dirty="0">
                <a:latin typeface="Arial Rounded MT Bold" panose="020F0704030504030204" pitchFamily="34" charset="0"/>
              </a:rPr>
              <a:t>social</a:t>
            </a:r>
            <a:r>
              <a:rPr lang="en-US" sz="2800" b="0" i="0" u="none" strike="noStrike" cap="none" baseline="0" dirty="0">
                <a:latin typeface="Arial Rounded MT Bold" panose="020F0704030504030204" pitchFamily="34" charset="0"/>
              </a:rPr>
              <a:t>. </a:t>
            </a:r>
            <a:r>
              <a:rPr lang="en-US" sz="2800" b="0" i="1" u="sng" strike="noStrike" cap="none" baseline="0" dirty="0">
                <a:latin typeface="Arial Rounded MT Bold" panose="020F0704030504030204" pitchFamily="34" charset="0"/>
              </a:rPr>
              <a:t>The former </a:t>
            </a:r>
            <a:r>
              <a:rPr lang="en-US" sz="2800" b="0" i="0" u="none" strike="noStrike" cap="none" baseline="0" dirty="0">
                <a:latin typeface="Arial Rounded MT Bold" panose="020F0704030504030204" pitchFamily="34" charset="0"/>
              </a:rPr>
              <a:t>appears to be a lack of capital, </a:t>
            </a:r>
            <a:r>
              <a:rPr lang="en-US" sz="2800" b="0" i="1" u="sng" strike="noStrike" cap="none" baseline="0" dirty="0">
                <a:latin typeface="Arial Rounded MT Bold" panose="020F0704030504030204" pitchFamily="34" charset="0"/>
              </a:rPr>
              <a:t>the latter</a:t>
            </a:r>
            <a:r>
              <a:rPr lang="en-US" sz="2800" b="0" i="1" u="none" strike="noStrike" cap="none" baseline="0" dirty="0">
                <a:latin typeface="Arial Rounded MT Bold" panose="020F0704030504030204" pitchFamily="34" charset="0"/>
              </a:rPr>
              <a:t> </a:t>
            </a:r>
            <a:r>
              <a:rPr lang="en-US" sz="2800" b="0" i="0" u="none" strike="noStrike" cap="none" baseline="0" dirty="0">
                <a:latin typeface="Arial Rounded MT Bold" panose="020F0704030504030204" pitchFamily="34" charset="0"/>
              </a:rPr>
              <a:t>a failure to carry out sufficient market Research. Jenkins considers that </a:t>
            </a:r>
            <a:r>
              <a:rPr lang="en-US" sz="2800" b="0" i="1" u="none" strike="noStrike" cap="none" baseline="0" dirty="0">
                <a:latin typeface="Arial Rounded MT Bold" panose="020F0704030504030204" pitchFamily="34" charset="0"/>
              </a:rPr>
              <a:t>these </a:t>
            </a:r>
            <a:r>
              <a:rPr lang="en-US" sz="2800" b="0" u="none" strike="noStrike" cap="none" baseline="0" dirty="0">
                <a:latin typeface="Arial Rounded MT Bold" panose="020F0704030504030204" pitchFamily="34" charset="0"/>
              </a:rPr>
              <a:t>together</a:t>
            </a:r>
            <a:r>
              <a:rPr lang="en-US" sz="2800" b="0" i="1" u="none" strike="noStrike" cap="none" baseline="0" dirty="0">
                <a:latin typeface="Arial Rounded MT Bold" panose="020F0704030504030204" pitchFamily="34" charset="0"/>
              </a:rPr>
              <a:t> </a:t>
            </a:r>
            <a:r>
              <a:rPr lang="en-US" sz="2800" b="0" i="0" u="none" strike="noStrike" cap="none" baseline="0" dirty="0">
                <a:latin typeface="Arial Rounded MT Bold" panose="020F0704030504030204" pitchFamily="34" charset="0"/>
              </a:rPr>
              <a:t>account for approximately 70% of business </a:t>
            </a:r>
            <a:r>
              <a:rPr lang="en-GB" sz="2800" b="0" i="0" u="none" strike="noStrike" cap="none" baseline="0" dirty="0">
                <a:latin typeface="Arial Rounded MT Bold" panose="020F0704030504030204" pitchFamily="34" charset="0"/>
              </a:rPr>
              <a:t>Failures.</a:t>
            </a:r>
          </a:p>
        </p:txBody>
      </p:sp>
    </p:spTree>
    <p:extLst>
      <p:ext uri="{BB962C8B-B14F-4D97-AF65-F5344CB8AC3E}">
        <p14:creationId xmlns:p14="http://schemas.microsoft.com/office/powerpoint/2010/main" val="3484869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4DCB6B-3B39-B1EB-BFE9-924C8A3031DE}"/>
              </a:ext>
            </a:extLst>
          </p:cNvPr>
          <p:cNvSpPr>
            <a:spLocks noGrp="1"/>
          </p:cNvSpPr>
          <p:nvPr>
            <p:ph sz="quarter" idx="13"/>
          </p:nvPr>
        </p:nvSpPr>
        <p:spPr>
          <a:xfrm>
            <a:off x="913773" y="924340"/>
            <a:ext cx="10734887" cy="4866860"/>
          </a:xfrm>
        </p:spPr>
        <p:txBody>
          <a:bodyPr>
            <a:normAutofit/>
          </a:bodyPr>
          <a:lstStyle/>
          <a:p>
            <a:pPr marL="0" indent="0" algn="l">
              <a:buNone/>
            </a:pPr>
            <a:r>
              <a:rPr lang="en-GB" sz="2600" b="1" i="0" u="none" strike="noStrike" baseline="0" dirty="0">
                <a:latin typeface="Arial Rounded MT Bold" panose="020F0704030504030204" pitchFamily="34" charset="0"/>
              </a:rPr>
              <a:t>Reference                                          </a:t>
            </a:r>
            <a:r>
              <a:rPr lang="en-GB" sz="2600" b="1" i="0" u="none" strike="noStrike" baseline="0" dirty="0" err="1">
                <a:latin typeface="Arial Rounded MT Bold" panose="020F0704030504030204" pitchFamily="34" charset="0"/>
              </a:rPr>
              <a:t>Reference</a:t>
            </a:r>
            <a:r>
              <a:rPr lang="en-GB" sz="2600" b="1" dirty="0">
                <a:latin typeface="Arial Rounded MT Bold" panose="020F0704030504030204" pitchFamily="34" charset="0"/>
              </a:rPr>
              <a:t> </a:t>
            </a:r>
            <a:r>
              <a:rPr lang="en-GB" sz="2600" b="1" i="0" u="none" strike="noStrike" baseline="0" dirty="0">
                <a:latin typeface="Arial Rounded MT Bold" panose="020F0704030504030204" pitchFamily="34" charset="0"/>
              </a:rPr>
              <a:t>word/phrase</a:t>
            </a:r>
          </a:p>
          <a:p>
            <a:pPr marL="0" indent="0" algn="l">
              <a:buNone/>
            </a:pPr>
            <a:r>
              <a:rPr lang="en-GB" sz="2600" b="0" i="0" u="none" strike="noStrike" baseline="0" dirty="0">
                <a:latin typeface="Arial Rounded MT Bold" panose="020F0704030504030204" pitchFamily="34" charset="0"/>
              </a:rPr>
              <a:t>Jenkins                                                 he</a:t>
            </a:r>
          </a:p>
          <a:p>
            <a:pPr marL="0" indent="0" algn="l">
              <a:buNone/>
            </a:pPr>
            <a:r>
              <a:rPr lang="en-GB" sz="2600" b="0" i="0" u="none" strike="noStrike" baseline="0" dirty="0">
                <a:latin typeface="Arial Rounded MT Bold" panose="020F0704030504030204" pitchFamily="34" charset="0"/>
              </a:rPr>
              <a:t>new businesses                                ……………………..</a:t>
            </a:r>
          </a:p>
          <a:p>
            <a:pPr marL="0" indent="0" algn="l">
              <a:buNone/>
            </a:pPr>
            <a:r>
              <a:rPr lang="en-US" sz="2600" b="0" i="0" u="none" strike="noStrike" baseline="0" dirty="0">
                <a:latin typeface="Arial Rounded MT Bold" panose="020F0704030504030204" pitchFamily="34" charset="0"/>
              </a:rPr>
              <a:t>average life of only 4.7 years           ……………………..</a:t>
            </a:r>
          </a:p>
          <a:p>
            <a:pPr marL="0" indent="0" algn="l">
              <a:buNone/>
            </a:pPr>
            <a:r>
              <a:rPr lang="en-GB" sz="2600" b="0" i="0" u="none" strike="noStrike" baseline="0" dirty="0">
                <a:latin typeface="Arial Rounded MT Bold" panose="020F0704030504030204" pitchFamily="34" charset="0"/>
              </a:rPr>
              <a:t>one economic                                               …………………….</a:t>
            </a:r>
          </a:p>
          <a:p>
            <a:pPr marL="0" indent="0" algn="l">
              <a:buNone/>
            </a:pPr>
            <a:r>
              <a:rPr lang="en-GB" sz="2600" b="0" i="0" u="none" strike="noStrike" baseline="0" dirty="0">
                <a:latin typeface="Arial Rounded MT Bold" panose="020F0704030504030204" pitchFamily="34" charset="0"/>
              </a:rPr>
              <a:t>one social                                                      ……………………..</a:t>
            </a:r>
          </a:p>
          <a:p>
            <a:pPr marL="0" indent="0" algn="l">
              <a:buNone/>
            </a:pPr>
            <a:r>
              <a:rPr lang="en-GB" sz="2600" b="0" i="0" u="none" strike="noStrike" baseline="0" dirty="0">
                <a:latin typeface="Arial Rounded MT Bold" panose="020F0704030504030204" pitchFamily="34" charset="0"/>
              </a:rPr>
              <a:t>the former…, the latter…                  ………………………</a:t>
            </a:r>
          </a:p>
          <a:p>
            <a:pPr marL="0" indent="0" algn="l">
              <a:buNone/>
            </a:pPr>
            <a:endParaRPr lang="en-US" sz="2400" b="1" i="0" u="none" strike="noStrike" baseline="0" dirty="0">
              <a:latin typeface="ZapfCalligraphic801BT-Bold"/>
            </a:endParaRPr>
          </a:p>
        </p:txBody>
      </p:sp>
    </p:spTree>
    <p:extLst>
      <p:ext uri="{BB962C8B-B14F-4D97-AF65-F5344CB8AC3E}">
        <p14:creationId xmlns:p14="http://schemas.microsoft.com/office/powerpoint/2010/main" val="730139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E7487D-AC5A-DC64-19AA-4885B3CE5D8A}"/>
              </a:ext>
            </a:extLst>
          </p:cNvPr>
          <p:cNvSpPr>
            <a:spLocks noGrp="1"/>
          </p:cNvSpPr>
          <p:nvPr>
            <p:ph sz="quarter" idx="13"/>
          </p:nvPr>
        </p:nvSpPr>
        <p:spPr>
          <a:xfrm>
            <a:off x="923713" y="248479"/>
            <a:ext cx="10546044" cy="6410738"/>
          </a:xfrm>
        </p:spPr>
        <p:txBody>
          <a:bodyPr>
            <a:noAutofit/>
          </a:bodyPr>
          <a:lstStyle/>
          <a:p>
            <a:pPr marL="0" indent="0" algn="l">
              <a:buNone/>
            </a:pPr>
            <a:r>
              <a:rPr lang="en-US" sz="2800" b="1" i="1" u="none" strike="noStrike" cap="none" baseline="0" dirty="0">
                <a:latin typeface="Arial Rounded MT Bold" panose="020F0704030504030204" pitchFamily="34" charset="0"/>
              </a:rPr>
              <a:t>Read the paragraph and complete the table below to show what the reference words (in italic) refer to.</a:t>
            </a:r>
          </a:p>
          <a:p>
            <a:pPr marL="0" indent="0" algn="l">
              <a:buNone/>
            </a:pPr>
            <a:r>
              <a:rPr lang="en-US" sz="2800" b="0" i="0" u="none" strike="noStrike" cap="none" baseline="0" dirty="0">
                <a:latin typeface="Arial Rounded MT Bold" panose="020F0704030504030204" pitchFamily="34" charset="0"/>
              </a:rPr>
              <a:t>There is little prospect of improvement in the standard of living of the villagers from </a:t>
            </a:r>
            <a:r>
              <a:rPr lang="en-US" sz="2800" b="0" i="1" u="none" strike="noStrike" cap="none" baseline="0" dirty="0">
                <a:latin typeface="Arial Rounded MT Bold" panose="020F0704030504030204" pitchFamily="34" charset="0"/>
              </a:rPr>
              <a:t>t</a:t>
            </a:r>
            <a:r>
              <a:rPr lang="en-US" sz="2800" b="0" i="1" u="sng" strike="noStrike" cap="none" baseline="0" dirty="0">
                <a:latin typeface="Arial Rounded MT Bold" panose="020F0704030504030204" pitchFamily="34" charset="0"/>
              </a:rPr>
              <a:t>heir </a:t>
            </a:r>
            <a:r>
              <a:rPr lang="en-US" sz="2800" b="0" i="0" u="none" strike="noStrike" cap="none" baseline="0" dirty="0">
                <a:latin typeface="Arial Rounded MT Bold" panose="020F0704030504030204" pitchFamily="34" charset="0"/>
              </a:rPr>
              <a:t>present low level without the support of electricity. Presently, the households can enjoy only a limited number of hours of illumination based on gas or diesel. </a:t>
            </a:r>
            <a:r>
              <a:rPr lang="en-US" sz="2800" b="0" i="1" u="sng" strike="noStrike" cap="none" baseline="0" dirty="0">
                <a:latin typeface="Arial Rounded MT Bold" panose="020F0704030504030204" pitchFamily="34" charset="0"/>
              </a:rPr>
              <a:t>These</a:t>
            </a:r>
            <a:r>
              <a:rPr lang="en-US" sz="2800" b="0" i="1" u="none" strike="noStrike" cap="none" baseline="0" dirty="0">
                <a:latin typeface="Arial Rounded MT Bold" panose="020F0704030504030204" pitchFamily="34" charset="0"/>
              </a:rPr>
              <a:t> </a:t>
            </a:r>
            <a:r>
              <a:rPr lang="en-US" sz="2800" b="0" i="0" u="none" strike="noStrike" cap="none" baseline="0" dirty="0">
                <a:latin typeface="Arial Rounded MT Bold" panose="020F0704030504030204" pitchFamily="34" charset="0"/>
              </a:rPr>
              <a:t>are not cheap and so are not affordable by a large majority of the rural masses. </a:t>
            </a:r>
            <a:r>
              <a:rPr lang="en-US" sz="2800" b="0" i="1" u="sng" strike="noStrike" cap="none" baseline="0" dirty="0">
                <a:latin typeface="Arial Rounded MT Bold" panose="020F0704030504030204" pitchFamily="34" charset="0"/>
              </a:rPr>
              <a:t>This </a:t>
            </a:r>
            <a:r>
              <a:rPr lang="en-US" sz="2800" b="0" i="0" u="none" strike="noStrike" cap="none" baseline="0" dirty="0">
                <a:latin typeface="Arial Rounded MT Bold" panose="020F0704030504030204" pitchFamily="34" charset="0"/>
              </a:rPr>
              <a:t>restricts the range as well as the intensity of </a:t>
            </a:r>
            <a:r>
              <a:rPr lang="en-US" sz="2800" b="0" i="1" u="sng" strike="noStrike" cap="none" baseline="0" dirty="0">
                <a:latin typeface="Arial Rounded MT Bold" panose="020F0704030504030204" pitchFamily="34" charset="0"/>
              </a:rPr>
              <a:t>their</a:t>
            </a:r>
            <a:r>
              <a:rPr lang="en-US" sz="2800" b="0" i="1" u="none" strike="noStrike" cap="none" baseline="0" dirty="0">
                <a:latin typeface="Arial Rounded MT Bold" panose="020F0704030504030204" pitchFamily="34" charset="0"/>
              </a:rPr>
              <a:t> </a:t>
            </a:r>
            <a:r>
              <a:rPr lang="en-US" sz="2800" b="0" i="0" u="none" strike="noStrike" cap="none" baseline="0" dirty="0">
                <a:latin typeface="Arial Rounded MT Bold" panose="020F0704030504030204" pitchFamily="34" charset="0"/>
              </a:rPr>
              <a:t>activities severely, but even if supply of power from </a:t>
            </a:r>
            <a:r>
              <a:rPr lang="en-US" sz="2800" b="0" i="1" u="sng" strike="noStrike" cap="none" baseline="0" dirty="0">
                <a:latin typeface="Arial Rounded MT Bold" panose="020F0704030504030204" pitchFamily="34" charset="0"/>
              </a:rPr>
              <a:t>these sources </a:t>
            </a:r>
            <a:r>
              <a:rPr lang="en-US" sz="2800" b="0" i="0" u="none" strike="noStrike" cap="none" baseline="0" dirty="0">
                <a:latin typeface="Arial Rounded MT Bold" panose="020F0704030504030204" pitchFamily="34" charset="0"/>
              </a:rPr>
              <a:t>is available more abundantly, there is the problem of adverse environmental effects of </a:t>
            </a:r>
            <a:r>
              <a:rPr lang="en-US" sz="2800" b="0" i="1" u="sng" strike="noStrike" cap="none" baseline="0" dirty="0">
                <a:latin typeface="Arial Rounded MT Bold" panose="020F0704030504030204" pitchFamily="34" charset="0"/>
              </a:rPr>
              <a:t>such use</a:t>
            </a:r>
            <a:r>
              <a:rPr lang="en-US" sz="2800" b="0" i="0" u="none" strike="noStrike" cap="none" baseline="0" dirty="0">
                <a:latin typeface="Arial Rounded MT Bold" panose="020F0704030504030204" pitchFamily="34" charset="0"/>
              </a:rPr>
              <a:t>.</a:t>
            </a:r>
            <a:endParaRPr lang="en-GB" sz="2800" cap="none" dirty="0">
              <a:latin typeface="Arial Rounded MT Bold" panose="020F0704030504030204" pitchFamily="34" charset="0"/>
            </a:endParaRPr>
          </a:p>
        </p:txBody>
      </p:sp>
    </p:spTree>
    <p:extLst>
      <p:ext uri="{BB962C8B-B14F-4D97-AF65-F5344CB8AC3E}">
        <p14:creationId xmlns:p14="http://schemas.microsoft.com/office/powerpoint/2010/main" val="3191708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36476B-779F-D998-CE08-BABC4E6A5F17}"/>
              </a:ext>
            </a:extLst>
          </p:cNvPr>
          <p:cNvSpPr>
            <a:spLocks noGrp="1"/>
          </p:cNvSpPr>
          <p:nvPr>
            <p:ph sz="quarter" idx="13"/>
          </p:nvPr>
        </p:nvSpPr>
        <p:spPr>
          <a:xfrm>
            <a:off x="913774" y="1033670"/>
            <a:ext cx="10363826" cy="4757529"/>
          </a:xfrm>
        </p:spPr>
        <p:txBody>
          <a:bodyPr>
            <a:noAutofit/>
          </a:bodyPr>
          <a:lstStyle/>
          <a:p>
            <a:pPr marL="0" indent="0" algn="l">
              <a:buNone/>
            </a:pPr>
            <a:r>
              <a:rPr lang="en-GB" sz="2400" b="1" i="0" u="none" strike="noStrike" baseline="0" dirty="0">
                <a:latin typeface="Arial Rounded MT Bold" panose="020F0704030504030204" pitchFamily="34" charset="0"/>
              </a:rPr>
              <a:t>Reference                                                              </a:t>
            </a:r>
            <a:r>
              <a:rPr lang="en-GB" sz="2400" b="1" i="0" u="none" strike="noStrike" baseline="0" dirty="0" err="1">
                <a:latin typeface="Arial Rounded MT Bold" panose="020F0704030504030204" pitchFamily="34" charset="0"/>
              </a:rPr>
              <a:t>Reference</a:t>
            </a:r>
            <a:r>
              <a:rPr lang="en-GB" sz="2400" b="1" i="0" u="none" strike="noStrike" baseline="0" dirty="0">
                <a:latin typeface="Arial Rounded MT Bold" panose="020F0704030504030204" pitchFamily="34" charset="0"/>
              </a:rPr>
              <a:t> word</a:t>
            </a:r>
          </a:p>
          <a:p>
            <a:pPr marL="0" indent="0">
              <a:buNone/>
            </a:pPr>
            <a:r>
              <a:rPr lang="en-GB" sz="2400" b="0" i="0" u="none" strike="noStrike" baseline="0" dirty="0">
                <a:latin typeface="Arial Rounded MT Bold" panose="020F0704030504030204" pitchFamily="34" charset="0"/>
              </a:rPr>
              <a:t>                                                                                        their</a:t>
            </a:r>
          </a:p>
          <a:p>
            <a:pPr marL="0" indent="0" algn="l">
              <a:buNone/>
            </a:pPr>
            <a:r>
              <a:rPr lang="en-GB" sz="2400" b="0" i="0" u="none" strike="noStrike" baseline="0" dirty="0">
                <a:latin typeface="Arial Rounded MT Bold" panose="020F0704030504030204" pitchFamily="34" charset="0"/>
              </a:rPr>
              <a:t>                                                                                        these</a:t>
            </a:r>
          </a:p>
          <a:p>
            <a:pPr marL="0" indent="0" algn="l">
              <a:buNone/>
            </a:pPr>
            <a:r>
              <a:rPr lang="en-GB" sz="2400" b="0" i="0" u="none" strike="noStrike" baseline="0" dirty="0">
                <a:latin typeface="Arial Rounded MT Bold" panose="020F0704030504030204" pitchFamily="34" charset="0"/>
              </a:rPr>
              <a:t>                                                                                        this</a:t>
            </a:r>
          </a:p>
          <a:p>
            <a:pPr marL="0" indent="0" algn="l">
              <a:buNone/>
            </a:pPr>
            <a:r>
              <a:rPr lang="en-GB" sz="2400" b="0" i="0" u="none" strike="noStrike" baseline="0" dirty="0">
                <a:latin typeface="Arial Rounded MT Bold" panose="020F0704030504030204" pitchFamily="34" charset="0"/>
              </a:rPr>
              <a:t>                                                                                        their</a:t>
            </a:r>
          </a:p>
          <a:p>
            <a:pPr marL="0" indent="0" algn="l">
              <a:buNone/>
            </a:pPr>
            <a:r>
              <a:rPr lang="en-GB" sz="2400" b="0" i="0" u="none" strike="noStrike" baseline="0" dirty="0">
                <a:latin typeface="Arial Rounded MT Bold" panose="020F0704030504030204" pitchFamily="34" charset="0"/>
              </a:rPr>
              <a:t>                                                                                        these sources</a:t>
            </a:r>
          </a:p>
          <a:p>
            <a:pPr marL="0" indent="0" algn="l">
              <a:buNone/>
            </a:pPr>
            <a:r>
              <a:rPr lang="en-GB" sz="2400" b="0" i="0" u="none" strike="noStrike" baseline="0" dirty="0">
                <a:latin typeface="Arial Rounded MT Bold" panose="020F0704030504030204" pitchFamily="34" charset="0"/>
              </a:rPr>
              <a:t>                                                                                         such use</a:t>
            </a:r>
            <a:endParaRPr lang="en-GB" sz="2400" dirty="0">
              <a:latin typeface="Arial Rounded MT Bold" panose="020F0704030504030204" pitchFamily="34" charset="0"/>
            </a:endParaRPr>
          </a:p>
        </p:txBody>
      </p:sp>
    </p:spTree>
    <p:extLst>
      <p:ext uri="{BB962C8B-B14F-4D97-AF65-F5344CB8AC3E}">
        <p14:creationId xmlns:p14="http://schemas.microsoft.com/office/powerpoint/2010/main" val="1640355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36476B-779F-D998-CE08-BABC4E6A5F17}"/>
              </a:ext>
            </a:extLst>
          </p:cNvPr>
          <p:cNvSpPr>
            <a:spLocks noGrp="1"/>
          </p:cNvSpPr>
          <p:nvPr>
            <p:ph sz="quarter" idx="13"/>
          </p:nvPr>
        </p:nvSpPr>
        <p:spPr>
          <a:xfrm>
            <a:off x="913773" y="954158"/>
            <a:ext cx="10715009" cy="5267738"/>
          </a:xfrm>
        </p:spPr>
        <p:txBody>
          <a:bodyPr>
            <a:normAutofit/>
          </a:bodyPr>
          <a:lstStyle/>
          <a:p>
            <a:pPr marL="0" indent="0" algn="l">
              <a:buNone/>
            </a:pPr>
            <a:r>
              <a:rPr lang="en-US" sz="2400" b="1" i="0" u="none" strike="noStrike" cap="none" baseline="0" dirty="0">
                <a:latin typeface="Arial Rounded MT Bold" panose="020F0704030504030204" pitchFamily="34" charset="0"/>
              </a:rPr>
              <a:t>In the following paragraph, insert suitable reference words from the box below in the gaps.</a:t>
            </a:r>
          </a:p>
          <a:p>
            <a:pPr marL="0" indent="0" algn="l">
              <a:lnSpc>
                <a:spcPct val="150000"/>
              </a:lnSpc>
              <a:buNone/>
            </a:pPr>
            <a:r>
              <a:rPr lang="en-US" sz="2400" i="0" u="none" strike="noStrike" cap="none" baseline="0" dirty="0">
                <a:latin typeface="Arial Rounded MT Bold" panose="020F0704030504030204" pitchFamily="34" charset="0"/>
              </a:rPr>
              <a:t>Disposable razor blades were invented by </a:t>
            </a:r>
            <a:r>
              <a:rPr lang="en-US" sz="2400" i="0" u="none" strike="noStrike" cap="none" baseline="0" dirty="0" err="1">
                <a:latin typeface="Arial Rounded MT Bold" panose="020F0704030504030204" pitchFamily="34" charset="0"/>
              </a:rPr>
              <a:t>gillette</a:t>
            </a:r>
            <a:r>
              <a:rPr lang="en-US" sz="2400" i="0" u="none" strike="noStrike" cap="none" baseline="0" dirty="0">
                <a:latin typeface="Arial Rounded MT Bold" panose="020F0704030504030204" pitchFamily="34" charset="0"/>
              </a:rPr>
              <a:t> at the beginning of the twentieth century. A) . . . . . . . were a simple idea but at first b) . . . . . . . found it very hard to sell c) . . . . . . . . . d) . . . . . . . was because nobody had marketed a throw-away product before. However, e) . . . . . . . use of advertising to stimulate demand gradually increased sales and before long f) . . . . . . . became a millionaire.</a:t>
            </a:r>
          </a:p>
          <a:p>
            <a:pPr marL="0" indent="0" algn="l">
              <a:lnSpc>
                <a:spcPct val="150000"/>
              </a:lnSpc>
              <a:buNone/>
            </a:pPr>
            <a:r>
              <a:rPr lang="en-US" sz="2400" b="1" i="0" u="none" strike="noStrike" cap="none" baseline="0" dirty="0">
                <a:latin typeface="Arial Rounded MT Bold" panose="020F0704030504030204" pitchFamily="34" charset="0"/>
              </a:rPr>
              <a:t>he/he/his/them/this/they</a:t>
            </a:r>
            <a:endParaRPr lang="en-GB" sz="2400" b="1" dirty="0">
              <a:latin typeface="Arial Rounded MT Bold" panose="020F0704030504030204" pitchFamily="34" charset="0"/>
            </a:endParaRPr>
          </a:p>
        </p:txBody>
      </p:sp>
    </p:spTree>
    <p:extLst>
      <p:ext uri="{BB962C8B-B14F-4D97-AF65-F5344CB8AC3E}">
        <p14:creationId xmlns:p14="http://schemas.microsoft.com/office/powerpoint/2010/main" val="472533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36476B-779F-D998-CE08-BABC4E6A5F17}"/>
              </a:ext>
            </a:extLst>
          </p:cNvPr>
          <p:cNvSpPr>
            <a:spLocks noGrp="1"/>
          </p:cNvSpPr>
          <p:nvPr>
            <p:ph sz="quarter" idx="13"/>
          </p:nvPr>
        </p:nvSpPr>
        <p:spPr>
          <a:xfrm>
            <a:off x="913774" y="1441174"/>
            <a:ext cx="10363826" cy="4350025"/>
          </a:xfrm>
        </p:spPr>
        <p:txBody>
          <a:bodyPr>
            <a:noAutofit/>
          </a:bodyPr>
          <a:lstStyle/>
          <a:p>
            <a:pPr marL="0" indent="0" algn="l">
              <a:buNone/>
            </a:pPr>
            <a:r>
              <a:rPr lang="en-US" sz="3200" b="1" i="0" u="none" strike="noStrike" cap="none" baseline="0" dirty="0">
                <a:latin typeface="Arial Rounded MT Bold" panose="020F0704030504030204" pitchFamily="34" charset="0"/>
              </a:rPr>
              <a:t>The areas of ‘coherence’ and ‘cohesion’ are closely related to each other. While cohesion generally refers to the way in which a text links together, coherence relates to the overall idea of logical development and whether your argument is consistent throughout. There are three key questions which can be asked in order to see if your text is coherent:</a:t>
            </a:r>
          </a:p>
        </p:txBody>
      </p:sp>
    </p:spTree>
    <p:extLst>
      <p:ext uri="{BB962C8B-B14F-4D97-AF65-F5344CB8AC3E}">
        <p14:creationId xmlns:p14="http://schemas.microsoft.com/office/powerpoint/2010/main" val="2352389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36476B-779F-D998-CE08-BABC4E6A5F17}"/>
              </a:ext>
            </a:extLst>
          </p:cNvPr>
          <p:cNvSpPr>
            <a:spLocks noGrp="1"/>
          </p:cNvSpPr>
          <p:nvPr>
            <p:ph sz="quarter" idx="13"/>
          </p:nvPr>
        </p:nvSpPr>
        <p:spPr>
          <a:xfrm>
            <a:off x="913774" y="944218"/>
            <a:ext cx="10363826" cy="4846982"/>
          </a:xfrm>
        </p:spPr>
        <p:txBody>
          <a:bodyPr>
            <a:normAutofit/>
          </a:bodyPr>
          <a:lstStyle/>
          <a:p>
            <a:pPr marL="0" indent="0" algn="l">
              <a:buNone/>
            </a:pPr>
            <a:r>
              <a:rPr lang="en-US" sz="1800" b="1" i="0" u="sng" strike="noStrike" baseline="0" dirty="0">
                <a:latin typeface="Swiss721BT-BoldCondensed"/>
              </a:rPr>
              <a:t> </a:t>
            </a:r>
            <a:r>
              <a:rPr lang="en-US" sz="2800" b="1" i="0" u="sng" strike="noStrike" cap="none" baseline="0" dirty="0">
                <a:latin typeface="Arial Rounded MT Bold" panose="020F0704030504030204" pitchFamily="34" charset="0"/>
              </a:rPr>
              <a:t>Is it clear?</a:t>
            </a:r>
          </a:p>
          <a:p>
            <a:pPr marL="0" indent="0" algn="l">
              <a:buNone/>
            </a:pPr>
            <a:r>
              <a:rPr lang="en-US" sz="2800" b="1" i="0" u="none" strike="noStrike" cap="none" baseline="0" dirty="0">
                <a:latin typeface="Arial Rounded MT Bold" panose="020F0704030504030204" pitchFamily="34" charset="0"/>
              </a:rPr>
              <a:t>• </a:t>
            </a:r>
            <a:r>
              <a:rPr lang="en-US" sz="2800" i="0" u="none" strike="noStrike" cap="none" baseline="0" dirty="0">
                <a:latin typeface="Arial Rounded MT Bold" panose="020F0704030504030204" pitchFamily="34" charset="0"/>
              </a:rPr>
              <a:t>Can the reader easily follow your line of argument?</a:t>
            </a:r>
          </a:p>
          <a:p>
            <a:pPr marL="0" indent="0" algn="l">
              <a:buNone/>
            </a:pPr>
            <a:r>
              <a:rPr lang="en-US" sz="2800" i="0" u="none" strike="noStrike" cap="none" baseline="0" dirty="0">
                <a:latin typeface="Arial Rounded MT Bold" panose="020F0704030504030204" pitchFamily="34" charset="0"/>
              </a:rPr>
              <a:t>• Does the argument develop in a clear, logical, step-by-step fashion?</a:t>
            </a:r>
          </a:p>
          <a:p>
            <a:pPr marL="0" indent="0" algn="l">
              <a:buNone/>
            </a:pPr>
            <a:r>
              <a:rPr lang="en-US" sz="2800" i="0" u="none" strike="noStrike" cap="none" baseline="0" dirty="0">
                <a:latin typeface="Arial Rounded MT Bold" panose="020F0704030504030204" pitchFamily="34" charset="0"/>
              </a:rPr>
              <a:t>• Have you written good topic sentences which clearly outline each paragraph?</a:t>
            </a:r>
          </a:p>
        </p:txBody>
      </p:sp>
    </p:spTree>
    <p:extLst>
      <p:ext uri="{BB962C8B-B14F-4D97-AF65-F5344CB8AC3E}">
        <p14:creationId xmlns:p14="http://schemas.microsoft.com/office/powerpoint/2010/main" val="2581657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B865B6-1C0E-ABC2-8D20-6A3ACDB284C5}"/>
              </a:ext>
            </a:extLst>
          </p:cNvPr>
          <p:cNvSpPr>
            <a:spLocks noGrp="1"/>
          </p:cNvSpPr>
          <p:nvPr>
            <p:ph sz="quarter" idx="13"/>
          </p:nvPr>
        </p:nvSpPr>
        <p:spPr>
          <a:xfrm>
            <a:off x="913774" y="1272209"/>
            <a:ext cx="10363826" cy="4999381"/>
          </a:xfrm>
        </p:spPr>
        <p:txBody>
          <a:bodyPr>
            <a:normAutofit/>
          </a:bodyPr>
          <a:lstStyle/>
          <a:p>
            <a:pPr algn="l"/>
            <a:r>
              <a:rPr lang="en-US" sz="3600" b="1" i="0" u="none" strike="noStrike" cap="none" baseline="0" dirty="0">
                <a:latin typeface="Arial Rounded MT Bold" panose="020F0704030504030204" pitchFamily="34" charset="0"/>
              </a:rPr>
              <a:t>Cohesion means linking phrases together so that the whole text is clear </a:t>
            </a:r>
            <a:r>
              <a:rPr lang="en-GB" sz="3600" b="1" i="0" u="none" strike="noStrike" cap="none" baseline="0" dirty="0">
                <a:latin typeface="Arial Rounded MT Bold" panose="020F0704030504030204" pitchFamily="34" charset="0"/>
              </a:rPr>
              <a:t>and readable.</a:t>
            </a:r>
          </a:p>
          <a:p>
            <a:pPr algn="l"/>
            <a:r>
              <a:rPr lang="en-US" sz="3600" b="0" i="0" u="none" strike="noStrike" cap="none" baseline="0" dirty="0">
                <a:latin typeface="Arial Rounded MT Bold" panose="020F0704030504030204" pitchFamily="34" charset="0"/>
              </a:rPr>
              <a:t>It is achieved by several methods, such as the use of pronouns, referencing, word chains, linking devices and punctuation</a:t>
            </a:r>
          </a:p>
        </p:txBody>
      </p:sp>
    </p:spTree>
    <p:extLst>
      <p:ext uri="{BB962C8B-B14F-4D97-AF65-F5344CB8AC3E}">
        <p14:creationId xmlns:p14="http://schemas.microsoft.com/office/powerpoint/2010/main" val="17869564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36476B-779F-D998-CE08-BABC4E6A5F17}"/>
              </a:ext>
            </a:extLst>
          </p:cNvPr>
          <p:cNvSpPr>
            <a:spLocks noGrp="1"/>
          </p:cNvSpPr>
          <p:nvPr>
            <p:ph sz="quarter" idx="13"/>
          </p:nvPr>
        </p:nvSpPr>
        <p:spPr>
          <a:xfrm>
            <a:off x="913774" y="1013792"/>
            <a:ext cx="10363826" cy="4777408"/>
          </a:xfrm>
        </p:spPr>
        <p:txBody>
          <a:bodyPr>
            <a:normAutofit/>
          </a:bodyPr>
          <a:lstStyle/>
          <a:p>
            <a:pPr marL="0" indent="0" algn="l">
              <a:buNone/>
            </a:pPr>
            <a:r>
              <a:rPr lang="en-US" sz="2800" b="1" i="0" u="sng" strike="noStrike" cap="none" baseline="0" dirty="0">
                <a:latin typeface="Arial Rounded MT Bold" panose="020F0704030504030204" pitchFamily="34" charset="0"/>
              </a:rPr>
              <a:t>Is it consistent?</a:t>
            </a:r>
          </a:p>
          <a:p>
            <a:pPr marL="0" indent="0" algn="l">
              <a:buNone/>
            </a:pPr>
            <a:r>
              <a:rPr lang="en-US" sz="2800" i="0" u="none" strike="noStrike" cap="none" baseline="0" dirty="0">
                <a:latin typeface="Arial Rounded MT Bold" panose="020F0704030504030204" pitchFamily="34" charset="0"/>
              </a:rPr>
              <a:t>• Is your argument/position the same at the beginning as at the end?</a:t>
            </a:r>
          </a:p>
          <a:p>
            <a:pPr marL="0" indent="0" algn="l">
              <a:buNone/>
            </a:pPr>
            <a:r>
              <a:rPr lang="en-US" sz="2800" i="0" u="none" strike="noStrike" cap="none" baseline="0" dirty="0">
                <a:latin typeface="Arial Rounded MT Bold" panose="020F0704030504030204" pitchFamily="34" charset="0"/>
              </a:rPr>
              <a:t>• Are you clear exactly what the title is asking you to do, and how you intend to answer it?</a:t>
            </a:r>
          </a:p>
          <a:p>
            <a:pPr marL="0" indent="0" algn="l">
              <a:buNone/>
            </a:pPr>
            <a:r>
              <a:rPr lang="en-US" sz="2800" b="1" u="sng" cap="none" dirty="0">
                <a:latin typeface="Arial Rounded MT Bold" panose="020F0704030504030204" pitchFamily="34" charset="0"/>
              </a:rPr>
              <a:t>I</a:t>
            </a:r>
            <a:r>
              <a:rPr lang="en-US" sz="2800" b="1" i="0" u="sng" strike="noStrike" cap="none" baseline="0" dirty="0">
                <a:latin typeface="Arial Rounded MT Bold" panose="020F0704030504030204" pitchFamily="34" charset="0"/>
              </a:rPr>
              <a:t>s it concise?</a:t>
            </a:r>
          </a:p>
          <a:p>
            <a:pPr marL="0" indent="0" algn="l">
              <a:buNone/>
            </a:pPr>
            <a:r>
              <a:rPr lang="en-US" sz="2800" i="0" u="none" strike="noStrike" cap="none" baseline="0" dirty="0">
                <a:latin typeface="Arial Rounded MT Bold" panose="020F0704030504030204" pitchFamily="34" charset="0"/>
              </a:rPr>
              <a:t>• Does each paragraph contain only one main idea?</a:t>
            </a:r>
            <a:endParaRPr lang="en-GB" sz="2800" dirty="0">
              <a:latin typeface="Arial Rounded MT Bold" panose="020F0704030504030204" pitchFamily="34" charset="0"/>
            </a:endParaRPr>
          </a:p>
        </p:txBody>
      </p:sp>
    </p:spTree>
    <p:extLst>
      <p:ext uri="{BB962C8B-B14F-4D97-AF65-F5344CB8AC3E}">
        <p14:creationId xmlns:p14="http://schemas.microsoft.com/office/powerpoint/2010/main" val="2287827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224402-F5DB-8D03-D8A1-1ED0815348A3}"/>
              </a:ext>
            </a:extLst>
          </p:cNvPr>
          <p:cNvSpPr>
            <a:spLocks noGrp="1"/>
          </p:cNvSpPr>
          <p:nvPr>
            <p:ph sz="quarter" idx="13"/>
          </p:nvPr>
        </p:nvSpPr>
        <p:spPr>
          <a:xfrm>
            <a:off x="913774" y="2367093"/>
            <a:ext cx="10363826" cy="1240812"/>
          </a:xfrm>
        </p:spPr>
        <p:txBody>
          <a:bodyPr>
            <a:normAutofit/>
          </a:bodyPr>
          <a:lstStyle/>
          <a:p>
            <a:pPr marL="0" indent="0" algn="ctr">
              <a:buNone/>
            </a:pPr>
            <a:r>
              <a:rPr lang="en-GB" sz="4800" b="1" dirty="0"/>
              <a:t>Thank you</a:t>
            </a:r>
          </a:p>
        </p:txBody>
      </p:sp>
    </p:spTree>
    <p:extLst>
      <p:ext uri="{BB962C8B-B14F-4D97-AF65-F5344CB8AC3E}">
        <p14:creationId xmlns:p14="http://schemas.microsoft.com/office/powerpoint/2010/main" val="1467319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6E58E6-477B-1313-80B2-8901DAEE05A9}"/>
              </a:ext>
            </a:extLst>
          </p:cNvPr>
          <p:cNvSpPr>
            <a:spLocks noGrp="1"/>
          </p:cNvSpPr>
          <p:nvPr>
            <p:ph sz="quarter" idx="13"/>
          </p:nvPr>
        </p:nvSpPr>
        <p:spPr>
          <a:xfrm>
            <a:off x="913774" y="586409"/>
            <a:ext cx="10814400" cy="5204791"/>
          </a:xfrm>
        </p:spPr>
        <p:txBody>
          <a:bodyPr>
            <a:noAutofit/>
          </a:bodyPr>
          <a:lstStyle/>
          <a:p>
            <a:pPr marL="0" indent="0" algn="l">
              <a:buNone/>
            </a:pPr>
            <a:r>
              <a:rPr lang="en-US" sz="3200" b="0" i="0" u="none" strike="noStrike" cap="none" baseline="0" dirty="0">
                <a:latin typeface="Arial Rounded MT Bold" panose="020F0704030504030204" pitchFamily="34" charset="0"/>
              </a:rPr>
              <a:t>Demonstrative pronouns </a:t>
            </a:r>
          </a:p>
          <a:p>
            <a:pPr marL="0" indent="0">
              <a:buNone/>
            </a:pPr>
            <a:r>
              <a:rPr lang="en-US" sz="3200" i="0" u="none" strike="noStrike" cap="none" baseline="0" dirty="0">
                <a:latin typeface="Arial Rounded MT Bold" panose="020F0704030504030204" pitchFamily="34" charset="0"/>
              </a:rPr>
              <a:t>Example: he further states that articles which do not cohere can confuse a reader, whereas those which do cohere can assist them.</a:t>
            </a:r>
          </a:p>
          <a:p>
            <a:pPr marL="0" indent="0" algn="l">
              <a:buNone/>
            </a:pPr>
            <a:r>
              <a:rPr lang="en-US" sz="3200" i="0" u="none" strike="noStrike" cap="none" baseline="0" dirty="0">
                <a:latin typeface="Arial Rounded MT Bold" panose="020F0704030504030204" pitchFamily="34" charset="0"/>
              </a:rPr>
              <a:t>Using this category of word (this/that/these/those) enables the writer to refer to a particular idea or object. In the example above, those refers back to the word articles. This is particularly common in academic English</a:t>
            </a:r>
            <a:endParaRPr lang="en-GB" sz="3200" cap="none" dirty="0">
              <a:latin typeface="Arial Rounded MT Bold" panose="020F0704030504030204" pitchFamily="34" charset="0"/>
            </a:endParaRPr>
          </a:p>
        </p:txBody>
      </p:sp>
    </p:spTree>
    <p:extLst>
      <p:ext uri="{BB962C8B-B14F-4D97-AF65-F5344CB8AC3E}">
        <p14:creationId xmlns:p14="http://schemas.microsoft.com/office/powerpoint/2010/main" val="112295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AF91A8-C5DA-6984-C4AA-5AD151BA4090}"/>
              </a:ext>
            </a:extLst>
          </p:cNvPr>
          <p:cNvSpPr>
            <a:spLocks noGrp="1"/>
          </p:cNvSpPr>
          <p:nvPr>
            <p:ph sz="quarter" idx="13"/>
          </p:nvPr>
        </p:nvSpPr>
        <p:spPr>
          <a:xfrm>
            <a:off x="913773" y="884583"/>
            <a:ext cx="10754765" cy="5317433"/>
          </a:xfrm>
        </p:spPr>
        <p:txBody>
          <a:bodyPr>
            <a:normAutofit/>
          </a:bodyPr>
          <a:lstStyle/>
          <a:p>
            <a:pPr marL="0" indent="0" algn="l">
              <a:buNone/>
            </a:pPr>
            <a:r>
              <a:rPr lang="en-GB" sz="2800" b="1" i="0" u="none" strike="noStrike" cap="none" baseline="0" dirty="0">
                <a:latin typeface="Arial Rounded MT Bold" panose="020F0704030504030204" pitchFamily="34" charset="0"/>
              </a:rPr>
              <a:t>Referring forwards</a:t>
            </a:r>
          </a:p>
          <a:p>
            <a:pPr marL="0" indent="0">
              <a:buNone/>
            </a:pPr>
            <a:r>
              <a:rPr lang="en-US" sz="2800" b="0" i="0" u="none" strike="noStrike" cap="none" baseline="0" dirty="0">
                <a:latin typeface="Arial Rounded MT Bold" panose="020F0704030504030204" pitchFamily="34" charset="0"/>
              </a:rPr>
              <a:t>Example: further reasons for this are outlined below.</a:t>
            </a:r>
          </a:p>
          <a:p>
            <a:pPr marL="0" indent="0" algn="l">
              <a:buNone/>
            </a:pPr>
            <a:r>
              <a:rPr lang="en-US" sz="2800" b="0" i="0" u="none" strike="noStrike" cap="none" baseline="0" dirty="0">
                <a:latin typeface="Arial Rounded MT Bold" panose="020F0704030504030204" pitchFamily="34" charset="0"/>
              </a:rPr>
              <a:t>There are a number of words and phrases which can be used in order to indicate to the reader that new information is coming. When a reader expects new information, transition between ideas is much easier. Such phrases include: </a:t>
            </a:r>
            <a:r>
              <a:rPr lang="en-US" sz="2800" b="0" i="1" u="none" strike="noStrike" cap="none" baseline="0" dirty="0">
                <a:latin typeface="Arial Rounded MT Bold" panose="020F0704030504030204" pitchFamily="34" charset="0"/>
              </a:rPr>
              <a:t>below, next, as follows, the following, subsequently </a:t>
            </a:r>
            <a:r>
              <a:rPr lang="en-US" sz="2800" b="0" i="0" u="none" strike="noStrike" cap="none" baseline="0" dirty="0">
                <a:latin typeface="Arial Rounded MT Bold" panose="020F0704030504030204" pitchFamily="34" charset="0"/>
              </a:rPr>
              <a:t>and </a:t>
            </a:r>
            <a:r>
              <a:rPr lang="en-US" sz="2800" b="0" i="1" u="none" strike="noStrike" cap="none" baseline="0" dirty="0">
                <a:latin typeface="Arial Rounded MT Bold" panose="020F0704030504030204" pitchFamily="34" charset="0"/>
              </a:rPr>
              <a:t>consequently.</a:t>
            </a:r>
            <a:endParaRPr lang="en-GB" sz="2800" cap="none" dirty="0">
              <a:latin typeface="Arial Rounded MT Bold" panose="020F0704030504030204" pitchFamily="34" charset="0"/>
            </a:endParaRPr>
          </a:p>
        </p:txBody>
      </p:sp>
    </p:spTree>
    <p:extLst>
      <p:ext uri="{BB962C8B-B14F-4D97-AF65-F5344CB8AC3E}">
        <p14:creationId xmlns:p14="http://schemas.microsoft.com/office/powerpoint/2010/main" val="278935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9F540A-2452-031C-C33F-2B53B15EB308}"/>
              </a:ext>
            </a:extLst>
          </p:cNvPr>
          <p:cNvSpPr>
            <a:spLocks noGrp="1"/>
          </p:cNvSpPr>
          <p:nvPr>
            <p:ph sz="quarter" idx="13"/>
          </p:nvPr>
        </p:nvSpPr>
        <p:spPr>
          <a:xfrm>
            <a:off x="913774" y="1083366"/>
            <a:ext cx="10363826" cy="5039138"/>
          </a:xfrm>
        </p:spPr>
        <p:txBody>
          <a:bodyPr>
            <a:noAutofit/>
          </a:bodyPr>
          <a:lstStyle/>
          <a:p>
            <a:pPr marL="0" indent="0" algn="l">
              <a:buNone/>
            </a:pPr>
            <a:r>
              <a:rPr lang="en-GB" sz="3600" b="1" i="0" u="none" strike="noStrike" cap="none" baseline="0" dirty="0">
                <a:latin typeface="Arial Rounded MT Bold" panose="020F0704030504030204" pitchFamily="34" charset="0"/>
              </a:rPr>
              <a:t>Word chain</a:t>
            </a:r>
          </a:p>
          <a:p>
            <a:pPr marL="0" indent="0" algn="l">
              <a:buNone/>
            </a:pPr>
            <a:r>
              <a:rPr lang="en-US" sz="3600" b="0" i="0" u="none" strike="noStrike" cap="none" baseline="0" dirty="0">
                <a:latin typeface="Arial Rounded MT Bold" panose="020F0704030504030204" pitchFamily="34" charset="0"/>
              </a:rPr>
              <a:t>A word chain is a sequence of words used in a piece of writing which have a close relationship to each other. Sometimes these words may be from the same word family, or be synonyms of each other, or indeed may be umbrella terms.</a:t>
            </a:r>
            <a:endParaRPr lang="en-GB" sz="3600" cap="none" dirty="0">
              <a:latin typeface="Arial Rounded MT Bold" panose="020F0704030504030204" pitchFamily="34" charset="0"/>
            </a:endParaRPr>
          </a:p>
        </p:txBody>
      </p:sp>
    </p:spTree>
    <p:extLst>
      <p:ext uri="{BB962C8B-B14F-4D97-AF65-F5344CB8AC3E}">
        <p14:creationId xmlns:p14="http://schemas.microsoft.com/office/powerpoint/2010/main" val="1131100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47D582-18BB-564A-5132-B564D76B8814}"/>
              </a:ext>
            </a:extLst>
          </p:cNvPr>
          <p:cNvSpPr>
            <a:spLocks noGrp="1"/>
          </p:cNvSpPr>
          <p:nvPr>
            <p:ph sz="quarter" idx="13"/>
          </p:nvPr>
        </p:nvSpPr>
        <p:spPr>
          <a:xfrm>
            <a:off x="913773" y="974035"/>
            <a:ext cx="10734887" cy="5227981"/>
          </a:xfrm>
        </p:spPr>
        <p:txBody>
          <a:bodyPr>
            <a:normAutofit/>
          </a:bodyPr>
          <a:lstStyle/>
          <a:p>
            <a:pPr marL="0" indent="0" algn="l">
              <a:buNone/>
            </a:pPr>
            <a:r>
              <a:rPr lang="en-US" sz="3200" b="1" i="0" u="none" strike="noStrike" cap="none" baseline="0" dirty="0">
                <a:latin typeface="Arial Rounded MT Bold" panose="020F0704030504030204" pitchFamily="34" charset="0"/>
              </a:rPr>
              <a:t>Word family          </a:t>
            </a:r>
            <a:r>
              <a:rPr lang="en-US" sz="3200" b="0" i="0" u="none" strike="noStrike" cap="none" baseline="0" dirty="0">
                <a:latin typeface="Arial Rounded MT Bold" panose="020F0704030504030204" pitchFamily="34" charset="0"/>
              </a:rPr>
              <a:t>cohesion ... cohesive ... cohere ... cohesively</a:t>
            </a:r>
          </a:p>
          <a:p>
            <a:pPr marL="0" indent="0" algn="l">
              <a:buNone/>
            </a:pPr>
            <a:r>
              <a:rPr lang="en-US" sz="3200" b="0" i="0" u="none" strike="noStrike" cap="none" baseline="0" dirty="0">
                <a:latin typeface="Arial Rounded MT Bold" panose="020F0704030504030204" pitchFamily="34" charset="0"/>
              </a:rPr>
              <a:t>Repetition of the same word (or word </a:t>
            </a:r>
            <a:r>
              <a:rPr lang="en-US" sz="3200" b="1" i="0" u="none" strike="noStrike" cap="none" baseline="0" dirty="0">
                <a:latin typeface="Arial Rounded MT Bold" panose="020F0704030504030204" pitchFamily="34" charset="0"/>
              </a:rPr>
              <a:t>root ) </a:t>
            </a:r>
            <a:r>
              <a:rPr lang="en-US" sz="3200" b="0" i="0" u="none" strike="noStrike" cap="none" baseline="0" dirty="0">
                <a:latin typeface="Arial Rounded MT Bold" panose="020F0704030504030204" pitchFamily="34" charset="0"/>
              </a:rPr>
              <a:t>may be used as a mechanism for increasing the links between sentences. However, frequent repetition of exactly the same word may cause the reader to lose interest, and it may be wise to use different word classes from the same root instead.</a:t>
            </a:r>
          </a:p>
          <a:p>
            <a:pPr marL="0" indent="0" algn="l">
              <a:buNone/>
            </a:pPr>
            <a:endParaRPr lang="en-GB" sz="1800" b="0" i="0" u="none" strike="noStrike" baseline="0" dirty="0">
              <a:latin typeface="Arial" panose="020B0604020202020204" pitchFamily="34" charset="0"/>
            </a:endParaRPr>
          </a:p>
        </p:txBody>
      </p:sp>
    </p:spTree>
    <p:extLst>
      <p:ext uri="{BB962C8B-B14F-4D97-AF65-F5344CB8AC3E}">
        <p14:creationId xmlns:p14="http://schemas.microsoft.com/office/powerpoint/2010/main" val="424632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47D582-18BB-564A-5132-B564D76B8814}"/>
              </a:ext>
            </a:extLst>
          </p:cNvPr>
          <p:cNvSpPr>
            <a:spLocks noGrp="1"/>
          </p:cNvSpPr>
          <p:nvPr>
            <p:ph sz="quarter" idx="13"/>
          </p:nvPr>
        </p:nvSpPr>
        <p:spPr>
          <a:xfrm>
            <a:off x="913774" y="1113184"/>
            <a:ext cx="10363826" cy="4678016"/>
          </a:xfrm>
        </p:spPr>
        <p:txBody>
          <a:bodyPr>
            <a:normAutofit/>
          </a:bodyPr>
          <a:lstStyle/>
          <a:p>
            <a:pPr marL="0" indent="0" algn="l">
              <a:lnSpc>
                <a:spcPct val="150000"/>
              </a:lnSpc>
              <a:buNone/>
            </a:pPr>
            <a:r>
              <a:rPr lang="en-GB" sz="3200" b="1" i="0" u="none" strike="noStrike" cap="none" baseline="0" dirty="0">
                <a:latin typeface="Arial Rounded MT Bold" panose="020F0704030504030204" pitchFamily="34" charset="0"/>
              </a:rPr>
              <a:t>Synonyms           </a:t>
            </a:r>
            <a:r>
              <a:rPr lang="en-GB" sz="3200" b="0" i="0" u="none" strike="noStrike" cap="none" baseline="0" dirty="0">
                <a:latin typeface="Arial Rounded MT Bold" panose="020F0704030504030204" pitchFamily="34" charset="0"/>
              </a:rPr>
              <a:t>texts ... writing ... articles</a:t>
            </a:r>
          </a:p>
          <a:p>
            <a:pPr marL="0" indent="0" algn="l">
              <a:lnSpc>
                <a:spcPct val="150000"/>
              </a:lnSpc>
              <a:buNone/>
            </a:pPr>
            <a:r>
              <a:rPr lang="en-US" sz="3200" b="0" i="0" u="none" strike="noStrike" cap="none" baseline="0" dirty="0">
                <a:latin typeface="Arial Rounded MT Bold" panose="020F0704030504030204" pitchFamily="34" charset="0"/>
              </a:rPr>
              <a:t>Word chains may also be achieved by using synonyms of the same word. This will enable the reader to make links, whether consciously or subconsciously, between the terms.</a:t>
            </a:r>
          </a:p>
        </p:txBody>
      </p:sp>
    </p:spTree>
    <p:extLst>
      <p:ext uri="{BB962C8B-B14F-4D97-AF65-F5344CB8AC3E}">
        <p14:creationId xmlns:p14="http://schemas.microsoft.com/office/powerpoint/2010/main" val="3475428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47D582-18BB-564A-5132-B564D76B8814}"/>
              </a:ext>
            </a:extLst>
          </p:cNvPr>
          <p:cNvSpPr>
            <a:spLocks noGrp="1"/>
          </p:cNvSpPr>
          <p:nvPr>
            <p:ph sz="quarter" idx="13"/>
          </p:nvPr>
        </p:nvSpPr>
        <p:spPr>
          <a:xfrm>
            <a:off x="974034" y="884584"/>
            <a:ext cx="10303565" cy="4906616"/>
          </a:xfrm>
        </p:spPr>
        <p:txBody>
          <a:bodyPr>
            <a:noAutofit/>
          </a:bodyPr>
          <a:lstStyle/>
          <a:p>
            <a:pPr marL="0" indent="0" algn="l">
              <a:buNone/>
            </a:pPr>
            <a:r>
              <a:rPr lang="en-US" sz="2800" b="1" i="0" u="none" strike="noStrike" cap="none" baseline="0" dirty="0">
                <a:latin typeface="Arial Rounded MT Bold" panose="020F0704030504030204" pitchFamily="34" charset="0"/>
              </a:rPr>
              <a:t>Umbrella terms         </a:t>
            </a:r>
            <a:r>
              <a:rPr lang="en-US" sz="2800" b="0" i="0" u="none" strike="noStrike" cap="none" baseline="0" dirty="0">
                <a:latin typeface="Arial Rounded MT Bold" panose="020F0704030504030204" pitchFamily="34" charset="0"/>
              </a:rPr>
              <a:t>these </a:t>
            </a:r>
            <a:r>
              <a:rPr lang="en-US" sz="2800" b="0" i="0" u="sng" strike="noStrike" cap="none" baseline="0" dirty="0">
                <a:latin typeface="Arial Rounded MT Bold" panose="020F0704030504030204" pitchFamily="34" charset="0"/>
              </a:rPr>
              <a:t>strategies </a:t>
            </a:r>
            <a:r>
              <a:rPr lang="en-US" sz="2800" b="0" i="0" u="none" strike="noStrike" cap="none" baseline="0" dirty="0">
                <a:latin typeface="Arial Rounded MT Bold" panose="020F0704030504030204" pitchFamily="34" charset="0"/>
              </a:rPr>
              <a:t>can help you attain a higher standard of writing.</a:t>
            </a:r>
          </a:p>
          <a:p>
            <a:pPr marL="0" indent="0" algn="l">
              <a:buNone/>
            </a:pPr>
            <a:r>
              <a:rPr lang="en-US" sz="2800" b="0" i="0" u="none" strike="noStrike" cap="none" baseline="0" dirty="0">
                <a:latin typeface="Arial Rounded MT Bold" panose="020F0704030504030204" pitchFamily="34" charset="0"/>
              </a:rPr>
              <a:t>A word chain may also use umbrella terms - broad, wide-ranging terms which can be used to refer to several different ideas at the same time. In the example above, the word </a:t>
            </a:r>
            <a:r>
              <a:rPr lang="en-US" sz="2800" b="0" i="1" u="none" strike="noStrike" cap="none" baseline="0" dirty="0">
                <a:latin typeface="Arial Rounded MT Bold" panose="020F0704030504030204" pitchFamily="34" charset="0"/>
              </a:rPr>
              <a:t>strategies </a:t>
            </a:r>
            <a:r>
              <a:rPr lang="en-US" sz="2800" b="0" i="0" u="none" strike="noStrike" cap="none" baseline="0" dirty="0">
                <a:latin typeface="Arial Rounded MT Bold" panose="020F0704030504030204" pitchFamily="34" charset="0"/>
              </a:rPr>
              <a:t>is a general way of referring to the three specific ideas mentioned previously. Umbrella terms are often preceded by </a:t>
            </a:r>
            <a:r>
              <a:rPr lang="en-GB" sz="2800" b="0" i="0" u="none" strike="noStrike" cap="none" baseline="0" dirty="0">
                <a:latin typeface="Arial Rounded MT Bold" panose="020F0704030504030204" pitchFamily="34" charset="0"/>
              </a:rPr>
              <a:t>demonstrative pronouns</a:t>
            </a:r>
            <a:r>
              <a:rPr lang="en-GB" sz="2800" b="0" i="1" u="none" strike="noStrike" cap="none" baseline="0" dirty="0">
                <a:latin typeface="Arial Rounded MT Bold" panose="020F0704030504030204" pitchFamily="34" charset="0"/>
              </a:rPr>
              <a:t>.</a:t>
            </a:r>
            <a:endParaRPr lang="en-GB" sz="2800" cap="none" dirty="0">
              <a:latin typeface="Arial Rounded MT Bold" panose="020F0704030504030204" pitchFamily="34" charset="0"/>
            </a:endParaRPr>
          </a:p>
        </p:txBody>
      </p:sp>
    </p:spTree>
    <p:extLst>
      <p:ext uri="{BB962C8B-B14F-4D97-AF65-F5344CB8AC3E}">
        <p14:creationId xmlns:p14="http://schemas.microsoft.com/office/powerpoint/2010/main" val="26893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AAB010-7E7D-289F-EB87-8B3CB7B4027C}"/>
              </a:ext>
            </a:extLst>
          </p:cNvPr>
          <p:cNvSpPr>
            <a:spLocks noGrp="1"/>
          </p:cNvSpPr>
          <p:nvPr>
            <p:ph sz="quarter" idx="13"/>
          </p:nvPr>
        </p:nvSpPr>
        <p:spPr>
          <a:xfrm>
            <a:off x="913774" y="1152940"/>
            <a:ext cx="10363826" cy="4638260"/>
          </a:xfrm>
        </p:spPr>
        <p:txBody>
          <a:bodyPr>
            <a:noAutofit/>
          </a:bodyPr>
          <a:lstStyle/>
          <a:p>
            <a:pPr marL="0" indent="0" algn="l">
              <a:buNone/>
            </a:pPr>
            <a:r>
              <a:rPr lang="en-GB" sz="2800" b="1" i="0" u="none" strike="noStrike" cap="none" baseline="0" dirty="0">
                <a:latin typeface="Arial Rounded MT Bold" panose="020F0704030504030204" pitchFamily="34" charset="0"/>
              </a:rPr>
              <a:t>Linking devices</a:t>
            </a:r>
          </a:p>
          <a:p>
            <a:pPr marL="0" indent="0" algn="l">
              <a:buNone/>
            </a:pPr>
            <a:r>
              <a:rPr lang="en-US" sz="2800" b="0" i="0" u="none" strike="noStrike" cap="none" baseline="0" dirty="0">
                <a:latin typeface="Arial Rounded MT Bold" panose="020F0704030504030204" pitchFamily="34" charset="0"/>
              </a:rPr>
              <a:t>Linking devices, such as conjunctions and adverbs, are an extremely effective way of increasing the cohesiveness of a text. Words such as </a:t>
            </a:r>
            <a:r>
              <a:rPr lang="en-US" sz="2800" b="0" i="1" u="none" strike="noStrike" cap="none" baseline="0" dirty="0">
                <a:latin typeface="Arial Rounded MT Bold" panose="020F0704030504030204" pitchFamily="34" charset="0"/>
              </a:rPr>
              <a:t>however, therefore </a:t>
            </a:r>
            <a:r>
              <a:rPr lang="en-US" sz="2800" b="0" i="0" u="none" strike="noStrike" cap="none" baseline="0" dirty="0">
                <a:latin typeface="Arial Rounded MT Bold" panose="020F0704030504030204" pitchFamily="34" charset="0"/>
              </a:rPr>
              <a:t>and </a:t>
            </a:r>
            <a:r>
              <a:rPr lang="en-US" sz="2800" b="0" i="1" u="none" strike="noStrike" cap="none" baseline="0" dirty="0">
                <a:latin typeface="Arial Rounded MT Bold" panose="020F0704030504030204" pitchFamily="34" charset="0"/>
              </a:rPr>
              <a:t>moreover, </a:t>
            </a:r>
            <a:r>
              <a:rPr lang="en-US" sz="2800" b="0" i="0" u="none" strike="noStrike" cap="none" baseline="0" dirty="0">
                <a:latin typeface="Arial Rounded MT Bold" panose="020F0704030504030204" pitchFamily="34" charset="0"/>
              </a:rPr>
              <a:t>for example, indicate contrast, conclusion and addition. Indeed, linking devices are such an important aspect of cohesion that the next step is entirely focused on them.</a:t>
            </a:r>
            <a:endParaRPr lang="en-GB" sz="2800" cap="none" dirty="0">
              <a:latin typeface="Arial Rounded MT Bold" panose="020F0704030504030204" pitchFamily="34" charset="0"/>
            </a:endParaRPr>
          </a:p>
        </p:txBody>
      </p:sp>
    </p:spTree>
    <p:extLst>
      <p:ext uri="{BB962C8B-B14F-4D97-AF65-F5344CB8AC3E}">
        <p14:creationId xmlns:p14="http://schemas.microsoft.com/office/powerpoint/2010/main" val="94281586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187</TotalTime>
  <Words>1216</Words>
  <Application>Microsoft Office PowerPoint</Application>
  <PresentationFormat>Widescreen</PresentationFormat>
  <Paragraphs>65</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Rounded MT Bold</vt:lpstr>
      <vt:lpstr>Swiss721BT-BoldCondensed</vt:lpstr>
      <vt:lpstr>Tw Cen MT</vt:lpstr>
      <vt:lpstr>ZapfCalligraphic801BT-Bold</vt:lpstr>
      <vt:lpstr>Droplet</vt:lpstr>
      <vt:lpstr>Cohesion and coherence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ACTIVITY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5</cp:revision>
  <dcterms:created xsi:type="dcterms:W3CDTF">2023-10-21T21:32:37Z</dcterms:created>
  <dcterms:modified xsi:type="dcterms:W3CDTF">2023-10-23T09:31:51Z</dcterms:modified>
</cp:coreProperties>
</file>