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67" r:id="rId5"/>
    <p:sldId id="282" r:id="rId6"/>
    <p:sldId id="279" r:id="rId7"/>
    <p:sldId id="266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F055-9553-433E-B07B-124285B21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39512-85ED-424F-AD50-6CD3F7D1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171D6-5140-4B5D-B016-E8C236FD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79D8-8F78-457E-9AE0-2E64EFCA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F33C4-1F79-42DA-9021-4AA5D798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E7AE-349F-4186-93E8-8778C41B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1507C-0E64-483F-BD87-F913BDD47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0468-5A23-4934-AADA-1270A646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728A2-0ECE-4A9E-AECB-C9380BFF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1796-EC84-4EE3-A5DE-244284C0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A27DD-A27D-412A-A322-06FEC8E46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87933-8EEE-420D-9AC6-B0DAB4067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84BC-C4EE-473E-82DD-C48A74DB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8FA7C-1FFB-4704-87D8-C79E2FC5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82BD-1A5C-4A88-9476-C6936E4A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9C1B-695B-4437-8829-81D0B7DC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9DE6-A260-48D5-B35F-BD1B6604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764F5-2007-4B2E-8532-DD4F4EE5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19A02-B1B8-4A33-845D-78DF26C5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4930-9CC2-468B-8B69-A8D67957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3D6-C72B-4937-8BA3-7BE995D0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E86B-519F-4295-A4FF-BAC836842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BD71-CEFD-4173-BE42-217C0C5B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72A5-3D32-463C-94F7-9D788461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F13E-3A3C-47C1-BB47-22F6B5FD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3772-7995-4B22-8669-34231A32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69CC-8BFB-4853-96F5-B4D3AA08B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32E4D-1706-4E81-9E71-FF266A64B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88429-C6C0-4685-98CF-C9D8BF7C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AEA77-1ADE-4769-98AB-A3DF73DE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CE91D-027B-47EA-8C44-B776EE405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15C8-DC67-41C0-B042-54796CEC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AC8DA-FC9A-447B-ADE3-8BF71E8E6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29170-62A1-4FF1-B57C-DEC941212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89163-69A7-4F18-B96D-F14C0170C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613F8-B8E6-42DF-AD6A-71FEA775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86B63-7FB0-48F0-B7FA-309D4817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2D61D-E07A-4EB4-B9C9-3439A15C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524D0-3080-43F0-9FB1-FC5C5086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A377-3F6C-453F-97E0-A31971CB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61DD6-4016-4239-A0EC-CA0AE1E9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EF2D4-8635-4DA1-97DD-378F556A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E7814-648D-4E09-B48D-E38EBA21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DB5C7-0A28-4F30-AFD9-CA930DA1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23703-5932-4A94-A8C4-04D68B71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6DD6B-22D4-4245-8D58-2BB6FBB3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6799-E021-4EFF-AECD-3E98307E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03D7-F4FD-4393-AF7C-888AC357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0DB5A-82C2-4A17-9456-8131D4AE6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D049-B5CD-4A1F-9C37-654A2623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951FA-DD25-40D4-ABF9-C2B83031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7C29A-3D9F-4A70-9EE0-F8E77F51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7026-8108-4E47-8763-F83CD52C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A8304-D4D5-469F-95B9-5B6119F5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CB3F7-8535-4623-B0C2-5746DD284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1BC09-EB77-4A6B-AB33-16B48267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6524F-DC93-4195-B621-62290E90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4F56F-5489-48C1-BC84-826440E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33301-DE3B-4803-8687-139760AC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F5817-2622-4CF2-B22C-B4B91BC3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5F171-983A-48C8-8B3F-CBF9177D1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32CF-1649-43D7-BF97-50D56518F2C9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4081F-2A6A-497A-B047-A5D19F211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D09-0576-43FE-9123-243FDB0C4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71BF-FB91-4931-BAAF-1E5603A4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5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8">
            <a:extLst>
              <a:ext uri="{FF2B5EF4-FFF2-40B4-BE49-F238E27FC236}">
                <a16:creationId xmlns:a16="http://schemas.microsoft.com/office/drawing/2014/main" id="{38E3AB85-38D8-4E73-BBD5-E878EBFEDF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AutoShape 10">
            <a:extLst>
              <a:ext uri="{FF2B5EF4-FFF2-40B4-BE49-F238E27FC236}">
                <a16:creationId xmlns:a16="http://schemas.microsoft.com/office/drawing/2014/main" id="{F3F4245F-0AAE-4CAC-B53D-BF1AB36C9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5" name="Picture 14">
            <a:extLst>
              <a:ext uri="{FF2B5EF4-FFF2-40B4-BE49-F238E27FC236}">
                <a16:creationId xmlns:a16="http://schemas.microsoft.com/office/drawing/2014/main" id="{AEE63DDE-4458-49E1-ADF5-639E5D21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4">
            <a:extLst>
              <a:ext uri="{FF2B5EF4-FFF2-40B4-BE49-F238E27FC236}">
                <a16:creationId xmlns:a16="http://schemas.microsoft.com/office/drawing/2014/main" id="{08348F1E-1847-479B-B0EC-EAE270742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31" y="1052513"/>
            <a:ext cx="919659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DZ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عنوان الحصة الثانية:  </a:t>
            </a:r>
            <a:r>
              <a:rPr lang="ar-DZ" altLang="en-US" sz="4000" b="1" dirty="0">
                <a:solidFill>
                  <a:srgbClr val="FFFF00"/>
                </a:solidFill>
              </a:rPr>
              <a:t>ملاحظة عامة الخلية الحيوانية </a:t>
            </a:r>
          </a:p>
          <a:p>
            <a:pPr algn="ctr" eaLnBrk="1" hangingPunct="1"/>
            <a:r>
              <a:rPr lang="ar-DZ" altLang="en-US" sz="4000" b="1" dirty="0">
                <a:solidFill>
                  <a:srgbClr val="FFFF00"/>
                </a:solidFill>
              </a:rPr>
              <a:t>(الخلايا الطلائية المبطنة لمخاطية الفم ) </a:t>
            </a:r>
          </a:p>
          <a:p>
            <a:pPr algn="ctr" eaLnBrk="1" hangingPunct="1"/>
            <a:r>
              <a:rPr lang="ar-DZ" altLang="en-US" sz="4000" b="1" dirty="0">
                <a:solidFill>
                  <a:srgbClr val="FFFF00"/>
                </a:solidFill>
              </a:rPr>
              <a:t>تحت المجهر الضوئي المركب </a:t>
            </a:r>
            <a:endParaRPr lang="en-US" altLang="en-US" sz="4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id="{7A8035B6-6D14-4C35-8E81-98EC0239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4" y="1062831"/>
            <a:ext cx="6467061" cy="5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A87129-802A-4208-AA09-C7A2DD0CDAD9}"/>
              </a:ext>
            </a:extLst>
          </p:cNvPr>
          <p:cNvSpPr txBox="1"/>
          <p:nvPr/>
        </p:nvSpPr>
        <p:spPr>
          <a:xfrm>
            <a:off x="3816625" y="318052"/>
            <a:ext cx="415389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/>
              <a:t>التركيب العام للخلية الحيوانية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383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EA35D0DE-B62B-434F-9844-9D08E663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1100827"/>
            <a:ext cx="3556000" cy="305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>
            <a:extLst>
              <a:ext uri="{FF2B5EF4-FFF2-40B4-BE49-F238E27FC236}">
                <a16:creationId xmlns:a16="http://schemas.microsoft.com/office/drawing/2014/main" id="{2FF35A15-1F9F-4F64-9906-6312FA8B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8413"/>
            <a:ext cx="4572000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>
            <a:extLst>
              <a:ext uri="{FF2B5EF4-FFF2-40B4-BE49-F238E27FC236}">
                <a16:creationId xmlns:a16="http://schemas.microsoft.com/office/drawing/2014/main" id="{FEA8545F-ECFD-498A-97E6-43BD05A1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4" y="4364724"/>
            <a:ext cx="3892577" cy="22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5D445F-97A5-4B9C-8105-952322A43EDC}"/>
              </a:ext>
            </a:extLst>
          </p:cNvPr>
          <p:cNvSpPr txBox="1"/>
          <p:nvPr/>
        </p:nvSpPr>
        <p:spPr>
          <a:xfrm>
            <a:off x="6559826" y="490330"/>
            <a:ext cx="47468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ar-DZ" b="1" dirty="0"/>
              <a:t>مظهر الخلية الحيوانية تحت المجهر الضوئي بملونات مختلفة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BFB84-CC5B-46B7-88FF-FC5F582BF4F2}"/>
              </a:ext>
            </a:extLst>
          </p:cNvPr>
          <p:cNvSpPr txBox="1"/>
          <p:nvPr/>
        </p:nvSpPr>
        <p:spPr>
          <a:xfrm>
            <a:off x="3999778" y="6251499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3200" b="1" dirty="0"/>
              <a:t>رسم توضيحي للخلية 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صورة">
            <a:extLst>
              <a:ext uri="{FF2B5EF4-FFF2-40B4-BE49-F238E27FC236}">
                <a16:creationId xmlns:a16="http://schemas.microsoft.com/office/drawing/2014/main" id="{BE72F23C-BB78-415F-8AF8-96D66037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01" y="1280113"/>
            <a:ext cx="2219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صورة">
            <a:extLst>
              <a:ext uri="{FF2B5EF4-FFF2-40B4-BE49-F238E27FC236}">
                <a16:creationId xmlns:a16="http://schemas.microsoft.com/office/drawing/2014/main" id="{77477679-1579-4FAC-8823-6222A278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7" y="3038475"/>
            <a:ext cx="2724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صورة">
            <a:extLst>
              <a:ext uri="{FF2B5EF4-FFF2-40B4-BE49-F238E27FC236}">
                <a16:creationId xmlns:a16="http://schemas.microsoft.com/office/drawing/2014/main" id="{CE28EF58-7944-4DBF-8CEA-A794178F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754562"/>
            <a:ext cx="2714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3" descr="صورة">
            <a:extLst>
              <a:ext uri="{FF2B5EF4-FFF2-40B4-BE49-F238E27FC236}">
                <a16:creationId xmlns:a16="http://schemas.microsoft.com/office/drawing/2014/main" id="{CD530175-995B-4153-8BD4-1E480D0F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9" y="4264026"/>
            <a:ext cx="2714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5" descr="صورة">
            <a:extLst>
              <a:ext uri="{FF2B5EF4-FFF2-40B4-BE49-F238E27FC236}">
                <a16:creationId xmlns:a16="http://schemas.microsoft.com/office/drawing/2014/main" id="{7DDEA5F3-62CC-45FC-8599-2632E5D4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07" y="4547394"/>
            <a:ext cx="1800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7" descr="صورة">
            <a:extLst>
              <a:ext uri="{FF2B5EF4-FFF2-40B4-BE49-F238E27FC236}">
                <a16:creationId xmlns:a16="http://schemas.microsoft.com/office/drawing/2014/main" id="{172555A8-5AA9-4178-B2F9-D9CB7527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0" y="5067300"/>
            <a:ext cx="2400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9" descr="صورة">
            <a:extLst>
              <a:ext uri="{FF2B5EF4-FFF2-40B4-BE49-F238E27FC236}">
                <a16:creationId xmlns:a16="http://schemas.microsoft.com/office/drawing/2014/main" id="{8D06DCB4-AE99-49E4-BF15-D64CA093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0" y="998019"/>
            <a:ext cx="27146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1" descr="صورة">
            <a:extLst>
              <a:ext uri="{FF2B5EF4-FFF2-40B4-BE49-F238E27FC236}">
                <a16:creationId xmlns:a16="http://schemas.microsoft.com/office/drawing/2014/main" id="{FFD1B8B4-3D4F-420C-A484-99F3C607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01" y="1280113"/>
            <a:ext cx="3848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E40C0C-3226-470B-A847-5B0483327441}"/>
              </a:ext>
            </a:extLst>
          </p:cNvPr>
          <p:cNvSpPr txBox="1"/>
          <p:nvPr/>
        </p:nvSpPr>
        <p:spPr>
          <a:xfrm>
            <a:off x="2438400" y="47418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400" b="1" dirty="0"/>
              <a:t>مظهر الخلية الحيوانية بتكبيرات مختلفة تحت المجهر الضوئي 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297172-DA5B-4E30-93AE-A9D79CAA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C95A5-AA20-4D2C-BC70-3C78E19A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8" t="56949" r="35003" b="15536"/>
          <a:stretch/>
        </p:blipFill>
        <p:spPr>
          <a:xfrm>
            <a:off x="6096000" y="3905250"/>
            <a:ext cx="1828800" cy="188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0DE24-55C9-43EB-AC8A-D6E2635CC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09" y="911087"/>
            <a:ext cx="2054530" cy="185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FA535-34C7-40FD-AD05-3F9EA8C65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65" t="13702" r="41088" b="59231"/>
          <a:stretch/>
        </p:blipFill>
        <p:spPr>
          <a:xfrm>
            <a:off x="5128591" y="940904"/>
            <a:ext cx="2054087" cy="1855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133B7-D23A-4B3F-A04B-4C911E85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8" t="56949" r="35003" b="15536"/>
          <a:stretch/>
        </p:blipFill>
        <p:spPr>
          <a:xfrm>
            <a:off x="9283148" y="744607"/>
            <a:ext cx="1828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9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AC9B778A-043F-4CBB-8B3E-0F770606E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4" y="280988"/>
            <a:ext cx="851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DZ" altLang="en-US" sz="2800" b="1" dirty="0">
                <a:solidFill>
                  <a:srgbClr val="FF3300"/>
                </a:solidFill>
              </a:rPr>
              <a:t>  ملاحظة عامة الخلية الحيوانية (الخلايا الطلائية المبطنة لمخاطية الفم ) </a:t>
            </a:r>
          </a:p>
          <a:p>
            <a:pPr eaLnBrk="1" hangingPunct="1"/>
            <a:r>
              <a:rPr lang="ar-DZ" altLang="en-US" sz="2800" b="1" dirty="0">
                <a:solidFill>
                  <a:srgbClr val="FF3300"/>
                </a:solidFill>
              </a:rPr>
              <a:t>تحت المجهر الضوئي المركب 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25D5CB47-D44A-43A0-9FAD-16B3EEB74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4" y="1049338"/>
            <a:ext cx="1728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DZ" altLang="en-US" sz="2400" b="1">
                <a:solidFill>
                  <a:srgbClr val="0000FF"/>
                </a:solidFill>
              </a:rPr>
              <a:t>الخطوات </a:t>
            </a:r>
            <a:r>
              <a:rPr lang="ar-DZ" altLang="en-US" sz="2800" b="1">
                <a:solidFill>
                  <a:srgbClr val="0000FF"/>
                </a:solidFill>
              </a:rPr>
              <a:t>العمل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47E1C303-A1F9-4003-B0A6-79FB92CA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5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4D29DB2D-7681-41B4-8590-1880CE476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498601"/>
            <a:ext cx="4865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800" b="1" u="sng">
                <a:solidFill>
                  <a:srgbClr val="0000FF"/>
                </a:solidFill>
              </a:rPr>
              <a:t>تنظيف الشريحة الزجاجية قبل استعمالها: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AFFA25C6-85C8-4111-8D86-4BEC1FBA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359276"/>
            <a:ext cx="2973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DZ" altLang="en-US" sz="2800" b="1" u="sng">
                <a:solidFill>
                  <a:srgbClr val="0000FF"/>
                </a:solidFill>
              </a:rPr>
              <a:t>تحضير العينة المجهرية </a:t>
            </a:r>
            <a:endParaRPr lang="en-US" altLang="en-US" sz="2800" b="1" u="sng">
              <a:solidFill>
                <a:srgbClr val="0000FF"/>
              </a:solidFill>
            </a:endParaRPr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D60CFA52-9EEB-41E4-A13F-3A1F0572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2120851"/>
            <a:ext cx="871378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DZ" altLang="en-US" sz="2400"/>
              <a:t>تحضير صفيحة وساترة بحيث </a:t>
            </a:r>
            <a:r>
              <a:rPr lang="ar-SA" altLang="en-US" sz="2400"/>
              <a:t>يجب تنظيف كل منهما قبل وضع العينة على الشريحة</a:t>
            </a:r>
            <a:endParaRPr lang="en-US" altLang="en-US" sz="2400"/>
          </a:p>
          <a:p>
            <a:pPr eaLnBrk="1" hangingPunct="1"/>
            <a:r>
              <a:rPr lang="ar-SA" altLang="en-US" sz="2400"/>
              <a:t>اغسلها جيداً بالماء العادي بواسطة سبابة اليد اليمنى</a:t>
            </a:r>
            <a:endParaRPr lang="en-US" altLang="en-US" sz="2400"/>
          </a:p>
          <a:p>
            <a:pPr eaLnBrk="1" hangingPunct="1"/>
            <a:r>
              <a:rPr lang="ar-SA" altLang="en-US" sz="2400"/>
              <a:t>ضع الشريحة أو الشرائح بين ورقتي نشاف</a:t>
            </a:r>
            <a:endParaRPr lang="en-US" altLang="en-US" sz="2400"/>
          </a:p>
          <a:p>
            <a:pPr eaLnBrk="1" hangingPunct="1"/>
            <a:r>
              <a:rPr lang="ar-SA" altLang="en-US" sz="2400"/>
              <a:t>بسبابة اليد اليمنى، افرك سطحي الشريحة</a:t>
            </a:r>
            <a:endParaRPr lang="en-US" altLang="en-US" sz="2400"/>
          </a:p>
          <a:p>
            <a:pPr eaLnBrk="1" hangingPunct="1"/>
            <a:r>
              <a:rPr lang="ar-SA" altLang="en-US" sz="2400"/>
              <a:t>حاول أن تمسك الشرائح المجففة النظيفة من حافتيها النهائية لئلا تترك آثار أصابعك على الشريحة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55E485FD-A9AB-4467-85F5-8BB40C6E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868864"/>
            <a:ext cx="79502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800"/>
              <a:t>ضع شريحة نظيفة على سطح أفقي </a:t>
            </a:r>
            <a:endParaRPr lang="en-US" altLang="en-US" sz="2800"/>
          </a:p>
          <a:p>
            <a:pPr eaLnBrk="1" hangingPunct="1"/>
            <a:r>
              <a:rPr lang="ar-SA" altLang="en-US" sz="2800"/>
              <a:t>نعقم طرف الأصبع </a:t>
            </a:r>
            <a:r>
              <a:rPr lang="ar-DZ" altLang="en-US" sz="2800"/>
              <a:t>بغسل اليد بماء جافيل </a:t>
            </a:r>
            <a:r>
              <a:rPr lang="ar-SA" altLang="en-US" sz="2800"/>
              <a:t> ثمّ نـتركه يجف</a:t>
            </a:r>
            <a:endParaRPr lang="en-US" altLang="en-US" sz="2800"/>
          </a:p>
          <a:p>
            <a:pPr eaLnBrk="1" hangingPunct="1"/>
            <a:r>
              <a:rPr lang="ar-SA" altLang="en-US" sz="2800"/>
              <a:t>بواسطة  الأصبع نكشط ب</a:t>
            </a:r>
            <a:r>
              <a:rPr lang="ar-DZ" altLang="en-US" sz="2800"/>
              <a:t>ح</a:t>
            </a:r>
            <a:r>
              <a:rPr lang="ar-SA" altLang="en-US" sz="2800"/>
              <a:t>ذر </a:t>
            </a:r>
            <a:r>
              <a:rPr lang="ar-DZ" altLang="en-US" sz="2800"/>
              <a:t>م</a:t>
            </a:r>
            <a:r>
              <a:rPr lang="ar-SA" altLang="en-US" sz="2800"/>
              <a:t>خاطية جدار الفم</a:t>
            </a:r>
            <a:endParaRPr lang="en-US" altLang="en-US" sz="2800"/>
          </a:p>
          <a:p>
            <a:pPr eaLnBrk="1" hangingPunct="1"/>
            <a:r>
              <a:rPr lang="ar-DZ" altLang="en-US" sz="2800"/>
              <a:t>م</a:t>
            </a:r>
            <a:r>
              <a:rPr lang="ar-SA" altLang="en-US" sz="2800"/>
              <a:t>دد ما يعلق بال</a:t>
            </a:r>
            <a:r>
              <a:rPr lang="ar-DZ" altLang="en-US" sz="2800"/>
              <a:t>أصبع</a:t>
            </a:r>
            <a:r>
              <a:rPr lang="ar-SA" altLang="en-US" sz="2800"/>
              <a:t> في قطرة ماء </a:t>
            </a:r>
            <a:r>
              <a:rPr lang="ar-DZ" altLang="en-US" sz="2800"/>
              <a:t>على  الشريحة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12" grpId="0"/>
      <p:bldP spid="25613" grpId="0"/>
      <p:bldP spid="25619" grpId="0" animBg="1"/>
      <p:bldP spid="256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B2CDFFB9-0E83-4F7D-80C8-D590B57C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63439"/>
            <a:ext cx="7632700" cy="202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>
            <a:extLst>
              <a:ext uri="{FF2B5EF4-FFF2-40B4-BE49-F238E27FC236}">
                <a16:creationId xmlns:a16="http://schemas.microsoft.com/office/drawing/2014/main" id="{08D25BCA-A944-452F-99FC-E6501B27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38" y="260350"/>
            <a:ext cx="91487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>
                <a:solidFill>
                  <a:srgbClr val="000000"/>
                </a:solidFill>
              </a:rPr>
              <a:t>أمسك </a:t>
            </a:r>
            <a:r>
              <a:rPr lang="ar-DZ" altLang="en-US" sz="2400">
                <a:solidFill>
                  <a:srgbClr val="000000"/>
                </a:solidFill>
              </a:rPr>
              <a:t>الساترة</a:t>
            </a:r>
            <a:r>
              <a:rPr lang="ar-SA" altLang="en-US" sz="2400">
                <a:solidFill>
                  <a:srgbClr val="000000"/>
                </a:solidFill>
              </a:rPr>
              <a:t> بين الأصبعين في وضع مائل ، واخفضه</a:t>
            </a:r>
            <a:r>
              <a:rPr lang="ar-DZ" altLang="en-US" sz="2400">
                <a:solidFill>
                  <a:srgbClr val="000000"/>
                </a:solidFill>
              </a:rPr>
              <a:t>ا</a:t>
            </a:r>
            <a:r>
              <a:rPr lang="ar-SA" altLang="en-US" sz="2400">
                <a:solidFill>
                  <a:srgbClr val="000000"/>
                </a:solidFill>
              </a:rPr>
              <a:t> حتى </a:t>
            </a:r>
            <a:r>
              <a:rPr lang="ar-DZ" altLang="en-US" sz="2400">
                <a:solidFill>
                  <a:srgbClr val="000000"/>
                </a:solidFill>
              </a:rPr>
              <a:t>ت</a:t>
            </a:r>
            <a:r>
              <a:rPr lang="ar-SA" altLang="en-US" sz="2400">
                <a:solidFill>
                  <a:srgbClr val="000000"/>
                </a:solidFill>
              </a:rPr>
              <a:t>لامس </a:t>
            </a:r>
            <a:r>
              <a:rPr lang="ar-DZ" altLang="en-US" sz="2400">
                <a:solidFill>
                  <a:srgbClr val="000000"/>
                </a:solidFill>
              </a:rPr>
              <a:t>حافتها</a:t>
            </a:r>
            <a:r>
              <a:rPr lang="ar-SA" altLang="en-US" sz="2400">
                <a:solidFill>
                  <a:srgbClr val="000000"/>
                </a:solidFill>
              </a:rPr>
              <a:t> </a:t>
            </a:r>
            <a:r>
              <a:rPr lang="ar-DZ" altLang="en-US" sz="2400">
                <a:solidFill>
                  <a:srgbClr val="000000"/>
                </a:solidFill>
              </a:rPr>
              <a:t>سائل</a:t>
            </a:r>
            <a:r>
              <a:rPr lang="ar-SA" altLang="en-US" sz="2400">
                <a:solidFill>
                  <a:srgbClr val="000000"/>
                </a:solidFill>
              </a:rPr>
              <a:t> التحميل ، وبحيث</a:t>
            </a:r>
            <a:r>
              <a:rPr lang="ar-DZ" altLang="en-US" sz="2400">
                <a:solidFill>
                  <a:srgbClr val="000000"/>
                </a:solidFill>
              </a:rPr>
              <a:t> </a:t>
            </a:r>
            <a:r>
              <a:rPr lang="ar-SA" altLang="en-US" sz="2400">
                <a:solidFill>
                  <a:srgbClr val="000000"/>
                </a:solidFill>
              </a:rPr>
              <a:t> يكون مرتكزاً من جانب على الشريحة ، ومرتكزاً من الجانب الآخر المقابل على إبرة التشريح ، أمل الأبرة واسحبها بهدوء إلى الجهة البعيدة فيأخذ الغطاء مكانه على العينة ببطء ، دون أن تحجز فقاعات هوائي</a:t>
            </a:r>
            <a:r>
              <a:rPr lang="ar-DZ" altLang="en-US" sz="2400">
                <a:solidFill>
                  <a:srgbClr val="000000"/>
                </a:solidFill>
              </a:rPr>
              <a:t>ة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A22C0FE7-83B8-43ED-A30F-AFD68BEB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061" y="3789732"/>
            <a:ext cx="881202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8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 dirty="0"/>
              <a:t>3- المطلوب	</a:t>
            </a:r>
            <a:endParaRPr lang="en-US" altLang="en-US" sz="2400" dirty="0"/>
          </a:p>
          <a:p>
            <a:pPr eaLnBrk="1" hangingPunct="1"/>
            <a:r>
              <a:rPr lang="ar-SA" altLang="en-US" sz="2400" b="1" dirty="0"/>
              <a:t> </a:t>
            </a:r>
            <a:r>
              <a:rPr lang="ar-DZ" altLang="en-US" sz="2400" b="1" dirty="0"/>
              <a:t> - </a:t>
            </a:r>
            <a:r>
              <a:rPr lang="ar-DZ" altLang="en-US" sz="2400" dirty="0"/>
              <a:t>قم بفحص العينة المحضرة  تحت </a:t>
            </a:r>
            <a:r>
              <a:rPr lang="ar-SA" altLang="en-US" sz="2400" dirty="0"/>
              <a:t>المجهر  بالتكبـير الضعيف ثمّ المتوسط</a:t>
            </a:r>
            <a:r>
              <a:rPr lang="ar-DZ" altLang="en-US" sz="2400" dirty="0"/>
              <a:t> والقوي حالة </a:t>
            </a:r>
          </a:p>
          <a:p>
            <a:pPr eaLnBrk="1" hangingPunct="1"/>
            <a:r>
              <a:rPr lang="ar-DZ" altLang="en-US" sz="2400" dirty="0"/>
              <a:t>         -   بدون تلوين </a:t>
            </a:r>
          </a:p>
          <a:p>
            <a:pPr eaLnBrk="1" hangingPunct="1"/>
            <a:r>
              <a:rPr lang="ar-DZ" altLang="en-US" sz="2400" dirty="0"/>
              <a:t>         -  ملونة بماء اليود (</a:t>
            </a:r>
            <a:r>
              <a:rPr lang="ar-DZ" altLang="en-US" sz="2400" dirty="0" err="1"/>
              <a:t>الليغول</a:t>
            </a:r>
            <a:r>
              <a:rPr lang="ar-DZ" altLang="en-US" sz="2400" dirty="0"/>
              <a:t>) </a:t>
            </a:r>
          </a:p>
          <a:p>
            <a:pPr eaLnBrk="1" hangingPunct="1"/>
            <a:r>
              <a:rPr lang="ar-DZ" altLang="en-US" sz="2400" dirty="0"/>
              <a:t>         -  ملونة  بأزرق المثيلين </a:t>
            </a:r>
          </a:p>
          <a:p>
            <a:pPr eaLnBrk="1" hangingPunct="1"/>
            <a:r>
              <a:rPr lang="ar-DZ" altLang="en-US" sz="2400" dirty="0"/>
              <a:t>متبعا خطوات    استعمال المجهر</a:t>
            </a:r>
          </a:p>
          <a:p>
            <a:pPr eaLnBrk="1" hangingPunct="1"/>
            <a:r>
              <a:rPr lang="ar-DZ" altLang="en-US" sz="2400" dirty="0"/>
              <a:t>  - صف الملاحظة المجهرية في </a:t>
            </a:r>
            <a:r>
              <a:rPr lang="ar-DZ" altLang="en-US" sz="2400" dirty="0" err="1"/>
              <a:t>التكبيريين</a:t>
            </a:r>
            <a:r>
              <a:rPr lang="ar-DZ" altLang="en-US" sz="2400" dirty="0"/>
              <a:t> الأوليين </a:t>
            </a:r>
            <a:endParaRPr lang="en-US" altLang="en-US" sz="2400" dirty="0"/>
          </a:p>
          <a:p>
            <a:pPr eaLnBrk="1" hangingPunct="1"/>
            <a:r>
              <a:rPr lang="ar-DZ" altLang="en-US" sz="2400" dirty="0"/>
              <a:t>- صف وارسم ما تلاحظه في التكبير 40 </a:t>
            </a:r>
            <a:r>
              <a:rPr lang="fr-FR" altLang="en-US" sz="2400" dirty="0"/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DA7357E-4E62-4FB3-BF30-FA4786F33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538371"/>
            <a:ext cx="86042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الاسم واللقب                                                    التاريخ </a:t>
            </a:r>
            <a:endParaRPr lang="en-US" altLang="en-US" sz="1700">
              <a:latin typeface="Times New Roman" panose="02020603050405020304" pitchFamily="18" charset="0"/>
              <a:ea typeface="Times New Roman" panose="02020603050405020304" pitchFamily="18" charset="0"/>
              <a:cs typeface="Arabic Transparent" panose="020B0604020202020204" pitchFamily="34" charset="0"/>
            </a:endParaRPr>
          </a:p>
          <a:p>
            <a:r>
              <a:rPr lang="ar-DZ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تحت</a:t>
            </a:r>
            <a:r>
              <a:rPr lang="en-US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 الفوج </a:t>
            </a:r>
            <a:endParaRPr lang="en-US" altLang="en-US" sz="1700">
              <a:latin typeface="Times New Roman" panose="02020603050405020304" pitchFamily="18" charset="0"/>
            </a:endParaRPr>
          </a:p>
          <a:p>
            <a:r>
              <a:rPr lang="ar-DZ" altLang="en-US" sz="2400" b="1">
                <a:latin typeface="Times New Roman" panose="02020603050405020304" pitchFamily="18" charset="0"/>
                <a:cs typeface="Arabic Transparent" panose="020B0604020202020204" pitchFamily="34" charset="0"/>
              </a:rPr>
              <a:t>الدفعة </a:t>
            </a:r>
            <a:r>
              <a:rPr lang="en-US" altLang="en-US" sz="2400" b="1">
                <a:latin typeface="Times New Roman" panose="02020603050405020304" pitchFamily="18" charset="0"/>
                <a:cs typeface="Arabic Transparent" panose="020B0604020202020204" pitchFamily="34" charset="0"/>
              </a:rPr>
              <a:t> </a:t>
            </a:r>
            <a:endParaRPr lang="en-US" altLang="en-US" sz="1700">
              <a:latin typeface="Times New Roman" panose="02020603050405020304" pitchFamily="18" charset="0"/>
            </a:endParaRPr>
          </a:p>
          <a:p>
            <a:r>
              <a:rPr lang="en-US" altLang="en-US" sz="2400" b="1">
                <a:latin typeface="Times New Roman" panose="02020603050405020304" pitchFamily="18" charset="0"/>
                <a:cs typeface="Arabic Transparent" panose="020B0604020202020204" pitchFamily="34" charset="0"/>
              </a:rPr>
              <a:t>رقم الحصة العملية </a:t>
            </a:r>
            <a:endParaRPr lang="en-US" altLang="en-US" sz="1700">
              <a:latin typeface="Times New Roman" panose="02020603050405020304" pitchFamily="18" charset="0"/>
            </a:endParaRPr>
          </a:p>
          <a:p>
            <a:pPr rtl="0"/>
            <a:endParaRPr lang="en-US" altLang="en-US" sz="3600">
              <a:latin typeface="Times New Roman" panose="02020603050405020304" pitchFamily="18" charset="0"/>
            </a:endParaRPr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544A0FAD-9732-4DCE-A7F8-439114AA6471}"/>
              </a:ext>
            </a:extLst>
          </p:cNvPr>
          <p:cNvGraphicFramePr>
            <a:graphicFrameLocks noGrp="1"/>
          </p:cNvGraphicFramePr>
          <p:nvPr/>
        </p:nvGraphicFramePr>
        <p:xfrm>
          <a:off x="3792538" y="2708275"/>
          <a:ext cx="5486400" cy="1189038"/>
        </p:xfrm>
        <a:graphic>
          <a:graphicData uri="http://schemas.openxmlformats.org/drawingml/2006/table">
            <a:tbl>
              <a:tblPr rtl="1"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abic Transparent" panose="020B0604020202020204" pitchFamily="34" charset="0"/>
                        </a:rPr>
                        <a:t>عنوان الحصة العملية ......................................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abic Transparent" panose="020B0604020202020204" pitchFamily="34" charset="0"/>
                      </a:endParaRPr>
                    </a:p>
                    <a:p>
                      <a:pPr marL="0" marR="0" lvl="0" indent="0" algn="justLow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abic Transparent" panose="020B0604020202020204" pitchFamily="34" charset="0"/>
                        </a:rPr>
                        <a:t>.....................................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61" name="Rectangle 9">
            <a:extLst>
              <a:ext uri="{FF2B5EF4-FFF2-40B4-BE49-F238E27FC236}">
                <a16:creationId xmlns:a16="http://schemas.microsoft.com/office/drawing/2014/main" id="{E021A051-1AA3-4675-95E3-CE0DA731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4530379"/>
            <a:ext cx="4597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DZ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الهدف من الحصة :.............................</a:t>
            </a:r>
            <a:endParaRPr lang="en-US" altLang="en-US" sz="1700">
              <a:latin typeface="Times New Roman" panose="02020603050405020304" pitchFamily="18" charset="0"/>
              <a:ea typeface="Times New Roman" panose="02020603050405020304" pitchFamily="18" charset="0"/>
              <a:cs typeface="Arabic Transparent" panose="020B0604020202020204" pitchFamily="34" charset="0"/>
            </a:endParaRPr>
          </a:p>
          <a:p>
            <a:r>
              <a:rPr lang="ar-DZ" alt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Arabic Transparent" panose="020B0604020202020204" pitchFamily="34" charset="0"/>
              </a:rPr>
              <a:t>المطلوب : .......................</a:t>
            </a:r>
            <a:endParaRPr lang="en-US" altLang="en-US" sz="1700">
              <a:latin typeface="Times New Roman" panose="02020603050405020304" pitchFamily="18" charset="0"/>
            </a:endParaRPr>
          </a:p>
          <a:p>
            <a:pPr rtl="0"/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286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2021-11-05T23:49:19Z</dcterms:created>
  <dcterms:modified xsi:type="dcterms:W3CDTF">2022-04-26T06:16:45Z</dcterms:modified>
</cp:coreProperties>
</file>