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7" r:id="rId2"/>
    <p:sldId id="256" r:id="rId3"/>
    <p:sldId id="258" r:id="rId4"/>
    <p:sldId id="259" r:id="rId5"/>
    <p:sldId id="260" r:id="rId6"/>
    <p:sldId id="273" r:id="rId7"/>
    <p:sldId id="272" r:id="rId8"/>
    <p:sldId id="271" r:id="rId9"/>
    <p:sldId id="270" r:id="rId10"/>
    <p:sldId id="269" r:id="rId11"/>
    <p:sldId id="268" r:id="rId12"/>
    <p:sldId id="267" r:id="rId13"/>
    <p:sldId id="266" r:id="rId14"/>
    <p:sldId id="265" r:id="rId15"/>
    <p:sldId id="264" r:id="rId16"/>
    <p:sldId id="263" r:id="rId17"/>
    <p:sldId id="262" r:id="rId18"/>
    <p:sldId id="261" r:id="rId19"/>
    <p:sldId id="274" r:id="rId20"/>
    <p:sldId id="275" r:id="rId21"/>
    <p:sldId id="276" r:id="rId22"/>
    <p:sldId id="277" r:id="rId23"/>
    <p:sldId id="278" r:id="rId24"/>
    <p:sldId id="279" r:id="rId25"/>
    <p:sldId id="280" r:id="rId26"/>
    <p:sldId id="281" r:id="rId27"/>
    <p:sldId id="282" r:id="rId28"/>
    <p:sldId id="283" r:id="rId29"/>
    <p:sldId id="284" r:id="rId30"/>
    <p:sldId id="289" r:id="rId31"/>
    <p:sldId id="295" r:id="rId32"/>
    <p:sldId id="294" r:id="rId33"/>
    <p:sldId id="293" r:id="rId34"/>
    <p:sldId id="292" r:id="rId35"/>
    <p:sldId id="291" r:id="rId36"/>
    <p:sldId id="290" r:id="rId37"/>
    <p:sldId id="296" r:id="rId38"/>
    <p:sldId id="298" r:id="rId39"/>
    <p:sldId id="299" r:id="rId40"/>
    <p:sldId id="303" r:id="rId41"/>
    <p:sldId id="304" r:id="rId42"/>
    <p:sldId id="305" r:id="rId43"/>
    <p:sldId id="306" r:id="rId44"/>
    <p:sldId id="307" r:id="rId45"/>
    <p:sldId id="315" r:id="rId46"/>
    <p:sldId id="314" r:id="rId47"/>
    <p:sldId id="313" r:id="rId48"/>
    <p:sldId id="312" r:id="rId49"/>
    <p:sldId id="311" r:id="rId50"/>
    <p:sldId id="310" r:id="rId51"/>
    <p:sldId id="309" r:id="rId52"/>
    <p:sldId id="308" r:id="rId53"/>
    <p:sldId id="316" r:id="rId54"/>
    <p:sldId id="317" r:id="rId55"/>
    <p:sldId id="318" r:id="rId56"/>
    <p:sldId id="319" r:id="rId57"/>
    <p:sldId id="332" r:id="rId58"/>
    <p:sldId id="331" r:id="rId59"/>
    <p:sldId id="330" r:id="rId60"/>
    <p:sldId id="329" r:id="rId61"/>
    <p:sldId id="328" r:id="rId62"/>
    <p:sldId id="327" r:id="rId63"/>
    <p:sldId id="326" r:id="rId64"/>
    <p:sldId id="325" r:id="rId65"/>
    <p:sldId id="324" r:id="rId66"/>
    <p:sldId id="323" r:id="rId67"/>
    <p:sldId id="322" r:id="rId68"/>
    <p:sldId id="321" r:id="rId69"/>
    <p:sldId id="320" r:id="rId70"/>
    <p:sldId id="333" r:id="rId71"/>
    <p:sldId id="334" r:id="rId72"/>
    <p:sldId id="335" r:id="rId73"/>
    <p:sldId id="336" r:id="rId74"/>
    <p:sldId id="337" r:id="rId75"/>
    <p:sldId id="338" r:id="rId76"/>
    <p:sldId id="339" r:id="rId77"/>
    <p:sldId id="340" r:id="rId78"/>
    <p:sldId id="341" r:id="rId79"/>
    <p:sldId id="342" r:id="rId80"/>
    <p:sldId id="351" r:id="rId81"/>
    <p:sldId id="350" r:id="rId82"/>
    <p:sldId id="349" r:id="rId83"/>
    <p:sldId id="348" r:id="rId84"/>
    <p:sldId id="347" r:id="rId85"/>
    <p:sldId id="346" r:id="rId86"/>
    <p:sldId id="345" r:id="rId87"/>
    <p:sldId id="344" r:id="rId88"/>
    <p:sldId id="343" r:id="rId89"/>
    <p:sldId id="353" r:id="rId90"/>
    <p:sldId id="352" r:id="rId91"/>
    <p:sldId id="360" r:id="rId92"/>
    <p:sldId id="359" r:id="rId93"/>
    <p:sldId id="358" r:id="rId94"/>
    <p:sldId id="357" r:id="rId95"/>
    <p:sldId id="356" r:id="rId96"/>
    <p:sldId id="355" r:id="rId97"/>
    <p:sldId id="354" r:id="rId98"/>
    <p:sldId id="363" r:id="rId99"/>
    <p:sldId id="362" r:id="rId100"/>
    <p:sldId id="361" r:id="rId101"/>
    <p:sldId id="367" r:id="rId102"/>
    <p:sldId id="366" r:id="rId103"/>
    <p:sldId id="365" r:id="rId104"/>
    <p:sldId id="364" r:id="rId105"/>
    <p:sldId id="368" r:id="rId106"/>
    <p:sldId id="369" r:id="rId107"/>
    <p:sldId id="370" r:id="rId108"/>
    <p:sldId id="371" r:id="rId109"/>
    <p:sldId id="372" r:id="rId110"/>
    <p:sldId id="381" r:id="rId111"/>
    <p:sldId id="380" r:id="rId112"/>
    <p:sldId id="379" r:id="rId113"/>
    <p:sldId id="378" r:id="rId114"/>
    <p:sldId id="377" r:id="rId115"/>
    <p:sldId id="376" r:id="rId116"/>
    <p:sldId id="375" r:id="rId117"/>
    <p:sldId id="373" r:id="rId118"/>
    <p:sldId id="374" r:id="rId119"/>
    <p:sldId id="390" r:id="rId120"/>
    <p:sldId id="389" r:id="rId121"/>
    <p:sldId id="388" r:id="rId122"/>
    <p:sldId id="387" r:id="rId123"/>
    <p:sldId id="386" r:id="rId124"/>
    <p:sldId id="385" r:id="rId125"/>
    <p:sldId id="384" r:id="rId126"/>
    <p:sldId id="383" r:id="rId127"/>
    <p:sldId id="382" r:id="rId128"/>
    <p:sldId id="398" r:id="rId129"/>
    <p:sldId id="397" r:id="rId130"/>
    <p:sldId id="396" r:id="rId131"/>
    <p:sldId id="395" r:id="rId132"/>
    <p:sldId id="394" r:id="rId133"/>
    <p:sldId id="393" r:id="rId134"/>
    <p:sldId id="392" r:id="rId135"/>
    <p:sldId id="391" r:id="rId136"/>
    <p:sldId id="404" r:id="rId137"/>
    <p:sldId id="403" r:id="rId138"/>
    <p:sldId id="405" r:id="rId139"/>
    <p:sldId id="402" r:id="rId140"/>
    <p:sldId id="401" r:id="rId141"/>
    <p:sldId id="399" r:id="rId142"/>
    <p:sldId id="400" r:id="rId143"/>
    <p:sldId id="408" r:id="rId144"/>
    <p:sldId id="407" r:id="rId145"/>
    <p:sldId id="406" r:id="rId146"/>
    <p:sldId id="416" r:id="rId147"/>
    <p:sldId id="415" r:id="rId148"/>
    <p:sldId id="414" r:id="rId149"/>
    <p:sldId id="413" r:id="rId150"/>
    <p:sldId id="412" r:id="rId151"/>
    <p:sldId id="411" r:id="rId152"/>
    <p:sldId id="410" r:id="rId153"/>
    <p:sldId id="409" r:id="rId154"/>
    <p:sldId id="422" r:id="rId155"/>
    <p:sldId id="421" r:id="rId156"/>
    <p:sldId id="420" r:id="rId157"/>
    <p:sldId id="419" r:id="rId158"/>
    <p:sldId id="418" r:id="rId159"/>
    <p:sldId id="417" r:id="rId160"/>
    <p:sldId id="423" r:id="rId161"/>
    <p:sldId id="424" r:id="rId162"/>
    <p:sldId id="425" r:id="rId163"/>
    <p:sldId id="426" r:id="rId164"/>
    <p:sldId id="427" r:id="rId165"/>
    <p:sldId id="428" r:id="rId166"/>
    <p:sldId id="429" r:id="rId167"/>
    <p:sldId id="430" r:id="rId168"/>
    <p:sldId id="431" r:id="rId169"/>
    <p:sldId id="432" r:id="rId17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434" autoAdjust="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diagrams/_rels/data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DD557F-59F7-4E2A-96A1-A181BDBF7F38}"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fr-FR"/>
        </a:p>
      </dgm:t>
    </dgm:pt>
    <dgm:pt modelId="{D3AC0A98-BFA1-4A82-87EF-B84C15085C01}">
      <dgm:prSet/>
      <dgm:spPr>
        <a:solidFill>
          <a:schemeClr val="accent2">
            <a:lumMod val="60000"/>
            <a:lumOff val="40000"/>
          </a:schemeClr>
        </a:solidFill>
      </dgm:spPr>
      <dgm:t>
        <a:bodyPr/>
        <a:lstStyle/>
        <a:p>
          <a:pPr rtl="0"/>
          <a:r>
            <a:rPr lang="ar-SA" b="1" i="0" baseline="0" dirty="0" smtClean="0">
              <a:latin typeface="Sakkal Majalla" panose="02000000000000000000" pitchFamily="2" charset="-78"/>
              <a:cs typeface="Sakkal Majalla" panose="02000000000000000000" pitchFamily="2" charset="-78"/>
            </a:rPr>
            <a:t>الأخطاء التي تحدث في احتساب بعض أصول الميزانية</a:t>
          </a:r>
          <a:endParaRPr lang="fr-FR" dirty="0">
            <a:latin typeface="Sakkal Majalla" panose="02000000000000000000" pitchFamily="2" charset="-78"/>
            <a:cs typeface="Sakkal Majalla" panose="02000000000000000000" pitchFamily="2" charset="-78"/>
          </a:endParaRPr>
        </a:p>
      </dgm:t>
    </dgm:pt>
    <dgm:pt modelId="{38A8CA23-31ED-486B-8003-BDFAEFC57BCC}" type="parTrans" cxnId="{F297ACB4-A12B-4C8A-AAE0-A232AB3A9547}">
      <dgm:prSet/>
      <dgm:spPr/>
      <dgm:t>
        <a:bodyPr/>
        <a:lstStyle/>
        <a:p>
          <a:endParaRPr lang="fr-FR"/>
        </a:p>
      </dgm:t>
    </dgm:pt>
    <dgm:pt modelId="{8773328B-C97D-4331-A466-3BB6DF2E7289}" type="sibTrans" cxnId="{F297ACB4-A12B-4C8A-AAE0-A232AB3A9547}">
      <dgm:prSet/>
      <dgm:spPr/>
      <dgm:t>
        <a:bodyPr/>
        <a:lstStyle/>
        <a:p>
          <a:endParaRPr lang="fr-FR"/>
        </a:p>
      </dgm:t>
    </dgm:pt>
    <dgm:pt modelId="{44B00BE1-9864-4DBF-8DCD-501AE5A1B989}">
      <dgm:prSet/>
      <dgm:spPr>
        <a:solidFill>
          <a:schemeClr val="bg2">
            <a:lumMod val="75000"/>
          </a:schemeClr>
        </a:solidFill>
      </dgm:spPr>
      <dgm:t>
        <a:bodyPr/>
        <a:lstStyle/>
        <a:p>
          <a:pPr rtl="0"/>
          <a:r>
            <a:rPr lang="ar-SA" b="1" i="0" baseline="0" dirty="0" smtClean="0">
              <a:latin typeface="Sakkal Majalla" panose="02000000000000000000" pitchFamily="2" charset="-78"/>
              <a:cs typeface="Sakkal Majalla" panose="02000000000000000000" pitchFamily="2" charset="-78"/>
            </a:rPr>
            <a:t>في حين أن التكاليف المتعلقة بها مسجلة في جدول حسابات النتائج</a:t>
          </a:r>
          <a:endParaRPr lang="fr-FR" dirty="0">
            <a:latin typeface="Sakkal Majalla" panose="02000000000000000000" pitchFamily="2" charset="-78"/>
            <a:cs typeface="Sakkal Majalla" panose="02000000000000000000" pitchFamily="2" charset="-78"/>
          </a:endParaRPr>
        </a:p>
      </dgm:t>
    </dgm:pt>
    <dgm:pt modelId="{1254E016-3F81-40E3-8751-09C42DC84A9E}" type="parTrans" cxnId="{87F3C5A1-AF75-49E3-B783-0462F88880D0}">
      <dgm:prSet/>
      <dgm:spPr/>
      <dgm:t>
        <a:bodyPr/>
        <a:lstStyle/>
        <a:p>
          <a:endParaRPr lang="fr-FR"/>
        </a:p>
      </dgm:t>
    </dgm:pt>
    <dgm:pt modelId="{ABFA0CCB-7615-4BD1-8057-2B94EB2B9CE3}" type="sibTrans" cxnId="{87F3C5A1-AF75-49E3-B783-0462F88880D0}">
      <dgm:prSet/>
      <dgm:spPr/>
      <dgm:t>
        <a:bodyPr/>
        <a:lstStyle/>
        <a:p>
          <a:endParaRPr lang="fr-FR"/>
        </a:p>
      </dgm:t>
    </dgm:pt>
    <dgm:pt modelId="{482124FE-4F07-4386-8F1A-6A5E32AB6886}" type="pres">
      <dgm:prSet presAssocID="{7BDD557F-59F7-4E2A-96A1-A181BDBF7F38}" presName="Name0" presStyleCnt="0">
        <dgm:presLayoutVars>
          <dgm:dir/>
          <dgm:resizeHandles val="exact"/>
        </dgm:presLayoutVars>
      </dgm:prSet>
      <dgm:spPr/>
      <dgm:t>
        <a:bodyPr/>
        <a:lstStyle/>
        <a:p>
          <a:endParaRPr lang="fr-FR"/>
        </a:p>
      </dgm:t>
    </dgm:pt>
    <dgm:pt modelId="{8AE70558-AA6D-4B3F-861A-71B85666330C}" type="pres">
      <dgm:prSet presAssocID="{D3AC0A98-BFA1-4A82-87EF-B84C15085C01}" presName="node" presStyleLbl="node1" presStyleIdx="0" presStyleCnt="2">
        <dgm:presLayoutVars>
          <dgm:bulletEnabled val="1"/>
        </dgm:presLayoutVars>
      </dgm:prSet>
      <dgm:spPr/>
      <dgm:t>
        <a:bodyPr/>
        <a:lstStyle/>
        <a:p>
          <a:endParaRPr lang="fr-FR"/>
        </a:p>
      </dgm:t>
    </dgm:pt>
    <dgm:pt modelId="{C4D444F8-C460-41E5-8436-63E0869183E8}" type="pres">
      <dgm:prSet presAssocID="{8773328B-C97D-4331-A466-3BB6DF2E7289}" presName="sibTrans" presStyleLbl="sibTrans2D1" presStyleIdx="0" presStyleCnt="1"/>
      <dgm:spPr/>
      <dgm:t>
        <a:bodyPr/>
        <a:lstStyle/>
        <a:p>
          <a:endParaRPr lang="fr-FR"/>
        </a:p>
      </dgm:t>
    </dgm:pt>
    <dgm:pt modelId="{2A6D4208-7F3C-40B9-869B-540494D31D9E}" type="pres">
      <dgm:prSet presAssocID="{8773328B-C97D-4331-A466-3BB6DF2E7289}" presName="connectorText" presStyleLbl="sibTrans2D1" presStyleIdx="0" presStyleCnt="1"/>
      <dgm:spPr/>
      <dgm:t>
        <a:bodyPr/>
        <a:lstStyle/>
        <a:p>
          <a:endParaRPr lang="fr-FR"/>
        </a:p>
      </dgm:t>
    </dgm:pt>
    <dgm:pt modelId="{5909B619-C762-45B2-8B90-EE2254C44FF9}" type="pres">
      <dgm:prSet presAssocID="{44B00BE1-9864-4DBF-8DCD-501AE5A1B989}" presName="node" presStyleLbl="node1" presStyleIdx="1" presStyleCnt="2">
        <dgm:presLayoutVars>
          <dgm:bulletEnabled val="1"/>
        </dgm:presLayoutVars>
      </dgm:prSet>
      <dgm:spPr/>
      <dgm:t>
        <a:bodyPr/>
        <a:lstStyle/>
        <a:p>
          <a:endParaRPr lang="fr-FR"/>
        </a:p>
      </dgm:t>
    </dgm:pt>
  </dgm:ptLst>
  <dgm:cxnLst>
    <dgm:cxn modelId="{181A769F-80F5-4E89-A4A7-74C3823E4107}" type="presOf" srcId="{7BDD557F-59F7-4E2A-96A1-A181BDBF7F38}" destId="{482124FE-4F07-4386-8F1A-6A5E32AB6886}" srcOrd="0" destOrd="0" presId="urn:microsoft.com/office/officeart/2005/8/layout/process1"/>
    <dgm:cxn modelId="{76F57056-36FE-4927-A51F-90C7CE833D89}" type="presOf" srcId="{8773328B-C97D-4331-A466-3BB6DF2E7289}" destId="{C4D444F8-C460-41E5-8436-63E0869183E8}" srcOrd="0" destOrd="0" presId="urn:microsoft.com/office/officeart/2005/8/layout/process1"/>
    <dgm:cxn modelId="{167E1500-9EA5-42DC-974D-FE399E26CB7A}" type="presOf" srcId="{8773328B-C97D-4331-A466-3BB6DF2E7289}" destId="{2A6D4208-7F3C-40B9-869B-540494D31D9E}" srcOrd="1" destOrd="0" presId="urn:microsoft.com/office/officeart/2005/8/layout/process1"/>
    <dgm:cxn modelId="{87F3C5A1-AF75-49E3-B783-0462F88880D0}" srcId="{7BDD557F-59F7-4E2A-96A1-A181BDBF7F38}" destId="{44B00BE1-9864-4DBF-8DCD-501AE5A1B989}" srcOrd="1" destOrd="0" parTransId="{1254E016-3F81-40E3-8751-09C42DC84A9E}" sibTransId="{ABFA0CCB-7615-4BD1-8057-2B94EB2B9CE3}"/>
    <dgm:cxn modelId="{DB4D1270-CBC7-4313-8A94-A3A6BE793292}" type="presOf" srcId="{44B00BE1-9864-4DBF-8DCD-501AE5A1B989}" destId="{5909B619-C762-45B2-8B90-EE2254C44FF9}" srcOrd="0" destOrd="0" presId="urn:microsoft.com/office/officeart/2005/8/layout/process1"/>
    <dgm:cxn modelId="{F297ACB4-A12B-4C8A-AAE0-A232AB3A9547}" srcId="{7BDD557F-59F7-4E2A-96A1-A181BDBF7F38}" destId="{D3AC0A98-BFA1-4A82-87EF-B84C15085C01}" srcOrd="0" destOrd="0" parTransId="{38A8CA23-31ED-486B-8003-BDFAEFC57BCC}" sibTransId="{8773328B-C97D-4331-A466-3BB6DF2E7289}"/>
    <dgm:cxn modelId="{1F593A5A-0903-4E31-8893-51B7A30AEF93}" type="presOf" srcId="{D3AC0A98-BFA1-4A82-87EF-B84C15085C01}" destId="{8AE70558-AA6D-4B3F-861A-71B85666330C}" srcOrd="0" destOrd="0" presId="urn:microsoft.com/office/officeart/2005/8/layout/process1"/>
    <dgm:cxn modelId="{9401DCC9-70CE-45BE-9737-13CBA894969D}" type="presParOf" srcId="{482124FE-4F07-4386-8F1A-6A5E32AB6886}" destId="{8AE70558-AA6D-4B3F-861A-71B85666330C}" srcOrd="0" destOrd="0" presId="urn:microsoft.com/office/officeart/2005/8/layout/process1"/>
    <dgm:cxn modelId="{49D88604-2C78-4C9B-92B2-D750CFBDA0B5}" type="presParOf" srcId="{482124FE-4F07-4386-8F1A-6A5E32AB6886}" destId="{C4D444F8-C460-41E5-8436-63E0869183E8}" srcOrd="1" destOrd="0" presId="urn:microsoft.com/office/officeart/2005/8/layout/process1"/>
    <dgm:cxn modelId="{B0C85B6D-C14A-40D9-806A-A0C49FF634EF}" type="presParOf" srcId="{C4D444F8-C460-41E5-8436-63E0869183E8}" destId="{2A6D4208-7F3C-40B9-869B-540494D31D9E}" srcOrd="0" destOrd="0" presId="urn:microsoft.com/office/officeart/2005/8/layout/process1"/>
    <dgm:cxn modelId="{1A8AA96F-D977-43A5-A59E-9E58FD0A7720}" type="presParOf" srcId="{482124FE-4F07-4386-8F1A-6A5E32AB6886}" destId="{5909B619-C762-45B2-8B90-EE2254C44FF9}"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AD07817-B825-410F-BF91-8CE856331FE7}" type="doc">
      <dgm:prSet loTypeId="urn:microsoft.com/office/officeart/2005/8/layout/cycle5" loCatId="cycle" qsTypeId="urn:microsoft.com/office/officeart/2005/8/quickstyle/simple3" qsCatId="simple" csTypeId="urn:microsoft.com/office/officeart/2005/8/colors/colorful3" csCatId="colorful"/>
      <dgm:spPr/>
      <dgm:t>
        <a:bodyPr/>
        <a:lstStyle/>
        <a:p>
          <a:endParaRPr lang="fr-FR"/>
        </a:p>
      </dgm:t>
    </dgm:pt>
    <dgm:pt modelId="{6C2BFC46-7D40-4AF6-9A75-9136086F9F91}">
      <dgm:prSet/>
      <dgm:spPr/>
      <dgm:t>
        <a:bodyPr/>
        <a:lstStyle/>
        <a:p>
          <a:pPr rtl="1"/>
          <a:r>
            <a:rPr lang="ar-DZ" b="1" i="0" dirty="0" smtClean="0">
              <a:latin typeface="Sakkal Majalla" panose="02000000000000000000" pitchFamily="2" charset="-78"/>
              <a:cs typeface="Sakkal Majalla" panose="02000000000000000000" pitchFamily="2" charset="-78"/>
            </a:rPr>
            <a:t>تضخيم التكاليف القابلة للخصم                                                                                                          </a:t>
          </a:r>
          <a:endParaRPr lang="fr-FR" b="1" dirty="0">
            <a:latin typeface="Sakkal Majalla" panose="02000000000000000000" pitchFamily="2" charset="-78"/>
            <a:cs typeface="Sakkal Majalla" panose="02000000000000000000" pitchFamily="2" charset="-78"/>
          </a:endParaRPr>
        </a:p>
      </dgm:t>
    </dgm:pt>
    <dgm:pt modelId="{D618C3A6-AB7E-4E05-A679-3F74D7703451}" type="parTrans" cxnId="{650624F4-B74E-4C56-A485-73C803CEE984}">
      <dgm:prSet/>
      <dgm:spPr/>
      <dgm:t>
        <a:bodyPr/>
        <a:lstStyle/>
        <a:p>
          <a:endParaRPr lang="fr-FR"/>
        </a:p>
      </dgm:t>
    </dgm:pt>
    <dgm:pt modelId="{8B58EC17-3259-4CB4-84EA-92F771C73240}" type="sibTrans" cxnId="{650624F4-B74E-4C56-A485-73C803CEE984}">
      <dgm:prSet/>
      <dgm:spPr/>
      <dgm:t>
        <a:bodyPr/>
        <a:lstStyle/>
        <a:p>
          <a:endParaRPr lang="fr-FR"/>
        </a:p>
      </dgm:t>
    </dgm:pt>
    <dgm:pt modelId="{4AEBF0D0-ECFE-44D4-B493-D6E811A70D9A}">
      <dgm:prSet/>
      <dgm:spPr/>
      <dgm:t>
        <a:bodyPr/>
        <a:lstStyle/>
        <a:p>
          <a:pPr rtl="1"/>
          <a:r>
            <a:rPr lang="ar-DZ" b="1" i="0" dirty="0" smtClean="0">
              <a:latin typeface="Sakkal Majalla" panose="02000000000000000000" pitchFamily="2" charset="-78"/>
              <a:cs typeface="Sakkal Majalla" panose="02000000000000000000" pitchFamily="2" charset="-78"/>
            </a:rPr>
            <a:t>البيع بدون فواتير                          </a:t>
          </a:r>
          <a:endParaRPr lang="fr-FR" b="1" dirty="0">
            <a:latin typeface="Sakkal Majalla" panose="02000000000000000000" pitchFamily="2" charset="-78"/>
            <a:cs typeface="Sakkal Majalla" panose="02000000000000000000" pitchFamily="2" charset="-78"/>
          </a:endParaRPr>
        </a:p>
      </dgm:t>
    </dgm:pt>
    <dgm:pt modelId="{CD8252A2-6EA5-4F86-8637-290A59548106}" type="parTrans" cxnId="{2F04FC5F-C61B-48C9-9D98-D85661F15DCE}">
      <dgm:prSet/>
      <dgm:spPr/>
      <dgm:t>
        <a:bodyPr/>
        <a:lstStyle/>
        <a:p>
          <a:endParaRPr lang="fr-FR"/>
        </a:p>
      </dgm:t>
    </dgm:pt>
    <dgm:pt modelId="{D67DB345-F503-4E59-9580-62FEE9AB4785}" type="sibTrans" cxnId="{2F04FC5F-C61B-48C9-9D98-D85661F15DCE}">
      <dgm:prSet/>
      <dgm:spPr/>
      <dgm:t>
        <a:bodyPr/>
        <a:lstStyle/>
        <a:p>
          <a:endParaRPr lang="fr-FR"/>
        </a:p>
      </dgm:t>
    </dgm:pt>
    <dgm:pt modelId="{239B2413-A90C-463F-B366-2F9E6A43C847}">
      <dgm:prSet custT="1"/>
      <dgm:spPr/>
      <dgm:t>
        <a:bodyPr/>
        <a:lstStyle/>
        <a:p>
          <a:pPr rtl="1"/>
          <a:r>
            <a:rPr lang="ar-DZ" sz="2000" b="1" i="0" dirty="0" smtClean="0">
              <a:latin typeface="Sakkal Majalla" panose="02000000000000000000" pitchFamily="2" charset="-78"/>
              <a:cs typeface="Sakkal Majalla" panose="02000000000000000000" pitchFamily="2" charset="-78"/>
            </a:rPr>
            <a:t>عدم مسك محاسبة منتظمة                                                                                                          </a:t>
          </a:r>
          <a:endParaRPr lang="fr-FR" sz="2000" b="1" dirty="0">
            <a:latin typeface="Sakkal Majalla" panose="02000000000000000000" pitchFamily="2" charset="-78"/>
            <a:cs typeface="Sakkal Majalla" panose="02000000000000000000" pitchFamily="2" charset="-78"/>
          </a:endParaRPr>
        </a:p>
      </dgm:t>
    </dgm:pt>
    <dgm:pt modelId="{9C07A98E-70DD-460E-8570-29B895399884}" type="parTrans" cxnId="{2C7E1764-A8B8-43C3-B33B-37634E9AA512}">
      <dgm:prSet/>
      <dgm:spPr/>
      <dgm:t>
        <a:bodyPr/>
        <a:lstStyle/>
        <a:p>
          <a:endParaRPr lang="fr-FR"/>
        </a:p>
      </dgm:t>
    </dgm:pt>
    <dgm:pt modelId="{BA162F58-2058-46AE-B63D-2FAF22BF02C6}" type="sibTrans" cxnId="{2C7E1764-A8B8-43C3-B33B-37634E9AA512}">
      <dgm:prSet/>
      <dgm:spPr/>
      <dgm:t>
        <a:bodyPr/>
        <a:lstStyle/>
        <a:p>
          <a:endParaRPr lang="fr-FR"/>
        </a:p>
      </dgm:t>
    </dgm:pt>
    <dgm:pt modelId="{9C8772B5-8D2F-4B1B-920D-6B7206172248}">
      <dgm:prSet custT="1"/>
      <dgm:spPr/>
      <dgm:t>
        <a:bodyPr/>
        <a:lstStyle/>
        <a:p>
          <a:pPr rtl="1"/>
          <a:r>
            <a:rPr lang="ar-DZ" sz="1600" b="1" i="0" dirty="0" smtClean="0">
              <a:latin typeface="Sakkal Majalla" panose="02000000000000000000" pitchFamily="2" charset="-78"/>
              <a:cs typeface="Sakkal Majalla" panose="02000000000000000000" pitchFamily="2" charset="-78"/>
            </a:rPr>
            <a:t>عدم التصريح بالقيمة الحقيقية للأجور </a:t>
          </a:r>
          <a:endParaRPr lang="fr-FR" sz="1600" b="1" dirty="0">
            <a:latin typeface="Sakkal Majalla" panose="02000000000000000000" pitchFamily="2" charset="-78"/>
            <a:cs typeface="Sakkal Majalla" panose="02000000000000000000" pitchFamily="2" charset="-78"/>
          </a:endParaRPr>
        </a:p>
      </dgm:t>
    </dgm:pt>
    <dgm:pt modelId="{8042D0DD-B9F0-4C49-9AB3-6ED8D380B8C1}" type="parTrans" cxnId="{A730ECCC-C253-47CB-9812-4D42BAE7422E}">
      <dgm:prSet/>
      <dgm:spPr/>
      <dgm:t>
        <a:bodyPr/>
        <a:lstStyle/>
        <a:p>
          <a:endParaRPr lang="fr-FR"/>
        </a:p>
      </dgm:t>
    </dgm:pt>
    <dgm:pt modelId="{8C5E7C23-8130-4C84-AEF6-A11128E61359}" type="sibTrans" cxnId="{A730ECCC-C253-47CB-9812-4D42BAE7422E}">
      <dgm:prSet/>
      <dgm:spPr/>
      <dgm:t>
        <a:bodyPr/>
        <a:lstStyle/>
        <a:p>
          <a:endParaRPr lang="fr-FR"/>
        </a:p>
      </dgm:t>
    </dgm:pt>
    <dgm:pt modelId="{0A45DF8F-993B-4D66-B77E-4020DAD1E86C}" type="pres">
      <dgm:prSet presAssocID="{EAD07817-B825-410F-BF91-8CE856331FE7}" presName="cycle" presStyleCnt="0">
        <dgm:presLayoutVars>
          <dgm:dir/>
          <dgm:resizeHandles val="exact"/>
        </dgm:presLayoutVars>
      </dgm:prSet>
      <dgm:spPr/>
      <dgm:t>
        <a:bodyPr/>
        <a:lstStyle/>
        <a:p>
          <a:endParaRPr lang="fr-FR"/>
        </a:p>
      </dgm:t>
    </dgm:pt>
    <dgm:pt modelId="{ABB5C593-C083-4BC3-9A61-61E86D08D3F1}" type="pres">
      <dgm:prSet presAssocID="{6C2BFC46-7D40-4AF6-9A75-9136086F9F91}" presName="node" presStyleLbl="node1" presStyleIdx="0" presStyleCnt="4">
        <dgm:presLayoutVars>
          <dgm:bulletEnabled val="1"/>
        </dgm:presLayoutVars>
      </dgm:prSet>
      <dgm:spPr/>
      <dgm:t>
        <a:bodyPr/>
        <a:lstStyle/>
        <a:p>
          <a:endParaRPr lang="fr-FR"/>
        </a:p>
      </dgm:t>
    </dgm:pt>
    <dgm:pt modelId="{154D8C48-283C-49F0-A0BD-25A21DB97D69}" type="pres">
      <dgm:prSet presAssocID="{6C2BFC46-7D40-4AF6-9A75-9136086F9F91}" presName="spNode" presStyleCnt="0"/>
      <dgm:spPr/>
    </dgm:pt>
    <dgm:pt modelId="{3825782B-83EF-4FC8-A0DE-328824D608AC}" type="pres">
      <dgm:prSet presAssocID="{8B58EC17-3259-4CB4-84EA-92F771C73240}" presName="sibTrans" presStyleLbl="sibTrans1D1" presStyleIdx="0" presStyleCnt="4"/>
      <dgm:spPr/>
      <dgm:t>
        <a:bodyPr/>
        <a:lstStyle/>
        <a:p>
          <a:endParaRPr lang="fr-FR"/>
        </a:p>
      </dgm:t>
    </dgm:pt>
    <dgm:pt modelId="{69356471-536E-44B9-BDDC-5A548A6B95DA}" type="pres">
      <dgm:prSet presAssocID="{4AEBF0D0-ECFE-44D4-B493-D6E811A70D9A}" presName="node" presStyleLbl="node1" presStyleIdx="1" presStyleCnt="4">
        <dgm:presLayoutVars>
          <dgm:bulletEnabled val="1"/>
        </dgm:presLayoutVars>
      </dgm:prSet>
      <dgm:spPr/>
      <dgm:t>
        <a:bodyPr/>
        <a:lstStyle/>
        <a:p>
          <a:endParaRPr lang="fr-FR"/>
        </a:p>
      </dgm:t>
    </dgm:pt>
    <dgm:pt modelId="{33342D9E-561C-4ED4-9AA1-29D06D4D748D}" type="pres">
      <dgm:prSet presAssocID="{4AEBF0D0-ECFE-44D4-B493-D6E811A70D9A}" presName="spNode" presStyleCnt="0"/>
      <dgm:spPr/>
    </dgm:pt>
    <dgm:pt modelId="{1877DF0B-47BF-41C2-AB1A-ED99F030D686}" type="pres">
      <dgm:prSet presAssocID="{D67DB345-F503-4E59-9580-62FEE9AB4785}" presName="sibTrans" presStyleLbl="sibTrans1D1" presStyleIdx="1" presStyleCnt="4"/>
      <dgm:spPr/>
      <dgm:t>
        <a:bodyPr/>
        <a:lstStyle/>
        <a:p>
          <a:endParaRPr lang="fr-FR"/>
        </a:p>
      </dgm:t>
    </dgm:pt>
    <dgm:pt modelId="{8FBBF773-966B-48C9-8836-C00F4D626E1B}" type="pres">
      <dgm:prSet presAssocID="{239B2413-A90C-463F-B366-2F9E6A43C847}" presName="node" presStyleLbl="node1" presStyleIdx="2" presStyleCnt="4">
        <dgm:presLayoutVars>
          <dgm:bulletEnabled val="1"/>
        </dgm:presLayoutVars>
      </dgm:prSet>
      <dgm:spPr/>
      <dgm:t>
        <a:bodyPr/>
        <a:lstStyle/>
        <a:p>
          <a:endParaRPr lang="fr-FR"/>
        </a:p>
      </dgm:t>
    </dgm:pt>
    <dgm:pt modelId="{C7AAA895-A051-4438-87E8-73A1B23E86FD}" type="pres">
      <dgm:prSet presAssocID="{239B2413-A90C-463F-B366-2F9E6A43C847}" presName="spNode" presStyleCnt="0"/>
      <dgm:spPr/>
    </dgm:pt>
    <dgm:pt modelId="{63538324-42F2-4AFE-A75E-F5B34D1432D4}" type="pres">
      <dgm:prSet presAssocID="{BA162F58-2058-46AE-B63D-2FAF22BF02C6}" presName="sibTrans" presStyleLbl="sibTrans1D1" presStyleIdx="2" presStyleCnt="4"/>
      <dgm:spPr/>
      <dgm:t>
        <a:bodyPr/>
        <a:lstStyle/>
        <a:p>
          <a:endParaRPr lang="fr-FR"/>
        </a:p>
      </dgm:t>
    </dgm:pt>
    <dgm:pt modelId="{D7081C9C-E1FC-4731-8F59-DF120CD3CEC4}" type="pres">
      <dgm:prSet presAssocID="{9C8772B5-8D2F-4B1B-920D-6B7206172248}" presName="node" presStyleLbl="node1" presStyleIdx="3" presStyleCnt="4">
        <dgm:presLayoutVars>
          <dgm:bulletEnabled val="1"/>
        </dgm:presLayoutVars>
      </dgm:prSet>
      <dgm:spPr/>
      <dgm:t>
        <a:bodyPr/>
        <a:lstStyle/>
        <a:p>
          <a:endParaRPr lang="fr-FR"/>
        </a:p>
      </dgm:t>
    </dgm:pt>
    <dgm:pt modelId="{4686AE03-67D6-4E14-A6A2-DA6EBF71503E}" type="pres">
      <dgm:prSet presAssocID="{9C8772B5-8D2F-4B1B-920D-6B7206172248}" presName="spNode" presStyleCnt="0"/>
      <dgm:spPr/>
    </dgm:pt>
    <dgm:pt modelId="{FD51EE04-9FD0-495E-8E97-E5CFE8A7EB55}" type="pres">
      <dgm:prSet presAssocID="{8C5E7C23-8130-4C84-AEF6-A11128E61359}" presName="sibTrans" presStyleLbl="sibTrans1D1" presStyleIdx="3" presStyleCnt="4"/>
      <dgm:spPr/>
      <dgm:t>
        <a:bodyPr/>
        <a:lstStyle/>
        <a:p>
          <a:endParaRPr lang="fr-FR"/>
        </a:p>
      </dgm:t>
    </dgm:pt>
  </dgm:ptLst>
  <dgm:cxnLst>
    <dgm:cxn modelId="{A730ECCC-C253-47CB-9812-4D42BAE7422E}" srcId="{EAD07817-B825-410F-BF91-8CE856331FE7}" destId="{9C8772B5-8D2F-4B1B-920D-6B7206172248}" srcOrd="3" destOrd="0" parTransId="{8042D0DD-B9F0-4C49-9AB3-6ED8D380B8C1}" sibTransId="{8C5E7C23-8130-4C84-AEF6-A11128E61359}"/>
    <dgm:cxn modelId="{E453A937-4FC0-4CE0-B8A3-DC6929F18BF3}" type="presOf" srcId="{239B2413-A90C-463F-B366-2F9E6A43C847}" destId="{8FBBF773-966B-48C9-8836-C00F4D626E1B}" srcOrd="0" destOrd="0" presId="urn:microsoft.com/office/officeart/2005/8/layout/cycle5"/>
    <dgm:cxn modelId="{39ADA1A6-C84B-40DC-A610-752965BF8E61}" type="presOf" srcId="{8B58EC17-3259-4CB4-84EA-92F771C73240}" destId="{3825782B-83EF-4FC8-A0DE-328824D608AC}" srcOrd="0" destOrd="0" presId="urn:microsoft.com/office/officeart/2005/8/layout/cycle5"/>
    <dgm:cxn modelId="{2C7E1764-A8B8-43C3-B33B-37634E9AA512}" srcId="{EAD07817-B825-410F-BF91-8CE856331FE7}" destId="{239B2413-A90C-463F-B366-2F9E6A43C847}" srcOrd="2" destOrd="0" parTransId="{9C07A98E-70DD-460E-8570-29B895399884}" sibTransId="{BA162F58-2058-46AE-B63D-2FAF22BF02C6}"/>
    <dgm:cxn modelId="{650624F4-B74E-4C56-A485-73C803CEE984}" srcId="{EAD07817-B825-410F-BF91-8CE856331FE7}" destId="{6C2BFC46-7D40-4AF6-9A75-9136086F9F91}" srcOrd="0" destOrd="0" parTransId="{D618C3A6-AB7E-4E05-A679-3F74D7703451}" sibTransId="{8B58EC17-3259-4CB4-84EA-92F771C73240}"/>
    <dgm:cxn modelId="{E7D5325C-5832-4F59-93EB-EE16B2EAA637}" type="presOf" srcId="{6C2BFC46-7D40-4AF6-9A75-9136086F9F91}" destId="{ABB5C593-C083-4BC3-9A61-61E86D08D3F1}" srcOrd="0" destOrd="0" presId="urn:microsoft.com/office/officeart/2005/8/layout/cycle5"/>
    <dgm:cxn modelId="{191F246C-DB17-466E-ADF4-36BE2E34C55C}" type="presOf" srcId="{9C8772B5-8D2F-4B1B-920D-6B7206172248}" destId="{D7081C9C-E1FC-4731-8F59-DF120CD3CEC4}" srcOrd="0" destOrd="0" presId="urn:microsoft.com/office/officeart/2005/8/layout/cycle5"/>
    <dgm:cxn modelId="{88D14869-070A-4202-9E96-657C781E1BCE}" type="presOf" srcId="{EAD07817-B825-410F-BF91-8CE856331FE7}" destId="{0A45DF8F-993B-4D66-B77E-4020DAD1E86C}" srcOrd="0" destOrd="0" presId="urn:microsoft.com/office/officeart/2005/8/layout/cycle5"/>
    <dgm:cxn modelId="{962AC0AB-5583-407C-8968-F95CEE6C37D9}" type="presOf" srcId="{8C5E7C23-8130-4C84-AEF6-A11128E61359}" destId="{FD51EE04-9FD0-495E-8E97-E5CFE8A7EB55}" srcOrd="0" destOrd="0" presId="urn:microsoft.com/office/officeart/2005/8/layout/cycle5"/>
    <dgm:cxn modelId="{2F04FC5F-C61B-48C9-9D98-D85661F15DCE}" srcId="{EAD07817-B825-410F-BF91-8CE856331FE7}" destId="{4AEBF0D0-ECFE-44D4-B493-D6E811A70D9A}" srcOrd="1" destOrd="0" parTransId="{CD8252A2-6EA5-4F86-8637-290A59548106}" sibTransId="{D67DB345-F503-4E59-9580-62FEE9AB4785}"/>
    <dgm:cxn modelId="{1A20BAA1-6013-4611-A212-3D1D951B29A0}" type="presOf" srcId="{4AEBF0D0-ECFE-44D4-B493-D6E811A70D9A}" destId="{69356471-536E-44B9-BDDC-5A548A6B95DA}" srcOrd="0" destOrd="0" presId="urn:microsoft.com/office/officeart/2005/8/layout/cycle5"/>
    <dgm:cxn modelId="{3B679CF0-9F7C-462D-8476-E6A21451526E}" type="presOf" srcId="{BA162F58-2058-46AE-B63D-2FAF22BF02C6}" destId="{63538324-42F2-4AFE-A75E-F5B34D1432D4}" srcOrd="0" destOrd="0" presId="urn:microsoft.com/office/officeart/2005/8/layout/cycle5"/>
    <dgm:cxn modelId="{AD05907B-48C7-48BA-A6EB-92D1A19B261C}" type="presOf" srcId="{D67DB345-F503-4E59-9580-62FEE9AB4785}" destId="{1877DF0B-47BF-41C2-AB1A-ED99F030D686}" srcOrd="0" destOrd="0" presId="urn:microsoft.com/office/officeart/2005/8/layout/cycle5"/>
    <dgm:cxn modelId="{8DE7DFD9-F5CA-4C20-90DD-78AE9810F6F4}" type="presParOf" srcId="{0A45DF8F-993B-4D66-B77E-4020DAD1E86C}" destId="{ABB5C593-C083-4BC3-9A61-61E86D08D3F1}" srcOrd="0" destOrd="0" presId="urn:microsoft.com/office/officeart/2005/8/layout/cycle5"/>
    <dgm:cxn modelId="{FA412C2D-5D11-46C9-BAEF-0172FC735157}" type="presParOf" srcId="{0A45DF8F-993B-4D66-B77E-4020DAD1E86C}" destId="{154D8C48-283C-49F0-A0BD-25A21DB97D69}" srcOrd="1" destOrd="0" presId="urn:microsoft.com/office/officeart/2005/8/layout/cycle5"/>
    <dgm:cxn modelId="{AB8AA83C-D57C-455B-8812-DA513CEB5561}" type="presParOf" srcId="{0A45DF8F-993B-4D66-B77E-4020DAD1E86C}" destId="{3825782B-83EF-4FC8-A0DE-328824D608AC}" srcOrd="2" destOrd="0" presId="urn:microsoft.com/office/officeart/2005/8/layout/cycle5"/>
    <dgm:cxn modelId="{433AD8E3-2800-4727-AE64-02D34CBC17D2}" type="presParOf" srcId="{0A45DF8F-993B-4D66-B77E-4020DAD1E86C}" destId="{69356471-536E-44B9-BDDC-5A548A6B95DA}" srcOrd="3" destOrd="0" presId="urn:microsoft.com/office/officeart/2005/8/layout/cycle5"/>
    <dgm:cxn modelId="{31390A74-582F-4F8F-853B-2663B0F9DF10}" type="presParOf" srcId="{0A45DF8F-993B-4D66-B77E-4020DAD1E86C}" destId="{33342D9E-561C-4ED4-9AA1-29D06D4D748D}" srcOrd="4" destOrd="0" presId="urn:microsoft.com/office/officeart/2005/8/layout/cycle5"/>
    <dgm:cxn modelId="{06DFA707-B55F-460B-96FB-3D34EBB86CC6}" type="presParOf" srcId="{0A45DF8F-993B-4D66-B77E-4020DAD1E86C}" destId="{1877DF0B-47BF-41C2-AB1A-ED99F030D686}" srcOrd="5" destOrd="0" presId="urn:microsoft.com/office/officeart/2005/8/layout/cycle5"/>
    <dgm:cxn modelId="{1E3BE65B-31F7-4158-AEBC-DEE8F94B2087}" type="presParOf" srcId="{0A45DF8F-993B-4D66-B77E-4020DAD1E86C}" destId="{8FBBF773-966B-48C9-8836-C00F4D626E1B}" srcOrd="6" destOrd="0" presId="urn:microsoft.com/office/officeart/2005/8/layout/cycle5"/>
    <dgm:cxn modelId="{8435682B-EA52-4921-AAD3-68A6EC9CD291}" type="presParOf" srcId="{0A45DF8F-993B-4D66-B77E-4020DAD1E86C}" destId="{C7AAA895-A051-4438-87E8-73A1B23E86FD}" srcOrd="7" destOrd="0" presId="urn:microsoft.com/office/officeart/2005/8/layout/cycle5"/>
    <dgm:cxn modelId="{E8682AC1-4DE2-4355-B87D-0DC6EFD38AD3}" type="presParOf" srcId="{0A45DF8F-993B-4D66-B77E-4020DAD1E86C}" destId="{63538324-42F2-4AFE-A75E-F5B34D1432D4}" srcOrd="8" destOrd="0" presId="urn:microsoft.com/office/officeart/2005/8/layout/cycle5"/>
    <dgm:cxn modelId="{65A34559-9E79-47BD-9B2D-D8DC905DD448}" type="presParOf" srcId="{0A45DF8F-993B-4D66-B77E-4020DAD1E86C}" destId="{D7081C9C-E1FC-4731-8F59-DF120CD3CEC4}" srcOrd="9" destOrd="0" presId="urn:microsoft.com/office/officeart/2005/8/layout/cycle5"/>
    <dgm:cxn modelId="{4C7C617D-49EF-4110-882B-6A5D9C12ABEB}" type="presParOf" srcId="{0A45DF8F-993B-4D66-B77E-4020DAD1E86C}" destId="{4686AE03-67D6-4E14-A6A2-DA6EBF71503E}" srcOrd="10" destOrd="0" presId="urn:microsoft.com/office/officeart/2005/8/layout/cycle5"/>
    <dgm:cxn modelId="{79DDE93D-21F6-4194-A9BA-15C37F481756}" type="presParOf" srcId="{0A45DF8F-993B-4D66-B77E-4020DAD1E86C}" destId="{FD51EE04-9FD0-495E-8E97-E5CFE8A7EB55}"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5CEA686-5A3C-43EC-9E41-3D7E6EE2D235}" type="doc">
      <dgm:prSet loTypeId="urn:microsoft.com/office/officeart/2005/8/layout/cycle3" loCatId="cycle" qsTypeId="urn:microsoft.com/office/officeart/2005/8/quickstyle/3d3" qsCatId="3D" csTypeId="urn:microsoft.com/office/officeart/2005/8/colors/colorful5" csCatId="colorful" phldr="1"/>
      <dgm:spPr/>
      <dgm:t>
        <a:bodyPr/>
        <a:lstStyle/>
        <a:p>
          <a:endParaRPr lang="fr-FR"/>
        </a:p>
      </dgm:t>
    </dgm:pt>
    <dgm:pt modelId="{5222F247-48A3-4827-9999-4D29AEE1E868}">
      <dgm:prSet custT="1"/>
      <dgm:spPr>
        <a:solidFill>
          <a:srgbClr val="92D050"/>
        </a:solidFill>
      </dgm:spPr>
      <dgm:t>
        <a:bodyPr/>
        <a:lstStyle/>
        <a:p>
          <a:pPr rtl="1"/>
          <a:r>
            <a:rPr lang="ar-DZ" sz="1800" b="1" i="0" dirty="0" smtClean="0">
              <a:solidFill>
                <a:schemeClr val="bg1"/>
              </a:solidFill>
              <a:latin typeface="Sakkal Majalla" panose="02000000000000000000" pitchFamily="2" charset="-78"/>
              <a:cs typeface="Sakkal Majalla" panose="02000000000000000000" pitchFamily="2" charset="-78"/>
            </a:rPr>
            <a:t>أركان التسيير الجبائي</a:t>
          </a:r>
          <a:endParaRPr lang="fr-FR" sz="1800" b="1" dirty="0">
            <a:solidFill>
              <a:schemeClr val="bg1"/>
            </a:solidFill>
            <a:latin typeface="Sakkal Majalla" panose="02000000000000000000" pitchFamily="2" charset="-78"/>
            <a:cs typeface="Sakkal Majalla" panose="02000000000000000000" pitchFamily="2" charset="-78"/>
          </a:endParaRPr>
        </a:p>
      </dgm:t>
    </dgm:pt>
    <dgm:pt modelId="{212450A7-CB2C-431C-99E7-A182CBB88E95}" type="parTrans" cxnId="{92DFFB7B-519C-4036-AFE2-FD698BC15410}">
      <dgm:prSet/>
      <dgm:spPr/>
      <dgm:t>
        <a:bodyPr/>
        <a:lstStyle/>
        <a:p>
          <a:endParaRPr lang="fr-FR"/>
        </a:p>
      </dgm:t>
    </dgm:pt>
    <dgm:pt modelId="{67BD9015-7E5A-4CF9-A783-DC5953491CF6}" type="sibTrans" cxnId="{92DFFB7B-519C-4036-AFE2-FD698BC15410}">
      <dgm:prSet/>
      <dgm:spPr/>
      <dgm:t>
        <a:bodyPr/>
        <a:lstStyle/>
        <a:p>
          <a:endParaRPr lang="fr-FR"/>
        </a:p>
      </dgm:t>
    </dgm:pt>
    <dgm:pt modelId="{B31502C6-F65B-418E-89A5-8A5CDA3908B3}">
      <dgm:prSet custT="1"/>
      <dgm:spPr/>
      <dgm:t>
        <a:bodyPr/>
        <a:lstStyle/>
        <a:p>
          <a:pPr rtl="1"/>
          <a:r>
            <a:rPr lang="ar-DZ" sz="1800" b="1" i="0" dirty="0" smtClean="0">
              <a:solidFill>
                <a:schemeClr val="bg1"/>
              </a:solidFill>
              <a:latin typeface="Sakkal Majalla" panose="02000000000000000000" pitchFamily="2" charset="-78"/>
              <a:cs typeface="Sakkal Majalla" panose="02000000000000000000" pitchFamily="2" charset="-78"/>
            </a:rPr>
            <a:t>الركن المادي </a:t>
          </a:r>
          <a:r>
            <a:rPr lang="ar-DZ" sz="1300" b="1" i="0" dirty="0" smtClean="0"/>
            <a:t>: كل الحركات والأفعال غير المشروعة التي يقوم بها المكلف كإخفاء بعض المبالغ الخاضعة للضريبة مثلا، وهنا المسير الجبائي لا يقوم بأفعال غير مشروعة فهو يتحرك في الهامش الذي يسمح به القانون </a:t>
          </a:r>
          <a:r>
            <a:rPr lang="ar-SA" sz="1300" b="1" i="0" dirty="0" smtClean="0"/>
            <a:t>(لا يغش</a:t>
          </a:r>
          <a:r>
            <a:rPr lang="fr-FR" sz="1300" b="1" i="0" dirty="0" smtClean="0"/>
            <a:t>(</a:t>
          </a:r>
          <a:endParaRPr lang="fr-FR" sz="1300" dirty="0"/>
        </a:p>
      </dgm:t>
    </dgm:pt>
    <dgm:pt modelId="{D008DF49-74B8-4CB4-8CED-E46BC63D8A8B}" type="parTrans" cxnId="{4AEB6360-EEAA-462F-BA66-03264502BA4F}">
      <dgm:prSet/>
      <dgm:spPr/>
      <dgm:t>
        <a:bodyPr/>
        <a:lstStyle/>
        <a:p>
          <a:endParaRPr lang="fr-FR"/>
        </a:p>
      </dgm:t>
    </dgm:pt>
    <dgm:pt modelId="{565B4FC6-22C5-4F4C-B66D-2348AC41C519}" type="sibTrans" cxnId="{4AEB6360-EEAA-462F-BA66-03264502BA4F}">
      <dgm:prSet/>
      <dgm:spPr/>
      <dgm:t>
        <a:bodyPr/>
        <a:lstStyle/>
        <a:p>
          <a:endParaRPr lang="fr-FR"/>
        </a:p>
      </dgm:t>
    </dgm:pt>
    <dgm:pt modelId="{11C7ABC9-F7DC-4ED3-8C71-FDE27BB2B4F5}">
      <dgm:prSet custT="1"/>
      <dgm:spPr/>
      <dgm:t>
        <a:bodyPr/>
        <a:lstStyle/>
        <a:p>
          <a:pPr rtl="1"/>
          <a:r>
            <a:rPr lang="ar-DZ" sz="1800" b="1" i="0" dirty="0" smtClean="0">
              <a:solidFill>
                <a:schemeClr val="bg1"/>
              </a:solidFill>
              <a:latin typeface="Sakkal Majalla" panose="02000000000000000000" pitchFamily="2" charset="-78"/>
              <a:cs typeface="Sakkal Majalla" panose="02000000000000000000" pitchFamily="2" charset="-78"/>
            </a:rPr>
            <a:t>الركن المعنوي (النية</a:t>
          </a:r>
          <a:r>
            <a:rPr lang="ar-DZ" sz="1300" b="0" i="0" dirty="0" smtClean="0"/>
            <a:t>): </a:t>
          </a:r>
          <a:r>
            <a:rPr lang="ar-DZ" sz="1300" b="1" i="0" dirty="0" smtClean="0"/>
            <a:t>يتمثل في معرفة المكلف طبيعة الفعل الضار، ورغم ذلك تتجه إرادته لارتكابه، هنا على المسير الجبائي أن يثبت أن الهدف من تخفيض الضريبة هو المصلحة الاقتصادية للمؤسسة وبالتالي تكون النية هي عدم الإضرار</a:t>
          </a:r>
          <a:endParaRPr lang="fr-FR" sz="1300" dirty="0"/>
        </a:p>
      </dgm:t>
    </dgm:pt>
    <dgm:pt modelId="{8A2FFCA0-D2CB-4096-B556-E1FEE9F9E656}" type="parTrans" cxnId="{90F157B6-6F0A-4EB6-9C0C-6262130200F4}">
      <dgm:prSet/>
      <dgm:spPr/>
      <dgm:t>
        <a:bodyPr/>
        <a:lstStyle/>
        <a:p>
          <a:endParaRPr lang="fr-FR"/>
        </a:p>
      </dgm:t>
    </dgm:pt>
    <dgm:pt modelId="{75B9C7F5-98CE-41C6-BC6A-ABFEBC29CAFB}" type="sibTrans" cxnId="{90F157B6-6F0A-4EB6-9C0C-6262130200F4}">
      <dgm:prSet/>
      <dgm:spPr/>
      <dgm:t>
        <a:bodyPr/>
        <a:lstStyle/>
        <a:p>
          <a:endParaRPr lang="fr-FR"/>
        </a:p>
      </dgm:t>
    </dgm:pt>
    <dgm:pt modelId="{71C5FA9D-7E5D-48D6-A969-55C109B3C270}">
      <dgm:prSet custT="1"/>
      <dgm:spPr/>
      <dgm:t>
        <a:bodyPr/>
        <a:lstStyle/>
        <a:p>
          <a:pPr rtl="1"/>
          <a:r>
            <a:rPr lang="ar-DZ" sz="1800" b="1" i="0" dirty="0" smtClean="0">
              <a:solidFill>
                <a:schemeClr val="bg1"/>
              </a:solidFill>
              <a:latin typeface="Sakkal Majalla" panose="02000000000000000000" pitchFamily="2" charset="-78"/>
              <a:cs typeface="Sakkal Majalla" panose="02000000000000000000" pitchFamily="2" charset="-78"/>
            </a:rPr>
            <a:t>الركن الشرعي</a:t>
          </a:r>
          <a:r>
            <a:rPr lang="ar-DZ" sz="1300" b="1" i="0" dirty="0" smtClean="0"/>
            <a:t>: وجود نصوص قانونية تنص صراحة على أن مثل هذا التصرف يشكل مخالفة تستوجب العقوبة، وهنا بما أن المسير الجبائي يحترم القوانين </a:t>
          </a:r>
          <a:r>
            <a:rPr lang="ar-DZ" sz="1300" b="1" i="0" dirty="0" err="1" smtClean="0"/>
            <a:t>الجبائية</a:t>
          </a:r>
          <a:r>
            <a:rPr lang="ar-DZ" sz="1300" b="1" i="0" dirty="0" smtClean="0"/>
            <a:t> فإنه لا يوجد نص قانوني يجرمه</a:t>
          </a:r>
          <a:endParaRPr lang="fr-FR" sz="1300" dirty="0"/>
        </a:p>
      </dgm:t>
    </dgm:pt>
    <dgm:pt modelId="{6932BF54-E93B-4092-8ED9-3035F8B91B14}" type="parTrans" cxnId="{8F878DEC-C4CC-47FF-8F74-C0E7D74532E3}">
      <dgm:prSet/>
      <dgm:spPr/>
      <dgm:t>
        <a:bodyPr/>
        <a:lstStyle/>
        <a:p>
          <a:endParaRPr lang="fr-FR"/>
        </a:p>
      </dgm:t>
    </dgm:pt>
    <dgm:pt modelId="{2A9D49A7-B998-48DE-80AE-3D6F1101AD3A}" type="sibTrans" cxnId="{8F878DEC-C4CC-47FF-8F74-C0E7D74532E3}">
      <dgm:prSet/>
      <dgm:spPr/>
      <dgm:t>
        <a:bodyPr/>
        <a:lstStyle/>
        <a:p>
          <a:endParaRPr lang="fr-FR"/>
        </a:p>
      </dgm:t>
    </dgm:pt>
    <dgm:pt modelId="{77560DBC-136A-409E-9B73-A8DBA6E7E911}" type="pres">
      <dgm:prSet presAssocID="{05CEA686-5A3C-43EC-9E41-3D7E6EE2D235}" presName="Name0" presStyleCnt="0">
        <dgm:presLayoutVars>
          <dgm:dir/>
          <dgm:resizeHandles val="exact"/>
        </dgm:presLayoutVars>
      </dgm:prSet>
      <dgm:spPr/>
      <dgm:t>
        <a:bodyPr/>
        <a:lstStyle/>
        <a:p>
          <a:endParaRPr lang="fr-FR"/>
        </a:p>
      </dgm:t>
    </dgm:pt>
    <dgm:pt modelId="{167EE988-A651-4E05-8F51-0AD5DCD5BCB9}" type="pres">
      <dgm:prSet presAssocID="{05CEA686-5A3C-43EC-9E41-3D7E6EE2D235}" presName="cycle" presStyleCnt="0"/>
      <dgm:spPr/>
    </dgm:pt>
    <dgm:pt modelId="{52B1EC5A-709A-492E-A555-2699EF099D9C}" type="pres">
      <dgm:prSet presAssocID="{5222F247-48A3-4827-9999-4D29AEE1E868}" presName="nodeFirstNode" presStyleLbl="node1" presStyleIdx="0" presStyleCnt="4" custRadScaleRad="97324" custRadScaleInc="-1468">
        <dgm:presLayoutVars>
          <dgm:bulletEnabled val="1"/>
        </dgm:presLayoutVars>
      </dgm:prSet>
      <dgm:spPr/>
      <dgm:t>
        <a:bodyPr/>
        <a:lstStyle/>
        <a:p>
          <a:endParaRPr lang="fr-FR"/>
        </a:p>
      </dgm:t>
    </dgm:pt>
    <dgm:pt modelId="{778946DE-7DC3-49C2-9F3C-A0010B9B476C}" type="pres">
      <dgm:prSet presAssocID="{67BD9015-7E5A-4CF9-A783-DC5953491CF6}" presName="sibTransFirstNode" presStyleLbl="bgShp" presStyleIdx="0" presStyleCnt="1"/>
      <dgm:spPr/>
      <dgm:t>
        <a:bodyPr/>
        <a:lstStyle/>
        <a:p>
          <a:endParaRPr lang="fr-FR"/>
        </a:p>
      </dgm:t>
    </dgm:pt>
    <dgm:pt modelId="{279843D9-B5E7-48DA-A075-305360176388}" type="pres">
      <dgm:prSet presAssocID="{B31502C6-F65B-418E-89A5-8A5CDA3908B3}" presName="nodeFollowingNodes" presStyleLbl="node1" presStyleIdx="1" presStyleCnt="4">
        <dgm:presLayoutVars>
          <dgm:bulletEnabled val="1"/>
        </dgm:presLayoutVars>
      </dgm:prSet>
      <dgm:spPr/>
      <dgm:t>
        <a:bodyPr/>
        <a:lstStyle/>
        <a:p>
          <a:endParaRPr lang="fr-FR"/>
        </a:p>
      </dgm:t>
    </dgm:pt>
    <dgm:pt modelId="{6EA081D0-A0B9-41F4-83FD-5B6A1CB4BD6A}" type="pres">
      <dgm:prSet presAssocID="{11C7ABC9-F7DC-4ED3-8C71-FDE27BB2B4F5}" presName="nodeFollowingNodes" presStyleLbl="node1" presStyleIdx="2" presStyleCnt="4">
        <dgm:presLayoutVars>
          <dgm:bulletEnabled val="1"/>
        </dgm:presLayoutVars>
      </dgm:prSet>
      <dgm:spPr/>
      <dgm:t>
        <a:bodyPr/>
        <a:lstStyle/>
        <a:p>
          <a:endParaRPr lang="fr-FR"/>
        </a:p>
      </dgm:t>
    </dgm:pt>
    <dgm:pt modelId="{0450505A-6F61-45B8-BA28-009B352EA8C0}" type="pres">
      <dgm:prSet presAssocID="{71C5FA9D-7E5D-48D6-A969-55C109B3C270}" presName="nodeFollowingNodes" presStyleLbl="node1" presStyleIdx="3" presStyleCnt="4">
        <dgm:presLayoutVars>
          <dgm:bulletEnabled val="1"/>
        </dgm:presLayoutVars>
      </dgm:prSet>
      <dgm:spPr/>
      <dgm:t>
        <a:bodyPr/>
        <a:lstStyle/>
        <a:p>
          <a:endParaRPr lang="fr-FR"/>
        </a:p>
      </dgm:t>
    </dgm:pt>
  </dgm:ptLst>
  <dgm:cxnLst>
    <dgm:cxn modelId="{5A70ABB1-D9D1-41CE-BDF1-E797A5C67B44}" type="presOf" srcId="{11C7ABC9-F7DC-4ED3-8C71-FDE27BB2B4F5}" destId="{6EA081D0-A0B9-41F4-83FD-5B6A1CB4BD6A}" srcOrd="0" destOrd="0" presId="urn:microsoft.com/office/officeart/2005/8/layout/cycle3"/>
    <dgm:cxn modelId="{90F157B6-6F0A-4EB6-9C0C-6262130200F4}" srcId="{05CEA686-5A3C-43EC-9E41-3D7E6EE2D235}" destId="{11C7ABC9-F7DC-4ED3-8C71-FDE27BB2B4F5}" srcOrd="2" destOrd="0" parTransId="{8A2FFCA0-D2CB-4096-B556-E1FEE9F9E656}" sibTransId="{75B9C7F5-98CE-41C6-BC6A-ABFEBC29CAFB}"/>
    <dgm:cxn modelId="{3CA4D6C1-65AA-4645-943C-74E0532C40C5}" type="presOf" srcId="{71C5FA9D-7E5D-48D6-A969-55C109B3C270}" destId="{0450505A-6F61-45B8-BA28-009B352EA8C0}" srcOrd="0" destOrd="0" presId="urn:microsoft.com/office/officeart/2005/8/layout/cycle3"/>
    <dgm:cxn modelId="{EE659E68-729C-49F9-93F0-782F621E7C7D}" type="presOf" srcId="{5222F247-48A3-4827-9999-4D29AEE1E868}" destId="{52B1EC5A-709A-492E-A555-2699EF099D9C}" srcOrd="0" destOrd="0" presId="urn:microsoft.com/office/officeart/2005/8/layout/cycle3"/>
    <dgm:cxn modelId="{C5DB3C9A-E7D6-4EAE-82D4-799F26C24AC5}" type="presOf" srcId="{B31502C6-F65B-418E-89A5-8A5CDA3908B3}" destId="{279843D9-B5E7-48DA-A075-305360176388}" srcOrd="0" destOrd="0" presId="urn:microsoft.com/office/officeart/2005/8/layout/cycle3"/>
    <dgm:cxn modelId="{6A0BA8CE-4D53-4546-A42C-4C2A907D317A}" type="presOf" srcId="{67BD9015-7E5A-4CF9-A783-DC5953491CF6}" destId="{778946DE-7DC3-49C2-9F3C-A0010B9B476C}" srcOrd="0" destOrd="0" presId="urn:microsoft.com/office/officeart/2005/8/layout/cycle3"/>
    <dgm:cxn modelId="{E9CC9C5C-9F1B-483D-B39B-DC0A8635C3B1}" type="presOf" srcId="{05CEA686-5A3C-43EC-9E41-3D7E6EE2D235}" destId="{77560DBC-136A-409E-9B73-A8DBA6E7E911}" srcOrd="0" destOrd="0" presId="urn:microsoft.com/office/officeart/2005/8/layout/cycle3"/>
    <dgm:cxn modelId="{8F878DEC-C4CC-47FF-8F74-C0E7D74532E3}" srcId="{05CEA686-5A3C-43EC-9E41-3D7E6EE2D235}" destId="{71C5FA9D-7E5D-48D6-A969-55C109B3C270}" srcOrd="3" destOrd="0" parTransId="{6932BF54-E93B-4092-8ED9-3035F8B91B14}" sibTransId="{2A9D49A7-B998-48DE-80AE-3D6F1101AD3A}"/>
    <dgm:cxn modelId="{4AEB6360-EEAA-462F-BA66-03264502BA4F}" srcId="{05CEA686-5A3C-43EC-9E41-3D7E6EE2D235}" destId="{B31502C6-F65B-418E-89A5-8A5CDA3908B3}" srcOrd="1" destOrd="0" parTransId="{D008DF49-74B8-4CB4-8CED-E46BC63D8A8B}" sibTransId="{565B4FC6-22C5-4F4C-B66D-2348AC41C519}"/>
    <dgm:cxn modelId="{92DFFB7B-519C-4036-AFE2-FD698BC15410}" srcId="{05CEA686-5A3C-43EC-9E41-3D7E6EE2D235}" destId="{5222F247-48A3-4827-9999-4D29AEE1E868}" srcOrd="0" destOrd="0" parTransId="{212450A7-CB2C-431C-99E7-A182CBB88E95}" sibTransId="{67BD9015-7E5A-4CF9-A783-DC5953491CF6}"/>
    <dgm:cxn modelId="{56B1AEE6-5817-474E-B035-D3F325A32BB7}" type="presParOf" srcId="{77560DBC-136A-409E-9B73-A8DBA6E7E911}" destId="{167EE988-A651-4E05-8F51-0AD5DCD5BCB9}" srcOrd="0" destOrd="0" presId="urn:microsoft.com/office/officeart/2005/8/layout/cycle3"/>
    <dgm:cxn modelId="{F0A7F63D-56C2-4FD9-88E3-1BEB48722564}" type="presParOf" srcId="{167EE988-A651-4E05-8F51-0AD5DCD5BCB9}" destId="{52B1EC5A-709A-492E-A555-2699EF099D9C}" srcOrd="0" destOrd="0" presId="urn:microsoft.com/office/officeart/2005/8/layout/cycle3"/>
    <dgm:cxn modelId="{64F72C07-3AB0-4063-B646-C161BFC6EE7D}" type="presParOf" srcId="{167EE988-A651-4E05-8F51-0AD5DCD5BCB9}" destId="{778946DE-7DC3-49C2-9F3C-A0010B9B476C}" srcOrd="1" destOrd="0" presId="urn:microsoft.com/office/officeart/2005/8/layout/cycle3"/>
    <dgm:cxn modelId="{13856531-CEEC-411D-9530-566DEAADCA1B}" type="presParOf" srcId="{167EE988-A651-4E05-8F51-0AD5DCD5BCB9}" destId="{279843D9-B5E7-48DA-A075-305360176388}" srcOrd="2" destOrd="0" presId="urn:microsoft.com/office/officeart/2005/8/layout/cycle3"/>
    <dgm:cxn modelId="{90FD55ED-9A07-4E7D-A456-FE45EE8D9673}" type="presParOf" srcId="{167EE988-A651-4E05-8F51-0AD5DCD5BCB9}" destId="{6EA081D0-A0B9-41F4-83FD-5B6A1CB4BD6A}" srcOrd="3" destOrd="0" presId="urn:microsoft.com/office/officeart/2005/8/layout/cycle3"/>
    <dgm:cxn modelId="{FDEFF186-69E5-498D-8E01-1E7EA068F621}" type="presParOf" srcId="{167EE988-A651-4E05-8F51-0AD5DCD5BCB9}" destId="{0450505A-6F61-45B8-BA28-009B352EA8C0}" srcOrd="4" destOrd="0" presId="urn:microsoft.com/office/officeart/2005/8/layout/cycle3"/>
  </dgm:cxnLst>
  <dgm:bg>
    <a:solidFill>
      <a:schemeClr val="bg2">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C38E86A-3D60-4B89-890B-6B6492A780EB}"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fr-FR"/>
        </a:p>
      </dgm:t>
    </dgm:pt>
    <dgm:pt modelId="{0E2627C7-37FB-4548-A2C6-26C7662390DD}">
      <dgm:prSet/>
      <dgm:spPr>
        <a:solidFill>
          <a:schemeClr val="accent5">
            <a:lumMod val="20000"/>
            <a:lumOff val="80000"/>
          </a:schemeClr>
        </a:solidFill>
      </dgm:spPr>
      <dgm:t>
        <a:bodyPr/>
        <a:lstStyle/>
        <a:p>
          <a:pPr rtl="0"/>
          <a:r>
            <a:rPr lang="ar-DZ" b="0" i="0" dirty="0" smtClean="0">
              <a:solidFill>
                <a:schemeClr val="accent6">
                  <a:lumMod val="75000"/>
                </a:schemeClr>
              </a:solidFill>
            </a:rPr>
            <a:t>الحدود القانونية</a:t>
          </a:r>
          <a:endParaRPr lang="fr-FR" dirty="0">
            <a:solidFill>
              <a:schemeClr val="accent6">
                <a:lumMod val="75000"/>
              </a:schemeClr>
            </a:solidFill>
          </a:endParaRPr>
        </a:p>
      </dgm:t>
    </dgm:pt>
    <dgm:pt modelId="{66CBE62F-51DD-4A94-ABB1-1B778EFF6287}" type="parTrans" cxnId="{9EE1DC59-BCB6-4BA6-8451-C28D58065FC6}">
      <dgm:prSet/>
      <dgm:spPr/>
      <dgm:t>
        <a:bodyPr/>
        <a:lstStyle/>
        <a:p>
          <a:endParaRPr lang="fr-FR"/>
        </a:p>
      </dgm:t>
    </dgm:pt>
    <dgm:pt modelId="{19E284CC-BF6C-4E56-9E96-928430F0B683}" type="sibTrans" cxnId="{9EE1DC59-BCB6-4BA6-8451-C28D58065FC6}">
      <dgm:prSet/>
      <dgm:spPr/>
      <dgm:t>
        <a:bodyPr/>
        <a:lstStyle/>
        <a:p>
          <a:endParaRPr lang="fr-FR"/>
        </a:p>
      </dgm:t>
    </dgm:pt>
    <dgm:pt modelId="{8EF6A63A-DDE8-4C12-8614-AF783A3153F3}">
      <dgm:prSet/>
      <dgm:spPr>
        <a:solidFill>
          <a:schemeClr val="accent5">
            <a:lumMod val="20000"/>
            <a:lumOff val="80000"/>
          </a:schemeClr>
        </a:solidFill>
      </dgm:spPr>
      <dgm:t>
        <a:bodyPr/>
        <a:lstStyle/>
        <a:p>
          <a:pPr rtl="0"/>
          <a:r>
            <a:rPr lang="ar-DZ" b="0" i="0" dirty="0" smtClean="0">
              <a:solidFill>
                <a:schemeClr val="accent6"/>
              </a:solidFill>
            </a:rPr>
            <a:t>الحدود المالية</a:t>
          </a:r>
          <a:endParaRPr lang="fr-FR" dirty="0">
            <a:solidFill>
              <a:schemeClr val="accent6"/>
            </a:solidFill>
          </a:endParaRPr>
        </a:p>
      </dgm:t>
    </dgm:pt>
    <dgm:pt modelId="{50A47000-B5E6-4DAC-8FB5-41B5CA7E8389}" type="parTrans" cxnId="{BEF3722B-9A3D-4987-AC5A-E3F7A103AF01}">
      <dgm:prSet/>
      <dgm:spPr/>
      <dgm:t>
        <a:bodyPr/>
        <a:lstStyle/>
        <a:p>
          <a:endParaRPr lang="fr-FR"/>
        </a:p>
      </dgm:t>
    </dgm:pt>
    <dgm:pt modelId="{16548815-39E7-4890-AA97-234B565418FD}" type="sibTrans" cxnId="{BEF3722B-9A3D-4987-AC5A-E3F7A103AF01}">
      <dgm:prSet/>
      <dgm:spPr/>
      <dgm:t>
        <a:bodyPr/>
        <a:lstStyle/>
        <a:p>
          <a:endParaRPr lang="fr-FR"/>
        </a:p>
      </dgm:t>
    </dgm:pt>
    <dgm:pt modelId="{08E1F89E-8821-4CDA-B1E4-BB1797DB2021}" type="pres">
      <dgm:prSet presAssocID="{6C38E86A-3D60-4B89-890B-6B6492A780EB}" presName="Name0" presStyleCnt="0">
        <dgm:presLayoutVars>
          <dgm:dir/>
          <dgm:resizeHandles val="exact"/>
        </dgm:presLayoutVars>
      </dgm:prSet>
      <dgm:spPr/>
      <dgm:t>
        <a:bodyPr/>
        <a:lstStyle/>
        <a:p>
          <a:endParaRPr lang="fr-FR"/>
        </a:p>
      </dgm:t>
    </dgm:pt>
    <dgm:pt modelId="{B7A07647-EDE3-4B13-931C-5EA6FC6974EB}" type="pres">
      <dgm:prSet presAssocID="{6C38E86A-3D60-4B89-890B-6B6492A780EB}" presName="bkgdShp" presStyleLbl="alignAccFollowNode1" presStyleIdx="0" presStyleCnt="1" custScaleX="89146" custScaleY="33449" custLinFactNeighborX="-959" custLinFactNeighborY="2729"/>
      <dgm:spPr>
        <a:noFill/>
      </dgm:spPr>
    </dgm:pt>
    <dgm:pt modelId="{C802DCD7-2DE6-4DC0-A35E-C1D2F7D40025}" type="pres">
      <dgm:prSet presAssocID="{6C38E86A-3D60-4B89-890B-6B6492A780EB}" presName="linComp" presStyleCnt="0"/>
      <dgm:spPr/>
    </dgm:pt>
    <dgm:pt modelId="{50F8515D-822D-4B0D-99E8-DF29BB13AD99}" type="pres">
      <dgm:prSet presAssocID="{0E2627C7-37FB-4548-A2C6-26C7662390DD}" presName="compNode" presStyleCnt="0"/>
      <dgm:spPr/>
    </dgm:pt>
    <dgm:pt modelId="{26513D87-F4CE-462B-BD03-E8304E1685D3}" type="pres">
      <dgm:prSet presAssocID="{0E2627C7-37FB-4548-A2C6-26C7662390DD}" presName="node" presStyleLbl="node1" presStyleIdx="0" presStyleCnt="2">
        <dgm:presLayoutVars>
          <dgm:bulletEnabled val="1"/>
        </dgm:presLayoutVars>
      </dgm:prSet>
      <dgm:spPr/>
      <dgm:t>
        <a:bodyPr/>
        <a:lstStyle/>
        <a:p>
          <a:endParaRPr lang="fr-FR"/>
        </a:p>
      </dgm:t>
    </dgm:pt>
    <dgm:pt modelId="{7D62F8FC-3AD3-4573-8CA4-5618E83B8EFD}" type="pres">
      <dgm:prSet presAssocID="{0E2627C7-37FB-4548-A2C6-26C7662390DD}" presName="invisiNode" presStyleLbl="node1" presStyleIdx="0" presStyleCnt="2"/>
      <dgm:spPr/>
    </dgm:pt>
    <dgm:pt modelId="{E585AE2A-2275-42C7-B30F-F42776AD9347}" type="pres">
      <dgm:prSet presAssocID="{0E2627C7-37FB-4548-A2C6-26C7662390DD}" presName="imagNode" presStyleLbl="fgImgPlace1" presStyleIdx="0" presStyleCnt="2" custScaleY="44090"/>
      <dgm:spPr/>
    </dgm:pt>
    <dgm:pt modelId="{0A1F76B6-01E7-4BF6-BB12-2F02C09C643B}" type="pres">
      <dgm:prSet presAssocID="{19E284CC-BF6C-4E56-9E96-928430F0B683}" presName="sibTrans" presStyleLbl="sibTrans2D1" presStyleIdx="0" presStyleCnt="0"/>
      <dgm:spPr/>
      <dgm:t>
        <a:bodyPr/>
        <a:lstStyle/>
        <a:p>
          <a:endParaRPr lang="fr-FR"/>
        </a:p>
      </dgm:t>
    </dgm:pt>
    <dgm:pt modelId="{DB30F62C-3515-45BF-8431-1EF355AC673F}" type="pres">
      <dgm:prSet presAssocID="{8EF6A63A-DDE8-4C12-8614-AF783A3153F3}" presName="compNode" presStyleCnt="0"/>
      <dgm:spPr/>
    </dgm:pt>
    <dgm:pt modelId="{8CD53447-9C49-4040-8241-D1F73069F2B0}" type="pres">
      <dgm:prSet presAssocID="{8EF6A63A-DDE8-4C12-8614-AF783A3153F3}" presName="node" presStyleLbl="node1" presStyleIdx="1" presStyleCnt="2">
        <dgm:presLayoutVars>
          <dgm:bulletEnabled val="1"/>
        </dgm:presLayoutVars>
      </dgm:prSet>
      <dgm:spPr/>
      <dgm:t>
        <a:bodyPr/>
        <a:lstStyle/>
        <a:p>
          <a:endParaRPr lang="fr-FR"/>
        </a:p>
      </dgm:t>
    </dgm:pt>
    <dgm:pt modelId="{7DF55E4B-D606-49BB-9268-64FBC99DF02F}" type="pres">
      <dgm:prSet presAssocID="{8EF6A63A-DDE8-4C12-8614-AF783A3153F3}" presName="invisiNode" presStyleLbl="node1" presStyleIdx="1" presStyleCnt="2"/>
      <dgm:spPr/>
    </dgm:pt>
    <dgm:pt modelId="{6D55D38D-20AD-4FC8-A7E0-2E6DEEEA372C}" type="pres">
      <dgm:prSet presAssocID="{8EF6A63A-DDE8-4C12-8614-AF783A3153F3}" presName="imagNode" presStyleLbl="fgImgPlace1" presStyleIdx="1" presStyleCnt="2" custScaleY="45950"/>
      <dgm:spPr/>
    </dgm:pt>
  </dgm:ptLst>
  <dgm:cxnLst>
    <dgm:cxn modelId="{9EE1DC59-BCB6-4BA6-8451-C28D58065FC6}" srcId="{6C38E86A-3D60-4B89-890B-6B6492A780EB}" destId="{0E2627C7-37FB-4548-A2C6-26C7662390DD}" srcOrd="0" destOrd="0" parTransId="{66CBE62F-51DD-4A94-ABB1-1B778EFF6287}" sibTransId="{19E284CC-BF6C-4E56-9E96-928430F0B683}"/>
    <dgm:cxn modelId="{61FF0FAD-6383-4C8B-BC8C-294471E2124D}" type="presOf" srcId="{0E2627C7-37FB-4548-A2C6-26C7662390DD}" destId="{26513D87-F4CE-462B-BD03-E8304E1685D3}" srcOrd="0" destOrd="0" presId="urn:microsoft.com/office/officeart/2005/8/layout/pList2"/>
    <dgm:cxn modelId="{5A09EA8C-A19B-43E9-A121-EC0FB8E54A2F}" type="presOf" srcId="{8EF6A63A-DDE8-4C12-8614-AF783A3153F3}" destId="{8CD53447-9C49-4040-8241-D1F73069F2B0}" srcOrd="0" destOrd="0" presId="urn:microsoft.com/office/officeart/2005/8/layout/pList2"/>
    <dgm:cxn modelId="{BEF3722B-9A3D-4987-AC5A-E3F7A103AF01}" srcId="{6C38E86A-3D60-4B89-890B-6B6492A780EB}" destId="{8EF6A63A-DDE8-4C12-8614-AF783A3153F3}" srcOrd="1" destOrd="0" parTransId="{50A47000-B5E6-4DAC-8FB5-41B5CA7E8389}" sibTransId="{16548815-39E7-4890-AA97-234B565418FD}"/>
    <dgm:cxn modelId="{A7807FB1-81B3-48B0-9905-6080BD3EBB2E}" type="presOf" srcId="{19E284CC-BF6C-4E56-9E96-928430F0B683}" destId="{0A1F76B6-01E7-4BF6-BB12-2F02C09C643B}" srcOrd="0" destOrd="0" presId="urn:microsoft.com/office/officeart/2005/8/layout/pList2"/>
    <dgm:cxn modelId="{0A05D7C1-8F0B-4073-8DF2-BB829FD99365}" type="presOf" srcId="{6C38E86A-3D60-4B89-890B-6B6492A780EB}" destId="{08E1F89E-8821-4CDA-B1E4-BB1797DB2021}" srcOrd="0" destOrd="0" presId="urn:microsoft.com/office/officeart/2005/8/layout/pList2"/>
    <dgm:cxn modelId="{497C9B13-74E8-4AF2-A7EF-5E5F04E34729}" type="presParOf" srcId="{08E1F89E-8821-4CDA-B1E4-BB1797DB2021}" destId="{B7A07647-EDE3-4B13-931C-5EA6FC6974EB}" srcOrd="0" destOrd="0" presId="urn:microsoft.com/office/officeart/2005/8/layout/pList2"/>
    <dgm:cxn modelId="{D37724DE-F0AB-4968-BA39-3FE757A6971A}" type="presParOf" srcId="{08E1F89E-8821-4CDA-B1E4-BB1797DB2021}" destId="{C802DCD7-2DE6-4DC0-A35E-C1D2F7D40025}" srcOrd="1" destOrd="0" presId="urn:microsoft.com/office/officeart/2005/8/layout/pList2"/>
    <dgm:cxn modelId="{22249146-F983-45EE-8C8E-DBF716456487}" type="presParOf" srcId="{C802DCD7-2DE6-4DC0-A35E-C1D2F7D40025}" destId="{50F8515D-822D-4B0D-99E8-DF29BB13AD99}" srcOrd="0" destOrd="0" presId="urn:microsoft.com/office/officeart/2005/8/layout/pList2"/>
    <dgm:cxn modelId="{6FD18BC9-2FE6-4498-9D91-9BC957AA84DB}" type="presParOf" srcId="{50F8515D-822D-4B0D-99E8-DF29BB13AD99}" destId="{26513D87-F4CE-462B-BD03-E8304E1685D3}" srcOrd="0" destOrd="0" presId="urn:microsoft.com/office/officeart/2005/8/layout/pList2"/>
    <dgm:cxn modelId="{D05106FF-6D57-4DF0-89B2-9BFFF7F4895B}" type="presParOf" srcId="{50F8515D-822D-4B0D-99E8-DF29BB13AD99}" destId="{7D62F8FC-3AD3-4573-8CA4-5618E83B8EFD}" srcOrd="1" destOrd="0" presId="urn:microsoft.com/office/officeart/2005/8/layout/pList2"/>
    <dgm:cxn modelId="{814FBC19-FA2D-4C8C-B076-B5884093BCF7}" type="presParOf" srcId="{50F8515D-822D-4B0D-99E8-DF29BB13AD99}" destId="{E585AE2A-2275-42C7-B30F-F42776AD9347}" srcOrd="2" destOrd="0" presId="urn:microsoft.com/office/officeart/2005/8/layout/pList2"/>
    <dgm:cxn modelId="{AB08EA7B-8D31-42E9-AEF4-D73407D70226}" type="presParOf" srcId="{C802DCD7-2DE6-4DC0-A35E-C1D2F7D40025}" destId="{0A1F76B6-01E7-4BF6-BB12-2F02C09C643B}" srcOrd="1" destOrd="0" presId="urn:microsoft.com/office/officeart/2005/8/layout/pList2"/>
    <dgm:cxn modelId="{48C47F9B-36EE-4DCC-A571-A75487F2360C}" type="presParOf" srcId="{C802DCD7-2DE6-4DC0-A35E-C1D2F7D40025}" destId="{DB30F62C-3515-45BF-8431-1EF355AC673F}" srcOrd="2" destOrd="0" presId="urn:microsoft.com/office/officeart/2005/8/layout/pList2"/>
    <dgm:cxn modelId="{8527E171-88A5-4C4C-8A10-EEDC2BE2273E}" type="presParOf" srcId="{DB30F62C-3515-45BF-8431-1EF355AC673F}" destId="{8CD53447-9C49-4040-8241-D1F73069F2B0}" srcOrd="0" destOrd="0" presId="urn:microsoft.com/office/officeart/2005/8/layout/pList2"/>
    <dgm:cxn modelId="{5CB2172F-2289-4B2B-A1FB-62332492E411}" type="presParOf" srcId="{DB30F62C-3515-45BF-8431-1EF355AC673F}" destId="{7DF55E4B-D606-49BB-9268-64FBC99DF02F}" srcOrd="1" destOrd="0" presId="urn:microsoft.com/office/officeart/2005/8/layout/pList2"/>
    <dgm:cxn modelId="{FF7F8048-79B5-48E7-8427-669FE49203EB}" type="presParOf" srcId="{DB30F62C-3515-45BF-8431-1EF355AC673F}" destId="{6D55D38D-20AD-4FC8-A7E0-2E6DEEEA372C}"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F62D436-95DF-46E0-9F1C-9B645994128A}" type="doc">
      <dgm:prSet loTypeId="urn:microsoft.com/office/officeart/2005/8/layout/chevron2" loCatId="process" qsTypeId="urn:microsoft.com/office/officeart/2005/8/quickstyle/3d9" qsCatId="3D" csTypeId="urn:microsoft.com/office/officeart/2005/8/colors/accent1_2" csCatId="accent1" phldr="1"/>
      <dgm:spPr/>
      <dgm:t>
        <a:bodyPr/>
        <a:lstStyle/>
        <a:p>
          <a:endParaRPr lang="fr-FR"/>
        </a:p>
      </dgm:t>
    </dgm:pt>
    <dgm:pt modelId="{19C9521D-283B-48DD-A1C4-91E3FD603513}">
      <dgm:prSet/>
      <dgm:spPr/>
      <dgm:t>
        <a:bodyPr/>
        <a:lstStyle/>
        <a:p>
          <a:pPr rtl="1"/>
          <a:endParaRPr lang="fr-FR" dirty="0"/>
        </a:p>
      </dgm:t>
    </dgm:pt>
    <dgm:pt modelId="{611672BF-E09A-412D-8558-AC508D79C84B}" type="parTrans" cxnId="{A97E99B6-1B4A-4F6F-BA39-73A4305051B3}">
      <dgm:prSet/>
      <dgm:spPr/>
      <dgm:t>
        <a:bodyPr/>
        <a:lstStyle/>
        <a:p>
          <a:endParaRPr lang="fr-FR"/>
        </a:p>
      </dgm:t>
    </dgm:pt>
    <dgm:pt modelId="{3DCA7499-EE47-4C5B-B906-FC34A7DE8DC0}" type="sibTrans" cxnId="{A97E99B6-1B4A-4F6F-BA39-73A4305051B3}">
      <dgm:prSet/>
      <dgm:spPr/>
      <dgm:t>
        <a:bodyPr/>
        <a:lstStyle/>
        <a:p>
          <a:endParaRPr lang="fr-FR"/>
        </a:p>
      </dgm:t>
    </dgm:pt>
    <dgm:pt modelId="{4A7BD47A-8824-4A7A-9B31-0D7E6EB6C017}">
      <dgm:prSet/>
      <dgm:spPr/>
      <dgm:t>
        <a:bodyPr/>
        <a:lstStyle/>
        <a:p>
          <a:pPr rtl="1"/>
          <a:r>
            <a:rPr lang="ar-DZ" b="1" i="0" smtClean="0"/>
            <a:t>تنمي له </a:t>
          </a:r>
          <a:r>
            <a:rPr lang="ar-DZ" b="1" i="0" u="sng" smtClean="0"/>
            <a:t>الشعور بالمشاركة في تحديد قيمة الضريبة </a:t>
          </a:r>
          <a:r>
            <a:rPr lang="ar-DZ" b="1" i="0" smtClean="0"/>
            <a:t>المستحقة عليه؛ </a:t>
          </a:r>
          <a:endParaRPr lang="fr-FR"/>
        </a:p>
      </dgm:t>
    </dgm:pt>
    <dgm:pt modelId="{8F7E2835-96FC-4F8B-A7C7-65EDD17D9831}" type="parTrans" cxnId="{FA4E061A-28CF-4373-9D24-28777FB7D5EC}">
      <dgm:prSet/>
      <dgm:spPr/>
      <dgm:t>
        <a:bodyPr/>
        <a:lstStyle/>
        <a:p>
          <a:endParaRPr lang="fr-FR"/>
        </a:p>
      </dgm:t>
    </dgm:pt>
    <dgm:pt modelId="{F957EB72-C150-417A-8D38-C28E2BE9A99A}" type="sibTrans" cxnId="{FA4E061A-28CF-4373-9D24-28777FB7D5EC}">
      <dgm:prSet/>
      <dgm:spPr/>
      <dgm:t>
        <a:bodyPr/>
        <a:lstStyle/>
        <a:p>
          <a:endParaRPr lang="fr-FR"/>
        </a:p>
      </dgm:t>
    </dgm:pt>
    <dgm:pt modelId="{1451F34F-0FE2-40CE-A57E-41D0F78F80C2}">
      <dgm:prSet/>
      <dgm:spPr/>
      <dgm:t>
        <a:bodyPr/>
        <a:lstStyle/>
        <a:p>
          <a:pPr rtl="1"/>
          <a:r>
            <a:rPr lang="ar-DZ" b="1" i="0" dirty="0" smtClean="0"/>
            <a:t>يضمن أسلوب التصريح </a:t>
          </a:r>
          <a:r>
            <a:rPr lang="ar-DZ" b="1" i="0" u="sng" dirty="0" smtClean="0"/>
            <a:t>العدالة بالنسبة للعبء الضريبي على المكلف</a:t>
          </a:r>
          <a:r>
            <a:rPr lang="ar-DZ" b="1" i="0" dirty="0" smtClean="0"/>
            <a:t>، باعتبار أنه أدرى بوضعية السيولة الخاصة به وتترجم درجة الوعي الضريبي.</a:t>
          </a:r>
          <a:endParaRPr lang="fr-FR" dirty="0"/>
        </a:p>
      </dgm:t>
    </dgm:pt>
    <dgm:pt modelId="{F678CCBA-1F34-4C1F-B9D2-21D23D9335B0}" type="sibTrans" cxnId="{7051915F-F347-4772-B56E-341393829194}">
      <dgm:prSet/>
      <dgm:spPr/>
      <dgm:t>
        <a:bodyPr/>
        <a:lstStyle/>
        <a:p>
          <a:endParaRPr lang="fr-FR"/>
        </a:p>
      </dgm:t>
    </dgm:pt>
    <dgm:pt modelId="{2A2DC09C-3C40-4A87-9E8D-914257F67080}" type="parTrans" cxnId="{7051915F-F347-4772-B56E-341393829194}">
      <dgm:prSet/>
      <dgm:spPr/>
      <dgm:t>
        <a:bodyPr/>
        <a:lstStyle/>
        <a:p>
          <a:endParaRPr lang="fr-FR"/>
        </a:p>
      </dgm:t>
    </dgm:pt>
    <dgm:pt modelId="{6D7C6C13-4369-4A61-8174-0360D78513AC}">
      <dgm:prSet/>
      <dgm:spPr/>
      <dgm:t>
        <a:bodyPr/>
        <a:lstStyle/>
        <a:p>
          <a:pPr rtl="1"/>
          <a:endParaRPr lang="fr-FR" dirty="0"/>
        </a:p>
      </dgm:t>
    </dgm:pt>
    <dgm:pt modelId="{95E55B00-F926-406D-B9BC-C68FDE575EDD}" type="sibTrans" cxnId="{0F16DCEC-F61F-4538-82F7-5BCCAF751729}">
      <dgm:prSet/>
      <dgm:spPr/>
      <dgm:t>
        <a:bodyPr/>
        <a:lstStyle/>
        <a:p>
          <a:endParaRPr lang="fr-FR"/>
        </a:p>
      </dgm:t>
    </dgm:pt>
    <dgm:pt modelId="{F22C0235-4EA2-4D3F-9540-781B2472DFCE}" type="parTrans" cxnId="{0F16DCEC-F61F-4538-82F7-5BCCAF751729}">
      <dgm:prSet/>
      <dgm:spPr/>
      <dgm:t>
        <a:bodyPr/>
        <a:lstStyle/>
        <a:p>
          <a:endParaRPr lang="fr-FR"/>
        </a:p>
      </dgm:t>
    </dgm:pt>
    <dgm:pt modelId="{38868DA5-DD5F-42D5-BB59-A4FB10D5C8C5}">
      <dgm:prSet/>
      <dgm:spPr/>
      <dgm:t>
        <a:bodyPr/>
        <a:lstStyle/>
        <a:p>
          <a:pPr rtl="0"/>
          <a:r>
            <a:rPr lang="ar-DZ" b="1" i="0" dirty="0" smtClean="0">
              <a:latin typeface="Sakkal Majalla" panose="02000000000000000000" pitchFamily="2" charset="-78"/>
              <a:cs typeface="Sakkal Majalla" panose="02000000000000000000" pitchFamily="2" charset="-78"/>
            </a:rPr>
            <a:t>أهمية التصريحات </a:t>
          </a:r>
          <a:r>
            <a:rPr lang="ar-DZ" b="1" i="0" dirty="0" err="1" smtClean="0">
              <a:latin typeface="Sakkal Majalla" panose="02000000000000000000" pitchFamily="2" charset="-78"/>
              <a:cs typeface="Sakkal Majalla" panose="02000000000000000000" pitchFamily="2" charset="-78"/>
            </a:rPr>
            <a:t>الجبائية</a:t>
          </a:r>
          <a:r>
            <a:rPr lang="ar-DZ" b="1" i="0" dirty="0" smtClean="0">
              <a:latin typeface="Sakkal Majalla" panose="02000000000000000000" pitchFamily="2" charset="-78"/>
              <a:cs typeface="Sakkal Majalla" panose="02000000000000000000" pitchFamily="2" charset="-78"/>
            </a:rPr>
            <a:t> بالنسبة للمكلف</a:t>
          </a:r>
          <a:endParaRPr lang="fr-FR" b="1" dirty="0">
            <a:latin typeface="Sakkal Majalla" panose="02000000000000000000" pitchFamily="2" charset="-78"/>
            <a:cs typeface="Sakkal Majalla" panose="02000000000000000000" pitchFamily="2" charset="-78"/>
          </a:endParaRPr>
        </a:p>
      </dgm:t>
    </dgm:pt>
    <dgm:pt modelId="{21E17A0D-ECFB-4E60-9C2E-D2989D25AB21}" type="sibTrans" cxnId="{373D2FAD-658A-4FA7-8865-1BCE8F98158C}">
      <dgm:prSet/>
      <dgm:spPr/>
      <dgm:t>
        <a:bodyPr/>
        <a:lstStyle/>
        <a:p>
          <a:endParaRPr lang="fr-FR"/>
        </a:p>
      </dgm:t>
    </dgm:pt>
    <dgm:pt modelId="{3B3B15E5-7F67-4814-A9A8-C1AF9729E411}" type="parTrans" cxnId="{373D2FAD-658A-4FA7-8865-1BCE8F98158C}">
      <dgm:prSet/>
      <dgm:spPr/>
      <dgm:t>
        <a:bodyPr/>
        <a:lstStyle/>
        <a:p>
          <a:endParaRPr lang="fr-FR"/>
        </a:p>
      </dgm:t>
    </dgm:pt>
    <dgm:pt modelId="{9C0AFBEA-BE06-42FA-9E41-6494F2295728}" type="pres">
      <dgm:prSet presAssocID="{4F62D436-95DF-46E0-9F1C-9B645994128A}" presName="linearFlow" presStyleCnt="0">
        <dgm:presLayoutVars>
          <dgm:dir/>
          <dgm:animLvl val="lvl"/>
          <dgm:resizeHandles val="exact"/>
        </dgm:presLayoutVars>
      </dgm:prSet>
      <dgm:spPr/>
      <dgm:t>
        <a:bodyPr/>
        <a:lstStyle/>
        <a:p>
          <a:endParaRPr lang="fr-FR"/>
        </a:p>
      </dgm:t>
    </dgm:pt>
    <dgm:pt modelId="{4E0D00CC-5E2D-4C2B-AFF2-12DB15AA533E}" type="pres">
      <dgm:prSet presAssocID="{19C9521D-283B-48DD-A1C4-91E3FD603513}" presName="composite" presStyleCnt="0"/>
      <dgm:spPr/>
    </dgm:pt>
    <dgm:pt modelId="{F962BF1E-AB08-46B7-8498-7040DE884438}" type="pres">
      <dgm:prSet presAssocID="{19C9521D-283B-48DD-A1C4-91E3FD603513}" presName="parentText" presStyleLbl="alignNode1" presStyleIdx="0" presStyleCnt="2">
        <dgm:presLayoutVars>
          <dgm:chMax val="1"/>
          <dgm:bulletEnabled val="1"/>
        </dgm:presLayoutVars>
      </dgm:prSet>
      <dgm:spPr/>
      <dgm:t>
        <a:bodyPr/>
        <a:lstStyle/>
        <a:p>
          <a:endParaRPr lang="fr-FR"/>
        </a:p>
      </dgm:t>
    </dgm:pt>
    <dgm:pt modelId="{C438D7F9-A01A-4390-9866-B90DCF57283B}" type="pres">
      <dgm:prSet presAssocID="{19C9521D-283B-48DD-A1C4-91E3FD603513}" presName="descendantText" presStyleLbl="alignAcc1" presStyleIdx="0" presStyleCnt="2">
        <dgm:presLayoutVars>
          <dgm:bulletEnabled val="1"/>
        </dgm:presLayoutVars>
      </dgm:prSet>
      <dgm:spPr/>
      <dgm:t>
        <a:bodyPr/>
        <a:lstStyle/>
        <a:p>
          <a:endParaRPr lang="fr-FR"/>
        </a:p>
      </dgm:t>
    </dgm:pt>
    <dgm:pt modelId="{4CB5717B-A84E-4281-A5BF-8E6F750B689E}" type="pres">
      <dgm:prSet presAssocID="{3DCA7499-EE47-4C5B-B906-FC34A7DE8DC0}" presName="sp" presStyleCnt="0"/>
      <dgm:spPr/>
    </dgm:pt>
    <dgm:pt modelId="{5E06F10D-26CB-4489-95A5-345C20CAA14E}" type="pres">
      <dgm:prSet presAssocID="{38868DA5-DD5F-42D5-BB59-A4FB10D5C8C5}" presName="composite" presStyleCnt="0"/>
      <dgm:spPr/>
    </dgm:pt>
    <dgm:pt modelId="{61F23BEC-B303-427D-96C5-EED7059C29F1}" type="pres">
      <dgm:prSet presAssocID="{38868DA5-DD5F-42D5-BB59-A4FB10D5C8C5}" presName="parentText" presStyleLbl="alignNode1" presStyleIdx="1" presStyleCnt="2">
        <dgm:presLayoutVars>
          <dgm:chMax val="1"/>
          <dgm:bulletEnabled val="1"/>
        </dgm:presLayoutVars>
      </dgm:prSet>
      <dgm:spPr/>
      <dgm:t>
        <a:bodyPr/>
        <a:lstStyle/>
        <a:p>
          <a:endParaRPr lang="fr-FR"/>
        </a:p>
      </dgm:t>
    </dgm:pt>
    <dgm:pt modelId="{04CD2C09-3F93-4071-A90C-EF6959F8AB5E}" type="pres">
      <dgm:prSet presAssocID="{38868DA5-DD5F-42D5-BB59-A4FB10D5C8C5}" presName="descendantText" presStyleLbl="alignAcc1" presStyleIdx="1" presStyleCnt="2">
        <dgm:presLayoutVars>
          <dgm:bulletEnabled val="1"/>
        </dgm:presLayoutVars>
      </dgm:prSet>
      <dgm:spPr/>
      <dgm:t>
        <a:bodyPr/>
        <a:lstStyle/>
        <a:p>
          <a:endParaRPr lang="fr-FR"/>
        </a:p>
      </dgm:t>
    </dgm:pt>
  </dgm:ptLst>
  <dgm:cxnLst>
    <dgm:cxn modelId="{332D4977-9343-4C9C-AB41-C51CF1BEBD54}" type="presOf" srcId="{1451F34F-0FE2-40CE-A57E-41D0F78F80C2}" destId="{04CD2C09-3F93-4071-A90C-EF6959F8AB5E}" srcOrd="0" destOrd="1" presId="urn:microsoft.com/office/officeart/2005/8/layout/chevron2"/>
    <dgm:cxn modelId="{FA4E061A-28CF-4373-9D24-28777FB7D5EC}" srcId="{19C9521D-283B-48DD-A1C4-91E3FD603513}" destId="{4A7BD47A-8824-4A7A-9B31-0D7E6EB6C017}" srcOrd="0" destOrd="0" parTransId="{8F7E2835-96FC-4F8B-A7C7-65EDD17D9831}" sibTransId="{F957EB72-C150-417A-8D38-C28E2BE9A99A}"/>
    <dgm:cxn modelId="{366494CB-BE89-4C68-88B8-EB9A7891309D}" type="presOf" srcId="{19C9521D-283B-48DD-A1C4-91E3FD603513}" destId="{F962BF1E-AB08-46B7-8498-7040DE884438}" srcOrd="0" destOrd="0" presId="urn:microsoft.com/office/officeart/2005/8/layout/chevron2"/>
    <dgm:cxn modelId="{4AEA096E-B55E-45E7-9CBF-70D63F122362}" type="presOf" srcId="{38868DA5-DD5F-42D5-BB59-A4FB10D5C8C5}" destId="{61F23BEC-B303-427D-96C5-EED7059C29F1}" srcOrd="0" destOrd="0" presId="urn:microsoft.com/office/officeart/2005/8/layout/chevron2"/>
    <dgm:cxn modelId="{7051915F-F347-4772-B56E-341393829194}" srcId="{38868DA5-DD5F-42D5-BB59-A4FB10D5C8C5}" destId="{1451F34F-0FE2-40CE-A57E-41D0F78F80C2}" srcOrd="1" destOrd="0" parTransId="{2A2DC09C-3C40-4A87-9E8D-914257F67080}" sibTransId="{F678CCBA-1F34-4C1F-B9D2-21D23D9335B0}"/>
    <dgm:cxn modelId="{373D2FAD-658A-4FA7-8865-1BCE8F98158C}" srcId="{4F62D436-95DF-46E0-9F1C-9B645994128A}" destId="{38868DA5-DD5F-42D5-BB59-A4FB10D5C8C5}" srcOrd="1" destOrd="0" parTransId="{3B3B15E5-7F67-4814-A9A8-C1AF9729E411}" sibTransId="{21E17A0D-ECFB-4E60-9C2E-D2989D25AB21}"/>
    <dgm:cxn modelId="{A97E99B6-1B4A-4F6F-BA39-73A4305051B3}" srcId="{4F62D436-95DF-46E0-9F1C-9B645994128A}" destId="{19C9521D-283B-48DD-A1C4-91E3FD603513}" srcOrd="0" destOrd="0" parTransId="{611672BF-E09A-412D-8558-AC508D79C84B}" sibTransId="{3DCA7499-EE47-4C5B-B906-FC34A7DE8DC0}"/>
    <dgm:cxn modelId="{01028F31-3037-4C91-810E-C9AEF044BEB7}" type="presOf" srcId="{4A7BD47A-8824-4A7A-9B31-0D7E6EB6C017}" destId="{C438D7F9-A01A-4390-9866-B90DCF57283B}" srcOrd="0" destOrd="0" presId="urn:microsoft.com/office/officeart/2005/8/layout/chevron2"/>
    <dgm:cxn modelId="{515DC937-C111-43CD-A1F4-6B26F9AB7996}" type="presOf" srcId="{4F62D436-95DF-46E0-9F1C-9B645994128A}" destId="{9C0AFBEA-BE06-42FA-9E41-6494F2295728}" srcOrd="0" destOrd="0" presId="urn:microsoft.com/office/officeart/2005/8/layout/chevron2"/>
    <dgm:cxn modelId="{0F16DCEC-F61F-4538-82F7-5BCCAF751729}" srcId="{38868DA5-DD5F-42D5-BB59-A4FB10D5C8C5}" destId="{6D7C6C13-4369-4A61-8174-0360D78513AC}" srcOrd="0" destOrd="0" parTransId="{F22C0235-4EA2-4D3F-9540-781B2472DFCE}" sibTransId="{95E55B00-F926-406D-B9BC-C68FDE575EDD}"/>
    <dgm:cxn modelId="{345B47B7-FA60-430D-8DDA-9073B74D6E8A}" type="presOf" srcId="{6D7C6C13-4369-4A61-8174-0360D78513AC}" destId="{04CD2C09-3F93-4071-A90C-EF6959F8AB5E}" srcOrd="0" destOrd="0" presId="urn:microsoft.com/office/officeart/2005/8/layout/chevron2"/>
    <dgm:cxn modelId="{99A8BD0A-43C2-471E-906B-49E5BE5B8112}" type="presParOf" srcId="{9C0AFBEA-BE06-42FA-9E41-6494F2295728}" destId="{4E0D00CC-5E2D-4C2B-AFF2-12DB15AA533E}" srcOrd="0" destOrd="0" presId="urn:microsoft.com/office/officeart/2005/8/layout/chevron2"/>
    <dgm:cxn modelId="{F387508B-F82A-4642-B0B7-42D7D19E1F35}" type="presParOf" srcId="{4E0D00CC-5E2D-4C2B-AFF2-12DB15AA533E}" destId="{F962BF1E-AB08-46B7-8498-7040DE884438}" srcOrd="0" destOrd="0" presId="urn:microsoft.com/office/officeart/2005/8/layout/chevron2"/>
    <dgm:cxn modelId="{9009BCEA-5C87-4919-966D-8BCF640B59B7}" type="presParOf" srcId="{4E0D00CC-5E2D-4C2B-AFF2-12DB15AA533E}" destId="{C438D7F9-A01A-4390-9866-B90DCF57283B}" srcOrd="1" destOrd="0" presId="urn:microsoft.com/office/officeart/2005/8/layout/chevron2"/>
    <dgm:cxn modelId="{6D05B457-8AD2-433A-9739-5C5D4127B733}" type="presParOf" srcId="{9C0AFBEA-BE06-42FA-9E41-6494F2295728}" destId="{4CB5717B-A84E-4281-A5BF-8E6F750B689E}" srcOrd="1" destOrd="0" presId="urn:microsoft.com/office/officeart/2005/8/layout/chevron2"/>
    <dgm:cxn modelId="{6ACCCC15-498E-4CC9-8D50-D429F9F8558E}" type="presParOf" srcId="{9C0AFBEA-BE06-42FA-9E41-6494F2295728}" destId="{5E06F10D-26CB-4489-95A5-345C20CAA14E}" srcOrd="2" destOrd="0" presId="urn:microsoft.com/office/officeart/2005/8/layout/chevron2"/>
    <dgm:cxn modelId="{65F88BF1-6734-4430-AF7E-B0E61FBE62B1}" type="presParOf" srcId="{5E06F10D-26CB-4489-95A5-345C20CAA14E}" destId="{61F23BEC-B303-427D-96C5-EED7059C29F1}" srcOrd="0" destOrd="0" presId="urn:microsoft.com/office/officeart/2005/8/layout/chevron2"/>
    <dgm:cxn modelId="{86F380EA-693B-47CC-9C6F-3D29B091A2D1}" type="presParOf" srcId="{5E06F10D-26CB-4489-95A5-345C20CAA14E}" destId="{04CD2C09-3F93-4071-A90C-EF6959F8AB5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053999A-9F79-4C48-8059-B2E237B8C243}" type="doc">
      <dgm:prSet loTypeId="urn:microsoft.com/office/officeart/2005/8/layout/hList3" loCatId="list" qsTypeId="urn:microsoft.com/office/officeart/2005/8/quickstyle/3d1" qsCatId="3D" csTypeId="urn:microsoft.com/office/officeart/2005/8/colors/accent3_5" csCatId="accent3" phldr="1"/>
      <dgm:spPr/>
      <dgm:t>
        <a:bodyPr/>
        <a:lstStyle/>
        <a:p>
          <a:endParaRPr lang="fr-FR"/>
        </a:p>
      </dgm:t>
    </dgm:pt>
    <dgm:pt modelId="{54A22697-B312-4FA7-9550-72C9FD29B102}">
      <dgm:prSet custT="1"/>
      <dgm:spPr/>
      <dgm:t>
        <a:bodyPr/>
        <a:lstStyle/>
        <a:p>
          <a:pPr rtl="1"/>
          <a:r>
            <a:rPr lang="ar-DZ" sz="4000" b="1" i="0" dirty="0" smtClean="0">
              <a:solidFill>
                <a:srgbClr val="00B050"/>
              </a:solidFill>
              <a:latin typeface="Sakkal Majalla" panose="02000000000000000000" pitchFamily="2" charset="-78"/>
              <a:cs typeface="Sakkal Majalla" panose="02000000000000000000" pitchFamily="2" charset="-78"/>
            </a:rPr>
            <a:t>أهمية التصريحات </a:t>
          </a:r>
          <a:r>
            <a:rPr lang="ar-DZ" sz="4000" b="1" i="0" dirty="0" err="1" smtClean="0">
              <a:solidFill>
                <a:srgbClr val="00B050"/>
              </a:solidFill>
              <a:latin typeface="Sakkal Majalla" panose="02000000000000000000" pitchFamily="2" charset="-78"/>
              <a:cs typeface="Sakkal Majalla" panose="02000000000000000000" pitchFamily="2" charset="-78"/>
            </a:rPr>
            <a:t>الجبائية</a:t>
          </a:r>
          <a:r>
            <a:rPr lang="ar-DZ" sz="4000" b="1" i="0" dirty="0" smtClean="0">
              <a:solidFill>
                <a:srgbClr val="00B050"/>
              </a:solidFill>
              <a:latin typeface="Sakkal Majalla" panose="02000000000000000000" pitchFamily="2" charset="-78"/>
              <a:cs typeface="Sakkal Majalla" panose="02000000000000000000" pitchFamily="2" charset="-78"/>
            </a:rPr>
            <a:t> بالنسبة للإدارة</a:t>
          </a:r>
          <a:endParaRPr lang="fr-FR" sz="4000" dirty="0">
            <a:solidFill>
              <a:srgbClr val="00B050"/>
            </a:solidFill>
            <a:latin typeface="Sakkal Majalla" panose="02000000000000000000" pitchFamily="2" charset="-78"/>
            <a:cs typeface="Sakkal Majalla" panose="02000000000000000000" pitchFamily="2" charset="-78"/>
          </a:endParaRPr>
        </a:p>
      </dgm:t>
    </dgm:pt>
    <dgm:pt modelId="{290FE1A3-8B35-4189-969E-A8FED7096073}" type="parTrans" cxnId="{08D5AFB7-1D01-4831-8286-BF2EAF36FD34}">
      <dgm:prSet/>
      <dgm:spPr/>
      <dgm:t>
        <a:bodyPr/>
        <a:lstStyle/>
        <a:p>
          <a:endParaRPr lang="fr-FR"/>
        </a:p>
      </dgm:t>
    </dgm:pt>
    <dgm:pt modelId="{BA4FCCBC-A967-44C4-A7B8-B4FD2EDCE552}" type="sibTrans" cxnId="{08D5AFB7-1D01-4831-8286-BF2EAF36FD34}">
      <dgm:prSet/>
      <dgm:spPr/>
      <dgm:t>
        <a:bodyPr/>
        <a:lstStyle/>
        <a:p>
          <a:endParaRPr lang="fr-FR"/>
        </a:p>
      </dgm:t>
    </dgm:pt>
    <dgm:pt modelId="{F3F581E8-42A0-463D-B600-755398D5342F}">
      <dgm:prSet/>
      <dgm:spPr/>
      <dgm:t>
        <a:bodyPr/>
        <a:lstStyle/>
        <a:p>
          <a:endParaRPr lang="fr-FR"/>
        </a:p>
      </dgm:t>
    </dgm:pt>
    <dgm:pt modelId="{3EF4ACD5-F1D9-4E41-BFB8-721B2E5DF6D0}" type="parTrans" cxnId="{EF020B3D-0CE5-4F6F-8FFF-369D44324060}">
      <dgm:prSet/>
      <dgm:spPr/>
      <dgm:t>
        <a:bodyPr/>
        <a:lstStyle/>
        <a:p>
          <a:endParaRPr lang="fr-FR"/>
        </a:p>
      </dgm:t>
    </dgm:pt>
    <dgm:pt modelId="{6A87A48D-82E9-47F0-921F-33C0F63BBA97}" type="sibTrans" cxnId="{EF020B3D-0CE5-4F6F-8FFF-369D44324060}">
      <dgm:prSet/>
      <dgm:spPr/>
      <dgm:t>
        <a:bodyPr/>
        <a:lstStyle/>
        <a:p>
          <a:endParaRPr lang="fr-FR"/>
        </a:p>
      </dgm:t>
    </dgm:pt>
    <dgm:pt modelId="{87208347-F03F-4320-A9AE-3A12AA56AE05}">
      <dgm:prSet/>
      <dgm:spPr/>
      <dgm:t>
        <a:bodyPr/>
        <a:lstStyle/>
        <a:p>
          <a:endParaRPr lang="fr-FR"/>
        </a:p>
      </dgm:t>
    </dgm:pt>
    <dgm:pt modelId="{FB8CB1A9-08BD-419C-927B-DD211B19A083}" type="parTrans" cxnId="{E3F2CCA2-84C1-45B8-8E5E-0E402ADD717E}">
      <dgm:prSet/>
      <dgm:spPr/>
      <dgm:t>
        <a:bodyPr/>
        <a:lstStyle/>
        <a:p>
          <a:endParaRPr lang="fr-FR"/>
        </a:p>
      </dgm:t>
    </dgm:pt>
    <dgm:pt modelId="{8E7F69E9-C445-4031-9390-ECFBC420E14F}" type="sibTrans" cxnId="{E3F2CCA2-84C1-45B8-8E5E-0E402ADD717E}">
      <dgm:prSet/>
      <dgm:spPr/>
      <dgm:t>
        <a:bodyPr/>
        <a:lstStyle/>
        <a:p>
          <a:endParaRPr lang="fr-FR"/>
        </a:p>
      </dgm:t>
    </dgm:pt>
    <dgm:pt modelId="{F0DD5967-5DFE-4FED-98A1-C4E1852186B0}">
      <dgm:prSet/>
      <dgm:spPr/>
      <dgm:t>
        <a:bodyPr/>
        <a:lstStyle/>
        <a:p>
          <a:endParaRPr lang="fr-FR"/>
        </a:p>
      </dgm:t>
    </dgm:pt>
    <dgm:pt modelId="{75554229-979C-469F-9004-FB7AD28E7366}" type="parTrans" cxnId="{E553644E-6011-4CCA-B53D-168F74E44FD9}">
      <dgm:prSet/>
      <dgm:spPr/>
      <dgm:t>
        <a:bodyPr/>
        <a:lstStyle/>
        <a:p>
          <a:endParaRPr lang="fr-FR"/>
        </a:p>
      </dgm:t>
    </dgm:pt>
    <dgm:pt modelId="{F51DF096-E8C8-490F-A9A1-C82911A5BD8C}" type="sibTrans" cxnId="{E553644E-6011-4CCA-B53D-168F74E44FD9}">
      <dgm:prSet/>
      <dgm:spPr/>
      <dgm:t>
        <a:bodyPr/>
        <a:lstStyle/>
        <a:p>
          <a:endParaRPr lang="fr-FR"/>
        </a:p>
      </dgm:t>
    </dgm:pt>
    <dgm:pt modelId="{8AC3BA48-2185-4DDC-B177-C31DFA13D235}">
      <dgm:prSet/>
      <dgm:spPr/>
      <dgm:t>
        <a:bodyPr/>
        <a:lstStyle/>
        <a:p>
          <a:pPr rtl="1"/>
          <a:r>
            <a:rPr lang="ar-DZ" b="1" i="0" dirty="0" smtClean="0">
              <a:solidFill>
                <a:schemeClr val="accent6">
                  <a:lumMod val="75000"/>
                </a:schemeClr>
              </a:solidFill>
              <a:latin typeface="Sakkal Majalla" panose="02000000000000000000" pitchFamily="2" charset="-78"/>
              <a:cs typeface="Sakkal Majalla" panose="02000000000000000000" pitchFamily="2" charset="-78"/>
            </a:rPr>
            <a:t>نظام التصريح أداة اتصال بين المكلفين بالضريبة وادارة الضرائب</a:t>
          </a:r>
          <a:endParaRPr lang="fr-FR" dirty="0">
            <a:solidFill>
              <a:schemeClr val="accent6">
                <a:lumMod val="75000"/>
              </a:schemeClr>
            </a:solidFill>
            <a:latin typeface="Sakkal Majalla" panose="02000000000000000000" pitchFamily="2" charset="-78"/>
            <a:cs typeface="Sakkal Majalla" panose="02000000000000000000" pitchFamily="2" charset="-78"/>
          </a:endParaRPr>
        </a:p>
      </dgm:t>
    </dgm:pt>
    <dgm:pt modelId="{D7362966-8310-4682-B8BC-360598086279}" type="parTrans" cxnId="{AB510415-1055-40B4-8626-E3A4AC9B77E6}">
      <dgm:prSet/>
      <dgm:spPr/>
    </dgm:pt>
    <dgm:pt modelId="{66F1F93B-E80D-4858-A297-2D25D1540AD3}" type="sibTrans" cxnId="{AB510415-1055-40B4-8626-E3A4AC9B77E6}">
      <dgm:prSet/>
      <dgm:spPr/>
    </dgm:pt>
    <dgm:pt modelId="{C7AC26C0-289E-4B22-B481-2ED099B90035}">
      <dgm:prSet/>
      <dgm:spPr/>
      <dgm:t>
        <a:bodyPr/>
        <a:lstStyle/>
        <a:p>
          <a:pPr rtl="1"/>
          <a:r>
            <a:rPr lang="ar-DZ" b="1" i="0" dirty="0" smtClean="0">
              <a:solidFill>
                <a:srgbClr val="92D050"/>
              </a:solidFill>
              <a:latin typeface="Sakkal Majalla" panose="02000000000000000000" pitchFamily="2" charset="-78"/>
              <a:cs typeface="Sakkal Majalla" panose="02000000000000000000" pitchFamily="2" charset="-78"/>
            </a:rPr>
            <a:t>نظام التصريح يمكن الإدارة من ممارسة المراجعة على جميع النشاطات</a:t>
          </a:r>
          <a:endParaRPr lang="fr-FR" dirty="0">
            <a:solidFill>
              <a:srgbClr val="92D050"/>
            </a:solidFill>
            <a:latin typeface="Sakkal Majalla" panose="02000000000000000000" pitchFamily="2" charset="-78"/>
            <a:cs typeface="Sakkal Majalla" panose="02000000000000000000" pitchFamily="2" charset="-78"/>
          </a:endParaRPr>
        </a:p>
      </dgm:t>
    </dgm:pt>
    <dgm:pt modelId="{78215CC1-6D55-4A7D-BB97-455D5E57989E}" type="parTrans" cxnId="{C5449C9E-6F76-4B1B-842A-AD6D72B65597}">
      <dgm:prSet/>
      <dgm:spPr/>
      <dgm:t>
        <a:bodyPr/>
        <a:lstStyle/>
        <a:p>
          <a:endParaRPr lang="fr-FR"/>
        </a:p>
      </dgm:t>
    </dgm:pt>
    <dgm:pt modelId="{2D04421F-8E72-4145-8475-792114BFF6F4}" type="sibTrans" cxnId="{C5449C9E-6F76-4B1B-842A-AD6D72B65597}">
      <dgm:prSet/>
      <dgm:spPr/>
      <dgm:t>
        <a:bodyPr/>
        <a:lstStyle/>
        <a:p>
          <a:endParaRPr lang="fr-FR"/>
        </a:p>
      </dgm:t>
    </dgm:pt>
    <dgm:pt modelId="{0A9410CB-02F2-4CBF-A08E-E53C3EFA54C9}">
      <dgm:prSet/>
      <dgm:spPr/>
      <dgm:t>
        <a:bodyPr/>
        <a:lstStyle/>
        <a:p>
          <a:pPr rtl="1"/>
          <a:r>
            <a:rPr lang="ar-DZ" b="1" i="0" dirty="0" smtClean="0">
              <a:solidFill>
                <a:schemeClr val="bg2"/>
              </a:solidFill>
              <a:latin typeface="Sakkal Majalla" panose="02000000000000000000" pitchFamily="2" charset="-78"/>
              <a:cs typeface="Sakkal Majalla" panose="02000000000000000000" pitchFamily="2" charset="-78"/>
            </a:rPr>
            <a:t>نظام التصريح يبني على الثقة المتبادلة بين الإدارة والمكلفين</a:t>
          </a:r>
          <a:endParaRPr lang="fr-FR" dirty="0">
            <a:solidFill>
              <a:schemeClr val="bg2"/>
            </a:solidFill>
            <a:latin typeface="Sakkal Majalla" panose="02000000000000000000" pitchFamily="2" charset="-78"/>
            <a:cs typeface="Sakkal Majalla" panose="02000000000000000000" pitchFamily="2" charset="-78"/>
          </a:endParaRPr>
        </a:p>
      </dgm:t>
    </dgm:pt>
    <dgm:pt modelId="{CC2EE101-C800-4BAD-A2BB-3631F3C56A41}" type="parTrans" cxnId="{EBFA7462-8D97-4346-A93E-0ECCF3F96028}">
      <dgm:prSet/>
      <dgm:spPr/>
      <dgm:t>
        <a:bodyPr/>
        <a:lstStyle/>
        <a:p>
          <a:endParaRPr lang="fr-FR"/>
        </a:p>
      </dgm:t>
    </dgm:pt>
    <dgm:pt modelId="{120574CD-D49A-497C-B6A9-1B3ADC97D270}" type="sibTrans" cxnId="{EBFA7462-8D97-4346-A93E-0ECCF3F96028}">
      <dgm:prSet/>
      <dgm:spPr/>
      <dgm:t>
        <a:bodyPr/>
        <a:lstStyle/>
        <a:p>
          <a:endParaRPr lang="fr-FR"/>
        </a:p>
      </dgm:t>
    </dgm:pt>
    <dgm:pt modelId="{47B3BD8A-9ED1-4532-BCC8-FD6E5CE7E012}" type="pres">
      <dgm:prSet presAssocID="{5053999A-9F79-4C48-8059-B2E237B8C243}" presName="composite" presStyleCnt="0">
        <dgm:presLayoutVars>
          <dgm:chMax val="1"/>
          <dgm:dir/>
          <dgm:resizeHandles val="exact"/>
        </dgm:presLayoutVars>
      </dgm:prSet>
      <dgm:spPr/>
      <dgm:t>
        <a:bodyPr/>
        <a:lstStyle/>
        <a:p>
          <a:endParaRPr lang="fr-FR"/>
        </a:p>
      </dgm:t>
    </dgm:pt>
    <dgm:pt modelId="{2EC0F2C2-2949-4923-ABE0-B87D090FF828}" type="pres">
      <dgm:prSet presAssocID="{54A22697-B312-4FA7-9550-72C9FD29B102}" presName="roof" presStyleLbl="dkBgShp" presStyleIdx="0" presStyleCnt="2"/>
      <dgm:spPr/>
      <dgm:t>
        <a:bodyPr/>
        <a:lstStyle/>
        <a:p>
          <a:endParaRPr lang="fr-FR"/>
        </a:p>
      </dgm:t>
    </dgm:pt>
    <dgm:pt modelId="{7E5313E2-CEDA-4905-A901-9204574BE4B7}" type="pres">
      <dgm:prSet presAssocID="{54A22697-B312-4FA7-9550-72C9FD29B102}" presName="pillars" presStyleCnt="0"/>
      <dgm:spPr/>
    </dgm:pt>
    <dgm:pt modelId="{2C3CD23D-48C4-465F-8D66-8615705A00EE}" type="pres">
      <dgm:prSet presAssocID="{54A22697-B312-4FA7-9550-72C9FD29B102}" presName="pillar1" presStyleLbl="node1" presStyleIdx="0" presStyleCnt="3">
        <dgm:presLayoutVars>
          <dgm:bulletEnabled val="1"/>
        </dgm:presLayoutVars>
      </dgm:prSet>
      <dgm:spPr/>
      <dgm:t>
        <a:bodyPr/>
        <a:lstStyle/>
        <a:p>
          <a:endParaRPr lang="fr-FR"/>
        </a:p>
      </dgm:t>
    </dgm:pt>
    <dgm:pt modelId="{6512FAD6-0BB6-409A-B688-20EE88CCCEA9}" type="pres">
      <dgm:prSet presAssocID="{0A9410CB-02F2-4CBF-A08E-E53C3EFA54C9}" presName="pillarX" presStyleLbl="node1" presStyleIdx="1" presStyleCnt="3">
        <dgm:presLayoutVars>
          <dgm:bulletEnabled val="1"/>
        </dgm:presLayoutVars>
      </dgm:prSet>
      <dgm:spPr/>
      <dgm:t>
        <a:bodyPr/>
        <a:lstStyle/>
        <a:p>
          <a:endParaRPr lang="fr-FR"/>
        </a:p>
      </dgm:t>
    </dgm:pt>
    <dgm:pt modelId="{11CE588B-DEB2-4A2B-8017-725CCBAEF94F}" type="pres">
      <dgm:prSet presAssocID="{C7AC26C0-289E-4B22-B481-2ED099B90035}" presName="pillarX" presStyleLbl="node1" presStyleIdx="2" presStyleCnt="3">
        <dgm:presLayoutVars>
          <dgm:bulletEnabled val="1"/>
        </dgm:presLayoutVars>
      </dgm:prSet>
      <dgm:spPr/>
      <dgm:t>
        <a:bodyPr/>
        <a:lstStyle/>
        <a:p>
          <a:endParaRPr lang="fr-FR"/>
        </a:p>
      </dgm:t>
    </dgm:pt>
    <dgm:pt modelId="{065EF08F-B0C0-4DF8-9053-66385DADC30D}" type="pres">
      <dgm:prSet presAssocID="{54A22697-B312-4FA7-9550-72C9FD29B102}" presName="base" presStyleLbl="dkBgShp" presStyleIdx="1" presStyleCnt="2"/>
      <dgm:spPr/>
    </dgm:pt>
  </dgm:ptLst>
  <dgm:cxnLst>
    <dgm:cxn modelId="{C5449C9E-6F76-4B1B-842A-AD6D72B65597}" srcId="{54A22697-B312-4FA7-9550-72C9FD29B102}" destId="{C7AC26C0-289E-4B22-B481-2ED099B90035}" srcOrd="2" destOrd="0" parTransId="{78215CC1-6D55-4A7D-BB97-455D5E57989E}" sibTransId="{2D04421F-8E72-4145-8475-792114BFF6F4}"/>
    <dgm:cxn modelId="{6F9B1945-74FD-47B4-9777-03B6C4A0E823}" type="presOf" srcId="{5053999A-9F79-4C48-8059-B2E237B8C243}" destId="{47B3BD8A-9ED1-4532-BCC8-FD6E5CE7E012}" srcOrd="0" destOrd="0" presId="urn:microsoft.com/office/officeart/2005/8/layout/hList3"/>
    <dgm:cxn modelId="{08D5AFB7-1D01-4831-8286-BF2EAF36FD34}" srcId="{5053999A-9F79-4C48-8059-B2E237B8C243}" destId="{54A22697-B312-4FA7-9550-72C9FD29B102}" srcOrd="0" destOrd="0" parTransId="{290FE1A3-8B35-4189-969E-A8FED7096073}" sibTransId="{BA4FCCBC-A967-44C4-A7B8-B4FD2EDCE552}"/>
    <dgm:cxn modelId="{69821D1A-676D-4441-8359-8B89D77703DA}" type="presOf" srcId="{54A22697-B312-4FA7-9550-72C9FD29B102}" destId="{2EC0F2C2-2949-4923-ABE0-B87D090FF828}" srcOrd="0" destOrd="0" presId="urn:microsoft.com/office/officeart/2005/8/layout/hList3"/>
    <dgm:cxn modelId="{0DE4BEFB-E5B6-4591-BF0F-D54D515B425E}" type="presOf" srcId="{8AC3BA48-2185-4DDC-B177-C31DFA13D235}" destId="{2C3CD23D-48C4-465F-8D66-8615705A00EE}" srcOrd="0" destOrd="0" presId="urn:microsoft.com/office/officeart/2005/8/layout/hList3"/>
    <dgm:cxn modelId="{E3F2CCA2-84C1-45B8-8E5E-0E402ADD717E}" srcId="{5053999A-9F79-4C48-8059-B2E237B8C243}" destId="{87208347-F03F-4320-A9AE-3A12AA56AE05}" srcOrd="2" destOrd="0" parTransId="{FB8CB1A9-08BD-419C-927B-DD211B19A083}" sibTransId="{8E7F69E9-C445-4031-9390-ECFBC420E14F}"/>
    <dgm:cxn modelId="{EF020B3D-0CE5-4F6F-8FFF-369D44324060}" srcId="{5053999A-9F79-4C48-8059-B2E237B8C243}" destId="{F3F581E8-42A0-463D-B600-755398D5342F}" srcOrd="1" destOrd="0" parTransId="{3EF4ACD5-F1D9-4E41-BFB8-721B2E5DF6D0}" sibTransId="{6A87A48D-82E9-47F0-921F-33C0F63BBA97}"/>
    <dgm:cxn modelId="{AB510415-1055-40B4-8626-E3A4AC9B77E6}" srcId="{54A22697-B312-4FA7-9550-72C9FD29B102}" destId="{8AC3BA48-2185-4DDC-B177-C31DFA13D235}" srcOrd="0" destOrd="0" parTransId="{D7362966-8310-4682-B8BC-360598086279}" sibTransId="{66F1F93B-E80D-4858-A297-2D25D1540AD3}"/>
    <dgm:cxn modelId="{23D7D145-15C7-4A92-9B6F-797840F4C936}" type="presOf" srcId="{C7AC26C0-289E-4B22-B481-2ED099B90035}" destId="{11CE588B-DEB2-4A2B-8017-725CCBAEF94F}" srcOrd="0" destOrd="0" presId="urn:microsoft.com/office/officeart/2005/8/layout/hList3"/>
    <dgm:cxn modelId="{E553644E-6011-4CCA-B53D-168F74E44FD9}" srcId="{5053999A-9F79-4C48-8059-B2E237B8C243}" destId="{F0DD5967-5DFE-4FED-98A1-C4E1852186B0}" srcOrd="3" destOrd="0" parTransId="{75554229-979C-469F-9004-FB7AD28E7366}" sibTransId="{F51DF096-E8C8-490F-A9A1-C82911A5BD8C}"/>
    <dgm:cxn modelId="{0A46703A-2BBD-4708-BF89-45F39B81CF52}" type="presOf" srcId="{0A9410CB-02F2-4CBF-A08E-E53C3EFA54C9}" destId="{6512FAD6-0BB6-409A-B688-20EE88CCCEA9}" srcOrd="0" destOrd="0" presId="urn:microsoft.com/office/officeart/2005/8/layout/hList3"/>
    <dgm:cxn modelId="{EBFA7462-8D97-4346-A93E-0ECCF3F96028}" srcId="{54A22697-B312-4FA7-9550-72C9FD29B102}" destId="{0A9410CB-02F2-4CBF-A08E-E53C3EFA54C9}" srcOrd="1" destOrd="0" parTransId="{CC2EE101-C800-4BAD-A2BB-3631F3C56A41}" sibTransId="{120574CD-D49A-497C-B6A9-1B3ADC97D270}"/>
    <dgm:cxn modelId="{C1AC013E-5A2E-42DA-B401-1FB485D57915}" type="presParOf" srcId="{47B3BD8A-9ED1-4532-BCC8-FD6E5CE7E012}" destId="{2EC0F2C2-2949-4923-ABE0-B87D090FF828}" srcOrd="0" destOrd="0" presId="urn:microsoft.com/office/officeart/2005/8/layout/hList3"/>
    <dgm:cxn modelId="{E1EBC9B1-ABA9-48F2-8838-F93CAE2C3FD2}" type="presParOf" srcId="{47B3BD8A-9ED1-4532-BCC8-FD6E5CE7E012}" destId="{7E5313E2-CEDA-4905-A901-9204574BE4B7}" srcOrd="1" destOrd="0" presId="urn:microsoft.com/office/officeart/2005/8/layout/hList3"/>
    <dgm:cxn modelId="{C7B64D81-2B37-453F-A7A9-CD9AFBBDEFE8}" type="presParOf" srcId="{7E5313E2-CEDA-4905-A901-9204574BE4B7}" destId="{2C3CD23D-48C4-465F-8D66-8615705A00EE}" srcOrd="0" destOrd="0" presId="urn:microsoft.com/office/officeart/2005/8/layout/hList3"/>
    <dgm:cxn modelId="{E5C0FF8D-2B0B-45CF-A4B8-67424A8A13AA}" type="presParOf" srcId="{7E5313E2-CEDA-4905-A901-9204574BE4B7}" destId="{6512FAD6-0BB6-409A-B688-20EE88CCCEA9}" srcOrd="1" destOrd="0" presId="urn:microsoft.com/office/officeart/2005/8/layout/hList3"/>
    <dgm:cxn modelId="{D2AB7BD3-6937-4A62-8EBC-B5B78D5316BF}" type="presParOf" srcId="{7E5313E2-CEDA-4905-A901-9204574BE4B7}" destId="{11CE588B-DEB2-4A2B-8017-725CCBAEF94F}" srcOrd="2" destOrd="0" presId="urn:microsoft.com/office/officeart/2005/8/layout/hList3"/>
    <dgm:cxn modelId="{D3CBB392-6664-40E9-B42C-F07E5E8C6DFB}" type="presParOf" srcId="{47B3BD8A-9ED1-4532-BCC8-FD6E5CE7E012}" destId="{065EF08F-B0C0-4DF8-9053-66385DADC30D}"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8D83399-F0E1-4C5F-A51A-529E71B5804F}" type="doc">
      <dgm:prSet loTypeId="urn:microsoft.com/office/officeart/2005/8/layout/hList3" loCatId="list" qsTypeId="urn:microsoft.com/office/officeart/2005/8/quickstyle/simple3" qsCatId="simple" csTypeId="urn:microsoft.com/office/officeart/2005/8/colors/accent3_3" csCatId="accent3" phldr="1"/>
      <dgm:spPr/>
      <dgm:t>
        <a:bodyPr/>
        <a:lstStyle/>
        <a:p>
          <a:endParaRPr lang="fr-FR"/>
        </a:p>
      </dgm:t>
    </dgm:pt>
    <dgm:pt modelId="{5C6EA71B-4AB3-40BF-B2BE-E6A8E72D1BBD}">
      <dgm:prSet custT="1"/>
      <dgm:spPr/>
      <dgm:t>
        <a:bodyPr/>
        <a:lstStyle/>
        <a:p>
          <a:pPr rtl="1"/>
          <a:r>
            <a:rPr lang="ar-DZ" sz="4000" b="1" i="0" dirty="0" smtClean="0">
              <a:latin typeface="Sakkal Majalla" panose="02000000000000000000" pitchFamily="2" charset="-78"/>
              <a:cs typeface="Sakkal Majalla" panose="02000000000000000000" pitchFamily="2" charset="-78"/>
            </a:rPr>
            <a:t>المراحل العملية للمراجعة </a:t>
          </a:r>
          <a:r>
            <a:rPr lang="ar-DZ" sz="4000" b="1" i="0" dirty="0" err="1" smtClean="0">
              <a:latin typeface="Sakkal Majalla" panose="02000000000000000000" pitchFamily="2" charset="-78"/>
              <a:cs typeface="Sakkal Majalla" panose="02000000000000000000" pitchFamily="2" charset="-78"/>
            </a:rPr>
            <a:t>الجبائية</a:t>
          </a:r>
          <a:endParaRPr lang="fr-FR" sz="4000" dirty="0">
            <a:latin typeface="Sakkal Majalla" panose="02000000000000000000" pitchFamily="2" charset="-78"/>
            <a:cs typeface="Sakkal Majalla" panose="02000000000000000000" pitchFamily="2" charset="-78"/>
          </a:endParaRPr>
        </a:p>
      </dgm:t>
    </dgm:pt>
    <dgm:pt modelId="{CD97D6D7-ADAE-4F1D-A5CC-3507D9C378E7}" type="parTrans" cxnId="{E179F70B-0FB2-4483-9714-85CA16FD3ECE}">
      <dgm:prSet/>
      <dgm:spPr/>
      <dgm:t>
        <a:bodyPr/>
        <a:lstStyle/>
        <a:p>
          <a:endParaRPr lang="fr-FR"/>
        </a:p>
      </dgm:t>
    </dgm:pt>
    <dgm:pt modelId="{F4299688-94D6-40AB-8592-1B31D376A2AE}" type="sibTrans" cxnId="{E179F70B-0FB2-4483-9714-85CA16FD3ECE}">
      <dgm:prSet/>
      <dgm:spPr/>
      <dgm:t>
        <a:bodyPr/>
        <a:lstStyle/>
        <a:p>
          <a:endParaRPr lang="fr-FR"/>
        </a:p>
      </dgm:t>
    </dgm:pt>
    <dgm:pt modelId="{26171242-B325-4C8B-89B7-28B52C8049C8}">
      <dgm:prSet custT="1"/>
      <dgm:spPr/>
      <dgm:t>
        <a:bodyPr/>
        <a:lstStyle/>
        <a:p>
          <a:pPr rtl="1"/>
          <a:r>
            <a:rPr lang="ar-DZ" sz="3600" b="1" i="0" dirty="0" smtClean="0">
              <a:latin typeface="Sakkal Majalla" panose="02000000000000000000" pitchFamily="2" charset="-78"/>
              <a:cs typeface="Sakkal Majalla" panose="02000000000000000000" pitchFamily="2" charset="-78"/>
            </a:rPr>
            <a:t>الجانب الجبائي (الضرائب والرسوم)</a:t>
          </a:r>
          <a:endParaRPr lang="fr-FR" sz="3600" dirty="0">
            <a:latin typeface="Sakkal Majalla" panose="02000000000000000000" pitchFamily="2" charset="-78"/>
            <a:cs typeface="Sakkal Majalla" panose="02000000000000000000" pitchFamily="2" charset="-78"/>
          </a:endParaRPr>
        </a:p>
      </dgm:t>
    </dgm:pt>
    <dgm:pt modelId="{EA431C91-1FFF-4DA0-8446-62305063B9DE}" type="parTrans" cxnId="{9906B38E-AB83-416A-819D-E7F7C4BCFEFB}">
      <dgm:prSet/>
      <dgm:spPr/>
      <dgm:t>
        <a:bodyPr/>
        <a:lstStyle/>
        <a:p>
          <a:endParaRPr lang="fr-FR"/>
        </a:p>
      </dgm:t>
    </dgm:pt>
    <dgm:pt modelId="{0297663D-3DC6-40F5-B698-DA8056131162}" type="sibTrans" cxnId="{9906B38E-AB83-416A-819D-E7F7C4BCFEFB}">
      <dgm:prSet/>
      <dgm:spPr/>
      <dgm:t>
        <a:bodyPr/>
        <a:lstStyle/>
        <a:p>
          <a:endParaRPr lang="fr-FR"/>
        </a:p>
      </dgm:t>
    </dgm:pt>
    <dgm:pt modelId="{95A1D2E4-999C-4684-94C5-178A3837F29C}">
      <dgm:prSet custT="1"/>
      <dgm:spPr/>
      <dgm:t>
        <a:bodyPr/>
        <a:lstStyle/>
        <a:p>
          <a:pPr rtl="1"/>
          <a:r>
            <a:rPr lang="ar-DZ" sz="3600" b="1" i="0" dirty="0" smtClean="0">
              <a:latin typeface="Sakkal Majalla" panose="02000000000000000000" pitchFamily="2" charset="-78"/>
              <a:cs typeface="Sakkal Majalla" panose="02000000000000000000" pitchFamily="2" charset="-78"/>
            </a:rPr>
            <a:t>الجانب المحاسبي</a:t>
          </a:r>
          <a:endParaRPr lang="fr-FR" sz="3600" dirty="0">
            <a:latin typeface="Sakkal Majalla" panose="02000000000000000000" pitchFamily="2" charset="-78"/>
            <a:cs typeface="Sakkal Majalla" panose="02000000000000000000" pitchFamily="2" charset="-78"/>
          </a:endParaRPr>
        </a:p>
      </dgm:t>
    </dgm:pt>
    <dgm:pt modelId="{35458DD8-6E7B-40D4-BF1F-29C27D48FB33}" type="parTrans" cxnId="{7B572178-4B06-4825-AC00-452216725423}">
      <dgm:prSet/>
      <dgm:spPr/>
      <dgm:t>
        <a:bodyPr/>
        <a:lstStyle/>
        <a:p>
          <a:endParaRPr lang="fr-FR"/>
        </a:p>
      </dgm:t>
    </dgm:pt>
    <dgm:pt modelId="{C26D60CE-40DF-44B9-B2E6-BFE46B15050E}" type="sibTrans" cxnId="{7B572178-4B06-4825-AC00-452216725423}">
      <dgm:prSet/>
      <dgm:spPr/>
      <dgm:t>
        <a:bodyPr/>
        <a:lstStyle/>
        <a:p>
          <a:endParaRPr lang="fr-FR"/>
        </a:p>
      </dgm:t>
    </dgm:pt>
    <dgm:pt modelId="{12014296-2E41-41F0-887C-DFA2C5B7FAA2}">
      <dgm:prSet custT="1"/>
      <dgm:spPr/>
      <dgm:t>
        <a:bodyPr/>
        <a:lstStyle/>
        <a:p>
          <a:pPr rtl="1"/>
          <a:r>
            <a:rPr lang="ar-DZ" sz="3600" b="1" i="0" dirty="0" smtClean="0">
              <a:latin typeface="Sakkal Majalla" panose="02000000000000000000" pitchFamily="2" charset="-78"/>
              <a:cs typeface="Sakkal Majalla" panose="02000000000000000000" pitchFamily="2" charset="-78"/>
            </a:rPr>
            <a:t>جانب الفعّالية والخيارات </a:t>
          </a:r>
          <a:r>
            <a:rPr lang="ar-DZ" sz="3600" b="1" i="0" dirty="0" err="1" smtClean="0">
              <a:latin typeface="Sakkal Majalla" panose="02000000000000000000" pitchFamily="2" charset="-78"/>
              <a:cs typeface="Sakkal Majalla" panose="02000000000000000000" pitchFamily="2" charset="-78"/>
            </a:rPr>
            <a:t>الجبائية</a:t>
          </a:r>
          <a:endParaRPr lang="fr-FR" sz="3600" dirty="0">
            <a:latin typeface="Sakkal Majalla" panose="02000000000000000000" pitchFamily="2" charset="-78"/>
            <a:cs typeface="Sakkal Majalla" panose="02000000000000000000" pitchFamily="2" charset="-78"/>
          </a:endParaRPr>
        </a:p>
      </dgm:t>
    </dgm:pt>
    <dgm:pt modelId="{11532150-3FB0-4124-93D1-1515EB887EAD}" type="parTrans" cxnId="{9353E2E0-813C-4A29-95B4-0D1FEF414F17}">
      <dgm:prSet/>
      <dgm:spPr/>
      <dgm:t>
        <a:bodyPr/>
        <a:lstStyle/>
        <a:p>
          <a:endParaRPr lang="fr-FR"/>
        </a:p>
      </dgm:t>
    </dgm:pt>
    <dgm:pt modelId="{D04B7371-6488-40C8-A76D-AD3D4176C11C}" type="sibTrans" cxnId="{9353E2E0-813C-4A29-95B4-0D1FEF414F17}">
      <dgm:prSet/>
      <dgm:spPr/>
      <dgm:t>
        <a:bodyPr/>
        <a:lstStyle/>
        <a:p>
          <a:endParaRPr lang="fr-FR"/>
        </a:p>
      </dgm:t>
    </dgm:pt>
    <dgm:pt modelId="{DFD9F528-A32C-476A-9B5C-385F58D0C253}" type="pres">
      <dgm:prSet presAssocID="{48D83399-F0E1-4C5F-A51A-529E71B5804F}" presName="composite" presStyleCnt="0">
        <dgm:presLayoutVars>
          <dgm:chMax val="1"/>
          <dgm:dir/>
          <dgm:resizeHandles val="exact"/>
        </dgm:presLayoutVars>
      </dgm:prSet>
      <dgm:spPr/>
      <dgm:t>
        <a:bodyPr/>
        <a:lstStyle/>
        <a:p>
          <a:endParaRPr lang="fr-FR"/>
        </a:p>
      </dgm:t>
    </dgm:pt>
    <dgm:pt modelId="{EA6F2BF3-9B2C-4EB9-8946-9BEB7105E044}" type="pres">
      <dgm:prSet presAssocID="{5C6EA71B-4AB3-40BF-B2BE-E6A8E72D1BBD}" presName="roof" presStyleLbl="dkBgShp" presStyleIdx="0" presStyleCnt="2"/>
      <dgm:spPr/>
      <dgm:t>
        <a:bodyPr/>
        <a:lstStyle/>
        <a:p>
          <a:endParaRPr lang="fr-FR"/>
        </a:p>
      </dgm:t>
    </dgm:pt>
    <dgm:pt modelId="{BC31D51D-333B-4557-BFAD-1DD04EEBBD1D}" type="pres">
      <dgm:prSet presAssocID="{5C6EA71B-4AB3-40BF-B2BE-E6A8E72D1BBD}" presName="pillars" presStyleCnt="0"/>
      <dgm:spPr/>
    </dgm:pt>
    <dgm:pt modelId="{4E23FC44-A030-4622-A0AB-5EF8D0BB2A5E}" type="pres">
      <dgm:prSet presAssocID="{5C6EA71B-4AB3-40BF-B2BE-E6A8E72D1BBD}" presName="pillar1" presStyleLbl="node1" presStyleIdx="0" presStyleCnt="3">
        <dgm:presLayoutVars>
          <dgm:bulletEnabled val="1"/>
        </dgm:presLayoutVars>
      </dgm:prSet>
      <dgm:spPr/>
      <dgm:t>
        <a:bodyPr/>
        <a:lstStyle/>
        <a:p>
          <a:endParaRPr lang="fr-FR"/>
        </a:p>
      </dgm:t>
    </dgm:pt>
    <dgm:pt modelId="{07B89C89-3F92-464A-B4D3-5CE8033FA83E}" type="pres">
      <dgm:prSet presAssocID="{95A1D2E4-999C-4684-94C5-178A3837F29C}" presName="pillarX" presStyleLbl="node1" presStyleIdx="1" presStyleCnt="3">
        <dgm:presLayoutVars>
          <dgm:bulletEnabled val="1"/>
        </dgm:presLayoutVars>
      </dgm:prSet>
      <dgm:spPr/>
      <dgm:t>
        <a:bodyPr/>
        <a:lstStyle/>
        <a:p>
          <a:endParaRPr lang="fr-FR"/>
        </a:p>
      </dgm:t>
    </dgm:pt>
    <dgm:pt modelId="{076666A9-BA64-4D56-A4DA-63ACE85F479F}" type="pres">
      <dgm:prSet presAssocID="{12014296-2E41-41F0-887C-DFA2C5B7FAA2}" presName="pillarX" presStyleLbl="node1" presStyleIdx="2" presStyleCnt="3">
        <dgm:presLayoutVars>
          <dgm:bulletEnabled val="1"/>
        </dgm:presLayoutVars>
      </dgm:prSet>
      <dgm:spPr/>
      <dgm:t>
        <a:bodyPr/>
        <a:lstStyle/>
        <a:p>
          <a:endParaRPr lang="fr-FR"/>
        </a:p>
      </dgm:t>
    </dgm:pt>
    <dgm:pt modelId="{35AE3B10-C6BB-4DE6-A3A7-F7105EE7BD8F}" type="pres">
      <dgm:prSet presAssocID="{5C6EA71B-4AB3-40BF-B2BE-E6A8E72D1BBD}" presName="base" presStyleLbl="dkBgShp" presStyleIdx="1" presStyleCnt="2"/>
      <dgm:spPr/>
    </dgm:pt>
  </dgm:ptLst>
  <dgm:cxnLst>
    <dgm:cxn modelId="{86275AF7-CFB9-496F-8E5E-28616A5EE110}" type="presOf" srcId="{26171242-B325-4C8B-89B7-28B52C8049C8}" destId="{4E23FC44-A030-4622-A0AB-5EF8D0BB2A5E}" srcOrd="0" destOrd="0" presId="urn:microsoft.com/office/officeart/2005/8/layout/hList3"/>
    <dgm:cxn modelId="{37026690-200D-4B91-BBC0-F4012B4576D4}" type="presOf" srcId="{5C6EA71B-4AB3-40BF-B2BE-E6A8E72D1BBD}" destId="{EA6F2BF3-9B2C-4EB9-8946-9BEB7105E044}" srcOrd="0" destOrd="0" presId="urn:microsoft.com/office/officeart/2005/8/layout/hList3"/>
    <dgm:cxn modelId="{E179F70B-0FB2-4483-9714-85CA16FD3ECE}" srcId="{48D83399-F0E1-4C5F-A51A-529E71B5804F}" destId="{5C6EA71B-4AB3-40BF-B2BE-E6A8E72D1BBD}" srcOrd="0" destOrd="0" parTransId="{CD97D6D7-ADAE-4F1D-A5CC-3507D9C378E7}" sibTransId="{F4299688-94D6-40AB-8592-1B31D376A2AE}"/>
    <dgm:cxn modelId="{7B572178-4B06-4825-AC00-452216725423}" srcId="{5C6EA71B-4AB3-40BF-B2BE-E6A8E72D1BBD}" destId="{95A1D2E4-999C-4684-94C5-178A3837F29C}" srcOrd="1" destOrd="0" parTransId="{35458DD8-6E7B-40D4-BF1F-29C27D48FB33}" sibTransId="{C26D60CE-40DF-44B9-B2E6-BFE46B15050E}"/>
    <dgm:cxn modelId="{AAAEEC3E-6034-4707-8A57-CAC65113227A}" type="presOf" srcId="{12014296-2E41-41F0-887C-DFA2C5B7FAA2}" destId="{076666A9-BA64-4D56-A4DA-63ACE85F479F}" srcOrd="0" destOrd="0" presId="urn:microsoft.com/office/officeart/2005/8/layout/hList3"/>
    <dgm:cxn modelId="{9353E2E0-813C-4A29-95B4-0D1FEF414F17}" srcId="{5C6EA71B-4AB3-40BF-B2BE-E6A8E72D1BBD}" destId="{12014296-2E41-41F0-887C-DFA2C5B7FAA2}" srcOrd="2" destOrd="0" parTransId="{11532150-3FB0-4124-93D1-1515EB887EAD}" sibTransId="{D04B7371-6488-40C8-A76D-AD3D4176C11C}"/>
    <dgm:cxn modelId="{2D038622-4951-468B-BD05-BA5361700E85}" type="presOf" srcId="{48D83399-F0E1-4C5F-A51A-529E71B5804F}" destId="{DFD9F528-A32C-476A-9B5C-385F58D0C253}" srcOrd="0" destOrd="0" presId="urn:microsoft.com/office/officeart/2005/8/layout/hList3"/>
    <dgm:cxn modelId="{9906B38E-AB83-416A-819D-E7F7C4BCFEFB}" srcId="{5C6EA71B-4AB3-40BF-B2BE-E6A8E72D1BBD}" destId="{26171242-B325-4C8B-89B7-28B52C8049C8}" srcOrd="0" destOrd="0" parTransId="{EA431C91-1FFF-4DA0-8446-62305063B9DE}" sibTransId="{0297663D-3DC6-40F5-B698-DA8056131162}"/>
    <dgm:cxn modelId="{43609FF0-AC49-4693-AF9C-6DEA119216E4}" type="presOf" srcId="{95A1D2E4-999C-4684-94C5-178A3837F29C}" destId="{07B89C89-3F92-464A-B4D3-5CE8033FA83E}" srcOrd="0" destOrd="0" presId="urn:microsoft.com/office/officeart/2005/8/layout/hList3"/>
    <dgm:cxn modelId="{59DC82C3-B991-4197-9610-DF9B8C813900}" type="presParOf" srcId="{DFD9F528-A32C-476A-9B5C-385F58D0C253}" destId="{EA6F2BF3-9B2C-4EB9-8946-9BEB7105E044}" srcOrd="0" destOrd="0" presId="urn:microsoft.com/office/officeart/2005/8/layout/hList3"/>
    <dgm:cxn modelId="{784B57E0-D16C-4BBA-A4B6-DE51215AC717}" type="presParOf" srcId="{DFD9F528-A32C-476A-9B5C-385F58D0C253}" destId="{BC31D51D-333B-4557-BFAD-1DD04EEBBD1D}" srcOrd="1" destOrd="0" presId="urn:microsoft.com/office/officeart/2005/8/layout/hList3"/>
    <dgm:cxn modelId="{BEFA8EBD-E9A3-4D2A-BE32-34FBD2383FC1}" type="presParOf" srcId="{BC31D51D-333B-4557-BFAD-1DD04EEBBD1D}" destId="{4E23FC44-A030-4622-A0AB-5EF8D0BB2A5E}" srcOrd="0" destOrd="0" presId="urn:microsoft.com/office/officeart/2005/8/layout/hList3"/>
    <dgm:cxn modelId="{69BFF309-A17F-4FAF-9784-2415328B3A5A}" type="presParOf" srcId="{BC31D51D-333B-4557-BFAD-1DD04EEBBD1D}" destId="{07B89C89-3F92-464A-B4D3-5CE8033FA83E}" srcOrd="1" destOrd="0" presId="urn:microsoft.com/office/officeart/2005/8/layout/hList3"/>
    <dgm:cxn modelId="{2F7F4DB5-1C6F-4078-B678-C0548D0A45FB}" type="presParOf" srcId="{BC31D51D-333B-4557-BFAD-1DD04EEBBD1D}" destId="{076666A9-BA64-4D56-A4DA-63ACE85F479F}" srcOrd="2" destOrd="0" presId="urn:microsoft.com/office/officeart/2005/8/layout/hList3"/>
    <dgm:cxn modelId="{D076AAA2-B6C5-449A-AFEA-62F3FBBA437E}" type="presParOf" srcId="{DFD9F528-A32C-476A-9B5C-385F58D0C253}" destId="{35AE3B10-C6BB-4DE6-A3A7-F7105EE7BD8F}"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589150C-2271-4571-9382-AB06D90DBA36}"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fr-FR"/>
        </a:p>
      </dgm:t>
    </dgm:pt>
    <dgm:pt modelId="{DC9A9D37-6EFD-40F0-BD8C-CBC444E6658C}">
      <dgm:prSet custT="1"/>
      <dgm:spPr>
        <a:solidFill>
          <a:schemeClr val="bg2">
            <a:lumMod val="40000"/>
            <a:lumOff val="60000"/>
          </a:schemeClr>
        </a:solidFill>
      </dgm:spPr>
      <dgm:t>
        <a:bodyPr/>
        <a:lstStyle/>
        <a:p>
          <a:pPr rtl="1"/>
          <a:r>
            <a:rPr lang="ar-SA" sz="3200" b="1" i="0" dirty="0" smtClean="0">
              <a:solidFill>
                <a:schemeClr val="bg1"/>
              </a:solidFill>
              <a:latin typeface="Sakkal Majalla" panose="02000000000000000000" pitchFamily="2" charset="-78"/>
              <a:cs typeface="Sakkal Majalla" panose="02000000000000000000" pitchFamily="2" charset="-78"/>
            </a:rPr>
            <a:t>الأخطاء التي تحدث في </a:t>
          </a:r>
          <a:r>
            <a:rPr lang="ar-SA" sz="3200" b="1" i="0" dirty="0" err="1" smtClean="0">
              <a:solidFill>
                <a:schemeClr val="bg1"/>
              </a:solidFill>
              <a:latin typeface="Sakkal Majalla" panose="02000000000000000000" pitchFamily="2" charset="-78"/>
              <a:cs typeface="Sakkal Majalla" panose="02000000000000000000" pitchFamily="2" charset="-78"/>
            </a:rPr>
            <a:t>الإهتلاكات</a:t>
          </a:r>
          <a:r>
            <a:rPr lang="ar-SA" sz="3200" b="1" i="0" dirty="0" smtClean="0">
              <a:solidFill>
                <a:schemeClr val="bg1"/>
              </a:solidFill>
              <a:latin typeface="Sakkal Majalla" panose="02000000000000000000" pitchFamily="2" charset="-78"/>
              <a:cs typeface="Sakkal Majalla" panose="02000000000000000000" pitchFamily="2" charset="-78"/>
            </a:rPr>
            <a:t> </a:t>
          </a:r>
          <a:endParaRPr lang="fr-FR" sz="3200" dirty="0">
            <a:solidFill>
              <a:schemeClr val="bg1"/>
            </a:solidFill>
            <a:latin typeface="Sakkal Majalla" panose="02000000000000000000" pitchFamily="2" charset="-78"/>
            <a:cs typeface="Sakkal Majalla" panose="02000000000000000000" pitchFamily="2" charset="-78"/>
          </a:endParaRPr>
        </a:p>
      </dgm:t>
    </dgm:pt>
    <dgm:pt modelId="{B360BDEE-DC68-41CE-BE51-DD204BF85425}" type="parTrans" cxnId="{CE42B393-0E7E-4C65-8B11-DEEDA89BC261}">
      <dgm:prSet/>
      <dgm:spPr/>
      <dgm:t>
        <a:bodyPr/>
        <a:lstStyle/>
        <a:p>
          <a:endParaRPr lang="fr-FR"/>
        </a:p>
      </dgm:t>
    </dgm:pt>
    <dgm:pt modelId="{C787A4F3-FD95-4A0E-AD79-AEAA02B56282}" type="sibTrans" cxnId="{CE42B393-0E7E-4C65-8B11-DEEDA89BC261}">
      <dgm:prSet/>
      <dgm:spPr/>
      <dgm:t>
        <a:bodyPr/>
        <a:lstStyle/>
        <a:p>
          <a:endParaRPr lang="fr-FR"/>
        </a:p>
      </dgm:t>
    </dgm:pt>
    <dgm:pt modelId="{F0EB8A46-E329-4C73-9F11-93D1B0A2F1FD}">
      <dgm:prSet custT="1"/>
      <dgm:spPr>
        <a:solidFill>
          <a:schemeClr val="bg2">
            <a:lumMod val="60000"/>
            <a:lumOff val="40000"/>
          </a:schemeClr>
        </a:solidFill>
      </dgm:spPr>
      <dgm:t>
        <a:bodyPr/>
        <a:lstStyle/>
        <a:p>
          <a:pPr rtl="1"/>
          <a:r>
            <a:rPr lang="ar-SA" sz="2400" b="1" i="0" dirty="0" smtClean="0">
              <a:solidFill>
                <a:schemeClr val="bg1"/>
              </a:solidFill>
              <a:latin typeface="Sakkal Majalla" panose="02000000000000000000" pitchFamily="2" charset="-78"/>
              <a:cs typeface="Sakkal Majalla" panose="02000000000000000000" pitchFamily="2" charset="-78"/>
            </a:rPr>
            <a:t>كأن يتم دمج اهتلاك معدات تم تأجيرها إلى مؤسسات أخرى (تغليب الواقع الاقتصادي عن الواقع القانوني) أو اعتماد طريقة معينة </a:t>
          </a:r>
          <a:r>
            <a:rPr lang="ar-SA" sz="2400" b="1" i="0" dirty="0" err="1" smtClean="0">
              <a:solidFill>
                <a:schemeClr val="bg1"/>
              </a:solidFill>
              <a:latin typeface="Sakkal Majalla" panose="02000000000000000000" pitchFamily="2" charset="-78"/>
              <a:cs typeface="Sakkal Majalla" panose="02000000000000000000" pitchFamily="2" charset="-78"/>
            </a:rPr>
            <a:t>للإه</a:t>
          </a:r>
          <a:r>
            <a:rPr lang="ar-DZ" sz="2400" b="1" i="0" dirty="0" smtClean="0">
              <a:solidFill>
                <a:schemeClr val="bg1"/>
              </a:solidFill>
              <a:latin typeface="Sakkal Majalla" panose="02000000000000000000" pitchFamily="2" charset="-78"/>
              <a:cs typeface="Sakkal Majalla" panose="02000000000000000000" pitchFamily="2" charset="-78"/>
            </a:rPr>
            <a:t>ت</a:t>
          </a:r>
          <a:r>
            <a:rPr lang="ar-SA" sz="2400" b="1" i="0" dirty="0" smtClean="0">
              <a:solidFill>
                <a:schemeClr val="bg1"/>
              </a:solidFill>
              <a:latin typeface="Sakkal Majalla" panose="02000000000000000000" pitchFamily="2" charset="-78"/>
              <a:cs typeface="Sakkal Majalla" panose="02000000000000000000" pitchFamily="2" charset="-78"/>
            </a:rPr>
            <a:t>لاك مع عدم توفر الشروط لتبني هذا النوع من </a:t>
          </a:r>
          <a:r>
            <a:rPr lang="ar-SA" sz="2400" b="1" i="0" dirty="0" err="1" smtClean="0">
              <a:solidFill>
                <a:schemeClr val="bg1"/>
              </a:solidFill>
              <a:latin typeface="Sakkal Majalla" panose="02000000000000000000" pitchFamily="2" charset="-78"/>
              <a:cs typeface="Sakkal Majalla" panose="02000000000000000000" pitchFamily="2" charset="-78"/>
            </a:rPr>
            <a:t>الإهتلاك</a:t>
          </a:r>
          <a:endParaRPr lang="fr-FR" sz="2400" dirty="0">
            <a:solidFill>
              <a:schemeClr val="bg1"/>
            </a:solidFill>
            <a:latin typeface="Sakkal Majalla" panose="02000000000000000000" pitchFamily="2" charset="-78"/>
            <a:cs typeface="Sakkal Majalla" panose="02000000000000000000" pitchFamily="2" charset="-78"/>
          </a:endParaRPr>
        </a:p>
      </dgm:t>
    </dgm:pt>
    <dgm:pt modelId="{970F8D65-2128-41AB-856D-A261ADD8958E}" type="parTrans" cxnId="{0918EED9-56B6-4A68-9250-AFD5399CE1E0}">
      <dgm:prSet/>
      <dgm:spPr/>
      <dgm:t>
        <a:bodyPr/>
        <a:lstStyle/>
        <a:p>
          <a:endParaRPr lang="fr-FR"/>
        </a:p>
      </dgm:t>
    </dgm:pt>
    <dgm:pt modelId="{C7FC7C86-AB48-4D5B-A78A-2A54FA8F6C19}" type="sibTrans" cxnId="{0918EED9-56B6-4A68-9250-AFD5399CE1E0}">
      <dgm:prSet/>
      <dgm:spPr/>
      <dgm:t>
        <a:bodyPr/>
        <a:lstStyle/>
        <a:p>
          <a:endParaRPr lang="fr-FR"/>
        </a:p>
      </dgm:t>
    </dgm:pt>
    <dgm:pt modelId="{3AEF68BF-0C91-41CE-A129-EF3AB743422C}" type="pres">
      <dgm:prSet presAssocID="{5589150C-2271-4571-9382-AB06D90DBA36}" presName="cycle" presStyleCnt="0">
        <dgm:presLayoutVars>
          <dgm:dir/>
          <dgm:resizeHandles val="exact"/>
        </dgm:presLayoutVars>
      </dgm:prSet>
      <dgm:spPr/>
      <dgm:t>
        <a:bodyPr/>
        <a:lstStyle/>
        <a:p>
          <a:endParaRPr lang="fr-FR"/>
        </a:p>
      </dgm:t>
    </dgm:pt>
    <dgm:pt modelId="{036DDAA8-8F33-4D29-B588-BDD5E3C60861}" type="pres">
      <dgm:prSet presAssocID="{DC9A9D37-6EFD-40F0-BD8C-CBC444E6658C}" presName="node" presStyleLbl="node1" presStyleIdx="0" presStyleCnt="2">
        <dgm:presLayoutVars>
          <dgm:bulletEnabled val="1"/>
        </dgm:presLayoutVars>
      </dgm:prSet>
      <dgm:spPr/>
      <dgm:t>
        <a:bodyPr/>
        <a:lstStyle/>
        <a:p>
          <a:endParaRPr lang="fr-FR"/>
        </a:p>
      </dgm:t>
    </dgm:pt>
    <dgm:pt modelId="{C01E6033-B1C5-4B89-9FFB-E81468CB6414}" type="pres">
      <dgm:prSet presAssocID="{C787A4F3-FD95-4A0E-AD79-AEAA02B56282}" presName="sibTrans" presStyleLbl="sibTrans2D1" presStyleIdx="0" presStyleCnt="2"/>
      <dgm:spPr/>
      <dgm:t>
        <a:bodyPr/>
        <a:lstStyle/>
        <a:p>
          <a:endParaRPr lang="fr-FR"/>
        </a:p>
      </dgm:t>
    </dgm:pt>
    <dgm:pt modelId="{163B7173-C23C-43C3-8C05-ADB9C7F0B589}" type="pres">
      <dgm:prSet presAssocID="{C787A4F3-FD95-4A0E-AD79-AEAA02B56282}" presName="connectorText" presStyleLbl="sibTrans2D1" presStyleIdx="0" presStyleCnt="2"/>
      <dgm:spPr/>
      <dgm:t>
        <a:bodyPr/>
        <a:lstStyle/>
        <a:p>
          <a:endParaRPr lang="fr-FR"/>
        </a:p>
      </dgm:t>
    </dgm:pt>
    <dgm:pt modelId="{40B25C9E-F7AB-4ED6-A65B-3EBC059440E5}" type="pres">
      <dgm:prSet presAssocID="{F0EB8A46-E329-4C73-9F11-93D1B0A2F1FD}" presName="node" presStyleLbl="node1" presStyleIdx="1" presStyleCnt="2" custRadScaleRad="100054" custRadScaleInc="-1120">
        <dgm:presLayoutVars>
          <dgm:bulletEnabled val="1"/>
        </dgm:presLayoutVars>
      </dgm:prSet>
      <dgm:spPr/>
      <dgm:t>
        <a:bodyPr/>
        <a:lstStyle/>
        <a:p>
          <a:endParaRPr lang="fr-FR"/>
        </a:p>
      </dgm:t>
    </dgm:pt>
    <dgm:pt modelId="{5140AFF0-17E9-4667-94F8-C57C0D531846}" type="pres">
      <dgm:prSet presAssocID="{C7FC7C86-AB48-4D5B-A78A-2A54FA8F6C19}" presName="sibTrans" presStyleLbl="sibTrans2D1" presStyleIdx="1" presStyleCnt="2"/>
      <dgm:spPr/>
      <dgm:t>
        <a:bodyPr/>
        <a:lstStyle/>
        <a:p>
          <a:endParaRPr lang="fr-FR"/>
        </a:p>
      </dgm:t>
    </dgm:pt>
    <dgm:pt modelId="{30F250B3-5589-4D6F-ADC4-A60A7DE5231A}" type="pres">
      <dgm:prSet presAssocID="{C7FC7C86-AB48-4D5B-A78A-2A54FA8F6C19}" presName="connectorText" presStyleLbl="sibTrans2D1" presStyleIdx="1" presStyleCnt="2"/>
      <dgm:spPr/>
      <dgm:t>
        <a:bodyPr/>
        <a:lstStyle/>
        <a:p>
          <a:endParaRPr lang="fr-FR"/>
        </a:p>
      </dgm:t>
    </dgm:pt>
  </dgm:ptLst>
  <dgm:cxnLst>
    <dgm:cxn modelId="{81A186D5-1519-46A0-B005-2CAC39B705C9}" type="presOf" srcId="{C787A4F3-FD95-4A0E-AD79-AEAA02B56282}" destId="{C01E6033-B1C5-4B89-9FFB-E81468CB6414}" srcOrd="0" destOrd="0" presId="urn:microsoft.com/office/officeart/2005/8/layout/cycle2"/>
    <dgm:cxn modelId="{2BC183A4-3133-44F1-9870-FD9409FF0DD3}" type="presOf" srcId="{5589150C-2271-4571-9382-AB06D90DBA36}" destId="{3AEF68BF-0C91-41CE-A129-EF3AB743422C}" srcOrd="0" destOrd="0" presId="urn:microsoft.com/office/officeart/2005/8/layout/cycle2"/>
    <dgm:cxn modelId="{CD31E7F1-6954-48D2-B126-F8B804D0D85E}" type="presOf" srcId="{DC9A9D37-6EFD-40F0-BD8C-CBC444E6658C}" destId="{036DDAA8-8F33-4D29-B588-BDD5E3C60861}" srcOrd="0" destOrd="0" presId="urn:microsoft.com/office/officeart/2005/8/layout/cycle2"/>
    <dgm:cxn modelId="{CE42B393-0E7E-4C65-8B11-DEEDA89BC261}" srcId="{5589150C-2271-4571-9382-AB06D90DBA36}" destId="{DC9A9D37-6EFD-40F0-BD8C-CBC444E6658C}" srcOrd="0" destOrd="0" parTransId="{B360BDEE-DC68-41CE-BE51-DD204BF85425}" sibTransId="{C787A4F3-FD95-4A0E-AD79-AEAA02B56282}"/>
    <dgm:cxn modelId="{0918EED9-56B6-4A68-9250-AFD5399CE1E0}" srcId="{5589150C-2271-4571-9382-AB06D90DBA36}" destId="{F0EB8A46-E329-4C73-9F11-93D1B0A2F1FD}" srcOrd="1" destOrd="0" parTransId="{970F8D65-2128-41AB-856D-A261ADD8958E}" sibTransId="{C7FC7C86-AB48-4D5B-A78A-2A54FA8F6C19}"/>
    <dgm:cxn modelId="{2D5C9F29-BE4D-479F-A590-F17C4673568E}" type="presOf" srcId="{C7FC7C86-AB48-4D5B-A78A-2A54FA8F6C19}" destId="{30F250B3-5589-4D6F-ADC4-A60A7DE5231A}" srcOrd="1" destOrd="0" presId="urn:microsoft.com/office/officeart/2005/8/layout/cycle2"/>
    <dgm:cxn modelId="{B6A8233C-588E-41C0-9D0A-A3FD95074475}" type="presOf" srcId="{C7FC7C86-AB48-4D5B-A78A-2A54FA8F6C19}" destId="{5140AFF0-17E9-4667-94F8-C57C0D531846}" srcOrd="0" destOrd="0" presId="urn:microsoft.com/office/officeart/2005/8/layout/cycle2"/>
    <dgm:cxn modelId="{7ECDDADB-58FA-4BB9-A7B7-570BBF29334E}" type="presOf" srcId="{C787A4F3-FD95-4A0E-AD79-AEAA02B56282}" destId="{163B7173-C23C-43C3-8C05-ADB9C7F0B589}" srcOrd="1" destOrd="0" presId="urn:microsoft.com/office/officeart/2005/8/layout/cycle2"/>
    <dgm:cxn modelId="{49B4300F-1CC7-472D-BB19-2B11FF8B4D6D}" type="presOf" srcId="{F0EB8A46-E329-4C73-9F11-93D1B0A2F1FD}" destId="{40B25C9E-F7AB-4ED6-A65B-3EBC059440E5}" srcOrd="0" destOrd="0" presId="urn:microsoft.com/office/officeart/2005/8/layout/cycle2"/>
    <dgm:cxn modelId="{2C0A1F7B-3FB4-4A93-B67E-090765E7BD96}" type="presParOf" srcId="{3AEF68BF-0C91-41CE-A129-EF3AB743422C}" destId="{036DDAA8-8F33-4D29-B588-BDD5E3C60861}" srcOrd="0" destOrd="0" presId="urn:microsoft.com/office/officeart/2005/8/layout/cycle2"/>
    <dgm:cxn modelId="{349696A6-5143-4984-848E-4991BC418E48}" type="presParOf" srcId="{3AEF68BF-0C91-41CE-A129-EF3AB743422C}" destId="{C01E6033-B1C5-4B89-9FFB-E81468CB6414}" srcOrd="1" destOrd="0" presId="urn:microsoft.com/office/officeart/2005/8/layout/cycle2"/>
    <dgm:cxn modelId="{F3C6C64E-89A4-48BD-BED4-B085E6003AAB}" type="presParOf" srcId="{C01E6033-B1C5-4B89-9FFB-E81468CB6414}" destId="{163B7173-C23C-43C3-8C05-ADB9C7F0B589}" srcOrd="0" destOrd="0" presId="urn:microsoft.com/office/officeart/2005/8/layout/cycle2"/>
    <dgm:cxn modelId="{1211425F-3CCC-4D0B-A30D-01022412BCC9}" type="presParOf" srcId="{3AEF68BF-0C91-41CE-A129-EF3AB743422C}" destId="{40B25C9E-F7AB-4ED6-A65B-3EBC059440E5}" srcOrd="2" destOrd="0" presId="urn:microsoft.com/office/officeart/2005/8/layout/cycle2"/>
    <dgm:cxn modelId="{58D06553-887E-4D17-B133-E4FE2FDA055E}" type="presParOf" srcId="{3AEF68BF-0C91-41CE-A129-EF3AB743422C}" destId="{5140AFF0-17E9-4667-94F8-C57C0D531846}" srcOrd="3" destOrd="0" presId="urn:microsoft.com/office/officeart/2005/8/layout/cycle2"/>
    <dgm:cxn modelId="{5ABBD72B-F37F-481D-AA3A-E9161C468D5A}" type="presParOf" srcId="{5140AFF0-17E9-4667-94F8-C57C0D531846}" destId="{30F250B3-5589-4D6F-ADC4-A60A7DE5231A}"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29FC1F-B2BF-4B25-848A-695EED12E9D8}"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fr-FR"/>
        </a:p>
      </dgm:t>
    </dgm:pt>
    <dgm:pt modelId="{52FC3A8A-F57C-49A4-95AA-CBEE4FFD7037}">
      <dgm:prSet custT="1"/>
      <dgm:spPr/>
      <dgm:t>
        <a:bodyPr/>
        <a:lstStyle/>
        <a:p>
          <a:pPr rtl="1"/>
          <a:r>
            <a:rPr lang="ar-DZ" sz="4000" b="1" i="0" dirty="0" smtClean="0">
              <a:latin typeface="Sakkal Majalla" panose="02000000000000000000" pitchFamily="2" charset="-78"/>
              <a:cs typeface="Sakkal Majalla" panose="02000000000000000000" pitchFamily="2" charset="-78"/>
            </a:rPr>
            <a:t>أخطاء متعلقة بالمخزون</a:t>
          </a:r>
          <a:endParaRPr lang="fr-FR" sz="4000" dirty="0">
            <a:latin typeface="Sakkal Majalla" panose="02000000000000000000" pitchFamily="2" charset="-78"/>
            <a:cs typeface="Sakkal Majalla" panose="02000000000000000000" pitchFamily="2" charset="-78"/>
          </a:endParaRPr>
        </a:p>
      </dgm:t>
    </dgm:pt>
    <dgm:pt modelId="{F4BA7284-C210-4E38-A1F0-BE44D6D6FA4A}" type="parTrans" cxnId="{7C47D1A1-8F27-427E-9258-BC0E5BF04599}">
      <dgm:prSet/>
      <dgm:spPr/>
      <dgm:t>
        <a:bodyPr/>
        <a:lstStyle/>
        <a:p>
          <a:endParaRPr lang="fr-FR"/>
        </a:p>
      </dgm:t>
    </dgm:pt>
    <dgm:pt modelId="{D6035761-B037-48B5-99E9-059E55623615}" type="sibTrans" cxnId="{7C47D1A1-8F27-427E-9258-BC0E5BF04599}">
      <dgm:prSet/>
      <dgm:spPr/>
      <dgm:t>
        <a:bodyPr/>
        <a:lstStyle/>
        <a:p>
          <a:endParaRPr lang="fr-FR"/>
        </a:p>
      </dgm:t>
    </dgm:pt>
    <dgm:pt modelId="{D5C6E748-12B9-4EE2-AA57-BE18FA53F413}">
      <dgm:prSet custT="1"/>
      <dgm:spPr>
        <a:solidFill>
          <a:srgbClr val="7030A0"/>
        </a:solidFill>
      </dgm:spPr>
      <dgm:t>
        <a:bodyPr/>
        <a:lstStyle/>
        <a:p>
          <a:pPr rtl="1"/>
          <a:r>
            <a:rPr lang="ar-SA" sz="3600" b="1" i="0" dirty="0" smtClean="0">
              <a:solidFill>
                <a:schemeClr val="bg1"/>
              </a:solidFill>
              <a:latin typeface="Sakkal Majalla" panose="02000000000000000000" pitchFamily="2" charset="-78"/>
              <a:cs typeface="Sakkal Majalla" panose="02000000000000000000" pitchFamily="2" charset="-78"/>
            </a:rPr>
            <a:t>أخطاء متعلقة بتقييم المخزون مما يؤدي إلى الرفع من قيمته</a:t>
          </a:r>
          <a:endParaRPr lang="fr-FR" sz="3600" dirty="0">
            <a:solidFill>
              <a:schemeClr val="bg1"/>
            </a:solidFill>
            <a:latin typeface="Sakkal Majalla" panose="02000000000000000000" pitchFamily="2" charset="-78"/>
            <a:cs typeface="Sakkal Majalla" panose="02000000000000000000" pitchFamily="2" charset="-78"/>
          </a:endParaRPr>
        </a:p>
      </dgm:t>
    </dgm:pt>
    <dgm:pt modelId="{D182FB9D-B5B1-4C9C-A722-872174487B44}" type="parTrans" cxnId="{BCC5D793-72A0-40DB-B304-0C214BC3A556}">
      <dgm:prSet/>
      <dgm:spPr/>
      <dgm:t>
        <a:bodyPr/>
        <a:lstStyle/>
        <a:p>
          <a:endParaRPr lang="fr-FR"/>
        </a:p>
      </dgm:t>
    </dgm:pt>
    <dgm:pt modelId="{0F232C07-DEC0-4487-84F8-0CCFDEA6C067}" type="sibTrans" cxnId="{BCC5D793-72A0-40DB-B304-0C214BC3A556}">
      <dgm:prSet/>
      <dgm:spPr/>
      <dgm:t>
        <a:bodyPr/>
        <a:lstStyle/>
        <a:p>
          <a:endParaRPr lang="fr-FR"/>
        </a:p>
      </dgm:t>
    </dgm:pt>
    <dgm:pt modelId="{CEE251F5-8F77-4E49-B6EA-BA740E216A67}" type="pres">
      <dgm:prSet presAssocID="{8C29FC1F-B2BF-4B25-848A-695EED12E9D8}" presName="compositeShape" presStyleCnt="0">
        <dgm:presLayoutVars>
          <dgm:chMax val="7"/>
          <dgm:dir/>
          <dgm:resizeHandles val="exact"/>
        </dgm:presLayoutVars>
      </dgm:prSet>
      <dgm:spPr/>
      <dgm:t>
        <a:bodyPr/>
        <a:lstStyle/>
        <a:p>
          <a:endParaRPr lang="fr-FR"/>
        </a:p>
      </dgm:t>
    </dgm:pt>
    <dgm:pt modelId="{E28C5EA5-41CA-4230-92E2-E64D9687B22C}" type="pres">
      <dgm:prSet presAssocID="{52FC3A8A-F57C-49A4-95AA-CBEE4FFD7037}" presName="circ1" presStyleLbl="vennNode1" presStyleIdx="0" presStyleCnt="2"/>
      <dgm:spPr/>
      <dgm:t>
        <a:bodyPr/>
        <a:lstStyle/>
        <a:p>
          <a:endParaRPr lang="fr-FR"/>
        </a:p>
      </dgm:t>
    </dgm:pt>
    <dgm:pt modelId="{CB7DE2FA-1379-431A-97F2-A9FD598776AA}" type="pres">
      <dgm:prSet presAssocID="{52FC3A8A-F57C-49A4-95AA-CBEE4FFD7037}" presName="circ1Tx" presStyleLbl="revTx" presStyleIdx="0" presStyleCnt="0">
        <dgm:presLayoutVars>
          <dgm:chMax val="0"/>
          <dgm:chPref val="0"/>
          <dgm:bulletEnabled val="1"/>
        </dgm:presLayoutVars>
      </dgm:prSet>
      <dgm:spPr/>
      <dgm:t>
        <a:bodyPr/>
        <a:lstStyle/>
        <a:p>
          <a:endParaRPr lang="fr-FR"/>
        </a:p>
      </dgm:t>
    </dgm:pt>
    <dgm:pt modelId="{C30B9926-175C-406F-818F-CDD5ADCF08C0}" type="pres">
      <dgm:prSet presAssocID="{D5C6E748-12B9-4EE2-AA57-BE18FA53F413}" presName="circ2" presStyleLbl="vennNode1" presStyleIdx="1" presStyleCnt="2"/>
      <dgm:spPr/>
      <dgm:t>
        <a:bodyPr/>
        <a:lstStyle/>
        <a:p>
          <a:endParaRPr lang="fr-FR"/>
        </a:p>
      </dgm:t>
    </dgm:pt>
    <dgm:pt modelId="{42CFF17B-7FFA-40EF-BE64-D350178AED24}" type="pres">
      <dgm:prSet presAssocID="{D5C6E748-12B9-4EE2-AA57-BE18FA53F413}" presName="circ2Tx" presStyleLbl="revTx" presStyleIdx="0" presStyleCnt="0">
        <dgm:presLayoutVars>
          <dgm:chMax val="0"/>
          <dgm:chPref val="0"/>
          <dgm:bulletEnabled val="1"/>
        </dgm:presLayoutVars>
      </dgm:prSet>
      <dgm:spPr/>
      <dgm:t>
        <a:bodyPr/>
        <a:lstStyle/>
        <a:p>
          <a:endParaRPr lang="fr-FR"/>
        </a:p>
      </dgm:t>
    </dgm:pt>
  </dgm:ptLst>
  <dgm:cxnLst>
    <dgm:cxn modelId="{D77EBCE1-B1C4-4BD6-82A8-57880EE4EBD3}" type="presOf" srcId="{D5C6E748-12B9-4EE2-AA57-BE18FA53F413}" destId="{C30B9926-175C-406F-818F-CDD5ADCF08C0}" srcOrd="0" destOrd="0" presId="urn:microsoft.com/office/officeart/2005/8/layout/venn1"/>
    <dgm:cxn modelId="{7C47D1A1-8F27-427E-9258-BC0E5BF04599}" srcId="{8C29FC1F-B2BF-4B25-848A-695EED12E9D8}" destId="{52FC3A8A-F57C-49A4-95AA-CBEE4FFD7037}" srcOrd="0" destOrd="0" parTransId="{F4BA7284-C210-4E38-A1F0-BE44D6D6FA4A}" sibTransId="{D6035761-B037-48B5-99E9-059E55623615}"/>
    <dgm:cxn modelId="{B8188639-263C-4D54-99E6-4D3EBEE7A7E9}" type="presOf" srcId="{52FC3A8A-F57C-49A4-95AA-CBEE4FFD7037}" destId="{CB7DE2FA-1379-431A-97F2-A9FD598776AA}" srcOrd="1" destOrd="0" presId="urn:microsoft.com/office/officeart/2005/8/layout/venn1"/>
    <dgm:cxn modelId="{BCC5D793-72A0-40DB-B304-0C214BC3A556}" srcId="{8C29FC1F-B2BF-4B25-848A-695EED12E9D8}" destId="{D5C6E748-12B9-4EE2-AA57-BE18FA53F413}" srcOrd="1" destOrd="0" parTransId="{D182FB9D-B5B1-4C9C-A722-872174487B44}" sibTransId="{0F232C07-DEC0-4487-84F8-0CCFDEA6C067}"/>
    <dgm:cxn modelId="{46DA4063-159A-41AE-933E-97F814576777}" type="presOf" srcId="{52FC3A8A-F57C-49A4-95AA-CBEE4FFD7037}" destId="{E28C5EA5-41CA-4230-92E2-E64D9687B22C}" srcOrd="0" destOrd="0" presId="urn:microsoft.com/office/officeart/2005/8/layout/venn1"/>
    <dgm:cxn modelId="{505146A6-A10B-42F4-A017-41B71F44DE04}" type="presOf" srcId="{D5C6E748-12B9-4EE2-AA57-BE18FA53F413}" destId="{42CFF17B-7FFA-40EF-BE64-D350178AED24}" srcOrd="1" destOrd="0" presId="urn:microsoft.com/office/officeart/2005/8/layout/venn1"/>
    <dgm:cxn modelId="{700D5604-7AAB-4EC8-A627-DAD5E3092665}" type="presOf" srcId="{8C29FC1F-B2BF-4B25-848A-695EED12E9D8}" destId="{CEE251F5-8F77-4E49-B6EA-BA740E216A67}" srcOrd="0" destOrd="0" presId="urn:microsoft.com/office/officeart/2005/8/layout/venn1"/>
    <dgm:cxn modelId="{E5A59CE6-8435-442E-8601-60A75B462D7A}" type="presParOf" srcId="{CEE251F5-8F77-4E49-B6EA-BA740E216A67}" destId="{E28C5EA5-41CA-4230-92E2-E64D9687B22C}" srcOrd="0" destOrd="0" presId="urn:microsoft.com/office/officeart/2005/8/layout/venn1"/>
    <dgm:cxn modelId="{AF0DEC84-631F-4F01-92A8-1FDE29256D66}" type="presParOf" srcId="{CEE251F5-8F77-4E49-B6EA-BA740E216A67}" destId="{CB7DE2FA-1379-431A-97F2-A9FD598776AA}" srcOrd="1" destOrd="0" presId="urn:microsoft.com/office/officeart/2005/8/layout/venn1"/>
    <dgm:cxn modelId="{3211187D-0E65-4CAA-87C2-670C879561CE}" type="presParOf" srcId="{CEE251F5-8F77-4E49-B6EA-BA740E216A67}" destId="{C30B9926-175C-406F-818F-CDD5ADCF08C0}" srcOrd="2" destOrd="0" presId="urn:microsoft.com/office/officeart/2005/8/layout/venn1"/>
    <dgm:cxn modelId="{9C50D6BC-1B64-4D5C-8BB7-76A3865B2779}" type="presParOf" srcId="{CEE251F5-8F77-4E49-B6EA-BA740E216A67}" destId="{42CFF17B-7FFA-40EF-BE64-D350178AED24}" srcOrd="3" destOrd="0" presId="urn:microsoft.com/office/officeart/2005/8/layout/venn1"/>
  </dgm:cxnLst>
  <dgm:bg>
    <a:solidFill>
      <a:schemeClr val="bg2">
        <a:lumMod val="20000"/>
        <a:lumOff val="8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0CAE075-8966-48EB-8652-E3C92A89E813}" type="doc">
      <dgm:prSet loTypeId="urn:microsoft.com/office/officeart/2005/8/layout/hProcess9" loCatId="process" qsTypeId="urn:microsoft.com/office/officeart/2005/8/quickstyle/simple3" qsCatId="simple" csTypeId="urn:microsoft.com/office/officeart/2005/8/colors/colorful5" csCatId="colorful" phldr="1"/>
      <dgm:spPr/>
      <dgm:t>
        <a:bodyPr/>
        <a:lstStyle/>
        <a:p>
          <a:endParaRPr lang="fr-FR"/>
        </a:p>
      </dgm:t>
    </dgm:pt>
    <dgm:pt modelId="{0A1C5420-789E-4F3A-852C-CCA09CCC283E}">
      <dgm:prSet/>
      <dgm:spPr/>
      <dgm:t>
        <a:bodyPr/>
        <a:lstStyle/>
        <a:p>
          <a:pPr rtl="1"/>
          <a:r>
            <a:rPr lang="ar-DZ" b="1" i="0" smtClean="0">
              <a:latin typeface="Sakkal Majalla" panose="02000000000000000000" pitchFamily="2" charset="-78"/>
              <a:cs typeface="Sakkal Majalla" panose="02000000000000000000" pitchFamily="2" charset="-78"/>
            </a:rPr>
            <a:t>المخاطر الناتجة عن أخطاء على مستوى </a:t>
          </a:r>
          <a:r>
            <a:rPr lang="ar-SA" b="1" i="0" smtClean="0">
              <a:latin typeface="Sakkal Majalla" panose="02000000000000000000" pitchFamily="2" charset="-78"/>
              <a:cs typeface="Sakkal Majalla" panose="02000000000000000000" pitchFamily="2" charset="-78"/>
            </a:rPr>
            <a:t>جدول حسابات النتائج</a:t>
          </a:r>
          <a:endParaRPr lang="fr-FR" dirty="0">
            <a:latin typeface="Sakkal Majalla" panose="02000000000000000000" pitchFamily="2" charset="-78"/>
            <a:cs typeface="Sakkal Majalla" panose="02000000000000000000" pitchFamily="2" charset="-78"/>
          </a:endParaRPr>
        </a:p>
      </dgm:t>
    </dgm:pt>
    <dgm:pt modelId="{01027697-DADD-4CF3-A8BB-1F47DDF5648B}" type="parTrans" cxnId="{A544AF70-DE80-40E1-A49B-7FDAD5AC7542}">
      <dgm:prSet/>
      <dgm:spPr/>
      <dgm:t>
        <a:bodyPr/>
        <a:lstStyle/>
        <a:p>
          <a:endParaRPr lang="fr-FR"/>
        </a:p>
      </dgm:t>
    </dgm:pt>
    <dgm:pt modelId="{16164023-8240-4C21-8449-3F0B5A36A8ED}" type="sibTrans" cxnId="{A544AF70-DE80-40E1-A49B-7FDAD5AC7542}">
      <dgm:prSet/>
      <dgm:spPr/>
      <dgm:t>
        <a:bodyPr/>
        <a:lstStyle/>
        <a:p>
          <a:endParaRPr lang="fr-FR"/>
        </a:p>
      </dgm:t>
    </dgm:pt>
    <dgm:pt modelId="{9A42252A-DFC5-4D28-ABA6-00005EC2DD43}">
      <dgm:prSet custT="1"/>
      <dgm:spPr/>
      <dgm:t>
        <a:bodyPr/>
        <a:lstStyle/>
        <a:p>
          <a:pPr rtl="1"/>
          <a:r>
            <a:rPr lang="ar-SA" sz="2400" b="1" i="0" dirty="0" smtClean="0">
              <a:latin typeface="Sakkal Majalla" panose="02000000000000000000" pitchFamily="2" charset="-78"/>
              <a:cs typeface="Sakkal Majalla" panose="02000000000000000000" pitchFamily="2" charset="-78"/>
            </a:rPr>
            <a:t>إن تحديد النتيجة </a:t>
          </a:r>
          <a:r>
            <a:rPr lang="ar-SA" sz="2400" b="1" i="0" dirty="0" err="1" smtClean="0">
              <a:latin typeface="Sakkal Majalla" panose="02000000000000000000" pitchFamily="2" charset="-78"/>
              <a:cs typeface="Sakkal Majalla" panose="02000000000000000000" pitchFamily="2" charset="-78"/>
            </a:rPr>
            <a:t>الجبائية</a:t>
          </a:r>
          <a:r>
            <a:rPr lang="ar-SA" sz="2400" b="1" i="0" dirty="0" smtClean="0">
              <a:latin typeface="Sakkal Majalla" panose="02000000000000000000" pitchFamily="2" charset="-78"/>
              <a:cs typeface="Sakkal Majalla" panose="02000000000000000000" pitchFamily="2" charset="-78"/>
            </a:rPr>
            <a:t> يتم من خلال النتيجة المحاسبية بعد إضافة بعض الأعباء غير القابلة للخصم، وتخفيض بعض النواتج غير الخاضعة للضريبة، فعملية الإضافة والتخفيض قد تشكل مصدر خطأ في تحديد النتيجة </a:t>
          </a:r>
          <a:r>
            <a:rPr lang="ar-SA" sz="2400" b="1" i="0" dirty="0" err="1" smtClean="0">
              <a:latin typeface="Sakkal Majalla" panose="02000000000000000000" pitchFamily="2" charset="-78"/>
              <a:cs typeface="Sakkal Majalla" panose="02000000000000000000" pitchFamily="2" charset="-78"/>
            </a:rPr>
            <a:t>الجبائية</a:t>
          </a:r>
          <a:r>
            <a:rPr lang="ar-SA" sz="2400" b="1" i="0" dirty="0" smtClean="0">
              <a:latin typeface="Sakkal Majalla" panose="02000000000000000000" pitchFamily="2" charset="-78"/>
              <a:cs typeface="Sakkal Majalla" panose="02000000000000000000" pitchFamily="2" charset="-78"/>
            </a:rPr>
            <a:t>.</a:t>
          </a:r>
          <a:endParaRPr lang="fr-FR" sz="2400" b="1" dirty="0">
            <a:latin typeface="Sakkal Majalla" panose="02000000000000000000" pitchFamily="2" charset="-78"/>
            <a:cs typeface="Sakkal Majalla" panose="02000000000000000000" pitchFamily="2" charset="-78"/>
          </a:endParaRPr>
        </a:p>
      </dgm:t>
    </dgm:pt>
    <dgm:pt modelId="{E2DEBE38-0CEA-4A4F-8093-C2D832B2C437}" type="parTrans" cxnId="{648215B7-108B-49A9-94E7-640E6FF35D01}">
      <dgm:prSet/>
      <dgm:spPr/>
      <dgm:t>
        <a:bodyPr/>
        <a:lstStyle/>
        <a:p>
          <a:endParaRPr lang="fr-FR"/>
        </a:p>
      </dgm:t>
    </dgm:pt>
    <dgm:pt modelId="{F7FDEBDB-7210-4C73-A6E3-9631BD38C888}" type="sibTrans" cxnId="{648215B7-108B-49A9-94E7-640E6FF35D01}">
      <dgm:prSet/>
      <dgm:spPr/>
      <dgm:t>
        <a:bodyPr/>
        <a:lstStyle/>
        <a:p>
          <a:endParaRPr lang="fr-FR"/>
        </a:p>
      </dgm:t>
    </dgm:pt>
    <dgm:pt modelId="{BA746B64-3D0E-4FEC-A611-191C644FFF3A}" type="pres">
      <dgm:prSet presAssocID="{30CAE075-8966-48EB-8652-E3C92A89E813}" presName="CompostProcess" presStyleCnt="0">
        <dgm:presLayoutVars>
          <dgm:dir/>
          <dgm:resizeHandles val="exact"/>
        </dgm:presLayoutVars>
      </dgm:prSet>
      <dgm:spPr/>
      <dgm:t>
        <a:bodyPr/>
        <a:lstStyle/>
        <a:p>
          <a:endParaRPr lang="fr-FR"/>
        </a:p>
      </dgm:t>
    </dgm:pt>
    <dgm:pt modelId="{FEB02590-4302-471E-8315-C1395954DDCA}" type="pres">
      <dgm:prSet presAssocID="{30CAE075-8966-48EB-8652-E3C92A89E813}" presName="arrow" presStyleLbl="bgShp" presStyleIdx="0" presStyleCnt="1"/>
      <dgm:spPr/>
      <dgm:t>
        <a:bodyPr/>
        <a:lstStyle/>
        <a:p>
          <a:endParaRPr lang="fr-FR"/>
        </a:p>
      </dgm:t>
    </dgm:pt>
    <dgm:pt modelId="{5DF21124-A707-412B-8572-EC2759F02CF7}" type="pres">
      <dgm:prSet presAssocID="{30CAE075-8966-48EB-8652-E3C92A89E813}" presName="linearProcess" presStyleCnt="0"/>
      <dgm:spPr/>
      <dgm:t>
        <a:bodyPr/>
        <a:lstStyle/>
        <a:p>
          <a:endParaRPr lang="fr-FR"/>
        </a:p>
      </dgm:t>
    </dgm:pt>
    <dgm:pt modelId="{18D64D34-5118-4D0F-AAD0-22AB72F91FFE}" type="pres">
      <dgm:prSet presAssocID="{0A1C5420-789E-4F3A-852C-CCA09CCC283E}" presName="textNode" presStyleLbl="node1" presStyleIdx="0" presStyleCnt="2" custScaleY="132433">
        <dgm:presLayoutVars>
          <dgm:bulletEnabled val="1"/>
        </dgm:presLayoutVars>
      </dgm:prSet>
      <dgm:spPr/>
      <dgm:t>
        <a:bodyPr/>
        <a:lstStyle/>
        <a:p>
          <a:endParaRPr lang="fr-FR"/>
        </a:p>
      </dgm:t>
    </dgm:pt>
    <dgm:pt modelId="{26E1A002-5594-48AB-A2C4-B895FA4AFF2B}" type="pres">
      <dgm:prSet presAssocID="{16164023-8240-4C21-8449-3F0B5A36A8ED}" presName="sibTrans" presStyleCnt="0"/>
      <dgm:spPr/>
      <dgm:t>
        <a:bodyPr/>
        <a:lstStyle/>
        <a:p>
          <a:endParaRPr lang="fr-FR"/>
        </a:p>
      </dgm:t>
    </dgm:pt>
    <dgm:pt modelId="{35C10247-BBA2-427A-A81B-6F02DE00AA00}" type="pres">
      <dgm:prSet presAssocID="{9A42252A-DFC5-4D28-ABA6-00005EC2DD43}" presName="textNode" presStyleLbl="node1" presStyleIdx="1" presStyleCnt="2" custScaleX="119470" custScaleY="141643">
        <dgm:presLayoutVars>
          <dgm:bulletEnabled val="1"/>
        </dgm:presLayoutVars>
      </dgm:prSet>
      <dgm:spPr/>
      <dgm:t>
        <a:bodyPr/>
        <a:lstStyle/>
        <a:p>
          <a:endParaRPr lang="fr-FR"/>
        </a:p>
      </dgm:t>
    </dgm:pt>
  </dgm:ptLst>
  <dgm:cxnLst>
    <dgm:cxn modelId="{A544AF70-DE80-40E1-A49B-7FDAD5AC7542}" srcId="{30CAE075-8966-48EB-8652-E3C92A89E813}" destId="{0A1C5420-789E-4F3A-852C-CCA09CCC283E}" srcOrd="0" destOrd="0" parTransId="{01027697-DADD-4CF3-A8BB-1F47DDF5648B}" sibTransId="{16164023-8240-4C21-8449-3F0B5A36A8ED}"/>
    <dgm:cxn modelId="{78953507-D323-4B3B-86E6-F7A55E41D9B0}" type="presOf" srcId="{9A42252A-DFC5-4D28-ABA6-00005EC2DD43}" destId="{35C10247-BBA2-427A-A81B-6F02DE00AA00}" srcOrd="0" destOrd="0" presId="urn:microsoft.com/office/officeart/2005/8/layout/hProcess9"/>
    <dgm:cxn modelId="{8AD14578-8E8E-4FA4-BCC6-36DB7B3F57D7}" type="presOf" srcId="{30CAE075-8966-48EB-8652-E3C92A89E813}" destId="{BA746B64-3D0E-4FEC-A611-191C644FFF3A}" srcOrd="0" destOrd="0" presId="urn:microsoft.com/office/officeart/2005/8/layout/hProcess9"/>
    <dgm:cxn modelId="{476DF6A4-E94C-49A3-BB58-9995F619F8A6}" type="presOf" srcId="{0A1C5420-789E-4F3A-852C-CCA09CCC283E}" destId="{18D64D34-5118-4D0F-AAD0-22AB72F91FFE}" srcOrd="0" destOrd="0" presId="urn:microsoft.com/office/officeart/2005/8/layout/hProcess9"/>
    <dgm:cxn modelId="{648215B7-108B-49A9-94E7-640E6FF35D01}" srcId="{30CAE075-8966-48EB-8652-E3C92A89E813}" destId="{9A42252A-DFC5-4D28-ABA6-00005EC2DD43}" srcOrd="1" destOrd="0" parTransId="{E2DEBE38-0CEA-4A4F-8093-C2D832B2C437}" sibTransId="{F7FDEBDB-7210-4C73-A6E3-9631BD38C888}"/>
    <dgm:cxn modelId="{0145C640-597F-42D3-8C22-EC00E9FC7FF3}" type="presParOf" srcId="{BA746B64-3D0E-4FEC-A611-191C644FFF3A}" destId="{FEB02590-4302-471E-8315-C1395954DDCA}" srcOrd="0" destOrd="0" presId="urn:microsoft.com/office/officeart/2005/8/layout/hProcess9"/>
    <dgm:cxn modelId="{5CE65AD9-0567-4333-87DC-995D29C79524}" type="presParOf" srcId="{BA746B64-3D0E-4FEC-A611-191C644FFF3A}" destId="{5DF21124-A707-412B-8572-EC2759F02CF7}" srcOrd="1" destOrd="0" presId="urn:microsoft.com/office/officeart/2005/8/layout/hProcess9"/>
    <dgm:cxn modelId="{2C45D3CB-B1B6-4276-8DAE-586881E6E843}" type="presParOf" srcId="{5DF21124-A707-412B-8572-EC2759F02CF7}" destId="{18D64D34-5118-4D0F-AAD0-22AB72F91FFE}" srcOrd="0" destOrd="0" presId="urn:microsoft.com/office/officeart/2005/8/layout/hProcess9"/>
    <dgm:cxn modelId="{1B70788E-A4BD-4C10-8B68-4B51F01C473E}" type="presParOf" srcId="{5DF21124-A707-412B-8572-EC2759F02CF7}" destId="{26E1A002-5594-48AB-A2C4-B895FA4AFF2B}" srcOrd="1" destOrd="0" presId="urn:microsoft.com/office/officeart/2005/8/layout/hProcess9"/>
    <dgm:cxn modelId="{D07FF500-28C2-458A-8EA2-752B3D981463}" type="presParOf" srcId="{5DF21124-A707-412B-8572-EC2759F02CF7}" destId="{35C10247-BBA2-427A-A81B-6F02DE00AA00}" srcOrd="2" destOrd="0" presId="urn:microsoft.com/office/officeart/2005/8/layout/hProcess9"/>
  </dgm:cxnLst>
  <dgm:bg>
    <a:solidFill>
      <a:schemeClr val="accent3">
        <a:lumMod val="60000"/>
        <a:lumOff val="4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BA3E4A-A4C1-4D4D-B33B-0F0CD25D8F40}" type="doc">
      <dgm:prSet loTypeId="urn:microsoft.com/office/officeart/2005/8/layout/process1" loCatId="process" qsTypeId="urn:microsoft.com/office/officeart/2005/8/quickstyle/simple3" qsCatId="simple" csTypeId="urn:microsoft.com/office/officeart/2005/8/colors/colorful1" csCatId="colorful" phldr="1"/>
      <dgm:spPr/>
      <dgm:t>
        <a:bodyPr/>
        <a:lstStyle/>
        <a:p>
          <a:endParaRPr lang="fr-FR"/>
        </a:p>
      </dgm:t>
    </dgm:pt>
    <dgm:pt modelId="{600047C9-61E1-4002-B33F-CA24B4EBD62E}">
      <dgm:prSet custT="1"/>
      <dgm:spPr/>
      <dgm:t>
        <a:bodyPr/>
        <a:lstStyle/>
        <a:p>
          <a:pPr rtl="1"/>
          <a:r>
            <a:rPr lang="ar-SA" sz="4000" b="1" i="0" dirty="0" smtClean="0">
              <a:latin typeface="Sakkal Majalla" panose="02000000000000000000" pitchFamily="2" charset="-78"/>
              <a:cs typeface="Sakkal Majalla" panose="02000000000000000000" pitchFamily="2" charset="-78"/>
            </a:rPr>
            <a:t>المخاطر التي تحدث نتيجة العناصر الأخرى</a:t>
          </a:r>
          <a:r>
            <a:rPr lang="ar-DZ" sz="4000" b="1" i="0" dirty="0" smtClean="0">
              <a:latin typeface="Sakkal Majalla" panose="02000000000000000000" pitchFamily="2" charset="-78"/>
              <a:cs typeface="Sakkal Majalla" panose="02000000000000000000" pitchFamily="2" charset="-78"/>
            </a:rPr>
            <a:t> </a:t>
          </a:r>
          <a:endParaRPr lang="fr-FR" sz="4000" dirty="0">
            <a:latin typeface="Sakkal Majalla" panose="02000000000000000000" pitchFamily="2" charset="-78"/>
            <a:cs typeface="Sakkal Majalla" panose="02000000000000000000" pitchFamily="2" charset="-78"/>
          </a:endParaRPr>
        </a:p>
      </dgm:t>
    </dgm:pt>
    <dgm:pt modelId="{B1968ABD-A21D-4BF0-8A3B-52BCD9142CE0}" type="parTrans" cxnId="{264B7CAC-BC9F-4AD7-BB9E-709FB77F958E}">
      <dgm:prSet/>
      <dgm:spPr/>
      <dgm:t>
        <a:bodyPr/>
        <a:lstStyle/>
        <a:p>
          <a:endParaRPr lang="fr-FR"/>
        </a:p>
      </dgm:t>
    </dgm:pt>
    <dgm:pt modelId="{D0B8E84A-C0BE-4711-A7C3-022B49B4D8A5}" type="sibTrans" cxnId="{264B7CAC-BC9F-4AD7-BB9E-709FB77F958E}">
      <dgm:prSet/>
      <dgm:spPr/>
      <dgm:t>
        <a:bodyPr/>
        <a:lstStyle/>
        <a:p>
          <a:endParaRPr lang="fr-FR"/>
        </a:p>
      </dgm:t>
    </dgm:pt>
    <dgm:pt modelId="{B2BDE6D3-4496-4133-A735-5851FB13BA58}">
      <dgm:prSet custT="1"/>
      <dgm:spPr/>
      <dgm:t>
        <a:bodyPr/>
        <a:lstStyle/>
        <a:p>
          <a:pPr rtl="1"/>
          <a:r>
            <a:rPr lang="ar-SA" sz="3600" b="1" i="0" dirty="0" smtClean="0">
              <a:latin typeface="Sakkal Majalla" panose="02000000000000000000" pitchFamily="2" charset="-78"/>
              <a:cs typeface="Sakkal Majalla" panose="02000000000000000000" pitchFamily="2" charset="-78"/>
            </a:rPr>
            <a:t>الرسم على القيمة المضافة</a:t>
          </a:r>
          <a:endParaRPr lang="fr-FR" sz="3600" dirty="0">
            <a:latin typeface="Sakkal Majalla" panose="02000000000000000000" pitchFamily="2" charset="-78"/>
            <a:cs typeface="Sakkal Majalla" panose="02000000000000000000" pitchFamily="2" charset="-78"/>
          </a:endParaRPr>
        </a:p>
      </dgm:t>
    </dgm:pt>
    <dgm:pt modelId="{CC957DEA-1C4C-4CFD-922A-FD0EC62D5523}" type="parTrans" cxnId="{61D00B28-D160-4827-BA20-760FEF8EDAD0}">
      <dgm:prSet/>
      <dgm:spPr/>
      <dgm:t>
        <a:bodyPr/>
        <a:lstStyle/>
        <a:p>
          <a:endParaRPr lang="fr-FR"/>
        </a:p>
      </dgm:t>
    </dgm:pt>
    <dgm:pt modelId="{3FEAE6E9-EE25-436E-9535-69534FB213E1}" type="sibTrans" cxnId="{61D00B28-D160-4827-BA20-760FEF8EDAD0}">
      <dgm:prSet/>
      <dgm:spPr/>
      <dgm:t>
        <a:bodyPr/>
        <a:lstStyle/>
        <a:p>
          <a:endParaRPr lang="fr-FR"/>
        </a:p>
      </dgm:t>
    </dgm:pt>
    <dgm:pt modelId="{3FA1F6ED-64B3-4438-BAA1-8CD3E2D00795}">
      <dgm:prSet custT="1"/>
      <dgm:spPr/>
      <dgm:t>
        <a:bodyPr/>
        <a:lstStyle/>
        <a:p>
          <a:pPr rtl="1"/>
          <a:r>
            <a:rPr lang="ar-SA" sz="2000" b="1" i="0" dirty="0" smtClean="0">
              <a:latin typeface="Sakkal Majalla" panose="02000000000000000000" pitchFamily="2" charset="-78"/>
              <a:cs typeface="Sakkal Majalla" panose="02000000000000000000" pitchFamily="2" charset="-78"/>
            </a:rPr>
            <a:t>مراقبة الرسم على القيمة المضافة يتوقف على التدقيق الجيد للنظام الجبائي المطبق مع الأخذ بعين الاعتبار حدود رقم الأعمال من جهة، ومن جهة أخرى مراقبة تصريحات المؤسسة (مراقبة المعدلات </a:t>
          </a:r>
          <a:r>
            <a:rPr lang="ar-SA" sz="2000" b="1" i="0" dirty="0" err="1" smtClean="0">
              <a:latin typeface="Sakkal Majalla" panose="02000000000000000000" pitchFamily="2" charset="-78"/>
              <a:cs typeface="Sakkal Majalla" panose="02000000000000000000" pitchFamily="2" charset="-78"/>
            </a:rPr>
            <a:t>الإسترجاعات</a:t>
          </a:r>
          <a:r>
            <a:rPr lang="ar-SA" sz="2000" b="1" i="0" dirty="0" smtClean="0">
              <a:latin typeface="Sakkal Majalla" panose="02000000000000000000" pitchFamily="2" charset="-78"/>
              <a:cs typeface="Sakkal Majalla" panose="02000000000000000000" pitchFamily="2" charset="-78"/>
            </a:rPr>
            <a:t> و </a:t>
          </a:r>
          <a:r>
            <a:rPr lang="ar-SA" sz="2000" b="1" i="0" dirty="0" err="1" smtClean="0">
              <a:latin typeface="Sakkal Majalla" panose="02000000000000000000" pitchFamily="2" charset="-78"/>
              <a:cs typeface="Sakkal Majalla" panose="02000000000000000000" pitchFamily="2" charset="-78"/>
            </a:rPr>
            <a:t>الحسومات،..إلخ</a:t>
          </a:r>
          <a:r>
            <a:rPr lang="ar-SA" sz="2000" b="1" i="0" dirty="0" smtClean="0">
              <a:latin typeface="Sakkal Majalla" panose="02000000000000000000" pitchFamily="2" charset="-78"/>
              <a:cs typeface="Sakkal Majalla" panose="02000000000000000000" pitchFamily="2" charset="-78"/>
            </a:rPr>
            <a:t>) لأن تصريحات المؤسسة من أهم مصادر الخطر الدائم في المؤسسة</a:t>
          </a:r>
          <a:endParaRPr lang="fr-FR" sz="2000" dirty="0">
            <a:latin typeface="Sakkal Majalla" panose="02000000000000000000" pitchFamily="2" charset="-78"/>
            <a:cs typeface="Sakkal Majalla" panose="02000000000000000000" pitchFamily="2" charset="-78"/>
          </a:endParaRPr>
        </a:p>
      </dgm:t>
    </dgm:pt>
    <dgm:pt modelId="{2C3F27B6-5183-484A-9692-01F56E0F2E75}" type="parTrans" cxnId="{B779629A-6107-465A-9CC6-881B049C3BF1}">
      <dgm:prSet/>
      <dgm:spPr/>
      <dgm:t>
        <a:bodyPr/>
        <a:lstStyle/>
        <a:p>
          <a:endParaRPr lang="fr-FR"/>
        </a:p>
      </dgm:t>
    </dgm:pt>
    <dgm:pt modelId="{8ACD0A4C-8D1C-4000-B12C-F99285021322}" type="sibTrans" cxnId="{B779629A-6107-465A-9CC6-881B049C3BF1}">
      <dgm:prSet/>
      <dgm:spPr/>
      <dgm:t>
        <a:bodyPr/>
        <a:lstStyle/>
        <a:p>
          <a:endParaRPr lang="fr-FR"/>
        </a:p>
      </dgm:t>
    </dgm:pt>
    <dgm:pt modelId="{C9F6C801-73FD-44D6-81FC-DDB230018201}" type="pres">
      <dgm:prSet presAssocID="{4BBA3E4A-A4C1-4D4D-B33B-0F0CD25D8F40}" presName="Name0" presStyleCnt="0">
        <dgm:presLayoutVars>
          <dgm:dir/>
          <dgm:resizeHandles val="exact"/>
        </dgm:presLayoutVars>
      </dgm:prSet>
      <dgm:spPr/>
      <dgm:t>
        <a:bodyPr/>
        <a:lstStyle/>
        <a:p>
          <a:endParaRPr lang="fr-FR"/>
        </a:p>
      </dgm:t>
    </dgm:pt>
    <dgm:pt modelId="{B1FECF03-08C4-40B8-9409-61A3110F464E}" type="pres">
      <dgm:prSet presAssocID="{600047C9-61E1-4002-B33F-CA24B4EBD62E}" presName="node" presStyleLbl="node1" presStyleIdx="0" presStyleCnt="3">
        <dgm:presLayoutVars>
          <dgm:bulletEnabled val="1"/>
        </dgm:presLayoutVars>
      </dgm:prSet>
      <dgm:spPr/>
      <dgm:t>
        <a:bodyPr/>
        <a:lstStyle/>
        <a:p>
          <a:endParaRPr lang="fr-FR"/>
        </a:p>
      </dgm:t>
    </dgm:pt>
    <dgm:pt modelId="{788111F4-6595-4CD5-A6F6-6238AE4D725B}" type="pres">
      <dgm:prSet presAssocID="{D0B8E84A-C0BE-4711-A7C3-022B49B4D8A5}" presName="sibTrans" presStyleLbl="sibTrans2D1" presStyleIdx="0" presStyleCnt="2"/>
      <dgm:spPr/>
      <dgm:t>
        <a:bodyPr/>
        <a:lstStyle/>
        <a:p>
          <a:endParaRPr lang="fr-FR"/>
        </a:p>
      </dgm:t>
    </dgm:pt>
    <dgm:pt modelId="{8F388D25-A7BF-435F-8D93-54125E6F3856}" type="pres">
      <dgm:prSet presAssocID="{D0B8E84A-C0BE-4711-A7C3-022B49B4D8A5}" presName="connectorText" presStyleLbl="sibTrans2D1" presStyleIdx="0" presStyleCnt="2"/>
      <dgm:spPr/>
      <dgm:t>
        <a:bodyPr/>
        <a:lstStyle/>
        <a:p>
          <a:endParaRPr lang="fr-FR"/>
        </a:p>
      </dgm:t>
    </dgm:pt>
    <dgm:pt modelId="{2B52532F-2D97-4BD6-B21E-C915CBFB4F1C}" type="pres">
      <dgm:prSet presAssocID="{B2BDE6D3-4496-4133-A735-5851FB13BA58}" presName="node" presStyleLbl="node1" presStyleIdx="1" presStyleCnt="3">
        <dgm:presLayoutVars>
          <dgm:bulletEnabled val="1"/>
        </dgm:presLayoutVars>
      </dgm:prSet>
      <dgm:spPr/>
      <dgm:t>
        <a:bodyPr/>
        <a:lstStyle/>
        <a:p>
          <a:endParaRPr lang="fr-FR"/>
        </a:p>
      </dgm:t>
    </dgm:pt>
    <dgm:pt modelId="{D0EA7FFD-99E2-4BAE-9CB8-3E2B05900B1C}" type="pres">
      <dgm:prSet presAssocID="{3FEAE6E9-EE25-436E-9535-69534FB213E1}" presName="sibTrans" presStyleLbl="sibTrans2D1" presStyleIdx="1" presStyleCnt="2"/>
      <dgm:spPr/>
      <dgm:t>
        <a:bodyPr/>
        <a:lstStyle/>
        <a:p>
          <a:endParaRPr lang="fr-FR"/>
        </a:p>
      </dgm:t>
    </dgm:pt>
    <dgm:pt modelId="{40114585-23E9-43D0-9E4E-E165FE4645BF}" type="pres">
      <dgm:prSet presAssocID="{3FEAE6E9-EE25-436E-9535-69534FB213E1}" presName="connectorText" presStyleLbl="sibTrans2D1" presStyleIdx="1" presStyleCnt="2"/>
      <dgm:spPr/>
      <dgm:t>
        <a:bodyPr/>
        <a:lstStyle/>
        <a:p>
          <a:endParaRPr lang="fr-FR"/>
        </a:p>
      </dgm:t>
    </dgm:pt>
    <dgm:pt modelId="{B7DF2E6E-3F38-48BD-B251-9E5526A8E6B3}" type="pres">
      <dgm:prSet presAssocID="{3FA1F6ED-64B3-4438-BAA1-8CD3E2D00795}" presName="node" presStyleLbl="node1" presStyleIdx="2" presStyleCnt="3">
        <dgm:presLayoutVars>
          <dgm:bulletEnabled val="1"/>
        </dgm:presLayoutVars>
      </dgm:prSet>
      <dgm:spPr/>
      <dgm:t>
        <a:bodyPr/>
        <a:lstStyle/>
        <a:p>
          <a:endParaRPr lang="fr-FR"/>
        </a:p>
      </dgm:t>
    </dgm:pt>
  </dgm:ptLst>
  <dgm:cxnLst>
    <dgm:cxn modelId="{FF87F712-53E5-4D57-A9A2-BD706BDA54E6}" type="presOf" srcId="{4BBA3E4A-A4C1-4D4D-B33B-0F0CD25D8F40}" destId="{C9F6C801-73FD-44D6-81FC-DDB230018201}" srcOrd="0" destOrd="0" presId="urn:microsoft.com/office/officeart/2005/8/layout/process1"/>
    <dgm:cxn modelId="{B3C6BC74-8147-4BEC-BB0D-7467A13BDE0E}" type="presOf" srcId="{D0B8E84A-C0BE-4711-A7C3-022B49B4D8A5}" destId="{788111F4-6595-4CD5-A6F6-6238AE4D725B}" srcOrd="0" destOrd="0" presId="urn:microsoft.com/office/officeart/2005/8/layout/process1"/>
    <dgm:cxn modelId="{264B7CAC-BC9F-4AD7-BB9E-709FB77F958E}" srcId="{4BBA3E4A-A4C1-4D4D-B33B-0F0CD25D8F40}" destId="{600047C9-61E1-4002-B33F-CA24B4EBD62E}" srcOrd="0" destOrd="0" parTransId="{B1968ABD-A21D-4BF0-8A3B-52BCD9142CE0}" sibTransId="{D0B8E84A-C0BE-4711-A7C3-022B49B4D8A5}"/>
    <dgm:cxn modelId="{824FC156-840A-4879-87A5-BF84925AA5DA}" type="presOf" srcId="{D0B8E84A-C0BE-4711-A7C3-022B49B4D8A5}" destId="{8F388D25-A7BF-435F-8D93-54125E6F3856}" srcOrd="1" destOrd="0" presId="urn:microsoft.com/office/officeart/2005/8/layout/process1"/>
    <dgm:cxn modelId="{B779629A-6107-465A-9CC6-881B049C3BF1}" srcId="{4BBA3E4A-A4C1-4D4D-B33B-0F0CD25D8F40}" destId="{3FA1F6ED-64B3-4438-BAA1-8CD3E2D00795}" srcOrd="2" destOrd="0" parTransId="{2C3F27B6-5183-484A-9692-01F56E0F2E75}" sibTransId="{8ACD0A4C-8D1C-4000-B12C-F99285021322}"/>
    <dgm:cxn modelId="{F8DA8131-2ED7-4254-BBE1-EB6EF9A90F4F}" type="presOf" srcId="{3FA1F6ED-64B3-4438-BAA1-8CD3E2D00795}" destId="{B7DF2E6E-3F38-48BD-B251-9E5526A8E6B3}" srcOrd="0" destOrd="0" presId="urn:microsoft.com/office/officeart/2005/8/layout/process1"/>
    <dgm:cxn modelId="{B99CAEE7-647B-40BC-AE30-4DE284535CD9}" type="presOf" srcId="{B2BDE6D3-4496-4133-A735-5851FB13BA58}" destId="{2B52532F-2D97-4BD6-B21E-C915CBFB4F1C}" srcOrd="0" destOrd="0" presId="urn:microsoft.com/office/officeart/2005/8/layout/process1"/>
    <dgm:cxn modelId="{C5EAC417-C78B-473A-93A0-C0C9A9DC6F25}" type="presOf" srcId="{3FEAE6E9-EE25-436E-9535-69534FB213E1}" destId="{D0EA7FFD-99E2-4BAE-9CB8-3E2B05900B1C}" srcOrd="0" destOrd="0" presId="urn:microsoft.com/office/officeart/2005/8/layout/process1"/>
    <dgm:cxn modelId="{20507822-CE2C-4F9C-AA33-793470117AAE}" type="presOf" srcId="{600047C9-61E1-4002-B33F-CA24B4EBD62E}" destId="{B1FECF03-08C4-40B8-9409-61A3110F464E}" srcOrd="0" destOrd="0" presId="urn:microsoft.com/office/officeart/2005/8/layout/process1"/>
    <dgm:cxn modelId="{61D00B28-D160-4827-BA20-760FEF8EDAD0}" srcId="{4BBA3E4A-A4C1-4D4D-B33B-0F0CD25D8F40}" destId="{B2BDE6D3-4496-4133-A735-5851FB13BA58}" srcOrd="1" destOrd="0" parTransId="{CC957DEA-1C4C-4CFD-922A-FD0EC62D5523}" sibTransId="{3FEAE6E9-EE25-436E-9535-69534FB213E1}"/>
    <dgm:cxn modelId="{FD212E5B-6E46-4F00-ACBE-7DC67EC1C03E}" type="presOf" srcId="{3FEAE6E9-EE25-436E-9535-69534FB213E1}" destId="{40114585-23E9-43D0-9E4E-E165FE4645BF}" srcOrd="1" destOrd="0" presId="urn:microsoft.com/office/officeart/2005/8/layout/process1"/>
    <dgm:cxn modelId="{6DD1A311-1584-4D4A-BC4C-9DE81DC1D13C}" type="presParOf" srcId="{C9F6C801-73FD-44D6-81FC-DDB230018201}" destId="{B1FECF03-08C4-40B8-9409-61A3110F464E}" srcOrd="0" destOrd="0" presId="urn:microsoft.com/office/officeart/2005/8/layout/process1"/>
    <dgm:cxn modelId="{8B550102-A6A7-4504-9A50-9CFCD2CDFC9E}" type="presParOf" srcId="{C9F6C801-73FD-44D6-81FC-DDB230018201}" destId="{788111F4-6595-4CD5-A6F6-6238AE4D725B}" srcOrd="1" destOrd="0" presId="urn:microsoft.com/office/officeart/2005/8/layout/process1"/>
    <dgm:cxn modelId="{A80DB485-4B6D-4853-8C6D-52D46BB99656}" type="presParOf" srcId="{788111F4-6595-4CD5-A6F6-6238AE4D725B}" destId="{8F388D25-A7BF-435F-8D93-54125E6F3856}" srcOrd="0" destOrd="0" presId="urn:microsoft.com/office/officeart/2005/8/layout/process1"/>
    <dgm:cxn modelId="{9174BADA-B9F9-4F1D-8B68-D59C30FD9AD0}" type="presParOf" srcId="{C9F6C801-73FD-44D6-81FC-DDB230018201}" destId="{2B52532F-2D97-4BD6-B21E-C915CBFB4F1C}" srcOrd="2" destOrd="0" presId="urn:microsoft.com/office/officeart/2005/8/layout/process1"/>
    <dgm:cxn modelId="{9839F876-1194-41AC-A298-6B52EF85FC7A}" type="presParOf" srcId="{C9F6C801-73FD-44D6-81FC-DDB230018201}" destId="{D0EA7FFD-99E2-4BAE-9CB8-3E2B05900B1C}" srcOrd="3" destOrd="0" presId="urn:microsoft.com/office/officeart/2005/8/layout/process1"/>
    <dgm:cxn modelId="{4ADA41F1-7811-4B74-8E62-5119EB2A676A}" type="presParOf" srcId="{D0EA7FFD-99E2-4BAE-9CB8-3E2B05900B1C}" destId="{40114585-23E9-43D0-9E4E-E165FE4645BF}" srcOrd="0" destOrd="0" presId="urn:microsoft.com/office/officeart/2005/8/layout/process1"/>
    <dgm:cxn modelId="{F5699C81-F97D-4732-A23A-29775EE337AD}" type="presParOf" srcId="{C9F6C801-73FD-44D6-81FC-DDB230018201}" destId="{B7DF2E6E-3F38-48BD-B251-9E5526A8E6B3}"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99F3DC-5DEA-4DDA-8808-83978DF41DE5}" type="doc">
      <dgm:prSet loTypeId="urn:microsoft.com/office/officeart/2005/8/layout/matrix3" loCatId="matrix" qsTypeId="urn:microsoft.com/office/officeart/2005/8/quickstyle/simple3" qsCatId="simple" csTypeId="urn:microsoft.com/office/officeart/2005/8/colors/accent1_2" csCatId="accent1" phldr="1"/>
      <dgm:spPr/>
      <dgm:t>
        <a:bodyPr/>
        <a:lstStyle/>
        <a:p>
          <a:endParaRPr lang="fr-FR"/>
        </a:p>
      </dgm:t>
    </dgm:pt>
    <dgm:pt modelId="{730D1F06-9743-4588-A1A9-5A3D0F02720C}">
      <dgm:prSet/>
      <dgm:spPr/>
      <dgm:t>
        <a:bodyPr/>
        <a:lstStyle/>
        <a:p>
          <a:pPr rtl="1"/>
          <a:r>
            <a:rPr lang="ar-SA" b="1" i="0" dirty="0" smtClean="0"/>
            <a:t>حالة المؤسسة الجديدة</a:t>
          </a:r>
          <a:endParaRPr lang="fr-FR" dirty="0"/>
        </a:p>
      </dgm:t>
    </dgm:pt>
    <dgm:pt modelId="{F8107E7F-8633-49B3-A0A2-A52B52F35A93}" type="parTrans" cxnId="{FE0BD2BA-58A5-400C-B525-E72A9555A1CB}">
      <dgm:prSet/>
      <dgm:spPr/>
      <dgm:t>
        <a:bodyPr/>
        <a:lstStyle/>
        <a:p>
          <a:endParaRPr lang="fr-FR"/>
        </a:p>
      </dgm:t>
    </dgm:pt>
    <dgm:pt modelId="{8BB8507E-A6E5-445E-895D-E4B25C08EAA2}" type="sibTrans" cxnId="{FE0BD2BA-58A5-400C-B525-E72A9555A1CB}">
      <dgm:prSet/>
      <dgm:spPr/>
      <dgm:t>
        <a:bodyPr/>
        <a:lstStyle/>
        <a:p>
          <a:endParaRPr lang="fr-FR"/>
        </a:p>
      </dgm:t>
    </dgm:pt>
    <dgm:pt modelId="{5E4C4D6B-706D-4B5A-966A-61556D83A08B}">
      <dgm:prSet/>
      <dgm:spPr/>
      <dgm:t>
        <a:bodyPr/>
        <a:lstStyle/>
        <a:p>
          <a:pPr rtl="1"/>
          <a:r>
            <a:rPr lang="ar-SA" b="1" i="0" dirty="0" smtClean="0"/>
            <a:t>تعترض المؤسسة حديثة النشأة عدة صعوبات تجعلها عرضة للخطر الجبائي أهمها</a:t>
          </a:r>
          <a:endParaRPr lang="fr-FR" dirty="0"/>
        </a:p>
      </dgm:t>
    </dgm:pt>
    <dgm:pt modelId="{91DEECCC-5EB0-4DCA-A622-6C10961C492D}" type="parTrans" cxnId="{D3EE1C93-20A7-4225-8CD7-2B1ABD67555A}">
      <dgm:prSet/>
      <dgm:spPr/>
      <dgm:t>
        <a:bodyPr/>
        <a:lstStyle/>
        <a:p>
          <a:endParaRPr lang="fr-FR"/>
        </a:p>
      </dgm:t>
    </dgm:pt>
    <dgm:pt modelId="{70A7723E-1F17-4C79-BAB1-85F0D99D9880}" type="sibTrans" cxnId="{D3EE1C93-20A7-4225-8CD7-2B1ABD67555A}">
      <dgm:prSet/>
      <dgm:spPr/>
      <dgm:t>
        <a:bodyPr/>
        <a:lstStyle/>
        <a:p>
          <a:endParaRPr lang="fr-FR"/>
        </a:p>
      </dgm:t>
    </dgm:pt>
    <dgm:pt modelId="{AB0F9BB5-86E5-4837-9A38-8CF4BE14F699}">
      <dgm:prSet/>
      <dgm:spPr/>
      <dgm:t>
        <a:bodyPr/>
        <a:lstStyle/>
        <a:p>
          <a:pPr rtl="1"/>
          <a:r>
            <a:rPr lang="ar-SA" b="1" i="0" dirty="0" smtClean="0"/>
            <a:t>اهتمام الإدارة </a:t>
          </a:r>
          <a:r>
            <a:rPr lang="ar-SA" b="1" i="0" dirty="0" err="1" smtClean="0"/>
            <a:t>الجبائية</a:t>
          </a:r>
          <a:r>
            <a:rPr lang="ar-SA" b="1" i="0" dirty="0" smtClean="0"/>
            <a:t> بالمؤسسات القديمة النشأة </a:t>
          </a:r>
          <a:r>
            <a:rPr lang="ar-DZ" b="1" i="0" dirty="0" smtClean="0"/>
            <a:t>مما قد</a:t>
          </a:r>
          <a:r>
            <a:rPr lang="ar-SA" b="1" i="0" dirty="0" smtClean="0"/>
            <a:t> يوقع</a:t>
          </a:r>
          <a:r>
            <a:rPr lang="ar-DZ" b="1" i="0" dirty="0" smtClean="0"/>
            <a:t>المؤسسات الحديثة </a:t>
          </a:r>
          <a:r>
            <a:rPr lang="ar-SA" b="1" i="0" dirty="0" smtClean="0"/>
            <a:t> في ارتكاب أخطاء </a:t>
          </a:r>
          <a:r>
            <a:rPr lang="ar-SA" b="1" i="0" dirty="0" err="1" smtClean="0"/>
            <a:t>جبائية</a:t>
          </a:r>
          <a:r>
            <a:rPr lang="ar-SA" b="1" i="0" dirty="0" smtClean="0"/>
            <a:t> أو تعمدها ذلك للحصول على منافع مادية</a:t>
          </a:r>
          <a:r>
            <a:rPr lang="ar-DZ" b="1" i="0" dirty="0" smtClean="0"/>
            <a:t> </a:t>
          </a:r>
          <a:r>
            <a:rPr lang="ar-SA" b="1" i="0" dirty="0" smtClean="0"/>
            <a:t>.</a:t>
          </a:r>
          <a:endParaRPr lang="fr-FR" dirty="0"/>
        </a:p>
      </dgm:t>
    </dgm:pt>
    <dgm:pt modelId="{C083CFE7-9318-4A8C-948D-AC0D99E73D5D}" type="parTrans" cxnId="{9F62EA6F-3BCE-45BA-8E76-C7722CD59F5E}">
      <dgm:prSet/>
      <dgm:spPr/>
      <dgm:t>
        <a:bodyPr/>
        <a:lstStyle/>
        <a:p>
          <a:endParaRPr lang="fr-FR"/>
        </a:p>
      </dgm:t>
    </dgm:pt>
    <dgm:pt modelId="{4C05A904-9B38-42DF-9DF7-9D429AF70FB7}" type="sibTrans" cxnId="{9F62EA6F-3BCE-45BA-8E76-C7722CD59F5E}">
      <dgm:prSet/>
      <dgm:spPr/>
      <dgm:t>
        <a:bodyPr/>
        <a:lstStyle/>
        <a:p>
          <a:endParaRPr lang="fr-FR"/>
        </a:p>
      </dgm:t>
    </dgm:pt>
    <dgm:pt modelId="{EDC01642-EAF4-40CF-A189-E66301BF4052}">
      <dgm:prSet/>
      <dgm:spPr/>
      <dgm:t>
        <a:bodyPr/>
        <a:lstStyle/>
        <a:p>
          <a:pPr rtl="1"/>
          <a:r>
            <a:rPr lang="ar-SA" b="1" i="0" dirty="0" smtClean="0"/>
            <a:t>قلة الخبرة في مجال التسيير الجبائي نظراً لحداثة العلاقة مع الإدارة </a:t>
          </a:r>
          <a:r>
            <a:rPr lang="ar-SA" b="1" i="0" dirty="0" err="1" smtClean="0"/>
            <a:t>الجبائية</a:t>
          </a:r>
          <a:endParaRPr lang="fr-FR" dirty="0"/>
        </a:p>
      </dgm:t>
    </dgm:pt>
    <dgm:pt modelId="{E8AACDBB-8567-43CB-ABF6-D55EF7DC54DC}" type="parTrans" cxnId="{2D923AF1-A332-416F-BAD6-3183AE54414E}">
      <dgm:prSet/>
      <dgm:spPr/>
      <dgm:t>
        <a:bodyPr/>
        <a:lstStyle/>
        <a:p>
          <a:endParaRPr lang="fr-FR"/>
        </a:p>
      </dgm:t>
    </dgm:pt>
    <dgm:pt modelId="{6CD4D23D-721E-4A3E-8BDD-7323E06D81E7}" type="sibTrans" cxnId="{2D923AF1-A332-416F-BAD6-3183AE54414E}">
      <dgm:prSet/>
      <dgm:spPr/>
      <dgm:t>
        <a:bodyPr/>
        <a:lstStyle/>
        <a:p>
          <a:endParaRPr lang="fr-FR"/>
        </a:p>
      </dgm:t>
    </dgm:pt>
    <dgm:pt modelId="{A9C93B4B-F29E-480B-A80D-E3CD67752FBB}">
      <dgm:prSet/>
      <dgm:spPr/>
      <dgm:t>
        <a:bodyPr/>
        <a:lstStyle/>
        <a:p>
          <a:endParaRPr lang="fr-FR"/>
        </a:p>
      </dgm:t>
    </dgm:pt>
    <dgm:pt modelId="{322E8764-400F-4B78-B4D5-D0D297A3695E}" type="parTrans" cxnId="{148BA7E7-9086-42DF-93D2-D052807AB6CE}">
      <dgm:prSet/>
      <dgm:spPr/>
      <dgm:t>
        <a:bodyPr/>
        <a:lstStyle/>
        <a:p>
          <a:endParaRPr lang="fr-FR"/>
        </a:p>
      </dgm:t>
    </dgm:pt>
    <dgm:pt modelId="{9CF5784B-0A8F-4CE3-AB53-81F4929AD8B6}" type="sibTrans" cxnId="{148BA7E7-9086-42DF-93D2-D052807AB6CE}">
      <dgm:prSet/>
      <dgm:spPr/>
      <dgm:t>
        <a:bodyPr/>
        <a:lstStyle/>
        <a:p>
          <a:endParaRPr lang="fr-FR"/>
        </a:p>
      </dgm:t>
    </dgm:pt>
    <dgm:pt modelId="{8097CFD5-FC82-4CDD-BC57-CF2A8C806D4D}" type="pres">
      <dgm:prSet presAssocID="{A199F3DC-5DEA-4DDA-8808-83978DF41DE5}" presName="matrix" presStyleCnt="0">
        <dgm:presLayoutVars>
          <dgm:chMax val="1"/>
          <dgm:dir/>
          <dgm:resizeHandles val="exact"/>
        </dgm:presLayoutVars>
      </dgm:prSet>
      <dgm:spPr/>
      <dgm:t>
        <a:bodyPr/>
        <a:lstStyle/>
        <a:p>
          <a:endParaRPr lang="fr-FR"/>
        </a:p>
      </dgm:t>
    </dgm:pt>
    <dgm:pt modelId="{7D943E05-1312-43E3-B45D-F23CC0E6E756}" type="pres">
      <dgm:prSet presAssocID="{A199F3DC-5DEA-4DDA-8808-83978DF41DE5}" presName="diamond" presStyleLbl="bgShp" presStyleIdx="0" presStyleCnt="1"/>
      <dgm:spPr/>
      <dgm:t>
        <a:bodyPr/>
        <a:lstStyle/>
        <a:p>
          <a:endParaRPr lang="fr-FR"/>
        </a:p>
      </dgm:t>
    </dgm:pt>
    <dgm:pt modelId="{9CB61E49-0542-4834-B3E1-2CE158525397}" type="pres">
      <dgm:prSet presAssocID="{A199F3DC-5DEA-4DDA-8808-83978DF41DE5}" presName="quad1" presStyleLbl="node1" presStyleIdx="0" presStyleCnt="4">
        <dgm:presLayoutVars>
          <dgm:chMax val="0"/>
          <dgm:chPref val="0"/>
          <dgm:bulletEnabled val="1"/>
        </dgm:presLayoutVars>
      </dgm:prSet>
      <dgm:spPr/>
      <dgm:t>
        <a:bodyPr/>
        <a:lstStyle/>
        <a:p>
          <a:endParaRPr lang="fr-FR"/>
        </a:p>
      </dgm:t>
    </dgm:pt>
    <dgm:pt modelId="{A2F5B699-79C1-41E0-AA73-24912B4A6284}" type="pres">
      <dgm:prSet presAssocID="{A199F3DC-5DEA-4DDA-8808-83978DF41DE5}" presName="quad2" presStyleLbl="node1" presStyleIdx="1" presStyleCnt="4">
        <dgm:presLayoutVars>
          <dgm:chMax val="0"/>
          <dgm:chPref val="0"/>
          <dgm:bulletEnabled val="1"/>
        </dgm:presLayoutVars>
      </dgm:prSet>
      <dgm:spPr/>
      <dgm:t>
        <a:bodyPr/>
        <a:lstStyle/>
        <a:p>
          <a:endParaRPr lang="fr-FR"/>
        </a:p>
      </dgm:t>
    </dgm:pt>
    <dgm:pt modelId="{CBCF5BD5-7F91-4526-B7BD-011A2B1FC17C}" type="pres">
      <dgm:prSet presAssocID="{A199F3DC-5DEA-4DDA-8808-83978DF41DE5}" presName="quad3" presStyleLbl="node1" presStyleIdx="2" presStyleCnt="4">
        <dgm:presLayoutVars>
          <dgm:chMax val="0"/>
          <dgm:chPref val="0"/>
          <dgm:bulletEnabled val="1"/>
        </dgm:presLayoutVars>
      </dgm:prSet>
      <dgm:spPr/>
      <dgm:t>
        <a:bodyPr/>
        <a:lstStyle/>
        <a:p>
          <a:endParaRPr lang="fr-FR"/>
        </a:p>
      </dgm:t>
    </dgm:pt>
    <dgm:pt modelId="{46948084-ABA3-433A-8FDE-948D891A7D66}" type="pres">
      <dgm:prSet presAssocID="{A199F3DC-5DEA-4DDA-8808-83978DF41DE5}" presName="quad4" presStyleLbl="node1" presStyleIdx="3" presStyleCnt="4">
        <dgm:presLayoutVars>
          <dgm:chMax val="0"/>
          <dgm:chPref val="0"/>
          <dgm:bulletEnabled val="1"/>
        </dgm:presLayoutVars>
      </dgm:prSet>
      <dgm:spPr/>
      <dgm:t>
        <a:bodyPr/>
        <a:lstStyle/>
        <a:p>
          <a:endParaRPr lang="fr-FR"/>
        </a:p>
      </dgm:t>
    </dgm:pt>
  </dgm:ptLst>
  <dgm:cxnLst>
    <dgm:cxn modelId="{8529F375-3AD6-4038-A468-97C360D27B5F}" type="presOf" srcId="{EDC01642-EAF4-40CF-A189-E66301BF4052}" destId="{46948084-ABA3-433A-8FDE-948D891A7D66}" srcOrd="0" destOrd="0" presId="urn:microsoft.com/office/officeart/2005/8/layout/matrix3"/>
    <dgm:cxn modelId="{2D923AF1-A332-416F-BAD6-3183AE54414E}" srcId="{A199F3DC-5DEA-4DDA-8808-83978DF41DE5}" destId="{EDC01642-EAF4-40CF-A189-E66301BF4052}" srcOrd="3" destOrd="0" parTransId="{E8AACDBB-8567-43CB-ABF6-D55EF7DC54DC}" sibTransId="{6CD4D23D-721E-4A3E-8BDD-7323E06D81E7}"/>
    <dgm:cxn modelId="{611407F2-631B-4161-A5DA-AB30136798C2}" type="presOf" srcId="{5E4C4D6B-706D-4B5A-966A-61556D83A08B}" destId="{A2F5B699-79C1-41E0-AA73-24912B4A6284}" srcOrd="0" destOrd="0" presId="urn:microsoft.com/office/officeart/2005/8/layout/matrix3"/>
    <dgm:cxn modelId="{A3BB0031-A968-4DE5-B56D-AA557371D95F}" type="presOf" srcId="{730D1F06-9743-4588-A1A9-5A3D0F02720C}" destId="{9CB61E49-0542-4834-B3E1-2CE158525397}" srcOrd="0" destOrd="0" presId="urn:microsoft.com/office/officeart/2005/8/layout/matrix3"/>
    <dgm:cxn modelId="{4FB440FD-B4FD-469F-8A86-DECEDD9DB403}" type="presOf" srcId="{AB0F9BB5-86E5-4837-9A38-8CF4BE14F699}" destId="{CBCF5BD5-7F91-4526-B7BD-011A2B1FC17C}" srcOrd="0" destOrd="0" presId="urn:microsoft.com/office/officeart/2005/8/layout/matrix3"/>
    <dgm:cxn modelId="{9F62EA6F-3BCE-45BA-8E76-C7722CD59F5E}" srcId="{A199F3DC-5DEA-4DDA-8808-83978DF41DE5}" destId="{AB0F9BB5-86E5-4837-9A38-8CF4BE14F699}" srcOrd="2" destOrd="0" parTransId="{C083CFE7-9318-4A8C-948D-AC0D99E73D5D}" sibTransId="{4C05A904-9B38-42DF-9DF7-9D429AF70FB7}"/>
    <dgm:cxn modelId="{148BA7E7-9086-42DF-93D2-D052807AB6CE}" srcId="{A199F3DC-5DEA-4DDA-8808-83978DF41DE5}" destId="{A9C93B4B-F29E-480B-A80D-E3CD67752FBB}" srcOrd="4" destOrd="0" parTransId="{322E8764-400F-4B78-B4D5-D0D297A3695E}" sibTransId="{9CF5784B-0A8F-4CE3-AB53-81F4929AD8B6}"/>
    <dgm:cxn modelId="{FE0BD2BA-58A5-400C-B525-E72A9555A1CB}" srcId="{A199F3DC-5DEA-4DDA-8808-83978DF41DE5}" destId="{730D1F06-9743-4588-A1A9-5A3D0F02720C}" srcOrd="0" destOrd="0" parTransId="{F8107E7F-8633-49B3-A0A2-A52B52F35A93}" sibTransId="{8BB8507E-A6E5-445E-895D-E4B25C08EAA2}"/>
    <dgm:cxn modelId="{C2F4686B-3BC7-4952-B3A2-AB965BD92B07}" type="presOf" srcId="{A199F3DC-5DEA-4DDA-8808-83978DF41DE5}" destId="{8097CFD5-FC82-4CDD-BC57-CF2A8C806D4D}" srcOrd="0" destOrd="0" presId="urn:microsoft.com/office/officeart/2005/8/layout/matrix3"/>
    <dgm:cxn modelId="{D3EE1C93-20A7-4225-8CD7-2B1ABD67555A}" srcId="{A199F3DC-5DEA-4DDA-8808-83978DF41DE5}" destId="{5E4C4D6B-706D-4B5A-966A-61556D83A08B}" srcOrd="1" destOrd="0" parTransId="{91DEECCC-5EB0-4DCA-A622-6C10961C492D}" sibTransId="{70A7723E-1F17-4C79-BAB1-85F0D99D9880}"/>
    <dgm:cxn modelId="{BC360148-931A-4802-A81E-C2BC8CB86DA9}" type="presParOf" srcId="{8097CFD5-FC82-4CDD-BC57-CF2A8C806D4D}" destId="{7D943E05-1312-43E3-B45D-F23CC0E6E756}" srcOrd="0" destOrd="0" presId="urn:microsoft.com/office/officeart/2005/8/layout/matrix3"/>
    <dgm:cxn modelId="{A197CBD9-0FA1-49F4-87D5-68CBB507B82F}" type="presParOf" srcId="{8097CFD5-FC82-4CDD-BC57-CF2A8C806D4D}" destId="{9CB61E49-0542-4834-B3E1-2CE158525397}" srcOrd="1" destOrd="0" presId="urn:microsoft.com/office/officeart/2005/8/layout/matrix3"/>
    <dgm:cxn modelId="{5707275B-5AC2-476E-9D09-F26E6B697F3B}" type="presParOf" srcId="{8097CFD5-FC82-4CDD-BC57-CF2A8C806D4D}" destId="{A2F5B699-79C1-41E0-AA73-24912B4A6284}" srcOrd="2" destOrd="0" presId="urn:microsoft.com/office/officeart/2005/8/layout/matrix3"/>
    <dgm:cxn modelId="{554D9DF5-163D-4F23-B379-C2AA1F7C1331}" type="presParOf" srcId="{8097CFD5-FC82-4CDD-BC57-CF2A8C806D4D}" destId="{CBCF5BD5-7F91-4526-B7BD-011A2B1FC17C}" srcOrd="3" destOrd="0" presId="urn:microsoft.com/office/officeart/2005/8/layout/matrix3"/>
    <dgm:cxn modelId="{5C7F0BDA-A434-44D9-98E4-F17D75DE5391}" type="presParOf" srcId="{8097CFD5-FC82-4CDD-BC57-CF2A8C806D4D}" destId="{46948084-ABA3-433A-8FDE-948D891A7D66}"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88D75E-B434-4400-8733-368902D17D3A}" type="doc">
      <dgm:prSet loTypeId="urn:microsoft.com/office/officeart/2005/8/layout/radial2" loCatId="relationship" qsTypeId="urn:microsoft.com/office/officeart/2005/8/quickstyle/3d1" qsCatId="3D" csTypeId="urn:microsoft.com/office/officeart/2005/8/colors/accent2_4" csCatId="accent2" phldr="1"/>
      <dgm:spPr/>
      <dgm:t>
        <a:bodyPr/>
        <a:lstStyle/>
        <a:p>
          <a:endParaRPr lang="fr-FR"/>
        </a:p>
      </dgm:t>
    </dgm:pt>
    <dgm:pt modelId="{0609493A-FBC9-4535-829A-E2553D29C1D9}">
      <dgm:prSet/>
      <dgm:spPr/>
      <dgm:t>
        <a:bodyPr/>
        <a:lstStyle/>
        <a:p>
          <a:pPr rtl="0"/>
          <a:r>
            <a:rPr lang="ar-DZ" b="1" i="0" dirty="0" smtClean="0"/>
            <a:t>مميزات التسيير الجبائي الفعال</a:t>
          </a:r>
          <a:endParaRPr lang="fr-FR" dirty="0"/>
        </a:p>
      </dgm:t>
    </dgm:pt>
    <dgm:pt modelId="{6543342E-4E61-47BF-98D5-BA9C810D505A}" type="parTrans" cxnId="{C9C36D92-62B4-49C7-BB03-E002CD085FDC}">
      <dgm:prSet/>
      <dgm:spPr/>
      <dgm:t>
        <a:bodyPr/>
        <a:lstStyle/>
        <a:p>
          <a:endParaRPr lang="fr-FR"/>
        </a:p>
      </dgm:t>
    </dgm:pt>
    <dgm:pt modelId="{457F27E9-3A8C-4C78-9352-94892E38A157}" type="sibTrans" cxnId="{C9C36D92-62B4-49C7-BB03-E002CD085FDC}">
      <dgm:prSet/>
      <dgm:spPr/>
      <dgm:t>
        <a:bodyPr/>
        <a:lstStyle/>
        <a:p>
          <a:endParaRPr lang="fr-FR"/>
        </a:p>
      </dgm:t>
    </dgm:pt>
    <dgm:pt modelId="{BC700932-E8AE-4D6F-94FD-CAD5D491B8C6}">
      <dgm:prSet/>
      <dgm:spPr/>
      <dgm:t>
        <a:bodyPr/>
        <a:lstStyle/>
        <a:p>
          <a:pPr rtl="1"/>
          <a:endParaRPr lang="fr-FR" dirty="0"/>
        </a:p>
      </dgm:t>
    </dgm:pt>
    <dgm:pt modelId="{5D589E49-91D5-4534-BF7F-6B720C072C8F}" type="parTrans" cxnId="{F56488AE-7F87-4B9B-9517-605E203DC620}">
      <dgm:prSet/>
      <dgm:spPr/>
      <dgm:t>
        <a:bodyPr/>
        <a:lstStyle/>
        <a:p>
          <a:endParaRPr lang="fr-FR"/>
        </a:p>
      </dgm:t>
    </dgm:pt>
    <dgm:pt modelId="{98C135BE-D1C1-456D-924C-7A23CC90B88C}" type="sibTrans" cxnId="{F56488AE-7F87-4B9B-9517-605E203DC620}">
      <dgm:prSet/>
      <dgm:spPr/>
      <dgm:t>
        <a:bodyPr/>
        <a:lstStyle/>
        <a:p>
          <a:endParaRPr lang="fr-FR"/>
        </a:p>
      </dgm:t>
    </dgm:pt>
    <dgm:pt modelId="{CCE4A7EB-DF7D-4716-A9C9-478D54B6D4F2}">
      <dgm:prSet/>
      <dgm:spPr/>
      <dgm:t>
        <a:bodyPr/>
        <a:lstStyle/>
        <a:p>
          <a:pPr rtl="1"/>
          <a:r>
            <a:rPr lang="ar-DZ" b="1" i="0" dirty="0" smtClean="0">
              <a:solidFill>
                <a:srgbClr val="002060"/>
              </a:solidFill>
            </a:rPr>
            <a:t>تقليص الأعباء </a:t>
          </a:r>
          <a:r>
            <a:rPr lang="ar-DZ" b="1" i="0" dirty="0" err="1" smtClean="0">
              <a:solidFill>
                <a:srgbClr val="002060"/>
              </a:solidFill>
            </a:rPr>
            <a:t>الجبائية</a:t>
          </a:r>
          <a:r>
            <a:rPr lang="ar-DZ" b="1" i="0" dirty="0" smtClean="0">
              <a:solidFill>
                <a:srgbClr val="002060"/>
              </a:solidFill>
            </a:rPr>
            <a:t> إلى حدها الأدنى</a:t>
          </a:r>
          <a:endParaRPr lang="fr-FR" b="1" dirty="0">
            <a:solidFill>
              <a:srgbClr val="002060"/>
            </a:solidFill>
          </a:endParaRPr>
        </a:p>
      </dgm:t>
    </dgm:pt>
    <dgm:pt modelId="{A3AAF914-4225-4DC8-90EA-7F848BB0F835}" type="parTrans" cxnId="{9C4DF150-81DC-4CEB-974C-7F8B4F5EE510}">
      <dgm:prSet/>
      <dgm:spPr/>
      <dgm:t>
        <a:bodyPr/>
        <a:lstStyle/>
        <a:p>
          <a:endParaRPr lang="fr-FR"/>
        </a:p>
      </dgm:t>
    </dgm:pt>
    <dgm:pt modelId="{04BF46CC-2D47-4F8A-B97E-D60F1EBB9EA1}" type="sibTrans" cxnId="{9C4DF150-81DC-4CEB-974C-7F8B4F5EE510}">
      <dgm:prSet/>
      <dgm:spPr/>
      <dgm:t>
        <a:bodyPr/>
        <a:lstStyle/>
        <a:p>
          <a:endParaRPr lang="fr-FR"/>
        </a:p>
      </dgm:t>
    </dgm:pt>
    <dgm:pt modelId="{8363085A-528A-4CD1-91BC-A57C97740F0B}">
      <dgm:prSet/>
      <dgm:spPr/>
      <dgm:t>
        <a:bodyPr/>
        <a:lstStyle/>
        <a:p>
          <a:pPr rtl="1"/>
          <a:r>
            <a:rPr lang="ar-DZ" b="1" i="0" dirty="0" smtClean="0">
              <a:solidFill>
                <a:srgbClr val="002060"/>
              </a:solidFill>
            </a:rPr>
            <a:t>عدم استخدام طرق خارجة عن القانون</a:t>
          </a:r>
          <a:endParaRPr lang="fr-FR" b="1" dirty="0">
            <a:solidFill>
              <a:srgbClr val="002060"/>
            </a:solidFill>
          </a:endParaRPr>
        </a:p>
      </dgm:t>
    </dgm:pt>
    <dgm:pt modelId="{A339E34F-48D6-47B6-88AA-6B3FA1D66FA2}" type="parTrans" cxnId="{D30D6095-3AC2-47A5-9DB2-EF0F0987B939}">
      <dgm:prSet/>
      <dgm:spPr/>
      <dgm:t>
        <a:bodyPr/>
        <a:lstStyle/>
        <a:p>
          <a:endParaRPr lang="fr-FR"/>
        </a:p>
      </dgm:t>
    </dgm:pt>
    <dgm:pt modelId="{4EF5BB06-73F1-45B4-9980-AC5910A6F01F}" type="sibTrans" cxnId="{D30D6095-3AC2-47A5-9DB2-EF0F0987B939}">
      <dgm:prSet/>
      <dgm:spPr/>
      <dgm:t>
        <a:bodyPr/>
        <a:lstStyle/>
        <a:p>
          <a:endParaRPr lang="fr-FR"/>
        </a:p>
      </dgm:t>
    </dgm:pt>
    <dgm:pt modelId="{B10E0CC4-7C22-42A3-A82F-D9A806F424FB}">
      <dgm:prSet/>
      <dgm:spPr/>
      <dgm:t>
        <a:bodyPr/>
        <a:lstStyle/>
        <a:p>
          <a:pPr rtl="1"/>
          <a:r>
            <a:rPr lang="ar-DZ" b="1" dirty="0" smtClean="0">
              <a:solidFill>
                <a:srgbClr val="002060"/>
              </a:solidFill>
            </a:rPr>
            <a:t>استغلال الخيارات والامتيازات التي يقرها المشرع الجبائي</a:t>
          </a:r>
          <a:endParaRPr lang="fr-FR" b="1" dirty="0">
            <a:solidFill>
              <a:srgbClr val="002060"/>
            </a:solidFill>
          </a:endParaRPr>
        </a:p>
      </dgm:t>
    </dgm:pt>
    <dgm:pt modelId="{29F0A5C7-9352-4196-9950-B4EEAFB4EBF8}" type="parTrans" cxnId="{270A9A05-6488-4BD2-9304-56D22A5F0DE9}">
      <dgm:prSet/>
      <dgm:spPr/>
      <dgm:t>
        <a:bodyPr/>
        <a:lstStyle/>
        <a:p>
          <a:endParaRPr lang="fr-FR"/>
        </a:p>
      </dgm:t>
    </dgm:pt>
    <dgm:pt modelId="{B915F2C2-DDB8-4914-B05C-B90BB1DAABA6}" type="sibTrans" cxnId="{270A9A05-6488-4BD2-9304-56D22A5F0DE9}">
      <dgm:prSet/>
      <dgm:spPr/>
      <dgm:t>
        <a:bodyPr/>
        <a:lstStyle/>
        <a:p>
          <a:endParaRPr lang="fr-FR"/>
        </a:p>
      </dgm:t>
    </dgm:pt>
    <dgm:pt modelId="{84D7C7B5-EB3C-4863-82A8-7260F478ECFB}" type="pres">
      <dgm:prSet presAssocID="{D988D75E-B434-4400-8733-368902D17D3A}" presName="composite" presStyleCnt="0">
        <dgm:presLayoutVars>
          <dgm:chMax val="5"/>
          <dgm:dir/>
          <dgm:animLvl val="ctr"/>
          <dgm:resizeHandles val="exact"/>
        </dgm:presLayoutVars>
      </dgm:prSet>
      <dgm:spPr/>
      <dgm:t>
        <a:bodyPr/>
        <a:lstStyle/>
        <a:p>
          <a:endParaRPr lang="fr-FR"/>
        </a:p>
      </dgm:t>
    </dgm:pt>
    <dgm:pt modelId="{6891CD2D-68E5-47D7-A5D5-38CDA76B0AB5}" type="pres">
      <dgm:prSet presAssocID="{D988D75E-B434-4400-8733-368902D17D3A}" presName="cycle" presStyleCnt="0"/>
      <dgm:spPr/>
      <dgm:t>
        <a:bodyPr/>
        <a:lstStyle/>
        <a:p>
          <a:endParaRPr lang="fr-FR"/>
        </a:p>
      </dgm:t>
    </dgm:pt>
    <dgm:pt modelId="{87B7D208-FFA8-4BB0-A581-B609CD10E902}" type="pres">
      <dgm:prSet presAssocID="{D988D75E-B434-4400-8733-368902D17D3A}" presName="centerShape" presStyleCnt="0"/>
      <dgm:spPr/>
      <dgm:t>
        <a:bodyPr/>
        <a:lstStyle/>
        <a:p>
          <a:endParaRPr lang="fr-FR"/>
        </a:p>
      </dgm:t>
    </dgm:pt>
    <dgm:pt modelId="{29B0F78D-08FF-4C72-81DA-D515FD79B30A}" type="pres">
      <dgm:prSet presAssocID="{D988D75E-B434-4400-8733-368902D17D3A}" presName="connSite" presStyleLbl="node1" presStyleIdx="0" presStyleCnt="5"/>
      <dgm:spPr/>
      <dgm:t>
        <a:bodyPr/>
        <a:lstStyle/>
        <a:p>
          <a:endParaRPr lang="fr-FR"/>
        </a:p>
      </dgm:t>
    </dgm:pt>
    <dgm:pt modelId="{05A5B32D-061F-4F30-87BF-459AC4898700}" type="pres">
      <dgm:prSet presAssocID="{D988D75E-B434-4400-8733-368902D17D3A}" presName="visible" presStyleLbl="node1" presStyleIdx="0" presStyleCnt="5" custScaleX="33962" custScaleY="40564"/>
      <dgm:spPr/>
      <dgm:t>
        <a:bodyPr/>
        <a:lstStyle/>
        <a:p>
          <a:endParaRPr lang="fr-FR"/>
        </a:p>
      </dgm:t>
    </dgm:pt>
    <dgm:pt modelId="{0A107053-01C1-41CC-A5FA-D0D68F70AAD7}" type="pres">
      <dgm:prSet presAssocID="{6543342E-4E61-47BF-98D5-BA9C810D505A}" presName="Name25" presStyleLbl="parChTrans1D1" presStyleIdx="0" presStyleCnt="4"/>
      <dgm:spPr/>
      <dgm:t>
        <a:bodyPr/>
        <a:lstStyle/>
        <a:p>
          <a:endParaRPr lang="fr-FR"/>
        </a:p>
      </dgm:t>
    </dgm:pt>
    <dgm:pt modelId="{8969E2AB-B57F-4A71-BA9F-9C35A624CD3E}" type="pres">
      <dgm:prSet presAssocID="{0609493A-FBC9-4535-829A-E2553D29C1D9}" presName="node" presStyleCnt="0"/>
      <dgm:spPr/>
      <dgm:t>
        <a:bodyPr/>
        <a:lstStyle/>
        <a:p>
          <a:endParaRPr lang="fr-FR"/>
        </a:p>
      </dgm:t>
    </dgm:pt>
    <dgm:pt modelId="{CDC0BAEF-1475-4926-90C9-185A16018D4E}" type="pres">
      <dgm:prSet presAssocID="{0609493A-FBC9-4535-829A-E2553D29C1D9}" presName="parentNode" presStyleLbl="node1" presStyleIdx="1" presStyleCnt="5" custScaleX="141132" custScaleY="195312" custLinFactX="-3702" custLinFactY="88681" custLinFactNeighborX="-100000" custLinFactNeighborY="100000">
        <dgm:presLayoutVars>
          <dgm:chMax val="1"/>
          <dgm:bulletEnabled val="1"/>
        </dgm:presLayoutVars>
      </dgm:prSet>
      <dgm:spPr/>
      <dgm:t>
        <a:bodyPr/>
        <a:lstStyle/>
        <a:p>
          <a:endParaRPr lang="fr-FR"/>
        </a:p>
      </dgm:t>
    </dgm:pt>
    <dgm:pt modelId="{4026BEF1-4794-4A39-90DD-476E0CC240AA}" type="pres">
      <dgm:prSet presAssocID="{0609493A-FBC9-4535-829A-E2553D29C1D9}" presName="childNode" presStyleLbl="revTx" presStyleIdx="0" presStyleCnt="1">
        <dgm:presLayoutVars>
          <dgm:bulletEnabled val="1"/>
        </dgm:presLayoutVars>
      </dgm:prSet>
      <dgm:spPr/>
      <dgm:t>
        <a:bodyPr/>
        <a:lstStyle/>
        <a:p>
          <a:endParaRPr lang="fr-FR"/>
        </a:p>
      </dgm:t>
    </dgm:pt>
    <dgm:pt modelId="{AB8D74BF-5921-4930-90B2-2E7C3B9B574C}" type="pres">
      <dgm:prSet presAssocID="{A3AAF914-4225-4DC8-90EA-7F848BB0F835}" presName="Name25" presStyleLbl="parChTrans1D1" presStyleIdx="1" presStyleCnt="4"/>
      <dgm:spPr/>
      <dgm:t>
        <a:bodyPr/>
        <a:lstStyle/>
        <a:p>
          <a:endParaRPr lang="fr-FR"/>
        </a:p>
      </dgm:t>
    </dgm:pt>
    <dgm:pt modelId="{6EB582F3-ED74-4645-A83C-262514B4A7AB}" type="pres">
      <dgm:prSet presAssocID="{CCE4A7EB-DF7D-4716-A9C9-478D54B6D4F2}" presName="node" presStyleCnt="0"/>
      <dgm:spPr/>
      <dgm:t>
        <a:bodyPr/>
        <a:lstStyle/>
        <a:p>
          <a:endParaRPr lang="fr-FR"/>
        </a:p>
      </dgm:t>
    </dgm:pt>
    <dgm:pt modelId="{019A7E43-3BED-47E4-BCA3-B04D275D6469}" type="pres">
      <dgm:prSet presAssocID="{CCE4A7EB-DF7D-4716-A9C9-478D54B6D4F2}" presName="parentNode" presStyleLbl="node1" presStyleIdx="2" presStyleCnt="5" custScaleX="177949" custScaleY="109822" custLinFactY="-10430" custLinFactNeighborX="-50443" custLinFactNeighborY="-100000">
        <dgm:presLayoutVars>
          <dgm:chMax val="1"/>
          <dgm:bulletEnabled val="1"/>
        </dgm:presLayoutVars>
      </dgm:prSet>
      <dgm:spPr/>
      <dgm:t>
        <a:bodyPr/>
        <a:lstStyle/>
        <a:p>
          <a:endParaRPr lang="fr-FR"/>
        </a:p>
      </dgm:t>
    </dgm:pt>
    <dgm:pt modelId="{96168EC1-373E-4FCD-AE5C-5C589A02192D}" type="pres">
      <dgm:prSet presAssocID="{CCE4A7EB-DF7D-4716-A9C9-478D54B6D4F2}" presName="childNode" presStyleLbl="revTx" presStyleIdx="0" presStyleCnt="1">
        <dgm:presLayoutVars>
          <dgm:bulletEnabled val="1"/>
        </dgm:presLayoutVars>
      </dgm:prSet>
      <dgm:spPr/>
      <dgm:t>
        <a:bodyPr/>
        <a:lstStyle/>
        <a:p>
          <a:endParaRPr lang="fr-FR"/>
        </a:p>
      </dgm:t>
    </dgm:pt>
    <dgm:pt modelId="{BCAAB68D-EF2D-45C4-9468-8ED10DAD073A}" type="pres">
      <dgm:prSet presAssocID="{A339E34F-48D6-47B6-88AA-6B3FA1D66FA2}" presName="Name25" presStyleLbl="parChTrans1D1" presStyleIdx="2" presStyleCnt="4"/>
      <dgm:spPr/>
      <dgm:t>
        <a:bodyPr/>
        <a:lstStyle/>
        <a:p>
          <a:endParaRPr lang="fr-FR"/>
        </a:p>
      </dgm:t>
    </dgm:pt>
    <dgm:pt modelId="{2508C4AF-562A-4EC5-B16E-67294FBD98A2}" type="pres">
      <dgm:prSet presAssocID="{8363085A-528A-4CD1-91BC-A57C97740F0B}" presName="node" presStyleCnt="0"/>
      <dgm:spPr/>
      <dgm:t>
        <a:bodyPr/>
        <a:lstStyle/>
        <a:p>
          <a:endParaRPr lang="fr-FR"/>
        </a:p>
      </dgm:t>
    </dgm:pt>
    <dgm:pt modelId="{BE21BF3A-02C7-47FF-963E-8D41E370A40E}" type="pres">
      <dgm:prSet presAssocID="{8363085A-528A-4CD1-91BC-A57C97740F0B}" presName="parentNode" presStyleLbl="node1" presStyleIdx="3" presStyleCnt="5" custAng="9699139" custFlipVert="1" custScaleX="167562" custScaleY="102170" custLinFactNeighborX="10176" custLinFactNeighborY="-90312">
        <dgm:presLayoutVars>
          <dgm:chMax val="1"/>
          <dgm:bulletEnabled val="1"/>
        </dgm:presLayoutVars>
      </dgm:prSet>
      <dgm:spPr>
        <a:prstGeom prst="flowChartMagneticDrum">
          <a:avLst/>
        </a:prstGeom>
      </dgm:spPr>
      <dgm:t>
        <a:bodyPr/>
        <a:lstStyle/>
        <a:p>
          <a:endParaRPr lang="fr-FR"/>
        </a:p>
      </dgm:t>
    </dgm:pt>
    <dgm:pt modelId="{C50F08E4-FF43-42FD-B0A8-CE8347D4E274}" type="pres">
      <dgm:prSet presAssocID="{8363085A-528A-4CD1-91BC-A57C97740F0B}" presName="childNode" presStyleLbl="revTx" presStyleIdx="0" presStyleCnt="1">
        <dgm:presLayoutVars>
          <dgm:bulletEnabled val="1"/>
        </dgm:presLayoutVars>
      </dgm:prSet>
      <dgm:spPr/>
      <dgm:t>
        <a:bodyPr/>
        <a:lstStyle/>
        <a:p>
          <a:endParaRPr lang="fr-FR"/>
        </a:p>
      </dgm:t>
    </dgm:pt>
    <dgm:pt modelId="{71F2B8B3-CAED-4AB6-BBF4-1E74BC1B0E75}" type="pres">
      <dgm:prSet presAssocID="{29F0A5C7-9352-4196-9950-B4EEAFB4EBF8}" presName="Name25" presStyleLbl="parChTrans1D1" presStyleIdx="3" presStyleCnt="4"/>
      <dgm:spPr/>
      <dgm:t>
        <a:bodyPr/>
        <a:lstStyle/>
        <a:p>
          <a:endParaRPr lang="fr-FR"/>
        </a:p>
      </dgm:t>
    </dgm:pt>
    <dgm:pt modelId="{8DB0DAD4-5C80-40D4-ACC5-B7113217CDB6}" type="pres">
      <dgm:prSet presAssocID="{B10E0CC4-7C22-42A3-A82F-D9A806F424FB}" presName="node" presStyleCnt="0"/>
      <dgm:spPr/>
      <dgm:t>
        <a:bodyPr/>
        <a:lstStyle/>
        <a:p>
          <a:endParaRPr lang="fr-FR"/>
        </a:p>
      </dgm:t>
    </dgm:pt>
    <dgm:pt modelId="{F0D4FDD0-B8EE-406A-9BEE-3C5242628377}" type="pres">
      <dgm:prSet presAssocID="{B10E0CC4-7C22-42A3-A82F-D9A806F424FB}" presName="parentNode" presStyleLbl="node1" presStyleIdx="4" presStyleCnt="5" custScaleX="158311" custScaleY="118198" custLinFactNeighborX="42238" custLinFactNeighborY="-60873">
        <dgm:presLayoutVars>
          <dgm:chMax val="1"/>
          <dgm:bulletEnabled val="1"/>
        </dgm:presLayoutVars>
      </dgm:prSet>
      <dgm:spPr/>
      <dgm:t>
        <a:bodyPr/>
        <a:lstStyle/>
        <a:p>
          <a:endParaRPr lang="fr-FR"/>
        </a:p>
      </dgm:t>
    </dgm:pt>
    <dgm:pt modelId="{B3375B00-DAC1-4A98-9F3A-A4F077D623C5}" type="pres">
      <dgm:prSet presAssocID="{B10E0CC4-7C22-42A3-A82F-D9A806F424FB}" presName="childNode" presStyleLbl="revTx" presStyleIdx="0" presStyleCnt="1">
        <dgm:presLayoutVars>
          <dgm:bulletEnabled val="1"/>
        </dgm:presLayoutVars>
      </dgm:prSet>
      <dgm:spPr/>
      <dgm:t>
        <a:bodyPr/>
        <a:lstStyle/>
        <a:p>
          <a:endParaRPr lang="fr-FR"/>
        </a:p>
      </dgm:t>
    </dgm:pt>
  </dgm:ptLst>
  <dgm:cxnLst>
    <dgm:cxn modelId="{C2DD41F1-D583-40BA-BAF6-B547080546AC}" type="presOf" srcId="{8363085A-528A-4CD1-91BC-A57C97740F0B}" destId="{BE21BF3A-02C7-47FF-963E-8D41E370A40E}" srcOrd="0" destOrd="0" presId="urn:microsoft.com/office/officeart/2005/8/layout/radial2"/>
    <dgm:cxn modelId="{C9C36D92-62B4-49C7-BB03-E002CD085FDC}" srcId="{D988D75E-B434-4400-8733-368902D17D3A}" destId="{0609493A-FBC9-4535-829A-E2553D29C1D9}" srcOrd="0" destOrd="0" parTransId="{6543342E-4E61-47BF-98D5-BA9C810D505A}" sibTransId="{457F27E9-3A8C-4C78-9352-94892E38A157}"/>
    <dgm:cxn modelId="{B6A86B64-4DD4-4B6B-ACAE-6C49D61BD4EB}" type="presOf" srcId="{29F0A5C7-9352-4196-9950-B4EEAFB4EBF8}" destId="{71F2B8B3-CAED-4AB6-BBF4-1E74BC1B0E75}" srcOrd="0" destOrd="0" presId="urn:microsoft.com/office/officeart/2005/8/layout/radial2"/>
    <dgm:cxn modelId="{5753487F-21E7-4875-8356-6448796829BF}" type="presOf" srcId="{CCE4A7EB-DF7D-4716-A9C9-478D54B6D4F2}" destId="{019A7E43-3BED-47E4-BCA3-B04D275D6469}" srcOrd="0" destOrd="0" presId="urn:microsoft.com/office/officeart/2005/8/layout/radial2"/>
    <dgm:cxn modelId="{5F1D3679-9A66-435F-AB43-1E09A98370F2}" type="presOf" srcId="{A339E34F-48D6-47B6-88AA-6B3FA1D66FA2}" destId="{BCAAB68D-EF2D-45C4-9468-8ED10DAD073A}" srcOrd="0" destOrd="0" presId="urn:microsoft.com/office/officeart/2005/8/layout/radial2"/>
    <dgm:cxn modelId="{98C23328-F499-4588-9154-FE12C1F51D4A}" type="presOf" srcId="{D988D75E-B434-4400-8733-368902D17D3A}" destId="{84D7C7B5-EB3C-4863-82A8-7260F478ECFB}" srcOrd="0" destOrd="0" presId="urn:microsoft.com/office/officeart/2005/8/layout/radial2"/>
    <dgm:cxn modelId="{793CEB8C-90A2-4AE0-AA6D-065CDFCC97F7}" type="presOf" srcId="{BC700932-E8AE-4D6F-94FD-CAD5D491B8C6}" destId="{4026BEF1-4794-4A39-90DD-476E0CC240AA}" srcOrd="0" destOrd="0" presId="urn:microsoft.com/office/officeart/2005/8/layout/radial2"/>
    <dgm:cxn modelId="{F56488AE-7F87-4B9B-9517-605E203DC620}" srcId="{0609493A-FBC9-4535-829A-E2553D29C1D9}" destId="{BC700932-E8AE-4D6F-94FD-CAD5D491B8C6}" srcOrd="0" destOrd="0" parTransId="{5D589E49-91D5-4534-BF7F-6B720C072C8F}" sibTransId="{98C135BE-D1C1-456D-924C-7A23CC90B88C}"/>
    <dgm:cxn modelId="{5135AB18-45A8-47A3-A250-A03C197A5CD9}" type="presOf" srcId="{0609493A-FBC9-4535-829A-E2553D29C1D9}" destId="{CDC0BAEF-1475-4926-90C9-185A16018D4E}" srcOrd="0" destOrd="0" presId="urn:microsoft.com/office/officeart/2005/8/layout/radial2"/>
    <dgm:cxn modelId="{845511A9-E21C-4599-97F6-4DE1E1C073A1}" type="presOf" srcId="{B10E0CC4-7C22-42A3-A82F-D9A806F424FB}" destId="{F0D4FDD0-B8EE-406A-9BEE-3C5242628377}" srcOrd="0" destOrd="0" presId="urn:microsoft.com/office/officeart/2005/8/layout/radial2"/>
    <dgm:cxn modelId="{9CE9B086-8D77-420D-A76C-8DEC3061059F}" type="presOf" srcId="{A3AAF914-4225-4DC8-90EA-7F848BB0F835}" destId="{AB8D74BF-5921-4930-90B2-2E7C3B9B574C}" srcOrd="0" destOrd="0" presId="urn:microsoft.com/office/officeart/2005/8/layout/radial2"/>
    <dgm:cxn modelId="{270A9A05-6488-4BD2-9304-56D22A5F0DE9}" srcId="{D988D75E-B434-4400-8733-368902D17D3A}" destId="{B10E0CC4-7C22-42A3-A82F-D9A806F424FB}" srcOrd="3" destOrd="0" parTransId="{29F0A5C7-9352-4196-9950-B4EEAFB4EBF8}" sibTransId="{B915F2C2-DDB8-4914-B05C-B90BB1DAABA6}"/>
    <dgm:cxn modelId="{75C1C620-342F-48D0-BB06-76E29223FE36}" type="presOf" srcId="{6543342E-4E61-47BF-98D5-BA9C810D505A}" destId="{0A107053-01C1-41CC-A5FA-D0D68F70AAD7}" srcOrd="0" destOrd="0" presId="urn:microsoft.com/office/officeart/2005/8/layout/radial2"/>
    <dgm:cxn modelId="{9C4DF150-81DC-4CEB-974C-7F8B4F5EE510}" srcId="{D988D75E-B434-4400-8733-368902D17D3A}" destId="{CCE4A7EB-DF7D-4716-A9C9-478D54B6D4F2}" srcOrd="1" destOrd="0" parTransId="{A3AAF914-4225-4DC8-90EA-7F848BB0F835}" sibTransId="{04BF46CC-2D47-4F8A-B97E-D60F1EBB9EA1}"/>
    <dgm:cxn modelId="{D30D6095-3AC2-47A5-9DB2-EF0F0987B939}" srcId="{D988D75E-B434-4400-8733-368902D17D3A}" destId="{8363085A-528A-4CD1-91BC-A57C97740F0B}" srcOrd="2" destOrd="0" parTransId="{A339E34F-48D6-47B6-88AA-6B3FA1D66FA2}" sibTransId="{4EF5BB06-73F1-45B4-9980-AC5910A6F01F}"/>
    <dgm:cxn modelId="{52D7F64F-F346-4D34-BDB0-F52DD8000227}" type="presParOf" srcId="{84D7C7B5-EB3C-4863-82A8-7260F478ECFB}" destId="{6891CD2D-68E5-47D7-A5D5-38CDA76B0AB5}" srcOrd="0" destOrd="0" presId="urn:microsoft.com/office/officeart/2005/8/layout/radial2"/>
    <dgm:cxn modelId="{53815A09-D1E8-460E-B36B-0F7B1217213D}" type="presParOf" srcId="{6891CD2D-68E5-47D7-A5D5-38CDA76B0AB5}" destId="{87B7D208-FFA8-4BB0-A581-B609CD10E902}" srcOrd="0" destOrd="0" presId="urn:microsoft.com/office/officeart/2005/8/layout/radial2"/>
    <dgm:cxn modelId="{BB31BC7A-606B-49AD-A784-CB0DA343985E}" type="presParOf" srcId="{87B7D208-FFA8-4BB0-A581-B609CD10E902}" destId="{29B0F78D-08FF-4C72-81DA-D515FD79B30A}" srcOrd="0" destOrd="0" presId="urn:microsoft.com/office/officeart/2005/8/layout/radial2"/>
    <dgm:cxn modelId="{88093138-C2A7-4426-AE6A-EF4510D13FD6}" type="presParOf" srcId="{87B7D208-FFA8-4BB0-A581-B609CD10E902}" destId="{05A5B32D-061F-4F30-87BF-459AC4898700}" srcOrd="1" destOrd="0" presId="urn:microsoft.com/office/officeart/2005/8/layout/radial2"/>
    <dgm:cxn modelId="{7FD18C47-ED85-4D08-913F-850B5ED9DAFB}" type="presParOf" srcId="{6891CD2D-68E5-47D7-A5D5-38CDA76B0AB5}" destId="{0A107053-01C1-41CC-A5FA-D0D68F70AAD7}" srcOrd="1" destOrd="0" presId="urn:microsoft.com/office/officeart/2005/8/layout/radial2"/>
    <dgm:cxn modelId="{012B7B9F-46D6-4C62-9B03-6F468C3D751C}" type="presParOf" srcId="{6891CD2D-68E5-47D7-A5D5-38CDA76B0AB5}" destId="{8969E2AB-B57F-4A71-BA9F-9C35A624CD3E}" srcOrd="2" destOrd="0" presId="urn:microsoft.com/office/officeart/2005/8/layout/radial2"/>
    <dgm:cxn modelId="{912CFE3C-AAD7-4E3F-BD11-A432EF92B111}" type="presParOf" srcId="{8969E2AB-B57F-4A71-BA9F-9C35A624CD3E}" destId="{CDC0BAEF-1475-4926-90C9-185A16018D4E}" srcOrd="0" destOrd="0" presId="urn:microsoft.com/office/officeart/2005/8/layout/radial2"/>
    <dgm:cxn modelId="{7A8FFD7D-0B47-43F2-916B-DF3162E0679E}" type="presParOf" srcId="{8969E2AB-B57F-4A71-BA9F-9C35A624CD3E}" destId="{4026BEF1-4794-4A39-90DD-476E0CC240AA}" srcOrd="1" destOrd="0" presId="urn:microsoft.com/office/officeart/2005/8/layout/radial2"/>
    <dgm:cxn modelId="{91606DA4-2C5D-4198-A3FC-CA87E2DCE6AC}" type="presParOf" srcId="{6891CD2D-68E5-47D7-A5D5-38CDA76B0AB5}" destId="{AB8D74BF-5921-4930-90B2-2E7C3B9B574C}" srcOrd="3" destOrd="0" presId="urn:microsoft.com/office/officeart/2005/8/layout/radial2"/>
    <dgm:cxn modelId="{4A9DD36A-AF27-482C-B094-3E79C2792CC7}" type="presParOf" srcId="{6891CD2D-68E5-47D7-A5D5-38CDA76B0AB5}" destId="{6EB582F3-ED74-4645-A83C-262514B4A7AB}" srcOrd="4" destOrd="0" presId="urn:microsoft.com/office/officeart/2005/8/layout/radial2"/>
    <dgm:cxn modelId="{E2B99A80-D230-488B-AEDF-0D7BA364C098}" type="presParOf" srcId="{6EB582F3-ED74-4645-A83C-262514B4A7AB}" destId="{019A7E43-3BED-47E4-BCA3-B04D275D6469}" srcOrd="0" destOrd="0" presId="urn:microsoft.com/office/officeart/2005/8/layout/radial2"/>
    <dgm:cxn modelId="{15206437-D384-48E8-93AB-0DF7B0834248}" type="presParOf" srcId="{6EB582F3-ED74-4645-A83C-262514B4A7AB}" destId="{96168EC1-373E-4FCD-AE5C-5C589A02192D}" srcOrd="1" destOrd="0" presId="urn:microsoft.com/office/officeart/2005/8/layout/radial2"/>
    <dgm:cxn modelId="{24CFA1EE-E9C4-4F2F-998D-2F829CE56101}" type="presParOf" srcId="{6891CD2D-68E5-47D7-A5D5-38CDA76B0AB5}" destId="{BCAAB68D-EF2D-45C4-9468-8ED10DAD073A}" srcOrd="5" destOrd="0" presId="urn:microsoft.com/office/officeart/2005/8/layout/radial2"/>
    <dgm:cxn modelId="{3E3BC5F6-D84A-47CD-B7C9-3C092A93F132}" type="presParOf" srcId="{6891CD2D-68E5-47D7-A5D5-38CDA76B0AB5}" destId="{2508C4AF-562A-4EC5-B16E-67294FBD98A2}" srcOrd="6" destOrd="0" presId="urn:microsoft.com/office/officeart/2005/8/layout/radial2"/>
    <dgm:cxn modelId="{DCFF27CE-4B2A-414B-A7D9-9098FB7384ED}" type="presParOf" srcId="{2508C4AF-562A-4EC5-B16E-67294FBD98A2}" destId="{BE21BF3A-02C7-47FF-963E-8D41E370A40E}" srcOrd="0" destOrd="0" presId="urn:microsoft.com/office/officeart/2005/8/layout/radial2"/>
    <dgm:cxn modelId="{A4512A3C-9BA5-4758-90B8-876BE5AC2C84}" type="presParOf" srcId="{2508C4AF-562A-4EC5-B16E-67294FBD98A2}" destId="{C50F08E4-FF43-42FD-B0A8-CE8347D4E274}" srcOrd="1" destOrd="0" presId="urn:microsoft.com/office/officeart/2005/8/layout/radial2"/>
    <dgm:cxn modelId="{98AB33AF-62BD-475D-8C28-11EB9E6D7702}" type="presParOf" srcId="{6891CD2D-68E5-47D7-A5D5-38CDA76B0AB5}" destId="{71F2B8B3-CAED-4AB6-BBF4-1E74BC1B0E75}" srcOrd="7" destOrd="0" presId="urn:microsoft.com/office/officeart/2005/8/layout/radial2"/>
    <dgm:cxn modelId="{684E82E9-207A-404D-9533-FDCD8F1D0C25}" type="presParOf" srcId="{6891CD2D-68E5-47D7-A5D5-38CDA76B0AB5}" destId="{8DB0DAD4-5C80-40D4-ACC5-B7113217CDB6}" srcOrd="8" destOrd="0" presId="urn:microsoft.com/office/officeart/2005/8/layout/radial2"/>
    <dgm:cxn modelId="{542F8261-8086-4DED-A055-53734EF2DEF4}" type="presParOf" srcId="{8DB0DAD4-5C80-40D4-ACC5-B7113217CDB6}" destId="{F0D4FDD0-B8EE-406A-9BEE-3C5242628377}" srcOrd="0" destOrd="0" presId="urn:microsoft.com/office/officeart/2005/8/layout/radial2"/>
    <dgm:cxn modelId="{FC6CE284-8027-4684-B6CB-EB0E38917992}" type="presParOf" srcId="{8DB0DAD4-5C80-40D4-ACC5-B7113217CDB6}" destId="{B3375B00-DAC1-4A98-9F3A-A4F077D623C5}"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80A22F4-1F70-4B96-856A-D24938FEB13E}" type="doc">
      <dgm:prSet loTypeId="urn:microsoft.com/office/officeart/2005/8/layout/hList7" loCatId="list" qsTypeId="urn:microsoft.com/office/officeart/2005/8/quickstyle/simple3" qsCatId="simple" csTypeId="urn:microsoft.com/office/officeart/2005/8/colors/accent3_5" csCatId="accent3" phldr="1"/>
      <dgm:spPr/>
      <dgm:t>
        <a:bodyPr/>
        <a:lstStyle/>
        <a:p>
          <a:endParaRPr lang="fr-FR"/>
        </a:p>
      </dgm:t>
    </dgm:pt>
    <dgm:pt modelId="{1CFAAA49-53BF-439E-A701-AF1F154C35FA}">
      <dgm:prSet/>
      <dgm:spPr>
        <a:solidFill>
          <a:schemeClr val="accent3">
            <a:lumMod val="20000"/>
            <a:lumOff val="80000"/>
          </a:schemeClr>
        </a:solidFill>
      </dgm:spPr>
      <dgm:t>
        <a:bodyPr/>
        <a:lstStyle/>
        <a:p>
          <a:pPr rtl="0"/>
          <a:r>
            <a:rPr lang="ar-DZ" b="1" i="0" dirty="0" smtClean="0">
              <a:latin typeface="Sakkal Majalla" panose="02000000000000000000" pitchFamily="2" charset="-78"/>
              <a:cs typeface="Sakkal Majalla" panose="02000000000000000000" pitchFamily="2" charset="-78"/>
            </a:rPr>
            <a:t>القانون الأساسي للمؤسسة</a:t>
          </a:r>
          <a:endParaRPr lang="fr-FR" dirty="0">
            <a:latin typeface="Sakkal Majalla" panose="02000000000000000000" pitchFamily="2" charset="-78"/>
            <a:cs typeface="Sakkal Majalla" panose="02000000000000000000" pitchFamily="2" charset="-78"/>
          </a:endParaRPr>
        </a:p>
      </dgm:t>
    </dgm:pt>
    <dgm:pt modelId="{61F4D991-D5CC-44B1-9A82-CC3C1510BE9E}" type="parTrans" cxnId="{C015E666-A01E-40D2-BE70-7D6AE4EA901C}">
      <dgm:prSet/>
      <dgm:spPr/>
      <dgm:t>
        <a:bodyPr/>
        <a:lstStyle/>
        <a:p>
          <a:endParaRPr lang="fr-FR"/>
        </a:p>
      </dgm:t>
    </dgm:pt>
    <dgm:pt modelId="{A00B2D42-7ECE-4089-9F1E-DB39276A05DF}" type="sibTrans" cxnId="{C015E666-A01E-40D2-BE70-7D6AE4EA901C}">
      <dgm:prSet/>
      <dgm:spPr/>
      <dgm:t>
        <a:bodyPr/>
        <a:lstStyle/>
        <a:p>
          <a:endParaRPr lang="fr-FR"/>
        </a:p>
      </dgm:t>
    </dgm:pt>
    <dgm:pt modelId="{9DE6A589-4061-4589-B9C8-1E75E987F955}">
      <dgm:prSet/>
      <dgm:spPr>
        <a:solidFill>
          <a:schemeClr val="accent6">
            <a:lumMod val="40000"/>
            <a:lumOff val="60000"/>
          </a:schemeClr>
        </a:solidFill>
      </dgm:spPr>
      <dgm:t>
        <a:bodyPr/>
        <a:lstStyle/>
        <a:p>
          <a:pPr rtl="0"/>
          <a:r>
            <a:rPr lang="ar-DZ" b="1" i="0" dirty="0" smtClean="0">
              <a:latin typeface="Sakkal Majalla" panose="02000000000000000000" pitchFamily="2" charset="-78"/>
              <a:cs typeface="Sakkal Majalla" panose="02000000000000000000" pitchFamily="2" charset="-78"/>
            </a:rPr>
            <a:t>توزيع الوظائف</a:t>
          </a:r>
          <a:endParaRPr lang="fr-FR" dirty="0">
            <a:latin typeface="Sakkal Majalla" panose="02000000000000000000" pitchFamily="2" charset="-78"/>
            <a:cs typeface="Sakkal Majalla" panose="02000000000000000000" pitchFamily="2" charset="-78"/>
          </a:endParaRPr>
        </a:p>
      </dgm:t>
    </dgm:pt>
    <dgm:pt modelId="{FC5CDAF5-BC97-4BCF-BC08-642D79C306A3}" type="parTrans" cxnId="{379F56A9-F7DE-419F-B280-ECD28E26EFA5}">
      <dgm:prSet/>
      <dgm:spPr/>
      <dgm:t>
        <a:bodyPr/>
        <a:lstStyle/>
        <a:p>
          <a:endParaRPr lang="fr-FR"/>
        </a:p>
      </dgm:t>
    </dgm:pt>
    <dgm:pt modelId="{9526533E-6D5E-42F5-B7C3-94C5855670E0}" type="sibTrans" cxnId="{379F56A9-F7DE-419F-B280-ECD28E26EFA5}">
      <dgm:prSet/>
      <dgm:spPr/>
      <dgm:t>
        <a:bodyPr/>
        <a:lstStyle/>
        <a:p>
          <a:endParaRPr lang="fr-FR"/>
        </a:p>
      </dgm:t>
    </dgm:pt>
    <dgm:pt modelId="{D656EBE2-BD54-40B5-9C01-0EF4F61A24BB}">
      <dgm:prSet/>
      <dgm:spPr>
        <a:solidFill>
          <a:schemeClr val="bg2">
            <a:lumMod val="20000"/>
            <a:lumOff val="80000"/>
          </a:schemeClr>
        </a:solidFill>
      </dgm:spPr>
      <dgm:t>
        <a:bodyPr/>
        <a:lstStyle/>
        <a:p>
          <a:pPr rtl="0"/>
          <a:r>
            <a:rPr lang="ar-DZ" b="1" i="0" dirty="0" smtClean="0">
              <a:latin typeface="Sakkal Majalla" panose="02000000000000000000" pitchFamily="2" charset="-78"/>
              <a:cs typeface="Sakkal Majalla" panose="02000000000000000000" pitchFamily="2" charset="-78"/>
            </a:rPr>
            <a:t>رسم</a:t>
          </a:r>
          <a:r>
            <a:rPr lang="ar-DZ" b="0" i="0" dirty="0" smtClean="0">
              <a:latin typeface="Sakkal Majalla" panose="02000000000000000000" pitchFamily="2" charset="-78"/>
              <a:cs typeface="Sakkal Majalla" panose="02000000000000000000" pitchFamily="2" charset="-78"/>
            </a:rPr>
            <a:t> </a:t>
          </a:r>
          <a:r>
            <a:rPr lang="ar-DZ" b="1" i="0" dirty="0" err="1" smtClean="0">
              <a:latin typeface="Sakkal Majalla" panose="02000000000000000000" pitchFamily="2" charset="-78"/>
              <a:cs typeface="Sakkal Majalla" panose="02000000000000000000" pitchFamily="2" charset="-78"/>
            </a:rPr>
            <a:t>الإستراتجيات</a:t>
          </a:r>
          <a:r>
            <a:rPr lang="ar-DZ" b="0" i="0" dirty="0" smtClean="0">
              <a:latin typeface="Sakkal Majalla" panose="02000000000000000000" pitchFamily="2" charset="-78"/>
              <a:cs typeface="Sakkal Majalla" panose="02000000000000000000" pitchFamily="2" charset="-78"/>
            </a:rPr>
            <a:t> </a:t>
          </a:r>
          <a:endParaRPr lang="fr-FR" dirty="0">
            <a:latin typeface="Sakkal Majalla" panose="02000000000000000000" pitchFamily="2" charset="-78"/>
            <a:cs typeface="Sakkal Majalla" panose="02000000000000000000" pitchFamily="2" charset="-78"/>
          </a:endParaRPr>
        </a:p>
      </dgm:t>
    </dgm:pt>
    <dgm:pt modelId="{2DDE4CF0-6D82-490E-87D0-4E2339E8753A}" type="parTrans" cxnId="{7D6DC6F1-176B-47BD-85F3-4797408FA9E1}">
      <dgm:prSet/>
      <dgm:spPr/>
      <dgm:t>
        <a:bodyPr/>
        <a:lstStyle/>
        <a:p>
          <a:endParaRPr lang="fr-FR"/>
        </a:p>
      </dgm:t>
    </dgm:pt>
    <dgm:pt modelId="{364BDE0E-49AD-4C7D-BDC2-4F686C3DA271}" type="sibTrans" cxnId="{7D6DC6F1-176B-47BD-85F3-4797408FA9E1}">
      <dgm:prSet/>
      <dgm:spPr/>
      <dgm:t>
        <a:bodyPr/>
        <a:lstStyle/>
        <a:p>
          <a:endParaRPr lang="fr-FR"/>
        </a:p>
      </dgm:t>
    </dgm:pt>
    <dgm:pt modelId="{0D0E5FA7-21CD-4805-A827-BDAA7B090E29}">
      <dgm:prSet/>
      <dgm:spPr>
        <a:solidFill>
          <a:schemeClr val="accent6">
            <a:lumMod val="20000"/>
            <a:lumOff val="80000"/>
          </a:schemeClr>
        </a:solidFill>
      </dgm:spPr>
      <dgm:t>
        <a:bodyPr/>
        <a:lstStyle/>
        <a:p>
          <a:pPr rtl="0"/>
          <a:r>
            <a:rPr lang="ar-DZ" b="1" i="0" dirty="0" smtClean="0">
              <a:latin typeface="Sakkal Majalla" panose="02000000000000000000" pitchFamily="2" charset="-78"/>
              <a:cs typeface="Sakkal Majalla" panose="02000000000000000000" pitchFamily="2" charset="-78"/>
            </a:rPr>
            <a:t>تحديد الأهداف</a:t>
          </a:r>
          <a:endParaRPr lang="fr-FR" dirty="0">
            <a:latin typeface="Sakkal Majalla" panose="02000000000000000000" pitchFamily="2" charset="-78"/>
            <a:cs typeface="Sakkal Majalla" panose="02000000000000000000" pitchFamily="2" charset="-78"/>
          </a:endParaRPr>
        </a:p>
      </dgm:t>
    </dgm:pt>
    <dgm:pt modelId="{B66CCD77-04D2-492D-A6D4-FB2516B56BD3}" type="parTrans" cxnId="{757F3A06-E5A9-49B9-81A4-26C2AB23E80B}">
      <dgm:prSet/>
      <dgm:spPr/>
      <dgm:t>
        <a:bodyPr/>
        <a:lstStyle/>
        <a:p>
          <a:endParaRPr lang="fr-FR"/>
        </a:p>
      </dgm:t>
    </dgm:pt>
    <dgm:pt modelId="{7D02C1F8-77BC-49EA-A972-3AA85F6419B6}" type="sibTrans" cxnId="{757F3A06-E5A9-49B9-81A4-26C2AB23E80B}">
      <dgm:prSet/>
      <dgm:spPr/>
      <dgm:t>
        <a:bodyPr/>
        <a:lstStyle/>
        <a:p>
          <a:endParaRPr lang="fr-FR"/>
        </a:p>
      </dgm:t>
    </dgm:pt>
    <dgm:pt modelId="{C2139DEA-E2C5-4469-A72A-B9436ABFB6C5}" type="pres">
      <dgm:prSet presAssocID="{380A22F4-1F70-4B96-856A-D24938FEB13E}" presName="Name0" presStyleCnt="0">
        <dgm:presLayoutVars>
          <dgm:dir/>
          <dgm:resizeHandles val="exact"/>
        </dgm:presLayoutVars>
      </dgm:prSet>
      <dgm:spPr/>
      <dgm:t>
        <a:bodyPr/>
        <a:lstStyle/>
        <a:p>
          <a:endParaRPr lang="fr-FR"/>
        </a:p>
      </dgm:t>
    </dgm:pt>
    <dgm:pt modelId="{7A53E927-43BE-43CC-BE11-DB1D991FD4EC}" type="pres">
      <dgm:prSet presAssocID="{380A22F4-1F70-4B96-856A-D24938FEB13E}" presName="fgShape" presStyleLbl="fgShp" presStyleIdx="0" presStyleCnt="1" custScaleY="155872"/>
      <dgm:spPr/>
    </dgm:pt>
    <dgm:pt modelId="{1BAB4DA7-9EC3-499B-88D2-FCBE4557CE7D}" type="pres">
      <dgm:prSet presAssocID="{380A22F4-1F70-4B96-856A-D24938FEB13E}" presName="linComp" presStyleCnt="0"/>
      <dgm:spPr/>
    </dgm:pt>
    <dgm:pt modelId="{E61B0519-4045-4C6C-BD78-AC97D7502AF6}" type="pres">
      <dgm:prSet presAssocID="{1CFAAA49-53BF-439E-A701-AF1F154C35FA}" presName="compNode" presStyleCnt="0"/>
      <dgm:spPr/>
    </dgm:pt>
    <dgm:pt modelId="{DBD76A91-8758-4563-BA8D-291D9240B0A4}" type="pres">
      <dgm:prSet presAssocID="{1CFAAA49-53BF-439E-A701-AF1F154C35FA}" presName="bkgdShape" presStyleLbl="node1" presStyleIdx="0" presStyleCnt="4"/>
      <dgm:spPr/>
      <dgm:t>
        <a:bodyPr/>
        <a:lstStyle/>
        <a:p>
          <a:endParaRPr lang="fr-FR"/>
        </a:p>
      </dgm:t>
    </dgm:pt>
    <dgm:pt modelId="{4269A8DD-8B05-4829-92C1-D684D563E006}" type="pres">
      <dgm:prSet presAssocID="{1CFAAA49-53BF-439E-A701-AF1F154C35FA}" presName="nodeTx" presStyleLbl="node1" presStyleIdx="0" presStyleCnt="4">
        <dgm:presLayoutVars>
          <dgm:bulletEnabled val="1"/>
        </dgm:presLayoutVars>
      </dgm:prSet>
      <dgm:spPr/>
      <dgm:t>
        <a:bodyPr/>
        <a:lstStyle/>
        <a:p>
          <a:endParaRPr lang="fr-FR"/>
        </a:p>
      </dgm:t>
    </dgm:pt>
    <dgm:pt modelId="{F0F72EDA-46F2-4067-A424-536A93853FF0}" type="pres">
      <dgm:prSet presAssocID="{1CFAAA49-53BF-439E-A701-AF1F154C35FA}" presName="invisiNode" presStyleLbl="node1" presStyleIdx="0" presStyleCnt="4"/>
      <dgm:spPr/>
    </dgm:pt>
    <dgm:pt modelId="{3B3474C4-D9CE-4272-B723-98F5AF151213}" type="pres">
      <dgm:prSet presAssocID="{1CFAAA49-53BF-439E-A701-AF1F154C35FA}" presName="imagNode" presStyleLbl="fgImgPlace1" presStyleIdx="0" presStyleCnt="4"/>
      <dgm:spPr/>
    </dgm:pt>
    <dgm:pt modelId="{64D69222-8481-48D4-9618-076B47298050}" type="pres">
      <dgm:prSet presAssocID="{A00B2D42-7ECE-4089-9F1E-DB39276A05DF}" presName="sibTrans" presStyleLbl="sibTrans2D1" presStyleIdx="0" presStyleCnt="0"/>
      <dgm:spPr/>
      <dgm:t>
        <a:bodyPr/>
        <a:lstStyle/>
        <a:p>
          <a:endParaRPr lang="fr-FR"/>
        </a:p>
      </dgm:t>
    </dgm:pt>
    <dgm:pt modelId="{E443FA9E-D9B4-464A-8254-417F23EB21F6}" type="pres">
      <dgm:prSet presAssocID="{9DE6A589-4061-4589-B9C8-1E75E987F955}" presName="compNode" presStyleCnt="0"/>
      <dgm:spPr/>
    </dgm:pt>
    <dgm:pt modelId="{1D837A46-317E-4C6B-8A1F-B1A0C1FD9525}" type="pres">
      <dgm:prSet presAssocID="{9DE6A589-4061-4589-B9C8-1E75E987F955}" presName="bkgdShape" presStyleLbl="node1" presStyleIdx="1" presStyleCnt="4"/>
      <dgm:spPr/>
      <dgm:t>
        <a:bodyPr/>
        <a:lstStyle/>
        <a:p>
          <a:endParaRPr lang="fr-FR"/>
        </a:p>
      </dgm:t>
    </dgm:pt>
    <dgm:pt modelId="{7473C6A4-974E-45F8-A5CD-A28291DD62F0}" type="pres">
      <dgm:prSet presAssocID="{9DE6A589-4061-4589-B9C8-1E75E987F955}" presName="nodeTx" presStyleLbl="node1" presStyleIdx="1" presStyleCnt="4">
        <dgm:presLayoutVars>
          <dgm:bulletEnabled val="1"/>
        </dgm:presLayoutVars>
      </dgm:prSet>
      <dgm:spPr/>
      <dgm:t>
        <a:bodyPr/>
        <a:lstStyle/>
        <a:p>
          <a:endParaRPr lang="fr-FR"/>
        </a:p>
      </dgm:t>
    </dgm:pt>
    <dgm:pt modelId="{86D9D54F-A294-4467-9E3C-ED5215B54B31}" type="pres">
      <dgm:prSet presAssocID="{9DE6A589-4061-4589-B9C8-1E75E987F955}" presName="invisiNode" presStyleLbl="node1" presStyleIdx="1" presStyleCnt="4"/>
      <dgm:spPr/>
    </dgm:pt>
    <dgm:pt modelId="{019ED7DF-7151-4B03-9171-FDC82C3025F3}" type="pres">
      <dgm:prSet presAssocID="{9DE6A589-4061-4589-B9C8-1E75E987F955}" presName="imagNode" presStyleLbl="fgImgPlace1" presStyleIdx="1" presStyleCnt="4"/>
      <dgm:spPr/>
    </dgm:pt>
    <dgm:pt modelId="{D4FC5729-5A5C-441F-9FA0-93E980AFF8A4}" type="pres">
      <dgm:prSet presAssocID="{9526533E-6D5E-42F5-B7C3-94C5855670E0}" presName="sibTrans" presStyleLbl="sibTrans2D1" presStyleIdx="0" presStyleCnt="0"/>
      <dgm:spPr/>
      <dgm:t>
        <a:bodyPr/>
        <a:lstStyle/>
        <a:p>
          <a:endParaRPr lang="fr-FR"/>
        </a:p>
      </dgm:t>
    </dgm:pt>
    <dgm:pt modelId="{069DE302-5575-4C40-BDCE-588E3F37EF29}" type="pres">
      <dgm:prSet presAssocID="{D656EBE2-BD54-40B5-9C01-0EF4F61A24BB}" presName="compNode" presStyleCnt="0"/>
      <dgm:spPr/>
    </dgm:pt>
    <dgm:pt modelId="{48BB34AC-9916-4DE5-8558-EB89F98EC3F4}" type="pres">
      <dgm:prSet presAssocID="{D656EBE2-BD54-40B5-9C01-0EF4F61A24BB}" presName="bkgdShape" presStyleLbl="node1" presStyleIdx="2" presStyleCnt="4"/>
      <dgm:spPr/>
      <dgm:t>
        <a:bodyPr/>
        <a:lstStyle/>
        <a:p>
          <a:endParaRPr lang="fr-FR"/>
        </a:p>
      </dgm:t>
    </dgm:pt>
    <dgm:pt modelId="{992A74CC-AC15-410C-898B-C6AC8CDDE1BA}" type="pres">
      <dgm:prSet presAssocID="{D656EBE2-BD54-40B5-9C01-0EF4F61A24BB}" presName="nodeTx" presStyleLbl="node1" presStyleIdx="2" presStyleCnt="4">
        <dgm:presLayoutVars>
          <dgm:bulletEnabled val="1"/>
        </dgm:presLayoutVars>
      </dgm:prSet>
      <dgm:spPr/>
      <dgm:t>
        <a:bodyPr/>
        <a:lstStyle/>
        <a:p>
          <a:endParaRPr lang="fr-FR"/>
        </a:p>
      </dgm:t>
    </dgm:pt>
    <dgm:pt modelId="{2CD59A0C-AE02-46C9-A456-92D34F07E0C9}" type="pres">
      <dgm:prSet presAssocID="{D656EBE2-BD54-40B5-9C01-0EF4F61A24BB}" presName="invisiNode" presStyleLbl="node1" presStyleIdx="2" presStyleCnt="4"/>
      <dgm:spPr/>
    </dgm:pt>
    <dgm:pt modelId="{2C9BC7A1-1E61-4D65-B813-59E5ABAF3560}" type="pres">
      <dgm:prSet presAssocID="{D656EBE2-BD54-40B5-9C01-0EF4F61A24BB}" presName="imagNode" presStyleLbl="fgImgPlace1" presStyleIdx="2" presStyleCnt="4"/>
      <dgm:spPr/>
    </dgm:pt>
    <dgm:pt modelId="{D4DAD917-D788-4691-822E-65170E62B05A}" type="pres">
      <dgm:prSet presAssocID="{364BDE0E-49AD-4C7D-BDC2-4F686C3DA271}" presName="sibTrans" presStyleLbl="sibTrans2D1" presStyleIdx="0" presStyleCnt="0"/>
      <dgm:spPr/>
      <dgm:t>
        <a:bodyPr/>
        <a:lstStyle/>
        <a:p>
          <a:endParaRPr lang="fr-FR"/>
        </a:p>
      </dgm:t>
    </dgm:pt>
    <dgm:pt modelId="{3CC23AB9-77AE-479B-8EB6-AD9BD925F4ED}" type="pres">
      <dgm:prSet presAssocID="{0D0E5FA7-21CD-4805-A827-BDAA7B090E29}" presName="compNode" presStyleCnt="0"/>
      <dgm:spPr/>
    </dgm:pt>
    <dgm:pt modelId="{6F9919D9-AC86-49AC-BC42-E98B46651921}" type="pres">
      <dgm:prSet presAssocID="{0D0E5FA7-21CD-4805-A827-BDAA7B090E29}" presName="bkgdShape" presStyleLbl="node1" presStyleIdx="3" presStyleCnt="4"/>
      <dgm:spPr/>
      <dgm:t>
        <a:bodyPr/>
        <a:lstStyle/>
        <a:p>
          <a:endParaRPr lang="fr-FR"/>
        </a:p>
      </dgm:t>
    </dgm:pt>
    <dgm:pt modelId="{D08944D7-57CD-41F6-89A3-91CA6FDA518F}" type="pres">
      <dgm:prSet presAssocID="{0D0E5FA7-21CD-4805-A827-BDAA7B090E29}" presName="nodeTx" presStyleLbl="node1" presStyleIdx="3" presStyleCnt="4">
        <dgm:presLayoutVars>
          <dgm:bulletEnabled val="1"/>
        </dgm:presLayoutVars>
      </dgm:prSet>
      <dgm:spPr/>
      <dgm:t>
        <a:bodyPr/>
        <a:lstStyle/>
        <a:p>
          <a:endParaRPr lang="fr-FR"/>
        </a:p>
      </dgm:t>
    </dgm:pt>
    <dgm:pt modelId="{8D52D24D-8938-43C2-A4F5-080FB3B91826}" type="pres">
      <dgm:prSet presAssocID="{0D0E5FA7-21CD-4805-A827-BDAA7B090E29}" presName="invisiNode" presStyleLbl="node1" presStyleIdx="3" presStyleCnt="4"/>
      <dgm:spPr/>
    </dgm:pt>
    <dgm:pt modelId="{294CB6D9-DFAA-45D7-87E4-469D73BA0D16}" type="pres">
      <dgm:prSet presAssocID="{0D0E5FA7-21CD-4805-A827-BDAA7B090E29}" presName="imagNode" presStyleLbl="fgImgPlace1" presStyleIdx="3" presStyleCnt="4"/>
      <dgm:spPr/>
    </dgm:pt>
  </dgm:ptLst>
  <dgm:cxnLst>
    <dgm:cxn modelId="{7D6DC6F1-176B-47BD-85F3-4797408FA9E1}" srcId="{380A22F4-1F70-4B96-856A-D24938FEB13E}" destId="{D656EBE2-BD54-40B5-9C01-0EF4F61A24BB}" srcOrd="2" destOrd="0" parTransId="{2DDE4CF0-6D82-490E-87D0-4E2339E8753A}" sibTransId="{364BDE0E-49AD-4C7D-BDC2-4F686C3DA271}"/>
    <dgm:cxn modelId="{9704F2D1-8C91-47C4-BD0B-22E11D9BB909}" type="presOf" srcId="{0D0E5FA7-21CD-4805-A827-BDAA7B090E29}" destId="{D08944D7-57CD-41F6-89A3-91CA6FDA518F}" srcOrd="1" destOrd="0" presId="urn:microsoft.com/office/officeart/2005/8/layout/hList7"/>
    <dgm:cxn modelId="{0CD5591C-66E6-4B54-8583-BCD141EFE0A1}" type="presOf" srcId="{9DE6A589-4061-4589-B9C8-1E75E987F955}" destId="{1D837A46-317E-4C6B-8A1F-B1A0C1FD9525}" srcOrd="0" destOrd="0" presId="urn:microsoft.com/office/officeart/2005/8/layout/hList7"/>
    <dgm:cxn modelId="{379F56A9-F7DE-419F-B280-ECD28E26EFA5}" srcId="{380A22F4-1F70-4B96-856A-D24938FEB13E}" destId="{9DE6A589-4061-4589-B9C8-1E75E987F955}" srcOrd="1" destOrd="0" parTransId="{FC5CDAF5-BC97-4BCF-BC08-642D79C306A3}" sibTransId="{9526533E-6D5E-42F5-B7C3-94C5855670E0}"/>
    <dgm:cxn modelId="{24B3DF06-786F-4823-AC7F-92C0F2E4770D}" type="presOf" srcId="{D656EBE2-BD54-40B5-9C01-0EF4F61A24BB}" destId="{48BB34AC-9916-4DE5-8558-EB89F98EC3F4}" srcOrd="0" destOrd="0" presId="urn:microsoft.com/office/officeart/2005/8/layout/hList7"/>
    <dgm:cxn modelId="{2BF7F201-50CB-474E-B83A-9B3AAB26A82B}" type="presOf" srcId="{1CFAAA49-53BF-439E-A701-AF1F154C35FA}" destId="{4269A8DD-8B05-4829-92C1-D684D563E006}" srcOrd="1" destOrd="0" presId="urn:microsoft.com/office/officeart/2005/8/layout/hList7"/>
    <dgm:cxn modelId="{757F3A06-E5A9-49B9-81A4-26C2AB23E80B}" srcId="{380A22F4-1F70-4B96-856A-D24938FEB13E}" destId="{0D0E5FA7-21CD-4805-A827-BDAA7B090E29}" srcOrd="3" destOrd="0" parTransId="{B66CCD77-04D2-492D-A6D4-FB2516B56BD3}" sibTransId="{7D02C1F8-77BC-49EA-A972-3AA85F6419B6}"/>
    <dgm:cxn modelId="{51275923-C3C1-4943-BF39-0E3172ABBE62}" type="presOf" srcId="{9DE6A589-4061-4589-B9C8-1E75E987F955}" destId="{7473C6A4-974E-45F8-A5CD-A28291DD62F0}" srcOrd="1" destOrd="0" presId="urn:microsoft.com/office/officeart/2005/8/layout/hList7"/>
    <dgm:cxn modelId="{FAEAD935-D5DD-4FA4-B5F1-290103195AB7}" type="presOf" srcId="{9526533E-6D5E-42F5-B7C3-94C5855670E0}" destId="{D4FC5729-5A5C-441F-9FA0-93E980AFF8A4}" srcOrd="0" destOrd="0" presId="urn:microsoft.com/office/officeart/2005/8/layout/hList7"/>
    <dgm:cxn modelId="{35A067CB-18B1-434B-AED5-58B0CC5395A2}" type="presOf" srcId="{A00B2D42-7ECE-4089-9F1E-DB39276A05DF}" destId="{64D69222-8481-48D4-9618-076B47298050}" srcOrd="0" destOrd="0" presId="urn:microsoft.com/office/officeart/2005/8/layout/hList7"/>
    <dgm:cxn modelId="{A9BC12F4-DC33-4D31-8E60-D3E221EA3CF9}" type="presOf" srcId="{0D0E5FA7-21CD-4805-A827-BDAA7B090E29}" destId="{6F9919D9-AC86-49AC-BC42-E98B46651921}" srcOrd="0" destOrd="0" presId="urn:microsoft.com/office/officeart/2005/8/layout/hList7"/>
    <dgm:cxn modelId="{E2C45F48-1CCE-4BA3-BB83-77EA75168341}" type="presOf" srcId="{1CFAAA49-53BF-439E-A701-AF1F154C35FA}" destId="{DBD76A91-8758-4563-BA8D-291D9240B0A4}" srcOrd="0" destOrd="0" presId="urn:microsoft.com/office/officeart/2005/8/layout/hList7"/>
    <dgm:cxn modelId="{C015E666-A01E-40D2-BE70-7D6AE4EA901C}" srcId="{380A22F4-1F70-4B96-856A-D24938FEB13E}" destId="{1CFAAA49-53BF-439E-A701-AF1F154C35FA}" srcOrd="0" destOrd="0" parTransId="{61F4D991-D5CC-44B1-9A82-CC3C1510BE9E}" sibTransId="{A00B2D42-7ECE-4089-9F1E-DB39276A05DF}"/>
    <dgm:cxn modelId="{F0501252-6316-4CB9-A8E7-20D24B7639EF}" type="presOf" srcId="{380A22F4-1F70-4B96-856A-D24938FEB13E}" destId="{C2139DEA-E2C5-4469-A72A-B9436ABFB6C5}" srcOrd="0" destOrd="0" presId="urn:microsoft.com/office/officeart/2005/8/layout/hList7"/>
    <dgm:cxn modelId="{CB916EA3-1861-42A8-82CD-3B2DEDD2FD21}" type="presOf" srcId="{364BDE0E-49AD-4C7D-BDC2-4F686C3DA271}" destId="{D4DAD917-D788-4691-822E-65170E62B05A}" srcOrd="0" destOrd="0" presId="urn:microsoft.com/office/officeart/2005/8/layout/hList7"/>
    <dgm:cxn modelId="{D5648B26-7109-45B0-BF6C-0441370ED498}" type="presOf" srcId="{D656EBE2-BD54-40B5-9C01-0EF4F61A24BB}" destId="{992A74CC-AC15-410C-898B-C6AC8CDDE1BA}" srcOrd="1" destOrd="0" presId="urn:microsoft.com/office/officeart/2005/8/layout/hList7"/>
    <dgm:cxn modelId="{65E72463-D1A6-4FF9-94CE-8A4B1A0D83D5}" type="presParOf" srcId="{C2139DEA-E2C5-4469-A72A-B9436ABFB6C5}" destId="{7A53E927-43BE-43CC-BE11-DB1D991FD4EC}" srcOrd="0" destOrd="0" presId="urn:microsoft.com/office/officeart/2005/8/layout/hList7"/>
    <dgm:cxn modelId="{D3368BFD-C197-47A9-9854-EAEA0CDECFAD}" type="presParOf" srcId="{C2139DEA-E2C5-4469-A72A-B9436ABFB6C5}" destId="{1BAB4DA7-9EC3-499B-88D2-FCBE4557CE7D}" srcOrd="1" destOrd="0" presId="urn:microsoft.com/office/officeart/2005/8/layout/hList7"/>
    <dgm:cxn modelId="{575C2385-0843-45BA-8664-8B394419B439}" type="presParOf" srcId="{1BAB4DA7-9EC3-499B-88D2-FCBE4557CE7D}" destId="{E61B0519-4045-4C6C-BD78-AC97D7502AF6}" srcOrd="0" destOrd="0" presId="urn:microsoft.com/office/officeart/2005/8/layout/hList7"/>
    <dgm:cxn modelId="{5E7BA76C-FBCA-4E85-A9EF-DD7C767A0BB0}" type="presParOf" srcId="{E61B0519-4045-4C6C-BD78-AC97D7502AF6}" destId="{DBD76A91-8758-4563-BA8D-291D9240B0A4}" srcOrd="0" destOrd="0" presId="urn:microsoft.com/office/officeart/2005/8/layout/hList7"/>
    <dgm:cxn modelId="{D8AB04A8-7B86-43DF-84C4-EB21132D4732}" type="presParOf" srcId="{E61B0519-4045-4C6C-BD78-AC97D7502AF6}" destId="{4269A8DD-8B05-4829-92C1-D684D563E006}" srcOrd="1" destOrd="0" presId="urn:microsoft.com/office/officeart/2005/8/layout/hList7"/>
    <dgm:cxn modelId="{739B74AD-5E73-4526-85FB-558930E515D7}" type="presParOf" srcId="{E61B0519-4045-4C6C-BD78-AC97D7502AF6}" destId="{F0F72EDA-46F2-4067-A424-536A93853FF0}" srcOrd="2" destOrd="0" presId="urn:microsoft.com/office/officeart/2005/8/layout/hList7"/>
    <dgm:cxn modelId="{9C12D8DB-746B-4C5D-8534-A475FE31E292}" type="presParOf" srcId="{E61B0519-4045-4C6C-BD78-AC97D7502AF6}" destId="{3B3474C4-D9CE-4272-B723-98F5AF151213}" srcOrd="3" destOrd="0" presId="urn:microsoft.com/office/officeart/2005/8/layout/hList7"/>
    <dgm:cxn modelId="{B7A38B97-2B00-4713-AF67-4D2C89E212BF}" type="presParOf" srcId="{1BAB4DA7-9EC3-499B-88D2-FCBE4557CE7D}" destId="{64D69222-8481-48D4-9618-076B47298050}" srcOrd="1" destOrd="0" presId="urn:microsoft.com/office/officeart/2005/8/layout/hList7"/>
    <dgm:cxn modelId="{A6B5B800-54E4-4005-8E46-B24DEBC3804C}" type="presParOf" srcId="{1BAB4DA7-9EC3-499B-88D2-FCBE4557CE7D}" destId="{E443FA9E-D9B4-464A-8254-417F23EB21F6}" srcOrd="2" destOrd="0" presId="urn:microsoft.com/office/officeart/2005/8/layout/hList7"/>
    <dgm:cxn modelId="{A6007778-78AD-46AF-A9DF-49470CC7E2DA}" type="presParOf" srcId="{E443FA9E-D9B4-464A-8254-417F23EB21F6}" destId="{1D837A46-317E-4C6B-8A1F-B1A0C1FD9525}" srcOrd="0" destOrd="0" presId="urn:microsoft.com/office/officeart/2005/8/layout/hList7"/>
    <dgm:cxn modelId="{A234B265-C969-4AD4-8205-DB7599DFD692}" type="presParOf" srcId="{E443FA9E-D9B4-464A-8254-417F23EB21F6}" destId="{7473C6A4-974E-45F8-A5CD-A28291DD62F0}" srcOrd="1" destOrd="0" presId="urn:microsoft.com/office/officeart/2005/8/layout/hList7"/>
    <dgm:cxn modelId="{734146E4-4CA8-454C-844C-E73CAF5823EF}" type="presParOf" srcId="{E443FA9E-D9B4-464A-8254-417F23EB21F6}" destId="{86D9D54F-A294-4467-9E3C-ED5215B54B31}" srcOrd="2" destOrd="0" presId="urn:microsoft.com/office/officeart/2005/8/layout/hList7"/>
    <dgm:cxn modelId="{3D1675E3-A1A5-42EA-8F0C-791F492D88AC}" type="presParOf" srcId="{E443FA9E-D9B4-464A-8254-417F23EB21F6}" destId="{019ED7DF-7151-4B03-9171-FDC82C3025F3}" srcOrd="3" destOrd="0" presId="urn:microsoft.com/office/officeart/2005/8/layout/hList7"/>
    <dgm:cxn modelId="{65B5362A-4260-4188-BAFD-D17F7FBFB95B}" type="presParOf" srcId="{1BAB4DA7-9EC3-499B-88D2-FCBE4557CE7D}" destId="{D4FC5729-5A5C-441F-9FA0-93E980AFF8A4}" srcOrd="3" destOrd="0" presId="urn:microsoft.com/office/officeart/2005/8/layout/hList7"/>
    <dgm:cxn modelId="{C785F6C4-85ED-4732-A3BA-3BF74C99B1C0}" type="presParOf" srcId="{1BAB4DA7-9EC3-499B-88D2-FCBE4557CE7D}" destId="{069DE302-5575-4C40-BDCE-588E3F37EF29}" srcOrd="4" destOrd="0" presId="urn:microsoft.com/office/officeart/2005/8/layout/hList7"/>
    <dgm:cxn modelId="{1D8077F6-8EE5-4AD7-929C-F1EA8DA6A480}" type="presParOf" srcId="{069DE302-5575-4C40-BDCE-588E3F37EF29}" destId="{48BB34AC-9916-4DE5-8558-EB89F98EC3F4}" srcOrd="0" destOrd="0" presId="urn:microsoft.com/office/officeart/2005/8/layout/hList7"/>
    <dgm:cxn modelId="{3F0A7618-1864-4C02-A208-7FA3E015272B}" type="presParOf" srcId="{069DE302-5575-4C40-BDCE-588E3F37EF29}" destId="{992A74CC-AC15-410C-898B-C6AC8CDDE1BA}" srcOrd="1" destOrd="0" presId="urn:microsoft.com/office/officeart/2005/8/layout/hList7"/>
    <dgm:cxn modelId="{DD268DDE-16A9-4B34-8925-B7ED9A433BAD}" type="presParOf" srcId="{069DE302-5575-4C40-BDCE-588E3F37EF29}" destId="{2CD59A0C-AE02-46C9-A456-92D34F07E0C9}" srcOrd="2" destOrd="0" presId="urn:microsoft.com/office/officeart/2005/8/layout/hList7"/>
    <dgm:cxn modelId="{C4C2E5E2-A8A8-4705-AE64-0D24563327C5}" type="presParOf" srcId="{069DE302-5575-4C40-BDCE-588E3F37EF29}" destId="{2C9BC7A1-1E61-4D65-B813-59E5ABAF3560}" srcOrd="3" destOrd="0" presId="urn:microsoft.com/office/officeart/2005/8/layout/hList7"/>
    <dgm:cxn modelId="{8EFAF91E-E117-44C8-83DE-BDEB1FDA04CE}" type="presParOf" srcId="{1BAB4DA7-9EC3-499B-88D2-FCBE4557CE7D}" destId="{D4DAD917-D788-4691-822E-65170E62B05A}" srcOrd="5" destOrd="0" presId="urn:microsoft.com/office/officeart/2005/8/layout/hList7"/>
    <dgm:cxn modelId="{2538BE78-60D8-483B-8B55-B2655235296E}" type="presParOf" srcId="{1BAB4DA7-9EC3-499B-88D2-FCBE4557CE7D}" destId="{3CC23AB9-77AE-479B-8EB6-AD9BD925F4ED}" srcOrd="6" destOrd="0" presId="urn:microsoft.com/office/officeart/2005/8/layout/hList7"/>
    <dgm:cxn modelId="{3C7DFB3E-36B7-4EA8-BD32-DF339FFAF3A1}" type="presParOf" srcId="{3CC23AB9-77AE-479B-8EB6-AD9BD925F4ED}" destId="{6F9919D9-AC86-49AC-BC42-E98B46651921}" srcOrd="0" destOrd="0" presId="urn:microsoft.com/office/officeart/2005/8/layout/hList7"/>
    <dgm:cxn modelId="{D859F8CB-2977-4701-9E23-17AED3CD642C}" type="presParOf" srcId="{3CC23AB9-77AE-479B-8EB6-AD9BD925F4ED}" destId="{D08944D7-57CD-41F6-89A3-91CA6FDA518F}" srcOrd="1" destOrd="0" presId="urn:microsoft.com/office/officeart/2005/8/layout/hList7"/>
    <dgm:cxn modelId="{FD6430CF-AEEF-4FA4-9974-BF641930B856}" type="presParOf" srcId="{3CC23AB9-77AE-479B-8EB6-AD9BD925F4ED}" destId="{8D52D24D-8938-43C2-A4F5-080FB3B91826}" srcOrd="2" destOrd="0" presId="urn:microsoft.com/office/officeart/2005/8/layout/hList7"/>
    <dgm:cxn modelId="{6175FA2E-AF11-46C9-AF69-9ACDDF43199D}" type="presParOf" srcId="{3CC23AB9-77AE-479B-8EB6-AD9BD925F4ED}" destId="{294CB6D9-DFAA-45D7-87E4-469D73BA0D1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5F6DF34-DFB7-4A5C-B53C-EA1B1E24DD9F}"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fr-FR"/>
        </a:p>
      </dgm:t>
    </dgm:pt>
    <dgm:pt modelId="{499663D2-2BD4-4905-8D20-9244963EE5B6}">
      <dgm:prSet/>
      <dgm:spPr>
        <a:solidFill>
          <a:schemeClr val="accent6">
            <a:lumMod val="60000"/>
            <a:lumOff val="40000"/>
          </a:schemeClr>
        </a:solidFill>
      </dgm:spPr>
      <dgm:t>
        <a:bodyPr/>
        <a:lstStyle/>
        <a:p>
          <a:pPr rtl="0"/>
          <a:r>
            <a:rPr lang="ar-DZ" b="1" i="0" dirty="0" smtClean="0">
              <a:solidFill>
                <a:srgbClr val="002060"/>
              </a:solidFill>
              <a:latin typeface="Sakkal Majalla" panose="02000000000000000000" pitchFamily="2" charset="-78"/>
              <a:cs typeface="Sakkal Majalla" panose="02000000000000000000" pitchFamily="2" charset="-78"/>
            </a:rPr>
            <a:t>العلاقات مع الشركاء</a:t>
          </a:r>
          <a:endParaRPr lang="fr-FR" b="1" dirty="0">
            <a:solidFill>
              <a:srgbClr val="002060"/>
            </a:solidFill>
            <a:latin typeface="Sakkal Majalla" panose="02000000000000000000" pitchFamily="2" charset="-78"/>
            <a:cs typeface="Sakkal Majalla" panose="02000000000000000000" pitchFamily="2" charset="-78"/>
          </a:endParaRPr>
        </a:p>
      </dgm:t>
    </dgm:pt>
    <dgm:pt modelId="{96AD6351-DD09-424E-A7F8-825A28E578F8}" type="parTrans" cxnId="{B916ECF6-5701-4243-8915-70B93B63AB8F}">
      <dgm:prSet/>
      <dgm:spPr/>
      <dgm:t>
        <a:bodyPr/>
        <a:lstStyle/>
        <a:p>
          <a:endParaRPr lang="fr-FR"/>
        </a:p>
      </dgm:t>
    </dgm:pt>
    <dgm:pt modelId="{C5DD5459-126C-4365-90C2-FE39B56E17B5}" type="sibTrans" cxnId="{B916ECF6-5701-4243-8915-70B93B63AB8F}">
      <dgm:prSet/>
      <dgm:spPr/>
      <dgm:t>
        <a:bodyPr/>
        <a:lstStyle/>
        <a:p>
          <a:endParaRPr lang="fr-FR"/>
        </a:p>
      </dgm:t>
    </dgm:pt>
    <dgm:pt modelId="{1EBD290D-3533-43C5-ABBC-499D21098779}">
      <dgm:prSet/>
      <dgm:spPr>
        <a:solidFill>
          <a:schemeClr val="accent4">
            <a:lumMod val="75000"/>
          </a:schemeClr>
        </a:solidFill>
      </dgm:spPr>
      <dgm:t>
        <a:bodyPr/>
        <a:lstStyle/>
        <a:p>
          <a:pPr rtl="0"/>
          <a:r>
            <a:rPr lang="ar-DZ" b="1" i="0" dirty="0" smtClean="0">
              <a:solidFill>
                <a:srgbClr val="002060"/>
              </a:solidFill>
              <a:latin typeface="Sakkal Majalla" panose="02000000000000000000" pitchFamily="2" charset="-78"/>
              <a:cs typeface="Sakkal Majalla" panose="02000000000000000000" pitchFamily="2" charset="-78"/>
            </a:rPr>
            <a:t>البنوك</a:t>
          </a:r>
          <a:endParaRPr lang="fr-FR" b="1" dirty="0">
            <a:solidFill>
              <a:srgbClr val="002060"/>
            </a:solidFill>
            <a:latin typeface="Sakkal Majalla" panose="02000000000000000000" pitchFamily="2" charset="-78"/>
            <a:cs typeface="Sakkal Majalla" panose="02000000000000000000" pitchFamily="2" charset="-78"/>
          </a:endParaRPr>
        </a:p>
      </dgm:t>
    </dgm:pt>
    <dgm:pt modelId="{10F7F5CC-01DE-427D-A057-3B19FE89C32C}" type="parTrans" cxnId="{4458489F-B875-4E9F-9220-8A290E4FBB29}">
      <dgm:prSet/>
      <dgm:spPr/>
      <dgm:t>
        <a:bodyPr/>
        <a:lstStyle/>
        <a:p>
          <a:endParaRPr lang="fr-FR"/>
        </a:p>
      </dgm:t>
    </dgm:pt>
    <dgm:pt modelId="{11EA6E94-A346-43A9-8E5E-9E6E274596C4}" type="sibTrans" cxnId="{4458489F-B875-4E9F-9220-8A290E4FBB29}">
      <dgm:prSet/>
      <dgm:spPr/>
      <dgm:t>
        <a:bodyPr/>
        <a:lstStyle/>
        <a:p>
          <a:endParaRPr lang="fr-FR"/>
        </a:p>
      </dgm:t>
    </dgm:pt>
    <dgm:pt modelId="{D519C164-58C2-412D-80A1-E71BBAE9EE0D}">
      <dgm:prSet/>
      <dgm:spPr>
        <a:solidFill>
          <a:schemeClr val="accent3">
            <a:lumMod val="75000"/>
          </a:schemeClr>
        </a:solidFill>
      </dgm:spPr>
      <dgm:t>
        <a:bodyPr/>
        <a:lstStyle/>
        <a:p>
          <a:pPr rtl="0"/>
          <a:r>
            <a:rPr lang="ar-DZ" b="1" i="0" dirty="0" smtClean="0">
              <a:solidFill>
                <a:srgbClr val="002060"/>
              </a:solidFill>
            </a:rPr>
            <a:t>الضرائ</a:t>
          </a:r>
          <a:r>
            <a:rPr lang="ar-DZ" b="1" dirty="0" smtClean="0">
              <a:solidFill>
                <a:srgbClr val="002060"/>
              </a:solidFill>
            </a:rPr>
            <a:t>ب</a:t>
          </a:r>
          <a:r>
            <a:rPr lang="ar-DZ" dirty="0" smtClean="0"/>
            <a:t> (</a:t>
          </a:r>
          <a:r>
            <a:rPr lang="ar-DZ" b="1" dirty="0" smtClean="0">
              <a:solidFill>
                <a:srgbClr val="FF0000"/>
              </a:solidFill>
              <a:latin typeface="Sakkal Majalla" panose="02000000000000000000" pitchFamily="2" charset="-78"/>
              <a:cs typeface="Sakkal Majalla" panose="02000000000000000000" pitchFamily="2" charset="-78"/>
            </a:rPr>
            <a:t>مجرد قيد المؤسسة لدى مصالح السجل التجاري تنشأ العلاقة مع الجباية كمتغير خارجي)</a:t>
          </a:r>
          <a:endParaRPr lang="fr-FR" b="1" dirty="0">
            <a:solidFill>
              <a:srgbClr val="FF0000"/>
            </a:solidFill>
            <a:latin typeface="Sakkal Majalla" panose="02000000000000000000" pitchFamily="2" charset="-78"/>
            <a:cs typeface="Sakkal Majalla" panose="02000000000000000000" pitchFamily="2" charset="-78"/>
          </a:endParaRPr>
        </a:p>
      </dgm:t>
    </dgm:pt>
    <dgm:pt modelId="{B5292642-CB48-4C2D-AF15-628E6835BF10}" type="parTrans" cxnId="{5E33C98C-1135-4702-B891-58695B98C304}">
      <dgm:prSet/>
      <dgm:spPr/>
      <dgm:t>
        <a:bodyPr/>
        <a:lstStyle/>
        <a:p>
          <a:endParaRPr lang="fr-FR"/>
        </a:p>
      </dgm:t>
    </dgm:pt>
    <dgm:pt modelId="{C831F438-02B0-474B-BCDF-9647DE73B907}" type="sibTrans" cxnId="{5E33C98C-1135-4702-B891-58695B98C304}">
      <dgm:prSet/>
      <dgm:spPr/>
      <dgm:t>
        <a:bodyPr/>
        <a:lstStyle/>
        <a:p>
          <a:endParaRPr lang="fr-FR"/>
        </a:p>
      </dgm:t>
    </dgm:pt>
    <dgm:pt modelId="{73685E07-818D-4E5C-A8F9-23B3A54FA3A7}" type="pres">
      <dgm:prSet presAssocID="{05F6DF34-DFB7-4A5C-B53C-EA1B1E24DD9F}" presName="Name0" presStyleCnt="0">
        <dgm:presLayoutVars>
          <dgm:dir/>
          <dgm:resizeHandles val="exact"/>
        </dgm:presLayoutVars>
      </dgm:prSet>
      <dgm:spPr/>
      <dgm:t>
        <a:bodyPr/>
        <a:lstStyle/>
        <a:p>
          <a:endParaRPr lang="fr-FR"/>
        </a:p>
      </dgm:t>
    </dgm:pt>
    <dgm:pt modelId="{12574431-3224-4AA0-B8DB-610463E30A1D}" type="pres">
      <dgm:prSet presAssocID="{05F6DF34-DFB7-4A5C-B53C-EA1B1E24DD9F}" presName="fgShape" presStyleLbl="fgShp" presStyleIdx="0" presStyleCnt="1"/>
      <dgm:spPr/>
    </dgm:pt>
    <dgm:pt modelId="{76BCF3F6-DD20-421B-B216-0E57E1803D0E}" type="pres">
      <dgm:prSet presAssocID="{05F6DF34-DFB7-4A5C-B53C-EA1B1E24DD9F}" presName="linComp" presStyleCnt="0"/>
      <dgm:spPr/>
    </dgm:pt>
    <dgm:pt modelId="{C1B1C5C6-3201-48E6-93A2-FE21427F0968}" type="pres">
      <dgm:prSet presAssocID="{499663D2-2BD4-4905-8D20-9244963EE5B6}" presName="compNode" presStyleCnt="0"/>
      <dgm:spPr/>
    </dgm:pt>
    <dgm:pt modelId="{EB30488B-61CC-4C8E-80AC-5B794B387EA8}" type="pres">
      <dgm:prSet presAssocID="{499663D2-2BD4-4905-8D20-9244963EE5B6}" presName="bkgdShape" presStyleLbl="node1" presStyleIdx="0" presStyleCnt="3"/>
      <dgm:spPr/>
      <dgm:t>
        <a:bodyPr/>
        <a:lstStyle/>
        <a:p>
          <a:endParaRPr lang="fr-FR"/>
        </a:p>
      </dgm:t>
    </dgm:pt>
    <dgm:pt modelId="{6B573AEE-14E5-44DD-9847-2C2A0D1E6864}" type="pres">
      <dgm:prSet presAssocID="{499663D2-2BD4-4905-8D20-9244963EE5B6}" presName="nodeTx" presStyleLbl="node1" presStyleIdx="0" presStyleCnt="3">
        <dgm:presLayoutVars>
          <dgm:bulletEnabled val="1"/>
        </dgm:presLayoutVars>
      </dgm:prSet>
      <dgm:spPr/>
      <dgm:t>
        <a:bodyPr/>
        <a:lstStyle/>
        <a:p>
          <a:endParaRPr lang="fr-FR"/>
        </a:p>
      </dgm:t>
    </dgm:pt>
    <dgm:pt modelId="{FF6A7B0B-6117-47B5-9366-1C107F48864B}" type="pres">
      <dgm:prSet presAssocID="{499663D2-2BD4-4905-8D20-9244963EE5B6}" presName="invisiNode" presStyleLbl="node1" presStyleIdx="0" presStyleCnt="3"/>
      <dgm:spPr/>
    </dgm:pt>
    <dgm:pt modelId="{493F505A-A7D9-48AB-8336-A263ADA6A1FB}" type="pres">
      <dgm:prSet presAssocID="{499663D2-2BD4-4905-8D20-9244963EE5B6}" presName="imagNode" presStyleLbl="fgImgPlace1" presStyleIdx="0" presStyleCnt="3"/>
      <dgm:spPr>
        <a:blipFill rotWithShape="1">
          <a:blip xmlns:r="http://schemas.openxmlformats.org/officeDocument/2006/relationships" r:embed="rId1"/>
          <a:stretch>
            <a:fillRect/>
          </a:stretch>
        </a:blipFill>
      </dgm:spPr>
      <dgm:t>
        <a:bodyPr/>
        <a:lstStyle/>
        <a:p>
          <a:endParaRPr lang="fr-FR"/>
        </a:p>
      </dgm:t>
    </dgm:pt>
    <dgm:pt modelId="{8072B108-D29D-4CEA-AB35-548874890688}" type="pres">
      <dgm:prSet presAssocID="{C5DD5459-126C-4365-90C2-FE39B56E17B5}" presName="sibTrans" presStyleLbl="sibTrans2D1" presStyleIdx="0" presStyleCnt="0"/>
      <dgm:spPr/>
      <dgm:t>
        <a:bodyPr/>
        <a:lstStyle/>
        <a:p>
          <a:endParaRPr lang="fr-FR"/>
        </a:p>
      </dgm:t>
    </dgm:pt>
    <dgm:pt modelId="{1D6DE356-F828-4BCE-BAC3-F2844F294D70}" type="pres">
      <dgm:prSet presAssocID="{1EBD290D-3533-43C5-ABBC-499D21098779}" presName="compNode" presStyleCnt="0"/>
      <dgm:spPr/>
    </dgm:pt>
    <dgm:pt modelId="{0DD1AC2C-92E9-43FC-9ACD-8F458A119006}" type="pres">
      <dgm:prSet presAssocID="{1EBD290D-3533-43C5-ABBC-499D21098779}" presName="bkgdShape" presStyleLbl="node1" presStyleIdx="1" presStyleCnt="3"/>
      <dgm:spPr/>
      <dgm:t>
        <a:bodyPr/>
        <a:lstStyle/>
        <a:p>
          <a:endParaRPr lang="fr-FR"/>
        </a:p>
      </dgm:t>
    </dgm:pt>
    <dgm:pt modelId="{4E84648B-EF79-429C-B26C-9FC4645997EC}" type="pres">
      <dgm:prSet presAssocID="{1EBD290D-3533-43C5-ABBC-499D21098779}" presName="nodeTx" presStyleLbl="node1" presStyleIdx="1" presStyleCnt="3">
        <dgm:presLayoutVars>
          <dgm:bulletEnabled val="1"/>
        </dgm:presLayoutVars>
      </dgm:prSet>
      <dgm:spPr/>
      <dgm:t>
        <a:bodyPr/>
        <a:lstStyle/>
        <a:p>
          <a:endParaRPr lang="fr-FR"/>
        </a:p>
      </dgm:t>
    </dgm:pt>
    <dgm:pt modelId="{87B17DCA-585A-4746-B4CA-788A58731A61}" type="pres">
      <dgm:prSet presAssocID="{1EBD290D-3533-43C5-ABBC-499D21098779}" presName="invisiNode" presStyleLbl="node1" presStyleIdx="1" presStyleCnt="3"/>
      <dgm:spPr/>
    </dgm:pt>
    <dgm:pt modelId="{8FA3753E-54F0-4B02-9188-8DB4BC8ACE35}" type="pres">
      <dgm:prSet presAssocID="{1EBD290D-3533-43C5-ABBC-499D21098779}" presName="imagNode" presStyleLbl="fgImgPlace1" presStyleIdx="1" presStyleCnt="3"/>
      <dgm:spPr>
        <a:blipFill rotWithShape="1">
          <a:blip xmlns:r="http://schemas.openxmlformats.org/officeDocument/2006/relationships" r:embed="rId2"/>
          <a:stretch>
            <a:fillRect/>
          </a:stretch>
        </a:blipFill>
      </dgm:spPr>
      <dgm:t>
        <a:bodyPr/>
        <a:lstStyle/>
        <a:p>
          <a:endParaRPr lang="fr-FR"/>
        </a:p>
      </dgm:t>
    </dgm:pt>
    <dgm:pt modelId="{212D2162-190A-4692-8986-8D8F9B25669A}" type="pres">
      <dgm:prSet presAssocID="{11EA6E94-A346-43A9-8E5E-9E6E274596C4}" presName="sibTrans" presStyleLbl="sibTrans2D1" presStyleIdx="0" presStyleCnt="0"/>
      <dgm:spPr/>
      <dgm:t>
        <a:bodyPr/>
        <a:lstStyle/>
        <a:p>
          <a:endParaRPr lang="fr-FR"/>
        </a:p>
      </dgm:t>
    </dgm:pt>
    <dgm:pt modelId="{AC438CC4-96D6-4DCE-92A0-30587EB0E324}" type="pres">
      <dgm:prSet presAssocID="{D519C164-58C2-412D-80A1-E71BBAE9EE0D}" presName="compNode" presStyleCnt="0"/>
      <dgm:spPr/>
    </dgm:pt>
    <dgm:pt modelId="{5EFCDC7F-A25D-4337-99B9-F864AD2BCF2A}" type="pres">
      <dgm:prSet presAssocID="{D519C164-58C2-412D-80A1-E71BBAE9EE0D}" presName="bkgdShape" presStyleLbl="node1" presStyleIdx="2" presStyleCnt="3"/>
      <dgm:spPr/>
      <dgm:t>
        <a:bodyPr/>
        <a:lstStyle/>
        <a:p>
          <a:endParaRPr lang="fr-FR"/>
        </a:p>
      </dgm:t>
    </dgm:pt>
    <dgm:pt modelId="{C637BDB1-5485-4361-A93F-BF2C4A9160B5}" type="pres">
      <dgm:prSet presAssocID="{D519C164-58C2-412D-80A1-E71BBAE9EE0D}" presName="nodeTx" presStyleLbl="node1" presStyleIdx="2" presStyleCnt="3">
        <dgm:presLayoutVars>
          <dgm:bulletEnabled val="1"/>
        </dgm:presLayoutVars>
      </dgm:prSet>
      <dgm:spPr/>
      <dgm:t>
        <a:bodyPr/>
        <a:lstStyle/>
        <a:p>
          <a:endParaRPr lang="fr-FR"/>
        </a:p>
      </dgm:t>
    </dgm:pt>
    <dgm:pt modelId="{D37D549D-A05F-4DA3-AD90-7D8FA72A0021}" type="pres">
      <dgm:prSet presAssocID="{D519C164-58C2-412D-80A1-E71BBAE9EE0D}" presName="invisiNode" presStyleLbl="node1" presStyleIdx="2" presStyleCnt="3"/>
      <dgm:spPr/>
    </dgm:pt>
    <dgm:pt modelId="{E2E44F87-6E3E-4036-A944-D2EC027E357D}" type="pres">
      <dgm:prSet presAssocID="{D519C164-58C2-412D-80A1-E71BBAE9EE0D}" presName="imagNode" presStyleLbl="fgImgPlace1" presStyleIdx="2" presStyleCnt="3"/>
      <dgm:spPr>
        <a:blipFill rotWithShape="1">
          <a:blip xmlns:r="http://schemas.openxmlformats.org/officeDocument/2006/relationships" r:embed="rId3"/>
          <a:stretch>
            <a:fillRect/>
          </a:stretch>
        </a:blipFill>
      </dgm:spPr>
      <dgm:t>
        <a:bodyPr/>
        <a:lstStyle/>
        <a:p>
          <a:endParaRPr lang="fr-FR"/>
        </a:p>
      </dgm:t>
    </dgm:pt>
  </dgm:ptLst>
  <dgm:cxnLst>
    <dgm:cxn modelId="{25275A96-1968-4D10-BC8A-7B219C8F1D46}" type="presOf" srcId="{1EBD290D-3533-43C5-ABBC-499D21098779}" destId="{4E84648B-EF79-429C-B26C-9FC4645997EC}" srcOrd="1" destOrd="0" presId="urn:microsoft.com/office/officeart/2005/8/layout/hList7"/>
    <dgm:cxn modelId="{5E33C98C-1135-4702-B891-58695B98C304}" srcId="{05F6DF34-DFB7-4A5C-B53C-EA1B1E24DD9F}" destId="{D519C164-58C2-412D-80A1-E71BBAE9EE0D}" srcOrd="2" destOrd="0" parTransId="{B5292642-CB48-4C2D-AF15-628E6835BF10}" sibTransId="{C831F438-02B0-474B-BCDF-9647DE73B907}"/>
    <dgm:cxn modelId="{00286B6C-EC49-4531-9D8D-C051F17BC0B5}" type="presOf" srcId="{11EA6E94-A346-43A9-8E5E-9E6E274596C4}" destId="{212D2162-190A-4692-8986-8D8F9B25669A}" srcOrd="0" destOrd="0" presId="urn:microsoft.com/office/officeart/2005/8/layout/hList7"/>
    <dgm:cxn modelId="{EC008D20-102A-4833-AA3B-22B319F5C47E}" type="presOf" srcId="{D519C164-58C2-412D-80A1-E71BBAE9EE0D}" destId="{5EFCDC7F-A25D-4337-99B9-F864AD2BCF2A}" srcOrd="0" destOrd="0" presId="urn:microsoft.com/office/officeart/2005/8/layout/hList7"/>
    <dgm:cxn modelId="{3384D493-FFFB-4A85-B254-B7BAFF6B5CAD}" type="presOf" srcId="{499663D2-2BD4-4905-8D20-9244963EE5B6}" destId="{6B573AEE-14E5-44DD-9847-2C2A0D1E6864}" srcOrd="1" destOrd="0" presId="urn:microsoft.com/office/officeart/2005/8/layout/hList7"/>
    <dgm:cxn modelId="{B916ECF6-5701-4243-8915-70B93B63AB8F}" srcId="{05F6DF34-DFB7-4A5C-B53C-EA1B1E24DD9F}" destId="{499663D2-2BD4-4905-8D20-9244963EE5B6}" srcOrd="0" destOrd="0" parTransId="{96AD6351-DD09-424E-A7F8-825A28E578F8}" sibTransId="{C5DD5459-126C-4365-90C2-FE39B56E17B5}"/>
    <dgm:cxn modelId="{8EDF51FD-8B4F-455C-8767-2D5A216BC0DD}" type="presOf" srcId="{05F6DF34-DFB7-4A5C-B53C-EA1B1E24DD9F}" destId="{73685E07-818D-4E5C-A8F9-23B3A54FA3A7}" srcOrd="0" destOrd="0" presId="urn:microsoft.com/office/officeart/2005/8/layout/hList7"/>
    <dgm:cxn modelId="{E882DDA6-6841-4E6C-8E60-82739463A360}" type="presOf" srcId="{1EBD290D-3533-43C5-ABBC-499D21098779}" destId="{0DD1AC2C-92E9-43FC-9ACD-8F458A119006}" srcOrd="0" destOrd="0" presId="urn:microsoft.com/office/officeart/2005/8/layout/hList7"/>
    <dgm:cxn modelId="{8F9B4F3E-D927-4BF6-85BE-7EDF79AEA150}" type="presOf" srcId="{C5DD5459-126C-4365-90C2-FE39B56E17B5}" destId="{8072B108-D29D-4CEA-AB35-548874890688}" srcOrd="0" destOrd="0" presId="urn:microsoft.com/office/officeart/2005/8/layout/hList7"/>
    <dgm:cxn modelId="{376F5037-7EBB-4871-B0D5-F1B6B5C671ED}" type="presOf" srcId="{499663D2-2BD4-4905-8D20-9244963EE5B6}" destId="{EB30488B-61CC-4C8E-80AC-5B794B387EA8}" srcOrd="0" destOrd="0" presId="urn:microsoft.com/office/officeart/2005/8/layout/hList7"/>
    <dgm:cxn modelId="{674B858C-A0C2-4367-8755-F67BEED98F9F}" type="presOf" srcId="{D519C164-58C2-412D-80A1-E71BBAE9EE0D}" destId="{C637BDB1-5485-4361-A93F-BF2C4A9160B5}" srcOrd="1" destOrd="0" presId="urn:microsoft.com/office/officeart/2005/8/layout/hList7"/>
    <dgm:cxn modelId="{4458489F-B875-4E9F-9220-8A290E4FBB29}" srcId="{05F6DF34-DFB7-4A5C-B53C-EA1B1E24DD9F}" destId="{1EBD290D-3533-43C5-ABBC-499D21098779}" srcOrd="1" destOrd="0" parTransId="{10F7F5CC-01DE-427D-A057-3B19FE89C32C}" sibTransId="{11EA6E94-A346-43A9-8E5E-9E6E274596C4}"/>
    <dgm:cxn modelId="{389D6949-92E3-41D5-8E49-6A773E64A9ED}" type="presParOf" srcId="{73685E07-818D-4E5C-A8F9-23B3A54FA3A7}" destId="{12574431-3224-4AA0-B8DB-610463E30A1D}" srcOrd="0" destOrd="0" presId="urn:microsoft.com/office/officeart/2005/8/layout/hList7"/>
    <dgm:cxn modelId="{C32F2A80-9927-410C-8E44-085843C2FA59}" type="presParOf" srcId="{73685E07-818D-4E5C-A8F9-23B3A54FA3A7}" destId="{76BCF3F6-DD20-421B-B216-0E57E1803D0E}" srcOrd="1" destOrd="0" presId="urn:microsoft.com/office/officeart/2005/8/layout/hList7"/>
    <dgm:cxn modelId="{8F5A4B17-A6DE-4AF4-B458-1CCDFA98ABC3}" type="presParOf" srcId="{76BCF3F6-DD20-421B-B216-0E57E1803D0E}" destId="{C1B1C5C6-3201-48E6-93A2-FE21427F0968}" srcOrd="0" destOrd="0" presId="urn:microsoft.com/office/officeart/2005/8/layout/hList7"/>
    <dgm:cxn modelId="{717752F2-DC65-4B2F-82AD-9C2E5718FC7E}" type="presParOf" srcId="{C1B1C5C6-3201-48E6-93A2-FE21427F0968}" destId="{EB30488B-61CC-4C8E-80AC-5B794B387EA8}" srcOrd="0" destOrd="0" presId="urn:microsoft.com/office/officeart/2005/8/layout/hList7"/>
    <dgm:cxn modelId="{BC2E6B4F-34F4-45A2-A02C-E312878CC44E}" type="presParOf" srcId="{C1B1C5C6-3201-48E6-93A2-FE21427F0968}" destId="{6B573AEE-14E5-44DD-9847-2C2A0D1E6864}" srcOrd="1" destOrd="0" presId="urn:microsoft.com/office/officeart/2005/8/layout/hList7"/>
    <dgm:cxn modelId="{AA1C3D34-0247-4E12-9F9C-8786E4C95EBB}" type="presParOf" srcId="{C1B1C5C6-3201-48E6-93A2-FE21427F0968}" destId="{FF6A7B0B-6117-47B5-9366-1C107F48864B}" srcOrd="2" destOrd="0" presId="urn:microsoft.com/office/officeart/2005/8/layout/hList7"/>
    <dgm:cxn modelId="{08E9BD76-F2A6-472D-8959-09BB21E2F8FC}" type="presParOf" srcId="{C1B1C5C6-3201-48E6-93A2-FE21427F0968}" destId="{493F505A-A7D9-48AB-8336-A263ADA6A1FB}" srcOrd="3" destOrd="0" presId="urn:microsoft.com/office/officeart/2005/8/layout/hList7"/>
    <dgm:cxn modelId="{49C0E1C6-D1B2-415E-B8E7-AC27BAC12FFC}" type="presParOf" srcId="{76BCF3F6-DD20-421B-B216-0E57E1803D0E}" destId="{8072B108-D29D-4CEA-AB35-548874890688}" srcOrd="1" destOrd="0" presId="urn:microsoft.com/office/officeart/2005/8/layout/hList7"/>
    <dgm:cxn modelId="{DFBFCA84-155D-4AD4-A47F-54BDF74686D9}" type="presParOf" srcId="{76BCF3F6-DD20-421B-B216-0E57E1803D0E}" destId="{1D6DE356-F828-4BCE-BAC3-F2844F294D70}" srcOrd="2" destOrd="0" presId="urn:microsoft.com/office/officeart/2005/8/layout/hList7"/>
    <dgm:cxn modelId="{7BDC3708-E5C4-4D79-AF6F-F22E8AEBD45E}" type="presParOf" srcId="{1D6DE356-F828-4BCE-BAC3-F2844F294D70}" destId="{0DD1AC2C-92E9-43FC-9ACD-8F458A119006}" srcOrd="0" destOrd="0" presId="urn:microsoft.com/office/officeart/2005/8/layout/hList7"/>
    <dgm:cxn modelId="{644BE83F-0A48-4B9A-BAC3-44405A2A4E63}" type="presParOf" srcId="{1D6DE356-F828-4BCE-BAC3-F2844F294D70}" destId="{4E84648B-EF79-429C-B26C-9FC4645997EC}" srcOrd="1" destOrd="0" presId="urn:microsoft.com/office/officeart/2005/8/layout/hList7"/>
    <dgm:cxn modelId="{782A471B-A95B-4AB7-BD47-334CFBF1BE6A}" type="presParOf" srcId="{1D6DE356-F828-4BCE-BAC3-F2844F294D70}" destId="{87B17DCA-585A-4746-B4CA-788A58731A61}" srcOrd="2" destOrd="0" presId="urn:microsoft.com/office/officeart/2005/8/layout/hList7"/>
    <dgm:cxn modelId="{A094468E-CF4B-4A86-A7B0-9564A78F05D3}" type="presParOf" srcId="{1D6DE356-F828-4BCE-BAC3-F2844F294D70}" destId="{8FA3753E-54F0-4B02-9188-8DB4BC8ACE35}" srcOrd="3" destOrd="0" presId="urn:microsoft.com/office/officeart/2005/8/layout/hList7"/>
    <dgm:cxn modelId="{B254F23A-30AB-4695-A85A-00F60148356E}" type="presParOf" srcId="{76BCF3F6-DD20-421B-B216-0E57E1803D0E}" destId="{212D2162-190A-4692-8986-8D8F9B25669A}" srcOrd="3" destOrd="0" presId="urn:microsoft.com/office/officeart/2005/8/layout/hList7"/>
    <dgm:cxn modelId="{277979EC-D2B7-4115-A0FE-515CF22F06B3}" type="presParOf" srcId="{76BCF3F6-DD20-421B-B216-0E57E1803D0E}" destId="{AC438CC4-96D6-4DCE-92A0-30587EB0E324}" srcOrd="4" destOrd="0" presId="urn:microsoft.com/office/officeart/2005/8/layout/hList7"/>
    <dgm:cxn modelId="{F59C1E4C-B341-4953-AC1A-B1CBC0A221CB}" type="presParOf" srcId="{AC438CC4-96D6-4DCE-92A0-30587EB0E324}" destId="{5EFCDC7F-A25D-4337-99B9-F864AD2BCF2A}" srcOrd="0" destOrd="0" presId="urn:microsoft.com/office/officeart/2005/8/layout/hList7"/>
    <dgm:cxn modelId="{F3CBFB81-AECE-4175-8A42-649D4CB824F6}" type="presParOf" srcId="{AC438CC4-96D6-4DCE-92A0-30587EB0E324}" destId="{C637BDB1-5485-4361-A93F-BF2C4A9160B5}" srcOrd="1" destOrd="0" presId="urn:microsoft.com/office/officeart/2005/8/layout/hList7"/>
    <dgm:cxn modelId="{6F577E73-B4B5-49D9-87C3-FD6757B904FC}" type="presParOf" srcId="{AC438CC4-96D6-4DCE-92A0-30587EB0E324}" destId="{D37D549D-A05F-4DA3-AD90-7D8FA72A0021}" srcOrd="2" destOrd="0" presId="urn:microsoft.com/office/officeart/2005/8/layout/hList7"/>
    <dgm:cxn modelId="{0887DA27-67EA-40F6-877F-860D3D915992}" type="presParOf" srcId="{AC438CC4-96D6-4DCE-92A0-30587EB0E324}" destId="{E2E44F87-6E3E-4036-A944-D2EC027E357D}"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fr-FR" smtClean="0"/>
              <a:t>Modifiez le style du titre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509A250-FF31-4206-8172-F9D3106AACB1}" type="datetimeFigureOut">
              <a:rPr lang="en-US" dirty="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fr-FR" smtClean="0"/>
              <a:t>Modifiez le style du titre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4509A250-FF31-4206-8172-F9D3106AACB1}" type="datetimeFigureOut">
              <a:rPr lang="en-US" dirty="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fr-FR" smtClean="0"/>
              <a:t>Modifiez le style du titre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fr-FR" smtClean="0"/>
              <a:t>Modifiez les styles du texte du masque</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4509A250-FF31-4206-8172-F9D3106AACB1}" type="datetimeFigureOut">
              <a:rPr lang="en-US" dirty="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4509A250-FF31-4206-8172-F9D3106AACB1}" type="datetimeFigureOut">
              <a:rPr lang="en-US" dirty="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smtClean="0"/>
              <a:t>Modifiez le style du titre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12/6/2022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fr-FR" smtClean="0"/>
              <a:t>Modifiez le style du titre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12/6/2022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nchorCtr="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fr-FR" smtClean="0"/>
              <a:t>Modifiez le style du titre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3"/>
          <p:cNvSpPr>
            <a:spLocks noGrp="1"/>
          </p:cNvSpPr>
          <p:nvPr>
            <p:ph type="dt" sz="half" idx="10"/>
          </p:nvPr>
        </p:nvSpPr>
        <p:spPr/>
        <p:txBody>
          <a:bodyPr/>
          <a:lstStyle/>
          <a:p>
            <a:fld id="{4509A250-FF31-4206-8172-F9D3106AACB1}" type="datetimeFigureOut">
              <a:rPr lang="en-US" dirty="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9796027F-7875-4030-9381-8BD8C4F21935}" type="datetimeFigureOut">
              <a:rPr lang="en-US" dirty="0"/>
              <a:t>12/6/2022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dirty="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dirty="0"/>
              <a:t>12/6/2022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12/6/2022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12/6/2022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fr-FR" smtClean="0"/>
              <a:t>Modifiez le style du titre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7" name="Date Placeholder 4"/>
          <p:cNvSpPr>
            <a:spLocks noGrp="1"/>
          </p:cNvSpPr>
          <p:nvPr>
            <p:ph type="dt" sz="half" idx="10"/>
          </p:nvPr>
        </p:nvSpPr>
        <p:spPr/>
        <p:txBody>
          <a:bodyPr/>
          <a:lstStyle/>
          <a:p>
            <a:fld id="{4509A250-FF31-4206-8172-F9D3106AACB1}" type="datetimeFigureOut">
              <a:rPr lang="en-US" dirty="0"/>
              <a:t>12/6/2022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509A250-FF31-4206-8172-F9D3106AACB1}" type="datetimeFigureOut">
              <a:rPr lang="en-US" dirty="0"/>
              <a:t>12/6/2022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fr-FR" smtClean="0"/>
              <a:t>Modifiez le style du titre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12/6/2022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1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1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1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hyperlink" Target="#_ftn1"/><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2.xml"/><Relationship Id="rId7" Type="http://schemas.openxmlformats.org/officeDocument/2006/relationships/image" Target="../media/image15.png"/><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7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1"/>
            <a:ext cx="11835685" cy="3103808"/>
          </a:xfrm>
          <a:solidFill>
            <a:schemeClr val="accent6">
              <a:lumMod val="60000"/>
              <a:lumOff val="40000"/>
            </a:schemeClr>
          </a:solidFill>
        </p:spPr>
        <p:txBody>
          <a:bodyPr/>
          <a:lstStyle/>
          <a:p>
            <a:pPr algn="ctr"/>
            <a:r>
              <a:rPr lang="ar-DZ" sz="5400" b="1" dirty="0" smtClean="0">
                <a:latin typeface="Sakkal Majalla" panose="02000000000000000000" pitchFamily="2" charset="-78"/>
                <a:cs typeface="Sakkal Majalla" panose="02000000000000000000" pitchFamily="2" charset="-78"/>
              </a:rPr>
              <a:t>جامعة الشهيد حمه لخضر- بالوادي- الجزائر</a:t>
            </a:r>
            <a:br>
              <a:rPr lang="ar-DZ" sz="5400" b="1" dirty="0" smtClean="0">
                <a:latin typeface="Sakkal Majalla" panose="02000000000000000000" pitchFamily="2" charset="-78"/>
                <a:cs typeface="Sakkal Majalla" panose="02000000000000000000" pitchFamily="2" charset="-78"/>
              </a:rPr>
            </a:br>
            <a:r>
              <a:rPr lang="ar-DZ" sz="5400" b="1" dirty="0" smtClean="0">
                <a:latin typeface="Sakkal Majalla" panose="02000000000000000000" pitchFamily="2" charset="-78"/>
                <a:cs typeface="Sakkal Majalla" panose="02000000000000000000" pitchFamily="2" charset="-78"/>
              </a:rPr>
              <a:t>كلية العلوم الاقتصادية والتجارية وعلوم التسيير</a:t>
            </a:r>
            <a:br>
              <a:rPr lang="ar-DZ" sz="5400" b="1" dirty="0" smtClean="0">
                <a:latin typeface="Sakkal Majalla" panose="02000000000000000000" pitchFamily="2" charset="-78"/>
                <a:cs typeface="Sakkal Majalla" panose="02000000000000000000" pitchFamily="2" charset="-78"/>
              </a:rPr>
            </a:br>
            <a:r>
              <a:rPr lang="ar-DZ" sz="5400" b="1" dirty="0" smtClean="0">
                <a:latin typeface="Sakkal Majalla" panose="02000000000000000000" pitchFamily="2" charset="-78"/>
                <a:cs typeface="Sakkal Majalla" panose="02000000000000000000" pitchFamily="2" charset="-78"/>
              </a:rPr>
              <a:t>قسم العلوم المالية والمحاسبية</a:t>
            </a:r>
            <a:endParaRPr lang="fr-FR" sz="5400" b="1" dirty="0">
              <a:latin typeface="Sakkal Majalla" panose="02000000000000000000" pitchFamily="2" charset="-78"/>
              <a:cs typeface="Sakkal Majalla" panose="02000000000000000000" pitchFamily="2" charset="-78"/>
            </a:endParaRPr>
          </a:p>
        </p:txBody>
      </p:sp>
      <p:sp>
        <p:nvSpPr>
          <p:cNvPr id="3" name="Sous-titre 2"/>
          <p:cNvSpPr>
            <a:spLocks noGrp="1"/>
          </p:cNvSpPr>
          <p:nvPr>
            <p:ph type="subTitle" idx="1"/>
          </p:nvPr>
        </p:nvSpPr>
        <p:spPr>
          <a:xfrm>
            <a:off x="270456" y="3219718"/>
            <a:ext cx="11565229" cy="1519707"/>
          </a:xfrm>
        </p:spPr>
        <p:txBody>
          <a:bodyPr>
            <a:normAutofit fontScale="70000" lnSpcReduction="20000"/>
          </a:bodyPr>
          <a:lstStyle/>
          <a:p>
            <a:pPr algn="r"/>
            <a:r>
              <a:rPr lang="ar-DZ" sz="4000" b="1" dirty="0" smtClean="0">
                <a:latin typeface="Sakkal Majalla" panose="02000000000000000000" pitchFamily="2" charset="-78"/>
                <a:cs typeface="Sakkal Majalla" panose="02000000000000000000" pitchFamily="2" charset="-78"/>
              </a:rPr>
              <a:t>دروس على الخط                                                                                                 من إعداد الدكتور: صالح </a:t>
            </a:r>
            <a:r>
              <a:rPr lang="ar-DZ" sz="4000" b="1" dirty="0" err="1" smtClean="0">
                <a:latin typeface="Sakkal Majalla" panose="02000000000000000000" pitchFamily="2" charset="-78"/>
                <a:cs typeface="Sakkal Majalla" panose="02000000000000000000" pitchFamily="2" charset="-78"/>
              </a:rPr>
              <a:t>حميداتو</a:t>
            </a:r>
            <a:r>
              <a:rPr lang="ar-DZ" sz="4000" b="1" dirty="0" smtClean="0">
                <a:latin typeface="Sakkal Majalla" panose="02000000000000000000" pitchFamily="2" charset="-78"/>
                <a:cs typeface="Sakkal Majalla" panose="02000000000000000000" pitchFamily="2" charset="-78"/>
              </a:rPr>
              <a:t>        </a:t>
            </a:r>
          </a:p>
          <a:p>
            <a:pPr algn="r"/>
            <a:r>
              <a:rPr lang="ar-DZ" sz="4100" b="1" dirty="0" smtClean="0">
                <a:latin typeface="Sakkal Majalla" panose="02000000000000000000" pitchFamily="2" charset="-78"/>
                <a:cs typeface="Sakkal Majalla" panose="02000000000000000000" pitchFamily="2" charset="-78"/>
              </a:rPr>
              <a:t>مقياس : المراجعة والتدقيق الجبائي      </a:t>
            </a:r>
          </a:p>
          <a:p>
            <a:r>
              <a:rPr lang="ar-DZ" sz="4100" b="1" dirty="0" smtClean="0">
                <a:latin typeface="Sakkal Majalla" panose="02000000000000000000" pitchFamily="2" charset="-78"/>
                <a:cs typeface="Sakkal Majalla" panose="02000000000000000000" pitchFamily="2" charset="-78"/>
              </a:rPr>
              <a:t>الموسم الجامعي 2022/2023         </a:t>
            </a:r>
            <a:endParaRPr lang="fr-FR" sz="4100" b="1" dirty="0">
              <a:latin typeface="Sakkal Majalla" panose="02000000000000000000" pitchFamily="2" charset="-78"/>
              <a:cs typeface="Sakkal Majalla" panose="02000000000000000000" pitchFamily="2" charset="-78"/>
            </a:endParaRPr>
          </a:p>
        </p:txBody>
      </p:sp>
      <p:pic>
        <p:nvPicPr>
          <p:cNvPr id="7" name="Image 6"/>
          <p:cNvPicPr>
            <a:picLocks noChangeAspect="1"/>
          </p:cNvPicPr>
          <p:nvPr/>
        </p:nvPicPr>
        <p:blipFill>
          <a:blip r:embed="rId2"/>
          <a:stretch>
            <a:fillRect/>
          </a:stretch>
        </p:blipFill>
        <p:spPr>
          <a:xfrm>
            <a:off x="95585" y="1"/>
            <a:ext cx="1414395" cy="1329043"/>
          </a:xfrm>
          <a:prstGeom prst="rect">
            <a:avLst/>
          </a:prstGeom>
        </p:spPr>
      </p:pic>
      <p:pic>
        <p:nvPicPr>
          <p:cNvPr id="8" name="Image 7"/>
          <p:cNvPicPr>
            <a:picLocks noChangeAspect="1"/>
          </p:cNvPicPr>
          <p:nvPr/>
        </p:nvPicPr>
        <p:blipFill>
          <a:blip r:embed="rId2"/>
          <a:stretch>
            <a:fillRect/>
          </a:stretch>
        </p:blipFill>
        <p:spPr>
          <a:xfrm>
            <a:off x="10421290" y="1"/>
            <a:ext cx="1414395" cy="1329043"/>
          </a:xfrm>
          <a:prstGeom prst="rect">
            <a:avLst/>
          </a:prstGeom>
        </p:spPr>
      </p:pic>
    </p:spTree>
    <p:extLst>
      <p:ext uri="{BB962C8B-B14F-4D97-AF65-F5344CB8AC3E}">
        <p14:creationId xmlns:p14="http://schemas.microsoft.com/office/powerpoint/2010/main" val="184621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8" presetClass="emph" presetSubtype="0" fill="hold" nodeType="clickEffect">
                                  <p:stCondLst>
                                    <p:cond delay="0"/>
                                  </p:stCondLst>
                                  <p:childTnLst>
                                    <p:animRot by="21600000">
                                      <p:cBhvr>
                                        <p:cTn id="12" dur="2000" fill="hold"/>
                                        <p:tgtEl>
                                          <p:spTgt spid="3">
                                            <p:txEl>
                                              <p:pRg st="0" end="0"/>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3">
                                            <p:txEl>
                                              <p:pRg st="1" end="1"/>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425" y="0"/>
            <a:ext cx="10277341" cy="1493949"/>
          </a:xfrm>
          <a:solidFill>
            <a:schemeClr val="accent4">
              <a:lumMod val="60000"/>
              <a:lumOff val="40000"/>
            </a:schemeClr>
          </a:solidFill>
        </p:spPr>
        <p:txBody>
          <a:bodyPr/>
          <a:lstStyle/>
          <a:p>
            <a:pPr algn="r"/>
            <a:r>
              <a:rPr lang="ar-DZ" sz="3600" dirty="0">
                <a:solidFill>
                  <a:schemeClr val="bg1"/>
                </a:solidFill>
                <a:latin typeface="Sakkal Majalla" panose="02000000000000000000" pitchFamily="2" charset="-78"/>
                <a:cs typeface="Sakkal Majalla" panose="02000000000000000000" pitchFamily="2" charset="-78"/>
              </a:rPr>
              <a:t>دروس على الخط                                                                              </a:t>
            </a:r>
            <a:r>
              <a:rPr lang="ar-DZ" sz="3600" dirty="0" smtClean="0">
                <a:solidFill>
                  <a:schemeClr val="bg1"/>
                </a:solidFill>
                <a:latin typeface="Sakkal Majalla" panose="02000000000000000000" pitchFamily="2" charset="-78"/>
                <a:cs typeface="Sakkal Majalla" panose="02000000000000000000" pitchFamily="2" charset="-78"/>
              </a:rPr>
              <a:t>  </a:t>
            </a:r>
            <a:r>
              <a:rPr lang="ar-DZ" sz="3600" dirty="0">
                <a:solidFill>
                  <a:schemeClr val="bg1"/>
                </a:solidFill>
                <a:latin typeface="Sakkal Majalla" panose="02000000000000000000" pitchFamily="2" charset="-78"/>
                <a:cs typeface="Sakkal Majalla" panose="02000000000000000000" pitchFamily="2" charset="-78"/>
              </a:rPr>
              <a:t>د. صالح </a:t>
            </a:r>
            <a:r>
              <a:rPr lang="ar-DZ" sz="3600" dirty="0" err="1">
                <a:solidFill>
                  <a:schemeClr val="bg1"/>
                </a:solidFill>
                <a:latin typeface="Sakkal Majalla" panose="02000000000000000000" pitchFamily="2" charset="-78"/>
                <a:cs typeface="Sakkal Majalla" panose="02000000000000000000" pitchFamily="2" charset="-78"/>
              </a:rPr>
              <a:t>حميداتو</a:t>
            </a:r>
            <a:r>
              <a:rPr lang="ar-DZ" sz="3600" dirty="0">
                <a:solidFill>
                  <a:schemeClr val="bg1"/>
                </a:solidFill>
                <a:latin typeface="Sakkal Majalla" panose="02000000000000000000" pitchFamily="2" charset="-78"/>
                <a:cs typeface="Sakkal Majalla" panose="02000000000000000000" pitchFamily="2" charset="-78"/>
              </a:rPr>
              <a:t/>
            </a:r>
            <a:br>
              <a:rPr lang="ar-DZ" sz="3600" dirty="0">
                <a:solidFill>
                  <a:schemeClr val="bg1"/>
                </a:solidFill>
                <a:latin typeface="Sakkal Majalla" panose="02000000000000000000" pitchFamily="2" charset="-78"/>
                <a:cs typeface="Sakkal Majalla" panose="02000000000000000000" pitchFamily="2" charset="-78"/>
              </a:rPr>
            </a:br>
            <a:r>
              <a:rPr lang="ar-DZ" sz="36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chemeClr val="bg1"/>
              </a:solidFill>
            </a:endParaRPr>
          </a:p>
        </p:txBody>
      </p:sp>
      <p:sp>
        <p:nvSpPr>
          <p:cNvPr id="3" name="Espace réservé du contenu 2"/>
          <p:cNvSpPr>
            <a:spLocks noGrp="1"/>
          </p:cNvSpPr>
          <p:nvPr>
            <p:ph idx="1"/>
          </p:nvPr>
        </p:nvSpPr>
        <p:spPr>
          <a:xfrm>
            <a:off x="167427" y="1596980"/>
            <a:ext cx="10277340" cy="4651419"/>
          </a:xfrm>
        </p:spPr>
        <p:txBody>
          <a:bodyPr/>
          <a:lstStyle/>
          <a:p>
            <a:pPr algn="r" rtl="1"/>
            <a:endParaRPr lang="ar-DZ" dirty="0" smtClean="0"/>
          </a:p>
          <a:p>
            <a:pPr algn="r" rtl="1"/>
            <a:r>
              <a:rPr lang="ar-SA" sz="4000" dirty="0">
                <a:latin typeface="Sakkal Majalla" panose="02000000000000000000" pitchFamily="2" charset="-78"/>
                <a:ea typeface="Calibri" panose="020F0502020204030204" pitchFamily="34" charset="0"/>
                <a:cs typeface="Sakkal Majalla" panose="02000000000000000000" pitchFamily="2" charset="-78"/>
              </a:rPr>
              <a:t>يتعلق الخطر الجبائي </a:t>
            </a:r>
            <a:r>
              <a:rPr lang="ar-SA" sz="4000" b="1" u="sng" dirty="0">
                <a:solidFill>
                  <a:srgbClr val="00B050"/>
                </a:solidFill>
                <a:effectLst>
                  <a:outerShdw blurRad="38100" dist="38100" dir="2700000" algn="tl">
                    <a:srgbClr val="000000">
                      <a:alpha val="43137"/>
                    </a:srgbClr>
                  </a:outerShdw>
                </a:effectLst>
                <a:latin typeface="Sakkal Majalla" panose="02000000000000000000" pitchFamily="2" charset="-78"/>
                <a:ea typeface="Calibri" panose="020F0502020204030204" pitchFamily="34" charset="0"/>
                <a:cs typeface="Sakkal Majalla" panose="02000000000000000000" pitchFamily="2" charset="-78"/>
              </a:rPr>
              <a:t>بسلوك المؤسسة تجاه الإدارة </a:t>
            </a:r>
            <a:r>
              <a:rPr lang="ar-SA" sz="4000" b="1" u="sng" dirty="0" err="1">
                <a:solidFill>
                  <a:srgbClr val="00B050"/>
                </a:solidFill>
                <a:effectLst>
                  <a:outerShdw blurRad="38100" dist="38100" dir="2700000" algn="tl">
                    <a:srgbClr val="000000">
                      <a:alpha val="43137"/>
                    </a:srgbClr>
                  </a:outerShdw>
                </a:effectLst>
                <a:latin typeface="Sakkal Majalla" panose="02000000000000000000" pitchFamily="2" charset="-78"/>
                <a:ea typeface="Calibri" panose="020F0502020204030204" pitchFamily="34" charset="0"/>
                <a:cs typeface="Sakkal Majalla" panose="02000000000000000000" pitchFamily="2" charset="-78"/>
              </a:rPr>
              <a:t>الجبائية</a:t>
            </a:r>
            <a:r>
              <a:rPr lang="ar-SA" sz="4000" dirty="0">
                <a:latin typeface="Sakkal Majalla" panose="02000000000000000000" pitchFamily="2" charset="-78"/>
                <a:ea typeface="Calibri" panose="020F0502020204030204" pitchFamily="34" charset="0"/>
                <a:cs typeface="Sakkal Majalla" panose="02000000000000000000" pitchFamily="2" charset="-78"/>
              </a:rPr>
              <a:t>،</a:t>
            </a:r>
            <a:r>
              <a:rPr lang="ar-DZ" sz="4000" dirty="0">
                <a:latin typeface="Sakkal Majalla" panose="02000000000000000000" pitchFamily="2" charset="-78"/>
                <a:ea typeface="Calibri" panose="020F0502020204030204" pitchFamily="34" charset="0"/>
                <a:cs typeface="Sakkal Majalla" panose="02000000000000000000" pitchFamily="2" charset="-78"/>
              </a:rPr>
              <a:t> </a:t>
            </a:r>
            <a:r>
              <a:rPr lang="ar-SA" sz="4000" dirty="0">
                <a:latin typeface="Sakkal Majalla" panose="02000000000000000000" pitchFamily="2" charset="-78"/>
                <a:ea typeface="Calibri" panose="020F0502020204030204" pitchFamily="34" charset="0"/>
                <a:cs typeface="Sakkal Majalla" panose="02000000000000000000" pitchFamily="2" charset="-78"/>
              </a:rPr>
              <a:t>فهو يتولد من عدم تقيد المؤسسة بالالتزامات </a:t>
            </a:r>
            <a:r>
              <a:rPr lang="ar-SA" sz="4000" dirty="0" err="1">
                <a:latin typeface="Sakkal Majalla" panose="02000000000000000000" pitchFamily="2" charset="-78"/>
                <a:ea typeface="Calibri" panose="020F0502020204030204" pitchFamily="34" charset="0"/>
                <a:cs typeface="Sakkal Majalla" panose="02000000000000000000" pitchFamily="2" charset="-78"/>
              </a:rPr>
              <a:t>الجبائية</a:t>
            </a:r>
            <a:r>
              <a:rPr lang="ar-SA" sz="4000" dirty="0">
                <a:latin typeface="Sakkal Majalla" panose="02000000000000000000" pitchFamily="2" charset="-78"/>
                <a:ea typeface="Calibri" panose="020F0502020204030204" pitchFamily="34" charset="0"/>
                <a:cs typeface="Sakkal Majalla" panose="02000000000000000000" pitchFamily="2" charset="-78"/>
              </a:rPr>
              <a:t> التي يحددها التشريع الجبائي، أو من عدم الفهم الجيد أو سوء ترجمة نصوص التشريع الجبائي، أو بغرض الغش والتهرب الجبائي</a:t>
            </a:r>
            <a:r>
              <a:rPr lang="ar-DZ" sz="4000" dirty="0">
                <a:latin typeface="Sakkal Majalla" panose="02000000000000000000" pitchFamily="2" charset="-78"/>
                <a:ea typeface="Calibri" panose="020F0502020204030204" pitchFamily="34" charset="0"/>
                <a:cs typeface="Sakkal Majalla" panose="02000000000000000000" pitchFamily="2" charset="-78"/>
              </a:rPr>
              <a:t>.</a:t>
            </a:r>
            <a:endParaRPr lang="ar-DZ" sz="4000" b="1" dirty="0">
              <a:solidFill>
                <a:srgbClr val="FF0000"/>
              </a:solidFill>
              <a:latin typeface="Sakkal Majalla" panose="02000000000000000000" pitchFamily="2" charset="-78"/>
              <a:cs typeface="Sakkal Majalla" panose="02000000000000000000" pitchFamily="2" charset="-78"/>
            </a:endParaRPr>
          </a:p>
          <a:p>
            <a:pPr algn="r" rtl="1"/>
            <a:endParaRPr lang="fr-FR" sz="40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48451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2.08333E-7 -4.81481E-6 L 2.08333E-7 -0.07222 " pathEditMode="relative" rAng="0" ptsTypes="AA">
                                      <p:cBhvr>
                                        <p:cTn id="6" dur="250" accel="50000" decel="50000" autoRev="1" fill="hold">
                                          <p:stCondLst>
                                            <p:cond delay="0"/>
                                          </p:stCondLst>
                                        </p:cTn>
                                        <p:tgtEl>
                                          <p:spTgt spid="3">
                                            <p:txEl>
                                              <p:pRg st="1" end="1"/>
                                            </p:txEl>
                                          </p:spTgt>
                                        </p:tgtEl>
                                        <p:attrNameLst>
                                          <p:attrName>ppt_x</p:attrName>
                                          <p:attrName>ppt_y</p:attrName>
                                        </p:attrNameLst>
                                      </p:cBhvr>
                                      <p:rCtr x="0" y="-3611"/>
                                    </p:animMotion>
                                    <p:animRot by="1500000">
                                      <p:cBhvr>
                                        <p:cTn id="7" dur="125" fill="hold">
                                          <p:stCondLst>
                                            <p:cond delay="0"/>
                                          </p:stCondLst>
                                        </p:cTn>
                                        <p:tgtEl>
                                          <p:spTgt spid="3">
                                            <p:txEl>
                                              <p:pRg st="1" end="1"/>
                                            </p:txEl>
                                          </p:spTgt>
                                        </p:tgtEl>
                                        <p:attrNameLst>
                                          <p:attrName>r</p:attrName>
                                        </p:attrNameLst>
                                      </p:cBhvr>
                                    </p:animRot>
                                    <p:animRot by="-1500000">
                                      <p:cBhvr>
                                        <p:cTn id="8" dur="125" fill="hold">
                                          <p:stCondLst>
                                            <p:cond delay="125"/>
                                          </p:stCondLst>
                                        </p:cTn>
                                        <p:tgtEl>
                                          <p:spTgt spid="3">
                                            <p:txEl>
                                              <p:pRg st="1" end="1"/>
                                            </p:txEl>
                                          </p:spTgt>
                                        </p:tgtEl>
                                        <p:attrNameLst>
                                          <p:attrName>r</p:attrName>
                                        </p:attrNameLst>
                                      </p:cBhvr>
                                    </p:animRot>
                                    <p:animRot by="-1500000">
                                      <p:cBhvr>
                                        <p:cTn id="9" dur="125" fill="hold">
                                          <p:stCondLst>
                                            <p:cond delay="250"/>
                                          </p:stCondLst>
                                        </p:cTn>
                                        <p:tgtEl>
                                          <p:spTgt spid="3">
                                            <p:txEl>
                                              <p:pRg st="1" end="1"/>
                                            </p:txEl>
                                          </p:spTgt>
                                        </p:tgtEl>
                                        <p:attrNameLst>
                                          <p:attrName>r</p:attrName>
                                        </p:attrNameLst>
                                      </p:cBhvr>
                                    </p:animRot>
                                    <p:animRot by="1500000">
                                      <p:cBhvr>
                                        <p:cTn id="10" dur="125" fill="hold">
                                          <p:stCondLst>
                                            <p:cond delay="375"/>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46111" y="2052918"/>
            <a:ext cx="9669865" cy="4195481"/>
          </a:xfrm>
          <a:blipFill>
            <a:blip r:embed="rId2"/>
            <a:tile tx="0" ty="0" sx="100000" sy="100000" flip="none" algn="tl"/>
          </a:blipFill>
        </p:spPr>
        <p:txBody>
          <a:bodyPr/>
          <a:lstStyle/>
          <a:p>
            <a:pPr marL="0" lvl="0" indent="0" algn="ctr" rtl="1">
              <a:buClr>
                <a:srgbClr val="B31166"/>
              </a:buClr>
              <a:buNone/>
            </a:pPr>
            <a:r>
              <a:rPr lang="ar-DZ" sz="3600" b="1" dirty="0">
                <a:solidFill>
                  <a:prstClr val="black">
                    <a:lumMod val="95000"/>
                    <a:lumOff val="5000"/>
                  </a:prstClr>
                </a:solidFill>
                <a:latin typeface="Sakkal Majalla" panose="02000000000000000000" pitchFamily="2" charset="-78"/>
                <a:cs typeface="Sakkal Majalla" panose="02000000000000000000" pitchFamily="2" charset="-78"/>
              </a:rPr>
              <a:t>يستثنى من نظام الضريبة الجزافية الوحيدة الأنشطة التالية:</a:t>
            </a:r>
          </a:p>
          <a:p>
            <a:pPr lvl="0" algn="r" rtl="1">
              <a:buClr>
                <a:srgbClr val="B31166"/>
              </a:buClr>
              <a:buFont typeface="Wingdings" panose="05000000000000000000" pitchFamily="2" charset="2"/>
              <a:buChar char="ü"/>
            </a:pPr>
            <a:r>
              <a:rPr lang="ar-DZ" sz="3600" b="1" dirty="0">
                <a:solidFill>
                  <a:prstClr val="black"/>
                </a:solidFill>
                <a:latin typeface="Sakkal Majalla" panose="02000000000000000000" pitchFamily="2" charset="-78"/>
                <a:cs typeface="Sakkal Majalla" panose="02000000000000000000" pitchFamily="2" charset="-78"/>
              </a:rPr>
              <a:t> </a:t>
            </a:r>
            <a:r>
              <a:rPr lang="ar-DZ" sz="3600" b="1" dirty="0">
                <a:solidFill>
                  <a:srgbClr val="D53DD0">
                    <a:lumMod val="75000"/>
                  </a:srgbClr>
                </a:solidFill>
                <a:latin typeface="Sakkal Majalla" panose="02000000000000000000" pitchFamily="2" charset="-78"/>
                <a:cs typeface="Sakkal Majalla" panose="02000000000000000000" pitchFamily="2" charset="-78"/>
              </a:rPr>
              <a:t>أنشطة الترقية العقارية وتقسيم الأراضي؛</a:t>
            </a:r>
          </a:p>
          <a:p>
            <a:pPr lvl="0" algn="r" rtl="1">
              <a:buClr>
                <a:srgbClr val="B31166"/>
              </a:buClr>
              <a:buFont typeface="Wingdings" panose="05000000000000000000" pitchFamily="2" charset="2"/>
              <a:buChar char="ü"/>
            </a:pPr>
            <a:r>
              <a:rPr lang="ar-DZ" sz="3600" b="1" dirty="0">
                <a:solidFill>
                  <a:srgbClr val="D53DD0">
                    <a:lumMod val="75000"/>
                  </a:srgbClr>
                </a:solidFill>
                <a:latin typeface="Sakkal Majalla" panose="02000000000000000000" pitchFamily="2" charset="-78"/>
                <a:cs typeface="Sakkal Majalla" panose="02000000000000000000" pitchFamily="2" charset="-78"/>
              </a:rPr>
              <a:t>أنشطة استيراد السلع والبضائع الموجهة لإعادة بيعها على حالها؛</a:t>
            </a:r>
          </a:p>
          <a:p>
            <a:pPr lvl="0" algn="r" rtl="1">
              <a:buClr>
                <a:srgbClr val="B31166"/>
              </a:buClr>
              <a:buFont typeface="Wingdings" panose="05000000000000000000" pitchFamily="2" charset="2"/>
              <a:buChar char="ü"/>
            </a:pPr>
            <a:r>
              <a:rPr lang="ar-DZ" sz="3600" b="1" dirty="0">
                <a:solidFill>
                  <a:srgbClr val="D53DD0">
                    <a:lumMod val="75000"/>
                  </a:srgbClr>
                </a:solidFill>
                <a:latin typeface="Sakkal Majalla" panose="02000000000000000000" pitchFamily="2" charset="-78"/>
                <a:cs typeface="Sakkal Majalla" panose="02000000000000000000" pitchFamily="2" charset="-78"/>
              </a:rPr>
              <a:t>التجارة بالجملة؛</a:t>
            </a:r>
          </a:p>
          <a:p>
            <a:pPr lvl="0" algn="r" rtl="1">
              <a:buClr>
                <a:srgbClr val="B31166"/>
              </a:buClr>
              <a:buFont typeface="Wingdings" panose="05000000000000000000" pitchFamily="2" charset="2"/>
              <a:buChar char="ü"/>
            </a:pPr>
            <a:r>
              <a:rPr lang="ar-DZ" sz="3600" b="1" dirty="0">
                <a:solidFill>
                  <a:srgbClr val="D53DD0">
                    <a:lumMod val="75000"/>
                  </a:srgbClr>
                </a:solidFill>
                <a:latin typeface="Sakkal Majalla" panose="02000000000000000000" pitchFamily="2" charset="-78"/>
                <a:cs typeface="Sakkal Majalla" panose="02000000000000000000" pitchFamily="2" charset="-78"/>
              </a:rPr>
              <a:t>الأنشطة الممارسة من طرف الوكلاء</a:t>
            </a:r>
          </a:p>
          <a:p>
            <a:endParaRPr lang="fr-FR" dirty="0"/>
          </a:p>
        </p:txBody>
      </p:sp>
      <p:sp>
        <p:nvSpPr>
          <p:cNvPr id="4" name="Titre 1"/>
          <p:cNvSpPr>
            <a:spLocks noGrp="1"/>
          </p:cNvSpPr>
          <p:nvPr>
            <p:ph type="title"/>
          </p:nvPr>
        </p:nvSpPr>
        <p:spPr>
          <a:xfrm>
            <a:off x="646113" y="452438"/>
            <a:ext cx="9669462" cy="1400175"/>
          </a:xfrm>
          <a:blipFill>
            <a:blip r:embed="rId3"/>
            <a:tile tx="0" ty="0" sx="100000" sy="100000" flip="none" algn="tl"/>
          </a:blipFill>
        </p:spPr>
        <p:txBody>
          <a:bodyPr/>
          <a:lstStyle/>
          <a:p>
            <a:pPr algn="r" rtl="1"/>
            <a:r>
              <a:rPr lang="ar-DZ" sz="4000" dirty="0">
                <a:solidFill>
                  <a:prstClr val="white"/>
                </a:solidFill>
                <a:latin typeface="Sakkal Majalla" panose="02000000000000000000" pitchFamily="2" charset="-78"/>
                <a:cs typeface="Sakkal Majalla" panose="02000000000000000000" pitchFamily="2" charset="-78"/>
              </a:rPr>
              <a:t>دروس على الخط                                                 د. صالح </a:t>
            </a:r>
            <a:r>
              <a:rPr lang="ar-DZ" sz="4000" dirty="0" err="1">
                <a:solidFill>
                  <a:prstClr val="white"/>
                </a:solidFill>
                <a:latin typeface="Sakkal Majalla" panose="02000000000000000000" pitchFamily="2" charset="-78"/>
                <a:cs typeface="Sakkal Majalla" panose="02000000000000000000" pitchFamily="2" charset="-78"/>
              </a:rPr>
              <a:t>حميداتو</a:t>
            </a:r>
            <a:r>
              <a:rPr lang="ar-DZ" sz="4000" dirty="0">
                <a:solidFill>
                  <a:prstClr val="white"/>
                </a:solidFill>
                <a:latin typeface="Sakkal Majalla" panose="02000000000000000000" pitchFamily="2" charset="-78"/>
                <a:cs typeface="Sakkal Majalla" panose="02000000000000000000" pitchFamily="2" charset="-78"/>
              </a:rPr>
              <a:t/>
            </a:r>
            <a:br>
              <a:rPr lang="ar-DZ" sz="4000" dirty="0">
                <a:solidFill>
                  <a:prstClr val="white"/>
                </a:solidFill>
                <a:latin typeface="Sakkal Majalla" panose="02000000000000000000" pitchFamily="2" charset="-78"/>
                <a:cs typeface="Sakkal Majalla" panose="02000000000000000000" pitchFamily="2" charset="-78"/>
              </a:rPr>
            </a:br>
            <a:r>
              <a:rPr lang="ar-DZ" sz="4000" dirty="0">
                <a:solidFill>
                  <a:prstClr val="white"/>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Tree>
    <p:extLst>
      <p:ext uri="{BB962C8B-B14F-4D97-AF65-F5344CB8AC3E}">
        <p14:creationId xmlns:p14="http://schemas.microsoft.com/office/powerpoint/2010/main" val="137974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3">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3">
                                            <p:txEl>
                                              <p:pRg st="2" end="2"/>
                                            </p:txEl>
                                          </p:spTgt>
                                        </p:tgtEl>
                                        <p:attrNameLst>
                                          <p:attrName>r</p:attrName>
                                        </p:attrNameLst>
                                      </p:cBhvr>
                                    </p:animRot>
                                    <p:animRot by="-240000">
                                      <p:cBhvr>
                                        <p:cTn id="15" dur="200" fill="hold">
                                          <p:stCondLst>
                                            <p:cond delay="200"/>
                                          </p:stCondLst>
                                        </p:cTn>
                                        <p:tgtEl>
                                          <p:spTgt spid="3">
                                            <p:txEl>
                                              <p:pRg st="2" end="2"/>
                                            </p:txEl>
                                          </p:spTgt>
                                        </p:tgtEl>
                                        <p:attrNameLst>
                                          <p:attrName>r</p:attrName>
                                        </p:attrNameLst>
                                      </p:cBhvr>
                                    </p:animRot>
                                    <p:animRot by="240000">
                                      <p:cBhvr>
                                        <p:cTn id="16" dur="200" fill="hold">
                                          <p:stCondLst>
                                            <p:cond delay="400"/>
                                          </p:stCondLst>
                                        </p:cTn>
                                        <p:tgtEl>
                                          <p:spTgt spid="3">
                                            <p:txEl>
                                              <p:pRg st="2" end="2"/>
                                            </p:txEl>
                                          </p:spTgt>
                                        </p:tgtEl>
                                        <p:attrNameLst>
                                          <p:attrName>r</p:attrName>
                                        </p:attrNameLst>
                                      </p:cBhvr>
                                    </p:animRot>
                                    <p:animRot by="-240000">
                                      <p:cBhvr>
                                        <p:cTn id="17" dur="200" fill="hold">
                                          <p:stCondLst>
                                            <p:cond delay="600"/>
                                          </p:stCondLst>
                                        </p:cTn>
                                        <p:tgtEl>
                                          <p:spTgt spid="3">
                                            <p:txEl>
                                              <p:pRg st="2" end="2"/>
                                            </p:txEl>
                                          </p:spTgt>
                                        </p:tgtEl>
                                        <p:attrNameLst>
                                          <p:attrName>r</p:attrName>
                                        </p:attrNameLst>
                                      </p:cBhvr>
                                    </p:animRot>
                                    <p:animRot by="120000">
                                      <p:cBhvr>
                                        <p:cTn id="18" dur="200" fill="hold">
                                          <p:stCondLst>
                                            <p:cond delay="800"/>
                                          </p:stCondLst>
                                        </p:cTn>
                                        <p:tgtEl>
                                          <p:spTgt spid="3">
                                            <p:txEl>
                                              <p:pRg st="2" end="2"/>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69866" cy="1400530"/>
          </a:xfrm>
          <a:blipFill>
            <a:blip r:embed="rId2"/>
            <a:tile tx="0" ty="0" sx="100000" sy="100000" flip="none" algn="tl"/>
          </a:blipFill>
        </p:spPr>
        <p:txBody>
          <a:bodyPr/>
          <a:lstStyle/>
          <a:p>
            <a:pPr algn="r" rtl="1"/>
            <a:r>
              <a:rPr lang="ar-DZ" sz="4000" dirty="0">
                <a:solidFill>
                  <a:prstClr val="white"/>
                </a:solidFill>
                <a:latin typeface="Sakkal Majalla" panose="02000000000000000000" pitchFamily="2" charset="-78"/>
                <a:cs typeface="Sakkal Majalla" panose="02000000000000000000" pitchFamily="2" charset="-78"/>
              </a:rPr>
              <a:t>دروس على الخط                                             </a:t>
            </a:r>
            <a:r>
              <a:rPr lang="fr-FR" sz="4000" dirty="0" smtClean="0">
                <a:solidFill>
                  <a:prstClr val="white"/>
                </a:solidFill>
                <a:latin typeface="Sakkal Majalla" panose="02000000000000000000" pitchFamily="2" charset="-78"/>
                <a:cs typeface="Sakkal Majalla" panose="02000000000000000000" pitchFamily="2" charset="-78"/>
              </a:rPr>
              <a:t>   </a:t>
            </a:r>
            <a:r>
              <a:rPr lang="ar-DZ" sz="4000" dirty="0" smtClean="0">
                <a:solidFill>
                  <a:prstClr val="white"/>
                </a:solidFill>
                <a:latin typeface="Sakkal Majalla" panose="02000000000000000000" pitchFamily="2" charset="-78"/>
                <a:cs typeface="Sakkal Majalla" panose="02000000000000000000" pitchFamily="2" charset="-78"/>
              </a:rPr>
              <a:t>    </a:t>
            </a:r>
            <a:r>
              <a:rPr lang="ar-DZ" sz="4000" dirty="0">
                <a:solidFill>
                  <a:prstClr val="white"/>
                </a:solidFill>
                <a:latin typeface="Sakkal Majalla" panose="02000000000000000000" pitchFamily="2" charset="-78"/>
                <a:cs typeface="Sakkal Majalla" panose="02000000000000000000" pitchFamily="2" charset="-78"/>
              </a:rPr>
              <a:t>د. صالح </a:t>
            </a:r>
            <a:r>
              <a:rPr lang="ar-DZ" sz="4000" dirty="0" err="1">
                <a:solidFill>
                  <a:prstClr val="white"/>
                </a:solidFill>
                <a:latin typeface="Sakkal Majalla" panose="02000000000000000000" pitchFamily="2" charset="-78"/>
                <a:cs typeface="Sakkal Majalla" panose="02000000000000000000" pitchFamily="2" charset="-78"/>
              </a:rPr>
              <a:t>حميداتو</a:t>
            </a:r>
            <a:r>
              <a:rPr lang="ar-DZ" sz="4000" dirty="0">
                <a:solidFill>
                  <a:prstClr val="white"/>
                </a:solidFill>
                <a:latin typeface="Sakkal Majalla" panose="02000000000000000000" pitchFamily="2" charset="-78"/>
                <a:cs typeface="Sakkal Majalla" panose="02000000000000000000" pitchFamily="2" charset="-78"/>
              </a:rPr>
              <a:t/>
            </a:r>
            <a:br>
              <a:rPr lang="ar-DZ" sz="4000" dirty="0">
                <a:solidFill>
                  <a:prstClr val="white"/>
                </a:solidFill>
                <a:latin typeface="Sakkal Majalla" panose="02000000000000000000" pitchFamily="2" charset="-78"/>
                <a:cs typeface="Sakkal Majalla" panose="02000000000000000000" pitchFamily="2" charset="-78"/>
              </a:rPr>
            </a:br>
            <a:r>
              <a:rPr lang="ar-DZ" sz="4000" dirty="0">
                <a:solidFill>
                  <a:prstClr val="white"/>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1" y="2052918"/>
            <a:ext cx="9669865" cy="4195481"/>
          </a:xfrm>
          <a:blipFill>
            <a:blip r:embed="rId3"/>
            <a:tile tx="0" ty="0" sx="100000" sy="100000" flip="none" algn="tl"/>
          </a:blipFill>
        </p:spPr>
        <p:txBody>
          <a:bodyPr/>
          <a:lstStyle/>
          <a:p>
            <a:pPr lvl="0" algn="r" rtl="1">
              <a:buClr>
                <a:srgbClr val="B31166"/>
              </a:buClr>
              <a:buFont typeface="Wingdings" panose="05000000000000000000" pitchFamily="2" charset="2"/>
              <a:buChar char="ü"/>
            </a:pPr>
            <a:r>
              <a:rPr lang="ar-DZ" sz="3600" b="1" dirty="0">
                <a:solidFill>
                  <a:srgbClr val="D53DD0">
                    <a:lumMod val="75000"/>
                  </a:srgbClr>
                </a:solidFill>
                <a:latin typeface="Traditional Arabic" panose="02020603050405020304" pitchFamily="18" charset="-78"/>
                <a:cs typeface="Traditional Arabic" panose="02020603050405020304" pitchFamily="18" charset="-78"/>
              </a:rPr>
              <a:t>أنشطة العيادات  والمؤسسات الصحية ومخابر التحاليل؛</a:t>
            </a:r>
          </a:p>
          <a:p>
            <a:pPr lvl="0" algn="r" rtl="1">
              <a:buClr>
                <a:srgbClr val="B31166"/>
              </a:buClr>
              <a:buFont typeface="Wingdings" panose="05000000000000000000" pitchFamily="2" charset="2"/>
              <a:buChar char="ü"/>
            </a:pPr>
            <a:r>
              <a:rPr lang="ar-DZ" sz="3600" b="1" dirty="0">
                <a:solidFill>
                  <a:srgbClr val="D53DD0">
                    <a:lumMod val="75000"/>
                  </a:srgbClr>
                </a:solidFill>
                <a:latin typeface="Traditional Arabic" panose="02020603050405020304" pitchFamily="18" charset="-78"/>
                <a:cs typeface="Traditional Arabic" panose="02020603050405020304" pitchFamily="18" charset="-78"/>
              </a:rPr>
              <a:t>أنشطة الاطعام والفندقة المصنفة؛</a:t>
            </a:r>
          </a:p>
          <a:p>
            <a:pPr lvl="0" algn="r" rtl="1">
              <a:buClr>
                <a:srgbClr val="B31166"/>
              </a:buClr>
              <a:buFont typeface="Wingdings" panose="05000000000000000000" pitchFamily="2" charset="2"/>
              <a:buChar char="ü"/>
            </a:pPr>
            <a:r>
              <a:rPr lang="ar-DZ" sz="3600" b="1" dirty="0">
                <a:solidFill>
                  <a:srgbClr val="D53DD0">
                    <a:lumMod val="75000"/>
                  </a:srgbClr>
                </a:solidFill>
                <a:latin typeface="Traditional Arabic" panose="02020603050405020304" pitchFamily="18" charset="-78"/>
                <a:cs typeface="Traditional Arabic" panose="02020603050405020304" pitchFamily="18" charset="-78"/>
              </a:rPr>
              <a:t>القائمون بعمليات تكرير وإعادة </a:t>
            </a:r>
            <a:r>
              <a:rPr lang="ar-DZ" sz="3600" b="1" dirty="0" err="1">
                <a:solidFill>
                  <a:srgbClr val="D53DD0">
                    <a:lumMod val="75000"/>
                  </a:srgbClr>
                </a:solidFill>
                <a:latin typeface="Traditional Arabic" panose="02020603050405020304" pitchFamily="18" charset="-78"/>
                <a:cs typeface="Traditional Arabic" panose="02020603050405020304" pitchFamily="18" charset="-78"/>
              </a:rPr>
              <a:t>رسكلة</a:t>
            </a:r>
            <a:r>
              <a:rPr lang="ar-DZ" sz="3600" b="1" dirty="0">
                <a:solidFill>
                  <a:srgbClr val="D53DD0">
                    <a:lumMod val="75000"/>
                  </a:srgbClr>
                </a:solidFill>
                <a:latin typeface="Traditional Arabic" panose="02020603050405020304" pitchFamily="18" charset="-78"/>
                <a:cs typeface="Traditional Arabic" panose="02020603050405020304" pitchFamily="18" charset="-78"/>
              </a:rPr>
              <a:t> المعادن النفيسة؛</a:t>
            </a:r>
          </a:p>
          <a:p>
            <a:pPr lvl="0" algn="r" rtl="1">
              <a:buClr>
                <a:srgbClr val="B31166"/>
              </a:buClr>
              <a:buFont typeface="Wingdings" panose="05000000000000000000" pitchFamily="2" charset="2"/>
              <a:buChar char="ü"/>
            </a:pPr>
            <a:r>
              <a:rPr lang="ar-DZ" sz="3600" b="1" dirty="0">
                <a:solidFill>
                  <a:srgbClr val="D53DD0">
                    <a:lumMod val="75000"/>
                  </a:srgbClr>
                </a:solidFill>
                <a:latin typeface="Traditional Arabic" panose="02020603050405020304" pitchFamily="18" charset="-78"/>
                <a:cs typeface="Traditional Arabic" panose="02020603050405020304" pitchFamily="18" charset="-78"/>
              </a:rPr>
              <a:t>الاشغال العمومية والري والبناء؛</a:t>
            </a:r>
          </a:p>
          <a:p>
            <a:endParaRPr lang="fr-FR" dirty="0"/>
          </a:p>
        </p:txBody>
      </p:sp>
    </p:spTree>
    <p:extLst>
      <p:ext uri="{BB962C8B-B14F-4D97-AF65-F5344CB8AC3E}">
        <p14:creationId xmlns:p14="http://schemas.microsoft.com/office/powerpoint/2010/main" val="679650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xEl>
                                              <p:pRg st="1" end="1"/>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3">
                                            <p:txEl>
                                              <p:pRg st="2" end="2"/>
                                            </p:txEl>
                                          </p:spTgt>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3">
                                            <p:txEl>
                                              <p:pRg st="3" end="3"/>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08503" cy="1400530"/>
          </a:xfrm>
          <a:blipFill>
            <a:blip r:embed="rId2"/>
            <a:tile tx="0" ty="0" sx="100000" sy="100000" flip="none" algn="tl"/>
          </a:blipFill>
        </p:spPr>
        <p:txBody>
          <a:bodyPr/>
          <a:lstStyle/>
          <a:p>
            <a:pPr algn="r" rtl="1"/>
            <a:r>
              <a:rPr lang="ar-DZ" sz="4000" dirty="0">
                <a:solidFill>
                  <a:prstClr val="white"/>
                </a:solidFill>
                <a:latin typeface="Sakkal Majalla" panose="02000000000000000000" pitchFamily="2" charset="-78"/>
                <a:cs typeface="Sakkal Majalla" panose="02000000000000000000" pitchFamily="2" charset="-78"/>
              </a:rPr>
              <a:t>دروس على الخط                                             </a:t>
            </a:r>
            <a:r>
              <a:rPr lang="fr-FR" sz="4000" dirty="0">
                <a:solidFill>
                  <a:prstClr val="white"/>
                </a:solidFill>
                <a:latin typeface="Sakkal Majalla" panose="02000000000000000000" pitchFamily="2" charset="-78"/>
                <a:cs typeface="Sakkal Majalla" panose="02000000000000000000" pitchFamily="2" charset="-78"/>
              </a:rPr>
              <a:t>   </a:t>
            </a:r>
            <a:r>
              <a:rPr lang="ar-DZ" sz="4000" dirty="0">
                <a:solidFill>
                  <a:prstClr val="white"/>
                </a:solidFill>
                <a:latin typeface="Sakkal Majalla" panose="02000000000000000000" pitchFamily="2" charset="-78"/>
                <a:cs typeface="Sakkal Majalla" panose="02000000000000000000" pitchFamily="2" charset="-78"/>
              </a:rPr>
              <a:t>    د. صالح </a:t>
            </a:r>
            <a:r>
              <a:rPr lang="ar-DZ" sz="4000" dirty="0" err="1">
                <a:solidFill>
                  <a:prstClr val="white"/>
                </a:solidFill>
                <a:latin typeface="Sakkal Majalla" panose="02000000000000000000" pitchFamily="2" charset="-78"/>
                <a:cs typeface="Sakkal Majalla" panose="02000000000000000000" pitchFamily="2" charset="-78"/>
              </a:rPr>
              <a:t>حميداتو</a:t>
            </a:r>
            <a:r>
              <a:rPr lang="ar-DZ" sz="4000" dirty="0">
                <a:solidFill>
                  <a:prstClr val="white"/>
                </a:solidFill>
                <a:latin typeface="Sakkal Majalla" panose="02000000000000000000" pitchFamily="2" charset="-78"/>
                <a:cs typeface="Sakkal Majalla" panose="02000000000000000000" pitchFamily="2" charset="-78"/>
              </a:rPr>
              <a:t/>
            </a:r>
            <a:br>
              <a:rPr lang="ar-DZ" sz="4000" dirty="0">
                <a:solidFill>
                  <a:prstClr val="white"/>
                </a:solidFill>
                <a:latin typeface="Sakkal Majalla" panose="02000000000000000000" pitchFamily="2" charset="-78"/>
                <a:cs typeface="Sakkal Majalla" panose="02000000000000000000" pitchFamily="2" charset="-78"/>
              </a:rPr>
            </a:br>
            <a:r>
              <a:rPr lang="ar-DZ" sz="4000" dirty="0">
                <a:solidFill>
                  <a:prstClr val="white"/>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708502" cy="4154699"/>
          </a:xfrm>
          <a:blipFill>
            <a:blip r:embed="rId3"/>
            <a:tile tx="0" ty="0" sx="100000" sy="100000" flip="none" algn="tl"/>
          </a:blipFill>
        </p:spPr>
        <p:txBody>
          <a:bodyPr/>
          <a:lstStyle/>
          <a:p>
            <a:pPr algn="ctr" rtl="1"/>
            <a:endParaRPr lang="fr-FR" sz="4000" b="1" dirty="0" smtClean="0">
              <a:solidFill>
                <a:srgbClr val="9B6BF2">
                  <a:lumMod val="75000"/>
                </a:srgbClr>
              </a:solidFill>
              <a:latin typeface="Traditional Arabic" panose="02020603050405020304" pitchFamily="18" charset="-78"/>
              <a:cs typeface="Traditional Arabic" panose="02020603050405020304" pitchFamily="18" charset="-78"/>
            </a:endParaRPr>
          </a:p>
          <a:p>
            <a:pPr marL="0" lvl="0" indent="0" algn="ctr" rtl="1">
              <a:buClr>
                <a:srgbClr val="B31166"/>
              </a:buClr>
              <a:buNone/>
            </a:pPr>
            <a:r>
              <a:rPr lang="ar-DZ" sz="4000" b="1" dirty="0" smtClean="0">
                <a:solidFill>
                  <a:srgbClr val="FFFF00"/>
                </a:solidFill>
                <a:latin typeface="Sakkal Majalla" panose="02000000000000000000" pitchFamily="2" charset="-78"/>
                <a:cs typeface="Sakkal Majalla" panose="02000000000000000000" pitchFamily="2" charset="-78"/>
              </a:rPr>
              <a:t>معدل </a:t>
            </a:r>
            <a:r>
              <a:rPr lang="ar-DZ" sz="4000" b="1" dirty="0">
                <a:solidFill>
                  <a:srgbClr val="FFFF00"/>
                </a:solidFill>
                <a:latin typeface="Sakkal Majalla" panose="02000000000000000000" pitchFamily="2" charset="-78"/>
                <a:cs typeface="Sakkal Majalla" panose="02000000000000000000" pitchFamily="2" charset="-78"/>
              </a:rPr>
              <a:t>الضريبة الجزافية </a:t>
            </a:r>
            <a:r>
              <a:rPr lang="ar-DZ" sz="4000" b="1" dirty="0" smtClean="0">
                <a:solidFill>
                  <a:srgbClr val="FFFF00"/>
                </a:solidFill>
                <a:latin typeface="Sakkal Majalla" panose="02000000000000000000" pitchFamily="2" charset="-78"/>
                <a:cs typeface="Sakkal Majalla" panose="02000000000000000000" pitchFamily="2" charset="-78"/>
              </a:rPr>
              <a:t>الوحيدة</a:t>
            </a:r>
            <a:endParaRPr lang="fr-FR" sz="4000" b="1" dirty="0" smtClean="0">
              <a:solidFill>
                <a:srgbClr val="FFFF00"/>
              </a:solidFill>
              <a:latin typeface="Sakkal Majalla" panose="02000000000000000000" pitchFamily="2" charset="-78"/>
              <a:cs typeface="Sakkal Majalla" panose="02000000000000000000" pitchFamily="2" charset="-78"/>
            </a:endParaRPr>
          </a:p>
          <a:p>
            <a:pPr marL="0" lvl="0" indent="0" algn="r" rtl="1">
              <a:buClr>
                <a:srgbClr val="B31166"/>
              </a:buClr>
              <a:buNone/>
            </a:pPr>
            <a:r>
              <a:rPr lang="fr-FR" sz="4000" b="1" dirty="0" smtClean="0">
                <a:solidFill>
                  <a:srgbClr val="00B050"/>
                </a:solidFill>
                <a:latin typeface="Sakkal Majalla" panose="02000000000000000000" pitchFamily="2" charset="-78"/>
                <a:cs typeface="Sakkal Majalla" panose="02000000000000000000" pitchFamily="2" charset="-78"/>
              </a:rPr>
              <a:t>5</a:t>
            </a:r>
            <a:r>
              <a:rPr lang="ar-DZ" sz="4000" b="1" dirty="0" smtClean="0">
                <a:solidFill>
                  <a:srgbClr val="00B050"/>
                </a:solidFill>
                <a:latin typeface="Sakkal Majalla" panose="02000000000000000000" pitchFamily="2" charset="-78"/>
                <a:cs typeface="Sakkal Majalla" panose="02000000000000000000" pitchFamily="2" charset="-78"/>
              </a:rPr>
              <a:t>%</a:t>
            </a:r>
            <a:r>
              <a:rPr lang="ar-DZ" sz="4000" b="1" dirty="0" smtClean="0">
                <a:solidFill>
                  <a:srgbClr val="B31166">
                    <a:lumMod val="75000"/>
                  </a:srgbClr>
                </a:solidFill>
                <a:latin typeface="Sakkal Majalla" panose="02000000000000000000" pitchFamily="2" charset="-78"/>
                <a:cs typeface="Sakkal Majalla" panose="02000000000000000000" pitchFamily="2" charset="-78"/>
              </a:rPr>
              <a:t> </a:t>
            </a:r>
            <a:r>
              <a:rPr lang="ar-DZ" sz="4000" b="1" dirty="0">
                <a:latin typeface="Sakkal Majalla" panose="02000000000000000000" pitchFamily="2" charset="-78"/>
                <a:cs typeface="Sakkal Majalla" panose="02000000000000000000" pitchFamily="2" charset="-78"/>
              </a:rPr>
              <a:t>لأنشطة الإنتاج و بيع السلع</a:t>
            </a:r>
          </a:p>
          <a:p>
            <a:pPr marL="0" lvl="0" indent="0" algn="r" rtl="1">
              <a:buClr>
                <a:srgbClr val="B31166"/>
              </a:buClr>
              <a:buNone/>
            </a:pPr>
            <a:r>
              <a:rPr lang="ar-DZ" sz="4000" b="1" dirty="0">
                <a:solidFill>
                  <a:srgbClr val="00B050"/>
                </a:solidFill>
                <a:latin typeface="Sakkal Majalla" panose="02000000000000000000" pitchFamily="2" charset="-78"/>
                <a:cs typeface="Sakkal Majalla" panose="02000000000000000000" pitchFamily="2" charset="-78"/>
              </a:rPr>
              <a:t>12%</a:t>
            </a:r>
            <a:r>
              <a:rPr lang="ar-DZ" sz="4000" b="1" dirty="0">
                <a:solidFill>
                  <a:prstClr val="black">
                    <a:lumMod val="75000"/>
                    <a:lumOff val="25000"/>
                  </a:prstClr>
                </a:solidFill>
                <a:latin typeface="Sakkal Majalla" panose="02000000000000000000" pitchFamily="2" charset="-78"/>
                <a:cs typeface="Sakkal Majalla" panose="02000000000000000000" pitchFamily="2" charset="-78"/>
              </a:rPr>
              <a:t> </a:t>
            </a:r>
            <a:r>
              <a:rPr lang="ar-DZ" sz="4000" b="1" dirty="0">
                <a:latin typeface="Sakkal Majalla" panose="02000000000000000000" pitchFamily="2" charset="-78"/>
                <a:cs typeface="Sakkal Majalla" panose="02000000000000000000" pitchFamily="2" charset="-78"/>
              </a:rPr>
              <a:t>لباقي الأنشطة الأخرى</a:t>
            </a:r>
          </a:p>
          <a:p>
            <a:pPr marL="0" indent="0" algn="ctr" rtl="1">
              <a:buNone/>
            </a:pPr>
            <a:endParaRPr lang="fr-FR" sz="4000" b="1" dirty="0" smtClean="0">
              <a:solidFill>
                <a:srgbClr val="FFFF00"/>
              </a:solidFill>
              <a:latin typeface="Sakkal Majalla" panose="02000000000000000000" pitchFamily="2" charset="-78"/>
              <a:cs typeface="Sakkal Majalla" panose="02000000000000000000" pitchFamily="2" charset="-78"/>
            </a:endParaRPr>
          </a:p>
          <a:p>
            <a:pPr marL="0" indent="0" algn="ctr" rtl="1">
              <a:buNone/>
            </a:pPr>
            <a:endParaRPr lang="fr-FR" sz="4000" b="1" dirty="0">
              <a:solidFill>
                <a:srgbClr val="FFFF00"/>
              </a:solidFill>
              <a:latin typeface="Sakkal Majalla" panose="02000000000000000000" pitchFamily="2" charset="-78"/>
              <a:cs typeface="Sakkal Majalla" panose="02000000000000000000" pitchFamily="2" charset="-78"/>
            </a:endParaRPr>
          </a:p>
          <a:p>
            <a:pPr marL="0" indent="0" algn="ctr" rtl="1">
              <a:buNone/>
            </a:pPr>
            <a:endParaRPr lang="fr-FR" dirty="0">
              <a:solidFill>
                <a:srgbClr val="FFFF00"/>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14734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1" end="1"/>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3">
                                            <p:txEl>
                                              <p:pRg st="2" end="2"/>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21600000">
                                      <p:cBhvr>
                                        <p:cTn id="14" dur="2000" fill="hold"/>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08503" cy="1400530"/>
          </a:xfrm>
          <a:blipFill>
            <a:blip r:embed="rId2"/>
            <a:tile tx="0" ty="0" sx="100000" sy="100000" flip="none" algn="tl"/>
          </a:blipFill>
        </p:spPr>
        <p:txBody>
          <a:bodyPr/>
          <a:lstStyle/>
          <a:p>
            <a:pPr algn="r" rtl="1"/>
            <a:r>
              <a:rPr lang="ar-DZ" sz="4000" dirty="0">
                <a:solidFill>
                  <a:prstClr val="white"/>
                </a:solidFill>
                <a:latin typeface="Sakkal Majalla" panose="02000000000000000000" pitchFamily="2" charset="-78"/>
                <a:cs typeface="Sakkal Majalla" panose="02000000000000000000" pitchFamily="2" charset="-78"/>
              </a:rPr>
              <a:t>دروس على الخط                                             </a:t>
            </a:r>
            <a:r>
              <a:rPr lang="fr-FR" sz="4000" dirty="0">
                <a:solidFill>
                  <a:prstClr val="white"/>
                </a:solidFill>
                <a:latin typeface="Sakkal Majalla" panose="02000000000000000000" pitchFamily="2" charset="-78"/>
                <a:cs typeface="Sakkal Majalla" panose="02000000000000000000" pitchFamily="2" charset="-78"/>
              </a:rPr>
              <a:t>   </a:t>
            </a:r>
            <a:r>
              <a:rPr lang="ar-DZ" sz="4000" dirty="0">
                <a:solidFill>
                  <a:prstClr val="white"/>
                </a:solidFill>
                <a:latin typeface="Sakkal Majalla" panose="02000000000000000000" pitchFamily="2" charset="-78"/>
                <a:cs typeface="Sakkal Majalla" panose="02000000000000000000" pitchFamily="2" charset="-78"/>
              </a:rPr>
              <a:t>    د. صالح </a:t>
            </a:r>
            <a:r>
              <a:rPr lang="ar-DZ" sz="4000" dirty="0" err="1">
                <a:solidFill>
                  <a:prstClr val="white"/>
                </a:solidFill>
                <a:latin typeface="Sakkal Majalla" panose="02000000000000000000" pitchFamily="2" charset="-78"/>
                <a:cs typeface="Sakkal Majalla" panose="02000000000000000000" pitchFamily="2" charset="-78"/>
              </a:rPr>
              <a:t>حميداتو</a:t>
            </a:r>
            <a:r>
              <a:rPr lang="ar-DZ" sz="4000" dirty="0">
                <a:solidFill>
                  <a:prstClr val="white"/>
                </a:solidFill>
                <a:latin typeface="Sakkal Majalla" panose="02000000000000000000" pitchFamily="2" charset="-78"/>
                <a:cs typeface="Sakkal Majalla" panose="02000000000000000000" pitchFamily="2" charset="-78"/>
              </a:rPr>
              <a:t/>
            </a:r>
            <a:br>
              <a:rPr lang="ar-DZ" sz="4000" dirty="0">
                <a:solidFill>
                  <a:prstClr val="white"/>
                </a:solidFill>
                <a:latin typeface="Sakkal Majalla" panose="02000000000000000000" pitchFamily="2" charset="-78"/>
                <a:cs typeface="Sakkal Majalla" panose="02000000000000000000" pitchFamily="2" charset="-78"/>
              </a:rPr>
            </a:br>
            <a:r>
              <a:rPr lang="ar-DZ" sz="4000" dirty="0">
                <a:solidFill>
                  <a:prstClr val="white"/>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708502" cy="4195481"/>
          </a:xfrm>
        </p:spPr>
        <p:txBody>
          <a:bodyPr/>
          <a:lstStyle/>
          <a:p>
            <a:pPr marL="0" lvl="0" indent="0" algn="ctr" rtl="1">
              <a:buClr>
                <a:srgbClr val="B31166"/>
              </a:buClr>
              <a:buNone/>
            </a:pPr>
            <a:endParaRPr lang="fr-FR" sz="4000" b="1" dirty="0" smtClean="0">
              <a:solidFill>
                <a:srgbClr val="492855"/>
              </a:solidFill>
              <a:latin typeface="Sakkal Majalla" panose="02000000000000000000" pitchFamily="2" charset="-78"/>
              <a:cs typeface="Sakkal Majalla" panose="02000000000000000000" pitchFamily="2" charset="-78"/>
            </a:endParaRPr>
          </a:p>
          <a:p>
            <a:pPr marL="0" lvl="0" indent="0" algn="ctr" rtl="1">
              <a:buClr>
                <a:srgbClr val="B31166"/>
              </a:buClr>
              <a:buNone/>
            </a:pPr>
            <a:endParaRPr lang="fr-FR" sz="4000" b="1" dirty="0" smtClean="0">
              <a:solidFill>
                <a:srgbClr val="492855"/>
              </a:solidFill>
              <a:latin typeface="Sakkal Majalla" panose="02000000000000000000" pitchFamily="2" charset="-78"/>
              <a:cs typeface="Sakkal Majalla" panose="02000000000000000000" pitchFamily="2" charset="-78"/>
            </a:endParaRPr>
          </a:p>
          <a:p>
            <a:pPr marL="0" lvl="0" indent="0" algn="ctr" rtl="1">
              <a:buClr>
                <a:srgbClr val="B31166"/>
              </a:buClr>
              <a:buNone/>
            </a:pPr>
            <a:r>
              <a:rPr lang="ar-DZ" sz="4000" b="1" dirty="0" smtClean="0">
                <a:solidFill>
                  <a:srgbClr val="492855"/>
                </a:solidFill>
                <a:latin typeface="Sakkal Majalla" panose="02000000000000000000" pitchFamily="2" charset="-78"/>
                <a:cs typeface="Sakkal Majalla" panose="02000000000000000000" pitchFamily="2" charset="-78"/>
              </a:rPr>
              <a:t>التزامات </a:t>
            </a:r>
            <a:r>
              <a:rPr lang="ar-DZ" sz="4000" b="1" dirty="0">
                <a:solidFill>
                  <a:srgbClr val="492855"/>
                </a:solidFill>
                <a:latin typeface="Sakkal Majalla" panose="02000000000000000000" pitchFamily="2" charset="-78"/>
                <a:cs typeface="Sakkal Majalla" panose="02000000000000000000" pitchFamily="2" charset="-78"/>
              </a:rPr>
              <a:t>المكلفون بالضريبة الجزافية الوحيدة </a:t>
            </a:r>
            <a:r>
              <a:rPr lang="ar-DZ" sz="4000" b="1" dirty="0">
                <a:solidFill>
                  <a:srgbClr val="B31166">
                    <a:lumMod val="75000"/>
                  </a:srgbClr>
                </a:solidFill>
                <a:latin typeface="Sakkal Majalla" panose="02000000000000000000" pitchFamily="2" charset="-78"/>
                <a:cs typeface="Sakkal Majalla" panose="02000000000000000000" pitchFamily="2" charset="-78"/>
              </a:rPr>
              <a:t>(</a:t>
            </a:r>
            <a:r>
              <a:rPr lang="fr-FR" sz="4000" b="1" dirty="0">
                <a:solidFill>
                  <a:srgbClr val="B31166">
                    <a:lumMod val="75000"/>
                  </a:srgbClr>
                </a:solidFill>
                <a:latin typeface="Sakkal Majalla" panose="02000000000000000000" pitchFamily="2" charset="-78"/>
                <a:cs typeface="Sakkal Majalla" panose="02000000000000000000" pitchFamily="2" charset="-78"/>
              </a:rPr>
              <a:t>IFU</a:t>
            </a:r>
            <a:r>
              <a:rPr lang="ar-DZ" sz="4000" b="1" dirty="0">
                <a:solidFill>
                  <a:srgbClr val="B31166">
                    <a:lumMod val="75000"/>
                  </a:srgbClr>
                </a:solidFill>
                <a:latin typeface="Sakkal Majalla" panose="02000000000000000000" pitchFamily="2" charset="-78"/>
                <a:cs typeface="Sakkal Majalla" panose="02000000000000000000" pitchFamily="2" charset="-78"/>
              </a:rPr>
              <a:t>)</a:t>
            </a:r>
            <a:endParaRPr lang="fr-FR" sz="4000" b="1" dirty="0">
              <a:solidFill>
                <a:srgbClr val="B31166">
                  <a:lumMod val="75000"/>
                </a:srgbClr>
              </a:solidFill>
              <a:latin typeface="Sakkal Majalla" panose="02000000000000000000" pitchFamily="2" charset="-78"/>
              <a:cs typeface="Sakkal Majalla" panose="02000000000000000000" pitchFamily="2" charset="-78"/>
            </a:endParaRPr>
          </a:p>
          <a:p>
            <a:endParaRPr lang="fr-FR" dirty="0"/>
          </a:p>
        </p:txBody>
      </p:sp>
    </p:spTree>
    <p:extLst>
      <p:ext uri="{BB962C8B-B14F-4D97-AF65-F5344CB8AC3E}">
        <p14:creationId xmlns:p14="http://schemas.microsoft.com/office/powerpoint/2010/main" val="66523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95624" cy="1400530"/>
          </a:xfrm>
          <a:blipFill>
            <a:blip r:embed="rId2"/>
            <a:tile tx="0" ty="0" sx="100000" sy="100000" flip="none" algn="tl"/>
          </a:blipFill>
        </p:spPr>
        <p:txBody>
          <a:bodyPr/>
          <a:lstStyle/>
          <a:p>
            <a:pPr algn="r" rtl="1"/>
            <a:r>
              <a:rPr lang="ar-DZ" sz="4000" dirty="0">
                <a:solidFill>
                  <a:prstClr val="white"/>
                </a:solidFill>
                <a:latin typeface="Sakkal Majalla" panose="02000000000000000000" pitchFamily="2" charset="-78"/>
                <a:cs typeface="Sakkal Majalla" panose="02000000000000000000" pitchFamily="2" charset="-78"/>
              </a:rPr>
              <a:t>دروس على الخط                                             </a:t>
            </a:r>
            <a:r>
              <a:rPr lang="fr-FR" sz="4000" dirty="0">
                <a:solidFill>
                  <a:prstClr val="white"/>
                </a:solidFill>
                <a:latin typeface="Sakkal Majalla" panose="02000000000000000000" pitchFamily="2" charset="-78"/>
                <a:cs typeface="Sakkal Majalla" panose="02000000000000000000" pitchFamily="2" charset="-78"/>
              </a:rPr>
              <a:t>   </a:t>
            </a:r>
            <a:r>
              <a:rPr lang="ar-DZ" sz="4000" dirty="0">
                <a:solidFill>
                  <a:prstClr val="white"/>
                </a:solidFill>
                <a:latin typeface="Sakkal Majalla" panose="02000000000000000000" pitchFamily="2" charset="-78"/>
                <a:cs typeface="Sakkal Majalla" panose="02000000000000000000" pitchFamily="2" charset="-78"/>
              </a:rPr>
              <a:t>    د. صالح </a:t>
            </a:r>
            <a:r>
              <a:rPr lang="ar-DZ" sz="4000" dirty="0" err="1">
                <a:solidFill>
                  <a:prstClr val="white"/>
                </a:solidFill>
                <a:latin typeface="Sakkal Majalla" panose="02000000000000000000" pitchFamily="2" charset="-78"/>
                <a:cs typeface="Sakkal Majalla" panose="02000000000000000000" pitchFamily="2" charset="-78"/>
              </a:rPr>
              <a:t>حميداتو</a:t>
            </a:r>
            <a:r>
              <a:rPr lang="ar-DZ" sz="4000" dirty="0">
                <a:solidFill>
                  <a:prstClr val="white"/>
                </a:solidFill>
                <a:latin typeface="Sakkal Majalla" panose="02000000000000000000" pitchFamily="2" charset="-78"/>
                <a:cs typeface="Sakkal Majalla" panose="02000000000000000000" pitchFamily="2" charset="-78"/>
              </a:rPr>
              <a:t/>
            </a:r>
            <a:br>
              <a:rPr lang="ar-DZ" sz="4000" dirty="0">
                <a:solidFill>
                  <a:prstClr val="white"/>
                </a:solidFill>
                <a:latin typeface="Sakkal Majalla" panose="02000000000000000000" pitchFamily="2" charset="-78"/>
                <a:cs typeface="Sakkal Majalla" panose="02000000000000000000" pitchFamily="2" charset="-78"/>
              </a:rPr>
            </a:br>
            <a:r>
              <a:rPr lang="ar-DZ" sz="4000" dirty="0">
                <a:solidFill>
                  <a:prstClr val="white"/>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787778" y="2014281"/>
            <a:ext cx="9553957" cy="4195481"/>
          </a:xfrm>
          <a:blipFill>
            <a:blip r:embed="rId3"/>
            <a:tile tx="0" ty="0" sx="100000" sy="100000" flip="none" algn="tl"/>
          </a:blipFill>
        </p:spPr>
        <p:txBody>
          <a:bodyPr>
            <a:normAutofit lnSpcReduction="10000"/>
          </a:bodyPr>
          <a:lstStyle/>
          <a:p>
            <a:pPr lvl="0" algn="r" rtl="1">
              <a:buClr>
                <a:srgbClr val="B31166"/>
              </a:buClr>
              <a:buFont typeface="Wingdings" panose="05000000000000000000" pitchFamily="2" charset="2"/>
              <a:buChar char="Ø"/>
            </a:pPr>
            <a:r>
              <a:rPr lang="ar-SA" sz="4000" b="1" dirty="0">
                <a:solidFill>
                  <a:prstClr val="black">
                    <a:lumMod val="75000"/>
                    <a:lumOff val="25000"/>
                  </a:prstClr>
                </a:solidFill>
                <a:latin typeface="Sakkal Majalla" panose="02000000000000000000" pitchFamily="2" charset="-78"/>
                <a:cs typeface="Sakkal Majalla" panose="02000000000000000000" pitchFamily="2" charset="-78"/>
              </a:rPr>
              <a:t>اكتتاب </a:t>
            </a:r>
            <a:r>
              <a:rPr lang="ar-SA" sz="4000" b="1" dirty="0">
                <a:solidFill>
                  <a:srgbClr val="00B0F0"/>
                </a:solidFill>
                <a:latin typeface="Sakkal Majalla" panose="02000000000000000000" pitchFamily="2" charset="-78"/>
                <a:cs typeface="Sakkal Majalla" panose="02000000000000000000" pitchFamily="2" charset="-78"/>
              </a:rPr>
              <a:t>تصريح تقديري </a:t>
            </a:r>
            <a:r>
              <a:rPr lang="ar-DZ" sz="4000" b="1" dirty="0">
                <a:solidFill>
                  <a:srgbClr val="00B0F0"/>
                </a:solidFill>
                <a:latin typeface="Sakkal Majalla" panose="02000000000000000000" pitchFamily="2" charset="-78"/>
                <a:cs typeface="Sakkal Majalla" panose="02000000000000000000" pitchFamily="2" charset="-78"/>
              </a:rPr>
              <a:t> </a:t>
            </a:r>
            <a:r>
              <a:rPr lang="ar-DZ" sz="4000" b="1" dirty="0">
                <a:solidFill>
                  <a:prstClr val="black">
                    <a:lumMod val="75000"/>
                    <a:lumOff val="25000"/>
                  </a:prstClr>
                </a:solidFill>
                <a:latin typeface="Sakkal Majalla" panose="02000000000000000000" pitchFamily="2" charset="-78"/>
                <a:cs typeface="Sakkal Majalla" panose="02000000000000000000" pitchFamily="2" charset="-78"/>
              </a:rPr>
              <a:t>برقم الاعمال قبل ال</a:t>
            </a:r>
            <a:r>
              <a:rPr lang="ar-SA" sz="4000" b="1" dirty="0">
                <a:solidFill>
                  <a:prstClr val="black">
                    <a:lumMod val="75000"/>
                    <a:lumOff val="25000"/>
                  </a:prstClr>
                </a:solidFill>
                <a:latin typeface="Sakkal Majalla" panose="02000000000000000000" pitchFamily="2" charset="-78"/>
                <a:cs typeface="Sakkal Majalla" panose="02000000000000000000" pitchFamily="2" charset="-78"/>
              </a:rPr>
              <a:t>30 جوان من كل سنة</a:t>
            </a:r>
            <a:r>
              <a:rPr lang="ar-DZ" sz="4000" b="1" dirty="0">
                <a:solidFill>
                  <a:prstClr val="black">
                    <a:lumMod val="75000"/>
                    <a:lumOff val="25000"/>
                  </a:prstClr>
                </a:solidFill>
                <a:latin typeface="Sakkal Majalla" panose="02000000000000000000" pitchFamily="2" charset="-78"/>
                <a:cs typeface="Sakkal Majalla" panose="02000000000000000000" pitchFamily="2" charset="-78"/>
              </a:rPr>
              <a:t> كحد أقصى نموذج </a:t>
            </a:r>
            <a:r>
              <a:rPr lang="fr-FR" sz="4000" b="1" dirty="0">
                <a:solidFill>
                  <a:srgbClr val="E9943A">
                    <a:lumMod val="75000"/>
                  </a:srgbClr>
                </a:solidFill>
                <a:latin typeface="Sakkal Majalla" panose="02000000000000000000" pitchFamily="2" charset="-78"/>
                <a:cs typeface="Sakkal Majalla" panose="02000000000000000000" pitchFamily="2" charset="-78"/>
              </a:rPr>
              <a:t>G12</a:t>
            </a:r>
            <a:r>
              <a:rPr lang="ar-DZ" sz="4000" b="1" dirty="0">
                <a:solidFill>
                  <a:prstClr val="black">
                    <a:lumMod val="75000"/>
                    <a:lumOff val="25000"/>
                  </a:prstClr>
                </a:solidFill>
                <a:latin typeface="Sakkal Majalla" panose="02000000000000000000" pitchFamily="2" charset="-78"/>
                <a:cs typeface="Sakkal Majalla" panose="02000000000000000000" pitchFamily="2" charset="-78"/>
              </a:rPr>
              <a:t>؛</a:t>
            </a:r>
          </a:p>
          <a:p>
            <a:pPr lvl="0" algn="r" rtl="1">
              <a:buClr>
                <a:srgbClr val="B31166"/>
              </a:buClr>
              <a:buFont typeface="Wingdings" panose="05000000000000000000" pitchFamily="2" charset="2"/>
              <a:buChar char="Ø"/>
            </a:pPr>
            <a:r>
              <a:rPr lang="ar-DZ" sz="4000" b="1" dirty="0">
                <a:solidFill>
                  <a:prstClr val="black">
                    <a:lumMod val="75000"/>
                    <a:lumOff val="25000"/>
                  </a:prstClr>
                </a:solidFill>
                <a:latin typeface="Sakkal Majalla" panose="02000000000000000000" pitchFamily="2" charset="-78"/>
                <a:cs typeface="Sakkal Majalla" panose="02000000000000000000" pitchFamily="2" charset="-78"/>
              </a:rPr>
              <a:t>اكتتاب </a:t>
            </a:r>
            <a:r>
              <a:rPr lang="ar-DZ" sz="4000" b="1" dirty="0">
                <a:solidFill>
                  <a:srgbClr val="D53DD0">
                    <a:lumMod val="50000"/>
                  </a:srgbClr>
                </a:solidFill>
                <a:latin typeface="Sakkal Majalla" panose="02000000000000000000" pitchFamily="2" charset="-78"/>
                <a:cs typeface="Sakkal Majalla" panose="02000000000000000000" pitchFamily="2" charset="-78"/>
              </a:rPr>
              <a:t>التصريح النهائي </a:t>
            </a:r>
            <a:r>
              <a:rPr lang="ar-DZ" sz="4000" b="1" dirty="0">
                <a:solidFill>
                  <a:prstClr val="black">
                    <a:lumMod val="75000"/>
                    <a:lumOff val="25000"/>
                  </a:prstClr>
                </a:solidFill>
                <a:latin typeface="Sakkal Majalla" panose="02000000000000000000" pitchFamily="2" charset="-78"/>
                <a:cs typeface="Sakkal Majalla" panose="02000000000000000000" pitchFamily="2" charset="-78"/>
              </a:rPr>
              <a:t>برقم الاعمال المحقق فعلا على الأكثر يوم 20 </a:t>
            </a:r>
            <a:r>
              <a:rPr lang="ar-DZ" sz="4000" b="1" dirty="0" err="1">
                <a:solidFill>
                  <a:prstClr val="black">
                    <a:lumMod val="75000"/>
                    <a:lumOff val="25000"/>
                  </a:prstClr>
                </a:solidFill>
                <a:latin typeface="Sakkal Majalla" panose="02000000000000000000" pitchFamily="2" charset="-78"/>
                <a:cs typeface="Sakkal Majalla" panose="02000000000000000000" pitchFamily="2" charset="-78"/>
              </a:rPr>
              <a:t>جانفي</a:t>
            </a:r>
            <a:r>
              <a:rPr lang="ar-DZ" sz="4000" b="1" dirty="0">
                <a:solidFill>
                  <a:prstClr val="black">
                    <a:lumMod val="75000"/>
                    <a:lumOff val="25000"/>
                  </a:prstClr>
                </a:solidFill>
                <a:latin typeface="Sakkal Majalla" panose="02000000000000000000" pitchFamily="2" charset="-78"/>
                <a:cs typeface="Sakkal Majalla" panose="02000000000000000000" pitchFamily="2" charset="-78"/>
              </a:rPr>
              <a:t> من السنة ن+1</a:t>
            </a:r>
            <a:r>
              <a:rPr lang="fr-FR" sz="4000" b="1" dirty="0">
                <a:solidFill>
                  <a:prstClr val="black">
                    <a:lumMod val="75000"/>
                    <a:lumOff val="25000"/>
                  </a:prstClr>
                </a:solidFill>
                <a:latin typeface="Sakkal Majalla" panose="02000000000000000000" pitchFamily="2" charset="-78"/>
                <a:cs typeface="Sakkal Majalla" panose="02000000000000000000" pitchFamily="2" charset="-78"/>
              </a:rPr>
              <a:t> </a:t>
            </a:r>
            <a:r>
              <a:rPr lang="ar-DZ" sz="4000" b="1" dirty="0">
                <a:solidFill>
                  <a:prstClr val="black">
                    <a:lumMod val="75000"/>
                    <a:lumOff val="25000"/>
                  </a:prstClr>
                </a:solidFill>
                <a:latin typeface="Sakkal Majalla" panose="02000000000000000000" pitchFamily="2" charset="-78"/>
                <a:cs typeface="Sakkal Majalla" panose="02000000000000000000" pitchFamily="2" charset="-78"/>
              </a:rPr>
              <a:t>نموذج</a:t>
            </a:r>
            <a:r>
              <a:rPr lang="ar-DZ" sz="4000" dirty="0">
                <a:solidFill>
                  <a:prstClr val="black">
                    <a:lumMod val="75000"/>
                    <a:lumOff val="25000"/>
                  </a:prstClr>
                </a:solidFill>
                <a:latin typeface="Sakkal Majalla" panose="02000000000000000000" pitchFamily="2" charset="-78"/>
                <a:cs typeface="Sakkal Majalla" panose="02000000000000000000" pitchFamily="2" charset="-78"/>
              </a:rPr>
              <a:t> </a:t>
            </a:r>
            <a:r>
              <a:rPr lang="en-US" sz="4000" b="1" dirty="0" err="1">
                <a:solidFill>
                  <a:srgbClr val="E9943A">
                    <a:lumMod val="75000"/>
                  </a:srgbClr>
                </a:solidFill>
                <a:latin typeface="Sakkal Majalla" panose="02000000000000000000" pitchFamily="2" charset="-78"/>
                <a:cs typeface="Sakkal Majalla" panose="02000000000000000000" pitchFamily="2" charset="-78"/>
              </a:rPr>
              <a:t>Serie</a:t>
            </a:r>
            <a:r>
              <a:rPr lang="en-US" sz="4000" b="1" dirty="0">
                <a:solidFill>
                  <a:srgbClr val="E9943A">
                    <a:lumMod val="75000"/>
                  </a:srgbClr>
                </a:solidFill>
                <a:latin typeface="Sakkal Majalla" panose="02000000000000000000" pitchFamily="2" charset="-78"/>
                <a:cs typeface="Sakkal Majalla" panose="02000000000000000000" pitchFamily="2" charset="-78"/>
              </a:rPr>
              <a:t> G12ter </a:t>
            </a:r>
            <a:r>
              <a:rPr lang="fr-FR" sz="4000" b="1" dirty="0">
                <a:solidFill>
                  <a:srgbClr val="E9943A">
                    <a:lumMod val="75000"/>
                  </a:srgbClr>
                </a:solidFill>
                <a:latin typeface="Sakkal Majalla" panose="02000000000000000000" pitchFamily="2" charset="-78"/>
                <a:cs typeface="Sakkal Majalla" panose="02000000000000000000" pitchFamily="2" charset="-78"/>
              </a:rPr>
              <a:t> </a:t>
            </a:r>
          </a:p>
          <a:p>
            <a:pPr lvl="0" algn="r" rtl="1">
              <a:buClr>
                <a:srgbClr val="B31166"/>
              </a:buClr>
              <a:buFont typeface="Wingdings" panose="05000000000000000000" pitchFamily="2" charset="2"/>
              <a:buChar char="Ø"/>
            </a:pPr>
            <a:r>
              <a:rPr lang="ar-SA" sz="4000" b="1" dirty="0">
                <a:solidFill>
                  <a:prstClr val="black">
                    <a:lumMod val="75000"/>
                    <a:lumOff val="25000"/>
                  </a:prstClr>
                </a:solidFill>
                <a:latin typeface="Sakkal Majalla" panose="02000000000000000000" pitchFamily="2" charset="-78"/>
                <a:cs typeface="Sakkal Majalla" panose="02000000000000000000" pitchFamily="2" charset="-78"/>
              </a:rPr>
              <a:t>أما بالنسبة </a:t>
            </a:r>
            <a:r>
              <a:rPr lang="ar-SA" sz="4000" b="1" dirty="0">
                <a:solidFill>
                  <a:srgbClr val="00B050"/>
                </a:solidFill>
                <a:latin typeface="Sakkal Majalla" panose="02000000000000000000" pitchFamily="2" charset="-78"/>
                <a:cs typeface="Sakkal Majalla" panose="02000000000000000000" pitchFamily="2" charset="-78"/>
              </a:rPr>
              <a:t>للمكلفين الجدد </a:t>
            </a:r>
            <a:r>
              <a:rPr lang="ar-SA" sz="4000" b="1" dirty="0">
                <a:solidFill>
                  <a:prstClr val="black">
                    <a:lumMod val="75000"/>
                    <a:lumOff val="25000"/>
                  </a:prstClr>
                </a:solidFill>
                <a:latin typeface="Sakkal Majalla" panose="02000000000000000000" pitchFamily="2" charset="-78"/>
                <a:cs typeface="Sakkal Majalla" panose="02000000000000000000" pitchFamily="2" charset="-78"/>
              </a:rPr>
              <a:t>يتعين عليهم إيداع التصريح</a:t>
            </a:r>
            <a:r>
              <a:rPr lang="ar-DZ" sz="4000" b="1" dirty="0">
                <a:solidFill>
                  <a:prstClr val="black">
                    <a:lumMod val="75000"/>
                    <a:lumOff val="25000"/>
                  </a:prstClr>
                </a:solidFill>
                <a:latin typeface="Sakkal Majalla" panose="02000000000000000000" pitchFamily="2" charset="-78"/>
                <a:cs typeface="Sakkal Majalla" panose="02000000000000000000" pitchFamily="2" charset="-78"/>
              </a:rPr>
              <a:t> برقم الأعمال التقديري للضريبة الجزافية الوحيدة نموذج </a:t>
            </a:r>
            <a:r>
              <a:rPr lang="ar-SA" sz="4000" b="1" dirty="0">
                <a:solidFill>
                  <a:prstClr val="black">
                    <a:lumMod val="75000"/>
                    <a:lumOff val="25000"/>
                  </a:prstClr>
                </a:solidFill>
                <a:latin typeface="Sakkal Majalla" panose="02000000000000000000" pitchFamily="2" charset="-78"/>
                <a:cs typeface="Sakkal Majalla" panose="02000000000000000000" pitchFamily="2" charset="-78"/>
              </a:rPr>
              <a:t>(</a:t>
            </a:r>
            <a:r>
              <a:rPr lang="en-US" sz="4000" b="1" dirty="0" err="1">
                <a:solidFill>
                  <a:srgbClr val="E9943A">
                    <a:lumMod val="75000"/>
                  </a:srgbClr>
                </a:solidFill>
                <a:latin typeface="Sakkal Majalla" panose="02000000000000000000" pitchFamily="2" charset="-78"/>
                <a:cs typeface="Sakkal Majalla" panose="02000000000000000000" pitchFamily="2" charset="-78"/>
              </a:rPr>
              <a:t>Serie</a:t>
            </a:r>
            <a:r>
              <a:rPr lang="en-US" sz="4000" b="1" dirty="0">
                <a:solidFill>
                  <a:srgbClr val="E9943A">
                    <a:lumMod val="75000"/>
                  </a:srgbClr>
                </a:solidFill>
                <a:latin typeface="Sakkal Majalla" panose="02000000000000000000" pitchFamily="2" charset="-78"/>
                <a:cs typeface="Sakkal Majalla" panose="02000000000000000000" pitchFamily="2" charset="-78"/>
              </a:rPr>
              <a:t> G12bis</a:t>
            </a:r>
            <a:r>
              <a:rPr lang="ar-SA" sz="4000" b="1" dirty="0">
                <a:solidFill>
                  <a:prstClr val="black">
                    <a:lumMod val="75000"/>
                    <a:lumOff val="25000"/>
                  </a:prstClr>
                </a:solidFill>
                <a:latin typeface="Sakkal Majalla" panose="02000000000000000000" pitchFamily="2" charset="-78"/>
                <a:cs typeface="Sakkal Majalla" panose="02000000000000000000" pitchFamily="2" charset="-78"/>
              </a:rPr>
              <a:t>) </a:t>
            </a:r>
            <a:endParaRPr lang="fr-FR" sz="4000" b="1" dirty="0">
              <a:solidFill>
                <a:srgbClr val="E9943A">
                  <a:lumMod val="75000"/>
                </a:srgbClr>
              </a:solidFill>
              <a:latin typeface="Sakkal Majalla" panose="02000000000000000000" pitchFamily="2" charset="-78"/>
              <a:cs typeface="Sakkal Majalla" panose="02000000000000000000" pitchFamily="2" charset="-78"/>
            </a:endParaRPr>
          </a:p>
          <a:p>
            <a:endParaRPr lang="fr-FR" dirty="0"/>
          </a:p>
        </p:txBody>
      </p:sp>
    </p:spTree>
    <p:extLst>
      <p:ext uri="{BB962C8B-B14F-4D97-AF65-F5344CB8AC3E}">
        <p14:creationId xmlns:p14="http://schemas.microsoft.com/office/powerpoint/2010/main" val="2757297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21382" cy="1400530"/>
          </a:xfrm>
          <a:blipFill>
            <a:blip r:embed="rId2"/>
            <a:tile tx="0" ty="0" sx="100000" sy="100000" flip="none" algn="tl"/>
          </a:blipFill>
        </p:spPr>
        <p:txBody>
          <a:bodyPr/>
          <a:lstStyle/>
          <a:p>
            <a:pPr algn="r" rtl="1"/>
            <a:r>
              <a:rPr lang="ar-DZ" sz="4000" dirty="0">
                <a:solidFill>
                  <a:prstClr val="white"/>
                </a:solidFill>
                <a:latin typeface="Sakkal Majalla" panose="02000000000000000000" pitchFamily="2" charset="-78"/>
                <a:cs typeface="Sakkal Majalla" panose="02000000000000000000" pitchFamily="2" charset="-78"/>
              </a:rPr>
              <a:t>دروس على الخط                                             </a:t>
            </a:r>
            <a:r>
              <a:rPr lang="fr-FR" sz="4000" dirty="0">
                <a:solidFill>
                  <a:prstClr val="white"/>
                </a:solidFill>
                <a:latin typeface="Sakkal Majalla" panose="02000000000000000000" pitchFamily="2" charset="-78"/>
                <a:cs typeface="Sakkal Majalla" panose="02000000000000000000" pitchFamily="2" charset="-78"/>
              </a:rPr>
              <a:t>   </a:t>
            </a:r>
            <a:r>
              <a:rPr lang="ar-DZ" sz="4000" dirty="0">
                <a:solidFill>
                  <a:prstClr val="white"/>
                </a:solidFill>
                <a:latin typeface="Sakkal Majalla" panose="02000000000000000000" pitchFamily="2" charset="-78"/>
                <a:cs typeface="Sakkal Majalla" panose="02000000000000000000" pitchFamily="2" charset="-78"/>
              </a:rPr>
              <a:t>    د. صالح </a:t>
            </a:r>
            <a:r>
              <a:rPr lang="ar-DZ" sz="4000" dirty="0" err="1">
                <a:solidFill>
                  <a:prstClr val="white"/>
                </a:solidFill>
                <a:latin typeface="Sakkal Majalla" panose="02000000000000000000" pitchFamily="2" charset="-78"/>
                <a:cs typeface="Sakkal Majalla" panose="02000000000000000000" pitchFamily="2" charset="-78"/>
              </a:rPr>
              <a:t>حميداتو</a:t>
            </a:r>
            <a:r>
              <a:rPr lang="ar-DZ" sz="4000" dirty="0">
                <a:solidFill>
                  <a:prstClr val="white"/>
                </a:solidFill>
                <a:latin typeface="Sakkal Majalla" panose="02000000000000000000" pitchFamily="2" charset="-78"/>
                <a:cs typeface="Sakkal Majalla" panose="02000000000000000000" pitchFamily="2" charset="-78"/>
              </a:rPr>
              <a:t/>
            </a:r>
            <a:br>
              <a:rPr lang="ar-DZ" sz="4000" dirty="0">
                <a:solidFill>
                  <a:prstClr val="white"/>
                </a:solidFill>
                <a:latin typeface="Sakkal Majalla" panose="02000000000000000000" pitchFamily="2" charset="-78"/>
                <a:cs typeface="Sakkal Majalla" panose="02000000000000000000" pitchFamily="2" charset="-78"/>
              </a:rPr>
            </a:br>
            <a:r>
              <a:rPr lang="ar-DZ" sz="4000" dirty="0">
                <a:solidFill>
                  <a:prstClr val="white"/>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746975" y="2052918"/>
            <a:ext cx="9530365" cy="4195481"/>
          </a:xfrm>
        </p:spPr>
        <p:txBody>
          <a:bodyPr/>
          <a:lstStyle/>
          <a:p>
            <a:pPr marL="0" lvl="0" indent="0" algn="ctr" rtl="1">
              <a:buClr>
                <a:srgbClr val="B31166"/>
              </a:buClr>
              <a:buNone/>
            </a:pPr>
            <a:endParaRPr lang="fr-FR" sz="3700" b="1" dirty="0" smtClean="0">
              <a:solidFill>
                <a:srgbClr val="BCD42C"/>
              </a:solidFill>
              <a:latin typeface="Traditional Arabic" panose="02020603050405020304" pitchFamily="18" charset="-78"/>
              <a:cs typeface="Traditional Arabic" panose="02020603050405020304" pitchFamily="18" charset="-78"/>
            </a:endParaRPr>
          </a:p>
          <a:p>
            <a:pPr marL="0" lvl="0" indent="0" algn="ctr" rtl="1">
              <a:buClr>
                <a:srgbClr val="B31166"/>
              </a:buClr>
              <a:buNone/>
            </a:pPr>
            <a:endParaRPr lang="fr-FR" sz="3700" b="1" dirty="0">
              <a:solidFill>
                <a:srgbClr val="BCD42C"/>
              </a:solidFill>
              <a:latin typeface="Traditional Arabic" panose="02020603050405020304" pitchFamily="18" charset="-78"/>
              <a:cs typeface="Traditional Arabic" panose="02020603050405020304" pitchFamily="18" charset="-78"/>
            </a:endParaRPr>
          </a:p>
          <a:p>
            <a:pPr marL="0" lvl="0" indent="0" algn="ctr" rtl="1">
              <a:buClr>
                <a:srgbClr val="B31166"/>
              </a:buClr>
              <a:buNone/>
            </a:pPr>
            <a:r>
              <a:rPr lang="ar-DZ" sz="4000" b="1" dirty="0" smtClean="0">
                <a:solidFill>
                  <a:srgbClr val="BCD42C"/>
                </a:solidFill>
                <a:latin typeface="Sakkal Majalla" panose="02000000000000000000" pitchFamily="2" charset="-78"/>
                <a:cs typeface="Sakkal Majalla" panose="02000000000000000000" pitchFamily="2" charset="-78"/>
              </a:rPr>
              <a:t>التزامات </a:t>
            </a:r>
            <a:r>
              <a:rPr lang="ar-DZ" sz="4000" b="1" dirty="0">
                <a:solidFill>
                  <a:srgbClr val="BCD42C"/>
                </a:solidFill>
                <a:latin typeface="Sakkal Majalla" panose="02000000000000000000" pitchFamily="2" charset="-78"/>
                <a:cs typeface="Sakkal Majalla" panose="02000000000000000000" pitchFamily="2" charset="-78"/>
              </a:rPr>
              <a:t>التسديد للضريبة الجزافية الوحيدة</a:t>
            </a:r>
          </a:p>
          <a:p>
            <a:pPr algn="ctr" rtl="1"/>
            <a:endParaRPr lang="fr-FR" dirty="0" smtClean="0"/>
          </a:p>
          <a:p>
            <a:pPr algn="ctr" rtl="1"/>
            <a:endParaRPr lang="fr-FR" dirty="0"/>
          </a:p>
        </p:txBody>
      </p:sp>
    </p:spTree>
    <p:extLst>
      <p:ext uri="{BB962C8B-B14F-4D97-AF65-F5344CB8AC3E}">
        <p14:creationId xmlns:p14="http://schemas.microsoft.com/office/powerpoint/2010/main" val="59946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blipFill>
            <a:blip r:embed="rId2"/>
            <a:tile tx="0" ty="0" sx="100000" sy="100000" flip="none" algn="tl"/>
          </a:blipFill>
        </p:spPr>
        <p:txBody>
          <a:bodyPr/>
          <a:lstStyle/>
          <a:p>
            <a:pPr algn="r" rtl="1"/>
            <a:r>
              <a:rPr lang="ar-DZ" sz="4000" dirty="0">
                <a:solidFill>
                  <a:prstClr val="white"/>
                </a:solidFill>
                <a:latin typeface="Sakkal Majalla" panose="02000000000000000000" pitchFamily="2" charset="-78"/>
                <a:cs typeface="Sakkal Majalla" panose="02000000000000000000" pitchFamily="2" charset="-78"/>
              </a:rPr>
              <a:t>دروس على الخط                                             </a:t>
            </a:r>
            <a:r>
              <a:rPr lang="fr-FR" sz="4000" dirty="0">
                <a:solidFill>
                  <a:prstClr val="white"/>
                </a:solidFill>
                <a:latin typeface="Sakkal Majalla" panose="02000000000000000000" pitchFamily="2" charset="-78"/>
                <a:cs typeface="Sakkal Majalla" panose="02000000000000000000" pitchFamily="2" charset="-78"/>
              </a:rPr>
              <a:t>   </a:t>
            </a:r>
            <a:r>
              <a:rPr lang="ar-DZ" sz="4000" dirty="0">
                <a:solidFill>
                  <a:prstClr val="white"/>
                </a:solidFill>
                <a:latin typeface="Sakkal Majalla" panose="02000000000000000000" pitchFamily="2" charset="-78"/>
                <a:cs typeface="Sakkal Majalla" panose="02000000000000000000" pitchFamily="2" charset="-78"/>
              </a:rPr>
              <a:t>    د. صالح </a:t>
            </a:r>
            <a:r>
              <a:rPr lang="ar-DZ" sz="4000" dirty="0" err="1">
                <a:solidFill>
                  <a:prstClr val="white"/>
                </a:solidFill>
                <a:latin typeface="Sakkal Majalla" panose="02000000000000000000" pitchFamily="2" charset="-78"/>
                <a:cs typeface="Sakkal Majalla" panose="02000000000000000000" pitchFamily="2" charset="-78"/>
              </a:rPr>
              <a:t>حميداتو</a:t>
            </a:r>
            <a:r>
              <a:rPr lang="ar-DZ" sz="4000" dirty="0">
                <a:solidFill>
                  <a:prstClr val="white"/>
                </a:solidFill>
                <a:latin typeface="Sakkal Majalla" panose="02000000000000000000" pitchFamily="2" charset="-78"/>
                <a:cs typeface="Sakkal Majalla" panose="02000000000000000000" pitchFamily="2" charset="-78"/>
              </a:rPr>
              <a:t/>
            </a:r>
            <a:br>
              <a:rPr lang="ar-DZ" sz="4000" dirty="0">
                <a:solidFill>
                  <a:prstClr val="white"/>
                </a:solidFill>
                <a:latin typeface="Sakkal Majalla" panose="02000000000000000000" pitchFamily="2" charset="-78"/>
                <a:cs typeface="Sakkal Majalla" panose="02000000000000000000" pitchFamily="2" charset="-78"/>
              </a:rPr>
            </a:br>
            <a:r>
              <a:rPr lang="ar-DZ" sz="4000" dirty="0">
                <a:solidFill>
                  <a:prstClr val="white"/>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blipFill>
            <a:blip r:embed="rId3"/>
            <a:tile tx="0" ty="0" sx="100000" sy="100000" flip="none" algn="tl"/>
          </a:blipFill>
        </p:spPr>
        <p:txBody>
          <a:bodyPr/>
          <a:lstStyle/>
          <a:p>
            <a:pPr algn="r" rtl="1"/>
            <a:endParaRPr lang="fr-FR" dirty="0" smtClean="0"/>
          </a:p>
          <a:p>
            <a:pPr algn="r" rtl="1"/>
            <a:endParaRPr lang="fr-FR" dirty="0"/>
          </a:p>
          <a:p>
            <a:pPr marL="0" indent="0" algn="r" rtl="1">
              <a:buNone/>
            </a:pPr>
            <a:endParaRPr lang="fr-FR" dirty="0" smtClean="0"/>
          </a:p>
          <a:p>
            <a:pPr lvl="0" algn="r" rtl="1">
              <a:buClr>
                <a:srgbClr val="B31166"/>
              </a:buClr>
              <a:buFont typeface="Wingdings" panose="05000000000000000000" pitchFamily="2" charset="2"/>
              <a:buChar char="v"/>
            </a:pPr>
            <a:r>
              <a:rPr lang="ar-SA" sz="3700" b="1" dirty="0">
                <a:solidFill>
                  <a:prstClr val="black">
                    <a:lumMod val="75000"/>
                    <a:lumOff val="25000"/>
                  </a:prstClr>
                </a:solidFill>
                <a:latin typeface="Traditional Arabic" panose="02020603050405020304" pitchFamily="18" charset="-78"/>
                <a:cs typeface="Traditional Arabic" panose="02020603050405020304" pitchFamily="18" charset="-78"/>
              </a:rPr>
              <a:t>تسديد </a:t>
            </a:r>
            <a:r>
              <a:rPr lang="ar-SA" sz="3700" b="1" dirty="0">
                <a:solidFill>
                  <a:srgbClr val="00B050"/>
                </a:solidFill>
                <a:latin typeface="Traditional Arabic" panose="02020603050405020304" pitchFamily="18" charset="-78"/>
                <a:cs typeface="Traditional Arabic" panose="02020603050405020304" pitchFamily="18" charset="-78"/>
              </a:rPr>
              <a:t>مبلغ الضريبة الكلي </a:t>
            </a:r>
            <a:r>
              <a:rPr lang="ar-SA" sz="3700" b="1" dirty="0">
                <a:solidFill>
                  <a:prstClr val="black">
                    <a:lumMod val="75000"/>
                    <a:lumOff val="25000"/>
                  </a:prstClr>
                </a:solidFill>
                <a:latin typeface="Traditional Arabic" panose="02020603050405020304" pitchFamily="18" charset="-78"/>
                <a:cs typeface="Traditional Arabic" panose="02020603050405020304" pitchFamily="18" charset="-78"/>
              </a:rPr>
              <a:t>لدي قباضة الضرائب</a:t>
            </a:r>
            <a:r>
              <a:rPr lang="ar-DZ" sz="3700" b="1" dirty="0">
                <a:solidFill>
                  <a:prstClr val="black">
                    <a:lumMod val="75000"/>
                    <a:lumOff val="25000"/>
                  </a:prstClr>
                </a:solidFill>
                <a:latin typeface="Traditional Arabic" panose="02020603050405020304" pitchFamily="18" charset="-78"/>
                <a:cs typeface="Traditional Arabic" panose="02020603050405020304" pitchFamily="18" charset="-78"/>
              </a:rPr>
              <a:t> بالمركز الجواري للضرائب قبل 30 جوان من كل سنة؛</a:t>
            </a:r>
          </a:p>
          <a:p>
            <a:pPr algn="r" rtl="1"/>
            <a:endParaRPr lang="fr-FR" dirty="0"/>
          </a:p>
        </p:txBody>
      </p:sp>
    </p:spTree>
    <p:extLst>
      <p:ext uri="{BB962C8B-B14F-4D97-AF65-F5344CB8AC3E}">
        <p14:creationId xmlns:p14="http://schemas.microsoft.com/office/powerpoint/2010/main" val="3056842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08503" cy="1400530"/>
          </a:xfrm>
          <a:blipFill>
            <a:blip r:embed="rId2"/>
            <a:tile tx="0" ty="0" sx="100000" sy="100000" flip="none" algn="tl"/>
          </a:blipFill>
        </p:spPr>
        <p:txBody>
          <a:bodyPr/>
          <a:lstStyle/>
          <a:p>
            <a:pPr algn="r" rtl="1"/>
            <a:r>
              <a:rPr lang="ar-DZ" sz="4000" dirty="0">
                <a:solidFill>
                  <a:prstClr val="white"/>
                </a:solidFill>
                <a:latin typeface="Sakkal Majalla" panose="02000000000000000000" pitchFamily="2" charset="-78"/>
                <a:cs typeface="Sakkal Majalla" panose="02000000000000000000" pitchFamily="2" charset="-78"/>
              </a:rPr>
              <a:t>دروس على الخط                                             </a:t>
            </a:r>
            <a:r>
              <a:rPr lang="fr-FR" sz="4000" dirty="0">
                <a:solidFill>
                  <a:prstClr val="white"/>
                </a:solidFill>
                <a:latin typeface="Sakkal Majalla" panose="02000000000000000000" pitchFamily="2" charset="-78"/>
                <a:cs typeface="Sakkal Majalla" panose="02000000000000000000" pitchFamily="2" charset="-78"/>
              </a:rPr>
              <a:t>   </a:t>
            </a:r>
            <a:r>
              <a:rPr lang="ar-DZ" sz="4000" dirty="0">
                <a:solidFill>
                  <a:prstClr val="white"/>
                </a:solidFill>
                <a:latin typeface="Sakkal Majalla" panose="02000000000000000000" pitchFamily="2" charset="-78"/>
                <a:cs typeface="Sakkal Majalla" panose="02000000000000000000" pitchFamily="2" charset="-78"/>
              </a:rPr>
              <a:t>    د. صالح </a:t>
            </a:r>
            <a:r>
              <a:rPr lang="ar-DZ" sz="4000" dirty="0" err="1">
                <a:solidFill>
                  <a:prstClr val="white"/>
                </a:solidFill>
                <a:latin typeface="Sakkal Majalla" panose="02000000000000000000" pitchFamily="2" charset="-78"/>
                <a:cs typeface="Sakkal Majalla" panose="02000000000000000000" pitchFamily="2" charset="-78"/>
              </a:rPr>
              <a:t>حميداتو</a:t>
            </a:r>
            <a:r>
              <a:rPr lang="ar-DZ" sz="4000" dirty="0">
                <a:solidFill>
                  <a:prstClr val="white"/>
                </a:solidFill>
                <a:latin typeface="Sakkal Majalla" panose="02000000000000000000" pitchFamily="2" charset="-78"/>
                <a:cs typeface="Sakkal Majalla" panose="02000000000000000000" pitchFamily="2" charset="-78"/>
              </a:rPr>
              <a:t/>
            </a:r>
            <a:br>
              <a:rPr lang="ar-DZ" sz="4000" dirty="0">
                <a:solidFill>
                  <a:prstClr val="white"/>
                </a:solidFill>
                <a:latin typeface="Sakkal Majalla" panose="02000000000000000000" pitchFamily="2" charset="-78"/>
                <a:cs typeface="Sakkal Majalla" panose="02000000000000000000" pitchFamily="2" charset="-78"/>
              </a:rPr>
            </a:br>
            <a:r>
              <a:rPr lang="ar-DZ" sz="4000" dirty="0">
                <a:solidFill>
                  <a:prstClr val="white"/>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708502" cy="4195481"/>
          </a:xfrm>
          <a:blipFill>
            <a:blip r:embed="rId3"/>
            <a:tile tx="0" ty="0" sx="100000" sy="100000" flip="none" algn="tl"/>
          </a:blipFill>
        </p:spPr>
        <p:txBody>
          <a:bodyPr/>
          <a:lstStyle/>
          <a:p>
            <a:pPr algn="r" rtl="1"/>
            <a:endParaRPr lang="fr-FR" dirty="0" smtClean="0"/>
          </a:p>
          <a:p>
            <a:pPr lvl="0" algn="ctr" rtl="1">
              <a:buClr>
                <a:srgbClr val="B31166"/>
              </a:buClr>
              <a:buFont typeface="Wingdings" panose="05000000000000000000" pitchFamily="2" charset="2"/>
              <a:buChar char="v"/>
            </a:pPr>
            <a:r>
              <a:rPr lang="ar-DZ" sz="4000" b="1" dirty="0">
                <a:latin typeface="Sakkal Majalla" panose="02000000000000000000" pitchFamily="2" charset="-78"/>
                <a:cs typeface="Sakkal Majalla" panose="02000000000000000000" pitchFamily="2" charset="-78"/>
              </a:rPr>
              <a:t>الدفع بالتقسيط للضريبة </a:t>
            </a:r>
            <a:r>
              <a:rPr lang="ar-DZ" sz="4000" b="1" dirty="0" smtClean="0">
                <a:latin typeface="Sakkal Majalla" panose="02000000000000000000" pitchFamily="2" charset="-78"/>
                <a:cs typeface="Sakkal Majalla" panose="02000000000000000000" pitchFamily="2" charset="-78"/>
              </a:rPr>
              <a:t>المستحقة</a:t>
            </a:r>
            <a:r>
              <a:rPr lang="ar-DZ" sz="4000" b="1" dirty="0">
                <a:latin typeface="Sakkal Majalla" panose="02000000000000000000" pitchFamily="2" charset="-78"/>
                <a:cs typeface="Sakkal Majalla" panose="02000000000000000000" pitchFamily="2" charset="-78"/>
              </a:rPr>
              <a:t>:</a:t>
            </a:r>
            <a:endParaRPr lang="fr-FR" sz="4000" b="1" dirty="0" smtClean="0">
              <a:latin typeface="Sakkal Majalla" panose="02000000000000000000" pitchFamily="2" charset="-78"/>
              <a:cs typeface="Sakkal Majalla" panose="02000000000000000000" pitchFamily="2" charset="-78"/>
            </a:endParaRPr>
          </a:p>
          <a:p>
            <a:pPr lvl="0" algn="ctr" rtl="1">
              <a:buClr>
                <a:srgbClr val="B31166"/>
              </a:buClr>
              <a:buFont typeface="Wingdings" panose="05000000000000000000" pitchFamily="2" charset="2"/>
              <a:buChar char="v"/>
            </a:pPr>
            <a:r>
              <a:rPr lang="ar-DZ" sz="4000" b="1" dirty="0" smtClean="0">
                <a:solidFill>
                  <a:srgbClr val="BCD42C"/>
                </a:solidFill>
                <a:latin typeface="Sakkal Majalla" panose="02000000000000000000" pitchFamily="2" charset="-78"/>
                <a:cs typeface="Sakkal Majalla" panose="02000000000000000000" pitchFamily="2" charset="-78"/>
              </a:rPr>
              <a:t>دفع </a:t>
            </a:r>
            <a:r>
              <a:rPr lang="ar-DZ" sz="4000" b="1" dirty="0">
                <a:solidFill>
                  <a:srgbClr val="BCD42C"/>
                </a:solidFill>
                <a:latin typeface="Sakkal Majalla" panose="02000000000000000000" pitchFamily="2" charset="-78"/>
                <a:cs typeface="Sakkal Majalla" panose="02000000000000000000" pitchFamily="2" charset="-78"/>
              </a:rPr>
              <a:t>50% عند إيداع التصريح المؤقت؛</a:t>
            </a:r>
            <a:r>
              <a:rPr lang="ar-DZ" sz="4000" dirty="0">
                <a:solidFill>
                  <a:prstClr val="black">
                    <a:lumMod val="75000"/>
                    <a:lumOff val="25000"/>
                  </a:prstClr>
                </a:solidFill>
                <a:latin typeface="Sakkal Majalla" panose="02000000000000000000" pitchFamily="2" charset="-78"/>
                <a:cs typeface="Sakkal Majalla" panose="02000000000000000000" pitchFamily="2" charset="-78"/>
              </a:rPr>
              <a:t> </a:t>
            </a:r>
          </a:p>
          <a:p>
            <a:pPr lvl="0" algn="r" rtl="1">
              <a:buClr>
                <a:srgbClr val="B31166"/>
              </a:buClr>
              <a:buFont typeface="Wingdings" panose="05000000000000000000" pitchFamily="2" charset="2"/>
              <a:buChar char="ü"/>
            </a:pPr>
            <a:r>
              <a:rPr lang="ar-DZ" sz="4000" b="1" dirty="0">
                <a:solidFill>
                  <a:srgbClr val="00B050"/>
                </a:solidFill>
                <a:latin typeface="Sakkal Majalla" panose="02000000000000000000" pitchFamily="2" charset="-78"/>
                <a:cs typeface="Sakkal Majalla" panose="02000000000000000000" pitchFamily="2" charset="-78"/>
              </a:rPr>
              <a:t>مبلغ ال 50</a:t>
            </a:r>
            <a:r>
              <a:rPr lang="fr-FR" sz="4000" b="1" dirty="0">
                <a:solidFill>
                  <a:srgbClr val="00B050"/>
                </a:solidFill>
                <a:latin typeface="Sakkal Majalla" panose="02000000000000000000" pitchFamily="2" charset="-78"/>
                <a:cs typeface="Sakkal Majalla" panose="02000000000000000000" pitchFamily="2" charset="-78"/>
              </a:rPr>
              <a:t>%</a:t>
            </a:r>
            <a:r>
              <a:rPr lang="ar-SA" sz="4000" b="1" dirty="0">
                <a:solidFill>
                  <a:srgbClr val="00B050"/>
                </a:solidFill>
                <a:latin typeface="Sakkal Majalla" panose="02000000000000000000" pitchFamily="2" charset="-78"/>
                <a:cs typeface="Sakkal Majalla" panose="02000000000000000000" pitchFamily="2" charset="-78"/>
              </a:rPr>
              <a:t> المتبقية فتسدد على دفعتين متساويتين </a:t>
            </a:r>
            <a:r>
              <a:rPr lang="ar-SA" sz="4000" b="1" dirty="0">
                <a:solidFill>
                  <a:prstClr val="black">
                    <a:lumMod val="75000"/>
                    <a:lumOff val="25000"/>
                  </a:prstClr>
                </a:solidFill>
                <a:latin typeface="Sakkal Majalla" panose="02000000000000000000" pitchFamily="2" charset="-78"/>
                <a:cs typeface="Sakkal Majalla" panose="02000000000000000000" pitchFamily="2" charset="-78"/>
              </a:rPr>
              <a:t>كما يلي:</a:t>
            </a:r>
            <a:endParaRPr lang="ar-DZ" sz="4000" b="1" dirty="0">
              <a:solidFill>
                <a:prstClr val="black">
                  <a:lumMod val="75000"/>
                  <a:lumOff val="25000"/>
                </a:prstClr>
              </a:solidFill>
              <a:latin typeface="Sakkal Majalla" panose="02000000000000000000" pitchFamily="2" charset="-78"/>
              <a:cs typeface="Sakkal Majalla" panose="02000000000000000000" pitchFamily="2" charset="-78"/>
            </a:endParaRPr>
          </a:p>
          <a:p>
            <a:pPr marL="0" lvl="0" indent="0" algn="r" rtl="1">
              <a:buClr>
                <a:srgbClr val="B31166"/>
              </a:buClr>
              <a:buNone/>
            </a:pPr>
            <a:r>
              <a:rPr lang="ar-SA" sz="4000" b="1" dirty="0">
                <a:solidFill>
                  <a:prstClr val="black">
                    <a:lumMod val="75000"/>
                    <a:lumOff val="25000"/>
                  </a:prstClr>
                </a:solidFill>
                <a:latin typeface="Sakkal Majalla" panose="02000000000000000000" pitchFamily="2" charset="-78"/>
                <a:cs typeface="Sakkal Majalla" panose="02000000000000000000" pitchFamily="2" charset="-78"/>
              </a:rPr>
              <a:t>- </a:t>
            </a:r>
            <a:r>
              <a:rPr lang="ar-SA" sz="4000" b="1" u="sng" dirty="0">
                <a:latin typeface="Sakkal Majalla" panose="02000000000000000000" pitchFamily="2" charset="-78"/>
                <a:cs typeface="Sakkal Majalla" panose="02000000000000000000" pitchFamily="2" charset="-78"/>
              </a:rPr>
              <a:t>الدفعة الأولى </a:t>
            </a:r>
            <a:r>
              <a:rPr lang="ar-SA" sz="4000" b="1" dirty="0">
                <a:latin typeface="Sakkal Majalla" panose="02000000000000000000" pitchFamily="2" charset="-78"/>
                <a:cs typeface="Sakkal Majalla" panose="02000000000000000000" pitchFamily="2" charset="-78"/>
              </a:rPr>
              <a:t>من </a:t>
            </a:r>
            <a:r>
              <a:rPr lang="ar-SA" sz="4000" b="1" dirty="0">
                <a:solidFill>
                  <a:srgbClr val="FF0000"/>
                </a:solidFill>
                <a:latin typeface="Sakkal Majalla" panose="02000000000000000000" pitchFamily="2" charset="-78"/>
                <a:cs typeface="Sakkal Majalla" panose="02000000000000000000" pitchFamily="2" charset="-78"/>
              </a:rPr>
              <a:t>1 إلى 15 سبتمبر </a:t>
            </a:r>
            <a:r>
              <a:rPr lang="ar-SA" sz="4000" b="1" dirty="0">
                <a:latin typeface="Sakkal Majalla" panose="02000000000000000000" pitchFamily="2" charset="-78"/>
                <a:cs typeface="Sakkal Majalla" panose="02000000000000000000" pitchFamily="2" charset="-78"/>
              </a:rPr>
              <a:t>أما </a:t>
            </a:r>
            <a:r>
              <a:rPr lang="ar-SA" sz="4000" b="1" u="sng" dirty="0">
                <a:latin typeface="Sakkal Majalla" panose="02000000000000000000" pitchFamily="2" charset="-78"/>
                <a:cs typeface="Sakkal Majalla" panose="02000000000000000000" pitchFamily="2" charset="-78"/>
              </a:rPr>
              <a:t>الدفعة الثانية </a:t>
            </a:r>
            <a:r>
              <a:rPr lang="ar-SA" sz="4000" b="1" dirty="0">
                <a:latin typeface="Sakkal Majalla" panose="02000000000000000000" pitchFamily="2" charset="-78"/>
                <a:cs typeface="Sakkal Majalla" panose="02000000000000000000" pitchFamily="2" charset="-78"/>
              </a:rPr>
              <a:t>من  </a:t>
            </a:r>
            <a:r>
              <a:rPr lang="ar-SA" sz="4000" b="1" dirty="0">
                <a:solidFill>
                  <a:srgbClr val="FF0000"/>
                </a:solidFill>
                <a:latin typeface="Sakkal Majalla" panose="02000000000000000000" pitchFamily="2" charset="-78"/>
                <a:cs typeface="Sakkal Majalla" panose="02000000000000000000" pitchFamily="2" charset="-78"/>
              </a:rPr>
              <a:t>1 </a:t>
            </a:r>
            <a:r>
              <a:rPr lang="ar-SA" sz="4000" b="1" dirty="0" smtClean="0">
                <a:solidFill>
                  <a:srgbClr val="FF0000"/>
                </a:solidFill>
                <a:latin typeface="Sakkal Majalla" panose="02000000000000000000" pitchFamily="2" charset="-78"/>
                <a:cs typeface="Sakkal Majalla" panose="02000000000000000000" pitchFamily="2" charset="-78"/>
              </a:rPr>
              <a:t>إل</a:t>
            </a:r>
            <a:r>
              <a:rPr lang="ar-DZ" sz="4000" b="1" dirty="0" smtClean="0">
                <a:solidFill>
                  <a:srgbClr val="FF0000"/>
                </a:solidFill>
                <a:latin typeface="Sakkal Majalla" panose="02000000000000000000" pitchFamily="2" charset="-78"/>
                <a:cs typeface="Sakkal Majalla" panose="02000000000000000000" pitchFamily="2" charset="-78"/>
              </a:rPr>
              <a:t>ى</a:t>
            </a:r>
            <a:r>
              <a:rPr lang="ar-SA" sz="4000" b="1" dirty="0" smtClean="0">
                <a:solidFill>
                  <a:srgbClr val="FF0000"/>
                </a:solidFill>
                <a:latin typeface="Sakkal Majalla" panose="02000000000000000000" pitchFamily="2" charset="-78"/>
                <a:cs typeface="Sakkal Majalla" panose="02000000000000000000" pitchFamily="2" charset="-78"/>
              </a:rPr>
              <a:t> </a:t>
            </a:r>
            <a:r>
              <a:rPr lang="ar-SA" sz="4000" b="1" dirty="0">
                <a:solidFill>
                  <a:srgbClr val="FF0000"/>
                </a:solidFill>
                <a:latin typeface="Sakkal Majalla" panose="02000000000000000000" pitchFamily="2" charset="-78"/>
                <a:cs typeface="Sakkal Majalla" panose="02000000000000000000" pitchFamily="2" charset="-78"/>
              </a:rPr>
              <a:t>15 ديسمبر</a:t>
            </a:r>
            <a:r>
              <a:rPr lang="ar-DZ" sz="4000" b="1" dirty="0">
                <a:solidFill>
                  <a:srgbClr val="FF0000"/>
                </a:solidFill>
                <a:latin typeface="Sakkal Majalla" panose="02000000000000000000" pitchFamily="2" charset="-78"/>
                <a:cs typeface="Sakkal Majalla" panose="02000000000000000000" pitchFamily="2" charset="-78"/>
              </a:rPr>
              <a:t>.</a:t>
            </a:r>
            <a:r>
              <a:rPr lang="ar-SA" sz="4000" b="1" dirty="0">
                <a:solidFill>
                  <a:srgbClr val="FF0000"/>
                </a:solidFill>
                <a:latin typeface="Sakkal Majalla" panose="02000000000000000000" pitchFamily="2" charset="-78"/>
                <a:cs typeface="Sakkal Majalla" panose="02000000000000000000" pitchFamily="2" charset="-78"/>
              </a:rPr>
              <a:t> </a:t>
            </a:r>
            <a:endParaRPr lang="ar-DZ" sz="4000" b="1" dirty="0">
              <a:solidFill>
                <a:srgbClr val="FF0000"/>
              </a:solidFill>
              <a:latin typeface="Sakkal Majalla" panose="02000000000000000000" pitchFamily="2" charset="-78"/>
              <a:cs typeface="Sakkal Majalla" panose="02000000000000000000" pitchFamily="2" charset="-78"/>
            </a:endParaRPr>
          </a:p>
          <a:p>
            <a:pPr algn="r" rtl="1"/>
            <a:endParaRPr lang="fr-FR" dirty="0"/>
          </a:p>
        </p:txBody>
      </p:sp>
    </p:spTree>
    <p:extLst>
      <p:ext uri="{BB962C8B-B14F-4D97-AF65-F5344CB8AC3E}">
        <p14:creationId xmlns:p14="http://schemas.microsoft.com/office/powerpoint/2010/main" val="148731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1" end="1"/>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21600000">
                                      <p:cBhvr>
                                        <p:cTn id="10" dur="2000" fill="hold"/>
                                        <p:tgtEl>
                                          <p:spTgt spid="3">
                                            <p:txEl>
                                              <p:pRg st="2" end="2"/>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3">
                                            <p:txEl>
                                              <p:pRg st="3" end="3"/>
                                            </p:txEl>
                                          </p:spTgt>
                                        </p:tgtEl>
                                        <p:attrNameLst>
                                          <p:attrName>ppt_x</p:attrName>
                                          <p:attrName>ppt_y</p:attrName>
                                        </p:attrNameLst>
                                      </p:cBhvr>
                                    </p:animMotion>
                                    <p:animRot by="1500000">
                                      <p:cBhvr>
                                        <p:cTn id="15" dur="125" fill="hold">
                                          <p:stCondLst>
                                            <p:cond delay="0"/>
                                          </p:stCondLst>
                                        </p:cTn>
                                        <p:tgtEl>
                                          <p:spTgt spid="3">
                                            <p:txEl>
                                              <p:pRg st="3" end="3"/>
                                            </p:txEl>
                                          </p:spTgt>
                                        </p:tgtEl>
                                        <p:attrNameLst>
                                          <p:attrName>r</p:attrName>
                                        </p:attrNameLst>
                                      </p:cBhvr>
                                    </p:animRot>
                                    <p:animRot by="-1500000">
                                      <p:cBhvr>
                                        <p:cTn id="16" dur="125" fill="hold">
                                          <p:stCondLst>
                                            <p:cond delay="125"/>
                                          </p:stCondLst>
                                        </p:cTn>
                                        <p:tgtEl>
                                          <p:spTgt spid="3">
                                            <p:txEl>
                                              <p:pRg st="3" end="3"/>
                                            </p:txEl>
                                          </p:spTgt>
                                        </p:tgtEl>
                                        <p:attrNameLst>
                                          <p:attrName>r</p:attrName>
                                        </p:attrNameLst>
                                      </p:cBhvr>
                                    </p:animRot>
                                    <p:animRot by="-1500000">
                                      <p:cBhvr>
                                        <p:cTn id="17" dur="125" fill="hold">
                                          <p:stCondLst>
                                            <p:cond delay="250"/>
                                          </p:stCondLst>
                                        </p:cTn>
                                        <p:tgtEl>
                                          <p:spTgt spid="3">
                                            <p:txEl>
                                              <p:pRg st="3" end="3"/>
                                            </p:txEl>
                                          </p:spTgt>
                                        </p:tgtEl>
                                        <p:attrNameLst>
                                          <p:attrName>r</p:attrName>
                                        </p:attrNameLst>
                                      </p:cBhvr>
                                    </p:animRot>
                                    <p:animRot by="1500000">
                                      <p:cBhvr>
                                        <p:cTn id="18" dur="125" fill="hold">
                                          <p:stCondLst>
                                            <p:cond delay="375"/>
                                          </p:stCondLst>
                                        </p:cTn>
                                        <p:tgtEl>
                                          <p:spTgt spid="3">
                                            <p:txEl>
                                              <p:pRg st="3" end="3"/>
                                            </p:txEl>
                                          </p:spTgt>
                                        </p:tgtEl>
                                        <p:attrNameLst>
                                          <p:attrName>r</p:attrName>
                                        </p:attrNameLst>
                                      </p:cBhvr>
                                    </p:animRot>
                                  </p:childTnLst>
                                </p:cTn>
                              </p:par>
                              <p:par>
                                <p:cTn id="19" presetID="34" presetClass="emph" presetSubtype="0" fill="hold" nodeType="withEffect">
                                  <p:stCondLst>
                                    <p:cond delay="0"/>
                                  </p:stCondLst>
                                  <p:iterate type="lt">
                                    <p:tmPct val="10000"/>
                                  </p:iterate>
                                  <p:childTnLst>
                                    <p:animMotion origin="layout" path="M -1.66667E-6 -3.33333E-6 L -1.66667E-6 -0.07222 " pathEditMode="relative" rAng="0" ptsTypes="AA">
                                      <p:cBhvr>
                                        <p:cTn id="20" dur="250" accel="50000" decel="50000" autoRev="1" fill="hold">
                                          <p:stCondLst>
                                            <p:cond delay="0"/>
                                          </p:stCondLst>
                                        </p:cTn>
                                        <p:tgtEl>
                                          <p:spTgt spid="3">
                                            <p:txEl>
                                              <p:pRg st="4" end="4"/>
                                            </p:txEl>
                                          </p:spTgt>
                                        </p:tgtEl>
                                        <p:attrNameLst>
                                          <p:attrName>ppt_x</p:attrName>
                                          <p:attrName>ppt_y</p:attrName>
                                        </p:attrNameLst>
                                      </p:cBhvr>
                                      <p:rCtr x="0" y="-3611"/>
                                    </p:animMotion>
                                    <p:animRot by="1500000">
                                      <p:cBhvr>
                                        <p:cTn id="21" dur="125" fill="hold">
                                          <p:stCondLst>
                                            <p:cond delay="0"/>
                                          </p:stCondLst>
                                        </p:cTn>
                                        <p:tgtEl>
                                          <p:spTgt spid="3">
                                            <p:txEl>
                                              <p:pRg st="4" end="4"/>
                                            </p:txEl>
                                          </p:spTgt>
                                        </p:tgtEl>
                                        <p:attrNameLst>
                                          <p:attrName>r</p:attrName>
                                        </p:attrNameLst>
                                      </p:cBhvr>
                                    </p:animRot>
                                    <p:animRot by="-1500000">
                                      <p:cBhvr>
                                        <p:cTn id="22" dur="125" fill="hold">
                                          <p:stCondLst>
                                            <p:cond delay="125"/>
                                          </p:stCondLst>
                                        </p:cTn>
                                        <p:tgtEl>
                                          <p:spTgt spid="3">
                                            <p:txEl>
                                              <p:pRg st="4" end="4"/>
                                            </p:txEl>
                                          </p:spTgt>
                                        </p:tgtEl>
                                        <p:attrNameLst>
                                          <p:attrName>r</p:attrName>
                                        </p:attrNameLst>
                                      </p:cBhvr>
                                    </p:animRot>
                                    <p:animRot by="-1500000">
                                      <p:cBhvr>
                                        <p:cTn id="23" dur="125" fill="hold">
                                          <p:stCondLst>
                                            <p:cond delay="250"/>
                                          </p:stCondLst>
                                        </p:cTn>
                                        <p:tgtEl>
                                          <p:spTgt spid="3">
                                            <p:txEl>
                                              <p:pRg st="4" end="4"/>
                                            </p:txEl>
                                          </p:spTgt>
                                        </p:tgtEl>
                                        <p:attrNameLst>
                                          <p:attrName>r</p:attrName>
                                        </p:attrNameLst>
                                      </p:cBhvr>
                                    </p:animRot>
                                    <p:animRot by="1500000">
                                      <p:cBhvr>
                                        <p:cTn id="24" dur="125" fill="hold">
                                          <p:stCondLst>
                                            <p:cond delay="375"/>
                                          </p:stCondLst>
                                        </p:cTn>
                                        <p:tgtEl>
                                          <p:spTgt spid="3">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95624" cy="1400530"/>
          </a:xfrm>
          <a:solidFill>
            <a:schemeClr val="accent5">
              <a:lumMod val="60000"/>
              <a:lumOff val="40000"/>
            </a:schemeClr>
          </a:solidFill>
        </p:spPr>
        <p:txBody>
          <a:bodyPr/>
          <a:lstStyle/>
          <a:p>
            <a:pPr algn="r" rtl="1"/>
            <a:r>
              <a:rPr lang="ar-DZ" sz="4000" dirty="0">
                <a:solidFill>
                  <a:prstClr val="white"/>
                </a:solidFill>
                <a:latin typeface="Sakkal Majalla" panose="02000000000000000000" pitchFamily="2" charset="-78"/>
                <a:cs typeface="Sakkal Majalla" panose="02000000000000000000" pitchFamily="2" charset="-78"/>
              </a:rPr>
              <a:t>دروس على الخط                                             </a:t>
            </a:r>
            <a:r>
              <a:rPr lang="fr-FR" sz="4000" dirty="0">
                <a:solidFill>
                  <a:prstClr val="white"/>
                </a:solidFill>
                <a:latin typeface="Sakkal Majalla" panose="02000000000000000000" pitchFamily="2" charset="-78"/>
                <a:cs typeface="Sakkal Majalla" panose="02000000000000000000" pitchFamily="2" charset="-78"/>
              </a:rPr>
              <a:t>   </a:t>
            </a:r>
            <a:r>
              <a:rPr lang="ar-DZ" sz="4000" dirty="0">
                <a:solidFill>
                  <a:prstClr val="white"/>
                </a:solidFill>
                <a:latin typeface="Sakkal Majalla" panose="02000000000000000000" pitchFamily="2" charset="-78"/>
                <a:cs typeface="Sakkal Majalla" panose="02000000000000000000" pitchFamily="2" charset="-78"/>
              </a:rPr>
              <a:t>    د. صالح </a:t>
            </a:r>
            <a:r>
              <a:rPr lang="ar-DZ" sz="4000" dirty="0" err="1">
                <a:solidFill>
                  <a:prstClr val="white"/>
                </a:solidFill>
                <a:latin typeface="Sakkal Majalla" panose="02000000000000000000" pitchFamily="2" charset="-78"/>
                <a:cs typeface="Sakkal Majalla" panose="02000000000000000000" pitchFamily="2" charset="-78"/>
              </a:rPr>
              <a:t>حميداتو</a:t>
            </a:r>
            <a:r>
              <a:rPr lang="ar-DZ" sz="4000" dirty="0">
                <a:solidFill>
                  <a:prstClr val="white"/>
                </a:solidFill>
                <a:latin typeface="Sakkal Majalla" panose="02000000000000000000" pitchFamily="2" charset="-78"/>
                <a:cs typeface="Sakkal Majalla" panose="02000000000000000000" pitchFamily="2" charset="-78"/>
              </a:rPr>
              <a:t/>
            </a:r>
            <a:br>
              <a:rPr lang="ar-DZ" sz="4000" dirty="0">
                <a:solidFill>
                  <a:prstClr val="white"/>
                </a:solidFill>
                <a:latin typeface="Sakkal Majalla" panose="02000000000000000000" pitchFamily="2" charset="-78"/>
                <a:cs typeface="Sakkal Majalla" panose="02000000000000000000" pitchFamily="2" charset="-78"/>
              </a:rPr>
            </a:br>
            <a:r>
              <a:rPr lang="ar-DZ" sz="4000" dirty="0">
                <a:solidFill>
                  <a:prstClr val="white"/>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695624" cy="4195481"/>
          </a:xfrm>
          <a:blipFill>
            <a:blip r:embed="rId2"/>
            <a:tile tx="0" ty="0" sx="100000" sy="100000" flip="none" algn="tl"/>
          </a:blipFill>
        </p:spPr>
        <p:txBody>
          <a:bodyPr/>
          <a:lstStyle/>
          <a:p>
            <a:pPr algn="ctr" rtl="1"/>
            <a:endParaRPr lang="ar-DZ" dirty="0" smtClean="0"/>
          </a:p>
          <a:p>
            <a:pPr algn="ctr" rtl="1"/>
            <a:endParaRPr lang="ar-DZ" dirty="0"/>
          </a:p>
          <a:p>
            <a:pPr algn="r" rtl="1"/>
            <a:r>
              <a:rPr lang="ar-SA" sz="4000" b="1" dirty="0">
                <a:latin typeface="Sakkal Majalla" panose="02000000000000000000" pitchFamily="2" charset="-78"/>
                <a:cs typeface="Sakkal Majalla" panose="02000000000000000000" pitchFamily="2" charset="-78"/>
              </a:rPr>
              <a:t>حدد مبلغ </a:t>
            </a:r>
            <a:r>
              <a:rPr lang="ar-SA" sz="4000" b="1" dirty="0">
                <a:solidFill>
                  <a:srgbClr val="33CC33"/>
                </a:solidFill>
                <a:latin typeface="Sakkal Majalla" panose="02000000000000000000" pitchFamily="2" charset="-78"/>
                <a:cs typeface="Sakkal Majalla" panose="02000000000000000000" pitchFamily="2" charset="-78"/>
              </a:rPr>
              <a:t>10.000</a:t>
            </a:r>
            <a:r>
              <a:rPr lang="ar-SA" sz="4000" b="1" dirty="0">
                <a:latin typeface="Sakkal Majalla" panose="02000000000000000000" pitchFamily="2" charset="-78"/>
                <a:cs typeface="Sakkal Majalla" panose="02000000000000000000" pitchFamily="2" charset="-78"/>
              </a:rPr>
              <a:t>دج كحد أدنى للضريبة (المادة 365 من قانون الضرائب المباشرة والرسوم المماثلة). </a:t>
            </a:r>
            <a:endParaRPr lang="fr-FR" sz="4000" b="1" dirty="0">
              <a:latin typeface="Sakkal Majalla" panose="02000000000000000000" pitchFamily="2" charset="-78"/>
              <a:cs typeface="Sakkal Majalla" panose="02000000000000000000" pitchFamily="2" charset="-78"/>
            </a:endParaRPr>
          </a:p>
          <a:p>
            <a:pPr algn="ctr" rtl="1"/>
            <a:endParaRPr lang="fr-FR" dirty="0"/>
          </a:p>
        </p:txBody>
      </p:sp>
    </p:spTree>
    <p:extLst>
      <p:ext uri="{BB962C8B-B14F-4D97-AF65-F5344CB8AC3E}">
        <p14:creationId xmlns:p14="http://schemas.microsoft.com/office/powerpoint/2010/main" val="29726500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08503" cy="1400530"/>
          </a:xfrm>
          <a:blipFill>
            <a:blip r:embed="rId2"/>
            <a:tile tx="0" ty="0" sx="100000" sy="100000" flip="none" algn="tl"/>
          </a:blipFill>
        </p:spPr>
        <p:txBody>
          <a:bodyPr/>
          <a:lstStyle/>
          <a:p>
            <a:pPr algn="r" rtl="1"/>
            <a:r>
              <a:rPr lang="ar-DZ" sz="4000" dirty="0">
                <a:solidFill>
                  <a:prstClr val="white"/>
                </a:solidFill>
                <a:latin typeface="Sakkal Majalla" panose="02000000000000000000" pitchFamily="2" charset="-78"/>
                <a:cs typeface="Sakkal Majalla" panose="02000000000000000000" pitchFamily="2" charset="-78"/>
              </a:rPr>
              <a:t>دروس على الخط                                             </a:t>
            </a:r>
            <a:r>
              <a:rPr lang="fr-FR" sz="4000" dirty="0">
                <a:solidFill>
                  <a:prstClr val="white"/>
                </a:solidFill>
                <a:latin typeface="Sakkal Majalla" panose="02000000000000000000" pitchFamily="2" charset="-78"/>
                <a:cs typeface="Sakkal Majalla" panose="02000000000000000000" pitchFamily="2" charset="-78"/>
              </a:rPr>
              <a:t>   </a:t>
            </a:r>
            <a:r>
              <a:rPr lang="ar-DZ" sz="4000" dirty="0">
                <a:solidFill>
                  <a:prstClr val="white"/>
                </a:solidFill>
                <a:latin typeface="Sakkal Majalla" panose="02000000000000000000" pitchFamily="2" charset="-78"/>
                <a:cs typeface="Sakkal Majalla" panose="02000000000000000000" pitchFamily="2" charset="-78"/>
              </a:rPr>
              <a:t>    د. صالح </a:t>
            </a:r>
            <a:r>
              <a:rPr lang="ar-DZ" sz="4000" dirty="0" err="1">
                <a:solidFill>
                  <a:prstClr val="white"/>
                </a:solidFill>
                <a:latin typeface="Sakkal Majalla" panose="02000000000000000000" pitchFamily="2" charset="-78"/>
                <a:cs typeface="Sakkal Majalla" panose="02000000000000000000" pitchFamily="2" charset="-78"/>
              </a:rPr>
              <a:t>حميداتو</a:t>
            </a:r>
            <a:r>
              <a:rPr lang="ar-DZ" sz="4000" dirty="0">
                <a:solidFill>
                  <a:prstClr val="white"/>
                </a:solidFill>
                <a:latin typeface="Sakkal Majalla" panose="02000000000000000000" pitchFamily="2" charset="-78"/>
                <a:cs typeface="Sakkal Majalla" panose="02000000000000000000" pitchFamily="2" charset="-78"/>
              </a:rPr>
              <a:t/>
            </a:r>
            <a:br>
              <a:rPr lang="ar-DZ" sz="4000" dirty="0">
                <a:solidFill>
                  <a:prstClr val="white"/>
                </a:solidFill>
                <a:latin typeface="Sakkal Majalla" panose="02000000000000000000" pitchFamily="2" charset="-78"/>
                <a:cs typeface="Sakkal Majalla" panose="02000000000000000000" pitchFamily="2" charset="-78"/>
              </a:rPr>
            </a:br>
            <a:r>
              <a:rPr lang="ar-DZ" sz="4000" dirty="0">
                <a:solidFill>
                  <a:prstClr val="white"/>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1" y="2014281"/>
            <a:ext cx="9708503" cy="4195481"/>
          </a:xfrm>
        </p:spPr>
        <p:txBody>
          <a:bodyPr/>
          <a:lstStyle/>
          <a:p>
            <a:pPr marL="0" indent="0" algn="ctr" rtl="1">
              <a:buNone/>
            </a:pPr>
            <a:endParaRPr lang="fr-FR" sz="4000" b="1" dirty="0">
              <a:solidFill>
                <a:srgbClr val="FFFF00"/>
              </a:solidFill>
              <a:latin typeface="Sakkal Majalla" panose="02000000000000000000" pitchFamily="2" charset="-78"/>
              <a:cs typeface="Sakkal Majalla" panose="02000000000000000000" pitchFamily="2" charset="-78"/>
            </a:endParaRPr>
          </a:p>
        </p:txBody>
      </p:sp>
      <p:pic>
        <p:nvPicPr>
          <p:cNvPr id="4" name="Image 3"/>
          <p:cNvPicPr>
            <a:picLocks noChangeAspect="1"/>
          </p:cNvPicPr>
          <p:nvPr/>
        </p:nvPicPr>
        <p:blipFill>
          <a:blip r:embed="rId3"/>
          <a:stretch>
            <a:fillRect/>
          </a:stretch>
        </p:blipFill>
        <p:spPr>
          <a:xfrm>
            <a:off x="555958" y="2014281"/>
            <a:ext cx="9708504" cy="4747128"/>
          </a:xfrm>
          <a:prstGeom prst="rect">
            <a:avLst/>
          </a:prstGeom>
        </p:spPr>
      </p:pic>
      <p:sp>
        <p:nvSpPr>
          <p:cNvPr id="8" name="Rectangle 7"/>
          <p:cNvSpPr/>
          <p:nvPr/>
        </p:nvSpPr>
        <p:spPr>
          <a:xfrm>
            <a:off x="4653137" y="3075057"/>
            <a:ext cx="2881004" cy="2195473"/>
          </a:xfrm>
          <a:prstGeom prst="rect">
            <a:avLst/>
          </a:prstGeom>
        </p:spPr>
        <p:txBody>
          <a:bodyPr wrap="square">
            <a:spAutoFit/>
          </a:bodyPr>
          <a:lstStyle/>
          <a:p>
            <a:pPr lvl="0" algn="ctr" rtl="1">
              <a:spcBef>
                <a:spcPts val="1000"/>
              </a:spcBef>
              <a:buClr>
                <a:srgbClr val="1E5155">
                  <a:lumMod val="40000"/>
                  <a:lumOff val="60000"/>
                </a:srgbClr>
              </a:buClr>
              <a:buSzPct val="80000"/>
            </a:pPr>
            <a:endParaRPr lang="fr-FR" sz="4000" b="1" dirty="0" smtClean="0">
              <a:solidFill>
                <a:srgbClr val="00B0F0"/>
              </a:solidFill>
              <a:latin typeface="Sakkal Majalla" panose="02000000000000000000" pitchFamily="2" charset="-78"/>
              <a:cs typeface="Sakkal Majalla" panose="02000000000000000000" pitchFamily="2" charset="-78"/>
            </a:endParaRPr>
          </a:p>
          <a:p>
            <a:pPr lvl="0" algn="ctr" rtl="1">
              <a:spcBef>
                <a:spcPts val="1000"/>
              </a:spcBef>
              <a:buClr>
                <a:srgbClr val="1E5155">
                  <a:lumMod val="40000"/>
                  <a:lumOff val="60000"/>
                </a:srgbClr>
              </a:buClr>
              <a:buSzPct val="80000"/>
            </a:pPr>
            <a:endParaRPr lang="fr-FR" sz="4000" b="1" dirty="0">
              <a:solidFill>
                <a:srgbClr val="00B0F0"/>
              </a:solidFill>
              <a:latin typeface="Sakkal Majalla" panose="02000000000000000000" pitchFamily="2" charset="-78"/>
              <a:cs typeface="Sakkal Majalla" panose="02000000000000000000" pitchFamily="2" charset="-78"/>
            </a:endParaRPr>
          </a:p>
          <a:p>
            <a:pPr lvl="0" algn="ctr" rtl="1">
              <a:spcBef>
                <a:spcPts val="1000"/>
              </a:spcBef>
              <a:buClr>
                <a:srgbClr val="1E5155">
                  <a:lumMod val="40000"/>
                  <a:lumOff val="60000"/>
                </a:srgbClr>
              </a:buClr>
              <a:buSzPct val="80000"/>
            </a:pPr>
            <a:r>
              <a:rPr lang="ar-DZ" sz="4000" b="1" dirty="0" smtClean="0">
                <a:solidFill>
                  <a:srgbClr val="00B0F0"/>
                </a:solidFill>
                <a:latin typeface="Sakkal Majalla" panose="02000000000000000000" pitchFamily="2" charset="-78"/>
                <a:cs typeface="Sakkal Majalla" panose="02000000000000000000" pitchFamily="2" charset="-78"/>
              </a:rPr>
              <a:t>التصريح</a:t>
            </a:r>
            <a:r>
              <a:rPr lang="ar-DZ" sz="4000" b="1" dirty="0" smtClean="0">
                <a:solidFill>
                  <a:srgbClr val="FFFF00"/>
                </a:solidFill>
                <a:latin typeface="Sakkal Majalla" panose="02000000000000000000" pitchFamily="2" charset="-78"/>
                <a:cs typeface="Sakkal Majalla" panose="02000000000000000000" pitchFamily="2" charset="-78"/>
              </a:rPr>
              <a:t> </a:t>
            </a:r>
            <a:r>
              <a:rPr lang="ar-DZ" sz="4000" b="1" dirty="0">
                <a:solidFill>
                  <a:srgbClr val="00B0F0"/>
                </a:solidFill>
                <a:latin typeface="Sakkal Majalla" panose="02000000000000000000" pitchFamily="2" charset="-78"/>
                <a:cs typeface="Sakkal Majalla" panose="02000000000000000000" pitchFamily="2" charset="-78"/>
              </a:rPr>
              <a:t>التقديري</a:t>
            </a:r>
            <a:endParaRPr lang="fr-FR" sz="4000" b="1" dirty="0">
              <a:solidFill>
                <a:srgbClr val="00B0F0"/>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61057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8">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745" y="244699"/>
            <a:ext cx="10146385" cy="1648495"/>
          </a:xfrm>
          <a:solidFill>
            <a:schemeClr val="accent4">
              <a:lumMod val="60000"/>
              <a:lumOff val="40000"/>
            </a:schemeClr>
          </a:solidFill>
        </p:spPr>
        <p:txBody>
          <a:bodyPr/>
          <a:lstStyle/>
          <a:p>
            <a:pPr algn="r"/>
            <a:r>
              <a:rPr lang="ar-DZ" sz="4000" dirty="0">
                <a:solidFill>
                  <a:srgbClr val="EBEBEB"/>
                </a:solidFill>
                <a:latin typeface="Sakkal Majalla" panose="02000000000000000000" pitchFamily="2" charset="-78"/>
                <a:cs typeface="Sakkal Majalla" panose="02000000000000000000" pitchFamily="2" charset="-78"/>
              </a:rPr>
              <a:t>دروس على الخط                                                                </a:t>
            </a:r>
            <a:r>
              <a:rPr lang="ar-DZ" sz="4000" dirty="0" smtClean="0">
                <a:solidFill>
                  <a:srgbClr val="EBEBEB"/>
                </a:solidFill>
                <a:latin typeface="Sakkal Majalla" panose="02000000000000000000" pitchFamily="2" charset="-78"/>
                <a:cs typeface="Sakkal Majalla" panose="02000000000000000000" pitchFamily="2" charset="-78"/>
              </a:rPr>
              <a:t>   </a:t>
            </a:r>
            <a:r>
              <a:rPr lang="ar-DZ" sz="4000" dirty="0">
                <a:solidFill>
                  <a:srgbClr val="EBEBEB"/>
                </a:solidFill>
                <a:latin typeface="Sakkal Majalla" panose="02000000000000000000" pitchFamily="2" charset="-78"/>
                <a:cs typeface="Sakkal Majalla" panose="02000000000000000000" pitchFamily="2" charset="-78"/>
              </a:rPr>
              <a:t>د. صالح </a:t>
            </a:r>
            <a:r>
              <a:rPr lang="ar-DZ" sz="4000" dirty="0" err="1">
                <a:solidFill>
                  <a:srgbClr val="EBEBEB"/>
                </a:solidFill>
                <a:latin typeface="Sakkal Majalla" panose="02000000000000000000" pitchFamily="2" charset="-78"/>
                <a:cs typeface="Sakkal Majalla" panose="02000000000000000000" pitchFamily="2" charset="-78"/>
              </a:rPr>
              <a:t>حميداتو</a:t>
            </a:r>
            <a:r>
              <a:rPr lang="ar-DZ" sz="4000" dirty="0">
                <a:solidFill>
                  <a:srgbClr val="EBEBEB"/>
                </a:solidFill>
                <a:latin typeface="Sakkal Majalla" panose="02000000000000000000" pitchFamily="2" charset="-78"/>
                <a:cs typeface="Sakkal Majalla" panose="02000000000000000000" pitchFamily="2" charset="-78"/>
              </a:rPr>
              <a:t/>
            </a:r>
            <a:br>
              <a:rPr lang="ar-DZ" sz="4000" dirty="0">
                <a:solidFill>
                  <a:srgbClr val="EBEBEB"/>
                </a:solidFill>
                <a:latin typeface="Sakkal Majalla" panose="02000000000000000000" pitchFamily="2" charset="-78"/>
                <a:cs typeface="Sakkal Majalla" panose="02000000000000000000" pitchFamily="2" charset="-78"/>
              </a:rPr>
            </a:br>
            <a:r>
              <a:rPr lang="ar-DZ" sz="4000" dirty="0">
                <a:solidFill>
                  <a:srgbClr val="EBEBEB"/>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p>
        </p:txBody>
      </p:sp>
      <p:sp>
        <p:nvSpPr>
          <p:cNvPr id="3" name="Espace réservé du contenu 2"/>
          <p:cNvSpPr>
            <a:spLocks noGrp="1"/>
          </p:cNvSpPr>
          <p:nvPr>
            <p:ph idx="1"/>
          </p:nvPr>
        </p:nvSpPr>
        <p:spPr>
          <a:xfrm>
            <a:off x="259746" y="2052918"/>
            <a:ext cx="11112300" cy="4195481"/>
          </a:xfrm>
        </p:spPr>
        <p:txBody>
          <a:bodyPr>
            <a:normAutofit lnSpcReduction="10000"/>
          </a:bodyPr>
          <a:lstStyle/>
          <a:p>
            <a:pPr lvl="0" algn="ctr" rtl="1">
              <a:buClr>
                <a:srgbClr val="B31166"/>
              </a:buClr>
            </a:pPr>
            <a:r>
              <a:rPr lang="ar-DZ" sz="2700" b="1" dirty="0">
                <a:solidFill>
                  <a:srgbClr val="FF0000"/>
                </a:solidFill>
                <a:latin typeface="Traditional Arabic" panose="02020603050405020304" pitchFamily="18" charset="-78"/>
                <a:cs typeface="Traditional Arabic" panose="02020603050405020304" pitchFamily="18" charset="-78"/>
              </a:rPr>
              <a:t>تعريف الخطر الجبائي</a:t>
            </a:r>
          </a:p>
          <a:p>
            <a:pPr marL="0" indent="0" algn="just" rtl="1">
              <a:lnSpc>
                <a:spcPct val="150000"/>
              </a:lnSpc>
              <a:buNone/>
            </a:pPr>
            <a:r>
              <a:rPr lang="ar-SA" sz="3600" b="1" dirty="0">
                <a:latin typeface="Sakkal Majalla" panose="02000000000000000000" pitchFamily="2" charset="-78"/>
                <a:cs typeface="Sakkal Majalla" panose="02000000000000000000" pitchFamily="2" charset="-78"/>
              </a:rPr>
              <a:t>الخطر الجبائي </a:t>
            </a:r>
            <a:r>
              <a:rPr lang="ar-DZ" sz="3600" b="1" dirty="0">
                <a:latin typeface="Sakkal Majalla" panose="02000000000000000000" pitchFamily="2" charset="-78"/>
                <a:cs typeface="Sakkal Majalla" panose="02000000000000000000" pitchFamily="2" charset="-78"/>
              </a:rPr>
              <a:t>هو </a:t>
            </a:r>
            <a:r>
              <a:rPr lang="ar-SA" sz="3600" b="1" dirty="0">
                <a:latin typeface="Sakkal Majalla" panose="02000000000000000000" pitchFamily="2" charset="-78"/>
                <a:cs typeface="Sakkal Majalla" panose="02000000000000000000" pitchFamily="2" charset="-78"/>
              </a:rPr>
              <a:t>تلك </a:t>
            </a:r>
            <a:r>
              <a:rPr lang="ar-SA" sz="3600" b="1" u="sng" dirty="0">
                <a:solidFill>
                  <a:srgbClr val="BCD42C"/>
                </a:solidFill>
                <a:latin typeface="Sakkal Majalla" panose="02000000000000000000" pitchFamily="2" charset="-78"/>
                <a:cs typeface="Sakkal Majalla" panose="02000000000000000000" pitchFamily="2" charset="-78"/>
              </a:rPr>
              <a:t>الأعباء الإضافية </a:t>
            </a:r>
            <a:r>
              <a:rPr lang="ar-SA" sz="3600" b="1" dirty="0">
                <a:latin typeface="Sakkal Majalla" panose="02000000000000000000" pitchFamily="2" charset="-78"/>
                <a:cs typeface="Sakkal Majalla" panose="02000000000000000000" pitchFamily="2" charset="-78"/>
              </a:rPr>
              <a:t>التي تتحملها المؤسسة بسبب </a:t>
            </a:r>
            <a:r>
              <a:rPr lang="ar-SA" sz="3600" b="1" u="sng" dirty="0">
                <a:solidFill>
                  <a:srgbClr val="FFFF00"/>
                </a:solidFill>
                <a:latin typeface="Sakkal Majalla" panose="02000000000000000000" pitchFamily="2" charset="-78"/>
                <a:cs typeface="Sakkal Majalla" panose="02000000000000000000" pitchFamily="2" charset="-78"/>
              </a:rPr>
              <a:t>عدم احترامها للقواعد الضريبة</a:t>
            </a:r>
            <a:r>
              <a:rPr lang="ar-SA" sz="3600" b="1" dirty="0">
                <a:latin typeface="Sakkal Majalla" panose="02000000000000000000" pitchFamily="2" charset="-78"/>
                <a:cs typeface="Sakkal Majalla" panose="02000000000000000000" pitchFamily="2" charset="-78"/>
              </a:rPr>
              <a:t>، وتتمثل هذه الأعباء في العقوبات والغرامات عموما</a:t>
            </a:r>
            <a:r>
              <a:rPr lang="ar-DZ" sz="3600" b="1" dirty="0">
                <a:latin typeface="Sakkal Majalla" panose="02000000000000000000" pitchFamily="2" charset="-78"/>
                <a:cs typeface="Sakkal Majalla" panose="02000000000000000000" pitchFamily="2" charset="-78"/>
              </a:rPr>
              <a:t>.</a:t>
            </a:r>
          </a:p>
          <a:p>
            <a:pPr marL="0" indent="0" algn="just" rtl="1">
              <a:lnSpc>
                <a:spcPct val="170000"/>
              </a:lnSpc>
              <a:buNone/>
            </a:pPr>
            <a:r>
              <a:rPr lang="ar-SA" sz="3600" b="1" dirty="0">
                <a:latin typeface="Sakkal Majalla" panose="02000000000000000000" pitchFamily="2" charset="-78"/>
                <a:cs typeface="Sakkal Majalla" panose="02000000000000000000" pitchFamily="2" charset="-78"/>
              </a:rPr>
              <a:t> ينشأ الخطر الضريبي نتيجة </a:t>
            </a:r>
            <a:r>
              <a:rPr lang="ar-SA" sz="3600" b="1" u="sng" dirty="0">
                <a:solidFill>
                  <a:srgbClr val="FF0000"/>
                </a:solidFill>
                <a:latin typeface="Sakkal Majalla" panose="02000000000000000000" pitchFamily="2" charset="-78"/>
                <a:cs typeface="Sakkal Majalla" panose="02000000000000000000" pitchFamily="2" charset="-78"/>
              </a:rPr>
              <a:t>عدم احترام التشريع الجبائي </a:t>
            </a:r>
            <a:r>
              <a:rPr lang="ar-SA" sz="3600" b="1" dirty="0">
                <a:latin typeface="Sakkal Majalla" panose="02000000000000000000" pitchFamily="2" charset="-78"/>
                <a:cs typeface="Sakkal Majalla" panose="02000000000000000000" pitchFamily="2" charset="-78"/>
              </a:rPr>
              <a:t>أو بسبب </a:t>
            </a:r>
            <a:r>
              <a:rPr lang="ar-SA" sz="3600" b="1" u="sng" dirty="0">
                <a:solidFill>
                  <a:srgbClr val="FF0000"/>
                </a:solidFill>
                <a:latin typeface="Sakkal Majalla" panose="02000000000000000000" pitchFamily="2" charset="-78"/>
                <a:cs typeface="Sakkal Majalla" panose="02000000000000000000" pitchFamily="2" charset="-78"/>
              </a:rPr>
              <a:t>التعقيد والغموض في النظام الضريبي</a:t>
            </a:r>
            <a:r>
              <a:rPr lang="ar-DZ" sz="3600" b="1" u="sng" dirty="0">
                <a:solidFill>
                  <a:srgbClr val="FF0000"/>
                </a:solidFill>
                <a:latin typeface="Sakkal Majalla" panose="02000000000000000000" pitchFamily="2" charset="-78"/>
                <a:cs typeface="Sakkal Majalla" panose="02000000000000000000" pitchFamily="2" charset="-78"/>
              </a:rPr>
              <a:t>.</a:t>
            </a:r>
            <a:endParaRPr lang="fr-FR" sz="3600" b="1" u="sng" dirty="0">
              <a:solidFill>
                <a:srgbClr val="FF0000"/>
              </a:solidFill>
              <a:latin typeface="Sakkal Majalla" panose="02000000000000000000" pitchFamily="2" charset="-78"/>
              <a:cs typeface="Sakkal Majalla" panose="02000000000000000000" pitchFamily="2" charset="-78"/>
            </a:endParaRPr>
          </a:p>
          <a:p>
            <a:pPr algn="r" rtl="1"/>
            <a:endParaRPr lang="fr-FR" sz="36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416740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3">
                                            <p:txEl>
                                              <p:pRg st="1" end="1"/>
                                            </p:txEl>
                                          </p:spTgt>
                                        </p:tgtEl>
                                        <p:attrNameLst>
                                          <p:attrName>ppt_x</p:attrName>
                                          <p:attrName>ppt_y</p:attrName>
                                        </p:attrNameLst>
                                      </p:cBhvr>
                                    </p:animMotion>
                                    <p:animRot by="1500000">
                                      <p:cBhvr>
                                        <p:cTn id="11" dur="125" fill="hold">
                                          <p:stCondLst>
                                            <p:cond delay="0"/>
                                          </p:stCondLst>
                                        </p:cTn>
                                        <p:tgtEl>
                                          <p:spTgt spid="3">
                                            <p:txEl>
                                              <p:pRg st="1" end="1"/>
                                            </p:txEl>
                                          </p:spTgt>
                                        </p:tgtEl>
                                        <p:attrNameLst>
                                          <p:attrName>r</p:attrName>
                                        </p:attrNameLst>
                                      </p:cBhvr>
                                    </p:animRot>
                                    <p:animRot by="-1500000">
                                      <p:cBhvr>
                                        <p:cTn id="12" dur="125" fill="hold">
                                          <p:stCondLst>
                                            <p:cond delay="125"/>
                                          </p:stCondLst>
                                        </p:cTn>
                                        <p:tgtEl>
                                          <p:spTgt spid="3">
                                            <p:txEl>
                                              <p:pRg st="1" end="1"/>
                                            </p:txEl>
                                          </p:spTgt>
                                        </p:tgtEl>
                                        <p:attrNameLst>
                                          <p:attrName>r</p:attrName>
                                        </p:attrNameLst>
                                      </p:cBhvr>
                                    </p:animRot>
                                    <p:animRot by="-1500000">
                                      <p:cBhvr>
                                        <p:cTn id="13" dur="125" fill="hold">
                                          <p:stCondLst>
                                            <p:cond delay="250"/>
                                          </p:stCondLst>
                                        </p:cTn>
                                        <p:tgtEl>
                                          <p:spTgt spid="3">
                                            <p:txEl>
                                              <p:pRg st="1" end="1"/>
                                            </p:txEl>
                                          </p:spTgt>
                                        </p:tgtEl>
                                        <p:attrNameLst>
                                          <p:attrName>r</p:attrName>
                                        </p:attrNameLst>
                                      </p:cBhvr>
                                    </p:animRot>
                                    <p:animRot by="1500000">
                                      <p:cBhvr>
                                        <p:cTn id="14" dur="125" fill="hold">
                                          <p:stCondLst>
                                            <p:cond delay="375"/>
                                          </p:stCondLst>
                                        </p:cTn>
                                        <p:tgtEl>
                                          <p:spTgt spid="3">
                                            <p:txEl>
                                              <p:pRg st="1" end="1"/>
                                            </p:txEl>
                                          </p:spTgt>
                                        </p:tgtEl>
                                        <p:attrNameLst>
                                          <p:attrName>r</p:attrName>
                                        </p:attrNameLst>
                                      </p:cBhvr>
                                    </p:animRot>
                                  </p:childTnLst>
                                </p:cTn>
                              </p:par>
                              <p:par>
                                <p:cTn id="15" presetID="34" presetClass="emph" presetSubtype="0" fill="hold" nodeType="with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3">
                                            <p:txEl>
                                              <p:pRg st="2" end="2"/>
                                            </p:txEl>
                                          </p:spTgt>
                                        </p:tgtEl>
                                        <p:attrNameLst>
                                          <p:attrName>ppt_x</p:attrName>
                                          <p:attrName>ppt_y</p:attrName>
                                        </p:attrNameLst>
                                      </p:cBhvr>
                                    </p:animMotion>
                                    <p:animRot by="1500000">
                                      <p:cBhvr>
                                        <p:cTn id="17" dur="125" fill="hold">
                                          <p:stCondLst>
                                            <p:cond delay="0"/>
                                          </p:stCondLst>
                                        </p:cTn>
                                        <p:tgtEl>
                                          <p:spTgt spid="3">
                                            <p:txEl>
                                              <p:pRg st="2" end="2"/>
                                            </p:txEl>
                                          </p:spTgt>
                                        </p:tgtEl>
                                        <p:attrNameLst>
                                          <p:attrName>r</p:attrName>
                                        </p:attrNameLst>
                                      </p:cBhvr>
                                    </p:animRot>
                                    <p:animRot by="-1500000">
                                      <p:cBhvr>
                                        <p:cTn id="18" dur="125" fill="hold">
                                          <p:stCondLst>
                                            <p:cond delay="125"/>
                                          </p:stCondLst>
                                        </p:cTn>
                                        <p:tgtEl>
                                          <p:spTgt spid="3">
                                            <p:txEl>
                                              <p:pRg st="2" end="2"/>
                                            </p:txEl>
                                          </p:spTgt>
                                        </p:tgtEl>
                                        <p:attrNameLst>
                                          <p:attrName>r</p:attrName>
                                        </p:attrNameLst>
                                      </p:cBhvr>
                                    </p:animRot>
                                    <p:animRot by="-1500000">
                                      <p:cBhvr>
                                        <p:cTn id="19" dur="125" fill="hold">
                                          <p:stCondLst>
                                            <p:cond delay="250"/>
                                          </p:stCondLst>
                                        </p:cTn>
                                        <p:tgtEl>
                                          <p:spTgt spid="3">
                                            <p:txEl>
                                              <p:pRg st="2" end="2"/>
                                            </p:txEl>
                                          </p:spTgt>
                                        </p:tgtEl>
                                        <p:attrNameLst>
                                          <p:attrName>r</p:attrName>
                                        </p:attrNameLst>
                                      </p:cBhvr>
                                    </p:animRot>
                                    <p:animRot by="1500000">
                                      <p:cBhvr>
                                        <p:cTn id="20" dur="125" fill="hold">
                                          <p:stCondLst>
                                            <p:cond delay="375"/>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56988" cy="1400530"/>
          </a:xfrm>
          <a:blipFill>
            <a:blip r:embed="rId2"/>
            <a:tile tx="0" ty="0" sx="100000" sy="100000" flip="none" algn="tl"/>
          </a:blipFill>
        </p:spPr>
        <p:txBody>
          <a:bodyPr/>
          <a:lstStyle/>
          <a:p>
            <a:pPr algn="r" rtl="1"/>
            <a:r>
              <a:rPr lang="ar-DZ" sz="4000" dirty="0">
                <a:solidFill>
                  <a:srgbClr val="00B0F0"/>
                </a:solidFill>
                <a:latin typeface="Sakkal Majalla" panose="02000000000000000000" pitchFamily="2" charset="-78"/>
                <a:cs typeface="Sakkal Majalla" panose="02000000000000000000" pitchFamily="2" charset="-78"/>
              </a:rPr>
              <a:t>دروس على الخط                                             </a:t>
            </a:r>
            <a:r>
              <a:rPr lang="fr-FR" sz="4000" dirty="0">
                <a:solidFill>
                  <a:srgbClr val="00B0F0"/>
                </a:solidFill>
                <a:latin typeface="Sakkal Majalla" panose="02000000000000000000" pitchFamily="2" charset="-78"/>
                <a:cs typeface="Sakkal Majalla" panose="02000000000000000000" pitchFamily="2" charset="-78"/>
              </a:rPr>
              <a:t>   </a:t>
            </a:r>
            <a:r>
              <a:rPr lang="ar-DZ" sz="4000" dirty="0">
                <a:solidFill>
                  <a:srgbClr val="00B0F0"/>
                </a:solidFill>
                <a:latin typeface="Sakkal Majalla" panose="02000000000000000000" pitchFamily="2" charset="-78"/>
                <a:cs typeface="Sakkal Majalla" panose="02000000000000000000" pitchFamily="2" charset="-78"/>
              </a:rPr>
              <a:t>    د. صالح </a:t>
            </a:r>
            <a:r>
              <a:rPr lang="ar-DZ" sz="4000" dirty="0" err="1">
                <a:solidFill>
                  <a:srgbClr val="00B0F0"/>
                </a:solidFill>
                <a:latin typeface="Sakkal Majalla" panose="02000000000000000000" pitchFamily="2" charset="-78"/>
                <a:cs typeface="Sakkal Majalla" panose="02000000000000000000" pitchFamily="2" charset="-78"/>
              </a:rPr>
              <a:t>حميداتو</a:t>
            </a:r>
            <a:r>
              <a:rPr lang="ar-DZ" sz="4000" dirty="0">
                <a:solidFill>
                  <a:srgbClr val="00B0F0"/>
                </a:solidFill>
                <a:latin typeface="Sakkal Majalla" panose="02000000000000000000" pitchFamily="2" charset="-78"/>
                <a:cs typeface="Sakkal Majalla" panose="02000000000000000000" pitchFamily="2" charset="-78"/>
              </a:rPr>
              <a:t/>
            </a:r>
            <a:br>
              <a:rPr lang="ar-DZ" sz="4000" dirty="0">
                <a:solidFill>
                  <a:srgbClr val="00B0F0"/>
                </a:solidFill>
                <a:latin typeface="Sakkal Majalla" panose="02000000000000000000" pitchFamily="2" charset="-78"/>
                <a:cs typeface="Sakkal Majalla" panose="02000000000000000000" pitchFamily="2" charset="-78"/>
              </a:rPr>
            </a:br>
            <a:r>
              <a:rPr lang="ar-DZ" sz="4000" dirty="0">
                <a:solidFill>
                  <a:srgbClr val="00B0F0"/>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rgbClr val="00B0F0"/>
              </a:solidFill>
            </a:endParaRPr>
          </a:p>
        </p:txBody>
      </p:sp>
      <p:sp>
        <p:nvSpPr>
          <p:cNvPr id="3" name="Espace réservé du contenu 2"/>
          <p:cNvSpPr>
            <a:spLocks noGrp="1"/>
          </p:cNvSpPr>
          <p:nvPr>
            <p:ph idx="1"/>
          </p:nvPr>
        </p:nvSpPr>
        <p:spPr>
          <a:xfrm>
            <a:off x="646111" y="2052918"/>
            <a:ext cx="9656987" cy="4195481"/>
          </a:xfrm>
        </p:spPr>
        <p:txBody>
          <a:bodyPr/>
          <a:lstStyle/>
          <a:p>
            <a:pPr algn="r" rtl="1"/>
            <a:r>
              <a:rPr lang="ar-DZ" dirty="0" smtClean="0">
                <a:solidFill>
                  <a:srgbClr val="00B0F0"/>
                </a:solidFill>
                <a:latin typeface="Sakkal Majalla" panose="02000000000000000000" pitchFamily="2" charset="-78"/>
                <a:cs typeface="Sakkal Majalla" panose="02000000000000000000" pitchFamily="2" charset="-78"/>
              </a:rPr>
              <a:t>التصريح التقديري للمكلفين الحدد  (</a:t>
            </a:r>
            <a:r>
              <a:rPr lang="fr-FR" dirty="0" smtClean="0">
                <a:solidFill>
                  <a:srgbClr val="00B0F0"/>
                </a:solidFill>
                <a:latin typeface="Sakkal Majalla" panose="02000000000000000000" pitchFamily="2" charset="-78"/>
                <a:cs typeface="Sakkal Majalla" panose="02000000000000000000" pitchFamily="2" charset="-78"/>
              </a:rPr>
              <a:t>G12BIS</a:t>
            </a:r>
            <a:r>
              <a:rPr lang="ar-DZ" dirty="0" smtClean="0">
                <a:solidFill>
                  <a:srgbClr val="00B0F0"/>
                </a:solidFill>
                <a:latin typeface="Sakkal Majalla" panose="02000000000000000000" pitchFamily="2" charset="-78"/>
                <a:cs typeface="Sakkal Majalla" panose="02000000000000000000" pitchFamily="2" charset="-78"/>
              </a:rPr>
              <a:t>)</a:t>
            </a:r>
            <a:endParaRPr lang="fr-FR" dirty="0">
              <a:solidFill>
                <a:srgbClr val="00B0F0"/>
              </a:solidFill>
              <a:latin typeface="Sakkal Majalla" panose="02000000000000000000" pitchFamily="2" charset="-78"/>
              <a:cs typeface="Sakkal Majalla" panose="02000000000000000000" pitchFamily="2" charset="-78"/>
            </a:endParaRPr>
          </a:p>
        </p:txBody>
      </p:sp>
      <p:pic>
        <p:nvPicPr>
          <p:cNvPr id="4" name="Image 3"/>
          <p:cNvPicPr>
            <a:picLocks noChangeAspect="1"/>
          </p:cNvPicPr>
          <p:nvPr/>
        </p:nvPicPr>
        <p:blipFill>
          <a:blip r:embed="rId3"/>
          <a:stretch>
            <a:fillRect/>
          </a:stretch>
        </p:blipFill>
        <p:spPr>
          <a:xfrm>
            <a:off x="646111" y="2052918"/>
            <a:ext cx="9656987" cy="5590694"/>
          </a:xfrm>
          <a:prstGeom prst="rect">
            <a:avLst/>
          </a:prstGeom>
        </p:spPr>
      </p:pic>
      <p:sp>
        <p:nvSpPr>
          <p:cNvPr id="5" name="Rectangle 4"/>
          <p:cNvSpPr/>
          <p:nvPr/>
        </p:nvSpPr>
        <p:spPr>
          <a:xfrm>
            <a:off x="2276685" y="3228945"/>
            <a:ext cx="5695790" cy="1826141"/>
          </a:xfrm>
          <a:prstGeom prst="rect">
            <a:avLst/>
          </a:prstGeom>
        </p:spPr>
        <p:txBody>
          <a:bodyPr wrap="none">
            <a:spAutoFit/>
          </a:bodyPr>
          <a:lstStyle/>
          <a:p>
            <a:pPr marL="342900" lvl="0" indent="-342900" algn="r" rtl="1">
              <a:spcBef>
                <a:spcPts val="1000"/>
              </a:spcBef>
              <a:buClr>
                <a:srgbClr val="1E5155">
                  <a:lumMod val="40000"/>
                  <a:lumOff val="60000"/>
                </a:srgbClr>
              </a:buClr>
              <a:buSzPct val="80000"/>
              <a:buFont typeface="Wingdings 3" charset="2"/>
              <a:buChar char=""/>
            </a:pPr>
            <a:endParaRPr lang="fr-FR" sz="3200" dirty="0" smtClean="0">
              <a:solidFill>
                <a:srgbClr val="FFFF00"/>
              </a:solidFill>
              <a:latin typeface="Sakkal Majalla" panose="02000000000000000000" pitchFamily="2" charset="-78"/>
              <a:cs typeface="Sakkal Majalla" panose="02000000000000000000" pitchFamily="2" charset="-78"/>
            </a:endParaRPr>
          </a:p>
          <a:p>
            <a:pPr marL="342900" lvl="0" indent="-342900" algn="r" rtl="1">
              <a:spcBef>
                <a:spcPts val="1000"/>
              </a:spcBef>
              <a:buClr>
                <a:srgbClr val="1E5155">
                  <a:lumMod val="40000"/>
                  <a:lumOff val="60000"/>
                </a:srgbClr>
              </a:buClr>
              <a:buSzPct val="80000"/>
              <a:buFont typeface="Wingdings 3" charset="2"/>
              <a:buChar char=""/>
            </a:pPr>
            <a:endParaRPr lang="fr-FR" sz="3200" dirty="0">
              <a:solidFill>
                <a:srgbClr val="FFFF00"/>
              </a:solidFill>
              <a:latin typeface="Sakkal Majalla" panose="02000000000000000000" pitchFamily="2" charset="-78"/>
              <a:cs typeface="Sakkal Majalla" panose="02000000000000000000" pitchFamily="2" charset="-78"/>
            </a:endParaRPr>
          </a:p>
          <a:p>
            <a:pPr marL="342900" lvl="0" indent="-342900" algn="r" rtl="1">
              <a:spcBef>
                <a:spcPts val="1000"/>
              </a:spcBef>
              <a:buClr>
                <a:srgbClr val="1E5155">
                  <a:lumMod val="40000"/>
                  <a:lumOff val="60000"/>
                </a:srgbClr>
              </a:buClr>
              <a:buSzPct val="80000"/>
              <a:buFont typeface="Wingdings 3" charset="2"/>
              <a:buChar char=""/>
            </a:pPr>
            <a:r>
              <a:rPr lang="ar-DZ" sz="3200" dirty="0" smtClean="0">
                <a:solidFill>
                  <a:srgbClr val="00B0F0"/>
                </a:solidFill>
                <a:latin typeface="Sakkal Majalla" panose="02000000000000000000" pitchFamily="2" charset="-78"/>
                <a:cs typeface="Sakkal Majalla" panose="02000000000000000000" pitchFamily="2" charset="-78"/>
              </a:rPr>
              <a:t>التصريح </a:t>
            </a:r>
            <a:r>
              <a:rPr lang="ar-DZ" sz="3200" dirty="0">
                <a:solidFill>
                  <a:srgbClr val="00B0F0"/>
                </a:solidFill>
                <a:latin typeface="Sakkal Majalla" panose="02000000000000000000" pitchFamily="2" charset="-78"/>
                <a:cs typeface="Sakkal Majalla" panose="02000000000000000000" pitchFamily="2" charset="-78"/>
              </a:rPr>
              <a:t>التقديري للمكلفين الحدد  (</a:t>
            </a:r>
            <a:r>
              <a:rPr lang="fr-FR" sz="3200" dirty="0">
                <a:solidFill>
                  <a:srgbClr val="00B0F0"/>
                </a:solidFill>
                <a:latin typeface="Sakkal Majalla" panose="02000000000000000000" pitchFamily="2" charset="-78"/>
                <a:cs typeface="Sakkal Majalla" panose="02000000000000000000" pitchFamily="2" charset="-78"/>
              </a:rPr>
              <a:t>G12BIS</a:t>
            </a:r>
            <a:r>
              <a:rPr lang="ar-DZ" sz="3200" dirty="0">
                <a:solidFill>
                  <a:srgbClr val="00B0F0"/>
                </a:solidFill>
                <a:latin typeface="Sakkal Majalla" panose="02000000000000000000" pitchFamily="2" charset="-78"/>
                <a:cs typeface="Sakkal Majalla" panose="02000000000000000000" pitchFamily="2" charset="-78"/>
              </a:rPr>
              <a:t>)</a:t>
            </a:r>
            <a:endParaRPr lang="fr-FR" sz="3200" dirty="0">
              <a:solidFill>
                <a:srgbClr val="00B0F0"/>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255077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5">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blipFill>
            <a:blip r:embed="rId2"/>
            <a:tile tx="0" ty="0" sx="100000" sy="100000" flip="none" algn="tl"/>
          </a:blipFill>
        </p:spPr>
        <p:txBody>
          <a:bodyPr/>
          <a:lstStyle/>
          <a:p>
            <a:pPr algn="r" rtl="1"/>
            <a:r>
              <a:rPr lang="ar-DZ" sz="4000" dirty="0">
                <a:solidFill>
                  <a:schemeClr val="bg1"/>
                </a:solidFill>
                <a:latin typeface="Sakkal Majalla" panose="02000000000000000000" pitchFamily="2" charset="-78"/>
                <a:cs typeface="Sakkal Majalla" panose="02000000000000000000" pitchFamily="2" charset="-78"/>
              </a:rPr>
              <a:t>دروس على الخط                                             </a:t>
            </a:r>
            <a:r>
              <a:rPr lang="fr-FR" sz="4000" dirty="0">
                <a:solidFill>
                  <a:schemeClr val="bg1"/>
                </a:solidFill>
                <a:latin typeface="Sakkal Majalla" panose="02000000000000000000" pitchFamily="2" charset="-78"/>
                <a:cs typeface="Sakkal Majalla" panose="02000000000000000000" pitchFamily="2" charset="-78"/>
              </a:rPr>
              <a:t>   </a:t>
            </a:r>
            <a:r>
              <a:rPr lang="ar-DZ" sz="4000" dirty="0">
                <a:solidFill>
                  <a:schemeClr val="bg1"/>
                </a:solidFill>
                <a:latin typeface="Sakkal Majalla" panose="02000000000000000000" pitchFamily="2" charset="-78"/>
                <a:cs typeface="Sakkal Majalla" panose="02000000000000000000" pitchFamily="2" charset="-78"/>
              </a:rPr>
              <a:t>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a:t>
            </a:r>
            <a:r>
              <a:rPr lang="ar-DZ" sz="4000" dirty="0" smtClean="0">
                <a:solidFill>
                  <a:schemeClr val="bg1"/>
                </a:solidFill>
                <a:latin typeface="Sakkal Majalla" panose="02000000000000000000" pitchFamily="2" charset="-78"/>
                <a:cs typeface="Sakkal Majalla" panose="02000000000000000000" pitchFamily="2" charset="-78"/>
              </a:rPr>
              <a:t>وتدقيق</a:t>
            </a:r>
            <a:r>
              <a:rPr lang="fr-FR" sz="4000" dirty="0" smtClean="0">
                <a:solidFill>
                  <a:schemeClr val="bg1"/>
                </a:solidFill>
                <a:latin typeface="Sakkal Majalla" panose="02000000000000000000" pitchFamily="2" charset="-78"/>
                <a:cs typeface="Sakkal Majalla" panose="02000000000000000000" pitchFamily="2" charset="-78"/>
              </a:rPr>
              <a:t/>
            </a:r>
            <a:br>
              <a:rPr lang="fr-FR" sz="4000" dirty="0" smtClean="0">
                <a:solidFill>
                  <a:schemeClr val="bg1"/>
                </a:solidFill>
                <a:latin typeface="Sakkal Majalla" panose="02000000000000000000" pitchFamily="2" charset="-78"/>
                <a:cs typeface="Sakkal Majalla" panose="02000000000000000000" pitchFamily="2" charset="-78"/>
              </a:rPr>
            </a:br>
            <a:endParaRPr lang="fr-FR" b="1" dirty="0">
              <a:solidFill>
                <a:schemeClr val="bg1"/>
              </a:solidFill>
            </a:endParaRPr>
          </a:p>
        </p:txBody>
      </p:sp>
      <p:pic>
        <p:nvPicPr>
          <p:cNvPr id="4" name="Espace réservé du contenu 3"/>
          <p:cNvPicPr>
            <a:picLocks noGrp="1" noChangeAspect="1"/>
          </p:cNvPicPr>
          <p:nvPr>
            <p:ph idx="1"/>
          </p:nvPr>
        </p:nvPicPr>
        <p:blipFill>
          <a:blip r:embed="rId3"/>
          <a:stretch>
            <a:fillRect/>
          </a:stretch>
        </p:blipFill>
        <p:spPr>
          <a:xfrm>
            <a:off x="646113" y="1944710"/>
            <a:ext cx="9404350" cy="4803819"/>
          </a:xfrm>
          <a:prstGeom prst="rect">
            <a:avLst/>
          </a:prstGeom>
        </p:spPr>
      </p:pic>
      <p:sp>
        <p:nvSpPr>
          <p:cNvPr id="5" name="Rectangle 4"/>
          <p:cNvSpPr/>
          <p:nvPr/>
        </p:nvSpPr>
        <p:spPr>
          <a:xfrm>
            <a:off x="4694815" y="3075057"/>
            <a:ext cx="2802370" cy="1938992"/>
          </a:xfrm>
          <a:prstGeom prst="rect">
            <a:avLst/>
          </a:prstGeom>
        </p:spPr>
        <p:txBody>
          <a:bodyPr wrap="none">
            <a:spAutoFit/>
          </a:bodyPr>
          <a:lstStyle/>
          <a:p>
            <a:endParaRPr lang="ar-DZ" sz="4000" b="1" dirty="0" smtClean="0">
              <a:solidFill>
                <a:srgbClr val="FFFF00"/>
              </a:solidFill>
              <a:latin typeface="Sakkal Majalla" panose="02000000000000000000" pitchFamily="2" charset="-78"/>
              <a:cs typeface="Sakkal Majalla" panose="02000000000000000000" pitchFamily="2" charset="-78"/>
            </a:endParaRPr>
          </a:p>
          <a:p>
            <a:endParaRPr lang="ar-DZ" sz="4000" b="1" dirty="0">
              <a:solidFill>
                <a:srgbClr val="FFFF00"/>
              </a:solidFill>
              <a:latin typeface="Sakkal Majalla" panose="02000000000000000000" pitchFamily="2" charset="-78"/>
              <a:cs typeface="Sakkal Majalla" panose="02000000000000000000" pitchFamily="2" charset="-78"/>
            </a:endParaRPr>
          </a:p>
          <a:p>
            <a:r>
              <a:rPr lang="ar-DZ" sz="4000" b="1" dirty="0" smtClean="0">
                <a:solidFill>
                  <a:srgbClr val="00B050"/>
                </a:solidFill>
                <a:latin typeface="Sakkal Majalla" panose="02000000000000000000" pitchFamily="2" charset="-78"/>
                <a:cs typeface="Sakkal Majalla" panose="02000000000000000000" pitchFamily="2" charset="-78"/>
              </a:rPr>
              <a:t>التصريح </a:t>
            </a:r>
            <a:r>
              <a:rPr lang="ar-DZ" sz="4000" b="1" dirty="0">
                <a:solidFill>
                  <a:srgbClr val="00B050"/>
                </a:solidFill>
                <a:latin typeface="Sakkal Majalla" panose="02000000000000000000" pitchFamily="2" charset="-78"/>
                <a:cs typeface="Sakkal Majalla" panose="02000000000000000000" pitchFamily="2" charset="-78"/>
              </a:rPr>
              <a:t>التكميلي</a:t>
            </a:r>
            <a:endParaRPr lang="fr-FR" dirty="0">
              <a:solidFill>
                <a:srgbClr val="00B050"/>
              </a:solidFill>
            </a:endParaRPr>
          </a:p>
        </p:txBody>
      </p:sp>
    </p:spTree>
    <p:extLst>
      <p:ext uri="{BB962C8B-B14F-4D97-AF65-F5344CB8AC3E}">
        <p14:creationId xmlns:p14="http://schemas.microsoft.com/office/powerpoint/2010/main" val="2963279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5">
                                            <p:txEl>
                                              <p:pRg st="2" end="2"/>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a:t>
            </a:r>
            <a:r>
              <a:rPr lang="fr-FR" sz="4000" dirty="0">
                <a:solidFill>
                  <a:prstClr val="black"/>
                </a:solidFill>
                <a:latin typeface="Sakkal Majalla" panose="02000000000000000000" pitchFamily="2" charset="-78"/>
                <a:cs typeface="Sakkal Majalla" panose="02000000000000000000" pitchFamily="2" charset="-78"/>
              </a:rPr>
              <a:t>   </a:t>
            </a:r>
            <a:r>
              <a:rPr lang="ar-DZ" sz="4000" dirty="0">
                <a:solidFill>
                  <a:prstClr val="black"/>
                </a:solidFill>
                <a:latin typeface="Sakkal Majalla" panose="02000000000000000000" pitchFamily="2" charset="-78"/>
                <a:cs typeface="Sakkal Majalla" panose="02000000000000000000" pitchFamily="2" charset="-78"/>
              </a:rPr>
              <a:t>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403742" cy="4195481"/>
          </a:xfrm>
        </p:spPr>
        <p:txBody>
          <a:bodyPr/>
          <a:lstStyle/>
          <a:p>
            <a:pPr marL="0" lvl="0" indent="0" algn="ctr" rtl="1">
              <a:buClr>
                <a:srgbClr val="B31166"/>
              </a:buClr>
              <a:buNone/>
            </a:pPr>
            <a:endParaRPr lang="fr-FR" sz="4000" b="1" dirty="0" smtClean="0">
              <a:solidFill>
                <a:prstClr val="black">
                  <a:lumMod val="75000"/>
                  <a:lumOff val="25000"/>
                </a:prstClr>
              </a:solidFill>
              <a:latin typeface="Traditional Arabic" panose="02020603050405020304" pitchFamily="18" charset="-78"/>
              <a:cs typeface="Traditional Arabic" panose="02020603050405020304" pitchFamily="18" charset="-78"/>
            </a:endParaRPr>
          </a:p>
          <a:p>
            <a:pPr marL="0" lvl="0" indent="0" algn="ctr" rtl="1">
              <a:buClr>
                <a:srgbClr val="B31166"/>
              </a:buClr>
              <a:buNone/>
            </a:pPr>
            <a:endParaRPr lang="fr-FR" sz="4000" b="1" dirty="0">
              <a:solidFill>
                <a:prstClr val="black">
                  <a:lumMod val="75000"/>
                  <a:lumOff val="25000"/>
                </a:prstClr>
              </a:solidFill>
              <a:latin typeface="Traditional Arabic" panose="02020603050405020304" pitchFamily="18" charset="-78"/>
              <a:cs typeface="Traditional Arabic" panose="02020603050405020304" pitchFamily="18" charset="-78"/>
            </a:endParaRPr>
          </a:p>
          <a:p>
            <a:pPr marL="0" lvl="0" indent="0" algn="ctr" rtl="1">
              <a:buClr>
                <a:srgbClr val="B31166"/>
              </a:buClr>
              <a:buNone/>
            </a:pPr>
            <a:r>
              <a:rPr lang="ar-DZ" sz="4000" b="1" dirty="0" smtClean="0">
                <a:solidFill>
                  <a:srgbClr val="002060"/>
                </a:solidFill>
                <a:latin typeface="Sakkal Majalla" panose="02000000000000000000" pitchFamily="2" charset="-78"/>
                <a:cs typeface="Sakkal Majalla" panose="02000000000000000000" pitchFamily="2" charset="-78"/>
              </a:rPr>
              <a:t>التزامات </a:t>
            </a:r>
            <a:r>
              <a:rPr lang="ar-DZ" sz="4000" b="1" dirty="0">
                <a:solidFill>
                  <a:srgbClr val="002060"/>
                </a:solidFill>
                <a:latin typeface="Sakkal Majalla" panose="02000000000000000000" pitchFamily="2" charset="-78"/>
                <a:cs typeface="Sakkal Majalla" panose="02000000000000000000" pitchFamily="2" charset="-78"/>
              </a:rPr>
              <a:t>محاسبية  أخرى</a:t>
            </a:r>
          </a:p>
          <a:p>
            <a:endParaRPr lang="fr-FR" dirty="0"/>
          </a:p>
        </p:txBody>
      </p:sp>
    </p:spTree>
    <p:extLst>
      <p:ext uri="{BB962C8B-B14F-4D97-AF65-F5344CB8AC3E}">
        <p14:creationId xmlns:p14="http://schemas.microsoft.com/office/powerpoint/2010/main" val="193803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206062"/>
            <a:ext cx="9734261" cy="1519707"/>
          </a:xfrm>
          <a:blipFill>
            <a:blip r:embed="rId2"/>
            <a:tile tx="0" ty="0" sx="100000" sy="100000" flip="none" algn="tl"/>
          </a:blipFill>
        </p:spPr>
        <p:txBody>
          <a:bodyPr/>
          <a:lstStyle/>
          <a:p>
            <a:pPr algn="ctr" rtl="1"/>
            <a:r>
              <a:rPr lang="ar-DZ" sz="4000" dirty="0">
                <a:solidFill>
                  <a:prstClr val="black"/>
                </a:solidFill>
                <a:latin typeface="Sakkal Majalla" panose="02000000000000000000" pitchFamily="2" charset="-78"/>
                <a:cs typeface="Sakkal Majalla" panose="02000000000000000000" pitchFamily="2" charset="-78"/>
              </a:rPr>
              <a:t>دروس على الخط                                             </a:t>
            </a:r>
            <a:r>
              <a:rPr lang="fr-FR" sz="4000" dirty="0">
                <a:solidFill>
                  <a:prstClr val="black"/>
                </a:solidFill>
                <a:latin typeface="Sakkal Majalla" panose="02000000000000000000" pitchFamily="2" charset="-78"/>
                <a:cs typeface="Sakkal Majalla" panose="02000000000000000000" pitchFamily="2" charset="-78"/>
              </a:rPr>
              <a:t>   </a:t>
            </a:r>
            <a:r>
              <a:rPr lang="ar-DZ" sz="4000" dirty="0">
                <a:solidFill>
                  <a:prstClr val="black"/>
                </a:solidFill>
                <a:latin typeface="Sakkal Majalla" panose="02000000000000000000" pitchFamily="2" charset="-78"/>
                <a:cs typeface="Sakkal Majalla" panose="02000000000000000000" pitchFamily="2" charset="-78"/>
              </a:rPr>
              <a:t>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a:t>
            </a:r>
            <a:r>
              <a:rPr lang="ar-DZ" sz="4000" dirty="0" smtClean="0">
                <a:solidFill>
                  <a:prstClr val="black"/>
                </a:solidFill>
                <a:latin typeface="Sakkal Majalla" panose="02000000000000000000" pitchFamily="2" charset="-78"/>
                <a:cs typeface="Sakkal Majalla" panose="02000000000000000000" pitchFamily="2" charset="-78"/>
              </a:rPr>
              <a:t>وتدقيق</a:t>
            </a:r>
            <a:r>
              <a:rPr lang="fr-FR" sz="4000" dirty="0" smtClean="0">
                <a:solidFill>
                  <a:prstClr val="black"/>
                </a:solidFill>
                <a:latin typeface="Sakkal Majalla" panose="02000000000000000000" pitchFamily="2" charset="-78"/>
                <a:cs typeface="Sakkal Majalla" panose="02000000000000000000" pitchFamily="2" charset="-78"/>
              </a:rPr>
              <a:t/>
            </a:r>
            <a:br>
              <a:rPr lang="fr-FR" sz="4000" dirty="0" smtClean="0">
                <a:solidFill>
                  <a:prstClr val="black"/>
                </a:solidFill>
                <a:latin typeface="Sakkal Majalla" panose="02000000000000000000" pitchFamily="2" charset="-78"/>
                <a:cs typeface="Sakkal Majalla" panose="02000000000000000000" pitchFamily="2" charset="-78"/>
              </a:rPr>
            </a:br>
            <a:r>
              <a:rPr lang="fr-FR" sz="4000" dirty="0" smtClean="0">
                <a:solidFill>
                  <a:prstClr val="black"/>
                </a:solidFill>
                <a:latin typeface="Sakkal Majalla" panose="02000000000000000000" pitchFamily="2" charset="-78"/>
                <a:cs typeface="Sakkal Majalla" panose="02000000000000000000" pitchFamily="2" charset="-78"/>
              </a:rPr>
              <a:t/>
            </a:r>
            <a:br>
              <a:rPr lang="fr-FR" sz="4000" dirty="0" smtClean="0">
                <a:solidFill>
                  <a:prstClr val="black"/>
                </a:solidFill>
                <a:latin typeface="Sakkal Majalla" panose="02000000000000000000" pitchFamily="2" charset="-78"/>
                <a:cs typeface="Sakkal Majalla" panose="02000000000000000000" pitchFamily="2" charset="-78"/>
              </a:rPr>
            </a:br>
            <a:r>
              <a:rPr lang="ar-DZ" sz="4000" b="1" dirty="0">
                <a:solidFill>
                  <a:srgbClr val="FFFF00"/>
                </a:solidFill>
                <a:latin typeface="Sakkal Majalla" panose="02000000000000000000" pitchFamily="2" charset="-78"/>
                <a:cs typeface="Sakkal Majalla" panose="02000000000000000000" pitchFamily="2" charset="-78"/>
              </a:rPr>
              <a:t/>
            </a:r>
            <a:br>
              <a:rPr lang="ar-DZ" sz="4000" b="1" dirty="0">
                <a:solidFill>
                  <a:srgbClr val="FFFF00"/>
                </a:solidFill>
                <a:latin typeface="Sakkal Majalla" panose="02000000000000000000" pitchFamily="2" charset="-78"/>
                <a:cs typeface="Sakkal Majalla" panose="02000000000000000000" pitchFamily="2" charset="-78"/>
              </a:rPr>
            </a:br>
            <a:r>
              <a:rPr lang="fr-FR" sz="4000" dirty="0" smtClean="0">
                <a:solidFill>
                  <a:srgbClr val="FFFF00"/>
                </a:solidFill>
                <a:latin typeface="Sakkal Majalla" panose="02000000000000000000" pitchFamily="2" charset="-78"/>
                <a:cs typeface="Sakkal Majalla" panose="02000000000000000000" pitchFamily="2" charset="-78"/>
              </a:rPr>
              <a:t/>
            </a:r>
            <a:br>
              <a:rPr lang="fr-FR" sz="4000" dirty="0" smtClean="0">
                <a:solidFill>
                  <a:srgbClr val="FFFF00"/>
                </a:solidFill>
                <a:latin typeface="Sakkal Majalla" panose="02000000000000000000" pitchFamily="2" charset="-78"/>
                <a:cs typeface="Sakkal Majalla" panose="02000000000000000000" pitchFamily="2" charset="-78"/>
              </a:rPr>
            </a:br>
            <a:endParaRPr lang="fr-FR" dirty="0">
              <a:solidFill>
                <a:srgbClr val="FFFF00"/>
              </a:solidFill>
              <a:latin typeface="Sakkal Majalla" panose="02000000000000000000" pitchFamily="2" charset="-78"/>
              <a:cs typeface="Sakkal Majalla" panose="02000000000000000000" pitchFamily="2" charset="-78"/>
            </a:endParaRPr>
          </a:p>
        </p:txBody>
      </p:sp>
      <p:sp>
        <p:nvSpPr>
          <p:cNvPr id="3" name="Espace réservé du contenu 2"/>
          <p:cNvSpPr>
            <a:spLocks noGrp="1"/>
          </p:cNvSpPr>
          <p:nvPr>
            <p:ph idx="1"/>
          </p:nvPr>
        </p:nvSpPr>
        <p:spPr>
          <a:xfrm>
            <a:off x="1103312" y="2704563"/>
            <a:ext cx="8946541" cy="3543836"/>
          </a:xfrm>
        </p:spPr>
        <p:txBody>
          <a:bodyPr/>
          <a:lstStyle/>
          <a:p>
            <a:pPr algn="r" rtl="1"/>
            <a:endParaRPr lang="fr-FR" dirty="0" smtClean="0"/>
          </a:p>
          <a:p>
            <a:pPr algn="r" rtl="1"/>
            <a:endParaRPr lang="fr-FR" dirty="0"/>
          </a:p>
        </p:txBody>
      </p:sp>
      <p:sp>
        <p:nvSpPr>
          <p:cNvPr id="4" name="Espace réservé du contenu 2"/>
          <p:cNvSpPr txBox="1">
            <a:spLocks/>
          </p:cNvSpPr>
          <p:nvPr/>
        </p:nvSpPr>
        <p:spPr>
          <a:xfrm>
            <a:off x="243841" y="2603500"/>
            <a:ext cx="10136532" cy="400050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lgn="just" rtl="1">
              <a:buFont typeface="Wingdings" panose="05000000000000000000" pitchFamily="2" charset="2"/>
              <a:buChar char="§"/>
            </a:pPr>
            <a:r>
              <a:rPr lang="ar-SA" sz="4000" b="1" dirty="0" smtClean="0">
                <a:latin typeface="Traditional Arabic" panose="02020603050405020304" pitchFamily="18" charset="-78"/>
                <a:cs typeface="Traditional Arabic" panose="02020603050405020304" pitchFamily="18" charset="-78"/>
              </a:rPr>
              <a:t>مسك </a:t>
            </a:r>
            <a:r>
              <a:rPr lang="ar-SA" sz="4000" b="1" dirty="0" smtClean="0">
                <a:solidFill>
                  <a:srgbClr val="33CC33"/>
                </a:solidFill>
                <a:latin typeface="Traditional Arabic" panose="02020603050405020304" pitchFamily="18" charset="-78"/>
                <a:cs typeface="Traditional Arabic" panose="02020603050405020304" pitchFamily="18" charset="-78"/>
              </a:rPr>
              <a:t>سجل مرقم ومؤشر </a:t>
            </a:r>
            <a:r>
              <a:rPr lang="ar-SA" sz="4000" b="1" dirty="0" smtClean="0">
                <a:latin typeface="Traditional Arabic" panose="02020603050405020304" pitchFamily="18" charset="-78"/>
                <a:cs typeface="Traditional Arabic" panose="02020603050405020304" pitchFamily="18" charset="-78"/>
              </a:rPr>
              <a:t>عليه من طرف المصالح </a:t>
            </a:r>
            <a:r>
              <a:rPr lang="ar-SA" sz="4000" b="1" dirty="0" err="1" smtClean="0">
                <a:latin typeface="Traditional Arabic" panose="02020603050405020304" pitchFamily="18" charset="-78"/>
                <a:cs typeface="Traditional Arabic" panose="02020603050405020304" pitchFamily="18" charset="-78"/>
              </a:rPr>
              <a:t>الجبائية</a:t>
            </a:r>
            <a:r>
              <a:rPr lang="ar-SA" sz="4000" b="1" dirty="0" smtClean="0">
                <a:latin typeface="Traditional Arabic" panose="02020603050405020304" pitchFamily="18" charset="-78"/>
                <a:cs typeface="Traditional Arabic" panose="02020603050405020304" pitchFamily="18" charset="-78"/>
              </a:rPr>
              <a:t>، يتضمن تلخيص سنوي وتسجل فيه </a:t>
            </a:r>
            <a:r>
              <a:rPr lang="ar-SA" sz="4000" b="1" dirty="0" smtClean="0">
                <a:solidFill>
                  <a:srgbClr val="33CC33"/>
                </a:solidFill>
                <a:latin typeface="Traditional Arabic" panose="02020603050405020304" pitchFamily="18" charset="-78"/>
                <a:cs typeface="Traditional Arabic" panose="02020603050405020304" pitchFamily="18" charset="-78"/>
              </a:rPr>
              <a:t>تفاصيل مشترياتهم </a:t>
            </a:r>
            <a:r>
              <a:rPr lang="ar-SA" sz="4000" b="1" dirty="0" smtClean="0">
                <a:latin typeface="Traditional Arabic" panose="02020603050405020304" pitchFamily="18" charset="-78"/>
                <a:cs typeface="Traditional Arabic" panose="02020603050405020304" pitchFamily="18" charset="-78"/>
              </a:rPr>
              <a:t>المدعمة بالفواتير و غيرها من المستندات الثبوتية</a:t>
            </a:r>
            <a:r>
              <a:rPr lang="ar-DZ" sz="4000" b="1" dirty="0" smtClean="0">
                <a:latin typeface="Traditional Arabic" panose="02020603050405020304" pitchFamily="18" charset="-78"/>
                <a:cs typeface="Traditional Arabic" panose="02020603050405020304" pitchFamily="18" charset="-78"/>
              </a:rPr>
              <a:t>؛</a:t>
            </a:r>
          </a:p>
          <a:p>
            <a:pPr algn="just" rtl="1">
              <a:buFont typeface="Wingdings" panose="05000000000000000000" pitchFamily="2" charset="2"/>
              <a:buChar char="§"/>
            </a:pPr>
            <a:r>
              <a:rPr lang="ar-SA" sz="4000" b="1" dirty="0" smtClean="0">
                <a:latin typeface="Traditional Arabic" panose="02020603050405020304" pitchFamily="18" charset="-78"/>
                <a:cs typeface="Traditional Arabic" panose="02020603050405020304" pitchFamily="18" charset="-78"/>
              </a:rPr>
              <a:t>مسك </a:t>
            </a:r>
            <a:r>
              <a:rPr lang="ar-SA" sz="4000" b="1" dirty="0" smtClean="0">
                <a:solidFill>
                  <a:srgbClr val="33CC33"/>
                </a:solidFill>
                <a:latin typeface="Traditional Arabic" panose="02020603050405020304" pitchFamily="18" charset="-78"/>
                <a:cs typeface="Traditional Arabic" panose="02020603050405020304" pitchFamily="18" charset="-78"/>
              </a:rPr>
              <a:t>سجل مرقم ومؤشر </a:t>
            </a:r>
            <a:r>
              <a:rPr lang="ar-SA" sz="4000" b="1" dirty="0" smtClean="0">
                <a:latin typeface="Traditional Arabic" panose="02020603050405020304" pitchFamily="18" charset="-78"/>
                <a:cs typeface="Traditional Arabic" panose="02020603050405020304" pitchFamily="18" charset="-78"/>
              </a:rPr>
              <a:t>عليه يخصص لتسجيل </a:t>
            </a:r>
            <a:r>
              <a:rPr lang="ar-SA" sz="4000" b="1" dirty="0" smtClean="0">
                <a:solidFill>
                  <a:srgbClr val="33CC33"/>
                </a:solidFill>
                <a:latin typeface="Traditional Arabic" panose="02020603050405020304" pitchFamily="18" charset="-78"/>
                <a:cs typeface="Traditional Arabic" panose="02020603050405020304" pitchFamily="18" charset="-78"/>
              </a:rPr>
              <a:t>المبيعات</a:t>
            </a:r>
            <a:r>
              <a:rPr lang="ar-DZ" sz="4000" b="1" dirty="0" smtClean="0">
                <a:solidFill>
                  <a:srgbClr val="33CC33"/>
                </a:solidFill>
                <a:latin typeface="Traditional Arabic" panose="02020603050405020304" pitchFamily="18" charset="-78"/>
                <a:cs typeface="Traditional Arabic" panose="02020603050405020304" pitchFamily="18" charset="-78"/>
              </a:rPr>
              <a:t>؛</a:t>
            </a:r>
          </a:p>
          <a:p>
            <a:pPr algn="just" rtl="1">
              <a:buFont typeface="Wingdings" panose="05000000000000000000" pitchFamily="2" charset="2"/>
              <a:buChar char="§"/>
            </a:pPr>
            <a:r>
              <a:rPr lang="ar-DZ" sz="4000" b="1" dirty="0" smtClean="0">
                <a:latin typeface="Traditional Arabic" panose="02020603050405020304" pitchFamily="18" charset="-78"/>
                <a:cs typeface="Traditional Arabic" panose="02020603050405020304" pitchFamily="18" charset="-78"/>
              </a:rPr>
              <a:t>ا</a:t>
            </a:r>
            <a:r>
              <a:rPr lang="ar-SA" sz="4000" b="1" dirty="0" smtClean="0">
                <a:latin typeface="Traditional Arabic" panose="02020603050405020304" pitchFamily="18" charset="-78"/>
                <a:cs typeface="Traditional Arabic" panose="02020603050405020304" pitchFamily="18" charset="-78"/>
              </a:rPr>
              <a:t>لمكلف</a:t>
            </a:r>
            <a:r>
              <a:rPr lang="ar-DZ" sz="4000" b="1" dirty="0" smtClean="0">
                <a:latin typeface="Traditional Arabic" panose="02020603050405020304" pitchFamily="18" charset="-78"/>
                <a:cs typeface="Traditional Arabic" panose="02020603050405020304" pitchFamily="18" charset="-78"/>
              </a:rPr>
              <a:t>و</a:t>
            </a:r>
            <a:r>
              <a:rPr lang="ar-SA" sz="4000" b="1" dirty="0" smtClean="0">
                <a:latin typeface="Traditional Arabic" panose="02020603050405020304" pitchFamily="18" charset="-78"/>
                <a:cs typeface="Traditional Arabic" panose="02020603050405020304" pitchFamily="18" charset="-78"/>
              </a:rPr>
              <a:t>ن الذين يمارسون نشاط تأدية الخدمات، يجب عليهم حيازة </a:t>
            </a:r>
            <a:r>
              <a:rPr lang="ar-SA" sz="4000" b="1" dirty="0" smtClean="0">
                <a:solidFill>
                  <a:srgbClr val="33CC33"/>
                </a:solidFill>
                <a:latin typeface="Traditional Arabic" panose="02020603050405020304" pitchFamily="18" charset="-78"/>
                <a:cs typeface="Traditional Arabic" panose="02020603050405020304" pitchFamily="18" charset="-78"/>
              </a:rPr>
              <a:t>دفتر يومي </a:t>
            </a:r>
            <a:r>
              <a:rPr lang="ar-SA" sz="4000" b="1" dirty="0" smtClean="0">
                <a:latin typeface="Traditional Arabic" panose="02020603050405020304" pitchFamily="18" charset="-78"/>
                <a:cs typeface="Traditional Arabic" panose="02020603050405020304" pitchFamily="18" charset="-78"/>
              </a:rPr>
              <a:t>يتم ضبطه يوما بيوم  تسجل فيه </a:t>
            </a:r>
            <a:r>
              <a:rPr lang="ar-SA" sz="4000" b="1" dirty="0" smtClean="0">
                <a:solidFill>
                  <a:srgbClr val="33CC33"/>
                </a:solidFill>
                <a:latin typeface="Traditional Arabic" panose="02020603050405020304" pitchFamily="18" charset="-78"/>
                <a:cs typeface="Traditional Arabic" panose="02020603050405020304" pitchFamily="18" charset="-78"/>
              </a:rPr>
              <a:t>الإيرادات والنفقات المهنية</a:t>
            </a:r>
            <a:r>
              <a:rPr lang="ar-DZ" sz="4000" b="1" dirty="0" smtClean="0">
                <a:solidFill>
                  <a:srgbClr val="33CC33"/>
                </a:solidFill>
                <a:latin typeface="Traditional Arabic" panose="02020603050405020304" pitchFamily="18" charset="-78"/>
                <a:cs typeface="Traditional Arabic" panose="02020603050405020304" pitchFamily="18" charset="-78"/>
              </a:rPr>
              <a:t>.</a:t>
            </a:r>
            <a:r>
              <a:rPr lang="ar-SA" sz="4000" b="1" dirty="0" smtClean="0">
                <a:solidFill>
                  <a:srgbClr val="33CC33"/>
                </a:solidFill>
                <a:latin typeface="Traditional Arabic" panose="02020603050405020304" pitchFamily="18" charset="-78"/>
                <a:cs typeface="Traditional Arabic" panose="02020603050405020304" pitchFamily="18" charset="-78"/>
              </a:rPr>
              <a:t> </a:t>
            </a:r>
            <a:endParaRPr lang="fr-FR" sz="4000" b="1" dirty="0">
              <a:solidFill>
                <a:srgbClr val="33CC33"/>
              </a:solidFill>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59413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4">
                                            <p:txEl>
                                              <p:pRg st="0" end="0"/>
                                            </p:txEl>
                                          </p:spTgt>
                                        </p:tgtEl>
                                        <p:attrNameLst>
                                          <p:attrName>ppt_x</p:attrName>
                                          <p:attrName>ppt_y</p:attrName>
                                        </p:attrNameLst>
                                      </p:cBhvr>
                                    </p:animMotion>
                                    <p:animRot by="1500000">
                                      <p:cBhvr>
                                        <p:cTn id="7" dur="125" fill="hold">
                                          <p:stCondLst>
                                            <p:cond delay="0"/>
                                          </p:stCondLst>
                                        </p:cTn>
                                        <p:tgtEl>
                                          <p:spTgt spid="4">
                                            <p:txEl>
                                              <p:pRg st="0" end="0"/>
                                            </p:txEl>
                                          </p:spTgt>
                                        </p:tgtEl>
                                        <p:attrNameLst>
                                          <p:attrName>r</p:attrName>
                                        </p:attrNameLst>
                                      </p:cBhvr>
                                    </p:animRot>
                                    <p:animRot by="-1500000">
                                      <p:cBhvr>
                                        <p:cTn id="8" dur="125" fill="hold">
                                          <p:stCondLst>
                                            <p:cond delay="125"/>
                                          </p:stCondLst>
                                        </p:cTn>
                                        <p:tgtEl>
                                          <p:spTgt spid="4">
                                            <p:txEl>
                                              <p:pRg st="0" end="0"/>
                                            </p:txEl>
                                          </p:spTgt>
                                        </p:tgtEl>
                                        <p:attrNameLst>
                                          <p:attrName>r</p:attrName>
                                        </p:attrNameLst>
                                      </p:cBhvr>
                                    </p:animRot>
                                    <p:animRot by="-1500000">
                                      <p:cBhvr>
                                        <p:cTn id="9" dur="125" fill="hold">
                                          <p:stCondLst>
                                            <p:cond delay="250"/>
                                          </p:stCondLst>
                                        </p:cTn>
                                        <p:tgtEl>
                                          <p:spTgt spid="4">
                                            <p:txEl>
                                              <p:pRg st="0" end="0"/>
                                            </p:txEl>
                                          </p:spTgt>
                                        </p:tgtEl>
                                        <p:attrNameLst>
                                          <p:attrName>r</p:attrName>
                                        </p:attrNameLst>
                                      </p:cBhvr>
                                    </p:animRot>
                                    <p:animRot by="1500000">
                                      <p:cBhvr>
                                        <p:cTn id="10" dur="125" fill="hold">
                                          <p:stCondLst>
                                            <p:cond delay="375"/>
                                          </p:stCondLst>
                                        </p:cTn>
                                        <p:tgtEl>
                                          <p:spTgt spid="4">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4">
                                            <p:txEl>
                                              <p:pRg st="1" end="1"/>
                                            </p:txEl>
                                          </p:spTgt>
                                        </p:tgtEl>
                                        <p:attrNameLst>
                                          <p:attrName>ppt_x</p:attrName>
                                          <p:attrName>ppt_y</p:attrName>
                                        </p:attrNameLst>
                                      </p:cBhvr>
                                    </p:animMotion>
                                    <p:animRot by="1500000">
                                      <p:cBhvr>
                                        <p:cTn id="15" dur="125" fill="hold">
                                          <p:stCondLst>
                                            <p:cond delay="0"/>
                                          </p:stCondLst>
                                        </p:cTn>
                                        <p:tgtEl>
                                          <p:spTgt spid="4">
                                            <p:txEl>
                                              <p:pRg st="1" end="1"/>
                                            </p:txEl>
                                          </p:spTgt>
                                        </p:tgtEl>
                                        <p:attrNameLst>
                                          <p:attrName>r</p:attrName>
                                        </p:attrNameLst>
                                      </p:cBhvr>
                                    </p:animRot>
                                    <p:animRot by="-1500000">
                                      <p:cBhvr>
                                        <p:cTn id="16" dur="125" fill="hold">
                                          <p:stCondLst>
                                            <p:cond delay="125"/>
                                          </p:stCondLst>
                                        </p:cTn>
                                        <p:tgtEl>
                                          <p:spTgt spid="4">
                                            <p:txEl>
                                              <p:pRg st="1" end="1"/>
                                            </p:txEl>
                                          </p:spTgt>
                                        </p:tgtEl>
                                        <p:attrNameLst>
                                          <p:attrName>r</p:attrName>
                                        </p:attrNameLst>
                                      </p:cBhvr>
                                    </p:animRot>
                                    <p:animRot by="-1500000">
                                      <p:cBhvr>
                                        <p:cTn id="17" dur="125" fill="hold">
                                          <p:stCondLst>
                                            <p:cond delay="250"/>
                                          </p:stCondLst>
                                        </p:cTn>
                                        <p:tgtEl>
                                          <p:spTgt spid="4">
                                            <p:txEl>
                                              <p:pRg st="1" end="1"/>
                                            </p:txEl>
                                          </p:spTgt>
                                        </p:tgtEl>
                                        <p:attrNameLst>
                                          <p:attrName>r</p:attrName>
                                        </p:attrNameLst>
                                      </p:cBhvr>
                                    </p:animRot>
                                    <p:animRot by="1500000">
                                      <p:cBhvr>
                                        <p:cTn id="18" dur="125" fill="hold">
                                          <p:stCondLst>
                                            <p:cond delay="375"/>
                                          </p:stCondLst>
                                        </p:cTn>
                                        <p:tgtEl>
                                          <p:spTgt spid="4">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1000"/>
                                        <p:tgtEl>
                                          <p:spTgt spid="4">
                                            <p:txEl>
                                              <p:pRg st="2" end="2"/>
                                            </p:txEl>
                                          </p:spTgt>
                                        </p:tgtEl>
                                      </p:cBhvr>
                                    </p:animEffect>
                                    <p:anim calcmode="lin" valueType="num">
                                      <p:cBhvr>
                                        <p:cTn id="24"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blipFill>
            <a:blip r:embed="rId2"/>
            <a:tile tx="0" ty="0" sx="100000" sy="100000" flip="none" algn="tl"/>
          </a:blip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a:t>
            </a:r>
            <a:r>
              <a:rPr lang="fr-FR" sz="4000" dirty="0">
                <a:solidFill>
                  <a:prstClr val="black"/>
                </a:solidFill>
                <a:latin typeface="Sakkal Majalla" panose="02000000000000000000" pitchFamily="2" charset="-78"/>
                <a:cs typeface="Sakkal Majalla" panose="02000000000000000000" pitchFamily="2" charset="-78"/>
              </a:rPr>
              <a:t>   </a:t>
            </a:r>
            <a:r>
              <a:rPr lang="ar-DZ" sz="4000" dirty="0">
                <a:solidFill>
                  <a:prstClr val="black"/>
                </a:solidFill>
                <a:latin typeface="Sakkal Majalla" panose="02000000000000000000" pitchFamily="2" charset="-78"/>
                <a:cs typeface="Sakkal Majalla" panose="02000000000000000000" pitchFamily="2" charset="-78"/>
              </a:rPr>
              <a:t>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403742" cy="4195481"/>
          </a:xfrm>
        </p:spPr>
        <p:txBody>
          <a:bodyPr/>
          <a:lstStyle/>
          <a:p>
            <a:pPr algn="ctr" rtl="1"/>
            <a:endParaRPr lang="fr-FR" dirty="0" smtClean="0"/>
          </a:p>
          <a:p>
            <a:pPr algn="ctr" rtl="1"/>
            <a:r>
              <a:rPr lang="ar-DZ" sz="4000" b="1" dirty="0" smtClean="0">
                <a:solidFill>
                  <a:srgbClr val="FFFF00"/>
                </a:solidFill>
                <a:latin typeface="Sakkal Majalla" panose="02000000000000000000" pitchFamily="2" charset="-78"/>
                <a:cs typeface="Sakkal Majalla" panose="02000000000000000000" pitchFamily="2" charset="-78"/>
              </a:rPr>
              <a:t>المحاضرة التاسعة</a:t>
            </a:r>
          </a:p>
          <a:p>
            <a:pPr algn="ctr" rtl="1"/>
            <a:endParaRPr lang="ar-DZ" sz="4000" b="1" dirty="0">
              <a:solidFill>
                <a:srgbClr val="FFFF00"/>
              </a:solidFill>
              <a:latin typeface="Sakkal Majalla" panose="02000000000000000000" pitchFamily="2" charset="-78"/>
              <a:cs typeface="Sakkal Majalla" panose="02000000000000000000" pitchFamily="2" charset="-78"/>
            </a:endParaRPr>
          </a:p>
          <a:p>
            <a:pPr algn="ctr" rtl="1"/>
            <a:r>
              <a:rPr lang="ar-DZ" sz="4000" b="1" dirty="0" smtClean="0">
                <a:solidFill>
                  <a:schemeClr val="accent1">
                    <a:lumMod val="75000"/>
                  </a:schemeClr>
                </a:solidFill>
                <a:latin typeface="Sakkal Majalla" panose="02000000000000000000" pitchFamily="2" charset="-78"/>
                <a:cs typeface="Sakkal Majalla" panose="02000000000000000000" pitchFamily="2" charset="-78"/>
              </a:rPr>
              <a:t>المراجعة </a:t>
            </a:r>
            <a:r>
              <a:rPr lang="ar-DZ" sz="4000" b="1" dirty="0" err="1" smtClean="0">
                <a:solidFill>
                  <a:schemeClr val="accent1">
                    <a:lumMod val="75000"/>
                  </a:schemeClr>
                </a:solidFill>
                <a:latin typeface="Sakkal Majalla" panose="02000000000000000000" pitchFamily="2" charset="-78"/>
                <a:cs typeface="Sakkal Majalla" panose="02000000000000000000" pitchFamily="2" charset="-78"/>
              </a:rPr>
              <a:t>الجبائية</a:t>
            </a:r>
            <a:endParaRPr lang="fr-FR" sz="4000" b="1" dirty="0">
              <a:solidFill>
                <a:schemeClr val="accent1">
                  <a:lumMod val="75000"/>
                </a:schemeClr>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72196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3">
                                            <p:txEl>
                                              <p:pRg st="3" end="3"/>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82745" cy="1400530"/>
          </a:xfrm>
          <a:gradFill flip="none" rotWithShape="1">
            <a:gsLst>
              <a:gs pos="0">
                <a:schemeClr val="bg2">
                  <a:lumMod val="20000"/>
                  <a:lumOff val="80000"/>
                  <a:shade val="30000"/>
                  <a:satMod val="115000"/>
                </a:schemeClr>
              </a:gs>
              <a:gs pos="50000">
                <a:schemeClr val="bg2">
                  <a:lumMod val="20000"/>
                  <a:lumOff val="80000"/>
                  <a:shade val="67500"/>
                  <a:satMod val="115000"/>
                </a:schemeClr>
              </a:gs>
              <a:gs pos="100000">
                <a:schemeClr val="bg2">
                  <a:lumMod val="20000"/>
                  <a:lumOff val="80000"/>
                  <a:shade val="100000"/>
                  <a:satMod val="115000"/>
                </a:schemeClr>
              </a:gs>
            </a:gsLst>
            <a:path path="circle">
              <a:fillToRect t="100000" r="100000"/>
            </a:path>
            <a:tileRect l="-100000" b="-100000"/>
          </a:gradFill>
          <a:ln>
            <a:solidFill>
              <a:schemeClr val="bg2">
                <a:lumMod val="20000"/>
                <a:lumOff val="80000"/>
              </a:schemeClr>
            </a:solidFill>
          </a:ln>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a:t>
            </a:r>
            <a:r>
              <a:rPr lang="fr-FR" sz="4000" dirty="0">
                <a:solidFill>
                  <a:prstClr val="black"/>
                </a:solidFill>
                <a:latin typeface="Sakkal Majalla" panose="02000000000000000000" pitchFamily="2" charset="-78"/>
                <a:cs typeface="Sakkal Majalla" panose="02000000000000000000" pitchFamily="2" charset="-78"/>
              </a:rPr>
              <a:t>   </a:t>
            </a:r>
            <a:r>
              <a:rPr lang="ar-DZ" sz="4000" dirty="0">
                <a:solidFill>
                  <a:prstClr val="black"/>
                </a:solidFill>
                <a:latin typeface="Sakkal Majalla" panose="02000000000000000000" pitchFamily="2" charset="-78"/>
                <a:cs typeface="Sakkal Majalla" panose="02000000000000000000" pitchFamily="2" charset="-78"/>
              </a:rPr>
              <a:t>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1" y="2052918"/>
            <a:ext cx="9682745" cy="4195481"/>
          </a:xfrm>
          <a:blipFill>
            <a:blip r:embed="rId2"/>
            <a:tile tx="0" ty="0" sx="100000" sy="100000" flip="none" algn="tl"/>
          </a:blipFill>
        </p:spPr>
        <p:txBody>
          <a:bodyPr/>
          <a:lstStyle/>
          <a:p>
            <a:pPr algn="r" rtl="1"/>
            <a:endParaRPr lang="ar-DZ" dirty="0" smtClean="0"/>
          </a:p>
          <a:p>
            <a:pPr marL="0" lvl="0" indent="0" algn="ctr">
              <a:buClr>
                <a:srgbClr val="B31166"/>
              </a:buClr>
              <a:buNone/>
            </a:pPr>
            <a:r>
              <a:rPr lang="ar-DZ" sz="4000" b="1" dirty="0">
                <a:solidFill>
                  <a:srgbClr val="0070C0"/>
                </a:solidFill>
                <a:latin typeface="Sakkal Majalla" panose="02000000000000000000" pitchFamily="2" charset="-78"/>
                <a:cs typeface="Sakkal Majalla" panose="02000000000000000000" pitchFamily="2" charset="-78"/>
              </a:rPr>
              <a:t>تعريف المراجعة </a:t>
            </a:r>
            <a:r>
              <a:rPr lang="ar-DZ" sz="4000" b="1" dirty="0" err="1">
                <a:solidFill>
                  <a:srgbClr val="0070C0"/>
                </a:solidFill>
                <a:latin typeface="Sakkal Majalla" panose="02000000000000000000" pitchFamily="2" charset="-78"/>
                <a:cs typeface="Sakkal Majalla" panose="02000000000000000000" pitchFamily="2" charset="-78"/>
              </a:rPr>
              <a:t>الجبائية</a:t>
            </a:r>
            <a:r>
              <a:rPr lang="ar-DZ" sz="4000" b="1" dirty="0">
                <a:solidFill>
                  <a:srgbClr val="0070C0"/>
                </a:solidFill>
                <a:latin typeface="Sakkal Majalla" panose="02000000000000000000" pitchFamily="2" charset="-78"/>
                <a:cs typeface="Sakkal Majalla" panose="02000000000000000000" pitchFamily="2" charset="-78"/>
              </a:rPr>
              <a:t> </a:t>
            </a:r>
          </a:p>
          <a:p>
            <a:pPr algn="just" rtl="1"/>
            <a:r>
              <a:rPr lang="ar-DZ" sz="4000" dirty="0">
                <a:latin typeface="Sakkal Majalla" panose="02000000000000000000" pitchFamily="2" charset="-78"/>
                <a:cs typeface="Sakkal Majalla" panose="02000000000000000000" pitchFamily="2" charset="-78"/>
              </a:rPr>
              <a:t>هي </a:t>
            </a:r>
            <a:r>
              <a:rPr lang="ar-DZ" sz="4000" b="1" dirty="0" err="1">
                <a:solidFill>
                  <a:srgbClr val="00B050"/>
                </a:solidFill>
                <a:latin typeface="Sakkal Majalla" panose="02000000000000000000" pitchFamily="2" charset="-78"/>
                <a:cs typeface="Sakkal Majalla" panose="02000000000000000000" pitchFamily="2" charset="-78"/>
              </a:rPr>
              <a:t>إختبار</a:t>
            </a:r>
            <a:r>
              <a:rPr lang="ar-DZ" sz="4000" b="1" dirty="0">
                <a:solidFill>
                  <a:srgbClr val="00B050"/>
                </a:solidFill>
                <a:latin typeface="Sakkal Majalla" panose="02000000000000000000" pitchFamily="2" charset="-78"/>
                <a:cs typeface="Sakkal Majalla" panose="02000000000000000000" pitchFamily="2" charset="-78"/>
              </a:rPr>
              <a:t> </a:t>
            </a:r>
            <a:r>
              <a:rPr lang="ar-DZ" sz="4000" b="1" dirty="0" err="1">
                <a:solidFill>
                  <a:srgbClr val="00B050"/>
                </a:solidFill>
                <a:latin typeface="Sakkal Majalla" panose="02000000000000000000" pitchFamily="2" charset="-78"/>
                <a:cs typeface="Sakkal Majalla" panose="02000000000000000000" pitchFamily="2" charset="-78"/>
              </a:rPr>
              <a:t>إنتقادي</a:t>
            </a:r>
            <a:r>
              <a:rPr lang="ar-DZ" sz="4000" b="1" dirty="0">
                <a:solidFill>
                  <a:srgbClr val="00B050"/>
                </a:solidFill>
                <a:latin typeface="Sakkal Majalla" panose="02000000000000000000" pitchFamily="2" charset="-78"/>
                <a:cs typeface="Sakkal Majalla" panose="02000000000000000000" pitchFamily="2" charset="-78"/>
              </a:rPr>
              <a:t> للحالة </a:t>
            </a:r>
            <a:r>
              <a:rPr lang="ar-DZ" sz="4000" b="1" dirty="0" err="1">
                <a:solidFill>
                  <a:srgbClr val="00B050"/>
                </a:solidFill>
                <a:latin typeface="Sakkal Majalla" panose="02000000000000000000" pitchFamily="2" charset="-78"/>
                <a:cs typeface="Sakkal Majalla" panose="02000000000000000000" pitchFamily="2" charset="-78"/>
              </a:rPr>
              <a:t>الجبائية</a:t>
            </a:r>
            <a:r>
              <a:rPr lang="ar-DZ" sz="4000" dirty="0">
                <a:latin typeface="Sakkal Majalla" panose="02000000000000000000" pitchFamily="2" charset="-78"/>
                <a:cs typeface="Sakkal Majalla" panose="02000000000000000000" pitchFamily="2" charset="-78"/>
              </a:rPr>
              <a:t> للمؤسسة ومدى </a:t>
            </a:r>
            <a:r>
              <a:rPr lang="ar-DZ" sz="4000" b="1" dirty="0" err="1">
                <a:solidFill>
                  <a:srgbClr val="00B050"/>
                </a:solidFill>
                <a:latin typeface="Sakkal Majalla" panose="02000000000000000000" pitchFamily="2" charset="-78"/>
                <a:cs typeface="Sakkal Majalla" panose="02000000000000000000" pitchFamily="2" charset="-78"/>
              </a:rPr>
              <a:t>إحترامها</a:t>
            </a:r>
            <a:r>
              <a:rPr lang="ar-DZ" sz="4000" b="1" dirty="0">
                <a:solidFill>
                  <a:srgbClr val="00B050"/>
                </a:solidFill>
                <a:latin typeface="Sakkal Majalla" panose="02000000000000000000" pitchFamily="2" charset="-78"/>
                <a:cs typeface="Sakkal Majalla" panose="02000000000000000000" pitchFamily="2" charset="-78"/>
              </a:rPr>
              <a:t> للقوانين </a:t>
            </a:r>
            <a:r>
              <a:rPr lang="ar-DZ" sz="4000" dirty="0">
                <a:latin typeface="Sakkal Majalla" panose="02000000000000000000" pitchFamily="2" charset="-78"/>
                <a:cs typeface="Sakkal Majalla" panose="02000000000000000000" pitchFamily="2" charset="-78"/>
              </a:rPr>
              <a:t>والتشريعات المعمول بها، فهي العملية التي تهتم بالتأكد والتحقق من مدى </a:t>
            </a:r>
            <a:r>
              <a:rPr lang="ar-DZ" sz="4000" b="1" dirty="0" err="1">
                <a:solidFill>
                  <a:srgbClr val="00B050"/>
                </a:solidFill>
                <a:latin typeface="Sakkal Majalla" panose="02000000000000000000" pitchFamily="2" charset="-78"/>
                <a:cs typeface="Sakkal Majalla" panose="02000000000000000000" pitchFamily="2" charset="-78"/>
              </a:rPr>
              <a:t>إنتظام</a:t>
            </a:r>
            <a:r>
              <a:rPr lang="ar-DZ" sz="4000" dirty="0">
                <a:latin typeface="Sakkal Majalla" panose="02000000000000000000" pitchFamily="2" charset="-78"/>
                <a:cs typeface="Sakkal Majalla" panose="02000000000000000000" pitchFamily="2" charset="-78"/>
              </a:rPr>
              <a:t> المؤسسة تجاه إدارة الضرائب، وكذا </a:t>
            </a:r>
            <a:r>
              <a:rPr lang="ar-DZ" sz="4000" b="1" dirty="0">
                <a:solidFill>
                  <a:srgbClr val="00B050"/>
                </a:solidFill>
                <a:latin typeface="Sakkal Majalla" panose="02000000000000000000" pitchFamily="2" charset="-78"/>
                <a:cs typeface="Sakkal Majalla" panose="02000000000000000000" pitchFamily="2" charset="-78"/>
              </a:rPr>
              <a:t>تطوير التسيير </a:t>
            </a:r>
            <a:r>
              <a:rPr lang="ar-DZ" sz="4000" dirty="0">
                <a:latin typeface="Sakkal Majalla" panose="02000000000000000000" pitchFamily="2" charset="-78"/>
                <a:cs typeface="Sakkal Majalla" panose="02000000000000000000" pitchFamily="2" charset="-78"/>
              </a:rPr>
              <a:t>الضريبي من أجل </a:t>
            </a:r>
            <a:r>
              <a:rPr lang="ar-DZ" sz="4000" dirty="0" smtClean="0">
                <a:latin typeface="Sakkal Majalla" panose="02000000000000000000" pitchFamily="2" charset="-78"/>
                <a:cs typeface="Sakkal Majalla" panose="02000000000000000000" pitchFamily="2" charset="-78"/>
              </a:rPr>
              <a:t>الاقتصاد </a:t>
            </a:r>
            <a:r>
              <a:rPr lang="ar-DZ" sz="4000" dirty="0">
                <a:latin typeface="Sakkal Majalla" panose="02000000000000000000" pitchFamily="2" charset="-78"/>
                <a:cs typeface="Sakkal Majalla" panose="02000000000000000000" pitchFamily="2" charset="-78"/>
              </a:rPr>
              <a:t>في مبلغ الضريبة.</a:t>
            </a:r>
            <a:endParaRPr lang="ar-DZ" sz="4000" b="1" dirty="0">
              <a:solidFill>
                <a:srgbClr val="0070C0"/>
              </a:solidFill>
              <a:latin typeface="Sakkal Majalla" panose="02000000000000000000" pitchFamily="2" charset="-78"/>
              <a:cs typeface="Sakkal Majalla" panose="02000000000000000000" pitchFamily="2" charset="-78"/>
            </a:endParaRPr>
          </a:p>
          <a:p>
            <a:pPr algn="r" rtl="1"/>
            <a:endParaRPr lang="fr-FR" sz="40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8557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1" end="1"/>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3">
                                            <p:txEl>
                                              <p:pRg st="2" end="2"/>
                                            </p:txEl>
                                          </p:spTgt>
                                        </p:tgtEl>
                                        <p:attrNameLst>
                                          <p:attrName>ppt_x</p:attrName>
                                          <p:attrName>ppt_y</p:attrName>
                                        </p:attrNameLst>
                                      </p:cBhvr>
                                    </p:animMotion>
                                    <p:animRot by="1500000">
                                      <p:cBhvr>
                                        <p:cTn id="11" dur="125" fill="hold">
                                          <p:stCondLst>
                                            <p:cond delay="0"/>
                                          </p:stCondLst>
                                        </p:cTn>
                                        <p:tgtEl>
                                          <p:spTgt spid="3">
                                            <p:txEl>
                                              <p:pRg st="2" end="2"/>
                                            </p:txEl>
                                          </p:spTgt>
                                        </p:tgtEl>
                                        <p:attrNameLst>
                                          <p:attrName>r</p:attrName>
                                        </p:attrNameLst>
                                      </p:cBhvr>
                                    </p:animRot>
                                    <p:animRot by="-1500000">
                                      <p:cBhvr>
                                        <p:cTn id="12" dur="125" fill="hold">
                                          <p:stCondLst>
                                            <p:cond delay="125"/>
                                          </p:stCondLst>
                                        </p:cTn>
                                        <p:tgtEl>
                                          <p:spTgt spid="3">
                                            <p:txEl>
                                              <p:pRg st="2" end="2"/>
                                            </p:txEl>
                                          </p:spTgt>
                                        </p:tgtEl>
                                        <p:attrNameLst>
                                          <p:attrName>r</p:attrName>
                                        </p:attrNameLst>
                                      </p:cBhvr>
                                    </p:animRot>
                                    <p:animRot by="-1500000">
                                      <p:cBhvr>
                                        <p:cTn id="13" dur="125" fill="hold">
                                          <p:stCondLst>
                                            <p:cond delay="250"/>
                                          </p:stCondLst>
                                        </p:cTn>
                                        <p:tgtEl>
                                          <p:spTgt spid="3">
                                            <p:txEl>
                                              <p:pRg st="2" end="2"/>
                                            </p:txEl>
                                          </p:spTgt>
                                        </p:tgtEl>
                                        <p:attrNameLst>
                                          <p:attrName>r</p:attrName>
                                        </p:attrNameLst>
                                      </p:cBhvr>
                                    </p:animRot>
                                    <p:animRot by="1500000">
                                      <p:cBhvr>
                                        <p:cTn id="14" dur="125" fill="hold">
                                          <p:stCondLst>
                                            <p:cond delay="375"/>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blipFill>
            <a:blip r:embed="rId2"/>
            <a:tile tx="0" ty="0" sx="100000" sy="100000" flip="none" algn="tl"/>
          </a:blip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a:t>
            </a:r>
            <a:r>
              <a:rPr lang="fr-FR" sz="4000" dirty="0">
                <a:solidFill>
                  <a:prstClr val="black"/>
                </a:solidFill>
                <a:latin typeface="Sakkal Majalla" panose="02000000000000000000" pitchFamily="2" charset="-78"/>
                <a:cs typeface="Sakkal Majalla" panose="02000000000000000000" pitchFamily="2" charset="-78"/>
              </a:rPr>
              <a:t>   </a:t>
            </a:r>
            <a:r>
              <a:rPr lang="ar-DZ" sz="4000" dirty="0">
                <a:solidFill>
                  <a:prstClr val="black"/>
                </a:solidFill>
                <a:latin typeface="Sakkal Majalla" panose="02000000000000000000" pitchFamily="2" charset="-78"/>
                <a:cs typeface="Sakkal Majalla" panose="02000000000000000000" pitchFamily="2" charset="-78"/>
              </a:rPr>
              <a:t>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403742" cy="4386519"/>
          </a:xfrm>
          <a:blipFill>
            <a:blip r:embed="rId3"/>
            <a:tile tx="0" ty="0" sx="100000" sy="100000" flip="none" algn="tl"/>
          </a:blipFill>
        </p:spPr>
        <p:txBody>
          <a:bodyPr>
            <a:normAutofit/>
          </a:bodyPr>
          <a:lstStyle/>
          <a:p>
            <a:pPr marL="0" lvl="0" indent="0" algn="ctr" rtl="1">
              <a:buClr>
                <a:srgbClr val="B31166"/>
              </a:buClr>
              <a:buNone/>
            </a:pPr>
            <a:r>
              <a:rPr lang="ar-DZ" sz="3400" b="1" dirty="0">
                <a:solidFill>
                  <a:srgbClr val="E33D6F">
                    <a:lumMod val="75000"/>
                  </a:srgbClr>
                </a:solidFill>
                <a:latin typeface="Traditional Arabic" panose="02020603050405020304" pitchFamily="18" charset="-78"/>
                <a:cs typeface="Traditional Arabic" panose="02020603050405020304" pitchFamily="18" charset="-78"/>
              </a:rPr>
              <a:t>أهداف المراجعة </a:t>
            </a:r>
            <a:r>
              <a:rPr lang="ar-DZ" sz="3400" b="1" dirty="0" err="1">
                <a:solidFill>
                  <a:srgbClr val="E33D6F">
                    <a:lumMod val="75000"/>
                  </a:srgbClr>
                </a:solidFill>
                <a:latin typeface="Traditional Arabic" panose="02020603050405020304" pitchFamily="18" charset="-78"/>
                <a:cs typeface="Traditional Arabic" panose="02020603050405020304" pitchFamily="18" charset="-78"/>
              </a:rPr>
              <a:t>الجبائية</a:t>
            </a:r>
            <a:endParaRPr lang="ar-DZ" sz="3400" b="1" dirty="0">
              <a:solidFill>
                <a:srgbClr val="E33D6F">
                  <a:lumMod val="75000"/>
                </a:srgbClr>
              </a:solidFill>
              <a:latin typeface="Traditional Arabic" panose="02020603050405020304" pitchFamily="18" charset="-78"/>
              <a:cs typeface="Traditional Arabic" panose="02020603050405020304" pitchFamily="18" charset="-78"/>
            </a:endParaRPr>
          </a:p>
          <a:p>
            <a:pPr marL="742950" lvl="0" indent="-742950" algn="r" rtl="1">
              <a:buClr>
                <a:srgbClr val="B31166"/>
              </a:buClr>
              <a:buFont typeface="+mj-lt"/>
              <a:buAutoNum type="arabicPeriod"/>
            </a:pPr>
            <a:r>
              <a:rPr lang="ar-DZ" sz="3400" b="1" dirty="0">
                <a:solidFill>
                  <a:srgbClr val="7030A0"/>
                </a:solidFill>
                <a:latin typeface="Traditional Arabic" panose="02020603050405020304" pitchFamily="18" charset="-78"/>
                <a:cs typeface="Traditional Arabic" panose="02020603050405020304" pitchFamily="18" charset="-78"/>
              </a:rPr>
              <a:t>مراجعة الوضعية </a:t>
            </a:r>
            <a:r>
              <a:rPr lang="ar-DZ" sz="3400" b="1" dirty="0" err="1">
                <a:solidFill>
                  <a:srgbClr val="7030A0"/>
                </a:solidFill>
                <a:latin typeface="Traditional Arabic" panose="02020603050405020304" pitchFamily="18" charset="-78"/>
                <a:cs typeface="Traditional Arabic" panose="02020603050405020304" pitchFamily="18" charset="-78"/>
              </a:rPr>
              <a:t>الجبائية</a:t>
            </a:r>
            <a:r>
              <a:rPr lang="ar-DZ" sz="3400" b="1" dirty="0">
                <a:solidFill>
                  <a:srgbClr val="7030A0"/>
                </a:solidFill>
                <a:latin typeface="Traditional Arabic" panose="02020603050405020304" pitchFamily="18" charset="-78"/>
                <a:cs typeface="Traditional Arabic" panose="02020603050405020304" pitchFamily="18" charset="-78"/>
              </a:rPr>
              <a:t> للمؤسسة</a:t>
            </a:r>
            <a:r>
              <a:rPr lang="ar-DZ" sz="3400" b="1" dirty="0">
                <a:solidFill>
                  <a:prstClr val="black">
                    <a:lumMod val="75000"/>
                    <a:lumOff val="25000"/>
                  </a:prstClr>
                </a:solidFill>
                <a:latin typeface="Traditional Arabic" panose="02020603050405020304" pitchFamily="18" charset="-78"/>
                <a:cs typeface="Traditional Arabic" panose="02020603050405020304" pitchFamily="18" charset="-78"/>
              </a:rPr>
              <a:t>؛</a:t>
            </a:r>
            <a:endParaRPr lang="fr-FR" sz="3400" b="1" dirty="0">
              <a:solidFill>
                <a:prstClr val="black">
                  <a:lumMod val="75000"/>
                  <a:lumOff val="25000"/>
                </a:prstClr>
              </a:solidFill>
              <a:latin typeface="Traditional Arabic" panose="02020603050405020304" pitchFamily="18" charset="-78"/>
              <a:cs typeface="Traditional Arabic" panose="02020603050405020304" pitchFamily="18" charset="-78"/>
            </a:endParaRPr>
          </a:p>
          <a:p>
            <a:pPr marL="742950" lvl="0" indent="-742950" algn="r" rtl="1">
              <a:buClr>
                <a:srgbClr val="B31166"/>
              </a:buClr>
              <a:buFont typeface="+mj-lt"/>
              <a:buAutoNum type="arabicPeriod"/>
            </a:pPr>
            <a:r>
              <a:rPr lang="ar-DZ" sz="3400" b="1" dirty="0" err="1">
                <a:solidFill>
                  <a:srgbClr val="9B6BF2">
                    <a:lumMod val="75000"/>
                  </a:srgbClr>
                </a:solidFill>
                <a:latin typeface="Traditional Arabic" panose="02020603050405020304" pitchFamily="18" charset="-78"/>
                <a:cs typeface="Traditional Arabic" panose="02020603050405020304" pitchFamily="18" charset="-78"/>
              </a:rPr>
              <a:t>إستخراج</a:t>
            </a:r>
            <a:r>
              <a:rPr lang="ar-DZ" sz="3400" b="1" dirty="0">
                <a:solidFill>
                  <a:srgbClr val="9B6BF2">
                    <a:lumMod val="75000"/>
                  </a:srgbClr>
                </a:solidFill>
                <a:latin typeface="Traditional Arabic" panose="02020603050405020304" pitchFamily="18" charset="-78"/>
                <a:cs typeface="Traditional Arabic" panose="02020603050405020304" pitchFamily="18" charset="-78"/>
              </a:rPr>
              <a:t> النقائص المحتملة ذات الطابع الجبائي؛</a:t>
            </a:r>
            <a:endParaRPr lang="fr-FR" sz="3400" b="1" dirty="0">
              <a:solidFill>
                <a:srgbClr val="9B6BF2">
                  <a:lumMod val="75000"/>
                </a:srgbClr>
              </a:solidFill>
              <a:latin typeface="Traditional Arabic" panose="02020603050405020304" pitchFamily="18" charset="-78"/>
              <a:cs typeface="Traditional Arabic" panose="02020603050405020304" pitchFamily="18" charset="-78"/>
            </a:endParaRPr>
          </a:p>
          <a:p>
            <a:pPr marL="742950" lvl="0" indent="-742950" algn="r" rtl="1">
              <a:buClr>
                <a:srgbClr val="B31166"/>
              </a:buClr>
              <a:buFont typeface="+mj-lt"/>
              <a:buAutoNum type="arabicPeriod"/>
            </a:pPr>
            <a:r>
              <a:rPr lang="ar-DZ" sz="3400" b="1" dirty="0">
                <a:solidFill>
                  <a:srgbClr val="E9943A">
                    <a:lumMod val="75000"/>
                  </a:srgbClr>
                </a:solidFill>
                <a:latin typeface="Traditional Arabic" panose="02020603050405020304" pitchFamily="18" charset="-78"/>
                <a:cs typeface="Traditional Arabic" panose="02020603050405020304" pitchFamily="18" charset="-78"/>
              </a:rPr>
              <a:t>كشف وتوضيح الإمكانيات التشريعية المقدمة في المجال الجبائي وخاصة تلك التي تسمح </a:t>
            </a:r>
            <a:r>
              <a:rPr lang="ar-DZ" sz="3400" b="1" dirty="0" err="1">
                <a:solidFill>
                  <a:srgbClr val="E9943A">
                    <a:lumMod val="75000"/>
                  </a:srgbClr>
                </a:solidFill>
                <a:latin typeface="Traditional Arabic" panose="02020603050405020304" pitchFamily="18" charset="-78"/>
                <a:cs typeface="Traditional Arabic" panose="02020603050405020304" pitchFamily="18" charset="-78"/>
              </a:rPr>
              <a:t>بالإقتصاد</a:t>
            </a:r>
            <a:r>
              <a:rPr lang="ar-DZ" sz="3400" b="1" dirty="0">
                <a:solidFill>
                  <a:srgbClr val="E9943A">
                    <a:lumMod val="75000"/>
                  </a:srgbClr>
                </a:solidFill>
                <a:latin typeface="Traditional Arabic" panose="02020603050405020304" pitchFamily="18" charset="-78"/>
                <a:cs typeface="Traditional Arabic" panose="02020603050405020304" pitchFamily="18" charset="-78"/>
              </a:rPr>
              <a:t> في الضريبة؛</a:t>
            </a:r>
            <a:endParaRPr lang="fr-FR" sz="3400" b="1" dirty="0">
              <a:solidFill>
                <a:srgbClr val="E9943A">
                  <a:lumMod val="75000"/>
                </a:srgbClr>
              </a:solidFill>
              <a:latin typeface="Traditional Arabic" panose="02020603050405020304" pitchFamily="18" charset="-78"/>
              <a:cs typeface="Traditional Arabic" panose="02020603050405020304" pitchFamily="18" charset="-78"/>
            </a:endParaRPr>
          </a:p>
          <a:p>
            <a:pPr marL="742950" lvl="0" indent="-742950" algn="r" rtl="1">
              <a:buClr>
                <a:srgbClr val="B31166"/>
              </a:buClr>
              <a:buFont typeface="+mj-lt"/>
              <a:buAutoNum type="arabicPeriod"/>
            </a:pPr>
            <a:r>
              <a:rPr lang="ar-DZ" sz="3400" b="1" dirty="0">
                <a:solidFill>
                  <a:srgbClr val="B31166">
                    <a:lumMod val="75000"/>
                  </a:srgbClr>
                </a:solidFill>
                <a:latin typeface="Traditional Arabic" panose="02020603050405020304" pitchFamily="18" charset="-78"/>
                <a:cs typeface="Traditional Arabic" panose="02020603050405020304" pitchFamily="18" charset="-78"/>
              </a:rPr>
              <a:t>وضع تحسينات ضرورية على الإجراءات ذات النمط الجبائي؛</a:t>
            </a:r>
            <a:endParaRPr lang="fr-FR" sz="3400" b="1" dirty="0">
              <a:solidFill>
                <a:srgbClr val="B31166">
                  <a:lumMod val="75000"/>
                </a:srgbClr>
              </a:solidFill>
              <a:latin typeface="Traditional Arabic" panose="02020603050405020304" pitchFamily="18" charset="-78"/>
              <a:cs typeface="Traditional Arabic" panose="02020603050405020304" pitchFamily="18" charset="-78"/>
            </a:endParaRPr>
          </a:p>
          <a:p>
            <a:pPr marL="742950" lvl="0" indent="-742950" algn="r" rtl="1">
              <a:buClr>
                <a:srgbClr val="B31166"/>
              </a:buClr>
              <a:buFont typeface="+mj-lt"/>
              <a:buAutoNum type="arabicPeriod"/>
            </a:pPr>
            <a:r>
              <a:rPr lang="ar-DZ" sz="3400" b="1" dirty="0">
                <a:solidFill>
                  <a:srgbClr val="FF0000"/>
                </a:solidFill>
                <a:latin typeface="Traditional Arabic" panose="02020603050405020304" pitchFamily="18" charset="-78"/>
                <a:cs typeface="Traditional Arabic" panose="02020603050405020304" pitchFamily="18" charset="-78"/>
              </a:rPr>
              <a:t>تقييم المخاطر </a:t>
            </a:r>
            <a:r>
              <a:rPr lang="ar-DZ" sz="3400" b="1" dirty="0" err="1">
                <a:solidFill>
                  <a:srgbClr val="FF0000"/>
                </a:solidFill>
                <a:latin typeface="Traditional Arabic" panose="02020603050405020304" pitchFamily="18" charset="-78"/>
                <a:cs typeface="Traditional Arabic" panose="02020603050405020304" pitchFamily="18" charset="-78"/>
              </a:rPr>
              <a:t>الجبائية</a:t>
            </a:r>
            <a:r>
              <a:rPr lang="ar-DZ" sz="3400" b="1" dirty="0">
                <a:solidFill>
                  <a:srgbClr val="FF0000"/>
                </a:solidFill>
                <a:latin typeface="Traditional Arabic" panose="02020603050405020304" pitchFamily="18" charset="-78"/>
                <a:cs typeface="Traditional Arabic" panose="02020603050405020304" pitchFamily="18" charset="-78"/>
              </a:rPr>
              <a:t>.      </a:t>
            </a:r>
            <a:endParaRPr lang="fr-FR" sz="3400" b="1" dirty="0">
              <a:solidFill>
                <a:srgbClr val="FF0000"/>
              </a:solidFill>
              <a:latin typeface="Traditional Arabic" panose="02020603050405020304" pitchFamily="18" charset="-78"/>
              <a:cs typeface="Traditional Arabic" panose="02020603050405020304" pitchFamily="18" charset="-78"/>
            </a:endParaRPr>
          </a:p>
          <a:p>
            <a:pPr algn="ctr" rtl="1"/>
            <a:endParaRPr lang="fr-FR" dirty="0"/>
          </a:p>
        </p:txBody>
      </p:sp>
    </p:spTree>
    <p:extLst>
      <p:ext uri="{BB962C8B-B14F-4D97-AF65-F5344CB8AC3E}">
        <p14:creationId xmlns:p14="http://schemas.microsoft.com/office/powerpoint/2010/main" val="271786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blipFill>
            <a:blip r:embed="rId2"/>
            <a:tile tx="0" ty="0" sx="100000" sy="100000" flip="none" algn="tl"/>
          </a:blip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a:t>
            </a:r>
            <a:r>
              <a:rPr lang="fr-FR" sz="4000" dirty="0">
                <a:solidFill>
                  <a:prstClr val="black"/>
                </a:solidFill>
                <a:latin typeface="Sakkal Majalla" panose="02000000000000000000" pitchFamily="2" charset="-78"/>
                <a:cs typeface="Sakkal Majalla" panose="02000000000000000000" pitchFamily="2" charset="-78"/>
              </a:rPr>
              <a:t>   </a:t>
            </a:r>
            <a:r>
              <a:rPr lang="ar-DZ" sz="4000" dirty="0">
                <a:solidFill>
                  <a:prstClr val="black"/>
                </a:solidFill>
                <a:latin typeface="Sakkal Majalla" panose="02000000000000000000" pitchFamily="2" charset="-78"/>
                <a:cs typeface="Sakkal Majalla" panose="02000000000000000000" pitchFamily="2" charset="-78"/>
              </a:rPr>
              <a:t>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403742" cy="4195481"/>
          </a:xfrm>
          <a:blipFill>
            <a:blip r:embed="rId3"/>
            <a:tile tx="0" ty="0" sx="100000" sy="100000" flip="none" algn="tl"/>
          </a:blipFill>
        </p:spPr>
        <p:txBody>
          <a:bodyPr/>
          <a:lstStyle/>
          <a:p>
            <a:pPr marL="0" lvl="0" indent="0" algn="ctr" rtl="1">
              <a:buClr>
                <a:srgbClr val="B31166"/>
              </a:buClr>
              <a:buNone/>
            </a:pPr>
            <a:r>
              <a:rPr lang="ar-DZ" sz="3600" b="1" dirty="0" smtClean="0">
                <a:solidFill>
                  <a:srgbClr val="D53DD0">
                    <a:lumMod val="75000"/>
                  </a:srgbClr>
                </a:solidFill>
                <a:latin typeface="Sakkal Majalla" panose="02000000000000000000" pitchFamily="2" charset="-78"/>
                <a:cs typeface="Sakkal Majalla" panose="02000000000000000000" pitchFamily="2" charset="-78"/>
              </a:rPr>
              <a:t>أهمية </a:t>
            </a:r>
            <a:r>
              <a:rPr lang="ar-DZ" sz="3600" b="1" dirty="0">
                <a:solidFill>
                  <a:srgbClr val="D53DD0">
                    <a:lumMod val="75000"/>
                  </a:srgbClr>
                </a:solidFill>
                <a:latin typeface="Sakkal Majalla" panose="02000000000000000000" pitchFamily="2" charset="-78"/>
                <a:cs typeface="Sakkal Majalla" panose="02000000000000000000" pitchFamily="2" charset="-78"/>
              </a:rPr>
              <a:t>المراجعة </a:t>
            </a:r>
            <a:r>
              <a:rPr lang="ar-DZ" sz="3600" b="1" dirty="0" err="1">
                <a:solidFill>
                  <a:srgbClr val="D53DD0">
                    <a:lumMod val="75000"/>
                  </a:srgbClr>
                </a:solidFill>
                <a:latin typeface="Sakkal Majalla" panose="02000000000000000000" pitchFamily="2" charset="-78"/>
                <a:cs typeface="Sakkal Majalla" panose="02000000000000000000" pitchFamily="2" charset="-78"/>
              </a:rPr>
              <a:t>الجبائية</a:t>
            </a:r>
            <a:endParaRPr lang="ar-DZ" sz="3600" b="1" dirty="0">
              <a:solidFill>
                <a:srgbClr val="D53DD0">
                  <a:lumMod val="75000"/>
                </a:srgbClr>
              </a:solidFill>
              <a:latin typeface="Sakkal Majalla" panose="02000000000000000000" pitchFamily="2" charset="-78"/>
              <a:cs typeface="Sakkal Majalla" panose="02000000000000000000" pitchFamily="2" charset="-78"/>
            </a:endParaRPr>
          </a:p>
          <a:p>
            <a:pPr lvl="0" algn="r" rtl="1">
              <a:buClr>
                <a:srgbClr val="B31166"/>
              </a:buClr>
              <a:buFont typeface="Wingdings" panose="05000000000000000000" pitchFamily="2" charset="2"/>
              <a:buChar char="q"/>
            </a:pPr>
            <a:r>
              <a:rPr lang="ar-DZ" sz="3600" dirty="0">
                <a:solidFill>
                  <a:prstClr val="black">
                    <a:lumMod val="75000"/>
                    <a:lumOff val="25000"/>
                  </a:prstClr>
                </a:solidFill>
                <a:latin typeface="Sakkal Majalla" panose="02000000000000000000" pitchFamily="2" charset="-78"/>
                <a:cs typeface="Sakkal Majalla" panose="02000000000000000000" pitchFamily="2" charset="-78"/>
              </a:rPr>
              <a:t>المراجعة </a:t>
            </a:r>
            <a:r>
              <a:rPr lang="ar-DZ" sz="3600" dirty="0" err="1">
                <a:solidFill>
                  <a:prstClr val="black">
                    <a:lumMod val="75000"/>
                    <a:lumOff val="25000"/>
                  </a:prstClr>
                </a:solidFill>
                <a:latin typeface="Sakkal Majalla" panose="02000000000000000000" pitchFamily="2" charset="-78"/>
                <a:cs typeface="Sakkal Majalla" panose="02000000000000000000" pitchFamily="2" charset="-78"/>
              </a:rPr>
              <a:t>الجبائية</a:t>
            </a:r>
            <a:r>
              <a:rPr lang="ar-DZ" sz="3600" dirty="0">
                <a:solidFill>
                  <a:prstClr val="black">
                    <a:lumMod val="75000"/>
                    <a:lumOff val="25000"/>
                  </a:prstClr>
                </a:solidFill>
                <a:latin typeface="Sakkal Majalla" panose="02000000000000000000" pitchFamily="2" charset="-78"/>
                <a:cs typeface="Sakkal Majalla" panose="02000000000000000000" pitchFamily="2" charset="-78"/>
              </a:rPr>
              <a:t> تسمح </a:t>
            </a:r>
            <a:r>
              <a:rPr lang="ar-DZ" sz="3600" b="1" dirty="0" err="1">
                <a:solidFill>
                  <a:srgbClr val="D53DD0">
                    <a:lumMod val="75000"/>
                  </a:srgbClr>
                </a:solidFill>
                <a:latin typeface="Sakkal Majalla" panose="02000000000000000000" pitchFamily="2" charset="-78"/>
                <a:cs typeface="Sakkal Majalla" panose="02000000000000000000" pitchFamily="2" charset="-78"/>
              </a:rPr>
              <a:t>بإكتشاف</a:t>
            </a:r>
            <a:r>
              <a:rPr lang="ar-DZ" sz="3600" b="1" dirty="0">
                <a:solidFill>
                  <a:srgbClr val="D53DD0">
                    <a:lumMod val="75000"/>
                  </a:srgbClr>
                </a:solidFill>
                <a:latin typeface="Sakkal Majalla" panose="02000000000000000000" pitchFamily="2" charset="-78"/>
                <a:cs typeface="Sakkal Majalla" panose="02000000000000000000" pitchFamily="2" charset="-78"/>
              </a:rPr>
              <a:t> نقاط الضعف ونقاط قوة </a:t>
            </a:r>
            <a:r>
              <a:rPr lang="ar-DZ" sz="3600" dirty="0">
                <a:solidFill>
                  <a:prstClr val="black">
                    <a:lumMod val="75000"/>
                    <a:lumOff val="25000"/>
                  </a:prstClr>
                </a:solidFill>
                <a:latin typeface="Sakkal Majalla" panose="02000000000000000000" pitchFamily="2" charset="-78"/>
                <a:cs typeface="Sakkal Majalla" panose="02000000000000000000" pitchFamily="2" charset="-78"/>
              </a:rPr>
              <a:t>المؤسسة من خلال إعداد </a:t>
            </a:r>
            <a:r>
              <a:rPr lang="ar-DZ" sz="3600" b="1" dirty="0">
                <a:solidFill>
                  <a:srgbClr val="D53DD0">
                    <a:lumMod val="75000"/>
                  </a:srgbClr>
                </a:solidFill>
                <a:latin typeface="Sakkal Majalla" panose="02000000000000000000" pitchFamily="2" charset="-78"/>
                <a:cs typeface="Sakkal Majalla" panose="02000000000000000000" pitchFamily="2" charset="-78"/>
              </a:rPr>
              <a:t>تشخيص جبائي </a:t>
            </a:r>
            <a:r>
              <a:rPr lang="ar-DZ" sz="3600" dirty="0">
                <a:solidFill>
                  <a:prstClr val="black">
                    <a:lumMod val="75000"/>
                    <a:lumOff val="25000"/>
                  </a:prstClr>
                </a:solidFill>
                <a:latin typeface="Sakkal Majalla" panose="02000000000000000000" pitchFamily="2" charset="-78"/>
                <a:cs typeface="Sakkal Majalla" panose="02000000000000000000" pitchFamily="2" charset="-78"/>
              </a:rPr>
              <a:t>لها وهذا بهدف تصحيح الأولى (نقاط الضعف) </a:t>
            </a:r>
            <a:r>
              <a:rPr lang="ar-DZ" sz="3600" dirty="0" err="1">
                <a:solidFill>
                  <a:prstClr val="black">
                    <a:lumMod val="75000"/>
                    <a:lumOff val="25000"/>
                  </a:prstClr>
                </a:solidFill>
                <a:latin typeface="Sakkal Majalla" panose="02000000000000000000" pitchFamily="2" charset="-78"/>
                <a:cs typeface="Sakkal Majalla" panose="02000000000000000000" pitchFamily="2" charset="-78"/>
              </a:rPr>
              <a:t>والإستغلال</a:t>
            </a:r>
            <a:r>
              <a:rPr lang="ar-DZ" sz="3600" dirty="0">
                <a:solidFill>
                  <a:prstClr val="black">
                    <a:lumMod val="75000"/>
                    <a:lumOff val="25000"/>
                  </a:prstClr>
                </a:solidFill>
                <a:latin typeface="Sakkal Majalla" panose="02000000000000000000" pitchFamily="2" charset="-78"/>
                <a:cs typeface="Sakkal Majalla" panose="02000000000000000000" pitchFamily="2" charset="-78"/>
              </a:rPr>
              <a:t> الأمثل للثانية (نقاط القوة)؛</a:t>
            </a:r>
          </a:p>
          <a:p>
            <a:pPr algn="ctr" rtl="1"/>
            <a:endParaRPr lang="fr-FR" dirty="0"/>
          </a:p>
        </p:txBody>
      </p:sp>
      <p:pic>
        <p:nvPicPr>
          <p:cNvPr id="4" name="Image 3"/>
          <p:cNvPicPr>
            <a:picLocks noChangeAspect="1"/>
          </p:cNvPicPr>
          <p:nvPr/>
        </p:nvPicPr>
        <p:blipFill>
          <a:blip r:embed="rId4"/>
          <a:stretch>
            <a:fillRect/>
          </a:stretch>
        </p:blipFill>
        <p:spPr>
          <a:xfrm>
            <a:off x="2794716" y="4460651"/>
            <a:ext cx="5795492" cy="1543050"/>
          </a:xfrm>
          <a:prstGeom prst="rect">
            <a:avLst/>
          </a:prstGeom>
        </p:spPr>
      </p:pic>
    </p:spTree>
    <p:extLst>
      <p:ext uri="{BB962C8B-B14F-4D97-AF65-F5344CB8AC3E}">
        <p14:creationId xmlns:p14="http://schemas.microsoft.com/office/powerpoint/2010/main" val="345679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3">
                                            <p:txEl>
                                              <p:pRg st="1" end="1"/>
                                            </p:txEl>
                                          </p:spTgt>
                                        </p:tgtEl>
                                        <p:attrNameLst>
                                          <p:attrName>style.color</p:attrName>
                                        </p:attrNameLst>
                                      </p:cBhvr>
                                      <p:to>
                                        <p:clrVal>
                                          <a:schemeClr val="accent2"/>
                                        </p:clrVal>
                                      </p:to>
                                    </p:set>
                                    <p:set>
                                      <p:cBhvr>
                                        <p:cTn id="11" dur="500" fill="hold"/>
                                        <p:tgtEl>
                                          <p:spTgt spid="3">
                                            <p:txEl>
                                              <p:pRg st="1" end="1"/>
                                            </p:txEl>
                                          </p:spTgt>
                                        </p:tgtEl>
                                        <p:attrNameLst>
                                          <p:attrName>fillcolor</p:attrName>
                                        </p:attrNameLst>
                                      </p:cBhvr>
                                      <p:to>
                                        <p:clrVal>
                                          <a:schemeClr val="accent2"/>
                                        </p:clrVal>
                                      </p:to>
                                    </p:set>
                                    <p:set>
                                      <p:cBhvr>
                                        <p:cTn id="12" dur="500" fill="hold"/>
                                        <p:tgtEl>
                                          <p:spTgt spid="3">
                                            <p:txEl>
                                              <p:pRg st="1" end="1"/>
                                            </p:txEl>
                                          </p:spTgt>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244699"/>
            <a:ext cx="9631230" cy="1608549"/>
          </a:xfrm>
          <a:solidFill>
            <a:schemeClr val="accent4">
              <a:lumMod val="40000"/>
              <a:lumOff val="6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a:t>
            </a:r>
            <a:r>
              <a:rPr lang="ar-DZ" sz="4000" dirty="0" smtClean="0">
                <a:solidFill>
                  <a:prstClr val="black"/>
                </a:solidFill>
                <a:latin typeface="Sakkal Majalla" panose="02000000000000000000" pitchFamily="2" charset="-78"/>
                <a:cs typeface="Sakkal Majalla" panose="02000000000000000000" pitchFamily="2" charset="-78"/>
              </a:rPr>
              <a:t>  </a:t>
            </a:r>
            <a:r>
              <a:rPr lang="ar-DZ" sz="4000" dirty="0">
                <a:solidFill>
                  <a:prstClr val="black"/>
                </a:solidFill>
                <a:latin typeface="Sakkal Majalla" panose="02000000000000000000" pitchFamily="2" charset="-78"/>
                <a:cs typeface="Sakkal Majalla" panose="02000000000000000000" pitchFamily="2" charset="-78"/>
              </a:rPr>
              <a:t>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p>
        </p:txBody>
      </p:sp>
      <p:sp>
        <p:nvSpPr>
          <p:cNvPr id="3" name="Espace réservé du contenu 2"/>
          <p:cNvSpPr>
            <a:spLocks noGrp="1"/>
          </p:cNvSpPr>
          <p:nvPr>
            <p:ph idx="1"/>
          </p:nvPr>
        </p:nvSpPr>
        <p:spPr>
          <a:xfrm>
            <a:off x="646112" y="1944710"/>
            <a:ext cx="9631230" cy="4303689"/>
          </a:xfrm>
          <a:solidFill>
            <a:schemeClr val="bg2">
              <a:lumMod val="20000"/>
              <a:lumOff val="80000"/>
            </a:schemeClr>
          </a:solidFill>
        </p:spPr>
        <p:txBody>
          <a:bodyPr/>
          <a:lstStyle/>
          <a:p>
            <a:pPr marL="0" lvl="0" indent="0" algn="r" rtl="1">
              <a:buClr>
                <a:srgbClr val="B31166"/>
              </a:buClr>
              <a:buNone/>
            </a:pPr>
            <a:endParaRPr lang="ar-DZ" sz="3200" dirty="0">
              <a:solidFill>
                <a:prstClr val="black">
                  <a:lumMod val="75000"/>
                  <a:lumOff val="25000"/>
                </a:prstClr>
              </a:solidFill>
              <a:latin typeface="Traditional Arabic" panose="02020603050405020304" pitchFamily="18" charset="-78"/>
              <a:cs typeface="Traditional Arabic" panose="02020603050405020304" pitchFamily="18" charset="-78"/>
            </a:endParaRPr>
          </a:p>
          <a:p>
            <a:pPr lvl="0" algn="r" rtl="1">
              <a:buClr>
                <a:srgbClr val="B31166"/>
              </a:buClr>
              <a:buFont typeface="Wingdings" panose="05000000000000000000" pitchFamily="2" charset="2"/>
              <a:buChar char="q"/>
            </a:pPr>
            <a:r>
              <a:rPr lang="ar-DZ" sz="3200" dirty="0" smtClean="0">
                <a:solidFill>
                  <a:prstClr val="black">
                    <a:lumMod val="75000"/>
                    <a:lumOff val="25000"/>
                  </a:prstClr>
                </a:solidFill>
                <a:latin typeface="Sakkal Majalla" panose="02000000000000000000" pitchFamily="2" charset="-78"/>
                <a:cs typeface="Sakkal Majalla" panose="02000000000000000000" pitchFamily="2" charset="-78"/>
              </a:rPr>
              <a:t>المراجعة </a:t>
            </a:r>
            <a:r>
              <a:rPr lang="ar-DZ" sz="3200" dirty="0" err="1">
                <a:solidFill>
                  <a:prstClr val="black">
                    <a:lumMod val="75000"/>
                    <a:lumOff val="25000"/>
                  </a:prstClr>
                </a:solidFill>
                <a:latin typeface="Sakkal Majalla" panose="02000000000000000000" pitchFamily="2" charset="-78"/>
                <a:cs typeface="Sakkal Majalla" panose="02000000000000000000" pitchFamily="2" charset="-78"/>
              </a:rPr>
              <a:t>الجبائية</a:t>
            </a:r>
            <a:r>
              <a:rPr lang="ar-DZ" sz="3200" dirty="0">
                <a:solidFill>
                  <a:prstClr val="black">
                    <a:lumMod val="75000"/>
                    <a:lumOff val="25000"/>
                  </a:prstClr>
                </a:solidFill>
                <a:latin typeface="Sakkal Majalla" panose="02000000000000000000" pitchFamily="2" charset="-78"/>
                <a:cs typeface="Sakkal Majalla" panose="02000000000000000000" pitchFamily="2" charset="-78"/>
              </a:rPr>
              <a:t> تعطي للمؤسسة </a:t>
            </a:r>
            <a:r>
              <a:rPr lang="ar-DZ" sz="3200" b="1" dirty="0">
                <a:solidFill>
                  <a:srgbClr val="D53DD0">
                    <a:lumMod val="75000"/>
                  </a:srgbClr>
                </a:solidFill>
                <a:latin typeface="Sakkal Majalla" panose="02000000000000000000" pitchFamily="2" charset="-78"/>
                <a:cs typeface="Sakkal Majalla" panose="02000000000000000000" pitchFamily="2" charset="-78"/>
              </a:rPr>
              <a:t>قابلية </a:t>
            </a:r>
            <a:r>
              <a:rPr lang="ar-DZ" sz="3200" b="1" dirty="0" err="1">
                <a:solidFill>
                  <a:srgbClr val="D53DD0">
                    <a:lumMod val="75000"/>
                  </a:srgbClr>
                </a:solidFill>
                <a:latin typeface="Sakkal Majalla" panose="02000000000000000000" pitchFamily="2" charset="-78"/>
                <a:cs typeface="Sakkal Majalla" panose="02000000000000000000" pitchFamily="2" charset="-78"/>
              </a:rPr>
              <a:t>إستعمال</a:t>
            </a:r>
            <a:r>
              <a:rPr lang="ar-DZ" sz="3200" b="1" dirty="0">
                <a:solidFill>
                  <a:srgbClr val="D53DD0">
                    <a:lumMod val="75000"/>
                  </a:srgbClr>
                </a:solidFill>
                <a:latin typeface="Sakkal Majalla" panose="02000000000000000000" pitchFamily="2" charset="-78"/>
                <a:cs typeface="Sakkal Majalla" panose="02000000000000000000" pitchFamily="2" charset="-78"/>
              </a:rPr>
              <a:t> الجباية لفائدتها </a:t>
            </a:r>
            <a:r>
              <a:rPr lang="ar-DZ" sz="3200" dirty="0">
                <a:solidFill>
                  <a:prstClr val="black">
                    <a:lumMod val="75000"/>
                    <a:lumOff val="25000"/>
                  </a:prstClr>
                </a:solidFill>
                <a:latin typeface="Sakkal Majalla" panose="02000000000000000000" pitchFamily="2" charset="-78"/>
                <a:cs typeface="Sakkal Majalla" panose="02000000000000000000" pitchFamily="2" charset="-78"/>
              </a:rPr>
              <a:t>من خلال </a:t>
            </a:r>
            <a:r>
              <a:rPr lang="ar-DZ" sz="3200" dirty="0" smtClean="0">
                <a:solidFill>
                  <a:prstClr val="black">
                    <a:lumMod val="75000"/>
                    <a:lumOff val="25000"/>
                  </a:prstClr>
                </a:solidFill>
                <a:latin typeface="Sakkal Majalla" panose="02000000000000000000" pitchFamily="2" charset="-78"/>
                <a:cs typeface="Sakkal Majalla" panose="02000000000000000000" pitchFamily="2" charset="-78"/>
              </a:rPr>
              <a:t>التزامها </a:t>
            </a:r>
            <a:r>
              <a:rPr lang="ar-DZ" sz="3200" b="1" dirty="0">
                <a:solidFill>
                  <a:srgbClr val="D53DD0">
                    <a:lumMod val="75000"/>
                  </a:srgbClr>
                </a:solidFill>
                <a:latin typeface="Sakkal Majalla" panose="02000000000000000000" pitchFamily="2" charset="-78"/>
                <a:cs typeface="Sakkal Majalla" panose="02000000000000000000" pitchFamily="2" charset="-78"/>
              </a:rPr>
              <a:t>بإنقاص العبء الضريبي </a:t>
            </a:r>
            <a:r>
              <a:rPr lang="ar-DZ" sz="3200" dirty="0">
                <a:solidFill>
                  <a:prstClr val="black">
                    <a:lumMod val="75000"/>
                    <a:lumOff val="25000"/>
                  </a:prstClr>
                </a:solidFill>
                <a:latin typeface="Sakkal Majalla" panose="02000000000000000000" pitchFamily="2" charset="-78"/>
                <a:cs typeface="Sakkal Majalla" panose="02000000000000000000" pitchFamily="2" charset="-78"/>
              </a:rPr>
              <a:t>إلى أقصى حد ممكن في </a:t>
            </a:r>
            <a:r>
              <a:rPr lang="ar-DZ" sz="3200" b="1" dirty="0">
                <a:solidFill>
                  <a:srgbClr val="D53DD0">
                    <a:lumMod val="75000"/>
                  </a:srgbClr>
                </a:solidFill>
                <a:latin typeface="Sakkal Majalla" panose="02000000000000000000" pitchFamily="2" charset="-78"/>
                <a:cs typeface="Sakkal Majalla" panose="02000000000000000000" pitchFamily="2" charset="-78"/>
              </a:rPr>
              <a:t>أطر قانونية.</a:t>
            </a:r>
          </a:p>
          <a:p>
            <a:endParaRPr lang="fr-FR" dirty="0"/>
          </a:p>
        </p:txBody>
      </p:sp>
      <p:pic>
        <p:nvPicPr>
          <p:cNvPr id="4" name="Image 3"/>
          <p:cNvPicPr>
            <a:picLocks noChangeAspect="1"/>
          </p:cNvPicPr>
          <p:nvPr/>
        </p:nvPicPr>
        <p:blipFill>
          <a:blip r:embed="rId2"/>
          <a:stretch>
            <a:fillRect/>
          </a:stretch>
        </p:blipFill>
        <p:spPr>
          <a:xfrm>
            <a:off x="2240925" y="3825025"/>
            <a:ext cx="5692462" cy="2257492"/>
          </a:xfrm>
          <a:prstGeom prst="rect">
            <a:avLst/>
          </a:prstGeom>
        </p:spPr>
      </p:pic>
    </p:spTree>
    <p:extLst>
      <p:ext uri="{BB962C8B-B14F-4D97-AF65-F5344CB8AC3E}">
        <p14:creationId xmlns:p14="http://schemas.microsoft.com/office/powerpoint/2010/main" val="2448292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1" end="1"/>
                                            </p:txEl>
                                          </p:spTgt>
                                        </p:tgtEl>
                                        <p:attrNameLst>
                                          <p:attrName>ppt_x</p:attrName>
                                          <p:attrName>ppt_y</p:attrName>
                                        </p:attrNameLst>
                                      </p:cBhvr>
                                    </p:animMotion>
                                    <p:animRot by="1500000">
                                      <p:cBhvr>
                                        <p:cTn id="7" dur="125" fill="hold">
                                          <p:stCondLst>
                                            <p:cond delay="0"/>
                                          </p:stCondLst>
                                        </p:cTn>
                                        <p:tgtEl>
                                          <p:spTgt spid="3">
                                            <p:txEl>
                                              <p:pRg st="1" end="1"/>
                                            </p:txEl>
                                          </p:spTgt>
                                        </p:tgtEl>
                                        <p:attrNameLst>
                                          <p:attrName>r</p:attrName>
                                        </p:attrNameLst>
                                      </p:cBhvr>
                                    </p:animRot>
                                    <p:animRot by="-1500000">
                                      <p:cBhvr>
                                        <p:cTn id="8" dur="125" fill="hold">
                                          <p:stCondLst>
                                            <p:cond delay="125"/>
                                          </p:stCondLst>
                                        </p:cTn>
                                        <p:tgtEl>
                                          <p:spTgt spid="3">
                                            <p:txEl>
                                              <p:pRg st="1" end="1"/>
                                            </p:txEl>
                                          </p:spTgt>
                                        </p:tgtEl>
                                        <p:attrNameLst>
                                          <p:attrName>r</p:attrName>
                                        </p:attrNameLst>
                                      </p:cBhvr>
                                    </p:animRot>
                                    <p:animRot by="-1500000">
                                      <p:cBhvr>
                                        <p:cTn id="9" dur="125" fill="hold">
                                          <p:stCondLst>
                                            <p:cond delay="250"/>
                                          </p:stCondLst>
                                        </p:cTn>
                                        <p:tgtEl>
                                          <p:spTgt spid="3">
                                            <p:txEl>
                                              <p:pRg st="1" end="1"/>
                                            </p:txEl>
                                          </p:spTgt>
                                        </p:tgtEl>
                                        <p:attrNameLst>
                                          <p:attrName>r</p:attrName>
                                        </p:attrNameLst>
                                      </p:cBhvr>
                                    </p:animRot>
                                    <p:animRot by="1500000">
                                      <p:cBhvr>
                                        <p:cTn id="10" dur="125" fill="hold">
                                          <p:stCondLst>
                                            <p:cond delay="375"/>
                                          </p:stCondLst>
                                        </p:cTn>
                                        <p:tgtEl>
                                          <p:spTgt spid="3">
                                            <p:txEl>
                                              <p:pRg st="1" end="1"/>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34261" cy="1400530"/>
          </a:xfrm>
          <a:solidFill>
            <a:schemeClr val="bg2">
              <a:lumMod val="20000"/>
              <a:lumOff val="8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a:t>
            </a:r>
            <a:r>
              <a:rPr lang="ar-DZ" sz="4000" dirty="0" smtClean="0">
                <a:solidFill>
                  <a:prstClr val="black"/>
                </a:solidFill>
                <a:latin typeface="Sakkal Majalla" panose="02000000000000000000" pitchFamily="2" charset="-78"/>
                <a:cs typeface="Sakkal Majalla" panose="02000000000000000000" pitchFamily="2" charset="-78"/>
              </a:rPr>
              <a:t>              </a:t>
            </a:r>
            <a:r>
              <a:rPr lang="ar-DZ" sz="4000" dirty="0">
                <a:solidFill>
                  <a:prstClr val="black"/>
                </a:solidFill>
                <a:latin typeface="Sakkal Majalla" panose="02000000000000000000" pitchFamily="2" charset="-78"/>
                <a:cs typeface="Sakkal Majalla" panose="02000000000000000000" pitchFamily="2" charset="-78"/>
              </a:rPr>
              <a:t>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p>
        </p:txBody>
      </p:sp>
      <p:sp>
        <p:nvSpPr>
          <p:cNvPr id="3" name="Espace réservé du contenu 2"/>
          <p:cNvSpPr>
            <a:spLocks noGrp="1"/>
          </p:cNvSpPr>
          <p:nvPr>
            <p:ph idx="1"/>
          </p:nvPr>
        </p:nvSpPr>
        <p:spPr>
          <a:xfrm>
            <a:off x="646111" y="2052918"/>
            <a:ext cx="9734261" cy="4509928"/>
          </a:xfrm>
          <a:solidFill>
            <a:srgbClr val="00B050"/>
          </a:solidFill>
        </p:spPr>
        <p:txBody>
          <a:bodyPr>
            <a:normAutofit/>
          </a:bodyPr>
          <a:lstStyle/>
          <a:p>
            <a:pPr marL="0" lvl="0" indent="0" algn="ctr" rtl="1">
              <a:buClr>
                <a:srgbClr val="B31166"/>
              </a:buClr>
              <a:buNone/>
            </a:pPr>
            <a:r>
              <a:rPr lang="ar-SA" sz="3200" dirty="0">
                <a:solidFill>
                  <a:schemeClr val="bg1"/>
                </a:solidFill>
                <a:latin typeface="Sakkal Majalla" panose="02000000000000000000" pitchFamily="2" charset="-78"/>
                <a:cs typeface="Sakkal Majalla" panose="02000000000000000000" pitchFamily="2" charset="-78"/>
              </a:rPr>
              <a:t>الكفاءات الواجب توفرها في </a:t>
            </a:r>
            <a:r>
              <a:rPr lang="ar-SA" sz="3200" dirty="0" smtClean="0">
                <a:solidFill>
                  <a:schemeClr val="bg1"/>
                </a:solidFill>
                <a:latin typeface="Sakkal Majalla" panose="02000000000000000000" pitchFamily="2" charset="-78"/>
                <a:cs typeface="Sakkal Majalla" panose="02000000000000000000" pitchFamily="2" charset="-78"/>
              </a:rPr>
              <a:t>المراجع</a:t>
            </a:r>
            <a:endParaRPr lang="ar-DZ" sz="3200" dirty="0" smtClean="0">
              <a:solidFill>
                <a:schemeClr val="bg1"/>
              </a:solidFill>
              <a:latin typeface="Sakkal Majalla" panose="02000000000000000000" pitchFamily="2" charset="-78"/>
              <a:cs typeface="Sakkal Majalla" panose="02000000000000000000" pitchFamily="2" charset="-78"/>
            </a:endParaRPr>
          </a:p>
          <a:p>
            <a:pPr lvl="0" algn="r" rtl="1">
              <a:buClr>
                <a:srgbClr val="B31166"/>
              </a:buClr>
              <a:buFont typeface="Wingdings" panose="05000000000000000000" pitchFamily="2" charset="2"/>
              <a:buChar char="§"/>
            </a:pPr>
            <a:r>
              <a:rPr lang="ar-SA" sz="3200" b="1" dirty="0" err="1">
                <a:solidFill>
                  <a:srgbClr val="C00000"/>
                </a:solidFill>
                <a:latin typeface="Traditional Arabic" panose="02020603050405020304" pitchFamily="18" charset="-78"/>
                <a:cs typeface="Traditional Arabic" panose="02020603050405020304" pitchFamily="18" charset="-78"/>
              </a:rPr>
              <a:t>الإستقلالية</a:t>
            </a:r>
            <a:r>
              <a:rPr lang="ar-SA" sz="3200" b="1" dirty="0">
                <a:solidFill>
                  <a:srgbClr val="C00000"/>
                </a:solidFill>
                <a:latin typeface="Traditional Arabic" panose="02020603050405020304" pitchFamily="18" charset="-78"/>
                <a:cs typeface="Traditional Arabic" panose="02020603050405020304" pitchFamily="18" charset="-78"/>
              </a:rPr>
              <a:t>  والحياد؛ </a:t>
            </a:r>
            <a:endParaRPr lang="ar-DZ" sz="3200" b="1" dirty="0" smtClean="0">
              <a:solidFill>
                <a:srgbClr val="C00000"/>
              </a:solidFill>
              <a:latin typeface="Traditional Arabic" panose="02020603050405020304" pitchFamily="18" charset="-78"/>
              <a:cs typeface="Traditional Arabic" panose="02020603050405020304" pitchFamily="18" charset="-78"/>
            </a:endParaRPr>
          </a:p>
          <a:p>
            <a:pPr lvl="0" algn="r" rtl="1">
              <a:buClr>
                <a:srgbClr val="B31166"/>
              </a:buClr>
              <a:buFont typeface="Wingdings" panose="05000000000000000000" pitchFamily="2" charset="2"/>
              <a:buChar char="§"/>
            </a:pPr>
            <a:endParaRPr lang="fr-FR" sz="3200" b="1" dirty="0">
              <a:solidFill>
                <a:srgbClr val="C00000"/>
              </a:solidFill>
              <a:latin typeface="Traditional Arabic" panose="02020603050405020304" pitchFamily="18" charset="-78"/>
              <a:cs typeface="Traditional Arabic" panose="02020603050405020304" pitchFamily="18" charset="-78"/>
            </a:endParaRPr>
          </a:p>
          <a:p>
            <a:pPr marL="0" lvl="0" indent="0" algn="r" rtl="1">
              <a:buClr>
                <a:srgbClr val="B31166"/>
              </a:buClr>
              <a:buNone/>
            </a:pPr>
            <a:endParaRPr lang="ar-DZ" sz="3200" b="1" dirty="0" smtClean="0">
              <a:solidFill>
                <a:prstClr val="black">
                  <a:lumMod val="75000"/>
                  <a:lumOff val="25000"/>
                </a:prstClr>
              </a:solidFill>
              <a:latin typeface="Traditional Arabic" panose="02020603050405020304" pitchFamily="18" charset="-78"/>
              <a:cs typeface="Traditional Arabic" panose="02020603050405020304" pitchFamily="18" charset="-78"/>
            </a:endParaRPr>
          </a:p>
          <a:p>
            <a:pPr lvl="0" algn="r" rtl="1">
              <a:buClr>
                <a:srgbClr val="B31166"/>
              </a:buClr>
              <a:buFont typeface="Wingdings" panose="05000000000000000000" pitchFamily="2" charset="2"/>
              <a:buChar char="§"/>
            </a:pPr>
            <a:endParaRPr lang="ar-DZ" sz="3200" b="1" dirty="0">
              <a:solidFill>
                <a:prstClr val="black">
                  <a:lumMod val="75000"/>
                  <a:lumOff val="25000"/>
                </a:prstClr>
              </a:solidFill>
              <a:latin typeface="Traditional Arabic" panose="02020603050405020304" pitchFamily="18" charset="-78"/>
              <a:cs typeface="Traditional Arabic" panose="02020603050405020304" pitchFamily="18" charset="-78"/>
            </a:endParaRPr>
          </a:p>
          <a:p>
            <a:pPr lvl="0" algn="r" rtl="1">
              <a:buClr>
                <a:srgbClr val="B31166"/>
              </a:buClr>
              <a:buFont typeface="Wingdings" panose="05000000000000000000" pitchFamily="2" charset="2"/>
              <a:buChar char="§"/>
            </a:pPr>
            <a:r>
              <a:rPr lang="ar-DZ" sz="3200" b="1" dirty="0" smtClean="0">
                <a:solidFill>
                  <a:srgbClr val="FF0000"/>
                </a:solidFill>
                <a:latin typeface="Traditional Arabic" panose="02020603050405020304" pitchFamily="18" charset="-78"/>
                <a:cs typeface="Traditional Arabic" panose="02020603050405020304" pitchFamily="18" charset="-78"/>
              </a:rPr>
              <a:t>الكفاءة </a:t>
            </a:r>
            <a:r>
              <a:rPr lang="ar-DZ" sz="3200" b="1" dirty="0">
                <a:solidFill>
                  <a:srgbClr val="FF0000"/>
                </a:solidFill>
                <a:latin typeface="Traditional Arabic" panose="02020603050405020304" pitchFamily="18" charset="-78"/>
                <a:cs typeface="Traditional Arabic" panose="02020603050405020304" pitchFamily="18" charset="-78"/>
              </a:rPr>
              <a:t>المهنية أو الأهلية</a:t>
            </a:r>
            <a:r>
              <a:rPr lang="ar-DZ" sz="3200" b="1" dirty="0" smtClean="0">
                <a:solidFill>
                  <a:srgbClr val="FF0000"/>
                </a:solidFill>
                <a:latin typeface="Traditional Arabic" panose="02020603050405020304" pitchFamily="18" charset="-78"/>
                <a:cs typeface="Traditional Arabic" panose="02020603050405020304" pitchFamily="18" charset="-78"/>
              </a:rPr>
              <a:t>؛</a:t>
            </a:r>
          </a:p>
          <a:p>
            <a:pPr lvl="0" algn="r" rtl="1">
              <a:buClr>
                <a:srgbClr val="B31166"/>
              </a:buClr>
              <a:buFont typeface="Wingdings" panose="05000000000000000000" pitchFamily="2" charset="2"/>
              <a:buChar char="§"/>
            </a:pPr>
            <a:endParaRPr lang="ar-DZ" sz="3200" b="1" dirty="0">
              <a:solidFill>
                <a:srgbClr val="FF0000"/>
              </a:solidFill>
              <a:latin typeface="Traditional Arabic" panose="02020603050405020304" pitchFamily="18" charset="-78"/>
              <a:cs typeface="Traditional Arabic" panose="02020603050405020304" pitchFamily="18" charset="-78"/>
            </a:endParaRPr>
          </a:p>
          <a:p>
            <a:pPr marL="0" lvl="0" indent="0" algn="r" rtl="1">
              <a:buClr>
                <a:srgbClr val="B31166"/>
              </a:buClr>
              <a:buNone/>
            </a:pPr>
            <a:endParaRPr lang="fr-FR" sz="3200" b="1" dirty="0">
              <a:solidFill>
                <a:srgbClr val="FFC000"/>
              </a:solidFill>
              <a:latin typeface="Traditional Arabic" panose="02020603050405020304" pitchFamily="18" charset="-78"/>
              <a:cs typeface="Traditional Arabic" panose="02020603050405020304" pitchFamily="18" charset="-78"/>
            </a:endParaRPr>
          </a:p>
          <a:p>
            <a:pPr lvl="0" algn="r" rtl="1">
              <a:buClr>
                <a:srgbClr val="B31166"/>
              </a:buClr>
              <a:buFont typeface="Wingdings" panose="05000000000000000000" pitchFamily="2" charset="2"/>
              <a:buChar char="§"/>
            </a:pPr>
            <a:endParaRPr lang="fr-FR" sz="3200" b="1" dirty="0">
              <a:solidFill>
                <a:srgbClr val="92D050"/>
              </a:solidFill>
              <a:latin typeface="Traditional Arabic" panose="02020603050405020304" pitchFamily="18" charset="-78"/>
              <a:cs typeface="Traditional Arabic" panose="02020603050405020304" pitchFamily="18" charset="-78"/>
            </a:endParaRPr>
          </a:p>
          <a:p>
            <a:pPr algn="ctr" rtl="1"/>
            <a:endParaRPr lang="fr-FR" dirty="0"/>
          </a:p>
        </p:txBody>
      </p:sp>
      <p:pic>
        <p:nvPicPr>
          <p:cNvPr id="4" name="Image 3"/>
          <p:cNvPicPr>
            <a:picLocks noChangeAspect="1"/>
          </p:cNvPicPr>
          <p:nvPr/>
        </p:nvPicPr>
        <p:blipFill>
          <a:blip r:embed="rId2"/>
          <a:stretch>
            <a:fillRect/>
          </a:stretch>
        </p:blipFill>
        <p:spPr>
          <a:xfrm>
            <a:off x="1678330" y="2820473"/>
            <a:ext cx="3073976" cy="1057046"/>
          </a:xfrm>
          <a:prstGeom prst="rect">
            <a:avLst/>
          </a:prstGeom>
        </p:spPr>
      </p:pic>
      <p:pic>
        <p:nvPicPr>
          <p:cNvPr id="6" name="Image 5"/>
          <p:cNvPicPr>
            <a:picLocks noChangeAspect="1"/>
          </p:cNvPicPr>
          <p:nvPr/>
        </p:nvPicPr>
        <p:blipFill>
          <a:blip r:embed="rId3"/>
          <a:stretch>
            <a:fillRect/>
          </a:stretch>
        </p:blipFill>
        <p:spPr>
          <a:xfrm>
            <a:off x="1678330" y="4352082"/>
            <a:ext cx="3116933" cy="1109440"/>
          </a:xfrm>
          <a:prstGeom prst="rect">
            <a:avLst/>
          </a:prstGeom>
        </p:spPr>
      </p:pic>
    </p:spTree>
    <p:extLst>
      <p:ext uri="{BB962C8B-B14F-4D97-AF65-F5344CB8AC3E}">
        <p14:creationId xmlns:p14="http://schemas.microsoft.com/office/powerpoint/2010/main" val="173115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4"/>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3">
                                            <p:txEl>
                                              <p:pRg st="1" end="1"/>
                                            </p:txEl>
                                          </p:spTgt>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6"/>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3">
                                            <p:txEl>
                                              <p:pRg st="5" end="5"/>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141668"/>
            <a:ext cx="9772897" cy="1711580"/>
          </a:xfrm>
          <a:solidFill>
            <a:schemeClr val="accent4">
              <a:lumMod val="60000"/>
              <a:lumOff val="40000"/>
            </a:schemeClr>
          </a:solidFill>
        </p:spPr>
        <p:txBody>
          <a:bodyPr/>
          <a:lstStyle/>
          <a:p>
            <a:pPr algn="r"/>
            <a:r>
              <a:rPr lang="ar-DZ" sz="4000" dirty="0">
                <a:solidFill>
                  <a:schemeClr val="bg1"/>
                </a:solidFill>
                <a:latin typeface="Sakkal Majalla" panose="02000000000000000000" pitchFamily="2" charset="-78"/>
                <a:cs typeface="Sakkal Majalla" panose="02000000000000000000" pitchFamily="2" charset="-78"/>
              </a:rPr>
              <a:t>دروس على الخط                                                         </a:t>
            </a:r>
            <a:r>
              <a:rPr lang="ar-DZ" sz="4000" dirty="0" smtClean="0">
                <a:solidFill>
                  <a:schemeClr val="bg1"/>
                </a:solidFill>
                <a:latin typeface="Sakkal Majalla" panose="02000000000000000000" pitchFamily="2" charset="-78"/>
                <a:cs typeface="Sakkal Majalla" panose="02000000000000000000" pitchFamily="2" charset="-78"/>
              </a:rPr>
              <a:t>     </a:t>
            </a:r>
            <a:r>
              <a:rPr lang="ar-DZ" sz="4000" dirty="0">
                <a:solidFill>
                  <a:schemeClr val="bg1"/>
                </a:solidFill>
                <a:latin typeface="Sakkal Majalla" panose="02000000000000000000" pitchFamily="2" charset="-78"/>
                <a:cs typeface="Sakkal Majalla" panose="02000000000000000000" pitchFamily="2" charset="-78"/>
              </a:rPr>
              <a:t>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chemeClr val="bg1"/>
              </a:solidFill>
            </a:endParaRPr>
          </a:p>
        </p:txBody>
      </p:sp>
      <p:sp>
        <p:nvSpPr>
          <p:cNvPr id="3" name="Espace réservé du contenu 2"/>
          <p:cNvSpPr>
            <a:spLocks noGrp="1"/>
          </p:cNvSpPr>
          <p:nvPr>
            <p:ph idx="1"/>
          </p:nvPr>
        </p:nvSpPr>
        <p:spPr>
          <a:xfrm>
            <a:off x="646111" y="2052918"/>
            <a:ext cx="9772897" cy="4195481"/>
          </a:xfrm>
        </p:spPr>
        <p:txBody>
          <a:bodyPr>
            <a:normAutofit/>
          </a:bodyPr>
          <a:lstStyle/>
          <a:p>
            <a:pPr algn="ctr" rtl="1"/>
            <a:r>
              <a:rPr lang="ar-SA" sz="4000" b="1" dirty="0">
                <a:latin typeface="Sakkal Majalla" panose="02000000000000000000" pitchFamily="2" charset="-78"/>
                <a:cs typeface="Sakkal Majalla" panose="02000000000000000000" pitchFamily="2" charset="-78"/>
              </a:rPr>
              <a:t>تسيير </a:t>
            </a:r>
            <a:r>
              <a:rPr lang="ar-SA" sz="4000" b="1" dirty="0">
                <a:solidFill>
                  <a:srgbClr val="FF0000"/>
                </a:solidFill>
                <a:latin typeface="Sakkal Majalla" panose="02000000000000000000" pitchFamily="2" charset="-78"/>
                <a:cs typeface="Sakkal Majalla" panose="02000000000000000000" pitchFamily="2" charset="-78"/>
              </a:rPr>
              <a:t>المخاطر </a:t>
            </a:r>
            <a:r>
              <a:rPr lang="ar-SA" sz="4000" b="1" dirty="0" err="1" smtClean="0">
                <a:solidFill>
                  <a:srgbClr val="FF0000"/>
                </a:solidFill>
                <a:latin typeface="Sakkal Majalla" panose="02000000000000000000" pitchFamily="2" charset="-78"/>
                <a:cs typeface="Sakkal Majalla" panose="02000000000000000000" pitchFamily="2" charset="-78"/>
              </a:rPr>
              <a:t>الجبائية</a:t>
            </a:r>
            <a:endParaRPr lang="ar-DZ" sz="4000" b="1" dirty="0" smtClean="0">
              <a:solidFill>
                <a:srgbClr val="FF0000"/>
              </a:solidFill>
              <a:latin typeface="Sakkal Majalla" panose="02000000000000000000" pitchFamily="2" charset="-78"/>
              <a:cs typeface="Sakkal Majalla" panose="02000000000000000000" pitchFamily="2" charset="-78"/>
            </a:endParaRPr>
          </a:p>
          <a:p>
            <a:pPr marL="0" indent="0" algn="ctr" rtl="1">
              <a:buNone/>
            </a:pPr>
            <a:endParaRPr lang="ar-DZ" sz="2400" b="1" dirty="0">
              <a:latin typeface="Traditional Arabic" panose="02020603050405020304" pitchFamily="18" charset="-78"/>
              <a:cs typeface="Traditional Arabic" panose="02020603050405020304" pitchFamily="18" charset="-78"/>
            </a:endParaRPr>
          </a:p>
          <a:p>
            <a:pPr algn="ctr" rtl="1"/>
            <a:endParaRPr lang="ar-DZ" sz="2400" b="1" dirty="0">
              <a:latin typeface="Traditional Arabic" panose="02020603050405020304" pitchFamily="18" charset="-78"/>
              <a:cs typeface="Traditional Arabic" panose="02020603050405020304" pitchFamily="18" charset="-78"/>
            </a:endParaRPr>
          </a:p>
          <a:p>
            <a:pPr algn="just" rtl="1">
              <a:buFont typeface="Wingdings" panose="05000000000000000000" pitchFamily="2" charset="2"/>
              <a:buChar char="v"/>
            </a:pPr>
            <a:r>
              <a:rPr lang="ar-SA" sz="4000" b="1" dirty="0">
                <a:latin typeface="Sakkal Majalla" panose="02000000000000000000" pitchFamily="2" charset="-78"/>
                <a:cs typeface="Sakkal Majalla" panose="02000000000000000000" pitchFamily="2" charset="-78"/>
              </a:rPr>
              <a:t>إن تسيير الخطر الجبائي يهدف إلى </a:t>
            </a:r>
            <a:r>
              <a:rPr lang="ar-SA" sz="4000" b="1" dirty="0">
                <a:solidFill>
                  <a:srgbClr val="00B050"/>
                </a:solidFill>
                <a:latin typeface="Sakkal Majalla" panose="02000000000000000000" pitchFamily="2" charset="-78"/>
                <a:cs typeface="Sakkal Majalla" panose="02000000000000000000" pitchFamily="2" charset="-78"/>
              </a:rPr>
              <a:t>تحديد الاحتياطات </a:t>
            </a:r>
            <a:r>
              <a:rPr lang="ar-SA" sz="4000" b="1" dirty="0">
                <a:latin typeface="Sakkal Majalla" panose="02000000000000000000" pitchFamily="2" charset="-78"/>
                <a:cs typeface="Sakkal Majalla" panose="02000000000000000000" pitchFamily="2" charset="-78"/>
              </a:rPr>
              <a:t>اللازمة </a:t>
            </a:r>
            <a:r>
              <a:rPr lang="ar-SA" sz="4000" b="1" dirty="0">
                <a:solidFill>
                  <a:schemeClr val="accent4">
                    <a:lumMod val="75000"/>
                  </a:schemeClr>
                </a:solidFill>
                <a:latin typeface="Sakkal Majalla" panose="02000000000000000000" pitchFamily="2" charset="-78"/>
                <a:cs typeface="Sakkal Majalla" panose="02000000000000000000" pitchFamily="2" charset="-78"/>
              </a:rPr>
              <a:t>لتفادي هذا الخطر</a:t>
            </a:r>
            <a:r>
              <a:rPr lang="ar-SA" sz="4000" b="1" dirty="0">
                <a:latin typeface="Sakkal Majalla" panose="02000000000000000000" pitchFamily="2" charset="-78"/>
                <a:cs typeface="Sakkal Majalla" panose="02000000000000000000" pitchFamily="2" charset="-78"/>
              </a:rPr>
              <a:t> وتتمثل في اتخاذ الإجراءات الوقائية التالية:</a:t>
            </a:r>
            <a:endParaRPr lang="fr-FR" sz="4000" b="1" dirty="0">
              <a:latin typeface="Sakkal Majalla" panose="02000000000000000000" pitchFamily="2" charset="-78"/>
              <a:cs typeface="Sakkal Majalla" panose="02000000000000000000" pitchFamily="2" charset="-78"/>
            </a:endParaRPr>
          </a:p>
          <a:p>
            <a:pPr algn="r" rtl="1"/>
            <a:endParaRPr lang="fr-FR" dirty="0"/>
          </a:p>
        </p:txBody>
      </p:sp>
    </p:spTree>
    <p:extLst>
      <p:ext uri="{BB962C8B-B14F-4D97-AF65-F5344CB8AC3E}">
        <p14:creationId xmlns:p14="http://schemas.microsoft.com/office/powerpoint/2010/main" val="57027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1.45833E-6 4.44444E-6 L 1.45833E-6 -0.07223 " pathEditMode="relative" rAng="0" ptsTypes="AA">
                                      <p:cBhvr>
                                        <p:cTn id="10" dur="250" accel="50000" decel="50000" autoRev="1" fill="hold">
                                          <p:stCondLst>
                                            <p:cond delay="0"/>
                                          </p:stCondLst>
                                        </p:cTn>
                                        <p:tgtEl>
                                          <p:spTgt spid="3">
                                            <p:txEl>
                                              <p:pRg st="3" end="3"/>
                                            </p:txEl>
                                          </p:spTgt>
                                        </p:tgtEl>
                                        <p:attrNameLst>
                                          <p:attrName>ppt_x</p:attrName>
                                          <p:attrName>ppt_y</p:attrName>
                                        </p:attrNameLst>
                                      </p:cBhvr>
                                      <p:rCtr x="0" y="-3611"/>
                                    </p:animMotion>
                                    <p:animRot by="1500000">
                                      <p:cBhvr>
                                        <p:cTn id="11" dur="125" fill="hold">
                                          <p:stCondLst>
                                            <p:cond delay="0"/>
                                          </p:stCondLst>
                                        </p:cTn>
                                        <p:tgtEl>
                                          <p:spTgt spid="3">
                                            <p:txEl>
                                              <p:pRg st="3" end="3"/>
                                            </p:txEl>
                                          </p:spTgt>
                                        </p:tgtEl>
                                        <p:attrNameLst>
                                          <p:attrName>r</p:attrName>
                                        </p:attrNameLst>
                                      </p:cBhvr>
                                    </p:animRot>
                                    <p:animRot by="-1500000">
                                      <p:cBhvr>
                                        <p:cTn id="12" dur="125" fill="hold">
                                          <p:stCondLst>
                                            <p:cond delay="125"/>
                                          </p:stCondLst>
                                        </p:cTn>
                                        <p:tgtEl>
                                          <p:spTgt spid="3">
                                            <p:txEl>
                                              <p:pRg st="3" end="3"/>
                                            </p:txEl>
                                          </p:spTgt>
                                        </p:tgtEl>
                                        <p:attrNameLst>
                                          <p:attrName>r</p:attrName>
                                        </p:attrNameLst>
                                      </p:cBhvr>
                                    </p:animRot>
                                    <p:animRot by="-1500000">
                                      <p:cBhvr>
                                        <p:cTn id="13" dur="125" fill="hold">
                                          <p:stCondLst>
                                            <p:cond delay="250"/>
                                          </p:stCondLst>
                                        </p:cTn>
                                        <p:tgtEl>
                                          <p:spTgt spid="3">
                                            <p:txEl>
                                              <p:pRg st="3" end="3"/>
                                            </p:txEl>
                                          </p:spTgt>
                                        </p:tgtEl>
                                        <p:attrNameLst>
                                          <p:attrName>r</p:attrName>
                                        </p:attrNameLst>
                                      </p:cBhvr>
                                    </p:animRot>
                                    <p:animRot by="1500000">
                                      <p:cBhvr>
                                        <p:cTn id="14" dur="125" fill="hold">
                                          <p:stCondLst>
                                            <p:cond delay="375"/>
                                          </p:stCondLst>
                                        </p:cTn>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blipFill>
            <a:blip r:embed="rId2"/>
            <a:tile tx="0" ty="0" sx="100000" sy="100000" flip="none" algn="tl"/>
          </a:blip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a:t>
            </a:r>
            <a:r>
              <a:rPr lang="ar-DZ" sz="4000" dirty="0" smtClean="0">
                <a:solidFill>
                  <a:prstClr val="black"/>
                </a:solidFill>
                <a:latin typeface="Sakkal Majalla" panose="02000000000000000000" pitchFamily="2" charset="-78"/>
                <a:cs typeface="Sakkal Majalla" panose="02000000000000000000" pitchFamily="2" charset="-78"/>
              </a:rPr>
              <a:t>     </a:t>
            </a:r>
            <a:r>
              <a:rPr lang="ar-DZ" sz="4000" dirty="0">
                <a:solidFill>
                  <a:prstClr val="black"/>
                </a:solidFill>
                <a:latin typeface="Sakkal Majalla" panose="02000000000000000000" pitchFamily="2" charset="-78"/>
                <a:cs typeface="Sakkal Majalla" panose="02000000000000000000" pitchFamily="2" charset="-78"/>
              </a:rPr>
              <a:t>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1" y="2052918"/>
            <a:ext cx="9403743" cy="4195481"/>
          </a:xfrm>
          <a:solidFill>
            <a:srgbClr val="00B050"/>
          </a:solidFill>
        </p:spPr>
        <p:txBody>
          <a:bodyPr/>
          <a:lstStyle/>
          <a:p>
            <a:pPr algn="ctr" rtl="1"/>
            <a:endParaRPr lang="ar-DZ" dirty="0" smtClean="0"/>
          </a:p>
          <a:p>
            <a:pPr algn="ctr" rtl="1"/>
            <a:endParaRPr lang="ar-DZ" dirty="0"/>
          </a:p>
          <a:p>
            <a:pPr algn="r" rtl="1"/>
            <a:r>
              <a:rPr lang="ar-DZ" dirty="0" smtClean="0"/>
              <a:t>                   </a:t>
            </a:r>
            <a:r>
              <a:rPr lang="ar-DZ" sz="3200" b="1" dirty="0" smtClean="0">
                <a:solidFill>
                  <a:srgbClr val="FFFF00"/>
                </a:solidFill>
                <a:latin typeface="Sakkal Majalla" panose="02000000000000000000" pitchFamily="2" charset="-78"/>
                <a:cs typeface="Sakkal Majalla" panose="02000000000000000000" pitchFamily="2" charset="-78"/>
              </a:rPr>
              <a:t>السر المهني</a:t>
            </a:r>
          </a:p>
          <a:p>
            <a:pPr algn="ctr" rtl="1"/>
            <a:endParaRPr lang="ar-DZ" dirty="0" smtClean="0"/>
          </a:p>
        </p:txBody>
      </p:sp>
      <p:pic>
        <p:nvPicPr>
          <p:cNvPr id="4" name="Image 3"/>
          <p:cNvPicPr>
            <a:picLocks noChangeAspect="1"/>
          </p:cNvPicPr>
          <p:nvPr/>
        </p:nvPicPr>
        <p:blipFill>
          <a:blip r:embed="rId3"/>
          <a:stretch>
            <a:fillRect/>
          </a:stretch>
        </p:blipFill>
        <p:spPr>
          <a:xfrm>
            <a:off x="1354179" y="4757196"/>
            <a:ext cx="3164098" cy="1259710"/>
          </a:xfrm>
          <a:prstGeom prst="rect">
            <a:avLst/>
          </a:prstGeom>
        </p:spPr>
      </p:pic>
      <p:sp>
        <p:nvSpPr>
          <p:cNvPr id="5" name="Rectangle 4"/>
          <p:cNvSpPr/>
          <p:nvPr/>
        </p:nvSpPr>
        <p:spPr>
          <a:xfrm>
            <a:off x="6167628" y="5254780"/>
            <a:ext cx="2981907" cy="584775"/>
          </a:xfrm>
          <a:prstGeom prst="rect">
            <a:avLst/>
          </a:prstGeom>
        </p:spPr>
        <p:txBody>
          <a:bodyPr wrap="none">
            <a:spAutoFit/>
          </a:bodyPr>
          <a:lstStyle/>
          <a:p>
            <a:r>
              <a:rPr lang="ar-DZ" sz="3200" b="1" dirty="0">
                <a:solidFill>
                  <a:schemeClr val="bg1"/>
                </a:solidFill>
                <a:latin typeface="Traditional Arabic" panose="02020603050405020304" pitchFamily="18" charset="-78"/>
                <a:cs typeface="Traditional Arabic" panose="02020603050405020304" pitchFamily="18" charset="-78"/>
              </a:rPr>
              <a:t>بذل العناية المهنية الملائمة</a:t>
            </a:r>
            <a:endParaRPr lang="fr-FR" dirty="0">
              <a:solidFill>
                <a:schemeClr val="bg1"/>
              </a:solidFill>
            </a:endParaRPr>
          </a:p>
        </p:txBody>
      </p:sp>
      <p:sp>
        <p:nvSpPr>
          <p:cNvPr id="6" name="Rectangle 5"/>
          <p:cNvSpPr/>
          <p:nvPr/>
        </p:nvSpPr>
        <p:spPr>
          <a:xfrm>
            <a:off x="8409006" y="3715347"/>
            <a:ext cx="530915" cy="584775"/>
          </a:xfrm>
          <a:prstGeom prst="rect">
            <a:avLst/>
          </a:prstGeom>
        </p:spPr>
        <p:txBody>
          <a:bodyPr wrap="none">
            <a:spAutoFit/>
          </a:bodyPr>
          <a:lstStyle/>
          <a:p>
            <a:pPr marL="342900" lvl="0" indent="-342900" algn="r" rtl="1">
              <a:spcBef>
                <a:spcPts val="1000"/>
              </a:spcBef>
              <a:buClr>
                <a:srgbClr val="B31166"/>
              </a:buClr>
              <a:buSzPct val="80000"/>
              <a:buFont typeface="Wingdings" panose="05000000000000000000" pitchFamily="2" charset="2"/>
              <a:buChar char="§"/>
            </a:pPr>
            <a:endParaRPr lang="ar-DZ" sz="3200" b="1" dirty="0">
              <a:solidFill>
                <a:srgbClr val="FFC000"/>
              </a:solidFill>
              <a:latin typeface="Traditional Arabic" panose="02020603050405020304" pitchFamily="18" charset="-78"/>
              <a:cs typeface="Traditional Arabic" panose="02020603050405020304" pitchFamily="18" charset="-78"/>
            </a:endParaRPr>
          </a:p>
        </p:txBody>
      </p:sp>
      <p:pic>
        <p:nvPicPr>
          <p:cNvPr id="7" name="Image 6"/>
          <p:cNvPicPr>
            <a:picLocks noChangeAspect="1"/>
          </p:cNvPicPr>
          <p:nvPr/>
        </p:nvPicPr>
        <p:blipFill>
          <a:blip r:embed="rId4"/>
          <a:stretch>
            <a:fillRect/>
          </a:stretch>
        </p:blipFill>
        <p:spPr>
          <a:xfrm>
            <a:off x="1354178" y="2500132"/>
            <a:ext cx="3164098" cy="1215215"/>
          </a:xfrm>
          <a:prstGeom prst="rect">
            <a:avLst/>
          </a:prstGeom>
        </p:spPr>
      </p:pic>
    </p:spTree>
    <p:extLst>
      <p:ext uri="{BB962C8B-B14F-4D97-AF65-F5344CB8AC3E}">
        <p14:creationId xmlns:p14="http://schemas.microsoft.com/office/powerpoint/2010/main" val="344409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xEl>
                                              <p:pRg st="2" end="2"/>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4"/>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5">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90081" cy="1400530"/>
          </a:xfrm>
          <a:solidFill>
            <a:schemeClr val="accent6">
              <a:lumMod val="40000"/>
              <a:lumOff val="60000"/>
            </a:schemeClr>
          </a:solidFill>
        </p:spPr>
        <p:txBody>
          <a:bodyPr/>
          <a:lstStyle/>
          <a:p>
            <a:pPr algn="r"/>
            <a:r>
              <a:rPr lang="ar-DZ" sz="4000" dirty="0">
                <a:solidFill>
                  <a:prstClr val="black"/>
                </a:solidFill>
                <a:latin typeface="Sakkal Majalla" panose="02000000000000000000" pitchFamily="2" charset="-78"/>
                <a:cs typeface="Sakkal Majalla" panose="02000000000000000000" pitchFamily="2" charset="-78"/>
              </a:rPr>
              <a:t>دروس على الخط                                              </a:t>
            </a:r>
            <a:r>
              <a:rPr lang="ar-DZ" sz="4000" dirty="0" smtClean="0">
                <a:solidFill>
                  <a:prstClr val="black"/>
                </a:solidFill>
                <a:latin typeface="Sakkal Majalla" panose="02000000000000000000" pitchFamily="2" charset="-78"/>
                <a:cs typeface="Sakkal Majalla" panose="02000000000000000000" pitchFamily="2" charset="-78"/>
              </a:rPr>
              <a:t>     </a:t>
            </a:r>
            <a:r>
              <a:rPr lang="ar-DZ" sz="4000" dirty="0">
                <a:solidFill>
                  <a:prstClr val="black"/>
                </a:solidFill>
                <a:latin typeface="Sakkal Majalla" panose="02000000000000000000" pitchFamily="2" charset="-78"/>
                <a:cs typeface="Sakkal Majalla" panose="02000000000000000000" pitchFamily="2" charset="-78"/>
              </a:rPr>
              <a:t>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842881" y="2142097"/>
            <a:ext cx="9690081" cy="4195481"/>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r="100000" b="100000"/>
            </a:path>
            <a:tileRect l="-100000" t="-100000"/>
          </a:gradFill>
        </p:spPr>
        <p:txBody>
          <a:bodyPr/>
          <a:lstStyle/>
          <a:p>
            <a:pPr marL="0" lvl="0" indent="0" algn="ctr" rtl="1">
              <a:buClr>
                <a:srgbClr val="B31166"/>
              </a:buClr>
              <a:buNone/>
            </a:pPr>
            <a:endParaRPr lang="ar-DZ" sz="3600" b="1" dirty="0" smtClean="0">
              <a:solidFill>
                <a:schemeClr val="bg1"/>
              </a:solidFill>
              <a:latin typeface="Sakkal Majalla" panose="02000000000000000000" pitchFamily="2" charset="-78"/>
              <a:cs typeface="Sakkal Majalla" panose="02000000000000000000" pitchFamily="2" charset="-78"/>
            </a:endParaRPr>
          </a:p>
          <a:p>
            <a:pPr marL="0" lvl="0" indent="0" algn="ctr" rtl="1">
              <a:buClr>
                <a:srgbClr val="B31166"/>
              </a:buClr>
              <a:buNone/>
            </a:pPr>
            <a:r>
              <a:rPr lang="ar-DZ" sz="3600" b="1" dirty="0" smtClean="0">
                <a:solidFill>
                  <a:schemeClr val="bg1"/>
                </a:solidFill>
                <a:latin typeface="Sakkal Majalla" panose="02000000000000000000" pitchFamily="2" charset="-78"/>
                <a:cs typeface="Sakkal Majalla" panose="02000000000000000000" pitchFamily="2" charset="-78"/>
              </a:rPr>
              <a:t>مراحل </a:t>
            </a:r>
            <a:r>
              <a:rPr lang="ar-DZ" sz="3600" b="1" dirty="0">
                <a:solidFill>
                  <a:schemeClr val="bg1"/>
                </a:solidFill>
                <a:latin typeface="Sakkal Majalla" panose="02000000000000000000" pitchFamily="2" charset="-78"/>
                <a:cs typeface="Sakkal Majalla" panose="02000000000000000000" pitchFamily="2" charset="-78"/>
              </a:rPr>
              <a:t>سير مهمة المراجعة </a:t>
            </a:r>
            <a:r>
              <a:rPr lang="ar-DZ" sz="3600" b="1" dirty="0" err="1">
                <a:solidFill>
                  <a:schemeClr val="bg1"/>
                </a:solidFill>
                <a:latin typeface="Sakkal Majalla" panose="02000000000000000000" pitchFamily="2" charset="-78"/>
                <a:cs typeface="Sakkal Majalla" panose="02000000000000000000" pitchFamily="2" charset="-78"/>
              </a:rPr>
              <a:t>الجبائية</a:t>
            </a:r>
            <a:r>
              <a:rPr lang="ar-DZ" sz="3600" b="1" dirty="0">
                <a:solidFill>
                  <a:schemeClr val="bg1"/>
                </a:solidFill>
                <a:latin typeface="Sakkal Majalla" panose="02000000000000000000" pitchFamily="2" charset="-78"/>
                <a:cs typeface="Sakkal Majalla" panose="02000000000000000000" pitchFamily="2" charset="-78"/>
              </a:rPr>
              <a:t> </a:t>
            </a:r>
            <a:endParaRPr lang="fr-FR" sz="3600" dirty="0">
              <a:solidFill>
                <a:schemeClr val="bg1"/>
              </a:solidFill>
              <a:latin typeface="Sakkal Majalla" panose="02000000000000000000" pitchFamily="2" charset="-78"/>
              <a:cs typeface="Sakkal Majalla" panose="02000000000000000000" pitchFamily="2" charset="-78"/>
            </a:endParaRPr>
          </a:p>
          <a:p>
            <a:endParaRPr lang="fr-FR" dirty="0"/>
          </a:p>
        </p:txBody>
      </p:sp>
      <p:pic>
        <p:nvPicPr>
          <p:cNvPr id="4" name="Image 3"/>
          <p:cNvPicPr>
            <a:picLocks noChangeAspect="1"/>
          </p:cNvPicPr>
          <p:nvPr/>
        </p:nvPicPr>
        <p:blipFill>
          <a:blip r:embed="rId2"/>
          <a:stretch>
            <a:fillRect/>
          </a:stretch>
        </p:blipFill>
        <p:spPr>
          <a:xfrm>
            <a:off x="6653281" y="3983974"/>
            <a:ext cx="3584759" cy="1621677"/>
          </a:xfrm>
          <a:prstGeom prst="rect">
            <a:avLst/>
          </a:prstGeom>
        </p:spPr>
      </p:pic>
      <p:pic>
        <p:nvPicPr>
          <p:cNvPr id="5" name="Image 4"/>
          <p:cNvPicPr>
            <a:picLocks noChangeAspect="1"/>
          </p:cNvPicPr>
          <p:nvPr/>
        </p:nvPicPr>
        <p:blipFill>
          <a:blip r:embed="rId3"/>
          <a:stretch>
            <a:fillRect/>
          </a:stretch>
        </p:blipFill>
        <p:spPr>
          <a:xfrm>
            <a:off x="1350264" y="3983973"/>
            <a:ext cx="3542083" cy="1621677"/>
          </a:xfrm>
          <a:prstGeom prst="rect">
            <a:avLst/>
          </a:prstGeom>
        </p:spPr>
      </p:pic>
    </p:spTree>
    <p:extLst>
      <p:ext uri="{BB962C8B-B14F-4D97-AF65-F5344CB8AC3E}">
        <p14:creationId xmlns:p14="http://schemas.microsoft.com/office/powerpoint/2010/main" val="3637541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1" end="1"/>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style.rotation</p:attrName>
                                        </p:attrNameLst>
                                      </p:cBhvr>
                                      <p:tavLst>
                                        <p:tav tm="0">
                                          <p:val>
                                            <p:fltVal val="90"/>
                                          </p:val>
                                        </p:tav>
                                        <p:tav tm="100000">
                                          <p:val>
                                            <p:fltVal val="0"/>
                                          </p:val>
                                        </p:tav>
                                      </p:tavLst>
                                    </p:anim>
                                    <p:animEffect transition="in" filter="fade">
                                      <p:cBhvr>
                                        <p:cTn id="22"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6">
              <a:lumMod val="40000"/>
              <a:lumOff val="6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a:t>
            </a:r>
            <a:r>
              <a:rPr lang="ar-DZ" sz="4000" dirty="0" smtClean="0">
                <a:solidFill>
                  <a:prstClr val="black"/>
                </a:solidFill>
                <a:latin typeface="Sakkal Majalla" panose="02000000000000000000" pitchFamily="2" charset="-78"/>
                <a:cs typeface="Sakkal Majalla" panose="02000000000000000000" pitchFamily="2" charset="-78"/>
              </a:rPr>
              <a:t>            </a:t>
            </a:r>
            <a:r>
              <a:rPr lang="ar-DZ" sz="4000" dirty="0">
                <a:solidFill>
                  <a:prstClr val="black"/>
                </a:solidFill>
                <a:latin typeface="Sakkal Majalla" panose="02000000000000000000" pitchFamily="2" charset="-78"/>
                <a:cs typeface="Sakkal Majalla" panose="02000000000000000000" pitchFamily="2" charset="-78"/>
              </a:rPr>
              <a:t>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1" y="2052918"/>
            <a:ext cx="9403743" cy="4195481"/>
          </a:xfrm>
          <a:blipFill>
            <a:blip r:embed="rId2"/>
            <a:tile tx="0" ty="0" sx="100000" sy="100000" flip="none" algn="tl"/>
          </a:blipFill>
        </p:spPr>
        <p:txBody>
          <a:bodyPr>
            <a:normAutofit/>
          </a:bodyPr>
          <a:lstStyle/>
          <a:p>
            <a:pPr marL="0" lvl="0" indent="0" algn="r" rtl="1">
              <a:buClr>
                <a:srgbClr val="B31166"/>
              </a:buClr>
              <a:buNone/>
            </a:pPr>
            <a:r>
              <a:rPr lang="ar-DZ" sz="3600" b="1" dirty="0" smtClean="0">
                <a:solidFill>
                  <a:prstClr val="black">
                    <a:lumMod val="75000"/>
                    <a:lumOff val="25000"/>
                  </a:prstClr>
                </a:solidFill>
                <a:latin typeface="Sakkal Majalla" panose="02000000000000000000" pitchFamily="2" charset="-78"/>
                <a:cs typeface="Sakkal Majalla" panose="02000000000000000000" pitchFamily="2" charset="-78"/>
              </a:rPr>
              <a:t>مرحلة </a:t>
            </a:r>
            <a:r>
              <a:rPr lang="ar-DZ" sz="3600" b="1" dirty="0">
                <a:solidFill>
                  <a:prstClr val="black">
                    <a:lumMod val="75000"/>
                    <a:lumOff val="25000"/>
                  </a:prstClr>
                </a:solidFill>
                <a:latin typeface="Sakkal Majalla" panose="02000000000000000000" pitchFamily="2" charset="-78"/>
                <a:cs typeface="Sakkal Majalla" panose="02000000000000000000" pitchFamily="2" charset="-78"/>
              </a:rPr>
              <a:t>الاعداد لمهمة </a:t>
            </a:r>
            <a:r>
              <a:rPr lang="ar-DZ" sz="3600" b="1" dirty="0" smtClean="0">
                <a:solidFill>
                  <a:prstClr val="black">
                    <a:lumMod val="75000"/>
                    <a:lumOff val="25000"/>
                  </a:prstClr>
                </a:solidFill>
                <a:latin typeface="Sakkal Majalla" panose="02000000000000000000" pitchFamily="2" charset="-78"/>
                <a:cs typeface="Sakkal Majalla" panose="02000000000000000000" pitchFamily="2" charset="-78"/>
              </a:rPr>
              <a:t>المراجعة</a:t>
            </a:r>
          </a:p>
          <a:p>
            <a:pPr marL="0" lvl="0" indent="0" algn="ctr" rtl="1">
              <a:buClr>
                <a:srgbClr val="B31166"/>
              </a:buClr>
              <a:buNone/>
            </a:pPr>
            <a:endParaRPr lang="ar-DZ" sz="3600" b="1" dirty="0">
              <a:solidFill>
                <a:prstClr val="black">
                  <a:lumMod val="75000"/>
                  <a:lumOff val="25000"/>
                </a:prstClr>
              </a:solidFill>
              <a:latin typeface="Sakkal Majalla" panose="02000000000000000000" pitchFamily="2" charset="-78"/>
              <a:cs typeface="Sakkal Majalla" panose="02000000000000000000" pitchFamily="2" charset="-78"/>
            </a:endParaRPr>
          </a:p>
          <a:p>
            <a:pPr marL="0" lvl="0" indent="0" algn="ctr" rtl="1">
              <a:buClr>
                <a:srgbClr val="B31166"/>
              </a:buClr>
              <a:buNone/>
            </a:pPr>
            <a:endParaRPr lang="ar-DZ" sz="3600" b="1" dirty="0">
              <a:solidFill>
                <a:prstClr val="black">
                  <a:lumMod val="75000"/>
                  <a:lumOff val="25000"/>
                </a:prstClr>
              </a:solidFill>
              <a:latin typeface="Sakkal Majalla" panose="02000000000000000000" pitchFamily="2" charset="-78"/>
              <a:cs typeface="Sakkal Majalla" panose="02000000000000000000" pitchFamily="2" charset="-78"/>
            </a:endParaRPr>
          </a:p>
          <a:p>
            <a:pPr marL="0" lvl="0" indent="0" algn="r" rtl="1">
              <a:buClr>
                <a:srgbClr val="B31166"/>
              </a:buClr>
              <a:buNone/>
            </a:pPr>
            <a:r>
              <a:rPr lang="ar-DZ" sz="3600" dirty="0">
                <a:solidFill>
                  <a:prstClr val="black">
                    <a:lumMod val="75000"/>
                    <a:lumOff val="25000"/>
                  </a:prstClr>
                </a:solidFill>
                <a:latin typeface="Sakkal Majalla" panose="02000000000000000000" pitchFamily="2" charset="-78"/>
                <a:cs typeface="Sakkal Majalla" panose="02000000000000000000" pitchFamily="2" charset="-78"/>
              </a:rPr>
              <a:t>تبدأ </a:t>
            </a:r>
            <a:r>
              <a:rPr lang="ar-DZ" sz="3600" b="1" u="sng" dirty="0">
                <a:solidFill>
                  <a:schemeClr val="bg1"/>
                </a:solidFill>
                <a:latin typeface="Sakkal Majalla" panose="02000000000000000000" pitchFamily="2" charset="-78"/>
                <a:cs typeface="Sakkal Majalla" panose="02000000000000000000" pitchFamily="2" charset="-78"/>
              </a:rPr>
              <a:t>عملية الإعداد </a:t>
            </a:r>
            <a:r>
              <a:rPr lang="ar-DZ" sz="3600" dirty="0">
                <a:solidFill>
                  <a:prstClr val="black">
                    <a:lumMod val="75000"/>
                    <a:lumOff val="25000"/>
                  </a:prstClr>
                </a:solidFill>
                <a:latin typeface="Sakkal Majalla" panose="02000000000000000000" pitchFamily="2" charset="-78"/>
                <a:cs typeface="Sakkal Majalla" panose="02000000000000000000" pitchFamily="2" charset="-78"/>
              </a:rPr>
              <a:t>للمهمة ب</a:t>
            </a:r>
            <a:r>
              <a:rPr lang="ar-DZ" sz="3600" u="sng" dirty="0">
                <a:solidFill>
                  <a:srgbClr val="00B050"/>
                </a:solidFill>
                <a:latin typeface="Sakkal Majalla" panose="02000000000000000000" pitchFamily="2" charset="-78"/>
                <a:cs typeface="Sakkal Majalla" panose="02000000000000000000" pitchFamily="2" charset="-78"/>
              </a:rPr>
              <a:t>ا</a:t>
            </a:r>
            <a:r>
              <a:rPr lang="ar-DZ" sz="3600" b="1" u="sng" dirty="0">
                <a:solidFill>
                  <a:srgbClr val="00B050"/>
                </a:solidFill>
                <a:latin typeface="Sakkal Majalla" panose="02000000000000000000" pitchFamily="2" charset="-78"/>
                <a:cs typeface="Sakkal Majalla" panose="02000000000000000000" pitchFamily="2" charset="-78"/>
              </a:rPr>
              <a:t>لمعرفة</a:t>
            </a:r>
            <a:r>
              <a:rPr lang="ar-DZ" sz="3600" dirty="0">
                <a:solidFill>
                  <a:prstClr val="black">
                    <a:lumMod val="75000"/>
                    <a:lumOff val="25000"/>
                  </a:prstClr>
                </a:solidFill>
                <a:latin typeface="Sakkal Majalla" panose="02000000000000000000" pitchFamily="2" charset="-78"/>
                <a:cs typeface="Sakkal Majalla" panose="02000000000000000000" pitchFamily="2" charset="-78"/>
              </a:rPr>
              <a:t> الجيدة للمؤسسة، وهذا </a:t>
            </a:r>
            <a:r>
              <a:rPr lang="ar-DZ" sz="3600" b="1" dirty="0">
                <a:solidFill>
                  <a:srgbClr val="00B050"/>
                </a:solidFill>
                <a:latin typeface="Sakkal Majalla" panose="02000000000000000000" pitchFamily="2" charset="-78"/>
                <a:cs typeface="Sakkal Majalla" panose="02000000000000000000" pitchFamily="2" charset="-78"/>
              </a:rPr>
              <a:t>لشد </a:t>
            </a:r>
            <a:r>
              <a:rPr lang="ar-DZ" sz="3600" b="1" dirty="0" err="1">
                <a:solidFill>
                  <a:srgbClr val="00B050"/>
                </a:solidFill>
                <a:latin typeface="Sakkal Majalla" panose="02000000000000000000" pitchFamily="2" charset="-78"/>
                <a:cs typeface="Sakkal Majalla" panose="02000000000000000000" pitchFamily="2" charset="-78"/>
              </a:rPr>
              <a:t>إنتباهه</a:t>
            </a:r>
            <a:r>
              <a:rPr lang="ar-DZ" sz="3600" b="1" dirty="0">
                <a:solidFill>
                  <a:srgbClr val="00B050"/>
                </a:solidFill>
                <a:latin typeface="Sakkal Majalla" panose="02000000000000000000" pitchFamily="2" charset="-78"/>
                <a:cs typeface="Sakkal Majalla" panose="02000000000000000000" pitchFamily="2" charset="-78"/>
              </a:rPr>
              <a:t> </a:t>
            </a:r>
            <a:r>
              <a:rPr lang="ar-DZ" sz="3600" dirty="0">
                <a:solidFill>
                  <a:prstClr val="black">
                    <a:lumMod val="75000"/>
                    <a:lumOff val="25000"/>
                  </a:prstClr>
                </a:solidFill>
                <a:latin typeface="Sakkal Majalla" panose="02000000000000000000" pitchFamily="2" charset="-78"/>
                <a:cs typeface="Sakkal Majalla" panose="02000000000000000000" pitchFamily="2" charset="-78"/>
              </a:rPr>
              <a:t>إلى بعض </a:t>
            </a:r>
            <a:r>
              <a:rPr lang="ar-DZ" sz="3600" b="1" dirty="0">
                <a:solidFill>
                  <a:srgbClr val="FF0000"/>
                </a:solidFill>
                <a:latin typeface="Sakkal Majalla" panose="02000000000000000000" pitchFamily="2" charset="-78"/>
                <a:cs typeface="Sakkal Majalla" panose="02000000000000000000" pitchFamily="2" charset="-78"/>
              </a:rPr>
              <a:t>المشاكل والأخطار </a:t>
            </a:r>
            <a:r>
              <a:rPr lang="ar-DZ" sz="3600" dirty="0">
                <a:solidFill>
                  <a:prstClr val="black">
                    <a:lumMod val="75000"/>
                    <a:lumOff val="25000"/>
                  </a:prstClr>
                </a:solidFill>
                <a:latin typeface="Sakkal Majalla" panose="02000000000000000000" pitchFamily="2" charset="-78"/>
                <a:cs typeface="Sakkal Majalla" panose="02000000000000000000" pitchFamily="2" charset="-78"/>
              </a:rPr>
              <a:t>المحتملة، من أجل وضع تصور لتوجيه مستقبلي للأعمال، وتنقسم هذه المرحلة إلى: </a:t>
            </a:r>
            <a:endParaRPr lang="ar-DZ" sz="3600" b="1" dirty="0">
              <a:solidFill>
                <a:prstClr val="black">
                  <a:lumMod val="75000"/>
                  <a:lumOff val="25000"/>
                </a:prstClr>
              </a:solidFill>
              <a:latin typeface="Sakkal Majalla" panose="02000000000000000000" pitchFamily="2" charset="-78"/>
              <a:cs typeface="Sakkal Majalla" panose="02000000000000000000" pitchFamily="2" charset="-78"/>
            </a:endParaRPr>
          </a:p>
          <a:p>
            <a:pPr algn="ctr" rtl="1"/>
            <a:endParaRPr lang="fr-FR" dirty="0"/>
          </a:p>
        </p:txBody>
      </p:sp>
      <p:pic>
        <p:nvPicPr>
          <p:cNvPr id="4" name="Image 3"/>
          <p:cNvPicPr>
            <a:picLocks noChangeAspect="1"/>
          </p:cNvPicPr>
          <p:nvPr/>
        </p:nvPicPr>
        <p:blipFill>
          <a:blip r:embed="rId3"/>
          <a:stretch>
            <a:fillRect/>
          </a:stretch>
        </p:blipFill>
        <p:spPr>
          <a:xfrm>
            <a:off x="740778" y="2210765"/>
            <a:ext cx="4421531" cy="1851949"/>
          </a:xfrm>
          <a:prstGeom prst="rect">
            <a:avLst/>
          </a:prstGeom>
        </p:spPr>
      </p:pic>
    </p:spTree>
    <p:extLst>
      <p:ext uri="{BB962C8B-B14F-4D97-AF65-F5344CB8AC3E}">
        <p14:creationId xmlns:p14="http://schemas.microsoft.com/office/powerpoint/2010/main" val="3348631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xEl>
                                              <p:pRg st="0" end="0"/>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3">
                                            <p:txEl>
                                              <p:pRg st="3" end="3"/>
                                            </p:txEl>
                                          </p:spTgt>
                                        </p:tgtEl>
                                        <p:attrNameLst>
                                          <p:attrName>ppt_x</p:attrName>
                                          <p:attrName>ppt_y</p:attrName>
                                        </p:attrNameLst>
                                      </p:cBhvr>
                                    </p:animMotion>
                                    <p:animRot by="1500000">
                                      <p:cBhvr>
                                        <p:cTn id="15" dur="125" fill="hold">
                                          <p:stCondLst>
                                            <p:cond delay="0"/>
                                          </p:stCondLst>
                                        </p:cTn>
                                        <p:tgtEl>
                                          <p:spTgt spid="3">
                                            <p:txEl>
                                              <p:pRg st="3" end="3"/>
                                            </p:txEl>
                                          </p:spTgt>
                                        </p:tgtEl>
                                        <p:attrNameLst>
                                          <p:attrName>r</p:attrName>
                                        </p:attrNameLst>
                                      </p:cBhvr>
                                    </p:animRot>
                                    <p:animRot by="-1500000">
                                      <p:cBhvr>
                                        <p:cTn id="16" dur="125" fill="hold">
                                          <p:stCondLst>
                                            <p:cond delay="125"/>
                                          </p:stCondLst>
                                        </p:cTn>
                                        <p:tgtEl>
                                          <p:spTgt spid="3">
                                            <p:txEl>
                                              <p:pRg st="3" end="3"/>
                                            </p:txEl>
                                          </p:spTgt>
                                        </p:tgtEl>
                                        <p:attrNameLst>
                                          <p:attrName>r</p:attrName>
                                        </p:attrNameLst>
                                      </p:cBhvr>
                                    </p:animRot>
                                    <p:animRot by="-1500000">
                                      <p:cBhvr>
                                        <p:cTn id="17" dur="125" fill="hold">
                                          <p:stCondLst>
                                            <p:cond delay="250"/>
                                          </p:stCondLst>
                                        </p:cTn>
                                        <p:tgtEl>
                                          <p:spTgt spid="3">
                                            <p:txEl>
                                              <p:pRg st="3" end="3"/>
                                            </p:txEl>
                                          </p:spTgt>
                                        </p:tgtEl>
                                        <p:attrNameLst>
                                          <p:attrName>r</p:attrName>
                                        </p:attrNameLst>
                                      </p:cBhvr>
                                    </p:animRot>
                                    <p:animRot by="1500000">
                                      <p:cBhvr>
                                        <p:cTn id="18" dur="125" fill="hold">
                                          <p:stCondLst>
                                            <p:cond delay="375"/>
                                          </p:stCondLst>
                                        </p:cTn>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blipFill>
            <a:blip r:embed="rId2"/>
            <a:tile tx="0" ty="0" sx="100000" sy="100000" flip="none" algn="tl"/>
          </a:blip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740780" y="2052918"/>
            <a:ext cx="9309073" cy="4195481"/>
          </a:xfrm>
          <a:blipFill>
            <a:blip r:embed="rId3"/>
            <a:tile tx="0" ty="0" sx="100000" sy="100000" flip="none" algn="tl"/>
          </a:blipFill>
        </p:spPr>
        <p:txBody>
          <a:bodyPr>
            <a:normAutofit lnSpcReduction="10000"/>
          </a:bodyPr>
          <a:lstStyle/>
          <a:p>
            <a:pPr marL="0" indent="0" algn="ctr" rtl="1">
              <a:buNone/>
            </a:pPr>
            <a:endParaRPr lang="ar-DZ" sz="2400" b="1" dirty="0" smtClean="0">
              <a:latin typeface="Traditional Arabic" panose="02020603050405020304" pitchFamily="18" charset="-78"/>
              <a:cs typeface="Traditional Arabic" panose="02020603050405020304" pitchFamily="18" charset="-78"/>
            </a:endParaRPr>
          </a:p>
          <a:p>
            <a:pPr marL="0" indent="0" algn="ctr" rtl="1">
              <a:buNone/>
            </a:pPr>
            <a:r>
              <a:rPr lang="ar-DZ" sz="3200" b="1" dirty="0" smtClean="0">
                <a:solidFill>
                  <a:schemeClr val="bg1"/>
                </a:solidFill>
                <a:latin typeface="Sakkal Majalla" panose="02000000000000000000" pitchFamily="2" charset="-78"/>
                <a:cs typeface="Sakkal Majalla" panose="02000000000000000000" pitchFamily="2" charset="-78"/>
              </a:rPr>
              <a:t>أولا- الأعمال </a:t>
            </a:r>
            <a:r>
              <a:rPr lang="ar-DZ" sz="3200" b="1" dirty="0">
                <a:solidFill>
                  <a:schemeClr val="bg1"/>
                </a:solidFill>
                <a:latin typeface="Sakkal Majalla" panose="02000000000000000000" pitchFamily="2" charset="-78"/>
                <a:cs typeface="Sakkal Majalla" panose="02000000000000000000" pitchFamily="2" charset="-78"/>
              </a:rPr>
              <a:t>التحضيرية للمهمة </a:t>
            </a:r>
          </a:p>
          <a:p>
            <a:pPr marL="0" indent="0" algn="r" rtl="1">
              <a:buNone/>
            </a:pPr>
            <a:r>
              <a:rPr lang="ar-DZ" sz="3200" b="1" dirty="0">
                <a:latin typeface="Sakkal Majalla" panose="02000000000000000000" pitchFamily="2" charset="-78"/>
                <a:cs typeface="Sakkal Majalla" panose="02000000000000000000" pitchFamily="2" charset="-78"/>
              </a:rPr>
              <a:t>يبدأ المراجع أعماله بجمع المؤشرات و المعلومات العامة للمؤسسة بمعرفة:</a:t>
            </a:r>
          </a:p>
          <a:p>
            <a:pPr algn="r" rtl="1">
              <a:buFont typeface="Wingdings" panose="05000000000000000000" pitchFamily="2" charset="2"/>
              <a:buChar char="ü"/>
            </a:pPr>
            <a:r>
              <a:rPr lang="ar-DZ" sz="3200" dirty="0">
                <a:solidFill>
                  <a:schemeClr val="accent6">
                    <a:lumMod val="50000"/>
                  </a:schemeClr>
                </a:solidFill>
                <a:latin typeface="Sakkal Majalla" panose="02000000000000000000" pitchFamily="2" charset="-78"/>
                <a:cs typeface="Sakkal Majalla" panose="02000000000000000000" pitchFamily="2" charset="-78"/>
              </a:rPr>
              <a:t> </a:t>
            </a:r>
            <a:r>
              <a:rPr lang="ar-DZ" sz="3200" b="1" dirty="0">
                <a:solidFill>
                  <a:schemeClr val="accent2">
                    <a:lumMod val="75000"/>
                  </a:schemeClr>
                </a:solidFill>
                <a:latin typeface="Sakkal Majalla" panose="02000000000000000000" pitchFamily="2" charset="-78"/>
                <a:cs typeface="Sakkal Majalla" panose="02000000000000000000" pitchFamily="2" charset="-78"/>
              </a:rPr>
              <a:t>المكونات التي تسمح بتعريف المؤسسة؛</a:t>
            </a:r>
          </a:p>
          <a:p>
            <a:pPr algn="r" rtl="1">
              <a:buFont typeface="Wingdings" panose="05000000000000000000" pitchFamily="2" charset="2"/>
              <a:buChar char="ü"/>
            </a:pPr>
            <a:r>
              <a:rPr lang="ar-DZ" sz="3200" b="1" dirty="0">
                <a:solidFill>
                  <a:schemeClr val="accent1">
                    <a:lumMod val="75000"/>
                  </a:schemeClr>
                </a:solidFill>
                <a:latin typeface="Sakkal Majalla" panose="02000000000000000000" pitchFamily="2" charset="-78"/>
                <a:cs typeface="Sakkal Majalla" panose="02000000000000000000" pitchFamily="2" charset="-78"/>
              </a:rPr>
              <a:t>الأدوات التي تسمح بتسيير المؤسسة؛</a:t>
            </a:r>
          </a:p>
          <a:p>
            <a:pPr algn="r" rtl="1">
              <a:buFont typeface="Wingdings" panose="05000000000000000000" pitchFamily="2" charset="2"/>
              <a:buChar char="ü"/>
            </a:pPr>
            <a:r>
              <a:rPr lang="ar-DZ" sz="3200" b="1" dirty="0">
                <a:solidFill>
                  <a:schemeClr val="accent5">
                    <a:lumMod val="75000"/>
                  </a:schemeClr>
                </a:solidFill>
                <a:latin typeface="Sakkal Majalla" panose="02000000000000000000" pitchFamily="2" charset="-78"/>
                <a:cs typeface="Sakkal Majalla" panose="02000000000000000000" pitchFamily="2" charset="-78"/>
              </a:rPr>
              <a:t>القطاعات التي يمارس فيها نشاط المؤسسة. </a:t>
            </a:r>
          </a:p>
          <a:p>
            <a:pPr marL="0" lvl="0" indent="0" algn="r" rtl="1">
              <a:buClr>
                <a:srgbClr val="B31166"/>
              </a:buClr>
              <a:buNone/>
            </a:pPr>
            <a:r>
              <a:rPr lang="ar-DZ" sz="1800" b="1" dirty="0">
                <a:solidFill>
                  <a:srgbClr val="00B050"/>
                </a:solidFill>
                <a:latin typeface="Sakkal Majalla" panose="02000000000000000000" pitchFamily="2" charset="-78"/>
                <a:cs typeface="Sakkal Majalla" panose="02000000000000000000" pitchFamily="2" charset="-78"/>
              </a:rPr>
              <a:t>معرفة هذه المؤشرات يساعد على تحديد مصادر الأخطار التي تحيط بالمؤسسة سواء كانت متعلقة بنشاطها من أجل التطور أو المتعلقة بتنظيمها الإداري والمحاسبي والجبائي</a:t>
            </a:r>
            <a:r>
              <a:rPr lang="ar-DZ" sz="2800" b="1" dirty="0">
                <a:solidFill>
                  <a:srgbClr val="00B050"/>
                </a:solidFill>
                <a:latin typeface="Traditional Arabic" panose="02020603050405020304" pitchFamily="18" charset="-78"/>
                <a:cs typeface="Traditional Arabic" panose="02020603050405020304" pitchFamily="18" charset="-78"/>
              </a:rPr>
              <a:t>.</a:t>
            </a:r>
            <a:endParaRPr lang="fr-FR" sz="2800" b="1" dirty="0">
              <a:solidFill>
                <a:srgbClr val="00B050"/>
              </a:solidFill>
              <a:latin typeface="Traditional Arabic" panose="02020603050405020304" pitchFamily="18" charset="-78"/>
              <a:cs typeface="Traditional Arabic" panose="02020603050405020304" pitchFamily="18" charset="-78"/>
            </a:endParaRPr>
          </a:p>
          <a:p>
            <a:pPr algn="r" rtl="1"/>
            <a:endParaRPr lang="fr-FR" dirty="0"/>
          </a:p>
        </p:txBody>
      </p:sp>
      <p:pic>
        <p:nvPicPr>
          <p:cNvPr id="4" name="Image 3"/>
          <p:cNvPicPr>
            <a:picLocks noChangeAspect="1"/>
          </p:cNvPicPr>
          <p:nvPr/>
        </p:nvPicPr>
        <p:blipFill>
          <a:blip r:embed="rId4"/>
          <a:stretch>
            <a:fillRect/>
          </a:stretch>
        </p:blipFill>
        <p:spPr>
          <a:xfrm>
            <a:off x="740781" y="3680749"/>
            <a:ext cx="3831220" cy="2210765"/>
          </a:xfrm>
          <a:prstGeom prst="rect">
            <a:avLst/>
          </a:prstGeom>
        </p:spPr>
      </p:pic>
    </p:spTree>
    <p:extLst>
      <p:ext uri="{BB962C8B-B14F-4D97-AF65-F5344CB8AC3E}">
        <p14:creationId xmlns:p14="http://schemas.microsoft.com/office/powerpoint/2010/main" val="94571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4"/>
                                        </p:tgtEl>
                                      </p:cBhvr>
                                      <p:by x="150000" y="150000"/>
                                    </p:animScale>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 calcmode="lin" valueType="num">
                                      <p:cBhvr>
                                        <p:cTn id="18"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p:cTn id="26"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7"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8"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9" dur="10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p:cTn id="34"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5"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6"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37" dur="1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mph" presetSubtype="0" fill="hold" nodeType="clickEffect">
                                  <p:stCondLst>
                                    <p:cond delay="0"/>
                                  </p:stCondLst>
                                  <p:childTnLst>
                                    <p:animScale>
                                      <p:cBhvr>
                                        <p:cTn id="41" dur="2000" fill="hold"/>
                                        <p:tgtEl>
                                          <p:spTgt spid="3">
                                            <p:txEl>
                                              <p:pRg st="6" end="6"/>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1" y="2018194"/>
            <a:ext cx="9404723" cy="4195481"/>
          </a:xfrm>
          <a:blipFill>
            <a:blip r:embed="rId2"/>
            <a:tile tx="0" ty="0" sx="100000" sy="100000" flip="none" algn="tl"/>
          </a:blipFill>
        </p:spPr>
        <p:txBody>
          <a:bodyPr/>
          <a:lstStyle/>
          <a:p>
            <a:pPr marL="0" lvl="0" indent="0" algn="ctr" rtl="1">
              <a:buClr>
                <a:srgbClr val="B31166"/>
              </a:buClr>
              <a:buNone/>
            </a:pPr>
            <a:r>
              <a:rPr lang="ar-DZ" sz="4000" b="1" dirty="0" smtClean="0">
                <a:solidFill>
                  <a:schemeClr val="bg1"/>
                </a:solidFill>
                <a:latin typeface="Sakkal Majalla" panose="02000000000000000000" pitchFamily="2" charset="-78"/>
                <a:cs typeface="Sakkal Majalla" panose="02000000000000000000" pitchFamily="2" charset="-78"/>
              </a:rPr>
              <a:t>التخطيط والتحضير لبرنامج العمل</a:t>
            </a:r>
          </a:p>
          <a:p>
            <a:pPr algn="r" rtl="1">
              <a:buFont typeface="Wingdings" panose="05000000000000000000" pitchFamily="2" charset="2"/>
              <a:buChar char="Ø"/>
            </a:pPr>
            <a:r>
              <a:rPr lang="ar-DZ" sz="2400" b="1" dirty="0" smtClean="0">
                <a:solidFill>
                  <a:schemeClr val="accent5">
                    <a:lumMod val="75000"/>
                  </a:schemeClr>
                </a:solidFill>
                <a:latin typeface="Sakkal Majalla" panose="02000000000000000000" pitchFamily="2" charset="-78"/>
                <a:cs typeface="Sakkal Majalla" panose="02000000000000000000" pitchFamily="2" charset="-78"/>
              </a:rPr>
              <a:t>التعرف على المؤسسة؛</a:t>
            </a:r>
          </a:p>
          <a:p>
            <a:pPr algn="r" rtl="1">
              <a:buFont typeface="Wingdings" panose="05000000000000000000" pitchFamily="2" charset="2"/>
              <a:buChar char="Ø"/>
            </a:pPr>
            <a:r>
              <a:rPr lang="ar-DZ" sz="2400" b="1" dirty="0" smtClean="0">
                <a:latin typeface="Sakkal Majalla" panose="02000000000000000000" pitchFamily="2" charset="-78"/>
                <a:cs typeface="Sakkal Majalla" panose="02000000000000000000" pitchFamily="2" charset="-78"/>
              </a:rPr>
              <a:t> </a:t>
            </a:r>
            <a:r>
              <a:rPr lang="ar-DZ" sz="2400" b="1" dirty="0">
                <a:solidFill>
                  <a:schemeClr val="accent3">
                    <a:lumMod val="75000"/>
                  </a:schemeClr>
                </a:solidFill>
                <a:latin typeface="Sakkal Majalla" panose="02000000000000000000" pitchFamily="2" charset="-78"/>
                <a:cs typeface="Sakkal Majalla" panose="02000000000000000000" pitchFamily="2" charset="-78"/>
              </a:rPr>
              <a:t>التعرف على الوثائق القانونية، المحاسبية </a:t>
            </a:r>
            <a:r>
              <a:rPr lang="ar-DZ" sz="2400" b="1" dirty="0" err="1">
                <a:solidFill>
                  <a:schemeClr val="accent3">
                    <a:lumMod val="75000"/>
                  </a:schemeClr>
                </a:solidFill>
                <a:latin typeface="Sakkal Majalla" panose="02000000000000000000" pitchFamily="2" charset="-78"/>
                <a:cs typeface="Sakkal Majalla" panose="02000000000000000000" pitchFamily="2" charset="-78"/>
              </a:rPr>
              <a:t>والتسييرية</a:t>
            </a:r>
            <a:r>
              <a:rPr lang="ar-DZ" sz="2400" b="1" dirty="0">
                <a:solidFill>
                  <a:schemeClr val="accent3">
                    <a:lumMod val="75000"/>
                  </a:schemeClr>
                </a:solidFill>
                <a:latin typeface="Sakkal Majalla" panose="02000000000000000000" pitchFamily="2" charset="-78"/>
                <a:cs typeface="Sakkal Majalla" panose="02000000000000000000" pitchFamily="2" charset="-78"/>
              </a:rPr>
              <a:t> للمؤسسة، ويتعلق الأمر بتقارير محافظي الحسابات، وقرارات مجلس الإدارة و الجمعيات العامة؛ </a:t>
            </a:r>
          </a:p>
          <a:p>
            <a:pPr algn="r" rtl="1">
              <a:buFont typeface="Wingdings" panose="05000000000000000000" pitchFamily="2" charset="2"/>
              <a:buChar char="Ø"/>
            </a:pPr>
            <a:r>
              <a:rPr lang="ar-DZ" sz="2400" b="1" dirty="0">
                <a:solidFill>
                  <a:schemeClr val="accent1">
                    <a:lumMod val="75000"/>
                  </a:schemeClr>
                </a:solidFill>
                <a:latin typeface="Sakkal Majalla" panose="02000000000000000000" pitchFamily="2" charset="-78"/>
                <a:cs typeface="Sakkal Majalla" panose="02000000000000000000" pitchFamily="2" charset="-78"/>
              </a:rPr>
              <a:t>التعرف على </a:t>
            </a:r>
            <a:r>
              <a:rPr lang="ar-DZ" sz="2400" b="1" dirty="0" err="1">
                <a:solidFill>
                  <a:schemeClr val="accent1">
                    <a:lumMod val="75000"/>
                  </a:schemeClr>
                </a:solidFill>
                <a:latin typeface="Sakkal Majalla" panose="02000000000000000000" pitchFamily="2" charset="-78"/>
                <a:cs typeface="Sakkal Majalla" panose="02000000000000000000" pitchFamily="2" charset="-78"/>
              </a:rPr>
              <a:t>الإتفاقيات</a:t>
            </a:r>
            <a:r>
              <a:rPr lang="ar-DZ" sz="2400" b="1" dirty="0">
                <a:solidFill>
                  <a:schemeClr val="accent1">
                    <a:lumMod val="75000"/>
                  </a:schemeClr>
                </a:solidFill>
                <a:latin typeface="Sakkal Majalla" panose="02000000000000000000" pitchFamily="2" charset="-78"/>
                <a:cs typeface="Sakkal Majalla" panose="02000000000000000000" pitchFamily="2" charset="-78"/>
              </a:rPr>
              <a:t> الرئيسية المبرمة من طرف المؤسسة من خلال فحص عقود الإيجار، عقود التأمين، القروض، وغيرها؛</a:t>
            </a:r>
          </a:p>
          <a:p>
            <a:pPr algn="r" rtl="1">
              <a:buFont typeface="Wingdings" panose="05000000000000000000" pitchFamily="2" charset="2"/>
              <a:buChar char="Ø"/>
            </a:pPr>
            <a:r>
              <a:rPr lang="ar-DZ" sz="2400" b="1" dirty="0">
                <a:latin typeface="Sakkal Majalla" panose="02000000000000000000" pitchFamily="2" charset="-78"/>
                <a:cs typeface="Sakkal Majalla" panose="02000000000000000000" pitchFamily="2" charset="-78"/>
              </a:rPr>
              <a:t> </a:t>
            </a:r>
            <a:r>
              <a:rPr lang="ar-DZ" sz="2400" b="1" dirty="0">
                <a:solidFill>
                  <a:srgbClr val="00B050"/>
                </a:solidFill>
                <a:latin typeface="Sakkal Majalla" panose="02000000000000000000" pitchFamily="2" charset="-78"/>
                <a:cs typeface="Sakkal Majalla" panose="02000000000000000000" pitchFamily="2" charset="-78"/>
              </a:rPr>
              <a:t>التعرف على الخصائص </a:t>
            </a:r>
            <a:r>
              <a:rPr lang="ar-DZ" sz="2400" b="1" dirty="0" err="1">
                <a:solidFill>
                  <a:srgbClr val="00B050"/>
                </a:solidFill>
                <a:latin typeface="Sakkal Majalla" panose="02000000000000000000" pitchFamily="2" charset="-78"/>
                <a:cs typeface="Sakkal Majalla" panose="02000000000000000000" pitchFamily="2" charset="-78"/>
              </a:rPr>
              <a:t>الجبائية</a:t>
            </a:r>
            <a:r>
              <a:rPr lang="ar-DZ" sz="2400" b="1" dirty="0">
                <a:solidFill>
                  <a:srgbClr val="00B050"/>
                </a:solidFill>
                <a:latin typeface="Sakkal Majalla" panose="02000000000000000000" pitchFamily="2" charset="-78"/>
                <a:cs typeface="Sakkal Majalla" panose="02000000000000000000" pitchFamily="2" charset="-78"/>
              </a:rPr>
              <a:t> للمؤسسة؛</a:t>
            </a:r>
          </a:p>
          <a:p>
            <a:pPr algn="r" rtl="1">
              <a:buFont typeface="Wingdings" panose="05000000000000000000" pitchFamily="2" charset="2"/>
              <a:buChar char="Ø"/>
            </a:pPr>
            <a:r>
              <a:rPr lang="ar-DZ" sz="2400" b="1" dirty="0">
                <a:latin typeface="Sakkal Majalla" panose="02000000000000000000" pitchFamily="2" charset="-78"/>
                <a:cs typeface="Sakkal Majalla" panose="02000000000000000000" pitchFamily="2" charset="-78"/>
              </a:rPr>
              <a:t> </a:t>
            </a:r>
            <a:r>
              <a:rPr lang="ar-DZ" sz="2400" b="1" dirty="0">
                <a:solidFill>
                  <a:schemeClr val="accent2"/>
                </a:solidFill>
                <a:latin typeface="Sakkal Majalla" panose="02000000000000000000" pitchFamily="2" charset="-78"/>
                <a:cs typeface="Sakkal Majalla" panose="02000000000000000000" pitchFamily="2" charset="-78"/>
              </a:rPr>
              <a:t>التعرف على علاقة المؤسسة بإدارة </a:t>
            </a:r>
            <a:r>
              <a:rPr lang="ar-DZ" sz="2400" b="1" dirty="0" smtClean="0">
                <a:solidFill>
                  <a:schemeClr val="accent2"/>
                </a:solidFill>
                <a:latin typeface="Sakkal Majalla" panose="02000000000000000000" pitchFamily="2" charset="-78"/>
                <a:cs typeface="Sakkal Majalla" panose="02000000000000000000" pitchFamily="2" charset="-78"/>
              </a:rPr>
              <a:t>الضرائب </a:t>
            </a:r>
            <a:endParaRPr lang="fr-FR" sz="2400" dirty="0">
              <a:latin typeface="Sakkal Majalla" panose="02000000000000000000" pitchFamily="2" charset="-78"/>
              <a:cs typeface="Sakkal Majalla" panose="02000000000000000000" pitchFamily="2" charset="-78"/>
            </a:endParaRPr>
          </a:p>
        </p:txBody>
      </p:sp>
      <p:pic>
        <p:nvPicPr>
          <p:cNvPr id="4" name="Image 3"/>
          <p:cNvPicPr>
            <a:picLocks noChangeAspect="1"/>
          </p:cNvPicPr>
          <p:nvPr/>
        </p:nvPicPr>
        <p:blipFill>
          <a:blip r:embed="rId3"/>
          <a:stretch>
            <a:fillRect/>
          </a:stretch>
        </p:blipFill>
        <p:spPr>
          <a:xfrm>
            <a:off x="729205" y="4456253"/>
            <a:ext cx="4861367" cy="1757422"/>
          </a:xfrm>
          <a:prstGeom prst="rect">
            <a:avLst/>
          </a:prstGeom>
        </p:spPr>
      </p:pic>
    </p:spTree>
    <p:extLst>
      <p:ext uri="{BB962C8B-B14F-4D97-AF65-F5344CB8AC3E}">
        <p14:creationId xmlns:p14="http://schemas.microsoft.com/office/powerpoint/2010/main" val="2579833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4" dur="1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p:cTn id="27"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8" dur="10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p:cTn id="43"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6" dur="1000"/>
                                        <p:tgtEl>
                                          <p:spTgt spid="3">
                                            <p:txEl>
                                              <p:pRg st="5" end="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mph" presetSubtype="0" fill="hold" nodeType="clickEffect">
                                  <p:stCondLst>
                                    <p:cond delay="0"/>
                                  </p:stCondLst>
                                  <p:childTnLst>
                                    <p:animScale>
                                      <p:cBhvr>
                                        <p:cTn id="50"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a:t>
            </a:r>
            <a:r>
              <a:rPr lang="ar-DZ" sz="4000" dirty="0" smtClean="0">
                <a:solidFill>
                  <a:prstClr val="black"/>
                </a:solidFill>
                <a:latin typeface="Sakkal Majalla" panose="02000000000000000000" pitchFamily="2" charset="-78"/>
                <a:cs typeface="Sakkal Majalla" panose="02000000000000000000" pitchFamily="2" charset="-78"/>
              </a:rPr>
              <a:t> </a:t>
            </a:r>
            <a:r>
              <a:rPr lang="ar-DZ" sz="4000" dirty="0">
                <a:solidFill>
                  <a:prstClr val="black"/>
                </a:solidFill>
                <a:latin typeface="Sakkal Majalla" panose="02000000000000000000" pitchFamily="2" charset="-78"/>
                <a:cs typeface="Sakkal Majalla" panose="02000000000000000000" pitchFamily="2" charset="-78"/>
              </a:rPr>
              <a:t>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403742" cy="4195481"/>
          </a:xfrm>
          <a:solidFill>
            <a:schemeClr val="accent3">
              <a:lumMod val="40000"/>
              <a:lumOff val="60000"/>
            </a:schemeClr>
          </a:solidFill>
        </p:spPr>
        <p:txBody>
          <a:bodyPr/>
          <a:lstStyle/>
          <a:p>
            <a:pPr marL="0" lvl="0" indent="0" algn="ctr" rtl="1">
              <a:buClr>
                <a:srgbClr val="B31166"/>
              </a:buClr>
              <a:buNone/>
            </a:pPr>
            <a:r>
              <a:rPr lang="ar-DZ" sz="4000" b="1" dirty="0">
                <a:solidFill>
                  <a:srgbClr val="E45F3C"/>
                </a:solidFill>
                <a:latin typeface="Sakkal Majalla" panose="02000000000000000000" pitchFamily="2" charset="-78"/>
                <a:cs typeface="Sakkal Majalla" panose="02000000000000000000" pitchFamily="2" charset="-78"/>
              </a:rPr>
              <a:t>مرحلة تنفيذ المهمة</a:t>
            </a:r>
          </a:p>
          <a:p>
            <a:pPr marL="742950" lvl="0" indent="-742950" algn="r" rtl="1">
              <a:buClr>
                <a:srgbClr val="B31166"/>
              </a:buClr>
              <a:buFont typeface="+mj-lt"/>
              <a:buAutoNum type="arabicPeriod"/>
            </a:pPr>
            <a:r>
              <a:rPr lang="ar-DZ" sz="4000" b="1" dirty="0">
                <a:solidFill>
                  <a:prstClr val="black">
                    <a:lumMod val="75000"/>
                    <a:lumOff val="25000"/>
                  </a:prstClr>
                </a:solidFill>
                <a:latin typeface="Sakkal Majalla" panose="02000000000000000000" pitchFamily="2" charset="-78"/>
                <a:cs typeface="Sakkal Majalla" panose="02000000000000000000" pitchFamily="2" charset="-78"/>
              </a:rPr>
              <a:t>تقييم </a:t>
            </a:r>
            <a:r>
              <a:rPr lang="ar-DZ" sz="4000" b="1" dirty="0">
                <a:solidFill>
                  <a:srgbClr val="9B6BF2">
                    <a:lumMod val="75000"/>
                  </a:srgbClr>
                </a:solidFill>
                <a:latin typeface="Sakkal Majalla" panose="02000000000000000000" pitchFamily="2" charset="-78"/>
                <a:cs typeface="Sakkal Majalla" panose="02000000000000000000" pitchFamily="2" charset="-78"/>
              </a:rPr>
              <a:t>نظام الرقابة الداخلية</a:t>
            </a:r>
          </a:p>
          <a:p>
            <a:pPr marL="742950" lvl="0" indent="-742950" algn="r" rtl="1">
              <a:buClr>
                <a:srgbClr val="B31166"/>
              </a:buClr>
              <a:buFont typeface="+mj-lt"/>
              <a:buAutoNum type="arabicPeriod"/>
            </a:pPr>
            <a:r>
              <a:rPr lang="ar-DZ" sz="4000" b="1" dirty="0">
                <a:solidFill>
                  <a:prstClr val="black">
                    <a:lumMod val="75000"/>
                    <a:lumOff val="25000"/>
                  </a:prstClr>
                </a:solidFill>
                <a:latin typeface="Sakkal Majalla" panose="02000000000000000000" pitchFamily="2" charset="-78"/>
                <a:cs typeface="Sakkal Majalla" panose="02000000000000000000" pitchFamily="2" charset="-78"/>
              </a:rPr>
              <a:t>تنفيذ </a:t>
            </a:r>
            <a:r>
              <a:rPr lang="ar-DZ" sz="4000" b="1" dirty="0">
                <a:solidFill>
                  <a:srgbClr val="00B0F0"/>
                </a:solidFill>
                <a:latin typeface="Sakkal Majalla" panose="02000000000000000000" pitchFamily="2" charset="-78"/>
                <a:cs typeface="Sakkal Majalla" panose="02000000000000000000" pitchFamily="2" charset="-78"/>
              </a:rPr>
              <a:t>إجراءات التحقيق </a:t>
            </a:r>
            <a:r>
              <a:rPr lang="ar-DZ" sz="4000" b="1" dirty="0">
                <a:solidFill>
                  <a:prstClr val="black">
                    <a:lumMod val="75000"/>
                    <a:lumOff val="25000"/>
                  </a:prstClr>
                </a:solidFill>
                <a:latin typeface="Sakkal Majalla" panose="02000000000000000000" pitchFamily="2" charset="-78"/>
                <a:cs typeface="Sakkal Majalla" panose="02000000000000000000" pitchFamily="2" charset="-78"/>
              </a:rPr>
              <a:t>المباشرة </a:t>
            </a:r>
            <a:endParaRPr lang="fr-FR" sz="4000" dirty="0">
              <a:solidFill>
                <a:prstClr val="black">
                  <a:lumMod val="75000"/>
                  <a:lumOff val="25000"/>
                </a:prstClr>
              </a:solidFill>
              <a:latin typeface="Sakkal Majalla" panose="02000000000000000000" pitchFamily="2" charset="-78"/>
              <a:cs typeface="Sakkal Majalla" panose="02000000000000000000" pitchFamily="2" charset="-78"/>
            </a:endParaRPr>
          </a:p>
          <a:p>
            <a:pPr marL="0" indent="0" algn="r" rtl="1">
              <a:buNone/>
            </a:pPr>
            <a:endParaRPr lang="fr-FR" dirty="0"/>
          </a:p>
        </p:txBody>
      </p:sp>
      <p:pic>
        <p:nvPicPr>
          <p:cNvPr id="4" name="Image 3"/>
          <p:cNvPicPr>
            <a:picLocks noChangeAspect="1"/>
          </p:cNvPicPr>
          <p:nvPr/>
        </p:nvPicPr>
        <p:blipFill>
          <a:blip r:embed="rId2"/>
          <a:stretch>
            <a:fillRect/>
          </a:stretch>
        </p:blipFill>
        <p:spPr>
          <a:xfrm>
            <a:off x="752354" y="4247909"/>
            <a:ext cx="5150735" cy="2000489"/>
          </a:xfrm>
          <a:prstGeom prst="rect">
            <a:avLst/>
          </a:prstGeom>
        </p:spPr>
      </p:pic>
    </p:spTree>
    <p:extLst>
      <p:ext uri="{BB962C8B-B14F-4D97-AF65-F5344CB8AC3E}">
        <p14:creationId xmlns:p14="http://schemas.microsoft.com/office/powerpoint/2010/main" val="279832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4"/>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0" dur="1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blipFill>
            <a:blip r:embed="rId2"/>
            <a:tile tx="0" ty="0" sx="100000" sy="100000" flip="none" algn="tl"/>
          </a:blip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403742" cy="4195481"/>
          </a:xfrm>
          <a:blipFill>
            <a:blip r:embed="rId3"/>
            <a:tile tx="0" ty="0" sx="100000" sy="100000" flip="none" algn="tl"/>
          </a:blipFill>
        </p:spPr>
        <p:txBody>
          <a:bodyPr/>
          <a:lstStyle/>
          <a:p>
            <a:pPr marL="0" lvl="0" indent="0" algn="ctr" rtl="1">
              <a:buClr>
                <a:srgbClr val="B31166"/>
              </a:buClr>
              <a:buNone/>
            </a:pPr>
            <a:r>
              <a:rPr lang="fr-FR" sz="3600" b="1" dirty="0" smtClean="0">
                <a:solidFill>
                  <a:srgbClr val="00B0F0"/>
                </a:solidFill>
                <a:latin typeface="Sakkal Majalla" panose="02000000000000000000" pitchFamily="2" charset="-78"/>
                <a:cs typeface="Sakkal Majalla" panose="02000000000000000000" pitchFamily="2" charset="-78"/>
              </a:rPr>
              <a:t>  </a:t>
            </a:r>
          </a:p>
          <a:p>
            <a:pPr marL="0" lvl="0" indent="0" algn="ctr" rtl="1">
              <a:buClr>
                <a:srgbClr val="B31166"/>
              </a:buClr>
              <a:buNone/>
            </a:pPr>
            <a:r>
              <a:rPr lang="ar-DZ" sz="3600" b="1" dirty="0" smtClean="0">
                <a:solidFill>
                  <a:srgbClr val="00B0F0"/>
                </a:solidFill>
                <a:latin typeface="Sakkal Majalla" panose="02000000000000000000" pitchFamily="2" charset="-78"/>
                <a:cs typeface="Sakkal Majalla" panose="02000000000000000000" pitchFamily="2" charset="-78"/>
              </a:rPr>
              <a:t>المحاضرة العاشرة</a:t>
            </a:r>
            <a:endParaRPr lang="fr-FR" sz="3600" b="1" dirty="0">
              <a:solidFill>
                <a:srgbClr val="00B0F0"/>
              </a:solidFill>
              <a:latin typeface="Sakkal Majalla" panose="02000000000000000000" pitchFamily="2" charset="-78"/>
              <a:cs typeface="Sakkal Majalla" panose="02000000000000000000" pitchFamily="2" charset="-78"/>
            </a:endParaRPr>
          </a:p>
          <a:p>
            <a:pPr marL="0" lvl="0" indent="0" algn="ctr" rtl="1">
              <a:buClr>
                <a:srgbClr val="B31166"/>
              </a:buClr>
              <a:buNone/>
            </a:pPr>
            <a:r>
              <a:rPr lang="ar-DZ" sz="3600" b="1" dirty="0" smtClean="0">
                <a:solidFill>
                  <a:srgbClr val="00B0F0"/>
                </a:solidFill>
                <a:latin typeface="Sakkal Majalla" panose="02000000000000000000" pitchFamily="2" charset="-78"/>
                <a:cs typeface="Sakkal Majalla" panose="02000000000000000000" pitchFamily="2" charset="-78"/>
              </a:rPr>
              <a:t>تقييم </a:t>
            </a:r>
            <a:r>
              <a:rPr lang="ar-DZ" sz="3600" b="1" dirty="0">
                <a:solidFill>
                  <a:srgbClr val="00B0F0"/>
                </a:solidFill>
                <a:latin typeface="Sakkal Majalla" panose="02000000000000000000" pitchFamily="2" charset="-78"/>
                <a:cs typeface="Sakkal Majalla" panose="02000000000000000000" pitchFamily="2" charset="-78"/>
              </a:rPr>
              <a:t>نظام الرقابة </a:t>
            </a:r>
            <a:r>
              <a:rPr lang="ar-DZ" sz="3600" b="1" dirty="0" smtClean="0">
                <a:solidFill>
                  <a:srgbClr val="00B0F0"/>
                </a:solidFill>
                <a:latin typeface="Sakkal Majalla" panose="02000000000000000000" pitchFamily="2" charset="-78"/>
                <a:cs typeface="Sakkal Majalla" panose="02000000000000000000" pitchFamily="2" charset="-78"/>
              </a:rPr>
              <a:t>الداخلي</a:t>
            </a:r>
            <a:endParaRPr lang="ar-DZ" sz="3600" b="1" dirty="0">
              <a:solidFill>
                <a:srgbClr val="00B0F0"/>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20255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4"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blipFill>
            <a:blip r:embed="rId2"/>
            <a:tile tx="0" ty="0" sx="100000" sy="100000" flip="none" algn="tl"/>
          </a:blip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403742" cy="4195481"/>
          </a:xfrm>
          <a:solidFill>
            <a:schemeClr val="accent6">
              <a:lumMod val="40000"/>
              <a:lumOff val="60000"/>
            </a:schemeClr>
          </a:solidFill>
          <a:scene3d>
            <a:camera prst="orthographicFront"/>
            <a:lightRig rig="threePt" dir="t"/>
          </a:scene3d>
          <a:sp3d>
            <a:bevelT prst="angle"/>
          </a:sp3d>
        </p:spPr>
        <p:txBody>
          <a:bodyPr/>
          <a:lstStyle/>
          <a:p>
            <a:pPr marL="0" lvl="0" indent="0" algn="just" rtl="1">
              <a:buClr>
                <a:srgbClr val="B31166"/>
              </a:buClr>
              <a:buNone/>
            </a:pPr>
            <a:endParaRPr lang="fr-FR" sz="3600" dirty="0" smtClean="0">
              <a:solidFill>
                <a:prstClr val="black">
                  <a:lumMod val="75000"/>
                  <a:lumOff val="25000"/>
                </a:prstClr>
              </a:solidFill>
              <a:latin typeface="Sakkal Majalla" panose="02000000000000000000" pitchFamily="2" charset="-78"/>
              <a:cs typeface="Sakkal Majalla" panose="02000000000000000000" pitchFamily="2" charset="-78"/>
            </a:endParaRPr>
          </a:p>
          <a:p>
            <a:pPr marL="0" lvl="0" indent="0" algn="just" rtl="1">
              <a:buClr>
                <a:srgbClr val="B31166"/>
              </a:buClr>
              <a:buNone/>
            </a:pPr>
            <a:r>
              <a:rPr lang="ar-DZ" sz="3600" dirty="0" smtClean="0">
                <a:solidFill>
                  <a:prstClr val="black">
                    <a:lumMod val="75000"/>
                    <a:lumOff val="25000"/>
                  </a:prstClr>
                </a:solidFill>
                <a:latin typeface="Sakkal Majalla" panose="02000000000000000000" pitchFamily="2" charset="-78"/>
                <a:cs typeface="Sakkal Majalla" panose="02000000000000000000" pitchFamily="2" charset="-78"/>
              </a:rPr>
              <a:t>نظام </a:t>
            </a:r>
            <a:r>
              <a:rPr lang="ar-DZ" sz="3600" b="1" dirty="0">
                <a:solidFill>
                  <a:srgbClr val="E9943A">
                    <a:lumMod val="75000"/>
                  </a:srgbClr>
                </a:solidFill>
                <a:latin typeface="Sakkal Majalla" panose="02000000000000000000" pitchFamily="2" charset="-78"/>
                <a:cs typeface="Sakkal Majalla" panose="02000000000000000000" pitchFamily="2" charset="-78"/>
              </a:rPr>
              <a:t>الرقابة الداخلية </a:t>
            </a:r>
            <a:r>
              <a:rPr lang="ar-DZ" sz="3600" dirty="0">
                <a:solidFill>
                  <a:prstClr val="black">
                    <a:lumMod val="75000"/>
                    <a:lumOff val="25000"/>
                  </a:prstClr>
                </a:solidFill>
                <a:latin typeface="Sakkal Majalla" panose="02000000000000000000" pitchFamily="2" charset="-78"/>
                <a:cs typeface="Sakkal Majalla" panose="02000000000000000000" pitchFamily="2" charset="-78"/>
              </a:rPr>
              <a:t>هو مجموعة من </a:t>
            </a:r>
            <a:r>
              <a:rPr lang="ar-DZ" sz="3600" b="1" dirty="0">
                <a:solidFill>
                  <a:srgbClr val="D53DD0">
                    <a:lumMod val="75000"/>
                  </a:srgbClr>
                </a:solidFill>
                <a:latin typeface="Sakkal Majalla" panose="02000000000000000000" pitchFamily="2" charset="-78"/>
                <a:cs typeface="Sakkal Majalla" panose="02000000000000000000" pitchFamily="2" charset="-78"/>
              </a:rPr>
              <a:t>الضمانات التي تساعد على التحكم </a:t>
            </a:r>
            <a:r>
              <a:rPr lang="ar-DZ" sz="3600" dirty="0">
                <a:solidFill>
                  <a:prstClr val="black">
                    <a:lumMod val="75000"/>
                    <a:lumOff val="25000"/>
                  </a:prstClr>
                </a:solidFill>
                <a:latin typeface="Sakkal Majalla" panose="02000000000000000000" pitchFamily="2" charset="-78"/>
                <a:cs typeface="Sakkal Majalla" panose="02000000000000000000" pitchFamily="2" charset="-78"/>
              </a:rPr>
              <a:t>في المؤسسة من أجل تحقيق الهدف المتعلق، </a:t>
            </a:r>
            <a:r>
              <a:rPr lang="ar-DZ" sz="3600" b="1" dirty="0">
                <a:solidFill>
                  <a:srgbClr val="D53DD0">
                    <a:lumMod val="75000"/>
                  </a:srgbClr>
                </a:solidFill>
                <a:latin typeface="Sakkal Majalla" panose="02000000000000000000" pitchFamily="2" charset="-78"/>
                <a:cs typeface="Sakkal Majalla" panose="02000000000000000000" pitchFamily="2" charset="-78"/>
              </a:rPr>
              <a:t>بضمان الحماية</a:t>
            </a:r>
            <a:r>
              <a:rPr lang="ar-DZ" sz="3600" dirty="0">
                <a:solidFill>
                  <a:prstClr val="black">
                    <a:lumMod val="75000"/>
                    <a:lumOff val="25000"/>
                  </a:prstClr>
                </a:solidFill>
                <a:latin typeface="Sakkal Majalla" panose="02000000000000000000" pitchFamily="2" charset="-78"/>
                <a:cs typeface="Sakkal Majalla" panose="02000000000000000000" pitchFamily="2" charset="-78"/>
              </a:rPr>
              <a:t>، </a:t>
            </a:r>
            <a:r>
              <a:rPr lang="ar-DZ" sz="3600" b="1" dirty="0">
                <a:solidFill>
                  <a:srgbClr val="D53DD0">
                    <a:lumMod val="75000"/>
                  </a:srgbClr>
                </a:solidFill>
                <a:latin typeface="Sakkal Majalla" panose="02000000000000000000" pitchFamily="2" charset="-78"/>
                <a:cs typeface="Sakkal Majalla" panose="02000000000000000000" pitchFamily="2" charset="-78"/>
              </a:rPr>
              <a:t>الإبقاء على الأصول</a:t>
            </a:r>
            <a:r>
              <a:rPr lang="ar-DZ" sz="3600" dirty="0">
                <a:solidFill>
                  <a:prstClr val="black">
                    <a:lumMod val="75000"/>
                    <a:lumOff val="25000"/>
                  </a:prstClr>
                </a:solidFill>
                <a:latin typeface="Sakkal Majalla" panose="02000000000000000000" pitchFamily="2" charset="-78"/>
                <a:cs typeface="Sakkal Majalla" panose="02000000000000000000" pitchFamily="2" charset="-78"/>
              </a:rPr>
              <a:t> ونوعية المعلومات وتطبيق تعليمات المديرية </a:t>
            </a:r>
            <a:r>
              <a:rPr lang="ar-DZ" sz="3600" b="1" dirty="0">
                <a:solidFill>
                  <a:srgbClr val="D53DD0">
                    <a:lumMod val="75000"/>
                  </a:srgbClr>
                </a:solidFill>
                <a:latin typeface="Sakkal Majalla" panose="02000000000000000000" pitchFamily="2" charset="-78"/>
                <a:cs typeface="Sakkal Majalla" panose="02000000000000000000" pitchFamily="2" charset="-78"/>
              </a:rPr>
              <a:t>وتحسين النجاعة</a:t>
            </a:r>
            <a:r>
              <a:rPr lang="ar-DZ" sz="3600" dirty="0">
                <a:solidFill>
                  <a:prstClr val="black">
                    <a:lumMod val="75000"/>
                    <a:lumOff val="25000"/>
                  </a:prstClr>
                </a:solidFill>
                <a:latin typeface="Sakkal Majalla" panose="02000000000000000000" pitchFamily="2" charset="-78"/>
                <a:cs typeface="Sakkal Majalla" panose="02000000000000000000" pitchFamily="2" charset="-78"/>
              </a:rPr>
              <a:t>، ويبرز ذلك بالتنظيم وتطبيق طرق وإجراءات نشاطات المؤسسة من أجل الإبقاء على دوام العناصر السابقة.</a:t>
            </a:r>
            <a:endParaRPr lang="fr-FR" sz="3600" b="1" dirty="0">
              <a:solidFill>
                <a:prstClr val="black">
                  <a:lumMod val="75000"/>
                  <a:lumOff val="25000"/>
                </a:prstClr>
              </a:solidFill>
              <a:latin typeface="Sakkal Majalla" panose="02000000000000000000" pitchFamily="2" charset="-78"/>
              <a:cs typeface="Sakkal Majalla" panose="02000000000000000000" pitchFamily="2" charset="-78"/>
            </a:endParaRPr>
          </a:p>
          <a:p>
            <a:pPr algn="ctr" rtl="1"/>
            <a:endParaRPr lang="fr-FR" dirty="0"/>
          </a:p>
        </p:txBody>
      </p:sp>
    </p:spTree>
    <p:extLst>
      <p:ext uri="{BB962C8B-B14F-4D97-AF65-F5344CB8AC3E}">
        <p14:creationId xmlns:p14="http://schemas.microsoft.com/office/powerpoint/2010/main" val="19499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1" end="1"/>
                                            </p:txEl>
                                          </p:spTgt>
                                        </p:tgtEl>
                                        <p:attrNameLst>
                                          <p:attrName>ppt_x</p:attrName>
                                          <p:attrName>ppt_y</p:attrName>
                                        </p:attrNameLst>
                                      </p:cBhvr>
                                    </p:animMotion>
                                    <p:animRot by="1500000">
                                      <p:cBhvr>
                                        <p:cTn id="7" dur="125" fill="hold">
                                          <p:stCondLst>
                                            <p:cond delay="0"/>
                                          </p:stCondLst>
                                        </p:cTn>
                                        <p:tgtEl>
                                          <p:spTgt spid="3">
                                            <p:txEl>
                                              <p:pRg st="1" end="1"/>
                                            </p:txEl>
                                          </p:spTgt>
                                        </p:tgtEl>
                                        <p:attrNameLst>
                                          <p:attrName>r</p:attrName>
                                        </p:attrNameLst>
                                      </p:cBhvr>
                                    </p:animRot>
                                    <p:animRot by="-1500000">
                                      <p:cBhvr>
                                        <p:cTn id="8" dur="125" fill="hold">
                                          <p:stCondLst>
                                            <p:cond delay="125"/>
                                          </p:stCondLst>
                                        </p:cTn>
                                        <p:tgtEl>
                                          <p:spTgt spid="3">
                                            <p:txEl>
                                              <p:pRg st="1" end="1"/>
                                            </p:txEl>
                                          </p:spTgt>
                                        </p:tgtEl>
                                        <p:attrNameLst>
                                          <p:attrName>r</p:attrName>
                                        </p:attrNameLst>
                                      </p:cBhvr>
                                    </p:animRot>
                                    <p:animRot by="-1500000">
                                      <p:cBhvr>
                                        <p:cTn id="9" dur="125" fill="hold">
                                          <p:stCondLst>
                                            <p:cond delay="250"/>
                                          </p:stCondLst>
                                        </p:cTn>
                                        <p:tgtEl>
                                          <p:spTgt spid="3">
                                            <p:txEl>
                                              <p:pRg st="1" end="1"/>
                                            </p:txEl>
                                          </p:spTgt>
                                        </p:tgtEl>
                                        <p:attrNameLst>
                                          <p:attrName>r</p:attrName>
                                        </p:attrNameLst>
                                      </p:cBhvr>
                                    </p:animRot>
                                    <p:animRot by="1500000">
                                      <p:cBhvr>
                                        <p:cTn id="10" dur="125" fill="hold">
                                          <p:stCondLst>
                                            <p:cond delay="375"/>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6">
              <a:lumMod val="40000"/>
              <a:lumOff val="6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a:t>
            </a:r>
            <a:r>
              <a:rPr lang="fr-FR" sz="4000" dirty="0" smtClean="0">
                <a:solidFill>
                  <a:prstClr val="black"/>
                </a:solidFill>
                <a:latin typeface="Sakkal Majalla" panose="02000000000000000000" pitchFamily="2" charset="-78"/>
                <a:cs typeface="Sakkal Majalla" panose="02000000000000000000" pitchFamily="2" charset="-78"/>
              </a:rPr>
              <a:t> </a:t>
            </a:r>
            <a:r>
              <a:rPr lang="ar-DZ" sz="4000" dirty="0" smtClean="0">
                <a:solidFill>
                  <a:prstClr val="black"/>
                </a:solidFill>
                <a:latin typeface="Sakkal Majalla" panose="02000000000000000000" pitchFamily="2" charset="-78"/>
                <a:cs typeface="Sakkal Majalla" panose="02000000000000000000" pitchFamily="2" charset="-78"/>
              </a:rPr>
              <a:t>  </a:t>
            </a:r>
            <a:r>
              <a:rPr lang="ar-DZ" sz="4000" dirty="0">
                <a:solidFill>
                  <a:prstClr val="black"/>
                </a:solidFill>
                <a:latin typeface="Sakkal Majalla" panose="02000000000000000000" pitchFamily="2" charset="-78"/>
                <a:cs typeface="Sakkal Majalla" panose="02000000000000000000" pitchFamily="2" charset="-78"/>
              </a:rPr>
              <a:t>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403742" cy="4195481"/>
          </a:xfrm>
          <a:blipFill>
            <a:blip r:embed="rId2"/>
            <a:tile tx="0" ty="0" sx="100000" sy="100000" flip="none" algn="tl"/>
          </a:blipFill>
        </p:spPr>
        <p:txBody>
          <a:bodyPr/>
          <a:lstStyle/>
          <a:p>
            <a:pPr marL="0" lvl="0" indent="0" algn="ctr" rtl="1">
              <a:buClr>
                <a:srgbClr val="B31166"/>
              </a:buClr>
              <a:buNone/>
            </a:pPr>
            <a:r>
              <a:rPr lang="ar-DZ" sz="3600" b="1" dirty="0">
                <a:solidFill>
                  <a:srgbClr val="9B6BF2">
                    <a:lumMod val="75000"/>
                  </a:srgbClr>
                </a:solidFill>
                <a:latin typeface="Sakkal Majalla" panose="02000000000000000000" pitchFamily="2" charset="-78"/>
                <a:cs typeface="Sakkal Majalla" panose="02000000000000000000" pitchFamily="2" charset="-78"/>
              </a:rPr>
              <a:t>تنفيذ إجراءات التحقيق المباشرة</a:t>
            </a:r>
          </a:p>
          <a:p>
            <a:pPr algn="ctr" rtl="1"/>
            <a:r>
              <a:rPr lang="ar-DZ" sz="4000" dirty="0">
                <a:solidFill>
                  <a:srgbClr val="00B050"/>
                </a:solidFill>
                <a:latin typeface="Sakkal Majalla" panose="02000000000000000000" pitchFamily="2" charset="-78"/>
                <a:cs typeface="Sakkal Majalla" panose="02000000000000000000" pitchFamily="2" charset="-78"/>
              </a:rPr>
              <a:t>التحقيق المباشر هو </a:t>
            </a:r>
            <a:r>
              <a:rPr lang="ar-DZ" sz="4000" b="1" dirty="0">
                <a:solidFill>
                  <a:schemeClr val="accent5">
                    <a:lumMod val="75000"/>
                  </a:schemeClr>
                </a:solidFill>
                <a:latin typeface="Sakkal Majalla" panose="02000000000000000000" pitchFamily="2" charset="-78"/>
                <a:cs typeface="Sakkal Majalla" panose="02000000000000000000" pitchFamily="2" charset="-78"/>
              </a:rPr>
              <a:t>طلب تأكيدات </a:t>
            </a:r>
            <a:r>
              <a:rPr lang="ar-DZ" sz="4000" dirty="0">
                <a:solidFill>
                  <a:srgbClr val="00B050"/>
                </a:solidFill>
                <a:latin typeface="Sakkal Majalla" panose="02000000000000000000" pitchFamily="2" charset="-78"/>
                <a:cs typeface="Sakkal Majalla" panose="02000000000000000000" pitchFamily="2" charset="-78"/>
              </a:rPr>
              <a:t>من طرف المسؤولين المكلفين بالجانب الجبائي،</a:t>
            </a:r>
            <a:r>
              <a:rPr lang="ar-DZ" sz="4000" b="1" dirty="0">
                <a:solidFill>
                  <a:srgbClr val="00B050"/>
                </a:solidFill>
                <a:latin typeface="Sakkal Majalla" panose="02000000000000000000" pitchFamily="2" charset="-78"/>
                <a:cs typeface="Sakkal Majalla" panose="02000000000000000000" pitchFamily="2" charset="-78"/>
              </a:rPr>
              <a:t> </a:t>
            </a:r>
            <a:r>
              <a:rPr lang="ar-DZ" sz="4000" dirty="0">
                <a:solidFill>
                  <a:srgbClr val="00B050"/>
                </a:solidFill>
                <a:latin typeface="Sakkal Majalla" panose="02000000000000000000" pitchFamily="2" charset="-78"/>
                <a:cs typeface="Sakkal Majalla" panose="02000000000000000000" pitchFamily="2" charset="-78"/>
              </a:rPr>
              <a:t>من أجل</a:t>
            </a:r>
            <a:r>
              <a:rPr lang="ar-DZ" sz="4000" dirty="0">
                <a:latin typeface="Sakkal Majalla" panose="02000000000000000000" pitchFamily="2" charset="-78"/>
                <a:cs typeface="Sakkal Majalla" panose="02000000000000000000" pitchFamily="2" charset="-78"/>
              </a:rPr>
              <a:t> </a:t>
            </a:r>
            <a:r>
              <a:rPr lang="ar-DZ" sz="4000" b="1" dirty="0">
                <a:solidFill>
                  <a:schemeClr val="accent5">
                    <a:lumMod val="75000"/>
                  </a:schemeClr>
                </a:solidFill>
                <a:latin typeface="Sakkal Majalla" panose="02000000000000000000" pitchFamily="2" charset="-78"/>
                <a:cs typeface="Sakkal Majalla" panose="02000000000000000000" pitchFamily="2" charset="-78"/>
              </a:rPr>
              <a:t>تكوين رأي حول صدق المعلومات </a:t>
            </a:r>
            <a:r>
              <a:rPr lang="ar-DZ" sz="4000" b="1" dirty="0" err="1">
                <a:solidFill>
                  <a:schemeClr val="accent5">
                    <a:lumMod val="75000"/>
                  </a:schemeClr>
                </a:solidFill>
                <a:latin typeface="Sakkal Majalla" panose="02000000000000000000" pitchFamily="2" charset="-78"/>
                <a:cs typeface="Sakkal Majalla" panose="02000000000000000000" pitchFamily="2" charset="-78"/>
              </a:rPr>
              <a:t>الجبائية</a:t>
            </a:r>
            <a:r>
              <a:rPr lang="ar-DZ" sz="4000" dirty="0">
                <a:solidFill>
                  <a:schemeClr val="accent5">
                    <a:lumMod val="75000"/>
                  </a:schemeClr>
                </a:solidFill>
                <a:latin typeface="Sakkal Majalla" panose="02000000000000000000" pitchFamily="2" charset="-78"/>
                <a:cs typeface="Sakkal Majalla" panose="02000000000000000000" pitchFamily="2" charset="-78"/>
              </a:rPr>
              <a:t> </a:t>
            </a:r>
            <a:r>
              <a:rPr lang="ar-DZ" sz="4000" dirty="0">
                <a:solidFill>
                  <a:srgbClr val="00B050"/>
                </a:solidFill>
                <a:latin typeface="Sakkal Majalla" panose="02000000000000000000" pitchFamily="2" charset="-78"/>
                <a:cs typeface="Sakkal Majalla" panose="02000000000000000000" pitchFamily="2" charset="-78"/>
              </a:rPr>
              <a:t>المختبرة،</a:t>
            </a:r>
            <a:r>
              <a:rPr lang="ar-DZ" sz="4000" b="1" dirty="0">
                <a:solidFill>
                  <a:srgbClr val="00B050"/>
                </a:solidFill>
                <a:latin typeface="Sakkal Majalla" panose="02000000000000000000" pitchFamily="2" charset="-78"/>
                <a:cs typeface="Sakkal Majalla" panose="02000000000000000000" pitchFamily="2" charset="-78"/>
              </a:rPr>
              <a:t> </a:t>
            </a:r>
            <a:r>
              <a:rPr lang="ar-DZ" sz="4000" dirty="0">
                <a:solidFill>
                  <a:srgbClr val="00B050"/>
                </a:solidFill>
                <a:latin typeface="Sakkal Majalla" panose="02000000000000000000" pitchFamily="2" charset="-78"/>
                <a:cs typeface="Sakkal Majalla" panose="02000000000000000000" pitchFamily="2" charset="-78"/>
              </a:rPr>
              <a:t>والهدف من هذه الاجراءات هو </a:t>
            </a:r>
            <a:r>
              <a:rPr lang="ar-DZ" sz="4000" b="1" dirty="0">
                <a:solidFill>
                  <a:schemeClr val="accent5">
                    <a:lumMod val="75000"/>
                  </a:schemeClr>
                </a:solidFill>
                <a:latin typeface="Sakkal Majalla" panose="02000000000000000000" pitchFamily="2" charset="-78"/>
                <a:cs typeface="Sakkal Majalla" panose="02000000000000000000" pitchFamily="2" charset="-78"/>
              </a:rPr>
              <a:t>إبداء رأي </a:t>
            </a:r>
            <a:r>
              <a:rPr lang="ar-DZ" sz="4000" dirty="0">
                <a:solidFill>
                  <a:srgbClr val="00B050"/>
                </a:solidFill>
                <a:latin typeface="Sakkal Majalla" panose="02000000000000000000" pitchFamily="2" charset="-78"/>
                <a:cs typeface="Sakkal Majalla" panose="02000000000000000000" pitchFamily="2" charset="-78"/>
              </a:rPr>
              <a:t>حول مدى </a:t>
            </a:r>
            <a:r>
              <a:rPr lang="ar-DZ" sz="4000" b="1" dirty="0" err="1">
                <a:solidFill>
                  <a:schemeClr val="accent5">
                    <a:lumMod val="75000"/>
                  </a:schemeClr>
                </a:solidFill>
                <a:latin typeface="Sakkal Majalla" panose="02000000000000000000" pitchFamily="2" charset="-78"/>
                <a:cs typeface="Sakkal Majalla" panose="02000000000000000000" pitchFamily="2" charset="-78"/>
              </a:rPr>
              <a:t>إنضباط</a:t>
            </a:r>
            <a:r>
              <a:rPr lang="ar-DZ" sz="4000" dirty="0">
                <a:latin typeface="Sakkal Majalla" panose="02000000000000000000" pitchFamily="2" charset="-78"/>
                <a:cs typeface="Sakkal Majalla" panose="02000000000000000000" pitchFamily="2" charset="-78"/>
              </a:rPr>
              <a:t> </a:t>
            </a:r>
            <a:r>
              <a:rPr lang="ar-DZ" sz="4000" dirty="0">
                <a:solidFill>
                  <a:srgbClr val="00B050"/>
                </a:solidFill>
                <a:latin typeface="Sakkal Majalla" panose="02000000000000000000" pitchFamily="2" charset="-78"/>
                <a:cs typeface="Sakkal Majalla" panose="02000000000000000000" pitchFamily="2" charset="-78"/>
              </a:rPr>
              <a:t>المؤسسة</a:t>
            </a:r>
            <a:r>
              <a:rPr lang="ar-DZ" sz="4000" dirty="0">
                <a:latin typeface="Sakkal Majalla" panose="02000000000000000000" pitchFamily="2" charset="-78"/>
                <a:cs typeface="Sakkal Majalla" panose="02000000000000000000" pitchFamily="2" charset="-78"/>
              </a:rPr>
              <a:t> </a:t>
            </a:r>
            <a:r>
              <a:rPr lang="ar-DZ" sz="4000" b="1" dirty="0" err="1">
                <a:solidFill>
                  <a:schemeClr val="accent5">
                    <a:lumMod val="75000"/>
                  </a:schemeClr>
                </a:solidFill>
                <a:latin typeface="Sakkal Majalla" panose="02000000000000000000" pitchFamily="2" charset="-78"/>
                <a:cs typeface="Sakkal Majalla" panose="02000000000000000000" pitchFamily="2" charset="-78"/>
              </a:rPr>
              <a:t>وإحترامها</a:t>
            </a:r>
            <a:r>
              <a:rPr lang="ar-DZ" sz="4000" b="1" dirty="0">
                <a:solidFill>
                  <a:schemeClr val="accent5">
                    <a:lumMod val="75000"/>
                  </a:schemeClr>
                </a:solidFill>
                <a:latin typeface="Sakkal Majalla" panose="02000000000000000000" pitchFamily="2" charset="-78"/>
                <a:cs typeface="Sakkal Majalla" panose="02000000000000000000" pitchFamily="2" charset="-78"/>
              </a:rPr>
              <a:t> للتشريعات </a:t>
            </a:r>
            <a:r>
              <a:rPr lang="ar-DZ" sz="4000" dirty="0" err="1">
                <a:solidFill>
                  <a:srgbClr val="00B050"/>
                </a:solidFill>
                <a:latin typeface="Sakkal Majalla" panose="02000000000000000000" pitchFamily="2" charset="-78"/>
                <a:cs typeface="Sakkal Majalla" panose="02000000000000000000" pitchFamily="2" charset="-78"/>
              </a:rPr>
              <a:t>الجبائية</a:t>
            </a:r>
            <a:r>
              <a:rPr lang="ar-DZ" sz="4000" dirty="0">
                <a:solidFill>
                  <a:srgbClr val="00B050"/>
                </a:solidFill>
                <a:latin typeface="Sakkal Majalla" panose="02000000000000000000" pitchFamily="2" charset="-78"/>
                <a:cs typeface="Sakkal Majalla" panose="02000000000000000000" pitchFamily="2" charset="-78"/>
              </a:rPr>
              <a:t>، ولهذا عليه التأكد من:</a:t>
            </a:r>
          </a:p>
          <a:p>
            <a:pPr algn="ctr" rtl="1"/>
            <a:endParaRPr lang="fr-FR" dirty="0"/>
          </a:p>
        </p:txBody>
      </p:sp>
    </p:spTree>
    <p:extLst>
      <p:ext uri="{BB962C8B-B14F-4D97-AF65-F5344CB8AC3E}">
        <p14:creationId xmlns:p14="http://schemas.microsoft.com/office/powerpoint/2010/main" val="387987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 presetClass="emph" presetSubtype="2" fill="hold" nodeType="clickEffect">
                                  <p:stCondLst>
                                    <p:cond delay="0"/>
                                  </p:stCondLst>
                                  <p:childTnLst>
                                    <p:animClr clrSpc="rgb" dir="cw">
                                      <p:cBhvr override="childStyle">
                                        <p:cTn id="13" dur="2000" fill="hold"/>
                                        <p:tgtEl>
                                          <p:spTgt spid="3">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blipFill>
            <a:blip r:embed="rId2"/>
            <a:tile tx="0" ty="0" sx="100000" sy="100000" flip="none" algn="tl"/>
          </a:blip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403742" cy="4195481"/>
          </a:xfrm>
          <a:blipFill>
            <a:blip r:embed="rId2"/>
            <a:tile tx="0" ty="0" sx="100000" sy="100000" flip="none" algn="tl"/>
          </a:blipFill>
          <a:effectLst>
            <a:glow rad="228600">
              <a:schemeClr val="accent1">
                <a:satMod val="175000"/>
                <a:alpha val="40000"/>
              </a:schemeClr>
            </a:glow>
          </a:effectLst>
        </p:spPr>
        <p:txBody>
          <a:bodyPr/>
          <a:lstStyle/>
          <a:p>
            <a:pPr algn="ctr" rtl="1"/>
            <a:endParaRPr lang="fr-FR" dirty="0" smtClean="0"/>
          </a:p>
          <a:p>
            <a:pPr lvl="0" algn="r" rtl="1">
              <a:buClr>
                <a:srgbClr val="B31166"/>
              </a:buClr>
              <a:buFont typeface="Wingdings" panose="05000000000000000000" pitchFamily="2" charset="2"/>
              <a:buChar char="Ø"/>
            </a:pPr>
            <a:r>
              <a:rPr lang="ar-DZ" sz="4000" dirty="0">
                <a:solidFill>
                  <a:prstClr val="black">
                    <a:lumMod val="75000"/>
                    <a:lumOff val="25000"/>
                  </a:prstClr>
                </a:solidFill>
                <a:latin typeface="Sakkal Majalla" panose="02000000000000000000" pitchFamily="2" charset="-78"/>
                <a:cs typeface="Sakkal Majalla" panose="02000000000000000000" pitchFamily="2" charset="-78"/>
              </a:rPr>
              <a:t>التأكد من أن المؤسسة </a:t>
            </a:r>
            <a:r>
              <a:rPr lang="ar-DZ" sz="4000" b="1" dirty="0">
                <a:solidFill>
                  <a:srgbClr val="FF0000"/>
                </a:solidFill>
                <a:latin typeface="Sakkal Majalla" panose="02000000000000000000" pitchFamily="2" charset="-78"/>
                <a:cs typeface="Sakkal Majalla" panose="02000000000000000000" pitchFamily="2" charset="-78"/>
              </a:rPr>
              <a:t>غير معرضة لمخاطر </a:t>
            </a:r>
            <a:r>
              <a:rPr lang="ar-DZ" sz="4000" b="1" dirty="0" err="1">
                <a:solidFill>
                  <a:srgbClr val="FF0000"/>
                </a:solidFill>
                <a:latin typeface="Sakkal Majalla" panose="02000000000000000000" pitchFamily="2" charset="-78"/>
                <a:cs typeface="Sakkal Majalla" panose="02000000000000000000" pitchFamily="2" charset="-78"/>
              </a:rPr>
              <a:t>جبائية</a:t>
            </a:r>
            <a:r>
              <a:rPr lang="ar-DZ" sz="4000" b="1" dirty="0">
                <a:solidFill>
                  <a:srgbClr val="FF0000"/>
                </a:solidFill>
                <a:latin typeface="Sakkal Majalla" panose="02000000000000000000" pitchFamily="2" charset="-78"/>
                <a:cs typeface="Sakkal Majalla" panose="02000000000000000000" pitchFamily="2" charset="-78"/>
              </a:rPr>
              <a:t> </a:t>
            </a:r>
            <a:r>
              <a:rPr lang="ar-DZ" sz="4000" dirty="0">
                <a:solidFill>
                  <a:prstClr val="black">
                    <a:lumMod val="75000"/>
                    <a:lumOff val="25000"/>
                  </a:prstClr>
                </a:solidFill>
                <a:latin typeface="Sakkal Majalla" panose="02000000000000000000" pitchFamily="2" charset="-78"/>
                <a:cs typeface="Sakkal Majalla" panose="02000000000000000000" pitchFamily="2" charset="-78"/>
              </a:rPr>
              <a:t>لم يتم تحديدها؛</a:t>
            </a:r>
          </a:p>
          <a:p>
            <a:pPr algn="r" rtl="1"/>
            <a:r>
              <a:rPr lang="ar-DZ" sz="4000" dirty="0">
                <a:latin typeface="Sakkal Majalla" panose="02000000000000000000" pitchFamily="2" charset="-78"/>
                <a:cs typeface="Sakkal Majalla" panose="02000000000000000000" pitchFamily="2" charset="-78"/>
              </a:rPr>
              <a:t> التحقق من أن </a:t>
            </a:r>
            <a:r>
              <a:rPr lang="ar-DZ" sz="4000" b="1" dirty="0">
                <a:solidFill>
                  <a:srgbClr val="FF0000"/>
                </a:solidFill>
                <a:latin typeface="Sakkal Majalla" panose="02000000000000000000" pitchFamily="2" charset="-78"/>
                <a:cs typeface="Sakkal Majalla" panose="02000000000000000000" pitchFamily="2" charset="-78"/>
              </a:rPr>
              <a:t>التكلفة الضريبية في حدها الأدنى</a:t>
            </a:r>
            <a:r>
              <a:rPr lang="ar-DZ" sz="4000" dirty="0">
                <a:latin typeface="Sakkal Majalla" panose="02000000000000000000" pitchFamily="2" charset="-78"/>
                <a:cs typeface="Sakkal Majalla" panose="02000000000000000000" pitchFamily="2" charset="-78"/>
              </a:rPr>
              <a:t>؛</a:t>
            </a:r>
          </a:p>
          <a:p>
            <a:pPr algn="r" rtl="1"/>
            <a:r>
              <a:rPr lang="ar-DZ" sz="4000" dirty="0">
                <a:latin typeface="Sakkal Majalla" panose="02000000000000000000" pitchFamily="2" charset="-78"/>
                <a:cs typeface="Sakkal Majalla" panose="02000000000000000000" pitchFamily="2" charset="-78"/>
              </a:rPr>
              <a:t> </a:t>
            </a:r>
            <a:r>
              <a:rPr lang="ar-DZ" sz="4000" b="1" dirty="0">
                <a:solidFill>
                  <a:srgbClr val="FF0000"/>
                </a:solidFill>
                <a:latin typeface="Sakkal Majalla" panose="02000000000000000000" pitchFamily="2" charset="-78"/>
                <a:cs typeface="Sakkal Majalla" panose="02000000000000000000" pitchFamily="2" charset="-78"/>
              </a:rPr>
              <a:t>تحديد الخيارات </a:t>
            </a:r>
            <a:r>
              <a:rPr lang="ar-DZ" sz="4000" dirty="0">
                <a:latin typeface="Sakkal Majalla" panose="02000000000000000000" pitchFamily="2" charset="-78"/>
                <a:cs typeface="Sakkal Majalla" panose="02000000000000000000" pitchFamily="2" charset="-78"/>
              </a:rPr>
              <a:t>التي أقدمت عليها المؤسسة.</a:t>
            </a:r>
            <a:endParaRPr lang="fr-FR" sz="4000" dirty="0">
              <a:latin typeface="Sakkal Majalla" panose="02000000000000000000" pitchFamily="2" charset="-78"/>
              <a:cs typeface="Sakkal Majalla" panose="02000000000000000000" pitchFamily="2" charset="-78"/>
            </a:endParaRPr>
          </a:p>
          <a:p>
            <a:pPr algn="r" rtl="1"/>
            <a:endParaRPr lang="fr-FR" sz="40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539760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103031"/>
            <a:ext cx="9760019" cy="1750217"/>
          </a:xfrm>
          <a:solidFill>
            <a:schemeClr val="accent4">
              <a:lumMod val="60000"/>
              <a:lumOff val="40000"/>
            </a:schemeClr>
          </a:solidFill>
        </p:spPr>
        <p:txBody>
          <a:bodyPr/>
          <a:lstStyle/>
          <a:p>
            <a:pPr algn="r"/>
            <a:r>
              <a:rPr lang="ar-DZ" sz="4000" dirty="0">
                <a:solidFill>
                  <a:schemeClr val="bg1"/>
                </a:solidFill>
                <a:latin typeface="Sakkal Majalla" panose="02000000000000000000" pitchFamily="2" charset="-78"/>
                <a:cs typeface="Sakkal Majalla" panose="02000000000000000000" pitchFamily="2" charset="-78"/>
              </a:rPr>
              <a:t>دروس على الخط                                                            </a:t>
            </a:r>
            <a:r>
              <a:rPr lang="ar-DZ" sz="4000" dirty="0" smtClean="0">
                <a:solidFill>
                  <a:schemeClr val="bg1"/>
                </a:solidFill>
                <a:latin typeface="Sakkal Majalla" panose="02000000000000000000" pitchFamily="2" charset="-78"/>
                <a:cs typeface="Sakkal Majalla" panose="02000000000000000000" pitchFamily="2" charset="-78"/>
              </a:rPr>
              <a:t>  </a:t>
            </a:r>
            <a:r>
              <a:rPr lang="ar-DZ" sz="4000" dirty="0">
                <a:solidFill>
                  <a:schemeClr val="bg1"/>
                </a:solidFill>
                <a:latin typeface="Sakkal Majalla" panose="02000000000000000000" pitchFamily="2" charset="-78"/>
                <a:cs typeface="Sakkal Majalla" panose="02000000000000000000" pitchFamily="2" charset="-78"/>
              </a:rPr>
              <a:t>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chemeClr val="bg1"/>
              </a:solidFill>
            </a:endParaRPr>
          </a:p>
        </p:txBody>
      </p:sp>
      <p:sp>
        <p:nvSpPr>
          <p:cNvPr id="3" name="Espace réservé du contenu 2"/>
          <p:cNvSpPr>
            <a:spLocks noGrp="1"/>
          </p:cNvSpPr>
          <p:nvPr>
            <p:ph idx="1"/>
          </p:nvPr>
        </p:nvSpPr>
        <p:spPr>
          <a:xfrm>
            <a:off x="646112" y="2052918"/>
            <a:ext cx="10700176" cy="4195481"/>
          </a:xfrm>
        </p:spPr>
        <p:txBody>
          <a:bodyPr/>
          <a:lstStyle/>
          <a:p>
            <a:pPr lvl="0" algn="r" rtl="1">
              <a:buClr>
                <a:srgbClr val="1E5155">
                  <a:lumMod val="40000"/>
                  <a:lumOff val="60000"/>
                </a:srgbClr>
              </a:buClr>
              <a:buFont typeface="Wingdings" panose="05000000000000000000" pitchFamily="2" charset="2"/>
              <a:buChar char="Ø"/>
            </a:pPr>
            <a:r>
              <a:rPr lang="ar-SA" sz="3100" b="1" dirty="0">
                <a:solidFill>
                  <a:prstClr val="white"/>
                </a:solidFill>
                <a:latin typeface="Sakkal Majalla" panose="02000000000000000000" pitchFamily="2" charset="-78"/>
                <a:cs typeface="Sakkal Majalla" panose="02000000000000000000" pitchFamily="2" charset="-78"/>
              </a:rPr>
              <a:t>احترام القواعد </a:t>
            </a:r>
            <a:r>
              <a:rPr lang="ar-SA" sz="3100" b="1" dirty="0" err="1">
                <a:solidFill>
                  <a:prstClr val="white"/>
                </a:solidFill>
                <a:latin typeface="Sakkal Majalla" panose="02000000000000000000" pitchFamily="2" charset="-78"/>
                <a:cs typeface="Sakkal Majalla" panose="02000000000000000000" pitchFamily="2" charset="-78"/>
              </a:rPr>
              <a:t>الجبائية</a:t>
            </a:r>
            <a:r>
              <a:rPr lang="ar-SA" sz="3100" b="1" dirty="0">
                <a:solidFill>
                  <a:prstClr val="white"/>
                </a:solidFill>
                <a:latin typeface="Sakkal Majalla" panose="02000000000000000000" pitchFamily="2" charset="-78"/>
                <a:cs typeface="Sakkal Majalla" panose="02000000000000000000" pitchFamily="2" charset="-78"/>
              </a:rPr>
              <a:t> المتعلقة بالتصريح واحترام آجال الدفع؛</a:t>
            </a:r>
            <a:endParaRPr lang="fr-FR" sz="3100" b="1" dirty="0">
              <a:solidFill>
                <a:prstClr val="white"/>
              </a:solidFill>
              <a:latin typeface="Sakkal Majalla" panose="02000000000000000000" pitchFamily="2" charset="-78"/>
              <a:cs typeface="Sakkal Majalla" panose="02000000000000000000" pitchFamily="2" charset="-78"/>
            </a:endParaRPr>
          </a:p>
          <a:p>
            <a:pPr lvl="0" algn="r" rtl="1">
              <a:buClr>
                <a:srgbClr val="1E5155">
                  <a:lumMod val="40000"/>
                  <a:lumOff val="60000"/>
                </a:srgbClr>
              </a:buClr>
              <a:buFont typeface="Wingdings" panose="05000000000000000000" pitchFamily="2" charset="2"/>
              <a:buChar char="Ø"/>
            </a:pPr>
            <a:r>
              <a:rPr lang="ar-SA" sz="3100" b="1" dirty="0">
                <a:solidFill>
                  <a:prstClr val="white"/>
                </a:solidFill>
                <a:latin typeface="Sakkal Majalla" panose="02000000000000000000" pitchFamily="2" charset="-78"/>
                <a:cs typeface="Sakkal Majalla" panose="02000000000000000000" pitchFamily="2" charset="-78"/>
              </a:rPr>
              <a:t>أن توكل مهمة التسيير الجبائي لمختص يلم بالقواعد الضريبة وإنشاء خلية </a:t>
            </a:r>
            <a:r>
              <a:rPr lang="ar-SA" sz="3100" b="1" dirty="0" err="1">
                <a:solidFill>
                  <a:prstClr val="white"/>
                </a:solidFill>
                <a:latin typeface="Sakkal Majalla" panose="02000000000000000000" pitchFamily="2" charset="-78"/>
                <a:cs typeface="Sakkal Majalla" panose="02000000000000000000" pitchFamily="2" charset="-78"/>
              </a:rPr>
              <a:t>جبائية</a:t>
            </a:r>
            <a:r>
              <a:rPr lang="ar-SA" sz="3100" b="1" dirty="0">
                <a:solidFill>
                  <a:prstClr val="white"/>
                </a:solidFill>
                <a:latin typeface="Sakkal Majalla" panose="02000000000000000000" pitchFamily="2" charset="-78"/>
                <a:cs typeface="Sakkal Majalla" panose="02000000000000000000" pitchFamily="2" charset="-78"/>
              </a:rPr>
              <a:t> مكلفة بالتحسين الدائم للتسيير الجبائي واستغلال الإمكانيات المتاحة في ميدان الجباية؛</a:t>
            </a:r>
            <a:endParaRPr lang="ar-DZ" sz="3100" b="1" dirty="0">
              <a:solidFill>
                <a:prstClr val="white"/>
              </a:solidFill>
              <a:latin typeface="Sakkal Majalla" panose="02000000000000000000" pitchFamily="2" charset="-78"/>
              <a:cs typeface="Sakkal Majalla" panose="02000000000000000000" pitchFamily="2" charset="-78"/>
            </a:endParaRPr>
          </a:p>
          <a:p>
            <a:pPr lvl="0" algn="r" rtl="1">
              <a:buClr>
                <a:srgbClr val="1E5155">
                  <a:lumMod val="40000"/>
                  <a:lumOff val="60000"/>
                </a:srgbClr>
              </a:buClr>
              <a:buFont typeface="Wingdings" panose="05000000000000000000" pitchFamily="2" charset="2"/>
              <a:buChar char="Ø"/>
            </a:pPr>
            <a:r>
              <a:rPr lang="ar-SA" sz="3100" b="1" dirty="0">
                <a:solidFill>
                  <a:prstClr val="white"/>
                </a:solidFill>
                <a:latin typeface="Sakkal Majalla" panose="02000000000000000000" pitchFamily="2" charset="-78"/>
                <a:cs typeface="Sakkal Majalla" panose="02000000000000000000" pitchFamily="2" charset="-78"/>
              </a:rPr>
              <a:t>القيام بإجراءات المراقبة </a:t>
            </a:r>
            <a:r>
              <a:rPr lang="ar-SA" sz="3100" b="1" dirty="0" err="1">
                <a:solidFill>
                  <a:prstClr val="white"/>
                </a:solidFill>
                <a:latin typeface="Sakkal Majalla" panose="02000000000000000000" pitchFamily="2" charset="-78"/>
                <a:cs typeface="Sakkal Majalla" panose="02000000000000000000" pitchFamily="2" charset="-78"/>
              </a:rPr>
              <a:t>الجبائية</a:t>
            </a:r>
            <a:r>
              <a:rPr lang="ar-SA" sz="3100" b="1" dirty="0">
                <a:solidFill>
                  <a:prstClr val="white"/>
                </a:solidFill>
                <a:latin typeface="Sakkal Majalla" panose="02000000000000000000" pitchFamily="2" charset="-78"/>
                <a:cs typeface="Sakkal Majalla" panose="02000000000000000000" pitchFamily="2" charset="-78"/>
              </a:rPr>
              <a:t> الداخلية وتطوير مهمة المراجعة </a:t>
            </a:r>
            <a:r>
              <a:rPr lang="ar-SA" sz="3100" b="1" dirty="0" err="1">
                <a:solidFill>
                  <a:prstClr val="white"/>
                </a:solidFill>
                <a:latin typeface="Sakkal Majalla" panose="02000000000000000000" pitchFamily="2" charset="-78"/>
                <a:cs typeface="Sakkal Majalla" panose="02000000000000000000" pitchFamily="2" charset="-78"/>
              </a:rPr>
              <a:t>الجبائية</a:t>
            </a:r>
            <a:r>
              <a:rPr lang="ar-SA" sz="3100" b="1" dirty="0">
                <a:solidFill>
                  <a:prstClr val="white"/>
                </a:solidFill>
                <a:latin typeface="Sakkal Majalla" panose="02000000000000000000" pitchFamily="2" charset="-78"/>
                <a:cs typeface="Sakkal Majalla" panose="02000000000000000000" pitchFamily="2" charset="-78"/>
              </a:rPr>
              <a:t>؛</a:t>
            </a:r>
            <a:endParaRPr lang="ar-DZ" sz="3100" b="1" dirty="0">
              <a:solidFill>
                <a:prstClr val="white"/>
              </a:solidFill>
              <a:latin typeface="Sakkal Majalla" panose="02000000000000000000" pitchFamily="2" charset="-78"/>
              <a:cs typeface="Sakkal Majalla" panose="02000000000000000000" pitchFamily="2" charset="-78"/>
            </a:endParaRPr>
          </a:p>
          <a:p>
            <a:pPr lvl="0" algn="r" rtl="1">
              <a:buClr>
                <a:srgbClr val="1E5155">
                  <a:lumMod val="40000"/>
                  <a:lumOff val="60000"/>
                </a:srgbClr>
              </a:buClr>
              <a:buFont typeface="Wingdings" panose="05000000000000000000" pitchFamily="2" charset="2"/>
              <a:buChar char="Ø"/>
            </a:pPr>
            <a:r>
              <a:rPr lang="ar-SA" sz="3100" b="1" dirty="0">
                <a:solidFill>
                  <a:prstClr val="white"/>
                </a:solidFill>
                <a:latin typeface="Sakkal Majalla" panose="02000000000000000000" pitchFamily="2" charset="-78"/>
                <a:cs typeface="Sakkal Majalla" panose="02000000000000000000" pitchFamily="2" charset="-78"/>
              </a:rPr>
              <a:t>إنشاء قاعدة بيانات تسمح بمعالجة المعلومات وإطلاع المسيرين على المستجدات في المجال الجبائي.</a:t>
            </a:r>
            <a:endParaRPr lang="fr-FR" sz="3100" b="1" dirty="0">
              <a:solidFill>
                <a:prstClr val="white"/>
              </a:solidFill>
              <a:latin typeface="Sakkal Majalla" panose="02000000000000000000" pitchFamily="2" charset="-78"/>
              <a:cs typeface="Sakkal Majalla" panose="02000000000000000000" pitchFamily="2" charset="-78"/>
            </a:endParaRPr>
          </a:p>
          <a:p>
            <a:endParaRPr lang="fr-FR" dirty="0"/>
          </a:p>
        </p:txBody>
      </p:sp>
    </p:spTree>
    <p:extLst>
      <p:ext uri="{BB962C8B-B14F-4D97-AF65-F5344CB8AC3E}">
        <p14:creationId xmlns:p14="http://schemas.microsoft.com/office/powerpoint/2010/main" val="1820163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xEl>
                                              <p:pRg st="1" end="1"/>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3">
                                            <p:txEl>
                                              <p:pRg st="2" end="2"/>
                                            </p:txEl>
                                          </p:spTgt>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3">
                                            <p:txEl>
                                              <p:pRg st="3" end="3"/>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6">
              <a:lumMod val="40000"/>
              <a:lumOff val="6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762021" y="2349133"/>
            <a:ext cx="9403742" cy="4195481"/>
          </a:xfrm>
          <a:solidFill>
            <a:srgbClr val="FFC000"/>
          </a:solidFill>
          <a:scene3d>
            <a:camera prst="orthographicFront"/>
            <a:lightRig rig="threePt" dir="t"/>
          </a:scene3d>
          <a:sp3d>
            <a:bevelT prst="convex"/>
          </a:sp3d>
        </p:spPr>
        <p:txBody>
          <a:bodyPr/>
          <a:lstStyle/>
          <a:p>
            <a:pPr algn="ctr" rtl="1"/>
            <a:endParaRPr lang="fr-FR" dirty="0" smtClean="0"/>
          </a:p>
          <a:p>
            <a:pPr marL="0" lvl="0" indent="0" algn="ctr" rtl="1">
              <a:buClr>
                <a:srgbClr val="B31166"/>
              </a:buClr>
              <a:buNone/>
            </a:pPr>
            <a:r>
              <a:rPr lang="ar-DZ" sz="3600" b="1" dirty="0" smtClean="0">
                <a:solidFill>
                  <a:prstClr val="black">
                    <a:lumMod val="75000"/>
                    <a:lumOff val="25000"/>
                  </a:prstClr>
                </a:solidFill>
                <a:latin typeface="Traditional Arabic" panose="02020603050405020304" pitchFamily="18" charset="-78"/>
                <a:cs typeface="Traditional Arabic" panose="02020603050405020304" pitchFamily="18" charset="-78"/>
              </a:rPr>
              <a:t>مراقبة </a:t>
            </a:r>
            <a:r>
              <a:rPr lang="ar-DZ" sz="3600" b="1" dirty="0">
                <a:solidFill>
                  <a:prstClr val="black">
                    <a:lumMod val="75000"/>
                    <a:lumOff val="25000"/>
                  </a:prstClr>
                </a:solidFill>
                <a:latin typeface="Traditional Arabic" panose="02020603050405020304" pitchFamily="18" charset="-78"/>
                <a:cs typeface="Traditional Arabic" panose="02020603050405020304" pitchFamily="18" charset="-78"/>
              </a:rPr>
              <a:t>قواعد المضمون </a:t>
            </a:r>
          </a:p>
          <a:p>
            <a:pPr algn="ctr" rtl="1"/>
            <a:endParaRPr lang="fr-FR" dirty="0"/>
          </a:p>
        </p:txBody>
      </p:sp>
      <p:pic>
        <p:nvPicPr>
          <p:cNvPr id="4" name="Image 3"/>
          <p:cNvPicPr>
            <a:picLocks noChangeAspect="1"/>
          </p:cNvPicPr>
          <p:nvPr/>
        </p:nvPicPr>
        <p:blipFill>
          <a:blip r:embed="rId2"/>
          <a:stretch>
            <a:fillRect/>
          </a:stretch>
        </p:blipFill>
        <p:spPr>
          <a:xfrm>
            <a:off x="3026406" y="3593206"/>
            <a:ext cx="4644132" cy="3058732"/>
          </a:xfrm>
          <a:prstGeom prst="rect">
            <a:avLst/>
          </a:prstGeom>
        </p:spPr>
      </p:pic>
    </p:spTree>
    <p:extLst>
      <p:ext uri="{BB962C8B-B14F-4D97-AF65-F5344CB8AC3E}">
        <p14:creationId xmlns:p14="http://schemas.microsoft.com/office/powerpoint/2010/main" val="364361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4">
              <a:lumMod val="20000"/>
              <a:lumOff val="8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1922101" y="2078675"/>
            <a:ext cx="9403742" cy="4195481"/>
          </a:xfrm>
          <a:blipFill>
            <a:blip r:embed="rId2"/>
            <a:tile tx="0" ty="0" sx="100000" sy="100000" flip="none" algn="tl"/>
          </a:blip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txBody>
          <a:bodyPr/>
          <a:lstStyle/>
          <a:p>
            <a:pPr marL="0" indent="0" algn="just" rtl="1">
              <a:buNone/>
            </a:pPr>
            <a:endParaRPr lang="fr-FR" sz="4000" dirty="0" smtClean="0">
              <a:latin typeface="Sakkal Majalla" panose="02000000000000000000" pitchFamily="2" charset="-78"/>
              <a:cs typeface="Sakkal Majalla" panose="02000000000000000000" pitchFamily="2" charset="-78"/>
            </a:endParaRPr>
          </a:p>
          <a:p>
            <a:pPr marL="0" indent="0" algn="just" rtl="1">
              <a:buNone/>
            </a:pPr>
            <a:r>
              <a:rPr lang="ar-DZ" sz="4000" dirty="0" smtClean="0">
                <a:solidFill>
                  <a:srgbClr val="FFFF00"/>
                </a:solidFill>
                <a:latin typeface="Sakkal Majalla" panose="02000000000000000000" pitchFamily="2" charset="-78"/>
                <a:cs typeface="Sakkal Majalla" panose="02000000000000000000" pitchFamily="2" charset="-78"/>
              </a:rPr>
              <a:t>تشكل </a:t>
            </a:r>
            <a:r>
              <a:rPr lang="ar-DZ" sz="4000" b="1" dirty="0">
                <a:solidFill>
                  <a:schemeClr val="accent5">
                    <a:lumMod val="75000"/>
                  </a:schemeClr>
                </a:solidFill>
                <a:latin typeface="Sakkal Majalla" panose="02000000000000000000" pitchFamily="2" charset="-78"/>
                <a:cs typeface="Sakkal Majalla" panose="02000000000000000000" pitchFamily="2" charset="-78"/>
              </a:rPr>
              <a:t>الوثائق المحاسبية </a:t>
            </a:r>
            <a:r>
              <a:rPr lang="ar-DZ" sz="4000" dirty="0">
                <a:solidFill>
                  <a:srgbClr val="FFFF00"/>
                </a:solidFill>
                <a:latin typeface="Sakkal Majalla" panose="02000000000000000000" pitchFamily="2" charset="-78"/>
                <a:cs typeface="Sakkal Majalla" panose="02000000000000000000" pitchFamily="2" charset="-78"/>
              </a:rPr>
              <a:t>الدعامة الأساسية لمعظم العمليات ذات </a:t>
            </a:r>
            <a:r>
              <a:rPr lang="ar-DZ" sz="4000" b="1" dirty="0">
                <a:solidFill>
                  <a:schemeClr val="accent5">
                    <a:lumMod val="75000"/>
                  </a:schemeClr>
                </a:solidFill>
                <a:latin typeface="Sakkal Majalla" panose="02000000000000000000" pitchFamily="2" charset="-78"/>
                <a:cs typeface="Sakkal Majalla" panose="02000000000000000000" pitchFamily="2" charset="-78"/>
              </a:rPr>
              <a:t>الأثر الجبائي</a:t>
            </a:r>
            <a:r>
              <a:rPr lang="ar-DZ" sz="4000" dirty="0">
                <a:latin typeface="Sakkal Majalla" panose="02000000000000000000" pitchFamily="2" charset="-78"/>
                <a:cs typeface="Sakkal Majalla" panose="02000000000000000000" pitchFamily="2" charset="-78"/>
              </a:rPr>
              <a:t>،</a:t>
            </a:r>
            <a:r>
              <a:rPr lang="ar-DZ" sz="4000" dirty="0">
                <a:solidFill>
                  <a:srgbClr val="FFFF00"/>
                </a:solidFill>
                <a:latin typeface="Sakkal Majalla" panose="02000000000000000000" pitchFamily="2" charset="-78"/>
                <a:cs typeface="Sakkal Majalla" panose="02000000000000000000" pitchFamily="2" charset="-78"/>
              </a:rPr>
              <a:t> ولهذا فإن </a:t>
            </a:r>
            <a:r>
              <a:rPr lang="ar-DZ" sz="4000" b="1" dirty="0">
                <a:solidFill>
                  <a:schemeClr val="accent4">
                    <a:lumMod val="75000"/>
                  </a:schemeClr>
                </a:solidFill>
                <a:latin typeface="Sakkal Majalla" panose="02000000000000000000" pitchFamily="2" charset="-78"/>
                <a:cs typeface="Sakkal Majalla" panose="02000000000000000000" pitchFamily="2" charset="-78"/>
              </a:rPr>
              <a:t>المراجعة المحاسبية </a:t>
            </a:r>
            <a:r>
              <a:rPr lang="ar-DZ" sz="4000" dirty="0">
                <a:solidFill>
                  <a:srgbClr val="FFFF00"/>
                </a:solidFill>
                <a:latin typeface="Sakkal Majalla" panose="02000000000000000000" pitchFamily="2" charset="-78"/>
                <a:cs typeface="Sakkal Majalla" panose="02000000000000000000" pitchFamily="2" charset="-78"/>
              </a:rPr>
              <a:t>يجب أن تكون </a:t>
            </a:r>
            <a:r>
              <a:rPr lang="ar-DZ" sz="4000" b="1" dirty="0">
                <a:solidFill>
                  <a:schemeClr val="accent4">
                    <a:lumMod val="75000"/>
                  </a:schemeClr>
                </a:solidFill>
                <a:latin typeface="Sakkal Majalla" panose="02000000000000000000" pitchFamily="2" charset="-78"/>
                <a:cs typeface="Sakkal Majalla" panose="02000000000000000000" pitchFamily="2" charset="-78"/>
              </a:rPr>
              <a:t>وسيلة بالنسبة للمراجع الجبائي للتحقق</a:t>
            </a:r>
            <a:r>
              <a:rPr lang="ar-DZ" sz="4000" dirty="0">
                <a:latin typeface="Sakkal Majalla" panose="02000000000000000000" pitchFamily="2" charset="-78"/>
                <a:cs typeface="Sakkal Majalla" panose="02000000000000000000" pitchFamily="2" charset="-78"/>
              </a:rPr>
              <a:t> </a:t>
            </a:r>
            <a:r>
              <a:rPr lang="ar-DZ" sz="4000" dirty="0">
                <a:solidFill>
                  <a:srgbClr val="FFFF00"/>
                </a:solidFill>
                <a:latin typeface="Sakkal Majalla" panose="02000000000000000000" pitchFamily="2" charset="-78"/>
                <a:cs typeface="Sakkal Majalla" panose="02000000000000000000" pitchFamily="2" charset="-78"/>
              </a:rPr>
              <a:t>من درجة </a:t>
            </a:r>
            <a:r>
              <a:rPr lang="ar-DZ" sz="4000" b="1" dirty="0">
                <a:solidFill>
                  <a:schemeClr val="accent4">
                    <a:lumMod val="75000"/>
                  </a:schemeClr>
                </a:solidFill>
                <a:latin typeface="Sakkal Majalla" panose="02000000000000000000" pitchFamily="2" charset="-78"/>
                <a:cs typeface="Sakkal Majalla" panose="02000000000000000000" pitchFamily="2" charset="-78"/>
              </a:rPr>
              <a:t>تطابق عمليات المؤسسة </a:t>
            </a:r>
            <a:r>
              <a:rPr lang="ar-DZ" sz="4000" dirty="0">
                <a:solidFill>
                  <a:srgbClr val="FFFF00"/>
                </a:solidFill>
                <a:latin typeface="Sakkal Majalla" panose="02000000000000000000" pitchFamily="2" charset="-78"/>
                <a:cs typeface="Sakkal Majalla" panose="02000000000000000000" pitchFamily="2" charset="-78"/>
              </a:rPr>
              <a:t>مع الأحكام </a:t>
            </a:r>
            <a:r>
              <a:rPr lang="ar-DZ" sz="4000" dirty="0" err="1">
                <a:solidFill>
                  <a:srgbClr val="FFFF00"/>
                </a:solidFill>
                <a:latin typeface="Sakkal Majalla" panose="02000000000000000000" pitchFamily="2" charset="-78"/>
                <a:cs typeface="Sakkal Majalla" panose="02000000000000000000" pitchFamily="2" charset="-78"/>
              </a:rPr>
              <a:t>الجبائية</a:t>
            </a:r>
            <a:r>
              <a:rPr lang="ar-DZ" dirty="0">
                <a:latin typeface="Traditional Arabic" panose="02020603050405020304" pitchFamily="18" charset="-78"/>
                <a:cs typeface="Traditional Arabic" panose="02020603050405020304" pitchFamily="18" charset="-78"/>
              </a:rPr>
              <a:t>. </a:t>
            </a:r>
            <a:endParaRPr lang="fr-FR" dirty="0">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2974410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4">
              <a:lumMod val="20000"/>
              <a:lumOff val="8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5" name="Espace réservé du contenu 4"/>
          <p:cNvSpPr>
            <a:spLocks noGrp="1"/>
          </p:cNvSpPr>
          <p:nvPr>
            <p:ph idx="1"/>
          </p:nvPr>
        </p:nvSpPr>
        <p:spPr>
          <a:xfrm>
            <a:off x="646111" y="2014282"/>
            <a:ext cx="9404723" cy="4195481"/>
          </a:xfrm>
          <a:solidFill>
            <a:schemeClr val="accent3"/>
          </a:solidFill>
        </p:spPr>
        <p:txBody>
          <a:bodyPr>
            <a:normAutofit lnSpcReduction="10000"/>
          </a:bodyPr>
          <a:lstStyle/>
          <a:p>
            <a:pPr marL="0" lvl="0" indent="0" algn="ctr" rtl="1">
              <a:buClr>
                <a:srgbClr val="B31166"/>
              </a:buClr>
              <a:buNone/>
            </a:pPr>
            <a:r>
              <a:rPr lang="ar-DZ" sz="2800" b="1" dirty="0">
                <a:solidFill>
                  <a:prstClr val="black">
                    <a:lumMod val="75000"/>
                    <a:lumOff val="25000"/>
                  </a:prstClr>
                </a:solidFill>
                <a:latin typeface="Sakkal Majalla" panose="02000000000000000000" pitchFamily="2" charset="-78"/>
                <a:cs typeface="Sakkal Majalla" panose="02000000000000000000" pitchFamily="2" charset="-78"/>
              </a:rPr>
              <a:t>مراقبة القواعد الشكلية والزمنية</a:t>
            </a:r>
          </a:p>
          <a:p>
            <a:pPr marL="0" indent="0" algn="just" rtl="1">
              <a:buNone/>
            </a:pPr>
            <a:endParaRPr lang="fr-FR" sz="2800" dirty="0">
              <a:latin typeface="Sakkal Majalla" panose="02000000000000000000" pitchFamily="2" charset="-78"/>
              <a:cs typeface="Sakkal Majalla" panose="02000000000000000000" pitchFamily="2" charset="-78"/>
            </a:endParaRPr>
          </a:p>
          <a:p>
            <a:pPr algn="just" rtl="1">
              <a:buFont typeface="Wingdings" panose="05000000000000000000" pitchFamily="2" charset="2"/>
              <a:buChar char="Ø"/>
            </a:pPr>
            <a:r>
              <a:rPr lang="ar-DZ" sz="2800" dirty="0" smtClean="0">
                <a:latin typeface="Sakkal Majalla" panose="02000000000000000000" pitchFamily="2" charset="-78"/>
                <a:cs typeface="Sakkal Majalla" panose="02000000000000000000" pitchFamily="2" charset="-78"/>
              </a:rPr>
              <a:t>يلاحظ </a:t>
            </a:r>
            <a:r>
              <a:rPr lang="ar-DZ" sz="2800" dirty="0">
                <a:latin typeface="Sakkal Majalla" panose="02000000000000000000" pitchFamily="2" charset="-78"/>
                <a:cs typeface="Sakkal Majalla" panose="02000000000000000000" pitchFamily="2" charset="-78"/>
              </a:rPr>
              <a:t>المراجع بشكل خاص </a:t>
            </a:r>
            <a:r>
              <a:rPr lang="ar-DZ" sz="2800" b="1" dirty="0">
                <a:solidFill>
                  <a:schemeClr val="accent6">
                    <a:lumMod val="75000"/>
                  </a:schemeClr>
                </a:solidFill>
                <a:latin typeface="Sakkal Majalla" panose="02000000000000000000" pitchFamily="2" charset="-78"/>
                <a:cs typeface="Sakkal Majalla" panose="02000000000000000000" pitchFamily="2" charset="-78"/>
              </a:rPr>
              <a:t>شروط إعداد التصريحات </a:t>
            </a:r>
            <a:r>
              <a:rPr lang="ar-DZ" sz="2800" b="1" dirty="0" err="1">
                <a:solidFill>
                  <a:schemeClr val="accent6">
                    <a:lumMod val="75000"/>
                  </a:schemeClr>
                </a:solidFill>
                <a:latin typeface="Sakkal Majalla" panose="02000000000000000000" pitchFamily="2" charset="-78"/>
                <a:cs typeface="Sakkal Majalla" panose="02000000000000000000" pitchFamily="2" charset="-78"/>
              </a:rPr>
              <a:t>الجبائية</a:t>
            </a:r>
            <a:r>
              <a:rPr lang="ar-DZ" sz="2800" dirty="0">
                <a:latin typeface="Sakkal Majalla" panose="02000000000000000000" pitchFamily="2" charset="-78"/>
                <a:cs typeface="Sakkal Majalla" panose="02000000000000000000" pitchFamily="2" charset="-78"/>
              </a:rPr>
              <a:t>؛</a:t>
            </a:r>
          </a:p>
          <a:p>
            <a:pPr algn="just" rtl="1">
              <a:buFont typeface="Wingdings" panose="05000000000000000000" pitchFamily="2" charset="2"/>
              <a:buChar char="Ø"/>
            </a:pPr>
            <a:r>
              <a:rPr lang="ar-DZ" sz="2800" dirty="0">
                <a:latin typeface="Sakkal Majalla" panose="02000000000000000000" pitchFamily="2" charset="-78"/>
                <a:cs typeface="Sakkal Majalla" panose="02000000000000000000" pitchFamily="2" charset="-78"/>
              </a:rPr>
              <a:t>يتحقق من أن التصريحات قد تم </a:t>
            </a:r>
            <a:r>
              <a:rPr lang="ar-DZ" sz="2800" b="1" dirty="0">
                <a:solidFill>
                  <a:schemeClr val="accent6">
                    <a:lumMod val="75000"/>
                  </a:schemeClr>
                </a:solidFill>
                <a:latin typeface="Sakkal Majalla" panose="02000000000000000000" pitchFamily="2" charset="-78"/>
                <a:cs typeface="Sakkal Majalla" panose="02000000000000000000" pitchFamily="2" charset="-78"/>
              </a:rPr>
              <a:t>إعدادها وفقا لما نص عليه القانون المعمول به</a:t>
            </a:r>
            <a:r>
              <a:rPr lang="ar-DZ" sz="2800" dirty="0">
                <a:latin typeface="Sakkal Majalla" panose="02000000000000000000" pitchFamily="2" charset="-78"/>
                <a:cs typeface="Sakkal Majalla" panose="02000000000000000000" pitchFamily="2" charset="-78"/>
              </a:rPr>
              <a:t>؛</a:t>
            </a:r>
          </a:p>
          <a:p>
            <a:pPr algn="just" rtl="1">
              <a:buFont typeface="Wingdings" panose="05000000000000000000" pitchFamily="2" charset="2"/>
              <a:buChar char="Ø"/>
            </a:pPr>
            <a:r>
              <a:rPr lang="ar-DZ" sz="2800" dirty="0">
                <a:latin typeface="Sakkal Majalla" panose="02000000000000000000" pitchFamily="2" charset="-78"/>
                <a:cs typeface="Sakkal Majalla" panose="02000000000000000000" pitchFamily="2" charset="-78"/>
              </a:rPr>
              <a:t>يتأكد من أن المؤسسة </a:t>
            </a:r>
            <a:r>
              <a:rPr lang="ar-DZ" sz="2800" b="1" dirty="0">
                <a:solidFill>
                  <a:schemeClr val="accent6">
                    <a:lumMod val="75000"/>
                  </a:schemeClr>
                </a:solidFill>
                <a:latin typeface="Sakkal Majalla" panose="02000000000000000000" pitchFamily="2" charset="-78"/>
                <a:cs typeface="Sakkal Majalla" panose="02000000000000000000" pitchFamily="2" charset="-78"/>
              </a:rPr>
              <a:t>تحتفظ بتصريحاتها </a:t>
            </a:r>
            <a:r>
              <a:rPr lang="ar-DZ" sz="2800" dirty="0">
                <a:latin typeface="Sakkal Majalla" panose="02000000000000000000" pitchFamily="2" charset="-78"/>
                <a:cs typeface="Sakkal Majalla" panose="02000000000000000000" pitchFamily="2" charset="-78"/>
              </a:rPr>
              <a:t>ضمن مختلف الوثائق؛</a:t>
            </a:r>
          </a:p>
          <a:p>
            <a:pPr algn="just" rtl="1">
              <a:buFont typeface="Wingdings" panose="05000000000000000000" pitchFamily="2" charset="2"/>
              <a:buChar char="Ø"/>
            </a:pPr>
            <a:r>
              <a:rPr lang="ar-DZ" sz="2800" dirty="0">
                <a:latin typeface="Sakkal Majalla" panose="02000000000000000000" pitchFamily="2" charset="-78"/>
                <a:cs typeface="Sakkal Majalla" panose="02000000000000000000" pitchFamily="2" charset="-78"/>
              </a:rPr>
              <a:t>يتحقق من أن المؤسسة </a:t>
            </a:r>
            <a:r>
              <a:rPr lang="ar-DZ" sz="2800" b="1" dirty="0">
                <a:solidFill>
                  <a:schemeClr val="accent6">
                    <a:lumMod val="75000"/>
                  </a:schemeClr>
                </a:solidFill>
                <a:latin typeface="Sakkal Majalla" panose="02000000000000000000" pitchFamily="2" charset="-78"/>
                <a:cs typeface="Sakkal Majalla" panose="02000000000000000000" pitchFamily="2" charset="-78"/>
              </a:rPr>
              <a:t>كفيلة بالتبرير اللاحق للعناصر المصرح بها </a:t>
            </a:r>
            <a:r>
              <a:rPr lang="ar-DZ" sz="2800" dirty="0">
                <a:latin typeface="Sakkal Majalla" panose="02000000000000000000" pitchFamily="2" charset="-78"/>
                <a:cs typeface="Sakkal Majalla" panose="02000000000000000000" pitchFamily="2" charset="-78"/>
              </a:rPr>
              <a:t>في التصريحات المودعة؛</a:t>
            </a:r>
          </a:p>
          <a:p>
            <a:pPr algn="just" rtl="1">
              <a:buFont typeface="Wingdings" panose="05000000000000000000" pitchFamily="2" charset="2"/>
              <a:buChar char="Ø"/>
            </a:pPr>
            <a:r>
              <a:rPr lang="ar-DZ" sz="2800" dirty="0">
                <a:latin typeface="Sakkal Majalla" panose="02000000000000000000" pitchFamily="2" charset="-78"/>
                <a:cs typeface="Sakkal Majalla" panose="02000000000000000000" pitchFamily="2" charset="-78"/>
              </a:rPr>
              <a:t>يتحقق من أن المؤسسة تستعمل </a:t>
            </a:r>
            <a:r>
              <a:rPr lang="ar-DZ" sz="2800" b="1" dirty="0">
                <a:solidFill>
                  <a:schemeClr val="accent6">
                    <a:lumMod val="75000"/>
                  </a:schemeClr>
                </a:solidFill>
                <a:latin typeface="Sakkal Majalla" panose="02000000000000000000" pitchFamily="2" charset="-78"/>
                <a:cs typeface="Sakkal Majalla" panose="02000000000000000000" pitchFamily="2" charset="-78"/>
              </a:rPr>
              <a:t>جداول لمقارنة التطابق </a:t>
            </a:r>
            <a:r>
              <a:rPr lang="ar-DZ" sz="2800" dirty="0">
                <a:latin typeface="Sakkal Majalla" panose="02000000000000000000" pitchFamily="2" charset="-78"/>
                <a:cs typeface="Sakkal Majalla" panose="02000000000000000000" pitchFamily="2" charset="-78"/>
              </a:rPr>
              <a:t>بين مختلف الدفاتر والوثائق المحاسبية والتصريحات </a:t>
            </a:r>
            <a:r>
              <a:rPr lang="ar-DZ" sz="2800" dirty="0" err="1">
                <a:latin typeface="Sakkal Majalla" panose="02000000000000000000" pitchFamily="2" charset="-78"/>
                <a:cs typeface="Sakkal Majalla" panose="02000000000000000000" pitchFamily="2" charset="-78"/>
              </a:rPr>
              <a:t>الجبائية</a:t>
            </a:r>
            <a:r>
              <a:rPr lang="ar-DZ" sz="2800" dirty="0">
                <a:latin typeface="Sakkal Majalla" panose="02000000000000000000" pitchFamily="2" charset="-78"/>
                <a:cs typeface="Sakkal Majalla" panose="02000000000000000000" pitchFamily="2" charset="-78"/>
              </a:rPr>
              <a:t>. </a:t>
            </a:r>
          </a:p>
          <a:p>
            <a:endParaRPr lang="fr-FR" dirty="0"/>
          </a:p>
        </p:txBody>
      </p:sp>
    </p:spTree>
    <p:extLst>
      <p:ext uri="{BB962C8B-B14F-4D97-AF65-F5344CB8AC3E}">
        <p14:creationId xmlns:p14="http://schemas.microsoft.com/office/powerpoint/2010/main" val="153315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00"/>
                                        <p:tgtEl>
                                          <p:spTgt spid="5">
                                            <p:txEl>
                                              <p:pRg st="2" end="2"/>
                                            </p:txEl>
                                          </p:spTgt>
                                        </p:tgtEl>
                                      </p:cBhvr>
                                    </p:animEffect>
                                    <p:anim calcmode="lin" valueType="num">
                                      <p:cBhvr>
                                        <p:cTn id="1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 calcmode="lin" valueType="num">
                                      <p:cBhvr>
                                        <p:cTn id="22"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3"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24"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5" dur="1000"/>
                                        <p:tgtEl>
                                          <p:spTgt spid="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mph" presetSubtype="0" fill="hold" nodeType="clickEffect">
                                  <p:stCondLst>
                                    <p:cond delay="0"/>
                                  </p:stCondLst>
                                  <p:childTnLst>
                                    <p:animScale>
                                      <p:cBhvr>
                                        <p:cTn id="29" dur="2000" fill="hold"/>
                                        <p:tgtEl>
                                          <p:spTgt spid="5">
                                            <p:txEl>
                                              <p:pRg st="4" end="4"/>
                                            </p:txEl>
                                          </p:spTgt>
                                        </p:tgtEl>
                                      </p:cBhvr>
                                      <p:by x="150000" y="150000"/>
                                    </p:animScale>
                                  </p:childTnLst>
                                </p:cTn>
                              </p:par>
                            </p:childTnLst>
                          </p:cTn>
                        </p:par>
                      </p:childTnLst>
                    </p:cTn>
                  </p:par>
                  <p:par>
                    <p:cTn id="30" fill="hold">
                      <p:stCondLst>
                        <p:cond delay="indefinite"/>
                      </p:stCondLst>
                      <p:childTnLst>
                        <p:par>
                          <p:cTn id="31" fill="hold">
                            <p:stCondLst>
                              <p:cond delay="0"/>
                            </p:stCondLst>
                            <p:childTnLst>
                              <p:par>
                                <p:cTn id="32" presetID="3" presetClass="emph" presetSubtype="2" fill="hold" nodeType="clickEffect">
                                  <p:stCondLst>
                                    <p:cond delay="0"/>
                                  </p:stCondLst>
                                  <p:childTnLst>
                                    <p:animClr clrSpc="rgb" dir="cw">
                                      <p:cBhvr override="childStyle">
                                        <p:cTn id="33" dur="2000" fill="hold"/>
                                        <p:tgtEl>
                                          <p:spTgt spid="5">
                                            <p:txEl>
                                              <p:pRg st="5" end="5"/>
                                            </p:txEl>
                                          </p:spTgt>
                                        </p:tgtEl>
                                        <p:attrNameLst>
                                          <p:attrName>style.color</p:attrName>
                                        </p:attrNameLst>
                                      </p:cBhvr>
                                      <p:to>
                                        <a:schemeClr val="accent2"/>
                                      </p:to>
                                    </p:animClr>
                                  </p:childTnLst>
                                </p:cTn>
                              </p:par>
                            </p:childTnLst>
                          </p:cTn>
                        </p:par>
                      </p:childTnLst>
                    </p:cTn>
                  </p:par>
                  <p:par>
                    <p:cTn id="34" fill="hold">
                      <p:stCondLst>
                        <p:cond delay="indefinite"/>
                      </p:stCondLst>
                      <p:childTnLst>
                        <p:par>
                          <p:cTn id="35" fill="hold">
                            <p:stCondLst>
                              <p:cond delay="0"/>
                            </p:stCondLst>
                            <p:childTnLst>
                              <p:par>
                                <p:cTn id="36" presetID="8" presetClass="emph" presetSubtype="0" fill="hold" nodeType="clickEffect">
                                  <p:stCondLst>
                                    <p:cond delay="0"/>
                                  </p:stCondLst>
                                  <p:childTnLst>
                                    <p:animRot by="21600000">
                                      <p:cBhvr>
                                        <p:cTn id="37" dur="2000" fill="hold"/>
                                        <p:tgtEl>
                                          <p:spTgt spid="5">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blipFill>
            <a:blip r:embed="rId2"/>
            <a:tile tx="0" ty="0" sx="100000" sy="100000" flip="none" algn="tl"/>
          </a:blipFill>
        </p:spPr>
        <p:txBody>
          <a:bodyPr/>
          <a:lstStyle/>
          <a:p>
            <a:pPr algn="r" rtl="1"/>
            <a:r>
              <a:rPr lang="ar-DZ" sz="4000" dirty="0">
                <a:solidFill>
                  <a:schemeClr val="tx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tx1"/>
                </a:solidFill>
                <a:latin typeface="Sakkal Majalla" panose="02000000000000000000" pitchFamily="2" charset="-78"/>
                <a:cs typeface="Sakkal Majalla" panose="02000000000000000000" pitchFamily="2" charset="-78"/>
              </a:rPr>
              <a:t>حميداتو</a:t>
            </a:r>
            <a:r>
              <a:rPr lang="ar-DZ" sz="4000" dirty="0">
                <a:solidFill>
                  <a:schemeClr val="tx1"/>
                </a:solidFill>
                <a:latin typeface="Sakkal Majalla" panose="02000000000000000000" pitchFamily="2" charset="-78"/>
                <a:cs typeface="Sakkal Majalla" panose="02000000000000000000" pitchFamily="2" charset="-78"/>
              </a:rPr>
              <a:t/>
            </a:r>
            <a:br>
              <a:rPr lang="ar-DZ" sz="4000" dirty="0">
                <a:solidFill>
                  <a:schemeClr val="tx1"/>
                </a:solidFill>
                <a:latin typeface="Sakkal Majalla" panose="02000000000000000000" pitchFamily="2" charset="-78"/>
                <a:cs typeface="Sakkal Majalla" panose="02000000000000000000" pitchFamily="2" charset="-78"/>
              </a:rPr>
            </a:br>
            <a:r>
              <a:rPr lang="ar-DZ" sz="4000" dirty="0">
                <a:solidFill>
                  <a:schemeClr val="tx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chemeClr val="tx1"/>
              </a:solidFill>
            </a:endParaRPr>
          </a:p>
        </p:txBody>
      </p:sp>
      <p:pic>
        <p:nvPicPr>
          <p:cNvPr id="4" name="Espace réservé du contenu 3"/>
          <p:cNvPicPr>
            <a:picLocks noGrp="1" noChangeAspect="1"/>
          </p:cNvPicPr>
          <p:nvPr>
            <p:ph idx="1"/>
          </p:nvPr>
        </p:nvPicPr>
        <p:blipFill>
          <a:blip r:embed="rId3"/>
          <a:stretch>
            <a:fillRect/>
          </a:stretch>
        </p:blipFill>
        <p:spPr>
          <a:xfrm>
            <a:off x="646113" y="2461030"/>
            <a:ext cx="9404350" cy="3378978"/>
          </a:xfrm>
          <a:prstGeom prst="rect">
            <a:avLst/>
          </a:prstGeom>
        </p:spPr>
      </p:pic>
    </p:spTree>
    <p:extLst>
      <p:ext uri="{BB962C8B-B14F-4D97-AF65-F5344CB8AC3E}">
        <p14:creationId xmlns:p14="http://schemas.microsoft.com/office/powerpoint/2010/main" val="4244264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blipFill>
            <a:blip r:embed="rId2"/>
            <a:tile tx="0" ty="0" sx="100000" sy="100000" flip="none" algn="tl"/>
          </a:blip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1" y="2065797"/>
            <a:ext cx="9403742" cy="4195481"/>
          </a:xfrm>
          <a:blipFill>
            <a:blip r:embed="rId3"/>
            <a:tile tx="0" ty="0" sx="100000" sy="100000" flip="none" algn="tl"/>
          </a:blipFill>
        </p:spPr>
        <p:txBody>
          <a:bodyPr/>
          <a:lstStyle/>
          <a:p>
            <a:pPr marL="0" lvl="0" indent="0" algn="ctr" rtl="1">
              <a:buClr>
                <a:srgbClr val="B31166"/>
              </a:buClr>
              <a:buNone/>
            </a:pPr>
            <a:endParaRPr lang="fr-FR" sz="3600" b="1" dirty="0" smtClean="0">
              <a:solidFill>
                <a:prstClr val="black">
                  <a:lumMod val="75000"/>
                  <a:lumOff val="25000"/>
                </a:prstClr>
              </a:solidFill>
              <a:latin typeface="Traditional Arabic" panose="02020603050405020304" pitchFamily="18" charset="-78"/>
              <a:cs typeface="Traditional Arabic" panose="02020603050405020304" pitchFamily="18" charset="-78"/>
            </a:endParaRPr>
          </a:p>
          <a:p>
            <a:pPr marL="0" lvl="0" indent="0" algn="ctr" rtl="1">
              <a:buClr>
                <a:srgbClr val="B31166"/>
              </a:buClr>
              <a:buNone/>
            </a:pPr>
            <a:endParaRPr lang="fr-FR" sz="3600" b="1" dirty="0">
              <a:solidFill>
                <a:prstClr val="black">
                  <a:lumMod val="75000"/>
                  <a:lumOff val="25000"/>
                </a:prstClr>
              </a:solidFill>
              <a:latin typeface="Traditional Arabic" panose="02020603050405020304" pitchFamily="18" charset="-78"/>
              <a:cs typeface="Traditional Arabic" panose="02020603050405020304" pitchFamily="18" charset="-78"/>
            </a:endParaRPr>
          </a:p>
          <a:p>
            <a:pPr marL="0" lvl="0" indent="0" algn="ctr" rtl="1">
              <a:buClr>
                <a:srgbClr val="B31166"/>
              </a:buClr>
              <a:buNone/>
            </a:pPr>
            <a:endParaRPr lang="fr-FR" sz="3600" b="1" dirty="0" smtClean="0">
              <a:solidFill>
                <a:prstClr val="black">
                  <a:lumMod val="75000"/>
                  <a:lumOff val="25000"/>
                </a:prstClr>
              </a:solidFill>
              <a:latin typeface="Traditional Arabic" panose="02020603050405020304" pitchFamily="18" charset="-78"/>
              <a:cs typeface="Traditional Arabic" panose="02020603050405020304" pitchFamily="18" charset="-78"/>
            </a:endParaRPr>
          </a:p>
          <a:p>
            <a:pPr marL="0" lvl="0" indent="0" algn="ctr" rtl="1">
              <a:buClr>
                <a:srgbClr val="B31166"/>
              </a:buClr>
              <a:buNone/>
            </a:pPr>
            <a:r>
              <a:rPr lang="ar-DZ" sz="4000" b="1" dirty="0" smtClean="0">
                <a:solidFill>
                  <a:prstClr val="black">
                    <a:lumMod val="75000"/>
                    <a:lumOff val="25000"/>
                  </a:prstClr>
                </a:solidFill>
                <a:latin typeface="Sakkal Majalla" panose="02000000000000000000" pitchFamily="2" charset="-78"/>
                <a:cs typeface="Sakkal Majalla" panose="02000000000000000000" pitchFamily="2" charset="-78"/>
              </a:rPr>
              <a:t>مراقبة </a:t>
            </a:r>
            <a:r>
              <a:rPr lang="ar-DZ" sz="4000" b="1" dirty="0">
                <a:solidFill>
                  <a:prstClr val="black">
                    <a:lumMod val="75000"/>
                    <a:lumOff val="25000"/>
                  </a:prstClr>
                </a:solidFill>
                <a:latin typeface="Sakkal Majalla" panose="02000000000000000000" pitchFamily="2" charset="-78"/>
                <a:cs typeface="Sakkal Majalla" panose="02000000000000000000" pitchFamily="2" charset="-78"/>
              </a:rPr>
              <a:t>تطبيق </a:t>
            </a:r>
            <a:r>
              <a:rPr lang="ar-DZ" sz="4000" b="1" dirty="0">
                <a:solidFill>
                  <a:srgbClr val="9B6BF2">
                    <a:lumMod val="75000"/>
                  </a:srgbClr>
                </a:solidFill>
                <a:latin typeface="Sakkal Majalla" panose="02000000000000000000" pitchFamily="2" charset="-78"/>
                <a:cs typeface="Sakkal Majalla" panose="02000000000000000000" pitchFamily="2" charset="-78"/>
              </a:rPr>
              <a:t>القواعد الزمنية </a:t>
            </a:r>
          </a:p>
          <a:p>
            <a:endParaRPr lang="fr-FR" dirty="0"/>
          </a:p>
        </p:txBody>
      </p:sp>
    </p:spTree>
    <p:extLst>
      <p:ext uri="{BB962C8B-B14F-4D97-AF65-F5344CB8AC3E}">
        <p14:creationId xmlns:p14="http://schemas.microsoft.com/office/powerpoint/2010/main" val="3568856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path path="circle">
              <a:fillToRect l="100000" t="100000"/>
            </a:path>
            <a:tileRect r="-100000" b="-100000"/>
          </a:gra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403742" cy="4195481"/>
          </a:xfrm>
          <a:blipFill>
            <a:blip r:embed="rId2"/>
            <a:tile tx="0" ty="0" sx="100000" sy="100000" flip="none" algn="tl"/>
          </a:blipFill>
        </p:spPr>
        <p:txBody>
          <a:bodyPr>
            <a:normAutofit lnSpcReduction="10000"/>
          </a:bodyPr>
          <a:lstStyle/>
          <a:p>
            <a:pPr algn="just" rtl="1">
              <a:buFont typeface="Wingdings" panose="05000000000000000000" pitchFamily="2" charset="2"/>
              <a:buChar char="Ø"/>
            </a:pPr>
            <a:endParaRPr lang="fr-FR" dirty="0" smtClean="0">
              <a:latin typeface="Traditional Arabic" panose="02020603050405020304" pitchFamily="18" charset="-78"/>
              <a:cs typeface="Traditional Arabic" panose="02020603050405020304" pitchFamily="18" charset="-78"/>
            </a:endParaRPr>
          </a:p>
          <a:p>
            <a:pPr algn="just" rtl="1">
              <a:buFont typeface="Wingdings" panose="05000000000000000000" pitchFamily="2" charset="2"/>
              <a:buChar char="Ø"/>
            </a:pPr>
            <a:endParaRPr lang="fr-FR" dirty="0">
              <a:latin typeface="Traditional Arabic" panose="02020603050405020304" pitchFamily="18" charset="-78"/>
              <a:cs typeface="Traditional Arabic" panose="02020603050405020304" pitchFamily="18" charset="-78"/>
            </a:endParaRPr>
          </a:p>
          <a:p>
            <a:pPr algn="just" rtl="1">
              <a:buFont typeface="Wingdings" panose="05000000000000000000" pitchFamily="2" charset="2"/>
              <a:buChar char="Ø"/>
            </a:pPr>
            <a:r>
              <a:rPr lang="ar-DZ" sz="3600" dirty="0" smtClean="0">
                <a:latin typeface="Sakkal Majalla" panose="02000000000000000000" pitchFamily="2" charset="-78"/>
                <a:cs typeface="Sakkal Majalla" panose="02000000000000000000" pitchFamily="2" charset="-78"/>
              </a:rPr>
              <a:t>يجب </a:t>
            </a:r>
            <a:r>
              <a:rPr lang="ar-DZ" sz="3600" dirty="0">
                <a:latin typeface="Sakkal Majalla" panose="02000000000000000000" pitchFamily="2" charset="-78"/>
                <a:cs typeface="Sakkal Majalla" panose="02000000000000000000" pitchFamily="2" charset="-78"/>
              </a:rPr>
              <a:t>أن </a:t>
            </a:r>
            <a:r>
              <a:rPr lang="ar-DZ" sz="3600" b="1" dirty="0">
                <a:solidFill>
                  <a:srgbClr val="FF0000"/>
                </a:solidFill>
                <a:latin typeface="Sakkal Majalla" panose="02000000000000000000" pitchFamily="2" charset="-78"/>
                <a:cs typeface="Sakkal Majalla" panose="02000000000000000000" pitchFamily="2" charset="-78"/>
              </a:rPr>
              <a:t>تحظى </a:t>
            </a:r>
            <a:r>
              <a:rPr lang="ar-DZ" sz="3600" b="1" dirty="0" err="1">
                <a:solidFill>
                  <a:srgbClr val="FF0000"/>
                </a:solidFill>
                <a:latin typeface="Sakkal Majalla" panose="02000000000000000000" pitchFamily="2" charset="-78"/>
                <a:cs typeface="Sakkal Majalla" panose="02000000000000000000" pitchFamily="2" charset="-78"/>
              </a:rPr>
              <a:t>بالإهتمام</a:t>
            </a:r>
            <a:r>
              <a:rPr lang="ar-DZ" sz="3600" b="1" dirty="0">
                <a:solidFill>
                  <a:srgbClr val="FF0000"/>
                </a:solidFill>
                <a:latin typeface="Sakkal Majalla" panose="02000000000000000000" pitchFamily="2" charset="-78"/>
                <a:cs typeface="Sakkal Majalla" panose="02000000000000000000" pitchFamily="2" charset="-78"/>
              </a:rPr>
              <a:t> </a:t>
            </a:r>
            <a:r>
              <a:rPr lang="ar-DZ" sz="3600" dirty="0">
                <a:latin typeface="Sakkal Majalla" panose="02000000000000000000" pitchFamily="2" charset="-78"/>
                <a:cs typeface="Sakkal Majalla" panose="02000000000000000000" pitchFamily="2" charset="-78"/>
              </a:rPr>
              <a:t>من طرف المراجع لأن مبالغ </a:t>
            </a:r>
            <a:r>
              <a:rPr lang="ar-DZ" sz="3600" b="1" dirty="0">
                <a:solidFill>
                  <a:srgbClr val="FF0000"/>
                </a:solidFill>
                <a:latin typeface="Sakkal Majalla" panose="02000000000000000000" pitchFamily="2" charset="-78"/>
                <a:cs typeface="Sakkal Majalla" panose="02000000000000000000" pitchFamily="2" charset="-78"/>
              </a:rPr>
              <a:t>العقوبات المترتبة عن التأخر في إيداع التصريحات </a:t>
            </a:r>
            <a:r>
              <a:rPr lang="ar-DZ" sz="3600" dirty="0">
                <a:latin typeface="Sakkal Majalla" panose="02000000000000000000" pitchFamily="2" charset="-78"/>
                <a:cs typeface="Sakkal Majalla" panose="02000000000000000000" pitchFamily="2" charset="-78"/>
              </a:rPr>
              <a:t>أو في </a:t>
            </a:r>
            <a:r>
              <a:rPr lang="ar-DZ" sz="3600" b="1" dirty="0">
                <a:solidFill>
                  <a:srgbClr val="FF0000"/>
                </a:solidFill>
                <a:latin typeface="Sakkal Majalla" panose="02000000000000000000" pitchFamily="2" charset="-78"/>
                <a:cs typeface="Sakkal Majalla" panose="02000000000000000000" pitchFamily="2" charset="-78"/>
              </a:rPr>
              <a:t>تسديد الحقوق </a:t>
            </a:r>
            <a:r>
              <a:rPr lang="ar-DZ" sz="3600" dirty="0">
                <a:latin typeface="Sakkal Majalla" panose="02000000000000000000" pitchFamily="2" charset="-78"/>
                <a:cs typeface="Sakkal Majalla" panose="02000000000000000000" pitchFamily="2" charset="-78"/>
              </a:rPr>
              <a:t>من الضرائب والرسوم قد تكون كبيرة؛</a:t>
            </a:r>
          </a:p>
          <a:p>
            <a:pPr algn="just" rtl="1">
              <a:buFont typeface="Wingdings" panose="05000000000000000000" pitchFamily="2" charset="2"/>
              <a:buChar char="Ø"/>
            </a:pPr>
            <a:r>
              <a:rPr lang="ar-DZ" sz="3600" dirty="0">
                <a:latin typeface="Sakkal Majalla" panose="02000000000000000000" pitchFamily="2" charset="-78"/>
                <a:cs typeface="Sakkal Majalla" panose="02000000000000000000" pitchFamily="2" charset="-78"/>
              </a:rPr>
              <a:t>يجب أن يتحقق من </a:t>
            </a:r>
            <a:r>
              <a:rPr lang="ar-DZ" sz="3600" b="1" dirty="0">
                <a:solidFill>
                  <a:schemeClr val="accent5">
                    <a:lumMod val="75000"/>
                  </a:schemeClr>
                </a:solidFill>
                <a:latin typeface="Sakkal Majalla" panose="02000000000000000000" pitchFamily="2" charset="-78"/>
                <a:cs typeface="Sakkal Majalla" panose="02000000000000000000" pitchFamily="2" charset="-78"/>
              </a:rPr>
              <a:t>وجود سجل </a:t>
            </a:r>
            <a:r>
              <a:rPr lang="ar-DZ" sz="3600" b="1" dirty="0" err="1">
                <a:solidFill>
                  <a:schemeClr val="accent5">
                    <a:lumMod val="75000"/>
                  </a:schemeClr>
                </a:solidFill>
                <a:latin typeface="Sakkal Majalla" panose="02000000000000000000" pitchFamily="2" charset="-78"/>
                <a:cs typeface="Sakkal Majalla" panose="02000000000000000000" pitchFamily="2" charset="-78"/>
              </a:rPr>
              <a:t>للإستحقاقات</a:t>
            </a:r>
            <a:r>
              <a:rPr lang="ar-DZ" sz="3600" b="1" dirty="0">
                <a:solidFill>
                  <a:schemeClr val="accent5">
                    <a:lumMod val="75000"/>
                  </a:schemeClr>
                </a:solidFill>
                <a:latin typeface="Sakkal Majalla" panose="02000000000000000000" pitchFamily="2" charset="-78"/>
                <a:cs typeface="Sakkal Majalla" panose="02000000000000000000" pitchFamily="2" charset="-78"/>
              </a:rPr>
              <a:t> </a:t>
            </a:r>
            <a:r>
              <a:rPr lang="ar-DZ" sz="3600" b="1" dirty="0" err="1">
                <a:solidFill>
                  <a:schemeClr val="accent5">
                    <a:lumMod val="75000"/>
                  </a:schemeClr>
                </a:solidFill>
                <a:latin typeface="Sakkal Majalla" panose="02000000000000000000" pitchFamily="2" charset="-78"/>
                <a:cs typeface="Sakkal Majalla" panose="02000000000000000000" pitchFamily="2" charset="-78"/>
              </a:rPr>
              <a:t>الجبائية</a:t>
            </a:r>
            <a:r>
              <a:rPr lang="ar-DZ" sz="3600" b="1" dirty="0">
                <a:solidFill>
                  <a:schemeClr val="accent5">
                    <a:lumMod val="75000"/>
                  </a:schemeClr>
                </a:solidFill>
                <a:latin typeface="Sakkal Majalla" panose="02000000000000000000" pitchFamily="2" charset="-78"/>
                <a:cs typeface="Sakkal Majalla" panose="02000000000000000000" pitchFamily="2" charset="-78"/>
              </a:rPr>
              <a:t> </a:t>
            </a:r>
            <a:r>
              <a:rPr lang="ar-DZ" sz="3600" dirty="0">
                <a:latin typeface="Sakkal Majalla" panose="02000000000000000000" pitchFamily="2" charset="-78"/>
                <a:cs typeface="Sakkal Majalla" panose="02000000000000000000" pitchFamily="2" charset="-78"/>
              </a:rPr>
              <a:t>(</a:t>
            </a:r>
            <a:r>
              <a:rPr lang="fr-FR" sz="3600" dirty="0">
                <a:latin typeface="Sakkal Majalla" panose="02000000000000000000" pitchFamily="2" charset="-78"/>
                <a:cs typeface="Sakkal Majalla" panose="02000000000000000000" pitchFamily="2" charset="-78"/>
              </a:rPr>
              <a:t>Echéancier fiscal</a:t>
            </a:r>
            <a:r>
              <a:rPr lang="ar-DZ" sz="3600" dirty="0">
                <a:latin typeface="Sakkal Majalla" panose="02000000000000000000" pitchFamily="2" charset="-78"/>
                <a:cs typeface="Sakkal Majalla" panose="02000000000000000000" pitchFamily="2" charset="-78"/>
              </a:rPr>
              <a:t>) ، حيث يسجل فيه مجموع </a:t>
            </a:r>
            <a:r>
              <a:rPr lang="ar-DZ" sz="3600" b="1" dirty="0" err="1">
                <a:solidFill>
                  <a:srgbClr val="00B050"/>
                </a:solidFill>
                <a:latin typeface="Sakkal Majalla" panose="02000000000000000000" pitchFamily="2" charset="-78"/>
                <a:cs typeface="Sakkal Majalla" panose="02000000000000000000" pitchFamily="2" charset="-78"/>
              </a:rPr>
              <a:t>إلتزامات</a:t>
            </a:r>
            <a:r>
              <a:rPr lang="ar-DZ" sz="3600" b="1" dirty="0">
                <a:solidFill>
                  <a:srgbClr val="00B050"/>
                </a:solidFill>
                <a:latin typeface="Sakkal Majalla" panose="02000000000000000000" pitchFamily="2" charset="-78"/>
                <a:cs typeface="Sakkal Majalla" panose="02000000000000000000" pitchFamily="2" charset="-78"/>
              </a:rPr>
              <a:t> المؤسسة </a:t>
            </a:r>
            <a:r>
              <a:rPr lang="ar-DZ" sz="3600" dirty="0" err="1">
                <a:latin typeface="Sakkal Majalla" panose="02000000000000000000" pitchFamily="2" charset="-78"/>
                <a:cs typeface="Sakkal Majalla" panose="02000000000000000000" pitchFamily="2" charset="-78"/>
              </a:rPr>
              <a:t>الجبائية</a:t>
            </a:r>
            <a:r>
              <a:rPr lang="ar-DZ" sz="3600" dirty="0">
                <a:latin typeface="Sakkal Majalla" panose="02000000000000000000" pitchFamily="2" charset="-78"/>
                <a:cs typeface="Sakkal Majalla" panose="02000000000000000000" pitchFamily="2" charset="-78"/>
              </a:rPr>
              <a:t> </a:t>
            </a:r>
            <a:r>
              <a:rPr lang="ar-DZ" sz="3600" b="1" dirty="0">
                <a:solidFill>
                  <a:srgbClr val="00B050"/>
                </a:solidFill>
                <a:latin typeface="Sakkal Majalla" panose="02000000000000000000" pitchFamily="2" charset="-78"/>
                <a:cs typeface="Sakkal Majalla" panose="02000000000000000000" pitchFamily="2" charset="-78"/>
              </a:rPr>
              <a:t>وتواريخ تسديد </a:t>
            </a:r>
            <a:r>
              <a:rPr lang="ar-DZ" sz="3600" dirty="0">
                <a:latin typeface="Sakkal Majalla" panose="02000000000000000000" pitchFamily="2" charset="-78"/>
                <a:cs typeface="Sakkal Majalla" panose="02000000000000000000" pitchFamily="2" charset="-78"/>
              </a:rPr>
              <a:t>مختلف الضرائب والرسوم ...الخ.</a:t>
            </a:r>
            <a:endParaRPr lang="fr-FR" sz="3600" dirty="0">
              <a:latin typeface="Sakkal Majalla" panose="02000000000000000000" pitchFamily="2" charset="-78"/>
              <a:cs typeface="Sakkal Majalla" panose="02000000000000000000" pitchFamily="2" charset="-78"/>
            </a:endParaRPr>
          </a:p>
          <a:p>
            <a:endParaRPr lang="fr-FR" dirty="0"/>
          </a:p>
        </p:txBody>
      </p:sp>
    </p:spTree>
    <p:extLst>
      <p:ext uri="{BB962C8B-B14F-4D97-AF65-F5344CB8AC3E}">
        <p14:creationId xmlns:p14="http://schemas.microsoft.com/office/powerpoint/2010/main" val="287745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3">
                                            <p:txEl>
                                              <p:pRg st="2" end="2"/>
                                            </p:txEl>
                                          </p:spTgt>
                                        </p:tgtEl>
                                        <p:attrNameLst>
                                          <p:attrName>ppt_x</p:attrName>
                                          <p:attrName>ppt_y</p:attrName>
                                        </p:attrNameLst>
                                      </p:cBhvr>
                                    </p:animMotion>
                                    <p:animRot by="1500000">
                                      <p:cBhvr>
                                        <p:cTn id="15" dur="125" fill="hold">
                                          <p:stCondLst>
                                            <p:cond delay="0"/>
                                          </p:stCondLst>
                                        </p:cTn>
                                        <p:tgtEl>
                                          <p:spTgt spid="3">
                                            <p:txEl>
                                              <p:pRg st="2" end="2"/>
                                            </p:txEl>
                                          </p:spTgt>
                                        </p:tgtEl>
                                        <p:attrNameLst>
                                          <p:attrName>r</p:attrName>
                                        </p:attrNameLst>
                                      </p:cBhvr>
                                    </p:animRot>
                                    <p:animRot by="-1500000">
                                      <p:cBhvr>
                                        <p:cTn id="16" dur="125" fill="hold">
                                          <p:stCondLst>
                                            <p:cond delay="125"/>
                                          </p:stCondLst>
                                        </p:cTn>
                                        <p:tgtEl>
                                          <p:spTgt spid="3">
                                            <p:txEl>
                                              <p:pRg st="2" end="2"/>
                                            </p:txEl>
                                          </p:spTgt>
                                        </p:tgtEl>
                                        <p:attrNameLst>
                                          <p:attrName>r</p:attrName>
                                        </p:attrNameLst>
                                      </p:cBhvr>
                                    </p:animRot>
                                    <p:animRot by="-1500000">
                                      <p:cBhvr>
                                        <p:cTn id="17" dur="125" fill="hold">
                                          <p:stCondLst>
                                            <p:cond delay="250"/>
                                          </p:stCondLst>
                                        </p:cTn>
                                        <p:tgtEl>
                                          <p:spTgt spid="3">
                                            <p:txEl>
                                              <p:pRg st="2" end="2"/>
                                            </p:txEl>
                                          </p:spTgt>
                                        </p:tgtEl>
                                        <p:attrNameLst>
                                          <p:attrName>r</p:attrName>
                                        </p:attrNameLst>
                                      </p:cBhvr>
                                    </p:animRot>
                                    <p:animRot by="1500000">
                                      <p:cBhvr>
                                        <p:cTn id="18" dur="125" fill="hold">
                                          <p:stCondLst>
                                            <p:cond delay="375"/>
                                          </p:stCondLst>
                                        </p:cTn>
                                        <p:tgtEl>
                                          <p:spTgt spid="3">
                                            <p:txEl>
                                              <p:pRg st="2" end="2"/>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45" presetClass="exit" presetSubtype="0" fill="hold" grpId="0" nodeType="clickEffect">
                                  <p:stCondLst>
                                    <p:cond delay="0"/>
                                  </p:stCondLst>
                                  <p:childTnLst>
                                    <p:animEffect transition="out" filter="fade">
                                      <p:cBhvr>
                                        <p:cTn id="22" dur="2000"/>
                                        <p:tgtEl>
                                          <p:spTgt spid="3">
                                            <p:txEl>
                                              <p:pRg st="3" end="3"/>
                                            </p:txEl>
                                          </p:spTgt>
                                        </p:tgtEl>
                                      </p:cBhvr>
                                    </p:animEffect>
                                    <p:anim calcmode="lin" valueType="num">
                                      <p:cBhvr>
                                        <p:cTn id="23" dur="2000"/>
                                        <p:tgtEl>
                                          <p:spTgt spid="3">
                                            <p:txEl>
                                              <p:pRg st="3" end="3"/>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4" dur="2000"/>
                                        <p:tgtEl>
                                          <p:spTgt spid="3">
                                            <p:txEl>
                                              <p:pRg st="3" end="3"/>
                                            </p:txEl>
                                          </p:spTgt>
                                        </p:tgtEl>
                                        <p:attrNameLst>
                                          <p:attrName>ppt_h</p:attrName>
                                        </p:attrNameLst>
                                      </p:cBhvr>
                                      <p:tavLst>
                                        <p:tav tm="0">
                                          <p:val>
                                            <p:strVal val="ppt_h"/>
                                          </p:val>
                                        </p:tav>
                                        <p:tav tm="100000">
                                          <p:val>
                                            <p:strVal val="ppt_h"/>
                                          </p:val>
                                        </p:tav>
                                      </p:tavLst>
                                    </p:anim>
                                    <p:set>
                                      <p:cBhvr>
                                        <p:cTn id="25" dur="1" fill="hold">
                                          <p:stCondLst>
                                            <p:cond delay="1999"/>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blipFill>
            <a:blip r:embed="rId2"/>
            <a:tile tx="0" ty="0" sx="100000" sy="100000" flip="none" algn="tl"/>
          </a:blip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p>
        </p:txBody>
      </p:sp>
      <p:sp>
        <p:nvSpPr>
          <p:cNvPr id="3" name="Espace réservé du contenu 2"/>
          <p:cNvSpPr>
            <a:spLocks noGrp="1"/>
          </p:cNvSpPr>
          <p:nvPr>
            <p:ph idx="1"/>
          </p:nvPr>
        </p:nvSpPr>
        <p:spPr>
          <a:xfrm>
            <a:off x="646112" y="2052918"/>
            <a:ext cx="9403742" cy="4195481"/>
          </a:xfrm>
        </p:spPr>
        <p:txBody>
          <a:bodyPr/>
          <a:lstStyle/>
          <a:p>
            <a:pPr marL="0" lvl="0" indent="0" algn="ctr" rtl="1">
              <a:buClr>
                <a:srgbClr val="B31166"/>
              </a:buClr>
              <a:buNone/>
            </a:pPr>
            <a:endParaRPr lang="fr-FR" sz="3300" b="1" dirty="0" smtClean="0">
              <a:solidFill>
                <a:srgbClr val="D53DD0"/>
              </a:solidFill>
              <a:latin typeface="Traditional Arabic" panose="02020603050405020304" pitchFamily="18" charset="-78"/>
              <a:cs typeface="Traditional Arabic" panose="02020603050405020304" pitchFamily="18" charset="-78"/>
            </a:endParaRPr>
          </a:p>
          <a:p>
            <a:pPr marL="0" lvl="0" indent="0" algn="ctr" rtl="1">
              <a:buClr>
                <a:srgbClr val="B31166"/>
              </a:buClr>
              <a:buNone/>
            </a:pPr>
            <a:endParaRPr lang="fr-FR" sz="3300" b="1" dirty="0">
              <a:solidFill>
                <a:srgbClr val="D53DD0"/>
              </a:solidFill>
              <a:latin typeface="Traditional Arabic" panose="02020603050405020304" pitchFamily="18" charset="-78"/>
              <a:cs typeface="Traditional Arabic" panose="02020603050405020304" pitchFamily="18" charset="-78"/>
            </a:endParaRPr>
          </a:p>
          <a:p>
            <a:pPr marL="0" lvl="0" indent="0" algn="ctr" rtl="1">
              <a:buClr>
                <a:srgbClr val="B31166"/>
              </a:buClr>
              <a:buNone/>
            </a:pPr>
            <a:r>
              <a:rPr lang="ar-DZ" sz="4000" b="1" dirty="0" smtClean="0">
                <a:solidFill>
                  <a:srgbClr val="FFFF00"/>
                </a:solidFill>
                <a:latin typeface="Sakkal Majalla" panose="02000000000000000000" pitchFamily="2" charset="-78"/>
                <a:cs typeface="Sakkal Majalla" panose="02000000000000000000" pitchFamily="2" charset="-78"/>
              </a:rPr>
              <a:t>مرحلة </a:t>
            </a:r>
            <a:r>
              <a:rPr lang="ar-DZ" sz="4000" b="1" dirty="0">
                <a:solidFill>
                  <a:srgbClr val="FFFF00"/>
                </a:solidFill>
                <a:latin typeface="Sakkal Majalla" panose="02000000000000000000" pitchFamily="2" charset="-78"/>
                <a:cs typeface="Sakkal Majalla" panose="02000000000000000000" pitchFamily="2" charset="-78"/>
              </a:rPr>
              <a:t>إعداد تقرير المراجعة </a:t>
            </a:r>
            <a:r>
              <a:rPr lang="ar-DZ" sz="4000" b="1" dirty="0" err="1">
                <a:solidFill>
                  <a:srgbClr val="FFFF00"/>
                </a:solidFill>
                <a:latin typeface="Sakkal Majalla" panose="02000000000000000000" pitchFamily="2" charset="-78"/>
                <a:cs typeface="Sakkal Majalla" panose="02000000000000000000" pitchFamily="2" charset="-78"/>
              </a:rPr>
              <a:t>الجبائية</a:t>
            </a:r>
            <a:endParaRPr lang="ar-DZ" sz="4000" b="1" dirty="0">
              <a:solidFill>
                <a:srgbClr val="FFFF00"/>
              </a:solidFill>
              <a:latin typeface="Sakkal Majalla" panose="02000000000000000000" pitchFamily="2" charset="-78"/>
              <a:cs typeface="Sakkal Majalla" panose="02000000000000000000" pitchFamily="2" charset="-78"/>
            </a:endParaRPr>
          </a:p>
          <a:p>
            <a:pPr algn="ctr" rtl="1"/>
            <a:endParaRPr lang="fr-FR" dirty="0"/>
          </a:p>
        </p:txBody>
      </p:sp>
    </p:spTree>
    <p:extLst>
      <p:ext uri="{BB962C8B-B14F-4D97-AF65-F5344CB8AC3E}">
        <p14:creationId xmlns:p14="http://schemas.microsoft.com/office/powerpoint/2010/main" val="39040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bg2">
              <a:lumMod val="20000"/>
              <a:lumOff val="8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p>
        </p:txBody>
      </p:sp>
      <p:sp>
        <p:nvSpPr>
          <p:cNvPr id="3" name="Espace réservé du contenu 2"/>
          <p:cNvSpPr>
            <a:spLocks noGrp="1"/>
          </p:cNvSpPr>
          <p:nvPr>
            <p:ph idx="1"/>
          </p:nvPr>
        </p:nvSpPr>
        <p:spPr>
          <a:xfrm>
            <a:off x="646112" y="2052918"/>
            <a:ext cx="9403742" cy="4195481"/>
          </a:xfrm>
        </p:spPr>
        <p:txBody>
          <a:bodyPr/>
          <a:lstStyle/>
          <a:p>
            <a:pPr lvl="0" algn="ctr" rtl="1">
              <a:buClr>
                <a:srgbClr val="B31166"/>
              </a:buClr>
              <a:buFont typeface="Wingdings" panose="05000000000000000000" pitchFamily="2" charset="2"/>
              <a:buChar char="v"/>
            </a:pPr>
            <a:r>
              <a:rPr lang="ar-DZ" sz="4000" b="1" dirty="0">
                <a:solidFill>
                  <a:srgbClr val="FFFF00"/>
                </a:solidFill>
                <a:latin typeface="Sakkal Majalla" panose="02000000000000000000" pitchFamily="2" charset="-78"/>
                <a:cs typeface="Sakkal Majalla" panose="02000000000000000000" pitchFamily="2" charset="-78"/>
              </a:rPr>
              <a:t>يتضمن </a:t>
            </a:r>
            <a:r>
              <a:rPr lang="ar-DZ" sz="4000" b="1" dirty="0" smtClean="0">
                <a:solidFill>
                  <a:srgbClr val="FFFF00"/>
                </a:solidFill>
                <a:latin typeface="Sakkal Majalla" panose="02000000000000000000" pitchFamily="2" charset="-78"/>
                <a:cs typeface="Sakkal Majalla" panose="02000000000000000000" pitchFamily="2" charset="-78"/>
              </a:rPr>
              <a:t>تقرير المراجع</a:t>
            </a:r>
            <a:r>
              <a:rPr lang="ar-DZ" sz="3300" b="1" dirty="0" smtClean="0">
                <a:solidFill>
                  <a:srgbClr val="FFFF00"/>
                </a:solidFill>
                <a:latin typeface="Sakkal Majalla" panose="02000000000000000000" pitchFamily="2" charset="-78"/>
                <a:cs typeface="Sakkal Majalla" panose="02000000000000000000" pitchFamily="2" charset="-78"/>
              </a:rPr>
              <a:t>:</a:t>
            </a:r>
            <a:endParaRPr lang="fr-FR" sz="3300" b="1" dirty="0" smtClean="0">
              <a:solidFill>
                <a:srgbClr val="FFFF00"/>
              </a:solidFill>
              <a:latin typeface="Sakkal Majalla" panose="02000000000000000000" pitchFamily="2" charset="-78"/>
              <a:cs typeface="Sakkal Majalla" panose="02000000000000000000" pitchFamily="2" charset="-78"/>
            </a:endParaRPr>
          </a:p>
          <a:p>
            <a:pPr algn="r" rtl="1">
              <a:buFont typeface="Wingdings" panose="05000000000000000000" pitchFamily="2" charset="2"/>
              <a:buChar char="ü"/>
            </a:pPr>
            <a:r>
              <a:rPr lang="ar-DZ" sz="3200" b="1" dirty="0">
                <a:solidFill>
                  <a:srgbClr val="00B050"/>
                </a:solidFill>
                <a:latin typeface="Sakkal Majalla" panose="02000000000000000000" pitchFamily="2" charset="-78"/>
                <a:cs typeface="Sakkal Majalla" panose="02000000000000000000" pitchFamily="2" charset="-78"/>
              </a:rPr>
              <a:t>نتائج التحقيقات </a:t>
            </a:r>
            <a:r>
              <a:rPr lang="ar-DZ" sz="3200" b="1" dirty="0">
                <a:latin typeface="Sakkal Majalla" panose="02000000000000000000" pitchFamily="2" charset="-78"/>
                <a:cs typeface="Sakkal Majalla" panose="02000000000000000000" pitchFamily="2" charset="-78"/>
              </a:rPr>
              <a:t>التي قام بها؛</a:t>
            </a:r>
          </a:p>
          <a:p>
            <a:pPr algn="r" rtl="1">
              <a:buFont typeface="Wingdings" panose="05000000000000000000" pitchFamily="2" charset="2"/>
              <a:buChar char="ü"/>
            </a:pPr>
            <a:r>
              <a:rPr lang="ar-DZ" sz="3200" b="1" dirty="0">
                <a:solidFill>
                  <a:srgbClr val="00B050"/>
                </a:solidFill>
                <a:latin typeface="Sakkal Majalla" panose="02000000000000000000" pitchFamily="2" charset="-78"/>
                <a:cs typeface="Sakkal Majalla" panose="02000000000000000000" pitchFamily="2" charset="-78"/>
              </a:rPr>
              <a:t>توصيات</a:t>
            </a:r>
            <a:r>
              <a:rPr lang="ar-DZ" sz="3200" b="1" dirty="0">
                <a:latin typeface="Sakkal Majalla" panose="02000000000000000000" pitchFamily="2" charset="-78"/>
                <a:cs typeface="Sakkal Majalla" panose="02000000000000000000" pitchFamily="2" charset="-78"/>
              </a:rPr>
              <a:t> موجهة إلى مسيري المؤسسة حيث يحدد الأخطاء والعقوبات المترتبة عنها كما </a:t>
            </a:r>
            <a:r>
              <a:rPr lang="ar-DZ" sz="3200" b="1" dirty="0">
                <a:solidFill>
                  <a:srgbClr val="00B050"/>
                </a:solidFill>
                <a:latin typeface="Sakkal Majalla" panose="02000000000000000000" pitchFamily="2" charset="-78"/>
                <a:cs typeface="Sakkal Majalla" panose="02000000000000000000" pitchFamily="2" charset="-78"/>
              </a:rPr>
              <a:t>يقترح علاجاً </a:t>
            </a:r>
            <a:r>
              <a:rPr lang="ar-DZ" sz="3200" b="1" dirty="0">
                <a:latin typeface="Sakkal Majalla" panose="02000000000000000000" pitchFamily="2" charset="-78"/>
                <a:cs typeface="Sakkal Majalla" panose="02000000000000000000" pitchFamily="2" charset="-78"/>
              </a:rPr>
              <a:t>لها؛</a:t>
            </a:r>
          </a:p>
          <a:p>
            <a:pPr algn="r" rtl="1">
              <a:buFont typeface="Wingdings" panose="05000000000000000000" pitchFamily="2" charset="2"/>
              <a:buChar char="ü"/>
            </a:pPr>
            <a:r>
              <a:rPr lang="ar-DZ" sz="3200" b="1" dirty="0">
                <a:solidFill>
                  <a:srgbClr val="00B050"/>
                </a:solidFill>
                <a:latin typeface="Sakkal Majalla" panose="02000000000000000000" pitchFamily="2" charset="-78"/>
                <a:cs typeface="Sakkal Majalla" panose="02000000000000000000" pitchFamily="2" charset="-78"/>
              </a:rPr>
              <a:t>تقييم مدى </a:t>
            </a:r>
            <a:r>
              <a:rPr lang="ar-DZ" sz="3200" b="1" dirty="0" err="1">
                <a:solidFill>
                  <a:srgbClr val="00B050"/>
                </a:solidFill>
                <a:latin typeface="Sakkal Majalla" panose="02000000000000000000" pitchFamily="2" charset="-78"/>
                <a:cs typeface="Sakkal Majalla" panose="02000000000000000000" pitchFamily="2" charset="-78"/>
              </a:rPr>
              <a:t>الإمتثال</a:t>
            </a:r>
            <a:r>
              <a:rPr lang="ar-DZ" sz="3200" b="1" dirty="0">
                <a:solidFill>
                  <a:srgbClr val="00B050"/>
                </a:solidFill>
                <a:latin typeface="Sakkal Majalla" panose="02000000000000000000" pitchFamily="2" charset="-78"/>
                <a:cs typeface="Sakkal Majalla" panose="02000000000000000000" pitchFamily="2" charset="-78"/>
              </a:rPr>
              <a:t> للقواعد الضريبية </a:t>
            </a:r>
            <a:r>
              <a:rPr lang="ar-DZ" sz="3200" b="1" dirty="0">
                <a:latin typeface="Sakkal Majalla" panose="02000000000000000000" pitchFamily="2" charset="-78"/>
                <a:cs typeface="Sakkal Majalla" panose="02000000000000000000" pitchFamily="2" charset="-78"/>
              </a:rPr>
              <a:t>فيما يخص العمليات والقرارات المدروسة وبالتالي </a:t>
            </a:r>
            <a:r>
              <a:rPr lang="ar-DZ" sz="3200" b="1" dirty="0">
                <a:solidFill>
                  <a:srgbClr val="00B050"/>
                </a:solidFill>
                <a:latin typeface="Sakkal Majalla" panose="02000000000000000000" pitchFamily="2" charset="-78"/>
                <a:cs typeface="Sakkal Majalla" panose="02000000000000000000" pitchFamily="2" charset="-78"/>
              </a:rPr>
              <a:t>تقرير إعادة النظر </a:t>
            </a:r>
            <a:r>
              <a:rPr lang="ar-DZ" sz="3200" b="1" dirty="0">
                <a:latin typeface="Sakkal Majalla" panose="02000000000000000000" pitchFamily="2" charset="-78"/>
                <a:cs typeface="Sakkal Majalla" panose="02000000000000000000" pitchFamily="2" charset="-78"/>
              </a:rPr>
              <a:t>في النقائص، الأخطاء والمخالفات الموجودة؛</a:t>
            </a:r>
          </a:p>
          <a:p>
            <a:pPr lvl="0" algn="ctr" rtl="1">
              <a:buClr>
                <a:srgbClr val="B31166"/>
              </a:buClr>
              <a:buFont typeface="Wingdings" panose="05000000000000000000" pitchFamily="2" charset="2"/>
              <a:buChar char="v"/>
            </a:pPr>
            <a:endParaRPr lang="ar-DZ" sz="3300" b="1" dirty="0">
              <a:solidFill>
                <a:prstClr val="black">
                  <a:lumMod val="75000"/>
                  <a:lumOff val="25000"/>
                </a:prstClr>
              </a:solidFill>
              <a:latin typeface="Sakkal Majalla" panose="02000000000000000000" pitchFamily="2" charset="-78"/>
              <a:cs typeface="Sakkal Majalla" panose="02000000000000000000" pitchFamily="2" charset="-78"/>
            </a:endParaRPr>
          </a:p>
          <a:p>
            <a:pPr rtl="1"/>
            <a:endParaRPr lang="fr-FR" dirty="0"/>
          </a:p>
        </p:txBody>
      </p:sp>
    </p:spTree>
    <p:extLst>
      <p:ext uri="{BB962C8B-B14F-4D97-AF65-F5344CB8AC3E}">
        <p14:creationId xmlns:p14="http://schemas.microsoft.com/office/powerpoint/2010/main" val="122898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4" presetClass="emph" presetSubtype="0" fill="hold" nodeType="clickEffect">
                                  <p:stCondLst>
                                    <p:cond delay="0"/>
                                  </p:stCondLst>
                                  <p:iterate type="lt">
                                    <p:tmPct val="10000"/>
                                  </p:iterate>
                                  <p:childTnLst>
                                    <p:animMotion origin="layout" path="M 0.0 0.0 L 0.0 -0.07213" pathEditMode="relative" ptsTypes="">
                                      <p:cBhvr>
                                        <p:cTn id="27" dur="250" accel="50000" decel="50000" autoRev="1" fill="hold">
                                          <p:stCondLst>
                                            <p:cond delay="0"/>
                                          </p:stCondLst>
                                        </p:cTn>
                                        <p:tgtEl>
                                          <p:spTgt spid="3">
                                            <p:txEl>
                                              <p:pRg st="3" end="3"/>
                                            </p:txEl>
                                          </p:spTgt>
                                        </p:tgtEl>
                                        <p:attrNameLst>
                                          <p:attrName>ppt_x</p:attrName>
                                          <p:attrName>ppt_y</p:attrName>
                                        </p:attrNameLst>
                                      </p:cBhvr>
                                    </p:animMotion>
                                    <p:animRot by="1500000">
                                      <p:cBhvr>
                                        <p:cTn id="28" dur="125" fill="hold">
                                          <p:stCondLst>
                                            <p:cond delay="0"/>
                                          </p:stCondLst>
                                        </p:cTn>
                                        <p:tgtEl>
                                          <p:spTgt spid="3">
                                            <p:txEl>
                                              <p:pRg st="3" end="3"/>
                                            </p:txEl>
                                          </p:spTgt>
                                        </p:tgtEl>
                                        <p:attrNameLst>
                                          <p:attrName>r</p:attrName>
                                        </p:attrNameLst>
                                      </p:cBhvr>
                                    </p:animRot>
                                    <p:animRot by="-1500000">
                                      <p:cBhvr>
                                        <p:cTn id="29" dur="125" fill="hold">
                                          <p:stCondLst>
                                            <p:cond delay="125"/>
                                          </p:stCondLst>
                                        </p:cTn>
                                        <p:tgtEl>
                                          <p:spTgt spid="3">
                                            <p:txEl>
                                              <p:pRg st="3" end="3"/>
                                            </p:txEl>
                                          </p:spTgt>
                                        </p:tgtEl>
                                        <p:attrNameLst>
                                          <p:attrName>r</p:attrName>
                                        </p:attrNameLst>
                                      </p:cBhvr>
                                    </p:animRot>
                                    <p:animRot by="-1500000">
                                      <p:cBhvr>
                                        <p:cTn id="30" dur="125" fill="hold">
                                          <p:stCondLst>
                                            <p:cond delay="250"/>
                                          </p:stCondLst>
                                        </p:cTn>
                                        <p:tgtEl>
                                          <p:spTgt spid="3">
                                            <p:txEl>
                                              <p:pRg st="3" end="3"/>
                                            </p:txEl>
                                          </p:spTgt>
                                        </p:tgtEl>
                                        <p:attrNameLst>
                                          <p:attrName>r</p:attrName>
                                        </p:attrNameLst>
                                      </p:cBhvr>
                                    </p:animRot>
                                    <p:animRot by="1500000">
                                      <p:cBhvr>
                                        <p:cTn id="31" dur="125" fill="hold">
                                          <p:stCondLst>
                                            <p:cond delay="375"/>
                                          </p:stCondLst>
                                        </p:cTn>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646112" y="2052918"/>
            <a:ext cx="9403742" cy="4195481"/>
          </a:xfrm>
          <a:blipFill>
            <a:blip r:embed="rId2"/>
            <a:tile tx="0" ty="0" sx="100000" sy="100000" flip="none" algn="tl"/>
          </a:blip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txBody>
          <a:bodyPr/>
          <a:lstStyle/>
          <a:p>
            <a:pPr marL="0" lvl="0" indent="0" algn="ctr" rtl="1">
              <a:buClr>
                <a:srgbClr val="B31166"/>
              </a:buClr>
              <a:buNone/>
            </a:pPr>
            <a:r>
              <a:rPr lang="ar-DZ" sz="4000" b="1" dirty="0">
                <a:solidFill>
                  <a:srgbClr val="D53DD0"/>
                </a:solidFill>
                <a:latin typeface="Sakkal Majalla" panose="02000000000000000000" pitchFamily="2" charset="-78"/>
                <a:cs typeface="Sakkal Majalla" panose="02000000000000000000" pitchFamily="2" charset="-78"/>
              </a:rPr>
              <a:t>خصائص تقرير المراجعة </a:t>
            </a:r>
            <a:r>
              <a:rPr lang="ar-DZ" sz="4000" b="1" dirty="0" err="1">
                <a:solidFill>
                  <a:srgbClr val="D53DD0"/>
                </a:solidFill>
                <a:latin typeface="Sakkal Majalla" panose="02000000000000000000" pitchFamily="2" charset="-78"/>
                <a:cs typeface="Sakkal Majalla" panose="02000000000000000000" pitchFamily="2" charset="-78"/>
              </a:rPr>
              <a:t>الجبائية</a:t>
            </a:r>
            <a:endParaRPr lang="ar-DZ" sz="4000" b="1" dirty="0">
              <a:solidFill>
                <a:srgbClr val="D53DD0"/>
              </a:solidFill>
              <a:latin typeface="Sakkal Majalla" panose="02000000000000000000" pitchFamily="2" charset="-78"/>
              <a:cs typeface="Sakkal Majalla" panose="02000000000000000000" pitchFamily="2" charset="-78"/>
            </a:endParaRPr>
          </a:p>
          <a:p>
            <a:pPr marL="0" lvl="0" indent="0" algn="ctr" rtl="1">
              <a:buClr>
                <a:srgbClr val="B31166"/>
              </a:buClr>
              <a:buNone/>
            </a:pPr>
            <a:endParaRPr lang="ar-DZ" sz="4000" b="1" dirty="0" smtClean="0">
              <a:solidFill>
                <a:prstClr val="black"/>
              </a:solidFill>
              <a:latin typeface="Sakkal Majalla" panose="02000000000000000000" pitchFamily="2" charset="-78"/>
              <a:cs typeface="Sakkal Majalla" panose="02000000000000000000" pitchFamily="2" charset="-78"/>
            </a:endParaRPr>
          </a:p>
          <a:p>
            <a:pPr marL="0" lvl="0" indent="0" algn="ctr" rtl="1">
              <a:buClr>
                <a:srgbClr val="B31166"/>
              </a:buClr>
              <a:buNone/>
            </a:pPr>
            <a:r>
              <a:rPr lang="ar-DZ" sz="4000" b="1" dirty="0" smtClean="0">
                <a:solidFill>
                  <a:prstClr val="black"/>
                </a:solidFill>
                <a:latin typeface="Sakkal Majalla" panose="02000000000000000000" pitchFamily="2" charset="-78"/>
                <a:cs typeface="Sakkal Majalla" panose="02000000000000000000" pitchFamily="2" charset="-78"/>
              </a:rPr>
              <a:t>أولا- من </a:t>
            </a:r>
            <a:r>
              <a:rPr lang="ar-DZ" sz="4000" b="1" dirty="0">
                <a:solidFill>
                  <a:prstClr val="black"/>
                </a:solidFill>
                <a:latin typeface="Sakkal Majalla" panose="02000000000000000000" pitchFamily="2" charset="-78"/>
                <a:cs typeface="Sakkal Majalla" panose="02000000000000000000" pitchFamily="2" charset="-78"/>
              </a:rPr>
              <a:t>حيث </a:t>
            </a:r>
            <a:r>
              <a:rPr lang="ar-DZ" sz="4000" b="1" dirty="0" smtClean="0">
                <a:solidFill>
                  <a:prstClr val="black"/>
                </a:solidFill>
                <a:latin typeface="Sakkal Majalla" panose="02000000000000000000" pitchFamily="2" charset="-78"/>
                <a:cs typeface="Sakkal Majalla" panose="02000000000000000000" pitchFamily="2" charset="-78"/>
              </a:rPr>
              <a:t>الشكل</a:t>
            </a:r>
          </a:p>
          <a:p>
            <a:pPr marL="0" lvl="0" indent="0" algn="ctr" rtl="1">
              <a:buClr>
                <a:srgbClr val="B31166"/>
              </a:buClr>
              <a:buNone/>
            </a:pPr>
            <a:r>
              <a:rPr lang="ar-DZ" sz="4000" b="1" dirty="0" smtClean="0">
                <a:solidFill>
                  <a:prstClr val="black"/>
                </a:solidFill>
                <a:latin typeface="Sakkal Majalla" panose="02000000000000000000" pitchFamily="2" charset="-78"/>
                <a:cs typeface="Sakkal Majalla" panose="02000000000000000000" pitchFamily="2" charset="-78"/>
              </a:rPr>
              <a:t>ثانيا- من حيث المضمون</a:t>
            </a:r>
            <a:endParaRPr lang="ar-DZ" sz="4000" b="1" dirty="0">
              <a:solidFill>
                <a:prstClr val="black"/>
              </a:solidFill>
              <a:latin typeface="Sakkal Majalla" panose="02000000000000000000" pitchFamily="2" charset="-78"/>
              <a:cs typeface="Sakkal Majalla" panose="02000000000000000000" pitchFamily="2" charset="-78"/>
            </a:endParaRPr>
          </a:p>
          <a:p>
            <a:endParaRPr lang="fr-FR" dirty="0"/>
          </a:p>
        </p:txBody>
      </p:sp>
    </p:spTree>
    <p:extLst>
      <p:ext uri="{BB962C8B-B14F-4D97-AF65-F5344CB8AC3E}">
        <p14:creationId xmlns:p14="http://schemas.microsoft.com/office/powerpoint/2010/main" val="126200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0" end="0"/>
                                            </p:txEl>
                                          </p:spTgt>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4" dur="10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bg2">
              <a:lumMod val="20000"/>
              <a:lumOff val="8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p>
        </p:txBody>
      </p:sp>
      <p:sp>
        <p:nvSpPr>
          <p:cNvPr id="3" name="Espace réservé du contenu 2"/>
          <p:cNvSpPr>
            <a:spLocks noGrp="1"/>
          </p:cNvSpPr>
          <p:nvPr>
            <p:ph idx="1"/>
          </p:nvPr>
        </p:nvSpPr>
        <p:spPr/>
        <p:txBody>
          <a:bodyPr>
            <a:normAutofit/>
          </a:bodyPr>
          <a:lstStyle/>
          <a:p>
            <a:pPr marL="0" indent="0" algn="ctr" rtl="1">
              <a:buNone/>
            </a:pPr>
            <a:r>
              <a:rPr lang="ar-DZ" sz="4000" b="1" dirty="0" smtClean="0">
                <a:solidFill>
                  <a:srgbClr val="FFFF00"/>
                </a:solidFill>
                <a:latin typeface="Sakkal Majalla" panose="02000000000000000000" pitchFamily="2" charset="-78"/>
                <a:cs typeface="Sakkal Majalla" panose="02000000000000000000" pitchFamily="2" charset="-78"/>
              </a:rPr>
              <a:t>أولا -  خصائص تقرير المراجع من </a:t>
            </a:r>
            <a:r>
              <a:rPr lang="ar-DZ" sz="4000" b="1" dirty="0">
                <a:solidFill>
                  <a:srgbClr val="FFFF00"/>
                </a:solidFill>
                <a:latin typeface="Sakkal Majalla" panose="02000000000000000000" pitchFamily="2" charset="-78"/>
                <a:cs typeface="Sakkal Majalla" panose="02000000000000000000" pitchFamily="2" charset="-78"/>
              </a:rPr>
              <a:t>حيث </a:t>
            </a:r>
            <a:r>
              <a:rPr lang="ar-DZ" sz="4000" b="1" dirty="0" smtClean="0">
                <a:solidFill>
                  <a:srgbClr val="FFFF00"/>
                </a:solidFill>
                <a:latin typeface="Sakkal Majalla" panose="02000000000000000000" pitchFamily="2" charset="-78"/>
                <a:cs typeface="Sakkal Majalla" panose="02000000000000000000" pitchFamily="2" charset="-78"/>
              </a:rPr>
              <a:t>الشكل</a:t>
            </a:r>
          </a:p>
          <a:p>
            <a:pPr marL="0" indent="0" algn="ctr" rtl="1">
              <a:buNone/>
            </a:pPr>
            <a:endParaRPr lang="ar-DZ" sz="4000" b="1" dirty="0" smtClean="0">
              <a:solidFill>
                <a:srgbClr val="FFFF00"/>
              </a:solidFill>
              <a:latin typeface="Sakkal Majalla" panose="02000000000000000000" pitchFamily="2" charset="-78"/>
              <a:cs typeface="Sakkal Majalla" panose="02000000000000000000" pitchFamily="2" charset="-78"/>
            </a:endParaRPr>
          </a:p>
          <a:p>
            <a:pPr marL="0" indent="0" algn="just" rtl="1">
              <a:buNone/>
            </a:pPr>
            <a:r>
              <a:rPr lang="ar-DZ" sz="4000" b="1" dirty="0" smtClean="0">
                <a:latin typeface="Sakkal Majalla" panose="02000000000000000000" pitchFamily="2" charset="-78"/>
                <a:cs typeface="Sakkal Majalla" panose="02000000000000000000" pitchFamily="2" charset="-78"/>
              </a:rPr>
              <a:t>للمراجع </a:t>
            </a:r>
            <a:r>
              <a:rPr lang="ar-DZ" sz="4000" b="1" dirty="0">
                <a:latin typeface="Sakkal Majalla" panose="02000000000000000000" pitchFamily="2" charset="-78"/>
                <a:cs typeface="Sakkal Majalla" panose="02000000000000000000" pitchFamily="2" charset="-78"/>
              </a:rPr>
              <a:t>الجبائي الحرية الكبيرة في إعداد تقريره لأنه </a:t>
            </a:r>
            <a:r>
              <a:rPr lang="ar-DZ" sz="4000" b="1" dirty="0">
                <a:solidFill>
                  <a:schemeClr val="accent6"/>
                </a:solidFill>
                <a:latin typeface="Sakkal Majalla" panose="02000000000000000000" pitchFamily="2" charset="-78"/>
                <a:cs typeface="Sakkal Majalla" panose="02000000000000000000" pitchFamily="2" charset="-78"/>
              </a:rPr>
              <a:t>لا توجد معايير خاصة</a:t>
            </a:r>
            <a:r>
              <a:rPr lang="ar-DZ" sz="4000" b="1" dirty="0">
                <a:latin typeface="Sakkal Majalla" panose="02000000000000000000" pitchFamily="2" charset="-78"/>
                <a:cs typeface="Sakkal Majalla" panose="02000000000000000000" pitchFamily="2" charset="-78"/>
              </a:rPr>
              <a:t> لذلك؛</a:t>
            </a:r>
          </a:p>
          <a:p>
            <a:pPr marL="0" indent="0" algn="ctr" rtl="1">
              <a:buNone/>
            </a:pPr>
            <a:endParaRPr lang="ar-DZ" sz="4000" b="1" dirty="0">
              <a:latin typeface="Sakkal Majalla" panose="02000000000000000000" pitchFamily="2" charset="-78"/>
              <a:cs typeface="Sakkal Majalla" panose="02000000000000000000" pitchFamily="2" charset="-78"/>
            </a:endParaRPr>
          </a:p>
          <a:p>
            <a:endParaRPr lang="fr-FR" dirty="0"/>
          </a:p>
        </p:txBody>
      </p:sp>
    </p:spTree>
    <p:extLst>
      <p:ext uri="{BB962C8B-B14F-4D97-AF65-F5344CB8AC3E}">
        <p14:creationId xmlns:p14="http://schemas.microsoft.com/office/powerpoint/2010/main" val="79358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0"/>
            <a:ext cx="9760019" cy="1853248"/>
          </a:xfrm>
          <a:solidFill>
            <a:schemeClr val="accent4">
              <a:lumMod val="60000"/>
              <a:lumOff val="40000"/>
            </a:schemeClr>
          </a:solidFill>
        </p:spPr>
        <p:txBody>
          <a:bodyPr/>
          <a:lstStyle/>
          <a:p>
            <a:pPr algn="r"/>
            <a:r>
              <a:rPr lang="ar-DZ" sz="4000" dirty="0">
                <a:solidFill>
                  <a:schemeClr val="bg1"/>
                </a:solidFill>
                <a:latin typeface="Sakkal Majalla" panose="02000000000000000000" pitchFamily="2" charset="-78"/>
                <a:cs typeface="Sakkal Majalla" panose="02000000000000000000" pitchFamily="2" charset="-78"/>
              </a:rPr>
              <a:t>دروس على الخط                                                        </a:t>
            </a:r>
            <a:r>
              <a:rPr lang="ar-DZ" sz="4000" dirty="0" smtClean="0">
                <a:solidFill>
                  <a:schemeClr val="bg1"/>
                </a:solidFill>
                <a:latin typeface="Sakkal Majalla" panose="02000000000000000000" pitchFamily="2" charset="-78"/>
                <a:cs typeface="Sakkal Majalla" panose="02000000000000000000" pitchFamily="2" charset="-78"/>
              </a:rPr>
              <a:t>د</a:t>
            </a:r>
            <a:r>
              <a:rPr lang="ar-DZ" sz="4000" dirty="0">
                <a:solidFill>
                  <a:schemeClr val="bg1"/>
                </a:solidFill>
                <a:latin typeface="Sakkal Majalla" panose="02000000000000000000" pitchFamily="2" charset="-78"/>
                <a:cs typeface="Sakkal Majalla" panose="02000000000000000000" pitchFamily="2" charset="-78"/>
              </a:rPr>
              <a:t>.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chemeClr val="bg1"/>
              </a:solidFill>
            </a:endParaRPr>
          </a:p>
        </p:txBody>
      </p:sp>
      <p:sp>
        <p:nvSpPr>
          <p:cNvPr id="3" name="Espace réservé du contenu 2"/>
          <p:cNvSpPr>
            <a:spLocks noGrp="1"/>
          </p:cNvSpPr>
          <p:nvPr>
            <p:ph idx="1"/>
          </p:nvPr>
        </p:nvSpPr>
        <p:spPr>
          <a:xfrm>
            <a:off x="646112" y="2052918"/>
            <a:ext cx="10519872" cy="4195481"/>
          </a:xfrm>
          <a:solidFill>
            <a:schemeClr val="accent6">
              <a:lumMod val="40000"/>
              <a:lumOff val="60000"/>
            </a:schemeClr>
          </a:solidFill>
        </p:spPr>
        <p:txBody>
          <a:bodyPr/>
          <a:lstStyle/>
          <a:p>
            <a:pPr lvl="0" algn="ctr" rtl="1">
              <a:buClr>
                <a:srgbClr val="B31166"/>
              </a:buClr>
            </a:pPr>
            <a:r>
              <a:rPr lang="ar-DZ" sz="4000" b="1" dirty="0" smtClean="0">
                <a:solidFill>
                  <a:srgbClr val="D53DD0">
                    <a:lumMod val="75000"/>
                  </a:srgbClr>
                </a:solidFill>
                <a:latin typeface="Sakkal Majalla" panose="02000000000000000000" pitchFamily="2" charset="-78"/>
                <a:cs typeface="Sakkal Majalla" panose="02000000000000000000" pitchFamily="2" charset="-78"/>
              </a:rPr>
              <a:t>المحاضرة الثالثة</a:t>
            </a:r>
          </a:p>
          <a:p>
            <a:pPr lvl="0" algn="ctr" rtl="1">
              <a:buClr>
                <a:srgbClr val="B31166"/>
              </a:buClr>
            </a:pPr>
            <a:endParaRPr lang="ar-DZ" sz="3200" b="1" dirty="0">
              <a:solidFill>
                <a:srgbClr val="D53DD0">
                  <a:lumMod val="75000"/>
                </a:srgbClr>
              </a:solidFill>
              <a:latin typeface="Traditional Arabic" panose="02020603050405020304" pitchFamily="18" charset="-78"/>
              <a:cs typeface="Traditional Arabic" panose="02020603050405020304" pitchFamily="18" charset="-78"/>
            </a:endParaRPr>
          </a:p>
          <a:p>
            <a:pPr lvl="0" algn="ctr" rtl="1">
              <a:buClr>
                <a:srgbClr val="B31166"/>
              </a:buClr>
            </a:pPr>
            <a:r>
              <a:rPr lang="ar-SA" sz="3200" b="1" dirty="0" smtClean="0">
                <a:solidFill>
                  <a:srgbClr val="D53DD0">
                    <a:lumMod val="75000"/>
                  </a:srgbClr>
                </a:solidFill>
                <a:latin typeface="Traditional Arabic" panose="02020603050405020304" pitchFamily="18" charset="-78"/>
                <a:cs typeface="Traditional Arabic" panose="02020603050405020304" pitchFamily="18" charset="-78"/>
              </a:rPr>
              <a:t>مصادر </a:t>
            </a:r>
            <a:r>
              <a:rPr lang="ar-SA" sz="3200" b="1" dirty="0">
                <a:solidFill>
                  <a:srgbClr val="FF0000"/>
                </a:solidFill>
                <a:latin typeface="Traditional Arabic" panose="02020603050405020304" pitchFamily="18" charset="-78"/>
                <a:cs typeface="Traditional Arabic" panose="02020603050405020304" pitchFamily="18" charset="-78"/>
              </a:rPr>
              <a:t>الخطر الجبائي </a:t>
            </a:r>
            <a:r>
              <a:rPr lang="ar-SA" sz="3200" b="1" dirty="0">
                <a:solidFill>
                  <a:srgbClr val="D53DD0">
                    <a:lumMod val="75000"/>
                  </a:srgbClr>
                </a:solidFill>
                <a:latin typeface="Traditional Arabic" panose="02020603050405020304" pitchFamily="18" charset="-78"/>
                <a:cs typeface="Traditional Arabic" panose="02020603050405020304" pitchFamily="18" charset="-78"/>
              </a:rPr>
              <a:t>في المؤسسة</a:t>
            </a:r>
            <a:endParaRPr lang="ar-DZ" sz="3200" b="1" dirty="0">
              <a:solidFill>
                <a:srgbClr val="D53DD0">
                  <a:lumMod val="75000"/>
                </a:srgbClr>
              </a:solidFill>
              <a:latin typeface="Traditional Arabic" panose="02020603050405020304" pitchFamily="18" charset="-78"/>
              <a:cs typeface="Traditional Arabic" panose="02020603050405020304" pitchFamily="18" charset="-78"/>
            </a:endParaRPr>
          </a:p>
          <a:p>
            <a:pPr lvl="0" algn="r" rtl="1">
              <a:buClr>
                <a:srgbClr val="B31166"/>
              </a:buClr>
            </a:pPr>
            <a:r>
              <a:rPr lang="ar-SA" sz="3200" b="1" dirty="0">
                <a:solidFill>
                  <a:srgbClr val="3B3059">
                    <a:lumMod val="50000"/>
                  </a:srgbClr>
                </a:solidFill>
                <a:latin typeface="Traditional Arabic" panose="02020603050405020304" pitchFamily="18" charset="-78"/>
                <a:cs typeface="Traditional Arabic" panose="02020603050405020304" pitchFamily="18" charset="-78"/>
              </a:rPr>
              <a:t>إن تعاطي المؤسسة الجزائرية مع الجباية تعترضه عدة صعوبات تتلخص إجمالا في عنصرين اثنين:</a:t>
            </a:r>
            <a:endParaRPr lang="fr-FR" sz="3200" b="1" dirty="0">
              <a:solidFill>
                <a:srgbClr val="3B3059">
                  <a:lumMod val="50000"/>
                </a:srgbClr>
              </a:solidFill>
              <a:latin typeface="Traditional Arabic" panose="02020603050405020304" pitchFamily="18" charset="-78"/>
              <a:cs typeface="Traditional Arabic" panose="02020603050405020304" pitchFamily="18" charset="-78"/>
            </a:endParaRPr>
          </a:p>
          <a:p>
            <a:pPr lvl="0" algn="r" rtl="1">
              <a:buClr>
                <a:srgbClr val="B31166"/>
              </a:buClr>
              <a:buFont typeface="Wingdings" panose="05000000000000000000" pitchFamily="2" charset="2"/>
              <a:buChar char="Ø"/>
            </a:pPr>
            <a:r>
              <a:rPr lang="ar-SA" sz="2800" dirty="0">
                <a:solidFill>
                  <a:srgbClr val="0070C0"/>
                </a:solidFill>
                <a:latin typeface="Traditional Arabic" panose="02020603050405020304" pitchFamily="18" charset="-78"/>
                <a:cs typeface="Traditional Arabic" panose="02020603050405020304" pitchFamily="18" charset="-78"/>
              </a:rPr>
              <a:t>ضعف التسيير الجبائي للمؤسسات؛</a:t>
            </a:r>
            <a:endParaRPr lang="fr-FR" sz="2800" dirty="0">
              <a:solidFill>
                <a:srgbClr val="0070C0"/>
              </a:solidFill>
              <a:latin typeface="Traditional Arabic" panose="02020603050405020304" pitchFamily="18" charset="-78"/>
              <a:cs typeface="Traditional Arabic" panose="02020603050405020304" pitchFamily="18" charset="-78"/>
            </a:endParaRPr>
          </a:p>
          <a:p>
            <a:pPr lvl="0" algn="r" rtl="1">
              <a:buClr>
                <a:srgbClr val="B31166"/>
              </a:buClr>
              <a:buFont typeface="Wingdings" panose="05000000000000000000" pitchFamily="2" charset="2"/>
              <a:buChar char="Ø"/>
            </a:pPr>
            <a:r>
              <a:rPr lang="ar-SA" sz="2800" dirty="0">
                <a:solidFill>
                  <a:srgbClr val="0070C0"/>
                </a:solidFill>
                <a:latin typeface="Traditional Arabic" panose="02020603050405020304" pitchFamily="18" charset="-78"/>
                <a:cs typeface="Traditional Arabic" panose="02020603050405020304" pitchFamily="18" charset="-78"/>
              </a:rPr>
              <a:t>تعقد النظام الجبائي</a:t>
            </a:r>
            <a:r>
              <a:rPr lang="ar-DZ" sz="2800" dirty="0">
                <a:solidFill>
                  <a:srgbClr val="0070C0"/>
                </a:solidFill>
                <a:latin typeface="Traditional Arabic" panose="02020603050405020304" pitchFamily="18" charset="-78"/>
                <a:cs typeface="Traditional Arabic" panose="02020603050405020304" pitchFamily="18" charset="-78"/>
              </a:rPr>
              <a:t>.</a:t>
            </a:r>
          </a:p>
          <a:p>
            <a:endParaRPr lang="fr-FR" dirty="0"/>
          </a:p>
        </p:txBody>
      </p:sp>
    </p:spTree>
    <p:extLst>
      <p:ext uri="{BB962C8B-B14F-4D97-AF65-F5344CB8AC3E}">
        <p14:creationId xmlns:p14="http://schemas.microsoft.com/office/powerpoint/2010/main" val="3285062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bg/>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3">
                                            <p:txEl>
                                              <p:pRg st="0" end="0"/>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3">
                                            <p:txEl>
                                              <p:pRg st="2" end="2"/>
                                            </p:txEl>
                                          </p:spTgt>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0" nodeType="clickEffect">
                                  <p:stCondLst>
                                    <p:cond delay="0"/>
                                  </p:stCondLst>
                                  <p:childTnLst>
                                    <p:animScale>
                                      <p:cBhvr>
                                        <p:cTn id="18" dur="2000" fill="hold"/>
                                        <p:tgtEl>
                                          <p:spTgt spid="3">
                                            <p:txEl>
                                              <p:pRg st="3" end="3"/>
                                            </p:txEl>
                                          </p:spTgt>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grpId="0" nodeType="clickEffect">
                                  <p:stCondLst>
                                    <p:cond delay="0"/>
                                  </p:stCondLst>
                                  <p:childTnLst>
                                    <p:animScale>
                                      <p:cBhvr>
                                        <p:cTn id="22" dur="2000" fill="hold"/>
                                        <p:tgtEl>
                                          <p:spTgt spid="3">
                                            <p:txEl>
                                              <p:pRg st="4" end="4"/>
                                            </p:txEl>
                                          </p:spTgt>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grpId="0" nodeType="clickEffect">
                                  <p:stCondLst>
                                    <p:cond delay="0"/>
                                  </p:stCondLst>
                                  <p:childTnLst>
                                    <p:animScale>
                                      <p:cBhvr>
                                        <p:cTn id="26" dur="2000" fill="hold"/>
                                        <p:tgtEl>
                                          <p:spTgt spid="3">
                                            <p:txEl>
                                              <p:pRg st="5" end="5"/>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blipFill>
            <a:blip r:embed="rId2"/>
            <a:tile tx="0" ty="0" sx="100000" sy="100000" flip="none" algn="tl"/>
          </a:blip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p>
        </p:txBody>
      </p:sp>
      <p:sp>
        <p:nvSpPr>
          <p:cNvPr id="3" name="Espace réservé du contenu 2"/>
          <p:cNvSpPr>
            <a:spLocks noGrp="1"/>
          </p:cNvSpPr>
          <p:nvPr>
            <p:ph idx="1"/>
          </p:nvPr>
        </p:nvSpPr>
        <p:spPr>
          <a:xfrm>
            <a:off x="646112" y="2052918"/>
            <a:ext cx="9403742" cy="4195481"/>
          </a:xfrm>
          <a:blipFill>
            <a:blip r:embed="rId3"/>
            <a:tile tx="0" ty="0" sx="100000" sy="100000" flip="none" algn="tl"/>
          </a:blipFill>
          <a:effectLst>
            <a:glow rad="228600">
              <a:schemeClr val="accent1">
                <a:satMod val="175000"/>
                <a:alpha val="40000"/>
              </a:schemeClr>
            </a:glow>
          </a:effectLst>
          <a:scene3d>
            <a:camera prst="isometricOffAxis2Right"/>
            <a:lightRig rig="threePt" dir="t"/>
          </a:scene3d>
          <a:sp3d>
            <a:bevelT prst="slope"/>
          </a:sp3d>
        </p:spPr>
        <p:txBody>
          <a:bodyPr/>
          <a:lstStyle/>
          <a:p>
            <a:pPr lvl="0" algn="just" rtl="1">
              <a:buClr>
                <a:srgbClr val="1E5155">
                  <a:lumMod val="40000"/>
                  <a:lumOff val="60000"/>
                </a:srgbClr>
              </a:buClr>
              <a:buFont typeface="Wingdings" panose="05000000000000000000" pitchFamily="2" charset="2"/>
              <a:buChar char="Ø"/>
            </a:pPr>
            <a:endParaRPr lang="ar-DZ" sz="3400" dirty="0" smtClean="0">
              <a:solidFill>
                <a:prstClr val="white"/>
              </a:solidFill>
              <a:latin typeface="Sakkal Majalla" panose="02000000000000000000" pitchFamily="2" charset="-78"/>
              <a:cs typeface="Sakkal Majalla" panose="02000000000000000000" pitchFamily="2" charset="-78"/>
            </a:endParaRPr>
          </a:p>
          <a:p>
            <a:pPr lvl="0" algn="just" rtl="1">
              <a:buClr>
                <a:srgbClr val="1E5155">
                  <a:lumMod val="40000"/>
                  <a:lumOff val="60000"/>
                </a:srgbClr>
              </a:buClr>
              <a:buFont typeface="Wingdings" panose="05000000000000000000" pitchFamily="2" charset="2"/>
              <a:buChar char="Ø"/>
            </a:pPr>
            <a:endParaRPr lang="ar-DZ" sz="3400" dirty="0">
              <a:solidFill>
                <a:prstClr val="white"/>
              </a:solidFill>
              <a:latin typeface="Sakkal Majalla" panose="02000000000000000000" pitchFamily="2" charset="-78"/>
              <a:cs typeface="Sakkal Majalla" panose="02000000000000000000" pitchFamily="2" charset="-78"/>
            </a:endParaRPr>
          </a:p>
          <a:p>
            <a:pPr lvl="0" algn="just" rtl="1">
              <a:buClr>
                <a:srgbClr val="1E5155">
                  <a:lumMod val="40000"/>
                  <a:lumOff val="60000"/>
                </a:srgbClr>
              </a:buClr>
              <a:buFont typeface="Wingdings" panose="05000000000000000000" pitchFamily="2" charset="2"/>
              <a:buChar char="Ø"/>
            </a:pPr>
            <a:r>
              <a:rPr lang="ar-DZ" sz="4000" b="1" dirty="0" smtClean="0">
                <a:solidFill>
                  <a:prstClr val="white"/>
                </a:solidFill>
                <a:latin typeface="Sakkal Majalla" panose="02000000000000000000" pitchFamily="2" charset="-78"/>
                <a:cs typeface="Sakkal Majalla" panose="02000000000000000000" pitchFamily="2" charset="-78"/>
              </a:rPr>
              <a:t>يكون </a:t>
            </a:r>
            <a:r>
              <a:rPr lang="ar-DZ" sz="4000" b="1" dirty="0">
                <a:solidFill>
                  <a:prstClr val="white"/>
                </a:solidFill>
                <a:latin typeface="Sakkal Majalla" panose="02000000000000000000" pitchFamily="2" charset="-78"/>
                <a:cs typeface="Sakkal Majalla" panose="02000000000000000000" pitchFamily="2" charset="-78"/>
              </a:rPr>
              <a:t>التقرير </a:t>
            </a:r>
            <a:r>
              <a:rPr lang="ar-DZ" sz="4000" b="1" dirty="0">
                <a:solidFill>
                  <a:srgbClr val="9E5E9B"/>
                </a:solidFill>
                <a:latin typeface="Sakkal Majalla" panose="02000000000000000000" pitchFamily="2" charset="-78"/>
                <a:cs typeface="Sakkal Majalla" panose="02000000000000000000" pitchFamily="2" charset="-78"/>
              </a:rPr>
              <a:t>شفهيا أو كتابيا</a:t>
            </a:r>
            <a:r>
              <a:rPr lang="ar-DZ" sz="4000" b="1" dirty="0">
                <a:solidFill>
                  <a:prstClr val="white"/>
                </a:solidFill>
                <a:latin typeface="Sakkal Majalla" panose="02000000000000000000" pitchFamily="2" charset="-78"/>
                <a:cs typeface="Sakkal Majalla" panose="02000000000000000000" pitchFamily="2" charset="-78"/>
              </a:rPr>
              <a:t>، وهذا الأخير هو المفضل لأنه يعتبر </a:t>
            </a:r>
            <a:r>
              <a:rPr lang="ar-DZ" sz="4000" b="1" dirty="0">
                <a:solidFill>
                  <a:srgbClr val="9E5E9B"/>
                </a:solidFill>
                <a:latin typeface="Sakkal Majalla" panose="02000000000000000000" pitchFamily="2" charset="-78"/>
                <a:cs typeface="Sakkal Majalla" panose="02000000000000000000" pitchFamily="2" charset="-78"/>
              </a:rPr>
              <a:t>وثيقة إثبات</a:t>
            </a:r>
            <a:r>
              <a:rPr lang="ar-DZ" sz="4000" b="1" dirty="0">
                <a:solidFill>
                  <a:prstClr val="white"/>
                </a:solidFill>
                <a:latin typeface="Sakkal Majalla" panose="02000000000000000000" pitchFamily="2" charset="-78"/>
                <a:cs typeface="Sakkal Majalla" panose="02000000000000000000" pitchFamily="2" charset="-78"/>
              </a:rPr>
              <a:t>، مع إمكانية الرجوع إليه والاستفادة من نتائجه من طرف الإدارة وكذلك أثناء مهمة مراجعة </a:t>
            </a:r>
            <a:r>
              <a:rPr lang="ar-DZ" sz="4000" b="1" dirty="0" err="1">
                <a:solidFill>
                  <a:prstClr val="white"/>
                </a:solidFill>
                <a:latin typeface="Sakkal Majalla" panose="02000000000000000000" pitchFamily="2" charset="-78"/>
                <a:cs typeface="Sakkal Majalla" panose="02000000000000000000" pitchFamily="2" charset="-78"/>
              </a:rPr>
              <a:t>جبائية</a:t>
            </a:r>
            <a:r>
              <a:rPr lang="ar-DZ" sz="4000" b="1" dirty="0">
                <a:solidFill>
                  <a:prstClr val="white"/>
                </a:solidFill>
                <a:latin typeface="Sakkal Majalla" panose="02000000000000000000" pitchFamily="2" charset="-78"/>
                <a:cs typeface="Sakkal Majalla" panose="02000000000000000000" pitchFamily="2" charset="-78"/>
              </a:rPr>
              <a:t> لاحقة.</a:t>
            </a:r>
            <a:endParaRPr lang="fr-FR" sz="4000" b="1" dirty="0">
              <a:solidFill>
                <a:prstClr val="white"/>
              </a:solidFill>
              <a:latin typeface="Sakkal Majalla" panose="02000000000000000000" pitchFamily="2" charset="-78"/>
              <a:cs typeface="Sakkal Majalla" panose="02000000000000000000" pitchFamily="2" charset="-78"/>
            </a:endParaRPr>
          </a:p>
          <a:p>
            <a:pPr marL="0" indent="0" algn="ctr" rtl="1">
              <a:buNone/>
            </a:pPr>
            <a:endParaRPr lang="ar-DZ" dirty="0" smtClean="0"/>
          </a:p>
        </p:txBody>
      </p:sp>
    </p:spTree>
    <p:extLst>
      <p:ext uri="{BB962C8B-B14F-4D97-AF65-F5344CB8AC3E}">
        <p14:creationId xmlns:p14="http://schemas.microsoft.com/office/powerpoint/2010/main" val="2972908933"/>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blipFill>
            <a:blip r:embed="rId2"/>
            <a:tile tx="0" ty="0" sx="100000" sy="100000" flip="none" algn="tl"/>
          </a:blip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p>
        </p:txBody>
      </p:sp>
      <p:sp>
        <p:nvSpPr>
          <p:cNvPr id="3" name="Espace réservé du contenu 2"/>
          <p:cNvSpPr>
            <a:spLocks noGrp="1"/>
          </p:cNvSpPr>
          <p:nvPr>
            <p:ph idx="1"/>
          </p:nvPr>
        </p:nvSpPr>
        <p:spPr>
          <a:xfrm>
            <a:off x="646112" y="2052918"/>
            <a:ext cx="9403742" cy="4195481"/>
          </a:xfrm>
          <a:solidFill>
            <a:schemeClr val="bg2">
              <a:lumMod val="20000"/>
              <a:lumOff val="80000"/>
            </a:schemeClr>
          </a:solidFill>
        </p:spPr>
        <p:txBody>
          <a:bodyPr/>
          <a:lstStyle/>
          <a:p>
            <a:pPr algn="ctr" rtl="1"/>
            <a:endParaRPr lang="ar-DZ" dirty="0" smtClean="0"/>
          </a:p>
          <a:p>
            <a:pPr marL="0" indent="0" algn="ctr" rtl="1">
              <a:buNone/>
            </a:pPr>
            <a:r>
              <a:rPr lang="ar-DZ" sz="4000" b="1" dirty="0">
                <a:solidFill>
                  <a:srgbClr val="33CC33"/>
                </a:solidFill>
                <a:latin typeface="Sakkal Majalla" panose="02000000000000000000" pitchFamily="2" charset="-78"/>
                <a:cs typeface="Sakkal Majalla" panose="02000000000000000000" pitchFamily="2" charset="-78"/>
              </a:rPr>
              <a:t>توصيات المراجع الجبائي </a:t>
            </a:r>
          </a:p>
          <a:p>
            <a:pPr algn="r" rtl="1">
              <a:buFont typeface="Wingdings" panose="05000000000000000000" pitchFamily="2" charset="2"/>
              <a:buChar char="Ø"/>
            </a:pPr>
            <a:r>
              <a:rPr lang="ar-DZ" sz="4000" b="1" dirty="0">
                <a:solidFill>
                  <a:srgbClr val="FF0000"/>
                </a:solidFill>
                <a:latin typeface="Sakkal Majalla" panose="02000000000000000000" pitchFamily="2" charset="-78"/>
                <a:cs typeface="Sakkal Majalla" panose="02000000000000000000" pitchFamily="2" charset="-78"/>
              </a:rPr>
              <a:t>التوصيات ذات الطابع العلاجي</a:t>
            </a:r>
          </a:p>
          <a:p>
            <a:pPr algn="ctr" rtl="1">
              <a:buFont typeface="Wingdings" panose="05000000000000000000" pitchFamily="2" charset="2"/>
              <a:buChar char="Ø"/>
            </a:pPr>
            <a:r>
              <a:rPr lang="ar-DZ" sz="4000" b="1" dirty="0">
                <a:solidFill>
                  <a:schemeClr val="accent5">
                    <a:lumMod val="75000"/>
                  </a:schemeClr>
                </a:solidFill>
                <a:latin typeface="Sakkal Majalla" panose="02000000000000000000" pitchFamily="2" charset="-78"/>
                <a:cs typeface="Sakkal Majalla" panose="02000000000000000000" pitchFamily="2" charset="-78"/>
              </a:rPr>
              <a:t>التوصيات ذات الطابع الوقائي</a:t>
            </a:r>
            <a:endParaRPr lang="fr-FR" sz="4000" b="1" dirty="0">
              <a:solidFill>
                <a:schemeClr val="accent5">
                  <a:lumMod val="75000"/>
                </a:schemeClr>
              </a:solidFill>
              <a:latin typeface="Sakkal Majalla" panose="02000000000000000000" pitchFamily="2" charset="-78"/>
              <a:cs typeface="Sakkal Majalla" panose="02000000000000000000" pitchFamily="2" charset="-78"/>
            </a:endParaRPr>
          </a:p>
          <a:p>
            <a:pPr algn="ctr" rtl="1"/>
            <a:endParaRPr lang="fr-FR" sz="4000" dirty="0">
              <a:latin typeface="Sakkal Majalla" panose="02000000000000000000" pitchFamily="2" charset="-78"/>
              <a:cs typeface="Sakkal Majalla" panose="02000000000000000000" pitchFamily="2" charset="-78"/>
            </a:endParaRPr>
          </a:p>
        </p:txBody>
      </p:sp>
      <p:pic>
        <p:nvPicPr>
          <p:cNvPr id="5" name="Image 4"/>
          <p:cNvPicPr>
            <a:picLocks noChangeAspect="1"/>
          </p:cNvPicPr>
          <p:nvPr/>
        </p:nvPicPr>
        <p:blipFill>
          <a:blip r:embed="rId3"/>
          <a:stretch>
            <a:fillRect/>
          </a:stretch>
        </p:blipFill>
        <p:spPr>
          <a:xfrm>
            <a:off x="646111" y="4584878"/>
            <a:ext cx="3127400" cy="1663519"/>
          </a:xfrm>
          <a:prstGeom prst="rect">
            <a:avLst/>
          </a:prstGeom>
        </p:spPr>
      </p:pic>
      <p:pic>
        <p:nvPicPr>
          <p:cNvPr id="6" name="Image 5"/>
          <p:cNvPicPr>
            <a:picLocks noChangeAspect="1"/>
          </p:cNvPicPr>
          <p:nvPr/>
        </p:nvPicPr>
        <p:blipFill>
          <a:blip r:embed="rId4"/>
          <a:stretch>
            <a:fillRect/>
          </a:stretch>
        </p:blipFill>
        <p:spPr>
          <a:xfrm>
            <a:off x="646111" y="2849891"/>
            <a:ext cx="3127400" cy="1300767"/>
          </a:xfrm>
          <a:prstGeom prst="rect">
            <a:avLst/>
          </a:prstGeom>
        </p:spPr>
      </p:pic>
    </p:spTree>
    <p:extLst>
      <p:ext uri="{BB962C8B-B14F-4D97-AF65-F5344CB8AC3E}">
        <p14:creationId xmlns:p14="http://schemas.microsoft.com/office/powerpoint/2010/main" val="3424951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nodeType="clickEffect">
                                  <p:stCondLst>
                                    <p:cond delay="0"/>
                                  </p:stCondLst>
                                  <p:childTnLst>
                                    <p:animScale>
                                      <p:cBhvr>
                                        <p:cTn id="12" dur="2000" fill="hold"/>
                                        <p:tgtEl>
                                          <p:spTgt spid="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mph" presetSubtype="0" fill="hold" nodeType="clickEffect">
                                  <p:stCondLst>
                                    <p:cond delay="0"/>
                                  </p:stCondLst>
                                  <p:childTnLst>
                                    <p:animScale>
                                      <p:cBhvr>
                                        <p:cTn id="23" dur="2000" fill="hold"/>
                                        <p:tgtEl>
                                          <p:spTgt spid="5"/>
                                        </p:tgtEl>
                                      </p:cBhvr>
                                      <p:by x="150000" y="150000"/>
                                    </p:animScale>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blipFill>
            <a:blip r:embed="rId2"/>
            <a:tile tx="0" ty="0" sx="100000" sy="100000" flip="none" algn="tl"/>
          </a:blipFill>
        </p:spPr>
        <p:txBody>
          <a:bodyPr/>
          <a:lstStyle/>
          <a:p>
            <a:pPr algn="r" rtl="1"/>
            <a:r>
              <a:rPr lang="ar-DZ" sz="4000" dirty="0">
                <a:solidFill>
                  <a:schemeClr val="tx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tx1"/>
                </a:solidFill>
                <a:latin typeface="Sakkal Majalla" panose="02000000000000000000" pitchFamily="2" charset="-78"/>
                <a:cs typeface="Sakkal Majalla" panose="02000000000000000000" pitchFamily="2" charset="-78"/>
              </a:rPr>
              <a:t>حميداتو</a:t>
            </a:r>
            <a:r>
              <a:rPr lang="ar-DZ" sz="4000" dirty="0">
                <a:solidFill>
                  <a:schemeClr val="tx1"/>
                </a:solidFill>
                <a:latin typeface="Sakkal Majalla" panose="02000000000000000000" pitchFamily="2" charset="-78"/>
                <a:cs typeface="Sakkal Majalla" panose="02000000000000000000" pitchFamily="2" charset="-78"/>
              </a:rPr>
              <a:t/>
            </a:r>
            <a:br>
              <a:rPr lang="ar-DZ" sz="4000" dirty="0">
                <a:solidFill>
                  <a:schemeClr val="tx1"/>
                </a:solidFill>
                <a:latin typeface="Sakkal Majalla" panose="02000000000000000000" pitchFamily="2" charset="-78"/>
                <a:cs typeface="Sakkal Majalla" panose="02000000000000000000" pitchFamily="2" charset="-78"/>
              </a:rPr>
            </a:br>
            <a:r>
              <a:rPr lang="ar-DZ" sz="4000" dirty="0">
                <a:solidFill>
                  <a:schemeClr val="tx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solidFill>
                <a:schemeClr val="tx1"/>
              </a:solidFill>
            </a:endParaRPr>
          </a:p>
        </p:txBody>
      </p:sp>
      <p:sp>
        <p:nvSpPr>
          <p:cNvPr id="3" name="Espace réservé du contenu 2"/>
          <p:cNvSpPr>
            <a:spLocks noGrp="1"/>
          </p:cNvSpPr>
          <p:nvPr>
            <p:ph idx="1"/>
          </p:nvPr>
        </p:nvSpPr>
        <p:spPr>
          <a:xfrm>
            <a:off x="875201" y="2052918"/>
            <a:ext cx="9175633" cy="4195481"/>
          </a:xfrm>
        </p:spPr>
        <p:txBody>
          <a:bodyPr/>
          <a:lstStyle/>
          <a:p>
            <a:pPr algn="r" rtl="1"/>
            <a:endParaRPr lang="ar-DZ" dirty="0" smtClean="0"/>
          </a:p>
          <a:p>
            <a:pPr marL="0" indent="0" algn="ctr" rtl="1">
              <a:buNone/>
            </a:pPr>
            <a:r>
              <a:rPr lang="ar-DZ" sz="4000" b="1" dirty="0">
                <a:solidFill>
                  <a:srgbClr val="FF0000"/>
                </a:solidFill>
                <a:latin typeface="Sakkal Majalla" panose="02000000000000000000" pitchFamily="2" charset="-78"/>
                <a:cs typeface="Sakkal Majalla" panose="02000000000000000000" pitchFamily="2" charset="-78"/>
              </a:rPr>
              <a:t>التوصيات ذات الطابع العلاجي</a:t>
            </a:r>
          </a:p>
          <a:p>
            <a:pPr marL="0" indent="0" algn="r" rtl="1">
              <a:buNone/>
            </a:pPr>
            <a:r>
              <a:rPr lang="ar-DZ" sz="4000" b="1" dirty="0">
                <a:latin typeface="Sakkal Majalla" panose="02000000000000000000" pitchFamily="2" charset="-78"/>
                <a:cs typeface="Sakkal Majalla" panose="02000000000000000000" pitchFamily="2" charset="-78"/>
              </a:rPr>
              <a:t>تتضمن:</a:t>
            </a:r>
          </a:p>
          <a:p>
            <a:pPr algn="r" rtl="1">
              <a:buFont typeface="Wingdings" panose="05000000000000000000" pitchFamily="2" charset="2"/>
              <a:buChar char="ü"/>
            </a:pPr>
            <a:r>
              <a:rPr lang="ar-DZ" sz="4000" b="1" u="sng" dirty="0">
                <a:solidFill>
                  <a:schemeClr val="tx1">
                    <a:lumMod val="95000"/>
                  </a:schemeClr>
                </a:solidFill>
                <a:latin typeface="Sakkal Majalla" panose="02000000000000000000" pitchFamily="2" charset="-78"/>
                <a:cs typeface="Sakkal Majalla" panose="02000000000000000000" pitchFamily="2" charset="-78"/>
              </a:rPr>
              <a:t>تصحيح الأخطاء </a:t>
            </a:r>
            <a:r>
              <a:rPr lang="ar-DZ" sz="4000" b="1" u="sng" dirty="0" err="1">
                <a:solidFill>
                  <a:schemeClr val="tx1">
                    <a:lumMod val="95000"/>
                  </a:schemeClr>
                </a:solidFill>
                <a:latin typeface="Sakkal Majalla" panose="02000000000000000000" pitchFamily="2" charset="-78"/>
                <a:cs typeface="Sakkal Majalla" panose="02000000000000000000" pitchFamily="2" charset="-78"/>
              </a:rPr>
              <a:t>الجبائية</a:t>
            </a:r>
            <a:r>
              <a:rPr lang="ar-DZ" sz="4000" b="1" u="sng" dirty="0">
                <a:solidFill>
                  <a:schemeClr val="tx1">
                    <a:lumMod val="95000"/>
                  </a:schemeClr>
                </a:solidFill>
                <a:latin typeface="Sakkal Majalla" panose="02000000000000000000" pitchFamily="2" charset="-78"/>
                <a:cs typeface="Sakkal Majalla" panose="02000000000000000000" pitchFamily="2" charset="-78"/>
              </a:rPr>
              <a:t> البحتة</a:t>
            </a:r>
            <a:r>
              <a:rPr lang="ar-DZ" sz="4000" dirty="0">
                <a:solidFill>
                  <a:schemeClr val="tx1">
                    <a:lumMod val="95000"/>
                  </a:schemeClr>
                </a:solidFill>
                <a:latin typeface="Sakkal Majalla" panose="02000000000000000000" pitchFamily="2" charset="-78"/>
                <a:cs typeface="Sakkal Majalla" panose="02000000000000000000" pitchFamily="2" charset="-78"/>
              </a:rPr>
              <a:t>، والقيام بإجراءات </a:t>
            </a:r>
            <a:r>
              <a:rPr lang="ar-DZ" sz="4000" b="1" u="sng" dirty="0">
                <a:solidFill>
                  <a:schemeClr val="tx1">
                    <a:lumMod val="95000"/>
                  </a:schemeClr>
                </a:solidFill>
                <a:latin typeface="Sakkal Majalla" panose="02000000000000000000" pitchFamily="2" charset="-78"/>
                <a:cs typeface="Sakkal Majalla" panose="02000000000000000000" pitchFamily="2" charset="-78"/>
              </a:rPr>
              <a:t>التسوية والتعديل؛</a:t>
            </a:r>
          </a:p>
          <a:p>
            <a:pPr algn="r" rtl="1">
              <a:buFont typeface="Wingdings" panose="05000000000000000000" pitchFamily="2" charset="2"/>
              <a:buChar char="ü"/>
            </a:pPr>
            <a:r>
              <a:rPr lang="ar-DZ" sz="4000" dirty="0">
                <a:solidFill>
                  <a:schemeClr val="tx1">
                    <a:lumMod val="95000"/>
                  </a:schemeClr>
                </a:solidFill>
                <a:latin typeface="Sakkal Majalla" panose="02000000000000000000" pitchFamily="2" charset="-78"/>
                <a:cs typeface="Sakkal Majalla" panose="02000000000000000000" pitchFamily="2" charset="-78"/>
              </a:rPr>
              <a:t>  </a:t>
            </a:r>
            <a:r>
              <a:rPr lang="ar-DZ" sz="4000" b="1" u="sng" dirty="0">
                <a:solidFill>
                  <a:schemeClr val="accent2"/>
                </a:solidFill>
                <a:latin typeface="Sakkal Majalla" panose="02000000000000000000" pitchFamily="2" charset="-78"/>
                <a:cs typeface="Sakkal Majalla" panose="02000000000000000000" pitchFamily="2" charset="-78"/>
              </a:rPr>
              <a:t>تصحيح الأخطاء </a:t>
            </a:r>
            <a:r>
              <a:rPr lang="ar-DZ" sz="4000" b="1" u="sng" dirty="0" err="1">
                <a:solidFill>
                  <a:schemeClr val="accent2"/>
                </a:solidFill>
                <a:latin typeface="Sakkal Majalla" panose="02000000000000000000" pitchFamily="2" charset="-78"/>
                <a:cs typeface="Sakkal Majalla" panose="02000000000000000000" pitchFamily="2" charset="-78"/>
              </a:rPr>
              <a:t>الجبائية</a:t>
            </a:r>
            <a:r>
              <a:rPr lang="ar-DZ" sz="4000" b="1" u="sng" dirty="0">
                <a:solidFill>
                  <a:schemeClr val="accent2"/>
                </a:solidFill>
                <a:latin typeface="Sakkal Majalla" panose="02000000000000000000" pitchFamily="2" charset="-78"/>
                <a:cs typeface="Sakkal Majalla" panose="02000000000000000000" pitchFamily="2" charset="-78"/>
              </a:rPr>
              <a:t> المحاسبية. </a:t>
            </a:r>
          </a:p>
          <a:p>
            <a:pPr algn="r" rtl="1"/>
            <a:endParaRPr lang="fr-FR" b="1" u="sng" dirty="0"/>
          </a:p>
        </p:txBody>
      </p:sp>
    </p:spTree>
    <p:extLst>
      <p:ext uri="{BB962C8B-B14F-4D97-AF65-F5344CB8AC3E}">
        <p14:creationId xmlns:p14="http://schemas.microsoft.com/office/powerpoint/2010/main" val="407781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5">
              <a:lumMod val="20000"/>
              <a:lumOff val="80000"/>
            </a:schemeClr>
          </a:solidFill>
        </p:spPr>
        <p:txBody>
          <a:bodyPr/>
          <a:lstStyle/>
          <a:p>
            <a:pPr algn="r" rtl="1"/>
            <a:r>
              <a:rPr lang="ar-DZ" sz="4000" dirty="0">
                <a:solidFill>
                  <a:schemeClr val="bg1"/>
                </a:solidFill>
                <a:latin typeface="Sakkal Majalla" panose="02000000000000000000" pitchFamily="2" charset="-78"/>
                <a:cs typeface="Sakkal Majalla" panose="02000000000000000000" pitchFamily="2" charset="-78"/>
              </a:rPr>
              <a:t>دروس على الخط                                              </a:t>
            </a:r>
            <a:r>
              <a:rPr lang="ar-DZ" sz="4000" dirty="0" smtClean="0">
                <a:solidFill>
                  <a:schemeClr val="bg1"/>
                </a:solidFill>
                <a:latin typeface="Sakkal Majalla" panose="02000000000000000000" pitchFamily="2" charset="-78"/>
                <a:cs typeface="Sakkal Majalla" panose="02000000000000000000" pitchFamily="2" charset="-78"/>
              </a:rPr>
              <a:t>       </a:t>
            </a:r>
            <a:r>
              <a:rPr lang="ar-DZ" sz="4000" dirty="0">
                <a:solidFill>
                  <a:schemeClr val="bg1"/>
                </a:solidFill>
                <a:latin typeface="Sakkal Majalla" panose="02000000000000000000" pitchFamily="2" charset="-78"/>
                <a:cs typeface="Sakkal Majalla" panose="02000000000000000000" pitchFamily="2" charset="-78"/>
              </a:rPr>
              <a:t>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solidFill>
                <a:schemeClr val="bg1"/>
              </a:solidFill>
            </a:endParaRPr>
          </a:p>
        </p:txBody>
      </p:sp>
      <p:sp>
        <p:nvSpPr>
          <p:cNvPr id="3" name="Espace réservé du contenu 2"/>
          <p:cNvSpPr>
            <a:spLocks noGrp="1"/>
          </p:cNvSpPr>
          <p:nvPr>
            <p:ph idx="1"/>
          </p:nvPr>
        </p:nvSpPr>
        <p:spPr>
          <a:xfrm>
            <a:off x="646112" y="2052918"/>
            <a:ext cx="9403742" cy="4195481"/>
          </a:xfrm>
          <a:blipFill>
            <a:blip r:embed="rId2"/>
            <a:tile tx="0" ty="0" sx="100000" sy="100000" flip="none" algn="tl"/>
          </a:blipFill>
        </p:spPr>
        <p:txBody>
          <a:bodyPr>
            <a:normAutofit/>
          </a:bodyPr>
          <a:lstStyle/>
          <a:p>
            <a:pPr algn="ctr" rtl="1"/>
            <a:r>
              <a:rPr lang="ar-DZ" sz="3600" b="1" dirty="0">
                <a:solidFill>
                  <a:schemeClr val="bg1"/>
                </a:solidFill>
                <a:latin typeface="Sakkal Majalla" panose="02000000000000000000" pitchFamily="2" charset="-78"/>
                <a:cs typeface="Sakkal Majalla" panose="02000000000000000000" pitchFamily="2" charset="-78"/>
              </a:rPr>
              <a:t>التوصيات ذات الطابع الوقائي</a:t>
            </a:r>
            <a:endParaRPr lang="fr-FR" sz="3600" b="1" dirty="0">
              <a:solidFill>
                <a:schemeClr val="bg1"/>
              </a:solidFill>
              <a:latin typeface="Sakkal Majalla" panose="02000000000000000000" pitchFamily="2" charset="-78"/>
              <a:cs typeface="Sakkal Majalla" panose="02000000000000000000" pitchFamily="2" charset="-78"/>
            </a:endParaRPr>
          </a:p>
          <a:p>
            <a:pPr marL="0" indent="0" algn="r" rtl="1">
              <a:buNone/>
            </a:pPr>
            <a:r>
              <a:rPr lang="ar-DZ" sz="3200" b="1" dirty="0">
                <a:solidFill>
                  <a:srgbClr val="7030A0"/>
                </a:solidFill>
                <a:latin typeface="Sakkal Majalla" panose="02000000000000000000" pitchFamily="2" charset="-78"/>
                <a:cs typeface="Sakkal Majalla" panose="02000000000000000000" pitchFamily="2" charset="-78"/>
              </a:rPr>
              <a:t>تهدف إلى:</a:t>
            </a:r>
          </a:p>
          <a:p>
            <a:pPr algn="just" rtl="1">
              <a:buFont typeface="Wingdings" panose="05000000000000000000" pitchFamily="2" charset="2"/>
              <a:buChar char="Ø"/>
            </a:pPr>
            <a:r>
              <a:rPr lang="ar-DZ" sz="4000" b="1" dirty="0">
                <a:latin typeface="Sakkal Majalla" panose="02000000000000000000" pitchFamily="2" charset="-78"/>
                <a:cs typeface="Sakkal Majalla" panose="02000000000000000000" pitchFamily="2" charset="-78"/>
              </a:rPr>
              <a:t>لفت </a:t>
            </a:r>
            <a:r>
              <a:rPr lang="ar-DZ" sz="4000" b="1" dirty="0" err="1">
                <a:latin typeface="Sakkal Majalla" panose="02000000000000000000" pitchFamily="2" charset="-78"/>
                <a:cs typeface="Sakkal Majalla" panose="02000000000000000000" pitchFamily="2" charset="-78"/>
              </a:rPr>
              <a:t>إنتباه</a:t>
            </a:r>
            <a:r>
              <a:rPr lang="ar-DZ" sz="4000" b="1" dirty="0">
                <a:latin typeface="Sakkal Majalla" panose="02000000000000000000" pitchFamily="2" charset="-78"/>
                <a:cs typeface="Sakkal Majalla" panose="02000000000000000000" pitchFamily="2" charset="-78"/>
              </a:rPr>
              <a:t> المؤسسة إلى </a:t>
            </a:r>
            <a:r>
              <a:rPr lang="ar-DZ" sz="4000" b="1" dirty="0">
                <a:solidFill>
                  <a:schemeClr val="accent5">
                    <a:lumMod val="75000"/>
                  </a:schemeClr>
                </a:solidFill>
                <a:latin typeface="Sakkal Majalla" panose="02000000000000000000" pitchFamily="2" charset="-78"/>
                <a:cs typeface="Sakkal Majalla" panose="02000000000000000000" pitchFamily="2" charset="-78"/>
              </a:rPr>
              <a:t>ضرورة أن تكون قادرة على تبرير وضعيتها </a:t>
            </a:r>
            <a:r>
              <a:rPr lang="ar-DZ" sz="4000" b="1" dirty="0" err="1">
                <a:solidFill>
                  <a:schemeClr val="accent5">
                    <a:lumMod val="75000"/>
                  </a:schemeClr>
                </a:solidFill>
                <a:latin typeface="Sakkal Majalla" panose="02000000000000000000" pitchFamily="2" charset="-78"/>
                <a:cs typeface="Sakkal Majalla" panose="02000000000000000000" pitchFamily="2" charset="-78"/>
              </a:rPr>
              <a:t>الجبائية</a:t>
            </a:r>
            <a:r>
              <a:rPr lang="ar-DZ" sz="4000" b="1" dirty="0">
                <a:solidFill>
                  <a:schemeClr val="accent5">
                    <a:lumMod val="75000"/>
                  </a:schemeClr>
                </a:solidFill>
                <a:latin typeface="Sakkal Majalla" panose="02000000000000000000" pitchFamily="2" charset="-78"/>
                <a:cs typeface="Sakkal Majalla" panose="02000000000000000000" pitchFamily="2" charset="-78"/>
              </a:rPr>
              <a:t> </a:t>
            </a:r>
            <a:r>
              <a:rPr lang="ar-DZ" sz="4000" b="1" dirty="0">
                <a:latin typeface="Sakkal Majalla" panose="02000000000000000000" pitchFamily="2" charset="-78"/>
                <a:cs typeface="Sakkal Majalla" panose="02000000000000000000" pitchFamily="2" charset="-78"/>
              </a:rPr>
              <a:t>في حالة قيام إدارة الضرائب بعملية المراقبة؛ </a:t>
            </a:r>
            <a:endParaRPr lang="fr-FR" sz="4000" b="1" dirty="0">
              <a:latin typeface="Sakkal Majalla" panose="02000000000000000000" pitchFamily="2" charset="-78"/>
              <a:cs typeface="Sakkal Majalla" panose="02000000000000000000" pitchFamily="2" charset="-78"/>
            </a:endParaRPr>
          </a:p>
          <a:p>
            <a:pPr algn="r" rtl="1">
              <a:buFont typeface="Wingdings" panose="05000000000000000000" pitchFamily="2" charset="2"/>
              <a:buChar char="Ø"/>
            </a:pPr>
            <a:r>
              <a:rPr lang="ar-DZ" sz="4000" b="1" dirty="0">
                <a:latin typeface="Sakkal Majalla" panose="02000000000000000000" pitchFamily="2" charset="-78"/>
                <a:cs typeface="Sakkal Majalla" panose="02000000000000000000" pitchFamily="2" charset="-78"/>
              </a:rPr>
              <a:t>البحث عن </a:t>
            </a:r>
            <a:r>
              <a:rPr lang="ar-DZ" sz="4000" b="1" dirty="0">
                <a:solidFill>
                  <a:schemeClr val="accent1">
                    <a:lumMod val="60000"/>
                    <a:lumOff val="40000"/>
                  </a:schemeClr>
                </a:solidFill>
                <a:latin typeface="Sakkal Majalla" panose="02000000000000000000" pitchFamily="2" charset="-78"/>
                <a:cs typeface="Sakkal Majalla" panose="02000000000000000000" pitchFamily="2" charset="-78"/>
              </a:rPr>
              <a:t>مصادر عدم </a:t>
            </a:r>
            <a:r>
              <a:rPr lang="ar-DZ" sz="4000" b="1" dirty="0" err="1">
                <a:solidFill>
                  <a:schemeClr val="accent1">
                    <a:lumMod val="60000"/>
                    <a:lumOff val="40000"/>
                  </a:schemeClr>
                </a:solidFill>
                <a:latin typeface="Sakkal Majalla" panose="02000000000000000000" pitchFamily="2" charset="-78"/>
                <a:cs typeface="Sakkal Majalla" panose="02000000000000000000" pitchFamily="2" charset="-78"/>
              </a:rPr>
              <a:t>الإنتظام</a:t>
            </a:r>
            <a:r>
              <a:rPr lang="ar-DZ" sz="4000" b="1" dirty="0">
                <a:solidFill>
                  <a:schemeClr val="accent1">
                    <a:lumMod val="60000"/>
                    <a:lumOff val="40000"/>
                  </a:schemeClr>
                </a:solidFill>
                <a:latin typeface="Sakkal Majalla" panose="02000000000000000000" pitchFamily="2" charset="-78"/>
                <a:cs typeface="Sakkal Majalla" panose="02000000000000000000" pitchFamily="2" charset="-78"/>
              </a:rPr>
              <a:t> </a:t>
            </a:r>
            <a:r>
              <a:rPr lang="ar-DZ" sz="4000" b="1" dirty="0">
                <a:latin typeface="Sakkal Majalla" panose="02000000000000000000" pitchFamily="2" charset="-78"/>
                <a:cs typeface="Sakkal Majalla" panose="02000000000000000000" pitchFamily="2" charset="-78"/>
              </a:rPr>
              <a:t>والقضاء عليها؛</a:t>
            </a:r>
          </a:p>
          <a:p>
            <a:pPr algn="ctr" rtl="1"/>
            <a:endParaRPr lang="fr-FR" dirty="0"/>
          </a:p>
        </p:txBody>
      </p:sp>
    </p:spTree>
    <p:extLst>
      <p:ext uri="{BB962C8B-B14F-4D97-AF65-F5344CB8AC3E}">
        <p14:creationId xmlns:p14="http://schemas.microsoft.com/office/powerpoint/2010/main" val="2419869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nodeType="click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3">
                                            <p:txEl>
                                              <p:pRg st="2" end="2"/>
                                            </p:txEl>
                                          </p:spTgt>
                                        </p:tgtEl>
                                        <p:attrNameLst>
                                          <p:attrName>ppt_x</p:attrName>
                                          <p:attrName>ppt_y</p:attrName>
                                        </p:attrNameLst>
                                      </p:cBhvr>
                                    </p:animMotion>
                                    <p:animRot by="1500000">
                                      <p:cBhvr>
                                        <p:cTn id="22" dur="125" fill="hold">
                                          <p:stCondLst>
                                            <p:cond delay="0"/>
                                          </p:stCondLst>
                                        </p:cTn>
                                        <p:tgtEl>
                                          <p:spTgt spid="3">
                                            <p:txEl>
                                              <p:pRg st="2" end="2"/>
                                            </p:txEl>
                                          </p:spTgt>
                                        </p:tgtEl>
                                        <p:attrNameLst>
                                          <p:attrName>r</p:attrName>
                                        </p:attrNameLst>
                                      </p:cBhvr>
                                    </p:animRot>
                                    <p:animRot by="-1500000">
                                      <p:cBhvr>
                                        <p:cTn id="23" dur="125" fill="hold">
                                          <p:stCondLst>
                                            <p:cond delay="125"/>
                                          </p:stCondLst>
                                        </p:cTn>
                                        <p:tgtEl>
                                          <p:spTgt spid="3">
                                            <p:txEl>
                                              <p:pRg st="2" end="2"/>
                                            </p:txEl>
                                          </p:spTgt>
                                        </p:tgtEl>
                                        <p:attrNameLst>
                                          <p:attrName>r</p:attrName>
                                        </p:attrNameLst>
                                      </p:cBhvr>
                                    </p:animRot>
                                    <p:animRot by="-1500000">
                                      <p:cBhvr>
                                        <p:cTn id="24" dur="125" fill="hold">
                                          <p:stCondLst>
                                            <p:cond delay="250"/>
                                          </p:stCondLst>
                                        </p:cTn>
                                        <p:tgtEl>
                                          <p:spTgt spid="3">
                                            <p:txEl>
                                              <p:pRg st="2" end="2"/>
                                            </p:txEl>
                                          </p:spTgt>
                                        </p:tgtEl>
                                        <p:attrNameLst>
                                          <p:attrName>r</p:attrName>
                                        </p:attrNameLst>
                                      </p:cBhvr>
                                    </p:animRot>
                                    <p:animRot by="1500000">
                                      <p:cBhvr>
                                        <p:cTn id="25" dur="125" fill="hold">
                                          <p:stCondLst>
                                            <p:cond delay="375"/>
                                          </p:stCondLst>
                                        </p:cTn>
                                        <p:tgtEl>
                                          <p:spTgt spid="3">
                                            <p:txEl>
                                              <p:pRg st="2" end="2"/>
                                            </p:txEl>
                                          </p:spTgt>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1000"/>
                                        <p:tgtEl>
                                          <p:spTgt spid="3">
                                            <p:txEl>
                                              <p:pRg st="3" end="3"/>
                                            </p:txEl>
                                          </p:spTgt>
                                        </p:tgtEl>
                                      </p:cBhvr>
                                    </p:animEffect>
                                    <p:anim calcmode="lin" valueType="num">
                                      <p:cBhvr>
                                        <p:cTn id="3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5">
              <a:lumMod val="20000"/>
              <a:lumOff val="80000"/>
            </a:schemeClr>
          </a:solidFill>
        </p:spPr>
        <p:txBody>
          <a:bodyPr/>
          <a:lstStyle/>
          <a:p>
            <a:pPr algn="r" rtl="1"/>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a:t>
            </a:r>
            <a:r>
              <a:rPr lang="ar-DZ" sz="4400" dirty="0">
                <a:solidFill>
                  <a:schemeClr val="bg1"/>
                </a:solidFill>
                <a:latin typeface="Sakkal Majalla" panose="02000000000000000000" pitchFamily="2" charset="-78"/>
                <a:cs typeface="Sakkal Majalla" panose="02000000000000000000" pitchFamily="2" charset="-78"/>
              </a:rPr>
              <a:t>وتدقيق</a:t>
            </a:r>
            <a:endParaRPr lang="fr-FR" dirty="0"/>
          </a:p>
        </p:txBody>
      </p:sp>
      <p:sp>
        <p:nvSpPr>
          <p:cNvPr id="3" name="Espace réservé du contenu 2"/>
          <p:cNvSpPr>
            <a:spLocks noGrp="1"/>
          </p:cNvSpPr>
          <p:nvPr>
            <p:ph idx="1"/>
          </p:nvPr>
        </p:nvSpPr>
        <p:spPr>
          <a:xfrm>
            <a:off x="646112" y="2052918"/>
            <a:ext cx="9403742" cy="4195481"/>
          </a:xfrm>
          <a:solidFill>
            <a:schemeClr val="accent5">
              <a:lumMod val="20000"/>
              <a:lumOff val="80000"/>
            </a:schemeClr>
          </a:solidFill>
        </p:spPr>
        <p:txBody>
          <a:bodyPr>
            <a:normAutofit fontScale="92500" lnSpcReduction="10000"/>
          </a:bodyPr>
          <a:lstStyle/>
          <a:p>
            <a:pPr algn="r" rtl="1"/>
            <a:endParaRPr lang="ar-DZ" dirty="0" smtClean="0"/>
          </a:p>
          <a:p>
            <a:pPr algn="r" rtl="1"/>
            <a:endParaRPr lang="ar-DZ" dirty="0" smtClean="0"/>
          </a:p>
          <a:p>
            <a:pPr lvl="0" algn="r" rtl="1">
              <a:buClr>
                <a:srgbClr val="B31166"/>
              </a:buClr>
              <a:buFont typeface="Wingdings" panose="05000000000000000000" pitchFamily="2" charset="2"/>
              <a:buChar char="Ø"/>
            </a:pPr>
            <a:r>
              <a:rPr lang="ar-DZ" sz="3200" b="1" dirty="0" smtClean="0">
                <a:solidFill>
                  <a:prstClr val="black">
                    <a:lumMod val="75000"/>
                    <a:lumOff val="25000"/>
                  </a:prstClr>
                </a:solidFill>
                <a:latin typeface="Sakkal Majalla" panose="02000000000000000000" pitchFamily="2" charset="-78"/>
                <a:cs typeface="Sakkal Majalla" panose="02000000000000000000" pitchFamily="2" charset="-78"/>
              </a:rPr>
              <a:t>اقتراح </a:t>
            </a:r>
            <a:r>
              <a:rPr lang="ar-DZ" sz="3200" b="1" dirty="0">
                <a:solidFill>
                  <a:prstClr val="black">
                    <a:lumMod val="75000"/>
                    <a:lumOff val="25000"/>
                  </a:prstClr>
                </a:solidFill>
                <a:latin typeface="Sakkal Majalla" panose="02000000000000000000" pitchFamily="2" charset="-78"/>
                <a:cs typeface="Sakkal Majalla" panose="02000000000000000000" pitchFamily="2" charset="-78"/>
              </a:rPr>
              <a:t>مقاييس </a:t>
            </a:r>
            <a:r>
              <a:rPr lang="ar-DZ" sz="3200" b="1" dirty="0">
                <a:solidFill>
                  <a:srgbClr val="00B0F0"/>
                </a:solidFill>
                <a:latin typeface="Sakkal Majalla" panose="02000000000000000000" pitchFamily="2" charset="-78"/>
                <a:cs typeface="Sakkal Majalla" panose="02000000000000000000" pitchFamily="2" charset="-78"/>
              </a:rPr>
              <a:t>وإجراءات تجنب المؤسسة </a:t>
            </a:r>
            <a:r>
              <a:rPr lang="ar-DZ" sz="3200" b="1" dirty="0">
                <a:solidFill>
                  <a:prstClr val="black">
                    <a:lumMod val="75000"/>
                    <a:lumOff val="25000"/>
                  </a:prstClr>
                </a:solidFill>
                <a:latin typeface="Sakkal Majalla" panose="02000000000000000000" pitchFamily="2" charset="-78"/>
                <a:cs typeface="Sakkal Majalla" panose="02000000000000000000" pitchFamily="2" charset="-78"/>
              </a:rPr>
              <a:t>من الوقوع في حالات عدم </a:t>
            </a:r>
            <a:r>
              <a:rPr lang="ar-DZ" sz="3200" b="1" dirty="0" smtClean="0">
                <a:solidFill>
                  <a:prstClr val="black">
                    <a:lumMod val="75000"/>
                    <a:lumOff val="25000"/>
                  </a:prstClr>
                </a:solidFill>
                <a:latin typeface="Sakkal Majalla" panose="02000000000000000000" pitchFamily="2" charset="-78"/>
                <a:cs typeface="Sakkal Majalla" panose="02000000000000000000" pitchFamily="2" charset="-78"/>
              </a:rPr>
              <a:t>الانتظام </a:t>
            </a:r>
            <a:r>
              <a:rPr lang="ar-DZ" sz="3200" b="1" dirty="0">
                <a:solidFill>
                  <a:prstClr val="black">
                    <a:lumMod val="75000"/>
                    <a:lumOff val="25000"/>
                  </a:prstClr>
                </a:solidFill>
                <a:latin typeface="Sakkal Majalla" panose="02000000000000000000" pitchFamily="2" charset="-78"/>
                <a:cs typeface="Sakkal Majalla" panose="02000000000000000000" pitchFamily="2" charset="-78"/>
              </a:rPr>
              <a:t>المكتشفة مرة أخرى؛</a:t>
            </a:r>
          </a:p>
          <a:p>
            <a:pPr lvl="0" algn="r" rtl="1">
              <a:buClr>
                <a:srgbClr val="B31166"/>
              </a:buClr>
              <a:buFont typeface="Wingdings" panose="05000000000000000000" pitchFamily="2" charset="2"/>
              <a:buChar char="Ø"/>
            </a:pPr>
            <a:r>
              <a:rPr lang="ar-DZ" sz="3200" b="1" dirty="0" smtClean="0">
                <a:solidFill>
                  <a:prstClr val="black">
                    <a:lumMod val="75000"/>
                    <a:lumOff val="25000"/>
                  </a:prstClr>
                </a:solidFill>
                <a:latin typeface="Sakkal Majalla" panose="02000000000000000000" pitchFamily="2" charset="-78"/>
                <a:cs typeface="Sakkal Majalla" panose="02000000000000000000" pitchFamily="2" charset="-78"/>
              </a:rPr>
              <a:t>اقتراح </a:t>
            </a:r>
            <a:r>
              <a:rPr lang="ar-DZ" sz="3200" b="1" dirty="0">
                <a:solidFill>
                  <a:srgbClr val="E45F3C">
                    <a:lumMod val="50000"/>
                  </a:srgbClr>
                </a:solidFill>
                <a:latin typeface="Sakkal Majalla" panose="02000000000000000000" pitchFamily="2" charset="-78"/>
                <a:cs typeface="Sakkal Majalla" panose="02000000000000000000" pitchFamily="2" charset="-78"/>
              </a:rPr>
              <a:t>إجراءات أمان جبائي جديدة </a:t>
            </a:r>
            <a:r>
              <a:rPr lang="ar-DZ" sz="3200" b="1" dirty="0">
                <a:solidFill>
                  <a:prstClr val="black">
                    <a:lumMod val="75000"/>
                    <a:lumOff val="25000"/>
                  </a:prstClr>
                </a:solidFill>
                <a:latin typeface="Sakkal Majalla" panose="02000000000000000000" pitchFamily="2" charset="-78"/>
                <a:cs typeface="Sakkal Majalla" panose="02000000000000000000" pitchFamily="2" charset="-78"/>
              </a:rPr>
              <a:t>قد تتعلق بمعالجة النقائص الموجودة في الإجراءات القديمة أو تتعلق بإجراءات رقابة جديدة؛</a:t>
            </a:r>
          </a:p>
          <a:p>
            <a:pPr lvl="0" algn="r" rtl="1">
              <a:buClr>
                <a:srgbClr val="B31166"/>
              </a:buClr>
              <a:buFont typeface="Wingdings" panose="05000000000000000000" pitchFamily="2" charset="2"/>
              <a:buChar char="Ø"/>
            </a:pPr>
            <a:r>
              <a:rPr lang="ar-DZ" sz="3200" b="1" dirty="0">
                <a:solidFill>
                  <a:prstClr val="black">
                    <a:lumMod val="75000"/>
                    <a:lumOff val="25000"/>
                  </a:prstClr>
                </a:solidFill>
                <a:latin typeface="Sakkal Majalla" panose="02000000000000000000" pitchFamily="2" charset="-78"/>
                <a:cs typeface="Sakkal Majalla" panose="02000000000000000000" pitchFamily="2" charset="-78"/>
              </a:rPr>
              <a:t>ضرورة </a:t>
            </a:r>
            <a:r>
              <a:rPr lang="ar-DZ" sz="3200" b="1" dirty="0" err="1">
                <a:solidFill>
                  <a:srgbClr val="00B050"/>
                </a:solidFill>
                <a:latin typeface="Sakkal Majalla" panose="02000000000000000000" pitchFamily="2" charset="-78"/>
                <a:cs typeface="Sakkal Majalla" panose="02000000000000000000" pitchFamily="2" charset="-78"/>
              </a:rPr>
              <a:t>إعتماد</a:t>
            </a:r>
            <a:r>
              <a:rPr lang="ar-DZ" sz="3200" b="1" dirty="0">
                <a:solidFill>
                  <a:srgbClr val="00B050"/>
                </a:solidFill>
                <a:latin typeface="Sakkal Majalla" panose="02000000000000000000" pitchFamily="2" charset="-78"/>
                <a:cs typeface="Sakkal Majalla" panose="02000000000000000000" pitchFamily="2" charset="-78"/>
              </a:rPr>
              <a:t> المؤسسة على خبرة المراجع في اكتشاف حالات عدم الانتظام </a:t>
            </a:r>
            <a:r>
              <a:rPr lang="ar-DZ" sz="3200" b="1" dirty="0">
                <a:solidFill>
                  <a:prstClr val="black">
                    <a:lumMod val="75000"/>
                    <a:lumOff val="25000"/>
                  </a:prstClr>
                </a:solidFill>
                <a:latin typeface="Sakkal Majalla" panose="02000000000000000000" pitchFamily="2" charset="-78"/>
                <a:cs typeface="Sakkal Majalla" panose="02000000000000000000" pitchFamily="2" charset="-78"/>
              </a:rPr>
              <a:t>التي  يصعب تحديدها لإيجاد التبرير المقنع في حال خضوع المؤسسة لرقابة إدارة الضرائب.</a:t>
            </a:r>
          </a:p>
          <a:p>
            <a:pPr algn="r" rtl="1"/>
            <a:endParaRPr lang="fr-FR" dirty="0"/>
          </a:p>
        </p:txBody>
      </p:sp>
    </p:spTree>
    <p:extLst>
      <p:ext uri="{BB962C8B-B14F-4D97-AF65-F5344CB8AC3E}">
        <p14:creationId xmlns:p14="http://schemas.microsoft.com/office/powerpoint/2010/main" val="2898053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anim calcmode="lin" valueType="num">
                                      <p:cBhvr>
                                        <p:cTn id="1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blipFill>
            <a:blip r:embed="rId2"/>
            <a:tile tx="0" ty="0" sx="100000" sy="100000" flip="none" algn="tl"/>
          </a:blipFill>
        </p:spPr>
        <p:txBody>
          <a:bodyPr/>
          <a:lstStyle/>
          <a:p>
            <a:pPr algn="r" rtl="1"/>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046699517"/>
              </p:ext>
            </p:extLst>
          </p:nvPr>
        </p:nvGraphicFramePr>
        <p:xfrm>
          <a:off x="646112" y="2052918"/>
          <a:ext cx="9403742" cy="41954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1728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5">
              <a:lumMod val="20000"/>
              <a:lumOff val="80000"/>
            </a:schemeClr>
          </a:solidFill>
        </p:spPr>
        <p:txBody>
          <a:bodyPr/>
          <a:lstStyle/>
          <a:p>
            <a:pPr algn="r" rtl="1"/>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p>
        </p:txBody>
      </p:sp>
      <p:sp>
        <p:nvSpPr>
          <p:cNvPr id="3" name="Espace réservé du contenu 2"/>
          <p:cNvSpPr>
            <a:spLocks noGrp="1"/>
          </p:cNvSpPr>
          <p:nvPr>
            <p:ph idx="1"/>
          </p:nvPr>
        </p:nvSpPr>
        <p:spPr>
          <a:xfrm>
            <a:off x="646112" y="2052918"/>
            <a:ext cx="9403742" cy="4195481"/>
          </a:xfrm>
          <a:solidFill>
            <a:schemeClr val="tx1"/>
          </a:solidFill>
        </p:spPr>
        <p:txBody>
          <a:bodyPr/>
          <a:lstStyle/>
          <a:p>
            <a:pPr marL="0" lvl="0" indent="0" algn="ctr">
              <a:buClr>
                <a:srgbClr val="B31166"/>
              </a:buClr>
              <a:buNone/>
            </a:pPr>
            <a:r>
              <a:rPr lang="ar-DZ" sz="4000" b="1" dirty="0" smtClean="0">
                <a:solidFill>
                  <a:srgbClr val="FF0000"/>
                </a:solidFill>
                <a:ea typeface="Calibri" panose="020F0502020204030204" pitchFamily="34" charset="0"/>
                <a:cs typeface="Traditional Arabic" panose="02020603050405020304" pitchFamily="18" charset="-78"/>
              </a:rPr>
              <a:t>المحاضرة الحادية عشر (11)</a:t>
            </a:r>
          </a:p>
          <a:p>
            <a:pPr marL="0" lvl="0" indent="0" algn="ctr">
              <a:buClr>
                <a:srgbClr val="B31166"/>
              </a:buClr>
              <a:buNone/>
            </a:pPr>
            <a:r>
              <a:rPr lang="ar-DZ" sz="4000" b="1" dirty="0">
                <a:solidFill>
                  <a:srgbClr val="FF0000"/>
                </a:solidFill>
                <a:latin typeface="Sakkal Majalla" panose="02000000000000000000" pitchFamily="2" charset="-78"/>
                <a:ea typeface="Calibri" panose="020F0502020204030204" pitchFamily="34" charset="0"/>
                <a:cs typeface="Sakkal Majalla" panose="02000000000000000000" pitchFamily="2" charset="-78"/>
              </a:rPr>
              <a:t>المراجعة </a:t>
            </a:r>
            <a:r>
              <a:rPr lang="ar-DZ" sz="4000" b="1" dirty="0" err="1">
                <a:solidFill>
                  <a:srgbClr val="FF0000"/>
                </a:solidFill>
                <a:latin typeface="Sakkal Majalla" panose="02000000000000000000" pitchFamily="2" charset="-78"/>
                <a:ea typeface="Calibri" panose="020F0502020204030204" pitchFamily="34" charset="0"/>
                <a:cs typeface="Sakkal Majalla" panose="02000000000000000000" pitchFamily="2" charset="-78"/>
              </a:rPr>
              <a:t>الجبائية</a:t>
            </a:r>
            <a:r>
              <a:rPr lang="ar-DZ" sz="4000" b="1" dirty="0">
                <a:solidFill>
                  <a:srgbClr val="FF0000"/>
                </a:solidFill>
                <a:latin typeface="Sakkal Majalla" panose="02000000000000000000" pitchFamily="2" charset="-78"/>
                <a:ea typeface="Calibri" panose="020F0502020204030204" pitchFamily="34" charset="0"/>
                <a:cs typeface="Sakkal Majalla" panose="02000000000000000000" pitchFamily="2" charset="-78"/>
              </a:rPr>
              <a:t> للضرائب </a:t>
            </a:r>
            <a:r>
              <a:rPr lang="ar-DZ" sz="4000" b="1" dirty="0" smtClean="0">
                <a:solidFill>
                  <a:srgbClr val="FF0000"/>
                </a:solidFill>
                <a:latin typeface="Sakkal Majalla" panose="02000000000000000000" pitchFamily="2" charset="-78"/>
                <a:ea typeface="Calibri" panose="020F0502020204030204" pitchFamily="34" charset="0"/>
                <a:cs typeface="Sakkal Majalla" panose="02000000000000000000" pitchFamily="2" charset="-78"/>
              </a:rPr>
              <a:t>والرسوم</a:t>
            </a:r>
          </a:p>
          <a:p>
            <a:pPr marL="0" lvl="0" indent="0" algn="ctr">
              <a:buClr>
                <a:srgbClr val="B31166"/>
              </a:buClr>
              <a:buNone/>
            </a:pPr>
            <a:endParaRPr lang="ar-DZ" sz="4000" b="1" dirty="0">
              <a:solidFill>
                <a:srgbClr val="FF0000"/>
              </a:solidFill>
              <a:latin typeface="Sakkal Majalla" panose="02000000000000000000" pitchFamily="2" charset="-78"/>
              <a:ea typeface="Calibri" panose="020F0502020204030204" pitchFamily="34" charset="0"/>
              <a:cs typeface="Sakkal Majalla" panose="02000000000000000000" pitchFamily="2" charset="-78"/>
            </a:endParaRPr>
          </a:p>
          <a:p>
            <a:pPr marL="0" indent="0" algn="ctr">
              <a:buClr>
                <a:srgbClr val="B31166"/>
              </a:buClr>
              <a:buNone/>
            </a:pPr>
            <a:r>
              <a:rPr lang="ar-DZ" sz="4000" b="1" dirty="0" smtClean="0">
                <a:solidFill>
                  <a:schemeClr val="accent5">
                    <a:lumMod val="50000"/>
                  </a:schemeClr>
                </a:solidFill>
                <a:latin typeface="Sakkal Majalla" panose="02000000000000000000" pitchFamily="2" charset="-78"/>
                <a:cs typeface="Sakkal Majalla" panose="02000000000000000000" pitchFamily="2" charset="-78"/>
              </a:rPr>
              <a:t>مراجعة </a:t>
            </a:r>
            <a:r>
              <a:rPr lang="ar-DZ" sz="4000" b="1" dirty="0">
                <a:solidFill>
                  <a:schemeClr val="accent5">
                    <a:lumMod val="50000"/>
                  </a:schemeClr>
                </a:solidFill>
                <a:latin typeface="Sakkal Majalla" panose="02000000000000000000" pitchFamily="2" charset="-78"/>
                <a:cs typeface="Sakkal Majalla" panose="02000000000000000000" pitchFamily="2" charset="-78"/>
              </a:rPr>
              <a:t>الضريبة على أرباح </a:t>
            </a:r>
            <a:r>
              <a:rPr lang="ar-DZ" sz="4000" b="1" dirty="0" smtClean="0">
                <a:solidFill>
                  <a:schemeClr val="accent5">
                    <a:lumMod val="50000"/>
                  </a:schemeClr>
                </a:solidFill>
                <a:latin typeface="Sakkal Majalla" panose="02000000000000000000" pitchFamily="2" charset="-78"/>
                <a:cs typeface="Sakkal Majalla" panose="02000000000000000000" pitchFamily="2" charset="-78"/>
              </a:rPr>
              <a:t>الشركات </a:t>
            </a:r>
            <a:endParaRPr lang="fr-FR" sz="4000" b="1" dirty="0">
              <a:solidFill>
                <a:schemeClr val="accent5">
                  <a:lumMod val="50000"/>
                </a:schemeClr>
              </a:solidFill>
              <a:latin typeface="Sakkal Majalla" panose="02000000000000000000" pitchFamily="2" charset="-78"/>
              <a:cs typeface="Sakkal Majalla" panose="02000000000000000000" pitchFamily="2" charset="-78"/>
            </a:endParaRPr>
          </a:p>
          <a:p>
            <a:pPr marL="0" lvl="0" indent="0" algn="ctr">
              <a:buClr>
                <a:srgbClr val="B31166"/>
              </a:buClr>
              <a:buNone/>
            </a:pPr>
            <a:endParaRPr lang="ar-DZ" sz="4000" b="1" dirty="0">
              <a:solidFill>
                <a:srgbClr val="FF0000"/>
              </a:solidFill>
              <a:ea typeface="Calibri" panose="020F0502020204030204" pitchFamily="34" charset="0"/>
              <a:cs typeface="Traditional Arabic" panose="02020603050405020304" pitchFamily="18" charset="-78"/>
            </a:endParaRPr>
          </a:p>
          <a:p>
            <a:pPr marL="0" lvl="0" indent="0" algn="ctr">
              <a:buClr>
                <a:srgbClr val="B31166"/>
              </a:buClr>
              <a:buNone/>
            </a:pPr>
            <a:endParaRPr lang="ar-DZ" sz="4000" b="1" dirty="0" smtClean="0">
              <a:solidFill>
                <a:srgbClr val="FF0000"/>
              </a:solidFill>
              <a:ea typeface="Calibri" panose="020F0502020204030204" pitchFamily="34" charset="0"/>
              <a:cs typeface="Traditional Arabic" panose="02020603050405020304" pitchFamily="18" charset="-78"/>
            </a:endParaRPr>
          </a:p>
          <a:p>
            <a:pPr marL="0" lvl="0" indent="0" algn="ctr">
              <a:buClr>
                <a:srgbClr val="B31166"/>
              </a:buClr>
              <a:buNone/>
            </a:pPr>
            <a:endParaRPr lang="ar-DZ" sz="4000" b="1" dirty="0">
              <a:solidFill>
                <a:srgbClr val="FF0000"/>
              </a:solidFill>
              <a:ea typeface="Calibri" panose="020F0502020204030204" pitchFamily="34" charset="0"/>
              <a:cs typeface="Traditional Arabic" panose="02020603050405020304" pitchFamily="18" charset="-78"/>
            </a:endParaRPr>
          </a:p>
          <a:p>
            <a:endParaRPr lang="fr-FR" dirty="0"/>
          </a:p>
        </p:txBody>
      </p:sp>
    </p:spTree>
    <p:extLst>
      <p:ext uri="{BB962C8B-B14F-4D97-AF65-F5344CB8AC3E}">
        <p14:creationId xmlns:p14="http://schemas.microsoft.com/office/powerpoint/2010/main" val="84320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5">
              <a:lumMod val="20000"/>
              <a:lumOff val="80000"/>
            </a:schemeClr>
          </a:solidFill>
        </p:spPr>
        <p:txBody>
          <a:bodyPr/>
          <a:lstStyle/>
          <a:p>
            <a:pPr algn="r" rtl="1"/>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p>
        </p:txBody>
      </p:sp>
      <p:sp>
        <p:nvSpPr>
          <p:cNvPr id="3" name="Espace réservé du contenu 2"/>
          <p:cNvSpPr>
            <a:spLocks noGrp="1"/>
          </p:cNvSpPr>
          <p:nvPr>
            <p:ph idx="1"/>
          </p:nvPr>
        </p:nvSpPr>
        <p:spPr>
          <a:xfrm>
            <a:off x="646112" y="2052918"/>
            <a:ext cx="9403742" cy="4195481"/>
          </a:xfrm>
          <a:solidFill>
            <a:schemeClr val="tx1"/>
          </a:solidFill>
        </p:spPr>
        <p:txBody>
          <a:bodyPr>
            <a:normAutofit fontScale="92500" lnSpcReduction="20000"/>
          </a:bodyPr>
          <a:lstStyle/>
          <a:p>
            <a:pPr algn="r" rtl="1"/>
            <a:endParaRPr lang="ar-DZ" dirty="0" smtClean="0"/>
          </a:p>
          <a:p>
            <a:pPr algn="r" rtl="1"/>
            <a:endParaRPr lang="ar-DZ" dirty="0" smtClean="0"/>
          </a:p>
          <a:p>
            <a:pPr marL="0" lvl="0" indent="0" algn="r">
              <a:buClr>
                <a:srgbClr val="B31166"/>
              </a:buClr>
              <a:buNone/>
            </a:pPr>
            <a:r>
              <a:rPr lang="ar-DZ" sz="3000" b="1" dirty="0">
                <a:solidFill>
                  <a:prstClr val="black">
                    <a:lumMod val="75000"/>
                    <a:lumOff val="25000"/>
                  </a:prstClr>
                </a:solidFill>
                <a:latin typeface="Sakkal Majalla" panose="02000000000000000000" pitchFamily="2" charset="-78"/>
                <a:ea typeface="Calibri" panose="020F0502020204030204" pitchFamily="34" charset="0"/>
                <a:cs typeface="Sakkal Majalla" panose="02000000000000000000" pitchFamily="2" charset="-78"/>
              </a:rPr>
              <a:t>يقوم المراجع بهذه المهمة وفقا لخطوات مدروسة ومنتظمة، حيث يعمل على مراجعة:</a:t>
            </a:r>
          </a:p>
          <a:p>
            <a:pPr marL="742950" lvl="0" indent="-742950" algn="r" rtl="1">
              <a:buClr>
                <a:srgbClr val="B31166"/>
              </a:buClr>
              <a:buFont typeface="+mj-lt"/>
              <a:buAutoNum type="arabicPeriod"/>
            </a:pPr>
            <a:r>
              <a:rPr lang="ar-DZ" sz="4000" b="1" dirty="0">
                <a:solidFill>
                  <a:prstClr val="black">
                    <a:lumMod val="75000"/>
                    <a:lumOff val="25000"/>
                  </a:prstClr>
                </a:solidFill>
                <a:latin typeface="Sakkal Majalla" panose="02000000000000000000" pitchFamily="2" charset="-78"/>
                <a:ea typeface="Calibri" panose="020F0502020204030204" pitchFamily="34" charset="0"/>
                <a:cs typeface="Sakkal Majalla" panose="02000000000000000000" pitchFamily="2" charset="-78"/>
              </a:rPr>
              <a:t> </a:t>
            </a:r>
            <a:r>
              <a:rPr lang="ar-DZ" sz="4000" b="1" dirty="0">
                <a:solidFill>
                  <a:srgbClr val="C00000"/>
                </a:solidFill>
                <a:latin typeface="Sakkal Majalla" panose="02000000000000000000" pitchFamily="2" charset="-78"/>
                <a:ea typeface="Calibri" panose="020F0502020204030204" pitchFamily="34" charset="0"/>
                <a:cs typeface="Sakkal Majalla" panose="02000000000000000000" pitchFamily="2" charset="-78"/>
              </a:rPr>
              <a:t>الوعاء الضريبي؛</a:t>
            </a:r>
          </a:p>
          <a:p>
            <a:pPr marL="742950" lvl="0" indent="-742950" algn="r" rtl="1">
              <a:buClr>
                <a:srgbClr val="B31166"/>
              </a:buClr>
              <a:buFont typeface="+mj-lt"/>
              <a:buAutoNum type="arabicPeriod"/>
            </a:pPr>
            <a:r>
              <a:rPr lang="ar-DZ" sz="4000" b="1" dirty="0">
                <a:solidFill>
                  <a:srgbClr val="FF0000"/>
                </a:solidFill>
                <a:latin typeface="Sakkal Majalla" panose="02000000000000000000" pitchFamily="2" charset="-78"/>
                <a:ea typeface="Calibri" panose="020F0502020204030204" pitchFamily="34" charset="0"/>
                <a:cs typeface="Sakkal Majalla" panose="02000000000000000000" pitchFamily="2" charset="-78"/>
              </a:rPr>
              <a:t>عملية التصفية والتسديد؛</a:t>
            </a:r>
          </a:p>
          <a:p>
            <a:pPr marL="742950" lvl="0" indent="-742950" algn="r" rtl="1">
              <a:buClr>
                <a:srgbClr val="B31166"/>
              </a:buClr>
              <a:buFont typeface="+mj-lt"/>
              <a:buAutoNum type="arabicPeriod"/>
            </a:pPr>
            <a:r>
              <a:rPr lang="ar-DZ" sz="4000" b="1" dirty="0">
                <a:solidFill>
                  <a:srgbClr val="0070C0"/>
                </a:solidFill>
                <a:latin typeface="Sakkal Majalla" panose="02000000000000000000" pitchFamily="2" charset="-78"/>
                <a:ea typeface="Calibri" panose="020F0502020204030204" pitchFamily="34" charset="0"/>
                <a:cs typeface="Sakkal Majalla" panose="02000000000000000000" pitchFamily="2" charset="-78"/>
              </a:rPr>
              <a:t> جميع الإجراءات الواجبة الإتباع فيما يخص الإطار الزمني والمكاني</a:t>
            </a:r>
            <a:r>
              <a:rPr lang="ar-DZ" sz="4000" b="1" dirty="0" smtClean="0">
                <a:solidFill>
                  <a:srgbClr val="0070C0"/>
                </a:solidFill>
                <a:latin typeface="Sakkal Majalla" panose="02000000000000000000" pitchFamily="2" charset="-78"/>
                <a:ea typeface="Calibri" panose="020F0502020204030204" pitchFamily="34" charset="0"/>
                <a:cs typeface="Sakkal Majalla" panose="02000000000000000000" pitchFamily="2" charset="-78"/>
              </a:rPr>
              <a:t>؛</a:t>
            </a:r>
          </a:p>
          <a:p>
            <a:pPr marL="742950" indent="-742950" algn="r" rtl="1">
              <a:buClr>
                <a:srgbClr val="B31166"/>
              </a:buClr>
              <a:buFont typeface="+mj-lt"/>
              <a:buAutoNum type="arabicPeriod"/>
            </a:pPr>
            <a:r>
              <a:rPr lang="ar-DZ" sz="4000" b="1" dirty="0" smtClean="0">
                <a:solidFill>
                  <a:srgbClr val="33CC33"/>
                </a:solidFill>
                <a:latin typeface="Traditional Arabic" panose="02020603050405020304" pitchFamily="18" charset="-78"/>
                <a:ea typeface="Calibri" panose="020F0502020204030204" pitchFamily="34" charset="0"/>
                <a:cs typeface="Traditional Arabic" panose="02020603050405020304" pitchFamily="18" charset="-78"/>
              </a:rPr>
              <a:t>شروط </a:t>
            </a:r>
            <a:r>
              <a:rPr lang="ar-DZ" sz="4000" b="1" dirty="0" err="1">
                <a:solidFill>
                  <a:srgbClr val="33CC33"/>
                </a:solidFill>
                <a:latin typeface="Traditional Arabic" panose="02020603050405020304" pitchFamily="18" charset="-78"/>
                <a:ea typeface="Calibri" panose="020F0502020204030204" pitchFamily="34" charset="0"/>
                <a:cs typeface="Traditional Arabic" panose="02020603050405020304" pitchFamily="18" charset="-78"/>
              </a:rPr>
              <a:t>الإستفادة</a:t>
            </a:r>
            <a:r>
              <a:rPr lang="ar-DZ" sz="4000" b="1" dirty="0">
                <a:solidFill>
                  <a:srgbClr val="33CC33"/>
                </a:solidFill>
                <a:latin typeface="Traditional Arabic" panose="02020603050405020304" pitchFamily="18" charset="-78"/>
                <a:ea typeface="Calibri" panose="020F0502020204030204" pitchFamily="34" charset="0"/>
                <a:cs typeface="Traditional Arabic" panose="02020603050405020304" pitchFamily="18" charset="-78"/>
              </a:rPr>
              <a:t> من التخفيضات أو </a:t>
            </a:r>
            <a:r>
              <a:rPr lang="ar-DZ" sz="4000" b="1" dirty="0" err="1">
                <a:solidFill>
                  <a:srgbClr val="33CC33"/>
                </a:solidFill>
                <a:latin typeface="Traditional Arabic" panose="02020603050405020304" pitchFamily="18" charset="-78"/>
                <a:ea typeface="Calibri" panose="020F0502020204030204" pitchFamily="34" charset="0"/>
                <a:cs typeface="Traditional Arabic" panose="02020603050405020304" pitchFamily="18" charset="-78"/>
              </a:rPr>
              <a:t>الإمتيازات</a:t>
            </a:r>
            <a:r>
              <a:rPr lang="ar-DZ" sz="4000" b="1" dirty="0">
                <a:solidFill>
                  <a:srgbClr val="33CC33"/>
                </a:solidFill>
                <a:latin typeface="Traditional Arabic" panose="02020603050405020304" pitchFamily="18" charset="-78"/>
                <a:ea typeface="Calibri" panose="020F0502020204030204" pitchFamily="34" charset="0"/>
                <a:cs typeface="Traditional Arabic" panose="02020603050405020304" pitchFamily="18" charset="-78"/>
              </a:rPr>
              <a:t> </a:t>
            </a:r>
            <a:r>
              <a:rPr lang="ar-DZ" sz="4000" b="1" dirty="0" err="1">
                <a:solidFill>
                  <a:srgbClr val="33CC33"/>
                </a:solidFill>
                <a:latin typeface="Traditional Arabic" panose="02020603050405020304" pitchFamily="18" charset="-78"/>
                <a:ea typeface="Calibri" panose="020F0502020204030204" pitchFamily="34" charset="0"/>
                <a:cs typeface="Traditional Arabic" panose="02020603050405020304" pitchFamily="18" charset="-78"/>
              </a:rPr>
              <a:t>الجبائية</a:t>
            </a:r>
            <a:r>
              <a:rPr lang="ar-DZ" sz="4000" b="1" dirty="0">
                <a:solidFill>
                  <a:srgbClr val="33CC33"/>
                </a:solidFill>
                <a:latin typeface="Traditional Arabic" panose="02020603050405020304" pitchFamily="18" charset="-78"/>
                <a:ea typeface="Calibri" panose="020F0502020204030204" pitchFamily="34" charset="0"/>
                <a:cs typeface="Traditional Arabic" panose="02020603050405020304" pitchFamily="18" charset="-78"/>
              </a:rPr>
              <a:t>.</a:t>
            </a:r>
            <a:endParaRPr lang="fr-FR" sz="4000" b="1" dirty="0">
              <a:solidFill>
                <a:srgbClr val="33CC33"/>
              </a:solidFill>
              <a:latin typeface="Traditional Arabic" panose="02020603050405020304" pitchFamily="18" charset="-78"/>
              <a:ea typeface="Calibri" panose="020F0502020204030204" pitchFamily="34" charset="0"/>
              <a:cs typeface="Traditional Arabic" panose="02020603050405020304" pitchFamily="18" charset="-78"/>
            </a:endParaRPr>
          </a:p>
          <a:p>
            <a:pPr marL="742950" lvl="0" indent="-742950" algn="r" rtl="1">
              <a:buClr>
                <a:srgbClr val="B31166"/>
              </a:buClr>
              <a:buFont typeface="+mj-lt"/>
              <a:buAutoNum type="arabicPeriod"/>
            </a:pPr>
            <a:endParaRPr lang="ar-DZ" sz="4000" b="1" dirty="0">
              <a:solidFill>
                <a:srgbClr val="0070C0"/>
              </a:solidFill>
              <a:latin typeface="Sakkal Majalla" panose="02000000000000000000" pitchFamily="2" charset="-78"/>
              <a:ea typeface="Calibri" panose="020F0502020204030204" pitchFamily="34" charset="0"/>
              <a:cs typeface="Sakkal Majalla" panose="02000000000000000000" pitchFamily="2" charset="-78"/>
            </a:endParaRPr>
          </a:p>
          <a:p>
            <a:pPr marL="742950" lvl="0" indent="-742950" algn="r" rtl="1">
              <a:buClr>
                <a:srgbClr val="B31166"/>
              </a:buClr>
              <a:buFont typeface="+mj-lt"/>
              <a:buAutoNum type="arabicPeriod"/>
            </a:pPr>
            <a:endParaRPr lang="ar-DZ" sz="4000" b="1" dirty="0">
              <a:solidFill>
                <a:prstClr val="black">
                  <a:lumMod val="75000"/>
                  <a:lumOff val="25000"/>
                </a:prstClr>
              </a:solidFill>
              <a:latin typeface="Sakkal Majalla" panose="02000000000000000000" pitchFamily="2" charset="-78"/>
              <a:ea typeface="Calibri" panose="020F0502020204030204" pitchFamily="34" charset="0"/>
              <a:cs typeface="Sakkal Majalla" panose="02000000000000000000" pitchFamily="2" charset="-78"/>
            </a:endParaRPr>
          </a:p>
          <a:p>
            <a:pPr algn="r" rtl="1"/>
            <a:endParaRPr lang="fr-FR" dirty="0"/>
          </a:p>
        </p:txBody>
      </p:sp>
    </p:spTree>
    <p:extLst>
      <p:ext uri="{BB962C8B-B14F-4D97-AF65-F5344CB8AC3E}">
        <p14:creationId xmlns:p14="http://schemas.microsoft.com/office/powerpoint/2010/main" val="1789579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 calcmode="lin" valueType="num">
                                      <p:cBhvr>
                                        <p:cTn id="22"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5" dur="10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p:cTn id="30"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1"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32"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33" dur="10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p:cTn id="38"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9"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0"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41"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5">
              <a:lumMod val="20000"/>
              <a:lumOff val="80000"/>
            </a:schemeClr>
          </a:solidFill>
        </p:spPr>
        <p:txBody>
          <a:bodyPr/>
          <a:lstStyle/>
          <a:p>
            <a:pPr algn="r" rtl="1"/>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p>
        </p:txBody>
      </p:sp>
      <p:sp>
        <p:nvSpPr>
          <p:cNvPr id="3" name="Espace réservé du contenu 2"/>
          <p:cNvSpPr>
            <a:spLocks noGrp="1"/>
          </p:cNvSpPr>
          <p:nvPr>
            <p:ph idx="1"/>
          </p:nvPr>
        </p:nvSpPr>
        <p:spPr>
          <a:xfrm>
            <a:off x="646112" y="2052918"/>
            <a:ext cx="9403742" cy="4195481"/>
          </a:xfrm>
        </p:spPr>
        <p:txBody>
          <a:bodyPr/>
          <a:lstStyle/>
          <a:p>
            <a:pPr marL="0" indent="0" algn="ctr">
              <a:buNone/>
            </a:pPr>
            <a:endParaRPr lang="ar-DZ" b="1" dirty="0" smtClean="0">
              <a:solidFill>
                <a:srgbClr val="33CC33"/>
              </a:solidFill>
              <a:ea typeface="Calibri" panose="020F0502020204030204" pitchFamily="34" charset="0"/>
              <a:cs typeface="Traditional Arabic" panose="02020603050405020304" pitchFamily="18" charset="-78"/>
            </a:endParaRPr>
          </a:p>
          <a:p>
            <a:pPr marL="0" indent="0" algn="ctr">
              <a:buNone/>
            </a:pPr>
            <a:r>
              <a:rPr lang="ar-DZ" sz="3600" b="1" dirty="0" smtClean="0">
                <a:solidFill>
                  <a:srgbClr val="33CC33"/>
                </a:solidFill>
                <a:latin typeface="Sakkal Majalla" panose="02000000000000000000" pitchFamily="2" charset="-78"/>
                <a:ea typeface="Calibri" panose="020F0502020204030204" pitchFamily="34" charset="0"/>
                <a:cs typeface="Sakkal Majalla" panose="02000000000000000000" pitchFamily="2" charset="-78"/>
              </a:rPr>
              <a:t>دراسة </a:t>
            </a:r>
            <a:r>
              <a:rPr lang="ar-DZ" sz="3600" b="1" dirty="0" err="1" smtClean="0">
                <a:solidFill>
                  <a:srgbClr val="33CC33"/>
                </a:solidFill>
                <a:latin typeface="Sakkal Majalla" panose="02000000000000000000" pitchFamily="2" charset="-78"/>
                <a:ea typeface="Calibri" panose="020F0502020204030204" pitchFamily="34" charset="0"/>
                <a:cs typeface="Sakkal Majalla" panose="02000000000000000000" pitchFamily="2" charset="-78"/>
              </a:rPr>
              <a:t>حاااالة</a:t>
            </a:r>
            <a:endParaRPr lang="ar-DZ" sz="3600" b="1" dirty="0">
              <a:solidFill>
                <a:srgbClr val="33CC33"/>
              </a:solidFill>
              <a:latin typeface="Sakkal Majalla" panose="02000000000000000000" pitchFamily="2" charset="-78"/>
              <a:ea typeface="Calibri" panose="020F0502020204030204" pitchFamily="34" charset="0"/>
              <a:cs typeface="Sakkal Majalla" panose="02000000000000000000" pitchFamily="2" charset="-78"/>
            </a:endParaRPr>
          </a:p>
          <a:p>
            <a:pPr marL="0" indent="0" algn="ctr">
              <a:buNone/>
            </a:pPr>
            <a:endParaRPr lang="ar-DZ" b="1" dirty="0" smtClean="0">
              <a:solidFill>
                <a:srgbClr val="33CC33"/>
              </a:solidFill>
              <a:ea typeface="Calibri" panose="020F0502020204030204" pitchFamily="34" charset="0"/>
              <a:cs typeface="Traditional Arabic" panose="02020603050405020304" pitchFamily="18" charset="-78"/>
            </a:endParaRPr>
          </a:p>
          <a:p>
            <a:pPr marL="0" indent="0" algn="ctr">
              <a:buNone/>
            </a:pPr>
            <a:endParaRPr lang="ar-DZ" b="1" dirty="0">
              <a:solidFill>
                <a:srgbClr val="33CC33"/>
              </a:solidFill>
              <a:ea typeface="Calibri" panose="020F0502020204030204" pitchFamily="34" charset="0"/>
              <a:cs typeface="Traditional Arabic" panose="02020603050405020304" pitchFamily="18" charset="-78"/>
            </a:endParaRPr>
          </a:p>
          <a:p>
            <a:pPr marL="0" indent="0" algn="ctr">
              <a:buNone/>
            </a:pPr>
            <a:r>
              <a:rPr lang="ar-DZ" sz="5400" b="1" dirty="0" smtClean="0">
                <a:solidFill>
                  <a:srgbClr val="00B0F0"/>
                </a:solidFill>
                <a:latin typeface="Sakkal Majalla" panose="02000000000000000000" pitchFamily="2" charset="-78"/>
                <a:ea typeface="Calibri" panose="020F0502020204030204" pitchFamily="34" charset="0"/>
                <a:cs typeface="Sakkal Majalla" panose="02000000000000000000" pitchFamily="2" charset="-78"/>
              </a:rPr>
              <a:t>المراجعة </a:t>
            </a:r>
            <a:r>
              <a:rPr lang="ar-DZ" sz="5400" b="1" dirty="0" err="1">
                <a:solidFill>
                  <a:srgbClr val="00B0F0"/>
                </a:solidFill>
                <a:latin typeface="Sakkal Majalla" panose="02000000000000000000" pitchFamily="2" charset="-78"/>
                <a:ea typeface="Calibri" panose="020F0502020204030204" pitchFamily="34" charset="0"/>
                <a:cs typeface="Sakkal Majalla" panose="02000000000000000000" pitchFamily="2" charset="-78"/>
              </a:rPr>
              <a:t>الجبائية</a:t>
            </a:r>
            <a:r>
              <a:rPr lang="ar-DZ" sz="5400" b="1" dirty="0">
                <a:solidFill>
                  <a:srgbClr val="00B0F0"/>
                </a:solidFill>
                <a:latin typeface="Sakkal Majalla" panose="02000000000000000000" pitchFamily="2" charset="-78"/>
                <a:ea typeface="Calibri" panose="020F0502020204030204" pitchFamily="34" charset="0"/>
                <a:cs typeface="Sakkal Majalla" panose="02000000000000000000" pitchFamily="2" charset="-78"/>
              </a:rPr>
              <a:t> للضريبة على أرباح الشركات</a:t>
            </a:r>
            <a:endParaRPr lang="fr-FR" sz="5400" dirty="0">
              <a:solidFill>
                <a:srgbClr val="00B0F0"/>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608925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p:cTn id="7"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5">
              <a:lumMod val="20000"/>
              <a:lumOff val="80000"/>
            </a:schemeClr>
          </a:solidFill>
        </p:spPr>
        <p:txBody>
          <a:bodyPr/>
          <a:lstStyle/>
          <a:p>
            <a:pPr algn="r" rtl="1"/>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p>
        </p:txBody>
      </p:sp>
      <p:sp>
        <p:nvSpPr>
          <p:cNvPr id="3" name="Espace réservé du contenu 2"/>
          <p:cNvSpPr>
            <a:spLocks noGrp="1"/>
          </p:cNvSpPr>
          <p:nvPr>
            <p:ph idx="1"/>
          </p:nvPr>
        </p:nvSpPr>
        <p:spPr>
          <a:xfrm>
            <a:off x="646112" y="2052918"/>
            <a:ext cx="9403742" cy="4195481"/>
          </a:xfrm>
          <a:scene3d>
            <a:camera prst="orthographicFront"/>
            <a:lightRig rig="threePt" dir="t"/>
          </a:scene3d>
          <a:sp3d>
            <a:bevelT prst="relaxedInset"/>
          </a:sp3d>
        </p:spPr>
        <p:txBody>
          <a:bodyPr/>
          <a:lstStyle/>
          <a:p>
            <a:pPr algn="ctr" rtl="1"/>
            <a:endParaRPr lang="fr-FR" dirty="0" smtClean="0"/>
          </a:p>
          <a:p>
            <a:pPr algn="ctr" rtl="1"/>
            <a:endParaRPr lang="fr-FR" dirty="0"/>
          </a:p>
          <a:p>
            <a:pPr marL="0" indent="0" algn="ctr" rtl="1">
              <a:lnSpc>
                <a:spcPts val="2200"/>
              </a:lnSpc>
              <a:spcBef>
                <a:spcPts val="600"/>
              </a:spcBef>
              <a:spcAft>
                <a:spcPts val="600"/>
              </a:spcAft>
              <a:buNone/>
            </a:pPr>
            <a:r>
              <a:rPr lang="ar-DZ" sz="4000" b="1" dirty="0">
                <a:latin typeface="Sakkal Majalla" panose="02000000000000000000" pitchFamily="2" charset="-78"/>
                <a:ea typeface="Calibri" panose="020F0502020204030204" pitchFamily="34" charset="0"/>
                <a:cs typeface="Sakkal Majalla" panose="02000000000000000000" pitchFamily="2" charset="-78"/>
              </a:rPr>
              <a:t>تمر مراجعة  الضريبة على أرباح الشركات عبر مرحلتين هما : </a:t>
            </a:r>
            <a:endParaRPr lang="fr-FR" sz="4000" b="1" dirty="0" smtClean="0">
              <a:latin typeface="Sakkal Majalla" panose="02000000000000000000" pitchFamily="2" charset="-78"/>
              <a:ea typeface="Calibri" panose="020F0502020204030204" pitchFamily="34" charset="0"/>
              <a:cs typeface="Sakkal Majalla" panose="02000000000000000000" pitchFamily="2" charset="-78"/>
            </a:endParaRPr>
          </a:p>
          <a:p>
            <a:pPr marL="0" indent="0" algn="ctr" rtl="1">
              <a:lnSpc>
                <a:spcPts val="2200"/>
              </a:lnSpc>
              <a:spcBef>
                <a:spcPts val="600"/>
              </a:spcBef>
              <a:spcAft>
                <a:spcPts val="600"/>
              </a:spcAft>
              <a:buNone/>
            </a:pPr>
            <a:endParaRPr lang="fr-FR" sz="4000" b="1" dirty="0">
              <a:latin typeface="Sakkal Majalla" panose="02000000000000000000" pitchFamily="2" charset="-78"/>
              <a:ea typeface="Calibri" panose="020F0502020204030204" pitchFamily="34" charset="0"/>
              <a:cs typeface="Sakkal Majalla" panose="02000000000000000000" pitchFamily="2" charset="-78"/>
            </a:endParaRPr>
          </a:p>
          <a:p>
            <a:pPr marL="457200" indent="-457200" algn="just" rtl="1">
              <a:lnSpc>
                <a:spcPts val="2200"/>
              </a:lnSpc>
              <a:spcBef>
                <a:spcPts val="600"/>
              </a:spcBef>
              <a:spcAft>
                <a:spcPts val="600"/>
              </a:spcAft>
              <a:buFont typeface="+mj-lt"/>
              <a:buAutoNum type="arabicPeriod"/>
            </a:pPr>
            <a:r>
              <a:rPr lang="ar-DZ" sz="4000" b="1" dirty="0">
                <a:latin typeface="Sakkal Majalla" panose="02000000000000000000" pitchFamily="2" charset="-78"/>
                <a:ea typeface="Calibri" panose="020F0502020204030204" pitchFamily="34" charset="0"/>
                <a:cs typeface="Sakkal Majalla" panose="02000000000000000000" pitchFamily="2" charset="-78"/>
              </a:rPr>
              <a:t>                       </a:t>
            </a:r>
            <a:r>
              <a:rPr lang="ar-DZ" sz="4000" b="1" dirty="0">
                <a:solidFill>
                  <a:srgbClr val="FFC000"/>
                </a:solidFill>
                <a:latin typeface="Sakkal Majalla" panose="02000000000000000000" pitchFamily="2" charset="-78"/>
                <a:ea typeface="Calibri" panose="020F0502020204030204" pitchFamily="34" charset="0"/>
                <a:cs typeface="Sakkal Majalla" panose="02000000000000000000" pitchFamily="2" charset="-78"/>
              </a:rPr>
              <a:t>مراجعة الوعاء؛</a:t>
            </a:r>
            <a:endParaRPr lang="fr-FR" sz="4000" b="1" dirty="0">
              <a:solidFill>
                <a:srgbClr val="FFC000"/>
              </a:solidFill>
              <a:latin typeface="Sakkal Majalla" panose="02000000000000000000" pitchFamily="2" charset="-78"/>
              <a:ea typeface="Calibri" panose="020F0502020204030204" pitchFamily="34" charset="0"/>
              <a:cs typeface="Sakkal Majalla" panose="02000000000000000000" pitchFamily="2" charset="-78"/>
            </a:endParaRPr>
          </a:p>
          <a:p>
            <a:pPr marL="457200" indent="-457200" algn="r" rtl="1">
              <a:buFont typeface="+mj-lt"/>
              <a:buAutoNum type="arabicPeriod"/>
            </a:pPr>
            <a:r>
              <a:rPr lang="ar-DZ" sz="4000" b="1" dirty="0">
                <a:latin typeface="Sakkal Majalla" panose="02000000000000000000" pitchFamily="2" charset="-78"/>
                <a:ea typeface="Calibri" panose="020F0502020204030204" pitchFamily="34" charset="0"/>
                <a:cs typeface="Sakkal Majalla" panose="02000000000000000000" pitchFamily="2" charset="-78"/>
              </a:rPr>
              <a:t>                      </a:t>
            </a:r>
            <a:r>
              <a:rPr lang="ar-DZ" sz="4000" b="1" dirty="0">
                <a:solidFill>
                  <a:srgbClr val="00B0F0"/>
                </a:solidFill>
                <a:latin typeface="Sakkal Majalla" panose="02000000000000000000" pitchFamily="2" charset="-78"/>
                <a:ea typeface="Calibri" panose="020F0502020204030204" pitchFamily="34" charset="0"/>
                <a:cs typeface="Sakkal Majalla" panose="02000000000000000000" pitchFamily="2" charset="-78"/>
              </a:rPr>
              <a:t>مراجعة التصفية والتسديد.   </a:t>
            </a:r>
            <a:endParaRPr lang="fr-FR" sz="4000" b="1" dirty="0">
              <a:solidFill>
                <a:srgbClr val="00B0F0"/>
              </a:solidFill>
              <a:latin typeface="Sakkal Majalla" panose="02000000000000000000" pitchFamily="2" charset="-78"/>
              <a:cs typeface="Sakkal Majalla" panose="02000000000000000000" pitchFamily="2" charset="-78"/>
            </a:endParaRPr>
          </a:p>
          <a:p>
            <a:pPr algn="ctr" rtl="1"/>
            <a:endParaRPr lang="fr-FR" sz="40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43632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3">
                                            <p:txEl>
                                              <p:pRg st="4" end="4"/>
                                            </p:txEl>
                                          </p:spTgt>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3">
                                            <p:txEl>
                                              <p:pRg st="5" end="5"/>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128790"/>
            <a:ext cx="9837292" cy="1622738"/>
          </a:xfrm>
          <a:solidFill>
            <a:schemeClr val="accent5">
              <a:lumMod val="40000"/>
              <a:lumOff val="60000"/>
            </a:schemeClr>
          </a:solidFill>
        </p:spPr>
        <p:txBody>
          <a:bodyPr/>
          <a:lstStyle/>
          <a:p>
            <a:pPr algn="r"/>
            <a:r>
              <a:rPr lang="ar-DZ" sz="4000" dirty="0">
                <a:solidFill>
                  <a:schemeClr val="bg1"/>
                </a:solidFill>
                <a:latin typeface="Sakkal Majalla" panose="02000000000000000000" pitchFamily="2" charset="-78"/>
                <a:cs typeface="Sakkal Majalla" panose="02000000000000000000" pitchFamily="2" charset="-78"/>
              </a:rPr>
              <a:t>دروس على الخط                                                   </a:t>
            </a:r>
            <a:r>
              <a:rPr lang="ar-DZ" sz="4000" dirty="0" smtClean="0">
                <a:solidFill>
                  <a:schemeClr val="bg1"/>
                </a:solidFill>
                <a:latin typeface="Sakkal Majalla" panose="02000000000000000000" pitchFamily="2" charset="-78"/>
                <a:cs typeface="Sakkal Majalla" panose="02000000000000000000" pitchFamily="2" charset="-78"/>
              </a:rPr>
              <a:t>           </a:t>
            </a:r>
            <a:r>
              <a:rPr lang="ar-DZ" sz="4000" dirty="0">
                <a:solidFill>
                  <a:schemeClr val="bg1"/>
                </a:solidFill>
                <a:latin typeface="Sakkal Majalla" panose="02000000000000000000" pitchFamily="2" charset="-78"/>
                <a:cs typeface="Sakkal Majalla" panose="02000000000000000000" pitchFamily="2" charset="-78"/>
              </a:rPr>
              <a:t>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chemeClr val="bg1"/>
              </a:solidFill>
            </a:endParaRPr>
          </a:p>
        </p:txBody>
      </p:sp>
      <p:sp>
        <p:nvSpPr>
          <p:cNvPr id="3" name="Espace réservé du contenu 2"/>
          <p:cNvSpPr>
            <a:spLocks noGrp="1"/>
          </p:cNvSpPr>
          <p:nvPr>
            <p:ph idx="1"/>
          </p:nvPr>
        </p:nvSpPr>
        <p:spPr>
          <a:xfrm>
            <a:off x="646112" y="1906074"/>
            <a:ext cx="9837291" cy="4342326"/>
          </a:xfrm>
          <a:solidFill>
            <a:schemeClr val="accent2">
              <a:lumMod val="40000"/>
              <a:lumOff val="60000"/>
            </a:schemeClr>
          </a:solidFill>
        </p:spPr>
        <p:txBody>
          <a:bodyPr>
            <a:normAutofit lnSpcReduction="10000"/>
          </a:bodyPr>
          <a:lstStyle/>
          <a:p>
            <a:pPr lvl="8" algn="r" rtl="1">
              <a:buFont typeface="Wingdings" panose="05000000000000000000" pitchFamily="2" charset="2"/>
              <a:buChar char="v"/>
            </a:pPr>
            <a:r>
              <a:rPr lang="ar-SA" sz="3600" b="1" dirty="0">
                <a:solidFill>
                  <a:srgbClr val="0070C0"/>
                </a:solidFill>
                <a:latin typeface="Sakkal Majalla" panose="02000000000000000000" pitchFamily="2" charset="-78"/>
                <a:cs typeface="Sakkal Majalla" panose="02000000000000000000" pitchFamily="2" charset="-78"/>
              </a:rPr>
              <a:t>أسباب ناجمة عن ضعف تسيير المؤسسة</a:t>
            </a:r>
            <a:endParaRPr lang="ar-DZ" sz="3600" b="1" dirty="0">
              <a:solidFill>
                <a:srgbClr val="0070C0"/>
              </a:solidFill>
              <a:latin typeface="Sakkal Majalla" panose="02000000000000000000" pitchFamily="2" charset="-78"/>
              <a:cs typeface="Sakkal Majalla" panose="02000000000000000000" pitchFamily="2" charset="-78"/>
            </a:endParaRPr>
          </a:p>
          <a:p>
            <a:pPr algn="just" rtl="1">
              <a:buFont typeface="Wingdings" panose="05000000000000000000" pitchFamily="2" charset="2"/>
              <a:buChar char="v"/>
            </a:pPr>
            <a:r>
              <a:rPr lang="ar-DZ" sz="4000" b="1" dirty="0">
                <a:solidFill>
                  <a:schemeClr val="bg1"/>
                </a:solidFill>
                <a:latin typeface="Sakkal Majalla" panose="02000000000000000000" pitchFamily="2" charset="-78"/>
                <a:cs typeface="Sakkal Majalla" panose="02000000000000000000" pitchFamily="2" charset="-78"/>
              </a:rPr>
              <a:t>إن </a:t>
            </a:r>
            <a:r>
              <a:rPr lang="ar-SA" sz="4000" b="1" dirty="0">
                <a:solidFill>
                  <a:schemeClr val="bg1"/>
                </a:solidFill>
                <a:latin typeface="Sakkal Majalla" panose="02000000000000000000" pitchFamily="2" charset="-78"/>
                <a:cs typeface="Sakkal Majalla" panose="02000000000000000000" pitchFamily="2" charset="-78"/>
              </a:rPr>
              <a:t>عدم التحكم في التسيير الجبائي يشكل بطبيعة الحال أهم المخاطر </a:t>
            </a:r>
            <a:r>
              <a:rPr lang="ar-SA" sz="4000" b="1" dirty="0" err="1">
                <a:solidFill>
                  <a:schemeClr val="bg1"/>
                </a:solidFill>
                <a:latin typeface="Sakkal Majalla" panose="02000000000000000000" pitchFamily="2" charset="-78"/>
                <a:cs typeface="Sakkal Majalla" panose="02000000000000000000" pitchFamily="2" charset="-78"/>
              </a:rPr>
              <a:t>الجبائية</a:t>
            </a:r>
            <a:r>
              <a:rPr lang="ar-SA" sz="4000" b="1" dirty="0">
                <a:solidFill>
                  <a:schemeClr val="bg1"/>
                </a:solidFill>
                <a:latin typeface="Sakkal Majalla" panose="02000000000000000000" pitchFamily="2" charset="-78"/>
                <a:cs typeface="Sakkal Majalla" panose="02000000000000000000" pitchFamily="2" charset="-78"/>
              </a:rPr>
              <a:t> التي تعترض المؤسسة الجزائرية وذلك لعدة أسباب:</a:t>
            </a:r>
            <a:endParaRPr lang="ar-DZ" sz="4000" b="1" dirty="0">
              <a:solidFill>
                <a:schemeClr val="bg1"/>
              </a:solidFill>
              <a:latin typeface="Sakkal Majalla" panose="02000000000000000000" pitchFamily="2" charset="-78"/>
              <a:cs typeface="Sakkal Majalla" panose="02000000000000000000" pitchFamily="2" charset="-78"/>
            </a:endParaRPr>
          </a:p>
          <a:p>
            <a:pPr algn="just" rtl="1">
              <a:buFont typeface="Wingdings" panose="05000000000000000000" pitchFamily="2" charset="2"/>
              <a:buChar char="Ø"/>
            </a:pPr>
            <a:r>
              <a:rPr lang="ar-SA" sz="4000" b="1" dirty="0">
                <a:solidFill>
                  <a:schemeClr val="accent4">
                    <a:lumMod val="75000"/>
                  </a:schemeClr>
                </a:solidFill>
                <a:latin typeface="Sakkal Majalla" panose="02000000000000000000" pitchFamily="2" charset="-78"/>
                <a:cs typeface="Sakkal Majalla" panose="02000000000000000000" pitchFamily="2" charset="-78"/>
              </a:rPr>
              <a:t>عدم المتابعة المستمرة للجانب الجبائي في المؤسسة</a:t>
            </a:r>
            <a:r>
              <a:rPr lang="ar-DZ" sz="4000" b="1" dirty="0">
                <a:solidFill>
                  <a:schemeClr val="accent4">
                    <a:lumMod val="75000"/>
                  </a:schemeClr>
                </a:solidFill>
                <a:latin typeface="Sakkal Majalla" panose="02000000000000000000" pitchFamily="2" charset="-78"/>
                <a:cs typeface="Sakkal Majalla" panose="02000000000000000000" pitchFamily="2" charset="-78"/>
              </a:rPr>
              <a:t>؛</a:t>
            </a:r>
          </a:p>
          <a:p>
            <a:pPr algn="just" rtl="1">
              <a:buFont typeface="Wingdings" panose="05000000000000000000" pitchFamily="2" charset="2"/>
              <a:buChar char="Ø"/>
            </a:pPr>
            <a:r>
              <a:rPr lang="ar-SA" sz="4000" b="1" dirty="0">
                <a:solidFill>
                  <a:srgbClr val="00B050"/>
                </a:solidFill>
                <a:latin typeface="Sakkal Majalla" panose="02000000000000000000" pitchFamily="2" charset="-78"/>
                <a:cs typeface="Sakkal Majalla" panose="02000000000000000000" pitchFamily="2" charset="-78"/>
              </a:rPr>
              <a:t>نتيجة المكانة غير اللائقة التي تحتلها الجباية ضمن أولويات المؤسسة الجزائرية</a:t>
            </a:r>
            <a:r>
              <a:rPr lang="ar-DZ" sz="4000" b="1" dirty="0">
                <a:solidFill>
                  <a:srgbClr val="00B050"/>
                </a:solidFill>
                <a:latin typeface="Sakkal Majalla" panose="02000000000000000000" pitchFamily="2" charset="-78"/>
                <a:cs typeface="Sakkal Majalla" panose="02000000000000000000" pitchFamily="2" charset="-78"/>
              </a:rPr>
              <a:t>؛</a:t>
            </a:r>
            <a:endParaRPr lang="fr-FR" sz="4000" b="1" dirty="0">
              <a:solidFill>
                <a:srgbClr val="00B050"/>
              </a:solidFill>
              <a:latin typeface="Sakkal Majalla" panose="02000000000000000000" pitchFamily="2" charset="-78"/>
              <a:cs typeface="Sakkal Majalla" panose="02000000000000000000" pitchFamily="2" charset="-78"/>
            </a:endParaRPr>
          </a:p>
          <a:p>
            <a:pPr algn="ctr" rtl="1"/>
            <a:endParaRPr lang="fr-FR" sz="3200" dirty="0">
              <a:solidFill>
                <a:srgbClr val="0070C0"/>
              </a:solidFill>
              <a:latin typeface="Traditional Arabic" panose="02020603050405020304" pitchFamily="18" charset="-78"/>
              <a:cs typeface="Traditional Arabic" panose="02020603050405020304" pitchFamily="18" charset="-78"/>
            </a:endParaRPr>
          </a:p>
          <a:p>
            <a:endParaRPr lang="fr-FR" dirty="0"/>
          </a:p>
        </p:txBody>
      </p:sp>
    </p:spTree>
    <p:extLst>
      <p:ext uri="{BB962C8B-B14F-4D97-AF65-F5344CB8AC3E}">
        <p14:creationId xmlns:p14="http://schemas.microsoft.com/office/powerpoint/2010/main" val="3955697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bg/>
                                          </p:spTgt>
                                        </p:tgtEl>
                                      </p:cBhvr>
                                      <p:by x="150000" y="150000"/>
                                    </p:animScale>
                                  </p:childTnLst>
                                </p:cTn>
                              </p:par>
                              <p:par>
                                <p:cTn id="7" presetID="6" presetClass="emph" presetSubtype="0" fill="hold" grpId="0" nodeType="withEffect">
                                  <p:stCondLst>
                                    <p:cond delay="0"/>
                                  </p:stCondLst>
                                  <p:childTnLst>
                                    <p:animScale>
                                      <p:cBhvr>
                                        <p:cTn id="8" dur="2000" fill="hold"/>
                                        <p:tgtEl>
                                          <p:spTgt spid="3">
                                            <p:txEl>
                                              <p:pRg st="0" end="0"/>
                                            </p:txEl>
                                          </p:spTgt>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1000"/>
                                        <p:tgtEl>
                                          <p:spTgt spid="3">
                                            <p:txEl>
                                              <p:pRg st="3" end="3"/>
                                            </p:txEl>
                                          </p:spTgt>
                                        </p:tgtEl>
                                      </p:cBhvr>
                                    </p:animEffect>
                                    <p:anim calcmode="lin" valueType="num">
                                      <p:cBhvr>
                                        <p:cTn id="2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5">
              <a:lumMod val="20000"/>
              <a:lumOff val="80000"/>
            </a:schemeClr>
          </a:solidFill>
        </p:spPr>
        <p:txBody>
          <a:bodyPr/>
          <a:lstStyle/>
          <a:p>
            <a:pPr algn="r" rtl="1"/>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p>
        </p:txBody>
      </p:sp>
      <p:sp>
        <p:nvSpPr>
          <p:cNvPr id="3" name="Espace réservé du contenu 2"/>
          <p:cNvSpPr>
            <a:spLocks noGrp="1"/>
          </p:cNvSpPr>
          <p:nvPr>
            <p:ph idx="1"/>
          </p:nvPr>
        </p:nvSpPr>
        <p:spPr>
          <a:xfrm>
            <a:off x="646112" y="2052918"/>
            <a:ext cx="9403742" cy="4195481"/>
          </a:xfrm>
          <a:solidFill>
            <a:schemeClr val="tx2"/>
          </a:solidFill>
        </p:spPr>
        <p:txBody>
          <a:bodyPr/>
          <a:lstStyle/>
          <a:p>
            <a:pPr algn="ctr" rtl="1"/>
            <a:endParaRPr lang="fr-FR" dirty="0" smtClean="0"/>
          </a:p>
          <a:p>
            <a:pPr algn="ctr" rtl="1"/>
            <a:endParaRPr lang="fr-FR" dirty="0"/>
          </a:p>
          <a:p>
            <a:pPr algn="ctr" rtl="1"/>
            <a:r>
              <a:rPr lang="ar-DZ" sz="4000" b="1" dirty="0">
                <a:solidFill>
                  <a:schemeClr val="accent5">
                    <a:lumMod val="75000"/>
                  </a:schemeClr>
                </a:solidFill>
                <a:latin typeface="Sakkal Majalla" panose="02000000000000000000" pitchFamily="2" charset="-78"/>
                <a:ea typeface="Calibri" panose="020F0502020204030204" pitchFamily="34" charset="0"/>
                <a:cs typeface="Sakkal Majalla" panose="02000000000000000000" pitchFamily="2" charset="-78"/>
              </a:rPr>
              <a:t>أولا : مراجعة الوعاء</a:t>
            </a:r>
          </a:p>
          <a:p>
            <a:pPr algn="ctr" rtl="1"/>
            <a:endParaRPr lang="fr-FR" dirty="0"/>
          </a:p>
        </p:txBody>
      </p:sp>
    </p:spTree>
    <p:extLst>
      <p:ext uri="{BB962C8B-B14F-4D97-AF65-F5344CB8AC3E}">
        <p14:creationId xmlns:p14="http://schemas.microsoft.com/office/powerpoint/2010/main" val="137430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5">
              <a:lumMod val="20000"/>
              <a:lumOff val="80000"/>
            </a:schemeClr>
          </a:solidFill>
        </p:spPr>
        <p:txBody>
          <a:bodyPr/>
          <a:lstStyle/>
          <a:p>
            <a:pPr algn="r" rtl="1"/>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p>
        </p:txBody>
      </p:sp>
      <p:sp>
        <p:nvSpPr>
          <p:cNvPr id="3" name="Espace réservé du contenu 2"/>
          <p:cNvSpPr>
            <a:spLocks noGrp="1"/>
          </p:cNvSpPr>
          <p:nvPr>
            <p:ph idx="1"/>
          </p:nvPr>
        </p:nvSpPr>
        <p:spPr>
          <a:xfrm>
            <a:off x="646112" y="2052918"/>
            <a:ext cx="9403742" cy="4195481"/>
          </a:xfrm>
          <a:solidFill>
            <a:schemeClr val="tx2"/>
          </a:solidFill>
        </p:spPr>
        <p:txBody>
          <a:bodyPr/>
          <a:lstStyle/>
          <a:p>
            <a:pPr algn="ctr" rtl="1"/>
            <a:endParaRPr lang="fr-FR" dirty="0" smtClean="0"/>
          </a:p>
          <a:p>
            <a:pPr marL="0" indent="0" algn="r" rtl="1">
              <a:lnSpc>
                <a:spcPts val="2200"/>
              </a:lnSpc>
              <a:spcBef>
                <a:spcPts val="600"/>
              </a:spcBef>
              <a:spcAft>
                <a:spcPts val="600"/>
              </a:spcAft>
              <a:buNone/>
            </a:pPr>
            <a:r>
              <a:rPr lang="fr-FR" b="1" dirty="0" smtClean="0">
                <a:solidFill>
                  <a:schemeClr val="accent2">
                    <a:lumMod val="75000"/>
                  </a:schemeClr>
                </a:solidFill>
                <a:ea typeface="Calibri" panose="020F0502020204030204" pitchFamily="34" charset="0"/>
                <a:cs typeface="Traditional Arabic" panose="02020603050405020304" pitchFamily="18" charset="-78"/>
              </a:rPr>
              <a:t>  </a:t>
            </a:r>
            <a:endParaRPr lang="fr-FR" sz="4000" b="1" dirty="0">
              <a:solidFill>
                <a:schemeClr val="accent2">
                  <a:lumMod val="75000"/>
                </a:schemeClr>
              </a:solidFill>
              <a:latin typeface="Sakkal Majalla" panose="02000000000000000000" pitchFamily="2" charset="-78"/>
              <a:ea typeface="Calibri" panose="020F0502020204030204" pitchFamily="34" charset="0"/>
              <a:cs typeface="Sakkal Majalla" panose="02000000000000000000" pitchFamily="2" charset="-78"/>
            </a:endParaRPr>
          </a:p>
          <a:p>
            <a:pPr marL="0" indent="0" algn="just" rtl="1">
              <a:lnSpc>
                <a:spcPts val="2200"/>
              </a:lnSpc>
              <a:spcBef>
                <a:spcPts val="600"/>
              </a:spcBef>
              <a:spcAft>
                <a:spcPts val="600"/>
              </a:spcAft>
              <a:buNone/>
            </a:pPr>
            <a:r>
              <a:rPr lang="ar-DZ" sz="4000" b="1" dirty="0" smtClean="0">
                <a:solidFill>
                  <a:schemeClr val="bg2"/>
                </a:solidFill>
                <a:latin typeface="Sakkal Majalla" panose="02000000000000000000" pitchFamily="2" charset="-78"/>
                <a:ea typeface="Calibri" panose="020F0502020204030204" pitchFamily="34" charset="0"/>
                <a:cs typeface="Sakkal Majalla" panose="02000000000000000000" pitchFamily="2" charset="-78"/>
              </a:rPr>
              <a:t>إن </a:t>
            </a:r>
            <a:r>
              <a:rPr lang="ar-DZ" sz="4000" b="1" dirty="0">
                <a:solidFill>
                  <a:schemeClr val="bg2"/>
                </a:solidFill>
                <a:latin typeface="Sakkal Majalla" panose="02000000000000000000" pitchFamily="2" charset="-78"/>
                <a:ea typeface="Calibri" panose="020F0502020204030204" pitchFamily="34" charset="0"/>
                <a:cs typeface="Sakkal Majalla" panose="02000000000000000000" pitchFamily="2" charset="-78"/>
              </a:rPr>
              <a:t>الربح الخاضع للضريبة على أرباح الشركات هو </a:t>
            </a:r>
            <a:r>
              <a:rPr lang="ar-DZ" sz="4000" b="1" dirty="0">
                <a:solidFill>
                  <a:srgbClr val="00B050"/>
                </a:solidFill>
                <a:latin typeface="Sakkal Majalla" panose="02000000000000000000" pitchFamily="2" charset="-78"/>
                <a:ea typeface="Calibri" panose="020F0502020204030204" pitchFamily="34" charset="0"/>
                <a:cs typeface="Sakkal Majalla" panose="02000000000000000000" pitchFamily="2" charset="-78"/>
              </a:rPr>
              <a:t>الربح </a:t>
            </a:r>
            <a:r>
              <a:rPr lang="ar-DZ" sz="4000" b="1" dirty="0" smtClean="0">
                <a:solidFill>
                  <a:srgbClr val="00B050"/>
                </a:solidFill>
                <a:latin typeface="Sakkal Majalla" panose="02000000000000000000" pitchFamily="2" charset="-78"/>
                <a:ea typeface="Calibri" panose="020F0502020204030204" pitchFamily="34" charset="0"/>
                <a:cs typeface="Sakkal Majalla" panose="02000000000000000000" pitchFamily="2" charset="-78"/>
              </a:rPr>
              <a:t>الصافي</a:t>
            </a:r>
            <a:endParaRPr lang="fr-FR" sz="4000" b="1" dirty="0" smtClean="0">
              <a:solidFill>
                <a:srgbClr val="00B050"/>
              </a:solidFill>
              <a:latin typeface="Sakkal Majalla" panose="02000000000000000000" pitchFamily="2" charset="-78"/>
              <a:ea typeface="Calibri" panose="020F0502020204030204" pitchFamily="34" charset="0"/>
              <a:cs typeface="Sakkal Majalla" panose="02000000000000000000" pitchFamily="2" charset="-78"/>
            </a:endParaRPr>
          </a:p>
          <a:p>
            <a:pPr marL="0" indent="0" algn="just" rtl="1">
              <a:lnSpc>
                <a:spcPts val="2200"/>
              </a:lnSpc>
              <a:spcBef>
                <a:spcPts val="600"/>
              </a:spcBef>
              <a:spcAft>
                <a:spcPts val="600"/>
              </a:spcAft>
              <a:buNone/>
            </a:pPr>
            <a:r>
              <a:rPr lang="ar-DZ" sz="4000" b="1" dirty="0" smtClean="0">
                <a:solidFill>
                  <a:srgbClr val="00B050"/>
                </a:solidFill>
                <a:latin typeface="Sakkal Majalla" panose="02000000000000000000" pitchFamily="2" charset="-78"/>
                <a:ea typeface="Calibri" panose="020F0502020204030204" pitchFamily="34" charset="0"/>
                <a:cs typeface="Sakkal Majalla" panose="02000000000000000000" pitchFamily="2" charset="-78"/>
              </a:rPr>
              <a:t> </a:t>
            </a:r>
            <a:r>
              <a:rPr lang="ar-DZ" sz="4000" b="1" dirty="0">
                <a:solidFill>
                  <a:srgbClr val="00B050"/>
                </a:solidFill>
                <a:latin typeface="Sakkal Majalla" panose="02000000000000000000" pitchFamily="2" charset="-78"/>
                <a:ea typeface="Calibri" panose="020F0502020204030204" pitchFamily="34" charset="0"/>
                <a:cs typeface="Sakkal Majalla" panose="02000000000000000000" pitchFamily="2" charset="-78"/>
              </a:rPr>
              <a:t>المحدد حسب </a:t>
            </a:r>
            <a:r>
              <a:rPr lang="ar-DZ" sz="4000" b="1" dirty="0" smtClean="0">
                <a:solidFill>
                  <a:srgbClr val="00B050"/>
                </a:solidFill>
                <a:latin typeface="Sakkal Majalla" panose="02000000000000000000" pitchFamily="2" charset="-78"/>
                <a:ea typeface="Calibri" panose="020F0502020204030204" pitchFamily="34" charset="0"/>
                <a:cs typeface="Sakkal Majalla" panose="02000000000000000000" pitchFamily="2" charset="-78"/>
              </a:rPr>
              <a:t>نتيجة</a:t>
            </a:r>
            <a:r>
              <a:rPr lang="fr-FR" sz="4000" b="1" dirty="0" smtClean="0">
                <a:solidFill>
                  <a:srgbClr val="00B050"/>
                </a:solidFill>
                <a:latin typeface="Sakkal Majalla" panose="02000000000000000000" pitchFamily="2" charset="-78"/>
                <a:ea typeface="Calibri" panose="020F0502020204030204" pitchFamily="34" charset="0"/>
                <a:cs typeface="Sakkal Majalla" panose="02000000000000000000" pitchFamily="2" charset="-78"/>
              </a:rPr>
              <a:t> </a:t>
            </a:r>
            <a:r>
              <a:rPr lang="ar-DZ" sz="4000" b="1" dirty="0" smtClean="0">
                <a:solidFill>
                  <a:srgbClr val="00B050"/>
                </a:solidFill>
                <a:latin typeface="Sakkal Majalla" panose="02000000000000000000" pitchFamily="2" charset="-78"/>
                <a:ea typeface="Calibri" panose="020F0502020204030204" pitchFamily="34" charset="0"/>
                <a:cs typeface="Sakkal Majalla" panose="02000000000000000000" pitchFamily="2" charset="-78"/>
              </a:rPr>
              <a:t>العمليات </a:t>
            </a:r>
            <a:r>
              <a:rPr lang="ar-DZ" sz="4000" b="1" dirty="0">
                <a:solidFill>
                  <a:srgbClr val="00B050"/>
                </a:solidFill>
                <a:latin typeface="Sakkal Majalla" panose="02000000000000000000" pitchFamily="2" charset="-78"/>
                <a:ea typeface="Calibri" panose="020F0502020204030204" pitchFamily="34" charset="0"/>
                <a:cs typeface="Sakkal Majalla" panose="02000000000000000000" pitchFamily="2" charset="-78"/>
              </a:rPr>
              <a:t>أيا كانت طبيعتها </a:t>
            </a:r>
            <a:r>
              <a:rPr lang="ar-DZ" sz="4000" b="1" dirty="0">
                <a:solidFill>
                  <a:schemeClr val="bg2"/>
                </a:solidFill>
                <a:latin typeface="Sakkal Majalla" panose="02000000000000000000" pitchFamily="2" charset="-78"/>
                <a:ea typeface="Calibri" panose="020F0502020204030204" pitchFamily="34" charset="0"/>
                <a:cs typeface="Sakkal Majalla" panose="02000000000000000000" pitchFamily="2" charset="-78"/>
              </a:rPr>
              <a:t>المحققة من </a:t>
            </a:r>
            <a:r>
              <a:rPr lang="ar-DZ" sz="4000" b="1" dirty="0" smtClean="0">
                <a:solidFill>
                  <a:schemeClr val="bg2"/>
                </a:solidFill>
                <a:latin typeface="Sakkal Majalla" panose="02000000000000000000" pitchFamily="2" charset="-78"/>
                <a:ea typeface="Calibri" panose="020F0502020204030204" pitchFamily="34" charset="0"/>
                <a:cs typeface="Sakkal Majalla" panose="02000000000000000000" pitchFamily="2" charset="-78"/>
              </a:rPr>
              <a:t>طرف</a:t>
            </a:r>
            <a:r>
              <a:rPr lang="fr-FR" sz="4000" b="1" dirty="0">
                <a:solidFill>
                  <a:schemeClr val="bg2"/>
                </a:solidFill>
                <a:latin typeface="Sakkal Majalla" panose="02000000000000000000" pitchFamily="2" charset="-78"/>
                <a:ea typeface="Calibri" panose="020F0502020204030204" pitchFamily="34" charset="0"/>
                <a:cs typeface="Sakkal Majalla" panose="02000000000000000000" pitchFamily="2" charset="-78"/>
              </a:rPr>
              <a:t> </a:t>
            </a:r>
            <a:r>
              <a:rPr lang="ar-DZ" sz="4000" b="1" dirty="0" smtClean="0">
                <a:solidFill>
                  <a:schemeClr val="bg2"/>
                </a:solidFill>
                <a:latin typeface="Sakkal Majalla" panose="02000000000000000000" pitchFamily="2" charset="-78"/>
                <a:ea typeface="Calibri" panose="020F0502020204030204" pitchFamily="34" charset="0"/>
                <a:cs typeface="Sakkal Majalla" panose="02000000000000000000" pitchFamily="2" charset="-78"/>
              </a:rPr>
              <a:t>المؤسسة والوحدات</a:t>
            </a:r>
            <a:r>
              <a:rPr lang="fr-FR" sz="4000" b="1" dirty="0">
                <a:solidFill>
                  <a:schemeClr val="bg2"/>
                </a:solidFill>
                <a:latin typeface="Sakkal Majalla" panose="02000000000000000000" pitchFamily="2" charset="-78"/>
                <a:ea typeface="Calibri" panose="020F0502020204030204" pitchFamily="34" charset="0"/>
                <a:cs typeface="Sakkal Majalla" panose="02000000000000000000" pitchFamily="2" charset="-78"/>
              </a:rPr>
              <a:t> </a:t>
            </a:r>
            <a:r>
              <a:rPr lang="ar-DZ" sz="4000" b="1" dirty="0" smtClean="0">
                <a:solidFill>
                  <a:schemeClr val="bg2"/>
                </a:solidFill>
                <a:latin typeface="Sakkal Majalla" panose="02000000000000000000" pitchFamily="2" charset="-78"/>
                <a:ea typeface="Calibri" panose="020F0502020204030204" pitchFamily="34" charset="0"/>
                <a:cs typeface="Sakkal Majalla" panose="02000000000000000000" pitchFamily="2" charset="-78"/>
              </a:rPr>
              <a:t>التابعة </a:t>
            </a:r>
            <a:r>
              <a:rPr lang="ar-DZ" sz="4000" b="1" dirty="0">
                <a:solidFill>
                  <a:schemeClr val="bg2"/>
                </a:solidFill>
                <a:latin typeface="Sakkal Majalla" panose="02000000000000000000" pitchFamily="2" charset="-78"/>
                <a:ea typeface="Calibri" panose="020F0502020204030204" pitchFamily="34" charset="0"/>
                <a:cs typeface="Sakkal Majalla" panose="02000000000000000000" pitchFamily="2" charset="-78"/>
              </a:rPr>
              <a:t>لها، </a:t>
            </a:r>
            <a:r>
              <a:rPr lang="ar-DZ" sz="4000" b="1" dirty="0">
                <a:solidFill>
                  <a:srgbClr val="00B050"/>
                </a:solidFill>
                <a:latin typeface="Sakkal Majalla" panose="02000000000000000000" pitchFamily="2" charset="-78"/>
                <a:ea typeface="Calibri" panose="020F0502020204030204" pitchFamily="34" charset="0"/>
                <a:cs typeface="Sakkal Majalla" panose="02000000000000000000" pitchFamily="2" charset="-78"/>
              </a:rPr>
              <a:t>بما في </a:t>
            </a:r>
            <a:r>
              <a:rPr lang="ar-DZ" sz="4000" b="1" dirty="0" smtClean="0">
                <a:solidFill>
                  <a:srgbClr val="00B050"/>
                </a:solidFill>
                <a:latin typeface="Sakkal Majalla" panose="02000000000000000000" pitchFamily="2" charset="-78"/>
                <a:ea typeface="Calibri" panose="020F0502020204030204" pitchFamily="34" charset="0"/>
                <a:cs typeface="Sakkal Majalla" panose="02000000000000000000" pitchFamily="2" charset="-78"/>
              </a:rPr>
              <a:t>ذلك</a:t>
            </a:r>
            <a:r>
              <a:rPr lang="fr-FR" sz="4000" b="1" dirty="0" smtClean="0">
                <a:solidFill>
                  <a:srgbClr val="00B050"/>
                </a:solidFill>
                <a:latin typeface="Sakkal Majalla" panose="02000000000000000000" pitchFamily="2" charset="-78"/>
                <a:ea typeface="Calibri" panose="020F0502020204030204" pitchFamily="34" charset="0"/>
                <a:cs typeface="Sakkal Majalla" panose="02000000000000000000" pitchFamily="2" charset="-78"/>
              </a:rPr>
              <a:t> </a:t>
            </a:r>
            <a:r>
              <a:rPr lang="ar-DZ" sz="4000" b="1" dirty="0" smtClean="0">
                <a:solidFill>
                  <a:srgbClr val="00B050"/>
                </a:solidFill>
                <a:latin typeface="Sakkal Majalla" panose="02000000000000000000" pitchFamily="2" charset="-78"/>
                <a:ea typeface="Calibri" panose="020F0502020204030204" pitchFamily="34" charset="0"/>
                <a:cs typeface="Sakkal Majalla" panose="02000000000000000000" pitchFamily="2" charset="-78"/>
              </a:rPr>
              <a:t>على </a:t>
            </a:r>
            <a:r>
              <a:rPr lang="ar-DZ" sz="4000" b="1" dirty="0">
                <a:solidFill>
                  <a:srgbClr val="00B050"/>
                </a:solidFill>
                <a:latin typeface="Sakkal Majalla" panose="02000000000000000000" pitchFamily="2" charset="-78"/>
                <a:ea typeface="Calibri" panose="020F0502020204030204" pitchFamily="34" charset="0"/>
                <a:cs typeface="Sakkal Majalla" panose="02000000000000000000" pitchFamily="2" charset="-78"/>
              </a:rPr>
              <a:t>وجه الخصوص التنازلات عن أي عنصر من عناصر </a:t>
            </a:r>
            <a:r>
              <a:rPr lang="ar-DZ" sz="4000" b="1" dirty="0" smtClean="0">
                <a:solidFill>
                  <a:srgbClr val="00B050"/>
                </a:solidFill>
                <a:latin typeface="Sakkal Majalla" panose="02000000000000000000" pitchFamily="2" charset="-78"/>
                <a:ea typeface="Calibri" panose="020F0502020204030204" pitchFamily="34" charset="0"/>
                <a:cs typeface="Sakkal Majalla" panose="02000000000000000000" pitchFamily="2" charset="-78"/>
              </a:rPr>
              <a:t>الأصول</a:t>
            </a:r>
            <a:r>
              <a:rPr lang="fr-FR" sz="4000" b="1" dirty="0">
                <a:solidFill>
                  <a:srgbClr val="00B050"/>
                </a:solidFill>
                <a:latin typeface="Sakkal Majalla" panose="02000000000000000000" pitchFamily="2" charset="-78"/>
                <a:ea typeface="Calibri" panose="020F0502020204030204" pitchFamily="34" charset="0"/>
                <a:cs typeface="Sakkal Majalla" panose="02000000000000000000" pitchFamily="2" charset="-78"/>
              </a:rPr>
              <a:t> </a:t>
            </a:r>
            <a:r>
              <a:rPr lang="ar-DZ" sz="4000" b="1" dirty="0" smtClean="0">
                <a:solidFill>
                  <a:srgbClr val="00B050"/>
                </a:solidFill>
                <a:latin typeface="Sakkal Majalla" panose="02000000000000000000" pitchFamily="2" charset="-78"/>
                <a:ea typeface="Calibri" panose="020F0502020204030204" pitchFamily="34" charset="0"/>
                <a:cs typeface="Sakkal Majalla" panose="02000000000000000000" pitchFamily="2" charset="-78"/>
              </a:rPr>
              <a:t>أثناء </a:t>
            </a:r>
            <a:r>
              <a:rPr lang="ar-DZ" sz="4000" b="1" dirty="0" err="1">
                <a:solidFill>
                  <a:srgbClr val="00B050"/>
                </a:solidFill>
                <a:latin typeface="Sakkal Majalla" panose="02000000000000000000" pitchFamily="2" charset="-78"/>
                <a:ea typeface="Calibri" panose="020F0502020204030204" pitchFamily="34" charset="0"/>
                <a:cs typeface="Sakkal Majalla" panose="02000000000000000000" pitchFamily="2" charset="-78"/>
              </a:rPr>
              <a:t>الإستغلال</a:t>
            </a:r>
            <a:r>
              <a:rPr lang="ar-DZ" sz="4000" b="1" dirty="0">
                <a:solidFill>
                  <a:srgbClr val="00B050"/>
                </a:solidFill>
                <a:latin typeface="Sakkal Majalla" panose="02000000000000000000" pitchFamily="2" charset="-78"/>
                <a:ea typeface="Calibri" panose="020F0502020204030204" pitchFamily="34" charset="0"/>
                <a:cs typeface="Sakkal Majalla" panose="02000000000000000000" pitchFamily="2" charset="-78"/>
              </a:rPr>
              <a:t> أوفي نهايته </a:t>
            </a:r>
          </a:p>
          <a:p>
            <a:pPr algn="ctr" rtl="1"/>
            <a:endParaRPr lang="fr-FR" sz="4000" dirty="0">
              <a:solidFill>
                <a:srgbClr val="00B0F0"/>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16184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2" end="2"/>
                                            </p:txEl>
                                          </p:spTgt>
                                        </p:tgtEl>
                                        <p:attrNameLst>
                                          <p:attrName>ppt_x</p:attrName>
                                          <p:attrName>ppt_y</p:attrName>
                                        </p:attrNameLst>
                                      </p:cBhvr>
                                    </p:animMotion>
                                    <p:animRot by="1500000">
                                      <p:cBhvr>
                                        <p:cTn id="7" dur="125" fill="hold">
                                          <p:stCondLst>
                                            <p:cond delay="0"/>
                                          </p:stCondLst>
                                        </p:cTn>
                                        <p:tgtEl>
                                          <p:spTgt spid="3">
                                            <p:txEl>
                                              <p:pRg st="2" end="2"/>
                                            </p:txEl>
                                          </p:spTgt>
                                        </p:tgtEl>
                                        <p:attrNameLst>
                                          <p:attrName>r</p:attrName>
                                        </p:attrNameLst>
                                      </p:cBhvr>
                                    </p:animRot>
                                    <p:animRot by="-1500000">
                                      <p:cBhvr>
                                        <p:cTn id="8" dur="125" fill="hold">
                                          <p:stCondLst>
                                            <p:cond delay="125"/>
                                          </p:stCondLst>
                                        </p:cTn>
                                        <p:tgtEl>
                                          <p:spTgt spid="3">
                                            <p:txEl>
                                              <p:pRg st="2" end="2"/>
                                            </p:txEl>
                                          </p:spTgt>
                                        </p:tgtEl>
                                        <p:attrNameLst>
                                          <p:attrName>r</p:attrName>
                                        </p:attrNameLst>
                                      </p:cBhvr>
                                    </p:animRot>
                                    <p:animRot by="-1500000">
                                      <p:cBhvr>
                                        <p:cTn id="9" dur="125" fill="hold">
                                          <p:stCondLst>
                                            <p:cond delay="250"/>
                                          </p:stCondLst>
                                        </p:cTn>
                                        <p:tgtEl>
                                          <p:spTgt spid="3">
                                            <p:txEl>
                                              <p:pRg st="2" end="2"/>
                                            </p:txEl>
                                          </p:spTgt>
                                        </p:tgtEl>
                                        <p:attrNameLst>
                                          <p:attrName>r</p:attrName>
                                        </p:attrNameLst>
                                      </p:cBhvr>
                                    </p:animRot>
                                    <p:animRot by="1500000">
                                      <p:cBhvr>
                                        <p:cTn id="10" dur="125" fill="hold">
                                          <p:stCondLst>
                                            <p:cond delay="375"/>
                                          </p:stCondLst>
                                        </p:cTn>
                                        <p:tgtEl>
                                          <p:spTgt spid="3">
                                            <p:txEl>
                                              <p:pRg st="2" end="2"/>
                                            </p:txEl>
                                          </p:spTgt>
                                        </p:tgtEl>
                                        <p:attrNameLst>
                                          <p:attrName>r</p:attrName>
                                        </p:attrNameLst>
                                      </p:cBhvr>
                                    </p:animRot>
                                  </p:childTnLst>
                                </p:cTn>
                              </p:par>
                              <p:par>
                                <p:cTn id="11" presetID="34" presetClass="emph" presetSubtype="0"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3">
                                            <p:txEl>
                                              <p:pRg st="3" end="3"/>
                                            </p:txEl>
                                          </p:spTgt>
                                        </p:tgtEl>
                                        <p:attrNameLst>
                                          <p:attrName>ppt_x</p:attrName>
                                          <p:attrName>ppt_y</p:attrName>
                                        </p:attrNameLst>
                                      </p:cBhvr>
                                    </p:animMotion>
                                    <p:animRot by="1500000">
                                      <p:cBhvr>
                                        <p:cTn id="13" dur="125" fill="hold">
                                          <p:stCondLst>
                                            <p:cond delay="0"/>
                                          </p:stCondLst>
                                        </p:cTn>
                                        <p:tgtEl>
                                          <p:spTgt spid="3">
                                            <p:txEl>
                                              <p:pRg st="3" end="3"/>
                                            </p:txEl>
                                          </p:spTgt>
                                        </p:tgtEl>
                                        <p:attrNameLst>
                                          <p:attrName>r</p:attrName>
                                        </p:attrNameLst>
                                      </p:cBhvr>
                                    </p:animRot>
                                    <p:animRot by="-1500000">
                                      <p:cBhvr>
                                        <p:cTn id="14" dur="125" fill="hold">
                                          <p:stCondLst>
                                            <p:cond delay="125"/>
                                          </p:stCondLst>
                                        </p:cTn>
                                        <p:tgtEl>
                                          <p:spTgt spid="3">
                                            <p:txEl>
                                              <p:pRg st="3" end="3"/>
                                            </p:txEl>
                                          </p:spTgt>
                                        </p:tgtEl>
                                        <p:attrNameLst>
                                          <p:attrName>r</p:attrName>
                                        </p:attrNameLst>
                                      </p:cBhvr>
                                    </p:animRot>
                                    <p:animRot by="-1500000">
                                      <p:cBhvr>
                                        <p:cTn id="15" dur="125" fill="hold">
                                          <p:stCondLst>
                                            <p:cond delay="250"/>
                                          </p:stCondLst>
                                        </p:cTn>
                                        <p:tgtEl>
                                          <p:spTgt spid="3">
                                            <p:txEl>
                                              <p:pRg st="3" end="3"/>
                                            </p:txEl>
                                          </p:spTgt>
                                        </p:tgtEl>
                                        <p:attrNameLst>
                                          <p:attrName>r</p:attrName>
                                        </p:attrNameLst>
                                      </p:cBhvr>
                                    </p:animRot>
                                    <p:animRot by="1500000">
                                      <p:cBhvr>
                                        <p:cTn id="16" dur="125" fill="hold">
                                          <p:stCondLst>
                                            <p:cond delay="375"/>
                                          </p:stCondLst>
                                        </p:cTn>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5">
              <a:lumMod val="20000"/>
              <a:lumOff val="80000"/>
            </a:schemeClr>
          </a:solidFill>
        </p:spPr>
        <p:txBody>
          <a:bodyPr/>
          <a:lstStyle/>
          <a:p>
            <a:pPr algn="r" rtl="1"/>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p>
        </p:txBody>
      </p:sp>
      <p:sp>
        <p:nvSpPr>
          <p:cNvPr id="3" name="Espace réservé du contenu 2"/>
          <p:cNvSpPr>
            <a:spLocks noGrp="1"/>
          </p:cNvSpPr>
          <p:nvPr>
            <p:ph idx="1"/>
          </p:nvPr>
        </p:nvSpPr>
        <p:spPr>
          <a:xfrm>
            <a:off x="646112" y="2052918"/>
            <a:ext cx="9403742" cy="4195481"/>
          </a:xfrm>
          <a:blipFill>
            <a:blip r:embed="rId2"/>
            <a:tile tx="0" ty="0" sx="100000" sy="100000" flip="none" algn="tl"/>
          </a:blipFill>
        </p:spPr>
        <p:txBody>
          <a:bodyPr/>
          <a:lstStyle/>
          <a:p>
            <a:pPr algn="ctr" rtl="1"/>
            <a:endParaRPr lang="fr-FR" dirty="0" smtClean="0"/>
          </a:p>
          <a:p>
            <a:pPr algn="ctr" rtl="1"/>
            <a:endParaRPr lang="fr-FR" dirty="0"/>
          </a:p>
          <a:p>
            <a:pPr algn="ctr" rtl="1"/>
            <a:r>
              <a:rPr lang="ar-DZ" sz="2800" b="1" dirty="0">
                <a:solidFill>
                  <a:srgbClr val="00B050"/>
                </a:solidFill>
                <a:latin typeface="Sakkal Majalla" panose="02000000000000000000" pitchFamily="2" charset="-78"/>
                <a:ea typeface="Calibri" panose="020F0502020204030204" pitchFamily="34" charset="0"/>
                <a:cs typeface="Sakkal Majalla" panose="02000000000000000000" pitchFamily="2" charset="-78"/>
              </a:rPr>
              <a:t>النتيجة </a:t>
            </a:r>
            <a:r>
              <a:rPr lang="ar-DZ" sz="2800" b="1" dirty="0" err="1">
                <a:solidFill>
                  <a:srgbClr val="00B050"/>
                </a:solidFill>
                <a:latin typeface="Sakkal Majalla" panose="02000000000000000000" pitchFamily="2" charset="-78"/>
                <a:ea typeface="Calibri" panose="020F0502020204030204" pitchFamily="34" charset="0"/>
                <a:cs typeface="Sakkal Majalla" panose="02000000000000000000" pitchFamily="2" charset="-78"/>
              </a:rPr>
              <a:t>الجبائية</a:t>
            </a:r>
            <a:r>
              <a:rPr lang="ar-DZ" sz="2800" b="1" dirty="0">
                <a:solidFill>
                  <a:srgbClr val="00B050"/>
                </a:solidFill>
                <a:latin typeface="Sakkal Majalla" panose="02000000000000000000" pitchFamily="2" charset="-78"/>
                <a:ea typeface="Calibri" panose="020F0502020204030204" pitchFamily="34" charset="0"/>
                <a:cs typeface="Sakkal Majalla" panose="02000000000000000000" pitchFamily="2" charset="-78"/>
              </a:rPr>
              <a:t> </a:t>
            </a:r>
            <a:r>
              <a:rPr lang="ar-DZ" sz="2800" b="1" dirty="0">
                <a:solidFill>
                  <a:schemeClr val="bg2">
                    <a:lumMod val="50000"/>
                  </a:schemeClr>
                </a:solidFill>
                <a:latin typeface="Sakkal Majalla" panose="02000000000000000000" pitchFamily="2" charset="-78"/>
                <a:ea typeface="Calibri" panose="020F0502020204030204" pitchFamily="34" charset="0"/>
                <a:cs typeface="Sakkal Majalla" panose="02000000000000000000" pitchFamily="2" charset="-78"/>
              </a:rPr>
              <a:t>=</a:t>
            </a:r>
            <a:r>
              <a:rPr lang="ar-DZ" sz="2800" b="1" dirty="0">
                <a:latin typeface="Sakkal Majalla" panose="02000000000000000000" pitchFamily="2" charset="-78"/>
                <a:ea typeface="Calibri" panose="020F0502020204030204" pitchFamily="34" charset="0"/>
                <a:cs typeface="Sakkal Majalla" panose="02000000000000000000" pitchFamily="2" charset="-78"/>
              </a:rPr>
              <a:t> </a:t>
            </a:r>
            <a:r>
              <a:rPr lang="ar-DZ" sz="2800" b="1" dirty="0">
                <a:solidFill>
                  <a:srgbClr val="492855"/>
                </a:solidFill>
                <a:latin typeface="Sakkal Majalla" panose="02000000000000000000" pitchFamily="2" charset="-78"/>
                <a:ea typeface="Calibri" panose="020F0502020204030204" pitchFamily="34" charset="0"/>
                <a:cs typeface="Sakkal Majalla" panose="02000000000000000000" pitchFamily="2" charset="-78"/>
              </a:rPr>
              <a:t>النتيجة المحاسبية </a:t>
            </a:r>
            <a:r>
              <a:rPr lang="ar-DZ" sz="2800" b="1" dirty="0">
                <a:solidFill>
                  <a:schemeClr val="bg2">
                    <a:lumMod val="50000"/>
                  </a:schemeClr>
                </a:solidFill>
                <a:latin typeface="Sakkal Majalla" panose="02000000000000000000" pitchFamily="2" charset="-78"/>
                <a:ea typeface="Calibri" panose="020F0502020204030204" pitchFamily="34" charset="0"/>
                <a:cs typeface="Sakkal Majalla" panose="02000000000000000000" pitchFamily="2" charset="-78"/>
              </a:rPr>
              <a:t>+</a:t>
            </a:r>
            <a:r>
              <a:rPr lang="ar-DZ" sz="2800" b="1" dirty="0">
                <a:latin typeface="Sakkal Majalla" panose="02000000000000000000" pitchFamily="2" charset="-78"/>
                <a:ea typeface="Calibri" panose="020F0502020204030204" pitchFamily="34" charset="0"/>
                <a:cs typeface="Sakkal Majalla" panose="02000000000000000000" pitchFamily="2" charset="-78"/>
              </a:rPr>
              <a:t> </a:t>
            </a:r>
            <a:r>
              <a:rPr lang="ar-DZ" sz="2800" b="1" dirty="0" err="1">
                <a:solidFill>
                  <a:schemeClr val="accent2">
                    <a:lumMod val="50000"/>
                  </a:schemeClr>
                </a:solidFill>
                <a:latin typeface="Sakkal Majalla" panose="02000000000000000000" pitchFamily="2" charset="-78"/>
                <a:ea typeface="Calibri" panose="020F0502020204030204" pitchFamily="34" charset="0"/>
                <a:cs typeface="Sakkal Majalla" panose="02000000000000000000" pitchFamily="2" charset="-78"/>
              </a:rPr>
              <a:t>الإدماجات</a:t>
            </a:r>
            <a:r>
              <a:rPr lang="ar-DZ" sz="2800" b="1" dirty="0">
                <a:solidFill>
                  <a:schemeClr val="accent2">
                    <a:lumMod val="50000"/>
                  </a:schemeClr>
                </a:solidFill>
                <a:latin typeface="Sakkal Majalla" panose="02000000000000000000" pitchFamily="2" charset="-78"/>
                <a:ea typeface="Calibri" panose="020F0502020204030204" pitchFamily="34" charset="0"/>
                <a:cs typeface="Sakkal Majalla" panose="02000000000000000000" pitchFamily="2" charset="-78"/>
              </a:rPr>
              <a:t> (</a:t>
            </a:r>
            <a:r>
              <a:rPr lang="ar-DZ" sz="2800" b="1" dirty="0" err="1">
                <a:solidFill>
                  <a:schemeClr val="accent2">
                    <a:lumMod val="50000"/>
                  </a:schemeClr>
                </a:solidFill>
                <a:latin typeface="Sakkal Majalla" panose="02000000000000000000" pitchFamily="2" charset="-78"/>
                <a:ea typeface="Calibri" panose="020F0502020204030204" pitchFamily="34" charset="0"/>
                <a:cs typeface="Sakkal Majalla" panose="02000000000000000000" pitchFamily="2" charset="-78"/>
              </a:rPr>
              <a:t>الإستردادات</a:t>
            </a:r>
            <a:r>
              <a:rPr lang="ar-DZ" sz="2800" b="1" dirty="0">
                <a:solidFill>
                  <a:schemeClr val="accent2">
                    <a:lumMod val="50000"/>
                  </a:schemeClr>
                </a:solidFill>
                <a:latin typeface="Sakkal Majalla" panose="02000000000000000000" pitchFamily="2" charset="-78"/>
                <a:ea typeface="Calibri" panose="020F0502020204030204" pitchFamily="34" charset="0"/>
                <a:cs typeface="Sakkal Majalla" panose="02000000000000000000" pitchFamily="2" charset="-78"/>
              </a:rPr>
              <a:t>) </a:t>
            </a:r>
            <a:r>
              <a:rPr lang="ar-DZ" sz="2800" b="1" dirty="0">
                <a:solidFill>
                  <a:schemeClr val="bg2">
                    <a:lumMod val="50000"/>
                  </a:schemeClr>
                </a:solidFill>
                <a:latin typeface="Sakkal Majalla" panose="02000000000000000000" pitchFamily="2" charset="-78"/>
                <a:ea typeface="Calibri" panose="020F0502020204030204" pitchFamily="34" charset="0"/>
                <a:cs typeface="Sakkal Majalla" panose="02000000000000000000" pitchFamily="2" charset="-78"/>
              </a:rPr>
              <a:t>-</a:t>
            </a:r>
            <a:r>
              <a:rPr lang="ar-DZ" sz="2800" b="1" dirty="0">
                <a:latin typeface="Sakkal Majalla" panose="02000000000000000000" pitchFamily="2" charset="-78"/>
                <a:ea typeface="Calibri" panose="020F0502020204030204" pitchFamily="34" charset="0"/>
                <a:cs typeface="Sakkal Majalla" panose="02000000000000000000" pitchFamily="2" charset="-78"/>
              </a:rPr>
              <a:t> </a:t>
            </a:r>
            <a:r>
              <a:rPr lang="ar-DZ" sz="2800" b="1" dirty="0">
                <a:solidFill>
                  <a:srgbClr val="FF0000"/>
                </a:solidFill>
                <a:latin typeface="Sakkal Majalla" panose="02000000000000000000" pitchFamily="2" charset="-78"/>
                <a:ea typeface="Calibri" panose="020F0502020204030204" pitchFamily="34" charset="0"/>
                <a:cs typeface="Sakkal Majalla" panose="02000000000000000000" pitchFamily="2" charset="-78"/>
              </a:rPr>
              <a:t>التخفيضات</a:t>
            </a:r>
            <a:endParaRPr lang="fr-FR" sz="28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35090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5">
              <a:lumMod val="20000"/>
              <a:lumOff val="80000"/>
            </a:schemeClr>
          </a:solidFill>
        </p:spPr>
        <p:txBody>
          <a:bodyPr/>
          <a:lstStyle/>
          <a:p>
            <a:pPr algn="r" rtl="1"/>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p>
        </p:txBody>
      </p:sp>
      <p:sp>
        <p:nvSpPr>
          <p:cNvPr id="3" name="Espace réservé du contenu 2"/>
          <p:cNvSpPr>
            <a:spLocks noGrp="1"/>
          </p:cNvSpPr>
          <p:nvPr>
            <p:ph idx="1"/>
          </p:nvPr>
        </p:nvSpPr>
        <p:spPr>
          <a:xfrm>
            <a:off x="646112" y="2052918"/>
            <a:ext cx="9403742" cy="4195481"/>
          </a:xfrm>
        </p:spPr>
        <p:txBody>
          <a:bodyPr/>
          <a:lstStyle/>
          <a:p>
            <a:pPr algn="ctr" rtl="1"/>
            <a:endParaRPr lang="fr-FR" dirty="0" smtClean="0"/>
          </a:p>
          <a:p>
            <a:pPr algn="ctr" rtl="1"/>
            <a:endParaRPr lang="fr-FR" dirty="0"/>
          </a:p>
          <a:p>
            <a:pPr marL="0" indent="0" algn="ctr" rtl="1">
              <a:lnSpc>
                <a:spcPts val="2200"/>
              </a:lnSpc>
              <a:spcBef>
                <a:spcPts val="600"/>
              </a:spcBef>
              <a:spcAft>
                <a:spcPts val="600"/>
              </a:spcAft>
              <a:buNone/>
            </a:pPr>
            <a:r>
              <a:rPr lang="ar-DZ" sz="4000" b="1" dirty="0">
                <a:latin typeface="Sakkal Majalla" panose="02000000000000000000" pitchFamily="2" charset="-78"/>
                <a:ea typeface="Calibri" panose="020F0502020204030204" pitchFamily="34" charset="0"/>
                <a:cs typeface="Sakkal Majalla" panose="02000000000000000000" pitchFamily="2" charset="-78"/>
              </a:rPr>
              <a:t>مراجعة كيفية تحديد النتيجة المحاسبية</a:t>
            </a:r>
          </a:p>
          <a:p>
            <a:pPr algn="just" rtl="1">
              <a:lnSpc>
                <a:spcPts val="2200"/>
              </a:lnSpc>
              <a:spcBef>
                <a:spcPts val="600"/>
              </a:spcBef>
              <a:spcAft>
                <a:spcPts val="600"/>
              </a:spcAft>
            </a:pPr>
            <a:endParaRPr lang="ar-DZ" sz="4000" b="1" dirty="0">
              <a:latin typeface="Sakkal Majalla" panose="02000000000000000000" pitchFamily="2" charset="-78"/>
              <a:ea typeface="Calibri" panose="020F0502020204030204" pitchFamily="34" charset="0"/>
              <a:cs typeface="Sakkal Majalla" panose="02000000000000000000" pitchFamily="2" charset="-78"/>
            </a:endParaRPr>
          </a:p>
          <a:p>
            <a:pPr algn="just" rtl="1">
              <a:lnSpc>
                <a:spcPts val="2200"/>
              </a:lnSpc>
              <a:spcBef>
                <a:spcPts val="600"/>
              </a:spcBef>
              <a:spcAft>
                <a:spcPts val="600"/>
              </a:spcAft>
            </a:pPr>
            <a:endParaRPr lang="ar-DZ" sz="4000" b="1" dirty="0">
              <a:latin typeface="Sakkal Majalla" panose="02000000000000000000" pitchFamily="2" charset="-78"/>
              <a:ea typeface="Calibri" panose="020F0502020204030204" pitchFamily="34" charset="0"/>
              <a:cs typeface="Sakkal Majalla" panose="02000000000000000000" pitchFamily="2" charset="-78"/>
            </a:endParaRPr>
          </a:p>
          <a:p>
            <a:pPr marL="0" indent="0" algn="just" rtl="1">
              <a:lnSpc>
                <a:spcPts val="2200"/>
              </a:lnSpc>
              <a:spcBef>
                <a:spcPts val="600"/>
              </a:spcBef>
              <a:spcAft>
                <a:spcPts val="600"/>
              </a:spcAft>
              <a:buNone/>
            </a:pPr>
            <a:endParaRPr lang="ar-DZ" sz="4000" dirty="0">
              <a:latin typeface="Sakkal Majalla" panose="02000000000000000000" pitchFamily="2" charset="-78"/>
              <a:ea typeface="Calibri" panose="020F0502020204030204" pitchFamily="34" charset="0"/>
              <a:cs typeface="Sakkal Majalla" panose="02000000000000000000" pitchFamily="2" charset="-78"/>
            </a:endParaRPr>
          </a:p>
          <a:p>
            <a:pPr marL="0" indent="0" algn="r" rtl="1">
              <a:lnSpc>
                <a:spcPts val="2200"/>
              </a:lnSpc>
              <a:spcBef>
                <a:spcPts val="600"/>
              </a:spcBef>
              <a:spcAft>
                <a:spcPts val="600"/>
              </a:spcAft>
              <a:buNone/>
            </a:pPr>
            <a:r>
              <a:rPr lang="ar-DZ" sz="4000" b="1" dirty="0">
                <a:latin typeface="Sakkal Majalla" panose="02000000000000000000" pitchFamily="2" charset="-78"/>
                <a:ea typeface="Calibri" panose="020F0502020204030204" pitchFamily="34" charset="0"/>
                <a:cs typeface="Sakkal Majalla" panose="02000000000000000000" pitchFamily="2" charset="-78"/>
              </a:rPr>
              <a:t>ويكون ذلك بمراجعة كيفية </a:t>
            </a:r>
            <a:r>
              <a:rPr lang="ar-DZ" sz="4000" b="1" dirty="0">
                <a:solidFill>
                  <a:srgbClr val="00B0F0"/>
                </a:solidFill>
                <a:latin typeface="Sakkal Majalla" panose="02000000000000000000" pitchFamily="2" charset="-78"/>
                <a:ea typeface="Calibri" panose="020F0502020204030204" pitchFamily="34" charset="0"/>
                <a:cs typeface="Sakkal Majalla" panose="02000000000000000000" pitchFamily="2" charset="-78"/>
              </a:rPr>
              <a:t>تحديد النواتج والأعباء </a:t>
            </a:r>
            <a:r>
              <a:rPr lang="ar-DZ" sz="4000" b="1" dirty="0">
                <a:latin typeface="Sakkal Majalla" panose="02000000000000000000" pitchFamily="2" charset="-78"/>
                <a:ea typeface="Calibri" panose="020F0502020204030204" pitchFamily="34" charset="0"/>
                <a:cs typeface="Sakkal Majalla" panose="02000000000000000000" pitchFamily="2" charset="-78"/>
              </a:rPr>
              <a:t>بإجراء </a:t>
            </a:r>
            <a:endParaRPr lang="fr-FR" sz="4000" b="1" dirty="0" smtClean="0">
              <a:latin typeface="Sakkal Majalla" panose="02000000000000000000" pitchFamily="2" charset="-78"/>
              <a:ea typeface="Calibri" panose="020F0502020204030204" pitchFamily="34" charset="0"/>
              <a:cs typeface="Sakkal Majalla" panose="02000000000000000000" pitchFamily="2" charset="-78"/>
            </a:endParaRPr>
          </a:p>
          <a:p>
            <a:pPr marL="0" indent="0" algn="r" rtl="1">
              <a:lnSpc>
                <a:spcPts val="2200"/>
              </a:lnSpc>
              <a:spcBef>
                <a:spcPts val="600"/>
              </a:spcBef>
              <a:spcAft>
                <a:spcPts val="600"/>
              </a:spcAft>
              <a:buNone/>
            </a:pPr>
            <a:r>
              <a:rPr lang="ar-DZ" sz="4000" b="1" dirty="0" smtClean="0">
                <a:latin typeface="Sakkal Majalla" panose="02000000000000000000" pitchFamily="2" charset="-78"/>
                <a:ea typeface="Calibri" panose="020F0502020204030204" pitchFamily="34" charset="0"/>
                <a:cs typeface="Sakkal Majalla" panose="02000000000000000000" pitchFamily="2" charset="-78"/>
              </a:rPr>
              <a:t>عمليات </a:t>
            </a:r>
            <a:r>
              <a:rPr lang="ar-DZ" sz="4000" b="1" dirty="0">
                <a:solidFill>
                  <a:srgbClr val="00B0F0"/>
                </a:solidFill>
                <a:latin typeface="Sakkal Majalla" panose="02000000000000000000" pitchFamily="2" charset="-78"/>
                <a:ea typeface="Calibri" panose="020F0502020204030204" pitchFamily="34" charset="0"/>
                <a:cs typeface="Sakkal Majalla" panose="02000000000000000000" pitchFamily="2" charset="-78"/>
              </a:rPr>
              <a:t>بحث وتحقيق فيها</a:t>
            </a:r>
            <a:r>
              <a:rPr lang="ar-DZ" sz="4000" dirty="0">
                <a:latin typeface="Sakkal Majalla" panose="02000000000000000000" pitchFamily="2" charset="-78"/>
                <a:ea typeface="Calibri" panose="020F0502020204030204" pitchFamily="34" charset="0"/>
                <a:cs typeface="Sakkal Majalla" panose="02000000000000000000" pitchFamily="2" charset="-78"/>
              </a:rPr>
              <a:t>. </a:t>
            </a:r>
            <a:endParaRPr lang="fr-FR" sz="4000" dirty="0">
              <a:latin typeface="Sakkal Majalla" panose="02000000000000000000" pitchFamily="2" charset="-78"/>
              <a:ea typeface="Calibri" panose="020F0502020204030204" pitchFamily="34" charset="0"/>
              <a:cs typeface="Sakkal Majalla" panose="02000000000000000000" pitchFamily="2" charset="-78"/>
            </a:endParaRPr>
          </a:p>
          <a:p>
            <a:pPr algn="ctr" rtl="1"/>
            <a:endParaRPr lang="fr-FR" dirty="0"/>
          </a:p>
        </p:txBody>
      </p:sp>
    </p:spTree>
    <p:extLst>
      <p:ext uri="{BB962C8B-B14F-4D97-AF65-F5344CB8AC3E}">
        <p14:creationId xmlns:p14="http://schemas.microsoft.com/office/powerpoint/2010/main" val="181823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p:cTn id="1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6" end="6"/>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p:cTn id="19"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solidFill>
        </p:spPr>
        <p:txBody>
          <a:bodyPr/>
          <a:lstStyle/>
          <a:p>
            <a:pPr algn="r" rtl="1"/>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p>
        </p:txBody>
      </p:sp>
      <p:sp>
        <p:nvSpPr>
          <p:cNvPr id="3" name="Espace réservé du contenu 2"/>
          <p:cNvSpPr>
            <a:spLocks noGrp="1"/>
          </p:cNvSpPr>
          <p:nvPr>
            <p:ph idx="1"/>
          </p:nvPr>
        </p:nvSpPr>
        <p:spPr>
          <a:xfrm>
            <a:off x="646112" y="2052918"/>
            <a:ext cx="9403742" cy="4195481"/>
          </a:xfrm>
        </p:spPr>
        <p:txBody>
          <a:bodyPr/>
          <a:lstStyle/>
          <a:p>
            <a:pPr algn="ctr" rtl="1"/>
            <a:endParaRPr lang="fr-FR" dirty="0" smtClean="0"/>
          </a:p>
          <a:p>
            <a:pPr marL="0" indent="0" algn="ctr" rtl="1">
              <a:buNone/>
            </a:pPr>
            <a:r>
              <a:rPr lang="ar-DZ" sz="4000" b="1" dirty="0" smtClean="0">
                <a:solidFill>
                  <a:schemeClr val="accent2"/>
                </a:solidFill>
                <a:latin typeface="Sakkal Majalla" panose="02000000000000000000" pitchFamily="2" charset="-78"/>
                <a:ea typeface="Calibri" panose="020F0502020204030204" pitchFamily="34" charset="0"/>
                <a:cs typeface="Sakkal Majalla" panose="02000000000000000000" pitchFamily="2" charset="-78"/>
              </a:rPr>
              <a:t>أولا- مراجعة النواتج</a:t>
            </a:r>
          </a:p>
          <a:p>
            <a:pPr marL="0" indent="0" algn="just" rtl="1">
              <a:buNone/>
            </a:pPr>
            <a:r>
              <a:rPr lang="ar-DZ" sz="4800" b="1" dirty="0">
                <a:solidFill>
                  <a:srgbClr val="00B050"/>
                </a:solidFill>
                <a:latin typeface="Sakkal Majalla" panose="02000000000000000000" pitchFamily="2" charset="-78"/>
                <a:ea typeface="Calibri" panose="020F0502020204030204" pitchFamily="34" charset="0"/>
                <a:cs typeface="Sakkal Majalla" panose="02000000000000000000" pitchFamily="2" charset="-78"/>
              </a:rPr>
              <a:t>مراجعة رقم الأعمال </a:t>
            </a:r>
            <a:r>
              <a:rPr lang="ar-DZ" sz="4000" b="1" dirty="0">
                <a:latin typeface="Sakkal Majalla" panose="02000000000000000000" pitchFamily="2" charset="-78"/>
                <a:ea typeface="Calibri" panose="020F0502020204030204" pitchFamily="34" charset="0"/>
                <a:cs typeface="Sakkal Majalla" panose="02000000000000000000" pitchFamily="2" charset="-78"/>
              </a:rPr>
              <a:t>: يقوم المراجع في بداية الأمر بالتأكد من أن رقم الأعمال يعكس الحقيقة، وذلك </a:t>
            </a:r>
            <a:r>
              <a:rPr lang="ar-DZ" sz="4000" b="1" dirty="0" smtClean="0">
                <a:latin typeface="Sakkal Majalla" panose="02000000000000000000" pitchFamily="2" charset="-78"/>
                <a:ea typeface="Calibri" panose="020F0502020204030204" pitchFamily="34" charset="0"/>
                <a:cs typeface="Sakkal Majalla" panose="02000000000000000000" pitchFamily="2" charset="-78"/>
              </a:rPr>
              <a:t>باستعماله </a:t>
            </a:r>
            <a:r>
              <a:rPr lang="ar-DZ" sz="4000" b="1" dirty="0">
                <a:latin typeface="Sakkal Majalla" panose="02000000000000000000" pitchFamily="2" charset="-78"/>
                <a:ea typeface="Calibri" panose="020F0502020204030204" pitchFamily="34" charset="0"/>
                <a:cs typeface="Sakkal Majalla" panose="02000000000000000000" pitchFamily="2" charset="-78"/>
              </a:rPr>
              <a:t>لتقنيات يتم من خلالها إعادة تكوين رقم الأعمال وهناك طريقتين </a:t>
            </a:r>
            <a:r>
              <a:rPr lang="ar-DZ" sz="4000" b="1" dirty="0" smtClean="0">
                <a:latin typeface="Sakkal Majalla" panose="02000000000000000000" pitchFamily="2" charset="-78"/>
                <a:ea typeface="Calibri" panose="020F0502020204030204" pitchFamily="34" charset="0"/>
                <a:cs typeface="Sakkal Majalla" panose="02000000000000000000" pitchFamily="2" charset="-78"/>
              </a:rPr>
              <a:t>هما: </a:t>
            </a:r>
            <a:endParaRPr lang="ar-DZ" sz="4000" b="1" dirty="0">
              <a:latin typeface="Sakkal Majalla" panose="02000000000000000000" pitchFamily="2" charset="-78"/>
              <a:ea typeface="Calibri" panose="020F0502020204030204" pitchFamily="34" charset="0"/>
              <a:cs typeface="Sakkal Majalla" panose="02000000000000000000" pitchFamily="2" charset="-78"/>
            </a:endParaRPr>
          </a:p>
          <a:p>
            <a:pPr marL="0" indent="0" algn="ctr" rtl="1">
              <a:buNone/>
            </a:pPr>
            <a:endParaRPr lang="fr-FR" sz="40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41468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3">
                                            <p:txEl>
                                              <p:pRg st="2" end="2"/>
                                            </p:txEl>
                                          </p:spTgt>
                                        </p:tgtEl>
                                        <p:attrNameLst>
                                          <p:attrName>ppt_x</p:attrName>
                                          <p:attrName>ppt_y</p:attrName>
                                        </p:attrNameLst>
                                      </p:cBhvr>
                                    </p:animMotion>
                                    <p:animRot by="1500000">
                                      <p:cBhvr>
                                        <p:cTn id="14" dur="125" fill="hold">
                                          <p:stCondLst>
                                            <p:cond delay="0"/>
                                          </p:stCondLst>
                                        </p:cTn>
                                        <p:tgtEl>
                                          <p:spTgt spid="3">
                                            <p:txEl>
                                              <p:pRg st="2" end="2"/>
                                            </p:txEl>
                                          </p:spTgt>
                                        </p:tgtEl>
                                        <p:attrNameLst>
                                          <p:attrName>r</p:attrName>
                                        </p:attrNameLst>
                                      </p:cBhvr>
                                    </p:animRot>
                                    <p:animRot by="-1500000">
                                      <p:cBhvr>
                                        <p:cTn id="15" dur="125" fill="hold">
                                          <p:stCondLst>
                                            <p:cond delay="125"/>
                                          </p:stCondLst>
                                        </p:cTn>
                                        <p:tgtEl>
                                          <p:spTgt spid="3">
                                            <p:txEl>
                                              <p:pRg st="2" end="2"/>
                                            </p:txEl>
                                          </p:spTgt>
                                        </p:tgtEl>
                                        <p:attrNameLst>
                                          <p:attrName>r</p:attrName>
                                        </p:attrNameLst>
                                      </p:cBhvr>
                                    </p:animRot>
                                    <p:animRot by="-1500000">
                                      <p:cBhvr>
                                        <p:cTn id="16" dur="125" fill="hold">
                                          <p:stCondLst>
                                            <p:cond delay="250"/>
                                          </p:stCondLst>
                                        </p:cTn>
                                        <p:tgtEl>
                                          <p:spTgt spid="3">
                                            <p:txEl>
                                              <p:pRg st="2" end="2"/>
                                            </p:txEl>
                                          </p:spTgt>
                                        </p:tgtEl>
                                        <p:attrNameLst>
                                          <p:attrName>r</p:attrName>
                                        </p:attrNameLst>
                                      </p:cBhvr>
                                    </p:animRot>
                                    <p:animRot by="1500000">
                                      <p:cBhvr>
                                        <p:cTn id="17" dur="125" fill="hold">
                                          <p:stCondLst>
                                            <p:cond delay="375"/>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blipFill>
            <a:blip r:embed="rId2"/>
            <a:tile tx="0" ty="0" sx="100000" sy="100000" flip="none" algn="tl"/>
          </a:blip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403742" cy="4195481"/>
          </a:xfrm>
        </p:spPr>
        <p:txBody>
          <a:bodyPr>
            <a:normAutofit/>
          </a:bodyPr>
          <a:lstStyle/>
          <a:p>
            <a:pPr marL="0" indent="0" algn="r" rtl="1">
              <a:buNone/>
            </a:pPr>
            <a:endParaRPr lang="ar-DZ" b="1" dirty="0" smtClean="0">
              <a:solidFill>
                <a:srgbClr val="FF0000"/>
              </a:solidFill>
              <a:latin typeface="Traditional Arabic" panose="02020603050405020304" pitchFamily="18" charset="-78"/>
              <a:ea typeface="Calibri" panose="020F0502020204030204" pitchFamily="34" charset="0"/>
              <a:cs typeface="Traditional Arabic" panose="02020603050405020304" pitchFamily="18" charset="-78"/>
            </a:endParaRPr>
          </a:p>
          <a:p>
            <a:pPr algn="r" rtl="1"/>
            <a:r>
              <a:rPr lang="ar-DZ" sz="3600" b="1" dirty="0" smtClean="0">
                <a:latin typeface="Sakkal Majalla" panose="02000000000000000000" pitchFamily="2" charset="-78"/>
                <a:ea typeface="Calibri" panose="020F0502020204030204" pitchFamily="34" charset="0"/>
                <a:cs typeface="Sakkal Majalla" panose="02000000000000000000" pitchFamily="2" charset="-78"/>
              </a:rPr>
              <a:t>الطريقة </a:t>
            </a:r>
            <a:r>
              <a:rPr lang="ar-DZ" sz="3600" b="1" dirty="0">
                <a:latin typeface="Sakkal Majalla" panose="02000000000000000000" pitchFamily="2" charset="-78"/>
                <a:ea typeface="Calibri" panose="020F0502020204030204" pitchFamily="34" charset="0"/>
                <a:cs typeface="Sakkal Majalla" panose="02000000000000000000" pitchFamily="2" charset="-78"/>
              </a:rPr>
              <a:t>الأولى : إعادة تأسيس رقم الأعمال </a:t>
            </a:r>
            <a:r>
              <a:rPr lang="ar-DZ" sz="3600" b="1" dirty="0" smtClean="0">
                <a:latin typeface="Sakkal Majalla" panose="02000000000000000000" pitchFamily="2" charset="-78"/>
                <a:ea typeface="Calibri" panose="020F0502020204030204" pitchFamily="34" charset="0"/>
                <a:cs typeface="Sakkal Majalla" panose="02000000000000000000" pitchFamily="2" charset="-78"/>
              </a:rPr>
              <a:t>اعتمادا </a:t>
            </a:r>
            <a:r>
              <a:rPr lang="ar-DZ" sz="3600" b="1" dirty="0">
                <a:latin typeface="Sakkal Majalla" panose="02000000000000000000" pitchFamily="2" charset="-78"/>
                <a:ea typeface="Calibri" panose="020F0502020204030204" pitchFamily="34" charset="0"/>
                <a:cs typeface="Sakkal Majalla" panose="02000000000000000000" pitchFamily="2" charset="-78"/>
              </a:rPr>
              <a:t>على المداخيل</a:t>
            </a:r>
          </a:p>
          <a:p>
            <a:pPr algn="r" rtl="1"/>
            <a:endParaRPr lang="ar-DZ" sz="3600" b="1" dirty="0">
              <a:solidFill>
                <a:srgbClr val="FF0000"/>
              </a:solidFill>
              <a:latin typeface="Sakkal Majalla" panose="02000000000000000000" pitchFamily="2" charset="-78"/>
              <a:cs typeface="Sakkal Majalla" panose="02000000000000000000" pitchFamily="2" charset="-78"/>
            </a:endParaRPr>
          </a:p>
          <a:p>
            <a:pPr algn="r" rtl="1">
              <a:lnSpc>
                <a:spcPct val="115000"/>
              </a:lnSpc>
            </a:pPr>
            <a:r>
              <a:rPr lang="ar-DZ" sz="3600" b="1" dirty="0">
                <a:latin typeface="Sakkal Majalla" panose="02000000000000000000" pitchFamily="2" charset="-78"/>
                <a:ea typeface="Calibri" panose="020F0502020204030204" pitchFamily="34" charset="0"/>
                <a:cs typeface="Sakkal Majalla" panose="02000000000000000000" pitchFamily="2" charset="-78"/>
              </a:rPr>
              <a:t> </a:t>
            </a:r>
            <a:r>
              <a:rPr lang="ar-DZ" sz="3600" b="1" dirty="0">
                <a:solidFill>
                  <a:srgbClr val="FFFF00"/>
                </a:solidFill>
                <a:latin typeface="Sakkal Majalla" panose="02000000000000000000" pitchFamily="2" charset="-78"/>
                <a:ea typeface="Calibri" panose="020F0502020204030204" pitchFamily="34" charset="0"/>
                <a:cs typeface="Sakkal Majalla" panose="02000000000000000000" pitchFamily="2" charset="-78"/>
              </a:rPr>
              <a:t>رقم الأعمال المعاد تكوينه = الصندوق + الحسابات البنكية + تسبيقات الزبائن في (01/01) + رصيد الزبائن في (31/12</a:t>
            </a:r>
            <a:r>
              <a:rPr lang="ar-DZ" sz="3600" b="1" dirty="0" smtClean="0">
                <a:solidFill>
                  <a:srgbClr val="FFFF00"/>
                </a:solidFill>
                <a:latin typeface="Sakkal Majalla" panose="02000000000000000000" pitchFamily="2" charset="-78"/>
                <a:ea typeface="Calibri" panose="020F0502020204030204" pitchFamily="34" charset="0"/>
                <a:cs typeface="Sakkal Majalla" panose="02000000000000000000" pitchFamily="2" charset="-78"/>
              </a:rPr>
              <a:t>)-تسبيقات </a:t>
            </a:r>
            <a:r>
              <a:rPr lang="ar-DZ" sz="3600" b="1" dirty="0">
                <a:solidFill>
                  <a:srgbClr val="FFFF00"/>
                </a:solidFill>
                <a:latin typeface="Sakkal Majalla" panose="02000000000000000000" pitchFamily="2" charset="-78"/>
                <a:ea typeface="Calibri" panose="020F0502020204030204" pitchFamily="34" charset="0"/>
                <a:cs typeface="Sakkal Majalla" panose="02000000000000000000" pitchFamily="2" charset="-78"/>
              </a:rPr>
              <a:t>الزبائن في (31/12) - رصيد الزبائن في(01/01).</a:t>
            </a:r>
            <a:endParaRPr lang="fr-FR" sz="3600" b="1" dirty="0">
              <a:solidFill>
                <a:srgbClr val="FFFF00"/>
              </a:solidFill>
              <a:latin typeface="Sakkal Majalla" panose="02000000000000000000" pitchFamily="2" charset="-78"/>
              <a:ea typeface="Calibri" panose="020F0502020204030204" pitchFamily="34" charset="0"/>
              <a:cs typeface="Sakkal Majalla" panose="02000000000000000000" pitchFamily="2" charset="-78"/>
            </a:endParaRPr>
          </a:p>
          <a:p>
            <a:endParaRPr lang="fr-FR" dirty="0"/>
          </a:p>
        </p:txBody>
      </p:sp>
    </p:spTree>
    <p:extLst>
      <p:ext uri="{BB962C8B-B14F-4D97-AF65-F5344CB8AC3E}">
        <p14:creationId xmlns:p14="http://schemas.microsoft.com/office/powerpoint/2010/main" val="3616709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blipFill>
            <a:blip r:embed="rId2"/>
            <a:tile tx="0" ty="0" sx="100000" sy="100000" flip="none" algn="tl"/>
          </a:blip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403742" cy="4195481"/>
          </a:xfrm>
          <a:solidFill>
            <a:schemeClr val="tx1"/>
          </a:solidFill>
        </p:spPr>
        <p:txBody>
          <a:bodyPr/>
          <a:lstStyle/>
          <a:p>
            <a:pPr marL="0" indent="0" algn="ctr">
              <a:buNone/>
            </a:pPr>
            <a:r>
              <a:rPr lang="ar-DZ" sz="3600" b="1" dirty="0">
                <a:solidFill>
                  <a:schemeClr val="bg1"/>
                </a:solidFill>
                <a:latin typeface="Sakkal Majalla" panose="02000000000000000000" pitchFamily="2" charset="-78"/>
                <a:ea typeface="Calibri" panose="020F0502020204030204" pitchFamily="34" charset="0"/>
                <a:cs typeface="Sakkal Majalla" panose="02000000000000000000" pitchFamily="2" charset="-78"/>
              </a:rPr>
              <a:t>الطريقة الثانية : إعادة تأسيس رقم الأعمال </a:t>
            </a:r>
            <a:r>
              <a:rPr lang="ar-DZ" sz="3600" b="1" dirty="0" smtClean="0">
                <a:solidFill>
                  <a:schemeClr val="bg1"/>
                </a:solidFill>
                <a:latin typeface="Sakkal Majalla" panose="02000000000000000000" pitchFamily="2" charset="-78"/>
                <a:ea typeface="Calibri" panose="020F0502020204030204" pitchFamily="34" charset="0"/>
                <a:cs typeface="Sakkal Majalla" panose="02000000000000000000" pitchFamily="2" charset="-78"/>
              </a:rPr>
              <a:t>اعتمادا </a:t>
            </a:r>
            <a:r>
              <a:rPr lang="ar-DZ" sz="3600" b="1" dirty="0">
                <a:solidFill>
                  <a:schemeClr val="bg1"/>
                </a:solidFill>
                <a:latin typeface="Sakkal Majalla" panose="02000000000000000000" pitchFamily="2" charset="-78"/>
                <a:ea typeface="Calibri" panose="020F0502020204030204" pitchFamily="34" charset="0"/>
                <a:cs typeface="Sakkal Majalla" panose="02000000000000000000" pitchFamily="2" charset="-78"/>
              </a:rPr>
              <a:t>على </a:t>
            </a:r>
            <a:r>
              <a:rPr lang="ar-DZ" sz="3600" b="1" dirty="0" smtClean="0">
                <a:solidFill>
                  <a:schemeClr val="bg1"/>
                </a:solidFill>
                <a:latin typeface="Sakkal Majalla" panose="02000000000000000000" pitchFamily="2" charset="-78"/>
                <a:ea typeface="Calibri" panose="020F0502020204030204" pitchFamily="34" charset="0"/>
                <a:cs typeface="Sakkal Majalla" panose="02000000000000000000" pitchFamily="2" charset="-78"/>
              </a:rPr>
              <a:t>الفواتير </a:t>
            </a:r>
            <a:r>
              <a:rPr lang="ar-DZ" sz="3600" dirty="0" smtClean="0">
                <a:solidFill>
                  <a:schemeClr val="accent2"/>
                </a:solidFill>
                <a:latin typeface="Sakkal Majalla" panose="02000000000000000000" pitchFamily="2" charset="-78"/>
                <a:ea typeface="Calibri" panose="020F0502020204030204" pitchFamily="34" charset="0"/>
                <a:cs typeface="Sakkal Majalla" panose="02000000000000000000" pitchFamily="2" charset="-78"/>
              </a:rPr>
              <a:t>(استخراج رقم الاعمال </a:t>
            </a:r>
            <a:r>
              <a:rPr lang="ar-DZ" sz="3600" dirty="0" err="1" smtClean="0">
                <a:solidFill>
                  <a:schemeClr val="accent2"/>
                </a:solidFill>
                <a:latin typeface="Sakkal Majalla" panose="02000000000000000000" pitchFamily="2" charset="-78"/>
                <a:ea typeface="Calibri" panose="020F0502020204030204" pitchFamily="34" charset="0"/>
                <a:cs typeface="Sakkal Majalla" panose="02000000000000000000" pitchFamily="2" charset="-78"/>
              </a:rPr>
              <a:t>المفوتر</a:t>
            </a:r>
            <a:r>
              <a:rPr lang="ar-DZ" sz="3600" dirty="0" smtClean="0">
                <a:solidFill>
                  <a:schemeClr val="accent2"/>
                </a:solidFill>
                <a:latin typeface="Sakkal Majalla" panose="02000000000000000000" pitchFamily="2" charset="-78"/>
                <a:ea typeface="Calibri" panose="020F0502020204030204" pitchFamily="34" charset="0"/>
                <a:cs typeface="Sakkal Majalla" panose="02000000000000000000" pitchFamily="2" charset="-78"/>
              </a:rPr>
              <a:t> من خلال المقبوضات)</a:t>
            </a:r>
            <a:endParaRPr lang="ar-DZ" sz="3600" dirty="0">
              <a:solidFill>
                <a:schemeClr val="accent2"/>
              </a:solidFill>
              <a:latin typeface="Sakkal Majalla" panose="02000000000000000000" pitchFamily="2" charset="-78"/>
              <a:ea typeface="Calibri" panose="020F0502020204030204" pitchFamily="34" charset="0"/>
              <a:cs typeface="Sakkal Majalla" panose="02000000000000000000" pitchFamily="2" charset="-78"/>
            </a:endParaRPr>
          </a:p>
          <a:p>
            <a:pPr marL="0" indent="0" algn="ctr">
              <a:buNone/>
            </a:pPr>
            <a:endParaRPr lang="ar-DZ" sz="1800" b="1" dirty="0" smtClean="0">
              <a:ea typeface="Calibri" panose="020F0502020204030204" pitchFamily="34" charset="0"/>
              <a:cs typeface="Traditional Arabic" panose="02020603050405020304" pitchFamily="18" charset="-78"/>
            </a:endParaRPr>
          </a:p>
          <a:p>
            <a:pPr marL="0" indent="0" algn="r">
              <a:buNone/>
            </a:pPr>
            <a:r>
              <a:rPr lang="ar-DZ" sz="1800" b="1" dirty="0" smtClean="0">
                <a:ea typeface="Calibri" panose="020F0502020204030204" pitchFamily="34" charset="0"/>
                <a:cs typeface="Traditional Arabic" panose="02020603050405020304" pitchFamily="18" charset="-78"/>
              </a:rPr>
              <a:t>(</a:t>
            </a:r>
            <a:r>
              <a:rPr lang="ar-DZ" sz="3600" b="1" dirty="0" err="1" smtClean="0">
                <a:solidFill>
                  <a:schemeClr val="bg2"/>
                </a:solidFill>
                <a:latin typeface="Sakkal Majalla" panose="02000000000000000000" pitchFamily="2" charset="-78"/>
                <a:ea typeface="Calibri" panose="020F0502020204030204" pitchFamily="34" charset="0"/>
                <a:cs typeface="Sakkal Majalla" panose="02000000000000000000" pitchFamily="2" charset="-78"/>
              </a:rPr>
              <a:t>الفوترة</a:t>
            </a:r>
            <a:r>
              <a:rPr lang="ar-DZ" sz="3600" b="1" dirty="0" smtClean="0">
                <a:solidFill>
                  <a:schemeClr val="bg2"/>
                </a:solidFill>
                <a:latin typeface="Sakkal Majalla" panose="02000000000000000000" pitchFamily="2" charset="-78"/>
                <a:ea typeface="Calibri" panose="020F0502020204030204" pitchFamily="34" charset="0"/>
                <a:cs typeface="Sakkal Majalla" panose="02000000000000000000" pitchFamily="2" charset="-78"/>
              </a:rPr>
              <a:t> </a:t>
            </a:r>
            <a:r>
              <a:rPr lang="ar-DZ" sz="3600" b="1" dirty="0">
                <a:solidFill>
                  <a:schemeClr val="bg2"/>
                </a:solidFill>
                <a:latin typeface="Sakkal Majalla" panose="02000000000000000000" pitchFamily="2" charset="-78"/>
                <a:ea typeface="Calibri" panose="020F0502020204030204" pitchFamily="34" charset="0"/>
                <a:cs typeface="Sakkal Majalla" panose="02000000000000000000" pitchFamily="2" charset="-78"/>
              </a:rPr>
              <a:t>المعاد تكوينها </a:t>
            </a:r>
            <a:r>
              <a:rPr lang="ar-DZ" sz="3600" b="1" dirty="0">
                <a:solidFill>
                  <a:srgbClr val="00B0F0"/>
                </a:solidFill>
                <a:latin typeface="Sakkal Majalla" panose="02000000000000000000" pitchFamily="2" charset="-78"/>
                <a:ea typeface="Calibri" panose="020F0502020204030204" pitchFamily="34" charset="0"/>
                <a:cs typeface="Sakkal Majalla" panose="02000000000000000000" pitchFamily="2" charset="-78"/>
              </a:rPr>
              <a:t>= التحصيلات المصرح بها - أرصدة الزبائن في(01/01) + تسبيقات الزبائن في(01/01) + أرصدة الزبائن في(31/12) - تسبيقات الزبائن في(31/12).</a:t>
            </a:r>
            <a:endParaRPr lang="fr-FR" sz="3600" b="1" dirty="0">
              <a:solidFill>
                <a:srgbClr val="00B0F0"/>
              </a:solidFill>
              <a:latin typeface="Sakkal Majalla" panose="02000000000000000000" pitchFamily="2" charset="-78"/>
              <a:cs typeface="Sakkal Majalla" panose="02000000000000000000" pitchFamily="2" charset="-78"/>
            </a:endParaRPr>
          </a:p>
          <a:p>
            <a:pPr algn="r" rtl="1"/>
            <a:r>
              <a:rPr lang="ar-DZ" dirty="0" smtClean="0"/>
              <a:t>ى</a:t>
            </a:r>
            <a:endParaRPr lang="fr-FR" dirty="0"/>
          </a:p>
        </p:txBody>
      </p:sp>
    </p:spTree>
    <p:extLst>
      <p:ext uri="{BB962C8B-B14F-4D97-AF65-F5344CB8AC3E}">
        <p14:creationId xmlns:p14="http://schemas.microsoft.com/office/powerpoint/2010/main" val="1465825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3">
                                            <p:txEl>
                                              <p:pRg st="2" end="2"/>
                                            </p:txEl>
                                          </p:spTgt>
                                        </p:tgtEl>
                                        <p:attrNameLst>
                                          <p:attrName>ppt_x</p:attrName>
                                          <p:attrName>ppt_y</p:attrName>
                                        </p:attrNameLst>
                                      </p:cBhvr>
                                    </p:animMotion>
                                    <p:animRot by="1500000">
                                      <p:cBhvr>
                                        <p:cTn id="11" dur="125" fill="hold">
                                          <p:stCondLst>
                                            <p:cond delay="0"/>
                                          </p:stCondLst>
                                        </p:cTn>
                                        <p:tgtEl>
                                          <p:spTgt spid="3">
                                            <p:txEl>
                                              <p:pRg st="2" end="2"/>
                                            </p:txEl>
                                          </p:spTgt>
                                        </p:tgtEl>
                                        <p:attrNameLst>
                                          <p:attrName>r</p:attrName>
                                        </p:attrNameLst>
                                      </p:cBhvr>
                                    </p:animRot>
                                    <p:animRot by="-1500000">
                                      <p:cBhvr>
                                        <p:cTn id="12" dur="125" fill="hold">
                                          <p:stCondLst>
                                            <p:cond delay="125"/>
                                          </p:stCondLst>
                                        </p:cTn>
                                        <p:tgtEl>
                                          <p:spTgt spid="3">
                                            <p:txEl>
                                              <p:pRg st="2" end="2"/>
                                            </p:txEl>
                                          </p:spTgt>
                                        </p:tgtEl>
                                        <p:attrNameLst>
                                          <p:attrName>r</p:attrName>
                                        </p:attrNameLst>
                                      </p:cBhvr>
                                    </p:animRot>
                                    <p:animRot by="-1500000">
                                      <p:cBhvr>
                                        <p:cTn id="13" dur="125" fill="hold">
                                          <p:stCondLst>
                                            <p:cond delay="250"/>
                                          </p:stCondLst>
                                        </p:cTn>
                                        <p:tgtEl>
                                          <p:spTgt spid="3">
                                            <p:txEl>
                                              <p:pRg st="2" end="2"/>
                                            </p:txEl>
                                          </p:spTgt>
                                        </p:tgtEl>
                                        <p:attrNameLst>
                                          <p:attrName>r</p:attrName>
                                        </p:attrNameLst>
                                      </p:cBhvr>
                                    </p:animRot>
                                    <p:animRot by="1500000">
                                      <p:cBhvr>
                                        <p:cTn id="14" dur="125" fill="hold">
                                          <p:stCondLst>
                                            <p:cond delay="375"/>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blipFill>
            <a:blip r:embed="rId2"/>
            <a:tile tx="0" ty="0" sx="100000" sy="100000" flip="none" algn="tl"/>
          </a:blip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403742" cy="4656975"/>
          </a:xfrm>
          <a:solidFill>
            <a:schemeClr val="tx1"/>
          </a:solidFill>
        </p:spPr>
        <p:txBody>
          <a:bodyPr>
            <a:normAutofit/>
          </a:bodyPr>
          <a:lstStyle/>
          <a:p>
            <a:pPr algn="ctr" rtl="1"/>
            <a:r>
              <a:rPr lang="ar-DZ" sz="4000" b="1" dirty="0">
                <a:solidFill>
                  <a:schemeClr val="bg2">
                    <a:lumMod val="60000"/>
                    <a:lumOff val="40000"/>
                  </a:schemeClr>
                </a:solidFill>
                <a:latin typeface="Sakkal Majalla" panose="02000000000000000000" pitchFamily="2" charset="-78"/>
                <a:ea typeface="Calibri" panose="020F0502020204030204" pitchFamily="34" charset="0"/>
                <a:cs typeface="Sakkal Majalla" panose="02000000000000000000" pitchFamily="2" charset="-78"/>
              </a:rPr>
              <a:t>كما أن المراجع الجبائي ملزم </a:t>
            </a:r>
            <a:r>
              <a:rPr lang="ar-DZ" sz="4000" b="1" dirty="0" smtClean="0">
                <a:solidFill>
                  <a:schemeClr val="bg2">
                    <a:lumMod val="60000"/>
                    <a:lumOff val="40000"/>
                  </a:schemeClr>
                </a:solidFill>
                <a:latin typeface="Sakkal Majalla" panose="02000000000000000000" pitchFamily="2" charset="-78"/>
                <a:ea typeface="Calibri" panose="020F0502020204030204" pitchFamily="34" charset="0"/>
                <a:cs typeface="Sakkal Majalla" panose="02000000000000000000" pitchFamily="2" charset="-78"/>
              </a:rPr>
              <a:t>كذلك بما يلي:</a:t>
            </a:r>
          </a:p>
          <a:p>
            <a:pPr algn="ctr" rtl="1"/>
            <a:endParaRPr lang="ar-DZ" sz="4000" b="1" dirty="0" smtClean="0">
              <a:solidFill>
                <a:schemeClr val="bg2">
                  <a:lumMod val="60000"/>
                  <a:lumOff val="40000"/>
                </a:schemeClr>
              </a:solidFill>
              <a:latin typeface="Sakkal Majalla" panose="02000000000000000000" pitchFamily="2" charset="-78"/>
              <a:ea typeface="Calibri" panose="020F0502020204030204" pitchFamily="34" charset="0"/>
              <a:cs typeface="Sakkal Majalla" panose="02000000000000000000" pitchFamily="2" charset="-78"/>
            </a:endParaRPr>
          </a:p>
          <a:p>
            <a:pPr algn="just" rtl="1">
              <a:lnSpc>
                <a:spcPts val="2200"/>
              </a:lnSpc>
              <a:spcBef>
                <a:spcPts val="600"/>
              </a:spcBef>
              <a:spcAft>
                <a:spcPts val="600"/>
              </a:spcAft>
            </a:pPr>
            <a:r>
              <a:rPr lang="ar-DZ" sz="2800" b="1" dirty="0">
                <a:solidFill>
                  <a:srgbClr val="0070C0"/>
                </a:solidFill>
                <a:latin typeface="Sakkal Majalla" panose="02000000000000000000" pitchFamily="2" charset="-78"/>
                <a:ea typeface="Calibri" panose="020F0502020204030204" pitchFamily="34" charset="0"/>
                <a:cs typeface="Sakkal Majalla" panose="02000000000000000000" pitchFamily="2" charset="-78"/>
              </a:rPr>
              <a:t>التأكد من التطابق بين المبالغ المسجلة في اليومية العامة والأرصدة المستخرجة من اليوميات المساعدة</a:t>
            </a:r>
            <a:r>
              <a:rPr lang="ar-DZ" sz="2800" b="1" dirty="0" smtClean="0">
                <a:solidFill>
                  <a:srgbClr val="0070C0"/>
                </a:solidFill>
                <a:latin typeface="Sakkal Majalla" panose="02000000000000000000" pitchFamily="2" charset="-78"/>
                <a:ea typeface="Calibri" panose="020F0502020204030204" pitchFamily="34" charset="0"/>
                <a:cs typeface="Sakkal Majalla" panose="02000000000000000000" pitchFamily="2" charset="-78"/>
              </a:rPr>
              <a:t>؛</a:t>
            </a:r>
            <a:endParaRPr lang="fr-FR" sz="2800" b="1" dirty="0">
              <a:solidFill>
                <a:srgbClr val="0070C0"/>
              </a:solidFill>
              <a:latin typeface="Sakkal Majalla" panose="02000000000000000000" pitchFamily="2" charset="-78"/>
              <a:ea typeface="Calibri" panose="020F0502020204030204" pitchFamily="34" charset="0"/>
              <a:cs typeface="Sakkal Majalla" panose="02000000000000000000" pitchFamily="2" charset="-78"/>
            </a:endParaRPr>
          </a:p>
          <a:p>
            <a:pPr algn="just" rtl="1">
              <a:lnSpc>
                <a:spcPts val="2200"/>
              </a:lnSpc>
              <a:spcBef>
                <a:spcPts val="600"/>
              </a:spcBef>
              <a:spcAft>
                <a:spcPts val="600"/>
              </a:spcAft>
            </a:pPr>
            <a:r>
              <a:rPr lang="ar-DZ" sz="2800" b="1" dirty="0">
                <a:solidFill>
                  <a:srgbClr val="492855"/>
                </a:solidFill>
                <a:latin typeface="Sakkal Majalla" panose="02000000000000000000" pitchFamily="2" charset="-78"/>
                <a:ea typeface="Calibri" panose="020F0502020204030204" pitchFamily="34" charset="0"/>
                <a:cs typeface="Sakkal Majalla" panose="02000000000000000000" pitchFamily="2" charset="-78"/>
              </a:rPr>
              <a:t>التأكد من </a:t>
            </a:r>
            <a:r>
              <a:rPr lang="ar-DZ" sz="2800" b="1" dirty="0" err="1">
                <a:solidFill>
                  <a:srgbClr val="492855"/>
                </a:solidFill>
                <a:latin typeface="Sakkal Majalla" panose="02000000000000000000" pitchFamily="2" charset="-78"/>
                <a:ea typeface="Calibri" panose="020F0502020204030204" pitchFamily="34" charset="0"/>
                <a:cs typeface="Sakkal Majalla" panose="02000000000000000000" pitchFamily="2" charset="-78"/>
              </a:rPr>
              <a:t>إحترام</a:t>
            </a:r>
            <a:r>
              <a:rPr lang="ar-DZ" sz="2800" b="1" dirty="0">
                <a:solidFill>
                  <a:srgbClr val="492855"/>
                </a:solidFill>
                <a:latin typeface="Sakkal Majalla" panose="02000000000000000000" pitchFamily="2" charset="-78"/>
                <a:ea typeface="Calibri" panose="020F0502020204030204" pitchFamily="34" charset="0"/>
                <a:cs typeface="Sakkal Majalla" panose="02000000000000000000" pitchFamily="2" charset="-78"/>
              </a:rPr>
              <a:t> قواعد تسجيل فواتير البيع في اليوميات؛ </a:t>
            </a:r>
            <a:endParaRPr lang="ar-DZ" sz="2800" b="1" dirty="0" smtClean="0">
              <a:solidFill>
                <a:srgbClr val="492855"/>
              </a:solidFill>
              <a:latin typeface="Sakkal Majalla" panose="02000000000000000000" pitchFamily="2" charset="-78"/>
              <a:ea typeface="Calibri" panose="020F0502020204030204" pitchFamily="34" charset="0"/>
              <a:cs typeface="Sakkal Majalla" panose="02000000000000000000" pitchFamily="2" charset="-78"/>
            </a:endParaRPr>
          </a:p>
          <a:p>
            <a:pPr algn="just" rtl="1">
              <a:lnSpc>
                <a:spcPts val="2200"/>
              </a:lnSpc>
              <a:spcBef>
                <a:spcPts val="600"/>
              </a:spcBef>
              <a:spcAft>
                <a:spcPts val="600"/>
              </a:spcAft>
            </a:pPr>
            <a:endParaRPr lang="fr-FR" sz="2800" b="1" dirty="0">
              <a:solidFill>
                <a:srgbClr val="492855"/>
              </a:solidFill>
              <a:latin typeface="Sakkal Majalla" panose="02000000000000000000" pitchFamily="2" charset="-78"/>
              <a:ea typeface="Calibri" panose="020F0502020204030204" pitchFamily="34" charset="0"/>
              <a:cs typeface="Sakkal Majalla" panose="02000000000000000000" pitchFamily="2" charset="-78"/>
            </a:endParaRPr>
          </a:p>
          <a:p>
            <a:pPr algn="just" rtl="1">
              <a:lnSpc>
                <a:spcPts val="2200"/>
              </a:lnSpc>
              <a:spcBef>
                <a:spcPts val="600"/>
              </a:spcBef>
              <a:spcAft>
                <a:spcPts val="600"/>
              </a:spcAft>
            </a:pPr>
            <a:r>
              <a:rPr lang="ar-DZ" sz="2800" b="1" dirty="0">
                <a:solidFill>
                  <a:schemeClr val="accent6">
                    <a:lumMod val="60000"/>
                    <a:lumOff val="40000"/>
                  </a:schemeClr>
                </a:solidFill>
                <a:latin typeface="Sakkal Majalla" panose="02000000000000000000" pitchFamily="2" charset="-78"/>
                <a:ea typeface="Calibri" panose="020F0502020204030204" pitchFamily="34" charset="0"/>
                <a:cs typeface="Sakkal Majalla" panose="02000000000000000000" pitchFamily="2" charset="-78"/>
              </a:rPr>
              <a:t>التأكد من التطابق بين فواتير البيع ووصولات التسليم؛ </a:t>
            </a:r>
            <a:endParaRPr lang="ar-DZ" sz="2800" b="1" dirty="0" smtClean="0">
              <a:solidFill>
                <a:schemeClr val="accent6">
                  <a:lumMod val="60000"/>
                  <a:lumOff val="40000"/>
                </a:schemeClr>
              </a:solidFill>
              <a:latin typeface="Sakkal Majalla" panose="02000000000000000000" pitchFamily="2" charset="-78"/>
              <a:ea typeface="Calibri" panose="020F0502020204030204" pitchFamily="34" charset="0"/>
              <a:cs typeface="Sakkal Majalla" panose="02000000000000000000" pitchFamily="2" charset="-78"/>
            </a:endParaRPr>
          </a:p>
          <a:p>
            <a:pPr algn="just" rtl="1">
              <a:lnSpc>
                <a:spcPts val="2200"/>
              </a:lnSpc>
              <a:spcBef>
                <a:spcPts val="600"/>
              </a:spcBef>
              <a:spcAft>
                <a:spcPts val="600"/>
              </a:spcAft>
            </a:pPr>
            <a:r>
              <a:rPr lang="ar-DZ" sz="2800" b="1" dirty="0" smtClean="0">
                <a:solidFill>
                  <a:srgbClr val="FFC000"/>
                </a:solidFill>
                <a:latin typeface="Sakkal Majalla" panose="02000000000000000000" pitchFamily="2" charset="-78"/>
                <a:ea typeface="Calibri" panose="020F0502020204030204" pitchFamily="34" charset="0"/>
                <a:cs typeface="Sakkal Majalla" panose="02000000000000000000" pitchFamily="2" charset="-78"/>
              </a:rPr>
              <a:t>التأكد </a:t>
            </a:r>
            <a:r>
              <a:rPr lang="ar-DZ" sz="2800" b="1" dirty="0">
                <a:solidFill>
                  <a:srgbClr val="FFC000"/>
                </a:solidFill>
                <a:latin typeface="Sakkal Majalla" panose="02000000000000000000" pitchFamily="2" charset="-78"/>
                <a:ea typeface="Calibri" panose="020F0502020204030204" pitchFamily="34" charset="0"/>
                <a:cs typeface="Sakkal Majalla" panose="02000000000000000000" pitchFamily="2" charset="-78"/>
              </a:rPr>
              <a:t>من التطابق بين أصناف البيع، وما هو مصرح به فيما يخص</a:t>
            </a:r>
            <a:r>
              <a:rPr lang="fr-FR" sz="2800" b="1" dirty="0">
                <a:solidFill>
                  <a:srgbClr val="FFC000"/>
                </a:solidFill>
                <a:latin typeface="Sakkal Majalla" panose="02000000000000000000" pitchFamily="2" charset="-78"/>
                <a:ea typeface="Calibri" panose="020F0502020204030204" pitchFamily="34" charset="0"/>
                <a:cs typeface="Sakkal Majalla" panose="02000000000000000000" pitchFamily="2" charset="-78"/>
              </a:rPr>
              <a:t>  </a:t>
            </a:r>
            <a:r>
              <a:rPr lang="ar-DZ" sz="2800" b="1" dirty="0">
                <a:solidFill>
                  <a:srgbClr val="FFC000"/>
                </a:solidFill>
                <a:latin typeface="Sakkal Majalla" panose="02000000000000000000" pitchFamily="2" charset="-78"/>
                <a:ea typeface="Calibri" panose="020F0502020204030204" pitchFamily="34" charset="0"/>
                <a:cs typeface="Sakkal Majalla" panose="02000000000000000000" pitchFamily="2" charset="-78"/>
              </a:rPr>
              <a:t>(</a:t>
            </a:r>
            <a:r>
              <a:rPr lang="fr-FR" sz="2800" b="1" dirty="0">
                <a:solidFill>
                  <a:srgbClr val="FFC000"/>
                </a:solidFill>
                <a:latin typeface="Sakkal Majalla" panose="02000000000000000000" pitchFamily="2" charset="-78"/>
                <a:ea typeface="Calibri" panose="020F0502020204030204" pitchFamily="34" charset="0"/>
                <a:cs typeface="Sakkal Majalla" panose="02000000000000000000" pitchFamily="2" charset="-78"/>
              </a:rPr>
              <a:t>TAP</a:t>
            </a:r>
            <a:r>
              <a:rPr lang="ar-DZ" sz="2800" b="1" dirty="0">
                <a:solidFill>
                  <a:srgbClr val="FFC000"/>
                </a:solidFill>
                <a:latin typeface="Sakkal Majalla" panose="02000000000000000000" pitchFamily="2" charset="-78"/>
                <a:ea typeface="Calibri" panose="020F0502020204030204" pitchFamily="34" charset="0"/>
                <a:cs typeface="Sakkal Majalla" panose="02000000000000000000" pitchFamily="2" charset="-78"/>
              </a:rPr>
              <a:t>) و(</a:t>
            </a:r>
            <a:r>
              <a:rPr lang="fr-FR" sz="2800" b="1" dirty="0">
                <a:solidFill>
                  <a:srgbClr val="FFC000"/>
                </a:solidFill>
                <a:latin typeface="Sakkal Majalla" panose="02000000000000000000" pitchFamily="2" charset="-78"/>
                <a:ea typeface="Calibri" panose="020F0502020204030204" pitchFamily="34" charset="0"/>
                <a:cs typeface="Sakkal Majalla" panose="02000000000000000000" pitchFamily="2" charset="-78"/>
              </a:rPr>
              <a:t>TVA</a:t>
            </a:r>
            <a:r>
              <a:rPr lang="ar-DZ" sz="2800" b="1" dirty="0" smtClean="0">
                <a:solidFill>
                  <a:srgbClr val="FFC000"/>
                </a:solidFill>
                <a:latin typeface="Sakkal Majalla" panose="02000000000000000000" pitchFamily="2" charset="-78"/>
                <a:ea typeface="Calibri" panose="020F0502020204030204" pitchFamily="34" charset="0"/>
                <a:cs typeface="Sakkal Majalla" panose="02000000000000000000" pitchFamily="2" charset="-78"/>
              </a:rPr>
              <a:t>)؛</a:t>
            </a:r>
          </a:p>
          <a:p>
            <a:pPr algn="just" rtl="1">
              <a:lnSpc>
                <a:spcPts val="2200"/>
              </a:lnSpc>
              <a:spcBef>
                <a:spcPts val="600"/>
              </a:spcBef>
              <a:spcAft>
                <a:spcPts val="600"/>
              </a:spcAft>
            </a:pPr>
            <a:r>
              <a:rPr lang="ar-DZ" sz="2800" b="1" dirty="0">
                <a:solidFill>
                  <a:srgbClr val="33CC33"/>
                </a:solidFill>
                <a:latin typeface="Traditional Arabic" panose="02020603050405020304" pitchFamily="18" charset="-78"/>
                <a:ea typeface="Calibri" panose="020F0502020204030204" pitchFamily="34" charset="0"/>
                <a:cs typeface="Traditional Arabic" panose="02020603050405020304" pitchFamily="18" charset="-78"/>
              </a:rPr>
              <a:t>التأكد من العمليات الحسابية في </a:t>
            </a:r>
            <a:r>
              <a:rPr lang="ar-DZ" sz="2800" b="1" dirty="0" smtClean="0">
                <a:solidFill>
                  <a:srgbClr val="33CC33"/>
                </a:solidFill>
                <a:latin typeface="Traditional Arabic" panose="02020603050405020304" pitchFamily="18" charset="-78"/>
                <a:ea typeface="Calibri" panose="020F0502020204030204" pitchFamily="34" charset="0"/>
                <a:cs typeface="Traditional Arabic" panose="02020603050405020304" pitchFamily="18" charset="-78"/>
              </a:rPr>
              <a:t>الفواتير.</a:t>
            </a:r>
            <a:endParaRPr lang="fr-FR" sz="2800" b="1" dirty="0">
              <a:solidFill>
                <a:srgbClr val="FFC000"/>
              </a:solidFill>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27677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21600000">
                                      <p:cBhvr>
                                        <p:cTn id="13" dur="2000" fill="hold"/>
                                        <p:tgtEl>
                                          <p:spTgt spid="3">
                                            <p:txEl>
                                              <p:pRg st="2" end="2"/>
                                            </p:txEl>
                                          </p:spTgt>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2000" fill="hold"/>
                                        <p:tgtEl>
                                          <p:spTgt spid="3">
                                            <p:txEl>
                                              <p:pRg st="3" end="3"/>
                                            </p:txEl>
                                          </p:spTgt>
                                        </p:tgtEl>
                                      </p:cBhvr>
                                      <p:by x="150000" y="150000"/>
                                    </p:animScale>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 calcmode="lin" valueType="num">
                                      <p:cBhvr>
                                        <p:cTn id="22"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25" dur="10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p:cTn id="30"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1"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32"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33" dur="10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 calcmode="lin" valueType="num">
                                      <p:cBhvr>
                                        <p:cTn id="38"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39"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40"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41"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blipFill>
            <a:blip r:embed="rId2"/>
            <a:tile tx="0" ty="0" sx="100000" sy="100000" flip="none" algn="tl"/>
          </a:blipFill>
        </p:spPr>
        <p:txBody>
          <a:bodyPr/>
          <a:lstStyle/>
          <a:p>
            <a:pPr algn="r" rtl="1"/>
            <a:r>
              <a:rPr lang="ar-DZ" sz="4000" dirty="0">
                <a:solidFill>
                  <a:srgbClr val="FFFF00"/>
                </a:solidFill>
                <a:latin typeface="Sakkal Majalla" panose="02000000000000000000" pitchFamily="2" charset="-78"/>
                <a:cs typeface="Sakkal Majalla" panose="02000000000000000000" pitchFamily="2" charset="-78"/>
              </a:rPr>
              <a:t>دروس على الخط                                                     د. صالح </a:t>
            </a:r>
            <a:r>
              <a:rPr lang="ar-DZ" sz="4000" dirty="0" err="1">
                <a:solidFill>
                  <a:srgbClr val="FFFF00"/>
                </a:solidFill>
                <a:latin typeface="Sakkal Majalla" panose="02000000000000000000" pitchFamily="2" charset="-78"/>
                <a:cs typeface="Sakkal Majalla" panose="02000000000000000000" pitchFamily="2" charset="-78"/>
              </a:rPr>
              <a:t>حميداتو</a:t>
            </a:r>
            <a:r>
              <a:rPr lang="ar-DZ" sz="4000" dirty="0">
                <a:solidFill>
                  <a:srgbClr val="FFFF00"/>
                </a:solidFill>
                <a:latin typeface="Sakkal Majalla" panose="02000000000000000000" pitchFamily="2" charset="-78"/>
                <a:cs typeface="Sakkal Majalla" panose="02000000000000000000" pitchFamily="2" charset="-78"/>
              </a:rPr>
              <a:t/>
            </a:r>
            <a:br>
              <a:rPr lang="ar-DZ" sz="4000" dirty="0">
                <a:solidFill>
                  <a:srgbClr val="FFFF00"/>
                </a:solidFill>
                <a:latin typeface="Sakkal Majalla" panose="02000000000000000000" pitchFamily="2" charset="-78"/>
                <a:cs typeface="Sakkal Majalla" panose="02000000000000000000" pitchFamily="2" charset="-78"/>
              </a:rPr>
            </a:br>
            <a:r>
              <a:rPr lang="ar-DZ" sz="4000" dirty="0">
                <a:solidFill>
                  <a:srgbClr val="FFFF00"/>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rgbClr val="FFFF00"/>
              </a:solidFill>
            </a:endParaRPr>
          </a:p>
        </p:txBody>
      </p:sp>
      <p:sp>
        <p:nvSpPr>
          <p:cNvPr id="3" name="Espace réservé du contenu 2"/>
          <p:cNvSpPr>
            <a:spLocks noGrp="1"/>
          </p:cNvSpPr>
          <p:nvPr>
            <p:ph idx="1"/>
          </p:nvPr>
        </p:nvSpPr>
        <p:spPr>
          <a:xfrm>
            <a:off x="646112" y="2052918"/>
            <a:ext cx="9403742" cy="4618338"/>
          </a:xfrm>
          <a:blipFill>
            <a:blip r:embed="rId3"/>
            <a:tile tx="0" ty="0" sx="100000" sy="100000" flip="none" algn="tl"/>
          </a:blipFill>
        </p:spPr>
        <p:txBody>
          <a:bodyPr/>
          <a:lstStyle/>
          <a:p>
            <a:pPr marL="0" lvl="0" indent="0" algn="just" rtl="1">
              <a:lnSpc>
                <a:spcPts val="2200"/>
              </a:lnSpc>
              <a:spcBef>
                <a:spcPts val="600"/>
              </a:spcBef>
              <a:spcAft>
                <a:spcPts val="600"/>
              </a:spcAft>
              <a:buClr>
                <a:srgbClr val="B31166"/>
              </a:buClr>
              <a:buNone/>
            </a:pPr>
            <a:endParaRPr lang="ar-DZ" b="1" dirty="0" smtClean="0">
              <a:solidFill>
                <a:srgbClr val="33CC33"/>
              </a:solidFill>
              <a:latin typeface="Traditional Arabic" panose="02020603050405020304" pitchFamily="18" charset="-78"/>
              <a:ea typeface="Calibri" panose="020F0502020204030204" pitchFamily="34" charset="0"/>
              <a:cs typeface="Traditional Arabic" panose="02020603050405020304" pitchFamily="18" charset="-78"/>
            </a:endParaRPr>
          </a:p>
          <a:p>
            <a:pPr marL="0" lvl="0" indent="0" algn="just" rtl="1">
              <a:lnSpc>
                <a:spcPts val="2200"/>
              </a:lnSpc>
              <a:spcBef>
                <a:spcPts val="600"/>
              </a:spcBef>
              <a:spcAft>
                <a:spcPts val="600"/>
              </a:spcAft>
              <a:buClr>
                <a:srgbClr val="B31166"/>
              </a:buClr>
              <a:buNone/>
            </a:pPr>
            <a:endParaRPr lang="ar-DZ" b="1" dirty="0">
              <a:solidFill>
                <a:srgbClr val="33CC33"/>
              </a:solidFill>
              <a:latin typeface="Traditional Arabic" panose="02020603050405020304" pitchFamily="18" charset="-78"/>
              <a:ea typeface="Calibri" panose="020F0502020204030204" pitchFamily="34" charset="0"/>
              <a:cs typeface="Traditional Arabic" panose="02020603050405020304" pitchFamily="18" charset="-78"/>
            </a:endParaRPr>
          </a:p>
          <a:p>
            <a:pPr marL="0" lvl="0" indent="0" algn="just" rtl="1">
              <a:lnSpc>
                <a:spcPts val="2200"/>
              </a:lnSpc>
              <a:spcBef>
                <a:spcPts val="600"/>
              </a:spcBef>
              <a:spcAft>
                <a:spcPts val="600"/>
              </a:spcAft>
              <a:buClr>
                <a:srgbClr val="B31166"/>
              </a:buClr>
              <a:buNone/>
            </a:pPr>
            <a:r>
              <a:rPr lang="ar-DZ" sz="3600" b="1" dirty="0" smtClean="0">
                <a:solidFill>
                  <a:srgbClr val="33CC33"/>
                </a:solidFill>
                <a:latin typeface="Sakkal Majalla" panose="02000000000000000000" pitchFamily="2" charset="-78"/>
                <a:ea typeface="Calibri" panose="020F0502020204030204" pitchFamily="34" charset="0"/>
                <a:cs typeface="Sakkal Majalla" panose="02000000000000000000" pitchFamily="2" charset="-78"/>
              </a:rPr>
              <a:t>مراجعة </a:t>
            </a:r>
            <a:r>
              <a:rPr lang="ar-DZ" sz="3600" b="1" dirty="0">
                <a:solidFill>
                  <a:srgbClr val="33CC33"/>
                </a:solidFill>
                <a:latin typeface="Sakkal Majalla" panose="02000000000000000000" pitchFamily="2" charset="-78"/>
                <a:ea typeface="Calibri" panose="020F0502020204030204" pitchFamily="34" charset="0"/>
                <a:cs typeface="Sakkal Majalla" panose="02000000000000000000" pitchFamily="2" charset="-78"/>
              </a:rPr>
              <a:t>النواتج الأخرى </a:t>
            </a:r>
            <a:r>
              <a:rPr lang="ar-DZ" sz="3600" b="1" dirty="0">
                <a:solidFill>
                  <a:prstClr val="black">
                    <a:lumMod val="75000"/>
                    <a:lumOff val="25000"/>
                  </a:prstClr>
                </a:solidFill>
                <a:latin typeface="Sakkal Majalla" panose="02000000000000000000" pitchFamily="2" charset="-78"/>
                <a:ea typeface="Calibri" panose="020F0502020204030204" pitchFamily="34" charset="0"/>
                <a:cs typeface="Sakkal Majalla" panose="02000000000000000000" pitchFamily="2" charset="-78"/>
              </a:rPr>
              <a:t>:</a:t>
            </a:r>
            <a:r>
              <a:rPr lang="ar-DZ" sz="3600" dirty="0">
                <a:solidFill>
                  <a:prstClr val="black">
                    <a:lumMod val="75000"/>
                    <a:lumOff val="25000"/>
                  </a:prstClr>
                </a:solidFill>
                <a:latin typeface="Sakkal Majalla" panose="02000000000000000000" pitchFamily="2" charset="-78"/>
                <a:ea typeface="Calibri" panose="020F0502020204030204" pitchFamily="34" charset="0"/>
                <a:cs typeface="Sakkal Majalla" panose="02000000000000000000" pitchFamily="2" charset="-78"/>
              </a:rPr>
              <a:t> يقوم المراجع عندها بالقيام بما يلي : </a:t>
            </a:r>
            <a:endParaRPr lang="ar-DZ" sz="3600" dirty="0" smtClean="0">
              <a:solidFill>
                <a:prstClr val="black">
                  <a:lumMod val="75000"/>
                  <a:lumOff val="25000"/>
                </a:prstClr>
              </a:solidFill>
              <a:latin typeface="Sakkal Majalla" panose="02000000000000000000" pitchFamily="2" charset="-78"/>
              <a:ea typeface="Calibri" panose="020F0502020204030204" pitchFamily="34" charset="0"/>
              <a:cs typeface="Sakkal Majalla" panose="02000000000000000000" pitchFamily="2" charset="-78"/>
            </a:endParaRPr>
          </a:p>
          <a:p>
            <a:pPr marL="0" lvl="0" indent="0" algn="just" rtl="1">
              <a:lnSpc>
                <a:spcPts val="2200"/>
              </a:lnSpc>
              <a:spcBef>
                <a:spcPts val="600"/>
              </a:spcBef>
              <a:spcAft>
                <a:spcPts val="600"/>
              </a:spcAft>
              <a:buClr>
                <a:srgbClr val="B31166"/>
              </a:buClr>
              <a:buNone/>
            </a:pPr>
            <a:endParaRPr lang="fr-FR" sz="3600" dirty="0">
              <a:solidFill>
                <a:prstClr val="black">
                  <a:lumMod val="75000"/>
                  <a:lumOff val="25000"/>
                </a:prstClr>
              </a:solidFill>
              <a:latin typeface="Sakkal Majalla" panose="02000000000000000000" pitchFamily="2" charset="-78"/>
              <a:ea typeface="Calibri" panose="020F0502020204030204" pitchFamily="34" charset="0"/>
              <a:cs typeface="Sakkal Majalla" panose="02000000000000000000" pitchFamily="2" charset="-78"/>
            </a:endParaRPr>
          </a:p>
          <a:p>
            <a:pPr lvl="0" algn="just" rtl="1">
              <a:lnSpc>
                <a:spcPts val="2200"/>
              </a:lnSpc>
              <a:spcBef>
                <a:spcPts val="600"/>
              </a:spcBef>
              <a:spcAft>
                <a:spcPts val="600"/>
              </a:spcAft>
              <a:buClr>
                <a:srgbClr val="B31166"/>
              </a:buClr>
            </a:pPr>
            <a:r>
              <a:rPr lang="ar-DZ" sz="3600" dirty="0">
                <a:solidFill>
                  <a:prstClr val="black">
                    <a:lumMod val="75000"/>
                    <a:lumOff val="25000"/>
                  </a:prstClr>
                </a:solidFill>
                <a:latin typeface="Sakkal Majalla" panose="02000000000000000000" pitchFamily="2" charset="-78"/>
                <a:ea typeface="Calibri" panose="020F0502020204030204" pitchFamily="34" charset="0"/>
                <a:cs typeface="Sakkal Majalla" panose="02000000000000000000" pitchFamily="2" charset="-78"/>
              </a:rPr>
              <a:t>_ </a:t>
            </a:r>
            <a:r>
              <a:rPr lang="ar-DZ" sz="3600" b="1" dirty="0">
                <a:solidFill>
                  <a:srgbClr val="B31166">
                    <a:lumMod val="60000"/>
                    <a:lumOff val="40000"/>
                  </a:srgbClr>
                </a:solidFill>
                <a:latin typeface="Sakkal Majalla" panose="02000000000000000000" pitchFamily="2" charset="-78"/>
                <a:ea typeface="Calibri" panose="020F0502020204030204" pitchFamily="34" charset="0"/>
                <a:cs typeface="Sakkal Majalla" panose="02000000000000000000" pitchFamily="2" charset="-78"/>
              </a:rPr>
              <a:t>التأكد من التسجيل المحاسبي للحسومات المكتسبة</a:t>
            </a:r>
            <a:r>
              <a:rPr lang="ar-DZ" sz="3600" b="1" dirty="0" smtClean="0">
                <a:solidFill>
                  <a:srgbClr val="B31166">
                    <a:lumMod val="60000"/>
                    <a:lumOff val="40000"/>
                  </a:srgbClr>
                </a:solidFill>
                <a:latin typeface="Sakkal Majalla" panose="02000000000000000000" pitchFamily="2" charset="-78"/>
                <a:ea typeface="Calibri" panose="020F0502020204030204" pitchFamily="34" charset="0"/>
                <a:cs typeface="Sakkal Majalla" panose="02000000000000000000" pitchFamily="2" charset="-78"/>
              </a:rPr>
              <a:t>؛</a:t>
            </a:r>
          </a:p>
          <a:p>
            <a:pPr lvl="0" algn="just" rtl="1">
              <a:lnSpc>
                <a:spcPts val="2200"/>
              </a:lnSpc>
              <a:spcBef>
                <a:spcPts val="600"/>
              </a:spcBef>
              <a:spcAft>
                <a:spcPts val="600"/>
              </a:spcAft>
              <a:buClr>
                <a:srgbClr val="B31166"/>
              </a:buClr>
            </a:pPr>
            <a:endParaRPr lang="fr-FR" sz="3600" b="1" dirty="0">
              <a:solidFill>
                <a:srgbClr val="B31166">
                  <a:lumMod val="60000"/>
                  <a:lumOff val="40000"/>
                </a:srgbClr>
              </a:solidFill>
              <a:latin typeface="Sakkal Majalla" panose="02000000000000000000" pitchFamily="2" charset="-78"/>
              <a:ea typeface="Calibri" panose="020F0502020204030204" pitchFamily="34" charset="0"/>
              <a:cs typeface="Sakkal Majalla" panose="02000000000000000000" pitchFamily="2" charset="-78"/>
            </a:endParaRPr>
          </a:p>
          <a:p>
            <a:pPr lvl="0" algn="just" rtl="1">
              <a:lnSpc>
                <a:spcPts val="2200"/>
              </a:lnSpc>
              <a:spcBef>
                <a:spcPts val="600"/>
              </a:spcBef>
              <a:spcAft>
                <a:spcPts val="600"/>
              </a:spcAft>
              <a:buClr>
                <a:srgbClr val="B31166"/>
              </a:buClr>
            </a:pPr>
            <a:r>
              <a:rPr lang="ar-DZ" sz="3600" dirty="0">
                <a:solidFill>
                  <a:prstClr val="black">
                    <a:lumMod val="75000"/>
                    <a:lumOff val="25000"/>
                  </a:prstClr>
                </a:solidFill>
                <a:latin typeface="Sakkal Majalla" panose="02000000000000000000" pitchFamily="2" charset="-78"/>
                <a:ea typeface="Calibri" panose="020F0502020204030204" pitchFamily="34" charset="0"/>
                <a:cs typeface="Sakkal Majalla" panose="02000000000000000000" pitchFamily="2" charset="-78"/>
              </a:rPr>
              <a:t>_ </a:t>
            </a:r>
            <a:r>
              <a:rPr lang="ar-DZ" sz="3600" b="1" dirty="0">
                <a:solidFill>
                  <a:srgbClr val="C00000"/>
                </a:solidFill>
                <a:latin typeface="Sakkal Majalla" panose="02000000000000000000" pitchFamily="2" charset="-78"/>
                <a:ea typeface="Calibri" panose="020F0502020204030204" pitchFamily="34" charset="0"/>
                <a:cs typeface="Sakkal Majalla" panose="02000000000000000000" pitchFamily="2" charset="-78"/>
              </a:rPr>
              <a:t>التأكد من صحة و موضوعية تقييم إنتاج المؤسسة لحاجتها الخاصة؛ </a:t>
            </a:r>
            <a:endParaRPr lang="ar-DZ" sz="3600" b="1" dirty="0" smtClean="0">
              <a:solidFill>
                <a:srgbClr val="C00000"/>
              </a:solidFill>
              <a:latin typeface="Sakkal Majalla" panose="02000000000000000000" pitchFamily="2" charset="-78"/>
              <a:ea typeface="Calibri" panose="020F0502020204030204" pitchFamily="34" charset="0"/>
              <a:cs typeface="Sakkal Majalla" panose="02000000000000000000" pitchFamily="2" charset="-78"/>
            </a:endParaRPr>
          </a:p>
          <a:p>
            <a:pPr lvl="0" algn="just" rtl="1">
              <a:lnSpc>
                <a:spcPts val="2200"/>
              </a:lnSpc>
              <a:spcBef>
                <a:spcPts val="600"/>
              </a:spcBef>
              <a:spcAft>
                <a:spcPts val="600"/>
              </a:spcAft>
              <a:buClr>
                <a:srgbClr val="B31166"/>
              </a:buClr>
            </a:pPr>
            <a:endParaRPr lang="fr-FR" sz="3600" b="1" dirty="0">
              <a:solidFill>
                <a:srgbClr val="C00000"/>
              </a:solidFill>
              <a:latin typeface="Sakkal Majalla" panose="02000000000000000000" pitchFamily="2" charset="-78"/>
              <a:ea typeface="Calibri" panose="020F0502020204030204" pitchFamily="34" charset="0"/>
              <a:cs typeface="Sakkal Majalla" panose="02000000000000000000" pitchFamily="2" charset="-78"/>
            </a:endParaRPr>
          </a:p>
          <a:p>
            <a:pPr lvl="0" algn="just" rtl="1">
              <a:lnSpc>
                <a:spcPts val="2200"/>
              </a:lnSpc>
              <a:spcBef>
                <a:spcPts val="600"/>
              </a:spcBef>
              <a:spcAft>
                <a:spcPts val="600"/>
              </a:spcAft>
              <a:buClr>
                <a:srgbClr val="B31166"/>
              </a:buClr>
            </a:pPr>
            <a:r>
              <a:rPr lang="ar-DZ" sz="3600" dirty="0">
                <a:solidFill>
                  <a:prstClr val="black">
                    <a:lumMod val="75000"/>
                    <a:lumOff val="25000"/>
                  </a:prstClr>
                </a:solidFill>
                <a:latin typeface="Sakkal Majalla" panose="02000000000000000000" pitchFamily="2" charset="-78"/>
                <a:ea typeface="Calibri" panose="020F0502020204030204" pitchFamily="34" charset="0"/>
                <a:cs typeface="Sakkal Majalla" panose="02000000000000000000" pitchFamily="2" charset="-78"/>
              </a:rPr>
              <a:t>_ </a:t>
            </a:r>
            <a:r>
              <a:rPr lang="ar-DZ" sz="3600" b="1" dirty="0">
                <a:solidFill>
                  <a:srgbClr val="0070C0"/>
                </a:solidFill>
                <a:latin typeface="Sakkal Majalla" panose="02000000000000000000" pitchFamily="2" charset="-78"/>
                <a:ea typeface="Calibri" panose="020F0502020204030204" pitchFamily="34" charset="0"/>
                <a:cs typeface="Sakkal Majalla" panose="02000000000000000000" pitchFamily="2" charset="-78"/>
              </a:rPr>
              <a:t>التأكد من التسجيل المحاسبي للإعانات الممنوحة</a:t>
            </a:r>
            <a:r>
              <a:rPr lang="ar-DZ" b="1" dirty="0" smtClean="0">
                <a:solidFill>
                  <a:srgbClr val="0070C0"/>
                </a:solidFill>
                <a:latin typeface="Traditional Arabic" panose="02020603050405020304" pitchFamily="18" charset="-78"/>
                <a:ea typeface="Calibri" panose="020F0502020204030204" pitchFamily="34" charset="0"/>
                <a:cs typeface="Traditional Arabic" panose="02020603050405020304" pitchFamily="18" charset="-78"/>
              </a:rPr>
              <a:t>..</a:t>
            </a:r>
            <a:endParaRPr lang="fr-FR" b="1" dirty="0">
              <a:solidFill>
                <a:srgbClr val="0070C0"/>
              </a:solidFill>
              <a:latin typeface="Traditional Arabic" panose="02020603050405020304" pitchFamily="18" charset="-78"/>
              <a:ea typeface="Calibri" panose="020F0502020204030204" pitchFamily="34" charset="0"/>
              <a:cs typeface="Traditional Arabic" panose="02020603050405020304" pitchFamily="18" charset="-78"/>
            </a:endParaRPr>
          </a:p>
          <a:p>
            <a:pPr algn="ctr" rtl="1"/>
            <a:endParaRPr lang="fr-FR" dirty="0">
              <a:solidFill>
                <a:srgbClr val="FFFF00"/>
              </a:solidFill>
            </a:endParaRPr>
          </a:p>
        </p:txBody>
      </p:sp>
    </p:spTree>
    <p:extLst>
      <p:ext uri="{BB962C8B-B14F-4D97-AF65-F5344CB8AC3E}">
        <p14:creationId xmlns:p14="http://schemas.microsoft.com/office/powerpoint/2010/main" val="151346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 calcmode="lin" valueType="num">
                                      <p:cBhvr>
                                        <p:cTn id="14"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5"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16"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17" dur="10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 calcmode="lin" valueType="num">
                                      <p:cBhvr>
                                        <p:cTn id="22"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25" dur="10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 calcmode="lin" valueType="num">
                                      <p:cBhvr>
                                        <p:cTn id="30"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31"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32"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33"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403742" cy="4656975"/>
          </a:xfrm>
          <a:solidFill>
            <a:schemeClr val="tx1"/>
          </a:solidFill>
        </p:spPr>
        <p:txBody>
          <a:bodyPr/>
          <a:lstStyle/>
          <a:p>
            <a:pPr marL="0" lvl="0" indent="0" algn="r" rtl="1">
              <a:buClr>
                <a:srgbClr val="B31166"/>
              </a:buClr>
              <a:buNone/>
            </a:pPr>
            <a:endParaRPr lang="ar-DZ" sz="2400" b="1" dirty="0" smtClean="0">
              <a:solidFill>
                <a:srgbClr val="B31166"/>
              </a:solidFill>
              <a:latin typeface="Sakkal Majalla" panose="02000000000000000000" pitchFamily="2" charset="-78"/>
              <a:ea typeface="Calibri" panose="020F0502020204030204" pitchFamily="34" charset="0"/>
              <a:cs typeface="Sakkal Majalla" panose="02000000000000000000" pitchFamily="2" charset="-78"/>
            </a:endParaRPr>
          </a:p>
          <a:p>
            <a:pPr marL="0" lvl="0" indent="0" algn="r" rtl="1">
              <a:buClr>
                <a:srgbClr val="B31166"/>
              </a:buClr>
              <a:buNone/>
            </a:pPr>
            <a:r>
              <a:rPr lang="ar-DZ" sz="2800" b="1" dirty="0" smtClean="0">
                <a:solidFill>
                  <a:srgbClr val="B31166"/>
                </a:solidFill>
                <a:latin typeface="Sakkal Majalla" panose="02000000000000000000" pitchFamily="2" charset="-78"/>
                <a:ea typeface="Calibri" panose="020F0502020204030204" pitchFamily="34" charset="0"/>
                <a:cs typeface="Sakkal Majalla" panose="02000000000000000000" pitchFamily="2" charset="-78"/>
              </a:rPr>
              <a:t>مراجعة </a:t>
            </a:r>
            <a:r>
              <a:rPr lang="ar-DZ" sz="2800" b="1" dirty="0">
                <a:solidFill>
                  <a:srgbClr val="B31166"/>
                </a:solidFill>
                <a:latin typeface="Sakkal Majalla" panose="02000000000000000000" pitchFamily="2" charset="-78"/>
                <a:ea typeface="Calibri" panose="020F0502020204030204" pitchFamily="34" charset="0"/>
                <a:cs typeface="Sakkal Majalla" panose="02000000000000000000" pitchFamily="2" charset="-78"/>
              </a:rPr>
              <a:t>الأعباء</a:t>
            </a:r>
            <a:r>
              <a:rPr lang="ar-DZ" sz="2800" b="1" dirty="0">
                <a:solidFill>
                  <a:prstClr val="black">
                    <a:lumMod val="75000"/>
                    <a:lumOff val="25000"/>
                  </a:prstClr>
                </a:solidFill>
                <a:latin typeface="Sakkal Majalla" panose="02000000000000000000" pitchFamily="2" charset="-78"/>
                <a:ea typeface="Calibri" panose="020F0502020204030204" pitchFamily="34" charset="0"/>
                <a:cs typeface="Sakkal Majalla" panose="02000000000000000000" pitchFamily="2" charset="-78"/>
              </a:rPr>
              <a:t>: يقوم المراجع بالتأكد من توفر الشروط العامة لقابلية تخفيض الأعباء، ولكي تكون الأعباء قابلة للخصم جبائياً من نتيجة الدورة يجب أن تحقق الشروط التالية</a:t>
            </a:r>
            <a:r>
              <a:rPr lang="ar-DZ" sz="2800" b="1" dirty="0" smtClean="0">
                <a:solidFill>
                  <a:prstClr val="black">
                    <a:lumMod val="75000"/>
                    <a:lumOff val="25000"/>
                  </a:prstClr>
                </a:solidFill>
                <a:latin typeface="Sakkal Majalla" panose="02000000000000000000" pitchFamily="2" charset="-78"/>
                <a:ea typeface="Calibri" panose="020F0502020204030204" pitchFamily="34" charset="0"/>
                <a:cs typeface="Sakkal Majalla" panose="02000000000000000000" pitchFamily="2" charset="-78"/>
              </a:rPr>
              <a:t>:</a:t>
            </a:r>
          </a:p>
          <a:p>
            <a:pPr marL="0" lvl="0" indent="0" algn="r" rtl="1">
              <a:buClr>
                <a:srgbClr val="B31166"/>
              </a:buClr>
              <a:buNone/>
            </a:pPr>
            <a:endParaRPr lang="ar-DZ" sz="2800" b="1" dirty="0">
              <a:solidFill>
                <a:prstClr val="black">
                  <a:lumMod val="75000"/>
                  <a:lumOff val="25000"/>
                </a:prstClr>
              </a:solidFill>
              <a:latin typeface="Sakkal Majalla" panose="02000000000000000000" pitchFamily="2" charset="-78"/>
              <a:ea typeface="Calibri" panose="020F0502020204030204" pitchFamily="34" charset="0"/>
              <a:cs typeface="Sakkal Majalla" panose="02000000000000000000" pitchFamily="2" charset="-78"/>
            </a:endParaRPr>
          </a:p>
          <a:p>
            <a:pPr lvl="0" algn="just" rtl="1">
              <a:lnSpc>
                <a:spcPts val="2200"/>
              </a:lnSpc>
              <a:spcBef>
                <a:spcPts val="600"/>
              </a:spcBef>
              <a:spcAft>
                <a:spcPts val="600"/>
              </a:spcAft>
              <a:buClr>
                <a:srgbClr val="B31166"/>
              </a:buClr>
              <a:tabLst>
                <a:tab pos="1556385" algn="l"/>
              </a:tabLst>
            </a:pPr>
            <a:r>
              <a:rPr lang="ar-DZ" sz="2800" dirty="0">
                <a:solidFill>
                  <a:srgbClr val="7030A0"/>
                </a:solidFill>
                <a:latin typeface="Sakkal Majalla" panose="02000000000000000000" pitchFamily="2" charset="-78"/>
                <a:ea typeface="Calibri" panose="020F0502020204030204" pitchFamily="34" charset="0"/>
                <a:cs typeface="Sakkal Majalla" panose="02000000000000000000" pitchFamily="2" charset="-78"/>
              </a:rPr>
              <a:t>يجب أن ينجر عنها تخفيض في أصول الميزانية الصافية أو </a:t>
            </a:r>
            <a:r>
              <a:rPr lang="ar-DZ" sz="2800" dirty="0" err="1">
                <a:solidFill>
                  <a:srgbClr val="7030A0"/>
                </a:solidFill>
                <a:latin typeface="Sakkal Majalla" panose="02000000000000000000" pitchFamily="2" charset="-78"/>
                <a:ea typeface="Calibri" panose="020F0502020204030204" pitchFamily="34" charset="0"/>
                <a:cs typeface="Sakkal Majalla" panose="02000000000000000000" pitchFamily="2" charset="-78"/>
              </a:rPr>
              <a:t>إرتفاع</a:t>
            </a:r>
            <a:r>
              <a:rPr lang="ar-DZ" sz="2800" dirty="0">
                <a:solidFill>
                  <a:srgbClr val="7030A0"/>
                </a:solidFill>
                <a:latin typeface="Sakkal Majalla" panose="02000000000000000000" pitchFamily="2" charset="-78"/>
                <a:ea typeface="Calibri" panose="020F0502020204030204" pitchFamily="34" charset="0"/>
                <a:cs typeface="Sakkal Majalla" panose="02000000000000000000" pitchFamily="2" charset="-78"/>
              </a:rPr>
              <a:t> في ديون المؤسسة دون أن تحدث أي تغير في مستوى الميزانية؛</a:t>
            </a:r>
          </a:p>
          <a:p>
            <a:pPr lvl="0" algn="just" rtl="1">
              <a:lnSpc>
                <a:spcPts val="2200"/>
              </a:lnSpc>
              <a:spcBef>
                <a:spcPts val="600"/>
              </a:spcBef>
              <a:spcAft>
                <a:spcPts val="600"/>
              </a:spcAft>
              <a:buClr>
                <a:srgbClr val="B31166"/>
              </a:buClr>
              <a:tabLst>
                <a:tab pos="1556385" algn="l"/>
              </a:tabLst>
            </a:pPr>
            <a:r>
              <a:rPr lang="ar-DZ" sz="3200" dirty="0">
                <a:solidFill>
                  <a:srgbClr val="C00000"/>
                </a:solidFill>
                <a:latin typeface="Sakkal Majalla" panose="02000000000000000000" pitchFamily="2" charset="-78"/>
                <a:ea typeface="Calibri" panose="020F0502020204030204" pitchFamily="34" charset="0"/>
                <a:cs typeface="Sakkal Majalla" panose="02000000000000000000" pitchFamily="2" charset="-78"/>
              </a:rPr>
              <a:t>يجب أن تكون مسجلة محاسبياً ومبررة بوثائق إثبات، هذا الشرط يسمح بالتأكد من حقيقة هذه النفقات ومبلغها، كما يسمح بتقرير ضمها أو عدمه إلى نفقات الدورة؛ </a:t>
            </a:r>
          </a:p>
          <a:p>
            <a:pPr lvl="0" algn="just" rtl="1">
              <a:lnSpc>
                <a:spcPts val="2200"/>
              </a:lnSpc>
              <a:spcBef>
                <a:spcPts val="600"/>
              </a:spcBef>
              <a:spcAft>
                <a:spcPts val="600"/>
              </a:spcAft>
              <a:buClr>
                <a:srgbClr val="B31166"/>
              </a:buClr>
              <a:tabLst>
                <a:tab pos="1556385" algn="l"/>
              </a:tabLst>
            </a:pPr>
            <a:r>
              <a:rPr lang="ar-DZ" sz="2800" dirty="0">
                <a:solidFill>
                  <a:srgbClr val="33CC33"/>
                </a:solidFill>
                <a:latin typeface="Sakkal Majalla" panose="02000000000000000000" pitchFamily="2" charset="-78"/>
                <a:ea typeface="Calibri" panose="020F0502020204030204" pitchFamily="34" charset="0"/>
                <a:cs typeface="Sakkal Majalla" panose="02000000000000000000" pitchFamily="2" charset="-78"/>
              </a:rPr>
              <a:t>يجب أن تكون </a:t>
            </a:r>
            <a:r>
              <a:rPr lang="ar-DZ" sz="3200" dirty="0">
                <a:solidFill>
                  <a:srgbClr val="33CC33"/>
                </a:solidFill>
                <a:latin typeface="Sakkal Majalla" panose="02000000000000000000" pitchFamily="2" charset="-78"/>
                <a:ea typeface="Calibri" panose="020F0502020204030204" pitchFamily="34" charset="0"/>
                <a:cs typeface="Sakkal Majalla" panose="02000000000000000000" pitchFamily="2" charset="-78"/>
              </a:rPr>
              <a:t>ضرورية لضمان السير العادي لوظائف المؤسسة</a:t>
            </a:r>
            <a:r>
              <a:rPr lang="ar-DZ" sz="3200" b="1" dirty="0">
                <a:solidFill>
                  <a:prstClr val="black">
                    <a:lumMod val="75000"/>
                    <a:lumOff val="25000"/>
                  </a:prstClr>
                </a:solidFill>
                <a:latin typeface="Sakkal Majalla" panose="02000000000000000000" pitchFamily="2" charset="-78"/>
                <a:ea typeface="Calibri" panose="020F0502020204030204" pitchFamily="34" charset="0"/>
                <a:cs typeface="Sakkal Majalla" panose="02000000000000000000" pitchFamily="2" charset="-78"/>
              </a:rPr>
              <a:t>.</a:t>
            </a:r>
            <a:endParaRPr lang="fr-FR" sz="3200" b="1" dirty="0">
              <a:solidFill>
                <a:prstClr val="black">
                  <a:lumMod val="75000"/>
                  <a:lumOff val="25000"/>
                </a:prstClr>
              </a:solidFill>
              <a:latin typeface="Sakkal Majalla" panose="02000000000000000000" pitchFamily="2" charset="-78"/>
              <a:ea typeface="Calibri" panose="020F0502020204030204" pitchFamily="34" charset="0"/>
              <a:cs typeface="Sakkal Majalla" panose="02000000000000000000" pitchFamily="2" charset="-78"/>
            </a:endParaRPr>
          </a:p>
          <a:p>
            <a:endParaRPr lang="fr-FR" dirty="0"/>
          </a:p>
        </p:txBody>
      </p:sp>
    </p:spTree>
    <p:extLst>
      <p:ext uri="{BB962C8B-B14F-4D97-AF65-F5344CB8AC3E}">
        <p14:creationId xmlns:p14="http://schemas.microsoft.com/office/powerpoint/2010/main" val="314148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additive="base">
                                        <p:cTn id="1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xit" presetSubtype="32" fill="hold" nodeType="clickEffect">
                                  <p:stCondLst>
                                    <p:cond delay="0"/>
                                  </p:stCondLst>
                                  <p:childTnLst>
                                    <p:anim calcmode="lin" valueType="num">
                                      <p:cBhvr>
                                        <p:cTn id="19" dur="500"/>
                                        <p:tgtEl>
                                          <p:spTgt spid="3">
                                            <p:txEl>
                                              <p:pRg st="4" end="4"/>
                                            </p:txEl>
                                          </p:spTgt>
                                        </p:tgtEl>
                                        <p:attrNameLst>
                                          <p:attrName>ppt_w</p:attrName>
                                        </p:attrNameLst>
                                      </p:cBhvr>
                                      <p:tavLst>
                                        <p:tav tm="0">
                                          <p:val>
                                            <p:strVal val="ppt_w"/>
                                          </p:val>
                                        </p:tav>
                                        <p:tav tm="100000">
                                          <p:val>
                                            <p:fltVal val="0"/>
                                          </p:val>
                                        </p:tav>
                                      </p:tavLst>
                                    </p:anim>
                                    <p:anim calcmode="lin" valueType="num">
                                      <p:cBhvr>
                                        <p:cTn id="20" dur="500"/>
                                        <p:tgtEl>
                                          <p:spTgt spid="3">
                                            <p:txEl>
                                              <p:pRg st="4" end="4"/>
                                            </p:txEl>
                                          </p:spTgt>
                                        </p:tgtEl>
                                        <p:attrNameLst>
                                          <p:attrName>ppt_h</p:attrName>
                                        </p:attrNameLst>
                                      </p:cBhvr>
                                      <p:tavLst>
                                        <p:tav tm="0">
                                          <p:val>
                                            <p:strVal val="ppt_h"/>
                                          </p:val>
                                        </p:tav>
                                        <p:tav tm="100000">
                                          <p:val>
                                            <p:fltVal val="0"/>
                                          </p:val>
                                        </p:tav>
                                      </p:tavLst>
                                    </p:anim>
                                    <p:animEffect transition="out" filter="fade">
                                      <p:cBhvr>
                                        <p:cTn id="21" dur="500"/>
                                        <p:tgtEl>
                                          <p:spTgt spid="3">
                                            <p:txEl>
                                              <p:pRg st="4" end="4"/>
                                            </p:txEl>
                                          </p:spTgt>
                                        </p:tgtEl>
                                      </p:cBhvr>
                                    </p:animEffect>
                                    <p:set>
                                      <p:cBhvr>
                                        <p:cTn id="22" dur="1" fill="hold">
                                          <p:stCondLst>
                                            <p:cond delay="499"/>
                                          </p:stCondLst>
                                        </p:cTn>
                                        <p:tgtEl>
                                          <p:spTgt spid="3">
                                            <p:txEl>
                                              <p:pRg st="4" end="4"/>
                                            </p:txEl>
                                          </p:spTgt>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p:cTn id="27"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30"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257577"/>
            <a:ext cx="9721382" cy="1595671"/>
          </a:xfrm>
          <a:solidFill>
            <a:schemeClr val="accent4">
              <a:lumMod val="40000"/>
              <a:lumOff val="60000"/>
            </a:schemeClr>
          </a:solidFill>
        </p:spPr>
        <p:txBody>
          <a:bodyPr/>
          <a:lstStyle/>
          <a:p>
            <a:pPr algn="r"/>
            <a:r>
              <a:rPr lang="ar-DZ" sz="4000" dirty="0">
                <a:solidFill>
                  <a:schemeClr val="bg1"/>
                </a:solidFill>
                <a:latin typeface="Sakkal Majalla" panose="02000000000000000000" pitchFamily="2" charset="-78"/>
                <a:cs typeface="Sakkal Majalla" panose="02000000000000000000" pitchFamily="2" charset="-78"/>
              </a:rPr>
              <a:t>دروس على الخط                                                           </a:t>
            </a:r>
            <a:r>
              <a:rPr lang="ar-DZ" sz="4000" dirty="0" smtClean="0">
                <a:solidFill>
                  <a:schemeClr val="bg1"/>
                </a:solidFill>
                <a:latin typeface="Sakkal Majalla" panose="02000000000000000000" pitchFamily="2" charset="-78"/>
                <a:cs typeface="Sakkal Majalla" panose="02000000000000000000" pitchFamily="2" charset="-78"/>
              </a:rPr>
              <a:t> </a:t>
            </a:r>
            <a:r>
              <a:rPr lang="ar-DZ" sz="4000" dirty="0">
                <a:solidFill>
                  <a:schemeClr val="bg1"/>
                </a:solidFill>
                <a:latin typeface="Sakkal Majalla" panose="02000000000000000000" pitchFamily="2" charset="-78"/>
                <a:cs typeface="Sakkal Majalla" panose="02000000000000000000" pitchFamily="2" charset="-78"/>
              </a:rPr>
              <a:t>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chemeClr val="bg1"/>
              </a:solidFill>
            </a:endParaRPr>
          </a:p>
        </p:txBody>
      </p:sp>
      <p:sp>
        <p:nvSpPr>
          <p:cNvPr id="3" name="Espace réservé du contenu 2"/>
          <p:cNvSpPr>
            <a:spLocks noGrp="1"/>
          </p:cNvSpPr>
          <p:nvPr>
            <p:ph idx="1"/>
          </p:nvPr>
        </p:nvSpPr>
        <p:spPr>
          <a:xfrm>
            <a:off x="646111" y="2052918"/>
            <a:ext cx="9721381" cy="4195481"/>
          </a:xfrm>
        </p:spPr>
        <p:txBody>
          <a:bodyPr/>
          <a:lstStyle/>
          <a:p>
            <a:pPr algn="ctr" rtl="1"/>
            <a:r>
              <a:rPr lang="ar-SA" sz="4000" b="1" dirty="0">
                <a:solidFill>
                  <a:schemeClr val="accent2">
                    <a:lumMod val="40000"/>
                    <a:lumOff val="60000"/>
                  </a:schemeClr>
                </a:solidFill>
                <a:latin typeface="Sakkal Majalla" panose="02000000000000000000" pitchFamily="2" charset="-78"/>
                <a:cs typeface="Sakkal Majalla" panose="02000000000000000000" pitchFamily="2" charset="-78"/>
              </a:rPr>
              <a:t>أسباب ناجمة عن التشريع </a:t>
            </a:r>
            <a:r>
              <a:rPr lang="ar-SA" sz="4000" b="1" dirty="0" smtClean="0">
                <a:solidFill>
                  <a:schemeClr val="accent2">
                    <a:lumMod val="40000"/>
                    <a:lumOff val="60000"/>
                  </a:schemeClr>
                </a:solidFill>
                <a:latin typeface="Sakkal Majalla" panose="02000000000000000000" pitchFamily="2" charset="-78"/>
                <a:cs typeface="Sakkal Majalla" panose="02000000000000000000" pitchFamily="2" charset="-78"/>
              </a:rPr>
              <a:t>الجبائي</a:t>
            </a:r>
            <a:endParaRPr lang="ar-DZ" sz="4000" b="1" dirty="0" smtClean="0">
              <a:solidFill>
                <a:schemeClr val="accent2">
                  <a:lumMod val="40000"/>
                  <a:lumOff val="60000"/>
                </a:schemeClr>
              </a:solidFill>
              <a:latin typeface="Sakkal Majalla" panose="02000000000000000000" pitchFamily="2" charset="-78"/>
              <a:cs typeface="Sakkal Majalla" panose="02000000000000000000" pitchFamily="2" charset="-78"/>
            </a:endParaRPr>
          </a:p>
          <a:p>
            <a:pPr marL="0" indent="0" algn="ctr" rtl="1">
              <a:buNone/>
            </a:pPr>
            <a:endParaRPr lang="fr-FR" sz="4000" b="1" dirty="0">
              <a:solidFill>
                <a:schemeClr val="accent2">
                  <a:lumMod val="40000"/>
                  <a:lumOff val="60000"/>
                </a:schemeClr>
              </a:solidFill>
              <a:latin typeface="Sakkal Majalla" panose="02000000000000000000" pitchFamily="2" charset="-78"/>
              <a:cs typeface="Sakkal Majalla" panose="02000000000000000000" pitchFamily="2" charset="-78"/>
            </a:endParaRPr>
          </a:p>
          <a:p>
            <a:pPr algn="r" rtl="1">
              <a:buFont typeface="Wingdings" panose="05000000000000000000" pitchFamily="2" charset="2"/>
              <a:buChar char="Ø"/>
            </a:pPr>
            <a:r>
              <a:rPr lang="ar-DZ" sz="4000" dirty="0">
                <a:latin typeface="Sakkal Majalla" panose="02000000000000000000" pitchFamily="2" charset="-78"/>
                <a:cs typeface="Sakkal Majalla" panose="02000000000000000000" pitchFamily="2" charset="-78"/>
              </a:rPr>
              <a:t>يعتبر </a:t>
            </a:r>
            <a:r>
              <a:rPr lang="ar-SA" sz="4000" b="1" dirty="0">
                <a:solidFill>
                  <a:schemeClr val="tx2"/>
                </a:solidFill>
                <a:latin typeface="Sakkal Majalla" panose="02000000000000000000" pitchFamily="2" charset="-78"/>
                <a:cs typeface="Sakkal Majalla" panose="02000000000000000000" pitchFamily="2" charset="-78"/>
              </a:rPr>
              <a:t>التشريع </a:t>
            </a:r>
            <a:r>
              <a:rPr lang="ar-DZ" sz="4000" b="1" dirty="0">
                <a:solidFill>
                  <a:schemeClr val="tx2"/>
                </a:solidFill>
                <a:latin typeface="Sakkal Majalla" panose="02000000000000000000" pitchFamily="2" charset="-78"/>
                <a:cs typeface="Sakkal Majalla" panose="02000000000000000000" pitchFamily="2" charset="-78"/>
              </a:rPr>
              <a:t>الجبائي</a:t>
            </a:r>
            <a:r>
              <a:rPr lang="ar-SA" sz="4000" b="1" dirty="0">
                <a:solidFill>
                  <a:schemeClr val="tx2"/>
                </a:solidFill>
                <a:latin typeface="Sakkal Majalla" panose="02000000000000000000" pitchFamily="2" charset="-78"/>
                <a:cs typeface="Sakkal Majalla" panose="02000000000000000000" pitchFamily="2" charset="-78"/>
              </a:rPr>
              <a:t> مصدر</a:t>
            </a:r>
            <a:r>
              <a:rPr lang="ar-DZ" sz="4000" b="1" dirty="0">
                <a:solidFill>
                  <a:schemeClr val="tx2"/>
                </a:solidFill>
                <a:latin typeface="Sakkal Majalla" panose="02000000000000000000" pitchFamily="2" charset="-78"/>
                <a:cs typeface="Sakkal Majalla" panose="02000000000000000000" pitchFamily="2" charset="-78"/>
              </a:rPr>
              <a:t>ا</a:t>
            </a:r>
            <a:r>
              <a:rPr lang="ar-SA" sz="4000" b="1" dirty="0">
                <a:solidFill>
                  <a:schemeClr val="tx2"/>
                </a:solidFill>
                <a:latin typeface="Sakkal Majalla" panose="02000000000000000000" pitchFamily="2" charset="-78"/>
                <a:cs typeface="Sakkal Majalla" panose="02000000000000000000" pitchFamily="2" charset="-78"/>
              </a:rPr>
              <a:t> </a:t>
            </a:r>
            <a:r>
              <a:rPr lang="ar-DZ" sz="4000" b="1" dirty="0" err="1">
                <a:solidFill>
                  <a:schemeClr val="tx2"/>
                </a:solidFill>
                <a:latin typeface="Sakkal Majalla" panose="02000000000000000000" pitchFamily="2" charset="-78"/>
                <a:cs typeface="Sakkal Majalla" panose="02000000000000000000" pitchFamily="2" charset="-78"/>
              </a:rPr>
              <a:t>لل</a:t>
            </a:r>
            <a:r>
              <a:rPr lang="ar-SA" sz="4000" b="1" dirty="0">
                <a:solidFill>
                  <a:schemeClr val="tx2"/>
                </a:solidFill>
                <a:latin typeface="Sakkal Majalla" panose="02000000000000000000" pitchFamily="2" charset="-78"/>
                <a:cs typeface="Sakkal Majalla" panose="02000000000000000000" pitchFamily="2" charset="-78"/>
              </a:rPr>
              <a:t>مخاطر </a:t>
            </a:r>
            <a:r>
              <a:rPr lang="ar-SA" sz="4000" b="1" dirty="0" err="1">
                <a:solidFill>
                  <a:schemeClr val="tx2"/>
                </a:solidFill>
                <a:latin typeface="Sakkal Majalla" panose="02000000000000000000" pitchFamily="2" charset="-78"/>
                <a:cs typeface="Sakkal Majalla" panose="02000000000000000000" pitchFamily="2" charset="-78"/>
              </a:rPr>
              <a:t>الجبائية</a:t>
            </a:r>
            <a:r>
              <a:rPr lang="ar-SA" sz="4000" b="1" dirty="0">
                <a:solidFill>
                  <a:schemeClr val="tx2"/>
                </a:solidFill>
                <a:latin typeface="Sakkal Majalla" panose="02000000000000000000" pitchFamily="2" charset="-78"/>
                <a:cs typeface="Sakkal Majalla" panose="02000000000000000000" pitchFamily="2" charset="-78"/>
              </a:rPr>
              <a:t> </a:t>
            </a:r>
            <a:r>
              <a:rPr lang="ar-SA" sz="4000" dirty="0">
                <a:latin typeface="Sakkal Majalla" panose="02000000000000000000" pitchFamily="2" charset="-78"/>
                <a:cs typeface="Sakkal Majalla" panose="02000000000000000000" pitchFamily="2" charset="-78"/>
              </a:rPr>
              <a:t>على المؤسسة الاقتصادية ويتجلى ذلك من خلال:</a:t>
            </a:r>
            <a:endParaRPr lang="ar-DZ" sz="4000" dirty="0">
              <a:latin typeface="Sakkal Majalla" panose="02000000000000000000" pitchFamily="2" charset="-78"/>
              <a:cs typeface="Sakkal Majalla" panose="02000000000000000000" pitchFamily="2" charset="-78"/>
            </a:endParaRPr>
          </a:p>
          <a:p>
            <a:pPr algn="r" rtl="1"/>
            <a:endParaRPr lang="fr-FR" dirty="0"/>
          </a:p>
        </p:txBody>
      </p:sp>
    </p:spTree>
    <p:extLst>
      <p:ext uri="{BB962C8B-B14F-4D97-AF65-F5344CB8AC3E}">
        <p14:creationId xmlns:p14="http://schemas.microsoft.com/office/powerpoint/2010/main" val="4023490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3">
                                            <p:txEl>
                                              <p:pRg st="2" end="2"/>
                                            </p:txEl>
                                          </p:spTgt>
                                        </p:tgtEl>
                                        <p:attrNameLst>
                                          <p:attrName>ppt_x</p:attrName>
                                          <p:attrName>ppt_y</p:attrName>
                                        </p:attrNameLst>
                                      </p:cBhvr>
                                    </p:animMotion>
                                    <p:animRot by="1500000">
                                      <p:cBhvr>
                                        <p:cTn id="11" dur="125" fill="hold">
                                          <p:stCondLst>
                                            <p:cond delay="0"/>
                                          </p:stCondLst>
                                        </p:cTn>
                                        <p:tgtEl>
                                          <p:spTgt spid="3">
                                            <p:txEl>
                                              <p:pRg st="2" end="2"/>
                                            </p:txEl>
                                          </p:spTgt>
                                        </p:tgtEl>
                                        <p:attrNameLst>
                                          <p:attrName>r</p:attrName>
                                        </p:attrNameLst>
                                      </p:cBhvr>
                                    </p:animRot>
                                    <p:animRot by="-1500000">
                                      <p:cBhvr>
                                        <p:cTn id="12" dur="125" fill="hold">
                                          <p:stCondLst>
                                            <p:cond delay="125"/>
                                          </p:stCondLst>
                                        </p:cTn>
                                        <p:tgtEl>
                                          <p:spTgt spid="3">
                                            <p:txEl>
                                              <p:pRg st="2" end="2"/>
                                            </p:txEl>
                                          </p:spTgt>
                                        </p:tgtEl>
                                        <p:attrNameLst>
                                          <p:attrName>r</p:attrName>
                                        </p:attrNameLst>
                                      </p:cBhvr>
                                    </p:animRot>
                                    <p:animRot by="-1500000">
                                      <p:cBhvr>
                                        <p:cTn id="13" dur="125" fill="hold">
                                          <p:stCondLst>
                                            <p:cond delay="250"/>
                                          </p:stCondLst>
                                        </p:cTn>
                                        <p:tgtEl>
                                          <p:spTgt spid="3">
                                            <p:txEl>
                                              <p:pRg st="2" end="2"/>
                                            </p:txEl>
                                          </p:spTgt>
                                        </p:tgtEl>
                                        <p:attrNameLst>
                                          <p:attrName>r</p:attrName>
                                        </p:attrNameLst>
                                      </p:cBhvr>
                                    </p:animRot>
                                    <p:animRot by="1500000">
                                      <p:cBhvr>
                                        <p:cTn id="14" dur="125" fill="hold">
                                          <p:stCondLst>
                                            <p:cond delay="375"/>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3">
              <a:lumMod val="20000"/>
              <a:lumOff val="8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a:t>
            </a:r>
            <a:r>
              <a:rPr lang="ar-DZ" sz="4400" dirty="0">
                <a:solidFill>
                  <a:prstClr val="black"/>
                </a:solidFill>
                <a:latin typeface="Sakkal Majalla" panose="02000000000000000000" pitchFamily="2" charset="-78"/>
                <a:cs typeface="Sakkal Majalla" panose="02000000000000000000" pitchFamily="2" charset="-78"/>
              </a:rPr>
              <a:t>وتدقيق</a:t>
            </a:r>
            <a:endParaRPr lang="fr-FR" dirty="0"/>
          </a:p>
        </p:txBody>
      </p:sp>
      <p:sp>
        <p:nvSpPr>
          <p:cNvPr id="3" name="Espace réservé du contenu 2"/>
          <p:cNvSpPr>
            <a:spLocks noGrp="1"/>
          </p:cNvSpPr>
          <p:nvPr>
            <p:ph idx="1"/>
          </p:nvPr>
        </p:nvSpPr>
        <p:spPr>
          <a:xfrm>
            <a:off x="646112" y="2052918"/>
            <a:ext cx="9403742" cy="4195481"/>
          </a:xfrm>
          <a:blipFill>
            <a:blip r:embed="rId2"/>
            <a:tile tx="0" ty="0" sx="100000" sy="100000" flip="none" algn="tl"/>
          </a:blipFill>
        </p:spPr>
        <p:txBody>
          <a:bodyPr/>
          <a:lstStyle/>
          <a:p>
            <a:pPr marL="0" lvl="0" indent="0" algn="ctr" rtl="1">
              <a:lnSpc>
                <a:spcPts val="2200"/>
              </a:lnSpc>
              <a:spcBef>
                <a:spcPts val="600"/>
              </a:spcBef>
              <a:spcAft>
                <a:spcPts val="600"/>
              </a:spcAft>
              <a:buClrTx/>
              <a:buSzTx/>
              <a:buNone/>
            </a:pPr>
            <a:r>
              <a:rPr lang="ar-DZ" sz="3600" b="1" dirty="0">
                <a:solidFill>
                  <a:srgbClr val="33CC33"/>
                </a:solidFill>
                <a:latin typeface="Sakkal Majalla" panose="02000000000000000000" pitchFamily="2" charset="-78"/>
                <a:ea typeface="Calibri" panose="020F0502020204030204" pitchFamily="34" charset="0"/>
                <a:cs typeface="Sakkal Majalla" panose="02000000000000000000" pitchFamily="2" charset="-78"/>
              </a:rPr>
              <a:t>ثانيا : مراجعة التصفية </a:t>
            </a:r>
            <a:r>
              <a:rPr lang="ar-DZ" sz="3600" b="1" dirty="0" smtClean="0">
                <a:solidFill>
                  <a:srgbClr val="33CC33"/>
                </a:solidFill>
                <a:latin typeface="Sakkal Majalla" panose="02000000000000000000" pitchFamily="2" charset="-78"/>
                <a:ea typeface="Calibri" panose="020F0502020204030204" pitchFamily="34" charset="0"/>
                <a:cs typeface="Sakkal Majalla" panose="02000000000000000000" pitchFamily="2" charset="-78"/>
              </a:rPr>
              <a:t>والتسديد</a:t>
            </a:r>
          </a:p>
          <a:p>
            <a:pPr marL="0" lvl="0" indent="0" algn="ctr" rtl="1">
              <a:lnSpc>
                <a:spcPts val="2200"/>
              </a:lnSpc>
              <a:spcBef>
                <a:spcPts val="600"/>
              </a:spcBef>
              <a:spcAft>
                <a:spcPts val="600"/>
              </a:spcAft>
              <a:buClrTx/>
              <a:buSzTx/>
              <a:buNone/>
            </a:pPr>
            <a:endParaRPr lang="fr-FR" sz="3600" b="1" dirty="0">
              <a:solidFill>
                <a:srgbClr val="33CC33"/>
              </a:solidFill>
              <a:latin typeface="Sakkal Majalla" panose="02000000000000000000" pitchFamily="2" charset="-78"/>
              <a:ea typeface="Calibri" panose="020F0502020204030204" pitchFamily="34" charset="0"/>
              <a:cs typeface="Sakkal Majalla" panose="02000000000000000000" pitchFamily="2" charset="-78"/>
            </a:endParaRPr>
          </a:p>
          <a:p>
            <a:pPr marL="0" lvl="0" indent="449580" algn="ctr" rtl="1">
              <a:lnSpc>
                <a:spcPts val="2200"/>
              </a:lnSpc>
              <a:spcBef>
                <a:spcPts val="600"/>
              </a:spcBef>
              <a:spcAft>
                <a:spcPts val="600"/>
              </a:spcAft>
              <a:buClrTx/>
              <a:buSzTx/>
              <a:buNone/>
            </a:pPr>
            <a:r>
              <a:rPr lang="ar-DZ" sz="3600" b="1" dirty="0">
                <a:solidFill>
                  <a:prstClr val="black"/>
                </a:solidFill>
                <a:latin typeface="Sakkal Majalla" panose="02000000000000000000" pitchFamily="2" charset="-78"/>
                <a:ea typeface="Calibri" panose="020F0502020204030204" pitchFamily="34" charset="0"/>
                <a:cs typeface="Sakkal Majalla" panose="02000000000000000000" pitchFamily="2" charset="-78"/>
              </a:rPr>
              <a:t>إن مراجعة التصفية تتركز على نقطتين هامتين </a:t>
            </a:r>
            <a:r>
              <a:rPr lang="ar-DZ" sz="3600" b="1" dirty="0" smtClean="0">
                <a:solidFill>
                  <a:prstClr val="black"/>
                </a:solidFill>
                <a:latin typeface="Sakkal Majalla" panose="02000000000000000000" pitchFamily="2" charset="-78"/>
                <a:ea typeface="Calibri" panose="020F0502020204030204" pitchFamily="34" charset="0"/>
                <a:cs typeface="Sakkal Majalla" panose="02000000000000000000" pitchFamily="2" charset="-78"/>
              </a:rPr>
              <a:t>هما:</a:t>
            </a:r>
          </a:p>
          <a:p>
            <a:pPr marL="0" lvl="0" indent="449580" algn="ctr" rtl="1">
              <a:lnSpc>
                <a:spcPts val="2200"/>
              </a:lnSpc>
              <a:spcBef>
                <a:spcPts val="600"/>
              </a:spcBef>
              <a:spcAft>
                <a:spcPts val="600"/>
              </a:spcAft>
              <a:buClrTx/>
              <a:buSzTx/>
              <a:buNone/>
            </a:pPr>
            <a:endParaRPr lang="fr-FR" sz="3600" b="1" dirty="0">
              <a:solidFill>
                <a:prstClr val="black"/>
              </a:solidFill>
              <a:latin typeface="Sakkal Majalla" panose="02000000000000000000" pitchFamily="2" charset="-78"/>
              <a:ea typeface="Calibri" panose="020F0502020204030204" pitchFamily="34" charset="0"/>
              <a:cs typeface="Sakkal Majalla" panose="02000000000000000000" pitchFamily="2" charset="-78"/>
            </a:endParaRPr>
          </a:p>
          <a:p>
            <a:pPr marL="0" lvl="0" indent="0" algn="ctr" rtl="1">
              <a:lnSpc>
                <a:spcPts val="2200"/>
              </a:lnSpc>
              <a:spcBef>
                <a:spcPts val="600"/>
              </a:spcBef>
              <a:spcAft>
                <a:spcPts val="600"/>
              </a:spcAft>
              <a:buClrTx/>
              <a:buSzTx/>
              <a:buNone/>
            </a:pPr>
            <a:r>
              <a:rPr lang="ar-DZ" sz="3600" b="1" dirty="0" smtClean="0">
                <a:solidFill>
                  <a:srgbClr val="B31166">
                    <a:lumMod val="50000"/>
                  </a:srgbClr>
                </a:solidFill>
                <a:latin typeface="Sakkal Majalla" panose="02000000000000000000" pitchFamily="2" charset="-78"/>
                <a:ea typeface="Calibri" panose="020F0502020204030204" pitchFamily="34" charset="0"/>
                <a:cs typeface="Sakkal Majalla" panose="02000000000000000000" pitchFamily="2" charset="-78"/>
              </a:rPr>
              <a:t>مراجعة </a:t>
            </a:r>
            <a:r>
              <a:rPr lang="ar-DZ" sz="3600" b="1" dirty="0">
                <a:solidFill>
                  <a:srgbClr val="B31166">
                    <a:lumMod val="50000"/>
                  </a:srgbClr>
                </a:solidFill>
                <a:latin typeface="Sakkal Majalla" panose="02000000000000000000" pitchFamily="2" charset="-78"/>
                <a:ea typeface="Calibri" panose="020F0502020204030204" pitchFamily="34" charset="0"/>
                <a:cs typeface="Sakkal Majalla" panose="02000000000000000000" pitchFamily="2" charset="-78"/>
              </a:rPr>
              <a:t>صحة المعدل المطبق</a:t>
            </a:r>
            <a:r>
              <a:rPr lang="ar-DZ" sz="3600" b="1" dirty="0" smtClean="0">
                <a:solidFill>
                  <a:srgbClr val="B31166">
                    <a:lumMod val="50000"/>
                  </a:srgbClr>
                </a:solidFill>
                <a:latin typeface="Sakkal Majalla" panose="02000000000000000000" pitchFamily="2" charset="-78"/>
                <a:ea typeface="Calibri" panose="020F0502020204030204" pitchFamily="34" charset="0"/>
                <a:cs typeface="Sakkal Majalla" panose="02000000000000000000" pitchFamily="2" charset="-78"/>
              </a:rPr>
              <a:t>؛</a:t>
            </a:r>
            <a:endParaRPr lang="fr-FR" sz="3600" b="1" dirty="0" smtClean="0">
              <a:solidFill>
                <a:srgbClr val="B31166">
                  <a:lumMod val="50000"/>
                </a:srgbClr>
              </a:solidFill>
              <a:latin typeface="Sakkal Majalla" panose="02000000000000000000" pitchFamily="2" charset="-78"/>
              <a:ea typeface="Calibri" panose="020F0502020204030204" pitchFamily="34" charset="0"/>
              <a:cs typeface="Sakkal Majalla" panose="02000000000000000000" pitchFamily="2" charset="-78"/>
            </a:endParaRPr>
          </a:p>
          <a:p>
            <a:pPr marL="0" lvl="0" indent="0" algn="ctr" rtl="1">
              <a:lnSpc>
                <a:spcPts val="2200"/>
              </a:lnSpc>
              <a:spcBef>
                <a:spcPts val="600"/>
              </a:spcBef>
              <a:spcAft>
                <a:spcPts val="600"/>
              </a:spcAft>
              <a:buClrTx/>
              <a:buSzTx/>
              <a:buNone/>
            </a:pPr>
            <a:endParaRPr lang="fr-FR" sz="3600" b="1" dirty="0">
              <a:solidFill>
                <a:srgbClr val="B31166">
                  <a:lumMod val="50000"/>
                </a:srgbClr>
              </a:solidFill>
              <a:latin typeface="Sakkal Majalla" panose="02000000000000000000" pitchFamily="2" charset="-78"/>
              <a:ea typeface="Calibri" panose="020F0502020204030204" pitchFamily="34" charset="0"/>
              <a:cs typeface="Sakkal Majalla" panose="02000000000000000000" pitchFamily="2" charset="-78"/>
            </a:endParaRPr>
          </a:p>
          <a:p>
            <a:pPr marL="0" lvl="0" indent="0" algn="ctr" rtl="1">
              <a:lnSpc>
                <a:spcPts val="2200"/>
              </a:lnSpc>
              <a:spcBef>
                <a:spcPts val="600"/>
              </a:spcBef>
              <a:spcAft>
                <a:spcPts val="600"/>
              </a:spcAft>
              <a:buClrTx/>
              <a:buSzTx/>
              <a:buNone/>
            </a:pPr>
            <a:r>
              <a:rPr lang="ar-DZ" sz="3600" b="1" dirty="0" smtClean="0">
                <a:solidFill>
                  <a:srgbClr val="00B0F0"/>
                </a:solidFill>
                <a:latin typeface="Sakkal Majalla" panose="02000000000000000000" pitchFamily="2" charset="-78"/>
                <a:ea typeface="Calibri" panose="020F0502020204030204" pitchFamily="34" charset="0"/>
                <a:cs typeface="Sakkal Majalla" panose="02000000000000000000" pitchFamily="2" charset="-78"/>
              </a:rPr>
              <a:t>مراجعة </a:t>
            </a:r>
            <a:r>
              <a:rPr lang="ar-DZ" sz="3600" b="1" dirty="0" err="1">
                <a:solidFill>
                  <a:srgbClr val="00B0F0"/>
                </a:solidFill>
                <a:latin typeface="Sakkal Majalla" panose="02000000000000000000" pitchFamily="2" charset="-78"/>
                <a:ea typeface="Calibri" panose="020F0502020204030204" pitchFamily="34" charset="0"/>
                <a:cs typeface="Sakkal Majalla" panose="02000000000000000000" pitchFamily="2" charset="-78"/>
              </a:rPr>
              <a:t>الإنضباط</a:t>
            </a:r>
            <a:r>
              <a:rPr lang="ar-DZ" sz="3600" b="1" dirty="0">
                <a:solidFill>
                  <a:srgbClr val="00B0F0"/>
                </a:solidFill>
                <a:latin typeface="Sakkal Majalla" panose="02000000000000000000" pitchFamily="2" charset="-78"/>
                <a:ea typeface="Calibri" panose="020F0502020204030204" pitchFamily="34" charset="0"/>
                <a:cs typeface="Sakkal Majalla" panose="02000000000000000000" pitchFamily="2" charset="-78"/>
              </a:rPr>
              <a:t> في التصريح والتسديد.</a:t>
            </a:r>
            <a:endParaRPr lang="fr-FR" sz="3600" b="1" dirty="0">
              <a:solidFill>
                <a:srgbClr val="00B0F0"/>
              </a:solidFill>
              <a:latin typeface="Sakkal Majalla" panose="02000000000000000000" pitchFamily="2" charset="-78"/>
              <a:ea typeface="Calibri" panose="020F0502020204030204" pitchFamily="34" charset="0"/>
              <a:cs typeface="Sakkal Majalla" panose="02000000000000000000" pitchFamily="2" charset="-78"/>
            </a:endParaRPr>
          </a:p>
          <a:p>
            <a:pPr algn="r" rtl="1"/>
            <a:endParaRPr lang="fr-FR" dirty="0"/>
          </a:p>
        </p:txBody>
      </p:sp>
    </p:spTree>
    <p:extLst>
      <p:ext uri="{BB962C8B-B14F-4D97-AF65-F5344CB8AC3E}">
        <p14:creationId xmlns:p14="http://schemas.microsoft.com/office/powerpoint/2010/main" val="198207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anim calcmode="lin" valueType="num">
                                      <p:cBhvr>
                                        <p:cTn id="1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anim calcmode="lin" valueType="num">
                                      <p:cBhvr>
                                        <p:cTn id="3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3">
              <a:lumMod val="20000"/>
              <a:lumOff val="8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p>
        </p:txBody>
      </p:sp>
      <p:sp>
        <p:nvSpPr>
          <p:cNvPr id="3" name="Espace réservé du contenu 2"/>
          <p:cNvSpPr>
            <a:spLocks noGrp="1"/>
          </p:cNvSpPr>
          <p:nvPr>
            <p:ph idx="1"/>
          </p:nvPr>
        </p:nvSpPr>
        <p:spPr>
          <a:xfrm>
            <a:off x="646111" y="2052918"/>
            <a:ext cx="9403743" cy="4195481"/>
          </a:xfrm>
          <a:solidFill>
            <a:schemeClr val="accent2">
              <a:lumMod val="20000"/>
              <a:lumOff val="8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indent="0" algn="justLow" rtl="1">
              <a:lnSpc>
                <a:spcPct val="115000"/>
              </a:lnSpc>
              <a:spcBef>
                <a:spcPts val="600"/>
              </a:spcBef>
              <a:spcAft>
                <a:spcPts val="600"/>
              </a:spcAft>
              <a:buNone/>
            </a:pPr>
            <a:endParaRPr lang="fr-FR" sz="2400" b="1" dirty="0" smtClean="0">
              <a:solidFill>
                <a:schemeClr val="accent6">
                  <a:lumMod val="50000"/>
                </a:schemeClr>
              </a:solidFill>
              <a:ea typeface="Calibri" panose="020F0502020204030204" pitchFamily="34" charset="0"/>
              <a:cs typeface="Traditional Arabic" panose="02020603050405020304" pitchFamily="18" charset="-78"/>
            </a:endParaRPr>
          </a:p>
          <a:p>
            <a:pPr algn="justLow" rtl="1">
              <a:lnSpc>
                <a:spcPct val="115000"/>
              </a:lnSpc>
              <a:spcBef>
                <a:spcPts val="600"/>
              </a:spcBef>
              <a:spcAft>
                <a:spcPts val="600"/>
              </a:spcAft>
            </a:pPr>
            <a:r>
              <a:rPr lang="ar-DZ" sz="4000" b="1" dirty="0" smtClean="0">
                <a:solidFill>
                  <a:schemeClr val="accent6">
                    <a:lumMod val="50000"/>
                  </a:schemeClr>
                </a:solidFill>
                <a:latin typeface="Sakkal Majalla" panose="02000000000000000000" pitchFamily="2" charset="-78"/>
                <a:ea typeface="Calibri" panose="020F0502020204030204" pitchFamily="34" charset="0"/>
                <a:cs typeface="Sakkal Majalla" panose="02000000000000000000" pitchFamily="2" charset="-78"/>
              </a:rPr>
              <a:t>مراجعة </a:t>
            </a:r>
            <a:r>
              <a:rPr lang="ar-DZ" sz="4000" b="1" dirty="0">
                <a:solidFill>
                  <a:schemeClr val="accent6">
                    <a:lumMod val="50000"/>
                  </a:schemeClr>
                </a:solidFill>
                <a:latin typeface="Sakkal Majalla" panose="02000000000000000000" pitchFamily="2" charset="-78"/>
                <a:ea typeface="Calibri" panose="020F0502020204030204" pitchFamily="34" charset="0"/>
                <a:cs typeface="Sakkal Majalla" panose="02000000000000000000" pitchFamily="2" charset="-78"/>
              </a:rPr>
              <a:t>المعدل المطبق </a:t>
            </a:r>
            <a:r>
              <a:rPr lang="ar-DZ" sz="4000" b="1" dirty="0">
                <a:solidFill>
                  <a:srgbClr val="00B0F0"/>
                </a:solidFill>
                <a:latin typeface="Sakkal Majalla" panose="02000000000000000000" pitchFamily="2" charset="-78"/>
                <a:ea typeface="Calibri" panose="020F0502020204030204" pitchFamily="34" charset="0"/>
                <a:cs typeface="Sakkal Majalla" panose="02000000000000000000" pitchFamily="2" charset="-78"/>
              </a:rPr>
              <a:t>:</a:t>
            </a:r>
            <a:r>
              <a:rPr lang="ar-DZ" sz="4000" dirty="0">
                <a:solidFill>
                  <a:srgbClr val="00B0F0"/>
                </a:solidFill>
                <a:latin typeface="Sakkal Majalla" panose="02000000000000000000" pitchFamily="2" charset="-78"/>
                <a:ea typeface="Calibri" panose="020F0502020204030204" pitchFamily="34" charset="0"/>
                <a:cs typeface="Sakkal Majalla" panose="02000000000000000000" pitchFamily="2" charset="-78"/>
              </a:rPr>
              <a:t> يجب على المراجع التأكد من التطبيق السليم للمعدلات المطبقة في الجزائر، حيث تختلف المعدلات </a:t>
            </a:r>
            <a:r>
              <a:rPr lang="ar-DZ" sz="4000" dirty="0" err="1">
                <a:solidFill>
                  <a:srgbClr val="00B0F0"/>
                </a:solidFill>
                <a:latin typeface="Sakkal Majalla" panose="02000000000000000000" pitchFamily="2" charset="-78"/>
                <a:ea typeface="Calibri" panose="020F0502020204030204" pitchFamily="34" charset="0"/>
                <a:cs typeface="Sakkal Majalla" panose="02000000000000000000" pitchFamily="2" charset="-78"/>
              </a:rPr>
              <a:t>بإختلاف</a:t>
            </a:r>
            <a:r>
              <a:rPr lang="ar-DZ" sz="4000" dirty="0">
                <a:solidFill>
                  <a:srgbClr val="00B0F0"/>
                </a:solidFill>
                <a:latin typeface="Sakkal Majalla" panose="02000000000000000000" pitchFamily="2" charset="-78"/>
                <a:ea typeface="Calibri" panose="020F0502020204030204" pitchFamily="34" charset="0"/>
                <a:cs typeface="Sakkal Majalla" panose="02000000000000000000" pitchFamily="2" charset="-78"/>
              </a:rPr>
              <a:t> الأنشطة:</a:t>
            </a:r>
          </a:p>
        </p:txBody>
      </p:sp>
    </p:spTree>
    <p:extLst>
      <p:ext uri="{BB962C8B-B14F-4D97-AF65-F5344CB8AC3E}">
        <p14:creationId xmlns:p14="http://schemas.microsoft.com/office/powerpoint/2010/main" val="174495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3">
              <a:lumMod val="60000"/>
              <a:lumOff val="4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p>
        </p:txBody>
      </p:sp>
      <p:sp>
        <p:nvSpPr>
          <p:cNvPr id="3" name="Espace réservé du contenu 2"/>
          <p:cNvSpPr>
            <a:spLocks noGrp="1"/>
          </p:cNvSpPr>
          <p:nvPr>
            <p:ph idx="1"/>
          </p:nvPr>
        </p:nvSpPr>
        <p:spPr>
          <a:xfrm>
            <a:off x="646112" y="2052918"/>
            <a:ext cx="9403742" cy="4195481"/>
          </a:xfrm>
          <a:solidFill>
            <a:schemeClr val="accent3">
              <a:lumMod val="20000"/>
              <a:lumOff val="80000"/>
            </a:schemeClr>
          </a:solidFill>
        </p:spPr>
        <p:txBody>
          <a:bodyPr/>
          <a:lstStyle/>
          <a:p>
            <a:pPr algn="r" rtl="1"/>
            <a:endParaRPr lang="fr-FR" dirty="0" smtClean="0"/>
          </a:p>
          <a:p>
            <a:pPr lvl="0" algn="justLow" rtl="1">
              <a:lnSpc>
                <a:spcPct val="115000"/>
              </a:lnSpc>
              <a:spcBef>
                <a:spcPts val="600"/>
              </a:spcBef>
              <a:spcAft>
                <a:spcPts val="600"/>
              </a:spcAft>
              <a:buFont typeface="Wingdings" panose="05000000000000000000" pitchFamily="2" charset="2"/>
              <a:buChar char=""/>
            </a:pPr>
            <a:r>
              <a:rPr lang="fr-FR" sz="2400" b="1" dirty="0">
                <a:solidFill>
                  <a:schemeClr val="accent6">
                    <a:lumMod val="50000"/>
                  </a:schemeClr>
                </a:solidFill>
                <a:latin typeface="Sakkal Majalla" panose="02000000000000000000" pitchFamily="2" charset="-78"/>
                <a:ea typeface="Calibri" panose="020F0502020204030204" pitchFamily="34" charset="0"/>
                <a:cs typeface="Sakkal Majalla" panose="02000000000000000000" pitchFamily="2" charset="-78"/>
              </a:rPr>
              <a:t>19%</a:t>
            </a:r>
            <a:r>
              <a:rPr lang="ar-SA" sz="2400" b="1" dirty="0">
                <a:solidFill>
                  <a:schemeClr val="accent6">
                    <a:lumMod val="50000"/>
                  </a:schemeClr>
                </a:solidFill>
                <a:latin typeface="Sakkal Majalla" panose="02000000000000000000" pitchFamily="2" charset="-78"/>
                <a:ea typeface="Calibri" panose="020F0502020204030204" pitchFamily="34" charset="0"/>
                <a:cs typeface="Sakkal Majalla" panose="02000000000000000000" pitchFamily="2" charset="-78"/>
              </a:rPr>
              <a:t> بالنسبة لأنشطة إنتاج السلع؛</a:t>
            </a:r>
            <a:endParaRPr lang="fr-FR" sz="2400" b="1" dirty="0">
              <a:solidFill>
                <a:schemeClr val="accent6">
                  <a:lumMod val="50000"/>
                </a:schemeClr>
              </a:solidFill>
              <a:latin typeface="Sakkal Majalla" panose="02000000000000000000" pitchFamily="2" charset="-78"/>
              <a:ea typeface="Calibri" panose="020F0502020204030204" pitchFamily="34" charset="0"/>
              <a:cs typeface="Sakkal Majalla" panose="02000000000000000000" pitchFamily="2" charset="-78"/>
            </a:endParaRPr>
          </a:p>
          <a:p>
            <a:pPr lvl="0" algn="justLow" rtl="1">
              <a:lnSpc>
                <a:spcPct val="115000"/>
              </a:lnSpc>
              <a:spcBef>
                <a:spcPts val="600"/>
              </a:spcBef>
              <a:spcAft>
                <a:spcPts val="600"/>
              </a:spcAft>
              <a:buFont typeface="Wingdings" panose="05000000000000000000" pitchFamily="2" charset="2"/>
              <a:buChar char=""/>
            </a:pPr>
            <a:r>
              <a:rPr lang="ar-DZ" sz="2400" b="1" dirty="0">
                <a:solidFill>
                  <a:srgbClr val="0070C0"/>
                </a:solidFill>
                <a:latin typeface="Sakkal Majalla" panose="02000000000000000000" pitchFamily="2" charset="-78"/>
                <a:ea typeface="Calibri" panose="020F0502020204030204" pitchFamily="34" charset="0"/>
                <a:cs typeface="Sakkal Majalla" panose="02000000000000000000" pitchFamily="2" charset="-78"/>
              </a:rPr>
              <a:t>23 </a:t>
            </a:r>
            <a:r>
              <a:rPr lang="fr-FR" sz="2400" b="1" dirty="0">
                <a:solidFill>
                  <a:srgbClr val="0070C0"/>
                </a:solidFill>
                <a:latin typeface="Sakkal Majalla" panose="02000000000000000000" pitchFamily="2" charset="-78"/>
                <a:ea typeface="Calibri" panose="020F0502020204030204" pitchFamily="34" charset="0"/>
                <a:cs typeface="Sakkal Majalla" panose="02000000000000000000" pitchFamily="2" charset="-78"/>
              </a:rPr>
              <a:t>%</a:t>
            </a:r>
            <a:r>
              <a:rPr lang="ar-SA" sz="2400" b="1" dirty="0">
                <a:solidFill>
                  <a:srgbClr val="0070C0"/>
                </a:solidFill>
                <a:latin typeface="Sakkal Majalla" panose="02000000000000000000" pitchFamily="2" charset="-78"/>
                <a:ea typeface="Calibri" panose="020F0502020204030204" pitchFamily="34" charset="0"/>
                <a:cs typeface="Sakkal Majalla" panose="02000000000000000000" pitchFamily="2" charset="-78"/>
              </a:rPr>
              <a:t> بالنسبة لأنشطة البناء والأشغال العمومية و الري و كذا الأنشطة السياحية و الحمامات </a:t>
            </a:r>
            <a:r>
              <a:rPr lang="ar-SA" sz="2400" b="1" dirty="0" err="1">
                <a:solidFill>
                  <a:srgbClr val="0070C0"/>
                </a:solidFill>
                <a:latin typeface="Sakkal Majalla" panose="02000000000000000000" pitchFamily="2" charset="-78"/>
                <a:ea typeface="Calibri" panose="020F0502020204030204" pitchFamily="34" charset="0"/>
                <a:cs typeface="Sakkal Majalla" panose="02000000000000000000" pitchFamily="2" charset="-78"/>
              </a:rPr>
              <a:t>بإستثناء</a:t>
            </a:r>
            <a:r>
              <a:rPr lang="ar-SA" sz="2400" b="1" dirty="0">
                <a:solidFill>
                  <a:srgbClr val="0070C0"/>
                </a:solidFill>
                <a:latin typeface="Sakkal Majalla" panose="02000000000000000000" pitchFamily="2" charset="-78"/>
                <a:ea typeface="Calibri" panose="020F0502020204030204" pitchFamily="34" charset="0"/>
                <a:cs typeface="Sakkal Majalla" panose="02000000000000000000" pitchFamily="2" charset="-78"/>
              </a:rPr>
              <a:t> وكالات الأسفار؛</a:t>
            </a:r>
            <a:endParaRPr lang="fr-FR" sz="2400" b="1" dirty="0">
              <a:solidFill>
                <a:srgbClr val="0070C0"/>
              </a:solidFill>
              <a:latin typeface="Sakkal Majalla" panose="02000000000000000000" pitchFamily="2" charset="-78"/>
              <a:ea typeface="Calibri" panose="020F0502020204030204" pitchFamily="34" charset="0"/>
              <a:cs typeface="Sakkal Majalla" panose="02000000000000000000" pitchFamily="2" charset="-78"/>
            </a:endParaRPr>
          </a:p>
          <a:p>
            <a:pPr lvl="0" algn="justLow" rtl="1">
              <a:lnSpc>
                <a:spcPct val="115000"/>
              </a:lnSpc>
              <a:spcBef>
                <a:spcPts val="600"/>
              </a:spcBef>
              <a:spcAft>
                <a:spcPts val="600"/>
              </a:spcAft>
              <a:buFont typeface="Wingdings" panose="05000000000000000000" pitchFamily="2" charset="2"/>
              <a:buChar char=""/>
            </a:pPr>
            <a:r>
              <a:rPr lang="ar-DZ" sz="2400" b="1" dirty="0">
                <a:solidFill>
                  <a:schemeClr val="accent1"/>
                </a:solidFill>
                <a:latin typeface="Sakkal Majalla" panose="02000000000000000000" pitchFamily="2" charset="-78"/>
                <a:ea typeface="Calibri" panose="020F0502020204030204" pitchFamily="34" charset="0"/>
                <a:cs typeface="Sakkal Majalla" panose="02000000000000000000" pitchFamily="2" charset="-78"/>
              </a:rPr>
              <a:t>26 </a:t>
            </a:r>
            <a:r>
              <a:rPr lang="fr-FR" sz="2400" b="1" dirty="0">
                <a:solidFill>
                  <a:schemeClr val="accent1"/>
                </a:solidFill>
                <a:latin typeface="Sakkal Majalla" panose="02000000000000000000" pitchFamily="2" charset="-78"/>
                <a:ea typeface="Calibri" panose="020F0502020204030204" pitchFamily="34" charset="0"/>
                <a:cs typeface="Sakkal Majalla" panose="02000000000000000000" pitchFamily="2" charset="-78"/>
              </a:rPr>
              <a:t>%</a:t>
            </a:r>
            <a:r>
              <a:rPr lang="ar-SA" sz="2400" b="1" dirty="0">
                <a:solidFill>
                  <a:schemeClr val="accent1"/>
                </a:solidFill>
                <a:latin typeface="Sakkal Majalla" panose="02000000000000000000" pitchFamily="2" charset="-78"/>
                <a:ea typeface="Calibri" panose="020F0502020204030204" pitchFamily="34" charset="0"/>
                <a:cs typeface="Sakkal Majalla" panose="02000000000000000000" pitchFamily="2" charset="-78"/>
              </a:rPr>
              <a:t> بالنسبة للأنشطة الأخرى.</a:t>
            </a:r>
            <a:endParaRPr lang="fr-FR" sz="2400" b="1" dirty="0">
              <a:solidFill>
                <a:schemeClr val="accent1"/>
              </a:solidFill>
              <a:latin typeface="Sakkal Majalla" panose="02000000000000000000" pitchFamily="2" charset="-78"/>
              <a:ea typeface="Calibri" panose="020F0502020204030204" pitchFamily="34" charset="0"/>
              <a:cs typeface="Sakkal Majalla" panose="02000000000000000000" pitchFamily="2" charset="-78"/>
            </a:endParaRPr>
          </a:p>
          <a:p>
            <a:pPr algn="justLow" rtl="1">
              <a:lnSpc>
                <a:spcPct val="115000"/>
              </a:lnSpc>
              <a:spcAft>
                <a:spcPts val="1000"/>
              </a:spcAft>
            </a:pPr>
            <a:r>
              <a:rPr lang="ar-DZ" sz="2400" b="1" dirty="0">
                <a:solidFill>
                  <a:schemeClr val="bg1"/>
                </a:solidFill>
                <a:latin typeface="Sakkal Majalla" panose="02000000000000000000" pitchFamily="2" charset="-78"/>
                <a:ea typeface="Calibri" panose="020F0502020204030204" pitchFamily="34" charset="0"/>
                <a:cs typeface="Sakkal Majalla" panose="02000000000000000000" pitchFamily="2" charset="-78"/>
              </a:rPr>
              <a:t>يجب على الأشخاص المعنويين الخاضعين للضريبة على أرباح الشركات أن يقدموا محاسبة منفصلة لهذه الانشطة تسمح بتحديد حصة الأرباح عن كل نشاط مناسب لمعدل الضريبة الواجب تطبيقه. و في حالة عدم </a:t>
            </a:r>
            <a:r>
              <a:rPr lang="ar-DZ" sz="2400" b="1" dirty="0" err="1">
                <a:solidFill>
                  <a:schemeClr val="bg1"/>
                </a:solidFill>
                <a:latin typeface="Sakkal Majalla" panose="02000000000000000000" pitchFamily="2" charset="-78"/>
                <a:ea typeface="Calibri" panose="020F0502020204030204" pitchFamily="34" charset="0"/>
                <a:cs typeface="Sakkal Majalla" panose="02000000000000000000" pitchFamily="2" charset="-78"/>
              </a:rPr>
              <a:t>إحترام</a:t>
            </a:r>
            <a:r>
              <a:rPr lang="ar-DZ" sz="2400" b="1" dirty="0">
                <a:solidFill>
                  <a:schemeClr val="bg1"/>
                </a:solidFill>
                <a:latin typeface="Sakkal Majalla" panose="02000000000000000000" pitchFamily="2" charset="-78"/>
                <a:ea typeface="Calibri" panose="020F0502020204030204" pitchFamily="34" charset="0"/>
                <a:cs typeface="Sakkal Majalla" panose="02000000000000000000" pitchFamily="2" charset="-78"/>
              </a:rPr>
              <a:t> مسك محاسبة منفصلة يؤدي إلى تطبيق منهجي لمعدل 26 </a:t>
            </a:r>
            <a:r>
              <a:rPr lang="en-US" sz="2400" b="1" dirty="0">
                <a:solidFill>
                  <a:schemeClr val="bg1"/>
                </a:solidFill>
                <a:latin typeface="Sakkal Majalla" panose="02000000000000000000" pitchFamily="2" charset="-78"/>
                <a:ea typeface="Calibri" panose="020F0502020204030204" pitchFamily="34" charset="0"/>
                <a:cs typeface="Sakkal Majalla" panose="02000000000000000000" pitchFamily="2" charset="-78"/>
              </a:rPr>
              <a:t>%</a:t>
            </a:r>
            <a:r>
              <a:rPr lang="ar-SA" b="1" dirty="0">
                <a:solidFill>
                  <a:schemeClr val="bg1"/>
                </a:solidFill>
                <a:latin typeface="Calibri" panose="020F0502020204030204" pitchFamily="34" charset="0"/>
                <a:ea typeface="Calibri" panose="020F0502020204030204" pitchFamily="34" charset="0"/>
                <a:cs typeface="Traditional Arabic" panose="02020603050405020304" pitchFamily="18" charset="-78"/>
              </a:rPr>
              <a:t>.</a:t>
            </a:r>
            <a:endParaRPr lang="fr-FR" sz="1400" b="1"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algn="r" rtl="1"/>
            <a:endParaRPr lang="fr-FR" dirty="0"/>
          </a:p>
        </p:txBody>
      </p:sp>
    </p:spTree>
    <p:extLst>
      <p:ext uri="{BB962C8B-B14F-4D97-AF65-F5344CB8AC3E}">
        <p14:creationId xmlns:p14="http://schemas.microsoft.com/office/powerpoint/2010/main" val="201457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1000"/>
                                        <p:tgtEl>
                                          <p:spTgt spid="3">
                                            <p:txEl>
                                              <p:pRg st="3" end="3"/>
                                            </p:txEl>
                                          </p:spTgt>
                                        </p:tgtEl>
                                      </p:cBhvr>
                                    </p:animEffect>
                                    <p:anim calcmode="lin" valueType="num">
                                      <p:cBhvr>
                                        <p:cTn id="2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4" presetClass="emph" presetSubtype="0" fill="hold" nodeType="clickEffect">
                                  <p:stCondLst>
                                    <p:cond delay="0"/>
                                  </p:stCondLst>
                                  <p:iterate type="lt">
                                    <p:tmPct val="10000"/>
                                  </p:iterate>
                                  <p:childTnLst>
                                    <p:animMotion origin="layout" path="M 0.0 0.0 L 0.0 -0.07213" pathEditMode="relative" ptsTypes="">
                                      <p:cBhvr>
                                        <p:cTn id="29" dur="250" accel="50000" decel="50000" autoRev="1" fill="hold">
                                          <p:stCondLst>
                                            <p:cond delay="0"/>
                                          </p:stCondLst>
                                        </p:cTn>
                                        <p:tgtEl>
                                          <p:spTgt spid="3">
                                            <p:txEl>
                                              <p:pRg st="4" end="4"/>
                                            </p:txEl>
                                          </p:spTgt>
                                        </p:tgtEl>
                                        <p:attrNameLst>
                                          <p:attrName>ppt_x</p:attrName>
                                          <p:attrName>ppt_y</p:attrName>
                                        </p:attrNameLst>
                                      </p:cBhvr>
                                    </p:animMotion>
                                    <p:animRot by="1500000">
                                      <p:cBhvr>
                                        <p:cTn id="30" dur="125" fill="hold">
                                          <p:stCondLst>
                                            <p:cond delay="0"/>
                                          </p:stCondLst>
                                        </p:cTn>
                                        <p:tgtEl>
                                          <p:spTgt spid="3">
                                            <p:txEl>
                                              <p:pRg st="4" end="4"/>
                                            </p:txEl>
                                          </p:spTgt>
                                        </p:tgtEl>
                                        <p:attrNameLst>
                                          <p:attrName>r</p:attrName>
                                        </p:attrNameLst>
                                      </p:cBhvr>
                                    </p:animRot>
                                    <p:animRot by="-1500000">
                                      <p:cBhvr>
                                        <p:cTn id="31" dur="125" fill="hold">
                                          <p:stCondLst>
                                            <p:cond delay="125"/>
                                          </p:stCondLst>
                                        </p:cTn>
                                        <p:tgtEl>
                                          <p:spTgt spid="3">
                                            <p:txEl>
                                              <p:pRg st="4" end="4"/>
                                            </p:txEl>
                                          </p:spTgt>
                                        </p:tgtEl>
                                        <p:attrNameLst>
                                          <p:attrName>r</p:attrName>
                                        </p:attrNameLst>
                                      </p:cBhvr>
                                    </p:animRot>
                                    <p:animRot by="-1500000">
                                      <p:cBhvr>
                                        <p:cTn id="32" dur="125" fill="hold">
                                          <p:stCondLst>
                                            <p:cond delay="250"/>
                                          </p:stCondLst>
                                        </p:cTn>
                                        <p:tgtEl>
                                          <p:spTgt spid="3">
                                            <p:txEl>
                                              <p:pRg st="4" end="4"/>
                                            </p:txEl>
                                          </p:spTgt>
                                        </p:tgtEl>
                                        <p:attrNameLst>
                                          <p:attrName>r</p:attrName>
                                        </p:attrNameLst>
                                      </p:cBhvr>
                                    </p:animRot>
                                    <p:animRot by="1500000">
                                      <p:cBhvr>
                                        <p:cTn id="33" dur="125" fill="hold">
                                          <p:stCondLst>
                                            <p:cond delay="375"/>
                                          </p:stCondLst>
                                        </p:cTn>
                                        <p:tgtEl>
                                          <p:spTgt spid="3">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lumMod val="9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403742" cy="4195481"/>
          </a:xfrm>
        </p:spPr>
        <p:txBody>
          <a:bodyPr/>
          <a:lstStyle/>
          <a:p>
            <a:pPr algn="ctr" rtl="1"/>
            <a:endParaRPr lang="fr-FR" dirty="0" smtClean="0"/>
          </a:p>
          <a:p>
            <a:pPr marL="0" lvl="0" indent="0" algn="ctr">
              <a:buClr>
                <a:srgbClr val="B31166"/>
              </a:buClr>
              <a:buNone/>
            </a:pPr>
            <a:r>
              <a:rPr lang="ar-DZ" sz="4000" b="1" dirty="0">
                <a:solidFill>
                  <a:schemeClr val="bg1"/>
                </a:solidFill>
                <a:latin typeface="Sakkal Majalla" panose="02000000000000000000" pitchFamily="2" charset="-78"/>
                <a:ea typeface="Calibri" panose="020F0502020204030204" pitchFamily="34" charset="0"/>
                <a:cs typeface="Sakkal Majalla" panose="02000000000000000000" pitchFamily="2" charset="-78"/>
              </a:rPr>
              <a:t>مراجعة </a:t>
            </a:r>
            <a:r>
              <a:rPr lang="ar-DZ" sz="4000" b="1" dirty="0" smtClean="0">
                <a:solidFill>
                  <a:schemeClr val="bg1"/>
                </a:solidFill>
                <a:latin typeface="Sakkal Majalla" panose="02000000000000000000" pitchFamily="2" charset="-78"/>
                <a:ea typeface="Calibri" panose="020F0502020204030204" pitchFamily="34" charset="0"/>
                <a:cs typeface="Sakkal Majalla" panose="02000000000000000000" pitchFamily="2" charset="-78"/>
              </a:rPr>
              <a:t>الانضباط </a:t>
            </a:r>
            <a:r>
              <a:rPr lang="ar-DZ" sz="4000" b="1" dirty="0">
                <a:solidFill>
                  <a:schemeClr val="bg1"/>
                </a:solidFill>
                <a:latin typeface="Sakkal Majalla" panose="02000000000000000000" pitchFamily="2" charset="-78"/>
                <a:ea typeface="Calibri" panose="020F0502020204030204" pitchFamily="34" charset="0"/>
                <a:cs typeface="Sakkal Majalla" panose="02000000000000000000" pitchFamily="2" charset="-78"/>
              </a:rPr>
              <a:t>في التصريح </a:t>
            </a:r>
            <a:r>
              <a:rPr lang="ar-DZ" sz="4000" b="1" dirty="0" smtClean="0">
                <a:solidFill>
                  <a:schemeClr val="bg1"/>
                </a:solidFill>
                <a:latin typeface="Sakkal Majalla" panose="02000000000000000000" pitchFamily="2" charset="-78"/>
                <a:ea typeface="Calibri" panose="020F0502020204030204" pitchFamily="34" charset="0"/>
                <a:cs typeface="Sakkal Majalla" panose="02000000000000000000" pitchFamily="2" charset="-78"/>
              </a:rPr>
              <a:t>والتسديد</a:t>
            </a:r>
            <a:endParaRPr lang="fr-FR" sz="4000" b="1" dirty="0" smtClean="0">
              <a:solidFill>
                <a:schemeClr val="bg1"/>
              </a:solidFill>
              <a:latin typeface="Sakkal Majalla" panose="02000000000000000000" pitchFamily="2" charset="-78"/>
              <a:ea typeface="Calibri" panose="020F0502020204030204" pitchFamily="34" charset="0"/>
              <a:cs typeface="Sakkal Majalla" panose="02000000000000000000" pitchFamily="2" charset="-78"/>
            </a:endParaRPr>
          </a:p>
          <a:p>
            <a:pPr marL="0" lvl="0" indent="0" algn="ctr">
              <a:buClr>
                <a:srgbClr val="B31166"/>
              </a:buClr>
              <a:buNone/>
            </a:pPr>
            <a:endParaRPr lang="fr-FR" sz="4000" b="1" dirty="0">
              <a:solidFill>
                <a:schemeClr val="bg1"/>
              </a:solidFill>
              <a:latin typeface="Sakkal Majalla" panose="02000000000000000000" pitchFamily="2" charset="-78"/>
              <a:ea typeface="Calibri" panose="020F0502020204030204" pitchFamily="34" charset="0"/>
              <a:cs typeface="Sakkal Majalla" panose="02000000000000000000" pitchFamily="2" charset="-78"/>
            </a:endParaRPr>
          </a:p>
          <a:p>
            <a:pPr marL="0" indent="0" algn="r" rtl="1">
              <a:buClr>
                <a:srgbClr val="B31166"/>
              </a:buClr>
              <a:buNone/>
            </a:pPr>
            <a:r>
              <a:rPr lang="ar-DZ" sz="4000" b="1" dirty="0">
                <a:latin typeface="Sakkal Majalla" panose="02000000000000000000" pitchFamily="2" charset="-78"/>
                <a:ea typeface="Calibri" panose="020F0502020204030204" pitchFamily="34" charset="0"/>
                <a:cs typeface="Sakkal Majalla" panose="02000000000000000000" pitchFamily="2" charset="-78"/>
              </a:rPr>
              <a:t>يتأكد المراجع من أن التصريح السنوي بمبلغ الربح الخاضع للضريبة الخاص بالسنة المالية السابقة قد تم إيداعه في الآجال القانونية أي قبل 30 </a:t>
            </a:r>
            <a:r>
              <a:rPr lang="ar-DZ" sz="4000" b="1" dirty="0" err="1">
                <a:latin typeface="Sakkal Majalla" panose="02000000000000000000" pitchFamily="2" charset="-78"/>
                <a:ea typeface="Calibri" panose="020F0502020204030204" pitchFamily="34" charset="0"/>
                <a:cs typeface="Sakkal Majalla" panose="02000000000000000000" pitchFamily="2" charset="-78"/>
              </a:rPr>
              <a:t>أفريل</a:t>
            </a:r>
            <a:r>
              <a:rPr lang="ar-DZ" sz="4000" b="1" dirty="0">
                <a:latin typeface="Sakkal Majalla" panose="02000000000000000000" pitchFamily="2" charset="-78"/>
                <a:ea typeface="Calibri" panose="020F0502020204030204" pitchFamily="34" charset="0"/>
                <a:cs typeface="Sakkal Majalla" panose="02000000000000000000" pitchFamily="2" charset="-78"/>
              </a:rPr>
              <a:t> على الأكثر من كل سنة </a:t>
            </a:r>
            <a:endParaRPr lang="ar-DZ" sz="4000" b="1" dirty="0">
              <a:solidFill>
                <a:schemeClr val="accent1"/>
              </a:solidFill>
              <a:latin typeface="Sakkal Majalla" panose="02000000000000000000" pitchFamily="2" charset="-78"/>
              <a:ea typeface="Calibri" panose="020F0502020204030204" pitchFamily="34" charset="0"/>
              <a:cs typeface="Sakkal Majalla" panose="02000000000000000000" pitchFamily="2" charset="-78"/>
            </a:endParaRPr>
          </a:p>
          <a:p>
            <a:pPr marL="0" lvl="0" indent="0" algn="ctr">
              <a:buClr>
                <a:srgbClr val="B31166"/>
              </a:buClr>
              <a:buNone/>
            </a:pPr>
            <a:endParaRPr lang="ar-DZ" sz="4000" b="1" dirty="0">
              <a:solidFill>
                <a:schemeClr val="bg1"/>
              </a:solidFill>
              <a:latin typeface="Sakkal Majalla" panose="02000000000000000000" pitchFamily="2" charset="-78"/>
              <a:ea typeface="Calibri" panose="020F0502020204030204" pitchFamily="34" charset="0"/>
              <a:cs typeface="Sakkal Majalla" panose="02000000000000000000" pitchFamily="2" charset="-78"/>
            </a:endParaRPr>
          </a:p>
          <a:p>
            <a:pPr algn="ctr" rtl="1"/>
            <a:endParaRPr lang="fr-FR" dirty="0"/>
          </a:p>
        </p:txBody>
      </p:sp>
    </p:spTree>
    <p:extLst>
      <p:ext uri="{BB962C8B-B14F-4D97-AF65-F5344CB8AC3E}">
        <p14:creationId xmlns:p14="http://schemas.microsoft.com/office/powerpoint/2010/main" val="1288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lumMod val="9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403742" cy="4195481"/>
          </a:xfrm>
          <a:blipFill>
            <a:blip r:embed="rId2"/>
            <a:tile tx="0" ty="0" sx="100000" sy="100000" flip="none" algn="tl"/>
          </a:blipFill>
        </p:spPr>
        <p:txBody>
          <a:bodyPr/>
          <a:lstStyle/>
          <a:p>
            <a:pPr algn="just" rtl="1">
              <a:lnSpc>
                <a:spcPts val="2200"/>
              </a:lnSpc>
              <a:spcBef>
                <a:spcPts val="600"/>
              </a:spcBef>
              <a:spcAft>
                <a:spcPts val="600"/>
              </a:spcAft>
            </a:pPr>
            <a:r>
              <a:rPr lang="ar-DZ" sz="2400" b="1" dirty="0">
                <a:solidFill>
                  <a:srgbClr val="33CC33"/>
                </a:solidFill>
                <a:latin typeface="Sakkal Majalla" panose="02000000000000000000" pitchFamily="2" charset="-78"/>
                <a:ea typeface="Calibri" panose="020F0502020204030204" pitchFamily="34" charset="0"/>
                <a:cs typeface="Sakkal Majalla" panose="02000000000000000000" pitchFamily="2" charset="-78"/>
              </a:rPr>
              <a:t>كما أنه على المراجع أن يتأكد من أن الشركة قامت بعملية تسديد الدفعات وكذا رصيد التصفية حيث أنها ملزمة بأداء ثلاث تسبيقات محددة زمنيا كما يلي :</a:t>
            </a:r>
            <a:endParaRPr lang="fr-FR" sz="2400" b="1" dirty="0">
              <a:solidFill>
                <a:srgbClr val="33CC33"/>
              </a:solidFill>
              <a:latin typeface="Sakkal Majalla" panose="02000000000000000000" pitchFamily="2" charset="-78"/>
              <a:ea typeface="Calibri" panose="020F0502020204030204" pitchFamily="34" charset="0"/>
              <a:cs typeface="Sakkal Majalla" panose="02000000000000000000" pitchFamily="2" charset="-78"/>
            </a:endParaRPr>
          </a:p>
          <a:p>
            <a:pPr marL="88900" algn="just" rtl="1">
              <a:lnSpc>
                <a:spcPts val="2200"/>
              </a:lnSpc>
              <a:spcBef>
                <a:spcPts val="600"/>
              </a:spcBef>
              <a:spcAft>
                <a:spcPts val="600"/>
              </a:spcAft>
            </a:pPr>
            <a:r>
              <a:rPr lang="ar-DZ" sz="2400" b="1" dirty="0">
                <a:solidFill>
                  <a:schemeClr val="accent6">
                    <a:lumMod val="50000"/>
                  </a:schemeClr>
                </a:solidFill>
                <a:latin typeface="Sakkal Majalla" panose="02000000000000000000" pitchFamily="2" charset="-78"/>
                <a:ea typeface="Calibri" panose="020F0502020204030204" pitchFamily="34" charset="0"/>
                <a:cs typeface="Sakkal Majalla" panose="02000000000000000000" pitchFamily="2" charset="-78"/>
              </a:rPr>
              <a:t>التسبيق الأول : من 20 فيفري إلى 20 مارس؛</a:t>
            </a:r>
            <a:endParaRPr lang="fr-FR" sz="2400" b="1" dirty="0">
              <a:solidFill>
                <a:schemeClr val="accent6">
                  <a:lumMod val="50000"/>
                </a:schemeClr>
              </a:solidFill>
              <a:latin typeface="Sakkal Majalla" panose="02000000000000000000" pitchFamily="2" charset="-78"/>
              <a:ea typeface="Calibri" panose="020F0502020204030204" pitchFamily="34" charset="0"/>
              <a:cs typeface="Sakkal Majalla" panose="02000000000000000000" pitchFamily="2" charset="-78"/>
            </a:endParaRPr>
          </a:p>
          <a:p>
            <a:pPr marL="88900" algn="just" rtl="1">
              <a:lnSpc>
                <a:spcPts val="2200"/>
              </a:lnSpc>
              <a:spcBef>
                <a:spcPts val="600"/>
              </a:spcBef>
              <a:spcAft>
                <a:spcPts val="600"/>
              </a:spcAft>
            </a:pPr>
            <a:r>
              <a:rPr lang="ar-DZ" sz="2400" b="1" dirty="0">
                <a:solidFill>
                  <a:schemeClr val="accent2">
                    <a:lumMod val="75000"/>
                  </a:schemeClr>
                </a:solidFill>
                <a:latin typeface="Sakkal Majalla" panose="02000000000000000000" pitchFamily="2" charset="-78"/>
                <a:ea typeface="Calibri" panose="020F0502020204030204" pitchFamily="34" charset="0"/>
                <a:cs typeface="Sakkal Majalla" panose="02000000000000000000" pitchFamily="2" charset="-78"/>
              </a:rPr>
              <a:t>التسبيق الثاني : من 20 ماي إلى 20 جوان؛</a:t>
            </a:r>
            <a:endParaRPr lang="fr-FR" sz="2400" b="1" dirty="0">
              <a:solidFill>
                <a:schemeClr val="accent2">
                  <a:lumMod val="75000"/>
                </a:schemeClr>
              </a:solidFill>
              <a:latin typeface="Sakkal Majalla" panose="02000000000000000000" pitchFamily="2" charset="-78"/>
              <a:ea typeface="Calibri" panose="020F0502020204030204" pitchFamily="34" charset="0"/>
              <a:cs typeface="Sakkal Majalla" panose="02000000000000000000" pitchFamily="2" charset="-78"/>
            </a:endParaRPr>
          </a:p>
          <a:p>
            <a:pPr marL="88900" algn="just" rtl="1">
              <a:lnSpc>
                <a:spcPts val="2200"/>
              </a:lnSpc>
              <a:spcBef>
                <a:spcPts val="600"/>
              </a:spcBef>
              <a:spcAft>
                <a:spcPts val="600"/>
              </a:spcAft>
            </a:pPr>
            <a:r>
              <a:rPr lang="ar-DZ" sz="2400" b="1" dirty="0">
                <a:solidFill>
                  <a:srgbClr val="0070C0"/>
                </a:solidFill>
                <a:latin typeface="Sakkal Majalla" panose="02000000000000000000" pitchFamily="2" charset="-78"/>
                <a:ea typeface="Calibri" panose="020F0502020204030204" pitchFamily="34" charset="0"/>
                <a:cs typeface="Sakkal Majalla" panose="02000000000000000000" pitchFamily="2" charset="-78"/>
              </a:rPr>
              <a:t>التسبيق الثالث : من 20 أكتوبر إلى 20 نوفمبر.</a:t>
            </a:r>
            <a:endParaRPr lang="fr-FR" sz="2400" b="1" dirty="0">
              <a:solidFill>
                <a:srgbClr val="0070C0"/>
              </a:solidFill>
              <a:latin typeface="Sakkal Majalla" panose="02000000000000000000" pitchFamily="2" charset="-78"/>
              <a:ea typeface="Calibri" panose="020F0502020204030204" pitchFamily="34" charset="0"/>
              <a:cs typeface="Sakkal Majalla" panose="02000000000000000000" pitchFamily="2" charset="-78"/>
            </a:endParaRPr>
          </a:p>
          <a:p>
            <a:pPr marL="457200" indent="449580" algn="just" rtl="1">
              <a:lnSpc>
                <a:spcPts val="2200"/>
              </a:lnSpc>
              <a:spcBef>
                <a:spcPts val="600"/>
              </a:spcBef>
              <a:spcAft>
                <a:spcPts val="600"/>
              </a:spcAft>
            </a:pPr>
            <a:r>
              <a:rPr lang="ar-DZ" sz="2400" b="1" dirty="0">
                <a:solidFill>
                  <a:srgbClr val="002060"/>
                </a:solidFill>
                <a:latin typeface="Sakkal Majalla" panose="02000000000000000000" pitchFamily="2" charset="-78"/>
                <a:ea typeface="Calibri" panose="020F0502020204030204" pitchFamily="34" charset="0"/>
                <a:cs typeface="Sakkal Majalla" panose="02000000000000000000" pitchFamily="2" charset="-78"/>
              </a:rPr>
              <a:t>يساوي مبلغ كل تسبيق (30 %) من الضريبة المتعلقة بالربح المحقق في آخر السنة المالية المختتمة عند تاريخ </a:t>
            </a:r>
            <a:r>
              <a:rPr lang="ar-DZ" sz="2400" b="1" dirty="0" err="1">
                <a:solidFill>
                  <a:srgbClr val="002060"/>
                </a:solidFill>
                <a:latin typeface="Sakkal Majalla" panose="02000000000000000000" pitchFamily="2" charset="-78"/>
                <a:ea typeface="Calibri" panose="020F0502020204030204" pitchFamily="34" charset="0"/>
                <a:cs typeface="Sakkal Majalla" panose="02000000000000000000" pitchFamily="2" charset="-78"/>
              </a:rPr>
              <a:t>إستحقاقها</a:t>
            </a:r>
            <a:r>
              <a:rPr lang="ar-DZ" sz="2400" b="1" dirty="0">
                <a:solidFill>
                  <a:srgbClr val="002060"/>
                </a:solidFill>
                <a:latin typeface="Sakkal Majalla" panose="02000000000000000000" pitchFamily="2" charset="-78"/>
                <a:ea typeface="Calibri" panose="020F0502020204030204" pitchFamily="34" charset="0"/>
                <a:cs typeface="Sakkal Majalla" panose="02000000000000000000" pitchFamily="2" charset="-78"/>
              </a:rPr>
              <a:t> (ربح الدورة الأخيرة المقفلة). </a:t>
            </a:r>
            <a:endParaRPr lang="fr-FR" sz="2400" b="1" dirty="0">
              <a:solidFill>
                <a:srgbClr val="002060"/>
              </a:solidFill>
              <a:latin typeface="Sakkal Majalla" panose="02000000000000000000" pitchFamily="2" charset="-78"/>
              <a:ea typeface="Calibri" panose="020F0502020204030204" pitchFamily="34" charset="0"/>
              <a:cs typeface="Sakkal Majalla" panose="02000000000000000000" pitchFamily="2" charset="-78"/>
            </a:endParaRPr>
          </a:p>
          <a:p>
            <a:pPr algn="r" rtl="1"/>
            <a:endParaRPr lang="fr-FR" dirty="0"/>
          </a:p>
        </p:txBody>
      </p:sp>
    </p:spTree>
    <p:extLst>
      <p:ext uri="{BB962C8B-B14F-4D97-AF65-F5344CB8AC3E}">
        <p14:creationId xmlns:p14="http://schemas.microsoft.com/office/powerpoint/2010/main" val="400090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21600000">
                                      <p:cBhvr>
                                        <p:cTn id="20" dur="2000" fill="hold"/>
                                        <p:tgtEl>
                                          <p:spTgt spid="3">
                                            <p:txEl>
                                              <p:pRg st="2" end="2"/>
                                            </p:txEl>
                                          </p:spTgt>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xit" presetSubtype="0" fill="hold" nodeType="clickEffect">
                                  <p:stCondLst>
                                    <p:cond delay="0"/>
                                  </p:stCondLst>
                                  <p:childTnLst>
                                    <p:animEffect transition="out" filter="fade">
                                      <p:cBhvr>
                                        <p:cTn id="32" dur="1000"/>
                                        <p:tgtEl>
                                          <p:spTgt spid="3">
                                            <p:txEl>
                                              <p:pRg st="4" end="4"/>
                                            </p:txEl>
                                          </p:spTgt>
                                        </p:tgtEl>
                                      </p:cBhvr>
                                    </p:animEffect>
                                    <p:anim calcmode="lin" valueType="num">
                                      <p:cBhvr>
                                        <p:cTn id="33" dur="1000"/>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p:tgtEl>
                                          <p:spTgt spid="3">
                                            <p:txEl>
                                              <p:pRg st="4" end="4"/>
                                            </p:txEl>
                                          </p:spTgt>
                                        </p:tgtEl>
                                        <p:attrNameLst>
                                          <p:attrName>ppt_y</p:attrName>
                                        </p:attrNameLst>
                                      </p:cBhvr>
                                      <p:tavLst>
                                        <p:tav tm="0">
                                          <p:val>
                                            <p:strVal val="ppt_y"/>
                                          </p:val>
                                        </p:tav>
                                        <p:tav tm="100000">
                                          <p:val>
                                            <p:strVal val="ppt_y+.1"/>
                                          </p:val>
                                        </p:tav>
                                      </p:tavLst>
                                    </p:anim>
                                    <p:set>
                                      <p:cBhvr>
                                        <p:cTn id="35" dur="1" fill="hold">
                                          <p:stCondLst>
                                            <p:cond delay="999"/>
                                          </p:stCondLst>
                                        </p:cTn>
                                        <p:tgtEl>
                                          <p:spTgt spid="3">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lumMod val="9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403742" cy="4195481"/>
          </a:xfrm>
          <a:solidFill>
            <a:srgbClr val="00B0F0"/>
          </a:solidFill>
        </p:spPr>
        <p:txBody>
          <a:bodyPr/>
          <a:lstStyle/>
          <a:p>
            <a:pPr algn="ctr" rtl="1"/>
            <a:endParaRPr lang="fr-FR" dirty="0" smtClean="0"/>
          </a:p>
          <a:p>
            <a:pPr algn="ctr" rtl="1"/>
            <a:endParaRPr lang="fr-FR" dirty="0"/>
          </a:p>
          <a:p>
            <a:pPr marL="0" lvl="0" indent="0" algn="r">
              <a:buClr>
                <a:srgbClr val="B31166"/>
              </a:buClr>
              <a:buNone/>
            </a:pPr>
            <a:r>
              <a:rPr lang="ar-DZ" sz="4000" b="1" dirty="0">
                <a:solidFill>
                  <a:srgbClr val="FFFF00"/>
                </a:solidFill>
                <a:latin typeface="Sakkal Majalla" panose="02000000000000000000" pitchFamily="2" charset="-78"/>
                <a:ea typeface="Calibri" panose="020F0502020204030204" pitchFamily="34" charset="0"/>
                <a:cs typeface="Sakkal Majalla" panose="02000000000000000000" pitchFamily="2" charset="-78"/>
              </a:rPr>
              <a:t>أما بالنسبة للمؤسسات حديثة الإنشاء يساوي كل تسبيقه (30 %) من الضريبة المحسوبة على الحاصل المقدر بنسبة (5 %) من الرأسمال </a:t>
            </a:r>
            <a:r>
              <a:rPr lang="ar-DZ" sz="4000" b="1" dirty="0" err="1">
                <a:solidFill>
                  <a:srgbClr val="FFFF00"/>
                </a:solidFill>
                <a:latin typeface="Sakkal Majalla" panose="02000000000000000000" pitchFamily="2" charset="-78"/>
                <a:ea typeface="Calibri" panose="020F0502020204030204" pitchFamily="34" charset="0"/>
                <a:cs typeface="Sakkal Majalla" panose="02000000000000000000" pitchFamily="2" charset="-78"/>
              </a:rPr>
              <a:t>الإجتماعي</a:t>
            </a:r>
            <a:r>
              <a:rPr lang="ar-DZ" sz="4000" b="1" dirty="0">
                <a:solidFill>
                  <a:srgbClr val="FFFF00"/>
                </a:solidFill>
                <a:latin typeface="Sakkal Majalla" panose="02000000000000000000" pitchFamily="2" charset="-78"/>
                <a:ea typeface="Calibri" panose="020F0502020204030204" pitchFamily="34" charset="0"/>
                <a:cs typeface="Sakkal Majalla" panose="02000000000000000000" pitchFamily="2" charset="-78"/>
              </a:rPr>
              <a:t> المسخر</a:t>
            </a:r>
            <a:endParaRPr lang="fr-FR" sz="4000" b="1" dirty="0">
              <a:solidFill>
                <a:srgbClr val="FFFF00"/>
              </a:solidFill>
              <a:latin typeface="Sakkal Majalla" panose="02000000000000000000" pitchFamily="2" charset="-78"/>
              <a:cs typeface="Sakkal Majalla" panose="02000000000000000000" pitchFamily="2" charset="-78"/>
            </a:endParaRPr>
          </a:p>
          <a:p>
            <a:pPr algn="ctr" rtl="1"/>
            <a:endParaRPr lang="fr-FR" dirty="0"/>
          </a:p>
          <a:p>
            <a:pPr algn="ctr" rtl="1"/>
            <a:endParaRPr lang="fr-FR" dirty="0"/>
          </a:p>
        </p:txBody>
      </p:sp>
    </p:spTree>
    <p:extLst>
      <p:ext uri="{BB962C8B-B14F-4D97-AF65-F5344CB8AC3E}">
        <p14:creationId xmlns:p14="http://schemas.microsoft.com/office/powerpoint/2010/main" val="380524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style.color</p:attrName>
                                        </p:attrNameLst>
                                      </p:cBhvr>
                                      <p:to>
                                        <p:clrVal>
                                          <a:schemeClr val="accent2"/>
                                        </p:clrVal>
                                      </p:to>
                                    </p:set>
                                    <p:set>
                                      <p:cBhvr>
                                        <p:cTn id="7" dur="500" fill="hold"/>
                                        <p:tgtEl>
                                          <p:spTgt spid="3">
                                            <p:txEl>
                                              <p:pRg st="2" end="2"/>
                                            </p:txEl>
                                          </p:spTgt>
                                        </p:tgtEl>
                                        <p:attrNameLst>
                                          <p:attrName>fillcolor</p:attrName>
                                        </p:attrNameLst>
                                      </p:cBhvr>
                                      <p:to>
                                        <p:clrVal>
                                          <a:schemeClr val="accent2"/>
                                        </p:clrVal>
                                      </p:to>
                                    </p:set>
                                    <p:set>
                                      <p:cBhvr>
                                        <p:cTn id="8" dur="500" fill="hold"/>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lumMod val="9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403742" cy="4195481"/>
          </a:xfrm>
          <a:solidFill>
            <a:schemeClr val="accent3">
              <a:lumMod val="40000"/>
              <a:lumOff val="60000"/>
            </a:schemeClr>
          </a:solidFill>
        </p:spPr>
        <p:txBody>
          <a:bodyPr/>
          <a:lstStyle/>
          <a:p>
            <a:pPr lvl="0" algn="r" rtl="1">
              <a:buClr>
                <a:srgbClr val="B31166"/>
              </a:buClr>
            </a:pPr>
            <a:endParaRPr lang="fr-FR" b="1" dirty="0" smtClean="0">
              <a:solidFill>
                <a:srgbClr val="33CC33"/>
              </a:solidFill>
              <a:latin typeface="Traditional Arabic" panose="02020603050405020304" pitchFamily="18" charset="-78"/>
              <a:ea typeface="Calibri" panose="020F0502020204030204" pitchFamily="34" charset="0"/>
              <a:cs typeface="Traditional Arabic" panose="02020603050405020304" pitchFamily="18" charset="-78"/>
            </a:endParaRPr>
          </a:p>
          <a:p>
            <a:pPr lvl="0" algn="r" rtl="1">
              <a:buClr>
                <a:srgbClr val="B31166"/>
              </a:buClr>
            </a:pPr>
            <a:endParaRPr lang="fr-FR" b="1" dirty="0">
              <a:solidFill>
                <a:srgbClr val="33CC33"/>
              </a:solidFill>
              <a:latin typeface="Traditional Arabic" panose="02020603050405020304" pitchFamily="18" charset="-78"/>
              <a:ea typeface="Calibri" panose="020F0502020204030204" pitchFamily="34" charset="0"/>
              <a:cs typeface="Traditional Arabic" panose="02020603050405020304" pitchFamily="18" charset="-78"/>
            </a:endParaRPr>
          </a:p>
          <a:p>
            <a:pPr lvl="0" algn="r" rtl="1">
              <a:buClr>
                <a:srgbClr val="B31166"/>
              </a:buClr>
            </a:pPr>
            <a:endParaRPr lang="fr-FR" b="1" dirty="0" smtClean="0">
              <a:solidFill>
                <a:srgbClr val="33CC33"/>
              </a:solidFill>
              <a:latin typeface="Traditional Arabic" panose="02020603050405020304" pitchFamily="18" charset="-78"/>
              <a:ea typeface="Calibri" panose="020F0502020204030204" pitchFamily="34" charset="0"/>
              <a:cs typeface="Traditional Arabic" panose="02020603050405020304" pitchFamily="18" charset="-78"/>
            </a:endParaRPr>
          </a:p>
          <a:p>
            <a:pPr lvl="0" algn="r" rtl="1">
              <a:buClr>
                <a:srgbClr val="B31166"/>
              </a:buClr>
            </a:pPr>
            <a:r>
              <a:rPr lang="ar-DZ" sz="2800" b="1" dirty="0" smtClean="0">
                <a:solidFill>
                  <a:srgbClr val="33CC33"/>
                </a:solidFill>
                <a:latin typeface="Sakkal Majalla" panose="02000000000000000000" pitchFamily="2" charset="-78"/>
                <a:ea typeface="Calibri" panose="020F0502020204030204" pitchFamily="34" charset="0"/>
                <a:cs typeface="Sakkal Majalla" panose="02000000000000000000" pitchFamily="2" charset="-78"/>
              </a:rPr>
              <a:t>أما </a:t>
            </a:r>
            <a:r>
              <a:rPr lang="ar-DZ" sz="2800" b="1" dirty="0">
                <a:solidFill>
                  <a:srgbClr val="FF0000"/>
                </a:solidFill>
                <a:latin typeface="Sakkal Majalla" panose="02000000000000000000" pitchFamily="2" charset="-78"/>
                <a:ea typeface="Calibri" panose="020F0502020204030204" pitchFamily="34" charset="0"/>
                <a:cs typeface="Sakkal Majalla" panose="02000000000000000000" pitchFamily="2" charset="-78"/>
              </a:rPr>
              <a:t>رصيد التصفية </a:t>
            </a:r>
            <a:r>
              <a:rPr lang="ar-DZ" sz="2800" b="1" dirty="0">
                <a:solidFill>
                  <a:srgbClr val="33CC33"/>
                </a:solidFill>
                <a:latin typeface="Sakkal Majalla" panose="02000000000000000000" pitchFamily="2" charset="-78"/>
                <a:ea typeface="Calibri" panose="020F0502020204030204" pitchFamily="34" charset="0"/>
                <a:cs typeface="Sakkal Majalla" panose="02000000000000000000" pitchFamily="2" charset="-78"/>
              </a:rPr>
              <a:t>الذي يمثل </a:t>
            </a:r>
            <a:r>
              <a:rPr lang="ar-DZ" sz="2800" b="1" dirty="0">
                <a:solidFill>
                  <a:srgbClr val="D53DD0">
                    <a:lumMod val="75000"/>
                  </a:srgbClr>
                </a:solidFill>
                <a:latin typeface="Sakkal Majalla" panose="02000000000000000000" pitchFamily="2" charset="-78"/>
                <a:ea typeface="Calibri" panose="020F0502020204030204" pitchFamily="34" charset="0"/>
                <a:cs typeface="Sakkal Majalla" panose="02000000000000000000" pitchFamily="2" charset="-78"/>
              </a:rPr>
              <a:t>الفارق الموجب بين مبلغ الضريبة المستحق ومجموع الأقساط</a:t>
            </a:r>
            <a:r>
              <a:rPr lang="ar-DZ" sz="2800" b="1" dirty="0">
                <a:solidFill>
                  <a:srgbClr val="33CC33"/>
                </a:solidFill>
                <a:latin typeface="Sakkal Majalla" panose="02000000000000000000" pitchFamily="2" charset="-78"/>
                <a:ea typeface="Calibri" panose="020F0502020204030204" pitchFamily="34" charset="0"/>
                <a:cs typeface="Sakkal Majalla" panose="02000000000000000000" pitchFamily="2" charset="-78"/>
              </a:rPr>
              <a:t>، فيتم </a:t>
            </a:r>
            <a:r>
              <a:rPr lang="ar-DZ" sz="2800" b="1" dirty="0">
                <a:solidFill>
                  <a:srgbClr val="00B0F0"/>
                </a:solidFill>
                <a:latin typeface="Sakkal Majalla" panose="02000000000000000000" pitchFamily="2" charset="-78"/>
                <a:ea typeface="Calibri" panose="020F0502020204030204" pitchFamily="34" charset="0"/>
                <a:cs typeface="Sakkal Majalla" panose="02000000000000000000" pitchFamily="2" charset="-78"/>
              </a:rPr>
              <a:t>دفعه دون إخطار مسبق </a:t>
            </a:r>
            <a:r>
              <a:rPr lang="ar-DZ" sz="2800" b="1" dirty="0">
                <a:solidFill>
                  <a:srgbClr val="33CC33"/>
                </a:solidFill>
                <a:latin typeface="Sakkal Majalla" panose="02000000000000000000" pitchFamily="2" charset="-78"/>
                <a:ea typeface="Calibri" panose="020F0502020204030204" pitchFamily="34" charset="0"/>
                <a:cs typeface="Sakkal Majalla" panose="02000000000000000000" pitchFamily="2" charset="-78"/>
              </a:rPr>
              <a:t>في أجل أقصاه يوم إيداع التصريح السنوي </a:t>
            </a:r>
            <a:r>
              <a:rPr lang="ar-DZ" sz="2800" b="1" dirty="0">
                <a:solidFill>
                  <a:srgbClr val="FF0000"/>
                </a:solidFill>
                <a:latin typeface="Sakkal Majalla" panose="02000000000000000000" pitchFamily="2" charset="-78"/>
                <a:ea typeface="Calibri" panose="020F0502020204030204" pitchFamily="34" charset="0"/>
                <a:cs typeface="Sakkal Majalla" panose="02000000000000000000" pitchFamily="2" charset="-78"/>
              </a:rPr>
              <a:t>(30 </a:t>
            </a:r>
            <a:r>
              <a:rPr lang="ar-DZ" sz="2800" b="1" dirty="0" err="1">
                <a:solidFill>
                  <a:srgbClr val="FF0000"/>
                </a:solidFill>
                <a:latin typeface="Sakkal Majalla" panose="02000000000000000000" pitchFamily="2" charset="-78"/>
                <a:ea typeface="Calibri" panose="020F0502020204030204" pitchFamily="34" charset="0"/>
                <a:cs typeface="Sakkal Majalla" panose="02000000000000000000" pitchFamily="2" charset="-78"/>
              </a:rPr>
              <a:t>أفريل</a:t>
            </a:r>
            <a:r>
              <a:rPr lang="ar-DZ" sz="2800" b="1" dirty="0">
                <a:solidFill>
                  <a:srgbClr val="FF0000"/>
                </a:solidFill>
                <a:latin typeface="Sakkal Majalla" panose="02000000000000000000" pitchFamily="2" charset="-78"/>
                <a:ea typeface="Calibri" panose="020F0502020204030204" pitchFamily="34" charset="0"/>
                <a:cs typeface="Sakkal Majalla" panose="02000000000000000000" pitchFamily="2" charset="-78"/>
              </a:rPr>
              <a:t>). </a:t>
            </a:r>
            <a:r>
              <a:rPr lang="ar-DZ" sz="2800" b="1" dirty="0">
                <a:solidFill>
                  <a:srgbClr val="33CC33"/>
                </a:solidFill>
                <a:latin typeface="Sakkal Majalla" panose="02000000000000000000" pitchFamily="2" charset="-78"/>
                <a:ea typeface="Calibri" panose="020F0502020204030204" pitchFamily="34" charset="0"/>
                <a:cs typeface="Sakkal Majalla" panose="02000000000000000000" pitchFamily="2" charset="-78"/>
              </a:rPr>
              <a:t>وعندما تستفيد الشركة من تمديد أجل إيداع التصريح السنوي</a:t>
            </a:r>
            <a:r>
              <a:rPr lang="fr-FR" sz="2800" b="1" baseline="30000" dirty="0">
                <a:solidFill>
                  <a:srgbClr val="33CC33"/>
                </a:solidFill>
                <a:latin typeface="Sakkal Majalla" panose="02000000000000000000" pitchFamily="2" charset="-78"/>
                <a:ea typeface="Calibri" panose="020F0502020204030204" pitchFamily="34" charset="0"/>
                <a:cs typeface="Sakkal Majalla" panose="02000000000000000000" pitchFamily="2" charset="-78"/>
                <a:hlinkClick r:id="rId2" action="ppaction://hlinkfile"/>
              </a:rPr>
              <a:t>*</a:t>
            </a:r>
            <a:r>
              <a:rPr lang="ar-DZ" sz="2800" b="1" dirty="0">
                <a:solidFill>
                  <a:srgbClr val="33CC33"/>
                </a:solidFill>
                <a:latin typeface="Sakkal Majalla" panose="02000000000000000000" pitchFamily="2" charset="-78"/>
                <a:ea typeface="Calibri" panose="020F0502020204030204" pitchFamily="34" charset="0"/>
                <a:cs typeface="Sakkal Majalla" panose="02000000000000000000" pitchFamily="2" charset="-78"/>
              </a:rPr>
              <a:t>. يمدد كذلك أجل تسوية رصيد التصفية. في حالة وجود قوة قاهرة، يمكن تمديد أجل تقديم التصريح السنوي بناء على قرار المدير العام للضرائب، غير أنه لا يمكن تجاوز تحديد هذا الأجل ثلاثة (03) أشهر. </a:t>
            </a:r>
            <a:endParaRPr lang="fr-FR" sz="2800" b="1" dirty="0">
              <a:solidFill>
                <a:srgbClr val="33CC33"/>
              </a:solidFill>
              <a:latin typeface="Sakkal Majalla" panose="02000000000000000000" pitchFamily="2" charset="-78"/>
              <a:ea typeface="Calibri" panose="020F0502020204030204" pitchFamily="34" charset="0"/>
              <a:cs typeface="Sakkal Majalla" panose="02000000000000000000" pitchFamily="2" charset="-78"/>
            </a:endParaRPr>
          </a:p>
        </p:txBody>
      </p:sp>
    </p:spTree>
    <p:extLst>
      <p:ext uri="{BB962C8B-B14F-4D97-AF65-F5344CB8AC3E}">
        <p14:creationId xmlns:p14="http://schemas.microsoft.com/office/powerpoint/2010/main" val="223609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3" end="3"/>
                                            </p:txEl>
                                          </p:spTgt>
                                        </p:tgtEl>
                                        <p:attrNameLst>
                                          <p:attrName>ppt_x</p:attrName>
                                          <p:attrName>ppt_y</p:attrName>
                                        </p:attrNameLst>
                                      </p:cBhvr>
                                    </p:animMotion>
                                    <p:animRot by="1500000">
                                      <p:cBhvr>
                                        <p:cTn id="7" dur="125" fill="hold">
                                          <p:stCondLst>
                                            <p:cond delay="0"/>
                                          </p:stCondLst>
                                        </p:cTn>
                                        <p:tgtEl>
                                          <p:spTgt spid="3">
                                            <p:txEl>
                                              <p:pRg st="3" end="3"/>
                                            </p:txEl>
                                          </p:spTgt>
                                        </p:tgtEl>
                                        <p:attrNameLst>
                                          <p:attrName>r</p:attrName>
                                        </p:attrNameLst>
                                      </p:cBhvr>
                                    </p:animRot>
                                    <p:animRot by="-1500000">
                                      <p:cBhvr>
                                        <p:cTn id="8" dur="125" fill="hold">
                                          <p:stCondLst>
                                            <p:cond delay="125"/>
                                          </p:stCondLst>
                                        </p:cTn>
                                        <p:tgtEl>
                                          <p:spTgt spid="3">
                                            <p:txEl>
                                              <p:pRg st="3" end="3"/>
                                            </p:txEl>
                                          </p:spTgt>
                                        </p:tgtEl>
                                        <p:attrNameLst>
                                          <p:attrName>r</p:attrName>
                                        </p:attrNameLst>
                                      </p:cBhvr>
                                    </p:animRot>
                                    <p:animRot by="-1500000">
                                      <p:cBhvr>
                                        <p:cTn id="9" dur="125" fill="hold">
                                          <p:stCondLst>
                                            <p:cond delay="250"/>
                                          </p:stCondLst>
                                        </p:cTn>
                                        <p:tgtEl>
                                          <p:spTgt spid="3">
                                            <p:txEl>
                                              <p:pRg st="3" end="3"/>
                                            </p:txEl>
                                          </p:spTgt>
                                        </p:tgtEl>
                                        <p:attrNameLst>
                                          <p:attrName>r</p:attrName>
                                        </p:attrNameLst>
                                      </p:cBhvr>
                                    </p:animRot>
                                    <p:animRot by="1500000">
                                      <p:cBhvr>
                                        <p:cTn id="10" dur="125" fill="hold">
                                          <p:stCondLst>
                                            <p:cond delay="375"/>
                                          </p:stCondLst>
                                        </p:cTn>
                                        <p:tgtEl>
                                          <p:spTgt spid="3">
                                            <p:txEl>
                                              <p:pRg st="3" end="3"/>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3">
                                            <p:bg/>
                                          </p:spTgt>
                                        </p:tgtEl>
                                        <p:attrNameLst>
                                          <p:attrName>ppt_x</p:attrName>
                                          <p:attrName>ppt_y</p:attrName>
                                        </p:attrNameLst>
                                      </p:cBhvr>
                                    </p:animMotion>
                                    <p:animRot by="1500000">
                                      <p:cBhvr>
                                        <p:cTn id="15" dur="125" fill="hold">
                                          <p:stCondLst>
                                            <p:cond delay="0"/>
                                          </p:stCondLst>
                                        </p:cTn>
                                        <p:tgtEl>
                                          <p:spTgt spid="3">
                                            <p:bg/>
                                          </p:spTgt>
                                        </p:tgtEl>
                                        <p:attrNameLst>
                                          <p:attrName>r</p:attrName>
                                        </p:attrNameLst>
                                      </p:cBhvr>
                                    </p:animRot>
                                    <p:animRot by="-1500000">
                                      <p:cBhvr>
                                        <p:cTn id="16" dur="125" fill="hold">
                                          <p:stCondLst>
                                            <p:cond delay="125"/>
                                          </p:stCondLst>
                                        </p:cTn>
                                        <p:tgtEl>
                                          <p:spTgt spid="3">
                                            <p:bg/>
                                          </p:spTgt>
                                        </p:tgtEl>
                                        <p:attrNameLst>
                                          <p:attrName>r</p:attrName>
                                        </p:attrNameLst>
                                      </p:cBhvr>
                                    </p:animRot>
                                    <p:animRot by="-1500000">
                                      <p:cBhvr>
                                        <p:cTn id="17" dur="125" fill="hold">
                                          <p:stCondLst>
                                            <p:cond delay="250"/>
                                          </p:stCondLst>
                                        </p:cTn>
                                        <p:tgtEl>
                                          <p:spTgt spid="3">
                                            <p:bg/>
                                          </p:spTgt>
                                        </p:tgtEl>
                                        <p:attrNameLst>
                                          <p:attrName>r</p:attrName>
                                        </p:attrNameLst>
                                      </p:cBhvr>
                                    </p:animRot>
                                    <p:animRot by="1500000">
                                      <p:cBhvr>
                                        <p:cTn id="18" dur="125" fill="hold">
                                          <p:stCondLst>
                                            <p:cond delay="375"/>
                                          </p:stCondLst>
                                        </p:cTn>
                                        <p:tgtEl>
                                          <p:spTgt spid="3">
                                            <p:bg/>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lumMod val="9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403742" cy="4195481"/>
          </a:xfrm>
        </p:spPr>
        <p:txBody>
          <a:bodyPr/>
          <a:lstStyle/>
          <a:p>
            <a:pPr algn="r" rtl="1"/>
            <a:endParaRPr lang="ar-DZ" dirty="0" smtClean="0"/>
          </a:p>
          <a:p>
            <a:pPr algn="r" rtl="1"/>
            <a:endParaRPr lang="ar-DZ" dirty="0"/>
          </a:p>
          <a:p>
            <a:pPr algn="r" rtl="1"/>
            <a:r>
              <a:rPr lang="ar-DZ" dirty="0"/>
              <a:t>سورة العنكبوت، آية: 49</a:t>
            </a:r>
            <a:r>
              <a:rPr lang="ar-DZ" b="1" dirty="0">
                <a:solidFill>
                  <a:srgbClr val="FFFF00"/>
                </a:solidFill>
              </a:rPr>
              <a:t>".(</a:t>
            </a:r>
            <a:r>
              <a:rPr lang="ar-DZ" sz="4000" b="1" dirty="0">
                <a:solidFill>
                  <a:srgbClr val="FFFF00"/>
                </a:solidFill>
                <a:latin typeface="Sakkal Majalla" panose="02000000000000000000" pitchFamily="2" charset="-78"/>
                <a:cs typeface="Sakkal Majalla" panose="02000000000000000000" pitchFamily="2" charset="-78"/>
              </a:rPr>
              <a:t>وَيَرَى الَّذِينَ أُوتُوا الْعِلْمَ الَّذِي أُنْزِلَ إِلَيْكَ مِنْ رَبِّكَ </a:t>
            </a:r>
            <a:r>
              <a:rPr lang="ar-DZ" sz="4000" b="1" dirty="0" smtClean="0">
                <a:solidFill>
                  <a:srgbClr val="FFFF00"/>
                </a:solidFill>
                <a:latin typeface="Sakkal Majalla" panose="02000000000000000000" pitchFamily="2" charset="-78"/>
                <a:cs typeface="Sakkal Majalla" panose="02000000000000000000" pitchFamily="2" charset="-78"/>
              </a:rPr>
              <a:t>هُوَ </a:t>
            </a:r>
            <a:r>
              <a:rPr lang="ar-DZ" sz="4000" b="1" dirty="0">
                <a:solidFill>
                  <a:srgbClr val="FFFF00"/>
                </a:solidFill>
                <a:latin typeface="Sakkal Majalla" panose="02000000000000000000" pitchFamily="2" charset="-78"/>
                <a:cs typeface="Sakkal Majalla" panose="02000000000000000000" pitchFamily="2" charset="-78"/>
              </a:rPr>
              <a:t>الْحَقَّ وَيَهْدِي إِلَى صِرَاطِ الْعَزِيزِ </a:t>
            </a:r>
            <a:r>
              <a:rPr lang="ar-DZ" sz="4000" b="1" dirty="0" smtClean="0">
                <a:solidFill>
                  <a:srgbClr val="FFFF00"/>
                </a:solidFill>
                <a:latin typeface="Sakkal Majalla" panose="02000000000000000000" pitchFamily="2" charset="-78"/>
                <a:cs typeface="Sakkal Majalla" panose="02000000000000000000" pitchFamily="2" charset="-78"/>
              </a:rPr>
              <a:t>الْحَمِيدِ). «</a:t>
            </a:r>
          </a:p>
          <a:p>
            <a:pPr algn="r" rtl="1"/>
            <a:endParaRPr lang="fr-FR" sz="4000" b="1" dirty="0">
              <a:solidFill>
                <a:srgbClr val="FFFF00"/>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216955124"/>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blipFill>
            <a:blip r:embed="rId2"/>
            <a:tile tx="0" ty="0" sx="100000" sy="100000" flip="none" algn="tl"/>
          </a:blipFill>
        </p:spPr>
        <p:txBody>
          <a:bodyPr/>
          <a:lstStyle/>
          <a:p>
            <a:pPr algn="r" rtl="1"/>
            <a:endParaRPr lang="fr-FR" sz="3200" dirty="0">
              <a:solidFill>
                <a:schemeClr val="accent3">
                  <a:lumMod val="60000"/>
                  <a:lumOff val="40000"/>
                </a:schemeClr>
              </a:solidFill>
              <a:latin typeface="Andalus" panose="02020603050405020304" pitchFamily="18" charset="-78"/>
              <a:cs typeface="Andalus" panose="02020603050405020304" pitchFamily="18" charset="-78"/>
            </a:endParaRPr>
          </a:p>
        </p:txBody>
      </p:sp>
      <p:pic>
        <p:nvPicPr>
          <p:cNvPr id="4" name="Espace réservé du contenu 3"/>
          <p:cNvPicPr>
            <a:picLocks noGrp="1" noChangeAspect="1"/>
          </p:cNvPicPr>
          <p:nvPr>
            <p:ph idx="1"/>
          </p:nvPr>
        </p:nvPicPr>
        <p:blipFill>
          <a:blip r:embed="rId3"/>
          <a:stretch>
            <a:fillRect/>
          </a:stretch>
        </p:blipFill>
        <p:spPr>
          <a:xfrm>
            <a:off x="662136" y="1933206"/>
            <a:ext cx="9388698" cy="4195762"/>
          </a:xfrm>
          <a:prstGeom prst="rect">
            <a:avLst/>
          </a:prstGeom>
        </p:spPr>
      </p:pic>
    </p:spTree>
    <p:extLst>
      <p:ext uri="{BB962C8B-B14F-4D97-AF65-F5344CB8AC3E}">
        <p14:creationId xmlns:p14="http://schemas.microsoft.com/office/powerpoint/2010/main" val="3537621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2" y="452718"/>
            <a:ext cx="8420616" cy="1400530"/>
          </a:xfrm>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endParaRPr lang="fr-FR" dirty="0"/>
          </a:p>
        </p:txBody>
      </p:sp>
      <p:sp>
        <p:nvSpPr>
          <p:cNvPr id="3" name="Espace réservé du contenu 2"/>
          <p:cNvSpPr>
            <a:spLocks noGrp="1"/>
          </p:cNvSpPr>
          <p:nvPr>
            <p:ph idx="1"/>
          </p:nvPr>
        </p:nvSpPr>
        <p:spPr>
          <a:xfrm>
            <a:off x="646112" y="2052918"/>
            <a:ext cx="9403742" cy="4195481"/>
          </a:xfrm>
        </p:spPr>
        <p:txBody>
          <a:bodyPr/>
          <a:lstStyle/>
          <a:p>
            <a:pPr marL="0" indent="0" algn="r" rtl="1">
              <a:buNone/>
            </a:pPr>
            <a:endParaRPr lang="ar-DZ" sz="3200" b="1" dirty="0">
              <a:solidFill>
                <a:srgbClr val="EBEBEB"/>
              </a:solidFill>
              <a:latin typeface="Sakkal Majalla" panose="02000000000000000000" pitchFamily="2" charset="-78"/>
              <a:cs typeface="Sakkal Majalla" panose="02000000000000000000" pitchFamily="2" charset="-78"/>
            </a:endParaRPr>
          </a:p>
          <a:p>
            <a:pPr algn="r" rtl="1"/>
            <a:r>
              <a:rPr lang="ar-DZ" sz="3200" b="1" dirty="0" smtClean="0">
                <a:solidFill>
                  <a:srgbClr val="EBEBEB"/>
                </a:solidFill>
                <a:latin typeface="Sakkal Majalla" panose="02000000000000000000" pitchFamily="2" charset="-78"/>
                <a:cs typeface="Sakkal Majalla" panose="02000000000000000000" pitchFamily="2" charset="-78"/>
              </a:rPr>
              <a:t>تمنياتي </a:t>
            </a:r>
            <a:r>
              <a:rPr lang="ar-DZ" sz="3200" b="1" dirty="0">
                <a:solidFill>
                  <a:srgbClr val="EBEBEB"/>
                </a:solidFill>
                <a:latin typeface="Sakkal Majalla" panose="02000000000000000000" pitchFamily="2" charset="-78"/>
                <a:cs typeface="Sakkal Majalla" panose="02000000000000000000" pitchFamily="2" charset="-78"/>
              </a:rPr>
              <a:t>لكم بالنجاح والتوفيق ... عذرا عن أي تقصير أو تأخير.. </a:t>
            </a:r>
            <a:endParaRPr lang="ar-DZ" sz="3200" b="1" dirty="0" smtClean="0">
              <a:solidFill>
                <a:srgbClr val="EBEBEB"/>
              </a:solidFill>
              <a:latin typeface="Sakkal Majalla" panose="02000000000000000000" pitchFamily="2" charset="-78"/>
              <a:cs typeface="Sakkal Majalla" panose="02000000000000000000" pitchFamily="2" charset="-78"/>
            </a:endParaRPr>
          </a:p>
          <a:p>
            <a:pPr algn="r" rtl="1"/>
            <a:endParaRPr lang="ar-DZ" sz="3200" b="1" dirty="0" smtClean="0">
              <a:solidFill>
                <a:srgbClr val="EBEBEB"/>
              </a:solidFill>
              <a:latin typeface="Sakkal Majalla" panose="02000000000000000000" pitchFamily="2" charset="-78"/>
              <a:cs typeface="Sakkal Majalla" panose="02000000000000000000" pitchFamily="2" charset="-78"/>
            </a:endParaRPr>
          </a:p>
          <a:p>
            <a:pPr algn="r" rtl="1"/>
            <a:r>
              <a:rPr lang="ar-DZ" sz="3200" b="1" dirty="0" smtClean="0">
                <a:solidFill>
                  <a:srgbClr val="00B0F0"/>
                </a:solidFill>
                <a:latin typeface="Sakkal Majalla" panose="02000000000000000000" pitchFamily="2" charset="-78"/>
                <a:cs typeface="Sakkal Majalla" panose="02000000000000000000" pitchFamily="2" charset="-78"/>
              </a:rPr>
              <a:t>«</a:t>
            </a:r>
            <a:r>
              <a:rPr lang="ar-DZ" sz="3200" b="1" dirty="0">
                <a:solidFill>
                  <a:srgbClr val="00B0F0"/>
                </a:solidFill>
                <a:latin typeface="Sakkal Majalla" panose="02000000000000000000" pitchFamily="2" charset="-78"/>
                <a:cs typeface="Sakkal Majalla" panose="02000000000000000000" pitchFamily="2" charset="-78"/>
              </a:rPr>
              <a:t>هذا ما عندي فإن احسنت فمن الله، وإن أسأت أو أخطأت فمن نفسي والشيطان</a:t>
            </a:r>
            <a:r>
              <a:rPr lang="ar-DZ" sz="3200" b="1" dirty="0" smtClean="0">
                <a:solidFill>
                  <a:srgbClr val="00B0F0"/>
                </a:solidFill>
                <a:latin typeface="Sakkal Majalla" panose="02000000000000000000" pitchFamily="2" charset="-78"/>
                <a:cs typeface="Sakkal Majalla" panose="02000000000000000000" pitchFamily="2" charset="-78"/>
              </a:rPr>
              <a:t>»                                                            تحياتي .. السلام عليكم</a:t>
            </a:r>
            <a:r>
              <a:rPr lang="ar-DZ" sz="3200" b="1" dirty="0">
                <a:solidFill>
                  <a:srgbClr val="00B0F0"/>
                </a:solidFill>
                <a:latin typeface="Sakkal Majalla" panose="02000000000000000000" pitchFamily="2" charset="-78"/>
                <a:cs typeface="Sakkal Majalla" panose="02000000000000000000" pitchFamily="2" charset="-78"/>
              </a:rPr>
              <a:t/>
            </a:r>
            <a:br>
              <a:rPr lang="ar-DZ" sz="3200" b="1" dirty="0">
                <a:solidFill>
                  <a:srgbClr val="00B0F0"/>
                </a:solidFill>
                <a:latin typeface="Sakkal Majalla" panose="02000000000000000000" pitchFamily="2" charset="-78"/>
                <a:cs typeface="Sakkal Majalla" panose="02000000000000000000" pitchFamily="2" charset="-78"/>
              </a:rPr>
            </a:br>
            <a:r>
              <a:rPr lang="ar-DZ" sz="3200" b="1" dirty="0">
                <a:solidFill>
                  <a:srgbClr val="EBEBEB"/>
                </a:solidFill>
                <a:latin typeface="Aldhabi" panose="01000000000000000000" pitchFamily="2" charset="-78"/>
                <a:cs typeface="Aldhabi" panose="01000000000000000000" pitchFamily="2" charset="-78"/>
              </a:rPr>
              <a:t>                                                                           </a:t>
            </a:r>
            <a:r>
              <a:rPr lang="ar-DZ" sz="3200" b="1" dirty="0" smtClean="0">
                <a:solidFill>
                  <a:srgbClr val="EBEBEB"/>
                </a:solidFill>
                <a:latin typeface="Aldhabi" panose="01000000000000000000" pitchFamily="2" charset="-78"/>
                <a:cs typeface="Aldhabi" panose="01000000000000000000" pitchFamily="2" charset="-78"/>
              </a:rPr>
              <a:t>                                         </a:t>
            </a:r>
            <a:r>
              <a:rPr lang="ar-DZ" sz="4800" b="1" dirty="0">
                <a:solidFill>
                  <a:srgbClr val="E6B729">
                    <a:lumMod val="60000"/>
                    <a:lumOff val="40000"/>
                  </a:srgbClr>
                </a:solidFill>
                <a:latin typeface="Aldhabi" panose="01000000000000000000" pitchFamily="2" charset="-78"/>
                <a:cs typeface="Aldhabi" panose="01000000000000000000" pitchFamily="2" charset="-78"/>
              </a:rPr>
              <a:t>د. صالح </a:t>
            </a:r>
            <a:r>
              <a:rPr lang="ar-DZ" sz="4800" b="1" dirty="0" err="1">
                <a:solidFill>
                  <a:srgbClr val="E6B729">
                    <a:lumMod val="60000"/>
                    <a:lumOff val="40000"/>
                  </a:srgbClr>
                </a:solidFill>
                <a:latin typeface="Aldhabi" panose="01000000000000000000" pitchFamily="2" charset="-78"/>
                <a:cs typeface="Aldhabi" panose="01000000000000000000" pitchFamily="2" charset="-78"/>
              </a:rPr>
              <a:t>حميداتو</a:t>
            </a:r>
            <a:endParaRPr lang="fr-FR" sz="4800" b="1" dirty="0">
              <a:latin typeface="Aldhabi" panose="01000000000000000000" pitchFamily="2" charset="-78"/>
              <a:cs typeface="Aldhabi" panose="01000000000000000000" pitchFamily="2" charset="-78"/>
            </a:endParaRP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0063" y="115911"/>
            <a:ext cx="2717442" cy="2575774"/>
          </a:xfrm>
          <a:prstGeom prst="rect">
            <a:avLst/>
          </a:prstGeom>
        </p:spPr>
      </p:pic>
      <p:pic>
        <p:nvPicPr>
          <p:cNvPr id="5" name="Image 4"/>
          <p:cNvPicPr>
            <a:picLocks noChangeAspect="1"/>
          </p:cNvPicPr>
          <p:nvPr/>
        </p:nvPicPr>
        <p:blipFill>
          <a:blip r:embed="rId3"/>
          <a:stretch>
            <a:fillRect/>
          </a:stretch>
        </p:blipFill>
        <p:spPr>
          <a:xfrm>
            <a:off x="115910" y="115912"/>
            <a:ext cx="3503053" cy="2292438"/>
          </a:xfrm>
          <a:prstGeom prst="rect">
            <a:avLst/>
          </a:prstGeom>
        </p:spPr>
      </p:pic>
    </p:spTree>
    <p:extLst>
      <p:ext uri="{BB962C8B-B14F-4D97-AF65-F5344CB8AC3E}">
        <p14:creationId xmlns:p14="http://schemas.microsoft.com/office/powerpoint/2010/main" val="221263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1" end="1"/>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xEl>
                                              <p:pRg st="3" end="3"/>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60019" cy="1400530"/>
          </a:xfrm>
          <a:solidFill>
            <a:schemeClr val="accent4">
              <a:lumMod val="40000"/>
              <a:lumOff val="60000"/>
            </a:schemeClr>
          </a:solidFill>
        </p:spPr>
        <p:txBody>
          <a:bodyPr/>
          <a:lstStyle/>
          <a:p>
            <a:pPr algn="r"/>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chemeClr val="bg1"/>
              </a:solidFill>
            </a:endParaRPr>
          </a:p>
        </p:txBody>
      </p:sp>
      <p:sp>
        <p:nvSpPr>
          <p:cNvPr id="3" name="Espace réservé du contenu 2"/>
          <p:cNvSpPr>
            <a:spLocks noGrp="1"/>
          </p:cNvSpPr>
          <p:nvPr>
            <p:ph idx="1"/>
          </p:nvPr>
        </p:nvSpPr>
        <p:spPr>
          <a:xfrm>
            <a:off x="646111" y="2052918"/>
            <a:ext cx="9760019" cy="4195481"/>
          </a:xfrm>
          <a:solidFill>
            <a:schemeClr val="accent6">
              <a:lumMod val="20000"/>
              <a:lumOff val="80000"/>
            </a:schemeClr>
          </a:solidFill>
        </p:spPr>
        <p:txBody>
          <a:bodyPr/>
          <a:lstStyle/>
          <a:p>
            <a:pPr lvl="0" algn="just" rtl="1">
              <a:buClr>
                <a:srgbClr val="B31166"/>
              </a:buClr>
              <a:buFont typeface="Wingdings" panose="05000000000000000000" pitchFamily="2" charset="2"/>
              <a:buChar char="ü"/>
            </a:pPr>
            <a:r>
              <a:rPr lang="ar-SA" sz="3600" b="1" dirty="0">
                <a:solidFill>
                  <a:srgbClr val="00B050"/>
                </a:solidFill>
                <a:latin typeface="Sakkal Majalla" panose="02000000000000000000" pitchFamily="2" charset="-78"/>
                <a:cs typeface="Sakkal Majalla" panose="02000000000000000000" pitchFamily="2" charset="-78"/>
              </a:rPr>
              <a:t>التعديلات المستمرة </a:t>
            </a:r>
            <a:r>
              <a:rPr lang="ar-SA" sz="3600" b="1" dirty="0">
                <a:solidFill>
                  <a:srgbClr val="7030A0"/>
                </a:solidFill>
                <a:latin typeface="Sakkal Majalla" panose="02000000000000000000" pitchFamily="2" charset="-78"/>
                <a:cs typeface="Sakkal Majalla" panose="02000000000000000000" pitchFamily="2" charset="-78"/>
              </a:rPr>
              <a:t>في التشريع الجبائي تؤثر سلبا على تسيير جباية المؤسسة، </a:t>
            </a:r>
            <a:r>
              <a:rPr lang="ar-DZ" sz="3600" b="1" dirty="0">
                <a:solidFill>
                  <a:srgbClr val="7030A0"/>
                </a:solidFill>
                <a:latin typeface="Sakkal Majalla" panose="02000000000000000000" pitchFamily="2" charset="-78"/>
                <a:cs typeface="Sakkal Majalla" panose="02000000000000000000" pitchFamily="2" charset="-78"/>
              </a:rPr>
              <a:t>حيث </a:t>
            </a:r>
            <a:r>
              <a:rPr lang="ar-SA" sz="3600" b="1" dirty="0">
                <a:solidFill>
                  <a:srgbClr val="7030A0"/>
                </a:solidFill>
                <a:latin typeface="Sakkal Majalla" panose="02000000000000000000" pitchFamily="2" charset="-78"/>
                <a:cs typeface="Sakkal Majalla" panose="02000000000000000000" pitchFamily="2" charset="-78"/>
              </a:rPr>
              <a:t>يصعب رصدها ومتابعتها سواء من قبل مسيري المؤسسات وحتى موظفي الإدارة </a:t>
            </a:r>
            <a:r>
              <a:rPr lang="ar-SA" sz="3600" b="1" dirty="0" err="1">
                <a:solidFill>
                  <a:srgbClr val="7030A0"/>
                </a:solidFill>
                <a:latin typeface="Sakkal Majalla" panose="02000000000000000000" pitchFamily="2" charset="-78"/>
                <a:cs typeface="Sakkal Majalla" panose="02000000000000000000" pitchFamily="2" charset="-78"/>
              </a:rPr>
              <a:t>الجبائية</a:t>
            </a:r>
            <a:r>
              <a:rPr lang="ar-DZ" sz="3600" b="1" dirty="0">
                <a:solidFill>
                  <a:srgbClr val="7030A0"/>
                </a:solidFill>
                <a:latin typeface="Sakkal Majalla" panose="02000000000000000000" pitchFamily="2" charset="-78"/>
                <a:cs typeface="Sakkal Majalla" panose="02000000000000000000" pitchFamily="2" charset="-78"/>
              </a:rPr>
              <a:t>؛</a:t>
            </a:r>
          </a:p>
          <a:p>
            <a:pPr lvl="0" algn="just" rtl="1">
              <a:buClr>
                <a:srgbClr val="B31166"/>
              </a:buClr>
              <a:buFont typeface="Wingdings" panose="05000000000000000000" pitchFamily="2" charset="2"/>
              <a:buChar char="ü"/>
            </a:pPr>
            <a:r>
              <a:rPr lang="ar-SA" sz="3600" b="1" dirty="0">
                <a:solidFill>
                  <a:srgbClr val="00B050"/>
                </a:solidFill>
                <a:latin typeface="Sakkal Majalla" panose="02000000000000000000" pitchFamily="2" charset="-78"/>
                <a:cs typeface="Sakkal Majalla" panose="02000000000000000000" pitchFamily="2" charset="-78"/>
              </a:rPr>
              <a:t>تعدد الضرائب وارتفاع العبء </a:t>
            </a:r>
            <a:r>
              <a:rPr lang="ar-SA" sz="3600" b="1" dirty="0">
                <a:solidFill>
                  <a:prstClr val="black">
                    <a:lumMod val="75000"/>
                    <a:lumOff val="25000"/>
                  </a:prstClr>
                </a:solidFill>
                <a:latin typeface="Sakkal Majalla" panose="02000000000000000000" pitchFamily="2" charset="-78"/>
                <a:cs typeface="Sakkal Majalla" panose="02000000000000000000" pitchFamily="2" charset="-78"/>
              </a:rPr>
              <a:t>الضريبي تؤدي بالمؤسسة إلى سلك </a:t>
            </a:r>
            <a:r>
              <a:rPr lang="ar-SA" sz="3600" b="1" dirty="0">
                <a:solidFill>
                  <a:srgbClr val="FF0000"/>
                </a:solidFill>
                <a:latin typeface="Sakkal Majalla" panose="02000000000000000000" pitchFamily="2" charset="-78"/>
                <a:cs typeface="Sakkal Majalla" panose="02000000000000000000" pitchFamily="2" charset="-78"/>
              </a:rPr>
              <a:t>طرق غير قانونية </a:t>
            </a:r>
            <a:r>
              <a:rPr lang="ar-SA" sz="3600" b="1" dirty="0">
                <a:solidFill>
                  <a:prstClr val="black">
                    <a:lumMod val="75000"/>
                    <a:lumOff val="25000"/>
                  </a:prstClr>
                </a:solidFill>
                <a:latin typeface="Sakkal Majalla" panose="02000000000000000000" pitchFamily="2" charset="-78"/>
                <a:cs typeface="Sakkal Majalla" panose="02000000000000000000" pitchFamily="2" charset="-78"/>
              </a:rPr>
              <a:t>لتفادي دفع الضريبة</a:t>
            </a:r>
            <a:endParaRPr lang="ar-DZ" sz="3600" b="1" dirty="0">
              <a:solidFill>
                <a:prstClr val="black">
                  <a:lumMod val="75000"/>
                  <a:lumOff val="25000"/>
                </a:prstClr>
              </a:solidFill>
              <a:latin typeface="Sakkal Majalla" panose="02000000000000000000" pitchFamily="2" charset="-78"/>
              <a:cs typeface="Sakkal Majalla" panose="02000000000000000000" pitchFamily="2" charset="-78"/>
            </a:endParaRPr>
          </a:p>
          <a:p>
            <a:pPr lvl="0" algn="just" rtl="1">
              <a:buClr>
                <a:srgbClr val="B31166"/>
              </a:buClr>
              <a:buFont typeface="Wingdings" panose="05000000000000000000" pitchFamily="2" charset="2"/>
              <a:buChar char="ü"/>
            </a:pPr>
            <a:r>
              <a:rPr lang="ar-SA" sz="3600" b="1" dirty="0">
                <a:solidFill>
                  <a:srgbClr val="FF0000"/>
                </a:solidFill>
                <a:latin typeface="Sakkal Majalla" panose="02000000000000000000" pitchFamily="2" charset="-78"/>
                <a:cs typeface="Sakkal Majalla" panose="02000000000000000000" pitchFamily="2" charset="-78"/>
              </a:rPr>
              <a:t>غياب الحوار </a:t>
            </a:r>
            <a:r>
              <a:rPr lang="ar-SA" sz="3600" b="1" dirty="0">
                <a:solidFill>
                  <a:prstClr val="black">
                    <a:lumMod val="75000"/>
                    <a:lumOff val="25000"/>
                  </a:prstClr>
                </a:solidFill>
                <a:latin typeface="Sakkal Majalla" panose="02000000000000000000" pitchFamily="2" charset="-78"/>
                <a:cs typeface="Sakkal Majalla" panose="02000000000000000000" pitchFamily="2" charset="-78"/>
              </a:rPr>
              <a:t>بين الإدارة </a:t>
            </a:r>
            <a:r>
              <a:rPr lang="ar-SA" sz="3600" b="1" dirty="0" err="1">
                <a:solidFill>
                  <a:prstClr val="black">
                    <a:lumMod val="75000"/>
                    <a:lumOff val="25000"/>
                  </a:prstClr>
                </a:solidFill>
                <a:latin typeface="Sakkal Majalla" panose="02000000000000000000" pitchFamily="2" charset="-78"/>
                <a:cs typeface="Sakkal Majalla" panose="02000000000000000000" pitchFamily="2" charset="-78"/>
              </a:rPr>
              <a:t>الجبائية</a:t>
            </a:r>
            <a:r>
              <a:rPr lang="ar-SA" sz="3600" b="1" dirty="0">
                <a:solidFill>
                  <a:prstClr val="black">
                    <a:lumMod val="75000"/>
                    <a:lumOff val="25000"/>
                  </a:prstClr>
                </a:solidFill>
                <a:latin typeface="Sakkal Majalla" panose="02000000000000000000" pitchFamily="2" charset="-78"/>
                <a:cs typeface="Sakkal Majalla" panose="02000000000000000000" pitchFamily="2" charset="-78"/>
              </a:rPr>
              <a:t> والمؤسسة، مما يجعل الإدارة </a:t>
            </a:r>
            <a:r>
              <a:rPr lang="ar-SA" sz="3600" b="1" dirty="0">
                <a:solidFill>
                  <a:srgbClr val="FF0000"/>
                </a:solidFill>
                <a:latin typeface="Sakkal Majalla" panose="02000000000000000000" pitchFamily="2" charset="-78"/>
                <a:cs typeface="Sakkal Majalla" panose="02000000000000000000" pitchFamily="2" charset="-78"/>
              </a:rPr>
              <a:t>خصماً</a:t>
            </a:r>
            <a:r>
              <a:rPr lang="ar-SA" sz="3600" b="1" dirty="0">
                <a:solidFill>
                  <a:prstClr val="black">
                    <a:lumMod val="75000"/>
                    <a:lumOff val="25000"/>
                  </a:prstClr>
                </a:solidFill>
                <a:latin typeface="Sakkal Majalla" panose="02000000000000000000" pitchFamily="2" charset="-78"/>
                <a:cs typeface="Sakkal Majalla" panose="02000000000000000000" pitchFamily="2" charset="-78"/>
              </a:rPr>
              <a:t> للمؤسسة بدل أن تكون </a:t>
            </a:r>
            <a:r>
              <a:rPr lang="ar-SA" sz="3600" b="1" dirty="0">
                <a:solidFill>
                  <a:srgbClr val="33CC33"/>
                </a:solidFill>
                <a:latin typeface="Sakkal Majalla" panose="02000000000000000000" pitchFamily="2" charset="-78"/>
                <a:cs typeface="Sakkal Majalla" panose="02000000000000000000" pitchFamily="2" charset="-78"/>
              </a:rPr>
              <a:t>المستشار والمساعد </a:t>
            </a:r>
            <a:r>
              <a:rPr lang="ar-SA" sz="3600" b="1" dirty="0">
                <a:solidFill>
                  <a:prstClr val="black">
                    <a:lumMod val="75000"/>
                    <a:lumOff val="25000"/>
                  </a:prstClr>
                </a:solidFill>
                <a:latin typeface="Sakkal Majalla" panose="02000000000000000000" pitchFamily="2" charset="-78"/>
                <a:cs typeface="Sakkal Majalla" panose="02000000000000000000" pitchFamily="2" charset="-78"/>
              </a:rPr>
              <a:t>لها.</a:t>
            </a:r>
            <a:endParaRPr lang="fr-FR" sz="3600" b="1" dirty="0">
              <a:solidFill>
                <a:prstClr val="black">
                  <a:lumMod val="75000"/>
                  <a:lumOff val="25000"/>
                </a:prstClr>
              </a:solidFill>
              <a:latin typeface="Sakkal Majalla" panose="02000000000000000000" pitchFamily="2" charset="-78"/>
              <a:cs typeface="Sakkal Majalla" panose="02000000000000000000" pitchFamily="2" charset="-78"/>
            </a:endParaRPr>
          </a:p>
          <a:p>
            <a:pPr algn="r" rtl="1"/>
            <a:endParaRPr lang="fr-FR" dirty="0"/>
          </a:p>
        </p:txBody>
      </p:sp>
    </p:spTree>
    <p:extLst>
      <p:ext uri="{BB962C8B-B14F-4D97-AF65-F5344CB8AC3E}">
        <p14:creationId xmlns:p14="http://schemas.microsoft.com/office/powerpoint/2010/main" val="253585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1.875E-6 4.07407E-6 L 1.875E-6 -0.07223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nodeType="clickEffect">
                                  <p:stCondLst>
                                    <p:cond delay="0"/>
                                  </p:stCondLst>
                                  <p:iterate type="lt">
                                    <p:tmPct val="10000"/>
                                  </p:iterate>
                                  <p:childTnLst>
                                    <p:animMotion origin="layout" path="M 1.875E-6 4.81481E-6 L 1.875E-6 -0.07223 " pathEditMode="relative" rAng="0" ptsTypes="AA">
                                      <p:cBhvr>
                                        <p:cTn id="14" dur="250" accel="50000" decel="50000" autoRev="1" fill="hold">
                                          <p:stCondLst>
                                            <p:cond delay="0"/>
                                          </p:stCondLst>
                                        </p:cTn>
                                        <p:tgtEl>
                                          <p:spTgt spid="3">
                                            <p:txEl>
                                              <p:pRg st="1" end="1"/>
                                            </p:txEl>
                                          </p:spTgt>
                                        </p:tgtEl>
                                        <p:attrNameLst>
                                          <p:attrName>ppt_x</p:attrName>
                                          <p:attrName>ppt_y</p:attrName>
                                        </p:attrNameLst>
                                      </p:cBhvr>
                                      <p:rCtr x="0" y="-3611"/>
                                    </p:animMotion>
                                    <p:animRot by="1500000">
                                      <p:cBhvr>
                                        <p:cTn id="15" dur="125" fill="hold">
                                          <p:stCondLst>
                                            <p:cond delay="0"/>
                                          </p:stCondLst>
                                        </p:cTn>
                                        <p:tgtEl>
                                          <p:spTgt spid="3">
                                            <p:txEl>
                                              <p:pRg st="1" end="1"/>
                                            </p:txEl>
                                          </p:spTgt>
                                        </p:tgtEl>
                                        <p:attrNameLst>
                                          <p:attrName>r</p:attrName>
                                        </p:attrNameLst>
                                      </p:cBhvr>
                                    </p:animRot>
                                    <p:animRot by="-1500000">
                                      <p:cBhvr>
                                        <p:cTn id="16" dur="125" fill="hold">
                                          <p:stCondLst>
                                            <p:cond delay="125"/>
                                          </p:stCondLst>
                                        </p:cTn>
                                        <p:tgtEl>
                                          <p:spTgt spid="3">
                                            <p:txEl>
                                              <p:pRg st="1" end="1"/>
                                            </p:txEl>
                                          </p:spTgt>
                                        </p:tgtEl>
                                        <p:attrNameLst>
                                          <p:attrName>r</p:attrName>
                                        </p:attrNameLst>
                                      </p:cBhvr>
                                    </p:animRot>
                                    <p:animRot by="-1500000">
                                      <p:cBhvr>
                                        <p:cTn id="17" dur="125" fill="hold">
                                          <p:stCondLst>
                                            <p:cond delay="250"/>
                                          </p:stCondLst>
                                        </p:cTn>
                                        <p:tgtEl>
                                          <p:spTgt spid="3">
                                            <p:txEl>
                                              <p:pRg st="1" end="1"/>
                                            </p:txEl>
                                          </p:spTgt>
                                        </p:tgtEl>
                                        <p:attrNameLst>
                                          <p:attrName>r</p:attrName>
                                        </p:attrNameLst>
                                      </p:cBhvr>
                                    </p:animRot>
                                    <p:animRot by="1500000">
                                      <p:cBhvr>
                                        <p:cTn id="18" dur="125" fill="hold">
                                          <p:stCondLst>
                                            <p:cond delay="375"/>
                                          </p:stCondLst>
                                        </p:cTn>
                                        <p:tgtEl>
                                          <p:spTgt spid="3">
                                            <p:txEl>
                                              <p:pRg st="1" end="1"/>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34" presetClass="emph" presetSubtype="0" fill="hold" nodeType="clickEffect">
                                  <p:stCondLst>
                                    <p:cond delay="0"/>
                                  </p:stCondLst>
                                  <p:iterate type="lt">
                                    <p:tmPct val="10000"/>
                                  </p:iterate>
                                  <p:childTnLst>
                                    <p:animMotion origin="layout" path="M 1.875E-6 2.59259E-6 L 1.875E-6 -0.07222 " pathEditMode="relative" rAng="0" ptsTypes="AA">
                                      <p:cBhvr>
                                        <p:cTn id="22" dur="250" accel="50000" decel="50000" autoRev="1" fill="hold">
                                          <p:stCondLst>
                                            <p:cond delay="0"/>
                                          </p:stCondLst>
                                        </p:cTn>
                                        <p:tgtEl>
                                          <p:spTgt spid="3">
                                            <p:txEl>
                                              <p:pRg st="2" end="2"/>
                                            </p:txEl>
                                          </p:spTgt>
                                        </p:tgtEl>
                                        <p:attrNameLst>
                                          <p:attrName>ppt_x</p:attrName>
                                          <p:attrName>ppt_y</p:attrName>
                                        </p:attrNameLst>
                                      </p:cBhvr>
                                      <p:rCtr x="0" y="-3611"/>
                                    </p:animMotion>
                                    <p:animRot by="1500000">
                                      <p:cBhvr>
                                        <p:cTn id="23" dur="125" fill="hold">
                                          <p:stCondLst>
                                            <p:cond delay="0"/>
                                          </p:stCondLst>
                                        </p:cTn>
                                        <p:tgtEl>
                                          <p:spTgt spid="3">
                                            <p:txEl>
                                              <p:pRg st="2" end="2"/>
                                            </p:txEl>
                                          </p:spTgt>
                                        </p:tgtEl>
                                        <p:attrNameLst>
                                          <p:attrName>r</p:attrName>
                                        </p:attrNameLst>
                                      </p:cBhvr>
                                    </p:animRot>
                                    <p:animRot by="-1500000">
                                      <p:cBhvr>
                                        <p:cTn id="24" dur="125" fill="hold">
                                          <p:stCondLst>
                                            <p:cond delay="125"/>
                                          </p:stCondLst>
                                        </p:cTn>
                                        <p:tgtEl>
                                          <p:spTgt spid="3">
                                            <p:txEl>
                                              <p:pRg st="2" end="2"/>
                                            </p:txEl>
                                          </p:spTgt>
                                        </p:tgtEl>
                                        <p:attrNameLst>
                                          <p:attrName>r</p:attrName>
                                        </p:attrNameLst>
                                      </p:cBhvr>
                                    </p:animRot>
                                    <p:animRot by="-1500000">
                                      <p:cBhvr>
                                        <p:cTn id="25" dur="125" fill="hold">
                                          <p:stCondLst>
                                            <p:cond delay="250"/>
                                          </p:stCondLst>
                                        </p:cTn>
                                        <p:tgtEl>
                                          <p:spTgt spid="3">
                                            <p:txEl>
                                              <p:pRg st="2" end="2"/>
                                            </p:txEl>
                                          </p:spTgt>
                                        </p:tgtEl>
                                        <p:attrNameLst>
                                          <p:attrName>r</p:attrName>
                                        </p:attrNameLst>
                                      </p:cBhvr>
                                    </p:animRot>
                                    <p:animRot by="1500000">
                                      <p:cBhvr>
                                        <p:cTn id="26" dur="125" fill="hold">
                                          <p:stCondLst>
                                            <p:cond delay="375"/>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34261" cy="1400530"/>
          </a:xfrm>
          <a:solidFill>
            <a:schemeClr val="accent4">
              <a:lumMod val="40000"/>
              <a:lumOff val="60000"/>
            </a:schemeClr>
          </a:solidFill>
        </p:spPr>
        <p:txBody>
          <a:bodyPr/>
          <a:lstStyle/>
          <a:p>
            <a:pPr algn="r"/>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chemeClr val="bg1"/>
              </a:solidFill>
            </a:endParaRPr>
          </a:p>
        </p:txBody>
      </p:sp>
      <p:sp>
        <p:nvSpPr>
          <p:cNvPr id="3" name="Espace réservé du contenu 2"/>
          <p:cNvSpPr>
            <a:spLocks noGrp="1"/>
          </p:cNvSpPr>
          <p:nvPr>
            <p:ph idx="1"/>
          </p:nvPr>
        </p:nvSpPr>
        <p:spPr>
          <a:xfrm>
            <a:off x="646111" y="2052918"/>
            <a:ext cx="9734261" cy="4195481"/>
          </a:xfrm>
          <a:solidFill>
            <a:schemeClr val="accent6">
              <a:lumMod val="40000"/>
              <a:lumOff val="60000"/>
            </a:schemeClr>
          </a:solidFill>
        </p:spPr>
        <p:txBody>
          <a:bodyPr/>
          <a:lstStyle/>
          <a:p>
            <a:pPr lvl="0" algn="ctr" rtl="1">
              <a:buClr>
                <a:srgbClr val="B31166"/>
              </a:buClr>
            </a:pPr>
            <a:r>
              <a:rPr lang="ar-DZ" sz="4000" b="1" dirty="0">
                <a:solidFill>
                  <a:prstClr val="black">
                    <a:lumMod val="75000"/>
                    <a:lumOff val="25000"/>
                  </a:prstClr>
                </a:solidFill>
                <a:latin typeface="Sakkal Majalla" panose="02000000000000000000" pitchFamily="2" charset="-78"/>
                <a:cs typeface="Sakkal Majalla" panose="02000000000000000000" pitchFamily="2" charset="-78"/>
              </a:rPr>
              <a:t>أنواع المخاطر </a:t>
            </a:r>
            <a:r>
              <a:rPr lang="ar-DZ" sz="4000" b="1" dirty="0" err="1">
                <a:solidFill>
                  <a:prstClr val="black">
                    <a:lumMod val="75000"/>
                    <a:lumOff val="25000"/>
                  </a:prstClr>
                </a:solidFill>
                <a:latin typeface="Sakkal Majalla" panose="02000000000000000000" pitchFamily="2" charset="-78"/>
                <a:cs typeface="Sakkal Majalla" panose="02000000000000000000" pitchFamily="2" charset="-78"/>
              </a:rPr>
              <a:t>الجبائية</a:t>
            </a:r>
            <a:endParaRPr lang="ar-DZ" sz="4000" b="1" dirty="0">
              <a:solidFill>
                <a:prstClr val="black">
                  <a:lumMod val="75000"/>
                  <a:lumOff val="25000"/>
                </a:prstClr>
              </a:solidFill>
              <a:latin typeface="Sakkal Majalla" panose="02000000000000000000" pitchFamily="2" charset="-78"/>
              <a:cs typeface="Sakkal Majalla" panose="02000000000000000000" pitchFamily="2" charset="-78"/>
            </a:endParaRPr>
          </a:p>
          <a:p>
            <a:pPr marL="0" lvl="0" indent="0" algn="justLow" rtl="1">
              <a:lnSpc>
                <a:spcPct val="115000"/>
              </a:lnSpc>
              <a:spcBef>
                <a:spcPts val="0"/>
              </a:spcBef>
              <a:buClrTx/>
              <a:buSzTx/>
              <a:buNone/>
              <a:tabLst>
                <a:tab pos="364490" algn="l"/>
              </a:tabLst>
            </a:pPr>
            <a:r>
              <a:rPr lang="ar-DZ" sz="4000" dirty="0">
                <a:solidFill>
                  <a:prstClr val="black"/>
                </a:solidFill>
                <a:latin typeface="Sakkal Majalla" panose="02000000000000000000" pitchFamily="2" charset="-78"/>
                <a:ea typeface="Calibri" panose="020F0502020204030204" pitchFamily="34" charset="0"/>
                <a:cs typeface="Sakkal Majalla" panose="02000000000000000000" pitchFamily="2" charset="-78"/>
              </a:rPr>
              <a:t>تهدف المراجعة </a:t>
            </a:r>
            <a:r>
              <a:rPr lang="ar-DZ" sz="4000" dirty="0" err="1">
                <a:solidFill>
                  <a:prstClr val="black"/>
                </a:solidFill>
                <a:latin typeface="Sakkal Majalla" panose="02000000000000000000" pitchFamily="2" charset="-78"/>
                <a:ea typeface="Calibri" panose="020F0502020204030204" pitchFamily="34" charset="0"/>
                <a:cs typeface="Sakkal Majalla" panose="02000000000000000000" pitchFamily="2" charset="-78"/>
              </a:rPr>
              <a:t>الجبائية</a:t>
            </a:r>
            <a:r>
              <a:rPr lang="ar-DZ" sz="4000" dirty="0">
                <a:solidFill>
                  <a:prstClr val="black"/>
                </a:solidFill>
                <a:latin typeface="Sakkal Majalla" panose="02000000000000000000" pitchFamily="2" charset="-78"/>
                <a:ea typeface="Calibri" panose="020F0502020204030204" pitchFamily="34" charset="0"/>
                <a:cs typeface="Sakkal Majalla" panose="02000000000000000000" pitchFamily="2" charset="-78"/>
              </a:rPr>
              <a:t> للمؤسسة إلى تحقيق الانتظام الجبائي وكذا الفعالية </a:t>
            </a:r>
            <a:r>
              <a:rPr lang="ar-DZ" sz="4000" dirty="0" err="1">
                <a:solidFill>
                  <a:prstClr val="black"/>
                </a:solidFill>
                <a:latin typeface="Sakkal Majalla" panose="02000000000000000000" pitchFamily="2" charset="-78"/>
                <a:ea typeface="Calibri" panose="020F0502020204030204" pitchFamily="34" charset="0"/>
                <a:cs typeface="Sakkal Majalla" panose="02000000000000000000" pitchFamily="2" charset="-78"/>
              </a:rPr>
              <a:t>الجبائية</a:t>
            </a:r>
            <a:r>
              <a:rPr lang="ar-DZ" sz="4000" dirty="0">
                <a:solidFill>
                  <a:prstClr val="black"/>
                </a:solidFill>
                <a:latin typeface="Sakkal Majalla" panose="02000000000000000000" pitchFamily="2" charset="-78"/>
                <a:ea typeface="Calibri" panose="020F0502020204030204" pitchFamily="34" charset="0"/>
                <a:cs typeface="Sakkal Majalla" panose="02000000000000000000" pitchFamily="2" charset="-78"/>
              </a:rPr>
              <a:t>، وعليه يمكننا تقسيم أنواع المخاطر </a:t>
            </a:r>
            <a:r>
              <a:rPr lang="ar-DZ" sz="4000" dirty="0" err="1">
                <a:solidFill>
                  <a:prstClr val="black"/>
                </a:solidFill>
                <a:latin typeface="Sakkal Majalla" panose="02000000000000000000" pitchFamily="2" charset="-78"/>
                <a:ea typeface="Calibri" panose="020F0502020204030204" pitchFamily="34" charset="0"/>
                <a:cs typeface="Sakkal Majalla" panose="02000000000000000000" pitchFamily="2" charset="-78"/>
              </a:rPr>
              <a:t>الجبائية</a:t>
            </a:r>
            <a:r>
              <a:rPr lang="ar-DZ" sz="4000" dirty="0">
                <a:solidFill>
                  <a:prstClr val="black"/>
                </a:solidFill>
                <a:latin typeface="Sakkal Majalla" panose="02000000000000000000" pitchFamily="2" charset="-78"/>
                <a:ea typeface="Calibri" panose="020F0502020204030204" pitchFamily="34" charset="0"/>
                <a:cs typeface="Sakkal Majalla" panose="02000000000000000000" pitchFamily="2" charset="-78"/>
              </a:rPr>
              <a:t> إلى:</a:t>
            </a:r>
          </a:p>
          <a:p>
            <a:pPr marL="457200" lvl="0" indent="-457200" algn="justLow" rtl="1">
              <a:lnSpc>
                <a:spcPct val="115000"/>
              </a:lnSpc>
              <a:spcBef>
                <a:spcPts val="0"/>
              </a:spcBef>
              <a:buClrTx/>
              <a:buSzTx/>
              <a:buFont typeface="Wingdings" panose="05000000000000000000" pitchFamily="2" charset="2"/>
              <a:buChar char="ü"/>
              <a:tabLst>
                <a:tab pos="364490" algn="l"/>
              </a:tabLst>
            </a:pPr>
            <a:r>
              <a:rPr lang="ar-DZ" sz="4000" b="1" dirty="0">
                <a:solidFill>
                  <a:srgbClr val="00B050"/>
                </a:solidFill>
                <a:latin typeface="Sakkal Majalla" panose="02000000000000000000" pitchFamily="2" charset="-78"/>
                <a:cs typeface="Sakkal Majalla" panose="02000000000000000000" pitchFamily="2" charset="-78"/>
              </a:rPr>
              <a:t>مخاطر عدم الانتظام الضريبي؛</a:t>
            </a:r>
            <a:endParaRPr lang="fr-FR" sz="4000" b="1" dirty="0">
              <a:solidFill>
                <a:srgbClr val="00B050"/>
              </a:solidFill>
              <a:latin typeface="Sakkal Majalla" panose="02000000000000000000" pitchFamily="2" charset="-78"/>
              <a:cs typeface="Sakkal Majalla" panose="02000000000000000000" pitchFamily="2" charset="-78"/>
            </a:endParaRPr>
          </a:p>
          <a:p>
            <a:pPr marL="457200" lvl="0" indent="-457200" algn="justLow" rtl="1">
              <a:lnSpc>
                <a:spcPct val="115000"/>
              </a:lnSpc>
              <a:spcBef>
                <a:spcPts val="0"/>
              </a:spcBef>
              <a:buClrTx/>
              <a:buSzTx/>
              <a:buFont typeface="Wingdings" panose="05000000000000000000" pitchFamily="2" charset="2"/>
              <a:buChar char="ü"/>
              <a:tabLst>
                <a:tab pos="364490" algn="l"/>
              </a:tabLst>
            </a:pPr>
            <a:r>
              <a:rPr lang="ar-DZ" sz="4000" b="1" dirty="0">
                <a:solidFill>
                  <a:srgbClr val="00B050"/>
                </a:solidFill>
                <a:latin typeface="Sakkal Majalla" panose="02000000000000000000" pitchFamily="2" charset="-78"/>
                <a:cs typeface="Sakkal Majalla" panose="02000000000000000000" pitchFamily="2" charset="-78"/>
              </a:rPr>
              <a:t>مخاطر الاختيارات الضريبية الخاطئة</a:t>
            </a:r>
            <a:r>
              <a:rPr lang="ar-DZ" sz="4000" dirty="0">
                <a:solidFill>
                  <a:srgbClr val="00B050"/>
                </a:solidFill>
                <a:latin typeface="Sakkal Majalla" panose="02000000000000000000" pitchFamily="2" charset="-78"/>
                <a:cs typeface="Sakkal Majalla" panose="02000000000000000000" pitchFamily="2" charset="-78"/>
              </a:rPr>
              <a:t>.</a:t>
            </a:r>
            <a:endParaRPr lang="fr-FR" sz="4000" dirty="0">
              <a:solidFill>
                <a:srgbClr val="00B050"/>
              </a:solidFill>
              <a:latin typeface="Sakkal Majalla" panose="02000000000000000000" pitchFamily="2" charset="-78"/>
              <a:ea typeface="Calibri" panose="020F0502020204030204" pitchFamily="34" charset="0"/>
              <a:cs typeface="Sakkal Majalla" panose="02000000000000000000" pitchFamily="2" charset="-78"/>
            </a:endParaRPr>
          </a:p>
          <a:p>
            <a:pPr marL="0" indent="0" algn="r" rtl="1">
              <a:buNone/>
            </a:pPr>
            <a:endParaRPr lang="fr-FR" dirty="0"/>
          </a:p>
        </p:txBody>
      </p:sp>
    </p:spTree>
    <p:extLst>
      <p:ext uri="{BB962C8B-B14F-4D97-AF65-F5344CB8AC3E}">
        <p14:creationId xmlns:p14="http://schemas.microsoft.com/office/powerpoint/2010/main" val="4212010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2000" fill="hold"/>
                                        <p:tgtEl>
                                          <p:spTgt spid="3">
                                            <p:txEl>
                                              <p:pRg st="2" end="2"/>
                                            </p:txEl>
                                          </p:spTgt>
                                        </p:tgtEl>
                                      </p:cBhvr>
                                      <p:by x="150000" y="150000"/>
                                    </p:animScale>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nodeType="clickEffect">
                                  <p:stCondLst>
                                    <p:cond delay="0"/>
                                  </p:stCondLst>
                                  <p:childTnLst>
                                    <p:animScale>
                                      <p:cBhvr>
                                        <p:cTn id="21" dur="2000" fill="hold"/>
                                        <p:tgtEl>
                                          <p:spTgt spid="3">
                                            <p:txEl>
                                              <p:pRg st="3" end="3"/>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47140" cy="1400530"/>
          </a:xfrm>
          <a:solidFill>
            <a:schemeClr val="accent6">
              <a:lumMod val="40000"/>
              <a:lumOff val="60000"/>
            </a:schemeClr>
          </a:solidFill>
        </p:spPr>
        <p:txBody>
          <a:bodyPr/>
          <a:lstStyle/>
          <a:p>
            <a:pPr algn="r"/>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chemeClr val="bg1"/>
              </a:solidFill>
            </a:endParaRPr>
          </a:p>
        </p:txBody>
      </p:sp>
      <p:sp>
        <p:nvSpPr>
          <p:cNvPr id="3" name="Espace réservé du contenu 2"/>
          <p:cNvSpPr>
            <a:spLocks noGrp="1"/>
          </p:cNvSpPr>
          <p:nvPr>
            <p:ph idx="1"/>
          </p:nvPr>
        </p:nvSpPr>
        <p:spPr>
          <a:xfrm>
            <a:off x="646112" y="2052918"/>
            <a:ext cx="9747140" cy="4195481"/>
          </a:xfrm>
          <a:solidFill>
            <a:schemeClr val="accent5">
              <a:lumMod val="20000"/>
              <a:lumOff val="80000"/>
            </a:schemeClr>
          </a:solidFill>
        </p:spPr>
        <p:txBody>
          <a:bodyPr>
            <a:normAutofit/>
          </a:bodyPr>
          <a:lstStyle/>
          <a:p>
            <a:pPr lvl="0" algn="ctr" rtl="1">
              <a:buClr>
                <a:srgbClr val="B31166"/>
              </a:buClr>
            </a:pPr>
            <a:r>
              <a:rPr lang="ar-DZ" sz="3600" b="1" dirty="0">
                <a:solidFill>
                  <a:srgbClr val="00B050"/>
                </a:solidFill>
                <a:latin typeface="Sakkal Majalla" panose="02000000000000000000" pitchFamily="2" charset="-78"/>
                <a:cs typeface="Sakkal Majalla" panose="02000000000000000000" pitchFamily="2" charset="-78"/>
              </a:rPr>
              <a:t>مخاطر </a:t>
            </a:r>
            <a:r>
              <a:rPr lang="ar-DZ" sz="3600" b="1" dirty="0" smtClean="0">
                <a:solidFill>
                  <a:prstClr val="black">
                    <a:lumMod val="75000"/>
                    <a:lumOff val="25000"/>
                  </a:prstClr>
                </a:solidFill>
                <a:latin typeface="Sakkal Majalla" panose="02000000000000000000" pitchFamily="2" charset="-78"/>
                <a:cs typeface="Sakkal Majalla" panose="02000000000000000000" pitchFamily="2" charset="-78"/>
              </a:rPr>
              <a:t>إن </a:t>
            </a:r>
            <a:r>
              <a:rPr lang="ar-DZ" sz="3600" b="1" dirty="0">
                <a:solidFill>
                  <a:prstClr val="black">
                    <a:lumMod val="75000"/>
                    <a:lumOff val="25000"/>
                  </a:prstClr>
                </a:solidFill>
                <a:latin typeface="Sakkal Majalla" panose="02000000000000000000" pitchFamily="2" charset="-78"/>
                <a:cs typeface="Sakkal Majalla" panose="02000000000000000000" pitchFamily="2" charset="-78"/>
              </a:rPr>
              <a:t>النظام الضريبي الجزائري </a:t>
            </a:r>
            <a:r>
              <a:rPr lang="ar-DZ" sz="3600" b="1" u="sng" dirty="0" err="1" smtClean="0">
                <a:solidFill>
                  <a:srgbClr val="00B050"/>
                </a:solidFill>
                <a:latin typeface="Sakkal Majalla" panose="02000000000000000000" pitchFamily="2" charset="-78"/>
                <a:cs typeface="Sakkal Majalla" panose="02000000000000000000" pitchFamily="2" charset="-78"/>
              </a:rPr>
              <a:t>نظام</a:t>
            </a:r>
            <a:r>
              <a:rPr lang="ar-DZ" sz="3600" b="1" dirty="0" err="1">
                <a:solidFill>
                  <a:srgbClr val="00B050"/>
                </a:solidFill>
                <a:latin typeface="Sakkal Majalla" panose="02000000000000000000" pitchFamily="2" charset="-78"/>
                <a:cs typeface="Sakkal Majalla" panose="02000000000000000000" pitchFamily="2" charset="-78"/>
              </a:rPr>
              <a:t>عدم</a:t>
            </a:r>
            <a:r>
              <a:rPr lang="ar-DZ" sz="3600" b="1" dirty="0">
                <a:solidFill>
                  <a:srgbClr val="00B050"/>
                </a:solidFill>
                <a:latin typeface="Sakkal Majalla" panose="02000000000000000000" pitchFamily="2" charset="-78"/>
                <a:cs typeface="Sakkal Majalla" panose="02000000000000000000" pitchFamily="2" charset="-78"/>
              </a:rPr>
              <a:t> الانتظام الضريبي</a:t>
            </a:r>
          </a:p>
          <a:p>
            <a:pPr marL="0" lvl="0" indent="0" algn="just" rtl="1">
              <a:buClr>
                <a:srgbClr val="B31166"/>
              </a:buClr>
              <a:buNone/>
            </a:pPr>
            <a:r>
              <a:rPr lang="ar-DZ" sz="3600" b="1" u="sng" dirty="0" smtClean="0">
                <a:solidFill>
                  <a:srgbClr val="00B050"/>
                </a:solidFill>
                <a:latin typeface="Sakkal Majalla" panose="02000000000000000000" pitchFamily="2" charset="-78"/>
                <a:cs typeface="Sakkal Majalla" panose="02000000000000000000" pitchFamily="2" charset="-78"/>
              </a:rPr>
              <a:t> </a:t>
            </a:r>
            <a:r>
              <a:rPr lang="ar-DZ" sz="3600" b="1" u="sng" dirty="0">
                <a:solidFill>
                  <a:srgbClr val="00B050"/>
                </a:solidFill>
                <a:latin typeface="Sakkal Majalla" panose="02000000000000000000" pitchFamily="2" charset="-78"/>
                <a:cs typeface="Sakkal Majalla" panose="02000000000000000000" pitchFamily="2" charset="-78"/>
              </a:rPr>
              <a:t>تصريحي</a:t>
            </a:r>
            <a:r>
              <a:rPr lang="ar-DZ" sz="3600" b="1" dirty="0">
                <a:solidFill>
                  <a:prstClr val="black">
                    <a:lumMod val="75000"/>
                    <a:lumOff val="25000"/>
                  </a:prstClr>
                </a:solidFill>
                <a:latin typeface="Sakkal Majalla" panose="02000000000000000000" pitchFamily="2" charset="-78"/>
                <a:cs typeface="Sakkal Majalla" panose="02000000000000000000" pitchFamily="2" charset="-78"/>
              </a:rPr>
              <a:t>، أوجب للمؤسسات التزامات </a:t>
            </a:r>
            <a:r>
              <a:rPr lang="ar-DZ" sz="3600" b="1" dirty="0" err="1">
                <a:solidFill>
                  <a:prstClr val="black">
                    <a:lumMod val="75000"/>
                    <a:lumOff val="25000"/>
                  </a:prstClr>
                </a:solidFill>
                <a:latin typeface="Sakkal Majalla" panose="02000000000000000000" pitchFamily="2" charset="-78"/>
                <a:cs typeface="Sakkal Majalla" panose="02000000000000000000" pitchFamily="2" charset="-78"/>
              </a:rPr>
              <a:t>جبائية</a:t>
            </a:r>
            <a:r>
              <a:rPr lang="ar-DZ" sz="3600" b="1" dirty="0">
                <a:solidFill>
                  <a:prstClr val="black">
                    <a:lumMod val="75000"/>
                    <a:lumOff val="25000"/>
                  </a:prstClr>
                </a:solidFill>
                <a:latin typeface="Sakkal Majalla" panose="02000000000000000000" pitchFamily="2" charset="-78"/>
                <a:cs typeface="Sakkal Majalla" panose="02000000000000000000" pitchFamily="2" charset="-78"/>
              </a:rPr>
              <a:t> محددة وفقا لرزنامة زمنية محددة وإجراءات </a:t>
            </a:r>
            <a:r>
              <a:rPr lang="ar-DZ" sz="3600" b="1" dirty="0" err="1">
                <a:solidFill>
                  <a:prstClr val="black">
                    <a:lumMod val="75000"/>
                    <a:lumOff val="25000"/>
                  </a:prstClr>
                </a:solidFill>
                <a:latin typeface="Sakkal Majalla" panose="02000000000000000000" pitchFamily="2" charset="-78"/>
                <a:cs typeface="Sakkal Majalla" panose="02000000000000000000" pitchFamily="2" charset="-78"/>
              </a:rPr>
              <a:t>جبائية</a:t>
            </a:r>
            <a:r>
              <a:rPr lang="ar-DZ" sz="3600" b="1" dirty="0">
                <a:solidFill>
                  <a:prstClr val="black">
                    <a:lumMod val="75000"/>
                    <a:lumOff val="25000"/>
                  </a:prstClr>
                </a:solidFill>
                <a:latin typeface="Sakkal Majalla" panose="02000000000000000000" pitchFamily="2" charset="-78"/>
                <a:cs typeface="Sakkal Majalla" panose="02000000000000000000" pitchFamily="2" charset="-78"/>
              </a:rPr>
              <a:t> معلومة مسبقا، إن هذه </a:t>
            </a:r>
            <a:r>
              <a:rPr lang="ar-DZ" sz="3600" b="1" u="sng" dirty="0">
                <a:solidFill>
                  <a:srgbClr val="FFC000"/>
                </a:solidFill>
                <a:latin typeface="Sakkal Majalla" panose="02000000000000000000" pitchFamily="2" charset="-78"/>
                <a:cs typeface="Sakkal Majalla" panose="02000000000000000000" pitchFamily="2" charset="-78"/>
              </a:rPr>
              <a:t>الالتزامات المتعددة </a:t>
            </a:r>
            <a:r>
              <a:rPr lang="ar-DZ" sz="3600" b="1" dirty="0">
                <a:solidFill>
                  <a:prstClr val="black">
                    <a:lumMod val="75000"/>
                    <a:lumOff val="25000"/>
                  </a:prstClr>
                </a:solidFill>
                <a:latin typeface="Sakkal Majalla" panose="02000000000000000000" pitchFamily="2" charset="-78"/>
                <a:cs typeface="Sakkal Majalla" panose="02000000000000000000" pitchFamily="2" charset="-78"/>
              </a:rPr>
              <a:t>قد تضع المؤسسة </a:t>
            </a:r>
            <a:r>
              <a:rPr lang="ar-DZ" sz="3600" b="1" u="sng" dirty="0">
                <a:solidFill>
                  <a:srgbClr val="FF0000"/>
                </a:solidFill>
                <a:latin typeface="Sakkal Majalla" panose="02000000000000000000" pitchFamily="2" charset="-78"/>
                <a:cs typeface="Sakkal Majalla" panose="02000000000000000000" pitchFamily="2" charset="-78"/>
              </a:rPr>
              <a:t>موضع خطر جبائي </a:t>
            </a:r>
            <a:r>
              <a:rPr lang="ar-DZ" sz="3600" b="1" dirty="0">
                <a:solidFill>
                  <a:prstClr val="black">
                    <a:lumMod val="75000"/>
                    <a:lumOff val="25000"/>
                  </a:prstClr>
                </a:solidFill>
                <a:latin typeface="Sakkal Majalla" panose="02000000000000000000" pitchFamily="2" charset="-78"/>
                <a:cs typeface="Sakkal Majalla" panose="02000000000000000000" pitchFamily="2" charset="-78"/>
              </a:rPr>
              <a:t>يتمثل في تحملها تكاليف إضافية نتيجة </a:t>
            </a:r>
            <a:r>
              <a:rPr lang="ar-DZ" sz="3600" b="1" dirty="0">
                <a:solidFill>
                  <a:srgbClr val="FF0000"/>
                </a:solidFill>
                <a:latin typeface="Sakkal Majalla" panose="02000000000000000000" pitchFamily="2" charset="-78"/>
                <a:cs typeface="Sakkal Majalla" panose="02000000000000000000" pitchFamily="2" charset="-78"/>
              </a:rPr>
              <a:t>عدم التزامها </a:t>
            </a:r>
            <a:r>
              <a:rPr lang="ar-DZ" sz="3600" b="1" dirty="0">
                <a:solidFill>
                  <a:prstClr val="black">
                    <a:lumMod val="75000"/>
                    <a:lumOff val="25000"/>
                  </a:prstClr>
                </a:solidFill>
                <a:latin typeface="Sakkal Majalla" panose="02000000000000000000" pitchFamily="2" charset="-78"/>
                <a:cs typeface="Sakkal Majalla" panose="02000000000000000000" pitchFamily="2" charset="-78"/>
              </a:rPr>
              <a:t>بالقواعد </a:t>
            </a:r>
            <a:r>
              <a:rPr lang="ar-DZ" sz="3600" b="1" dirty="0" err="1">
                <a:solidFill>
                  <a:prstClr val="black">
                    <a:lumMod val="75000"/>
                    <a:lumOff val="25000"/>
                  </a:prstClr>
                </a:solidFill>
                <a:latin typeface="Sakkal Majalla" panose="02000000000000000000" pitchFamily="2" charset="-78"/>
                <a:cs typeface="Sakkal Majalla" panose="02000000000000000000" pitchFamily="2" charset="-78"/>
              </a:rPr>
              <a:t>الجبائية</a:t>
            </a:r>
            <a:r>
              <a:rPr lang="ar-DZ" sz="3600" b="1" dirty="0">
                <a:solidFill>
                  <a:prstClr val="black">
                    <a:lumMod val="75000"/>
                    <a:lumOff val="25000"/>
                  </a:prstClr>
                </a:solidFill>
                <a:latin typeface="Sakkal Majalla" panose="02000000000000000000" pitchFamily="2" charset="-78"/>
                <a:cs typeface="Sakkal Majalla" panose="02000000000000000000" pitchFamily="2" charset="-78"/>
              </a:rPr>
              <a:t> أو </a:t>
            </a:r>
            <a:r>
              <a:rPr lang="ar-DZ" sz="3600" b="1" dirty="0">
                <a:solidFill>
                  <a:srgbClr val="FF0000"/>
                </a:solidFill>
                <a:latin typeface="Sakkal Majalla" panose="02000000000000000000" pitchFamily="2" charset="-78"/>
                <a:cs typeface="Sakkal Majalla" panose="02000000000000000000" pitchFamily="2" charset="-78"/>
              </a:rPr>
              <a:t>عدم إيفاءها </a:t>
            </a:r>
            <a:r>
              <a:rPr lang="ar-DZ" sz="3600" b="1" dirty="0">
                <a:solidFill>
                  <a:prstClr val="black">
                    <a:lumMod val="75000"/>
                    <a:lumOff val="25000"/>
                  </a:prstClr>
                </a:solidFill>
                <a:latin typeface="Sakkal Majalla" panose="02000000000000000000" pitchFamily="2" charset="-78"/>
                <a:cs typeface="Sakkal Majalla" panose="02000000000000000000" pitchFamily="2" charset="-78"/>
              </a:rPr>
              <a:t>لشروط الاستفادة من امتيازات </a:t>
            </a:r>
            <a:r>
              <a:rPr lang="ar-DZ" sz="3600" b="1" dirty="0" err="1">
                <a:solidFill>
                  <a:prstClr val="black">
                    <a:lumMod val="75000"/>
                    <a:lumOff val="25000"/>
                  </a:prstClr>
                </a:solidFill>
                <a:latin typeface="Sakkal Majalla" panose="02000000000000000000" pitchFamily="2" charset="-78"/>
                <a:cs typeface="Sakkal Majalla" panose="02000000000000000000" pitchFamily="2" charset="-78"/>
              </a:rPr>
              <a:t>جبائية</a:t>
            </a:r>
            <a:r>
              <a:rPr lang="ar-DZ" sz="3600" b="1" dirty="0">
                <a:solidFill>
                  <a:prstClr val="black">
                    <a:lumMod val="75000"/>
                    <a:lumOff val="25000"/>
                  </a:prstClr>
                </a:solidFill>
                <a:latin typeface="Sakkal Majalla" panose="02000000000000000000" pitchFamily="2" charset="-78"/>
                <a:cs typeface="Sakkal Majalla" panose="02000000000000000000" pitchFamily="2" charset="-78"/>
              </a:rPr>
              <a:t> منتقاة وأهم وضعيات هذا الخطر هي:</a:t>
            </a:r>
            <a:endParaRPr lang="fr-FR" sz="3600" b="1" dirty="0">
              <a:solidFill>
                <a:prstClr val="black">
                  <a:lumMod val="75000"/>
                  <a:lumOff val="25000"/>
                </a:prstClr>
              </a:solidFill>
              <a:latin typeface="Sakkal Majalla" panose="02000000000000000000" pitchFamily="2" charset="-78"/>
              <a:cs typeface="Sakkal Majalla" panose="02000000000000000000" pitchFamily="2" charset="-78"/>
            </a:endParaRPr>
          </a:p>
          <a:p>
            <a:endParaRPr lang="fr-FR" sz="36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51711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2.08333E-7 4.81481E-6 L 2.08333E-7 -0.07223 " pathEditMode="relative" rAng="0" ptsTypes="AA">
                                      <p:cBhvr>
                                        <p:cTn id="10" dur="250" accel="50000" decel="50000" autoRev="1" fill="hold">
                                          <p:stCondLst>
                                            <p:cond delay="0"/>
                                          </p:stCondLst>
                                        </p:cTn>
                                        <p:tgtEl>
                                          <p:spTgt spid="3">
                                            <p:txEl>
                                              <p:pRg st="1" end="1"/>
                                            </p:txEl>
                                          </p:spTgt>
                                        </p:tgtEl>
                                        <p:attrNameLst>
                                          <p:attrName>ppt_x</p:attrName>
                                          <p:attrName>ppt_y</p:attrName>
                                        </p:attrNameLst>
                                      </p:cBhvr>
                                      <p:rCtr x="0" y="-3611"/>
                                    </p:animMotion>
                                    <p:animRot by="1500000">
                                      <p:cBhvr>
                                        <p:cTn id="11" dur="125" fill="hold">
                                          <p:stCondLst>
                                            <p:cond delay="0"/>
                                          </p:stCondLst>
                                        </p:cTn>
                                        <p:tgtEl>
                                          <p:spTgt spid="3">
                                            <p:txEl>
                                              <p:pRg st="1" end="1"/>
                                            </p:txEl>
                                          </p:spTgt>
                                        </p:tgtEl>
                                        <p:attrNameLst>
                                          <p:attrName>r</p:attrName>
                                        </p:attrNameLst>
                                      </p:cBhvr>
                                    </p:animRot>
                                    <p:animRot by="-1500000">
                                      <p:cBhvr>
                                        <p:cTn id="12" dur="125" fill="hold">
                                          <p:stCondLst>
                                            <p:cond delay="125"/>
                                          </p:stCondLst>
                                        </p:cTn>
                                        <p:tgtEl>
                                          <p:spTgt spid="3">
                                            <p:txEl>
                                              <p:pRg st="1" end="1"/>
                                            </p:txEl>
                                          </p:spTgt>
                                        </p:tgtEl>
                                        <p:attrNameLst>
                                          <p:attrName>r</p:attrName>
                                        </p:attrNameLst>
                                      </p:cBhvr>
                                    </p:animRot>
                                    <p:animRot by="-1500000">
                                      <p:cBhvr>
                                        <p:cTn id="13" dur="125" fill="hold">
                                          <p:stCondLst>
                                            <p:cond delay="250"/>
                                          </p:stCondLst>
                                        </p:cTn>
                                        <p:tgtEl>
                                          <p:spTgt spid="3">
                                            <p:txEl>
                                              <p:pRg st="1" end="1"/>
                                            </p:txEl>
                                          </p:spTgt>
                                        </p:tgtEl>
                                        <p:attrNameLst>
                                          <p:attrName>r</p:attrName>
                                        </p:attrNameLst>
                                      </p:cBhvr>
                                    </p:animRot>
                                    <p:animRot by="1500000">
                                      <p:cBhvr>
                                        <p:cTn id="14" dur="125" fill="hold">
                                          <p:stCondLst>
                                            <p:cond delay="375"/>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 y="0"/>
            <a:ext cx="10393250" cy="2910626"/>
          </a:xfrm>
          <a:solidFill>
            <a:schemeClr val="accent4">
              <a:lumMod val="60000"/>
              <a:lumOff val="40000"/>
            </a:schemeClr>
          </a:solidFill>
        </p:spPr>
        <p:txBody>
          <a:bodyPr/>
          <a:lstStyle/>
          <a:p>
            <a:pPr lvl="0" algn="r" rtl="1">
              <a:spcBef>
                <a:spcPts val="1000"/>
              </a:spcBef>
              <a:buClr>
                <a:srgbClr val="1E5155">
                  <a:lumMod val="40000"/>
                  <a:lumOff val="60000"/>
                </a:srgbClr>
              </a:buClr>
              <a:buSzPct val="80000"/>
            </a:pPr>
            <a:r>
              <a:rPr lang="ar-DZ" sz="4000" dirty="0">
                <a:solidFill>
                  <a:schemeClr val="tx1"/>
                </a:solidFill>
                <a:latin typeface="Sakkal Majalla" panose="02000000000000000000" pitchFamily="2" charset="-78"/>
                <a:cs typeface="Sakkal Majalla" panose="02000000000000000000" pitchFamily="2" charset="-78"/>
              </a:rPr>
              <a:t>دروس على </a:t>
            </a:r>
            <a:r>
              <a:rPr lang="ar-DZ" sz="4000" dirty="0" smtClean="0">
                <a:solidFill>
                  <a:schemeClr val="tx1"/>
                </a:solidFill>
                <a:latin typeface="Sakkal Majalla" panose="02000000000000000000" pitchFamily="2" charset="-78"/>
                <a:cs typeface="Sakkal Majalla" panose="02000000000000000000" pitchFamily="2" charset="-78"/>
              </a:rPr>
              <a:t>الخط                                                                        </a:t>
            </a:r>
            <a:r>
              <a:rPr lang="ar-DZ" sz="4000" dirty="0" smtClean="0">
                <a:solidFill>
                  <a:schemeClr val="tx1"/>
                </a:solidFill>
                <a:latin typeface="Urdu Typesetting" panose="03020402040406030203" pitchFamily="66" charset="-78"/>
                <a:cs typeface="Urdu Typesetting" panose="03020402040406030203" pitchFamily="66" charset="-78"/>
              </a:rPr>
              <a:t>د. صالح </a:t>
            </a:r>
            <a:r>
              <a:rPr lang="ar-DZ" sz="4000" dirty="0" err="1" smtClean="0">
                <a:solidFill>
                  <a:schemeClr val="tx1"/>
                </a:solidFill>
                <a:latin typeface="Urdu Typesetting" panose="03020402040406030203" pitchFamily="66" charset="-78"/>
                <a:cs typeface="Urdu Typesetting" panose="03020402040406030203" pitchFamily="66" charset="-78"/>
              </a:rPr>
              <a:t>حميداتو</a:t>
            </a:r>
            <a:r>
              <a:rPr lang="ar-DZ" sz="4000" dirty="0" smtClean="0">
                <a:solidFill>
                  <a:schemeClr val="tx1"/>
                </a:solidFill>
                <a:latin typeface="Urdu Typesetting" panose="03020402040406030203" pitchFamily="66" charset="-78"/>
                <a:cs typeface="Urdu Typesetting" panose="03020402040406030203" pitchFamily="66" charset="-78"/>
              </a:rPr>
              <a:t> </a:t>
            </a:r>
            <a:r>
              <a:rPr lang="ar-DZ" sz="5400" dirty="0" smtClean="0">
                <a:solidFill>
                  <a:schemeClr val="tx1"/>
                </a:solidFill>
                <a:latin typeface="Sakkal Majalla" panose="02000000000000000000" pitchFamily="2" charset="-78"/>
                <a:cs typeface="Sakkal Majalla" panose="02000000000000000000" pitchFamily="2" charset="-78"/>
              </a:rPr>
              <a:t> </a:t>
            </a:r>
            <a:r>
              <a:rPr lang="ar-DZ" sz="3200" dirty="0" smtClean="0">
                <a:solidFill>
                  <a:schemeClr val="tx1"/>
                </a:solidFill>
                <a:latin typeface="Sakkal Majalla" panose="02000000000000000000" pitchFamily="2" charset="-78"/>
                <a:cs typeface="Sakkal Majalla" panose="02000000000000000000" pitchFamily="2" charset="-78"/>
              </a:rPr>
              <a:t>مقياس </a:t>
            </a:r>
            <a:r>
              <a:rPr lang="ar-DZ" sz="3200" dirty="0">
                <a:solidFill>
                  <a:schemeClr val="tx1"/>
                </a:solidFill>
                <a:latin typeface="Sakkal Majalla" panose="02000000000000000000" pitchFamily="2" charset="-78"/>
                <a:cs typeface="Sakkal Majalla" panose="02000000000000000000" pitchFamily="2" charset="-78"/>
              </a:rPr>
              <a:t>المراجعة والتدقيق </a:t>
            </a:r>
            <a:r>
              <a:rPr lang="ar-DZ" sz="3200" dirty="0" smtClean="0">
                <a:solidFill>
                  <a:schemeClr val="tx1"/>
                </a:solidFill>
                <a:latin typeface="Sakkal Majalla" panose="02000000000000000000" pitchFamily="2" charset="-78"/>
                <a:cs typeface="Sakkal Majalla" panose="02000000000000000000" pitchFamily="2" charset="-78"/>
              </a:rPr>
              <a:t>الجبائي</a:t>
            </a:r>
            <a:br>
              <a:rPr lang="ar-DZ" sz="3200" dirty="0" smtClean="0">
                <a:solidFill>
                  <a:schemeClr val="tx1"/>
                </a:solidFill>
                <a:latin typeface="Sakkal Majalla" panose="02000000000000000000" pitchFamily="2" charset="-78"/>
                <a:cs typeface="Sakkal Majalla" panose="02000000000000000000" pitchFamily="2" charset="-78"/>
              </a:rPr>
            </a:br>
            <a:r>
              <a:rPr lang="ar-DZ" sz="3200" dirty="0" smtClean="0">
                <a:solidFill>
                  <a:schemeClr val="tx1"/>
                </a:solidFill>
                <a:latin typeface="Sakkal Majalla" panose="02000000000000000000" pitchFamily="2" charset="-78"/>
                <a:cs typeface="Sakkal Majalla" panose="02000000000000000000" pitchFamily="2" charset="-78"/>
              </a:rPr>
              <a:t>       </a:t>
            </a:r>
            <a:r>
              <a:rPr lang="fr-FR" sz="3200" dirty="0" smtClean="0">
                <a:solidFill>
                  <a:schemeClr val="tx1"/>
                </a:solidFill>
                <a:latin typeface="Sakkal Majalla" panose="02000000000000000000" pitchFamily="2" charset="-78"/>
                <a:cs typeface="Sakkal Majalla" panose="02000000000000000000" pitchFamily="2" charset="-78"/>
              </a:rPr>
              <a:t>                                                         </a:t>
            </a:r>
            <a:r>
              <a:rPr lang="ar-DZ" sz="3200" dirty="0" smtClean="0">
                <a:solidFill>
                  <a:schemeClr val="tx1"/>
                </a:solidFill>
                <a:latin typeface="Sakkal Majalla" panose="02000000000000000000" pitchFamily="2" charset="-78"/>
                <a:cs typeface="Sakkal Majalla" panose="02000000000000000000" pitchFamily="2" charset="-78"/>
              </a:rPr>
              <a:t>موجهة لطلبة السنة الأولى ماستر محاسبة وتدقيق</a:t>
            </a:r>
            <a:br>
              <a:rPr lang="ar-DZ" sz="3200" dirty="0" smtClean="0">
                <a:solidFill>
                  <a:schemeClr val="tx1"/>
                </a:solidFill>
                <a:latin typeface="Sakkal Majalla" panose="02000000000000000000" pitchFamily="2" charset="-78"/>
                <a:cs typeface="Sakkal Majalla" panose="02000000000000000000" pitchFamily="2" charset="-78"/>
              </a:rPr>
            </a:br>
            <a:r>
              <a:rPr lang="ar-DZ" sz="4000" dirty="0" smtClean="0">
                <a:solidFill>
                  <a:schemeClr val="tx1"/>
                </a:solidFill>
                <a:latin typeface="Sakkal Majalla" panose="02000000000000000000" pitchFamily="2" charset="-78"/>
                <a:cs typeface="Sakkal Majalla" panose="02000000000000000000" pitchFamily="2" charset="-78"/>
              </a:rPr>
              <a:t>                                                                                    </a:t>
            </a:r>
            <a:r>
              <a:rPr lang="ar-DZ" sz="3200" b="1" cap="all" dirty="0" smtClean="0">
                <a:solidFill>
                  <a:srgbClr val="1E5155">
                    <a:lumMod val="40000"/>
                    <a:lumOff val="60000"/>
                  </a:srgbClr>
                </a:solidFill>
                <a:latin typeface="Sakkal Majalla" panose="02000000000000000000" pitchFamily="2" charset="-78"/>
                <a:cs typeface="Sakkal Majalla" panose="02000000000000000000" pitchFamily="2" charset="-78"/>
              </a:rPr>
              <a:t>الموسم </a:t>
            </a:r>
            <a:r>
              <a:rPr lang="ar-DZ" sz="3200" b="1" cap="all" dirty="0">
                <a:solidFill>
                  <a:srgbClr val="1E5155">
                    <a:lumMod val="40000"/>
                    <a:lumOff val="60000"/>
                  </a:srgbClr>
                </a:solidFill>
                <a:latin typeface="Sakkal Majalla" panose="02000000000000000000" pitchFamily="2" charset="-78"/>
                <a:cs typeface="Sakkal Majalla" panose="02000000000000000000" pitchFamily="2" charset="-78"/>
              </a:rPr>
              <a:t>الجامعي 2022/2023   </a:t>
            </a:r>
            <a:r>
              <a:rPr lang="fr-FR" sz="3200" b="1" cap="all" dirty="0">
                <a:solidFill>
                  <a:srgbClr val="1E5155">
                    <a:lumMod val="40000"/>
                    <a:lumOff val="60000"/>
                  </a:srgbClr>
                </a:solidFill>
                <a:latin typeface="Sakkal Majalla" panose="02000000000000000000" pitchFamily="2" charset="-78"/>
                <a:cs typeface="Sakkal Majalla" panose="02000000000000000000" pitchFamily="2" charset="-78"/>
              </a:rPr>
              <a:t/>
            </a:r>
            <a:br>
              <a:rPr lang="fr-FR" sz="3200" b="1" cap="all" dirty="0">
                <a:solidFill>
                  <a:srgbClr val="1E5155">
                    <a:lumMod val="40000"/>
                    <a:lumOff val="60000"/>
                  </a:srgbClr>
                </a:solidFill>
                <a:latin typeface="Sakkal Majalla" panose="02000000000000000000" pitchFamily="2" charset="-78"/>
                <a:cs typeface="Sakkal Majalla" panose="02000000000000000000" pitchFamily="2" charset="-78"/>
              </a:rPr>
            </a:br>
            <a:endParaRPr lang="fr-FR" sz="4000" dirty="0">
              <a:solidFill>
                <a:schemeClr val="tx1"/>
              </a:solidFill>
            </a:endParaRPr>
          </a:p>
        </p:txBody>
      </p:sp>
      <p:sp>
        <p:nvSpPr>
          <p:cNvPr id="3" name="Sous-titre 2"/>
          <p:cNvSpPr>
            <a:spLocks noGrp="1"/>
          </p:cNvSpPr>
          <p:nvPr>
            <p:ph type="subTitle" idx="1"/>
          </p:nvPr>
        </p:nvSpPr>
        <p:spPr/>
        <p:txBody>
          <a:bodyPr>
            <a:normAutofit fontScale="85000" lnSpcReduction="10000"/>
          </a:bodyPr>
          <a:lstStyle/>
          <a:p>
            <a:pPr algn="r"/>
            <a:r>
              <a:rPr lang="ar-DZ" sz="4000" dirty="0" smtClean="0">
                <a:latin typeface="Sakkal Majalla" panose="02000000000000000000" pitchFamily="2" charset="-78"/>
                <a:cs typeface="Sakkal Majalla" panose="02000000000000000000" pitchFamily="2" charset="-78"/>
              </a:rPr>
              <a:t>المحاضرة  الأولى: </a:t>
            </a:r>
            <a:r>
              <a:rPr lang="ar-DZ" sz="4000" b="1" dirty="0" smtClean="0">
                <a:solidFill>
                  <a:schemeClr val="accent2">
                    <a:lumMod val="40000"/>
                    <a:lumOff val="60000"/>
                  </a:schemeClr>
                </a:solidFill>
                <a:latin typeface="Sakkal Majalla" panose="02000000000000000000" pitchFamily="2" charset="-78"/>
                <a:cs typeface="Sakkal Majalla" panose="02000000000000000000" pitchFamily="2" charset="-78"/>
              </a:rPr>
              <a:t>دراسة مقارنة بين المراجعة </a:t>
            </a:r>
            <a:r>
              <a:rPr lang="ar-DZ" sz="4000" b="1" dirty="0" err="1" smtClean="0">
                <a:solidFill>
                  <a:schemeClr val="accent2">
                    <a:lumMod val="40000"/>
                    <a:lumOff val="60000"/>
                  </a:schemeClr>
                </a:solidFill>
                <a:latin typeface="Sakkal Majalla" panose="02000000000000000000" pitchFamily="2" charset="-78"/>
                <a:cs typeface="Sakkal Majalla" panose="02000000000000000000" pitchFamily="2" charset="-78"/>
              </a:rPr>
              <a:t>الجبائية</a:t>
            </a:r>
            <a:r>
              <a:rPr lang="ar-DZ" sz="4000" b="1" dirty="0" smtClean="0">
                <a:solidFill>
                  <a:schemeClr val="accent2">
                    <a:lumMod val="40000"/>
                    <a:lumOff val="60000"/>
                  </a:schemeClr>
                </a:solidFill>
                <a:latin typeface="Sakkal Majalla" panose="02000000000000000000" pitchFamily="2" charset="-78"/>
                <a:cs typeface="Sakkal Majalla" panose="02000000000000000000" pitchFamily="2" charset="-78"/>
              </a:rPr>
              <a:t> والرقابة </a:t>
            </a:r>
            <a:r>
              <a:rPr lang="ar-DZ" sz="4000" b="1" dirty="0" err="1" smtClean="0">
                <a:solidFill>
                  <a:schemeClr val="accent2">
                    <a:lumMod val="40000"/>
                    <a:lumOff val="60000"/>
                  </a:schemeClr>
                </a:solidFill>
                <a:latin typeface="Sakkal Majalla" panose="02000000000000000000" pitchFamily="2" charset="-78"/>
                <a:cs typeface="Sakkal Majalla" panose="02000000000000000000" pitchFamily="2" charset="-78"/>
              </a:rPr>
              <a:t>الجبائية</a:t>
            </a:r>
            <a:endParaRPr lang="fr-FR" sz="4000" b="1" dirty="0">
              <a:solidFill>
                <a:schemeClr val="accent2">
                  <a:lumMod val="40000"/>
                  <a:lumOff val="60000"/>
                </a:schemeClr>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6527880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34261" cy="1400530"/>
          </a:xfrm>
          <a:solidFill>
            <a:schemeClr val="accent6">
              <a:lumMod val="40000"/>
              <a:lumOff val="60000"/>
            </a:schemeClr>
          </a:solidFill>
        </p:spPr>
        <p:txBody>
          <a:bodyPr/>
          <a:lstStyle/>
          <a:p>
            <a:pPr algn="r"/>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chemeClr val="bg1"/>
              </a:solidFill>
            </a:endParaRPr>
          </a:p>
        </p:txBody>
      </p:sp>
      <p:sp>
        <p:nvSpPr>
          <p:cNvPr id="3" name="Espace réservé du contenu 2"/>
          <p:cNvSpPr>
            <a:spLocks noGrp="1"/>
          </p:cNvSpPr>
          <p:nvPr>
            <p:ph idx="1"/>
          </p:nvPr>
        </p:nvSpPr>
        <p:spPr>
          <a:xfrm>
            <a:off x="646111" y="2052918"/>
            <a:ext cx="9734261" cy="4195481"/>
          </a:xfrm>
          <a:solidFill>
            <a:schemeClr val="accent5">
              <a:lumMod val="20000"/>
              <a:lumOff val="80000"/>
            </a:schemeClr>
          </a:solidFill>
        </p:spPr>
        <p:txBody>
          <a:bodyPr>
            <a:normAutofit fontScale="55000" lnSpcReduction="20000"/>
          </a:bodyPr>
          <a:lstStyle/>
          <a:p>
            <a:pPr lvl="0" algn="just" rtl="1">
              <a:lnSpc>
                <a:spcPct val="150000"/>
              </a:lnSpc>
              <a:buClr>
                <a:srgbClr val="B31166"/>
              </a:buClr>
              <a:buFont typeface="Wingdings" panose="05000000000000000000" pitchFamily="2" charset="2"/>
              <a:buChar char="Ø"/>
            </a:pPr>
            <a:r>
              <a:rPr lang="ar-DZ" sz="4500" b="1" dirty="0">
                <a:solidFill>
                  <a:srgbClr val="FF0000"/>
                </a:solidFill>
                <a:latin typeface="Sakkal Majalla" panose="02000000000000000000" pitchFamily="2" charset="-78"/>
                <a:cs typeface="Sakkal Majalla" panose="02000000000000000000" pitchFamily="2" charset="-78"/>
              </a:rPr>
              <a:t>الامتناع أو التأخير في إيداع التصريحات: </a:t>
            </a:r>
            <a:r>
              <a:rPr lang="ar-DZ" sz="4500" b="1" dirty="0">
                <a:solidFill>
                  <a:prstClr val="black">
                    <a:lumMod val="75000"/>
                    <a:lumOff val="25000"/>
                  </a:prstClr>
                </a:solidFill>
                <a:latin typeface="Sakkal Majalla" panose="02000000000000000000" pitchFamily="2" charset="-78"/>
                <a:cs typeface="Sakkal Majalla" panose="02000000000000000000" pitchFamily="2" charset="-78"/>
              </a:rPr>
              <a:t>حيث تلجأ المصالح </a:t>
            </a:r>
            <a:r>
              <a:rPr lang="ar-DZ" sz="4500" b="1" dirty="0" err="1">
                <a:solidFill>
                  <a:prstClr val="black">
                    <a:lumMod val="75000"/>
                    <a:lumOff val="25000"/>
                  </a:prstClr>
                </a:solidFill>
                <a:latin typeface="Sakkal Majalla" panose="02000000000000000000" pitchFamily="2" charset="-78"/>
                <a:cs typeface="Sakkal Majalla" panose="02000000000000000000" pitchFamily="2" charset="-78"/>
              </a:rPr>
              <a:t>الجبائية</a:t>
            </a:r>
            <a:r>
              <a:rPr lang="ar-DZ" sz="4500" b="1" dirty="0">
                <a:solidFill>
                  <a:prstClr val="black">
                    <a:lumMod val="75000"/>
                    <a:lumOff val="25000"/>
                  </a:prstClr>
                </a:solidFill>
                <a:latin typeface="Sakkal Majalla" panose="02000000000000000000" pitchFamily="2" charset="-78"/>
                <a:cs typeface="Sakkal Majalla" panose="02000000000000000000" pitchFamily="2" charset="-78"/>
              </a:rPr>
              <a:t> إلى تقدير الأسس بطريقة تلقائية مع تطبيق عقوبات مالية محددة؛</a:t>
            </a:r>
            <a:endParaRPr lang="fr-FR" sz="4500" b="1" dirty="0">
              <a:solidFill>
                <a:prstClr val="black">
                  <a:lumMod val="75000"/>
                  <a:lumOff val="25000"/>
                </a:prstClr>
              </a:solidFill>
              <a:latin typeface="Sakkal Majalla" panose="02000000000000000000" pitchFamily="2" charset="-78"/>
              <a:cs typeface="Sakkal Majalla" panose="02000000000000000000" pitchFamily="2" charset="-78"/>
            </a:endParaRPr>
          </a:p>
          <a:p>
            <a:pPr lvl="0" algn="just" rtl="1">
              <a:lnSpc>
                <a:spcPct val="150000"/>
              </a:lnSpc>
              <a:buClr>
                <a:srgbClr val="B31166"/>
              </a:buClr>
              <a:buFont typeface="Wingdings" panose="05000000000000000000" pitchFamily="2" charset="2"/>
              <a:buChar char="Ø"/>
            </a:pPr>
            <a:r>
              <a:rPr lang="ar-DZ" sz="4500" b="1" dirty="0">
                <a:solidFill>
                  <a:prstClr val="black">
                    <a:lumMod val="75000"/>
                    <a:lumOff val="25000"/>
                  </a:prstClr>
                </a:solidFill>
                <a:latin typeface="Sakkal Majalla" panose="02000000000000000000" pitchFamily="2" charset="-78"/>
                <a:cs typeface="Sakkal Majalla" panose="02000000000000000000" pitchFamily="2" charset="-78"/>
              </a:rPr>
              <a:t> </a:t>
            </a:r>
            <a:r>
              <a:rPr lang="ar-DZ" sz="4500" b="1" dirty="0">
                <a:solidFill>
                  <a:srgbClr val="FF0000"/>
                </a:solidFill>
                <a:latin typeface="Sakkal Majalla" panose="02000000000000000000" pitchFamily="2" charset="-78"/>
                <a:cs typeface="Sakkal Majalla" panose="02000000000000000000" pitchFamily="2" charset="-78"/>
              </a:rPr>
              <a:t>الغش في التصريح</a:t>
            </a:r>
            <a:r>
              <a:rPr lang="ar-DZ" sz="4500" b="1" dirty="0">
                <a:solidFill>
                  <a:prstClr val="black">
                    <a:lumMod val="75000"/>
                    <a:lumOff val="25000"/>
                  </a:prstClr>
                </a:solidFill>
                <a:latin typeface="Sakkal Majalla" panose="02000000000000000000" pitchFamily="2" charset="-78"/>
                <a:cs typeface="Sakkal Majalla" panose="02000000000000000000" pitchFamily="2" charset="-78"/>
              </a:rPr>
              <a:t>: حيث يتم تعديل الأوعية </a:t>
            </a:r>
            <a:r>
              <a:rPr lang="ar-DZ" sz="4500" b="1" dirty="0" err="1">
                <a:solidFill>
                  <a:prstClr val="black">
                    <a:lumMod val="75000"/>
                    <a:lumOff val="25000"/>
                  </a:prstClr>
                </a:solidFill>
                <a:latin typeface="Sakkal Majalla" panose="02000000000000000000" pitchFamily="2" charset="-78"/>
                <a:cs typeface="Sakkal Majalla" panose="02000000000000000000" pitchFamily="2" charset="-78"/>
              </a:rPr>
              <a:t>الجبائية</a:t>
            </a:r>
            <a:r>
              <a:rPr lang="ar-DZ" sz="4500" b="1" dirty="0">
                <a:solidFill>
                  <a:prstClr val="black">
                    <a:lumMod val="75000"/>
                    <a:lumOff val="25000"/>
                  </a:prstClr>
                </a:solidFill>
                <a:latin typeface="Sakkal Majalla" panose="02000000000000000000" pitchFamily="2" charset="-78"/>
                <a:cs typeface="Sakkal Majalla" panose="02000000000000000000" pitchFamily="2" charset="-78"/>
              </a:rPr>
              <a:t> مع تطبيق العقوبات؛</a:t>
            </a:r>
          </a:p>
          <a:p>
            <a:pPr lvl="0" algn="just" rtl="1">
              <a:lnSpc>
                <a:spcPct val="150000"/>
              </a:lnSpc>
              <a:buClr>
                <a:srgbClr val="B31166"/>
              </a:buClr>
              <a:buFont typeface="Wingdings" panose="05000000000000000000" pitchFamily="2" charset="2"/>
              <a:buChar char="Ø"/>
            </a:pPr>
            <a:r>
              <a:rPr lang="ar-DZ" sz="4500" b="1" dirty="0">
                <a:solidFill>
                  <a:srgbClr val="FF0000"/>
                </a:solidFill>
                <a:latin typeface="Sakkal Majalla" panose="02000000000000000000" pitchFamily="2" charset="-78"/>
                <a:cs typeface="Sakkal Majalla" panose="02000000000000000000" pitchFamily="2" charset="-78"/>
              </a:rPr>
              <a:t>عدم مراقبة الاختيارات </a:t>
            </a:r>
            <a:r>
              <a:rPr lang="ar-DZ" sz="4500" b="1" dirty="0" err="1">
                <a:solidFill>
                  <a:srgbClr val="FF0000"/>
                </a:solidFill>
                <a:latin typeface="Sakkal Majalla" panose="02000000000000000000" pitchFamily="2" charset="-78"/>
                <a:cs typeface="Sakkal Majalla" panose="02000000000000000000" pitchFamily="2" charset="-78"/>
              </a:rPr>
              <a:t>الجبائية</a:t>
            </a:r>
            <a:r>
              <a:rPr lang="ar-DZ" sz="4500" b="1" dirty="0">
                <a:solidFill>
                  <a:prstClr val="black">
                    <a:lumMod val="75000"/>
                    <a:lumOff val="25000"/>
                  </a:prstClr>
                </a:solidFill>
                <a:latin typeface="Sakkal Majalla" panose="02000000000000000000" pitchFamily="2" charset="-78"/>
                <a:cs typeface="Sakkal Majalla" panose="02000000000000000000" pitchFamily="2" charset="-78"/>
              </a:rPr>
              <a:t>: إن انتقاء المؤسسة لاختيار جبائي ما بهدف الحصول على مزاياه المالية لتدعيم قدرتها التمويلية قد يتحول إلى مصدر للخطر الجبائي وذلك عند عدم توفر شروط الاستفادة من هذه الخيارات أو توقف المؤسسة في مرحلة ما عن تحقيق الشروط الضرورية للحصول عليه.</a:t>
            </a:r>
          </a:p>
          <a:p>
            <a:pPr lvl="0" algn="just" rtl="1">
              <a:lnSpc>
                <a:spcPct val="150000"/>
              </a:lnSpc>
              <a:buClr>
                <a:srgbClr val="B31166"/>
              </a:buClr>
              <a:buFont typeface="Wingdings" panose="05000000000000000000" pitchFamily="2" charset="2"/>
              <a:buChar char="Ø"/>
            </a:pPr>
            <a:endParaRPr lang="fr-FR" sz="4000" dirty="0">
              <a:solidFill>
                <a:prstClr val="black">
                  <a:lumMod val="75000"/>
                  <a:lumOff val="25000"/>
                </a:prstClr>
              </a:solidFill>
              <a:latin typeface="Sakkal Majalla" panose="02000000000000000000" pitchFamily="2" charset="-78"/>
              <a:cs typeface="Sakkal Majalla" panose="02000000000000000000" pitchFamily="2" charset="-78"/>
            </a:endParaRPr>
          </a:p>
          <a:p>
            <a:endParaRPr lang="fr-FR" dirty="0"/>
          </a:p>
        </p:txBody>
      </p:sp>
    </p:spTree>
    <p:extLst>
      <p:ext uri="{BB962C8B-B14F-4D97-AF65-F5344CB8AC3E}">
        <p14:creationId xmlns:p14="http://schemas.microsoft.com/office/powerpoint/2010/main" val="150235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47140" cy="1400530"/>
          </a:xfrm>
          <a:solidFill>
            <a:schemeClr val="accent6">
              <a:lumMod val="40000"/>
              <a:lumOff val="60000"/>
            </a:schemeClr>
          </a:solidFill>
        </p:spPr>
        <p:txBody>
          <a:bodyPr/>
          <a:lstStyle/>
          <a:p>
            <a:pPr algn="r"/>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chemeClr val="bg1"/>
              </a:solidFill>
            </a:endParaRPr>
          </a:p>
        </p:txBody>
      </p:sp>
      <p:sp>
        <p:nvSpPr>
          <p:cNvPr id="3" name="Espace réservé du contenu 2"/>
          <p:cNvSpPr>
            <a:spLocks noGrp="1"/>
          </p:cNvSpPr>
          <p:nvPr>
            <p:ph idx="1"/>
          </p:nvPr>
        </p:nvSpPr>
        <p:spPr>
          <a:xfrm>
            <a:off x="646112" y="2052918"/>
            <a:ext cx="9747140" cy="4195481"/>
          </a:xfrm>
          <a:solidFill>
            <a:schemeClr val="accent4">
              <a:lumMod val="75000"/>
            </a:schemeClr>
          </a:solidFill>
        </p:spPr>
        <p:txBody>
          <a:bodyPr/>
          <a:lstStyle/>
          <a:p>
            <a:pPr algn="ctr" rtl="1"/>
            <a:r>
              <a:rPr lang="ar-DZ" sz="4000" b="1" dirty="0">
                <a:latin typeface="Sakkal Majalla" panose="02000000000000000000" pitchFamily="2" charset="-78"/>
                <a:cs typeface="Sakkal Majalla" panose="02000000000000000000" pitchFamily="2" charset="-78"/>
              </a:rPr>
              <a:t>مخاطر الاختيارات الضريبة الخاطئة: </a:t>
            </a:r>
            <a:endParaRPr lang="fr-FR" sz="4000" dirty="0">
              <a:latin typeface="Sakkal Majalla" panose="02000000000000000000" pitchFamily="2" charset="-78"/>
              <a:cs typeface="Sakkal Majalla" panose="02000000000000000000" pitchFamily="2" charset="-78"/>
            </a:endParaRPr>
          </a:p>
          <a:p>
            <a:pPr marL="0" indent="0" algn="r" rtl="1">
              <a:buNone/>
            </a:pPr>
            <a:r>
              <a:rPr lang="ar-DZ" sz="4000" dirty="0">
                <a:latin typeface="Sakkal Majalla" panose="02000000000000000000" pitchFamily="2" charset="-78"/>
                <a:cs typeface="Sakkal Majalla" panose="02000000000000000000" pitchFamily="2" charset="-78"/>
              </a:rPr>
              <a:t>	تسعى المؤسسة إلى </a:t>
            </a:r>
            <a:r>
              <a:rPr lang="ar-DZ" sz="4000" b="1" dirty="0">
                <a:solidFill>
                  <a:srgbClr val="C00000"/>
                </a:solidFill>
                <a:latin typeface="Sakkal Majalla" panose="02000000000000000000" pitchFamily="2" charset="-78"/>
                <a:cs typeface="Sakkal Majalla" panose="02000000000000000000" pitchFamily="2" charset="-78"/>
              </a:rPr>
              <a:t>الاستفادة من المزايا والخيارات </a:t>
            </a:r>
            <a:r>
              <a:rPr lang="ar-DZ" sz="4000" dirty="0">
                <a:latin typeface="Sakkal Majalla" panose="02000000000000000000" pitchFamily="2" charset="-78"/>
                <a:cs typeface="Sakkal Majalla" panose="02000000000000000000" pitchFamily="2" charset="-78"/>
              </a:rPr>
              <a:t>التي يطرحها التشريع الجبائي وذلك بغية </a:t>
            </a:r>
            <a:r>
              <a:rPr lang="ar-DZ" sz="4000" b="1" dirty="0" err="1">
                <a:solidFill>
                  <a:srgbClr val="00B050"/>
                </a:solidFill>
                <a:latin typeface="Sakkal Majalla" panose="02000000000000000000" pitchFamily="2" charset="-78"/>
                <a:cs typeface="Sakkal Majalla" panose="02000000000000000000" pitchFamily="2" charset="-78"/>
              </a:rPr>
              <a:t>تدنئة</a:t>
            </a:r>
            <a:r>
              <a:rPr lang="ar-DZ" sz="4000" b="1" dirty="0">
                <a:solidFill>
                  <a:srgbClr val="00B050"/>
                </a:solidFill>
                <a:latin typeface="Sakkal Majalla" panose="02000000000000000000" pitchFamily="2" charset="-78"/>
                <a:cs typeface="Sakkal Majalla" panose="02000000000000000000" pitchFamily="2" charset="-78"/>
              </a:rPr>
              <a:t> الأعباء الضريبية </a:t>
            </a:r>
            <a:r>
              <a:rPr lang="ar-DZ" sz="4000" dirty="0">
                <a:latin typeface="Sakkal Majalla" panose="02000000000000000000" pitchFamily="2" charset="-78"/>
                <a:cs typeface="Sakkal Majalla" panose="02000000000000000000" pitchFamily="2" charset="-78"/>
              </a:rPr>
              <a:t>ولكن لتحقيق هذا الهدف قد تعترض المؤسسة عدة مخاطر </a:t>
            </a:r>
            <a:r>
              <a:rPr lang="ar-DZ" sz="4000" dirty="0" smtClean="0">
                <a:latin typeface="Sakkal Majalla" panose="02000000000000000000" pitchFamily="2" charset="-78"/>
                <a:cs typeface="Sakkal Majalla" panose="02000000000000000000" pitchFamily="2" charset="-78"/>
              </a:rPr>
              <a:t>تتمثل في:</a:t>
            </a:r>
            <a:endParaRPr lang="ar-DZ" sz="4000" dirty="0">
              <a:latin typeface="Sakkal Majalla" panose="02000000000000000000" pitchFamily="2" charset="-78"/>
              <a:cs typeface="Sakkal Majalla" panose="02000000000000000000" pitchFamily="2" charset="-78"/>
            </a:endParaRPr>
          </a:p>
          <a:p>
            <a:pPr algn="r" rtl="1">
              <a:buFont typeface="Wingdings" panose="05000000000000000000" pitchFamily="2" charset="2"/>
              <a:buChar char="ü"/>
            </a:pPr>
            <a:r>
              <a:rPr lang="ar-DZ" sz="4000" dirty="0">
                <a:latin typeface="Sakkal Majalla" panose="02000000000000000000" pitchFamily="2" charset="-78"/>
                <a:cs typeface="Sakkal Majalla" panose="02000000000000000000" pitchFamily="2" charset="-78"/>
              </a:rPr>
              <a:t>عدم الإيفاء بشروط الاستفادة من هذه الامتيازات.</a:t>
            </a:r>
            <a:endParaRPr lang="fr-FR" sz="4000" dirty="0">
              <a:latin typeface="Sakkal Majalla" panose="02000000000000000000" pitchFamily="2" charset="-78"/>
              <a:cs typeface="Sakkal Majalla" panose="02000000000000000000" pitchFamily="2" charset="-78"/>
            </a:endParaRPr>
          </a:p>
          <a:p>
            <a:pPr algn="r" rtl="1"/>
            <a:endParaRPr lang="fr-FR" dirty="0"/>
          </a:p>
        </p:txBody>
      </p:sp>
    </p:spTree>
    <p:extLst>
      <p:ext uri="{BB962C8B-B14F-4D97-AF65-F5344CB8AC3E}">
        <p14:creationId xmlns:p14="http://schemas.microsoft.com/office/powerpoint/2010/main" val="208330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3">
                                            <p:txEl>
                                              <p:pRg st="1" end="1"/>
                                            </p:txEl>
                                          </p:spTgt>
                                        </p:tgtEl>
                                        <p:attrNameLst>
                                          <p:attrName>ppt_x</p:attrName>
                                          <p:attrName>ppt_y</p:attrName>
                                        </p:attrNameLst>
                                      </p:cBhvr>
                                    </p:animMotion>
                                    <p:animRot by="1500000">
                                      <p:cBhvr>
                                        <p:cTn id="11" dur="125" fill="hold">
                                          <p:stCondLst>
                                            <p:cond delay="0"/>
                                          </p:stCondLst>
                                        </p:cTn>
                                        <p:tgtEl>
                                          <p:spTgt spid="3">
                                            <p:txEl>
                                              <p:pRg st="1" end="1"/>
                                            </p:txEl>
                                          </p:spTgt>
                                        </p:tgtEl>
                                        <p:attrNameLst>
                                          <p:attrName>r</p:attrName>
                                        </p:attrNameLst>
                                      </p:cBhvr>
                                    </p:animRot>
                                    <p:animRot by="-1500000">
                                      <p:cBhvr>
                                        <p:cTn id="12" dur="125" fill="hold">
                                          <p:stCondLst>
                                            <p:cond delay="125"/>
                                          </p:stCondLst>
                                        </p:cTn>
                                        <p:tgtEl>
                                          <p:spTgt spid="3">
                                            <p:txEl>
                                              <p:pRg st="1" end="1"/>
                                            </p:txEl>
                                          </p:spTgt>
                                        </p:tgtEl>
                                        <p:attrNameLst>
                                          <p:attrName>r</p:attrName>
                                        </p:attrNameLst>
                                      </p:cBhvr>
                                    </p:animRot>
                                    <p:animRot by="-1500000">
                                      <p:cBhvr>
                                        <p:cTn id="13" dur="125" fill="hold">
                                          <p:stCondLst>
                                            <p:cond delay="250"/>
                                          </p:stCondLst>
                                        </p:cTn>
                                        <p:tgtEl>
                                          <p:spTgt spid="3">
                                            <p:txEl>
                                              <p:pRg st="1" end="1"/>
                                            </p:txEl>
                                          </p:spTgt>
                                        </p:tgtEl>
                                        <p:attrNameLst>
                                          <p:attrName>r</p:attrName>
                                        </p:attrNameLst>
                                      </p:cBhvr>
                                    </p:animRot>
                                    <p:animRot by="1500000">
                                      <p:cBhvr>
                                        <p:cTn id="14" dur="125" fill="hold">
                                          <p:stCondLst>
                                            <p:cond delay="375"/>
                                          </p:stCondLst>
                                        </p:cTn>
                                        <p:tgtEl>
                                          <p:spTgt spid="3">
                                            <p:txEl>
                                              <p:pRg st="1" end="1"/>
                                            </p:txEl>
                                          </p:spTgt>
                                        </p:tgtEl>
                                        <p:attrNameLst>
                                          <p:attrName>r</p:attrName>
                                        </p:attrNameLst>
                                      </p:cBhvr>
                                    </p:animRot>
                                  </p:childTnLst>
                                </p:cTn>
                              </p:par>
                              <p:par>
                                <p:cTn id="15" presetID="34" presetClass="emph" presetSubtype="0" fill="hold" nodeType="withEffect">
                                  <p:stCondLst>
                                    <p:cond delay="0"/>
                                  </p:stCondLst>
                                  <p:iterate type="lt">
                                    <p:tmPct val="10000"/>
                                  </p:iterate>
                                  <p:childTnLst>
                                    <p:animMotion origin="layout" path="M 0.0 0.0 L 0.0 -0.07213" pathEditMode="relative" ptsTypes="">
                                      <p:cBhvr>
                                        <p:cTn id="16" dur="250" accel="50000" decel="50000" autoRev="1" fill="hold">
                                          <p:stCondLst>
                                            <p:cond delay="0"/>
                                          </p:stCondLst>
                                        </p:cTn>
                                        <p:tgtEl>
                                          <p:spTgt spid="3">
                                            <p:txEl>
                                              <p:pRg st="2" end="2"/>
                                            </p:txEl>
                                          </p:spTgt>
                                        </p:tgtEl>
                                        <p:attrNameLst>
                                          <p:attrName>ppt_x</p:attrName>
                                          <p:attrName>ppt_y</p:attrName>
                                        </p:attrNameLst>
                                      </p:cBhvr>
                                    </p:animMotion>
                                    <p:animRot by="1500000">
                                      <p:cBhvr>
                                        <p:cTn id="17" dur="125" fill="hold">
                                          <p:stCondLst>
                                            <p:cond delay="0"/>
                                          </p:stCondLst>
                                        </p:cTn>
                                        <p:tgtEl>
                                          <p:spTgt spid="3">
                                            <p:txEl>
                                              <p:pRg st="2" end="2"/>
                                            </p:txEl>
                                          </p:spTgt>
                                        </p:tgtEl>
                                        <p:attrNameLst>
                                          <p:attrName>r</p:attrName>
                                        </p:attrNameLst>
                                      </p:cBhvr>
                                    </p:animRot>
                                    <p:animRot by="-1500000">
                                      <p:cBhvr>
                                        <p:cTn id="18" dur="125" fill="hold">
                                          <p:stCondLst>
                                            <p:cond delay="125"/>
                                          </p:stCondLst>
                                        </p:cTn>
                                        <p:tgtEl>
                                          <p:spTgt spid="3">
                                            <p:txEl>
                                              <p:pRg st="2" end="2"/>
                                            </p:txEl>
                                          </p:spTgt>
                                        </p:tgtEl>
                                        <p:attrNameLst>
                                          <p:attrName>r</p:attrName>
                                        </p:attrNameLst>
                                      </p:cBhvr>
                                    </p:animRot>
                                    <p:animRot by="-1500000">
                                      <p:cBhvr>
                                        <p:cTn id="19" dur="125" fill="hold">
                                          <p:stCondLst>
                                            <p:cond delay="250"/>
                                          </p:stCondLst>
                                        </p:cTn>
                                        <p:tgtEl>
                                          <p:spTgt spid="3">
                                            <p:txEl>
                                              <p:pRg st="2" end="2"/>
                                            </p:txEl>
                                          </p:spTgt>
                                        </p:tgtEl>
                                        <p:attrNameLst>
                                          <p:attrName>r</p:attrName>
                                        </p:attrNameLst>
                                      </p:cBhvr>
                                    </p:animRot>
                                    <p:animRot by="1500000">
                                      <p:cBhvr>
                                        <p:cTn id="20" dur="125" fill="hold">
                                          <p:stCondLst>
                                            <p:cond delay="375"/>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34261" cy="1400530"/>
          </a:xfrm>
          <a:solidFill>
            <a:schemeClr val="accent6">
              <a:lumMod val="40000"/>
              <a:lumOff val="60000"/>
            </a:schemeClr>
          </a:solidFill>
        </p:spPr>
        <p:txBody>
          <a:bodyPr/>
          <a:lstStyle/>
          <a:p>
            <a:pPr algn="r"/>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chemeClr val="bg1"/>
              </a:solidFill>
            </a:endParaRPr>
          </a:p>
        </p:txBody>
      </p:sp>
      <p:sp>
        <p:nvSpPr>
          <p:cNvPr id="3" name="Espace réservé du contenu 2"/>
          <p:cNvSpPr>
            <a:spLocks noGrp="1"/>
          </p:cNvSpPr>
          <p:nvPr>
            <p:ph idx="1"/>
          </p:nvPr>
        </p:nvSpPr>
        <p:spPr>
          <a:xfrm>
            <a:off x="646111" y="2052918"/>
            <a:ext cx="9734261" cy="4195481"/>
          </a:xfrm>
          <a:solidFill>
            <a:schemeClr val="tx2"/>
          </a:solidFill>
        </p:spPr>
        <p:txBody>
          <a:bodyPr/>
          <a:lstStyle/>
          <a:p>
            <a:pPr lvl="0" algn="ctr" rtl="1">
              <a:buClr>
                <a:srgbClr val="B31166"/>
              </a:buClr>
            </a:pPr>
            <a:r>
              <a:rPr lang="ar-SA" sz="4000" b="1" dirty="0">
                <a:solidFill>
                  <a:prstClr val="black">
                    <a:lumMod val="75000"/>
                    <a:lumOff val="25000"/>
                  </a:prstClr>
                </a:solidFill>
                <a:latin typeface="Traditional Arabic" panose="02020603050405020304" pitchFamily="18" charset="-78"/>
                <a:cs typeface="Traditional Arabic" panose="02020603050405020304" pitchFamily="18" charset="-78"/>
              </a:rPr>
              <a:t>مظاهر </a:t>
            </a:r>
            <a:r>
              <a:rPr lang="ar-SA" sz="4000" b="1" dirty="0">
                <a:solidFill>
                  <a:srgbClr val="FF0000"/>
                </a:solidFill>
                <a:latin typeface="Traditional Arabic" panose="02020603050405020304" pitchFamily="18" charset="-78"/>
                <a:cs typeface="Traditional Arabic" panose="02020603050405020304" pitchFamily="18" charset="-78"/>
              </a:rPr>
              <a:t>المخاطر</a:t>
            </a:r>
            <a:r>
              <a:rPr lang="ar-SA" sz="4000" b="1" dirty="0">
                <a:solidFill>
                  <a:prstClr val="black">
                    <a:lumMod val="75000"/>
                    <a:lumOff val="25000"/>
                  </a:prstClr>
                </a:solidFill>
                <a:latin typeface="Traditional Arabic" panose="02020603050405020304" pitchFamily="18" charset="-78"/>
                <a:cs typeface="Traditional Arabic" panose="02020603050405020304" pitchFamily="18" charset="-78"/>
              </a:rPr>
              <a:t> </a:t>
            </a:r>
            <a:r>
              <a:rPr lang="ar-SA" sz="4000" b="1" dirty="0" err="1">
                <a:solidFill>
                  <a:prstClr val="black">
                    <a:lumMod val="75000"/>
                    <a:lumOff val="25000"/>
                  </a:prstClr>
                </a:solidFill>
                <a:latin typeface="Traditional Arabic" panose="02020603050405020304" pitchFamily="18" charset="-78"/>
                <a:cs typeface="Traditional Arabic" panose="02020603050405020304" pitchFamily="18" charset="-78"/>
              </a:rPr>
              <a:t>الجبائية</a:t>
            </a:r>
            <a:r>
              <a:rPr lang="ar-SA" sz="4000" b="1" dirty="0">
                <a:solidFill>
                  <a:prstClr val="black">
                    <a:lumMod val="75000"/>
                    <a:lumOff val="25000"/>
                  </a:prstClr>
                </a:solidFill>
                <a:latin typeface="Traditional Arabic" panose="02020603050405020304" pitchFamily="18" charset="-78"/>
                <a:cs typeface="Traditional Arabic" panose="02020603050405020304" pitchFamily="18" charset="-78"/>
              </a:rPr>
              <a:t> في المؤسسة</a:t>
            </a:r>
            <a:endParaRPr lang="fr-FR" sz="4000" b="1" dirty="0">
              <a:solidFill>
                <a:prstClr val="black">
                  <a:lumMod val="75000"/>
                  <a:lumOff val="25000"/>
                </a:prstClr>
              </a:solidFill>
              <a:latin typeface="Traditional Arabic" panose="02020603050405020304" pitchFamily="18" charset="-78"/>
              <a:cs typeface="Traditional Arabic" panose="02020603050405020304" pitchFamily="18" charset="-78"/>
            </a:endParaRPr>
          </a:p>
          <a:p>
            <a:pPr lvl="0" algn="ctr" rtl="1">
              <a:buClr>
                <a:srgbClr val="B31166"/>
              </a:buClr>
            </a:pPr>
            <a:endParaRPr lang="fr-FR" sz="3200" b="1" dirty="0">
              <a:solidFill>
                <a:prstClr val="black">
                  <a:lumMod val="75000"/>
                  <a:lumOff val="25000"/>
                </a:prstClr>
              </a:solidFill>
            </a:endParaRPr>
          </a:p>
          <a:p>
            <a:pPr marL="514350" lvl="0" indent="-514350" algn="r" rtl="1">
              <a:buClr>
                <a:srgbClr val="B31166"/>
              </a:buClr>
              <a:buFont typeface="+mj-lt"/>
              <a:buAutoNum type="arabicPeriod"/>
            </a:pPr>
            <a:r>
              <a:rPr lang="ar-SA" sz="3200" b="1" dirty="0">
                <a:solidFill>
                  <a:srgbClr val="FF0000"/>
                </a:solidFill>
                <a:latin typeface="Traditional Arabic" panose="02020603050405020304" pitchFamily="18" charset="-78"/>
                <a:cs typeface="Traditional Arabic" panose="02020603050405020304" pitchFamily="18" charset="-78"/>
              </a:rPr>
              <a:t>المخاطر الأولية؛</a:t>
            </a:r>
            <a:endParaRPr lang="fr-FR" sz="3200" b="1" dirty="0">
              <a:solidFill>
                <a:srgbClr val="FF0000"/>
              </a:solidFill>
              <a:latin typeface="Traditional Arabic" panose="02020603050405020304" pitchFamily="18" charset="-78"/>
              <a:cs typeface="Traditional Arabic" panose="02020603050405020304" pitchFamily="18" charset="-78"/>
            </a:endParaRPr>
          </a:p>
          <a:p>
            <a:pPr marL="514350" lvl="0" indent="-514350" algn="r" rtl="1">
              <a:buClr>
                <a:srgbClr val="B31166"/>
              </a:buClr>
              <a:buFont typeface="+mj-lt"/>
              <a:buAutoNum type="arabicPeriod"/>
            </a:pPr>
            <a:r>
              <a:rPr lang="ar-SA" sz="3200" b="1" dirty="0">
                <a:solidFill>
                  <a:srgbClr val="C00000"/>
                </a:solidFill>
                <a:latin typeface="Traditional Arabic" panose="02020603050405020304" pitchFamily="18" charset="-78"/>
                <a:cs typeface="Traditional Arabic" panose="02020603050405020304" pitchFamily="18" charset="-78"/>
              </a:rPr>
              <a:t>مخاطر </a:t>
            </a:r>
            <a:r>
              <a:rPr lang="ar-SA" sz="3200" b="1" dirty="0" err="1">
                <a:solidFill>
                  <a:srgbClr val="C00000"/>
                </a:solidFill>
                <a:latin typeface="Traditional Arabic" panose="02020603050405020304" pitchFamily="18" charset="-78"/>
                <a:cs typeface="Traditional Arabic" panose="02020603050405020304" pitchFamily="18" charset="-78"/>
              </a:rPr>
              <a:t>تسييرية</a:t>
            </a:r>
            <a:r>
              <a:rPr lang="ar-SA" sz="3200" b="1" dirty="0">
                <a:solidFill>
                  <a:srgbClr val="C00000"/>
                </a:solidFill>
                <a:latin typeface="Traditional Arabic" panose="02020603050405020304" pitchFamily="18" charset="-78"/>
                <a:cs typeface="Traditional Arabic" panose="02020603050405020304" pitchFamily="18" charset="-78"/>
              </a:rPr>
              <a:t> أخرى</a:t>
            </a:r>
            <a:r>
              <a:rPr lang="ar-SA" sz="3200" b="1" dirty="0">
                <a:solidFill>
                  <a:srgbClr val="C00000"/>
                </a:solidFill>
                <a:cs typeface="Arial" panose="020B0604020202020204" pitchFamily="34" charset="0"/>
              </a:rPr>
              <a:t>.</a:t>
            </a:r>
            <a:endParaRPr lang="fr-FR" sz="3200" b="1" dirty="0">
              <a:solidFill>
                <a:srgbClr val="C00000"/>
              </a:solidFill>
            </a:endParaRPr>
          </a:p>
          <a:p>
            <a:pPr algn="r" rtl="1"/>
            <a:endParaRPr lang="fr-FR" dirty="0"/>
          </a:p>
        </p:txBody>
      </p:sp>
    </p:spTree>
    <p:extLst>
      <p:ext uri="{BB962C8B-B14F-4D97-AF65-F5344CB8AC3E}">
        <p14:creationId xmlns:p14="http://schemas.microsoft.com/office/powerpoint/2010/main" val="362744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xEl>
                                              <p:pRg st="2" end="2"/>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3">
                                            <p:txEl>
                                              <p:pRg st="3" end="3"/>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34261" cy="1400530"/>
          </a:xfrm>
          <a:solidFill>
            <a:schemeClr val="accent6">
              <a:lumMod val="40000"/>
              <a:lumOff val="60000"/>
            </a:schemeClr>
          </a:solidFill>
        </p:spPr>
        <p:txBody>
          <a:bodyPr/>
          <a:lstStyle/>
          <a:p>
            <a:pPr algn="r"/>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chemeClr val="bg1"/>
              </a:solidFill>
            </a:endParaRPr>
          </a:p>
        </p:txBody>
      </p:sp>
      <p:sp>
        <p:nvSpPr>
          <p:cNvPr id="3" name="Espace réservé du contenu 2"/>
          <p:cNvSpPr>
            <a:spLocks noGrp="1"/>
          </p:cNvSpPr>
          <p:nvPr>
            <p:ph idx="1"/>
          </p:nvPr>
        </p:nvSpPr>
        <p:spPr>
          <a:xfrm>
            <a:off x="646111" y="2052918"/>
            <a:ext cx="9734261" cy="4195481"/>
          </a:xfrm>
          <a:solidFill>
            <a:schemeClr val="accent3">
              <a:lumMod val="75000"/>
            </a:schemeClr>
          </a:solidFill>
        </p:spPr>
        <p:txBody>
          <a:bodyPr/>
          <a:lstStyle/>
          <a:p>
            <a:pPr lvl="7" algn="r" rtl="1">
              <a:buClr>
                <a:srgbClr val="B31166"/>
              </a:buClr>
            </a:pPr>
            <a:r>
              <a:rPr lang="ar-SA" sz="3600" b="1" dirty="0">
                <a:solidFill>
                  <a:srgbClr val="FF0000"/>
                </a:solidFill>
                <a:latin typeface="Sakkal Majalla" panose="02000000000000000000" pitchFamily="2" charset="-78"/>
                <a:cs typeface="Sakkal Majalla" panose="02000000000000000000" pitchFamily="2" charset="-78"/>
              </a:rPr>
              <a:t>المخاطر الأولية</a:t>
            </a:r>
            <a:endParaRPr lang="fr-FR" sz="3600" b="1" dirty="0">
              <a:solidFill>
                <a:srgbClr val="FF0000"/>
              </a:solidFill>
              <a:latin typeface="Sakkal Majalla" panose="02000000000000000000" pitchFamily="2" charset="-78"/>
              <a:cs typeface="Sakkal Majalla" panose="02000000000000000000" pitchFamily="2" charset="-78"/>
            </a:endParaRPr>
          </a:p>
          <a:p>
            <a:pPr lvl="0" algn="r" rtl="1">
              <a:buClr>
                <a:srgbClr val="B31166"/>
              </a:buClr>
              <a:buFont typeface="Wingdings" panose="05000000000000000000" pitchFamily="2" charset="2"/>
              <a:buChar char="ü"/>
            </a:pPr>
            <a:r>
              <a:rPr lang="ar-SA" sz="3200" b="1" dirty="0">
                <a:solidFill>
                  <a:prstClr val="black">
                    <a:lumMod val="75000"/>
                    <a:lumOff val="25000"/>
                  </a:prstClr>
                </a:solidFill>
                <a:latin typeface="Sakkal Majalla" panose="02000000000000000000" pitchFamily="2" charset="-78"/>
                <a:cs typeface="Sakkal Majalla" panose="02000000000000000000" pitchFamily="2" charset="-78"/>
              </a:rPr>
              <a:t>وهي المخاطر الناجمة عن </a:t>
            </a:r>
            <a:r>
              <a:rPr lang="ar-SA" sz="3200" b="1" dirty="0">
                <a:solidFill>
                  <a:srgbClr val="FF0000"/>
                </a:solidFill>
                <a:latin typeface="Sakkal Majalla" panose="02000000000000000000" pitchFamily="2" charset="-78"/>
                <a:cs typeface="Sakkal Majalla" panose="02000000000000000000" pitchFamily="2" charset="-78"/>
              </a:rPr>
              <a:t>الأخطاء المادية</a:t>
            </a:r>
            <a:r>
              <a:rPr lang="ar-SA" sz="3200" b="1" dirty="0">
                <a:solidFill>
                  <a:prstClr val="black">
                    <a:lumMod val="75000"/>
                    <a:lumOff val="25000"/>
                  </a:prstClr>
                </a:solidFill>
                <a:latin typeface="Sakkal Majalla" panose="02000000000000000000" pitchFamily="2" charset="-78"/>
                <a:cs typeface="Sakkal Majalla" panose="02000000000000000000" pitchFamily="2" charset="-78"/>
              </a:rPr>
              <a:t>، والتي تقلصت بفضل استخدام الإعلام الآلي</a:t>
            </a:r>
            <a:r>
              <a:rPr lang="ar-DZ" sz="3200" b="1" dirty="0">
                <a:solidFill>
                  <a:prstClr val="black">
                    <a:lumMod val="75000"/>
                    <a:lumOff val="25000"/>
                  </a:prstClr>
                </a:solidFill>
                <a:latin typeface="Sakkal Majalla" panose="02000000000000000000" pitchFamily="2" charset="-78"/>
                <a:cs typeface="Sakkal Majalla" panose="02000000000000000000" pitchFamily="2" charset="-78"/>
              </a:rPr>
              <a:t>؛</a:t>
            </a:r>
            <a:r>
              <a:rPr lang="ar-SA" sz="3200" b="1" dirty="0">
                <a:solidFill>
                  <a:prstClr val="black">
                    <a:lumMod val="75000"/>
                    <a:lumOff val="25000"/>
                  </a:prstClr>
                </a:solidFill>
                <a:latin typeface="Sakkal Majalla" panose="02000000000000000000" pitchFamily="2" charset="-78"/>
                <a:cs typeface="Sakkal Majalla" panose="02000000000000000000" pitchFamily="2" charset="-78"/>
              </a:rPr>
              <a:t> </a:t>
            </a:r>
            <a:endParaRPr lang="fr-FR" sz="3200" b="1" dirty="0">
              <a:solidFill>
                <a:prstClr val="black">
                  <a:lumMod val="75000"/>
                  <a:lumOff val="25000"/>
                </a:prstClr>
              </a:solidFill>
              <a:latin typeface="Sakkal Majalla" panose="02000000000000000000" pitchFamily="2" charset="-78"/>
              <a:cs typeface="Sakkal Majalla" panose="02000000000000000000" pitchFamily="2" charset="-78"/>
            </a:endParaRPr>
          </a:p>
          <a:p>
            <a:pPr lvl="0" algn="r" rtl="1">
              <a:buClr>
                <a:srgbClr val="B31166"/>
              </a:buClr>
              <a:buFont typeface="Wingdings" panose="05000000000000000000" pitchFamily="2" charset="2"/>
              <a:buChar char="ü"/>
            </a:pPr>
            <a:r>
              <a:rPr lang="ar-SA" sz="3200" b="1" dirty="0">
                <a:solidFill>
                  <a:prstClr val="black">
                    <a:lumMod val="75000"/>
                    <a:lumOff val="25000"/>
                  </a:prstClr>
                </a:solidFill>
                <a:latin typeface="Sakkal Majalla" panose="02000000000000000000" pitchFamily="2" charset="-78"/>
                <a:cs typeface="Sakkal Majalla" panose="02000000000000000000" pitchFamily="2" charset="-78"/>
              </a:rPr>
              <a:t>المخاطر الناجمة عن </a:t>
            </a:r>
            <a:r>
              <a:rPr lang="ar-SA" sz="3200" b="1" dirty="0">
                <a:solidFill>
                  <a:srgbClr val="FF0000"/>
                </a:solidFill>
                <a:latin typeface="Sakkal Majalla" panose="02000000000000000000" pitchFamily="2" charset="-78"/>
                <a:cs typeface="Sakkal Majalla" panose="02000000000000000000" pitchFamily="2" charset="-78"/>
              </a:rPr>
              <a:t>خيارات </a:t>
            </a:r>
            <a:r>
              <a:rPr lang="ar-SA" sz="3200" b="1" dirty="0" err="1">
                <a:solidFill>
                  <a:srgbClr val="FF0000"/>
                </a:solidFill>
                <a:latin typeface="Sakkal Majalla" panose="02000000000000000000" pitchFamily="2" charset="-78"/>
                <a:cs typeface="Sakkal Majalla" panose="02000000000000000000" pitchFamily="2" charset="-78"/>
              </a:rPr>
              <a:t>جبائية</a:t>
            </a:r>
            <a:r>
              <a:rPr lang="ar-SA" sz="3200" b="1" dirty="0">
                <a:solidFill>
                  <a:srgbClr val="FF0000"/>
                </a:solidFill>
                <a:latin typeface="Sakkal Majalla" panose="02000000000000000000" pitchFamily="2" charset="-78"/>
                <a:cs typeface="Sakkal Majalla" panose="02000000000000000000" pitchFamily="2" charset="-78"/>
              </a:rPr>
              <a:t> غير ملائمة</a:t>
            </a:r>
            <a:r>
              <a:rPr lang="ar-DZ" sz="3200" dirty="0">
                <a:solidFill>
                  <a:prstClr val="black">
                    <a:lumMod val="75000"/>
                    <a:lumOff val="25000"/>
                  </a:prstClr>
                </a:solidFill>
                <a:latin typeface="Sakkal Majalla" panose="02000000000000000000" pitchFamily="2" charset="-78"/>
                <a:cs typeface="Sakkal Majalla" panose="02000000000000000000" pitchFamily="2" charset="-78"/>
              </a:rPr>
              <a:t>؛</a:t>
            </a:r>
            <a:r>
              <a:rPr lang="ar-SA" sz="3200" dirty="0">
                <a:solidFill>
                  <a:prstClr val="black">
                    <a:lumMod val="75000"/>
                    <a:lumOff val="25000"/>
                  </a:prstClr>
                </a:solidFill>
                <a:latin typeface="Sakkal Majalla" panose="02000000000000000000" pitchFamily="2" charset="-78"/>
                <a:cs typeface="Sakkal Majalla" panose="02000000000000000000" pitchFamily="2" charset="-78"/>
              </a:rPr>
              <a:t> </a:t>
            </a:r>
            <a:endParaRPr lang="fr-FR" sz="3200" dirty="0">
              <a:solidFill>
                <a:prstClr val="black">
                  <a:lumMod val="75000"/>
                  <a:lumOff val="25000"/>
                </a:prstClr>
              </a:solidFill>
              <a:latin typeface="Sakkal Majalla" panose="02000000000000000000" pitchFamily="2" charset="-78"/>
              <a:cs typeface="Sakkal Majalla" panose="02000000000000000000" pitchFamily="2" charset="-78"/>
            </a:endParaRPr>
          </a:p>
          <a:p>
            <a:pPr lvl="0" algn="r" rtl="1">
              <a:buClr>
                <a:srgbClr val="B31166"/>
              </a:buClr>
              <a:buFont typeface="Wingdings" panose="05000000000000000000" pitchFamily="2" charset="2"/>
              <a:buChar char="ü"/>
            </a:pPr>
            <a:r>
              <a:rPr lang="ar-SA" sz="3200" dirty="0">
                <a:solidFill>
                  <a:prstClr val="black">
                    <a:lumMod val="75000"/>
                    <a:lumOff val="25000"/>
                  </a:prstClr>
                </a:solidFill>
                <a:latin typeface="Sakkal Majalla" panose="02000000000000000000" pitchFamily="2" charset="-78"/>
                <a:cs typeface="Sakkal Majalla" panose="02000000000000000000" pitchFamily="2" charset="-78"/>
              </a:rPr>
              <a:t> </a:t>
            </a:r>
            <a:r>
              <a:rPr lang="ar-SA" sz="3200" b="1" dirty="0">
                <a:solidFill>
                  <a:srgbClr val="FF0000"/>
                </a:solidFill>
                <a:latin typeface="Sakkal Majalla" panose="02000000000000000000" pitchFamily="2" charset="-78"/>
                <a:cs typeface="Sakkal Majalla" panose="02000000000000000000" pitchFamily="2" charset="-78"/>
              </a:rPr>
              <a:t>عدم الوفاء </a:t>
            </a:r>
            <a:r>
              <a:rPr lang="ar-SA" sz="3200" b="1" dirty="0">
                <a:solidFill>
                  <a:prstClr val="black">
                    <a:lumMod val="75000"/>
                    <a:lumOff val="25000"/>
                  </a:prstClr>
                </a:solidFill>
                <a:latin typeface="Sakkal Majalla" panose="02000000000000000000" pitchFamily="2" charset="-78"/>
                <a:cs typeface="Sakkal Majalla" panose="02000000000000000000" pitchFamily="2" charset="-78"/>
              </a:rPr>
              <a:t>بشروط امتيازات معينة</a:t>
            </a:r>
            <a:r>
              <a:rPr lang="ar-DZ" sz="3200" b="1" dirty="0">
                <a:solidFill>
                  <a:prstClr val="black">
                    <a:lumMod val="75000"/>
                    <a:lumOff val="25000"/>
                  </a:prstClr>
                </a:solidFill>
                <a:latin typeface="Sakkal Majalla" panose="02000000000000000000" pitchFamily="2" charset="-78"/>
                <a:cs typeface="Sakkal Majalla" panose="02000000000000000000" pitchFamily="2" charset="-78"/>
              </a:rPr>
              <a:t>؛</a:t>
            </a:r>
            <a:endParaRPr lang="fr-FR" sz="3200" b="1" dirty="0">
              <a:solidFill>
                <a:prstClr val="black">
                  <a:lumMod val="75000"/>
                  <a:lumOff val="25000"/>
                </a:prstClr>
              </a:solidFill>
              <a:latin typeface="Sakkal Majalla" panose="02000000000000000000" pitchFamily="2" charset="-78"/>
              <a:cs typeface="Sakkal Majalla" panose="02000000000000000000" pitchFamily="2" charset="-78"/>
            </a:endParaRPr>
          </a:p>
          <a:p>
            <a:pPr lvl="0" algn="r" rtl="1">
              <a:buClr>
                <a:srgbClr val="B31166"/>
              </a:buClr>
              <a:buFont typeface="Wingdings" panose="05000000000000000000" pitchFamily="2" charset="2"/>
              <a:buChar char="ü"/>
            </a:pPr>
            <a:r>
              <a:rPr lang="ar-SA" sz="3200" b="1" dirty="0">
                <a:solidFill>
                  <a:prstClr val="black">
                    <a:lumMod val="75000"/>
                    <a:lumOff val="25000"/>
                  </a:prstClr>
                </a:solidFill>
                <a:latin typeface="Sakkal Majalla" panose="02000000000000000000" pitchFamily="2" charset="-78"/>
                <a:cs typeface="Sakkal Majalla" panose="02000000000000000000" pitchFamily="2" charset="-78"/>
              </a:rPr>
              <a:t>الأخطاء الناجمة عن </a:t>
            </a:r>
            <a:r>
              <a:rPr lang="ar-SA" sz="3200" b="1" dirty="0">
                <a:solidFill>
                  <a:srgbClr val="FF0000"/>
                </a:solidFill>
                <a:latin typeface="Sakkal Majalla" panose="02000000000000000000" pitchFamily="2" charset="-78"/>
                <a:cs typeface="Sakkal Majalla" panose="02000000000000000000" pitchFamily="2" charset="-78"/>
              </a:rPr>
              <a:t>تفسيرات خاطئة </a:t>
            </a:r>
            <a:r>
              <a:rPr lang="ar-SA" sz="3200" b="1" dirty="0">
                <a:solidFill>
                  <a:prstClr val="black">
                    <a:lumMod val="75000"/>
                    <a:lumOff val="25000"/>
                  </a:prstClr>
                </a:solidFill>
                <a:latin typeface="Sakkal Majalla" panose="02000000000000000000" pitchFamily="2" charset="-78"/>
                <a:cs typeface="Sakkal Majalla" panose="02000000000000000000" pitchFamily="2" charset="-78"/>
              </a:rPr>
              <a:t>للقانون الجبائي.</a:t>
            </a:r>
            <a:endParaRPr lang="fr-FR" sz="3200" b="1" dirty="0">
              <a:solidFill>
                <a:prstClr val="black">
                  <a:lumMod val="75000"/>
                  <a:lumOff val="25000"/>
                </a:prstClr>
              </a:solidFill>
              <a:latin typeface="Sakkal Majalla" panose="02000000000000000000" pitchFamily="2" charset="-78"/>
              <a:cs typeface="Sakkal Majalla" panose="02000000000000000000" pitchFamily="2" charset="-78"/>
            </a:endParaRPr>
          </a:p>
          <a:p>
            <a:pPr algn="r" rtl="1"/>
            <a:endParaRPr lang="fr-FR" dirty="0"/>
          </a:p>
        </p:txBody>
      </p:sp>
    </p:spTree>
    <p:extLst>
      <p:ext uri="{BB962C8B-B14F-4D97-AF65-F5344CB8AC3E}">
        <p14:creationId xmlns:p14="http://schemas.microsoft.com/office/powerpoint/2010/main" val="3389749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1000"/>
                                        <p:tgtEl>
                                          <p:spTgt spid="3">
                                            <p:txEl>
                                              <p:pRg st="2" end="2"/>
                                            </p:txEl>
                                          </p:spTgt>
                                        </p:tgtEl>
                                      </p:cBhvr>
                                    </p:animEffect>
                                    <p:anim calcmode="lin" valueType="num">
                                      <p:cBhvr>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34261" cy="1400530"/>
          </a:xfrm>
          <a:solidFill>
            <a:schemeClr val="accent6">
              <a:lumMod val="40000"/>
              <a:lumOff val="60000"/>
            </a:schemeClr>
          </a:solidFill>
        </p:spPr>
        <p:txBody>
          <a:bodyPr/>
          <a:lstStyle/>
          <a:p>
            <a:pPr algn="r"/>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chemeClr val="bg1"/>
              </a:solidFill>
            </a:endParaRPr>
          </a:p>
        </p:txBody>
      </p:sp>
      <p:sp>
        <p:nvSpPr>
          <p:cNvPr id="3" name="Espace réservé du contenu 2"/>
          <p:cNvSpPr>
            <a:spLocks noGrp="1"/>
          </p:cNvSpPr>
          <p:nvPr>
            <p:ph idx="1"/>
          </p:nvPr>
        </p:nvSpPr>
        <p:spPr>
          <a:xfrm>
            <a:off x="646111" y="2052918"/>
            <a:ext cx="9734261" cy="4195481"/>
          </a:xfrm>
          <a:solidFill>
            <a:schemeClr val="accent6">
              <a:lumMod val="40000"/>
              <a:lumOff val="60000"/>
            </a:schemeClr>
          </a:solidFill>
        </p:spPr>
        <p:txBody>
          <a:bodyPr/>
          <a:lstStyle/>
          <a:p>
            <a:pPr algn="ctr" rtl="1"/>
            <a:r>
              <a:rPr lang="ar-SA" sz="4000" b="1" dirty="0">
                <a:solidFill>
                  <a:srgbClr val="FF0000"/>
                </a:solidFill>
                <a:latin typeface="Sakkal Majalla" panose="02000000000000000000" pitchFamily="2" charset="-78"/>
                <a:cs typeface="Sakkal Majalla" panose="02000000000000000000" pitchFamily="2" charset="-78"/>
              </a:rPr>
              <a:t>الأخطاء المحاسبية</a:t>
            </a:r>
            <a:endParaRPr lang="ar-DZ" sz="4000" b="1" dirty="0">
              <a:solidFill>
                <a:srgbClr val="FF0000"/>
              </a:solidFill>
              <a:latin typeface="Sakkal Majalla" panose="02000000000000000000" pitchFamily="2" charset="-78"/>
              <a:cs typeface="Sakkal Majalla" panose="02000000000000000000" pitchFamily="2" charset="-78"/>
            </a:endParaRPr>
          </a:p>
          <a:p>
            <a:pPr algn="r" rtl="1">
              <a:buFont typeface="Wingdings" panose="05000000000000000000" pitchFamily="2" charset="2"/>
              <a:buChar char="§"/>
            </a:pPr>
            <a:r>
              <a:rPr lang="ar-SA" sz="3600" b="1" dirty="0">
                <a:latin typeface="Sakkal Majalla" panose="02000000000000000000" pitchFamily="2" charset="-78"/>
                <a:cs typeface="Sakkal Majalla" panose="02000000000000000000" pitchFamily="2" charset="-78"/>
              </a:rPr>
              <a:t>تظهر أهم </a:t>
            </a:r>
            <a:r>
              <a:rPr lang="ar-SA" sz="3600" b="1" u="sng" dirty="0">
                <a:solidFill>
                  <a:srgbClr val="FF0000"/>
                </a:solidFill>
                <a:latin typeface="Sakkal Majalla" panose="02000000000000000000" pitchFamily="2" charset="-78"/>
                <a:cs typeface="Sakkal Majalla" panose="02000000000000000000" pitchFamily="2" charset="-78"/>
              </a:rPr>
              <a:t>الأخطاء المحاسبية</a:t>
            </a:r>
            <a:r>
              <a:rPr lang="ar-DZ" sz="3600" b="1" dirty="0">
                <a:latin typeface="Sakkal Majalla" panose="02000000000000000000" pitchFamily="2" charset="-78"/>
                <a:cs typeface="Sakkal Majalla" panose="02000000000000000000" pitchFamily="2" charset="-78"/>
              </a:rPr>
              <a:t>:</a:t>
            </a:r>
          </a:p>
          <a:p>
            <a:pPr algn="r" rtl="1">
              <a:buFont typeface="Wingdings" panose="05000000000000000000" pitchFamily="2" charset="2"/>
              <a:buChar char="Ø"/>
            </a:pPr>
            <a:r>
              <a:rPr lang="ar-SA" sz="3600" dirty="0">
                <a:latin typeface="Sakkal Majalla" panose="02000000000000000000" pitchFamily="2" charset="-78"/>
                <a:cs typeface="Sakkal Majalla" panose="02000000000000000000" pitchFamily="2" charset="-78"/>
              </a:rPr>
              <a:t> </a:t>
            </a:r>
            <a:r>
              <a:rPr lang="ar-SA" sz="3600" b="1" dirty="0">
                <a:solidFill>
                  <a:srgbClr val="00B050"/>
                </a:solidFill>
                <a:latin typeface="Sakkal Majalla" panose="02000000000000000000" pitchFamily="2" charset="-78"/>
                <a:cs typeface="Sakkal Majalla" panose="02000000000000000000" pitchFamily="2" charset="-78"/>
              </a:rPr>
              <a:t>على مستوى الميزانية</a:t>
            </a:r>
            <a:r>
              <a:rPr lang="ar-DZ" sz="3600" b="1" dirty="0">
                <a:latin typeface="Sakkal Majalla" panose="02000000000000000000" pitchFamily="2" charset="-78"/>
                <a:cs typeface="Sakkal Majalla" panose="02000000000000000000" pitchFamily="2" charset="-78"/>
              </a:rPr>
              <a:t>؛</a:t>
            </a:r>
          </a:p>
          <a:p>
            <a:pPr algn="r" rtl="1">
              <a:buFont typeface="Wingdings" panose="05000000000000000000" pitchFamily="2" charset="2"/>
              <a:buChar char="Ø"/>
            </a:pPr>
            <a:r>
              <a:rPr lang="ar-DZ" sz="3600" b="1" dirty="0">
                <a:solidFill>
                  <a:schemeClr val="accent6">
                    <a:lumMod val="50000"/>
                  </a:schemeClr>
                </a:solidFill>
                <a:latin typeface="Sakkal Majalla" panose="02000000000000000000" pitchFamily="2" charset="-78"/>
                <a:cs typeface="Sakkal Majalla" panose="02000000000000000000" pitchFamily="2" charset="-78"/>
              </a:rPr>
              <a:t>على مستوى </a:t>
            </a:r>
            <a:r>
              <a:rPr lang="ar-SA" sz="3600" b="1" dirty="0">
                <a:solidFill>
                  <a:schemeClr val="accent6">
                    <a:lumMod val="50000"/>
                  </a:schemeClr>
                </a:solidFill>
                <a:latin typeface="Sakkal Majalla" panose="02000000000000000000" pitchFamily="2" charset="-78"/>
                <a:cs typeface="Sakkal Majalla" panose="02000000000000000000" pitchFamily="2" charset="-78"/>
              </a:rPr>
              <a:t>جدول حسابات النتائج</a:t>
            </a:r>
            <a:r>
              <a:rPr lang="ar-DZ" sz="3600" dirty="0">
                <a:solidFill>
                  <a:schemeClr val="accent6">
                    <a:lumMod val="50000"/>
                  </a:schemeClr>
                </a:solidFill>
                <a:latin typeface="Sakkal Majalla" panose="02000000000000000000" pitchFamily="2" charset="-78"/>
                <a:cs typeface="Sakkal Majalla" panose="02000000000000000000" pitchFamily="2" charset="-78"/>
              </a:rPr>
              <a:t>؛</a:t>
            </a:r>
            <a:r>
              <a:rPr lang="ar-SA" sz="3600" dirty="0">
                <a:solidFill>
                  <a:schemeClr val="accent6">
                    <a:lumMod val="50000"/>
                  </a:schemeClr>
                </a:solidFill>
                <a:latin typeface="Sakkal Majalla" panose="02000000000000000000" pitchFamily="2" charset="-78"/>
                <a:cs typeface="Sakkal Majalla" panose="02000000000000000000" pitchFamily="2" charset="-78"/>
              </a:rPr>
              <a:t> </a:t>
            </a:r>
            <a:endParaRPr lang="ar-DZ" sz="3600" dirty="0">
              <a:solidFill>
                <a:schemeClr val="accent6">
                  <a:lumMod val="50000"/>
                </a:schemeClr>
              </a:solidFill>
              <a:latin typeface="Sakkal Majalla" panose="02000000000000000000" pitchFamily="2" charset="-78"/>
              <a:cs typeface="Sakkal Majalla" panose="02000000000000000000" pitchFamily="2" charset="-78"/>
            </a:endParaRPr>
          </a:p>
          <a:p>
            <a:pPr algn="r" rtl="1">
              <a:buFont typeface="Wingdings" panose="05000000000000000000" pitchFamily="2" charset="2"/>
              <a:buChar char="Ø"/>
            </a:pPr>
            <a:r>
              <a:rPr lang="ar-SA" sz="3600" b="1" dirty="0">
                <a:solidFill>
                  <a:srgbClr val="002060"/>
                </a:solidFill>
                <a:latin typeface="Sakkal Majalla" panose="02000000000000000000" pitchFamily="2" charset="-78"/>
                <a:cs typeface="Sakkal Majalla" panose="02000000000000000000" pitchFamily="2" charset="-78"/>
              </a:rPr>
              <a:t>ترجع لعناصر مختلفة</a:t>
            </a:r>
            <a:r>
              <a:rPr lang="ar-SA" sz="3600" b="1" dirty="0">
                <a:latin typeface="Sakkal Majalla" panose="02000000000000000000" pitchFamily="2" charset="-78"/>
                <a:cs typeface="Sakkal Majalla" panose="02000000000000000000" pitchFamily="2" charset="-78"/>
              </a:rPr>
              <a:t>.</a:t>
            </a:r>
            <a:endParaRPr lang="fr-FR" sz="3600" b="1" dirty="0">
              <a:solidFill>
                <a:srgbClr val="FF0000"/>
              </a:solidFill>
              <a:latin typeface="Sakkal Majalla" panose="02000000000000000000" pitchFamily="2" charset="-78"/>
              <a:cs typeface="Sakkal Majalla" panose="02000000000000000000" pitchFamily="2" charset="-78"/>
            </a:endParaRPr>
          </a:p>
          <a:p>
            <a:pPr algn="r" rtl="1"/>
            <a:endParaRPr lang="fr-FR" dirty="0"/>
          </a:p>
        </p:txBody>
      </p:sp>
    </p:spTree>
    <p:extLst>
      <p:ext uri="{BB962C8B-B14F-4D97-AF65-F5344CB8AC3E}">
        <p14:creationId xmlns:p14="http://schemas.microsoft.com/office/powerpoint/2010/main" val="265348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anim calcmode="lin" valueType="num">
                                      <p:cBhvr>
                                        <p:cTn id="1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2000" fill="hold"/>
                                        <p:tgtEl>
                                          <p:spTgt spid="3">
                                            <p:txEl>
                                              <p:pRg st="2" end="2"/>
                                            </p:txEl>
                                          </p:spTgt>
                                        </p:tgtEl>
                                      </p:cBhvr>
                                      <p:by x="150000" y="150000"/>
                                    </p:animScale>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nodeType="clickEffect">
                                  <p:stCondLst>
                                    <p:cond delay="0"/>
                                  </p:stCondLst>
                                  <p:childTnLst>
                                    <p:animScale>
                                      <p:cBhvr>
                                        <p:cTn id="21" dur="2000" fill="hold"/>
                                        <p:tgtEl>
                                          <p:spTgt spid="3">
                                            <p:txEl>
                                              <p:pRg st="3" end="3"/>
                                            </p:txEl>
                                          </p:spTgt>
                                        </p:tgtEl>
                                      </p:cBhvr>
                                      <p:by x="150000" y="150000"/>
                                    </p:animScale>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nodeType="clickEffect">
                                  <p:stCondLst>
                                    <p:cond delay="0"/>
                                  </p:stCondLst>
                                  <p:childTnLst>
                                    <p:animScale>
                                      <p:cBhvr>
                                        <p:cTn id="25" dur="2000" fill="hold"/>
                                        <p:tgtEl>
                                          <p:spTgt spid="3">
                                            <p:txEl>
                                              <p:pRg st="4" end="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47140" cy="1400530"/>
          </a:xfrm>
          <a:solidFill>
            <a:schemeClr val="accent6">
              <a:lumMod val="40000"/>
              <a:lumOff val="60000"/>
            </a:schemeClr>
          </a:solidFill>
        </p:spPr>
        <p:txBody>
          <a:bodyPr/>
          <a:lstStyle/>
          <a:p>
            <a:pPr algn="r"/>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chemeClr val="bg1"/>
              </a:solidFill>
            </a:endParaRPr>
          </a:p>
        </p:txBody>
      </p:sp>
      <p:sp>
        <p:nvSpPr>
          <p:cNvPr id="3" name="Espace réservé du contenu 2"/>
          <p:cNvSpPr>
            <a:spLocks noGrp="1"/>
          </p:cNvSpPr>
          <p:nvPr>
            <p:ph idx="1"/>
          </p:nvPr>
        </p:nvSpPr>
        <p:spPr>
          <a:xfrm>
            <a:off x="646112" y="2052918"/>
            <a:ext cx="9747140" cy="4195481"/>
          </a:xfrm>
        </p:spPr>
        <p:txBody>
          <a:bodyPr/>
          <a:lstStyle/>
          <a:p>
            <a:pPr lvl="0" algn="ctr" rtl="1">
              <a:buClr>
                <a:srgbClr val="B31166"/>
              </a:buClr>
            </a:pPr>
            <a:r>
              <a:rPr lang="ar-SA" sz="4000" b="1" dirty="0">
                <a:solidFill>
                  <a:srgbClr val="00B050"/>
                </a:solidFill>
                <a:latin typeface="Sakkal Majalla" panose="02000000000000000000" pitchFamily="2" charset="-78"/>
                <a:cs typeface="Sakkal Majalla" panose="02000000000000000000" pitchFamily="2" charset="-78"/>
              </a:rPr>
              <a:t>المخاطر الناجمة عن أخطاء في الميزانية</a:t>
            </a:r>
            <a:endParaRPr lang="fr-FR" sz="4000" dirty="0">
              <a:solidFill>
                <a:srgbClr val="00B050"/>
              </a:solidFill>
              <a:latin typeface="Sakkal Majalla" panose="02000000000000000000" pitchFamily="2" charset="-78"/>
              <a:cs typeface="Sakkal Majalla" panose="02000000000000000000" pitchFamily="2" charset="-78"/>
            </a:endParaRPr>
          </a:p>
          <a:p>
            <a:pPr marL="0" indent="0" algn="r" rtl="1">
              <a:buNone/>
            </a:pPr>
            <a:endParaRPr lang="fr-FR" dirty="0"/>
          </a:p>
        </p:txBody>
      </p:sp>
      <p:graphicFrame>
        <p:nvGraphicFramePr>
          <p:cNvPr id="9" name="Diagramme 8"/>
          <p:cNvGraphicFramePr/>
          <p:nvPr>
            <p:extLst>
              <p:ext uri="{D42A27DB-BD31-4B8C-83A1-F6EECF244321}">
                <p14:modId xmlns:p14="http://schemas.microsoft.com/office/powerpoint/2010/main" val="3981807179"/>
              </p:ext>
            </p:extLst>
          </p:nvPr>
        </p:nvGraphicFramePr>
        <p:xfrm>
          <a:off x="2008497" y="2923505"/>
          <a:ext cx="6877926" cy="22409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4887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0" nodeType="clickEffect">
                                  <p:stCondLst>
                                    <p:cond delay="0"/>
                                  </p:stCondLst>
                                  <p:childTnLst>
                                    <p:animScale>
                                      <p:cBhvr>
                                        <p:cTn id="13" dur="2000" fill="hold"/>
                                        <p:tgtEl>
                                          <p:spTgt spid="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60019" cy="1400530"/>
          </a:xfrm>
          <a:solidFill>
            <a:schemeClr val="accent6">
              <a:lumMod val="40000"/>
              <a:lumOff val="60000"/>
            </a:schemeClr>
          </a:solidFill>
        </p:spPr>
        <p:txBody>
          <a:bodyPr/>
          <a:lstStyle/>
          <a:p>
            <a:pPr algn="r"/>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chemeClr val="bg1"/>
              </a:solidFill>
            </a:endParaRP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130159623"/>
              </p:ext>
            </p:extLst>
          </p:nvPr>
        </p:nvGraphicFramePr>
        <p:xfrm>
          <a:off x="646111" y="2052918"/>
          <a:ext cx="9760019" cy="4195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161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34261" cy="1400530"/>
          </a:xfrm>
          <a:solidFill>
            <a:schemeClr val="accent6">
              <a:lumMod val="40000"/>
              <a:lumOff val="60000"/>
            </a:schemeClr>
          </a:solidFill>
        </p:spPr>
        <p:txBody>
          <a:bodyPr/>
          <a:lstStyle/>
          <a:p>
            <a:pPr algn="r"/>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chemeClr val="bg1"/>
              </a:solidFill>
            </a:endParaRP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704145464"/>
              </p:ext>
            </p:extLst>
          </p:nvPr>
        </p:nvGraphicFramePr>
        <p:xfrm>
          <a:off x="646111" y="2052918"/>
          <a:ext cx="9824413" cy="4195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287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21382" cy="1400530"/>
          </a:xfrm>
          <a:solidFill>
            <a:schemeClr val="bg2">
              <a:lumMod val="20000"/>
              <a:lumOff val="80000"/>
            </a:schemeClr>
          </a:solidFill>
        </p:spPr>
        <p:txBody>
          <a:bodyPr/>
          <a:lstStyle/>
          <a:p>
            <a:pPr algn="r"/>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chemeClr val="bg1"/>
              </a:solidFill>
            </a:endParaRP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668793328"/>
              </p:ext>
            </p:extLst>
          </p:nvPr>
        </p:nvGraphicFramePr>
        <p:xfrm>
          <a:off x="646112" y="2052918"/>
          <a:ext cx="9721382" cy="4195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69476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34261" cy="1400530"/>
          </a:xfrm>
          <a:solidFill>
            <a:schemeClr val="tx2">
              <a:lumMod val="90000"/>
            </a:schemeClr>
          </a:solidFill>
        </p:spPr>
        <p:txBody>
          <a:bodyPr/>
          <a:lstStyle/>
          <a:p>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chemeClr val="bg1"/>
              </a:solidFill>
            </a:endParaRP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3568203186"/>
              </p:ext>
            </p:extLst>
          </p:nvPr>
        </p:nvGraphicFramePr>
        <p:xfrm>
          <a:off x="646111" y="2052918"/>
          <a:ext cx="9734261" cy="4195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6973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37252" y="320197"/>
            <a:ext cx="7076662" cy="978516"/>
          </a:xfrm>
        </p:spPr>
        <p:txBody>
          <a:bodyPr/>
          <a:lstStyle/>
          <a:p>
            <a:pPr algn="ctr"/>
            <a:r>
              <a:rPr lang="ar-DZ" b="1" dirty="0" smtClean="0">
                <a:latin typeface="Sakkal Majalla" panose="02000000000000000000" pitchFamily="2" charset="-78"/>
                <a:cs typeface="Sakkal Majalla" panose="02000000000000000000" pitchFamily="2" charset="-78"/>
              </a:rPr>
              <a:t>المحاضرة الأولى             </a:t>
            </a:r>
            <a:endParaRPr lang="fr-FR" b="1" dirty="0">
              <a:latin typeface="Sakkal Majalla" panose="02000000000000000000" pitchFamily="2" charset="-78"/>
              <a:cs typeface="Sakkal Majalla" panose="02000000000000000000" pitchFamily="2" charset="-78"/>
            </a:endParaRP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41692902"/>
              </p:ext>
            </p:extLst>
          </p:nvPr>
        </p:nvGraphicFramePr>
        <p:xfrm>
          <a:off x="543341" y="1853248"/>
          <a:ext cx="11449876" cy="4302760"/>
        </p:xfrm>
        <a:graphic>
          <a:graphicData uri="http://schemas.openxmlformats.org/drawingml/2006/table">
            <a:tbl>
              <a:tblPr/>
              <a:tblGrid>
                <a:gridCol w="11449876"/>
              </a:tblGrid>
              <a:tr h="1777848">
                <a:tc>
                  <a:txBody>
                    <a:bodyPr/>
                    <a:lstStyle/>
                    <a:p>
                      <a:pPr algn="r"/>
                      <a:r>
                        <a:rPr lang="ar-DZ" sz="4000" dirty="0" smtClean="0">
                          <a:effectLst/>
                          <a:latin typeface="Sakkal Majalla" panose="02000000000000000000" pitchFamily="2" charset="-78"/>
                          <a:cs typeface="Sakkal Majalla" panose="02000000000000000000" pitchFamily="2" charset="-78"/>
                        </a:rPr>
                        <a:t>الرقابة </a:t>
                      </a:r>
                      <a:r>
                        <a:rPr lang="ar-DZ" sz="4000" dirty="0" err="1" smtClean="0">
                          <a:effectLst/>
                          <a:latin typeface="Sakkal Majalla" panose="02000000000000000000" pitchFamily="2" charset="-78"/>
                          <a:cs typeface="Sakkal Majalla" panose="02000000000000000000" pitchFamily="2" charset="-78"/>
                        </a:rPr>
                        <a:t>الجبائية</a:t>
                      </a:r>
                      <a:r>
                        <a:rPr lang="ar-DZ" sz="4000" dirty="0" smtClean="0">
                          <a:effectLst/>
                          <a:latin typeface="Sakkal Majalla" panose="02000000000000000000" pitchFamily="2" charset="-78"/>
                          <a:cs typeface="Sakkal Majalla" panose="02000000000000000000" pitchFamily="2" charset="-78"/>
                        </a:rPr>
                        <a:t>:  </a:t>
                      </a:r>
                      <a:r>
                        <a:rPr lang="ar-DZ" sz="4000" dirty="0" smtClean="0">
                          <a:solidFill>
                            <a:schemeClr val="accent1">
                              <a:lumMod val="40000"/>
                              <a:lumOff val="60000"/>
                            </a:schemeClr>
                          </a:solidFill>
                          <a:effectLst/>
                          <a:latin typeface="Sakkal Majalla" panose="02000000000000000000" pitchFamily="2" charset="-78"/>
                          <a:cs typeface="Sakkal Majalla" panose="02000000000000000000" pitchFamily="2" charset="-78"/>
                        </a:rPr>
                        <a:t>هي عملية</a:t>
                      </a:r>
                      <a:r>
                        <a:rPr lang="ar-DZ" sz="4000" baseline="0" dirty="0" smtClean="0">
                          <a:solidFill>
                            <a:schemeClr val="accent1">
                              <a:lumMod val="40000"/>
                              <a:lumOff val="60000"/>
                            </a:schemeClr>
                          </a:solidFill>
                          <a:effectLst/>
                          <a:latin typeface="Sakkal Majalla" panose="02000000000000000000" pitchFamily="2" charset="-78"/>
                          <a:cs typeface="Sakkal Majalla" panose="02000000000000000000" pitchFamily="2" charset="-78"/>
                        </a:rPr>
                        <a:t> تحقيق وفحص ومراجعة العمليات المحاسبية </a:t>
                      </a:r>
                      <a:r>
                        <a:rPr lang="ar-DZ" sz="4000" baseline="0" dirty="0" err="1" smtClean="0">
                          <a:solidFill>
                            <a:schemeClr val="accent1">
                              <a:lumMod val="40000"/>
                              <a:lumOff val="60000"/>
                            </a:schemeClr>
                          </a:solidFill>
                          <a:effectLst/>
                          <a:latin typeface="Sakkal Majalla" panose="02000000000000000000" pitchFamily="2" charset="-78"/>
                          <a:cs typeface="Sakkal Majalla" panose="02000000000000000000" pitchFamily="2" charset="-78"/>
                        </a:rPr>
                        <a:t>والجبائية</a:t>
                      </a:r>
                      <a:r>
                        <a:rPr lang="ar-DZ" sz="4000" baseline="0" dirty="0" smtClean="0">
                          <a:solidFill>
                            <a:schemeClr val="accent1">
                              <a:lumMod val="40000"/>
                              <a:lumOff val="60000"/>
                            </a:schemeClr>
                          </a:solidFill>
                          <a:effectLst/>
                          <a:latin typeface="Sakkal Majalla" panose="02000000000000000000" pitchFamily="2" charset="-78"/>
                          <a:cs typeface="Sakkal Majalla" panose="02000000000000000000" pitchFamily="2" charset="-78"/>
                        </a:rPr>
                        <a:t> من طرف إدارة الضرائب.</a:t>
                      </a:r>
                    </a:p>
                    <a:p>
                      <a:pPr marL="0" marR="0" lvl="0" indent="0" algn="just" defTabSz="457200" rtl="1" eaLnBrk="1" fontAlgn="auto" latinLnBrk="0" hangingPunct="1">
                        <a:lnSpc>
                          <a:spcPct val="100000"/>
                        </a:lnSpc>
                        <a:spcBef>
                          <a:spcPts val="1000"/>
                        </a:spcBef>
                        <a:spcAft>
                          <a:spcPts val="0"/>
                        </a:spcAft>
                        <a:buClr>
                          <a:srgbClr val="B31166"/>
                        </a:buClr>
                        <a:buSzPct val="80000"/>
                        <a:buFont typeface="Wingdings 3" charset="2"/>
                        <a:buNone/>
                        <a:tabLst/>
                        <a:defRPr/>
                      </a:pPr>
                      <a:r>
                        <a:rPr lang="ar-DZ" sz="4000" baseline="0" dirty="0" smtClean="0">
                          <a:solidFill>
                            <a:schemeClr val="tx1"/>
                          </a:solidFill>
                          <a:effectLst/>
                          <a:latin typeface="Sakkal Majalla" panose="02000000000000000000" pitchFamily="2" charset="-78"/>
                          <a:cs typeface="Sakkal Majalla" panose="02000000000000000000" pitchFamily="2" charset="-78"/>
                        </a:rPr>
                        <a:t>المراجعة </a:t>
                      </a:r>
                      <a:r>
                        <a:rPr lang="ar-DZ" sz="4000" baseline="0" dirty="0" err="1" smtClean="0">
                          <a:solidFill>
                            <a:schemeClr val="tx1"/>
                          </a:solidFill>
                          <a:effectLst/>
                          <a:latin typeface="Sakkal Majalla" panose="02000000000000000000" pitchFamily="2" charset="-78"/>
                          <a:cs typeface="Sakkal Majalla" panose="02000000000000000000" pitchFamily="2" charset="-78"/>
                        </a:rPr>
                        <a:t>الجبائية</a:t>
                      </a:r>
                      <a:r>
                        <a:rPr lang="ar-DZ" sz="4000" baseline="0" dirty="0" smtClean="0">
                          <a:solidFill>
                            <a:schemeClr val="tx1"/>
                          </a:solidFill>
                          <a:effectLst/>
                          <a:latin typeface="Sakkal Majalla" panose="02000000000000000000" pitchFamily="2" charset="-78"/>
                          <a:cs typeface="Sakkal Majalla" panose="02000000000000000000" pitchFamily="2" charset="-78"/>
                        </a:rPr>
                        <a:t>: هي فحص </a:t>
                      </a:r>
                      <a:r>
                        <a:rPr kumimoji="0" lang="ar-DZ" sz="3600" b="1" i="0" u="none" strike="noStrike" kern="1200" cap="none" spc="0" normalizeH="0" baseline="0" noProof="0" dirty="0" err="1" smtClean="0">
                          <a:ln>
                            <a:noFill/>
                          </a:ln>
                          <a:solidFill>
                            <a:schemeClr val="tx1"/>
                          </a:solidFill>
                          <a:effectLst/>
                          <a:uLnTx/>
                          <a:uFillTx/>
                          <a:latin typeface="Sakkal Majalla" panose="02000000000000000000" pitchFamily="2" charset="-78"/>
                          <a:cs typeface="Sakkal Majalla" panose="02000000000000000000" pitchFamily="2" charset="-78"/>
                        </a:rPr>
                        <a:t>إنتقادي</a:t>
                      </a:r>
                      <a:r>
                        <a:rPr kumimoji="0" lang="ar-DZ" sz="3600" b="1" i="0" u="none" strike="noStrike" kern="1200" cap="none" spc="0" normalizeH="0" baseline="0" noProof="0" dirty="0" smtClean="0">
                          <a:ln>
                            <a:noFill/>
                          </a:ln>
                          <a:solidFill>
                            <a:schemeClr val="tx1"/>
                          </a:solidFill>
                          <a:effectLst/>
                          <a:uLnTx/>
                          <a:uFillTx/>
                          <a:latin typeface="Sakkal Majalla" panose="02000000000000000000" pitchFamily="2" charset="-78"/>
                          <a:cs typeface="Sakkal Majalla" panose="02000000000000000000" pitchFamily="2" charset="-78"/>
                        </a:rPr>
                        <a:t> للحالة </a:t>
                      </a:r>
                      <a:r>
                        <a:rPr kumimoji="0" lang="ar-DZ" sz="3600" b="1" i="0" u="none" strike="noStrike" kern="1200" cap="none" spc="0" normalizeH="0" baseline="0" noProof="0" dirty="0" err="1" smtClean="0">
                          <a:ln>
                            <a:noFill/>
                          </a:ln>
                          <a:solidFill>
                            <a:schemeClr val="tx1"/>
                          </a:solidFill>
                          <a:effectLst/>
                          <a:uLnTx/>
                          <a:uFillTx/>
                          <a:latin typeface="Sakkal Majalla" panose="02000000000000000000" pitchFamily="2" charset="-78"/>
                          <a:cs typeface="Sakkal Majalla" panose="02000000000000000000" pitchFamily="2" charset="-78"/>
                        </a:rPr>
                        <a:t>الجبائية</a:t>
                      </a:r>
                      <a:r>
                        <a:rPr kumimoji="0" lang="ar-DZ" sz="3600" b="0" i="0" u="none" strike="noStrike" kern="1200" cap="none" spc="0" normalizeH="0" baseline="0" noProof="0" dirty="0" smtClean="0">
                          <a:ln>
                            <a:noFill/>
                          </a:ln>
                          <a:solidFill>
                            <a:schemeClr val="tx1"/>
                          </a:solidFill>
                          <a:effectLst/>
                          <a:uLnTx/>
                          <a:uFillTx/>
                          <a:latin typeface="Sakkal Majalla" panose="02000000000000000000" pitchFamily="2" charset="-78"/>
                          <a:cs typeface="Sakkal Majalla" panose="02000000000000000000" pitchFamily="2" charset="-78"/>
                        </a:rPr>
                        <a:t> للمؤسسة ومدى </a:t>
                      </a:r>
                      <a:r>
                        <a:rPr kumimoji="0" lang="ar-DZ" sz="3600" b="1" i="0" u="none" strike="noStrike" kern="1200" cap="none" spc="0" normalizeH="0" baseline="0" noProof="0" dirty="0" err="1" smtClean="0">
                          <a:ln>
                            <a:noFill/>
                          </a:ln>
                          <a:solidFill>
                            <a:srgbClr val="00B050"/>
                          </a:solidFill>
                          <a:effectLst/>
                          <a:uLnTx/>
                          <a:uFillTx/>
                          <a:latin typeface="Sakkal Majalla" panose="02000000000000000000" pitchFamily="2" charset="-78"/>
                          <a:cs typeface="Sakkal Majalla" panose="02000000000000000000" pitchFamily="2" charset="-78"/>
                        </a:rPr>
                        <a:t>إحترامها</a:t>
                      </a:r>
                      <a:r>
                        <a:rPr kumimoji="0" lang="ar-DZ" sz="3600" b="1" i="0" u="none" strike="noStrike" kern="1200" cap="none" spc="0" normalizeH="0" baseline="0" noProof="0" dirty="0" smtClean="0">
                          <a:ln>
                            <a:noFill/>
                          </a:ln>
                          <a:solidFill>
                            <a:srgbClr val="00B050"/>
                          </a:solidFill>
                          <a:effectLst/>
                          <a:uLnTx/>
                          <a:uFillTx/>
                          <a:latin typeface="Sakkal Majalla" panose="02000000000000000000" pitchFamily="2" charset="-78"/>
                          <a:cs typeface="Sakkal Majalla" panose="02000000000000000000" pitchFamily="2" charset="-78"/>
                        </a:rPr>
                        <a:t> للقوانين </a:t>
                      </a:r>
                      <a:r>
                        <a:rPr kumimoji="0" lang="ar-DZ" sz="3600" b="0" i="0" u="none" strike="noStrike" kern="1200" cap="none" spc="0" normalizeH="0" baseline="0" noProof="0" dirty="0" smtClean="0">
                          <a:ln>
                            <a:noFill/>
                          </a:ln>
                          <a:solidFill>
                            <a:srgbClr val="00B050"/>
                          </a:solidFill>
                          <a:effectLst/>
                          <a:uLnTx/>
                          <a:uFillTx/>
                          <a:latin typeface="Sakkal Majalla" panose="02000000000000000000" pitchFamily="2" charset="-78"/>
                          <a:cs typeface="Sakkal Majalla" panose="02000000000000000000" pitchFamily="2" charset="-78"/>
                        </a:rPr>
                        <a:t>والتشريعات </a:t>
                      </a:r>
                      <a:r>
                        <a:rPr kumimoji="0" lang="ar-DZ" sz="3600" b="0" i="0" u="none" strike="noStrike" kern="1200" cap="none" spc="0" normalizeH="0" baseline="0" noProof="0" dirty="0" smtClean="0">
                          <a:ln>
                            <a:noFill/>
                          </a:ln>
                          <a:solidFill>
                            <a:schemeClr val="tx1"/>
                          </a:solidFill>
                          <a:effectLst/>
                          <a:uLnTx/>
                          <a:uFillTx/>
                          <a:latin typeface="Sakkal Majalla" panose="02000000000000000000" pitchFamily="2" charset="-78"/>
                          <a:cs typeface="Sakkal Majalla" panose="02000000000000000000" pitchFamily="2" charset="-78"/>
                        </a:rPr>
                        <a:t>المعمول بها، فهي العملية التي تهتم بالتأكد والتحقق من مدى </a:t>
                      </a:r>
                      <a:r>
                        <a:rPr kumimoji="0" lang="ar-DZ" sz="3600" b="1" i="0" u="none" strike="noStrike" kern="1200" cap="none" spc="0" normalizeH="0" baseline="0" noProof="0" dirty="0" err="1" smtClean="0">
                          <a:ln>
                            <a:noFill/>
                          </a:ln>
                          <a:solidFill>
                            <a:srgbClr val="00B050"/>
                          </a:solidFill>
                          <a:effectLst/>
                          <a:uLnTx/>
                          <a:uFillTx/>
                          <a:latin typeface="Sakkal Majalla" panose="02000000000000000000" pitchFamily="2" charset="-78"/>
                          <a:cs typeface="Sakkal Majalla" panose="02000000000000000000" pitchFamily="2" charset="-78"/>
                        </a:rPr>
                        <a:t>إنتظام</a:t>
                      </a:r>
                      <a:r>
                        <a:rPr kumimoji="0" lang="ar-DZ" sz="3600" b="0" i="0" u="none" strike="noStrike" kern="1200" cap="none" spc="0" normalizeH="0" baseline="0" noProof="0" dirty="0" smtClean="0">
                          <a:ln>
                            <a:noFill/>
                          </a:ln>
                          <a:solidFill>
                            <a:schemeClr val="tx1"/>
                          </a:solidFill>
                          <a:effectLst/>
                          <a:uLnTx/>
                          <a:uFillTx/>
                          <a:latin typeface="Sakkal Majalla" panose="02000000000000000000" pitchFamily="2" charset="-78"/>
                          <a:cs typeface="Sakkal Majalla" panose="02000000000000000000" pitchFamily="2" charset="-78"/>
                        </a:rPr>
                        <a:t> المؤسسة تجاه إدارة الضرائب، وكذا </a:t>
                      </a:r>
                      <a:r>
                        <a:rPr kumimoji="0" lang="ar-DZ" sz="3600" b="1" i="0" u="none" strike="noStrike" kern="1200" cap="none" spc="0" normalizeH="0" baseline="0" noProof="0" dirty="0" smtClean="0">
                          <a:ln>
                            <a:noFill/>
                          </a:ln>
                          <a:solidFill>
                            <a:srgbClr val="00B050"/>
                          </a:solidFill>
                          <a:effectLst/>
                          <a:uLnTx/>
                          <a:uFillTx/>
                          <a:latin typeface="Sakkal Majalla" panose="02000000000000000000" pitchFamily="2" charset="-78"/>
                          <a:cs typeface="Sakkal Majalla" panose="02000000000000000000" pitchFamily="2" charset="-78"/>
                        </a:rPr>
                        <a:t>تطوير التسيير </a:t>
                      </a:r>
                      <a:r>
                        <a:rPr kumimoji="0" lang="ar-DZ" sz="3600" b="0" i="0" u="none" strike="noStrike" kern="1200" cap="none" spc="0" normalizeH="0" baseline="0" noProof="0" dirty="0" smtClean="0">
                          <a:ln>
                            <a:noFill/>
                          </a:ln>
                          <a:solidFill>
                            <a:schemeClr val="tx1"/>
                          </a:solidFill>
                          <a:effectLst/>
                          <a:uLnTx/>
                          <a:uFillTx/>
                          <a:latin typeface="Sakkal Majalla" panose="02000000000000000000" pitchFamily="2" charset="-78"/>
                          <a:cs typeface="Sakkal Majalla" panose="02000000000000000000" pitchFamily="2" charset="-78"/>
                        </a:rPr>
                        <a:t>الضريبي من أجل </a:t>
                      </a:r>
                      <a:r>
                        <a:rPr kumimoji="0" lang="ar-DZ" sz="3600" b="0" i="0" u="none" strike="noStrike" kern="1200" cap="none" spc="0" normalizeH="0" baseline="0" noProof="0" dirty="0" err="1" smtClean="0">
                          <a:ln>
                            <a:noFill/>
                          </a:ln>
                          <a:solidFill>
                            <a:srgbClr val="00B050"/>
                          </a:solidFill>
                          <a:effectLst/>
                          <a:uLnTx/>
                          <a:uFillTx/>
                          <a:latin typeface="Sakkal Majalla" panose="02000000000000000000" pitchFamily="2" charset="-78"/>
                          <a:cs typeface="Sakkal Majalla" panose="02000000000000000000" pitchFamily="2" charset="-78"/>
                        </a:rPr>
                        <a:t>الإقتصاد</a:t>
                      </a:r>
                      <a:r>
                        <a:rPr kumimoji="0" lang="ar-DZ" sz="3600" b="0" i="0" u="none" strike="noStrike" kern="1200" cap="none" spc="0" normalizeH="0" baseline="0" noProof="0" dirty="0" smtClean="0">
                          <a:ln>
                            <a:noFill/>
                          </a:ln>
                          <a:solidFill>
                            <a:srgbClr val="00B050"/>
                          </a:solidFill>
                          <a:effectLst/>
                          <a:uLnTx/>
                          <a:uFillTx/>
                          <a:latin typeface="Sakkal Majalla" panose="02000000000000000000" pitchFamily="2" charset="-78"/>
                          <a:cs typeface="Sakkal Majalla" panose="02000000000000000000" pitchFamily="2" charset="-78"/>
                        </a:rPr>
                        <a:t> في مبلغ الضريبة</a:t>
                      </a:r>
                      <a:r>
                        <a:rPr kumimoji="0" lang="ar-DZ" sz="3600" b="0" i="0" u="none" strike="noStrike" kern="1200" cap="none" spc="0" normalizeH="0" baseline="0" noProof="0" dirty="0" smtClean="0">
                          <a:ln>
                            <a:noFill/>
                          </a:ln>
                          <a:solidFill>
                            <a:srgbClr val="00B050"/>
                          </a:solidFill>
                          <a:effectLst/>
                          <a:uLnTx/>
                          <a:uFillTx/>
                          <a:latin typeface="Traditional Arabic" panose="02020603050405020304" pitchFamily="18" charset="-78"/>
                          <a:cs typeface="Traditional Arabic" panose="02020603050405020304" pitchFamily="18" charset="-78"/>
                        </a:rPr>
                        <a:t>.</a:t>
                      </a:r>
                      <a:endParaRPr kumimoji="0" lang="ar-DZ" sz="3600" b="1" i="0" u="none" strike="noStrike" kern="1200" cap="none" spc="0" normalizeH="0" baseline="0" noProof="0" dirty="0" smtClean="0">
                        <a:ln>
                          <a:noFill/>
                        </a:ln>
                        <a:solidFill>
                          <a:srgbClr val="00B050"/>
                        </a:solidFill>
                        <a:effectLst/>
                        <a:uLnTx/>
                        <a:uFillTx/>
                        <a:latin typeface="Traditional Arabic" panose="02020603050405020304" pitchFamily="18" charset="-78"/>
                        <a:cs typeface="Traditional Arabic" panose="02020603050405020304" pitchFamily="18" charset="-78"/>
                      </a:endParaRPr>
                    </a:p>
                    <a:p>
                      <a:pPr algn="r"/>
                      <a:endParaRPr lang="ar-DZ" sz="4000" dirty="0">
                        <a:solidFill>
                          <a:schemeClr val="tx1"/>
                        </a:solidFill>
                        <a:effectLst/>
                        <a:latin typeface="Sakkal Majalla" panose="02000000000000000000" pitchFamily="2" charset="-78"/>
                        <a:cs typeface="Sakkal Majalla" panose="02000000000000000000" pitchFamily="2" charset="-78"/>
                      </a:endParaRPr>
                    </a:p>
                  </a:txBody>
                  <a:tcPr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sp>
        <p:nvSpPr>
          <p:cNvPr id="5" name="Rectangle 1"/>
          <p:cNvSpPr>
            <a:spLocks noChangeArrowheads="1"/>
          </p:cNvSpPr>
          <p:nvPr/>
        </p:nvSpPr>
        <p:spPr bwMode="auto">
          <a:xfrm>
            <a:off x="-1139687" y="165110"/>
            <a:ext cx="1698755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1" eaLnBrk="0" fontAlgn="base" latinLnBrk="0" hangingPunct="0">
              <a:lnSpc>
                <a:spcPct val="100000"/>
              </a:lnSpc>
              <a:spcBef>
                <a:spcPct val="0"/>
              </a:spcBef>
              <a:spcAft>
                <a:spcPct val="0"/>
              </a:spcAft>
              <a:buClrTx/>
              <a:buSzTx/>
              <a:buFontTx/>
              <a:buNone/>
              <a:tabLst/>
            </a:pPr>
            <a:r>
              <a:rPr kumimoji="0" lang="fr-FR" sz="1800" b="0" i="0" u="none" strike="noStrike" cap="none" normalizeH="0" baseline="0" smtClean="0">
                <a:ln>
                  <a:noFill/>
                </a:ln>
                <a:solidFill>
                  <a:schemeClr val="tx1"/>
                </a:solidFill>
                <a:effectLst/>
                <a:latin typeface="Arial" panose="020B0604020202020204" pitchFamily="34" charset="0"/>
              </a:rPr>
              <a:t/>
            </a:r>
            <a:br>
              <a:rPr kumimoji="0" lang="fr-FR" sz="1800" b="0" i="0" u="none" strike="noStrike" cap="none" normalizeH="0" baseline="0" smtClean="0">
                <a:ln>
                  <a:noFill/>
                </a:ln>
                <a:solidFill>
                  <a:schemeClr val="tx1"/>
                </a:solidFill>
                <a:effectLst/>
                <a:latin typeface="Arial" panose="020B0604020202020204" pitchFamily="34" charset="0"/>
              </a:rPr>
            </a:br>
            <a:endParaRPr kumimoji="0" lang="fr-FR" sz="1800" b="0" i="0" u="none" strike="noStrike" cap="none" normalizeH="0" baseline="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8979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Espace réservé du contenu 5"/>
          <p:cNvGraphicFramePr>
            <a:graphicFrameLocks noGrp="1"/>
          </p:cNvGraphicFramePr>
          <p:nvPr>
            <p:ph idx="1"/>
            <p:extLst>
              <p:ext uri="{D42A27DB-BD31-4B8C-83A1-F6EECF244321}">
                <p14:modId xmlns:p14="http://schemas.microsoft.com/office/powerpoint/2010/main" val="2906845515"/>
              </p:ext>
            </p:extLst>
          </p:nvPr>
        </p:nvGraphicFramePr>
        <p:xfrm>
          <a:off x="646114" y="2155950"/>
          <a:ext cx="9734550" cy="4195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re 1"/>
          <p:cNvSpPr>
            <a:spLocks noGrp="1"/>
          </p:cNvSpPr>
          <p:nvPr>
            <p:ph type="title"/>
          </p:nvPr>
        </p:nvSpPr>
        <p:spPr>
          <a:xfrm>
            <a:off x="646113" y="153988"/>
            <a:ext cx="9734550" cy="1698625"/>
          </a:xfrm>
          <a:solidFill>
            <a:schemeClr val="tx2">
              <a:lumMod val="90000"/>
            </a:schemeClr>
          </a:solidFill>
        </p:spPr>
        <p:txBody>
          <a:bodyPr/>
          <a:lstStyle/>
          <a:p>
            <a:pPr algn="r"/>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chemeClr val="bg1"/>
              </a:solidFill>
            </a:endParaRPr>
          </a:p>
        </p:txBody>
      </p:sp>
    </p:spTree>
    <p:extLst>
      <p:ext uri="{BB962C8B-B14F-4D97-AF65-F5344CB8AC3E}">
        <p14:creationId xmlns:p14="http://schemas.microsoft.com/office/powerpoint/2010/main" val="1649668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218941"/>
            <a:ext cx="9747140" cy="1634307"/>
          </a:xfrm>
          <a:solidFill>
            <a:schemeClr val="tx2">
              <a:lumMod val="90000"/>
            </a:schemeClr>
          </a:solidFill>
        </p:spPr>
        <p:txBody>
          <a:bodyPr/>
          <a:lstStyle/>
          <a:p>
            <a:pPr algn="r"/>
            <a:r>
              <a:rPr lang="ar-DZ" sz="4000" dirty="0">
                <a:solidFill>
                  <a:schemeClr val="bg1"/>
                </a:solidFill>
                <a:latin typeface="Sakkal Majalla" panose="02000000000000000000" pitchFamily="2" charset="-78"/>
                <a:cs typeface="Sakkal Majalla" panose="02000000000000000000" pitchFamily="2" charset="-78"/>
              </a:rPr>
              <a:t>دروس على الخط                                               </a:t>
            </a:r>
            <a:r>
              <a:rPr lang="ar-DZ" sz="4000" dirty="0" smtClean="0">
                <a:solidFill>
                  <a:schemeClr val="bg1"/>
                </a:solidFill>
                <a:latin typeface="Sakkal Majalla" panose="02000000000000000000" pitchFamily="2" charset="-78"/>
                <a:cs typeface="Sakkal Majalla" panose="02000000000000000000" pitchFamily="2" charset="-78"/>
              </a:rPr>
              <a:t> </a:t>
            </a:r>
            <a:r>
              <a:rPr lang="ar-DZ" sz="4000" dirty="0">
                <a:solidFill>
                  <a:schemeClr val="bg1"/>
                </a:solidFill>
                <a:latin typeface="Sakkal Majalla" panose="02000000000000000000" pitchFamily="2" charset="-78"/>
                <a:cs typeface="Sakkal Majalla" panose="02000000000000000000" pitchFamily="2" charset="-78"/>
              </a:rPr>
              <a:t>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400" dirty="0">
                <a:solidFill>
                  <a:schemeClr val="bg1"/>
                </a:solidFill>
                <a:latin typeface="Sakkal Majalla" panose="02000000000000000000" pitchFamily="2" charset="-78"/>
                <a:cs typeface="Sakkal Majalla" panose="02000000000000000000" pitchFamily="2" charset="-78"/>
              </a:rPr>
              <a:t/>
            </a:r>
            <a:br>
              <a:rPr lang="ar-DZ" sz="44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solidFill>
                <a:schemeClr val="bg1"/>
              </a:solidFill>
            </a:endParaRPr>
          </a:p>
        </p:txBody>
      </p:sp>
      <p:sp>
        <p:nvSpPr>
          <p:cNvPr id="3" name="Espace réservé du contenu 2"/>
          <p:cNvSpPr>
            <a:spLocks noGrp="1"/>
          </p:cNvSpPr>
          <p:nvPr>
            <p:ph idx="1"/>
          </p:nvPr>
        </p:nvSpPr>
        <p:spPr>
          <a:xfrm>
            <a:off x="646111" y="2052918"/>
            <a:ext cx="9747139" cy="4195481"/>
          </a:xfrm>
          <a:solidFill>
            <a:schemeClr val="bg2">
              <a:lumMod val="20000"/>
              <a:lumOff val="80000"/>
            </a:schemeClr>
          </a:solidFill>
        </p:spPr>
        <p:txBody>
          <a:bodyPr/>
          <a:lstStyle/>
          <a:p>
            <a:pPr marL="0" lvl="0" indent="0" algn="ctr" rtl="1">
              <a:buClr>
                <a:srgbClr val="B31166"/>
              </a:buClr>
              <a:buNone/>
            </a:pPr>
            <a:r>
              <a:rPr lang="ar-DZ" sz="4000" b="1" dirty="0" smtClean="0">
                <a:solidFill>
                  <a:schemeClr val="accent3"/>
                </a:solidFill>
                <a:latin typeface="Sakkal Majalla" panose="02000000000000000000" pitchFamily="2" charset="-78"/>
                <a:cs typeface="Sakkal Majalla" panose="02000000000000000000" pitchFamily="2" charset="-78"/>
              </a:rPr>
              <a:t>المحاضرة الرابعة</a:t>
            </a:r>
            <a:endParaRPr lang="fr-FR" sz="4000" b="1" dirty="0" smtClean="0">
              <a:solidFill>
                <a:schemeClr val="accent3"/>
              </a:solidFill>
              <a:latin typeface="Sakkal Majalla" panose="02000000000000000000" pitchFamily="2" charset="-78"/>
              <a:cs typeface="Sakkal Majalla" panose="02000000000000000000" pitchFamily="2" charset="-78"/>
            </a:endParaRPr>
          </a:p>
          <a:p>
            <a:pPr marL="0" lvl="0" indent="0" algn="ctr" rtl="1">
              <a:buClr>
                <a:srgbClr val="B31166"/>
              </a:buClr>
              <a:buNone/>
            </a:pPr>
            <a:endParaRPr lang="fr-FR" sz="4000" b="1" dirty="0">
              <a:solidFill>
                <a:prstClr val="black">
                  <a:lumMod val="75000"/>
                  <a:lumOff val="25000"/>
                </a:prstClr>
              </a:solidFill>
              <a:latin typeface="Traditional Arabic" panose="02020603050405020304" pitchFamily="18" charset="-78"/>
              <a:cs typeface="Traditional Arabic" panose="02020603050405020304" pitchFamily="18" charset="-78"/>
            </a:endParaRPr>
          </a:p>
          <a:p>
            <a:pPr marL="0" lvl="0" indent="0" algn="ctr" rtl="1">
              <a:buClr>
                <a:srgbClr val="B31166"/>
              </a:buClr>
              <a:buNone/>
            </a:pPr>
            <a:r>
              <a:rPr lang="ar-DZ" sz="4000" b="1" dirty="0" smtClean="0">
                <a:solidFill>
                  <a:prstClr val="black">
                    <a:lumMod val="75000"/>
                    <a:lumOff val="25000"/>
                  </a:prstClr>
                </a:solidFill>
                <a:latin typeface="Traditional Arabic" panose="02020603050405020304" pitchFamily="18" charset="-78"/>
                <a:cs typeface="Traditional Arabic" panose="02020603050405020304" pitchFamily="18" charset="-78"/>
              </a:rPr>
              <a:t>مفاهيم </a:t>
            </a:r>
            <a:r>
              <a:rPr lang="ar-DZ" sz="4000" b="1" dirty="0">
                <a:solidFill>
                  <a:prstClr val="black">
                    <a:lumMod val="75000"/>
                    <a:lumOff val="25000"/>
                  </a:prstClr>
                </a:solidFill>
                <a:latin typeface="Traditional Arabic" panose="02020603050405020304" pitchFamily="18" charset="-78"/>
                <a:cs typeface="Traditional Arabic" panose="02020603050405020304" pitchFamily="18" charset="-78"/>
              </a:rPr>
              <a:t>أساسية حول التسيير الجبائي</a:t>
            </a:r>
          </a:p>
          <a:p>
            <a:pPr algn="r" rtl="1"/>
            <a:endParaRPr lang="fr-FR" dirty="0"/>
          </a:p>
        </p:txBody>
      </p:sp>
    </p:spTree>
    <p:extLst>
      <p:ext uri="{BB962C8B-B14F-4D97-AF65-F5344CB8AC3E}">
        <p14:creationId xmlns:p14="http://schemas.microsoft.com/office/powerpoint/2010/main" val="2300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154546"/>
            <a:ext cx="9760019" cy="1698702"/>
          </a:xfrm>
          <a:solidFill>
            <a:schemeClr val="accent6">
              <a:lumMod val="20000"/>
              <a:lumOff val="80000"/>
            </a:schemeClr>
          </a:solidFill>
        </p:spPr>
        <p:txBody>
          <a:bodyPr/>
          <a:lstStyle/>
          <a:p>
            <a:pPr algn="r"/>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solidFill>
                <a:schemeClr val="bg1"/>
              </a:solidFill>
            </a:endParaRPr>
          </a:p>
        </p:txBody>
      </p:sp>
      <p:sp>
        <p:nvSpPr>
          <p:cNvPr id="3" name="Espace réservé du contenu 2"/>
          <p:cNvSpPr>
            <a:spLocks noGrp="1"/>
          </p:cNvSpPr>
          <p:nvPr>
            <p:ph idx="1"/>
          </p:nvPr>
        </p:nvSpPr>
        <p:spPr>
          <a:xfrm>
            <a:off x="646112" y="2052918"/>
            <a:ext cx="9760018" cy="4195481"/>
          </a:xfrm>
          <a:solidFill>
            <a:schemeClr val="accent6">
              <a:lumMod val="40000"/>
              <a:lumOff val="60000"/>
            </a:schemeClr>
          </a:solidFill>
        </p:spPr>
        <p:txBody>
          <a:bodyPr/>
          <a:lstStyle/>
          <a:p>
            <a:pPr algn="ctr"/>
            <a:endParaRPr lang="fr-FR" sz="4000" b="1" dirty="0" smtClean="0">
              <a:latin typeface="Sakkal Majalla" panose="02000000000000000000" pitchFamily="2" charset="-78"/>
              <a:cs typeface="Sakkal Majalla" panose="02000000000000000000" pitchFamily="2" charset="-78"/>
            </a:endParaRPr>
          </a:p>
          <a:p>
            <a:pPr algn="ctr"/>
            <a:endParaRPr lang="fr-FR" sz="4000" b="1" dirty="0">
              <a:latin typeface="Sakkal Majalla" panose="02000000000000000000" pitchFamily="2" charset="-78"/>
              <a:cs typeface="Sakkal Majalla" panose="02000000000000000000" pitchFamily="2" charset="-78"/>
            </a:endParaRPr>
          </a:p>
          <a:p>
            <a:pPr algn="ctr" rtl="1"/>
            <a:r>
              <a:rPr lang="ar-DZ" sz="4000" b="1" dirty="0">
                <a:solidFill>
                  <a:srgbClr val="002060"/>
                </a:solidFill>
                <a:latin typeface="Sakkal Majalla" panose="02000000000000000000" pitchFamily="2" charset="-78"/>
                <a:cs typeface="Sakkal Majalla" panose="02000000000000000000" pitchFamily="2" charset="-78"/>
              </a:rPr>
              <a:t>مفاهيم أساسية حول التسيير الجبائي</a:t>
            </a:r>
            <a:endParaRPr lang="fr-FR" sz="4000" b="1" dirty="0">
              <a:solidFill>
                <a:srgbClr val="002060"/>
              </a:solidFill>
              <a:latin typeface="Sakkal Majalla" panose="02000000000000000000" pitchFamily="2" charset="-78"/>
              <a:cs typeface="Sakkal Majalla" panose="02000000000000000000" pitchFamily="2" charset="-78"/>
            </a:endParaRPr>
          </a:p>
          <a:p>
            <a:pPr marL="0" indent="0" algn="ctr">
              <a:buNone/>
            </a:pPr>
            <a:endParaRPr lang="fr-FR" sz="4000" b="1" dirty="0">
              <a:latin typeface="Sakkal Majalla" panose="02000000000000000000" pitchFamily="2" charset="-78"/>
              <a:cs typeface="Sakkal Majalla" panose="02000000000000000000" pitchFamily="2" charset="-78"/>
            </a:endParaRPr>
          </a:p>
          <a:p>
            <a:pPr marL="0" indent="0" algn="ctr">
              <a:buNone/>
            </a:pPr>
            <a:endParaRPr lang="fr-FR" sz="4000" b="1" dirty="0" smtClean="0">
              <a:latin typeface="Sakkal Majalla" panose="02000000000000000000" pitchFamily="2" charset="-78"/>
              <a:cs typeface="Sakkal Majalla" panose="02000000000000000000" pitchFamily="2" charset="-78"/>
            </a:endParaRPr>
          </a:p>
          <a:p>
            <a:pPr algn="ctr"/>
            <a:endParaRPr lang="fr-FR" sz="4000" b="1" dirty="0">
              <a:latin typeface="Sakkal Majalla" panose="02000000000000000000" pitchFamily="2" charset="-78"/>
              <a:cs typeface="Sakkal Majalla" panose="02000000000000000000" pitchFamily="2" charset="-78"/>
            </a:endParaRPr>
          </a:p>
          <a:p>
            <a:pPr algn="ctr"/>
            <a:endParaRPr lang="fr-FR" sz="4000" b="1" dirty="0" smtClean="0">
              <a:latin typeface="Sakkal Majalla" panose="02000000000000000000" pitchFamily="2" charset="-78"/>
              <a:cs typeface="Sakkal Majalla" panose="02000000000000000000" pitchFamily="2" charset="-78"/>
            </a:endParaRPr>
          </a:p>
          <a:p>
            <a:pPr marL="0" indent="0" algn="ctr">
              <a:buNone/>
            </a:pPr>
            <a:endParaRPr lang="fr-FR" sz="4000" b="1" dirty="0">
              <a:latin typeface="Sakkal Majalla" panose="02000000000000000000" pitchFamily="2" charset="-78"/>
              <a:cs typeface="Sakkal Majalla" panose="02000000000000000000" pitchFamily="2" charset="-78"/>
            </a:endParaRPr>
          </a:p>
          <a:p>
            <a:pPr algn="ctr"/>
            <a:endParaRPr lang="ar-DZ" sz="4000" b="1" dirty="0">
              <a:latin typeface="Sakkal Majalla" panose="02000000000000000000" pitchFamily="2" charset="-78"/>
              <a:cs typeface="Sakkal Majalla" panose="02000000000000000000" pitchFamily="2" charset="-78"/>
            </a:endParaRPr>
          </a:p>
          <a:p>
            <a:pPr algn="r" rtl="1"/>
            <a:endParaRPr lang="fr-FR" dirty="0"/>
          </a:p>
        </p:txBody>
      </p:sp>
    </p:spTree>
    <p:extLst>
      <p:ext uri="{BB962C8B-B14F-4D97-AF65-F5344CB8AC3E}">
        <p14:creationId xmlns:p14="http://schemas.microsoft.com/office/powerpoint/2010/main" val="407813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141668"/>
            <a:ext cx="9747140" cy="1711580"/>
          </a:xfrm>
          <a:solidFill>
            <a:schemeClr val="accent6">
              <a:lumMod val="40000"/>
              <a:lumOff val="60000"/>
            </a:schemeClr>
          </a:solidFill>
        </p:spPr>
        <p:txBody>
          <a:bodyPr/>
          <a:lstStyle/>
          <a:p>
            <a:pPr algn="r"/>
            <a:r>
              <a:rPr lang="ar-DZ" sz="4000" dirty="0">
                <a:solidFill>
                  <a:srgbClr val="002060"/>
                </a:solidFill>
                <a:latin typeface="Sakkal Majalla" panose="02000000000000000000" pitchFamily="2" charset="-78"/>
                <a:cs typeface="Sakkal Majalla" panose="02000000000000000000" pitchFamily="2" charset="-78"/>
              </a:rPr>
              <a:t>دروس على الخط                                                د. صالح </a:t>
            </a:r>
            <a:r>
              <a:rPr lang="ar-DZ" sz="4000" dirty="0" err="1">
                <a:solidFill>
                  <a:srgbClr val="002060"/>
                </a:solidFill>
                <a:latin typeface="Sakkal Majalla" panose="02000000000000000000" pitchFamily="2" charset="-78"/>
                <a:cs typeface="Sakkal Majalla" panose="02000000000000000000" pitchFamily="2" charset="-78"/>
              </a:rPr>
              <a:t>حميداتو</a:t>
            </a:r>
            <a:r>
              <a:rPr lang="ar-DZ" sz="4000" dirty="0">
                <a:solidFill>
                  <a:srgbClr val="002060"/>
                </a:solidFill>
                <a:latin typeface="Sakkal Majalla" panose="02000000000000000000" pitchFamily="2" charset="-78"/>
                <a:cs typeface="Sakkal Majalla" panose="02000000000000000000" pitchFamily="2" charset="-78"/>
              </a:rPr>
              <a:t/>
            </a:r>
            <a:br>
              <a:rPr lang="ar-DZ" sz="4000" dirty="0">
                <a:solidFill>
                  <a:srgbClr val="002060"/>
                </a:solidFill>
                <a:latin typeface="Sakkal Majalla" panose="02000000000000000000" pitchFamily="2" charset="-78"/>
                <a:cs typeface="Sakkal Majalla" panose="02000000000000000000" pitchFamily="2" charset="-78"/>
              </a:rPr>
            </a:br>
            <a:r>
              <a:rPr lang="ar-DZ" sz="4000" dirty="0">
                <a:solidFill>
                  <a:srgbClr val="002060"/>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solidFill>
                <a:srgbClr val="002060"/>
              </a:solidFill>
            </a:endParaRPr>
          </a:p>
        </p:txBody>
      </p:sp>
      <p:sp>
        <p:nvSpPr>
          <p:cNvPr id="3" name="Espace réservé du contenu 2"/>
          <p:cNvSpPr>
            <a:spLocks noGrp="1"/>
          </p:cNvSpPr>
          <p:nvPr>
            <p:ph idx="1"/>
          </p:nvPr>
        </p:nvSpPr>
        <p:spPr>
          <a:xfrm>
            <a:off x="646111" y="2052918"/>
            <a:ext cx="9747139" cy="4195481"/>
          </a:xfrm>
          <a:solidFill>
            <a:schemeClr val="tx1">
              <a:lumMod val="85000"/>
            </a:schemeClr>
          </a:solidFill>
        </p:spPr>
        <p:txBody>
          <a:bodyPr/>
          <a:lstStyle/>
          <a:p>
            <a:pPr algn="r" rtl="1"/>
            <a:endParaRPr lang="fr-FR" dirty="0" smtClean="0"/>
          </a:p>
          <a:p>
            <a:pPr marL="0" lvl="0" indent="0" algn="ctr">
              <a:buClr>
                <a:srgbClr val="B31166"/>
              </a:buClr>
              <a:buNone/>
            </a:pPr>
            <a:r>
              <a:rPr lang="ar-SA" sz="3200" b="1" dirty="0">
                <a:solidFill>
                  <a:srgbClr val="FF0000"/>
                </a:solidFill>
                <a:latin typeface="Sakkal Majalla" panose="02000000000000000000" pitchFamily="2" charset="-78"/>
                <a:cs typeface="Sakkal Majalla" panose="02000000000000000000" pitchFamily="2" charset="-78"/>
              </a:rPr>
              <a:t>مفهوم التسيير الجبائي</a:t>
            </a:r>
            <a:endParaRPr lang="ar-DZ" sz="3200" b="1" dirty="0">
              <a:solidFill>
                <a:srgbClr val="FF0000"/>
              </a:solidFill>
              <a:latin typeface="Sakkal Majalla" panose="02000000000000000000" pitchFamily="2" charset="-78"/>
              <a:cs typeface="Sakkal Majalla" panose="02000000000000000000" pitchFamily="2" charset="-78"/>
            </a:endParaRPr>
          </a:p>
          <a:p>
            <a:pPr marL="0" lvl="0" indent="0" algn="just" rtl="1">
              <a:buClr>
                <a:srgbClr val="B31166"/>
              </a:buClr>
              <a:buNone/>
            </a:pPr>
            <a:r>
              <a:rPr lang="ar-SA" sz="3200" dirty="0">
                <a:solidFill>
                  <a:prstClr val="black">
                    <a:lumMod val="75000"/>
                    <a:lumOff val="25000"/>
                  </a:prstClr>
                </a:solidFill>
                <a:latin typeface="Sakkal Majalla" panose="02000000000000000000" pitchFamily="2" charset="-78"/>
                <a:cs typeface="Sakkal Majalla" panose="02000000000000000000" pitchFamily="2" charset="-78"/>
              </a:rPr>
              <a:t>التسيير الجبائي أحد فروع التسيير المالي ويقصد به </a:t>
            </a:r>
            <a:r>
              <a:rPr lang="ar-SA" sz="3200" dirty="0">
                <a:solidFill>
                  <a:srgbClr val="00B0F0"/>
                </a:solidFill>
                <a:latin typeface="Sakkal Majalla" panose="02000000000000000000" pitchFamily="2" charset="-78"/>
                <a:cs typeface="Sakkal Majalla" panose="02000000000000000000" pitchFamily="2" charset="-78"/>
              </a:rPr>
              <a:t>إدراج العامل الجبائي في </a:t>
            </a:r>
            <a:r>
              <a:rPr lang="ar-SA" sz="3200" dirty="0" err="1">
                <a:solidFill>
                  <a:srgbClr val="00B0F0"/>
                </a:solidFill>
                <a:latin typeface="Sakkal Majalla" panose="02000000000000000000" pitchFamily="2" charset="-78"/>
                <a:cs typeface="Sakkal Majalla" panose="02000000000000000000" pitchFamily="2" charset="-78"/>
              </a:rPr>
              <a:t>إتخاذ</a:t>
            </a:r>
            <a:r>
              <a:rPr lang="ar-SA" sz="3200" dirty="0">
                <a:solidFill>
                  <a:srgbClr val="00B0F0"/>
                </a:solidFill>
                <a:latin typeface="Sakkal Majalla" panose="02000000000000000000" pitchFamily="2" charset="-78"/>
                <a:cs typeface="Sakkal Majalla" panose="02000000000000000000" pitchFamily="2" charset="-78"/>
              </a:rPr>
              <a:t> القرار</a:t>
            </a:r>
            <a:r>
              <a:rPr lang="ar-SA" sz="3200" dirty="0">
                <a:solidFill>
                  <a:prstClr val="black">
                    <a:lumMod val="75000"/>
                    <a:lumOff val="25000"/>
                  </a:prstClr>
                </a:solidFill>
                <a:latin typeface="Sakkal Majalla" panose="02000000000000000000" pitchFamily="2" charset="-78"/>
                <a:cs typeface="Sakkal Majalla" panose="02000000000000000000" pitchFamily="2" charset="-78"/>
              </a:rPr>
              <a:t>، وذلك بهدف تمكين المؤسسة من </a:t>
            </a:r>
            <a:r>
              <a:rPr lang="ar-SA" sz="3200" dirty="0">
                <a:solidFill>
                  <a:srgbClr val="00B050"/>
                </a:solidFill>
                <a:latin typeface="Sakkal Majalla" panose="02000000000000000000" pitchFamily="2" charset="-78"/>
                <a:cs typeface="Sakkal Majalla" panose="02000000000000000000" pitchFamily="2" charset="-78"/>
              </a:rPr>
              <a:t>الاستفادة من المزايا التي يطرحها التشريع الجبائي وتقليص الأعباء الضريبية </a:t>
            </a:r>
            <a:r>
              <a:rPr lang="ar-SA" sz="3200" dirty="0">
                <a:solidFill>
                  <a:prstClr val="black">
                    <a:lumMod val="75000"/>
                    <a:lumOff val="25000"/>
                  </a:prstClr>
                </a:solidFill>
                <a:latin typeface="Sakkal Majalla" panose="02000000000000000000" pitchFamily="2" charset="-78"/>
                <a:cs typeface="Sakkal Majalla" panose="02000000000000000000" pitchFamily="2" charset="-78"/>
              </a:rPr>
              <a:t>إلى حدها الأدنى وذلك من خلال قدرتها على </a:t>
            </a:r>
            <a:r>
              <a:rPr lang="ar-SA" sz="3200" dirty="0" err="1">
                <a:solidFill>
                  <a:prstClr val="black">
                    <a:lumMod val="75000"/>
                    <a:lumOff val="25000"/>
                  </a:prstClr>
                </a:solidFill>
                <a:latin typeface="Sakkal Majalla" panose="02000000000000000000" pitchFamily="2" charset="-78"/>
                <a:cs typeface="Sakkal Majalla" panose="02000000000000000000" pitchFamily="2" charset="-78"/>
              </a:rPr>
              <a:t>إستغلال</a:t>
            </a:r>
            <a:r>
              <a:rPr lang="ar-SA" sz="3200" dirty="0">
                <a:solidFill>
                  <a:prstClr val="black">
                    <a:lumMod val="75000"/>
                    <a:lumOff val="25000"/>
                  </a:prstClr>
                </a:solidFill>
                <a:latin typeface="Sakkal Majalla" panose="02000000000000000000" pitchFamily="2" charset="-78"/>
                <a:cs typeface="Sakkal Majalla" panose="02000000000000000000" pitchFamily="2" charset="-78"/>
              </a:rPr>
              <a:t> الفرص والمزايا الضريبية التي يمنحها القانون والتحكم فيها، وكذلك البحث عن أحسن الطرق والخيارات </a:t>
            </a:r>
            <a:r>
              <a:rPr lang="ar-SA" sz="3200" dirty="0" err="1">
                <a:solidFill>
                  <a:prstClr val="black">
                    <a:lumMod val="75000"/>
                    <a:lumOff val="25000"/>
                  </a:prstClr>
                </a:solidFill>
                <a:latin typeface="Sakkal Majalla" panose="02000000000000000000" pitchFamily="2" charset="-78"/>
                <a:cs typeface="Sakkal Majalla" panose="02000000000000000000" pitchFamily="2" charset="-78"/>
              </a:rPr>
              <a:t>الجبائية</a:t>
            </a:r>
            <a:r>
              <a:rPr lang="ar-SA" sz="3200" dirty="0">
                <a:solidFill>
                  <a:prstClr val="black">
                    <a:lumMod val="75000"/>
                    <a:lumOff val="25000"/>
                  </a:prstClr>
                </a:solidFill>
                <a:latin typeface="Sakkal Majalla" panose="02000000000000000000" pitchFamily="2" charset="-78"/>
                <a:cs typeface="Sakkal Majalla" panose="02000000000000000000" pitchFamily="2" charset="-78"/>
              </a:rPr>
              <a:t> وتوظيفها لفائدة المؤسسة </a:t>
            </a:r>
            <a:r>
              <a:rPr lang="ar-SA" sz="3200" dirty="0">
                <a:solidFill>
                  <a:srgbClr val="00B050"/>
                </a:solidFill>
                <a:latin typeface="Sakkal Majalla" panose="02000000000000000000" pitchFamily="2" charset="-78"/>
                <a:cs typeface="Sakkal Majalla" panose="02000000000000000000" pitchFamily="2" charset="-78"/>
              </a:rPr>
              <a:t>في ظل </a:t>
            </a:r>
            <a:r>
              <a:rPr lang="ar-SA" sz="3200" dirty="0" err="1">
                <a:solidFill>
                  <a:srgbClr val="00B050"/>
                </a:solidFill>
                <a:latin typeface="Sakkal Majalla" panose="02000000000000000000" pitchFamily="2" charset="-78"/>
                <a:cs typeface="Sakkal Majalla" panose="02000000000000000000" pitchFamily="2" charset="-78"/>
              </a:rPr>
              <a:t>الإلتزام</a:t>
            </a:r>
            <a:r>
              <a:rPr lang="ar-SA" sz="3200" dirty="0">
                <a:solidFill>
                  <a:srgbClr val="00B050"/>
                </a:solidFill>
                <a:latin typeface="Sakkal Majalla" panose="02000000000000000000" pitchFamily="2" charset="-78"/>
                <a:cs typeface="Sakkal Majalla" panose="02000000000000000000" pitchFamily="2" charset="-78"/>
              </a:rPr>
              <a:t> بقواعد التشريع الجبائي</a:t>
            </a:r>
            <a:r>
              <a:rPr lang="ar-SA" sz="3200" baseline="30000" dirty="0">
                <a:solidFill>
                  <a:srgbClr val="00B050"/>
                </a:solidFill>
                <a:latin typeface="Sakkal Majalla" panose="02000000000000000000" pitchFamily="2" charset="-78"/>
                <a:cs typeface="Sakkal Majalla" panose="02000000000000000000" pitchFamily="2" charset="-78"/>
              </a:rPr>
              <a:t> </a:t>
            </a:r>
            <a:endParaRPr lang="fr-FR" sz="3200" dirty="0">
              <a:solidFill>
                <a:srgbClr val="00B050"/>
              </a:solidFill>
              <a:latin typeface="Sakkal Majalla" panose="02000000000000000000" pitchFamily="2" charset="-78"/>
              <a:cs typeface="Sakkal Majalla" panose="02000000000000000000" pitchFamily="2" charset="-78"/>
            </a:endParaRPr>
          </a:p>
          <a:p>
            <a:pPr algn="r" rtl="1"/>
            <a:endParaRPr lang="fr-FR" sz="32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881021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1" end="1"/>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3">
                                            <p:txEl>
                                              <p:pRg st="2" end="2"/>
                                            </p:txEl>
                                          </p:spTgt>
                                        </p:tgtEl>
                                        <p:attrNameLst>
                                          <p:attrName>ppt_x</p:attrName>
                                          <p:attrName>ppt_y</p:attrName>
                                        </p:attrNameLst>
                                      </p:cBhvr>
                                    </p:animMotion>
                                    <p:animRot by="1500000">
                                      <p:cBhvr>
                                        <p:cTn id="11" dur="125" fill="hold">
                                          <p:stCondLst>
                                            <p:cond delay="0"/>
                                          </p:stCondLst>
                                        </p:cTn>
                                        <p:tgtEl>
                                          <p:spTgt spid="3">
                                            <p:txEl>
                                              <p:pRg st="2" end="2"/>
                                            </p:txEl>
                                          </p:spTgt>
                                        </p:tgtEl>
                                        <p:attrNameLst>
                                          <p:attrName>r</p:attrName>
                                        </p:attrNameLst>
                                      </p:cBhvr>
                                    </p:animRot>
                                    <p:animRot by="-1500000">
                                      <p:cBhvr>
                                        <p:cTn id="12" dur="125" fill="hold">
                                          <p:stCondLst>
                                            <p:cond delay="125"/>
                                          </p:stCondLst>
                                        </p:cTn>
                                        <p:tgtEl>
                                          <p:spTgt spid="3">
                                            <p:txEl>
                                              <p:pRg st="2" end="2"/>
                                            </p:txEl>
                                          </p:spTgt>
                                        </p:tgtEl>
                                        <p:attrNameLst>
                                          <p:attrName>r</p:attrName>
                                        </p:attrNameLst>
                                      </p:cBhvr>
                                    </p:animRot>
                                    <p:animRot by="-1500000">
                                      <p:cBhvr>
                                        <p:cTn id="13" dur="125" fill="hold">
                                          <p:stCondLst>
                                            <p:cond delay="250"/>
                                          </p:stCondLst>
                                        </p:cTn>
                                        <p:tgtEl>
                                          <p:spTgt spid="3">
                                            <p:txEl>
                                              <p:pRg st="2" end="2"/>
                                            </p:txEl>
                                          </p:spTgt>
                                        </p:tgtEl>
                                        <p:attrNameLst>
                                          <p:attrName>r</p:attrName>
                                        </p:attrNameLst>
                                      </p:cBhvr>
                                    </p:animRot>
                                    <p:animRot by="1500000">
                                      <p:cBhvr>
                                        <p:cTn id="14" dur="125" fill="hold">
                                          <p:stCondLst>
                                            <p:cond delay="375"/>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115910"/>
            <a:ext cx="9734261" cy="1737338"/>
          </a:xfrm>
          <a:solidFill>
            <a:schemeClr val="tx2">
              <a:lumMod val="90000"/>
            </a:schemeClr>
          </a:solidFill>
        </p:spPr>
        <p:txBody>
          <a:bodyPr/>
          <a:lstStyle/>
          <a:p>
            <a:pPr algn="r"/>
            <a:r>
              <a:rPr lang="ar-DZ" sz="4000" dirty="0">
                <a:solidFill>
                  <a:srgbClr val="002060"/>
                </a:solidFill>
                <a:latin typeface="Sakkal Majalla" panose="02000000000000000000" pitchFamily="2" charset="-78"/>
                <a:cs typeface="Sakkal Majalla" panose="02000000000000000000" pitchFamily="2" charset="-78"/>
              </a:rPr>
              <a:t>دروس على الخط                                                د. صالح </a:t>
            </a:r>
            <a:r>
              <a:rPr lang="ar-DZ" sz="4000" dirty="0" err="1">
                <a:solidFill>
                  <a:srgbClr val="002060"/>
                </a:solidFill>
                <a:latin typeface="Sakkal Majalla" panose="02000000000000000000" pitchFamily="2" charset="-78"/>
                <a:cs typeface="Sakkal Majalla" panose="02000000000000000000" pitchFamily="2" charset="-78"/>
              </a:rPr>
              <a:t>حميداتو</a:t>
            </a:r>
            <a:r>
              <a:rPr lang="ar-DZ" sz="4000" dirty="0">
                <a:solidFill>
                  <a:srgbClr val="002060"/>
                </a:solidFill>
                <a:latin typeface="Sakkal Majalla" panose="02000000000000000000" pitchFamily="2" charset="-78"/>
                <a:cs typeface="Sakkal Majalla" panose="02000000000000000000" pitchFamily="2" charset="-78"/>
              </a:rPr>
              <a:t/>
            </a:r>
            <a:br>
              <a:rPr lang="ar-DZ" sz="4000" dirty="0">
                <a:solidFill>
                  <a:srgbClr val="002060"/>
                </a:solidFill>
                <a:latin typeface="Sakkal Majalla" panose="02000000000000000000" pitchFamily="2" charset="-78"/>
                <a:cs typeface="Sakkal Majalla" panose="02000000000000000000" pitchFamily="2" charset="-78"/>
              </a:rPr>
            </a:br>
            <a:r>
              <a:rPr lang="ar-DZ" sz="4000" dirty="0">
                <a:solidFill>
                  <a:srgbClr val="002060"/>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solidFill>
                <a:srgbClr val="002060"/>
              </a:solidFill>
            </a:endParaRPr>
          </a:p>
        </p:txBody>
      </p:sp>
      <p:sp>
        <p:nvSpPr>
          <p:cNvPr id="3" name="Espace réservé du contenu 2"/>
          <p:cNvSpPr>
            <a:spLocks noGrp="1"/>
          </p:cNvSpPr>
          <p:nvPr>
            <p:ph idx="1"/>
          </p:nvPr>
        </p:nvSpPr>
        <p:spPr>
          <a:xfrm>
            <a:off x="646112" y="1944710"/>
            <a:ext cx="9734260" cy="4303689"/>
          </a:xfrm>
          <a:solidFill>
            <a:schemeClr val="accent4">
              <a:lumMod val="20000"/>
              <a:lumOff val="80000"/>
            </a:schemeClr>
          </a:solidFill>
        </p:spPr>
        <p:txBody>
          <a:bodyPr/>
          <a:lstStyle/>
          <a:p>
            <a:pPr marL="0" indent="0" algn="r" rtl="1">
              <a:buNone/>
            </a:pPr>
            <a:endParaRPr lang="fr-FR" sz="4000" b="1" dirty="0" smtClean="0">
              <a:latin typeface="Sakkal Majalla" panose="02000000000000000000" pitchFamily="2" charset="-78"/>
              <a:cs typeface="Sakkal Majalla" panose="02000000000000000000" pitchFamily="2" charset="-78"/>
            </a:endParaRPr>
          </a:p>
          <a:p>
            <a:pPr lvl="0" algn="ctr" rtl="1">
              <a:buClr>
                <a:srgbClr val="B31166"/>
              </a:buClr>
            </a:pPr>
            <a:r>
              <a:rPr lang="ar-DZ" sz="3200" b="1" dirty="0">
                <a:solidFill>
                  <a:srgbClr val="FF0000"/>
                </a:solidFill>
                <a:latin typeface="Sakkal Majalla" panose="02000000000000000000" pitchFamily="2" charset="-78"/>
                <a:cs typeface="Sakkal Majalla" panose="02000000000000000000" pitchFamily="2" charset="-78"/>
              </a:rPr>
              <a:t>تعريف </a:t>
            </a:r>
            <a:r>
              <a:rPr lang="ar-SA" sz="3200" b="1" dirty="0">
                <a:solidFill>
                  <a:srgbClr val="FF0000"/>
                </a:solidFill>
                <a:latin typeface="Sakkal Majalla" panose="02000000000000000000" pitchFamily="2" charset="-78"/>
                <a:cs typeface="Sakkal Majalla" panose="02000000000000000000" pitchFamily="2" charset="-78"/>
              </a:rPr>
              <a:t>كريستين كولي</a:t>
            </a:r>
            <a:r>
              <a:rPr lang="ar-DZ" sz="3200" b="1" dirty="0">
                <a:solidFill>
                  <a:srgbClr val="FF0000"/>
                </a:solidFill>
                <a:latin typeface="Sakkal Majalla" panose="02000000000000000000" pitchFamily="2" charset="-78"/>
                <a:cs typeface="Sakkal Majalla" panose="02000000000000000000" pitchFamily="2" charset="-78"/>
              </a:rPr>
              <a:t>ت</a:t>
            </a:r>
            <a:r>
              <a:rPr lang="ar-SA" sz="3200" b="1" dirty="0">
                <a:solidFill>
                  <a:srgbClr val="FF0000"/>
                </a:solidFill>
                <a:latin typeface="Sakkal Majalla" panose="02000000000000000000" pitchFamily="2" charset="-78"/>
                <a:cs typeface="Sakkal Majalla" panose="02000000000000000000" pitchFamily="2" charset="-78"/>
              </a:rPr>
              <a:t> (</a:t>
            </a:r>
            <a:r>
              <a:rPr lang="fr-FR" sz="3200" b="1" dirty="0">
                <a:solidFill>
                  <a:srgbClr val="FF0000"/>
                </a:solidFill>
                <a:latin typeface="Sakkal Majalla" panose="02000000000000000000" pitchFamily="2" charset="-78"/>
                <a:cs typeface="Sakkal Majalla" panose="02000000000000000000" pitchFamily="2" charset="-78"/>
              </a:rPr>
              <a:t>Christine Collette</a:t>
            </a:r>
            <a:r>
              <a:rPr lang="ar-SA" sz="3200" b="1" dirty="0">
                <a:solidFill>
                  <a:srgbClr val="FF0000"/>
                </a:solidFill>
                <a:latin typeface="Sakkal Majalla" panose="02000000000000000000" pitchFamily="2" charset="-78"/>
                <a:cs typeface="Sakkal Majalla" panose="02000000000000000000" pitchFamily="2" charset="-78"/>
              </a:rPr>
              <a:t>) </a:t>
            </a:r>
            <a:r>
              <a:rPr lang="ar-DZ" sz="3200" b="1" dirty="0">
                <a:solidFill>
                  <a:prstClr val="black">
                    <a:lumMod val="75000"/>
                    <a:lumOff val="25000"/>
                  </a:prstClr>
                </a:solidFill>
                <a:latin typeface="Sakkal Majalla" panose="02000000000000000000" pitchFamily="2" charset="-78"/>
                <a:cs typeface="Sakkal Majalla" panose="02000000000000000000" pitchFamily="2" charset="-78"/>
              </a:rPr>
              <a:t>للتسيير الجبائي :</a:t>
            </a:r>
          </a:p>
          <a:p>
            <a:pPr algn="r" rtl="1"/>
            <a:r>
              <a:rPr lang="ar-SA" sz="3200" dirty="0">
                <a:solidFill>
                  <a:schemeClr val="bg1"/>
                </a:solidFill>
                <a:latin typeface="Sakkal Majalla" panose="02000000000000000000" pitchFamily="2" charset="-78"/>
                <a:cs typeface="Sakkal Majalla" panose="02000000000000000000" pitchFamily="2" charset="-78"/>
              </a:rPr>
              <a:t>"</a:t>
            </a:r>
            <a:r>
              <a:rPr lang="ar-SA" sz="3200" b="1" dirty="0">
                <a:solidFill>
                  <a:schemeClr val="bg1"/>
                </a:solidFill>
                <a:latin typeface="Sakkal Majalla" panose="02000000000000000000" pitchFamily="2" charset="-78"/>
                <a:cs typeface="Sakkal Majalla" panose="02000000000000000000" pitchFamily="2" charset="-78"/>
              </a:rPr>
              <a:t>إن تسيير الضريبة يعني أن الضريبة التي هي بمثابة </a:t>
            </a:r>
            <a:r>
              <a:rPr lang="ar-SA" sz="3200" b="1" dirty="0" err="1">
                <a:solidFill>
                  <a:srgbClr val="00B050"/>
                </a:solidFill>
                <a:latin typeface="Sakkal Majalla" panose="02000000000000000000" pitchFamily="2" charset="-78"/>
                <a:cs typeface="Sakkal Majalla" panose="02000000000000000000" pitchFamily="2" charset="-78"/>
              </a:rPr>
              <a:t>إلتزام</a:t>
            </a:r>
            <a:r>
              <a:rPr lang="ar-SA" sz="3200" b="1" dirty="0">
                <a:solidFill>
                  <a:srgbClr val="00B050"/>
                </a:solidFill>
                <a:latin typeface="Sakkal Majalla" panose="02000000000000000000" pitchFamily="2" charset="-78"/>
                <a:cs typeface="Sakkal Majalla" panose="02000000000000000000" pitchFamily="2" charset="-78"/>
              </a:rPr>
              <a:t> قانوني للمؤسسة</a:t>
            </a:r>
            <a:r>
              <a:rPr lang="ar-SA" sz="3200" b="1" dirty="0">
                <a:latin typeface="Sakkal Majalla" panose="02000000000000000000" pitchFamily="2" charset="-78"/>
                <a:cs typeface="Sakkal Majalla" panose="02000000000000000000" pitchFamily="2" charset="-78"/>
              </a:rPr>
              <a:t> </a:t>
            </a:r>
            <a:r>
              <a:rPr lang="ar-SA" sz="3200" b="1" dirty="0">
                <a:solidFill>
                  <a:schemeClr val="bg1"/>
                </a:solidFill>
                <a:latin typeface="Sakkal Majalla" panose="02000000000000000000" pitchFamily="2" charset="-78"/>
                <a:cs typeface="Sakkal Majalla" panose="02000000000000000000" pitchFamily="2" charset="-78"/>
              </a:rPr>
              <a:t>يمكن أن تستخدم لصالح المؤسسة وأن تصبح </a:t>
            </a:r>
            <a:r>
              <a:rPr lang="ar-SA" sz="3200" b="1" dirty="0">
                <a:solidFill>
                  <a:srgbClr val="00B050"/>
                </a:solidFill>
                <a:latin typeface="Sakkal Majalla" panose="02000000000000000000" pitchFamily="2" charset="-78"/>
                <a:cs typeface="Sakkal Majalla" panose="02000000000000000000" pitchFamily="2" charset="-78"/>
              </a:rPr>
              <a:t>متغيراً فعالاً في استراتيجيتها </a:t>
            </a:r>
            <a:r>
              <a:rPr lang="ar-SA" sz="3200" b="1" dirty="0">
                <a:solidFill>
                  <a:schemeClr val="bg1"/>
                </a:solidFill>
                <a:latin typeface="Sakkal Majalla" panose="02000000000000000000" pitchFamily="2" charset="-78"/>
                <a:cs typeface="Sakkal Majalla" panose="02000000000000000000" pitchFamily="2" charset="-78"/>
              </a:rPr>
              <a:t>بدلاً من السلبية تجاه الجباية، يطرح الاستعمال الفعال والذكي لها"</a:t>
            </a:r>
            <a:endParaRPr lang="ar-DZ" sz="3200" b="1" dirty="0">
              <a:solidFill>
                <a:schemeClr val="bg1"/>
              </a:solidFill>
              <a:latin typeface="Sakkal Majalla" panose="02000000000000000000" pitchFamily="2" charset="-78"/>
              <a:cs typeface="Sakkal Majalla" panose="02000000000000000000" pitchFamily="2" charset="-78"/>
            </a:endParaRPr>
          </a:p>
          <a:p>
            <a:pPr algn="r" rtl="1"/>
            <a:endParaRPr lang="fr-FR" dirty="0"/>
          </a:p>
        </p:txBody>
      </p:sp>
    </p:spTree>
    <p:extLst>
      <p:ext uri="{BB962C8B-B14F-4D97-AF65-F5344CB8AC3E}">
        <p14:creationId xmlns:p14="http://schemas.microsoft.com/office/powerpoint/2010/main" val="117526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1" end="1"/>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3">
                                            <p:txEl>
                                              <p:pRg st="2" end="2"/>
                                            </p:txEl>
                                          </p:spTgt>
                                        </p:tgtEl>
                                        <p:attrNameLst>
                                          <p:attrName>ppt_x</p:attrName>
                                          <p:attrName>ppt_y</p:attrName>
                                        </p:attrNameLst>
                                      </p:cBhvr>
                                    </p:animMotion>
                                    <p:animRot by="1500000">
                                      <p:cBhvr>
                                        <p:cTn id="11" dur="125" fill="hold">
                                          <p:stCondLst>
                                            <p:cond delay="0"/>
                                          </p:stCondLst>
                                        </p:cTn>
                                        <p:tgtEl>
                                          <p:spTgt spid="3">
                                            <p:txEl>
                                              <p:pRg st="2" end="2"/>
                                            </p:txEl>
                                          </p:spTgt>
                                        </p:tgtEl>
                                        <p:attrNameLst>
                                          <p:attrName>r</p:attrName>
                                        </p:attrNameLst>
                                      </p:cBhvr>
                                    </p:animRot>
                                    <p:animRot by="-1500000">
                                      <p:cBhvr>
                                        <p:cTn id="12" dur="125" fill="hold">
                                          <p:stCondLst>
                                            <p:cond delay="125"/>
                                          </p:stCondLst>
                                        </p:cTn>
                                        <p:tgtEl>
                                          <p:spTgt spid="3">
                                            <p:txEl>
                                              <p:pRg st="2" end="2"/>
                                            </p:txEl>
                                          </p:spTgt>
                                        </p:tgtEl>
                                        <p:attrNameLst>
                                          <p:attrName>r</p:attrName>
                                        </p:attrNameLst>
                                      </p:cBhvr>
                                    </p:animRot>
                                    <p:animRot by="-1500000">
                                      <p:cBhvr>
                                        <p:cTn id="13" dur="125" fill="hold">
                                          <p:stCondLst>
                                            <p:cond delay="250"/>
                                          </p:stCondLst>
                                        </p:cTn>
                                        <p:tgtEl>
                                          <p:spTgt spid="3">
                                            <p:txEl>
                                              <p:pRg st="2" end="2"/>
                                            </p:txEl>
                                          </p:spTgt>
                                        </p:tgtEl>
                                        <p:attrNameLst>
                                          <p:attrName>r</p:attrName>
                                        </p:attrNameLst>
                                      </p:cBhvr>
                                    </p:animRot>
                                    <p:animRot by="1500000">
                                      <p:cBhvr>
                                        <p:cTn id="14" dur="125" fill="hold">
                                          <p:stCondLst>
                                            <p:cond delay="375"/>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180304"/>
            <a:ext cx="9721382" cy="1672944"/>
          </a:xfrm>
          <a:solidFill>
            <a:schemeClr val="accent3">
              <a:lumMod val="20000"/>
              <a:lumOff val="80000"/>
            </a:schemeClr>
          </a:solidFill>
        </p:spPr>
        <p:txBody>
          <a:bodyPr/>
          <a:lstStyle/>
          <a:p>
            <a:pPr algn="r" rtl="1"/>
            <a:r>
              <a:rPr lang="ar-DZ" sz="4000" dirty="0">
                <a:solidFill>
                  <a:srgbClr val="002060"/>
                </a:solidFill>
                <a:latin typeface="Sakkal Majalla" panose="02000000000000000000" pitchFamily="2" charset="-78"/>
                <a:cs typeface="Sakkal Majalla" panose="02000000000000000000" pitchFamily="2" charset="-78"/>
              </a:rPr>
              <a:t>دروس على الخط                                                د. صالح </a:t>
            </a:r>
            <a:r>
              <a:rPr lang="ar-DZ" sz="4000" dirty="0" err="1">
                <a:solidFill>
                  <a:srgbClr val="002060"/>
                </a:solidFill>
                <a:latin typeface="Sakkal Majalla" panose="02000000000000000000" pitchFamily="2" charset="-78"/>
                <a:cs typeface="Sakkal Majalla" panose="02000000000000000000" pitchFamily="2" charset="-78"/>
              </a:rPr>
              <a:t>حميداتو</a:t>
            </a:r>
            <a:r>
              <a:rPr lang="ar-DZ" sz="4000" dirty="0">
                <a:solidFill>
                  <a:srgbClr val="002060"/>
                </a:solidFill>
                <a:latin typeface="Sakkal Majalla" panose="02000000000000000000" pitchFamily="2" charset="-78"/>
                <a:cs typeface="Sakkal Majalla" panose="02000000000000000000" pitchFamily="2" charset="-78"/>
              </a:rPr>
              <a:t/>
            </a:r>
            <a:br>
              <a:rPr lang="ar-DZ" sz="4000" dirty="0">
                <a:solidFill>
                  <a:srgbClr val="002060"/>
                </a:solidFill>
                <a:latin typeface="Sakkal Majalla" panose="02000000000000000000" pitchFamily="2" charset="-78"/>
                <a:cs typeface="Sakkal Majalla" panose="02000000000000000000" pitchFamily="2" charset="-78"/>
              </a:rPr>
            </a:br>
            <a:r>
              <a:rPr lang="ar-DZ" sz="4000" dirty="0">
                <a:solidFill>
                  <a:srgbClr val="002060"/>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solidFill>
                <a:srgbClr val="002060"/>
              </a:solidFill>
            </a:endParaRPr>
          </a:p>
        </p:txBody>
      </p:sp>
      <p:sp>
        <p:nvSpPr>
          <p:cNvPr id="3" name="Espace réservé du contenu 2"/>
          <p:cNvSpPr>
            <a:spLocks noGrp="1"/>
          </p:cNvSpPr>
          <p:nvPr>
            <p:ph idx="1"/>
          </p:nvPr>
        </p:nvSpPr>
        <p:spPr>
          <a:xfrm>
            <a:off x="646112" y="2052919"/>
            <a:ext cx="9721382" cy="4025910"/>
          </a:xfrm>
          <a:solidFill>
            <a:schemeClr val="accent6">
              <a:lumMod val="40000"/>
              <a:lumOff val="60000"/>
            </a:schemeClr>
          </a:solidFill>
        </p:spPr>
        <p:txBody>
          <a:bodyPr>
            <a:normAutofit lnSpcReduction="10000"/>
          </a:bodyPr>
          <a:lstStyle/>
          <a:p>
            <a:pPr lvl="0" algn="ctr" rtl="1">
              <a:buClr>
                <a:srgbClr val="B31166"/>
              </a:buClr>
            </a:pPr>
            <a:r>
              <a:rPr lang="ar-DZ" sz="4000" b="1" dirty="0">
                <a:solidFill>
                  <a:prstClr val="black">
                    <a:lumMod val="75000"/>
                    <a:lumOff val="25000"/>
                  </a:prstClr>
                </a:solidFill>
                <a:latin typeface="Sakkal Majalla" panose="02000000000000000000" pitchFamily="2" charset="-78"/>
                <a:cs typeface="Sakkal Majalla" panose="02000000000000000000" pitchFamily="2" charset="-78"/>
              </a:rPr>
              <a:t>أبعاد التسيير </a:t>
            </a:r>
            <a:r>
              <a:rPr lang="ar-DZ" sz="4000" b="1" dirty="0" smtClean="0">
                <a:solidFill>
                  <a:prstClr val="black">
                    <a:lumMod val="75000"/>
                    <a:lumOff val="25000"/>
                  </a:prstClr>
                </a:solidFill>
                <a:latin typeface="Sakkal Majalla" panose="02000000000000000000" pitchFamily="2" charset="-78"/>
                <a:cs typeface="Sakkal Majalla" panose="02000000000000000000" pitchFamily="2" charset="-78"/>
              </a:rPr>
              <a:t>الجبائي</a:t>
            </a:r>
          </a:p>
          <a:p>
            <a:pPr marL="0" lvl="0" indent="0" algn="ctr" rtl="1">
              <a:buClr>
                <a:srgbClr val="B31166"/>
              </a:buClr>
              <a:buNone/>
            </a:pPr>
            <a:endParaRPr lang="ar-DZ" sz="4000" b="1" kern="0" dirty="0">
              <a:solidFill>
                <a:prstClr val="black">
                  <a:lumMod val="75000"/>
                  <a:lumOff val="25000"/>
                </a:prstClr>
              </a:solidFill>
              <a:latin typeface="Sakkal Majalla" panose="02000000000000000000" pitchFamily="2" charset="-78"/>
              <a:cs typeface="Sakkal Majalla" panose="02000000000000000000" pitchFamily="2" charset="-78"/>
            </a:endParaRPr>
          </a:p>
          <a:p>
            <a:pPr lvl="0" algn="r" rtl="1"/>
            <a:r>
              <a:rPr lang="ar-DZ" sz="4000" b="1" dirty="0" smtClean="0">
                <a:solidFill>
                  <a:srgbClr val="00B0F0"/>
                </a:solidFill>
                <a:latin typeface="Sakkal Majalla" panose="02000000000000000000" pitchFamily="2" charset="-78"/>
                <a:cs typeface="Sakkal Majalla" panose="02000000000000000000" pitchFamily="2" charset="-78"/>
              </a:rPr>
              <a:t>البعد الأول</a:t>
            </a:r>
            <a:r>
              <a:rPr lang="ar-DZ" sz="4000" dirty="0" smtClean="0">
                <a:solidFill>
                  <a:schemeClr val="bg2">
                    <a:lumMod val="60000"/>
                    <a:lumOff val="40000"/>
                  </a:schemeClr>
                </a:solidFill>
                <a:latin typeface="Sakkal Majalla" panose="02000000000000000000" pitchFamily="2" charset="-78"/>
                <a:cs typeface="Sakkal Majalla" panose="02000000000000000000" pitchFamily="2" charset="-78"/>
              </a:rPr>
              <a:t>:</a:t>
            </a:r>
            <a:r>
              <a:rPr lang="ar-DZ" sz="4000" dirty="0" smtClean="0">
                <a:latin typeface="Sakkal Majalla" panose="02000000000000000000" pitchFamily="2" charset="-78"/>
                <a:cs typeface="Sakkal Majalla" panose="02000000000000000000" pitchFamily="2" charset="-78"/>
              </a:rPr>
              <a:t>  </a:t>
            </a:r>
            <a:r>
              <a:rPr lang="ar-SA" sz="4000" dirty="0">
                <a:solidFill>
                  <a:schemeClr val="bg1"/>
                </a:solidFill>
                <a:latin typeface="Sakkal Majalla" panose="02000000000000000000" pitchFamily="2" charset="-78"/>
                <a:cs typeface="Sakkal Majalla" panose="02000000000000000000" pitchFamily="2" charset="-78"/>
              </a:rPr>
              <a:t>التسيير الجبائي ينظر إليه من ناحية سلوك المؤسسة تجاه الالتزامات التي تفرض</a:t>
            </a:r>
            <a:r>
              <a:rPr lang="ar-DZ" sz="4000" dirty="0">
                <a:solidFill>
                  <a:schemeClr val="bg1"/>
                </a:solidFill>
                <a:latin typeface="Sakkal Majalla" panose="02000000000000000000" pitchFamily="2" charset="-78"/>
                <a:cs typeface="Sakkal Majalla" panose="02000000000000000000" pitchFamily="2" charset="-78"/>
              </a:rPr>
              <a:t>ها </a:t>
            </a:r>
            <a:r>
              <a:rPr lang="ar-DZ" sz="4000" dirty="0" err="1">
                <a:solidFill>
                  <a:schemeClr val="bg1"/>
                </a:solidFill>
                <a:latin typeface="Sakkal Majalla" panose="02000000000000000000" pitchFamily="2" charset="-78"/>
                <a:cs typeface="Sakkal Majalla" panose="02000000000000000000" pitchFamily="2" charset="-78"/>
              </a:rPr>
              <a:t>الإ</a:t>
            </a:r>
            <a:r>
              <a:rPr lang="ar-SA" sz="4000" dirty="0">
                <a:solidFill>
                  <a:schemeClr val="bg1"/>
                </a:solidFill>
                <a:latin typeface="Sakkal Majalla" panose="02000000000000000000" pitchFamily="2" charset="-78"/>
                <a:cs typeface="Sakkal Majalla" panose="02000000000000000000" pitchFamily="2" charset="-78"/>
              </a:rPr>
              <a:t>دارة </a:t>
            </a:r>
            <a:r>
              <a:rPr lang="ar-SA" sz="4000" dirty="0" err="1">
                <a:solidFill>
                  <a:schemeClr val="bg1"/>
                </a:solidFill>
                <a:latin typeface="Sakkal Majalla" panose="02000000000000000000" pitchFamily="2" charset="-78"/>
                <a:cs typeface="Sakkal Majalla" panose="02000000000000000000" pitchFamily="2" charset="-78"/>
              </a:rPr>
              <a:t>الجبائية</a:t>
            </a:r>
            <a:r>
              <a:rPr lang="ar-SA" sz="4000" dirty="0" smtClean="0">
                <a:solidFill>
                  <a:schemeClr val="bg1"/>
                </a:solidFill>
                <a:latin typeface="Sakkal Majalla" panose="02000000000000000000" pitchFamily="2" charset="-78"/>
                <a:cs typeface="Sakkal Majalla" panose="02000000000000000000" pitchFamily="2" charset="-78"/>
              </a:rPr>
              <a:t>.</a:t>
            </a:r>
            <a:endParaRPr lang="ar-DZ" sz="4000" dirty="0" smtClean="0">
              <a:solidFill>
                <a:schemeClr val="bg1"/>
              </a:solidFill>
              <a:latin typeface="Sakkal Majalla" panose="02000000000000000000" pitchFamily="2" charset="-78"/>
              <a:cs typeface="Sakkal Majalla" panose="02000000000000000000" pitchFamily="2" charset="-78"/>
            </a:endParaRPr>
          </a:p>
          <a:p>
            <a:pPr algn="r" rtl="1"/>
            <a:r>
              <a:rPr lang="ar-DZ" sz="4000" b="1" dirty="0" smtClean="0">
                <a:solidFill>
                  <a:srgbClr val="00B0F0"/>
                </a:solidFill>
                <a:latin typeface="Sakkal Majalla" panose="02000000000000000000" pitchFamily="2" charset="-78"/>
                <a:cs typeface="Sakkal Majalla" panose="02000000000000000000" pitchFamily="2" charset="-78"/>
              </a:rPr>
              <a:t>البعد الثاني:</a:t>
            </a:r>
            <a:r>
              <a:rPr lang="ar-SA" sz="4000" dirty="0">
                <a:solidFill>
                  <a:schemeClr val="bg1"/>
                </a:solidFill>
                <a:latin typeface="Sakkal Majalla" panose="02000000000000000000" pitchFamily="2" charset="-78"/>
                <a:cs typeface="Sakkal Majalla" panose="02000000000000000000" pitchFamily="2" charset="-78"/>
              </a:rPr>
              <a:t>التسيير الجبائي ينظر إليه على أنه مجموعة القرارات </a:t>
            </a:r>
            <a:r>
              <a:rPr lang="ar-SA" sz="4000" dirty="0" err="1">
                <a:solidFill>
                  <a:schemeClr val="bg1"/>
                </a:solidFill>
                <a:latin typeface="Sakkal Majalla" panose="02000000000000000000" pitchFamily="2" charset="-78"/>
                <a:cs typeface="Sakkal Majalla" panose="02000000000000000000" pitchFamily="2" charset="-78"/>
              </a:rPr>
              <a:t>الجبائية</a:t>
            </a:r>
            <a:r>
              <a:rPr lang="ar-SA" sz="4000" dirty="0">
                <a:solidFill>
                  <a:schemeClr val="bg1"/>
                </a:solidFill>
                <a:latin typeface="Sakkal Majalla" panose="02000000000000000000" pitchFamily="2" charset="-78"/>
                <a:cs typeface="Sakkal Majalla" panose="02000000000000000000" pitchFamily="2" charset="-78"/>
              </a:rPr>
              <a:t> التي تلائم مصلحة </a:t>
            </a:r>
            <a:r>
              <a:rPr lang="ar-SA" sz="4000" dirty="0" smtClean="0">
                <a:solidFill>
                  <a:schemeClr val="bg1"/>
                </a:solidFill>
                <a:latin typeface="Sakkal Majalla" panose="02000000000000000000" pitchFamily="2" charset="-78"/>
                <a:cs typeface="Sakkal Majalla" panose="02000000000000000000" pitchFamily="2" charset="-78"/>
              </a:rPr>
              <a:t>المؤسسة</a:t>
            </a:r>
            <a:r>
              <a:rPr lang="ar-DZ" sz="4000" dirty="0" smtClean="0">
                <a:solidFill>
                  <a:schemeClr val="bg1"/>
                </a:solidFill>
                <a:latin typeface="Sakkal Majalla" panose="02000000000000000000" pitchFamily="2" charset="-78"/>
                <a:cs typeface="Sakkal Majalla" panose="02000000000000000000" pitchFamily="2" charset="-78"/>
              </a:rPr>
              <a:t>.</a:t>
            </a:r>
            <a:endParaRPr lang="fr-FR" sz="4000" dirty="0">
              <a:solidFill>
                <a:schemeClr val="bg1"/>
              </a:solidFill>
              <a:latin typeface="Sakkal Majalla" panose="02000000000000000000" pitchFamily="2" charset="-78"/>
              <a:cs typeface="Sakkal Majalla" panose="02000000000000000000" pitchFamily="2" charset="-78"/>
            </a:endParaRPr>
          </a:p>
          <a:p>
            <a:pPr algn="r" rtl="1"/>
            <a:endParaRPr lang="fr-FR" dirty="0"/>
          </a:p>
        </p:txBody>
      </p:sp>
      <p:sp>
        <p:nvSpPr>
          <p:cNvPr id="6" name="Rectangle 5"/>
          <p:cNvSpPr/>
          <p:nvPr/>
        </p:nvSpPr>
        <p:spPr>
          <a:xfrm>
            <a:off x="3048000" y="3105835"/>
            <a:ext cx="6096000" cy="369332"/>
          </a:xfrm>
          <a:prstGeom prst="rect">
            <a:avLst/>
          </a:prstGeom>
        </p:spPr>
        <p:txBody>
          <a:bodyPr>
            <a:spAutoFit/>
          </a:bodyPr>
          <a:lstStyle/>
          <a:p>
            <a:pPr algn="r"/>
            <a:endParaRPr lang="fr-FR" dirty="0"/>
          </a:p>
        </p:txBody>
      </p:sp>
    </p:spTree>
    <p:extLst>
      <p:ext uri="{BB962C8B-B14F-4D97-AF65-F5344CB8AC3E}">
        <p14:creationId xmlns:p14="http://schemas.microsoft.com/office/powerpoint/2010/main" val="74643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3">
                                            <p:txEl>
                                              <p:pRg st="2" end="2"/>
                                            </p:txEl>
                                          </p:spTgt>
                                        </p:tgtEl>
                                        <p:attrNameLst>
                                          <p:attrName>ppt_x</p:attrName>
                                          <p:attrName>ppt_y</p:attrName>
                                        </p:attrNameLst>
                                      </p:cBhvr>
                                    </p:animMotion>
                                    <p:animRot by="1500000">
                                      <p:cBhvr>
                                        <p:cTn id="11" dur="125" fill="hold">
                                          <p:stCondLst>
                                            <p:cond delay="0"/>
                                          </p:stCondLst>
                                        </p:cTn>
                                        <p:tgtEl>
                                          <p:spTgt spid="3">
                                            <p:txEl>
                                              <p:pRg st="2" end="2"/>
                                            </p:txEl>
                                          </p:spTgt>
                                        </p:tgtEl>
                                        <p:attrNameLst>
                                          <p:attrName>r</p:attrName>
                                        </p:attrNameLst>
                                      </p:cBhvr>
                                    </p:animRot>
                                    <p:animRot by="-1500000">
                                      <p:cBhvr>
                                        <p:cTn id="12" dur="125" fill="hold">
                                          <p:stCondLst>
                                            <p:cond delay="125"/>
                                          </p:stCondLst>
                                        </p:cTn>
                                        <p:tgtEl>
                                          <p:spTgt spid="3">
                                            <p:txEl>
                                              <p:pRg st="2" end="2"/>
                                            </p:txEl>
                                          </p:spTgt>
                                        </p:tgtEl>
                                        <p:attrNameLst>
                                          <p:attrName>r</p:attrName>
                                        </p:attrNameLst>
                                      </p:cBhvr>
                                    </p:animRot>
                                    <p:animRot by="-1500000">
                                      <p:cBhvr>
                                        <p:cTn id="13" dur="125" fill="hold">
                                          <p:stCondLst>
                                            <p:cond delay="250"/>
                                          </p:stCondLst>
                                        </p:cTn>
                                        <p:tgtEl>
                                          <p:spTgt spid="3">
                                            <p:txEl>
                                              <p:pRg st="2" end="2"/>
                                            </p:txEl>
                                          </p:spTgt>
                                        </p:tgtEl>
                                        <p:attrNameLst>
                                          <p:attrName>r</p:attrName>
                                        </p:attrNameLst>
                                      </p:cBhvr>
                                    </p:animRot>
                                    <p:animRot by="1500000">
                                      <p:cBhvr>
                                        <p:cTn id="14" dur="125" fill="hold">
                                          <p:stCondLst>
                                            <p:cond delay="375"/>
                                          </p:stCondLst>
                                        </p:cTn>
                                        <p:tgtEl>
                                          <p:spTgt spid="3">
                                            <p:txEl>
                                              <p:pRg st="2" end="2"/>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nodeType="click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3">
                                            <p:txEl>
                                              <p:pRg st="3" end="3"/>
                                            </p:txEl>
                                          </p:spTgt>
                                        </p:tgtEl>
                                        <p:attrNameLst>
                                          <p:attrName>ppt_x</p:attrName>
                                          <p:attrName>ppt_y</p:attrName>
                                        </p:attrNameLst>
                                      </p:cBhvr>
                                    </p:animMotion>
                                    <p:animRot by="1500000">
                                      <p:cBhvr>
                                        <p:cTn id="19" dur="125" fill="hold">
                                          <p:stCondLst>
                                            <p:cond delay="0"/>
                                          </p:stCondLst>
                                        </p:cTn>
                                        <p:tgtEl>
                                          <p:spTgt spid="3">
                                            <p:txEl>
                                              <p:pRg st="3" end="3"/>
                                            </p:txEl>
                                          </p:spTgt>
                                        </p:tgtEl>
                                        <p:attrNameLst>
                                          <p:attrName>r</p:attrName>
                                        </p:attrNameLst>
                                      </p:cBhvr>
                                    </p:animRot>
                                    <p:animRot by="-1500000">
                                      <p:cBhvr>
                                        <p:cTn id="20" dur="125" fill="hold">
                                          <p:stCondLst>
                                            <p:cond delay="125"/>
                                          </p:stCondLst>
                                        </p:cTn>
                                        <p:tgtEl>
                                          <p:spTgt spid="3">
                                            <p:txEl>
                                              <p:pRg st="3" end="3"/>
                                            </p:txEl>
                                          </p:spTgt>
                                        </p:tgtEl>
                                        <p:attrNameLst>
                                          <p:attrName>r</p:attrName>
                                        </p:attrNameLst>
                                      </p:cBhvr>
                                    </p:animRot>
                                    <p:animRot by="-1500000">
                                      <p:cBhvr>
                                        <p:cTn id="21" dur="125" fill="hold">
                                          <p:stCondLst>
                                            <p:cond delay="250"/>
                                          </p:stCondLst>
                                        </p:cTn>
                                        <p:tgtEl>
                                          <p:spTgt spid="3">
                                            <p:txEl>
                                              <p:pRg st="3" end="3"/>
                                            </p:txEl>
                                          </p:spTgt>
                                        </p:tgtEl>
                                        <p:attrNameLst>
                                          <p:attrName>r</p:attrName>
                                        </p:attrNameLst>
                                      </p:cBhvr>
                                    </p:animRot>
                                    <p:animRot by="1500000">
                                      <p:cBhvr>
                                        <p:cTn id="22" dur="125" fill="hold">
                                          <p:stCondLst>
                                            <p:cond delay="375"/>
                                          </p:stCondLst>
                                        </p:cTn>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257577"/>
            <a:ext cx="9721382" cy="1595671"/>
          </a:xfrm>
          <a:solidFill>
            <a:schemeClr val="accent3">
              <a:lumMod val="40000"/>
              <a:lumOff val="60000"/>
            </a:schemeClr>
          </a:solidFill>
        </p:spPr>
        <p:txBody>
          <a:bodyPr/>
          <a:lstStyle/>
          <a:p>
            <a:pPr algn="r"/>
            <a:r>
              <a:rPr lang="ar-DZ" sz="4000" dirty="0" smtClean="0">
                <a:solidFill>
                  <a:srgbClr val="EBEBEB"/>
                </a:solidFill>
                <a:latin typeface="Sakkal Majalla" panose="02000000000000000000" pitchFamily="2" charset="-78"/>
                <a:cs typeface="Sakkal Majalla" panose="02000000000000000000" pitchFamily="2" charset="-78"/>
              </a:rPr>
              <a:t> </a:t>
            </a:r>
            <a:r>
              <a:rPr lang="ar-DZ" sz="4000" dirty="0" smtClean="0">
                <a:solidFill>
                  <a:srgbClr val="002060"/>
                </a:solidFill>
                <a:latin typeface="Sakkal Majalla" panose="02000000000000000000" pitchFamily="2" charset="-78"/>
                <a:cs typeface="Sakkal Majalla" panose="02000000000000000000" pitchFamily="2" charset="-78"/>
              </a:rPr>
              <a:t>دروس </a:t>
            </a:r>
            <a:r>
              <a:rPr lang="ar-DZ" sz="4000" dirty="0">
                <a:solidFill>
                  <a:srgbClr val="002060"/>
                </a:solidFill>
                <a:latin typeface="Sakkal Majalla" panose="02000000000000000000" pitchFamily="2" charset="-78"/>
                <a:cs typeface="Sakkal Majalla" panose="02000000000000000000" pitchFamily="2" charset="-78"/>
              </a:rPr>
              <a:t>على الخط                                                د. صالح </a:t>
            </a:r>
            <a:r>
              <a:rPr lang="ar-DZ" sz="4000" dirty="0" err="1">
                <a:solidFill>
                  <a:srgbClr val="002060"/>
                </a:solidFill>
                <a:latin typeface="Sakkal Majalla" panose="02000000000000000000" pitchFamily="2" charset="-78"/>
                <a:cs typeface="Sakkal Majalla" panose="02000000000000000000" pitchFamily="2" charset="-78"/>
              </a:rPr>
              <a:t>حميداتو</a:t>
            </a:r>
            <a:r>
              <a:rPr lang="ar-DZ" sz="4000" dirty="0">
                <a:solidFill>
                  <a:srgbClr val="002060"/>
                </a:solidFill>
                <a:latin typeface="Sakkal Majalla" panose="02000000000000000000" pitchFamily="2" charset="-78"/>
                <a:cs typeface="Sakkal Majalla" panose="02000000000000000000" pitchFamily="2" charset="-78"/>
              </a:rPr>
              <a:t/>
            </a:r>
            <a:br>
              <a:rPr lang="ar-DZ" sz="4000" dirty="0">
                <a:solidFill>
                  <a:srgbClr val="002060"/>
                </a:solidFill>
                <a:latin typeface="Sakkal Majalla" panose="02000000000000000000" pitchFamily="2" charset="-78"/>
                <a:cs typeface="Sakkal Majalla" panose="02000000000000000000" pitchFamily="2" charset="-78"/>
              </a:rPr>
            </a:br>
            <a:r>
              <a:rPr lang="ar-DZ" sz="4000" dirty="0">
                <a:solidFill>
                  <a:srgbClr val="002060"/>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solidFill>
                <a:srgbClr val="002060"/>
              </a:solidFill>
            </a:endParaRP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42685737"/>
              </p:ext>
            </p:extLst>
          </p:nvPr>
        </p:nvGraphicFramePr>
        <p:xfrm>
          <a:off x="646112" y="1996226"/>
          <a:ext cx="9721382" cy="45462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980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218941"/>
            <a:ext cx="9734261" cy="1634307"/>
          </a:xfrm>
          <a:solidFill>
            <a:schemeClr val="accent4">
              <a:lumMod val="40000"/>
              <a:lumOff val="60000"/>
            </a:schemeClr>
          </a:solidFill>
        </p:spPr>
        <p:txBody>
          <a:bodyPr/>
          <a:lstStyle/>
          <a:p>
            <a:pPr algn="r"/>
            <a:r>
              <a:rPr lang="ar-DZ" sz="4000" dirty="0">
                <a:solidFill>
                  <a:srgbClr val="002060"/>
                </a:solidFill>
                <a:latin typeface="Sakkal Majalla" panose="02000000000000000000" pitchFamily="2" charset="-78"/>
                <a:cs typeface="Sakkal Majalla" panose="02000000000000000000" pitchFamily="2" charset="-78"/>
              </a:rPr>
              <a:t>دروس على الخط                                                د. صالح </a:t>
            </a:r>
            <a:r>
              <a:rPr lang="ar-DZ" sz="4000" dirty="0" err="1">
                <a:solidFill>
                  <a:srgbClr val="002060"/>
                </a:solidFill>
                <a:latin typeface="Sakkal Majalla" panose="02000000000000000000" pitchFamily="2" charset="-78"/>
                <a:cs typeface="Sakkal Majalla" panose="02000000000000000000" pitchFamily="2" charset="-78"/>
              </a:rPr>
              <a:t>حميداتو</a:t>
            </a:r>
            <a:r>
              <a:rPr lang="ar-DZ" sz="4000" dirty="0">
                <a:solidFill>
                  <a:srgbClr val="002060"/>
                </a:solidFill>
                <a:latin typeface="Sakkal Majalla" panose="02000000000000000000" pitchFamily="2" charset="-78"/>
                <a:cs typeface="Sakkal Majalla" panose="02000000000000000000" pitchFamily="2" charset="-78"/>
              </a:rPr>
              <a:t/>
            </a:r>
            <a:br>
              <a:rPr lang="ar-DZ" sz="4000" dirty="0">
                <a:solidFill>
                  <a:srgbClr val="002060"/>
                </a:solidFill>
                <a:latin typeface="Sakkal Majalla" panose="02000000000000000000" pitchFamily="2" charset="-78"/>
                <a:cs typeface="Sakkal Majalla" panose="02000000000000000000" pitchFamily="2" charset="-78"/>
              </a:rPr>
            </a:br>
            <a:r>
              <a:rPr lang="ar-DZ" sz="4000" dirty="0">
                <a:solidFill>
                  <a:srgbClr val="002060"/>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solidFill>
                <a:srgbClr val="002060"/>
              </a:solidFill>
            </a:endParaRPr>
          </a:p>
        </p:txBody>
      </p:sp>
      <p:sp>
        <p:nvSpPr>
          <p:cNvPr id="3" name="Espace réservé du contenu 2"/>
          <p:cNvSpPr>
            <a:spLocks noGrp="1"/>
          </p:cNvSpPr>
          <p:nvPr>
            <p:ph idx="1"/>
          </p:nvPr>
        </p:nvSpPr>
        <p:spPr>
          <a:xfrm>
            <a:off x="646112" y="2052918"/>
            <a:ext cx="9734260" cy="4195481"/>
          </a:xfrm>
          <a:solidFill>
            <a:schemeClr val="tx1">
              <a:lumMod val="75000"/>
            </a:schemeClr>
          </a:solidFill>
        </p:spPr>
        <p:txBody>
          <a:bodyPr>
            <a:noAutofit/>
          </a:bodyPr>
          <a:lstStyle/>
          <a:p>
            <a:pPr lvl="0" algn="ctr" rtl="1">
              <a:buClr>
                <a:srgbClr val="B31166"/>
              </a:buClr>
            </a:pPr>
            <a:r>
              <a:rPr lang="ar-DZ" sz="4000" b="1" dirty="0">
                <a:solidFill>
                  <a:schemeClr val="bg2">
                    <a:lumMod val="60000"/>
                    <a:lumOff val="40000"/>
                  </a:schemeClr>
                </a:solidFill>
                <a:latin typeface="Sakkal Majalla" panose="02000000000000000000" pitchFamily="2" charset="-78"/>
                <a:cs typeface="Sakkal Majalla" panose="02000000000000000000" pitchFamily="2" charset="-78"/>
              </a:rPr>
              <a:t>ضرورة التسيير الجبائي للمؤسسة الاقتصادية</a:t>
            </a:r>
            <a:endParaRPr lang="fr-FR" sz="4000" b="1" dirty="0">
              <a:solidFill>
                <a:schemeClr val="bg2">
                  <a:lumMod val="60000"/>
                  <a:lumOff val="40000"/>
                </a:schemeClr>
              </a:solidFill>
              <a:latin typeface="Sakkal Majalla" panose="02000000000000000000" pitchFamily="2" charset="-78"/>
              <a:cs typeface="Sakkal Majalla" panose="02000000000000000000" pitchFamily="2" charset="-78"/>
            </a:endParaRPr>
          </a:p>
          <a:p>
            <a:pPr algn="r" rtl="1"/>
            <a:r>
              <a:rPr lang="ar-DZ" sz="4000" b="1" dirty="0">
                <a:latin typeface="Sakkal Majalla" panose="02000000000000000000" pitchFamily="2" charset="-78"/>
                <a:ea typeface="Calibri" panose="020F0502020204030204" pitchFamily="34" charset="0"/>
                <a:cs typeface="Sakkal Majalla" panose="02000000000000000000" pitchFamily="2" charset="-78"/>
              </a:rPr>
              <a:t>إن استمرار ونمو المؤسسة الاقتصادية مرهون </a:t>
            </a:r>
            <a:r>
              <a:rPr lang="ar-DZ" sz="4000" b="1" dirty="0">
                <a:solidFill>
                  <a:srgbClr val="FF0000"/>
                </a:solidFill>
                <a:latin typeface="Sakkal Majalla" panose="02000000000000000000" pitchFamily="2" charset="-78"/>
                <a:ea typeface="Calibri" panose="020F0502020204030204" pitchFamily="34" charset="0"/>
                <a:cs typeface="Sakkal Majalla" panose="02000000000000000000" pitchFamily="2" charset="-78"/>
              </a:rPr>
              <a:t>بقدرة وكفاءة المسير في صنع القرارات المهمة </a:t>
            </a:r>
            <a:r>
              <a:rPr lang="ar-DZ" sz="4000" b="1" dirty="0">
                <a:latin typeface="Sakkal Majalla" panose="02000000000000000000" pitchFamily="2" charset="-78"/>
                <a:ea typeface="Calibri" panose="020F0502020204030204" pitchFamily="34" charset="0"/>
                <a:cs typeface="Sakkal Majalla" panose="02000000000000000000" pitchFamily="2" charset="-78"/>
              </a:rPr>
              <a:t>خاصة فيما يتعلق بالقرارات التمويلية، والتي يتوقف عليها تعظيم العوائد </a:t>
            </a:r>
            <a:r>
              <a:rPr lang="ar-DZ" sz="4000" b="1" dirty="0" err="1">
                <a:latin typeface="Sakkal Majalla" panose="02000000000000000000" pitchFamily="2" charset="-78"/>
                <a:ea typeface="Calibri" panose="020F0502020204030204" pitchFamily="34" charset="0"/>
                <a:cs typeface="Sakkal Majalla" panose="02000000000000000000" pitchFamily="2" charset="-78"/>
              </a:rPr>
              <a:t>وتدنئة</a:t>
            </a:r>
            <a:r>
              <a:rPr lang="ar-DZ" sz="4000" b="1" dirty="0">
                <a:latin typeface="Sakkal Majalla" panose="02000000000000000000" pitchFamily="2" charset="-78"/>
                <a:ea typeface="Calibri" panose="020F0502020204030204" pitchFamily="34" charset="0"/>
                <a:cs typeface="Sakkal Majalla" panose="02000000000000000000" pitchFamily="2" charset="-78"/>
              </a:rPr>
              <a:t> التكاليف إلى أدنى قدر ممكن.</a:t>
            </a:r>
          </a:p>
          <a:p>
            <a:pPr algn="r"/>
            <a:endParaRPr lang="ar-DZ" sz="4000" b="1" dirty="0">
              <a:latin typeface="Sakkal Majalla" panose="02000000000000000000" pitchFamily="2" charset="-78"/>
              <a:cs typeface="Sakkal Majalla" panose="02000000000000000000" pitchFamily="2" charset="-78"/>
            </a:endParaRPr>
          </a:p>
          <a:p>
            <a:pPr algn="r"/>
            <a:endParaRPr lang="ar-DZ" sz="4000" b="1" dirty="0">
              <a:latin typeface="Sakkal Majalla" panose="02000000000000000000" pitchFamily="2" charset="-78"/>
              <a:cs typeface="Sakkal Majalla" panose="02000000000000000000" pitchFamily="2" charset="-78"/>
            </a:endParaRPr>
          </a:p>
          <a:p>
            <a:pPr algn="r"/>
            <a:r>
              <a:rPr lang="ar-DZ" sz="4000" dirty="0">
                <a:latin typeface="Sakkal Majalla" panose="02000000000000000000" pitchFamily="2" charset="-78"/>
                <a:cs typeface="Sakkal Majalla" panose="02000000000000000000" pitchFamily="2" charset="-78"/>
              </a:rPr>
              <a:t> </a:t>
            </a:r>
            <a:r>
              <a:rPr lang="ar-DZ" sz="4000" b="1" dirty="0">
                <a:latin typeface="Sakkal Majalla" panose="02000000000000000000" pitchFamily="2" charset="-78"/>
                <a:cs typeface="Sakkal Majalla" panose="02000000000000000000" pitchFamily="2" charset="-78"/>
              </a:rPr>
              <a:t>ولتحقيق هذا يجب أن يدرك المسير جميع العوامل المؤثرة على صنع هذه القرارات وتمت الإحاطة </a:t>
            </a:r>
            <a:r>
              <a:rPr lang="ar-DZ" sz="4000" b="1" dirty="0">
                <a:solidFill>
                  <a:srgbClr val="00B050"/>
                </a:solidFill>
                <a:latin typeface="Sakkal Majalla" panose="02000000000000000000" pitchFamily="2" charset="-78"/>
                <a:cs typeface="Sakkal Majalla" panose="02000000000000000000" pitchFamily="2" charset="-78"/>
              </a:rPr>
              <a:t>بمحيط المؤسسة بمكوناته الداخلية والخارجية</a:t>
            </a:r>
            <a:r>
              <a:rPr lang="ar-DZ" sz="4000" dirty="0">
                <a:solidFill>
                  <a:srgbClr val="00B050"/>
                </a:solidFill>
                <a:latin typeface="Sakkal Majalla" panose="02000000000000000000" pitchFamily="2" charset="-78"/>
                <a:cs typeface="Sakkal Majalla" panose="02000000000000000000" pitchFamily="2" charset="-78"/>
              </a:rPr>
              <a:t>.</a:t>
            </a:r>
            <a:endParaRPr lang="ar-DZ" sz="4000" b="1" dirty="0">
              <a:solidFill>
                <a:srgbClr val="00B050"/>
              </a:solidFill>
              <a:latin typeface="Sakkal Majalla" panose="02000000000000000000" pitchFamily="2" charset="-78"/>
              <a:ea typeface="Calibri" panose="020F0502020204030204" pitchFamily="34" charset="0"/>
              <a:cs typeface="Sakkal Majalla" panose="02000000000000000000" pitchFamily="2" charset="-78"/>
            </a:endParaRPr>
          </a:p>
          <a:p>
            <a:pPr algn="r" rtl="1"/>
            <a:endParaRPr lang="fr-FR" sz="40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23651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3">
                                            <p:txEl>
                                              <p:pRg st="1" end="1"/>
                                            </p:txEl>
                                          </p:spTgt>
                                        </p:tgtEl>
                                        <p:attrNameLst>
                                          <p:attrName>ppt_x</p:attrName>
                                          <p:attrName>ppt_y</p:attrName>
                                        </p:attrNameLst>
                                      </p:cBhvr>
                                    </p:animMotion>
                                    <p:animRot by="1500000">
                                      <p:cBhvr>
                                        <p:cTn id="11" dur="125" fill="hold">
                                          <p:stCondLst>
                                            <p:cond delay="0"/>
                                          </p:stCondLst>
                                        </p:cTn>
                                        <p:tgtEl>
                                          <p:spTgt spid="3">
                                            <p:txEl>
                                              <p:pRg st="1" end="1"/>
                                            </p:txEl>
                                          </p:spTgt>
                                        </p:tgtEl>
                                        <p:attrNameLst>
                                          <p:attrName>r</p:attrName>
                                        </p:attrNameLst>
                                      </p:cBhvr>
                                    </p:animRot>
                                    <p:animRot by="-1500000">
                                      <p:cBhvr>
                                        <p:cTn id="12" dur="125" fill="hold">
                                          <p:stCondLst>
                                            <p:cond delay="125"/>
                                          </p:stCondLst>
                                        </p:cTn>
                                        <p:tgtEl>
                                          <p:spTgt spid="3">
                                            <p:txEl>
                                              <p:pRg st="1" end="1"/>
                                            </p:txEl>
                                          </p:spTgt>
                                        </p:tgtEl>
                                        <p:attrNameLst>
                                          <p:attrName>r</p:attrName>
                                        </p:attrNameLst>
                                      </p:cBhvr>
                                    </p:animRot>
                                    <p:animRot by="-1500000">
                                      <p:cBhvr>
                                        <p:cTn id="13" dur="125" fill="hold">
                                          <p:stCondLst>
                                            <p:cond delay="250"/>
                                          </p:stCondLst>
                                        </p:cTn>
                                        <p:tgtEl>
                                          <p:spTgt spid="3">
                                            <p:txEl>
                                              <p:pRg st="1" end="1"/>
                                            </p:txEl>
                                          </p:spTgt>
                                        </p:tgtEl>
                                        <p:attrNameLst>
                                          <p:attrName>r</p:attrName>
                                        </p:attrNameLst>
                                      </p:cBhvr>
                                    </p:animRot>
                                    <p:animRot by="1500000">
                                      <p:cBhvr>
                                        <p:cTn id="14" dur="125" fill="hold">
                                          <p:stCondLst>
                                            <p:cond delay="375"/>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128789"/>
            <a:ext cx="9721382" cy="1519707"/>
          </a:xfrm>
          <a:solidFill>
            <a:schemeClr val="accent3">
              <a:lumMod val="20000"/>
              <a:lumOff val="80000"/>
            </a:schemeClr>
          </a:solidFill>
        </p:spPr>
        <p:txBody>
          <a:bodyPr/>
          <a:lstStyle/>
          <a:p>
            <a:pPr algn="r" rtl="1"/>
            <a:r>
              <a:rPr lang="ar-DZ" sz="4000" dirty="0">
                <a:solidFill>
                  <a:srgbClr val="002060"/>
                </a:solidFill>
                <a:latin typeface="Sakkal Majalla" panose="02000000000000000000" pitchFamily="2" charset="-78"/>
                <a:cs typeface="Sakkal Majalla" panose="02000000000000000000" pitchFamily="2" charset="-78"/>
              </a:rPr>
              <a:t>دروس على الخط                                            </a:t>
            </a:r>
            <a:r>
              <a:rPr lang="ar-DZ" sz="4000" dirty="0" smtClean="0">
                <a:solidFill>
                  <a:srgbClr val="002060"/>
                </a:solidFill>
                <a:latin typeface="Sakkal Majalla" panose="02000000000000000000" pitchFamily="2" charset="-78"/>
                <a:cs typeface="Sakkal Majalla" panose="02000000000000000000" pitchFamily="2" charset="-78"/>
              </a:rPr>
              <a:t> </a:t>
            </a:r>
            <a:r>
              <a:rPr lang="ar-DZ" sz="4000" dirty="0">
                <a:solidFill>
                  <a:srgbClr val="002060"/>
                </a:solidFill>
                <a:latin typeface="Sakkal Majalla" panose="02000000000000000000" pitchFamily="2" charset="-78"/>
                <a:cs typeface="Sakkal Majalla" panose="02000000000000000000" pitchFamily="2" charset="-78"/>
              </a:rPr>
              <a:t>د. صالح </a:t>
            </a:r>
            <a:r>
              <a:rPr lang="ar-DZ" sz="4000" dirty="0" err="1">
                <a:solidFill>
                  <a:srgbClr val="002060"/>
                </a:solidFill>
                <a:latin typeface="Sakkal Majalla" panose="02000000000000000000" pitchFamily="2" charset="-78"/>
                <a:cs typeface="Sakkal Majalla" panose="02000000000000000000" pitchFamily="2" charset="-78"/>
              </a:rPr>
              <a:t>حميداتو</a:t>
            </a:r>
            <a:r>
              <a:rPr lang="ar-DZ" sz="4000" dirty="0">
                <a:solidFill>
                  <a:srgbClr val="002060"/>
                </a:solidFill>
                <a:latin typeface="Sakkal Majalla" panose="02000000000000000000" pitchFamily="2" charset="-78"/>
                <a:cs typeface="Sakkal Majalla" panose="02000000000000000000" pitchFamily="2" charset="-78"/>
              </a:rPr>
              <a:t/>
            </a:r>
            <a:br>
              <a:rPr lang="ar-DZ" sz="4000" dirty="0">
                <a:solidFill>
                  <a:srgbClr val="002060"/>
                </a:solidFill>
                <a:latin typeface="Sakkal Majalla" panose="02000000000000000000" pitchFamily="2" charset="-78"/>
                <a:cs typeface="Sakkal Majalla" panose="02000000000000000000" pitchFamily="2" charset="-78"/>
              </a:rPr>
            </a:br>
            <a:r>
              <a:rPr lang="ar-DZ" sz="4000" dirty="0">
                <a:solidFill>
                  <a:srgbClr val="002060"/>
                </a:solidFill>
                <a:latin typeface="Sakkal Majalla" panose="02000000000000000000" pitchFamily="2" charset="-78"/>
                <a:cs typeface="Sakkal Majalla" panose="02000000000000000000" pitchFamily="2" charset="-78"/>
              </a:rPr>
              <a:t>مقياس: المراجعة والتدقيق الجبائي – أولى ماستر محاسبة </a:t>
            </a:r>
            <a:r>
              <a:rPr lang="ar-DZ" sz="4000" dirty="0" smtClean="0">
                <a:solidFill>
                  <a:srgbClr val="002060"/>
                </a:solidFill>
                <a:latin typeface="Sakkal Majalla" panose="02000000000000000000" pitchFamily="2" charset="-78"/>
                <a:cs typeface="Sakkal Majalla" panose="02000000000000000000" pitchFamily="2" charset="-78"/>
              </a:rPr>
              <a:t>وتدقيق</a:t>
            </a:r>
            <a:r>
              <a:rPr lang="fr-FR" sz="4000" dirty="0" smtClean="0">
                <a:solidFill>
                  <a:srgbClr val="002060"/>
                </a:solidFill>
                <a:latin typeface="Sakkal Majalla" panose="02000000000000000000" pitchFamily="2" charset="-78"/>
                <a:cs typeface="Sakkal Majalla" panose="02000000000000000000" pitchFamily="2" charset="-78"/>
              </a:rPr>
              <a:t/>
            </a:r>
            <a:br>
              <a:rPr lang="fr-FR" sz="4000" dirty="0" smtClean="0">
                <a:solidFill>
                  <a:srgbClr val="002060"/>
                </a:solidFill>
                <a:latin typeface="Sakkal Majalla" panose="02000000000000000000" pitchFamily="2" charset="-78"/>
                <a:cs typeface="Sakkal Majalla" panose="02000000000000000000" pitchFamily="2" charset="-78"/>
              </a:rPr>
            </a:br>
            <a:r>
              <a:rPr lang="fr-FR" sz="4000" dirty="0" smtClean="0">
                <a:solidFill>
                  <a:srgbClr val="EBEBEB"/>
                </a:solidFill>
                <a:latin typeface="Sakkal Majalla" panose="02000000000000000000" pitchFamily="2" charset="-78"/>
                <a:cs typeface="Sakkal Majalla" panose="02000000000000000000" pitchFamily="2" charset="-78"/>
              </a:rPr>
              <a:t/>
            </a:r>
            <a:br>
              <a:rPr lang="fr-FR" sz="4000" dirty="0" smtClean="0">
                <a:solidFill>
                  <a:srgbClr val="EBEBEB"/>
                </a:solidFill>
                <a:latin typeface="Sakkal Majalla" panose="02000000000000000000" pitchFamily="2" charset="-78"/>
                <a:cs typeface="Sakkal Majalla" panose="02000000000000000000" pitchFamily="2" charset="-78"/>
              </a:rPr>
            </a:br>
            <a:r>
              <a:rPr lang="ar-DZ" sz="4000" dirty="0" smtClean="0">
                <a:solidFill>
                  <a:srgbClr val="EBEBEB"/>
                </a:solidFill>
                <a:latin typeface="Sakkal Majalla" panose="02000000000000000000" pitchFamily="2" charset="-78"/>
                <a:cs typeface="Sakkal Majalla" panose="02000000000000000000" pitchFamily="2" charset="-78"/>
              </a:rPr>
              <a:t>مكونات المحيط الداخلي للمؤسسة</a:t>
            </a:r>
            <a:endParaRPr lang="fr-FR" sz="4000"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408321516"/>
              </p:ext>
            </p:extLst>
          </p:nvPr>
        </p:nvGraphicFramePr>
        <p:xfrm>
          <a:off x="646111" y="3052293"/>
          <a:ext cx="9404723" cy="31832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9402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0" nodeType="clickEffect">
                                  <p:stCondLst>
                                    <p:cond delay="0"/>
                                  </p:stCondLst>
                                  <p:childTnLst>
                                    <p:animScale>
                                      <p:cBhvr>
                                        <p:cTn id="12"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218941"/>
            <a:ext cx="9695624" cy="1634307"/>
          </a:xfrm>
          <a:solidFill>
            <a:schemeClr val="accent6">
              <a:lumMod val="20000"/>
              <a:lumOff val="80000"/>
            </a:schemeClr>
          </a:solidFill>
        </p:spPr>
        <p:txBody>
          <a:bodyPr/>
          <a:lstStyle/>
          <a:p>
            <a:pPr lvl="0" algn="r" rtl="1"/>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a:t>
            </a:r>
            <a:r>
              <a:rPr lang="ar-DZ" sz="4000" dirty="0" smtClean="0">
                <a:solidFill>
                  <a:schemeClr val="bg1"/>
                </a:solidFill>
                <a:latin typeface="Sakkal Majalla" panose="02000000000000000000" pitchFamily="2" charset="-78"/>
                <a:cs typeface="Sakkal Majalla" panose="02000000000000000000" pitchFamily="2" charset="-78"/>
              </a:rPr>
              <a:t>وتدقيق</a:t>
            </a:r>
            <a:r>
              <a:rPr lang="ar-DZ" sz="4000" dirty="0" smtClean="0">
                <a:solidFill>
                  <a:srgbClr val="EBEBEB"/>
                </a:solidFill>
                <a:latin typeface="Sakkal Majalla" panose="02000000000000000000" pitchFamily="2" charset="-78"/>
                <a:cs typeface="Sakkal Majalla" panose="02000000000000000000" pitchFamily="2" charset="-78"/>
              </a:rPr>
              <a:t/>
            </a:r>
            <a:br>
              <a:rPr lang="ar-DZ" sz="4000" dirty="0" smtClean="0">
                <a:solidFill>
                  <a:srgbClr val="EBEBEB"/>
                </a:solidFill>
                <a:latin typeface="Sakkal Majalla" panose="02000000000000000000" pitchFamily="2" charset="-78"/>
                <a:cs typeface="Sakkal Majalla" panose="02000000000000000000" pitchFamily="2" charset="-78"/>
              </a:rPr>
            </a:br>
            <a:r>
              <a:rPr lang="ar-DZ" sz="4000" dirty="0">
                <a:solidFill>
                  <a:srgbClr val="EBEBEB"/>
                </a:solidFill>
                <a:latin typeface="Sakkal Majalla" panose="02000000000000000000" pitchFamily="2" charset="-78"/>
                <a:cs typeface="Sakkal Majalla" panose="02000000000000000000" pitchFamily="2" charset="-78"/>
              </a:rPr>
              <a:t/>
            </a:r>
            <a:br>
              <a:rPr lang="ar-DZ" sz="4000" dirty="0">
                <a:solidFill>
                  <a:srgbClr val="EBEBEB"/>
                </a:solidFill>
                <a:latin typeface="Sakkal Majalla" panose="02000000000000000000" pitchFamily="2" charset="-78"/>
                <a:cs typeface="Sakkal Majalla" panose="02000000000000000000" pitchFamily="2" charset="-78"/>
              </a:rPr>
            </a:br>
            <a:r>
              <a:rPr lang="ar-DZ" sz="4000" b="1" dirty="0">
                <a:latin typeface="Sakkal Majalla" panose="02000000000000000000" pitchFamily="2" charset="-78"/>
                <a:cs typeface="Sakkal Majalla" panose="02000000000000000000" pitchFamily="2" charset="-78"/>
              </a:rPr>
              <a:t>أبرز مكونات المحيط الخارجي للمؤسسة</a:t>
            </a:r>
            <a:r>
              <a:rPr lang="fr-FR" dirty="0"/>
              <a:t/>
            </a:r>
            <a:br>
              <a:rPr lang="fr-FR" dirty="0"/>
            </a:br>
            <a:endParaRPr lang="fr-FR" sz="4000"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1796190908"/>
              </p:ext>
            </p:extLst>
          </p:nvPr>
        </p:nvGraphicFramePr>
        <p:xfrm>
          <a:off x="646111" y="3258355"/>
          <a:ext cx="9695623" cy="2990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10777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ar-DZ" sz="4000" b="1" dirty="0" smtClean="0">
                <a:latin typeface="Sakkal Majalla" panose="02000000000000000000" pitchFamily="2" charset="-78"/>
                <a:cs typeface="Sakkal Majalla" panose="02000000000000000000" pitchFamily="2" charset="-78"/>
              </a:rPr>
              <a:t>المقارنة بين الرقابة </a:t>
            </a:r>
            <a:r>
              <a:rPr lang="ar-DZ" sz="4000" b="1" dirty="0" err="1" smtClean="0">
                <a:latin typeface="Sakkal Majalla" panose="02000000000000000000" pitchFamily="2" charset="-78"/>
                <a:cs typeface="Sakkal Majalla" panose="02000000000000000000" pitchFamily="2" charset="-78"/>
              </a:rPr>
              <a:t>الجبائية</a:t>
            </a:r>
            <a:r>
              <a:rPr lang="ar-DZ" sz="4000" b="1" dirty="0" smtClean="0">
                <a:latin typeface="Sakkal Majalla" panose="02000000000000000000" pitchFamily="2" charset="-78"/>
                <a:cs typeface="Sakkal Majalla" panose="02000000000000000000" pitchFamily="2" charset="-78"/>
              </a:rPr>
              <a:t>  والمراجعة </a:t>
            </a:r>
            <a:r>
              <a:rPr lang="ar-DZ" sz="4000" b="1" dirty="0" err="1" smtClean="0">
                <a:latin typeface="Sakkal Majalla" panose="02000000000000000000" pitchFamily="2" charset="-78"/>
                <a:cs typeface="Sakkal Majalla" panose="02000000000000000000" pitchFamily="2" charset="-78"/>
              </a:rPr>
              <a:t>الجبائية</a:t>
            </a:r>
            <a:endParaRPr lang="fr-FR" sz="4000" b="1" dirty="0">
              <a:latin typeface="Sakkal Majalla" panose="02000000000000000000" pitchFamily="2" charset="-78"/>
              <a:cs typeface="Sakkal Majalla" panose="02000000000000000000" pitchFamily="2" charset="-78"/>
            </a:endParaRPr>
          </a:p>
        </p:txBody>
      </p:sp>
      <p:sp>
        <p:nvSpPr>
          <p:cNvPr id="3" name="Espace réservé du contenu 2"/>
          <p:cNvSpPr>
            <a:spLocks noGrp="1"/>
          </p:cNvSpPr>
          <p:nvPr>
            <p:ph idx="1"/>
          </p:nvPr>
        </p:nvSpPr>
        <p:spPr>
          <a:xfrm>
            <a:off x="463639" y="1313646"/>
            <a:ext cx="11513713" cy="5434884"/>
          </a:xfrm>
        </p:spPr>
        <p:style>
          <a:lnRef idx="1">
            <a:schemeClr val="accent2"/>
          </a:lnRef>
          <a:fillRef idx="3">
            <a:schemeClr val="accent2"/>
          </a:fillRef>
          <a:effectRef idx="2">
            <a:schemeClr val="accent2"/>
          </a:effectRef>
          <a:fontRef idx="minor">
            <a:schemeClr val="lt1"/>
          </a:fontRef>
        </p:style>
        <p:txBody>
          <a:bodyPr>
            <a:normAutofit/>
          </a:bodyPr>
          <a:lstStyle/>
          <a:p>
            <a:pPr algn="ctr" rtl="1"/>
            <a:r>
              <a:rPr lang="ar-DZ" sz="4000" b="1" dirty="0" smtClean="0">
                <a:solidFill>
                  <a:schemeClr val="bg1"/>
                </a:solidFill>
                <a:latin typeface="Sakkal Majalla" panose="02000000000000000000" pitchFamily="2" charset="-78"/>
                <a:cs typeface="Sakkal Majalla" panose="02000000000000000000" pitchFamily="2" charset="-78"/>
              </a:rPr>
              <a:t>أولا: من حيث المدخلات ( من يقوم بهذه العملية)</a:t>
            </a:r>
          </a:p>
          <a:p>
            <a:pPr marL="0" indent="0" algn="ctr" rtl="1">
              <a:buNone/>
            </a:pPr>
            <a:endParaRPr lang="ar-DZ" sz="4000" b="1" dirty="0" smtClean="0">
              <a:solidFill>
                <a:schemeClr val="bg1"/>
              </a:solidFill>
              <a:latin typeface="Sakkal Majalla" panose="02000000000000000000" pitchFamily="2" charset="-78"/>
              <a:cs typeface="Sakkal Majalla" panose="02000000000000000000" pitchFamily="2" charset="-78"/>
            </a:endParaRPr>
          </a:p>
          <a:p>
            <a:pPr algn="r" rtl="1"/>
            <a:r>
              <a:rPr lang="ar-DZ" sz="4000" dirty="0" smtClean="0">
                <a:latin typeface="Sakkal Majalla" panose="02000000000000000000" pitchFamily="2" charset="-78"/>
                <a:cs typeface="Sakkal Majalla" panose="02000000000000000000" pitchFamily="2" charset="-78"/>
              </a:rPr>
              <a:t>الرقابة </a:t>
            </a:r>
            <a:r>
              <a:rPr lang="ar-DZ" sz="4000" dirty="0" err="1" smtClean="0">
                <a:latin typeface="Sakkal Majalla" panose="02000000000000000000" pitchFamily="2" charset="-78"/>
                <a:cs typeface="Sakkal Majalla" panose="02000000000000000000" pitchFamily="2" charset="-78"/>
              </a:rPr>
              <a:t>الجبائية</a:t>
            </a:r>
            <a:r>
              <a:rPr lang="ar-DZ" sz="4000" dirty="0" smtClean="0">
                <a:latin typeface="Sakkal Majalla" panose="02000000000000000000" pitchFamily="2" charset="-78"/>
                <a:cs typeface="Sakkal Majalla" panose="02000000000000000000" pitchFamily="2" charset="-78"/>
              </a:rPr>
              <a:t>: تقوم بها </a:t>
            </a:r>
            <a:r>
              <a:rPr lang="ar-DZ" sz="4000" dirty="0" smtClean="0">
                <a:solidFill>
                  <a:schemeClr val="bg1"/>
                </a:solidFill>
                <a:latin typeface="Sakkal Majalla" panose="02000000000000000000" pitchFamily="2" charset="-78"/>
                <a:cs typeface="Sakkal Majalla" panose="02000000000000000000" pitchFamily="2" charset="-78"/>
              </a:rPr>
              <a:t>إدارة الضرائب</a:t>
            </a:r>
            <a:r>
              <a:rPr lang="ar-DZ" sz="4000" dirty="0" smtClean="0">
                <a:latin typeface="Sakkal Majalla" panose="02000000000000000000" pitchFamily="2" charset="-78"/>
                <a:cs typeface="Sakkal Majalla" panose="02000000000000000000" pitchFamily="2" charset="-78"/>
              </a:rPr>
              <a:t>، وهي عدة أنواع.</a:t>
            </a:r>
          </a:p>
          <a:p>
            <a:pPr algn="r" rtl="1"/>
            <a:r>
              <a:rPr lang="ar-DZ" sz="4000" dirty="0" smtClean="0">
                <a:latin typeface="Sakkal Majalla" panose="02000000000000000000" pitchFamily="2" charset="-78"/>
                <a:cs typeface="Sakkal Majalla" panose="02000000000000000000" pitchFamily="2" charset="-78"/>
              </a:rPr>
              <a:t>الرقابة </a:t>
            </a:r>
            <a:r>
              <a:rPr lang="ar-DZ" sz="4000" dirty="0" err="1" smtClean="0">
                <a:latin typeface="Sakkal Majalla" panose="02000000000000000000" pitchFamily="2" charset="-78"/>
                <a:cs typeface="Sakkal Majalla" panose="02000000000000000000" pitchFamily="2" charset="-78"/>
              </a:rPr>
              <a:t>الجبائية</a:t>
            </a:r>
            <a:r>
              <a:rPr lang="ar-DZ" sz="4000" dirty="0" smtClean="0">
                <a:latin typeface="Sakkal Majalla" panose="02000000000000000000" pitchFamily="2" charset="-78"/>
                <a:cs typeface="Sakkal Majalla" panose="02000000000000000000" pitchFamily="2" charset="-78"/>
              </a:rPr>
              <a:t>: يقوم بها </a:t>
            </a:r>
            <a:r>
              <a:rPr lang="ar-DZ" sz="4000" dirty="0" smtClean="0">
                <a:solidFill>
                  <a:schemeClr val="bg1"/>
                </a:solidFill>
                <a:latin typeface="Sakkal Majalla" panose="02000000000000000000" pitchFamily="2" charset="-78"/>
                <a:cs typeface="Sakkal Majalla" panose="02000000000000000000" pitchFamily="2" charset="-78"/>
              </a:rPr>
              <a:t>مراجع خارجي  أو داخلي، شخص معنوي أو طبيعي، </a:t>
            </a:r>
            <a:r>
              <a:rPr lang="ar-DZ" sz="4000" dirty="0" smtClean="0">
                <a:latin typeface="Sakkal Majalla" panose="02000000000000000000" pitchFamily="2" charset="-78"/>
                <a:cs typeface="Sakkal Majalla" panose="02000000000000000000" pitchFamily="2" charset="-78"/>
              </a:rPr>
              <a:t>يتمتع بمواصفات الحياد والاستقلالية، الكفاءة والاهلية والسر المهني.</a:t>
            </a:r>
          </a:p>
          <a:p>
            <a:pPr algn="r" rtl="1"/>
            <a:endParaRPr lang="ar-DZ" dirty="0" smtClean="0"/>
          </a:p>
          <a:p>
            <a:pPr algn="r" rtl="1"/>
            <a:endParaRPr lang="ar-DZ" dirty="0"/>
          </a:p>
          <a:p>
            <a:pPr algn="r" rtl="1"/>
            <a:endParaRPr lang="ar-DZ" dirty="0" smtClean="0">
              <a:solidFill>
                <a:schemeClr val="tx1"/>
              </a:solidFill>
            </a:endParaRPr>
          </a:p>
          <a:p>
            <a:pPr algn="r" rtl="1"/>
            <a:endParaRPr lang="fr-FR" dirty="0">
              <a:solidFill>
                <a:schemeClr val="bg1"/>
              </a:solidFill>
            </a:endParaRPr>
          </a:p>
        </p:txBody>
      </p:sp>
    </p:spTree>
    <p:extLst>
      <p:ext uri="{BB962C8B-B14F-4D97-AF65-F5344CB8AC3E}">
        <p14:creationId xmlns:p14="http://schemas.microsoft.com/office/powerpoint/2010/main" val="322387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3">
                                            <p:bg/>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3">
                                            <p:txEl>
                                              <p:pRg st="0" end="0"/>
                                            </p:txEl>
                                          </p:spTgt>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0" nodeType="clickEffect">
                                  <p:stCondLst>
                                    <p:cond delay="0"/>
                                  </p:stCondLst>
                                  <p:childTnLst>
                                    <p:animScale>
                                      <p:cBhvr>
                                        <p:cTn id="18" dur="2000" fill="hold"/>
                                        <p:tgtEl>
                                          <p:spTgt spid="3">
                                            <p:txEl>
                                              <p:pRg st="2" end="2"/>
                                            </p:txEl>
                                          </p:spTgt>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grpId="0" nodeType="clickEffect">
                                  <p:stCondLst>
                                    <p:cond delay="0"/>
                                  </p:stCondLst>
                                  <p:childTnLst>
                                    <p:animScale>
                                      <p:cBhvr>
                                        <p:cTn id="22" dur="2000" fill="hold"/>
                                        <p:tgtEl>
                                          <p:spTgt spid="3">
                                            <p:txEl>
                                              <p:pRg st="3" end="3"/>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180304"/>
            <a:ext cx="9721382" cy="1672944"/>
          </a:xfrm>
          <a:solidFill>
            <a:schemeClr val="tx2"/>
          </a:solidFill>
        </p:spPr>
        <p:txBody>
          <a:bodyPr/>
          <a:lstStyle/>
          <a:p>
            <a:pPr algn="r"/>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r>
              <a:rPr lang="fr-FR" sz="4000" dirty="0">
                <a:solidFill>
                  <a:schemeClr val="bg1"/>
                </a:solidFill>
                <a:latin typeface="Sakkal Majalla" panose="02000000000000000000" pitchFamily="2" charset="-78"/>
                <a:cs typeface="Sakkal Majalla" panose="02000000000000000000" pitchFamily="2" charset="-78"/>
              </a:rPr>
              <a:t/>
            </a:r>
            <a:br>
              <a:rPr lang="fr-FR" sz="4000" dirty="0">
                <a:solidFill>
                  <a:schemeClr val="bg1"/>
                </a:solidFill>
                <a:latin typeface="Sakkal Majalla" panose="02000000000000000000" pitchFamily="2" charset="-78"/>
                <a:cs typeface="Sakkal Majalla" panose="02000000000000000000" pitchFamily="2" charset="-78"/>
              </a:rPr>
            </a:br>
            <a:r>
              <a:rPr lang="fr-FR" sz="4400" dirty="0">
                <a:solidFill>
                  <a:schemeClr val="bg1"/>
                </a:solidFill>
                <a:latin typeface="Sakkal Majalla" panose="02000000000000000000" pitchFamily="2" charset="-78"/>
                <a:cs typeface="Sakkal Majalla" panose="02000000000000000000" pitchFamily="2" charset="-78"/>
              </a:rPr>
              <a:t/>
            </a:r>
            <a:br>
              <a:rPr lang="fr-FR" sz="4400" dirty="0">
                <a:solidFill>
                  <a:schemeClr val="bg1"/>
                </a:solidFill>
                <a:latin typeface="Sakkal Majalla" panose="02000000000000000000" pitchFamily="2" charset="-78"/>
                <a:cs typeface="Sakkal Majalla" panose="02000000000000000000" pitchFamily="2" charset="-78"/>
              </a:rPr>
            </a:br>
            <a:endParaRPr lang="fr-FR" dirty="0">
              <a:solidFill>
                <a:schemeClr val="bg1"/>
              </a:solidFill>
            </a:endParaRPr>
          </a:p>
        </p:txBody>
      </p:sp>
      <p:sp>
        <p:nvSpPr>
          <p:cNvPr id="3" name="Espace réservé du contenu 2"/>
          <p:cNvSpPr>
            <a:spLocks noGrp="1"/>
          </p:cNvSpPr>
          <p:nvPr>
            <p:ph idx="1"/>
          </p:nvPr>
        </p:nvSpPr>
        <p:spPr>
          <a:xfrm>
            <a:off x="646111" y="2052918"/>
            <a:ext cx="9721382" cy="4195481"/>
          </a:xfrm>
          <a:solidFill>
            <a:schemeClr val="bg2">
              <a:lumMod val="40000"/>
              <a:lumOff val="60000"/>
            </a:schemeClr>
          </a:solidFill>
        </p:spPr>
        <p:txBody>
          <a:bodyPr>
            <a:normAutofit/>
          </a:bodyPr>
          <a:lstStyle/>
          <a:p>
            <a:pPr algn="ctr" rtl="1"/>
            <a:r>
              <a:rPr lang="ar-DZ" sz="4000" b="1" dirty="0">
                <a:solidFill>
                  <a:srgbClr val="00B050"/>
                </a:solidFill>
                <a:latin typeface="Sakkal Majalla" panose="02000000000000000000" pitchFamily="2" charset="-78"/>
                <a:cs typeface="Sakkal Majalla" panose="02000000000000000000" pitchFamily="2" charset="-78"/>
              </a:rPr>
              <a:t>مميزات التسيير </a:t>
            </a:r>
            <a:r>
              <a:rPr lang="ar-DZ" sz="4000" b="1" dirty="0" smtClean="0">
                <a:solidFill>
                  <a:srgbClr val="00B050"/>
                </a:solidFill>
                <a:latin typeface="Sakkal Majalla" panose="02000000000000000000" pitchFamily="2" charset="-78"/>
                <a:cs typeface="Sakkal Majalla" panose="02000000000000000000" pitchFamily="2" charset="-78"/>
              </a:rPr>
              <a:t>الجبائي</a:t>
            </a:r>
            <a:endParaRPr lang="fr-FR" sz="4000" dirty="0">
              <a:solidFill>
                <a:srgbClr val="00B050"/>
              </a:solidFill>
              <a:latin typeface="Sakkal Majalla" panose="02000000000000000000" pitchFamily="2" charset="-78"/>
              <a:cs typeface="Sakkal Majalla" panose="02000000000000000000" pitchFamily="2" charset="-78"/>
            </a:endParaRPr>
          </a:p>
          <a:p>
            <a:pPr algn="r" rtl="1"/>
            <a:r>
              <a:rPr lang="ar-DZ" sz="3200" b="1" dirty="0">
                <a:solidFill>
                  <a:schemeClr val="bg1"/>
                </a:solidFill>
                <a:latin typeface="Sakkal Majalla" panose="02000000000000000000" pitchFamily="2" charset="-78"/>
                <a:ea typeface="Calibri" panose="020F0502020204030204" pitchFamily="34" charset="0"/>
                <a:cs typeface="Sakkal Majalla" panose="02000000000000000000" pitchFamily="2" charset="-78"/>
              </a:rPr>
              <a:t>تعمل المؤسسة الاقتصادية على تسخير كل طاقاتها من أجل تحقيق نتيجة إيجابية تضمن لها البقاء والمنافسة والتوسع وذلك من خلال </a:t>
            </a:r>
            <a:r>
              <a:rPr lang="ar-DZ" sz="3200" b="1" dirty="0">
                <a:solidFill>
                  <a:srgbClr val="00B050"/>
                </a:solidFill>
                <a:latin typeface="Sakkal Majalla" panose="02000000000000000000" pitchFamily="2" charset="-78"/>
                <a:ea typeface="Calibri" panose="020F0502020204030204" pitchFamily="34" charset="0"/>
                <a:cs typeface="Sakkal Majalla" panose="02000000000000000000" pitchFamily="2" charset="-78"/>
              </a:rPr>
              <a:t>إتباع سياسة </a:t>
            </a:r>
            <a:r>
              <a:rPr lang="ar-DZ" sz="3200" b="1" dirty="0" err="1">
                <a:solidFill>
                  <a:srgbClr val="00B050"/>
                </a:solidFill>
                <a:latin typeface="Sakkal Majalla" panose="02000000000000000000" pitchFamily="2" charset="-78"/>
                <a:ea typeface="Calibri" panose="020F0502020204030204" pitchFamily="34" charset="0"/>
                <a:cs typeface="Sakkal Majalla" panose="02000000000000000000" pitchFamily="2" charset="-78"/>
              </a:rPr>
              <a:t>تسييرية</a:t>
            </a:r>
            <a:r>
              <a:rPr lang="ar-DZ" sz="3200" b="1" dirty="0">
                <a:solidFill>
                  <a:srgbClr val="00B050"/>
                </a:solidFill>
                <a:latin typeface="Sakkal Majalla" panose="02000000000000000000" pitchFamily="2" charset="-78"/>
                <a:ea typeface="Calibri" panose="020F0502020204030204" pitchFamily="34" charset="0"/>
                <a:cs typeface="Sakkal Majalla" panose="02000000000000000000" pitchFamily="2" charset="-78"/>
              </a:rPr>
              <a:t> ناجعة تهدف إلى تخفيض التكاليف وترشيد النفقات</a:t>
            </a:r>
            <a:r>
              <a:rPr lang="ar-DZ" sz="3200" b="1" dirty="0">
                <a:latin typeface="Sakkal Majalla" panose="02000000000000000000" pitchFamily="2" charset="-78"/>
                <a:ea typeface="Calibri" panose="020F0502020204030204" pitchFamily="34" charset="0"/>
                <a:cs typeface="Sakkal Majalla" panose="02000000000000000000" pitchFamily="2" charset="-78"/>
              </a:rPr>
              <a:t>، </a:t>
            </a:r>
            <a:r>
              <a:rPr lang="ar-DZ" sz="3200" b="1" dirty="0">
                <a:solidFill>
                  <a:schemeClr val="bg1"/>
                </a:solidFill>
                <a:latin typeface="Sakkal Majalla" panose="02000000000000000000" pitchFamily="2" charset="-78"/>
                <a:ea typeface="Calibri" panose="020F0502020204030204" pitchFamily="34" charset="0"/>
                <a:cs typeface="Sakkal Majalla" panose="02000000000000000000" pitchFamily="2" charset="-78"/>
              </a:rPr>
              <a:t>ومن هنا جاء التسيير الجبائي، حيث أصبح المسير الجبائي يتعامل مع الضريبة بأنها من المعطيات القابلة للتحكم والتعامل معها كإحدى أهم محددات اتخاذ القرار داخل المؤسسة.</a:t>
            </a:r>
            <a:endParaRPr lang="fr-FR" sz="3200" b="1" dirty="0">
              <a:solidFill>
                <a:schemeClr val="bg1"/>
              </a:solidFill>
              <a:latin typeface="Sakkal Majalla" panose="02000000000000000000" pitchFamily="2" charset="-78"/>
              <a:cs typeface="Sakkal Majalla" panose="02000000000000000000" pitchFamily="2" charset="-78"/>
            </a:endParaRPr>
          </a:p>
          <a:p>
            <a:pPr algn="r" rtl="1"/>
            <a:endParaRPr lang="fr-FR" dirty="0"/>
          </a:p>
        </p:txBody>
      </p:sp>
    </p:spTree>
    <p:extLst>
      <p:ext uri="{BB962C8B-B14F-4D97-AF65-F5344CB8AC3E}">
        <p14:creationId xmlns:p14="http://schemas.microsoft.com/office/powerpoint/2010/main" val="135456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bg/>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3">
                                            <p:txEl>
                                              <p:pRg st="0" end="0"/>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3">
                                            <p:txEl>
                                              <p:pRg st="1" end="1"/>
                                            </p:txEl>
                                          </p:spTgt>
                                        </p:tgtEl>
                                        <p:attrNameLst>
                                          <p:attrName>ppt_x</p:attrName>
                                          <p:attrName>ppt_y</p:attrName>
                                        </p:attrNameLst>
                                      </p:cBhvr>
                                    </p:animMotion>
                                    <p:animRot by="1500000">
                                      <p:cBhvr>
                                        <p:cTn id="15" dur="125" fill="hold">
                                          <p:stCondLst>
                                            <p:cond delay="0"/>
                                          </p:stCondLst>
                                        </p:cTn>
                                        <p:tgtEl>
                                          <p:spTgt spid="3">
                                            <p:txEl>
                                              <p:pRg st="1" end="1"/>
                                            </p:txEl>
                                          </p:spTgt>
                                        </p:tgtEl>
                                        <p:attrNameLst>
                                          <p:attrName>r</p:attrName>
                                        </p:attrNameLst>
                                      </p:cBhvr>
                                    </p:animRot>
                                    <p:animRot by="-1500000">
                                      <p:cBhvr>
                                        <p:cTn id="16" dur="125" fill="hold">
                                          <p:stCondLst>
                                            <p:cond delay="125"/>
                                          </p:stCondLst>
                                        </p:cTn>
                                        <p:tgtEl>
                                          <p:spTgt spid="3">
                                            <p:txEl>
                                              <p:pRg st="1" end="1"/>
                                            </p:txEl>
                                          </p:spTgt>
                                        </p:tgtEl>
                                        <p:attrNameLst>
                                          <p:attrName>r</p:attrName>
                                        </p:attrNameLst>
                                      </p:cBhvr>
                                    </p:animRot>
                                    <p:animRot by="-1500000">
                                      <p:cBhvr>
                                        <p:cTn id="17" dur="125" fill="hold">
                                          <p:stCondLst>
                                            <p:cond delay="250"/>
                                          </p:stCondLst>
                                        </p:cTn>
                                        <p:tgtEl>
                                          <p:spTgt spid="3">
                                            <p:txEl>
                                              <p:pRg st="1" end="1"/>
                                            </p:txEl>
                                          </p:spTgt>
                                        </p:tgtEl>
                                        <p:attrNameLst>
                                          <p:attrName>r</p:attrName>
                                        </p:attrNameLst>
                                      </p:cBhvr>
                                    </p:animRot>
                                    <p:animRot by="1500000">
                                      <p:cBhvr>
                                        <p:cTn id="18" dur="125" fill="hold">
                                          <p:stCondLst>
                                            <p:cond delay="375"/>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193183"/>
            <a:ext cx="9734261" cy="1660065"/>
          </a:xfrm>
          <a:solidFill>
            <a:schemeClr val="bg2">
              <a:lumMod val="40000"/>
              <a:lumOff val="60000"/>
            </a:schemeClr>
          </a:solidFill>
        </p:spPr>
        <p:txBody>
          <a:bodyPr/>
          <a:lstStyle/>
          <a:p>
            <a:pPr algn="r"/>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r>
              <a:rPr lang="fr-FR" sz="4000" dirty="0">
                <a:solidFill>
                  <a:srgbClr val="EBEBEB"/>
                </a:solidFill>
                <a:latin typeface="Sakkal Majalla" panose="02000000000000000000" pitchFamily="2" charset="-78"/>
                <a:cs typeface="Sakkal Majalla" panose="02000000000000000000" pitchFamily="2" charset="-78"/>
              </a:rPr>
              <a:t/>
            </a:r>
            <a:br>
              <a:rPr lang="fr-FR" sz="4000" dirty="0">
                <a:solidFill>
                  <a:srgbClr val="EBEBEB"/>
                </a:solidFill>
                <a:latin typeface="Sakkal Majalla" panose="02000000000000000000" pitchFamily="2" charset="-78"/>
                <a:cs typeface="Sakkal Majalla" panose="02000000000000000000" pitchFamily="2" charset="-78"/>
              </a:rPr>
            </a:br>
            <a:endParaRPr lang="fr-FR" sz="4000" dirty="0"/>
          </a:p>
        </p:txBody>
      </p:sp>
      <p:sp>
        <p:nvSpPr>
          <p:cNvPr id="3" name="Espace réservé du contenu 2"/>
          <p:cNvSpPr>
            <a:spLocks noGrp="1"/>
          </p:cNvSpPr>
          <p:nvPr>
            <p:ph idx="1"/>
          </p:nvPr>
        </p:nvSpPr>
        <p:spPr>
          <a:xfrm>
            <a:off x="646111" y="2052918"/>
            <a:ext cx="9734261" cy="4195481"/>
          </a:xfrm>
          <a:solidFill>
            <a:schemeClr val="tx1">
              <a:lumMod val="75000"/>
            </a:schemeClr>
          </a:solidFill>
        </p:spPr>
        <p:txBody>
          <a:bodyPr/>
          <a:lstStyle/>
          <a:p>
            <a:pPr algn="ctr" rtl="1"/>
            <a:r>
              <a:rPr lang="ar-DZ" sz="4000" b="1" dirty="0">
                <a:latin typeface="Sakkal Majalla" panose="02000000000000000000" pitchFamily="2" charset="-78"/>
                <a:cs typeface="Sakkal Majalla" panose="02000000000000000000" pitchFamily="2" charset="-78"/>
              </a:rPr>
              <a:t>أبعاد التسيير الجبائي</a:t>
            </a:r>
          </a:p>
          <a:p>
            <a:pPr lvl="0" algn="r" rtl="1"/>
            <a:r>
              <a:rPr lang="ar-SA" sz="4000" b="1" dirty="0">
                <a:solidFill>
                  <a:srgbClr val="00B050"/>
                </a:solidFill>
                <a:latin typeface="Sakkal Majalla" panose="02000000000000000000" pitchFamily="2" charset="-78"/>
                <a:cs typeface="Sakkal Majalla" panose="02000000000000000000" pitchFamily="2" charset="-78"/>
              </a:rPr>
              <a:t>التسيير الجبائي ينظر إليه من ناحية </a:t>
            </a:r>
            <a:r>
              <a:rPr lang="ar-SA" sz="4000" b="1" dirty="0">
                <a:solidFill>
                  <a:schemeClr val="accent5">
                    <a:lumMod val="50000"/>
                  </a:schemeClr>
                </a:solidFill>
                <a:latin typeface="Sakkal Majalla" panose="02000000000000000000" pitchFamily="2" charset="-78"/>
                <a:cs typeface="Sakkal Majalla" panose="02000000000000000000" pitchFamily="2" charset="-78"/>
              </a:rPr>
              <a:t>سلوك المؤسسة تجاه الالتزامات التي تفرض</a:t>
            </a:r>
            <a:r>
              <a:rPr lang="ar-DZ" sz="4000" b="1" dirty="0">
                <a:solidFill>
                  <a:schemeClr val="accent5">
                    <a:lumMod val="50000"/>
                  </a:schemeClr>
                </a:solidFill>
                <a:latin typeface="Sakkal Majalla" panose="02000000000000000000" pitchFamily="2" charset="-78"/>
                <a:cs typeface="Sakkal Majalla" panose="02000000000000000000" pitchFamily="2" charset="-78"/>
              </a:rPr>
              <a:t>ها</a:t>
            </a:r>
            <a:r>
              <a:rPr lang="ar-SA" sz="4000" b="1" dirty="0">
                <a:solidFill>
                  <a:schemeClr val="accent5">
                    <a:lumMod val="50000"/>
                  </a:schemeClr>
                </a:solidFill>
                <a:latin typeface="Sakkal Majalla" panose="02000000000000000000" pitchFamily="2" charset="-78"/>
                <a:cs typeface="Sakkal Majalla" panose="02000000000000000000" pitchFamily="2" charset="-78"/>
              </a:rPr>
              <a:t> الإدارة </a:t>
            </a:r>
            <a:r>
              <a:rPr lang="ar-SA" sz="4000" b="1" dirty="0" err="1">
                <a:solidFill>
                  <a:schemeClr val="accent5">
                    <a:lumMod val="50000"/>
                  </a:schemeClr>
                </a:solidFill>
                <a:latin typeface="Sakkal Majalla" panose="02000000000000000000" pitchFamily="2" charset="-78"/>
                <a:cs typeface="Sakkal Majalla" panose="02000000000000000000" pitchFamily="2" charset="-78"/>
              </a:rPr>
              <a:t>الجبائية</a:t>
            </a:r>
            <a:r>
              <a:rPr lang="ar-DZ" sz="4000" dirty="0" smtClean="0">
                <a:solidFill>
                  <a:schemeClr val="accent5">
                    <a:lumMod val="50000"/>
                  </a:schemeClr>
                </a:solidFill>
                <a:latin typeface="Sakkal Majalla" panose="02000000000000000000" pitchFamily="2" charset="-78"/>
                <a:cs typeface="Sakkal Majalla" panose="02000000000000000000" pitchFamily="2" charset="-78"/>
              </a:rPr>
              <a:t>؛</a:t>
            </a:r>
          </a:p>
          <a:p>
            <a:pPr algn="r" rtl="1"/>
            <a:r>
              <a:rPr lang="ar-SA" sz="4000" b="1" dirty="0">
                <a:solidFill>
                  <a:srgbClr val="00B050"/>
                </a:solidFill>
                <a:latin typeface="Sakkal Majalla" panose="02000000000000000000" pitchFamily="2" charset="-78"/>
                <a:cs typeface="Sakkal Majalla" panose="02000000000000000000" pitchFamily="2" charset="-78"/>
              </a:rPr>
              <a:t>التسيير الجبائي ينظر إليه على أنه </a:t>
            </a:r>
            <a:r>
              <a:rPr lang="ar-SA" sz="4000" b="1" dirty="0">
                <a:solidFill>
                  <a:schemeClr val="accent5">
                    <a:lumMod val="50000"/>
                  </a:schemeClr>
                </a:solidFill>
                <a:latin typeface="Sakkal Majalla" panose="02000000000000000000" pitchFamily="2" charset="-78"/>
                <a:cs typeface="Sakkal Majalla" panose="02000000000000000000" pitchFamily="2" charset="-78"/>
              </a:rPr>
              <a:t>مجموعة القرارات </a:t>
            </a:r>
            <a:r>
              <a:rPr lang="ar-SA" sz="4000" b="1" dirty="0" err="1">
                <a:solidFill>
                  <a:schemeClr val="accent5">
                    <a:lumMod val="50000"/>
                  </a:schemeClr>
                </a:solidFill>
                <a:latin typeface="Sakkal Majalla" panose="02000000000000000000" pitchFamily="2" charset="-78"/>
                <a:cs typeface="Sakkal Majalla" panose="02000000000000000000" pitchFamily="2" charset="-78"/>
              </a:rPr>
              <a:t>الجبائية</a:t>
            </a:r>
            <a:r>
              <a:rPr lang="ar-SA" sz="4000" b="1" dirty="0">
                <a:solidFill>
                  <a:schemeClr val="accent5">
                    <a:lumMod val="50000"/>
                  </a:schemeClr>
                </a:solidFill>
                <a:latin typeface="Sakkal Majalla" panose="02000000000000000000" pitchFamily="2" charset="-78"/>
                <a:cs typeface="Sakkal Majalla" panose="02000000000000000000" pitchFamily="2" charset="-78"/>
              </a:rPr>
              <a:t> التي تلائم مصلحة المؤسسة</a:t>
            </a:r>
            <a:r>
              <a:rPr lang="ar-DZ" sz="4000" b="1" dirty="0">
                <a:solidFill>
                  <a:schemeClr val="accent5">
                    <a:lumMod val="50000"/>
                  </a:schemeClr>
                </a:solidFill>
                <a:latin typeface="Sakkal Majalla" panose="02000000000000000000" pitchFamily="2" charset="-78"/>
                <a:cs typeface="Sakkal Majalla" panose="02000000000000000000" pitchFamily="2" charset="-78"/>
              </a:rPr>
              <a:t>.</a:t>
            </a:r>
            <a:endParaRPr lang="fr-FR" sz="4000" b="1" dirty="0">
              <a:solidFill>
                <a:schemeClr val="accent5">
                  <a:lumMod val="50000"/>
                </a:schemeClr>
              </a:solidFill>
              <a:latin typeface="Sakkal Majalla" panose="02000000000000000000" pitchFamily="2" charset="-78"/>
              <a:cs typeface="Sakkal Majalla" panose="02000000000000000000" pitchFamily="2" charset="-78"/>
            </a:endParaRPr>
          </a:p>
          <a:p>
            <a:pPr lvl="0" algn="ctr" rtl="1"/>
            <a:endParaRPr lang="ar-DZ" dirty="0">
              <a:solidFill>
                <a:schemeClr val="accent5">
                  <a:lumMod val="50000"/>
                </a:schemeClr>
              </a:solidFill>
            </a:endParaRPr>
          </a:p>
          <a:p>
            <a:pPr algn="r" rtl="1"/>
            <a:endParaRPr lang="fr-FR" dirty="0"/>
          </a:p>
        </p:txBody>
      </p:sp>
    </p:spTree>
    <p:extLst>
      <p:ext uri="{BB962C8B-B14F-4D97-AF65-F5344CB8AC3E}">
        <p14:creationId xmlns:p14="http://schemas.microsoft.com/office/powerpoint/2010/main" val="233327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anim calcmode="lin" valueType="num">
                                      <p:cBhvr>
                                        <p:cTn id="8" dur="1000" fill="hold"/>
                                        <p:tgtEl>
                                          <p:spTgt spid="3">
                                            <p:bg/>
                                          </p:spTgt>
                                        </p:tgtEl>
                                        <p:attrNameLst>
                                          <p:attrName>ppt_x</p:attrName>
                                        </p:attrNameLst>
                                      </p:cBhvr>
                                      <p:tavLst>
                                        <p:tav tm="0">
                                          <p:val>
                                            <p:strVal val="#ppt_x"/>
                                          </p:val>
                                        </p:tav>
                                        <p:tav tm="100000">
                                          <p:val>
                                            <p:strVal val="#ppt_x"/>
                                          </p:val>
                                        </p:tav>
                                      </p:tavLst>
                                    </p:anim>
                                    <p:anim calcmode="lin" valueType="num">
                                      <p:cBhvr>
                                        <p:cTn id="9" dur="1000" fill="hold"/>
                                        <p:tgtEl>
                                          <p:spTgt spid="3">
                                            <p:bg/>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0" nodeType="clickEffect">
                                  <p:stCondLst>
                                    <p:cond delay="0"/>
                                  </p:stCondLst>
                                  <p:childTnLst>
                                    <p:animScale>
                                      <p:cBhvr>
                                        <p:cTn id="13" dur="2000" fill="hold"/>
                                        <p:tgtEl>
                                          <p:spTgt spid="3">
                                            <p:txEl>
                                              <p:pRg st="0" end="0"/>
                                            </p:txEl>
                                          </p:spTgt>
                                        </p:tgtEl>
                                      </p:cBhvr>
                                      <p:by x="150000" y="150000"/>
                                    </p:animScale>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grpId="0" nodeType="clickEffect">
                                  <p:stCondLst>
                                    <p:cond delay="0"/>
                                  </p:stCondLst>
                                  <p:childTnLst>
                                    <p:animScale>
                                      <p:cBhvr>
                                        <p:cTn id="17" dur="2000" fill="hold"/>
                                        <p:tgtEl>
                                          <p:spTgt spid="3">
                                            <p:txEl>
                                              <p:pRg st="1" end="1"/>
                                            </p:txEl>
                                          </p:spTgt>
                                        </p:tgtEl>
                                      </p:cBhvr>
                                      <p:by x="150000" y="150000"/>
                                    </p:animScale>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1000"/>
                                        <p:tgtEl>
                                          <p:spTgt spid="3">
                                            <p:txEl>
                                              <p:pRg st="2" end="2"/>
                                            </p:txEl>
                                          </p:spTgt>
                                        </p:tgtEl>
                                      </p:cBhvr>
                                    </p:animEffect>
                                    <p:anim calcmode="lin" valueType="num">
                                      <p:cBhvr>
                                        <p:cTn id="2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154546"/>
            <a:ext cx="9708503" cy="1698702"/>
          </a:xfrm>
          <a:solidFill>
            <a:schemeClr val="accent1">
              <a:lumMod val="20000"/>
              <a:lumOff val="80000"/>
            </a:schemeClr>
          </a:solidFill>
        </p:spPr>
        <p:txBody>
          <a:bodyPr/>
          <a:lstStyle/>
          <a:p>
            <a:pPr algn="r" rtl="1"/>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r>
              <a:rPr lang="fr-FR" sz="4000" dirty="0">
                <a:solidFill>
                  <a:schemeClr val="bg1"/>
                </a:solidFill>
                <a:latin typeface="Sakkal Majalla" panose="02000000000000000000" pitchFamily="2" charset="-78"/>
                <a:cs typeface="Sakkal Majalla" panose="02000000000000000000" pitchFamily="2" charset="-78"/>
              </a:rPr>
              <a:t/>
            </a:r>
            <a:br>
              <a:rPr lang="fr-FR" sz="4000" dirty="0">
                <a:solidFill>
                  <a:schemeClr val="bg1"/>
                </a:solidFill>
                <a:latin typeface="Sakkal Majalla" panose="02000000000000000000" pitchFamily="2" charset="-78"/>
                <a:cs typeface="Sakkal Majalla" panose="02000000000000000000" pitchFamily="2" charset="-78"/>
              </a:rPr>
            </a:br>
            <a:endParaRPr lang="fr-FR" sz="4000" dirty="0">
              <a:solidFill>
                <a:schemeClr val="bg1"/>
              </a:solidFill>
            </a:endParaRPr>
          </a:p>
        </p:txBody>
      </p:sp>
      <p:sp>
        <p:nvSpPr>
          <p:cNvPr id="3" name="Espace réservé du contenu 2"/>
          <p:cNvSpPr>
            <a:spLocks noGrp="1"/>
          </p:cNvSpPr>
          <p:nvPr>
            <p:ph idx="1"/>
          </p:nvPr>
        </p:nvSpPr>
        <p:spPr>
          <a:xfrm>
            <a:off x="646112" y="2052918"/>
            <a:ext cx="9708502" cy="4195481"/>
          </a:xfrm>
          <a:solidFill>
            <a:schemeClr val="tx1"/>
          </a:solidFill>
        </p:spPr>
        <p:txBody>
          <a:bodyPr>
            <a:normAutofit/>
          </a:bodyPr>
          <a:lstStyle/>
          <a:p>
            <a:pPr lvl="0" algn="ctr" rtl="1">
              <a:buClr>
                <a:srgbClr val="B31166"/>
              </a:buClr>
            </a:pPr>
            <a:r>
              <a:rPr lang="ar-DZ" sz="3600" b="1" dirty="0">
                <a:solidFill>
                  <a:prstClr val="black">
                    <a:lumMod val="75000"/>
                    <a:lumOff val="25000"/>
                  </a:prstClr>
                </a:solidFill>
                <a:latin typeface="Sakkal Majalla" panose="02000000000000000000" pitchFamily="2" charset="-78"/>
                <a:cs typeface="Sakkal Majalla" panose="02000000000000000000" pitchFamily="2" charset="-78"/>
              </a:rPr>
              <a:t>خصائص التسيير الجبائي</a:t>
            </a:r>
          </a:p>
          <a:p>
            <a:pPr lvl="0" algn="r" rtl="1">
              <a:buClr>
                <a:srgbClr val="B31166"/>
              </a:buClr>
              <a:buFont typeface="Wingdings" panose="05000000000000000000" pitchFamily="2" charset="2"/>
              <a:buChar char="Ø"/>
            </a:pPr>
            <a:r>
              <a:rPr lang="ar-DZ" sz="3600" b="1" dirty="0">
                <a:solidFill>
                  <a:srgbClr val="9B6BF2">
                    <a:lumMod val="50000"/>
                  </a:srgbClr>
                </a:solidFill>
                <a:latin typeface="Sakkal Majalla" panose="02000000000000000000" pitchFamily="2" charset="-78"/>
                <a:cs typeface="Sakkal Majalla" panose="02000000000000000000" pitchFamily="2" charset="-78"/>
              </a:rPr>
              <a:t>استعمال الوسائل المشروعة قانونا</a:t>
            </a:r>
          </a:p>
          <a:p>
            <a:pPr lvl="0" rtl="1">
              <a:buClr>
                <a:srgbClr val="B31166"/>
              </a:buClr>
              <a:buFont typeface="Wingdings" panose="05000000000000000000" pitchFamily="2" charset="2"/>
              <a:buChar char="Ø"/>
            </a:pPr>
            <a:r>
              <a:rPr lang="ar-DZ" sz="3600" b="1" dirty="0">
                <a:solidFill>
                  <a:srgbClr val="9B6BF2">
                    <a:lumMod val="50000"/>
                  </a:srgbClr>
                </a:solidFill>
                <a:latin typeface="Sakkal Majalla" panose="02000000000000000000" pitchFamily="2" charset="-78"/>
                <a:cs typeface="Sakkal Majalla" panose="02000000000000000000" pitchFamily="2" charset="-78"/>
              </a:rPr>
              <a:t>القرار</a:t>
            </a:r>
            <a:r>
              <a:rPr lang="ar-SA" sz="3600" b="1" dirty="0">
                <a:solidFill>
                  <a:srgbClr val="9B6BF2">
                    <a:lumMod val="50000"/>
                  </a:srgbClr>
                </a:solidFill>
                <a:latin typeface="Sakkal Majalla" panose="02000000000000000000" pitchFamily="2" charset="-78"/>
                <a:cs typeface="Sakkal Majalla" panose="02000000000000000000" pitchFamily="2" charset="-78"/>
              </a:rPr>
              <a:t> الطوعي للتسيير الجبائي</a:t>
            </a:r>
            <a:endParaRPr lang="fr-FR" sz="3600" b="1" dirty="0">
              <a:solidFill>
                <a:srgbClr val="9B6BF2">
                  <a:lumMod val="50000"/>
                </a:srgbClr>
              </a:solidFill>
              <a:latin typeface="Sakkal Majalla" panose="02000000000000000000" pitchFamily="2" charset="-78"/>
              <a:cs typeface="Sakkal Majalla" panose="02000000000000000000" pitchFamily="2" charset="-78"/>
            </a:endParaRPr>
          </a:p>
          <a:p>
            <a:pPr algn="r" rtl="1"/>
            <a:endParaRPr lang="fr-FR" sz="36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404794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xEl>
                                              <p:pRg st="1" end="1"/>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3">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103031"/>
            <a:ext cx="9695624" cy="1750217"/>
          </a:xfrm>
          <a:solidFill>
            <a:schemeClr val="accent4">
              <a:lumMod val="20000"/>
              <a:lumOff val="80000"/>
            </a:schemeClr>
          </a:solidFill>
        </p:spPr>
        <p:txBody>
          <a:bodyPr/>
          <a:lstStyle/>
          <a:p>
            <a:pPr algn="ct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a:t>
            </a:r>
            <a:r>
              <a:rPr lang="ar-DZ" sz="4000" dirty="0" smtClean="0">
                <a:solidFill>
                  <a:prstClr val="black"/>
                </a:solidFill>
                <a:latin typeface="Sakkal Majalla" panose="02000000000000000000" pitchFamily="2" charset="-78"/>
                <a:cs typeface="Sakkal Majalla" panose="02000000000000000000" pitchFamily="2" charset="-78"/>
              </a:rPr>
              <a:t>وتدقيق</a:t>
            </a:r>
            <a:br>
              <a:rPr lang="ar-DZ" sz="4000" dirty="0" smtClean="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b="1" dirty="0" smtClean="0">
                <a:solidFill>
                  <a:srgbClr val="FFFF00"/>
                </a:solidFill>
                <a:latin typeface="Sakkal Majalla" panose="02000000000000000000" pitchFamily="2" charset="-78"/>
                <a:cs typeface="Sakkal Majalla" panose="02000000000000000000" pitchFamily="2" charset="-78"/>
              </a:rPr>
              <a:t>المحاضرة الخامسة</a:t>
            </a:r>
            <a:endParaRPr lang="fr-FR" b="1" dirty="0">
              <a:solidFill>
                <a:srgbClr val="FFFF00"/>
              </a:solidFill>
            </a:endParaRPr>
          </a:p>
        </p:txBody>
      </p:sp>
      <p:sp>
        <p:nvSpPr>
          <p:cNvPr id="3" name="Espace réservé du contenu 2"/>
          <p:cNvSpPr>
            <a:spLocks noGrp="1"/>
          </p:cNvSpPr>
          <p:nvPr>
            <p:ph idx="1"/>
          </p:nvPr>
        </p:nvSpPr>
        <p:spPr>
          <a:xfrm>
            <a:off x="646111" y="2653048"/>
            <a:ext cx="9695623" cy="3595351"/>
          </a:xfrm>
          <a:solidFill>
            <a:schemeClr val="accent6">
              <a:lumMod val="20000"/>
              <a:lumOff val="80000"/>
            </a:schemeClr>
          </a:solidFill>
        </p:spPr>
        <p:txBody>
          <a:bodyPr>
            <a:normAutofit/>
          </a:bodyPr>
          <a:lstStyle/>
          <a:p>
            <a:pPr marL="0" lvl="0" indent="0" algn="ctr">
              <a:buClr>
                <a:srgbClr val="B31166"/>
              </a:buClr>
              <a:buNone/>
            </a:pPr>
            <a:endParaRPr lang="ar-DZ" sz="3600" b="1" dirty="0" smtClean="0">
              <a:solidFill>
                <a:prstClr val="black">
                  <a:lumMod val="75000"/>
                  <a:lumOff val="25000"/>
                </a:prstClr>
              </a:solidFill>
              <a:latin typeface="Traditional Arabic" panose="02020603050405020304" pitchFamily="18" charset="-78"/>
              <a:cs typeface="Traditional Arabic" panose="02020603050405020304" pitchFamily="18" charset="-78"/>
            </a:endParaRPr>
          </a:p>
          <a:p>
            <a:pPr marL="0" lvl="0" indent="0" algn="ctr">
              <a:buClr>
                <a:srgbClr val="B31166"/>
              </a:buClr>
              <a:buNone/>
            </a:pPr>
            <a:endParaRPr lang="ar-DZ" sz="3600" b="1" dirty="0">
              <a:solidFill>
                <a:prstClr val="black">
                  <a:lumMod val="75000"/>
                  <a:lumOff val="25000"/>
                </a:prstClr>
              </a:solidFill>
              <a:latin typeface="Traditional Arabic" panose="02020603050405020304" pitchFamily="18" charset="-78"/>
              <a:cs typeface="Traditional Arabic" panose="02020603050405020304" pitchFamily="18" charset="-78"/>
            </a:endParaRPr>
          </a:p>
          <a:p>
            <a:pPr marL="0" lvl="0" indent="0" algn="ctr">
              <a:buClr>
                <a:srgbClr val="B31166"/>
              </a:buClr>
              <a:buNone/>
            </a:pPr>
            <a:r>
              <a:rPr lang="ar-DZ" sz="3600" b="1" dirty="0">
                <a:solidFill>
                  <a:prstClr val="black">
                    <a:lumMod val="75000"/>
                    <a:lumOff val="25000"/>
                  </a:prstClr>
                </a:solidFill>
                <a:latin typeface="Traditional Arabic" panose="02020603050405020304" pitchFamily="18" charset="-78"/>
                <a:cs typeface="Traditional Arabic" panose="02020603050405020304" pitchFamily="18" charset="-78"/>
              </a:rPr>
              <a:t>التمييز بين </a:t>
            </a:r>
            <a:r>
              <a:rPr lang="ar-DZ" sz="3600" b="1" dirty="0">
                <a:solidFill>
                  <a:srgbClr val="00B050"/>
                </a:solidFill>
                <a:latin typeface="Traditional Arabic" panose="02020603050405020304" pitchFamily="18" charset="-78"/>
                <a:cs typeface="Traditional Arabic" panose="02020603050405020304" pitchFamily="18" charset="-78"/>
              </a:rPr>
              <a:t>التسيير الجبائي </a:t>
            </a:r>
            <a:r>
              <a:rPr lang="ar-DZ" sz="3600" b="1" dirty="0">
                <a:solidFill>
                  <a:prstClr val="black">
                    <a:lumMod val="75000"/>
                    <a:lumOff val="25000"/>
                  </a:prstClr>
                </a:solidFill>
                <a:latin typeface="Traditional Arabic" panose="02020603050405020304" pitchFamily="18" charset="-78"/>
                <a:cs typeface="Traditional Arabic" panose="02020603050405020304" pitchFamily="18" charset="-78"/>
              </a:rPr>
              <a:t>وكل من </a:t>
            </a:r>
            <a:r>
              <a:rPr lang="ar-DZ" sz="3600" b="1" dirty="0">
                <a:solidFill>
                  <a:srgbClr val="FF0000"/>
                </a:solidFill>
                <a:latin typeface="Traditional Arabic" panose="02020603050405020304" pitchFamily="18" charset="-78"/>
                <a:cs typeface="Traditional Arabic" panose="02020603050405020304" pitchFamily="18" charset="-78"/>
              </a:rPr>
              <a:t>الغش الضريبي</a:t>
            </a:r>
            <a:r>
              <a:rPr lang="ar-DZ" sz="3600" b="1" dirty="0">
                <a:solidFill>
                  <a:prstClr val="black">
                    <a:lumMod val="75000"/>
                    <a:lumOff val="25000"/>
                  </a:prstClr>
                </a:solidFill>
                <a:latin typeface="Traditional Arabic" panose="02020603050405020304" pitchFamily="18" charset="-78"/>
                <a:cs typeface="Traditional Arabic" panose="02020603050405020304" pitchFamily="18" charset="-78"/>
              </a:rPr>
              <a:t>، </a:t>
            </a:r>
            <a:r>
              <a:rPr lang="ar-DZ" sz="3600" b="1" dirty="0">
                <a:solidFill>
                  <a:srgbClr val="00B0F0"/>
                </a:solidFill>
                <a:latin typeface="Traditional Arabic" panose="02020603050405020304" pitchFamily="18" charset="-78"/>
                <a:cs typeface="Traditional Arabic" panose="02020603050405020304" pitchFamily="18" charset="-78"/>
              </a:rPr>
              <a:t>والتهرب الضريبي</a:t>
            </a:r>
          </a:p>
          <a:p>
            <a:pPr marL="0" lvl="0" indent="0" algn="ctr">
              <a:buClr>
                <a:srgbClr val="B31166"/>
              </a:buClr>
              <a:buNone/>
            </a:pPr>
            <a:endParaRPr lang="ar-DZ" sz="3600" b="1" dirty="0">
              <a:solidFill>
                <a:prstClr val="black">
                  <a:lumMod val="75000"/>
                  <a:lumOff val="25000"/>
                </a:prstClr>
              </a:solidFill>
              <a:latin typeface="Traditional Arabic" panose="02020603050405020304" pitchFamily="18" charset="-78"/>
              <a:cs typeface="Traditional Arabic" panose="02020603050405020304" pitchFamily="18" charset="-78"/>
            </a:endParaRPr>
          </a:p>
          <a:p>
            <a:pPr marL="0" lvl="0" indent="0" algn="ctr">
              <a:buClr>
                <a:srgbClr val="B31166"/>
              </a:buClr>
              <a:buNone/>
            </a:pPr>
            <a:endParaRPr lang="ar-DZ" sz="3600" b="1" dirty="0">
              <a:solidFill>
                <a:prstClr val="black">
                  <a:lumMod val="75000"/>
                  <a:lumOff val="25000"/>
                </a:prstClr>
              </a:solidFill>
              <a:latin typeface="Traditional Arabic" panose="02020603050405020304" pitchFamily="18" charset="-78"/>
              <a:cs typeface="Traditional Arabic" panose="02020603050405020304" pitchFamily="18" charset="-78"/>
            </a:endParaRPr>
          </a:p>
          <a:p>
            <a:pPr algn="ctr" rtl="1"/>
            <a:endParaRPr lang="fr-FR" sz="40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39357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0"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3">
                                            <p:bg/>
                                          </p:spTgt>
                                        </p:tgtEl>
                                        <p:attrNameLst>
                                          <p:attrName>ppt_x</p:attrName>
                                          <p:attrName>ppt_y</p:attrName>
                                        </p:attrNameLst>
                                      </p:cBhvr>
                                    </p:animMotion>
                                    <p:animRot by="1500000">
                                      <p:cBhvr>
                                        <p:cTn id="14" dur="125" fill="hold">
                                          <p:stCondLst>
                                            <p:cond delay="0"/>
                                          </p:stCondLst>
                                        </p:cTn>
                                        <p:tgtEl>
                                          <p:spTgt spid="3">
                                            <p:bg/>
                                          </p:spTgt>
                                        </p:tgtEl>
                                        <p:attrNameLst>
                                          <p:attrName>r</p:attrName>
                                        </p:attrNameLst>
                                      </p:cBhvr>
                                    </p:animRot>
                                    <p:animRot by="-1500000">
                                      <p:cBhvr>
                                        <p:cTn id="15" dur="125" fill="hold">
                                          <p:stCondLst>
                                            <p:cond delay="125"/>
                                          </p:stCondLst>
                                        </p:cTn>
                                        <p:tgtEl>
                                          <p:spTgt spid="3">
                                            <p:bg/>
                                          </p:spTgt>
                                        </p:tgtEl>
                                        <p:attrNameLst>
                                          <p:attrName>r</p:attrName>
                                        </p:attrNameLst>
                                      </p:cBhvr>
                                    </p:animRot>
                                    <p:animRot by="-1500000">
                                      <p:cBhvr>
                                        <p:cTn id="16" dur="125" fill="hold">
                                          <p:stCondLst>
                                            <p:cond delay="250"/>
                                          </p:stCondLst>
                                        </p:cTn>
                                        <p:tgtEl>
                                          <p:spTgt spid="3">
                                            <p:bg/>
                                          </p:spTgt>
                                        </p:tgtEl>
                                        <p:attrNameLst>
                                          <p:attrName>r</p:attrName>
                                        </p:attrNameLst>
                                      </p:cBhvr>
                                    </p:animRot>
                                    <p:animRot by="1500000">
                                      <p:cBhvr>
                                        <p:cTn id="17" dur="125" fill="hold">
                                          <p:stCondLst>
                                            <p:cond delay="375"/>
                                          </p:stCondLst>
                                        </p:cTn>
                                        <p:tgtEl>
                                          <p:spTgt spid="3">
                                            <p:bg/>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grpId="0" nodeType="clickEffect">
                                  <p:stCondLst>
                                    <p:cond delay="0"/>
                                  </p:stCondLst>
                                  <p:iterate type="lt">
                                    <p:tmPct val="10000"/>
                                  </p:iterate>
                                  <p:childTnLst>
                                    <p:animMotion origin="layout" path="M 0.0 0.0 L 0.0 -0.07213" pathEditMode="relative" ptsTypes="">
                                      <p:cBhvr>
                                        <p:cTn id="21" dur="250" accel="50000" decel="50000" autoRev="1" fill="hold">
                                          <p:stCondLst>
                                            <p:cond delay="0"/>
                                          </p:stCondLst>
                                        </p:cTn>
                                        <p:tgtEl>
                                          <p:spTgt spid="3">
                                            <p:txEl>
                                              <p:pRg st="2" end="2"/>
                                            </p:txEl>
                                          </p:spTgt>
                                        </p:tgtEl>
                                        <p:attrNameLst>
                                          <p:attrName>ppt_x</p:attrName>
                                          <p:attrName>ppt_y</p:attrName>
                                        </p:attrNameLst>
                                      </p:cBhvr>
                                    </p:animMotion>
                                    <p:animRot by="1500000">
                                      <p:cBhvr>
                                        <p:cTn id="22" dur="125" fill="hold">
                                          <p:stCondLst>
                                            <p:cond delay="0"/>
                                          </p:stCondLst>
                                        </p:cTn>
                                        <p:tgtEl>
                                          <p:spTgt spid="3">
                                            <p:txEl>
                                              <p:pRg st="2" end="2"/>
                                            </p:txEl>
                                          </p:spTgt>
                                        </p:tgtEl>
                                        <p:attrNameLst>
                                          <p:attrName>r</p:attrName>
                                        </p:attrNameLst>
                                      </p:cBhvr>
                                    </p:animRot>
                                    <p:animRot by="-1500000">
                                      <p:cBhvr>
                                        <p:cTn id="23" dur="125" fill="hold">
                                          <p:stCondLst>
                                            <p:cond delay="125"/>
                                          </p:stCondLst>
                                        </p:cTn>
                                        <p:tgtEl>
                                          <p:spTgt spid="3">
                                            <p:txEl>
                                              <p:pRg st="2" end="2"/>
                                            </p:txEl>
                                          </p:spTgt>
                                        </p:tgtEl>
                                        <p:attrNameLst>
                                          <p:attrName>r</p:attrName>
                                        </p:attrNameLst>
                                      </p:cBhvr>
                                    </p:animRot>
                                    <p:animRot by="-1500000">
                                      <p:cBhvr>
                                        <p:cTn id="24" dur="125" fill="hold">
                                          <p:stCondLst>
                                            <p:cond delay="250"/>
                                          </p:stCondLst>
                                        </p:cTn>
                                        <p:tgtEl>
                                          <p:spTgt spid="3">
                                            <p:txEl>
                                              <p:pRg st="2" end="2"/>
                                            </p:txEl>
                                          </p:spTgt>
                                        </p:tgtEl>
                                        <p:attrNameLst>
                                          <p:attrName>r</p:attrName>
                                        </p:attrNameLst>
                                      </p:cBhvr>
                                    </p:animRot>
                                    <p:animRot by="1500000">
                                      <p:cBhvr>
                                        <p:cTn id="25" dur="125" fill="hold">
                                          <p:stCondLst>
                                            <p:cond delay="375"/>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95624" cy="1400530"/>
          </a:xfrm>
          <a:solidFill>
            <a:schemeClr val="accent6">
              <a:lumMod val="20000"/>
              <a:lumOff val="8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695624" cy="4195481"/>
          </a:xfrm>
        </p:spPr>
        <p:txBody>
          <a:bodyPr/>
          <a:lstStyle/>
          <a:p>
            <a:pPr marL="0" lvl="0" indent="0" algn="ctr">
              <a:buClr>
                <a:srgbClr val="B31166"/>
              </a:buClr>
              <a:buNone/>
            </a:pPr>
            <a:r>
              <a:rPr lang="ar-DZ" sz="2800" b="1"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Traditional Arabic" panose="02020603050405020304" pitchFamily="18" charset="-78"/>
                <a:cs typeface="Traditional Arabic" panose="02020603050405020304" pitchFamily="18" charset="-78"/>
              </a:rPr>
              <a:t>الغش الضريبي هو إرادة التملص من الضريبة المستحقة فعلاً باستعمال طرق غير مشروعة</a:t>
            </a:r>
          </a:p>
          <a:p>
            <a:pPr algn="r" rtl="1"/>
            <a:endParaRPr lang="fr-FR" b="1"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endParaRPr>
          </a:p>
        </p:txBody>
      </p:sp>
      <p:pic>
        <p:nvPicPr>
          <p:cNvPr id="4" name="Image 3"/>
          <p:cNvPicPr>
            <a:picLocks noChangeAspect="1"/>
          </p:cNvPicPr>
          <p:nvPr/>
        </p:nvPicPr>
        <p:blipFill>
          <a:blip r:embed="rId2"/>
          <a:stretch>
            <a:fillRect/>
          </a:stretch>
        </p:blipFill>
        <p:spPr>
          <a:xfrm>
            <a:off x="4213238" y="2914371"/>
            <a:ext cx="3920068" cy="3533698"/>
          </a:xfrm>
          <a:prstGeom prst="rect">
            <a:avLst/>
          </a:prstGeom>
          <a:solidFill>
            <a:schemeClr val="accent4">
              <a:lumMod val="40000"/>
              <a:lumOff val="60000"/>
            </a:schemeClr>
          </a:solidFill>
        </p:spPr>
      </p:pic>
    </p:spTree>
    <p:extLst>
      <p:ext uri="{BB962C8B-B14F-4D97-AF65-F5344CB8AC3E}">
        <p14:creationId xmlns:p14="http://schemas.microsoft.com/office/powerpoint/2010/main" val="273853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nodeType="clickEffect">
                                  <p:stCondLst>
                                    <p:cond delay="0"/>
                                  </p:stCondLst>
                                  <p:childTnLst>
                                    <p:animEffect transition="out" filter="fade">
                                      <p:cBhvr>
                                        <p:cTn id="10" dur="1000"/>
                                        <p:tgtEl>
                                          <p:spTgt spid="4"/>
                                        </p:tgtEl>
                                      </p:cBhvr>
                                    </p:animEffect>
                                    <p:anim calcmode="lin" valueType="num">
                                      <p:cBhvr>
                                        <p:cTn id="11" dur="1000"/>
                                        <p:tgtEl>
                                          <p:spTgt spid="4"/>
                                        </p:tgtEl>
                                        <p:attrNameLst>
                                          <p:attrName>ppt_x</p:attrName>
                                        </p:attrNameLst>
                                      </p:cBhvr>
                                      <p:tavLst>
                                        <p:tav tm="0">
                                          <p:val>
                                            <p:strVal val="ppt_x"/>
                                          </p:val>
                                        </p:tav>
                                        <p:tav tm="100000">
                                          <p:val>
                                            <p:strVal val="ppt_x"/>
                                          </p:val>
                                        </p:tav>
                                      </p:tavLst>
                                    </p:anim>
                                    <p:anim calcmode="lin" valueType="num">
                                      <p:cBhvr>
                                        <p:cTn id="12" dur="1000"/>
                                        <p:tgtEl>
                                          <p:spTgt spid="4"/>
                                        </p:tgtEl>
                                        <p:attrNameLst>
                                          <p:attrName>ppt_y</p:attrName>
                                        </p:attrNameLst>
                                      </p:cBhvr>
                                      <p:tavLst>
                                        <p:tav tm="0">
                                          <p:val>
                                            <p:strVal val="ppt_y"/>
                                          </p:val>
                                        </p:tav>
                                        <p:tav tm="100000">
                                          <p:val>
                                            <p:strVal val="ppt_y+.1"/>
                                          </p:val>
                                        </p:tav>
                                      </p:tavLst>
                                    </p:anim>
                                    <p:set>
                                      <p:cBhvr>
                                        <p:cTn id="13"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82745" cy="1400530"/>
          </a:xfrm>
          <a:solidFill>
            <a:schemeClr val="accent4">
              <a:lumMod val="20000"/>
              <a:lumOff val="8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1950227626"/>
              </p:ext>
            </p:extLst>
          </p:nvPr>
        </p:nvGraphicFramePr>
        <p:xfrm>
          <a:off x="646111" y="2052918"/>
          <a:ext cx="9682745" cy="4618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3" name="Connecteur droit avec flèche 12"/>
          <p:cNvCxnSpPr/>
          <p:nvPr/>
        </p:nvCxnSpPr>
        <p:spPr>
          <a:xfrm flipH="1">
            <a:off x="3129566" y="6117465"/>
            <a:ext cx="1493949" cy="128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à coins arrondis 15"/>
          <p:cNvSpPr/>
          <p:nvPr/>
        </p:nvSpPr>
        <p:spPr>
          <a:xfrm>
            <a:off x="1867437" y="5537915"/>
            <a:ext cx="1545464" cy="1043189"/>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2000" b="1" dirty="0" smtClean="0">
                <a:solidFill>
                  <a:schemeClr val="bg1"/>
                </a:solidFill>
                <a:latin typeface="Sakkal Majalla" panose="02000000000000000000" pitchFamily="2" charset="-78"/>
                <a:cs typeface="Sakkal Majalla" panose="02000000000000000000" pitchFamily="2" charset="-78"/>
              </a:rPr>
              <a:t>وغيرها</a:t>
            </a:r>
            <a:endParaRPr lang="fr-FR" sz="2000" b="1" dirty="0">
              <a:solidFill>
                <a:schemeClr val="bg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46240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82745" cy="1400530"/>
          </a:xfrm>
          <a:solidFill>
            <a:schemeClr val="tx1">
              <a:lumMod val="95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1" y="2052918"/>
            <a:ext cx="9811534" cy="4195481"/>
          </a:xfrm>
          <a:solidFill>
            <a:schemeClr val="accent4"/>
          </a:solidFill>
        </p:spPr>
        <p:txBody>
          <a:bodyPr/>
          <a:lstStyle/>
          <a:p>
            <a:pPr marL="0" lvl="0" indent="0" algn="ctr">
              <a:buClr>
                <a:srgbClr val="B31166"/>
              </a:buClr>
              <a:buNone/>
            </a:pPr>
            <a:r>
              <a:rPr lang="ar-DZ" sz="3600" b="1" dirty="0">
                <a:latin typeface="Traditional Arabic" panose="02020603050405020304" pitchFamily="18" charset="-78"/>
                <a:cs typeface="Traditional Arabic" panose="02020603050405020304" pitchFamily="18" charset="-78"/>
              </a:rPr>
              <a:t>شروط الغش الضريبي</a:t>
            </a:r>
            <a:endParaRPr lang="fr-FR" sz="3600" b="1" dirty="0">
              <a:latin typeface="Traditional Arabic" panose="02020603050405020304" pitchFamily="18" charset="-78"/>
              <a:cs typeface="Traditional Arabic" panose="02020603050405020304" pitchFamily="18" charset="-78"/>
            </a:endParaRPr>
          </a:p>
          <a:p>
            <a:pPr algn="r" rtl="1"/>
            <a:endParaRPr lang="fr-FR" dirty="0"/>
          </a:p>
        </p:txBody>
      </p:sp>
      <p:sp>
        <p:nvSpPr>
          <p:cNvPr id="4" name="Rectangle à coins arrondis 3"/>
          <p:cNvSpPr/>
          <p:nvPr/>
        </p:nvSpPr>
        <p:spPr>
          <a:xfrm>
            <a:off x="7508383" y="2961564"/>
            <a:ext cx="2588655" cy="2606723"/>
          </a:xfrm>
          <a:prstGeom prst="roundRect">
            <a:avLst/>
          </a:prstGeom>
          <a:solidFill>
            <a:schemeClr val="accent6">
              <a:lumMod val="60000"/>
              <a:lumOff val="40000"/>
            </a:schemeClr>
          </a:solidFill>
          <a:ln w="19050" cap="rnd" cmpd="sng" algn="ctr">
            <a:solidFill>
              <a:srgbClr val="B311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DZ" sz="3200" b="1" i="0" u="none" strike="noStrike" kern="0" cap="none" spc="0" normalizeH="0" baseline="0" noProof="0" dirty="0" smtClean="0">
                <a:ln>
                  <a:noFill/>
                </a:ln>
                <a:solidFill>
                  <a:srgbClr val="FFFF00"/>
                </a:solidFill>
                <a:effectLst/>
                <a:uLnTx/>
                <a:uFillTx/>
                <a:latin typeface="Sakkal Majalla" panose="02000000000000000000" pitchFamily="2" charset="-78"/>
                <a:cs typeface="Sakkal Majalla" panose="02000000000000000000" pitchFamily="2" charset="-78"/>
              </a:rPr>
              <a:t>العنصر المادي </a:t>
            </a:r>
            <a:r>
              <a:rPr kumimoji="0" lang="ar-DZ" sz="3200" b="1" i="0" u="none" strike="noStrike" kern="0" cap="none" spc="0" normalizeH="0" baseline="0" noProof="0" dirty="0" smtClean="0">
                <a:ln>
                  <a:noFill/>
                </a:ln>
                <a:solidFill>
                  <a:schemeClr val="bg1"/>
                </a:solidFill>
                <a:effectLst/>
                <a:uLnTx/>
                <a:uFillTx/>
                <a:latin typeface="Sakkal Majalla" panose="02000000000000000000" pitchFamily="2" charset="-78"/>
                <a:cs typeface="Sakkal Majalla" panose="02000000000000000000" pitchFamily="2" charset="-78"/>
              </a:rPr>
              <a:t>تخفيض أساس الاقتطاع الضريبي بصورة غير قانونية </a:t>
            </a:r>
            <a:endParaRPr kumimoji="0" lang="fr-FR" sz="3200" b="1" i="0" u="none" strike="noStrike" kern="0" cap="none" spc="0" normalizeH="0" baseline="0" noProof="0" dirty="0" smtClean="0">
              <a:ln>
                <a:noFill/>
              </a:ln>
              <a:solidFill>
                <a:schemeClr val="bg1"/>
              </a:solidFill>
              <a:effectLst/>
              <a:uLnTx/>
              <a:uFillTx/>
              <a:latin typeface="Sakkal Majalla" panose="02000000000000000000" pitchFamily="2" charset="-78"/>
              <a:cs typeface="Sakkal Majalla" panose="02000000000000000000" pitchFamily="2" charset="-78"/>
            </a:endParaRPr>
          </a:p>
        </p:txBody>
      </p:sp>
      <p:sp>
        <p:nvSpPr>
          <p:cNvPr id="6" name="Rectangle à coins arrondis 5"/>
          <p:cNvSpPr/>
          <p:nvPr/>
        </p:nvSpPr>
        <p:spPr>
          <a:xfrm>
            <a:off x="1394347" y="2961564"/>
            <a:ext cx="2688256" cy="2606723"/>
          </a:xfrm>
          <a:prstGeom prst="roundRect">
            <a:avLst/>
          </a:prstGeom>
          <a:solidFill>
            <a:schemeClr val="accent6">
              <a:lumMod val="60000"/>
              <a:lumOff val="40000"/>
            </a:schemeClr>
          </a:solidFill>
          <a:ln w="19050" cap="rnd" cmpd="sng" algn="ctr">
            <a:solidFill>
              <a:srgbClr val="B31166">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DZ" sz="3200" b="1" i="0" u="none" strike="noStrike" kern="0" cap="none" spc="0" normalizeH="0" baseline="0" noProof="0" dirty="0" smtClean="0">
                <a:ln>
                  <a:noFill/>
                </a:ln>
                <a:solidFill>
                  <a:srgbClr val="FFFF00"/>
                </a:solidFill>
                <a:effectLst/>
                <a:uLnTx/>
                <a:uFillTx/>
                <a:latin typeface="Sakkal Majalla" panose="02000000000000000000" pitchFamily="2" charset="-78"/>
                <a:cs typeface="Sakkal Majalla" panose="02000000000000000000" pitchFamily="2" charset="-78"/>
              </a:rPr>
              <a:t>العنصر المعنوي </a:t>
            </a:r>
            <a:r>
              <a:rPr kumimoji="0" lang="ar-DZ" sz="3200" b="1" i="0" u="none" strike="noStrike" kern="0" cap="none" spc="0" normalizeH="0" baseline="0" noProof="0" dirty="0" smtClean="0">
                <a:ln>
                  <a:noFill/>
                </a:ln>
                <a:solidFill>
                  <a:schemeClr val="bg1"/>
                </a:solidFill>
                <a:effectLst/>
                <a:uLnTx/>
                <a:uFillTx/>
                <a:latin typeface="Sakkal Majalla" panose="02000000000000000000" pitchFamily="2" charset="-78"/>
                <a:cs typeface="Sakkal Majalla" panose="02000000000000000000" pitchFamily="2" charset="-78"/>
              </a:rPr>
              <a:t>ارتكاب</a:t>
            </a:r>
            <a:r>
              <a:rPr kumimoji="0" lang="ar-DZ" sz="2800" b="1" i="0" u="none" strike="noStrike" kern="0" cap="none" spc="0" normalizeH="0" baseline="0" noProof="0" dirty="0" smtClean="0">
                <a:ln>
                  <a:noFill/>
                </a:ln>
                <a:solidFill>
                  <a:schemeClr val="bg1"/>
                </a:solidFill>
                <a:effectLst/>
                <a:uLnTx/>
                <a:uFillTx/>
                <a:latin typeface="Sakkal Majalla" panose="02000000000000000000" pitchFamily="2" charset="-78"/>
                <a:cs typeface="Sakkal Majalla" panose="02000000000000000000" pitchFamily="2" charset="-78"/>
              </a:rPr>
              <a:t> الفعل من طرف المكلف بالضريبة بنية سيئة (عن وعي)</a:t>
            </a:r>
            <a:endParaRPr kumimoji="0" lang="fr-FR" sz="2800" b="1" i="0" u="none" strike="noStrike" kern="0" cap="none" spc="0" normalizeH="0" baseline="0" noProof="0" dirty="0" smtClean="0">
              <a:ln>
                <a:noFill/>
              </a:ln>
              <a:solidFill>
                <a:schemeClr val="bg1"/>
              </a:solidFill>
              <a:effectLst/>
              <a:uLnTx/>
              <a:uFillTx/>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76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0" nodeType="clickEffect">
                                  <p:stCondLst>
                                    <p:cond delay="0"/>
                                  </p:stCondLst>
                                  <p:childTnLst>
                                    <p:animScale>
                                      <p:cBhvr>
                                        <p:cTn id="13" dur="2000" fill="hold"/>
                                        <p:tgtEl>
                                          <p:spTgt spid="4"/>
                                        </p:tgtEl>
                                      </p:cBhvr>
                                      <p:by x="150000" y="150000"/>
                                    </p:animScale>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grpId="0" nodeType="clickEffect">
                                  <p:stCondLst>
                                    <p:cond delay="0"/>
                                  </p:stCondLst>
                                  <p:childTnLst>
                                    <p:animScale>
                                      <p:cBhvr>
                                        <p:cTn id="17"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95624" cy="1400530"/>
          </a:xfrm>
          <a:solidFill>
            <a:schemeClr val="accent6">
              <a:lumMod val="40000"/>
              <a:lumOff val="6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695624" cy="4195481"/>
          </a:xfrm>
          <a:solidFill>
            <a:schemeClr val="accent4">
              <a:lumMod val="40000"/>
              <a:lumOff val="60000"/>
            </a:schemeClr>
          </a:solidFill>
        </p:spPr>
        <p:txBody>
          <a:bodyPr/>
          <a:lstStyle/>
          <a:p>
            <a:pPr lvl="0" algn="r" rtl="1">
              <a:buClr>
                <a:srgbClr val="B31166"/>
              </a:buClr>
            </a:pPr>
            <a:r>
              <a:rPr lang="ar-DZ" sz="3200" b="1" dirty="0">
                <a:solidFill>
                  <a:prstClr val="black">
                    <a:lumMod val="75000"/>
                    <a:lumOff val="25000"/>
                  </a:prstClr>
                </a:solidFill>
                <a:latin typeface="Sakkal Majalla" panose="02000000000000000000" pitchFamily="2" charset="-78"/>
                <a:cs typeface="Sakkal Majalla" panose="02000000000000000000" pitchFamily="2" charset="-78"/>
              </a:rPr>
              <a:t>التهرب </a:t>
            </a:r>
            <a:r>
              <a:rPr lang="ar-DZ" sz="3200" b="1" dirty="0" smtClean="0">
                <a:solidFill>
                  <a:prstClr val="black">
                    <a:lumMod val="75000"/>
                    <a:lumOff val="25000"/>
                  </a:prstClr>
                </a:solidFill>
                <a:latin typeface="Sakkal Majalla" panose="02000000000000000000" pitchFamily="2" charset="-78"/>
                <a:cs typeface="Sakkal Majalla" panose="02000000000000000000" pitchFamily="2" charset="-78"/>
              </a:rPr>
              <a:t>الضريبي</a:t>
            </a:r>
          </a:p>
          <a:p>
            <a:pPr marL="0" lvl="0" indent="0" algn="ctr" rtl="1">
              <a:buClr>
                <a:srgbClr val="B31166"/>
              </a:buClr>
              <a:buNone/>
            </a:pPr>
            <a:endParaRPr lang="ar-DZ" sz="3200" b="1" dirty="0">
              <a:solidFill>
                <a:prstClr val="black">
                  <a:lumMod val="75000"/>
                  <a:lumOff val="25000"/>
                </a:prstClr>
              </a:solidFill>
              <a:latin typeface="Traditional Arabic" panose="02020603050405020304" pitchFamily="18" charset="-78"/>
              <a:cs typeface="Traditional Arabic" panose="02020603050405020304" pitchFamily="18" charset="-78"/>
            </a:endParaRPr>
          </a:p>
          <a:p>
            <a:pPr marL="0" lvl="0" indent="0" algn="ctr" rtl="1">
              <a:buClr>
                <a:srgbClr val="B31166"/>
              </a:buClr>
              <a:buNone/>
            </a:pPr>
            <a:endParaRPr lang="ar-DZ" sz="3200" b="1" dirty="0">
              <a:solidFill>
                <a:prstClr val="black">
                  <a:lumMod val="75000"/>
                  <a:lumOff val="25000"/>
                </a:prstClr>
              </a:solidFill>
              <a:latin typeface="Traditional Arabic" panose="02020603050405020304" pitchFamily="18" charset="-78"/>
              <a:cs typeface="Traditional Arabic" panose="02020603050405020304" pitchFamily="18" charset="-78"/>
            </a:endParaRPr>
          </a:p>
          <a:p>
            <a:pPr marL="0" lvl="0" indent="0" algn="just" rtl="1">
              <a:buClr>
                <a:srgbClr val="B31166"/>
              </a:buClr>
              <a:buNone/>
            </a:pPr>
            <a:r>
              <a:rPr lang="ar-DZ" sz="4000" b="1" dirty="0">
                <a:solidFill>
                  <a:schemeClr val="accent6">
                    <a:lumMod val="75000"/>
                  </a:schemeClr>
                </a:solidFill>
                <a:latin typeface="Sakkal Majalla" panose="02000000000000000000" pitchFamily="2" charset="-78"/>
                <a:cs typeface="Sakkal Majalla" panose="02000000000000000000" pitchFamily="2" charset="-78"/>
              </a:rPr>
              <a:t>هو استغلال ثغرات ونقائص التشريع من أجل تخفيض العبء الضريبي</a:t>
            </a:r>
          </a:p>
          <a:p>
            <a:endParaRPr lang="fr-FR" dirty="0"/>
          </a:p>
        </p:txBody>
      </p:sp>
      <p:pic>
        <p:nvPicPr>
          <p:cNvPr id="4" name="Image 3"/>
          <p:cNvPicPr>
            <a:picLocks noChangeAspect="1"/>
          </p:cNvPicPr>
          <p:nvPr/>
        </p:nvPicPr>
        <p:blipFill>
          <a:blip r:embed="rId2"/>
          <a:stretch>
            <a:fillRect/>
          </a:stretch>
        </p:blipFill>
        <p:spPr>
          <a:xfrm>
            <a:off x="739194" y="2052918"/>
            <a:ext cx="2857500" cy="1600200"/>
          </a:xfrm>
          <a:prstGeom prst="rect">
            <a:avLst/>
          </a:prstGeom>
        </p:spPr>
      </p:pic>
    </p:spTree>
    <p:extLst>
      <p:ext uri="{BB962C8B-B14F-4D97-AF65-F5344CB8AC3E}">
        <p14:creationId xmlns:p14="http://schemas.microsoft.com/office/powerpoint/2010/main" val="183603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bg/>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3">
                                            <p:txEl>
                                              <p:pRg st="0" end="0"/>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1000"/>
                                        <p:tgtEl>
                                          <p:spTgt spid="3">
                                            <p:txEl>
                                              <p:pRg st="3" end="3"/>
                                            </p:txEl>
                                          </p:spTgt>
                                        </p:tgtEl>
                                      </p:cBhvr>
                                    </p:animEffect>
                                    <p:anim calcmode="lin" valueType="num">
                                      <p:cBhvr>
                                        <p:cTn id="1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nodeType="clickEffect">
                                  <p:stCondLst>
                                    <p:cond delay="0"/>
                                  </p:stCondLst>
                                  <p:childTnLst>
                                    <p:animScale>
                                      <p:cBhvr>
                                        <p:cTn id="21"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08503" cy="1400530"/>
          </a:xfrm>
          <a:solidFill>
            <a:schemeClr val="accent6">
              <a:lumMod val="40000"/>
              <a:lumOff val="6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1" y="2052918"/>
            <a:ext cx="9708503" cy="4195481"/>
          </a:xfrm>
          <a:solidFill>
            <a:schemeClr val="accent2">
              <a:lumMod val="20000"/>
              <a:lumOff val="80000"/>
            </a:schemeClr>
          </a:solidFill>
        </p:spPr>
        <p:txBody>
          <a:bodyPr/>
          <a:lstStyle/>
          <a:p>
            <a:pPr lvl="0" algn="ctr" rtl="1">
              <a:buClr>
                <a:srgbClr val="B31166"/>
              </a:buClr>
            </a:pPr>
            <a:r>
              <a:rPr lang="ar-SA" sz="3200" b="1" dirty="0">
                <a:solidFill>
                  <a:prstClr val="black">
                    <a:lumMod val="75000"/>
                    <a:lumOff val="25000"/>
                  </a:prstClr>
                </a:solidFill>
                <a:latin typeface="Traditional Arabic" panose="02020603050405020304" pitchFamily="18" charset="-78"/>
                <a:cs typeface="Traditional Arabic" panose="02020603050405020304" pitchFamily="18" charset="-78"/>
              </a:rPr>
              <a:t>التسيير الجبائي</a:t>
            </a:r>
            <a:endParaRPr lang="ar-DZ" sz="3200" b="1" dirty="0">
              <a:solidFill>
                <a:prstClr val="black">
                  <a:lumMod val="75000"/>
                  <a:lumOff val="25000"/>
                </a:prstClr>
              </a:solidFill>
              <a:latin typeface="Traditional Arabic" panose="02020603050405020304" pitchFamily="18" charset="-78"/>
              <a:cs typeface="Traditional Arabic" panose="02020603050405020304" pitchFamily="18" charset="-78"/>
            </a:endParaRPr>
          </a:p>
          <a:p>
            <a:pPr lvl="0" algn="r" rtl="1">
              <a:buClr>
                <a:srgbClr val="B31166"/>
              </a:buClr>
              <a:buFont typeface="Wingdings" panose="05000000000000000000" pitchFamily="2" charset="2"/>
              <a:buChar char="Ø"/>
            </a:pPr>
            <a:r>
              <a:rPr lang="ar-DZ" sz="3200" b="1" dirty="0">
                <a:solidFill>
                  <a:srgbClr val="00B050"/>
                </a:solidFill>
                <a:latin typeface="Traditional Arabic" panose="02020603050405020304" pitchFamily="18" charset="-78"/>
                <a:cs typeface="Traditional Arabic" panose="02020603050405020304" pitchFamily="18" charset="-78"/>
              </a:rPr>
              <a:t>هو </a:t>
            </a:r>
            <a:r>
              <a:rPr lang="ar-SA" sz="3200" b="1" dirty="0">
                <a:solidFill>
                  <a:srgbClr val="00B050"/>
                </a:solidFill>
                <a:latin typeface="Traditional Arabic" panose="02020603050405020304" pitchFamily="18" charset="-78"/>
                <a:cs typeface="Traditional Arabic" panose="02020603050405020304" pitchFamily="18" charset="-78"/>
              </a:rPr>
              <a:t>تحليل التشريعات ودراستها من أجل تحسس وإيجاد مختلف </a:t>
            </a:r>
            <a:r>
              <a:rPr lang="ar-SA" sz="3200" b="1" dirty="0">
                <a:solidFill>
                  <a:srgbClr val="9B6BF2">
                    <a:lumMod val="75000"/>
                  </a:srgbClr>
                </a:solidFill>
                <a:latin typeface="Traditional Arabic" panose="02020603050405020304" pitchFamily="18" charset="-78"/>
                <a:cs typeface="Traditional Arabic" panose="02020603050405020304" pitchFamily="18" charset="-78"/>
              </a:rPr>
              <a:t>الخيارات الممنوحة</a:t>
            </a:r>
            <a:r>
              <a:rPr lang="ar-SA" sz="3200" b="1" dirty="0">
                <a:solidFill>
                  <a:srgbClr val="00B050"/>
                </a:solidFill>
                <a:latin typeface="Traditional Arabic" panose="02020603050405020304" pitchFamily="18" charset="-78"/>
                <a:cs typeface="Traditional Arabic" panose="02020603050405020304" pitchFamily="18" charset="-78"/>
              </a:rPr>
              <a:t> من طرف المشرع. </a:t>
            </a:r>
            <a:endParaRPr lang="ar-DZ" sz="3200" b="1" dirty="0">
              <a:solidFill>
                <a:srgbClr val="00B050"/>
              </a:solidFill>
              <a:latin typeface="Traditional Arabic" panose="02020603050405020304" pitchFamily="18" charset="-78"/>
              <a:cs typeface="Traditional Arabic" panose="02020603050405020304" pitchFamily="18" charset="-78"/>
            </a:endParaRPr>
          </a:p>
          <a:p>
            <a:pPr lvl="0" algn="r" rtl="1">
              <a:buClr>
                <a:srgbClr val="B31166"/>
              </a:buClr>
              <a:buFont typeface="Wingdings" panose="05000000000000000000" pitchFamily="2" charset="2"/>
              <a:buChar char="Ø"/>
            </a:pPr>
            <a:r>
              <a:rPr lang="ar-SA" sz="3200" b="1" dirty="0">
                <a:solidFill>
                  <a:srgbClr val="00B050"/>
                </a:solidFill>
                <a:latin typeface="Traditional Arabic" panose="02020603050405020304" pitchFamily="18" charset="-78"/>
                <a:cs typeface="Traditional Arabic" panose="02020603050405020304" pitchFamily="18" charset="-78"/>
              </a:rPr>
              <a:t> إيجاد هامش حركة ضمن </a:t>
            </a:r>
            <a:r>
              <a:rPr lang="ar-SA" sz="3200" b="1" dirty="0">
                <a:solidFill>
                  <a:srgbClr val="9B6BF2">
                    <a:lumMod val="75000"/>
                  </a:srgbClr>
                </a:solidFill>
                <a:latin typeface="Traditional Arabic" panose="02020603050405020304" pitchFamily="18" charset="-78"/>
                <a:cs typeface="Traditional Arabic" panose="02020603050405020304" pitchFamily="18" charset="-78"/>
              </a:rPr>
              <a:t>الإطار القانوني</a:t>
            </a:r>
            <a:endParaRPr lang="ar-DZ" sz="3200" b="1" dirty="0">
              <a:solidFill>
                <a:srgbClr val="9B6BF2">
                  <a:lumMod val="75000"/>
                </a:srgbClr>
              </a:solidFill>
              <a:latin typeface="Traditional Arabic" panose="02020603050405020304" pitchFamily="18" charset="-78"/>
              <a:cs typeface="Traditional Arabic" panose="02020603050405020304" pitchFamily="18" charset="-78"/>
            </a:endParaRPr>
          </a:p>
          <a:p>
            <a:pPr lvl="0" algn="r" rtl="1">
              <a:buClr>
                <a:srgbClr val="B31166"/>
              </a:buClr>
              <a:buFont typeface="Wingdings" panose="05000000000000000000" pitchFamily="2" charset="2"/>
              <a:buChar char="Ø"/>
            </a:pPr>
            <a:r>
              <a:rPr lang="ar-DZ" sz="3200" b="1" dirty="0">
                <a:solidFill>
                  <a:srgbClr val="9B6BF2">
                    <a:lumMod val="75000"/>
                  </a:srgbClr>
                </a:solidFill>
                <a:latin typeface="Traditional Arabic" panose="02020603050405020304" pitchFamily="18" charset="-78"/>
                <a:cs typeface="Traditional Arabic" panose="02020603050405020304" pitchFamily="18" charset="-78"/>
              </a:rPr>
              <a:t>الهدف هو </a:t>
            </a:r>
            <a:r>
              <a:rPr lang="ar-DZ" sz="3200" b="1" dirty="0" err="1">
                <a:solidFill>
                  <a:srgbClr val="9B6BF2">
                    <a:lumMod val="75000"/>
                  </a:srgbClr>
                </a:solidFill>
                <a:latin typeface="Traditional Arabic" panose="02020603050405020304" pitchFamily="18" charset="-78"/>
                <a:cs typeface="Traditional Arabic" panose="02020603050405020304" pitchFamily="18" charset="-78"/>
              </a:rPr>
              <a:t>تدنئة</a:t>
            </a:r>
            <a:r>
              <a:rPr lang="ar-DZ" sz="3200" b="1" dirty="0">
                <a:solidFill>
                  <a:srgbClr val="9B6BF2">
                    <a:lumMod val="75000"/>
                  </a:srgbClr>
                </a:solidFill>
                <a:latin typeface="Traditional Arabic" panose="02020603050405020304" pitchFamily="18" charset="-78"/>
                <a:cs typeface="Traditional Arabic" panose="02020603050405020304" pitchFamily="18" charset="-78"/>
              </a:rPr>
              <a:t> العبء الضريبي</a:t>
            </a:r>
            <a:endParaRPr lang="fr-FR" sz="3200" b="1" dirty="0">
              <a:solidFill>
                <a:srgbClr val="9B6BF2">
                  <a:lumMod val="75000"/>
                </a:srgbClr>
              </a:solidFill>
              <a:latin typeface="Traditional Arabic" panose="02020603050405020304" pitchFamily="18" charset="-78"/>
              <a:cs typeface="Traditional Arabic" panose="02020603050405020304" pitchFamily="18" charset="-78"/>
            </a:endParaRPr>
          </a:p>
          <a:p>
            <a:pPr algn="ctr" rtl="1"/>
            <a:endParaRPr lang="fr-FR" dirty="0"/>
          </a:p>
        </p:txBody>
      </p:sp>
    </p:spTree>
    <p:extLst>
      <p:ext uri="{BB962C8B-B14F-4D97-AF65-F5344CB8AC3E}">
        <p14:creationId xmlns:p14="http://schemas.microsoft.com/office/powerpoint/2010/main" val="400783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3">
                                            <p:txEl>
                                              <p:pRg st="1" end="1"/>
                                            </p:txEl>
                                          </p:spTgt>
                                        </p:tgtEl>
                                        <p:attrNameLst>
                                          <p:attrName>ppt_x</p:attrName>
                                          <p:attrName>ppt_y</p:attrName>
                                        </p:attrNameLst>
                                      </p:cBhvr>
                                    </p:animMotion>
                                    <p:animRot by="1500000">
                                      <p:cBhvr>
                                        <p:cTn id="11" dur="125" fill="hold">
                                          <p:stCondLst>
                                            <p:cond delay="0"/>
                                          </p:stCondLst>
                                        </p:cTn>
                                        <p:tgtEl>
                                          <p:spTgt spid="3">
                                            <p:txEl>
                                              <p:pRg st="1" end="1"/>
                                            </p:txEl>
                                          </p:spTgt>
                                        </p:tgtEl>
                                        <p:attrNameLst>
                                          <p:attrName>r</p:attrName>
                                        </p:attrNameLst>
                                      </p:cBhvr>
                                    </p:animRot>
                                    <p:animRot by="-1500000">
                                      <p:cBhvr>
                                        <p:cTn id="12" dur="125" fill="hold">
                                          <p:stCondLst>
                                            <p:cond delay="125"/>
                                          </p:stCondLst>
                                        </p:cTn>
                                        <p:tgtEl>
                                          <p:spTgt spid="3">
                                            <p:txEl>
                                              <p:pRg st="1" end="1"/>
                                            </p:txEl>
                                          </p:spTgt>
                                        </p:tgtEl>
                                        <p:attrNameLst>
                                          <p:attrName>r</p:attrName>
                                        </p:attrNameLst>
                                      </p:cBhvr>
                                    </p:animRot>
                                    <p:animRot by="-1500000">
                                      <p:cBhvr>
                                        <p:cTn id="13" dur="125" fill="hold">
                                          <p:stCondLst>
                                            <p:cond delay="250"/>
                                          </p:stCondLst>
                                        </p:cTn>
                                        <p:tgtEl>
                                          <p:spTgt spid="3">
                                            <p:txEl>
                                              <p:pRg st="1" end="1"/>
                                            </p:txEl>
                                          </p:spTgt>
                                        </p:tgtEl>
                                        <p:attrNameLst>
                                          <p:attrName>r</p:attrName>
                                        </p:attrNameLst>
                                      </p:cBhvr>
                                    </p:animRot>
                                    <p:animRot by="1500000">
                                      <p:cBhvr>
                                        <p:cTn id="14" dur="125" fill="hold">
                                          <p:stCondLst>
                                            <p:cond delay="375"/>
                                          </p:stCondLst>
                                        </p:cTn>
                                        <p:tgtEl>
                                          <p:spTgt spid="3">
                                            <p:txEl>
                                              <p:pRg st="1" end="1"/>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nodeType="clickEffect">
                                  <p:stCondLst>
                                    <p:cond delay="0"/>
                                  </p:stCondLst>
                                  <p:childTnLst>
                                    <p:animScale>
                                      <p:cBhvr>
                                        <p:cTn id="25" dur="2000" fill="hold"/>
                                        <p:tgtEl>
                                          <p:spTgt spid="3">
                                            <p:txEl>
                                              <p:pRg st="3" end="3"/>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08503" cy="1400530"/>
          </a:xfrm>
          <a:solidFill>
            <a:schemeClr val="bg2">
              <a:lumMod val="20000"/>
              <a:lumOff val="8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1" y="2052918"/>
            <a:ext cx="9708503" cy="4195481"/>
          </a:xfrm>
          <a:solidFill>
            <a:schemeClr val="accent6">
              <a:lumMod val="20000"/>
              <a:lumOff val="80000"/>
            </a:schemeClr>
          </a:solidFill>
        </p:spPr>
        <p:txBody>
          <a:bodyPr/>
          <a:lstStyle/>
          <a:p>
            <a:pPr lvl="0" algn="ctr" rtl="1">
              <a:buClr>
                <a:srgbClr val="B31166"/>
              </a:buClr>
            </a:pPr>
            <a:r>
              <a:rPr lang="ar-SA" sz="3200" b="1" dirty="0">
                <a:solidFill>
                  <a:prstClr val="black">
                    <a:lumMod val="75000"/>
                    <a:lumOff val="25000"/>
                  </a:prstClr>
                </a:solidFill>
                <a:latin typeface="Traditional Arabic" panose="02020603050405020304" pitchFamily="18" charset="-78"/>
                <a:cs typeface="Traditional Arabic" panose="02020603050405020304" pitchFamily="18" charset="-78"/>
              </a:rPr>
              <a:t>أهداف التسيير الجبائي </a:t>
            </a:r>
            <a:r>
              <a:rPr lang="ar-SA" sz="3200" b="1" dirty="0" smtClean="0">
                <a:solidFill>
                  <a:prstClr val="black">
                    <a:lumMod val="75000"/>
                    <a:lumOff val="25000"/>
                  </a:prstClr>
                </a:solidFill>
                <a:latin typeface="Traditional Arabic" panose="02020603050405020304" pitchFamily="18" charset="-78"/>
                <a:cs typeface="Traditional Arabic" panose="02020603050405020304" pitchFamily="18" charset="-78"/>
              </a:rPr>
              <a:t>للمؤسسات</a:t>
            </a:r>
            <a:endParaRPr lang="ar-DZ" sz="3200" b="1" dirty="0" smtClean="0">
              <a:solidFill>
                <a:prstClr val="black">
                  <a:lumMod val="75000"/>
                  <a:lumOff val="25000"/>
                </a:prstClr>
              </a:solidFill>
              <a:latin typeface="Traditional Arabic" panose="02020603050405020304" pitchFamily="18" charset="-78"/>
              <a:cs typeface="Traditional Arabic" panose="02020603050405020304" pitchFamily="18" charset="-78"/>
            </a:endParaRPr>
          </a:p>
          <a:p>
            <a:pPr lvl="0" algn="ctr" rtl="1">
              <a:buClr>
                <a:srgbClr val="B31166"/>
              </a:buClr>
              <a:buFont typeface="Wingdings" panose="05000000000000000000" pitchFamily="2" charset="2"/>
              <a:buChar char="Ø"/>
            </a:pPr>
            <a:r>
              <a:rPr lang="ar-SA" sz="3200" b="1" dirty="0">
                <a:solidFill>
                  <a:srgbClr val="00B050"/>
                </a:solidFill>
                <a:latin typeface="Traditional Arabic" panose="02020603050405020304" pitchFamily="18" charset="-78"/>
                <a:cs typeface="Traditional Arabic" panose="02020603050405020304" pitchFamily="18" charset="-78"/>
              </a:rPr>
              <a:t>تحقيق الأمن الجبائي</a:t>
            </a:r>
            <a:endParaRPr lang="ar-DZ" sz="3200" b="1" dirty="0">
              <a:solidFill>
                <a:srgbClr val="00B050"/>
              </a:solidFill>
              <a:latin typeface="Traditional Arabic" panose="02020603050405020304" pitchFamily="18" charset="-78"/>
              <a:cs typeface="Traditional Arabic" panose="02020603050405020304" pitchFamily="18" charset="-78"/>
            </a:endParaRPr>
          </a:p>
          <a:p>
            <a:pPr lvl="0" algn="ctr" rtl="1">
              <a:buClr>
                <a:srgbClr val="B31166"/>
              </a:buClr>
              <a:buFont typeface="Wingdings" panose="05000000000000000000" pitchFamily="2" charset="2"/>
              <a:buChar char="Ø"/>
            </a:pPr>
            <a:r>
              <a:rPr lang="ar-DZ" sz="3200" b="1" dirty="0">
                <a:solidFill>
                  <a:srgbClr val="FFC000"/>
                </a:solidFill>
                <a:latin typeface="Traditional Arabic" panose="02020603050405020304" pitchFamily="18" charset="-78"/>
                <a:cs typeface="Traditional Arabic" panose="02020603050405020304" pitchFamily="18" charset="-78"/>
              </a:rPr>
              <a:t>  </a:t>
            </a:r>
            <a:r>
              <a:rPr lang="ar-SA" sz="3200" b="1" dirty="0">
                <a:solidFill>
                  <a:srgbClr val="FFC000"/>
                </a:solidFill>
                <a:latin typeface="Traditional Arabic" panose="02020603050405020304" pitchFamily="18" charset="-78"/>
                <a:cs typeface="Traditional Arabic" panose="02020603050405020304" pitchFamily="18" charset="-78"/>
              </a:rPr>
              <a:t>التحكم في العبء الجبائي</a:t>
            </a:r>
            <a:endParaRPr lang="ar-DZ" sz="3200" b="1" dirty="0">
              <a:solidFill>
                <a:srgbClr val="FFC000"/>
              </a:solidFill>
              <a:latin typeface="Traditional Arabic" panose="02020603050405020304" pitchFamily="18" charset="-78"/>
              <a:cs typeface="Traditional Arabic" panose="02020603050405020304" pitchFamily="18" charset="-78"/>
            </a:endParaRPr>
          </a:p>
          <a:p>
            <a:pPr lvl="0" algn="ctr" rtl="1">
              <a:buClr>
                <a:srgbClr val="B31166"/>
              </a:buClr>
              <a:buFont typeface="Wingdings" panose="05000000000000000000" pitchFamily="2" charset="2"/>
              <a:buChar char="Ø"/>
            </a:pPr>
            <a:r>
              <a:rPr lang="ar-SA" sz="3200" b="1" dirty="0">
                <a:solidFill>
                  <a:srgbClr val="E33D6F"/>
                </a:solidFill>
                <a:latin typeface="Traditional Arabic" panose="02020603050405020304" pitchFamily="18" charset="-78"/>
                <a:cs typeface="Traditional Arabic" panose="02020603050405020304" pitchFamily="18" charset="-78"/>
              </a:rPr>
              <a:t>ضمان الفعالية </a:t>
            </a:r>
            <a:r>
              <a:rPr lang="ar-SA" sz="3200" b="1" dirty="0" err="1">
                <a:solidFill>
                  <a:srgbClr val="E33D6F"/>
                </a:solidFill>
                <a:latin typeface="Traditional Arabic" panose="02020603050405020304" pitchFamily="18" charset="-78"/>
                <a:cs typeface="Traditional Arabic" panose="02020603050405020304" pitchFamily="18" charset="-78"/>
              </a:rPr>
              <a:t>الجبائية</a:t>
            </a:r>
            <a:endParaRPr lang="ar-DZ" sz="3200" b="1" dirty="0">
              <a:solidFill>
                <a:srgbClr val="E33D6F"/>
              </a:solidFill>
              <a:latin typeface="Traditional Arabic" panose="02020603050405020304" pitchFamily="18" charset="-78"/>
              <a:cs typeface="Traditional Arabic" panose="02020603050405020304" pitchFamily="18" charset="-78"/>
            </a:endParaRPr>
          </a:p>
          <a:p>
            <a:pPr lvl="0" algn="ctr" rtl="1">
              <a:buClr>
                <a:srgbClr val="B31166"/>
              </a:buClr>
              <a:buFont typeface="Wingdings" panose="05000000000000000000" pitchFamily="2" charset="2"/>
              <a:buChar char="Ø"/>
            </a:pPr>
            <a:r>
              <a:rPr lang="ar-SA" sz="3200" b="1" dirty="0">
                <a:solidFill>
                  <a:prstClr val="black">
                    <a:lumMod val="75000"/>
                    <a:lumOff val="25000"/>
                  </a:prstClr>
                </a:solidFill>
                <a:latin typeface="Traditional Arabic" panose="02020603050405020304" pitchFamily="18" charset="-78"/>
                <a:cs typeface="Traditional Arabic" panose="02020603050405020304" pitchFamily="18" charset="-78"/>
              </a:rPr>
              <a:t>خدمة </a:t>
            </a:r>
            <a:r>
              <a:rPr lang="ar-SA" sz="3200" b="1" dirty="0" err="1">
                <a:solidFill>
                  <a:prstClr val="black">
                    <a:lumMod val="75000"/>
                    <a:lumOff val="25000"/>
                  </a:prstClr>
                </a:solidFill>
                <a:latin typeface="Traditional Arabic" panose="02020603050405020304" pitchFamily="18" charset="-78"/>
                <a:cs typeface="Traditional Arabic" panose="02020603050405020304" pitchFamily="18" charset="-78"/>
              </a:rPr>
              <a:t>إستراتيجية</a:t>
            </a:r>
            <a:r>
              <a:rPr lang="ar-SA" sz="3200" b="1" dirty="0">
                <a:solidFill>
                  <a:prstClr val="black">
                    <a:lumMod val="75000"/>
                    <a:lumOff val="25000"/>
                  </a:prstClr>
                </a:solidFill>
                <a:latin typeface="Traditional Arabic" panose="02020603050405020304" pitchFamily="18" charset="-78"/>
                <a:cs typeface="Traditional Arabic" panose="02020603050405020304" pitchFamily="18" charset="-78"/>
              </a:rPr>
              <a:t> المؤسسة</a:t>
            </a:r>
            <a:endParaRPr lang="fr-FR" sz="3200" b="1" dirty="0">
              <a:solidFill>
                <a:prstClr val="black">
                  <a:lumMod val="75000"/>
                  <a:lumOff val="25000"/>
                </a:prstClr>
              </a:solidFill>
              <a:latin typeface="Traditional Arabic" panose="02020603050405020304" pitchFamily="18" charset="-78"/>
              <a:cs typeface="Traditional Arabic" panose="02020603050405020304" pitchFamily="18" charset="-78"/>
            </a:endParaRPr>
          </a:p>
          <a:p>
            <a:pPr algn="ctr" rtl="1"/>
            <a:endParaRPr lang="fr-FR" dirty="0"/>
          </a:p>
        </p:txBody>
      </p:sp>
    </p:spTree>
    <p:extLst>
      <p:ext uri="{BB962C8B-B14F-4D97-AF65-F5344CB8AC3E}">
        <p14:creationId xmlns:p14="http://schemas.microsoft.com/office/powerpoint/2010/main" val="2341857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3">
                                            <p:bg/>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3">
                                            <p:txEl>
                                              <p:pRg st="0" end="0"/>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3">
                                            <p:txEl>
                                              <p:pRg st="1" end="1"/>
                                            </p:txEl>
                                          </p:spTgt>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0" nodeType="clickEffect">
                                  <p:stCondLst>
                                    <p:cond delay="0"/>
                                  </p:stCondLst>
                                  <p:childTnLst>
                                    <p:animScale>
                                      <p:cBhvr>
                                        <p:cTn id="18" dur="2000" fill="hold"/>
                                        <p:tgtEl>
                                          <p:spTgt spid="3">
                                            <p:txEl>
                                              <p:pRg st="2" end="2"/>
                                            </p:txEl>
                                          </p:spTgt>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grpId="0" nodeType="clickEffect">
                                  <p:stCondLst>
                                    <p:cond delay="0"/>
                                  </p:stCondLst>
                                  <p:childTnLst>
                                    <p:animScale>
                                      <p:cBhvr>
                                        <p:cTn id="22" dur="2000" fill="hold"/>
                                        <p:tgtEl>
                                          <p:spTgt spid="3">
                                            <p:txEl>
                                              <p:pRg st="3" end="3"/>
                                            </p:txEl>
                                          </p:spTgt>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grpId="0" nodeType="clickEffect">
                                  <p:stCondLst>
                                    <p:cond delay="0"/>
                                  </p:stCondLst>
                                  <p:childTnLst>
                                    <p:animScale>
                                      <p:cBhvr>
                                        <p:cTn id="26" dur="2000" fill="hold"/>
                                        <p:tgtEl>
                                          <p:spTgt spid="3">
                                            <p:txEl>
                                              <p:pRg st="4" end="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206062"/>
            <a:ext cx="10777450" cy="1647186"/>
          </a:xfrm>
        </p:spPr>
        <p:txBody>
          <a:bodyPr/>
          <a:lstStyle/>
          <a:p>
            <a:pPr marL="342900" lvl="0" indent="-342900" algn="r" rtl="1">
              <a:spcBef>
                <a:spcPts val="1000"/>
              </a:spcBef>
            </a:pPr>
            <a:r>
              <a:rPr lang="ar-DZ" sz="2000" dirty="0">
                <a:solidFill>
                  <a:prstClr val="black"/>
                </a:solidFill>
                <a:cs typeface="Arial" panose="020B0604020202020204" pitchFamily="34" charset="0"/>
              </a:rPr>
              <a:t/>
            </a:r>
            <a:br>
              <a:rPr lang="ar-DZ" sz="2000" dirty="0">
                <a:solidFill>
                  <a:prstClr val="black"/>
                </a:solidFill>
                <a:cs typeface="Arial" panose="020B0604020202020204" pitchFamily="34" charset="0"/>
              </a:rPr>
            </a:br>
            <a:r>
              <a:rPr lang="ar-DZ" sz="2000" dirty="0">
                <a:solidFill>
                  <a:schemeClr val="tx1"/>
                </a:solidFill>
                <a:cs typeface="Arial" panose="020B0604020202020204" pitchFamily="34" charset="0"/>
              </a:rPr>
              <a:t/>
            </a:r>
            <a:br>
              <a:rPr lang="ar-DZ" sz="2000" dirty="0">
                <a:solidFill>
                  <a:schemeClr val="tx1"/>
                </a:solidFill>
                <a:cs typeface="Arial" panose="020B0604020202020204" pitchFamily="34" charset="0"/>
              </a:rPr>
            </a:br>
            <a:r>
              <a:rPr lang="fr-FR" sz="2000" dirty="0">
                <a:solidFill>
                  <a:schemeClr val="tx1"/>
                </a:solidFill>
              </a:rPr>
              <a:t/>
            </a:r>
            <a:br>
              <a:rPr lang="fr-FR" sz="2000" dirty="0">
                <a:solidFill>
                  <a:schemeClr val="tx1"/>
                </a:solidFill>
              </a:rPr>
            </a:br>
            <a:endParaRPr lang="fr-FR" dirty="0">
              <a:solidFill>
                <a:schemeClr val="tx1"/>
              </a:solidFill>
            </a:endParaRPr>
          </a:p>
        </p:txBody>
      </p:sp>
      <p:sp>
        <p:nvSpPr>
          <p:cNvPr id="3" name="Espace réservé du contenu 2"/>
          <p:cNvSpPr>
            <a:spLocks noGrp="1"/>
          </p:cNvSpPr>
          <p:nvPr>
            <p:ph idx="1"/>
          </p:nvPr>
        </p:nvSpPr>
        <p:spPr>
          <a:xfrm>
            <a:off x="321972" y="953038"/>
            <a:ext cx="11870028" cy="5295362"/>
          </a:xfrm>
          <a:solidFill>
            <a:schemeClr val="accent4">
              <a:lumMod val="60000"/>
              <a:lumOff val="40000"/>
            </a:schemeClr>
          </a:solidFill>
        </p:spPr>
        <p:txBody>
          <a:bodyPr/>
          <a:lstStyle/>
          <a:p>
            <a:pPr lvl="0" algn="ctr" rtl="1">
              <a:buClr>
                <a:srgbClr val="1E5155">
                  <a:lumMod val="40000"/>
                  <a:lumOff val="60000"/>
                </a:srgbClr>
              </a:buClr>
            </a:pPr>
            <a:r>
              <a:rPr lang="ar-DZ" sz="4000" b="1" dirty="0">
                <a:solidFill>
                  <a:prstClr val="black"/>
                </a:solidFill>
                <a:latin typeface="Sakkal Majalla" panose="02000000000000000000" pitchFamily="2" charset="-78"/>
                <a:cs typeface="Sakkal Majalla" panose="02000000000000000000" pitchFamily="2" charset="-78"/>
              </a:rPr>
              <a:t>ثانيا: من حيث المعالجة</a:t>
            </a:r>
          </a:p>
          <a:p>
            <a:pPr lvl="0" algn="r" rtl="1">
              <a:buClr>
                <a:srgbClr val="1E5155">
                  <a:lumMod val="40000"/>
                  <a:lumOff val="60000"/>
                </a:srgbClr>
              </a:buClr>
            </a:pPr>
            <a:r>
              <a:rPr lang="ar-DZ" sz="3600" b="1" dirty="0">
                <a:solidFill>
                  <a:schemeClr val="bg1"/>
                </a:solidFill>
                <a:latin typeface="Sakkal Majalla" panose="02000000000000000000" pitchFamily="2" charset="-78"/>
                <a:cs typeface="Sakkal Majalla" panose="02000000000000000000" pitchFamily="2" charset="-78"/>
              </a:rPr>
              <a:t>الرقابة </a:t>
            </a:r>
            <a:r>
              <a:rPr lang="ar-DZ" sz="3600" b="1" dirty="0" err="1">
                <a:solidFill>
                  <a:schemeClr val="bg1"/>
                </a:solidFill>
                <a:latin typeface="Sakkal Majalla" panose="02000000000000000000" pitchFamily="2" charset="-78"/>
                <a:cs typeface="Sakkal Majalla" panose="02000000000000000000" pitchFamily="2" charset="-78"/>
              </a:rPr>
              <a:t>الجبائية</a:t>
            </a:r>
            <a:r>
              <a:rPr lang="ar-DZ" sz="3600" b="1" dirty="0">
                <a:solidFill>
                  <a:prstClr val="white"/>
                </a:solidFill>
                <a:latin typeface="Sakkal Majalla" panose="02000000000000000000" pitchFamily="2" charset="-78"/>
                <a:cs typeface="Sakkal Majalla" panose="02000000000000000000" pitchFamily="2" charset="-78"/>
              </a:rPr>
              <a:t>: باعتبارها عملية إجبارية، فإن </a:t>
            </a:r>
            <a:r>
              <a:rPr lang="ar-DZ" sz="3600" b="1" dirty="0">
                <a:solidFill>
                  <a:srgbClr val="00B050"/>
                </a:solidFill>
                <a:latin typeface="Sakkal Majalla" panose="02000000000000000000" pitchFamily="2" charset="-78"/>
                <a:cs typeface="Sakkal Majalla" panose="02000000000000000000" pitchFamily="2" charset="-78"/>
              </a:rPr>
              <a:t>إجراءاتها محددة </a:t>
            </a:r>
            <a:r>
              <a:rPr lang="ar-DZ" sz="3600" b="1" dirty="0">
                <a:solidFill>
                  <a:prstClr val="white"/>
                </a:solidFill>
                <a:latin typeface="Sakkal Majalla" panose="02000000000000000000" pitchFamily="2" charset="-78"/>
                <a:cs typeface="Sakkal Majalla" panose="02000000000000000000" pitchFamily="2" charset="-78"/>
              </a:rPr>
              <a:t>وفق ما جاء به قانون الإجراءات </a:t>
            </a:r>
            <a:r>
              <a:rPr lang="ar-DZ" sz="3600" b="1" dirty="0" err="1">
                <a:solidFill>
                  <a:prstClr val="white"/>
                </a:solidFill>
                <a:latin typeface="Sakkal Majalla" panose="02000000000000000000" pitchFamily="2" charset="-78"/>
                <a:cs typeface="Sakkal Majalla" panose="02000000000000000000" pitchFamily="2" charset="-78"/>
              </a:rPr>
              <a:t>الجبائية</a:t>
            </a:r>
            <a:r>
              <a:rPr lang="ar-DZ" sz="3600" b="1" dirty="0">
                <a:solidFill>
                  <a:prstClr val="white"/>
                </a:solidFill>
                <a:latin typeface="Sakkal Majalla" panose="02000000000000000000" pitchFamily="2" charset="-78"/>
                <a:cs typeface="Sakkal Majalla" panose="02000000000000000000" pitchFamily="2" charset="-78"/>
              </a:rPr>
              <a:t> وقوانين الضرائب المتعددة، والاخلال بهذه الإجراءات قد يبطل عملية المراجعة ويسقط نتائجها.</a:t>
            </a:r>
          </a:p>
          <a:p>
            <a:pPr lvl="0" algn="r" rtl="1">
              <a:buClr>
                <a:srgbClr val="1E5155">
                  <a:lumMod val="40000"/>
                  <a:lumOff val="60000"/>
                </a:srgbClr>
              </a:buClr>
            </a:pPr>
            <a:r>
              <a:rPr lang="ar-DZ" sz="3600" b="1" dirty="0">
                <a:solidFill>
                  <a:schemeClr val="bg1"/>
                </a:solidFill>
                <a:latin typeface="Sakkal Majalla" panose="02000000000000000000" pitchFamily="2" charset="-78"/>
                <a:cs typeface="Sakkal Majalla" panose="02000000000000000000" pitchFamily="2" charset="-78"/>
              </a:rPr>
              <a:t>المراجعة </a:t>
            </a:r>
            <a:r>
              <a:rPr lang="ar-DZ" sz="3600" b="1" dirty="0" err="1">
                <a:solidFill>
                  <a:schemeClr val="bg1"/>
                </a:solidFill>
                <a:latin typeface="Sakkal Majalla" panose="02000000000000000000" pitchFamily="2" charset="-78"/>
                <a:cs typeface="Sakkal Majalla" panose="02000000000000000000" pitchFamily="2" charset="-78"/>
              </a:rPr>
              <a:t>الجبائية</a:t>
            </a:r>
            <a:r>
              <a:rPr lang="ar-DZ" sz="3600" b="1" dirty="0">
                <a:solidFill>
                  <a:prstClr val="white"/>
                </a:solidFill>
                <a:latin typeface="Sakkal Majalla" panose="02000000000000000000" pitchFamily="2" charset="-78"/>
                <a:cs typeface="Sakkal Majalla" panose="02000000000000000000" pitchFamily="2" charset="-78"/>
              </a:rPr>
              <a:t>: هي عملية </a:t>
            </a:r>
            <a:r>
              <a:rPr lang="ar-DZ" sz="3600" b="1" dirty="0" err="1">
                <a:solidFill>
                  <a:prstClr val="white"/>
                </a:solidFill>
                <a:latin typeface="Sakkal Majalla" panose="02000000000000000000" pitchFamily="2" charset="-78"/>
                <a:cs typeface="Sakkal Majalla" panose="02000000000000000000" pitchFamily="2" charset="-78"/>
              </a:rPr>
              <a:t>إختيارية</a:t>
            </a:r>
            <a:r>
              <a:rPr lang="ar-DZ" sz="3600" b="1" dirty="0">
                <a:solidFill>
                  <a:prstClr val="white"/>
                </a:solidFill>
                <a:latin typeface="Sakkal Majalla" panose="02000000000000000000" pitchFamily="2" charset="-78"/>
                <a:cs typeface="Sakkal Majalla" panose="02000000000000000000" pitchFamily="2" charset="-78"/>
              </a:rPr>
              <a:t> تهدف إلى تجنب خطر الرقابة </a:t>
            </a:r>
            <a:r>
              <a:rPr lang="ar-DZ" sz="3600" b="1" dirty="0" err="1">
                <a:solidFill>
                  <a:prstClr val="white"/>
                </a:solidFill>
                <a:latin typeface="Sakkal Majalla" panose="02000000000000000000" pitchFamily="2" charset="-78"/>
                <a:cs typeface="Sakkal Majalla" panose="02000000000000000000" pitchFamily="2" charset="-78"/>
              </a:rPr>
              <a:t>الجبائية</a:t>
            </a:r>
            <a:r>
              <a:rPr lang="ar-DZ" sz="3600" b="1" dirty="0">
                <a:solidFill>
                  <a:prstClr val="white"/>
                </a:solidFill>
                <a:latin typeface="Sakkal Majalla" panose="02000000000000000000" pitchFamily="2" charset="-78"/>
                <a:cs typeface="Sakkal Majalla" panose="02000000000000000000" pitchFamily="2" charset="-78"/>
              </a:rPr>
              <a:t>، فإن </a:t>
            </a:r>
            <a:r>
              <a:rPr lang="ar-DZ" sz="3600" b="1" dirty="0">
                <a:solidFill>
                  <a:srgbClr val="00B050"/>
                </a:solidFill>
                <a:latin typeface="Sakkal Majalla" panose="02000000000000000000" pitchFamily="2" charset="-78"/>
                <a:cs typeface="Sakkal Majalla" panose="02000000000000000000" pitchFamily="2" charset="-78"/>
              </a:rPr>
              <a:t>إجراءاتها تتحكم فيها خبرة المراجِع والنشاط المراجَع</a:t>
            </a:r>
            <a:r>
              <a:rPr lang="ar-DZ" sz="3600" b="1" dirty="0">
                <a:solidFill>
                  <a:prstClr val="white"/>
                </a:solidFill>
                <a:latin typeface="Sakkal Majalla" panose="02000000000000000000" pitchFamily="2" charset="-78"/>
                <a:cs typeface="Sakkal Majalla" panose="02000000000000000000" pitchFamily="2" charset="-78"/>
              </a:rPr>
              <a:t>، مع ضرورة العمل بمبادئ المراجعة كالتحكم في المساعدين وعقد  الاتفاقية مع المؤسسة وإنجاز تقرير المهمة...الخ</a:t>
            </a:r>
            <a:endParaRPr lang="fr-FR" sz="3600" b="1"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42703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3">
                                            <p:txEl>
                                              <p:pRg st="1" end="1"/>
                                            </p:txEl>
                                          </p:spTgt>
                                        </p:tgtEl>
                                        <p:attrNameLst>
                                          <p:attrName>ppt_x</p:attrName>
                                          <p:attrName>ppt_y</p:attrName>
                                        </p:attrNameLst>
                                      </p:cBhvr>
                                    </p:animMotion>
                                    <p:animRot by="1500000">
                                      <p:cBhvr>
                                        <p:cTn id="11" dur="125" fill="hold">
                                          <p:stCondLst>
                                            <p:cond delay="0"/>
                                          </p:stCondLst>
                                        </p:cTn>
                                        <p:tgtEl>
                                          <p:spTgt spid="3">
                                            <p:txEl>
                                              <p:pRg st="1" end="1"/>
                                            </p:txEl>
                                          </p:spTgt>
                                        </p:tgtEl>
                                        <p:attrNameLst>
                                          <p:attrName>r</p:attrName>
                                        </p:attrNameLst>
                                      </p:cBhvr>
                                    </p:animRot>
                                    <p:animRot by="-1500000">
                                      <p:cBhvr>
                                        <p:cTn id="12" dur="125" fill="hold">
                                          <p:stCondLst>
                                            <p:cond delay="125"/>
                                          </p:stCondLst>
                                        </p:cTn>
                                        <p:tgtEl>
                                          <p:spTgt spid="3">
                                            <p:txEl>
                                              <p:pRg st="1" end="1"/>
                                            </p:txEl>
                                          </p:spTgt>
                                        </p:tgtEl>
                                        <p:attrNameLst>
                                          <p:attrName>r</p:attrName>
                                        </p:attrNameLst>
                                      </p:cBhvr>
                                    </p:animRot>
                                    <p:animRot by="-1500000">
                                      <p:cBhvr>
                                        <p:cTn id="13" dur="125" fill="hold">
                                          <p:stCondLst>
                                            <p:cond delay="250"/>
                                          </p:stCondLst>
                                        </p:cTn>
                                        <p:tgtEl>
                                          <p:spTgt spid="3">
                                            <p:txEl>
                                              <p:pRg st="1" end="1"/>
                                            </p:txEl>
                                          </p:spTgt>
                                        </p:tgtEl>
                                        <p:attrNameLst>
                                          <p:attrName>r</p:attrName>
                                        </p:attrNameLst>
                                      </p:cBhvr>
                                    </p:animRot>
                                    <p:animRot by="1500000">
                                      <p:cBhvr>
                                        <p:cTn id="14" dur="125" fill="hold">
                                          <p:stCondLst>
                                            <p:cond delay="375"/>
                                          </p:stCondLst>
                                        </p:cTn>
                                        <p:tgtEl>
                                          <p:spTgt spid="3">
                                            <p:txEl>
                                              <p:pRg st="1" end="1"/>
                                            </p:txEl>
                                          </p:spTgt>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34" presetClass="emph" presetSubtype="0" fill="hold" nodeType="clickEffect">
                                  <p:stCondLst>
                                    <p:cond delay="0"/>
                                  </p:stCondLst>
                                  <p:iterate type="lt">
                                    <p:tmPct val="10000"/>
                                  </p:iterate>
                                  <p:childTnLst>
                                    <p:animMotion origin="layout" path="M 0.0 0.0 L 0.0 -0.07213" pathEditMode="relative" ptsTypes="">
                                      <p:cBhvr>
                                        <p:cTn id="18" dur="250" accel="50000" decel="50000" autoRev="1" fill="hold">
                                          <p:stCondLst>
                                            <p:cond delay="0"/>
                                          </p:stCondLst>
                                        </p:cTn>
                                        <p:tgtEl>
                                          <p:spTgt spid="3">
                                            <p:txEl>
                                              <p:pRg st="2" end="2"/>
                                            </p:txEl>
                                          </p:spTgt>
                                        </p:tgtEl>
                                        <p:attrNameLst>
                                          <p:attrName>ppt_x</p:attrName>
                                          <p:attrName>ppt_y</p:attrName>
                                        </p:attrNameLst>
                                      </p:cBhvr>
                                    </p:animMotion>
                                    <p:animRot by="1500000">
                                      <p:cBhvr>
                                        <p:cTn id="19" dur="125" fill="hold">
                                          <p:stCondLst>
                                            <p:cond delay="0"/>
                                          </p:stCondLst>
                                        </p:cTn>
                                        <p:tgtEl>
                                          <p:spTgt spid="3">
                                            <p:txEl>
                                              <p:pRg st="2" end="2"/>
                                            </p:txEl>
                                          </p:spTgt>
                                        </p:tgtEl>
                                        <p:attrNameLst>
                                          <p:attrName>r</p:attrName>
                                        </p:attrNameLst>
                                      </p:cBhvr>
                                    </p:animRot>
                                    <p:animRot by="-1500000">
                                      <p:cBhvr>
                                        <p:cTn id="20" dur="125" fill="hold">
                                          <p:stCondLst>
                                            <p:cond delay="125"/>
                                          </p:stCondLst>
                                        </p:cTn>
                                        <p:tgtEl>
                                          <p:spTgt spid="3">
                                            <p:txEl>
                                              <p:pRg st="2" end="2"/>
                                            </p:txEl>
                                          </p:spTgt>
                                        </p:tgtEl>
                                        <p:attrNameLst>
                                          <p:attrName>r</p:attrName>
                                        </p:attrNameLst>
                                      </p:cBhvr>
                                    </p:animRot>
                                    <p:animRot by="-1500000">
                                      <p:cBhvr>
                                        <p:cTn id="21" dur="125" fill="hold">
                                          <p:stCondLst>
                                            <p:cond delay="250"/>
                                          </p:stCondLst>
                                        </p:cTn>
                                        <p:tgtEl>
                                          <p:spTgt spid="3">
                                            <p:txEl>
                                              <p:pRg st="2" end="2"/>
                                            </p:txEl>
                                          </p:spTgt>
                                        </p:tgtEl>
                                        <p:attrNameLst>
                                          <p:attrName>r</p:attrName>
                                        </p:attrNameLst>
                                      </p:cBhvr>
                                    </p:animRot>
                                    <p:animRot by="1500000">
                                      <p:cBhvr>
                                        <p:cTn id="22" dur="125" fill="hold">
                                          <p:stCondLst>
                                            <p:cond delay="375"/>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95624" cy="1400530"/>
          </a:xfrm>
          <a:solidFill>
            <a:schemeClr val="bg2">
              <a:lumMod val="20000"/>
              <a:lumOff val="8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1" y="2052918"/>
            <a:ext cx="9695623" cy="4195481"/>
          </a:xfrm>
          <a:solidFill>
            <a:schemeClr val="tx1"/>
          </a:solidFill>
        </p:spPr>
        <p:txBody>
          <a:bodyPr/>
          <a:lstStyle/>
          <a:p>
            <a:pPr lvl="0" algn="ctr" rtl="1">
              <a:buClr>
                <a:srgbClr val="B31166"/>
              </a:buClr>
            </a:pPr>
            <a:r>
              <a:rPr lang="ar-DZ" sz="4000" b="1" dirty="0" smtClean="0">
                <a:solidFill>
                  <a:srgbClr val="00B050"/>
                </a:solidFill>
                <a:latin typeface="Sakkal Majalla" panose="02000000000000000000" pitchFamily="2" charset="-78"/>
                <a:cs typeface="Sakkal Majalla" panose="02000000000000000000" pitchFamily="2" charset="-78"/>
              </a:rPr>
              <a:t>أولا- </a:t>
            </a:r>
            <a:r>
              <a:rPr lang="ar-SA" sz="4000" b="1" dirty="0" smtClean="0">
                <a:solidFill>
                  <a:srgbClr val="00B050"/>
                </a:solidFill>
                <a:latin typeface="Sakkal Majalla" panose="02000000000000000000" pitchFamily="2" charset="-78"/>
                <a:cs typeface="Sakkal Majalla" panose="02000000000000000000" pitchFamily="2" charset="-78"/>
              </a:rPr>
              <a:t>تحقيق </a:t>
            </a:r>
            <a:r>
              <a:rPr lang="ar-SA" sz="4000" b="1" dirty="0">
                <a:solidFill>
                  <a:srgbClr val="00B050"/>
                </a:solidFill>
                <a:latin typeface="Sakkal Majalla" panose="02000000000000000000" pitchFamily="2" charset="-78"/>
                <a:cs typeface="Sakkal Majalla" panose="02000000000000000000" pitchFamily="2" charset="-78"/>
              </a:rPr>
              <a:t>الأمن الجبائي</a:t>
            </a:r>
            <a:endParaRPr lang="ar-DZ" sz="4000" b="1" dirty="0">
              <a:solidFill>
                <a:srgbClr val="00B050"/>
              </a:solidFill>
              <a:latin typeface="Sakkal Majalla" panose="02000000000000000000" pitchFamily="2" charset="-78"/>
              <a:cs typeface="Sakkal Majalla" panose="02000000000000000000" pitchFamily="2" charset="-78"/>
            </a:endParaRPr>
          </a:p>
          <a:p>
            <a:pPr algn="ctr" rtl="1"/>
            <a:endParaRPr lang="fr-FR" dirty="0"/>
          </a:p>
        </p:txBody>
      </p:sp>
      <p:sp>
        <p:nvSpPr>
          <p:cNvPr id="4" name="Espace réservé du contenu 2"/>
          <p:cNvSpPr txBox="1">
            <a:spLocks/>
          </p:cNvSpPr>
          <p:nvPr/>
        </p:nvSpPr>
        <p:spPr>
          <a:xfrm>
            <a:off x="646112" y="2691685"/>
            <a:ext cx="9695622" cy="3556713"/>
          </a:xfrm>
          <a:prstGeom prst="rect">
            <a:avLst/>
          </a:prstGeom>
          <a:solidFill>
            <a:schemeClr val="accent6">
              <a:lumMod val="20000"/>
              <a:lumOff val="80000"/>
            </a:schemeClr>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342900" marR="0" lvl="0" indent="-342900" algn="r" defTabSz="457200" rtl="1" eaLnBrk="1" fontAlgn="auto" latinLnBrk="0" hangingPunct="1">
              <a:lnSpc>
                <a:spcPct val="100000"/>
              </a:lnSpc>
              <a:spcBef>
                <a:spcPts val="1000"/>
              </a:spcBef>
              <a:spcAft>
                <a:spcPts val="0"/>
              </a:spcAft>
              <a:buClr>
                <a:srgbClr val="B31166"/>
              </a:buClr>
              <a:buSzPct val="80000"/>
              <a:buFont typeface="Wingdings" panose="05000000000000000000" pitchFamily="2" charset="2"/>
              <a:buChar char="v"/>
              <a:tabLst/>
              <a:defRPr/>
            </a:pPr>
            <a:r>
              <a:rPr kumimoji="0" lang="ar-DZ" sz="3200" b="1" i="0" u="none" strike="noStrike" kern="1200" cap="none" spc="0" normalizeH="0" baseline="0" noProof="0" dirty="0" smtClean="0">
                <a:ln>
                  <a:noFill/>
                </a:ln>
                <a:solidFill>
                  <a:sysClr val="windowText" lastClr="000000"/>
                </a:solidFill>
                <a:effectLst/>
                <a:uLnTx/>
                <a:uFillTx/>
                <a:latin typeface="Traditional Arabic" panose="02020603050405020304" pitchFamily="18" charset="-78"/>
                <a:cs typeface="Traditional Arabic" panose="02020603050405020304" pitchFamily="18" charset="-78"/>
              </a:rPr>
              <a:t>يعني أن </a:t>
            </a:r>
            <a:r>
              <a:rPr kumimoji="0" lang="ar-SA" sz="3200" b="1" i="0" u="none" strike="noStrike" kern="1200" cap="none" spc="0" normalizeH="0" baseline="0" noProof="0" dirty="0" smtClean="0">
                <a:ln>
                  <a:noFill/>
                </a:ln>
                <a:solidFill>
                  <a:sysClr val="windowText" lastClr="000000"/>
                </a:solidFill>
                <a:effectLst/>
                <a:uLnTx/>
                <a:uFillTx/>
                <a:latin typeface="Traditional Arabic" panose="02020603050405020304" pitchFamily="18" charset="-78"/>
                <a:cs typeface="Traditional Arabic" panose="02020603050405020304" pitchFamily="18" charset="-78"/>
              </a:rPr>
              <a:t>تكون</a:t>
            </a:r>
            <a:r>
              <a:rPr kumimoji="0" lang="ar-DZ" sz="3200" b="1" i="0" u="none" strike="noStrike" kern="1200" cap="none" spc="0" normalizeH="0" baseline="0" noProof="0" dirty="0" smtClean="0">
                <a:ln>
                  <a:noFill/>
                </a:ln>
                <a:solidFill>
                  <a:sysClr val="windowText" lastClr="000000"/>
                </a:solidFill>
                <a:effectLst/>
                <a:uLnTx/>
                <a:uFillTx/>
                <a:latin typeface="Traditional Arabic" panose="02020603050405020304" pitchFamily="18" charset="-78"/>
                <a:cs typeface="Traditional Arabic" panose="02020603050405020304" pitchFamily="18" charset="-78"/>
              </a:rPr>
              <a:t> المؤسسة </a:t>
            </a:r>
            <a:r>
              <a:rPr kumimoji="0" lang="ar-SA" sz="3200" b="1" i="0" u="none" strike="noStrike" kern="1200" cap="none" spc="0" normalizeH="0" baseline="0" noProof="0" dirty="0" smtClean="0">
                <a:ln>
                  <a:noFill/>
                </a:ln>
                <a:solidFill>
                  <a:sysClr val="windowText" lastClr="000000"/>
                </a:solidFill>
                <a:effectLst/>
                <a:uLnTx/>
                <a:uFillTx/>
                <a:latin typeface="Traditional Arabic" panose="02020603050405020304" pitchFamily="18" charset="-78"/>
                <a:cs typeface="Traditional Arabic" panose="02020603050405020304" pitchFamily="18" charset="-78"/>
              </a:rPr>
              <a:t>في </a:t>
            </a:r>
            <a:r>
              <a:rPr kumimoji="0" lang="ar-SA" sz="3200" b="1" i="0" u="none" strike="noStrike" kern="1200" cap="none" spc="0" normalizeH="0" baseline="0" noProof="0" dirty="0" smtClean="0">
                <a:ln>
                  <a:noFill/>
                </a:ln>
                <a:solidFill>
                  <a:srgbClr val="FF0000"/>
                </a:solidFill>
                <a:effectLst/>
                <a:uLnTx/>
                <a:uFillTx/>
                <a:latin typeface="Traditional Arabic" panose="02020603050405020304" pitchFamily="18" charset="-78"/>
                <a:cs typeface="Traditional Arabic" panose="02020603050405020304" pitchFamily="18" charset="-78"/>
              </a:rPr>
              <a:t>وضعية قانونية </a:t>
            </a:r>
            <a:r>
              <a:rPr kumimoji="0" lang="ar-SA" sz="3200" b="1" i="0" u="none" strike="noStrike" kern="1200" cap="none" spc="0" normalizeH="0" baseline="0" noProof="0" dirty="0" smtClean="0">
                <a:ln>
                  <a:noFill/>
                </a:ln>
                <a:solidFill>
                  <a:sysClr val="windowText" lastClr="000000"/>
                </a:solidFill>
                <a:effectLst/>
                <a:uLnTx/>
                <a:uFillTx/>
                <a:latin typeface="Traditional Arabic" panose="02020603050405020304" pitchFamily="18" charset="-78"/>
                <a:cs typeface="Traditional Arabic" panose="02020603050405020304" pitchFamily="18" charset="-78"/>
              </a:rPr>
              <a:t>تجاه إدارة الضرائب</a:t>
            </a:r>
            <a:endParaRPr kumimoji="0" lang="ar-DZ" sz="3200" b="1" i="0" u="none" strike="noStrike" kern="1200" cap="none" spc="0" normalizeH="0" baseline="0" noProof="0" dirty="0" smtClean="0">
              <a:ln>
                <a:noFill/>
              </a:ln>
              <a:solidFill>
                <a:sysClr val="windowText" lastClr="000000"/>
              </a:solidFill>
              <a:effectLst/>
              <a:uLnTx/>
              <a:uFillTx/>
              <a:latin typeface="Traditional Arabic" panose="02020603050405020304" pitchFamily="18" charset="-78"/>
              <a:cs typeface="Traditional Arabic" panose="02020603050405020304" pitchFamily="18" charset="-78"/>
            </a:endParaRPr>
          </a:p>
          <a:p>
            <a:pPr marL="342900" marR="0" lvl="0" indent="-342900" algn="r" defTabSz="457200" rtl="1" eaLnBrk="1" fontAlgn="auto" latinLnBrk="0" hangingPunct="1">
              <a:lnSpc>
                <a:spcPct val="100000"/>
              </a:lnSpc>
              <a:spcBef>
                <a:spcPts val="1000"/>
              </a:spcBef>
              <a:spcAft>
                <a:spcPts val="0"/>
              </a:spcAft>
              <a:buClr>
                <a:srgbClr val="B31166"/>
              </a:buClr>
              <a:buSzPct val="80000"/>
              <a:buFont typeface="Wingdings" panose="05000000000000000000" pitchFamily="2" charset="2"/>
              <a:buChar char="v"/>
              <a:tabLst/>
              <a:defRPr/>
            </a:pPr>
            <a:r>
              <a:rPr kumimoji="0" lang="ar-SA" sz="3200" b="1" i="0" u="none" strike="noStrike" kern="1200" cap="none" spc="0" normalizeH="0" baseline="0" noProof="0" dirty="0" smtClean="0">
                <a:ln>
                  <a:noFill/>
                </a:ln>
                <a:solidFill>
                  <a:sysClr val="windowText" lastClr="000000"/>
                </a:solidFill>
                <a:effectLst/>
                <a:uLnTx/>
                <a:uFillTx/>
                <a:latin typeface="Traditional Arabic" panose="02020603050405020304" pitchFamily="18" charset="-78"/>
                <a:cs typeface="Traditional Arabic" panose="02020603050405020304" pitchFamily="18" charset="-78"/>
              </a:rPr>
              <a:t>احترام المؤسسة </a:t>
            </a:r>
            <a:r>
              <a:rPr kumimoji="0" lang="ar-SA" sz="3200" b="1" i="0" u="none" strike="noStrike" kern="1200" cap="none" spc="0" normalizeH="0" baseline="0" noProof="0" dirty="0" smtClean="0">
                <a:ln>
                  <a:noFill/>
                </a:ln>
                <a:solidFill>
                  <a:srgbClr val="FF0000"/>
                </a:solidFill>
                <a:effectLst/>
                <a:uLnTx/>
                <a:uFillTx/>
                <a:latin typeface="Traditional Arabic" panose="02020603050405020304" pitchFamily="18" charset="-78"/>
                <a:cs typeface="Traditional Arabic" panose="02020603050405020304" pitchFamily="18" charset="-78"/>
              </a:rPr>
              <a:t>لالتزاماتها </a:t>
            </a:r>
            <a:r>
              <a:rPr kumimoji="0" lang="ar-SA" sz="3200" b="1" i="0" u="none" strike="noStrike" kern="1200" cap="none" spc="0" normalizeH="0" baseline="0" noProof="0" dirty="0" err="1" smtClean="0">
                <a:ln>
                  <a:noFill/>
                </a:ln>
                <a:solidFill>
                  <a:srgbClr val="FF0000"/>
                </a:solidFill>
                <a:effectLst/>
                <a:uLnTx/>
                <a:uFillTx/>
                <a:latin typeface="Traditional Arabic" panose="02020603050405020304" pitchFamily="18" charset="-78"/>
                <a:cs typeface="Traditional Arabic" panose="02020603050405020304" pitchFamily="18" charset="-78"/>
              </a:rPr>
              <a:t>الجبائية</a:t>
            </a:r>
            <a:endParaRPr kumimoji="0" lang="ar-DZ" sz="3200" b="1" i="0" u="none" strike="noStrike" kern="1200" cap="none" spc="0" normalizeH="0" baseline="0" noProof="0" dirty="0" smtClean="0">
              <a:ln>
                <a:noFill/>
              </a:ln>
              <a:solidFill>
                <a:srgbClr val="FF0000"/>
              </a:solidFill>
              <a:effectLst/>
              <a:uLnTx/>
              <a:uFillTx/>
              <a:latin typeface="Traditional Arabic" panose="02020603050405020304" pitchFamily="18" charset="-78"/>
              <a:cs typeface="Traditional Arabic" panose="02020603050405020304" pitchFamily="18" charset="-78"/>
            </a:endParaRPr>
          </a:p>
          <a:p>
            <a:pPr marL="342900" marR="0" lvl="0" indent="-342900" algn="r" defTabSz="457200" rtl="1" eaLnBrk="1" fontAlgn="auto" latinLnBrk="0" hangingPunct="1">
              <a:lnSpc>
                <a:spcPct val="100000"/>
              </a:lnSpc>
              <a:spcBef>
                <a:spcPts val="1000"/>
              </a:spcBef>
              <a:spcAft>
                <a:spcPts val="0"/>
              </a:spcAft>
              <a:buClr>
                <a:srgbClr val="B31166"/>
              </a:buClr>
              <a:buSzPct val="80000"/>
              <a:buFont typeface="Wingdings" panose="05000000000000000000" pitchFamily="2" charset="2"/>
              <a:buChar char="v"/>
              <a:tabLst/>
              <a:defRPr/>
            </a:pPr>
            <a:r>
              <a:rPr kumimoji="0" lang="ar-DZ" sz="3200" b="1" i="0" u="none" strike="noStrike" kern="1200" cap="none" spc="0" normalizeH="0" baseline="0" noProof="0" dirty="0" smtClean="0">
                <a:ln>
                  <a:noFill/>
                </a:ln>
                <a:solidFill>
                  <a:sysClr val="windowText" lastClr="000000"/>
                </a:solidFill>
                <a:effectLst/>
                <a:uLnTx/>
                <a:uFillTx/>
                <a:latin typeface="Traditional Arabic" panose="02020603050405020304" pitchFamily="18" charset="-78"/>
                <a:cs typeface="Traditional Arabic" panose="02020603050405020304" pitchFamily="18" charset="-78"/>
              </a:rPr>
              <a:t>تحقيق </a:t>
            </a:r>
            <a:r>
              <a:rPr kumimoji="0" lang="ar-DZ" sz="3200" b="1" i="0" u="none" strike="noStrike" kern="1200" cap="none" spc="0" normalizeH="0" baseline="0" noProof="0" dirty="0" smtClean="0">
                <a:ln>
                  <a:noFill/>
                </a:ln>
                <a:solidFill>
                  <a:srgbClr val="FF0000"/>
                </a:solidFill>
                <a:effectLst/>
                <a:uLnTx/>
                <a:uFillTx/>
                <a:latin typeface="Traditional Arabic" panose="02020603050405020304" pitchFamily="18" charset="-78"/>
                <a:cs typeface="Traditional Arabic" panose="02020603050405020304" pitchFamily="18" charset="-78"/>
              </a:rPr>
              <a:t>الانتظام الضريبي</a:t>
            </a:r>
          </a:p>
          <a:p>
            <a:pPr marL="342900" marR="0" lvl="0" indent="-342900" algn="r" defTabSz="457200" rtl="1" eaLnBrk="1" fontAlgn="auto" latinLnBrk="0" hangingPunct="1">
              <a:lnSpc>
                <a:spcPct val="100000"/>
              </a:lnSpc>
              <a:spcBef>
                <a:spcPts val="1000"/>
              </a:spcBef>
              <a:spcAft>
                <a:spcPts val="0"/>
              </a:spcAft>
              <a:buClr>
                <a:srgbClr val="B31166"/>
              </a:buClr>
              <a:buSzPct val="80000"/>
              <a:buFont typeface="Wingdings" panose="05000000000000000000" pitchFamily="2" charset="2"/>
              <a:buChar char="v"/>
              <a:tabLst/>
              <a:defRPr/>
            </a:pPr>
            <a:r>
              <a:rPr kumimoji="0" lang="ar-SA" sz="3200" b="0" i="0" u="none" strike="noStrike" kern="1200" cap="none" spc="0" normalizeH="0" baseline="0" noProof="0" dirty="0" smtClean="0">
                <a:ln>
                  <a:noFill/>
                </a:ln>
                <a:solidFill>
                  <a:sysClr val="windowText" lastClr="000000">
                    <a:lumMod val="75000"/>
                    <a:lumOff val="25000"/>
                  </a:sysClr>
                </a:solidFill>
                <a:effectLst/>
                <a:uLnTx/>
                <a:uFillTx/>
                <a:latin typeface="Century Gothic" panose="020B0502020202020204"/>
                <a:cs typeface="Arial" panose="020B0604020202020204" pitchFamily="34" charset="0"/>
              </a:rPr>
              <a:t> </a:t>
            </a:r>
            <a:r>
              <a:rPr kumimoji="0" lang="ar-SA" sz="3200" b="1" i="0" u="none" strike="noStrike" kern="1200" cap="none" spc="0" normalizeH="0" baseline="0" noProof="0" dirty="0" smtClean="0">
                <a:ln>
                  <a:noFill/>
                </a:ln>
                <a:solidFill>
                  <a:srgbClr val="00B050"/>
                </a:solidFill>
                <a:effectLst/>
                <a:uLnTx/>
                <a:uFillTx/>
                <a:latin typeface="Traditional Arabic" panose="02020603050405020304" pitchFamily="18" charset="-78"/>
                <a:cs typeface="Traditional Arabic" panose="02020603050405020304" pitchFamily="18" charset="-78"/>
              </a:rPr>
              <a:t>تفعيل المراجعة </a:t>
            </a:r>
            <a:r>
              <a:rPr kumimoji="0" lang="ar-SA" sz="3200" b="1" i="0" u="none" strike="noStrike" kern="1200" cap="none" spc="0" normalizeH="0" baseline="0" noProof="0" dirty="0" err="1" smtClean="0">
                <a:ln>
                  <a:noFill/>
                </a:ln>
                <a:solidFill>
                  <a:srgbClr val="00B050"/>
                </a:solidFill>
                <a:effectLst/>
                <a:uLnTx/>
                <a:uFillTx/>
                <a:latin typeface="Traditional Arabic" panose="02020603050405020304" pitchFamily="18" charset="-78"/>
                <a:cs typeface="Traditional Arabic" panose="02020603050405020304" pitchFamily="18" charset="-78"/>
              </a:rPr>
              <a:t>الجبائية</a:t>
            </a:r>
            <a:r>
              <a:rPr kumimoji="0" lang="ar-SA" sz="3200" b="1" i="0" u="none" strike="noStrike" kern="1200" cap="none" spc="0" normalizeH="0" baseline="0" noProof="0" dirty="0" smtClean="0">
                <a:ln>
                  <a:noFill/>
                </a:ln>
                <a:solidFill>
                  <a:srgbClr val="00B050"/>
                </a:solidFill>
                <a:effectLst/>
                <a:uLnTx/>
                <a:uFillTx/>
                <a:latin typeface="Traditional Arabic" panose="02020603050405020304" pitchFamily="18" charset="-78"/>
                <a:cs typeface="Traditional Arabic" panose="02020603050405020304" pitchFamily="18" charset="-78"/>
              </a:rPr>
              <a:t> </a:t>
            </a:r>
            <a:r>
              <a:rPr kumimoji="0" lang="ar-SA" sz="3200" b="1" i="0" u="none" strike="noStrike" kern="1200" cap="none" spc="0" normalizeH="0" baseline="0" noProof="0" dirty="0" smtClean="0">
                <a:ln>
                  <a:noFill/>
                </a:ln>
                <a:solidFill>
                  <a:sysClr val="windowText" lastClr="000000"/>
                </a:solidFill>
                <a:effectLst/>
                <a:uLnTx/>
                <a:uFillTx/>
                <a:latin typeface="Traditional Arabic" panose="02020603050405020304" pitchFamily="18" charset="-78"/>
                <a:cs typeface="Traditional Arabic" panose="02020603050405020304" pitchFamily="18" charset="-78"/>
              </a:rPr>
              <a:t>باعتبارها أداة من أدوات التسيير الجبائي حيث تسمح </a:t>
            </a:r>
            <a:r>
              <a:rPr kumimoji="0" lang="ar-SA" sz="3200" b="1" i="0" u="none" strike="noStrike" kern="1200" cap="none" spc="0" normalizeH="0" baseline="0" noProof="0" dirty="0" smtClean="0">
                <a:ln>
                  <a:noFill/>
                </a:ln>
                <a:solidFill>
                  <a:srgbClr val="FF0000"/>
                </a:solidFill>
                <a:effectLst/>
                <a:uLnTx/>
                <a:uFillTx/>
                <a:latin typeface="Traditional Arabic" panose="02020603050405020304" pitchFamily="18" charset="-78"/>
                <a:cs typeface="Traditional Arabic" panose="02020603050405020304" pitchFamily="18" charset="-78"/>
              </a:rPr>
              <a:t>بتشخيص الالتزامات </a:t>
            </a:r>
            <a:r>
              <a:rPr kumimoji="0" lang="ar-SA" sz="3200" b="1" i="0" u="none" strike="noStrike" kern="1200" cap="none" spc="0" normalizeH="0" baseline="0" noProof="0" dirty="0" err="1" smtClean="0">
                <a:ln>
                  <a:noFill/>
                </a:ln>
                <a:solidFill>
                  <a:sysClr val="windowText" lastClr="000000"/>
                </a:solidFill>
                <a:effectLst/>
                <a:uLnTx/>
                <a:uFillTx/>
                <a:latin typeface="Traditional Arabic" panose="02020603050405020304" pitchFamily="18" charset="-78"/>
                <a:cs typeface="Traditional Arabic" panose="02020603050405020304" pitchFamily="18" charset="-78"/>
              </a:rPr>
              <a:t>الجبائية</a:t>
            </a:r>
            <a:r>
              <a:rPr kumimoji="0" lang="ar-SA" sz="3200" b="1" i="0" u="none" strike="noStrike" kern="1200" cap="none" spc="0" normalizeH="0" baseline="0" noProof="0" dirty="0" smtClean="0">
                <a:ln>
                  <a:noFill/>
                </a:ln>
                <a:solidFill>
                  <a:sysClr val="windowText" lastClr="000000"/>
                </a:solidFill>
                <a:effectLst/>
                <a:uLnTx/>
                <a:uFillTx/>
                <a:latin typeface="Traditional Arabic" panose="02020603050405020304" pitchFamily="18" charset="-78"/>
                <a:cs typeface="Traditional Arabic" panose="02020603050405020304" pitchFamily="18" charset="-78"/>
              </a:rPr>
              <a:t> للمؤسسة، </a:t>
            </a:r>
            <a:r>
              <a:rPr kumimoji="0" lang="ar-SA" sz="3200" b="1" i="0" u="none" strike="noStrike" kern="1200" cap="none" spc="0" normalizeH="0" baseline="0" noProof="0" dirty="0" smtClean="0">
                <a:ln>
                  <a:noFill/>
                </a:ln>
                <a:solidFill>
                  <a:srgbClr val="FF0000"/>
                </a:solidFill>
                <a:effectLst/>
                <a:uLnTx/>
                <a:uFillTx/>
                <a:latin typeface="Traditional Arabic" panose="02020603050405020304" pitchFamily="18" charset="-78"/>
                <a:cs typeface="Traditional Arabic" panose="02020603050405020304" pitchFamily="18" charset="-78"/>
              </a:rPr>
              <a:t>وتخفيض العبء الضريبي</a:t>
            </a:r>
            <a:r>
              <a:rPr kumimoji="0" lang="ar-SA" sz="3200" b="1" i="0" u="none" strike="noStrike" kern="1200" cap="none" spc="0" normalizeH="0" baseline="0" noProof="0" dirty="0" smtClean="0">
                <a:ln>
                  <a:noFill/>
                </a:ln>
                <a:solidFill>
                  <a:sysClr val="windowText" lastClr="000000"/>
                </a:solidFill>
                <a:effectLst/>
                <a:uLnTx/>
                <a:uFillTx/>
                <a:latin typeface="Traditional Arabic" panose="02020603050405020304" pitchFamily="18" charset="-78"/>
                <a:cs typeface="Traditional Arabic" panose="02020603050405020304" pitchFamily="18" charset="-78"/>
              </a:rPr>
              <a:t>، وجعل التسيير أحسن أداء وأكثر فاعلية</a:t>
            </a:r>
            <a:r>
              <a:rPr kumimoji="0" lang="ar-SA" sz="3200" b="0" i="0" u="none" strike="noStrike" kern="1200" cap="none" spc="0" normalizeH="0" baseline="0" noProof="0" dirty="0" smtClean="0">
                <a:ln>
                  <a:noFill/>
                </a:ln>
                <a:solidFill>
                  <a:sysClr val="windowText" lastClr="000000">
                    <a:lumMod val="75000"/>
                    <a:lumOff val="25000"/>
                  </a:sysClr>
                </a:solidFill>
                <a:effectLst/>
                <a:uLnTx/>
                <a:uFillTx/>
                <a:latin typeface="Century Gothic" panose="020B0502020202020204"/>
                <a:cs typeface="Arial" panose="020B0604020202020204" pitchFamily="34" charset="0"/>
              </a:rPr>
              <a:t>.</a:t>
            </a:r>
            <a:endParaRPr kumimoji="0" lang="fr-FR" sz="3200" b="0" i="0" u="none" strike="noStrike" kern="1200" cap="none" spc="0" normalizeH="0" baseline="0" noProof="0" dirty="0" smtClean="0">
              <a:ln>
                <a:noFill/>
              </a:ln>
              <a:solidFill>
                <a:sysClr val="windowText" lastClr="000000">
                  <a:lumMod val="75000"/>
                  <a:lumOff val="25000"/>
                </a:sysClr>
              </a:solidFill>
              <a:effectLst/>
              <a:uLnTx/>
              <a:uFillTx/>
              <a:latin typeface="Century Gothic" panose="020B0502020202020204"/>
            </a:endParaRPr>
          </a:p>
          <a:p>
            <a:pPr marL="342900" marR="0" lvl="0" indent="-342900" algn="ctr" defTabSz="457200" rtl="1" eaLnBrk="1" fontAlgn="auto" latinLnBrk="0" hangingPunct="1">
              <a:lnSpc>
                <a:spcPct val="100000"/>
              </a:lnSpc>
              <a:spcBef>
                <a:spcPts val="1000"/>
              </a:spcBef>
              <a:spcAft>
                <a:spcPts val="0"/>
              </a:spcAft>
              <a:buClr>
                <a:srgbClr val="B31166"/>
              </a:buClr>
              <a:buSzPct val="80000"/>
              <a:buFont typeface="Wingdings 3" charset="2"/>
              <a:buChar char=""/>
              <a:tabLst/>
              <a:defRPr/>
            </a:pPr>
            <a:endParaRPr kumimoji="0" lang="ar-DZ" sz="3200" b="0" i="0" u="none" strike="noStrike" kern="1200" cap="none" spc="0" normalizeH="0" baseline="0" noProof="0" dirty="0" smtClean="0">
              <a:ln>
                <a:noFill/>
              </a:ln>
              <a:solidFill>
                <a:sysClr val="windowText" lastClr="000000"/>
              </a:solidFill>
              <a:effectLst/>
              <a:uLnTx/>
              <a:uFillTx/>
              <a:latin typeface="Traditional Arabic" panose="02020603050405020304" pitchFamily="18" charset="-78"/>
              <a:cs typeface="Traditional Arabic" panose="02020603050405020304" pitchFamily="18" charset="-78"/>
            </a:endParaRPr>
          </a:p>
          <a:p>
            <a:pPr marL="342900" marR="0" lvl="0" indent="-342900" algn="ctr" defTabSz="457200" rtl="1" eaLnBrk="1" fontAlgn="auto" latinLnBrk="0" hangingPunct="1">
              <a:lnSpc>
                <a:spcPct val="100000"/>
              </a:lnSpc>
              <a:spcBef>
                <a:spcPts val="1000"/>
              </a:spcBef>
              <a:spcAft>
                <a:spcPts val="0"/>
              </a:spcAft>
              <a:buClr>
                <a:srgbClr val="B31166"/>
              </a:buClr>
              <a:buSzPct val="80000"/>
              <a:buFont typeface="Wingdings 3" charset="2"/>
              <a:buChar char=""/>
              <a:tabLst/>
              <a:defRPr/>
            </a:pPr>
            <a:endParaRPr kumimoji="0" lang="ar-DZ" sz="3200" b="0" i="0" u="none" strike="noStrike" kern="1200" cap="none" spc="0" normalizeH="0" baseline="0" noProof="0" dirty="0" smtClean="0">
              <a:ln>
                <a:noFill/>
              </a:ln>
              <a:solidFill>
                <a:sysClr val="windowText" lastClr="000000"/>
              </a:solidFill>
              <a:effectLst/>
              <a:uLnTx/>
              <a:uFillTx/>
              <a:latin typeface="Traditional Arabic" panose="02020603050405020304" pitchFamily="18" charset="-78"/>
              <a:cs typeface="Traditional Arabic" panose="02020603050405020304" pitchFamily="18" charset="-78"/>
            </a:endParaRPr>
          </a:p>
        </p:txBody>
      </p:sp>
    </p:spTree>
    <p:extLst>
      <p:ext uri="{BB962C8B-B14F-4D97-AF65-F5344CB8AC3E}">
        <p14:creationId xmlns:p14="http://schemas.microsoft.com/office/powerpoint/2010/main" val="359341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1000" fill="hold"/>
                                        <p:tgtEl>
                                          <p:spTgt spid="4">
                                            <p:bg/>
                                          </p:spTgt>
                                        </p:tgtEl>
                                        <p:attrNameLst>
                                          <p:attrName>ppt_w</p:attrName>
                                        </p:attrNameLst>
                                      </p:cBhvr>
                                      <p:tavLst>
                                        <p:tav tm="0">
                                          <p:val>
                                            <p:fltVal val="0"/>
                                          </p:val>
                                        </p:tav>
                                        <p:tav tm="100000">
                                          <p:val>
                                            <p:strVal val="#ppt_w"/>
                                          </p:val>
                                        </p:tav>
                                      </p:tavLst>
                                    </p:anim>
                                    <p:anim calcmode="lin" valueType="num">
                                      <p:cBhvr>
                                        <p:cTn id="8" dur="1000" fill="hold"/>
                                        <p:tgtEl>
                                          <p:spTgt spid="4">
                                            <p:bg/>
                                          </p:spTgt>
                                        </p:tgtEl>
                                        <p:attrNameLst>
                                          <p:attrName>ppt_h</p:attrName>
                                        </p:attrNameLst>
                                      </p:cBhvr>
                                      <p:tavLst>
                                        <p:tav tm="0">
                                          <p:val>
                                            <p:fltVal val="0"/>
                                          </p:val>
                                        </p:tav>
                                        <p:tav tm="100000">
                                          <p:val>
                                            <p:strVal val="#ppt_h"/>
                                          </p:val>
                                        </p:tav>
                                      </p:tavLst>
                                    </p:anim>
                                    <p:anim calcmode="lin" valueType="num">
                                      <p:cBhvr>
                                        <p:cTn id="9" dur="1000" fill="hold"/>
                                        <p:tgtEl>
                                          <p:spTgt spid="4">
                                            <p:bg/>
                                          </p:spTgt>
                                        </p:tgtEl>
                                        <p:attrNameLst>
                                          <p:attrName>style.rotation</p:attrName>
                                        </p:attrNameLst>
                                      </p:cBhvr>
                                      <p:tavLst>
                                        <p:tav tm="0">
                                          <p:val>
                                            <p:fltVal val="90"/>
                                          </p:val>
                                        </p:tav>
                                        <p:tav tm="100000">
                                          <p:val>
                                            <p:fltVal val="0"/>
                                          </p:val>
                                        </p:tav>
                                      </p:tavLst>
                                    </p:anim>
                                    <p:animEffect transition="in" filter="fade">
                                      <p:cBhvr>
                                        <p:cTn id="10" dur="1000"/>
                                        <p:tgtEl>
                                          <p:spTgt spid="4">
                                            <p:bg/>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4">
                                            <p:txEl>
                                              <p:pRg st="0" end="0"/>
                                            </p:txEl>
                                          </p:spTgt>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0" nodeType="clickEffect">
                                  <p:stCondLst>
                                    <p:cond delay="0"/>
                                  </p:stCondLst>
                                  <p:childTnLst>
                                    <p:animScale>
                                      <p:cBhvr>
                                        <p:cTn id="18" dur="2000" fill="hold"/>
                                        <p:tgtEl>
                                          <p:spTgt spid="4">
                                            <p:txEl>
                                              <p:pRg st="1" end="1"/>
                                            </p:txEl>
                                          </p:spTgt>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grpId="0" nodeType="clickEffect">
                                  <p:stCondLst>
                                    <p:cond delay="0"/>
                                  </p:stCondLst>
                                  <p:childTnLst>
                                    <p:animScale>
                                      <p:cBhvr>
                                        <p:cTn id="22" dur="2000" fill="hold"/>
                                        <p:tgtEl>
                                          <p:spTgt spid="4">
                                            <p:txEl>
                                              <p:pRg st="2" end="2"/>
                                            </p:txEl>
                                          </p:spTgt>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34" presetClass="emph" presetSubtype="0" fill="hold" grpId="0" nodeType="clickEffect">
                                  <p:stCondLst>
                                    <p:cond delay="0"/>
                                  </p:stCondLst>
                                  <p:iterate type="lt">
                                    <p:tmPct val="10000"/>
                                  </p:iterate>
                                  <p:childTnLst>
                                    <p:animMotion origin="layout" path="M 0.0 0.0 L 0.0 -0.07213" pathEditMode="relative" ptsTypes="">
                                      <p:cBhvr>
                                        <p:cTn id="26" dur="250" accel="50000" decel="50000" autoRev="1" fill="hold">
                                          <p:stCondLst>
                                            <p:cond delay="0"/>
                                          </p:stCondLst>
                                        </p:cTn>
                                        <p:tgtEl>
                                          <p:spTgt spid="4">
                                            <p:txEl>
                                              <p:pRg st="3" end="3"/>
                                            </p:txEl>
                                          </p:spTgt>
                                        </p:tgtEl>
                                        <p:attrNameLst>
                                          <p:attrName>ppt_x</p:attrName>
                                          <p:attrName>ppt_y</p:attrName>
                                        </p:attrNameLst>
                                      </p:cBhvr>
                                    </p:animMotion>
                                    <p:animRot by="1500000">
                                      <p:cBhvr>
                                        <p:cTn id="27" dur="125" fill="hold">
                                          <p:stCondLst>
                                            <p:cond delay="0"/>
                                          </p:stCondLst>
                                        </p:cTn>
                                        <p:tgtEl>
                                          <p:spTgt spid="4">
                                            <p:txEl>
                                              <p:pRg st="3" end="3"/>
                                            </p:txEl>
                                          </p:spTgt>
                                        </p:tgtEl>
                                        <p:attrNameLst>
                                          <p:attrName>r</p:attrName>
                                        </p:attrNameLst>
                                      </p:cBhvr>
                                    </p:animRot>
                                    <p:animRot by="-1500000">
                                      <p:cBhvr>
                                        <p:cTn id="28" dur="125" fill="hold">
                                          <p:stCondLst>
                                            <p:cond delay="125"/>
                                          </p:stCondLst>
                                        </p:cTn>
                                        <p:tgtEl>
                                          <p:spTgt spid="4">
                                            <p:txEl>
                                              <p:pRg st="3" end="3"/>
                                            </p:txEl>
                                          </p:spTgt>
                                        </p:tgtEl>
                                        <p:attrNameLst>
                                          <p:attrName>r</p:attrName>
                                        </p:attrNameLst>
                                      </p:cBhvr>
                                    </p:animRot>
                                    <p:animRot by="-1500000">
                                      <p:cBhvr>
                                        <p:cTn id="29" dur="125" fill="hold">
                                          <p:stCondLst>
                                            <p:cond delay="250"/>
                                          </p:stCondLst>
                                        </p:cTn>
                                        <p:tgtEl>
                                          <p:spTgt spid="4">
                                            <p:txEl>
                                              <p:pRg st="3" end="3"/>
                                            </p:txEl>
                                          </p:spTgt>
                                        </p:tgtEl>
                                        <p:attrNameLst>
                                          <p:attrName>r</p:attrName>
                                        </p:attrNameLst>
                                      </p:cBhvr>
                                    </p:animRot>
                                    <p:animRot by="1500000">
                                      <p:cBhvr>
                                        <p:cTn id="30" dur="125" fill="hold">
                                          <p:stCondLst>
                                            <p:cond delay="375"/>
                                          </p:stCondLst>
                                        </p:cTn>
                                        <p:tgtEl>
                                          <p:spTgt spid="4">
                                            <p:txEl>
                                              <p:pRg st="3" end="3"/>
                                            </p:txEl>
                                          </p:spTgt>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34261" cy="1400530"/>
          </a:xfrm>
          <a:solidFill>
            <a:schemeClr val="tx1">
              <a:lumMod val="95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734260" cy="4195481"/>
          </a:xfrm>
          <a:solidFill>
            <a:schemeClr val="bg1">
              <a:lumMod val="50000"/>
              <a:lumOff val="50000"/>
            </a:schemeClr>
          </a:solidFill>
        </p:spPr>
        <p:txBody>
          <a:bodyPr/>
          <a:lstStyle/>
          <a:p>
            <a:pPr marL="342900" lvl="2" indent="-342900" algn="ctr" rtl="1">
              <a:buClr>
                <a:srgbClr val="B31166"/>
              </a:buClr>
            </a:pPr>
            <a:endParaRPr lang="ar-DZ" sz="3200" b="1" dirty="0" smtClean="0">
              <a:solidFill>
                <a:srgbClr val="FFC000"/>
              </a:solidFill>
              <a:latin typeface="Traditional Arabic" panose="02020603050405020304" pitchFamily="18" charset="-78"/>
              <a:cs typeface="Traditional Arabic" panose="02020603050405020304" pitchFamily="18" charset="-78"/>
            </a:endParaRPr>
          </a:p>
          <a:p>
            <a:pPr marL="342900" lvl="2" indent="-342900" algn="ctr" rtl="1">
              <a:buClr>
                <a:srgbClr val="B31166"/>
              </a:buClr>
            </a:pPr>
            <a:endParaRPr lang="ar-DZ" sz="3200" b="1" dirty="0">
              <a:solidFill>
                <a:srgbClr val="FFC000"/>
              </a:solidFill>
              <a:latin typeface="Traditional Arabic" panose="02020603050405020304" pitchFamily="18" charset="-78"/>
              <a:cs typeface="Traditional Arabic" panose="02020603050405020304" pitchFamily="18" charset="-78"/>
            </a:endParaRPr>
          </a:p>
          <a:p>
            <a:pPr marL="342900" lvl="2" indent="-342900" algn="ctr" rtl="1">
              <a:buClr>
                <a:srgbClr val="B31166"/>
              </a:buClr>
            </a:pPr>
            <a:r>
              <a:rPr lang="ar-DZ" sz="4000" b="1" dirty="0" smtClean="0">
                <a:solidFill>
                  <a:srgbClr val="FFC000"/>
                </a:solidFill>
                <a:latin typeface="Sakkal Majalla" panose="02000000000000000000" pitchFamily="2" charset="-78"/>
                <a:cs typeface="Sakkal Majalla" panose="02000000000000000000" pitchFamily="2" charset="-78"/>
              </a:rPr>
              <a:t>ثانيا- </a:t>
            </a:r>
            <a:r>
              <a:rPr lang="ar-SA" sz="4000" b="1" dirty="0" smtClean="0">
                <a:solidFill>
                  <a:srgbClr val="FFC000"/>
                </a:solidFill>
                <a:latin typeface="Sakkal Majalla" panose="02000000000000000000" pitchFamily="2" charset="-78"/>
                <a:cs typeface="Sakkal Majalla" panose="02000000000000000000" pitchFamily="2" charset="-78"/>
              </a:rPr>
              <a:t>التحكم </a:t>
            </a:r>
            <a:r>
              <a:rPr lang="ar-SA" sz="4000" b="1" dirty="0">
                <a:solidFill>
                  <a:srgbClr val="FFC000"/>
                </a:solidFill>
                <a:latin typeface="Sakkal Majalla" panose="02000000000000000000" pitchFamily="2" charset="-78"/>
                <a:cs typeface="Sakkal Majalla" panose="02000000000000000000" pitchFamily="2" charset="-78"/>
              </a:rPr>
              <a:t>في العبء الجبائي </a:t>
            </a:r>
            <a:endParaRPr lang="fr-FR" sz="4000" dirty="0">
              <a:solidFill>
                <a:srgbClr val="FFC000"/>
              </a:solidFill>
              <a:latin typeface="Sakkal Majalla" panose="02000000000000000000" pitchFamily="2" charset="-78"/>
              <a:cs typeface="Sakkal Majalla" panose="02000000000000000000" pitchFamily="2" charset="-78"/>
            </a:endParaRPr>
          </a:p>
          <a:p>
            <a:pPr algn="ctr" rtl="1"/>
            <a:endParaRPr lang="fr-FR" dirty="0"/>
          </a:p>
        </p:txBody>
      </p:sp>
    </p:spTree>
    <p:extLst>
      <p:ext uri="{BB962C8B-B14F-4D97-AF65-F5344CB8AC3E}">
        <p14:creationId xmlns:p14="http://schemas.microsoft.com/office/powerpoint/2010/main" val="422173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08503" cy="1400530"/>
          </a:xfrm>
          <a:solidFill>
            <a:schemeClr val="tx1">
              <a:lumMod val="95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1" y="2052918"/>
            <a:ext cx="9708503" cy="4195481"/>
          </a:xfrm>
          <a:solidFill>
            <a:schemeClr val="accent5">
              <a:lumMod val="20000"/>
              <a:lumOff val="80000"/>
            </a:schemeClr>
          </a:solidFill>
        </p:spPr>
        <p:txBody>
          <a:bodyPr/>
          <a:lstStyle/>
          <a:p>
            <a:pPr marL="0" lvl="0" indent="0" algn="ctr" rtl="1">
              <a:buClr>
                <a:srgbClr val="B31166"/>
              </a:buClr>
              <a:buNone/>
            </a:pPr>
            <a:endParaRPr lang="fr-FR" sz="3200" dirty="0" smtClean="0">
              <a:solidFill>
                <a:prstClr val="black">
                  <a:lumMod val="75000"/>
                  <a:lumOff val="25000"/>
                </a:prstClr>
              </a:solidFill>
              <a:latin typeface="Traditional Arabic" panose="02020603050405020304" pitchFamily="18" charset="-78"/>
              <a:cs typeface="Traditional Arabic" panose="02020603050405020304" pitchFamily="18" charset="-78"/>
            </a:endParaRPr>
          </a:p>
          <a:p>
            <a:pPr lvl="0" algn="ctr" rtl="1">
              <a:buClr>
                <a:srgbClr val="B31166"/>
              </a:buClr>
            </a:pPr>
            <a:endParaRPr lang="fr-FR" sz="3200" b="1" dirty="0">
              <a:solidFill>
                <a:prstClr val="black">
                  <a:lumMod val="75000"/>
                  <a:lumOff val="25000"/>
                </a:prstClr>
              </a:solidFill>
              <a:latin typeface="Traditional Arabic" panose="02020603050405020304" pitchFamily="18" charset="-78"/>
              <a:cs typeface="Traditional Arabic" panose="02020603050405020304" pitchFamily="18" charset="-78"/>
            </a:endParaRPr>
          </a:p>
          <a:p>
            <a:pPr lvl="0" algn="ctr" rtl="1">
              <a:buClr>
                <a:srgbClr val="B31166"/>
              </a:buClr>
            </a:pPr>
            <a:r>
              <a:rPr lang="ar-DZ" sz="3200" b="1" dirty="0" smtClean="0">
                <a:solidFill>
                  <a:prstClr val="black">
                    <a:lumMod val="75000"/>
                    <a:lumOff val="25000"/>
                  </a:prstClr>
                </a:solidFill>
                <a:latin typeface="Traditional Arabic" panose="02020603050405020304" pitchFamily="18" charset="-78"/>
                <a:cs typeface="Traditional Arabic" panose="02020603050405020304" pitchFamily="18" charset="-78"/>
              </a:rPr>
              <a:t>أولا- </a:t>
            </a:r>
            <a:r>
              <a:rPr lang="ar-SA" sz="3200" b="1" dirty="0">
                <a:solidFill>
                  <a:prstClr val="black">
                    <a:lumMod val="75000"/>
                    <a:lumOff val="25000"/>
                  </a:prstClr>
                </a:solidFill>
                <a:latin typeface="Traditional Arabic" panose="02020603050405020304" pitchFamily="18" charset="-78"/>
                <a:cs typeface="Traditional Arabic" panose="02020603050405020304" pitchFamily="18" charset="-78"/>
              </a:rPr>
              <a:t>العبء الجبائي المطلق</a:t>
            </a:r>
            <a:endParaRPr lang="ar-DZ" sz="1800" b="1" dirty="0">
              <a:solidFill>
                <a:prstClr val="black">
                  <a:lumMod val="75000"/>
                  <a:lumOff val="25000"/>
                </a:prstClr>
              </a:solidFill>
              <a:cs typeface="Arial" panose="020B0604020202020204" pitchFamily="34" charset="0"/>
            </a:endParaRPr>
          </a:p>
          <a:p>
            <a:pPr lvl="0" algn="ctr" rtl="1">
              <a:buClr>
                <a:srgbClr val="B31166"/>
              </a:buClr>
              <a:buFont typeface="Wingdings" panose="05000000000000000000" pitchFamily="2" charset="2"/>
              <a:buChar char="Ø"/>
            </a:pPr>
            <a:r>
              <a:rPr lang="ar-SA" sz="1800" dirty="0">
                <a:solidFill>
                  <a:prstClr val="black">
                    <a:lumMod val="75000"/>
                    <a:lumOff val="25000"/>
                  </a:prstClr>
                </a:solidFill>
                <a:cs typeface="Arial" panose="020B0604020202020204" pitchFamily="34" charset="0"/>
              </a:rPr>
              <a:t> </a:t>
            </a:r>
            <a:r>
              <a:rPr lang="ar-DZ" sz="1800" b="1" dirty="0">
                <a:solidFill>
                  <a:srgbClr val="B31166"/>
                </a:solidFill>
                <a:cs typeface="Arial" panose="020B0604020202020204" pitchFamily="34" charset="0"/>
              </a:rPr>
              <a:t>(</a:t>
            </a:r>
            <a:r>
              <a:rPr lang="ar-SA" sz="1800" b="1" dirty="0">
                <a:solidFill>
                  <a:srgbClr val="B31166"/>
                </a:solidFill>
                <a:cs typeface="Arial" panose="020B0604020202020204" pitchFamily="34" charset="0"/>
              </a:rPr>
              <a:t>كمية الأموال التي تحملها الممول الفعلي للضريبة خلال فترة معينة</a:t>
            </a:r>
            <a:r>
              <a:rPr lang="ar-DZ" sz="1800" b="1" dirty="0">
                <a:solidFill>
                  <a:srgbClr val="B31166"/>
                </a:solidFill>
                <a:cs typeface="Arial" panose="020B0604020202020204" pitchFamily="34" charset="0"/>
              </a:rPr>
              <a:t>)</a:t>
            </a:r>
          </a:p>
          <a:p>
            <a:pPr marL="0" lvl="0" indent="0" algn="ctr">
              <a:buClr>
                <a:srgbClr val="B31166"/>
              </a:buClr>
              <a:buNone/>
            </a:pPr>
            <a:r>
              <a:rPr lang="ar-SA" sz="2800" b="1" dirty="0">
                <a:solidFill>
                  <a:prstClr val="black">
                    <a:lumMod val="75000"/>
                    <a:lumOff val="25000"/>
                  </a:prstClr>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rPr>
              <a:t>العبء الجبائي المطلق = الحصيلة الضريبية التي تحملها القطاع فعلا / عدد أفراد القطاع</a:t>
            </a:r>
            <a:endParaRPr lang="fr-FR" sz="2800" b="1" dirty="0">
              <a:solidFill>
                <a:srgbClr val="B31166"/>
              </a:solidFill>
              <a:effectLst>
                <a:outerShdw blurRad="38100" dist="38100" dir="2700000" algn="tl">
                  <a:srgbClr val="000000">
                    <a:alpha val="43137"/>
                  </a:srgbClr>
                </a:outerShdw>
              </a:effectLst>
              <a:latin typeface="Traditional Arabic" panose="02020603050405020304" pitchFamily="18" charset="-78"/>
              <a:cs typeface="Traditional Arabic" panose="02020603050405020304" pitchFamily="18" charset="-78"/>
            </a:endParaRPr>
          </a:p>
          <a:p>
            <a:endParaRPr lang="fr-FR" dirty="0"/>
          </a:p>
        </p:txBody>
      </p:sp>
    </p:spTree>
    <p:extLst>
      <p:ext uri="{BB962C8B-B14F-4D97-AF65-F5344CB8AC3E}">
        <p14:creationId xmlns:p14="http://schemas.microsoft.com/office/powerpoint/2010/main" val="3577873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82745" cy="1400530"/>
          </a:xfrm>
          <a:solidFill>
            <a:schemeClr val="tx1">
              <a:lumMod val="95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1" y="2052918"/>
            <a:ext cx="9682745" cy="4195481"/>
          </a:xfrm>
          <a:solidFill>
            <a:schemeClr val="accent3">
              <a:lumMod val="60000"/>
              <a:lumOff val="40000"/>
            </a:schemeClr>
          </a:solidFill>
        </p:spPr>
        <p:txBody>
          <a:bodyPr/>
          <a:lstStyle/>
          <a:p>
            <a:pPr algn="ctr" rtl="1"/>
            <a:r>
              <a:rPr lang="ar-DZ" sz="3200" b="1" dirty="0">
                <a:solidFill>
                  <a:schemeClr val="bg1"/>
                </a:solidFill>
                <a:latin typeface="Sakkal Majalla" panose="02000000000000000000" pitchFamily="2" charset="-78"/>
                <a:cs typeface="Sakkal Majalla" panose="02000000000000000000" pitchFamily="2" charset="-78"/>
              </a:rPr>
              <a:t>ثانيا- </a:t>
            </a:r>
            <a:r>
              <a:rPr lang="ar-SA" sz="3200" b="1" dirty="0">
                <a:solidFill>
                  <a:schemeClr val="bg1"/>
                </a:solidFill>
                <a:latin typeface="Sakkal Majalla" panose="02000000000000000000" pitchFamily="2" charset="-78"/>
                <a:cs typeface="Sakkal Majalla" panose="02000000000000000000" pitchFamily="2" charset="-78"/>
              </a:rPr>
              <a:t>العبء الجبائي </a:t>
            </a:r>
            <a:r>
              <a:rPr lang="ar-DZ" sz="3200" b="1" dirty="0">
                <a:solidFill>
                  <a:schemeClr val="bg1"/>
                </a:solidFill>
                <a:latin typeface="Sakkal Majalla" panose="02000000000000000000" pitchFamily="2" charset="-78"/>
                <a:cs typeface="Sakkal Majalla" panose="02000000000000000000" pitchFamily="2" charset="-78"/>
              </a:rPr>
              <a:t>النسبي</a:t>
            </a:r>
          </a:p>
          <a:p>
            <a:pPr algn="ctr" rtl="1"/>
            <a:endParaRPr lang="ar-DZ" sz="3200" b="1" dirty="0">
              <a:latin typeface="Sakkal Majalla" panose="02000000000000000000" pitchFamily="2" charset="-78"/>
              <a:cs typeface="Sakkal Majalla" panose="02000000000000000000" pitchFamily="2" charset="-78"/>
            </a:endParaRPr>
          </a:p>
          <a:p>
            <a:pPr algn="r" rtl="1"/>
            <a:r>
              <a:rPr lang="ar-SA" sz="3200" b="1" dirty="0">
                <a:solidFill>
                  <a:schemeClr val="accent3">
                    <a:lumMod val="75000"/>
                  </a:schemeClr>
                </a:solidFill>
                <a:latin typeface="Sakkal Majalla" panose="02000000000000000000" pitchFamily="2" charset="-78"/>
                <a:cs typeface="Sakkal Majalla" panose="02000000000000000000" pitchFamily="2" charset="-78"/>
              </a:rPr>
              <a:t>هو عبارة عن العبء الجبائي المطلق منسوبا إلى المقدرة </a:t>
            </a:r>
            <a:r>
              <a:rPr lang="ar-SA" sz="3200" b="1" dirty="0" err="1">
                <a:solidFill>
                  <a:schemeClr val="accent3">
                    <a:lumMod val="75000"/>
                  </a:schemeClr>
                </a:solidFill>
                <a:latin typeface="Sakkal Majalla" panose="02000000000000000000" pitchFamily="2" charset="-78"/>
                <a:cs typeface="Sakkal Majalla" panose="02000000000000000000" pitchFamily="2" charset="-78"/>
              </a:rPr>
              <a:t>التكلفية</a:t>
            </a:r>
            <a:r>
              <a:rPr lang="ar-SA" sz="3200" b="1" dirty="0">
                <a:solidFill>
                  <a:schemeClr val="accent3">
                    <a:lumMod val="75000"/>
                  </a:schemeClr>
                </a:solidFill>
                <a:latin typeface="Sakkal Majalla" panose="02000000000000000000" pitchFamily="2" charset="-78"/>
                <a:cs typeface="Sakkal Majalla" panose="02000000000000000000" pitchFamily="2" charset="-78"/>
              </a:rPr>
              <a:t> للممول</a:t>
            </a:r>
            <a:endParaRPr lang="ar-DZ" sz="3200" b="1" dirty="0">
              <a:solidFill>
                <a:schemeClr val="accent3">
                  <a:lumMod val="75000"/>
                </a:schemeClr>
              </a:solidFill>
              <a:latin typeface="Sakkal Majalla" panose="02000000000000000000" pitchFamily="2" charset="-78"/>
              <a:cs typeface="Sakkal Majalla" panose="02000000000000000000" pitchFamily="2" charset="-78"/>
            </a:endParaRPr>
          </a:p>
          <a:p>
            <a:pPr algn="r" rtl="1"/>
            <a:endParaRPr lang="ar-DZ" sz="3200" b="1" dirty="0">
              <a:solidFill>
                <a:schemeClr val="accent3">
                  <a:lumMod val="75000"/>
                </a:schemeClr>
              </a:solidFill>
              <a:latin typeface="Sakkal Majalla" panose="02000000000000000000" pitchFamily="2" charset="-78"/>
              <a:cs typeface="Sakkal Majalla" panose="02000000000000000000" pitchFamily="2" charset="-78"/>
            </a:endParaRPr>
          </a:p>
          <a:p>
            <a:pPr algn="r" rtl="1"/>
            <a:r>
              <a:rPr lang="ar-SA" sz="3200" b="1" dirty="0">
                <a:solidFill>
                  <a:srgbClr val="00B050"/>
                </a:solidFill>
                <a:latin typeface="Sakkal Majalla" panose="02000000000000000000" pitchFamily="2" charset="-78"/>
                <a:cs typeface="Sakkal Majalla" panose="02000000000000000000" pitchFamily="2" charset="-78"/>
              </a:rPr>
              <a:t>العبء الجبائي النسبي = العبء الجبائي المطلق / المقدرة </a:t>
            </a:r>
            <a:r>
              <a:rPr lang="ar-SA" sz="3200" b="1" dirty="0" err="1">
                <a:solidFill>
                  <a:srgbClr val="00B050"/>
                </a:solidFill>
                <a:latin typeface="Sakkal Majalla" panose="02000000000000000000" pitchFamily="2" charset="-78"/>
                <a:cs typeface="Sakkal Majalla" panose="02000000000000000000" pitchFamily="2" charset="-78"/>
              </a:rPr>
              <a:t>التكلفية</a:t>
            </a:r>
            <a:r>
              <a:rPr lang="ar-SA" sz="3200" b="1" dirty="0">
                <a:solidFill>
                  <a:srgbClr val="00B050"/>
                </a:solidFill>
                <a:latin typeface="Sakkal Majalla" panose="02000000000000000000" pitchFamily="2" charset="-78"/>
                <a:cs typeface="Sakkal Majalla" panose="02000000000000000000" pitchFamily="2" charset="-78"/>
              </a:rPr>
              <a:t> للممول</a:t>
            </a:r>
            <a:endParaRPr lang="fr-FR" sz="3200" b="1" dirty="0">
              <a:solidFill>
                <a:srgbClr val="00B050"/>
              </a:solidFill>
              <a:latin typeface="Sakkal Majalla" panose="02000000000000000000" pitchFamily="2" charset="-78"/>
              <a:cs typeface="Sakkal Majalla" panose="02000000000000000000" pitchFamily="2" charset="-78"/>
            </a:endParaRPr>
          </a:p>
          <a:p>
            <a:pPr algn="r" rtl="1"/>
            <a:endParaRPr lang="fr-FR" dirty="0"/>
          </a:p>
        </p:txBody>
      </p:sp>
    </p:spTree>
    <p:extLst>
      <p:ext uri="{BB962C8B-B14F-4D97-AF65-F5344CB8AC3E}">
        <p14:creationId xmlns:p14="http://schemas.microsoft.com/office/powerpoint/2010/main" val="159286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82745" cy="1400530"/>
          </a:xfrm>
          <a:solidFill>
            <a:schemeClr val="tx1">
              <a:lumMod val="95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1" y="2052918"/>
            <a:ext cx="9682745" cy="4195481"/>
          </a:xfrm>
          <a:solidFill>
            <a:schemeClr val="tx1">
              <a:lumMod val="95000"/>
            </a:schemeClr>
          </a:solidFill>
        </p:spPr>
        <p:txBody>
          <a:bodyPr/>
          <a:lstStyle/>
          <a:p>
            <a:pPr lvl="0" algn="ctr" rtl="1">
              <a:buClr>
                <a:srgbClr val="B31166"/>
              </a:buClr>
            </a:pPr>
            <a:endParaRPr lang="ar-DZ" sz="3000" b="1" dirty="0" smtClean="0">
              <a:solidFill>
                <a:srgbClr val="E45F3C">
                  <a:lumMod val="75000"/>
                </a:srgbClr>
              </a:solidFill>
              <a:latin typeface="Traditional Arabic" panose="02020603050405020304" pitchFamily="18" charset="-78"/>
              <a:cs typeface="Traditional Arabic" panose="02020603050405020304" pitchFamily="18" charset="-78"/>
            </a:endParaRPr>
          </a:p>
          <a:p>
            <a:pPr lvl="0" algn="ctr" rtl="1">
              <a:buClr>
                <a:srgbClr val="B31166"/>
              </a:buClr>
            </a:pPr>
            <a:r>
              <a:rPr lang="ar-DZ" sz="3200" b="1" dirty="0" smtClean="0">
                <a:solidFill>
                  <a:srgbClr val="E45F3C">
                    <a:lumMod val="75000"/>
                  </a:srgbClr>
                </a:solidFill>
                <a:latin typeface="Sakkal Majalla" panose="02000000000000000000" pitchFamily="2" charset="-78"/>
                <a:cs typeface="Sakkal Majalla" panose="02000000000000000000" pitchFamily="2" charset="-78"/>
              </a:rPr>
              <a:t>ضمان </a:t>
            </a:r>
            <a:r>
              <a:rPr lang="ar-SA" sz="3200" b="1" dirty="0" smtClean="0">
                <a:solidFill>
                  <a:srgbClr val="E45F3C">
                    <a:lumMod val="75000"/>
                  </a:srgbClr>
                </a:solidFill>
                <a:latin typeface="Sakkal Majalla" panose="02000000000000000000" pitchFamily="2" charset="-78"/>
                <a:cs typeface="Sakkal Majalla" panose="02000000000000000000" pitchFamily="2" charset="-78"/>
              </a:rPr>
              <a:t>الفعّالية </a:t>
            </a:r>
            <a:r>
              <a:rPr lang="ar-SA" sz="3200" b="1" dirty="0" err="1" smtClean="0">
                <a:solidFill>
                  <a:srgbClr val="E45F3C">
                    <a:lumMod val="75000"/>
                  </a:srgbClr>
                </a:solidFill>
                <a:latin typeface="Sakkal Majalla" panose="02000000000000000000" pitchFamily="2" charset="-78"/>
                <a:cs typeface="Sakkal Majalla" panose="02000000000000000000" pitchFamily="2" charset="-78"/>
              </a:rPr>
              <a:t>الجبائية</a:t>
            </a:r>
            <a:endParaRPr lang="ar-DZ" sz="3200" b="1" dirty="0" smtClean="0">
              <a:solidFill>
                <a:srgbClr val="E45F3C">
                  <a:lumMod val="75000"/>
                </a:srgbClr>
              </a:solidFill>
              <a:latin typeface="Sakkal Majalla" panose="02000000000000000000" pitchFamily="2" charset="-78"/>
              <a:cs typeface="Sakkal Majalla" panose="02000000000000000000" pitchFamily="2" charset="-78"/>
            </a:endParaRPr>
          </a:p>
          <a:p>
            <a:pPr marL="0" lvl="0" indent="0" algn="ctr" rtl="1">
              <a:buClr>
                <a:srgbClr val="B31166"/>
              </a:buClr>
              <a:buNone/>
            </a:pPr>
            <a:endParaRPr lang="ar-DZ" sz="3200" b="1" dirty="0" smtClean="0">
              <a:solidFill>
                <a:srgbClr val="E45F3C">
                  <a:lumMod val="75000"/>
                </a:srgbClr>
              </a:solidFill>
              <a:latin typeface="Sakkal Majalla" panose="02000000000000000000" pitchFamily="2" charset="-78"/>
              <a:cs typeface="Sakkal Majalla" panose="02000000000000000000" pitchFamily="2" charset="-78"/>
            </a:endParaRPr>
          </a:p>
          <a:p>
            <a:pPr algn="r" rtl="1">
              <a:buFont typeface="Wingdings" panose="05000000000000000000" pitchFamily="2" charset="2"/>
              <a:buChar char="q"/>
            </a:pPr>
            <a:r>
              <a:rPr lang="ar-DZ" sz="3200" b="1" dirty="0" smtClean="0">
                <a:solidFill>
                  <a:schemeClr val="bg1"/>
                </a:solidFill>
                <a:latin typeface="Sakkal Majalla" panose="02000000000000000000" pitchFamily="2" charset="-78"/>
                <a:cs typeface="Sakkal Majalla" panose="02000000000000000000" pitchFamily="2" charset="-78"/>
              </a:rPr>
              <a:t>الفعالية </a:t>
            </a:r>
            <a:r>
              <a:rPr lang="ar-DZ" sz="3200" b="1" dirty="0" err="1" smtClean="0">
                <a:solidFill>
                  <a:schemeClr val="bg1"/>
                </a:solidFill>
                <a:latin typeface="Sakkal Majalla" panose="02000000000000000000" pitchFamily="2" charset="-78"/>
                <a:cs typeface="Sakkal Majalla" panose="02000000000000000000" pitchFamily="2" charset="-78"/>
              </a:rPr>
              <a:t>الجبائية</a:t>
            </a:r>
            <a:r>
              <a:rPr lang="ar-DZ" sz="3200" b="1" dirty="0" smtClean="0">
                <a:solidFill>
                  <a:schemeClr val="bg1"/>
                </a:solidFill>
                <a:latin typeface="Sakkal Majalla" panose="02000000000000000000" pitchFamily="2" charset="-78"/>
                <a:cs typeface="Sakkal Majalla" panose="02000000000000000000" pitchFamily="2" charset="-78"/>
              </a:rPr>
              <a:t>:</a:t>
            </a:r>
            <a:r>
              <a:rPr lang="ar-SA" sz="3200" b="1" dirty="0" smtClean="0">
                <a:solidFill>
                  <a:schemeClr val="accent1"/>
                </a:solidFill>
                <a:latin typeface="Sakkal Majalla" panose="02000000000000000000" pitchFamily="2" charset="-78"/>
                <a:cs typeface="Sakkal Majalla" panose="02000000000000000000" pitchFamily="2" charset="-78"/>
              </a:rPr>
              <a:t>يقصد </a:t>
            </a:r>
            <a:r>
              <a:rPr lang="ar-SA" sz="3200" b="1" dirty="0">
                <a:solidFill>
                  <a:schemeClr val="accent1"/>
                </a:solidFill>
                <a:latin typeface="Sakkal Majalla" panose="02000000000000000000" pitchFamily="2" charset="-78"/>
                <a:cs typeface="Sakkal Majalla" panose="02000000000000000000" pitchFamily="2" charset="-78"/>
              </a:rPr>
              <a:t>بها استعداد المؤسسة لاستغلال الفرص والمزايا الضريبية التي يمنحها القانون والتحكم </a:t>
            </a:r>
            <a:r>
              <a:rPr lang="ar-SA" sz="3200" b="1" dirty="0" smtClean="0">
                <a:solidFill>
                  <a:schemeClr val="accent1"/>
                </a:solidFill>
                <a:latin typeface="Sakkal Majalla" panose="02000000000000000000" pitchFamily="2" charset="-78"/>
                <a:cs typeface="Sakkal Majalla" panose="02000000000000000000" pitchFamily="2" charset="-78"/>
              </a:rPr>
              <a:t>فيها</a:t>
            </a:r>
            <a:r>
              <a:rPr lang="ar-DZ" sz="3200" b="1" dirty="0" smtClean="0">
                <a:solidFill>
                  <a:schemeClr val="accent1"/>
                </a:solidFill>
                <a:latin typeface="Sakkal Majalla" panose="02000000000000000000" pitchFamily="2" charset="-78"/>
                <a:cs typeface="Sakkal Majalla" panose="02000000000000000000" pitchFamily="2" charset="-78"/>
              </a:rPr>
              <a:t>.</a:t>
            </a:r>
            <a:endParaRPr lang="ar-DZ" sz="3200" b="1" dirty="0">
              <a:solidFill>
                <a:schemeClr val="accent1"/>
              </a:solidFill>
              <a:latin typeface="Sakkal Majalla" panose="02000000000000000000" pitchFamily="2" charset="-78"/>
              <a:cs typeface="Sakkal Majalla" panose="02000000000000000000" pitchFamily="2" charset="-78"/>
            </a:endParaRPr>
          </a:p>
          <a:p>
            <a:pPr lvl="0" algn="ctr" rtl="1">
              <a:buClr>
                <a:srgbClr val="B31166"/>
              </a:buClr>
            </a:pPr>
            <a:endParaRPr lang="ar-DZ" sz="3000" b="1" dirty="0">
              <a:solidFill>
                <a:srgbClr val="E45F3C">
                  <a:lumMod val="75000"/>
                </a:srgbClr>
              </a:solidFill>
              <a:latin typeface="Traditional Arabic" panose="02020603050405020304" pitchFamily="18" charset="-78"/>
              <a:cs typeface="Traditional Arabic" panose="02020603050405020304" pitchFamily="18" charset="-78"/>
            </a:endParaRPr>
          </a:p>
          <a:p>
            <a:pPr algn="r" rtl="1"/>
            <a:endParaRPr lang="fr-FR" dirty="0"/>
          </a:p>
        </p:txBody>
      </p:sp>
    </p:spTree>
    <p:extLst>
      <p:ext uri="{BB962C8B-B14F-4D97-AF65-F5344CB8AC3E}">
        <p14:creationId xmlns:p14="http://schemas.microsoft.com/office/powerpoint/2010/main" val="309121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1" end="1"/>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Effect transition="in" filter="fade">
                                      <p:cBhvr>
                                        <p:cTn id="11" dur="1000"/>
                                        <p:tgtEl>
                                          <p:spTgt spid="3">
                                            <p:txEl>
                                              <p:pRg st="3" end="3"/>
                                            </p:txEl>
                                          </p:spTgt>
                                        </p:tgtEl>
                                      </p:cBhvr>
                                    </p:animEffect>
                                    <p:anim calcmode="lin" valueType="num">
                                      <p:cBhvr>
                                        <p:cTn id="1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08503" cy="1400530"/>
          </a:xfrm>
          <a:solidFill>
            <a:schemeClr val="tx1">
              <a:lumMod val="95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1" y="2421228"/>
            <a:ext cx="9708503" cy="3309871"/>
          </a:xfrm>
          <a:solidFill>
            <a:schemeClr val="accent4">
              <a:lumMod val="75000"/>
            </a:schemeClr>
          </a:solidFill>
        </p:spPr>
        <p:txBody>
          <a:bodyPr>
            <a:normAutofit fontScale="92500" lnSpcReduction="20000"/>
          </a:bodyPr>
          <a:lstStyle/>
          <a:p>
            <a:pPr algn="r" rtl="1"/>
            <a:endParaRPr lang="ar-DZ" dirty="0" smtClean="0"/>
          </a:p>
          <a:p>
            <a:pPr algn="r" rtl="1"/>
            <a:endParaRPr lang="ar-DZ" dirty="0"/>
          </a:p>
          <a:p>
            <a:pPr algn="r" rtl="1"/>
            <a:endParaRPr lang="ar-DZ" dirty="0" smtClean="0"/>
          </a:p>
          <a:p>
            <a:pPr lvl="0" algn="just" rtl="1">
              <a:buClr>
                <a:srgbClr val="1E5155">
                  <a:lumMod val="40000"/>
                  <a:lumOff val="60000"/>
                </a:srgbClr>
              </a:buClr>
              <a:buFont typeface="Wingdings" panose="05000000000000000000" pitchFamily="2" charset="2"/>
              <a:buChar char="q"/>
            </a:pPr>
            <a:r>
              <a:rPr lang="ar-DZ" sz="3200" b="1" dirty="0">
                <a:solidFill>
                  <a:prstClr val="white"/>
                </a:solidFill>
                <a:latin typeface="Sakkal Majalla" panose="02000000000000000000" pitchFamily="2" charset="-78"/>
                <a:cs typeface="Sakkal Majalla" panose="02000000000000000000" pitchFamily="2" charset="-78"/>
              </a:rPr>
              <a:t>إن </a:t>
            </a:r>
            <a:r>
              <a:rPr lang="ar-SA" sz="3200" b="1" dirty="0">
                <a:solidFill>
                  <a:prstClr val="white"/>
                </a:solidFill>
                <a:latin typeface="Sakkal Majalla" panose="02000000000000000000" pitchFamily="2" charset="-78"/>
                <a:cs typeface="Sakkal Majalla" panose="02000000000000000000" pitchFamily="2" charset="-78"/>
              </a:rPr>
              <a:t>تحقيق </a:t>
            </a:r>
            <a:r>
              <a:rPr lang="ar-SA" sz="3200" b="1" dirty="0">
                <a:solidFill>
                  <a:srgbClr val="FFC000"/>
                </a:solidFill>
                <a:latin typeface="Sakkal Majalla" panose="02000000000000000000" pitchFamily="2" charset="-78"/>
                <a:cs typeface="Sakkal Majalla" panose="02000000000000000000" pitchFamily="2" charset="-78"/>
              </a:rPr>
              <a:t>الفعالية </a:t>
            </a:r>
            <a:r>
              <a:rPr lang="ar-SA" sz="3200" b="1" dirty="0" err="1">
                <a:solidFill>
                  <a:srgbClr val="FFC000"/>
                </a:solidFill>
                <a:latin typeface="Sakkal Majalla" panose="02000000000000000000" pitchFamily="2" charset="-78"/>
                <a:cs typeface="Sakkal Majalla" panose="02000000000000000000" pitchFamily="2" charset="-78"/>
              </a:rPr>
              <a:t>الجبائية</a:t>
            </a:r>
            <a:r>
              <a:rPr lang="ar-SA" sz="3200" b="1" dirty="0">
                <a:solidFill>
                  <a:srgbClr val="FFC000"/>
                </a:solidFill>
                <a:latin typeface="Sakkal Majalla" panose="02000000000000000000" pitchFamily="2" charset="-78"/>
                <a:cs typeface="Sakkal Majalla" panose="02000000000000000000" pitchFamily="2" charset="-78"/>
              </a:rPr>
              <a:t> </a:t>
            </a:r>
            <a:r>
              <a:rPr lang="ar-SA" sz="3200" b="1" dirty="0">
                <a:solidFill>
                  <a:prstClr val="white"/>
                </a:solidFill>
                <a:latin typeface="Sakkal Majalla" panose="02000000000000000000" pitchFamily="2" charset="-78"/>
                <a:cs typeface="Sakkal Majalla" panose="02000000000000000000" pitchFamily="2" charset="-78"/>
              </a:rPr>
              <a:t>مرتبط بمدى </a:t>
            </a:r>
            <a:r>
              <a:rPr lang="ar-SA" sz="3200" b="1" dirty="0">
                <a:solidFill>
                  <a:srgbClr val="FFC000"/>
                </a:solidFill>
                <a:latin typeface="Sakkal Majalla" panose="02000000000000000000" pitchFamily="2" charset="-78"/>
                <a:cs typeface="Sakkal Majalla" panose="02000000000000000000" pitchFamily="2" charset="-78"/>
              </a:rPr>
              <a:t>إدراك المؤسسة</a:t>
            </a:r>
            <a:r>
              <a:rPr lang="ar-SA" sz="3200" b="1" dirty="0">
                <a:solidFill>
                  <a:prstClr val="white"/>
                </a:solidFill>
                <a:latin typeface="Sakkal Majalla" panose="02000000000000000000" pitchFamily="2" charset="-78"/>
                <a:cs typeface="Sakkal Majalla" panose="02000000000000000000" pitchFamily="2" charset="-78"/>
              </a:rPr>
              <a:t>، وتمتع مسيريها الجبائيين </a:t>
            </a:r>
            <a:r>
              <a:rPr lang="ar-SA" sz="3200" b="1" dirty="0">
                <a:solidFill>
                  <a:srgbClr val="FFC000"/>
                </a:solidFill>
                <a:latin typeface="Sakkal Majalla" panose="02000000000000000000" pitchFamily="2" charset="-78"/>
                <a:cs typeface="Sakkal Majalla" panose="02000000000000000000" pitchFamily="2" charset="-78"/>
              </a:rPr>
              <a:t>بأفق واسع، ودراية كبيرة </a:t>
            </a:r>
            <a:r>
              <a:rPr lang="ar-SA" sz="3200" b="1" dirty="0">
                <a:solidFill>
                  <a:prstClr val="white"/>
                </a:solidFill>
                <a:latin typeface="Sakkal Majalla" panose="02000000000000000000" pitchFamily="2" charset="-78"/>
                <a:cs typeface="Sakkal Majalla" panose="02000000000000000000" pitchFamily="2" charset="-78"/>
              </a:rPr>
              <a:t>تسمح لهم بإدراك أنه </a:t>
            </a:r>
            <a:r>
              <a:rPr lang="ar-SA" sz="3200" b="1" dirty="0">
                <a:solidFill>
                  <a:srgbClr val="EBEBEB"/>
                </a:solidFill>
                <a:latin typeface="Sakkal Majalla" panose="02000000000000000000" pitchFamily="2" charset="-78"/>
                <a:cs typeface="Sakkal Majalla" panose="02000000000000000000" pitchFamily="2" charset="-78"/>
              </a:rPr>
              <a:t>يمكن</a:t>
            </a:r>
            <a:r>
              <a:rPr lang="ar-SA" sz="3200" b="1" dirty="0">
                <a:solidFill>
                  <a:srgbClr val="00B050"/>
                </a:solidFill>
                <a:latin typeface="Sakkal Majalla" panose="02000000000000000000" pitchFamily="2" charset="-78"/>
                <a:cs typeface="Sakkal Majalla" panose="02000000000000000000" pitchFamily="2" charset="-78"/>
              </a:rPr>
              <a:t> تحقيق هدف جبائي </a:t>
            </a:r>
            <a:r>
              <a:rPr lang="ar-SA" sz="3200" b="1" dirty="0">
                <a:solidFill>
                  <a:prstClr val="white"/>
                </a:solidFill>
                <a:latin typeface="Sakkal Majalla" panose="02000000000000000000" pitchFamily="2" charset="-78"/>
                <a:cs typeface="Sakkal Majalla" panose="02000000000000000000" pitchFamily="2" charset="-78"/>
              </a:rPr>
              <a:t>بواسطة </a:t>
            </a:r>
            <a:r>
              <a:rPr lang="ar-SA" sz="3200" b="1" dirty="0">
                <a:solidFill>
                  <a:srgbClr val="00B050"/>
                </a:solidFill>
                <a:latin typeface="Sakkal Majalla" panose="02000000000000000000" pitchFamily="2" charset="-78"/>
                <a:cs typeface="Sakkal Majalla" panose="02000000000000000000" pitchFamily="2" charset="-78"/>
              </a:rPr>
              <a:t>خيارات قانونية </a:t>
            </a:r>
            <a:r>
              <a:rPr lang="ar-SA" sz="3200" b="1" dirty="0">
                <a:solidFill>
                  <a:prstClr val="white"/>
                </a:solidFill>
                <a:latin typeface="Sakkal Majalla" panose="02000000000000000000" pitchFamily="2" charset="-78"/>
                <a:cs typeface="Sakkal Majalla" panose="02000000000000000000" pitchFamily="2" charset="-78"/>
              </a:rPr>
              <a:t>لها أثار </a:t>
            </a:r>
            <a:r>
              <a:rPr lang="ar-SA" sz="3200" b="1" dirty="0" err="1">
                <a:solidFill>
                  <a:prstClr val="white"/>
                </a:solidFill>
                <a:latin typeface="Sakkal Majalla" panose="02000000000000000000" pitchFamily="2" charset="-78"/>
                <a:cs typeface="Sakkal Majalla" panose="02000000000000000000" pitchFamily="2" charset="-78"/>
              </a:rPr>
              <a:t>جبائية</a:t>
            </a:r>
            <a:r>
              <a:rPr lang="ar-SA" sz="3200" b="1" dirty="0">
                <a:solidFill>
                  <a:prstClr val="white"/>
                </a:solidFill>
                <a:latin typeface="Sakkal Majalla" panose="02000000000000000000" pitchFamily="2" charset="-78"/>
                <a:cs typeface="Sakkal Majalla" panose="02000000000000000000" pitchFamily="2" charset="-78"/>
              </a:rPr>
              <a:t> وإمكانية ممارسة الخيارات الضريبية الأكثر نفعاً من أجل تعديل العبء الضريبي الذي تتحمله </a:t>
            </a:r>
            <a:r>
              <a:rPr lang="ar-SA" sz="3200" b="1" dirty="0">
                <a:solidFill>
                  <a:srgbClr val="00B050"/>
                </a:solidFill>
                <a:latin typeface="Sakkal Majalla" panose="02000000000000000000" pitchFamily="2" charset="-78"/>
                <a:cs typeface="Sakkal Majalla" panose="02000000000000000000" pitchFamily="2" charset="-78"/>
              </a:rPr>
              <a:t>دون الإخلال بقواعد التشريع الضريبي </a:t>
            </a:r>
            <a:r>
              <a:rPr lang="ar-SA" sz="3200" b="1" dirty="0">
                <a:solidFill>
                  <a:prstClr val="white"/>
                </a:solidFill>
                <a:latin typeface="Sakkal Majalla" panose="02000000000000000000" pitchFamily="2" charset="-78"/>
                <a:cs typeface="Sakkal Majalla" panose="02000000000000000000" pitchFamily="2" charset="-78"/>
              </a:rPr>
              <a:t>المعمول </a:t>
            </a:r>
            <a:endParaRPr lang="ar-DZ" sz="3200" b="1" dirty="0">
              <a:solidFill>
                <a:srgbClr val="EBEBEB">
                  <a:lumMod val="75000"/>
                </a:srgbClr>
              </a:solidFill>
              <a:latin typeface="Sakkal Majalla" panose="02000000000000000000" pitchFamily="2" charset="-78"/>
              <a:cs typeface="Sakkal Majalla" panose="02000000000000000000" pitchFamily="2" charset="-78"/>
            </a:endParaRPr>
          </a:p>
          <a:p>
            <a:pPr algn="r" rtl="1"/>
            <a:endParaRPr lang="fr-FR" dirty="0"/>
          </a:p>
        </p:txBody>
      </p:sp>
    </p:spTree>
    <p:extLst>
      <p:ext uri="{BB962C8B-B14F-4D97-AF65-F5344CB8AC3E}">
        <p14:creationId xmlns:p14="http://schemas.microsoft.com/office/powerpoint/2010/main" val="321668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3" end="3"/>
                                            </p:txEl>
                                          </p:spTgt>
                                        </p:tgtEl>
                                        <p:attrNameLst>
                                          <p:attrName>ppt_x</p:attrName>
                                          <p:attrName>ppt_y</p:attrName>
                                        </p:attrNameLst>
                                      </p:cBhvr>
                                    </p:animMotion>
                                    <p:animRot by="1500000">
                                      <p:cBhvr>
                                        <p:cTn id="7" dur="125" fill="hold">
                                          <p:stCondLst>
                                            <p:cond delay="0"/>
                                          </p:stCondLst>
                                        </p:cTn>
                                        <p:tgtEl>
                                          <p:spTgt spid="3">
                                            <p:txEl>
                                              <p:pRg st="3" end="3"/>
                                            </p:txEl>
                                          </p:spTgt>
                                        </p:tgtEl>
                                        <p:attrNameLst>
                                          <p:attrName>r</p:attrName>
                                        </p:attrNameLst>
                                      </p:cBhvr>
                                    </p:animRot>
                                    <p:animRot by="-1500000">
                                      <p:cBhvr>
                                        <p:cTn id="8" dur="125" fill="hold">
                                          <p:stCondLst>
                                            <p:cond delay="125"/>
                                          </p:stCondLst>
                                        </p:cTn>
                                        <p:tgtEl>
                                          <p:spTgt spid="3">
                                            <p:txEl>
                                              <p:pRg st="3" end="3"/>
                                            </p:txEl>
                                          </p:spTgt>
                                        </p:tgtEl>
                                        <p:attrNameLst>
                                          <p:attrName>r</p:attrName>
                                        </p:attrNameLst>
                                      </p:cBhvr>
                                    </p:animRot>
                                    <p:animRot by="-1500000">
                                      <p:cBhvr>
                                        <p:cTn id="9" dur="125" fill="hold">
                                          <p:stCondLst>
                                            <p:cond delay="250"/>
                                          </p:stCondLst>
                                        </p:cTn>
                                        <p:tgtEl>
                                          <p:spTgt spid="3">
                                            <p:txEl>
                                              <p:pRg st="3" end="3"/>
                                            </p:txEl>
                                          </p:spTgt>
                                        </p:tgtEl>
                                        <p:attrNameLst>
                                          <p:attrName>r</p:attrName>
                                        </p:attrNameLst>
                                      </p:cBhvr>
                                    </p:animRot>
                                    <p:animRot by="1500000">
                                      <p:cBhvr>
                                        <p:cTn id="10" dur="125" fill="hold">
                                          <p:stCondLst>
                                            <p:cond delay="375"/>
                                          </p:stCondLst>
                                        </p:cTn>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69866" cy="1400530"/>
          </a:xfrm>
          <a:solidFill>
            <a:schemeClr val="tx1">
              <a:lumMod val="95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1853248"/>
            <a:ext cx="9669866" cy="4830887"/>
          </a:xfrm>
          <a:solidFill>
            <a:schemeClr val="accent1">
              <a:lumMod val="20000"/>
              <a:lumOff val="80000"/>
            </a:schemeClr>
          </a:solidFill>
        </p:spPr>
        <p:txBody>
          <a:bodyPr>
            <a:normAutofit fontScale="77500" lnSpcReduction="20000"/>
          </a:bodyPr>
          <a:lstStyle/>
          <a:p>
            <a:pPr algn="r" rtl="1"/>
            <a:endParaRPr lang="ar-DZ" dirty="0" smtClean="0"/>
          </a:p>
          <a:p>
            <a:pPr marL="342900" lvl="2" indent="-342900" algn="ctr" rtl="1">
              <a:buClr>
                <a:srgbClr val="B31166"/>
              </a:buClr>
            </a:pPr>
            <a:r>
              <a:rPr lang="ar-DZ" sz="4100" b="1" dirty="0" smtClean="0">
                <a:solidFill>
                  <a:srgbClr val="C00000"/>
                </a:solidFill>
                <a:latin typeface="Sakkal Majalla" panose="02000000000000000000" pitchFamily="2" charset="-78"/>
                <a:cs typeface="Sakkal Majalla" panose="02000000000000000000" pitchFamily="2" charset="-78"/>
              </a:rPr>
              <a:t>رابعا- </a:t>
            </a:r>
            <a:r>
              <a:rPr lang="ar-SA" sz="4100" b="1" dirty="0" smtClean="0">
                <a:solidFill>
                  <a:srgbClr val="C00000"/>
                </a:solidFill>
                <a:latin typeface="Sakkal Majalla" panose="02000000000000000000" pitchFamily="2" charset="-78"/>
                <a:cs typeface="Sakkal Majalla" panose="02000000000000000000" pitchFamily="2" charset="-78"/>
              </a:rPr>
              <a:t>خدمة </a:t>
            </a:r>
            <a:r>
              <a:rPr lang="ar-SA" sz="4100" b="1" dirty="0">
                <a:solidFill>
                  <a:srgbClr val="C00000"/>
                </a:solidFill>
                <a:latin typeface="Sakkal Majalla" panose="02000000000000000000" pitchFamily="2" charset="-78"/>
                <a:cs typeface="Sakkal Majalla" panose="02000000000000000000" pitchFamily="2" charset="-78"/>
              </a:rPr>
              <a:t>استراتيجية المؤسسة</a:t>
            </a:r>
            <a:endParaRPr lang="fr-FR" sz="4100" dirty="0">
              <a:solidFill>
                <a:srgbClr val="C00000"/>
              </a:solidFill>
              <a:latin typeface="Sakkal Majalla" panose="02000000000000000000" pitchFamily="2" charset="-78"/>
              <a:cs typeface="Sakkal Majalla" panose="02000000000000000000" pitchFamily="2" charset="-78"/>
            </a:endParaRPr>
          </a:p>
          <a:p>
            <a:pPr lvl="0" algn="r" rtl="1">
              <a:buClr>
                <a:srgbClr val="B31166"/>
              </a:buClr>
              <a:buFont typeface="Wingdings" panose="05000000000000000000" pitchFamily="2" charset="2"/>
              <a:buChar char="§"/>
            </a:pPr>
            <a:r>
              <a:rPr lang="ar-SA" sz="3600" dirty="0">
                <a:solidFill>
                  <a:prstClr val="black">
                    <a:lumMod val="75000"/>
                    <a:lumOff val="25000"/>
                  </a:prstClr>
                </a:solidFill>
                <a:latin typeface="Sakkal Majalla" panose="02000000000000000000" pitchFamily="2" charset="-78"/>
                <a:cs typeface="Sakkal Majalla" panose="02000000000000000000" pitchFamily="2" charset="-78"/>
              </a:rPr>
              <a:t>إن </a:t>
            </a:r>
            <a:r>
              <a:rPr lang="ar-SA" sz="3600" dirty="0">
                <a:solidFill>
                  <a:srgbClr val="D53DD0">
                    <a:lumMod val="75000"/>
                  </a:srgbClr>
                </a:solidFill>
                <a:latin typeface="Sakkal Majalla" panose="02000000000000000000" pitchFamily="2" charset="-78"/>
                <a:cs typeface="Sakkal Majalla" panose="02000000000000000000" pitchFamily="2" charset="-78"/>
              </a:rPr>
              <a:t>التسيير الجبائي </a:t>
            </a:r>
            <a:r>
              <a:rPr lang="ar-SA" sz="3600" dirty="0">
                <a:solidFill>
                  <a:prstClr val="black">
                    <a:lumMod val="75000"/>
                    <a:lumOff val="25000"/>
                  </a:prstClr>
                </a:solidFill>
                <a:latin typeface="Sakkal Majalla" panose="02000000000000000000" pitchFamily="2" charset="-78"/>
                <a:cs typeface="Sakkal Majalla" panose="02000000000000000000" pitchFamily="2" charset="-78"/>
              </a:rPr>
              <a:t>هو جزء من نظام التسيير العام للمؤسسة، يجب أن </a:t>
            </a:r>
            <a:r>
              <a:rPr lang="ar-SA" sz="3600" dirty="0">
                <a:solidFill>
                  <a:srgbClr val="D53DD0">
                    <a:lumMod val="75000"/>
                  </a:srgbClr>
                </a:solidFill>
                <a:latin typeface="Sakkal Majalla" panose="02000000000000000000" pitchFamily="2" charset="-78"/>
                <a:cs typeface="Sakkal Majalla" panose="02000000000000000000" pitchFamily="2" charset="-78"/>
              </a:rPr>
              <a:t>يحدد أهدافه تبعاً للأهداف الاستراتيجية </a:t>
            </a:r>
            <a:r>
              <a:rPr lang="ar-SA" sz="3600" dirty="0" smtClean="0">
                <a:solidFill>
                  <a:srgbClr val="D53DD0">
                    <a:lumMod val="75000"/>
                  </a:srgbClr>
                </a:solidFill>
                <a:latin typeface="Sakkal Majalla" panose="02000000000000000000" pitchFamily="2" charset="-78"/>
                <a:cs typeface="Sakkal Majalla" panose="02000000000000000000" pitchFamily="2" charset="-78"/>
              </a:rPr>
              <a:t>للمؤسسة</a:t>
            </a:r>
            <a:r>
              <a:rPr lang="ar-DZ" sz="3600" dirty="0" smtClean="0">
                <a:solidFill>
                  <a:srgbClr val="D53DD0">
                    <a:lumMod val="75000"/>
                  </a:srgbClr>
                </a:solidFill>
                <a:latin typeface="Sakkal Majalla" panose="02000000000000000000" pitchFamily="2" charset="-78"/>
                <a:cs typeface="Sakkal Majalla" panose="02000000000000000000" pitchFamily="2" charset="-78"/>
              </a:rPr>
              <a:t>.</a:t>
            </a:r>
            <a:endParaRPr lang="ar-DZ" sz="3600" dirty="0">
              <a:solidFill>
                <a:srgbClr val="D53DD0">
                  <a:lumMod val="75000"/>
                </a:srgbClr>
              </a:solidFill>
              <a:latin typeface="Sakkal Majalla" panose="02000000000000000000" pitchFamily="2" charset="-78"/>
              <a:cs typeface="Sakkal Majalla" panose="02000000000000000000" pitchFamily="2" charset="-78"/>
            </a:endParaRPr>
          </a:p>
          <a:p>
            <a:pPr lvl="0" algn="just" rtl="1">
              <a:buClr>
                <a:srgbClr val="B31166"/>
              </a:buClr>
              <a:buFont typeface="Wingdings" panose="05000000000000000000" pitchFamily="2" charset="2"/>
              <a:buChar char="§"/>
            </a:pPr>
            <a:r>
              <a:rPr lang="ar-SA" sz="3600" dirty="0">
                <a:solidFill>
                  <a:srgbClr val="D53DD0">
                    <a:lumMod val="75000"/>
                  </a:srgbClr>
                </a:solidFill>
                <a:latin typeface="Sakkal Majalla" panose="02000000000000000000" pitchFamily="2" charset="-78"/>
                <a:cs typeface="Sakkal Majalla" panose="02000000000000000000" pitchFamily="2" charset="-78"/>
              </a:rPr>
              <a:t>المعطيات </a:t>
            </a:r>
            <a:r>
              <a:rPr lang="ar-SA" sz="3600" dirty="0" err="1">
                <a:solidFill>
                  <a:srgbClr val="D53DD0">
                    <a:lumMod val="75000"/>
                  </a:srgbClr>
                </a:solidFill>
                <a:latin typeface="Sakkal Majalla" panose="02000000000000000000" pitchFamily="2" charset="-78"/>
                <a:cs typeface="Sakkal Majalla" panose="02000000000000000000" pitchFamily="2" charset="-78"/>
              </a:rPr>
              <a:t>الجبائية</a:t>
            </a:r>
            <a:r>
              <a:rPr lang="ar-SA" sz="3600" dirty="0">
                <a:solidFill>
                  <a:srgbClr val="D53DD0">
                    <a:lumMod val="75000"/>
                  </a:srgbClr>
                </a:solidFill>
                <a:latin typeface="Sakkal Majalla" panose="02000000000000000000" pitchFamily="2" charset="-78"/>
                <a:cs typeface="Sakkal Majalla" panose="02000000000000000000" pitchFamily="2" charset="-78"/>
              </a:rPr>
              <a:t> </a:t>
            </a:r>
            <a:r>
              <a:rPr lang="ar-SA" sz="3600" dirty="0">
                <a:solidFill>
                  <a:prstClr val="black">
                    <a:lumMod val="75000"/>
                    <a:lumOff val="25000"/>
                  </a:prstClr>
                </a:solidFill>
                <a:latin typeface="Sakkal Majalla" panose="02000000000000000000" pitchFamily="2" charset="-78"/>
                <a:cs typeface="Sakkal Majalla" panose="02000000000000000000" pitchFamily="2" charset="-78"/>
              </a:rPr>
              <a:t>تتدخل في تحديد الخيارات الاستراتيجية للمؤسسة، بحيث </a:t>
            </a:r>
            <a:r>
              <a:rPr lang="ar-SA" sz="3600" dirty="0">
                <a:solidFill>
                  <a:srgbClr val="D53DD0">
                    <a:lumMod val="75000"/>
                  </a:srgbClr>
                </a:solidFill>
                <a:latin typeface="Sakkal Majalla" panose="02000000000000000000" pitchFamily="2" charset="-78"/>
                <a:cs typeface="Sakkal Majalla" panose="02000000000000000000" pitchFamily="2" charset="-78"/>
              </a:rPr>
              <a:t>تؤخذ كإحدى محددات اتخاذ القرار الاستراتيجي</a:t>
            </a:r>
            <a:r>
              <a:rPr lang="ar-SA" sz="3600" dirty="0">
                <a:solidFill>
                  <a:prstClr val="black">
                    <a:lumMod val="75000"/>
                    <a:lumOff val="25000"/>
                  </a:prstClr>
                </a:solidFill>
                <a:latin typeface="Sakkal Majalla" panose="02000000000000000000" pitchFamily="2" charset="-78"/>
                <a:cs typeface="Sakkal Majalla" panose="02000000000000000000" pitchFamily="2" charset="-78"/>
              </a:rPr>
              <a:t>، ويتجلى ذلك من خلال:</a:t>
            </a:r>
            <a:endParaRPr lang="fr-FR" sz="3600" dirty="0">
              <a:solidFill>
                <a:prstClr val="black">
                  <a:lumMod val="75000"/>
                  <a:lumOff val="25000"/>
                </a:prstClr>
              </a:solidFill>
              <a:latin typeface="Sakkal Majalla" panose="02000000000000000000" pitchFamily="2" charset="-78"/>
              <a:cs typeface="Sakkal Majalla" panose="02000000000000000000" pitchFamily="2" charset="-78"/>
            </a:endParaRPr>
          </a:p>
          <a:p>
            <a:pPr lvl="0" algn="just" rtl="1">
              <a:buClr>
                <a:srgbClr val="B31166"/>
              </a:buClr>
              <a:buFont typeface="Wingdings" panose="05000000000000000000" pitchFamily="2" charset="2"/>
              <a:buChar char="§"/>
            </a:pPr>
            <a:r>
              <a:rPr lang="ar-SA" sz="3600" dirty="0">
                <a:solidFill>
                  <a:srgbClr val="C00000"/>
                </a:solidFill>
                <a:latin typeface="Sakkal Majalla" panose="02000000000000000000" pitchFamily="2" charset="-78"/>
                <a:cs typeface="Sakkal Majalla" panose="02000000000000000000" pitchFamily="2" charset="-78"/>
              </a:rPr>
              <a:t>الدور الذي تلعبه الجباية في اختيار الشكل القانوني للمؤسسة نتيجة اختلاف الأحكام </a:t>
            </a:r>
            <a:r>
              <a:rPr lang="ar-SA" sz="3600" dirty="0" err="1">
                <a:solidFill>
                  <a:srgbClr val="C00000"/>
                </a:solidFill>
                <a:latin typeface="Sakkal Majalla" panose="02000000000000000000" pitchFamily="2" charset="-78"/>
                <a:cs typeface="Sakkal Majalla" panose="02000000000000000000" pitchFamily="2" charset="-78"/>
              </a:rPr>
              <a:t>الجبائية</a:t>
            </a:r>
            <a:r>
              <a:rPr lang="ar-SA" sz="3600" dirty="0">
                <a:solidFill>
                  <a:srgbClr val="C00000"/>
                </a:solidFill>
                <a:latin typeface="Sakkal Majalla" panose="02000000000000000000" pitchFamily="2" charset="-78"/>
                <a:cs typeface="Sakkal Majalla" panose="02000000000000000000" pitchFamily="2" charset="-78"/>
              </a:rPr>
              <a:t> التي تطبق على كل منها</a:t>
            </a:r>
            <a:endParaRPr lang="ar-DZ" sz="3600" dirty="0">
              <a:solidFill>
                <a:srgbClr val="C00000"/>
              </a:solidFill>
              <a:latin typeface="Sakkal Majalla" panose="02000000000000000000" pitchFamily="2" charset="-78"/>
              <a:cs typeface="Sakkal Majalla" panose="02000000000000000000" pitchFamily="2" charset="-78"/>
            </a:endParaRPr>
          </a:p>
          <a:p>
            <a:pPr lvl="0" algn="just" rtl="1">
              <a:buClr>
                <a:srgbClr val="B31166"/>
              </a:buClr>
              <a:buFont typeface="Wingdings" panose="05000000000000000000" pitchFamily="2" charset="2"/>
              <a:buChar char="§"/>
            </a:pPr>
            <a:r>
              <a:rPr lang="ar-SA" sz="3600" dirty="0">
                <a:solidFill>
                  <a:srgbClr val="D53DD0">
                    <a:lumMod val="75000"/>
                  </a:srgbClr>
                </a:solidFill>
                <a:latin typeface="Sakkal Majalla" panose="02000000000000000000" pitchFamily="2" charset="-78"/>
                <a:cs typeface="Sakkal Majalla" panose="02000000000000000000" pitchFamily="2" charset="-78"/>
              </a:rPr>
              <a:t>الدور الذي تلعبه الجباية في اختيار المكان الجغرافي للنشاط، داخل الدولة الواحدة أو بين الدول نتيجة اختلاف الامتيازات والتحفيزات </a:t>
            </a:r>
            <a:r>
              <a:rPr lang="ar-SA" sz="3600" dirty="0" err="1">
                <a:solidFill>
                  <a:srgbClr val="D53DD0">
                    <a:lumMod val="75000"/>
                  </a:srgbClr>
                </a:solidFill>
                <a:latin typeface="Sakkal Majalla" panose="02000000000000000000" pitchFamily="2" charset="-78"/>
                <a:cs typeface="Sakkal Majalla" panose="02000000000000000000" pitchFamily="2" charset="-78"/>
              </a:rPr>
              <a:t>الجبائية</a:t>
            </a:r>
            <a:r>
              <a:rPr lang="ar-SA" sz="3600" dirty="0">
                <a:solidFill>
                  <a:srgbClr val="D53DD0">
                    <a:lumMod val="75000"/>
                  </a:srgbClr>
                </a:solidFill>
                <a:latin typeface="Sakkal Majalla" panose="02000000000000000000" pitchFamily="2" charset="-78"/>
                <a:cs typeface="Sakkal Majalla" panose="02000000000000000000" pitchFamily="2" charset="-78"/>
              </a:rPr>
              <a:t> الممنوحة</a:t>
            </a:r>
            <a:endParaRPr lang="ar-DZ" sz="3600" dirty="0">
              <a:solidFill>
                <a:srgbClr val="D53DD0">
                  <a:lumMod val="75000"/>
                </a:srgbClr>
              </a:solidFill>
              <a:latin typeface="Sakkal Majalla" panose="02000000000000000000" pitchFamily="2" charset="-78"/>
              <a:cs typeface="Sakkal Majalla" panose="02000000000000000000" pitchFamily="2" charset="-78"/>
            </a:endParaRPr>
          </a:p>
          <a:p>
            <a:pPr lvl="0" algn="just" rtl="1">
              <a:buClr>
                <a:srgbClr val="B31166"/>
              </a:buClr>
              <a:buFont typeface="Wingdings" panose="05000000000000000000" pitchFamily="2" charset="2"/>
              <a:buChar char="§"/>
            </a:pPr>
            <a:r>
              <a:rPr lang="ar-SA" sz="3600" dirty="0">
                <a:solidFill>
                  <a:srgbClr val="002060"/>
                </a:solidFill>
                <a:latin typeface="Sakkal Majalla" panose="02000000000000000000" pitchFamily="2" charset="-78"/>
                <a:cs typeface="Sakkal Majalla" panose="02000000000000000000" pitchFamily="2" charset="-78"/>
              </a:rPr>
              <a:t>تحديد خيارات النمو مثل أشكال التمويل ومدى تأثير العامل الجبائي في صناعة قرار التمويل</a:t>
            </a:r>
            <a:endParaRPr lang="ar-DZ" sz="3600" dirty="0">
              <a:solidFill>
                <a:srgbClr val="002060"/>
              </a:solidFill>
              <a:latin typeface="Sakkal Majalla" panose="02000000000000000000" pitchFamily="2" charset="-78"/>
              <a:cs typeface="Sakkal Majalla" panose="02000000000000000000" pitchFamily="2" charset="-78"/>
            </a:endParaRPr>
          </a:p>
          <a:p>
            <a:pPr marL="0" indent="0" algn="r" rtl="1">
              <a:buNone/>
            </a:pPr>
            <a:endParaRPr lang="fr-FR" sz="36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412969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1" end="1"/>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Effect transition="in" filter="fade">
                                      <p:cBhvr>
                                        <p:cTn id="11" dur="1000"/>
                                        <p:tgtEl>
                                          <p:spTgt spid="3">
                                            <p:txEl>
                                              <p:pRg st="2" end="2"/>
                                            </p:txEl>
                                          </p:spTgt>
                                        </p:tgtEl>
                                      </p:cBhvr>
                                    </p:animEffect>
                                    <p:anim calcmode="lin" valueType="num">
                                      <p:cBhvr>
                                        <p:cTn id="1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1000"/>
                                        <p:tgtEl>
                                          <p:spTgt spid="3">
                                            <p:txEl>
                                              <p:pRg st="3" end="3"/>
                                            </p:txEl>
                                          </p:spTgt>
                                        </p:tgtEl>
                                      </p:cBhvr>
                                    </p:animEffect>
                                    <p:anim calcmode="lin" valueType="num">
                                      <p:cBhvr>
                                        <p:cTn id="1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1000"/>
                                        <p:tgtEl>
                                          <p:spTgt spid="3">
                                            <p:txEl>
                                              <p:pRg st="4" end="4"/>
                                            </p:txEl>
                                          </p:spTgt>
                                        </p:tgtEl>
                                      </p:cBhvr>
                                    </p:animEffect>
                                    <p:anim calcmode="lin" valueType="num">
                                      <p:cBhvr>
                                        <p:cTn id="2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1000"/>
                                        <p:tgtEl>
                                          <p:spTgt spid="3">
                                            <p:txEl>
                                              <p:pRg st="5" end="5"/>
                                            </p:txEl>
                                          </p:spTgt>
                                        </p:tgtEl>
                                      </p:cBhvr>
                                    </p:animEffect>
                                    <p:anim calcmode="lin" valueType="num">
                                      <p:cBhvr>
                                        <p:cTn id="3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9"/>
            <a:ext cx="9403742" cy="2789538"/>
          </a:xfrm>
          <a:solidFill>
            <a:schemeClr val="tx2"/>
          </a:solidFill>
        </p:spPr>
        <p:txBody>
          <a:bodyPr/>
          <a:lstStyle/>
          <a:p>
            <a:pPr algn="r" rtl="1"/>
            <a:endParaRPr lang="ar-DZ" dirty="0" smtClean="0"/>
          </a:p>
          <a:p>
            <a:pPr algn="r" rtl="1"/>
            <a:endParaRPr lang="ar-DZ" dirty="0"/>
          </a:p>
          <a:p>
            <a:pPr lvl="0" algn="r" rtl="1">
              <a:buClr>
                <a:srgbClr val="B31166"/>
              </a:buClr>
            </a:pPr>
            <a:r>
              <a:rPr lang="ar-SA" sz="2800" b="1" dirty="0">
                <a:solidFill>
                  <a:prstClr val="black">
                    <a:lumMod val="75000"/>
                    <a:lumOff val="25000"/>
                  </a:prstClr>
                </a:solidFill>
                <a:latin typeface="Traditional Arabic" panose="02020603050405020304" pitchFamily="18" charset="-78"/>
                <a:cs typeface="Traditional Arabic" panose="02020603050405020304" pitchFamily="18" charset="-78"/>
              </a:rPr>
              <a:t>من خلال </a:t>
            </a:r>
            <a:r>
              <a:rPr lang="ar-SA" sz="2800" b="1" dirty="0">
                <a:solidFill>
                  <a:srgbClr val="FF0000"/>
                </a:solidFill>
                <a:latin typeface="Traditional Arabic" panose="02020603050405020304" pitchFamily="18" charset="-78"/>
                <a:cs typeface="Traditional Arabic" panose="02020603050405020304" pitchFamily="18" charset="-78"/>
              </a:rPr>
              <a:t>العلاقة بين الجباية والاستراتيجية </a:t>
            </a:r>
            <a:r>
              <a:rPr lang="ar-SA" sz="2800" b="1" dirty="0">
                <a:solidFill>
                  <a:prstClr val="black">
                    <a:lumMod val="75000"/>
                    <a:lumOff val="25000"/>
                  </a:prstClr>
                </a:solidFill>
                <a:latin typeface="Traditional Arabic" panose="02020603050405020304" pitchFamily="18" charset="-78"/>
                <a:cs typeface="Traditional Arabic" panose="02020603050405020304" pitchFamily="18" charset="-78"/>
              </a:rPr>
              <a:t>فإن </a:t>
            </a:r>
            <a:r>
              <a:rPr lang="ar-SA" sz="2800" b="1" dirty="0">
                <a:solidFill>
                  <a:srgbClr val="7030A0"/>
                </a:solidFill>
                <a:latin typeface="Traditional Arabic" panose="02020603050405020304" pitchFamily="18" charset="-78"/>
                <a:cs typeface="Traditional Arabic" panose="02020603050405020304" pitchFamily="18" charset="-78"/>
              </a:rPr>
              <a:t>القرارات</a:t>
            </a:r>
            <a:r>
              <a:rPr lang="ar-SA" sz="2800" b="1" dirty="0">
                <a:solidFill>
                  <a:prstClr val="black">
                    <a:lumMod val="75000"/>
                    <a:lumOff val="25000"/>
                  </a:prstClr>
                </a:solidFill>
                <a:latin typeface="Traditional Arabic" panose="02020603050405020304" pitchFamily="18" charset="-78"/>
                <a:cs typeface="Traditional Arabic" panose="02020603050405020304" pitchFamily="18" charset="-78"/>
              </a:rPr>
              <a:t> التي تتخذها المؤسسة، كالاستثمار، التوظيف، رفع رقم الأعمال...وغيرها </a:t>
            </a:r>
            <a:r>
              <a:rPr lang="ar-SA" sz="2800" b="1" dirty="0">
                <a:solidFill>
                  <a:srgbClr val="7030A0"/>
                </a:solidFill>
                <a:latin typeface="Traditional Arabic" panose="02020603050405020304" pitchFamily="18" charset="-78"/>
                <a:cs typeface="Traditional Arabic" panose="02020603050405020304" pitchFamily="18" charset="-78"/>
              </a:rPr>
              <a:t>مرتبط بالنظام الجبائي </a:t>
            </a:r>
            <a:r>
              <a:rPr lang="ar-SA" sz="2800" b="1" dirty="0">
                <a:solidFill>
                  <a:prstClr val="black">
                    <a:lumMod val="75000"/>
                    <a:lumOff val="25000"/>
                  </a:prstClr>
                </a:solidFill>
                <a:latin typeface="Traditional Arabic" panose="02020603050405020304" pitchFamily="18" charset="-78"/>
                <a:cs typeface="Traditional Arabic" panose="02020603050405020304" pitchFamily="18" charset="-78"/>
              </a:rPr>
              <a:t>الذي تعمل فيه</a:t>
            </a:r>
            <a:endParaRPr lang="ar-DZ" sz="2800" b="1" dirty="0">
              <a:solidFill>
                <a:prstClr val="black">
                  <a:lumMod val="75000"/>
                  <a:lumOff val="25000"/>
                </a:prstClr>
              </a:solidFill>
              <a:latin typeface="Traditional Arabic" panose="02020603050405020304" pitchFamily="18" charset="-78"/>
              <a:cs typeface="Traditional Arabic" panose="02020603050405020304" pitchFamily="18" charset="-78"/>
            </a:endParaRPr>
          </a:p>
          <a:p>
            <a:pPr algn="r" rtl="1"/>
            <a:endParaRPr lang="fr-FR" dirty="0"/>
          </a:p>
        </p:txBody>
      </p:sp>
    </p:spTree>
    <p:extLst>
      <p:ext uri="{BB962C8B-B14F-4D97-AF65-F5344CB8AC3E}">
        <p14:creationId xmlns:p14="http://schemas.microsoft.com/office/powerpoint/2010/main" val="110864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3">
                                            <p:txEl>
                                              <p:pRg st="2" end="2"/>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403742" cy="4195481"/>
          </a:xfrm>
          <a:solidFill>
            <a:schemeClr val="tx2"/>
          </a:solidFill>
        </p:spPr>
        <p:txBody>
          <a:bodyPr/>
          <a:lstStyle/>
          <a:p>
            <a:pPr algn="r" rtl="1"/>
            <a:endParaRPr lang="ar-DZ" dirty="0" smtClean="0"/>
          </a:p>
          <a:p>
            <a:pPr algn="r" rtl="1"/>
            <a:endParaRPr lang="ar-DZ" dirty="0"/>
          </a:p>
          <a:p>
            <a:pPr algn="r" rtl="1"/>
            <a:r>
              <a:rPr lang="ar-SA" sz="4000" b="1" dirty="0">
                <a:solidFill>
                  <a:srgbClr val="00B050"/>
                </a:solidFill>
                <a:latin typeface="Sakkal Majalla" panose="02000000000000000000" pitchFamily="2" charset="-78"/>
                <a:cs typeface="Sakkal Majalla" panose="02000000000000000000" pitchFamily="2" charset="-78"/>
              </a:rPr>
              <a:t>الضريبة تستعمل لخدمة أهداف المؤسسة </a:t>
            </a:r>
            <a:r>
              <a:rPr lang="ar-SA" sz="4000" b="1" dirty="0">
                <a:solidFill>
                  <a:prstClr val="black">
                    <a:lumMod val="75000"/>
                    <a:lumOff val="25000"/>
                  </a:prstClr>
                </a:solidFill>
                <a:latin typeface="Sakkal Majalla" panose="02000000000000000000" pitchFamily="2" charset="-78"/>
                <a:cs typeface="Sakkal Majalla" panose="02000000000000000000" pitchFamily="2" charset="-78"/>
              </a:rPr>
              <a:t>كما يمكن أن تتحول إلى </a:t>
            </a:r>
            <a:r>
              <a:rPr lang="ar-SA" sz="4000" b="1" dirty="0">
                <a:solidFill>
                  <a:srgbClr val="00B050"/>
                </a:solidFill>
                <a:latin typeface="Sakkal Majalla" panose="02000000000000000000" pitchFamily="2" charset="-78"/>
                <a:cs typeface="Sakkal Majalla" panose="02000000000000000000" pitchFamily="2" charset="-78"/>
              </a:rPr>
              <a:t>متغير فعال في تحديد </a:t>
            </a:r>
            <a:r>
              <a:rPr lang="ar-SA" sz="4000" b="1" dirty="0" err="1" smtClean="0">
                <a:solidFill>
                  <a:srgbClr val="00B050"/>
                </a:solidFill>
                <a:latin typeface="Sakkal Majalla" panose="02000000000000000000" pitchFamily="2" charset="-78"/>
                <a:cs typeface="Sakkal Majalla" panose="02000000000000000000" pitchFamily="2" charset="-78"/>
              </a:rPr>
              <a:t>إستراتيجيتها</a:t>
            </a:r>
            <a:r>
              <a:rPr lang="ar-DZ" sz="4000" b="1" dirty="0" smtClean="0">
                <a:solidFill>
                  <a:srgbClr val="00B050"/>
                </a:solidFill>
                <a:latin typeface="Sakkal Majalla" panose="02000000000000000000" pitchFamily="2" charset="-78"/>
                <a:cs typeface="Sakkal Majalla" panose="02000000000000000000" pitchFamily="2" charset="-78"/>
              </a:rPr>
              <a:t>.</a:t>
            </a:r>
            <a:endParaRPr lang="fr-FR" sz="40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86579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2" end="2"/>
                                            </p:txEl>
                                          </p:spTgt>
                                        </p:tgtEl>
                                        <p:attrNameLst>
                                          <p:attrName>ppt_x</p:attrName>
                                          <p:attrName>ppt_y</p:attrName>
                                        </p:attrNameLst>
                                      </p:cBhvr>
                                    </p:animMotion>
                                    <p:animRot by="1500000">
                                      <p:cBhvr>
                                        <p:cTn id="7" dur="125" fill="hold">
                                          <p:stCondLst>
                                            <p:cond delay="0"/>
                                          </p:stCondLst>
                                        </p:cTn>
                                        <p:tgtEl>
                                          <p:spTgt spid="3">
                                            <p:txEl>
                                              <p:pRg st="2" end="2"/>
                                            </p:txEl>
                                          </p:spTgt>
                                        </p:tgtEl>
                                        <p:attrNameLst>
                                          <p:attrName>r</p:attrName>
                                        </p:attrNameLst>
                                      </p:cBhvr>
                                    </p:animRot>
                                    <p:animRot by="-1500000">
                                      <p:cBhvr>
                                        <p:cTn id="8" dur="125" fill="hold">
                                          <p:stCondLst>
                                            <p:cond delay="125"/>
                                          </p:stCondLst>
                                        </p:cTn>
                                        <p:tgtEl>
                                          <p:spTgt spid="3">
                                            <p:txEl>
                                              <p:pRg st="2" end="2"/>
                                            </p:txEl>
                                          </p:spTgt>
                                        </p:tgtEl>
                                        <p:attrNameLst>
                                          <p:attrName>r</p:attrName>
                                        </p:attrNameLst>
                                      </p:cBhvr>
                                    </p:animRot>
                                    <p:animRot by="-1500000">
                                      <p:cBhvr>
                                        <p:cTn id="9" dur="125" fill="hold">
                                          <p:stCondLst>
                                            <p:cond delay="250"/>
                                          </p:stCondLst>
                                        </p:cTn>
                                        <p:tgtEl>
                                          <p:spTgt spid="3">
                                            <p:txEl>
                                              <p:pRg st="2" end="2"/>
                                            </p:txEl>
                                          </p:spTgt>
                                        </p:tgtEl>
                                        <p:attrNameLst>
                                          <p:attrName>r</p:attrName>
                                        </p:attrNameLst>
                                      </p:cBhvr>
                                    </p:animRot>
                                    <p:animRot by="1500000">
                                      <p:cBhvr>
                                        <p:cTn id="10" dur="125" fill="hold">
                                          <p:stCondLst>
                                            <p:cond delay="375"/>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a:t>
            </a:r>
            <a:r>
              <a:rPr lang="ar-DZ" sz="4000" dirty="0" smtClean="0">
                <a:solidFill>
                  <a:prstClr val="black"/>
                </a:solidFill>
                <a:latin typeface="Sakkal Majalla" panose="02000000000000000000" pitchFamily="2" charset="-78"/>
                <a:cs typeface="Sakkal Majalla" panose="02000000000000000000" pitchFamily="2" charset="-78"/>
              </a:rPr>
              <a:t>وتدقيق</a:t>
            </a:r>
            <a:br>
              <a:rPr lang="ar-DZ" sz="4000" dirty="0" smtClean="0">
                <a:solidFill>
                  <a:prstClr val="black"/>
                </a:solidFill>
                <a:latin typeface="Sakkal Majalla" panose="02000000000000000000" pitchFamily="2" charset="-78"/>
                <a:cs typeface="Sakkal Majalla" panose="02000000000000000000" pitchFamily="2" charset="-78"/>
              </a:rPr>
            </a:br>
            <a:r>
              <a:rPr lang="ar-DZ" sz="4000" dirty="0" smtClean="0">
                <a:solidFill>
                  <a:prstClr val="black"/>
                </a:solidFill>
                <a:latin typeface="Sakkal Majalla" panose="02000000000000000000" pitchFamily="2" charset="-78"/>
                <a:cs typeface="Sakkal Majalla" panose="02000000000000000000" pitchFamily="2" charset="-78"/>
              </a:rPr>
              <a:t/>
            </a:r>
            <a:br>
              <a:rPr lang="ar-DZ" sz="4000" dirty="0" smtClean="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 </a:t>
            </a:r>
            <a:r>
              <a:rPr lang="ar-DZ" sz="4000" dirty="0" smtClean="0">
                <a:solidFill>
                  <a:prstClr val="black"/>
                </a:solidFill>
                <a:latin typeface="Sakkal Majalla" panose="02000000000000000000" pitchFamily="2" charset="-78"/>
                <a:cs typeface="Sakkal Majalla" panose="02000000000000000000" pitchFamily="2" charset="-78"/>
              </a:rPr>
              <a:t>                                       </a:t>
            </a:r>
            <a:r>
              <a:rPr lang="ar-DZ" sz="4000" b="1" dirty="0" smtClean="0">
                <a:solidFill>
                  <a:srgbClr val="FFFF00"/>
                </a:solidFill>
                <a:latin typeface="Sakkal Majalla" panose="02000000000000000000" pitchFamily="2" charset="-78"/>
                <a:cs typeface="Sakkal Majalla" panose="02000000000000000000" pitchFamily="2" charset="-78"/>
              </a:rPr>
              <a:t>المحاضرة السادسة</a:t>
            </a:r>
            <a:r>
              <a:rPr lang="ar-DZ" sz="4000" dirty="0" smtClean="0">
                <a:solidFill>
                  <a:prstClr val="black"/>
                </a:solidFill>
                <a:latin typeface="Sakkal Majalla" panose="02000000000000000000" pitchFamily="2" charset="-78"/>
                <a:cs typeface="Sakkal Majalla" panose="02000000000000000000" pitchFamily="2" charset="-78"/>
              </a:rPr>
              <a:t/>
            </a:r>
            <a:br>
              <a:rPr lang="ar-DZ" sz="4000" dirty="0" smtClean="0">
                <a:solidFill>
                  <a:prstClr val="black"/>
                </a:solidFill>
                <a:latin typeface="Sakkal Majalla" panose="02000000000000000000" pitchFamily="2" charset="-78"/>
                <a:cs typeface="Sakkal Majalla" panose="02000000000000000000" pitchFamily="2" charset="-78"/>
              </a:rPr>
            </a:br>
            <a:endParaRPr lang="fr-FR" dirty="0"/>
          </a:p>
        </p:txBody>
      </p:sp>
      <p:pic>
        <p:nvPicPr>
          <p:cNvPr id="4" name="Espace réservé du contenu 3"/>
          <p:cNvPicPr>
            <a:picLocks noGrp="1" noChangeAspect="1"/>
          </p:cNvPicPr>
          <p:nvPr>
            <p:ph idx="1"/>
          </p:nvPr>
        </p:nvPicPr>
        <p:blipFill>
          <a:blip r:embed="rId2"/>
          <a:stretch>
            <a:fillRect/>
          </a:stretch>
        </p:blipFill>
        <p:spPr>
          <a:xfrm>
            <a:off x="646111" y="2794715"/>
            <a:ext cx="9257743" cy="3335629"/>
          </a:xfrm>
          <a:prstGeom prst="rect">
            <a:avLst/>
          </a:prstGeom>
          <a:solidFill>
            <a:schemeClr val="bg2">
              <a:lumMod val="20000"/>
              <a:lumOff val="80000"/>
            </a:schemeClr>
          </a:solidFill>
          <a:ln w="34925">
            <a:solidFill>
              <a:srgbClr val="FFFFFF"/>
            </a:solidFill>
          </a:ln>
          <a:effectLst>
            <a:outerShdw blurRad="317500" dir="2700000" algn="ctr">
              <a:srgbClr val="000000">
                <a:alpha val="43000"/>
              </a:srgbClr>
            </a:outerShdw>
            <a:reflection blurRad="6350" stA="50000" endA="300" endPos="38500" dist="50800" dir="5400000" sy="-100000" algn="bl" rotWithShape="0"/>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style>
          <a:lnRef idx="1">
            <a:schemeClr val="accent6"/>
          </a:lnRef>
          <a:fillRef idx="2">
            <a:schemeClr val="accent6"/>
          </a:fillRef>
          <a:effectRef idx="1">
            <a:schemeClr val="accent6"/>
          </a:effectRef>
          <a:fontRef idx="minor">
            <a:schemeClr val="dk1"/>
          </a:fontRef>
        </p:style>
      </p:pic>
    </p:spTree>
    <p:extLst>
      <p:ext uri="{BB962C8B-B14F-4D97-AF65-F5344CB8AC3E}">
        <p14:creationId xmlns:p14="http://schemas.microsoft.com/office/powerpoint/2010/main" val="77269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64298" y="452718"/>
            <a:ext cx="9403742" cy="1400530"/>
          </a:xfrm>
        </p:spPr>
        <p:txBody>
          <a:bodyPr/>
          <a:lstStyle/>
          <a:p>
            <a:pPr algn="ctr"/>
            <a:r>
              <a:rPr lang="ar-DZ" sz="4000" b="1" dirty="0" smtClean="0">
                <a:solidFill>
                  <a:schemeClr val="bg1"/>
                </a:solidFill>
                <a:latin typeface="Sakkal Majalla" panose="02000000000000000000" pitchFamily="2" charset="-78"/>
                <a:cs typeface="Sakkal Majalla" panose="02000000000000000000" pitchFamily="2" charset="-78"/>
              </a:rPr>
              <a:t>ثالثا: من حيث المخرجات (النتائج)</a:t>
            </a:r>
            <a:r>
              <a:rPr lang="ar-DZ" dirty="0" smtClean="0"/>
              <a:t/>
            </a:r>
            <a:br>
              <a:rPr lang="ar-DZ" dirty="0" smtClean="0"/>
            </a:br>
            <a:r>
              <a:rPr lang="ar-DZ" dirty="0"/>
              <a:t/>
            </a:r>
            <a:br>
              <a:rPr lang="ar-DZ" dirty="0"/>
            </a:br>
            <a:r>
              <a:rPr lang="ar-DZ" dirty="0" smtClean="0"/>
              <a:t/>
            </a:r>
            <a:br>
              <a:rPr lang="ar-DZ" dirty="0" smtClean="0"/>
            </a:br>
            <a:r>
              <a:rPr lang="ar-DZ" dirty="0"/>
              <a:t/>
            </a:r>
            <a:br>
              <a:rPr lang="ar-DZ" dirty="0"/>
            </a:br>
            <a:r>
              <a:rPr lang="ar-DZ" dirty="0" smtClean="0"/>
              <a:t/>
            </a:r>
            <a:br>
              <a:rPr lang="ar-DZ" dirty="0" smtClean="0"/>
            </a:br>
            <a:r>
              <a:rPr lang="ar-DZ" dirty="0"/>
              <a:t/>
            </a:r>
            <a:br>
              <a:rPr lang="ar-DZ" dirty="0"/>
            </a:br>
            <a:r>
              <a:rPr lang="ar-DZ" dirty="0" smtClean="0"/>
              <a:t/>
            </a:r>
            <a:br>
              <a:rPr lang="ar-DZ" dirty="0" smtClean="0"/>
            </a:br>
            <a:r>
              <a:rPr lang="ar-DZ" dirty="0"/>
              <a:t/>
            </a:r>
            <a:br>
              <a:rPr lang="ar-DZ" dirty="0"/>
            </a:br>
            <a:r>
              <a:rPr lang="ar-DZ" dirty="0" smtClean="0"/>
              <a:t/>
            </a:r>
            <a:br>
              <a:rPr lang="ar-DZ" dirty="0" smtClean="0"/>
            </a:br>
            <a:r>
              <a:rPr lang="ar-DZ" dirty="0"/>
              <a:t/>
            </a:r>
            <a:br>
              <a:rPr lang="ar-DZ" dirty="0"/>
            </a:br>
            <a:r>
              <a:rPr lang="ar-DZ" dirty="0" smtClean="0"/>
              <a:t/>
            </a:r>
            <a:br>
              <a:rPr lang="ar-DZ" dirty="0" smtClean="0"/>
            </a:br>
            <a:r>
              <a:rPr lang="ar-DZ" dirty="0"/>
              <a:t/>
            </a:r>
            <a:br>
              <a:rPr lang="ar-DZ" dirty="0"/>
            </a:br>
            <a:r>
              <a:rPr lang="ar-DZ" dirty="0" smtClean="0"/>
              <a:t/>
            </a:r>
            <a:br>
              <a:rPr lang="ar-DZ" dirty="0" smtClean="0"/>
            </a:br>
            <a:r>
              <a:rPr lang="ar-DZ" dirty="0"/>
              <a:t/>
            </a:r>
            <a:br>
              <a:rPr lang="ar-DZ" dirty="0"/>
            </a:br>
            <a:r>
              <a:rPr lang="ar-DZ" dirty="0" smtClean="0"/>
              <a:t/>
            </a:r>
            <a:br>
              <a:rPr lang="ar-DZ" dirty="0" smtClean="0"/>
            </a:br>
            <a:r>
              <a:rPr lang="ar-DZ" dirty="0"/>
              <a:t/>
            </a:r>
            <a:br>
              <a:rPr lang="ar-DZ" dirty="0"/>
            </a:br>
            <a:r>
              <a:rPr lang="ar-DZ" dirty="0" smtClean="0"/>
              <a:t/>
            </a:r>
            <a:br>
              <a:rPr lang="ar-DZ" dirty="0" smtClean="0"/>
            </a:br>
            <a:r>
              <a:rPr lang="ar-DZ" dirty="0"/>
              <a:t/>
            </a:r>
            <a:br>
              <a:rPr lang="ar-DZ" dirty="0"/>
            </a:br>
            <a:r>
              <a:rPr lang="ar-DZ" dirty="0" smtClean="0"/>
              <a:t/>
            </a:r>
            <a:br>
              <a:rPr lang="ar-DZ" dirty="0" smtClean="0"/>
            </a:br>
            <a:r>
              <a:rPr lang="ar-DZ" dirty="0"/>
              <a:t/>
            </a:r>
            <a:br>
              <a:rPr lang="ar-DZ" dirty="0"/>
            </a:br>
            <a:r>
              <a:rPr lang="ar-DZ" dirty="0" smtClean="0"/>
              <a:t/>
            </a:r>
            <a:br>
              <a:rPr lang="ar-DZ" dirty="0" smtClean="0"/>
            </a:br>
            <a:r>
              <a:rPr lang="ar-DZ" dirty="0"/>
              <a:t/>
            </a:r>
            <a:br>
              <a:rPr lang="ar-DZ" dirty="0"/>
            </a:br>
            <a:r>
              <a:rPr lang="ar-DZ" dirty="0" smtClean="0"/>
              <a:t/>
            </a:r>
            <a:br>
              <a:rPr lang="ar-DZ" dirty="0" smtClean="0"/>
            </a:br>
            <a:r>
              <a:rPr lang="ar-DZ" dirty="0"/>
              <a:t/>
            </a:r>
            <a:br>
              <a:rPr lang="ar-DZ" dirty="0"/>
            </a:br>
            <a:r>
              <a:rPr lang="ar-DZ" dirty="0" smtClean="0"/>
              <a:t/>
            </a:r>
            <a:br>
              <a:rPr lang="ar-DZ" dirty="0" smtClean="0"/>
            </a:br>
            <a:r>
              <a:rPr lang="ar-DZ" dirty="0"/>
              <a:t/>
            </a:r>
            <a:br>
              <a:rPr lang="ar-DZ" dirty="0"/>
            </a:br>
            <a:r>
              <a:rPr lang="ar-DZ" dirty="0" smtClean="0"/>
              <a:t/>
            </a:r>
            <a:br>
              <a:rPr lang="ar-DZ" dirty="0" smtClean="0"/>
            </a:br>
            <a:r>
              <a:rPr lang="ar-DZ" dirty="0"/>
              <a:t/>
            </a:r>
            <a:br>
              <a:rPr lang="ar-DZ" dirty="0"/>
            </a:br>
            <a:r>
              <a:rPr lang="ar-DZ" dirty="0" smtClean="0"/>
              <a:t/>
            </a:r>
            <a:br>
              <a:rPr lang="ar-DZ" dirty="0" smtClean="0"/>
            </a:br>
            <a:r>
              <a:rPr lang="ar-DZ" dirty="0"/>
              <a:t/>
            </a:r>
            <a:br>
              <a:rPr lang="ar-DZ" dirty="0"/>
            </a:br>
            <a:r>
              <a:rPr lang="ar-DZ" dirty="0" smtClean="0"/>
              <a:t/>
            </a:r>
            <a:br>
              <a:rPr lang="ar-DZ" dirty="0" smtClean="0"/>
            </a:br>
            <a:r>
              <a:rPr lang="ar-DZ" dirty="0"/>
              <a:t/>
            </a:r>
            <a:br>
              <a:rPr lang="ar-DZ" dirty="0"/>
            </a:br>
            <a:r>
              <a:rPr lang="ar-DZ" dirty="0" smtClean="0"/>
              <a:t/>
            </a:r>
            <a:br>
              <a:rPr lang="ar-DZ" dirty="0" smtClean="0"/>
            </a:br>
            <a:r>
              <a:rPr lang="ar-DZ" dirty="0"/>
              <a:t/>
            </a:r>
            <a:br>
              <a:rPr lang="ar-DZ" dirty="0"/>
            </a:br>
            <a:r>
              <a:rPr lang="ar-DZ" dirty="0" smtClean="0"/>
              <a:t/>
            </a:r>
            <a:br>
              <a:rPr lang="ar-DZ" dirty="0" smtClean="0"/>
            </a:br>
            <a:r>
              <a:rPr lang="ar-DZ" dirty="0"/>
              <a:t/>
            </a:r>
            <a:br>
              <a:rPr lang="ar-DZ" dirty="0"/>
            </a:br>
            <a:r>
              <a:rPr lang="ar-DZ" dirty="0" smtClean="0"/>
              <a:t/>
            </a:r>
            <a:br>
              <a:rPr lang="ar-DZ" dirty="0" smtClean="0"/>
            </a:br>
            <a:r>
              <a:rPr lang="ar-DZ" dirty="0"/>
              <a:t/>
            </a:r>
            <a:br>
              <a:rPr lang="ar-DZ" dirty="0"/>
            </a:br>
            <a:r>
              <a:rPr lang="ar-DZ" dirty="0" smtClean="0"/>
              <a:t>ك</a:t>
            </a:r>
            <a:endParaRPr lang="fr-FR" dirty="0"/>
          </a:p>
        </p:txBody>
      </p:sp>
      <p:sp>
        <p:nvSpPr>
          <p:cNvPr id="3" name="Espace réservé du contenu 2"/>
          <p:cNvSpPr>
            <a:spLocks noGrp="1"/>
          </p:cNvSpPr>
          <p:nvPr>
            <p:ph idx="1"/>
          </p:nvPr>
        </p:nvSpPr>
        <p:spPr>
          <a:xfrm>
            <a:off x="515155" y="1068946"/>
            <a:ext cx="11359165" cy="4979783"/>
          </a:xfrm>
          <a:solidFill>
            <a:schemeClr val="accent6">
              <a:lumMod val="75000"/>
            </a:schemeClr>
          </a:solidFill>
        </p:spPr>
        <p:txBody>
          <a:bodyPr>
            <a:normAutofit/>
          </a:bodyPr>
          <a:lstStyle/>
          <a:p>
            <a:pPr algn="r" rtl="1"/>
            <a:r>
              <a:rPr lang="ar-DZ" sz="3600" dirty="0" smtClean="0">
                <a:solidFill>
                  <a:schemeClr val="bg1"/>
                </a:solidFill>
                <a:latin typeface="Sakkal Majalla" panose="02000000000000000000" pitchFamily="2" charset="-78"/>
                <a:cs typeface="Sakkal Majalla" panose="02000000000000000000" pitchFamily="2" charset="-78"/>
              </a:rPr>
              <a:t>الرقابة </a:t>
            </a:r>
            <a:r>
              <a:rPr lang="ar-DZ" sz="3600" dirty="0" err="1" smtClean="0">
                <a:solidFill>
                  <a:schemeClr val="bg1"/>
                </a:solidFill>
                <a:latin typeface="Sakkal Majalla" panose="02000000000000000000" pitchFamily="2" charset="-78"/>
                <a:cs typeface="Sakkal Majalla" panose="02000000000000000000" pitchFamily="2" charset="-78"/>
              </a:rPr>
              <a:t>الجبائية</a:t>
            </a:r>
            <a:r>
              <a:rPr lang="ar-DZ" sz="3600" dirty="0" smtClean="0">
                <a:latin typeface="Sakkal Majalla" panose="02000000000000000000" pitchFamily="2" charset="-78"/>
                <a:cs typeface="Sakkal Majalla" panose="02000000000000000000" pitchFamily="2" charset="-78"/>
              </a:rPr>
              <a:t>: تتمثل أهم مخرجاتها في ما يلي:</a:t>
            </a:r>
          </a:p>
          <a:p>
            <a:pPr algn="r" rtl="1">
              <a:buFont typeface="Wingdings" panose="05000000000000000000" pitchFamily="2" charset="2"/>
              <a:buChar char="Ø"/>
            </a:pPr>
            <a:r>
              <a:rPr lang="ar-DZ" sz="3600" dirty="0" smtClean="0">
                <a:latin typeface="Sakkal Majalla" panose="02000000000000000000" pitchFamily="2" charset="-78"/>
                <a:cs typeface="Sakkal Majalla" panose="02000000000000000000" pitchFamily="2" charset="-78"/>
              </a:rPr>
              <a:t>استدراك الحقوق المغفلة (المهربة)؛</a:t>
            </a:r>
          </a:p>
          <a:p>
            <a:pPr algn="r" rtl="1">
              <a:buFont typeface="Wingdings" panose="05000000000000000000" pitchFamily="2" charset="2"/>
              <a:buChar char="Ø"/>
            </a:pPr>
            <a:r>
              <a:rPr lang="ar-DZ" sz="3600" dirty="0" smtClean="0">
                <a:latin typeface="Sakkal Majalla" panose="02000000000000000000" pitchFamily="2" charset="-78"/>
                <a:cs typeface="Sakkal Majalla" panose="02000000000000000000" pitchFamily="2" charset="-78"/>
              </a:rPr>
              <a:t>أن تكون هذه الحقوق مثقلة بالعقوبات القانونية اللازمة ( عقوبات </a:t>
            </a:r>
            <a:r>
              <a:rPr lang="ar-DZ" sz="3600" dirty="0" err="1" smtClean="0">
                <a:latin typeface="Sakkal Majalla" panose="02000000000000000000" pitchFamily="2" charset="-78"/>
                <a:cs typeface="Sakkal Majalla" panose="02000000000000000000" pitchFamily="2" charset="-78"/>
              </a:rPr>
              <a:t>التأخيروعاء</a:t>
            </a:r>
            <a:r>
              <a:rPr lang="ar-DZ" sz="3600" dirty="0" smtClean="0">
                <a:latin typeface="Sakkal Majalla" panose="02000000000000000000" pitchFamily="2" charset="-78"/>
                <a:cs typeface="Sakkal Majalla" panose="02000000000000000000" pitchFamily="2" charset="-78"/>
              </a:rPr>
              <a:t>، عقوبات عدم الكفاية، عقوبات التأخير في </a:t>
            </a:r>
            <a:r>
              <a:rPr lang="ar-DZ" sz="3600" dirty="0" err="1" smtClean="0">
                <a:latin typeface="Sakkal Majalla" panose="02000000000000000000" pitchFamily="2" charset="-78"/>
                <a:cs typeface="Sakkal Majalla" panose="02000000000000000000" pitchFamily="2" charset="-78"/>
              </a:rPr>
              <a:t>التسديد..الخ</a:t>
            </a:r>
            <a:r>
              <a:rPr lang="ar-DZ" sz="3600" dirty="0" smtClean="0">
                <a:latin typeface="Sakkal Majalla" panose="02000000000000000000" pitchFamily="2" charset="-78"/>
                <a:cs typeface="Sakkal Majalla" panose="02000000000000000000" pitchFamily="2" charset="-78"/>
              </a:rPr>
              <a:t>)؛</a:t>
            </a:r>
          </a:p>
          <a:p>
            <a:pPr algn="r" rtl="1">
              <a:buFont typeface="Wingdings" panose="05000000000000000000" pitchFamily="2" charset="2"/>
              <a:buChar char="Ø"/>
            </a:pPr>
            <a:r>
              <a:rPr lang="ar-DZ" sz="3600" dirty="0" smtClean="0">
                <a:latin typeface="Sakkal Majalla" panose="02000000000000000000" pitchFamily="2" charset="-78"/>
                <a:cs typeface="Sakkal Majalla" panose="02000000000000000000" pitchFamily="2" charset="-78"/>
              </a:rPr>
              <a:t>الحرمان من الامتيازات </a:t>
            </a:r>
            <a:r>
              <a:rPr lang="ar-DZ" sz="3600" dirty="0" err="1" smtClean="0">
                <a:latin typeface="Sakkal Majalla" panose="02000000000000000000" pitchFamily="2" charset="-78"/>
                <a:cs typeface="Sakkal Majalla" panose="02000000000000000000" pitchFamily="2" charset="-78"/>
              </a:rPr>
              <a:t>الجبائية</a:t>
            </a:r>
            <a:r>
              <a:rPr lang="ar-DZ" sz="3600" dirty="0" smtClean="0">
                <a:latin typeface="Sakkal Majalla" panose="02000000000000000000" pitchFamily="2" charset="-78"/>
                <a:cs typeface="Sakkal Majalla" panose="02000000000000000000" pitchFamily="2" charset="-78"/>
              </a:rPr>
              <a:t> الممنوحة، نظير عدم الالتزام بشروط الاستفادة منها،</a:t>
            </a:r>
          </a:p>
          <a:p>
            <a:pPr algn="r" rtl="1">
              <a:buFont typeface="Wingdings" panose="05000000000000000000" pitchFamily="2" charset="2"/>
              <a:buChar char="Ø"/>
            </a:pPr>
            <a:r>
              <a:rPr lang="ar-DZ" sz="3600" dirty="0" smtClean="0">
                <a:latin typeface="Sakkal Majalla" panose="02000000000000000000" pitchFamily="2" charset="-78"/>
                <a:cs typeface="Sakkal Majalla" panose="02000000000000000000" pitchFamily="2" charset="-78"/>
              </a:rPr>
              <a:t>البرمجة في مستويات رقابية أخرى، في حالة سماح القانون بذلك.</a:t>
            </a:r>
            <a:endParaRPr lang="fr-FR" sz="36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48111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graphicFrame>
        <p:nvGraphicFramePr>
          <p:cNvPr id="6" name="Espace réservé du contenu 5"/>
          <p:cNvGraphicFramePr>
            <a:graphicFrameLocks noGrp="1"/>
          </p:cNvGraphicFramePr>
          <p:nvPr>
            <p:ph idx="1"/>
            <p:extLst>
              <p:ext uri="{D42A27DB-BD31-4B8C-83A1-F6EECF244321}">
                <p14:modId xmlns:p14="http://schemas.microsoft.com/office/powerpoint/2010/main" val="2079981342"/>
              </p:ext>
            </p:extLst>
          </p:nvPr>
        </p:nvGraphicFramePr>
        <p:xfrm>
          <a:off x="646112" y="2052918"/>
          <a:ext cx="9403742" cy="4195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769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403742" cy="4195481"/>
          </a:xfrm>
          <a:solidFill>
            <a:schemeClr val="tx1">
              <a:lumMod val="95000"/>
            </a:schemeClr>
          </a:solidFill>
        </p:spPr>
        <p:txBody>
          <a:bodyPr/>
          <a:lstStyle/>
          <a:p>
            <a:pPr algn="r" rtl="1"/>
            <a:endParaRPr lang="fr-FR" dirty="0" smtClean="0"/>
          </a:p>
          <a:p>
            <a:pPr algn="r" rtl="1"/>
            <a:endParaRPr lang="fr-FR" dirty="0"/>
          </a:p>
          <a:p>
            <a:pPr algn="ctr" rtl="1"/>
            <a:r>
              <a:rPr lang="ar-DZ" sz="4000" b="1" dirty="0" smtClean="0">
                <a:solidFill>
                  <a:schemeClr val="bg1"/>
                </a:solidFill>
                <a:latin typeface="Sakkal Majalla" panose="02000000000000000000" pitchFamily="2" charset="-78"/>
                <a:cs typeface="Sakkal Majalla" panose="02000000000000000000" pitchFamily="2" charset="-78"/>
              </a:rPr>
              <a:t>أسس التسيير الجبائي</a:t>
            </a:r>
            <a:endParaRPr lang="fr-FR" sz="4000" b="1" dirty="0">
              <a:solidFill>
                <a:schemeClr val="bg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673849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2000"/>
                                        <p:tgtEl>
                                          <p:spTgt spid="3">
                                            <p:txEl>
                                              <p:pRg st="2" end="2"/>
                                            </p:txEl>
                                          </p:spTgt>
                                        </p:tgtEl>
                                      </p:cBhvr>
                                    </p:animEffect>
                                    <p:anim calcmode="lin" valueType="num">
                                      <p:cBhvr>
                                        <p:cTn id="8"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pic>
        <p:nvPicPr>
          <p:cNvPr id="5" name="Espace réservé du contenu 4"/>
          <p:cNvPicPr>
            <a:picLocks noGrp="1" noChangeAspect="1"/>
          </p:cNvPicPr>
          <p:nvPr>
            <p:ph idx="1"/>
          </p:nvPr>
        </p:nvPicPr>
        <p:blipFill>
          <a:blip r:embed="rId2"/>
          <a:stretch>
            <a:fillRect/>
          </a:stretch>
        </p:blipFill>
        <p:spPr>
          <a:xfrm>
            <a:off x="927280" y="2871989"/>
            <a:ext cx="2432293" cy="2112136"/>
          </a:xfrm>
          <a:prstGeom prst="rect">
            <a:avLst/>
          </a:prstGeom>
          <a:noFill/>
          <a:ln>
            <a:noFill/>
          </a:ln>
          <a:effectLst>
            <a:glow rad="228600">
              <a:schemeClr val="accent3">
                <a:satMod val="175000"/>
                <a:alpha val="40000"/>
              </a:schemeClr>
            </a:glow>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grpSp>
        <p:nvGrpSpPr>
          <p:cNvPr id="9" name="Groupe 8"/>
          <p:cNvGrpSpPr/>
          <p:nvPr/>
        </p:nvGrpSpPr>
        <p:grpSpPr>
          <a:xfrm>
            <a:off x="4893971" y="2524259"/>
            <a:ext cx="5331853" cy="1068948"/>
            <a:chOff x="4145790" y="9727"/>
            <a:chExt cx="5338331" cy="921835"/>
          </a:xfrm>
          <a:scene3d>
            <a:camera prst="orthographicFront"/>
            <a:lightRig rig="flat" dir="t"/>
          </a:scene3d>
        </p:grpSpPr>
        <p:sp>
          <p:nvSpPr>
            <p:cNvPr id="10" name="Rectangle à coins arrondis 9"/>
            <p:cNvSpPr/>
            <p:nvPr/>
          </p:nvSpPr>
          <p:spPr>
            <a:xfrm>
              <a:off x="4145790" y="9727"/>
              <a:ext cx="5338331" cy="921835"/>
            </a:xfrm>
            <a:prstGeom prst="roundRect">
              <a:avLst>
                <a:gd name="adj" fmla="val 10000"/>
              </a:avLst>
            </a:prstGeom>
            <a:sp3d prstMaterial="dkEdge">
              <a:bevelT w="8200" h="38100"/>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sp>
        <p:sp>
          <p:nvSpPr>
            <p:cNvPr id="11" name="Rectangle 10"/>
            <p:cNvSpPr/>
            <p:nvPr/>
          </p:nvSpPr>
          <p:spPr>
            <a:xfrm>
              <a:off x="4172790" y="36727"/>
              <a:ext cx="5284331" cy="867835"/>
            </a:xfrm>
            <a:prstGeom prst="rect">
              <a:avLst/>
            </a:prstGeom>
            <a:solidFill>
              <a:schemeClr val="accent4">
                <a:lumMod val="20000"/>
                <a:lumOff val="80000"/>
              </a:schemeClr>
            </a:solidFill>
            <a:sp3d/>
          </p:spPr>
          <p:style>
            <a:lnRef idx="0">
              <a:scrgbClr r="0" g="0" b="0"/>
            </a:lnRef>
            <a:fillRef idx="0">
              <a:scrgbClr r="0" g="0" b="0"/>
            </a:fillRef>
            <a:effectRef idx="0">
              <a:scrgbClr r="0" g="0" b="0"/>
            </a:effectRef>
            <a:fontRef idx="minor">
              <a:schemeClr val="dk1"/>
            </a:fontRef>
          </p:style>
          <p:txBody>
            <a:bodyPr spcFirstLastPara="0" vert="horz" wrap="square" lIns="12700" tIns="12700" rIns="12700" bIns="12700" numCol="1" spcCol="1270" anchor="ctr" anchorCtr="0">
              <a:noAutofit/>
            </a:bodyPr>
            <a:lstStyle/>
            <a:p>
              <a:pPr lvl="0" algn="ctr" defTabSz="889000" rtl="1">
                <a:lnSpc>
                  <a:spcPct val="90000"/>
                </a:lnSpc>
                <a:spcBef>
                  <a:spcPct val="0"/>
                </a:spcBef>
                <a:spcAft>
                  <a:spcPct val="35000"/>
                </a:spcAft>
              </a:pPr>
              <a:r>
                <a:rPr lang="ar-DZ" sz="2000" b="1" i="0" kern="1200" dirty="0" smtClean="0">
                  <a:latin typeface="Sakkal Majalla" panose="02000000000000000000" pitchFamily="2" charset="-78"/>
                  <a:cs typeface="Sakkal Majalla" panose="02000000000000000000" pitchFamily="2" charset="-78"/>
                </a:rPr>
                <a:t>اختيار الطريقة الأقل تكلفة من حال استغلال نقاط الضعف أو الثغرات المتواجدة في لتشريع الجبائي</a:t>
              </a:r>
              <a:endParaRPr lang="fr-FR" sz="1400" kern="1200" dirty="0">
                <a:latin typeface="Sakkal Majalla" panose="02000000000000000000" pitchFamily="2" charset="-78"/>
                <a:cs typeface="Sakkal Majalla" panose="02000000000000000000" pitchFamily="2" charset="-78"/>
              </a:endParaRPr>
            </a:p>
          </p:txBody>
        </p:sp>
      </p:grpSp>
      <p:grpSp>
        <p:nvGrpSpPr>
          <p:cNvPr id="12" name="Groupe 11"/>
          <p:cNvGrpSpPr/>
          <p:nvPr/>
        </p:nvGrpSpPr>
        <p:grpSpPr>
          <a:xfrm>
            <a:off x="4893971" y="3624516"/>
            <a:ext cx="5304886" cy="1102030"/>
            <a:chOff x="4145790" y="9727"/>
            <a:chExt cx="5338331" cy="921835"/>
          </a:xfrm>
          <a:scene3d>
            <a:camera prst="orthographicFront"/>
            <a:lightRig rig="flat" dir="t"/>
          </a:scene3d>
        </p:grpSpPr>
        <p:sp>
          <p:nvSpPr>
            <p:cNvPr id="13" name="Rectangle à coins arrondis 12"/>
            <p:cNvSpPr/>
            <p:nvPr/>
          </p:nvSpPr>
          <p:spPr>
            <a:xfrm>
              <a:off x="4145790" y="9727"/>
              <a:ext cx="5338331" cy="921835"/>
            </a:xfrm>
            <a:prstGeom prst="roundRect">
              <a:avLst>
                <a:gd name="adj" fmla="val 10000"/>
              </a:avLst>
            </a:prstGeom>
            <a:gradFill rotWithShape="1">
              <a:gsLst>
                <a:gs pos="0">
                  <a:srgbClr val="B31166">
                    <a:hueOff val="0"/>
                    <a:satOff val="0"/>
                    <a:lumOff val="0"/>
                    <a:alphaOff val="0"/>
                    <a:tint val="64000"/>
                    <a:lumMod val="118000"/>
                  </a:srgbClr>
                </a:gs>
                <a:gs pos="100000">
                  <a:srgbClr val="B31166">
                    <a:hueOff val="0"/>
                    <a:satOff val="0"/>
                    <a:lumOff val="0"/>
                    <a:alphaOff val="0"/>
                    <a:tint val="92000"/>
                    <a:alpha val="100000"/>
                    <a:lumMod val="110000"/>
                  </a:srgbClr>
                </a:gs>
              </a:gsLst>
              <a:lin ang="5400000" scaled="0"/>
            </a:gradFill>
            <a:ln>
              <a:noFill/>
            </a:ln>
            <a:effectLst/>
            <a:sp3d prstMaterial="dkEdge">
              <a:bevelT w="8200" h="38100"/>
            </a:sp3d>
          </p:spPr>
        </p:sp>
        <p:sp>
          <p:nvSpPr>
            <p:cNvPr id="14" name="Rectangle 13"/>
            <p:cNvSpPr/>
            <p:nvPr/>
          </p:nvSpPr>
          <p:spPr>
            <a:xfrm>
              <a:off x="4172790" y="36727"/>
              <a:ext cx="5284331" cy="867835"/>
            </a:xfrm>
            <a:prstGeom prst="rect">
              <a:avLst/>
            </a:prstGeom>
            <a:solidFill>
              <a:schemeClr val="accent4">
                <a:lumMod val="20000"/>
                <a:lumOff val="80000"/>
              </a:schemeClr>
            </a:solidFill>
            <a:ln>
              <a:noFill/>
            </a:ln>
            <a:effectLst/>
            <a:sp3d/>
          </p:spPr>
          <p:txBody>
            <a:bodyPr spcFirstLastPara="0" vert="horz" wrap="square" lIns="12700" tIns="12700" rIns="12700" bIns="12700" numCol="1" spcCol="1270" anchor="ctr" anchorCtr="0">
              <a:noAutofit/>
            </a:bodyPr>
            <a:lstStyle/>
            <a:p>
              <a:pPr marL="0" marR="0" lvl="0" indent="0" algn="ctr" defTabSz="889000" rtl="1" eaLnBrk="1" fontAlgn="auto" latinLnBrk="0" hangingPunct="1">
                <a:lnSpc>
                  <a:spcPct val="90000"/>
                </a:lnSpc>
                <a:spcBef>
                  <a:spcPct val="0"/>
                </a:spcBef>
                <a:spcAft>
                  <a:spcPct val="35000"/>
                </a:spcAft>
                <a:buClrTx/>
                <a:buSzTx/>
                <a:buFontTx/>
                <a:buNone/>
                <a:tabLst/>
                <a:defRPr/>
              </a:pPr>
              <a:r>
                <a:rPr kumimoji="0" lang="ar-DZ" sz="2000" b="1" i="0" u="none" strike="noStrike" kern="1200" cap="none" spc="0" normalizeH="0" baseline="0" noProof="0" dirty="0" smtClean="0">
                  <a:ln>
                    <a:noFill/>
                  </a:ln>
                  <a:solidFill>
                    <a:sysClr val="windowText" lastClr="000000"/>
                  </a:solidFill>
                  <a:effectLst/>
                  <a:uLnTx/>
                  <a:uFillTx/>
                  <a:latin typeface="Sakkal Majalla" panose="02000000000000000000" pitchFamily="2" charset="-78"/>
                  <a:cs typeface="Sakkal Majalla" panose="02000000000000000000" pitchFamily="2" charset="-78"/>
                </a:rPr>
                <a:t>اختيار الطريقة الأقل تكلفة من حال استغلال نقاط الضعف أو الثغرات المتواجدة في لتشريع الجبائي</a:t>
              </a:r>
              <a:endParaRPr kumimoji="0" lang="fr-FR" sz="1400" b="0" i="0" u="none" strike="noStrike" kern="1200" cap="none" spc="0" normalizeH="0" baseline="0" noProof="0" dirty="0">
                <a:ln>
                  <a:noFill/>
                </a:ln>
                <a:solidFill>
                  <a:sysClr val="windowText" lastClr="000000"/>
                </a:solidFill>
                <a:effectLst/>
                <a:uLnTx/>
                <a:uFillTx/>
                <a:latin typeface="Sakkal Majalla" panose="02000000000000000000" pitchFamily="2" charset="-78"/>
                <a:cs typeface="Sakkal Majalla" panose="02000000000000000000" pitchFamily="2" charset="-78"/>
              </a:endParaRPr>
            </a:p>
          </p:txBody>
        </p:sp>
      </p:grpSp>
      <p:grpSp>
        <p:nvGrpSpPr>
          <p:cNvPr id="15" name="Groupe 14"/>
          <p:cNvGrpSpPr/>
          <p:nvPr/>
        </p:nvGrpSpPr>
        <p:grpSpPr>
          <a:xfrm>
            <a:off x="4893970" y="5743977"/>
            <a:ext cx="5331854" cy="955901"/>
            <a:chOff x="5612925" y="256883"/>
            <a:chExt cx="5331854" cy="4357134"/>
          </a:xfrm>
          <a:scene3d>
            <a:camera prst="orthographicFront"/>
            <a:lightRig rig="flat" dir="t"/>
          </a:scene3d>
        </p:grpSpPr>
        <p:sp>
          <p:nvSpPr>
            <p:cNvPr id="16" name="Rectangle à coins arrondis 15"/>
            <p:cNvSpPr/>
            <p:nvPr/>
          </p:nvSpPr>
          <p:spPr>
            <a:xfrm>
              <a:off x="5612926" y="831824"/>
              <a:ext cx="5331853" cy="3782193"/>
            </a:xfrm>
            <a:prstGeom prst="roundRect">
              <a:avLst>
                <a:gd name="adj" fmla="val 10000"/>
              </a:avLst>
            </a:prstGeom>
            <a:gradFill rotWithShape="1">
              <a:gsLst>
                <a:gs pos="0">
                  <a:srgbClr val="B31166">
                    <a:hueOff val="0"/>
                    <a:satOff val="0"/>
                    <a:lumOff val="0"/>
                    <a:alphaOff val="0"/>
                    <a:tint val="64000"/>
                    <a:lumMod val="118000"/>
                  </a:srgbClr>
                </a:gs>
                <a:gs pos="100000">
                  <a:srgbClr val="B31166">
                    <a:hueOff val="0"/>
                    <a:satOff val="0"/>
                    <a:lumOff val="0"/>
                    <a:alphaOff val="0"/>
                    <a:tint val="92000"/>
                    <a:alpha val="100000"/>
                    <a:lumMod val="110000"/>
                  </a:srgbClr>
                </a:gs>
              </a:gsLst>
              <a:lin ang="5400000" scaled="0"/>
            </a:gradFill>
            <a:ln>
              <a:noFill/>
            </a:ln>
            <a:effectLst/>
            <a:sp3d prstMaterial="dkEdge">
              <a:bevelT w="8200" h="38100"/>
            </a:sp3d>
          </p:spPr>
        </p:sp>
        <p:sp>
          <p:nvSpPr>
            <p:cNvPr id="17" name="Rectangle 16"/>
            <p:cNvSpPr/>
            <p:nvPr/>
          </p:nvSpPr>
          <p:spPr>
            <a:xfrm>
              <a:off x="5612925" y="256883"/>
              <a:ext cx="5331853" cy="4357134"/>
            </a:xfrm>
            <a:prstGeom prst="rect">
              <a:avLst/>
            </a:prstGeom>
            <a:solidFill>
              <a:schemeClr val="accent4">
                <a:lumMod val="20000"/>
                <a:lumOff val="80000"/>
              </a:schemeClr>
            </a:solidFill>
            <a:ln>
              <a:noFill/>
            </a:ln>
            <a:effectLst/>
            <a:sp3d/>
          </p:spPr>
          <p:txBody>
            <a:bodyPr spcFirstLastPara="0" vert="horz" wrap="square" lIns="12700" tIns="12700" rIns="12700" bIns="12700" numCol="1" spcCol="1270" anchor="ctr" anchorCtr="0">
              <a:noAutofit/>
            </a:bodyPr>
            <a:lstStyle/>
            <a:p>
              <a:pPr marL="0" marR="0" lvl="0" indent="0" algn="ctr" defTabSz="889000" rtl="1" eaLnBrk="1" fontAlgn="auto" latinLnBrk="0" hangingPunct="1">
                <a:lnSpc>
                  <a:spcPct val="90000"/>
                </a:lnSpc>
                <a:spcBef>
                  <a:spcPct val="0"/>
                </a:spcBef>
                <a:spcAft>
                  <a:spcPct val="35000"/>
                </a:spcAft>
                <a:buClrTx/>
                <a:buSzTx/>
                <a:buFontTx/>
                <a:buNone/>
                <a:tabLst/>
                <a:defRPr/>
              </a:pPr>
              <a:r>
                <a:rPr kumimoji="0" lang="ar-DZ" sz="2000" b="1" i="0" u="none" strike="noStrike" kern="1200" cap="none" spc="0" normalizeH="0" baseline="0" noProof="0" dirty="0" smtClean="0">
                  <a:ln>
                    <a:noFill/>
                  </a:ln>
                  <a:solidFill>
                    <a:sysClr val="windowText" lastClr="000000"/>
                  </a:solidFill>
                  <a:effectLst/>
                  <a:uLnTx/>
                  <a:uFillTx/>
                  <a:latin typeface="Sakkal Majalla" panose="02000000000000000000" pitchFamily="2" charset="-78"/>
                  <a:cs typeface="Sakkal Majalla" panose="02000000000000000000" pitchFamily="2" charset="-78"/>
                </a:rPr>
                <a:t>اختيار الطريقة الأقل تكلفة من حال استغلال نقاط الضعف أو الثغرات المتواجدة في لتشريع الجبائي</a:t>
              </a:r>
              <a:endParaRPr kumimoji="0" lang="fr-FR" sz="1400" b="0" i="0" u="none" strike="noStrike" kern="1200" cap="none" spc="0" normalizeH="0" baseline="0" noProof="0" dirty="0">
                <a:ln>
                  <a:noFill/>
                </a:ln>
                <a:solidFill>
                  <a:sysClr val="windowText" lastClr="000000"/>
                </a:solidFill>
                <a:effectLst/>
                <a:uLnTx/>
                <a:uFillTx/>
                <a:latin typeface="Sakkal Majalla" panose="02000000000000000000" pitchFamily="2" charset="-78"/>
                <a:cs typeface="Sakkal Majalla" panose="02000000000000000000" pitchFamily="2" charset="-78"/>
              </a:endParaRPr>
            </a:p>
          </p:txBody>
        </p:sp>
      </p:grpSp>
      <p:grpSp>
        <p:nvGrpSpPr>
          <p:cNvPr id="18" name="Groupe 17"/>
          <p:cNvGrpSpPr/>
          <p:nvPr/>
        </p:nvGrpSpPr>
        <p:grpSpPr>
          <a:xfrm>
            <a:off x="4893971" y="4757856"/>
            <a:ext cx="5331853" cy="893315"/>
            <a:chOff x="4145790" y="9727"/>
            <a:chExt cx="5338331" cy="1073396"/>
          </a:xfrm>
          <a:scene3d>
            <a:camera prst="orthographicFront"/>
            <a:lightRig rig="flat" dir="t"/>
          </a:scene3d>
        </p:grpSpPr>
        <p:sp>
          <p:nvSpPr>
            <p:cNvPr id="19" name="Rectangle à coins arrondis 18"/>
            <p:cNvSpPr/>
            <p:nvPr/>
          </p:nvSpPr>
          <p:spPr>
            <a:xfrm>
              <a:off x="4145790" y="9727"/>
              <a:ext cx="5338331" cy="921835"/>
            </a:xfrm>
            <a:prstGeom prst="roundRect">
              <a:avLst>
                <a:gd name="adj" fmla="val 10000"/>
              </a:avLst>
            </a:prstGeom>
            <a:gradFill rotWithShape="1">
              <a:gsLst>
                <a:gs pos="0">
                  <a:srgbClr val="B31166">
                    <a:hueOff val="0"/>
                    <a:satOff val="0"/>
                    <a:lumOff val="0"/>
                    <a:alphaOff val="0"/>
                    <a:tint val="64000"/>
                    <a:lumMod val="118000"/>
                  </a:srgbClr>
                </a:gs>
                <a:gs pos="100000">
                  <a:srgbClr val="B31166">
                    <a:hueOff val="0"/>
                    <a:satOff val="0"/>
                    <a:lumOff val="0"/>
                    <a:alphaOff val="0"/>
                    <a:tint val="92000"/>
                    <a:alpha val="100000"/>
                    <a:lumMod val="110000"/>
                  </a:srgbClr>
                </a:gs>
              </a:gsLst>
              <a:lin ang="5400000" scaled="0"/>
            </a:gradFill>
            <a:ln>
              <a:noFill/>
            </a:ln>
            <a:effectLst/>
            <a:sp3d prstMaterial="dkEdge">
              <a:bevelT w="8200" h="38100"/>
            </a:sp3d>
          </p:spPr>
        </p:sp>
        <p:sp>
          <p:nvSpPr>
            <p:cNvPr id="20" name="Rectangle 19"/>
            <p:cNvSpPr/>
            <p:nvPr/>
          </p:nvSpPr>
          <p:spPr>
            <a:xfrm>
              <a:off x="4172790" y="36725"/>
              <a:ext cx="5284331" cy="1046398"/>
            </a:xfrm>
            <a:prstGeom prst="rect">
              <a:avLst/>
            </a:prstGeom>
            <a:solidFill>
              <a:schemeClr val="accent4">
                <a:lumMod val="20000"/>
                <a:lumOff val="80000"/>
              </a:schemeClr>
            </a:solidFill>
            <a:ln>
              <a:noFill/>
            </a:ln>
            <a:effectLst/>
            <a:sp3d/>
          </p:spPr>
          <p:txBody>
            <a:bodyPr spcFirstLastPara="0" vert="horz" wrap="square" lIns="12700" tIns="12700" rIns="12700" bIns="12700" numCol="1" spcCol="1270" anchor="ctr" anchorCtr="0">
              <a:noAutofit/>
            </a:bodyPr>
            <a:lstStyle/>
            <a:p>
              <a:pPr marL="0" marR="0" lvl="0" indent="0" algn="ctr" defTabSz="889000" rtl="1" eaLnBrk="1" fontAlgn="auto" latinLnBrk="0" hangingPunct="1">
                <a:lnSpc>
                  <a:spcPct val="90000"/>
                </a:lnSpc>
                <a:spcBef>
                  <a:spcPct val="0"/>
                </a:spcBef>
                <a:spcAft>
                  <a:spcPct val="35000"/>
                </a:spcAft>
                <a:buClrTx/>
                <a:buSzTx/>
                <a:buFontTx/>
                <a:buNone/>
                <a:tabLst/>
                <a:defRPr/>
              </a:pPr>
              <a:r>
                <a:rPr kumimoji="0" lang="ar-DZ" sz="2000" b="1" i="0" u="none" strike="noStrike" kern="1200" cap="none" spc="0" normalizeH="0" baseline="0" noProof="0" dirty="0" smtClean="0">
                  <a:ln>
                    <a:noFill/>
                  </a:ln>
                  <a:solidFill>
                    <a:sysClr val="windowText" lastClr="000000"/>
                  </a:solidFill>
                  <a:effectLst/>
                  <a:uLnTx/>
                  <a:uFillTx/>
                  <a:latin typeface="Sakkal Majalla" panose="02000000000000000000" pitchFamily="2" charset="-78"/>
                  <a:cs typeface="Sakkal Majalla" panose="02000000000000000000" pitchFamily="2" charset="-78"/>
                </a:rPr>
                <a:t>اختيار الطريقة الأقل تكلفة من حال استغلال نقاط الضعف أو الثغرات المتواجدة في لتشريع الجبائي</a:t>
              </a:r>
              <a:endParaRPr kumimoji="0" lang="fr-FR" sz="1400" b="0" i="0" u="none" strike="noStrike" kern="1200" cap="none" spc="0" normalizeH="0" baseline="0" noProof="0" dirty="0">
                <a:ln>
                  <a:noFill/>
                </a:ln>
                <a:solidFill>
                  <a:sysClr val="windowText" lastClr="000000"/>
                </a:solidFill>
                <a:effectLst/>
                <a:uLnTx/>
                <a:uFillTx/>
                <a:latin typeface="Sakkal Majalla" panose="02000000000000000000" pitchFamily="2" charset="-78"/>
                <a:cs typeface="Sakkal Majalla" panose="02000000000000000000" pitchFamily="2" charset="-78"/>
              </a:endParaRPr>
            </a:p>
          </p:txBody>
        </p:sp>
      </p:grpSp>
      <p:cxnSp>
        <p:nvCxnSpPr>
          <p:cNvPr id="22" name="Connecteur droit avec flèche 21"/>
          <p:cNvCxnSpPr/>
          <p:nvPr/>
        </p:nvCxnSpPr>
        <p:spPr>
          <a:xfrm>
            <a:off x="3401464" y="4149656"/>
            <a:ext cx="1492371" cy="528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V="1">
            <a:off x="3412902" y="3304116"/>
            <a:ext cx="1480933" cy="6794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a:endCxn id="19" idx="1"/>
          </p:cNvCxnSpPr>
          <p:nvPr/>
        </p:nvCxnSpPr>
        <p:spPr>
          <a:xfrm>
            <a:off x="3386540" y="4363650"/>
            <a:ext cx="1507431" cy="7777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a:endCxn id="16" idx="1"/>
          </p:cNvCxnSpPr>
          <p:nvPr/>
        </p:nvCxnSpPr>
        <p:spPr>
          <a:xfrm>
            <a:off x="3412902" y="4535634"/>
            <a:ext cx="1481069" cy="17493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31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9"/>
                                        </p:tgtEl>
                                      </p:cBhvr>
                                      <p:by x="150000" y="150000"/>
                                    </p:animScale>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2000" fill="hold"/>
                                        <p:tgtEl>
                                          <p:spTgt spid="12"/>
                                        </p:tgtEl>
                                      </p:cBhvr>
                                      <p:by x="150000" y="150000"/>
                                    </p:animScale>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nodeType="clickEffect">
                                  <p:stCondLst>
                                    <p:cond delay="0"/>
                                  </p:stCondLst>
                                  <p:childTnLst>
                                    <p:animScale>
                                      <p:cBhvr>
                                        <p:cTn id="21" dur="2000" fill="hold"/>
                                        <p:tgtEl>
                                          <p:spTgt spid="18"/>
                                        </p:tgtEl>
                                      </p:cBhvr>
                                      <p:by x="150000" y="150000"/>
                                    </p:animScale>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nodeType="clickEffect">
                                  <p:stCondLst>
                                    <p:cond delay="0"/>
                                  </p:stCondLst>
                                  <p:childTnLst>
                                    <p:animScale>
                                      <p:cBhvr>
                                        <p:cTn id="25" dur="2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pic>
        <p:nvPicPr>
          <p:cNvPr id="4" name="Espace réservé du contenu 3"/>
          <p:cNvPicPr>
            <a:picLocks noGrp="1" noChangeAspect="1"/>
          </p:cNvPicPr>
          <p:nvPr>
            <p:ph idx="1"/>
          </p:nvPr>
        </p:nvPicPr>
        <p:blipFill>
          <a:blip r:embed="rId2"/>
          <a:stretch>
            <a:fillRect/>
          </a:stretch>
        </p:blipFill>
        <p:spPr>
          <a:xfrm>
            <a:off x="646111" y="2052638"/>
            <a:ext cx="9404723" cy="4195762"/>
          </a:xfrm>
          <a:prstGeom prst="rect">
            <a:avLst/>
          </a:prstGeom>
          <a:solidFill>
            <a:schemeClr val="accent3">
              <a:lumMod val="20000"/>
              <a:lumOff val="80000"/>
            </a:schemeClr>
          </a:solidFill>
          <a:ln>
            <a:solidFill>
              <a:schemeClr val="tx2">
                <a:lumMod val="90000"/>
              </a:schemeClr>
            </a:solidFill>
          </a:ln>
        </p:spPr>
      </p:pic>
    </p:spTree>
    <p:extLst>
      <p:ext uri="{BB962C8B-B14F-4D97-AF65-F5344CB8AC3E}">
        <p14:creationId xmlns:p14="http://schemas.microsoft.com/office/powerpoint/2010/main" val="109724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9"/>
            <a:ext cx="9403742" cy="3420602"/>
          </a:xfrm>
          <a:solidFill>
            <a:schemeClr val="accent3">
              <a:lumMod val="20000"/>
              <a:lumOff val="80000"/>
            </a:schemeClr>
          </a:solidFill>
        </p:spPr>
        <p:txBody>
          <a:bodyPr>
            <a:normAutofit/>
          </a:bodyPr>
          <a:lstStyle/>
          <a:p>
            <a:pPr algn="r" rtl="1"/>
            <a:endParaRPr lang="ar-DZ" dirty="0" smtClean="0"/>
          </a:p>
          <a:p>
            <a:pPr algn="r" rtl="1"/>
            <a:endParaRPr lang="ar-DZ" dirty="0"/>
          </a:p>
          <a:p>
            <a:pPr algn="ctr" rtl="1"/>
            <a:r>
              <a:rPr lang="ar-SA" sz="4000" b="1" dirty="0">
                <a:solidFill>
                  <a:schemeClr val="accent6"/>
                </a:solidFill>
                <a:latin typeface="Sakkal Majalla" panose="02000000000000000000" pitchFamily="2" charset="-78"/>
                <a:cs typeface="Sakkal Majalla" panose="02000000000000000000" pitchFamily="2" charset="-78"/>
              </a:rPr>
              <a:t>مبادئ التسيير الجبائي</a:t>
            </a:r>
            <a:endParaRPr lang="ar-DZ" sz="4000" b="1" dirty="0">
              <a:solidFill>
                <a:schemeClr val="accent6"/>
              </a:solidFill>
              <a:latin typeface="Sakkal Majalla" panose="02000000000000000000" pitchFamily="2" charset="-78"/>
              <a:cs typeface="Sakkal Majalla" panose="02000000000000000000" pitchFamily="2" charset="-78"/>
            </a:endParaRPr>
          </a:p>
          <a:p>
            <a:pPr algn="r" rtl="1">
              <a:buFont typeface="Wingdings" panose="05000000000000000000" pitchFamily="2" charset="2"/>
              <a:buChar char="q"/>
            </a:pPr>
            <a:r>
              <a:rPr lang="ar-DZ" sz="4000" b="1" dirty="0">
                <a:solidFill>
                  <a:schemeClr val="accent6"/>
                </a:solidFill>
                <a:latin typeface="Sakkal Majalla" panose="02000000000000000000" pitchFamily="2" charset="-78"/>
                <a:cs typeface="Sakkal Majalla" panose="02000000000000000000" pitchFamily="2" charset="-78"/>
              </a:rPr>
              <a:t>مبدأ الحرية في التسيير </a:t>
            </a:r>
          </a:p>
          <a:p>
            <a:pPr algn="r" rtl="1">
              <a:buFont typeface="Wingdings" panose="05000000000000000000" pitchFamily="2" charset="2"/>
              <a:buChar char="q"/>
            </a:pPr>
            <a:r>
              <a:rPr lang="ar-DZ" sz="4000" b="1" dirty="0">
                <a:solidFill>
                  <a:schemeClr val="accent6"/>
                </a:solidFill>
                <a:latin typeface="Sakkal Majalla" panose="02000000000000000000" pitchFamily="2" charset="-78"/>
                <a:cs typeface="Sakkal Majalla" panose="02000000000000000000" pitchFamily="2" charset="-78"/>
              </a:rPr>
              <a:t>مبدأ عدم التدخل في التسيير</a:t>
            </a:r>
          </a:p>
          <a:p>
            <a:pPr algn="r" rtl="1"/>
            <a:endParaRPr lang="fr-FR" dirty="0"/>
          </a:p>
        </p:txBody>
      </p:sp>
    </p:spTree>
    <p:extLst>
      <p:ext uri="{BB962C8B-B14F-4D97-AF65-F5344CB8AC3E}">
        <p14:creationId xmlns:p14="http://schemas.microsoft.com/office/powerpoint/2010/main" val="27588989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403742" cy="3124389"/>
          </a:xfrm>
          <a:solidFill>
            <a:schemeClr val="tx1">
              <a:lumMod val="85000"/>
            </a:schemeClr>
          </a:solidFill>
        </p:spPr>
        <p:txBody>
          <a:bodyPr>
            <a:normAutofit fontScale="92500" lnSpcReduction="20000"/>
          </a:bodyPr>
          <a:lstStyle/>
          <a:p>
            <a:pPr algn="ctr" rtl="1"/>
            <a:endParaRPr lang="ar-DZ" b="1" dirty="0" smtClean="0">
              <a:latin typeface="Traditional Arabic" panose="02020603050405020304" pitchFamily="18" charset="-78"/>
              <a:cs typeface="Traditional Arabic" panose="02020603050405020304" pitchFamily="18" charset="-78"/>
            </a:endParaRPr>
          </a:p>
          <a:p>
            <a:pPr algn="ctr" rtl="1"/>
            <a:endParaRPr lang="ar-DZ" b="1" dirty="0">
              <a:latin typeface="Traditional Arabic" panose="02020603050405020304" pitchFamily="18" charset="-78"/>
              <a:cs typeface="Traditional Arabic" panose="02020603050405020304" pitchFamily="18" charset="-78"/>
            </a:endParaRPr>
          </a:p>
          <a:p>
            <a:pPr algn="ctr" rtl="1"/>
            <a:r>
              <a:rPr lang="ar-DZ" sz="4000" b="1" dirty="0" smtClean="0">
                <a:solidFill>
                  <a:schemeClr val="bg1"/>
                </a:solidFill>
                <a:latin typeface="Sakkal Majalla" panose="02000000000000000000" pitchFamily="2" charset="-78"/>
                <a:cs typeface="Sakkal Majalla" panose="02000000000000000000" pitchFamily="2" charset="-78"/>
              </a:rPr>
              <a:t>حدود </a:t>
            </a:r>
            <a:r>
              <a:rPr lang="ar-DZ" sz="4000" b="1" dirty="0">
                <a:solidFill>
                  <a:schemeClr val="bg1"/>
                </a:solidFill>
                <a:latin typeface="Sakkal Majalla" panose="02000000000000000000" pitchFamily="2" charset="-78"/>
                <a:cs typeface="Sakkal Majalla" panose="02000000000000000000" pitchFamily="2" charset="-78"/>
              </a:rPr>
              <a:t>التسيير الجبائي</a:t>
            </a:r>
          </a:p>
          <a:p>
            <a:pPr marL="0" indent="0" algn="ctr" rtl="1">
              <a:buNone/>
            </a:pPr>
            <a:endParaRPr lang="ar-DZ" sz="4000" b="1" dirty="0">
              <a:latin typeface="Sakkal Majalla" panose="02000000000000000000" pitchFamily="2" charset="-78"/>
              <a:cs typeface="Sakkal Majalla" panose="02000000000000000000" pitchFamily="2" charset="-78"/>
            </a:endParaRPr>
          </a:p>
          <a:p>
            <a:pPr algn="r" rtl="1">
              <a:buFont typeface="Wingdings" panose="05000000000000000000" pitchFamily="2" charset="2"/>
              <a:buChar char="Ø"/>
            </a:pPr>
            <a:r>
              <a:rPr lang="ar-SA" sz="4000" b="1" dirty="0">
                <a:solidFill>
                  <a:schemeClr val="accent6">
                    <a:lumMod val="75000"/>
                  </a:schemeClr>
                </a:solidFill>
                <a:latin typeface="Sakkal Majalla" panose="02000000000000000000" pitchFamily="2" charset="-78"/>
                <a:cs typeface="Sakkal Majalla" panose="02000000000000000000" pitchFamily="2" charset="-78"/>
              </a:rPr>
              <a:t>رغم الحرية التي أقرها المشرع للمؤسسة في تسيير حياتها إلا أنه يجب أن يتم في ظل التقيد ببعض الحدود </a:t>
            </a:r>
            <a:r>
              <a:rPr lang="ar-DZ" sz="4000" b="1" dirty="0">
                <a:solidFill>
                  <a:schemeClr val="accent6">
                    <a:lumMod val="75000"/>
                  </a:schemeClr>
                </a:solidFill>
                <a:latin typeface="Sakkal Majalla" panose="02000000000000000000" pitchFamily="2" charset="-78"/>
                <a:cs typeface="Sakkal Majalla" panose="02000000000000000000" pitchFamily="2" charset="-78"/>
              </a:rPr>
              <a:t>وهي:</a:t>
            </a:r>
            <a:endParaRPr lang="fr-FR" sz="4000" b="1" dirty="0">
              <a:solidFill>
                <a:schemeClr val="accent6">
                  <a:lumMod val="75000"/>
                </a:schemeClr>
              </a:solidFill>
              <a:latin typeface="Sakkal Majalla" panose="02000000000000000000" pitchFamily="2" charset="-78"/>
              <a:cs typeface="Sakkal Majalla" panose="02000000000000000000" pitchFamily="2" charset="-78"/>
            </a:endParaRPr>
          </a:p>
          <a:p>
            <a:endParaRPr lang="fr-FR" sz="4000" dirty="0">
              <a:solidFill>
                <a:schemeClr val="accent6">
                  <a:lumMod val="75000"/>
                </a:schemeClr>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78182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2" end="2"/>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1000"/>
                                        <p:tgtEl>
                                          <p:spTgt spid="3">
                                            <p:txEl>
                                              <p:pRg st="4" end="4"/>
                                            </p:txEl>
                                          </p:spTgt>
                                        </p:tgtEl>
                                      </p:cBhvr>
                                    </p:animEffect>
                                    <p:anim calcmode="lin" valueType="num">
                                      <p:cBhvr>
                                        <p:cTn id="1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solidFill>
        </p:spPr>
        <p:txBody>
          <a:bodyPr/>
          <a:lstStyle/>
          <a:p>
            <a:pPr algn="ct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a:t>
            </a:r>
            <a:r>
              <a:rPr lang="ar-DZ" sz="4000" dirty="0" smtClean="0">
                <a:solidFill>
                  <a:prstClr val="black"/>
                </a:solidFill>
                <a:latin typeface="Sakkal Majalla" panose="02000000000000000000" pitchFamily="2" charset="-78"/>
                <a:cs typeface="Sakkal Majalla" panose="02000000000000000000" pitchFamily="2" charset="-78"/>
              </a:rPr>
              <a:t>وتدقيق</a:t>
            </a:r>
            <a:br>
              <a:rPr lang="ar-DZ" sz="4000" dirty="0" smtClean="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smtClean="0">
                <a:solidFill>
                  <a:prstClr val="black"/>
                </a:solidFill>
                <a:latin typeface="Sakkal Majalla" panose="02000000000000000000" pitchFamily="2" charset="-78"/>
                <a:cs typeface="Sakkal Majalla" panose="02000000000000000000" pitchFamily="2" charset="-78"/>
              </a:rPr>
              <a:t/>
            </a:r>
            <a:br>
              <a:rPr lang="ar-DZ" sz="4000" dirty="0" smtClean="0">
                <a:solidFill>
                  <a:prstClr val="black"/>
                </a:solidFill>
                <a:latin typeface="Sakkal Majalla" panose="02000000000000000000" pitchFamily="2" charset="-78"/>
                <a:cs typeface="Sakkal Majalla" panose="02000000000000000000" pitchFamily="2" charset="-78"/>
              </a:rPr>
            </a:b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919318639"/>
              </p:ext>
            </p:extLst>
          </p:nvPr>
        </p:nvGraphicFramePr>
        <p:xfrm>
          <a:off x="646112" y="2910625"/>
          <a:ext cx="9403742" cy="33377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Image 4"/>
          <p:cNvPicPr>
            <a:picLocks noChangeAspect="1"/>
          </p:cNvPicPr>
          <p:nvPr/>
        </p:nvPicPr>
        <p:blipFill>
          <a:blip r:embed="rId7"/>
          <a:stretch>
            <a:fillRect/>
          </a:stretch>
        </p:blipFill>
        <p:spPr>
          <a:xfrm>
            <a:off x="1066247" y="3309870"/>
            <a:ext cx="8564450" cy="652576"/>
          </a:xfrm>
          <a:prstGeom prst="rect">
            <a:avLst/>
          </a:prstGeom>
        </p:spPr>
      </p:pic>
    </p:spTree>
    <p:extLst>
      <p:ext uri="{BB962C8B-B14F-4D97-AF65-F5344CB8AC3E}">
        <p14:creationId xmlns:p14="http://schemas.microsoft.com/office/powerpoint/2010/main" val="133030962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anim calcmode="lin" valueType="num">
                                      <p:cBhvr>
                                        <p:cTn id="8" dur="2000" fill="hold"/>
                                        <p:tgtEl>
                                          <p:spTgt spid="5"/>
                                        </p:tgtEl>
                                        <p:attrNameLst>
                                          <p:attrName>ppt_w</p:attrName>
                                        </p:attrNameLst>
                                      </p:cBhvr>
                                      <p:tavLst>
                                        <p:tav tm="0" fmla="#ppt_w*sin(2.5*pi*$)">
                                          <p:val>
                                            <p:fltVal val="0"/>
                                          </p:val>
                                        </p:tav>
                                        <p:tav tm="100000">
                                          <p:val>
                                            <p:fltVal val="1"/>
                                          </p:val>
                                        </p:tav>
                                      </p:tavLst>
                                    </p:anim>
                                    <p:anim calcmode="lin" valueType="num">
                                      <p:cBhvr>
                                        <p:cTn id="9"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1" y="2052918"/>
            <a:ext cx="9404723" cy="3806969"/>
          </a:xfrm>
          <a:solidFill>
            <a:schemeClr val="accent2">
              <a:lumMod val="20000"/>
              <a:lumOff val="80000"/>
            </a:schemeClr>
          </a:solidFill>
        </p:spPr>
        <p:txBody>
          <a:bodyPr/>
          <a:lstStyle/>
          <a:p>
            <a:pPr algn="r" rtl="1"/>
            <a:endParaRPr lang="ar-DZ" dirty="0" smtClean="0"/>
          </a:p>
          <a:p>
            <a:pPr algn="r" rtl="1"/>
            <a:endParaRPr lang="ar-DZ" dirty="0"/>
          </a:p>
          <a:p>
            <a:pPr algn="r" rtl="1"/>
            <a:endParaRPr lang="ar-DZ" dirty="0" smtClean="0"/>
          </a:p>
          <a:p>
            <a:pPr marL="0" indent="0" algn="r" rtl="1">
              <a:buNone/>
            </a:pPr>
            <a:endParaRPr lang="ar-DZ" dirty="0"/>
          </a:p>
          <a:p>
            <a:pPr algn="r" rtl="1"/>
            <a:endParaRPr lang="ar-DZ" dirty="0" smtClean="0"/>
          </a:p>
          <a:p>
            <a:pPr lvl="0" algn="just" rtl="1">
              <a:buClr>
                <a:srgbClr val="B31166"/>
              </a:buClr>
              <a:buFont typeface="Wingdings" panose="05000000000000000000" pitchFamily="2" charset="2"/>
              <a:buChar char="v"/>
            </a:pPr>
            <a:r>
              <a:rPr lang="ar-SA" sz="3200" b="1" dirty="0">
                <a:solidFill>
                  <a:prstClr val="black">
                    <a:lumMod val="75000"/>
                    <a:lumOff val="25000"/>
                  </a:prstClr>
                </a:solidFill>
                <a:latin typeface="Sakkal Majalla" panose="02000000000000000000" pitchFamily="2" charset="-78"/>
                <a:cs typeface="Sakkal Majalla" panose="02000000000000000000" pitchFamily="2" charset="-78"/>
              </a:rPr>
              <a:t>أعطى المشرع </a:t>
            </a:r>
            <a:r>
              <a:rPr lang="ar-SA" sz="3200" b="1" dirty="0">
                <a:solidFill>
                  <a:srgbClr val="00B050"/>
                </a:solidFill>
                <a:latin typeface="Sakkal Majalla" panose="02000000000000000000" pitchFamily="2" charset="-78"/>
                <a:cs typeface="Sakkal Majalla" panose="02000000000000000000" pitchFamily="2" charset="-78"/>
              </a:rPr>
              <a:t>كامل الحرية للمؤسسة </a:t>
            </a:r>
            <a:r>
              <a:rPr lang="ar-SA" sz="3200" b="1" dirty="0">
                <a:solidFill>
                  <a:prstClr val="black">
                    <a:lumMod val="75000"/>
                    <a:lumOff val="25000"/>
                  </a:prstClr>
                </a:solidFill>
                <a:latin typeface="Sakkal Majalla" panose="02000000000000000000" pitchFamily="2" charset="-78"/>
                <a:cs typeface="Sakkal Majalla" panose="02000000000000000000" pitchFamily="2" charset="-78"/>
              </a:rPr>
              <a:t>في تسيير حياتها في ظل </a:t>
            </a:r>
            <a:r>
              <a:rPr lang="ar-SA" sz="3200" b="1" dirty="0">
                <a:solidFill>
                  <a:srgbClr val="00B050"/>
                </a:solidFill>
                <a:latin typeface="Sakkal Majalla" panose="02000000000000000000" pitchFamily="2" charset="-78"/>
                <a:cs typeface="Sakkal Majalla" panose="02000000000000000000" pitchFamily="2" charset="-78"/>
              </a:rPr>
              <a:t>احترام القواعد القانونية</a:t>
            </a:r>
            <a:r>
              <a:rPr lang="ar-SA" sz="3200" b="1" dirty="0">
                <a:solidFill>
                  <a:prstClr val="black">
                    <a:lumMod val="75000"/>
                    <a:lumOff val="25000"/>
                  </a:prstClr>
                </a:solidFill>
                <a:latin typeface="Sakkal Majalla" panose="02000000000000000000" pitchFamily="2" charset="-78"/>
                <a:cs typeface="Sakkal Majalla" panose="02000000000000000000" pitchFamily="2" charset="-78"/>
              </a:rPr>
              <a:t> المعمول بها، فعدم احترام التشريعات </a:t>
            </a:r>
            <a:r>
              <a:rPr lang="ar-SA" sz="3200" b="1" dirty="0" err="1">
                <a:solidFill>
                  <a:prstClr val="black">
                    <a:lumMod val="75000"/>
                    <a:lumOff val="25000"/>
                  </a:prstClr>
                </a:solidFill>
                <a:latin typeface="Sakkal Majalla" panose="02000000000000000000" pitchFamily="2" charset="-78"/>
                <a:cs typeface="Sakkal Majalla" panose="02000000000000000000" pitchFamily="2" charset="-78"/>
              </a:rPr>
              <a:t>الجبائية</a:t>
            </a:r>
            <a:r>
              <a:rPr lang="ar-SA" sz="3200" b="1" dirty="0">
                <a:solidFill>
                  <a:prstClr val="black">
                    <a:lumMod val="75000"/>
                    <a:lumOff val="25000"/>
                  </a:prstClr>
                </a:solidFill>
                <a:latin typeface="Sakkal Majalla" panose="02000000000000000000" pitchFamily="2" charset="-78"/>
                <a:cs typeface="Sakkal Majalla" panose="02000000000000000000" pitchFamily="2" charset="-78"/>
              </a:rPr>
              <a:t> في تسيير المؤسسة يعتبر </a:t>
            </a:r>
            <a:r>
              <a:rPr lang="ar-SA" sz="3200" b="1" dirty="0">
                <a:solidFill>
                  <a:srgbClr val="FF0000"/>
                </a:solidFill>
                <a:latin typeface="Sakkal Majalla" panose="02000000000000000000" pitchFamily="2" charset="-78"/>
                <a:cs typeface="Sakkal Majalla" panose="02000000000000000000" pitchFamily="2" charset="-78"/>
              </a:rPr>
              <a:t>تعسفاً قانونياً</a:t>
            </a:r>
            <a:r>
              <a:rPr lang="ar-SA" sz="3200" dirty="0">
                <a:solidFill>
                  <a:prstClr val="black">
                    <a:lumMod val="75000"/>
                    <a:lumOff val="25000"/>
                  </a:prstClr>
                </a:solidFill>
                <a:latin typeface="Sakkal Majalla" panose="02000000000000000000" pitchFamily="2" charset="-78"/>
                <a:cs typeface="Sakkal Majalla" panose="02000000000000000000" pitchFamily="2" charset="-78"/>
              </a:rPr>
              <a:t>.</a:t>
            </a:r>
            <a:endParaRPr lang="fr-FR" sz="3200" dirty="0">
              <a:solidFill>
                <a:prstClr val="black">
                  <a:lumMod val="75000"/>
                  <a:lumOff val="25000"/>
                </a:prstClr>
              </a:solidFill>
              <a:latin typeface="Sakkal Majalla" panose="02000000000000000000" pitchFamily="2" charset="-78"/>
              <a:cs typeface="Sakkal Majalla" panose="02000000000000000000" pitchFamily="2" charset="-78"/>
            </a:endParaRPr>
          </a:p>
          <a:p>
            <a:pPr algn="r" rtl="1"/>
            <a:endParaRPr lang="fr-FR" dirty="0"/>
          </a:p>
        </p:txBody>
      </p:sp>
      <p:sp>
        <p:nvSpPr>
          <p:cNvPr id="4" name="Rectangle 3"/>
          <p:cNvSpPr/>
          <p:nvPr/>
        </p:nvSpPr>
        <p:spPr>
          <a:xfrm>
            <a:off x="4185863" y="3136613"/>
            <a:ext cx="3820278" cy="707886"/>
          </a:xfrm>
          <a:prstGeom prst="rect">
            <a:avLst/>
          </a:prstGeom>
        </p:spPr>
        <p:txBody>
          <a:bodyPr wrap="none">
            <a:spAutoFit/>
          </a:bodyPr>
          <a:lstStyle/>
          <a:p>
            <a:pPr marL="342900" lvl="0" indent="-342900" algn="ctr" rtl="1">
              <a:spcBef>
                <a:spcPts val="1000"/>
              </a:spcBef>
              <a:buClr>
                <a:srgbClr val="B31166"/>
              </a:buClr>
              <a:buSzPct val="80000"/>
              <a:buFont typeface="Wingdings 3" charset="2"/>
              <a:buChar char=""/>
            </a:pPr>
            <a:r>
              <a:rPr lang="ar-DZ" sz="4000" b="1" dirty="0" smtClean="0">
                <a:solidFill>
                  <a:schemeClr val="accent6">
                    <a:lumMod val="75000"/>
                  </a:schemeClr>
                </a:solidFill>
                <a:latin typeface="Sakkal Majalla" panose="02000000000000000000" pitchFamily="2" charset="-78"/>
                <a:cs typeface="Sakkal Majalla" panose="02000000000000000000" pitchFamily="2" charset="-78"/>
              </a:rPr>
              <a:t> أولا- </a:t>
            </a:r>
            <a:r>
              <a:rPr lang="ar-SA" sz="4000" b="1" dirty="0" smtClean="0">
                <a:solidFill>
                  <a:schemeClr val="accent6">
                    <a:lumMod val="75000"/>
                  </a:schemeClr>
                </a:solidFill>
                <a:latin typeface="Sakkal Majalla" panose="02000000000000000000" pitchFamily="2" charset="-78"/>
                <a:cs typeface="Sakkal Majalla" panose="02000000000000000000" pitchFamily="2" charset="-78"/>
              </a:rPr>
              <a:t>الحدود </a:t>
            </a:r>
            <a:r>
              <a:rPr lang="ar-SA" sz="4000" b="1" dirty="0">
                <a:solidFill>
                  <a:schemeClr val="accent6">
                    <a:lumMod val="75000"/>
                  </a:schemeClr>
                </a:solidFill>
                <a:latin typeface="Sakkal Majalla" panose="02000000000000000000" pitchFamily="2" charset="-78"/>
                <a:cs typeface="Sakkal Majalla" panose="02000000000000000000" pitchFamily="2" charset="-78"/>
              </a:rPr>
              <a:t>القانونية</a:t>
            </a:r>
            <a:endParaRPr lang="ar-DZ" sz="4000" b="1" dirty="0">
              <a:solidFill>
                <a:schemeClr val="accent6">
                  <a:lumMod val="75000"/>
                </a:schemeClr>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17241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3">
                                            <p:txEl>
                                              <p:pRg st="5" end="5"/>
                                            </p:txEl>
                                          </p:spTgt>
                                        </p:tgtEl>
                                        <p:attrNameLst>
                                          <p:attrName>ppt_x</p:attrName>
                                          <p:attrName>ppt_y</p:attrName>
                                        </p:attrNameLst>
                                      </p:cBhvr>
                                    </p:animMotion>
                                    <p:animRot by="1500000">
                                      <p:cBhvr>
                                        <p:cTn id="11" dur="125" fill="hold">
                                          <p:stCondLst>
                                            <p:cond delay="0"/>
                                          </p:stCondLst>
                                        </p:cTn>
                                        <p:tgtEl>
                                          <p:spTgt spid="3">
                                            <p:txEl>
                                              <p:pRg st="5" end="5"/>
                                            </p:txEl>
                                          </p:spTgt>
                                        </p:tgtEl>
                                        <p:attrNameLst>
                                          <p:attrName>r</p:attrName>
                                        </p:attrNameLst>
                                      </p:cBhvr>
                                    </p:animRot>
                                    <p:animRot by="-1500000">
                                      <p:cBhvr>
                                        <p:cTn id="12" dur="125" fill="hold">
                                          <p:stCondLst>
                                            <p:cond delay="125"/>
                                          </p:stCondLst>
                                        </p:cTn>
                                        <p:tgtEl>
                                          <p:spTgt spid="3">
                                            <p:txEl>
                                              <p:pRg st="5" end="5"/>
                                            </p:txEl>
                                          </p:spTgt>
                                        </p:tgtEl>
                                        <p:attrNameLst>
                                          <p:attrName>r</p:attrName>
                                        </p:attrNameLst>
                                      </p:cBhvr>
                                    </p:animRot>
                                    <p:animRot by="-1500000">
                                      <p:cBhvr>
                                        <p:cTn id="13" dur="125" fill="hold">
                                          <p:stCondLst>
                                            <p:cond delay="250"/>
                                          </p:stCondLst>
                                        </p:cTn>
                                        <p:tgtEl>
                                          <p:spTgt spid="3">
                                            <p:txEl>
                                              <p:pRg st="5" end="5"/>
                                            </p:txEl>
                                          </p:spTgt>
                                        </p:tgtEl>
                                        <p:attrNameLst>
                                          <p:attrName>r</p:attrName>
                                        </p:attrNameLst>
                                      </p:cBhvr>
                                    </p:animRot>
                                    <p:animRot by="1500000">
                                      <p:cBhvr>
                                        <p:cTn id="14" dur="125" fill="hold">
                                          <p:stCondLst>
                                            <p:cond delay="375"/>
                                          </p:stCondLst>
                                        </p:cTn>
                                        <p:tgtEl>
                                          <p:spTgt spid="3">
                                            <p:txEl>
                                              <p:pRg st="5" end="5"/>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tx2"/>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pic>
        <p:nvPicPr>
          <p:cNvPr id="5" name="Espace réservé du contenu 4"/>
          <p:cNvPicPr>
            <a:picLocks noGrp="1" noChangeAspect="1"/>
          </p:cNvPicPr>
          <p:nvPr>
            <p:ph idx="1"/>
          </p:nvPr>
        </p:nvPicPr>
        <p:blipFill>
          <a:blip r:embed="rId2"/>
          <a:stretch>
            <a:fillRect/>
          </a:stretch>
        </p:blipFill>
        <p:spPr>
          <a:xfrm>
            <a:off x="1970639" y="3863982"/>
            <a:ext cx="6273498" cy="573074"/>
          </a:xfrm>
          <a:prstGeom prst="rect">
            <a:avLst/>
          </a:prstGeom>
        </p:spPr>
      </p:pic>
      <p:sp>
        <p:nvSpPr>
          <p:cNvPr id="4" name="Rectangle 3"/>
          <p:cNvSpPr/>
          <p:nvPr/>
        </p:nvSpPr>
        <p:spPr>
          <a:xfrm rot="16200000">
            <a:off x="-297912" y="4145132"/>
            <a:ext cx="4075434" cy="461665"/>
          </a:xfrm>
          <a:prstGeom prst="rect">
            <a:avLst/>
          </a:prstGeom>
          <a:solidFill>
            <a:srgbClr val="FF0000"/>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SA" sz="2400" b="1" i="0" u="none" strike="noStrike" kern="0" cap="none" spc="0" normalizeH="0" baseline="0" noProof="0" dirty="0" smtClean="0">
                <a:ln>
                  <a:noFill/>
                </a:ln>
                <a:solidFill>
                  <a:schemeClr val="bg1">
                    <a:lumMod val="95000"/>
                    <a:lumOff val="5000"/>
                  </a:schemeClr>
                </a:solidFill>
                <a:effectLst/>
                <a:uLnTx/>
                <a:uFillTx/>
                <a:latin typeface="Times New Roman" panose="02020603050405020304" pitchFamily="18" charset="0"/>
                <a:ea typeface="Calibri" panose="020F0502020204030204" pitchFamily="34" charset="0"/>
                <a:cs typeface="Traditional Arabic" panose="02020603050405020304" pitchFamily="18" charset="-78"/>
              </a:rPr>
              <a:t>يعتبر استعمال </a:t>
            </a:r>
            <a:r>
              <a:rPr kumimoji="0" lang="ar-DZ" sz="2400" b="1" i="0" u="none" strike="noStrike" kern="0" cap="none" spc="0" normalizeH="0" baseline="0" noProof="0" dirty="0" smtClean="0">
                <a:ln>
                  <a:noFill/>
                </a:ln>
                <a:solidFill>
                  <a:schemeClr val="bg1">
                    <a:lumMod val="95000"/>
                    <a:lumOff val="5000"/>
                  </a:schemeClr>
                </a:solidFill>
                <a:effectLst/>
                <a:uLnTx/>
                <a:uFillTx/>
                <a:latin typeface="Times New Roman" panose="02020603050405020304" pitchFamily="18" charset="0"/>
                <a:ea typeface="Calibri" panose="020F0502020204030204" pitchFamily="34" charset="0"/>
                <a:cs typeface="Traditional Arabic" panose="02020603050405020304" pitchFamily="18" charset="-78"/>
              </a:rPr>
              <a:t>ال</a:t>
            </a:r>
            <a:r>
              <a:rPr kumimoji="0" lang="ar-SA" sz="2400" b="1" i="0" u="none" strike="noStrike" kern="0" cap="none" spc="0" normalizeH="0" baseline="0" noProof="0" dirty="0" smtClean="0">
                <a:ln>
                  <a:noFill/>
                </a:ln>
                <a:solidFill>
                  <a:schemeClr val="bg1">
                    <a:lumMod val="95000"/>
                    <a:lumOff val="5000"/>
                  </a:schemeClr>
                </a:solidFill>
                <a:effectLst/>
                <a:uLnTx/>
                <a:uFillTx/>
                <a:latin typeface="Times New Roman" panose="02020603050405020304" pitchFamily="18" charset="0"/>
                <a:ea typeface="Calibri" panose="020F0502020204030204" pitchFamily="34" charset="0"/>
                <a:cs typeface="Traditional Arabic" panose="02020603050405020304" pitchFamily="18" charset="-78"/>
              </a:rPr>
              <a:t>حق تعسفاً في الأحوال التالية</a:t>
            </a:r>
            <a:endParaRPr kumimoji="0" lang="fr-FR" sz="2400" b="1" i="0" u="none" strike="noStrike" kern="0" cap="none" spc="0" normalizeH="0" baseline="0" noProof="0" dirty="0" smtClean="0">
              <a:ln>
                <a:noFill/>
              </a:ln>
              <a:solidFill>
                <a:schemeClr val="bg1">
                  <a:lumMod val="95000"/>
                  <a:lumOff val="5000"/>
                </a:schemeClr>
              </a:solidFill>
              <a:effectLst/>
              <a:uLnTx/>
              <a:uFillTx/>
            </a:endParaRPr>
          </a:p>
        </p:txBody>
      </p:sp>
      <p:pic>
        <p:nvPicPr>
          <p:cNvPr id="6" name="Image 5"/>
          <p:cNvPicPr>
            <a:picLocks noChangeAspect="1"/>
          </p:cNvPicPr>
          <p:nvPr/>
        </p:nvPicPr>
        <p:blipFill>
          <a:blip r:embed="rId3"/>
          <a:stretch>
            <a:fillRect/>
          </a:stretch>
        </p:blipFill>
        <p:spPr>
          <a:xfrm>
            <a:off x="1970639" y="3245476"/>
            <a:ext cx="6273500" cy="562918"/>
          </a:xfrm>
          <a:prstGeom prst="rect">
            <a:avLst/>
          </a:prstGeom>
        </p:spPr>
      </p:pic>
      <p:pic>
        <p:nvPicPr>
          <p:cNvPr id="7" name="Image 6"/>
          <p:cNvPicPr>
            <a:picLocks noChangeAspect="1"/>
          </p:cNvPicPr>
          <p:nvPr/>
        </p:nvPicPr>
        <p:blipFill>
          <a:blip r:embed="rId4"/>
          <a:stretch>
            <a:fillRect/>
          </a:stretch>
        </p:blipFill>
        <p:spPr>
          <a:xfrm>
            <a:off x="1970638" y="4511707"/>
            <a:ext cx="6273499" cy="575447"/>
          </a:xfrm>
          <a:prstGeom prst="rect">
            <a:avLst/>
          </a:prstGeom>
        </p:spPr>
      </p:pic>
      <p:pic>
        <p:nvPicPr>
          <p:cNvPr id="8" name="Image 7"/>
          <p:cNvPicPr>
            <a:picLocks noChangeAspect="1"/>
          </p:cNvPicPr>
          <p:nvPr/>
        </p:nvPicPr>
        <p:blipFill>
          <a:blip r:embed="rId5"/>
          <a:stretch>
            <a:fillRect/>
          </a:stretch>
        </p:blipFill>
        <p:spPr>
          <a:xfrm>
            <a:off x="1970639" y="5215022"/>
            <a:ext cx="6303982" cy="619108"/>
          </a:xfrm>
          <a:prstGeom prst="rect">
            <a:avLst/>
          </a:prstGeom>
        </p:spPr>
      </p:pic>
    </p:spTree>
    <p:extLst>
      <p:ext uri="{BB962C8B-B14F-4D97-AF65-F5344CB8AC3E}">
        <p14:creationId xmlns:p14="http://schemas.microsoft.com/office/powerpoint/2010/main" val="2572052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6"/>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5"/>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7"/>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08502" cy="1400530"/>
          </a:xfrm>
          <a:solidFill>
            <a:schemeClr val="tx2"/>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4" name="Espace réservé du contenu 3"/>
          <p:cNvSpPr>
            <a:spLocks noGrp="1"/>
          </p:cNvSpPr>
          <p:nvPr>
            <p:ph idx="1"/>
          </p:nvPr>
        </p:nvSpPr>
        <p:spPr>
          <a:xfrm>
            <a:off x="646110" y="1988243"/>
            <a:ext cx="10713057" cy="400110"/>
          </a:xfrm>
          <a:prstGeom prst="rect">
            <a:avLst/>
          </a:prstGeom>
          <a:solidFill>
            <a:schemeClr val="accent4">
              <a:lumMod val="20000"/>
              <a:lumOff val="80000"/>
            </a:schemeClr>
          </a:solidFill>
        </p:spPr>
        <p:txBody>
          <a:bodyPr wrap="square">
            <a:spAutoFit/>
          </a:bodyPr>
          <a:lstStyle/>
          <a:p>
            <a:pPr algn="ctr" rtl="1"/>
            <a:r>
              <a:rPr lang="ar-SA" b="1" dirty="0">
                <a:solidFill>
                  <a:schemeClr val="bg1"/>
                </a:solidFill>
                <a:latin typeface="Times New Roman" panose="02020603050405020304" pitchFamily="18" charset="0"/>
                <a:ea typeface="Calibri" panose="020F0502020204030204" pitchFamily="34" charset="0"/>
                <a:cs typeface="Traditional Arabic" panose="02020603050405020304" pitchFamily="18" charset="-78"/>
              </a:rPr>
              <a:t>أبرز مظاهر </a:t>
            </a:r>
            <a:r>
              <a:rPr lang="ar-SA" b="1" dirty="0" smtClean="0">
                <a:solidFill>
                  <a:schemeClr val="bg1"/>
                </a:solidFill>
                <a:latin typeface="Times New Roman" panose="02020603050405020304" pitchFamily="18" charset="0"/>
                <a:ea typeface="Calibri" panose="020F0502020204030204" pitchFamily="34" charset="0"/>
                <a:cs typeface="Traditional Arabic" panose="02020603050405020304" pitchFamily="18" charset="-78"/>
              </a:rPr>
              <a:t>الت</a:t>
            </a:r>
            <a:r>
              <a:rPr lang="ar-DZ" b="1" dirty="0" smtClean="0">
                <a:solidFill>
                  <a:schemeClr val="bg1"/>
                </a:solidFill>
                <a:latin typeface="Times New Roman" panose="02020603050405020304" pitchFamily="18" charset="0"/>
                <a:ea typeface="Calibri" panose="020F0502020204030204" pitchFamily="34" charset="0"/>
                <a:cs typeface="Traditional Arabic" panose="02020603050405020304" pitchFamily="18" charset="-78"/>
              </a:rPr>
              <a:t>ع</a:t>
            </a:r>
            <a:r>
              <a:rPr lang="ar-SA" b="1" dirty="0" smtClean="0">
                <a:solidFill>
                  <a:schemeClr val="bg1"/>
                </a:solidFill>
                <a:latin typeface="Times New Roman" panose="02020603050405020304" pitchFamily="18" charset="0"/>
                <a:ea typeface="Calibri" panose="020F0502020204030204" pitchFamily="34" charset="0"/>
                <a:cs typeface="Traditional Arabic" panose="02020603050405020304" pitchFamily="18" charset="-78"/>
              </a:rPr>
              <a:t>سف الت</a:t>
            </a:r>
            <a:r>
              <a:rPr lang="ar-DZ" b="1" dirty="0" smtClean="0">
                <a:solidFill>
                  <a:schemeClr val="bg1"/>
                </a:solidFill>
                <a:latin typeface="Times New Roman" panose="02020603050405020304" pitchFamily="18" charset="0"/>
                <a:ea typeface="Calibri" panose="020F0502020204030204" pitchFamily="34" charset="0"/>
                <a:cs typeface="Traditional Arabic" panose="02020603050405020304" pitchFamily="18" charset="-78"/>
              </a:rPr>
              <a:t>ي</a:t>
            </a:r>
            <a:r>
              <a:rPr lang="ar-SA" b="1" dirty="0" smtClean="0">
                <a:solidFill>
                  <a:schemeClr val="bg1"/>
                </a:solidFill>
                <a:latin typeface="Times New Roman" panose="02020603050405020304" pitchFamily="18" charset="0"/>
                <a:ea typeface="Calibri" panose="020F0502020204030204" pitchFamily="34" charset="0"/>
                <a:cs typeface="Traditional Arabic" panose="02020603050405020304" pitchFamily="18" charset="-78"/>
              </a:rPr>
              <a:t> يجب </a:t>
            </a:r>
            <a:r>
              <a:rPr lang="ar-SA" b="1" dirty="0">
                <a:solidFill>
                  <a:schemeClr val="bg1"/>
                </a:solidFill>
                <a:latin typeface="Times New Roman" panose="02020603050405020304" pitchFamily="18" charset="0"/>
                <a:ea typeface="Calibri" panose="020F0502020204030204" pitchFamily="34" charset="0"/>
                <a:cs typeface="Traditional Arabic" panose="02020603050405020304" pitchFamily="18" charset="-78"/>
              </a:rPr>
              <a:t>أن يتجنبها المسير</a:t>
            </a:r>
            <a:endParaRPr lang="fr-FR" b="1" dirty="0">
              <a:solidFill>
                <a:schemeClr val="bg1"/>
              </a:solidFill>
            </a:endParaRPr>
          </a:p>
        </p:txBody>
      </p:sp>
      <p:sp>
        <p:nvSpPr>
          <p:cNvPr id="5" name="Rectangle à coins arrondis 4"/>
          <p:cNvSpPr/>
          <p:nvPr/>
        </p:nvSpPr>
        <p:spPr>
          <a:xfrm>
            <a:off x="8925060" y="2523348"/>
            <a:ext cx="2434107" cy="1533497"/>
          </a:xfrm>
          <a:prstGeom prst="roundRect">
            <a:avLst/>
          </a:prstGeom>
          <a:solidFill>
            <a:schemeClr val="accent6">
              <a:lumMod val="20000"/>
              <a:lumOff val="80000"/>
            </a:schemeClr>
          </a:solidFill>
          <a:ln w="19050" cap="rnd" cmpd="sng" algn="ctr">
            <a:solidFill>
              <a:srgbClr val="B31166">
                <a:shade val="50000"/>
              </a:srgbClr>
            </a:solidFill>
            <a:prstDash val="solid"/>
          </a:ln>
          <a:effectLst/>
        </p:spPr>
        <p:txBody>
          <a:bodyPr rtlCol="0" anchor="ct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SA" sz="1800" b="1" i="0" u="none" strike="noStrike" kern="0" cap="none" spc="0" normalizeH="0" baseline="0" noProof="0" dirty="0" smtClean="0">
                <a:ln>
                  <a:noFill/>
                </a:ln>
                <a:solidFill>
                  <a:schemeClr val="bg1">
                    <a:lumMod val="95000"/>
                    <a:lumOff val="5000"/>
                  </a:schemeClr>
                </a:solidFill>
                <a:effectLst/>
                <a:uLnTx/>
                <a:uFillTx/>
                <a:latin typeface="Sakkal Majalla" panose="02000000000000000000" pitchFamily="2" charset="-78"/>
                <a:cs typeface="Sakkal Majalla" panose="02000000000000000000" pitchFamily="2" charset="-78"/>
              </a:rPr>
              <a:t>تشويه الطبيعة الحقيقية للعمليات كتخفيض قيم العقود والصفقات</a:t>
            </a:r>
            <a:r>
              <a:rPr kumimoji="0" lang="ar-DZ" sz="1800" b="1" i="0" u="none" strike="noStrike" kern="0" cap="none" spc="0" normalizeH="0" baseline="0" noProof="0" dirty="0" smtClean="0">
                <a:ln>
                  <a:noFill/>
                </a:ln>
                <a:solidFill>
                  <a:schemeClr val="bg1">
                    <a:lumMod val="95000"/>
                    <a:lumOff val="5000"/>
                  </a:schemeClr>
                </a:solidFill>
                <a:effectLst/>
                <a:uLnTx/>
                <a:uFillTx/>
                <a:latin typeface="Sakkal Majalla" panose="02000000000000000000" pitchFamily="2" charset="-78"/>
                <a:cs typeface="Sakkal Majalla" panose="02000000000000000000" pitchFamily="2" charset="-78"/>
              </a:rPr>
              <a:t> </a:t>
            </a:r>
          </a:p>
        </p:txBody>
      </p:sp>
      <p:sp>
        <p:nvSpPr>
          <p:cNvPr id="6" name="Rectangle à coins arrondis 5"/>
          <p:cNvSpPr/>
          <p:nvPr/>
        </p:nvSpPr>
        <p:spPr>
          <a:xfrm>
            <a:off x="8925060" y="4360178"/>
            <a:ext cx="2434107" cy="187319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rtl="1"/>
            <a:r>
              <a:rPr lang="ar-SA" b="1" dirty="0">
                <a:solidFill>
                  <a:schemeClr val="bg1">
                    <a:lumMod val="95000"/>
                    <a:lumOff val="5000"/>
                  </a:schemeClr>
                </a:solidFill>
                <a:latin typeface="Sakkal Majalla" panose="02000000000000000000" pitchFamily="2" charset="-78"/>
                <a:cs typeface="Sakkal Majalla" panose="02000000000000000000" pitchFamily="2" charset="-78"/>
              </a:rPr>
              <a:t>التصرفات الوهمية كتظاهر المؤسسة بالقيام بعمليات خالية من كل حقيقة، مثل تزييف العقود والفواتير والمؤسسات الوهمية</a:t>
            </a:r>
            <a:endParaRPr lang="fr-FR" b="1" dirty="0">
              <a:solidFill>
                <a:schemeClr val="bg1">
                  <a:lumMod val="95000"/>
                  <a:lumOff val="5000"/>
                </a:schemeClr>
              </a:solidFill>
              <a:latin typeface="Sakkal Majalla" panose="02000000000000000000" pitchFamily="2" charset="-78"/>
              <a:cs typeface="Sakkal Majalla" panose="02000000000000000000" pitchFamily="2" charset="-78"/>
            </a:endParaRPr>
          </a:p>
        </p:txBody>
      </p:sp>
      <p:sp>
        <p:nvSpPr>
          <p:cNvPr id="7" name="Rectangle à coins arrondis 6"/>
          <p:cNvSpPr/>
          <p:nvPr/>
        </p:nvSpPr>
        <p:spPr>
          <a:xfrm>
            <a:off x="6091708" y="4378817"/>
            <a:ext cx="2704562" cy="1854557"/>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rtl="1"/>
            <a:r>
              <a:rPr lang="ar-SA" b="1" dirty="0">
                <a:solidFill>
                  <a:schemeClr val="bg1">
                    <a:lumMod val="95000"/>
                    <a:lumOff val="5000"/>
                  </a:schemeClr>
                </a:solidFill>
                <a:latin typeface="Sakkal Majalla" panose="02000000000000000000" pitchFamily="2" charset="-78"/>
                <a:cs typeface="Sakkal Majalla" panose="02000000000000000000" pitchFamily="2" charset="-78"/>
              </a:rPr>
              <a:t>التسيير من خلال عدم التوافق بين الفعل والعقد المقدم للإدارة، والعقد المنجز بين المؤسسة وباقي الأطراف مثل التصريح بمعاملة عقارية في شكل هبة رغم أنها تمت في شكل بيع</a:t>
            </a:r>
            <a:endParaRPr lang="fr-FR" b="1" dirty="0">
              <a:solidFill>
                <a:schemeClr val="bg1">
                  <a:lumMod val="95000"/>
                  <a:lumOff val="5000"/>
                </a:schemeClr>
              </a:solidFill>
              <a:latin typeface="Sakkal Majalla" panose="02000000000000000000" pitchFamily="2" charset="-78"/>
              <a:cs typeface="Sakkal Majalla" panose="02000000000000000000" pitchFamily="2" charset="-78"/>
            </a:endParaRPr>
          </a:p>
        </p:txBody>
      </p:sp>
      <p:sp>
        <p:nvSpPr>
          <p:cNvPr id="17" name="Rectangle à coins arrondis 16"/>
          <p:cNvSpPr/>
          <p:nvPr/>
        </p:nvSpPr>
        <p:spPr>
          <a:xfrm>
            <a:off x="646111" y="2691686"/>
            <a:ext cx="2689516" cy="13651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b="1" dirty="0">
                <a:solidFill>
                  <a:schemeClr val="bg1">
                    <a:lumMod val="95000"/>
                    <a:lumOff val="5000"/>
                  </a:schemeClr>
                </a:solidFill>
                <a:latin typeface="Sakkal Majalla" panose="02000000000000000000" pitchFamily="2" charset="-78"/>
                <a:cs typeface="Sakkal Majalla" panose="02000000000000000000" pitchFamily="2" charset="-78"/>
              </a:rPr>
              <a:t>إخفاء الطبيعة الحقيقة للعملية عن طريق تعاقدات صورية هدفها تجنب أو تخفيض العبء الضريبي</a:t>
            </a:r>
          </a:p>
        </p:txBody>
      </p:sp>
      <p:sp>
        <p:nvSpPr>
          <p:cNvPr id="19" name="Rectangle à coins arrondis 18"/>
          <p:cNvSpPr/>
          <p:nvPr/>
        </p:nvSpPr>
        <p:spPr>
          <a:xfrm>
            <a:off x="3464417" y="4360179"/>
            <a:ext cx="2498501" cy="187319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b="1" dirty="0">
                <a:solidFill>
                  <a:schemeClr val="bg1">
                    <a:lumMod val="95000"/>
                    <a:lumOff val="5000"/>
                  </a:schemeClr>
                </a:solidFill>
                <a:latin typeface="Sakkal Majalla" panose="02000000000000000000" pitchFamily="2" charset="-78"/>
                <a:cs typeface="Sakkal Majalla" panose="02000000000000000000" pitchFamily="2" charset="-78"/>
              </a:rPr>
              <a:t>استعمال أشخاص أو مؤسسات وسيطة لإخفاء المكلف الحقيقي</a:t>
            </a:r>
          </a:p>
        </p:txBody>
      </p:sp>
      <p:sp>
        <p:nvSpPr>
          <p:cNvPr id="20" name="Rectangle à coins arrondis 19"/>
          <p:cNvSpPr/>
          <p:nvPr/>
        </p:nvSpPr>
        <p:spPr>
          <a:xfrm>
            <a:off x="646112" y="4360179"/>
            <a:ext cx="2689516" cy="1873196"/>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b="1" dirty="0">
                <a:solidFill>
                  <a:schemeClr val="bg1">
                    <a:lumMod val="95000"/>
                    <a:lumOff val="5000"/>
                  </a:schemeClr>
                </a:solidFill>
                <a:latin typeface="Sakkal Majalla" panose="02000000000000000000" pitchFamily="2" charset="-78"/>
                <a:cs typeface="Sakkal Majalla" panose="02000000000000000000" pitchFamily="2" charset="-78"/>
              </a:rPr>
              <a:t>تحقيق الهدف الضريبي الصرف، فمجرد انعدام أي هدف غير التملص من /أو تخفيض الضريبة، يحق لإدارة الضرائب أن تؤهل التصرف لأن يكون تعسفاً في استعمال الحق</a:t>
            </a:r>
          </a:p>
        </p:txBody>
      </p:sp>
    </p:spTree>
    <p:extLst>
      <p:ext uri="{BB962C8B-B14F-4D97-AF65-F5344CB8AC3E}">
        <p14:creationId xmlns:p14="http://schemas.microsoft.com/office/powerpoint/2010/main" val="44185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4">
                                            <p:bg/>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4">
                                            <p:txEl>
                                              <p:pRg st="0" end="0"/>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grpId="0" nodeType="clickEffect">
                                  <p:stCondLst>
                                    <p:cond delay="0"/>
                                  </p:stCondLst>
                                  <p:childTnLst>
                                    <p:animScale>
                                      <p:cBhvr>
                                        <p:cTn id="14" dur="2000" fill="hold"/>
                                        <p:tgtEl>
                                          <p:spTgt spid="5"/>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grpId="0" nodeType="clickEffect">
                                  <p:stCondLst>
                                    <p:cond delay="0"/>
                                  </p:stCondLst>
                                  <p:childTnLst>
                                    <p:animScale>
                                      <p:cBhvr>
                                        <p:cTn id="18" dur="2000" fill="hold"/>
                                        <p:tgtEl>
                                          <p:spTgt spid="6"/>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grpId="0" nodeType="clickEffect">
                                  <p:stCondLst>
                                    <p:cond delay="0"/>
                                  </p:stCondLst>
                                  <p:childTnLst>
                                    <p:animScale>
                                      <p:cBhvr>
                                        <p:cTn id="22" dur="2000" fill="hold"/>
                                        <p:tgtEl>
                                          <p:spTgt spid="7"/>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grpId="0" nodeType="clickEffect">
                                  <p:stCondLst>
                                    <p:cond delay="0"/>
                                  </p:stCondLst>
                                  <p:childTnLst>
                                    <p:animScale>
                                      <p:cBhvr>
                                        <p:cTn id="26" dur="2000" fill="hold"/>
                                        <p:tgtEl>
                                          <p:spTgt spid="20"/>
                                        </p:tgtEl>
                                      </p:cBhvr>
                                      <p:by x="150000" y="150000"/>
                                    </p:animScale>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grpId="0" nodeType="clickEffect">
                                  <p:stCondLst>
                                    <p:cond delay="0"/>
                                  </p:stCondLst>
                                  <p:childTnLst>
                                    <p:animScale>
                                      <p:cBhvr>
                                        <p:cTn id="30" dur="2000" fill="hold"/>
                                        <p:tgtEl>
                                          <p:spTgt spid="1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nimBg="1"/>
      <p:bldP spid="5" grpId="0" animBg="1"/>
      <p:bldP spid="6" grpId="0" animBg="1"/>
      <p:bldP spid="7" grpId="0" animBg="1"/>
      <p:bldP spid="17"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11305483" cy="1400530"/>
          </a:xfrm>
        </p:spPr>
        <p:txBody>
          <a:bodyPr/>
          <a:lstStyle/>
          <a:p>
            <a:endParaRPr lang="fr-FR" dirty="0"/>
          </a:p>
        </p:txBody>
      </p:sp>
      <p:sp>
        <p:nvSpPr>
          <p:cNvPr id="3" name="Espace réservé du contenu 2"/>
          <p:cNvSpPr>
            <a:spLocks noGrp="1"/>
          </p:cNvSpPr>
          <p:nvPr>
            <p:ph idx="1"/>
          </p:nvPr>
        </p:nvSpPr>
        <p:spPr>
          <a:xfrm>
            <a:off x="347730" y="2052918"/>
            <a:ext cx="11603864" cy="4195481"/>
          </a:xfrm>
          <a:solidFill>
            <a:srgbClr val="92D050"/>
          </a:solidFill>
        </p:spPr>
        <p:txBody>
          <a:bodyPr>
            <a:normAutofit/>
          </a:bodyPr>
          <a:lstStyle/>
          <a:p>
            <a:pPr algn="r" rtl="1"/>
            <a:r>
              <a:rPr lang="ar-DZ" sz="4000" b="1" dirty="0" smtClean="0">
                <a:solidFill>
                  <a:schemeClr val="accent6">
                    <a:lumMod val="50000"/>
                  </a:schemeClr>
                </a:solidFill>
                <a:latin typeface="Sakkal Majalla" panose="02000000000000000000" pitchFamily="2" charset="-78"/>
                <a:cs typeface="Sakkal Majalla" panose="02000000000000000000" pitchFamily="2" charset="-78"/>
              </a:rPr>
              <a:t>المراجعة </a:t>
            </a:r>
            <a:r>
              <a:rPr lang="ar-DZ" sz="4000" b="1" dirty="0" err="1" smtClean="0">
                <a:solidFill>
                  <a:schemeClr val="accent6">
                    <a:lumMod val="50000"/>
                  </a:schemeClr>
                </a:solidFill>
                <a:latin typeface="Sakkal Majalla" panose="02000000000000000000" pitchFamily="2" charset="-78"/>
                <a:cs typeface="Sakkal Majalla" panose="02000000000000000000" pitchFamily="2" charset="-78"/>
              </a:rPr>
              <a:t>الجبائية</a:t>
            </a:r>
            <a:r>
              <a:rPr lang="ar-DZ" sz="4000" b="1" dirty="0">
                <a:solidFill>
                  <a:schemeClr val="accent6">
                    <a:lumMod val="50000"/>
                  </a:schemeClr>
                </a:solidFill>
                <a:latin typeface="Sakkal Majalla" panose="02000000000000000000" pitchFamily="2" charset="-78"/>
                <a:cs typeface="Sakkal Majalla" panose="02000000000000000000" pitchFamily="2" charset="-78"/>
              </a:rPr>
              <a:t> </a:t>
            </a:r>
            <a:r>
              <a:rPr lang="ar-DZ" sz="4000" b="1" dirty="0" smtClean="0">
                <a:solidFill>
                  <a:schemeClr val="accent6">
                    <a:lumMod val="50000"/>
                  </a:schemeClr>
                </a:solidFill>
                <a:latin typeface="Sakkal Majalla" panose="02000000000000000000" pitchFamily="2" charset="-78"/>
                <a:cs typeface="Sakkal Majalla" panose="02000000000000000000" pitchFamily="2" charset="-78"/>
              </a:rPr>
              <a:t> </a:t>
            </a:r>
            <a:r>
              <a:rPr lang="ar-DZ" sz="4000" dirty="0" smtClean="0">
                <a:solidFill>
                  <a:schemeClr val="bg1"/>
                </a:solidFill>
                <a:latin typeface="Sakkal Majalla" panose="02000000000000000000" pitchFamily="2" charset="-78"/>
                <a:cs typeface="Sakkal Majalla" panose="02000000000000000000" pitchFamily="2" charset="-78"/>
              </a:rPr>
              <a:t>تتمثل مخرجاتها في ما يلي:</a:t>
            </a:r>
          </a:p>
          <a:p>
            <a:pPr algn="r" rtl="1"/>
            <a:r>
              <a:rPr lang="ar-DZ" sz="4000" dirty="0" smtClean="0">
                <a:solidFill>
                  <a:schemeClr val="bg1"/>
                </a:solidFill>
                <a:latin typeface="Sakkal Majalla" panose="02000000000000000000" pitchFamily="2" charset="-78"/>
                <a:cs typeface="Sakkal Majalla" panose="02000000000000000000" pitchFamily="2" charset="-78"/>
              </a:rPr>
              <a:t>تقرير المراجع الذي يتضمن توصيات ذات طابع وقائي وأخرى ذات طابع علاجي</a:t>
            </a:r>
          </a:p>
          <a:p>
            <a:pPr algn="r" rtl="1"/>
            <a:endParaRPr lang="fr-FR" sz="4000" dirty="0">
              <a:solidFill>
                <a:schemeClr val="bg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16911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nodeType="click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3">
                                            <p:txEl>
                                              <p:pRg st="1" end="1"/>
                                            </p:txEl>
                                          </p:spTgt>
                                        </p:tgtEl>
                                        <p:attrNameLst>
                                          <p:attrName>ppt_x</p:attrName>
                                          <p:attrName>ppt_y</p:attrName>
                                        </p:attrNameLst>
                                      </p:cBhvr>
                                    </p:animMotion>
                                    <p:animRot by="1500000">
                                      <p:cBhvr>
                                        <p:cTn id="11" dur="125" fill="hold">
                                          <p:stCondLst>
                                            <p:cond delay="0"/>
                                          </p:stCondLst>
                                        </p:cTn>
                                        <p:tgtEl>
                                          <p:spTgt spid="3">
                                            <p:txEl>
                                              <p:pRg st="1" end="1"/>
                                            </p:txEl>
                                          </p:spTgt>
                                        </p:tgtEl>
                                        <p:attrNameLst>
                                          <p:attrName>r</p:attrName>
                                        </p:attrNameLst>
                                      </p:cBhvr>
                                    </p:animRot>
                                    <p:animRot by="-1500000">
                                      <p:cBhvr>
                                        <p:cTn id="12" dur="125" fill="hold">
                                          <p:stCondLst>
                                            <p:cond delay="125"/>
                                          </p:stCondLst>
                                        </p:cTn>
                                        <p:tgtEl>
                                          <p:spTgt spid="3">
                                            <p:txEl>
                                              <p:pRg st="1" end="1"/>
                                            </p:txEl>
                                          </p:spTgt>
                                        </p:tgtEl>
                                        <p:attrNameLst>
                                          <p:attrName>r</p:attrName>
                                        </p:attrNameLst>
                                      </p:cBhvr>
                                    </p:animRot>
                                    <p:animRot by="-1500000">
                                      <p:cBhvr>
                                        <p:cTn id="13" dur="125" fill="hold">
                                          <p:stCondLst>
                                            <p:cond delay="250"/>
                                          </p:stCondLst>
                                        </p:cTn>
                                        <p:tgtEl>
                                          <p:spTgt spid="3">
                                            <p:txEl>
                                              <p:pRg st="1" end="1"/>
                                            </p:txEl>
                                          </p:spTgt>
                                        </p:tgtEl>
                                        <p:attrNameLst>
                                          <p:attrName>r</p:attrName>
                                        </p:attrNameLst>
                                      </p:cBhvr>
                                    </p:animRot>
                                    <p:animRot by="1500000">
                                      <p:cBhvr>
                                        <p:cTn id="14" dur="125" fill="hold">
                                          <p:stCondLst>
                                            <p:cond delay="375"/>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08503" cy="1400530"/>
          </a:xfrm>
          <a:solidFill>
            <a:schemeClr val="accent4">
              <a:lumMod val="20000"/>
              <a:lumOff val="8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1" y="2052918"/>
            <a:ext cx="9708503" cy="4195481"/>
          </a:xfrm>
          <a:solidFill>
            <a:schemeClr val="bg1">
              <a:lumMod val="65000"/>
              <a:lumOff val="35000"/>
            </a:schemeClr>
          </a:solidFill>
        </p:spPr>
        <p:txBody>
          <a:bodyPr>
            <a:normAutofit/>
          </a:bodyPr>
          <a:lstStyle/>
          <a:p>
            <a:pPr algn="ctr" rtl="1"/>
            <a:r>
              <a:rPr lang="ar-DZ" sz="4000" b="1" dirty="0" smtClean="0">
                <a:latin typeface="Sakkal Majalla" panose="02000000000000000000" pitchFamily="2" charset="-78"/>
                <a:cs typeface="Sakkal Majalla" panose="02000000000000000000" pitchFamily="2" charset="-78"/>
              </a:rPr>
              <a:t>ثانيا – الحدود المالية</a:t>
            </a:r>
          </a:p>
          <a:p>
            <a:pPr marL="0" indent="0" algn="r" rtl="1">
              <a:buNone/>
            </a:pPr>
            <a:r>
              <a:rPr lang="ar-SA" sz="4000" b="1" u="sng" dirty="0">
                <a:solidFill>
                  <a:schemeClr val="tx1">
                    <a:lumMod val="95000"/>
                    <a:lumOff val="5000"/>
                  </a:schemeClr>
                </a:solidFill>
                <a:latin typeface="Sakkal Majalla" panose="02000000000000000000" pitchFamily="2" charset="-78"/>
                <a:ea typeface="Calibri" panose="020F0502020204030204" pitchFamily="34" charset="0"/>
                <a:cs typeface="Sakkal Majalla" panose="02000000000000000000" pitchFamily="2" charset="-78"/>
              </a:rPr>
              <a:t>التصرف غير العادي في التسيير </a:t>
            </a:r>
            <a:r>
              <a:rPr lang="ar-SA" sz="4000" b="1" dirty="0">
                <a:latin typeface="Sakkal Majalla" panose="02000000000000000000" pitchFamily="2" charset="-78"/>
                <a:ea typeface="Calibri" panose="020F0502020204030204" pitchFamily="34" charset="0"/>
                <a:cs typeface="Sakkal Majalla" panose="02000000000000000000" pitchFamily="2" charset="-78"/>
              </a:rPr>
              <a:t>هو ذلك الذي يكون </a:t>
            </a:r>
            <a:r>
              <a:rPr lang="ar-SA" sz="4000" b="1" dirty="0">
                <a:solidFill>
                  <a:srgbClr val="FF0000"/>
                </a:solidFill>
                <a:latin typeface="Sakkal Majalla" panose="02000000000000000000" pitchFamily="2" charset="-78"/>
                <a:ea typeface="Calibri" panose="020F0502020204030204" pitchFamily="34" charset="0"/>
                <a:cs typeface="Sakkal Majalla" panose="02000000000000000000" pitchFamily="2" charset="-78"/>
              </a:rPr>
              <a:t>ضد مصالح المؤسسة </a:t>
            </a:r>
            <a:r>
              <a:rPr lang="ar-SA" sz="4000" b="1" dirty="0">
                <a:latin typeface="Sakkal Majalla" panose="02000000000000000000" pitchFamily="2" charset="-78"/>
                <a:ea typeface="Calibri" panose="020F0502020204030204" pitchFamily="34" charset="0"/>
                <a:cs typeface="Sakkal Majalla" panose="02000000000000000000" pitchFamily="2" charset="-78"/>
              </a:rPr>
              <a:t>والذي </a:t>
            </a:r>
            <a:r>
              <a:rPr lang="ar-SA" sz="4000" b="1" dirty="0">
                <a:solidFill>
                  <a:srgbClr val="FF0000"/>
                </a:solidFill>
                <a:latin typeface="Sakkal Majalla" panose="02000000000000000000" pitchFamily="2" charset="-78"/>
                <a:ea typeface="Calibri" panose="020F0502020204030204" pitchFamily="34" charset="0"/>
                <a:cs typeface="Sakkal Majalla" panose="02000000000000000000" pitchFamily="2" charset="-78"/>
              </a:rPr>
              <a:t>لا يقدم أي مقابل </a:t>
            </a:r>
            <a:r>
              <a:rPr lang="ar-SA" sz="4000" b="1" dirty="0">
                <a:latin typeface="Sakkal Majalla" panose="02000000000000000000" pitchFamily="2" charset="-78"/>
                <a:ea typeface="Calibri" panose="020F0502020204030204" pitchFamily="34" charset="0"/>
                <a:cs typeface="Sakkal Majalla" panose="02000000000000000000" pitchFamily="2" charset="-78"/>
              </a:rPr>
              <a:t>مباشر أو غير مباشر، مادي أو غير مادي لمؤسسة هدفها تحقيق الربح، وهو فعل </a:t>
            </a:r>
            <a:r>
              <a:rPr lang="ar-SA" sz="4000" b="1" dirty="0">
                <a:solidFill>
                  <a:srgbClr val="FF0000"/>
                </a:solidFill>
                <a:latin typeface="Sakkal Majalla" panose="02000000000000000000" pitchFamily="2" charset="-78"/>
                <a:ea typeface="Calibri" panose="020F0502020204030204" pitchFamily="34" charset="0"/>
                <a:cs typeface="Sakkal Majalla" panose="02000000000000000000" pitchFamily="2" charset="-78"/>
              </a:rPr>
              <a:t>لا يشكل خرقا للالتزامات </a:t>
            </a:r>
            <a:r>
              <a:rPr lang="ar-SA" sz="4000" b="1" dirty="0" err="1">
                <a:solidFill>
                  <a:srgbClr val="FF0000"/>
                </a:solidFill>
                <a:latin typeface="Sakkal Majalla" panose="02000000000000000000" pitchFamily="2" charset="-78"/>
                <a:ea typeface="Calibri" panose="020F0502020204030204" pitchFamily="34" charset="0"/>
                <a:cs typeface="Sakkal Majalla" panose="02000000000000000000" pitchFamily="2" charset="-78"/>
              </a:rPr>
              <a:t>الجبائية</a:t>
            </a:r>
            <a:r>
              <a:rPr lang="ar-SA" sz="4000" b="1" dirty="0">
                <a:solidFill>
                  <a:srgbClr val="FF0000"/>
                </a:solidFill>
                <a:latin typeface="Sakkal Majalla" panose="02000000000000000000" pitchFamily="2" charset="-78"/>
                <a:ea typeface="Calibri" panose="020F0502020204030204" pitchFamily="34" charset="0"/>
                <a:cs typeface="Sakkal Majalla" panose="02000000000000000000" pitchFamily="2" charset="-78"/>
              </a:rPr>
              <a:t> </a:t>
            </a:r>
            <a:r>
              <a:rPr lang="ar-SA" sz="4000" b="1" dirty="0">
                <a:latin typeface="Sakkal Majalla" panose="02000000000000000000" pitchFamily="2" charset="-78"/>
                <a:ea typeface="Calibri" panose="020F0502020204030204" pitchFamily="34" charset="0"/>
                <a:cs typeface="Sakkal Majalla" panose="02000000000000000000" pitchFamily="2" charset="-78"/>
              </a:rPr>
              <a:t>للمؤسسة وعليه فإن النظر في هذا التصرف يكون على المستوى الاقتصادي وليس القانوني.</a:t>
            </a:r>
            <a:endParaRPr lang="fr-FR" sz="4000" b="1" dirty="0">
              <a:latin typeface="Sakkal Majalla" panose="02000000000000000000" pitchFamily="2" charset="-78"/>
              <a:ea typeface="Calibri" panose="020F0502020204030204" pitchFamily="34" charset="0"/>
              <a:cs typeface="Sakkal Majalla" panose="02000000000000000000" pitchFamily="2" charset="-78"/>
            </a:endParaRPr>
          </a:p>
          <a:p>
            <a:pPr marL="0" indent="0" algn="ctr" rtl="1">
              <a:buNone/>
            </a:pPr>
            <a:endParaRPr lang="fr-FR" sz="40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393383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3">
                                            <p:txEl>
                                              <p:pRg st="1" end="1"/>
                                            </p:txEl>
                                          </p:spTgt>
                                        </p:tgtEl>
                                        <p:attrNameLst>
                                          <p:attrName>ppt_x</p:attrName>
                                          <p:attrName>ppt_y</p:attrName>
                                        </p:attrNameLst>
                                      </p:cBhvr>
                                    </p:animMotion>
                                    <p:animRot by="1500000">
                                      <p:cBhvr>
                                        <p:cTn id="14" dur="125" fill="hold">
                                          <p:stCondLst>
                                            <p:cond delay="0"/>
                                          </p:stCondLst>
                                        </p:cTn>
                                        <p:tgtEl>
                                          <p:spTgt spid="3">
                                            <p:txEl>
                                              <p:pRg st="1" end="1"/>
                                            </p:txEl>
                                          </p:spTgt>
                                        </p:tgtEl>
                                        <p:attrNameLst>
                                          <p:attrName>r</p:attrName>
                                        </p:attrNameLst>
                                      </p:cBhvr>
                                    </p:animRot>
                                    <p:animRot by="-1500000">
                                      <p:cBhvr>
                                        <p:cTn id="15" dur="125" fill="hold">
                                          <p:stCondLst>
                                            <p:cond delay="125"/>
                                          </p:stCondLst>
                                        </p:cTn>
                                        <p:tgtEl>
                                          <p:spTgt spid="3">
                                            <p:txEl>
                                              <p:pRg st="1" end="1"/>
                                            </p:txEl>
                                          </p:spTgt>
                                        </p:tgtEl>
                                        <p:attrNameLst>
                                          <p:attrName>r</p:attrName>
                                        </p:attrNameLst>
                                      </p:cBhvr>
                                    </p:animRot>
                                    <p:animRot by="-1500000">
                                      <p:cBhvr>
                                        <p:cTn id="16" dur="125" fill="hold">
                                          <p:stCondLst>
                                            <p:cond delay="250"/>
                                          </p:stCondLst>
                                        </p:cTn>
                                        <p:tgtEl>
                                          <p:spTgt spid="3">
                                            <p:txEl>
                                              <p:pRg st="1" end="1"/>
                                            </p:txEl>
                                          </p:spTgt>
                                        </p:tgtEl>
                                        <p:attrNameLst>
                                          <p:attrName>r</p:attrName>
                                        </p:attrNameLst>
                                      </p:cBhvr>
                                    </p:animRot>
                                    <p:animRot by="1500000">
                                      <p:cBhvr>
                                        <p:cTn id="17" dur="125" fill="hold">
                                          <p:stCondLst>
                                            <p:cond delay="375"/>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95624" cy="1400530"/>
          </a:xfrm>
          <a:solidFill>
            <a:schemeClr val="accent4">
              <a:lumMod val="20000"/>
              <a:lumOff val="8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695624" cy="4195481"/>
          </a:xfrm>
          <a:solidFill>
            <a:schemeClr val="accent6">
              <a:lumMod val="40000"/>
              <a:lumOff val="60000"/>
            </a:schemeClr>
          </a:solidFill>
        </p:spPr>
        <p:txBody>
          <a:bodyPr/>
          <a:lstStyle/>
          <a:p>
            <a:pPr algn="ctr" rtl="1"/>
            <a:endParaRPr lang="ar-DZ" dirty="0" smtClean="0"/>
          </a:p>
          <a:p>
            <a:pPr lvl="0" algn="ctr" rtl="1">
              <a:buClr>
                <a:srgbClr val="B31166"/>
              </a:buClr>
            </a:pPr>
            <a:r>
              <a:rPr lang="ar-SA" sz="3200" b="1" dirty="0">
                <a:solidFill>
                  <a:prstClr val="black">
                    <a:lumMod val="75000"/>
                    <a:lumOff val="25000"/>
                  </a:prstClr>
                </a:solidFill>
                <a:latin typeface="Traditional Arabic" panose="02020603050405020304" pitchFamily="18" charset="-78"/>
                <a:cs typeface="Traditional Arabic" panose="02020603050405020304" pitchFamily="18" charset="-78"/>
              </a:rPr>
              <a:t>ومن بين الأفعال غير العادية في التسيير</a:t>
            </a:r>
            <a:endParaRPr lang="ar-DZ" sz="3200" b="1" dirty="0">
              <a:solidFill>
                <a:prstClr val="black">
                  <a:lumMod val="75000"/>
                  <a:lumOff val="25000"/>
                </a:prstClr>
              </a:solidFill>
              <a:latin typeface="Traditional Arabic" panose="02020603050405020304" pitchFamily="18" charset="-78"/>
              <a:cs typeface="Traditional Arabic" panose="02020603050405020304" pitchFamily="18" charset="-78"/>
            </a:endParaRPr>
          </a:p>
          <a:p>
            <a:pPr lvl="0" algn="r" rtl="1">
              <a:buClr>
                <a:srgbClr val="B31166"/>
              </a:buClr>
              <a:buFont typeface="Wingdings" panose="05000000000000000000" pitchFamily="2" charset="2"/>
              <a:buChar char="Ø"/>
            </a:pPr>
            <a:r>
              <a:rPr lang="ar-SA" sz="3200" dirty="0">
                <a:solidFill>
                  <a:srgbClr val="FFC000"/>
                </a:solidFill>
                <a:latin typeface="Traditional Arabic" panose="02020603050405020304" pitchFamily="18" charset="-78"/>
                <a:cs typeface="Traditional Arabic" panose="02020603050405020304" pitchFamily="18" charset="-78"/>
              </a:rPr>
              <a:t>تقديم قروض للمسيرين بدون فوائد</a:t>
            </a:r>
            <a:r>
              <a:rPr lang="ar-DZ" sz="3200" dirty="0">
                <a:solidFill>
                  <a:srgbClr val="FFC000"/>
                </a:solidFill>
                <a:latin typeface="Traditional Arabic" panose="02020603050405020304" pitchFamily="18" charset="-78"/>
                <a:cs typeface="Traditional Arabic" panose="02020603050405020304" pitchFamily="18" charset="-78"/>
              </a:rPr>
              <a:t>؛</a:t>
            </a:r>
          </a:p>
          <a:p>
            <a:pPr lvl="0" algn="r" rtl="1">
              <a:buClr>
                <a:srgbClr val="B31166"/>
              </a:buClr>
              <a:buFont typeface="Wingdings" panose="05000000000000000000" pitchFamily="2" charset="2"/>
              <a:buChar char="Ø"/>
            </a:pPr>
            <a:r>
              <a:rPr lang="ar-SA" sz="3200" dirty="0">
                <a:solidFill>
                  <a:srgbClr val="B31166">
                    <a:lumMod val="60000"/>
                    <a:lumOff val="40000"/>
                  </a:srgbClr>
                </a:solidFill>
                <a:latin typeface="Traditional Arabic" panose="02020603050405020304" pitchFamily="18" charset="-78"/>
                <a:cs typeface="Traditional Arabic" panose="02020603050405020304" pitchFamily="18" charset="-78"/>
              </a:rPr>
              <a:t>تحمل المؤسسة لأعباء خاصة للمسي</a:t>
            </a:r>
            <a:r>
              <a:rPr lang="ar-DZ" sz="3200" dirty="0">
                <a:solidFill>
                  <a:srgbClr val="B31166">
                    <a:lumMod val="60000"/>
                    <a:lumOff val="40000"/>
                  </a:srgbClr>
                </a:solidFill>
                <a:latin typeface="Traditional Arabic" panose="02020603050405020304" pitchFamily="18" charset="-78"/>
                <a:cs typeface="Traditional Arabic" panose="02020603050405020304" pitchFamily="18" charset="-78"/>
              </a:rPr>
              <a:t>ر؛</a:t>
            </a:r>
          </a:p>
          <a:p>
            <a:pPr lvl="0" algn="r" rtl="1">
              <a:buClr>
                <a:srgbClr val="B31166"/>
              </a:buClr>
              <a:buFont typeface="Wingdings" panose="05000000000000000000" pitchFamily="2" charset="2"/>
              <a:buChar char="Ø"/>
            </a:pPr>
            <a:r>
              <a:rPr lang="ar-SA" sz="3200" dirty="0">
                <a:solidFill>
                  <a:srgbClr val="00B050"/>
                </a:solidFill>
                <a:latin typeface="Traditional Arabic" panose="02020603050405020304" pitchFamily="18" charset="-78"/>
                <a:cs typeface="Traditional Arabic" panose="02020603050405020304" pitchFamily="18" charset="-78"/>
              </a:rPr>
              <a:t>التنازل عن عقارات للمسيرين بأسعار منخفضة عن الأسعار الحقيقية</a:t>
            </a:r>
            <a:r>
              <a:rPr lang="ar-DZ" sz="3200" dirty="0">
                <a:solidFill>
                  <a:srgbClr val="00B050"/>
                </a:solidFill>
                <a:latin typeface="Traditional Arabic" panose="02020603050405020304" pitchFamily="18" charset="-78"/>
                <a:cs typeface="Traditional Arabic" panose="02020603050405020304" pitchFamily="18" charset="-78"/>
              </a:rPr>
              <a:t>؛</a:t>
            </a:r>
          </a:p>
          <a:p>
            <a:pPr lvl="0" algn="r" rtl="1">
              <a:buClr>
                <a:srgbClr val="B31166"/>
              </a:buClr>
              <a:buFont typeface="Wingdings" panose="05000000000000000000" pitchFamily="2" charset="2"/>
              <a:buChar char="Ø"/>
            </a:pPr>
            <a:r>
              <a:rPr lang="ar-SA" sz="3200" dirty="0">
                <a:solidFill>
                  <a:srgbClr val="0070C0"/>
                </a:solidFill>
                <a:latin typeface="Traditional Arabic" panose="02020603050405020304" pitchFamily="18" charset="-78"/>
                <a:cs typeface="Traditional Arabic" panose="02020603050405020304" pitchFamily="18" charset="-78"/>
              </a:rPr>
              <a:t>التنازل عن حقوق تجاه مؤسسات ليست لها علاقة تجارية دائمة مع المؤسسة، والسبب الوحيد لذلك قد يكون وجود نفس الشركاء أو المسيرين في </a:t>
            </a:r>
            <a:r>
              <a:rPr lang="ar-SA" sz="3200" dirty="0" smtClean="0">
                <a:solidFill>
                  <a:srgbClr val="0070C0"/>
                </a:solidFill>
                <a:latin typeface="Traditional Arabic" panose="02020603050405020304" pitchFamily="18" charset="-78"/>
                <a:cs typeface="Traditional Arabic" panose="02020603050405020304" pitchFamily="18" charset="-78"/>
              </a:rPr>
              <a:t>المؤسستين</a:t>
            </a:r>
            <a:r>
              <a:rPr lang="ar-DZ" sz="3200" dirty="0" smtClean="0">
                <a:solidFill>
                  <a:srgbClr val="0070C0"/>
                </a:solidFill>
                <a:latin typeface="Traditional Arabic" panose="02020603050405020304" pitchFamily="18" charset="-78"/>
                <a:cs typeface="Traditional Arabic" panose="02020603050405020304" pitchFamily="18" charset="-78"/>
              </a:rPr>
              <a:t>.</a:t>
            </a:r>
            <a:endParaRPr lang="ar-DZ" sz="3200" b="1" dirty="0">
              <a:solidFill>
                <a:srgbClr val="0070C0"/>
              </a:solidFill>
              <a:latin typeface="Traditional Arabic" panose="02020603050405020304" pitchFamily="18" charset="-78"/>
              <a:cs typeface="Traditional Arabic" panose="02020603050405020304" pitchFamily="18" charset="-78"/>
            </a:endParaRPr>
          </a:p>
          <a:p>
            <a:pPr algn="ctr" rtl="1"/>
            <a:endParaRPr lang="fr-FR" dirty="0"/>
          </a:p>
        </p:txBody>
      </p:sp>
    </p:spTree>
    <p:extLst>
      <p:ext uri="{BB962C8B-B14F-4D97-AF65-F5344CB8AC3E}">
        <p14:creationId xmlns:p14="http://schemas.microsoft.com/office/powerpoint/2010/main" val="202710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3">
                                            <p:txEl>
                                              <p:pRg st="2" end="2"/>
                                            </p:txEl>
                                          </p:spTgt>
                                        </p:tgtEl>
                                      </p:cBhvr>
                                      <p:by x="150000" y="150000"/>
                                    </p:animScale>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2000" fill="hold"/>
                                        <p:tgtEl>
                                          <p:spTgt spid="3">
                                            <p:txEl>
                                              <p:pRg st="3" end="3"/>
                                            </p:txEl>
                                          </p:spTgt>
                                        </p:tgtEl>
                                      </p:cBhvr>
                                      <p:by x="150000" y="150000"/>
                                    </p:animScale>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nodeType="clickEffect">
                                  <p:stCondLst>
                                    <p:cond delay="0"/>
                                  </p:stCondLst>
                                  <p:childTnLst>
                                    <p:animScale>
                                      <p:cBhvr>
                                        <p:cTn id="21" dur="2000" fill="hold"/>
                                        <p:tgtEl>
                                          <p:spTgt spid="3">
                                            <p:txEl>
                                              <p:pRg st="4" end="4"/>
                                            </p:txEl>
                                          </p:spTgt>
                                        </p:tgtEl>
                                      </p:cBhvr>
                                      <p:by x="150000" y="150000"/>
                                    </p:animScale>
                                  </p:childTnLst>
                                </p:cTn>
                              </p:par>
                            </p:childTnLst>
                          </p:cTn>
                        </p:par>
                      </p:childTnLst>
                    </p:cTn>
                  </p:par>
                  <p:par>
                    <p:cTn id="22" fill="hold">
                      <p:stCondLst>
                        <p:cond delay="indefinite"/>
                      </p:stCondLst>
                      <p:childTnLst>
                        <p:par>
                          <p:cTn id="23" fill="hold">
                            <p:stCondLst>
                              <p:cond delay="0"/>
                            </p:stCondLst>
                            <p:childTnLst>
                              <p:par>
                                <p:cTn id="24" presetID="6" presetClass="emph" presetSubtype="0" fill="hold" nodeType="clickEffect">
                                  <p:stCondLst>
                                    <p:cond delay="0"/>
                                  </p:stCondLst>
                                  <p:childTnLst>
                                    <p:animScale>
                                      <p:cBhvr>
                                        <p:cTn id="25" dur="2000" fill="hold"/>
                                        <p:tgtEl>
                                          <p:spTgt spid="3">
                                            <p:txEl>
                                              <p:pRg st="5" end="5"/>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69866" cy="1400530"/>
          </a:xfrm>
          <a:solidFill>
            <a:schemeClr val="accent4">
              <a:lumMod val="20000"/>
              <a:lumOff val="8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669866" cy="4195481"/>
          </a:xfrm>
        </p:spPr>
        <p:txBody>
          <a:bodyPr>
            <a:normAutofit/>
          </a:bodyPr>
          <a:lstStyle/>
          <a:p>
            <a:pPr algn="ctr" rtl="1"/>
            <a:r>
              <a:rPr lang="ar-DZ" sz="4000" dirty="0" smtClean="0">
                <a:solidFill>
                  <a:srgbClr val="FFFF00"/>
                </a:solidFill>
                <a:latin typeface="Sakkal Majalla" panose="02000000000000000000" pitchFamily="2" charset="-78"/>
                <a:cs typeface="Sakkal Majalla" panose="02000000000000000000" pitchFamily="2" charset="-78"/>
              </a:rPr>
              <a:t>المحاضرة السابعة</a:t>
            </a:r>
          </a:p>
          <a:p>
            <a:pPr marL="0" indent="0" algn="ctr" rtl="1">
              <a:buNone/>
            </a:pPr>
            <a:r>
              <a:rPr lang="ar-DZ" sz="4000" b="1" dirty="0" smtClean="0">
                <a:solidFill>
                  <a:schemeClr val="accent2">
                    <a:lumMod val="75000"/>
                  </a:schemeClr>
                </a:solidFill>
                <a:latin typeface="Traditional Arabic" panose="02020603050405020304" pitchFamily="18" charset="-78"/>
                <a:cs typeface="Traditional Arabic" panose="02020603050405020304" pitchFamily="18" charset="-78"/>
              </a:rPr>
              <a:t>  </a:t>
            </a:r>
          </a:p>
          <a:p>
            <a:pPr marL="0" indent="0" algn="ctr" rtl="1">
              <a:buNone/>
            </a:pPr>
            <a:r>
              <a:rPr lang="ar-DZ" sz="4000" b="1" dirty="0" smtClean="0">
                <a:solidFill>
                  <a:srgbClr val="00B0F0"/>
                </a:solidFill>
                <a:latin typeface="Sakkal Majalla" panose="02000000000000000000" pitchFamily="2" charset="-78"/>
                <a:cs typeface="Sakkal Majalla" panose="02000000000000000000" pitchFamily="2" charset="-78"/>
              </a:rPr>
              <a:t>التصريحات </a:t>
            </a:r>
            <a:r>
              <a:rPr lang="ar-DZ" sz="4000" b="1" dirty="0" err="1">
                <a:solidFill>
                  <a:srgbClr val="00B0F0"/>
                </a:solidFill>
                <a:latin typeface="Sakkal Majalla" panose="02000000000000000000" pitchFamily="2" charset="-78"/>
                <a:cs typeface="Sakkal Majalla" panose="02000000000000000000" pitchFamily="2" charset="-78"/>
              </a:rPr>
              <a:t>الجبائية</a:t>
            </a:r>
            <a:endParaRPr lang="fr-FR" sz="4000" b="1" dirty="0">
              <a:solidFill>
                <a:srgbClr val="00B0F0"/>
              </a:solidFill>
              <a:latin typeface="Sakkal Majalla" panose="02000000000000000000" pitchFamily="2" charset="-78"/>
              <a:cs typeface="Sakkal Majalla" panose="02000000000000000000" pitchFamily="2" charset="-78"/>
            </a:endParaRPr>
          </a:p>
          <a:p>
            <a:pPr marL="0" indent="0" algn="ctr" rtl="1">
              <a:buNone/>
            </a:pPr>
            <a:endParaRPr lang="fr-FR" sz="4000" dirty="0">
              <a:solidFill>
                <a:srgbClr val="FFFF00"/>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228375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95624" cy="1400530"/>
          </a:xfrm>
          <a:solidFill>
            <a:schemeClr val="accent4">
              <a:lumMod val="20000"/>
              <a:lumOff val="8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a:t>
            </a:r>
            <a:r>
              <a:rPr lang="ar-DZ" sz="4000" dirty="0" smtClean="0">
                <a:solidFill>
                  <a:prstClr val="black"/>
                </a:solidFill>
                <a:latin typeface="Sakkal Majalla" panose="02000000000000000000" pitchFamily="2" charset="-78"/>
                <a:cs typeface="Sakkal Majalla" panose="02000000000000000000" pitchFamily="2" charset="-78"/>
              </a:rPr>
              <a:t>وتدقيق</a:t>
            </a:r>
            <a:br>
              <a:rPr lang="ar-DZ" sz="4000" dirty="0" smtClean="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endParaRPr lang="fr-FR" dirty="0"/>
          </a:p>
        </p:txBody>
      </p:sp>
      <p:sp>
        <p:nvSpPr>
          <p:cNvPr id="3" name="Espace réservé du contenu 2"/>
          <p:cNvSpPr>
            <a:spLocks noGrp="1"/>
          </p:cNvSpPr>
          <p:nvPr>
            <p:ph idx="1"/>
          </p:nvPr>
        </p:nvSpPr>
        <p:spPr>
          <a:xfrm>
            <a:off x="646111" y="1988525"/>
            <a:ext cx="9695624" cy="3652422"/>
          </a:xfrm>
          <a:solidFill>
            <a:schemeClr val="accent6">
              <a:lumMod val="40000"/>
              <a:lumOff val="60000"/>
            </a:schemeClr>
          </a:solidFill>
        </p:spPr>
        <p:txBody>
          <a:bodyPr/>
          <a:lstStyle/>
          <a:p>
            <a:pPr marL="0" lvl="0" indent="0" algn="ctr">
              <a:buClr>
                <a:srgbClr val="B31166"/>
              </a:buClr>
              <a:buNone/>
            </a:pPr>
            <a:r>
              <a:rPr lang="ar-DZ" sz="2800" b="1" dirty="0">
                <a:solidFill>
                  <a:srgbClr val="E9943A">
                    <a:lumMod val="75000"/>
                  </a:srgbClr>
                </a:solidFill>
                <a:latin typeface="Traditional Arabic" panose="02020603050405020304" pitchFamily="18" charset="-78"/>
                <a:cs typeface="Traditional Arabic" panose="02020603050405020304" pitchFamily="18" charset="-78"/>
              </a:rPr>
              <a:t>تعريف التصريحات </a:t>
            </a:r>
            <a:r>
              <a:rPr lang="ar-DZ" sz="2800" b="1" dirty="0" err="1">
                <a:solidFill>
                  <a:srgbClr val="E9943A">
                    <a:lumMod val="75000"/>
                  </a:srgbClr>
                </a:solidFill>
                <a:latin typeface="Traditional Arabic" panose="02020603050405020304" pitchFamily="18" charset="-78"/>
                <a:cs typeface="Traditional Arabic" panose="02020603050405020304" pitchFamily="18" charset="-78"/>
              </a:rPr>
              <a:t>الجبائية</a:t>
            </a:r>
            <a:r>
              <a:rPr lang="ar-DZ" sz="2800" b="1" dirty="0" smtClean="0">
                <a:solidFill>
                  <a:srgbClr val="9B6BF2">
                    <a:lumMod val="75000"/>
                  </a:srgbClr>
                </a:solidFill>
                <a:latin typeface="Traditional Arabic" panose="02020603050405020304" pitchFamily="18" charset="-78"/>
                <a:cs typeface="Traditional Arabic" panose="02020603050405020304" pitchFamily="18" charset="-78"/>
              </a:rPr>
              <a:t>:</a:t>
            </a:r>
          </a:p>
          <a:p>
            <a:pPr marL="0" lvl="0" indent="0" algn="r">
              <a:buClr>
                <a:srgbClr val="B31166"/>
              </a:buClr>
              <a:buNone/>
            </a:pPr>
            <a:endParaRPr lang="fr-FR" sz="2800" b="1" dirty="0">
              <a:solidFill>
                <a:srgbClr val="9B6BF2">
                  <a:lumMod val="75000"/>
                </a:srgbClr>
              </a:solidFill>
              <a:latin typeface="Traditional Arabic" panose="02020603050405020304" pitchFamily="18" charset="-78"/>
              <a:cs typeface="Traditional Arabic" panose="02020603050405020304" pitchFamily="18" charset="-78"/>
            </a:endParaRPr>
          </a:p>
          <a:p>
            <a:pPr marL="0" lvl="0" indent="0" algn="r">
              <a:buClr>
                <a:srgbClr val="B31166"/>
              </a:buClr>
              <a:buNone/>
            </a:pPr>
            <a:r>
              <a:rPr lang="ar-DZ" sz="3600" dirty="0">
                <a:solidFill>
                  <a:prstClr val="black">
                    <a:lumMod val="75000"/>
                    <a:lumOff val="25000"/>
                  </a:prstClr>
                </a:solidFill>
                <a:latin typeface="Traditional Arabic" panose="02020603050405020304" pitchFamily="18" charset="-78"/>
                <a:cs typeface="Traditional Arabic" panose="02020603050405020304" pitchFamily="18" charset="-78"/>
              </a:rPr>
              <a:t>هي عبارة عن </a:t>
            </a:r>
            <a:r>
              <a:rPr lang="ar-DZ" sz="3600" b="1" dirty="0">
                <a:solidFill>
                  <a:srgbClr val="FFFF00"/>
                </a:solidFill>
                <a:latin typeface="Traditional Arabic" panose="02020603050405020304" pitchFamily="18" charset="-78"/>
                <a:cs typeface="Traditional Arabic" panose="02020603050405020304" pitchFamily="18" charset="-78"/>
              </a:rPr>
              <a:t>وثائق يستلمها المكلف من إدارة الضرائب </a:t>
            </a:r>
            <a:r>
              <a:rPr lang="ar-DZ" sz="3600" b="1" dirty="0">
                <a:solidFill>
                  <a:srgbClr val="00B0F0"/>
                </a:solidFill>
                <a:latin typeface="Traditional Arabic" panose="02020603050405020304" pitchFamily="18" charset="-78"/>
                <a:cs typeface="Traditional Arabic" panose="02020603050405020304" pitchFamily="18" charset="-78"/>
              </a:rPr>
              <a:t>من أجل التصريح فيها برقم أعماله أو أرباحه أو تكاليفه</a:t>
            </a:r>
            <a:r>
              <a:rPr lang="ar-DZ" sz="3600" dirty="0">
                <a:solidFill>
                  <a:prstClr val="black">
                    <a:lumMod val="75000"/>
                    <a:lumOff val="25000"/>
                  </a:prstClr>
                </a:solidFill>
                <a:latin typeface="Traditional Arabic" panose="02020603050405020304" pitchFamily="18" charset="-78"/>
                <a:cs typeface="Traditional Arabic" panose="02020603050405020304" pitchFamily="18" charset="-78"/>
              </a:rPr>
              <a:t>...الخ، ثم يقوم بإرجاعها لمصلحة الضرائب كدليل إثبات تستعين به هذه الأخيرة لتحديد مبلغ الضريبة المناسب للمكلف.</a:t>
            </a:r>
            <a:endParaRPr lang="fr-FR" sz="3600" dirty="0">
              <a:solidFill>
                <a:prstClr val="black">
                  <a:lumMod val="75000"/>
                  <a:lumOff val="25000"/>
                </a:prstClr>
              </a:solidFill>
              <a:latin typeface="Traditional Arabic" panose="02020603050405020304" pitchFamily="18" charset="-78"/>
              <a:cs typeface="Traditional Arabic" panose="02020603050405020304" pitchFamily="18" charset="-78"/>
            </a:endParaRPr>
          </a:p>
          <a:p>
            <a:endParaRPr lang="fr-FR" dirty="0"/>
          </a:p>
        </p:txBody>
      </p:sp>
    </p:spTree>
    <p:extLst>
      <p:ext uri="{BB962C8B-B14F-4D97-AF65-F5344CB8AC3E}">
        <p14:creationId xmlns:p14="http://schemas.microsoft.com/office/powerpoint/2010/main" val="3283449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3">
                                            <p:txEl>
                                              <p:pRg st="2" end="2"/>
                                            </p:txEl>
                                          </p:spTgt>
                                        </p:tgtEl>
                                        <p:attrNameLst>
                                          <p:attrName>ppt_x</p:attrName>
                                          <p:attrName>ppt_y</p:attrName>
                                        </p:attrNameLst>
                                      </p:cBhvr>
                                    </p:animMotion>
                                    <p:animRot by="1500000">
                                      <p:cBhvr>
                                        <p:cTn id="12" dur="125" fill="hold">
                                          <p:stCondLst>
                                            <p:cond delay="0"/>
                                          </p:stCondLst>
                                        </p:cTn>
                                        <p:tgtEl>
                                          <p:spTgt spid="3">
                                            <p:txEl>
                                              <p:pRg st="2" end="2"/>
                                            </p:txEl>
                                          </p:spTgt>
                                        </p:tgtEl>
                                        <p:attrNameLst>
                                          <p:attrName>r</p:attrName>
                                        </p:attrNameLst>
                                      </p:cBhvr>
                                    </p:animRot>
                                    <p:animRot by="-1500000">
                                      <p:cBhvr>
                                        <p:cTn id="13" dur="125" fill="hold">
                                          <p:stCondLst>
                                            <p:cond delay="125"/>
                                          </p:stCondLst>
                                        </p:cTn>
                                        <p:tgtEl>
                                          <p:spTgt spid="3">
                                            <p:txEl>
                                              <p:pRg st="2" end="2"/>
                                            </p:txEl>
                                          </p:spTgt>
                                        </p:tgtEl>
                                        <p:attrNameLst>
                                          <p:attrName>r</p:attrName>
                                        </p:attrNameLst>
                                      </p:cBhvr>
                                    </p:animRot>
                                    <p:animRot by="-1500000">
                                      <p:cBhvr>
                                        <p:cTn id="14" dur="125" fill="hold">
                                          <p:stCondLst>
                                            <p:cond delay="250"/>
                                          </p:stCondLst>
                                        </p:cTn>
                                        <p:tgtEl>
                                          <p:spTgt spid="3">
                                            <p:txEl>
                                              <p:pRg st="2" end="2"/>
                                            </p:txEl>
                                          </p:spTgt>
                                        </p:tgtEl>
                                        <p:attrNameLst>
                                          <p:attrName>r</p:attrName>
                                        </p:attrNameLst>
                                      </p:cBhvr>
                                    </p:animRot>
                                    <p:animRot by="1500000">
                                      <p:cBhvr>
                                        <p:cTn id="15" dur="125" fill="hold">
                                          <p:stCondLst>
                                            <p:cond delay="375"/>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56988" cy="1400530"/>
          </a:xfrm>
          <a:solidFill>
            <a:schemeClr val="accent4">
              <a:lumMod val="20000"/>
              <a:lumOff val="8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1" y="2052918"/>
            <a:ext cx="9747139" cy="4195481"/>
          </a:xfrm>
          <a:solidFill>
            <a:schemeClr val="bg2">
              <a:lumMod val="20000"/>
              <a:lumOff val="80000"/>
            </a:schemeClr>
          </a:solidFill>
        </p:spPr>
        <p:txBody>
          <a:bodyPr/>
          <a:lstStyle/>
          <a:p>
            <a:pPr marL="0" lvl="0" indent="0" algn="ctr" rtl="1">
              <a:buClr>
                <a:srgbClr val="B31166"/>
              </a:buClr>
              <a:buNone/>
            </a:pPr>
            <a:r>
              <a:rPr lang="ar-DZ" sz="4000" b="1" dirty="0">
                <a:solidFill>
                  <a:schemeClr val="bg1"/>
                </a:solidFill>
                <a:latin typeface="Sakkal Majalla" panose="02000000000000000000" pitchFamily="2" charset="-78"/>
                <a:cs typeface="Sakkal Majalla" panose="02000000000000000000" pitchFamily="2" charset="-78"/>
              </a:rPr>
              <a:t>أهمية التصريحات </a:t>
            </a:r>
            <a:r>
              <a:rPr lang="ar-DZ" sz="4000" b="1" dirty="0" err="1">
                <a:solidFill>
                  <a:schemeClr val="bg1"/>
                </a:solidFill>
                <a:latin typeface="Sakkal Majalla" panose="02000000000000000000" pitchFamily="2" charset="-78"/>
                <a:cs typeface="Sakkal Majalla" panose="02000000000000000000" pitchFamily="2" charset="-78"/>
              </a:rPr>
              <a:t>الجبائية</a:t>
            </a:r>
            <a:endParaRPr lang="fr-FR" sz="4000" b="1" dirty="0">
              <a:solidFill>
                <a:schemeClr val="bg1"/>
              </a:solidFill>
              <a:latin typeface="Sakkal Majalla" panose="02000000000000000000" pitchFamily="2" charset="-78"/>
              <a:cs typeface="Sakkal Majalla" panose="02000000000000000000" pitchFamily="2" charset="-78"/>
            </a:endParaRPr>
          </a:p>
          <a:p>
            <a:pPr algn="ctr" rtl="1"/>
            <a:endParaRPr lang="fr-FR" dirty="0"/>
          </a:p>
        </p:txBody>
      </p:sp>
      <p:pic>
        <p:nvPicPr>
          <p:cNvPr id="4" name="Image 3"/>
          <p:cNvPicPr>
            <a:picLocks noChangeAspect="1"/>
          </p:cNvPicPr>
          <p:nvPr/>
        </p:nvPicPr>
        <p:blipFill>
          <a:blip r:embed="rId2"/>
          <a:stretch>
            <a:fillRect/>
          </a:stretch>
        </p:blipFill>
        <p:spPr>
          <a:xfrm>
            <a:off x="2717443" y="2949261"/>
            <a:ext cx="6503830" cy="3116688"/>
          </a:xfrm>
          <a:prstGeom prst="rect">
            <a:avLst/>
          </a:prstGeom>
        </p:spPr>
      </p:pic>
    </p:spTree>
    <p:extLst>
      <p:ext uri="{BB962C8B-B14F-4D97-AF65-F5344CB8AC3E}">
        <p14:creationId xmlns:p14="http://schemas.microsoft.com/office/powerpoint/2010/main" val="1343548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08503" cy="1400530"/>
          </a:xfrm>
          <a:solidFill>
            <a:schemeClr val="accent4">
              <a:lumMod val="20000"/>
              <a:lumOff val="8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834131426"/>
              </p:ext>
            </p:extLst>
          </p:nvPr>
        </p:nvGraphicFramePr>
        <p:xfrm>
          <a:off x="646112" y="2052918"/>
          <a:ext cx="9403742" cy="4195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16413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56988" cy="1400530"/>
          </a:xfrm>
          <a:solidFill>
            <a:schemeClr val="accent4">
              <a:lumMod val="20000"/>
              <a:lumOff val="8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1" y="2052918"/>
            <a:ext cx="9656987" cy="4195481"/>
          </a:xfrm>
          <a:solidFill>
            <a:schemeClr val="bg2">
              <a:lumMod val="20000"/>
              <a:lumOff val="80000"/>
            </a:schemeClr>
          </a:solidFill>
        </p:spPr>
        <p:txBody>
          <a:bodyPr/>
          <a:lstStyle/>
          <a:p>
            <a:pPr lvl="0" algn="ctr" rtl="1">
              <a:buClr>
                <a:srgbClr val="B31166"/>
              </a:buClr>
            </a:pPr>
            <a:endParaRPr lang="ar-DZ" sz="4000" b="1" dirty="0" smtClean="0">
              <a:solidFill>
                <a:srgbClr val="9B6BF2">
                  <a:lumMod val="75000"/>
                </a:srgbClr>
              </a:solidFill>
              <a:latin typeface="Sakkal Majalla" panose="02000000000000000000" pitchFamily="2" charset="-78"/>
              <a:cs typeface="Sakkal Majalla" panose="02000000000000000000" pitchFamily="2" charset="-78"/>
            </a:endParaRPr>
          </a:p>
          <a:p>
            <a:pPr lvl="0" algn="ctr" rtl="1">
              <a:buClr>
                <a:srgbClr val="B31166"/>
              </a:buClr>
            </a:pPr>
            <a:endParaRPr lang="ar-DZ" sz="4000" b="1" dirty="0">
              <a:solidFill>
                <a:srgbClr val="9B6BF2">
                  <a:lumMod val="75000"/>
                </a:srgbClr>
              </a:solidFill>
              <a:latin typeface="Sakkal Majalla" panose="02000000000000000000" pitchFamily="2" charset="-78"/>
              <a:cs typeface="Sakkal Majalla" panose="02000000000000000000" pitchFamily="2" charset="-78"/>
            </a:endParaRPr>
          </a:p>
          <a:p>
            <a:pPr lvl="0" algn="ctr" rtl="1">
              <a:buClr>
                <a:srgbClr val="B31166"/>
              </a:buClr>
            </a:pPr>
            <a:r>
              <a:rPr lang="ar-DZ" sz="4000" b="1" dirty="0" smtClean="0">
                <a:solidFill>
                  <a:srgbClr val="9B6BF2">
                    <a:lumMod val="75000"/>
                  </a:srgbClr>
                </a:solidFill>
                <a:latin typeface="Sakkal Majalla" panose="02000000000000000000" pitchFamily="2" charset="-78"/>
                <a:cs typeface="Sakkal Majalla" panose="02000000000000000000" pitchFamily="2" charset="-78"/>
              </a:rPr>
              <a:t>أهمية </a:t>
            </a:r>
            <a:r>
              <a:rPr lang="ar-DZ" sz="4000" b="1" dirty="0">
                <a:solidFill>
                  <a:srgbClr val="9B6BF2">
                    <a:lumMod val="75000"/>
                  </a:srgbClr>
                </a:solidFill>
                <a:latin typeface="Sakkal Majalla" panose="02000000000000000000" pitchFamily="2" charset="-78"/>
                <a:cs typeface="Sakkal Majalla" panose="02000000000000000000" pitchFamily="2" charset="-78"/>
              </a:rPr>
              <a:t>التصريحات </a:t>
            </a:r>
            <a:r>
              <a:rPr lang="ar-DZ" sz="4000" b="1" dirty="0" err="1">
                <a:solidFill>
                  <a:srgbClr val="9B6BF2">
                    <a:lumMod val="75000"/>
                  </a:srgbClr>
                </a:solidFill>
                <a:latin typeface="Sakkal Majalla" panose="02000000000000000000" pitchFamily="2" charset="-78"/>
                <a:cs typeface="Sakkal Majalla" panose="02000000000000000000" pitchFamily="2" charset="-78"/>
              </a:rPr>
              <a:t>الجبائية</a:t>
            </a:r>
            <a:r>
              <a:rPr lang="ar-DZ" sz="4000" b="1" dirty="0">
                <a:solidFill>
                  <a:srgbClr val="9B6BF2">
                    <a:lumMod val="75000"/>
                  </a:srgbClr>
                </a:solidFill>
                <a:latin typeface="Sakkal Majalla" panose="02000000000000000000" pitchFamily="2" charset="-78"/>
                <a:cs typeface="Sakkal Majalla" panose="02000000000000000000" pitchFamily="2" charset="-78"/>
              </a:rPr>
              <a:t> بالنسبة للإدارة</a:t>
            </a:r>
          </a:p>
          <a:p>
            <a:pPr algn="ctr" rtl="1"/>
            <a:endParaRPr lang="fr-FR" dirty="0"/>
          </a:p>
        </p:txBody>
      </p:sp>
    </p:spTree>
    <p:extLst>
      <p:ext uri="{BB962C8B-B14F-4D97-AF65-F5344CB8AC3E}">
        <p14:creationId xmlns:p14="http://schemas.microsoft.com/office/powerpoint/2010/main" val="3135801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69866" cy="1400530"/>
          </a:xfrm>
          <a:solidFill>
            <a:schemeClr val="accent4">
              <a:lumMod val="20000"/>
              <a:lumOff val="8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3675718716"/>
              </p:ext>
            </p:extLst>
          </p:nvPr>
        </p:nvGraphicFramePr>
        <p:xfrm>
          <a:off x="646111" y="2052918"/>
          <a:ext cx="9669865" cy="4195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6180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95624" cy="1400530"/>
          </a:xfrm>
          <a:solidFill>
            <a:schemeClr val="accent4">
              <a:lumMod val="20000"/>
              <a:lumOff val="8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1" y="2052918"/>
            <a:ext cx="9695623" cy="4195481"/>
          </a:xfrm>
          <a:blipFill>
            <a:blip r:embed="rId2"/>
            <a:tile tx="0" ty="0" sx="100000" sy="100000" flip="none" algn="tl"/>
          </a:blipFill>
        </p:spPr>
        <p:txBody>
          <a:bodyPr/>
          <a:lstStyle/>
          <a:p>
            <a:pPr algn="ctr" rtl="1"/>
            <a:endParaRPr lang="ar-DZ" dirty="0" smtClean="0"/>
          </a:p>
          <a:p>
            <a:pPr algn="ctr" rtl="1"/>
            <a:r>
              <a:rPr lang="ar-DZ" sz="4000" b="1" dirty="0" smtClean="0">
                <a:solidFill>
                  <a:schemeClr val="bg1"/>
                </a:solidFill>
                <a:latin typeface="Sakkal Majalla" panose="02000000000000000000" pitchFamily="2" charset="-78"/>
                <a:cs typeface="Sakkal Majalla" panose="02000000000000000000" pitchFamily="2" charset="-78"/>
              </a:rPr>
              <a:t>المحاضرة الثامنة</a:t>
            </a:r>
          </a:p>
          <a:p>
            <a:pPr marL="0" indent="0" algn="ctr" rtl="1">
              <a:buNone/>
            </a:pPr>
            <a:endParaRPr lang="ar-DZ" sz="4000" b="1" dirty="0">
              <a:solidFill>
                <a:srgbClr val="FFFF00"/>
              </a:solidFill>
              <a:latin typeface="Sakkal Majalla" panose="02000000000000000000" pitchFamily="2" charset="-78"/>
              <a:cs typeface="Sakkal Majalla" panose="02000000000000000000" pitchFamily="2" charset="-78"/>
            </a:endParaRPr>
          </a:p>
          <a:p>
            <a:pPr lvl="0" algn="ctr" rtl="1">
              <a:buClr>
                <a:srgbClr val="B31166"/>
              </a:buClr>
            </a:pPr>
            <a:r>
              <a:rPr lang="ar-SA" sz="4000" b="1" dirty="0">
                <a:solidFill>
                  <a:srgbClr val="9B6BF2">
                    <a:lumMod val="75000"/>
                  </a:srgbClr>
                </a:solidFill>
                <a:latin typeface="Traditional Arabic" panose="02020603050405020304" pitchFamily="18" charset="-78"/>
                <a:cs typeface="Traditional Arabic" panose="02020603050405020304" pitchFamily="18" charset="-78"/>
              </a:rPr>
              <a:t>أنواع التصريحات الضريبية حسب المشرع الجبائي الجزائري</a:t>
            </a:r>
            <a:endParaRPr lang="ar-DZ" sz="4000" b="1" dirty="0">
              <a:solidFill>
                <a:srgbClr val="9B6BF2">
                  <a:lumMod val="75000"/>
                </a:srgbClr>
              </a:solidFill>
              <a:latin typeface="Traditional Arabic" panose="02020603050405020304" pitchFamily="18" charset="-78"/>
              <a:cs typeface="Traditional Arabic" panose="02020603050405020304" pitchFamily="18" charset="-78"/>
            </a:endParaRPr>
          </a:p>
          <a:p>
            <a:pPr algn="ctr" rtl="1"/>
            <a:endParaRPr lang="fr-FR" sz="4000" b="1" dirty="0">
              <a:solidFill>
                <a:srgbClr val="FFFF00"/>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9318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1" end="1"/>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xEl>
                                              <p:pRg st="3" end="3"/>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82745" cy="1400530"/>
          </a:xfrm>
          <a:solidFill>
            <a:schemeClr val="accent4">
              <a:lumMod val="20000"/>
              <a:lumOff val="80000"/>
            </a:schemeClr>
          </a:solid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682744" cy="4195481"/>
          </a:xfrm>
          <a:blipFill>
            <a:blip r:embed="rId2"/>
            <a:tile tx="0" ty="0" sx="100000" sy="100000" flip="none" algn="tl"/>
          </a:blipFill>
        </p:spPr>
        <p:txBody>
          <a:bodyPr/>
          <a:lstStyle/>
          <a:p>
            <a:pPr marL="0" lvl="0" indent="0" algn="r" rtl="1">
              <a:buClr>
                <a:srgbClr val="B31166"/>
              </a:buClr>
              <a:buNone/>
            </a:pPr>
            <a:endParaRPr lang="ar-DZ" sz="3600" b="1" dirty="0">
              <a:solidFill>
                <a:prstClr val="black">
                  <a:lumMod val="75000"/>
                  <a:lumOff val="25000"/>
                </a:prstClr>
              </a:solidFill>
              <a:latin typeface="Traditional Arabic" panose="02020603050405020304" pitchFamily="18" charset="-78"/>
              <a:cs typeface="Traditional Arabic" panose="02020603050405020304" pitchFamily="18" charset="-78"/>
            </a:endParaRPr>
          </a:p>
          <a:p>
            <a:pPr marL="0" lvl="0" indent="0" algn="r" rtl="1">
              <a:buClr>
                <a:srgbClr val="B31166"/>
              </a:buClr>
              <a:buNone/>
            </a:pPr>
            <a:r>
              <a:rPr lang="ar-SA" sz="4000" b="1" dirty="0" smtClean="0">
                <a:solidFill>
                  <a:prstClr val="black">
                    <a:lumMod val="75000"/>
                    <a:lumOff val="25000"/>
                  </a:prstClr>
                </a:solidFill>
                <a:latin typeface="Sakkal Majalla" panose="02000000000000000000" pitchFamily="2" charset="-78"/>
                <a:cs typeface="Sakkal Majalla" panose="02000000000000000000" pitchFamily="2" charset="-78"/>
              </a:rPr>
              <a:t>أقر </a:t>
            </a:r>
            <a:r>
              <a:rPr lang="ar-SA" sz="4000" b="1" dirty="0">
                <a:solidFill>
                  <a:prstClr val="black">
                    <a:lumMod val="75000"/>
                    <a:lumOff val="25000"/>
                  </a:prstClr>
                </a:solidFill>
                <a:latin typeface="Sakkal Majalla" panose="02000000000000000000" pitchFamily="2" charset="-78"/>
                <a:cs typeface="Sakkal Majalla" panose="02000000000000000000" pitchFamily="2" charset="-78"/>
              </a:rPr>
              <a:t>المشرع الجزائري </a:t>
            </a:r>
            <a:r>
              <a:rPr lang="ar-SA" sz="4000" b="1" dirty="0">
                <a:solidFill>
                  <a:srgbClr val="9B6BF2">
                    <a:lumMod val="75000"/>
                  </a:srgbClr>
                </a:solidFill>
                <a:latin typeface="Sakkal Majalla" panose="02000000000000000000" pitchFamily="2" charset="-78"/>
                <a:cs typeface="Sakkal Majalla" panose="02000000000000000000" pitchFamily="2" charset="-78"/>
              </a:rPr>
              <a:t>عدة تصريحات </a:t>
            </a:r>
            <a:r>
              <a:rPr lang="ar-SA" sz="4000" b="1" dirty="0">
                <a:solidFill>
                  <a:prstClr val="black">
                    <a:lumMod val="75000"/>
                    <a:lumOff val="25000"/>
                  </a:prstClr>
                </a:solidFill>
                <a:latin typeface="Sakkal Majalla" panose="02000000000000000000" pitchFamily="2" charset="-78"/>
                <a:cs typeface="Sakkal Majalla" panose="02000000000000000000" pitchFamily="2" charset="-78"/>
              </a:rPr>
              <a:t>وألزم المكلفين بالضريبة </a:t>
            </a:r>
            <a:r>
              <a:rPr lang="ar-SA" sz="4000" b="1" dirty="0">
                <a:solidFill>
                  <a:srgbClr val="E33D6F"/>
                </a:solidFill>
                <a:latin typeface="Sakkal Majalla" panose="02000000000000000000" pitchFamily="2" charset="-78"/>
                <a:cs typeface="Sakkal Majalla" panose="02000000000000000000" pitchFamily="2" charset="-78"/>
              </a:rPr>
              <a:t>بالالتزام بإيداعها </a:t>
            </a:r>
            <a:r>
              <a:rPr lang="ar-SA" sz="4000" b="1" dirty="0">
                <a:solidFill>
                  <a:prstClr val="black">
                    <a:lumMod val="75000"/>
                    <a:lumOff val="25000"/>
                  </a:prstClr>
                </a:solidFill>
                <a:latin typeface="Sakkal Majalla" panose="02000000000000000000" pitchFamily="2" charset="-78"/>
                <a:cs typeface="Sakkal Majalla" panose="02000000000000000000" pitchFamily="2" charset="-78"/>
              </a:rPr>
              <a:t>في </a:t>
            </a:r>
            <a:r>
              <a:rPr lang="ar-SA" sz="4000" b="1" dirty="0">
                <a:solidFill>
                  <a:srgbClr val="00B050"/>
                </a:solidFill>
                <a:latin typeface="Sakkal Majalla" panose="02000000000000000000" pitchFamily="2" charset="-78"/>
                <a:cs typeface="Sakkal Majalla" panose="02000000000000000000" pitchFamily="2" charset="-78"/>
              </a:rPr>
              <a:t>الآجال المحددة </a:t>
            </a:r>
            <a:r>
              <a:rPr lang="ar-SA" sz="4000" b="1" dirty="0">
                <a:solidFill>
                  <a:prstClr val="black">
                    <a:lumMod val="75000"/>
                    <a:lumOff val="25000"/>
                  </a:prstClr>
                </a:solidFill>
                <a:latin typeface="Sakkal Majalla" panose="02000000000000000000" pitchFamily="2" charset="-78"/>
                <a:cs typeface="Sakkal Majalla" panose="02000000000000000000" pitchFamily="2" charset="-78"/>
              </a:rPr>
              <a:t>وبالكيفية المناسبة، وذلك بمراعاة </a:t>
            </a:r>
            <a:r>
              <a:rPr lang="ar-SA" sz="4000" b="1" dirty="0">
                <a:solidFill>
                  <a:srgbClr val="00B050"/>
                </a:solidFill>
                <a:latin typeface="Sakkal Majalla" panose="02000000000000000000" pitchFamily="2" charset="-78"/>
                <a:cs typeface="Sakkal Majalla" panose="02000000000000000000" pitchFamily="2" charset="-78"/>
              </a:rPr>
              <a:t>تاريخ</a:t>
            </a:r>
            <a:r>
              <a:rPr lang="ar-SA" sz="4000" b="1" dirty="0">
                <a:solidFill>
                  <a:prstClr val="black">
                    <a:lumMod val="75000"/>
                    <a:lumOff val="25000"/>
                  </a:prstClr>
                </a:solidFill>
                <a:latin typeface="Sakkal Majalla" panose="02000000000000000000" pitchFamily="2" charset="-78"/>
                <a:cs typeface="Sakkal Majalla" panose="02000000000000000000" pitchFamily="2" charset="-78"/>
              </a:rPr>
              <a:t> الإيداع و</a:t>
            </a:r>
            <a:r>
              <a:rPr lang="ar-SA" sz="4000" b="1" dirty="0">
                <a:solidFill>
                  <a:srgbClr val="00B050"/>
                </a:solidFill>
                <a:latin typeface="Sakkal Majalla" panose="02000000000000000000" pitchFamily="2" charset="-78"/>
                <a:cs typeface="Sakkal Majalla" panose="02000000000000000000" pitchFamily="2" charset="-78"/>
              </a:rPr>
              <a:t>مكان</a:t>
            </a:r>
            <a:r>
              <a:rPr lang="ar-SA" sz="4000" b="1" dirty="0">
                <a:solidFill>
                  <a:prstClr val="black">
                    <a:lumMod val="75000"/>
                    <a:lumOff val="25000"/>
                  </a:prstClr>
                </a:solidFill>
                <a:latin typeface="Sakkal Majalla" panose="02000000000000000000" pitchFamily="2" charset="-78"/>
                <a:cs typeface="Sakkal Majalla" panose="02000000000000000000" pitchFamily="2" charset="-78"/>
              </a:rPr>
              <a:t> الإيداع و </a:t>
            </a:r>
            <a:r>
              <a:rPr lang="ar-SA" sz="4000" b="1" dirty="0">
                <a:solidFill>
                  <a:srgbClr val="00B050"/>
                </a:solidFill>
                <a:latin typeface="Sakkal Majalla" panose="02000000000000000000" pitchFamily="2" charset="-78"/>
                <a:cs typeface="Sakkal Majalla" panose="02000000000000000000" pitchFamily="2" charset="-78"/>
              </a:rPr>
              <a:t>إجراءات حساب </a:t>
            </a:r>
            <a:r>
              <a:rPr lang="ar-SA" sz="4000" b="1" dirty="0">
                <a:solidFill>
                  <a:prstClr val="black">
                    <a:lumMod val="75000"/>
                    <a:lumOff val="25000"/>
                  </a:prstClr>
                </a:solidFill>
                <a:latin typeface="Sakkal Majalla" panose="02000000000000000000" pitchFamily="2" charset="-78"/>
                <a:cs typeface="Sakkal Majalla" panose="02000000000000000000" pitchFamily="2" charset="-78"/>
              </a:rPr>
              <a:t>الأوعية الضريبية </a:t>
            </a:r>
            <a:r>
              <a:rPr lang="ar-SA" sz="4000" b="1" dirty="0">
                <a:solidFill>
                  <a:srgbClr val="00B050"/>
                </a:solidFill>
                <a:latin typeface="Sakkal Majalla" panose="02000000000000000000" pitchFamily="2" charset="-78"/>
                <a:cs typeface="Sakkal Majalla" panose="02000000000000000000" pitchFamily="2" charset="-78"/>
              </a:rPr>
              <a:t>وتطبيق المعدلات </a:t>
            </a:r>
            <a:r>
              <a:rPr lang="ar-SA" sz="4000" b="1" dirty="0">
                <a:solidFill>
                  <a:prstClr val="black">
                    <a:lumMod val="75000"/>
                    <a:lumOff val="25000"/>
                  </a:prstClr>
                </a:solidFill>
                <a:latin typeface="Sakkal Majalla" panose="02000000000000000000" pitchFamily="2" charset="-78"/>
                <a:cs typeface="Sakkal Majalla" panose="02000000000000000000" pitchFamily="2" charset="-78"/>
              </a:rPr>
              <a:t>المناسبة</a:t>
            </a:r>
            <a:endParaRPr lang="fr-FR" sz="4000" b="1" dirty="0">
              <a:solidFill>
                <a:srgbClr val="9B6BF2">
                  <a:lumMod val="75000"/>
                </a:srgbClr>
              </a:solidFill>
              <a:latin typeface="Sakkal Majalla" panose="02000000000000000000" pitchFamily="2" charset="-78"/>
              <a:cs typeface="Sakkal Majalla" panose="02000000000000000000" pitchFamily="2" charset="-78"/>
            </a:endParaRPr>
          </a:p>
          <a:p>
            <a:endParaRPr lang="fr-FR" sz="40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460974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1" end="1"/>
                                            </p:txEl>
                                          </p:spTgt>
                                        </p:tgtEl>
                                        <p:attrNameLst>
                                          <p:attrName>ppt_x</p:attrName>
                                          <p:attrName>ppt_y</p:attrName>
                                        </p:attrNameLst>
                                      </p:cBhvr>
                                    </p:animMotion>
                                    <p:animRot by="1500000">
                                      <p:cBhvr>
                                        <p:cTn id="7" dur="125" fill="hold">
                                          <p:stCondLst>
                                            <p:cond delay="0"/>
                                          </p:stCondLst>
                                        </p:cTn>
                                        <p:tgtEl>
                                          <p:spTgt spid="3">
                                            <p:txEl>
                                              <p:pRg st="1" end="1"/>
                                            </p:txEl>
                                          </p:spTgt>
                                        </p:tgtEl>
                                        <p:attrNameLst>
                                          <p:attrName>r</p:attrName>
                                        </p:attrNameLst>
                                      </p:cBhvr>
                                    </p:animRot>
                                    <p:animRot by="-1500000">
                                      <p:cBhvr>
                                        <p:cTn id="8" dur="125" fill="hold">
                                          <p:stCondLst>
                                            <p:cond delay="125"/>
                                          </p:stCondLst>
                                        </p:cTn>
                                        <p:tgtEl>
                                          <p:spTgt spid="3">
                                            <p:txEl>
                                              <p:pRg st="1" end="1"/>
                                            </p:txEl>
                                          </p:spTgt>
                                        </p:tgtEl>
                                        <p:attrNameLst>
                                          <p:attrName>r</p:attrName>
                                        </p:attrNameLst>
                                      </p:cBhvr>
                                    </p:animRot>
                                    <p:animRot by="-1500000">
                                      <p:cBhvr>
                                        <p:cTn id="9" dur="125" fill="hold">
                                          <p:stCondLst>
                                            <p:cond delay="250"/>
                                          </p:stCondLst>
                                        </p:cTn>
                                        <p:tgtEl>
                                          <p:spTgt spid="3">
                                            <p:txEl>
                                              <p:pRg st="1" end="1"/>
                                            </p:txEl>
                                          </p:spTgt>
                                        </p:tgtEl>
                                        <p:attrNameLst>
                                          <p:attrName>r</p:attrName>
                                        </p:attrNameLst>
                                      </p:cBhvr>
                                    </p:animRot>
                                    <p:animRot by="1500000">
                                      <p:cBhvr>
                                        <p:cTn id="10" dur="125" fill="hold">
                                          <p:stCondLst>
                                            <p:cond delay="375"/>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0"/>
            <a:ext cx="9721382" cy="1853248"/>
          </a:xfrm>
        </p:spPr>
        <p:txBody>
          <a:bodyPr/>
          <a:lstStyle/>
          <a:p>
            <a:pPr algn="r" rtl="1"/>
            <a:r>
              <a:rPr lang="ar-DZ" sz="4000" dirty="0">
                <a:solidFill>
                  <a:prstClr val="white"/>
                </a:solidFill>
                <a:latin typeface="Sakkal Majalla" panose="02000000000000000000" pitchFamily="2" charset="-78"/>
                <a:cs typeface="Sakkal Majalla" panose="02000000000000000000" pitchFamily="2" charset="-78"/>
              </a:rPr>
              <a:t>دروس على الخط                                                        </a:t>
            </a:r>
            <a:r>
              <a:rPr lang="ar-DZ" sz="4000" dirty="0" smtClean="0">
                <a:solidFill>
                  <a:prstClr val="white"/>
                </a:solidFill>
                <a:latin typeface="Sakkal Majalla" panose="02000000000000000000" pitchFamily="2" charset="-78"/>
                <a:cs typeface="Sakkal Majalla" panose="02000000000000000000" pitchFamily="2" charset="-78"/>
              </a:rPr>
              <a:t>    </a:t>
            </a:r>
            <a:r>
              <a:rPr lang="ar-DZ" sz="4000" dirty="0">
                <a:solidFill>
                  <a:prstClr val="white"/>
                </a:solidFill>
                <a:latin typeface="Urdu Typesetting" panose="03020402040406030203" pitchFamily="66" charset="-78"/>
                <a:cs typeface="Urdu Typesetting" panose="03020402040406030203" pitchFamily="66" charset="-78"/>
              </a:rPr>
              <a:t>د. صالح </a:t>
            </a:r>
            <a:r>
              <a:rPr lang="ar-DZ" sz="4000" dirty="0" err="1">
                <a:solidFill>
                  <a:prstClr val="white"/>
                </a:solidFill>
                <a:latin typeface="Urdu Typesetting" panose="03020402040406030203" pitchFamily="66" charset="-78"/>
                <a:cs typeface="Urdu Typesetting" panose="03020402040406030203" pitchFamily="66" charset="-78"/>
              </a:rPr>
              <a:t>حميداتو</a:t>
            </a:r>
            <a:r>
              <a:rPr lang="ar-DZ" sz="4000" dirty="0">
                <a:solidFill>
                  <a:prstClr val="white"/>
                </a:solidFill>
                <a:latin typeface="Urdu Typesetting" panose="03020402040406030203" pitchFamily="66" charset="-78"/>
                <a:cs typeface="Urdu Typesetting" panose="03020402040406030203" pitchFamily="66" charset="-78"/>
              </a:rPr>
              <a:t> </a:t>
            </a:r>
            <a:r>
              <a:rPr lang="ar-DZ" sz="5400" dirty="0">
                <a:solidFill>
                  <a:prstClr val="white"/>
                </a:solidFill>
                <a:latin typeface="Sakkal Majalla" panose="02000000000000000000" pitchFamily="2" charset="-78"/>
                <a:cs typeface="Sakkal Majalla" panose="02000000000000000000" pitchFamily="2" charset="-78"/>
              </a:rPr>
              <a:t> </a:t>
            </a:r>
            <a:r>
              <a:rPr lang="ar-DZ" sz="3200" dirty="0">
                <a:solidFill>
                  <a:prstClr val="white"/>
                </a:solidFill>
                <a:latin typeface="Sakkal Majalla" panose="02000000000000000000" pitchFamily="2" charset="-78"/>
                <a:cs typeface="Sakkal Majalla" panose="02000000000000000000" pitchFamily="2" charset="-78"/>
              </a:rPr>
              <a:t>مقياس المراجعة والتدقيق الجبائي</a:t>
            </a:r>
            <a:br>
              <a:rPr lang="ar-DZ" sz="3200" dirty="0">
                <a:solidFill>
                  <a:prstClr val="white"/>
                </a:solidFill>
                <a:latin typeface="Sakkal Majalla" panose="02000000000000000000" pitchFamily="2" charset="-78"/>
                <a:cs typeface="Sakkal Majalla" panose="02000000000000000000" pitchFamily="2" charset="-78"/>
              </a:rPr>
            </a:br>
            <a:r>
              <a:rPr lang="ar-DZ" sz="3200" dirty="0">
                <a:solidFill>
                  <a:prstClr val="white"/>
                </a:solidFill>
                <a:latin typeface="Sakkal Majalla" panose="02000000000000000000" pitchFamily="2" charset="-78"/>
                <a:cs typeface="Sakkal Majalla" panose="02000000000000000000" pitchFamily="2" charset="-78"/>
              </a:rPr>
              <a:t>       </a:t>
            </a:r>
            <a:r>
              <a:rPr lang="fr-FR" sz="3200" dirty="0">
                <a:solidFill>
                  <a:prstClr val="white"/>
                </a:solidFill>
                <a:latin typeface="Sakkal Majalla" panose="02000000000000000000" pitchFamily="2" charset="-78"/>
                <a:cs typeface="Sakkal Majalla" panose="02000000000000000000" pitchFamily="2" charset="-78"/>
              </a:rPr>
              <a:t>                                                         </a:t>
            </a:r>
            <a:r>
              <a:rPr lang="ar-DZ" sz="3200" dirty="0">
                <a:solidFill>
                  <a:prstClr val="white"/>
                </a:solidFill>
                <a:latin typeface="Sakkal Majalla" panose="02000000000000000000" pitchFamily="2" charset="-78"/>
                <a:cs typeface="Sakkal Majalla" panose="02000000000000000000" pitchFamily="2" charset="-78"/>
              </a:rPr>
              <a:t>موجهة لطلبة السنة الأولى ماستر محاسبة وتدقيق</a:t>
            </a:r>
            <a:endParaRPr lang="fr-FR" dirty="0"/>
          </a:p>
        </p:txBody>
      </p:sp>
      <p:sp>
        <p:nvSpPr>
          <p:cNvPr id="3" name="Espace réservé du contenu 2"/>
          <p:cNvSpPr>
            <a:spLocks noGrp="1"/>
          </p:cNvSpPr>
          <p:nvPr>
            <p:ph idx="1"/>
          </p:nvPr>
        </p:nvSpPr>
        <p:spPr>
          <a:xfrm>
            <a:off x="646111" y="2052918"/>
            <a:ext cx="9721381" cy="4195481"/>
          </a:xfrm>
          <a:solidFill>
            <a:schemeClr val="accent6">
              <a:lumMod val="40000"/>
              <a:lumOff val="60000"/>
            </a:schemeClr>
          </a:solidFill>
        </p:spPr>
        <p:txBody>
          <a:bodyPr>
            <a:normAutofit/>
          </a:bodyPr>
          <a:lstStyle/>
          <a:p>
            <a:pPr algn="r" rtl="1"/>
            <a:r>
              <a:rPr lang="ar-DZ" sz="4000" b="1" dirty="0" smtClean="0">
                <a:solidFill>
                  <a:schemeClr val="bg1"/>
                </a:solidFill>
                <a:latin typeface="Sakkal Majalla" panose="02000000000000000000" pitchFamily="2" charset="-78"/>
                <a:cs typeface="Sakkal Majalla" panose="02000000000000000000" pitchFamily="2" charset="-78"/>
              </a:rPr>
              <a:t>المراجعة </a:t>
            </a:r>
            <a:r>
              <a:rPr lang="ar-DZ" sz="4000" b="1" dirty="0" err="1" smtClean="0">
                <a:solidFill>
                  <a:schemeClr val="bg1"/>
                </a:solidFill>
                <a:latin typeface="Sakkal Majalla" panose="02000000000000000000" pitchFamily="2" charset="-78"/>
                <a:cs typeface="Sakkal Majalla" panose="02000000000000000000" pitchFamily="2" charset="-78"/>
              </a:rPr>
              <a:t>الجبائية</a:t>
            </a:r>
            <a:r>
              <a:rPr lang="ar-DZ" sz="4000" b="1" dirty="0" smtClean="0">
                <a:solidFill>
                  <a:schemeClr val="bg1"/>
                </a:solidFill>
                <a:latin typeface="Sakkal Majalla" panose="02000000000000000000" pitchFamily="2" charset="-78"/>
                <a:cs typeface="Sakkal Majalla" panose="02000000000000000000" pitchFamily="2" charset="-78"/>
              </a:rPr>
              <a:t> تهدف إلى التقليل من المخاطر المتأتية</a:t>
            </a:r>
            <a:r>
              <a:rPr lang="ar-DZ" sz="4000" b="1" dirty="0">
                <a:solidFill>
                  <a:schemeClr val="bg1"/>
                </a:solidFill>
                <a:latin typeface="Sakkal Majalla" panose="02000000000000000000" pitchFamily="2" charset="-78"/>
                <a:cs typeface="Sakkal Majalla" panose="02000000000000000000" pitchFamily="2" charset="-78"/>
              </a:rPr>
              <a:t> </a:t>
            </a:r>
            <a:r>
              <a:rPr lang="ar-DZ" sz="4000" b="1" dirty="0" smtClean="0">
                <a:solidFill>
                  <a:schemeClr val="bg1"/>
                </a:solidFill>
                <a:latin typeface="Sakkal Majalla" panose="02000000000000000000" pitchFamily="2" charset="-78"/>
                <a:cs typeface="Sakkal Majalla" panose="02000000000000000000" pitchFamily="2" charset="-78"/>
              </a:rPr>
              <a:t>من الرقابة </a:t>
            </a:r>
            <a:r>
              <a:rPr lang="ar-DZ" sz="4000" b="1" dirty="0" err="1" smtClean="0">
                <a:solidFill>
                  <a:schemeClr val="bg1"/>
                </a:solidFill>
                <a:latin typeface="Sakkal Majalla" panose="02000000000000000000" pitchFamily="2" charset="-78"/>
                <a:cs typeface="Sakkal Majalla" panose="02000000000000000000" pitchFamily="2" charset="-78"/>
              </a:rPr>
              <a:t>الجبائية</a:t>
            </a:r>
            <a:r>
              <a:rPr lang="ar-DZ" sz="4000" b="1" dirty="0" smtClean="0">
                <a:solidFill>
                  <a:schemeClr val="bg1"/>
                </a:solidFill>
                <a:latin typeface="Sakkal Majalla" panose="02000000000000000000" pitchFamily="2" charset="-78"/>
                <a:cs typeface="Sakkal Majalla" panose="02000000000000000000" pitchFamily="2" charset="-78"/>
              </a:rPr>
              <a:t>، لهذا كان لزاما علينا التطرق لموضوع </a:t>
            </a:r>
            <a:r>
              <a:rPr lang="ar-DZ" sz="4000" b="1" dirty="0" smtClean="0">
                <a:solidFill>
                  <a:srgbClr val="FF0000"/>
                </a:solidFill>
                <a:latin typeface="Sakkal Majalla" panose="02000000000000000000" pitchFamily="2" charset="-78"/>
                <a:cs typeface="Sakkal Majalla" panose="02000000000000000000" pitchFamily="2" charset="-78"/>
              </a:rPr>
              <a:t>المخاطر </a:t>
            </a:r>
            <a:r>
              <a:rPr lang="ar-DZ" sz="4000" b="1" dirty="0" err="1" smtClean="0">
                <a:solidFill>
                  <a:srgbClr val="FF0000"/>
                </a:solidFill>
                <a:latin typeface="Sakkal Majalla" panose="02000000000000000000" pitchFamily="2" charset="-78"/>
                <a:cs typeface="Sakkal Majalla" panose="02000000000000000000" pitchFamily="2" charset="-78"/>
              </a:rPr>
              <a:t>الجبائية</a:t>
            </a:r>
            <a:r>
              <a:rPr lang="ar-DZ" sz="4000" b="1" dirty="0" smtClean="0">
                <a:solidFill>
                  <a:schemeClr val="bg1"/>
                </a:solidFill>
                <a:latin typeface="Sakkal Majalla" panose="02000000000000000000" pitchFamily="2" charset="-78"/>
                <a:cs typeface="Sakkal Majalla" panose="02000000000000000000" pitchFamily="2" charset="-78"/>
              </a:rPr>
              <a:t> التي تعترض المؤسسة الاقتصادية. </a:t>
            </a:r>
            <a:endParaRPr lang="fr-FR" sz="4000" b="1" dirty="0">
              <a:solidFill>
                <a:schemeClr val="bg1"/>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303475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0" end="0"/>
                                            </p:txEl>
                                          </p:spTgt>
                                        </p:tgtEl>
                                        <p:attrNameLst>
                                          <p:attrName>ppt_x</p:attrName>
                                          <p:attrName>ppt_y</p:attrName>
                                        </p:attrNameLst>
                                      </p:cBhvr>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95624" cy="1400530"/>
          </a:xfrm>
          <a:blipFill>
            <a:blip r:embed="rId2"/>
            <a:tile tx="0" ty="0" sx="100000" sy="100000" flip="none" algn="tl"/>
          </a:blip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p>
        </p:txBody>
      </p:sp>
      <p:sp>
        <p:nvSpPr>
          <p:cNvPr id="3" name="Espace réservé du contenu 2"/>
          <p:cNvSpPr>
            <a:spLocks noGrp="1"/>
          </p:cNvSpPr>
          <p:nvPr>
            <p:ph idx="1"/>
          </p:nvPr>
        </p:nvSpPr>
        <p:spPr>
          <a:xfrm>
            <a:off x="646111" y="2052918"/>
            <a:ext cx="9695623" cy="4195481"/>
          </a:xfrm>
          <a:blipFill>
            <a:blip r:embed="rId3"/>
            <a:tile tx="0" ty="0" sx="100000" sy="100000" flip="none" algn="tl"/>
          </a:blipFill>
        </p:spPr>
        <p:txBody>
          <a:bodyPr/>
          <a:lstStyle/>
          <a:p>
            <a:pPr lvl="0" algn="ctr" rtl="1">
              <a:buClr>
                <a:srgbClr val="B31166"/>
              </a:buClr>
            </a:pPr>
            <a:r>
              <a:rPr lang="ar-DZ" sz="4000" b="1" dirty="0">
                <a:solidFill>
                  <a:srgbClr val="00B0F0"/>
                </a:solidFill>
                <a:latin typeface="Sakkal Majalla" panose="02000000000000000000" pitchFamily="2" charset="-78"/>
                <a:cs typeface="Sakkal Majalla" panose="02000000000000000000" pitchFamily="2" charset="-78"/>
              </a:rPr>
              <a:t>التصريح بالوجود</a:t>
            </a:r>
          </a:p>
          <a:p>
            <a:pPr algn="ctr" rtl="1"/>
            <a:endParaRPr lang="ar-DZ" sz="3000" b="1" dirty="0" smtClean="0">
              <a:solidFill>
                <a:prstClr val="black">
                  <a:lumMod val="75000"/>
                  <a:lumOff val="25000"/>
                </a:prstClr>
              </a:solidFill>
              <a:latin typeface="Traditional Arabic" panose="02020603050405020304" pitchFamily="18" charset="-78"/>
              <a:cs typeface="Traditional Arabic" panose="02020603050405020304" pitchFamily="18" charset="-78"/>
            </a:endParaRPr>
          </a:p>
          <a:p>
            <a:pPr algn="r" rtl="1"/>
            <a:r>
              <a:rPr lang="ar-SA" sz="3000" b="1" dirty="0" smtClean="0">
                <a:solidFill>
                  <a:prstClr val="black">
                    <a:lumMod val="75000"/>
                    <a:lumOff val="25000"/>
                  </a:prstClr>
                </a:solidFill>
                <a:latin typeface="Traditional Arabic" panose="02020603050405020304" pitchFamily="18" charset="-78"/>
                <a:cs typeface="Traditional Arabic" panose="02020603050405020304" pitchFamily="18" charset="-78"/>
              </a:rPr>
              <a:t>يلتزم </a:t>
            </a:r>
            <a:r>
              <a:rPr lang="ar-SA" sz="3000" b="1" dirty="0">
                <a:solidFill>
                  <a:prstClr val="black">
                    <a:lumMod val="75000"/>
                    <a:lumOff val="25000"/>
                  </a:prstClr>
                </a:solidFill>
                <a:latin typeface="Traditional Arabic" panose="02020603050405020304" pitchFamily="18" charset="-78"/>
                <a:cs typeface="Traditional Arabic" panose="02020603050405020304" pitchFamily="18" charset="-78"/>
              </a:rPr>
              <a:t>المكلفون بالضريبة الخاضعون للضريبة على الدخل الإجمالي أو الضريبة على أرباح الشركات بإيداع </a:t>
            </a:r>
            <a:r>
              <a:rPr lang="ar-SA" sz="3000" b="1" dirty="0">
                <a:solidFill>
                  <a:srgbClr val="0070C0"/>
                </a:solidFill>
                <a:latin typeface="Traditional Arabic" panose="02020603050405020304" pitchFamily="18" charset="-78"/>
                <a:cs typeface="Traditional Arabic" panose="02020603050405020304" pitchFamily="18" charset="-78"/>
              </a:rPr>
              <a:t>تصريح نموذج (</a:t>
            </a:r>
            <a:r>
              <a:rPr lang="en-US" sz="3000" b="1" dirty="0">
                <a:solidFill>
                  <a:srgbClr val="0070C0"/>
                </a:solidFill>
                <a:latin typeface="Traditional Arabic" panose="02020603050405020304" pitchFamily="18" charset="-78"/>
                <a:cs typeface="Traditional Arabic" panose="02020603050405020304" pitchFamily="18" charset="-78"/>
              </a:rPr>
              <a:t>G08</a:t>
            </a:r>
            <a:r>
              <a:rPr lang="ar-SA" sz="3000" b="1" dirty="0">
                <a:solidFill>
                  <a:srgbClr val="0070C0"/>
                </a:solidFill>
                <a:latin typeface="Traditional Arabic" panose="02020603050405020304" pitchFamily="18" charset="-78"/>
                <a:cs typeface="Traditional Arabic" panose="02020603050405020304" pitchFamily="18" charset="-78"/>
              </a:rPr>
              <a:t>)</a:t>
            </a:r>
            <a:r>
              <a:rPr lang="ar-DZ" sz="3000" b="1" dirty="0">
                <a:solidFill>
                  <a:srgbClr val="0070C0"/>
                </a:solidFill>
                <a:latin typeface="Traditional Arabic" panose="02020603050405020304" pitchFamily="18" charset="-78"/>
                <a:cs typeface="Traditional Arabic" panose="02020603050405020304" pitchFamily="18" charset="-78"/>
              </a:rPr>
              <a:t> </a:t>
            </a:r>
            <a:r>
              <a:rPr lang="ar-DZ" sz="3000" b="1" dirty="0">
                <a:solidFill>
                  <a:prstClr val="black">
                    <a:lumMod val="75000"/>
                    <a:lumOff val="25000"/>
                  </a:prstClr>
                </a:solidFill>
                <a:latin typeface="Traditional Arabic" panose="02020603050405020304" pitchFamily="18" charset="-78"/>
                <a:cs typeface="Traditional Arabic" panose="02020603050405020304" pitchFamily="18" charset="-78"/>
              </a:rPr>
              <a:t>الذي يقر من خلاله الشخص الطبيعي أو المعنوي بأنه أصبح مكلفا بالضريبة، ويمكنه الاطلاع ومعرفة التزاماته </a:t>
            </a:r>
            <a:r>
              <a:rPr lang="ar-DZ" sz="3000" b="1" dirty="0" err="1">
                <a:solidFill>
                  <a:prstClr val="black">
                    <a:lumMod val="75000"/>
                    <a:lumOff val="25000"/>
                  </a:prstClr>
                </a:solidFill>
                <a:latin typeface="Traditional Arabic" panose="02020603050405020304" pitchFamily="18" charset="-78"/>
                <a:cs typeface="Traditional Arabic" panose="02020603050405020304" pitchFamily="18" charset="-78"/>
              </a:rPr>
              <a:t>الجبائية</a:t>
            </a:r>
            <a:endParaRPr lang="fr-FR" dirty="0"/>
          </a:p>
        </p:txBody>
      </p:sp>
    </p:spTree>
    <p:extLst>
      <p:ext uri="{BB962C8B-B14F-4D97-AF65-F5344CB8AC3E}">
        <p14:creationId xmlns:p14="http://schemas.microsoft.com/office/powerpoint/2010/main" val="318136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2.5E-6 -1.85185E-6 L -2.5E-6 -0.07222 " pathEditMode="relative" rAng="0" ptsTypes="AA">
                                      <p:cBhvr>
                                        <p:cTn id="13" dur="250" accel="50000" decel="50000" autoRev="1" fill="hold">
                                          <p:stCondLst>
                                            <p:cond delay="0"/>
                                          </p:stCondLst>
                                        </p:cTn>
                                        <p:tgtEl>
                                          <p:spTgt spid="3">
                                            <p:txEl>
                                              <p:pRg st="2" end="2"/>
                                            </p:txEl>
                                          </p:spTgt>
                                        </p:tgtEl>
                                        <p:attrNameLst>
                                          <p:attrName>ppt_x</p:attrName>
                                          <p:attrName>ppt_y</p:attrName>
                                        </p:attrNameLst>
                                      </p:cBhvr>
                                      <p:rCtr x="0" y="-3611"/>
                                    </p:animMotion>
                                    <p:animRot by="1500000">
                                      <p:cBhvr>
                                        <p:cTn id="14" dur="125" fill="hold">
                                          <p:stCondLst>
                                            <p:cond delay="0"/>
                                          </p:stCondLst>
                                        </p:cTn>
                                        <p:tgtEl>
                                          <p:spTgt spid="3">
                                            <p:txEl>
                                              <p:pRg st="2" end="2"/>
                                            </p:txEl>
                                          </p:spTgt>
                                        </p:tgtEl>
                                        <p:attrNameLst>
                                          <p:attrName>r</p:attrName>
                                        </p:attrNameLst>
                                      </p:cBhvr>
                                    </p:animRot>
                                    <p:animRot by="-1500000">
                                      <p:cBhvr>
                                        <p:cTn id="15" dur="125" fill="hold">
                                          <p:stCondLst>
                                            <p:cond delay="125"/>
                                          </p:stCondLst>
                                        </p:cTn>
                                        <p:tgtEl>
                                          <p:spTgt spid="3">
                                            <p:txEl>
                                              <p:pRg st="2" end="2"/>
                                            </p:txEl>
                                          </p:spTgt>
                                        </p:tgtEl>
                                        <p:attrNameLst>
                                          <p:attrName>r</p:attrName>
                                        </p:attrNameLst>
                                      </p:cBhvr>
                                    </p:animRot>
                                    <p:animRot by="-1500000">
                                      <p:cBhvr>
                                        <p:cTn id="16" dur="125" fill="hold">
                                          <p:stCondLst>
                                            <p:cond delay="250"/>
                                          </p:stCondLst>
                                        </p:cTn>
                                        <p:tgtEl>
                                          <p:spTgt spid="3">
                                            <p:txEl>
                                              <p:pRg st="2" end="2"/>
                                            </p:txEl>
                                          </p:spTgt>
                                        </p:tgtEl>
                                        <p:attrNameLst>
                                          <p:attrName>r</p:attrName>
                                        </p:attrNameLst>
                                      </p:cBhvr>
                                    </p:animRot>
                                    <p:animRot by="1500000">
                                      <p:cBhvr>
                                        <p:cTn id="17" dur="125" fill="hold">
                                          <p:stCondLst>
                                            <p:cond delay="375"/>
                                          </p:stCondLst>
                                        </p:cTn>
                                        <p:tgtEl>
                                          <p:spTgt spid="3">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82745" cy="1400530"/>
          </a:xfrm>
          <a:blipFill>
            <a:blip r:embed="rId2"/>
            <a:tile tx="0" ty="0" sx="100000" sy="100000" flip="none" algn="tl"/>
          </a:blip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1" y="2052918"/>
            <a:ext cx="9682745" cy="4195481"/>
          </a:xfrm>
          <a:blipFill>
            <a:blip r:embed="rId3"/>
            <a:tile tx="0" ty="0" sx="100000" sy="100000" flip="none" algn="tl"/>
          </a:blipFill>
        </p:spPr>
        <p:txBody>
          <a:bodyPr/>
          <a:lstStyle/>
          <a:p>
            <a:pPr algn="r" rtl="1"/>
            <a:endParaRPr lang="fr-FR" dirty="0" smtClean="0"/>
          </a:p>
          <a:p>
            <a:pPr algn="r" rtl="1"/>
            <a:endParaRPr lang="fr-FR" dirty="0"/>
          </a:p>
          <a:p>
            <a:pPr lvl="0" algn="r" rtl="1">
              <a:buClr>
                <a:srgbClr val="B31166"/>
              </a:buClr>
              <a:buFont typeface="Wingdings" panose="05000000000000000000" pitchFamily="2" charset="2"/>
              <a:buChar char="v"/>
            </a:pPr>
            <a:r>
              <a:rPr lang="ar-DZ" sz="3200" b="1" dirty="0">
                <a:solidFill>
                  <a:prstClr val="black">
                    <a:lumMod val="75000"/>
                    <a:lumOff val="25000"/>
                  </a:prstClr>
                </a:solidFill>
                <a:latin typeface="Traditional Arabic" panose="02020603050405020304" pitchFamily="18" charset="-78"/>
                <a:cs typeface="Traditional Arabic" panose="02020603050405020304" pitchFamily="18" charset="-78"/>
              </a:rPr>
              <a:t>يجب إيداع هذا </a:t>
            </a:r>
            <a:r>
              <a:rPr lang="ar-DZ" sz="3200" b="1" dirty="0" smtClean="0">
                <a:solidFill>
                  <a:prstClr val="black">
                    <a:lumMod val="75000"/>
                    <a:lumOff val="25000"/>
                  </a:prstClr>
                </a:solidFill>
                <a:latin typeface="Traditional Arabic" panose="02020603050405020304" pitchFamily="18" charset="-78"/>
                <a:cs typeface="Traditional Arabic" panose="02020603050405020304" pitchFamily="18" charset="-78"/>
              </a:rPr>
              <a:t>التصريح</a:t>
            </a:r>
            <a:r>
              <a:rPr lang="ar-SA" sz="3000" b="1" dirty="0">
                <a:solidFill>
                  <a:srgbClr val="0070C0"/>
                </a:solidFill>
                <a:latin typeface="Traditional Arabic" panose="02020603050405020304" pitchFamily="18" charset="-78"/>
                <a:cs typeface="Traditional Arabic" panose="02020603050405020304" pitchFamily="18" charset="-78"/>
              </a:rPr>
              <a:t> (</a:t>
            </a:r>
            <a:r>
              <a:rPr lang="en-US" sz="3000" b="1" dirty="0">
                <a:solidFill>
                  <a:srgbClr val="0070C0"/>
                </a:solidFill>
                <a:latin typeface="Traditional Arabic" panose="02020603050405020304" pitchFamily="18" charset="-78"/>
                <a:cs typeface="Traditional Arabic" panose="02020603050405020304" pitchFamily="18" charset="-78"/>
              </a:rPr>
              <a:t>G08</a:t>
            </a:r>
            <a:r>
              <a:rPr lang="ar-SA" sz="3000" b="1" dirty="0">
                <a:solidFill>
                  <a:srgbClr val="0070C0"/>
                </a:solidFill>
                <a:latin typeface="Traditional Arabic" panose="02020603050405020304" pitchFamily="18" charset="-78"/>
                <a:cs typeface="Traditional Arabic" panose="02020603050405020304" pitchFamily="18" charset="-78"/>
              </a:rPr>
              <a:t>)</a:t>
            </a:r>
            <a:r>
              <a:rPr lang="ar-DZ" sz="3200" b="1" dirty="0" smtClean="0">
                <a:solidFill>
                  <a:prstClr val="black">
                    <a:lumMod val="75000"/>
                    <a:lumOff val="25000"/>
                  </a:prstClr>
                </a:solidFill>
                <a:latin typeface="Traditional Arabic" panose="02020603050405020304" pitchFamily="18" charset="-78"/>
                <a:cs typeface="Traditional Arabic" panose="02020603050405020304" pitchFamily="18" charset="-78"/>
              </a:rPr>
              <a:t> </a:t>
            </a:r>
            <a:r>
              <a:rPr lang="ar-DZ" sz="3200" b="1" dirty="0">
                <a:solidFill>
                  <a:srgbClr val="E45F3C"/>
                </a:solidFill>
                <a:latin typeface="Traditional Arabic" panose="02020603050405020304" pitchFamily="18" charset="-78"/>
                <a:cs typeface="Traditional Arabic" panose="02020603050405020304" pitchFamily="18" charset="-78"/>
              </a:rPr>
              <a:t>في الأيام الثلاثين الأولى </a:t>
            </a:r>
            <a:r>
              <a:rPr lang="ar-DZ" sz="3200" b="1" dirty="0">
                <a:solidFill>
                  <a:prstClr val="black">
                    <a:lumMod val="75000"/>
                    <a:lumOff val="25000"/>
                  </a:prstClr>
                </a:solidFill>
                <a:latin typeface="Traditional Arabic" panose="02020603050405020304" pitchFamily="18" charset="-78"/>
                <a:cs typeface="Traditional Arabic" panose="02020603050405020304" pitchFamily="18" charset="-78"/>
              </a:rPr>
              <a:t>الموالية لتاريخ بداية النشاط لدى</a:t>
            </a:r>
            <a:r>
              <a:rPr lang="fr-FR" sz="3200" b="1" dirty="0">
                <a:solidFill>
                  <a:prstClr val="black">
                    <a:lumMod val="75000"/>
                    <a:lumOff val="25000"/>
                  </a:prstClr>
                </a:solidFill>
                <a:latin typeface="Traditional Arabic" panose="02020603050405020304" pitchFamily="18" charset="-78"/>
                <a:cs typeface="Traditional Arabic" panose="02020603050405020304" pitchFamily="18" charset="-78"/>
              </a:rPr>
              <a:t> </a:t>
            </a:r>
            <a:r>
              <a:rPr lang="ar-DZ" sz="3200" b="1" dirty="0">
                <a:solidFill>
                  <a:prstClr val="black">
                    <a:lumMod val="75000"/>
                    <a:lumOff val="25000"/>
                  </a:prstClr>
                </a:solidFill>
                <a:latin typeface="Traditional Arabic" panose="02020603050405020304" pitchFamily="18" charset="-78"/>
                <a:cs typeface="Traditional Arabic" panose="02020603050405020304" pitchFamily="18" charset="-78"/>
              </a:rPr>
              <a:t> المركز الجواري للضرائب أو مركز الضرائب المختص إقليميا، او مديرية كبريات المؤسسات.</a:t>
            </a:r>
            <a:endParaRPr lang="fr-FR" sz="3200" b="1" dirty="0">
              <a:solidFill>
                <a:prstClr val="black">
                  <a:lumMod val="75000"/>
                  <a:lumOff val="25000"/>
                </a:prstClr>
              </a:solidFill>
              <a:latin typeface="Traditional Arabic" panose="02020603050405020304" pitchFamily="18" charset="-78"/>
              <a:cs typeface="Traditional Arabic" panose="02020603050405020304" pitchFamily="18" charset="-78"/>
            </a:endParaRPr>
          </a:p>
          <a:p>
            <a:pPr lvl="0" algn="r" rtl="1">
              <a:buClr>
                <a:srgbClr val="B31166"/>
              </a:buClr>
              <a:buFont typeface="Wingdings" panose="05000000000000000000" pitchFamily="2" charset="2"/>
              <a:buChar char="v"/>
            </a:pPr>
            <a:r>
              <a:rPr lang="ar-DZ" sz="3200" b="1" dirty="0">
                <a:solidFill>
                  <a:prstClr val="black">
                    <a:lumMod val="75000"/>
                    <a:lumOff val="25000"/>
                  </a:prstClr>
                </a:solidFill>
                <a:latin typeface="Traditional Arabic" panose="02020603050405020304" pitchFamily="18" charset="-78"/>
                <a:cs typeface="Traditional Arabic" panose="02020603050405020304" pitchFamily="18" charset="-78"/>
              </a:rPr>
              <a:t>إن الإخلال بهذا الالتزام يعرض صاحبه </a:t>
            </a:r>
            <a:r>
              <a:rPr lang="ar-DZ" sz="3200" b="1" dirty="0">
                <a:solidFill>
                  <a:srgbClr val="FF0000"/>
                </a:solidFill>
                <a:latin typeface="Traditional Arabic" panose="02020603050405020304" pitchFamily="18" charset="-78"/>
                <a:cs typeface="Traditional Arabic" panose="02020603050405020304" pitchFamily="18" charset="-78"/>
              </a:rPr>
              <a:t>لغرامة </a:t>
            </a:r>
            <a:r>
              <a:rPr lang="ar-DZ" sz="3200" b="1" dirty="0" err="1">
                <a:solidFill>
                  <a:srgbClr val="FF0000"/>
                </a:solidFill>
                <a:latin typeface="Traditional Arabic" panose="02020603050405020304" pitchFamily="18" charset="-78"/>
                <a:cs typeface="Traditional Arabic" panose="02020603050405020304" pitchFamily="18" charset="-78"/>
              </a:rPr>
              <a:t>جبائية</a:t>
            </a:r>
            <a:r>
              <a:rPr lang="ar-DZ" sz="3200" b="1" dirty="0">
                <a:solidFill>
                  <a:srgbClr val="FF0000"/>
                </a:solidFill>
                <a:latin typeface="Traditional Arabic" panose="02020603050405020304" pitchFamily="18" charset="-78"/>
                <a:cs typeface="Traditional Arabic" panose="02020603050405020304" pitchFamily="18" charset="-78"/>
              </a:rPr>
              <a:t> مقدارها 30.000 دج</a:t>
            </a:r>
            <a:r>
              <a:rPr lang="ar-DZ" sz="3000" dirty="0">
                <a:solidFill>
                  <a:prstClr val="black">
                    <a:lumMod val="75000"/>
                    <a:lumOff val="25000"/>
                  </a:prstClr>
                </a:solidFill>
                <a:cs typeface="Arial" panose="020B0604020202020204" pitchFamily="34" charset="0"/>
              </a:rPr>
              <a:t>.</a:t>
            </a:r>
            <a:endParaRPr lang="fr-FR" sz="3000" dirty="0">
              <a:solidFill>
                <a:prstClr val="black">
                  <a:lumMod val="75000"/>
                  <a:lumOff val="25000"/>
                </a:prstClr>
              </a:solidFill>
            </a:endParaRPr>
          </a:p>
          <a:p>
            <a:pPr algn="r" rtl="1"/>
            <a:endParaRPr lang="fr-FR" dirty="0"/>
          </a:p>
        </p:txBody>
      </p:sp>
    </p:spTree>
    <p:extLst>
      <p:ext uri="{BB962C8B-B14F-4D97-AF65-F5344CB8AC3E}">
        <p14:creationId xmlns:p14="http://schemas.microsoft.com/office/powerpoint/2010/main" val="236311934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69866" cy="1400530"/>
          </a:xfrm>
          <a:blipFill>
            <a:blip r:embed="rId2"/>
            <a:tile tx="0" ty="0" sx="100000" sy="100000" flip="none" algn="tl"/>
          </a:blip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669866" cy="4195481"/>
          </a:xfrm>
          <a:blipFill>
            <a:blip r:embed="rId3"/>
            <a:tile tx="0" ty="0" sx="100000" sy="100000" flip="none" algn="tl"/>
          </a:blipFill>
        </p:spPr>
        <p:txBody>
          <a:bodyPr>
            <a:normAutofit fontScale="92500" lnSpcReduction="10000"/>
          </a:bodyPr>
          <a:lstStyle/>
          <a:p>
            <a:pPr algn="r" rtl="1"/>
            <a:endParaRPr lang="fr-FR" dirty="0" smtClean="0"/>
          </a:p>
          <a:p>
            <a:pPr lvl="0" algn="ctr" rtl="1">
              <a:buClr>
                <a:srgbClr val="B31166"/>
              </a:buClr>
            </a:pPr>
            <a:r>
              <a:rPr lang="ar-SA" sz="4300" b="1" dirty="0">
                <a:solidFill>
                  <a:srgbClr val="FFFF00"/>
                </a:solidFill>
                <a:latin typeface="Sakkal Majalla" panose="02000000000000000000" pitchFamily="2" charset="-78"/>
                <a:cs typeface="Sakkal Majalla" panose="02000000000000000000" pitchFamily="2" charset="-78"/>
              </a:rPr>
              <a:t>التصريحات الشهرية</a:t>
            </a:r>
            <a:endParaRPr lang="ar-DZ" sz="4300" b="1" dirty="0">
              <a:solidFill>
                <a:srgbClr val="FFFF00"/>
              </a:solidFill>
              <a:latin typeface="Sakkal Majalla" panose="02000000000000000000" pitchFamily="2" charset="-78"/>
              <a:cs typeface="Sakkal Majalla" panose="02000000000000000000" pitchFamily="2" charset="-78"/>
            </a:endParaRPr>
          </a:p>
          <a:p>
            <a:pPr lvl="0" algn="ctr" rtl="1">
              <a:buClr>
                <a:srgbClr val="B31166"/>
              </a:buClr>
            </a:pPr>
            <a:endParaRPr lang="ar-DZ" sz="3700" b="1" dirty="0">
              <a:solidFill>
                <a:srgbClr val="00B050"/>
              </a:solidFill>
              <a:latin typeface="Traditional Arabic" panose="02020603050405020304" pitchFamily="18" charset="-78"/>
              <a:cs typeface="Traditional Arabic" panose="02020603050405020304" pitchFamily="18" charset="-78"/>
            </a:endParaRPr>
          </a:p>
          <a:p>
            <a:pPr lvl="0" algn="ctr" rtl="1">
              <a:buClr>
                <a:srgbClr val="B31166"/>
              </a:buClr>
              <a:buFont typeface="Wingdings" panose="05000000000000000000" pitchFamily="2" charset="2"/>
              <a:buChar char="§"/>
            </a:pPr>
            <a:r>
              <a:rPr lang="fr-FR" sz="5600" b="1" dirty="0">
                <a:solidFill>
                  <a:schemeClr val="bg2">
                    <a:lumMod val="60000"/>
                    <a:lumOff val="40000"/>
                  </a:schemeClr>
                </a:solidFill>
                <a:latin typeface="Traditional Arabic" panose="02020603050405020304" pitchFamily="18" charset="-78"/>
                <a:cs typeface="Traditional Arabic" panose="02020603050405020304" pitchFamily="18" charset="-78"/>
              </a:rPr>
              <a:t>G50</a:t>
            </a:r>
          </a:p>
          <a:p>
            <a:pPr lvl="0" algn="ctr" rtl="1">
              <a:buClr>
                <a:srgbClr val="B31166"/>
              </a:buClr>
              <a:buFont typeface="Wingdings" panose="05000000000000000000" pitchFamily="2" charset="2"/>
              <a:buChar char="§"/>
            </a:pPr>
            <a:endParaRPr lang="fr-FR" sz="5600" b="1" dirty="0">
              <a:solidFill>
                <a:srgbClr val="00B050"/>
              </a:solidFill>
              <a:latin typeface="Traditional Arabic" panose="02020603050405020304" pitchFamily="18" charset="-78"/>
              <a:cs typeface="Traditional Arabic" panose="02020603050405020304" pitchFamily="18" charset="-78"/>
            </a:endParaRPr>
          </a:p>
          <a:p>
            <a:pPr lvl="0" algn="ctr" rtl="1">
              <a:buClr>
                <a:srgbClr val="B31166"/>
              </a:buClr>
              <a:buFont typeface="Wingdings" panose="05000000000000000000" pitchFamily="2" charset="2"/>
              <a:buChar char="§"/>
            </a:pPr>
            <a:r>
              <a:rPr lang="fr-FR" sz="5000" b="1" dirty="0">
                <a:solidFill>
                  <a:schemeClr val="accent3">
                    <a:lumMod val="75000"/>
                  </a:schemeClr>
                </a:solidFill>
                <a:latin typeface="Traditional Arabic" panose="02020603050405020304" pitchFamily="18" charset="-78"/>
                <a:cs typeface="Traditional Arabic" panose="02020603050405020304" pitchFamily="18" charset="-78"/>
              </a:rPr>
              <a:t>G50A</a:t>
            </a:r>
            <a:endParaRPr lang="fr-FR" sz="5000" dirty="0">
              <a:solidFill>
                <a:schemeClr val="accent3">
                  <a:lumMod val="75000"/>
                </a:schemeClr>
              </a:solidFill>
              <a:latin typeface="Traditional Arabic" panose="02020603050405020304" pitchFamily="18" charset="-78"/>
              <a:cs typeface="Traditional Arabic" panose="02020603050405020304" pitchFamily="18" charset="-78"/>
            </a:endParaRPr>
          </a:p>
          <a:p>
            <a:pPr algn="r" rtl="1"/>
            <a:endParaRPr lang="fr-FR" dirty="0"/>
          </a:p>
        </p:txBody>
      </p:sp>
    </p:spTree>
    <p:extLst>
      <p:ext uri="{BB962C8B-B14F-4D97-AF65-F5344CB8AC3E}">
        <p14:creationId xmlns:p14="http://schemas.microsoft.com/office/powerpoint/2010/main" val="394154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1" end="1"/>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xEl>
                                              <p:pRg st="3" end="3"/>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3">
                                            <p:txEl>
                                              <p:pRg st="5" end="5"/>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69866" cy="1400530"/>
          </a:xfrm>
          <a:blipFill>
            <a:blip r:embed="rId2"/>
            <a:tile tx="0" ty="0" sx="100000" sy="100000" flip="none" algn="tl"/>
          </a:blip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669866" cy="4195481"/>
          </a:xfrm>
          <a:blipFill>
            <a:blip r:embed="rId3"/>
            <a:tile tx="0" ty="0" sx="100000" sy="100000" flip="none" algn="tl"/>
          </a:blipFill>
        </p:spPr>
        <p:txBody>
          <a:bodyPr>
            <a:normAutofit fontScale="92500" lnSpcReduction="10000"/>
          </a:bodyPr>
          <a:lstStyle/>
          <a:p>
            <a:pPr marL="0" algn="ctr" rtl="1" fontAlgn="t">
              <a:spcBef>
                <a:spcPts val="0"/>
              </a:spcBef>
            </a:pPr>
            <a:r>
              <a:rPr lang="ar-DZ" b="1" dirty="0">
                <a:solidFill>
                  <a:srgbClr val="000000"/>
                </a:solidFill>
                <a:latin typeface="Traditional Arabic" panose="02020603050405020304" pitchFamily="18" charset="-78"/>
                <a:cs typeface="Traditional Arabic" panose="02020603050405020304" pitchFamily="18" charset="-78"/>
              </a:rPr>
              <a:t> </a:t>
            </a:r>
            <a:r>
              <a:rPr lang="ar-DZ" sz="4000" b="1" dirty="0">
                <a:solidFill>
                  <a:srgbClr val="000000"/>
                </a:solidFill>
                <a:latin typeface="Sakkal Majalla" panose="02000000000000000000" pitchFamily="2" charset="-78"/>
                <a:cs typeface="Sakkal Majalla" panose="02000000000000000000" pitchFamily="2" charset="-78"/>
              </a:rPr>
              <a:t>طبيعة </a:t>
            </a:r>
            <a:r>
              <a:rPr lang="ar-DZ" sz="4000" b="1" dirty="0" smtClean="0">
                <a:solidFill>
                  <a:srgbClr val="000000"/>
                </a:solidFill>
                <a:latin typeface="Sakkal Majalla" panose="02000000000000000000" pitchFamily="2" charset="-78"/>
                <a:cs typeface="Sakkal Majalla" panose="02000000000000000000" pitchFamily="2" charset="-78"/>
              </a:rPr>
              <a:t>الضريبة </a:t>
            </a:r>
            <a:r>
              <a:rPr lang="ar-DZ" sz="4000" b="1" dirty="0" smtClean="0">
                <a:solidFill>
                  <a:schemeClr val="bg2">
                    <a:lumMod val="40000"/>
                    <a:lumOff val="60000"/>
                  </a:schemeClr>
                </a:solidFill>
                <a:latin typeface="Sakkal Majalla" panose="02000000000000000000" pitchFamily="2" charset="-78"/>
                <a:cs typeface="Sakkal Majalla" panose="02000000000000000000" pitchFamily="2" charset="-78"/>
              </a:rPr>
              <a:t>( المصرح بها شهريا)</a:t>
            </a:r>
            <a:endParaRPr lang="fr-FR" sz="4000" b="1" dirty="0">
              <a:solidFill>
                <a:schemeClr val="bg2">
                  <a:lumMod val="40000"/>
                  <a:lumOff val="60000"/>
                </a:schemeClr>
              </a:solidFill>
              <a:latin typeface="Sakkal Majalla" panose="02000000000000000000" pitchFamily="2" charset="-78"/>
              <a:cs typeface="Sakkal Majalla" panose="02000000000000000000" pitchFamily="2" charset="-78"/>
            </a:endParaRPr>
          </a:p>
          <a:p>
            <a:pPr marL="0" algn="r" rtl="1" fontAlgn="t">
              <a:spcBef>
                <a:spcPts val="0"/>
              </a:spcBef>
            </a:pPr>
            <a:r>
              <a:rPr lang="ar-DZ" sz="4000" b="1" dirty="0">
                <a:solidFill>
                  <a:srgbClr val="000000"/>
                </a:solidFill>
                <a:latin typeface="Sakkal Majalla" panose="02000000000000000000" pitchFamily="2" charset="-78"/>
                <a:cs typeface="Sakkal Majalla" panose="02000000000000000000" pitchFamily="2" charset="-78"/>
              </a:rPr>
              <a:t> </a:t>
            </a:r>
            <a:r>
              <a:rPr lang="ar-DZ" sz="3800" b="1" dirty="0">
                <a:solidFill>
                  <a:srgbClr val="FFFF00"/>
                </a:solidFill>
                <a:latin typeface="Sakkal Majalla" panose="02000000000000000000" pitchFamily="2" charset="-78"/>
                <a:cs typeface="Sakkal Majalla" panose="02000000000000000000" pitchFamily="2" charset="-78"/>
              </a:rPr>
              <a:t>الضريبة على الدخل الإجمالي / الأرباح الصناعية والتجارية للنظام الحقيقي، الأقساط </a:t>
            </a:r>
            <a:r>
              <a:rPr lang="ar-DZ" sz="3800" b="1" dirty="0" smtClean="0">
                <a:solidFill>
                  <a:srgbClr val="FFFF00"/>
                </a:solidFill>
                <a:latin typeface="Sakkal Majalla" panose="02000000000000000000" pitchFamily="2" charset="-78"/>
                <a:cs typeface="Sakkal Majalla" panose="02000000000000000000" pitchFamily="2" charset="-78"/>
              </a:rPr>
              <a:t>المؤقتة</a:t>
            </a:r>
          </a:p>
          <a:p>
            <a:pPr marL="0" algn="r" rtl="1" fontAlgn="t">
              <a:spcBef>
                <a:spcPts val="0"/>
              </a:spcBef>
            </a:pPr>
            <a:r>
              <a:rPr lang="ar-DZ" sz="3800" b="1" dirty="0" smtClean="0">
                <a:solidFill>
                  <a:schemeClr val="accent4">
                    <a:lumMod val="75000"/>
                  </a:schemeClr>
                </a:solidFill>
                <a:latin typeface="Sakkal Majalla" panose="02000000000000000000" pitchFamily="2" charset="-78"/>
                <a:cs typeface="Sakkal Majalla" panose="02000000000000000000" pitchFamily="2" charset="-78"/>
              </a:rPr>
              <a:t>الضريبة </a:t>
            </a:r>
            <a:r>
              <a:rPr lang="ar-DZ" sz="3800" b="1" dirty="0">
                <a:solidFill>
                  <a:schemeClr val="accent4">
                    <a:lumMod val="75000"/>
                  </a:schemeClr>
                </a:solidFill>
                <a:latin typeface="Sakkal Majalla" panose="02000000000000000000" pitchFamily="2" charset="-78"/>
                <a:cs typeface="Sakkal Majalla" panose="02000000000000000000" pitchFamily="2" charset="-78"/>
              </a:rPr>
              <a:t>على أرباح الشركات - الأقساط </a:t>
            </a:r>
            <a:r>
              <a:rPr lang="ar-DZ" sz="3800" b="1" dirty="0" smtClean="0">
                <a:solidFill>
                  <a:schemeClr val="accent4">
                    <a:lumMod val="75000"/>
                  </a:schemeClr>
                </a:solidFill>
                <a:latin typeface="Sakkal Majalla" panose="02000000000000000000" pitchFamily="2" charset="-78"/>
                <a:cs typeface="Sakkal Majalla" panose="02000000000000000000" pitchFamily="2" charset="-78"/>
              </a:rPr>
              <a:t>المؤقتة</a:t>
            </a:r>
          </a:p>
          <a:p>
            <a:pPr marL="0" algn="r" rtl="1" fontAlgn="t">
              <a:spcBef>
                <a:spcPts val="0"/>
              </a:spcBef>
            </a:pPr>
            <a:r>
              <a:rPr lang="ar-DZ" sz="3800" b="1" dirty="0">
                <a:latin typeface="Sakkal Majalla" panose="02000000000000000000" pitchFamily="2" charset="-78"/>
                <a:cs typeface="Sakkal Majalla" panose="02000000000000000000" pitchFamily="2" charset="-78"/>
              </a:rPr>
              <a:t> </a:t>
            </a:r>
            <a:r>
              <a:rPr lang="ar-DZ" sz="3800" b="1" dirty="0">
                <a:solidFill>
                  <a:schemeClr val="bg1"/>
                </a:solidFill>
                <a:latin typeface="Sakkal Majalla" panose="02000000000000000000" pitchFamily="2" charset="-78"/>
                <a:cs typeface="Sakkal Majalla" panose="02000000000000000000" pitchFamily="2" charset="-78"/>
              </a:rPr>
              <a:t>الضريبة على الدخل الإجمالي / مداخيل رؤوس الأموال المنقولة – الاقتطاع من </a:t>
            </a:r>
            <a:r>
              <a:rPr lang="ar-DZ" sz="3800" b="1" dirty="0" smtClean="0">
                <a:solidFill>
                  <a:schemeClr val="bg1"/>
                </a:solidFill>
                <a:latin typeface="Sakkal Majalla" panose="02000000000000000000" pitchFamily="2" charset="-78"/>
                <a:cs typeface="Sakkal Majalla" panose="02000000000000000000" pitchFamily="2" charset="-78"/>
              </a:rPr>
              <a:t>المصدر</a:t>
            </a:r>
          </a:p>
          <a:p>
            <a:pPr marL="0" algn="r" rtl="1" fontAlgn="t">
              <a:spcBef>
                <a:spcPts val="0"/>
              </a:spcBef>
            </a:pPr>
            <a:r>
              <a:rPr lang="ar-DZ" sz="3800" b="1" dirty="0" smtClean="0">
                <a:solidFill>
                  <a:srgbClr val="FFFF00"/>
                </a:solidFill>
                <a:latin typeface="Sakkal Majalla" panose="02000000000000000000" pitchFamily="2" charset="-78"/>
                <a:cs typeface="Sakkal Majalla" panose="02000000000000000000" pitchFamily="2" charset="-78"/>
              </a:rPr>
              <a:t>الضريبة </a:t>
            </a:r>
            <a:r>
              <a:rPr lang="ar-DZ" sz="3800" b="1" dirty="0">
                <a:solidFill>
                  <a:srgbClr val="FFFF00"/>
                </a:solidFill>
                <a:latin typeface="Sakkal Majalla" panose="02000000000000000000" pitchFamily="2" charset="-78"/>
                <a:cs typeface="Sakkal Majalla" panose="02000000000000000000" pitchFamily="2" charset="-78"/>
              </a:rPr>
              <a:t>على الدخل الإجمالي / المرتبات والأجور - الاقتطاع من </a:t>
            </a:r>
            <a:r>
              <a:rPr lang="ar-DZ" sz="3800" b="1" dirty="0" smtClean="0">
                <a:solidFill>
                  <a:srgbClr val="FFFF00"/>
                </a:solidFill>
                <a:latin typeface="Sakkal Majalla" panose="02000000000000000000" pitchFamily="2" charset="-78"/>
                <a:cs typeface="Sakkal Majalla" panose="02000000000000000000" pitchFamily="2" charset="-78"/>
              </a:rPr>
              <a:t>المصدر</a:t>
            </a:r>
          </a:p>
          <a:p>
            <a:pPr marL="0" algn="r" rtl="1" fontAlgn="t">
              <a:spcBef>
                <a:spcPts val="0"/>
              </a:spcBef>
            </a:pPr>
            <a:r>
              <a:rPr lang="ar-DZ" sz="3800" b="1" dirty="0" smtClean="0">
                <a:solidFill>
                  <a:srgbClr val="C00000"/>
                </a:solidFill>
                <a:latin typeface="Sakkal Majalla" panose="02000000000000000000" pitchFamily="2" charset="-78"/>
                <a:cs typeface="Sakkal Majalla" panose="02000000000000000000" pitchFamily="2" charset="-78"/>
              </a:rPr>
              <a:t>الرسم </a:t>
            </a:r>
            <a:r>
              <a:rPr lang="ar-DZ" sz="3800" b="1" dirty="0">
                <a:solidFill>
                  <a:srgbClr val="C00000"/>
                </a:solidFill>
                <a:latin typeface="Sakkal Majalla" panose="02000000000000000000" pitchFamily="2" charset="-78"/>
                <a:cs typeface="Sakkal Majalla" panose="02000000000000000000" pitchFamily="2" charset="-78"/>
              </a:rPr>
              <a:t>على النشاط المهني / الأقساط المؤقتة الرسم على القيمة المضافة</a:t>
            </a:r>
            <a:endParaRPr lang="fr-FR" sz="3800" dirty="0">
              <a:solidFill>
                <a:srgbClr val="C00000"/>
              </a:solidFill>
              <a:latin typeface="Sakkal Majalla" panose="02000000000000000000" pitchFamily="2" charset="-78"/>
              <a:cs typeface="Sakkal Majalla" panose="02000000000000000000" pitchFamily="2" charset="-78"/>
            </a:endParaRPr>
          </a:p>
          <a:p>
            <a:pPr algn="r" rtl="1"/>
            <a:endParaRPr lang="ar-DZ" sz="3800" dirty="0" smtClean="0">
              <a:latin typeface="Sakkal Majalla" panose="02000000000000000000" pitchFamily="2" charset="-78"/>
              <a:cs typeface="Sakkal Majalla" panose="02000000000000000000" pitchFamily="2" charset="-78"/>
            </a:endParaRPr>
          </a:p>
          <a:p>
            <a:pPr algn="r" rtl="1"/>
            <a:endParaRPr lang="fr-FR" dirty="0"/>
          </a:p>
        </p:txBody>
      </p:sp>
    </p:spTree>
    <p:extLst>
      <p:ext uri="{BB962C8B-B14F-4D97-AF65-F5344CB8AC3E}">
        <p14:creationId xmlns:p14="http://schemas.microsoft.com/office/powerpoint/2010/main" val="554819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xEl>
                                              <p:pRg st="1" end="1"/>
                                            </p:txEl>
                                          </p:spTgt>
                                        </p:tgtEl>
                                      </p:cBhvr>
                                      <p:by x="150000" y="150000"/>
                                    </p:animScale>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3">
                                            <p:txEl>
                                              <p:pRg st="2" end="2"/>
                                            </p:txEl>
                                          </p:spTgt>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3">
                                            <p:txEl>
                                              <p:pRg st="3" end="3"/>
                                            </p:txEl>
                                          </p:spTgt>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3">
                                            <p:txEl>
                                              <p:pRg st="4" end="4"/>
                                            </p:txEl>
                                          </p:spTgt>
                                        </p:tgtEl>
                                      </p:cBhvr>
                                      <p:by x="150000" y="150000"/>
                                    </p:animScale>
                                  </p:childTnLst>
                                </p:cTn>
                              </p:par>
                            </p:childTnLst>
                          </p:cTn>
                        </p:par>
                      </p:childTnLst>
                    </p:cTn>
                  </p:par>
                  <p:par>
                    <p:cTn id="23" fill="hold">
                      <p:stCondLst>
                        <p:cond delay="indefinite"/>
                      </p:stCondLst>
                      <p:childTnLst>
                        <p:par>
                          <p:cTn id="24" fill="hold">
                            <p:stCondLst>
                              <p:cond delay="0"/>
                            </p:stCondLst>
                            <p:childTnLst>
                              <p:par>
                                <p:cTn id="25" presetID="6" presetClass="emph" presetSubtype="0" fill="hold" nodeType="clickEffect">
                                  <p:stCondLst>
                                    <p:cond delay="0"/>
                                  </p:stCondLst>
                                  <p:childTnLst>
                                    <p:animScale>
                                      <p:cBhvr>
                                        <p:cTn id="26" dur="2000" fill="hold"/>
                                        <p:tgtEl>
                                          <p:spTgt spid="3">
                                            <p:txEl>
                                              <p:pRg st="5" end="5"/>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69866" cy="1400530"/>
          </a:xfrm>
          <a:blipFill>
            <a:blip r:embed="rId2"/>
            <a:tile tx="0" ty="0" sx="100000" sy="100000" flip="none" algn="tl"/>
          </a:blipFill>
        </p:spPr>
        <p:txBody>
          <a:bodyPr/>
          <a:lstStyle/>
          <a:p>
            <a:pPr algn="r" rtl="1"/>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chemeClr val="bg1"/>
              </a:solidFill>
            </a:endParaRPr>
          </a:p>
        </p:txBody>
      </p:sp>
      <p:sp>
        <p:nvSpPr>
          <p:cNvPr id="3" name="Espace réservé du contenu 2"/>
          <p:cNvSpPr>
            <a:spLocks noGrp="1"/>
          </p:cNvSpPr>
          <p:nvPr>
            <p:ph idx="1"/>
          </p:nvPr>
        </p:nvSpPr>
        <p:spPr>
          <a:xfrm>
            <a:off x="646111" y="2052918"/>
            <a:ext cx="9669865" cy="4195481"/>
          </a:xfrm>
          <a:blipFill>
            <a:blip r:embed="rId3"/>
            <a:tile tx="0" ty="0" sx="100000" sy="100000" flip="none" algn="tl"/>
          </a:blipFill>
        </p:spPr>
        <p:txBody>
          <a:bodyPr>
            <a:normAutofit/>
          </a:bodyPr>
          <a:lstStyle/>
          <a:p>
            <a:pPr marL="0" algn="ctr" rtl="1" fontAlgn="t">
              <a:spcBef>
                <a:spcPts val="0"/>
              </a:spcBef>
            </a:pPr>
            <a:r>
              <a:rPr lang="ar-DZ" b="1" dirty="0">
                <a:solidFill>
                  <a:srgbClr val="000000"/>
                </a:solidFill>
                <a:latin typeface="Traditional Arabic" panose="02020603050405020304" pitchFamily="18" charset="-78"/>
                <a:cs typeface="Traditional Arabic" panose="02020603050405020304" pitchFamily="18" charset="-78"/>
              </a:rPr>
              <a:t> </a:t>
            </a:r>
            <a:endParaRPr lang="ar-DZ" b="1" dirty="0" smtClean="0">
              <a:solidFill>
                <a:srgbClr val="000000"/>
              </a:solidFill>
              <a:latin typeface="Traditional Arabic" panose="02020603050405020304" pitchFamily="18" charset="-78"/>
              <a:cs typeface="Traditional Arabic" panose="02020603050405020304" pitchFamily="18" charset="-78"/>
            </a:endParaRPr>
          </a:p>
          <a:p>
            <a:pPr marL="0" indent="0" algn="ctr" rtl="1" fontAlgn="t">
              <a:spcBef>
                <a:spcPts val="0"/>
              </a:spcBef>
              <a:buNone/>
            </a:pPr>
            <a:endParaRPr lang="ar-DZ" b="1" dirty="0">
              <a:solidFill>
                <a:srgbClr val="000000"/>
              </a:solidFill>
              <a:latin typeface="Traditional Arabic" panose="02020603050405020304" pitchFamily="18" charset="-78"/>
              <a:cs typeface="Traditional Arabic" panose="02020603050405020304" pitchFamily="18" charset="-78"/>
            </a:endParaRPr>
          </a:p>
          <a:p>
            <a:pPr marL="0" algn="ctr" rtl="1" fontAlgn="t">
              <a:spcBef>
                <a:spcPts val="0"/>
              </a:spcBef>
            </a:pPr>
            <a:r>
              <a:rPr lang="ar-DZ" sz="4000" b="1" dirty="0" smtClean="0">
                <a:solidFill>
                  <a:srgbClr val="000000"/>
                </a:solidFill>
                <a:latin typeface="Sakkal Majalla" panose="02000000000000000000" pitchFamily="2" charset="-78"/>
                <a:cs typeface="Sakkal Majalla" panose="02000000000000000000" pitchFamily="2" charset="-78"/>
              </a:rPr>
              <a:t>مكان </a:t>
            </a:r>
            <a:r>
              <a:rPr lang="ar-DZ" sz="4000" b="1" dirty="0">
                <a:solidFill>
                  <a:srgbClr val="000000"/>
                </a:solidFill>
                <a:latin typeface="Sakkal Majalla" panose="02000000000000000000" pitchFamily="2" charset="-78"/>
                <a:cs typeface="Sakkal Majalla" panose="02000000000000000000" pitchFamily="2" charset="-78"/>
              </a:rPr>
              <a:t>إيداع </a:t>
            </a:r>
            <a:r>
              <a:rPr lang="ar-DZ" sz="4000" b="1" dirty="0" smtClean="0">
                <a:solidFill>
                  <a:srgbClr val="000000"/>
                </a:solidFill>
                <a:latin typeface="Sakkal Majalla" panose="02000000000000000000" pitchFamily="2" charset="-78"/>
                <a:cs typeface="Sakkal Majalla" panose="02000000000000000000" pitchFamily="2" charset="-78"/>
              </a:rPr>
              <a:t>التصريح  الشهري</a:t>
            </a:r>
          </a:p>
          <a:p>
            <a:pPr marL="0" algn="ctr" rtl="1" fontAlgn="t">
              <a:spcBef>
                <a:spcPts val="0"/>
              </a:spcBef>
            </a:pPr>
            <a:endParaRPr lang="fr-FR" dirty="0">
              <a:latin typeface="Arial" panose="020B0604020202020204" pitchFamily="34" charset="0"/>
            </a:endParaRPr>
          </a:p>
          <a:p>
            <a:pPr marL="0" algn="r" rtl="1" fontAlgn="ctr">
              <a:spcBef>
                <a:spcPts val="0"/>
              </a:spcBef>
            </a:pPr>
            <a:r>
              <a:rPr lang="ar-DZ" sz="4000" b="1" dirty="0">
                <a:solidFill>
                  <a:srgbClr val="000000"/>
                </a:solidFill>
                <a:latin typeface="Sakkal Majalla" panose="02000000000000000000" pitchFamily="2" charset="-78"/>
                <a:cs typeface="Sakkal Majalla" panose="02000000000000000000" pitchFamily="2" charset="-78"/>
              </a:rPr>
              <a:t> </a:t>
            </a:r>
            <a:r>
              <a:rPr lang="ar-DZ" sz="4000" b="1" dirty="0">
                <a:solidFill>
                  <a:srgbClr val="C00000"/>
                </a:solidFill>
                <a:latin typeface="Sakkal Majalla" panose="02000000000000000000" pitchFamily="2" charset="-78"/>
                <a:cs typeface="Sakkal Majalla" panose="02000000000000000000" pitchFamily="2" charset="-78"/>
              </a:rPr>
              <a:t>قباضة الضرائب </a:t>
            </a:r>
            <a:r>
              <a:rPr lang="ar-DZ" sz="4000" b="1" dirty="0">
                <a:solidFill>
                  <a:srgbClr val="000000"/>
                </a:solidFill>
                <a:latin typeface="Sakkal Majalla" panose="02000000000000000000" pitchFamily="2" charset="-78"/>
                <a:cs typeface="Sakkal Majalla" panose="02000000000000000000" pitchFamily="2" charset="-78"/>
              </a:rPr>
              <a:t>المتواجدة في مكان ممارسة النشاط.( </a:t>
            </a:r>
            <a:r>
              <a:rPr lang="ar-DZ" sz="4000" b="1" dirty="0">
                <a:solidFill>
                  <a:srgbClr val="FFFF00"/>
                </a:solidFill>
                <a:latin typeface="Sakkal Majalla" panose="02000000000000000000" pitchFamily="2" charset="-78"/>
                <a:cs typeface="Sakkal Majalla" panose="02000000000000000000" pitchFamily="2" charset="-78"/>
              </a:rPr>
              <a:t>مركز الضرائب</a:t>
            </a:r>
            <a:r>
              <a:rPr lang="ar-DZ" sz="4000" b="1" dirty="0">
                <a:solidFill>
                  <a:srgbClr val="000000"/>
                </a:solidFill>
                <a:latin typeface="Sakkal Majalla" panose="02000000000000000000" pitchFamily="2" charset="-78"/>
                <a:cs typeface="Sakkal Majalla" panose="02000000000000000000" pitchFamily="2" charset="-78"/>
              </a:rPr>
              <a:t>- </a:t>
            </a:r>
            <a:r>
              <a:rPr lang="ar-DZ" sz="4000" b="1" dirty="0">
                <a:solidFill>
                  <a:srgbClr val="00B0F0"/>
                </a:solidFill>
                <a:latin typeface="Sakkal Majalla" panose="02000000000000000000" pitchFamily="2" charset="-78"/>
                <a:cs typeface="Sakkal Majalla" panose="02000000000000000000" pitchFamily="2" charset="-78"/>
              </a:rPr>
              <a:t>المركز الجواري للضرائب</a:t>
            </a:r>
            <a:r>
              <a:rPr lang="ar-DZ" sz="4000" b="1" dirty="0">
                <a:solidFill>
                  <a:srgbClr val="000000"/>
                </a:solidFill>
                <a:latin typeface="Sakkal Majalla" panose="02000000000000000000" pitchFamily="2" charset="-78"/>
                <a:cs typeface="Sakkal Majalla" panose="02000000000000000000" pitchFamily="2" charset="-78"/>
              </a:rPr>
              <a:t>- </a:t>
            </a:r>
            <a:r>
              <a:rPr lang="ar-DZ" sz="4000" b="1" dirty="0">
                <a:solidFill>
                  <a:schemeClr val="accent6">
                    <a:lumMod val="75000"/>
                  </a:schemeClr>
                </a:solidFill>
                <a:latin typeface="Sakkal Majalla" panose="02000000000000000000" pitchFamily="2" charset="-78"/>
                <a:cs typeface="Sakkal Majalla" panose="02000000000000000000" pitchFamily="2" charset="-78"/>
              </a:rPr>
              <a:t>مديرية كبريات المؤسسات</a:t>
            </a:r>
            <a:r>
              <a:rPr lang="ar-DZ" sz="4000" b="1" dirty="0">
                <a:solidFill>
                  <a:srgbClr val="000000"/>
                </a:solidFill>
                <a:latin typeface="Sakkal Majalla" panose="02000000000000000000" pitchFamily="2" charset="-78"/>
                <a:cs typeface="Sakkal Majalla" panose="02000000000000000000" pitchFamily="2" charset="-78"/>
              </a:rPr>
              <a:t>)</a:t>
            </a:r>
            <a:endParaRPr lang="fr-FR" sz="4000" dirty="0">
              <a:latin typeface="Sakkal Majalla" panose="02000000000000000000" pitchFamily="2" charset="-78"/>
              <a:cs typeface="Sakkal Majalla" panose="02000000000000000000" pitchFamily="2" charset="-78"/>
            </a:endParaRPr>
          </a:p>
          <a:p>
            <a:endParaRPr lang="fr-FR" dirty="0"/>
          </a:p>
        </p:txBody>
      </p:sp>
    </p:spTree>
    <p:extLst>
      <p:ext uri="{BB962C8B-B14F-4D97-AF65-F5344CB8AC3E}">
        <p14:creationId xmlns:p14="http://schemas.microsoft.com/office/powerpoint/2010/main" val="265674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2" end="2"/>
                                            </p:txEl>
                                          </p:spTgt>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xEl>
                                              <p:pRg st="4" end="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69866" cy="1400530"/>
          </a:xfrm>
          <a:blipFill>
            <a:blip r:embed="rId2"/>
            <a:tile tx="0" ty="0" sx="100000" sy="100000" flip="none" algn="tl"/>
          </a:blip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669866" cy="4195481"/>
          </a:xfrm>
        </p:spPr>
        <p:txBody>
          <a:bodyPr>
            <a:normAutofit/>
          </a:bodyPr>
          <a:lstStyle/>
          <a:p>
            <a:endParaRPr lang="ar-DZ" dirty="0" smtClean="0"/>
          </a:p>
          <a:p>
            <a:endParaRPr lang="ar-DZ" dirty="0"/>
          </a:p>
          <a:p>
            <a:pPr marL="0" algn="ctr" rtl="1" fontAlgn="t">
              <a:spcBef>
                <a:spcPts val="0"/>
              </a:spcBef>
            </a:pPr>
            <a:r>
              <a:rPr lang="ar-DZ" sz="4000" b="1" dirty="0">
                <a:solidFill>
                  <a:srgbClr val="FFFF00"/>
                </a:solidFill>
                <a:latin typeface="Sakkal Majalla" panose="02000000000000000000" pitchFamily="2" charset="-78"/>
                <a:cs typeface="Sakkal Majalla" panose="02000000000000000000" pitchFamily="2" charset="-78"/>
              </a:rPr>
              <a:t> </a:t>
            </a:r>
            <a:r>
              <a:rPr lang="ar-DZ" sz="4000" b="1" dirty="0">
                <a:solidFill>
                  <a:srgbClr val="FF0000"/>
                </a:solidFill>
                <a:latin typeface="Sakkal Majalla" panose="02000000000000000000" pitchFamily="2" charset="-78"/>
                <a:cs typeface="Sakkal Majalla" panose="02000000000000000000" pitchFamily="2" charset="-78"/>
              </a:rPr>
              <a:t>آخر أجل </a:t>
            </a:r>
            <a:r>
              <a:rPr lang="ar-DZ" sz="4000" b="1" dirty="0" smtClean="0">
                <a:solidFill>
                  <a:srgbClr val="FF0000"/>
                </a:solidFill>
                <a:latin typeface="Sakkal Majalla" panose="02000000000000000000" pitchFamily="2" charset="-78"/>
                <a:cs typeface="Sakkal Majalla" panose="02000000000000000000" pitchFamily="2" charset="-78"/>
              </a:rPr>
              <a:t>لإيداع التصريح الشهري</a:t>
            </a:r>
          </a:p>
          <a:p>
            <a:pPr marL="0" algn="ctr" rtl="1" fontAlgn="t">
              <a:spcBef>
                <a:spcPts val="0"/>
              </a:spcBef>
            </a:pPr>
            <a:endParaRPr lang="fr-FR" sz="4000" dirty="0">
              <a:solidFill>
                <a:srgbClr val="FFFF00"/>
              </a:solidFill>
              <a:latin typeface="Sakkal Majalla" panose="02000000000000000000" pitchFamily="2" charset="-78"/>
              <a:cs typeface="Sakkal Majalla" panose="02000000000000000000" pitchFamily="2" charset="-78"/>
            </a:endParaRPr>
          </a:p>
          <a:p>
            <a:pPr marL="0" algn="r" rtl="1" fontAlgn="ctr">
              <a:spcBef>
                <a:spcPts val="0"/>
              </a:spcBef>
            </a:pPr>
            <a:r>
              <a:rPr lang="ar-DZ" sz="4000" b="1" dirty="0">
                <a:solidFill>
                  <a:srgbClr val="FFFF00"/>
                </a:solidFill>
                <a:latin typeface="Sakkal Majalla" panose="02000000000000000000" pitchFamily="2" charset="-78"/>
                <a:cs typeface="Sakkal Majalla" panose="02000000000000000000" pitchFamily="2" charset="-78"/>
              </a:rPr>
              <a:t> </a:t>
            </a:r>
            <a:r>
              <a:rPr lang="ar-DZ" sz="4000" b="1" dirty="0" smtClean="0">
                <a:solidFill>
                  <a:srgbClr val="FFFF00"/>
                </a:solidFill>
                <a:latin typeface="Sakkal Majalla" panose="02000000000000000000" pitchFamily="2" charset="-78"/>
                <a:cs typeface="Sakkal Majalla" panose="02000000000000000000" pitchFamily="2" charset="-78"/>
              </a:rPr>
              <a:t>اليوم العشرون </a:t>
            </a:r>
            <a:r>
              <a:rPr lang="ar-DZ" sz="4000" b="1" dirty="0">
                <a:solidFill>
                  <a:srgbClr val="FFFF00"/>
                </a:solidFill>
                <a:latin typeface="Sakkal Majalla" panose="02000000000000000000" pitchFamily="2" charset="-78"/>
                <a:cs typeface="Sakkal Majalla" panose="02000000000000000000" pitchFamily="2" charset="-78"/>
              </a:rPr>
              <a:t>(20) </a:t>
            </a:r>
            <a:r>
              <a:rPr lang="ar-DZ" sz="4000" b="1" dirty="0" smtClean="0">
                <a:solidFill>
                  <a:srgbClr val="FFFF00"/>
                </a:solidFill>
                <a:latin typeface="Sakkal Majalla" panose="02000000000000000000" pitchFamily="2" charset="-78"/>
                <a:cs typeface="Sakkal Majalla" panose="02000000000000000000" pitchFamily="2" charset="-78"/>
              </a:rPr>
              <a:t>من الشهر  إذا كان هذا اليوم عطلة يؤجل التصريح إلى أول يوم عمل.</a:t>
            </a:r>
            <a:endParaRPr lang="fr-FR" sz="4000" dirty="0">
              <a:solidFill>
                <a:srgbClr val="FFFF00"/>
              </a:solidFill>
              <a:latin typeface="Sakkal Majalla" panose="02000000000000000000" pitchFamily="2" charset="-78"/>
              <a:cs typeface="Sakkal Majalla" panose="02000000000000000000" pitchFamily="2" charset="-78"/>
            </a:endParaRPr>
          </a:p>
          <a:p>
            <a:pPr algn="r" rtl="1"/>
            <a:endParaRPr lang="fr-FR" dirty="0"/>
          </a:p>
        </p:txBody>
      </p:sp>
    </p:spTree>
    <p:extLst>
      <p:ext uri="{BB962C8B-B14F-4D97-AF65-F5344CB8AC3E}">
        <p14:creationId xmlns:p14="http://schemas.microsoft.com/office/powerpoint/2010/main" val="4178022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3">
                                            <p:txEl>
                                              <p:pRg st="4" end="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69866" cy="1400530"/>
          </a:xfrm>
          <a:blipFill>
            <a:blip r:embed="rId2"/>
            <a:tile tx="0" ty="0" sx="100000" sy="100000" flip="none" algn="tl"/>
          </a:blip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669866" cy="4195481"/>
          </a:xfrm>
        </p:spPr>
        <p:txBody>
          <a:bodyPr/>
          <a:lstStyle/>
          <a:p>
            <a:pPr algn="r" rtl="1"/>
            <a:endParaRPr lang="ar-DZ" dirty="0" smtClean="0"/>
          </a:p>
          <a:p>
            <a:pPr algn="r" rtl="1"/>
            <a:endParaRPr lang="ar-DZ" dirty="0"/>
          </a:p>
          <a:p>
            <a:pPr marL="0" algn="ctr" rtl="1" fontAlgn="t">
              <a:spcBef>
                <a:spcPts val="0"/>
              </a:spcBef>
            </a:pPr>
            <a:r>
              <a:rPr lang="ar-DZ" b="1" dirty="0">
                <a:solidFill>
                  <a:srgbClr val="000000"/>
                </a:solidFill>
                <a:latin typeface="Traditional Arabic" panose="02020603050405020304" pitchFamily="18" charset="-78"/>
                <a:cs typeface="Traditional Arabic" panose="02020603050405020304" pitchFamily="18" charset="-78"/>
              </a:rPr>
              <a:t> </a:t>
            </a:r>
            <a:r>
              <a:rPr lang="ar-DZ" sz="4000" b="1" dirty="0">
                <a:latin typeface="Sakkal Majalla" panose="02000000000000000000" pitchFamily="2" charset="-78"/>
                <a:cs typeface="Sakkal Majalla" panose="02000000000000000000" pitchFamily="2" charset="-78"/>
              </a:rPr>
              <a:t>الأشخاص الواجب عليهم </a:t>
            </a:r>
            <a:r>
              <a:rPr lang="ar-DZ" sz="4000" b="1" dirty="0" err="1">
                <a:latin typeface="Sakkal Majalla" panose="02000000000000000000" pitchFamily="2" charset="-78"/>
                <a:cs typeface="Sakkal Majalla" panose="02000000000000000000" pitchFamily="2" charset="-78"/>
              </a:rPr>
              <a:t>إكتتاب</a:t>
            </a:r>
            <a:r>
              <a:rPr lang="ar-DZ" sz="4000" b="1" dirty="0">
                <a:latin typeface="Sakkal Majalla" panose="02000000000000000000" pitchFamily="2" charset="-78"/>
                <a:cs typeface="Sakkal Majalla" panose="02000000000000000000" pitchFamily="2" charset="-78"/>
              </a:rPr>
              <a:t> </a:t>
            </a:r>
            <a:r>
              <a:rPr lang="ar-DZ" sz="4000" b="1" dirty="0" smtClean="0">
                <a:latin typeface="Sakkal Majalla" panose="02000000000000000000" pitchFamily="2" charset="-78"/>
                <a:cs typeface="Sakkal Majalla" panose="02000000000000000000" pitchFamily="2" charset="-78"/>
              </a:rPr>
              <a:t>التصريح</a:t>
            </a:r>
          </a:p>
          <a:p>
            <a:pPr marL="0" indent="0" algn="ctr" rtl="1" fontAlgn="t">
              <a:spcBef>
                <a:spcPts val="0"/>
              </a:spcBef>
              <a:buNone/>
            </a:pPr>
            <a:endParaRPr lang="fr-FR" sz="4000" dirty="0">
              <a:latin typeface="Sakkal Majalla" panose="02000000000000000000" pitchFamily="2" charset="-78"/>
              <a:cs typeface="Sakkal Majalla" panose="02000000000000000000" pitchFamily="2" charset="-78"/>
            </a:endParaRPr>
          </a:p>
          <a:p>
            <a:pPr marL="0" algn="ctr" rtl="1" fontAlgn="ctr">
              <a:spcBef>
                <a:spcPts val="0"/>
              </a:spcBef>
            </a:pPr>
            <a:r>
              <a:rPr lang="ar-DZ" b="1" dirty="0">
                <a:solidFill>
                  <a:srgbClr val="000000"/>
                </a:solidFill>
                <a:latin typeface="Sakkal Majalla" panose="02000000000000000000" pitchFamily="2" charset="-78"/>
                <a:cs typeface="Sakkal Majalla" panose="02000000000000000000" pitchFamily="2" charset="-78"/>
              </a:rPr>
              <a:t> </a:t>
            </a:r>
            <a:r>
              <a:rPr lang="ar-DZ" sz="4000" b="1" dirty="0">
                <a:solidFill>
                  <a:srgbClr val="FFFF00"/>
                </a:solidFill>
                <a:latin typeface="Sakkal Majalla" panose="02000000000000000000" pitchFamily="2" charset="-78"/>
                <a:cs typeface="Sakkal Majalla" panose="02000000000000000000" pitchFamily="2" charset="-78"/>
              </a:rPr>
              <a:t>كل مكلف بالضريبة تابع للنظام الحقيقي</a:t>
            </a:r>
            <a:endParaRPr lang="fr-FR" sz="4000" dirty="0">
              <a:solidFill>
                <a:srgbClr val="FFFF00"/>
              </a:solidFill>
              <a:latin typeface="Sakkal Majalla" panose="02000000000000000000" pitchFamily="2" charset="-78"/>
              <a:cs typeface="Sakkal Majalla" panose="02000000000000000000" pitchFamily="2" charset="-78"/>
            </a:endParaRPr>
          </a:p>
          <a:p>
            <a:pPr algn="ctr" rtl="1"/>
            <a:endParaRPr lang="fr-FR" sz="4000" dirty="0">
              <a:solidFill>
                <a:srgbClr val="FFFF00"/>
              </a:solidFill>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06974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82745" cy="1400530"/>
          </a:xfrm>
          <a:blipFill>
            <a:blip r:embed="rId2"/>
            <a:tile tx="0" ty="0" sx="100000" sy="100000" flip="none" algn="tl"/>
          </a:blip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pic>
        <p:nvPicPr>
          <p:cNvPr id="4" name="Espace réservé du contenu 3"/>
          <p:cNvPicPr>
            <a:picLocks noGrp="1" noChangeAspect="1"/>
          </p:cNvPicPr>
          <p:nvPr>
            <p:ph idx="1"/>
          </p:nvPr>
        </p:nvPicPr>
        <p:blipFill>
          <a:blip r:embed="rId3"/>
          <a:stretch>
            <a:fillRect/>
          </a:stretch>
        </p:blipFill>
        <p:spPr>
          <a:xfrm>
            <a:off x="646111" y="2052638"/>
            <a:ext cx="9772897" cy="4195762"/>
          </a:xfrm>
          <a:prstGeom prst="rect">
            <a:avLst/>
          </a:prstGeom>
        </p:spPr>
      </p:pic>
    </p:spTree>
    <p:extLst>
      <p:ext uri="{BB962C8B-B14F-4D97-AF65-F5344CB8AC3E}">
        <p14:creationId xmlns:p14="http://schemas.microsoft.com/office/powerpoint/2010/main" val="276132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08503" cy="1400530"/>
          </a:xfrm>
          <a:blipFill>
            <a:blip r:embed="rId2"/>
            <a:tile tx="0" ty="0" sx="100000" sy="100000" flip="none" algn="tl"/>
          </a:blipFill>
        </p:spPr>
        <p:txBody>
          <a:bodyPr/>
          <a:lstStyle/>
          <a:p>
            <a:pPr algn="r" rtl="1"/>
            <a:r>
              <a:rPr lang="ar-DZ" sz="4000" dirty="0">
                <a:solidFill>
                  <a:prstClr val="black"/>
                </a:solidFill>
                <a:latin typeface="Sakkal Majalla" panose="02000000000000000000" pitchFamily="2" charset="-78"/>
                <a:cs typeface="Sakkal Majalla" panose="02000000000000000000" pitchFamily="2" charset="-78"/>
              </a:rPr>
              <a:t>دروس على الخط                                             د. صالح </a:t>
            </a:r>
            <a:r>
              <a:rPr lang="ar-DZ" sz="4000" dirty="0" err="1">
                <a:solidFill>
                  <a:prstClr val="black"/>
                </a:solidFill>
                <a:latin typeface="Sakkal Majalla" panose="02000000000000000000" pitchFamily="2" charset="-78"/>
                <a:cs typeface="Sakkal Majalla" panose="02000000000000000000" pitchFamily="2" charset="-78"/>
              </a:rPr>
              <a:t>حميداتو</a:t>
            </a:r>
            <a:r>
              <a:rPr lang="ar-DZ" sz="4000" dirty="0">
                <a:solidFill>
                  <a:prstClr val="black"/>
                </a:solidFill>
                <a:latin typeface="Sakkal Majalla" panose="02000000000000000000" pitchFamily="2" charset="-78"/>
                <a:cs typeface="Sakkal Majalla" panose="02000000000000000000" pitchFamily="2" charset="-78"/>
              </a:rPr>
              <a:t/>
            </a:r>
            <a:br>
              <a:rPr lang="ar-DZ" sz="4000" dirty="0">
                <a:solidFill>
                  <a:prstClr val="black"/>
                </a:solidFill>
                <a:latin typeface="Sakkal Majalla" panose="02000000000000000000" pitchFamily="2" charset="-78"/>
                <a:cs typeface="Sakkal Majalla" panose="02000000000000000000" pitchFamily="2" charset="-78"/>
              </a:rPr>
            </a:br>
            <a:r>
              <a:rPr lang="ar-DZ" sz="4000" dirty="0">
                <a:solidFill>
                  <a:prstClr val="black"/>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sz="4000" dirty="0"/>
          </a:p>
        </p:txBody>
      </p:sp>
      <p:pic>
        <p:nvPicPr>
          <p:cNvPr id="4" name="Espace réservé du contenu 3"/>
          <p:cNvPicPr>
            <a:picLocks noGrp="1" noChangeAspect="1"/>
          </p:cNvPicPr>
          <p:nvPr>
            <p:ph idx="1"/>
          </p:nvPr>
        </p:nvPicPr>
        <p:blipFill>
          <a:blip r:embed="rId3"/>
          <a:stretch>
            <a:fillRect/>
          </a:stretch>
        </p:blipFill>
        <p:spPr>
          <a:xfrm>
            <a:off x="646111" y="2052638"/>
            <a:ext cx="9708503" cy="4195762"/>
          </a:xfrm>
          <a:prstGeom prst="rect">
            <a:avLst/>
          </a:prstGeom>
        </p:spPr>
      </p:pic>
    </p:spTree>
    <p:extLst>
      <p:ext uri="{BB962C8B-B14F-4D97-AF65-F5344CB8AC3E}">
        <p14:creationId xmlns:p14="http://schemas.microsoft.com/office/powerpoint/2010/main" val="133632851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708503" cy="1400530"/>
          </a:xfrm>
          <a:blipFill>
            <a:blip r:embed="rId2"/>
            <a:tile tx="0" ty="0" sx="100000" sy="100000" flip="none" algn="tl"/>
          </a:blipFill>
        </p:spPr>
        <p:txBody>
          <a:bodyPr/>
          <a:lstStyle/>
          <a:p>
            <a:pPr algn="r" rtl="1"/>
            <a:r>
              <a:rPr lang="ar-DZ" sz="4000" dirty="0">
                <a:solidFill>
                  <a:schemeClr val="tx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tx1"/>
                </a:solidFill>
                <a:latin typeface="Sakkal Majalla" panose="02000000000000000000" pitchFamily="2" charset="-78"/>
                <a:cs typeface="Sakkal Majalla" panose="02000000000000000000" pitchFamily="2" charset="-78"/>
              </a:rPr>
              <a:t>حميداتو</a:t>
            </a:r>
            <a:r>
              <a:rPr lang="ar-DZ" sz="4000" dirty="0">
                <a:solidFill>
                  <a:schemeClr val="tx1"/>
                </a:solidFill>
                <a:latin typeface="Sakkal Majalla" panose="02000000000000000000" pitchFamily="2" charset="-78"/>
                <a:cs typeface="Sakkal Majalla" panose="02000000000000000000" pitchFamily="2" charset="-78"/>
              </a:rPr>
              <a:t/>
            </a:r>
            <a:br>
              <a:rPr lang="ar-DZ" sz="4000" dirty="0">
                <a:solidFill>
                  <a:schemeClr val="tx1"/>
                </a:solidFill>
                <a:latin typeface="Sakkal Majalla" panose="02000000000000000000" pitchFamily="2" charset="-78"/>
                <a:cs typeface="Sakkal Majalla" panose="02000000000000000000" pitchFamily="2" charset="-78"/>
              </a:rPr>
            </a:br>
            <a:r>
              <a:rPr lang="ar-DZ" sz="4000" dirty="0">
                <a:solidFill>
                  <a:schemeClr val="tx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chemeClr val="tx1"/>
              </a:solidFill>
            </a:endParaRPr>
          </a:p>
        </p:txBody>
      </p:sp>
      <p:sp>
        <p:nvSpPr>
          <p:cNvPr id="3" name="Espace réservé du contenu 2"/>
          <p:cNvSpPr>
            <a:spLocks noGrp="1"/>
          </p:cNvSpPr>
          <p:nvPr>
            <p:ph idx="1"/>
          </p:nvPr>
        </p:nvSpPr>
        <p:spPr>
          <a:xfrm>
            <a:off x="646112" y="2052918"/>
            <a:ext cx="9708502" cy="4195481"/>
          </a:xfrm>
          <a:blipFill>
            <a:blip r:embed="rId3"/>
            <a:tile tx="0" ty="0" sx="100000" sy="100000" flip="none" algn="tl"/>
          </a:blipFill>
        </p:spPr>
        <p:txBody>
          <a:bodyPr/>
          <a:lstStyle/>
          <a:p>
            <a:pPr marL="0" lvl="0" indent="0" algn="ctr" rtl="1">
              <a:buClr>
                <a:srgbClr val="B31166"/>
              </a:buClr>
              <a:buNone/>
            </a:pPr>
            <a:r>
              <a:rPr lang="ar-SA" sz="4000" b="1" dirty="0">
                <a:solidFill>
                  <a:srgbClr val="FFFF00"/>
                </a:solidFill>
                <a:latin typeface="Sakkal Majalla" panose="02000000000000000000" pitchFamily="2" charset="-78"/>
                <a:cs typeface="Sakkal Majalla" panose="02000000000000000000" pitchFamily="2" charset="-78"/>
              </a:rPr>
              <a:t>التصريحات </a:t>
            </a:r>
            <a:r>
              <a:rPr lang="ar-SA" sz="4000" b="1" dirty="0" smtClean="0">
                <a:solidFill>
                  <a:srgbClr val="FFFF00"/>
                </a:solidFill>
                <a:latin typeface="Sakkal Majalla" panose="02000000000000000000" pitchFamily="2" charset="-78"/>
                <a:cs typeface="Sakkal Majalla" panose="02000000000000000000" pitchFamily="2" charset="-78"/>
              </a:rPr>
              <a:t>السنوية</a:t>
            </a:r>
            <a:endParaRPr lang="ar-DZ" sz="4000" b="1" dirty="0">
              <a:solidFill>
                <a:srgbClr val="FFFF00"/>
              </a:solidFill>
              <a:latin typeface="Sakkal Majalla" panose="02000000000000000000" pitchFamily="2" charset="-78"/>
              <a:cs typeface="Sakkal Majalla" panose="02000000000000000000" pitchFamily="2" charset="-78"/>
            </a:endParaRPr>
          </a:p>
          <a:p>
            <a:pPr marL="0" lvl="0" indent="0" algn="r" rtl="1">
              <a:buClr>
                <a:srgbClr val="B31166"/>
              </a:buClr>
              <a:buNone/>
            </a:pPr>
            <a:r>
              <a:rPr lang="ar-SA" sz="4000" b="1" dirty="0" smtClean="0">
                <a:solidFill>
                  <a:prstClr val="black">
                    <a:lumMod val="75000"/>
                    <a:lumOff val="25000"/>
                  </a:prstClr>
                </a:solidFill>
                <a:latin typeface="Sakkal Majalla" panose="02000000000000000000" pitchFamily="2" charset="-78"/>
                <a:cs typeface="Sakkal Majalla" panose="02000000000000000000" pitchFamily="2" charset="-78"/>
              </a:rPr>
              <a:t>كل </a:t>
            </a:r>
            <a:r>
              <a:rPr lang="ar-SA" sz="4000" b="1" dirty="0">
                <a:solidFill>
                  <a:prstClr val="black">
                    <a:lumMod val="75000"/>
                    <a:lumOff val="25000"/>
                  </a:prstClr>
                </a:solidFill>
                <a:latin typeface="Sakkal Majalla" panose="02000000000000000000" pitchFamily="2" charset="-78"/>
                <a:cs typeface="Sakkal Majalla" panose="02000000000000000000" pitchFamily="2" charset="-78"/>
              </a:rPr>
              <a:t>مكلف خاضع للضرائب المباشرة والرسوم المماثلة، وجب عليه </a:t>
            </a:r>
            <a:r>
              <a:rPr lang="ar-SA" sz="4000" b="1" dirty="0">
                <a:solidFill>
                  <a:srgbClr val="00B050"/>
                </a:solidFill>
                <a:latin typeface="Sakkal Majalla" panose="02000000000000000000" pitchFamily="2" charset="-78"/>
                <a:cs typeface="Sakkal Majalla" panose="02000000000000000000" pitchFamily="2" charset="-78"/>
              </a:rPr>
              <a:t>اكتتاب تصريح سنوي </a:t>
            </a:r>
            <a:r>
              <a:rPr lang="ar-SA" sz="4000" b="1" dirty="0" err="1">
                <a:solidFill>
                  <a:srgbClr val="00B050"/>
                </a:solidFill>
                <a:latin typeface="Sakkal Majalla" panose="02000000000000000000" pitchFamily="2" charset="-78"/>
                <a:cs typeface="Sakkal Majalla" panose="02000000000000000000" pitchFamily="2" charset="-78"/>
              </a:rPr>
              <a:t>بمداخ</a:t>
            </a:r>
            <a:r>
              <a:rPr lang="ar-DZ" sz="4000" b="1" dirty="0">
                <a:solidFill>
                  <a:srgbClr val="00B050"/>
                </a:solidFill>
                <a:latin typeface="Sakkal Majalla" panose="02000000000000000000" pitchFamily="2" charset="-78"/>
                <a:cs typeface="Sakkal Majalla" panose="02000000000000000000" pitchFamily="2" charset="-78"/>
              </a:rPr>
              <a:t>ي</a:t>
            </a:r>
            <a:r>
              <a:rPr lang="ar-SA" sz="4000" b="1" dirty="0">
                <a:solidFill>
                  <a:srgbClr val="00B050"/>
                </a:solidFill>
                <a:latin typeface="Sakkal Majalla" panose="02000000000000000000" pitchFamily="2" charset="-78"/>
                <a:cs typeface="Sakkal Majalla" panose="02000000000000000000" pitchFamily="2" charset="-78"/>
              </a:rPr>
              <a:t>له</a:t>
            </a:r>
            <a:r>
              <a:rPr lang="ar-SA" sz="4000" b="1" dirty="0">
                <a:solidFill>
                  <a:prstClr val="black">
                    <a:lumMod val="75000"/>
                    <a:lumOff val="25000"/>
                  </a:prstClr>
                </a:solidFill>
                <a:latin typeface="Sakkal Majalla" panose="02000000000000000000" pitchFamily="2" charset="-78"/>
                <a:cs typeface="Sakkal Majalla" panose="02000000000000000000" pitchFamily="2" charset="-78"/>
              </a:rPr>
              <a:t> حدد آخر أجل لذلك </a:t>
            </a:r>
            <a:r>
              <a:rPr lang="ar-SA" sz="4000" b="1" dirty="0">
                <a:solidFill>
                  <a:srgbClr val="D53DD0">
                    <a:lumMod val="75000"/>
                  </a:srgbClr>
                </a:solidFill>
                <a:latin typeface="Sakkal Majalla" panose="02000000000000000000" pitchFamily="2" charset="-78"/>
                <a:cs typeface="Sakkal Majalla" panose="02000000000000000000" pitchFamily="2" charset="-78"/>
              </a:rPr>
              <a:t>يوم 30 </a:t>
            </a:r>
            <a:r>
              <a:rPr lang="ar-SA" sz="4000" b="1" dirty="0" err="1">
                <a:solidFill>
                  <a:srgbClr val="D53DD0">
                    <a:lumMod val="75000"/>
                  </a:srgbClr>
                </a:solidFill>
                <a:latin typeface="Sakkal Majalla" panose="02000000000000000000" pitchFamily="2" charset="-78"/>
                <a:cs typeface="Sakkal Majalla" panose="02000000000000000000" pitchFamily="2" charset="-78"/>
              </a:rPr>
              <a:t>أفريل</a:t>
            </a:r>
            <a:r>
              <a:rPr lang="ar-SA" sz="4000" b="1" dirty="0">
                <a:solidFill>
                  <a:srgbClr val="D53DD0">
                    <a:lumMod val="75000"/>
                  </a:srgbClr>
                </a:solidFill>
                <a:latin typeface="Sakkal Majalla" panose="02000000000000000000" pitchFamily="2" charset="-78"/>
                <a:cs typeface="Sakkal Majalla" panose="02000000000000000000" pitchFamily="2" charset="-78"/>
              </a:rPr>
              <a:t> من السنة التي تلي سنة تحقيق هذا الدخل</a:t>
            </a:r>
            <a:endParaRPr lang="fr-FR" sz="4000" b="1" dirty="0">
              <a:solidFill>
                <a:srgbClr val="D53DD0">
                  <a:lumMod val="75000"/>
                </a:srgbClr>
              </a:solidFill>
              <a:latin typeface="Sakkal Majalla" panose="02000000000000000000" pitchFamily="2" charset="-78"/>
              <a:cs typeface="Sakkal Majalla" panose="02000000000000000000" pitchFamily="2" charset="-78"/>
            </a:endParaRPr>
          </a:p>
          <a:p>
            <a:pPr lvl="0" algn="ctr" rtl="1">
              <a:buClr>
                <a:srgbClr val="B31166"/>
              </a:buClr>
            </a:pPr>
            <a:endParaRPr lang="ar-DZ" sz="4800" b="1" dirty="0" smtClean="0">
              <a:solidFill>
                <a:srgbClr val="002060"/>
              </a:solidFill>
              <a:latin typeface="Traditional Arabic" panose="02020603050405020304" pitchFamily="18" charset="-78"/>
              <a:cs typeface="Traditional Arabic" panose="02020603050405020304" pitchFamily="18" charset="-78"/>
            </a:endParaRPr>
          </a:p>
          <a:p>
            <a:pPr lvl="0" algn="ctr" rtl="1">
              <a:buClr>
                <a:srgbClr val="B31166"/>
              </a:buClr>
            </a:pPr>
            <a:endParaRPr lang="ar-DZ" sz="4800" b="1" dirty="0">
              <a:solidFill>
                <a:srgbClr val="002060"/>
              </a:solidFill>
              <a:latin typeface="Traditional Arabic" panose="02020603050405020304" pitchFamily="18" charset="-78"/>
              <a:cs typeface="Traditional Arabic" panose="02020603050405020304" pitchFamily="18" charset="-78"/>
            </a:endParaRPr>
          </a:p>
          <a:p>
            <a:pPr lvl="0" algn="ctr" rtl="1">
              <a:buClr>
                <a:srgbClr val="B31166"/>
              </a:buClr>
            </a:pPr>
            <a:endParaRPr lang="fr-FR" sz="4800" dirty="0">
              <a:solidFill>
                <a:srgbClr val="002060"/>
              </a:solidFill>
              <a:latin typeface="Traditional Arabic" panose="02020603050405020304" pitchFamily="18" charset="-78"/>
              <a:cs typeface="Traditional Arabic" panose="02020603050405020304" pitchFamily="18" charset="-78"/>
            </a:endParaRPr>
          </a:p>
          <a:p>
            <a:endParaRPr lang="fr-FR" dirty="0"/>
          </a:p>
        </p:txBody>
      </p:sp>
    </p:spTree>
    <p:extLst>
      <p:ext uri="{BB962C8B-B14F-4D97-AF65-F5344CB8AC3E}">
        <p14:creationId xmlns:p14="http://schemas.microsoft.com/office/powerpoint/2010/main" val="219204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3">
                                            <p:txEl>
                                              <p:pRg st="1" end="1"/>
                                            </p:txEl>
                                          </p:spTgt>
                                        </p:tgtEl>
                                        <p:attrNameLst>
                                          <p:attrName>ppt_x</p:attrName>
                                          <p:attrName>ppt_y</p:attrName>
                                        </p:attrNameLst>
                                      </p:cBhvr>
                                    </p:animMotion>
                                    <p:animRot by="1500000">
                                      <p:cBhvr>
                                        <p:cTn id="14" dur="125" fill="hold">
                                          <p:stCondLst>
                                            <p:cond delay="0"/>
                                          </p:stCondLst>
                                        </p:cTn>
                                        <p:tgtEl>
                                          <p:spTgt spid="3">
                                            <p:txEl>
                                              <p:pRg st="1" end="1"/>
                                            </p:txEl>
                                          </p:spTgt>
                                        </p:tgtEl>
                                        <p:attrNameLst>
                                          <p:attrName>r</p:attrName>
                                        </p:attrNameLst>
                                      </p:cBhvr>
                                    </p:animRot>
                                    <p:animRot by="-1500000">
                                      <p:cBhvr>
                                        <p:cTn id="15" dur="125" fill="hold">
                                          <p:stCondLst>
                                            <p:cond delay="125"/>
                                          </p:stCondLst>
                                        </p:cTn>
                                        <p:tgtEl>
                                          <p:spTgt spid="3">
                                            <p:txEl>
                                              <p:pRg st="1" end="1"/>
                                            </p:txEl>
                                          </p:spTgt>
                                        </p:tgtEl>
                                        <p:attrNameLst>
                                          <p:attrName>r</p:attrName>
                                        </p:attrNameLst>
                                      </p:cBhvr>
                                    </p:animRot>
                                    <p:animRot by="-1500000">
                                      <p:cBhvr>
                                        <p:cTn id="16" dur="125" fill="hold">
                                          <p:stCondLst>
                                            <p:cond delay="250"/>
                                          </p:stCondLst>
                                        </p:cTn>
                                        <p:tgtEl>
                                          <p:spTgt spid="3">
                                            <p:txEl>
                                              <p:pRg st="1" end="1"/>
                                            </p:txEl>
                                          </p:spTgt>
                                        </p:tgtEl>
                                        <p:attrNameLst>
                                          <p:attrName>r</p:attrName>
                                        </p:attrNameLst>
                                      </p:cBhvr>
                                    </p:animRot>
                                    <p:animRot by="1500000">
                                      <p:cBhvr>
                                        <p:cTn id="17" dur="125" fill="hold">
                                          <p:stCondLst>
                                            <p:cond delay="375"/>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73487" y="452718"/>
            <a:ext cx="9994006" cy="1400530"/>
          </a:xfrm>
          <a:solidFill>
            <a:schemeClr val="accent4">
              <a:lumMod val="60000"/>
              <a:lumOff val="40000"/>
            </a:schemeClr>
          </a:solidFill>
        </p:spPr>
        <p:txBody>
          <a:bodyPr/>
          <a:lstStyle/>
          <a:p>
            <a:pPr algn="ctr"/>
            <a:r>
              <a:rPr lang="ar-DZ" sz="3600" dirty="0" smtClean="0">
                <a:solidFill>
                  <a:srgbClr val="FF0000"/>
                </a:solidFill>
                <a:latin typeface="Sakkal Majalla" panose="02000000000000000000" pitchFamily="2" charset="-78"/>
                <a:cs typeface="Sakkal Majalla" panose="02000000000000000000" pitchFamily="2" charset="-78"/>
              </a:rPr>
              <a:t>دروس على الخط                                                                              د. صالح </a:t>
            </a:r>
            <a:r>
              <a:rPr lang="ar-DZ" sz="3600" dirty="0" err="1" smtClean="0">
                <a:solidFill>
                  <a:srgbClr val="FF0000"/>
                </a:solidFill>
                <a:latin typeface="Sakkal Majalla" panose="02000000000000000000" pitchFamily="2" charset="-78"/>
                <a:cs typeface="Sakkal Majalla" panose="02000000000000000000" pitchFamily="2" charset="-78"/>
              </a:rPr>
              <a:t>حميداتو</a:t>
            </a:r>
            <a:r>
              <a:rPr lang="ar-DZ" sz="3600" dirty="0" smtClean="0">
                <a:solidFill>
                  <a:srgbClr val="FF0000"/>
                </a:solidFill>
                <a:latin typeface="Sakkal Majalla" panose="02000000000000000000" pitchFamily="2" charset="-78"/>
                <a:cs typeface="Sakkal Majalla" panose="02000000000000000000" pitchFamily="2" charset="-78"/>
              </a:rPr>
              <a:t/>
            </a:r>
            <a:br>
              <a:rPr lang="ar-DZ" sz="3600" dirty="0" smtClean="0">
                <a:solidFill>
                  <a:srgbClr val="FF0000"/>
                </a:solidFill>
                <a:latin typeface="Sakkal Majalla" panose="02000000000000000000" pitchFamily="2" charset="-78"/>
                <a:cs typeface="Sakkal Majalla" panose="02000000000000000000" pitchFamily="2" charset="-78"/>
              </a:rPr>
            </a:br>
            <a:r>
              <a:rPr lang="ar-DZ" sz="3600" dirty="0" smtClean="0">
                <a:solidFill>
                  <a:srgbClr val="FF0000"/>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r>
              <a:rPr lang="ar-DZ" sz="3600" dirty="0" smtClean="0">
                <a:latin typeface="Sakkal Majalla" panose="02000000000000000000" pitchFamily="2" charset="-78"/>
                <a:cs typeface="Sakkal Majalla" panose="02000000000000000000" pitchFamily="2" charset="-78"/>
              </a:rPr>
              <a:t/>
            </a:r>
            <a:br>
              <a:rPr lang="ar-DZ" sz="3600" dirty="0" smtClean="0">
                <a:latin typeface="Sakkal Majalla" panose="02000000000000000000" pitchFamily="2" charset="-78"/>
                <a:cs typeface="Sakkal Majalla" panose="02000000000000000000" pitchFamily="2" charset="-78"/>
              </a:rPr>
            </a:br>
            <a:r>
              <a:rPr lang="fr-FR" sz="3600" dirty="0" smtClean="0">
                <a:latin typeface="Sakkal Majalla" panose="02000000000000000000" pitchFamily="2" charset="-78"/>
                <a:cs typeface="Sakkal Majalla" panose="02000000000000000000" pitchFamily="2" charset="-78"/>
              </a:rPr>
              <a:t/>
            </a:r>
            <a:br>
              <a:rPr lang="fr-FR" sz="3600" dirty="0" smtClean="0">
                <a:latin typeface="Sakkal Majalla" panose="02000000000000000000" pitchFamily="2" charset="-78"/>
                <a:cs typeface="Sakkal Majalla" panose="02000000000000000000" pitchFamily="2" charset="-78"/>
              </a:rPr>
            </a:br>
            <a:r>
              <a:rPr lang="ar-DZ" sz="3600" b="1" dirty="0" smtClean="0">
                <a:latin typeface="Sakkal Majalla" panose="02000000000000000000" pitchFamily="2" charset="-78"/>
                <a:cs typeface="Sakkal Majalla" panose="02000000000000000000" pitchFamily="2" charset="-78"/>
              </a:rPr>
              <a:t>المحاضرة الثانية</a:t>
            </a:r>
            <a:br>
              <a:rPr lang="ar-DZ" sz="3600" b="1" dirty="0" smtClean="0">
                <a:latin typeface="Sakkal Majalla" panose="02000000000000000000" pitchFamily="2" charset="-78"/>
                <a:cs typeface="Sakkal Majalla" panose="02000000000000000000" pitchFamily="2" charset="-78"/>
              </a:rPr>
            </a:br>
            <a:r>
              <a:rPr lang="ar-DZ" sz="3600" b="1" dirty="0">
                <a:latin typeface="Sakkal Majalla" panose="02000000000000000000" pitchFamily="2" charset="-78"/>
                <a:cs typeface="Sakkal Majalla" panose="02000000000000000000" pitchFamily="2" charset="-78"/>
              </a:rPr>
              <a:t/>
            </a:r>
            <a:br>
              <a:rPr lang="ar-DZ" sz="3600" b="1" dirty="0">
                <a:latin typeface="Sakkal Majalla" panose="02000000000000000000" pitchFamily="2" charset="-78"/>
                <a:cs typeface="Sakkal Majalla" panose="02000000000000000000" pitchFamily="2" charset="-78"/>
              </a:rPr>
            </a:br>
            <a:endParaRPr lang="fr-FR" sz="3600" b="1" dirty="0">
              <a:latin typeface="Sakkal Majalla" panose="02000000000000000000" pitchFamily="2" charset="-78"/>
              <a:cs typeface="Sakkal Majalla" panose="02000000000000000000" pitchFamily="2" charset="-78"/>
            </a:endParaRPr>
          </a:p>
        </p:txBody>
      </p:sp>
      <p:sp>
        <p:nvSpPr>
          <p:cNvPr id="6" name="Interdiction 5"/>
          <p:cNvSpPr/>
          <p:nvPr/>
        </p:nvSpPr>
        <p:spPr>
          <a:xfrm>
            <a:off x="1519708" y="1983347"/>
            <a:ext cx="2137892" cy="1468192"/>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4000" dirty="0" smtClean="0">
                <a:solidFill>
                  <a:schemeClr val="tx1"/>
                </a:solidFill>
                <a:latin typeface="Sakkal Majalla" panose="02000000000000000000" pitchFamily="2" charset="-78"/>
                <a:cs typeface="Sakkal Majalla" panose="02000000000000000000" pitchFamily="2" charset="-78"/>
              </a:rPr>
              <a:t>المخاطر </a:t>
            </a:r>
            <a:r>
              <a:rPr lang="ar-DZ" sz="4000" dirty="0" err="1" smtClean="0">
                <a:solidFill>
                  <a:schemeClr val="tx1"/>
                </a:solidFill>
                <a:latin typeface="Sakkal Majalla" panose="02000000000000000000" pitchFamily="2" charset="-78"/>
                <a:cs typeface="Sakkal Majalla" panose="02000000000000000000" pitchFamily="2" charset="-78"/>
              </a:rPr>
              <a:t>الجبائية</a:t>
            </a:r>
            <a:endParaRPr lang="fr-FR" sz="4000" dirty="0">
              <a:solidFill>
                <a:schemeClr val="tx1"/>
              </a:solidFill>
              <a:latin typeface="Sakkal Majalla" panose="02000000000000000000" pitchFamily="2" charset="-78"/>
              <a:cs typeface="Sakkal Majalla" panose="02000000000000000000" pitchFamily="2" charset="-78"/>
            </a:endParaRPr>
          </a:p>
        </p:txBody>
      </p:sp>
      <p:sp>
        <p:nvSpPr>
          <p:cNvPr id="8" name="Espace réservé du contenu 7"/>
          <p:cNvSpPr>
            <a:spLocks noGrp="1"/>
          </p:cNvSpPr>
          <p:nvPr>
            <p:ph idx="1"/>
          </p:nvPr>
        </p:nvSpPr>
        <p:spPr>
          <a:xfrm>
            <a:off x="373487" y="1983347"/>
            <a:ext cx="9994005" cy="1725768"/>
          </a:xfrm>
        </p:spPr>
        <p:txBody>
          <a:bodyPr/>
          <a:lstStyle/>
          <a:p>
            <a:pPr algn="r" rtl="1"/>
            <a:r>
              <a:rPr lang="ar-DZ" dirty="0" smtClean="0"/>
              <a:t>                                                  </a:t>
            </a:r>
          </a:p>
          <a:p>
            <a:pPr algn="r" rtl="1"/>
            <a:endParaRPr lang="ar-DZ" dirty="0"/>
          </a:p>
          <a:p>
            <a:pPr algn="r" rtl="1"/>
            <a:endParaRPr lang="fr-FR" dirty="0"/>
          </a:p>
        </p:txBody>
      </p:sp>
    </p:spTree>
    <p:extLst>
      <p:ext uri="{BB962C8B-B14F-4D97-AF65-F5344CB8AC3E}">
        <p14:creationId xmlns:p14="http://schemas.microsoft.com/office/powerpoint/2010/main" val="3030354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0" nodeType="clickEffect">
                                  <p:stCondLst>
                                    <p:cond delay="0"/>
                                  </p:stCondLst>
                                  <p:childTnLst>
                                    <p:animScale>
                                      <p:cBhvr>
                                        <p:cTn id="10"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95624" cy="1400530"/>
          </a:xfrm>
          <a:blipFill>
            <a:blip r:embed="rId2"/>
            <a:tile tx="0" ty="0" sx="100000" sy="100000" flip="none" algn="tl"/>
          </a:blipFill>
        </p:spPr>
        <p:txBody>
          <a:bodyPr/>
          <a:lstStyle/>
          <a:p>
            <a:pPr algn="r" rtl="1"/>
            <a:r>
              <a:rPr lang="ar-DZ" sz="4000" dirty="0">
                <a:solidFill>
                  <a:prstClr val="white"/>
                </a:solidFill>
                <a:latin typeface="Sakkal Majalla" panose="02000000000000000000" pitchFamily="2" charset="-78"/>
                <a:cs typeface="Sakkal Majalla" panose="02000000000000000000" pitchFamily="2" charset="-78"/>
              </a:rPr>
              <a:t>دروس على الخط                                         </a:t>
            </a:r>
            <a:r>
              <a:rPr lang="ar-DZ" sz="4000" dirty="0" smtClean="0">
                <a:solidFill>
                  <a:prstClr val="white"/>
                </a:solidFill>
                <a:latin typeface="Sakkal Majalla" panose="02000000000000000000" pitchFamily="2" charset="-78"/>
                <a:cs typeface="Sakkal Majalla" panose="02000000000000000000" pitchFamily="2" charset="-78"/>
              </a:rPr>
              <a:t>        </a:t>
            </a:r>
            <a:r>
              <a:rPr lang="ar-DZ" sz="4000" dirty="0">
                <a:solidFill>
                  <a:prstClr val="white"/>
                </a:solidFill>
                <a:latin typeface="Sakkal Majalla" panose="02000000000000000000" pitchFamily="2" charset="-78"/>
                <a:cs typeface="Sakkal Majalla" panose="02000000000000000000" pitchFamily="2" charset="-78"/>
              </a:rPr>
              <a:t>د. صالح </a:t>
            </a:r>
            <a:r>
              <a:rPr lang="ar-DZ" sz="4000" dirty="0" err="1">
                <a:solidFill>
                  <a:prstClr val="white"/>
                </a:solidFill>
                <a:latin typeface="Sakkal Majalla" panose="02000000000000000000" pitchFamily="2" charset="-78"/>
                <a:cs typeface="Sakkal Majalla" panose="02000000000000000000" pitchFamily="2" charset="-78"/>
              </a:rPr>
              <a:t>حميداتو</a:t>
            </a:r>
            <a:r>
              <a:rPr lang="ar-DZ" sz="4000" dirty="0">
                <a:solidFill>
                  <a:prstClr val="white"/>
                </a:solidFill>
                <a:latin typeface="Sakkal Majalla" panose="02000000000000000000" pitchFamily="2" charset="-78"/>
                <a:cs typeface="Sakkal Majalla" panose="02000000000000000000" pitchFamily="2" charset="-78"/>
              </a:rPr>
              <a:t/>
            </a:r>
            <a:br>
              <a:rPr lang="ar-DZ" sz="4000" dirty="0">
                <a:solidFill>
                  <a:prstClr val="white"/>
                </a:solidFill>
                <a:latin typeface="Sakkal Majalla" panose="02000000000000000000" pitchFamily="2" charset="-78"/>
                <a:cs typeface="Sakkal Majalla" panose="02000000000000000000" pitchFamily="2" charset="-78"/>
              </a:rPr>
            </a:br>
            <a:r>
              <a:rPr lang="ar-DZ" sz="4000" dirty="0">
                <a:solidFill>
                  <a:prstClr val="white"/>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pic>
        <p:nvPicPr>
          <p:cNvPr id="4" name="Espace réservé du contenu 3"/>
          <p:cNvPicPr>
            <a:picLocks noGrp="1" noChangeAspect="1"/>
          </p:cNvPicPr>
          <p:nvPr>
            <p:ph idx="1"/>
          </p:nvPr>
        </p:nvPicPr>
        <p:blipFill>
          <a:blip r:embed="rId3"/>
          <a:stretch>
            <a:fillRect/>
          </a:stretch>
        </p:blipFill>
        <p:spPr>
          <a:xfrm>
            <a:off x="646111" y="2034863"/>
            <a:ext cx="9695624" cy="4610636"/>
          </a:xfrm>
          <a:prstGeom prst="rect">
            <a:avLst/>
          </a:prstGeom>
        </p:spPr>
      </p:pic>
    </p:spTree>
    <p:extLst>
      <p:ext uri="{BB962C8B-B14F-4D97-AF65-F5344CB8AC3E}">
        <p14:creationId xmlns:p14="http://schemas.microsoft.com/office/powerpoint/2010/main" val="336551683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blipFill>
            <a:blip r:embed="rId2"/>
            <a:tile tx="0" ty="0" sx="100000" sy="100000" flip="none" algn="tl"/>
          </a:blipFill>
        </p:spPr>
        <p:txBody>
          <a:bodyPr/>
          <a:lstStyle/>
          <a:p>
            <a:pPr algn="r" rtl="1"/>
            <a:r>
              <a:rPr lang="ar-DZ" sz="4000" dirty="0">
                <a:solidFill>
                  <a:prstClr val="white"/>
                </a:solidFill>
                <a:latin typeface="Sakkal Majalla" panose="02000000000000000000" pitchFamily="2" charset="-78"/>
                <a:cs typeface="Sakkal Majalla" panose="02000000000000000000" pitchFamily="2" charset="-78"/>
              </a:rPr>
              <a:t>دروس على الخط                                                 د. صالح </a:t>
            </a:r>
            <a:r>
              <a:rPr lang="ar-DZ" sz="4000" dirty="0" err="1">
                <a:solidFill>
                  <a:prstClr val="white"/>
                </a:solidFill>
                <a:latin typeface="Sakkal Majalla" panose="02000000000000000000" pitchFamily="2" charset="-78"/>
                <a:cs typeface="Sakkal Majalla" panose="02000000000000000000" pitchFamily="2" charset="-78"/>
              </a:rPr>
              <a:t>حميداتو</a:t>
            </a:r>
            <a:r>
              <a:rPr lang="ar-DZ" sz="4000" dirty="0">
                <a:solidFill>
                  <a:prstClr val="white"/>
                </a:solidFill>
                <a:latin typeface="Sakkal Majalla" panose="02000000000000000000" pitchFamily="2" charset="-78"/>
                <a:cs typeface="Sakkal Majalla" panose="02000000000000000000" pitchFamily="2" charset="-78"/>
              </a:rPr>
              <a:t/>
            </a:r>
            <a:br>
              <a:rPr lang="ar-DZ" sz="4000" dirty="0">
                <a:solidFill>
                  <a:prstClr val="white"/>
                </a:solidFill>
                <a:latin typeface="Sakkal Majalla" panose="02000000000000000000" pitchFamily="2" charset="-78"/>
                <a:cs typeface="Sakkal Majalla" panose="02000000000000000000" pitchFamily="2" charset="-78"/>
              </a:rPr>
            </a:br>
            <a:r>
              <a:rPr lang="ar-DZ" sz="4000" dirty="0">
                <a:solidFill>
                  <a:prstClr val="white"/>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403742" cy="4195481"/>
          </a:xfrm>
          <a:blipFill>
            <a:blip r:embed="rId3"/>
            <a:tile tx="0" ty="0" sx="100000" sy="100000" flip="none" algn="tl"/>
          </a:blipFill>
        </p:spPr>
        <p:txBody>
          <a:bodyPr/>
          <a:lstStyle/>
          <a:p>
            <a:pPr marL="0" lvl="0" indent="0" algn="ctr" rtl="1">
              <a:buClr>
                <a:srgbClr val="B31166"/>
              </a:buClr>
              <a:buNone/>
            </a:pPr>
            <a:r>
              <a:rPr lang="fr-FR" sz="1800" b="1" dirty="0">
                <a:solidFill>
                  <a:prstClr val="black"/>
                </a:solidFill>
              </a:rPr>
              <a:t> </a:t>
            </a:r>
            <a:r>
              <a:rPr lang="ar-DZ" sz="3600" b="1" dirty="0">
                <a:solidFill>
                  <a:srgbClr val="D53DD0">
                    <a:lumMod val="75000"/>
                  </a:srgbClr>
                </a:solidFill>
                <a:latin typeface="Traditional Arabic" panose="02020603050405020304" pitchFamily="18" charset="-78"/>
                <a:cs typeface="Traditional Arabic" panose="02020603050405020304" pitchFamily="18" charset="-78"/>
              </a:rPr>
              <a:t>التصريح السنوي بالنسبة ل</a:t>
            </a:r>
            <a:r>
              <a:rPr lang="ar-SA" sz="3600" b="1" dirty="0">
                <a:solidFill>
                  <a:srgbClr val="D53DD0">
                    <a:lumMod val="75000"/>
                  </a:srgbClr>
                </a:solidFill>
                <a:latin typeface="Traditional Arabic" panose="02020603050405020304" pitchFamily="18" charset="-78"/>
                <a:cs typeface="Traditional Arabic" panose="02020603050405020304" pitchFamily="18" charset="-78"/>
              </a:rPr>
              <a:t>لأشخاص الطبيعيون</a:t>
            </a:r>
            <a:endParaRPr lang="ar-DZ" sz="3600" b="1" dirty="0">
              <a:solidFill>
                <a:prstClr val="black"/>
              </a:solidFill>
              <a:cs typeface="Arial" panose="020B0604020202020204" pitchFamily="34" charset="0"/>
            </a:endParaRPr>
          </a:p>
          <a:p>
            <a:pPr marL="0" lvl="0" indent="0" algn="ctr" rtl="1">
              <a:buClr>
                <a:srgbClr val="B31166"/>
              </a:buClr>
              <a:buNone/>
            </a:pPr>
            <a:endParaRPr lang="ar-DZ" sz="3600" b="1" dirty="0">
              <a:solidFill>
                <a:prstClr val="black"/>
              </a:solidFill>
              <a:cs typeface="Arial" panose="020B0604020202020204" pitchFamily="34" charset="0"/>
            </a:endParaRPr>
          </a:p>
          <a:p>
            <a:pPr marL="0" lvl="0" indent="0" algn="ctr" rtl="1">
              <a:buClr>
                <a:srgbClr val="B31166"/>
              </a:buClr>
              <a:buNone/>
            </a:pPr>
            <a:r>
              <a:rPr lang="ar-SA" sz="4800" b="1" dirty="0">
                <a:solidFill>
                  <a:srgbClr val="0070C0"/>
                </a:solidFill>
                <a:latin typeface="Traditional Arabic" panose="02020603050405020304" pitchFamily="18" charset="-78"/>
                <a:cs typeface="Traditional Arabic" panose="02020603050405020304" pitchFamily="18" charset="-78"/>
              </a:rPr>
              <a:t>تصريح الضريبة على الدخل الإجمالي</a:t>
            </a:r>
            <a:endParaRPr lang="ar-DZ" sz="4800" b="1" dirty="0">
              <a:solidFill>
                <a:srgbClr val="0070C0"/>
              </a:solidFill>
              <a:latin typeface="Traditional Arabic" panose="02020603050405020304" pitchFamily="18" charset="-78"/>
              <a:cs typeface="Traditional Arabic" panose="02020603050405020304" pitchFamily="18" charset="-78"/>
            </a:endParaRPr>
          </a:p>
          <a:p>
            <a:pPr marL="0" lvl="0" indent="0" algn="ctr" rtl="1">
              <a:buClr>
                <a:srgbClr val="B31166"/>
              </a:buClr>
              <a:buNone/>
            </a:pPr>
            <a:endParaRPr lang="ar-DZ" sz="3600" b="1" dirty="0">
              <a:solidFill>
                <a:srgbClr val="D53DD0">
                  <a:lumMod val="75000"/>
                </a:srgbClr>
              </a:solidFill>
              <a:latin typeface="Traditional Arabic" panose="02020603050405020304" pitchFamily="18" charset="-78"/>
              <a:cs typeface="Traditional Arabic" panose="02020603050405020304" pitchFamily="18" charset="-78"/>
            </a:endParaRPr>
          </a:p>
          <a:p>
            <a:pPr marL="0" lvl="0" indent="0" algn="ctr" rtl="1">
              <a:buClr>
                <a:srgbClr val="B31166"/>
              </a:buClr>
              <a:buNone/>
            </a:pPr>
            <a:r>
              <a:rPr lang="fr-FR" sz="6000" b="1" dirty="0">
                <a:solidFill>
                  <a:srgbClr val="D53DD0">
                    <a:lumMod val="75000"/>
                  </a:srgbClr>
                </a:solidFill>
                <a:latin typeface="Traditional Arabic" panose="02020603050405020304" pitchFamily="18" charset="-78"/>
                <a:cs typeface="Traditional Arabic" panose="02020603050405020304" pitchFamily="18" charset="-78"/>
              </a:rPr>
              <a:t>G01</a:t>
            </a:r>
          </a:p>
          <a:p>
            <a:endParaRPr lang="fr-FR" dirty="0"/>
          </a:p>
        </p:txBody>
      </p:sp>
    </p:spTree>
    <p:extLst>
      <p:ext uri="{BB962C8B-B14F-4D97-AF65-F5344CB8AC3E}">
        <p14:creationId xmlns:p14="http://schemas.microsoft.com/office/powerpoint/2010/main" val="16094707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blipFill>
            <a:blip r:embed="rId2"/>
            <a:tile tx="0" ty="0" sx="100000" sy="100000" flip="none" algn="tl"/>
          </a:blipFill>
        </p:spPr>
        <p:txBody>
          <a:bodyPr/>
          <a:lstStyle/>
          <a:p>
            <a:r>
              <a:rPr lang="ar-DZ" sz="4000" dirty="0">
                <a:solidFill>
                  <a:prstClr val="white"/>
                </a:solidFill>
                <a:latin typeface="Sakkal Majalla" panose="02000000000000000000" pitchFamily="2" charset="-78"/>
                <a:cs typeface="Sakkal Majalla" panose="02000000000000000000" pitchFamily="2" charset="-78"/>
              </a:rPr>
              <a:t>دروس على الخط                                                 د. صالح </a:t>
            </a:r>
            <a:r>
              <a:rPr lang="ar-DZ" sz="4000" dirty="0" err="1">
                <a:solidFill>
                  <a:prstClr val="white"/>
                </a:solidFill>
                <a:latin typeface="Sakkal Majalla" panose="02000000000000000000" pitchFamily="2" charset="-78"/>
                <a:cs typeface="Sakkal Majalla" panose="02000000000000000000" pitchFamily="2" charset="-78"/>
              </a:rPr>
              <a:t>حميداتو</a:t>
            </a:r>
            <a:r>
              <a:rPr lang="ar-DZ" sz="4000" dirty="0">
                <a:solidFill>
                  <a:prstClr val="white"/>
                </a:solidFill>
                <a:latin typeface="Sakkal Majalla" panose="02000000000000000000" pitchFamily="2" charset="-78"/>
                <a:cs typeface="Sakkal Majalla" panose="02000000000000000000" pitchFamily="2" charset="-78"/>
              </a:rPr>
              <a:t/>
            </a:r>
            <a:br>
              <a:rPr lang="ar-DZ" sz="4000" dirty="0">
                <a:solidFill>
                  <a:prstClr val="white"/>
                </a:solidFill>
                <a:latin typeface="Sakkal Majalla" panose="02000000000000000000" pitchFamily="2" charset="-78"/>
                <a:cs typeface="Sakkal Majalla" panose="02000000000000000000" pitchFamily="2" charset="-78"/>
              </a:rPr>
            </a:br>
            <a:r>
              <a:rPr lang="ar-DZ" sz="4000" dirty="0">
                <a:solidFill>
                  <a:prstClr val="white"/>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403742" cy="4195481"/>
          </a:xfrm>
          <a:blipFill>
            <a:blip r:embed="rId3"/>
            <a:tile tx="0" ty="0" sx="100000" sy="100000" flip="none" algn="tl"/>
          </a:blipFill>
        </p:spPr>
        <p:txBody>
          <a:bodyPr/>
          <a:lstStyle/>
          <a:p>
            <a:pPr marL="0" lvl="0" indent="0" algn="r" rtl="1">
              <a:buClr>
                <a:srgbClr val="B31166"/>
              </a:buClr>
              <a:buNone/>
            </a:pPr>
            <a:endParaRPr lang="fr-FR" sz="4000" b="1" dirty="0" smtClean="0">
              <a:solidFill>
                <a:prstClr val="black">
                  <a:lumMod val="75000"/>
                  <a:lumOff val="25000"/>
                </a:prstClr>
              </a:solidFill>
              <a:latin typeface="Traditional Arabic" panose="02020603050405020304" pitchFamily="18" charset="-78"/>
              <a:cs typeface="Traditional Arabic" panose="02020603050405020304" pitchFamily="18" charset="-78"/>
            </a:endParaRPr>
          </a:p>
          <a:p>
            <a:pPr marL="0" lvl="0" indent="0" algn="r" rtl="1">
              <a:buClr>
                <a:srgbClr val="B31166"/>
              </a:buClr>
              <a:buNone/>
            </a:pPr>
            <a:r>
              <a:rPr lang="ar-SA" sz="4000" b="1" dirty="0" smtClean="0">
                <a:solidFill>
                  <a:prstClr val="black">
                    <a:lumMod val="75000"/>
                    <a:lumOff val="25000"/>
                  </a:prstClr>
                </a:solidFill>
                <a:latin typeface="Traditional Arabic" panose="02020603050405020304" pitchFamily="18" charset="-78"/>
                <a:cs typeface="Traditional Arabic" panose="02020603050405020304" pitchFamily="18" charset="-78"/>
              </a:rPr>
              <a:t>المكلفون </a:t>
            </a:r>
            <a:r>
              <a:rPr lang="ar-SA" sz="4000" b="1" dirty="0">
                <a:solidFill>
                  <a:prstClr val="black">
                    <a:lumMod val="75000"/>
                    <a:lumOff val="25000"/>
                  </a:prstClr>
                </a:solidFill>
                <a:latin typeface="Traditional Arabic" panose="02020603050405020304" pitchFamily="18" charset="-78"/>
                <a:cs typeface="Traditional Arabic" panose="02020603050405020304" pitchFamily="18" charset="-78"/>
              </a:rPr>
              <a:t>الخاضعون للضريبة على الدخل الإجمالي(</a:t>
            </a:r>
            <a:r>
              <a:rPr lang="en-US" sz="4000" b="1" dirty="0">
                <a:solidFill>
                  <a:srgbClr val="0070C0"/>
                </a:solidFill>
                <a:latin typeface="Traditional Arabic" panose="02020603050405020304" pitchFamily="18" charset="-78"/>
                <a:cs typeface="Traditional Arabic" panose="02020603050405020304" pitchFamily="18" charset="-78"/>
              </a:rPr>
              <a:t>IRG</a:t>
            </a:r>
            <a:r>
              <a:rPr lang="ar-SA" sz="4000" b="1" dirty="0">
                <a:solidFill>
                  <a:srgbClr val="0070C0"/>
                </a:solidFill>
                <a:latin typeface="Traditional Arabic" panose="02020603050405020304" pitchFamily="18" charset="-78"/>
                <a:cs typeface="Traditional Arabic" panose="02020603050405020304" pitchFamily="18" charset="-78"/>
              </a:rPr>
              <a:t>)</a:t>
            </a:r>
            <a:r>
              <a:rPr lang="ar-DZ" sz="4000" b="1" dirty="0">
                <a:solidFill>
                  <a:prstClr val="black">
                    <a:lumMod val="75000"/>
                    <a:lumOff val="25000"/>
                  </a:prstClr>
                </a:solidFill>
                <a:latin typeface="Traditional Arabic" panose="02020603050405020304" pitchFamily="18" charset="-78"/>
                <a:cs typeface="Traditional Arabic" panose="02020603050405020304" pitchFamily="18" charset="-78"/>
              </a:rPr>
              <a:t>، ملزمون باكتتاب وإيداع </a:t>
            </a:r>
            <a:r>
              <a:rPr lang="ar-DZ" sz="4000" b="1" dirty="0">
                <a:solidFill>
                  <a:srgbClr val="00B0F0"/>
                </a:solidFill>
                <a:latin typeface="Traditional Arabic" panose="02020603050405020304" pitchFamily="18" charset="-78"/>
                <a:cs typeface="Traditional Arabic" panose="02020603050405020304" pitchFamily="18" charset="-78"/>
              </a:rPr>
              <a:t>تصريحات بمداخيلهم </a:t>
            </a:r>
            <a:r>
              <a:rPr lang="ar-DZ" sz="4000" b="1" dirty="0">
                <a:solidFill>
                  <a:prstClr val="black">
                    <a:lumMod val="75000"/>
                    <a:lumOff val="25000"/>
                  </a:prstClr>
                </a:solidFill>
                <a:latin typeface="Traditional Arabic" panose="02020603050405020304" pitchFamily="18" charset="-78"/>
                <a:cs typeface="Traditional Arabic" panose="02020603050405020304" pitchFamily="18" charset="-78"/>
              </a:rPr>
              <a:t>وحدد لذلك </a:t>
            </a:r>
            <a:r>
              <a:rPr lang="ar-DZ" sz="4000" b="1" dirty="0">
                <a:solidFill>
                  <a:srgbClr val="D53DD0">
                    <a:lumMod val="75000"/>
                  </a:srgbClr>
                </a:solidFill>
                <a:latin typeface="Traditional Arabic" panose="02020603050405020304" pitchFamily="18" charset="-78"/>
                <a:cs typeface="Traditional Arabic" panose="02020603050405020304" pitchFamily="18" charset="-78"/>
              </a:rPr>
              <a:t>يوم 30 </a:t>
            </a:r>
            <a:r>
              <a:rPr lang="ar-DZ" sz="4000" b="1" dirty="0" err="1">
                <a:solidFill>
                  <a:srgbClr val="D53DD0">
                    <a:lumMod val="75000"/>
                  </a:srgbClr>
                </a:solidFill>
                <a:latin typeface="Traditional Arabic" panose="02020603050405020304" pitchFamily="18" charset="-78"/>
                <a:cs typeface="Traditional Arabic" panose="02020603050405020304" pitchFamily="18" charset="-78"/>
              </a:rPr>
              <a:t>أفريل</a:t>
            </a:r>
            <a:r>
              <a:rPr lang="ar-DZ" sz="4000" b="1" dirty="0">
                <a:solidFill>
                  <a:srgbClr val="D53DD0">
                    <a:lumMod val="75000"/>
                  </a:srgbClr>
                </a:solidFill>
                <a:latin typeface="Traditional Arabic" panose="02020603050405020304" pitchFamily="18" charset="-78"/>
                <a:cs typeface="Traditional Arabic" panose="02020603050405020304" pitchFamily="18" charset="-78"/>
              </a:rPr>
              <a:t> من السنة التي تلي سنة تحقيق هذا الدخل كآخر أجل</a:t>
            </a:r>
            <a:endParaRPr lang="fr-FR" sz="4000" b="1" dirty="0">
              <a:solidFill>
                <a:srgbClr val="D53DD0">
                  <a:lumMod val="75000"/>
                </a:srgbClr>
              </a:solidFill>
              <a:latin typeface="Traditional Arabic" panose="02020603050405020304" pitchFamily="18" charset="-78"/>
              <a:cs typeface="Traditional Arabic" panose="02020603050405020304" pitchFamily="18" charset="-78"/>
            </a:endParaRPr>
          </a:p>
          <a:p>
            <a:endParaRPr lang="fr-FR" dirty="0"/>
          </a:p>
        </p:txBody>
      </p:sp>
    </p:spTree>
    <p:extLst>
      <p:ext uri="{BB962C8B-B14F-4D97-AF65-F5344CB8AC3E}">
        <p14:creationId xmlns:p14="http://schemas.microsoft.com/office/powerpoint/2010/main" val="282081988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95624" cy="1400530"/>
          </a:xfrm>
          <a:blipFill>
            <a:blip r:embed="rId2"/>
            <a:tile tx="0" ty="0" sx="100000" sy="100000" flip="none" algn="tl"/>
          </a:blipFill>
        </p:spPr>
        <p:txBody>
          <a:bodyPr/>
          <a:lstStyle/>
          <a:p>
            <a:pPr algn="r" rtl="1"/>
            <a:r>
              <a:rPr lang="ar-DZ" sz="4000" dirty="0">
                <a:solidFill>
                  <a:schemeClr val="bg1"/>
                </a:solidFill>
                <a:latin typeface="Sakkal Majalla" panose="02000000000000000000" pitchFamily="2" charset="-78"/>
                <a:cs typeface="Sakkal Majalla" panose="02000000000000000000" pitchFamily="2" charset="-78"/>
              </a:rPr>
              <a:t>دروس على الخط                                                 د. صالح </a:t>
            </a:r>
            <a:r>
              <a:rPr lang="ar-DZ" sz="4000" dirty="0" err="1">
                <a:solidFill>
                  <a:schemeClr val="bg1"/>
                </a:solidFill>
                <a:latin typeface="Sakkal Majalla" panose="02000000000000000000" pitchFamily="2" charset="-78"/>
                <a:cs typeface="Sakkal Majalla" panose="02000000000000000000" pitchFamily="2" charset="-78"/>
              </a:rPr>
              <a:t>حميداتو</a:t>
            </a:r>
            <a:r>
              <a:rPr lang="ar-DZ" sz="4000" dirty="0">
                <a:solidFill>
                  <a:schemeClr val="bg1"/>
                </a:solidFill>
                <a:latin typeface="Sakkal Majalla" panose="02000000000000000000" pitchFamily="2" charset="-78"/>
                <a:cs typeface="Sakkal Majalla" panose="02000000000000000000" pitchFamily="2" charset="-78"/>
              </a:rPr>
              <a:t/>
            </a:r>
            <a:br>
              <a:rPr lang="ar-DZ" sz="4000" dirty="0">
                <a:solidFill>
                  <a:schemeClr val="bg1"/>
                </a:solidFill>
                <a:latin typeface="Sakkal Majalla" panose="02000000000000000000" pitchFamily="2" charset="-78"/>
                <a:cs typeface="Sakkal Majalla" panose="02000000000000000000" pitchFamily="2" charset="-78"/>
              </a:rPr>
            </a:br>
            <a:r>
              <a:rPr lang="ar-DZ" sz="4000" dirty="0">
                <a:solidFill>
                  <a:schemeClr val="bg1"/>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solidFill>
                <a:schemeClr val="bg1"/>
              </a:solidFill>
            </a:endParaRPr>
          </a:p>
        </p:txBody>
      </p:sp>
      <p:sp>
        <p:nvSpPr>
          <p:cNvPr id="3" name="Espace réservé du contenu 2"/>
          <p:cNvSpPr>
            <a:spLocks noGrp="1"/>
          </p:cNvSpPr>
          <p:nvPr>
            <p:ph idx="1"/>
          </p:nvPr>
        </p:nvSpPr>
        <p:spPr>
          <a:xfrm>
            <a:off x="646111" y="2001403"/>
            <a:ext cx="9695624" cy="4195481"/>
          </a:xfrm>
          <a:blipFill>
            <a:blip r:embed="rId2"/>
            <a:tile tx="0" ty="0" sx="100000" sy="100000" flip="none" algn="tl"/>
          </a:blipFill>
        </p:spPr>
        <p:txBody>
          <a:bodyPr/>
          <a:lstStyle/>
          <a:p>
            <a:pPr marL="0" indent="0" algn="ctr" rtl="1">
              <a:buNone/>
            </a:pPr>
            <a:r>
              <a:rPr lang="ar-DZ" sz="4000" b="1" dirty="0">
                <a:solidFill>
                  <a:schemeClr val="accent6"/>
                </a:solidFill>
                <a:latin typeface="Sakkal Majalla" panose="02000000000000000000" pitchFamily="2" charset="-78"/>
                <a:cs typeface="Sakkal Majalla" panose="02000000000000000000" pitchFamily="2" charset="-78"/>
              </a:rPr>
              <a:t>التصريح بالأرباح المهنية</a:t>
            </a:r>
            <a:endParaRPr lang="fr-FR" sz="4000" b="1" dirty="0">
              <a:solidFill>
                <a:schemeClr val="accent6"/>
              </a:solidFill>
              <a:latin typeface="Sakkal Majalla" panose="02000000000000000000" pitchFamily="2" charset="-78"/>
              <a:cs typeface="Sakkal Majalla" panose="02000000000000000000" pitchFamily="2" charset="-78"/>
            </a:endParaRPr>
          </a:p>
          <a:p>
            <a:pPr marL="0" indent="0" algn="ctr" rtl="1">
              <a:buNone/>
            </a:pPr>
            <a:r>
              <a:rPr lang="ar-DZ" sz="4000" b="1" dirty="0">
                <a:solidFill>
                  <a:schemeClr val="accent6"/>
                </a:solidFill>
                <a:latin typeface="Sakkal Majalla" panose="02000000000000000000" pitchFamily="2" charset="-78"/>
                <a:cs typeface="Sakkal Majalla" panose="02000000000000000000" pitchFamily="2" charset="-78"/>
              </a:rPr>
              <a:t>أو </a:t>
            </a:r>
          </a:p>
          <a:p>
            <a:pPr marL="0" indent="0" algn="ctr" rtl="1">
              <a:buNone/>
            </a:pPr>
            <a:r>
              <a:rPr lang="ar-DZ" sz="4000" b="1" dirty="0">
                <a:solidFill>
                  <a:schemeClr val="accent4">
                    <a:lumMod val="75000"/>
                  </a:schemeClr>
                </a:solidFill>
                <a:latin typeface="Sakkal Majalla" panose="02000000000000000000" pitchFamily="2" charset="-78"/>
                <a:cs typeface="Sakkal Majalla" panose="02000000000000000000" pitchFamily="2" charset="-78"/>
              </a:rPr>
              <a:t>التصريح بالمداخيل الفئوية</a:t>
            </a:r>
            <a:endParaRPr lang="fr-FR" sz="4000" b="1" dirty="0">
              <a:solidFill>
                <a:schemeClr val="accent4">
                  <a:lumMod val="75000"/>
                </a:schemeClr>
              </a:solidFill>
              <a:latin typeface="Sakkal Majalla" panose="02000000000000000000" pitchFamily="2" charset="-78"/>
              <a:cs typeface="Sakkal Majalla" panose="02000000000000000000" pitchFamily="2" charset="-78"/>
            </a:endParaRPr>
          </a:p>
          <a:p>
            <a:pPr marL="0" indent="0" algn="ctr" rtl="1">
              <a:buNone/>
            </a:pPr>
            <a:endParaRPr lang="ar-DZ" sz="4000" b="1" dirty="0">
              <a:solidFill>
                <a:schemeClr val="accent4">
                  <a:lumMod val="75000"/>
                </a:schemeClr>
              </a:solidFill>
              <a:latin typeface="Sakkal Majalla" panose="02000000000000000000" pitchFamily="2" charset="-78"/>
              <a:cs typeface="Sakkal Majalla" panose="02000000000000000000" pitchFamily="2" charset="-78"/>
            </a:endParaRPr>
          </a:p>
          <a:p>
            <a:pPr marL="0" indent="0" algn="ctr" rtl="1">
              <a:buNone/>
            </a:pPr>
            <a:r>
              <a:rPr lang="fr-FR" sz="4000" b="1" dirty="0">
                <a:solidFill>
                  <a:schemeClr val="accent4">
                    <a:lumMod val="75000"/>
                  </a:schemeClr>
                </a:solidFill>
                <a:latin typeface="Sakkal Majalla" panose="02000000000000000000" pitchFamily="2" charset="-78"/>
                <a:cs typeface="Sakkal Majalla" panose="02000000000000000000" pitchFamily="2" charset="-78"/>
              </a:rPr>
              <a:t>G11</a:t>
            </a:r>
          </a:p>
          <a:p>
            <a:endParaRPr lang="fr-FR" dirty="0"/>
          </a:p>
        </p:txBody>
      </p:sp>
    </p:spTree>
    <p:extLst>
      <p:ext uri="{BB962C8B-B14F-4D97-AF65-F5344CB8AC3E}">
        <p14:creationId xmlns:p14="http://schemas.microsoft.com/office/powerpoint/2010/main" val="133904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nodeType="clickEffect">
                                  <p:stCondLst>
                                    <p:cond delay="0"/>
                                  </p:stCondLst>
                                  <p:childTnLst>
                                    <p:animScale>
                                      <p:cBhvr>
                                        <p:cTn id="13" dur="2000" fill="hold"/>
                                        <p:tgtEl>
                                          <p:spTgt spid="3">
                                            <p:txEl>
                                              <p:pRg st="4" end="4"/>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82745" cy="1400530"/>
          </a:xfrm>
          <a:blipFill>
            <a:blip r:embed="rId2"/>
            <a:tile tx="0" ty="0" sx="100000" sy="100000" flip="none" algn="tl"/>
          </a:blipFill>
        </p:spPr>
        <p:txBody>
          <a:bodyPr/>
          <a:lstStyle/>
          <a:p>
            <a:pPr algn="r" rtl="1"/>
            <a:r>
              <a:rPr lang="ar-DZ" sz="4000" dirty="0">
                <a:solidFill>
                  <a:prstClr val="white"/>
                </a:solidFill>
                <a:latin typeface="Sakkal Majalla" panose="02000000000000000000" pitchFamily="2" charset="-78"/>
                <a:cs typeface="Sakkal Majalla" panose="02000000000000000000" pitchFamily="2" charset="-78"/>
              </a:rPr>
              <a:t>دروس على الخط                                               </a:t>
            </a:r>
            <a:r>
              <a:rPr lang="ar-DZ" sz="4000" dirty="0" smtClean="0">
                <a:solidFill>
                  <a:prstClr val="white"/>
                </a:solidFill>
                <a:latin typeface="Sakkal Majalla" panose="02000000000000000000" pitchFamily="2" charset="-78"/>
                <a:cs typeface="Sakkal Majalla" panose="02000000000000000000" pitchFamily="2" charset="-78"/>
              </a:rPr>
              <a:t>      </a:t>
            </a:r>
            <a:r>
              <a:rPr lang="ar-DZ" sz="4000" dirty="0">
                <a:solidFill>
                  <a:prstClr val="white"/>
                </a:solidFill>
                <a:latin typeface="Sakkal Majalla" panose="02000000000000000000" pitchFamily="2" charset="-78"/>
                <a:cs typeface="Sakkal Majalla" panose="02000000000000000000" pitchFamily="2" charset="-78"/>
              </a:rPr>
              <a:t>د. صالح </a:t>
            </a:r>
            <a:r>
              <a:rPr lang="ar-DZ" sz="4000" dirty="0" err="1">
                <a:solidFill>
                  <a:prstClr val="white"/>
                </a:solidFill>
                <a:latin typeface="Sakkal Majalla" panose="02000000000000000000" pitchFamily="2" charset="-78"/>
                <a:cs typeface="Sakkal Majalla" panose="02000000000000000000" pitchFamily="2" charset="-78"/>
              </a:rPr>
              <a:t>حميداتو</a:t>
            </a:r>
            <a:r>
              <a:rPr lang="ar-DZ" sz="4000" dirty="0">
                <a:solidFill>
                  <a:prstClr val="white"/>
                </a:solidFill>
                <a:latin typeface="Sakkal Majalla" panose="02000000000000000000" pitchFamily="2" charset="-78"/>
                <a:cs typeface="Sakkal Majalla" panose="02000000000000000000" pitchFamily="2" charset="-78"/>
              </a:rPr>
              <a:t/>
            </a:r>
            <a:br>
              <a:rPr lang="ar-DZ" sz="4000" dirty="0">
                <a:solidFill>
                  <a:prstClr val="white"/>
                </a:solidFill>
                <a:latin typeface="Sakkal Majalla" panose="02000000000000000000" pitchFamily="2" charset="-78"/>
                <a:cs typeface="Sakkal Majalla" panose="02000000000000000000" pitchFamily="2" charset="-78"/>
              </a:rPr>
            </a:br>
            <a:r>
              <a:rPr lang="ar-DZ" sz="4000" dirty="0">
                <a:solidFill>
                  <a:prstClr val="white"/>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1" y="2052918"/>
            <a:ext cx="9682745" cy="4195481"/>
          </a:xfrm>
          <a:blipFill>
            <a:blip r:embed="rId3"/>
            <a:tile tx="0" ty="0" sx="100000" sy="100000" flip="none" algn="tl"/>
          </a:blipFill>
        </p:spPr>
        <p:txBody>
          <a:bodyPr/>
          <a:lstStyle/>
          <a:p>
            <a:pPr marL="0" lvl="0" indent="0" algn="r">
              <a:buClr>
                <a:srgbClr val="B31166"/>
              </a:buClr>
              <a:buNone/>
            </a:pPr>
            <a:endParaRPr lang="fr-FR" sz="3600" b="1" dirty="0" smtClean="0">
              <a:solidFill>
                <a:prstClr val="black">
                  <a:lumMod val="75000"/>
                  <a:lumOff val="25000"/>
                </a:prstClr>
              </a:solidFill>
              <a:latin typeface="Traditional Arabic" panose="02020603050405020304" pitchFamily="18" charset="-78"/>
              <a:cs typeface="Traditional Arabic" panose="02020603050405020304" pitchFamily="18" charset="-78"/>
            </a:endParaRPr>
          </a:p>
          <a:p>
            <a:pPr marL="0" lvl="0" indent="0" algn="r">
              <a:buClr>
                <a:srgbClr val="B31166"/>
              </a:buClr>
              <a:buNone/>
            </a:pPr>
            <a:r>
              <a:rPr lang="ar-DZ" sz="3600" b="1" dirty="0" smtClean="0">
                <a:solidFill>
                  <a:prstClr val="black">
                    <a:lumMod val="75000"/>
                    <a:lumOff val="25000"/>
                  </a:prstClr>
                </a:solidFill>
                <a:latin typeface="Sakkal Majalla" panose="02000000000000000000" pitchFamily="2" charset="-78"/>
                <a:cs typeface="Sakkal Majalla" panose="02000000000000000000" pitchFamily="2" charset="-78"/>
              </a:rPr>
              <a:t>يتوجب </a:t>
            </a:r>
            <a:r>
              <a:rPr lang="ar-DZ" sz="3600" b="1" dirty="0">
                <a:solidFill>
                  <a:prstClr val="black">
                    <a:lumMod val="75000"/>
                    <a:lumOff val="25000"/>
                  </a:prstClr>
                </a:solidFill>
                <a:latin typeface="Sakkal Majalla" panose="02000000000000000000" pitchFamily="2" charset="-78"/>
                <a:cs typeface="Sakkal Majalla" panose="02000000000000000000" pitchFamily="2" charset="-78"/>
              </a:rPr>
              <a:t>على المكلفين بالضريبة </a:t>
            </a:r>
            <a:r>
              <a:rPr lang="ar-DZ" sz="3600" b="1" dirty="0">
                <a:solidFill>
                  <a:srgbClr val="E9943A">
                    <a:lumMod val="75000"/>
                  </a:srgbClr>
                </a:solidFill>
                <a:latin typeface="Sakkal Majalla" panose="02000000000000000000" pitchFamily="2" charset="-78"/>
                <a:cs typeface="Sakkal Majalla" panose="02000000000000000000" pitchFamily="2" charset="-78"/>
              </a:rPr>
              <a:t>الخاضعون الضريبة على الدخل الإجمالي </a:t>
            </a:r>
            <a:r>
              <a:rPr lang="ar-DZ" sz="3600" b="1" dirty="0">
                <a:solidFill>
                  <a:prstClr val="black">
                    <a:lumMod val="75000"/>
                    <a:lumOff val="25000"/>
                  </a:prstClr>
                </a:solidFill>
                <a:latin typeface="Sakkal Majalla" panose="02000000000000000000" pitchFamily="2" charset="-78"/>
                <a:cs typeface="Sakkal Majalla" panose="02000000000000000000" pitchFamily="2" charset="-78"/>
              </a:rPr>
              <a:t>إيداع </a:t>
            </a:r>
            <a:r>
              <a:rPr lang="ar-DZ" sz="3600" b="1" dirty="0">
                <a:solidFill>
                  <a:srgbClr val="D53DD0">
                    <a:lumMod val="60000"/>
                    <a:lumOff val="40000"/>
                  </a:srgbClr>
                </a:solidFill>
                <a:latin typeface="Sakkal Majalla" panose="02000000000000000000" pitchFamily="2" charset="-78"/>
                <a:cs typeface="Sakkal Majalla" panose="02000000000000000000" pitchFamily="2" charset="-78"/>
              </a:rPr>
              <a:t>تصريح بالأرباح المهنية نموذج ج 11</a:t>
            </a:r>
            <a:r>
              <a:rPr lang="ar-DZ" sz="3600" b="1" dirty="0">
                <a:solidFill>
                  <a:prstClr val="black">
                    <a:lumMod val="75000"/>
                    <a:lumOff val="25000"/>
                  </a:prstClr>
                </a:solidFill>
                <a:latin typeface="Sakkal Majalla" panose="02000000000000000000" pitchFamily="2" charset="-78"/>
                <a:cs typeface="Sakkal Majalla" panose="02000000000000000000" pitchFamily="2" charset="-78"/>
              </a:rPr>
              <a:t>، </a:t>
            </a:r>
            <a:r>
              <a:rPr lang="ar-SA" sz="3600" b="1" dirty="0">
                <a:solidFill>
                  <a:prstClr val="black">
                    <a:lumMod val="75000"/>
                    <a:lumOff val="25000"/>
                  </a:prstClr>
                </a:solidFill>
                <a:latin typeface="Sakkal Majalla" panose="02000000000000000000" pitchFamily="2" charset="-78"/>
                <a:cs typeface="Sakkal Majalla" panose="02000000000000000000" pitchFamily="2" charset="-78"/>
              </a:rPr>
              <a:t>على مستوى </a:t>
            </a:r>
            <a:r>
              <a:rPr lang="ar-DZ" sz="3600" b="1" dirty="0">
                <a:solidFill>
                  <a:srgbClr val="FFC000"/>
                </a:solidFill>
                <a:latin typeface="Sakkal Majalla" panose="02000000000000000000" pitchFamily="2" charset="-78"/>
                <a:cs typeface="Sakkal Majalla" panose="02000000000000000000" pitchFamily="2" charset="-78"/>
              </a:rPr>
              <a:t>مركز الضرائب </a:t>
            </a:r>
            <a:r>
              <a:rPr lang="ar-SA" sz="3600" b="1" dirty="0">
                <a:solidFill>
                  <a:srgbClr val="FFC000"/>
                </a:solidFill>
                <a:latin typeface="Sakkal Majalla" panose="02000000000000000000" pitchFamily="2" charset="-78"/>
                <a:cs typeface="Sakkal Majalla" panose="02000000000000000000" pitchFamily="2" charset="-78"/>
              </a:rPr>
              <a:t> أو </a:t>
            </a:r>
            <a:r>
              <a:rPr lang="ar-DZ" sz="3600" b="1" dirty="0">
                <a:solidFill>
                  <a:srgbClr val="FFC000"/>
                </a:solidFill>
                <a:latin typeface="Sakkal Majalla" panose="02000000000000000000" pitchFamily="2" charset="-78"/>
                <a:cs typeface="Sakkal Majalla" panose="02000000000000000000" pitchFamily="2" charset="-78"/>
              </a:rPr>
              <a:t>مديرية كبريات المؤسسات</a:t>
            </a:r>
            <a:r>
              <a:rPr lang="ar-SA" sz="3600" b="1" dirty="0">
                <a:solidFill>
                  <a:prstClr val="black">
                    <a:lumMod val="75000"/>
                    <a:lumOff val="25000"/>
                  </a:prstClr>
                </a:solidFill>
                <a:latin typeface="Sakkal Majalla" panose="02000000000000000000" pitchFamily="2" charset="-78"/>
                <a:cs typeface="Sakkal Majalla" panose="02000000000000000000" pitchFamily="2" charset="-78"/>
              </a:rPr>
              <a:t> لنشاط المكلف وذلك قبل الفاتح من شهر ماي من السنة التي تلي سنة تحقيق الدخل ورقم الأعمال المحقق.</a:t>
            </a:r>
            <a:endParaRPr lang="fr-FR" sz="3600" b="1" dirty="0">
              <a:solidFill>
                <a:prstClr val="black">
                  <a:lumMod val="75000"/>
                  <a:lumOff val="25000"/>
                </a:prstClr>
              </a:solidFill>
              <a:latin typeface="Sakkal Majalla" panose="02000000000000000000" pitchFamily="2" charset="-78"/>
              <a:cs typeface="Sakkal Majalla" panose="02000000000000000000" pitchFamily="2" charset="-78"/>
            </a:endParaRPr>
          </a:p>
          <a:p>
            <a:endParaRPr lang="fr-FR" dirty="0"/>
          </a:p>
        </p:txBody>
      </p:sp>
    </p:spTree>
    <p:extLst>
      <p:ext uri="{BB962C8B-B14F-4D97-AF65-F5344CB8AC3E}">
        <p14:creationId xmlns:p14="http://schemas.microsoft.com/office/powerpoint/2010/main" val="91725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3.95833E-6 -2.59259E-6 L -3.95833E-6 -0.07222 " pathEditMode="relative" rAng="0" ptsTypes="AA">
                                      <p:cBhvr>
                                        <p:cTn id="6" dur="250" accel="50000" decel="50000" autoRev="1" fill="hold">
                                          <p:stCondLst>
                                            <p:cond delay="0"/>
                                          </p:stCondLst>
                                        </p:cTn>
                                        <p:tgtEl>
                                          <p:spTgt spid="3">
                                            <p:txEl>
                                              <p:pRg st="1" end="1"/>
                                            </p:txEl>
                                          </p:spTgt>
                                        </p:tgtEl>
                                        <p:attrNameLst>
                                          <p:attrName>ppt_x</p:attrName>
                                          <p:attrName>ppt_y</p:attrName>
                                        </p:attrNameLst>
                                      </p:cBhvr>
                                      <p:rCtr x="0" y="-3611"/>
                                    </p:animMotion>
                                    <p:animRot by="1500000">
                                      <p:cBhvr>
                                        <p:cTn id="7" dur="125" fill="hold">
                                          <p:stCondLst>
                                            <p:cond delay="0"/>
                                          </p:stCondLst>
                                        </p:cTn>
                                        <p:tgtEl>
                                          <p:spTgt spid="3">
                                            <p:txEl>
                                              <p:pRg st="1" end="1"/>
                                            </p:txEl>
                                          </p:spTgt>
                                        </p:tgtEl>
                                        <p:attrNameLst>
                                          <p:attrName>r</p:attrName>
                                        </p:attrNameLst>
                                      </p:cBhvr>
                                    </p:animRot>
                                    <p:animRot by="-1500000">
                                      <p:cBhvr>
                                        <p:cTn id="8" dur="125" fill="hold">
                                          <p:stCondLst>
                                            <p:cond delay="125"/>
                                          </p:stCondLst>
                                        </p:cTn>
                                        <p:tgtEl>
                                          <p:spTgt spid="3">
                                            <p:txEl>
                                              <p:pRg st="1" end="1"/>
                                            </p:txEl>
                                          </p:spTgt>
                                        </p:tgtEl>
                                        <p:attrNameLst>
                                          <p:attrName>r</p:attrName>
                                        </p:attrNameLst>
                                      </p:cBhvr>
                                    </p:animRot>
                                    <p:animRot by="-1500000">
                                      <p:cBhvr>
                                        <p:cTn id="9" dur="125" fill="hold">
                                          <p:stCondLst>
                                            <p:cond delay="250"/>
                                          </p:stCondLst>
                                        </p:cTn>
                                        <p:tgtEl>
                                          <p:spTgt spid="3">
                                            <p:txEl>
                                              <p:pRg st="1" end="1"/>
                                            </p:txEl>
                                          </p:spTgt>
                                        </p:tgtEl>
                                        <p:attrNameLst>
                                          <p:attrName>r</p:attrName>
                                        </p:attrNameLst>
                                      </p:cBhvr>
                                    </p:animRot>
                                    <p:animRot by="1500000">
                                      <p:cBhvr>
                                        <p:cTn id="10" dur="125" fill="hold">
                                          <p:stCondLst>
                                            <p:cond delay="375"/>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44109" cy="1400530"/>
          </a:xfrm>
          <a:blipFill>
            <a:blip r:embed="rId2"/>
            <a:tile tx="0" ty="0" sx="100000" sy="100000" flip="none" algn="tl"/>
          </a:blipFill>
        </p:spPr>
        <p:txBody>
          <a:bodyPr/>
          <a:lstStyle/>
          <a:p>
            <a:pPr algn="r" rtl="1"/>
            <a:r>
              <a:rPr lang="ar-DZ" sz="4000" dirty="0">
                <a:solidFill>
                  <a:prstClr val="white"/>
                </a:solidFill>
                <a:latin typeface="Sakkal Majalla" panose="02000000000000000000" pitchFamily="2" charset="-78"/>
                <a:cs typeface="Sakkal Majalla" panose="02000000000000000000" pitchFamily="2" charset="-78"/>
              </a:rPr>
              <a:t>دروس على الخط                                                 د. صالح </a:t>
            </a:r>
            <a:r>
              <a:rPr lang="ar-DZ" sz="4000" dirty="0" err="1">
                <a:solidFill>
                  <a:prstClr val="white"/>
                </a:solidFill>
                <a:latin typeface="Sakkal Majalla" panose="02000000000000000000" pitchFamily="2" charset="-78"/>
                <a:cs typeface="Sakkal Majalla" panose="02000000000000000000" pitchFamily="2" charset="-78"/>
              </a:rPr>
              <a:t>حميداتو</a:t>
            </a:r>
            <a:r>
              <a:rPr lang="ar-DZ" sz="4000" dirty="0">
                <a:solidFill>
                  <a:prstClr val="white"/>
                </a:solidFill>
                <a:latin typeface="Sakkal Majalla" panose="02000000000000000000" pitchFamily="2" charset="-78"/>
                <a:cs typeface="Sakkal Majalla" panose="02000000000000000000" pitchFamily="2" charset="-78"/>
              </a:rPr>
              <a:t/>
            </a:r>
            <a:br>
              <a:rPr lang="ar-DZ" sz="4000" dirty="0">
                <a:solidFill>
                  <a:prstClr val="white"/>
                </a:solidFill>
                <a:latin typeface="Sakkal Majalla" panose="02000000000000000000" pitchFamily="2" charset="-78"/>
                <a:cs typeface="Sakkal Majalla" panose="02000000000000000000" pitchFamily="2" charset="-78"/>
              </a:rPr>
            </a:br>
            <a:r>
              <a:rPr lang="ar-DZ" sz="4000" dirty="0">
                <a:solidFill>
                  <a:prstClr val="white"/>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644108" cy="4195481"/>
          </a:xfrm>
          <a:blipFill>
            <a:blip r:embed="rId3"/>
            <a:tile tx="0" ty="0" sx="100000" sy="100000" flip="none" algn="tl"/>
          </a:blipFill>
        </p:spPr>
        <p:txBody>
          <a:bodyPr/>
          <a:lstStyle/>
          <a:p>
            <a:pPr algn="r" rtl="1"/>
            <a:endParaRPr lang="fr-FR" dirty="0" smtClean="0"/>
          </a:p>
          <a:p>
            <a:pPr algn="ctr" rtl="1"/>
            <a:r>
              <a:rPr lang="ar-DZ" sz="4000" b="1" dirty="0">
                <a:solidFill>
                  <a:srgbClr val="B31166">
                    <a:lumMod val="60000"/>
                    <a:lumOff val="40000"/>
                  </a:srgbClr>
                </a:solidFill>
                <a:latin typeface="Sakkal Majalla" panose="02000000000000000000" pitchFamily="2" charset="-78"/>
                <a:cs typeface="Sakkal Majalla" panose="02000000000000000000" pitchFamily="2" charset="-78"/>
              </a:rPr>
              <a:t>التصريح السنوي الخاص ب</a:t>
            </a:r>
            <a:r>
              <a:rPr lang="ar-SA" sz="4000" b="1" dirty="0">
                <a:solidFill>
                  <a:srgbClr val="B31166">
                    <a:lumMod val="60000"/>
                    <a:lumOff val="40000"/>
                  </a:srgbClr>
                </a:solidFill>
                <a:latin typeface="Sakkal Majalla" panose="02000000000000000000" pitchFamily="2" charset="-78"/>
                <a:cs typeface="Sakkal Majalla" panose="02000000000000000000" pitchFamily="2" charset="-78"/>
              </a:rPr>
              <a:t>الأشخاص المعنوي</a:t>
            </a:r>
            <a:r>
              <a:rPr lang="ar-DZ" sz="4000" b="1" dirty="0">
                <a:solidFill>
                  <a:srgbClr val="B31166">
                    <a:lumMod val="60000"/>
                    <a:lumOff val="40000"/>
                  </a:srgbClr>
                </a:solidFill>
                <a:latin typeface="Sakkal Majalla" panose="02000000000000000000" pitchFamily="2" charset="-78"/>
                <a:cs typeface="Sakkal Majalla" panose="02000000000000000000" pitchFamily="2" charset="-78"/>
              </a:rPr>
              <a:t>ي</a:t>
            </a:r>
            <a:r>
              <a:rPr lang="ar-SA" sz="4000" b="1" dirty="0" smtClean="0">
                <a:solidFill>
                  <a:srgbClr val="B31166">
                    <a:lumMod val="60000"/>
                    <a:lumOff val="40000"/>
                  </a:srgbClr>
                </a:solidFill>
                <a:latin typeface="Sakkal Majalla" panose="02000000000000000000" pitchFamily="2" charset="-78"/>
                <a:cs typeface="Sakkal Majalla" panose="02000000000000000000" pitchFamily="2" charset="-78"/>
              </a:rPr>
              <a:t>ن</a:t>
            </a:r>
            <a:endParaRPr lang="fr-FR" sz="4000" b="1" dirty="0" smtClean="0">
              <a:solidFill>
                <a:srgbClr val="B31166">
                  <a:lumMod val="60000"/>
                  <a:lumOff val="40000"/>
                </a:srgbClr>
              </a:solidFill>
              <a:latin typeface="Sakkal Majalla" panose="02000000000000000000" pitchFamily="2" charset="-78"/>
              <a:cs typeface="Sakkal Majalla" panose="02000000000000000000" pitchFamily="2" charset="-78"/>
            </a:endParaRPr>
          </a:p>
          <a:p>
            <a:pPr algn="ctr" rtl="1"/>
            <a:endParaRPr lang="fr-FR" sz="4000" b="1" dirty="0">
              <a:solidFill>
                <a:srgbClr val="B31166">
                  <a:lumMod val="60000"/>
                  <a:lumOff val="40000"/>
                </a:srgbClr>
              </a:solidFill>
              <a:latin typeface="Sakkal Majalla" panose="02000000000000000000" pitchFamily="2" charset="-78"/>
              <a:cs typeface="Sakkal Majalla" panose="02000000000000000000" pitchFamily="2" charset="-78"/>
            </a:endParaRPr>
          </a:p>
          <a:p>
            <a:pPr algn="ctr" rtl="1"/>
            <a:r>
              <a:rPr lang="fr-FR" sz="4000" b="1" dirty="0">
                <a:solidFill>
                  <a:srgbClr val="00B0F0"/>
                </a:solidFill>
                <a:latin typeface="Sakkal Majalla" panose="02000000000000000000" pitchFamily="2" charset="-78"/>
                <a:cs typeface="Sakkal Majalla" panose="02000000000000000000" pitchFamily="2" charset="-78"/>
              </a:rPr>
              <a:t>G04</a:t>
            </a:r>
            <a:endParaRPr lang="fr-FR" sz="4000" dirty="0">
              <a:latin typeface="Sakkal Majalla" panose="02000000000000000000" pitchFamily="2" charset="-78"/>
              <a:cs typeface="Sakkal Majalla" panose="02000000000000000000" pitchFamily="2" charset="-78"/>
            </a:endParaRPr>
          </a:p>
        </p:txBody>
      </p:sp>
    </p:spTree>
    <p:extLst>
      <p:ext uri="{BB962C8B-B14F-4D97-AF65-F5344CB8AC3E}">
        <p14:creationId xmlns:p14="http://schemas.microsoft.com/office/powerpoint/2010/main" val="124678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1000"/>
                                        <p:tgtEl>
                                          <p:spTgt spid="3">
                                            <p:txEl>
                                              <p:pRg st="3" end="3"/>
                                            </p:txEl>
                                          </p:spTgt>
                                        </p:tgtEl>
                                      </p:cBhvr>
                                    </p:animEffect>
                                    <p:anim calcmode="lin" valueType="num">
                                      <p:cBhvr>
                                        <p:cTn id="1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56988" cy="1400530"/>
          </a:xfrm>
          <a:blipFill>
            <a:blip r:embed="rId2"/>
            <a:tile tx="0" ty="0" sx="100000" sy="100000" flip="none" algn="tl"/>
          </a:blipFill>
        </p:spPr>
        <p:txBody>
          <a:bodyPr/>
          <a:lstStyle/>
          <a:p>
            <a:pPr algn="r" rtl="1"/>
            <a:r>
              <a:rPr lang="ar-DZ" sz="4000" dirty="0">
                <a:solidFill>
                  <a:prstClr val="white"/>
                </a:solidFill>
                <a:latin typeface="Sakkal Majalla" panose="02000000000000000000" pitchFamily="2" charset="-78"/>
                <a:cs typeface="Sakkal Majalla" panose="02000000000000000000" pitchFamily="2" charset="-78"/>
              </a:rPr>
              <a:t>دروس على الخط                                          </a:t>
            </a:r>
            <a:r>
              <a:rPr lang="ar-DZ" sz="4000" dirty="0" smtClean="0">
                <a:solidFill>
                  <a:prstClr val="white"/>
                </a:solidFill>
                <a:latin typeface="Sakkal Majalla" panose="02000000000000000000" pitchFamily="2" charset="-78"/>
                <a:cs typeface="Sakkal Majalla" panose="02000000000000000000" pitchFamily="2" charset="-78"/>
              </a:rPr>
              <a:t>           </a:t>
            </a:r>
            <a:r>
              <a:rPr lang="ar-DZ" sz="4000" dirty="0">
                <a:solidFill>
                  <a:prstClr val="white"/>
                </a:solidFill>
                <a:latin typeface="Sakkal Majalla" panose="02000000000000000000" pitchFamily="2" charset="-78"/>
                <a:cs typeface="Sakkal Majalla" panose="02000000000000000000" pitchFamily="2" charset="-78"/>
              </a:rPr>
              <a:t>د. صالح </a:t>
            </a:r>
            <a:r>
              <a:rPr lang="ar-DZ" sz="4000" dirty="0" err="1">
                <a:solidFill>
                  <a:prstClr val="white"/>
                </a:solidFill>
                <a:latin typeface="Sakkal Majalla" panose="02000000000000000000" pitchFamily="2" charset="-78"/>
                <a:cs typeface="Sakkal Majalla" panose="02000000000000000000" pitchFamily="2" charset="-78"/>
              </a:rPr>
              <a:t>حميداتو</a:t>
            </a:r>
            <a:r>
              <a:rPr lang="ar-DZ" sz="4000" dirty="0">
                <a:solidFill>
                  <a:prstClr val="white"/>
                </a:solidFill>
                <a:latin typeface="Sakkal Majalla" panose="02000000000000000000" pitchFamily="2" charset="-78"/>
                <a:cs typeface="Sakkal Majalla" panose="02000000000000000000" pitchFamily="2" charset="-78"/>
              </a:rPr>
              <a:t/>
            </a:r>
            <a:br>
              <a:rPr lang="ar-DZ" sz="4000" dirty="0">
                <a:solidFill>
                  <a:prstClr val="white"/>
                </a:solidFill>
                <a:latin typeface="Sakkal Majalla" panose="02000000000000000000" pitchFamily="2" charset="-78"/>
                <a:cs typeface="Sakkal Majalla" panose="02000000000000000000" pitchFamily="2" charset="-78"/>
              </a:rPr>
            </a:br>
            <a:r>
              <a:rPr lang="ar-DZ" sz="4000" dirty="0">
                <a:solidFill>
                  <a:prstClr val="white"/>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1" y="2052918"/>
            <a:ext cx="9656987" cy="4195481"/>
          </a:xfrm>
          <a:blipFill>
            <a:blip r:embed="rId3"/>
            <a:tile tx="0" ty="0" sx="100000" sy="100000" flip="none" algn="tl"/>
          </a:blipFill>
        </p:spPr>
        <p:txBody>
          <a:bodyPr/>
          <a:lstStyle/>
          <a:p>
            <a:pPr marL="0" lvl="0" indent="0" algn="r">
              <a:buClr>
                <a:srgbClr val="B31166"/>
              </a:buClr>
              <a:buNone/>
            </a:pPr>
            <a:endParaRPr lang="fr-FR" sz="3600" b="1" dirty="0" smtClean="0">
              <a:solidFill>
                <a:prstClr val="black">
                  <a:lumMod val="75000"/>
                  <a:lumOff val="25000"/>
                </a:prstClr>
              </a:solidFill>
              <a:latin typeface="Traditional Arabic" panose="02020603050405020304" pitchFamily="18" charset="-78"/>
              <a:cs typeface="Traditional Arabic" panose="02020603050405020304" pitchFamily="18" charset="-78"/>
            </a:endParaRPr>
          </a:p>
          <a:p>
            <a:pPr marL="0" lvl="0" indent="0" algn="r">
              <a:buClr>
                <a:srgbClr val="B31166"/>
              </a:buClr>
              <a:buNone/>
            </a:pPr>
            <a:r>
              <a:rPr lang="ar-SA" sz="3600" b="1" dirty="0" smtClean="0">
                <a:solidFill>
                  <a:prstClr val="black">
                    <a:lumMod val="75000"/>
                    <a:lumOff val="25000"/>
                  </a:prstClr>
                </a:solidFill>
                <a:latin typeface="Sakkal Majalla" panose="02000000000000000000" pitchFamily="2" charset="-78"/>
                <a:cs typeface="Sakkal Majalla" panose="02000000000000000000" pitchFamily="2" charset="-78"/>
              </a:rPr>
              <a:t>المكلفون </a:t>
            </a:r>
            <a:r>
              <a:rPr lang="ar-SA" sz="3600" b="1" dirty="0">
                <a:solidFill>
                  <a:prstClr val="black">
                    <a:lumMod val="75000"/>
                    <a:lumOff val="25000"/>
                  </a:prstClr>
                </a:solidFill>
                <a:latin typeface="Sakkal Majalla" panose="02000000000000000000" pitchFamily="2" charset="-78"/>
                <a:cs typeface="Sakkal Majalla" panose="02000000000000000000" pitchFamily="2" charset="-78"/>
              </a:rPr>
              <a:t>الخاضعون </a:t>
            </a:r>
            <a:r>
              <a:rPr lang="ar-SA" sz="3600" b="1" dirty="0">
                <a:solidFill>
                  <a:srgbClr val="9B6BF2">
                    <a:lumMod val="75000"/>
                  </a:srgbClr>
                </a:solidFill>
                <a:latin typeface="Sakkal Majalla" panose="02000000000000000000" pitchFamily="2" charset="-78"/>
                <a:cs typeface="Sakkal Majalla" panose="02000000000000000000" pitchFamily="2" charset="-78"/>
              </a:rPr>
              <a:t>للضريبة على أرباح الشركات </a:t>
            </a:r>
            <a:r>
              <a:rPr lang="ar-DZ" sz="3600" b="1" dirty="0">
                <a:solidFill>
                  <a:prstClr val="black">
                    <a:lumMod val="75000"/>
                    <a:lumOff val="25000"/>
                  </a:prstClr>
                </a:solidFill>
                <a:latin typeface="Sakkal Majalla" panose="02000000000000000000" pitchFamily="2" charset="-78"/>
                <a:cs typeface="Sakkal Majalla" panose="02000000000000000000" pitchFamily="2" charset="-78"/>
              </a:rPr>
              <a:t>ملزمون باكتتاب وإيداع </a:t>
            </a:r>
            <a:r>
              <a:rPr lang="ar-DZ" sz="3600" b="1" dirty="0">
                <a:solidFill>
                  <a:srgbClr val="00B0F0"/>
                </a:solidFill>
                <a:latin typeface="Sakkal Majalla" panose="02000000000000000000" pitchFamily="2" charset="-78"/>
                <a:cs typeface="Sakkal Majalla" panose="02000000000000000000" pitchFamily="2" charset="-78"/>
              </a:rPr>
              <a:t>تصريح سنوي بمجمل المداخيل</a:t>
            </a:r>
            <a:r>
              <a:rPr lang="ar-DZ" sz="3600" b="1" dirty="0">
                <a:solidFill>
                  <a:prstClr val="black">
                    <a:lumMod val="75000"/>
                    <a:lumOff val="25000"/>
                  </a:prstClr>
                </a:solidFill>
                <a:latin typeface="Sakkal Majalla" panose="02000000000000000000" pitchFamily="2" charset="-78"/>
                <a:cs typeface="Sakkal Majalla" panose="02000000000000000000" pitchFamily="2" charset="-78"/>
              </a:rPr>
              <a:t> المحققة من قبل الشركة وفق </a:t>
            </a:r>
            <a:r>
              <a:rPr lang="ar-DZ" sz="3600" b="1" dirty="0">
                <a:solidFill>
                  <a:srgbClr val="E9943A">
                    <a:lumMod val="75000"/>
                  </a:srgbClr>
                </a:solidFill>
                <a:latin typeface="Sakkal Majalla" panose="02000000000000000000" pitchFamily="2" charset="-78"/>
                <a:cs typeface="Sakkal Majalla" panose="02000000000000000000" pitchFamily="2" charset="-78"/>
              </a:rPr>
              <a:t>النموذج ج4</a:t>
            </a:r>
            <a:r>
              <a:rPr lang="ar-DZ" sz="3600" b="1" dirty="0">
                <a:solidFill>
                  <a:prstClr val="black">
                    <a:lumMod val="75000"/>
                    <a:lumOff val="25000"/>
                  </a:prstClr>
                </a:solidFill>
                <a:latin typeface="Sakkal Majalla" panose="02000000000000000000" pitchFamily="2" charset="-78"/>
                <a:cs typeface="Sakkal Majalla" panose="02000000000000000000" pitchFamily="2" charset="-78"/>
              </a:rPr>
              <a:t>، يودع هذا التصريح كآخر أجل يوم </a:t>
            </a:r>
            <a:r>
              <a:rPr lang="ar-DZ" sz="3600" b="1" dirty="0">
                <a:solidFill>
                  <a:srgbClr val="92D050"/>
                </a:solidFill>
                <a:latin typeface="Sakkal Majalla" panose="02000000000000000000" pitchFamily="2" charset="-78"/>
                <a:cs typeface="Sakkal Majalla" panose="02000000000000000000" pitchFamily="2" charset="-78"/>
              </a:rPr>
              <a:t>30 </a:t>
            </a:r>
            <a:r>
              <a:rPr lang="ar-DZ" sz="3600" b="1" dirty="0" err="1">
                <a:solidFill>
                  <a:srgbClr val="92D050"/>
                </a:solidFill>
                <a:latin typeface="Sakkal Majalla" panose="02000000000000000000" pitchFamily="2" charset="-78"/>
                <a:cs typeface="Sakkal Majalla" panose="02000000000000000000" pitchFamily="2" charset="-78"/>
              </a:rPr>
              <a:t>افريل</a:t>
            </a:r>
            <a:r>
              <a:rPr lang="ar-DZ" sz="3600" b="1" dirty="0">
                <a:solidFill>
                  <a:srgbClr val="92D050"/>
                </a:solidFill>
                <a:latin typeface="Sakkal Majalla" panose="02000000000000000000" pitchFamily="2" charset="-78"/>
                <a:cs typeface="Sakkal Majalla" panose="02000000000000000000" pitchFamily="2" charset="-78"/>
              </a:rPr>
              <a:t> </a:t>
            </a:r>
            <a:r>
              <a:rPr lang="ar-DZ" sz="3600" b="1" dirty="0">
                <a:solidFill>
                  <a:prstClr val="black">
                    <a:lumMod val="75000"/>
                    <a:lumOff val="25000"/>
                  </a:prstClr>
                </a:solidFill>
                <a:latin typeface="Sakkal Majalla" panose="02000000000000000000" pitchFamily="2" charset="-78"/>
                <a:cs typeface="Sakkal Majalla" panose="02000000000000000000" pitchFamily="2" charset="-78"/>
              </a:rPr>
              <a:t>من السنة التي تلي سنة تحقيق هذا الدخل، كما يتعين على هذه الشركات مسك محاسبة قانونية وفق ما نص عليه النظام المحاسبي المالي وكذا المواد من 9 إلى 11 من القانون التجاري.                                    </a:t>
            </a:r>
          </a:p>
          <a:p>
            <a:endParaRPr lang="fr-FR" dirty="0"/>
          </a:p>
        </p:txBody>
      </p:sp>
    </p:spTree>
    <p:extLst>
      <p:ext uri="{BB962C8B-B14F-4D97-AF65-F5344CB8AC3E}">
        <p14:creationId xmlns:p14="http://schemas.microsoft.com/office/powerpoint/2010/main" val="262973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xEl>
                                              <p:pRg st="1" end="1"/>
                                            </p:txEl>
                                          </p:spTgt>
                                        </p:tgtEl>
                                        <p:attrNameLst>
                                          <p:attrName>ppt_x</p:attrName>
                                          <p:attrName>ppt_y</p:attrName>
                                        </p:attrNameLst>
                                      </p:cBhvr>
                                    </p:animMotion>
                                    <p:animRot by="1500000">
                                      <p:cBhvr>
                                        <p:cTn id="7" dur="125" fill="hold">
                                          <p:stCondLst>
                                            <p:cond delay="0"/>
                                          </p:stCondLst>
                                        </p:cTn>
                                        <p:tgtEl>
                                          <p:spTgt spid="3">
                                            <p:txEl>
                                              <p:pRg st="1" end="1"/>
                                            </p:txEl>
                                          </p:spTgt>
                                        </p:tgtEl>
                                        <p:attrNameLst>
                                          <p:attrName>r</p:attrName>
                                        </p:attrNameLst>
                                      </p:cBhvr>
                                    </p:animRot>
                                    <p:animRot by="-1500000">
                                      <p:cBhvr>
                                        <p:cTn id="8" dur="125" fill="hold">
                                          <p:stCondLst>
                                            <p:cond delay="125"/>
                                          </p:stCondLst>
                                        </p:cTn>
                                        <p:tgtEl>
                                          <p:spTgt spid="3">
                                            <p:txEl>
                                              <p:pRg st="1" end="1"/>
                                            </p:txEl>
                                          </p:spTgt>
                                        </p:tgtEl>
                                        <p:attrNameLst>
                                          <p:attrName>r</p:attrName>
                                        </p:attrNameLst>
                                      </p:cBhvr>
                                    </p:animRot>
                                    <p:animRot by="-1500000">
                                      <p:cBhvr>
                                        <p:cTn id="9" dur="125" fill="hold">
                                          <p:stCondLst>
                                            <p:cond delay="250"/>
                                          </p:stCondLst>
                                        </p:cTn>
                                        <p:tgtEl>
                                          <p:spTgt spid="3">
                                            <p:txEl>
                                              <p:pRg st="1" end="1"/>
                                            </p:txEl>
                                          </p:spTgt>
                                        </p:tgtEl>
                                        <p:attrNameLst>
                                          <p:attrName>r</p:attrName>
                                        </p:attrNameLst>
                                      </p:cBhvr>
                                    </p:animRot>
                                    <p:animRot by="1500000">
                                      <p:cBhvr>
                                        <p:cTn id="10" dur="125" fill="hold">
                                          <p:stCondLst>
                                            <p:cond delay="375"/>
                                          </p:stCondLst>
                                        </p:cTn>
                                        <p:tgtEl>
                                          <p:spTgt spid="3">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46111" y="452718"/>
            <a:ext cx="9682745" cy="1400530"/>
          </a:xfrm>
          <a:blipFill>
            <a:blip r:embed="rId2"/>
            <a:tile tx="0" ty="0" sx="100000" sy="100000" flip="none" algn="tl"/>
          </a:blipFill>
        </p:spPr>
        <p:txBody>
          <a:bodyPr/>
          <a:lstStyle/>
          <a:p>
            <a:pPr algn="r" rtl="1"/>
            <a:r>
              <a:rPr lang="ar-DZ" sz="4000" dirty="0">
                <a:solidFill>
                  <a:prstClr val="white"/>
                </a:solidFill>
                <a:latin typeface="Sakkal Majalla" panose="02000000000000000000" pitchFamily="2" charset="-78"/>
                <a:cs typeface="Sakkal Majalla" panose="02000000000000000000" pitchFamily="2" charset="-78"/>
              </a:rPr>
              <a:t>دروس على الخط                                                 د. صالح </a:t>
            </a:r>
            <a:r>
              <a:rPr lang="ar-DZ" sz="4000" dirty="0" err="1">
                <a:solidFill>
                  <a:prstClr val="white"/>
                </a:solidFill>
                <a:latin typeface="Sakkal Majalla" panose="02000000000000000000" pitchFamily="2" charset="-78"/>
                <a:cs typeface="Sakkal Majalla" panose="02000000000000000000" pitchFamily="2" charset="-78"/>
              </a:rPr>
              <a:t>حميداتو</a:t>
            </a:r>
            <a:r>
              <a:rPr lang="ar-DZ" sz="4000" dirty="0">
                <a:solidFill>
                  <a:prstClr val="white"/>
                </a:solidFill>
                <a:latin typeface="Sakkal Majalla" panose="02000000000000000000" pitchFamily="2" charset="-78"/>
                <a:cs typeface="Sakkal Majalla" panose="02000000000000000000" pitchFamily="2" charset="-78"/>
              </a:rPr>
              <a:t/>
            </a:r>
            <a:br>
              <a:rPr lang="ar-DZ" sz="4000" dirty="0">
                <a:solidFill>
                  <a:prstClr val="white"/>
                </a:solidFill>
                <a:latin typeface="Sakkal Majalla" panose="02000000000000000000" pitchFamily="2" charset="-78"/>
                <a:cs typeface="Sakkal Majalla" panose="02000000000000000000" pitchFamily="2" charset="-78"/>
              </a:rPr>
            </a:br>
            <a:r>
              <a:rPr lang="ar-DZ" sz="4000" dirty="0">
                <a:solidFill>
                  <a:prstClr val="white"/>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
        <p:nvSpPr>
          <p:cNvPr id="3" name="Espace réservé du contenu 2"/>
          <p:cNvSpPr>
            <a:spLocks noGrp="1"/>
          </p:cNvSpPr>
          <p:nvPr>
            <p:ph idx="1"/>
          </p:nvPr>
        </p:nvSpPr>
        <p:spPr>
          <a:xfrm>
            <a:off x="646112" y="2052918"/>
            <a:ext cx="9682744" cy="4195481"/>
          </a:xfrm>
          <a:blipFill>
            <a:blip r:embed="rId3"/>
            <a:tile tx="0" ty="0" sx="100000" sy="100000" flip="none" algn="tl"/>
          </a:blipFill>
        </p:spPr>
        <p:txBody>
          <a:bodyPr/>
          <a:lstStyle/>
          <a:p>
            <a:pPr lvl="0" algn="ctr" rtl="1">
              <a:buClr>
                <a:srgbClr val="1E5155">
                  <a:lumMod val="40000"/>
                  <a:lumOff val="60000"/>
                </a:srgbClr>
              </a:buClr>
            </a:pPr>
            <a:r>
              <a:rPr lang="fr-FR" sz="4000" b="1" dirty="0">
                <a:solidFill>
                  <a:srgbClr val="00B0F0"/>
                </a:solidFill>
                <a:latin typeface="Sakkal Majalla" panose="02000000000000000000" pitchFamily="2" charset="-78"/>
                <a:cs typeface="Sakkal Majalla" panose="02000000000000000000" pitchFamily="2" charset="-78"/>
              </a:rPr>
              <a:t>G04</a:t>
            </a:r>
            <a:endParaRPr lang="fr-FR" sz="4000" dirty="0">
              <a:solidFill>
                <a:prstClr val="white"/>
              </a:solidFill>
              <a:latin typeface="Sakkal Majalla" panose="02000000000000000000" pitchFamily="2" charset="-78"/>
              <a:cs typeface="Sakkal Majalla" panose="02000000000000000000" pitchFamily="2" charset="-78"/>
            </a:endParaRPr>
          </a:p>
          <a:p>
            <a:pPr marL="0" lvl="0" indent="0" algn="just" rtl="1">
              <a:buClr>
                <a:srgbClr val="B31166"/>
              </a:buClr>
              <a:buNone/>
            </a:pPr>
            <a:r>
              <a:rPr lang="ar-DZ" sz="4000" b="1" dirty="0">
                <a:solidFill>
                  <a:prstClr val="black">
                    <a:lumMod val="75000"/>
                    <a:lumOff val="25000"/>
                  </a:prstClr>
                </a:solidFill>
                <a:latin typeface="Sakkal Majalla" panose="02000000000000000000" pitchFamily="2" charset="-78"/>
                <a:cs typeface="Sakkal Majalla" panose="02000000000000000000" pitchFamily="2" charset="-78"/>
              </a:rPr>
              <a:t>يبين هذا التصريح النتيجة المحاسبية </a:t>
            </a:r>
            <a:r>
              <a:rPr lang="ar-DZ" sz="4000" b="1" dirty="0">
                <a:solidFill>
                  <a:srgbClr val="FFFF00"/>
                </a:solidFill>
                <a:latin typeface="Sakkal Majalla" panose="02000000000000000000" pitchFamily="2" charset="-78"/>
                <a:cs typeface="Sakkal Majalla" panose="02000000000000000000" pitchFamily="2" charset="-78"/>
              </a:rPr>
              <a:t>والنتيجة  </a:t>
            </a:r>
            <a:r>
              <a:rPr lang="ar-DZ" sz="4000" b="1" dirty="0" err="1">
                <a:solidFill>
                  <a:srgbClr val="FFFF00"/>
                </a:solidFill>
                <a:latin typeface="Sakkal Majalla" panose="02000000000000000000" pitchFamily="2" charset="-78"/>
                <a:cs typeface="Sakkal Majalla" panose="02000000000000000000" pitchFamily="2" charset="-78"/>
              </a:rPr>
              <a:t>الجبائية</a:t>
            </a:r>
            <a:r>
              <a:rPr lang="ar-DZ" sz="4000" b="1" dirty="0">
                <a:solidFill>
                  <a:srgbClr val="FFFF00"/>
                </a:solidFill>
                <a:latin typeface="Sakkal Majalla" panose="02000000000000000000" pitchFamily="2" charset="-78"/>
                <a:cs typeface="Sakkal Majalla" panose="02000000000000000000" pitchFamily="2" charset="-78"/>
              </a:rPr>
              <a:t> </a:t>
            </a:r>
            <a:r>
              <a:rPr lang="ar-DZ" sz="4000" b="1" dirty="0">
                <a:solidFill>
                  <a:prstClr val="black">
                    <a:lumMod val="75000"/>
                    <a:lumOff val="25000"/>
                  </a:prstClr>
                </a:solidFill>
                <a:latin typeface="Sakkal Majalla" panose="02000000000000000000" pitchFamily="2" charset="-78"/>
                <a:cs typeface="Sakkal Majalla" panose="02000000000000000000" pitchFamily="2" charset="-78"/>
              </a:rPr>
              <a:t>وتفصيل الأنشطة في حال اختلاف معدلات الإخضاع للضريبة على أرباح الشركات مع الإشارة إلى الربح المعفى ونسبة الإعفاء والمبالغ المعاد استثمارها.</a:t>
            </a:r>
          </a:p>
          <a:p>
            <a:endParaRPr lang="fr-FR" dirty="0"/>
          </a:p>
        </p:txBody>
      </p:sp>
    </p:spTree>
    <p:extLst>
      <p:ext uri="{BB962C8B-B14F-4D97-AF65-F5344CB8AC3E}">
        <p14:creationId xmlns:p14="http://schemas.microsoft.com/office/powerpoint/2010/main" val="328061959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46112" y="2052918"/>
            <a:ext cx="9682744" cy="4195481"/>
          </a:xfrm>
        </p:spPr>
        <p:txBody>
          <a:bodyPr/>
          <a:lstStyle/>
          <a:p>
            <a:pPr marL="0" lvl="0" indent="0" algn="ctr" rtl="1">
              <a:buClr>
                <a:srgbClr val="B31166"/>
              </a:buClr>
              <a:buNone/>
            </a:pPr>
            <a:endParaRPr lang="fr-FR" sz="4000" b="1" dirty="0" smtClean="0">
              <a:solidFill>
                <a:srgbClr val="FFFF00"/>
              </a:solidFill>
              <a:latin typeface="Traditional Arabic" panose="02020603050405020304" pitchFamily="18" charset="-78"/>
              <a:cs typeface="Traditional Arabic" panose="02020603050405020304" pitchFamily="18" charset="-78"/>
            </a:endParaRPr>
          </a:p>
          <a:p>
            <a:pPr marL="0" lvl="0" indent="0" algn="ctr" rtl="1">
              <a:buClr>
                <a:srgbClr val="B31166"/>
              </a:buClr>
              <a:buNone/>
            </a:pPr>
            <a:endParaRPr lang="fr-FR" sz="4000" b="1" dirty="0">
              <a:solidFill>
                <a:srgbClr val="FFFF00"/>
              </a:solidFill>
              <a:latin typeface="Traditional Arabic" panose="02020603050405020304" pitchFamily="18" charset="-78"/>
              <a:cs typeface="Traditional Arabic" panose="02020603050405020304" pitchFamily="18" charset="-78"/>
            </a:endParaRPr>
          </a:p>
          <a:p>
            <a:pPr marL="0" lvl="0" indent="0" algn="ctr" rtl="1">
              <a:buClr>
                <a:srgbClr val="B31166"/>
              </a:buClr>
              <a:buNone/>
            </a:pPr>
            <a:r>
              <a:rPr lang="ar-DZ" sz="4000" b="1" dirty="0" smtClean="0">
                <a:solidFill>
                  <a:srgbClr val="FFFF00"/>
                </a:solidFill>
                <a:latin typeface="Sakkal Majalla" panose="02000000000000000000" pitchFamily="2" charset="-78"/>
                <a:cs typeface="Sakkal Majalla" panose="02000000000000000000" pitchFamily="2" charset="-78"/>
              </a:rPr>
              <a:t>التصريحات </a:t>
            </a:r>
            <a:r>
              <a:rPr lang="ar-DZ" sz="4000" b="1" dirty="0" err="1">
                <a:solidFill>
                  <a:srgbClr val="FFFF00"/>
                </a:solidFill>
                <a:latin typeface="Sakkal Majalla" panose="02000000000000000000" pitchFamily="2" charset="-78"/>
                <a:cs typeface="Sakkal Majalla" panose="02000000000000000000" pitchFamily="2" charset="-78"/>
              </a:rPr>
              <a:t>الجبائية</a:t>
            </a:r>
            <a:r>
              <a:rPr lang="ar-DZ" sz="4000" b="1" dirty="0">
                <a:solidFill>
                  <a:srgbClr val="FFFF00"/>
                </a:solidFill>
                <a:latin typeface="Sakkal Majalla" panose="02000000000000000000" pitchFamily="2" charset="-78"/>
                <a:cs typeface="Sakkal Majalla" panose="02000000000000000000" pitchFamily="2" charset="-78"/>
              </a:rPr>
              <a:t> الخاصة بالضريبة الجزافية الوحيدة</a:t>
            </a:r>
          </a:p>
          <a:p>
            <a:endParaRPr lang="fr-FR" sz="4000" dirty="0">
              <a:latin typeface="Sakkal Majalla" panose="02000000000000000000" pitchFamily="2" charset="-78"/>
              <a:cs typeface="Sakkal Majalla" panose="02000000000000000000" pitchFamily="2" charset="-78"/>
            </a:endParaRPr>
          </a:p>
        </p:txBody>
      </p:sp>
      <p:sp>
        <p:nvSpPr>
          <p:cNvPr id="6" name="Titre 1"/>
          <p:cNvSpPr>
            <a:spLocks noGrp="1"/>
          </p:cNvSpPr>
          <p:nvPr>
            <p:ph type="title"/>
          </p:nvPr>
        </p:nvSpPr>
        <p:spPr>
          <a:xfrm>
            <a:off x="646113" y="452438"/>
            <a:ext cx="9682162" cy="1400175"/>
          </a:xfrm>
          <a:blipFill>
            <a:blip r:embed="rId2"/>
            <a:tile tx="0" ty="0" sx="100000" sy="100000" flip="none" algn="tl"/>
          </a:blipFill>
        </p:spPr>
        <p:txBody>
          <a:bodyPr/>
          <a:lstStyle/>
          <a:p>
            <a:pPr algn="r" rtl="1"/>
            <a:r>
              <a:rPr lang="ar-DZ" sz="4000" dirty="0">
                <a:solidFill>
                  <a:prstClr val="white"/>
                </a:solidFill>
                <a:latin typeface="Sakkal Majalla" panose="02000000000000000000" pitchFamily="2" charset="-78"/>
                <a:cs typeface="Sakkal Majalla" panose="02000000000000000000" pitchFamily="2" charset="-78"/>
              </a:rPr>
              <a:t>دروس على الخط                                                 د. صالح </a:t>
            </a:r>
            <a:r>
              <a:rPr lang="ar-DZ" sz="4000" dirty="0" err="1">
                <a:solidFill>
                  <a:prstClr val="white"/>
                </a:solidFill>
                <a:latin typeface="Sakkal Majalla" panose="02000000000000000000" pitchFamily="2" charset="-78"/>
                <a:cs typeface="Sakkal Majalla" panose="02000000000000000000" pitchFamily="2" charset="-78"/>
              </a:rPr>
              <a:t>حميداتو</a:t>
            </a:r>
            <a:r>
              <a:rPr lang="ar-DZ" sz="4000" dirty="0">
                <a:solidFill>
                  <a:prstClr val="white"/>
                </a:solidFill>
                <a:latin typeface="Sakkal Majalla" panose="02000000000000000000" pitchFamily="2" charset="-78"/>
                <a:cs typeface="Sakkal Majalla" panose="02000000000000000000" pitchFamily="2" charset="-78"/>
              </a:rPr>
              <a:t/>
            </a:r>
            <a:br>
              <a:rPr lang="ar-DZ" sz="4000" dirty="0">
                <a:solidFill>
                  <a:prstClr val="white"/>
                </a:solidFill>
                <a:latin typeface="Sakkal Majalla" panose="02000000000000000000" pitchFamily="2" charset="-78"/>
                <a:cs typeface="Sakkal Majalla" panose="02000000000000000000" pitchFamily="2" charset="-78"/>
              </a:rPr>
            </a:br>
            <a:r>
              <a:rPr lang="ar-DZ" sz="4000" dirty="0">
                <a:solidFill>
                  <a:prstClr val="white"/>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Tree>
    <p:extLst>
      <p:ext uri="{BB962C8B-B14F-4D97-AF65-F5344CB8AC3E}">
        <p14:creationId xmlns:p14="http://schemas.microsoft.com/office/powerpoint/2010/main" val="1801452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46112" y="2052918"/>
            <a:ext cx="9644108" cy="4195481"/>
          </a:xfrm>
          <a:solidFill>
            <a:schemeClr val="accent3">
              <a:lumMod val="20000"/>
              <a:lumOff val="80000"/>
            </a:schemeClr>
          </a:solidFill>
        </p:spPr>
        <p:txBody>
          <a:bodyPr/>
          <a:lstStyle/>
          <a:p>
            <a:pPr marL="0" lvl="0" indent="0" algn="r" rtl="1">
              <a:buClr>
                <a:srgbClr val="B31166"/>
              </a:buClr>
              <a:buNone/>
            </a:pPr>
            <a:r>
              <a:rPr lang="fr-FR" sz="4000" b="1" dirty="0" smtClean="0">
                <a:solidFill>
                  <a:srgbClr val="00B050"/>
                </a:solidFill>
                <a:latin typeface="Traditional Arabic" panose="02020603050405020304" pitchFamily="18" charset="-78"/>
                <a:cs typeface="Traditional Arabic" panose="02020603050405020304" pitchFamily="18" charset="-78"/>
              </a:rPr>
              <a:t>  </a:t>
            </a:r>
          </a:p>
          <a:p>
            <a:pPr marL="0" lvl="0" indent="0" algn="r" rtl="1">
              <a:buClr>
                <a:srgbClr val="B31166"/>
              </a:buClr>
              <a:buNone/>
            </a:pPr>
            <a:r>
              <a:rPr lang="ar-SA" sz="4000" b="1" dirty="0" smtClean="0">
                <a:solidFill>
                  <a:srgbClr val="00B050"/>
                </a:solidFill>
                <a:latin typeface="Traditional Arabic" panose="02020603050405020304" pitchFamily="18" charset="-78"/>
                <a:cs typeface="Traditional Arabic" panose="02020603050405020304" pitchFamily="18" charset="-78"/>
              </a:rPr>
              <a:t>تطبق </a:t>
            </a:r>
            <a:r>
              <a:rPr lang="ar-SA" sz="4000" b="1" dirty="0">
                <a:solidFill>
                  <a:prstClr val="black"/>
                </a:solidFill>
                <a:latin typeface="Traditional Arabic" panose="02020603050405020304" pitchFamily="18" charset="-78"/>
                <a:cs typeface="Traditional Arabic" panose="02020603050405020304" pitchFamily="18" charset="-78"/>
              </a:rPr>
              <a:t>الضريبة الجزافية الوحيدة </a:t>
            </a:r>
            <a:r>
              <a:rPr lang="ar-SA" sz="4000" b="1" dirty="0">
                <a:solidFill>
                  <a:srgbClr val="00B050"/>
                </a:solidFill>
                <a:latin typeface="Traditional Arabic" panose="02020603050405020304" pitchFamily="18" charset="-78"/>
                <a:cs typeface="Traditional Arabic" panose="02020603050405020304" pitchFamily="18" charset="-78"/>
              </a:rPr>
              <a:t>على الأشخاص الطبيعيين الذين يمارسون نشاطا صناعيا، تجاريا حرفيا أو غير تجاري والذين </a:t>
            </a:r>
            <a:r>
              <a:rPr lang="ar-SA" sz="4000" b="1" dirty="0">
                <a:solidFill>
                  <a:prstClr val="black"/>
                </a:solidFill>
                <a:latin typeface="Traditional Arabic" panose="02020603050405020304" pitchFamily="18" charset="-78"/>
                <a:cs typeface="Traditional Arabic" panose="02020603050405020304" pitchFamily="18" charset="-78"/>
              </a:rPr>
              <a:t>لا يتعدى رقم أعمالهم </a:t>
            </a:r>
            <a:r>
              <a:rPr lang="ar-SA" sz="4000" b="1" dirty="0">
                <a:solidFill>
                  <a:srgbClr val="00B050"/>
                </a:solidFill>
                <a:latin typeface="Traditional Arabic" panose="02020603050405020304" pitchFamily="18" charset="-78"/>
                <a:cs typeface="Traditional Arabic" panose="02020603050405020304" pitchFamily="18" charset="-78"/>
              </a:rPr>
              <a:t>أو إيراداتهم المهنية </a:t>
            </a:r>
            <a:r>
              <a:rPr lang="ar-DZ" sz="4000" b="1" dirty="0">
                <a:solidFill>
                  <a:prstClr val="black"/>
                </a:solidFill>
                <a:latin typeface="Traditional Arabic" panose="02020603050405020304" pitchFamily="18" charset="-78"/>
                <a:cs typeface="Traditional Arabic" panose="02020603050405020304" pitchFamily="18" charset="-78"/>
              </a:rPr>
              <a:t>8</a:t>
            </a:r>
            <a:r>
              <a:rPr lang="ar-SA" sz="4000" b="1" dirty="0">
                <a:solidFill>
                  <a:prstClr val="black"/>
                </a:solidFill>
                <a:latin typeface="Traditional Arabic" panose="02020603050405020304" pitchFamily="18" charset="-78"/>
                <a:cs typeface="Traditional Arabic" panose="02020603050405020304" pitchFamily="18" charset="-78"/>
              </a:rPr>
              <a:t>.000.000</a:t>
            </a:r>
            <a:r>
              <a:rPr lang="ar-SA" sz="4000" b="1" dirty="0">
                <a:solidFill>
                  <a:srgbClr val="00B050"/>
                </a:solidFill>
                <a:latin typeface="Traditional Arabic" panose="02020603050405020304" pitchFamily="18" charset="-78"/>
                <a:cs typeface="Traditional Arabic" panose="02020603050405020304" pitchFamily="18" charset="-78"/>
              </a:rPr>
              <a:t> </a:t>
            </a:r>
            <a:r>
              <a:rPr lang="ar-SA" sz="4000" b="1" dirty="0">
                <a:solidFill>
                  <a:prstClr val="black"/>
                </a:solidFill>
                <a:latin typeface="Traditional Arabic" panose="02020603050405020304" pitchFamily="18" charset="-78"/>
                <a:cs typeface="Traditional Arabic" panose="02020603050405020304" pitchFamily="18" charset="-78"/>
              </a:rPr>
              <a:t>دج</a:t>
            </a:r>
            <a:r>
              <a:rPr lang="ar-SA" sz="4000" b="1" dirty="0">
                <a:solidFill>
                  <a:srgbClr val="00B050"/>
                </a:solidFill>
                <a:latin typeface="Traditional Arabic" panose="02020603050405020304" pitchFamily="18" charset="-78"/>
                <a:cs typeface="Traditional Arabic" panose="02020603050405020304" pitchFamily="18" charset="-78"/>
              </a:rPr>
              <a:t> </a:t>
            </a:r>
            <a:r>
              <a:rPr lang="ar-DZ" sz="4000" b="1" dirty="0">
                <a:solidFill>
                  <a:srgbClr val="00B050"/>
                </a:solidFill>
                <a:latin typeface="Traditional Arabic" panose="02020603050405020304" pitchFamily="18" charset="-78"/>
                <a:cs typeface="Traditional Arabic" panose="02020603050405020304" pitchFamily="18" charset="-78"/>
              </a:rPr>
              <a:t>ماعدا تلك التي اختارت الخضوع للنظام الحقيقي.</a:t>
            </a:r>
            <a:endParaRPr lang="fr-FR" sz="4000" b="1" dirty="0">
              <a:solidFill>
                <a:srgbClr val="00B050"/>
              </a:solidFill>
              <a:latin typeface="Traditional Arabic" panose="02020603050405020304" pitchFamily="18" charset="-78"/>
              <a:cs typeface="Traditional Arabic" panose="02020603050405020304" pitchFamily="18" charset="-78"/>
            </a:endParaRPr>
          </a:p>
          <a:p>
            <a:endParaRPr lang="fr-FR" dirty="0"/>
          </a:p>
        </p:txBody>
      </p:sp>
      <p:sp>
        <p:nvSpPr>
          <p:cNvPr id="4" name="Titre 1"/>
          <p:cNvSpPr>
            <a:spLocks noGrp="1"/>
          </p:cNvSpPr>
          <p:nvPr>
            <p:ph type="title"/>
          </p:nvPr>
        </p:nvSpPr>
        <p:spPr>
          <a:xfrm>
            <a:off x="646113" y="452438"/>
            <a:ext cx="9644062" cy="1400175"/>
          </a:xfrm>
          <a:blipFill>
            <a:blip r:embed="rId2"/>
            <a:tile tx="0" ty="0" sx="100000" sy="100000" flip="none" algn="tl"/>
          </a:blipFill>
        </p:spPr>
        <p:txBody>
          <a:bodyPr/>
          <a:lstStyle/>
          <a:p>
            <a:pPr algn="r" rtl="1"/>
            <a:r>
              <a:rPr lang="ar-DZ" sz="4000" dirty="0">
                <a:solidFill>
                  <a:prstClr val="white"/>
                </a:solidFill>
                <a:latin typeface="Sakkal Majalla" panose="02000000000000000000" pitchFamily="2" charset="-78"/>
                <a:cs typeface="Sakkal Majalla" panose="02000000000000000000" pitchFamily="2" charset="-78"/>
              </a:rPr>
              <a:t>دروس على الخط                                                 د. صالح </a:t>
            </a:r>
            <a:r>
              <a:rPr lang="ar-DZ" sz="4000" dirty="0" err="1">
                <a:solidFill>
                  <a:prstClr val="white"/>
                </a:solidFill>
                <a:latin typeface="Sakkal Majalla" panose="02000000000000000000" pitchFamily="2" charset="-78"/>
                <a:cs typeface="Sakkal Majalla" panose="02000000000000000000" pitchFamily="2" charset="-78"/>
              </a:rPr>
              <a:t>حميداتو</a:t>
            </a:r>
            <a:r>
              <a:rPr lang="ar-DZ" sz="4000" dirty="0">
                <a:solidFill>
                  <a:prstClr val="white"/>
                </a:solidFill>
                <a:latin typeface="Sakkal Majalla" panose="02000000000000000000" pitchFamily="2" charset="-78"/>
                <a:cs typeface="Sakkal Majalla" panose="02000000000000000000" pitchFamily="2" charset="-78"/>
              </a:rPr>
              <a:t/>
            </a:r>
            <a:br>
              <a:rPr lang="ar-DZ" sz="4000" dirty="0">
                <a:solidFill>
                  <a:prstClr val="white"/>
                </a:solidFill>
                <a:latin typeface="Sakkal Majalla" panose="02000000000000000000" pitchFamily="2" charset="-78"/>
                <a:cs typeface="Sakkal Majalla" panose="02000000000000000000" pitchFamily="2" charset="-78"/>
              </a:rPr>
            </a:br>
            <a:r>
              <a:rPr lang="ar-DZ" sz="4000" dirty="0">
                <a:solidFill>
                  <a:prstClr val="white"/>
                </a:solidFill>
                <a:latin typeface="Sakkal Majalla" panose="02000000000000000000" pitchFamily="2" charset="-78"/>
                <a:cs typeface="Sakkal Majalla" panose="02000000000000000000" pitchFamily="2" charset="-78"/>
              </a:rPr>
              <a:t>مقياس: المراجعة والتدقيق الجبائي – أولى ماستر محاسبة وتدقيق</a:t>
            </a:r>
            <a:endParaRPr lang="fr-FR" dirty="0"/>
          </a:p>
        </p:txBody>
      </p:sp>
    </p:spTree>
    <p:extLst>
      <p:ext uri="{BB962C8B-B14F-4D97-AF65-F5344CB8AC3E}">
        <p14:creationId xmlns:p14="http://schemas.microsoft.com/office/powerpoint/2010/main" val="335529115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3166</TotalTime>
  <Words>6194</Words>
  <Application>Microsoft Office PowerPoint</Application>
  <PresentationFormat>Grand écran</PresentationFormat>
  <Paragraphs>792</Paragraphs>
  <Slides>169</Slides>
  <Notes>0</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169</vt:i4>
      </vt:variant>
    </vt:vector>
  </HeadingPairs>
  <TitlesOfParts>
    <vt:vector size="181" baseType="lpstr">
      <vt:lpstr>Aldhabi</vt:lpstr>
      <vt:lpstr>Andalus</vt:lpstr>
      <vt:lpstr>Arial</vt:lpstr>
      <vt:lpstr>Calibri</vt:lpstr>
      <vt:lpstr>Century Gothic</vt:lpstr>
      <vt:lpstr>Sakkal Majalla</vt:lpstr>
      <vt:lpstr>Times New Roman</vt:lpstr>
      <vt:lpstr>Traditional Arabic</vt:lpstr>
      <vt:lpstr>Urdu Typesetting</vt:lpstr>
      <vt:lpstr>Wingdings</vt:lpstr>
      <vt:lpstr>Wingdings 3</vt:lpstr>
      <vt:lpstr>Ion</vt:lpstr>
      <vt:lpstr>جامعة الشهيد حمه لخضر- بالوادي- الجزائر كلية العلوم الاقتصادية والتجارية وعلوم التسيير قسم العلوم المالية والمحاسبية</vt:lpstr>
      <vt:lpstr>دروس على الخط                                                                        د. صالح حميداتو  مقياس المراجعة والتدقيق الجبائي                                                                 موجهة لطلبة السنة الأولى ماستر محاسبة وتدقيق                                                                                     الموسم الجامعي 2022/2023    </vt:lpstr>
      <vt:lpstr>المحاضرة الأولى             </vt:lpstr>
      <vt:lpstr>المقارنة بين الرقابة الجبائية  والمراجعة الجبائية</vt:lpstr>
      <vt:lpstr>   </vt:lpstr>
      <vt:lpstr>ثالثا: من حيث المخرجات (النتائج)                                      ك</vt:lpstr>
      <vt:lpstr>Présentation PowerPoint</vt:lpstr>
      <vt:lpstr>دروس على الخط                                                            د. صالح حميداتو  مقياس المراجعة والتدقيق الجبائي                                                                 موجهة لطلبة السنة الأولى ماستر محاسبة وتدقيق</vt:lpstr>
      <vt:lpstr>دروس على الخط                                                                              د. صالح حميداتو مقياس: المراجعة والتدقيق الجبائي – أولى ماستر محاسبة وتدقيق  المحاضرة الثانية  </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 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  مكونات المحيط الداخلي للمؤسسة</vt:lpstr>
      <vt:lpstr>دروس على الخط                                             د. صالح حميداتو مقياس: المراجعة والتدقيق الجبائي – أولى ماستر محاسبة وتدقيق  أبرز مكونات المحيط الخارجي للمؤسسة </vt:lpstr>
      <vt:lpstr>دروس على الخط                                             د. صالح حميداتو مقياس: المراجعة والتدقيق الجبائي – أولى ماستر محاسبة وتدقيق  </vt:lpstr>
      <vt:lpstr>دروس على الخط                                             د. صالح حميداتو مقياس: المراجعة والتدقيق الجبائي – أولى ماستر محاسبة وتدقيق </vt:lpstr>
      <vt:lpstr>دروس على الخط                                             د. صالح حميداتو مقياس: المراجعة والتدقيق الجبائي – أولى ماستر محاسبة وتدقيق </vt:lpstr>
      <vt:lpstr>دروس على الخط                                             د. صالح حميداتو مقياس: المراجعة والتدقيق الجبائي – أولى ماستر محاسبة وتدقيق  المحاضرة الخامسة</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                                          المحاضرة السادسة </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   </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  </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 </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    </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Présentation PowerPoint</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دروس على الخط                                                     د. صالح حميداتو مقياس: المراجعة والتدقيق الجبائي – أولى ماستر محاسبة وتدقيق</vt:lpstr>
      <vt:lpstr>Présentation PowerPoint</vt:lpstr>
      <vt:lpstr>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جامعة الشهيد</dc:title>
  <dc:creator>Utilisateur Windows</dc:creator>
  <cp:lastModifiedBy>Utilisateur Windows</cp:lastModifiedBy>
  <cp:revision>211</cp:revision>
  <dcterms:created xsi:type="dcterms:W3CDTF">2022-11-25T21:46:27Z</dcterms:created>
  <dcterms:modified xsi:type="dcterms:W3CDTF">2022-12-06T19:29:34Z</dcterms:modified>
</cp:coreProperties>
</file>