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6" r:id="rId10"/>
    <p:sldId id="265" r:id="rId11"/>
    <p:sldId id="266" r:id="rId12"/>
    <p:sldId id="277" r:id="rId13"/>
    <p:sldId id="267" r:id="rId14"/>
    <p:sldId id="268" r:id="rId15"/>
    <p:sldId id="269" r:id="rId16"/>
    <p:sldId id="270" r:id="rId17"/>
    <p:sldId id="274" r:id="rId18"/>
    <p:sldId id="278" r:id="rId19"/>
    <p:sldId id="271" r:id="rId20"/>
    <p:sldId id="279" r:id="rId21"/>
    <p:sldId id="272" r:id="rId22"/>
    <p:sldId id="273"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11T12:35:46.71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11591 10594 0,'88'0'203,"87"0"-188,1 0-15,-30 0 16,-29 0-16,30-30 16,-30 30-16,29 0 15,-58 0-15,29 0 0,0 0 16,0 0-16,30-29 15,-30 29-15,29 0 16,-29 0-16,-29 0 16,29-29-16,0 29 15,-29 0-15,29 0 16,-59 0-16,30 0 16,0 0-16,0-30 15,29 1-15,-88 29 0,88 0 16,-29 0-16,0 0 15,0 0-15,58 0 16,-58 0-16,0 0 16,0 0-16,58 0 15,-29 0-15,29 0 16,-58 0-16,0 0 16,0 0-16,29 0 15,-59 0-15,30 0 16,0 0-16,-29 0 15,28 0-15,1 0 16,59 0-16,-30 0 16,58 0-16,-28 0 0,-30 0 15,58 0-15,-28 0 16,-30 0-16,-29 0 16,29 0-16,0 0 15,29 0-15,-58 0 16,0 29-16,58-29 15,-58 30-15,0-1 16,58-29-16,-29 0 16,59 0-16,29 29 0,-88-29 15,29 59-15,-29-59 16,-29 0-16,29 0 16,0 0-16,-29 0 15,29 0-15,-29 0 16,0 0-16,-30 29 15,30-29-15,0 0 16,29 29-16,-29-29 16,29 0-16,0 0 15,-29 0-15,29 0 0,0 0 16,-29 30-16,0-30 16,-1 0-16,-28 29 15,87-29-15,-58 29 16,0 0-16,-30-29 15,89 0-15,-89 0 16,59 0-16,-58 0 16,29 0-16,58 0 15,-58 0-15,58 0 16,-58 0-16,0 0 0,58-29 16,-29 29-16,30-29 15,-30-30-15,29 59 16,-29-29-16,88 0 15,-117 29-15,58 0 16,-58 0-16,0-29 16,-29 29-16,28-30 15,1 30-15,-29 0 16,-1 0-16,1 0 16,29 0-16,29-29 15,-59 29-15,30-29 0,0 29 16,0 0-16,29 0 15,-29 0-15,-1 0 16,1 0-16,0 0 16,-29 0-16,58 0 15,-88 0-15,88 0 16,-58 0-16,-30 0 0,29 0 16,1 0-1,-1 0-15,1 0 16,0 0-16,-1 0 0,1 29 15,-1-29-15,1 0 16,28 0-16,1 0 16,29 0-16,-29 0 15,0 29-15,0-29 16,58 30-16,-29-30 16,30 0-16,-30 0 15,29 0-15,-58 0 16,0 0-16,0 0 15,29 0-15,-59 0 0,1 29 16,-1-29-16,-29 0 16,30 0-16,-30 0 15,1 0-15,-1 0 16,0 0-16,0 0 16,1 0-1,-1 0 1,0 0-1,0 0-15,1 0 16,-1 0-16,0 0 16,1 0 124,-1 0-124,0 0 15,0 0-31,-58 0 78,-205 0-78,-644 0 16,0-59-16,0 1 16,58 58-16,-175-88 15,-1 146-15,-87-58 16,-614 59-16,28 29 15,206-30-15</inkml:trace>
</inkml:ink>
</file>

<file path=ppt/ink/ink2.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11T12:35:52.28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4829 12408 0,'469'0'187,"233"58"-187,-117 1 16,-58-59-16,-58 0 15,-1 0-15,0 29 16,1 30-16,-1-59 16,-117 0-16,1 0 15,28-30-15,30 1 0,58-88 16,1 117-16,-60-88 15,-57 88-15,28-29 16,-87-29-16,-59 58 16,59-30-16,-30-28 15,-29 58-15,59 0 16,-59 0-16,0 0 16,30 0-16,-89 0 15,1 29-15,-30-29 16,-29 29-16,59-29 0,29 0 15,-29 0 1,-1 30-16,59-30 0,30 58 16,-89-58-16,118 0 15,-117 0-15,29 29 16,-88-29-16,29 30 16,-29-30-16,30 0 15,-1 29-15,-29 0 16,59-29-16,29 0 15,-88 0-15,117 59 0,-59-59 16,1 0-16,0 0 16,29 0-16,-88 0 15,29 0-15,-29-30 16,59 30-16,-1 0 16,30 0-16,-29-29 15,29 0-15,-30 29 16,60 0-16,-89 0 15,30-29-15,-1 29 16,-28-59-16,-30 59 16,0 0-16,0 0 0,-29 0 15,29 0-15,-59 0 16,59-29-16,-29 29 16,0 0-16,0 0 15,58 0-15,-58 0 16,0 0-16,0 0 15,-1 0-15,60 0 16,-59 0-16,-1 0 16,60 0-16,-59 0 15,-1 0-15,1 0 0,29 0 16,0 0-16,-58 0 16,29 0-16,29 0 15,-88 0-15,88-29 16,-29 29-16,-30 0 15,30 0-15,0-30 16,58 30-16,-58-29 16,0 29-16,58 0 15,-87 0-15,29 0 16,0 0-16,-30 0 0,30 0 16,0 0-16,-30 0 15,1 0-15,-1 0 16,1 0-16,-1 0 15,1 0-15,-30 0 16,1 0-16,28 0 16,-29 0-1,1 0-15,-1 0 16,0 0-16,0 0 16,1 0-16,-1 0 15,0 0 1,30 0-16,-30 0 15,0 0-15,1 0 16,28 0 0,1 0-16,-1 0 15,1 0-15,-1 0 16,1 0-16,29 0 16,0 0-16,-30 0 15,30 0-15,58 0 0,-58 0 16,29 0-16,29 0 15,-28 0-15,-1 0 16,-30 0-16,-28 0 16,29 0-16,0 0 15,-30 0-15,89 0 16,-60 0-16,1 0 16,29 0-16,-58 0 15,58 0-15,-29 0 16,-30 0-16,30 29 0,0-29 15,-30 0-15,1 0 16,29 0-16,29 30 16,-59-30-16,30 29 15,-29-29-15,29 0 16,-30 0-16,1 29 16,-1 0-16,1-29 15,-1 0-15,1 0 16,-1 0-16,1 0 0,-30 0 15,88 30-15,-58 28 16,29-58-16,-30 0 16,1 0-16,-1 0 15,1 29-15,29-29 16,-30 0-16,1 0 16,-1 30-16,1-30 15,-1 0-15,1 0 16,-30 0-16,0 0 15,1 0-15,-1 0 16,0 0-16,0 0 16,1 0-1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8E6BB-6FD6-0D63-90DB-A9ADD419B61D}"/>
              </a:ext>
            </a:extLst>
          </p:cNvPr>
          <p:cNvSpPr>
            <a:spLocks noGrp="1"/>
          </p:cNvSpPr>
          <p:nvPr>
            <p:ph type="ctrTitle"/>
          </p:nvPr>
        </p:nvSpPr>
        <p:spPr>
          <a:xfrm>
            <a:off x="2132013" y="1205976"/>
            <a:ext cx="8915399" cy="2262781"/>
          </a:xfrm>
        </p:spPr>
        <p:txBody>
          <a:bodyPr>
            <a:normAutofit/>
          </a:bodyPr>
          <a:lstStyle/>
          <a:p>
            <a:r>
              <a:rPr lang="en-GB" sz="8800" b="1" dirty="0"/>
              <a:t>Problem solving </a:t>
            </a:r>
          </a:p>
        </p:txBody>
      </p:sp>
      <p:sp>
        <p:nvSpPr>
          <p:cNvPr id="3" name="Subtitle 2">
            <a:extLst>
              <a:ext uri="{FF2B5EF4-FFF2-40B4-BE49-F238E27FC236}">
                <a16:creationId xmlns:a16="http://schemas.microsoft.com/office/drawing/2014/main" id="{126CCA75-7226-C26C-FAD3-A5F08EA5285D}"/>
              </a:ext>
            </a:extLst>
          </p:cNvPr>
          <p:cNvSpPr>
            <a:spLocks noGrp="1"/>
          </p:cNvSpPr>
          <p:nvPr>
            <p:ph type="subTitle" idx="1"/>
          </p:nvPr>
        </p:nvSpPr>
        <p:spPr>
          <a:xfrm>
            <a:off x="7673009" y="4777379"/>
            <a:ext cx="3831603" cy="1126283"/>
          </a:xfrm>
        </p:spPr>
        <p:txBody>
          <a:bodyPr>
            <a:normAutofit/>
          </a:bodyPr>
          <a:lstStyle/>
          <a:p>
            <a:pPr algn="r"/>
            <a:r>
              <a:rPr lang="en-GB" sz="2800" dirty="0" err="1">
                <a:solidFill>
                  <a:schemeClr val="tx1"/>
                </a:solidFill>
              </a:rPr>
              <a:t>Dr.</a:t>
            </a:r>
            <a:r>
              <a:rPr lang="en-GB" sz="2800" dirty="0">
                <a:solidFill>
                  <a:schemeClr val="tx1"/>
                </a:solidFill>
              </a:rPr>
              <a:t> TOUMI</a:t>
            </a:r>
          </a:p>
        </p:txBody>
      </p:sp>
    </p:spTree>
    <p:extLst>
      <p:ext uri="{BB962C8B-B14F-4D97-AF65-F5344CB8AC3E}">
        <p14:creationId xmlns:p14="http://schemas.microsoft.com/office/powerpoint/2010/main" val="1214978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9D2406E-197B-393E-7751-A01E7D717BE1}"/>
              </a:ext>
            </a:extLst>
          </p:cNvPr>
          <p:cNvPicPr>
            <a:picLocks noGrp="1" noChangeAspect="1"/>
          </p:cNvPicPr>
          <p:nvPr>
            <p:ph idx="1"/>
          </p:nvPr>
        </p:nvPicPr>
        <p:blipFill>
          <a:blip r:embed="rId2"/>
          <a:stretch>
            <a:fillRect/>
          </a:stretch>
        </p:blipFill>
        <p:spPr>
          <a:xfrm>
            <a:off x="397565" y="129208"/>
            <a:ext cx="11539331" cy="6619461"/>
          </a:xfrm>
        </p:spPr>
      </p:pic>
    </p:spTree>
    <p:extLst>
      <p:ext uri="{BB962C8B-B14F-4D97-AF65-F5344CB8AC3E}">
        <p14:creationId xmlns:p14="http://schemas.microsoft.com/office/powerpoint/2010/main" val="1690842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461052" y="417443"/>
            <a:ext cx="10446026" cy="6052931"/>
          </a:xfrm>
        </p:spPr>
        <p:txBody>
          <a:bodyPr>
            <a:normAutofit/>
          </a:bodyPr>
          <a:lstStyle/>
          <a:p>
            <a:pPr>
              <a:buFont typeface="+mj-lt"/>
              <a:buAutoNum type="arabicPeriod"/>
            </a:pPr>
            <a:r>
              <a:rPr lang="en-US" sz="3200" b="1" dirty="0">
                <a:solidFill>
                  <a:schemeClr val="tx1"/>
                </a:solidFill>
                <a:latin typeface="Arial" panose="020B0604020202020204" pitchFamily="34" charset="0"/>
                <a:cs typeface="Arial" panose="020B0604020202020204" pitchFamily="34" charset="0"/>
              </a:rPr>
              <a:t>Problem identification: </a:t>
            </a:r>
            <a:r>
              <a:rPr lang="en-US" sz="3200" dirty="0">
                <a:solidFill>
                  <a:schemeClr val="tx1"/>
                </a:solidFill>
                <a:latin typeface="Arial" panose="020B0604020202020204" pitchFamily="34" charset="0"/>
                <a:cs typeface="Arial" panose="020B0604020202020204" pitchFamily="34" charset="0"/>
              </a:rPr>
              <a:t>to </a:t>
            </a:r>
            <a:r>
              <a:rPr lang="en-US" sz="3200" dirty="0" err="1">
                <a:solidFill>
                  <a:schemeClr val="tx1"/>
                </a:solidFill>
                <a:latin typeface="Arial" panose="020B0604020202020204" pitchFamily="34" charset="0"/>
                <a:cs typeface="Arial" panose="020B0604020202020204" pitchFamily="34" charset="0"/>
              </a:rPr>
              <a:t>recognise</a:t>
            </a:r>
            <a:r>
              <a:rPr lang="en-US" sz="3200" dirty="0">
                <a:solidFill>
                  <a:schemeClr val="tx1"/>
                </a:solidFill>
                <a:latin typeface="Arial" panose="020B0604020202020204" pitchFamily="34" charset="0"/>
                <a:cs typeface="Arial" panose="020B0604020202020204" pitchFamily="34" charset="0"/>
              </a:rPr>
              <a:t> the existence of a problem to be solved,</a:t>
            </a:r>
          </a:p>
          <a:p>
            <a:pPr>
              <a:buFont typeface="+mj-lt"/>
              <a:buAutoNum type="arabicPeriod"/>
            </a:pPr>
            <a:r>
              <a:rPr lang="en-US" sz="3200" b="1" dirty="0">
                <a:solidFill>
                  <a:schemeClr val="tx1"/>
                </a:solidFill>
                <a:latin typeface="Arial" panose="020B0604020202020204" pitchFamily="34" charset="0"/>
                <a:cs typeface="Arial" panose="020B0604020202020204" pitchFamily="34" charset="0"/>
              </a:rPr>
              <a:t>Problem definition: </a:t>
            </a:r>
            <a:r>
              <a:rPr lang="en-US" sz="3200" dirty="0">
                <a:solidFill>
                  <a:schemeClr val="tx1"/>
                </a:solidFill>
                <a:latin typeface="Arial" panose="020B0604020202020204" pitchFamily="34" charset="0"/>
                <a:cs typeface="Arial" panose="020B0604020202020204" pitchFamily="34" charset="0"/>
              </a:rPr>
              <a:t>to define and represent the problem well enough to determine its nature and understand how to solve it,</a:t>
            </a:r>
          </a:p>
          <a:p>
            <a:pPr>
              <a:buFont typeface="+mj-lt"/>
              <a:buAutoNum type="arabicPeriod"/>
            </a:pPr>
            <a:r>
              <a:rPr lang="en-US" sz="3200" b="1" dirty="0">
                <a:solidFill>
                  <a:schemeClr val="tx1"/>
                </a:solidFill>
                <a:latin typeface="Arial" panose="020B0604020202020204" pitchFamily="34" charset="0"/>
                <a:cs typeface="Arial" panose="020B0604020202020204" pitchFamily="34" charset="0"/>
              </a:rPr>
              <a:t>Strategy formulation: </a:t>
            </a:r>
            <a:r>
              <a:rPr lang="en-US" sz="3200" dirty="0">
                <a:solidFill>
                  <a:schemeClr val="tx1"/>
                </a:solidFill>
                <a:latin typeface="Arial" panose="020B0604020202020204" pitchFamily="34" charset="0"/>
                <a:cs typeface="Arial" panose="020B0604020202020204" pitchFamily="34" charset="0"/>
              </a:rPr>
              <a:t>to plan a strategy for solving the problem. The strategy may involve analysis and/or synthesis, </a:t>
            </a:r>
          </a:p>
          <a:p>
            <a:pPr>
              <a:buFont typeface="+mj-lt"/>
              <a:buAutoNum type="arabicPeriod"/>
            </a:pPr>
            <a:r>
              <a:rPr lang="en-US" sz="3200" b="1" dirty="0" err="1">
                <a:solidFill>
                  <a:schemeClr val="tx1"/>
                </a:solidFill>
                <a:latin typeface="Arial" panose="020B0604020202020204" pitchFamily="34" charset="0"/>
                <a:cs typeface="Arial" panose="020B0604020202020204" pitchFamily="34" charset="0"/>
              </a:rPr>
              <a:t>Organisation</a:t>
            </a:r>
            <a:r>
              <a:rPr lang="en-US" sz="3200" b="1" dirty="0">
                <a:solidFill>
                  <a:schemeClr val="tx1"/>
                </a:solidFill>
                <a:latin typeface="Arial" panose="020B0604020202020204" pitchFamily="34" charset="0"/>
                <a:cs typeface="Arial" panose="020B0604020202020204" pitchFamily="34" charset="0"/>
              </a:rPr>
              <a:t> of information: </a:t>
            </a:r>
            <a:r>
              <a:rPr lang="en-US" sz="3200" dirty="0">
                <a:solidFill>
                  <a:schemeClr val="tx1"/>
                </a:solidFill>
                <a:latin typeface="Arial" panose="020B0604020202020204" pitchFamily="34" charset="0"/>
                <a:cs typeface="Arial" panose="020B0604020202020204" pitchFamily="34" charset="0"/>
              </a:rPr>
              <a:t>to collect and integrate all the needed information to effectively find a solution to the problem at hand,</a:t>
            </a:r>
          </a:p>
        </p:txBody>
      </p:sp>
    </p:spTree>
    <p:extLst>
      <p:ext uri="{BB962C8B-B14F-4D97-AF65-F5344CB8AC3E}">
        <p14:creationId xmlns:p14="http://schemas.microsoft.com/office/powerpoint/2010/main" val="3816044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470991" y="367748"/>
            <a:ext cx="10406270" cy="5963477"/>
          </a:xfrm>
        </p:spPr>
        <p:txBody>
          <a:bodyPr>
            <a:noAutofit/>
          </a:bodyPr>
          <a:lstStyle/>
          <a:p>
            <a:pPr marL="514350" indent="-514350">
              <a:buFont typeface="+mj-lt"/>
              <a:buAutoNum type="arabicPeriod" startAt="4"/>
            </a:pPr>
            <a:r>
              <a:rPr lang="en-US" sz="2800" dirty="0">
                <a:solidFill>
                  <a:schemeClr val="tx1"/>
                </a:solidFill>
                <a:highlight>
                  <a:srgbClr val="00FFFF"/>
                </a:highlight>
                <a:latin typeface="Arial" panose="020B0604020202020204" pitchFamily="34" charset="0"/>
                <a:cs typeface="Arial" panose="020B0604020202020204" pitchFamily="34" charset="0"/>
              </a:rPr>
              <a:t>Resource allocation: </a:t>
            </a:r>
            <a:r>
              <a:rPr lang="en-US" sz="2800" dirty="0">
                <a:solidFill>
                  <a:schemeClr val="tx1"/>
                </a:solidFill>
                <a:latin typeface="Arial" panose="020B0604020202020204" pitchFamily="34" charset="0"/>
                <a:cs typeface="Arial" panose="020B0604020202020204" pitchFamily="34" charset="0"/>
              </a:rPr>
              <a:t>to determine the kind and extent of resources needed to solve the problem. These resources include time, effort, money, equipment, space, etc. Some problems are worth a lot of time and other resources. We need to know when to allocate which resources,</a:t>
            </a:r>
          </a:p>
          <a:p>
            <a:pPr marL="514350" indent="-514350">
              <a:buFont typeface="+mj-lt"/>
              <a:buAutoNum type="arabicPeriod" startAt="4"/>
            </a:pPr>
            <a:r>
              <a:rPr lang="en-US" sz="2800" dirty="0">
                <a:solidFill>
                  <a:schemeClr val="tx1"/>
                </a:solidFill>
                <a:highlight>
                  <a:srgbClr val="00FFFF"/>
                </a:highlight>
                <a:latin typeface="Arial" panose="020B0604020202020204" pitchFamily="34" charset="0"/>
                <a:cs typeface="Arial" panose="020B0604020202020204" pitchFamily="34" charset="0"/>
              </a:rPr>
              <a:t>Monitoring: </a:t>
            </a:r>
            <a:r>
              <a:rPr lang="en-US" sz="2800" dirty="0">
                <a:solidFill>
                  <a:schemeClr val="tx1"/>
                </a:solidFill>
                <a:latin typeface="Arial" panose="020B0604020202020204" pitchFamily="34" charset="0"/>
                <a:cs typeface="Arial" panose="020B0604020202020204" pitchFamily="34" charset="0"/>
              </a:rPr>
              <a:t>to check up how the process of solving the problem is going and ensure that the goal is being approached. If necessary, the strategy must be reassessed and changed.</a:t>
            </a:r>
          </a:p>
          <a:p>
            <a:pPr marL="514350" indent="-514350">
              <a:buFont typeface="+mj-lt"/>
              <a:buAutoNum type="arabicPeriod" startAt="4"/>
            </a:pPr>
            <a:r>
              <a:rPr lang="en-US" sz="2800" dirty="0">
                <a:solidFill>
                  <a:schemeClr val="tx1"/>
                </a:solidFill>
                <a:highlight>
                  <a:srgbClr val="00FFFF"/>
                </a:highlight>
                <a:latin typeface="Arial" panose="020B0604020202020204" pitchFamily="34" charset="0"/>
                <a:cs typeface="Arial" panose="020B0604020202020204" pitchFamily="34" charset="0"/>
              </a:rPr>
              <a:t>Evaluating: </a:t>
            </a:r>
            <a:r>
              <a:rPr lang="en-US" sz="2800" dirty="0">
                <a:solidFill>
                  <a:schemeClr val="tx1"/>
                </a:solidFill>
                <a:latin typeface="Arial" panose="020B0604020202020204" pitchFamily="34" charset="0"/>
                <a:cs typeface="Arial" panose="020B0604020202020204" pitchFamily="34" charset="0"/>
              </a:rPr>
              <a:t>to evaluate the solution at the end of the process. Sometimes the evaluation is immediate, and at other times it can be delayed.</a:t>
            </a:r>
          </a:p>
        </p:txBody>
      </p:sp>
    </p:spTree>
    <p:extLst>
      <p:ext uri="{BB962C8B-B14F-4D97-AF65-F5344CB8AC3E}">
        <p14:creationId xmlns:p14="http://schemas.microsoft.com/office/powerpoint/2010/main" val="318895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7E2A-01A6-6253-CA1E-C4A43AC5272D}"/>
              </a:ext>
            </a:extLst>
          </p:cNvPr>
          <p:cNvSpPr>
            <a:spLocks noGrp="1"/>
          </p:cNvSpPr>
          <p:nvPr>
            <p:ph type="title"/>
          </p:nvPr>
        </p:nvSpPr>
        <p:spPr>
          <a:xfrm>
            <a:off x="2225178" y="306333"/>
            <a:ext cx="9473179" cy="1280890"/>
          </a:xfrm>
        </p:spPr>
        <p:txBody>
          <a:bodyPr/>
          <a:lstStyle/>
          <a:p>
            <a:pPr algn="ctr"/>
            <a:r>
              <a:rPr lang="en-US" b="1" dirty="0">
                <a:latin typeface="Arial" panose="020B0604020202020204" pitchFamily="34" charset="0"/>
                <a:cs typeface="Arial" panose="020B0604020202020204" pitchFamily="34" charset="0"/>
              </a:rPr>
              <a:t>Obstacles and Aids to Problem Solving</a:t>
            </a:r>
            <a:endParaRPr lang="en-GB" b="1"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371599" y="1302025"/>
            <a:ext cx="10525539" cy="5249641"/>
          </a:xfrm>
        </p:spPr>
        <p:txBody>
          <a:bodyPr>
            <a:normAutofit/>
          </a:bodyPr>
          <a:lstStyle/>
          <a:p>
            <a:pPr marL="0" indent="0">
              <a:buNone/>
            </a:pPr>
            <a:r>
              <a:rPr lang="en-US" sz="2800" dirty="0">
                <a:solidFill>
                  <a:schemeClr val="tx1"/>
                </a:solidFill>
                <a:latin typeface="Arial" panose="020B0604020202020204" pitchFamily="34" charset="0"/>
                <a:cs typeface="Arial" panose="020B0604020202020204" pitchFamily="34" charset="0"/>
              </a:rPr>
              <a:t>Early research on problem solving was dominated by the </a:t>
            </a:r>
            <a:r>
              <a:rPr lang="en-US" sz="2800" dirty="0" err="1">
                <a:solidFill>
                  <a:schemeClr val="tx1"/>
                </a:solidFill>
                <a:latin typeface="Arial" panose="020B0604020202020204" pitchFamily="34" charset="0"/>
                <a:cs typeface="Arial" panose="020B0604020202020204" pitchFamily="34" charset="0"/>
              </a:rPr>
              <a:t>gestaltists</a:t>
            </a:r>
            <a:r>
              <a:rPr lang="en-US" sz="2800" dirty="0">
                <a:solidFill>
                  <a:schemeClr val="tx1"/>
                </a:solidFill>
                <a:latin typeface="Arial" panose="020B0604020202020204" pitchFamily="34" charset="0"/>
                <a:cs typeface="Arial" panose="020B0604020202020204" pitchFamily="34" charset="0"/>
              </a:rPr>
              <a:t>, German psychologists flourishing between the 1920s and 1940s. They distinguished between </a:t>
            </a:r>
            <a:r>
              <a:rPr lang="en-US" sz="2800" b="1" dirty="0">
                <a:solidFill>
                  <a:schemeClr val="tx1"/>
                </a:solidFill>
                <a:latin typeface="Arial" panose="020B0604020202020204" pitchFamily="34" charset="0"/>
                <a:cs typeface="Arial" panose="020B0604020202020204" pitchFamily="34" charset="0"/>
              </a:rPr>
              <a:t>reproductive </a:t>
            </a:r>
            <a:r>
              <a:rPr lang="en-US" sz="2800" dirty="0">
                <a:solidFill>
                  <a:schemeClr val="tx1"/>
                </a:solidFill>
                <a:latin typeface="Arial" panose="020B0604020202020204" pitchFamily="34" charset="0"/>
                <a:cs typeface="Arial" panose="020B0604020202020204" pitchFamily="34" charset="0"/>
              </a:rPr>
              <a:t>and </a:t>
            </a:r>
            <a:r>
              <a:rPr lang="en-US" sz="2800" b="1" dirty="0">
                <a:solidFill>
                  <a:schemeClr val="tx1"/>
                </a:solidFill>
                <a:latin typeface="Arial" panose="020B0604020202020204" pitchFamily="34" charset="0"/>
                <a:cs typeface="Arial" panose="020B0604020202020204" pitchFamily="34" charset="0"/>
              </a:rPr>
              <a:t>productive</a:t>
            </a:r>
            <a:r>
              <a:rPr lang="en-US" sz="2800" dirty="0">
                <a:solidFill>
                  <a:schemeClr val="tx1"/>
                </a:solidFill>
                <a:latin typeface="Arial" panose="020B0604020202020204" pitchFamily="34" charset="0"/>
                <a:cs typeface="Arial" panose="020B0604020202020204" pitchFamily="34" charset="0"/>
              </a:rPr>
              <a:t> thinking. </a:t>
            </a:r>
          </a:p>
          <a:p>
            <a:pPr marL="0" indent="0">
              <a:buNone/>
            </a:pPr>
            <a:r>
              <a:rPr lang="en-US" sz="2800" b="1" u="sng" dirty="0">
                <a:solidFill>
                  <a:schemeClr val="tx1"/>
                </a:solidFill>
                <a:latin typeface="Arial" panose="020B0604020202020204" pitchFamily="34" charset="0"/>
                <a:cs typeface="Arial" panose="020B0604020202020204" pitchFamily="34" charset="0"/>
              </a:rPr>
              <a:t>Reproductive thinking </a:t>
            </a:r>
            <a:r>
              <a:rPr lang="en-US" sz="2800" dirty="0">
                <a:solidFill>
                  <a:schemeClr val="tx1"/>
                </a:solidFill>
                <a:latin typeface="Arial" panose="020B0604020202020204" pitchFamily="34" charset="0"/>
                <a:cs typeface="Arial" panose="020B0604020202020204" pitchFamily="34" charset="0"/>
              </a:rPr>
              <a:t>involves the systematic </a:t>
            </a:r>
            <a:r>
              <a:rPr lang="en-US" sz="2800" dirty="0">
                <a:solidFill>
                  <a:schemeClr val="tx1"/>
                </a:solidFill>
                <a:highlight>
                  <a:srgbClr val="FFFF00"/>
                </a:highlight>
                <a:latin typeface="Arial" panose="020B0604020202020204" pitchFamily="34" charset="0"/>
                <a:cs typeface="Arial" panose="020B0604020202020204" pitchFamily="34" charset="0"/>
              </a:rPr>
              <a:t>re-use of previous experiences </a:t>
            </a:r>
            <a:r>
              <a:rPr lang="en-US" sz="2800" dirty="0">
                <a:solidFill>
                  <a:schemeClr val="tx1"/>
                </a:solidFill>
                <a:latin typeface="Arial" panose="020B0604020202020204" pitchFamily="34" charset="0"/>
                <a:cs typeface="Arial" panose="020B0604020202020204" pitchFamily="34" charset="0"/>
              </a:rPr>
              <a:t>(e.g., in mathematical problems) and is mostly required on well-defined problems.</a:t>
            </a:r>
          </a:p>
          <a:p>
            <a:pPr marL="0" indent="0">
              <a:buNone/>
            </a:pPr>
            <a:r>
              <a:rPr lang="en-US" sz="2800" b="1" u="sng" dirty="0">
                <a:solidFill>
                  <a:schemeClr val="tx1"/>
                </a:solidFill>
                <a:latin typeface="Arial" panose="020B0604020202020204" pitchFamily="34" charset="0"/>
                <a:cs typeface="Arial" panose="020B0604020202020204" pitchFamily="34" charset="0"/>
              </a:rPr>
              <a:t>Productive thinking </a:t>
            </a:r>
            <a:r>
              <a:rPr lang="en-US" sz="2800" dirty="0">
                <a:solidFill>
                  <a:schemeClr val="tx1"/>
                </a:solidFill>
                <a:latin typeface="Arial" panose="020B0604020202020204" pitchFamily="34" charset="0"/>
                <a:cs typeface="Arial" panose="020B0604020202020204" pitchFamily="34" charset="0"/>
              </a:rPr>
              <a:t>involves </a:t>
            </a:r>
            <a:r>
              <a:rPr lang="en-US" sz="2800" dirty="0">
                <a:solidFill>
                  <a:schemeClr val="tx1"/>
                </a:solidFill>
                <a:highlight>
                  <a:srgbClr val="FFFF00"/>
                </a:highlight>
                <a:latin typeface="Arial" panose="020B0604020202020204" pitchFamily="34" charset="0"/>
                <a:cs typeface="Arial" panose="020B0604020202020204" pitchFamily="34" charset="0"/>
              </a:rPr>
              <a:t>novel problem restructuring </a:t>
            </a:r>
            <a:r>
              <a:rPr lang="en-US" sz="2800" dirty="0">
                <a:solidFill>
                  <a:schemeClr val="tx1"/>
                </a:solidFill>
                <a:latin typeface="Arial" panose="020B0604020202020204" pitchFamily="34" charset="0"/>
                <a:cs typeface="Arial" panose="020B0604020202020204" pitchFamily="34" charset="0"/>
              </a:rPr>
              <a:t>and is mostly required on ill-defined problems. </a:t>
            </a:r>
          </a:p>
        </p:txBody>
      </p:sp>
    </p:spTree>
    <p:extLst>
      <p:ext uri="{BB962C8B-B14F-4D97-AF65-F5344CB8AC3E}">
        <p14:creationId xmlns:p14="http://schemas.microsoft.com/office/powerpoint/2010/main" val="840828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371600" y="447261"/>
            <a:ext cx="10515600" cy="6072809"/>
          </a:xfrm>
        </p:spPr>
        <p:txBody>
          <a:bodyPr>
            <a:normAutofit/>
          </a:bodyPr>
          <a:lstStyle/>
          <a:p>
            <a:pPr marL="514350" indent="-514350">
              <a:buFont typeface="+mj-lt"/>
              <a:buAutoNum type="arabicPeriod"/>
            </a:pPr>
            <a:r>
              <a:rPr lang="en-US" sz="3200" b="1" dirty="0">
                <a:solidFill>
                  <a:schemeClr val="tx1"/>
                </a:solidFill>
                <a:latin typeface="Arial" panose="020B0604020202020204" pitchFamily="34" charset="0"/>
                <a:cs typeface="Arial" panose="020B0604020202020204" pitchFamily="34" charset="0"/>
              </a:rPr>
              <a:t>Insight</a:t>
            </a:r>
          </a:p>
          <a:p>
            <a:pPr marL="0" indent="0">
              <a:buNone/>
            </a:pPr>
            <a:r>
              <a:rPr lang="en-US" sz="2800" dirty="0">
                <a:solidFill>
                  <a:schemeClr val="tx1"/>
                </a:solidFill>
                <a:latin typeface="Arial" panose="020B0604020202020204" pitchFamily="34" charset="0"/>
                <a:cs typeface="Arial" panose="020B0604020202020204" pitchFamily="34" charset="0"/>
              </a:rPr>
              <a:t>The </a:t>
            </a:r>
            <a:r>
              <a:rPr lang="en-US" sz="2800" dirty="0" err="1">
                <a:solidFill>
                  <a:schemeClr val="tx1"/>
                </a:solidFill>
                <a:latin typeface="Arial" panose="020B0604020202020204" pitchFamily="34" charset="0"/>
                <a:cs typeface="Arial" panose="020B0604020202020204" pitchFamily="34" charset="0"/>
              </a:rPr>
              <a:t>gestaltists</a:t>
            </a:r>
            <a:r>
              <a:rPr lang="en-US" sz="2800" dirty="0">
                <a:solidFill>
                  <a:schemeClr val="tx1"/>
                </a:solidFill>
                <a:latin typeface="Arial" panose="020B0604020202020204" pitchFamily="34" charset="0"/>
                <a:cs typeface="Arial" panose="020B0604020202020204" pitchFamily="34" charset="0"/>
              </a:rPr>
              <a:t> argued that problems requiring productive thinking are often solved using insight.</a:t>
            </a:r>
          </a:p>
          <a:p>
            <a:pPr marL="0" indent="0">
              <a:buNone/>
            </a:pPr>
            <a:r>
              <a:rPr lang="en-US" sz="2800" dirty="0">
                <a:solidFill>
                  <a:schemeClr val="tx1"/>
                </a:solidFill>
                <a:latin typeface="Arial" panose="020B0604020202020204" pitchFamily="34" charset="0"/>
                <a:cs typeface="Arial" panose="020B0604020202020204" pitchFamily="34" charset="0"/>
              </a:rPr>
              <a:t>Insight involves </a:t>
            </a:r>
            <a:r>
              <a:rPr lang="en-US" sz="2800" dirty="0">
                <a:solidFill>
                  <a:schemeClr val="tx1"/>
                </a:solidFill>
                <a:highlight>
                  <a:srgbClr val="FFFF00"/>
                </a:highlight>
                <a:latin typeface="Arial" panose="020B0604020202020204" pitchFamily="34" charset="0"/>
                <a:cs typeface="Arial" panose="020B0604020202020204" pitchFamily="34" charset="0"/>
              </a:rPr>
              <a:t>a sudden problem restructuring</a:t>
            </a:r>
            <a:r>
              <a:rPr lang="en-US" sz="2800" dirty="0">
                <a:solidFill>
                  <a:schemeClr val="tx1"/>
                </a:solidFill>
                <a:latin typeface="Arial" panose="020B0604020202020204" pitchFamily="34" charset="0"/>
                <a:cs typeface="Arial" panose="020B0604020202020204" pitchFamily="34" charset="0"/>
              </a:rPr>
              <a:t>, often accompanied by an “Aha! experience”.</a:t>
            </a:r>
          </a:p>
          <a:p>
            <a:pPr marL="0" indent="0">
              <a:buNone/>
            </a:pPr>
            <a:r>
              <a:rPr lang="en-US" sz="2800" dirty="0">
                <a:solidFill>
                  <a:schemeClr val="tx1"/>
                </a:solidFill>
                <a:latin typeface="Arial" panose="020B0604020202020204" pitchFamily="34" charset="0"/>
                <a:cs typeface="Arial" panose="020B0604020202020204" pitchFamily="34" charset="0"/>
              </a:rPr>
              <a:t>More technically, insight is “</a:t>
            </a:r>
            <a:r>
              <a:rPr lang="en-US" sz="2800" dirty="0">
                <a:solidFill>
                  <a:schemeClr val="tx1"/>
                </a:solidFill>
                <a:highlight>
                  <a:srgbClr val="FFFF00"/>
                </a:highlight>
                <a:latin typeface="Arial" panose="020B0604020202020204" pitchFamily="34" charset="0"/>
                <a:cs typeface="Arial" panose="020B0604020202020204" pitchFamily="34" charset="0"/>
              </a:rPr>
              <a:t>any sudden comprehension, </a:t>
            </a:r>
            <a:r>
              <a:rPr lang="en-US" sz="2800" dirty="0" err="1">
                <a:solidFill>
                  <a:schemeClr val="tx1"/>
                </a:solidFill>
                <a:highlight>
                  <a:srgbClr val="FFFF00"/>
                </a:highlight>
                <a:latin typeface="Arial" panose="020B0604020202020204" pitchFamily="34" charset="0"/>
                <a:cs typeface="Arial" panose="020B0604020202020204" pitchFamily="34" charset="0"/>
              </a:rPr>
              <a:t>realisation</a:t>
            </a:r>
            <a:r>
              <a:rPr lang="en-US" sz="2800" dirty="0">
                <a:solidFill>
                  <a:schemeClr val="tx1"/>
                </a:solidFill>
                <a:highlight>
                  <a:srgbClr val="FFFF00"/>
                </a:highlight>
                <a:latin typeface="Arial" panose="020B0604020202020204" pitchFamily="34" charset="0"/>
                <a:cs typeface="Arial" panose="020B0604020202020204" pitchFamily="34" charset="0"/>
              </a:rPr>
              <a:t>, or problem solution that involves a </a:t>
            </a:r>
            <a:r>
              <a:rPr lang="en-US" sz="2800" dirty="0" err="1">
                <a:solidFill>
                  <a:schemeClr val="tx1"/>
                </a:solidFill>
                <a:highlight>
                  <a:srgbClr val="FFFF00"/>
                </a:highlight>
                <a:latin typeface="Arial" panose="020B0604020202020204" pitchFamily="34" charset="0"/>
                <a:cs typeface="Arial" panose="020B0604020202020204" pitchFamily="34" charset="0"/>
              </a:rPr>
              <a:t>reorganisation</a:t>
            </a:r>
            <a:r>
              <a:rPr lang="en-US" sz="2800" dirty="0">
                <a:solidFill>
                  <a:schemeClr val="tx1"/>
                </a:solidFill>
                <a:highlight>
                  <a:srgbClr val="FFFF00"/>
                </a:highlight>
                <a:latin typeface="Arial" panose="020B0604020202020204" pitchFamily="34" charset="0"/>
                <a:cs typeface="Arial" panose="020B0604020202020204" pitchFamily="34" charset="0"/>
              </a:rPr>
              <a:t> of the elements of a person’s mental representation </a:t>
            </a:r>
            <a:r>
              <a:rPr lang="en-US" sz="2800" dirty="0">
                <a:solidFill>
                  <a:schemeClr val="tx1"/>
                </a:solidFill>
                <a:latin typeface="Arial" panose="020B0604020202020204" pitchFamily="34" charset="0"/>
                <a:cs typeface="Arial" panose="020B0604020202020204" pitchFamily="34" charset="0"/>
              </a:rPr>
              <a:t>of a stimulus, situation, or event to yield a non-obvious or non-dominant interpretation”</a:t>
            </a:r>
          </a:p>
        </p:txBody>
      </p:sp>
    </p:spTree>
    <p:extLst>
      <p:ext uri="{BB962C8B-B14F-4D97-AF65-F5344CB8AC3E}">
        <p14:creationId xmlns:p14="http://schemas.microsoft.com/office/powerpoint/2010/main" val="1727846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371600" y="367747"/>
            <a:ext cx="10495722" cy="6291469"/>
          </a:xfrm>
        </p:spPr>
        <p:txBody>
          <a:bodyPr>
            <a:normAutofit/>
          </a:bodyPr>
          <a:lstStyle/>
          <a:p>
            <a:pPr>
              <a:buFont typeface="Wingdings" panose="05000000000000000000" pitchFamily="2" charset="2"/>
              <a:buChar char="q"/>
            </a:pPr>
            <a:r>
              <a:rPr lang="en-US" sz="2800" dirty="0">
                <a:solidFill>
                  <a:schemeClr val="tx1"/>
                </a:solidFill>
                <a:latin typeface="Arial" panose="020B0604020202020204" pitchFamily="34" charset="0"/>
                <a:cs typeface="Arial" panose="020B0604020202020204" pitchFamily="34" charset="0"/>
              </a:rPr>
              <a:t>Insight is a distinctive and sometimes seemingly sudden understanding of a problem or of a strategy that aids in solving the problem. Often, an insight involves reconceptualizing a problem or a strategy for its solution in a totally new way. </a:t>
            </a:r>
          </a:p>
          <a:p>
            <a:pPr>
              <a:buFont typeface="Wingdings" panose="05000000000000000000" pitchFamily="2" charset="2"/>
              <a:buChar char="q"/>
            </a:pPr>
            <a:r>
              <a:rPr lang="en-US" sz="2800" dirty="0">
                <a:solidFill>
                  <a:schemeClr val="tx1"/>
                </a:solidFill>
                <a:latin typeface="Arial" panose="020B0604020202020204" pitchFamily="34" charset="0"/>
                <a:cs typeface="Arial" panose="020B0604020202020204" pitchFamily="34" charset="0"/>
              </a:rPr>
              <a:t>Insight often involves detecting and combining relevant old and new information to gain a novel view of the problem or of its solution. </a:t>
            </a:r>
          </a:p>
          <a:p>
            <a:pPr>
              <a:buFont typeface="Wingdings" panose="05000000000000000000" pitchFamily="2" charset="2"/>
              <a:buChar char="q"/>
            </a:pPr>
            <a:r>
              <a:rPr lang="en-US" sz="2800" dirty="0">
                <a:solidFill>
                  <a:schemeClr val="tx1"/>
                </a:solidFill>
                <a:latin typeface="Arial" panose="020B0604020202020204" pitchFamily="34" charset="0"/>
                <a:cs typeface="Arial" panose="020B0604020202020204" pitchFamily="34" charset="0"/>
              </a:rPr>
              <a:t>Although insights may feel as though they are sudden, they are often the result of much prior thought and hard work. Without this work, the insight would never have occurred. </a:t>
            </a:r>
          </a:p>
          <a:p>
            <a:pPr>
              <a:buFont typeface="Wingdings" panose="05000000000000000000" pitchFamily="2" charset="2"/>
              <a:buChar char="q"/>
            </a:pPr>
            <a:r>
              <a:rPr lang="en-US" sz="2800" dirty="0">
                <a:solidFill>
                  <a:schemeClr val="tx1"/>
                </a:solidFill>
                <a:latin typeface="Arial" panose="020B0604020202020204" pitchFamily="34" charset="0"/>
                <a:cs typeface="Arial" panose="020B0604020202020204" pitchFamily="34" charset="0"/>
              </a:rPr>
              <a:t>Insight can be involved in solving well-structured problems, but it more often is associated with the rocky and twisting path to solution that characterizes ill-structured problems</a:t>
            </a:r>
            <a:r>
              <a:rPr lang="en-US" dirty="0"/>
              <a:t>.</a:t>
            </a:r>
          </a:p>
        </p:txBody>
      </p:sp>
    </p:spTree>
    <p:extLst>
      <p:ext uri="{BB962C8B-B14F-4D97-AF65-F5344CB8AC3E}">
        <p14:creationId xmlns:p14="http://schemas.microsoft.com/office/powerpoint/2010/main" val="3798652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590261" y="298174"/>
            <a:ext cx="10376451" cy="6281530"/>
          </a:xfrm>
        </p:spPr>
        <p:txBody>
          <a:bodyPr>
            <a:normAutofit/>
          </a:bodyPr>
          <a:lstStyle/>
          <a:p>
            <a:pPr marL="514350" indent="-514350">
              <a:lnSpc>
                <a:spcPct val="150000"/>
              </a:lnSpc>
              <a:buFont typeface="+mj-lt"/>
              <a:buAutoNum type="arabicPeriod" startAt="2"/>
            </a:pPr>
            <a:r>
              <a:rPr lang="en-US" sz="2800" b="1" dirty="0">
                <a:solidFill>
                  <a:schemeClr val="tx1"/>
                </a:solidFill>
                <a:latin typeface="Arial" panose="020B0604020202020204" pitchFamily="34" charset="0"/>
                <a:cs typeface="Arial" panose="020B0604020202020204" pitchFamily="34" charset="0"/>
              </a:rPr>
              <a:t>Mental Sets</a:t>
            </a:r>
          </a:p>
          <a:p>
            <a:pPr marL="0" indent="0">
              <a:lnSpc>
                <a:spcPct val="150000"/>
              </a:lnSpc>
              <a:buNone/>
            </a:pPr>
            <a:r>
              <a:rPr lang="en-US" sz="2800" dirty="0">
                <a:solidFill>
                  <a:schemeClr val="tx1"/>
                </a:solidFill>
                <a:latin typeface="Arial" panose="020B0604020202020204" pitchFamily="34" charset="0"/>
                <a:cs typeface="Arial" panose="020B0604020202020204" pitchFamily="34" charset="0"/>
              </a:rPr>
              <a:t>One factor that can hinder problem solving is mental set-a frame of mind involving an existing model for representing a problem, a problem context, or a procedure for problem solving. </a:t>
            </a:r>
          </a:p>
          <a:p>
            <a:pPr marL="0" indent="0">
              <a:lnSpc>
                <a:spcPct val="150000"/>
              </a:lnSpc>
              <a:buNone/>
            </a:pPr>
            <a:r>
              <a:rPr lang="en-US" sz="2800" dirty="0">
                <a:solidFill>
                  <a:schemeClr val="tx1"/>
                </a:solidFill>
                <a:latin typeface="Arial" panose="020B0604020202020204" pitchFamily="34" charset="0"/>
                <a:cs typeface="Arial" panose="020B0604020202020204" pitchFamily="34" charset="0"/>
              </a:rPr>
              <a:t>Mental set is the tendency to use a familiar problem-solving strategy that has proved successful in the past even when it is no longer appropriate; also known as </a:t>
            </a:r>
            <a:r>
              <a:rPr lang="en-US" sz="2800" dirty="0" err="1">
                <a:solidFill>
                  <a:schemeClr val="tx1"/>
                </a:solidFill>
                <a:latin typeface="Arial" panose="020B0604020202020204" pitchFamily="34" charset="0"/>
                <a:cs typeface="Arial" panose="020B0604020202020204" pitchFamily="34" charset="0"/>
              </a:rPr>
              <a:t>Einstellung</a:t>
            </a:r>
            <a:r>
              <a:rPr lang="en-US" sz="2800" dirty="0">
                <a:solidFill>
                  <a:schemeClr val="tx1"/>
                </a:solidFill>
                <a:latin typeface="Arial" panose="020B0604020202020204" pitchFamily="34" charset="0"/>
                <a:cs typeface="Arial" panose="020B0604020202020204" pitchFamily="34" charset="0"/>
              </a:rPr>
              <a:t>. However, mental set is often useful – it allows successive problems of the same type to be solved rapidly, with few processing demands.</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0BCD2914-E679-7A57-3075-EA39C817BD11}"/>
                  </a:ext>
                </a:extLst>
              </p14:cNvPr>
              <p14:cNvContentPartPr/>
              <p14:nvPr/>
            </p14:nvContentPartPr>
            <p14:xfrm>
              <a:off x="4172760" y="3750480"/>
              <a:ext cx="6396480" cy="137160"/>
            </p14:xfrm>
          </p:contentPart>
        </mc:Choice>
        <mc:Fallback>
          <p:pic>
            <p:nvPicPr>
              <p:cNvPr id="2" name="Ink 1">
                <a:extLst>
                  <a:ext uri="{FF2B5EF4-FFF2-40B4-BE49-F238E27FC236}">
                    <a16:creationId xmlns:a16="http://schemas.microsoft.com/office/drawing/2014/main" id="{0BCD2914-E679-7A57-3075-EA39C817BD11}"/>
                  </a:ext>
                </a:extLst>
              </p:cNvPr>
              <p:cNvPicPr/>
              <p:nvPr/>
            </p:nvPicPr>
            <p:blipFill>
              <a:blip r:embed="rId3"/>
              <a:stretch>
                <a:fillRect/>
              </a:stretch>
            </p:blipFill>
            <p:spPr>
              <a:xfrm>
                <a:off x="4156920" y="3687120"/>
                <a:ext cx="6427800" cy="2638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Ink 2">
                <a:extLst>
                  <a:ext uri="{FF2B5EF4-FFF2-40B4-BE49-F238E27FC236}">
                    <a16:creationId xmlns:a16="http://schemas.microsoft.com/office/drawing/2014/main" id="{6846FB1F-4EAE-A111-D82A-B2AF9E429633}"/>
                  </a:ext>
                </a:extLst>
              </p14:cNvPr>
              <p14:cNvContentPartPr/>
              <p14:nvPr/>
            </p14:nvContentPartPr>
            <p14:xfrm>
              <a:off x="1738440" y="4382640"/>
              <a:ext cx="10011240" cy="158400"/>
            </p14:xfrm>
          </p:contentPart>
        </mc:Choice>
        <mc:Fallback>
          <p:pic>
            <p:nvPicPr>
              <p:cNvPr id="3" name="Ink 2">
                <a:extLst>
                  <a:ext uri="{FF2B5EF4-FFF2-40B4-BE49-F238E27FC236}">
                    <a16:creationId xmlns:a16="http://schemas.microsoft.com/office/drawing/2014/main" id="{6846FB1F-4EAE-A111-D82A-B2AF9E429633}"/>
                  </a:ext>
                </a:extLst>
              </p:cNvPr>
              <p:cNvPicPr/>
              <p:nvPr/>
            </p:nvPicPr>
            <p:blipFill>
              <a:blip r:embed="rId5"/>
              <a:stretch>
                <a:fillRect/>
              </a:stretch>
            </p:blipFill>
            <p:spPr>
              <a:xfrm>
                <a:off x="1722600" y="4319280"/>
                <a:ext cx="10042560" cy="285120"/>
              </a:xfrm>
              <a:prstGeom prst="rect">
                <a:avLst/>
              </a:prstGeom>
            </p:spPr>
          </p:pic>
        </mc:Fallback>
      </mc:AlternateContent>
    </p:spTree>
    <p:extLst>
      <p:ext uri="{BB962C8B-B14F-4D97-AF65-F5344CB8AC3E}">
        <p14:creationId xmlns:p14="http://schemas.microsoft.com/office/powerpoint/2010/main" val="3224429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610138" y="308113"/>
            <a:ext cx="10346636" cy="6192078"/>
          </a:xfrm>
        </p:spPr>
        <p:txBody>
          <a:bodyPr>
            <a:noAutofit/>
          </a:bodyPr>
          <a:lstStyle/>
          <a:p>
            <a:pPr marL="514350" indent="-514350">
              <a:buFont typeface="+mj-lt"/>
              <a:buAutoNum type="arabicPeriod" startAt="3"/>
            </a:pPr>
            <a:r>
              <a:rPr lang="en-US" sz="2800" b="1" dirty="0">
                <a:solidFill>
                  <a:schemeClr val="tx1"/>
                </a:solidFill>
                <a:latin typeface="Arial" panose="020B0604020202020204" pitchFamily="34" charset="0"/>
                <a:cs typeface="Arial" panose="020B0604020202020204" pitchFamily="34" charset="0"/>
              </a:rPr>
              <a:t>Past experience: functional fixedness</a:t>
            </a:r>
          </a:p>
          <a:p>
            <a:pPr marL="0" indent="0">
              <a:buNone/>
            </a:pPr>
            <a:r>
              <a:rPr lang="en-US" sz="2800" dirty="0">
                <a:solidFill>
                  <a:schemeClr val="tx1"/>
                </a:solidFill>
                <a:latin typeface="Arial" panose="020B0604020202020204" pitchFamily="34" charset="0"/>
                <a:cs typeface="Arial" panose="020B0604020202020204" pitchFamily="34" charset="0"/>
              </a:rPr>
              <a:t>Functional fixedness occurs when we mistakenly assume any given object has only a limited number of familiar uses.</a:t>
            </a:r>
          </a:p>
          <a:p>
            <a:pPr marL="0" indent="0">
              <a:buNone/>
            </a:pPr>
            <a:r>
              <a:rPr lang="en-US" sz="2800" dirty="0">
                <a:solidFill>
                  <a:schemeClr val="tx1"/>
                </a:solidFill>
                <a:latin typeface="Arial" panose="020B0604020202020204" pitchFamily="34" charset="0"/>
                <a:cs typeface="Arial" panose="020B0604020202020204" pitchFamily="34" charset="0"/>
              </a:rPr>
              <a:t>Duncker (1945) carried out a classic study on functional fixedness. Participants were given a candle, a book of matches, tacks in a box and several other objects. Their task was to attach the candle to a wall by the table, so that it did not drip onto the table below. Most participants tried to nail the candle directly to the wall or glue it to the wall by melting it. Only a few produced the correct answer – use the inside of the tack box as a candle holder and then nail it to the wall with tacks.</a:t>
            </a:r>
          </a:p>
        </p:txBody>
      </p:sp>
    </p:spTree>
    <p:extLst>
      <p:ext uri="{BB962C8B-B14F-4D97-AF65-F5344CB8AC3E}">
        <p14:creationId xmlns:p14="http://schemas.microsoft.com/office/powerpoint/2010/main" val="3562800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610138" y="308113"/>
            <a:ext cx="10346636" cy="6192078"/>
          </a:xfrm>
        </p:spPr>
        <p:txBody>
          <a:bodyPr>
            <a:noAutofit/>
          </a:bodyPr>
          <a:lstStyle/>
          <a:p>
            <a:pPr marL="0" indent="0">
              <a:lnSpc>
                <a:spcPct val="150000"/>
              </a:lnSpc>
              <a:buNone/>
            </a:pPr>
            <a:r>
              <a:rPr lang="en-US" sz="2800" dirty="0">
                <a:solidFill>
                  <a:schemeClr val="tx1"/>
                </a:solidFill>
                <a:latin typeface="Arial" panose="020B0604020202020204" pitchFamily="34" charset="0"/>
                <a:cs typeface="Arial" panose="020B0604020202020204" pitchFamily="34" charset="0"/>
              </a:rPr>
              <a:t>According to Duncker (1945), his participants “fixated” on the tack box’s function as a container rather than a platform. More correct solutions were produced when the box containing the tacks was empty at the start of the experiment because it appeared less like a container.</a:t>
            </a:r>
          </a:p>
        </p:txBody>
      </p:sp>
    </p:spTree>
    <p:extLst>
      <p:ext uri="{BB962C8B-B14F-4D97-AF65-F5344CB8AC3E}">
        <p14:creationId xmlns:p14="http://schemas.microsoft.com/office/powerpoint/2010/main" val="1670633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990602" y="178904"/>
            <a:ext cx="11201398" cy="6221895"/>
          </a:xfrm>
        </p:spPr>
        <p:txBody>
          <a:bodyPr>
            <a:noAutofit/>
          </a:bodyPr>
          <a:lstStyle/>
          <a:p>
            <a:pPr>
              <a:buFont typeface="+mj-lt"/>
              <a:buAutoNum type="arabicPeriod" startAt="4"/>
            </a:pPr>
            <a:r>
              <a:rPr lang="en-US" sz="3200" b="1" dirty="0">
                <a:solidFill>
                  <a:schemeClr val="tx1"/>
                </a:solidFill>
                <a:latin typeface="Arial" panose="020B0604020202020204" pitchFamily="34" charset="0"/>
                <a:cs typeface="Arial" panose="020B0604020202020204" pitchFamily="34" charset="0"/>
              </a:rPr>
              <a:t>Transfer </a:t>
            </a:r>
          </a:p>
          <a:p>
            <a:pPr>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People are usually carrying knowledge and strategies for solving one kind of problem to a different kind of problem. This is called transfer. </a:t>
            </a:r>
          </a:p>
          <a:p>
            <a:pPr>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Transfer is any carryover of knowledge or skills from one problem situation to another. </a:t>
            </a:r>
          </a:p>
          <a:p>
            <a:pPr>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Transfer can be either negative or positive. </a:t>
            </a:r>
          </a:p>
          <a:p>
            <a:pPr>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Negative transfer occurs when the skills and knowledge that you have carried from previous situations are not effective in the new situation.</a:t>
            </a:r>
          </a:p>
          <a:p>
            <a:pPr>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For example, police may have difficulty solving a political crime because such a crime differs so much from the kinds of crime that they typically deal with. Or when presented with a new tool, a person may operate it in a way similar to the way in which he or she operated a tool with which he or she was already familiar.</a:t>
            </a:r>
          </a:p>
        </p:txBody>
      </p:sp>
    </p:spTree>
    <p:extLst>
      <p:ext uri="{BB962C8B-B14F-4D97-AF65-F5344CB8AC3E}">
        <p14:creationId xmlns:p14="http://schemas.microsoft.com/office/powerpoint/2010/main" val="2092826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C7FFA-9A3A-61DC-FE5D-A0425F99982F}"/>
              </a:ext>
            </a:extLst>
          </p:cNvPr>
          <p:cNvSpPr>
            <a:spLocks noGrp="1"/>
          </p:cNvSpPr>
          <p:nvPr>
            <p:ph idx="1"/>
          </p:nvPr>
        </p:nvSpPr>
        <p:spPr>
          <a:xfrm>
            <a:off x="1659835" y="357808"/>
            <a:ext cx="10177669" cy="6202017"/>
          </a:xfrm>
        </p:spPr>
        <p:txBody>
          <a:bodyPr>
            <a:normAutofit/>
          </a:bodyPr>
          <a:lstStyle/>
          <a:p>
            <a:pPr marL="514350" indent="-514350">
              <a:buFont typeface="+mj-lt"/>
              <a:buAutoNum type="arabicPeriod"/>
            </a:pPr>
            <a:r>
              <a:rPr lang="en-US" sz="2800" dirty="0">
                <a:solidFill>
                  <a:schemeClr val="tx1"/>
                </a:solidFill>
                <a:latin typeface="Arial" panose="020B0604020202020204" pitchFamily="34" charset="0"/>
                <a:cs typeface="Arial" panose="020B0604020202020204" pitchFamily="34" charset="0"/>
              </a:rPr>
              <a:t>First, you have an urgent meeting in another city and so must get there rapidly. However, the trains generally run late, your car is old and unreliable and the buses are slow. (problem solving)</a:t>
            </a:r>
          </a:p>
          <a:p>
            <a:pPr marL="514350" indent="-514350">
              <a:buFont typeface="+mj-lt"/>
              <a:buAutoNum type="arabicPeriod"/>
            </a:pPr>
            <a:r>
              <a:rPr lang="en-US" sz="2800" dirty="0">
                <a:solidFill>
                  <a:schemeClr val="tx1"/>
                </a:solidFill>
                <a:latin typeface="Arial" panose="020B0604020202020204" pitchFamily="34" charset="0"/>
                <a:cs typeface="Arial" panose="020B0604020202020204" pitchFamily="34" charset="0"/>
              </a:rPr>
              <a:t>Second, you are struggling to work out the correct sequence of operations on your computer to perform a given task. You try to remember what you needed to do with your previous computer. (analogical problem)</a:t>
            </a:r>
          </a:p>
          <a:p>
            <a:pPr marL="514350" indent="-514350">
              <a:buFont typeface="+mj-lt"/>
              <a:buAutoNum type="arabicPeriod"/>
            </a:pPr>
            <a:r>
              <a:rPr lang="en-US" sz="2800" dirty="0">
                <a:solidFill>
                  <a:schemeClr val="tx1"/>
                </a:solidFill>
                <a:latin typeface="Arial" panose="020B0604020202020204" pitchFamily="34" charset="0"/>
                <a:cs typeface="Arial" panose="020B0604020202020204" pitchFamily="34" charset="0"/>
              </a:rPr>
              <a:t>Third, you are an expert chess player in the middle of a competitive match against a strong opponent. The time clock is ticking away and you must decide rapidly on your move in a complicated position. (expertise)</a:t>
            </a:r>
            <a:endParaRPr lang="en-GB"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9515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679712" y="357809"/>
            <a:ext cx="10227366" cy="6042991"/>
          </a:xfrm>
        </p:spPr>
        <p:txBody>
          <a:bodyPr>
            <a:normAutofit/>
          </a:bodyPr>
          <a:lstStyle/>
          <a:p>
            <a:pPr>
              <a:lnSpc>
                <a:spcPct val="150000"/>
              </a:lnSpc>
              <a:buFont typeface="Wingdings" panose="05000000000000000000" pitchFamily="2" charset="2"/>
              <a:buChar char="§"/>
            </a:pPr>
            <a:r>
              <a:rPr lang="en-US" sz="3200" dirty="0">
                <a:solidFill>
                  <a:schemeClr val="tx1"/>
                </a:solidFill>
                <a:latin typeface="Arial" panose="020B0604020202020204" pitchFamily="34" charset="0"/>
                <a:cs typeface="Arial" panose="020B0604020202020204" pitchFamily="34" charset="0"/>
              </a:rPr>
              <a:t>Positive transfer occurs when the solution of an earlier problem makes it easier to solve a new problem. That is, sometimes the transfer of a mental set can be an aid to problem solving. </a:t>
            </a:r>
          </a:p>
          <a:p>
            <a:pPr>
              <a:lnSpc>
                <a:spcPct val="150000"/>
              </a:lnSpc>
              <a:buFont typeface="Wingdings" panose="05000000000000000000" pitchFamily="2" charset="2"/>
              <a:buChar char="§"/>
            </a:pPr>
            <a:r>
              <a:rPr lang="en-US" sz="3200" dirty="0">
                <a:solidFill>
                  <a:schemeClr val="tx1"/>
                </a:solidFill>
                <a:latin typeface="Arial" panose="020B0604020202020204" pitchFamily="34" charset="0"/>
                <a:cs typeface="Arial" panose="020B0604020202020204" pitchFamily="34" charset="0"/>
              </a:rPr>
              <a:t>For instance, one may transfer early math skills, such as addition, to advanced math problems of the kinds found in algebra or physics.</a:t>
            </a:r>
          </a:p>
        </p:txBody>
      </p:sp>
    </p:spTree>
    <p:extLst>
      <p:ext uri="{BB962C8B-B14F-4D97-AF65-F5344CB8AC3E}">
        <p14:creationId xmlns:p14="http://schemas.microsoft.com/office/powerpoint/2010/main" val="1949728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2007703" y="417443"/>
            <a:ext cx="9849679" cy="5983357"/>
          </a:xfrm>
        </p:spPr>
        <p:txBody>
          <a:bodyPr>
            <a:normAutofit/>
          </a:bodyPr>
          <a:lstStyle/>
          <a:p>
            <a:pPr>
              <a:buFont typeface="+mj-lt"/>
              <a:buAutoNum type="arabicPeriod" startAt="5"/>
            </a:pPr>
            <a:r>
              <a:rPr lang="en-US" sz="3200" b="1" dirty="0">
                <a:solidFill>
                  <a:schemeClr val="tx1"/>
                </a:solidFill>
                <a:latin typeface="Arial" panose="020B0604020202020204" pitchFamily="34" charset="0"/>
                <a:cs typeface="Arial" panose="020B0604020202020204" pitchFamily="34" charset="0"/>
              </a:rPr>
              <a:t>Incubation</a:t>
            </a:r>
          </a:p>
          <a:p>
            <a:pPr marL="0" indent="0">
              <a:buNone/>
            </a:pPr>
            <a:r>
              <a:rPr lang="en-US" sz="2800" dirty="0">
                <a:solidFill>
                  <a:schemeClr val="tx1"/>
                </a:solidFill>
                <a:latin typeface="Arial" panose="020B0604020202020204" pitchFamily="34" charset="0"/>
                <a:cs typeface="Arial" panose="020B0604020202020204" pitchFamily="34" charset="0"/>
              </a:rPr>
              <a:t>Putting the problem aside for a while without consciously thinking about it offers one way in which to minimize negative transfer. It involves taking a pause from the stages of problem solving. </a:t>
            </a:r>
          </a:p>
          <a:p>
            <a:pPr marL="0" indent="0">
              <a:buNone/>
            </a:pPr>
            <a:r>
              <a:rPr lang="en-US" sz="2800" dirty="0">
                <a:solidFill>
                  <a:schemeClr val="tx1"/>
                </a:solidFill>
                <a:latin typeface="Arial" panose="020B0604020202020204" pitchFamily="34" charset="0"/>
                <a:cs typeface="Arial" panose="020B0604020202020204" pitchFamily="34" charset="0"/>
              </a:rPr>
              <a:t>For example, suppose you find that you are unable to solve a problem. None of the strategies you can think of seem to work. Try setting the problem aside for a while to let it incubate. During incubation, you must not consciously think about the problem. You do, however, allow for the possibility that the problem will be processed subconsciously</a:t>
            </a:r>
          </a:p>
        </p:txBody>
      </p:sp>
    </p:spTree>
    <p:extLst>
      <p:ext uri="{BB962C8B-B14F-4D97-AF65-F5344CB8AC3E}">
        <p14:creationId xmlns:p14="http://schemas.microsoft.com/office/powerpoint/2010/main" val="4222645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30AA7B-9D6C-1CF4-CFFC-0091D941CE29}"/>
              </a:ext>
            </a:extLst>
          </p:cNvPr>
          <p:cNvSpPr>
            <a:spLocks noGrp="1"/>
          </p:cNvSpPr>
          <p:nvPr>
            <p:ph idx="1"/>
          </p:nvPr>
        </p:nvSpPr>
        <p:spPr>
          <a:xfrm>
            <a:off x="1570382" y="377686"/>
            <a:ext cx="10316818" cy="6182139"/>
          </a:xfrm>
        </p:spPr>
        <p:txBody>
          <a:bodyPr>
            <a:normAutofit/>
          </a:bodyPr>
          <a:lstStyle/>
          <a:p>
            <a:pPr marL="0" indent="0">
              <a:buNone/>
            </a:pPr>
            <a:r>
              <a:rPr lang="en-US" sz="2400" dirty="0">
                <a:solidFill>
                  <a:schemeClr val="tx1"/>
                </a:solidFill>
                <a:latin typeface="Arial" panose="020B0604020202020204" pitchFamily="34" charset="0"/>
                <a:cs typeface="Arial" panose="020B0604020202020204" pitchFamily="34" charset="0"/>
              </a:rPr>
              <a:t>Research on incubation typically involves comparing an experimental group having an incubation period away from an unsolved problem with a control group working continuously. </a:t>
            </a:r>
          </a:p>
          <a:p>
            <a:pPr marL="0" indent="0">
              <a:buNone/>
            </a:pPr>
            <a:r>
              <a:rPr lang="en-US" sz="2400" b="1" dirty="0">
                <a:solidFill>
                  <a:schemeClr val="tx1"/>
                </a:solidFill>
                <a:latin typeface="Arial" panose="020B0604020202020204" pitchFamily="34" charset="0"/>
                <a:cs typeface="Arial" panose="020B0604020202020204" pitchFamily="34" charset="0"/>
              </a:rPr>
              <a:t>Sio and Ormerod (2009) reported three findings in a meta-analysis:</a:t>
            </a:r>
          </a:p>
          <a:p>
            <a:pPr>
              <a:buFont typeface="+mj-lt"/>
              <a:buAutoNum type="arabicPeriod"/>
            </a:pPr>
            <a:r>
              <a:rPr lang="en-US" sz="2400" dirty="0">
                <a:solidFill>
                  <a:schemeClr val="tx1"/>
                </a:solidFill>
                <a:latin typeface="Arial" panose="020B0604020202020204" pitchFamily="34" charset="0"/>
                <a:cs typeface="Arial" panose="020B0604020202020204" pitchFamily="34" charset="0"/>
              </a:rPr>
              <a:t>Incubation effects (generally fairly small) were reported in 73% of the studies.</a:t>
            </a:r>
          </a:p>
          <a:p>
            <a:pPr>
              <a:buFont typeface="+mj-lt"/>
              <a:buAutoNum type="arabicPeriod"/>
            </a:pPr>
            <a:r>
              <a:rPr lang="en-US" sz="2400" dirty="0">
                <a:solidFill>
                  <a:schemeClr val="tx1"/>
                </a:solidFill>
                <a:latin typeface="Arial" panose="020B0604020202020204" pitchFamily="34" charset="0"/>
                <a:cs typeface="Arial" panose="020B0604020202020204" pitchFamily="34" charset="0"/>
              </a:rPr>
              <a:t>Incubation effects were stronger with creative problems having multiple solutions than linguistic and verbal problems having a single solution.</a:t>
            </a:r>
          </a:p>
          <a:p>
            <a:pPr>
              <a:buFont typeface="+mj-lt"/>
              <a:buAutoNum type="arabicPeriod"/>
            </a:pPr>
            <a:r>
              <a:rPr lang="en-US" sz="2400" dirty="0">
                <a:solidFill>
                  <a:schemeClr val="tx1"/>
                </a:solidFill>
                <a:latin typeface="Arial" panose="020B0604020202020204" pitchFamily="34" charset="0"/>
                <a:cs typeface="Arial" panose="020B0604020202020204" pitchFamily="34" charset="0"/>
              </a:rPr>
              <a:t>Incubation often widens the search for knowledge, which may be more useful with multiple-solution problems.</a:t>
            </a:r>
          </a:p>
          <a:p>
            <a:pPr>
              <a:buFont typeface="+mj-lt"/>
              <a:buAutoNum type="arabicPeriod"/>
            </a:pPr>
            <a:r>
              <a:rPr lang="en-US" sz="2400" dirty="0">
                <a:solidFill>
                  <a:schemeClr val="tx1"/>
                </a:solidFill>
                <a:latin typeface="Arial" panose="020B0604020202020204" pitchFamily="34" charset="0"/>
                <a:cs typeface="Arial" panose="020B0604020202020204" pitchFamily="34" charset="0"/>
              </a:rPr>
              <a:t>The effects were larger when there was a fairly long preparation time prior to incubation. This may have occurred because block in thinking is more likely to develop when preparation time is long.</a:t>
            </a:r>
          </a:p>
        </p:txBody>
      </p:sp>
    </p:spTree>
    <p:extLst>
      <p:ext uri="{BB962C8B-B14F-4D97-AF65-F5344CB8AC3E}">
        <p14:creationId xmlns:p14="http://schemas.microsoft.com/office/powerpoint/2010/main" val="3545614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3823A-C98A-DB5C-3A9A-21EB242E5E9B}"/>
              </a:ext>
            </a:extLst>
          </p:cNvPr>
          <p:cNvSpPr>
            <a:spLocks noGrp="1"/>
          </p:cNvSpPr>
          <p:nvPr>
            <p:ph idx="1"/>
          </p:nvPr>
        </p:nvSpPr>
        <p:spPr>
          <a:xfrm>
            <a:off x="2589212" y="2133600"/>
            <a:ext cx="8915400" cy="2189922"/>
          </a:xfrm>
        </p:spPr>
        <p:txBody>
          <a:bodyPr>
            <a:normAutofit/>
          </a:bodyPr>
          <a:lstStyle/>
          <a:p>
            <a:pPr marL="0" indent="0" algn="ctr">
              <a:buNone/>
            </a:pPr>
            <a:r>
              <a:rPr lang="en-GB" sz="9600" b="1" dirty="0"/>
              <a:t>Thank You </a:t>
            </a:r>
          </a:p>
        </p:txBody>
      </p:sp>
    </p:spTree>
    <p:extLst>
      <p:ext uri="{BB962C8B-B14F-4D97-AF65-F5344CB8AC3E}">
        <p14:creationId xmlns:p14="http://schemas.microsoft.com/office/powerpoint/2010/main" val="393143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7E2A-01A6-6253-CA1E-C4A43AC5272D}"/>
              </a:ext>
            </a:extLst>
          </p:cNvPr>
          <p:cNvSpPr>
            <a:spLocks noGrp="1"/>
          </p:cNvSpPr>
          <p:nvPr>
            <p:ph type="title"/>
          </p:nvPr>
        </p:nvSpPr>
        <p:spPr>
          <a:xfrm>
            <a:off x="2225178" y="306333"/>
            <a:ext cx="8911687" cy="737276"/>
          </a:xfrm>
        </p:spPr>
        <p:txBody>
          <a:bodyPr>
            <a:normAutofit fontScale="90000"/>
          </a:bodyPr>
          <a:lstStyle/>
          <a:p>
            <a:pPr algn="ctr"/>
            <a:r>
              <a:rPr lang="en-GB" b="1" dirty="0"/>
              <a:t>Definition of a Problem</a:t>
            </a:r>
            <a:br>
              <a:rPr lang="en-GB" dirty="0"/>
            </a:br>
            <a:endParaRPr lang="en-GB" dirty="0"/>
          </a:p>
        </p:txBody>
      </p:sp>
      <p:sp>
        <p:nvSpPr>
          <p:cNvPr id="3" name="Content Placeholder 2">
            <a:extLst>
              <a:ext uri="{FF2B5EF4-FFF2-40B4-BE49-F238E27FC236}">
                <a16:creationId xmlns:a16="http://schemas.microsoft.com/office/drawing/2014/main" id="{C19C7FFA-9A3A-61DC-FE5D-A0425F99982F}"/>
              </a:ext>
            </a:extLst>
          </p:cNvPr>
          <p:cNvSpPr>
            <a:spLocks noGrp="1"/>
          </p:cNvSpPr>
          <p:nvPr>
            <p:ph idx="1"/>
          </p:nvPr>
        </p:nvSpPr>
        <p:spPr>
          <a:xfrm>
            <a:off x="1858617" y="1202635"/>
            <a:ext cx="9978887" cy="5349032"/>
          </a:xfrm>
        </p:spPr>
        <p:txBody>
          <a:bodyPr>
            <a:normAutofit lnSpcReduction="10000"/>
          </a:bodyPr>
          <a:lstStyle/>
          <a:p>
            <a:pPr marL="514350" indent="-514350">
              <a:lnSpc>
                <a:spcPct val="150000"/>
              </a:lnSpc>
              <a:buFont typeface="+mj-lt"/>
              <a:buAutoNum type="arabicPeriod"/>
            </a:pPr>
            <a:r>
              <a:rPr lang="en-US" sz="2800" dirty="0">
                <a:latin typeface="Arial" panose="020B0604020202020204" pitchFamily="34" charset="0"/>
                <a:cs typeface="Arial" panose="020B0604020202020204" pitchFamily="34" charset="0"/>
              </a:rPr>
              <a:t>A problem is something that </a:t>
            </a:r>
            <a:r>
              <a:rPr lang="en-US" sz="2800" dirty="0">
                <a:highlight>
                  <a:srgbClr val="FFFF00"/>
                </a:highlight>
                <a:latin typeface="Arial" panose="020B0604020202020204" pitchFamily="34" charset="0"/>
                <a:cs typeface="Arial" panose="020B0604020202020204" pitchFamily="34" charset="0"/>
              </a:rPr>
              <a:t>confuses</a:t>
            </a:r>
            <a:r>
              <a:rPr lang="en-US" sz="2800" dirty="0">
                <a:latin typeface="Arial" panose="020B0604020202020204" pitchFamily="34" charset="0"/>
                <a:cs typeface="Arial" panose="020B0604020202020204" pitchFamily="34" charset="0"/>
              </a:rPr>
              <a:t>, </a:t>
            </a:r>
            <a:r>
              <a:rPr lang="en-US" sz="2800" dirty="0">
                <a:highlight>
                  <a:srgbClr val="FFFF00"/>
                </a:highlight>
                <a:latin typeface="Arial" panose="020B0604020202020204" pitchFamily="34" charset="0"/>
                <a:cs typeface="Arial" panose="020B0604020202020204" pitchFamily="34" charset="0"/>
              </a:rPr>
              <a:t>challenges</a:t>
            </a:r>
            <a:r>
              <a:rPr lang="en-US" sz="2800" dirty="0">
                <a:latin typeface="Arial" panose="020B0604020202020204" pitchFamily="34" charset="0"/>
                <a:cs typeface="Arial" panose="020B0604020202020204" pitchFamily="34" charset="0"/>
              </a:rPr>
              <a:t> and </a:t>
            </a:r>
            <a:r>
              <a:rPr lang="en-US" sz="2800" dirty="0">
                <a:highlight>
                  <a:srgbClr val="FFFF00"/>
                </a:highlight>
                <a:latin typeface="Arial" panose="020B0604020202020204" pitchFamily="34" charset="0"/>
                <a:cs typeface="Arial" panose="020B0604020202020204" pitchFamily="34" charset="0"/>
              </a:rPr>
              <a:t>obscures </a:t>
            </a:r>
            <a:r>
              <a:rPr lang="en-US" sz="2800" dirty="0">
                <a:latin typeface="Arial" panose="020B0604020202020204" pitchFamily="34" charset="0"/>
                <a:cs typeface="Arial" panose="020B0604020202020204" pitchFamily="34" charset="0"/>
              </a:rPr>
              <a:t>the human mind . </a:t>
            </a:r>
          </a:p>
          <a:p>
            <a:pPr marL="514350" indent="-514350">
              <a:lnSpc>
                <a:spcPct val="150000"/>
              </a:lnSpc>
              <a:buFont typeface="+mj-lt"/>
              <a:buAutoNum type="arabicPeriod"/>
            </a:pPr>
            <a:r>
              <a:rPr lang="en-US" sz="2800" dirty="0">
                <a:latin typeface="Arial" panose="020B0604020202020204" pitchFamily="34" charset="0"/>
                <a:cs typeface="Arial" panose="020B0604020202020204" pitchFamily="34" charset="0"/>
              </a:rPr>
              <a:t>A problem is a case which contains open-ended questions, which attract the attention of an individual and which the individual does not have the necessary algorithm and knowledge to solve these questions.</a:t>
            </a:r>
          </a:p>
          <a:p>
            <a:pPr marL="514350" indent="-514350">
              <a:lnSpc>
                <a:spcPct val="150000"/>
              </a:lnSpc>
              <a:buFont typeface="+mj-lt"/>
              <a:buAutoNum type="arabicPeriod"/>
            </a:pPr>
            <a:r>
              <a:rPr lang="en-US" sz="2800" dirty="0">
                <a:latin typeface="Arial" panose="020B0604020202020204" pitchFamily="34" charset="0"/>
                <a:cs typeface="Arial" panose="020B0604020202020204" pitchFamily="34" charset="0"/>
              </a:rPr>
              <a:t>A problem exists when a living organism has a goal but does not know how this goal is to be reached</a:t>
            </a:r>
          </a:p>
        </p:txBody>
      </p:sp>
    </p:spTree>
    <p:extLst>
      <p:ext uri="{BB962C8B-B14F-4D97-AF65-F5344CB8AC3E}">
        <p14:creationId xmlns:p14="http://schemas.microsoft.com/office/powerpoint/2010/main" val="4483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C7FFA-9A3A-61DC-FE5D-A0425F99982F}"/>
              </a:ext>
            </a:extLst>
          </p:cNvPr>
          <p:cNvSpPr>
            <a:spLocks noGrp="1"/>
          </p:cNvSpPr>
          <p:nvPr>
            <p:ph idx="1"/>
          </p:nvPr>
        </p:nvSpPr>
        <p:spPr>
          <a:xfrm>
            <a:off x="1749287" y="357809"/>
            <a:ext cx="10008704" cy="6192078"/>
          </a:xfrm>
        </p:spPr>
        <p:txBody>
          <a:bodyPr>
            <a:normAutofit/>
          </a:bodyPr>
          <a:lstStyle/>
          <a:p>
            <a:pPr>
              <a:lnSpc>
                <a:spcPct val="150000"/>
              </a:lnSpc>
              <a:buAutoNum type="arabicParenBoth"/>
            </a:pPr>
            <a:r>
              <a:rPr lang="en-US" sz="2800" dirty="0">
                <a:solidFill>
                  <a:schemeClr val="tx1"/>
                </a:solidFill>
                <a:latin typeface="Arial" panose="020B0604020202020204" pitchFamily="34" charset="0"/>
                <a:cs typeface="Arial" panose="020B0604020202020204" pitchFamily="34" charset="0"/>
              </a:rPr>
              <a:t>there are two states of affairs; </a:t>
            </a:r>
          </a:p>
          <a:p>
            <a:pPr>
              <a:lnSpc>
                <a:spcPct val="150000"/>
              </a:lnSpc>
              <a:buAutoNum type="arabicParenBoth"/>
            </a:pPr>
            <a:r>
              <a:rPr lang="en-US" sz="2800" dirty="0">
                <a:solidFill>
                  <a:schemeClr val="tx1"/>
                </a:solidFill>
                <a:latin typeface="Arial" panose="020B0604020202020204" pitchFamily="34" charset="0"/>
                <a:cs typeface="Arial" panose="020B0604020202020204" pitchFamily="34" charset="0"/>
              </a:rPr>
              <a:t>the agent is in one state and wants to be in the other state; </a:t>
            </a:r>
          </a:p>
          <a:p>
            <a:pPr>
              <a:lnSpc>
                <a:spcPct val="150000"/>
              </a:lnSpc>
              <a:buAutoNum type="arabicParenBoth"/>
            </a:pPr>
            <a:r>
              <a:rPr lang="en-US" sz="2800" dirty="0">
                <a:solidFill>
                  <a:schemeClr val="tx1"/>
                </a:solidFill>
                <a:latin typeface="Arial" panose="020B0604020202020204" pitchFamily="34" charset="0"/>
                <a:cs typeface="Arial" panose="020B0604020202020204" pitchFamily="34" charset="0"/>
              </a:rPr>
              <a:t>it is not apparent to the agent how the gap between the two states is to be bridged; and </a:t>
            </a:r>
          </a:p>
          <a:p>
            <a:pPr>
              <a:lnSpc>
                <a:spcPct val="150000"/>
              </a:lnSpc>
              <a:buAutoNum type="arabicParenBoth"/>
            </a:pPr>
            <a:r>
              <a:rPr lang="en-US" sz="2800" dirty="0">
                <a:solidFill>
                  <a:schemeClr val="tx1"/>
                </a:solidFill>
                <a:latin typeface="Arial" panose="020B0604020202020204" pitchFamily="34" charset="0"/>
                <a:cs typeface="Arial" panose="020B0604020202020204" pitchFamily="34" charset="0"/>
              </a:rPr>
              <a:t>bridging the gap is a consciously guided multi-step process.</a:t>
            </a:r>
          </a:p>
        </p:txBody>
      </p:sp>
    </p:spTree>
    <p:extLst>
      <p:ext uri="{BB962C8B-B14F-4D97-AF65-F5344CB8AC3E}">
        <p14:creationId xmlns:p14="http://schemas.microsoft.com/office/powerpoint/2010/main" val="3285627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C7FFA-9A3A-61DC-FE5D-A0425F99982F}"/>
              </a:ext>
            </a:extLst>
          </p:cNvPr>
          <p:cNvSpPr>
            <a:spLocks noGrp="1"/>
          </p:cNvSpPr>
          <p:nvPr>
            <p:ph idx="1"/>
          </p:nvPr>
        </p:nvSpPr>
        <p:spPr>
          <a:xfrm>
            <a:off x="1898375" y="457200"/>
            <a:ext cx="9889434" cy="6052930"/>
          </a:xfrm>
        </p:spPr>
        <p:txBody>
          <a:bodyPr>
            <a:normAutofit/>
          </a:bodyPr>
          <a:lstStyle/>
          <a:p>
            <a:pPr marL="0" indent="0">
              <a:lnSpc>
                <a:spcPct val="150000"/>
              </a:lnSpc>
              <a:buNone/>
            </a:pPr>
            <a:r>
              <a:rPr lang="en-US" sz="2800" b="1" dirty="0">
                <a:latin typeface="Arial" panose="020B0604020202020204" pitchFamily="34" charset="0"/>
                <a:cs typeface="Arial" panose="020B0604020202020204" pitchFamily="34" charset="0"/>
              </a:rPr>
              <a:t>There are three major aspects to problem solving:</a:t>
            </a:r>
          </a:p>
          <a:p>
            <a:pPr marL="514350" indent="-514350">
              <a:lnSpc>
                <a:spcPct val="150000"/>
              </a:lnSpc>
              <a:buFont typeface="+mj-lt"/>
              <a:buAutoNum type="arabicPeriod"/>
            </a:pPr>
            <a:r>
              <a:rPr lang="en-US" sz="2800" dirty="0">
                <a:latin typeface="Arial" panose="020B0604020202020204" pitchFamily="34" charset="0"/>
                <a:cs typeface="Arial" panose="020B0604020202020204" pitchFamily="34" charset="0"/>
              </a:rPr>
              <a:t>It is purposeful (i.e., goal-directed).</a:t>
            </a:r>
          </a:p>
          <a:p>
            <a:pPr marL="514350" indent="-514350">
              <a:lnSpc>
                <a:spcPct val="150000"/>
              </a:lnSpc>
              <a:buFont typeface="+mj-lt"/>
              <a:buAutoNum type="arabicPeriod"/>
            </a:pPr>
            <a:r>
              <a:rPr lang="en-US" sz="2800" dirty="0">
                <a:latin typeface="Arial" panose="020B0604020202020204" pitchFamily="34" charset="0"/>
                <a:cs typeface="Arial" panose="020B0604020202020204" pitchFamily="34" charset="0"/>
              </a:rPr>
              <a:t>It involves controlled processes and is not totally reliant on “automatic” processes.</a:t>
            </a:r>
          </a:p>
          <a:p>
            <a:pPr marL="514350" indent="-514350">
              <a:lnSpc>
                <a:spcPct val="150000"/>
              </a:lnSpc>
              <a:buFont typeface="+mj-lt"/>
              <a:buAutoNum type="arabicPeriod"/>
            </a:pPr>
            <a:r>
              <a:rPr lang="en-US" sz="2800" dirty="0">
                <a:latin typeface="Arial" panose="020B0604020202020204" pitchFamily="34" charset="0"/>
                <a:cs typeface="Arial" panose="020B0604020202020204" pitchFamily="34" charset="0"/>
              </a:rPr>
              <a:t>A problem exists when someone lacks the relevant knowledge to produce an immediate solution. Thus, a problem for most people (e.g., a mathematical calculation) may not be so for a professional mathematician.</a:t>
            </a:r>
          </a:p>
        </p:txBody>
      </p:sp>
    </p:spTree>
    <p:extLst>
      <p:ext uri="{BB962C8B-B14F-4D97-AF65-F5344CB8AC3E}">
        <p14:creationId xmlns:p14="http://schemas.microsoft.com/office/powerpoint/2010/main" val="264169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7E2A-01A6-6253-CA1E-C4A43AC5272D}"/>
              </a:ext>
            </a:extLst>
          </p:cNvPr>
          <p:cNvSpPr>
            <a:spLocks noGrp="1"/>
          </p:cNvSpPr>
          <p:nvPr>
            <p:ph type="title"/>
          </p:nvPr>
        </p:nvSpPr>
        <p:spPr>
          <a:xfrm>
            <a:off x="2225178" y="306333"/>
            <a:ext cx="8911687" cy="846606"/>
          </a:xfrm>
        </p:spPr>
        <p:txBody>
          <a:bodyPr>
            <a:normAutofit/>
          </a:bodyPr>
          <a:lstStyle/>
          <a:p>
            <a:pPr algn="ctr"/>
            <a:r>
              <a:rPr lang="en-GB" sz="4800" b="1" dirty="0">
                <a:latin typeface="Arial" panose="020B0604020202020204" pitchFamily="34" charset="0"/>
                <a:cs typeface="Arial" panose="020B0604020202020204" pitchFamily="34" charset="0"/>
              </a:rPr>
              <a:t>Types of Problems</a:t>
            </a:r>
          </a:p>
        </p:txBody>
      </p:sp>
      <p:sp>
        <p:nvSpPr>
          <p:cNvPr id="3" name="Content Placeholder 2">
            <a:extLst>
              <a:ext uri="{FF2B5EF4-FFF2-40B4-BE49-F238E27FC236}">
                <a16:creationId xmlns:a16="http://schemas.microsoft.com/office/drawing/2014/main" id="{C19C7FFA-9A3A-61DC-FE5D-A0425F99982F}"/>
              </a:ext>
            </a:extLst>
          </p:cNvPr>
          <p:cNvSpPr>
            <a:spLocks noGrp="1"/>
          </p:cNvSpPr>
          <p:nvPr>
            <p:ph idx="1"/>
          </p:nvPr>
        </p:nvSpPr>
        <p:spPr>
          <a:xfrm>
            <a:off x="1649896" y="1361661"/>
            <a:ext cx="10257182" cy="5190006"/>
          </a:xfrm>
        </p:spPr>
        <p:txBody>
          <a:bodyPr>
            <a:normAutofit/>
          </a:bodyPr>
          <a:lstStyle/>
          <a:p>
            <a:pPr marL="0" indent="0">
              <a:buNone/>
            </a:pPr>
            <a:r>
              <a:rPr lang="en-US" sz="2800" dirty="0">
                <a:solidFill>
                  <a:schemeClr val="tx1"/>
                </a:solidFill>
                <a:highlight>
                  <a:srgbClr val="00FFFF"/>
                </a:highlight>
                <a:latin typeface="Arial" panose="020B0604020202020204" pitchFamily="34" charset="0"/>
                <a:cs typeface="Arial" panose="020B0604020202020204" pitchFamily="34" charset="0"/>
              </a:rPr>
              <a:t>Well-defined problem </a:t>
            </a:r>
            <a:r>
              <a:rPr lang="en-US" sz="2800" dirty="0">
                <a:solidFill>
                  <a:schemeClr val="tx1"/>
                </a:solidFill>
                <a:latin typeface="Arial" panose="020B0604020202020204" pitchFamily="34" charset="0"/>
                <a:cs typeface="Arial" panose="020B0604020202020204" pitchFamily="34" charset="0"/>
              </a:rPr>
              <a:t>are ones where all problem aspects are clearly specified, including the initial state or situation, the range of possible moves or strategies, and the goal or solution. The goal is well specified because it is clear when it has been reached</a:t>
            </a:r>
          </a:p>
          <a:p>
            <a:pPr marL="0" indent="0">
              <a:buNone/>
            </a:pPr>
            <a:r>
              <a:rPr lang="en-US" sz="2800" u="sng" dirty="0">
                <a:solidFill>
                  <a:schemeClr val="tx1"/>
                </a:solidFill>
                <a:latin typeface="Arial" panose="020B0604020202020204" pitchFamily="34" charset="0"/>
                <a:cs typeface="Arial" panose="020B0604020202020204" pitchFamily="34" charset="0"/>
              </a:rPr>
              <a:t>Example: </a:t>
            </a:r>
          </a:p>
          <a:p>
            <a:pPr marL="0" indent="0">
              <a:buNone/>
            </a:pPr>
            <a:r>
              <a:rPr lang="en-US" sz="2800" dirty="0">
                <a:solidFill>
                  <a:schemeClr val="tx1"/>
                </a:solidFill>
                <a:latin typeface="Arial" panose="020B0604020202020204" pitchFamily="34" charset="0"/>
                <a:cs typeface="Arial" panose="020B0604020202020204" pitchFamily="34" charset="0"/>
              </a:rPr>
              <a:t>Chess is a well-defined problem: there is a standard initial state, the rules specify all legitimate moves and the goal is to achieve checkmate. However, chess is in some ways ill-defined– the nature of the problem faced by a chess player varies constantly during a game.</a:t>
            </a:r>
          </a:p>
        </p:txBody>
      </p:sp>
    </p:spTree>
    <p:extLst>
      <p:ext uri="{BB962C8B-B14F-4D97-AF65-F5344CB8AC3E}">
        <p14:creationId xmlns:p14="http://schemas.microsoft.com/office/powerpoint/2010/main" val="299490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C7FFA-9A3A-61DC-FE5D-A0425F99982F}"/>
              </a:ext>
            </a:extLst>
          </p:cNvPr>
          <p:cNvSpPr>
            <a:spLocks noGrp="1"/>
          </p:cNvSpPr>
          <p:nvPr>
            <p:ph idx="1"/>
          </p:nvPr>
        </p:nvSpPr>
        <p:spPr>
          <a:xfrm>
            <a:off x="1540565" y="377688"/>
            <a:ext cx="10386392" cy="6251712"/>
          </a:xfrm>
        </p:spPr>
        <p:txBody>
          <a:bodyPr>
            <a:normAutofit lnSpcReduction="10000"/>
          </a:bodyPr>
          <a:lstStyle/>
          <a:p>
            <a:pPr marL="0" indent="0">
              <a:lnSpc>
                <a:spcPct val="150000"/>
              </a:lnSpc>
              <a:buNone/>
            </a:pPr>
            <a:r>
              <a:rPr lang="en-US" sz="2800" dirty="0">
                <a:solidFill>
                  <a:schemeClr val="tx1"/>
                </a:solidFill>
                <a:highlight>
                  <a:srgbClr val="00FFFF"/>
                </a:highlight>
                <a:latin typeface="Arial" panose="020B0604020202020204" pitchFamily="34" charset="0"/>
                <a:cs typeface="Arial" panose="020B0604020202020204" pitchFamily="34" charset="0"/>
              </a:rPr>
              <a:t>Ill-defined problems: </a:t>
            </a:r>
            <a:r>
              <a:rPr lang="en-US" sz="2800" dirty="0">
                <a:solidFill>
                  <a:schemeClr val="tx1"/>
                </a:solidFill>
                <a:latin typeface="Arial" panose="020B0604020202020204" pitchFamily="34" charset="0"/>
                <a:cs typeface="Arial" panose="020B0604020202020204" pitchFamily="34" charset="0"/>
              </a:rPr>
              <a:t>Problems in which the problem is imprecisely specified; for example, the initial state, the goal state and the methods available to solve the problem may be unclear. </a:t>
            </a:r>
          </a:p>
          <a:p>
            <a:pPr marL="0" indent="0">
              <a:lnSpc>
                <a:spcPct val="150000"/>
              </a:lnSpc>
              <a:buNone/>
            </a:pPr>
            <a:r>
              <a:rPr lang="en-US" sz="2800" u="sng" dirty="0">
                <a:solidFill>
                  <a:schemeClr val="tx1"/>
                </a:solidFill>
                <a:latin typeface="Arial" panose="020B0604020202020204" pitchFamily="34" charset="0"/>
                <a:cs typeface="Arial" panose="020B0604020202020204" pitchFamily="34" charset="0"/>
              </a:rPr>
              <a:t>Example</a:t>
            </a:r>
            <a:r>
              <a:rPr lang="en-US" sz="2800" dirty="0">
                <a:solidFill>
                  <a:schemeClr val="tx1"/>
                </a:solidFill>
                <a:latin typeface="Arial" panose="020B0604020202020204" pitchFamily="34" charset="0"/>
                <a:cs typeface="Arial" panose="020B0604020202020204" pitchFamily="34" charset="0"/>
              </a:rPr>
              <a:t>:</a:t>
            </a:r>
          </a:p>
          <a:p>
            <a:pPr marL="0" indent="0">
              <a:lnSpc>
                <a:spcPct val="150000"/>
              </a:lnSpc>
              <a:buNone/>
            </a:pPr>
            <a:r>
              <a:rPr lang="en-US" sz="2800" dirty="0">
                <a:solidFill>
                  <a:schemeClr val="tx1"/>
                </a:solidFill>
                <a:latin typeface="Arial" panose="020B0604020202020204" pitchFamily="34" charset="0"/>
                <a:cs typeface="Arial" panose="020B0604020202020204" pitchFamily="34" charset="0"/>
              </a:rPr>
              <a:t>Suppose you set yourself the goal of becoming happier. There are endless strategies you could adopt, and it is very hard to anticipate which would be most effective. Since happiness varies over time and is hard to define, how are you going to decide whether you have solved the problem of becoming happier?</a:t>
            </a:r>
          </a:p>
        </p:txBody>
      </p:sp>
    </p:spTree>
    <p:extLst>
      <p:ext uri="{BB962C8B-B14F-4D97-AF65-F5344CB8AC3E}">
        <p14:creationId xmlns:p14="http://schemas.microsoft.com/office/powerpoint/2010/main" val="3487664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C7FFA-9A3A-61DC-FE5D-A0425F99982F}"/>
              </a:ext>
            </a:extLst>
          </p:cNvPr>
          <p:cNvSpPr>
            <a:spLocks noGrp="1"/>
          </p:cNvSpPr>
          <p:nvPr>
            <p:ph idx="1"/>
          </p:nvPr>
        </p:nvSpPr>
        <p:spPr>
          <a:xfrm>
            <a:off x="1540565" y="536713"/>
            <a:ext cx="10257183" cy="5973417"/>
          </a:xfrm>
        </p:spPr>
        <p:txBody>
          <a:bodyPr>
            <a:normAutofit/>
          </a:bodyPr>
          <a:lstStyle/>
          <a:p>
            <a:pPr marL="0" indent="0">
              <a:buNone/>
            </a:pPr>
            <a:r>
              <a:rPr lang="en-US" sz="2800" dirty="0">
                <a:solidFill>
                  <a:schemeClr val="tx1"/>
                </a:solidFill>
                <a:highlight>
                  <a:srgbClr val="00FFFF"/>
                </a:highlight>
                <a:latin typeface="Arial" panose="020B0604020202020204" pitchFamily="34" charset="0"/>
                <a:cs typeface="Arial" panose="020B0604020202020204" pitchFamily="34" charset="0"/>
              </a:rPr>
              <a:t>Knowledge-rich problems</a:t>
            </a:r>
          </a:p>
          <a:p>
            <a:pPr marL="0" indent="0">
              <a:buNone/>
            </a:pPr>
            <a:r>
              <a:rPr lang="en-US" sz="2800" dirty="0">
                <a:solidFill>
                  <a:schemeClr val="tx1"/>
                </a:solidFill>
                <a:latin typeface="Arial" panose="020B0604020202020204" pitchFamily="34" charset="0"/>
                <a:cs typeface="Arial" panose="020B0604020202020204" pitchFamily="34" charset="0"/>
              </a:rPr>
              <a:t>Problems that can only be solved by those having considerable relevant background knowledge.</a:t>
            </a:r>
          </a:p>
          <a:p>
            <a:pPr marL="0" indent="0">
              <a:buNone/>
            </a:pPr>
            <a:r>
              <a:rPr lang="en-US" sz="2800" dirty="0">
                <a:solidFill>
                  <a:schemeClr val="tx1"/>
                </a:solidFill>
                <a:highlight>
                  <a:srgbClr val="00FFFF"/>
                </a:highlight>
                <a:latin typeface="Arial" panose="020B0604020202020204" pitchFamily="34" charset="0"/>
                <a:cs typeface="Arial" panose="020B0604020202020204" pitchFamily="34" charset="0"/>
              </a:rPr>
              <a:t>Knowledge-lean problems</a:t>
            </a:r>
          </a:p>
          <a:p>
            <a:pPr marL="0" indent="0">
              <a:buNone/>
            </a:pPr>
            <a:r>
              <a:rPr lang="en-US" sz="2800" dirty="0">
                <a:solidFill>
                  <a:schemeClr val="tx1"/>
                </a:solidFill>
                <a:latin typeface="Arial" panose="020B0604020202020204" pitchFamily="34" charset="0"/>
                <a:cs typeface="Arial" panose="020B0604020202020204" pitchFamily="34" charset="0"/>
              </a:rPr>
              <a:t>Problems that can be solved by individuals in the absence of specific relevant prior knowledge. Problems that do not require such knowledge because the information needed to solve the problem is contained in the initial problem statement. Historically, most research involved knowledge-lean problems because they </a:t>
            </a:r>
            <a:r>
              <a:rPr lang="en-US" sz="2800" dirty="0" err="1">
                <a:solidFill>
                  <a:schemeClr val="tx1"/>
                </a:solidFill>
                <a:latin typeface="Arial" panose="020B0604020202020204" pitchFamily="34" charset="0"/>
                <a:cs typeface="Arial" panose="020B0604020202020204" pitchFamily="34" charset="0"/>
              </a:rPr>
              <a:t>minimise</a:t>
            </a:r>
            <a:r>
              <a:rPr lang="en-US" sz="2800" dirty="0">
                <a:solidFill>
                  <a:schemeClr val="tx1"/>
                </a:solidFill>
                <a:latin typeface="Arial" panose="020B0604020202020204" pitchFamily="34" charset="0"/>
                <a:cs typeface="Arial" panose="020B0604020202020204" pitchFamily="34" charset="0"/>
              </a:rPr>
              <a:t> individual differences in relevant knowledge.</a:t>
            </a:r>
          </a:p>
          <a:p>
            <a:pPr marL="0" indent="0">
              <a:buNone/>
            </a:pPr>
            <a:endParaRPr lang="en-US" dirty="0"/>
          </a:p>
        </p:txBody>
      </p:sp>
    </p:spTree>
    <p:extLst>
      <p:ext uri="{BB962C8B-B14F-4D97-AF65-F5344CB8AC3E}">
        <p14:creationId xmlns:p14="http://schemas.microsoft.com/office/powerpoint/2010/main" val="538160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11AFF8-AC5A-161A-2C8F-A2B86D23DB50}"/>
              </a:ext>
            </a:extLst>
          </p:cNvPr>
          <p:cNvSpPr>
            <a:spLocks noGrp="1"/>
          </p:cNvSpPr>
          <p:nvPr>
            <p:ph idx="1"/>
          </p:nvPr>
        </p:nvSpPr>
        <p:spPr/>
        <p:txBody>
          <a:bodyPr>
            <a:normAutofit/>
          </a:bodyPr>
          <a:lstStyle/>
          <a:p>
            <a:pPr marL="0" indent="0" algn="ctr">
              <a:buNone/>
            </a:pPr>
            <a:r>
              <a:rPr lang="en-GB" sz="6600" b="1" dirty="0">
                <a:latin typeface="Arial" panose="020B0604020202020204" pitchFamily="34" charset="0"/>
                <a:cs typeface="Arial" panose="020B0604020202020204" pitchFamily="34" charset="0"/>
              </a:rPr>
              <a:t>Cycle of the problem solving process</a:t>
            </a:r>
          </a:p>
        </p:txBody>
      </p:sp>
    </p:spTree>
    <p:extLst>
      <p:ext uri="{BB962C8B-B14F-4D97-AF65-F5344CB8AC3E}">
        <p14:creationId xmlns:p14="http://schemas.microsoft.com/office/powerpoint/2010/main" val="59343435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239</TotalTime>
  <Words>1787</Words>
  <Application>Microsoft Office PowerPoint</Application>
  <PresentationFormat>Widescreen</PresentationFormat>
  <Paragraphs>73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Wingdings</vt:lpstr>
      <vt:lpstr>Wingdings 3</vt:lpstr>
      <vt:lpstr>Wisp</vt:lpstr>
      <vt:lpstr>Problem solving </vt:lpstr>
      <vt:lpstr>PowerPoint Presentation</vt:lpstr>
      <vt:lpstr>Definition of a Problem </vt:lpstr>
      <vt:lpstr>PowerPoint Presentation</vt:lpstr>
      <vt:lpstr>PowerPoint Presentation</vt:lpstr>
      <vt:lpstr>Types of Problems</vt:lpstr>
      <vt:lpstr>PowerPoint Presentation</vt:lpstr>
      <vt:lpstr>PowerPoint Presentation</vt:lpstr>
      <vt:lpstr>PowerPoint Presentation</vt:lpstr>
      <vt:lpstr>PowerPoint Presentation</vt:lpstr>
      <vt:lpstr>PowerPoint Presentation</vt:lpstr>
      <vt:lpstr>PowerPoint Presentation</vt:lpstr>
      <vt:lpstr>Obstacles and Aids to Problem Solving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8</cp:revision>
  <dcterms:created xsi:type="dcterms:W3CDTF">2023-12-10T21:07:39Z</dcterms:created>
  <dcterms:modified xsi:type="dcterms:W3CDTF">2023-12-11T12:52:01Z</dcterms:modified>
</cp:coreProperties>
</file>