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9" r:id="rId2"/>
    <p:sldId id="274" r:id="rId3"/>
    <p:sldId id="275" r:id="rId4"/>
    <p:sldId id="277" r:id="rId5"/>
    <p:sldId id="279" r:id="rId6"/>
    <p:sldId id="314" r:id="rId7"/>
    <p:sldId id="306" r:id="rId8"/>
    <p:sldId id="257" r:id="rId9"/>
    <p:sldId id="258" r:id="rId10"/>
    <p:sldId id="260" r:id="rId11"/>
    <p:sldId id="316" r:id="rId12"/>
    <p:sldId id="261" r:id="rId13"/>
    <p:sldId id="315" r:id="rId14"/>
    <p:sldId id="322" r:id="rId15"/>
    <p:sldId id="319" r:id="rId16"/>
    <p:sldId id="317" r:id="rId17"/>
    <p:sldId id="321" r:id="rId18"/>
    <p:sldId id="266" r:id="rId19"/>
    <p:sldId id="320" r:id="rId20"/>
    <p:sldId id="267" r:id="rId21"/>
    <p:sldId id="269" r:id="rId22"/>
    <p:sldId id="270" r:id="rId23"/>
    <p:sldId id="310" r:id="rId24"/>
    <p:sldId id="311" r:id="rId25"/>
    <p:sldId id="271" r:id="rId26"/>
    <p:sldId id="307" r:id="rId27"/>
    <p:sldId id="308" r:id="rId28"/>
    <p:sldId id="309" r:id="rId29"/>
    <p:sldId id="312" r:id="rId30"/>
    <p:sldId id="290" r:id="rId31"/>
    <p:sldId id="299" r:id="rId32"/>
    <p:sldId id="291" r:id="rId33"/>
    <p:sldId id="292" r:id="rId34"/>
    <p:sldId id="300" r:id="rId35"/>
    <p:sldId id="296" r:id="rId36"/>
    <p:sldId id="301" r:id="rId37"/>
    <p:sldId id="297" r:id="rId38"/>
    <p:sldId id="324" r:id="rId39"/>
    <p:sldId id="273" r:id="rId40"/>
    <p:sldId id="323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895" autoAdjust="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795-3D44-46E1-B54D-159E12F5C6DF}" type="datetimeFigureOut">
              <a:rPr lang="fr-FR" smtClean="0"/>
              <a:pPr/>
              <a:t>24/04/2022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48A0-86BE-4F9A-99BE-1594CC76373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46453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795-3D44-46E1-B54D-159E12F5C6DF}" type="datetimeFigureOut">
              <a:rPr lang="fr-FR" smtClean="0"/>
              <a:pPr/>
              <a:t>24/04/2022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48A0-86BE-4F9A-99BE-1594CC76373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188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795-3D44-46E1-B54D-159E12F5C6DF}" type="datetimeFigureOut">
              <a:rPr lang="fr-FR" smtClean="0"/>
              <a:pPr/>
              <a:t>24/04/2022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48A0-86BE-4F9A-99BE-1594CC76373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3010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795-3D44-46E1-B54D-159E12F5C6DF}" type="datetimeFigureOut">
              <a:rPr lang="fr-FR" smtClean="0"/>
              <a:pPr/>
              <a:t>24/04/2022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48A0-86BE-4F9A-99BE-1594CC76373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945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795-3D44-46E1-B54D-159E12F5C6DF}" type="datetimeFigureOut">
              <a:rPr lang="fr-FR" smtClean="0"/>
              <a:pPr/>
              <a:t>24/04/2022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48A0-86BE-4F9A-99BE-1594CC76373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09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795-3D44-46E1-B54D-159E12F5C6DF}" type="datetimeFigureOut">
              <a:rPr lang="fr-FR" smtClean="0"/>
              <a:pPr/>
              <a:t>24/04/2022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48A0-86BE-4F9A-99BE-1594CC76373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46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795-3D44-46E1-B54D-159E12F5C6DF}" type="datetimeFigureOut">
              <a:rPr lang="fr-FR" smtClean="0"/>
              <a:pPr/>
              <a:t>24/04/2022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48A0-86BE-4F9A-99BE-1594CC76373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7635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795-3D44-46E1-B54D-159E12F5C6DF}" type="datetimeFigureOut">
              <a:rPr lang="fr-FR" smtClean="0"/>
              <a:pPr/>
              <a:t>24/04/2022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48A0-86BE-4F9A-99BE-1594CC76373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9022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795-3D44-46E1-B54D-159E12F5C6DF}" type="datetimeFigureOut">
              <a:rPr lang="fr-FR" smtClean="0"/>
              <a:pPr/>
              <a:t>24/04/2022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48A0-86BE-4F9A-99BE-1594CC76373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23643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795-3D44-46E1-B54D-159E12F5C6DF}" type="datetimeFigureOut">
              <a:rPr lang="fr-FR" smtClean="0"/>
              <a:pPr/>
              <a:t>24/04/2022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48A0-86BE-4F9A-99BE-1594CC76373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9861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6E795-3D44-46E1-B54D-159E12F5C6DF}" type="datetimeFigureOut">
              <a:rPr lang="fr-FR" smtClean="0"/>
              <a:pPr/>
              <a:t>24/04/2022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6E48A0-86BE-4F9A-99BE-1594CC76373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4089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6E795-3D44-46E1-B54D-159E12F5C6DF}" type="datetimeFigureOut">
              <a:rPr lang="fr-FR" smtClean="0"/>
              <a:pPr/>
              <a:t>24/04/2022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6E48A0-86BE-4F9A-99BE-1594CC763739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6913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1785918" y="212448"/>
            <a:ext cx="585791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PT Bold Heading" pitchFamily="2" charset="-78"/>
              </a:rPr>
              <a:t>الجمهورية الجزائرية الديمقراطية الشعبية</a:t>
            </a: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PT Bold Heading" pitchFamily="2" charset="-78"/>
            </a:endParaRPr>
          </a:p>
          <a:p>
            <a:pPr marL="0" marR="0" lvl="0" indent="0" algn="ct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PT Bold Heading" pitchFamily="2" charset="-78"/>
              </a:rPr>
              <a:t>وزارة التعليم العالي والبحث العلمي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2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latin typeface="Calibri" pitchFamily="34" charset="0"/>
                <a:ea typeface="Calibri" pitchFamily="34" charset="0"/>
                <a:cs typeface="PT Bold Heading" pitchFamily="2" charset="-78"/>
              </a:rPr>
              <a:t>جامعة الشهيد حمة لخصر – الوادي-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latin typeface="Arial" pitchFamily="34" charset="0"/>
              <a:cs typeface="PT Bold Heading" pitchFamily="2" charset="-78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1928794" y="1916832"/>
            <a:ext cx="4857752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rtl="1" fontAlgn="base">
              <a:spcBef>
                <a:spcPct val="0"/>
              </a:spcBef>
              <a:spcAft>
                <a:spcPct val="0"/>
              </a:spcAft>
            </a:pPr>
            <a:r>
              <a:rPr lang="ar-DZ" sz="4000" b="1" dirty="0">
                <a:latin typeface="Arial" pitchFamily="34" charset="0"/>
                <a:ea typeface="Calibri" pitchFamily="34" charset="0"/>
                <a:cs typeface="PT Bold Heading" pitchFamily="2" charset="-78"/>
              </a:rPr>
              <a:t>بيولوجيا نبات</a:t>
            </a:r>
            <a:endParaRPr lang="ar-DZ" b="1" dirty="0"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PT Bold Heading" pitchFamily="2" charset="-78"/>
              </a:rPr>
              <a:t>الــعــمل التـطبيـقـي </a:t>
            </a:r>
            <a:r>
              <a:rPr kumimoji="0" lang="ar-DZ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PT Bold Heading" pitchFamily="2" charset="-78"/>
              </a:rPr>
              <a:t>الأول</a:t>
            </a:r>
            <a:endParaRPr kumimoji="0" lang="en-US" sz="1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2571736" y="5913726"/>
            <a:ext cx="335758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Arabic Transparent" pitchFamily="2" charset="-78"/>
              </a:rPr>
              <a:t>الموسوم الجامعي</a:t>
            </a:r>
            <a:r>
              <a:rPr kumimoji="0" lang="ar-DZ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GB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2016</a:t>
            </a:r>
            <a:r>
              <a:rPr kumimoji="0" lang="ar-DZ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</a:t>
            </a:r>
            <a:r>
              <a:rPr kumimoji="0" lang="en-GB" sz="2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2017</a:t>
            </a:r>
            <a:endParaRPr kumimoji="0" lang="ar-DZ" sz="1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785786" y="3366315"/>
            <a:ext cx="7215238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60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ea typeface="Calibri" pitchFamily="34" charset="0"/>
                <a:cs typeface="PT Bold Heading" pitchFamily="2" charset="-78"/>
              </a:rPr>
              <a:t>دراسة الأنسجة النباتية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ar-DZ" sz="3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PT Bold Heading" pitchFamily="2" charset="-78"/>
              </a:rPr>
              <a:t>1- النسج </a:t>
            </a:r>
            <a:r>
              <a:rPr lang="ar-DZ" sz="3600" dirty="0" err="1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PT Bold Heading" pitchFamily="2" charset="-78"/>
              </a:rPr>
              <a:t>المرستيمية</a:t>
            </a:r>
            <a:r>
              <a:rPr lang="ar-DZ" sz="3600" dirty="0">
                <a:solidFill>
                  <a:schemeClr val="accent5">
                    <a:lumMod val="50000"/>
                  </a:schemeClr>
                </a:solidFill>
                <a:latin typeface="Arial" pitchFamily="34" charset="0"/>
                <a:cs typeface="PT Bold Heading" pitchFamily="2" charset="-78"/>
              </a:rPr>
              <a:t> </a:t>
            </a:r>
          </a:p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DZ" sz="36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PT Bold Heading" pitchFamily="2" charset="-78"/>
              </a:rPr>
              <a:t>2- البشرة و </a:t>
            </a:r>
            <a:r>
              <a:rPr kumimoji="0" lang="ar-DZ" sz="3600" b="0" i="0" u="none" strike="noStrike" cap="none" normalizeH="0" baseline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PT Bold Heading" pitchFamily="2" charset="-78"/>
              </a:rPr>
              <a:t>ملخقاتها</a:t>
            </a:r>
            <a:r>
              <a:rPr kumimoji="0" lang="ar-DZ" sz="3600" b="0" i="0" u="none" strike="noStrike" cap="none" normalizeH="0" baseline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latin typeface="Arial" pitchFamily="34" charset="0"/>
                <a:cs typeface="PT Bold Heading" pitchFamily="2" charset="-78"/>
              </a:rPr>
              <a:t> </a:t>
            </a:r>
            <a:endParaRPr kumimoji="0" lang="ar-DZ" sz="1600" b="0" i="0" u="none" strike="noStrike" cap="none" normalizeH="0" baseline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7182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785813"/>
            <a:ext cx="709612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73015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639"/>
            <a:ext cx="11468100" cy="810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5549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" y="1023938"/>
            <a:ext cx="7296150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4921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802"/>
            <a:ext cx="4974481" cy="6499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11593"/>
            <a:ext cx="32766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cteur droit avec flèche 4"/>
          <p:cNvCxnSpPr/>
          <p:nvPr/>
        </p:nvCxnSpPr>
        <p:spPr>
          <a:xfrm>
            <a:off x="3275856" y="3017766"/>
            <a:ext cx="2808312" cy="23683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1763688" y="2204864"/>
            <a:ext cx="1538157" cy="122413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0935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1468100" cy="8858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048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742" y="188640"/>
            <a:ext cx="6192688" cy="5341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948" y="5301208"/>
            <a:ext cx="52482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5130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142"/>
            <a:ext cx="4392488" cy="6673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628800"/>
            <a:ext cx="290512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331640" y="764704"/>
            <a:ext cx="2520280" cy="2304256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" name="Connecteur droit avec flèche 5"/>
          <p:cNvCxnSpPr>
            <a:endCxn id="3075" idx="1"/>
          </p:cNvCxnSpPr>
          <p:nvPr/>
        </p:nvCxnSpPr>
        <p:spPr>
          <a:xfrm>
            <a:off x="3851920" y="2060848"/>
            <a:ext cx="1872208" cy="9157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092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" t="15989" r="3494" b="16582"/>
          <a:stretch/>
        </p:blipFill>
        <p:spPr bwMode="auto">
          <a:xfrm>
            <a:off x="-33782" y="188640"/>
            <a:ext cx="9361040" cy="524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554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75656" y="4365104"/>
            <a:ext cx="69665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DZ" sz="28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النسج </a:t>
            </a:r>
            <a:r>
              <a:rPr lang="ar-DZ" sz="2800" b="1" dirty="0" err="1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المرستيمة</a:t>
            </a:r>
            <a:r>
              <a:rPr lang="ar-DZ" sz="28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 الثانوية </a:t>
            </a:r>
            <a:r>
              <a:rPr lang="ar-DZ" sz="2800" b="1" dirty="0">
                <a:latin typeface="Arabic Transparent" pitchFamily="34" charset="0"/>
                <a:cs typeface="Arabic Transparent" pitchFamily="34" charset="0"/>
              </a:rPr>
              <a:t>: ونميز نوعان </a:t>
            </a:r>
          </a:p>
          <a:p>
            <a:pPr marL="285750" indent="-285750" algn="r" rtl="1">
              <a:buFontTx/>
              <a:buChar char="-"/>
            </a:pPr>
            <a:r>
              <a:rPr lang="ar-DZ" sz="2800" b="1" dirty="0" err="1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الكمبيوم</a:t>
            </a:r>
            <a:r>
              <a:rPr lang="ar-DZ" sz="28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 </a:t>
            </a:r>
            <a:r>
              <a:rPr lang="ar-DZ" sz="2800" b="1" dirty="0">
                <a:latin typeface="Arabic Transparent" pitchFamily="34" charset="0"/>
                <a:cs typeface="Arabic Transparent" pitchFamily="34" charset="0"/>
              </a:rPr>
              <a:t>: المسؤول عن نمو اللحاء والخشب</a:t>
            </a:r>
          </a:p>
          <a:p>
            <a:pPr marL="285750" indent="-285750" algn="r" rtl="1">
              <a:buFontTx/>
              <a:buChar char="-"/>
            </a:pPr>
            <a:r>
              <a:rPr lang="ar-DZ" sz="2800" b="1" dirty="0" err="1">
                <a:latin typeface="Arabic Transparent" pitchFamily="34" charset="0"/>
                <a:cs typeface="Arabic Transparent" pitchFamily="34" charset="0"/>
              </a:rPr>
              <a:t>ا</a:t>
            </a:r>
            <a:r>
              <a:rPr lang="ar-DZ" sz="2800" b="1" dirty="0" err="1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لفيلوجان</a:t>
            </a:r>
            <a:r>
              <a:rPr lang="ar-DZ" sz="2800" b="1" dirty="0">
                <a:latin typeface="Arabic Transparent" pitchFamily="34" charset="0"/>
                <a:cs typeface="Arabic Transparent" pitchFamily="34" charset="0"/>
              </a:rPr>
              <a:t> : ومسؤول عن نمو  طبقة الفلين </a:t>
            </a:r>
            <a:endParaRPr lang="fr-FR" sz="2800" b="1" dirty="0">
              <a:latin typeface="Arabic Transparent" pitchFamily="34" charset="0"/>
              <a:cs typeface="Arabic Transparent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9552" y="404664"/>
            <a:ext cx="8442176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Les méristèmes secondaires</a:t>
            </a:r>
          </a:p>
          <a:p>
            <a:r>
              <a:rPr lang="fr-FR" sz="2800" dirty="0"/>
              <a:t>On distingue deux types de </a:t>
            </a:r>
          </a:p>
          <a:p>
            <a:r>
              <a:rPr lang="fr-FR" sz="2800" dirty="0" err="1"/>
              <a:t>méristémes</a:t>
            </a:r>
            <a:r>
              <a:rPr lang="fr-FR" sz="2800" dirty="0"/>
              <a:t> secondaires:</a:t>
            </a:r>
          </a:p>
          <a:p>
            <a:r>
              <a:rPr lang="fr-FR" sz="2800" dirty="0"/>
              <a:t>1- </a:t>
            </a:r>
            <a:r>
              <a:rPr lang="fr-FR" sz="2800" dirty="0">
                <a:solidFill>
                  <a:srgbClr val="FF0000"/>
                </a:solidFill>
              </a:rPr>
              <a:t>Le cambium</a:t>
            </a:r>
            <a:r>
              <a:rPr lang="fr-FR" sz="2800" dirty="0"/>
              <a:t>: </a:t>
            </a:r>
          </a:p>
          <a:p>
            <a:r>
              <a:rPr lang="fr-FR" sz="2800" dirty="0"/>
              <a:t>assise  génératrice libéro-ligneuse.</a:t>
            </a:r>
          </a:p>
          <a:p>
            <a:r>
              <a:rPr lang="fr-FR" sz="2800" dirty="0">
                <a:solidFill>
                  <a:srgbClr val="FF0000"/>
                </a:solidFill>
              </a:rPr>
              <a:t>2- Le phellogène</a:t>
            </a:r>
            <a:r>
              <a:rPr lang="fr-FR" sz="2800" dirty="0"/>
              <a:t>: </a:t>
            </a:r>
          </a:p>
          <a:p>
            <a:r>
              <a:rPr lang="fr-FR" sz="2800" dirty="0"/>
              <a:t>assise génératrice </a:t>
            </a:r>
            <a:r>
              <a:rPr lang="fr-FR" sz="2800" dirty="0" err="1"/>
              <a:t>subéro-phellodermique</a:t>
            </a:r>
            <a:r>
              <a:rPr lang="fr-FR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1068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11468100" cy="810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0018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827088" y="1844675"/>
            <a:ext cx="77057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DZ" sz="7200" dirty="0">
                <a:solidFill>
                  <a:schemeClr val="accent2"/>
                </a:solidFill>
              </a:rPr>
              <a:t>تذكير ببنية الجدار الخلوي عند النباتات الراقية   </a:t>
            </a:r>
            <a:endParaRPr lang="fr-FR" sz="7200" dirty="0">
              <a:solidFill>
                <a:schemeClr val="accent2"/>
              </a:solidFill>
            </a:endParaRPr>
          </a:p>
        </p:txBody>
      </p:sp>
      <p:sp>
        <p:nvSpPr>
          <p:cNvPr id="3075" name="Rectangle 5"/>
          <p:cNvSpPr>
            <a:spLocks noChangeArrowheads="1"/>
          </p:cNvSpPr>
          <p:nvPr/>
        </p:nvSpPr>
        <p:spPr bwMode="auto">
          <a:xfrm>
            <a:off x="179388" y="4889500"/>
            <a:ext cx="8675687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rtl="1"/>
            <a:r>
              <a:rPr lang="fr-FR" sz="1800" b="1"/>
              <a:t> </a:t>
            </a:r>
            <a:r>
              <a:rPr lang="ar-DZ" sz="1800" b="1"/>
              <a:t>كل الخلايا النباتية تحتوي على الجدار السيلولوزي وهو مميز للخلايا النباتية، يعتبر الجدار</a:t>
            </a:r>
            <a:r>
              <a:rPr lang="fr-FR" sz="1800" b="1"/>
              <a:t> </a:t>
            </a:r>
            <a:r>
              <a:rPr lang="ar-DZ" sz="1800" b="1"/>
              <a:t>أحد النواتج الترسيبية الهامة للقسم الحي</a:t>
            </a:r>
            <a:r>
              <a:rPr lang="fr-FR" sz="1800" b="1"/>
              <a:t> </a:t>
            </a:r>
            <a:r>
              <a:rPr lang="ar-DZ" sz="1800" b="1"/>
              <a:t>من الخلية وهو يفصل بين الخلايا ويعطيها شكلا محددا</a:t>
            </a:r>
            <a:r>
              <a:rPr lang="fr-FR" sz="1800" b="1"/>
              <a:t> . 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3353003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409575"/>
            <a:ext cx="8048625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76128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12" y="260648"/>
            <a:ext cx="5176440" cy="3883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59632" y="4975506"/>
            <a:ext cx="6894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DZ" sz="2400" b="1" dirty="0">
                <a:latin typeface="Arabic Transparent" pitchFamily="34" charset="0"/>
                <a:cs typeface="Arabic Transparent" pitchFamily="34" charset="0"/>
              </a:rPr>
              <a:t> </a:t>
            </a:r>
            <a:r>
              <a:rPr lang="ar-DZ" sz="2400" b="1" dirty="0" err="1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الكمبيوم</a:t>
            </a:r>
            <a:r>
              <a:rPr lang="ar-DZ" sz="2400" b="1" dirty="0">
                <a:latin typeface="Arabic Transparent" pitchFamily="34" charset="0"/>
                <a:cs typeface="Arabic Transparent" pitchFamily="34" charset="0"/>
              </a:rPr>
              <a:t>   ينتج  النسج الناقلة  الثانوية  والمتمثلة في </a:t>
            </a:r>
            <a:r>
              <a:rPr lang="ar-DZ" sz="24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اللحاء  </a:t>
            </a:r>
            <a:r>
              <a:rPr lang="en-US" sz="24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II</a:t>
            </a:r>
            <a:r>
              <a:rPr lang="ar-DZ" sz="24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 والخشب  </a:t>
            </a:r>
            <a:r>
              <a:rPr lang="en-US" sz="24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II</a:t>
            </a:r>
            <a:r>
              <a:rPr lang="ar-DZ" sz="24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  </a:t>
            </a:r>
            <a:r>
              <a:rPr lang="ar-DZ" sz="2400" b="1" dirty="0">
                <a:latin typeface="Arabic Transparent" pitchFamily="34" charset="0"/>
                <a:cs typeface="Arabic Transparent" pitchFamily="34" charset="0"/>
              </a:rPr>
              <a:t>وبالتالي  زيادة قطر الاسطوانة المركزية </a:t>
            </a:r>
            <a:endParaRPr lang="fr-FR" sz="2400" b="1" dirty="0">
              <a:latin typeface="Arabic Transparent" pitchFamily="34" charset="0"/>
              <a:cs typeface="Arabic Transpare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507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93" r="39127" b="46903"/>
          <a:stretch/>
        </p:blipFill>
        <p:spPr bwMode="auto">
          <a:xfrm>
            <a:off x="323528" y="486696"/>
            <a:ext cx="4041995" cy="225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-32157" y="3200213"/>
            <a:ext cx="53962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DZ" sz="2400" b="1" dirty="0">
                <a:solidFill>
                  <a:srgbClr val="FF0000"/>
                </a:solidFill>
              </a:rPr>
              <a:t> </a:t>
            </a:r>
            <a:r>
              <a:rPr lang="ar-DZ" sz="2400" b="1" dirty="0" err="1">
                <a:solidFill>
                  <a:srgbClr val="FF0000"/>
                </a:solidFill>
              </a:rPr>
              <a:t>الفيلوجان</a:t>
            </a:r>
            <a:r>
              <a:rPr lang="ar-DZ" sz="2400" b="1" dirty="0">
                <a:solidFill>
                  <a:srgbClr val="FF0000"/>
                </a:solidFill>
              </a:rPr>
              <a:t> : </a:t>
            </a:r>
          </a:p>
          <a:p>
            <a:pPr algn="r" rtl="1"/>
            <a:r>
              <a:rPr lang="ar-DZ" sz="2400" b="1" dirty="0"/>
              <a:t>مسؤول  عن  نمو طبقة الفلين  الواقية  الثانوية </a:t>
            </a:r>
            <a:endParaRPr lang="fr-FR" sz="24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86" t="18270"/>
          <a:stretch/>
        </p:blipFill>
        <p:spPr bwMode="auto">
          <a:xfrm>
            <a:off x="5868144" y="486696"/>
            <a:ext cx="2802571" cy="3687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601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28525" r="20369" b="12291"/>
          <a:stretch/>
        </p:blipFill>
        <p:spPr bwMode="auto">
          <a:xfrm>
            <a:off x="611560" y="332656"/>
            <a:ext cx="8322582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967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t="20416" r="17500" b="14166"/>
          <a:stretch/>
        </p:blipFill>
        <p:spPr bwMode="auto">
          <a:xfrm>
            <a:off x="1259632" y="1124744"/>
            <a:ext cx="7391400" cy="478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90531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60648"/>
            <a:ext cx="8048625" cy="603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5714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0" y="1920895"/>
            <a:ext cx="6059672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 fontAlgn="base">
              <a:spcBef>
                <a:spcPct val="0"/>
              </a:spcBef>
              <a:spcAft>
                <a:spcPct val="0"/>
              </a:spcAft>
              <a:tabLst>
                <a:tab pos="501650" algn="r"/>
              </a:tabLst>
            </a:pPr>
            <a:r>
              <a:rPr lang="ar-DZ" sz="8000" b="1" dirty="0">
                <a:solidFill>
                  <a:srgbClr val="C00000"/>
                </a:solidFill>
                <a:latin typeface="Arabic Transparent" pitchFamily="34" charset="0"/>
                <a:cs typeface="Arabic Transparent" pitchFamily="34" charset="0"/>
              </a:rPr>
              <a:t>2- النسج الواقية </a:t>
            </a:r>
          </a:p>
        </p:txBody>
      </p:sp>
    </p:spTree>
    <p:extLst>
      <p:ext uri="{BB962C8B-B14F-4D97-AF65-F5344CB8AC3E}">
        <p14:creationId xmlns:p14="http://schemas.microsoft.com/office/powerpoint/2010/main" val="10825555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1520" y="1255400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DZ" sz="2400" dirty="0"/>
              <a:t>النسج الواقية</a:t>
            </a:r>
          </a:p>
          <a:p>
            <a:pPr algn="r" rtl="1"/>
            <a:r>
              <a:rPr lang="ar-DZ" sz="2400" dirty="0"/>
              <a:t>1-  البشرة : وهي  طبقة من الخلايا  التي تغطي الاعضاء النباتية  وتحميها  من العوامل الخارجية كما  قد  تسمح </a:t>
            </a:r>
            <a:r>
              <a:rPr lang="ar-DZ" sz="2400" dirty="0" err="1"/>
              <a:t>بالم</a:t>
            </a:r>
            <a:r>
              <a:rPr lang="fr-FR" sz="2400" dirty="0"/>
              <a:t>f</a:t>
            </a:r>
            <a:r>
              <a:rPr lang="ar-DZ" sz="2400" dirty="0" err="1"/>
              <a:t>ادلات</a:t>
            </a:r>
            <a:r>
              <a:rPr lang="ar-DZ" sz="2400" dirty="0"/>
              <a:t> الغازية في  بعض الاعضاء مثل الورقة   عبر الثغور</a:t>
            </a:r>
          </a:p>
          <a:p>
            <a:pPr algn="r" rtl="1"/>
            <a:r>
              <a:rPr lang="ar-DZ" sz="2400" dirty="0"/>
              <a:t>تحوي  البشرة  صف  واحد  من الخلايا  وقد  تتحور  الى  بعض الخلايا الخاصة  حسب الاعضاء النباتية  مثلا  الثغور  او الخلايا الغدية في الورقة   الاوبار الماصة في الجذر وغيرها 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8005578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632"/>
            <a:ext cx="6096000" cy="6105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14757" y="1700808"/>
            <a:ext cx="1976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2400" b="1" dirty="0">
                <a:solidFill>
                  <a:srgbClr val="C00000"/>
                </a:solidFill>
              </a:rPr>
              <a:t>طبقة الشرة تحوي   الثغور  والغدد المفرزة </a:t>
            </a:r>
            <a:endParaRPr lang="fr-FR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1088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632"/>
            <a:ext cx="3714750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593" y="116632"/>
            <a:ext cx="3714750" cy="286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868144" y="6249552"/>
            <a:ext cx="2278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DZ" dirty="0"/>
              <a:t>طبقة البشرة تحوي    الاوبار</a:t>
            </a:r>
          </a:p>
        </p:txBody>
      </p:sp>
      <p:sp>
        <p:nvSpPr>
          <p:cNvPr id="5" name="Rectangle 4"/>
          <p:cNvSpPr/>
          <p:nvPr/>
        </p:nvSpPr>
        <p:spPr>
          <a:xfrm>
            <a:off x="1979712" y="548680"/>
            <a:ext cx="982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DZ" dirty="0"/>
              <a:t>طبقة الشرة</a:t>
            </a:r>
          </a:p>
        </p:txBody>
      </p:sp>
      <p:pic>
        <p:nvPicPr>
          <p:cNvPr id="6" name="Picture 5" descr="cut1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4" y="3106105"/>
            <a:ext cx="432048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5209" y="3106105"/>
            <a:ext cx="4224337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466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/>
          <p:cNvSpPr txBox="1">
            <a:spLocks noChangeArrowheads="1"/>
          </p:cNvSpPr>
          <p:nvPr/>
        </p:nvSpPr>
        <p:spPr bwMode="auto">
          <a:xfrm>
            <a:off x="1766888" y="-63500"/>
            <a:ext cx="5524500" cy="457200"/>
          </a:xfrm>
          <a:prstGeom prst="rect">
            <a:avLst/>
          </a:prstGeom>
          <a:solidFill>
            <a:srgbClr val="339933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9pPr>
          </a:lstStyle>
          <a:p>
            <a:pPr eaLnBrk="1" hangingPunct="1"/>
            <a:r>
              <a:rPr lang="ar-DZ" b="1"/>
              <a:t>يتكون الجدار الخلوي من سكريات متعددة تتمثل في : </a:t>
            </a:r>
            <a:endParaRPr lang="fr-FR" b="1"/>
          </a:p>
        </p:txBody>
      </p:sp>
      <p:sp>
        <p:nvSpPr>
          <p:cNvPr id="4099" name="Text Box 9"/>
          <p:cNvSpPr txBox="1">
            <a:spLocks noChangeArrowheads="1"/>
          </p:cNvSpPr>
          <p:nvPr/>
        </p:nvSpPr>
        <p:spPr bwMode="auto">
          <a:xfrm>
            <a:off x="6515100" y="1022350"/>
            <a:ext cx="2665413" cy="83185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9pPr>
          </a:lstStyle>
          <a:p>
            <a:pPr rtl="1" eaLnBrk="1" hangingPunct="1"/>
            <a:r>
              <a:rPr lang="ar-DZ"/>
              <a:t>السليلوزأهم مركب بنيوي</a:t>
            </a:r>
          </a:p>
          <a:p>
            <a:pPr rtl="1" eaLnBrk="1" hangingPunct="1"/>
            <a:r>
              <a:rPr lang="ar-DZ"/>
              <a:t>في الجدار</a:t>
            </a:r>
            <a:endParaRPr lang="fr-FR"/>
          </a:p>
        </p:txBody>
      </p:sp>
      <p:sp>
        <p:nvSpPr>
          <p:cNvPr id="4100" name="Text Box 10"/>
          <p:cNvSpPr txBox="1">
            <a:spLocks noChangeArrowheads="1"/>
          </p:cNvSpPr>
          <p:nvPr/>
        </p:nvSpPr>
        <p:spPr bwMode="auto">
          <a:xfrm>
            <a:off x="4130675" y="1022350"/>
            <a:ext cx="935038" cy="83185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9pPr>
          </a:lstStyle>
          <a:p>
            <a:pPr eaLnBrk="1" hangingPunct="1"/>
            <a:r>
              <a:rPr lang="ar-DZ"/>
              <a:t>الهيمي</a:t>
            </a:r>
          </a:p>
          <a:p>
            <a:pPr eaLnBrk="1" hangingPunct="1"/>
            <a:r>
              <a:rPr lang="ar-DZ"/>
              <a:t> سليلوز</a:t>
            </a:r>
            <a:endParaRPr lang="fr-FR"/>
          </a:p>
        </p:txBody>
      </p:sp>
      <p:sp>
        <p:nvSpPr>
          <p:cNvPr id="4101" name="Text Box 12"/>
          <p:cNvSpPr txBox="1">
            <a:spLocks noChangeArrowheads="1"/>
          </p:cNvSpPr>
          <p:nvPr/>
        </p:nvSpPr>
        <p:spPr bwMode="auto">
          <a:xfrm>
            <a:off x="-36513" y="1093788"/>
            <a:ext cx="2593976" cy="831850"/>
          </a:xfrm>
          <a:prstGeom prst="rect">
            <a:avLst/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9pPr>
          </a:lstStyle>
          <a:p>
            <a:pPr eaLnBrk="1" hangingPunct="1"/>
            <a:r>
              <a:rPr lang="ar-DZ"/>
              <a:t>البكتين المكون الأساسي للصفيحة الوسطى</a:t>
            </a:r>
            <a:endParaRPr lang="fr-FR"/>
          </a:p>
        </p:txBody>
      </p:sp>
      <p:pic>
        <p:nvPicPr>
          <p:cNvPr id="4102" name="Picture 15" descr="Cellulose in de pl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2024063"/>
            <a:ext cx="4392613" cy="3840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6" descr="cellulose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58756">
            <a:off x="27781" y="3148807"/>
            <a:ext cx="3781425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4" name="Text Box 17"/>
          <p:cNvSpPr txBox="1">
            <a:spLocks noChangeArrowheads="1"/>
          </p:cNvSpPr>
          <p:nvPr/>
        </p:nvSpPr>
        <p:spPr bwMode="auto">
          <a:xfrm>
            <a:off x="3563938" y="5805488"/>
            <a:ext cx="410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DZ"/>
              <a:t>صورة توضح مكونات ألياف السيليلوز</a:t>
            </a:r>
            <a:endParaRPr lang="fr-FR"/>
          </a:p>
        </p:txBody>
      </p:sp>
      <p:sp>
        <p:nvSpPr>
          <p:cNvPr id="4105" name="Text Box 18"/>
          <p:cNvSpPr txBox="1">
            <a:spLocks noChangeArrowheads="1"/>
          </p:cNvSpPr>
          <p:nvPr/>
        </p:nvSpPr>
        <p:spPr bwMode="auto">
          <a:xfrm>
            <a:off x="611188" y="5084763"/>
            <a:ext cx="25908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DZ" sz="1600" b="1"/>
              <a:t>كيفية انتضام جزيئات الجلوكوز  في لييفة السيليلوز </a:t>
            </a:r>
            <a:endParaRPr lang="fr-FR" sz="1600" b="1"/>
          </a:p>
        </p:txBody>
      </p:sp>
      <p:sp>
        <p:nvSpPr>
          <p:cNvPr id="4106" name="Line 19"/>
          <p:cNvSpPr>
            <a:spLocks noChangeShapeType="1"/>
          </p:cNvSpPr>
          <p:nvPr/>
        </p:nvSpPr>
        <p:spPr bwMode="auto">
          <a:xfrm>
            <a:off x="4643438" y="476250"/>
            <a:ext cx="0" cy="64928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7" name="Line 20"/>
          <p:cNvSpPr>
            <a:spLocks noChangeShapeType="1"/>
          </p:cNvSpPr>
          <p:nvPr/>
        </p:nvSpPr>
        <p:spPr bwMode="auto">
          <a:xfrm flipH="1">
            <a:off x="2700338" y="476250"/>
            <a:ext cx="1943100" cy="6492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108" name="Line 21"/>
          <p:cNvSpPr>
            <a:spLocks noChangeShapeType="1"/>
          </p:cNvSpPr>
          <p:nvPr/>
        </p:nvSpPr>
        <p:spPr bwMode="auto">
          <a:xfrm>
            <a:off x="4643438" y="476250"/>
            <a:ext cx="2016125" cy="649288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50886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مستدير الزوايا 1"/>
          <p:cNvSpPr/>
          <p:nvPr/>
        </p:nvSpPr>
        <p:spPr>
          <a:xfrm>
            <a:off x="571472" y="1714488"/>
            <a:ext cx="7929618" cy="292895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</a:schemeClr>
              </a:gs>
              <a:gs pos="35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DZ" sz="11500" dirty="0">
                <a:solidFill>
                  <a:srgbClr val="FF0000"/>
                </a:solidFill>
                <a:cs typeface="PT Bold Heading" pitchFamily="2" charset="-78"/>
              </a:rPr>
              <a:t>الجزء العملي</a:t>
            </a:r>
            <a:endParaRPr lang="ar-SA" sz="11500" dirty="0">
              <a:solidFill>
                <a:srgbClr val="FF0000"/>
              </a:solidFill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977968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48092" y="1988840"/>
            <a:ext cx="863994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1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raditional Arabic" pitchFamily="2" charset="-78"/>
              </a:rPr>
              <a:t>طريقــة عمـل القطاعات النباتية :</a:t>
            </a:r>
            <a:endParaRPr kumimoji="0" lang="en-US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raditional Arabic" pitchFamily="2" charset="-78"/>
              </a:rPr>
              <a:t>	</a:t>
            </a:r>
            <a:r>
              <a:rPr kumimoji="0" lang="ar-SA" sz="21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raditional Arabic" pitchFamily="2" charset="-78"/>
              </a:rPr>
              <a:t>الطريقة اليدوية :</a:t>
            </a:r>
            <a:endParaRPr kumimoji="0" lang="en-US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ar-SA" sz="2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raditional Arabic" pitchFamily="2" charset="-78"/>
              </a:rPr>
              <a:t>	تستخدم هذه الطريقة في تجهيز القطاعات من العينات النباتية لدراسة تركيبها الداخلي مجهريا ويتم تعليمها للمبتدئ لكي يستعمل يديه في عمل قطاعات ذات سمك مقبول يكفي لدراستها مجهريا .</a:t>
            </a:r>
            <a:endParaRPr kumimoji="0" lang="ar-DZ" sz="2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Traditional Arabic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ar-DZ" sz="2100" b="1" dirty="0">
              <a:latin typeface="Arial" pitchFamily="34" charset="0"/>
              <a:cs typeface="Traditional Arabic" pitchFamily="2" charset="-78"/>
            </a:endParaRPr>
          </a:p>
          <a:p>
            <a:pPr lvl="0" algn="justLow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400" b="1" u="sng" dirty="0">
                <a:latin typeface="Arial" pitchFamily="34" charset="0"/>
                <a:ea typeface="Times New Roman" pitchFamily="18" charset="0"/>
                <a:cs typeface="Traditional Arabic" pitchFamily="2" charset="-78"/>
              </a:rPr>
              <a:t>) الطريقة الميـكانيـكية :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 lvl="0" algn="justLow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SA" sz="2400" b="1" dirty="0">
                <a:latin typeface="Arial" pitchFamily="34" charset="0"/>
                <a:ea typeface="Times New Roman" pitchFamily="18" charset="0"/>
                <a:cs typeface="Traditional Arabic" pitchFamily="2" charset="-78"/>
              </a:rPr>
              <a:t>	يستخدم فيها شمع </a:t>
            </a:r>
            <a:r>
              <a:rPr lang="ar-SA" sz="2400" b="1" dirty="0" err="1">
                <a:latin typeface="Arial" pitchFamily="34" charset="0"/>
                <a:ea typeface="Times New Roman" pitchFamily="18" charset="0"/>
                <a:cs typeface="Traditional Arabic" pitchFamily="2" charset="-78"/>
              </a:rPr>
              <a:t>البرافين</a:t>
            </a:r>
            <a:r>
              <a:rPr lang="ar-SA" sz="2400" b="1" dirty="0">
                <a:latin typeface="Arial" pitchFamily="34" charset="0"/>
                <a:ea typeface="Times New Roman" pitchFamily="18" charset="0"/>
                <a:cs typeface="Traditional Arabic" pitchFamily="2" charset="-78"/>
              </a:rPr>
              <a:t> وتستكمل بتحضير القطاعات باستخدام </a:t>
            </a:r>
            <a:r>
              <a:rPr lang="ar-SA" sz="2400" b="1" dirty="0" err="1">
                <a:latin typeface="Arial" pitchFamily="34" charset="0"/>
                <a:ea typeface="Times New Roman" pitchFamily="18" charset="0"/>
                <a:cs typeface="Traditional Arabic" pitchFamily="2" charset="-78"/>
              </a:rPr>
              <a:t>الميكروتوم</a:t>
            </a:r>
            <a:r>
              <a:rPr lang="ar-SA" sz="2400" b="1" dirty="0">
                <a:latin typeface="Arial" pitchFamily="34" charset="0"/>
                <a:ea typeface="Times New Roman" pitchFamily="18" charset="0"/>
                <a:cs typeface="Traditional Arabic" pitchFamily="2" charset="-78"/>
              </a:rPr>
              <a:t> </a:t>
            </a:r>
            <a:r>
              <a:rPr lang="en-US" sz="2400" b="1" dirty="0">
                <a:latin typeface="Arial" pitchFamily="34" charset="0"/>
                <a:ea typeface="Times New Roman" pitchFamily="18" charset="0"/>
                <a:cs typeface="Traditional Arabic" pitchFamily="2" charset="-78"/>
              </a:rPr>
              <a:t>Microtome</a:t>
            </a:r>
            <a:endParaRPr kumimoji="0" lang="ar-DZ" sz="2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raditional Arabic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ar-DZ" sz="2100" b="1" dirty="0">
              <a:latin typeface="Arial" pitchFamily="34" charset="0"/>
              <a:cs typeface="Traditional Arabic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r-DZ" sz="21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Traditional Arabic" pitchFamily="2" charset="-78"/>
            </a:endParaRPr>
          </a:p>
          <a:p>
            <a:pPr marL="0" marR="0" lvl="0" indent="0" algn="r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02739" y="476672"/>
            <a:ext cx="489749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DZ" sz="6000" dirty="0">
                <a:solidFill>
                  <a:srgbClr val="FF0000"/>
                </a:solidFill>
              </a:rPr>
              <a:t>1- تحضير المقاطع</a:t>
            </a:r>
          </a:p>
        </p:txBody>
      </p:sp>
    </p:spTree>
    <p:extLst>
      <p:ext uri="{BB962C8B-B14F-4D97-AF65-F5344CB8AC3E}">
        <p14:creationId xmlns:p14="http://schemas.microsoft.com/office/powerpoint/2010/main" val="2099918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1222337"/>
            <a:ext cx="914400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8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المحاليل المستعملة:</a:t>
            </a:r>
            <a:endParaRPr kumimoji="0" lang="en-US" sz="1600" b="1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* ماء </a:t>
            </a:r>
            <a:r>
              <a:rPr kumimoji="0" lang="ar-D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جافيل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مركز ودوره يتمثل في إفراغ المحتوى </a:t>
            </a:r>
            <a:r>
              <a:rPr kumimoji="0" lang="ar-D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السيتوبلازمي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للخلايا.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* محلول حمض  </a:t>
            </a:r>
            <a:r>
              <a:rPr kumimoji="0" lang="ar-D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الخليك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</a:t>
            </a:r>
            <a:r>
              <a:rPr kumimoji="0" lang="en-GB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ودوره تعديل مفعول ماء </a:t>
            </a:r>
            <a:r>
              <a:rPr kumimoji="0" lang="ar-D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جافيل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القاعدي.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* محلول أخضر الميثيل ودوره تلوين الجدران </a:t>
            </a:r>
            <a:r>
              <a:rPr kumimoji="0" lang="ar-DZ" sz="2800" b="1" i="0" u="none" strike="noStrike" cap="none" normalizeH="0" baseline="0" dirty="0" err="1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الملجنة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باللون الأخضر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، والجدران </a:t>
            </a:r>
            <a:r>
              <a:rPr kumimoji="0" lang="ar-DZ" sz="28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المتفلنة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باللون البني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.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* محلول أحمر الكونغو يعمل على تلوين الجدران </a:t>
            </a:r>
            <a:r>
              <a:rPr kumimoji="0" lang="ar-DZ" sz="2800" b="1" i="0" u="none" strike="noStrike" cap="none" normalizeH="0" baseline="0" dirty="0" err="1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السيلولوزية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rgbClr val="FF0066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باللون الأحمر الوردي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.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- تجرى مقاطع عرضية أو طولية رقيقة في العضو ( ورقة ، </a:t>
            </a:r>
            <a:r>
              <a:rPr kumimoji="0" lang="ar-D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معلاق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، ساق أو جذر ).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- توضع المقاطع فور قطعها حتى لا تجف في مصفاة موضوعة في وسط مائي.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- تلون المقاطع بعدة طرق </a:t>
            </a:r>
            <a:r>
              <a:rPr kumimoji="0" lang="ar-D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و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بمحاليل </a:t>
            </a:r>
            <a:r>
              <a:rPr kumimoji="0" lang="ar-DZ" sz="28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و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ملونات مختلفة حسب الهدف من الدراسة .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ومن بين هذه التقنيات المستعملة بكثرة في النسج  النباتية:  طريقة التلوين المزدوج للجدار وذلك</a:t>
            </a:r>
            <a:r>
              <a:rPr lang="ar-DZ" sz="1600" b="1" dirty="0"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حسب الخطوات التالية:</a:t>
            </a:r>
            <a:endParaRPr kumimoji="0" lang="ar-DZ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48259" y="19472"/>
            <a:ext cx="4597734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DZ" sz="6000" dirty="0">
                <a:solidFill>
                  <a:srgbClr val="FF0000"/>
                </a:solidFill>
              </a:rPr>
              <a:t>1- طريقة التلوين </a:t>
            </a:r>
          </a:p>
        </p:txBody>
      </p:sp>
    </p:spTree>
    <p:extLst>
      <p:ext uri="{BB962C8B-B14F-4D97-AF65-F5344CB8AC3E}">
        <p14:creationId xmlns:p14="http://schemas.microsoft.com/office/powerpoint/2010/main" val="1245804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0" y="714356"/>
            <a:ext cx="9144000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1650" algn="r"/>
              </a:tabLst>
            </a:pPr>
            <a:r>
              <a:rPr kumimoji="0" lang="ar-D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توضع المصفاة المحتوية على المقاطع في ماء </a:t>
            </a:r>
            <a:r>
              <a:rPr kumimoji="0" lang="ar-DZ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الجافيل</a:t>
            </a:r>
            <a:r>
              <a:rPr kumimoji="0" lang="ar-D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المركز لمدة 20 دقيقة ثم</a:t>
            </a:r>
            <a:r>
              <a:rPr lang="ar-DZ" b="1" dirty="0">
                <a:latin typeface="Arial" pitchFamily="34" charset="0"/>
                <a:cs typeface="Arial" pitchFamily="34" charset="0"/>
              </a:rPr>
              <a:t> </a:t>
            </a:r>
            <a:r>
              <a:rPr kumimoji="0" lang="ar-D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تغسل بالماء المقطر.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1650" algn="r"/>
              </a:tabLst>
            </a:pPr>
            <a:r>
              <a:rPr kumimoji="0" lang="ar-D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توضع المصفاة في حمض الخل لمدة دقيقة واحدة ثم تغسل بالماء المقطر.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1650" algn="r"/>
              </a:tabLst>
            </a:pPr>
            <a:r>
              <a:rPr kumimoji="0" lang="ar-D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توضع المصفاة في أخضر المثيل لمدة 5 دقائق ثم تغسل بالماء المقطر.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1650" algn="r"/>
              </a:tabLst>
            </a:pPr>
            <a:r>
              <a:rPr kumimoji="0" lang="ar-D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توضع المصفاة في أحمر الكونغو لمدة 10 دقائق ثم تغسل بالماء المقطر.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1650" algn="r"/>
              </a:tabLst>
            </a:pPr>
            <a:r>
              <a:rPr kumimoji="0" lang="ar-D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تقلب المصفاة وتنزل المقاطع في علبة </a:t>
            </a:r>
            <a:r>
              <a:rPr kumimoji="0" lang="ar-DZ" sz="32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بيتري</a:t>
            </a:r>
            <a:r>
              <a:rPr kumimoji="0" lang="ar-D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في ماء نقي.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501650" algn="r"/>
              </a:tabLst>
            </a:pPr>
            <a:r>
              <a:rPr kumimoji="0" lang="ar-D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يوضع مقطع أو أكثر من هذه المقاطع المحضرة على صفيحة زجاجية مع قطرة</a:t>
            </a:r>
            <a:endParaRPr kumimoji="0" 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3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raditional Arabic" pitchFamily="2" charset="-78"/>
              </a:rPr>
              <a:t> ماء و نغطيها بساترة و تفحص بالمجهر الضوئي. </a:t>
            </a:r>
            <a:endParaRPr kumimoji="0" lang="ar-DZ" sz="32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95901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31840" y="1844824"/>
            <a:ext cx="403027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DZ" sz="6000" dirty="0">
                <a:solidFill>
                  <a:srgbClr val="FF0000"/>
                </a:solidFill>
              </a:rPr>
              <a:t>العمل المطلوب </a:t>
            </a:r>
          </a:p>
        </p:txBody>
      </p:sp>
    </p:spTree>
    <p:extLst>
      <p:ext uri="{BB962C8B-B14F-4D97-AF65-F5344CB8AC3E}">
        <p14:creationId xmlns:p14="http://schemas.microsoft.com/office/powerpoint/2010/main" val="2595889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85531" y="1196752"/>
            <a:ext cx="866749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1- </a:t>
            </a:r>
            <a:r>
              <a:rPr kumimoji="0" lang="ar-SA" sz="36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الملاحظة المجهرية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SA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يجب إضافة قطرات ماء من حين لآخر للمحضر حتى لا يجف.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SA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يتم فحص العينة أولا باستعمال العدسة الصغرى ثم العدسة المتوسطة وذلك </a:t>
            </a:r>
            <a:r>
              <a:rPr kumimoji="0" lang="ar-SA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لإختيار</a:t>
            </a:r>
            <a:r>
              <a:rPr kumimoji="0" lang="ar-SA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أفضل وأوضح منطقة في المقطع، ثم تضبط الرؤية جيدا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SA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تكون الملاحظة بالعدسة الكبرى وذلك من أجل وصف أفضل للنسج المدروسة.</a:t>
            </a:r>
            <a:endParaRPr kumimoji="0" lang="ar-SA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5900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1239728"/>
            <a:ext cx="856895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2- </a:t>
            </a:r>
            <a:r>
              <a:rPr kumimoji="0" lang="ar-SA" sz="32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طريقة وصف النسج المدروسة: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يجب مراعاة الخصائص التالية لكل نسيج: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1- 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توضع النسيج في المقطع (في القشرة، في النخاع، إلخ...)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2- 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عدد طبقات الخلايا التي تكون النسيج المدروس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3- 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ترتيب الخلايا فيما بينها (تراص، تنظيم عشوائي، وجود مسافات بينية</a:t>
            </a:r>
            <a:r>
              <a:rPr kumimoji="0" lang="ar-DZ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,,,,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4- 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شكل الخلايا (دائري، </a:t>
            </a:r>
            <a:r>
              <a:rPr kumimoji="0" lang="ar-DZ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متطاول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، متعدد الزوايا،...)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Low" defTabSz="914400" rtl="1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lang="ar-DZ" sz="32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5- 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لون جدران</a:t>
            </a:r>
            <a:r>
              <a:rPr kumimoji="0" lang="ar-DZ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الخلايا  </a:t>
            </a:r>
            <a:r>
              <a:rPr kumimoji="0" lang="ar-SA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(وردي، بني، أخضر، إلخ ...)</a:t>
            </a:r>
            <a:endParaRPr kumimoji="0" lang="ar-SA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409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02966" y="924377"/>
            <a:ext cx="8279904" cy="4455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الرسومات المفصلة: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للحصول على رسم مفصل، صحيح، ودقيق يجب: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1- </a:t>
            </a:r>
            <a:r>
              <a:rPr kumimoji="0" lang="ar-SA" sz="2400" b="1" i="0" u="none" strike="noStrike" cap="none" normalizeH="0" baseline="0" dirty="0" err="1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إختيار</a:t>
            </a: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منطقة واضحة من المقطع المدروس</a:t>
            </a: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2- </a:t>
            </a: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تركيز الملاحظة على جدران </a:t>
            </a:r>
            <a:r>
              <a:rPr kumimoji="0" lang="en-GB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ar-DZ" sz="2400" b="1" i="0" u="none" strike="noStrike" cap="none" normalizeH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وشكل </a:t>
            </a: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rgbClr val="00B05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الخلايا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00B05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3- </a:t>
            </a: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احترام التناسب في حجم الخلايا المختلفة، خاصة عند رسم خلايا تنتمي إلى نسج مختلفة</a:t>
            </a:r>
            <a:r>
              <a:rPr kumimoji="0" lang="ar-DZ" sz="24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، سمك الجدار، ,,,,,</a:t>
            </a:r>
            <a:endParaRPr kumimoji="0" lang="en-US" sz="16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4- </a:t>
            </a:r>
            <a:r>
              <a:rPr kumimoji="0" lang="ar-SA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توضيح بداية الخلايا المحيطة بالخلايا المرسومة</a:t>
            </a:r>
            <a:r>
              <a:rPr kumimoji="0" lang="ar-DZ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 رسم جزء من الخلايا المحيطة )</a:t>
            </a:r>
            <a:endParaRPr kumimoji="0" lang="ar-SA" sz="28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4626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115614" y="1556792"/>
            <a:ext cx="770637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2400" b="1" dirty="0">
                <a:solidFill>
                  <a:srgbClr val="FF0000"/>
                </a:solidFill>
              </a:rPr>
              <a:t>عند الوصف يجب مراعاة</a:t>
            </a:r>
          </a:p>
          <a:p>
            <a:pPr algn="r" rtl="1"/>
            <a:endParaRPr lang="ar-DZ" sz="2400" dirty="0"/>
          </a:p>
          <a:p>
            <a:pPr algn="r" rtl="1"/>
            <a:r>
              <a:rPr lang="ar-DZ" sz="2400" dirty="0">
                <a:solidFill>
                  <a:srgbClr val="0070C0"/>
                </a:solidFill>
              </a:rPr>
              <a:t>1- موقع النسيج في منطقة القشرة  او الاسطوانة المركزية ......</a:t>
            </a:r>
          </a:p>
          <a:p>
            <a:pPr algn="r" rtl="1"/>
            <a:r>
              <a:rPr lang="ar-DZ" sz="2400" dirty="0">
                <a:solidFill>
                  <a:srgbClr val="FF0000"/>
                </a:solidFill>
              </a:rPr>
              <a:t>2- عدد صفوف الخلايا</a:t>
            </a:r>
          </a:p>
          <a:p>
            <a:pPr algn="r" rtl="1"/>
            <a:r>
              <a:rPr lang="ar-DZ" sz="2400" dirty="0">
                <a:solidFill>
                  <a:srgbClr val="0070C0"/>
                </a:solidFill>
              </a:rPr>
              <a:t>3- انتظام الخلايا في ما بينها :، متراصة ، تترك فراغات.....</a:t>
            </a:r>
          </a:p>
          <a:p>
            <a:pPr algn="r" rtl="1"/>
            <a:r>
              <a:rPr lang="ar-DZ" sz="2400" dirty="0">
                <a:solidFill>
                  <a:srgbClr val="FF0000"/>
                </a:solidFill>
              </a:rPr>
              <a:t>4- شكل الخلايا</a:t>
            </a:r>
          </a:p>
          <a:p>
            <a:pPr algn="r" rtl="1"/>
            <a:r>
              <a:rPr lang="ar-DZ" sz="2400" dirty="0">
                <a:solidFill>
                  <a:srgbClr val="0070C0"/>
                </a:solidFill>
              </a:rPr>
              <a:t>5- لون جدران </a:t>
            </a:r>
            <a:r>
              <a:rPr lang="ar-DZ" sz="2400" dirty="0" err="1">
                <a:solidFill>
                  <a:srgbClr val="0070C0"/>
                </a:solidFill>
              </a:rPr>
              <a:t>النسيح</a:t>
            </a:r>
            <a:endParaRPr lang="ar-DZ" sz="2400" dirty="0">
              <a:solidFill>
                <a:srgbClr val="0070C0"/>
              </a:solidFill>
            </a:endParaRPr>
          </a:p>
          <a:p>
            <a:pPr algn="r" rtl="1"/>
            <a:r>
              <a:rPr lang="ar-DZ" sz="2400" dirty="0">
                <a:solidFill>
                  <a:srgbClr val="FF0000"/>
                </a:solidFill>
              </a:rPr>
              <a:t>6- سمك جدران الخلايا</a:t>
            </a:r>
          </a:p>
          <a:p>
            <a:pPr algn="r" rtl="1"/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103489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11560" y="817551"/>
            <a:ext cx="827990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4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lang="ar-DZ" sz="2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العمل المطلوب الخاص  بالعمل التطبيقي الاول</a:t>
            </a: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endParaRPr lang="ar-DZ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1- وصف طبقة البشرة  منظر</a:t>
            </a:r>
            <a:r>
              <a:rPr kumimoji="0" lang="ar-DZ" sz="28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علوي  ومنظر جانبي </a:t>
            </a:r>
            <a:r>
              <a:rPr kumimoji="0" lang="ar-DZ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في  نبات ......................  تكبير  </a:t>
            </a:r>
            <a:r>
              <a:rPr kumimoji="0" lang="en-US" sz="2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x40</a:t>
            </a:r>
            <a:endParaRPr kumimoji="0" lang="ar-DZ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01650" algn="r"/>
              </a:tabLst>
            </a:pPr>
            <a:endParaRPr kumimoji="0" lang="ar-DZ" sz="2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algn="r" rtl="1" fontAlgn="base">
              <a:spcBef>
                <a:spcPct val="0"/>
              </a:spcBef>
              <a:spcAft>
                <a:spcPct val="0"/>
              </a:spcAft>
              <a:tabLst>
                <a:tab pos="501650" algn="r"/>
              </a:tabLst>
            </a:pPr>
            <a:r>
              <a:rPr lang="ar-DZ" sz="2800" b="1" dirty="0">
                <a:latin typeface="Arial" pitchFamily="34" charset="0"/>
                <a:cs typeface="Arial" pitchFamily="34" charset="0"/>
              </a:rPr>
              <a:t>2- رسم طبقة البشرة منظر علوي  ومنظر جانبي في  نبات ......................  تكبير 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x40</a:t>
            </a:r>
            <a:endParaRPr lang="ar-DZ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2182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6"/>
          <p:cNvSpPr>
            <a:spLocks noChangeArrowheads="1"/>
          </p:cNvSpPr>
          <p:nvPr/>
        </p:nvSpPr>
        <p:spPr bwMode="auto">
          <a:xfrm>
            <a:off x="395288" y="260350"/>
            <a:ext cx="81629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rtl="1"/>
            <a:r>
              <a:rPr lang="ar-DZ" dirty="0"/>
              <a:t>الصفيحة </a:t>
            </a:r>
            <a:r>
              <a:rPr lang="ar-DZ" dirty="0" err="1"/>
              <a:t>الوسطى:مشكلة</a:t>
            </a:r>
            <a:r>
              <a:rPr lang="ar-DZ" dirty="0"/>
              <a:t> بصورة أساسية من البكتين ،ذات طبيعة هلامية</a:t>
            </a:r>
          </a:p>
          <a:p>
            <a:pPr algn="r" rtl="1"/>
            <a:r>
              <a:rPr lang="ar-DZ" dirty="0"/>
              <a:t> تلعب دور ملاط بين خليتين متجاورتين.</a:t>
            </a:r>
          </a:p>
        </p:txBody>
      </p:sp>
      <p:sp>
        <p:nvSpPr>
          <p:cNvPr id="6147" name="Rectangle 7"/>
          <p:cNvSpPr>
            <a:spLocks noChangeArrowheads="1"/>
          </p:cNvSpPr>
          <p:nvPr/>
        </p:nvSpPr>
        <p:spPr bwMode="auto">
          <a:xfrm>
            <a:off x="-17339" y="1209675"/>
            <a:ext cx="91440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rtl="1"/>
            <a:r>
              <a:rPr lang="ar-DZ" b="1" dirty="0">
                <a:solidFill>
                  <a:srgbClr val="006600"/>
                </a:solidFill>
              </a:rPr>
              <a:t>الجدار الأولي:</a:t>
            </a:r>
            <a:r>
              <a:rPr lang="ar-DZ" dirty="0"/>
              <a:t> يتشكل على وجهي الصفيحة الوسطى يتكون من مادة السليلوز </a:t>
            </a:r>
            <a:r>
              <a:rPr lang="ar-SA" dirty="0"/>
              <a:t>(</a:t>
            </a:r>
            <a:r>
              <a:rPr lang="fr-FR" dirty="0"/>
              <a:t>% 30 </a:t>
            </a:r>
            <a:r>
              <a:rPr lang="ar-SA" dirty="0"/>
              <a:t>) </a:t>
            </a:r>
            <a:r>
              <a:rPr lang="ar-DZ" dirty="0"/>
              <a:t>من تركيبه. ومن هيمي سليلوز وبكتين تبدو أليافه </a:t>
            </a:r>
            <a:r>
              <a:rPr lang="ar-DZ" dirty="0" err="1"/>
              <a:t>السيليلوزية</a:t>
            </a:r>
            <a:r>
              <a:rPr lang="ar-DZ" dirty="0"/>
              <a:t> متشابكة ويعرف بناؤه بالبناء التداخلي.</a:t>
            </a:r>
          </a:p>
        </p:txBody>
      </p:sp>
      <p:pic>
        <p:nvPicPr>
          <p:cNvPr id="6148" name="Picture 8" descr="17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89" b="54976"/>
          <a:stretch>
            <a:fillRect/>
          </a:stretch>
        </p:blipFill>
        <p:spPr bwMode="auto">
          <a:xfrm>
            <a:off x="2124075" y="1988840"/>
            <a:ext cx="4895850" cy="362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9"/>
          <p:cNvSpPr txBox="1">
            <a:spLocks noChangeArrowheads="1"/>
          </p:cNvSpPr>
          <p:nvPr/>
        </p:nvSpPr>
        <p:spPr bwMode="auto">
          <a:xfrm>
            <a:off x="306511" y="5859309"/>
            <a:ext cx="8496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ar-DZ" sz="1800" b="1" dirty="0">
                <a:cs typeface="Arial" charset="0"/>
              </a:rPr>
              <a:t>صورة ملتقطة بالمجهر الإلكتروني النافذ توضح كيفية انتظام ألياف السيليلوز علي مستوى الجدار الأولــــي بناء تداخلي.</a:t>
            </a:r>
            <a:endParaRPr lang="fr-FR" sz="1800" b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3666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7295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17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9" b="52380"/>
          <a:stretch>
            <a:fillRect/>
          </a:stretch>
        </p:blipFill>
        <p:spPr bwMode="auto">
          <a:xfrm>
            <a:off x="1346692" y="2060848"/>
            <a:ext cx="4608513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 Box 6"/>
          <p:cNvSpPr txBox="1">
            <a:spLocks noChangeArrowheads="1"/>
          </p:cNvSpPr>
          <p:nvPr/>
        </p:nvSpPr>
        <p:spPr bwMode="auto">
          <a:xfrm>
            <a:off x="1331913" y="5876925"/>
            <a:ext cx="7058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DZ" b="1"/>
              <a:t>صورة مأخوذة المجهر اللإلكتروني توضح كيفية توضع طبقات  ألياف السيليلوز على مستوى الجدار الثانوي بناء ترسيبي.</a:t>
            </a:r>
            <a:endParaRPr lang="fr-FR" b="1"/>
          </a:p>
        </p:txBody>
      </p:sp>
      <p:sp>
        <p:nvSpPr>
          <p:cNvPr id="8197" name="Text Box 8"/>
          <p:cNvSpPr txBox="1">
            <a:spLocks noChangeArrowheads="1"/>
          </p:cNvSpPr>
          <p:nvPr/>
        </p:nvSpPr>
        <p:spPr bwMode="auto">
          <a:xfrm>
            <a:off x="0" y="0"/>
            <a:ext cx="9144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Simplified Arabic" pitchFamily="2" charset="-78"/>
              </a:defRPr>
            </a:lvl9pPr>
          </a:lstStyle>
          <a:p>
            <a:pPr rtl="1" eaLnBrk="1" hangingPunct="1"/>
            <a:r>
              <a:rPr lang="ar-DZ" b="1" dirty="0"/>
              <a:t>الجدار الثانوي:</a:t>
            </a:r>
            <a:r>
              <a:rPr lang="ar-DZ" dirty="0"/>
              <a:t> يظهر في الخلايا المتمايزة فقط يتركب من نسبة عالية من السليلوز 60 </a:t>
            </a:r>
            <a:r>
              <a:rPr lang="fr-FR" dirty="0"/>
              <a:t>%</a:t>
            </a:r>
            <a:r>
              <a:rPr lang="ar-DZ" dirty="0"/>
              <a:t>.</a:t>
            </a:r>
          </a:p>
          <a:p>
            <a:pPr rtl="1" eaLnBrk="1" hangingPunct="1"/>
            <a:r>
              <a:rPr lang="ar-DZ" dirty="0" err="1"/>
              <a:t>يتوضع</a:t>
            </a:r>
            <a:r>
              <a:rPr lang="ar-DZ" dirty="0"/>
              <a:t> في 3 طبقات تكون الألياف </a:t>
            </a:r>
            <a:r>
              <a:rPr lang="ar-DZ" dirty="0" err="1"/>
              <a:t>السليلوزية</a:t>
            </a:r>
            <a:r>
              <a:rPr lang="ar-DZ" dirty="0"/>
              <a:t> متوازية في الطبقة الواحدة </a:t>
            </a:r>
          </a:p>
          <a:p>
            <a:pPr rtl="1" eaLnBrk="1" hangingPunct="1"/>
            <a:r>
              <a:rPr lang="ar-DZ" dirty="0"/>
              <a:t>ومتعامدة  مع ألياف الطبقة التي تليها.</a:t>
            </a:r>
          </a:p>
          <a:p>
            <a:pPr rtl="1" eaLnBrk="1" hangingPunct="1"/>
            <a:r>
              <a:rPr lang="ar-DZ" dirty="0"/>
              <a:t>تحتوي المادة  الأساسية الموجودة بين ألياف </a:t>
            </a:r>
            <a:r>
              <a:rPr lang="ar-DZ" dirty="0" err="1"/>
              <a:t>السليلوزعلى</a:t>
            </a:r>
            <a:r>
              <a:rPr lang="ar-DZ" dirty="0"/>
              <a:t> هيمي سليلوز، بكتين ومواد أخرى ذات طبيعة مختلفة مثل الخشبين.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06051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67544" y="1052736"/>
            <a:ext cx="7895151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DZ" sz="4000" b="1" dirty="0"/>
              <a:t>ملاحظة هامة </a:t>
            </a:r>
            <a:endParaRPr lang="en-GB" sz="4000" b="1" dirty="0"/>
          </a:p>
          <a:p>
            <a:pPr algn="r" rtl="1"/>
            <a:endParaRPr lang="ar-DZ" sz="4000" b="1" dirty="0"/>
          </a:p>
          <a:p>
            <a:pPr algn="r" rtl="1"/>
            <a:r>
              <a:rPr lang="ar-DZ" sz="2800" dirty="0"/>
              <a:t>الجدران الخلوية للنسج التالية   : </a:t>
            </a:r>
            <a:r>
              <a:rPr lang="ar-DZ" sz="2800" dirty="0" err="1">
                <a:solidFill>
                  <a:srgbClr val="FF0000"/>
                </a:solidFill>
              </a:rPr>
              <a:t>البرنشيم</a:t>
            </a:r>
            <a:r>
              <a:rPr lang="ar-DZ" sz="2800" dirty="0">
                <a:solidFill>
                  <a:srgbClr val="FF0000"/>
                </a:solidFill>
              </a:rPr>
              <a:t>،  البشرة، طبقة الاوبار الماصة، </a:t>
            </a:r>
            <a:r>
              <a:rPr lang="ar-DZ" sz="2800" dirty="0" err="1">
                <a:solidFill>
                  <a:srgbClr val="FF0000"/>
                </a:solidFill>
              </a:rPr>
              <a:t>الفيلوجان</a:t>
            </a:r>
            <a:r>
              <a:rPr lang="ar-DZ" sz="2800" dirty="0">
                <a:solidFill>
                  <a:srgbClr val="FF0000"/>
                </a:solidFill>
              </a:rPr>
              <a:t> ،</a:t>
            </a:r>
            <a:r>
              <a:rPr lang="ar-DZ" sz="2800" dirty="0" err="1">
                <a:solidFill>
                  <a:srgbClr val="FF0000"/>
                </a:solidFill>
              </a:rPr>
              <a:t>الكمبيوم</a:t>
            </a:r>
            <a:r>
              <a:rPr lang="ar-DZ" sz="2800" dirty="0">
                <a:solidFill>
                  <a:srgbClr val="FF0000"/>
                </a:solidFill>
              </a:rPr>
              <a:t>  </a:t>
            </a:r>
            <a:r>
              <a:rPr lang="ar-DZ" sz="2800">
                <a:solidFill>
                  <a:srgbClr val="FF0000"/>
                </a:solidFill>
              </a:rPr>
              <a:t>، اللحاء و </a:t>
            </a:r>
            <a:r>
              <a:rPr lang="ar-DZ" sz="2800" dirty="0" err="1">
                <a:solidFill>
                  <a:srgbClr val="FF0000"/>
                </a:solidFill>
              </a:rPr>
              <a:t>الكولانشيم</a:t>
            </a:r>
            <a:r>
              <a:rPr lang="ar-DZ" sz="2800" dirty="0">
                <a:solidFill>
                  <a:srgbClr val="FF0000"/>
                </a:solidFill>
              </a:rPr>
              <a:t>  هي</a:t>
            </a:r>
            <a:r>
              <a:rPr lang="ar-DZ" sz="2800" dirty="0"/>
              <a:t> </a:t>
            </a:r>
            <a:r>
              <a:rPr lang="ar-DZ" sz="2800" dirty="0">
                <a:solidFill>
                  <a:srgbClr val="FF3300"/>
                </a:solidFill>
              </a:rPr>
              <a:t>جدران  </a:t>
            </a:r>
            <a:r>
              <a:rPr lang="ar-DZ" sz="2800" dirty="0" err="1">
                <a:solidFill>
                  <a:srgbClr val="FF3300"/>
                </a:solidFill>
              </a:rPr>
              <a:t>سيلسلوزية</a:t>
            </a:r>
            <a:r>
              <a:rPr lang="ar-DZ" sz="2800" dirty="0">
                <a:solidFill>
                  <a:srgbClr val="FF3300"/>
                </a:solidFill>
              </a:rPr>
              <a:t> </a:t>
            </a:r>
          </a:p>
          <a:p>
            <a:pPr algn="r" rtl="1"/>
            <a:endParaRPr lang="en-GB" sz="2800" dirty="0"/>
          </a:p>
          <a:p>
            <a:pPr algn="r" rtl="1"/>
            <a:r>
              <a:rPr lang="ar-DZ" sz="2800" dirty="0"/>
              <a:t>في  حين  الطبقة </a:t>
            </a:r>
            <a:r>
              <a:rPr lang="ar-DZ" sz="2800" dirty="0" err="1">
                <a:solidFill>
                  <a:schemeClr val="accent1">
                    <a:lumMod val="50000"/>
                  </a:schemeClr>
                </a:solidFill>
              </a:rPr>
              <a:t>الفيلينية</a:t>
            </a:r>
            <a:r>
              <a:rPr lang="ar-DZ" sz="2800" dirty="0">
                <a:solidFill>
                  <a:schemeClr val="accent1">
                    <a:lumMod val="50000"/>
                  </a:schemeClr>
                </a:solidFill>
              </a:rPr>
              <a:t>  الخشب، </a:t>
            </a:r>
            <a:r>
              <a:rPr lang="ar-DZ" sz="2800" dirty="0" err="1">
                <a:solidFill>
                  <a:schemeClr val="accent1">
                    <a:lumMod val="50000"/>
                  </a:schemeClr>
                </a:solidFill>
              </a:rPr>
              <a:t>السكلارنشيم</a:t>
            </a:r>
            <a:r>
              <a:rPr lang="ar-DZ" sz="2800" dirty="0">
                <a:solidFill>
                  <a:schemeClr val="accent1">
                    <a:lumMod val="50000"/>
                  </a:schemeClr>
                </a:solidFill>
              </a:rPr>
              <a:t>  هي جدرن   </a:t>
            </a:r>
            <a:r>
              <a:rPr lang="ar-DZ" sz="2800" dirty="0" err="1">
                <a:solidFill>
                  <a:srgbClr val="00B050"/>
                </a:solidFill>
              </a:rPr>
              <a:t>تتلجنن</a:t>
            </a:r>
            <a:r>
              <a:rPr lang="ar-DZ" sz="2800" dirty="0">
                <a:solidFill>
                  <a:srgbClr val="00B050"/>
                </a:solidFill>
              </a:rPr>
              <a:t> </a:t>
            </a:r>
            <a:r>
              <a:rPr lang="ar-DZ" sz="2800" dirty="0"/>
              <a:t>او </a:t>
            </a:r>
            <a:r>
              <a:rPr lang="ar-DZ" sz="2800" dirty="0">
                <a:solidFill>
                  <a:srgbClr val="C00000"/>
                </a:solidFill>
              </a:rPr>
              <a:t>تتفلن</a:t>
            </a:r>
            <a:r>
              <a:rPr lang="ar-DZ" sz="2800" dirty="0"/>
              <a:t> بسرعة  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4072032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1843950"/>
            <a:ext cx="56941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 rtl="1" fontAlgn="base">
              <a:spcBef>
                <a:spcPct val="0"/>
              </a:spcBef>
              <a:spcAft>
                <a:spcPct val="0"/>
              </a:spcAft>
              <a:tabLst>
                <a:tab pos="501650" algn="r"/>
              </a:tabLst>
            </a:pPr>
            <a:r>
              <a:rPr lang="ar-DZ" sz="6000" b="1" dirty="0">
                <a:solidFill>
                  <a:srgbClr val="C00000"/>
                </a:solidFill>
                <a:latin typeface="Arabic Transparent" pitchFamily="34" charset="0"/>
                <a:cs typeface="Arabic Transparent" pitchFamily="34" charset="0"/>
              </a:rPr>
              <a:t>1- النسج </a:t>
            </a:r>
            <a:r>
              <a:rPr lang="ar-DZ" sz="6000" b="1" dirty="0" err="1">
                <a:solidFill>
                  <a:srgbClr val="C00000"/>
                </a:solidFill>
                <a:latin typeface="Arabic Transparent" pitchFamily="34" charset="0"/>
                <a:cs typeface="Arabic Transparent" pitchFamily="34" charset="0"/>
              </a:rPr>
              <a:t>المرستيمية</a:t>
            </a:r>
            <a:r>
              <a:rPr lang="ar-DZ" sz="6000" b="1" dirty="0">
                <a:solidFill>
                  <a:srgbClr val="C00000"/>
                </a:solidFill>
                <a:latin typeface="Arabic Transparent" pitchFamily="34" charset="0"/>
                <a:cs typeface="Arabic Transparent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05756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315416"/>
            <a:ext cx="6276853" cy="8123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1092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3528" y="1556792"/>
            <a:ext cx="85116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ar-DZ" sz="2800" b="1" dirty="0">
                <a:latin typeface="Arabic Transparent" pitchFamily="34" charset="0"/>
                <a:cs typeface="Arabic Transparent" pitchFamily="34" charset="0"/>
              </a:rPr>
              <a:t> </a:t>
            </a:r>
            <a:r>
              <a:rPr lang="ar-DZ" sz="28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النسج </a:t>
            </a:r>
            <a:r>
              <a:rPr lang="ar-DZ" sz="2800" b="1" dirty="0" err="1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المرستيمية</a:t>
            </a:r>
            <a:r>
              <a:rPr lang="ar-DZ" sz="28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 :</a:t>
            </a:r>
            <a:r>
              <a:rPr lang="ar-DZ" sz="2800" b="1" dirty="0">
                <a:latin typeface="Arabic Transparent" pitchFamily="34" charset="0"/>
                <a:cs typeface="Arabic Transparent" pitchFamily="34" charset="0"/>
              </a:rPr>
              <a:t>هناك  نوعان من النسج </a:t>
            </a:r>
            <a:r>
              <a:rPr lang="ar-DZ" sz="2800" b="1" dirty="0" err="1">
                <a:latin typeface="Arabic Transparent" pitchFamily="34" charset="0"/>
                <a:cs typeface="Arabic Transparent" pitchFamily="34" charset="0"/>
              </a:rPr>
              <a:t>المرستيمية</a:t>
            </a:r>
            <a:r>
              <a:rPr lang="ar-DZ" sz="2800" b="1" dirty="0">
                <a:latin typeface="Arabic Transparent" pitchFamily="34" charset="0"/>
                <a:cs typeface="Arabic Transparent" pitchFamily="34" charset="0"/>
              </a:rPr>
              <a:t> </a:t>
            </a:r>
          </a:p>
          <a:p>
            <a:pPr algn="r" rtl="1"/>
            <a:r>
              <a:rPr lang="ar-DZ" sz="28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النسج </a:t>
            </a:r>
            <a:r>
              <a:rPr lang="ar-DZ" sz="2800" b="1" dirty="0" err="1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المرستيمية</a:t>
            </a:r>
            <a:r>
              <a:rPr lang="ar-DZ" sz="28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 الابتدائية</a:t>
            </a:r>
            <a:r>
              <a:rPr lang="ar-DZ" sz="2800" b="1" dirty="0">
                <a:latin typeface="Arabic Transparent" pitchFamily="34" charset="0"/>
                <a:cs typeface="Arabic Transparent" pitchFamily="34" charset="0"/>
              </a:rPr>
              <a:t>:   يتواجد في قمم </a:t>
            </a:r>
            <a:r>
              <a:rPr lang="ar-DZ" sz="2800" b="1" dirty="0" err="1">
                <a:latin typeface="Arabic Transparent" pitchFamily="34" charset="0"/>
                <a:cs typeface="Arabic Transparent" pitchFamily="34" charset="0"/>
              </a:rPr>
              <a:t>العضاء</a:t>
            </a:r>
            <a:r>
              <a:rPr lang="ar-DZ" sz="2800" b="1" dirty="0">
                <a:latin typeface="Arabic Transparent" pitchFamily="34" charset="0"/>
                <a:cs typeface="Arabic Transparent" pitchFamily="34" charset="0"/>
              </a:rPr>
              <a:t> النباتية، وتضمن النمو الطولي لها ، نمو الساق  نحو الاعلى ونمو الجذر نحو الاسفل</a:t>
            </a:r>
          </a:p>
          <a:p>
            <a:pPr algn="r" rtl="1"/>
            <a:r>
              <a:rPr lang="ar-DZ" sz="28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النسج </a:t>
            </a:r>
            <a:r>
              <a:rPr lang="ar-DZ" sz="2800" b="1" dirty="0" err="1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المرستيمية</a:t>
            </a:r>
            <a:r>
              <a:rPr lang="ar-DZ" sz="2800" b="1" dirty="0">
                <a:solidFill>
                  <a:srgbClr val="FF0000"/>
                </a:solidFill>
                <a:latin typeface="Arabic Transparent" pitchFamily="34" charset="0"/>
                <a:cs typeface="Arabic Transparent" pitchFamily="34" charset="0"/>
              </a:rPr>
              <a:t> الثانوية </a:t>
            </a:r>
            <a:r>
              <a:rPr lang="ar-DZ" sz="2800" b="1" dirty="0">
                <a:latin typeface="Arabic Transparent" pitchFamily="34" charset="0"/>
                <a:cs typeface="Arabic Transparent" pitchFamily="34" charset="0"/>
              </a:rPr>
              <a:t>: وتضمن النمو العرضي </a:t>
            </a:r>
            <a:r>
              <a:rPr lang="ar-DZ" sz="2800" b="1" dirty="0" err="1">
                <a:latin typeface="Arabic Transparent" pitchFamily="34" charset="0"/>
                <a:cs typeface="Arabic Transparent" pitchFamily="34" charset="0"/>
              </a:rPr>
              <a:t>لاعضاء</a:t>
            </a:r>
            <a:r>
              <a:rPr lang="ar-DZ" sz="2800" b="1" dirty="0">
                <a:latin typeface="Arabic Transparent" pitchFamily="34" charset="0"/>
                <a:cs typeface="Arabic Transparent" pitchFamily="34" charset="0"/>
              </a:rPr>
              <a:t> النباتية ( زيادة السمك)  </a:t>
            </a:r>
            <a:r>
              <a:rPr lang="ar-DZ" sz="2800" b="1" dirty="0" err="1">
                <a:latin typeface="Arabic Transparent" pitchFamily="34" charset="0"/>
                <a:cs typeface="Arabic Transparent" pitchFamily="34" charset="0"/>
              </a:rPr>
              <a:t>لاجذر</a:t>
            </a:r>
            <a:r>
              <a:rPr lang="ar-DZ" sz="2800" b="1" dirty="0">
                <a:latin typeface="Arabic Transparent" pitchFamily="34" charset="0"/>
                <a:cs typeface="Arabic Transparent" pitchFamily="34" charset="0"/>
              </a:rPr>
              <a:t> والساق و,,,,</a:t>
            </a:r>
          </a:p>
          <a:p>
            <a:pPr algn="r" rtl="1"/>
            <a:r>
              <a:rPr lang="ar-DZ" sz="2800" b="1" dirty="0">
                <a:latin typeface="Arabic Transparent" pitchFamily="34" charset="0"/>
                <a:cs typeface="Arabic Transparent" pitchFamily="34" charset="0"/>
              </a:rPr>
              <a:t>   </a:t>
            </a:r>
            <a:endParaRPr lang="fr-FR" sz="2800" b="1" dirty="0">
              <a:latin typeface="Arabic Transparent" pitchFamily="34" charset="0"/>
              <a:cs typeface="Arabic Transpare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9805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1859</TotalTime>
  <Words>1024</Words>
  <Application>Microsoft Office PowerPoint</Application>
  <PresentationFormat>On-screen Show (4:3)</PresentationFormat>
  <Paragraphs>116</Paragraphs>
  <Slides>40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5" baseType="lpstr">
      <vt:lpstr>Arabic Transparent</vt:lpstr>
      <vt:lpstr>Arial</vt:lpstr>
      <vt:lpstr>Calibri</vt:lpstr>
      <vt:lpstr>Times New Roman</vt:lpstr>
      <vt:lpstr>Thème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khaled1</dc:creator>
  <cp:lastModifiedBy>user</cp:lastModifiedBy>
  <cp:revision>45</cp:revision>
  <dcterms:created xsi:type="dcterms:W3CDTF">2015-02-16T08:13:53Z</dcterms:created>
  <dcterms:modified xsi:type="dcterms:W3CDTF">2022-04-24T06:28:03Z</dcterms:modified>
</cp:coreProperties>
</file>