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109"/>
  </p:notesMasterIdLst>
  <p:handoutMasterIdLst>
    <p:handoutMasterId r:id="rId110"/>
  </p:handoutMasterIdLst>
  <p:sldIdLst>
    <p:sldId id="256" r:id="rId4"/>
    <p:sldId id="263" r:id="rId5"/>
    <p:sldId id="262" r:id="rId6"/>
    <p:sldId id="300" r:id="rId7"/>
    <p:sldId id="334" r:id="rId8"/>
    <p:sldId id="335" r:id="rId9"/>
    <p:sldId id="336" r:id="rId10"/>
    <p:sldId id="337" r:id="rId11"/>
    <p:sldId id="338" r:id="rId12"/>
    <p:sldId id="339" r:id="rId13"/>
    <p:sldId id="288" r:id="rId14"/>
    <p:sldId id="342" r:id="rId15"/>
    <p:sldId id="345" r:id="rId16"/>
    <p:sldId id="340" r:id="rId17"/>
    <p:sldId id="343" r:id="rId18"/>
    <p:sldId id="341" r:id="rId19"/>
    <p:sldId id="344" r:id="rId20"/>
    <p:sldId id="346" r:id="rId21"/>
    <p:sldId id="355" r:id="rId22"/>
    <p:sldId id="356" r:id="rId23"/>
    <p:sldId id="357" r:id="rId24"/>
    <p:sldId id="358" r:id="rId25"/>
    <p:sldId id="359" r:id="rId26"/>
    <p:sldId id="360" r:id="rId27"/>
    <p:sldId id="361" r:id="rId28"/>
    <p:sldId id="362" r:id="rId29"/>
    <p:sldId id="372" r:id="rId30"/>
    <p:sldId id="363" r:id="rId31"/>
    <p:sldId id="364" r:id="rId32"/>
    <p:sldId id="365" r:id="rId33"/>
    <p:sldId id="366" r:id="rId34"/>
    <p:sldId id="367" r:id="rId35"/>
    <p:sldId id="368" r:id="rId36"/>
    <p:sldId id="369" r:id="rId37"/>
    <p:sldId id="370" r:id="rId38"/>
    <p:sldId id="371" r:id="rId39"/>
    <p:sldId id="373" r:id="rId40"/>
    <p:sldId id="374" r:id="rId41"/>
    <p:sldId id="375" r:id="rId42"/>
    <p:sldId id="376" r:id="rId43"/>
    <p:sldId id="377" r:id="rId44"/>
    <p:sldId id="378" r:id="rId45"/>
    <p:sldId id="398" r:id="rId46"/>
    <p:sldId id="379" r:id="rId47"/>
    <p:sldId id="380" r:id="rId48"/>
    <p:sldId id="381" r:id="rId49"/>
    <p:sldId id="382" r:id="rId50"/>
    <p:sldId id="383" r:id="rId51"/>
    <p:sldId id="384" r:id="rId52"/>
    <p:sldId id="385" r:id="rId53"/>
    <p:sldId id="386" r:id="rId54"/>
    <p:sldId id="387" r:id="rId55"/>
    <p:sldId id="388" r:id="rId56"/>
    <p:sldId id="389" r:id="rId57"/>
    <p:sldId id="390" r:id="rId58"/>
    <p:sldId id="391" r:id="rId59"/>
    <p:sldId id="392" r:id="rId60"/>
    <p:sldId id="393" r:id="rId61"/>
    <p:sldId id="394" r:id="rId62"/>
    <p:sldId id="395" r:id="rId63"/>
    <p:sldId id="396" r:id="rId64"/>
    <p:sldId id="397" r:id="rId65"/>
    <p:sldId id="412" r:id="rId66"/>
    <p:sldId id="347" r:id="rId67"/>
    <p:sldId id="348" r:id="rId68"/>
    <p:sldId id="349" r:id="rId69"/>
    <p:sldId id="350" r:id="rId70"/>
    <p:sldId id="351" r:id="rId71"/>
    <p:sldId id="352" r:id="rId72"/>
    <p:sldId id="354" r:id="rId73"/>
    <p:sldId id="399" r:id="rId74"/>
    <p:sldId id="400" r:id="rId75"/>
    <p:sldId id="401" r:id="rId76"/>
    <p:sldId id="402" r:id="rId77"/>
    <p:sldId id="403" r:id="rId78"/>
    <p:sldId id="404" r:id="rId79"/>
    <p:sldId id="405" r:id="rId80"/>
    <p:sldId id="406" r:id="rId81"/>
    <p:sldId id="407" r:id="rId82"/>
    <p:sldId id="408" r:id="rId83"/>
    <p:sldId id="409" r:id="rId84"/>
    <p:sldId id="410" r:id="rId85"/>
    <p:sldId id="411" r:id="rId86"/>
    <p:sldId id="413" r:id="rId87"/>
    <p:sldId id="414" r:id="rId88"/>
    <p:sldId id="415" r:id="rId89"/>
    <p:sldId id="417" r:id="rId90"/>
    <p:sldId id="418" r:id="rId91"/>
    <p:sldId id="419" r:id="rId92"/>
    <p:sldId id="420" r:id="rId93"/>
    <p:sldId id="421" r:id="rId94"/>
    <p:sldId id="422" r:id="rId95"/>
    <p:sldId id="423" r:id="rId96"/>
    <p:sldId id="424" r:id="rId97"/>
    <p:sldId id="425" r:id="rId98"/>
    <p:sldId id="426" r:id="rId99"/>
    <p:sldId id="427" r:id="rId100"/>
    <p:sldId id="428" r:id="rId101"/>
    <p:sldId id="429" r:id="rId102"/>
    <p:sldId id="430" r:id="rId103"/>
    <p:sldId id="431" r:id="rId104"/>
    <p:sldId id="432" r:id="rId105"/>
    <p:sldId id="433" r:id="rId106"/>
    <p:sldId id="434" r:id="rId107"/>
    <p:sldId id="333" r:id="rId108"/>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1C2"/>
    <a:srgbClr val="EC771B"/>
    <a:srgbClr val="D33530"/>
    <a:srgbClr val="E663E2"/>
    <a:srgbClr val="F9AA4C"/>
    <a:srgbClr val="2A8663"/>
    <a:srgbClr val="FF62BC"/>
    <a:srgbClr val="FFF500"/>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5" autoAdjust="0"/>
    <p:restoredTop sz="94660"/>
  </p:normalViewPr>
  <p:slideViewPr>
    <p:cSldViewPr>
      <p:cViewPr>
        <p:scale>
          <a:sx n="96" d="100"/>
          <a:sy n="96" d="100"/>
        </p:scale>
        <p:origin x="-570" y="-36"/>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47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AC5B2B-31A4-4267-9889-BF59DBBBA7CA}" type="datetimeFigureOut">
              <a:rPr lang="ko-KR" altLang="en-US" smtClean="0"/>
              <a:t>2022-11-05</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97A768-E1EE-4069-AAC5-49F7F97F841E}" type="slidenum">
              <a:rPr lang="ko-KR" altLang="en-US" smtClean="0"/>
              <a:t>‹#›</a:t>
            </a:fld>
            <a:endParaRPr lang="ko-KR" altLang="en-US"/>
          </a:p>
        </p:txBody>
      </p:sp>
    </p:spTree>
    <p:extLst>
      <p:ext uri="{BB962C8B-B14F-4D97-AF65-F5344CB8AC3E}">
        <p14:creationId xmlns:p14="http://schemas.microsoft.com/office/powerpoint/2010/main" val="176424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F717D-5B63-48E7-8E90-E9529790C826}" type="datetimeFigureOut">
              <a:rPr lang="ko-KR" altLang="en-US" smtClean="0"/>
              <a:t>2022-11-05</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784A3-40D8-48F6-BE9C-B857E15F681B}" type="slidenum">
              <a:rPr lang="ko-KR" altLang="en-US" smtClean="0"/>
              <a:t>‹#›</a:t>
            </a:fld>
            <a:endParaRPr lang="ko-KR" altLang="en-US"/>
          </a:p>
        </p:txBody>
      </p:sp>
    </p:spTree>
    <p:extLst>
      <p:ext uri="{BB962C8B-B14F-4D97-AF65-F5344CB8AC3E}">
        <p14:creationId xmlns:p14="http://schemas.microsoft.com/office/powerpoint/2010/main" val="363486940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1026" name="Picture 2" descr="E:\002-KIMS BUSINESS\007-02-Fullslidesppt-Contents\20161206\02-\color-penci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955036"/>
            <a:ext cx="9144000" cy="2188464"/>
          </a:xfrm>
          <a:prstGeom prst="rect">
            <a:avLst/>
          </a:prstGeom>
          <a:solidFill>
            <a:schemeClr val="bg1"/>
          </a:solidFill>
        </p:spPr>
      </p:pic>
      <p:sp>
        <p:nvSpPr>
          <p:cNvPr id="10" name="Text Placeholder 9"/>
          <p:cNvSpPr>
            <a:spLocks noGrp="1"/>
          </p:cNvSpPr>
          <p:nvPr>
            <p:ph type="body" sz="quarter" idx="10" hasCustomPrompt="1"/>
          </p:nvPr>
        </p:nvSpPr>
        <p:spPr>
          <a:xfrm>
            <a:off x="0" y="815724"/>
            <a:ext cx="9144000" cy="586964"/>
          </a:xfrm>
          <a:prstGeom prst="rect">
            <a:avLst/>
          </a:prstGeom>
        </p:spPr>
        <p:txBody>
          <a:bodyPr anchor="ctr"/>
          <a:lstStyle>
            <a:lvl1pPr marL="0" indent="0" algn="ctr">
              <a:lnSpc>
                <a:spcPct val="100000"/>
              </a:lnSpc>
              <a:buNone/>
              <a:defRPr sz="3600" b="1" baseline="0">
                <a:solidFill>
                  <a:schemeClr val="accent3"/>
                </a:solidFill>
                <a:latin typeface="+mj-lt"/>
                <a:cs typeface="Arial" pitchFamily="34" charset="0"/>
              </a:defRPr>
            </a:lvl1pPr>
          </a:lstStyle>
          <a:p>
            <a:pPr lvl="0"/>
            <a:r>
              <a:rPr lang="en-US" altLang="ko-KR" dirty="0"/>
              <a:t>Your Presentation Name Here</a:t>
            </a:r>
          </a:p>
        </p:txBody>
      </p:sp>
      <p:sp>
        <p:nvSpPr>
          <p:cNvPr id="11" name="Text Placeholder 9"/>
          <p:cNvSpPr>
            <a:spLocks noGrp="1"/>
          </p:cNvSpPr>
          <p:nvPr>
            <p:ph type="body" sz="quarter" idx="11" hasCustomPrompt="1"/>
          </p:nvPr>
        </p:nvSpPr>
        <p:spPr>
          <a:xfrm>
            <a:off x="-148" y="1402688"/>
            <a:ext cx="9144000" cy="288032"/>
          </a:xfrm>
          <a:prstGeom prst="rect">
            <a:avLst/>
          </a:prstGeom>
        </p:spPr>
        <p:txBody>
          <a:bodyPr anchor="ctr"/>
          <a:lstStyle>
            <a:lvl1pPr marL="0" indent="0" algn="ctr">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3291830"/>
            <a:ext cx="9144000" cy="1851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539552" y="3628599"/>
            <a:ext cx="3115187" cy="1178133"/>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01118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395536" y="159482"/>
            <a:ext cx="8352928" cy="482453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22588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80195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896935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17" name="Picture Placeholder 2"/>
          <p:cNvSpPr>
            <a:spLocks noGrp="1"/>
          </p:cNvSpPr>
          <p:nvPr>
            <p:ph type="pic" idx="14" hasCustomPrompt="1"/>
          </p:nvPr>
        </p:nvSpPr>
        <p:spPr>
          <a:xfrm>
            <a:off x="487207" y="1259198"/>
            <a:ext cx="2375807" cy="341630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3016871" y="1258740"/>
            <a:ext cx="1800000" cy="23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4946664" y="1258740"/>
            <a:ext cx="1800000" cy="23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6876456" y="1258740"/>
            <a:ext cx="1800000" cy="23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3016871" y="3723878"/>
            <a:ext cx="1800000" cy="9516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p:cNvSpPr/>
          <p:nvPr userDrawn="1"/>
        </p:nvSpPr>
        <p:spPr>
          <a:xfrm>
            <a:off x="4946664" y="3723878"/>
            <a:ext cx="1800000" cy="951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5"/>
          <p:cNvSpPr/>
          <p:nvPr userDrawn="1"/>
        </p:nvSpPr>
        <p:spPr>
          <a:xfrm>
            <a:off x="6876456" y="3723878"/>
            <a:ext cx="1800000" cy="951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3642106" y="1274642"/>
            <a:ext cx="1987177"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2" hasCustomPrompt="1"/>
          </p:nvPr>
        </p:nvSpPr>
        <p:spPr>
          <a:xfrm>
            <a:off x="5628812" y="1274642"/>
            <a:ext cx="1757238"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7385770" y="1274642"/>
            <a:ext cx="1757238"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4" hasCustomPrompt="1"/>
          </p:nvPr>
        </p:nvSpPr>
        <p:spPr>
          <a:xfrm>
            <a:off x="3638459" y="2964646"/>
            <a:ext cx="1987177"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p:cNvSpPr>
            <a:spLocks noGrp="1"/>
          </p:cNvSpPr>
          <p:nvPr>
            <p:ph type="pic" idx="15" hasCustomPrompt="1"/>
          </p:nvPr>
        </p:nvSpPr>
        <p:spPr>
          <a:xfrm>
            <a:off x="5625165" y="2964646"/>
            <a:ext cx="1757238"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Picture Placeholder 2"/>
          <p:cNvSpPr>
            <a:spLocks noGrp="1"/>
          </p:cNvSpPr>
          <p:nvPr>
            <p:ph type="pic" idx="16" hasCustomPrompt="1"/>
          </p:nvPr>
        </p:nvSpPr>
        <p:spPr>
          <a:xfrm>
            <a:off x="7382123" y="2964646"/>
            <a:ext cx="1757238"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1" y="1272646"/>
            <a:ext cx="3644522" cy="33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611906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latin typeface="+mn-lt"/>
                <a:cs typeface="Arial" pitchFamily="34" charset="0"/>
              </a:defRPr>
            </a:lvl1pPr>
          </a:lstStyle>
          <a:p>
            <a:pPr lvl="0"/>
            <a:r>
              <a:rPr lang="en-US" altLang="ko-KR" dirty="0"/>
              <a:t>Insert the title of your subtitle Here</a:t>
            </a:r>
          </a:p>
        </p:txBody>
      </p:sp>
      <p:sp>
        <p:nvSpPr>
          <p:cNvPr id="12" name="Picture Placeholder 2"/>
          <p:cNvSpPr>
            <a:spLocks noGrp="1"/>
          </p:cNvSpPr>
          <p:nvPr>
            <p:ph type="pic" idx="1" hasCustomPrompt="1"/>
          </p:nvPr>
        </p:nvSpPr>
        <p:spPr>
          <a:xfrm>
            <a:off x="4932039" y="1239550"/>
            <a:ext cx="3743959" cy="343595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02549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0" y="0"/>
            <a:ext cx="9144000" cy="98757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51470"/>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27534"/>
            <a:ext cx="9144000" cy="288032"/>
          </a:xfrm>
          <a:prstGeom prst="rect">
            <a:avLst/>
          </a:prstGeom>
        </p:spPr>
        <p:txBody>
          <a:bodyPr anchor="ctr"/>
          <a:lstStyle>
            <a:lvl1pPr marL="0" indent="0" algn="ctr">
              <a:buNone/>
              <a:defRPr sz="14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of your subtitle Here</a:t>
            </a:r>
          </a:p>
        </p:txBody>
      </p:sp>
      <p:sp>
        <p:nvSpPr>
          <p:cNvPr id="6" name="Rectangle 5"/>
          <p:cNvSpPr/>
          <p:nvPr userDrawn="1"/>
        </p:nvSpPr>
        <p:spPr>
          <a:xfrm>
            <a:off x="0" y="2787774"/>
            <a:ext cx="9144000" cy="1851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7200" y="1239550"/>
            <a:ext cx="4170638" cy="2285250"/>
          </a:xfrm>
          <a:prstGeom prst="rect">
            <a:avLst/>
          </a:prstGeom>
        </p:spPr>
      </p:pic>
      <p:sp>
        <p:nvSpPr>
          <p:cNvPr id="12" name="Picture Placeholder 2"/>
          <p:cNvSpPr>
            <a:spLocks noGrp="1"/>
          </p:cNvSpPr>
          <p:nvPr>
            <p:ph type="pic" idx="1" hasCustomPrompt="1"/>
          </p:nvPr>
        </p:nvSpPr>
        <p:spPr>
          <a:xfrm>
            <a:off x="3054196" y="1347614"/>
            <a:ext cx="2767817" cy="1800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59538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strike="noStrike" baseline="0">
                <a:latin typeface="+mn-lt"/>
                <a:ea typeface="+mj-ea"/>
                <a:cs typeface="Arial" pitchFamily="34" charset="0"/>
              </a:defRPr>
            </a:lvl1pPr>
          </a:lstStyle>
          <a:p>
            <a:pPr lvl="0"/>
            <a:r>
              <a:rPr lang="en-US" altLang="ko-KR" dirty="0"/>
              <a:t>Insert the title of your subtitle Here</a:t>
            </a:r>
          </a:p>
        </p:txBody>
      </p:sp>
      <p:pic>
        <p:nvPicPr>
          <p:cNvPr id="4099" name="Picture 3" descr="D:\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86943" y="2427734"/>
            <a:ext cx="2170113" cy="2163763"/>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 hasCustomPrompt="1"/>
          </p:nvPr>
        </p:nvSpPr>
        <p:spPr>
          <a:xfrm>
            <a:off x="3592765" y="2525682"/>
            <a:ext cx="1969901" cy="134221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13" name="Picture 2" descr="E:\002-KIMS BUSINESS\007-02-Fullslidesppt-Contents\20161206\02-\color-pencil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79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058804" y="469664"/>
            <a:ext cx="4085196" cy="1309998"/>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5058804" y="1779662"/>
            <a:ext cx="4085196"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1" y="0"/>
            <a:ext cx="2843808"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843808" y="0"/>
            <a:ext cx="174699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69988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solidFill>
          <a:schemeClr val="accent2"/>
        </a:solid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5058804" y="1909824"/>
            <a:ext cx="4085196" cy="1309998"/>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3" name="Picture Placeholder 2"/>
          <p:cNvSpPr>
            <a:spLocks noGrp="1"/>
          </p:cNvSpPr>
          <p:nvPr>
            <p:ph type="pic" idx="1" hasCustomPrompt="1"/>
          </p:nvPr>
        </p:nvSpPr>
        <p:spPr>
          <a:xfrm>
            <a:off x="0" y="0"/>
            <a:ext cx="4499992" cy="253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2" hasCustomPrompt="1"/>
          </p:nvPr>
        </p:nvSpPr>
        <p:spPr>
          <a:xfrm>
            <a:off x="0" y="2605500"/>
            <a:ext cx="4499992" cy="253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3698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0182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2"/>
        </a:solidFill>
        <a:effectLst/>
      </p:bgPr>
    </p:bg>
    <p:spTree>
      <p:nvGrpSpPr>
        <p:cNvPr id="1" name=""/>
        <p:cNvGrpSpPr/>
        <p:nvPr/>
      </p:nvGrpSpPr>
      <p:grpSpPr>
        <a:xfrm>
          <a:off x="0" y="0"/>
          <a:ext cx="0" cy="0"/>
          <a:chOff x="0" y="0"/>
          <a:chExt cx="0" cy="0"/>
        </a:xfrm>
      </p:grpSpPr>
      <p:pic>
        <p:nvPicPr>
          <p:cNvPr id="3076" name="Picture 4" descr="C:\Users\WIN7\Downloads\color-1305606_1920.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2350" b="7734"/>
          <a:stretch/>
        </p:blipFill>
        <p:spPr bwMode="auto">
          <a:xfrm>
            <a:off x="0" y="0"/>
            <a:ext cx="9144000" cy="3340100"/>
          </a:xfrm>
          <a:prstGeom prst="rect">
            <a:avLst/>
          </a:prstGeom>
          <a:solidFill>
            <a:srgbClr val="FE51C2"/>
          </a:solidFill>
        </p:spPr>
      </p:pic>
      <p:sp>
        <p:nvSpPr>
          <p:cNvPr id="10" name="Text Placeholder 9"/>
          <p:cNvSpPr>
            <a:spLocks noGrp="1"/>
          </p:cNvSpPr>
          <p:nvPr>
            <p:ph type="body" sz="quarter" idx="10" hasCustomPrompt="1"/>
          </p:nvPr>
        </p:nvSpPr>
        <p:spPr>
          <a:xfrm>
            <a:off x="0" y="3794744"/>
            <a:ext cx="9144000" cy="576063"/>
          </a:xfrm>
          <a:prstGeom prst="rect">
            <a:avLst/>
          </a:prstGeom>
        </p:spPr>
        <p:txBody>
          <a:bodyPr anchor="ctr"/>
          <a:lstStyle>
            <a:lvl1pPr marL="0" indent="0" algn="ctr">
              <a:buNone/>
              <a:defRPr sz="36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370808"/>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689176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Layout">
    <p:bg>
      <p:bgPr>
        <a:solidFill>
          <a:schemeClr val="accent3"/>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72000" y="2139702"/>
            <a:ext cx="45720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572000" y="2715766"/>
            <a:ext cx="45720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4101" name="Picture 5" descr="E:\002-KIMS BUSINESS\007-02-Fullslidesppt-Contents\20161206\02-\pencil-p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7" y="0"/>
            <a:ext cx="2678021" cy="5143500"/>
          </a:xfrm>
          <a:prstGeom prst="rect">
            <a:avLst/>
          </a:prstGeom>
          <a:solidFill>
            <a:srgbClr val="EC771B"/>
          </a:solidFill>
        </p:spPr>
      </p:pic>
    </p:spTree>
    <p:extLst>
      <p:ext uri="{BB962C8B-B14F-4D97-AF65-F5344CB8AC3E}">
        <p14:creationId xmlns:p14="http://schemas.microsoft.com/office/powerpoint/2010/main" val="124386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Layout">
    <p:bg>
      <p:bgPr>
        <a:solidFill>
          <a:schemeClr val="accent3"/>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72000" y="2139702"/>
            <a:ext cx="45720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572000" y="2715766"/>
            <a:ext cx="45720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4101" name="Picture 5" descr="E:\002-KIMS BUSINESS\007-02-Fullslidesppt-Contents\20161206\02-\pencil-p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7" y="0"/>
            <a:ext cx="2678021" cy="5143500"/>
          </a:xfrm>
          <a:prstGeom prst="rect">
            <a:avLst/>
          </a:prstGeom>
          <a:solidFill>
            <a:srgbClr val="EC771B"/>
          </a:solidFill>
        </p:spPr>
      </p:pic>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27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395536" y="159482"/>
            <a:ext cx="8352928" cy="482453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22588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80195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39653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p:bg>
      <p:bgPr>
        <a:solidFill>
          <a:schemeClr val="bg1"/>
        </a:solidFill>
        <a:effectLst/>
      </p:bgPr>
    </p:bg>
    <p:spTree>
      <p:nvGrpSpPr>
        <p:cNvPr id="1" name=""/>
        <p:cNvGrpSpPr/>
        <p:nvPr/>
      </p:nvGrpSpPr>
      <p:grpSpPr>
        <a:xfrm>
          <a:off x="0" y="0"/>
          <a:ext cx="0" cy="0"/>
          <a:chOff x="0" y="0"/>
          <a:chExt cx="0" cy="0"/>
        </a:xfrm>
      </p:grpSpPr>
      <p:pic>
        <p:nvPicPr>
          <p:cNvPr id="2051" name="Picture 3" descr="E:\002-KIMS BUSINESS\007-02-Fullslidesppt-Contents\20161206\02-\blue-penci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 y="2859782"/>
            <a:ext cx="3867829" cy="2283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9"/>
          <p:cNvSpPr>
            <a:spLocks noGrp="1"/>
          </p:cNvSpPr>
          <p:nvPr>
            <p:ph type="body" sz="quarter" idx="10" hasCustomPrompt="1"/>
          </p:nvPr>
        </p:nvSpPr>
        <p:spPr>
          <a:xfrm>
            <a:off x="683568" y="483518"/>
            <a:ext cx="2592288" cy="1224136"/>
          </a:xfrm>
          <a:prstGeom prst="rect">
            <a:avLst/>
          </a:prstGeom>
        </p:spPr>
        <p:txBody>
          <a:bodyPr anchor="ctr"/>
          <a:lstStyle>
            <a:lvl1pPr marL="0" indent="0" algn="l">
              <a:buNone/>
              <a:defRPr sz="3600" b="0" baseline="0">
                <a:solidFill>
                  <a:schemeClr val="accent3"/>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683568" y="1707654"/>
            <a:ext cx="2592288" cy="576064"/>
          </a:xfrm>
          <a:prstGeom prst="rect">
            <a:avLst/>
          </a:prstGeom>
        </p:spPr>
        <p:txBody>
          <a:bodyPr anchor="ctr"/>
          <a:lstStyle>
            <a:lvl1pPr marL="0" indent="0" algn="l">
              <a:buNone/>
              <a:defRPr sz="14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a:t>
            </a:r>
          </a:p>
          <a:p>
            <a:pPr lvl="0"/>
            <a:r>
              <a:rPr lang="en-US" altLang="ko-KR" dirty="0"/>
              <a:t>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45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5" name="Freeform 4"/>
          <p:cNvSpPr/>
          <p:nvPr userDrawn="1"/>
        </p:nvSpPr>
        <p:spPr>
          <a:xfrm>
            <a:off x="3816606" y="2514208"/>
            <a:ext cx="1296145" cy="2648247"/>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424245 w 3650621"/>
              <a:gd name="connsiteY0" fmla="*/ 6728001 h 6728001"/>
              <a:gd name="connsiteX1" fmla="*/ 3650621 w 3650621"/>
              <a:gd name="connsiteY1" fmla="*/ 6702635 h 6728001"/>
              <a:gd name="connsiteX2" fmla="*/ 2640971 w 3650621"/>
              <a:gd name="connsiteY2" fmla="*/ 3878472 h 6728001"/>
              <a:gd name="connsiteX3" fmla="*/ 2539547 w 3650621"/>
              <a:gd name="connsiteY3" fmla="*/ 3373073 h 6728001"/>
              <a:gd name="connsiteX4" fmla="*/ 2755270 w 3650621"/>
              <a:gd name="connsiteY4" fmla="*/ 2811673 h 6728001"/>
              <a:gd name="connsiteX5" fmla="*/ 2864809 w 3650621"/>
              <a:gd name="connsiteY5" fmla="*/ 2192548 h 6728001"/>
              <a:gd name="connsiteX6" fmla="*/ 3512509 w 3650621"/>
              <a:gd name="connsiteY6" fmla="*/ 1301960 h 6728001"/>
              <a:gd name="connsiteX7" fmla="*/ 3298197 w 3650621"/>
              <a:gd name="connsiteY7" fmla="*/ 1178135 h 6728001"/>
              <a:gd name="connsiteX8" fmla="*/ 2607634 w 3650621"/>
              <a:gd name="connsiteY8" fmla="*/ 1878222 h 6728001"/>
              <a:gd name="connsiteX9" fmla="*/ 2531434 w 3650621"/>
              <a:gd name="connsiteY9" fmla="*/ 1821072 h 6728001"/>
              <a:gd name="connsiteX10" fmla="*/ 2874334 w 3650621"/>
              <a:gd name="connsiteY10" fmla="*/ 563772 h 6728001"/>
              <a:gd name="connsiteX11" fmla="*/ 2598109 w 3650621"/>
              <a:gd name="connsiteY11" fmla="*/ 397084 h 6728001"/>
              <a:gd name="connsiteX12" fmla="*/ 2207584 w 3650621"/>
              <a:gd name="connsiteY12" fmla="*/ 1659147 h 6728001"/>
              <a:gd name="connsiteX13" fmla="*/ 2131384 w 3650621"/>
              <a:gd name="connsiteY13" fmla="*/ 1597235 h 6728001"/>
              <a:gd name="connsiteX14" fmla="*/ 2193297 w 3650621"/>
              <a:gd name="connsiteY14" fmla="*/ 154197 h 6728001"/>
              <a:gd name="connsiteX15" fmla="*/ 1878971 w 3650621"/>
              <a:gd name="connsiteY15" fmla="*/ 163723 h 6728001"/>
              <a:gd name="connsiteX16" fmla="*/ 1798009 w 3650621"/>
              <a:gd name="connsiteY16" fmla="*/ 1554373 h 6728001"/>
              <a:gd name="connsiteX17" fmla="*/ 1674184 w 3650621"/>
              <a:gd name="connsiteY17" fmla="*/ 1559134 h 6728001"/>
              <a:gd name="connsiteX18" fmla="*/ 1593221 w 3650621"/>
              <a:gd name="connsiteY18" fmla="*/ 378035 h 6728001"/>
              <a:gd name="connsiteX19" fmla="*/ 1307472 w 3650621"/>
              <a:gd name="connsiteY19" fmla="*/ 368510 h 6728001"/>
              <a:gd name="connsiteX20" fmla="*/ 1312234 w 3650621"/>
              <a:gd name="connsiteY20" fmla="*/ 1635335 h 6728001"/>
              <a:gd name="connsiteX21" fmla="*/ 1259846 w 3650621"/>
              <a:gd name="connsiteY21" fmla="*/ 2025860 h 6728001"/>
              <a:gd name="connsiteX22" fmla="*/ 902659 w 3650621"/>
              <a:gd name="connsiteY22" fmla="*/ 2302085 h 6728001"/>
              <a:gd name="connsiteX23" fmla="*/ 207334 w 3650621"/>
              <a:gd name="connsiteY23" fmla="*/ 1787735 h 6728001"/>
              <a:gd name="connsiteX24" fmla="*/ 173996 w 3650621"/>
              <a:gd name="connsiteY24" fmla="*/ 2092535 h 6728001"/>
              <a:gd name="connsiteX25" fmla="*/ 745496 w 3650621"/>
              <a:gd name="connsiteY25" fmla="*/ 2806910 h 6728001"/>
              <a:gd name="connsiteX26" fmla="*/ 1440822 w 3650621"/>
              <a:gd name="connsiteY26" fmla="*/ 3583198 h 6728001"/>
              <a:gd name="connsiteX27" fmla="*/ 1617034 w 3650621"/>
              <a:gd name="connsiteY27" fmla="*/ 4107073 h 6728001"/>
              <a:gd name="connsiteX28" fmla="*/ 1424245 w 3650621"/>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78205 w 3560733"/>
              <a:gd name="connsiteY22" fmla="*/ 2295217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378326 w 3514814"/>
              <a:gd name="connsiteY0" fmla="*/ 6728001 h 6728001"/>
              <a:gd name="connsiteX1" fmla="*/ 3144559 w 3514814"/>
              <a:gd name="connsiteY1" fmla="*/ 6709503 h 6728001"/>
              <a:gd name="connsiteX2" fmla="*/ 2595052 w 3514814"/>
              <a:gd name="connsiteY2" fmla="*/ 3878472 h 6728001"/>
              <a:gd name="connsiteX3" fmla="*/ 2507364 w 3514814"/>
              <a:gd name="connsiteY3" fmla="*/ 3482959 h 6728001"/>
              <a:gd name="connsiteX4" fmla="*/ 2778029 w 3514814"/>
              <a:gd name="connsiteY4" fmla="*/ 2866616 h 6728001"/>
              <a:gd name="connsiteX5" fmla="*/ 2818890 w 3514814"/>
              <a:gd name="connsiteY5" fmla="*/ 2192548 h 6728001"/>
              <a:gd name="connsiteX6" fmla="*/ 3466590 w 3514814"/>
              <a:gd name="connsiteY6" fmla="*/ 1301960 h 6728001"/>
              <a:gd name="connsiteX7" fmla="*/ 3252278 w 3514814"/>
              <a:gd name="connsiteY7" fmla="*/ 1178135 h 6728001"/>
              <a:gd name="connsiteX8" fmla="*/ 2561715 w 3514814"/>
              <a:gd name="connsiteY8" fmla="*/ 1878222 h 6728001"/>
              <a:gd name="connsiteX9" fmla="*/ 2485515 w 3514814"/>
              <a:gd name="connsiteY9" fmla="*/ 1821072 h 6728001"/>
              <a:gd name="connsiteX10" fmla="*/ 2828415 w 3514814"/>
              <a:gd name="connsiteY10" fmla="*/ 563772 h 6728001"/>
              <a:gd name="connsiteX11" fmla="*/ 2552190 w 3514814"/>
              <a:gd name="connsiteY11" fmla="*/ 397084 h 6728001"/>
              <a:gd name="connsiteX12" fmla="*/ 2161665 w 3514814"/>
              <a:gd name="connsiteY12" fmla="*/ 1659147 h 6728001"/>
              <a:gd name="connsiteX13" fmla="*/ 2085465 w 3514814"/>
              <a:gd name="connsiteY13" fmla="*/ 1597235 h 6728001"/>
              <a:gd name="connsiteX14" fmla="*/ 2147378 w 3514814"/>
              <a:gd name="connsiteY14" fmla="*/ 154197 h 6728001"/>
              <a:gd name="connsiteX15" fmla="*/ 1833052 w 3514814"/>
              <a:gd name="connsiteY15" fmla="*/ 163723 h 6728001"/>
              <a:gd name="connsiteX16" fmla="*/ 1752090 w 3514814"/>
              <a:gd name="connsiteY16" fmla="*/ 1554373 h 6728001"/>
              <a:gd name="connsiteX17" fmla="*/ 1628265 w 3514814"/>
              <a:gd name="connsiteY17" fmla="*/ 1559134 h 6728001"/>
              <a:gd name="connsiteX18" fmla="*/ 1547302 w 3514814"/>
              <a:gd name="connsiteY18" fmla="*/ 378035 h 6728001"/>
              <a:gd name="connsiteX19" fmla="*/ 1261553 w 3514814"/>
              <a:gd name="connsiteY19" fmla="*/ 368510 h 6728001"/>
              <a:gd name="connsiteX20" fmla="*/ 1266315 w 3514814"/>
              <a:gd name="connsiteY20" fmla="*/ 1635335 h 6728001"/>
              <a:gd name="connsiteX21" fmla="*/ 1213927 w 3514814"/>
              <a:gd name="connsiteY21" fmla="*/ 2025860 h 6728001"/>
              <a:gd name="connsiteX22" fmla="*/ 932286 w 3514814"/>
              <a:gd name="connsiteY22" fmla="*/ 2295217 h 6728001"/>
              <a:gd name="connsiteX23" fmla="*/ 291903 w 3514814"/>
              <a:gd name="connsiteY23" fmla="*/ 1822074 h 6728001"/>
              <a:gd name="connsiteX24" fmla="*/ 128077 w 3514814"/>
              <a:gd name="connsiteY24" fmla="*/ 2092535 h 6728001"/>
              <a:gd name="connsiteX25" fmla="*/ 699577 w 3514814"/>
              <a:gd name="connsiteY25" fmla="*/ 2806910 h 6728001"/>
              <a:gd name="connsiteX26" fmla="*/ 1394903 w 3514814"/>
              <a:gd name="connsiteY26" fmla="*/ 3583198 h 6728001"/>
              <a:gd name="connsiteX27" fmla="*/ 1571115 w 3514814"/>
              <a:gd name="connsiteY27" fmla="*/ 4107073 h 6728001"/>
              <a:gd name="connsiteX28" fmla="*/ 1378326 w 3514814"/>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867877 w 3450405"/>
              <a:gd name="connsiteY22" fmla="*/ 2295217 h 6728001"/>
              <a:gd name="connsiteX23" fmla="*/ 227494 w 3450405"/>
              <a:gd name="connsiteY23" fmla="*/ 1822074 h 6728001"/>
              <a:gd name="connsiteX24" fmla="*/ 159816 w 3450405"/>
              <a:gd name="connsiteY24" fmla="*/ 2133742 h 6728001"/>
              <a:gd name="connsiteX25" fmla="*/ 635168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867877 w 3450405"/>
              <a:gd name="connsiteY22" fmla="*/ 2295217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1097303 w 3450405"/>
              <a:gd name="connsiteY22" fmla="*/ 2047827 h 6728001"/>
              <a:gd name="connsiteX23" fmla="*/ 909084 w 3450405"/>
              <a:gd name="connsiteY23" fmla="*/ 2336423 h 6728001"/>
              <a:gd name="connsiteX24" fmla="*/ 227494 w 3450405"/>
              <a:gd name="connsiteY24" fmla="*/ 1822074 h 6728001"/>
              <a:gd name="connsiteX25" fmla="*/ 159816 w 3450405"/>
              <a:gd name="connsiteY25" fmla="*/ 2133742 h 6728001"/>
              <a:gd name="connsiteX26" fmla="*/ 669507 w 3450405"/>
              <a:gd name="connsiteY26" fmla="*/ 2806910 h 6728001"/>
              <a:gd name="connsiteX27" fmla="*/ 1330494 w 3450405"/>
              <a:gd name="connsiteY27" fmla="*/ 3583198 h 6728001"/>
              <a:gd name="connsiteX28" fmla="*/ 1506706 w 3450405"/>
              <a:gd name="connsiteY28" fmla="*/ 4107073 h 6728001"/>
              <a:gd name="connsiteX29" fmla="*/ 1313917 w 3450405"/>
              <a:gd name="connsiteY29"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909084 w 3450405"/>
              <a:gd name="connsiteY21" fmla="*/ 2336423 h 6728001"/>
              <a:gd name="connsiteX22" fmla="*/ 227494 w 3450405"/>
              <a:gd name="connsiteY22" fmla="*/ 1822074 h 6728001"/>
              <a:gd name="connsiteX23" fmla="*/ 159816 w 3450405"/>
              <a:gd name="connsiteY23" fmla="*/ 2133742 h 6728001"/>
              <a:gd name="connsiteX24" fmla="*/ 669507 w 3450405"/>
              <a:gd name="connsiteY24" fmla="*/ 2806910 h 6728001"/>
              <a:gd name="connsiteX25" fmla="*/ 1330494 w 3450405"/>
              <a:gd name="connsiteY25" fmla="*/ 3583198 h 6728001"/>
              <a:gd name="connsiteX26" fmla="*/ 1506706 w 3450405"/>
              <a:gd name="connsiteY26" fmla="*/ 4107073 h 6728001"/>
              <a:gd name="connsiteX27" fmla="*/ 1313917 w 3450405"/>
              <a:gd name="connsiteY27"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563856 w 3450405"/>
              <a:gd name="connsiteY16" fmla="*/ 1559134 h 6728001"/>
              <a:gd name="connsiteX17" fmla="*/ 1482893 w 3450405"/>
              <a:gd name="connsiteY17" fmla="*/ 378035 h 6728001"/>
              <a:gd name="connsiteX18" fmla="*/ 1197144 w 3450405"/>
              <a:gd name="connsiteY18" fmla="*/ 368510 h 6728001"/>
              <a:gd name="connsiteX19" fmla="*/ 1188171 w 3450405"/>
              <a:gd name="connsiteY19" fmla="*/ 1717750 h 6728001"/>
              <a:gd name="connsiteX20" fmla="*/ 909084 w 3450405"/>
              <a:gd name="connsiteY20" fmla="*/ 2336423 h 6728001"/>
              <a:gd name="connsiteX21" fmla="*/ 227494 w 3450405"/>
              <a:gd name="connsiteY21" fmla="*/ 1822074 h 6728001"/>
              <a:gd name="connsiteX22" fmla="*/ 159816 w 3450405"/>
              <a:gd name="connsiteY22" fmla="*/ 2133742 h 6728001"/>
              <a:gd name="connsiteX23" fmla="*/ 669507 w 3450405"/>
              <a:gd name="connsiteY23" fmla="*/ 2806910 h 6728001"/>
              <a:gd name="connsiteX24" fmla="*/ 1330494 w 3450405"/>
              <a:gd name="connsiteY24" fmla="*/ 3583198 h 6728001"/>
              <a:gd name="connsiteX25" fmla="*/ 1506706 w 3450405"/>
              <a:gd name="connsiteY25" fmla="*/ 4107073 h 6728001"/>
              <a:gd name="connsiteX26" fmla="*/ 1313917 w 3450405"/>
              <a:gd name="connsiteY26"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21056 w 3450405"/>
              <a:gd name="connsiteY12" fmla="*/ 1597235 h 6728001"/>
              <a:gd name="connsiteX13" fmla="*/ 2082969 w 3450405"/>
              <a:gd name="connsiteY13" fmla="*/ 154197 h 6728001"/>
              <a:gd name="connsiteX14" fmla="*/ 1768643 w 3450405"/>
              <a:gd name="connsiteY14" fmla="*/ 163723 h 6728001"/>
              <a:gd name="connsiteX15" fmla="*/ 1563856 w 3450405"/>
              <a:gd name="connsiteY15" fmla="*/ 1559134 h 6728001"/>
              <a:gd name="connsiteX16" fmla="*/ 1482893 w 3450405"/>
              <a:gd name="connsiteY16" fmla="*/ 378035 h 6728001"/>
              <a:gd name="connsiteX17" fmla="*/ 1197144 w 3450405"/>
              <a:gd name="connsiteY17" fmla="*/ 368510 h 6728001"/>
              <a:gd name="connsiteX18" fmla="*/ 1188171 w 3450405"/>
              <a:gd name="connsiteY18" fmla="*/ 1717750 h 6728001"/>
              <a:gd name="connsiteX19" fmla="*/ 909084 w 3450405"/>
              <a:gd name="connsiteY19" fmla="*/ 2336423 h 6728001"/>
              <a:gd name="connsiteX20" fmla="*/ 227494 w 3450405"/>
              <a:gd name="connsiteY20" fmla="*/ 1822074 h 6728001"/>
              <a:gd name="connsiteX21" fmla="*/ 159816 w 3450405"/>
              <a:gd name="connsiteY21" fmla="*/ 2133742 h 6728001"/>
              <a:gd name="connsiteX22" fmla="*/ 669507 w 3450405"/>
              <a:gd name="connsiteY22" fmla="*/ 2806910 h 6728001"/>
              <a:gd name="connsiteX23" fmla="*/ 1330494 w 3450405"/>
              <a:gd name="connsiteY23" fmla="*/ 3583198 h 6728001"/>
              <a:gd name="connsiteX24" fmla="*/ 1506706 w 3450405"/>
              <a:gd name="connsiteY24" fmla="*/ 4107073 h 6728001"/>
              <a:gd name="connsiteX25" fmla="*/ 1313917 w 3450405"/>
              <a:gd name="connsiteY25"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21056 w 3450405"/>
              <a:gd name="connsiteY11" fmla="*/ 1597235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82867 w 3450405"/>
              <a:gd name="connsiteY11" fmla="*/ 1638442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32541"/>
              <a:gd name="connsiteY0" fmla="*/ 6728001 h 6728001"/>
              <a:gd name="connsiteX1" fmla="*/ 3080150 w 3432541"/>
              <a:gd name="connsiteY1" fmla="*/ 6709503 h 6728001"/>
              <a:gd name="connsiteX2" fmla="*/ 2530643 w 3432541"/>
              <a:gd name="connsiteY2" fmla="*/ 3878472 h 6728001"/>
              <a:gd name="connsiteX3" fmla="*/ 2442955 w 3432541"/>
              <a:gd name="connsiteY3" fmla="*/ 3482959 h 6728001"/>
              <a:gd name="connsiteX4" fmla="*/ 2713620 w 3432541"/>
              <a:gd name="connsiteY4" fmla="*/ 2866616 h 6728001"/>
              <a:gd name="connsiteX5" fmla="*/ 2754481 w 3432541"/>
              <a:gd name="connsiteY5" fmla="*/ 2192548 h 6728001"/>
              <a:gd name="connsiteX6" fmla="*/ 3402181 w 3432541"/>
              <a:gd name="connsiteY6" fmla="*/ 1301960 h 6728001"/>
              <a:gd name="connsiteX7" fmla="*/ 3016174 w 3432541"/>
              <a:gd name="connsiteY7" fmla="*/ 1075118 h 6728001"/>
              <a:gd name="connsiteX8" fmla="*/ 2421106 w 3432541"/>
              <a:gd name="connsiteY8" fmla="*/ 1821072 h 6728001"/>
              <a:gd name="connsiteX9" fmla="*/ 2764006 w 3432541"/>
              <a:gd name="connsiteY9" fmla="*/ 563772 h 6728001"/>
              <a:gd name="connsiteX10" fmla="*/ 2487781 w 3432541"/>
              <a:gd name="connsiteY10" fmla="*/ 397084 h 6728001"/>
              <a:gd name="connsiteX11" fmla="*/ 2034792 w 3432541"/>
              <a:gd name="connsiteY11" fmla="*/ 1645310 h 6728001"/>
              <a:gd name="connsiteX12" fmla="*/ 2082969 w 3432541"/>
              <a:gd name="connsiteY12" fmla="*/ 154197 h 6728001"/>
              <a:gd name="connsiteX13" fmla="*/ 1768643 w 3432541"/>
              <a:gd name="connsiteY13" fmla="*/ 163723 h 6728001"/>
              <a:gd name="connsiteX14" fmla="*/ 1625667 w 3432541"/>
              <a:gd name="connsiteY14" fmla="*/ 1620945 h 6728001"/>
              <a:gd name="connsiteX15" fmla="*/ 1482893 w 3432541"/>
              <a:gd name="connsiteY15" fmla="*/ 378035 h 6728001"/>
              <a:gd name="connsiteX16" fmla="*/ 1197144 w 3432541"/>
              <a:gd name="connsiteY16" fmla="*/ 368510 h 6728001"/>
              <a:gd name="connsiteX17" fmla="*/ 1188171 w 3432541"/>
              <a:gd name="connsiteY17" fmla="*/ 1717750 h 6728001"/>
              <a:gd name="connsiteX18" fmla="*/ 909084 w 3432541"/>
              <a:gd name="connsiteY18" fmla="*/ 2336423 h 6728001"/>
              <a:gd name="connsiteX19" fmla="*/ 227494 w 3432541"/>
              <a:gd name="connsiteY19" fmla="*/ 1822074 h 6728001"/>
              <a:gd name="connsiteX20" fmla="*/ 159816 w 3432541"/>
              <a:gd name="connsiteY20" fmla="*/ 2133742 h 6728001"/>
              <a:gd name="connsiteX21" fmla="*/ 669507 w 3432541"/>
              <a:gd name="connsiteY21" fmla="*/ 2806910 h 6728001"/>
              <a:gd name="connsiteX22" fmla="*/ 1330494 w 3432541"/>
              <a:gd name="connsiteY22" fmla="*/ 3583198 h 6728001"/>
              <a:gd name="connsiteX23" fmla="*/ 1506706 w 3432541"/>
              <a:gd name="connsiteY23" fmla="*/ 4107073 h 6728001"/>
              <a:gd name="connsiteX24" fmla="*/ 1313917 w 3432541"/>
              <a:gd name="connsiteY24" fmla="*/ 6728001 h 6728001"/>
              <a:gd name="connsiteX0" fmla="*/ 1313917 w 3314077"/>
              <a:gd name="connsiteY0" fmla="*/ 6728001 h 6728001"/>
              <a:gd name="connsiteX1" fmla="*/ 3080150 w 3314077"/>
              <a:gd name="connsiteY1" fmla="*/ 6709503 h 6728001"/>
              <a:gd name="connsiteX2" fmla="*/ 2530643 w 3314077"/>
              <a:gd name="connsiteY2" fmla="*/ 3878472 h 6728001"/>
              <a:gd name="connsiteX3" fmla="*/ 2442955 w 3314077"/>
              <a:gd name="connsiteY3" fmla="*/ 3482959 h 6728001"/>
              <a:gd name="connsiteX4" fmla="*/ 2713620 w 3314077"/>
              <a:gd name="connsiteY4" fmla="*/ 2866616 h 6728001"/>
              <a:gd name="connsiteX5" fmla="*/ 2754481 w 3314077"/>
              <a:gd name="connsiteY5" fmla="*/ 2192548 h 6728001"/>
              <a:gd name="connsiteX6" fmla="*/ 3271692 w 3314077"/>
              <a:gd name="connsiteY6" fmla="*/ 1150868 h 6728001"/>
              <a:gd name="connsiteX7" fmla="*/ 3016174 w 3314077"/>
              <a:gd name="connsiteY7" fmla="*/ 1075118 h 6728001"/>
              <a:gd name="connsiteX8" fmla="*/ 2421106 w 3314077"/>
              <a:gd name="connsiteY8" fmla="*/ 1821072 h 6728001"/>
              <a:gd name="connsiteX9" fmla="*/ 2764006 w 3314077"/>
              <a:gd name="connsiteY9" fmla="*/ 563772 h 6728001"/>
              <a:gd name="connsiteX10" fmla="*/ 2487781 w 3314077"/>
              <a:gd name="connsiteY10" fmla="*/ 397084 h 6728001"/>
              <a:gd name="connsiteX11" fmla="*/ 2034792 w 3314077"/>
              <a:gd name="connsiteY11" fmla="*/ 1645310 h 6728001"/>
              <a:gd name="connsiteX12" fmla="*/ 2082969 w 3314077"/>
              <a:gd name="connsiteY12" fmla="*/ 154197 h 6728001"/>
              <a:gd name="connsiteX13" fmla="*/ 1768643 w 3314077"/>
              <a:gd name="connsiteY13" fmla="*/ 163723 h 6728001"/>
              <a:gd name="connsiteX14" fmla="*/ 1625667 w 3314077"/>
              <a:gd name="connsiteY14" fmla="*/ 1620945 h 6728001"/>
              <a:gd name="connsiteX15" fmla="*/ 1482893 w 3314077"/>
              <a:gd name="connsiteY15" fmla="*/ 378035 h 6728001"/>
              <a:gd name="connsiteX16" fmla="*/ 1197144 w 3314077"/>
              <a:gd name="connsiteY16" fmla="*/ 368510 h 6728001"/>
              <a:gd name="connsiteX17" fmla="*/ 1188171 w 3314077"/>
              <a:gd name="connsiteY17" fmla="*/ 1717750 h 6728001"/>
              <a:gd name="connsiteX18" fmla="*/ 909084 w 3314077"/>
              <a:gd name="connsiteY18" fmla="*/ 2336423 h 6728001"/>
              <a:gd name="connsiteX19" fmla="*/ 227494 w 3314077"/>
              <a:gd name="connsiteY19" fmla="*/ 1822074 h 6728001"/>
              <a:gd name="connsiteX20" fmla="*/ 159816 w 3314077"/>
              <a:gd name="connsiteY20" fmla="*/ 2133742 h 6728001"/>
              <a:gd name="connsiteX21" fmla="*/ 669507 w 3314077"/>
              <a:gd name="connsiteY21" fmla="*/ 2806910 h 6728001"/>
              <a:gd name="connsiteX22" fmla="*/ 1330494 w 3314077"/>
              <a:gd name="connsiteY22" fmla="*/ 3583198 h 6728001"/>
              <a:gd name="connsiteX23" fmla="*/ 1506706 w 3314077"/>
              <a:gd name="connsiteY23" fmla="*/ 4107073 h 6728001"/>
              <a:gd name="connsiteX24" fmla="*/ 1313917 w 3314077"/>
              <a:gd name="connsiteY24" fmla="*/ 6728001 h 6728001"/>
              <a:gd name="connsiteX0" fmla="*/ 1313917 w 3295291"/>
              <a:gd name="connsiteY0" fmla="*/ 6728001 h 6728001"/>
              <a:gd name="connsiteX1" fmla="*/ 3080150 w 3295291"/>
              <a:gd name="connsiteY1" fmla="*/ 6709503 h 6728001"/>
              <a:gd name="connsiteX2" fmla="*/ 2530643 w 3295291"/>
              <a:gd name="connsiteY2" fmla="*/ 3878472 h 6728001"/>
              <a:gd name="connsiteX3" fmla="*/ 2442955 w 3295291"/>
              <a:gd name="connsiteY3" fmla="*/ 3482959 h 6728001"/>
              <a:gd name="connsiteX4" fmla="*/ 2713620 w 3295291"/>
              <a:gd name="connsiteY4" fmla="*/ 2866616 h 6728001"/>
              <a:gd name="connsiteX5" fmla="*/ 2754481 w 3295291"/>
              <a:gd name="connsiteY5" fmla="*/ 2192548 h 6728001"/>
              <a:gd name="connsiteX6" fmla="*/ 3271692 w 3295291"/>
              <a:gd name="connsiteY6" fmla="*/ 1150868 h 6728001"/>
              <a:gd name="connsiteX7" fmla="*/ 3016174 w 3295291"/>
              <a:gd name="connsiteY7" fmla="*/ 1075118 h 6728001"/>
              <a:gd name="connsiteX8" fmla="*/ 2421106 w 3295291"/>
              <a:gd name="connsiteY8" fmla="*/ 1821072 h 6728001"/>
              <a:gd name="connsiteX9" fmla="*/ 2764006 w 3295291"/>
              <a:gd name="connsiteY9" fmla="*/ 563772 h 6728001"/>
              <a:gd name="connsiteX10" fmla="*/ 2487781 w 3295291"/>
              <a:gd name="connsiteY10" fmla="*/ 397084 h 6728001"/>
              <a:gd name="connsiteX11" fmla="*/ 2034792 w 3295291"/>
              <a:gd name="connsiteY11" fmla="*/ 1645310 h 6728001"/>
              <a:gd name="connsiteX12" fmla="*/ 2082969 w 3295291"/>
              <a:gd name="connsiteY12" fmla="*/ 154197 h 6728001"/>
              <a:gd name="connsiteX13" fmla="*/ 1768643 w 3295291"/>
              <a:gd name="connsiteY13" fmla="*/ 163723 h 6728001"/>
              <a:gd name="connsiteX14" fmla="*/ 1625667 w 3295291"/>
              <a:gd name="connsiteY14" fmla="*/ 1620945 h 6728001"/>
              <a:gd name="connsiteX15" fmla="*/ 1482893 w 3295291"/>
              <a:gd name="connsiteY15" fmla="*/ 378035 h 6728001"/>
              <a:gd name="connsiteX16" fmla="*/ 1197144 w 3295291"/>
              <a:gd name="connsiteY16" fmla="*/ 368510 h 6728001"/>
              <a:gd name="connsiteX17" fmla="*/ 1188171 w 3295291"/>
              <a:gd name="connsiteY17" fmla="*/ 1717750 h 6728001"/>
              <a:gd name="connsiteX18" fmla="*/ 909084 w 3295291"/>
              <a:gd name="connsiteY18" fmla="*/ 2336423 h 6728001"/>
              <a:gd name="connsiteX19" fmla="*/ 227494 w 3295291"/>
              <a:gd name="connsiteY19" fmla="*/ 1822074 h 6728001"/>
              <a:gd name="connsiteX20" fmla="*/ 159816 w 3295291"/>
              <a:gd name="connsiteY20" fmla="*/ 2133742 h 6728001"/>
              <a:gd name="connsiteX21" fmla="*/ 669507 w 3295291"/>
              <a:gd name="connsiteY21" fmla="*/ 2806910 h 6728001"/>
              <a:gd name="connsiteX22" fmla="*/ 1330494 w 3295291"/>
              <a:gd name="connsiteY22" fmla="*/ 3583198 h 6728001"/>
              <a:gd name="connsiteX23" fmla="*/ 1506706 w 3295291"/>
              <a:gd name="connsiteY23" fmla="*/ 4107073 h 6728001"/>
              <a:gd name="connsiteX24" fmla="*/ 1313917 w 3295291"/>
              <a:gd name="connsiteY24" fmla="*/ 6728001 h 6728001"/>
              <a:gd name="connsiteX0" fmla="*/ 1313917 w 3295291"/>
              <a:gd name="connsiteY0" fmla="*/ 6728001 h 6728001"/>
              <a:gd name="connsiteX1" fmla="*/ 3080150 w 3295291"/>
              <a:gd name="connsiteY1" fmla="*/ 6709503 h 6728001"/>
              <a:gd name="connsiteX2" fmla="*/ 2530643 w 3295291"/>
              <a:gd name="connsiteY2" fmla="*/ 3878472 h 6728001"/>
              <a:gd name="connsiteX3" fmla="*/ 2442955 w 3295291"/>
              <a:gd name="connsiteY3" fmla="*/ 3482959 h 6728001"/>
              <a:gd name="connsiteX4" fmla="*/ 2713620 w 3295291"/>
              <a:gd name="connsiteY4" fmla="*/ 2866616 h 6728001"/>
              <a:gd name="connsiteX5" fmla="*/ 2754481 w 3295291"/>
              <a:gd name="connsiteY5" fmla="*/ 2192548 h 6728001"/>
              <a:gd name="connsiteX6" fmla="*/ 3271692 w 3295291"/>
              <a:gd name="connsiteY6" fmla="*/ 1150868 h 6728001"/>
              <a:gd name="connsiteX7" fmla="*/ 3016174 w 3295291"/>
              <a:gd name="connsiteY7" fmla="*/ 1075118 h 6728001"/>
              <a:gd name="connsiteX8" fmla="*/ 2421106 w 3295291"/>
              <a:gd name="connsiteY8" fmla="*/ 1821072 h 6728001"/>
              <a:gd name="connsiteX9" fmla="*/ 2764006 w 3295291"/>
              <a:gd name="connsiteY9" fmla="*/ 563772 h 6728001"/>
              <a:gd name="connsiteX10" fmla="*/ 2487781 w 3295291"/>
              <a:gd name="connsiteY10" fmla="*/ 397084 h 6728001"/>
              <a:gd name="connsiteX11" fmla="*/ 2034792 w 3295291"/>
              <a:gd name="connsiteY11" fmla="*/ 1645310 h 6728001"/>
              <a:gd name="connsiteX12" fmla="*/ 2082969 w 3295291"/>
              <a:gd name="connsiteY12" fmla="*/ 154197 h 6728001"/>
              <a:gd name="connsiteX13" fmla="*/ 1768643 w 3295291"/>
              <a:gd name="connsiteY13" fmla="*/ 163723 h 6728001"/>
              <a:gd name="connsiteX14" fmla="*/ 1625667 w 3295291"/>
              <a:gd name="connsiteY14" fmla="*/ 1620945 h 6728001"/>
              <a:gd name="connsiteX15" fmla="*/ 1482893 w 3295291"/>
              <a:gd name="connsiteY15" fmla="*/ 378035 h 6728001"/>
              <a:gd name="connsiteX16" fmla="*/ 1197144 w 3295291"/>
              <a:gd name="connsiteY16" fmla="*/ 368510 h 6728001"/>
              <a:gd name="connsiteX17" fmla="*/ 1188171 w 3295291"/>
              <a:gd name="connsiteY17" fmla="*/ 1717750 h 6728001"/>
              <a:gd name="connsiteX18" fmla="*/ 909084 w 3295291"/>
              <a:gd name="connsiteY18" fmla="*/ 2336423 h 6728001"/>
              <a:gd name="connsiteX19" fmla="*/ 227494 w 3295291"/>
              <a:gd name="connsiteY19" fmla="*/ 1822074 h 6728001"/>
              <a:gd name="connsiteX20" fmla="*/ 159816 w 3295291"/>
              <a:gd name="connsiteY20" fmla="*/ 2133742 h 6728001"/>
              <a:gd name="connsiteX21" fmla="*/ 669507 w 3295291"/>
              <a:gd name="connsiteY21" fmla="*/ 2806910 h 6728001"/>
              <a:gd name="connsiteX22" fmla="*/ 1330494 w 3295291"/>
              <a:gd name="connsiteY22" fmla="*/ 3583198 h 6728001"/>
              <a:gd name="connsiteX23" fmla="*/ 1506706 w 3295291"/>
              <a:gd name="connsiteY23" fmla="*/ 4107073 h 6728001"/>
              <a:gd name="connsiteX24" fmla="*/ 1313917 w 3295291"/>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03735 w 3292922"/>
              <a:gd name="connsiteY4" fmla="*/ 2784203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8013 w 3292922"/>
              <a:gd name="connsiteY3" fmla="*/ 3421148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92922" h="6728001">
                <a:moveTo>
                  <a:pt x="1313917" y="6728001"/>
                </a:moveTo>
                <a:lnTo>
                  <a:pt x="3080150" y="6709503"/>
                </a:lnTo>
                <a:cubicBezTo>
                  <a:pt x="2901007" y="5613780"/>
                  <a:pt x="2805281" y="4930985"/>
                  <a:pt x="2530643" y="3878472"/>
                </a:cubicBezTo>
                <a:cubicBezTo>
                  <a:pt x="2496835" y="3710006"/>
                  <a:pt x="2416222" y="3623214"/>
                  <a:pt x="2388013" y="3421148"/>
                </a:cubicBezTo>
                <a:cubicBezTo>
                  <a:pt x="2488975" y="3081794"/>
                  <a:pt x="2557147" y="3039271"/>
                  <a:pt x="2644943" y="2791070"/>
                </a:cubicBezTo>
                <a:cubicBezTo>
                  <a:pt x="2710030" y="2495898"/>
                  <a:pt x="2711066" y="2456210"/>
                  <a:pt x="2754481" y="2192548"/>
                </a:cubicBezTo>
                <a:cubicBezTo>
                  <a:pt x="2746333" y="1985452"/>
                  <a:pt x="3073254" y="1479481"/>
                  <a:pt x="3271692" y="1150868"/>
                </a:cubicBezTo>
                <a:cubicBezTo>
                  <a:pt x="3356967" y="952533"/>
                  <a:pt x="3169677" y="805276"/>
                  <a:pt x="2988703" y="1054514"/>
                </a:cubicBezTo>
                <a:cubicBezTo>
                  <a:pt x="2845795" y="1216579"/>
                  <a:pt x="2581031" y="1593810"/>
                  <a:pt x="2421106" y="1821072"/>
                </a:cubicBezTo>
                <a:cubicBezTo>
                  <a:pt x="2548106" y="1401971"/>
                  <a:pt x="2665581" y="992397"/>
                  <a:pt x="2764006" y="563772"/>
                </a:cubicBezTo>
                <a:cubicBezTo>
                  <a:pt x="2813218" y="314534"/>
                  <a:pt x="2595731" y="208171"/>
                  <a:pt x="2487781" y="397084"/>
                </a:cubicBezTo>
                <a:cubicBezTo>
                  <a:pt x="2363956" y="569328"/>
                  <a:pt x="2150336" y="1369872"/>
                  <a:pt x="2034792" y="1645310"/>
                </a:cubicBezTo>
                <a:cubicBezTo>
                  <a:pt x="2091942" y="1194459"/>
                  <a:pt x="2078206" y="628860"/>
                  <a:pt x="2082969" y="154197"/>
                </a:cubicBezTo>
                <a:cubicBezTo>
                  <a:pt x="2082969" y="38309"/>
                  <a:pt x="1835318" y="-129965"/>
                  <a:pt x="1768643" y="163723"/>
                </a:cubicBezTo>
                <a:cubicBezTo>
                  <a:pt x="1682124" y="397879"/>
                  <a:pt x="1638953" y="1234968"/>
                  <a:pt x="1625667" y="1620945"/>
                </a:cubicBezTo>
                <a:cubicBezTo>
                  <a:pt x="1564339" y="1205538"/>
                  <a:pt x="1505118" y="766972"/>
                  <a:pt x="1482893" y="378035"/>
                </a:cubicBezTo>
                <a:cubicBezTo>
                  <a:pt x="1454318" y="84347"/>
                  <a:pt x="1220956" y="133560"/>
                  <a:pt x="1197144" y="368510"/>
                </a:cubicBezTo>
                <a:cubicBezTo>
                  <a:pt x="1136819" y="844760"/>
                  <a:pt x="1162771" y="1265312"/>
                  <a:pt x="1188171" y="1717750"/>
                </a:cubicBezTo>
                <a:cubicBezTo>
                  <a:pt x="1140161" y="2045735"/>
                  <a:pt x="1199686" y="2167944"/>
                  <a:pt x="1046440" y="2322687"/>
                </a:cubicBezTo>
                <a:cubicBezTo>
                  <a:pt x="855940" y="2122662"/>
                  <a:pt x="618019" y="1903036"/>
                  <a:pt x="227494" y="1822074"/>
                </a:cubicBezTo>
                <a:cubicBezTo>
                  <a:pt x="-15394" y="1795087"/>
                  <a:pt x="-102122" y="1989280"/>
                  <a:pt x="159816" y="2133742"/>
                </a:cubicBezTo>
                <a:cubicBezTo>
                  <a:pt x="345554" y="2368692"/>
                  <a:pt x="756777" y="2611448"/>
                  <a:pt x="861805" y="2861852"/>
                </a:cubicBezTo>
                <a:cubicBezTo>
                  <a:pt x="1030874" y="3125377"/>
                  <a:pt x="1206326" y="3251130"/>
                  <a:pt x="1378569" y="3432105"/>
                </a:cubicBezTo>
                <a:cubicBezTo>
                  <a:pt x="1526589" y="3620465"/>
                  <a:pt x="1509779" y="3863770"/>
                  <a:pt x="1506706" y="4107073"/>
                </a:cubicBezTo>
                <a:cubicBezTo>
                  <a:pt x="1513397" y="5266921"/>
                  <a:pt x="1464287" y="5526742"/>
                  <a:pt x="1313917" y="6728001"/>
                </a:cubicBezTo>
                <a:close/>
              </a:path>
            </a:pathLst>
          </a:cu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47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89198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accent3"/>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62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78" r:id="rId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2" r:id="rId1"/>
    <p:sldLayoutId id="2147483659" r:id="rId2"/>
    <p:sldLayoutId id="2147483669" r:id="rId3"/>
    <p:sldLayoutId id="2147483672" r:id="rId4"/>
    <p:sldLayoutId id="2147483661" r:id="rId5"/>
    <p:sldLayoutId id="2147483670" r:id="rId6"/>
    <p:sldLayoutId id="2147483660" r:id="rId7"/>
    <p:sldLayoutId id="2147483655" r:id="rId8"/>
    <p:sldLayoutId id="2147483662" r:id="rId9"/>
    <p:sldLayoutId id="2147483663" r:id="rId10"/>
    <p:sldLayoutId id="2147483671" r:id="rId11"/>
    <p:sldLayoutId id="2147483665" r:id="rId12"/>
    <p:sldLayoutId id="2147483666" r:id="rId13"/>
    <p:sldLayoutId id="2147483667" r:id="rId14"/>
    <p:sldLayoutId id="2147483668" r:id="rId15"/>
    <p:sldLayoutId id="2147483673" r:id="rId16"/>
    <p:sldLayoutId id="2147483656" r:id="rId17"/>
    <p:sldLayoutId id="2147483677" r:id="rId1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0" y="4876006"/>
            <a:ext cx="9144000" cy="215444"/>
          </a:xfrm>
          <a:prstGeom prst="rect">
            <a:avLst/>
          </a:prstGeom>
          <a:noFill/>
        </p:spPr>
        <p:txBody>
          <a:bodyPr wrap="square" rtlCol="0">
            <a:spAutoFit/>
          </a:bodyPr>
          <a:lstStyle/>
          <a:p>
            <a:pPr algn="ctr"/>
            <a:r>
              <a:rPr lang="en-US" altLang="ko-KR" sz="800" b="1" dirty="0">
                <a:solidFill>
                  <a:schemeClr val="bg1"/>
                </a:solidFill>
                <a:cs typeface="Arial" pitchFamily="34" charset="0"/>
                <a:hlinkClick r:id="rId2"/>
              </a:rPr>
              <a:t>http://www.free-powerpoint-templates-design.com</a:t>
            </a:r>
            <a:endParaRPr lang="ko-KR" altLang="en-US" sz="800" b="1" dirty="0">
              <a:solidFill>
                <a:schemeClr val="bg1"/>
              </a:solidFill>
              <a:cs typeface="Arial" pitchFamily="34" charset="0"/>
            </a:endParaRPr>
          </a:p>
        </p:txBody>
      </p:sp>
      <p:sp>
        <p:nvSpPr>
          <p:cNvPr id="3" name="Text Placeholder 2"/>
          <p:cNvSpPr>
            <a:spLocks noGrp="1"/>
          </p:cNvSpPr>
          <p:nvPr>
            <p:ph type="body" sz="quarter" idx="10"/>
          </p:nvPr>
        </p:nvSpPr>
        <p:spPr>
          <a:xfrm>
            <a:off x="0" y="267494"/>
            <a:ext cx="9144000" cy="1467994"/>
          </a:xfrm>
        </p:spPr>
        <p:txBody>
          <a:bodyPr/>
          <a:lstStyle/>
          <a:p>
            <a:r>
              <a:rPr lang="en-US" altLang="ko-KR" sz="4400" dirty="0"/>
              <a:t>Language and Linguistics</a:t>
            </a:r>
            <a:endParaRPr lang="en-US" altLang="ko-KR" sz="4400" b="1" dirty="0"/>
          </a:p>
        </p:txBody>
      </p:sp>
      <p:sp>
        <p:nvSpPr>
          <p:cNvPr id="5" name="TextBox 4"/>
          <p:cNvSpPr txBox="1"/>
          <p:nvPr/>
        </p:nvSpPr>
        <p:spPr>
          <a:xfrm>
            <a:off x="2843808" y="2182093"/>
            <a:ext cx="3456384" cy="461665"/>
          </a:xfrm>
          <a:prstGeom prst="rect">
            <a:avLst/>
          </a:prstGeom>
          <a:noFill/>
        </p:spPr>
        <p:txBody>
          <a:bodyPr wrap="square" rtlCol="0">
            <a:spAutoFit/>
          </a:bodyPr>
          <a:lstStyle/>
          <a:p>
            <a:pPr algn="ctr"/>
            <a:r>
              <a:rPr lang="en-US" altLang="ko-KR" sz="2400" b="1" dirty="0">
                <a:solidFill>
                  <a:schemeClr val="accent3"/>
                </a:solidFill>
                <a:latin typeface="Arial" pitchFamily="34" charset="0"/>
                <a:cs typeface="Arial" pitchFamily="34" charset="0"/>
              </a:rPr>
              <a:t>By Mr. </a:t>
            </a:r>
            <a:r>
              <a:rPr lang="en-US" altLang="ko-KR" sz="2400" b="1" dirty="0" err="1">
                <a:solidFill>
                  <a:schemeClr val="accent3"/>
                </a:solidFill>
                <a:latin typeface="Arial" pitchFamily="34" charset="0"/>
                <a:cs typeface="Arial" pitchFamily="34" charset="0"/>
              </a:rPr>
              <a:t>Nacer</a:t>
            </a:r>
            <a:r>
              <a:rPr lang="en-US" altLang="ko-KR" sz="2400" b="1" dirty="0">
                <a:solidFill>
                  <a:schemeClr val="accent3"/>
                </a:solidFill>
                <a:latin typeface="Arial" pitchFamily="34" charset="0"/>
                <a:cs typeface="Arial" pitchFamily="34" charset="0"/>
              </a:rPr>
              <a:t> DEHDA</a:t>
            </a:r>
            <a:endParaRPr lang="ko-KR" altLang="en-US" sz="2400" b="1" dirty="0">
              <a:solidFill>
                <a:schemeClr val="accent3"/>
              </a:solidFill>
              <a:latin typeface="Arial" pitchFamily="34" charset="0"/>
              <a:cs typeface="Arial" pitchFamily="34" charset="0"/>
            </a:endParaRPr>
          </a:p>
        </p:txBody>
      </p:sp>
      <p:sp>
        <p:nvSpPr>
          <p:cNvPr id="8" name="Parallelogram 15">
            <a:extLst>
              <a:ext uri="{FF2B5EF4-FFF2-40B4-BE49-F238E27FC236}">
                <a16:creationId xmlns:a16="http://schemas.microsoft.com/office/drawing/2014/main" xmlns="" id="{D11F6739-A741-42D3-9F3C-ADC4C25F42CE}"/>
              </a:ext>
            </a:extLst>
          </p:cNvPr>
          <p:cNvSpPr/>
          <p:nvPr/>
        </p:nvSpPr>
        <p:spPr>
          <a:xfrm rot="16200000">
            <a:off x="7271712" y="1527046"/>
            <a:ext cx="1097280" cy="1280160"/>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9" name="Group 8">
            <a:extLst>
              <a:ext uri="{FF2B5EF4-FFF2-40B4-BE49-F238E27FC236}">
                <a16:creationId xmlns:a16="http://schemas.microsoft.com/office/drawing/2014/main" xmlns="" id="{1DB15C5A-A68D-48CA-895C-AB930FF6A2B8}"/>
              </a:ext>
            </a:extLst>
          </p:cNvPr>
          <p:cNvGrpSpPr/>
          <p:nvPr/>
        </p:nvGrpSpPr>
        <p:grpSpPr>
          <a:xfrm>
            <a:off x="675340" y="1507614"/>
            <a:ext cx="1188720" cy="1188720"/>
            <a:chOff x="3369348" y="2673754"/>
            <a:chExt cx="1970490" cy="1779598"/>
          </a:xfrm>
        </p:grpSpPr>
        <p:sp>
          <p:nvSpPr>
            <p:cNvPr id="10" name="Rectangle 30">
              <a:extLst>
                <a:ext uri="{FF2B5EF4-FFF2-40B4-BE49-F238E27FC236}">
                  <a16:creationId xmlns:a16="http://schemas.microsoft.com/office/drawing/2014/main" xmlns="" id="{533936B3-77E6-4CDE-B981-3A2C2D9301AE}"/>
                </a:ext>
              </a:extLst>
            </p:cNvPr>
            <p:cNvSpPr/>
            <p:nvPr/>
          </p:nvSpPr>
          <p:spPr>
            <a:xfrm rot="16200000">
              <a:off x="3293187" y="2768331"/>
              <a:ext cx="1761182" cy="1608860"/>
            </a:xfrm>
            <a:custGeom>
              <a:avLst/>
              <a:gdLst/>
              <a:ahLst/>
              <a:cxnLst/>
              <a:rect l="l" t="t" r="r" b="b"/>
              <a:pathLst>
                <a:path w="1761182" h="1756035">
                  <a:moveTo>
                    <a:pt x="279570" y="624048"/>
                  </a:moveTo>
                  <a:lnTo>
                    <a:pt x="183378" y="624048"/>
                  </a:lnTo>
                  <a:lnTo>
                    <a:pt x="183378" y="1560152"/>
                  </a:lnTo>
                  <a:lnTo>
                    <a:pt x="279570" y="1560152"/>
                  </a:lnTo>
                  <a:close/>
                  <a:moveTo>
                    <a:pt x="294594" y="68493"/>
                  </a:moveTo>
                  <a:lnTo>
                    <a:pt x="294594" y="264162"/>
                  </a:lnTo>
                  <a:cubicBezTo>
                    <a:pt x="294594" y="301988"/>
                    <a:pt x="263930" y="332653"/>
                    <a:pt x="226104" y="332653"/>
                  </a:cubicBezTo>
                  <a:cubicBezTo>
                    <a:pt x="188278" y="332653"/>
                    <a:pt x="157614" y="301988"/>
                    <a:pt x="157614" y="264162"/>
                  </a:cubicBezTo>
                  <a:lnTo>
                    <a:pt x="157614" y="68493"/>
                  </a:lnTo>
                  <a:cubicBezTo>
                    <a:pt x="157614" y="30666"/>
                    <a:pt x="188278" y="2"/>
                    <a:pt x="226104" y="2"/>
                  </a:cubicBezTo>
                  <a:cubicBezTo>
                    <a:pt x="263930" y="2"/>
                    <a:pt x="294594" y="30666"/>
                    <a:pt x="294594" y="68493"/>
                  </a:cubicBezTo>
                  <a:close/>
                  <a:moveTo>
                    <a:pt x="534912" y="624048"/>
                  </a:moveTo>
                  <a:lnTo>
                    <a:pt x="438720" y="624048"/>
                  </a:lnTo>
                  <a:lnTo>
                    <a:pt x="438720" y="1560152"/>
                  </a:lnTo>
                  <a:lnTo>
                    <a:pt x="534912" y="1560152"/>
                  </a:lnTo>
                  <a:close/>
                  <a:moveTo>
                    <a:pt x="631828" y="68492"/>
                  </a:moveTo>
                  <a:lnTo>
                    <a:pt x="631828" y="264162"/>
                  </a:lnTo>
                  <a:cubicBezTo>
                    <a:pt x="631828" y="301988"/>
                    <a:pt x="601164" y="332652"/>
                    <a:pt x="563338" y="332652"/>
                  </a:cubicBezTo>
                  <a:cubicBezTo>
                    <a:pt x="525511" y="332652"/>
                    <a:pt x="494847" y="301988"/>
                    <a:pt x="494847" y="264162"/>
                  </a:cubicBezTo>
                  <a:lnTo>
                    <a:pt x="494847" y="68492"/>
                  </a:lnTo>
                  <a:cubicBezTo>
                    <a:pt x="494847" y="30666"/>
                    <a:pt x="525511" y="2"/>
                    <a:pt x="563338" y="2"/>
                  </a:cubicBezTo>
                  <a:cubicBezTo>
                    <a:pt x="601164" y="2"/>
                    <a:pt x="631828" y="30666"/>
                    <a:pt x="631828" y="68492"/>
                  </a:cubicBezTo>
                  <a:close/>
                  <a:moveTo>
                    <a:pt x="790254" y="624048"/>
                  </a:moveTo>
                  <a:lnTo>
                    <a:pt x="694062" y="624048"/>
                  </a:lnTo>
                  <a:lnTo>
                    <a:pt x="694062" y="1560152"/>
                  </a:lnTo>
                  <a:lnTo>
                    <a:pt x="790254" y="1560152"/>
                  </a:lnTo>
                  <a:close/>
                  <a:moveTo>
                    <a:pt x="969062" y="68492"/>
                  </a:moveTo>
                  <a:lnTo>
                    <a:pt x="969062" y="264161"/>
                  </a:lnTo>
                  <a:cubicBezTo>
                    <a:pt x="969062" y="301987"/>
                    <a:pt x="938398" y="332652"/>
                    <a:pt x="900571" y="332652"/>
                  </a:cubicBezTo>
                  <a:cubicBezTo>
                    <a:pt x="862745" y="332652"/>
                    <a:pt x="832081" y="301987"/>
                    <a:pt x="832081" y="264161"/>
                  </a:cubicBezTo>
                  <a:lnTo>
                    <a:pt x="832081" y="68492"/>
                  </a:lnTo>
                  <a:cubicBezTo>
                    <a:pt x="832081" y="30665"/>
                    <a:pt x="862745" y="1"/>
                    <a:pt x="900571" y="1"/>
                  </a:cubicBezTo>
                  <a:cubicBezTo>
                    <a:pt x="938398" y="1"/>
                    <a:pt x="969062" y="30665"/>
                    <a:pt x="969062" y="68492"/>
                  </a:cubicBezTo>
                  <a:close/>
                  <a:moveTo>
                    <a:pt x="1045596" y="624048"/>
                  </a:moveTo>
                  <a:lnTo>
                    <a:pt x="949404" y="624048"/>
                  </a:lnTo>
                  <a:lnTo>
                    <a:pt x="949404" y="1560152"/>
                  </a:lnTo>
                  <a:lnTo>
                    <a:pt x="1045596" y="1560152"/>
                  </a:lnTo>
                  <a:close/>
                  <a:moveTo>
                    <a:pt x="1300938" y="624048"/>
                  </a:moveTo>
                  <a:lnTo>
                    <a:pt x="1204746" y="624048"/>
                  </a:lnTo>
                  <a:lnTo>
                    <a:pt x="1204746" y="1560152"/>
                  </a:lnTo>
                  <a:lnTo>
                    <a:pt x="1300938" y="1560152"/>
                  </a:lnTo>
                  <a:close/>
                  <a:moveTo>
                    <a:pt x="1306296" y="68491"/>
                  </a:moveTo>
                  <a:lnTo>
                    <a:pt x="1306296" y="264161"/>
                  </a:lnTo>
                  <a:cubicBezTo>
                    <a:pt x="1306296" y="301987"/>
                    <a:pt x="1275631" y="332651"/>
                    <a:pt x="1237805" y="332651"/>
                  </a:cubicBezTo>
                  <a:cubicBezTo>
                    <a:pt x="1199979" y="332651"/>
                    <a:pt x="1169315" y="301987"/>
                    <a:pt x="1169315" y="264161"/>
                  </a:cubicBezTo>
                  <a:lnTo>
                    <a:pt x="1169315" y="68491"/>
                  </a:lnTo>
                  <a:cubicBezTo>
                    <a:pt x="1169315" y="30665"/>
                    <a:pt x="1199979" y="1"/>
                    <a:pt x="1237805" y="1"/>
                  </a:cubicBezTo>
                  <a:cubicBezTo>
                    <a:pt x="1275631" y="1"/>
                    <a:pt x="1306296" y="30665"/>
                    <a:pt x="1306296" y="68491"/>
                  </a:cubicBezTo>
                  <a:close/>
                  <a:moveTo>
                    <a:pt x="1556280" y="624048"/>
                  </a:moveTo>
                  <a:lnTo>
                    <a:pt x="1460088" y="624048"/>
                  </a:lnTo>
                  <a:lnTo>
                    <a:pt x="1460088" y="1560152"/>
                  </a:lnTo>
                  <a:lnTo>
                    <a:pt x="1556280" y="1560152"/>
                  </a:lnTo>
                  <a:close/>
                  <a:moveTo>
                    <a:pt x="1643529" y="68491"/>
                  </a:moveTo>
                  <a:lnTo>
                    <a:pt x="1643529" y="264160"/>
                  </a:lnTo>
                  <a:cubicBezTo>
                    <a:pt x="1643529" y="301986"/>
                    <a:pt x="1612865" y="332650"/>
                    <a:pt x="1575039" y="332650"/>
                  </a:cubicBezTo>
                  <a:cubicBezTo>
                    <a:pt x="1537213" y="332650"/>
                    <a:pt x="1506548" y="301986"/>
                    <a:pt x="1506548" y="264160"/>
                  </a:cubicBezTo>
                  <a:lnTo>
                    <a:pt x="1506548" y="68491"/>
                  </a:lnTo>
                  <a:cubicBezTo>
                    <a:pt x="1506548" y="30664"/>
                    <a:pt x="1537213" y="0"/>
                    <a:pt x="1575039" y="0"/>
                  </a:cubicBezTo>
                  <a:cubicBezTo>
                    <a:pt x="1612865" y="0"/>
                    <a:pt x="1643529" y="30664"/>
                    <a:pt x="1643529" y="68491"/>
                  </a:cubicBezTo>
                  <a:close/>
                  <a:moveTo>
                    <a:pt x="1761182" y="166327"/>
                  </a:moveTo>
                  <a:lnTo>
                    <a:pt x="1761182" y="1756035"/>
                  </a:lnTo>
                  <a:lnTo>
                    <a:pt x="0" y="1756035"/>
                  </a:lnTo>
                  <a:lnTo>
                    <a:pt x="0" y="166327"/>
                  </a:lnTo>
                  <a:lnTo>
                    <a:pt x="98907" y="166327"/>
                  </a:lnTo>
                  <a:lnTo>
                    <a:pt x="98907" y="255498"/>
                  </a:lnTo>
                  <a:cubicBezTo>
                    <a:pt x="98907" y="325747"/>
                    <a:pt x="155855" y="382694"/>
                    <a:pt x="226104" y="382694"/>
                  </a:cubicBezTo>
                  <a:cubicBezTo>
                    <a:pt x="296353" y="382694"/>
                    <a:pt x="353300" y="325747"/>
                    <a:pt x="353300" y="255498"/>
                  </a:cubicBezTo>
                  <a:lnTo>
                    <a:pt x="353300" y="166327"/>
                  </a:lnTo>
                  <a:lnTo>
                    <a:pt x="436141" y="166327"/>
                  </a:lnTo>
                  <a:lnTo>
                    <a:pt x="436141" y="255497"/>
                  </a:lnTo>
                  <a:cubicBezTo>
                    <a:pt x="436141" y="325746"/>
                    <a:pt x="493089" y="382694"/>
                    <a:pt x="563338" y="382694"/>
                  </a:cubicBezTo>
                  <a:cubicBezTo>
                    <a:pt x="633586" y="382694"/>
                    <a:pt x="690534" y="325746"/>
                    <a:pt x="690534" y="255497"/>
                  </a:cubicBezTo>
                  <a:lnTo>
                    <a:pt x="690534" y="166327"/>
                  </a:lnTo>
                  <a:lnTo>
                    <a:pt x="773375" y="166327"/>
                  </a:lnTo>
                  <a:lnTo>
                    <a:pt x="773375" y="255497"/>
                  </a:lnTo>
                  <a:cubicBezTo>
                    <a:pt x="773375" y="325745"/>
                    <a:pt x="830322" y="382693"/>
                    <a:pt x="900571" y="382693"/>
                  </a:cubicBezTo>
                  <a:cubicBezTo>
                    <a:pt x="970820" y="382693"/>
                    <a:pt x="1027768" y="325745"/>
                    <a:pt x="1027768" y="255497"/>
                  </a:cubicBezTo>
                  <a:lnTo>
                    <a:pt x="1027768" y="166327"/>
                  </a:lnTo>
                  <a:lnTo>
                    <a:pt x="1110609" y="166327"/>
                  </a:lnTo>
                  <a:lnTo>
                    <a:pt x="1110609" y="255496"/>
                  </a:lnTo>
                  <a:cubicBezTo>
                    <a:pt x="1110609" y="325745"/>
                    <a:pt x="1167556" y="382692"/>
                    <a:pt x="1237805" y="382692"/>
                  </a:cubicBezTo>
                  <a:cubicBezTo>
                    <a:pt x="1308054" y="382692"/>
                    <a:pt x="1365002" y="325745"/>
                    <a:pt x="1365002" y="255496"/>
                  </a:cubicBezTo>
                  <a:lnTo>
                    <a:pt x="1365002" y="166327"/>
                  </a:lnTo>
                  <a:lnTo>
                    <a:pt x="1447842" y="166327"/>
                  </a:lnTo>
                  <a:lnTo>
                    <a:pt x="1447842" y="255495"/>
                  </a:lnTo>
                  <a:cubicBezTo>
                    <a:pt x="1447842" y="325744"/>
                    <a:pt x="1504790" y="382692"/>
                    <a:pt x="1575039" y="382692"/>
                  </a:cubicBezTo>
                  <a:cubicBezTo>
                    <a:pt x="1645288" y="382692"/>
                    <a:pt x="1702235" y="325744"/>
                    <a:pt x="1702235" y="255495"/>
                  </a:cubicBezTo>
                  <a:lnTo>
                    <a:pt x="1702235" y="16632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ound Same Side Corner Rectangle 6">
              <a:extLst>
                <a:ext uri="{FF2B5EF4-FFF2-40B4-BE49-F238E27FC236}">
                  <a16:creationId xmlns:a16="http://schemas.microsoft.com/office/drawing/2014/main" xmlns="" id="{C56D8F8B-DFD9-4AAF-8EFF-938BB7DF7235}"/>
                </a:ext>
              </a:extLst>
            </p:cNvPr>
            <p:cNvSpPr/>
            <p:nvPr/>
          </p:nvSpPr>
          <p:spPr>
            <a:xfrm rot="10800000" flipH="1">
              <a:off x="5076056" y="2673754"/>
              <a:ext cx="263782" cy="1779598"/>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Tree>
    <p:extLst>
      <p:ext uri="{BB962C8B-B14F-4D97-AF65-F5344CB8AC3E}">
        <p14:creationId xmlns:p14="http://schemas.microsoft.com/office/powerpoint/2010/main" val="29718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In modern linguistics, linguists are interested in the origin of language; it is strongly believed that knowing the origin of language can help to understand the nature of human beings, and language acquisition, as language is the most important feature which distinguishes Man from animal.</a:t>
            </a:r>
          </a:p>
        </p:txBody>
      </p:sp>
    </p:spTree>
    <p:extLst>
      <p:ext uri="{BB962C8B-B14F-4D97-AF65-F5344CB8AC3E}">
        <p14:creationId xmlns:p14="http://schemas.microsoft.com/office/powerpoint/2010/main" val="12411196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r>
              <a:rPr lang="fr-FR" sz="2400" dirty="0">
                <a:solidFill>
                  <a:srgbClr val="FF0000"/>
                </a:solidFill>
              </a:rPr>
              <a:t>9. </a:t>
            </a:r>
            <a:r>
              <a:rPr lang="fr-FR" sz="2400" dirty="0" err="1" smtClean="0">
                <a:solidFill>
                  <a:srgbClr val="FF0000"/>
                </a:solidFill>
              </a:rPr>
              <a:t>Productivity</a:t>
            </a:r>
            <a:endParaRPr lang="en-GB" sz="2400" dirty="0">
              <a:solidFill>
                <a:srgbClr val="FF0000"/>
              </a:solidFill>
            </a:endParaRPr>
          </a:p>
        </p:txBody>
      </p:sp>
      <p:sp>
        <p:nvSpPr>
          <p:cNvPr id="4" name="مستطيل 3"/>
          <p:cNvSpPr/>
          <p:nvPr/>
        </p:nvSpPr>
        <p:spPr>
          <a:xfrm>
            <a:off x="467544" y="1694587"/>
            <a:ext cx="8208912" cy="2241960"/>
          </a:xfrm>
          <a:prstGeom prst="rect">
            <a:avLst/>
          </a:prstGeom>
        </p:spPr>
        <p:txBody>
          <a:bodyPr wrap="square">
            <a:spAutoFit/>
          </a:bodyPr>
          <a:lstStyle/>
          <a:p>
            <a:pPr>
              <a:lnSpc>
                <a:spcPct val="150000"/>
              </a:lnSpc>
            </a:pPr>
            <a:r>
              <a:rPr lang="en-GB" sz="2400" dirty="0">
                <a:latin typeface="Times New Roman" panose="02020603050405020304" pitchFamily="18" charset="0"/>
                <a:cs typeface="Times New Roman" panose="02020603050405020304" pitchFamily="18" charset="0"/>
              </a:rPr>
              <a:t>The last of </a:t>
            </a:r>
            <a:r>
              <a:rPr lang="en-GB" sz="2400" dirty="0" err="1">
                <a:latin typeface="Times New Roman" panose="02020603050405020304" pitchFamily="18" charset="0"/>
                <a:cs typeface="Times New Roman" panose="02020603050405020304" pitchFamily="18" charset="0"/>
              </a:rPr>
              <a:t>Hockett’s</a:t>
            </a:r>
            <a:r>
              <a:rPr lang="en-GB" sz="2400" dirty="0">
                <a:latin typeface="Times New Roman" panose="02020603050405020304" pitchFamily="18" charset="0"/>
                <a:cs typeface="Times New Roman" panose="02020603050405020304" pitchFamily="18" charset="0"/>
              </a:rPr>
              <a:t> design features is productivity, which is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closely </a:t>
            </a:r>
            <a:r>
              <a:rPr lang="en-GB" sz="2400" dirty="0">
                <a:latin typeface="Times New Roman" panose="02020603050405020304" pitchFamily="18" charset="0"/>
                <a:cs typeface="Times New Roman" panose="02020603050405020304" pitchFamily="18" charset="0"/>
              </a:rPr>
              <a:t>related to discreteness. </a:t>
            </a:r>
            <a:r>
              <a:rPr lang="en-GB" sz="2400" b="1" dirty="0">
                <a:solidFill>
                  <a:schemeClr val="accent2">
                    <a:lumMod val="75000"/>
                  </a:schemeClr>
                </a:solidFill>
                <a:latin typeface="Times New Roman" panose="02020603050405020304" pitchFamily="18" charset="0"/>
                <a:cs typeface="Times New Roman" panose="02020603050405020304" pitchFamily="18" charset="0"/>
              </a:rPr>
              <a:t>Productivity</a:t>
            </a:r>
            <a:r>
              <a:rPr lang="en-GB" sz="2400" dirty="0">
                <a:latin typeface="Times New Roman" panose="02020603050405020304" pitchFamily="18" charset="0"/>
                <a:cs typeface="Times New Roman" panose="02020603050405020304" pitchFamily="18" charset="0"/>
              </a:rPr>
              <a:t> refers to a language’s capacity for novel messages to be built up out of discrete units.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Note </a:t>
            </a:r>
            <a:r>
              <a:rPr lang="en-GB" sz="2400" dirty="0">
                <a:latin typeface="Times New Roman" panose="02020603050405020304" pitchFamily="18" charset="0"/>
                <a:cs typeface="Times New Roman" panose="02020603050405020304" pitchFamily="18" charset="0"/>
              </a:rPr>
              <a:t>how productivity differs from discreteness.</a:t>
            </a:r>
          </a:p>
        </p:txBody>
      </p:sp>
    </p:spTree>
    <p:extLst>
      <p:ext uri="{BB962C8B-B14F-4D97-AF65-F5344CB8AC3E}">
        <p14:creationId xmlns:p14="http://schemas.microsoft.com/office/powerpoint/2010/main" val="36867786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467544" y="1279089"/>
            <a:ext cx="8208912" cy="3349956"/>
          </a:xfrm>
          <a:prstGeom prst="rect">
            <a:avLst/>
          </a:prstGeom>
        </p:spPr>
        <p:txBody>
          <a:bodyPr wrap="square">
            <a:spAutoFit/>
          </a:bodyPr>
          <a:lstStyle/>
          <a:p>
            <a:pPr algn="just">
              <a:lnSpc>
                <a:spcPct val="150000"/>
              </a:lnSpc>
            </a:pPr>
            <a:r>
              <a:rPr lang="en-GB" sz="2400" dirty="0">
                <a:latin typeface="Times New Roman" panose="02020603050405020304" pitchFamily="18" charset="0"/>
                <a:cs typeface="Times New Roman" panose="02020603050405020304" pitchFamily="18" charset="0"/>
              </a:rPr>
              <a:t>For a communication system to have discreteness, the only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requirement </a:t>
            </a:r>
            <a:r>
              <a:rPr lang="en-GB" sz="2400" dirty="0">
                <a:latin typeface="Times New Roman" panose="02020603050405020304" pitchFamily="18" charset="0"/>
                <a:cs typeface="Times New Roman" panose="02020603050405020304" pitchFamily="18" charset="0"/>
              </a:rPr>
              <a:t>is that there be </a:t>
            </a:r>
            <a:r>
              <a:rPr lang="en-GB" sz="2400" dirty="0" err="1">
                <a:latin typeface="Times New Roman" panose="02020603050405020304" pitchFamily="18" charset="0"/>
                <a:cs typeface="Times New Roman" panose="02020603050405020304" pitchFamily="18" charset="0"/>
              </a:rPr>
              <a:t>recombinable</a:t>
            </a:r>
            <a:r>
              <a:rPr lang="en-GB" sz="2400" dirty="0">
                <a:latin typeface="Times New Roman" panose="02020603050405020304" pitchFamily="18" charset="0"/>
                <a:cs typeface="Times New Roman" panose="02020603050405020304" pitchFamily="18" charset="0"/>
              </a:rPr>
              <a:t> units; however, it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would </a:t>
            </a:r>
            <a:r>
              <a:rPr lang="en-GB" sz="2400" dirty="0">
                <a:latin typeface="Times New Roman" panose="02020603050405020304" pitchFamily="18" charset="0"/>
                <a:cs typeface="Times New Roman" panose="02020603050405020304" pitchFamily="18" charset="0"/>
              </a:rPr>
              <a:t>be possible for there to be a fixed set of ways in which these units could combine. Indeed, some communication systems do work that way. Because language is productive, though, there </a:t>
            </a:r>
            <a:r>
              <a:rPr lang="en-GB" sz="2400" dirty="0" smtClean="0">
                <a:latin typeface="Times New Roman" panose="02020603050405020304" pitchFamily="18" charset="0"/>
                <a:cs typeface="Times New Roman" panose="02020603050405020304" pitchFamily="18" charset="0"/>
              </a:rPr>
              <a:t>is</a:t>
            </a:r>
          </a:p>
          <a:p>
            <a:pPr algn="just">
              <a:lnSpc>
                <a:spcPct val="150000"/>
              </a:lnSpc>
            </a:pP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no fixed set of ways in which units can combine.</a:t>
            </a:r>
          </a:p>
        </p:txBody>
      </p:sp>
    </p:spTree>
    <p:extLst>
      <p:ext uri="{BB962C8B-B14F-4D97-AF65-F5344CB8AC3E}">
        <p14:creationId xmlns:p14="http://schemas.microsoft.com/office/powerpoint/2010/main" val="140823157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467544" y="1140589"/>
            <a:ext cx="8208912" cy="3903954"/>
          </a:xfrm>
          <a:prstGeom prst="rect">
            <a:avLst/>
          </a:prstGeom>
        </p:spPr>
        <p:txBody>
          <a:bodyPr wrap="square">
            <a:spAutoFit/>
          </a:bodyPr>
          <a:lstStyle/>
          <a:p>
            <a:pPr algn="just">
              <a:lnSpc>
                <a:spcPct val="150000"/>
              </a:lnSpc>
            </a:pPr>
            <a:r>
              <a:rPr lang="en-GB" sz="2400" dirty="0">
                <a:latin typeface="Times New Roman" panose="02020603050405020304" pitchFamily="18" charset="0"/>
                <a:cs typeface="Times New Roman" panose="02020603050405020304" pitchFamily="18" charset="0"/>
              </a:rPr>
              <a:t>The productivity of human language grants people the ability to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produce </a:t>
            </a:r>
            <a:r>
              <a:rPr lang="en-GB" sz="2400" dirty="0">
                <a:latin typeface="Times New Roman" panose="02020603050405020304" pitchFamily="18" charset="0"/>
                <a:cs typeface="Times New Roman" panose="02020603050405020304" pitchFamily="18" charset="0"/>
              </a:rPr>
              <a:t>and understand any number of novel sentences that they have never heard before, thereby expressing propositions that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may </a:t>
            </a:r>
            <a:r>
              <a:rPr lang="en-GB" sz="2400" dirty="0">
                <a:latin typeface="Times New Roman" panose="02020603050405020304" pitchFamily="18" charset="0"/>
                <a:cs typeface="Times New Roman" panose="02020603050405020304" pitchFamily="18" charset="0"/>
              </a:rPr>
              <a:t>never have been expressed before. In fact, in any language it is possible to produce an infinite number of sentences, so many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of </a:t>
            </a:r>
            <a:r>
              <a:rPr lang="en-GB" sz="2400" dirty="0">
                <a:latin typeface="Times New Roman" panose="02020603050405020304" pitchFamily="18" charset="0"/>
                <a:cs typeface="Times New Roman" panose="02020603050405020304" pitchFamily="18" charset="0"/>
              </a:rPr>
              <a:t>the sentences that you hear are ones you have never heard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before</a:t>
            </a:r>
            <a:r>
              <a:rPr lang="en-GB"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932398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467544" y="1279089"/>
            <a:ext cx="8208912" cy="3349956"/>
          </a:xfrm>
          <a:prstGeom prst="rect">
            <a:avLst/>
          </a:prstGeom>
        </p:spPr>
        <p:txBody>
          <a:bodyPr wrap="square">
            <a:spAutoFit/>
          </a:bodyPr>
          <a:lstStyle/>
          <a:p>
            <a:pPr algn="just">
              <a:lnSpc>
                <a:spcPct val="150000"/>
              </a:lnSpc>
            </a:pPr>
            <a:r>
              <a:rPr lang="en-GB" sz="2400" dirty="0">
                <a:latin typeface="Times New Roman" panose="02020603050405020304" pitchFamily="18" charset="0"/>
                <a:cs typeface="Times New Roman" panose="02020603050405020304" pitchFamily="18" charset="0"/>
              </a:rPr>
              <a:t>For example, you probably have never read the following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sentence </a:t>
            </a:r>
            <a:r>
              <a:rPr lang="en-GB" sz="2400" dirty="0">
                <a:latin typeface="Times New Roman" panose="02020603050405020304" pitchFamily="18" charset="0"/>
                <a:cs typeface="Times New Roman" panose="02020603050405020304" pitchFamily="18" charset="0"/>
              </a:rPr>
              <a:t>before, but you can still understand what it means: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Funky </a:t>
            </a:r>
            <a:r>
              <a:rPr lang="en-GB" sz="2400" dirty="0">
                <a:latin typeface="Times New Roman" panose="02020603050405020304" pitchFamily="18" charset="0"/>
                <a:cs typeface="Times New Roman" panose="02020603050405020304" pitchFamily="18" charset="0"/>
              </a:rPr>
              <a:t>potato farmers dissolve glass. You understand what it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means </a:t>
            </a:r>
            <a:r>
              <a:rPr lang="en-GB" sz="2400" dirty="0">
                <a:latin typeface="Times New Roman" panose="02020603050405020304" pitchFamily="18" charset="0"/>
                <a:cs typeface="Times New Roman" panose="02020603050405020304" pitchFamily="18" charset="0"/>
              </a:rPr>
              <a:t>even though you may not know why the potato farmers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are </a:t>
            </a:r>
            <a:r>
              <a:rPr lang="en-GB" sz="2400" dirty="0">
                <a:latin typeface="Times New Roman" panose="02020603050405020304" pitchFamily="18" charset="0"/>
                <a:cs typeface="Times New Roman" panose="02020603050405020304" pitchFamily="18" charset="0"/>
              </a:rPr>
              <a:t>funky or how glass can be dissolved, and you know this even though you have never seen or heard the sentence before</a:t>
            </a:r>
            <a:r>
              <a:rPr lang="en-GB" dirty="0"/>
              <a:t>.</a:t>
            </a:r>
          </a:p>
        </p:txBody>
      </p:sp>
    </p:spTree>
    <p:extLst>
      <p:ext uri="{BB962C8B-B14F-4D97-AF65-F5344CB8AC3E}">
        <p14:creationId xmlns:p14="http://schemas.microsoft.com/office/powerpoint/2010/main" val="31605957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467544" y="1556088"/>
            <a:ext cx="8280920" cy="2795958"/>
          </a:xfrm>
          <a:prstGeom prst="rect">
            <a:avLst/>
          </a:prstGeom>
        </p:spPr>
        <p:txBody>
          <a:bodyPr wrap="square">
            <a:spAutoFit/>
          </a:bodyPr>
          <a:lstStyle/>
          <a:p>
            <a:pPr>
              <a:lnSpc>
                <a:spcPct val="150000"/>
              </a:lnSpc>
            </a:pPr>
            <a:r>
              <a:rPr lang="en-GB" sz="2400" dirty="0">
                <a:latin typeface="Times New Roman" panose="02020603050405020304" pitchFamily="18" charset="0"/>
                <a:cs typeface="Times New Roman" panose="02020603050405020304" pitchFamily="18" charset="0"/>
              </a:rPr>
              <a:t>Rules at all levels of linguistic structure are productive. That is,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they </a:t>
            </a:r>
            <a:r>
              <a:rPr lang="en-GB" sz="2400" dirty="0">
                <a:latin typeface="Times New Roman" panose="02020603050405020304" pitchFamily="18" charset="0"/>
                <a:cs typeface="Times New Roman" panose="02020603050405020304" pitchFamily="18" charset="0"/>
              </a:rPr>
              <a:t>allow creation of new forms, tell which new forms are allowed, and tell how they can be used. The rules of language, rather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than </a:t>
            </a:r>
            <a:r>
              <a:rPr lang="en-GB" sz="2400" dirty="0">
                <a:latin typeface="Times New Roman" panose="02020603050405020304" pitchFamily="18" charset="0"/>
                <a:cs typeface="Times New Roman" panose="02020603050405020304" pitchFamily="18" charset="0"/>
              </a:rPr>
              <a:t>limiting us, are in fact what grant us the ability to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communicate </a:t>
            </a:r>
            <a:r>
              <a:rPr lang="en-GB" sz="2400" dirty="0">
                <a:latin typeface="Times New Roman" panose="02020603050405020304" pitchFamily="18" charset="0"/>
                <a:cs typeface="Times New Roman" panose="02020603050405020304" pitchFamily="18" charset="0"/>
              </a:rPr>
              <a:t>about such a broad range of ideas.</a:t>
            </a:r>
          </a:p>
        </p:txBody>
      </p:sp>
    </p:spTree>
    <p:extLst>
      <p:ext uri="{BB962C8B-B14F-4D97-AF65-F5344CB8AC3E}">
        <p14:creationId xmlns:p14="http://schemas.microsoft.com/office/powerpoint/2010/main" val="36805354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939903"/>
            <a:ext cx="9144000" cy="576063"/>
          </a:xfrm>
        </p:spPr>
        <p:txBody>
          <a:bodyPr/>
          <a:lstStyle/>
          <a:p>
            <a:r>
              <a:rPr lang="en-US" altLang="ko-KR" dirty="0"/>
              <a:t>THANK YOU !!</a:t>
            </a:r>
            <a:endParaRPr lang="ko-KR" altLang="en-US" b="1" dirty="0"/>
          </a:p>
        </p:txBody>
      </p:sp>
    </p:spTree>
    <p:extLst>
      <p:ext uri="{BB962C8B-B14F-4D97-AF65-F5344CB8AC3E}">
        <p14:creationId xmlns:p14="http://schemas.microsoft.com/office/powerpoint/2010/main" val="2741388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6113385" y="1971492"/>
            <a:ext cx="943899" cy="943899"/>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7" name="Oval 26"/>
          <p:cNvSpPr/>
          <p:nvPr/>
        </p:nvSpPr>
        <p:spPr>
          <a:xfrm>
            <a:off x="6785210" y="2807328"/>
            <a:ext cx="722466" cy="722466"/>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8" name="Oval 27"/>
          <p:cNvSpPr/>
          <p:nvPr/>
        </p:nvSpPr>
        <p:spPr>
          <a:xfrm>
            <a:off x="5520009" y="2371784"/>
            <a:ext cx="1783637" cy="1783637"/>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cxnSp>
        <p:nvCxnSpPr>
          <p:cNvPr id="47" name="Elbow Connector 46"/>
          <p:cNvCxnSpPr/>
          <p:nvPr/>
        </p:nvCxnSpPr>
        <p:spPr>
          <a:xfrm flipV="1">
            <a:off x="6785210" y="3142904"/>
            <a:ext cx="924584" cy="524272"/>
          </a:xfrm>
          <a:prstGeom prst="bentConnector3">
            <a:avLst>
              <a:gd name="adj1" fmla="val 50000"/>
            </a:avLst>
          </a:prstGeom>
          <a:ln w="38100">
            <a:solidFill>
              <a:schemeClr val="accent4"/>
            </a:solidFill>
            <a:tailEnd type="non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818286" y="3620784"/>
            <a:ext cx="597317" cy="597317"/>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2" name="Oval 51"/>
          <p:cNvSpPr/>
          <p:nvPr/>
        </p:nvSpPr>
        <p:spPr>
          <a:xfrm>
            <a:off x="5438837" y="3376426"/>
            <a:ext cx="597317" cy="597317"/>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3" name="Oval 52"/>
          <p:cNvSpPr/>
          <p:nvPr/>
        </p:nvSpPr>
        <p:spPr>
          <a:xfrm>
            <a:off x="7057284" y="2327421"/>
            <a:ext cx="523749" cy="523749"/>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4" name="Oval 53"/>
          <p:cNvSpPr/>
          <p:nvPr/>
        </p:nvSpPr>
        <p:spPr>
          <a:xfrm>
            <a:off x="5299482" y="2468821"/>
            <a:ext cx="573378" cy="573378"/>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5" name="Oval 54"/>
          <p:cNvSpPr/>
          <p:nvPr/>
        </p:nvSpPr>
        <p:spPr>
          <a:xfrm>
            <a:off x="7555988" y="3295764"/>
            <a:ext cx="379321" cy="379321"/>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Oval 29"/>
          <p:cNvSpPr/>
          <p:nvPr/>
        </p:nvSpPr>
        <p:spPr>
          <a:xfrm>
            <a:off x="6145968" y="1152544"/>
            <a:ext cx="531721" cy="53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Oval 30"/>
          <p:cNvSpPr/>
          <p:nvPr/>
        </p:nvSpPr>
        <p:spPr>
          <a:xfrm>
            <a:off x="4943776" y="2948467"/>
            <a:ext cx="531721" cy="53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Oval 31"/>
          <p:cNvSpPr/>
          <p:nvPr/>
        </p:nvSpPr>
        <p:spPr>
          <a:xfrm>
            <a:off x="7695164" y="2795994"/>
            <a:ext cx="531721" cy="53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Oval 32"/>
          <p:cNvSpPr/>
          <p:nvPr/>
        </p:nvSpPr>
        <p:spPr>
          <a:xfrm>
            <a:off x="7017379" y="1671531"/>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Oval 33"/>
          <p:cNvSpPr/>
          <p:nvPr/>
        </p:nvSpPr>
        <p:spPr>
          <a:xfrm>
            <a:off x="5608293" y="1958874"/>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ectangle 9"/>
          <p:cNvSpPr/>
          <p:nvPr/>
        </p:nvSpPr>
        <p:spPr>
          <a:xfrm>
            <a:off x="7150875" y="1817568"/>
            <a:ext cx="264728" cy="2478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Rectangle 16"/>
          <p:cNvSpPr/>
          <p:nvPr/>
        </p:nvSpPr>
        <p:spPr>
          <a:xfrm rot="2700000">
            <a:off x="7877798" y="2869422"/>
            <a:ext cx="200561" cy="35956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Parallelogram 15"/>
          <p:cNvSpPr/>
          <p:nvPr/>
        </p:nvSpPr>
        <p:spPr>
          <a:xfrm rot="16200000">
            <a:off x="6266296" y="1244121"/>
            <a:ext cx="291063" cy="31506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Pie 24"/>
          <p:cNvSpPr/>
          <p:nvPr/>
        </p:nvSpPr>
        <p:spPr>
          <a:xfrm>
            <a:off x="5044160" y="3065885"/>
            <a:ext cx="298536" cy="29688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9" name="Round Same Side Corner Rectangle 6"/>
          <p:cNvSpPr>
            <a:spLocks noChangeAspect="1"/>
          </p:cNvSpPr>
          <p:nvPr/>
        </p:nvSpPr>
        <p:spPr>
          <a:xfrm rot="2700000">
            <a:off x="5829255" y="2078590"/>
            <a:ext cx="89795" cy="36000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Oval 39"/>
          <p:cNvSpPr/>
          <p:nvPr/>
        </p:nvSpPr>
        <p:spPr>
          <a:xfrm>
            <a:off x="8120811" y="3516074"/>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Oval 40"/>
          <p:cNvSpPr/>
          <p:nvPr/>
        </p:nvSpPr>
        <p:spPr>
          <a:xfrm>
            <a:off x="4713123" y="3732098"/>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30"/>
          <p:cNvSpPr/>
          <p:nvPr/>
        </p:nvSpPr>
        <p:spPr>
          <a:xfrm>
            <a:off x="4860945" y="3883200"/>
            <a:ext cx="236076" cy="23538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Rounded Rectangle 27"/>
          <p:cNvSpPr/>
          <p:nvPr/>
        </p:nvSpPr>
        <p:spPr>
          <a:xfrm>
            <a:off x="8241515" y="3666231"/>
            <a:ext cx="295662" cy="22710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cxnSp>
        <p:nvCxnSpPr>
          <p:cNvPr id="44" name="Elbow Connector 43"/>
          <p:cNvCxnSpPr/>
          <p:nvPr/>
        </p:nvCxnSpPr>
        <p:spPr>
          <a:xfrm rot="16200000" flipV="1">
            <a:off x="5665224" y="2407604"/>
            <a:ext cx="1665393" cy="174829"/>
          </a:xfrm>
          <a:prstGeom prst="bentConnector3">
            <a:avLst>
              <a:gd name="adj1" fmla="val 50000"/>
            </a:avLst>
          </a:prstGeom>
          <a:ln w="38100">
            <a:solidFill>
              <a:schemeClr val="accent4"/>
            </a:solidFill>
            <a:tailEnd type="none"/>
          </a:ln>
        </p:spPr>
        <p:style>
          <a:lnRef idx="1">
            <a:schemeClr val="accent1"/>
          </a:lnRef>
          <a:fillRef idx="0">
            <a:schemeClr val="accent1"/>
          </a:fillRef>
          <a:effectRef idx="0">
            <a:schemeClr val="accent1"/>
          </a:effectRef>
          <a:fontRef idx="minor">
            <a:schemeClr val="tx1"/>
          </a:fontRef>
        </p:style>
      </p:cxnSp>
      <p:cxnSp>
        <p:nvCxnSpPr>
          <p:cNvPr id="45" name="Elbow Connector 44"/>
          <p:cNvCxnSpPr>
            <a:endCxn id="34" idx="4"/>
          </p:cNvCxnSpPr>
          <p:nvPr/>
        </p:nvCxnSpPr>
        <p:spPr>
          <a:xfrm rot="16200000" flipV="1">
            <a:off x="5612455" y="2752294"/>
            <a:ext cx="1103210" cy="579812"/>
          </a:xfrm>
          <a:prstGeom prst="bentConnector3">
            <a:avLst>
              <a:gd name="adj1" fmla="val 50000"/>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46" name="Elbow Connector 45"/>
          <p:cNvCxnSpPr>
            <a:endCxn id="33" idx="4"/>
          </p:cNvCxnSpPr>
          <p:nvPr/>
        </p:nvCxnSpPr>
        <p:spPr>
          <a:xfrm rot="5400000" flipH="1" flipV="1">
            <a:off x="6316864" y="2616797"/>
            <a:ext cx="1379920" cy="552831"/>
          </a:xfrm>
          <a:prstGeom prst="bentConnector3">
            <a:avLst>
              <a:gd name="adj1" fmla="val 50000"/>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0800000">
            <a:off x="5460869" y="3235318"/>
            <a:ext cx="874154" cy="546618"/>
          </a:xfrm>
          <a:prstGeom prst="bentConnector3">
            <a:avLst>
              <a:gd name="adj1" fmla="val 50000"/>
            </a:avLst>
          </a:prstGeom>
          <a:ln w="38100">
            <a:solidFill>
              <a:schemeClr val="accent4"/>
            </a:solidFill>
            <a:tailEnd type="none"/>
          </a:ln>
        </p:spPr>
        <p:style>
          <a:lnRef idx="1">
            <a:schemeClr val="accent1"/>
          </a:lnRef>
          <a:fillRef idx="0">
            <a:schemeClr val="accent1"/>
          </a:fillRef>
          <a:effectRef idx="0">
            <a:schemeClr val="accent1"/>
          </a:effectRef>
          <a:fontRef idx="minor">
            <a:schemeClr val="tx1"/>
          </a:fontRef>
        </p:style>
      </p:cxnSp>
      <p:cxnSp>
        <p:nvCxnSpPr>
          <p:cNvPr id="49" name="Elbow Connector 48"/>
          <p:cNvCxnSpPr>
            <a:endCxn id="40" idx="2"/>
          </p:cNvCxnSpPr>
          <p:nvPr/>
        </p:nvCxnSpPr>
        <p:spPr>
          <a:xfrm flipV="1">
            <a:off x="6832327" y="3781935"/>
            <a:ext cx="1288484" cy="265860"/>
          </a:xfrm>
          <a:prstGeom prst="bentConnector3">
            <a:avLst>
              <a:gd name="adj1" fmla="val 44323"/>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41" idx="6"/>
          </p:cNvCxnSpPr>
          <p:nvPr/>
        </p:nvCxnSpPr>
        <p:spPr>
          <a:xfrm rot="10800000">
            <a:off x="5244845" y="3997960"/>
            <a:ext cx="1090179" cy="409877"/>
          </a:xfrm>
          <a:prstGeom prst="bentConnector3">
            <a:avLst>
              <a:gd name="adj1" fmla="val 50000"/>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2" name="Round Same Side Corner Rectangle 6"/>
          <p:cNvSpPr/>
          <p:nvPr/>
        </p:nvSpPr>
        <p:spPr>
          <a:xfrm rot="10800000" flipH="1">
            <a:off x="6295381" y="3007024"/>
            <a:ext cx="584719" cy="2136476"/>
          </a:xfrm>
          <a:custGeom>
            <a:avLst/>
            <a:gdLst/>
            <a:ahLst/>
            <a:cxnLst/>
            <a:rect l="l" t="t" r="r" b="b"/>
            <a:pathLst>
              <a:path w="584719" h="2136476">
                <a:moveTo>
                  <a:pt x="10964" y="889917"/>
                </a:moveTo>
                <a:cubicBezTo>
                  <a:pt x="75615" y="889918"/>
                  <a:pt x="128024" y="797671"/>
                  <a:pt x="128024" y="683879"/>
                </a:cubicBezTo>
                <a:lnTo>
                  <a:pt x="128024" y="0"/>
                </a:lnTo>
                <a:lnTo>
                  <a:pt x="0" y="0"/>
                </a:lnTo>
                <a:lnTo>
                  <a:pt x="0" y="887972"/>
                </a:lnTo>
                <a:cubicBezTo>
                  <a:pt x="3573" y="889612"/>
                  <a:pt x="7248" y="889917"/>
                  <a:pt x="10964" y="889917"/>
                </a:cubicBezTo>
                <a:close/>
                <a:moveTo>
                  <a:pt x="573754" y="889918"/>
                </a:moveTo>
                <a:cubicBezTo>
                  <a:pt x="577471" y="889918"/>
                  <a:pt x="581146" y="889612"/>
                  <a:pt x="584719" y="887972"/>
                </a:cubicBezTo>
                <a:lnTo>
                  <a:pt x="584719" y="0"/>
                </a:lnTo>
                <a:lnTo>
                  <a:pt x="456694" y="0"/>
                </a:lnTo>
                <a:lnTo>
                  <a:pt x="456694" y="683879"/>
                </a:lnTo>
                <a:cubicBezTo>
                  <a:pt x="456695" y="797671"/>
                  <a:pt x="509104" y="889918"/>
                  <a:pt x="573754" y="889918"/>
                </a:cubicBezTo>
                <a:close/>
                <a:moveTo>
                  <a:pt x="292360" y="889918"/>
                </a:moveTo>
                <a:cubicBezTo>
                  <a:pt x="357010" y="889918"/>
                  <a:pt x="409420" y="801725"/>
                  <a:pt x="409420" y="692933"/>
                </a:cubicBezTo>
                <a:lnTo>
                  <a:pt x="409420" y="0"/>
                </a:lnTo>
                <a:lnTo>
                  <a:pt x="175300" y="0"/>
                </a:lnTo>
                <a:lnTo>
                  <a:pt x="175300" y="692933"/>
                </a:lnTo>
                <a:cubicBezTo>
                  <a:pt x="175300" y="801725"/>
                  <a:pt x="227709" y="889918"/>
                  <a:pt x="292360" y="889918"/>
                </a:cubicBezTo>
                <a:close/>
                <a:moveTo>
                  <a:pt x="146158" y="1665491"/>
                </a:moveTo>
                <a:lnTo>
                  <a:pt x="438485" y="1665491"/>
                </a:lnTo>
                <a:lnTo>
                  <a:pt x="560664" y="988448"/>
                </a:lnTo>
                <a:cubicBezTo>
                  <a:pt x="499413" y="983746"/>
                  <a:pt x="448810" y="934951"/>
                  <a:pt x="432671" y="869294"/>
                </a:cubicBezTo>
                <a:cubicBezTo>
                  <a:pt x="416317" y="939198"/>
                  <a:pt x="360373" y="989785"/>
                  <a:pt x="294137" y="989785"/>
                </a:cubicBezTo>
                <a:cubicBezTo>
                  <a:pt x="227903" y="989785"/>
                  <a:pt x="171958" y="939199"/>
                  <a:pt x="155604" y="869294"/>
                </a:cubicBezTo>
                <a:cubicBezTo>
                  <a:pt x="139137" y="936225"/>
                  <a:pt x="86881" y="985637"/>
                  <a:pt x="24052" y="988860"/>
                </a:cubicBezTo>
                <a:close/>
                <a:moveTo>
                  <a:pt x="292357" y="2136476"/>
                </a:moveTo>
                <a:lnTo>
                  <a:pt x="428081" y="1762218"/>
                </a:lnTo>
                <a:lnTo>
                  <a:pt x="156635" y="17622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1" name="Picture 2" descr="E:\002-KIMS BUSINESS\007-02-Fullslidesppt-Contents\20161206\02-\color-pencil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
        <p:nvSpPr>
          <p:cNvPr id="64" name="Oval 63"/>
          <p:cNvSpPr/>
          <p:nvPr/>
        </p:nvSpPr>
        <p:spPr>
          <a:xfrm>
            <a:off x="6037006" y="3189307"/>
            <a:ext cx="276816" cy="276816"/>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Text Placeholder 9">
            <a:extLst>
              <a:ext uri="{FF2B5EF4-FFF2-40B4-BE49-F238E27FC236}">
                <a16:creationId xmlns:a16="http://schemas.microsoft.com/office/drawing/2014/main" xmlns="" id="{EEE95486-4E87-4DA7-8CBA-6D4B8E031F50}"/>
              </a:ext>
            </a:extLst>
          </p:cNvPr>
          <p:cNvSpPr>
            <a:spLocks noGrp="1"/>
          </p:cNvSpPr>
          <p:nvPr>
            <p:ph type="body" sz="quarter" idx="10"/>
          </p:nvPr>
        </p:nvSpPr>
        <p:spPr>
          <a:xfrm>
            <a:off x="103686" y="601056"/>
            <a:ext cx="5846261" cy="2202178"/>
          </a:xfrm>
        </p:spPr>
        <p:txBody>
          <a:bodyPr/>
          <a:lstStyle/>
          <a:p>
            <a:r>
              <a:rPr lang="en-US" b="1" dirty="0"/>
              <a:t>1.1</a:t>
            </a:r>
          </a:p>
          <a:p>
            <a:r>
              <a:rPr lang="en-US" b="1" dirty="0"/>
              <a:t>The Divine Origin </a:t>
            </a:r>
          </a:p>
          <a:p>
            <a:r>
              <a:rPr lang="en-US" b="1" dirty="0"/>
              <a:t>of Language</a:t>
            </a:r>
            <a:endParaRPr lang="ar-DZ" b="1" dirty="0"/>
          </a:p>
        </p:txBody>
      </p:sp>
    </p:spTree>
    <p:extLst>
      <p:ext uri="{BB962C8B-B14F-4D97-AF65-F5344CB8AC3E}">
        <p14:creationId xmlns:p14="http://schemas.microsoft.com/office/powerpoint/2010/main" val="8452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It is believed by different religions that language was created by God. According to many religious beliefs and traditions all over the world, language has a divine origin. For Moslems, Allah provided Adam with the authority to name things. </a:t>
            </a:r>
          </a:p>
        </p:txBody>
      </p:sp>
    </p:spTree>
    <p:extLst>
      <p:ext uri="{BB962C8B-B14F-4D97-AF65-F5344CB8AC3E}">
        <p14:creationId xmlns:p14="http://schemas.microsoft.com/office/powerpoint/2010/main" val="242447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In the Quran, it says: “God taught Adam all names”. For the Hindus, the human faculty of speech is a gift from a female God, Sarasvati, Brahma’s wife, the creator of the universe.</a:t>
            </a:r>
          </a:p>
        </p:txBody>
      </p:sp>
    </p:spTree>
    <p:extLst>
      <p:ext uri="{BB962C8B-B14F-4D97-AF65-F5344CB8AC3E}">
        <p14:creationId xmlns:p14="http://schemas.microsoft.com/office/powerpoint/2010/main" val="3558801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6113385" y="1971492"/>
            <a:ext cx="943899" cy="943899"/>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7" name="Oval 26"/>
          <p:cNvSpPr/>
          <p:nvPr/>
        </p:nvSpPr>
        <p:spPr>
          <a:xfrm>
            <a:off x="6785210" y="2807328"/>
            <a:ext cx="722466" cy="722466"/>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8" name="Oval 27"/>
          <p:cNvSpPr/>
          <p:nvPr/>
        </p:nvSpPr>
        <p:spPr>
          <a:xfrm>
            <a:off x="5520009" y="2371784"/>
            <a:ext cx="1783637" cy="1783637"/>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cxnSp>
        <p:nvCxnSpPr>
          <p:cNvPr id="47" name="Elbow Connector 46"/>
          <p:cNvCxnSpPr/>
          <p:nvPr/>
        </p:nvCxnSpPr>
        <p:spPr>
          <a:xfrm flipV="1">
            <a:off x="6785210" y="3142904"/>
            <a:ext cx="924584" cy="524272"/>
          </a:xfrm>
          <a:prstGeom prst="bentConnector3">
            <a:avLst>
              <a:gd name="adj1" fmla="val 50000"/>
            </a:avLst>
          </a:prstGeom>
          <a:ln w="38100">
            <a:solidFill>
              <a:schemeClr val="accent4"/>
            </a:solidFill>
            <a:tailEnd type="non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818286" y="3620784"/>
            <a:ext cx="597317" cy="597317"/>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2" name="Oval 51"/>
          <p:cNvSpPr/>
          <p:nvPr/>
        </p:nvSpPr>
        <p:spPr>
          <a:xfrm>
            <a:off x="5438837" y="3376426"/>
            <a:ext cx="597317" cy="597317"/>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3" name="Oval 52"/>
          <p:cNvSpPr/>
          <p:nvPr/>
        </p:nvSpPr>
        <p:spPr>
          <a:xfrm>
            <a:off x="7057284" y="2327421"/>
            <a:ext cx="523749" cy="523749"/>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4" name="Oval 53"/>
          <p:cNvSpPr/>
          <p:nvPr/>
        </p:nvSpPr>
        <p:spPr>
          <a:xfrm>
            <a:off x="5299482" y="2468821"/>
            <a:ext cx="573378" cy="573378"/>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5" name="Oval 54"/>
          <p:cNvSpPr/>
          <p:nvPr/>
        </p:nvSpPr>
        <p:spPr>
          <a:xfrm>
            <a:off x="7555988" y="3295764"/>
            <a:ext cx="379321" cy="379321"/>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Oval 29"/>
          <p:cNvSpPr/>
          <p:nvPr/>
        </p:nvSpPr>
        <p:spPr>
          <a:xfrm>
            <a:off x="6145968" y="1152544"/>
            <a:ext cx="531721" cy="53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Oval 30"/>
          <p:cNvSpPr/>
          <p:nvPr/>
        </p:nvSpPr>
        <p:spPr>
          <a:xfrm>
            <a:off x="4943776" y="2948467"/>
            <a:ext cx="531721" cy="53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Oval 31"/>
          <p:cNvSpPr/>
          <p:nvPr/>
        </p:nvSpPr>
        <p:spPr>
          <a:xfrm>
            <a:off x="7695164" y="2795994"/>
            <a:ext cx="531721" cy="53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Oval 32"/>
          <p:cNvSpPr/>
          <p:nvPr/>
        </p:nvSpPr>
        <p:spPr>
          <a:xfrm>
            <a:off x="7017379" y="1671531"/>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Oval 33"/>
          <p:cNvSpPr/>
          <p:nvPr/>
        </p:nvSpPr>
        <p:spPr>
          <a:xfrm>
            <a:off x="5608293" y="1958874"/>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ectangle 9"/>
          <p:cNvSpPr/>
          <p:nvPr/>
        </p:nvSpPr>
        <p:spPr>
          <a:xfrm>
            <a:off x="7150875" y="1817568"/>
            <a:ext cx="264728" cy="2478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Rectangle 16"/>
          <p:cNvSpPr/>
          <p:nvPr/>
        </p:nvSpPr>
        <p:spPr>
          <a:xfrm rot="2700000">
            <a:off x="7877798" y="2869422"/>
            <a:ext cx="200561" cy="35956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Parallelogram 15"/>
          <p:cNvSpPr/>
          <p:nvPr/>
        </p:nvSpPr>
        <p:spPr>
          <a:xfrm rot="16200000">
            <a:off x="6266296" y="1244121"/>
            <a:ext cx="291063" cy="31506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Pie 24"/>
          <p:cNvSpPr/>
          <p:nvPr/>
        </p:nvSpPr>
        <p:spPr>
          <a:xfrm>
            <a:off x="5044160" y="3065885"/>
            <a:ext cx="298536" cy="29688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9" name="Round Same Side Corner Rectangle 6"/>
          <p:cNvSpPr>
            <a:spLocks noChangeAspect="1"/>
          </p:cNvSpPr>
          <p:nvPr/>
        </p:nvSpPr>
        <p:spPr>
          <a:xfrm rot="2700000">
            <a:off x="5829255" y="2078590"/>
            <a:ext cx="89795" cy="36000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Oval 39"/>
          <p:cNvSpPr/>
          <p:nvPr/>
        </p:nvSpPr>
        <p:spPr>
          <a:xfrm>
            <a:off x="8120811" y="3516074"/>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Oval 40"/>
          <p:cNvSpPr/>
          <p:nvPr/>
        </p:nvSpPr>
        <p:spPr>
          <a:xfrm>
            <a:off x="4713123" y="3732098"/>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30"/>
          <p:cNvSpPr/>
          <p:nvPr/>
        </p:nvSpPr>
        <p:spPr>
          <a:xfrm>
            <a:off x="4860945" y="3883200"/>
            <a:ext cx="236076" cy="23538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Rounded Rectangle 27"/>
          <p:cNvSpPr/>
          <p:nvPr/>
        </p:nvSpPr>
        <p:spPr>
          <a:xfrm>
            <a:off x="8241515" y="3666231"/>
            <a:ext cx="295662" cy="22710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cxnSp>
        <p:nvCxnSpPr>
          <p:cNvPr id="44" name="Elbow Connector 43"/>
          <p:cNvCxnSpPr/>
          <p:nvPr/>
        </p:nvCxnSpPr>
        <p:spPr>
          <a:xfrm rot="16200000" flipV="1">
            <a:off x="5665224" y="2407604"/>
            <a:ext cx="1665393" cy="174829"/>
          </a:xfrm>
          <a:prstGeom prst="bentConnector3">
            <a:avLst>
              <a:gd name="adj1" fmla="val 50000"/>
            </a:avLst>
          </a:prstGeom>
          <a:ln w="38100">
            <a:solidFill>
              <a:schemeClr val="accent4"/>
            </a:solidFill>
            <a:tailEnd type="none"/>
          </a:ln>
        </p:spPr>
        <p:style>
          <a:lnRef idx="1">
            <a:schemeClr val="accent1"/>
          </a:lnRef>
          <a:fillRef idx="0">
            <a:schemeClr val="accent1"/>
          </a:fillRef>
          <a:effectRef idx="0">
            <a:schemeClr val="accent1"/>
          </a:effectRef>
          <a:fontRef idx="minor">
            <a:schemeClr val="tx1"/>
          </a:fontRef>
        </p:style>
      </p:cxnSp>
      <p:cxnSp>
        <p:nvCxnSpPr>
          <p:cNvPr id="45" name="Elbow Connector 44"/>
          <p:cNvCxnSpPr>
            <a:endCxn id="34" idx="4"/>
          </p:cNvCxnSpPr>
          <p:nvPr/>
        </p:nvCxnSpPr>
        <p:spPr>
          <a:xfrm rot="16200000" flipV="1">
            <a:off x="5612455" y="2752294"/>
            <a:ext cx="1103210" cy="579812"/>
          </a:xfrm>
          <a:prstGeom prst="bentConnector3">
            <a:avLst>
              <a:gd name="adj1" fmla="val 50000"/>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46" name="Elbow Connector 45"/>
          <p:cNvCxnSpPr>
            <a:endCxn id="33" idx="4"/>
          </p:cNvCxnSpPr>
          <p:nvPr/>
        </p:nvCxnSpPr>
        <p:spPr>
          <a:xfrm rot="5400000" flipH="1" flipV="1">
            <a:off x="6316864" y="2616797"/>
            <a:ext cx="1379920" cy="552831"/>
          </a:xfrm>
          <a:prstGeom prst="bentConnector3">
            <a:avLst>
              <a:gd name="adj1" fmla="val 50000"/>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0800000">
            <a:off x="5460869" y="3235318"/>
            <a:ext cx="874154" cy="546618"/>
          </a:xfrm>
          <a:prstGeom prst="bentConnector3">
            <a:avLst>
              <a:gd name="adj1" fmla="val 50000"/>
            </a:avLst>
          </a:prstGeom>
          <a:ln w="38100">
            <a:solidFill>
              <a:schemeClr val="accent4"/>
            </a:solidFill>
            <a:tailEnd type="none"/>
          </a:ln>
        </p:spPr>
        <p:style>
          <a:lnRef idx="1">
            <a:schemeClr val="accent1"/>
          </a:lnRef>
          <a:fillRef idx="0">
            <a:schemeClr val="accent1"/>
          </a:fillRef>
          <a:effectRef idx="0">
            <a:schemeClr val="accent1"/>
          </a:effectRef>
          <a:fontRef idx="minor">
            <a:schemeClr val="tx1"/>
          </a:fontRef>
        </p:style>
      </p:cxnSp>
      <p:cxnSp>
        <p:nvCxnSpPr>
          <p:cNvPr id="49" name="Elbow Connector 48"/>
          <p:cNvCxnSpPr>
            <a:endCxn id="40" idx="2"/>
          </p:cNvCxnSpPr>
          <p:nvPr/>
        </p:nvCxnSpPr>
        <p:spPr>
          <a:xfrm flipV="1">
            <a:off x="6832327" y="3781935"/>
            <a:ext cx="1288484" cy="265860"/>
          </a:xfrm>
          <a:prstGeom prst="bentConnector3">
            <a:avLst>
              <a:gd name="adj1" fmla="val 44323"/>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41" idx="6"/>
          </p:cNvCxnSpPr>
          <p:nvPr/>
        </p:nvCxnSpPr>
        <p:spPr>
          <a:xfrm rot="10800000">
            <a:off x="5244845" y="3997960"/>
            <a:ext cx="1090179" cy="409877"/>
          </a:xfrm>
          <a:prstGeom prst="bentConnector3">
            <a:avLst>
              <a:gd name="adj1" fmla="val 50000"/>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2" name="Round Same Side Corner Rectangle 6"/>
          <p:cNvSpPr/>
          <p:nvPr/>
        </p:nvSpPr>
        <p:spPr>
          <a:xfrm rot="10800000" flipH="1">
            <a:off x="6295381" y="3007024"/>
            <a:ext cx="584719" cy="2136476"/>
          </a:xfrm>
          <a:custGeom>
            <a:avLst/>
            <a:gdLst/>
            <a:ahLst/>
            <a:cxnLst/>
            <a:rect l="l" t="t" r="r" b="b"/>
            <a:pathLst>
              <a:path w="584719" h="2136476">
                <a:moveTo>
                  <a:pt x="10964" y="889917"/>
                </a:moveTo>
                <a:cubicBezTo>
                  <a:pt x="75615" y="889918"/>
                  <a:pt x="128024" y="797671"/>
                  <a:pt x="128024" y="683879"/>
                </a:cubicBezTo>
                <a:lnTo>
                  <a:pt x="128024" y="0"/>
                </a:lnTo>
                <a:lnTo>
                  <a:pt x="0" y="0"/>
                </a:lnTo>
                <a:lnTo>
                  <a:pt x="0" y="887972"/>
                </a:lnTo>
                <a:cubicBezTo>
                  <a:pt x="3573" y="889612"/>
                  <a:pt x="7248" y="889917"/>
                  <a:pt x="10964" y="889917"/>
                </a:cubicBezTo>
                <a:close/>
                <a:moveTo>
                  <a:pt x="573754" y="889918"/>
                </a:moveTo>
                <a:cubicBezTo>
                  <a:pt x="577471" y="889918"/>
                  <a:pt x="581146" y="889612"/>
                  <a:pt x="584719" y="887972"/>
                </a:cubicBezTo>
                <a:lnTo>
                  <a:pt x="584719" y="0"/>
                </a:lnTo>
                <a:lnTo>
                  <a:pt x="456694" y="0"/>
                </a:lnTo>
                <a:lnTo>
                  <a:pt x="456694" y="683879"/>
                </a:lnTo>
                <a:cubicBezTo>
                  <a:pt x="456695" y="797671"/>
                  <a:pt x="509104" y="889918"/>
                  <a:pt x="573754" y="889918"/>
                </a:cubicBezTo>
                <a:close/>
                <a:moveTo>
                  <a:pt x="292360" y="889918"/>
                </a:moveTo>
                <a:cubicBezTo>
                  <a:pt x="357010" y="889918"/>
                  <a:pt x="409420" y="801725"/>
                  <a:pt x="409420" y="692933"/>
                </a:cubicBezTo>
                <a:lnTo>
                  <a:pt x="409420" y="0"/>
                </a:lnTo>
                <a:lnTo>
                  <a:pt x="175300" y="0"/>
                </a:lnTo>
                <a:lnTo>
                  <a:pt x="175300" y="692933"/>
                </a:lnTo>
                <a:cubicBezTo>
                  <a:pt x="175300" y="801725"/>
                  <a:pt x="227709" y="889918"/>
                  <a:pt x="292360" y="889918"/>
                </a:cubicBezTo>
                <a:close/>
                <a:moveTo>
                  <a:pt x="146158" y="1665491"/>
                </a:moveTo>
                <a:lnTo>
                  <a:pt x="438485" y="1665491"/>
                </a:lnTo>
                <a:lnTo>
                  <a:pt x="560664" y="988448"/>
                </a:lnTo>
                <a:cubicBezTo>
                  <a:pt x="499413" y="983746"/>
                  <a:pt x="448810" y="934951"/>
                  <a:pt x="432671" y="869294"/>
                </a:cubicBezTo>
                <a:cubicBezTo>
                  <a:pt x="416317" y="939198"/>
                  <a:pt x="360373" y="989785"/>
                  <a:pt x="294137" y="989785"/>
                </a:cubicBezTo>
                <a:cubicBezTo>
                  <a:pt x="227903" y="989785"/>
                  <a:pt x="171958" y="939199"/>
                  <a:pt x="155604" y="869294"/>
                </a:cubicBezTo>
                <a:cubicBezTo>
                  <a:pt x="139137" y="936225"/>
                  <a:pt x="86881" y="985637"/>
                  <a:pt x="24052" y="988860"/>
                </a:cubicBezTo>
                <a:close/>
                <a:moveTo>
                  <a:pt x="292357" y="2136476"/>
                </a:moveTo>
                <a:lnTo>
                  <a:pt x="428081" y="1762218"/>
                </a:lnTo>
                <a:lnTo>
                  <a:pt x="156635" y="17622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1" name="Picture 2" descr="E:\002-KIMS BUSINESS\007-02-Fullslidesppt-Contents\20161206\02-\color-pencil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
        <p:nvSpPr>
          <p:cNvPr id="64" name="Oval 63"/>
          <p:cNvSpPr/>
          <p:nvPr/>
        </p:nvSpPr>
        <p:spPr>
          <a:xfrm>
            <a:off x="6037006" y="3189307"/>
            <a:ext cx="276816" cy="276816"/>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Text Placeholder 9">
            <a:extLst>
              <a:ext uri="{FF2B5EF4-FFF2-40B4-BE49-F238E27FC236}">
                <a16:creationId xmlns:a16="http://schemas.microsoft.com/office/drawing/2014/main" xmlns="" id="{EEE95486-4E87-4DA7-8CBA-6D4B8E031F50}"/>
              </a:ext>
            </a:extLst>
          </p:cNvPr>
          <p:cNvSpPr>
            <a:spLocks noGrp="1"/>
          </p:cNvSpPr>
          <p:nvPr>
            <p:ph type="body" sz="quarter" idx="10"/>
          </p:nvPr>
        </p:nvSpPr>
        <p:spPr>
          <a:xfrm>
            <a:off x="103686" y="601056"/>
            <a:ext cx="5846261" cy="2202178"/>
          </a:xfrm>
        </p:spPr>
        <p:txBody>
          <a:bodyPr/>
          <a:lstStyle/>
          <a:p>
            <a:r>
              <a:rPr lang="en-US" b="1" dirty="0"/>
              <a:t>1.2</a:t>
            </a:r>
          </a:p>
          <a:p>
            <a:r>
              <a:rPr lang="en-US" b="1" dirty="0"/>
              <a:t>Language Adapted from</a:t>
            </a:r>
          </a:p>
          <a:p>
            <a:r>
              <a:rPr lang="en-US" b="1" dirty="0"/>
              <a:t>the Cries of Nature</a:t>
            </a:r>
            <a:endParaRPr lang="ar-DZ" b="1" dirty="0"/>
          </a:p>
        </p:txBody>
      </p:sp>
    </p:spTree>
    <p:extLst>
      <p:ext uri="{BB962C8B-B14F-4D97-AF65-F5344CB8AC3E}">
        <p14:creationId xmlns:p14="http://schemas.microsoft.com/office/powerpoint/2010/main" val="3242334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In the mid eighteenth century, Jean-Jacques Rousseau thought that language stemmed from emotional cries pain, anger, joy, etc. He said that Man first used gestures and cries, but as both of these had no efficacy in communication, Man adapted the cries of nature to form words.</a:t>
            </a:r>
          </a:p>
        </p:txBody>
      </p:sp>
    </p:spTree>
    <p:extLst>
      <p:ext uri="{BB962C8B-B14F-4D97-AF65-F5344CB8AC3E}">
        <p14:creationId xmlns:p14="http://schemas.microsoft.com/office/powerpoint/2010/main" val="3138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6113385" y="1971492"/>
            <a:ext cx="943899" cy="943899"/>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7" name="Oval 26"/>
          <p:cNvSpPr/>
          <p:nvPr/>
        </p:nvSpPr>
        <p:spPr>
          <a:xfrm>
            <a:off x="6785210" y="2807328"/>
            <a:ext cx="722466" cy="722466"/>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8" name="Oval 27"/>
          <p:cNvSpPr/>
          <p:nvPr/>
        </p:nvSpPr>
        <p:spPr>
          <a:xfrm>
            <a:off x="5520009" y="2371784"/>
            <a:ext cx="1783637" cy="1783637"/>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cxnSp>
        <p:nvCxnSpPr>
          <p:cNvPr id="47" name="Elbow Connector 46"/>
          <p:cNvCxnSpPr/>
          <p:nvPr/>
        </p:nvCxnSpPr>
        <p:spPr>
          <a:xfrm flipV="1">
            <a:off x="6785210" y="3142904"/>
            <a:ext cx="924584" cy="524272"/>
          </a:xfrm>
          <a:prstGeom prst="bentConnector3">
            <a:avLst>
              <a:gd name="adj1" fmla="val 50000"/>
            </a:avLst>
          </a:prstGeom>
          <a:ln w="38100">
            <a:solidFill>
              <a:schemeClr val="accent4"/>
            </a:solidFill>
            <a:tailEnd type="non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818286" y="3620784"/>
            <a:ext cx="597317" cy="597317"/>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2" name="Oval 51"/>
          <p:cNvSpPr/>
          <p:nvPr/>
        </p:nvSpPr>
        <p:spPr>
          <a:xfrm>
            <a:off x="5438837" y="3376426"/>
            <a:ext cx="597317" cy="597317"/>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3" name="Oval 52"/>
          <p:cNvSpPr/>
          <p:nvPr/>
        </p:nvSpPr>
        <p:spPr>
          <a:xfrm>
            <a:off x="7057284" y="2327421"/>
            <a:ext cx="523749" cy="523749"/>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4" name="Oval 53"/>
          <p:cNvSpPr/>
          <p:nvPr/>
        </p:nvSpPr>
        <p:spPr>
          <a:xfrm>
            <a:off x="5299482" y="2468821"/>
            <a:ext cx="573378" cy="573378"/>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5" name="Oval 54"/>
          <p:cNvSpPr/>
          <p:nvPr/>
        </p:nvSpPr>
        <p:spPr>
          <a:xfrm>
            <a:off x="7555988" y="3295764"/>
            <a:ext cx="379321" cy="379321"/>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Oval 29"/>
          <p:cNvSpPr/>
          <p:nvPr/>
        </p:nvSpPr>
        <p:spPr>
          <a:xfrm>
            <a:off x="6145968" y="1152544"/>
            <a:ext cx="531721" cy="53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Oval 30"/>
          <p:cNvSpPr/>
          <p:nvPr/>
        </p:nvSpPr>
        <p:spPr>
          <a:xfrm>
            <a:off x="4943776" y="2948467"/>
            <a:ext cx="531721" cy="53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Oval 31"/>
          <p:cNvSpPr/>
          <p:nvPr/>
        </p:nvSpPr>
        <p:spPr>
          <a:xfrm>
            <a:off x="7695164" y="2795994"/>
            <a:ext cx="531721" cy="53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Oval 32"/>
          <p:cNvSpPr/>
          <p:nvPr/>
        </p:nvSpPr>
        <p:spPr>
          <a:xfrm>
            <a:off x="7017379" y="1671531"/>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Oval 33"/>
          <p:cNvSpPr/>
          <p:nvPr/>
        </p:nvSpPr>
        <p:spPr>
          <a:xfrm>
            <a:off x="5608293" y="1958874"/>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ectangle 9"/>
          <p:cNvSpPr/>
          <p:nvPr/>
        </p:nvSpPr>
        <p:spPr>
          <a:xfrm>
            <a:off x="7150875" y="1817568"/>
            <a:ext cx="264728" cy="2478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Rectangle 16"/>
          <p:cNvSpPr/>
          <p:nvPr/>
        </p:nvSpPr>
        <p:spPr>
          <a:xfrm rot="2700000">
            <a:off x="7877798" y="2869422"/>
            <a:ext cx="200561" cy="35956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Parallelogram 15"/>
          <p:cNvSpPr/>
          <p:nvPr/>
        </p:nvSpPr>
        <p:spPr>
          <a:xfrm rot="16200000">
            <a:off x="6266296" y="1244121"/>
            <a:ext cx="291063" cy="31506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Pie 24"/>
          <p:cNvSpPr/>
          <p:nvPr/>
        </p:nvSpPr>
        <p:spPr>
          <a:xfrm>
            <a:off x="5044160" y="3065885"/>
            <a:ext cx="298536" cy="29688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9" name="Round Same Side Corner Rectangle 6"/>
          <p:cNvSpPr>
            <a:spLocks noChangeAspect="1"/>
          </p:cNvSpPr>
          <p:nvPr/>
        </p:nvSpPr>
        <p:spPr>
          <a:xfrm rot="2700000">
            <a:off x="5829255" y="2078590"/>
            <a:ext cx="89795" cy="36000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Oval 39"/>
          <p:cNvSpPr/>
          <p:nvPr/>
        </p:nvSpPr>
        <p:spPr>
          <a:xfrm>
            <a:off x="8120811" y="3516074"/>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Oval 40"/>
          <p:cNvSpPr/>
          <p:nvPr/>
        </p:nvSpPr>
        <p:spPr>
          <a:xfrm>
            <a:off x="4713123" y="3732098"/>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30"/>
          <p:cNvSpPr/>
          <p:nvPr/>
        </p:nvSpPr>
        <p:spPr>
          <a:xfrm>
            <a:off x="4860945" y="3883200"/>
            <a:ext cx="236076" cy="23538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Rounded Rectangle 27"/>
          <p:cNvSpPr/>
          <p:nvPr/>
        </p:nvSpPr>
        <p:spPr>
          <a:xfrm>
            <a:off x="8241515" y="3666231"/>
            <a:ext cx="295662" cy="22710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cxnSp>
        <p:nvCxnSpPr>
          <p:cNvPr id="44" name="Elbow Connector 43"/>
          <p:cNvCxnSpPr/>
          <p:nvPr/>
        </p:nvCxnSpPr>
        <p:spPr>
          <a:xfrm rot="16200000" flipV="1">
            <a:off x="5665224" y="2407604"/>
            <a:ext cx="1665393" cy="174829"/>
          </a:xfrm>
          <a:prstGeom prst="bentConnector3">
            <a:avLst>
              <a:gd name="adj1" fmla="val 50000"/>
            </a:avLst>
          </a:prstGeom>
          <a:ln w="38100">
            <a:solidFill>
              <a:schemeClr val="accent4"/>
            </a:solidFill>
            <a:tailEnd type="none"/>
          </a:ln>
        </p:spPr>
        <p:style>
          <a:lnRef idx="1">
            <a:schemeClr val="accent1"/>
          </a:lnRef>
          <a:fillRef idx="0">
            <a:schemeClr val="accent1"/>
          </a:fillRef>
          <a:effectRef idx="0">
            <a:schemeClr val="accent1"/>
          </a:effectRef>
          <a:fontRef idx="minor">
            <a:schemeClr val="tx1"/>
          </a:fontRef>
        </p:style>
      </p:cxnSp>
      <p:cxnSp>
        <p:nvCxnSpPr>
          <p:cNvPr id="45" name="Elbow Connector 44"/>
          <p:cNvCxnSpPr>
            <a:endCxn id="34" idx="4"/>
          </p:cNvCxnSpPr>
          <p:nvPr/>
        </p:nvCxnSpPr>
        <p:spPr>
          <a:xfrm rot="16200000" flipV="1">
            <a:off x="5612455" y="2752294"/>
            <a:ext cx="1103210" cy="579812"/>
          </a:xfrm>
          <a:prstGeom prst="bentConnector3">
            <a:avLst>
              <a:gd name="adj1" fmla="val 50000"/>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46" name="Elbow Connector 45"/>
          <p:cNvCxnSpPr>
            <a:endCxn id="33" idx="4"/>
          </p:cNvCxnSpPr>
          <p:nvPr/>
        </p:nvCxnSpPr>
        <p:spPr>
          <a:xfrm rot="5400000" flipH="1" flipV="1">
            <a:off x="6316864" y="2616797"/>
            <a:ext cx="1379920" cy="552831"/>
          </a:xfrm>
          <a:prstGeom prst="bentConnector3">
            <a:avLst>
              <a:gd name="adj1" fmla="val 50000"/>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0800000">
            <a:off x="5460869" y="3235318"/>
            <a:ext cx="874154" cy="546618"/>
          </a:xfrm>
          <a:prstGeom prst="bentConnector3">
            <a:avLst>
              <a:gd name="adj1" fmla="val 50000"/>
            </a:avLst>
          </a:prstGeom>
          <a:ln w="38100">
            <a:solidFill>
              <a:schemeClr val="accent4"/>
            </a:solidFill>
            <a:tailEnd type="none"/>
          </a:ln>
        </p:spPr>
        <p:style>
          <a:lnRef idx="1">
            <a:schemeClr val="accent1"/>
          </a:lnRef>
          <a:fillRef idx="0">
            <a:schemeClr val="accent1"/>
          </a:fillRef>
          <a:effectRef idx="0">
            <a:schemeClr val="accent1"/>
          </a:effectRef>
          <a:fontRef idx="minor">
            <a:schemeClr val="tx1"/>
          </a:fontRef>
        </p:style>
      </p:cxnSp>
      <p:cxnSp>
        <p:nvCxnSpPr>
          <p:cNvPr id="49" name="Elbow Connector 48"/>
          <p:cNvCxnSpPr>
            <a:endCxn id="40" idx="2"/>
          </p:cNvCxnSpPr>
          <p:nvPr/>
        </p:nvCxnSpPr>
        <p:spPr>
          <a:xfrm flipV="1">
            <a:off x="6832327" y="3781935"/>
            <a:ext cx="1288484" cy="265860"/>
          </a:xfrm>
          <a:prstGeom prst="bentConnector3">
            <a:avLst>
              <a:gd name="adj1" fmla="val 44323"/>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41" idx="6"/>
          </p:cNvCxnSpPr>
          <p:nvPr/>
        </p:nvCxnSpPr>
        <p:spPr>
          <a:xfrm rot="10800000">
            <a:off x="5244845" y="3997960"/>
            <a:ext cx="1090179" cy="409877"/>
          </a:xfrm>
          <a:prstGeom prst="bentConnector3">
            <a:avLst>
              <a:gd name="adj1" fmla="val 50000"/>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2" name="Round Same Side Corner Rectangle 6"/>
          <p:cNvSpPr/>
          <p:nvPr/>
        </p:nvSpPr>
        <p:spPr>
          <a:xfrm rot="10800000" flipH="1">
            <a:off x="6295381" y="3007024"/>
            <a:ext cx="584719" cy="2136476"/>
          </a:xfrm>
          <a:custGeom>
            <a:avLst/>
            <a:gdLst/>
            <a:ahLst/>
            <a:cxnLst/>
            <a:rect l="l" t="t" r="r" b="b"/>
            <a:pathLst>
              <a:path w="584719" h="2136476">
                <a:moveTo>
                  <a:pt x="10964" y="889917"/>
                </a:moveTo>
                <a:cubicBezTo>
                  <a:pt x="75615" y="889918"/>
                  <a:pt x="128024" y="797671"/>
                  <a:pt x="128024" y="683879"/>
                </a:cubicBezTo>
                <a:lnTo>
                  <a:pt x="128024" y="0"/>
                </a:lnTo>
                <a:lnTo>
                  <a:pt x="0" y="0"/>
                </a:lnTo>
                <a:lnTo>
                  <a:pt x="0" y="887972"/>
                </a:lnTo>
                <a:cubicBezTo>
                  <a:pt x="3573" y="889612"/>
                  <a:pt x="7248" y="889917"/>
                  <a:pt x="10964" y="889917"/>
                </a:cubicBezTo>
                <a:close/>
                <a:moveTo>
                  <a:pt x="573754" y="889918"/>
                </a:moveTo>
                <a:cubicBezTo>
                  <a:pt x="577471" y="889918"/>
                  <a:pt x="581146" y="889612"/>
                  <a:pt x="584719" y="887972"/>
                </a:cubicBezTo>
                <a:lnTo>
                  <a:pt x="584719" y="0"/>
                </a:lnTo>
                <a:lnTo>
                  <a:pt x="456694" y="0"/>
                </a:lnTo>
                <a:lnTo>
                  <a:pt x="456694" y="683879"/>
                </a:lnTo>
                <a:cubicBezTo>
                  <a:pt x="456695" y="797671"/>
                  <a:pt x="509104" y="889918"/>
                  <a:pt x="573754" y="889918"/>
                </a:cubicBezTo>
                <a:close/>
                <a:moveTo>
                  <a:pt x="292360" y="889918"/>
                </a:moveTo>
                <a:cubicBezTo>
                  <a:pt x="357010" y="889918"/>
                  <a:pt x="409420" y="801725"/>
                  <a:pt x="409420" y="692933"/>
                </a:cubicBezTo>
                <a:lnTo>
                  <a:pt x="409420" y="0"/>
                </a:lnTo>
                <a:lnTo>
                  <a:pt x="175300" y="0"/>
                </a:lnTo>
                <a:lnTo>
                  <a:pt x="175300" y="692933"/>
                </a:lnTo>
                <a:cubicBezTo>
                  <a:pt x="175300" y="801725"/>
                  <a:pt x="227709" y="889918"/>
                  <a:pt x="292360" y="889918"/>
                </a:cubicBezTo>
                <a:close/>
                <a:moveTo>
                  <a:pt x="146158" y="1665491"/>
                </a:moveTo>
                <a:lnTo>
                  <a:pt x="438485" y="1665491"/>
                </a:lnTo>
                <a:lnTo>
                  <a:pt x="560664" y="988448"/>
                </a:lnTo>
                <a:cubicBezTo>
                  <a:pt x="499413" y="983746"/>
                  <a:pt x="448810" y="934951"/>
                  <a:pt x="432671" y="869294"/>
                </a:cubicBezTo>
                <a:cubicBezTo>
                  <a:pt x="416317" y="939198"/>
                  <a:pt x="360373" y="989785"/>
                  <a:pt x="294137" y="989785"/>
                </a:cubicBezTo>
                <a:cubicBezTo>
                  <a:pt x="227903" y="989785"/>
                  <a:pt x="171958" y="939199"/>
                  <a:pt x="155604" y="869294"/>
                </a:cubicBezTo>
                <a:cubicBezTo>
                  <a:pt x="139137" y="936225"/>
                  <a:pt x="86881" y="985637"/>
                  <a:pt x="24052" y="988860"/>
                </a:cubicBezTo>
                <a:close/>
                <a:moveTo>
                  <a:pt x="292357" y="2136476"/>
                </a:moveTo>
                <a:lnTo>
                  <a:pt x="428081" y="1762218"/>
                </a:lnTo>
                <a:lnTo>
                  <a:pt x="156635" y="17622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1" name="Picture 2" descr="E:\002-KIMS BUSINESS\007-02-Fullslidesppt-Contents\20161206\02-\color-pencil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
        <p:nvSpPr>
          <p:cNvPr id="64" name="Oval 63"/>
          <p:cNvSpPr/>
          <p:nvPr/>
        </p:nvSpPr>
        <p:spPr>
          <a:xfrm>
            <a:off x="6037006" y="3189307"/>
            <a:ext cx="276816" cy="276816"/>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Text Placeholder 9">
            <a:extLst>
              <a:ext uri="{FF2B5EF4-FFF2-40B4-BE49-F238E27FC236}">
                <a16:creationId xmlns:a16="http://schemas.microsoft.com/office/drawing/2014/main" xmlns="" id="{EEE95486-4E87-4DA7-8CBA-6D4B8E031F50}"/>
              </a:ext>
            </a:extLst>
          </p:cNvPr>
          <p:cNvSpPr>
            <a:spLocks noGrp="1"/>
          </p:cNvSpPr>
          <p:nvPr>
            <p:ph type="body" sz="quarter" idx="10"/>
          </p:nvPr>
        </p:nvSpPr>
        <p:spPr>
          <a:xfrm>
            <a:off x="103686" y="601056"/>
            <a:ext cx="5846261" cy="2202178"/>
          </a:xfrm>
        </p:spPr>
        <p:txBody>
          <a:bodyPr/>
          <a:lstStyle/>
          <a:p>
            <a:r>
              <a:rPr lang="en-US" b="1" dirty="0"/>
              <a:t>1.3</a:t>
            </a:r>
          </a:p>
          <a:p>
            <a:r>
              <a:rPr lang="en-US" b="1" dirty="0"/>
              <a:t>The Rationalist View </a:t>
            </a:r>
          </a:p>
          <a:p>
            <a:r>
              <a:rPr lang="en-US" b="1" dirty="0"/>
              <a:t>of Language Origin</a:t>
            </a:r>
            <a:endParaRPr lang="ar-DZ" b="1" dirty="0"/>
          </a:p>
        </p:txBody>
      </p:sp>
    </p:spTree>
    <p:extLst>
      <p:ext uri="{BB962C8B-B14F-4D97-AF65-F5344CB8AC3E}">
        <p14:creationId xmlns:p14="http://schemas.microsoft.com/office/powerpoint/2010/main" val="2832250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The German philosopher Johann Herder believed that Man was born with a language and a faculty of thought, and that language was not invented by Man. His arguments are remarkably similar to those modern linguists like Chomsky who advocate that children acquire their native language without being taught any rules. </a:t>
            </a:r>
          </a:p>
        </p:txBody>
      </p:sp>
    </p:spTree>
    <p:extLst>
      <p:ext uri="{BB962C8B-B14F-4D97-AF65-F5344CB8AC3E}">
        <p14:creationId xmlns:p14="http://schemas.microsoft.com/office/powerpoint/2010/main" val="1739159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Herder believes that language faculty is innate, and that language is part of Man: it is neither given to him nor invented by him.</a:t>
            </a:r>
          </a:p>
        </p:txBody>
      </p:sp>
    </p:spTree>
    <p:extLst>
      <p:ext uri="{BB962C8B-B14F-4D97-AF65-F5344CB8AC3E}">
        <p14:creationId xmlns:p14="http://schemas.microsoft.com/office/powerpoint/2010/main" val="3991814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r>
              <a:rPr lang="en-GB" sz="3200" dirty="0" smtClean="0">
                <a:solidFill>
                  <a:schemeClr val="accent2"/>
                </a:solidFill>
                <a:latin typeface="Times New Roman" panose="02020603050405020304" pitchFamily="18" charset="0"/>
                <a:cs typeface="Times New Roman" panose="02020603050405020304" pitchFamily="18" charset="0"/>
              </a:rPr>
              <a:t>What is language?</a:t>
            </a:r>
            <a:endParaRPr lang="en-GB" sz="3200" dirty="0">
              <a:solidFill>
                <a:schemeClr val="accent2"/>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370013"/>
            <a:ext cx="4320479"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882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939903"/>
            <a:ext cx="9144000" cy="576063"/>
          </a:xfrm>
        </p:spPr>
        <p:txBody>
          <a:bodyPr/>
          <a:lstStyle/>
          <a:p>
            <a:r>
              <a:rPr lang="en-US" altLang="ko-KR" dirty="0"/>
              <a:t>1. </a:t>
            </a:r>
            <a:r>
              <a:rPr lang="en-US" altLang="ko-KR" sz="5400" dirty="0"/>
              <a:t>Language</a:t>
            </a:r>
            <a:endParaRPr lang="ko-KR" altLang="en-US" b="1" dirty="0"/>
          </a:p>
        </p:txBody>
      </p:sp>
    </p:spTree>
    <p:extLst>
      <p:ext uri="{BB962C8B-B14F-4D97-AF65-F5344CB8AC3E}">
        <p14:creationId xmlns:p14="http://schemas.microsoft.com/office/powerpoint/2010/main" val="3456268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95536" y="1417588"/>
            <a:ext cx="8424936" cy="2862322"/>
          </a:xfrm>
          <a:prstGeom prst="rect">
            <a:avLst/>
          </a:prstGeom>
        </p:spPr>
        <p:txBody>
          <a:bodyPr wrap="square">
            <a:spAutoFit/>
          </a:bodyPr>
          <a:lstStyle/>
          <a:p>
            <a:pPr algn="just">
              <a:lnSpc>
                <a:spcPct val="200000"/>
              </a:lnSpc>
            </a:pPr>
            <a:r>
              <a:rPr lang="en-GB" dirty="0"/>
              <a:t> </a:t>
            </a:r>
            <a:r>
              <a:rPr lang="en-GB" dirty="0" smtClean="0"/>
              <a:t>    Language </a:t>
            </a:r>
            <a:r>
              <a:rPr lang="en-GB" dirty="0"/>
              <a:t>touches every part of our lives: it gives words to our thoughts, </a:t>
            </a:r>
            <a:endParaRPr lang="en-GB" dirty="0" smtClean="0"/>
          </a:p>
          <a:p>
            <a:pPr algn="just">
              <a:lnSpc>
                <a:spcPct val="200000"/>
              </a:lnSpc>
            </a:pPr>
            <a:r>
              <a:rPr lang="en-GB" dirty="0" smtClean="0"/>
              <a:t>voice to </a:t>
            </a:r>
            <a:r>
              <a:rPr lang="en-GB" dirty="0"/>
              <a:t>our ideas, and expression to our feelings. It is a rich and varied human </a:t>
            </a:r>
            <a:endParaRPr lang="en-GB" dirty="0" smtClean="0"/>
          </a:p>
          <a:p>
            <a:pPr algn="just">
              <a:lnSpc>
                <a:spcPct val="200000"/>
              </a:lnSpc>
            </a:pPr>
            <a:r>
              <a:rPr lang="en-GB" dirty="0" smtClean="0"/>
              <a:t>ability—one </a:t>
            </a:r>
            <a:r>
              <a:rPr lang="en-GB" dirty="0"/>
              <a:t>that we can use effortlessly, that children seem to acquire </a:t>
            </a:r>
            <a:endParaRPr lang="en-GB" dirty="0" smtClean="0"/>
          </a:p>
          <a:p>
            <a:pPr algn="just">
              <a:lnSpc>
                <a:spcPct val="200000"/>
              </a:lnSpc>
            </a:pPr>
            <a:r>
              <a:rPr lang="en-GB" dirty="0" smtClean="0"/>
              <a:t>automatically</a:t>
            </a:r>
            <a:r>
              <a:rPr lang="en-GB" dirty="0"/>
              <a:t>, and that linguists have found to be complex yet systematic </a:t>
            </a:r>
            <a:r>
              <a:rPr lang="en-GB" dirty="0" smtClean="0"/>
              <a:t>and      describable</a:t>
            </a:r>
            <a:r>
              <a:rPr lang="en-GB" dirty="0"/>
              <a:t>. </a:t>
            </a:r>
          </a:p>
        </p:txBody>
      </p:sp>
    </p:spTree>
    <p:extLst>
      <p:ext uri="{BB962C8B-B14F-4D97-AF65-F5344CB8AC3E}">
        <p14:creationId xmlns:p14="http://schemas.microsoft.com/office/powerpoint/2010/main" val="1234147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r>
              <a:rPr lang="en-GB" dirty="0"/>
              <a:t>	</a:t>
            </a:r>
            <a:r>
              <a:rPr lang="en-GB" sz="2000" dirty="0">
                <a:solidFill>
                  <a:schemeClr val="accent2"/>
                </a:solidFill>
              </a:rPr>
              <a:t>Some Surprising but True Things about Language</a:t>
            </a:r>
          </a:p>
          <a:p>
            <a:endParaRPr lang="en-GB" dirty="0"/>
          </a:p>
        </p:txBody>
      </p:sp>
      <p:sp>
        <p:nvSpPr>
          <p:cNvPr id="4" name="مستطيل 3"/>
          <p:cNvSpPr/>
          <p:nvPr/>
        </p:nvSpPr>
        <p:spPr>
          <a:xfrm>
            <a:off x="611560" y="1694587"/>
            <a:ext cx="7632848" cy="2308324"/>
          </a:xfrm>
          <a:prstGeom prst="rect">
            <a:avLst/>
          </a:prstGeom>
        </p:spPr>
        <p:txBody>
          <a:bodyPr wrap="square">
            <a:spAutoFit/>
          </a:bodyPr>
          <a:lstStyle/>
          <a:p>
            <a:pPr algn="just">
              <a:lnSpc>
                <a:spcPct val="200000"/>
              </a:lnSpc>
            </a:pPr>
            <a:r>
              <a:rPr lang="en-GB" dirty="0" smtClean="0"/>
              <a:t>      </a:t>
            </a:r>
            <a:r>
              <a:rPr lang="en-GB" dirty="0" smtClean="0">
                <a:latin typeface="Times New Roman" panose="02020603050405020304" pitchFamily="18" charset="0"/>
                <a:cs typeface="Times New Roman" panose="02020603050405020304" pitchFamily="18" charset="0"/>
              </a:rPr>
              <a:t>You </a:t>
            </a:r>
            <a:r>
              <a:rPr lang="en-GB" dirty="0">
                <a:latin typeface="Times New Roman" panose="02020603050405020304" pitchFamily="18" charset="0"/>
                <a:cs typeface="Times New Roman" panose="02020603050405020304" pitchFamily="18" charset="0"/>
              </a:rPr>
              <a:t>have been speaking one or more languages for most of your life, and </a:t>
            </a:r>
            <a:r>
              <a:rPr lang="en-GB" dirty="0" smtClean="0">
                <a:latin typeface="Times New Roman" panose="02020603050405020304" pitchFamily="18" charset="0"/>
                <a:cs typeface="Times New Roman" panose="02020603050405020304" pitchFamily="18" charset="0"/>
              </a:rPr>
              <a:t>     therefore </a:t>
            </a:r>
            <a:r>
              <a:rPr lang="en-GB" dirty="0">
                <a:latin typeface="Times New Roman" panose="02020603050405020304" pitchFamily="18" charset="0"/>
                <a:cs typeface="Times New Roman" panose="02020603050405020304" pitchFamily="18" charset="0"/>
              </a:rPr>
              <a:t>you may think that you know most of what there is to know about </a:t>
            </a:r>
            <a:r>
              <a:rPr lang="en-GB" dirty="0" smtClean="0">
                <a:latin typeface="Times New Roman" panose="02020603050405020304" pitchFamily="18" charset="0"/>
                <a:cs typeface="Times New Roman" panose="02020603050405020304" pitchFamily="18" charset="0"/>
              </a:rPr>
              <a:t>        language</a:t>
            </a:r>
            <a:r>
              <a:rPr lang="en-GB" dirty="0">
                <a:latin typeface="Times New Roman" panose="02020603050405020304" pitchFamily="18" charset="0"/>
                <a:cs typeface="Times New Roman" panose="02020603050405020304" pitchFamily="18" charset="0"/>
              </a:rPr>
              <a:t>. However, you will likely find some of the following facts </a:t>
            </a:r>
            <a:r>
              <a:rPr lang="en-GB" dirty="0" smtClean="0">
                <a:latin typeface="Times New Roman" panose="02020603050405020304" pitchFamily="18" charset="0"/>
                <a:cs typeface="Times New Roman" panose="02020603050405020304" pitchFamily="18" charset="0"/>
              </a:rPr>
              <a:t> about          language </a:t>
            </a:r>
            <a:r>
              <a:rPr lang="en-GB" dirty="0">
                <a:latin typeface="Times New Roman" panose="02020603050405020304" pitchFamily="18" charset="0"/>
                <a:cs typeface="Times New Roman" panose="02020603050405020304" pitchFamily="18" charset="0"/>
              </a:rPr>
              <a:t>surprising.</a:t>
            </a:r>
          </a:p>
        </p:txBody>
      </p:sp>
    </p:spTree>
    <p:extLst>
      <p:ext uri="{BB962C8B-B14F-4D97-AF65-F5344CB8AC3E}">
        <p14:creationId xmlns:p14="http://schemas.microsoft.com/office/powerpoint/2010/main" val="3148364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dirty="0"/>
          </a:p>
        </p:txBody>
      </p:sp>
      <p:sp>
        <p:nvSpPr>
          <p:cNvPr id="4" name="مستطيل 3"/>
          <p:cNvSpPr/>
          <p:nvPr/>
        </p:nvSpPr>
        <p:spPr>
          <a:xfrm>
            <a:off x="611560" y="586591"/>
            <a:ext cx="8280920" cy="3416320"/>
          </a:xfrm>
          <a:prstGeom prst="rect">
            <a:avLst/>
          </a:prstGeom>
        </p:spPr>
        <p:txBody>
          <a:bodyPr wrap="square">
            <a:spAutoFit/>
          </a:bodyPr>
          <a:lstStyle/>
          <a:p>
            <a:pPr algn="just">
              <a:lnSpc>
                <a:spcPct val="150000"/>
              </a:lnSpc>
            </a:pPr>
            <a:r>
              <a:rPr lang="en-GB" dirty="0">
                <a:latin typeface="Times New Roman" panose="02020603050405020304" pitchFamily="18" charset="0"/>
                <a:cs typeface="Times New Roman" panose="02020603050405020304" pitchFamily="18" charset="0"/>
              </a:rPr>
              <a:t>Grammar is actually a much more complex phenomenon than anything</a:t>
            </a:r>
          </a:p>
          <a:p>
            <a:pPr algn="just">
              <a:lnSpc>
                <a:spcPct val="150000"/>
              </a:lnSpc>
            </a:pPr>
            <a:r>
              <a:rPr lang="en-GB" dirty="0">
                <a:solidFill>
                  <a:srgbClr val="F9AA4C"/>
                </a:solidFill>
                <a:latin typeface="Times New Roman" panose="02020603050405020304" pitchFamily="18" charset="0"/>
                <a:cs typeface="Times New Roman" panose="02020603050405020304" pitchFamily="18" charset="0"/>
              </a:rPr>
              <a:t>(</a:t>
            </a:r>
            <a:r>
              <a:rPr lang="en-GB" dirty="0" smtClean="0">
                <a:solidFill>
                  <a:srgbClr val="F9AA4C"/>
                </a:solidFill>
                <a:latin typeface="Times New Roman" panose="02020603050405020304" pitchFamily="18" charset="0"/>
                <a:cs typeface="Times New Roman" panose="02020603050405020304" pitchFamily="18" charset="0"/>
              </a:rPr>
              <a:t>1) </a:t>
            </a:r>
            <a:r>
              <a:rPr lang="en-GB" dirty="0" smtClean="0">
                <a:latin typeface="Times New Roman" panose="02020603050405020304" pitchFamily="18" charset="0"/>
                <a:cs typeface="Times New Roman" panose="02020603050405020304" pitchFamily="18" charset="0"/>
              </a:rPr>
              <a:t>that </a:t>
            </a:r>
            <a:r>
              <a:rPr lang="en-GB" dirty="0">
                <a:latin typeface="Times New Roman" panose="02020603050405020304" pitchFamily="18" charset="0"/>
                <a:cs typeface="Times New Roman" panose="02020603050405020304" pitchFamily="18" charset="0"/>
              </a:rPr>
              <a:t>could ever be taught in school, but nevertheless every human being masters the grammar of some language.</a:t>
            </a:r>
          </a:p>
          <a:p>
            <a:pPr algn="just">
              <a:lnSpc>
                <a:spcPct val="150000"/>
              </a:lnSpc>
            </a:pPr>
            <a:r>
              <a:rPr lang="fr-FR" dirty="0" smtClean="0">
                <a:solidFill>
                  <a:srgbClr val="F9AA4C"/>
                </a:solidFill>
                <a:latin typeface="Times New Roman" panose="02020603050405020304" pitchFamily="18" charset="0"/>
                <a:cs typeface="Times New Roman" panose="02020603050405020304" pitchFamily="18" charset="0"/>
              </a:rPr>
              <a:t>(2) </a:t>
            </a:r>
            <a:r>
              <a:rPr lang="en-GB" dirty="0" smtClean="0">
                <a:latin typeface="Times New Roman" panose="02020603050405020304" pitchFamily="18" charset="0"/>
                <a:cs typeface="Times New Roman" panose="02020603050405020304" pitchFamily="18" charset="0"/>
              </a:rPr>
              <a:t>There </a:t>
            </a:r>
            <a:r>
              <a:rPr lang="en-GB" dirty="0">
                <a:latin typeface="Times New Roman" panose="02020603050405020304" pitchFamily="18" charset="0"/>
                <a:cs typeface="Times New Roman" panose="02020603050405020304" pitchFamily="18" charset="0"/>
              </a:rPr>
              <a:t>are languages that don’t have words for right and left but </a:t>
            </a:r>
            <a:r>
              <a:rPr lang="en-GB" dirty="0" smtClean="0">
                <a:latin typeface="Times New Roman" panose="02020603050405020304" pitchFamily="18" charset="0"/>
                <a:cs typeface="Times New Roman" panose="02020603050405020304" pitchFamily="18" charset="0"/>
              </a:rPr>
              <a:t>use words </a:t>
            </a:r>
            <a:r>
              <a:rPr lang="en-GB" dirty="0">
                <a:latin typeface="Times New Roman" panose="02020603050405020304" pitchFamily="18" charset="0"/>
                <a:cs typeface="Times New Roman" panose="02020603050405020304" pitchFamily="18" charset="0"/>
              </a:rPr>
              <a:t>for </a:t>
            </a:r>
            <a:endParaRPr lang="en-GB" dirty="0" smtClean="0">
              <a:latin typeface="Times New Roman" panose="02020603050405020304" pitchFamily="18" charset="0"/>
              <a:cs typeface="Times New Roman" panose="02020603050405020304" pitchFamily="18" charset="0"/>
            </a:endParaRPr>
          </a:p>
          <a:p>
            <a:pPr algn="just">
              <a:lnSpc>
                <a:spcPct val="150000"/>
              </a:lnSpc>
            </a:pPr>
            <a:r>
              <a:rPr lang="en-GB" dirty="0" smtClean="0">
                <a:latin typeface="Times New Roman" panose="02020603050405020304" pitchFamily="18" charset="0"/>
                <a:cs typeface="Times New Roman" panose="02020603050405020304" pitchFamily="18" charset="0"/>
              </a:rPr>
              <a:t>cardinal </a:t>
            </a:r>
            <a:r>
              <a:rPr lang="en-GB" dirty="0">
                <a:latin typeface="Times New Roman" panose="02020603050405020304" pitchFamily="18" charset="0"/>
                <a:cs typeface="Times New Roman" panose="02020603050405020304" pitchFamily="18" charset="0"/>
              </a:rPr>
              <a:t>directions (like north and west) </a:t>
            </a:r>
            <a:r>
              <a:rPr lang="en-GB" dirty="0" smtClean="0">
                <a:latin typeface="Times New Roman" panose="02020603050405020304" pitchFamily="18" charset="0"/>
                <a:cs typeface="Times New Roman" panose="02020603050405020304" pitchFamily="18" charset="0"/>
              </a:rPr>
              <a:t>instead.</a:t>
            </a:r>
            <a:endParaRPr lang="en-GB" dirty="0">
              <a:latin typeface="Times New Roman" panose="02020603050405020304" pitchFamily="18" charset="0"/>
              <a:cs typeface="Times New Roman" panose="02020603050405020304" pitchFamily="18" charset="0"/>
            </a:endParaRPr>
          </a:p>
          <a:p>
            <a:pPr algn="just">
              <a:lnSpc>
                <a:spcPct val="150000"/>
              </a:lnSpc>
            </a:pPr>
            <a:r>
              <a:rPr lang="en-GB" dirty="0">
                <a:solidFill>
                  <a:srgbClr val="F9AA4C"/>
                </a:solidFill>
                <a:latin typeface="Times New Roman" panose="02020603050405020304" pitchFamily="18" charset="0"/>
                <a:cs typeface="Times New Roman" panose="02020603050405020304" pitchFamily="18" charset="0"/>
              </a:rPr>
              <a:t>(</a:t>
            </a:r>
            <a:r>
              <a:rPr lang="en-GB" dirty="0" smtClean="0">
                <a:solidFill>
                  <a:srgbClr val="F9AA4C"/>
                </a:solidFill>
                <a:latin typeface="Times New Roman" panose="02020603050405020304" pitchFamily="18" charset="0"/>
                <a:cs typeface="Times New Roman" panose="02020603050405020304" pitchFamily="18" charset="0"/>
              </a:rPr>
              <a:t>3) </a:t>
            </a:r>
            <a:r>
              <a:rPr lang="en-GB" dirty="0" smtClean="0">
                <a:latin typeface="Times New Roman" panose="02020603050405020304" pitchFamily="18" charset="0"/>
                <a:cs typeface="Times New Roman" panose="02020603050405020304" pitchFamily="18" charset="0"/>
              </a:rPr>
              <a:t>Some </a:t>
            </a:r>
            <a:r>
              <a:rPr lang="en-GB" dirty="0">
                <a:latin typeface="Times New Roman" panose="02020603050405020304" pitchFamily="18" charset="0"/>
                <a:cs typeface="Times New Roman" panose="02020603050405020304" pitchFamily="18" charset="0"/>
              </a:rPr>
              <a:t>aspects of language appear to be </a:t>
            </a:r>
            <a:r>
              <a:rPr lang="en-GB" dirty="0" smtClean="0">
                <a:latin typeface="Times New Roman" panose="02020603050405020304" pitchFamily="18" charset="0"/>
                <a:cs typeface="Times New Roman" panose="02020603050405020304" pitchFamily="18" charset="0"/>
              </a:rPr>
              <a:t>innate.</a:t>
            </a:r>
            <a:endParaRPr lang="en-GB" dirty="0">
              <a:latin typeface="Times New Roman" panose="02020603050405020304" pitchFamily="18" charset="0"/>
              <a:cs typeface="Times New Roman" panose="02020603050405020304" pitchFamily="18" charset="0"/>
            </a:endParaRPr>
          </a:p>
          <a:p>
            <a:pPr algn="just">
              <a:lnSpc>
                <a:spcPct val="150000"/>
              </a:lnSpc>
            </a:pPr>
            <a:r>
              <a:rPr lang="en-GB" dirty="0">
                <a:solidFill>
                  <a:srgbClr val="F9AA4C"/>
                </a:solidFill>
                <a:latin typeface="Times New Roman" panose="02020603050405020304" pitchFamily="18" charset="0"/>
                <a:cs typeface="Times New Roman" panose="02020603050405020304" pitchFamily="18" charset="0"/>
              </a:rPr>
              <a:t>(</a:t>
            </a:r>
            <a:r>
              <a:rPr lang="en-GB" dirty="0" smtClean="0">
                <a:solidFill>
                  <a:srgbClr val="F9AA4C"/>
                </a:solidFill>
                <a:latin typeface="Times New Roman" panose="02020603050405020304" pitchFamily="18" charset="0"/>
                <a:cs typeface="Times New Roman" panose="02020603050405020304" pitchFamily="18" charset="0"/>
              </a:rPr>
              <a:t>4) </a:t>
            </a:r>
            <a:r>
              <a:rPr lang="en-GB" dirty="0" smtClean="0">
                <a:latin typeface="Times New Roman" panose="02020603050405020304" pitchFamily="18" charset="0"/>
                <a:cs typeface="Times New Roman" panose="02020603050405020304" pitchFamily="18" charset="0"/>
              </a:rPr>
              <a:t>There </a:t>
            </a:r>
            <a:r>
              <a:rPr lang="en-GB" dirty="0">
                <a:latin typeface="Times New Roman" panose="02020603050405020304" pitchFamily="18" charset="0"/>
                <a:cs typeface="Times New Roman" panose="02020603050405020304" pitchFamily="18" charset="0"/>
              </a:rPr>
              <a:t>are more than 7,000 languages spoken in the world, but 90% of the population speaks only 10% of them.</a:t>
            </a:r>
          </a:p>
        </p:txBody>
      </p:sp>
    </p:spTree>
    <p:extLst>
      <p:ext uri="{BB962C8B-B14F-4D97-AF65-F5344CB8AC3E}">
        <p14:creationId xmlns:p14="http://schemas.microsoft.com/office/powerpoint/2010/main" val="3545129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611560" y="1279089"/>
            <a:ext cx="7776864" cy="3000821"/>
          </a:xfrm>
          <a:prstGeom prst="rect">
            <a:avLst/>
          </a:prstGeom>
        </p:spPr>
        <p:txBody>
          <a:bodyPr wrap="square">
            <a:spAutoFit/>
          </a:bodyPr>
          <a:lstStyle/>
          <a:p>
            <a:pPr>
              <a:lnSpc>
                <a:spcPct val="150000"/>
              </a:lnSpc>
            </a:pPr>
            <a:r>
              <a:rPr lang="en-GB" dirty="0">
                <a:solidFill>
                  <a:srgbClr val="FFC000"/>
                </a:solidFill>
              </a:rPr>
              <a:t>(</a:t>
            </a:r>
            <a:r>
              <a:rPr lang="en-GB" dirty="0" smtClean="0">
                <a:solidFill>
                  <a:srgbClr val="FFC000"/>
                </a:solidFill>
              </a:rPr>
              <a:t>5) </a:t>
            </a:r>
            <a:r>
              <a:rPr lang="en-GB" dirty="0" smtClean="0">
                <a:latin typeface="Times New Roman" panose="02020603050405020304" pitchFamily="18" charset="0"/>
                <a:cs typeface="Times New Roman" panose="02020603050405020304" pitchFamily="18" charset="0"/>
              </a:rPr>
              <a:t>Some </a:t>
            </a:r>
            <a:r>
              <a:rPr lang="en-GB" dirty="0">
                <a:latin typeface="Times New Roman" panose="02020603050405020304" pitchFamily="18" charset="0"/>
                <a:cs typeface="Times New Roman" panose="02020603050405020304" pitchFamily="18" charset="0"/>
              </a:rPr>
              <a:t>languages, such as Turkish, have special verb forms used for gossip and hearsay.</a:t>
            </a:r>
          </a:p>
          <a:p>
            <a:pPr>
              <a:lnSpc>
                <a:spcPct val="150000"/>
              </a:lnSpc>
            </a:pPr>
            <a:r>
              <a:rPr lang="en-GB" dirty="0">
                <a:solidFill>
                  <a:srgbClr val="FFC000"/>
                </a:solidFill>
                <a:latin typeface="Times New Roman" panose="02020603050405020304" pitchFamily="18" charset="0"/>
                <a:cs typeface="Times New Roman" panose="02020603050405020304" pitchFamily="18" charset="0"/>
              </a:rPr>
              <a:t>(</a:t>
            </a:r>
            <a:r>
              <a:rPr lang="en-GB" dirty="0" smtClean="0">
                <a:solidFill>
                  <a:srgbClr val="FFC000"/>
                </a:solidFill>
                <a:latin typeface="Times New Roman" panose="02020603050405020304" pitchFamily="18" charset="0"/>
                <a:cs typeface="Times New Roman" panose="02020603050405020304" pitchFamily="18" charset="0"/>
              </a:rPr>
              <a:t>6) </a:t>
            </a:r>
            <a:r>
              <a:rPr lang="en-GB" dirty="0" smtClean="0">
                <a:latin typeface="Times New Roman" panose="02020603050405020304" pitchFamily="18" charset="0"/>
                <a:cs typeface="Times New Roman" panose="02020603050405020304" pitchFamily="18" charset="0"/>
              </a:rPr>
              <a:t>Many </a:t>
            </a:r>
            <a:r>
              <a:rPr lang="en-GB" dirty="0">
                <a:latin typeface="Times New Roman" panose="02020603050405020304" pitchFamily="18" charset="0"/>
                <a:cs typeface="Times New Roman" panose="02020603050405020304" pitchFamily="18" charset="0"/>
              </a:rPr>
              <a:t>of the sentences that you hear and utter are novel; they have never been uttered before.</a:t>
            </a:r>
          </a:p>
          <a:p>
            <a:pPr>
              <a:lnSpc>
                <a:spcPct val="150000"/>
              </a:lnSpc>
            </a:pPr>
            <a:r>
              <a:rPr lang="en-GB" dirty="0">
                <a:solidFill>
                  <a:srgbClr val="FFC000"/>
                </a:solidFill>
                <a:latin typeface="Times New Roman" panose="02020603050405020304" pitchFamily="18" charset="0"/>
                <a:cs typeface="Times New Roman" panose="02020603050405020304" pitchFamily="18" charset="0"/>
              </a:rPr>
              <a:t>(</a:t>
            </a:r>
            <a:r>
              <a:rPr lang="en-GB" dirty="0" smtClean="0">
                <a:solidFill>
                  <a:srgbClr val="FFC000"/>
                </a:solidFill>
                <a:latin typeface="Times New Roman" panose="02020603050405020304" pitchFamily="18" charset="0"/>
                <a:cs typeface="Times New Roman" panose="02020603050405020304" pitchFamily="18" charset="0"/>
              </a:rPr>
              <a:t>7) </a:t>
            </a:r>
            <a:r>
              <a:rPr lang="en-GB" dirty="0" smtClean="0">
                <a:latin typeface="Times New Roman" panose="02020603050405020304" pitchFamily="18" charset="0"/>
                <a:cs typeface="Times New Roman" panose="02020603050405020304" pitchFamily="18" charset="0"/>
              </a:rPr>
              <a:t>Some </a:t>
            </a:r>
            <a:r>
              <a:rPr lang="en-GB" dirty="0">
                <a:latin typeface="Times New Roman" panose="02020603050405020304" pitchFamily="18" charset="0"/>
                <a:cs typeface="Times New Roman" panose="02020603050405020304" pitchFamily="18" charset="0"/>
              </a:rPr>
              <a:t>languages structure sentences by putting the object first and the subject </a:t>
            </a:r>
            <a:endParaRPr lang="en-GB" dirty="0" smtClean="0">
              <a:latin typeface="Times New Roman" panose="02020603050405020304" pitchFamily="18" charset="0"/>
              <a:cs typeface="Times New Roman" panose="02020603050405020304" pitchFamily="18" charset="0"/>
            </a:endParaRPr>
          </a:p>
          <a:p>
            <a:pPr>
              <a:lnSpc>
                <a:spcPct val="150000"/>
              </a:lnSpc>
            </a:pPr>
            <a:r>
              <a:rPr lang="en-GB" dirty="0" smtClean="0">
                <a:latin typeface="Times New Roman" panose="02020603050405020304" pitchFamily="18" charset="0"/>
                <a:cs typeface="Times New Roman" panose="02020603050405020304" pitchFamily="18" charset="0"/>
              </a:rPr>
              <a:t>Last.</a:t>
            </a:r>
          </a:p>
          <a:p>
            <a:pPr>
              <a:lnSpc>
                <a:spcPct val="150000"/>
              </a:lnSpc>
            </a:pPr>
            <a:r>
              <a:rPr lang="en-GB" dirty="0" smtClean="0">
                <a:solidFill>
                  <a:srgbClr val="FFC000"/>
                </a:solidFill>
                <a:latin typeface="Times New Roman" panose="02020603050405020304" pitchFamily="18" charset="0"/>
                <a:cs typeface="Times New Roman" panose="02020603050405020304" pitchFamily="18" charset="0"/>
              </a:rPr>
              <a:t>(8) </a:t>
            </a:r>
            <a:r>
              <a:rPr lang="en-GB" dirty="0" smtClean="0">
                <a:latin typeface="Times New Roman" panose="02020603050405020304" pitchFamily="18" charset="0"/>
                <a:cs typeface="Times New Roman" panose="02020603050405020304" pitchFamily="18" charset="0"/>
              </a:rPr>
              <a:t>No </a:t>
            </a:r>
            <a:r>
              <a:rPr lang="en-GB" dirty="0">
                <a:latin typeface="Times New Roman" panose="02020603050405020304" pitchFamily="18" charset="0"/>
                <a:cs typeface="Times New Roman" panose="02020603050405020304" pitchFamily="18" charset="0"/>
              </a:rPr>
              <a:t>language is more or less logical than any other.</a:t>
            </a:r>
          </a:p>
        </p:txBody>
      </p:sp>
    </p:spTree>
    <p:extLst>
      <p:ext uri="{BB962C8B-B14F-4D97-AF65-F5344CB8AC3E}">
        <p14:creationId xmlns:p14="http://schemas.microsoft.com/office/powerpoint/2010/main" val="1390564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r>
              <a:rPr lang="en-GB" dirty="0"/>
              <a:t>1.1.3	</a:t>
            </a:r>
            <a:r>
              <a:rPr lang="en-GB" sz="2400" dirty="0">
                <a:solidFill>
                  <a:srgbClr val="E663E2"/>
                </a:solidFill>
                <a:latin typeface="Times New Roman" panose="02020603050405020304" pitchFamily="18" charset="0"/>
                <a:cs typeface="Times New Roman" panose="02020603050405020304" pitchFamily="18" charset="0"/>
              </a:rPr>
              <a:t>Some Common Misconceptions about Language</a:t>
            </a:r>
          </a:p>
        </p:txBody>
      </p:sp>
      <p:sp>
        <p:nvSpPr>
          <p:cNvPr id="4" name="مستطيل 3"/>
          <p:cNvSpPr/>
          <p:nvPr/>
        </p:nvSpPr>
        <p:spPr>
          <a:xfrm>
            <a:off x="395536" y="1002090"/>
            <a:ext cx="8352928" cy="3331938"/>
          </a:xfrm>
          <a:prstGeom prst="rect">
            <a:avLst/>
          </a:prstGeom>
        </p:spPr>
        <p:txBody>
          <a:bodyPr wrap="square">
            <a:spAutoFit/>
          </a:bodyPr>
          <a:lstStyle/>
          <a:p>
            <a:pPr algn="just">
              <a:lnSpc>
                <a:spcPct val="200000"/>
              </a:lnSpc>
            </a:pPr>
            <a:r>
              <a:rPr lang="en-GB" dirty="0">
                <a:latin typeface="Times New Roman" panose="02020603050405020304" pitchFamily="18" charset="0"/>
                <a:cs typeface="Times New Roman" panose="02020603050405020304" pitchFamily="18" charset="0"/>
              </a:rPr>
              <a:t>In addition to not knowing some of the facts in the list above, you may also have ideas </a:t>
            </a:r>
            <a:endParaRPr lang="en-GB" dirty="0" smtClean="0">
              <a:latin typeface="Times New Roman" panose="02020603050405020304" pitchFamily="18" charset="0"/>
              <a:cs typeface="Times New Roman" panose="02020603050405020304" pitchFamily="18" charset="0"/>
            </a:endParaRPr>
          </a:p>
          <a:p>
            <a:pPr algn="just">
              <a:lnSpc>
                <a:spcPct val="200000"/>
              </a:lnSpc>
            </a:pPr>
            <a:r>
              <a:rPr lang="en-GB" dirty="0" smtClean="0">
                <a:latin typeface="Times New Roman" panose="02020603050405020304" pitchFamily="18" charset="0"/>
                <a:cs typeface="Times New Roman" panose="02020603050405020304" pitchFamily="18" charset="0"/>
              </a:rPr>
              <a:t>about </a:t>
            </a:r>
            <a:r>
              <a:rPr lang="en-GB" dirty="0">
                <a:latin typeface="Times New Roman" panose="02020603050405020304" pitchFamily="18" charset="0"/>
                <a:cs typeface="Times New Roman" panose="02020603050405020304" pitchFamily="18" charset="0"/>
              </a:rPr>
              <a:t>language that are not true. The following is a list of common misconceptions. It’s </a:t>
            </a:r>
            <a:endParaRPr lang="en-GB" dirty="0" smtClean="0">
              <a:latin typeface="Times New Roman" panose="02020603050405020304" pitchFamily="18" charset="0"/>
              <a:cs typeface="Times New Roman" panose="02020603050405020304" pitchFamily="18" charset="0"/>
            </a:endParaRPr>
          </a:p>
          <a:p>
            <a:pPr algn="just">
              <a:lnSpc>
                <a:spcPct val="200000"/>
              </a:lnSpc>
            </a:pPr>
            <a:r>
              <a:rPr lang="en-GB" dirty="0" smtClean="0">
                <a:latin typeface="Times New Roman" panose="02020603050405020304" pitchFamily="18" charset="0"/>
                <a:cs typeface="Times New Roman" panose="02020603050405020304" pitchFamily="18" charset="0"/>
              </a:rPr>
              <a:t>understandable </a:t>
            </a:r>
            <a:r>
              <a:rPr lang="en-GB" dirty="0">
                <a:latin typeface="Times New Roman" panose="02020603050405020304" pitchFamily="18" charset="0"/>
                <a:cs typeface="Times New Roman" panose="02020603050405020304" pitchFamily="18" charset="0"/>
              </a:rPr>
              <a:t>that people might have come to hold some of these beliefs, because they are often propagated throughout societies (and a few of them even have an element of </a:t>
            </a:r>
            <a:endParaRPr lang="en-GB" dirty="0" smtClean="0">
              <a:latin typeface="Times New Roman" panose="02020603050405020304" pitchFamily="18" charset="0"/>
              <a:cs typeface="Times New Roman" panose="02020603050405020304" pitchFamily="18" charset="0"/>
            </a:endParaRPr>
          </a:p>
          <a:p>
            <a:pPr algn="just">
              <a:lnSpc>
                <a:spcPct val="200000"/>
              </a:lnSpc>
            </a:pPr>
            <a:r>
              <a:rPr lang="en-GB" dirty="0" smtClean="0">
                <a:latin typeface="Times New Roman" panose="02020603050405020304" pitchFamily="18" charset="0"/>
                <a:cs typeface="Times New Roman" panose="02020603050405020304" pitchFamily="18" charset="0"/>
              </a:rPr>
              <a:t>truth </a:t>
            </a:r>
            <a:r>
              <a:rPr lang="en-GB" dirty="0">
                <a:latin typeface="Times New Roman" panose="02020603050405020304" pitchFamily="18" charset="0"/>
                <a:cs typeface="Times New Roman" panose="02020603050405020304" pitchFamily="18" charset="0"/>
              </a:rPr>
              <a:t>to them); however, the scientific investigation of language has revealed them to be </a:t>
            </a:r>
            <a:endParaRPr lang="en-GB" dirty="0" smtClean="0">
              <a:latin typeface="Times New Roman" panose="02020603050405020304" pitchFamily="18" charset="0"/>
              <a:cs typeface="Times New Roman" panose="02020603050405020304" pitchFamily="18" charset="0"/>
            </a:endParaRPr>
          </a:p>
          <a:p>
            <a:pPr algn="just">
              <a:lnSpc>
                <a:spcPct val="200000"/>
              </a:lnSpc>
            </a:pPr>
            <a:r>
              <a:rPr lang="en-GB" dirty="0" smtClean="0">
                <a:latin typeface="Times New Roman" panose="02020603050405020304" pitchFamily="18" charset="0"/>
                <a:cs typeface="Times New Roman" panose="02020603050405020304" pitchFamily="18" charset="0"/>
              </a:rPr>
              <a:t>false</a:t>
            </a:r>
            <a:r>
              <a:rPr lang="en-GB"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94504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23528" y="1002090"/>
            <a:ext cx="8424936" cy="2585323"/>
          </a:xfrm>
          <a:prstGeom prst="rect">
            <a:avLst/>
          </a:prstGeom>
        </p:spPr>
        <p:txBody>
          <a:bodyPr wrap="square">
            <a:spAutoFit/>
          </a:bodyPr>
          <a:lstStyle/>
          <a:p>
            <a:pPr>
              <a:lnSpc>
                <a:spcPct val="150000"/>
              </a:lnSpc>
            </a:pPr>
            <a:r>
              <a:rPr lang="en-GB" dirty="0">
                <a:solidFill>
                  <a:srgbClr val="FF0000"/>
                </a:solidFill>
              </a:rPr>
              <a:t>(</a:t>
            </a:r>
            <a:r>
              <a:rPr lang="en-GB" dirty="0" smtClean="0">
                <a:solidFill>
                  <a:srgbClr val="FF0000"/>
                </a:solidFill>
              </a:rPr>
              <a:t>1)</a:t>
            </a:r>
            <a:r>
              <a:rPr lang="en-GB" dirty="0" smtClean="0"/>
              <a:t> </a:t>
            </a:r>
            <a:r>
              <a:rPr lang="en-GB" dirty="0" smtClean="0">
                <a:latin typeface="Times New Roman" panose="02020603050405020304" pitchFamily="18" charset="0"/>
                <a:cs typeface="Times New Roman" panose="02020603050405020304" pitchFamily="18" charset="0"/>
              </a:rPr>
              <a:t>People </a:t>
            </a:r>
            <a:r>
              <a:rPr lang="en-GB" dirty="0">
                <a:latin typeface="Times New Roman" panose="02020603050405020304" pitchFamily="18" charset="0"/>
                <a:cs typeface="Times New Roman" panose="02020603050405020304" pitchFamily="18" charset="0"/>
              </a:rPr>
              <a:t>who say Nobody </a:t>
            </a:r>
            <a:r>
              <a:rPr lang="en-GB" dirty="0" err="1">
                <a:latin typeface="Times New Roman" panose="02020603050405020304" pitchFamily="18" charset="0"/>
                <a:cs typeface="Times New Roman" panose="02020603050405020304" pitchFamily="18" charset="0"/>
              </a:rPr>
              <a:t>ain’t</a:t>
            </a:r>
            <a:r>
              <a:rPr lang="en-GB" dirty="0">
                <a:latin typeface="Times New Roman" panose="02020603050405020304" pitchFamily="18" charset="0"/>
                <a:cs typeface="Times New Roman" panose="02020603050405020304" pitchFamily="18" charset="0"/>
              </a:rPr>
              <a:t> done </a:t>
            </a:r>
            <a:r>
              <a:rPr lang="en-GB" dirty="0" err="1">
                <a:latin typeface="Times New Roman" panose="02020603050405020304" pitchFamily="18" charset="0"/>
                <a:cs typeface="Times New Roman" panose="02020603050405020304" pitchFamily="18" charset="0"/>
              </a:rPr>
              <a:t>nothin</a:t>
            </a:r>
            <a:r>
              <a:rPr lang="en-GB" dirty="0">
                <a:latin typeface="Times New Roman" panose="02020603050405020304" pitchFamily="18" charset="0"/>
                <a:cs typeface="Times New Roman" panose="02020603050405020304" pitchFamily="18" charset="0"/>
              </a:rPr>
              <a:t>’ aren’t thinking logically.</a:t>
            </a:r>
          </a:p>
          <a:p>
            <a:pPr>
              <a:lnSpc>
                <a:spcPct val="150000"/>
              </a:lnSpc>
            </a:pPr>
            <a:r>
              <a:rPr lang="en-GB" dirty="0">
                <a:solidFill>
                  <a:srgbClr val="FF0000"/>
                </a:solidFill>
                <a:latin typeface="Times New Roman" panose="02020603050405020304" pitchFamily="18" charset="0"/>
                <a:cs typeface="Times New Roman" panose="02020603050405020304" pitchFamily="18" charset="0"/>
              </a:rPr>
              <a:t>(</a:t>
            </a:r>
            <a:r>
              <a:rPr lang="en-GB" dirty="0" smtClean="0">
                <a:solidFill>
                  <a:srgbClr val="FF0000"/>
                </a:solidFill>
                <a:latin typeface="Times New Roman" panose="02020603050405020304" pitchFamily="18" charset="0"/>
                <a:cs typeface="Times New Roman" panose="02020603050405020304" pitchFamily="18" charset="0"/>
              </a:rPr>
              <a:t>2)</a:t>
            </a:r>
            <a:r>
              <a:rPr lang="en-GB" dirty="0" smtClean="0">
                <a:latin typeface="Times New Roman" panose="02020603050405020304" pitchFamily="18" charset="0"/>
                <a:cs typeface="Times New Roman" panose="02020603050405020304" pitchFamily="18" charset="0"/>
              </a:rPr>
              <a:t> Swearing </a:t>
            </a:r>
            <a:r>
              <a:rPr lang="en-GB" dirty="0">
                <a:latin typeface="Times New Roman" panose="02020603050405020304" pitchFamily="18" charset="0"/>
                <a:cs typeface="Times New Roman" panose="02020603050405020304" pitchFamily="18" charset="0"/>
              </a:rPr>
              <a:t>degrades a language.</a:t>
            </a:r>
          </a:p>
          <a:p>
            <a:pPr>
              <a:lnSpc>
                <a:spcPct val="150000"/>
              </a:lnSpc>
            </a:pPr>
            <a:r>
              <a:rPr lang="en-GB" dirty="0">
                <a:solidFill>
                  <a:srgbClr val="FF0000"/>
                </a:solidFill>
                <a:latin typeface="Times New Roman" panose="02020603050405020304" pitchFamily="18" charset="0"/>
                <a:cs typeface="Times New Roman" panose="02020603050405020304" pitchFamily="18" charset="0"/>
              </a:rPr>
              <a:t>(</a:t>
            </a:r>
            <a:r>
              <a:rPr lang="en-GB" dirty="0" smtClean="0">
                <a:solidFill>
                  <a:srgbClr val="FF0000"/>
                </a:solidFill>
                <a:latin typeface="Times New Roman" panose="02020603050405020304" pitchFamily="18" charset="0"/>
                <a:cs typeface="Times New Roman" panose="02020603050405020304" pitchFamily="18" charset="0"/>
              </a:rPr>
              <a:t>3)</a:t>
            </a:r>
            <a:r>
              <a:rPr lang="en-GB" dirty="0" smtClean="0">
                <a:latin typeface="Times New Roman" panose="02020603050405020304" pitchFamily="18" charset="0"/>
                <a:cs typeface="Times New Roman" panose="02020603050405020304" pitchFamily="18" charset="0"/>
              </a:rPr>
              <a:t> Many </a:t>
            </a:r>
            <a:r>
              <a:rPr lang="en-GB" dirty="0">
                <a:latin typeface="Times New Roman" panose="02020603050405020304" pitchFamily="18" charset="0"/>
                <a:cs typeface="Times New Roman" panose="02020603050405020304" pitchFamily="18" charset="0"/>
              </a:rPr>
              <a:t>animals have languages that are much like human </a:t>
            </a:r>
            <a:r>
              <a:rPr lang="en-GB" dirty="0" smtClean="0">
                <a:latin typeface="Times New Roman" panose="02020603050405020304" pitchFamily="18" charset="0"/>
                <a:cs typeface="Times New Roman" panose="02020603050405020304" pitchFamily="18" charset="0"/>
              </a:rPr>
              <a:t>languages.</a:t>
            </a:r>
            <a:r>
              <a:rPr lang="en-GB" dirty="0">
                <a:latin typeface="Times New Roman" panose="02020603050405020304" pitchFamily="18" charset="0"/>
                <a:cs typeface="Times New Roman" panose="02020603050405020304" pitchFamily="18" charset="0"/>
              </a:rPr>
              <a:t>	</a:t>
            </a:r>
            <a:endParaRPr lang="en-GB" dirty="0" smtClean="0">
              <a:latin typeface="Times New Roman" panose="02020603050405020304" pitchFamily="18" charset="0"/>
              <a:cs typeface="Times New Roman" panose="02020603050405020304" pitchFamily="18" charset="0"/>
            </a:endParaRPr>
          </a:p>
          <a:p>
            <a:pPr>
              <a:lnSpc>
                <a:spcPct val="150000"/>
              </a:lnSpc>
            </a:pPr>
            <a:r>
              <a:rPr lang="en-GB" dirty="0" smtClean="0">
                <a:solidFill>
                  <a:srgbClr val="FF0000"/>
                </a:solidFill>
                <a:latin typeface="Times New Roman" panose="02020603050405020304" pitchFamily="18" charset="0"/>
                <a:cs typeface="Times New Roman" panose="02020603050405020304" pitchFamily="18" charset="0"/>
              </a:rPr>
              <a:t>(4)</a:t>
            </a:r>
            <a:r>
              <a:rPr lang="en-GB" dirty="0" smtClean="0">
                <a:latin typeface="Times New Roman" panose="02020603050405020304" pitchFamily="18" charset="0"/>
                <a:cs typeface="Times New Roman" panose="02020603050405020304" pitchFamily="18" charset="0"/>
              </a:rPr>
              <a:t> Writing </a:t>
            </a:r>
            <a:r>
              <a:rPr lang="en-GB" dirty="0">
                <a:latin typeface="Times New Roman" panose="02020603050405020304" pitchFamily="18" charset="0"/>
                <a:cs typeface="Times New Roman" panose="02020603050405020304" pitchFamily="18" charset="0"/>
              </a:rPr>
              <a:t>is more perfect than speech.</a:t>
            </a:r>
          </a:p>
          <a:p>
            <a:pPr>
              <a:lnSpc>
                <a:spcPct val="150000"/>
              </a:lnSpc>
            </a:pPr>
            <a:r>
              <a:rPr lang="en-GB" dirty="0">
                <a:solidFill>
                  <a:srgbClr val="FF0000"/>
                </a:solidFill>
                <a:latin typeface="Times New Roman" panose="02020603050405020304" pitchFamily="18" charset="0"/>
                <a:cs typeface="Times New Roman" panose="02020603050405020304" pitchFamily="18" charset="0"/>
              </a:rPr>
              <a:t>(</a:t>
            </a:r>
            <a:r>
              <a:rPr lang="en-GB" dirty="0" smtClean="0">
                <a:solidFill>
                  <a:srgbClr val="FF0000"/>
                </a:solidFill>
                <a:latin typeface="Times New Roman" panose="02020603050405020304" pitchFamily="18" charset="0"/>
                <a:cs typeface="Times New Roman" panose="02020603050405020304" pitchFamily="18" charset="0"/>
              </a:rPr>
              <a:t>5)</a:t>
            </a:r>
            <a:r>
              <a:rPr lang="en-GB" dirty="0" smtClean="0">
                <a:latin typeface="Times New Roman" panose="02020603050405020304" pitchFamily="18" charset="0"/>
                <a:cs typeface="Times New Roman" panose="02020603050405020304" pitchFamily="18" charset="0"/>
              </a:rPr>
              <a:t> The </a:t>
            </a:r>
            <a:r>
              <a:rPr lang="en-GB" dirty="0">
                <a:latin typeface="Times New Roman" panose="02020603050405020304" pitchFamily="18" charset="0"/>
                <a:cs typeface="Times New Roman" panose="02020603050405020304" pitchFamily="18" charset="0"/>
              </a:rPr>
              <a:t>more time parents spend teaching their children a language, the </a:t>
            </a:r>
            <a:r>
              <a:rPr lang="en-GB" dirty="0" smtClean="0">
                <a:latin typeface="Times New Roman" panose="02020603050405020304" pitchFamily="18" charset="0"/>
                <a:cs typeface="Times New Roman" panose="02020603050405020304" pitchFamily="18" charset="0"/>
              </a:rPr>
              <a:t>better their </a:t>
            </a:r>
          </a:p>
          <a:p>
            <a:pPr>
              <a:lnSpc>
                <a:spcPct val="150000"/>
              </a:lnSpc>
            </a:pPr>
            <a:r>
              <a:rPr lang="en-GB" dirty="0" smtClean="0">
                <a:latin typeface="Times New Roman" panose="02020603050405020304" pitchFamily="18" charset="0"/>
                <a:cs typeface="Times New Roman" panose="02020603050405020304" pitchFamily="18" charset="0"/>
              </a:rPr>
              <a:t>children </a:t>
            </a:r>
            <a:r>
              <a:rPr lang="en-GB" dirty="0">
                <a:latin typeface="Times New Roman" panose="02020603050405020304" pitchFamily="18" charset="0"/>
                <a:cs typeface="Times New Roman" panose="02020603050405020304" pitchFamily="18" charset="0"/>
              </a:rPr>
              <a:t>will </a:t>
            </a:r>
            <a:r>
              <a:rPr lang="en-GB" dirty="0" smtClean="0">
                <a:latin typeface="Times New Roman" panose="02020603050405020304" pitchFamily="18" charset="0"/>
                <a:cs typeface="Times New Roman" panose="02020603050405020304" pitchFamily="18" charset="0"/>
              </a:rPr>
              <a:t>speak.</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0266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95536" y="448092"/>
            <a:ext cx="8064896" cy="3970318"/>
          </a:xfrm>
          <a:prstGeom prst="rect">
            <a:avLst/>
          </a:prstGeom>
        </p:spPr>
        <p:txBody>
          <a:bodyPr wrap="square">
            <a:spAutoFit/>
          </a:bodyPr>
          <a:lstStyle/>
          <a:p>
            <a:pPr>
              <a:lnSpc>
                <a:spcPct val="200000"/>
              </a:lnSpc>
            </a:pPr>
            <a:r>
              <a:rPr lang="en-GB" dirty="0">
                <a:solidFill>
                  <a:srgbClr val="FF0000"/>
                </a:solidFill>
              </a:rPr>
              <a:t>(</a:t>
            </a:r>
            <a:r>
              <a:rPr lang="en-GB" dirty="0" smtClean="0">
                <a:solidFill>
                  <a:srgbClr val="FF0000"/>
                </a:solidFill>
              </a:rPr>
              <a:t>6) </a:t>
            </a:r>
            <a:r>
              <a:rPr lang="en-GB" dirty="0" smtClean="0">
                <a:latin typeface="Times New Roman" panose="02020603050405020304" pitchFamily="18" charset="0"/>
                <a:cs typeface="Times New Roman" panose="02020603050405020304" pitchFamily="18" charset="0"/>
              </a:rPr>
              <a:t>You </a:t>
            </a:r>
            <a:r>
              <a:rPr lang="en-GB" dirty="0">
                <a:latin typeface="Times New Roman" panose="02020603050405020304" pitchFamily="18" charset="0"/>
                <a:cs typeface="Times New Roman" panose="02020603050405020304" pitchFamily="18" charset="0"/>
              </a:rPr>
              <a:t>can almost always recognize someone’s background by the way he </a:t>
            </a:r>
            <a:r>
              <a:rPr lang="en-GB" dirty="0" smtClean="0">
                <a:latin typeface="Times New Roman" panose="02020603050405020304" pitchFamily="18" charset="0"/>
                <a:cs typeface="Times New Roman" panose="02020603050405020304" pitchFamily="18" charset="0"/>
              </a:rPr>
              <a:t>talks. </a:t>
            </a:r>
          </a:p>
          <a:p>
            <a:pPr>
              <a:lnSpc>
                <a:spcPct val="200000"/>
              </a:lnSpc>
            </a:pPr>
            <a:r>
              <a:rPr lang="en-GB" dirty="0" smtClean="0">
                <a:solidFill>
                  <a:srgbClr val="FF0000"/>
                </a:solidFill>
                <a:latin typeface="Times New Roman" panose="02020603050405020304" pitchFamily="18" charset="0"/>
                <a:cs typeface="Times New Roman" panose="02020603050405020304" pitchFamily="18" charset="0"/>
              </a:rPr>
              <a:t>(7) </a:t>
            </a:r>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rules in grammar textbooks are guidelines for correct language use and </a:t>
            </a:r>
            <a:r>
              <a:rPr lang="en-GB" dirty="0" smtClean="0">
                <a:latin typeface="Times New Roman" panose="02020603050405020304" pitchFamily="18" charset="0"/>
                <a:cs typeface="Times New Roman" panose="02020603050405020304" pitchFamily="18" charset="0"/>
              </a:rPr>
              <a:t>         should </a:t>
            </a:r>
            <a:r>
              <a:rPr lang="en-GB" dirty="0">
                <a:latin typeface="Times New Roman" panose="02020603050405020304" pitchFamily="18" charset="0"/>
                <a:cs typeface="Times New Roman" panose="02020603050405020304" pitchFamily="18" charset="0"/>
              </a:rPr>
              <a:t>be followed whenever possible.</a:t>
            </a:r>
          </a:p>
          <a:p>
            <a:pPr>
              <a:lnSpc>
                <a:spcPct val="200000"/>
              </a:lnSpc>
            </a:pPr>
            <a:r>
              <a:rPr lang="en-GB" dirty="0">
                <a:solidFill>
                  <a:srgbClr val="FF0000"/>
                </a:solidFill>
                <a:latin typeface="Times New Roman" panose="02020603050405020304" pitchFamily="18" charset="0"/>
                <a:cs typeface="Times New Roman" panose="02020603050405020304" pitchFamily="18" charset="0"/>
              </a:rPr>
              <a:t>(</a:t>
            </a:r>
            <a:r>
              <a:rPr lang="en-GB" dirty="0" smtClean="0">
                <a:solidFill>
                  <a:srgbClr val="FF0000"/>
                </a:solidFill>
                <a:latin typeface="Times New Roman" panose="02020603050405020304" pitchFamily="18" charset="0"/>
                <a:cs typeface="Times New Roman" panose="02020603050405020304" pitchFamily="18" charset="0"/>
              </a:rPr>
              <a:t>8) </a:t>
            </a:r>
            <a:r>
              <a:rPr lang="en-GB" dirty="0" smtClean="0">
                <a:latin typeface="Times New Roman" panose="02020603050405020304" pitchFamily="18" charset="0"/>
                <a:cs typeface="Times New Roman" panose="02020603050405020304" pitchFamily="18" charset="0"/>
              </a:rPr>
              <a:t>Women </a:t>
            </a:r>
            <a:r>
              <a:rPr lang="en-GB" dirty="0">
                <a:latin typeface="Times New Roman" panose="02020603050405020304" pitchFamily="18" charset="0"/>
                <a:cs typeface="Times New Roman" panose="02020603050405020304" pitchFamily="18" charset="0"/>
              </a:rPr>
              <a:t>tend to talk more than </a:t>
            </a:r>
            <a:r>
              <a:rPr lang="en-GB" dirty="0" smtClean="0">
                <a:latin typeface="Times New Roman" panose="02020603050405020304" pitchFamily="18" charset="0"/>
                <a:cs typeface="Times New Roman" panose="02020603050405020304" pitchFamily="18" charset="0"/>
              </a:rPr>
              <a:t>men.</a:t>
            </a:r>
            <a:endParaRPr lang="en-GB" dirty="0">
              <a:latin typeface="Times New Roman" panose="02020603050405020304" pitchFamily="18" charset="0"/>
              <a:cs typeface="Times New Roman" panose="02020603050405020304" pitchFamily="18" charset="0"/>
            </a:endParaRPr>
          </a:p>
          <a:p>
            <a:pPr>
              <a:lnSpc>
                <a:spcPct val="200000"/>
              </a:lnSpc>
            </a:pPr>
            <a:r>
              <a:rPr lang="en-GB" dirty="0">
                <a:solidFill>
                  <a:srgbClr val="FF0000"/>
                </a:solidFill>
                <a:latin typeface="Times New Roman" panose="02020603050405020304" pitchFamily="18" charset="0"/>
                <a:cs typeface="Times New Roman" panose="02020603050405020304" pitchFamily="18" charset="0"/>
              </a:rPr>
              <a:t>(</a:t>
            </a:r>
            <a:r>
              <a:rPr lang="en-GB" dirty="0" smtClean="0">
                <a:solidFill>
                  <a:srgbClr val="FF0000"/>
                </a:solidFill>
                <a:latin typeface="Times New Roman" panose="02020603050405020304" pitchFamily="18" charset="0"/>
                <a:cs typeface="Times New Roman" panose="02020603050405020304" pitchFamily="18" charset="0"/>
              </a:rPr>
              <a:t>9) </a:t>
            </a:r>
            <a:r>
              <a:rPr lang="en-GB" dirty="0" smtClean="0">
                <a:latin typeface="Times New Roman" panose="02020603050405020304" pitchFamily="18" charset="0"/>
                <a:cs typeface="Times New Roman" panose="02020603050405020304" pitchFamily="18" charset="0"/>
              </a:rPr>
              <a:t>There </a:t>
            </a:r>
            <a:r>
              <a:rPr lang="en-GB" dirty="0">
                <a:latin typeface="Times New Roman" panose="02020603050405020304" pitchFamily="18" charset="0"/>
                <a:cs typeface="Times New Roman" panose="02020603050405020304" pitchFamily="18" charset="0"/>
              </a:rPr>
              <a:t>are “primitive” languages that cannot express complex ideas effectively.</a:t>
            </a:r>
          </a:p>
          <a:p>
            <a:pPr>
              <a:lnSpc>
                <a:spcPct val="200000"/>
              </a:lnSpc>
            </a:pPr>
            <a:r>
              <a:rPr lang="en-GB" dirty="0">
                <a:solidFill>
                  <a:srgbClr val="FF0000"/>
                </a:solidFill>
                <a:latin typeface="Times New Roman" panose="02020603050405020304" pitchFamily="18" charset="0"/>
                <a:cs typeface="Times New Roman" panose="02020603050405020304" pitchFamily="18" charset="0"/>
              </a:rPr>
              <a:t>(</a:t>
            </a:r>
            <a:r>
              <a:rPr lang="en-GB" dirty="0" smtClean="0">
                <a:solidFill>
                  <a:srgbClr val="FF0000"/>
                </a:solidFill>
                <a:latin typeface="Times New Roman" panose="02020603050405020304" pitchFamily="18" charset="0"/>
                <a:cs typeface="Times New Roman" panose="02020603050405020304" pitchFamily="18" charset="0"/>
              </a:rPr>
              <a:t>10) </a:t>
            </a:r>
            <a:r>
              <a:rPr lang="en-GB" dirty="0" smtClean="0">
                <a:latin typeface="Times New Roman" panose="02020603050405020304" pitchFamily="18" charset="0"/>
                <a:cs typeface="Times New Roman" panose="02020603050405020304" pitchFamily="18" charset="0"/>
              </a:rPr>
              <a:t>People </a:t>
            </a:r>
            <a:r>
              <a:rPr lang="en-GB" dirty="0">
                <a:latin typeface="Times New Roman" panose="02020603050405020304" pitchFamily="18" charset="0"/>
                <a:cs typeface="Times New Roman" panose="02020603050405020304" pitchFamily="18" charset="0"/>
              </a:rPr>
              <a:t>from the East Coast talk </a:t>
            </a:r>
            <a:r>
              <a:rPr lang="en-GB" dirty="0" smtClean="0">
                <a:latin typeface="Times New Roman" panose="02020603050405020304" pitchFamily="18" charset="0"/>
                <a:cs typeface="Times New Roman" panose="02020603050405020304" pitchFamily="18" charset="0"/>
              </a:rPr>
              <a:t>nasally.</a:t>
            </a:r>
          </a:p>
          <a:p>
            <a:pPr>
              <a:lnSpc>
                <a:spcPct val="200000"/>
              </a:lnSpc>
            </a:pPr>
            <a:r>
              <a:rPr lang="en-GB" dirty="0" smtClean="0">
                <a:solidFill>
                  <a:srgbClr val="FF0000"/>
                </a:solidFill>
                <a:latin typeface="Times New Roman" panose="02020603050405020304" pitchFamily="18" charset="0"/>
                <a:cs typeface="Times New Roman" panose="02020603050405020304" pitchFamily="18" charset="0"/>
              </a:rPr>
              <a:t>(11) </a:t>
            </a:r>
            <a:r>
              <a:rPr lang="en-GB" dirty="0" smtClean="0">
                <a:latin typeface="Times New Roman" panose="02020603050405020304" pitchFamily="18" charset="0"/>
                <a:cs typeface="Times New Roman" panose="02020603050405020304" pitchFamily="18" charset="0"/>
              </a:rPr>
              <a:t>Some </a:t>
            </a:r>
            <a:r>
              <a:rPr lang="en-GB" dirty="0">
                <a:latin typeface="Times New Roman" panose="02020603050405020304" pitchFamily="18" charset="0"/>
                <a:cs typeface="Times New Roman" panose="02020603050405020304" pitchFamily="18" charset="0"/>
              </a:rPr>
              <a:t>people can pick up a language in a couple of </a:t>
            </a:r>
            <a:r>
              <a:rPr lang="en-GB" dirty="0" smtClean="0">
                <a:latin typeface="Times New Roman" panose="02020603050405020304" pitchFamily="18" charset="0"/>
                <a:cs typeface="Times New Roman" panose="02020603050405020304" pitchFamily="18" charset="0"/>
              </a:rPr>
              <a:t>weeks.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725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2286000" y="2248585"/>
            <a:ext cx="4572000" cy="830997"/>
          </a:xfrm>
          <a:prstGeom prst="rect">
            <a:avLst/>
          </a:prstGeom>
        </p:spPr>
        <p:txBody>
          <a:bodyPr>
            <a:spAutoFit/>
          </a:bodyPr>
          <a:lstStyle/>
          <a:p>
            <a:r>
              <a:rPr lang="en-GB" sz="2400" dirty="0">
                <a:solidFill>
                  <a:schemeClr val="accent4"/>
                </a:solidFill>
                <a:latin typeface="Times New Roman" panose="02020603050405020304" pitchFamily="18" charset="0"/>
                <a:cs typeface="Times New Roman" panose="02020603050405020304" pitchFamily="18" charset="0"/>
              </a:rPr>
              <a:t>What You Know</a:t>
            </a:r>
          </a:p>
          <a:p>
            <a:r>
              <a:rPr lang="en-GB" sz="2400" dirty="0">
                <a:solidFill>
                  <a:schemeClr val="accent4"/>
                </a:solidFill>
                <a:latin typeface="Times New Roman" panose="02020603050405020304" pitchFamily="18" charset="0"/>
                <a:cs typeface="Times New Roman" panose="02020603050405020304" pitchFamily="18" charset="0"/>
              </a:rPr>
              <a:t>When You Know a Language</a:t>
            </a:r>
          </a:p>
        </p:txBody>
      </p:sp>
    </p:spTree>
    <p:extLst>
      <p:ext uri="{BB962C8B-B14F-4D97-AF65-F5344CB8AC3E}">
        <p14:creationId xmlns:p14="http://schemas.microsoft.com/office/powerpoint/2010/main" val="931725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dirty="0"/>
          </a:p>
        </p:txBody>
      </p:sp>
      <p:sp>
        <p:nvSpPr>
          <p:cNvPr id="3" name="عنصر نائب للنص 2"/>
          <p:cNvSpPr>
            <a:spLocks noGrp="1"/>
          </p:cNvSpPr>
          <p:nvPr>
            <p:ph type="body" sz="quarter" idx="11"/>
          </p:nvPr>
        </p:nvSpPr>
        <p:spPr>
          <a:xfrm>
            <a:off x="0" y="699542"/>
            <a:ext cx="9144000" cy="288032"/>
          </a:xfrm>
        </p:spPr>
        <p:txBody>
          <a:bodyPr/>
          <a:lstStyle/>
          <a:p>
            <a:r>
              <a:rPr lang="en-GB" sz="2400" dirty="0" smtClean="0">
                <a:solidFill>
                  <a:srgbClr val="D33530"/>
                </a:solidFill>
                <a:latin typeface="Times New Roman" panose="02020603050405020304" pitchFamily="18" charset="0"/>
                <a:cs typeface="Times New Roman" panose="02020603050405020304" pitchFamily="18" charset="0"/>
              </a:rPr>
              <a:t>1. Linguistic </a:t>
            </a:r>
            <a:r>
              <a:rPr lang="en-GB" sz="2400" dirty="0">
                <a:solidFill>
                  <a:srgbClr val="D33530"/>
                </a:solidFill>
                <a:latin typeface="Times New Roman" panose="02020603050405020304" pitchFamily="18" charset="0"/>
                <a:cs typeface="Times New Roman" panose="02020603050405020304" pitchFamily="18" charset="0"/>
              </a:rPr>
              <a:t>Competence and Linguistic Performance</a:t>
            </a:r>
          </a:p>
        </p:txBody>
      </p:sp>
      <p:sp>
        <p:nvSpPr>
          <p:cNvPr id="4" name="مستطيل 3"/>
          <p:cNvSpPr/>
          <p:nvPr/>
        </p:nvSpPr>
        <p:spPr>
          <a:xfrm>
            <a:off x="179512" y="1556088"/>
            <a:ext cx="8856984" cy="2308324"/>
          </a:xfrm>
          <a:prstGeom prst="rect">
            <a:avLst/>
          </a:prstGeom>
        </p:spPr>
        <p:txBody>
          <a:bodyPr wrap="square">
            <a:spAutoFit/>
          </a:bodyPr>
          <a:lstStyle/>
          <a:p>
            <a:pPr algn="just"/>
            <a:r>
              <a:rPr lang="en-GB" dirty="0"/>
              <a:t> </a:t>
            </a:r>
            <a:r>
              <a:rPr lang="en-GB" dirty="0" smtClean="0"/>
              <a:t>   </a:t>
            </a:r>
            <a:r>
              <a:rPr lang="en-GB" sz="2400" dirty="0" smtClean="0">
                <a:latin typeface="Times New Roman" panose="02020603050405020304" pitchFamily="18" charset="0"/>
                <a:cs typeface="Times New Roman" panose="02020603050405020304" pitchFamily="18" charset="0"/>
              </a:rPr>
              <a:t>As </a:t>
            </a:r>
            <a:r>
              <a:rPr lang="en-GB" sz="2400" dirty="0">
                <a:latin typeface="Times New Roman" panose="02020603050405020304" pitchFamily="18" charset="0"/>
                <a:cs typeface="Times New Roman" panose="02020603050405020304" pitchFamily="18" charset="0"/>
              </a:rPr>
              <a:t>a speaker of </a:t>
            </a:r>
            <a:r>
              <a:rPr lang="en-GB" sz="2400" dirty="0" smtClean="0">
                <a:latin typeface="Times New Roman" panose="02020603050405020304" pitchFamily="18" charset="0"/>
                <a:cs typeface="Times New Roman" panose="02020603050405020304" pitchFamily="18" charset="0"/>
              </a:rPr>
              <a:t>Arabic </a:t>
            </a:r>
            <a:r>
              <a:rPr lang="en-GB" sz="2400" dirty="0">
                <a:latin typeface="Times New Roman" panose="02020603050405020304" pitchFamily="18" charset="0"/>
                <a:cs typeface="Times New Roman" panose="02020603050405020304" pitchFamily="18" charset="0"/>
              </a:rPr>
              <a:t>(or any other language that you may </a:t>
            </a:r>
            <a:r>
              <a:rPr lang="en-GB" sz="2400" dirty="0" smtClean="0">
                <a:latin typeface="Times New Roman" panose="02020603050405020304" pitchFamily="18" charset="0"/>
                <a:cs typeface="Times New Roman" panose="02020603050405020304" pitchFamily="18" charset="0"/>
              </a:rPr>
              <a:t>be a       speaker </a:t>
            </a:r>
            <a:r>
              <a:rPr lang="en-GB" sz="2400" dirty="0">
                <a:latin typeface="Times New Roman" panose="02020603050405020304" pitchFamily="18" charset="0"/>
                <a:cs typeface="Times New Roman" panose="02020603050405020304" pitchFamily="18" charset="0"/>
              </a:rPr>
              <a:t>of), you know a great deal about your </a:t>
            </a:r>
            <a:r>
              <a:rPr lang="en-GB" sz="2400" dirty="0" smtClean="0">
                <a:latin typeface="Times New Roman" panose="02020603050405020304" pitchFamily="18" charset="0"/>
                <a:cs typeface="Times New Roman" panose="02020603050405020304" pitchFamily="18" charset="0"/>
              </a:rPr>
              <a:t>language. Suppose</a:t>
            </a: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however</a:t>
            </a:r>
            <a:r>
              <a:rPr lang="en-GB" sz="2400" dirty="0">
                <a:latin typeface="Times New Roman" panose="02020603050405020304" pitchFamily="18" charset="0"/>
                <a:cs typeface="Times New Roman" panose="02020603050405020304" pitchFamily="18" charset="0"/>
              </a:rPr>
              <a:t>, that someone were to ask you to put all of </a:t>
            </a:r>
            <a:r>
              <a:rPr lang="en-GB" sz="2400" dirty="0" smtClean="0">
                <a:latin typeface="Times New Roman" panose="02020603050405020304" pitchFamily="18" charset="0"/>
                <a:cs typeface="Times New Roman" panose="02020603050405020304" pitchFamily="18" charset="0"/>
              </a:rPr>
              <a:t> that </a:t>
            </a:r>
            <a:r>
              <a:rPr lang="en-GB" sz="2400" dirty="0">
                <a:latin typeface="Times New Roman" panose="02020603050405020304" pitchFamily="18" charset="0"/>
                <a:cs typeface="Times New Roman" panose="02020603050405020304" pitchFamily="18" charset="0"/>
              </a:rPr>
              <a:t>knowledge </a:t>
            </a:r>
            <a:r>
              <a:rPr lang="en-GB" sz="2400" dirty="0" smtClean="0">
                <a:latin typeface="Times New Roman" panose="02020603050405020304" pitchFamily="18" charset="0"/>
                <a:cs typeface="Times New Roman" panose="02020603050405020304" pitchFamily="18" charset="0"/>
              </a:rPr>
              <a:t>   into </a:t>
            </a:r>
            <a:r>
              <a:rPr lang="en-GB" sz="2400" dirty="0">
                <a:latin typeface="Times New Roman" panose="02020603050405020304" pitchFamily="18" charset="0"/>
                <a:cs typeface="Times New Roman" panose="02020603050405020304" pitchFamily="18" charset="0"/>
              </a:rPr>
              <a:t>a textbook that would be used to </a:t>
            </a:r>
            <a:r>
              <a:rPr lang="en-GB" sz="2400" dirty="0" smtClean="0">
                <a:latin typeface="Times New Roman" panose="02020603050405020304" pitchFamily="18" charset="0"/>
                <a:cs typeface="Times New Roman" panose="02020603050405020304" pitchFamily="18" charset="0"/>
              </a:rPr>
              <a:t>teach Arabic to </a:t>
            </a:r>
            <a:r>
              <a:rPr lang="en-GB" sz="2400" dirty="0" err="1" smtClean="0">
                <a:latin typeface="Times New Roman" panose="02020603050405020304" pitchFamily="18" charset="0"/>
                <a:cs typeface="Times New Roman" panose="02020603050405020304" pitchFamily="18" charset="0"/>
              </a:rPr>
              <a:t>others.You</a:t>
            </a:r>
            <a:r>
              <a:rPr lang="en-GB" sz="2400" dirty="0" smtClean="0">
                <a:latin typeface="Times New Roman" panose="02020603050405020304" pitchFamily="18" charset="0"/>
                <a:cs typeface="Times New Roman" panose="02020603050405020304" pitchFamily="18" charset="0"/>
              </a:rPr>
              <a:t> would </a:t>
            </a:r>
            <a:r>
              <a:rPr lang="en-GB" sz="2400" dirty="0">
                <a:latin typeface="Times New Roman" panose="02020603050405020304" pitchFamily="18" charset="0"/>
                <a:cs typeface="Times New Roman" panose="02020603050405020304" pitchFamily="18" charset="0"/>
              </a:rPr>
              <a:t>soon find that although you know perfectly well how to </a:t>
            </a:r>
            <a:r>
              <a:rPr lang="en-GB" sz="2400" dirty="0" smtClean="0">
                <a:latin typeface="Times New Roman" panose="02020603050405020304" pitchFamily="18" charset="0"/>
                <a:cs typeface="Times New Roman" panose="02020603050405020304" pitchFamily="18" charset="0"/>
              </a:rPr>
              <a:t>speak Arabic, </a:t>
            </a:r>
            <a:r>
              <a:rPr lang="en-GB" sz="2400" dirty="0">
                <a:latin typeface="Times New Roman" panose="02020603050405020304" pitchFamily="18" charset="0"/>
                <a:cs typeface="Times New Roman" panose="02020603050405020304" pitchFamily="18" charset="0"/>
              </a:rPr>
              <a:t>you are not consciously aware of most of that knowledge.</a:t>
            </a:r>
          </a:p>
        </p:txBody>
      </p:sp>
    </p:spTree>
    <p:extLst>
      <p:ext uri="{BB962C8B-B14F-4D97-AF65-F5344CB8AC3E}">
        <p14:creationId xmlns:p14="http://schemas.microsoft.com/office/powerpoint/2010/main" val="2064549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95536" y="1694587"/>
            <a:ext cx="8568952" cy="2677656"/>
          </a:xfrm>
          <a:prstGeom prst="rect">
            <a:avLst/>
          </a:prstGeom>
        </p:spPr>
        <p:txBody>
          <a:bodyPr wrap="square">
            <a:spAutoFit/>
          </a:bodyPr>
          <a:lstStyle/>
          <a:p>
            <a:pPr algn="just"/>
            <a:r>
              <a:rPr lang="en-GB" sz="2400" dirty="0">
                <a:latin typeface="Times New Roman" panose="02020603050405020304" pitchFamily="18" charset="0"/>
                <a:cs typeface="Times New Roman" panose="02020603050405020304" pitchFamily="18" charset="0"/>
              </a:rPr>
              <a:t>If you think about it, we are really unaware of many of the things we do every day. For example, most people know how to walk and do </a:t>
            </a:r>
            <a:r>
              <a:rPr lang="en-GB" sz="2400" dirty="0" smtClean="0">
                <a:latin typeface="Times New Roman" panose="02020603050405020304" pitchFamily="18" charset="0"/>
                <a:cs typeface="Times New Roman" panose="02020603050405020304" pitchFamily="18" charset="0"/>
              </a:rPr>
              <a:t>  so </a:t>
            </a:r>
            <a:r>
              <a:rPr lang="en-GB" sz="2400" dirty="0">
                <a:latin typeface="Times New Roman" panose="02020603050405020304" pitchFamily="18" charset="0"/>
                <a:cs typeface="Times New Roman" panose="02020603050405020304" pitchFamily="18" charset="0"/>
              </a:rPr>
              <a:t>without thinking about it. Most of us can describe walking as </a:t>
            </a:r>
            <a:r>
              <a:rPr lang="en-GB" sz="2400" dirty="0" smtClean="0">
                <a:latin typeface="Times New Roman" panose="02020603050405020304" pitchFamily="18" charset="0"/>
                <a:cs typeface="Times New Roman" panose="02020603050405020304" pitchFamily="18" charset="0"/>
              </a:rPr>
              <a:t>    well</a:t>
            </a:r>
            <a:r>
              <a:rPr lang="en-GB" sz="2400" dirty="0">
                <a:latin typeface="Times New Roman" panose="02020603050405020304" pitchFamily="18" charset="0"/>
                <a:cs typeface="Times New Roman" panose="02020603050405020304" pitchFamily="18" charset="0"/>
              </a:rPr>
              <a:t>: we pick up one foot and put it in front of the other. However, </a:t>
            </a:r>
            <a:r>
              <a:rPr lang="en-GB" sz="2400" dirty="0" smtClean="0">
                <a:latin typeface="Times New Roman" panose="02020603050405020304" pitchFamily="18" charset="0"/>
                <a:cs typeface="Times New Roman" panose="02020603050405020304" pitchFamily="18" charset="0"/>
              </a:rPr>
              <a:t>  there </a:t>
            </a:r>
            <a:r>
              <a:rPr lang="en-GB" sz="2400" dirty="0">
                <a:latin typeface="Times New Roman" panose="02020603050405020304" pitchFamily="18" charset="0"/>
                <a:cs typeface="Times New Roman" panose="02020603050405020304" pitchFamily="18" charset="0"/>
              </a:rPr>
              <a:t>are many nuances and individual motor tasks involved in walking that we don’t ever think about and that only a very small set of </a:t>
            </a:r>
            <a:r>
              <a:rPr lang="en-GB" sz="2400" dirty="0" smtClean="0">
                <a:latin typeface="Times New Roman" panose="02020603050405020304" pitchFamily="18" charset="0"/>
                <a:cs typeface="Times New Roman" panose="02020603050405020304" pitchFamily="18" charset="0"/>
              </a:rPr>
              <a:t> people </a:t>
            </a: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kinesiologists</a:t>
            </a:r>
            <a:r>
              <a:rPr lang="en-GB" sz="2400" dirty="0">
                <a:latin typeface="Times New Roman" panose="02020603050405020304" pitchFamily="18" charset="0"/>
                <a:cs typeface="Times New Roman" panose="02020603050405020304" pitchFamily="18" charset="0"/>
              </a:rPr>
              <a:t>, for example) understand: </a:t>
            </a:r>
          </a:p>
        </p:txBody>
      </p:sp>
    </p:spTree>
    <p:extLst>
      <p:ext uri="{BB962C8B-B14F-4D97-AF65-F5344CB8AC3E}">
        <p14:creationId xmlns:p14="http://schemas.microsoft.com/office/powerpoint/2010/main" val="4115870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58208" y="2283718"/>
            <a:ext cx="5278288" cy="576064"/>
          </a:xfrm>
        </p:spPr>
        <p:txBody>
          <a:bodyPr/>
          <a:lstStyle/>
          <a:p>
            <a:pPr algn="ctr"/>
            <a:r>
              <a:rPr lang="en-US" altLang="ko-KR" sz="4800" b="1" dirty="0"/>
              <a:t>Introduction</a:t>
            </a:r>
            <a:endParaRPr lang="ko-KR" altLang="en-US" sz="4800" b="1" dirty="0"/>
          </a:p>
        </p:txBody>
      </p:sp>
      <p:sp>
        <p:nvSpPr>
          <p:cNvPr id="5" name="Oval 4"/>
          <p:cNvSpPr/>
          <p:nvPr/>
        </p:nvSpPr>
        <p:spPr>
          <a:xfrm>
            <a:off x="2843808" y="2114550"/>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b="1" dirty="0">
                <a:solidFill>
                  <a:srgbClr val="EC771B"/>
                </a:solidFill>
              </a:rPr>
              <a:t>1</a:t>
            </a:r>
            <a:endParaRPr lang="ko-KR" altLang="en-US" b="1" dirty="0">
              <a:solidFill>
                <a:srgbClr val="EC771B"/>
              </a:solidFill>
            </a:endParaRPr>
          </a:p>
        </p:txBody>
      </p:sp>
    </p:spTree>
    <p:extLst>
      <p:ext uri="{BB962C8B-B14F-4D97-AF65-F5344CB8AC3E}">
        <p14:creationId xmlns:p14="http://schemas.microsoft.com/office/powerpoint/2010/main" val="3947976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79512" y="1140589"/>
            <a:ext cx="8712968" cy="3046988"/>
          </a:xfrm>
          <a:prstGeom prst="rect">
            <a:avLst/>
          </a:prstGeom>
        </p:spPr>
        <p:txBody>
          <a:bodyPr wrap="square">
            <a:spAutoFit/>
          </a:bodyPr>
          <a:lstStyle/>
          <a:p>
            <a:pPr algn="just"/>
            <a:r>
              <a:rPr lang="en-GB" sz="2400" dirty="0">
                <a:latin typeface="Times New Roman" panose="02020603050405020304" pitchFamily="18" charset="0"/>
                <a:cs typeface="Times New Roman" panose="02020603050405020304" pitchFamily="18" charset="0"/>
              </a:rPr>
              <a:t>exactly how you shift your balance between steps, how speed affects your stride, and so on. You modulate these things all the time when </a:t>
            </a:r>
            <a:r>
              <a:rPr lang="en-GB" sz="2400" dirty="0" smtClean="0">
                <a:latin typeface="Times New Roman" panose="02020603050405020304" pitchFamily="18" charset="0"/>
                <a:cs typeface="Times New Roman" panose="02020603050405020304" pitchFamily="18" charset="0"/>
              </a:rPr>
              <a:t>  you </a:t>
            </a:r>
            <a:r>
              <a:rPr lang="en-GB" sz="2400" dirty="0">
                <a:latin typeface="Times New Roman" panose="02020603050405020304" pitchFamily="18" charset="0"/>
                <a:cs typeface="Times New Roman" panose="02020603050405020304" pitchFamily="18" charset="0"/>
              </a:rPr>
              <a:t>walk without thinking about them, and very few people know </a:t>
            </a:r>
            <a:r>
              <a:rPr lang="en-GB" sz="2400" dirty="0" smtClean="0">
                <a:latin typeface="Times New Roman" panose="02020603050405020304" pitchFamily="18" charset="0"/>
                <a:cs typeface="Times New Roman" panose="02020603050405020304" pitchFamily="18" charset="0"/>
              </a:rPr>
              <a:t>      exactly </a:t>
            </a:r>
            <a:r>
              <a:rPr lang="en-GB" sz="2400" dirty="0">
                <a:latin typeface="Times New Roman" panose="02020603050405020304" pitchFamily="18" charset="0"/>
                <a:cs typeface="Times New Roman" panose="02020603050405020304" pitchFamily="18" charset="0"/>
              </a:rPr>
              <a:t>how they do so. The same holds true for our knowledge of </a:t>
            </a:r>
            <a:r>
              <a:rPr lang="en-GB" sz="2400" dirty="0" smtClean="0">
                <a:latin typeface="Times New Roman" panose="02020603050405020304" pitchFamily="18" charset="0"/>
                <a:cs typeface="Times New Roman" panose="02020603050405020304" pitchFamily="18" charset="0"/>
              </a:rPr>
              <a:t>    language</a:t>
            </a:r>
            <a:r>
              <a:rPr lang="en-GB" sz="2400" dirty="0">
                <a:latin typeface="Times New Roman" panose="02020603050405020304" pitchFamily="18" charset="0"/>
                <a:cs typeface="Times New Roman" panose="02020603050405020304" pitchFamily="18" charset="0"/>
              </a:rPr>
              <a:t>: for the most part, it is hidden. Linguists are interested </a:t>
            </a:r>
            <a:r>
              <a:rPr lang="en-GB" sz="2400" dirty="0" smtClean="0">
                <a:latin typeface="Times New Roman" panose="02020603050405020304" pitchFamily="18" charset="0"/>
                <a:cs typeface="Times New Roman" panose="02020603050405020304" pitchFamily="18" charset="0"/>
              </a:rPr>
              <a:t>in     </a:t>
            </a:r>
            <a:r>
              <a:rPr lang="en-GB" sz="2400" dirty="0">
                <a:latin typeface="Times New Roman" panose="02020603050405020304" pitchFamily="18" charset="0"/>
                <a:cs typeface="Times New Roman" panose="02020603050405020304" pitchFamily="18" charset="0"/>
              </a:rPr>
              <a:t>this “hidden” knowledge, which they refer to as </a:t>
            </a:r>
            <a:r>
              <a:rPr lang="en-GB" sz="3600" u="sng" dirty="0">
                <a:solidFill>
                  <a:srgbClr val="FF0000"/>
                </a:solidFill>
                <a:latin typeface="Times New Roman" panose="02020603050405020304" pitchFamily="18" charset="0"/>
                <a:cs typeface="Times New Roman" panose="02020603050405020304" pitchFamily="18" charset="0"/>
              </a:rPr>
              <a:t>linguistic </a:t>
            </a:r>
            <a:r>
              <a:rPr lang="en-GB" sz="3600" u="sng" dirty="0" smtClean="0">
                <a:solidFill>
                  <a:srgbClr val="FF0000"/>
                </a:solidFill>
                <a:latin typeface="Times New Roman" panose="02020603050405020304" pitchFamily="18" charset="0"/>
                <a:cs typeface="Times New Roman" panose="02020603050405020304" pitchFamily="18" charset="0"/>
              </a:rPr>
              <a:t>                 competence</a:t>
            </a:r>
            <a:r>
              <a:rPr lang="en-GB" sz="2800" u="sng" dirty="0">
                <a:solidFill>
                  <a:srgbClr val="FF0000"/>
                </a:solidFill>
              </a:rPr>
              <a:t>.</a:t>
            </a:r>
            <a:endParaRPr lang="en-GB" u="sng" dirty="0">
              <a:solidFill>
                <a:srgbClr val="FF0000"/>
              </a:solidFill>
            </a:endParaRPr>
          </a:p>
        </p:txBody>
      </p:sp>
    </p:spTree>
    <p:extLst>
      <p:ext uri="{BB962C8B-B14F-4D97-AF65-F5344CB8AC3E}">
        <p14:creationId xmlns:p14="http://schemas.microsoft.com/office/powerpoint/2010/main" val="4045978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07504" y="1140589"/>
            <a:ext cx="8928992" cy="2677656"/>
          </a:xfrm>
          <a:prstGeom prst="rect">
            <a:avLst/>
          </a:prstGeom>
        </p:spPr>
        <p:txBody>
          <a:bodyPr wrap="square">
            <a:spAutoFit/>
          </a:bodyPr>
          <a:lstStyle/>
          <a:p>
            <a:pPr algn="just"/>
            <a:r>
              <a:rPr lang="en-GB" sz="2400" dirty="0" smtClean="0">
                <a:latin typeface="Times New Roman" panose="02020603050405020304" pitchFamily="18" charset="0"/>
                <a:cs typeface="Times New Roman" panose="02020603050405020304" pitchFamily="18" charset="0"/>
              </a:rPr>
              <a:t>   Not </a:t>
            </a:r>
            <a:r>
              <a:rPr lang="en-GB" sz="2400" dirty="0">
                <a:latin typeface="Times New Roman" panose="02020603050405020304" pitchFamily="18" charset="0"/>
                <a:cs typeface="Times New Roman" panose="02020603050405020304" pitchFamily="18" charset="0"/>
              </a:rPr>
              <a:t>all of your knowledge about language is hidden, however. </a:t>
            </a:r>
            <a:r>
              <a:rPr lang="en-GB" sz="2400" dirty="0" smtClean="0">
                <a:latin typeface="Times New Roman" panose="02020603050405020304" pitchFamily="18" charset="0"/>
                <a:cs typeface="Times New Roman" panose="02020603050405020304" pitchFamily="18" charset="0"/>
              </a:rPr>
              <a:t>People  </a:t>
            </a:r>
            <a:r>
              <a:rPr lang="en-GB" sz="2400" dirty="0">
                <a:latin typeface="Times New Roman" panose="02020603050405020304" pitchFamily="18" charset="0"/>
                <a:cs typeface="Times New Roman" panose="02020603050405020304" pitchFamily="18" charset="0"/>
              </a:rPr>
              <a:t>reveal some of their knowledge through their linguistic performance</a:t>
            </a:r>
            <a:r>
              <a:rPr lang="en-GB" sz="2400" dirty="0" smtClean="0">
                <a:latin typeface="Times New Roman" panose="02020603050405020304" pitchFamily="18" charset="0"/>
                <a:cs typeface="Times New Roman" panose="02020603050405020304" pitchFamily="18" charset="0"/>
              </a:rPr>
              <a:t>— the </a:t>
            </a:r>
            <a:r>
              <a:rPr lang="en-GB" sz="2400" dirty="0">
                <a:latin typeface="Times New Roman" panose="02020603050405020304" pitchFamily="18" charset="0"/>
                <a:cs typeface="Times New Roman" panose="02020603050405020304" pitchFamily="18" charset="0"/>
              </a:rPr>
              <a:t>way that they produce and comprehend language. You can think of </a:t>
            </a:r>
            <a:r>
              <a:rPr lang="en-GB" sz="2400" dirty="0" smtClean="0">
                <a:latin typeface="Times New Roman" panose="02020603050405020304" pitchFamily="18" charset="0"/>
                <a:cs typeface="Times New Roman" panose="02020603050405020304" pitchFamily="18" charset="0"/>
              </a:rPr>
              <a:t> linguistic </a:t>
            </a:r>
            <a:r>
              <a:rPr lang="en-GB" sz="2400" dirty="0">
                <a:latin typeface="Times New Roman" panose="02020603050405020304" pitchFamily="18" charset="0"/>
                <a:cs typeface="Times New Roman" panose="02020603050405020304" pitchFamily="18" charset="0"/>
              </a:rPr>
              <a:t>competence as a person’s unseen potential to speak a  </a:t>
            </a:r>
            <a:r>
              <a:rPr lang="en-GB" sz="2400" dirty="0" smtClean="0">
                <a:latin typeface="Times New Roman" panose="02020603050405020304" pitchFamily="18" charset="0"/>
                <a:cs typeface="Times New Roman" panose="02020603050405020304" pitchFamily="18" charset="0"/>
              </a:rPr>
              <a:t>            language</a:t>
            </a:r>
            <a:r>
              <a:rPr lang="en-GB" sz="2400" dirty="0">
                <a:latin typeface="Times New Roman" panose="02020603050405020304" pitchFamily="18" charset="0"/>
                <a:cs typeface="Times New Roman" panose="02020603050405020304" pitchFamily="18" charset="0"/>
              </a:rPr>
              <a:t>, while </a:t>
            </a:r>
            <a:r>
              <a:rPr lang="en-GB" sz="2400" u="sng" dirty="0">
                <a:solidFill>
                  <a:srgbClr val="FF0000"/>
                </a:solidFill>
                <a:latin typeface="Times New Roman" panose="02020603050405020304" pitchFamily="18" charset="0"/>
                <a:cs typeface="Times New Roman" panose="02020603050405020304" pitchFamily="18" charset="0"/>
              </a:rPr>
              <a:t>linguistic performance </a:t>
            </a:r>
            <a:r>
              <a:rPr lang="en-GB" sz="2400" dirty="0">
                <a:latin typeface="Times New Roman" panose="02020603050405020304" pitchFamily="18" charset="0"/>
                <a:cs typeface="Times New Roman" panose="02020603050405020304" pitchFamily="18" charset="0"/>
              </a:rPr>
              <a:t>is the observable realization of </a:t>
            </a:r>
            <a:r>
              <a:rPr lang="en-GB" sz="2400" dirty="0" smtClean="0">
                <a:latin typeface="Times New Roman" panose="02020603050405020304" pitchFamily="18" charset="0"/>
                <a:cs typeface="Times New Roman" panose="02020603050405020304" pitchFamily="18" charset="0"/>
              </a:rPr>
              <a:t> that potential</a:t>
            </a:r>
            <a:r>
              <a:rPr lang="en-GB" sz="2400" dirty="0">
                <a:latin typeface="Times New Roman" panose="02020603050405020304" pitchFamily="18" charset="0"/>
                <a:cs typeface="Times New Roman" panose="02020603050405020304" pitchFamily="18" charset="0"/>
              </a:rPr>
              <a:t>: our performance is what we do with our linguistic </a:t>
            </a:r>
            <a:r>
              <a:rPr lang="en-GB" sz="2400" dirty="0" smtClean="0">
                <a:latin typeface="Times New Roman" panose="02020603050405020304" pitchFamily="18" charset="0"/>
                <a:cs typeface="Times New Roman" panose="02020603050405020304" pitchFamily="18" charset="0"/>
              </a:rPr>
              <a:t>                 competence</a:t>
            </a:r>
            <a:r>
              <a:rPr lang="en-GB" sz="2400"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648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07504" y="1694587"/>
            <a:ext cx="8928992" cy="1569660"/>
          </a:xfrm>
          <a:prstGeom prst="rect">
            <a:avLst/>
          </a:prstGeom>
        </p:spPr>
        <p:txBody>
          <a:bodyPr wrap="square">
            <a:spAutoFit/>
          </a:bodyPr>
          <a:lstStyle/>
          <a:p>
            <a:r>
              <a:rPr lang="en-GB" sz="2400" dirty="0">
                <a:latin typeface="Times New Roman" panose="02020603050405020304" pitchFamily="18" charset="0"/>
                <a:cs typeface="Times New Roman" panose="02020603050405020304" pitchFamily="18" charset="0"/>
              </a:rPr>
              <a:t>Put another way, </a:t>
            </a:r>
            <a:r>
              <a:rPr lang="en-GB" sz="2400" dirty="0">
                <a:solidFill>
                  <a:schemeClr val="accent2">
                    <a:lumMod val="75000"/>
                  </a:schemeClr>
                </a:solidFill>
                <a:latin typeface="Times New Roman" panose="02020603050405020304" pitchFamily="18" charset="0"/>
                <a:cs typeface="Times New Roman" panose="02020603050405020304" pitchFamily="18" charset="0"/>
              </a:rPr>
              <a:t>your linguistic competence is stored in your mind</a:t>
            </a: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and </a:t>
            </a:r>
            <a:r>
              <a:rPr lang="en-GB" sz="2400" dirty="0">
                <a:solidFill>
                  <a:schemeClr val="accent1">
                    <a:lumMod val="60000"/>
                    <a:lumOff val="40000"/>
                  </a:schemeClr>
                </a:solidFill>
                <a:latin typeface="Times New Roman" panose="02020603050405020304" pitchFamily="18" charset="0"/>
                <a:cs typeface="Times New Roman" panose="02020603050405020304" pitchFamily="18" charset="0"/>
              </a:rPr>
              <a:t>your linguistic performance is revealed in your speech </a:t>
            </a:r>
            <a:r>
              <a:rPr lang="en-GB" sz="2400" dirty="0">
                <a:latin typeface="Times New Roman" panose="02020603050405020304" pitchFamily="18" charset="0"/>
                <a:cs typeface="Times New Roman" panose="02020603050405020304" pitchFamily="18" charset="0"/>
              </a:rPr>
              <a:t>(though </a:t>
            </a:r>
            <a:r>
              <a:rPr lang="en-GB" sz="2400" dirty="0" smtClean="0">
                <a:latin typeface="Times New Roman" panose="02020603050405020304" pitchFamily="18" charset="0"/>
                <a:cs typeface="Times New Roman" panose="02020603050405020304" pitchFamily="18" charset="0"/>
              </a:rPr>
              <a:t>     keep </a:t>
            </a:r>
            <a:r>
              <a:rPr lang="en-GB" sz="2400" dirty="0">
                <a:latin typeface="Times New Roman" panose="02020603050405020304" pitchFamily="18" charset="0"/>
                <a:cs typeface="Times New Roman" panose="02020603050405020304" pitchFamily="18" charset="0"/>
              </a:rPr>
              <a:t>in mind that revealing it does not mean that we are conscious of </a:t>
            </a:r>
            <a:r>
              <a:rPr lang="en-GB" sz="2400" dirty="0" smtClean="0">
                <a:latin typeface="Times New Roman" panose="02020603050405020304" pitchFamily="18" charset="0"/>
                <a:cs typeface="Times New Roman" panose="02020603050405020304" pitchFamily="18" charset="0"/>
              </a:rPr>
              <a:t>  how </a:t>
            </a:r>
            <a:r>
              <a:rPr lang="en-GB" sz="2400" dirty="0">
                <a:latin typeface="Times New Roman" panose="02020603050405020304" pitchFamily="18" charset="0"/>
                <a:cs typeface="Times New Roman" panose="02020603050405020304" pitchFamily="18" charset="0"/>
              </a:rPr>
              <a:t>it works).</a:t>
            </a:r>
          </a:p>
        </p:txBody>
      </p:sp>
    </p:spTree>
    <p:extLst>
      <p:ext uri="{BB962C8B-B14F-4D97-AF65-F5344CB8AC3E}">
        <p14:creationId xmlns:p14="http://schemas.microsoft.com/office/powerpoint/2010/main" val="3263376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79512" y="1556088"/>
            <a:ext cx="8856984" cy="2677656"/>
          </a:xfrm>
          <a:prstGeom prst="rect">
            <a:avLst/>
          </a:prstGeom>
        </p:spPr>
        <p:txBody>
          <a:bodyPr wrap="square">
            <a:spAutoFit/>
          </a:bodyPr>
          <a:lstStyle/>
          <a:p>
            <a:pPr algn="just"/>
            <a:r>
              <a:rPr lang="en-GB" dirty="0" smtClean="0"/>
              <a:t>     </a:t>
            </a:r>
            <a:r>
              <a:rPr lang="en-GB" sz="2400" dirty="0" smtClean="0">
                <a:latin typeface="Times New Roman" panose="02020603050405020304" pitchFamily="18" charset="0"/>
                <a:cs typeface="Times New Roman" panose="02020603050405020304" pitchFamily="18" charset="0"/>
              </a:rPr>
              <a:t>Consider </a:t>
            </a:r>
            <a:r>
              <a:rPr lang="en-GB" sz="2400" dirty="0">
                <a:latin typeface="Times New Roman" panose="02020603050405020304" pitchFamily="18" charset="0"/>
                <a:cs typeface="Times New Roman" panose="02020603050405020304" pitchFamily="18" charset="0"/>
              </a:rPr>
              <a:t>again the case of walking. If you are able to walk, you </a:t>
            </a:r>
            <a:r>
              <a:rPr lang="en-GB" sz="2400" dirty="0" smtClean="0">
                <a:latin typeface="Times New Roman" panose="02020603050405020304" pitchFamily="18" charset="0"/>
                <a:cs typeface="Times New Roman" panose="02020603050405020304" pitchFamily="18" charset="0"/>
              </a:rPr>
              <a:t>     have </a:t>
            </a:r>
            <a:r>
              <a:rPr lang="en-GB" sz="2400" dirty="0">
                <a:latin typeface="Times New Roman" panose="02020603050405020304" pitchFamily="18" charset="0"/>
                <a:cs typeface="Times New Roman" panose="02020603050405020304" pitchFamily="18" charset="0"/>
              </a:rPr>
              <a:t>the ability to do so even when you are sitting down (and not </a:t>
            </a:r>
            <a:r>
              <a:rPr lang="en-GB" sz="2400" dirty="0" smtClean="0">
                <a:latin typeface="Times New Roman" panose="02020603050405020304" pitchFamily="18" charset="0"/>
                <a:cs typeface="Times New Roman" panose="02020603050405020304" pitchFamily="18" charset="0"/>
              </a:rPr>
              <a:t>       actively </a:t>
            </a:r>
            <a:r>
              <a:rPr lang="en-GB" sz="2400" dirty="0">
                <a:latin typeface="Times New Roman" panose="02020603050405020304" pitchFamily="18" charset="0"/>
                <a:cs typeface="Times New Roman" panose="02020603050405020304" pitchFamily="18" charset="0"/>
              </a:rPr>
              <a:t>using it). That ability is your walking competence. When you stand up and walk across the room, that’s walking performance. Now, suppose that you stumble or trip on occasion. That doesn’t mean that </a:t>
            </a:r>
            <a:r>
              <a:rPr lang="en-GB" sz="2400" dirty="0" smtClean="0">
                <a:latin typeface="Times New Roman" panose="02020603050405020304" pitchFamily="18" charset="0"/>
                <a:cs typeface="Times New Roman" panose="02020603050405020304" pitchFamily="18" charset="0"/>
              </a:rPr>
              <a:t> you </a:t>
            </a:r>
            <a:r>
              <a:rPr lang="en-GB" sz="2400" dirty="0">
                <a:latin typeface="Times New Roman" panose="02020603050405020304" pitchFamily="18" charset="0"/>
                <a:cs typeface="Times New Roman" panose="02020603050405020304" pitchFamily="18" charset="0"/>
              </a:rPr>
              <a:t>aren’t a competent walker: you still have your walking </a:t>
            </a:r>
            <a:r>
              <a:rPr lang="en-GB" sz="2400" dirty="0" smtClean="0">
                <a:latin typeface="Times New Roman" panose="02020603050405020304" pitchFamily="18" charset="0"/>
                <a:cs typeface="Times New Roman" panose="02020603050405020304" pitchFamily="18" charset="0"/>
              </a:rPr>
              <a:t>                 competence</a:t>
            </a:r>
            <a:r>
              <a:rPr lang="en-GB" sz="2400" dirty="0">
                <a:latin typeface="Times New Roman" panose="02020603050405020304" pitchFamily="18" charset="0"/>
                <a:cs typeface="Times New Roman" panose="02020603050405020304" pitchFamily="18" charset="0"/>
              </a:rPr>
              <a:t>, but your performance was impaired.</a:t>
            </a:r>
          </a:p>
        </p:txBody>
      </p:sp>
    </p:spTree>
    <p:extLst>
      <p:ext uri="{BB962C8B-B14F-4D97-AF65-F5344CB8AC3E}">
        <p14:creationId xmlns:p14="http://schemas.microsoft.com/office/powerpoint/2010/main" val="1965793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07504" y="1140589"/>
            <a:ext cx="8928992" cy="2308324"/>
          </a:xfrm>
          <a:prstGeom prst="rect">
            <a:avLst/>
          </a:prstGeom>
        </p:spPr>
        <p:txBody>
          <a:bodyPr wrap="square">
            <a:spAutoFit/>
          </a:bodyPr>
          <a:lstStyle/>
          <a:p>
            <a:pPr algn="just"/>
            <a:r>
              <a:rPr lang="en-GB" dirty="0" smtClean="0"/>
              <a:t>    </a:t>
            </a:r>
            <a:r>
              <a:rPr lang="en-GB" sz="2400" dirty="0" smtClean="0">
                <a:latin typeface="Times New Roman" panose="02020603050405020304" pitchFamily="18" charset="0"/>
                <a:cs typeface="Times New Roman" panose="02020603050405020304" pitchFamily="18" charset="0"/>
              </a:rPr>
              <a:t>Maybe </a:t>
            </a:r>
            <a:r>
              <a:rPr lang="en-GB" sz="2400" dirty="0">
                <a:latin typeface="Times New Roman" panose="02020603050405020304" pitchFamily="18" charset="0"/>
                <a:cs typeface="Times New Roman" panose="02020603050405020304" pitchFamily="18" charset="0"/>
              </a:rPr>
              <a:t>you just weren’t paying attention to where you were going, or the ground was uneven, or it was dark and you couldn’t see clearly, or perhaps there was nothing unusual at all but for some reason you </a:t>
            </a:r>
            <a:r>
              <a:rPr lang="en-GB" sz="2400" dirty="0" smtClean="0">
                <a:latin typeface="Times New Roman" panose="02020603050405020304" pitchFamily="18" charset="0"/>
                <a:cs typeface="Times New Roman" panose="02020603050405020304" pitchFamily="18" charset="0"/>
              </a:rPr>
              <a:t>          simply </a:t>
            </a:r>
            <a:r>
              <a:rPr lang="en-GB" sz="2400" dirty="0">
                <a:latin typeface="Times New Roman" panose="02020603050405020304" pitchFamily="18" charset="0"/>
                <a:cs typeface="Times New Roman" panose="02020603050405020304" pitchFamily="18" charset="0"/>
              </a:rPr>
              <a:t>lost your balance. In the same way, you may make </a:t>
            </a:r>
            <a:r>
              <a:rPr lang="en-GB" sz="2400" dirty="0">
                <a:solidFill>
                  <a:srgbClr val="E663E2"/>
                </a:solidFill>
                <a:latin typeface="Times New Roman" panose="02020603050405020304" pitchFamily="18" charset="0"/>
                <a:cs typeface="Times New Roman" panose="02020603050405020304" pitchFamily="18" charset="0"/>
              </a:rPr>
              <a:t>performance errors</a:t>
            </a:r>
            <a:r>
              <a:rPr lang="en-GB" sz="2400" dirty="0">
                <a:latin typeface="Times New Roman" panose="02020603050405020304" pitchFamily="18" charset="0"/>
                <a:cs typeface="Times New Roman" panose="02020603050405020304" pitchFamily="18" charset="0"/>
              </a:rPr>
              <a:t> when you use language, such as being unable to remember </a:t>
            </a:r>
            <a:r>
              <a:rPr lang="en-GB" sz="2400" dirty="0" smtClean="0">
                <a:latin typeface="Times New Roman" panose="02020603050405020304" pitchFamily="18" charset="0"/>
                <a:cs typeface="Times New Roman" panose="02020603050405020304" pitchFamily="18" charset="0"/>
              </a:rPr>
              <a:t>a     </a:t>
            </a:r>
            <a:r>
              <a:rPr lang="en-GB" sz="2400" dirty="0">
                <a:latin typeface="Times New Roman" panose="02020603050405020304" pitchFamily="18" charset="0"/>
                <a:cs typeface="Times New Roman" panose="02020603050405020304" pitchFamily="18" charset="0"/>
              </a:rPr>
              <a:t>word, mispronouncing something, or jumbling the words in a sentence. </a:t>
            </a:r>
          </a:p>
        </p:txBody>
      </p:sp>
    </p:spTree>
    <p:extLst>
      <p:ext uri="{BB962C8B-B14F-4D97-AF65-F5344CB8AC3E}">
        <p14:creationId xmlns:p14="http://schemas.microsoft.com/office/powerpoint/2010/main" val="1274623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07504" y="1556088"/>
            <a:ext cx="8928992" cy="1569660"/>
          </a:xfrm>
          <a:prstGeom prst="rect">
            <a:avLst/>
          </a:prstGeom>
        </p:spPr>
        <p:txBody>
          <a:bodyPr wrap="square">
            <a:spAutoFit/>
          </a:bodyPr>
          <a:lstStyle/>
          <a:p>
            <a:r>
              <a:rPr lang="en-GB" dirty="0" smtClean="0"/>
              <a:t>   </a:t>
            </a:r>
            <a:r>
              <a:rPr lang="en-GB" sz="2400" dirty="0" smtClean="0">
                <a:latin typeface="Times New Roman" panose="02020603050405020304" pitchFamily="18" charset="0"/>
                <a:cs typeface="Times New Roman" panose="02020603050405020304" pitchFamily="18" charset="0"/>
              </a:rPr>
              <a:t>Sometimes </a:t>
            </a:r>
            <a:r>
              <a:rPr lang="en-GB" sz="2400" dirty="0">
                <a:latin typeface="Times New Roman" panose="02020603050405020304" pitchFamily="18" charset="0"/>
                <a:cs typeface="Times New Roman" panose="02020603050405020304" pitchFamily="18" charset="0"/>
              </a:rPr>
              <a:t>there is an apparent reason: you may be tired or distracted, or you may be trying to produce a particularly difficult utterance. </a:t>
            </a:r>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Other </a:t>
            </a:r>
            <a:r>
              <a:rPr lang="en-GB" sz="2400" dirty="0">
                <a:latin typeface="Times New Roman" panose="02020603050405020304" pitchFamily="18" charset="0"/>
                <a:cs typeface="Times New Roman" panose="02020603050405020304" pitchFamily="18" charset="0"/>
              </a:rPr>
              <a:t>times, however, there is no apparent reason at all: you </a:t>
            </a:r>
            <a:r>
              <a:rPr lang="en-GB" sz="2400" dirty="0" smtClean="0">
                <a:latin typeface="Times New Roman" panose="02020603050405020304" pitchFamily="18" charset="0"/>
                <a:cs typeface="Times New Roman" panose="02020603050405020304" pitchFamily="18" charset="0"/>
              </a:rPr>
              <a:t>simply    make </a:t>
            </a:r>
            <a:r>
              <a:rPr lang="en-GB" sz="2400" dirty="0">
                <a:latin typeface="Times New Roman" panose="02020603050405020304" pitchFamily="18" charset="0"/>
                <a:cs typeface="Times New Roman" panose="02020603050405020304" pitchFamily="18" charset="0"/>
              </a:rPr>
              <a:t>a </a:t>
            </a:r>
            <a:r>
              <a:rPr lang="en-GB" sz="2400" dirty="0" err="1" smtClean="0">
                <a:latin typeface="Times New Roman" panose="02020603050405020304" pitchFamily="18" charset="0"/>
                <a:cs typeface="Times New Roman" panose="02020603050405020304" pitchFamily="18" charset="0"/>
              </a:rPr>
              <a:t>mistake.Nonetheless</a:t>
            </a:r>
            <a:r>
              <a:rPr lang="en-GB" sz="2400" dirty="0">
                <a:latin typeface="Times New Roman" panose="02020603050405020304" pitchFamily="18" charset="0"/>
                <a:cs typeface="Times New Roman" panose="02020603050405020304" pitchFamily="18" charset="0"/>
              </a:rPr>
              <a:t>, you still have your linguistic </a:t>
            </a:r>
            <a:r>
              <a:rPr lang="en-GB" sz="2400" dirty="0" smtClean="0">
                <a:latin typeface="Times New Roman" panose="02020603050405020304" pitchFamily="18" charset="0"/>
                <a:cs typeface="Times New Roman" panose="02020603050405020304" pitchFamily="18" charset="0"/>
              </a:rPr>
              <a:t>competence.</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9292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07504" y="1140589"/>
            <a:ext cx="8928992" cy="2308324"/>
          </a:xfrm>
          <a:prstGeom prst="rect">
            <a:avLst/>
          </a:prstGeom>
        </p:spPr>
        <p:txBody>
          <a:bodyPr wrap="square">
            <a:spAutoFit/>
          </a:bodyPr>
          <a:lstStyle/>
          <a:p>
            <a:pPr algn="just"/>
            <a:r>
              <a:rPr lang="en-GB" dirty="0" smtClean="0"/>
              <a:t>    </a:t>
            </a:r>
            <a:r>
              <a:rPr lang="en-GB" sz="2400" dirty="0" smtClean="0">
                <a:latin typeface="Times New Roman" panose="02020603050405020304" pitchFamily="18" charset="0"/>
                <a:cs typeface="Times New Roman" panose="02020603050405020304" pitchFamily="18" charset="0"/>
              </a:rPr>
              <a:t>Since </a:t>
            </a:r>
            <a:r>
              <a:rPr lang="en-GB" sz="2400" dirty="0">
                <a:latin typeface="Times New Roman" panose="02020603050405020304" pitchFamily="18" charset="0"/>
                <a:cs typeface="Times New Roman" panose="02020603050405020304" pitchFamily="18" charset="0"/>
              </a:rPr>
              <a:t>competence can’t be observed directly, linguists must use </a:t>
            </a:r>
            <a:r>
              <a:rPr lang="en-GB" sz="2400" dirty="0" smtClean="0">
                <a:latin typeface="Times New Roman" panose="02020603050405020304" pitchFamily="18" charset="0"/>
                <a:cs typeface="Times New Roman" panose="02020603050405020304" pitchFamily="18" charset="0"/>
              </a:rPr>
              <a:t>        linguistic </a:t>
            </a:r>
            <a:r>
              <a:rPr lang="en-GB" sz="2400" dirty="0">
                <a:latin typeface="Times New Roman" panose="02020603050405020304" pitchFamily="18" charset="0"/>
                <a:cs typeface="Times New Roman" panose="02020603050405020304" pitchFamily="18" charset="0"/>
              </a:rPr>
              <a:t>performance as a basis for making hypotheses and drawing </a:t>
            </a:r>
            <a:r>
              <a:rPr lang="en-GB" sz="2400" dirty="0" smtClean="0">
                <a:latin typeface="Times New Roman" panose="02020603050405020304" pitchFamily="18" charset="0"/>
                <a:cs typeface="Times New Roman" panose="02020603050405020304" pitchFamily="18" charset="0"/>
              </a:rPr>
              <a:t>           conclusions </a:t>
            </a:r>
            <a:r>
              <a:rPr lang="en-GB" sz="2400" dirty="0">
                <a:latin typeface="Times New Roman" panose="02020603050405020304" pitchFamily="18" charset="0"/>
                <a:cs typeface="Times New Roman" panose="02020603050405020304" pitchFamily="18" charset="0"/>
              </a:rPr>
              <a:t>about what linguistic competence must be like. However, </a:t>
            </a:r>
            <a:r>
              <a:rPr lang="en-GB" sz="2400" dirty="0" smtClean="0">
                <a:latin typeface="Times New Roman" panose="02020603050405020304" pitchFamily="18" charset="0"/>
                <a:cs typeface="Times New Roman" panose="02020603050405020304" pitchFamily="18" charset="0"/>
              </a:rPr>
              <a:t>  in </a:t>
            </a:r>
            <a:r>
              <a:rPr lang="en-GB" sz="2400" dirty="0">
                <a:latin typeface="Times New Roman" panose="02020603050405020304" pitchFamily="18" charset="0"/>
                <a:cs typeface="Times New Roman" panose="02020603050405020304" pitchFamily="18" charset="0"/>
              </a:rPr>
              <a:t>most cases they try to disregard imperfections in performance (the </a:t>
            </a:r>
            <a:r>
              <a:rPr lang="en-GB" sz="2400" dirty="0" smtClean="0">
                <a:latin typeface="Times New Roman" panose="02020603050405020304" pitchFamily="18" charset="0"/>
                <a:cs typeface="Times New Roman" panose="02020603050405020304" pitchFamily="18" charset="0"/>
              </a:rPr>
              <a:t>   inevitable </a:t>
            </a:r>
            <a:r>
              <a:rPr lang="en-GB" sz="2400" dirty="0">
                <a:latin typeface="Times New Roman" panose="02020603050405020304" pitchFamily="18" charset="0"/>
                <a:cs typeface="Times New Roman" panose="02020603050405020304" pitchFamily="18" charset="0"/>
              </a:rPr>
              <a:t>speech errors, incomplete utterances, and so on) and focus </a:t>
            </a:r>
            <a:r>
              <a:rPr lang="en-GB" sz="2400" dirty="0" smtClean="0">
                <a:latin typeface="Times New Roman" panose="02020603050405020304" pitchFamily="18" charset="0"/>
                <a:cs typeface="Times New Roman" panose="02020603050405020304" pitchFamily="18" charset="0"/>
              </a:rPr>
              <a:t>  on  consistent </a:t>
            </a:r>
            <a:r>
              <a:rPr lang="en-GB" sz="2400" dirty="0">
                <a:latin typeface="Times New Roman" panose="02020603050405020304" pitchFamily="18" charset="0"/>
                <a:cs typeface="Times New Roman" panose="02020603050405020304" pitchFamily="18" charset="0"/>
              </a:rPr>
              <a:t>patterns in their study of linguistic competence.</a:t>
            </a:r>
          </a:p>
        </p:txBody>
      </p:sp>
    </p:spTree>
    <p:extLst>
      <p:ext uri="{BB962C8B-B14F-4D97-AF65-F5344CB8AC3E}">
        <p14:creationId xmlns:p14="http://schemas.microsoft.com/office/powerpoint/2010/main" val="2611093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r>
              <a:rPr lang="en-GB" sz="2400" dirty="0" smtClean="0">
                <a:solidFill>
                  <a:srgbClr val="D33530"/>
                </a:solidFill>
                <a:latin typeface="Times New Roman" panose="02020603050405020304" pitchFamily="18" charset="0"/>
                <a:cs typeface="Times New Roman" panose="02020603050405020304" pitchFamily="18" charset="0"/>
              </a:rPr>
              <a:t>2. The Speech Communication Chain</a:t>
            </a:r>
          </a:p>
          <a:p>
            <a:endParaRPr lang="en-GB" dirty="0"/>
          </a:p>
        </p:txBody>
      </p:sp>
      <p:sp>
        <p:nvSpPr>
          <p:cNvPr id="4" name="مستطيل 3"/>
          <p:cNvSpPr/>
          <p:nvPr/>
        </p:nvSpPr>
        <p:spPr>
          <a:xfrm>
            <a:off x="179512" y="725091"/>
            <a:ext cx="8640960" cy="3323987"/>
          </a:xfrm>
          <a:prstGeom prst="rect">
            <a:avLst/>
          </a:prstGeom>
        </p:spPr>
        <p:txBody>
          <a:bodyPr wrap="square">
            <a:spAutoFit/>
          </a:bodyPr>
          <a:lstStyle/>
          <a:p>
            <a:endParaRPr lang="en-GB" dirty="0" smtClean="0"/>
          </a:p>
          <a:p>
            <a:r>
              <a:rPr lang="en-GB" dirty="0"/>
              <a:t> </a:t>
            </a:r>
            <a:r>
              <a:rPr lang="en-GB" dirty="0" smtClean="0"/>
              <a:t>  </a:t>
            </a:r>
            <a:r>
              <a:rPr lang="en-GB" sz="2400" dirty="0" smtClean="0">
                <a:latin typeface="Times New Roman" panose="02020603050405020304" pitchFamily="18" charset="0"/>
                <a:cs typeface="Times New Roman" panose="02020603050405020304" pitchFamily="18" charset="0"/>
              </a:rPr>
              <a:t>When </a:t>
            </a:r>
            <a:r>
              <a:rPr lang="en-GB" sz="2400" dirty="0">
                <a:latin typeface="Times New Roman" panose="02020603050405020304" pitchFamily="18" charset="0"/>
                <a:cs typeface="Times New Roman" panose="02020603050405020304" pitchFamily="18" charset="0"/>
              </a:rPr>
              <a:t>you use language, you use it to communicate an idea from </a:t>
            </a:r>
            <a:r>
              <a:rPr lang="en-GB" sz="2400" dirty="0" smtClean="0">
                <a:latin typeface="Times New Roman" panose="02020603050405020304" pitchFamily="18" charset="0"/>
                <a:cs typeface="Times New Roman" panose="02020603050405020304" pitchFamily="18" charset="0"/>
              </a:rPr>
              <a:t>  your </a:t>
            </a:r>
            <a:r>
              <a:rPr lang="en-GB" sz="2400" dirty="0">
                <a:latin typeface="Times New Roman" panose="02020603050405020304" pitchFamily="18" charset="0"/>
                <a:cs typeface="Times New Roman" panose="02020603050405020304" pitchFamily="18" charset="0"/>
              </a:rPr>
              <a:t>mind to the mind of someone else. Of course, language is not </a:t>
            </a:r>
            <a:r>
              <a:rPr lang="en-GB" sz="2400" dirty="0" smtClean="0">
                <a:latin typeface="Times New Roman" panose="02020603050405020304" pitchFamily="18" charset="0"/>
                <a:cs typeface="Times New Roman" panose="02020603050405020304" pitchFamily="18" charset="0"/>
              </a:rPr>
              <a:t>   the </a:t>
            </a:r>
            <a:r>
              <a:rPr lang="en-GB" sz="2400" dirty="0">
                <a:latin typeface="Times New Roman" panose="02020603050405020304" pitchFamily="18" charset="0"/>
                <a:cs typeface="Times New Roman" panose="02020603050405020304" pitchFamily="18" charset="0"/>
              </a:rPr>
              <a:t>only way to do this; there are many types of communication </a:t>
            </a:r>
            <a:r>
              <a:rPr lang="en-GB" sz="2400" dirty="0" smtClean="0">
                <a:latin typeface="Times New Roman" panose="02020603050405020304" pitchFamily="18" charset="0"/>
                <a:cs typeface="Times New Roman" panose="02020603050405020304" pitchFamily="18" charset="0"/>
              </a:rPr>
              <a:t>       systems</a:t>
            </a:r>
            <a:r>
              <a:rPr lang="en-GB" sz="2400" dirty="0">
                <a:latin typeface="Times New Roman" panose="02020603050405020304" pitchFamily="18" charset="0"/>
                <a:cs typeface="Times New Roman" panose="02020603050405020304" pitchFamily="18" charset="0"/>
              </a:rPr>
              <a:t>, such as honking a horn on a car, drawing a picture, </a:t>
            </a:r>
            <a:r>
              <a:rPr lang="en-GB" sz="2400" dirty="0" smtClean="0">
                <a:latin typeface="Times New Roman" panose="02020603050405020304" pitchFamily="18" charset="0"/>
                <a:cs typeface="Times New Roman" panose="02020603050405020304" pitchFamily="18" charset="0"/>
              </a:rPr>
              <a:t>             screaming </a:t>
            </a:r>
            <a:r>
              <a:rPr lang="en-GB" sz="2400" dirty="0">
                <a:latin typeface="Times New Roman" panose="02020603050405020304" pitchFamily="18" charset="0"/>
                <a:cs typeface="Times New Roman" panose="02020603050405020304" pitchFamily="18" charset="0"/>
              </a:rPr>
              <a:t>wordlessly at the top of your lungs, or using semaphore </a:t>
            </a:r>
            <a:r>
              <a:rPr lang="en-GB" sz="2400" dirty="0" smtClean="0">
                <a:latin typeface="Times New Roman" panose="02020603050405020304" pitchFamily="18" charset="0"/>
                <a:cs typeface="Times New Roman" panose="02020603050405020304" pitchFamily="18" charset="0"/>
              </a:rPr>
              <a:t>    flags</a:t>
            </a:r>
            <a:r>
              <a:rPr lang="en-GB" sz="2400" dirty="0">
                <a:latin typeface="Times New Roman" panose="02020603050405020304" pitchFamily="18" charset="0"/>
                <a:cs typeface="Times New Roman" panose="02020603050405020304" pitchFamily="18" charset="0"/>
              </a:rPr>
              <a:t>. The key elements in any communication system (as </a:t>
            </a:r>
            <a:r>
              <a:rPr lang="en-GB" sz="2400" dirty="0" smtClean="0">
                <a:latin typeface="Times New Roman" panose="02020603050405020304" pitchFamily="18" charset="0"/>
                <a:cs typeface="Times New Roman" panose="02020603050405020304" pitchFamily="18" charset="0"/>
              </a:rPr>
              <a:t>outlined    </a:t>
            </a:r>
            <a:r>
              <a:rPr lang="en-GB" sz="2400" dirty="0">
                <a:latin typeface="Times New Roman" panose="02020603050405020304" pitchFamily="18" charset="0"/>
                <a:cs typeface="Times New Roman" panose="02020603050405020304" pitchFamily="18" charset="0"/>
              </a:rPr>
              <a:t>by Claude Shannon and Warren Weaver in 1949) are an information source, a transmitter, a signal, a receiver, and a destination. </a:t>
            </a:r>
          </a:p>
        </p:txBody>
      </p:sp>
    </p:spTree>
    <p:extLst>
      <p:ext uri="{BB962C8B-B14F-4D97-AF65-F5344CB8AC3E}">
        <p14:creationId xmlns:p14="http://schemas.microsoft.com/office/powerpoint/2010/main" val="3446669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07504" y="863590"/>
            <a:ext cx="9001000" cy="2862322"/>
          </a:xfrm>
          <a:prstGeom prst="rect">
            <a:avLst/>
          </a:prstGeom>
        </p:spPr>
        <p:txBody>
          <a:bodyPr wrap="square">
            <a:spAutoFit/>
          </a:bodyPr>
          <a:lstStyle/>
          <a:p>
            <a:endParaRPr lang="en-GB" dirty="0" smtClean="0"/>
          </a:p>
          <a:p>
            <a:endParaRPr lang="en-GB" dirty="0"/>
          </a:p>
          <a:p>
            <a:pPr algn="just"/>
            <a:r>
              <a:rPr lang="en-GB" dirty="0" smtClean="0"/>
              <a:t>    </a:t>
            </a:r>
            <a:r>
              <a:rPr lang="en-GB" sz="2400" dirty="0" smtClean="0">
                <a:latin typeface="Times New Roman" panose="02020603050405020304" pitchFamily="18" charset="0"/>
                <a:cs typeface="Times New Roman" panose="02020603050405020304" pitchFamily="18" charset="0"/>
              </a:rPr>
              <a:t>When </a:t>
            </a:r>
            <a:r>
              <a:rPr lang="en-GB" sz="2400" dirty="0">
                <a:latin typeface="Times New Roman" panose="02020603050405020304" pitchFamily="18" charset="0"/>
                <a:cs typeface="Times New Roman" panose="02020603050405020304" pitchFamily="18" charset="0"/>
              </a:rPr>
              <a:t>we use language as our communication system, one person acts as the information source and the transmitter, sending a signal to </a:t>
            </a:r>
            <a:r>
              <a:rPr lang="en-GB" sz="2400" dirty="0" smtClean="0">
                <a:latin typeface="Times New Roman" panose="02020603050405020304" pitchFamily="18" charset="0"/>
                <a:cs typeface="Times New Roman" panose="02020603050405020304" pitchFamily="18" charset="0"/>
              </a:rPr>
              <a:t>          another </a:t>
            </a:r>
            <a:r>
              <a:rPr lang="en-GB" sz="2400" dirty="0">
                <a:latin typeface="Times New Roman" panose="02020603050405020304" pitchFamily="18" charset="0"/>
                <a:cs typeface="Times New Roman" panose="02020603050405020304" pitchFamily="18" charset="0"/>
              </a:rPr>
              <a:t>person, who acts as a receiver and the destination. In order to </a:t>
            </a:r>
            <a:r>
              <a:rPr lang="en-GB" sz="2400" dirty="0" smtClean="0">
                <a:latin typeface="Times New Roman" panose="02020603050405020304" pitchFamily="18" charset="0"/>
                <a:cs typeface="Times New Roman" panose="02020603050405020304" pitchFamily="18" charset="0"/>
              </a:rPr>
              <a:t>   act </a:t>
            </a:r>
            <a:r>
              <a:rPr lang="en-GB" sz="2400" dirty="0">
                <a:latin typeface="Times New Roman" panose="02020603050405020304" pitchFamily="18" charset="0"/>
                <a:cs typeface="Times New Roman" panose="02020603050405020304" pitchFamily="18" charset="0"/>
              </a:rPr>
              <a:t>either as the source and transmitter or as a receiver and destination, you must know a lot about </a:t>
            </a:r>
            <a:r>
              <a:rPr lang="en-GB" sz="2400" dirty="0" smtClean="0">
                <a:latin typeface="Times New Roman" panose="02020603050405020304" pitchFamily="18" charset="0"/>
                <a:cs typeface="Times New Roman" panose="02020603050405020304" pitchFamily="18" charset="0"/>
              </a:rPr>
              <a:t>your language</a:t>
            </a:r>
            <a:r>
              <a:rPr lang="en-GB" sz="2400" dirty="0">
                <a:latin typeface="Times New Roman" panose="02020603050405020304" pitchFamily="18" charset="0"/>
                <a:cs typeface="Times New Roman" panose="02020603050405020304" pitchFamily="18" charset="0"/>
              </a:rPr>
              <a:t>. The diagram in (1) outlines </a:t>
            </a:r>
            <a:r>
              <a:rPr lang="en-GB" sz="2400" dirty="0" smtClean="0">
                <a:latin typeface="Times New Roman" panose="02020603050405020304" pitchFamily="18" charset="0"/>
                <a:cs typeface="Times New Roman" panose="02020603050405020304" pitchFamily="18" charset="0"/>
              </a:rPr>
              <a:t>  the </a:t>
            </a:r>
            <a:r>
              <a:rPr lang="en-GB" sz="2400" dirty="0">
                <a:solidFill>
                  <a:schemeClr val="tx2">
                    <a:lumMod val="60000"/>
                    <a:lumOff val="40000"/>
                  </a:schemeClr>
                </a:solidFill>
                <a:latin typeface="Times New Roman" panose="02020603050405020304" pitchFamily="18" charset="0"/>
                <a:cs typeface="Times New Roman" panose="02020603050405020304" pitchFamily="18" charset="0"/>
              </a:rPr>
              <a:t>communication </a:t>
            </a:r>
            <a:r>
              <a:rPr lang="en-GB" sz="2400" dirty="0" smtClean="0">
                <a:solidFill>
                  <a:schemeClr val="tx2">
                    <a:lumMod val="60000"/>
                    <a:lumOff val="40000"/>
                  </a:schemeClr>
                </a:solidFill>
                <a:latin typeface="Times New Roman" panose="02020603050405020304" pitchFamily="18" charset="0"/>
                <a:cs typeface="Times New Roman" panose="02020603050405020304" pitchFamily="18" charset="0"/>
              </a:rPr>
              <a:t>chain </a:t>
            </a:r>
            <a:r>
              <a:rPr lang="en-GB" sz="2400" dirty="0">
                <a:latin typeface="Times New Roman" panose="02020603050405020304" pitchFamily="18" charset="0"/>
                <a:cs typeface="Times New Roman" panose="02020603050405020304" pitchFamily="18" charset="0"/>
              </a:rPr>
              <a:t>as it relates to language.</a:t>
            </a:r>
          </a:p>
        </p:txBody>
      </p:sp>
    </p:spTree>
    <p:extLst>
      <p:ext uri="{BB962C8B-B14F-4D97-AF65-F5344CB8AC3E}">
        <p14:creationId xmlns:p14="http://schemas.microsoft.com/office/powerpoint/2010/main" val="211864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r>
              <a:rPr lang="en-GB" sz="1800" dirty="0"/>
              <a:t>(</a:t>
            </a:r>
            <a:r>
              <a:rPr lang="en-GB" sz="1800" dirty="0" smtClean="0"/>
              <a:t>1) The </a:t>
            </a:r>
            <a:r>
              <a:rPr lang="en-GB" sz="1800" dirty="0"/>
              <a:t>speech communication chain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059582"/>
            <a:ext cx="597666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549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Language is relevant to many disciplines and activities: education, religion, anthropology, sociology, psychology, philosophy, history, literature, culture, politics, economics, science, etc. Language has also a bearing on our daily life. It is a common belief that language reflects human </a:t>
            </a:r>
            <a:r>
              <a:rPr lang="en-US" altLang="ko-KR" sz="3200" b="1" dirty="0" err="1">
                <a:solidFill>
                  <a:srgbClr val="C00000"/>
                </a:solidFill>
              </a:rPr>
              <a:t>behaviour</a:t>
            </a:r>
            <a:r>
              <a:rPr lang="en-US" altLang="ko-KR" sz="3200" b="1" dirty="0">
                <a:solidFill>
                  <a:srgbClr val="C00000"/>
                </a:solidFill>
              </a:rPr>
              <a:t>. </a:t>
            </a:r>
            <a:endParaRPr lang="ko-KR" altLang="en-US" sz="3200" b="1" dirty="0">
              <a:solidFill>
                <a:srgbClr val="C00000"/>
              </a:solidFill>
            </a:endParaRPr>
          </a:p>
        </p:txBody>
      </p:sp>
    </p:spTree>
    <p:extLst>
      <p:ext uri="{BB962C8B-B14F-4D97-AF65-F5344CB8AC3E}">
        <p14:creationId xmlns:p14="http://schemas.microsoft.com/office/powerpoint/2010/main" val="2341065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dirty="0"/>
          </a:p>
        </p:txBody>
      </p:sp>
      <p:sp>
        <p:nvSpPr>
          <p:cNvPr id="4" name="مستطيل 3"/>
          <p:cNvSpPr/>
          <p:nvPr/>
        </p:nvSpPr>
        <p:spPr>
          <a:xfrm>
            <a:off x="107504" y="725091"/>
            <a:ext cx="8928992" cy="2862322"/>
          </a:xfrm>
          <a:prstGeom prst="rect">
            <a:avLst/>
          </a:prstGeom>
        </p:spPr>
        <p:txBody>
          <a:bodyPr wrap="square">
            <a:spAutoFit/>
          </a:bodyPr>
          <a:lstStyle/>
          <a:p>
            <a:endParaRPr lang="en-GB" dirty="0" smtClean="0"/>
          </a:p>
          <a:p>
            <a:endParaRPr lang="en-GB" dirty="0"/>
          </a:p>
          <a:p>
            <a:pPr algn="just"/>
            <a:r>
              <a:rPr lang="en-GB" dirty="0" smtClean="0"/>
              <a:t>     </a:t>
            </a:r>
            <a:r>
              <a:rPr lang="en-GB" sz="2400" dirty="0" smtClean="0">
                <a:latin typeface="Times New Roman" panose="02020603050405020304" pitchFamily="18" charset="0"/>
                <a:cs typeface="Times New Roman" panose="02020603050405020304" pitchFamily="18" charset="0"/>
              </a:rPr>
              <a:t>This </a:t>
            </a:r>
            <a:r>
              <a:rPr lang="en-GB" sz="2400" dirty="0">
                <a:latin typeface="Times New Roman" panose="02020603050405020304" pitchFamily="18" charset="0"/>
                <a:cs typeface="Times New Roman" panose="02020603050405020304" pitchFamily="18" charset="0"/>
              </a:rPr>
              <a:t>illustration shows the numerous steps that must be carried out </a:t>
            </a:r>
            <a:r>
              <a:rPr lang="en-GB" sz="2400" dirty="0" smtClean="0">
                <a:latin typeface="Times New Roman" panose="02020603050405020304" pitchFamily="18" charset="0"/>
                <a:cs typeface="Times New Roman" panose="02020603050405020304" pitchFamily="18" charset="0"/>
              </a:rPr>
              <a:t>  in </a:t>
            </a:r>
            <a:r>
              <a:rPr lang="en-GB" sz="2400" dirty="0">
                <a:latin typeface="Times New Roman" panose="02020603050405020304" pitchFamily="18" charset="0"/>
                <a:cs typeface="Times New Roman" panose="02020603050405020304" pitchFamily="18" charset="0"/>
              </a:rPr>
              <a:t>order for an idea to be communicated from one person to another. </a:t>
            </a:r>
            <a:r>
              <a:rPr lang="en-GB" sz="2400" dirty="0" smtClean="0">
                <a:latin typeface="Times New Roman" panose="02020603050405020304" pitchFamily="18" charset="0"/>
                <a:cs typeface="Times New Roman" panose="02020603050405020304" pitchFamily="18" charset="0"/>
              </a:rPr>
              <a:t>   First</a:t>
            </a:r>
            <a:r>
              <a:rPr lang="en-GB" sz="2400" dirty="0">
                <a:latin typeface="Times New Roman" panose="02020603050405020304" pitchFamily="18" charset="0"/>
                <a:cs typeface="Times New Roman" panose="02020603050405020304" pitchFamily="18" charset="0"/>
              </a:rPr>
              <a:t>, an idea of something to be communicated must be thought </a:t>
            </a:r>
            <a:r>
              <a:rPr lang="en-GB" sz="2400" dirty="0" smtClean="0">
                <a:latin typeface="Times New Roman" panose="02020603050405020304" pitchFamily="18" charset="0"/>
                <a:cs typeface="Times New Roman" panose="02020603050405020304" pitchFamily="18" charset="0"/>
              </a:rPr>
              <a:t>of.    Once </a:t>
            </a:r>
            <a:r>
              <a:rPr lang="en-GB" sz="2400" dirty="0">
                <a:latin typeface="Times New Roman" panose="02020603050405020304" pitchFamily="18" charset="0"/>
                <a:cs typeface="Times New Roman" panose="02020603050405020304" pitchFamily="18" charset="0"/>
              </a:rPr>
              <a:t>the idea is there, you have to put the idea into words that have the </a:t>
            </a:r>
            <a:r>
              <a:rPr lang="en-GB" sz="2400" dirty="0" smtClean="0">
                <a:latin typeface="Times New Roman" panose="02020603050405020304" pitchFamily="18" charset="0"/>
                <a:cs typeface="Times New Roman" panose="02020603050405020304" pitchFamily="18" charset="0"/>
              </a:rPr>
              <a:t>  meaning </a:t>
            </a:r>
            <a:r>
              <a:rPr lang="en-GB" sz="2400" dirty="0">
                <a:latin typeface="Times New Roman" panose="02020603050405020304" pitchFamily="18" charset="0"/>
                <a:cs typeface="Times New Roman" panose="02020603050405020304" pitchFamily="18" charset="0"/>
              </a:rPr>
              <a:t>you want to communicate and that </a:t>
            </a:r>
            <a:r>
              <a:rPr lang="en-GB" sz="2400" dirty="0" smtClean="0">
                <a:latin typeface="Times New Roman" panose="02020603050405020304" pitchFamily="18" charset="0"/>
                <a:cs typeface="Times New Roman" panose="02020603050405020304" pitchFamily="18" charset="0"/>
              </a:rPr>
              <a:t>are expressed </a:t>
            </a:r>
            <a:r>
              <a:rPr lang="en-GB" sz="2400" dirty="0">
                <a:latin typeface="Times New Roman" panose="02020603050405020304" pitchFamily="18" charset="0"/>
                <a:cs typeface="Times New Roman" panose="02020603050405020304" pitchFamily="18" charset="0"/>
              </a:rPr>
              <a:t>in a </a:t>
            </a:r>
            <a:r>
              <a:rPr lang="en-GB" sz="2400" dirty="0" smtClean="0">
                <a:latin typeface="Times New Roman" panose="02020603050405020304" pitchFamily="18" charset="0"/>
                <a:cs typeface="Times New Roman" panose="02020603050405020304" pitchFamily="18" charset="0"/>
              </a:rPr>
              <a:t>             particular </a:t>
            </a:r>
            <a:r>
              <a:rPr lang="en-GB" sz="2400" dirty="0">
                <a:latin typeface="Times New Roman" panose="02020603050405020304" pitchFamily="18" charset="0"/>
                <a:cs typeface="Times New Roman" panose="02020603050405020304" pitchFamily="18" charset="0"/>
              </a:rPr>
              <a:t>way</a:t>
            </a:r>
            <a:r>
              <a:rPr lang="en-GB" dirty="0"/>
              <a:t>.</a:t>
            </a:r>
          </a:p>
        </p:txBody>
      </p:sp>
    </p:spTree>
    <p:extLst>
      <p:ext uri="{BB962C8B-B14F-4D97-AF65-F5344CB8AC3E}">
        <p14:creationId xmlns:p14="http://schemas.microsoft.com/office/powerpoint/2010/main" val="1119005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79512" y="863590"/>
            <a:ext cx="8784976" cy="3600986"/>
          </a:xfrm>
          <a:prstGeom prst="rect">
            <a:avLst/>
          </a:prstGeom>
        </p:spPr>
        <p:txBody>
          <a:bodyPr wrap="square">
            <a:spAutoFit/>
          </a:bodyPr>
          <a:lstStyle/>
          <a:p>
            <a:endParaRPr lang="en-GB" dirty="0" smtClean="0"/>
          </a:p>
          <a:p>
            <a:endParaRPr lang="en-GB" dirty="0"/>
          </a:p>
          <a:p>
            <a:pPr algn="just"/>
            <a:r>
              <a:rPr lang="en-GB" dirty="0" smtClean="0"/>
              <a:t>     </a:t>
            </a:r>
            <a:r>
              <a:rPr lang="en-GB" sz="2400" dirty="0" smtClean="0">
                <a:latin typeface="Times New Roman" panose="02020603050405020304" pitchFamily="18" charset="0"/>
                <a:cs typeface="Times New Roman" panose="02020603050405020304" pitchFamily="18" charset="0"/>
              </a:rPr>
              <a:t>These </a:t>
            </a:r>
            <a:r>
              <a:rPr lang="en-GB" sz="2400" dirty="0">
                <a:latin typeface="Times New Roman" panose="02020603050405020304" pitchFamily="18" charset="0"/>
                <a:cs typeface="Times New Roman" panose="02020603050405020304" pitchFamily="18" charset="0"/>
              </a:rPr>
              <a:t>steps form the backbone of much of traditional linguistic </a:t>
            </a:r>
            <a:r>
              <a:rPr lang="en-GB" sz="2400" dirty="0" smtClean="0">
                <a:latin typeface="Times New Roman" panose="02020603050405020304" pitchFamily="18" charset="0"/>
                <a:cs typeface="Times New Roman" panose="02020603050405020304" pitchFamily="18" charset="0"/>
              </a:rPr>
              <a:t>      research</a:t>
            </a:r>
            <a:r>
              <a:rPr lang="en-GB" sz="2400" dirty="0">
                <a:latin typeface="Times New Roman" panose="02020603050405020304" pitchFamily="18" charset="0"/>
                <a:cs typeface="Times New Roman" panose="02020603050405020304" pitchFamily="18" charset="0"/>
              </a:rPr>
              <a:t>. Note that these first four steps represent the “information </a:t>
            </a:r>
            <a:r>
              <a:rPr lang="en-GB" sz="2400" dirty="0" smtClean="0">
                <a:latin typeface="Times New Roman" panose="02020603050405020304" pitchFamily="18" charset="0"/>
                <a:cs typeface="Times New Roman" panose="02020603050405020304" pitchFamily="18" charset="0"/>
              </a:rPr>
              <a:t>    source</a:t>
            </a:r>
            <a:r>
              <a:rPr lang="en-GB" sz="2400" dirty="0">
                <a:latin typeface="Times New Roman" panose="02020603050405020304" pitchFamily="18" charset="0"/>
                <a:cs typeface="Times New Roman" panose="02020603050405020304" pitchFamily="18" charset="0"/>
              </a:rPr>
              <a:t>” in the communication system. Step 5 is the transmitter; in this step, the speaker actually gives physical expression to the idea of the message to be conveyed. Step 6 is the signal itself. Here, the sounds </a:t>
            </a:r>
            <a:r>
              <a:rPr lang="en-GB" sz="2400" dirty="0" smtClean="0">
                <a:latin typeface="Times New Roman" panose="02020603050405020304" pitchFamily="18" charset="0"/>
                <a:cs typeface="Times New Roman" panose="02020603050405020304" pitchFamily="18" charset="0"/>
              </a:rPr>
              <a:t>  generated </a:t>
            </a:r>
            <a:r>
              <a:rPr lang="en-GB" sz="2400" dirty="0">
                <a:latin typeface="Times New Roman" panose="02020603050405020304" pitchFamily="18" charset="0"/>
                <a:cs typeface="Times New Roman" panose="02020603050405020304" pitchFamily="18" charset="0"/>
              </a:rPr>
              <a:t>by the speaker travel through the air to the listener. The </a:t>
            </a:r>
            <a:r>
              <a:rPr lang="en-GB" sz="2400" dirty="0" smtClean="0">
                <a:latin typeface="Times New Roman" panose="02020603050405020304" pitchFamily="18" charset="0"/>
                <a:cs typeface="Times New Roman" panose="02020603050405020304" pitchFamily="18" charset="0"/>
              </a:rPr>
              <a:t>      listener </a:t>
            </a:r>
            <a:r>
              <a:rPr lang="en-GB" sz="2400" dirty="0">
                <a:latin typeface="Times New Roman" panose="02020603050405020304" pitchFamily="18" charset="0"/>
                <a:cs typeface="Times New Roman" panose="02020603050405020304" pitchFamily="18" charset="0"/>
              </a:rPr>
              <a:t>acts as the receiver in step 7, sensing the sound signal and </a:t>
            </a:r>
            <a:r>
              <a:rPr lang="en-GB" sz="2400" dirty="0" smtClean="0">
                <a:latin typeface="Times New Roman" panose="02020603050405020304" pitchFamily="18" charset="0"/>
                <a:cs typeface="Times New Roman" panose="02020603050405020304" pitchFamily="18" charset="0"/>
              </a:rPr>
              <a:t>      sending </a:t>
            </a:r>
            <a:r>
              <a:rPr lang="en-GB" sz="2400" dirty="0">
                <a:latin typeface="Times New Roman" panose="02020603050405020304" pitchFamily="18" charset="0"/>
                <a:cs typeface="Times New Roman" panose="02020603050405020304" pitchFamily="18" charset="0"/>
              </a:rPr>
              <a:t>it to her own brain.</a:t>
            </a:r>
          </a:p>
        </p:txBody>
      </p:sp>
    </p:spTree>
    <p:extLst>
      <p:ext uri="{BB962C8B-B14F-4D97-AF65-F5344CB8AC3E}">
        <p14:creationId xmlns:p14="http://schemas.microsoft.com/office/powerpoint/2010/main" val="368463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07504" y="1140589"/>
            <a:ext cx="8928992" cy="2585323"/>
          </a:xfrm>
          <a:prstGeom prst="rect">
            <a:avLst/>
          </a:prstGeom>
        </p:spPr>
        <p:txBody>
          <a:bodyPr wrap="square">
            <a:spAutoFit/>
          </a:bodyPr>
          <a:lstStyle/>
          <a:p>
            <a:endParaRPr lang="en-GB" dirty="0" smtClean="0"/>
          </a:p>
          <a:p>
            <a:pPr algn="just"/>
            <a:r>
              <a:rPr lang="en-GB" dirty="0"/>
              <a:t> </a:t>
            </a:r>
            <a:r>
              <a:rPr lang="en-GB" dirty="0" smtClean="0"/>
              <a:t>   </a:t>
            </a:r>
            <a:r>
              <a:rPr lang="en-GB" sz="2400" dirty="0" smtClean="0">
                <a:latin typeface="Times New Roman" panose="02020603050405020304" pitchFamily="18" charset="0"/>
                <a:cs typeface="Times New Roman" panose="02020603050405020304" pitchFamily="18" charset="0"/>
              </a:rPr>
              <a:t>Step </a:t>
            </a:r>
            <a:r>
              <a:rPr lang="en-GB" sz="2400" dirty="0">
                <a:latin typeface="Times New Roman" panose="02020603050405020304" pitchFamily="18" charset="0"/>
                <a:cs typeface="Times New Roman" panose="02020603050405020304" pitchFamily="18" charset="0"/>
              </a:rPr>
              <a:t>8 in the diagram is particularly simplified, in that it really </a:t>
            </a:r>
            <a:r>
              <a:rPr lang="en-GB" sz="2400" dirty="0" smtClean="0">
                <a:latin typeface="Times New Roman" panose="02020603050405020304" pitchFamily="18" charset="0"/>
                <a:cs typeface="Times New Roman" panose="02020603050405020304" pitchFamily="18" charset="0"/>
              </a:rPr>
              <a:t>         encompasses </a:t>
            </a:r>
            <a:r>
              <a:rPr lang="en-GB" sz="2400" dirty="0">
                <a:latin typeface="Times New Roman" panose="02020603050405020304" pitchFamily="18" charset="0"/>
                <a:cs typeface="Times New Roman" panose="02020603050405020304" pitchFamily="18" charset="0"/>
              </a:rPr>
              <a:t>steps 2–4 in reverse. That is, to “decode” the signal that </a:t>
            </a:r>
            <a:r>
              <a:rPr lang="en-GB" sz="2400" dirty="0" smtClean="0">
                <a:latin typeface="Times New Roman" panose="02020603050405020304" pitchFamily="18" charset="0"/>
                <a:cs typeface="Times New Roman" panose="02020603050405020304" pitchFamily="18" charset="0"/>
              </a:rPr>
              <a:t> has been </a:t>
            </a:r>
            <a:r>
              <a:rPr lang="en-GB" sz="2400" dirty="0">
                <a:latin typeface="Times New Roman" panose="02020603050405020304" pitchFamily="18" charset="0"/>
                <a:cs typeface="Times New Roman" panose="02020603050405020304" pitchFamily="18" charset="0"/>
              </a:rPr>
              <a:t>perceived and to interpret the signal as language, the listener must understand and break down the order of words (and parts of </a:t>
            </a:r>
            <a:r>
              <a:rPr lang="en-GB" sz="2400" dirty="0" smtClean="0">
                <a:latin typeface="Times New Roman" panose="02020603050405020304" pitchFamily="18" charset="0"/>
                <a:cs typeface="Times New Roman" panose="02020603050405020304" pitchFamily="18" charset="0"/>
              </a:rPr>
              <a:t>       words</a:t>
            </a:r>
            <a:r>
              <a:rPr lang="en-GB" sz="2400" dirty="0">
                <a:latin typeface="Times New Roman" panose="02020603050405020304" pitchFamily="18" charset="0"/>
                <a:cs typeface="Times New Roman" panose="02020603050405020304" pitchFamily="18" charset="0"/>
              </a:rPr>
              <a:t>) and what the words mean. Finally, step 9 represents the </a:t>
            </a:r>
            <a:r>
              <a:rPr lang="en-GB" sz="2400" dirty="0" smtClean="0">
                <a:latin typeface="Times New Roman" panose="02020603050405020304" pitchFamily="18" charset="0"/>
                <a:cs typeface="Times New Roman" panose="02020603050405020304" pitchFamily="18" charset="0"/>
              </a:rPr>
              <a:t>             destination</a:t>
            </a:r>
            <a:r>
              <a:rPr lang="en-GB" sz="2400" dirty="0">
                <a:latin typeface="Times New Roman" panose="02020603050405020304" pitchFamily="18" charset="0"/>
                <a:cs typeface="Times New Roman" panose="02020603050405020304" pitchFamily="18" charset="0"/>
              </a:rPr>
              <a:t>: the listener has received the communicated idea.</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139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r>
              <a:rPr lang="en-GB" sz="4800" dirty="0" smtClean="0">
                <a:solidFill>
                  <a:srgbClr val="FF0000"/>
                </a:solidFill>
              </a:rPr>
              <a:t>LECTURE THREE</a:t>
            </a:r>
            <a:endParaRPr lang="en-GB" sz="4800" dirty="0">
              <a:solidFill>
                <a:srgbClr val="FF0000"/>
              </a:solidFill>
            </a:endParaRPr>
          </a:p>
        </p:txBody>
      </p:sp>
    </p:spTree>
    <p:extLst>
      <p:ext uri="{BB962C8B-B14F-4D97-AF65-F5344CB8AC3E}">
        <p14:creationId xmlns:p14="http://schemas.microsoft.com/office/powerpoint/2010/main" val="3697342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r>
              <a:rPr lang="en-GB" sz="2400" dirty="0" smtClean="0">
                <a:solidFill>
                  <a:srgbClr val="FF0000"/>
                </a:solidFill>
                <a:latin typeface="Times New Roman" panose="02020603050405020304" pitchFamily="18" charset="0"/>
                <a:cs typeface="Times New Roman" panose="02020603050405020304" pitchFamily="18" charset="0"/>
              </a:rPr>
              <a:t>3. What </a:t>
            </a:r>
            <a:r>
              <a:rPr lang="en-GB" sz="2400" dirty="0">
                <a:solidFill>
                  <a:srgbClr val="FF0000"/>
                </a:solidFill>
                <a:latin typeface="Times New Roman" panose="02020603050405020304" pitchFamily="18" charset="0"/>
                <a:cs typeface="Times New Roman" panose="02020603050405020304" pitchFamily="18" charset="0"/>
              </a:rPr>
              <a:t>You Know When You Know a Language</a:t>
            </a:r>
          </a:p>
        </p:txBody>
      </p:sp>
      <p:sp>
        <p:nvSpPr>
          <p:cNvPr id="4" name="مستطيل 3"/>
          <p:cNvSpPr/>
          <p:nvPr/>
        </p:nvSpPr>
        <p:spPr>
          <a:xfrm>
            <a:off x="179512" y="1694587"/>
            <a:ext cx="8856984" cy="2554545"/>
          </a:xfrm>
          <a:prstGeom prst="rect">
            <a:avLst/>
          </a:prstGeom>
        </p:spPr>
        <p:txBody>
          <a:bodyPr wrap="square">
            <a:spAutoFit/>
          </a:bodyPr>
          <a:lstStyle/>
          <a:p>
            <a:pPr algn="just"/>
            <a:r>
              <a:rPr lang="en-GB" sz="3200" dirty="0">
                <a:latin typeface="Times New Roman" panose="02020603050405020304" pitchFamily="18" charset="0"/>
                <a:cs typeface="Times New Roman" panose="02020603050405020304" pitchFamily="18" charset="0"/>
              </a:rPr>
              <a:t>One of the most basic things that you know when </a:t>
            </a:r>
            <a:r>
              <a:rPr lang="en-GB" sz="3200" dirty="0" smtClean="0">
                <a:latin typeface="Times New Roman" panose="02020603050405020304" pitchFamily="18" charset="0"/>
                <a:cs typeface="Times New Roman" panose="02020603050405020304" pitchFamily="18" charset="0"/>
              </a:rPr>
              <a:t>    you </a:t>
            </a:r>
            <a:r>
              <a:rPr lang="en-GB" sz="3200" dirty="0">
                <a:latin typeface="Times New Roman" panose="02020603050405020304" pitchFamily="18" charset="0"/>
                <a:cs typeface="Times New Roman" panose="02020603050405020304" pitchFamily="18" charset="0"/>
              </a:rPr>
              <a:t>know a language, assuming that you use spoken language, is speech sounds. (If you use a signed </a:t>
            </a:r>
            <a:r>
              <a:rPr lang="en-GB" sz="3200" dirty="0" smtClean="0">
                <a:latin typeface="Times New Roman" panose="02020603050405020304" pitchFamily="18" charset="0"/>
                <a:cs typeface="Times New Roman" panose="02020603050405020304" pitchFamily="18" charset="0"/>
              </a:rPr>
              <a:t>       language</a:t>
            </a:r>
            <a:r>
              <a:rPr lang="en-GB" sz="3200" dirty="0">
                <a:latin typeface="Times New Roman" panose="02020603050405020304" pitchFamily="18" charset="0"/>
                <a:cs typeface="Times New Roman" panose="02020603050405020304" pitchFamily="18" charset="0"/>
              </a:rPr>
              <a:t>, you know a great deal about speech </a:t>
            </a:r>
            <a:r>
              <a:rPr lang="en-GB" sz="3200" dirty="0" smtClean="0">
                <a:latin typeface="Times New Roman" panose="02020603050405020304" pitchFamily="18" charset="0"/>
                <a:cs typeface="Times New Roman" panose="02020603050405020304" pitchFamily="18" charset="0"/>
              </a:rPr>
              <a:t>         gestures </a:t>
            </a:r>
            <a:r>
              <a:rPr lang="en-GB" sz="3200" dirty="0">
                <a:latin typeface="Times New Roman" panose="02020603050405020304" pitchFamily="18" charset="0"/>
                <a:cs typeface="Times New Roman" panose="02020603050405020304" pitchFamily="18" charset="0"/>
              </a:rPr>
              <a:t>in an analogous way.</a:t>
            </a:r>
          </a:p>
        </p:txBody>
      </p:sp>
    </p:spTree>
    <p:extLst>
      <p:ext uri="{BB962C8B-B14F-4D97-AF65-F5344CB8AC3E}">
        <p14:creationId xmlns:p14="http://schemas.microsoft.com/office/powerpoint/2010/main" val="3737345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23528" y="1417588"/>
            <a:ext cx="8712968" cy="3046988"/>
          </a:xfrm>
          <a:prstGeom prst="rect">
            <a:avLst/>
          </a:prstGeom>
        </p:spPr>
        <p:txBody>
          <a:bodyPr wrap="square">
            <a:spAutoFit/>
          </a:bodyPr>
          <a:lstStyle/>
          <a:p>
            <a:pPr algn="just"/>
            <a:r>
              <a:rPr lang="en-GB" sz="3200" dirty="0" smtClean="0">
                <a:latin typeface="Times New Roman" panose="02020603050405020304" pitchFamily="18" charset="0"/>
                <a:cs typeface="Times New Roman" panose="02020603050405020304" pitchFamily="18" charset="0"/>
              </a:rPr>
              <a:t>    First</a:t>
            </a:r>
            <a:r>
              <a:rPr lang="en-GB" sz="3200" dirty="0">
                <a:latin typeface="Times New Roman" panose="02020603050405020304" pitchFamily="18" charset="0"/>
                <a:cs typeface="Times New Roman" panose="02020603050405020304" pitchFamily="18" charset="0"/>
              </a:rPr>
              <a:t>, you know which sounds are speech sounds </a:t>
            </a:r>
            <a:r>
              <a:rPr lang="en-GB" sz="3200" dirty="0" smtClean="0">
                <a:latin typeface="Times New Roman" panose="02020603050405020304" pitchFamily="18" charset="0"/>
                <a:cs typeface="Times New Roman" panose="02020603050405020304" pitchFamily="18" charset="0"/>
              </a:rPr>
              <a:t>     and </a:t>
            </a:r>
            <a:r>
              <a:rPr lang="en-GB" sz="3200" dirty="0">
                <a:latin typeface="Times New Roman" panose="02020603050405020304" pitchFamily="18" charset="0"/>
                <a:cs typeface="Times New Roman" panose="02020603050405020304" pitchFamily="18" charset="0"/>
              </a:rPr>
              <a:t>which sounds are not; if you hear a dog bark or </a:t>
            </a:r>
            <a:r>
              <a:rPr lang="en-GB" sz="3200" dirty="0" smtClean="0">
                <a:latin typeface="Times New Roman" panose="02020603050405020304" pitchFamily="18" charset="0"/>
                <a:cs typeface="Times New Roman" panose="02020603050405020304" pitchFamily="18" charset="0"/>
              </a:rPr>
              <a:t>   a </a:t>
            </a:r>
            <a:r>
              <a:rPr lang="en-GB" sz="3200" dirty="0">
                <a:latin typeface="Times New Roman" panose="02020603050405020304" pitchFamily="18" charset="0"/>
                <a:cs typeface="Times New Roman" panose="02020603050405020304" pitchFamily="18" charset="0"/>
              </a:rPr>
              <a:t>door slam, you will not confuse it with the sounds of language. You also know which </a:t>
            </a:r>
            <a:r>
              <a:rPr lang="en-GB" sz="3200" dirty="0" smtClean="0">
                <a:latin typeface="Times New Roman" panose="02020603050405020304" pitchFamily="18" charset="0"/>
                <a:cs typeface="Times New Roman" panose="02020603050405020304" pitchFamily="18" charset="0"/>
              </a:rPr>
              <a:t>speech sounds    are </a:t>
            </a:r>
            <a:r>
              <a:rPr lang="en-GB" sz="3200" dirty="0">
                <a:latin typeface="Times New Roman" panose="02020603050405020304" pitchFamily="18" charset="0"/>
                <a:cs typeface="Times New Roman" panose="02020603050405020304" pitchFamily="18" charset="0"/>
              </a:rPr>
              <a:t>sounds of your language as opposed to some </a:t>
            </a:r>
            <a:r>
              <a:rPr lang="en-GB" sz="3200" dirty="0" smtClean="0">
                <a:latin typeface="Times New Roman" panose="02020603050405020304" pitchFamily="18" charset="0"/>
                <a:cs typeface="Times New Roman" panose="02020603050405020304" pitchFamily="18" charset="0"/>
              </a:rPr>
              <a:t>    other </a:t>
            </a:r>
            <a:r>
              <a:rPr lang="en-GB" sz="3200" dirty="0">
                <a:latin typeface="Times New Roman" panose="02020603050405020304" pitchFamily="18" charset="0"/>
                <a:cs typeface="Times New Roman" panose="02020603050405020304" pitchFamily="18" charset="0"/>
              </a:rPr>
              <a:t>language. </a:t>
            </a:r>
          </a:p>
        </p:txBody>
      </p:sp>
    </p:spTree>
    <p:extLst>
      <p:ext uri="{BB962C8B-B14F-4D97-AF65-F5344CB8AC3E}">
        <p14:creationId xmlns:p14="http://schemas.microsoft.com/office/powerpoint/2010/main" val="2822744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19270" y="1556088"/>
            <a:ext cx="9024730" cy="3046988"/>
          </a:xfrm>
          <a:prstGeom prst="rect">
            <a:avLst/>
          </a:prstGeom>
        </p:spPr>
        <p:txBody>
          <a:bodyPr wrap="square">
            <a:spAutoFit/>
          </a:bodyPr>
          <a:lstStyle/>
          <a:p>
            <a:pPr algn="just"/>
            <a:r>
              <a:rPr lang="en-GB" sz="3200" dirty="0">
                <a:latin typeface="Times New Roman" panose="02020603050405020304" pitchFamily="18" charset="0"/>
                <a:cs typeface="Times New Roman" panose="02020603050405020304" pitchFamily="18" charset="0"/>
              </a:rPr>
              <a:t>Not only do you hear and recognize these sounds, but you also know how to </a:t>
            </a:r>
            <a:r>
              <a:rPr lang="en-GB" sz="3200" dirty="0" smtClean="0">
                <a:latin typeface="Times New Roman" panose="02020603050405020304" pitchFamily="18" charset="0"/>
                <a:cs typeface="Times New Roman" panose="02020603050405020304" pitchFamily="18" charset="0"/>
              </a:rPr>
              <a:t>produce   </a:t>
            </a:r>
            <a:r>
              <a:rPr lang="en-GB" sz="3200" dirty="0">
                <a:latin typeface="Times New Roman" panose="02020603050405020304" pitchFamily="18" charset="0"/>
                <a:cs typeface="Times New Roman" panose="02020603050405020304" pitchFamily="18" charset="0"/>
              </a:rPr>
              <a:t>them, even though </a:t>
            </a:r>
            <a:r>
              <a:rPr lang="en-GB" sz="3200" dirty="0" smtClean="0">
                <a:latin typeface="Times New Roman" panose="02020603050405020304" pitchFamily="18" charset="0"/>
                <a:cs typeface="Times New Roman" panose="02020603050405020304" pitchFamily="18" charset="0"/>
              </a:rPr>
              <a:t>   you </a:t>
            </a:r>
            <a:r>
              <a:rPr lang="en-GB" sz="3200" dirty="0">
                <a:latin typeface="Times New Roman" panose="02020603050405020304" pitchFamily="18" charset="0"/>
                <a:cs typeface="Times New Roman" panose="02020603050405020304" pitchFamily="18" charset="0"/>
              </a:rPr>
              <a:t>may have never had to think about the mechanics of doing </a:t>
            </a:r>
            <a:r>
              <a:rPr lang="en-GB" sz="3200" dirty="0" smtClean="0">
                <a:latin typeface="Times New Roman" panose="02020603050405020304" pitchFamily="18" charset="0"/>
                <a:cs typeface="Times New Roman" panose="02020603050405020304" pitchFamily="18" charset="0"/>
              </a:rPr>
              <a:t>so. Suppose </a:t>
            </a:r>
            <a:r>
              <a:rPr lang="en-GB" sz="3200" dirty="0">
                <a:latin typeface="Times New Roman" panose="02020603050405020304" pitchFamily="18" charset="0"/>
                <a:cs typeface="Times New Roman" panose="02020603050405020304" pitchFamily="18" charset="0"/>
              </a:rPr>
              <a:t>you had to explain the </a:t>
            </a:r>
            <a:r>
              <a:rPr lang="en-GB" sz="3200" dirty="0" smtClean="0">
                <a:latin typeface="Times New Roman" panose="02020603050405020304" pitchFamily="18" charset="0"/>
                <a:cs typeface="Times New Roman" panose="02020603050405020304" pitchFamily="18" charset="0"/>
              </a:rPr>
              <a:t>              differences </a:t>
            </a:r>
            <a:r>
              <a:rPr lang="en-GB" sz="3200" dirty="0">
                <a:latin typeface="Times New Roman" panose="02020603050405020304" pitchFamily="18" charset="0"/>
                <a:cs typeface="Times New Roman" panose="02020603050405020304" pitchFamily="18" charset="0"/>
              </a:rPr>
              <a:t>between the vowels in the words </a:t>
            </a:r>
            <a:r>
              <a:rPr lang="en-GB" sz="3200" dirty="0" smtClean="0">
                <a:latin typeface="Times New Roman" panose="02020603050405020304" pitchFamily="18" charset="0"/>
                <a:cs typeface="Times New Roman" panose="02020603050405020304" pitchFamily="18" charset="0"/>
              </a:rPr>
              <a:t>fat</a:t>
            </a:r>
            <a:r>
              <a:rPr lang="en-GB" sz="3200" dirty="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feat</a:t>
            </a:r>
            <a:r>
              <a:rPr lang="en-GB" sz="3200" dirty="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and foot</a:t>
            </a:r>
            <a:r>
              <a:rPr lang="en-GB"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1507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79512" y="1694587"/>
            <a:ext cx="8784976" cy="2800767"/>
          </a:xfrm>
          <a:prstGeom prst="rect">
            <a:avLst/>
          </a:prstGeom>
        </p:spPr>
        <p:txBody>
          <a:bodyPr wrap="square">
            <a:spAutoFit/>
          </a:bodyPr>
          <a:lstStyle/>
          <a:p>
            <a:pPr algn="just"/>
            <a:r>
              <a:rPr lang="en-GB" sz="3200" dirty="0">
                <a:latin typeface="Times New Roman" panose="02020603050405020304" pitchFamily="18" charset="0"/>
                <a:cs typeface="Times New Roman" panose="02020603050405020304" pitchFamily="18" charset="0"/>
              </a:rPr>
              <a:t>You have probably been producing these sounds for years without thinking twice about them, but clearly you do have competent knowledge of how to do so. All of this knowledge has to do with the area of </a:t>
            </a:r>
            <a:r>
              <a:rPr lang="en-GB" sz="3200" dirty="0" smtClean="0">
                <a:latin typeface="Times New Roman" panose="02020603050405020304" pitchFamily="18" charset="0"/>
                <a:cs typeface="Times New Roman" panose="02020603050405020304" pitchFamily="18" charset="0"/>
              </a:rPr>
              <a:t>       language </a:t>
            </a:r>
            <a:r>
              <a:rPr lang="en-GB" sz="3200" dirty="0">
                <a:latin typeface="Times New Roman" panose="02020603050405020304" pitchFamily="18" charset="0"/>
                <a:cs typeface="Times New Roman" panose="02020603050405020304" pitchFamily="18" charset="0"/>
              </a:rPr>
              <a:t>known as </a:t>
            </a:r>
            <a:r>
              <a:rPr lang="en-GB" sz="4800" dirty="0" smtClean="0">
                <a:solidFill>
                  <a:schemeClr val="accent2">
                    <a:lumMod val="75000"/>
                  </a:schemeClr>
                </a:solidFill>
                <a:latin typeface="Times New Roman" panose="02020603050405020304" pitchFamily="18" charset="0"/>
                <a:cs typeface="Times New Roman" panose="02020603050405020304" pitchFamily="18" charset="0"/>
              </a:rPr>
              <a:t>phonetics</a:t>
            </a:r>
            <a:r>
              <a:rPr lang="en-GB" sz="3200" dirty="0" smtClean="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290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79512" y="1694587"/>
            <a:ext cx="8964488" cy="2554545"/>
          </a:xfrm>
          <a:prstGeom prst="rect">
            <a:avLst/>
          </a:prstGeom>
        </p:spPr>
        <p:txBody>
          <a:bodyPr wrap="square">
            <a:spAutoFit/>
          </a:bodyPr>
          <a:lstStyle/>
          <a:p>
            <a:pPr algn="just"/>
            <a:r>
              <a:rPr lang="en-GB" sz="3200" dirty="0"/>
              <a:t>You have more knowledge than this about the </a:t>
            </a:r>
            <a:r>
              <a:rPr lang="en-GB" sz="3200" dirty="0" smtClean="0"/>
              <a:t>   sounds </a:t>
            </a:r>
            <a:r>
              <a:rPr lang="en-GB" sz="3200" dirty="0"/>
              <a:t>of your language, though: you also know how these sounds work together as a system. </a:t>
            </a:r>
            <a:r>
              <a:rPr lang="en-GB" sz="3200" dirty="0" smtClean="0"/>
              <a:t>  For </a:t>
            </a:r>
            <a:r>
              <a:rPr lang="en-GB" sz="3200" dirty="0"/>
              <a:t>instance, you know which sequences of </a:t>
            </a:r>
            <a:r>
              <a:rPr lang="en-GB" sz="3200" dirty="0" smtClean="0"/>
              <a:t>      sounds </a:t>
            </a:r>
            <a:r>
              <a:rPr lang="en-GB" sz="3200" dirty="0"/>
              <a:t>are possible in different positions</a:t>
            </a:r>
            <a:r>
              <a:rPr lang="en-GB" dirty="0"/>
              <a:t>.</a:t>
            </a:r>
          </a:p>
        </p:txBody>
      </p:sp>
    </p:spTree>
    <p:extLst>
      <p:ext uri="{BB962C8B-B14F-4D97-AF65-F5344CB8AC3E}">
        <p14:creationId xmlns:p14="http://schemas.microsoft.com/office/powerpoint/2010/main" val="1182029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07504" y="1556088"/>
            <a:ext cx="9036496" cy="2246769"/>
          </a:xfrm>
          <a:prstGeom prst="rect">
            <a:avLst/>
          </a:prstGeom>
        </p:spPr>
        <p:txBody>
          <a:bodyPr wrap="square">
            <a:spAutoFit/>
          </a:bodyPr>
          <a:lstStyle/>
          <a:p>
            <a:pPr algn="just"/>
            <a:r>
              <a:rPr lang="en-GB" sz="2800" dirty="0" smtClean="0">
                <a:latin typeface="Times New Roman" panose="02020603050405020304" pitchFamily="18" charset="0"/>
                <a:cs typeface="Times New Roman" panose="02020603050405020304" pitchFamily="18" charset="0"/>
              </a:rPr>
              <a:t>   In </a:t>
            </a:r>
            <a:r>
              <a:rPr lang="en-GB" sz="2800" dirty="0">
                <a:latin typeface="Times New Roman" panose="02020603050405020304" pitchFamily="18" charset="0"/>
                <a:cs typeface="Times New Roman" panose="02020603050405020304" pitchFamily="18" charset="0"/>
              </a:rPr>
              <a:t>words like pterodactyl or Ptolemy, English speakers </a:t>
            </a:r>
            <a:r>
              <a:rPr lang="en-GB" sz="2800" dirty="0" smtClean="0">
                <a:latin typeface="Times New Roman" panose="02020603050405020304" pitchFamily="18" charset="0"/>
                <a:cs typeface="Times New Roman" panose="02020603050405020304" pitchFamily="18" charset="0"/>
              </a:rPr>
              <a:t>           normally </a:t>
            </a:r>
            <a:r>
              <a:rPr lang="en-GB" sz="2800" dirty="0">
                <a:latin typeface="Times New Roman" panose="02020603050405020304" pitchFamily="18" charset="0"/>
                <a:cs typeface="Times New Roman" panose="02020603050405020304" pitchFamily="18" charset="0"/>
              </a:rPr>
              <a:t>do not pronounce the /p/ because /</a:t>
            </a:r>
            <a:r>
              <a:rPr lang="en-GB" sz="2800" dirty="0" err="1">
                <a:latin typeface="Times New Roman" panose="02020603050405020304" pitchFamily="18" charset="0"/>
                <a:cs typeface="Times New Roman" panose="02020603050405020304" pitchFamily="18" charset="0"/>
              </a:rPr>
              <a:t>pt</a:t>
            </a:r>
            <a:r>
              <a:rPr lang="en-GB" sz="2800" dirty="0">
                <a:latin typeface="Times New Roman" panose="02020603050405020304" pitchFamily="18" charset="0"/>
                <a:cs typeface="Times New Roman" panose="02020603050405020304" pitchFamily="18" charset="0"/>
              </a:rPr>
              <a:t>/ is not a sound combination that can occur at the beginning of English words. There is nothing inherently difficult about the sequence; it </a:t>
            </a:r>
            <a:r>
              <a:rPr lang="en-GB" sz="2800" dirty="0" smtClean="0">
                <a:latin typeface="Times New Roman" panose="02020603050405020304" pitchFamily="18" charset="0"/>
                <a:cs typeface="Times New Roman" panose="02020603050405020304" pitchFamily="18" charset="0"/>
              </a:rPr>
              <a:t>    occurs </a:t>
            </a:r>
            <a:r>
              <a:rPr lang="en-GB" sz="2800" dirty="0">
                <a:latin typeface="Times New Roman" panose="02020603050405020304" pitchFamily="18" charset="0"/>
                <a:cs typeface="Times New Roman" panose="02020603050405020304" pitchFamily="18" charset="0"/>
              </a:rPr>
              <a:t>in the middle of many English words such as captive. </a:t>
            </a:r>
          </a:p>
        </p:txBody>
      </p:sp>
    </p:spTree>
    <p:extLst>
      <p:ext uri="{BB962C8B-B14F-4D97-AF65-F5344CB8AC3E}">
        <p14:creationId xmlns:p14="http://schemas.microsoft.com/office/powerpoint/2010/main" val="330410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Lyons states that language is </a:t>
            </a:r>
            <a:r>
              <a:rPr lang="en-US" altLang="ko-KR" sz="3200" b="1" dirty="0" err="1">
                <a:solidFill>
                  <a:srgbClr val="C00000"/>
                </a:solidFill>
              </a:rPr>
              <a:t>behaviour</a:t>
            </a:r>
            <a:r>
              <a:rPr lang="en-US" altLang="ko-KR" sz="3200" b="1" dirty="0">
                <a:solidFill>
                  <a:srgbClr val="C00000"/>
                </a:solidFill>
              </a:rPr>
              <a:t>.  Since language is a very complex phenomenon, and has multifarious aspects, any definition of it will be incomplete as this definition will inevitably depend on the angle from which language is looked at.</a:t>
            </a:r>
            <a:endParaRPr lang="ko-KR" altLang="en-US" sz="3200" b="1" dirty="0">
              <a:solidFill>
                <a:srgbClr val="C00000"/>
              </a:solidFill>
            </a:endParaRPr>
          </a:p>
        </p:txBody>
      </p:sp>
    </p:spTree>
    <p:extLst>
      <p:ext uri="{BB962C8B-B14F-4D97-AF65-F5344CB8AC3E}">
        <p14:creationId xmlns:p14="http://schemas.microsoft.com/office/powerpoint/2010/main" val="630060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dirty="0"/>
          </a:p>
        </p:txBody>
      </p:sp>
      <p:sp>
        <p:nvSpPr>
          <p:cNvPr id="4" name="مستطيل 3"/>
          <p:cNvSpPr/>
          <p:nvPr/>
        </p:nvSpPr>
        <p:spPr>
          <a:xfrm>
            <a:off x="251520" y="1417588"/>
            <a:ext cx="8892480" cy="2739211"/>
          </a:xfrm>
          <a:prstGeom prst="rect">
            <a:avLst/>
          </a:prstGeom>
        </p:spPr>
        <p:txBody>
          <a:bodyPr wrap="square">
            <a:spAutoFit/>
          </a:bodyPr>
          <a:lstStyle/>
          <a:p>
            <a:pPr algn="just"/>
            <a:r>
              <a:rPr lang="en-GB" sz="2800" dirty="0">
                <a:latin typeface="Times New Roman" panose="02020603050405020304" pitchFamily="18" charset="0"/>
                <a:cs typeface="Times New Roman" panose="02020603050405020304" pitchFamily="18" charset="0"/>
              </a:rPr>
              <a:t>And in other languages, such as Greek, /</a:t>
            </a:r>
            <a:r>
              <a:rPr lang="en-GB" sz="2800" dirty="0" err="1">
                <a:latin typeface="Times New Roman" panose="02020603050405020304" pitchFamily="18" charset="0"/>
                <a:cs typeface="Times New Roman" panose="02020603050405020304" pitchFamily="18" charset="0"/>
              </a:rPr>
              <a:t>pt</a:t>
            </a:r>
            <a:r>
              <a:rPr lang="en-GB" sz="2800" dirty="0">
                <a:latin typeface="Times New Roman" panose="02020603050405020304" pitchFamily="18" charset="0"/>
                <a:cs typeface="Times New Roman" panose="02020603050405020304" pitchFamily="18" charset="0"/>
              </a:rPr>
              <a:t>/ appears at the </a:t>
            </a:r>
            <a:r>
              <a:rPr lang="en-GB" sz="2800" dirty="0" smtClean="0">
                <a:latin typeface="Times New Roman" panose="02020603050405020304" pitchFamily="18" charset="0"/>
                <a:cs typeface="Times New Roman" panose="02020603050405020304" pitchFamily="18" charset="0"/>
              </a:rPr>
              <a:t>    beginning </a:t>
            </a:r>
            <a:r>
              <a:rPr lang="en-GB" sz="2800" dirty="0">
                <a:latin typeface="Times New Roman" panose="02020603050405020304" pitchFamily="18" charset="0"/>
                <a:cs typeface="Times New Roman" panose="02020603050405020304" pitchFamily="18" charset="0"/>
              </a:rPr>
              <a:t>of words. This language-specific knowledge about </a:t>
            </a:r>
            <a:r>
              <a:rPr lang="en-GB" sz="2800" dirty="0" smtClean="0">
                <a:latin typeface="Times New Roman" panose="02020603050405020304" pitchFamily="18" charset="0"/>
                <a:cs typeface="Times New Roman" panose="02020603050405020304" pitchFamily="18" charset="0"/>
              </a:rPr>
              <a:t>  the </a:t>
            </a:r>
            <a:r>
              <a:rPr lang="en-GB" sz="2800" dirty="0">
                <a:latin typeface="Times New Roman" panose="02020603050405020304" pitchFamily="18" charset="0"/>
                <a:cs typeface="Times New Roman" panose="02020603050405020304" pitchFamily="18" charset="0"/>
              </a:rPr>
              <a:t>distribution of speech sounds is part of your </a:t>
            </a:r>
            <a:r>
              <a:rPr lang="en-GB" sz="3200" dirty="0" smtClean="0">
                <a:solidFill>
                  <a:schemeClr val="accent2">
                    <a:lumMod val="75000"/>
                  </a:schemeClr>
                </a:solidFill>
                <a:latin typeface="Times New Roman" panose="02020603050405020304" pitchFamily="18" charset="0"/>
                <a:cs typeface="Times New Roman" panose="02020603050405020304" pitchFamily="18" charset="0"/>
              </a:rPr>
              <a:t>phonology</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Your knowledge of phonology allows you to identify that  </a:t>
            </a:r>
            <a:r>
              <a:rPr lang="en-GB" sz="2800" dirty="0" smtClean="0">
                <a:latin typeface="Times New Roman" panose="02020603050405020304" pitchFamily="18" charset="0"/>
                <a:cs typeface="Times New Roman" panose="02020603050405020304" pitchFamily="18" charset="0"/>
              </a:rPr>
              <a:t>   </a:t>
            </a:r>
            <a:r>
              <a:rPr lang="en-GB" sz="2800" dirty="0" err="1" smtClean="0">
                <a:solidFill>
                  <a:schemeClr val="accent4"/>
                </a:solidFill>
                <a:latin typeface="Times New Roman" panose="02020603050405020304" pitchFamily="18" charset="0"/>
                <a:cs typeface="Times New Roman" panose="02020603050405020304" pitchFamily="18" charset="0"/>
              </a:rPr>
              <a:t>spaff</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and </a:t>
            </a:r>
            <a:r>
              <a:rPr lang="en-GB" sz="2800" dirty="0" err="1">
                <a:solidFill>
                  <a:schemeClr val="accent4"/>
                </a:solidFill>
                <a:latin typeface="Times New Roman" panose="02020603050405020304" pitchFamily="18" charset="0"/>
                <a:cs typeface="Times New Roman" panose="02020603050405020304" pitchFamily="18" charset="0"/>
              </a:rPr>
              <a:t>blig</a:t>
            </a:r>
            <a:r>
              <a:rPr lang="en-GB" sz="2800" dirty="0">
                <a:latin typeface="Times New Roman" panose="02020603050405020304" pitchFamily="18" charset="0"/>
                <a:cs typeface="Times New Roman" panose="02020603050405020304" pitchFamily="18" charset="0"/>
              </a:rPr>
              <a:t> could be possible words of English but that </a:t>
            </a:r>
            <a:r>
              <a:rPr lang="en-GB" sz="2800" dirty="0" smtClean="0">
                <a:latin typeface="Times New Roman" panose="02020603050405020304" pitchFamily="18" charset="0"/>
                <a:cs typeface="Times New Roman" panose="02020603050405020304" pitchFamily="18" charset="0"/>
              </a:rPr>
              <a:t>    </a:t>
            </a:r>
            <a:r>
              <a:rPr lang="en-GB" sz="2800" dirty="0" err="1" smtClean="0">
                <a:solidFill>
                  <a:srgbClr val="EC771B"/>
                </a:solidFill>
                <a:latin typeface="Times New Roman" panose="02020603050405020304" pitchFamily="18" charset="0"/>
                <a:cs typeface="Times New Roman" panose="02020603050405020304" pitchFamily="18" charset="0"/>
              </a:rPr>
              <a:t>fsap</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and </a:t>
            </a:r>
            <a:r>
              <a:rPr lang="en-GB" sz="2800" dirty="0" err="1">
                <a:solidFill>
                  <a:srgbClr val="EC771B"/>
                </a:solidFill>
                <a:latin typeface="Times New Roman" panose="02020603050405020304" pitchFamily="18" charset="0"/>
                <a:cs typeface="Times New Roman" panose="02020603050405020304" pitchFamily="18" charset="0"/>
              </a:rPr>
              <a:t>libg</a:t>
            </a:r>
            <a:r>
              <a:rPr lang="en-GB" sz="2800" dirty="0">
                <a:latin typeface="Times New Roman" panose="02020603050405020304" pitchFamily="18" charset="0"/>
                <a:cs typeface="Times New Roman" panose="02020603050405020304" pitchFamily="18" charset="0"/>
              </a:rPr>
              <a:t> could not.</a:t>
            </a:r>
          </a:p>
        </p:txBody>
      </p:sp>
    </p:spTree>
    <p:extLst>
      <p:ext uri="{BB962C8B-B14F-4D97-AF65-F5344CB8AC3E}">
        <p14:creationId xmlns:p14="http://schemas.microsoft.com/office/powerpoint/2010/main" val="2507997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95536" y="1971586"/>
            <a:ext cx="8568952" cy="2062103"/>
          </a:xfrm>
          <a:prstGeom prst="rect">
            <a:avLst/>
          </a:prstGeom>
        </p:spPr>
        <p:txBody>
          <a:bodyPr wrap="square">
            <a:spAutoFit/>
          </a:bodyPr>
          <a:lstStyle/>
          <a:p>
            <a:pPr algn="just"/>
            <a:r>
              <a:rPr lang="en-GB" sz="3200" dirty="0" smtClean="0">
                <a:latin typeface="Times New Roman" panose="02020603050405020304" pitchFamily="18" charset="0"/>
                <a:cs typeface="Times New Roman" panose="02020603050405020304" pitchFamily="18" charset="0"/>
              </a:rPr>
              <a:t>  Additionally</a:t>
            </a:r>
            <a:r>
              <a:rPr lang="en-GB" sz="3200" dirty="0">
                <a:latin typeface="Times New Roman" panose="02020603050405020304" pitchFamily="18" charset="0"/>
                <a:cs typeface="Times New Roman" panose="02020603050405020304" pitchFamily="18" charset="0"/>
              </a:rPr>
              <a:t>, phonology allows you to recognize </a:t>
            </a:r>
            <a:r>
              <a:rPr lang="en-GB" sz="3200" dirty="0" smtClean="0">
                <a:latin typeface="Times New Roman" panose="02020603050405020304" pitchFamily="18" charset="0"/>
                <a:cs typeface="Times New Roman" panose="02020603050405020304" pitchFamily="18" charset="0"/>
              </a:rPr>
              <a:t>  sounds </a:t>
            </a:r>
            <a:r>
              <a:rPr lang="en-GB" sz="3200" dirty="0">
                <a:latin typeface="Times New Roman" panose="02020603050405020304" pitchFamily="18" charset="0"/>
                <a:cs typeface="Times New Roman" panose="02020603050405020304" pitchFamily="18" charset="0"/>
              </a:rPr>
              <a:t>and words spoken by different speakers, </a:t>
            </a:r>
            <a:r>
              <a:rPr lang="en-GB" sz="3200" dirty="0" smtClean="0">
                <a:latin typeface="Times New Roman" panose="02020603050405020304" pitchFamily="18" charset="0"/>
                <a:cs typeface="Times New Roman" panose="02020603050405020304" pitchFamily="18" charset="0"/>
              </a:rPr>
              <a:t>    even </a:t>
            </a:r>
            <a:r>
              <a:rPr lang="en-GB" sz="3200" dirty="0">
                <a:latin typeface="Times New Roman" panose="02020603050405020304" pitchFamily="18" charset="0"/>
                <a:cs typeface="Times New Roman" panose="02020603050405020304" pitchFamily="18" charset="0"/>
              </a:rPr>
              <a:t>though most people do not pronounce them in exactly the same way.</a:t>
            </a:r>
          </a:p>
        </p:txBody>
      </p:sp>
    </p:spTree>
    <p:extLst>
      <p:ext uri="{BB962C8B-B14F-4D97-AF65-F5344CB8AC3E}">
        <p14:creationId xmlns:p14="http://schemas.microsoft.com/office/powerpoint/2010/main" val="1359003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79512" y="1694587"/>
            <a:ext cx="8856984" cy="2554545"/>
          </a:xfrm>
          <a:prstGeom prst="rect">
            <a:avLst/>
          </a:prstGeom>
        </p:spPr>
        <p:txBody>
          <a:bodyPr wrap="square">
            <a:spAutoFit/>
          </a:bodyPr>
          <a:lstStyle/>
          <a:p>
            <a:pPr algn="just"/>
            <a:r>
              <a:rPr lang="en-GB" sz="3200" dirty="0">
                <a:latin typeface="Times New Roman" panose="02020603050405020304" pitchFamily="18" charset="0"/>
                <a:cs typeface="Times New Roman" panose="02020603050405020304" pitchFamily="18" charset="0"/>
              </a:rPr>
              <a:t>You also know how to break individual words down into smaller parts that have a particular meaning or </a:t>
            </a:r>
            <a:r>
              <a:rPr lang="en-GB" sz="3200" dirty="0" smtClean="0">
                <a:latin typeface="Times New Roman" panose="02020603050405020304" pitchFamily="18" charset="0"/>
                <a:cs typeface="Times New Roman" panose="02020603050405020304" pitchFamily="18" charset="0"/>
              </a:rPr>
              <a:t>  function </a:t>
            </a:r>
            <a:r>
              <a:rPr lang="en-GB" sz="3200" dirty="0">
                <a:latin typeface="Times New Roman" panose="02020603050405020304" pitchFamily="18" charset="0"/>
                <a:cs typeface="Times New Roman" panose="02020603050405020304" pitchFamily="18" charset="0"/>
              </a:rPr>
              <a:t>(how many parts are there in the word </a:t>
            </a:r>
            <a:r>
              <a:rPr lang="en-GB" sz="3200" dirty="0" smtClean="0">
                <a:latin typeface="Times New Roman" panose="02020603050405020304" pitchFamily="18" charset="0"/>
                <a:cs typeface="Times New Roman" panose="02020603050405020304" pitchFamily="18" charset="0"/>
              </a:rPr>
              <a:t>        </a:t>
            </a:r>
            <a:r>
              <a:rPr lang="en-GB" sz="3200" dirty="0" err="1" smtClean="0">
                <a:solidFill>
                  <a:srgbClr val="EC771B"/>
                </a:solidFill>
                <a:latin typeface="Times New Roman" panose="02020603050405020304" pitchFamily="18" charset="0"/>
                <a:cs typeface="Times New Roman" panose="02020603050405020304" pitchFamily="18" charset="0"/>
              </a:rPr>
              <a:t>unbelievability</a:t>
            </a:r>
            <a:r>
              <a:rPr lang="en-GB" sz="3200" dirty="0">
                <a:latin typeface="Times New Roman" panose="02020603050405020304" pitchFamily="18" charset="0"/>
                <a:cs typeface="Times New Roman" panose="02020603050405020304" pitchFamily="18" charset="0"/>
              </a:rPr>
              <a:t>?), and how to create words by </a:t>
            </a:r>
            <a:r>
              <a:rPr lang="en-GB" sz="3200" dirty="0" smtClean="0">
                <a:latin typeface="Times New Roman" panose="02020603050405020304" pitchFamily="18" charset="0"/>
                <a:cs typeface="Times New Roman" panose="02020603050405020304" pitchFamily="18" charset="0"/>
              </a:rPr>
              <a:t>          combining </a:t>
            </a:r>
            <a:r>
              <a:rPr lang="en-GB" sz="3200" dirty="0">
                <a:latin typeface="Times New Roman" panose="02020603050405020304" pitchFamily="18" charset="0"/>
                <a:cs typeface="Times New Roman" panose="02020603050405020304" pitchFamily="18" charset="0"/>
              </a:rPr>
              <a:t>these smaller parts. </a:t>
            </a:r>
          </a:p>
        </p:txBody>
      </p:sp>
    </p:spTree>
    <p:extLst>
      <p:ext uri="{BB962C8B-B14F-4D97-AF65-F5344CB8AC3E}">
        <p14:creationId xmlns:p14="http://schemas.microsoft.com/office/powerpoint/2010/main" val="2736341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07504" y="1417588"/>
            <a:ext cx="8928992" cy="2554545"/>
          </a:xfrm>
          <a:prstGeom prst="rect">
            <a:avLst/>
          </a:prstGeom>
        </p:spPr>
        <p:txBody>
          <a:bodyPr wrap="square">
            <a:spAutoFit/>
          </a:bodyPr>
          <a:lstStyle/>
          <a:p>
            <a:pPr algn="just"/>
            <a:r>
              <a:rPr lang="en-GB" sz="3200" dirty="0"/>
              <a:t>That is, you can both produce and </a:t>
            </a:r>
            <a:r>
              <a:rPr lang="en-GB" sz="3200" dirty="0" smtClean="0"/>
              <a:t>comprehend </a:t>
            </a:r>
            <a:r>
              <a:rPr lang="en-GB" sz="3200" dirty="0"/>
              <a:t>newly composed words that you haven’t heard </a:t>
            </a:r>
            <a:r>
              <a:rPr lang="en-GB" sz="3200" dirty="0" smtClean="0"/>
              <a:t> before</a:t>
            </a:r>
            <a:r>
              <a:rPr lang="en-GB" sz="3200" dirty="0"/>
              <a:t>, for example, </a:t>
            </a:r>
            <a:r>
              <a:rPr lang="en-GB" sz="3200" dirty="0" err="1"/>
              <a:t>ungiraffelike</a:t>
            </a:r>
            <a:r>
              <a:rPr lang="en-GB" sz="3200" dirty="0"/>
              <a:t>. You also </a:t>
            </a:r>
            <a:r>
              <a:rPr lang="en-GB" sz="3200" dirty="0" smtClean="0"/>
              <a:t>know which </a:t>
            </a:r>
            <a:r>
              <a:rPr lang="en-GB" sz="3200" dirty="0"/>
              <a:t>combinations are words and which ones </a:t>
            </a:r>
            <a:r>
              <a:rPr lang="en-GB" sz="3200" dirty="0" smtClean="0"/>
              <a:t> aren’t</a:t>
            </a:r>
            <a:r>
              <a:rPr lang="en-GB" sz="3200" dirty="0"/>
              <a:t>: baker is a word, </a:t>
            </a:r>
            <a:r>
              <a:rPr lang="en-GB" sz="3200" dirty="0" smtClean="0"/>
              <a:t>but*</a:t>
            </a:r>
            <a:r>
              <a:rPr lang="en-GB" sz="3200" dirty="0" err="1" smtClean="0"/>
              <a:t>erbake</a:t>
            </a:r>
            <a:r>
              <a:rPr lang="en-GB" sz="3200" dirty="0" smtClean="0"/>
              <a:t> </a:t>
            </a:r>
            <a:r>
              <a:rPr lang="en-GB" sz="3200" dirty="0"/>
              <a:t>is not. </a:t>
            </a:r>
          </a:p>
        </p:txBody>
      </p:sp>
    </p:spTree>
    <p:extLst>
      <p:ext uri="{BB962C8B-B14F-4D97-AF65-F5344CB8AC3E}">
        <p14:creationId xmlns:p14="http://schemas.microsoft.com/office/powerpoint/2010/main" val="2674787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79512" y="2110085"/>
            <a:ext cx="8784976" cy="1692771"/>
          </a:xfrm>
          <a:prstGeom prst="rect">
            <a:avLst/>
          </a:prstGeom>
        </p:spPr>
        <p:txBody>
          <a:bodyPr wrap="square">
            <a:spAutoFit/>
          </a:bodyPr>
          <a:lstStyle/>
          <a:p>
            <a:r>
              <a:rPr lang="en-GB" sz="3200" dirty="0"/>
              <a:t>Your knowledge of these and other facts about word formation comprises your knowledge of </a:t>
            </a:r>
            <a:r>
              <a:rPr lang="en-GB" sz="3200" dirty="0" smtClean="0"/>
              <a:t> </a:t>
            </a:r>
            <a:r>
              <a:rPr lang="en-GB" sz="4000" dirty="0" smtClean="0">
                <a:solidFill>
                  <a:schemeClr val="accent2">
                    <a:lumMod val="75000"/>
                  </a:schemeClr>
                </a:solidFill>
              </a:rPr>
              <a:t>morphology. </a:t>
            </a:r>
            <a:endParaRPr lang="en-GB" sz="4000" dirty="0">
              <a:solidFill>
                <a:schemeClr val="accent2">
                  <a:lumMod val="75000"/>
                </a:schemeClr>
              </a:solidFill>
            </a:endParaRPr>
          </a:p>
        </p:txBody>
      </p:sp>
    </p:spTree>
    <p:extLst>
      <p:ext uri="{BB962C8B-B14F-4D97-AF65-F5344CB8AC3E}">
        <p14:creationId xmlns:p14="http://schemas.microsoft.com/office/powerpoint/2010/main" val="2365357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07504" y="1556088"/>
            <a:ext cx="8928992" cy="3046988"/>
          </a:xfrm>
          <a:prstGeom prst="rect">
            <a:avLst/>
          </a:prstGeom>
        </p:spPr>
        <p:txBody>
          <a:bodyPr wrap="square">
            <a:spAutoFit/>
          </a:bodyPr>
          <a:lstStyle/>
          <a:p>
            <a:pPr algn="just"/>
            <a:r>
              <a:rPr lang="en-GB" sz="3200" dirty="0" smtClean="0"/>
              <a:t>    </a:t>
            </a:r>
            <a:r>
              <a:rPr lang="en-GB" sz="3200" dirty="0" smtClean="0">
                <a:latin typeface="Times New Roman" panose="02020603050405020304" pitchFamily="18" charset="0"/>
                <a:cs typeface="Times New Roman" panose="02020603050405020304" pitchFamily="18" charset="0"/>
              </a:rPr>
              <a:t>You </a:t>
            </a:r>
            <a:r>
              <a:rPr lang="en-GB" sz="3200" dirty="0">
                <a:latin typeface="Times New Roman" panose="02020603050405020304" pitchFamily="18" charset="0"/>
                <a:cs typeface="Times New Roman" panose="02020603050405020304" pitchFamily="18" charset="0"/>
              </a:rPr>
              <a:t>also know a great deal about your </a:t>
            </a:r>
            <a:r>
              <a:rPr lang="en-GB" sz="3200" dirty="0" smtClean="0">
                <a:latin typeface="Times New Roman" panose="02020603050405020304" pitchFamily="18" charset="0"/>
                <a:cs typeface="Times New Roman" panose="02020603050405020304" pitchFamily="18" charset="0"/>
              </a:rPr>
              <a:t>                   language’s syntax: how </a:t>
            </a:r>
            <a:r>
              <a:rPr lang="en-GB" sz="3200" dirty="0">
                <a:latin typeface="Times New Roman" panose="02020603050405020304" pitchFamily="18" charset="0"/>
                <a:cs typeface="Times New Roman" panose="02020603050405020304" pitchFamily="18" charset="0"/>
              </a:rPr>
              <a:t>words combine to form </a:t>
            </a:r>
            <a:r>
              <a:rPr lang="en-GB" sz="3200" dirty="0" smtClean="0">
                <a:latin typeface="Times New Roman" panose="02020603050405020304" pitchFamily="18" charset="0"/>
                <a:cs typeface="Times New Roman" panose="02020603050405020304" pitchFamily="18" charset="0"/>
              </a:rPr>
              <a:t>        phrases </a:t>
            </a:r>
            <a:r>
              <a:rPr lang="en-GB" sz="3200" dirty="0">
                <a:latin typeface="Times New Roman" panose="02020603050405020304" pitchFamily="18" charset="0"/>
                <a:cs typeface="Times New Roman" panose="02020603050405020304" pitchFamily="18" charset="0"/>
              </a:rPr>
              <a:t>and sentences. This fact is evidenced </a:t>
            </a:r>
            <a:r>
              <a:rPr lang="en-GB" sz="3200" dirty="0" smtClean="0">
                <a:latin typeface="Times New Roman" panose="02020603050405020304" pitchFamily="18" charset="0"/>
                <a:cs typeface="Times New Roman" panose="02020603050405020304" pitchFamily="18" charset="0"/>
              </a:rPr>
              <a:t>  by       your </a:t>
            </a:r>
            <a:r>
              <a:rPr lang="en-GB" sz="3200" dirty="0">
                <a:latin typeface="Times New Roman" panose="02020603050405020304" pitchFamily="18" charset="0"/>
                <a:cs typeface="Times New Roman" panose="02020603050405020304" pitchFamily="18" charset="0"/>
              </a:rPr>
              <a:t>ability to construct and use </a:t>
            </a:r>
            <a:r>
              <a:rPr lang="en-GB" sz="3200" dirty="0" smtClean="0">
                <a:latin typeface="Times New Roman" panose="02020603050405020304" pitchFamily="18" charset="0"/>
                <a:cs typeface="Times New Roman" panose="02020603050405020304" pitchFamily="18" charset="0"/>
              </a:rPr>
              <a:t>sentences that </a:t>
            </a:r>
            <a:r>
              <a:rPr lang="en-GB" sz="3200" dirty="0">
                <a:latin typeface="Times New Roman" panose="02020603050405020304" pitchFamily="18" charset="0"/>
                <a:cs typeface="Times New Roman" panose="02020603050405020304" pitchFamily="18" charset="0"/>
              </a:rPr>
              <a:t>you </a:t>
            </a:r>
            <a:r>
              <a:rPr lang="en-GB" sz="3200" dirty="0" smtClean="0">
                <a:latin typeface="Times New Roman" panose="02020603050405020304" pitchFamily="18" charset="0"/>
                <a:cs typeface="Times New Roman" panose="02020603050405020304" pitchFamily="18" charset="0"/>
              </a:rPr>
              <a:t>  have </a:t>
            </a:r>
            <a:r>
              <a:rPr lang="en-GB" sz="3200" dirty="0">
                <a:latin typeface="Times New Roman" panose="02020603050405020304" pitchFamily="18" charset="0"/>
                <a:cs typeface="Times New Roman" panose="02020603050405020304" pitchFamily="18" charset="0"/>
              </a:rPr>
              <a:t>never heard before, and </a:t>
            </a:r>
            <a:r>
              <a:rPr lang="en-GB" sz="3200" dirty="0" smtClean="0">
                <a:latin typeface="Times New Roman" panose="02020603050405020304" pitchFamily="18" charset="0"/>
                <a:cs typeface="Times New Roman" panose="02020603050405020304" pitchFamily="18" charset="0"/>
              </a:rPr>
              <a:t>to recognize </a:t>
            </a:r>
            <a:r>
              <a:rPr lang="en-GB" sz="3200" dirty="0">
                <a:latin typeface="Times New Roman" panose="02020603050405020304" pitchFamily="18" charset="0"/>
                <a:cs typeface="Times New Roman" panose="02020603050405020304" pitchFamily="18" charset="0"/>
              </a:rPr>
              <a:t>when a </a:t>
            </a:r>
            <a:r>
              <a:rPr lang="en-GB" sz="3200" dirty="0" smtClean="0">
                <a:latin typeface="Times New Roman" panose="02020603050405020304" pitchFamily="18" charset="0"/>
                <a:cs typeface="Times New Roman" panose="02020603050405020304" pitchFamily="18" charset="0"/>
              </a:rPr>
              <a:t>     sentence </a:t>
            </a:r>
            <a:r>
              <a:rPr lang="en-GB" sz="3200" dirty="0">
                <a:latin typeface="Times New Roman" panose="02020603050405020304" pitchFamily="18" charset="0"/>
                <a:cs typeface="Times New Roman" panose="02020603050405020304" pitchFamily="18" charset="0"/>
              </a:rPr>
              <a:t>is </a:t>
            </a:r>
            <a:r>
              <a:rPr lang="en-GB" sz="3200" dirty="0" smtClean="0">
                <a:latin typeface="Times New Roman" panose="02020603050405020304" pitchFamily="18" charset="0"/>
                <a:cs typeface="Times New Roman" panose="02020603050405020304" pitchFamily="18" charset="0"/>
              </a:rPr>
              <a:t>well-formed</a:t>
            </a:r>
            <a:r>
              <a:rPr lang="en-GB"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48502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611560" y="1556088"/>
            <a:ext cx="7776864" cy="1815882"/>
          </a:xfrm>
          <a:prstGeom prst="rect">
            <a:avLst/>
          </a:prstGeom>
        </p:spPr>
        <p:txBody>
          <a:bodyPr wrap="square">
            <a:spAutoFit/>
          </a:bodyPr>
          <a:lstStyle/>
          <a:p>
            <a:r>
              <a:rPr lang="en-GB" sz="2800" dirty="0" smtClean="0">
                <a:latin typeface="Times New Roman" panose="02020603050405020304" pitchFamily="18" charset="0"/>
                <a:cs typeface="Times New Roman" panose="02020603050405020304" pitchFamily="18" charset="0"/>
              </a:rPr>
              <a:t>a. I </a:t>
            </a:r>
            <a:r>
              <a:rPr lang="en-GB" sz="2800" dirty="0">
                <a:latin typeface="Times New Roman" panose="02020603050405020304" pitchFamily="18" charset="0"/>
                <a:cs typeface="Times New Roman" panose="02020603050405020304" pitchFamily="18" charset="0"/>
              </a:rPr>
              <a:t>will pick the package up at eight o’clock.</a:t>
            </a:r>
          </a:p>
          <a:p>
            <a:r>
              <a:rPr lang="en-GB" sz="2800" dirty="0" smtClean="0">
                <a:latin typeface="Times New Roman" panose="02020603050405020304" pitchFamily="18" charset="0"/>
                <a:cs typeface="Times New Roman" panose="02020603050405020304" pitchFamily="18" charset="0"/>
              </a:rPr>
              <a:t>b. At </a:t>
            </a:r>
            <a:r>
              <a:rPr lang="en-GB" sz="2800" dirty="0">
                <a:latin typeface="Times New Roman" panose="02020603050405020304" pitchFamily="18" charset="0"/>
                <a:cs typeface="Times New Roman" panose="02020603050405020304" pitchFamily="18" charset="0"/>
              </a:rPr>
              <a:t>eight o’clock, I will pick up the package.</a:t>
            </a:r>
          </a:p>
          <a:p>
            <a:r>
              <a:rPr lang="en-GB" sz="2800" dirty="0">
                <a:latin typeface="Times New Roman" panose="02020603050405020304" pitchFamily="18" charset="0"/>
                <a:cs typeface="Times New Roman" panose="02020603050405020304" pitchFamily="18" charset="0"/>
              </a:rPr>
              <a:t>c</a:t>
            </a:r>
            <a:r>
              <a:rPr lang="en-GB" sz="2800" dirty="0" smtClean="0">
                <a:latin typeface="Times New Roman" panose="02020603050405020304" pitchFamily="18" charset="0"/>
                <a:cs typeface="Times New Roman" panose="02020603050405020304" pitchFamily="18" charset="0"/>
              </a:rPr>
              <a:t>. </a:t>
            </a:r>
            <a:r>
              <a:rPr lang="en-GB" sz="2800" dirty="0" smtClean="0">
                <a:solidFill>
                  <a:srgbClr val="FF0000"/>
                </a:solidFill>
                <a:latin typeface="Times New Roman" panose="02020603050405020304" pitchFamily="18" charset="0"/>
                <a:cs typeface="Times New Roman" panose="02020603050405020304" pitchFamily="18" charset="0"/>
              </a:rPr>
              <a:t>*</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Package up pick at o’clock will the eight I.</a:t>
            </a:r>
          </a:p>
          <a:p>
            <a:r>
              <a:rPr lang="en-GB" sz="2800" dirty="0">
                <a:latin typeface="Times New Roman" panose="02020603050405020304" pitchFamily="18" charset="0"/>
                <a:cs typeface="Times New Roman" panose="02020603050405020304" pitchFamily="18" charset="0"/>
              </a:rPr>
              <a:t>d</a:t>
            </a:r>
            <a:r>
              <a:rPr lang="en-GB" sz="2800" dirty="0" smtClean="0">
                <a:latin typeface="Times New Roman" panose="02020603050405020304" pitchFamily="18" charset="0"/>
                <a:cs typeface="Times New Roman" panose="02020603050405020304" pitchFamily="18" charset="0"/>
              </a:rPr>
              <a:t>. </a:t>
            </a:r>
            <a:r>
              <a:rPr lang="en-GB" sz="2800" dirty="0" smtClean="0">
                <a:solidFill>
                  <a:srgbClr val="FF0000"/>
                </a:solidFill>
                <a:latin typeface="Times New Roman" panose="02020603050405020304" pitchFamily="18" charset="0"/>
                <a:cs typeface="Times New Roman" panose="02020603050405020304" pitchFamily="18" charset="0"/>
              </a:rPr>
              <a:t>*</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I will picks the package up at eight o’clock.</a:t>
            </a:r>
          </a:p>
        </p:txBody>
      </p:sp>
    </p:spTree>
    <p:extLst>
      <p:ext uri="{BB962C8B-B14F-4D97-AF65-F5344CB8AC3E}">
        <p14:creationId xmlns:p14="http://schemas.microsoft.com/office/powerpoint/2010/main" val="3825634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07504" y="1417588"/>
            <a:ext cx="8928992" cy="2677656"/>
          </a:xfrm>
          <a:prstGeom prst="rect">
            <a:avLst/>
          </a:prstGeom>
        </p:spPr>
        <p:txBody>
          <a:bodyPr wrap="square">
            <a:spAutoFit/>
          </a:bodyPr>
          <a:lstStyle/>
          <a:p>
            <a:pPr algn="just"/>
            <a:r>
              <a:rPr lang="en-GB" sz="2800" dirty="0" smtClean="0">
                <a:latin typeface="Times New Roman" panose="02020603050405020304" pitchFamily="18" charset="0"/>
                <a:cs typeface="Times New Roman" panose="02020603050405020304" pitchFamily="18" charset="0"/>
              </a:rPr>
              <a:t>  Another </a:t>
            </a:r>
            <a:r>
              <a:rPr lang="en-GB" sz="2800" dirty="0">
                <a:latin typeface="Times New Roman" panose="02020603050405020304" pitchFamily="18" charset="0"/>
                <a:cs typeface="Times New Roman" panose="02020603050405020304" pitchFamily="18" charset="0"/>
              </a:rPr>
              <a:t>part of your linguistic competence has to do with </a:t>
            </a:r>
            <a:r>
              <a:rPr lang="en-GB" sz="2800" dirty="0" smtClean="0">
                <a:latin typeface="Times New Roman" panose="02020603050405020304" pitchFamily="18" charset="0"/>
                <a:cs typeface="Times New Roman" panose="02020603050405020304" pitchFamily="18" charset="0"/>
              </a:rPr>
              <a:t>   your </a:t>
            </a:r>
            <a:r>
              <a:rPr lang="en-GB" sz="2800" dirty="0">
                <a:latin typeface="Times New Roman" panose="02020603050405020304" pitchFamily="18" charset="0"/>
                <a:cs typeface="Times New Roman" panose="02020603050405020304" pitchFamily="18" charset="0"/>
              </a:rPr>
              <a:t>ability to determine the meaning of sentences. When </a:t>
            </a:r>
            <a:r>
              <a:rPr lang="en-GB" sz="2800" dirty="0" smtClean="0">
                <a:latin typeface="Times New Roman" panose="02020603050405020304" pitchFamily="18" charset="0"/>
                <a:cs typeface="Times New Roman" panose="02020603050405020304" pitchFamily="18" charset="0"/>
              </a:rPr>
              <a:t>    you </a:t>
            </a:r>
            <a:r>
              <a:rPr lang="en-GB" sz="2800" dirty="0">
                <a:latin typeface="Times New Roman" panose="02020603050405020304" pitchFamily="18" charset="0"/>
                <a:cs typeface="Times New Roman" panose="02020603050405020304" pitchFamily="18" charset="0"/>
              </a:rPr>
              <a:t>interpret meanings, you are appealing to your knowledge of </a:t>
            </a:r>
            <a:r>
              <a:rPr lang="en-GB" sz="2800" dirty="0" smtClean="0">
                <a:latin typeface="Times New Roman" panose="02020603050405020304" pitchFamily="18" charset="0"/>
                <a:cs typeface="Times New Roman" panose="02020603050405020304" pitchFamily="18" charset="0"/>
              </a:rPr>
              <a:t>semantics. When </a:t>
            </a:r>
            <a:r>
              <a:rPr lang="en-GB" sz="2800" dirty="0">
                <a:latin typeface="Times New Roman" panose="02020603050405020304" pitchFamily="18" charset="0"/>
                <a:cs typeface="Times New Roman" panose="02020603050405020304" pitchFamily="18" charset="0"/>
              </a:rPr>
              <a:t>you hear a word, such as platypus or </a:t>
            </a:r>
            <a:r>
              <a:rPr lang="en-GB" sz="2800" dirty="0" smtClean="0">
                <a:latin typeface="Times New Roman" panose="02020603050405020304" pitchFamily="18" charset="0"/>
                <a:cs typeface="Times New Roman" panose="02020603050405020304" pitchFamily="18" charset="0"/>
              </a:rPr>
              <a:t>     green </a:t>
            </a:r>
            <a:r>
              <a:rPr lang="en-GB" sz="2800" dirty="0">
                <a:latin typeface="Times New Roman" panose="02020603050405020304" pitchFamily="18" charset="0"/>
                <a:cs typeface="Times New Roman" panose="02020603050405020304" pitchFamily="18" charset="0"/>
              </a:rPr>
              <a:t>or dawdle, you have some idea of a meaning that goes </a:t>
            </a:r>
            <a:r>
              <a:rPr lang="en-GB" sz="2800" dirty="0" smtClean="0">
                <a:latin typeface="Times New Roman" panose="02020603050405020304" pitchFamily="18" charset="0"/>
                <a:cs typeface="Times New Roman" panose="02020603050405020304" pitchFamily="18" charset="0"/>
              </a:rPr>
              <a:t>    with </a:t>
            </a:r>
            <a:r>
              <a:rPr lang="en-GB" sz="2800" dirty="0">
                <a:latin typeface="Times New Roman" panose="02020603050405020304" pitchFamily="18" charset="0"/>
                <a:cs typeface="Times New Roman" panose="02020603050405020304" pitchFamily="18" charset="0"/>
              </a:rPr>
              <a:t>that word.</a:t>
            </a:r>
          </a:p>
        </p:txBody>
      </p:sp>
    </p:spTree>
    <p:extLst>
      <p:ext uri="{BB962C8B-B14F-4D97-AF65-F5344CB8AC3E}">
        <p14:creationId xmlns:p14="http://schemas.microsoft.com/office/powerpoint/2010/main" val="2449331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251520" y="1140589"/>
            <a:ext cx="8568952" cy="3539430"/>
          </a:xfrm>
          <a:prstGeom prst="rect">
            <a:avLst/>
          </a:prstGeom>
        </p:spPr>
        <p:txBody>
          <a:bodyPr wrap="square">
            <a:spAutoFit/>
          </a:bodyPr>
          <a:lstStyle/>
          <a:p>
            <a:pPr algn="just"/>
            <a:r>
              <a:rPr lang="en-GB" sz="3200" dirty="0"/>
              <a:t>You know when two words mean </a:t>
            </a:r>
            <a:r>
              <a:rPr lang="en-GB" sz="3200" dirty="0" smtClean="0"/>
              <a:t>the same      thing—e.g</a:t>
            </a:r>
            <a:r>
              <a:rPr lang="en-GB" sz="3200" dirty="0"/>
              <a:t>., sofa and couch—and </a:t>
            </a:r>
            <a:r>
              <a:rPr lang="en-GB" sz="3200" dirty="0" smtClean="0"/>
              <a:t> when </a:t>
            </a:r>
            <a:r>
              <a:rPr lang="en-GB" sz="3200" dirty="0"/>
              <a:t>one word has two (or more) meanings—e.g., </a:t>
            </a:r>
            <a:r>
              <a:rPr lang="en-GB" sz="3200" dirty="0" smtClean="0">
                <a:solidFill>
                  <a:schemeClr val="accent4"/>
                </a:solidFill>
              </a:rPr>
              <a:t>bank</a:t>
            </a:r>
            <a:r>
              <a:rPr lang="en-GB" sz="3200" dirty="0" smtClean="0"/>
              <a:t>. </a:t>
            </a:r>
            <a:r>
              <a:rPr lang="en-GB" sz="3200" dirty="0"/>
              <a:t>You also know how words combine together to form larger meanings.</a:t>
            </a:r>
          </a:p>
          <a:p>
            <a:pPr algn="just"/>
            <a:r>
              <a:rPr lang="en-GB" sz="3200" dirty="0" smtClean="0"/>
              <a:t>a</a:t>
            </a:r>
            <a:r>
              <a:rPr lang="en-GB" sz="3200" dirty="0"/>
              <a:t>. The green duck dawdled around the cactus.</a:t>
            </a:r>
          </a:p>
          <a:p>
            <a:pPr algn="just"/>
            <a:r>
              <a:rPr lang="en-GB" sz="3200" dirty="0"/>
              <a:t>b. The duck dawdled around the green cactus</a:t>
            </a:r>
            <a:r>
              <a:rPr lang="en-GB" dirty="0"/>
              <a:t>.</a:t>
            </a:r>
          </a:p>
        </p:txBody>
      </p:sp>
    </p:spTree>
    <p:extLst>
      <p:ext uri="{BB962C8B-B14F-4D97-AF65-F5344CB8AC3E}">
        <p14:creationId xmlns:p14="http://schemas.microsoft.com/office/powerpoint/2010/main" val="35549679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251520" y="1694587"/>
            <a:ext cx="8784976" cy="2554545"/>
          </a:xfrm>
          <a:prstGeom prst="rect">
            <a:avLst/>
          </a:prstGeom>
        </p:spPr>
        <p:txBody>
          <a:bodyPr wrap="square">
            <a:spAutoFit/>
          </a:bodyPr>
          <a:lstStyle/>
          <a:p>
            <a:pPr algn="just"/>
            <a:r>
              <a:rPr lang="en-GB" sz="3200" dirty="0">
                <a:latin typeface="Times New Roman" panose="02020603050405020304" pitchFamily="18" charset="0"/>
                <a:cs typeface="Times New Roman" panose="02020603050405020304" pitchFamily="18" charset="0"/>
              </a:rPr>
              <a:t>Your understanding of the meaning of sentences also involves an understanding of how the context of </a:t>
            </a:r>
            <a:r>
              <a:rPr lang="en-GB" sz="3200" dirty="0" smtClean="0">
                <a:latin typeface="Times New Roman" panose="02020603050405020304" pitchFamily="18" charset="0"/>
                <a:cs typeface="Times New Roman" panose="02020603050405020304" pitchFamily="18" charset="0"/>
              </a:rPr>
              <a:t>      those </a:t>
            </a:r>
            <a:r>
              <a:rPr lang="en-GB" sz="3200" dirty="0">
                <a:latin typeface="Times New Roman" panose="02020603050405020304" pitchFamily="18" charset="0"/>
                <a:cs typeface="Times New Roman" panose="02020603050405020304" pitchFamily="18" charset="0"/>
              </a:rPr>
              <a:t>utterances influences their meaning. Suppose </a:t>
            </a:r>
            <a:r>
              <a:rPr lang="en-GB" sz="3200" dirty="0" smtClean="0">
                <a:latin typeface="Times New Roman" panose="02020603050405020304" pitchFamily="18" charset="0"/>
                <a:cs typeface="Times New Roman" panose="02020603050405020304" pitchFamily="18" charset="0"/>
              </a:rPr>
              <a:t> that</a:t>
            </a:r>
            <a:r>
              <a:rPr lang="en-GB" sz="3200" dirty="0">
                <a:latin typeface="Times New Roman" panose="02020603050405020304" pitchFamily="18" charset="0"/>
                <a:cs typeface="Times New Roman" panose="02020603050405020304" pitchFamily="18" charset="0"/>
              </a:rPr>
              <a:t>, while you are sitting in class, your instructor </a:t>
            </a:r>
            <a:r>
              <a:rPr lang="en-GB" sz="3200" dirty="0" smtClean="0">
                <a:latin typeface="Times New Roman" panose="02020603050405020304" pitchFamily="18" charset="0"/>
                <a:cs typeface="Times New Roman" panose="02020603050405020304" pitchFamily="18" charset="0"/>
              </a:rPr>
              <a:t>   says </a:t>
            </a:r>
            <a:r>
              <a:rPr lang="en-GB" sz="3200" dirty="0">
                <a:latin typeface="Times New Roman" panose="02020603050405020304" pitchFamily="18" charset="0"/>
                <a:cs typeface="Times New Roman" panose="02020603050405020304" pitchFamily="18" charset="0"/>
              </a:rPr>
              <a:t>to you, “</a:t>
            </a:r>
            <a:r>
              <a:rPr lang="en-GB" sz="3200" dirty="0">
                <a:solidFill>
                  <a:schemeClr val="accent4"/>
                </a:solidFill>
                <a:latin typeface="Times New Roman" panose="02020603050405020304" pitchFamily="18" charset="0"/>
                <a:cs typeface="Times New Roman" panose="02020603050405020304" pitchFamily="18" charset="0"/>
              </a:rPr>
              <a:t>Can you close the door?”</a:t>
            </a:r>
          </a:p>
        </p:txBody>
      </p:sp>
    </p:spTree>
    <p:extLst>
      <p:ext uri="{BB962C8B-B14F-4D97-AF65-F5344CB8AC3E}">
        <p14:creationId xmlns:p14="http://schemas.microsoft.com/office/powerpoint/2010/main" val="20384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58208" y="2283718"/>
            <a:ext cx="5278288" cy="576064"/>
          </a:xfrm>
        </p:spPr>
        <p:txBody>
          <a:bodyPr/>
          <a:lstStyle/>
          <a:p>
            <a:pPr algn="ctr"/>
            <a:r>
              <a:rPr lang="en-US" altLang="ko-KR" b="1" dirty="0"/>
              <a:t>The origin of language</a:t>
            </a:r>
            <a:endParaRPr lang="ko-KR" altLang="en-US" b="1" dirty="0"/>
          </a:p>
        </p:txBody>
      </p:sp>
      <p:sp>
        <p:nvSpPr>
          <p:cNvPr id="5" name="Oval 4"/>
          <p:cNvSpPr/>
          <p:nvPr/>
        </p:nvSpPr>
        <p:spPr>
          <a:xfrm>
            <a:off x="2843808" y="2114550"/>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b="1" dirty="0">
                <a:solidFill>
                  <a:srgbClr val="EC771B"/>
                </a:solidFill>
              </a:rPr>
              <a:t>2</a:t>
            </a:r>
            <a:endParaRPr lang="ko-KR" altLang="en-US" b="1" dirty="0">
              <a:solidFill>
                <a:srgbClr val="EC771B"/>
              </a:solidFill>
            </a:endParaRPr>
          </a:p>
        </p:txBody>
      </p:sp>
    </p:spTree>
    <p:extLst>
      <p:ext uri="{BB962C8B-B14F-4D97-AF65-F5344CB8AC3E}">
        <p14:creationId xmlns:p14="http://schemas.microsoft.com/office/powerpoint/2010/main" val="3321685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95536" y="1694587"/>
            <a:ext cx="8496944" cy="2492990"/>
          </a:xfrm>
          <a:prstGeom prst="rect">
            <a:avLst/>
          </a:prstGeom>
        </p:spPr>
        <p:txBody>
          <a:bodyPr wrap="square">
            <a:spAutoFit/>
          </a:bodyPr>
          <a:lstStyle/>
          <a:p>
            <a:pPr algn="just"/>
            <a:r>
              <a:rPr lang="en-GB" sz="2400" dirty="0">
                <a:latin typeface="Times New Roman" panose="02020603050405020304" pitchFamily="18" charset="0"/>
                <a:cs typeface="Times New Roman" panose="02020603050405020304" pitchFamily="18" charset="0"/>
              </a:rPr>
              <a:t>Taken quite literally, you have been asked a yes-no </a:t>
            </a:r>
            <a:r>
              <a:rPr lang="en-GB" sz="2400" dirty="0" smtClean="0">
                <a:latin typeface="Times New Roman" panose="02020603050405020304" pitchFamily="18" charset="0"/>
                <a:cs typeface="Times New Roman" panose="02020603050405020304" pitchFamily="18" charset="0"/>
              </a:rPr>
              <a:t>question </a:t>
            </a:r>
            <a:r>
              <a:rPr lang="en-GB" sz="2400" dirty="0">
                <a:latin typeface="Times New Roman" panose="02020603050405020304" pitchFamily="18" charset="0"/>
                <a:cs typeface="Times New Roman" panose="02020603050405020304" pitchFamily="18" charset="0"/>
              </a:rPr>
              <a:t>about </a:t>
            </a:r>
            <a:r>
              <a:rPr lang="en-GB" sz="2400" dirty="0" smtClean="0">
                <a:latin typeface="Times New Roman" panose="02020603050405020304" pitchFamily="18" charset="0"/>
                <a:cs typeface="Times New Roman" panose="02020603050405020304" pitchFamily="18" charset="0"/>
              </a:rPr>
              <a:t> your </a:t>
            </a:r>
            <a:r>
              <a:rPr lang="en-GB" sz="2400" dirty="0">
                <a:latin typeface="Times New Roman" panose="02020603050405020304" pitchFamily="18" charset="0"/>
                <a:cs typeface="Times New Roman" panose="02020603050405020304" pitchFamily="18" charset="0"/>
              </a:rPr>
              <a:t>door-closing abilities, but you would probably not even think of interpreting the question in </a:t>
            </a:r>
            <a:r>
              <a:rPr lang="en-GB" sz="2400" dirty="0" smtClean="0">
                <a:latin typeface="Times New Roman" panose="02020603050405020304" pitchFamily="18" charset="0"/>
                <a:cs typeface="Times New Roman" panose="02020603050405020304" pitchFamily="18" charset="0"/>
              </a:rPr>
              <a:t> that </a:t>
            </a:r>
            <a:r>
              <a:rPr lang="en-GB" sz="2400" dirty="0">
                <a:latin typeface="Times New Roman" panose="02020603050405020304" pitchFamily="18" charset="0"/>
                <a:cs typeface="Times New Roman" panose="02020603050405020304" pitchFamily="18" charset="0"/>
              </a:rPr>
              <a:t>way; instead, you </a:t>
            </a:r>
            <a:r>
              <a:rPr lang="en-GB" sz="2400" dirty="0" smtClean="0">
                <a:latin typeface="Times New Roman" panose="02020603050405020304" pitchFamily="18" charset="0"/>
                <a:cs typeface="Times New Roman" panose="02020603050405020304" pitchFamily="18" charset="0"/>
              </a:rPr>
              <a:t>would            </a:t>
            </a:r>
            <a:r>
              <a:rPr lang="en-GB" sz="2400" dirty="0">
                <a:latin typeface="Times New Roman" panose="02020603050405020304" pitchFamily="18" charset="0"/>
                <a:cs typeface="Times New Roman" panose="02020603050405020304" pitchFamily="18" charset="0"/>
              </a:rPr>
              <a:t>understand it as a request to close the door. Your ability to use </a:t>
            </a:r>
            <a:r>
              <a:rPr lang="en-GB" sz="2400" dirty="0" smtClean="0">
                <a:latin typeface="Times New Roman" panose="02020603050405020304" pitchFamily="18" charset="0"/>
                <a:cs typeface="Times New Roman" panose="02020603050405020304" pitchFamily="18" charset="0"/>
              </a:rPr>
              <a:t>        context </a:t>
            </a:r>
            <a:r>
              <a:rPr lang="en-GB" sz="2400" dirty="0">
                <a:latin typeface="Times New Roman" panose="02020603050405020304" pitchFamily="18" charset="0"/>
                <a:cs typeface="Times New Roman" panose="02020603050405020304" pitchFamily="18" charset="0"/>
              </a:rPr>
              <a:t>in order to interpret an utterance’s meaning is part of your </a:t>
            </a:r>
            <a:r>
              <a:rPr lang="en-GB" sz="2400" dirty="0" smtClean="0">
                <a:latin typeface="Times New Roman" panose="02020603050405020304" pitchFamily="18" charset="0"/>
                <a:cs typeface="Times New Roman" panose="02020603050405020304" pitchFamily="18" charset="0"/>
              </a:rPr>
              <a:t> knowledge of   </a:t>
            </a:r>
            <a:r>
              <a:rPr lang="en-GB" sz="3200" dirty="0" smtClean="0">
                <a:solidFill>
                  <a:srgbClr val="FF0000"/>
                </a:solidFill>
                <a:latin typeface="Times New Roman" panose="02020603050405020304" pitchFamily="18" charset="0"/>
                <a:cs typeface="Times New Roman" panose="02020603050405020304" pitchFamily="18" charset="0"/>
              </a:rPr>
              <a:t>pragmatics</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0006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251520" y="2110085"/>
            <a:ext cx="8712968" cy="1384995"/>
          </a:xfrm>
          <a:prstGeom prst="rect">
            <a:avLst/>
          </a:prstGeom>
        </p:spPr>
        <p:txBody>
          <a:bodyPr wrap="square">
            <a:spAutoFit/>
          </a:bodyPr>
          <a:lstStyle/>
          <a:p>
            <a:pPr algn="just"/>
            <a:r>
              <a:rPr lang="en-GB" sz="2800" dirty="0">
                <a:latin typeface="Times New Roman" panose="02020603050405020304" pitchFamily="18" charset="0"/>
                <a:cs typeface="Times New Roman" panose="02020603050405020304" pitchFamily="18" charset="0"/>
              </a:rPr>
              <a:t>Your knowledge of pragmatics also helps you figure out </a:t>
            </a:r>
            <a:r>
              <a:rPr lang="en-GB" sz="2800" dirty="0" smtClean="0">
                <a:latin typeface="Times New Roman" panose="02020603050405020304" pitchFamily="18" charset="0"/>
                <a:cs typeface="Times New Roman" panose="02020603050405020304" pitchFamily="18" charset="0"/>
              </a:rPr>
              <a:t>   which utterances </a:t>
            </a:r>
            <a:r>
              <a:rPr lang="en-GB" sz="2800" dirty="0">
                <a:latin typeface="Times New Roman" panose="02020603050405020304" pitchFamily="18" charset="0"/>
                <a:cs typeface="Times New Roman" panose="02020603050405020304" pitchFamily="18" charset="0"/>
              </a:rPr>
              <a:t>are appropriate or inappropriate in any </a:t>
            </a:r>
            <a:r>
              <a:rPr lang="en-GB" sz="2800" dirty="0" smtClean="0">
                <a:latin typeface="Times New Roman" panose="02020603050405020304" pitchFamily="18" charset="0"/>
                <a:cs typeface="Times New Roman" panose="02020603050405020304" pitchFamily="18" charset="0"/>
              </a:rPr>
              <a:t>     given situation.</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6810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23528" y="1417588"/>
            <a:ext cx="8712968" cy="2677656"/>
          </a:xfrm>
          <a:prstGeom prst="rect">
            <a:avLst/>
          </a:prstGeom>
        </p:spPr>
        <p:txBody>
          <a:bodyPr wrap="square">
            <a:spAutoFit/>
          </a:bodyPr>
          <a:lstStyle/>
          <a:p>
            <a:pPr algn="just"/>
            <a:r>
              <a:rPr lang="en-GB" sz="2800" dirty="0">
                <a:latin typeface="Times New Roman" panose="02020603050405020304" pitchFamily="18" charset="0"/>
                <a:cs typeface="Times New Roman" panose="02020603050405020304" pitchFamily="18" charset="0"/>
              </a:rPr>
              <a:t>Each of these elements of language—</a:t>
            </a:r>
            <a:r>
              <a:rPr lang="en-GB" sz="2800" dirty="0">
                <a:solidFill>
                  <a:srgbClr val="FE51C2"/>
                </a:solidFill>
                <a:latin typeface="Times New Roman" panose="02020603050405020304" pitchFamily="18" charset="0"/>
                <a:cs typeface="Times New Roman" panose="02020603050405020304" pitchFamily="18" charset="0"/>
              </a:rPr>
              <a:t>phonetics</a:t>
            </a:r>
            <a:r>
              <a:rPr lang="en-GB" sz="2800" dirty="0">
                <a:latin typeface="Times New Roman" panose="02020603050405020304" pitchFamily="18" charset="0"/>
                <a:cs typeface="Times New Roman" panose="02020603050405020304" pitchFamily="18" charset="0"/>
              </a:rPr>
              <a:t>, </a:t>
            </a:r>
            <a:r>
              <a:rPr lang="en-GB" sz="2800" dirty="0" smtClean="0">
                <a:solidFill>
                  <a:srgbClr val="FE51C2"/>
                </a:solidFill>
                <a:latin typeface="Times New Roman" panose="02020603050405020304" pitchFamily="18" charset="0"/>
                <a:cs typeface="Times New Roman" panose="02020603050405020304" pitchFamily="18" charset="0"/>
              </a:rPr>
              <a:t>phonology</a:t>
            </a:r>
            <a:r>
              <a:rPr lang="en-GB" sz="2800" dirty="0">
                <a:latin typeface="Times New Roman" panose="02020603050405020304" pitchFamily="18" charset="0"/>
                <a:cs typeface="Times New Roman" panose="02020603050405020304" pitchFamily="18" charset="0"/>
              </a:rPr>
              <a:t>, </a:t>
            </a:r>
            <a:r>
              <a:rPr lang="en-GB" sz="2800" dirty="0">
                <a:solidFill>
                  <a:srgbClr val="FE51C2"/>
                </a:solidFill>
                <a:latin typeface="Times New Roman" panose="02020603050405020304" pitchFamily="18" charset="0"/>
                <a:cs typeface="Times New Roman" panose="02020603050405020304" pitchFamily="18" charset="0"/>
              </a:rPr>
              <a:t>morphology</a:t>
            </a:r>
            <a:r>
              <a:rPr lang="en-GB" sz="2800" dirty="0">
                <a:latin typeface="Times New Roman" panose="02020603050405020304" pitchFamily="18" charset="0"/>
                <a:cs typeface="Times New Roman" panose="02020603050405020304" pitchFamily="18" charset="0"/>
              </a:rPr>
              <a:t>, </a:t>
            </a:r>
            <a:r>
              <a:rPr lang="en-GB" sz="2800" dirty="0">
                <a:solidFill>
                  <a:srgbClr val="FE51C2"/>
                </a:solidFill>
                <a:latin typeface="Times New Roman" panose="02020603050405020304" pitchFamily="18" charset="0"/>
                <a:cs typeface="Times New Roman" panose="02020603050405020304" pitchFamily="18" charset="0"/>
              </a:rPr>
              <a:t>syntax</a:t>
            </a:r>
            <a:r>
              <a:rPr lang="en-GB" sz="2800" dirty="0">
                <a:latin typeface="Times New Roman" panose="02020603050405020304" pitchFamily="18" charset="0"/>
                <a:cs typeface="Times New Roman" panose="02020603050405020304" pitchFamily="18" charset="0"/>
              </a:rPr>
              <a:t>, </a:t>
            </a:r>
            <a:r>
              <a:rPr lang="en-GB" sz="2800" dirty="0">
                <a:solidFill>
                  <a:srgbClr val="FE51C2"/>
                </a:solidFill>
                <a:latin typeface="Times New Roman" panose="02020603050405020304" pitchFamily="18" charset="0"/>
                <a:cs typeface="Times New Roman" panose="02020603050405020304" pitchFamily="18" charset="0"/>
              </a:rPr>
              <a:t>semantics</a:t>
            </a:r>
            <a:r>
              <a:rPr lang="en-GB" sz="2800" dirty="0">
                <a:latin typeface="Times New Roman" panose="02020603050405020304" pitchFamily="18" charset="0"/>
                <a:cs typeface="Times New Roman" panose="02020603050405020304" pitchFamily="18" charset="0"/>
              </a:rPr>
              <a:t>, and </a:t>
            </a:r>
            <a:r>
              <a:rPr lang="en-GB" sz="2800" dirty="0" smtClean="0">
                <a:latin typeface="Times New Roman" panose="02020603050405020304" pitchFamily="18" charset="0"/>
                <a:cs typeface="Times New Roman" panose="02020603050405020304" pitchFamily="18" charset="0"/>
              </a:rPr>
              <a:t>  </a:t>
            </a:r>
            <a:r>
              <a:rPr lang="en-GB" sz="2800" dirty="0" smtClean="0">
                <a:solidFill>
                  <a:srgbClr val="FE51C2"/>
                </a:solidFill>
                <a:latin typeface="Times New Roman" panose="02020603050405020304" pitchFamily="18" charset="0"/>
                <a:cs typeface="Times New Roman" panose="02020603050405020304" pitchFamily="18" charset="0"/>
              </a:rPr>
              <a:t>pragmatics</a:t>
            </a:r>
            <a:r>
              <a:rPr lang="en-GB" sz="2800" dirty="0" smtClean="0">
                <a:latin typeface="Times New Roman" panose="02020603050405020304" pitchFamily="18" charset="0"/>
                <a:cs typeface="Times New Roman" panose="02020603050405020304" pitchFamily="18" charset="0"/>
              </a:rPr>
              <a:t>—is </a:t>
            </a:r>
            <a:r>
              <a:rPr lang="en-GB" sz="2800" dirty="0">
                <a:latin typeface="Times New Roman" panose="02020603050405020304" pitchFamily="18" charset="0"/>
                <a:cs typeface="Times New Roman" panose="02020603050405020304" pitchFamily="18" charset="0"/>
              </a:rPr>
              <a:t>part </a:t>
            </a:r>
            <a:r>
              <a:rPr lang="en-GB" sz="2800" dirty="0" smtClean="0">
                <a:latin typeface="Times New Roman" panose="02020603050405020304" pitchFamily="18" charset="0"/>
                <a:cs typeface="Times New Roman" panose="02020603050405020304" pitchFamily="18" charset="0"/>
              </a:rPr>
              <a:t>  of </a:t>
            </a:r>
            <a:r>
              <a:rPr lang="en-GB" sz="2800" dirty="0">
                <a:latin typeface="Times New Roman" panose="02020603050405020304" pitchFamily="18" charset="0"/>
                <a:cs typeface="Times New Roman" panose="02020603050405020304" pitchFamily="18" charset="0"/>
              </a:rPr>
              <a:t>your linguistic competence and is therefore an integral </a:t>
            </a:r>
            <a:r>
              <a:rPr lang="en-GB" sz="2800" dirty="0" smtClean="0">
                <a:latin typeface="Times New Roman" panose="02020603050405020304" pitchFamily="18" charset="0"/>
                <a:cs typeface="Times New Roman" panose="02020603050405020304" pitchFamily="18" charset="0"/>
              </a:rPr>
              <a:t>  part </a:t>
            </a:r>
            <a:r>
              <a:rPr lang="en-GB" sz="2800" dirty="0">
                <a:latin typeface="Times New Roman" panose="02020603050405020304" pitchFamily="18" charset="0"/>
                <a:cs typeface="Times New Roman" panose="02020603050405020304" pitchFamily="18" charset="0"/>
              </a:rPr>
              <a:t>of the way that you </a:t>
            </a:r>
            <a:r>
              <a:rPr lang="en-GB" sz="2800" dirty="0" smtClean="0">
                <a:latin typeface="Times New Roman" panose="02020603050405020304" pitchFamily="18" charset="0"/>
                <a:cs typeface="Times New Roman" panose="02020603050405020304" pitchFamily="18" charset="0"/>
              </a:rPr>
              <a:t> communicate </a:t>
            </a:r>
            <a:r>
              <a:rPr lang="en-GB" sz="2800" dirty="0">
                <a:latin typeface="Times New Roman" panose="02020603050405020304" pitchFamily="18" charset="0"/>
                <a:cs typeface="Times New Roman" panose="02020603050405020304" pitchFamily="18" charset="0"/>
              </a:rPr>
              <a:t>linguistically. These are the things </a:t>
            </a:r>
            <a:r>
              <a:rPr lang="en-GB" sz="2800" dirty="0" smtClean="0">
                <a:latin typeface="Times New Roman" panose="02020603050405020304" pitchFamily="18" charset="0"/>
                <a:cs typeface="Times New Roman" panose="02020603050405020304" pitchFamily="18" charset="0"/>
              </a:rPr>
              <a:t>that </a:t>
            </a:r>
            <a:r>
              <a:rPr lang="en-GB" sz="2800" dirty="0">
                <a:latin typeface="Times New Roman" panose="02020603050405020304" pitchFamily="18" charset="0"/>
                <a:cs typeface="Times New Roman" panose="02020603050405020304" pitchFamily="18" charset="0"/>
              </a:rPr>
              <a:t>you know when you say that you know a </a:t>
            </a:r>
            <a:r>
              <a:rPr lang="en-GB" sz="2800" dirty="0" smtClean="0">
                <a:latin typeface="Times New Roman" panose="02020603050405020304" pitchFamily="18" charset="0"/>
                <a:cs typeface="Times New Roman" panose="02020603050405020304" pitchFamily="18" charset="0"/>
              </a:rPr>
              <a:t>          language</a:t>
            </a:r>
            <a:r>
              <a:rPr lang="en-GB"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49349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sz="3200" dirty="0" smtClean="0"/>
          </a:p>
          <a:p>
            <a:endParaRPr lang="en-GB" sz="3200" dirty="0"/>
          </a:p>
          <a:p>
            <a:endParaRPr lang="en-GB" sz="3200" dirty="0" smtClean="0"/>
          </a:p>
          <a:p>
            <a:endParaRPr lang="en-GB" sz="3200" dirty="0"/>
          </a:p>
          <a:p>
            <a:endParaRPr lang="en-GB" sz="3200" smtClean="0"/>
          </a:p>
          <a:p>
            <a:r>
              <a:rPr lang="en-GB" sz="3200" smtClean="0"/>
              <a:t>What </a:t>
            </a:r>
            <a:r>
              <a:rPr lang="en-GB" sz="3200" dirty="0" smtClean="0"/>
              <a:t>is LANGUAGE?</a:t>
            </a:r>
            <a:endParaRPr lang="en-GB" sz="3200" dirty="0"/>
          </a:p>
        </p:txBody>
      </p:sp>
    </p:spTree>
    <p:extLst>
      <p:ext uri="{BB962C8B-B14F-4D97-AF65-F5344CB8AC3E}">
        <p14:creationId xmlns:p14="http://schemas.microsoft.com/office/powerpoint/2010/main" val="32428256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According to Sapir:” Language is a purely human and non-instinctive method of communicating ideas, emotions,  and desires by means of voluntarily produced symbols”. This definition suffers from several defects. </a:t>
            </a:r>
          </a:p>
        </p:txBody>
      </p:sp>
    </p:spTree>
    <p:extLst>
      <p:ext uri="{BB962C8B-B14F-4D97-AF65-F5344CB8AC3E}">
        <p14:creationId xmlns:p14="http://schemas.microsoft.com/office/powerpoint/2010/main" val="13460186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However we </a:t>
            </a:r>
            <a:r>
              <a:rPr lang="en-US" altLang="ko-KR" sz="3200" b="1" dirty="0" smtClean="0">
                <a:solidFill>
                  <a:srgbClr val="C00000"/>
                </a:solidFill>
              </a:rPr>
              <a:t>broadly </a:t>
            </a:r>
            <a:r>
              <a:rPr lang="en-US" altLang="ko-KR" sz="3200" b="1" dirty="0">
                <a:solidFill>
                  <a:srgbClr val="C00000"/>
                </a:solidFill>
              </a:rPr>
              <a:t>construe the terms ‘idea’, ‘emotion’ and ‘desire’, it seems clear that there is much that is communicated by language which is not covered by any of them; and ‘idea’ in particular is inherently imprecise. </a:t>
            </a:r>
          </a:p>
        </p:txBody>
      </p:sp>
    </p:spTree>
    <p:extLst>
      <p:ext uri="{BB962C8B-B14F-4D97-AF65-F5344CB8AC3E}">
        <p14:creationId xmlns:p14="http://schemas.microsoft.com/office/powerpoint/2010/main" val="15309539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On the other hand, there are many systems of voluntarily produced symbols that we only count as language in what we feel to be an extended or metaphorical sense of the word language. For example, what is now probably referred to by means of the expression ‘body language’- which makes use of gestures, postures, eye-gaze, etc. </a:t>
            </a:r>
          </a:p>
        </p:txBody>
      </p:sp>
    </p:spTree>
    <p:extLst>
      <p:ext uri="{BB962C8B-B14F-4D97-AF65-F5344CB8AC3E}">
        <p14:creationId xmlns:p14="http://schemas.microsoft.com/office/powerpoint/2010/main" val="23836478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Bloch and Trager wrote in their Outline of Linguistic Analysis:” A language is a system of arbitrary vocal symbols by means of which a social group co-operates”. What is striking about this definition, in contrast with Sapir’s, is that it makes no appeal, except indirectly and by implication, to the communicative function of language. </a:t>
            </a:r>
          </a:p>
        </p:txBody>
      </p:sp>
    </p:spTree>
    <p:extLst>
      <p:ext uri="{BB962C8B-B14F-4D97-AF65-F5344CB8AC3E}">
        <p14:creationId xmlns:p14="http://schemas.microsoft.com/office/powerpoint/2010/main" val="13004323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Instead, it puts emphasis upon its social function; and, in doing so, it takes a rather narrow view of the role that language plays in society. The Bloch and Trager definition differs from Sapir’s in that it brings in the property of arbitrariness and explicitly restricts language to spoken language.</a:t>
            </a:r>
          </a:p>
        </p:txBody>
      </p:sp>
    </p:spTree>
    <p:extLst>
      <p:ext uri="{BB962C8B-B14F-4D97-AF65-F5344CB8AC3E}">
        <p14:creationId xmlns:p14="http://schemas.microsoft.com/office/powerpoint/2010/main" val="8254015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In his Essay on Language, Hall tells us that language is “The institution whereby humans communicate and interact with each other by means of habitually used oral-auditory arbitrary symbols”</a:t>
            </a:r>
          </a:p>
        </p:txBody>
      </p:sp>
    </p:spTree>
    <p:extLst>
      <p:ext uri="{BB962C8B-B14F-4D97-AF65-F5344CB8AC3E}">
        <p14:creationId xmlns:p14="http://schemas.microsoft.com/office/powerpoint/2010/main" val="1647125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Anthropologists believe that if we knew when language first appeared, we would know when Man came into existence. They think that Man came into existence around one or two million years ago; however, the first writings go back to the Sumerians of 4000 B.C. Still, these figures provide no significant information as to the actual origin of Man and hence language. </a:t>
            </a:r>
            <a:endParaRPr lang="ko-KR" altLang="en-US" sz="3200" b="1" dirty="0">
              <a:solidFill>
                <a:srgbClr val="C00000"/>
              </a:solidFill>
            </a:endParaRPr>
          </a:p>
        </p:txBody>
      </p:sp>
    </p:spTree>
    <p:extLst>
      <p:ext uri="{BB962C8B-B14F-4D97-AF65-F5344CB8AC3E}">
        <p14:creationId xmlns:p14="http://schemas.microsoft.com/office/powerpoint/2010/main" val="36346457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36544" y="2384757"/>
            <a:ext cx="7339786" cy="2308324"/>
          </a:xfrm>
          <a:prstGeom prst="rect">
            <a:avLst/>
          </a:prstGeom>
          <a:noFill/>
        </p:spPr>
        <p:txBody>
          <a:bodyPr wrap="square" rtlCol="0">
            <a:spAutoFit/>
          </a:bodyPr>
          <a:lstStyle/>
          <a:p>
            <a:pPr indent="463550" algn="just"/>
            <a:r>
              <a:rPr lang="en-US" altLang="ko-KR" sz="2400" b="1" dirty="0">
                <a:solidFill>
                  <a:schemeClr val="tx1">
                    <a:lumMod val="75000"/>
                    <a:lumOff val="25000"/>
                  </a:schemeClr>
                </a:solidFill>
                <a:cs typeface="Arial" pitchFamily="34" charset="0"/>
              </a:rPr>
              <a:t>The term ‘oral-auditory’ can be taken to be roughly equivalent to ‘vocal’, differing from it only in that ‘oral-auditory’ makes reference to the hearer as well as to the speaker (i.e. to the receiver as well as the sender of the vocal signals that we identify as language-utterances).</a:t>
            </a:r>
          </a:p>
        </p:txBody>
      </p:sp>
      <p:sp>
        <p:nvSpPr>
          <p:cNvPr id="16" name="TextBox 15"/>
          <p:cNvSpPr txBox="1"/>
          <p:nvPr/>
        </p:nvSpPr>
        <p:spPr>
          <a:xfrm>
            <a:off x="1223056" y="1101996"/>
            <a:ext cx="7349118" cy="830997"/>
          </a:xfrm>
          <a:prstGeom prst="rect">
            <a:avLst/>
          </a:prstGeom>
          <a:noFill/>
        </p:spPr>
        <p:txBody>
          <a:bodyPr wrap="square" rtlCol="0">
            <a:spAutoFit/>
          </a:bodyPr>
          <a:lstStyle/>
          <a:p>
            <a:pPr indent="338138" algn="just"/>
            <a:r>
              <a:rPr lang="en-US" altLang="ko-KR" sz="2400" b="1" dirty="0">
                <a:solidFill>
                  <a:schemeClr val="tx1">
                    <a:lumMod val="75000"/>
                    <a:lumOff val="25000"/>
                  </a:schemeClr>
                </a:solidFill>
                <a:cs typeface="Arial" pitchFamily="34" charset="0"/>
              </a:rPr>
              <a:t>The fact that both communication and interaction are introduced into the definition</a:t>
            </a:r>
          </a:p>
        </p:txBody>
      </p:sp>
      <p:sp>
        <p:nvSpPr>
          <p:cNvPr id="18" name="Oval 17"/>
          <p:cNvSpPr/>
          <p:nvPr/>
        </p:nvSpPr>
        <p:spPr>
          <a:xfrm>
            <a:off x="571826" y="1149737"/>
            <a:ext cx="552754" cy="5527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Oval 18"/>
          <p:cNvSpPr/>
          <p:nvPr/>
        </p:nvSpPr>
        <p:spPr>
          <a:xfrm>
            <a:off x="567670" y="2474912"/>
            <a:ext cx="552754" cy="5527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p:cNvSpPr txBox="1"/>
          <p:nvPr/>
        </p:nvSpPr>
        <p:spPr>
          <a:xfrm>
            <a:off x="627630" y="1241448"/>
            <a:ext cx="441146" cy="369332"/>
          </a:xfrm>
          <a:prstGeom prst="rect">
            <a:avLst/>
          </a:prstGeom>
          <a:noFill/>
        </p:spPr>
        <p:txBody>
          <a:bodyPr wrap="none" rtlCol="0">
            <a:spAutoFit/>
          </a:bodyPr>
          <a:lstStyle/>
          <a:p>
            <a:r>
              <a:rPr lang="en-US" altLang="ko-KR" b="1" dirty="0">
                <a:solidFill>
                  <a:schemeClr val="bg1"/>
                </a:solidFill>
                <a:cs typeface="Arial" pitchFamily="34" charset="0"/>
              </a:rPr>
              <a:t>01</a:t>
            </a:r>
            <a:endParaRPr lang="ko-KR" altLang="en-US" b="1" dirty="0">
              <a:solidFill>
                <a:schemeClr val="bg1"/>
              </a:solidFill>
              <a:cs typeface="Arial" pitchFamily="34" charset="0"/>
            </a:endParaRPr>
          </a:p>
        </p:txBody>
      </p:sp>
      <p:sp>
        <p:nvSpPr>
          <p:cNvPr id="21" name="TextBox 20"/>
          <p:cNvSpPr txBox="1"/>
          <p:nvPr/>
        </p:nvSpPr>
        <p:spPr>
          <a:xfrm>
            <a:off x="623474" y="2566623"/>
            <a:ext cx="441146" cy="369332"/>
          </a:xfrm>
          <a:prstGeom prst="rect">
            <a:avLst/>
          </a:prstGeom>
          <a:noFill/>
        </p:spPr>
        <p:txBody>
          <a:bodyPr wrap="square" rtlCol="0">
            <a:spAutoFit/>
          </a:bodyPr>
          <a:lstStyle/>
          <a:p>
            <a:r>
              <a:rPr lang="en-US" altLang="ko-KR" b="1" dirty="0">
                <a:solidFill>
                  <a:schemeClr val="bg1"/>
                </a:solidFill>
                <a:cs typeface="Arial" pitchFamily="34" charset="0"/>
              </a:rPr>
              <a:t>02</a:t>
            </a:r>
            <a:endParaRPr lang="ko-KR" altLang="en-US" b="1" dirty="0">
              <a:solidFill>
                <a:schemeClr val="bg1"/>
              </a:solidFill>
              <a:cs typeface="Arial" pitchFamily="34" charset="0"/>
            </a:endParaRPr>
          </a:p>
        </p:txBody>
      </p:sp>
      <p:sp>
        <p:nvSpPr>
          <p:cNvPr id="22" name="Text Placeholder 1">
            <a:extLst>
              <a:ext uri="{FF2B5EF4-FFF2-40B4-BE49-F238E27FC236}">
                <a16:creationId xmlns:a16="http://schemas.microsoft.com/office/drawing/2014/main" xmlns="" id="{5E5A3412-4C91-4058-B56A-E892ADE28C2A}"/>
              </a:ext>
            </a:extLst>
          </p:cNvPr>
          <p:cNvSpPr>
            <a:spLocks noGrp="1"/>
          </p:cNvSpPr>
          <p:nvPr>
            <p:ph type="body" sz="quarter" idx="10"/>
          </p:nvPr>
        </p:nvSpPr>
        <p:spPr>
          <a:xfrm>
            <a:off x="104048" y="195487"/>
            <a:ext cx="8932447" cy="1080120"/>
          </a:xfrm>
        </p:spPr>
        <p:txBody>
          <a:bodyPr/>
          <a:lstStyle/>
          <a:p>
            <a:r>
              <a:rPr lang="en-US" altLang="ko-KR" sz="2400" b="1" dirty="0">
                <a:solidFill>
                  <a:srgbClr val="C00000"/>
                </a:solidFill>
              </a:rPr>
              <a:t>Among the points to notice here are:</a:t>
            </a:r>
          </a:p>
        </p:txBody>
      </p:sp>
    </p:spTree>
    <p:extLst>
      <p:ext uri="{BB962C8B-B14F-4D97-AF65-F5344CB8AC3E}">
        <p14:creationId xmlns:p14="http://schemas.microsoft.com/office/powerpoint/2010/main" val="33962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animBg="1"/>
      <p:bldP spid="19" grpId="0" animBg="1"/>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dirty="0"/>
          </a:p>
        </p:txBody>
      </p:sp>
      <p:sp>
        <p:nvSpPr>
          <p:cNvPr id="3" name="عنصر نائب للنص 2"/>
          <p:cNvSpPr>
            <a:spLocks noGrp="1"/>
          </p:cNvSpPr>
          <p:nvPr>
            <p:ph type="body" sz="quarter" idx="11"/>
          </p:nvPr>
        </p:nvSpPr>
        <p:spPr>
          <a:xfrm>
            <a:off x="0" y="555526"/>
            <a:ext cx="9144000" cy="534458"/>
          </a:xfrm>
        </p:spPr>
        <p:txBody>
          <a:bodyPr/>
          <a:lstStyle/>
          <a:p>
            <a:endParaRPr lang="ar-DZ" dirty="0" smtClean="0"/>
          </a:p>
          <a:p>
            <a:endParaRPr lang="ar-DZ" sz="2400" dirty="0" smtClean="0">
              <a:solidFill>
                <a:schemeClr val="tx2">
                  <a:lumMod val="60000"/>
                  <a:lumOff val="40000"/>
                </a:schemeClr>
              </a:solidFill>
            </a:endParaRPr>
          </a:p>
          <a:p>
            <a:r>
              <a:rPr lang="en-GB" sz="2400" dirty="0" smtClean="0">
                <a:solidFill>
                  <a:schemeClr val="tx2">
                    <a:lumMod val="60000"/>
                    <a:lumOff val="40000"/>
                  </a:schemeClr>
                </a:solidFill>
              </a:rPr>
              <a:t>Design </a:t>
            </a:r>
            <a:r>
              <a:rPr lang="en-GB" sz="2400" dirty="0">
                <a:solidFill>
                  <a:schemeClr val="tx2">
                    <a:lumMod val="60000"/>
                    <a:lumOff val="40000"/>
                  </a:schemeClr>
                </a:solidFill>
              </a:rPr>
              <a:t>Features of Language</a:t>
            </a:r>
          </a:p>
          <a:p>
            <a:endParaRPr lang="en-GB" dirty="0"/>
          </a:p>
          <a:p>
            <a:endParaRPr lang="en-GB" dirty="0"/>
          </a:p>
        </p:txBody>
      </p:sp>
      <p:sp>
        <p:nvSpPr>
          <p:cNvPr id="4" name="مستطيل 3"/>
          <p:cNvSpPr/>
          <p:nvPr/>
        </p:nvSpPr>
        <p:spPr>
          <a:xfrm>
            <a:off x="395536" y="1417588"/>
            <a:ext cx="8280920" cy="3108543"/>
          </a:xfrm>
          <a:prstGeom prst="rect">
            <a:avLst/>
          </a:prstGeom>
        </p:spPr>
        <p:txBody>
          <a:bodyPr wrap="square">
            <a:spAutoFit/>
          </a:bodyPr>
          <a:lstStyle/>
          <a:p>
            <a:pPr algn="just"/>
            <a:r>
              <a:rPr lang="en-GB" sz="2800" dirty="0" smtClean="0">
                <a:latin typeface="Times New Roman" panose="02020603050405020304" pitchFamily="18" charset="0"/>
                <a:cs typeface="Times New Roman" panose="02020603050405020304" pitchFamily="18" charset="0"/>
              </a:rPr>
              <a:t>    Defining </a:t>
            </a:r>
            <a:r>
              <a:rPr lang="en-GB" sz="2800" dirty="0">
                <a:latin typeface="Times New Roman" panose="02020603050405020304" pitchFamily="18" charset="0"/>
                <a:cs typeface="Times New Roman" panose="02020603050405020304" pitchFamily="18" charset="0"/>
              </a:rPr>
              <a:t>language turns out to be a remarkably </a:t>
            </a:r>
            <a:r>
              <a:rPr lang="en-GB" sz="2800" dirty="0" smtClean="0">
                <a:latin typeface="Times New Roman" panose="02020603050405020304" pitchFamily="18" charset="0"/>
                <a:cs typeface="Times New Roman" panose="02020603050405020304" pitchFamily="18" charset="0"/>
              </a:rPr>
              <a:t>            difficult </a:t>
            </a:r>
            <a:r>
              <a:rPr lang="en-GB" sz="2800" dirty="0">
                <a:latin typeface="Times New Roman" panose="02020603050405020304" pitchFamily="18" charset="0"/>
                <a:cs typeface="Times New Roman" panose="02020603050405020304" pitchFamily="18" charset="0"/>
              </a:rPr>
              <a:t>task: nobody seems to be able to find a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definition </a:t>
            </a:r>
            <a:r>
              <a:rPr lang="en-GB" sz="2800" dirty="0">
                <a:latin typeface="Times New Roman" panose="02020603050405020304" pitchFamily="18" charset="0"/>
                <a:cs typeface="Times New Roman" panose="02020603050405020304" pitchFamily="18" charset="0"/>
              </a:rPr>
              <a:t>of language that captures its fundamental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nature</a:t>
            </a:r>
            <a:r>
              <a:rPr lang="en-GB" sz="2800" dirty="0">
                <a:latin typeface="Times New Roman" panose="02020603050405020304" pitchFamily="18" charset="0"/>
                <a:cs typeface="Times New Roman" panose="02020603050405020304" pitchFamily="18" charset="0"/>
              </a:rPr>
              <a:t>. But if we cannot define language, then we must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come </a:t>
            </a:r>
            <a:r>
              <a:rPr lang="en-GB" sz="2800" dirty="0">
                <a:latin typeface="Times New Roman" panose="02020603050405020304" pitchFamily="18" charset="0"/>
                <a:cs typeface="Times New Roman" panose="02020603050405020304" pitchFamily="18" charset="0"/>
              </a:rPr>
              <a:t>up with some other solution because we still must have some way to identify language when we </a:t>
            </a:r>
            <a:r>
              <a:rPr lang="en-GB" sz="2800" dirty="0" smtClean="0">
                <a:latin typeface="Times New Roman" panose="02020603050405020304" pitchFamily="18" charset="0"/>
                <a:cs typeface="Times New Roman" panose="02020603050405020304" pitchFamily="18" charset="0"/>
              </a:rPr>
              <a:t>come       across </a:t>
            </a:r>
            <a:r>
              <a:rPr lang="en-GB" sz="2800" dirty="0">
                <a:latin typeface="Times New Roman" panose="02020603050405020304" pitchFamily="18" charset="0"/>
                <a:cs typeface="Times New Roman" panose="02020603050405020304" pitchFamily="18" charset="0"/>
              </a:rPr>
              <a:t>it.</a:t>
            </a:r>
          </a:p>
        </p:txBody>
      </p:sp>
    </p:spTree>
    <p:extLst>
      <p:ext uri="{BB962C8B-B14F-4D97-AF65-F5344CB8AC3E}">
        <p14:creationId xmlns:p14="http://schemas.microsoft.com/office/powerpoint/2010/main" val="1670131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95536" y="1417588"/>
            <a:ext cx="8280920" cy="2308324"/>
          </a:xfrm>
          <a:prstGeom prst="rect">
            <a:avLst/>
          </a:prstGeom>
        </p:spPr>
        <p:txBody>
          <a:bodyPr wrap="square">
            <a:spAutoFit/>
          </a:bodyPr>
          <a:lstStyle/>
          <a:p>
            <a:pPr algn="just"/>
            <a:r>
              <a:rPr lang="en-GB" dirty="0" smtClean="0"/>
              <a:t>    </a:t>
            </a:r>
            <a:r>
              <a:rPr lang="en-GB" sz="2400" dirty="0" smtClean="0">
                <a:latin typeface="Times New Roman" panose="02020603050405020304" pitchFamily="18" charset="0"/>
                <a:cs typeface="Times New Roman" panose="02020603050405020304" pitchFamily="18" charset="0"/>
              </a:rPr>
              <a:t>One </a:t>
            </a:r>
            <a:r>
              <a:rPr lang="en-GB" sz="2400" dirty="0">
                <a:latin typeface="Times New Roman" panose="02020603050405020304" pitchFamily="18" charset="0"/>
                <a:cs typeface="Times New Roman" panose="02020603050405020304" pitchFamily="18" charset="0"/>
              </a:rPr>
              <a:t>possibility is to identify the features that something must </a:t>
            </a:r>
            <a:r>
              <a:rPr lang="en-GB" sz="2400" dirty="0" smtClean="0">
                <a:latin typeface="Times New Roman" panose="02020603050405020304" pitchFamily="18" charset="0"/>
                <a:cs typeface="Times New Roman" panose="02020603050405020304" pitchFamily="18" charset="0"/>
              </a:rPr>
              <a:t>   have </a:t>
            </a:r>
            <a:r>
              <a:rPr lang="en-GB" sz="2400" dirty="0">
                <a:latin typeface="Times New Roman" panose="02020603050405020304" pitchFamily="18" charset="0"/>
                <a:cs typeface="Times New Roman" panose="02020603050405020304" pitchFamily="18" charset="0"/>
              </a:rPr>
              <a:t>in order to be a language. Linguist Charles </a:t>
            </a:r>
            <a:r>
              <a:rPr lang="en-GB" sz="2400" dirty="0" err="1">
                <a:latin typeface="Times New Roman" panose="02020603050405020304" pitchFamily="18" charset="0"/>
                <a:cs typeface="Times New Roman" panose="02020603050405020304" pitchFamily="18" charset="0"/>
              </a:rPr>
              <a:t>Hockett</a:t>
            </a:r>
            <a:r>
              <a:rPr lang="en-GB" sz="2400" dirty="0">
                <a:latin typeface="Times New Roman" panose="02020603050405020304" pitchFamily="18" charset="0"/>
                <a:cs typeface="Times New Roman" panose="02020603050405020304" pitchFamily="18" charset="0"/>
              </a:rPr>
              <a:t> designed one such list that identifies descriptive characteristics of language. While his list does not tell us the fundamental nature of language, it does tell us a great deal about what language is like and what </a:t>
            </a:r>
            <a:r>
              <a:rPr lang="en-GB" sz="2400" dirty="0" smtClean="0">
                <a:latin typeface="Times New Roman" panose="02020603050405020304" pitchFamily="18" charset="0"/>
                <a:cs typeface="Times New Roman" panose="02020603050405020304" pitchFamily="18" charset="0"/>
              </a:rPr>
              <a:t>  we </a:t>
            </a:r>
            <a:r>
              <a:rPr lang="en-GB" sz="2400" dirty="0">
                <a:latin typeface="Times New Roman" panose="02020603050405020304" pitchFamily="18" charset="0"/>
                <a:cs typeface="Times New Roman" panose="02020603050405020304" pitchFamily="18" charset="0"/>
              </a:rPr>
              <a:t>can do with it.</a:t>
            </a:r>
          </a:p>
        </p:txBody>
      </p:sp>
    </p:spTree>
    <p:extLst>
      <p:ext uri="{BB962C8B-B14F-4D97-AF65-F5344CB8AC3E}">
        <p14:creationId xmlns:p14="http://schemas.microsoft.com/office/powerpoint/2010/main" val="11686239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95536" y="1140589"/>
            <a:ext cx="8748464" cy="2308324"/>
          </a:xfrm>
          <a:prstGeom prst="rect">
            <a:avLst/>
          </a:prstGeom>
        </p:spPr>
        <p:txBody>
          <a:bodyPr wrap="square">
            <a:spAutoFit/>
          </a:bodyPr>
          <a:lstStyle/>
          <a:p>
            <a:pPr algn="just"/>
            <a:r>
              <a:rPr lang="en-GB" dirty="0" smtClean="0"/>
              <a:t>     </a:t>
            </a:r>
            <a:r>
              <a:rPr lang="en-GB" sz="2400" dirty="0" err="1" smtClean="0">
                <a:latin typeface="Times New Roman" panose="02020603050405020304" pitchFamily="18" charset="0"/>
                <a:cs typeface="Times New Roman" panose="02020603050405020304" pitchFamily="18" charset="0"/>
              </a:rPr>
              <a:t>Hockett’s</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descriptive characteristics of language are known as the design features of language. The list has been modified over the years, but a standard version is provided below. While there are many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kinds </a:t>
            </a:r>
            <a:r>
              <a:rPr lang="en-GB" sz="2400" dirty="0">
                <a:latin typeface="Times New Roman" panose="02020603050405020304" pitchFamily="18" charset="0"/>
                <a:cs typeface="Times New Roman" panose="02020603050405020304" pitchFamily="18" charset="0"/>
              </a:rPr>
              <a:t>of communication systems in the world, all of which follow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some form </a:t>
            </a:r>
            <a:r>
              <a:rPr lang="en-GB" sz="2400" dirty="0">
                <a:latin typeface="Times New Roman" panose="02020603050405020304" pitchFamily="18" charset="0"/>
                <a:cs typeface="Times New Roman" panose="02020603050405020304" pitchFamily="18" charset="0"/>
              </a:rPr>
              <a:t>of the communication </a:t>
            </a:r>
            <a:r>
              <a:rPr lang="en-GB" sz="2400" dirty="0" smtClean="0">
                <a:latin typeface="Times New Roman" panose="02020603050405020304" pitchFamily="18" charset="0"/>
                <a:cs typeface="Times New Roman" panose="02020603050405020304" pitchFamily="18" charset="0"/>
              </a:rPr>
              <a:t>chain, </a:t>
            </a:r>
            <a:r>
              <a:rPr lang="en-GB" sz="2400" dirty="0">
                <a:latin typeface="Times New Roman" panose="02020603050405020304" pitchFamily="18" charset="0"/>
                <a:cs typeface="Times New Roman" panose="02020603050405020304" pitchFamily="18" charset="0"/>
              </a:rPr>
              <a:t>only </a:t>
            </a:r>
            <a:r>
              <a:rPr lang="en-GB" sz="2400" dirty="0" smtClean="0">
                <a:latin typeface="Times New Roman" panose="02020603050405020304" pitchFamily="18" charset="0"/>
                <a:cs typeface="Times New Roman" panose="02020603050405020304" pitchFamily="18" charset="0"/>
              </a:rPr>
              <a:t>communication </a:t>
            </a:r>
            <a:r>
              <a:rPr lang="en-GB" sz="2400" dirty="0">
                <a:latin typeface="Times New Roman" panose="02020603050405020304" pitchFamily="18" charset="0"/>
                <a:cs typeface="Times New Roman" panose="02020603050405020304" pitchFamily="18" charset="0"/>
              </a:rPr>
              <a:t>systems that </a:t>
            </a:r>
            <a:r>
              <a:rPr lang="en-GB" sz="2400" dirty="0" smtClean="0">
                <a:latin typeface="Times New Roman" panose="02020603050405020304" pitchFamily="18" charset="0"/>
                <a:cs typeface="Times New Roman" panose="02020603050405020304" pitchFamily="18" charset="0"/>
              </a:rPr>
              <a:t>display all nine of these design features can be called a “</a:t>
            </a:r>
            <a:r>
              <a:rPr lang="en-GB" sz="2400" dirty="0" err="1" smtClean="0">
                <a:latin typeface="Times New Roman" panose="02020603050405020304" pitchFamily="18" charset="0"/>
                <a:cs typeface="Times New Roman" panose="02020603050405020304" pitchFamily="18" charset="0"/>
              </a:rPr>
              <a:t>languag</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5427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95536" y="1694587"/>
            <a:ext cx="8352928" cy="1569660"/>
          </a:xfrm>
          <a:prstGeom prst="rect">
            <a:avLst/>
          </a:prstGeom>
        </p:spPr>
        <p:txBody>
          <a:bodyPr wrap="square">
            <a:spAutoFit/>
          </a:bodyPr>
          <a:lstStyle/>
          <a:p>
            <a:pPr algn="just"/>
            <a:r>
              <a:rPr lang="en-GB" dirty="0" smtClean="0"/>
              <a:t>   </a:t>
            </a: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order in which the design features are presented is also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significant</a:t>
            </a:r>
            <a:r>
              <a:rPr lang="en-GB" sz="2400" dirty="0">
                <a:latin typeface="Times New Roman" panose="02020603050405020304" pitchFamily="18" charset="0"/>
                <a:cs typeface="Times New Roman" panose="02020603050405020304" pitchFamily="18" charset="0"/>
              </a:rPr>
              <a:t>: the features proceed from most universal to most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particular</a:t>
            </a:r>
            <a:r>
              <a:rPr lang="en-GB" sz="2400" dirty="0">
                <a:latin typeface="Times New Roman" panose="02020603050405020304" pitchFamily="18" charset="0"/>
                <a:cs typeface="Times New Roman" panose="02020603050405020304" pitchFamily="18" charset="0"/>
              </a:rPr>
              <a:t>. All communication systems have the first three design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features</a:t>
            </a:r>
            <a:r>
              <a:rPr lang="en-GB" sz="2400" dirty="0">
                <a:latin typeface="Times New Roman" panose="02020603050405020304" pitchFamily="18" charset="0"/>
                <a:cs typeface="Times New Roman" panose="02020603050405020304" pitchFamily="18" charset="0"/>
              </a:rPr>
              <a:t>, while human language alone has the final </a:t>
            </a:r>
            <a:r>
              <a:rPr lang="en-GB" sz="2400" dirty="0" smtClean="0">
                <a:latin typeface="Times New Roman" panose="02020603050405020304" pitchFamily="18" charset="0"/>
                <a:cs typeface="Times New Roman" panose="02020603050405020304" pitchFamily="18" charset="0"/>
              </a:rPr>
              <a:t>two.</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054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dirty="0" smtClean="0"/>
          </a:p>
          <a:p>
            <a:r>
              <a:rPr lang="en-GB" sz="2400" dirty="0" smtClean="0">
                <a:solidFill>
                  <a:srgbClr val="FF0000"/>
                </a:solidFill>
                <a:latin typeface="Times New Roman" panose="02020603050405020304" pitchFamily="18" charset="0"/>
                <a:cs typeface="Times New Roman" panose="02020603050405020304" pitchFamily="18" charset="0"/>
              </a:rPr>
              <a:t>1. Mode </a:t>
            </a:r>
            <a:r>
              <a:rPr lang="en-GB" sz="2400" dirty="0">
                <a:solidFill>
                  <a:srgbClr val="FF0000"/>
                </a:solidFill>
                <a:latin typeface="Times New Roman" panose="02020603050405020304" pitchFamily="18" charset="0"/>
                <a:cs typeface="Times New Roman" panose="02020603050405020304" pitchFamily="18" charset="0"/>
              </a:rPr>
              <a:t>of Communication</a:t>
            </a:r>
          </a:p>
          <a:p>
            <a:endParaRPr lang="en-GB" dirty="0"/>
          </a:p>
        </p:txBody>
      </p:sp>
      <p:sp>
        <p:nvSpPr>
          <p:cNvPr id="4" name="مستطيل 3"/>
          <p:cNvSpPr/>
          <p:nvPr/>
        </p:nvSpPr>
        <p:spPr>
          <a:xfrm>
            <a:off x="35496" y="1140589"/>
            <a:ext cx="9001000" cy="3046988"/>
          </a:xfrm>
          <a:prstGeom prst="rect">
            <a:avLst/>
          </a:prstGeom>
        </p:spPr>
        <p:txBody>
          <a:bodyPr wrap="square">
            <a:spAutoFit/>
          </a:bodyPr>
          <a:lstStyle/>
          <a:p>
            <a:pPr algn="just"/>
            <a:r>
              <a:rPr lang="en-GB" dirty="0" smtClean="0"/>
              <a:t>   </a:t>
            </a: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very nature of a system of communication is that messages must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be </a:t>
            </a:r>
            <a:r>
              <a:rPr lang="en-GB" sz="2400" dirty="0">
                <a:latin typeface="Times New Roman" panose="02020603050405020304" pitchFamily="18" charset="0"/>
                <a:cs typeface="Times New Roman" panose="02020603050405020304" pitchFamily="18" charset="0"/>
              </a:rPr>
              <a:t>sent and received. The term mode of communication refers to the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means </a:t>
            </a:r>
            <a:r>
              <a:rPr lang="en-GB" sz="2400" dirty="0">
                <a:latin typeface="Times New Roman" panose="02020603050405020304" pitchFamily="18" charset="0"/>
                <a:cs typeface="Times New Roman" panose="02020603050405020304" pitchFamily="18" charset="0"/>
              </a:rPr>
              <a:t>by which these messages are transmitted and received. For most human languages, speakers transmit messages using their voices;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however</a:t>
            </a:r>
            <a:r>
              <a:rPr lang="en-GB" sz="2400" dirty="0">
                <a:latin typeface="Times New Roman" panose="02020603050405020304" pitchFamily="18" charset="0"/>
                <a:cs typeface="Times New Roman" panose="02020603050405020304" pitchFamily="18" charset="0"/>
              </a:rPr>
              <a:t>, a significant number of human languages are also transmitted gesturally—via hand, arm, head, and face movement. Both are viable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systems </a:t>
            </a:r>
            <a:r>
              <a:rPr lang="en-GB" sz="2400" dirty="0">
                <a:latin typeface="Times New Roman" panose="02020603050405020304" pitchFamily="18" charset="0"/>
                <a:cs typeface="Times New Roman" panose="02020603050405020304" pitchFamily="18" charset="0"/>
              </a:rPr>
              <a:t>for transmitting the complex sorts of messages required of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language</a:t>
            </a:r>
            <a:r>
              <a:rPr lang="en-GB"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472107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dirty="0"/>
          </a:p>
        </p:txBody>
      </p:sp>
      <p:sp>
        <p:nvSpPr>
          <p:cNvPr id="3" name="عنصر نائب للنص 2"/>
          <p:cNvSpPr>
            <a:spLocks noGrp="1"/>
          </p:cNvSpPr>
          <p:nvPr>
            <p:ph type="body" sz="quarter" idx="11"/>
          </p:nvPr>
        </p:nvSpPr>
        <p:spPr/>
        <p:txBody>
          <a:bodyPr/>
          <a:lstStyle/>
          <a:p>
            <a:endParaRPr lang="en-GB" dirty="0"/>
          </a:p>
          <a:p>
            <a:endParaRPr lang="en-GB" dirty="0" smtClean="0"/>
          </a:p>
          <a:p>
            <a:r>
              <a:rPr lang="en-GB" sz="2400" dirty="0" smtClean="0">
                <a:solidFill>
                  <a:srgbClr val="FF0000"/>
                </a:solidFill>
                <a:latin typeface="Times New Roman" panose="02020603050405020304" pitchFamily="18" charset="0"/>
                <a:cs typeface="Times New Roman" panose="02020603050405020304" pitchFamily="18" charset="0"/>
              </a:rPr>
              <a:t>2. </a:t>
            </a:r>
            <a:r>
              <a:rPr lang="en-GB" sz="2400" dirty="0" err="1" smtClean="0">
                <a:solidFill>
                  <a:srgbClr val="FF0000"/>
                </a:solidFill>
                <a:latin typeface="Times New Roman" panose="02020603050405020304" pitchFamily="18" charset="0"/>
                <a:cs typeface="Times New Roman" panose="02020603050405020304" pitchFamily="18" charset="0"/>
              </a:rPr>
              <a:t>Semanticity</a:t>
            </a:r>
            <a:endParaRPr lang="en-GB" sz="2400" dirty="0">
              <a:solidFill>
                <a:srgbClr val="FF0000"/>
              </a:solidFill>
              <a:latin typeface="Times New Roman" panose="02020603050405020304" pitchFamily="18" charset="0"/>
              <a:cs typeface="Times New Roman" panose="02020603050405020304" pitchFamily="18" charset="0"/>
            </a:endParaRPr>
          </a:p>
          <a:p>
            <a:endParaRPr lang="en-GB" dirty="0"/>
          </a:p>
          <a:p>
            <a:endParaRPr lang="en-GB" dirty="0"/>
          </a:p>
        </p:txBody>
      </p:sp>
      <p:sp>
        <p:nvSpPr>
          <p:cNvPr id="4" name="مستطيل 3"/>
          <p:cNvSpPr/>
          <p:nvPr/>
        </p:nvSpPr>
        <p:spPr>
          <a:xfrm>
            <a:off x="0" y="1279089"/>
            <a:ext cx="9036496" cy="3108543"/>
          </a:xfrm>
          <a:prstGeom prst="rect">
            <a:avLst/>
          </a:prstGeom>
        </p:spPr>
        <p:txBody>
          <a:bodyPr wrap="square">
            <a:spAutoFit/>
          </a:bodyPr>
          <a:lstStyle/>
          <a:p>
            <a:pPr algn="just"/>
            <a:r>
              <a:rPr lang="en-GB" sz="2800" dirty="0" smtClean="0">
                <a:latin typeface="Times New Roman" panose="02020603050405020304" pitchFamily="18" charset="0"/>
                <a:cs typeface="Times New Roman" panose="02020603050405020304" pitchFamily="18" charset="0"/>
              </a:rPr>
              <a:t>    Another </a:t>
            </a:r>
            <a:r>
              <a:rPr lang="en-GB" sz="2800" dirty="0">
                <a:latin typeface="Times New Roman" panose="02020603050405020304" pitchFamily="18" charset="0"/>
                <a:cs typeface="Times New Roman" panose="02020603050405020304" pitchFamily="18" charset="0"/>
              </a:rPr>
              <a:t>aspect of language that is universal across all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communication </a:t>
            </a:r>
            <a:r>
              <a:rPr lang="en-GB" sz="2800" dirty="0">
                <a:latin typeface="Times New Roman" panose="02020603050405020304" pitchFamily="18" charset="0"/>
                <a:cs typeface="Times New Roman" panose="02020603050405020304" pitchFamily="18" charset="0"/>
              </a:rPr>
              <a:t>systems is </a:t>
            </a:r>
            <a:r>
              <a:rPr lang="en-GB" sz="2800" dirty="0" err="1">
                <a:latin typeface="Times New Roman" panose="02020603050405020304" pitchFamily="18" charset="0"/>
                <a:cs typeface="Times New Roman" panose="02020603050405020304" pitchFamily="18" charset="0"/>
              </a:rPr>
              <a:t>semanticity</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Semanticity</a:t>
            </a:r>
            <a:r>
              <a:rPr lang="en-GB" sz="2800" dirty="0">
                <a:latin typeface="Times New Roman" panose="02020603050405020304" pitchFamily="18" charset="0"/>
                <a:cs typeface="Times New Roman" panose="02020603050405020304" pitchFamily="18" charset="0"/>
              </a:rPr>
              <a:t> is the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property </a:t>
            </a:r>
            <a:r>
              <a:rPr lang="en-GB" sz="2800" dirty="0">
                <a:latin typeface="Times New Roman" panose="02020603050405020304" pitchFamily="18" charset="0"/>
                <a:cs typeface="Times New Roman" panose="02020603050405020304" pitchFamily="18" charset="0"/>
              </a:rPr>
              <a:t>requiring that all signals in a communication system have a meaning or a function. It is critically important to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successful </a:t>
            </a:r>
            <a:r>
              <a:rPr lang="en-GB" sz="2800" dirty="0">
                <a:latin typeface="Times New Roman" panose="02020603050405020304" pitchFamily="18" charset="0"/>
                <a:cs typeface="Times New Roman" panose="02020603050405020304" pitchFamily="18" charset="0"/>
              </a:rPr>
              <a:t>linguistic communication that, for example, if your friend says to you “pizza,” you both have a similar idea </a:t>
            </a:r>
            <a:r>
              <a:rPr lang="en-GB" sz="2800" dirty="0" smtClean="0">
                <a:latin typeface="Times New Roman" panose="02020603050405020304" pitchFamily="18" charset="0"/>
                <a:cs typeface="Times New Roman" panose="02020603050405020304" pitchFamily="18" charset="0"/>
              </a:rPr>
              <a:t>of</a:t>
            </a:r>
          </a:p>
          <a:p>
            <a:pPr algn="just"/>
            <a:r>
              <a:rPr lang="en-GB" sz="2800" dirty="0" smtClean="0">
                <a:latin typeface="Times New Roman" panose="02020603050405020304" pitchFamily="18" charset="0"/>
                <a:cs typeface="Times New Roman" panose="02020603050405020304" pitchFamily="18" charset="0"/>
              </a:rPr>
              <a:t>what </a:t>
            </a:r>
            <a:r>
              <a:rPr lang="en-GB" sz="2800" dirty="0">
                <a:latin typeface="Times New Roman" panose="02020603050405020304" pitchFamily="18" charset="0"/>
                <a:cs typeface="Times New Roman" panose="02020603050405020304" pitchFamily="18" charset="0"/>
              </a:rPr>
              <a:t>he is talking about.</a:t>
            </a:r>
          </a:p>
        </p:txBody>
      </p:sp>
    </p:spTree>
    <p:extLst>
      <p:ext uri="{BB962C8B-B14F-4D97-AF65-F5344CB8AC3E}">
        <p14:creationId xmlns:p14="http://schemas.microsoft.com/office/powerpoint/2010/main" val="26055557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r>
              <a:rPr lang="en-GB" sz="2400" dirty="0" smtClean="0">
                <a:solidFill>
                  <a:srgbClr val="FF0000"/>
                </a:solidFill>
                <a:latin typeface="Times New Roman" panose="02020603050405020304" pitchFamily="18" charset="0"/>
                <a:cs typeface="Times New Roman" panose="02020603050405020304" pitchFamily="18" charset="0"/>
              </a:rPr>
              <a:t>3. Pragmatic </a:t>
            </a:r>
            <a:r>
              <a:rPr lang="en-GB" sz="2400" dirty="0">
                <a:solidFill>
                  <a:srgbClr val="FF0000"/>
                </a:solidFill>
                <a:latin typeface="Times New Roman" panose="02020603050405020304" pitchFamily="18" charset="0"/>
                <a:cs typeface="Times New Roman" panose="02020603050405020304" pitchFamily="18" charset="0"/>
              </a:rPr>
              <a:t>Function</a:t>
            </a:r>
          </a:p>
        </p:txBody>
      </p:sp>
      <p:sp>
        <p:nvSpPr>
          <p:cNvPr id="4" name="مستطيل 3"/>
          <p:cNvSpPr/>
          <p:nvPr/>
        </p:nvSpPr>
        <p:spPr>
          <a:xfrm>
            <a:off x="107504" y="1694587"/>
            <a:ext cx="9036496" cy="2246769"/>
          </a:xfrm>
          <a:prstGeom prst="rect">
            <a:avLst/>
          </a:prstGeom>
        </p:spPr>
        <p:txBody>
          <a:bodyPr wrap="square">
            <a:spAutoFit/>
          </a:bodyPr>
          <a:lstStyle/>
          <a:p>
            <a:pPr algn="just"/>
            <a:r>
              <a:rPr lang="en-GB" dirty="0" smtClean="0"/>
              <a:t>    </a:t>
            </a:r>
            <a:r>
              <a:rPr lang="en-GB" sz="2800" dirty="0" smtClean="0">
                <a:latin typeface="Times New Roman" panose="02020603050405020304" pitchFamily="18" charset="0"/>
                <a:cs typeface="Times New Roman" panose="02020603050405020304" pitchFamily="18" charset="0"/>
              </a:rPr>
              <a:t>Communication </a:t>
            </a:r>
            <a:r>
              <a:rPr lang="en-GB" sz="2800" dirty="0">
                <a:latin typeface="Times New Roman" panose="02020603050405020304" pitchFamily="18" charset="0"/>
                <a:cs typeface="Times New Roman" panose="02020603050405020304" pitchFamily="18" charset="0"/>
              </a:rPr>
              <a:t>systems must also have a pragmatic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function</a:t>
            </a:r>
            <a:r>
              <a:rPr lang="en-GB" sz="2800" dirty="0">
                <a:latin typeface="Times New Roman" panose="02020603050405020304" pitchFamily="18" charset="0"/>
                <a:cs typeface="Times New Roman" panose="02020603050405020304" pitchFamily="18" charset="0"/>
              </a:rPr>
              <a:t>: that is, they must serve some useful purpose. Some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functions </a:t>
            </a:r>
            <a:r>
              <a:rPr lang="en-GB" sz="2800" dirty="0">
                <a:latin typeface="Times New Roman" panose="02020603050405020304" pitchFamily="18" charset="0"/>
                <a:cs typeface="Times New Roman" panose="02020603050405020304" pitchFamily="18" charset="0"/>
              </a:rPr>
              <a:t>of human language include helping individuals to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stay </a:t>
            </a:r>
            <a:r>
              <a:rPr lang="en-GB" sz="2800" dirty="0">
                <a:latin typeface="Times New Roman" panose="02020603050405020304" pitchFamily="18" charset="0"/>
                <a:cs typeface="Times New Roman" panose="02020603050405020304" pitchFamily="18" charset="0"/>
              </a:rPr>
              <a:t>alive, influencing others’ </a:t>
            </a:r>
            <a:r>
              <a:rPr lang="en-GB" sz="2800" dirty="0" err="1">
                <a:latin typeface="Times New Roman" panose="02020603050405020304" pitchFamily="18" charset="0"/>
                <a:cs typeface="Times New Roman" panose="02020603050405020304" pitchFamily="18" charset="0"/>
              </a:rPr>
              <a:t>behavior</a:t>
            </a:r>
            <a:r>
              <a:rPr lang="en-GB" sz="2800" dirty="0">
                <a:latin typeface="Times New Roman" panose="02020603050405020304" pitchFamily="18" charset="0"/>
                <a:cs typeface="Times New Roman" panose="02020603050405020304" pitchFamily="18" charset="0"/>
              </a:rPr>
              <a:t>, and finding out more about the world.</a:t>
            </a:r>
          </a:p>
        </p:txBody>
      </p:sp>
    </p:spTree>
    <p:extLst>
      <p:ext uri="{BB962C8B-B14F-4D97-AF65-F5344CB8AC3E}">
        <p14:creationId xmlns:p14="http://schemas.microsoft.com/office/powerpoint/2010/main" val="3097087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07504" y="1140589"/>
            <a:ext cx="8928992" cy="3108543"/>
          </a:xfrm>
          <a:prstGeom prst="rect">
            <a:avLst/>
          </a:prstGeom>
        </p:spPr>
        <p:txBody>
          <a:bodyPr wrap="square">
            <a:spAutoFit/>
          </a:bodyPr>
          <a:lstStyle/>
          <a:p>
            <a:pPr algn="just"/>
            <a:r>
              <a:rPr lang="en-GB" dirty="0" smtClean="0"/>
              <a:t>     </a:t>
            </a:r>
            <a:r>
              <a:rPr lang="en-GB" sz="2800" dirty="0" smtClean="0">
                <a:latin typeface="Times New Roman" panose="02020603050405020304" pitchFamily="18" charset="0"/>
                <a:cs typeface="Times New Roman" panose="02020603050405020304" pitchFamily="18" charset="0"/>
              </a:rPr>
              <a:t>For </a:t>
            </a:r>
            <a:r>
              <a:rPr lang="en-GB" sz="2800" dirty="0">
                <a:latin typeface="Times New Roman" panose="02020603050405020304" pitchFamily="18" charset="0"/>
                <a:cs typeface="Times New Roman" panose="02020603050405020304" pitchFamily="18" charset="0"/>
              </a:rPr>
              <a:t>example, a person who needs food might use language to ask for more mashed potatoes; more dramatically, a person trapped in a burning house might stay alive by calling for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help</a:t>
            </a:r>
            <a:r>
              <a:rPr lang="en-GB" sz="2800" dirty="0">
                <a:latin typeface="Times New Roman" panose="02020603050405020304" pitchFamily="18" charset="0"/>
                <a:cs typeface="Times New Roman" panose="02020603050405020304" pitchFamily="18" charset="0"/>
              </a:rPr>
              <a:t>. A </a:t>
            </a:r>
            <a:r>
              <a:rPr lang="en-GB" sz="2800" dirty="0" smtClean="0">
                <a:latin typeface="Times New Roman" panose="02020603050405020304" pitchFamily="18" charset="0"/>
                <a:cs typeface="Times New Roman" panose="02020603050405020304" pitchFamily="18" charset="0"/>
              </a:rPr>
              <a:t>politician communicates </a:t>
            </a:r>
            <a:r>
              <a:rPr lang="en-GB" sz="2800" dirty="0">
                <a:latin typeface="Times New Roman" panose="02020603050405020304" pitchFamily="18" charset="0"/>
                <a:cs typeface="Times New Roman" panose="02020603050405020304" pitchFamily="18" charset="0"/>
              </a:rPr>
              <a:t>certain messages to try to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influence </a:t>
            </a:r>
            <a:r>
              <a:rPr lang="en-GB" sz="2800" dirty="0">
                <a:latin typeface="Times New Roman" panose="02020603050405020304" pitchFamily="18" charset="0"/>
                <a:cs typeface="Times New Roman" panose="02020603050405020304" pitchFamily="18" charset="0"/>
              </a:rPr>
              <a:t>people’s voting </a:t>
            </a:r>
            <a:r>
              <a:rPr lang="en-GB" sz="2800" dirty="0" err="1">
                <a:latin typeface="Times New Roman" panose="02020603050405020304" pitchFamily="18" charset="0"/>
                <a:cs typeface="Times New Roman" panose="02020603050405020304" pitchFamily="18" charset="0"/>
              </a:rPr>
              <a:t>behavior</a:t>
            </a:r>
            <a:r>
              <a:rPr lang="en-GB" sz="2800" dirty="0">
                <a:latin typeface="Times New Roman" panose="02020603050405020304" pitchFamily="18" charset="0"/>
                <a:cs typeface="Times New Roman" panose="02020603050405020304" pitchFamily="18" charset="0"/>
              </a:rPr>
              <a:t>. People ask questions in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order </a:t>
            </a:r>
            <a:r>
              <a:rPr lang="en-GB" sz="2800" dirty="0">
                <a:latin typeface="Times New Roman" panose="02020603050405020304" pitchFamily="18" charset="0"/>
                <a:cs typeface="Times New Roman" panose="02020603050405020304" pitchFamily="18" charset="0"/>
              </a:rPr>
              <a:t>to learn the information they need to get through their days.</a:t>
            </a:r>
          </a:p>
        </p:txBody>
      </p:sp>
    </p:spTree>
    <p:extLst>
      <p:ext uri="{BB962C8B-B14F-4D97-AF65-F5344CB8AC3E}">
        <p14:creationId xmlns:p14="http://schemas.microsoft.com/office/powerpoint/2010/main" val="5069243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0" y="1417588"/>
            <a:ext cx="9144000" cy="2677656"/>
          </a:xfrm>
          <a:prstGeom prst="rect">
            <a:avLst/>
          </a:prstGeom>
        </p:spPr>
        <p:txBody>
          <a:bodyPr wrap="square">
            <a:spAutoFit/>
          </a:bodyPr>
          <a:lstStyle/>
          <a:p>
            <a:pPr algn="just"/>
            <a:r>
              <a:rPr lang="en-GB" dirty="0" smtClean="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Sometimes </a:t>
            </a:r>
            <a:r>
              <a:rPr lang="en-GB" sz="2800" dirty="0">
                <a:latin typeface="Times New Roman" panose="02020603050405020304" pitchFamily="18" charset="0"/>
                <a:cs typeface="Times New Roman" panose="02020603050405020304" pitchFamily="18" charset="0"/>
              </a:rPr>
              <a:t>people may question the usefulness of a </a:t>
            </a:r>
            <a:r>
              <a:rPr lang="en-GB" sz="2800" dirty="0" smtClean="0">
                <a:latin typeface="Times New Roman" panose="02020603050405020304" pitchFamily="18" charset="0"/>
                <a:cs typeface="Times New Roman" panose="02020603050405020304" pitchFamily="18" charset="0"/>
              </a:rPr>
              <a:t>certain</a:t>
            </a:r>
          </a:p>
          <a:p>
            <a:pPr algn="just"/>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communicative act, for example, in the case of gossip.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However</a:t>
            </a:r>
            <a:r>
              <a:rPr lang="en-GB" sz="2800" dirty="0">
                <a:latin typeface="Times New Roman" panose="02020603050405020304" pitchFamily="18" charset="0"/>
                <a:cs typeface="Times New Roman" panose="02020603050405020304" pitchFamily="18" charset="0"/>
              </a:rPr>
              <a:t>, even gossip </a:t>
            </a:r>
            <a:r>
              <a:rPr lang="en-GB" sz="2800" dirty="0" err="1">
                <a:latin typeface="Times New Roman" panose="02020603050405020304" pitchFamily="18" charset="0"/>
                <a:cs typeface="Times New Roman" panose="02020603050405020304" pitchFamily="18" charset="0"/>
              </a:rPr>
              <a:t>fulfills</a:t>
            </a:r>
            <a:r>
              <a:rPr lang="en-GB" sz="2800" dirty="0">
                <a:latin typeface="Times New Roman" panose="02020603050405020304" pitchFamily="18" charset="0"/>
                <a:cs typeface="Times New Roman" panose="02020603050405020304" pitchFamily="18" charset="0"/>
              </a:rPr>
              <a:t> a useful purpose in societies. It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helps </a:t>
            </a:r>
            <a:r>
              <a:rPr lang="en-GB" sz="2800" dirty="0">
                <a:latin typeface="Times New Roman" panose="02020603050405020304" pitchFamily="18" charset="0"/>
                <a:cs typeface="Times New Roman" panose="02020603050405020304" pitchFamily="18" charset="0"/>
              </a:rPr>
              <a:t>us to understand our social environment and plays an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important </a:t>
            </a:r>
            <a:r>
              <a:rPr lang="en-GB" sz="2800" dirty="0">
                <a:latin typeface="Times New Roman" panose="02020603050405020304" pitchFamily="18" charset="0"/>
                <a:cs typeface="Times New Roman" panose="02020603050405020304" pitchFamily="18" charset="0"/>
              </a:rPr>
              <a:t>role in social bonding and establishing social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relationships</a:t>
            </a:r>
            <a:r>
              <a:rPr lang="en-GB"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7275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In this regard, the linguist Robins states: </a:t>
            </a:r>
          </a:p>
          <a:p>
            <a:pPr indent="1371600" algn="just"/>
            <a:r>
              <a:rPr lang="en-US" altLang="ko-KR" sz="3200" b="1" dirty="0">
                <a:solidFill>
                  <a:srgbClr val="C00000"/>
                </a:solidFill>
              </a:rPr>
              <a:t>“Language as a human faculty is immeasurably older than the earliest attested languages (some 4000 years old), and writing is, compared with speech, very recent, the product of settled and developed civilization.”</a:t>
            </a:r>
            <a:endParaRPr lang="ko-KR" altLang="en-US" sz="3200" b="1" dirty="0">
              <a:solidFill>
                <a:srgbClr val="C00000"/>
              </a:solidFill>
            </a:endParaRPr>
          </a:p>
        </p:txBody>
      </p:sp>
    </p:spTree>
    <p:extLst>
      <p:ext uri="{BB962C8B-B14F-4D97-AF65-F5344CB8AC3E}">
        <p14:creationId xmlns:p14="http://schemas.microsoft.com/office/powerpoint/2010/main" val="31456603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79512" y="1417588"/>
            <a:ext cx="8856984" cy="2677656"/>
          </a:xfrm>
          <a:prstGeom prst="rect">
            <a:avLst/>
          </a:prstGeom>
        </p:spPr>
        <p:txBody>
          <a:bodyPr wrap="square">
            <a:spAutoFit/>
          </a:bodyPr>
          <a:lstStyle/>
          <a:p>
            <a:r>
              <a:rPr lang="en-GB" dirty="0" smtClean="0"/>
              <a:t>    </a:t>
            </a:r>
            <a:r>
              <a:rPr lang="en-GB" sz="2800" dirty="0" smtClean="0">
                <a:latin typeface="Times New Roman" panose="02020603050405020304" pitchFamily="18" charset="0"/>
                <a:cs typeface="Times New Roman" panose="02020603050405020304" pitchFamily="18" charset="0"/>
              </a:rPr>
              <a:t>The </a:t>
            </a:r>
            <a:r>
              <a:rPr lang="en-GB" sz="2800" dirty="0">
                <a:latin typeface="Times New Roman" panose="02020603050405020304" pitchFamily="18" charset="0"/>
                <a:cs typeface="Times New Roman" panose="02020603050405020304" pitchFamily="18" charset="0"/>
              </a:rPr>
              <a:t>same is true of set phrases such as “nice weather today” or the question, “Hey, what’s </a:t>
            </a:r>
            <a:r>
              <a:rPr lang="en-GB" sz="2800" dirty="0" err="1">
                <a:latin typeface="Times New Roman" panose="02020603050405020304" pitchFamily="18" charset="0"/>
                <a:cs typeface="Times New Roman" panose="02020603050405020304" pitchFamily="18" charset="0"/>
              </a:rPr>
              <a:t>up</a:t>
            </a:r>
            <a:r>
              <a:rPr lang="en-GB" sz="2800" dirty="0" err="1" smtClean="0">
                <a:latin typeface="Times New Roman" panose="02020603050405020304" pitchFamily="18" charset="0"/>
                <a:cs typeface="Times New Roman" panose="02020603050405020304" pitchFamily="18" charset="0"/>
              </a:rPr>
              <a:t>?”And</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its typical response, “Not much. How about you?” These set phrases serve to </a:t>
            </a:r>
            <a:endParaRPr lang="en-GB" sz="2800" dirty="0" smtClean="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acknowledge </a:t>
            </a:r>
            <a:r>
              <a:rPr lang="en-GB" sz="2800" dirty="0">
                <a:latin typeface="Times New Roman" panose="02020603050405020304" pitchFamily="18" charset="0"/>
                <a:cs typeface="Times New Roman" panose="02020603050405020304" pitchFamily="18" charset="0"/>
              </a:rPr>
              <a:t>the other person or initiate a conversation, </a:t>
            </a:r>
            <a:endParaRPr lang="en-GB" sz="2800" dirty="0" smtClean="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which </a:t>
            </a:r>
            <a:r>
              <a:rPr lang="en-GB" sz="2800" dirty="0">
                <a:latin typeface="Times New Roman" panose="02020603050405020304" pitchFamily="18" charset="0"/>
                <a:cs typeface="Times New Roman" panose="02020603050405020304" pitchFamily="18" charset="0"/>
              </a:rPr>
              <a:t>are both necessary tasks for the maintenance of our </a:t>
            </a:r>
            <a:endParaRPr lang="en-GB" sz="2800" dirty="0" smtClean="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social </a:t>
            </a:r>
            <a:r>
              <a:rPr lang="en-GB" sz="2800" dirty="0">
                <a:latin typeface="Times New Roman" panose="02020603050405020304" pitchFamily="18" charset="0"/>
                <a:cs typeface="Times New Roman" panose="02020603050405020304" pitchFamily="18" charset="0"/>
              </a:rPr>
              <a:t>structure.</a:t>
            </a:r>
          </a:p>
        </p:txBody>
      </p:sp>
    </p:spTree>
    <p:extLst>
      <p:ext uri="{BB962C8B-B14F-4D97-AF65-F5344CB8AC3E}">
        <p14:creationId xmlns:p14="http://schemas.microsoft.com/office/powerpoint/2010/main" val="35457610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r>
              <a:rPr lang="en-GB" sz="2400" dirty="0" smtClean="0">
                <a:solidFill>
                  <a:srgbClr val="FF0000"/>
                </a:solidFill>
                <a:latin typeface="Times New Roman" panose="02020603050405020304" pitchFamily="18" charset="0"/>
                <a:cs typeface="Times New Roman" panose="02020603050405020304" pitchFamily="18" charset="0"/>
              </a:rPr>
              <a:t>4. Interchangeability</a:t>
            </a:r>
            <a:endParaRPr lang="en-GB" sz="2400" dirty="0">
              <a:solidFill>
                <a:srgbClr val="FF0000"/>
              </a:solidFill>
              <a:latin typeface="Times New Roman" panose="02020603050405020304" pitchFamily="18" charset="0"/>
              <a:cs typeface="Times New Roman" panose="02020603050405020304" pitchFamily="18" charset="0"/>
            </a:endParaRPr>
          </a:p>
        </p:txBody>
      </p:sp>
      <p:sp>
        <p:nvSpPr>
          <p:cNvPr id="4" name="مستطيل 3"/>
          <p:cNvSpPr/>
          <p:nvPr/>
        </p:nvSpPr>
        <p:spPr>
          <a:xfrm>
            <a:off x="251520" y="1694587"/>
            <a:ext cx="8784976" cy="2246769"/>
          </a:xfrm>
          <a:prstGeom prst="rect">
            <a:avLst/>
          </a:prstGeom>
        </p:spPr>
        <p:txBody>
          <a:bodyPr wrap="square">
            <a:spAutoFit/>
          </a:bodyPr>
          <a:lstStyle/>
          <a:p>
            <a:pPr algn="just"/>
            <a:r>
              <a:rPr lang="en-GB" dirty="0" smtClean="0"/>
              <a:t>   </a:t>
            </a:r>
            <a:r>
              <a:rPr lang="en-GB" sz="2800" dirty="0" smtClean="0">
                <a:latin typeface="Times New Roman" panose="02020603050405020304" pitchFamily="18" charset="0"/>
                <a:cs typeface="Times New Roman" panose="02020603050405020304" pitchFamily="18" charset="0"/>
              </a:rPr>
              <a:t>Interchangeability </a:t>
            </a:r>
            <a:r>
              <a:rPr lang="en-GB" sz="2800" dirty="0">
                <a:latin typeface="Times New Roman" panose="02020603050405020304" pitchFamily="18" charset="0"/>
                <a:cs typeface="Times New Roman" panose="02020603050405020304" pitchFamily="18" charset="0"/>
              </a:rPr>
              <a:t>refers to the ability of individuals </a:t>
            </a:r>
            <a:r>
              <a:rPr lang="en-GB" sz="2800" dirty="0" smtClean="0">
                <a:latin typeface="Times New Roman" panose="02020603050405020304" pitchFamily="18" charset="0"/>
                <a:cs typeface="Times New Roman" panose="02020603050405020304" pitchFamily="18" charset="0"/>
              </a:rPr>
              <a:t>to</a:t>
            </a:r>
          </a:p>
          <a:p>
            <a:pPr algn="just"/>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both transmit and receive messages. Each individual human can both produce messages (by speaking or signing) and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comprehend </a:t>
            </a:r>
            <a:r>
              <a:rPr lang="en-GB" sz="2800" dirty="0">
                <a:latin typeface="Times New Roman" panose="02020603050405020304" pitchFamily="18" charset="0"/>
                <a:cs typeface="Times New Roman" panose="02020603050405020304" pitchFamily="18" charset="0"/>
              </a:rPr>
              <a:t>the messages of others (by listening or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watching</a:t>
            </a:r>
            <a:r>
              <a:rPr lang="en-GB"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25148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r>
              <a:rPr lang="en-GB" sz="2400" dirty="0" smtClean="0">
                <a:solidFill>
                  <a:srgbClr val="FF0000"/>
                </a:solidFill>
                <a:latin typeface="Times New Roman" panose="02020603050405020304" pitchFamily="18" charset="0"/>
                <a:cs typeface="Times New Roman" panose="02020603050405020304" pitchFamily="18" charset="0"/>
              </a:rPr>
              <a:t>5. Cultural </a:t>
            </a:r>
            <a:r>
              <a:rPr lang="en-GB" sz="2400" dirty="0">
                <a:solidFill>
                  <a:srgbClr val="FF0000"/>
                </a:solidFill>
                <a:latin typeface="Times New Roman" panose="02020603050405020304" pitchFamily="18" charset="0"/>
                <a:cs typeface="Times New Roman" panose="02020603050405020304" pitchFamily="18" charset="0"/>
              </a:rPr>
              <a:t>Transmission</a:t>
            </a:r>
          </a:p>
        </p:txBody>
      </p:sp>
      <p:sp>
        <p:nvSpPr>
          <p:cNvPr id="4" name="مستطيل 3"/>
          <p:cNvSpPr/>
          <p:nvPr/>
        </p:nvSpPr>
        <p:spPr>
          <a:xfrm>
            <a:off x="0" y="1140589"/>
            <a:ext cx="9036496" cy="3108543"/>
          </a:xfrm>
          <a:prstGeom prst="rect">
            <a:avLst/>
          </a:prstGeom>
        </p:spPr>
        <p:txBody>
          <a:bodyPr wrap="square">
            <a:spAutoFit/>
          </a:bodyPr>
          <a:lstStyle/>
          <a:p>
            <a:pPr algn="just"/>
            <a:r>
              <a:rPr lang="en-GB" dirty="0" smtClean="0"/>
              <a:t>     </a:t>
            </a:r>
            <a:r>
              <a:rPr lang="en-GB" sz="2800" dirty="0" smtClean="0">
                <a:latin typeface="Times New Roman" panose="02020603050405020304" pitchFamily="18" charset="0"/>
                <a:cs typeface="Times New Roman" panose="02020603050405020304" pitchFamily="18" charset="0"/>
              </a:rPr>
              <a:t>Another </a:t>
            </a:r>
            <a:r>
              <a:rPr lang="en-GB" sz="2800" dirty="0">
                <a:latin typeface="Times New Roman" panose="02020603050405020304" pitchFamily="18" charset="0"/>
                <a:cs typeface="Times New Roman" panose="02020603050405020304" pitchFamily="18" charset="0"/>
              </a:rPr>
              <a:t>important feature of human language is that there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are </a:t>
            </a:r>
            <a:r>
              <a:rPr lang="en-GB" sz="2800" dirty="0">
                <a:latin typeface="Times New Roman" panose="02020603050405020304" pitchFamily="18" charset="0"/>
                <a:cs typeface="Times New Roman" panose="02020603050405020304" pitchFamily="18" charset="0"/>
              </a:rPr>
              <a:t>aspects of language that we can acquire only through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communicative </a:t>
            </a:r>
            <a:r>
              <a:rPr lang="en-GB" sz="2800" dirty="0">
                <a:latin typeface="Times New Roman" panose="02020603050405020304" pitchFamily="18" charset="0"/>
                <a:cs typeface="Times New Roman" panose="02020603050405020304" pitchFamily="18" charset="0"/>
              </a:rPr>
              <a:t>interaction with other users of the system.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This </a:t>
            </a:r>
            <a:r>
              <a:rPr lang="en-GB" sz="2800" dirty="0">
                <a:latin typeface="Times New Roman" panose="02020603050405020304" pitchFamily="18" charset="0"/>
                <a:cs typeface="Times New Roman" panose="02020603050405020304" pitchFamily="18" charset="0"/>
              </a:rPr>
              <a:t>aspect of language is referred to as cultural transmission. Even though children’s ability to learn language seems to be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innate</a:t>
            </a:r>
            <a:r>
              <a:rPr lang="en-GB" sz="2800" dirty="0">
                <a:latin typeface="Times New Roman" panose="02020603050405020304" pitchFamily="18" charset="0"/>
                <a:cs typeface="Times New Roman" panose="02020603050405020304" pitchFamily="18" charset="0"/>
              </a:rPr>
              <a:t>, they must still learn all of the specific signals of </a:t>
            </a:r>
            <a:r>
              <a:rPr lang="en-GB" sz="2800" dirty="0" smtClean="0">
                <a:latin typeface="Times New Roman" panose="02020603050405020304" pitchFamily="18" charset="0"/>
                <a:cs typeface="Times New Roman" panose="02020603050405020304" pitchFamily="18" charset="0"/>
              </a:rPr>
              <a:t>their</a:t>
            </a:r>
          </a:p>
          <a:p>
            <a:pPr algn="just"/>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language through interaction with other speakers.</a:t>
            </a:r>
          </a:p>
        </p:txBody>
      </p:sp>
    </p:spTree>
    <p:extLst>
      <p:ext uri="{BB962C8B-B14F-4D97-AF65-F5344CB8AC3E}">
        <p14:creationId xmlns:p14="http://schemas.microsoft.com/office/powerpoint/2010/main" val="6356005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107504" y="1279089"/>
            <a:ext cx="8928992" cy="2677656"/>
          </a:xfrm>
          <a:prstGeom prst="rect">
            <a:avLst/>
          </a:prstGeom>
        </p:spPr>
        <p:txBody>
          <a:bodyPr wrap="square">
            <a:spAutoFit/>
          </a:bodyPr>
          <a:lstStyle/>
          <a:p>
            <a:pPr algn="just"/>
            <a:r>
              <a:rPr lang="en-GB" dirty="0" smtClean="0"/>
              <a:t>    </a:t>
            </a:r>
            <a:r>
              <a:rPr lang="en-GB" sz="2800" dirty="0" smtClean="0">
                <a:latin typeface="Times New Roman" panose="02020603050405020304" pitchFamily="18" charset="0"/>
                <a:cs typeface="Times New Roman" panose="02020603050405020304" pitchFamily="18" charset="0"/>
              </a:rPr>
              <a:t>In </a:t>
            </a:r>
            <a:r>
              <a:rPr lang="en-GB" sz="2800" dirty="0">
                <a:latin typeface="Times New Roman" panose="02020603050405020304" pitchFamily="18" charset="0"/>
                <a:cs typeface="Times New Roman" panose="02020603050405020304" pitchFamily="18" charset="0"/>
              </a:rPr>
              <a:t>fact, a child who is never spoken to will not learn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Language. Furthermore</a:t>
            </a:r>
            <a:r>
              <a:rPr lang="en-GB" sz="2800" dirty="0">
                <a:latin typeface="Times New Roman" panose="02020603050405020304" pitchFamily="18" charset="0"/>
                <a:cs typeface="Times New Roman" panose="02020603050405020304" pitchFamily="18" charset="0"/>
              </a:rPr>
              <a:t>, children will learn the </a:t>
            </a:r>
            <a:r>
              <a:rPr lang="en-GB" sz="2800" dirty="0" smtClean="0">
                <a:latin typeface="Times New Roman" panose="02020603050405020304" pitchFamily="18" charset="0"/>
                <a:cs typeface="Times New Roman" panose="02020603050405020304" pitchFamily="18" charset="0"/>
              </a:rPr>
              <a:t>language(s</a:t>
            </a:r>
            <a:r>
              <a:rPr lang="en-GB" sz="2800" dirty="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or </a:t>
            </a:r>
            <a:r>
              <a:rPr lang="en-GB" sz="2800" dirty="0">
                <a:latin typeface="Times New Roman" panose="02020603050405020304" pitchFamily="18" charset="0"/>
                <a:cs typeface="Times New Roman" panose="02020603050405020304" pitchFamily="18" charset="0"/>
              </a:rPr>
              <a:t>dialect(s) that other people use to interact with them. Thus, children of Russian parents will learn Russian if their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parents </a:t>
            </a:r>
            <a:r>
              <a:rPr lang="en-GB" sz="2800" dirty="0">
                <a:latin typeface="Times New Roman" panose="02020603050405020304" pitchFamily="18" charset="0"/>
                <a:cs typeface="Times New Roman" panose="02020603050405020304" pitchFamily="18" charset="0"/>
              </a:rPr>
              <a:t>interact with them in Russian, but they will learn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English </a:t>
            </a:r>
            <a:r>
              <a:rPr lang="en-GB" sz="2800" dirty="0">
                <a:latin typeface="Times New Roman" panose="02020603050405020304" pitchFamily="18" charset="0"/>
                <a:cs typeface="Times New Roman" panose="02020603050405020304" pitchFamily="18" charset="0"/>
              </a:rPr>
              <a:t>if their parents interact with them in English.</a:t>
            </a:r>
          </a:p>
        </p:txBody>
      </p:sp>
    </p:spTree>
    <p:extLst>
      <p:ext uri="{BB962C8B-B14F-4D97-AF65-F5344CB8AC3E}">
        <p14:creationId xmlns:p14="http://schemas.microsoft.com/office/powerpoint/2010/main" val="25375163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r>
              <a:rPr lang="fr-FR" sz="2800" dirty="0" smtClean="0">
                <a:solidFill>
                  <a:srgbClr val="FF0000"/>
                </a:solidFill>
                <a:latin typeface="Times New Roman" panose="02020603050405020304" pitchFamily="18" charset="0"/>
                <a:cs typeface="Times New Roman" panose="02020603050405020304" pitchFamily="18" charset="0"/>
              </a:rPr>
              <a:t>6. </a:t>
            </a:r>
            <a:r>
              <a:rPr lang="fr-FR" sz="2800" dirty="0" err="1" smtClean="0">
                <a:solidFill>
                  <a:srgbClr val="FF0000"/>
                </a:solidFill>
                <a:latin typeface="Times New Roman" panose="02020603050405020304" pitchFamily="18" charset="0"/>
                <a:cs typeface="Times New Roman" panose="02020603050405020304" pitchFamily="18" charset="0"/>
              </a:rPr>
              <a:t>Arbitrariness</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4" name="مستطيل 3"/>
          <p:cNvSpPr/>
          <p:nvPr/>
        </p:nvSpPr>
        <p:spPr>
          <a:xfrm>
            <a:off x="467544" y="1417588"/>
            <a:ext cx="8280920" cy="3416320"/>
          </a:xfrm>
          <a:prstGeom prst="rect">
            <a:avLst/>
          </a:prstGeom>
        </p:spPr>
        <p:txBody>
          <a:bodyPr wrap="square">
            <a:spAutoFit/>
          </a:bodyPr>
          <a:lstStyle/>
          <a:p>
            <a:pPr>
              <a:lnSpc>
                <a:spcPct val="150000"/>
              </a:lnSpc>
            </a:pPr>
            <a:r>
              <a:rPr lang="en-GB" sz="2400" dirty="0"/>
              <a:t>It is generally recognized that the words of a language </a:t>
            </a:r>
            <a:endParaRPr lang="en-GB" sz="2400" dirty="0" smtClean="0"/>
          </a:p>
          <a:p>
            <a:pPr>
              <a:lnSpc>
                <a:spcPct val="150000"/>
              </a:lnSpc>
            </a:pPr>
            <a:r>
              <a:rPr lang="en-GB" sz="2400" dirty="0" smtClean="0"/>
              <a:t>represent </a:t>
            </a:r>
            <a:r>
              <a:rPr lang="en-GB" sz="2400" dirty="0"/>
              <a:t>a connection between a group of sounds or signs, which give the word its form, and a meaning, which the form can be said to represent. The combination of a form and a meaning is called a linguistic sign: Form + Meaning </a:t>
            </a:r>
            <a:r>
              <a:rPr lang="en-GB" sz="2400" dirty="0" smtClean="0"/>
              <a:t>=</a:t>
            </a:r>
          </a:p>
          <a:p>
            <a:pPr>
              <a:lnSpc>
                <a:spcPct val="150000"/>
              </a:lnSpc>
            </a:pPr>
            <a:r>
              <a:rPr lang="en-GB" sz="2400" dirty="0" smtClean="0">
                <a:solidFill>
                  <a:schemeClr val="tx2">
                    <a:lumMod val="60000"/>
                    <a:lumOff val="40000"/>
                  </a:schemeClr>
                </a:solidFill>
              </a:rPr>
              <a:t>Linguistic </a:t>
            </a:r>
            <a:r>
              <a:rPr lang="en-GB" sz="2400" dirty="0">
                <a:solidFill>
                  <a:schemeClr val="tx2">
                    <a:lumMod val="60000"/>
                    <a:lumOff val="40000"/>
                  </a:schemeClr>
                </a:solidFill>
              </a:rPr>
              <a:t>Sign</a:t>
            </a:r>
            <a:r>
              <a:rPr lang="en-GB" sz="2400" dirty="0"/>
              <a:t>. </a:t>
            </a:r>
          </a:p>
        </p:txBody>
      </p:sp>
    </p:spTree>
    <p:extLst>
      <p:ext uri="{BB962C8B-B14F-4D97-AF65-F5344CB8AC3E}">
        <p14:creationId xmlns:p14="http://schemas.microsoft.com/office/powerpoint/2010/main" val="32246282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467544" y="1694587"/>
            <a:ext cx="8208912" cy="3338863"/>
          </a:xfrm>
          <a:prstGeom prst="rect">
            <a:avLst/>
          </a:prstGeom>
        </p:spPr>
        <p:txBody>
          <a:bodyPr wrap="square">
            <a:spAutoFit/>
          </a:bodyPr>
          <a:lstStyle/>
          <a:p>
            <a:pPr algn="just">
              <a:lnSpc>
                <a:spcPct val="150000"/>
              </a:lnSpc>
            </a:pPr>
            <a:r>
              <a:rPr lang="en-GB" sz="2800" dirty="0">
                <a:latin typeface="Times New Roman" panose="02020603050405020304" pitchFamily="18" charset="0"/>
                <a:cs typeface="Times New Roman" panose="02020603050405020304" pitchFamily="18" charset="0"/>
              </a:rPr>
              <a:t>An important fact about linguistic signs is that </a:t>
            </a:r>
            <a:r>
              <a:rPr lang="en-GB" sz="2800" dirty="0" smtClean="0">
                <a:latin typeface="Times New Roman" panose="02020603050405020304" pitchFamily="18" charset="0"/>
                <a:cs typeface="Times New Roman" panose="02020603050405020304" pitchFamily="18" charset="0"/>
              </a:rPr>
              <a:t>the</a:t>
            </a:r>
          </a:p>
          <a:p>
            <a:pPr algn="just">
              <a:lnSpc>
                <a:spcPct val="150000"/>
              </a:lnSpc>
            </a:pP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connection between form and meaning is typically </a:t>
            </a:r>
            <a:endParaRPr lang="en-GB" sz="2800" dirty="0" smtClean="0">
              <a:latin typeface="Times New Roman" panose="02020603050405020304" pitchFamily="18" charset="0"/>
              <a:cs typeface="Times New Roman" panose="02020603050405020304" pitchFamily="18" charset="0"/>
            </a:endParaRPr>
          </a:p>
          <a:p>
            <a:pPr algn="just">
              <a:lnSpc>
                <a:spcPct val="150000"/>
              </a:lnSpc>
            </a:pPr>
            <a:r>
              <a:rPr lang="en-GB" sz="3200" u="sng" dirty="0" smtClean="0">
                <a:solidFill>
                  <a:schemeClr val="tx2">
                    <a:lumMod val="60000"/>
                    <a:lumOff val="40000"/>
                  </a:schemeClr>
                </a:solidFill>
                <a:latin typeface="Times New Roman" panose="02020603050405020304" pitchFamily="18" charset="0"/>
                <a:cs typeface="Times New Roman" panose="02020603050405020304" pitchFamily="18" charset="0"/>
              </a:rPr>
              <a:t>arbitrary</a:t>
            </a:r>
            <a:r>
              <a:rPr lang="en-GB" sz="2800" dirty="0">
                <a:latin typeface="Times New Roman" panose="02020603050405020304" pitchFamily="18" charset="0"/>
                <a:cs typeface="Times New Roman" panose="02020603050405020304" pitchFamily="18" charset="0"/>
              </a:rPr>
              <a:t>. The term arbitrary here refers to the fact that </a:t>
            </a:r>
            <a:endParaRPr lang="en-GB" sz="2800" dirty="0" smtClean="0">
              <a:latin typeface="Times New Roman" panose="02020603050405020304" pitchFamily="18" charset="0"/>
              <a:cs typeface="Times New Roman" panose="02020603050405020304" pitchFamily="18" charset="0"/>
            </a:endParaRPr>
          </a:p>
          <a:p>
            <a:pPr algn="just">
              <a:lnSpc>
                <a:spcPct val="150000"/>
              </a:lnSpc>
            </a:pPr>
            <a:r>
              <a:rPr lang="en-GB" sz="2800" dirty="0" smtClean="0">
                <a:latin typeface="Times New Roman" panose="02020603050405020304" pitchFamily="18" charset="0"/>
                <a:cs typeface="Times New Roman" panose="02020603050405020304" pitchFamily="18" charset="0"/>
              </a:rPr>
              <a:t>the </a:t>
            </a:r>
            <a:r>
              <a:rPr lang="en-GB" sz="2800" dirty="0">
                <a:latin typeface="Times New Roman" panose="02020603050405020304" pitchFamily="18" charset="0"/>
                <a:cs typeface="Times New Roman" panose="02020603050405020304" pitchFamily="18" charset="0"/>
              </a:rPr>
              <a:t>meaning is not in any way predictable from the form, nor is the form dictated by the meaning.</a:t>
            </a:r>
          </a:p>
        </p:txBody>
      </p:sp>
    </p:spTree>
    <p:extLst>
      <p:ext uri="{BB962C8B-B14F-4D97-AF65-F5344CB8AC3E}">
        <p14:creationId xmlns:p14="http://schemas.microsoft.com/office/powerpoint/2010/main" val="2485315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467544" y="1002090"/>
            <a:ext cx="8280920" cy="3016210"/>
          </a:xfrm>
          <a:prstGeom prst="rect">
            <a:avLst/>
          </a:prstGeom>
        </p:spPr>
        <p:txBody>
          <a:bodyPr wrap="square">
            <a:spAutoFit/>
          </a:bodyPr>
          <a:lstStyle/>
          <a:p>
            <a:endParaRPr lang="en-GB" dirty="0" smtClean="0"/>
          </a:p>
          <a:p>
            <a:pPr algn="just"/>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opposite of arbitrariness in this sense is </a:t>
            </a:r>
            <a:r>
              <a:rPr lang="en-GB" sz="2400" dirty="0" err="1">
                <a:latin typeface="Times New Roman" panose="02020603050405020304" pitchFamily="18" charset="0"/>
                <a:cs typeface="Times New Roman" panose="02020603050405020304" pitchFamily="18" charset="0"/>
              </a:rPr>
              <a:t>nonarbitrariness</a:t>
            </a:r>
            <a:r>
              <a:rPr lang="en-GB" sz="2400" dirty="0">
                <a:latin typeface="Times New Roman" panose="02020603050405020304" pitchFamily="18" charset="0"/>
                <a:cs typeface="Times New Roman" panose="02020603050405020304" pitchFamily="18" charset="0"/>
              </a:rPr>
              <a:t>, and there are some </a:t>
            </a:r>
            <a:r>
              <a:rPr lang="en-GB" sz="2400" dirty="0" err="1">
                <a:latin typeface="Times New Roman" panose="02020603050405020304" pitchFamily="18" charset="0"/>
                <a:cs typeface="Times New Roman" panose="02020603050405020304" pitchFamily="18" charset="0"/>
              </a:rPr>
              <a:t>nonarbitrary</a:t>
            </a:r>
            <a:r>
              <a:rPr lang="en-GB" sz="2400" dirty="0">
                <a:latin typeface="Times New Roman" panose="02020603050405020304" pitchFamily="18" charset="0"/>
                <a:cs typeface="Times New Roman" panose="02020603050405020304" pitchFamily="18" charset="0"/>
              </a:rPr>
              <a:t> aspects of </a:t>
            </a:r>
            <a:r>
              <a:rPr lang="en-GB" sz="2400" dirty="0" smtClean="0">
                <a:latin typeface="Times New Roman" panose="02020603050405020304" pitchFamily="18" charset="0"/>
                <a:cs typeface="Times New Roman" panose="02020603050405020304" pitchFamily="18" charset="0"/>
              </a:rPr>
              <a:t>language. </a:t>
            </a:r>
            <a:r>
              <a:rPr lang="en-GB" sz="2400" dirty="0">
                <a:latin typeface="Times New Roman" panose="02020603050405020304" pitchFamily="18" charset="0"/>
                <a:cs typeface="Times New Roman" panose="02020603050405020304" pitchFamily="18" charset="0"/>
              </a:rPr>
              <a:t>The most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extreme </a:t>
            </a:r>
            <a:r>
              <a:rPr lang="en-GB" sz="2400" dirty="0">
                <a:latin typeface="Times New Roman" panose="02020603050405020304" pitchFamily="18" charset="0"/>
                <a:cs typeface="Times New Roman" panose="02020603050405020304" pitchFamily="18" charset="0"/>
              </a:rPr>
              <a:t>examples of </a:t>
            </a:r>
            <a:r>
              <a:rPr lang="en-GB" sz="2400" dirty="0" err="1">
                <a:latin typeface="Times New Roman" panose="02020603050405020304" pitchFamily="18" charset="0"/>
                <a:cs typeface="Times New Roman" panose="02020603050405020304" pitchFamily="18" charset="0"/>
              </a:rPr>
              <a:t>nonarbitrary</a:t>
            </a: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form-meaning </a:t>
            </a:r>
            <a:r>
              <a:rPr lang="en-GB" sz="2400" dirty="0">
                <a:latin typeface="Times New Roman" panose="02020603050405020304" pitchFamily="18" charset="0"/>
                <a:cs typeface="Times New Roman" panose="02020603050405020304" pitchFamily="18" charset="0"/>
              </a:rPr>
              <a:t>connections,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where </a:t>
            </a:r>
            <a:r>
              <a:rPr lang="en-GB" sz="2400" dirty="0">
                <a:latin typeface="Times New Roman" panose="02020603050405020304" pitchFamily="18" charset="0"/>
                <a:cs typeface="Times New Roman" panose="02020603050405020304" pitchFamily="18" charset="0"/>
              </a:rPr>
              <a:t>the form represents </a:t>
            </a:r>
            <a:r>
              <a:rPr lang="en-GB" sz="2400" dirty="0" smtClean="0">
                <a:latin typeface="Times New Roman" panose="02020603050405020304" pitchFamily="18" charset="0"/>
                <a:cs typeface="Times New Roman" panose="02020603050405020304" pitchFamily="18" charset="0"/>
              </a:rPr>
              <a:t>the meaning directly</a:t>
            </a:r>
            <a:r>
              <a:rPr lang="en-GB" sz="2400" dirty="0">
                <a:latin typeface="Times New Roman" panose="02020603050405020304" pitchFamily="18" charset="0"/>
                <a:cs typeface="Times New Roman" panose="02020603050405020304" pitchFamily="18" charset="0"/>
              </a:rPr>
              <a:t>, are said to be </a:t>
            </a:r>
            <a:endParaRPr lang="en-GB" sz="2400" dirty="0" smtClean="0">
              <a:latin typeface="Times New Roman" panose="02020603050405020304" pitchFamily="18" charset="0"/>
              <a:cs typeface="Times New Roman" panose="02020603050405020304" pitchFamily="18" charset="0"/>
            </a:endParaRPr>
          </a:p>
          <a:p>
            <a:pPr algn="just"/>
            <a:r>
              <a:rPr lang="en-GB" sz="2800" u="sng" dirty="0" smtClean="0">
                <a:solidFill>
                  <a:schemeClr val="tx2">
                    <a:lumMod val="60000"/>
                    <a:lumOff val="40000"/>
                  </a:schemeClr>
                </a:solidFill>
                <a:latin typeface="Times New Roman" panose="02020603050405020304" pitchFamily="18" charset="0"/>
                <a:cs typeface="Times New Roman" panose="02020603050405020304" pitchFamily="18" charset="0"/>
              </a:rPr>
              <a:t>iconic</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(or “picture-like”). For linguistic signs in general, however, the connection between form and meaning is not direct, nor is it derivable from laws of nature.</a:t>
            </a:r>
          </a:p>
        </p:txBody>
      </p:sp>
    </p:spTree>
    <p:extLst>
      <p:ext uri="{BB962C8B-B14F-4D97-AF65-F5344CB8AC3E}">
        <p14:creationId xmlns:p14="http://schemas.microsoft.com/office/powerpoint/2010/main" val="7458629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467544" y="1556088"/>
            <a:ext cx="8208912" cy="2241960"/>
          </a:xfrm>
          <a:prstGeom prst="rect">
            <a:avLst/>
          </a:prstGeom>
        </p:spPr>
        <p:txBody>
          <a:bodyPr wrap="square">
            <a:spAutoFit/>
          </a:bodyPr>
          <a:lstStyle/>
          <a:p>
            <a:pPr>
              <a:lnSpc>
                <a:spcPct val="150000"/>
              </a:lnSpc>
            </a:pPr>
            <a:r>
              <a:rPr lang="en-GB" sz="2400" dirty="0">
                <a:latin typeface="Times New Roman" panose="02020603050405020304" pitchFamily="18" charset="0"/>
                <a:cs typeface="Times New Roman" panose="02020603050405020304" pitchFamily="18" charset="0"/>
              </a:rPr>
              <a:t>If there were an inherent, </a:t>
            </a:r>
            <a:r>
              <a:rPr lang="en-GB" sz="2400" dirty="0" err="1">
                <a:latin typeface="Times New Roman" panose="02020603050405020304" pitchFamily="18" charset="0"/>
                <a:cs typeface="Times New Roman" panose="02020603050405020304" pitchFamily="18" charset="0"/>
              </a:rPr>
              <a:t>nonarbitrary</a:t>
            </a:r>
            <a:r>
              <a:rPr lang="en-GB" sz="2400" dirty="0">
                <a:latin typeface="Times New Roman" panose="02020603050405020304" pitchFamily="18" charset="0"/>
                <a:cs typeface="Times New Roman" panose="02020603050405020304" pitchFamily="18" charset="0"/>
              </a:rPr>
              <a:t> connection between forms and meanings, with the meaning being determined by the form or vice versa, then such cross-linguistic differences should not occur. There would be universally recognized forms for each meaning.</a:t>
            </a:r>
          </a:p>
        </p:txBody>
      </p:sp>
    </p:spTree>
    <p:extLst>
      <p:ext uri="{BB962C8B-B14F-4D97-AF65-F5344CB8AC3E}">
        <p14:creationId xmlns:p14="http://schemas.microsoft.com/office/powerpoint/2010/main" val="237007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39888"/>
            <a:ext cx="6984775"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2106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467544" y="1556088"/>
            <a:ext cx="8280920" cy="2795958"/>
          </a:xfrm>
          <a:prstGeom prst="rect">
            <a:avLst/>
          </a:prstGeom>
        </p:spPr>
        <p:txBody>
          <a:bodyPr wrap="square">
            <a:spAutoFit/>
          </a:bodyPr>
          <a:lstStyle/>
          <a:p>
            <a:pPr>
              <a:lnSpc>
                <a:spcPct val="150000"/>
              </a:lnSpc>
            </a:pPr>
            <a:r>
              <a:rPr lang="en-GB" sz="2400" dirty="0">
                <a:latin typeface="Times New Roman" panose="02020603050405020304" pitchFamily="18" charset="0"/>
                <a:cs typeface="Times New Roman" panose="02020603050405020304" pitchFamily="18" charset="0"/>
              </a:rPr>
              <a:t>Finally, arbitrariness in language is shown in names for inventions and new products. For example, new cars come on the market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every </a:t>
            </a:r>
            <a:r>
              <a:rPr lang="en-GB" sz="2400" dirty="0">
                <a:latin typeface="Times New Roman" panose="02020603050405020304" pitchFamily="18" charset="0"/>
                <a:cs typeface="Times New Roman" panose="02020603050405020304" pitchFamily="18" charset="0"/>
              </a:rPr>
              <a:t>year. Many of them are very similar to each other: they all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have </a:t>
            </a:r>
            <a:r>
              <a:rPr lang="en-GB" sz="2400" dirty="0">
                <a:latin typeface="Times New Roman" panose="02020603050405020304" pitchFamily="18" charset="0"/>
                <a:cs typeface="Times New Roman" panose="02020603050405020304" pitchFamily="18" charset="0"/>
              </a:rPr>
              <a:t>four tires, a cabin that can seat some number of people, an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engine</a:t>
            </a:r>
            <a:r>
              <a:rPr lang="en-GB" sz="2400" dirty="0">
                <a:latin typeface="Times New Roman" panose="02020603050405020304" pitchFamily="18" charset="0"/>
                <a:cs typeface="Times New Roman" panose="02020603050405020304" pitchFamily="18" charset="0"/>
              </a:rPr>
              <a:t>, and so on.</a:t>
            </a:r>
          </a:p>
        </p:txBody>
      </p:sp>
    </p:spTree>
    <p:extLst>
      <p:ext uri="{BB962C8B-B14F-4D97-AF65-F5344CB8AC3E}">
        <p14:creationId xmlns:p14="http://schemas.microsoft.com/office/powerpoint/2010/main" val="505982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xmlns="" id="{A363F2D8-D0A9-4AFA-B868-05AF379B5E23}"/>
              </a:ext>
            </a:extLst>
          </p:cNvPr>
          <p:cNvSpPr>
            <a:spLocks noGrp="1"/>
          </p:cNvSpPr>
          <p:nvPr>
            <p:ph type="body" sz="quarter" idx="10"/>
          </p:nvPr>
        </p:nvSpPr>
        <p:spPr>
          <a:xfrm>
            <a:off x="104048" y="195486"/>
            <a:ext cx="8932447" cy="4392488"/>
          </a:xfrm>
        </p:spPr>
        <p:txBody>
          <a:bodyPr/>
          <a:lstStyle/>
          <a:p>
            <a:pPr indent="1371600" algn="just"/>
            <a:r>
              <a:rPr lang="en-US" altLang="ko-KR" sz="3200" b="1" dirty="0">
                <a:solidFill>
                  <a:srgbClr val="C00000"/>
                </a:solidFill>
              </a:rPr>
              <a:t>In other words, the spoken form of language is older than the written form, for the latter has only recently been introduced by great civilizations. Furthermore, there are many languages which are still unwritten even nowadays. </a:t>
            </a:r>
          </a:p>
        </p:txBody>
      </p:sp>
    </p:spTree>
    <p:extLst>
      <p:ext uri="{BB962C8B-B14F-4D97-AF65-F5344CB8AC3E}">
        <p14:creationId xmlns:p14="http://schemas.microsoft.com/office/powerpoint/2010/main" val="545993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95536" y="1140589"/>
            <a:ext cx="8280920" cy="3903954"/>
          </a:xfrm>
          <a:prstGeom prst="rect">
            <a:avLst/>
          </a:prstGeom>
        </p:spPr>
        <p:txBody>
          <a:bodyPr wrap="square">
            <a:spAutoFit/>
          </a:bodyPr>
          <a:lstStyle/>
          <a:p>
            <a:pPr>
              <a:lnSpc>
                <a:spcPct val="150000"/>
              </a:lnSpc>
            </a:pPr>
            <a:r>
              <a:rPr lang="en-GB" sz="2400" dirty="0">
                <a:latin typeface="Times New Roman" panose="02020603050405020304" pitchFamily="18" charset="0"/>
                <a:cs typeface="Times New Roman" panose="02020603050405020304" pitchFamily="18" charset="0"/>
              </a:rPr>
              <a:t>Yet despite their similarities, makes of cars have startlingly different names. Some of them are very long words while others are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quite </a:t>
            </a:r>
            <a:r>
              <a:rPr lang="en-GB" sz="2400" dirty="0">
                <a:latin typeface="Times New Roman" panose="02020603050405020304" pitchFamily="18" charset="0"/>
                <a:cs typeface="Times New Roman" panose="02020603050405020304" pitchFamily="18" charset="0"/>
              </a:rPr>
              <a:t>short, and they begin with all kinds of different sounds.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A </a:t>
            </a:r>
            <a:r>
              <a:rPr lang="en-GB" sz="2400" dirty="0">
                <a:latin typeface="Times New Roman" panose="02020603050405020304" pitchFamily="18" charset="0"/>
                <a:cs typeface="Times New Roman" panose="02020603050405020304" pitchFamily="18" charset="0"/>
              </a:rPr>
              <a:t>person naming a new car will certainly think of a sequence of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sounds </a:t>
            </a:r>
            <a:r>
              <a:rPr lang="en-GB" sz="2400" dirty="0">
                <a:latin typeface="Times New Roman" panose="02020603050405020304" pitchFamily="18" charset="0"/>
                <a:cs typeface="Times New Roman" panose="02020603050405020304" pitchFamily="18" charset="0"/>
              </a:rPr>
              <a:t>that </a:t>
            </a:r>
            <a:r>
              <a:rPr lang="en-GB" sz="2400" dirty="0" smtClean="0">
                <a:latin typeface="Times New Roman" panose="02020603050405020304" pitchFamily="18" charset="0"/>
                <a:cs typeface="Times New Roman" panose="02020603050405020304" pitchFamily="18" charset="0"/>
              </a:rPr>
              <a:t>he </a:t>
            </a:r>
            <a:r>
              <a:rPr lang="en-GB" sz="2400" dirty="0">
                <a:latin typeface="Times New Roman" panose="02020603050405020304" pitchFamily="18" charset="0"/>
                <a:cs typeface="Times New Roman" panose="02020603050405020304" pitchFamily="18" charset="0"/>
              </a:rPr>
              <a:t>likes, but </a:t>
            </a:r>
            <a:r>
              <a:rPr lang="en-GB" sz="2400" dirty="0" smtClean="0">
                <a:latin typeface="Times New Roman" panose="02020603050405020304" pitchFamily="18" charset="0"/>
                <a:cs typeface="Times New Roman" panose="02020603050405020304" pitchFamily="18" charset="0"/>
              </a:rPr>
              <a:t>he </a:t>
            </a:r>
            <a:r>
              <a:rPr lang="en-GB" sz="2400" dirty="0">
                <a:latin typeface="Times New Roman" panose="02020603050405020304" pitchFamily="18" charset="0"/>
                <a:cs typeface="Times New Roman" panose="02020603050405020304" pitchFamily="18" charset="0"/>
              </a:rPr>
              <a:t>will not be constrained in any way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by </a:t>
            </a:r>
            <a:r>
              <a:rPr lang="en-GB" sz="2400" dirty="0">
                <a:latin typeface="Times New Roman" panose="02020603050405020304" pitchFamily="18" charset="0"/>
                <a:cs typeface="Times New Roman" panose="02020603050405020304" pitchFamily="18" charset="0"/>
              </a:rPr>
              <a:t>the nature of the car or the nature of the sounds themselves</a:t>
            </a:r>
            <a:r>
              <a:rPr lang="en-GB" sz="2400" dirty="0" smtClean="0">
                <a:latin typeface="Times New Roman" panose="02020603050405020304" pitchFamily="18" charset="0"/>
                <a:cs typeface="Times New Roman" panose="02020603050405020304" pitchFamily="18" charset="0"/>
              </a:rPr>
              <a:t>—</a:t>
            </a:r>
          </a:p>
          <a:p>
            <a:pPr>
              <a:lnSpc>
                <a:spcPct val="150000"/>
              </a:lnSpc>
            </a:pPr>
            <a:r>
              <a:rPr lang="en-GB" sz="2400" dirty="0" smtClean="0">
                <a:latin typeface="Times New Roman" panose="02020603050405020304" pitchFamily="18" charset="0"/>
                <a:cs typeface="Times New Roman" panose="02020603050405020304" pitchFamily="18" charset="0"/>
              </a:rPr>
              <a:t>only </a:t>
            </a:r>
            <a:r>
              <a:rPr lang="en-GB" sz="2400" dirty="0">
                <a:latin typeface="Times New Roman" panose="02020603050405020304" pitchFamily="18" charset="0"/>
                <a:cs typeface="Times New Roman" panose="02020603050405020304" pitchFamily="18" charset="0"/>
              </a:rPr>
              <a:t>by her own arbitrary preferences.</a:t>
            </a:r>
          </a:p>
        </p:txBody>
      </p:sp>
    </p:spTree>
    <p:extLst>
      <p:ext uri="{BB962C8B-B14F-4D97-AF65-F5344CB8AC3E}">
        <p14:creationId xmlns:p14="http://schemas.microsoft.com/office/powerpoint/2010/main" val="29895117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95536" y="1002090"/>
            <a:ext cx="8352928" cy="3970318"/>
          </a:xfrm>
          <a:prstGeom prst="rect">
            <a:avLst/>
          </a:prstGeom>
        </p:spPr>
        <p:txBody>
          <a:bodyPr wrap="square">
            <a:spAutoFit/>
          </a:bodyPr>
          <a:lstStyle/>
          <a:p>
            <a:pPr algn="just">
              <a:lnSpc>
                <a:spcPct val="150000"/>
              </a:lnSpc>
            </a:pPr>
            <a:r>
              <a:rPr lang="en-GB" sz="2400" dirty="0" smtClean="0">
                <a:solidFill>
                  <a:schemeClr val="accent2">
                    <a:lumMod val="75000"/>
                  </a:schemeClr>
                </a:solidFill>
                <a:latin typeface="Times New Roman" panose="02020603050405020304" pitchFamily="18" charset="0"/>
                <a:cs typeface="Times New Roman" panose="02020603050405020304" pitchFamily="18" charset="0"/>
              </a:rPr>
              <a:t>Onomatopoeia</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It is clear that arbitrariness is the norm in language, at least as far as the basic relationship between the form of </a:t>
            </a:r>
            <a:r>
              <a:rPr lang="en-GB" sz="2400" dirty="0" smtClean="0">
                <a:latin typeface="Times New Roman" panose="02020603050405020304" pitchFamily="18" charset="0"/>
                <a:cs typeface="Times New Roman" panose="02020603050405020304" pitchFamily="18" charset="0"/>
              </a:rPr>
              <a:t>a       </a:t>
            </a:r>
            <a:r>
              <a:rPr lang="en-GB" sz="2400" dirty="0">
                <a:latin typeface="Times New Roman" panose="02020603050405020304" pitchFamily="18" charset="0"/>
                <a:cs typeface="Times New Roman" panose="02020603050405020304" pitchFamily="18" charset="0"/>
              </a:rPr>
              <a:t>word and its meaning is concerned. At the same time, though, it </a:t>
            </a:r>
            <a:r>
              <a:rPr lang="en-GB" sz="2400" dirty="0" smtClean="0">
                <a:latin typeface="Times New Roman" panose="02020603050405020304" pitchFamily="18" charset="0"/>
                <a:cs typeface="Times New Roman" panose="02020603050405020304" pitchFamily="18" charset="0"/>
              </a:rPr>
              <a:t>    turns </a:t>
            </a:r>
            <a:r>
              <a:rPr lang="en-GB" sz="2400" dirty="0">
                <a:latin typeface="Times New Roman" panose="02020603050405020304" pitchFamily="18" charset="0"/>
                <a:cs typeface="Times New Roman" panose="02020603050405020304" pitchFamily="18" charset="0"/>
              </a:rPr>
              <a:t>out that there are some </a:t>
            </a:r>
            <a:r>
              <a:rPr lang="en-GB" sz="2400" dirty="0" err="1">
                <a:latin typeface="Times New Roman" panose="02020603050405020304" pitchFamily="18" charset="0"/>
                <a:cs typeface="Times New Roman" panose="02020603050405020304" pitchFamily="18" charset="0"/>
              </a:rPr>
              <a:t>nonarbitrary</a:t>
            </a:r>
            <a:r>
              <a:rPr lang="en-GB" sz="2400" dirty="0">
                <a:latin typeface="Times New Roman" panose="02020603050405020304" pitchFamily="18" charset="0"/>
                <a:cs typeface="Times New Roman" panose="02020603050405020304" pitchFamily="18" charset="0"/>
              </a:rPr>
              <a:t> aspects to language. In </a:t>
            </a:r>
            <a:r>
              <a:rPr lang="en-GB" sz="2400" dirty="0" smtClean="0">
                <a:latin typeface="Times New Roman" panose="02020603050405020304" pitchFamily="18" charset="0"/>
                <a:cs typeface="Times New Roman" panose="02020603050405020304" pitchFamily="18" charset="0"/>
              </a:rPr>
              <a:t>  the </a:t>
            </a:r>
            <a:r>
              <a:rPr lang="en-GB" sz="2400" dirty="0">
                <a:latin typeface="Times New Roman" panose="02020603050405020304" pitchFamily="18" charset="0"/>
                <a:cs typeface="Times New Roman" panose="02020603050405020304" pitchFamily="18" charset="0"/>
              </a:rPr>
              <a:t>vocabulary of all </a:t>
            </a:r>
            <a:r>
              <a:rPr lang="en-GB" sz="2400" dirty="0" smtClean="0">
                <a:latin typeface="Times New Roman" panose="02020603050405020304" pitchFamily="18" charset="0"/>
                <a:cs typeface="Times New Roman" panose="02020603050405020304" pitchFamily="18" charset="0"/>
              </a:rPr>
              <a:t>languages, there </a:t>
            </a:r>
            <a:r>
              <a:rPr lang="en-GB" sz="2400" dirty="0">
                <a:latin typeface="Times New Roman" panose="02020603050405020304" pitchFamily="18" charset="0"/>
                <a:cs typeface="Times New Roman" panose="02020603050405020304" pitchFamily="18" charset="0"/>
              </a:rPr>
              <a:t>is a small degree of </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nonarbitrariness</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involving items whose forms are largely </a:t>
            </a:r>
            <a:r>
              <a:rPr lang="en-GB" sz="2400" dirty="0" smtClean="0">
                <a:latin typeface="Times New Roman" panose="02020603050405020304" pitchFamily="18" charset="0"/>
                <a:cs typeface="Times New Roman" panose="02020603050405020304" pitchFamily="18" charset="0"/>
              </a:rPr>
              <a:t>              determined </a:t>
            </a:r>
            <a:r>
              <a:rPr lang="en-GB" sz="2400" dirty="0">
                <a:latin typeface="Times New Roman" panose="02020603050405020304" pitchFamily="18" charset="0"/>
                <a:cs typeface="Times New Roman" panose="02020603050405020304" pitchFamily="18" charset="0"/>
              </a:rPr>
              <a:t>by their meanings.</a:t>
            </a:r>
          </a:p>
        </p:txBody>
      </p:sp>
    </p:spTree>
    <p:extLst>
      <p:ext uri="{BB962C8B-B14F-4D97-AF65-F5344CB8AC3E}">
        <p14:creationId xmlns:p14="http://schemas.microsoft.com/office/powerpoint/2010/main" val="10759698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467544" y="1833086"/>
            <a:ext cx="8280920" cy="2934458"/>
          </a:xfrm>
          <a:prstGeom prst="rect">
            <a:avLst/>
          </a:prstGeom>
        </p:spPr>
        <p:txBody>
          <a:bodyPr wrap="square">
            <a:spAutoFit/>
          </a:bodyPr>
          <a:lstStyle/>
          <a:p>
            <a:pPr algn="just">
              <a:lnSpc>
                <a:spcPct val="200000"/>
              </a:lnSpc>
            </a:pPr>
            <a:r>
              <a:rPr lang="en-GB" sz="2400" dirty="0">
                <a:latin typeface="Times New Roman" panose="02020603050405020304" pitchFamily="18" charset="0"/>
                <a:cs typeface="Times New Roman" panose="02020603050405020304" pitchFamily="18" charset="0"/>
              </a:rPr>
              <a:t>Most notable and obvious are the so- called onomatopoetic </a:t>
            </a:r>
            <a:endParaRPr lang="en-GB" sz="2400" dirty="0" smtClean="0">
              <a:latin typeface="Times New Roman" panose="02020603050405020304" pitchFamily="18" charset="0"/>
              <a:cs typeface="Times New Roman" panose="02020603050405020304" pitchFamily="18" charset="0"/>
            </a:endParaRPr>
          </a:p>
          <a:p>
            <a:pPr algn="just">
              <a:lnSpc>
                <a:spcPct val="200000"/>
              </a:lnSpc>
            </a:pPr>
            <a:r>
              <a:rPr lang="en-GB" sz="2400" dirty="0" smtClean="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or onomatopoeic) words, i.e., words that are imitative of natural </a:t>
            </a:r>
            <a:endParaRPr lang="en-GB" sz="2400" dirty="0" smtClean="0">
              <a:latin typeface="Times New Roman" panose="02020603050405020304" pitchFamily="18" charset="0"/>
              <a:cs typeface="Times New Roman" panose="02020603050405020304" pitchFamily="18" charset="0"/>
            </a:endParaRPr>
          </a:p>
          <a:p>
            <a:pPr algn="just">
              <a:lnSpc>
                <a:spcPct val="200000"/>
              </a:lnSpc>
            </a:pPr>
            <a:r>
              <a:rPr lang="en-GB" sz="2400" dirty="0" smtClean="0">
                <a:latin typeface="Times New Roman" panose="02020603050405020304" pitchFamily="18" charset="0"/>
                <a:cs typeface="Times New Roman" panose="02020603050405020304" pitchFamily="18" charset="0"/>
              </a:rPr>
              <a:t>sounds </a:t>
            </a:r>
            <a:r>
              <a:rPr lang="en-GB" sz="2400" dirty="0">
                <a:latin typeface="Times New Roman" panose="02020603050405020304" pitchFamily="18" charset="0"/>
                <a:cs typeface="Times New Roman" panose="02020603050405020304" pitchFamily="18" charset="0"/>
              </a:rPr>
              <a:t>or have meanings that are associated with such sounds of nature.</a:t>
            </a:r>
          </a:p>
        </p:txBody>
      </p:sp>
    </p:spTree>
    <p:extLst>
      <p:ext uri="{BB962C8B-B14F-4D97-AF65-F5344CB8AC3E}">
        <p14:creationId xmlns:p14="http://schemas.microsoft.com/office/powerpoint/2010/main" val="5211316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r>
              <a:rPr lang="en-GB" sz="3200" dirty="0" smtClean="0">
                <a:solidFill>
                  <a:srgbClr val="FF0000"/>
                </a:solidFill>
                <a:latin typeface="Times New Roman" panose="02020603050405020304" pitchFamily="18" charset="0"/>
                <a:cs typeface="Times New Roman" panose="02020603050405020304" pitchFamily="18" charset="0"/>
              </a:rPr>
              <a:t>7. Discreteness</a:t>
            </a:r>
            <a:endParaRPr lang="en-GB" sz="3200" dirty="0">
              <a:solidFill>
                <a:srgbClr val="FF0000"/>
              </a:solidFill>
              <a:latin typeface="Times New Roman" panose="02020603050405020304" pitchFamily="18" charset="0"/>
              <a:cs typeface="Times New Roman" panose="02020603050405020304" pitchFamily="18" charset="0"/>
            </a:endParaRPr>
          </a:p>
        </p:txBody>
      </p:sp>
      <p:sp>
        <p:nvSpPr>
          <p:cNvPr id="4" name="مستطيل 3"/>
          <p:cNvSpPr/>
          <p:nvPr/>
        </p:nvSpPr>
        <p:spPr>
          <a:xfrm>
            <a:off x="467544" y="1417588"/>
            <a:ext cx="8208912" cy="3416320"/>
          </a:xfrm>
          <a:prstGeom prst="rect">
            <a:avLst/>
          </a:prstGeom>
        </p:spPr>
        <p:txBody>
          <a:bodyPr wrap="square">
            <a:spAutoFit/>
          </a:bodyPr>
          <a:lstStyle/>
          <a:p>
            <a:pPr>
              <a:lnSpc>
                <a:spcPct val="150000"/>
              </a:lnSpc>
            </a:pPr>
            <a:r>
              <a:rPr lang="en-GB" sz="2400" dirty="0">
                <a:latin typeface="Times New Roman" panose="02020603050405020304" pitchFamily="18" charset="0"/>
                <a:cs typeface="Times New Roman" panose="02020603050405020304" pitchFamily="18" charset="0"/>
              </a:rPr>
              <a:t>Consider the English sentence </a:t>
            </a:r>
            <a:r>
              <a:rPr lang="en-GB" sz="2400" b="1" u="sng" dirty="0">
                <a:solidFill>
                  <a:schemeClr val="accent2">
                    <a:lumMod val="75000"/>
                  </a:schemeClr>
                </a:solidFill>
                <a:latin typeface="Times New Roman" panose="02020603050405020304" pitchFamily="18" charset="0"/>
                <a:cs typeface="Times New Roman" panose="02020603050405020304" pitchFamily="18" charset="0"/>
              </a:rPr>
              <a:t>He is fast</a:t>
            </a:r>
            <a:r>
              <a:rPr lang="en-GB" sz="2400" dirty="0">
                <a:latin typeface="Times New Roman" panose="02020603050405020304" pitchFamily="18" charset="0"/>
                <a:cs typeface="Times New Roman" panose="02020603050405020304" pitchFamily="18" charset="0"/>
              </a:rPr>
              <a:t>. It is not one unified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sign </a:t>
            </a:r>
            <a:r>
              <a:rPr lang="en-GB" sz="2400" dirty="0">
                <a:latin typeface="Times New Roman" panose="02020603050405020304" pitchFamily="18" charset="0"/>
                <a:cs typeface="Times New Roman" panose="02020603050405020304" pitchFamily="18" charset="0"/>
              </a:rPr>
              <a:t>that always appears exactly as it is. Rather, it is composed of many discrete units. First, there are the independent words he, is, and fast. These words, in turn, are composed of even smaller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discrete </a:t>
            </a:r>
            <a:r>
              <a:rPr lang="en-GB" sz="2400" dirty="0">
                <a:latin typeface="Times New Roman" panose="02020603050405020304" pitchFamily="18" charset="0"/>
                <a:cs typeface="Times New Roman" panose="02020603050405020304" pitchFamily="18" charset="0"/>
              </a:rPr>
              <a:t>units: the individual sounds [h], [</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[ɪ], [z], [f], [æ], [s],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and </a:t>
            </a:r>
            <a:r>
              <a:rPr lang="en-GB" sz="2400" dirty="0">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5913248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467544" y="1833086"/>
            <a:ext cx="8280920" cy="1687963"/>
          </a:xfrm>
          <a:prstGeom prst="rect">
            <a:avLst/>
          </a:prstGeom>
        </p:spPr>
        <p:txBody>
          <a:bodyPr wrap="square">
            <a:spAutoFit/>
          </a:bodyPr>
          <a:lstStyle/>
          <a:p>
            <a:pPr>
              <a:lnSpc>
                <a:spcPct val="150000"/>
              </a:lnSpc>
            </a:pPr>
            <a:r>
              <a:rPr lang="en-GB" sz="2400" dirty="0">
                <a:latin typeface="Times New Roman" panose="02020603050405020304" pitchFamily="18" charset="0"/>
                <a:cs typeface="Times New Roman" panose="02020603050405020304" pitchFamily="18" charset="0"/>
              </a:rPr>
              <a:t>The property of language (among other communication systems)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that </a:t>
            </a:r>
            <a:r>
              <a:rPr lang="en-GB" sz="2400" dirty="0">
                <a:latin typeface="Times New Roman" panose="02020603050405020304" pitchFamily="18" charset="0"/>
                <a:cs typeface="Times New Roman" panose="02020603050405020304" pitchFamily="18" charset="0"/>
              </a:rPr>
              <a:t>allows us to combine together discrete units in order to create larger communicative units is called </a:t>
            </a:r>
            <a:r>
              <a:rPr lang="en-GB" sz="2400" b="1" dirty="0">
                <a:solidFill>
                  <a:schemeClr val="accent2">
                    <a:lumMod val="75000"/>
                  </a:schemeClr>
                </a:solidFill>
                <a:latin typeface="Times New Roman" panose="02020603050405020304" pitchFamily="18" charset="0"/>
                <a:cs typeface="Times New Roman" panose="02020603050405020304" pitchFamily="18" charset="0"/>
              </a:rPr>
              <a:t>discreteness.</a:t>
            </a:r>
          </a:p>
        </p:txBody>
      </p:sp>
    </p:spTree>
    <p:extLst>
      <p:ext uri="{BB962C8B-B14F-4D97-AF65-F5344CB8AC3E}">
        <p14:creationId xmlns:p14="http://schemas.microsoft.com/office/powerpoint/2010/main" val="364656903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95536" y="1279089"/>
            <a:ext cx="8280920" cy="3349956"/>
          </a:xfrm>
          <a:prstGeom prst="rect">
            <a:avLst/>
          </a:prstGeom>
        </p:spPr>
        <p:txBody>
          <a:bodyPr wrap="square">
            <a:spAutoFit/>
          </a:bodyPr>
          <a:lstStyle/>
          <a:p>
            <a:pPr algn="just">
              <a:lnSpc>
                <a:spcPct val="150000"/>
              </a:lnSpc>
            </a:pPr>
            <a:r>
              <a:rPr lang="en-GB" sz="2400" dirty="0">
                <a:latin typeface="Times New Roman" panose="02020603050405020304" pitchFamily="18" charset="0"/>
                <a:cs typeface="Times New Roman" panose="02020603050405020304" pitchFamily="18" charset="0"/>
              </a:rPr>
              <a:t>Every language has a limited number of sounds, between roughly 10 </a:t>
            </a:r>
            <a:r>
              <a:rPr lang="en-GB" sz="2400" dirty="0" smtClean="0">
                <a:latin typeface="Times New Roman" panose="02020603050405020304" pitchFamily="18" charset="0"/>
                <a:cs typeface="Times New Roman" panose="02020603050405020304" pitchFamily="18" charset="0"/>
              </a:rPr>
              <a:t>and100</a:t>
            </a:r>
            <a:r>
              <a:rPr lang="en-GB" sz="2400" dirty="0">
                <a:latin typeface="Times New Roman" panose="02020603050405020304" pitchFamily="18" charset="0"/>
                <a:cs typeface="Times New Roman" panose="02020603050405020304" pitchFamily="18" charset="0"/>
              </a:rPr>
              <a:t>. English, for example, has about 50 sounds. The sounds themselves are for the most part meaningless—the sound [f] in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fish </a:t>
            </a:r>
            <a:r>
              <a:rPr lang="en-GB" sz="2400" dirty="0">
                <a:latin typeface="Times New Roman" panose="02020603050405020304" pitchFamily="18" charset="0"/>
                <a:cs typeface="Times New Roman" panose="02020603050405020304" pitchFamily="18" charset="0"/>
              </a:rPr>
              <a:t>or foot does not have any meaning by itself—but we can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combine </a:t>
            </a:r>
            <a:r>
              <a:rPr lang="en-GB" sz="2400" dirty="0">
                <a:latin typeface="Times New Roman" panose="02020603050405020304" pitchFamily="18" charset="0"/>
                <a:cs typeface="Times New Roman" panose="02020603050405020304" pitchFamily="18" charset="0"/>
              </a:rPr>
              <a:t>a very small number of sounds to create a very large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number </a:t>
            </a:r>
            <a:r>
              <a:rPr lang="en-GB" sz="2400" dirty="0">
                <a:latin typeface="Times New Roman" panose="02020603050405020304" pitchFamily="18" charset="0"/>
                <a:cs typeface="Times New Roman" panose="02020603050405020304" pitchFamily="18" charset="0"/>
              </a:rPr>
              <a:t>of meaningful words.</a:t>
            </a:r>
          </a:p>
        </p:txBody>
      </p:sp>
    </p:spTree>
    <p:extLst>
      <p:ext uri="{BB962C8B-B14F-4D97-AF65-F5344CB8AC3E}">
        <p14:creationId xmlns:p14="http://schemas.microsoft.com/office/powerpoint/2010/main" val="33208462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467544" y="1556088"/>
            <a:ext cx="8208912" cy="2241960"/>
          </a:xfrm>
          <a:prstGeom prst="rect">
            <a:avLst/>
          </a:prstGeom>
        </p:spPr>
        <p:txBody>
          <a:bodyPr wrap="square">
            <a:spAutoFit/>
          </a:bodyPr>
          <a:lstStyle/>
          <a:p>
            <a:pPr>
              <a:lnSpc>
                <a:spcPct val="150000"/>
              </a:lnSpc>
            </a:pPr>
            <a:r>
              <a:rPr lang="en-GB" sz="2400" dirty="0">
                <a:latin typeface="Times New Roman" panose="02020603050405020304" pitchFamily="18" charset="0"/>
                <a:cs typeface="Times New Roman" panose="02020603050405020304" pitchFamily="18" charset="0"/>
              </a:rPr>
              <a:t>For example, we can combine the sounds [f], [u], and [l] to create the word </a:t>
            </a:r>
            <a:r>
              <a:rPr lang="en-GB" sz="2400" dirty="0">
                <a:solidFill>
                  <a:schemeClr val="accent2">
                    <a:lumMod val="75000"/>
                  </a:schemeClr>
                </a:solidFill>
                <a:latin typeface="Times New Roman" panose="02020603050405020304" pitchFamily="18" charset="0"/>
                <a:cs typeface="Times New Roman" panose="02020603050405020304" pitchFamily="18" charset="0"/>
              </a:rPr>
              <a:t>fool</a:t>
            </a:r>
            <a:r>
              <a:rPr lang="en-GB" sz="2400" dirty="0">
                <a:latin typeface="Times New Roman" panose="02020603050405020304" pitchFamily="18" charset="0"/>
                <a:cs typeface="Times New Roman" panose="02020603050405020304" pitchFamily="18" charset="0"/>
              </a:rPr>
              <a:t>; [t], [u], and [l] to create the word </a:t>
            </a:r>
            <a:r>
              <a:rPr lang="en-GB" sz="2400" b="1" dirty="0" smtClean="0">
                <a:solidFill>
                  <a:schemeClr val="accent2">
                    <a:lumMod val="75000"/>
                  </a:schemeClr>
                </a:solidFill>
                <a:latin typeface="Times New Roman" panose="02020603050405020304" pitchFamily="18" charset="0"/>
                <a:cs typeface="Times New Roman" panose="02020603050405020304" pitchFamily="18" charset="0"/>
              </a:rPr>
              <a:t>tool</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[k], [u], and [l] to create the word </a:t>
            </a:r>
            <a:r>
              <a:rPr lang="en-GB" sz="2400" b="1" dirty="0">
                <a:solidFill>
                  <a:schemeClr val="accent2">
                    <a:lumMod val="75000"/>
                  </a:schemeClr>
                </a:solidFill>
                <a:latin typeface="Times New Roman" panose="02020603050405020304" pitchFamily="18" charset="0"/>
                <a:cs typeface="Times New Roman" panose="02020603050405020304" pitchFamily="18" charset="0"/>
              </a:rPr>
              <a:t>cool</a:t>
            </a:r>
            <a:r>
              <a:rPr lang="en-GB" sz="2400" dirty="0">
                <a:latin typeface="Times New Roman" panose="02020603050405020304" pitchFamily="18" charset="0"/>
                <a:cs typeface="Times New Roman" panose="02020603050405020304" pitchFamily="18" charset="0"/>
              </a:rPr>
              <a:t>, etc. We can then reorder the sounds in [</a:t>
            </a:r>
            <a:r>
              <a:rPr lang="en-GB" sz="2400" dirty="0" err="1">
                <a:latin typeface="Times New Roman" panose="02020603050405020304" pitchFamily="18" charset="0"/>
                <a:cs typeface="Times New Roman" panose="02020603050405020304" pitchFamily="18" charset="0"/>
              </a:rPr>
              <a:t>kul</a:t>
            </a:r>
            <a:r>
              <a:rPr lang="en-GB" sz="2400" dirty="0">
                <a:latin typeface="Times New Roman" panose="02020603050405020304" pitchFamily="18" charset="0"/>
                <a:cs typeface="Times New Roman" panose="02020603050405020304" pitchFamily="18" charset="0"/>
              </a:rPr>
              <a:t>] cool to get [</a:t>
            </a:r>
            <a:r>
              <a:rPr lang="en-GB" sz="2400" dirty="0" err="1">
                <a:latin typeface="Times New Roman" panose="02020603050405020304" pitchFamily="18" charset="0"/>
                <a:cs typeface="Times New Roman" panose="02020603050405020304" pitchFamily="18" charset="0"/>
              </a:rPr>
              <a:t>klu</a:t>
            </a:r>
            <a:r>
              <a:rPr lang="en-GB" sz="2400" dirty="0">
                <a:latin typeface="Times New Roman" panose="02020603050405020304" pitchFamily="18" charset="0"/>
                <a:cs typeface="Times New Roman" panose="02020603050405020304" pitchFamily="18" charset="0"/>
              </a:rPr>
              <a:t>] </a:t>
            </a:r>
            <a:r>
              <a:rPr lang="en-GB" sz="2400" b="1" dirty="0">
                <a:solidFill>
                  <a:schemeClr val="accent2">
                    <a:lumMod val="75000"/>
                  </a:schemeClr>
                </a:solidFill>
                <a:latin typeface="Times New Roman" panose="02020603050405020304" pitchFamily="18" charset="0"/>
                <a:cs typeface="Times New Roman" panose="02020603050405020304" pitchFamily="18" charset="0"/>
              </a:rPr>
              <a:t>clue</a:t>
            </a:r>
            <a:r>
              <a:rPr lang="en-GB" sz="2400" dirty="0">
                <a:latin typeface="Times New Roman" panose="02020603050405020304" pitchFamily="18" charset="0"/>
                <a:cs typeface="Times New Roman" panose="02020603050405020304" pitchFamily="18" charset="0"/>
              </a:rPr>
              <a:t> or [</a:t>
            </a:r>
            <a:r>
              <a:rPr lang="en-GB" sz="2400" dirty="0" err="1">
                <a:latin typeface="Times New Roman" panose="02020603050405020304" pitchFamily="18" charset="0"/>
                <a:cs typeface="Times New Roman" panose="02020603050405020304" pitchFamily="18" charset="0"/>
              </a:rPr>
              <a:t>luk</a:t>
            </a:r>
            <a:r>
              <a:rPr lang="en-GB" sz="2400" dirty="0">
                <a:latin typeface="Times New Roman" panose="02020603050405020304" pitchFamily="18" charset="0"/>
                <a:cs typeface="Times New Roman" panose="02020603050405020304" pitchFamily="18" charset="0"/>
              </a:rPr>
              <a:t>] Luke.</a:t>
            </a:r>
          </a:p>
        </p:txBody>
      </p:sp>
    </p:spTree>
    <p:extLst>
      <p:ext uri="{BB962C8B-B14F-4D97-AF65-F5344CB8AC3E}">
        <p14:creationId xmlns:p14="http://schemas.microsoft.com/office/powerpoint/2010/main" val="5261760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467544" y="1556088"/>
            <a:ext cx="8208912" cy="1938992"/>
          </a:xfrm>
          <a:prstGeom prst="rect">
            <a:avLst/>
          </a:prstGeom>
        </p:spPr>
        <p:txBody>
          <a:bodyPr wrap="square">
            <a:spAutoFit/>
          </a:bodyPr>
          <a:lstStyle/>
          <a:p>
            <a:pPr algn="just"/>
            <a:r>
              <a:rPr lang="en-GB" sz="2400" dirty="0">
                <a:latin typeface="Times New Roman" panose="02020603050405020304" pitchFamily="18" charset="0"/>
                <a:cs typeface="Times New Roman" panose="02020603050405020304" pitchFamily="18" charset="0"/>
              </a:rPr>
              <a:t>We can thus generate a large number of meaningful elements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words) from a few meaningless units (sounds). We can further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combine </a:t>
            </a:r>
            <a:r>
              <a:rPr lang="en-GB" sz="2400" dirty="0">
                <a:latin typeface="Times New Roman" panose="02020603050405020304" pitchFamily="18" charset="0"/>
                <a:cs typeface="Times New Roman" panose="02020603050405020304" pitchFamily="18" charset="0"/>
              </a:rPr>
              <a:t>words into phrases and sentences. Thus, from a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selection </a:t>
            </a:r>
            <a:r>
              <a:rPr lang="en-GB" sz="2400" dirty="0">
                <a:latin typeface="Times New Roman" panose="02020603050405020304" pitchFamily="18" charset="0"/>
                <a:cs typeface="Times New Roman" panose="02020603050405020304" pitchFamily="18" charset="0"/>
              </a:rPr>
              <a:t>of only 100 or fewer units, we can create a very large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number </a:t>
            </a:r>
            <a:r>
              <a:rPr lang="en-GB" sz="2400" dirty="0">
                <a:latin typeface="Times New Roman" panose="02020603050405020304" pitchFamily="18" charset="0"/>
                <a:cs typeface="Times New Roman" panose="02020603050405020304" pitchFamily="18" charset="0"/>
              </a:rPr>
              <a:t>of meanings (an infinite number, actually).</a:t>
            </a:r>
          </a:p>
        </p:txBody>
      </p:sp>
    </p:spTree>
    <p:extLst>
      <p:ext uri="{BB962C8B-B14F-4D97-AF65-F5344CB8AC3E}">
        <p14:creationId xmlns:p14="http://schemas.microsoft.com/office/powerpoint/2010/main" val="40599160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r>
              <a:rPr lang="fr-FR" sz="2800" dirty="0">
                <a:latin typeface="Times New Roman" panose="02020603050405020304" pitchFamily="18" charset="0"/>
                <a:cs typeface="Times New Roman" panose="02020603050405020304" pitchFamily="18" charset="0"/>
              </a:rPr>
              <a:t>8. </a:t>
            </a:r>
            <a:r>
              <a:rPr lang="fr-FR" sz="2800" dirty="0" err="1" smtClean="0">
                <a:solidFill>
                  <a:srgbClr val="FF0000"/>
                </a:solidFill>
                <a:latin typeface="Times New Roman" panose="02020603050405020304" pitchFamily="18" charset="0"/>
                <a:cs typeface="Times New Roman" panose="02020603050405020304" pitchFamily="18" charset="0"/>
              </a:rPr>
              <a:t>Displacement</a:t>
            </a:r>
            <a:endParaRPr lang="en-GB" sz="2800" dirty="0">
              <a:solidFill>
                <a:srgbClr val="FF0000"/>
              </a:solidFill>
              <a:latin typeface="Times New Roman" panose="02020603050405020304" pitchFamily="18" charset="0"/>
              <a:cs typeface="Times New Roman" panose="02020603050405020304" pitchFamily="18" charset="0"/>
            </a:endParaRPr>
          </a:p>
        </p:txBody>
      </p:sp>
      <p:sp>
        <p:nvSpPr>
          <p:cNvPr id="4" name="مستطيل 3"/>
          <p:cNvSpPr/>
          <p:nvPr/>
        </p:nvSpPr>
        <p:spPr>
          <a:xfrm>
            <a:off x="395536" y="1417588"/>
            <a:ext cx="8280920" cy="3416320"/>
          </a:xfrm>
          <a:prstGeom prst="rect">
            <a:avLst/>
          </a:prstGeom>
        </p:spPr>
        <p:txBody>
          <a:bodyPr wrap="square">
            <a:spAutoFit/>
          </a:bodyPr>
          <a:lstStyle/>
          <a:p>
            <a:pPr algn="just">
              <a:lnSpc>
                <a:spcPct val="150000"/>
              </a:lnSpc>
            </a:pPr>
            <a:r>
              <a:rPr lang="en-GB" sz="2400" dirty="0">
                <a:latin typeface="Times New Roman" panose="02020603050405020304" pitchFamily="18" charset="0"/>
                <a:cs typeface="Times New Roman" panose="02020603050405020304" pitchFamily="18" charset="0"/>
              </a:rPr>
              <a:t>Displacement is the ability of a language to communicate about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things</a:t>
            </a:r>
            <a:r>
              <a:rPr lang="en-GB" sz="2400" dirty="0">
                <a:latin typeface="Times New Roman" panose="02020603050405020304" pitchFamily="18" charset="0"/>
                <a:cs typeface="Times New Roman" panose="02020603050405020304" pitchFamily="18" charset="0"/>
              </a:rPr>
              <a:t>, actions, and ideas that are not present in space or time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while </a:t>
            </a:r>
            <a:r>
              <a:rPr lang="en-GB" sz="2400" dirty="0">
                <a:latin typeface="Times New Roman" panose="02020603050405020304" pitchFamily="18" charset="0"/>
                <a:cs typeface="Times New Roman" panose="02020603050405020304" pitchFamily="18" charset="0"/>
              </a:rPr>
              <a:t>speakers are communicating. We can, for example, talk </a:t>
            </a:r>
            <a:endParaRPr lang="en-GB" sz="2400" dirty="0" smtClean="0">
              <a:latin typeface="Times New Roman" panose="02020603050405020304" pitchFamily="18" charset="0"/>
              <a:cs typeface="Times New Roman" panose="02020603050405020304" pitchFamily="18" charset="0"/>
            </a:endParaRPr>
          </a:p>
          <a:p>
            <a:pPr algn="just">
              <a:lnSpc>
                <a:spcPct val="150000"/>
              </a:lnSpc>
            </a:pPr>
            <a:r>
              <a:rPr lang="en-GB" sz="2400" dirty="0" smtClean="0">
                <a:latin typeface="Times New Roman" panose="02020603050405020304" pitchFamily="18" charset="0"/>
                <a:cs typeface="Times New Roman" panose="02020603050405020304" pitchFamily="18" charset="0"/>
              </a:rPr>
              <a:t>about </a:t>
            </a:r>
            <a:r>
              <a:rPr lang="en-GB" sz="2400" dirty="0">
                <a:latin typeface="Times New Roman" panose="02020603050405020304" pitchFamily="18" charset="0"/>
                <a:cs typeface="Times New Roman" panose="02020603050405020304" pitchFamily="18" charset="0"/>
              </a:rPr>
              <a:t>the </a:t>
            </a:r>
            <a:r>
              <a:rPr lang="en-GB" sz="2400" dirty="0" smtClean="0">
                <a:latin typeface="Times New Roman" panose="02020603050405020304" pitchFamily="18" charset="0"/>
                <a:cs typeface="Times New Roman" panose="02020603050405020304" pitchFamily="18" charset="0"/>
              </a:rPr>
              <a:t>colour </a:t>
            </a:r>
            <a:r>
              <a:rPr lang="en-GB" sz="2400" dirty="0">
                <a:latin typeface="Times New Roman" panose="02020603050405020304" pitchFamily="18" charset="0"/>
                <a:cs typeface="Times New Roman" panose="02020603050405020304" pitchFamily="18" charset="0"/>
              </a:rPr>
              <a:t>red when we are not actually seeing it, or we can talk about a friend who lives in another state when he is not with us.</a:t>
            </a:r>
          </a:p>
        </p:txBody>
      </p:sp>
    </p:spTree>
    <p:extLst>
      <p:ext uri="{BB962C8B-B14F-4D97-AF65-F5344CB8AC3E}">
        <p14:creationId xmlns:p14="http://schemas.microsoft.com/office/powerpoint/2010/main" val="8180507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GB"/>
          </a:p>
        </p:txBody>
      </p:sp>
      <p:sp>
        <p:nvSpPr>
          <p:cNvPr id="3" name="عنصر نائب للنص 2"/>
          <p:cNvSpPr>
            <a:spLocks noGrp="1"/>
          </p:cNvSpPr>
          <p:nvPr>
            <p:ph type="body" sz="quarter" idx="11"/>
          </p:nvPr>
        </p:nvSpPr>
        <p:spPr/>
        <p:txBody>
          <a:bodyPr/>
          <a:lstStyle/>
          <a:p>
            <a:endParaRPr lang="en-GB"/>
          </a:p>
        </p:txBody>
      </p:sp>
      <p:sp>
        <p:nvSpPr>
          <p:cNvPr id="4" name="مستطيل 3"/>
          <p:cNvSpPr/>
          <p:nvPr/>
        </p:nvSpPr>
        <p:spPr>
          <a:xfrm>
            <a:off x="395536" y="1971586"/>
            <a:ext cx="8352928" cy="1687963"/>
          </a:xfrm>
          <a:prstGeom prst="rect">
            <a:avLst/>
          </a:prstGeom>
        </p:spPr>
        <p:txBody>
          <a:bodyPr wrap="square">
            <a:spAutoFit/>
          </a:bodyPr>
          <a:lstStyle/>
          <a:p>
            <a:pPr algn="just">
              <a:lnSpc>
                <a:spcPct val="150000"/>
              </a:lnSpc>
            </a:pPr>
            <a:r>
              <a:rPr lang="en-GB" sz="2400" dirty="0">
                <a:latin typeface="Times New Roman" panose="02020603050405020304" pitchFamily="18" charset="0"/>
                <a:cs typeface="Times New Roman" panose="02020603050405020304" pitchFamily="18" charset="0"/>
              </a:rPr>
              <a:t>We can talk about a class we had last year or the class we will take next year. We can also talk about things that do not exist, such </a:t>
            </a:r>
            <a:r>
              <a:rPr lang="en-GB" sz="2400" dirty="0" smtClean="0">
                <a:latin typeface="Times New Roman" panose="02020603050405020304" pitchFamily="18" charset="0"/>
                <a:cs typeface="Times New Roman" panose="02020603050405020304" pitchFamily="18" charset="0"/>
              </a:rPr>
              <a:t>as</a:t>
            </a:r>
          </a:p>
          <a:p>
            <a:pPr algn="just">
              <a:lnSpc>
                <a:spcPct val="150000"/>
              </a:lnSpc>
            </a:pP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unicorns and fictional characters.</a:t>
            </a:r>
          </a:p>
        </p:txBody>
      </p:sp>
    </p:spTree>
    <p:extLst>
      <p:ext uri="{BB962C8B-B14F-4D97-AF65-F5344CB8AC3E}">
        <p14:creationId xmlns:p14="http://schemas.microsoft.com/office/powerpoint/2010/main" val="900120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12700</TotalTime>
  <Words>5556</Words>
  <Application>Microsoft Office PowerPoint</Application>
  <PresentationFormat>عرض على الشاشة (9:16)‏</PresentationFormat>
  <Paragraphs>278</Paragraphs>
  <Slides>105</Slides>
  <Notes>0</Notes>
  <HiddenSlides>0</HiddenSlides>
  <MMClips>0</MMClips>
  <ScaleCrop>false</ScaleCrop>
  <HeadingPairs>
    <vt:vector size="4" baseType="variant">
      <vt:variant>
        <vt:lpstr>نسق</vt:lpstr>
      </vt:variant>
      <vt:variant>
        <vt:i4>3</vt:i4>
      </vt:variant>
      <vt:variant>
        <vt:lpstr>عناوين الشرائح</vt:lpstr>
      </vt:variant>
      <vt:variant>
        <vt:i4>105</vt:i4>
      </vt:variant>
    </vt:vector>
  </HeadingPairs>
  <TitlesOfParts>
    <vt:vector size="108" baseType="lpstr">
      <vt:lpstr>Cover and End Slide Master</vt:lpstr>
      <vt:lpstr>Contents Slide Master</vt:lpstr>
      <vt:lpstr>Section Break Slide Master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ASUS I3</cp:lastModifiedBy>
  <cp:revision>137</cp:revision>
  <dcterms:created xsi:type="dcterms:W3CDTF">2016-12-05T23:26:54Z</dcterms:created>
  <dcterms:modified xsi:type="dcterms:W3CDTF">2022-11-06T14:56:32Z</dcterms:modified>
</cp:coreProperties>
</file>