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1572"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DZ"/>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DZ"/>
          </a:p>
        </p:txBody>
      </p:sp>
      <p:sp>
        <p:nvSpPr>
          <p:cNvPr id="4" name="عنصر نائب للتاريخ 3"/>
          <p:cNvSpPr>
            <a:spLocks noGrp="1"/>
          </p:cNvSpPr>
          <p:nvPr>
            <p:ph type="dt" sz="half" idx="10"/>
          </p:nvPr>
        </p:nvSpPr>
        <p:spPr/>
        <p:txBody>
          <a:body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405058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236424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DZ"/>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420700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10"/>
          </p:nvPr>
        </p:nvSpPr>
        <p:spPr/>
        <p:txBody>
          <a:body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1722540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11"/>
          </p:nvPr>
        </p:nvSpPr>
        <p:spPr/>
        <p:txBody>
          <a:bodyPr/>
          <a:lstStyle/>
          <a:p>
            <a:endParaRPr lang="ar-DZ"/>
          </a:p>
        </p:txBody>
      </p:sp>
      <p:sp>
        <p:nvSpPr>
          <p:cNvPr id="6" name="عنصر نائب لرقم الشريحة 5"/>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26623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تاريخ 4"/>
          <p:cNvSpPr>
            <a:spLocks noGrp="1"/>
          </p:cNvSpPr>
          <p:nvPr>
            <p:ph type="dt" sz="half" idx="10"/>
          </p:nvPr>
        </p:nvSpPr>
        <p:spPr/>
        <p:txBody>
          <a:bodyPr/>
          <a:lstStyle/>
          <a:p>
            <a:fld id="{DAF8131A-E7DA-4E5C-8E08-E450D609E758}"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320082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7" name="عنصر نائب للتاريخ 6"/>
          <p:cNvSpPr>
            <a:spLocks noGrp="1"/>
          </p:cNvSpPr>
          <p:nvPr>
            <p:ph type="dt" sz="half" idx="10"/>
          </p:nvPr>
        </p:nvSpPr>
        <p:spPr/>
        <p:txBody>
          <a:bodyPr/>
          <a:lstStyle/>
          <a:p>
            <a:fld id="{DAF8131A-E7DA-4E5C-8E08-E450D609E758}" type="datetimeFigureOut">
              <a:rPr lang="ar-DZ" smtClean="0"/>
              <a:t>22-10-1444</a:t>
            </a:fld>
            <a:endParaRPr lang="ar-DZ"/>
          </a:p>
        </p:txBody>
      </p:sp>
      <p:sp>
        <p:nvSpPr>
          <p:cNvPr id="8" name="عنصر نائب للتذييل 7"/>
          <p:cNvSpPr>
            <a:spLocks noGrp="1"/>
          </p:cNvSpPr>
          <p:nvPr>
            <p:ph type="ftr" sz="quarter" idx="11"/>
          </p:nvPr>
        </p:nvSpPr>
        <p:spPr/>
        <p:txBody>
          <a:bodyPr/>
          <a:lstStyle/>
          <a:p>
            <a:endParaRPr lang="ar-DZ"/>
          </a:p>
        </p:txBody>
      </p:sp>
      <p:sp>
        <p:nvSpPr>
          <p:cNvPr id="9" name="عنصر نائب لرقم الشريحة 8"/>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65711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DZ"/>
          </a:p>
        </p:txBody>
      </p:sp>
      <p:sp>
        <p:nvSpPr>
          <p:cNvPr id="3" name="عنصر نائب للتاريخ 2"/>
          <p:cNvSpPr>
            <a:spLocks noGrp="1"/>
          </p:cNvSpPr>
          <p:nvPr>
            <p:ph type="dt" sz="half" idx="10"/>
          </p:nvPr>
        </p:nvSpPr>
        <p:spPr/>
        <p:txBody>
          <a:bodyPr/>
          <a:lstStyle/>
          <a:p>
            <a:fld id="{DAF8131A-E7DA-4E5C-8E08-E450D609E758}" type="datetimeFigureOut">
              <a:rPr lang="ar-DZ" smtClean="0"/>
              <a:t>22-10-1444</a:t>
            </a:fld>
            <a:endParaRPr lang="ar-DZ"/>
          </a:p>
        </p:txBody>
      </p:sp>
      <p:sp>
        <p:nvSpPr>
          <p:cNvPr id="4" name="عنصر نائب للتذييل 3"/>
          <p:cNvSpPr>
            <a:spLocks noGrp="1"/>
          </p:cNvSpPr>
          <p:nvPr>
            <p:ph type="ftr" sz="quarter" idx="11"/>
          </p:nvPr>
        </p:nvSpPr>
        <p:spPr/>
        <p:txBody>
          <a:bodyPr/>
          <a:lstStyle/>
          <a:p>
            <a:endParaRPr lang="ar-DZ"/>
          </a:p>
        </p:txBody>
      </p:sp>
      <p:sp>
        <p:nvSpPr>
          <p:cNvPr id="5" name="عنصر نائب لرقم الشريحة 4"/>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30519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AF8131A-E7DA-4E5C-8E08-E450D609E758}" type="datetimeFigureOut">
              <a:rPr lang="ar-DZ" smtClean="0"/>
              <a:t>22-10-1444</a:t>
            </a:fld>
            <a:endParaRPr lang="ar-DZ"/>
          </a:p>
        </p:txBody>
      </p:sp>
      <p:sp>
        <p:nvSpPr>
          <p:cNvPr id="3" name="عنصر نائب للتذييل 2"/>
          <p:cNvSpPr>
            <a:spLocks noGrp="1"/>
          </p:cNvSpPr>
          <p:nvPr>
            <p:ph type="ftr" sz="quarter" idx="11"/>
          </p:nvPr>
        </p:nvSpPr>
        <p:spPr/>
        <p:txBody>
          <a:bodyPr/>
          <a:lstStyle/>
          <a:p>
            <a:endParaRPr lang="ar-DZ"/>
          </a:p>
        </p:txBody>
      </p:sp>
      <p:sp>
        <p:nvSpPr>
          <p:cNvPr id="4" name="عنصر نائب لرقم الشريحة 3"/>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1497126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F8131A-E7DA-4E5C-8E08-E450D609E758}"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3390522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DZ"/>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DZ"/>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DAF8131A-E7DA-4E5C-8E08-E450D609E758}" type="datetimeFigureOut">
              <a:rPr lang="ar-DZ" smtClean="0"/>
              <a:t>22-10-1444</a:t>
            </a:fld>
            <a:endParaRPr lang="ar-DZ"/>
          </a:p>
        </p:txBody>
      </p:sp>
      <p:sp>
        <p:nvSpPr>
          <p:cNvPr id="6" name="عنصر نائب للتذييل 5"/>
          <p:cNvSpPr>
            <a:spLocks noGrp="1"/>
          </p:cNvSpPr>
          <p:nvPr>
            <p:ph type="ftr" sz="quarter" idx="11"/>
          </p:nvPr>
        </p:nvSpPr>
        <p:spPr/>
        <p:txBody>
          <a:bodyPr/>
          <a:lstStyle/>
          <a:p>
            <a:endParaRPr lang="ar-DZ"/>
          </a:p>
        </p:txBody>
      </p:sp>
      <p:sp>
        <p:nvSpPr>
          <p:cNvPr id="7" name="عنصر نائب لرقم الشريحة 6"/>
          <p:cNvSpPr>
            <a:spLocks noGrp="1"/>
          </p:cNvSpPr>
          <p:nvPr>
            <p:ph type="sldNum" sz="quarter" idx="12"/>
          </p:nvPr>
        </p:nvSpPr>
        <p:spPr/>
        <p:txBody>
          <a:bodyPr/>
          <a:lstStyle/>
          <a:p>
            <a:fld id="{D7F87AE5-E2E2-4C95-A365-26FA21F131D0}" type="slidenum">
              <a:rPr lang="ar-DZ" smtClean="0"/>
              <a:t>‹#›</a:t>
            </a:fld>
            <a:endParaRPr lang="ar-DZ"/>
          </a:p>
        </p:txBody>
      </p:sp>
    </p:spTree>
    <p:extLst>
      <p:ext uri="{BB962C8B-B14F-4D97-AF65-F5344CB8AC3E}">
        <p14:creationId xmlns:p14="http://schemas.microsoft.com/office/powerpoint/2010/main" val="275075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DZ"/>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DZ"/>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AF8131A-E7DA-4E5C-8E08-E450D609E758}" type="datetimeFigureOut">
              <a:rPr lang="ar-DZ" smtClean="0"/>
              <a:t>22-10-1444</a:t>
            </a:fld>
            <a:endParaRPr lang="ar-DZ"/>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DZ"/>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7F87AE5-E2E2-4C95-A365-26FA21F131D0}" type="slidenum">
              <a:rPr lang="ar-DZ" smtClean="0"/>
              <a:t>‹#›</a:t>
            </a:fld>
            <a:endParaRPr lang="ar-DZ"/>
          </a:p>
        </p:txBody>
      </p:sp>
    </p:spTree>
    <p:extLst>
      <p:ext uri="{BB962C8B-B14F-4D97-AF65-F5344CB8AC3E}">
        <p14:creationId xmlns:p14="http://schemas.microsoft.com/office/powerpoint/2010/main" val="351946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DZ"/>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p:nvPr/>
        </p:nvPicPr>
        <p:blipFill>
          <a:blip r:embed="rId2" cstate="print">
            <a:extLst>
              <a:ext uri="{28A0092B-C50C-407E-A947-70E740481C1C}">
                <a14:useLocalDpi xmlns:a14="http://schemas.microsoft.com/office/drawing/2010/main" val="0"/>
              </a:ext>
            </a:extLst>
          </a:blip>
          <a:stretch>
            <a:fillRect/>
          </a:stretch>
        </p:blipFill>
        <p:spPr>
          <a:xfrm>
            <a:off x="3294" y="21522"/>
            <a:ext cx="1256337" cy="1247238"/>
          </a:xfrm>
          <a:prstGeom prst="rect">
            <a:avLst/>
          </a:prstGeom>
        </p:spPr>
      </p:pic>
      <p:sp>
        <p:nvSpPr>
          <p:cNvPr id="6" name="مربع نص 5"/>
          <p:cNvSpPr txBox="1"/>
          <p:nvPr/>
        </p:nvSpPr>
        <p:spPr>
          <a:xfrm>
            <a:off x="1542166" y="38073"/>
            <a:ext cx="6336704" cy="1938992"/>
          </a:xfrm>
          <a:prstGeom prst="rect">
            <a:avLst/>
          </a:prstGeom>
          <a:noFill/>
        </p:spPr>
        <p:txBody>
          <a:bodyPr wrap="square" rtlCol="1">
            <a:spAutoFit/>
          </a:bodyPr>
          <a:lstStyle/>
          <a:p>
            <a:pPr algn="ctr"/>
            <a:r>
              <a:rPr lang="ar-SA" sz="2000" b="1" dirty="0"/>
              <a:t>الجمه</a:t>
            </a:r>
            <a:r>
              <a:rPr lang="ar-DZ" sz="2000" b="1" dirty="0"/>
              <a:t>ــــ</a:t>
            </a:r>
            <a:r>
              <a:rPr lang="ar-SA" sz="2000" b="1" dirty="0"/>
              <a:t>وريـــــــــــة الجــزائـــريـــــــــــة الديمقــــراطيــــــة الشعبيـــــــــة</a:t>
            </a:r>
            <a:r>
              <a:rPr lang="ar-DZ" sz="2000" b="1" dirty="0"/>
              <a:t/>
            </a:r>
            <a:br>
              <a:rPr lang="ar-DZ" sz="2000" b="1" dirty="0"/>
            </a:br>
            <a:r>
              <a:rPr lang="ar-SA" sz="2000" b="1" dirty="0"/>
              <a:t>وزارة التعليـــم العــــــالــــــي والبحث العلمـــــي</a:t>
            </a:r>
            <a:endParaRPr lang="en-US" sz="2000" b="1" dirty="0"/>
          </a:p>
          <a:p>
            <a:pPr algn="ctr"/>
            <a:r>
              <a:rPr lang="ar-SA" sz="2000" b="1" dirty="0"/>
              <a:t>جـــــــــــــــــامعــــة الشهيــــــــد حمـــــــة لخضــــــــر الــــــــــــوادي</a:t>
            </a:r>
            <a:endParaRPr lang="en-US" sz="2000" b="1" dirty="0"/>
          </a:p>
          <a:p>
            <a:pPr algn="ctr"/>
            <a:r>
              <a:rPr lang="ar-SA" sz="2000" b="1" dirty="0"/>
              <a:t>كليـــــــــة علــــــــــــوم الطبيعــــــــــــــــة والحيـــــــــــــــــــاة</a:t>
            </a:r>
            <a:endParaRPr lang="en-US" sz="2000" b="1" dirty="0"/>
          </a:p>
          <a:p>
            <a:pPr algn="ctr"/>
            <a:r>
              <a:rPr lang="ar-SA" sz="2000" b="1" dirty="0"/>
              <a:t>قســـــــــــــــــم البيـــــولـــــــــــــــوجيـــــــــــــــــا</a:t>
            </a:r>
            <a:endParaRPr lang="en-US" sz="2000" b="1" dirty="0"/>
          </a:p>
          <a:p>
            <a:pPr algn="ctr"/>
            <a:r>
              <a:rPr lang="ar-SA" sz="2000" b="1" dirty="0"/>
              <a:t>السنة ثالثة بيولوجيا وفيسيولوجيا النبات</a:t>
            </a:r>
            <a:endParaRPr lang="ar-DZ" sz="2000" b="1" dirty="0"/>
          </a:p>
        </p:txBody>
      </p:sp>
      <p:sp>
        <p:nvSpPr>
          <p:cNvPr id="7" name="مستطيل 6"/>
          <p:cNvSpPr/>
          <p:nvPr/>
        </p:nvSpPr>
        <p:spPr>
          <a:xfrm>
            <a:off x="1259632" y="2924944"/>
            <a:ext cx="6768752" cy="201622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a:latin typeface="Times New Roman" pitchFamily="18" charset="0"/>
                <a:cs typeface="Times New Roman" pitchFamily="18" charset="0"/>
              </a:rPr>
              <a:t>محاضرات مقياس </a:t>
            </a:r>
            <a:endParaRPr lang="en-US" sz="3600" b="1" dirty="0">
              <a:latin typeface="Times New Roman" pitchFamily="18" charset="0"/>
              <a:cs typeface="Times New Roman" pitchFamily="18" charset="0"/>
            </a:endParaRPr>
          </a:p>
          <a:p>
            <a:pPr algn="ctr"/>
            <a:r>
              <a:rPr lang="ar-SA" sz="3600" b="1" dirty="0">
                <a:latin typeface="Times New Roman" pitchFamily="18" charset="0"/>
                <a:cs typeface="Times New Roman" pitchFamily="18" charset="0"/>
              </a:rPr>
              <a:t>التحول الوراثي في النبات</a:t>
            </a:r>
            <a:endParaRPr lang="en-US" sz="3600" b="1" dirty="0">
              <a:latin typeface="Times New Roman" pitchFamily="18" charset="0"/>
              <a:cs typeface="Times New Roman" pitchFamily="18" charset="0"/>
            </a:endParaRPr>
          </a:p>
          <a:p>
            <a:pPr algn="ctr"/>
            <a:r>
              <a:rPr lang="fr-FR" sz="3600" b="1" dirty="0">
                <a:latin typeface="Times New Roman" pitchFamily="18" charset="0"/>
                <a:cs typeface="Times New Roman" pitchFamily="18" charset="0"/>
              </a:rPr>
              <a:t>Transgénèse </a:t>
            </a:r>
            <a:r>
              <a:rPr lang="fr-FR" sz="3600" b="1" dirty="0" smtClean="0">
                <a:latin typeface="Times New Roman" pitchFamily="18" charset="0"/>
                <a:cs typeface="Times New Roman" pitchFamily="18" charset="0"/>
              </a:rPr>
              <a:t>végétale</a:t>
            </a:r>
            <a:endParaRPr lang="en-US" sz="3600" b="1" dirty="0">
              <a:latin typeface="Times New Roman" pitchFamily="18" charset="0"/>
              <a:cs typeface="Times New Roman" pitchFamily="18" charset="0"/>
            </a:endParaRPr>
          </a:p>
        </p:txBody>
      </p:sp>
      <p:sp>
        <p:nvSpPr>
          <p:cNvPr id="8" name="مربع نص 7"/>
          <p:cNvSpPr txBox="1"/>
          <p:nvPr/>
        </p:nvSpPr>
        <p:spPr>
          <a:xfrm>
            <a:off x="107504" y="6257707"/>
            <a:ext cx="3954942" cy="400110"/>
          </a:xfrm>
          <a:prstGeom prst="rect">
            <a:avLst/>
          </a:prstGeom>
          <a:noFill/>
        </p:spPr>
        <p:txBody>
          <a:bodyPr wrap="square" rtlCol="1">
            <a:spAutoFit/>
          </a:bodyPr>
          <a:lstStyle/>
          <a:p>
            <a:pPr algn="ctr"/>
            <a:r>
              <a:rPr lang="ar-SA" sz="2000" b="1" dirty="0"/>
              <a:t>من إعداد: د. شمسه أحمد </a:t>
            </a:r>
            <a:r>
              <a:rPr lang="ar-SA" sz="2000" b="1" dirty="0" smtClean="0"/>
              <a:t>الخليفة</a:t>
            </a:r>
            <a:endParaRPr lang="en-US" sz="2000" b="1" dirty="0"/>
          </a:p>
        </p:txBody>
      </p:sp>
      <p:pic>
        <p:nvPicPr>
          <p:cNvPr id="9" name="صورة 8"/>
          <p:cNvPicPr/>
          <p:nvPr/>
        </p:nvPicPr>
        <p:blipFill>
          <a:blip r:embed="rId2" cstate="print">
            <a:extLst>
              <a:ext uri="{28A0092B-C50C-407E-A947-70E740481C1C}">
                <a14:useLocalDpi xmlns:a14="http://schemas.microsoft.com/office/drawing/2010/main" val="0"/>
              </a:ext>
            </a:extLst>
          </a:blip>
          <a:stretch>
            <a:fillRect/>
          </a:stretch>
        </p:blipFill>
        <p:spPr>
          <a:xfrm>
            <a:off x="7884368" y="54978"/>
            <a:ext cx="1256337" cy="1247238"/>
          </a:xfrm>
          <a:prstGeom prst="rect">
            <a:avLst/>
          </a:prstGeom>
        </p:spPr>
      </p:pic>
    </p:spTree>
    <p:extLst>
      <p:ext uri="{BB962C8B-B14F-4D97-AF65-F5344CB8AC3E}">
        <p14:creationId xmlns:p14="http://schemas.microsoft.com/office/powerpoint/2010/main" val="777501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864096"/>
          </a:xfrm>
        </p:spPr>
        <p:txBody>
          <a:bodyPr/>
          <a:lstStyle/>
          <a:p>
            <a:r>
              <a:rPr lang="ar-DZ" b="1" dirty="0"/>
              <a:t>انزيمات الربط (الوصل) </a:t>
            </a:r>
            <a:r>
              <a:rPr lang="fr-FR" b="1" dirty="0"/>
              <a:t>Ligases</a:t>
            </a:r>
            <a:endParaRPr lang="ar-DZ" dirty="0"/>
          </a:p>
        </p:txBody>
      </p:sp>
      <p:sp>
        <p:nvSpPr>
          <p:cNvPr id="3" name="عنصر نائب للمحتوى 2"/>
          <p:cNvSpPr>
            <a:spLocks noGrp="1"/>
          </p:cNvSpPr>
          <p:nvPr>
            <p:ph idx="1"/>
          </p:nvPr>
        </p:nvSpPr>
        <p:spPr>
          <a:xfrm>
            <a:off x="0" y="908720"/>
            <a:ext cx="9036496" cy="1728192"/>
          </a:xfrm>
        </p:spPr>
        <p:txBody>
          <a:bodyPr/>
          <a:lstStyle/>
          <a:p>
            <a:r>
              <a:rPr lang="ar-DZ" dirty="0"/>
              <a:t>تعمل عكس انزيمات القطع حيث تعيد تشكيل الروابط الفوسفاتية ثنائية الأستر بين مجموعة (</a:t>
            </a:r>
            <a:r>
              <a:rPr lang="fr-FR" dirty="0"/>
              <a:t>P</a:t>
            </a:r>
            <a:r>
              <a:rPr lang="ar-DZ" dirty="0"/>
              <a:t>) في الطرف </a:t>
            </a:r>
            <a:r>
              <a:rPr lang="fr-FR" dirty="0"/>
              <a:t>5'</a:t>
            </a:r>
            <a:r>
              <a:rPr lang="ar-DZ" dirty="0"/>
              <a:t> ومجموعة (</a:t>
            </a:r>
            <a:r>
              <a:rPr lang="fr-FR" dirty="0"/>
              <a:t>OH</a:t>
            </a:r>
            <a:r>
              <a:rPr lang="ar-DZ" dirty="0"/>
              <a:t>) في</a:t>
            </a:r>
            <a:r>
              <a:rPr lang="fr-FR" dirty="0"/>
              <a:t>3'  </a:t>
            </a:r>
            <a:r>
              <a:rPr lang="ar-DZ" dirty="0"/>
              <a:t>من خيط الــ</a:t>
            </a:r>
            <a:r>
              <a:rPr lang="fr-FR" dirty="0"/>
              <a:t>DNA  </a:t>
            </a:r>
            <a:r>
              <a:rPr lang="ar-DZ" dirty="0"/>
              <a:t>المفرد</a:t>
            </a:r>
            <a:r>
              <a:rPr lang="ar-DZ" dirty="0" smtClean="0"/>
              <a:t>.</a:t>
            </a:r>
          </a:p>
          <a:p>
            <a:endParaRPr lang="en-US" dirty="0"/>
          </a:p>
        </p:txBody>
      </p:sp>
      <p:pic>
        <p:nvPicPr>
          <p:cNvPr id="4" name="صورة 3" descr="http://www.angelfire.com/sc3/toxchick/images/L/ligase.gif"/>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420888"/>
            <a:ext cx="4150253" cy="4005064"/>
          </a:xfrm>
          <a:prstGeom prst="rect">
            <a:avLst/>
          </a:prstGeom>
          <a:noFill/>
          <a:ln>
            <a:noFill/>
          </a:ln>
        </p:spPr>
      </p:pic>
      <p:sp>
        <p:nvSpPr>
          <p:cNvPr id="5" name="مستطيل 4"/>
          <p:cNvSpPr/>
          <p:nvPr/>
        </p:nvSpPr>
        <p:spPr>
          <a:xfrm>
            <a:off x="1709774" y="6488668"/>
            <a:ext cx="4950458" cy="400110"/>
          </a:xfrm>
          <a:prstGeom prst="rect">
            <a:avLst/>
          </a:prstGeom>
        </p:spPr>
        <p:txBody>
          <a:bodyPr wrap="none">
            <a:spAutoFit/>
          </a:bodyPr>
          <a:lstStyle/>
          <a:p>
            <a:r>
              <a:rPr lang="ar-DZ" sz="2000" dirty="0"/>
              <a:t>شكل يبين كيفية وصل قطع الـ </a:t>
            </a:r>
            <a:r>
              <a:rPr lang="fr-FR" sz="2000" dirty="0"/>
              <a:t>DNA</a:t>
            </a:r>
            <a:r>
              <a:rPr lang="ar-DZ" sz="2000" dirty="0"/>
              <a:t> بواسطة إنزيم </a:t>
            </a:r>
            <a:r>
              <a:rPr lang="fr-FR" sz="2000" dirty="0"/>
              <a:t>Ligase</a:t>
            </a:r>
            <a:endParaRPr lang="en-US" sz="2000" dirty="0"/>
          </a:p>
        </p:txBody>
      </p:sp>
    </p:spTree>
    <p:extLst>
      <p:ext uri="{BB962C8B-B14F-4D97-AF65-F5344CB8AC3E}">
        <p14:creationId xmlns:p14="http://schemas.microsoft.com/office/powerpoint/2010/main" val="2774642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201"/>
            <a:ext cx="9132597" cy="3209776"/>
          </a:xfrm>
        </p:spPr>
        <p:txBody>
          <a:bodyPr/>
          <a:lstStyle/>
          <a:p>
            <a:pPr algn="just"/>
            <a:r>
              <a:rPr lang="ar-DZ" b="1" dirty="0"/>
              <a:t>مثال 1: </a:t>
            </a:r>
            <a:r>
              <a:rPr lang="fr-FR" b="1" dirty="0"/>
              <a:t>T</a:t>
            </a:r>
            <a:r>
              <a:rPr lang="fr-FR" b="1" baseline="-25000" dirty="0"/>
              <a:t>4</a:t>
            </a:r>
            <a:r>
              <a:rPr lang="fr-FR" b="1" dirty="0"/>
              <a:t>DNA ligase</a:t>
            </a:r>
            <a:endParaRPr lang="en-US" dirty="0"/>
          </a:p>
          <a:p>
            <a:pPr algn="just"/>
            <a:r>
              <a:rPr lang="ar-DZ" dirty="0"/>
              <a:t>مستخلص من  </a:t>
            </a:r>
            <a:r>
              <a:rPr lang="fr-FR" i="1" dirty="0"/>
              <a:t>E. coli</a:t>
            </a:r>
            <a:r>
              <a:rPr lang="fr-FR" dirty="0"/>
              <a:t> </a:t>
            </a:r>
            <a:r>
              <a:rPr lang="ar-DZ" dirty="0"/>
              <a:t>وهو من اكثر انزيمات الربط استعمالا في الهندسة الوراثية، وهو يعمل على وصل  قطع الــ</a:t>
            </a:r>
            <a:r>
              <a:rPr lang="fr-FR" dirty="0"/>
              <a:t>DNA  </a:t>
            </a:r>
            <a:r>
              <a:rPr lang="ar-DZ" dirty="0"/>
              <a:t>ذات النهايات الحادة  (تسمى ايضا مزدوجة السلسلة أو العمياء) والنهايات اللاصقة (اللزجة أو النهايات المتداخلة). يحتاج هذا الانزيم إلى </a:t>
            </a:r>
            <a:r>
              <a:rPr lang="fr-FR" dirty="0"/>
              <a:t>ATP</a:t>
            </a:r>
            <a:r>
              <a:rPr lang="ar-DZ" dirty="0" smtClean="0"/>
              <a:t>.</a:t>
            </a:r>
            <a:endParaRPr lang="en-US" dirty="0"/>
          </a:p>
        </p:txBody>
      </p:sp>
      <p:sp>
        <p:nvSpPr>
          <p:cNvPr id="4" name="عنصر نائب للمحتوى 2"/>
          <p:cNvSpPr txBox="1">
            <a:spLocks/>
          </p:cNvSpPr>
          <p:nvPr/>
        </p:nvSpPr>
        <p:spPr>
          <a:xfrm>
            <a:off x="0" y="3573016"/>
            <a:ext cx="9132597" cy="237626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DZ" b="1" dirty="0"/>
              <a:t>مثال 2: </a:t>
            </a:r>
            <a:r>
              <a:rPr lang="fr-FR" b="1" i="1" dirty="0"/>
              <a:t>E. coli</a:t>
            </a:r>
            <a:r>
              <a:rPr lang="fr-FR" b="1" dirty="0"/>
              <a:t> DNA ligase</a:t>
            </a:r>
            <a:endParaRPr lang="en-US" dirty="0"/>
          </a:p>
          <a:p>
            <a:r>
              <a:rPr lang="ar-DZ" dirty="0"/>
              <a:t>مستخلص أيضا من  </a:t>
            </a:r>
            <a:r>
              <a:rPr lang="fr-FR" i="1" dirty="0"/>
              <a:t>E. coli</a:t>
            </a:r>
            <a:r>
              <a:rPr lang="fr-FR" dirty="0"/>
              <a:t> </a:t>
            </a:r>
            <a:r>
              <a:rPr lang="ar-DZ" dirty="0"/>
              <a:t>ويعمل مع وصل  قطع  الــ</a:t>
            </a:r>
            <a:r>
              <a:rPr lang="fr-FR" dirty="0"/>
              <a:t>DNA  </a:t>
            </a:r>
            <a:r>
              <a:rPr lang="ar-DZ" dirty="0"/>
              <a:t>ذات النهايات اللاصقة فقط وهو بحاجة إلى </a:t>
            </a:r>
            <a:r>
              <a:rPr lang="fr-FR" dirty="0"/>
              <a:t>NAD</a:t>
            </a:r>
            <a:r>
              <a:rPr lang="fr-FR" baseline="30000" dirty="0"/>
              <a:t>+</a:t>
            </a:r>
            <a:r>
              <a:rPr lang="ar-DZ" dirty="0"/>
              <a:t> كعامل مساعد ليتم عمله.</a:t>
            </a:r>
            <a:endParaRPr lang="en-US" dirty="0"/>
          </a:p>
        </p:txBody>
      </p:sp>
    </p:spTree>
    <p:extLst>
      <p:ext uri="{BB962C8B-B14F-4D97-AF65-F5344CB8AC3E}">
        <p14:creationId xmlns:p14="http://schemas.microsoft.com/office/powerpoint/2010/main" val="1331795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dirty="0"/>
              <a:t>انزيمات التضاعف (البلمرة) والاستنساخ العكسي </a:t>
            </a:r>
            <a:r>
              <a:rPr lang="ar-DZ" b="1" dirty="0" smtClean="0"/>
              <a:t>لـ </a:t>
            </a:r>
            <a:r>
              <a:rPr lang="fr-FR" b="1" dirty="0"/>
              <a:t>DNA </a:t>
            </a:r>
            <a:endParaRPr lang="ar-DZ" dirty="0"/>
          </a:p>
        </p:txBody>
      </p:sp>
      <p:sp>
        <p:nvSpPr>
          <p:cNvPr id="3" name="عنصر نائب للمحتوى 2"/>
          <p:cNvSpPr>
            <a:spLocks noGrp="1"/>
          </p:cNvSpPr>
          <p:nvPr>
            <p:ph idx="1"/>
          </p:nvPr>
        </p:nvSpPr>
        <p:spPr>
          <a:xfrm>
            <a:off x="0" y="1556792"/>
            <a:ext cx="9144000" cy="4968552"/>
          </a:xfrm>
        </p:spPr>
        <p:txBody>
          <a:bodyPr/>
          <a:lstStyle/>
          <a:p>
            <a:r>
              <a:rPr lang="ar-DZ" dirty="0"/>
              <a:t>وهي مجموعة من الانزيمات التي تقوم بتخليق خيوط الـ </a:t>
            </a:r>
            <a:r>
              <a:rPr lang="fr-FR" dirty="0"/>
              <a:t>DNA </a:t>
            </a:r>
            <a:r>
              <a:rPr lang="ar-DZ" dirty="0"/>
              <a:t>أو الـ </a:t>
            </a:r>
            <a:r>
              <a:rPr lang="fr-FR" dirty="0"/>
              <a:t>RNA</a:t>
            </a:r>
            <a:r>
              <a:rPr lang="ar-DZ" dirty="0"/>
              <a:t> مكملة للخيط القالب الاصلي. </a:t>
            </a:r>
            <a:endParaRPr lang="en-US" dirty="0"/>
          </a:p>
          <a:p>
            <a:r>
              <a:rPr lang="ar-DZ" dirty="0"/>
              <a:t>ومن أمثلة ذلك نجد عند بدائيات النواة </a:t>
            </a:r>
            <a:r>
              <a:rPr lang="fr-FR" dirty="0"/>
              <a:t>DNA </a:t>
            </a:r>
            <a:r>
              <a:rPr lang="fr-FR" dirty="0" err="1"/>
              <a:t>polymerase</a:t>
            </a:r>
            <a:r>
              <a:rPr lang="fr-FR" dirty="0"/>
              <a:t> I, II, III</a:t>
            </a:r>
            <a:endParaRPr lang="en-US" dirty="0"/>
          </a:p>
          <a:p>
            <a:r>
              <a:rPr lang="ar-DZ" dirty="0"/>
              <a:t>وعند حقيقيات النواة نجد </a:t>
            </a:r>
            <a:r>
              <a:rPr lang="fr-FR" dirty="0"/>
              <a:t>DNA </a:t>
            </a:r>
            <a:r>
              <a:rPr lang="fr-FR" dirty="0" err="1"/>
              <a:t>polymerase</a:t>
            </a:r>
            <a:r>
              <a:rPr lang="fr-FR" dirty="0"/>
              <a:t> α, β, γ </a:t>
            </a:r>
            <a:endParaRPr lang="en-US" dirty="0"/>
          </a:p>
          <a:p>
            <a:r>
              <a:rPr lang="ar-DZ" dirty="0"/>
              <a:t>وأيضا انزيم الاستنساخ العكسي </a:t>
            </a:r>
            <a:r>
              <a:rPr lang="fr-FR" dirty="0"/>
              <a:t>Reverse Transcriptase</a:t>
            </a:r>
            <a:r>
              <a:rPr lang="ar-DZ" dirty="0"/>
              <a:t> وهو إنزيم يستخدم لتوليد </a:t>
            </a:r>
            <a:r>
              <a:rPr lang="fr-FR" dirty="0"/>
              <a:t>DNA</a:t>
            </a:r>
            <a:r>
              <a:rPr lang="ar-DZ" dirty="0"/>
              <a:t> المكمل </a:t>
            </a:r>
            <a:r>
              <a:rPr lang="fr-FR" dirty="0"/>
              <a:t>(</a:t>
            </a:r>
            <a:r>
              <a:rPr lang="fr-FR" dirty="0" err="1"/>
              <a:t>cDNA</a:t>
            </a:r>
            <a:r>
              <a:rPr lang="fr-FR" dirty="0"/>
              <a:t>)</a:t>
            </a:r>
            <a:r>
              <a:rPr lang="ar-DZ" dirty="0"/>
              <a:t> من قالب </a:t>
            </a:r>
            <a:r>
              <a:rPr lang="fr-FR" dirty="0"/>
              <a:t>RNA</a:t>
            </a:r>
            <a:r>
              <a:rPr lang="ar-DZ" dirty="0"/>
              <a:t> وتسمى العملية </a:t>
            </a:r>
            <a:r>
              <a:rPr lang="ar-DZ" dirty="0" err="1"/>
              <a:t>بالإستنساخ</a:t>
            </a:r>
            <a:r>
              <a:rPr lang="ar-DZ" dirty="0"/>
              <a:t> العكسي</a:t>
            </a:r>
            <a:r>
              <a:rPr lang="ar-DZ" dirty="0" smtClean="0"/>
              <a:t>.</a:t>
            </a:r>
            <a:endParaRPr lang="en-US" dirty="0"/>
          </a:p>
        </p:txBody>
      </p:sp>
    </p:spTree>
    <p:extLst>
      <p:ext uri="{BB962C8B-B14F-4D97-AF65-F5344CB8AC3E}">
        <p14:creationId xmlns:p14="http://schemas.microsoft.com/office/powerpoint/2010/main" val="28295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706090"/>
          </a:xfrm>
        </p:spPr>
        <p:txBody>
          <a:bodyPr>
            <a:normAutofit fontScale="90000"/>
          </a:bodyPr>
          <a:lstStyle/>
          <a:p>
            <a:r>
              <a:rPr lang="ar-DZ" b="1" dirty="0"/>
              <a:t>انزيمات فك </a:t>
            </a:r>
            <a:r>
              <a:rPr lang="ar-DZ" b="1" dirty="0" err="1"/>
              <a:t>الحلزنة</a:t>
            </a:r>
            <a:r>
              <a:rPr lang="ar-DZ" b="1" dirty="0"/>
              <a:t> </a:t>
            </a:r>
            <a:r>
              <a:rPr lang="fr-FR" b="1" dirty="0" err="1" smtClean="0"/>
              <a:t>Topoisomerases</a:t>
            </a:r>
            <a:endParaRPr lang="ar-DZ" dirty="0"/>
          </a:p>
        </p:txBody>
      </p:sp>
      <p:sp>
        <p:nvSpPr>
          <p:cNvPr id="3" name="عنصر نائب للمحتوى 2"/>
          <p:cNvSpPr>
            <a:spLocks noGrp="1"/>
          </p:cNvSpPr>
          <p:nvPr>
            <p:ph idx="1"/>
          </p:nvPr>
        </p:nvSpPr>
        <p:spPr>
          <a:xfrm>
            <a:off x="0" y="764704"/>
            <a:ext cx="9036496" cy="2188840"/>
          </a:xfrm>
        </p:spPr>
        <p:txBody>
          <a:bodyPr/>
          <a:lstStyle/>
          <a:p>
            <a:pPr algn="just"/>
            <a:r>
              <a:rPr lang="ar-DZ" dirty="0"/>
              <a:t>وهي انزيمات تقوم بفك حلزنة خيوط الـ</a:t>
            </a:r>
            <a:r>
              <a:rPr lang="fr-FR" dirty="0"/>
              <a:t>DNA  </a:t>
            </a:r>
            <a:r>
              <a:rPr lang="ar-DZ" dirty="0"/>
              <a:t>المضاعفة السلسلة عن طريق  كسر الروابط سكر فوسفات ثم التحرك بعكس جهة </a:t>
            </a:r>
            <a:r>
              <a:rPr lang="ar-DZ" dirty="0" err="1"/>
              <a:t>التحلزن</a:t>
            </a:r>
            <a:r>
              <a:rPr lang="ar-DZ" dirty="0"/>
              <a:t>، وبعدها يقوم انزيم اخر يدعى </a:t>
            </a:r>
            <a:r>
              <a:rPr lang="fr-FR" dirty="0" err="1"/>
              <a:t>Gyrase</a:t>
            </a:r>
            <a:r>
              <a:rPr lang="ar-DZ" dirty="0"/>
              <a:t> بربط نهايات السلسلة مرة اخرى.</a:t>
            </a:r>
            <a:endParaRPr lang="en-US" dirty="0"/>
          </a:p>
          <a:p>
            <a:pPr marL="0" indent="0" algn="just">
              <a:buNone/>
            </a:pPr>
            <a:endParaRPr lang="ar-DZ" dirty="0"/>
          </a:p>
        </p:txBody>
      </p:sp>
    </p:spTree>
    <p:extLst>
      <p:ext uri="{BB962C8B-B14F-4D97-AF65-F5344CB8AC3E}">
        <p14:creationId xmlns:p14="http://schemas.microsoft.com/office/powerpoint/2010/main" val="310443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144000" cy="1143000"/>
          </a:xfrm>
        </p:spPr>
        <p:txBody>
          <a:bodyPr>
            <a:normAutofit fontScale="90000"/>
          </a:bodyPr>
          <a:lstStyle/>
          <a:p>
            <a:r>
              <a:rPr lang="en-US" b="1" dirty="0"/>
              <a:t> </a:t>
            </a:r>
            <a:r>
              <a:rPr lang="ar-DZ" b="1" dirty="0"/>
              <a:t>انزيمات التحوير أو التعديل </a:t>
            </a:r>
            <a:r>
              <a:rPr lang="fr-FR" b="1" dirty="0" err="1"/>
              <a:t>Modifying</a:t>
            </a:r>
            <a:r>
              <a:rPr lang="fr-FR" b="1" dirty="0"/>
              <a:t> </a:t>
            </a:r>
            <a:r>
              <a:rPr lang="fr-FR" b="1" dirty="0" smtClean="0"/>
              <a:t>Enzymes</a:t>
            </a:r>
            <a:endParaRPr lang="ar-DZ" dirty="0"/>
          </a:p>
        </p:txBody>
      </p:sp>
      <p:sp>
        <p:nvSpPr>
          <p:cNvPr id="3" name="عنصر نائب للمحتوى 2"/>
          <p:cNvSpPr>
            <a:spLocks noGrp="1"/>
          </p:cNvSpPr>
          <p:nvPr>
            <p:ph idx="1"/>
          </p:nvPr>
        </p:nvSpPr>
        <p:spPr>
          <a:xfrm>
            <a:off x="0" y="1600200"/>
            <a:ext cx="9036496" cy="4525963"/>
          </a:xfrm>
        </p:spPr>
        <p:txBody>
          <a:bodyPr/>
          <a:lstStyle/>
          <a:p>
            <a:pPr algn="just"/>
            <a:r>
              <a:rPr lang="fr-FR" dirty="0" err="1"/>
              <a:t>Polynucleotide</a:t>
            </a:r>
            <a:r>
              <a:rPr lang="fr-FR" dirty="0"/>
              <a:t> kinase</a:t>
            </a:r>
            <a:r>
              <a:rPr lang="ar-DZ" dirty="0"/>
              <a:t> : يقوم بإضافة مجموعة فوسفات إلى النهاية </a:t>
            </a:r>
            <a:r>
              <a:rPr lang="fr-FR" dirty="0"/>
              <a:t>5'</a:t>
            </a:r>
            <a:r>
              <a:rPr lang="ar-DZ" dirty="0"/>
              <a:t> </a:t>
            </a:r>
            <a:r>
              <a:rPr lang="ar-DZ" dirty="0" err="1"/>
              <a:t>لجزئ</a:t>
            </a:r>
            <a:r>
              <a:rPr lang="ar-DZ" dirty="0"/>
              <a:t> الـ </a:t>
            </a:r>
            <a:r>
              <a:rPr lang="fr-FR" dirty="0"/>
              <a:t>DNA</a:t>
            </a:r>
            <a:r>
              <a:rPr lang="ar-DZ" dirty="0"/>
              <a:t> وبالتالي يسهل ارتباط </a:t>
            </a:r>
            <a:r>
              <a:rPr lang="ar-DZ" dirty="0" err="1"/>
              <a:t>النيكليوتيدات</a:t>
            </a:r>
            <a:r>
              <a:rPr lang="ar-DZ" dirty="0"/>
              <a:t> ببعضها البعض.</a:t>
            </a:r>
            <a:endParaRPr lang="en-US" dirty="0"/>
          </a:p>
          <a:p>
            <a:pPr algn="just"/>
            <a:r>
              <a:rPr lang="fr-FR" dirty="0"/>
              <a:t>Terminal </a:t>
            </a:r>
            <a:r>
              <a:rPr lang="fr-FR" dirty="0" err="1"/>
              <a:t>deoxy</a:t>
            </a:r>
            <a:r>
              <a:rPr lang="fr-FR" dirty="0"/>
              <a:t> </a:t>
            </a:r>
            <a:r>
              <a:rPr lang="fr-FR" dirty="0" err="1"/>
              <a:t>nucleotidyl</a:t>
            </a:r>
            <a:r>
              <a:rPr lang="fr-FR" dirty="0"/>
              <a:t> </a:t>
            </a:r>
            <a:r>
              <a:rPr lang="fr-FR" dirty="0" err="1"/>
              <a:t>transferase</a:t>
            </a:r>
            <a:r>
              <a:rPr lang="ar-DZ" dirty="0"/>
              <a:t>: يقوم بتحفيز اضافة </a:t>
            </a:r>
            <a:r>
              <a:rPr lang="ar-DZ" dirty="0" err="1"/>
              <a:t>نيكليوتيدات</a:t>
            </a:r>
            <a:r>
              <a:rPr lang="ar-DZ" dirty="0"/>
              <a:t> إلى النهاية </a:t>
            </a:r>
            <a:r>
              <a:rPr lang="fr-FR" dirty="0"/>
              <a:t>3'</a:t>
            </a:r>
            <a:r>
              <a:rPr lang="ar-DZ" dirty="0"/>
              <a:t> متوفرة وبشكل متكرر. </a:t>
            </a:r>
            <a:endParaRPr lang="en-US" dirty="0"/>
          </a:p>
          <a:p>
            <a:pPr algn="just"/>
            <a:r>
              <a:rPr lang="ar-DZ" dirty="0"/>
              <a:t>انزيم </a:t>
            </a:r>
            <a:r>
              <a:rPr lang="ar-DZ" dirty="0" err="1"/>
              <a:t>الفوسفاتيز</a:t>
            </a:r>
            <a:r>
              <a:rPr lang="ar-DZ" dirty="0"/>
              <a:t> </a:t>
            </a:r>
            <a:r>
              <a:rPr lang="ar-DZ" dirty="0" err="1"/>
              <a:t>القلوى</a:t>
            </a:r>
            <a:r>
              <a:rPr lang="ar-DZ" dirty="0"/>
              <a:t> </a:t>
            </a:r>
            <a:r>
              <a:rPr lang="fr-FR" dirty="0" err="1"/>
              <a:t>Alkaline</a:t>
            </a:r>
            <a:r>
              <a:rPr lang="fr-FR" dirty="0"/>
              <a:t> phosphatase</a:t>
            </a:r>
            <a:r>
              <a:rPr lang="ar-DZ" dirty="0"/>
              <a:t> والذي يعمل على حذف مجموعة الفوسفات عند الطرف </a:t>
            </a:r>
            <a:r>
              <a:rPr lang="fr-FR" dirty="0"/>
              <a:t>5'</a:t>
            </a:r>
            <a:r>
              <a:rPr lang="ar-DZ" dirty="0"/>
              <a:t>. </a:t>
            </a:r>
            <a:endParaRPr lang="en-US" dirty="0"/>
          </a:p>
          <a:p>
            <a:pPr algn="just"/>
            <a:endParaRPr lang="ar-DZ" dirty="0"/>
          </a:p>
        </p:txBody>
      </p:sp>
    </p:spTree>
    <p:extLst>
      <p:ext uri="{BB962C8B-B14F-4D97-AF65-F5344CB8AC3E}">
        <p14:creationId xmlns:p14="http://schemas.microsoft.com/office/powerpoint/2010/main" val="392888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384"/>
            <a:ext cx="9144000" cy="864096"/>
          </a:xfrm>
        </p:spPr>
        <p:txBody>
          <a:bodyPr>
            <a:normAutofit/>
          </a:bodyPr>
          <a:lstStyle/>
          <a:p>
            <a:r>
              <a:rPr lang="ar-DZ" b="1" dirty="0"/>
              <a:t>إنتاج </a:t>
            </a:r>
            <a:r>
              <a:rPr lang="fr-FR" b="1" dirty="0"/>
              <a:t>DNA</a:t>
            </a:r>
            <a:r>
              <a:rPr lang="ar-DZ" b="1" dirty="0"/>
              <a:t> معاد التركيب </a:t>
            </a:r>
            <a:r>
              <a:rPr lang="fr-FR" b="1" dirty="0"/>
              <a:t>Recombinant </a:t>
            </a:r>
            <a:r>
              <a:rPr lang="fr-FR" b="1" dirty="0" smtClean="0"/>
              <a:t>DNA</a:t>
            </a:r>
            <a:endParaRPr lang="ar-DZ" dirty="0"/>
          </a:p>
        </p:txBody>
      </p:sp>
      <p:pic>
        <p:nvPicPr>
          <p:cNvPr id="4" name="صورة 3" descr="https://pmgbiology.files.wordpress.com/2014/11/32-recombinant-dna.jpg"/>
          <p:cNvPicPr/>
          <p:nvPr/>
        </p:nvPicPr>
        <p:blipFill>
          <a:blip r:embed="rId2">
            <a:extLst>
              <a:ext uri="{28A0092B-C50C-407E-A947-70E740481C1C}">
                <a14:useLocalDpi xmlns:a14="http://schemas.microsoft.com/office/drawing/2010/main" val="0"/>
              </a:ext>
            </a:extLst>
          </a:blip>
          <a:srcRect/>
          <a:stretch>
            <a:fillRect/>
          </a:stretch>
        </p:blipFill>
        <p:spPr bwMode="auto">
          <a:xfrm>
            <a:off x="0" y="908720"/>
            <a:ext cx="9143999" cy="4824536"/>
          </a:xfrm>
          <a:prstGeom prst="rect">
            <a:avLst/>
          </a:prstGeom>
          <a:noFill/>
          <a:ln>
            <a:noFill/>
          </a:ln>
        </p:spPr>
      </p:pic>
      <p:sp>
        <p:nvSpPr>
          <p:cNvPr id="5" name="مستطيل 4"/>
          <p:cNvSpPr/>
          <p:nvPr/>
        </p:nvSpPr>
        <p:spPr>
          <a:xfrm>
            <a:off x="0" y="6021288"/>
            <a:ext cx="9143999" cy="830997"/>
          </a:xfrm>
          <a:prstGeom prst="rect">
            <a:avLst/>
          </a:prstGeom>
        </p:spPr>
        <p:txBody>
          <a:bodyPr wrap="square">
            <a:spAutoFit/>
          </a:bodyPr>
          <a:lstStyle/>
          <a:p>
            <a:pPr algn="ctr"/>
            <a:r>
              <a:rPr lang="ar-DZ" sz="2400" dirty="0"/>
              <a:t>شكل يبين طريقة تحضير الحامل </a:t>
            </a:r>
            <a:r>
              <a:rPr lang="fr-FR" sz="2400" dirty="0"/>
              <a:t>DNA</a:t>
            </a:r>
            <a:r>
              <a:rPr lang="ar-DZ" sz="2400" dirty="0"/>
              <a:t>معاد التركيب وطريقة تكاثر القطعة الغريبة بعد ادخالها إلى العائل المناسب</a:t>
            </a:r>
          </a:p>
        </p:txBody>
      </p:sp>
    </p:spTree>
    <p:extLst>
      <p:ext uri="{BB962C8B-B14F-4D97-AF65-F5344CB8AC3E}">
        <p14:creationId xmlns:p14="http://schemas.microsoft.com/office/powerpoint/2010/main" val="181577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10000"/>
          </a:bodyPr>
          <a:lstStyle/>
          <a:p>
            <a:pPr algn="just">
              <a:lnSpc>
                <a:spcPct val="150000"/>
              </a:lnSpc>
            </a:pPr>
            <a:r>
              <a:rPr lang="ar-DZ" dirty="0"/>
              <a:t>يتطلب انتاج </a:t>
            </a:r>
            <a:r>
              <a:rPr lang="fr-FR" dirty="0"/>
              <a:t>DNA</a:t>
            </a:r>
            <a:r>
              <a:rPr lang="ar-DZ" dirty="0"/>
              <a:t> معاد التركيب عدة خطوات تبدا بالحصول على قطعة من الـ </a:t>
            </a:r>
            <a:r>
              <a:rPr lang="fr-FR" dirty="0"/>
              <a:t>DNA</a:t>
            </a:r>
            <a:r>
              <a:rPr lang="ar-DZ" dirty="0"/>
              <a:t> الغريبة ثم ربطها بحامل مناسب (</a:t>
            </a:r>
            <a:r>
              <a:rPr lang="fr-FR" dirty="0" err="1"/>
              <a:t>vector</a:t>
            </a:r>
            <a:r>
              <a:rPr lang="ar-DZ" dirty="0"/>
              <a:t>) والذي يكون عادة عبارة عن </a:t>
            </a:r>
            <a:r>
              <a:rPr lang="ar-DZ" dirty="0" err="1"/>
              <a:t>بلازميد</a:t>
            </a:r>
            <a:r>
              <a:rPr lang="ar-DZ" dirty="0"/>
              <a:t> أو </a:t>
            </a:r>
            <a:r>
              <a:rPr lang="ar-DZ" dirty="0" err="1"/>
              <a:t>بكتيريوفاج</a:t>
            </a:r>
            <a:r>
              <a:rPr lang="ar-DZ" dirty="0"/>
              <a:t>، ويتم ادخال الحامل المحتوي على القطعة الجديدة في عائل مناسب لتصبح جزء من مادته الوراثية ويتم تضاعفها بصورة طبيعية عند تضاعف الكائن الحامل لها كما يتم استنساخها ضمن المادة الوراثية للعائل.</a:t>
            </a:r>
            <a:endParaRPr lang="en-US" dirty="0"/>
          </a:p>
          <a:p>
            <a:pPr marL="0" indent="0" algn="just">
              <a:lnSpc>
                <a:spcPct val="150000"/>
              </a:lnSpc>
              <a:buNone/>
            </a:pPr>
            <a:r>
              <a:rPr lang="ar-DZ" dirty="0"/>
              <a:t>1- يتم تحضير الـ </a:t>
            </a:r>
            <a:r>
              <a:rPr lang="fr-FR" dirty="0"/>
              <a:t>DNA</a:t>
            </a:r>
            <a:r>
              <a:rPr lang="ar-DZ" dirty="0"/>
              <a:t> الحامل وذلك بتحليله (قطعه) عند نقطة واحدة بواسطة انزيم القطع المناسب </a:t>
            </a:r>
            <a:r>
              <a:rPr lang="ar-DZ" b="1" dirty="0"/>
              <a:t>مثلا</a:t>
            </a:r>
            <a:r>
              <a:rPr lang="ar-DZ" dirty="0"/>
              <a:t> يتم قطع </a:t>
            </a:r>
            <a:r>
              <a:rPr lang="ar-DZ" dirty="0" err="1"/>
              <a:t>البلازميد</a:t>
            </a:r>
            <a:r>
              <a:rPr lang="ar-DZ" dirty="0"/>
              <a:t> </a:t>
            </a:r>
            <a:r>
              <a:rPr lang="fr-FR" dirty="0" err="1"/>
              <a:t>psc</a:t>
            </a:r>
            <a:r>
              <a:rPr lang="fr-FR" dirty="0"/>
              <a:t> 101</a:t>
            </a:r>
            <a:r>
              <a:rPr lang="ar-DZ" dirty="0"/>
              <a:t> (وهو </a:t>
            </a:r>
            <a:r>
              <a:rPr lang="ar-DZ" dirty="0" err="1"/>
              <a:t>بلازميد</a:t>
            </a:r>
            <a:r>
              <a:rPr lang="ar-DZ" dirty="0"/>
              <a:t> حلقى مزدوج طوله </a:t>
            </a:r>
            <a:r>
              <a:rPr lang="fr-FR" dirty="0"/>
              <a:t>kb </a:t>
            </a:r>
            <a:r>
              <a:rPr lang="ar-DZ" dirty="0"/>
              <a:t>9.9) في موضع واحد بواسطة </a:t>
            </a:r>
            <a:r>
              <a:rPr lang="fr-FR" dirty="0"/>
              <a:t>.</a:t>
            </a:r>
            <a:r>
              <a:rPr lang="fr-FR" dirty="0" err="1"/>
              <a:t>EcoRI</a:t>
            </a:r>
            <a:r>
              <a:rPr lang="ar-DZ" dirty="0"/>
              <a:t> القطع بهذا الانزيم ينتج نهايتان متكاملتان متلاصقتان.</a:t>
            </a:r>
          </a:p>
        </p:txBody>
      </p:sp>
    </p:spTree>
    <p:extLst>
      <p:ext uri="{BB962C8B-B14F-4D97-AF65-F5344CB8AC3E}">
        <p14:creationId xmlns:p14="http://schemas.microsoft.com/office/powerpoint/2010/main" val="36412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a:bodyPr>
          <a:lstStyle/>
          <a:p>
            <a:pPr marL="0" indent="0" algn="just">
              <a:lnSpc>
                <a:spcPct val="150000"/>
              </a:lnSpc>
              <a:buNone/>
            </a:pPr>
            <a:r>
              <a:rPr lang="ar-DZ" dirty="0"/>
              <a:t>2- يتم ربط قطعة الـ </a:t>
            </a:r>
            <a:r>
              <a:rPr lang="fr-FR" dirty="0"/>
              <a:t>DNA</a:t>
            </a:r>
            <a:r>
              <a:rPr lang="ar-DZ" dirty="0"/>
              <a:t> الغريبة بالحامل وتكون هذه العملية ممكنة اذا تم الحصول على قطعة الـ </a:t>
            </a:r>
            <a:r>
              <a:rPr lang="fr-FR" dirty="0"/>
              <a:t>DNA</a:t>
            </a:r>
            <a:r>
              <a:rPr lang="ar-DZ" dirty="0"/>
              <a:t> الغريبة عن طريق نفس انزيم القطع المستخدم في فتح </a:t>
            </a:r>
            <a:r>
              <a:rPr lang="ar-DZ" dirty="0" err="1"/>
              <a:t>البلازميد</a:t>
            </a:r>
            <a:r>
              <a:rPr lang="ar-DZ" dirty="0"/>
              <a:t> وذلك لتكامل النهايات فيهما.</a:t>
            </a:r>
            <a:endParaRPr lang="en-US" dirty="0"/>
          </a:p>
          <a:p>
            <a:pPr marL="0" indent="0" algn="just">
              <a:lnSpc>
                <a:spcPct val="150000"/>
              </a:lnSpc>
              <a:buNone/>
            </a:pPr>
            <a:r>
              <a:rPr lang="ar-DZ" dirty="0"/>
              <a:t>3- يتم بعد ذلك ربط نهايتي </a:t>
            </a:r>
            <a:r>
              <a:rPr lang="ar-DZ" dirty="0" err="1"/>
              <a:t>البلازميد</a:t>
            </a:r>
            <a:r>
              <a:rPr lang="ar-DZ" dirty="0"/>
              <a:t> المفتوح بنهايتي القطعة الغريبة من الـ </a:t>
            </a:r>
            <a:r>
              <a:rPr lang="fr-FR" dirty="0"/>
              <a:t>DNA</a:t>
            </a:r>
            <a:r>
              <a:rPr lang="ar-DZ" dirty="0"/>
              <a:t> بواسطة انزيم </a:t>
            </a:r>
            <a:r>
              <a:rPr lang="fr-FR" dirty="0"/>
              <a:t>DNA ligase</a:t>
            </a:r>
            <a:r>
              <a:rPr lang="ar-DZ" dirty="0"/>
              <a:t> الذي يعمل على تكوين الروابط الفوسفاتية ثنائية الأستر.</a:t>
            </a:r>
            <a:endParaRPr lang="en-US" dirty="0"/>
          </a:p>
        </p:txBody>
      </p:sp>
    </p:spTree>
    <p:extLst>
      <p:ext uri="{BB962C8B-B14F-4D97-AF65-F5344CB8AC3E}">
        <p14:creationId xmlns:p14="http://schemas.microsoft.com/office/powerpoint/2010/main" val="156354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8640"/>
            <a:ext cx="7488831" cy="5062810"/>
          </a:xfrm>
          <a:prstGeom prst="rect">
            <a:avLst/>
          </a:prstGeom>
          <a:noFill/>
          <a:ln>
            <a:noFill/>
          </a:ln>
        </p:spPr>
      </p:pic>
      <p:sp>
        <p:nvSpPr>
          <p:cNvPr id="5" name="مستطيل 4"/>
          <p:cNvSpPr/>
          <p:nvPr/>
        </p:nvSpPr>
        <p:spPr>
          <a:xfrm>
            <a:off x="827585" y="5517232"/>
            <a:ext cx="7488830" cy="954107"/>
          </a:xfrm>
          <a:prstGeom prst="rect">
            <a:avLst/>
          </a:prstGeom>
        </p:spPr>
        <p:txBody>
          <a:bodyPr wrap="square">
            <a:spAutoFit/>
          </a:bodyPr>
          <a:lstStyle/>
          <a:p>
            <a:pPr algn="ctr"/>
            <a:r>
              <a:rPr lang="ar-DZ" sz="2800" dirty="0"/>
              <a:t>شكل يبين انتاج نهايات متكامل (قابلة </a:t>
            </a:r>
            <a:r>
              <a:rPr lang="ar-DZ" sz="2800" dirty="0" err="1"/>
              <a:t>للالتحام</a:t>
            </a:r>
            <a:r>
              <a:rPr lang="ar-DZ" sz="2800" dirty="0"/>
              <a:t>) عند القطع بنفس انزيم القطع</a:t>
            </a:r>
            <a:endParaRPr lang="en-US" sz="2800" dirty="0"/>
          </a:p>
        </p:txBody>
      </p:sp>
    </p:spTree>
    <p:extLst>
      <p:ext uri="{BB962C8B-B14F-4D97-AF65-F5344CB8AC3E}">
        <p14:creationId xmlns:p14="http://schemas.microsoft.com/office/powerpoint/2010/main" val="1134831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9144000" cy="6624736"/>
          </a:xfrm>
        </p:spPr>
        <p:txBody>
          <a:bodyPr>
            <a:normAutofit/>
          </a:bodyPr>
          <a:lstStyle/>
          <a:p>
            <a:pPr algn="just">
              <a:lnSpc>
                <a:spcPct val="150000"/>
              </a:lnSpc>
            </a:pPr>
            <a:r>
              <a:rPr lang="ar-DZ" dirty="0"/>
              <a:t>إذا كانت قطع الـ </a:t>
            </a:r>
            <a:r>
              <a:rPr lang="fr-FR" dirty="0"/>
              <a:t>DNA</a:t>
            </a:r>
            <a:r>
              <a:rPr lang="ar-DZ" dirty="0"/>
              <a:t> الغريبة ذات نهايات غير متكاملة مع نهايات </a:t>
            </a:r>
            <a:r>
              <a:rPr lang="ar-DZ" dirty="0" err="1"/>
              <a:t>البلازميد</a:t>
            </a:r>
            <a:r>
              <a:rPr lang="ar-DZ" dirty="0"/>
              <a:t> المفتوح (كما في حالة القطع المصنعة) فإنه يمكن إنتاج نهايات متكاملة بعد ربطها بالقطع الواصلة.</a:t>
            </a:r>
            <a:endParaRPr lang="en-US" dirty="0"/>
          </a:p>
          <a:p>
            <a:pPr algn="just">
              <a:lnSpc>
                <a:spcPct val="150000"/>
              </a:lnSpc>
            </a:pPr>
            <a:r>
              <a:rPr lang="ar-DZ" dirty="0"/>
              <a:t>يتم تصنيع قطع من الـ </a:t>
            </a:r>
            <a:r>
              <a:rPr lang="fr-FR" dirty="0"/>
              <a:t>DNA</a:t>
            </a:r>
            <a:r>
              <a:rPr lang="ar-DZ" dirty="0"/>
              <a:t> تحتوي على تسلسل خاص تقطع بعد ذلك لتستخدم كقطع واصلة يتم ربطها على جانبي قطعة الـ </a:t>
            </a:r>
            <a:r>
              <a:rPr lang="fr-FR" dirty="0"/>
              <a:t>DNA</a:t>
            </a:r>
            <a:r>
              <a:rPr lang="ar-DZ" dirty="0"/>
              <a:t> الغريبة، فتصبح ذات نهايات متكاملة قابلة للارتباط بالحامل.</a:t>
            </a:r>
            <a:endParaRPr lang="en-US" dirty="0"/>
          </a:p>
          <a:p>
            <a:pPr algn="just">
              <a:lnSpc>
                <a:spcPct val="150000"/>
              </a:lnSpc>
            </a:pPr>
            <a:r>
              <a:rPr lang="ar-DZ" dirty="0"/>
              <a:t>تسمح هذه الطريقة الأخيرة من ربط أي قطعة من الـ </a:t>
            </a:r>
            <a:r>
              <a:rPr lang="fr-FR" dirty="0"/>
              <a:t>DNA</a:t>
            </a:r>
            <a:r>
              <a:rPr lang="ar-DZ" dirty="0"/>
              <a:t> مهما كان مصدرها أو نوع التسلسل في النهايات</a:t>
            </a:r>
            <a:r>
              <a:rPr lang="ar-DZ" dirty="0" smtClean="0"/>
              <a:t>.</a:t>
            </a:r>
            <a:endParaRPr lang="en-US" dirty="0"/>
          </a:p>
        </p:txBody>
      </p:sp>
    </p:spTree>
    <p:extLst>
      <p:ext uri="{BB962C8B-B14F-4D97-AF65-F5344CB8AC3E}">
        <p14:creationId xmlns:p14="http://schemas.microsoft.com/office/powerpoint/2010/main" val="134656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783299387"/>
              </p:ext>
            </p:extLst>
          </p:nvPr>
        </p:nvGraphicFramePr>
        <p:xfrm>
          <a:off x="827584" y="1628800"/>
          <a:ext cx="7128792" cy="4784598"/>
        </p:xfrm>
        <a:graphic>
          <a:graphicData uri="http://schemas.openxmlformats.org/drawingml/2006/table">
            <a:tbl>
              <a:tblPr rtl="1" firstRow="1" firstCol="1" bandRow="1">
                <a:tableStyleId>{5C22544A-7EE6-4342-B048-85BDC9FD1C3A}</a:tableStyleId>
              </a:tblPr>
              <a:tblGrid>
                <a:gridCol w="7128792"/>
              </a:tblGrid>
              <a:tr h="228600">
                <a:tc>
                  <a:txBody>
                    <a:bodyPr/>
                    <a:lstStyle/>
                    <a:p>
                      <a:pPr algn="ctr" rtl="1">
                        <a:lnSpc>
                          <a:spcPct val="115000"/>
                        </a:lnSpc>
                        <a:spcAft>
                          <a:spcPts val="0"/>
                        </a:spcAft>
                      </a:pPr>
                      <a:r>
                        <a:rPr lang="ar-DZ" sz="2100" dirty="0">
                          <a:effectLst/>
                        </a:rPr>
                        <a:t>العنوان</a:t>
                      </a:r>
                      <a:endParaRPr lang="en-US" sz="2100" dirty="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en-GB" sz="2100" dirty="0">
                          <a:effectLst/>
                        </a:rPr>
                        <a:t>I</a:t>
                      </a:r>
                      <a:r>
                        <a:rPr lang="ar-DZ" sz="2100" dirty="0">
                          <a:effectLst/>
                        </a:rPr>
                        <a:t>- مفاهيم اساسية للتحول الوراثي والهندسة الوراثية </a:t>
                      </a:r>
                      <a:endParaRPr lang="en-US" sz="2100" dirty="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-1- تمهيد</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-2- تعريف الهندسة الوراثية</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 انزيمات القطع: </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-3-1- انزيمات القطع المحدد </a:t>
                      </a:r>
                      <a:r>
                        <a:rPr lang="fr-FR" sz="2100">
                          <a:effectLst/>
                        </a:rPr>
                        <a:t>Restriction Enzymes</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-3-2- انزيمات الربط (الوصل) </a:t>
                      </a:r>
                      <a:r>
                        <a:rPr lang="fr-FR" sz="2100">
                          <a:effectLst/>
                        </a:rPr>
                        <a:t>Ligases</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-3-3- انزيمات التضاعف (البلمرة) والاستنساخ العكسي ل </a:t>
                      </a:r>
                      <a:r>
                        <a:rPr lang="fr-FR" sz="2100">
                          <a:effectLst/>
                        </a:rPr>
                        <a:t>DNA </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-3-4- انزيمات فك الحلزنة </a:t>
                      </a:r>
                      <a:r>
                        <a:rPr lang="fr-FR" sz="2100">
                          <a:effectLst/>
                        </a:rPr>
                        <a:t>Topoisomerases</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-3-5- انزيمات التحوير أو التعديل </a:t>
                      </a:r>
                      <a:r>
                        <a:rPr lang="fr-FR" sz="2100">
                          <a:effectLst/>
                        </a:rPr>
                        <a:t>Modifying Enzymes</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-4- إنتاج </a:t>
                      </a:r>
                      <a:r>
                        <a:rPr lang="fr-FR" sz="2100">
                          <a:effectLst/>
                        </a:rPr>
                        <a:t>DNA</a:t>
                      </a:r>
                      <a:r>
                        <a:rPr lang="ar-DZ" sz="2100">
                          <a:effectLst/>
                        </a:rPr>
                        <a:t> معاد التركيب </a:t>
                      </a:r>
                      <a:r>
                        <a:rPr lang="fr-FR" sz="2100">
                          <a:effectLst/>
                        </a:rPr>
                        <a:t>Recombinant DNA</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a:effectLst/>
                        </a:rPr>
                        <a:t>I</a:t>
                      </a:r>
                      <a:r>
                        <a:rPr lang="ar-DZ" sz="2100">
                          <a:effectLst/>
                        </a:rPr>
                        <a:t>-5- تصنيع </a:t>
                      </a:r>
                      <a:r>
                        <a:rPr lang="fr-FR" sz="2100">
                          <a:effectLst/>
                        </a:rPr>
                        <a:t>DNA</a:t>
                      </a:r>
                      <a:r>
                        <a:rPr lang="ar-DZ" sz="2100">
                          <a:effectLst/>
                        </a:rPr>
                        <a:t> المكمل (</a:t>
                      </a:r>
                      <a:r>
                        <a:rPr lang="fr-FR" sz="2100">
                          <a:effectLst/>
                        </a:rPr>
                        <a:t>cDNA</a:t>
                      </a:r>
                      <a:r>
                        <a:rPr lang="ar-DZ" sz="2100">
                          <a:effectLst/>
                        </a:rPr>
                        <a:t>) </a:t>
                      </a:r>
                      <a:r>
                        <a:rPr lang="fr-FR" sz="2100">
                          <a:effectLst/>
                        </a:rPr>
                        <a:t>Complementary DNA </a:t>
                      </a:r>
                      <a:endParaRPr lang="en-US" sz="2100">
                        <a:effectLst/>
                        <a:latin typeface="Calibri"/>
                        <a:ea typeface="Calibri"/>
                        <a:cs typeface="Arial"/>
                      </a:endParaRPr>
                    </a:p>
                  </a:txBody>
                  <a:tcPr marL="42167" marR="42167" marT="0" marB="0"/>
                </a:tc>
              </a:tr>
              <a:tr h="228600">
                <a:tc>
                  <a:txBody>
                    <a:bodyPr/>
                    <a:lstStyle/>
                    <a:p>
                      <a:pPr algn="just" rtl="1">
                        <a:lnSpc>
                          <a:spcPct val="115000"/>
                        </a:lnSpc>
                        <a:spcAft>
                          <a:spcPts val="0"/>
                        </a:spcAft>
                      </a:pPr>
                      <a:r>
                        <a:rPr lang="fr-FR" sz="2100" dirty="0">
                          <a:effectLst/>
                        </a:rPr>
                        <a:t>I</a:t>
                      </a:r>
                      <a:r>
                        <a:rPr lang="ar-DZ" sz="2100" dirty="0">
                          <a:effectLst/>
                        </a:rPr>
                        <a:t>-6- اكثار (</a:t>
                      </a:r>
                      <a:r>
                        <a:rPr lang="ar-DZ" sz="2100" dirty="0" err="1">
                          <a:effectLst/>
                        </a:rPr>
                        <a:t>تنسيل</a:t>
                      </a:r>
                      <a:r>
                        <a:rPr lang="ar-DZ" sz="2100" dirty="0">
                          <a:effectLst/>
                        </a:rPr>
                        <a:t>) الجينات </a:t>
                      </a:r>
                      <a:r>
                        <a:rPr lang="fr-FR" sz="2100" dirty="0">
                          <a:effectLst/>
                        </a:rPr>
                        <a:t>Gene </a:t>
                      </a:r>
                      <a:r>
                        <a:rPr lang="fr-FR" sz="2100" dirty="0" err="1">
                          <a:effectLst/>
                        </a:rPr>
                        <a:t>cloning</a:t>
                      </a:r>
                      <a:r>
                        <a:rPr lang="fr-FR" sz="2100" dirty="0">
                          <a:effectLst/>
                        </a:rPr>
                        <a:t> </a:t>
                      </a:r>
                      <a:endParaRPr lang="en-US" sz="2100" dirty="0">
                        <a:effectLst/>
                        <a:latin typeface="Calibri"/>
                        <a:ea typeface="Calibri"/>
                        <a:cs typeface="Arial"/>
                      </a:endParaRPr>
                    </a:p>
                  </a:txBody>
                  <a:tcPr marL="42167" marR="42167" marT="0" marB="0"/>
                </a:tc>
              </a:tr>
            </a:tbl>
          </a:graphicData>
        </a:graphic>
      </p:graphicFrame>
      <p:sp>
        <p:nvSpPr>
          <p:cNvPr id="5" name="مربع نص 4"/>
          <p:cNvSpPr txBox="1"/>
          <p:nvPr/>
        </p:nvSpPr>
        <p:spPr>
          <a:xfrm>
            <a:off x="1043608" y="476672"/>
            <a:ext cx="6984776" cy="584775"/>
          </a:xfrm>
          <a:prstGeom prst="rect">
            <a:avLst/>
          </a:prstGeom>
          <a:noFill/>
        </p:spPr>
        <p:txBody>
          <a:bodyPr wrap="square" rtlCol="1">
            <a:spAutoFit/>
          </a:bodyPr>
          <a:lstStyle/>
          <a:p>
            <a:pPr algn="ctr"/>
            <a:r>
              <a:rPr lang="ar-DZ" sz="3200" b="1" dirty="0">
                <a:solidFill>
                  <a:srgbClr val="FF0000"/>
                </a:solidFill>
              </a:rPr>
              <a:t>مفاهيم اساسية للتحول الوراثي والهندسة الوراثية </a:t>
            </a:r>
          </a:p>
        </p:txBody>
      </p:sp>
    </p:spTree>
    <p:extLst>
      <p:ext uri="{BB962C8B-B14F-4D97-AF65-F5344CB8AC3E}">
        <p14:creationId xmlns:p14="http://schemas.microsoft.com/office/powerpoint/2010/main" val="2743003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DZ"/>
          </a:p>
        </p:txBody>
      </p:sp>
      <p:sp>
        <p:nvSpPr>
          <p:cNvPr id="3" name="عنصر نائب للمحتوى 2"/>
          <p:cNvSpPr>
            <a:spLocks noGrp="1"/>
          </p:cNvSpPr>
          <p:nvPr>
            <p:ph idx="1"/>
          </p:nvPr>
        </p:nvSpPr>
        <p:spPr/>
        <p:txBody>
          <a:bodyPr/>
          <a:lstStyle/>
          <a:p>
            <a:endParaRPr lang="ar-DZ"/>
          </a:p>
        </p:txBody>
      </p:sp>
      <p:pic>
        <p:nvPicPr>
          <p:cNvPr id="4" name="صورة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0"/>
            <a:ext cx="8064895" cy="5404167"/>
          </a:xfrm>
          <a:prstGeom prst="rect">
            <a:avLst/>
          </a:prstGeom>
          <a:noFill/>
          <a:ln>
            <a:noFill/>
          </a:ln>
        </p:spPr>
      </p:pic>
      <p:sp>
        <p:nvSpPr>
          <p:cNvPr id="5" name="مستطيل 4"/>
          <p:cNvSpPr/>
          <p:nvPr/>
        </p:nvSpPr>
        <p:spPr>
          <a:xfrm>
            <a:off x="1187624" y="5671579"/>
            <a:ext cx="6699270" cy="523220"/>
          </a:xfrm>
          <a:prstGeom prst="rect">
            <a:avLst/>
          </a:prstGeom>
        </p:spPr>
        <p:txBody>
          <a:bodyPr wrap="none">
            <a:spAutoFit/>
          </a:bodyPr>
          <a:lstStyle/>
          <a:p>
            <a:r>
              <a:rPr lang="ar-DZ" sz="2800" dirty="0"/>
              <a:t>شكل يبين استخدام القطع الواصلة لإنتاج النهايات المتكاملة</a:t>
            </a:r>
            <a:endParaRPr lang="en-US" sz="2800" dirty="0"/>
          </a:p>
        </p:txBody>
      </p:sp>
    </p:spTree>
    <p:extLst>
      <p:ext uri="{BB962C8B-B14F-4D97-AF65-F5344CB8AC3E}">
        <p14:creationId xmlns:p14="http://schemas.microsoft.com/office/powerpoint/2010/main" val="3704319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44624"/>
            <a:ext cx="9144000" cy="648072"/>
          </a:xfrm>
        </p:spPr>
        <p:txBody>
          <a:bodyPr>
            <a:normAutofit/>
          </a:bodyPr>
          <a:lstStyle/>
          <a:p>
            <a:r>
              <a:rPr lang="ar-DZ" sz="3600" b="1" dirty="0"/>
              <a:t>تصنيع </a:t>
            </a:r>
            <a:r>
              <a:rPr lang="fr-FR" sz="3600" b="1" dirty="0"/>
              <a:t>DNA</a:t>
            </a:r>
            <a:r>
              <a:rPr lang="ar-DZ" sz="3600" b="1" dirty="0"/>
              <a:t> المكمل (</a:t>
            </a:r>
            <a:r>
              <a:rPr lang="fr-FR" sz="3600" b="1" dirty="0" err="1"/>
              <a:t>cDNA</a:t>
            </a:r>
            <a:r>
              <a:rPr lang="ar-DZ" sz="3600" b="1" dirty="0"/>
              <a:t>) </a:t>
            </a:r>
            <a:r>
              <a:rPr lang="fr-FR" sz="3600" b="1" dirty="0" err="1"/>
              <a:t>Complementary</a:t>
            </a:r>
            <a:r>
              <a:rPr lang="fr-FR" sz="3600" b="1" dirty="0"/>
              <a:t> DNA</a:t>
            </a:r>
            <a:endParaRPr lang="ar-DZ" sz="3600" dirty="0"/>
          </a:p>
        </p:txBody>
      </p:sp>
      <p:sp>
        <p:nvSpPr>
          <p:cNvPr id="3" name="عنصر نائب للمحتوى 2"/>
          <p:cNvSpPr>
            <a:spLocks noGrp="1"/>
          </p:cNvSpPr>
          <p:nvPr>
            <p:ph idx="1"/>
          </p:nvPr>
        </p:nvSpPr>
        <p:spPr>
          <a:xfrm>
            <a:off x="0" y="836712"/>
            <a:ext cx="9144000" cy="5328592"/>
          </a:xfrm>
        </p:spPr>
        <p:txBody>
          <a:bodyPr>
            <a:normAutofit fontScale="92500"/>
          </a:bodyPr>
          <a:lstStyle/>
          <a:p>
            <a:pPr algn="just">
              <a:lnSpc>
                <a:spcPct val="150000"/>
              </a:lnSpc>
            </a:pPr>
            <a:r>
              <a:rPr lang="fr-FR" dirty="0"/>
              <a:t>DNA  </a:t>
            </a:r>
            <a:r>
              <a:rPr lang="ar-DZ" dirty="0"/>
              <a:t>المكمل هو سلسلة من الـ</a:t>
            </a:r>
            <a:r>
              <a:rPr lang="fr-FR" dirty="0"/>
              <a:t>DNA  </a:t>
            </a:r>
            <a:r>
              <a:rPr lang="ar-DZ" dirty="0"/>
              <a:t> يتم تصنيعها انطلاقا من </a:t>
            </a:r>
            <a:r>
              <a:rPr lang="fr-FR" dirty="0" err="1"/>
              <a:t>mRNA</a:t>
            </a:r>
            <a:r>
              <a:rPr lang="fr-FR" dirty="0"/>
              <a:t> </a:t>
            </a:r>
            <a:r>
              <a:rPr lang="ar-DZ" dirty="0"/>
              <a:t>الناضج (الخالي من </a:t>
            </a:r>
            <a:r>
              <a:rPr lang="fr-FR" dirty="0"/>
              <a:t>Introns</a:t>
            </a:r>
            <a:r>
              <a:rPr lang="ar-DZ" dirty="0"/>
              <a:t>) عن طريق الاستنساخ العكسي بواسطة انزيم الاستنساخ العكسي </a:t>
            </a:r>
            <a:r>
              <a:rPr lang="fr-FR" dirty="0"/>
              <a:t>Reverse transcriptase</a:t>
            </a:r>
            <a:r>
              <a:rPr lang="ar-DZ" dirty="0"/>
              <a:t>.</a:t>
            </a:r>
            <a:endParaRPr lang="en-US" dirty="0"/>
          </a:p>
          <a:p>
            <a:pPr algn="just">
              <a:lnSpc>
                <a:spcPct val="150000"/>
              </a:lnSpc>
            </a:pPr>
            <a:r>
              <a:rPr lang="ar-DZ" dirty="0"/>
              <a:t>وقد تم استغلال الـ </a:t>
            </a:r>
            <a:r>
              <a:rPr lang="fr-FR" dirty="0"/>
              <a:t>DNA</a:t>
            </a:r>
            <a:r>
              <a:rPr lang="ar-DZ" dirty="0"/>
              <a:t> المكمل كحل لمشاكل اختلاف </a:t>
            </a:r>
            <a:r>
              <a:rPr lang="fr-FR" dirty="0"/>
              <a:t>DNA</a:t>
            </a:r>
            <a:r>
              <a:rPr lang="ar-DZ" dirty="0"/>
              <a:t> بين الخلايا الأولية والحقيقية والذي يحتوي على </a:t>
            </a:r>
            <a:r>
              <a:rPr lang="fr-FR" dirty="0"/>
              <a:t>Introns</a:t>
            </a:r>
            <a:r>
              <a:rPr lang="ar-DZ" dirty="0"/>
              <a:t>، هذه المورثات لا يمكن ترجمتها إلى بروتينات في البكتيريا لأنها لا تحتوي على الإنزيمات اللازمة لفصل قطع </a:t>
            </a:r>
            <a:r>
              <a:rPr lang="fr-FR" dirty="0"/>
              <a:t>Introns</a:t>
            </a:r>
            <a:r>
              <a:rPr lang="ar-DZ" dirty="0"/>
              <a:t> عن </a:t>
            </a:r>
            <a:r>
              <a:rPr lang="fr-FR" dirty="0"/>
              <a:t>Exons</a:t>
            </a:r>
            <a:r>
              <a:rPr lang="ar-DZ" dirty="0"/>
              <a:t> بعد الاستنساخ </a:t>
            </a:r>
            <a:endParaRPr lang="en-US" dirty="0"/>
          </a:p>
        </p:txBody>
      </p:sp>
    </p:spTree>
    <p:extLst>
      <p:ext uri="{BB962C8B-B14F-4D97-AF65-F5344CB8AC3E}">
        <p14:creationId xmlns:p14="http://schemas.microsoft.com/office/powerpoint/2010/main" val="903421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84"/>
            <a:ext cx="8229600" cy="634082"/>
          </a:xfrm>
        </p:spPr>
        <p:txBody>
          <a:bodyPr>
            <a:normAutofit fontScale="90000"/>
          </a:bodyPr>
          <a:lstStyle/>
          <a:p>
            <a:r>
              <a:rPr lang="ar-DZ" b="1" dirty="0"/>
              <a:t>اكثار (</a:t>
            </a:r>
            <a:r>
              <a:rPr lang="ar-DZ" b="1" dirty="0" err="1"/>
              <a:t>تنسيل</a:t>
            </a:r>
            <a:r>
              <a:rPr lang="ar-DZ" b="1" dirty="0"/>
              <a:t>) الجينات </a:t>
            </a:r>
            <a:r>
              <a:rPr lang="fr-FR" b="1" dirty="0"/>
              <a:t>Gene </a:t>
            </a:r>
            <a:r>
              <a:rPr lang="fr-FR" b="1" dirty="0" err="1"/>
              <a:t>cloning</a:t>
            </a:r>
            <a:r>
              <a:rPr lang="fr-FR" b="1" dirty="0"/>
              <a:t> </a:t>
            </a:r>
            <a:endParaRPr lang="ar-DZ" dirty="0"/>
          </a:p>
        </p:txBody>
      </p:sp>
      <p:sp>
        <p:nvSpPr>
          <p:cNvPr id="3" name="عنصر نائب للمحتوى 2"/>
          <p:cNvSpPr>
            <a:spLocks noGrp="1"/>
          </p:cNvSpPr>
          <p:nvPr>
            <p:ph idx="1"/>
          </p:nvPr>
        </p:nvSpPr>
        <p:spPr>
          <a:xfrm>
            <a:off x="0" y="692696"/>
            <a:ext cx="9144000" cy="6165304"/>
          </a:xfrm>
        </p:spPr>
        <p:txBody>
          <a:bodyPr>
            <a:normAutofit fontScale="92500" lnSpcReduction="10000"/>
          </a:bodyPr>
          <a:lstStyle/>
          <a:p>
            <a:pPr algn="just"/>
            <a:r>
              <a:rPr lang="ar-DZ" dirty="0"/>
              <a:t>يعرف المصطلح </a:t>
            </a:r>
            <a:r>
              <a:rPr lang="fr-FR" dirty="0" err="1"/>
              <a:t>gene</a:t>
            </a:r>
            <a:r>
              <a:rPr lang="fr-FR" dirty="0"/>
              <a:t> </a:t>
            </a:r>
            <a:r>
              <a:rPr lang="fr-FR" dirty="0" err="1"/>
              <a:t>cloning</a:t>
            </a:r>
            <a:r>
              <a:rPr lang="ar-DZ" dirty="0"/>
              <a:t> بانه عملية عزل واكثار أو مضاعفة </a:t>
            </a:r>
            <a:r>
              <a:rPr lang="ar-DZ" dirty="0" err="1"/>
              <a:t>التتابعات</a:t>
            </a:r>
            <a:r>
              <a:rPr lang="ar-DZ" dirty="0"/>
              <a:t> </a:t>
            </a:r>
            <a:r>
              <a:rPr lang="ar-DZ" dirty="0" err="1"/>
              <a:t>النيكيلوتيدية</a:t>
            </a:r>
            <a:r>
              <a:rPr lang="ar-DZ" dirty="0"/>
              <a:t> لجين ما بإدخال تلك </a:t>
            </a:r>
            <a:r>
              <a:rPr lang="ar-DZ" dirty="0" err="1"/>
              <a:t>التتابعات</a:t>
            </a:r>
            <a:r>
              <a:rPr lang="ar-DZ" dirty="0"/>
              <a:t> في خلية بكتيرية حيث يتكاثر معها. بالتالي انتاج كميات غير محدودة من ذلك الجين.</a:t>
            </a:r>
            <a:endParaRPr lang="en-US" dirty="0"/>
          </a:p>
          <a:p>
            <a:pPr algn="just"/>
            <a:r>
              <a:rPr lang="ar-DZ" dirty="0"/>
              <a:t>وتتمثل الخطوات الاساسية لـ </a:t>
            </a:r>
            <a:r>
              <a:rPr lang="fr-FR" dirty="0" err="1"/>
              <a:t>gene</a:t>
            </a:r>
            <a:r>
              <a:rPr lang="fr-FR" dirty="0"/>
              <a:t> </a:t>
            </a:r>
            <a:r>
              <a:rPr lang="fr-FR" dirty="0" err="1"/>
              <a:t>cloning</a:t>
            </a:r>
            <a:r>
              <a:rPr lang="ar-DZ" dirty="0"/>
              <a:t> في : </a:t>
            </a:r>
            <a:endParaRPr lang="en-US" dirty="0"/>
          </a:p>
          <a:p>
            <a:pPr marL="0" indent="0" algn="just">
              <a:buNone/>
            </a:pPr>
            <a:r>
              <a:rPr lang="ar-DZ" dirty="0"/>
              <a:t>1- عزل الجين المرغوب فيه.</a:t>
            </a:r>
            <a:endParaRPr lang="en-US" dirty="0"/>
          </a:p>
          <a:p>
            <a:pPr marL="0" indent="0" algn="just">
              <a:buNone/>
            </a:pPr>
            <a:r>
              <a:rPr lang="ar-DZ" dirty="0"/>
              <a:t>2- دمج الـ </a:t>
            </a:r>
            <a:r>
              <a:rPr lang="fr-FR" dirty="0"/>
              <a:t>DNA</a:t>
            </a:r>
            <a:r>
              <a:rPr lang="ar-DZ" dirty="0"/>
              <a:t> المرغوب فيه في جزئ </a:t>
            </a:r>
            <a:r>
              <a:rPr lang="fr-FR" dirty="0"/>
              <a:t>DNA </a:t>
            </a:r>
            <a:r>
              <a:rPr lang="ar-DZ" dirty="0"/>
              <a:t> صغير قادر على الانقسام (يكون عادة حلقي) يطلق عليه اسم الناقل </a:t>
            </a:r>
            <a:r>
              <a:rPr lang="fr-FR" dirty="0" err="1"/>
              <a:t>Vector</a:t>
            </a:r>
            <a:r>
              <a:rPr lang="ar-DZ" dirty="0"/>
              <a:t>.</a:t>
            </a:r>
            <a:endParaRPr lang="en-US" dirty="0"/>
          </a:p>
          <a:p>
            <a:pPr marL="0" indent="0" algn="just">
              <a:buNone/>
            </a:pPr>
            <a:r>
              <a:rPr lang="ar-DZ" dirty="0"/>
              <a:t>3- يتم ادخال الناقل المعاد تركيبه في عائل مناسب بعملية التحول الوراثي </a:t>
            </a:r>
            <a:r>
              <a:rPr lang="fr-FR" dirty="0"/>
              <a:t>Transformation</a:t>
            </a:r>
            <a:r>
              <a:rPr lang="ar-DZ" dirty="0"/>
              <a:t>.</a:t>
            </a:r>
            <a:endParaRPr lang="en-US" dirty="0"/>
          </a:p>
          <a:p>
            <a:pPr marL="0" indent="0" algn="just">
              <a:buNone/>
            </a:pPr>
            <a:r>
              <a:rPr lang="ar-DZ" dirty="0"/>
              <a:t>4- انتخاب (اختيار) خلايا العائل الي حصلت على جزيئات الـ </a:t>
            </a:r>
            <a:r>
              <a:rPr lang="fr-FR" dirty="0"/>
              <a:t>DNA</a:t>
            </a:r>
            <a:r>
              <a:rPr lang="ar-DZ" dirty="0"/>
              <a:t> المعاد تركيبه.</a:t>
            </a:r>
            <a:endParaRPr lang="en-US" dirty="0"/>
          </a:p>
          <a:p>
            <a:pPr marL="0" indent="0" algn="just">
              <a:buNone/>
            </a:pPr>
            <a:r>
              <a:rPr lang="ar-DZ" dirty="0"/>
              <a:t>5- اكثار جزيئات الـ </a:t>
            </a:r>
            <a:r>
              <a:rPr lang="fr-FR" dirty="0"/>
              <a:t>DNA</a:t>
            </a:r>
            <a:r>
              <a:rPr lang="ar-DZ" dirty="0"/>
              <a:t> المعاد تركيبها داخل العائل لإنتاج عدد من النسخ المتماثلة للجين المرغوب فيه</a:t>
            </a:r>
            <a:r>
              <a:rPr lang="ar-DZ" dirty="0" smtClean="0"/>
              <a:t>.</a:t>
            </a:r>
            <a:endParaRPr lang="en-US" dirty="0"/>
          </a:p>
        </p:txBody>
      </p:sp>
    </p:spTree>
    <p:extLst>
      <p:ext uri="{BB962C8B-B14F-4D97-AF65-F5344CB8AC3E}">
        <p14:creationId xmlns:p14="http://schemas.microsoft.com/office/powerpoint/2010/main" val="51485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3905"/>
            <a:ext cx="8229600" cy="634082"/>
          </a:xfrm>
        </p:spPr>
        <p:txBody>
          <a:bodyPr>
            <a:normAutofit fontScale="90000"/>
          </a:bodyPr>
          <a:lstStyle/>
          <a:p>
            <a:r>
              <a:rPr lang="ar-DZ" dirty="0"/>
              <a:t>مفاهيم اساسية للتحول الوراثي والهندسة الوراثية </a:t>
            </a:r>
          </a:p>
        </p:txBody>
      </p:sp>
      <p:sp>
        <p:nvSpPr>
          <p:cNvPr id="3" name="عنصر نائب للمحتوى 2"/>
          <p:cNvSpPr>
            <a:spLocks noGrp="1"/>
          </p:cNvSpPr>
          <p:nvPr>
            <p:ph idx="1"/>
          </p:nvPr>
        </p:nvSpPr>
        <p:spPr>
          <a:xfrm>
            <a:off x="0" y="692696"/>
            <a:ext cx="9144000" cy="6165304"/>
          </a:xfrm>
        </p:spPr>
        <p:txBody>
          <a:bodyPr>
            <a:normAutofit/>
          </a:bodyPr>
          <a:lstStyle/>
          <a:p>
            <a:pPr algn="just"/>
            <a:r>
              <a:rPr lang="ar-DZ" dirty="0"/>
              <a:t>تعرف النباتات المحولة وراثيا</a:t>
            </a:r>
            <a:r>
              <a:rPr lang="fr-FR" dirty="0" err="1"/>
              <a:t>transgenic</a:t>
            </a:r>
            <a:r>
              <a:rPr lang="fr-FR" dirty="0"/>
              <a:t> plants </a:t>
            </a:r>
            <a:r>
              <a:rPr lang="ar-DZ" dirty="0"/>
              <a:t> بانها تلك التي تحمل جينات غريبة نقلت اليها ـ عادة ـ من كائنات لا تمت لها بصلة. وتعرف العملية الكاملة التي تتضمن عملية ادخال الجين ودمجه جينوم الكائن، والتعبير عنه في ذلك الكائن العائل له باسم التحول الوراثي </a:t>
            </a:r>
            <a:r>
              <a:rPr lang="fr-FR" dirty="0" err="1"/>
              <a:t>Genetic</a:t>
            </a:r>
            <a:r>
              <a:rPr lang="fr-FR" dirty="0"/>
              <a:t> transformation</a:t>
            </a:r>
            <a:r>
              <a:rPr lang="ar-DZ" dirty="0"/>
              <a:t> وقد امكن انتاج اعداد كبيرة من المحاصيل الزراعية المحولة وراثيا بكفاءة عالية وذلك بالاعتماد على كل من تقنيات الــ</a:t>
            </a:r>
            <a:r>
              <a:rPr lang="fr-FR" dirty="0"/>
              <a:t>DNA  </a:t>
            </a:r>
            <a:r>
              <a:rPr lang="ar-DZ" dirty="0"/>
              <a:t>وطرق نقل الجينات وتقنيات زراعة الانسجة.</a:t>
            </a:r>
            <a:endParaRPr lang="en-US" dirty="0"/>
          </a:p>
          <a:p>
            <a:pPr algn="just"/>
            <a:r>
              <a:rPr lang="ar-DZ" dirty="0"/>
              <a:t>اما الهدف الاساسي لعملية التحول الوراثي هو الحصول على كائن يحمل صفات جديدة مرغوبة، كالحصول على نباتات مقاومة للأمراض والحشرات ومبيدات الحشائش وايضا مقاومة للظروف البيئية القاسية وغيرها من الصفات الجيدة الاخرى</a:t>
            </a:r>
            <a:r>
              <a:rPr lang="ar-DZ" dirty="0" smtClean="0"/>
              <a:t>.</a:t>
            </a:r>
            <a:endParaRPr lang="en-US" dirty="0"/>
          </a:p>
        </p:txBody>
      </p:sp>
    </p:spTree>
    <p:extLst>
      <p:ext uri="{BB962C8B-B14F-4D97-AF65-F5344CB8AC3E}">
        <p14:creationId xmlns:p14="http://schemas.microsoft.com/office/powerpoint/2010/main" val="3700078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b="1" dirty="0"/>
              <a:t>تعريف الهندسة الوراثية</a:t>
            </a:r>
            <a:endParaRPr lang="ar-DZ" dirty="0"/>
          </a:p>
        </p:txBody>
      </p:sp>
      <p:sp>
        <p:nvSpPr>
          <p:cNvPr id="3" name="عنصر نائب للمحتوى 2"/>
          <p:cNvSpPr>
            <a:spLocks noGrp="1"/>
          </p:cNvSpPr>
          <p:nvPr>
            <p:ph idx="1"/>
          </p:nvPr>
        </p:nvSpPr>
        <p:spPr>
          <a:xfrm>
            <a:off x="0" y="1484784"/>
            <a:ext cx="8964488" cy="5112568"/>
          </a:xfrm>
        </p:spPr>
        <p:txBody>
          <a:bodyPr>
            <a:normAutofit/>
          </a:bodyPr>
          <a:lstStyle/>
          <a:p>
            <a:pPr algn="just"/>
            <a:r>
              <a:rPr lang="ar-DZ" dirty="0"/>
              <a:t>هي مجموعة من الوسائل والتقنيات التي تتضمن ادخال جينات غريبة في الخلايا الحية بواسطة  ناقل مناسب بهدف اكثارها </a:t>
            </a:r>
            <a:r>
              <a:rPr lang="fr-FR" dirty="0"/>
              <a:t>(Amplification)</a:t>
            </a:r>
            <a:r>
              <a:rPr lang="ar-DZ" dirty="0"/>
              <a:t> وانتاج البروتينات الخاصة بها.</a:t>
            </a:r>
            <a:endParaRPr lang="en-US" dirty="0"/>
          </a:p>
          <a:p>
            <a:pPr algn="just"/>
            <a:r>
              <a:rPr lang="ar-DZ" dirty="0"/>
              <a:t> فبهذا تكون الهندسة الوراثية  ـ الجينية ـ وسيلة لإنتاج كائنات جديدة محولة وراثيا تكون ذات اهمية في الطب، الفلاحة، البيئة وغيرها من المجالات الأخرى. </a:t>
            </a:r>
            <a:endParaRPr lang="en-US" dirty="0"/>
          </a:p>
          <a:p>
            <a:pPr algn="just"/>
            <a:r>
              <a:rPr lang="ar-DZ" dirty="0"/>
              <a:t>تتلخص الهندسة الوراثية في قطع المورثة ـ الجين ـ المراد نقله من الــ </a:t>
            </a:r>
            <a:r>
              <a:rPr lang="fr-FR" dirty="0"/>
              <a:t>DNA</a:t>
            </a:r>
            <a:r>
              <a:rPr lang="ar-DZ" dirty="0"/>
              <a:t> يدعى بالناقل الذي يُحمل بدوره إلى الكائن المضيف اين يتناسخ ويعبر عن نفسه. </a:t>
            </a:r>
            <a:endParaRPr lang="en-US" dirty="0"/>
          </a:p>
        </p:txBody>
      </p:sp>
    </p:spTree>
    <p:extLst>
      <p:ext uri="{BB962C8B-B14F-4D97-AF65-F5344CB8AC3E}">
        <p14:creationId xmlns:p14="http://schemas.microsoft.com/office/powerpoint/2010/main" val="135510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DZ" dirty="0" smtClean="0"/>
              <a:t>انزيمات الهندسة الوراثية</a:t>
            </a:r>
            <a:endParaRPr lang="ar-DZ" dirty="0"/>
          </a:p>
        </p:txBody>
      </p:sp>
      <p:sp>
        <p:nvSpPr>
          <p:cNvPr id="3" name="عنصر نائب للمحتوى 2"/>
          <p:cNvSpPr>
            <a:spLocks noGrp="1"/>
          </p:cNvSpPr>
          <p:nvPr>
            <p:ph idx="1"/>
          </p:nvPr>
        </p:nvSpPr>
        <p:spPr/>
        <p:txBody>
          <a:bodyPr/>
          <a:lstStyle/>
          <a:p>
            <a:r>
              <a:rPr lang="ar-DZ" b="1" dirty="0"/>
              <a:t>انزيمات القطع: </a:t>
            </a:r>
            <a:endParaRPr lang="en-US" dirty="0"/>
          </a:p>
          <a:p>
            <a:r>
              <a:rPr lang="ar-DZ" dirty="0"/>
              <a:t>تسمى </a:t>
            </a:r>
            <a:r>
              <a:rPr lang="fr-FR" dirty="0" err="1"/>
              <a:t>nucleases</a:t>
            </a:r>
            <a:r>
              <a:rPr lang="fr-FR" dirty="0"/>
              <a:t> </a:t>
            </a:r>
            <a:r>
              <a:rPr lang="ar-DZ" dirty="0"/>
              <a:t> وهي نوعين انزيمات القطع الخارجية  </a:t>
            </a:r>
            <a:r>
              <a:rPr lang="fr-FR" dirty="0" err="1"/>
              <a:t>Exonucleases</a:t>
            </a:r>
            <a:r>
              <a:rPr lang="ar-DZ" dirty="0"/>
              <a:t> والتي تقوم بقطع </a:t>
            </a:r>
            <a:r>
              <a:rPr lang="ar-DZ" dirty="0" err="1"/>
              <a:t>النيكليوتيدات</a:t>
            </a:r>
            <a:r>
              <a:rPr lang="ar-DZ" dirty="0"/>
              <a:t> اعتبارا من نهاية السلسلة حيث تحطم الروابط الفوسفاتية ثنائية الأستر التي تربط </a:t>
            </a:r>
            <a:r>
              <a:rPr lang="ar-DZ" dirty="0" err="1"/>
              <a:t>النيكليوتيدات</a:t>
            </a:r>
            <a:r>
              <a:rPr lang="ar-DZ" dirty="0"/>
              <a:t> ببعضها والنوع الثاني هو انزيمات القطع الداخلية </a:t>
            </a:r>
            <a:r>
              <a:rPr lang="fr-FR" dirty="0" err="1"/>
              <a:t>Endonucleases</a:t>
            </a:r>
            <a:r>
              <a:rPr lang="ar-DZ" dirty="0"/>
              <a:t> والتي تقوم بقطع </a:t>
            </a:r>
            <a:r>
              <a:rPr lang="ar-DZ" dirty="0" err="1"/>
              <a:t>النيكليوتيدات</a:t>
            </a:r>
            <a:r>
              <a:rPr lang="ar-DZ" dirty="0"/>
              <a:t> داخل السلسلة.</a:t>
            </a:r>
            <a:endParaRPr lang="en-US" dirty="0"/>
          </a:p>
          <a:p>
            <a:r>
              <a:rPr lang="ar-DZ" b="1" dirty="0"/>
              <a:t>انزيمات القطع المحدد </a:t>
            </a:r>
            <a:r>
              <a:rPr lang="fr-FR" b="1" dirty="0"/>
              <a:t>Restriction Enzymes</a:t>
            </a:r>
            <a:endParaRPr lang="ar-DZ" dirty="0"/>
          </a:p>
        </p:txBody>
      </p:sp>
    </p:spTree>
    <p:extLst>
      <p:ext uri="{BB962C8B-B14F-4D97-AF65-F5344CB8AC3E}">
        <p14:creationId xmlns:p14="http://schemas.microsoft.com/office/powerpoint/2010/main" val="128577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06090"/>
          </a:xfrm>
        </p:spPr>
        <p:txBody>
          <a:bodyPr>
            <a:normAutofit fontScale="90000"/>
          </a:bodyPr>
          <a:lstStyle/>
          <a:p>
            <a:r>
              <a:rPr lang="ar-DZ" b="1" dirty="0"/>
              <a:t>انزيمات القطع المحدد </a:t>
            </a:r>
            <a:r>
              <a:rPr lang="fr-FR" b="1" dirty="0"/>
              <a:t>Restriction Enzymes</a:t>
            </a:r>
            <a:endParaRPr lang="ar-DZ" dirty="0"/>
          </a:p>
        </p:txBody>
      </p:sp>
      <p:sp>
        <p:nvSpPr>
          <p:cNvPr id="3" name="عنصر نائب للمحتوى 2"/>
          <p:cNvSpPr>
            <a:spLocks noGrp="1"/>
          </p:cNvSpPr>
          <p:nvPr>
            <p:ph idx="1"/>
          </p:nvPr>
        </p:nvSpPr>
        <p:spPr>
          <a:xfrm>
            <a:off x="0" y="908720"/>
            <a:ext cx="9144000" cy="5688632"/>
          </a:xfrm>
        </p:spPr>
        <p:txBody>
          <a:bodyPr>
            <a:normAutofit/>
          </a:bodyPr>
          <a:lstStyle/>
          <a:p>
            <a:pPr algn="just"/>
            <a:r>
              <a:rPr lang="ar-DZ" dirty="0"/>
              <a:t>وتسمى ايضا انزيمات الحصر أو انزيمات التقييد </a:t>
            </a:r>
            <a:r>
              <a:rPr lang="fr-FR" dirty="0"/>
              <a:t>Restriction Enzymes </a:t>
            </a:r>
            <a:r>
              <a:rPr lang="ar-DZ" dirty="0"/>
              <a:t>وهي من الانزيمات القطع الداخلية </a:t>
            </a:r>
            <a:r>
              <a:rPr lang="fr-FR" dirty="0" err="1"/>
              <a:t>Endonucleases</a:t>
            </a:r>
            <a:r>
              <a:rPr lang="ar-DZ" dirty="0"/>
              <a:t> حيث تقوم بالتعرف على مواقع معينة يبلغ طولها 4 ــ 8 قواعد ضمن سلسلة  قطع  الــ</a:t>
            </a:r>
            <a:r>
              <a:rPr lang="fr-FR" dirty="0"/>
              <a:t>DNA </a:t>
            </a:r>
            <a:r>
              <a:rPr lang="ar-DZ" dirty="0"/>
              <a:t>، حيث تقوم هذه الانزيمات بتحليل إحدى الروابط الفوسفاتية ثنائية الأستر في كلا السلسلتين من قطع  الــ</a:t>
            </a:r>
            <a:r>
              <a:rPr lang="fr-FR" dirty="0"/>
              <a:t>DNA  </a:t>
            </a:r>
            <a:r>
              <a:rPr lang="ar-DZ" dirty="0"/>
              <a:t>إلى قطع أقل طولا، يختلف عددها حسب عدد المناطق التي يتعرف عليها الانزيم.</a:t>
            </a:r>
            <a:endParaRPr lang="en-US" dirty="0"/>
          </a:p>
          <a:p>
            <a:pPr algn="just"/>
            <a:r>
              <a:rPr lang="ar-DZ" dirty="0"/>
              <a:t>قد ينتج عن القطع نهايات مزدوجة السلسلة (حادة / عمياء) كما في حال انزيم </a:t>
            </a:r>
            <a:r>
              <a:rPr lang="fr-FR" dirty="0" err="1">
                <a:cs typeface="+mj-cs"/>
              </a:rPr>
              <a:t>HaeII</a:t>
            </a:r>
            <a:r>
              <a:rPr lang="fr-FR" dirty="0" err="1"/>
              <a:t>I</a:t>
            </a:r>
            <a:r>
              <a:rPr lang="fr-FR" dirty="0"/>
              <a:t> </a:t>
            </a:r>
            <a:r>
              <a:rPr lang="ar-DZ" dirty="0"/>
              <a:t>أو نهايات متداخلة وحيدة السلسلة والمعروفة ايضا باسم النهايات اللزجة أو اللاصقة كما في حالة انزيم </a:t>
            </a:r>
            <a:r>
              <a:rPr lang="fr-FR" dirty="0" err="1"/>
              <a:t>EcoRI</a:t>
            </a:r>
            <a:r>
              <a:rPr lang="ar-DZ" dirty="0" smtClean="0"/>
              <a:t>.</a:t>
            </a:r>
            <a:endParaRPr lang="en-US" dirty="0"/>
          </a:p>
        </p:txBody>
      </p:sp>
    </p:spTree>
    <p:extLst>
      <p:ext uri="{BB962C8B-B14F-4D97-AF65-F5344CB8AC3E}">
        <p14:creationId xmlns:p14="http://schemas.microsoft.com/office/powerpoint/2010/main" val="2011323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5805264"/>
            <a:ext cx="9144000" cy="710952"/>
          </a:xfrm>
        </p:spPr>
        <p:txBody>
          <a:bodyPr>
            <a:normAutofit fontScale="90000"/>
          </a:bodyPr>
          <a:lstStyle/>
          <a:p>
            <a:r>
              <a:rPr lang="ar-DZ" dirty="0"/>
              <a:t>شكل يبين أنواع القطع الناتجة من طرف انزيمات </a:t>
            </a:r>
            <a:r>
              <a:rPr lang="ar-DZ" dirty="0" smtClean="0"/>
              <a:t>القطع</a:t>
            </a:r>
            <a:endParaRPr lang="ar-DZ" dirty="0"/>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4624"/>
            <a:ext cx="6552728" cy="2160240"/>
          </a:xfrm>
          <a:prstGeom prst="rect">
            <a:avLst/>
          </a:prstGeom>
          <a:noFill/>
          <a:ln>
            <a:noFill/>
          </a:ln>
        </p:spPr>
      </p:pic>
      <p:pic>
        <p:nvPicPr>
          <p:cNvPr id="5" name="صورة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988840"/>
            <a:ext cx="6984776" cy="3744416"/>
          </a:xfrm>
          <a:prstGeom prst="rect">
            <a:avLst/>
          </a:prstGeom>
          <a:noFill/>
          <a:ln>
            <a:noFill/>
          </a:ln>
        </p:spPr>
      </p:pic>
    </p:spTree>
    <p:extLst>
      <p:ext uri="{BB962C8B-B14F-4D97-AF65-F5344CB8AC3E}">
        <p14:creationId xmlns:p14="http://schemas.microsoft.com/office/powerpoint/2010/main" val="3953512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16632"/>
            <a:ext cx="8841160" cy="5112567"/>
          </a:xfrm>
        </p:spPr>
        <p:txBody>
          <a:bodyPr>
            <a:normAutofit fontScale="92500" lnSpcReduction="10000"/>
          </a:bodyPr>
          <a:lstStyle/>
          <a:p>
            <a:r>
              <a:rPr lang="ar-DZ" dirty="0"/>
              <a:t>من اشهر انزيمات القطع المحدد نجد:</a:t>
            </a:r>
            <a:endParaRPr lang="en-US" dirty="0"/>
          </a:p>
          <a:p>
            <a:r>
              <a:rPr lang="fr-FR" b="1" dirty="0" err="1"/>
              <a:t>HindIII</a:t>
            </a:r>
            <a:r>
              <a:rPr lang="ar-DZ" b="1" dirty="0"/>
              <a:t>:</a:t>
            </a:r>
            <a:r>
              <a:rPr lang="ar-DZ" dirty="0"/>
              <a:t> ينطق "</a:t>
            </a:r>
            <a:r>
              <a:rPr lang="fr-FR" dirty="0" err="1"/>
              <a:t>Hin</a:t>
            </a:r>
            <a:r>
              <a:rPr lang="fr-FR" dirty="0"/>
              <a:t> D </a:t>
            </a:r>
            <a:r>
              <a:rPr lang="fr-FR" dirty="0" err="1"/>
              <a:t>Three</a:t>
            </a:r>
            <a:r>
              <a:rPr lang="ar-DZ" dirty="0"/>
              <a:t>" وسمي كذلك لأنه عُزل لأول مرة من البكتيريا </a:t>
            </a:r>
            <a:r>
              <a:rPr lang="fr-FR" i="1" dirty="0" err="1"/>
              <a:t>Haemophilus</a:t>
            </a:r>
            <a:r>
              <a:rPr lang="fr-FR" i="1" dirty="0"/>
              <a:t> </a:t>
            </a:r>
            <a:r>
              <a:rPr lang="fr-FR" i="1" dirty="0" err="1"/>
              <a:t>influenzae</a:t>
            </a:r>
            <a:r>
              <a:rPr lang="fr-FR" i="1" dirty="0"/>
              <a:t> </a:t>
            </a:r>
            <a:r>
              <a:rPr lang="ar-DZ" dirty="0"/>
              <a:t>والحرف </a:t>
            </a:r>
            <a:r>
              <a:rPr lang="fr-FR" dirty="0"/>
              <a:t>D</a:t>
            </a:r>
            <a:r>
              <a:rPr lang="ar-DZ" dirty="0"/>
              <a:t> يعود لنوع السلالة والرقم </a:t>
            </a:r>
            <a:r>
              <a:rPr lang="fr-FR" dirty="0"/>
              <a:t>III</a:t>
            </a:r>
            <a:r>
              <a:rPr lang="ar-DZ" dirty="0"/>
              <a:t> هو رقم الإنزيم أو الانزيم الثالث في هذا النوع من البكتيريا.</a:t>
            </a:r>
            <a:endParaRPr lang="en-US" dirty="0"/>
          </a:p>
          <a:p>
            <a:r>
              <a:rPr lang="ar-DZ" dirty="0"/>
              <a:t>ينتج نهايات لاصقة كما هو موضح في الشكل الموالي</a:t>
            </a:r>
            <a:r>
              <a:rPr lang="ar-DZ" dirty="0" smtClean="0"/>
              <a:t>:</a:t>
            </a:r>
          </a:p>
          <a:p>
            <a:endParaRPr lang="ar-DZ" dirty="0" smtClean="0"/>
          </a:p>
          <a:p>
            <a:pPr marL="0" indent="0" algn="ctr">
              <a:buNone/>
            </a:pPr>
            <a:r>
              <a:rPr lang="fr-FR" dirty="0"/>
              <a:t>5'-A </a:t>
            </a:r>
            <a:r>
              <a:rPr lang="fr-FR" b="1" dirty="0"/>
              <a:t>|</a:t>
            </a:r>
            <a:r>
              <a:rPr lang="fr-FR" dirty="0"/>
              <a:t>A G C T </a:t>
            </a:r>
            <a:r>
              <a:rPr lang="fr-FR" dirty="0" smtClean="0"/>
              <a:t>T-3'</a:t>
            </a:r>
            <a:endParaRPr lang="en-US" dirty="0"/>
          </a:p>
          <a:p>
            <a:pPr marL="0" indent="0" algn="ctr">
              <a:buNone/>
            </a:pPr>
            <a:r>
              <a:rPr lang="fr-FR" dirty="0"/>
              <a:t>3'-T T C G A</a:t>
            </a:r>
            <a:r>
              <a:rPr lang="fr-FR" b="1" dirty="0"/>
              <a:t>|</a:t>
            </a:r>
            <a:r>
              <a:rPr lang="fr-FR" dirty="0"/>
              <a:t> A-5'</a:t>
            </a:r>
            <a:endParaRPr lang="en-US" dirty="0"/>
          </a:p>
          <a:p>
            <a:pPr marL="0" indent="0" algn="ctr">
              <a:buNone/>
            </a:pPr>
            <a:r>
              <a:rPr lang="ar-DZ" dirty="0"/>
              <a:t>شكل يبين مكان القطع الخاص بإنزيم القطع </a:t>
            </a:r>
            <a:r>
              <a:rPr lang="fr-FR" dirty="0" err="1"/>
              <a:t>HindIII</a:t>
            </a:r>
            <a:endParaRPr lang="en-US" dirty="0"/>
          </a:p>
          <a:p>
            <a:endParaRPr lang="ar-DZ" dirty="0"/>
          </a:p>
        </p:txBody>
      </p:sp>
    </p:spTree>
    <p:extLst>
      <p:ext uri="{BB962C8B-B14F-4D97-AF65-F5344CB8AC3E}">
        <p14:creationId xmlns:p14="http://schemas.microsoft.com/office/powerpoint/2010/main" val="3771827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9552" y="188640"/>
            <a:ext cx="8229600" cy="1324744"/>
          </a:xfrm>
        </p:spPr>
        <p:txBody>
          <a:bodyPr/>
          <a:lstStyle/>
          <a:p>
            <a:r>
              <a:rPr lang="fr-FR" b="1" dirty="0" err="1"/>
              <a:t>EcoRI</a:t>
            </a:r>
            <a:r>
              <a:rPr lang="ar-DZ" b="1" dirty="0"/>
              <a:t>:</a:t>
            </a:r>
            <a:r>
              <a:rPr lang="ar-DZ" dirty="0"/>
              <a:t> ينطق "</a:t>
            </a:r>
            <a:r>
              <a:rPr lang="fr-FR" dirty="0" err="1"/>
              <a:t>eco</a:t>
            </a:r>
            <a:r>
              <a:rPr lang="fr-FR" dirty="0"/>
              <a:t> R one</a:t>
            </a:r>
            <a:r>
              <a:rPr lang="ar-DZ" dirty="0"/>
              <a:t>" تم عزله من البكتيريا </a:t>
            </a:r>
            <a:r>
              <a:rPr lang="fr-FR" i="1" dirty="0"/>
              <a:t>E. coli</a:t>
            </a:r>
            <a:r>
              <a:rPr lang="ar-DZ" dirty="0"/>
              <a:t> وينتج نهايات لاصقة.</a:t>
            </a:r>
            <a:endParaRPr lang="en-US" dirty="0"/>
          </a:p>
          <a:p>
            <a:endParaRPr lang="ar-DZ" dirty="0"/>
          </a:p>
        </p:txBody>
      </p:sp>
      <p:pic>
        <p:nvPicPr>
          <p:cNvPr id="4" name="صورة 3" descr="File:EcoRI restriction enzyme recognition site.svg"/>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268760"/>
            <a:ext cx="2664296" cy="1080120"/>
          </a:xfrm>
          <a:prstGeom prst="rect">
            <a:avLst/>
          </a:prstGeom>
          <a:noFill/>
          <a:ln>
            <a:noFill/>
          </a:ln>
        </p:spPr>
      </p:pic>
      <p:sp>
        <p:nvSpPr>
          <p:cNvPr id="5" name="مستطيل 4"/>
          <p:cNvSpPr/>
          <p:nvPr/>
        </p:nvSpPr>
        <p:spPr>
          <a:xfrm>
            <a:off x="2215690" y="2564904"/>
            <a:ext cx="5067028" cy="461665"/>
          </a:xfrm>
          <a:prstGeom prst="rect">
            <a:avLst/>
          </a:prstGeom>
        </p:spPr>
        <p:txBody>
          <a:bodyPr wrap="none">
            <a:spAutoFit/>
          </a:bodyPr>
          <a:lstStyle/>
          <a:p>
            <a:r>
              <a:rPr lang="ar-DZ" sz="2400" dirty="0"/>
              <a:t>شكل يبين مكان القطع الخاص بإنزيم القطع </a:t>
            </a:r>
            <a:r>
              <a:rPr lang="fr-FR" sz="2400" dirty="0" err="1"/>
              <a:t>EcoRI</a:t>
            </a:r>
            <a:endParaRPr lang="en-US" sz="2400" dirty="0"/>
          </a:p>
        </p:txBody>
      </p:sp>
      <p:sp>
        <p:nvSpPr>
          <p:cNvPr id="6" name="عنصر نائب للمحتوى 2"/>
          <p:cNvSpPr txBox="1">
            <a:spLocks/>
          </p:cNvSpPr>
          <p:nvPr/>
        </p:nvSpPr>
        <p:spPr>
          <a:xfrm>
            <a:off x="107504" y="3140968"/>
            <a:ext cx="8756500" cy="132474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b="1" dirty="0" err="1"/>
              <a:t>BglII</a:t>
            </a:r>
            <a:r>
              <a:rPr lang="ar-DZ" dirty="0"/>
              <a:t>: ينطق "</a:t>
            </a:r>
            <a:r>
              <a:rPr lang="fr-FR" dirty="0" err="1"/>
              <a:t>begel</a:t>
            </a:r>
            <a:r>
              <a:rPr lang="fr-FR" dirty="0"/>
              <a:t> </a:t>
            </a:r>
            <a:r>
              <a:rPr lang="fr-FR" dirty="0" err="1"/>
              <a:t>two</a:t>
            </a:r>
            <a:r>
              <a:rPr lang="ar-DZ" dirty="0"/>
              <a:t>" تم عزله من البكتيريا </a:t>
            </a:r>
            <a:r>
              <a:rPr lang="fr-FR" i="1" dirty="0"/>
              <a:t>Bacillus </a:t>
            </a:r>
            <a:r>
              <a:rPr lang="fr-FR" i="1" dirty="0" err="1"/>
              <a:t>globigii</a:t>
            </a:r>
            <a:r>
              <a:rPr lang="ar-DZ" dirty="0"/>
              <a:t> وينتج بعد أيضا نهايات لزجة بعد عملية القطع</a:t>
            </a:r>
            <a:r>
              <a:rPr lang="ar-DZ" dirty="0" smtClean="0"/>
              <a:t>.</a:t>
            </a:r>
            <a:endParaRPr lang="en-US" dirty="0"/>
          </a:p>
        </p:txBody>
      </p:sp>
      <p:pic>
        <p:nvPicPr>
          <p:cNvPr id="7" name="صورة 6" descr="File:BglII cut sites.JPG"/>
          <p:cNvPicPr/>
          <p:nvPr/>
        </p:nvPicPr>
        <p:blipFill>
          <a:blip r:embed="rId3">
            <a:extLst>
              <a:ext uri="{28A0092B-C50C-407E-A947-70E740481C1C}">
                <a14:useLocalDpi xmlns:a14="http://schemas.microsoft.com/office/drawing/2010/main" val="0"/>
              </a:ext>
            </a:extLst>
          </a:blip>
          <a:srcRect/>
          <a:stretch>
            <a:fillRect/>
          </a:stretch>
        </p:blipFill>
        <p:spPr bwMode="auto">
          <a:xfrm>
            <a:off x="3769081" y="4365104"/>
            <a:ext cx="2315087" cy="1275457"/>
          </a:xfrm>
          <a:prstGeom prst="rect">
            <a:avLst/>
          </a:prstGeom>
          <a:noFill/>
          <a:ln>
            <a:noFill/>
          </a:ln>
        </p:spPr>
      </p:pic>
      <p:sp>
        <p:nvSpPr>
          <p:cNvPr id="8" name="مستطيل 7"/>
          <p:cNvSpPr/>
          <p:nvPr/>
        </p:nvSpPr>
        <p:spPr>
          <a:xfrm>
            <a:off x="2097129" y="5877272"/>
            <a:ext cx="4923143" cy="461665"/>
          </a:xfrm>
          <a:prstGeom prst="rect">
            <a:avLst/>
          </a:prstGeom>
        </p:spPr>
        <p:txBody>
          <a:bodyPr wrap="none">
            <a:spAutoFit/>
          </a:bodyPr>
          <a:lstStyle/>
          <a:p>
            <a:r>
              <a:rPr lang="ar-DZ" sz="2400" dirty="0"/>
              <a:t>شكل يبين مكان القطع الخاص بإنزيم القطع </a:t>
            </a:r>
            <a:r>
              <a:rPr lang="fr-FR" sz="2400" dirty="0" err="1"/>
              <a:t>BglII</a:t>
            </a:r>
            <a:endParaRPr lang="en-US" sz="2400" dirty="0"/>
          </a:p>
        </p:txBody>
      </p:sp>
    </p:spTree>
    <p:extLst>
      <p:ext uri="{BB962C8B-B14F-4D97-AF65-F5344CB8AC3E}">
        <p14:creationId xmlns:p14="http://schemas.microsoft.com/office/powerpoint/2010/main" val="315053663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1434</Words>
  <Application>Microsoft Office PowerPoint</Application>
  <PresentationFormat>عرض على الشاشة (3:4)‏</PresentationFormat>
  <Paragraphs>89</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عرض تقديمي في PowerPoint</vt:lpstr>
      <vt:lpstr>عرض تقديمي في PowerPoint</vt:lpstr>
      <vt:lpstr>مفاهيم اساسية للتحول الوراثي والهندسة الوراثية </vt:lpstr>
      <vt:lpstr>تعريف الهندسة الوراثية</vt:lpstr>
      <vt:lpstr>انزيمات الهندسة الوراثية</vt:lpstr>
      <vt:lpstr>انزيمات القطع المحدد Restriction Enzymes</vt:lpstr>
      <vt:lpstr>شكل يبين أنواع القطع الناتجة من طرف انزيمات القطع</vt:lpstr>
      <vt:lpstr>عرض تقديمي في PowerPoint</vt:lpstr>
      <vt:lpstr>عرض تقديمي في PowerPoint</vt:lpstr>
      <vt:lpstr>انزيمات الربط (الوصل) Ligases</vt:lpstr>
      <vt:lpstr>عرض تقديمي في PowerPoint</vt:lpstr>
      <vt:lpstr>انزيمات التضاعف (البلمرة) والاستنساخ العكسي لـ DNA </vt:lpstr>
      <vt:lpstr>انزيمات فك الحلزنة Topoisomerases</vt:lpstr>
      <vt:lpstr> انزيمات التحوير أو التعديل Modifying Enzymes</vt:lpstr>
      <vt:lpstr>إنتاج DNA معاد التركيب Recombinant DNA</vt:lpstr>
      <vt:lpstr>عرض تقديمي في PowerPoint</vt:lpstr>
      <vt:lpstr>عرض تقديمي في PowerPoint</vt:lpstr>
      <vt:lpstr>عرض تقديمي في PowerPoint</vt:lpstr>
      <vt:lpstr>عرض تقديمي في PowerPoint</vt:lpstr>
      <vt:lpstr>عرض تقديمي في PowerPoint</vt:lpstr>
      <vt:lpstr>تصنيع DNA المكمل (cDNA) Complementary DNA</vt:lpstr>
      <vt:lpstr>اكثار (تنسيل) الجينات Gene cloning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AISSAOUI.NET</dc:creator>
  <cp:lastModifiedBy>Reviewer</cp:lastModifiedBy>
  <cp:revision>23</cp:revision>
  <dcterms:created xsi:type="dcterms:W3CDTF">2020-09-22T11:07:46Z</dcterms:created>
  <dcterms:modified xsi:type="dcterms:W3CDTF">2023-05-12T22:09:11Z</dcterms:modified>
</cp:coreProperties>
</file>