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1" r:id="rId2"/>
  </p:sldMasterIdLst>
  <p:notesMasterIdLst>
    <p:notesMasterId r:id="rId17"/>
  </p:notesMasterIdLst>
  <p:handoutMasterIdLst>
    <p:handoutMasterId r:id="rId18"/>
  </p:handoutMasterIdLst>
  <p:sldIdLst>
    <p:sldId id="323" r:id="rId3"/>
    <p:sldId id="355" r:id="rId4"/>
    <p:sldId id="307" r:id="rId5"/>
    <p:sldId id="308" r:id="rId6"/>
    <p:sldId id="309" r:id="rId7"/>
    <p:sldId id="311" r:id="rId8"/>
    <p:sldId id="310" r:id="rId9"/>
    <p:sldId id="312" r:id="rId10"/>
    <p:sldId id="313" r:id="rId11"/>
    <p:sldId id="314" r:id="rId12"/>
    <p:sldId id="315" r:id="rId13"/>
    <p:sldId id="316" r:id="rId14"/>
    <p:sldId id="317" r:id="rId15"/>
    <p:sldId id="318" r:id="rId16"/>
  </p:sldIdLst>
  <p:sldSz cx="9144000" cy="6858000" type="screen4x3"/>
  <p:notesSz cx="6858000" cy="9144000"/>
  <p:defaultTex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3AEF3"/>
    <a:srgbClr val="FF9900"/>
    <a:srgbClr val="33993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vl1pPr>
          </a:lstStyle>
          <a:p>
            <a:pPr>
              <a:defRPr/>
            </a:pPr>
            <a:endParaRPr lang="fr-F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hangingPunct="1">
              <a:defRPr sz="1200"/>
            </a:lvl1pPr>
          </a:lstStyle>
          <a:p>
            <a:pPr>
              <a:defRPr/>
            </a:pPr>
            <a:fld id="{3778BB51-F3EA-49D1-AFA9-6572B97E69D8}" type="datetimeFigureOut">
              <a:rPr lang="fr-FR"/>
              <a:pPr>
                <a:defRPr/>
              </a:pPr>
              <a:t>24/10/2023</a:t>
            </a:fld>
            <a:endParaRPr lang="fr-F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hangingPunct="1">
              <a:defRPr sz="1200"/>
            </a:lvl1pPr>
          </a:lstStyle>
          <a:p>
            <a:pPr>
              <a:defRPr/>
            </a:pPr>
            <a:endParaRPr lang="fr-F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eaLnBrk="1" hangingPunct="1">
              <a:defRPr sz="1200"/>
            </a:lvl1pPr>
          </a:lstStyle>
          <a:p>
            <a:pPr>
              <a:defRPr/>
            </a:pPr>
            <a:fld id="{C7AFB09F-CC5F-4E0F-AEFA-C2D9574955A1}" type="slidenum">
              <a:rPr lang="fr-FR"/>
              <a:pPr>
                <a:defRPr/>
              </a:pPr>
              <a:t>‹#›</a:t>
            </a:fld>
            <a:endParaRPr lang="fr-FR"/>
          </a:p>
        </p:txBody>
      </p:sp>
    </p:spTree>
    <p:extLst>
      <p:ext uri="{BB962C8B-B14F-4D97-AF65-F5344CB8AC3E}">
        <p14:creationId xmlns:p14="http://schemas.microsoft.com/office/powerpoint/2010/main" val="12064013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vl1pPr>
          </a:lstStyle>
          <a:p>
            <a:pPr>
              <a:defRPr/>
            </a:pPr>
            <a:endParaRPr lang="fr-F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a:lvl1pPr>
          </a:lstStyle>
          <a:p>
            <a:pPr>
              <a:defRPr/>
            </a:pPr>
            <a:fld id="{6D544972-1834-41A7-B5DF-1F2D91FED507}" type="datetimeFigureOut">
              <a:rPr lang="fr-FR"/>
              <a:pPr>
                <a:defRPr/>
              </a:pPr>
              <a:t>24/10/2023</a:t>
            </a:fld>
            <a:endParaRPr lang="fr-F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fr-FR"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a:lvl1pPr>
          </a:lstStyle>
          <a:p>
            <a:pPr>
              <a:defRPr/>
            </a:pPr>
            <a:endParaRPr lang="fr-F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hangingPunct="1">
              <a:defRPr sz="1200"/>
            </a:lvl1pPr>
          </a:lstStyle>
          <a:p>
            <a:pPr>
              <a:defRPr/>
            </a:pPr>
            <a:fld id="{B7EB66BE-D37D-4918-8E01-49913053E6CD}" type="slidenum">
              <a:rPr lang="fr-FR"/>
              <a:pPr>
                <a:defRPr/>
              </a:pPr>
              <a:t>‹#›</a:t>
            </a:fld>
            <a:endParaRPr lang="fr-FR"/>
          </a:p>
        </p:txBody>
      </p:sp>
    </p:spTree>
    <p:extLst>
      <p:ext uri="{BB962C8B-B14F-4D97-AF65-F5344CB8AC3E}">
        <p14:creationId xmlns:p14="http://schemas.microsoft.com/office/powerpoint/2010/main" val="24785549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a:p>
        </p:txBody>
      </p:sp>
      <p:sp>
        <p:nvSpPr>
          <p:cNvPr id="7172"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963AC5C-DBB7-47DE-B1FD-C18A32841213}" type="slidenum">
              <a:rPr lang="fr-FR" altLang="fr-FR" smtClean="0">
                <a:solidFill>
                  <a:srgbClr val="000000"/>
                </a:solidFill>
                <a:cs typeface="Arial" panose="020B0604020202020204" pitchFamily="34" charset="0"/>
              </a:rPr>
              <a:pPr/>
              <a:t>1</a:t>
            </a:fld>
            <a:endParaRPr lang="fr-FR" altLang="fr-FR">
              <a:solidFill>
                <a:srgbClr val="000000"/>
              </a:solidFill>
              <a:cs typeface="Arial" panose="020B0604020202020204" pitchFamily="34" charset="0"/>
            </a:endParaRPr>
          </a:p>
        </p:txBody>
      </p:sp>
    </p:spTree>
    <p:extLst>
      <p:ext uri="{BB962C8B-B14F-4D97-AF65-F5344CB8AC3E}">
        <p14:creationId xmlns:p14="http://schemas.microsoft.com/office/powerpoint/2010/main" val="2871479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fr-FR" altLang="fr-FR" sz="2400">
                <a:latin typeface="Times New Roman" panose="02020603050405020304"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fr-FR" altLang="fr-FR" sz="2400">
                <a:latin typeface="Times New Roman" panose="02020603050405020304"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fr-FR" altLang="fr-FR" sz="2400">
                  <a:latin typeface="Times New Roman" panose="02020603050405020304"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fr-FR" altLang="fr-FR" sz="2400">
                  <a:latin typeface="Times New Roman" panose="02020603050405020304"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fr-FR" altLang="fr-FR" sz="2400">
                  <a:latin typeface="Times New Roman" panose="02020603050405020304"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fr-FR" altLang="fr-FR" sz="2400">
                  <a:latin typeface="Times New Roman" panose="02020603050405020304"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fr-FR" altLang="fr-FR" sz="2400">
                  <a:latin typeface="Times New Roman" panose="02020603050405020304"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fr-FR" altLang="fr-FR" sz="2400">
                  <a:latin typeface="Times New Roman" panose="02020603050405020304"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fr-FR" altLang="fr-FR" sz="2400">
                  <a:latin typeface="Times New Roman" panose="02020603050405020304"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fr-FR" altLang="fr-FR" sz="2400">
                  <a:latin typeface="Times New Roman" panose="02020603050405020304"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fr-FR" altLang="fr-FR" sz="2400">
                  <a:latin typeface="Times New Roman" panose="02020603050405020304"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fr-FR" altLang="fr-FR" sz="2400">
                  <a:latin typeface="Times New Roman" panose="02020603050405020304" pitchFamily="18" charset="0"/>
                </a:endParaRPr>
              </a:p>
            </p:txBody>
          </p:sp>
        </p:grpSp>
      </p:grpSp>
      <p:sp>
        <p:nvSpPr>
          <p:cNvPr id="5139"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fr-FR" altLang="fr-FR" noProof="0"/>
              <a:t>Cliquez pour modifier le style du titre</a:t>
            </a:r>
          </a:p>
        </p:txBody>
      </p:sp>
      <p:sp>
        <p:nvSpPr>
          <p:cNvPr id="5140" name="Rectangle 20"/>
          <p:cNvSpPr>
            <a:spLocks noGrp="1" noChangeArrowheads="1"/>
          </p:cNvSpPr>
          <p:nvPr>
            <p:ph type="subTitle" idx="1"/>
          </p:nvPr>
        </p:nvSpPr>
        <p:spPr>
          <a:xfrm>
            <a:off x="2971800" y="4267200"/>
            <a:ext cx="6019800" cy="1752600"/>
          </a:xfrm>
        </p:spPr>
        <p:txBody>
          <a:bodyPr/>
          <a:lstStyle>
            <a:lvl1pPr marL="0" indent="0">
              <a:buFont typeface="Wingdings" panose="05000000000000000000" pitchFamily="2" charset="2"/>
              <a:buNone/>
              <a:defRPr sz="3400"/>
            </a:lvl1pPr>
          </a:lstStyle>
          <a:p>
            <a:pPr lvl="0"/>
            <a:r>
              <a:rPr lang="fr-FR" altLang="fr-FR" noProof="0"/>
              <a:t>Cliquez pour modifier le style des sous-titres du masque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fr-FR" altLang="fr-FR"/>
          </a:p>
        </p:txBody>
      </p:sp>
      <p:sp>
        <p:nvSpPr>
          <p:cNvPr id="19" name="Rectangle 17"/>
          <p:cNvSpPr>
            <a:spLocks noGrp="1" noChangeArrowheads="1"/>
          </p:cNvSpPr>
          <p:nvPr>
            <p:ph type="ftr" sz="quarter" idx="11"/>
          </p:nvPr>
        </p:nvSpPr>
        <p:spPr/>
        <p:txBody>
          <a:bodyPr/>
          <a:lstStyle>
            <a:lvl1pPr>
              <a:defRPr/>
            </a:lvl1pPr>
          </a:lstStyle>
          <a:p>
            <a:pPr>
              <a:defRPr/>
            </a:pPr>
            <a:endParaRPr lang="fr-FR" altLang="fr-FR"/>
          </a:p>
        </p:txBody>
      </p:sp>
      <p:sp>
        <p:nvSpPr>
          <p:cNvPr id="20" name="Rectangle 18"/>
          <p:cNvSpPr>
            <a:spLocks noGrp="1" noChangeArrowheads="1"/>
          </p:cNvSpPr>
          <p:nvPr>
            <p:ph type="sldNum" sz="quarter" idx="12"/>
          </p:nvPr>
        </p:nvSpPr>
        <p:spPr/>
        <p:txBody>
          <a:bodyPr/>
          <a:lstStyle>
            <a:lvl1pPr>
              <a:defRPr/>
            </a:lvl1pPr>
          </a:lstStyle>
          <a:p>
            <a:pPr>
              <a:defRPr/>
            </a:pPr>
            <a:fld id="{D2008C30-F180-44A7-8B31-AB37CC7D2D23}" type="slidenum">
              <a:rPr lang="fr-FR" altLang="fr-FR"/>
              <a:pPr>
                <a:defRPr/>
              </a:pPr>
              <a:t>‹#›</a:t>
            </a:fld>
            <a:endParaRPr lang="fr-FR" altLang="fr-FR"/>
          </a:p>
        </p:txBody>
      </p:sp>
    </p:spTree>
    <p:extLst>
      <p:ext uri="{BB962C8B-B14F-4D97-AF65-F5344CB8AC3E}">
        <p14:creationId xmlns:p14="http://schemas.microsoft.com/office/powerpoint/2010/main" val="1135892720"/>
      </p:ext>
    </p:extLst>
  </p:cSld>
  <p:clrMapOvr>
    <a:masterClrMapping/>
  </p:clrMapOvr>
  <p:transition spd="med">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Rectangle 2"/>
          <p:cNvSpPr>
            <a:spLocks noGrp="1" noChangeArrowheads="1"/>
          </p:cNvSpPr>
          <p:nvPr>
            <p:ph type="ftr" sz="quarter" idx="10"/>
          </p:nvPr>
        </p:nvSpPr>
        <p:spPr>
          <a:ln/>
        </p:spPr>
        <p:txBody>
          <a:bodyPr/>
          <a:lstStyle>
            <a:lvl1pPr>
              <a:defRPr/>
            </a:lvl1pPr>
          </a:lstStyle>
          <a:p>
            <a:pPr>
              <a:defRPr/>
            </a:pPr>
            <a:endParaRPr lang="fr-FR" altLang="fr-FR"/>
          </a:p>
        </p:txBody>
      </p:sp>
      <p:sp>
        <p:nvSpPr>
          <p:cNvPr id="5" name="Rectangle 3"/>
          <p:cNvSpPr>
            <a:spLocks noGrp="1" noChangeArrowheads="1"/>
          </p:cNvSpPr>
          <p:nvPr>
            <p:ph type="sldNum" sz="quarter" idx="11"/>
          </p:nvPr>
        </p:nvSpPr>
        <p:spPr>
          <a:ln/>
        </p:spPr>
        <p:txBody>
          <a:bodyPr/>
          <a:lstStyle>
            <a:lvl1pPr>
              <a:defRPr/>
            </a:lvl1pPr>
          </a:lstStyle>
          <a:p>
            <a:pPr>
              <a:defRPr/>
            </a:pPr>
            <a:fld id="{5927B1D1-07F5-4E04-B2B9-BA4AE63642B9}" type="slidenum">
              <a:rPr lang="fr-FR" altLang="fr-FR"/>
              <a:pPr>
                <a:defRPr/>
              </a:pPr>
              <a:t>‹#›</a:t>
            </a:fld>
            <a:endParaRPr lang="fr-FR" altLang="fr-FR"/>
          </a:p>
        </p:txBody>
      </p:sp>
      <p:sp>
        <p:nvSpPr>
          <p:cNvPr id="6" name="Rectangle 16"/>
          <p:cNvSpPr>
            <a:spLocks noGrp="1" noChangeArrowheads="1"/>
          </p:cNvSpPr>
          <p:nvPr>
            <p:ph type="dt" sz="half" idx="12"/>
          </p:nvPr>
        </p:nvSpPr>
        <p:spPr>
          <a:ln/>
        </p:spPr>
        <p:txBody>
          <a:bodyPr/>
          <a:lstStyle>
            <a:lvl1pPr>
              <a:defRPr/>
            </a:lvl1pPr>
          </a:lstStyle>
          <a:p>
            <a:pPr>
              <a:defRPr/>
            </a:pPr>
            <a:endParaRPr lang="fr-FR" altLang="fr-FR"/>
          </a:p>
        </p:txBody>
      </p:sp>
    </p:spTree>
    <p:extLst>
      <p:ext uri="{BB962C8B-B14F-4D97-AF65-F5344CB8AC3E}">
        <p14:creationId xmlns:p14="http://schemas.microsoft.com/office/powerpoint/2010/main" val="756332801"/>
      </p:ext>
    </p:extLst>
  </p:cSld>
  <p:clrMapOvr>
    <a:masterClrMapping/>
  </p:clrMapOvr>
  <p:transition spd="med">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endParaRPr lang="fr-FR"/>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Rectangle 2"/>
          <p:cNvSpPr>
            <a:spLocks noGrp="1" noChangeArrowheads="1"/>
          </p:cNvSpPr>
          <p:nvPr>
            <p:ph type="ftr" sz="quarter" idx="10"/>
          </p:nvPr>
        </p:nvSpPr>
        <p:spPr>
          <a:ln/>
        </p:spPr>
        <p:txBody>
          <a:bodyPr/>
          <a:lstStyle>
            <a:lvl1pPr>
              <a:defRPr/>
            </a:lvl1pPr>
          </a:lstStyle>
          <a:p>
            <a:pPr>
              <a:defRPr/>
            </a:pPr>
            <a:endParaRPr lang="fr-FR" altLang="fr-FR"/>
          </a:p>
        </p:txBody>
      </p:sp>
      <p:sp>
        <p:nvSpPr>
          <p:cNvPr id="5" name="Rectangle 3"/>
          <p:cNvSpPr>
            <a:spLocks noGrp="1" noChangeArrowheads="1"/>
          </p:cNvSpPr>
          <p:nvPr>
            <p:ph type="sldNum" sz="quarter" idx="11"/>
          </p:nvPr>
        </p:nvSpPr>
        <p:spPr>
          <a:ln/>
        </p:spPr>
        <p:txBody>
          <a:bodyPr/>
          <a:lstStyle>
            <a:lvl1pPr>
              <a:defRPr/>
            </a:lvl1pPr>
          </a:lstStyle>
          <a:p>
            <a:pPr>
              <a:defRPr/>
            </a:pPr>
            <a:fld id="{0D6A1F50-B3B7-4F2C-8510-3FA2A495C4FA}" type="slidenum">
              <a:rPr lang="fr-FR" altLang="fr-FR"/>
              <a:pPr>
                <a:defRPr/>
              </a:pPr>
              <a:t>‹#›</a:t>
            </a:fld>
            <a:endParaRPr lang="fr-FR" altLang="fr-FR"/>
          </a:p>
        </p:txBody>
      </p:sp>
      <p:sp>
        <p:nvSpPr>
          <p:cNvPr id="6" name="Rectangle 16"/>
          <p:cNvSpPr>
            <a:spLocks noGrp="1" noChangeArrowheads="1"/>
          </p:cNvSpPr>
          <p:nvPr>
            <p:ph type="dt" sz="half" idx="12"/>
          </p:nvPr>
        </p:nvSpPr>
        <p:spPr>
          <a:ln/>
        </p:spPr>
        <p:txBody>
          <a:bodyPr/>
          <a:lstStyle>
            <a:lvl1pPr>
              <a:defRPr/>
            </a:lvl1pPr>
          </a:lstStyle>
          <a:p>
            <a:pPr>
              <a:defRPr/>
            </a:pPr>
            <a:endParaRPr lang="fr-FR" altLang="fr-FR"/>
          </a:p>
        </p:txBody>
      </p:sp>
    </p:spTree>
    <p:extLst>
      <p:ext uri="{BB962C8B-B14F-4D97-AF65-F5344CB8AC3E}">
        <p14:creationId xmlns:p14="http://schemas.microsoft.com/office/powerpoint/2010/main" val="2999112255"/>
      </p:ext>
    </p:extLst>
  </p:cSld>
  <p:clrMapOvr>
    <a:masterClrMapping/>
  </p:clrMapOvr>
  <p:transition spd="med">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23E5493C-0986-4D46-955E-D6D96D7B5F7C}" type="slidenum">
              <a:rPr lang="es-ES"/>
              <a:pPr>
                <a:defRPr/>
              </a:pPr>
              <a:t>‹#›</a:t>
            </a:fld>
            <a:endParaRPr lang="es-ES"/>
          </a:p>
        </p:txBody>
      </p:sp>
    </p:spTree>
    <p:extLst>
      <p:ext uri="{BB962C8B-B14F-4D97-AF65-F5344CB8AC3E}">
        <p14:creationId xmlns:p14="http://schemas.microsoft.com/office/powerpoint/2010/main" val="30207401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6BFDA37E-15DD-4D4C-901E-12F0A5D97F33}" type="slidenum">
              <a:rPr lang="es-ES"/>
              <a:pPr>
                <a:defRPr/>
              </a:pPr>
              <a:t>‹#›</a:t>
            </a:fld>
            <a:endParaRPr lang="es-ES"/>
          </a:p>
        </p:txBody>
      </p:sp>
    </p:spTree>
    <p:extLst>
      <p:ext uri="{BB962C8B-B14F-4D97-AF65-F5344CB8AC3E}">
        <p14:creationId xmlns:p14="http://schemas.microsoft.com/office/powerpoint/2010/main" val="6436132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8"/>
            <a:ext cx="78867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a:t>Modifiez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CB192491-8D00-4BBD-ADE8-8D1565FC5D93}" type="slidenum">
              <a:rPr lang="es-ES"/>
              <a:pPr>
                <a:defRPr/>
              </a:pPr>
              <a:t>‹#›</a:t>
            </a:fld>
            <a:endParaRPr lang="es-ES"/>
          </a:p>
        </p:txBody>
      </p:sp>
    </p:spTree>
    <p:extLst>
      <p:ext uri="{BB962C8B-B14F-4D97-AF65-F5344CB8AC3E}">
        <p14:creationId xmlns:p14="http://schemas.microsoft.com/office/powerpoint/2010/main" val="10203099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7765E66C-FA05-42CD-84F5-E8AA1F80AC88}" type="slidenum">
              <a:rPr lang="es-ES"/>
              <a:pPr>
                <a:defRPr/>
              </a:pPr>
              <a:t>‹#›</a:t>
            </a:fld>
            <a:endParaRPr lang="es-ES"/>
          </a:p>
        </p:txBody>
      </p:sp>
    </p:spTree>
    <p:extLst>
      <p:ext uri="{BB962C8B-B14F-4D97-AF65-F5344CB8AC3E}">
        <p14:creationId xmlns:p14="http://schemas.microsoft.com/office/powerpoint/2010/main" val="3407938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30238" y="365125"/>
            <a:ext cx="7886700" cy="1325563"/>
          </a:xfrm>
        </p:spPr>
        <p:txBody>
          <a:bodyPr/>
          <a:lstStyle/>
          <a:p>
            <a:r>
              <a:rPr lang="fr-FR"/>
              <a:t>Modifiez le style du titre</a:t>
            </a:r>
          </a:p>
        </p:txBody>
      </p:sp>
      <p:sp>
        <p:nvSpPr>
          <p:cNvPr id="3" name="Espace réservé du texte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630238" y="2505075"/>
            <a:ext cx="386873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29150" y="2505075"/>
            <a:ext cx="38877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195230E2-95F5-4C6B-A081-927B871E1851}" type="slidenum">
              <a:rPr lang="es-ES"/>
              <a:pPr>
                <a:defRPr/>
              </a:pPr>
              <a:t>‹#›</a:t>
            </a:fld>
            <a:endParaRPr lang="es-ES"/>
          </a:p>
        </p:txBody>
      </p:sp>
    </p:spTree>
    <p:extLst>
      <p:ext uri="{BB962C8B-B14F-4D97-AF65-F5344CB8AC3E}">
        <p14:creationId xmlns:p14="http://schemas.microsoft.com/office/powerpoint/2010/main" val="24934401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9204A3DD-360C-422E-9F09-ACE0F28DA1EB}" type="slidenum">
              <a:rPr lang="es-ES"/>
              <a:pPr>
                <a:defRPr/>
              </a:pPr>
              <a:t>‹#›</a:t>
            </a:fld>
            <a:endParaRPr lang="es-ES"/>
          </a:p>
        </p:txBody>
      </p:sp>
    </p:spTree>
    <p:extLst>
      <p:ext uri="{BB962C8B-B14F-4D97-AF65-F5344CB8AC3E}">
        <p14:creationId xmlns:p14="http://schemas.microsoft.com/office/powerpoint/2010/main" val="35988917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348CDC39-035C-47DA-AEFA-061F04419DB3}" type="slidenum">
              <a:rPr lang="es-ES"/>
              <a:pPr>
                <a:defRPr/>
              </a:pPr>
              <a:t>‹#›</a:t>
            </a:fld>
            <a:endParaRPr lang="es-ES"/>
          </a:p>
        </p:txBody>
      </p:sp>
    </p:spTree>
    <p:extLst>
      <p:ext uri="{BB962C8B-B14F-4D97-AF65-F5344CB8AC3E}">
        <p14:creationId xmlns:p14="http://schemas.microsoft.com/office/powerpoint/2010/main" val="1162127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2D42694F-FAEC-4407-8605-F83F1703ABED}" type="slidenum">
              <a:rPr lang="es-ES"/>
              <a:pPr>
                <a:defRPr/>
              </a:pPr>
              <a:t>‹#›</a:t>
            </a:fld>
            <a:endParaRPr lang="es-ES"/>
          </a:p>
        </p:txBody>
      </p:sp>
    </p:spTree>
    <p:extLst>
      <p:ext uri="{BB962C8B-B14F-4D97-AF65-F5344CB8AC3E}">
        <p14:creationId xmlns:p14="http://schemas.microsoft.com/office/powerpoint/2010/main" val="961609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Rectangle 2"/>
          <p:cNvSpPr>
            <a:spLocks noGrp="1" noChangeArrowheads="1"/>
          </p:cNvSpPr>
          <p:nvPr>
            <p:ph type="ftr" sz="quarter" idx="10"/>
          </p:nvPr>
        </p:nvSpPr>
        <p:spPr>
          <a:ln/>
        </p:spPr>
        <p:txBody>
          <a:bodyPr/>
          <a:lstStyle>
            <a:lvl1pPr>
              <a:defRPr/>
            </a:lvl1pPr>
          </a:lstStyle>
          <a:p>
            <a:pPr>
              <a:defRPr/>
            </a:pPr>
            <a:endParaRPr lang="fr-FR" altLang="fr-FR"/>
          </a:p>
        </p:txBody>
      </p:sp>
      <p:sp>
        <p:nvSpPr>
          <p:cNvPr id="5" name="Rectangle 3"/>
          <p:cNvSpPr>
            <a:spLocks noGrp="1" noChangeArrowheads="1"/>
          </p:cNvSpPr>
          <p:nvPr>
            <p:ph type="sldNum" sz="quarter" idx="11"/>
          </p:nvPr>
        </p:nvSpPr>
        <p:spPr>
          <a:ln/>
        </p:spPr>
        <p:txBody>
          <a:bodyPr/>
          <a:lstStyle>
            <a:lvl1pPr>
              <a:defRPr/>
            </a:lvl1pPr>
          </a:lstStyle>
          <a:p>
            <a:pPr>
              <a:defRPr/>
            </a:pPr>
            <a:fld id="{4BF3FFE4-A26D-49ED-9778-440F4F729EE9}" type="slidenum">
              <a:rPr lang="fr-FR" altLang="fr-FR"/>
              <a:pPr>
                <a:defRPr/>
              </a:pPr>
              <a:t>‹#›</a:t>
            </a:fld>
            <a:endParaRPr lang="fr-FR" altLang="fr-FR"/>
          </a:p>
        </p:txBody>
      </p:sp>
      <p:sp>
        <p:nvSpPr>
          <p:cNvPr id="6" name="Rectangle 16"/>
          <p:cNvSpPr>
            <a:spLocks noGrp="1" noChangeArrowheads="1"/>
          </p:cNvSpPr>
          <p:nvPr>
            <p:ph type="dt" sz="half" idx="12"/>
          </p:nvPr>
        </p:nvSpPr>
        <p:spPr>
          <a:ln/>
        </p:spPr>
        <p:txBody>
          <a:bodyPr/>
          <a:lstStyle>
            <a:lvl1pPr>
              <a:defRPr/>
            </a:lvl1pPr>
          </a:lstStyle>
          <a:p>
            <a:pPr>
              <a:defRPr/>
            </a:pPr>
            <a:endParaRPr lang="fr-FR" altLang="fr-FR"/>
          </a:p>
        </p:txBody>
      </p:sp>
    </p:spTree>
    <p:extLst>
      <p:ext uri="{BB962C8B-B14F-4D97-AF65-F5344CB8AC3E}">
        <p14:creationId xmlns:p14="http://schemas.microsoft.com/office/powerpoint/2010/main" val="2006565109"/>
      </p:ext>
    </p:extLst>
  </p:cSld>
  <p:clrMapOvr>
    <a:masterClrMapping/>
  </p:clrMapOvr>
  <p:transition spd="med">
    <p:zo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C1EC1259-513C-415E-8CB0-7B49C36FE553}" type="slidenum">
              <a:rPr lang="es-ES"/>
              <a:pPr>
                <a:defRPr/>
              </a:pPr>
              <a:t>‹#›</a:t>
            </a:fld>
            <a:endParaRPr lang="es-ES"/>
          </a:p>
        </p:txBody>
      </p:sp>
    </p:spTree>
    <p:extLst>
      <p:ext uri="{BB962C8B-B14F-4D97-AF65-F5344CB8AC3E}">
        <p14:creationId xmlns:p14="http://schemas.microsoft.com/office/powerpoint/2010/main" val="32988783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FAA46B8C-6BBB-482D-A383-CA5BCF27D9C4}" type="slidenum">
              <a:rPr lang="es-ES"/>
              <a:pPr>
                <a:defRPr/>
              </a:pPr>
              <a:t>‹#›</a:t>
            </a:fld>
            <a:endParaRPr lang="es-ES"/>
          </a:p>
        </p:txBody>
      </p:sp>
    </p:spTree>
    <p:extLst>
      <p:ext uri="{BB962C8B-B14F-4D97-AF65-F5344CB8AC3E}">
        <p14:creationId xmlns:p14="http://schemas.microsoft.com/office/powerpoint/2010/main" val="3946688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D8788F64-4A53-4910-AC9E-1D633C29B93E}" type="slidenum">
              <a:rPr lang="es-ES"/>
              <a:pPr>
                <a:defRPr/>
              </a:pPr>
              <a:t>‹#›</a:t>
            </a:fld>
            <a:endParaRPr lang="es-ES"/>
          </a:p>
        </p:txBody>
      </p:sp>
    </p:spTree>
    <p:extLst>
      <p:ext uri="{BB962C8B-B14F-4D97-AF65-F5344CB8AC3E}">
        <p14:creationId xmlns:p14="http://schemas.microsoft.com/office/powerpoint/2010/main" val="4213972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fr-F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fr-FR" altLang="fr-FR"/>
          </a:p>
        </p:txBody>
      </p:sp>
      <p:sp>
        <p:nvSpPr>
          <p:cNvPr id="5" name="Rectangle 3"/>
          <p:cNvSpPr>
            <a:spLocks noGrp="1" noChangeArrowheads="1"/>
          </p:cNvSpPr>
          <p:nvPr>
            <p:ph type="sldNum" sz="quarter" idx="11"/>
          </p:nvPr>
        </p:nvSpPr>
        <p:spPr>
          <a:ln/>
        </p:spPr>
        <p:txBody>
          <a:bodyPr/>
          <a:lstStyle>
            <a:lvl1pPr>
              <a:defRPr/>
            </a:lvl1pPr>
          </a:lstStyle>
          <a:p>
            <a:pPr>
              <a:defRPr/>
            </a:pPr>
            <a:fld id="{4485AEE6-DB3B-47DA-9DBF-4AC4380EF165}" type="slidenum">
              <a:rPr lang="fr-FR" altLang="fr-FR"/>
              <a:pPr>
                <a:defRPr/>
              </a:pPr>
              <a:t>‹#›</a:t>
            </a:fld>
            <a:endParaRPr lang="fr-FR" altLang="fr-FR"/>
          </a:p>
        </p:txBody>
      </p:sp>
      <p:sp>
        <p:nvSpPr>
          <p:cNvPr id="6" name="Rectangle 16"/>
          <p:cNvSpPr>
            <a:spLocks noGrp="1" noChangeArrowheads="1"/>
          </p:cNvSpPr>
          <p:nvPr>
            <p:ph type="dt" sz="half" idx="12"/>
          </p:nvPr>
        </p:nvSpPr>
        <p:spPr>
          <a:ln/>
        </p:spPr>
        <p:txBody>
          <a:bodyPr/>
          <a:lstStyle>
            <a:lvl1pPr>
              <a:defRPr/>
            </a:lvl1pPr>
          </a:lstStyle>
          <a:p>
            <a:pPr>
              <a:defRPr/>
            </a:pPr>
            <a:endParaRPr lang="fr-FR" altLang="fr-FR"/>
          </a:p>
        </p:txBody>
      </p:sp>
    </p:spTree>
    <p:extLst>
      <p:ext uri="{BB962C8B-B14F-4D97-AF65-F5344CB8AC3E}">
        <p14:creationId xmlns:p14="http://schemas.microsoft.com/office/powerpoint/2010/main" val="2854961764"/>
      </p:ext>
    </p:extLst>
  </p:cSld>
  <p:clrMapOvr>
    <a:masterClrMapping/>
  </p:clrMapOvr>
  <p:transition spd="med">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457200" y="1981200"/>
            <a:ext cx="4038600" cy="3886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p:cNvSpPr>
            <a:spLocks noGrp="1"/>
          </p:cNvSpPr>
          <p:nvPr>
            <p:ph sz="half" idx="2"/>
          </p:nvPr>
        </p:nvSpPr>
        <p:spPr>
          <a:xfrm>
            <a:off x="4648200" y="1981200"/>
            <a:ext cx="4038600" cy="3886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Rectangle 2"/>
          <p:cNvSpPr>
            <a:spLocks noGrp="1" noChangeArrowheads="1"/>
          </p:cNvSpPr>
          <p:nvPr>
            <p:ph type="ftr" sz="quarter" idx="10"/>
          </p:nvPr>
        </p:nvSpPr>
        <p:spPr>
          <a:ln/>
        </p:spPr>
        <p:txBody>
          <a:bodyPr/>
          <a:lstStyle>
            <a:lvl1pPr>
              <a:defRPr/>
            </a:lvl1pPr>
          </a:lstStyle>
          <a:p>
            <a:pPr>
              <a:defRPr/>
            </a:pPr>
            <a:endParaRPr lang="fr-FR" altLang="fr-FR"/>
          </a:p>
        </p:txBody>
      </p:sp>
      <p:sp>
        <p:nvSpPr>
          <p:cNvPr id="6" name="Rectangle 3"/>
          <p:cNvSpPr>
            <a:spLocks noGrp="1" noChangeArrowheads="1"/>
          </p:cNvSpPr>
          <p:nvPr>
            <p:ph type="sldNum" sz="quarter" idx="11"/>
          </p:nvPr>
        </p:nvSpPr>
        <p:spPr>
          <a:ln/>
        </p:spPr>
        <p:txBody>
          <a:bodyPr/>
          <a:lstStyle>
            <a:lvl1pPr>
              <a:defRPr/>
            </a:lvl1pPr>
          </a:lstStyle>
          <a:p>
            <a:pPr>
              <a:defRPr/>
            </a:pPr>
            <a:fld id="{27EEA4BE-E334-478F-8668-EC621D6026FC}" type="slidenum">
              <a:rPr lang="fr-FR" altLang="fr-FR"/>
              <a:pPr>
                <a:defRPr/>
              </a:pPr>
              <a:t>‹#›</a:t>
            </a:fld>
            <a:endParaRPr lang="fr-FR" altLang="fr-FR"/>
          </a:p>
        </p:txBody>
      </p:sp>
      <p:sp>
        <p:nvSpPr>
          <p:cNvPr id="7" name="Rectangle 16"/>
          <p:cNvSpPr>
            <a:spLocks noGrp="1" noChangeArrowheads="1"/>
          </p:cNvSpPr>
          <p:nvPr>
            <p:ph type="dt" sz="half" idx="12"/>
          </p:nvPr>
        </p:nvSpPr>
        <p:spPr>
          <a:ln/>
        </p:spPr>
        <p:txBody>
          <a:bodyPr/>
          <a:lstStyle>
            <a:lvl1pPr>
              <a:defRPr/>
            </a:lvl1pPr>
          </a:lstStyle>
          <a:p>
            <a:pPr>
              <a:defRPr/>
            </a:pPr>
            <a:endParaRPr lang="fr-FR" altLang="fr-FR"/>
          </a:p>
        </p:txBody>
      </p:sp>
    </p:spTree>
    <p:extLst>
      <p:ext uri="{BB962C8B-B14F-4D97-AF65-F5344CB8AC3E}">
        <p14:creationId xmlns:p14="http://schemas.microsoft.com/office/powerpoint/2010/main" val="630415661"/>
      </p:ext>
    </p:extLst>
  </p:cSld>
  <p:clrMapOvr>
    <a:masterClrMapping/>
  </p:clrMapOvr>
  <p:transition spd="med">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fr-F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Rectangle 2"/>
          <p:cNvSpPr>
            <a:spLocks noGrp="1" noChangeArrowheads="1"/>
          </p:cNvSpPr>
          <p:nvPr>
            <p:ph type="ftr" sz="quarter" idx="10"/>
          </p:nvPr>
        </p:nvSpPr>
        <p:spPr>
          <a:ln/>
        </p:spPr>
        <p:txBody>
          <a:bodyPr/>
          <a:lstStyle>
            <a:lvl1pPr>
              <a:defRPr/>
            </a:lvl1pPr>
          </a:lstStyle>
          <a:p>
            <a:pPr>
              <a:defRPr/>
            </a:pPr>
            <a:endParaRPr lang="fr-FR" altLang="fr-FR"/>
          </a:p>
        </p:txBody>
      </p:sp>
      <p:sp>
        <p:nvSpPr>
          <p:cNvPr id="8" name="Rectangle 3"/>
          <p:cNvSpPr>
            <a:spLocks noGrp="1" noChangeArrowheads="1"/>
          </p:cNvSpPr>
          <p:nvPr>
            <p:ph type="sldNum" sz="quarter" idx="11"/>
          </p:nvPr>
        </p:nvSpPr>
        <p:spPr>
          <a:ln/>
        </p:spPr>
        <p:txBody>
          <a:bodyPr/>
          <a:lstStyle>
            <a:lvl1pPr>
              <a:defRPr/>
            </a:lvl1pPr>
          </a:lstStyle>
          <a:p>
            <a:pPr>
              <a:defRPr/>
            </a:pPr>
            <a:fld id="{9AEFAECE-EDB4-43CC-B85B-1B556640EFEE}" type="slidenum">
              <a:rPr lang="fr-FR" altLang="fr-FR"/>
              <a:pPr>
                <a:defRPr/>
              </a:pPr>
              <a:t>‹#›</a:t>
            </a:fld>
            <a:endParaRPr lang="fr-FR" altLang="fr-FR"/>
          </a:p>
        </p:txBody>
      </p:sp>
      <p:sp>
        <p:nvSpPr>
          <p:cNvPr id="9" name="Rectangle 16"/>
          <p:cNvSpPr>
            <a:spLocks noGrp="1" noChangeArrowheads="1"/>
          </p:cNvSpPr>
          <p:nvPr>
            <p:ph type="dt" sz="half" idx="12"/>
          </p:nvPr>
        </p:nvSpPr>
        <p:spPr>
          <a:ln/>
        </p:spPr>
        <p:txBody>
          <a:bodyPr/>
          <a:lstStyle>
            <a:lvl1pPr>
              <a:defRPr/>
            </a:lvl1pPr>
          </a:lstStyle>
          <a:p>
            <a:pPr>
              <a:defRPr/>
            </a:pPr>
            <a:endParaRPr lang="fr-FR" altLang="fr-FR"/>
          </a:p>
        </p:txBody>
      </p:sp>
    </p:spTree>
    <p:extLst>
      <p:ext uri="{BB962C8B-B14F-4D97-AF65-F5344CB8AC3E}">
        <p14:creationId xmlns:p14="http://schemas.microsoft.com/office/powerpoint/2010/main" val="710982784"/>
      </p:ext>
    </p:extLst>
  </p:cSld>
  <p:clrMapOvr>
    <a:masterClrMapping/>
  </p:clrMapOvr>
  <p:transition spd="med">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Rectangle 2"/>
          <p:cNvSpPr>
            <a:spLocks noGrp="1" noChangeArrowheads="1"/>
          </p:cNvSpPr>
          <p:nvPr>
            <p:ph type="ftr" sz="quarter" idx="10"/>
          </p:nvPr>
        </p:nvSpPr>
        <p:spPr>
          <a:ln/>
        </p:spPr>
        <p:txBody>
          <a:bodyPr/>
          <a:lstStyle>
            <a:lvl1pPr>
              <a:defRPr/>
            </a:lvl1pPr>
          </a:lstStyle>
          <a:p>
            <a:pPr>
              <a:defRPr/>
            </a:pPr>
            <a:endParaRPr lang="fr-FR" altLang="fr-FR"/>
          </a:p>
        </p:txBody>
      </p:sp>
      <p:sp>
        <p:nvSpPr>
          <p:cNvPr id="4" name="Rectangle 3"/>
          <p:cNvSpPr>
            <a:spLocks noGrp="1" noChangeArrowheads="1"/>
          </p:cNvSpPr>
          <p:nvPr>
            <p:ph type="sldNum" sz="quarter" idx="11"/>
          </p:nvPr>
        </p:nvSpPr>
        <p:spPr>
          <a:ln/>
        </p:spPr>
        <p:txBody>
          <a:bodyPr/>
          <a:lstStyle>
            <a:lvl1pPr>
              <a:defRPr/>
            </a:lvl1pPr>
          </a:lstStyle>
          <a:p>
            <a:pPr>
              <a:defRPr/>
            </a:pPr>
            <a:fld id="{4D361418-ABDF-4BE1-B95D-1B752A153AFF}" type="slidenum">
              <a:rPr lang="fr-FR" altLang="fr-FR"/>
              <a:pPr>
                <a:defRPr/>
              </a:pPr>
              <a:t>‹#›</a:t>
            </a:fld>
            <a:endParaRPr lang="fr-FR" altLang="fr-FR"/>
          </a:p>
        </p:txBody>
      </p:sp>
      <p:sp>
        <p:nvSpPr>
          <p:cNvPr id="5" name="Rectangle 16"/>
          <p:cNvSpPr>
            <a:spLocks noGrp="1" noChangeArrowheads="1"/>
          </p:cNvSpPr>
          <p:nvPr>
            <p:ph type="dt" sz="half" idx="12"/>
          </p:nvPr>
        </p:nvSpPr>
        <p:spPr>
          <a:ln/>
        </p:spPr>
        <p:txBody>
          <a:bodyPr/>
          <a:lstStyle>
            <a:lvl1pPr>
              <a:defRPr/>
            </a:lvl1pPr>
          </a:lstStyle>
          <a:p>
            <a:pPr>
              <a:defRPr/>
            </a:pPr>
            <a:endParaRPr lang="fr-FR" altLang="fr-FR"/>
          </a:p>
        </p:txBody>
      </p:sp>
    </p:spTree>
    <p:extLst>
      <p:ext uri="{BB962C8B-B14F-4D97-AF65-F5344CB8AC3E}">
        <p14:creationId xmlns:p14="http://schemas.microsoft.com/office/powerpoint/2010/main" val="1254827604"/>
      </p:ext>
    </p:extLst>
  </p:cSld>
  <p:clrMapOvr>
    <a:masterClrMapping/>
  </p:clrMapOvr>
  <p:transition spd="med">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fr-FR" altLang="fr-FR"/>
          </a:p>
        </p:txBody>
      </p:sp>
      <p:sp>
        <p:nvSpPr>
          <p:cNvPr id="3" name="Rectangle 3"/>
          <p:cNvSpPr>
            <a:spLocks noGrp="1" noChangeArrowheads="1"/>
          </p:cNvSpPr>
          <p:nvPr>
            <p:ph type="sldNum" sz="quarter" idx="11"/>
          </p:nvPr>
        </p:nvSpPr>
        <p:spPr>
          <a:ln/>
        </p:spPr>
        <p:txBody>
          <a:bodyPr/>
          <a:lstStyle>
            <a:lvl1pPr>
              <a:defRPr/>
            </a:lvl1pPr>
          </a:lstStyle>
          <a:p>
            <a:pPr>
              <a:defRPr/>
            </a:pPr>
            <a:fld id="{ABD2B79A-C1B5-46AC-817C-7E9058C49153}" type="slidenum">
              <a:rPr lang="fr-FR" altLang="fr-FR"/>
              <a:pPr>
                <a:defRPr/>
              </a:pPr>
              <a:t>‹#›</a:t>
            </a:fld>
            <a:endParaRPr lang="fr-FR" altLang="fr-FR"/>
          </a:p>
        </p:txBody>
      </p:sp>
      <p:sp>
        <p:nvSpPr>
          <p:cNvPr id="4" name="Rectangle 16"/>
          <p:cNvSpPr>
            <a:spLocks noGrp="1" noChangeArrowheads="1"/>
          </p:cNvSpPr>
          <p:nvPr>
            <p:ph type="dt" sz="half" idx="12"/>
          </p:nvPr>
        </p:nvSpPr>
        <p:spPr>
          <a:ln/>
        </p:spPr>
        <p:txBody>
          <a:bodyPr/>
          <a:lstStyle>
            <a:lvl1pPr>
              <a:defRPr/>
            </a:lvl1pPr>
          </a:lstStyle>
          <a:p>
            <a:pPr>
              <a:defRPr/>
            </a:pPr>
            <a:endParaRPr lang="fr-FR" altLang="fr-FR"/>
          </a:p>
        </p:txBody>
      </p:sp>
    </p:spTree>
    <p:extLst>
      <p:ext uri="{BB962C8B-B14F-4D97-AF65-F5344CB8AC3E}">
        <p14:creationId xmlns:p14="http://schemas.microsoft.com/office/powerpoint/2010/main" val="2863779221"/>
      </p:ext>
    </p:extLst>
  </p:cSld>
  <p:clrMapOvr>
    <a:masterClrMapping/>
  </p:clrMapOvr>
  <p:transition spd="med">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fr-F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fr-FR" altLang="fr-FR"/>
          </a:p>
        </p:txBody>
      </p:sp>
      <p:sp>
        <p:nvSpPr>
          <p:cNvPr id="6" name="Rectangle 3"/>
          <p:cNvSpPr>
            <a:spLocks noGrp="1" noChangeArrowheads="1"/>
          </p:cNvSpPr>
          <p:nvPr>
            <p:ph type="sldNum" sz="quarter" idx="11"/>
          </p:nvPr>
        </p:nvSpPr>
        <p:spPr>
          <a:ln/>
        </p:spPr>
        <p:txBody>
          <a:bodyPr/>
          <a:lstStyle>
            <a:lvl1pPr>
              <a:defRPr/>
            </a:lvl1pPr>
          </a:lstStyle>
          <a:p>
            <a:pPr>
              <a:defRPr/>
            </a:pPr>
            <a:fld id="{A3BBDA91-F456-45FE-89FB-5FD2001F033C}" type="slidenum">
              <a:rPr lang="fr-FR" altLang="fr-FR"/>
              <a:pPr>
                <a:defRPr/>
              </a:pPr>
              <a:t>‹#›</a:t>
            </a:fld>
            <a:endParaRPr lang="fr-FR" altLang="fr-FR"/>
          </a:p>
        </p:txBody>
      </p:sp>
      <p:sp>
        <p:nvSpPr>
          <p:cNvPr id="7" name="Rectangle 16"/>
          <p:cNvSpPr>
            <a:spLocks noGrp="1" noChangeArrowheads="1"/>
          </p:cNvSpPr>
          <p:nvPr>
            <p:ph type="dt" sz="half" idx="12"/>
          </p:nvPr>
        </p:nvSpPr>
        <p:spPr>
          <a:ln/>
        </p:spPr>
        <p:txBody>
          <a:bodyPr/>
          <a:lstStyle>
            <a:lvl1pPr>
              <a:defRPr/>
            </a:lvl1pPr>
          </a:lstStyle>
          <a:p>
            <a:pPr>
              <a:defRPr/>
            </a:pPr>
            <a:endParaRPr lang="fr-FR" altLang="fr-FR"/>
          </a:p>
        </p:txBody>
      </p:sp>
    </p:spTree>
    <p:extLst>
      <p:ext uri="{BB962C8B-B14F-4D97-AF65-F5344CB8AC3E}">
        <p14:creationId xmlns:p14="http://schemas.microsoft.com/office/powerpoint/2010/main" val="3499510964"/>
      </p:ext>
    </p:extLst>
  </p:cSld>
  <p:clrMapOvr>
    <a:masterClrMapping/>
  </p:clrMapOvr>
  <p:transition spd="med">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fr-F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fr-FR" altLang="fr-FR"/>
          </a:p>
        </p:txBody>
      </p:sp>
      <p:sp>
        <p:nvSpPr>
          <p:cNvPr id="6" name="Rectangle 3"/>
          <p:cNvSpPr>
            <a:spLocks noGrp="1" noChangeArrowheads="1"/>
          </p:cNvSpPr>
          <p:nvPr>
            <p:ph type="sldNum" sz="quarter" idx="11"/>
          </p:nvPr>
        </p:nvSpPr>
        <p:spPr>
          <a:ln/>
        </p:spPr>
        <p:txBody>
          <a:bodyPr/>
          <a:lstStyle>
            <a:lvl1pPr>
              <a:defRPr/>
            </a:lvl1pPr>
          </a:lstStyle>
          <a:p>
            <a:pPr>
              <a:defRPr/>
            </a:pPr>
            <a:fld id="{0E5B25CA-FFC5-46F6-AEC6-A2A5848D6C15}" type="slidenum">
              <a:rPr lang="fr-FR" altLang="fr-FR"/>
              <a:pPr>
                <a:defRPr/>
              </a:pPr>
              <a:t>‹#›</a:t>
            </a:fld>
            <a:endParaRPr lang="fr-FR" altLang="fr-FR"/>
          </a:p>
        </p:txBody>
      </p:sp>
      <p:sp>
        <p:nvSpPr>
          <p:cNvPr id="7" name="Rectangle 16"/>
          <p:cNvSpPr>
            <a:spLocks noGrp="1" noChangeArrowheads="1"/>
          </p:cNvSpPr>
          <p:nvPr>
            <p:ph type="dt" sz="half" idx="12"/>
          </p:nvPr>
        </p:nvSpPr>
        <p:spPr>
          <a:ln/>
        </p:spPr>
        <p:txBody>
          <a:bodyPr/>
          <a:lstStyle>
            <a:lvl1pPr>
              <a:defRPr/>
            </a:lvl1pPr>
          </a:lstStyle>
          <a:p>
            <a:pPr>
              <a:defRPr/>
            </a:pPr>
            <a:endParaRPr lang="fr-FR" altLang="fr-FR"/>
          </a:p>
        </p:txBody>
      </p:sp>
    </p:spTree>
    <p:extLst>
      <p:ext uri="{BB962C8B-B14F-4D97-AF65-F5344CB8AC3E}">
        <p14:creationId xmlns:p14="http://schemas.microsoft.com/office/powerpoint/2010/main" val="1452216219"/>
      </p:ext>
    </p:extLst>
  </p:cSld>
  <p:clrMapOvr>
    <a:masterClrMapping/>
  </p:clrMapOvr>
  <p:transition spd="med">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fr-FR" altLang="fr-FR"/>
          </a:p>
        </p:txBody>
      </p:sp>
      <p:sp>
        <p:nvSpPr>
          <p:cNvPr id="4099"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Black" panose="020B0A04020102020204" pitchFamily="34" charset="0"/>
              </a:defRPr>
            </a:lvl1pPr>
          </a:lstStyle>
          <a:p>
            <a:pPr>
              <a:defRPr/>
            </a:pPr>
            <a:fld id="{0455647E-38A2-4938-9B02-80895390D3BC}" type="slidenum">
              <a:rPr lang="fr-FR" altLang="fr-FR"/>
              <a:pPr>
                <a:defRPr/>
              </a:pPr>
              <a:t>‹#›</a:t>
            </a:fld>
            <a:endParaRPr lang="fr-FR" altLang="fr-FR"/>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fr-FR" altLang="fr-FR" sz="2400">
                <a:latin typeface="Times New Roman" panose="02020603050405020304"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fr-FR" altLang="fr-FR" sz="2400">
                <a:latin typeface="Times New Roman" panose="02020603050405020304"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fr-FR" altLang="fr-FR">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fr-FR" altLang="fr-FR">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fr-FR" altLang="fr-FR">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fr-FR" altLang="fr-FR">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fr-FR" altLang="fr-FR" sz="2400">
                <a:latin typeface="Times New Roman" panose="02020603050405020304"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fr-FR" altLang="fr-FR">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fr-FR" altLang="fr-FR">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112"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fr-FR" altLang="fr-FR"/>
          </a:p>
        </p:txBody>
      </p:sp>
    </p:spTree>
  </p:cSld>
  <p:clrMap bg1="lt1" tx1="dk1" bg2="lt2" tx2="dk2" accent1="accent1" accent2="accent2" accent3="accent3" accent4="accent4" accent5="accent5" accent6="accent6" hlink="hlink" folHlink="folHlink"/>
  <p:sldLayoutIdLst>
    <p:sldLayoutId id="2147483879"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Lst>
  <p:transition spd="med">
    <p:zoom/>
  </p:transition>
  <p:txStyles>
    <p:titleStyle>
      <a:lvl1pPr algn="l" rtl="0" eaLnBrk="0" fontAlgn="base" hangingPunct="0">
        <a:spcBef>
          <a:spcPct val="0"/>
        </a:spcBef>
        <a:spcAft>
          <a:spcPct val="0"/>
        </a:spcAft>
        <a:defRPr sz="4400" kern="12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panose="020B0604020202020204" pitchFamily="34" charset="0"/>
        </a:defRPr>
      </a:lvl2pPr>
      <a:lvl3pPr algn="l" rtl="0" eaLnBrk="0" fontAlgn="base" hangingPunct="0">
        <a:spcBef>
          <a:spcPct val="0"/>
        </a:spcBef>
        <a:spcAft>
          <a:spcPct val="0"/>
        </a:spcAft>
        <a:defRPr sz="4400">
          <a:solidFill>
            <a:schemeClr val="tx1"/>
          </a:solidFill>
          <a:latin typeface="Arial" panose="020B0604020202020204" pitchFamily="34" charset="0"/>
        </a:defRPr>
      </a:lvl3pPr>
      <a:lvl4pPr algn="l" rtl="0" eaLnBrk="0" fontAlgn="base" hangingPunct="0">
        <a:spcBef>
          <a:spcPct val="0"/>
        </a:spcBef>
        <a:spcAft>
          <a:spcPct val="0"/>
        </a:spcAft>
        <a:defRPr sz="4400">
          <a:solidFill>
            <a:schemeClr val="tx1"/>
          </a:solidFill>
          <a:latin typeface="Arial" panose="020B0604020202020204" pitchFamily="34" charset="0"/>
        </a:defRPr>
      </a:lvl4pPr>
      <a:lvl5pPr algn="l" rtl="0" eaLnBrk="0" fontAlgn="base" hangingPunct="0">
        <a:spcBef>
          <a:spcPct val="0"/>
        </a:spcBef>
        <a:spcAft>
          <a:spcPct val="0"/>
        </a:spcAft>
        <a:defRPr sz="4400">
          <a:solidFill>
            <a:schemeClr val="tx1"/>
          </a:solidFill>
          <a:latin typeface="Arial" panose="020B0604020202020204" pitchFamily="34" charset="0"/>
        </a:defRPr>
      </a:lvl5pPr>
      <a:lvl6pPr marL="457200" algn="l" rtl="0" fontAlgn="base">
        <a:spcBef>
          <a:spcPct val="0"/>
        </a:spcBef>
        <a:spcAft>
          <a:spcPct val="0"/>
        </a:spcAft>
        <a:defRPr sz="4400">
          <a:solidFill>
            <a:schemeClr val="tx1"/>
          </a:solidFill>
          <a:latin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fr-FR"/>
              <a:t>Haga clic para cambiar el estilo de título	</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fr-FR"/>
              <a:t>Haga clic para modificar el estilo de texto del patrón</a:t>
            </a:r>
          </a:p>
          <a:p>
            <a:pPr lvl="1"/>
            <a:r>
              <a:rPr lang="es-ES" altLang="fr-FR"/>
              <a:t>Segundo nivel</a:t>
            </a:r>
          </a:p>
          <a:p>
            <a:pPr lvl="2"/>
            <a:r>
              <a:rPr lang="es-ES" altLang="fr-FR"/>
              <a:t>Tercer nivel</a:t>
            </a:r>
          </a:p>
          <a:p>
            <a:pPr lvl="3"/>
            <a:r>
              <a:rPr lang="es-ES" altLang="fr-FR"/>
              <a:t>Cuarto nivel</a:t>
            </a:r>
          </a:p>
          <a:p>
            <a:pPr lvl="4"/>
            <a:r>
              <a:rPr lang="es-ES" altLang="fr-FR"/>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5D8FACF4-FEC4-48CF-A07F-0A21C12B6F4F}" type="slidenum">
              <a:rPr lang="es-ES"/>
              <a:pPr>
                <a:defRPr/>
              </a:pPr>
              <a:t>‹#›</a:t>
            </a:fld>
            <a:endParaRPr lang="es-ES"/>
          </a:p>
        </p:txBody>
      </p:sp>
    </p:spTree>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slide" Target="slide14.xml"/><Relationship Id="rId5" Type="http://schemas.openxmlformats.org/officeDocument/2006/relationships/slide" Target="slide11.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slide" Target="slide4.xml"/><Relationship Id="rId7" Type="http://schemas.openxmlformats.org/officeDocument/2006/relationships/image" Target="../media/image15.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7.png"/></Relationships>
</file>

<file path=ppt/slides/_rels/slide1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slide" Target="slide11.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slide" Target="slide14.xml"/><Relationship Id="rId5" Type="http://schemas.openxmlformats.org/officeDocument/2006/relationships/slide" Target="slide11.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slide" Target="slide4.xml"/><Relationship Id="rId7" Type="http://schemas.openxmlformats.org/officeDocument/2006/relationships/slide" Target="slide6.xml"/><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slide" Target="slide9.xml"/><Relationship Id="rId5" Type="http://schemas.openxmlformats.org/officeDocument/2006/relationships/slide" Target="slide7.xml"/><Relationship Id="rId4" Type="http://schemas.openxmlformats.org/officeDocument/2006/relationships/image" Target="../media/image7.png"/><Relationship Id="rId9" Type="http://schemas.openxmlformats.org/officeDocument/2006/relationships/slide" Target="slide8.xml"/></Relationships>
</file>

<file path=ppt/slides/_rels/slide5.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slide" Target="slide4.xml"/><Relationship Id="rId7" Type="http://schemas.openxmlformats.org/officeDocument/2006/relationships/slide" Target="slide6.xml"/><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slide" Target="slide9.xml"/><Relationship Id="rId5" Type="http://schemas.openxmlformats.org/officeDocument/2006/relationships/slide" Target="slide5.xml"/><Relationship Id="rId4" Type="http://schemas.openxmlformats.org/officeDocument/2006/relationships/image" Target="../media/image7.png"/><Relationship Id="rId9" Type="http://schemas.openxmlformats.org/officeDocument/2006/relationships/slide" Target="slide8.xml"/></Relationships>
</file>

<file path=ppt/slides/_rels/slide7.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slide" Target="slide4.xml"/><Relationship Id="rId7" Type="http://schemas.openxmlformats.org/officeDocument/2006/relationships/slide" Target="slide6.xml"/><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slide" Target="slide7.xml"/><Relationship Id="rId5" Type="http://schemas.openxmlformats.org/officeDocument/2006/relationships/slide" Target="slide5.xml"/><Relationship Id="rId4" Type="http://schemas.openxmlformats.org/officeDocument/2006/relationships/image" Target="../media/image7.png"/><Relationship Id="rId9" Type="http://schemas.openxmlformats.org/officeDocument/2006/relationships/slide" Target="slide8.xml"/></Relationships>
</file>

<file path=ppt/slides/_rels/slide9.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6146" name="Imag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68313" y="439738"/>
            <a:ext cx="2208212" cy="173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Espace réservé du numéro de diapositive 2"/>
          <p:cNvSpPr>
            <a:spLocks noGrp="1"/>
          </p:cNvSpPr>
          <p:nvPr>
            <p:ph type="sldNum" sz="quarter" idx="12"/>
          </p:nvPr>
        </p:nvSpPr>
        <p:spPr>
          <a:xfrm>
            <a:off x="8347075" y="6237288"/>
            <a:ext cx="730250" cy="476250"/>
          </a:xfrm>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A65205ED-A974-4EA9-94ED-9B7846009FEA}" type="slidenum">
              <a:rPr lang="es-ES" altLang="fr-FR" sz="1400" smtClean="0">
                <a:solidFill>
                  <a:srgbClr val="000000"/>
                </a:solidFill>
              </a:rPr>
              <a:pPr>
                <a:spcBef>
                  <a:spcPct val="0"/>
                </a:spcBef>
                <a:buFontTx/>
                <a:buNone/>
              </a:pPr>
              <a:t>1</a:t>
            </a:fld>
            <a:endParaRPr lang="es-ES" altLang="fr-FR" sz="1400">
              <a:solidFill>
                <a:srgbClr val="000000"/>
              </a:solidFill>
            </a:endParaRPr>
          </a:p>
        </p:txBody>
      </p:sp>
      <p:sp>
        <p:nvSpPr>
          <p:cNvPr id="6148" name="Rectangle 110"/>
          <p:cNvSpPr>
            <a:spLocks noGrp="1" noChangeArrowheads="1"/>
          </p:cNvSpPr>
          <p:nvPr>
            <p:ph type="ctrTitle"/>
          </p:nvPr>
        </p:nvSpPr>
        <p:spPr>
          <a:xfrm>
            <a:off x="4189413" y="304800"/>
            <a:ext cx="4954587" cy="1703388"/>
          </a:xfrm>
          <a:noFill/>
        </p:spPr>
        <p:txBody>
          <a:bodyPr anchor="ctr"/>
          <a:lstStyle/>
          <a:p>
            <a:pPr eaLnBrk="1" hangingPunct="1"/>
            <a:r>
              <a:rPr lang="es-UY" altLang="fr-FR" sz="2400" b="1">
                <a:solidFill>
                  <a:schemeClr val="bg1"/>
                </a:solidFill>
                <a:latin typeface="Georgia" panose="02040502050405020303" pitchFamily="18" charset="0"/>
              </a:rPr>
              <a:t>Module : </a:t>
            </a:r>
            <a:r>
              <a:rPr lang="fr-FR" altLang="fr-FR" sz="2400" b="1">
                <a:solidFill>
                  <a:schemeClr val="bg1"/>
                </a:solidFill>
                <a:latin typeface="Georgia" panose="02040502050405020303" pitchFamily="18" charset="0"/>
              </a:rPr>
              <a:t>Mécanismes industriels et transmission de puissance</a:t>
            </a:r>
            <a:endParaRPr lang="es-ES" altLang="fr-FR" sz="2400" b="1">
              <a:solidFill>
                <a:schemeClr val="bg1"/>
              </a:solidFill>
              <a:latin typeface="Georgia" panose="02040502050405020303" pitchFamily="18" charset="0"/>
            </a:endParaRPr>
          </a:p>
        </p:txBody>
      </p:sp>
      <p:sp>
        <p:nvSpPr>
          <p:cNvPr id="10" name="Rectangle 110"/>
          <p:cNvSpPr txBox="1">
            <a:spLocks noChangeArrowheads="1"/>
          </p:cNvSpPr>
          <p:nvPr/>
        </p:nvSpPr>
        <p:spPr bwMode="auto">
          <a:xfrm>
            <a:off x="3906838" y="2173288"/>
            <a:ext cx="5170487" cy="1703387"/>
          </a:xfrm>
          <a:prstGeom prst="rect">
            <a:avLst/>
          </a:prstGeom>
          <a:solidFill>
            <a:schemeClr val="accent1">
              <a:lumMod val="90000"/>
            </a:schemeClr>
          </a:solidFill>
          <a:ln>
            <a:noFill/>
          </a:ln>
          <a:effectLst/>
        </p:spPr>
        <p:txBody>
          <a:bodyPr anchor="ctr"/>
          <a:lstStyle>
            <a:lvl1pPr algn="ctr" rtl="0" eaLnBrk="0" fontAlgn="base" hangingPunct="0">
              <a:spcBef>
                <a:spcPct val="0"/>
              </a:spcBef>
              <a:spcAft>
                <a:spcPct val="0"/>
              </a:spcAft>
              <a:defRPr sz="60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spcBef>
                <a:spcPct val="0"/>
              </a:spcBef>
              <a:buClrTx/>
              <a:buSzTx/>
              <a:buFontTx/>
              <a:buNone/>
            </a:pPr>
            <a:r>
              <a:rPr lang="fr-FR" sz="1800" b="1" dirty="0"/>
              <a:t>Chapitre </a:t>
            </a:r>
            <a:r>
              <a:rPr lang="ar-SA" sz="1800" b="1" dirty="0" smtClean="0"/>
              <a:t>4</a:t>
            </a:r>
            <a:r>
              <a:rPr lang="fr-FR" sz="1800" b="1" dirty="0" smtClean="0"/>
              <a:t>. </a:t>
            </a:r>
            <a:r>
              <a:rPr lang="fr-FR" sz="1800" b="1" dirty="0"/>
              <a:t>Guidage en translation</a:t>
            </a:r>
          </a:p>
        </p:txBody>
      </p:sp>
      <p:pic>
        <p:nvPicPr>
          <p:cNvPr id="6150" name="Picture 2" descr="RÃ©sultat de recherche d'images pour &quot;schÃ©ma cinÃ©matique&quo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1788" y="2528888"/>
            <a:ext cx="2344737" cy="171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258" name="Picture 4" descr="scse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476250"/>
            <a:ext cx="487362"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6259" name="Line 5"/>
          <p:cNvSpPr>
            <a:spLocks noChangeShapeType="1"/>
          </p:cNvSpPr>
          <p:nvPr/>
        </p:nvSpPr>
        <p:spPr bwMode="auto">
          <a:xfrm>
            <a:off x="323850" y="6237288"/>
            <a:ext cx="8351838" cy="0"/>
          </a:xfrm>
          <a:prstGeom prst="line">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96260" name="AutoShape 6">
            <a:hlinkClick r:id="" action="ppaction://hlinkshowjump?jump=nextslide"/>
          </p:cNvPr>
          <p:cNvSpPr>
            <a:spLocks noChangeArrowheads="1"/>
          </p:cNvSpPr>
          <p:nvPr/>
        </p:nvSpPr>
        <p:spPr bwMode="auto">
          <a:xfrm>
            <a:off x="8072438" y="6308725"/>
            <a:ext cx="215900" cy="287338"/>
          </a:xfrm>
          <a:prstGeom prst="rightArrow">
            <a:avLst>
              <a:gd name="adj1" fmla="val 48065"/>
              <a:gd name="adj2" fmla="val 5294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fr-FR" altLang="fr-FR" sz="1800"/>
          </a:p>
        </p:txBody>
      </p:sp>
      <p:sp>
        <p:nvSpPr>
          <p:cNvPr id="96261" name="AutoShape 7">
            <a:hlinkClick r:id="" action="ppaction://hlinkshowjump?jump=previousslide"/>
          </p:cNvPr>
          <p:cNvSpPr>
            <a:spLocks noChangeArrowheads="1"/>
          </p:cNvSpPr>
          <p:nvPr/>
        </p:nvSpPr>
        <p:spPr bwMode="auto">
          <a:xfrm flipH="1">
            <a:off x="7783513" y="6308725"/>
            <a:ext cx="215900" cy="287338"/>
          </a:xfrm>
          <a:prstGeom prst="rightArrow">
            <a:avLst>
              <a:gd name="adj1" fmla="val 48065"/>
              <a:gd name="adj2" fmla="val 5294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fr-FR" altLang="fr-FR" sz="1800"/>
          </a:p>
        </p:txBody>
      </p:sp>
      <p:sp>
        <p:nvSpPr>
          <p:cNvPr id="96262" name="Text Box 8">
            <a:hlinkClick r:id="rId3" action="ppaction://hlinksldjump"/>
          </p:cNvPr>
          <p:cNvSpPr txBox="1">
            <a:spLocks noChangeArrowheads="1"/>
          </p:cNvSpPr>
          <p:nvPr/>
        </p:nvSpPr>
        <p:spPr bwMode="auto">
          <a:xfrm>
            <a:off x="6415088" y="6308725"/>
            <a:ext cx="12969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fr-FR" altLang="fr-FR" sz="1200" u="sng"/>
              <a:t>Retour au début</a:t>
            </a:r>
          </a:p>
        </p:txBody>
      </p:sp>
      <p:pic>
        <p:nvPicPr>
          <p:cNvPr id="96263" name="Picture 10" descr="JD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91550" y="136525"/>
            <a:ext cx="517525"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5547" name="Text Box 11"/>
          <p:cNvSpPr txBox="1">
            <a:spLocks noChangeArrowheads="1"/>
          </p:cNvSpPr>
          <p:nvPr/>
        </p:nvSpPr>
        <p:spPr bwMode="auto">
          <a:xfrm>
            <a:off x="179388" y="6237288"/>
            <a:ext cx="85693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defRPr/>
            </a:pPr>
            <a:r>
              <a:rPr lang="fr-FR" altLang="fr-FR" b="1" i="1">
                <a:effectLst>
                  <a:outerShdw blurRad="38100" dist="38100" dir="2700000" algn="tl">
                    <a:srgbClr val="FFFFFF"/>
                  </a:outerShdw>
                </a:effectLst>
              </a:rPr>
              <a:t>Liaison glissière			</a:t>
            </a:r>
            <a:r>
              <a:rPr lang="fr-FR" altLang="fr-FR" b="1" i="1"/>
              <a:t>				            45</a:t>
            </a:r>
          </a:p>
        </p:txBody>
      </p:sp>
      <p:sp>
        <p:nvSpPr>
          <p:cNvPr id="96265" name="Text Box 12"/>
          <p:cNvSpPr txBox="1">
            <a:spLocks noChangeArrowheads="1"/>
          </p:cNvSpPr>
          <p:nvPr/>
        </p:nvSpPr>
        <p:spPr bwMode="auto">
          <a:xfrm>
            <a:off x="0" y="420688"/>
            <a:ext cx="9144000" cy="6096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fr-FR" altLang="fr-FR" sz="3400" b="1" u="sng">
                <a:cs typeface="Arial" panose="020B0604020202020204" pitchFamily="34" charset="0"/>
              </a:rPr>
              <a:t>Typologie des solutions</a:t>
            </a:r>
          </a:p>
        </p:txBody>
      </p:sp>
      <p:sp>
        <p:nvSpPr>
          <p:cNvPr id="96266" name="Rectangle 13"/>
          <p:cNvSpPr>
            <a:spLocks noChangeArrowheads="1"/>
          </p:cNvSpPr>
          <p:nvPr/>
        </p:nvSpPr>
        <p:spPr bwMode="auto">
          <a:xfrm>
            <a:off x="395288" y="1052513"/>
            <a:ext cx="83661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fr-FR" altLang="fr-FR" sz="2000"/>
              <a:t>Il existe 3 principaux types de réalisation pour le guidage en translation : </a:t>
            </a:r>
          </a:p>
        </p:txBody>
      </p:sp>
      <p:sp>
        <p:nvSpPr>
          <p:cNvPr id="96267" name="WordArt 14"/>
          <p:cNvSpPr>
            <a:spLocks noChangeArrowheads="1" noChangeShapeType="1" noTextEdit="1"/>
          </p:cNvSpPr>
          <p:nvPr/>
        </p:nvSpPr>
        <p:spPr bwMode="auto">
          <a:xfrm>
            <a:off x="998538" y="2627313"/>
            <a:ext cx="1233487" cy="2139950"/>
          </a:xfrm>
          <a:prstGeom prst="rect">
            <a:avLst/>
          </a:prstGeom>
        </p:spPr>
        <p:txBody>
          <a:bodyPr wrap="none" fromWordArt="1">
            <a:prstTxWarp prst="textPlain">
              <a:avLst>
                <a:gd name="adj" fmla="val 50000"/>
              </a:avLst>
            </a:prstTxWarp>
          </a:bodyPr>
          <a:lstStyle/>
          <a:p>
            <a:pPr algn="ctr"/>
            <a:r>
              <a:rPr lang="fr-FR" sz="3600" i="1" kern="10">
                <a:ln w="63500">
                  <a:solidFill>
                    <a:srgbClr val="000000"/>
                  </a:solidFill>
                  <a:round/>
                  <a:headEnd/>
                  <a:tailEnd/>
                </a:ln>
                <a:solidFill>
                  <a:schemeClr val="accent1"/>
                </a:solidFill>
                <a:effectLst>
                  <a:outerShdw dist="35921" dir="2700000" algn="ctr" rotWithShape="0">
                    <a:srgbClr val="808080">
                      <a:alpha val="79999"/>
                    </a:srgbClr>
                  </a:outerShdw>
                </a:effectLst>
                <a:latin typeface="Arial Black" panose="020B0A04020102020204" pitchFamily="34" charset="0"/>
              </a:rPr>
              <a:t>3</a:t>
            </a:r>
          </a:p>
        </p:txBody>
      </p:sp>
      <p:grpSp>
        <p:nvGrpSpPr>
          <p:cNvPr id="96268" name="Group 15"/>
          <p:cNvGrpSpPr>
            <a:grpSpLocks/>
          </p:cNvGrpSpPr>
          <p:nvPr/>
        </p:nvGrpSpPr>
        <p:grpSpPr bwMode="auto">
          <a:xfrm>
            <a:off x="2525713" y="1782763"/>
            <a:ext cx="4491037" cy="1192212"/>
            <a:chOff x="1591" y="1123"/>
            <a:chExt cx="2829" cy="751"/>
          </a:xfrm>
        </p:grpSpPr>
        <p:sp>
          <p:nvSpPr>
            <p:cNvPr id="96275" name="Text Box 16">
              <a:hlinkClick r:id="rId3" action="ppaction://hlinksldjump"/>
            </p:cNvPr>
            <p:cNvSpPr txBox="1">
              <a:spLocks noChangeArrowheads="1"/>
            </p:cNvSpPr>
            <p:nvPr/>
          </p:nvSpPr>
          <p:spPr bwMode="auto">
            <a:xfrm>
              <a:off x="2267" y="1123"/>
              <a:ext cx="2153" cy="292"/>
            </a:xfrm>
            <a:prstGeom prst="rect">
              <a:avLst/>
            </a:prstGeom>
            <a:solidFill>
              <a:schemeClr val="accent1"/>
            </a:solidFill>
            <a:ln w="635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fr-FR" altLang="fr-FR" sz="2000">
                  <a:solidFill>
                    <a:schemeClr val="hlink"/>
                  </a:solidFill>
                </a:rPr>
                <a:t>Par contact direct</a:t>
              </a:r>
            </a:p>
          </p:txBody>
        </p:sp>
        <p:sp>
          <p:nvSpPr>
            <p:cNvPr id="96276" name="Line 17"/>
            <p:cNvSpPr>
              <a:spLocks noChangeShapeType="1"/>
            </p:cNvSpPr>
            <p:nvPr/>
          </p:nvSpPr>
          <p:spPr bwMode="auto">
            <a:xfrm flipV="1">
              <a:off x="1591" y="1326"/>
              <a:ext cx="520" cy="548"/>
            </a:xfrm>
            <a:prstGeom prst="line">
              <a:avLst/>
            </a:prstGeom>
            <a:noFill/>
            <a:ln w="635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grpSp>
      <p:grpSp>
        <p:nvGrpSpPr>
          <p:cNvPr id="96269" name="Group 18"/>
          <p:cNvGrpSpPr>
            <a:grpSpLocks/>
          </p:cNvGrpSpPr>
          <p:nvPr/>
        </p:nvGrpSpPr>
        <p:grpSpPr bwMode="auto">
          <a:xfrm>
            <a:off x="2511425" y="3321050"/>
            <a:ext cx="4506913" cy="792163"/>
            <a:chOff x="1582" y="2092"/>
            <a:chExt cx="2839" cy="499"/>
          </a:xfrm>
        </p:grpSpPr>
        <p:sp>
          <p:nvSpPr>
            <p:cNvPr id="96273" name="Text Box 19">
              <a:hlinkClick r:id="rId5" action="ppaction://hlinksldjump"/>
            </p:cNvPr>
            <p:cNvSpPr txBox="1">
              <a:spLocks noChangeArrowheads="1"/>
            </p:cNvSpPr>
            <p:nvPr/>
          </p:nvSpPr>
          <p:spPr bwMode="auto">
            <a:xfrm>
              <a:off x="2267" y="2092"/>
              <a:ext cx="2154" cy="499"/>
            </a:xfrm>
            <a:prstGeom prst="rect">
              <a:avLst/>
            </a:prstGeom>
            <a:solidFill>
              <a:schemeClr val="accent1"/>
            </a:solidFill>
            <a:ln w="635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fr-FR" altLang="fr-FR" sz="2000"/>
                <a:t>Par interposition d’éléments roulants</a:t>
              </a:r>
            </a:p>
          </p:txBody>
        </p:sp>
        <p:sp>
          <p:nvSpPr>
            <p:cNvPr id="96274" name="Line 20"/>
            <p:cNvSpPr>
              <a:spLocks noChangeShapeType="1"/>
            </p:cNvSpPr>
            <p:nvPr/>
          </p:nvSpPr>
          <p:spPr bwMode="auto">
            <a:xfrm>
              <a:off x="1582" y="2331"/>
              <a:ext cx="435" cy="0"/>
            </a:xfrm>
            <a:prstGeom prst="line">
              <a:avLst/>
            </a:prstGeom>
            <a:noFill/>
            <a:ln w="635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grpSp>
      <p:grpSp>
        <p:nvGrpSpPr>
          <p:cNvPr id="96270" name="Group 21"/>
          <p:cNvGrpSpPr>
            <a:grpSpLocks/>
          </p:cNvGrpSpPr>
          <p:nvPr/>
        </p:nvGrpSpPr>
        <p:grpSpPr bwMode="auto">
          <a:xfrm>
            <a:off x="2525713" y="4378325"/>
            <a:ext cx="4492625" cy="1292225"/>
            <a:chOff x="1591" y="2758"/>
            <a:chExt cx="2830" cy="814"/>
          </a:xfrm>
        </p:grpSpPr>
        <p:sp>
          <p:nvSpPr>
            <p:cNvPr id="96271" name="Text Box 22">
              <a:hlinkClick r:id="rId6" action="ppaction://hlinksldjump"/>
            </p:cNvPr>
            <p:cNvSpPr txBox="1">
              <a:spLocks noChangeArrowheads="1"/>
            </p:cNvSpPr>
            <p:nvPr/>
          </p:nvSpPr>
          <p:spPr bwMode="auto">
            <a:xfrm>
              <a:off x="2267" y="3073"/>
              <a:ext cx="2154" cy="499"/>
            </a:xfrm>
            <a:prstGeom prst="rect">
              <a:avLst/>
            </a:prstGeom>
            <a:solidFill>
              <a:schemeClr val="accent1"/>
            </a:solidFill>
            <a:ln w="635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fr-FR" altLang="fr-FR" sz="2000"/>
                <a:t>Par interposition d’un film d’air ou d’huile</a:t>
              </a:r>
            </a:p>
          </p:txBody>
        </p:sp>
        <p:sp>
          <p:nvSpPr>
            <p:cNvPr id="96272" name="Line 23"/>
            <p:cNvSpPr>
              <a:spLocks noChangeShapeType="1"/>
            </p:cNvSpPr>
            <p:nvPr/>
          </p:nvSpPr>
          <p:spPr bwMode="auto">
            <a:xfrm>
              <a:off x="1591" y="2758"/>
              <a:ext cx="520" cy="548"/>
            </a:xfrm>
            <a:prstGeom prst="line">
              <a:avLst/>
            </a:prstGeom>
            <a:noFill/>
            <a:ln w="635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grpSp>
    </p:spTree>
  </p:cSld>
  <p:clrMapOvr>
    <a:masterClrMapping/>
  </p:clrMapOvr>
  <p:transition spd="med">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7282" name="Picture 4" descr="scse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476250"/>
            <a:ext cx="487362"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7283" name="Line 5"/>
          <p:cNvSpPr>
            <a:spLocks noChangeShapeType="1"/>
          </p:cNvSpPr>
          <p:nvPr/>
        </p:nvSpPr>
        <p:spPr bwMode="auto">
          <a:xfrm>
            <a:off x="323850" y="6237288"/>
            <a:ext cx="8351838" cy="0"/>
          </a:xfrm>
          <a:prstGeom prst="line">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97284" name="AutoShape 6">
            <a:hlinkClick r:id="" action="ppaction://hlinkshowjump?jump=nextslide"/>
          </p:cNvPr>
          <p:cNvSpPr>
            <a:spLocks noChangeArrowheads="1"/>
          </p:cNvSpPr>
          <p:nvPr/>
        </p:nvSpPr>
        <p:spPr bwMode="auto">
          <a:xfrm>
            <a:off x="8072438" y="6308725"/>
            <a:ext cx="215900" cy="287338"/>
          </a:xfrm>
          <a:prstGeom prst="rightArrow">
            <a:avLst>
              <a:gd name="adj1" fmla="val 48065"/>
              <a:gd name="adj2" fmla="val 5294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fr-FR" altLang="fr-FR" sz="1800"/>
          </a:p>
        </p:txBody>
      </p:sp>
      <p:sp>
        <p:nvSpPr>
          <p:cNvPr id="97285" name="AutoShape 7">
            <a:hlinkClick r:id="" action="ppaction://hlinkshowjump?jump=previousslide"/>
          </p:cNvPr>
          <p:cNvSpPr>
            <a:spLocks noChangeArrowheads="1"/>
          </p:cNvSpPr>
          <p:nvPr/>
        </p:nvSpPr>
        <p:spPr bwMode="auto">
          <a:xfrm flipH="1">
            <a:off x="7783513" y="6308725"/>
            <a:ext cx="215900" cy="287338"/>
          </a:xfrm>
          <a:prstGeom prst="rightArrow">
            <a:avLst>
              <a:gd name="adj1" fmla="val 48065"/>
              <a:gd name="adj2" fmla="val 5294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fr-FR" altLang="fr-FR" sz="1800"/>
          </a:p>
        </p:txBody>
      </p:sp>
      <p:sp>
        <p:nvSpPr>
          <p:cNvPr id="97286" name="Text Box 8">
            <a:hlinkClick r:id="rId3" action="ppaction://hlinksldjump"/>
          </p:cNvPr>
          <p:cNvSpPr txBox="1">
            <a:spLocks noChangeArrowheads="1"/>
          </p:cNvSpPr>
          <p:nvPr/>
        </p:nvSpPr>
        <p:spPr bwMode="auto">
          <a:xfrm>
            <a:off x="6415088" y="6308725"/>
            <a:ext cx="12969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fr-FR" altLang="fr-FR" sz="1200" u="sng"/>
              <a:t>Retour au début</a:t>
            </a:r>
          </a:p>
        </p:txBody>
      </p:sp>
      <p:pic>
        <p:nvPicPr>
          <p:cNvPr id="97287" name="Picture 10" descr="JD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91550" y="136525"/>
            <a:ext cx="517525"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571" name="Text Box 11"/>
          <p:cNvSpPr txBox="1">
            <a:spLocks noChangeArrowheads="1"/>
          </p:cNvSpPr>
          <p:nvPr/>
        </p:nvSpPr>
        <p:spPr bwMode="auto">
          <a:xfrm>
            <a:off x="179388" y="6237288"/>
            <a:ext cx="85693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defRPr/>
            </a:pPr>
            <a:r>
              <a:rPr lang="fr-FR" altLang="fr-FR" b="1" i="1">
                <a:effectLst>
                  <a:outerShdw blurRad="38100" dist="38100" dir="2700000" algn="tl">
                    <a:srgbClr val="FFFFFF"/>
                  </a:outerShdw>
                </a:effectLst>
              </a:rPr>
              <a:t>Liaison glissière			</a:t>
            </a:r>
            <a:r>
              <a:rPr lang="fr-FR" altLang="fr-FR" b="1" i="1"/>
              <a:t>				            50</a:t>
            </a:r>
          </a:p>
        </p:txBody>
      </p:sp>
      <p:sp>
        <p:nvSpPr>
          <p:cNvPr id="97289" name="Text Box 12"/>
          <p:cNvSpPr txBox="1">
            <a:spLocks noChangeArrowheads="1"/>
          </p:cNvSpPr>
          <p:nvPr/>
        </p:nvSpPr>
        <p:spPr bwMode="auto">
          <a:xfrm>
            <a:off x="0" y="420688"/>
            <a:ext cx="9144000" cy="6096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fr-FR" altLang="fr-FR" sz="3400" b="1" u="sng">
                <a:cs typeface="Arial" panose="020B0604020202020204" pitchFamily="34" charset="0"/>
              </a:rPr>
              <a:t>Interposition d’éléments roulants</a:t>
            </a:r>
          </a:p>
        </p:txBody>
      </p:sp>
      <p:sp>
        <p:nvSpPr>
          <p:cNvPr id="66573" name="Rectangle 13"/>
          <p:cNvSpPr>
            <a:spLocks noChangeArrowheads="1"/>
          </p:cNvSpPr>
          <p:nvPr/>
        </p:nvSpPr>
        <p:spPr bwMode="auto">
          <a:xfrm>
            <a:off x="395288" y="1049338"/>
            <a:ext cx="836136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fr-FR" altLang="fr-FR" sz="2000"/>
              <a:t>Il existe une grande variété d’éléments roulants standards permettant de réaliser une liaison </a:t>
            </a:r>
            <a:r>
              <a:rPr lang="fr-FR" altLang="fr-FR" sz="2000" i="1"/>
              <a:t>glissière</a:t>
            </a:r>
            <a:r>
              <a:rPr lang="fr-FR" altLang="fr-FR" sz="2000"/>
              <a:t> (voir figures suivantes). </a:t>
            </a:r>
          </a:p>
        </p:txBody>
      </p:sp>
      <p:grpSp>
        <p:nvGrpSpPr>
          <p:cNvPr id="66594" name="Group 34"/>
          <p:cNvGrpSpPr>
            <a:grpSpLocks/>
          </p:cNvGrpSpPr>
          <p:nvPr/>
        </p:nvGrpSpPr>
        <p:grpSpPr bwMode="auto">
          <a:xfrm>
            <a:off x="523875" y="1746250"/>
            <a:ext cx="2684463" cy="2084388"/>
            <a:chOff x="330" y="1100"/>
            <a:chExt cx="1691" cy="1313"/>
          </a:xfrm>
        </p:grpSpPr>
        <p:sp>
          <p:nvSpPr>
            <p:cNvPr id="97308" name="Rectangle 16"/>
            <p:cNvSpPr>
              <a:spLocks noChangeArrowheads="1"/>
            </p:cNvSpPr>
            <p:nvPr/>
          </p:nvSpPr>
          <p:spPr bwMode="auto">
            <a:xfrm>
              <a:off x="330" y="1100"/>
              <a:ext cx="1691" cy="130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fr-FR" altLang="fr-FR" sz="1800"/>
            </a:p>
          </p:txBody>
        </p:sp>
        <p:pic>
          <p:nvPicPr>
            <p:cNvPr id="97309" name="Picture 15" descr="120235"/>
            <p:cNvPicPr>
              <a:picLocks noChangeAspect="1" noChangeArrowheads="1"/>
            </p:cNvPicPr>
            <p:nvPr/>
          </p:nvPicPr>
          <p:blipFill>
            <a:blip r:embed="rId5">
              <a:extLst>
                <a:ext uri="{28A0092B-C50C-407E-A947-70E740481C1C}">
                  <a14:useLocalDpi xmlns:a14="http://schemas.microsoft.com/office/drawing/2010/main" val="0"/>
                </a:ext>
              </a:extLst>
            </a:blip>
            <a:srcRect l="15277" r="11455"/>
            <a:stretch>
              <a:fillRect/>
            </a:stretch>
          </p:blipFill>
          <p:spPr bwMode="auto">
            <a:xfrm>
              <a:off x="500" y="1102"/>
              <a:ext cx="1271" cy="1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7310" name="Rectangle 17"/>
            <p:cNvSpPr>
              <a:spLocks noChangeArrowheads="1"/>
            </p:cNvSpPr>
            <p:nvPr/>
          </p:nvSpPr>
          <p:spPr bwMode="auto">
            <a:xfrm>
              <a:off x="673" y="2182"/>
              <a:ext cx="10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fr-FR" altLang="fr-FR" sz="1800"/>
                <a:t>Douille à billes </a:t>
              </a:r>
            </a:p>
          </p:txBody>
        </p:sp>
      </p:grpSp>
      <p:grpSp>
        <p:nvGrpSpPr>
          <p:cNvPr id="66595" name="Group 35"/>
          <p:cNvGrpSpPr>
            <a:grpSpLocks/>
          </p:cNvGrpSpPr>
          <p:nvPr/>
        </p:nvGrpSpPr>
        <p:grpSpPr bwMode="auto">
          <a:xfrm>
            <a:off x="3333750" y="1746250"/>
            <a:ext cx="2684463" cy="2085975"/>
            <a:chOff x="2100" y="1100"/>
            <a:chExt cx="1691" cy="1314"/>
          </a:xfrm>
        </p:grpSpPr>
        <p:sp>
          <p:nvSpPr>
            <p:cNvPr id="97305" name="Rectangle 20"/>
            <p:cNvSpPr>
              <a:spLocks noChangeArrowheads="1"/>
            </p:cNvSpPr>
            <p:nvPr/>
          </p:nvSpPr>
          <p:spPr bwMode="auto">
            <a:xfrm>
              <a:off x="2100" y="1100"/>
              <a:ext cx="1691" cy="130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fr-FR" altLang="fr-FR" sz="1800"/>
            </a:p>
          </p:txBody>
        </p:sp>
        <p:pic>
          <p:nvPicPr>
            <p:cNvPr id="97306" name="Picture 19" descr="LF"/>
            <p:cNvPicPr>
              <a:picLocks noChangeAspect="1" noChangeArrowheads="1"/>
            </p:cNvPicPr>
            <p:nvPr/>
          </p:nvPicPr>
          <p:blipFill>
            <a:blip r:embed="rId6">
              <a:grayscl/>
              <a:extLst>
                <a:ext uri="{28A0092B-C50C-407E-A947-70E740481C1C}">
                  <a14:useLocalDpi xmlns:a14="http://schemas.microsoft.com/office/drawing/2010/main" val="0"/>
                </a:ext>
              </a:extLst>
            </a:blip>
            <a:srcRect/>
            <a:stretch>
              <a:fillRect/>
            </a:stretch>
          </p:blipFill>
          <p:spPr bwMode="auto">
            <a:xfrm>
              <a:off x="2162" y="1175"/>
              <a:ext cx="1591" cy="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7307" name="Rectangle 25"/>
            <p:cNvSpPr>
              <a:spLocks noChangeArrowheads="1"/>
            </p:cNvSpPr>
            <p:nvPr/>
          </p:nvSpPr>
          <p:spPr bwMode="auto">
            <a:xfrm>
              <a:off x="2317" y="2183"/>
              <a:ext cx="137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fr-FR" altLang="fr-FR" sz="1800"/>
                <a:t>Guidage par galets </a:t>
              </a:r>
            </a:p>
          </p:txBody>
        </p:sp>
      </p:grpSp>
      <p:grpSp>
        <p:nvGrpSpPr>
          <p:cNvPr id="66596" name="Group 36"/>
          <p:cNvGrpSpPr>
            <a:grpSpLocks/>
          </p:cNvGrpSpPr>
          <p:nvPr/>
        </p:nvGrpSpPr>
        <p:grpSpPr bwMode="auto">
          <a:xfrm>
            <a:off x="6143625" y="1746250"/>
            <a:ext cx="2684463" cy="2085975"/>
            <a:chOff x="3870" y="1100"/>
            <a:chExt cx="1691" cy="1314"/>
          </a:xfrm>
        </p:grpSpPr>
        <p:sp>
          <p:nvSpPr>
            <p:cNvPr id="97302" name="Rectangle 22"/>
            <p:cNvSpPr>
              <a:spLocks noChangeArrowheads="1"/>
            </p:cNvSpPr>
            <p:nvPr/>
          </p:nvSpPr>
          <p:spPr bwMode="auto">
            <a:xfrm>
              <a:off x="3870" y="1100"/>
              <a:ext cx="1691" cy="130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fr-FR" altLang="fr-FR" sz="1800"/>
            </a:p>
          </p:txBody>
        </p:sp>
        <p:pic>
          <p:nvPicPr>
            <p:cNvPr id="97303" name="Picture 21" descr="RUE"/>
            <p:cNvPicPr>
              <a:picLocks noChangeAspect="1" noChangeArrowheads="1"/>
            </p:cNvPicPr>
            <p:nvPr/>
          </p:nvPicPr>
          <p:blipFill>
            <a:blip r:embed="rId7">
              <a:grayscl/>
              <a:extLst>
                <a:ext uri="{28A0092B-C50C-407E-A947-70E740481C1C}">
                  <a14:useLocalDpi xmlns:a14="http://schemas.microsoft.com/office/drawing/2010/main" val="0"/>
                </a:ext>
              </a:extLst>
            </a:blip>
            <a:srcRect/>
            <a:stretch>
              <a:fillRect/>
            </a:stretch>
          </p:blipFill>
          <p:spPr bwMode="auto">
            <a:xfrm>
              <a:off x="3900" y="1185"/>
              <a:ext cx="1625" cy="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7304" name="Rectangle 26"/>
            <p:cNvSpPr>
              <a:spLocks noChangeArrowheads="1"/>
            </p:cNvSpPr>
            <p:nvPr/>
          </p:nvSpPr>
          <p:spPr bwMode="auto">
            <a:xfrm>
              <a:off x="4027" y="2183"/>
              <a:ext cx="14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fr-FR" altLang="fr-FR" sz="1800"/>
                <a:t>Guidage à rouleaux </a:t>
              </a:r>
            </a:p>
          </p:txBody>
        </p:sp>
      </p:grpSp>
      <p:grpSp>
        <p:nvGrpSpPr>
          <p:cNvPr id="66591" name="Group 31"/>
          <p:cNvGrpSpPr>
            <a:grpSpLocks/>
          </p:cNvGrpSpPr>
          <p:nvPr/>
        </p:nvGrpSpPr>
        <p:grpSpPr bwMode="auto">
          <a:xfrm>
            <a:off x="1633538" y="3925888"/>
            <a:ext cx="3194050" cy="2263775"/>
            <a:chOff x="2586" y="2473"/>
            <a:chExt cx="2012" cy="1426"/>
          </a:xfrm>
        </p:grpSpPr>
        <p:sp>
          <p:nvSpPr>
            <p:cNvPr id="97299" name="Rectangle 29"/>
            <p:cNvSpPr>
              <a:spLocks noChangeArrowheads="1"/>
            </p:cNvSpPr>
            <p:nvPr/>
          </p:nvSpPr>
          <p:spPr bwMode="auto">
            <a:xfrm>
              <a:off x="2586" y="2473"/>
              <a:ext cx="2012" cy="1426"/>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fr-FR" altLang="fr-FR" sz="1800"/>
            </a:p>
          </p:txBody>
        </p:sp>
        <p:pic>
          <p:nvPicPr>
            <p:cNvPr id="97300" name="Picture 28" descr="KU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17" y="2513"/>
              <a:ext cx="1896" cy="1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7301" name="Rectangle 30"/>
            <p:cNvSpPr>
              <a:spLocks noChangeArrowheads="1"/>
            </p:cNvSpPr>
            <p:nvPr/>
          </p:nvSpPr>
          <p:spPr bwMode="auto">
            <a:xfrm>
              <a:off x="2925" y="3651"/>
              <a:ext cx="13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fr-FR" altLang="fr-FR" sz="1800"/>
                <a:t>Guidage par billes </a:t>
              </a:r>
            </a:p>
          </p:txBody>
        </p:sp>
      </p:grpSp>
      <p:grpSp>
        <p:nvGrpSpPr>
          <p:cNvPr id="66593" name="Group 33"/>
          <p:cNvGrpSpPr>
            <a:grpSpLocks/>
          </p:cNvGrpSpPr>
          <p:nvPr/>
        </p:nvGrpSpPr>
        <p:grpSpPr bwMode="auto">
          <a:xfrm>
            <a:off x="4932363" y="3925888"/>
            <a:ext cx="3773487" cy="2263775"/>
            <a:chOff x="3107" y="2473"/>
            <a:chExt cx="2377" cy="1426"/>
          </a:xfrm>
        </p:grpSpPr>
        <p:sp>
          <p:nvSpPr>
            <p:cNvPr id="97296" name="Rectangle 27"/>
            <p:cNvSpPr>
              <a:spLocks noChangeArrowheads="1"/>
            </p:cNvSpPr>
            <p:nvPr/>
          </p:nvSpPr>
          <p:spPr bwMode="auto">
            <a:xfrm>
              <a:off x="3107" y="2473"/>
              <a:ext cx="2296" cy="1426"/>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fr-FR" altLang="fr-FR" sz="1800"/>
            </a:p>
          </p:txBody>
        </p:sp>
        <p:pic>
          <p:nvPicPr>
            <p:cNvPr id="97297" name="Picture 24" descr="Image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193" y="2485"/>
              <a:ext cx="1418" cy="1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7298" name="Rectangle 32"/>
            <p:cNvSpPr>
              <a:spLocks noChangeArrowheads="1"/>
            </p:cNvSpPr>
            <p:nvPr/>
          </p:nvSpPr>
          <p:spPr bwMode="auto">
            <a:xfrm>
              <a:off x="3600" y="3651"/>
              <a:ext cx="18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fr-FR" altLang="fr-FR" sz="1800"/>
                <a:t>Module de guidage linéaire </a:t>
              </a:r>
            </a:p>
          </p:txBody>
        </p:sp>
      </p:gr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66573"/>
                                        </p:tgtEl>
                                        <p:attrNameLst>
                                          <p:attrName>style.visibility</p:attrName>
                                        </p:attrNameLst>
                                      </p:cBhvr>
                                      <p:to>
                                        <p:strVal val="visible"/>
                                      </p:to>
                                    </p:set>
                                    <p:anim calcmode="discrete" valueType="clr">
                                      <p:cBhvr override="childStyle">
                                        <p:cTn id="7" dur="80"/>
                                        <p:tgtEl>
                                          <p:spTgt spid="66573"/>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6573"/>
                                        </p:tgtEl>
                                        <p:attrNameLst>
                                          <p:attrName>fillcolor</p:attrName>
                                        </p:attrNameLst>
                                      </p:cBhvr>
                                      <p:tavLst>
                                        <p:tav tm="0">
                                          <p:val>
                                            <p:clrVal>
                                              <a:schemeClr val="accent2"/>
                                            </p:clrVal>
                                          </p:val>
                                        </p:tav>
                                        <p:tav tm="50000">
                                          <p:val>
                                            <p:clrVal>
                                              <a:schemeClr val="hlink"/>
                                            </p:clrVal>
                                          </p:val>
                                        </p:tav>
                                      </p:tavLst>
                                    </p:anim>
                                    <p:set>
                                      <p:cBhvr>
                                        <p:cTn id="9" dur="80"/>
                                        <p:tgtEl>
                                          <p:spTgt spid="66573"/>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66594"/>
                                        </p:tgtEl>
                                        <p:attrNameLst>
                                          <p:attrName>style.visibility</p:attrName>
                                        </p:attrNameLst>
                                      </p:cBhvr>
                                      <p:to>
                                        <p:strVal val="visible"/>
                                      </p:to>
                                    </p:set>
                                    <p:animEffect transition="in" filter="fade">
                                      <p:cBhvr>
                                        <p:cTn id="14" dur="1000"/>
                                        <p:tgtEl>
                                          <p:spTgt spid="66594"/>
                                        </p:tgtEl>
                                      </p:cBhvr>
                                    </p:animEffect>
                                    <p:anim calcmode="lin" valueType="num">
                                      <p:cBhvr>
                                        <p:cTn id="15" dur="1000" fill="hold"/>
                                        <p:tgtEl>
                                          <p:spTgt spid="66594"/>
                                        </p:tgtEl>
                                        <p:attrNameLst>
                                          <p:attrName>ppt_x</p:attrName>
                                        </p:attrNameLst>
                                      </p:cBhvr>
                                      <p:tavLst>
                                        <p:tav tm="0">
                                          <p:val>
                                            <p:strVal val="#ppt_x"/>
                                          </p:val>
                                        </p:tav>
                                        <p:tav tm="100000">
                                          <p:val>
                                            <p:strVal val="#ppt_x"/>
                                          </p:val>
                                        </p:tav>
                                      </p:tavLst>
                                    </p:anim>
                                    <p:anim calcmode="lin" valueType="num">
                                      <p:cBhvr>
                                        <p:cTn id="16" dur="1000" fill="hold"/>
                                        <p:tgtEl>
                                          <p:spTgt spid="66594"/>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66595"/>
                                        </p:tgtEl>
                                        <p:attrNameLst>
                                          <p:attrName>style.visibility</p:attrName>
                                        </p:attrNameLst>
                                      </p:cBhvr>
                                      <p:to>
                                        <p:strVal val="visible"/>
                                      </p:to>
                                    </p:set>
                                    <p:animEffect transition="in" filter="fade">
                                      <p:cBhvr>
                                        <p:cTn id="21" dur="1000"/>
                                        <p:tgtEl>
                                          <p:spTgt spid="66595"/>
                                        </p:tgtEl>
                                      </p:cBhvr>
                                    </p:animEffect>
                                    <p:anim calcmode="lin" valueType="num">
                                      <p:cBhvr>
                                        <p:cTn id="22" dur="1000" fill="hold"/>
                                        <p:tgtEl>
                                          <p:spTgt spid="66595"/>
                                        </p:tgtEl>
                                        <p:attrNameLst>
                                          <p:attrName>ppt_x</p:attrName>
                                        </p:attrNameLst>
                                      </p:cBhvr>
                                      <p:tavLst>
                                        <p:tav tm="0">
                                          <p:val>
                                            <p:strVal val="#ppt_x"/>
                                          </p:val>
                                        </p:tav>
                                        <p:tav tm="100000">
                                          <p:val>
                                            <p:strVal val="#ppt_x"/>
                                          </p:val>
                                        </p:tav>
                                      </p:tavLst>
                                    </p:anim>
                                    <p:anim calcmode="lin" valueType="num">
                                      <p:cBhvr>
                                        <p:cTn id="23" dur="1000" fill="hold"/>
                                        <p:tgtEl>
                                          <p:spTgt spid="66595"/>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66596"/>
                                        </p:tgtEl>
                                        <p:attrNameLst>
                                          <p:attrName>style.visibility</p:attrName>
                                        </p:attrNameLst>
                                      </p:cBhvr>
                                      <p:to>
                                        <p:strVal val="visible"/>
                                      </p:to>
                                    </p:set>
                                    <p:animEffect transition="in" filter="fade">
                                      <p:cBhvr>
                                        <p:cTn id="28" dur="1000"/>
                                        <p:tgtEl>
                                          <p:spTgt spid="66596"/>
                                        </p:tgtEl>
                                      </p:cBhvr>
                                    </p:animEffect>
                                    <p:anim calcmode="lin" valueType="num">
                                      <p:cBhvr>
                                        <p:cTn id="29" dur="1000" fill="hold"/>
                                        <p:tgtEl>
                                          <p:spTgt spid="66596"/>
                                        </p:tgtEl>
                                        <p:attrNameLst>
                                          <p:attrName>ppt_x</p:attrName>
                                        </p:attrNameLst>
                                      </p:cBhvr>
                                      <p:tavLst>
                                        <p:tav tm="0">
                                          <p:val>
                                            <p:strVal val="#ppt_x"/>
                                          </p:val>
                                        </p:tav>
                                        <p:tav tm="100000">
                                          <p:val>
                                            <p:strVal val="#ppt_x"/>
                                          </p:val>
                                        </p:tav>
                                      </p:tavLst>
                                    </p:anim>
                                    <p:anim calcmode="lin" valueType="num">
                                      <p:cBhvr>
                                        <p:cTn id="30" dur="1000" fill="hold"/>
                                        <p:tgtEl>
                                          <p:spTgt spid="66596"/>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66591"/>
                                        </p:tgtEl>
                                        <p:attrNameLst>
                                          <p:attrName>style.visibility</p:attrName>
                                        </p:attrNameLst>
                                      </p:cBhvr>
                                      <p:to>
                                        <p:strVal val="visible"/>
                                      </p:to>
                                    </p:set>
                                    <p:animEffect transition="in" filter="fade">
                                      <p:cBhvr>
                                        <p:cTn id="35" dur="1000"/>
                                        <p:tgtEl>
                                          <p:spTgt spid="66591"/>
                                        </p:tgtEl>
                                      </p:cBhvr>
                                    </p:animEffect>
                                    <p:anim calcmode="lin" valueType="num">
                                      <p:cBhvr>
                                        <p:cTn id="36" dur="1000" fill="hold"/>
                                        <p:tgtEl>
                                          <p:spTgt spid="66591"/>
                                        </p:tgtEl>
                                        <p:attrNameLst>
                                          <p:attrName>ppt_x</p:attrName>
                                        </p:attrNameLst>
                                      </p:cBhvr>
                                      <p:tavLst>
                                        <p:tav tm="0">
                                          <p:val>
                                            <p:strVal val="#ppt_x"/>
                                          </p:val>
                                        </p:tav>
                                        <p:tav tm="100000">
                                          <p:val>
                                            <p:strVal val="#ppt_x"/>
                                          </p:val>
                                        </p:tav>
                                      </p:tavLst>
                                    </p:anim>
                                    <p:anim calcmode="lin" valueType="num">
                                      <p:cBhvr>
                                        <p:cTn id="37" dur="1000" fill="hold"/>
                                        <p:tgtEl>
                                          <p:spTgt spid="66591"/>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66593"/>
                                        </p:tgtEl>
                                        <p:attrNameLst>
                                          <p:attrName>style.visibility</p:attrName>
                                        </p:attrNameLst>
                                      </p:cBhvr>
                                      <p:to>
                                        <p:strVal val="visible"/>
                                      </p:to>
                                    </p:set>
                                    <p:animEffect transition="in" filter="fade">
                                      <p:cBhvr>
                                        <p:cTn id="42" dur="1000"/>
                                        <p:tgtEl>
                                          <p:spTgt spid="66593"/>
                                        </p:tgtEl>
                                      </p:cBhvr>
                                    </p:animEffect>
                                    <p:anim calcmode="lin" valueType="num">
                                      <p:cBhvr>
                                        <p:cTn id="43" dur="1000" fill="hold"/>
                                        <p:tgtEl>
                                          <p:spTgt spid="66593"/>
                                        </p:tgtEl>
                                        <p:attrNameLst>
                                          <p:attrName>ppt_x</p:attrName>
                                        </p:attrNameLst>
                                      </p:cBhvr>
                                      <p:tavLst>
                                        <p:tav tm="0">
                                          <p:val>
                                            <p:strVal val="#ppt_x"/>
                                          </p:val>
                                        </p:tav>
                                        <p:tav tm="100000">
                                          <p:val>
                                            <p:strVal val="#ppt_x"/>
                                          </p:val>
                                        </p:tav>
                                      </p:tavLst>
                                    </p:anim>
                                    <p:anim calcmode="lin" valueType="num">
                                      <p:cBhvr>
                                        <p:cTn id="44" dur="1000" fill="hold"/>
                                        <p:tgtEl>
                                          <p:spTgt spid="6659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7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8306" name="Picture 4" descr="scse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476250"/>
            <a:ext cx="487362"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8307" name="Line 5"/>
          <p:cNvSpPr>
            <a:spLocks noChangeShapeType="1"/>
          </p:cNvSpPr>
          <p:nvPr/>
        </p:nvSpPr>
        <p:spPr bwMode="auto">
          <a:xfrm>
            <a:off x="323850" y="6237288"/>
            <a:ext cx="8351838" cy="0"/>
          </a:xfrm>
          <a:prstGeom prst="line">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98308" name="AutoShape 6">
            <a:hlinkClick r:id="" action="ppaction://hlinkshowjump?jump=nextslide"/>
          </p:cNvPr>
          <p:cNvSpPr>
            <a:spLocks noChangeArrowheads="1"/>
          </p:cNvSpPr>
          <p:nvPr/>
        </p:nvSpPr>
        <p:spPr bwMode="auto">
          <a:xfrm>
            <a:off x="8072438" y="6308725"/>
            <a:ext cx="215900" cy="287338"/>
          </a:xfrm>
          <a:prstGeom prst="rightArrow">
            <a:avLst>
              <a:gd name="adj1" fmla="val 48065"/>
              <a:gd name="adj2" fmla="val 5294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fr-FR" altLang="fr-FR" sz="1800"/>
          </a:p>
        </p:txBody>
      </p:sp>
      <p:sp>
        <p:nvSpPr>
          <p:cNvPr id="98309" name="AutoShape 7">
            <a:hlinkClick r:id="" action="ppaction://hlinkshowjump?jump=previousslide"/>
          </p:cNvPr>
          <p:cNvSpPr>
            <a:spLocks noChangeArrowheads="1"/>
          </p:cNvSpPr>
          <p:nvPr/>
        </p:nvSpPr>
        <p:spPr bwMode="auto">
          <a:xfrm flipH="1">
            <a:off x="7783513" y="6308725"/>
            <a:ext cx="215900" cy="287338"/>
          </a:xfrm>
          <a:prstGeom prst="rightArrow">
            <a:avLst>
              <a:gd name="adj1" fmla="val 48065"/>
              <a:gd name="adj2" fmla="val 5294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fr-FR" altLang="fr-FR" sz="1800"/>
          </a:p>
        </p:txBody>
      </p:sp>
      <p:sp>
        <p:nvSpPr>
          <p:cNvPr id="98310" name="Text Box 8">
            <a:hlinkClick r:id="rId3" action="ppaction://hlinksldjump"/>
          </p:cNvPr>
          <p:cNvSpPr txBox="1">
            <a:spLocks noChangeArrowheads="1"/>
          </p:cNvSpPr>
          <p:nvPr/>
        </p:nvSpPr>
        <p:spPr bwMode="auto">
          <a:xfrm>
            <a:off x="6415088" y="6308725"/>
            <a:ext cx="12969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fr-FR" altLang="fr-FR" sz="1200" u="sng"/>
              <a:t>Retour au début</a:t>
            </a:r>
          </a:p>
        </p:txBody>
      </p:sp>
      <p:pic>
        <p:nvPicPr>
          <p:cNvPr id="98311" name="Picture 10" descr="JD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91550" y="136525"/>
            <a:ext cx="517525"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595" name="Text Box 11"/>
          <p:cNvSpPr txBox="1">
            <a:spLocks noChangeArrowheads="1"/>
          </p:cNvSpPr>
          <p:nvPr/>
        </p:nvSpPr>
        <p:spPr bwMode="auto">
          <a:xfrm>
            <a:off x="179388" y="6237288"/>
            <a:ext cx="85693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defRPr/>
            </a:pPr>
            <a:r>
              <a:rPr lang="fr-FR" altLang="fr-FR" b="1" i="1">
                <a:effectLst>
                  <a:outerShdw blurRad="38100" dist="38100" dir="2700000" algn="tl">
                    <a:srgbClr val="FFFFFF"/>
                  </a:outerShdw>
                </a:effectLst>
              </a:rPr>
              <a:t>Liaison glissière			</a:t>
            </a:r>
            <a:r>
              <a:rPr lang="fr-FR" altLang="fr-FR" b="1" i="1"/>
              <a:t>				            51</a:t>
            </a:r>
          </a:p>
        </p:txBody>
      </p:sp>
      <p:sp>
        <p:nvSpPr>
          <p:cNvPr id="98313" name="Text Box 12"/>
          <p:cNvSpPr txBox="1">
            <a:spLocks noChangeArrowheads="1"/>
          </p:cNvSpPr>
          <p:nvPr/>
        </p:nvSpPr>
        <p:spPr bwMode="auto">
          <a:xfrm>
            <a:off x="0" y="420688"/>
            <a:ext cx="9144000" cy="6096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fr-FR" altLang="fr-FR" sz="3400" b="1" u="sng">
                <a:cs typeface="Arial" panose="020B0604020202020204" pitchFamily="34" charset="0"/>
              </a:rPr>
              <a:t>Interposition d’éléments roulants</a:t>
            </a:r>
          </a:p>
        </p:txBody>
      </p:sp>
      <p:sp>
        <p:nvSpPr>
          <p:cNvPr id="67597" name="Rectangle 13"/>
          <p:cNvSpPr>
            <a:spLocks noChangeArrowheads="1"/>
          </p:cNvSpPr>
          <p:nvPr/>
        </p:nvSpPr>
        <p:spPr bwMode="auto">
          <a:xfrm>
            <a:off x="395288" y="1049338"/>
            <a:ext cx="822960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fr-FR" altLang="fr-FR" sz="2000"/>
              <a:t>Le coût de ces éléments limite leur utilisation aux cas pour lesquels le frottement doit être réduit et les efforts importants. </a:t>
            </a:r>
          </a:p>
          <a:p>
            <a:pPr eaLnBrk="1" hangingPunct="1">
              <a:spcBef>
                <a:spcPct val="0"/>
              </a:spcBef>
              <a:buClrTx/>
              <a:buSzTx/>
              <a:buFontTx/>
              <a:buNone/>
            </a:pPr>
            <a:r>
              <a:rPr lang="fr-FR" altLang="fr-FR" sz="2000"/>
              <a:t>Ces éléments admettent des vitesses importantes, un bon rendement et une grande précision.</a:t>
            </a:r>
          </a:p>
          <a:p>
            <a:pPr eaLnBrk="1" hangingPunct="1">
              <a:spcBef>
                <a:spcPct val="0"/>
              </a:spcBef>
              <a:buClrTx/>
              <a:buSzTx/>
              <a:buFontTx/>
              <a:buNone/>
            </a:pPr>
            <a:r>
              <a:rPr lang="fr-FR" altLang="fr-FR" sz="2000"/>
              <a:t>Ces solutions augmentent la précision de guidage et la rigidité, mais sont de réalisation plus délicate et donc plus coûteuse.</a:t>
            </a:r>
          </a:p>
        </p:txBody>
      </p:sp>
      <p:grpSp>
        <p:nvGrpSpPr>
          <p:cNvPr id="67604" name="Group 20"/>
          <p:cNvGrpSpPr>
            <a:grpSpLocks/>
          </p:cNvGrpSpPr>
          <p:nvPr/>
        </p:nvGrpSpPr>
        <p:grpSpPr bwMode="auto">
          <a:xfrm>
            <a:off x="1139825" y="3252788"/>
            <a:ext cx="3371850" cy="2773362"/>
            <a:chOff x="718" y="2049"/>
            <a:chExt cx="2124" cy="1747"/>
          </a:xfrm>
        </p:grpSpPr>
        <p:sp>
          <p:nvSpPr>
            <p:cNvPr id="98320" name="Rectangle 16"/>
            <p:cNvSpPr>
              <a:spLocks noChangeArrowheads="1"/>
            </p:cNvSpPr>
            <p:nvPr/>
          </p:nvSpPr>
          <p:spPr bwMode="auto">
            <a:xfrm>
              <a:off x="718" y="2049"/>
              <a:ext cx="2124" cy="174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fr-FR" altLang="fr-FR" sz="1800"/>
            </a:p>
          </p:txBody>
        </p:sp>
        <p:pic>
          <p:nvPicPr>
            <p:cNvPr id="98321" name="Picture 14" descr="17220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4" y="2086"/>
              <a:ext cx="1805" cy="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8322" name="Rectangle 18"/>
            <p:cNvSpPr>
              <a:spLocks noChangeArrowheads="1"/>
            </p:cNvSpPr>
            <p:nvPr/>
          </p:nvSpPr>
          <p:spPr bwMode="auto">
            <a:xfrm>
              <a:off x="810" y="3563"/>
              <a:ext cx="19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fr-FR" altLang="fr-FR" sz="1800"/>
                <a:t>Guidage à billes à 3 rangées </a:t>
              </a:r>
            </a:p>
          </p:txBody>
        </p:sp>
      </p:grpSp>
      <p:grpSp>
        <p:nvGrpSpPr>
          <p:cNvPr id="67605" name="Group 21"/>
          <p:cNvGrpSpPr>
            <a:grpSpLocks/>
          </p:cNvGrpSpPr>
          <p:nvPr/>
        </p:nvGrpSpPr>
        <p:grpSpPr bwMode="auto">
          <a:xfrm>
            <a:off x="4616450" y="3252788"/>
            <a:ext cx="3511550" cy="2773362"/>
            <a:chOff x="2908" y="2049"/>
            <a:chExt cx="2212" cy="1747"/>
          </a:xfrm>
        </p:grpSpPr>
        <p:sp>
          <p:nvSpPr>
            <p:cNvPr id="98317" name="Rectangle 17"/>
            <p:cNvSpPr>
              <a:spLocks noChangeArrowheads="1"/>
            </p:cNvSpPr>
            <p:nvPr/>
          </p:nvSpPr>
          <p:spPr bwMode="auto">
            <a:xfrm>
              <a:off x="2931" y="2049"/>
              <a:ext cx="2124" cy="174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fr-FR" altLang="fr-FR" sz="1800"/>
            </a:p>
          </p:txBody>
        </p:sp>
        <p:pic>
          <p:nvPicPr>
            <p:cNvPr id="98318" name="Picture 15" descr="17232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61" y="2086"/>
              <a:ext cx="1902" cy="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8319" name="Rectangle 19"/>
            <p:cNvSpPr>
              <a:spLocks noChangeArrowheads="1"/>
            </p:cNvSpPr>
            <p:nvPr/>
          </p:nvSpPr>
          <p:spPr bwMode="auto">
            <a:xfrm>
              <a:off x="2908" y="3563"/>
              <a:ext cx="2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fr-FR" altLang="fr-FR" sz="1800"/>
                <a:t>Guidage à rouleaux à 2 rangées </a:t>
              </a:r>
            </a:p>
          </p:txBody>
        </p:sp>
      </p:gr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7597"/>
                                        </p:tgtEl>
                                        <p:attrNameLst>
                                          <p:attrName>style.visibility</p:attrName>
                                        </p:attrNameLst>
                                      </p:cBhvr>
                                      <p:to>
                                        <p:strVal val="visible"/>
                                      </p:to>
                                    </p:set>
                                    <p:animEffect transition="in" filter="fade">
                                      <p:cBhvr>
                                        <p:cTn id="7" dur="1000"/>
                                        <p:tgtEl>
                                          <p:spTgt spid="67597"/>
                                        </p:tgtEl>
                                      </p:cBhvr>
                                    </p:animEffect>
                                    <p:anim calcmode="lin" valueType="num">
                                      <p:cBhvr>
                                        <p:cTn id="8" dur="1000" fill="hold"/>
                                        <p:tgtEl>
                                          <p:spTgt spid="67597"/>
                                        </p:tgtEl>
                                        <p:attrNameLst>
                                          <p:attrName>ppt_x</p:attrName>
                                        </p:attrNameLst>
                                      </p:cBhvr>
                                      <p:tavLst>
                                        <p:tav tm="0">
                                          <p:val>
                                            <p:strVal val="#ppt_x"/>
                                          </p:val>
                                        </p:tav>
                                        <p:tav tm="100000">
                                          <p:val>
                                            <p:strVal val="#ppt_x"/>
                                          </p:val>
                                        </p:tav>
                                      </p:tavLst>
                                    </p:anim>
                                    <p:anim calcmode="lin" valueType="num">
                                      <p:cBhvr>
                                        <p:cTn id="9" dur="1000" fill="hold"/>
                                        <p:tgtEl>
                                          <p:spTgt spid="6759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67604"/>
                                        </p:tgtEl>
                                        <p:attrNameLst>
                                          <p:attrName>style.visibility</p:attrName>
                                        </p:attrNameLst>
                                      </p:cBhvr>
                                      <p:to>
                                        <p:strVal val="visible"/>
                                      </p:to>
                                    </p:set>
                                    <p:animEffect transition="in" filter="fade">
                                      <p:cBhvr>
                                        <p:cTn id="14" dur="1000"/>
                                        <p:tgtEl>
                                          <p:spTgt spid="67604"/>
                                        </p:tgtEl>
                                      </p:cBhvr>
                                    </p:animEffect>
                                    <p:anim calcmode="lin" valueType="num">
                                      <p:cBhvr>
                                        <p:cTn id="15" dur="1000" fill="hold"/>
                                        <p:tgtEl>
                                          <p:spTgt spid="67604"/>
                                        </p:tgtEl>
                                        <p:attrNameLst>
                                          <p:attrName>ppt_x</p:attrName>
                                        </p:attrNameLst>
                                      </p:cBhvr>
                                      <p:tavLst>
                                        <p:tav tm="0">
                                          <p:val>
                                            <p:strVal val="#ppt_x"/>
                                          </p:val>
                                        </p:tav>
                                        <p:tav tm="100000">
                                          <p:val>
                                            <p:strVal val="#ppt_x"/>
                                          </p:val>
                                        </p:tav>
                                      </p:tavLst>
                                    </p:anim>
                                    <p:anim calcmode="lin" valueType="num">
                                      <p:cBhvr>
                                        <p:cTn id="16" dur="1000" fill="hold"/>
                                        <p:tgtEl>
                                          <p:spTgt spid="67604"/>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67605"/>
                                        </p:tgtEl>
                                        <p:attrNameLst>
                                          <p:attrName>style.visibility</p:attrName>
                                        </p:attrNameLst>
                                      </p:cBhvr>
                                      <p:to>
                                        <p:strVal val="visible"/>
                                      </p:to>
                                    </p:set>
                                    <p:animEffect transition="in" filter="fade">
                                      <p:cBhvr>
                                        <p:cTn id="21" dur="1000"/>
                                        <p:tgtEl>
                                          <p:spTgt spid="67605"/>
                                        </p:tgtEl>
                                      </p:cBhvr>
                                    </p:animEffect>
                                    <p:anim calcmode="lin" valueType="num">
                                      <p:cBhvr>
                                        <p:cTn id="22" dur="1000" fill="hold"/>
                                        <p:tgtEl>
                                          <p:spTgt spid="67605"/>
                                        </p:tgtEl>
                                        <p:attrNameLst>
                                          <p:attrName>ppt_x</p:attrName>
                                        </p:attrNameLst>
                                      </p:cBhvr>
                                      <p:tavLst>
                                        <p:tav tm="0">
                                          <p:val>
                                            <p:strVal val="#ppt_x"/>
                                          </p:val>
                                        </p:tav>
                                        <p:tav tm="100000">
                                          <p:val>
                                            <p:strVal val="#ppt_x"/>
                                          </p:val>
                                        </p:tav>
                                      </p:tavLst>
                                    </p:anim>
                                    <p:anim calcmode="lin" valueType="num">
                                      <p:cBhvr>
                                        <p:cTn id="23" dur="1000" fill="hold"/>
                                        <p:tgtEl>
                                          <p:spTgt spid="6760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9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9330" name="Picture 4" descr="scse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476250"/>
            <a:ext cx="487362"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9331" name="Line 5"/>
          <p:cNvSpPr>
            <a:spLocks noChangeShapeType="1"/>
          </p:cNvSpPr>
          <p:nvPr/>
        </p:nvSpPr>
        <p:spPr bwMode="auto">
          <a:xfrm>
            <a:off x="323850" y="6237288"/>
            <a:ext cx="8351838" cy="0"/>
          </a:xfrm>
          <a:prstGeom prst="line">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99332" name="AutoShape 6">
            <a:hlinkClick r:id="" action="ppaction://hlinkshowjump?jump=nextslide"/>
          </p:cNvPr>
          <p:cNvSpPr>
            <a:spLocks noChangeArrowheads="1"/>
          </p:cNvSpPr>
          <p:nvPr/>
        </p:nvSpPr>
        <p:spPr bwMode="auto">
          <a:xfrm>
            <a:off x="8072438" y="6308725"/>
            <a:ext cx="215900" cy="287338"/>
          </a:xfrm>
          <a:prstGeom prst="rightArrow">
            <a:avLst>
              <a:gd name="adj1" fmla="val 48065"/>
              <a:gd name="adj2" fmla="val 5294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fr-FR" altLang="fr-FR" sz="1800"/>
          </a:p>
        </p:txBody>
      </p:sp>
      <p:sp>
        <p:nvSpPr>
          <p:cNvPr id="99333" name="AutoShape 7">
            <a:hlinkClick r:id="" action="ppaction://hlinkshowjump?jump=previousslide"/>
          </p:cNvPr>
          <p:cNvSpPr>
            <a:spLocks noChangeArrowheads="1"/>
          </p:cNvSpPr>
          <p:nvPr/>
        </p:nvSpPr>
        <p:spPr bwMode="auto">
          <a:xfrm flipH="1">
            <a:off x="7783513" y="6308725"/>
            <a:ext cx="215900" cy="287338"/>
          </a:xfrm>
          <a:prstGeom prst="rightArrow">
            <a:avLst>
              <a:gd name="adj1" fmla="val 48065"/>
              <a:gd name="adj2" fmla="val 5294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fr-FR" altLang="fr-FR" sz="1800"/>
          </a:p>
        </p:txBody>
      </p:sp>
      <p:sp>
        <p:nvSpPr>
          <p:cNvPr id="99334" name="Text Box 8">
            <a:hlinkClick r:id="rId3" action="ppaction://hlinksldjump"/>
          </p:cNvPr>
          <p:cNvSpPr txBox="1">
            <a:spLocks noChangeArrowheads="1"/>
          </p:cNvSpPr>
          <p:nvPr/>
        </p:nvSpPr>
        <p:spPr bwMode="auto">
          <a:xfrm>
            <a:off x="6415088" y="6308725"/>
            <a:ext cx="12969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fr-FR" altLang="fr-FR" sz="1200" u="sng"/>
              <a:t>Retour au début</a:t>
            </a:r>
          </a:p>
        </p:txBody>
      </p:sp>
      <p:pic>
        <p:nvPicPr>
          <p:cNvPr id="99335" name="Picture 10" descr="JD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91550" y="136525"/>
            <a:ext cx="517525"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19" name="Text Box 11"/>
          <p:cNvSpPr txBox="1">
            <a:spLocks noChangeArrowheads="1"/>
          </p:cNvSpPr>
          <p:nvPr/>
        </p:nvSpPr>
        <p:spPr bwMode="auto">
          <a:xfrm>
            <a:off x="179388" y="6237288"/>
            <a:ext cx="85693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defRPr/>
            </a:pPr>
            <a:r>
              <a:rPr lang="fr-FR" altLang="fr-FR" b="1" i="1">
                <a:effectLst>
                  <a:outerShdw blurRad="38100" dist="38100" dir="2700000" algn="tl">
                    <a:srgbClr val="FFFFFF"/>
                  </a:outerShdw>
                </a:effectLst>
              </a:rPr>
              <a:t>Liaison glissière			</a:t>
            </a:r>
            <a:r>
              <a:rPr lang="fr-FR" altLang="fr-FR" b="1" i="1"/>
              <a:t>				            45</a:t>
            </a:r>
          </a:p>
        </p:txBody>
      </p:sp>
      <p:sp>
        <p:nvSpPr>
          <p:cNvPr id="99337" name="Text Box 12"/>
          <p:cNvSpPr txBox="1">
            <a:spLocks noChangeArrowheads="1"/>
          </p:cNvSpPr>
          <p:nvPr/>
        </p:nvSpPr>
        <p:spPr bwMode="auto">
          <a:xfrm>
            <a:off x="0" y="420688"/>
            <a:ext cx="9144000" cy="6096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fr-FR" altLang="fr-FR" sz="3400" b="1" u="sng">
                <a:cs typeface="Arial" panose="020B0604020202020204" pitchFamily="34" charset="0"/>
              </a:rPr>
              <a:t>Typologie des solutions</a:t>
            </a:r>
          </a:p>
        </p:txBody>
      </p:sp>
      <p:sp>
        <p:nvSpPr>
          <p:cNvPr id="99338" name="Rectangle 13"/>
          <p:cNvSpPr>
            <a:spLocks noChangeArrowheads="1"/>
          </p:cNvSpPr>
          <p:nvPr/>
        </p:nvSpPr>
        <p:spPr bwMode="auto">
          <a:xfrm>
            <a:off x="395288" y="1052513"/>
            <a:ext cx="83661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fr-FR" altLang="fr-FR" sz="2000"/>
              <a:t>Il existe 3 principaux types de réalisation pour le guidage en translation : </a:t>
            </a:r>
          </a:p>
        </p:txBody>
      </p:sp>
      <p:sp>
        <p:nvSpPr>
          <p:cNvPr id="99339" name="WordArt 14"/>
          <p:cNvSpPr>
            <a:spLocks noChangeArrowheads="1" noChangeShapeType="1" noTextEdit="1"/>
          </p:cNvSpPr>
          <p:nvPr/>
        </p:nvSpPr>
        <p:spPr bwMode="auto">
          <a:xfrm>
            <a:off x="998538" y="2627313"/>
            <a:ext cx="1233487" cy="2139950"/>
          </a:xfrm>
          <a:prstGeom prst="rect">
            <a:avLst/>
          </a:prstGeom>
        </p:spPr>
        <p:txBody>
          <a:bodyPr wrap="none" fromWordArt="1">
            <a:prstTxWarp prst="textPlain">
              <a:avLst>
                <a:gd name="adj" fmla="val 50000"/>
              </a:avLst>
            </a:prstTxWarp>
          </a:bodyPr>
          <a:lstStyle/>
          <a:p>
            <a:pPr algn="ctr"/>
            <a:r>
              <a:rPr lang="fr-FR" sz="3600" i="1" kern="10">
                <a:ln w="63500">
                  <a:solidFill>
                    <a:srgbClr val="000000"/>
                  </a:solidFill>
                  <a:round/>
                  <a:headEnd/>
                  <a:tailEnd/>
                </a:ln>
                <a:solidFill>
                  <a:schemeClr val="accent1"/>
                </a:solidFill>
                <a:effectLst>
                  <a:outerShdw dist="35921" dir="2700000" algn="ctr" rotWithShape="0">
                    <a:srgbClr val="808080">
                      <a:alpha val="79999"/>
                    </a:srgbClr>
                  </a:outerShdw>
                </a:effectLst>
                <a:latin typeface="Arial Black" panose="020B0A04020102020204" pitchFamily="34" charset="0"/>
              </a:rPr>
              <a:t>3</a:t>
            </a:r>
          </a:p>
        </p:txBody>
      </p:sp>
      <p:grpSp>
        <p:nvGrpSpPr>
          <p:cNvPr id="99340" name="Group 15"/>
          <p:cNvGrpSpPr>
            <a:grpSpLocks/>
          </p:cNvGrpSpPr>
          <p:nvPr/>
        </p:nvGrpSpPr>
        <p:grpSpPr bwMode="auto">
          <a:xfrm>
            <a:off x="2525713" y="1782763"/>
            <a:ext cx="4491037" cy="1192212"/>
            <a:chOff x="1591" y="1123"/>
            <a:chExt cx="2829" cy="751"/>
          </a:xfrm>
        </p:grpSpPr>
        <p:sp>
          <p:nvSpPr>
            <p:cNvPr id="99347" name="Text Box 16">
              <a:hlinkClick r:id="rId3" action="ppaction://hlinksldjump"/>
            </p:cNvPr>
            <p:cNvSpPr txBox="1">
              <a:spLocks noChangeArrowheads="1"/>
            </p:cNvSpPr>
            <p:nvPr/>
          </p:nvSpPr>
          <p:spPr bwMode="auto">
            <a:xfrm>
              <a:off x="2267" y="1123"/>
              <a:ext cx="2153" cy="292"/>
            </a:xfrm>
            <a:prstGeom prst="rect">
              <a:avLst/>
            </a:prstGeom>
            <a:solidFill>
              <a:schemeClr val="accent1"/>
            </a:solidFill>
            <a:ln w="635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fr-FR" altLang="fr-FR" sz="2000">
                  <a:solidFill>
                    <a:schemeClr val="hlink"/>
                  </a:solidFill>
                </a:rPr>
                <a:t>Par contact direct</a:t>
              </a:r>
            </a:p>
          </p:txBody>
        </p:sp>
        <p:sp>
          <p:nvSpPr>
            <p:cNvPr id="99348" name="Line 17"/>
            <p:cNvSpPr>
              <a:spLocks noChangeShapeType="1"/>
            </p:cNvSpPr>
            <p:nvPr/>
          </p:nvSpPr>
          <p:spPr bwMode="auto">
            <a:xfrm flipV="1">
              <a:off x="1591" y="1326"/>
              <a:ext cx="520" cy="548"/>
            </a:xfrm>
            <a:prstGeom prst="line">
              <a:avLst/>
            </a:prstGeom>
            <a:noFill/>
            <a:ln w="635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grpSp>
      <p:grpSp>
        <p:nvGrpSpPr>
          <p:cNvPr id="99341" name="Group 18"/>
          <p:cNvGrpSpPr>
            <a:grpSpLocks/>
          </p:cNvGrpSpPr>
          <p:nvPr/>
        </p:nvGrpSpPr>
        <p:grpSpPr bwMode="auto">
          <a:xfrm>
            <a:off x="2511425" y="3321050"/>
            <a:ext cx="4506913" cy="792163"/>
            <a:chOff x="1582" y="2092"/>
            <a:chExt cx="2839" cy="499"/>
          </a:xfrm>
        </p:grpSpPr>
        <p:sp>
          <p:nvSpPr>
            <p:cNvPr id="99345" name="Text Box 19">
              <a:hlinkClick r:id="rId5" action="ppaction://hlinksldjump"/>
            </p:cNvPr>
            <p:cNvSpPr txBox="1">
              <a:spLocks noChangeArrowheads="1"/>
            </p:cNvSpPr>
            <p:nvPr/>
          </p:nvSpPr>
          <p:spPr bwMode="auto">
            <a:xfrm>
              <a:off x="2267" y="2092"/>
              <a:ext cx="2154" cy="499"/>
            </a:xfrm>
            <a:prstGeom prst="rect">
              <a:avLst/>
            </a:prstGeom>
            <a:solidFill>
              <a:schemeClr val="accent1"/>
            </a:solidFill>
            <a:ln w="635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fr-FR" altLang="fr-FR" sz="2000">
                  <a:solidFill>
                    <a:schemeClr val="hlink"/>
                  </a:solidFill>
                </a:rPr>
                <a:t>Par interposition d’éléments roulants</a:t>
              </a:r>
            </a:p>
          </p:txBody>
        </p:sp>
        <p:sp>
          <p:nvSpPr>
            <p:cNvPr id="99346" name="Line 20"/>
            <p:cNvSpPr>
              <a:spLocks noChangeShapeType="1"/>
            </p:cNvSpPr>
            <p:nvPr/>
          </p:nvSpPr>
          <p:spPr bwMode="auto">
            <a:xfrm>
              <a:off x="1582" y="2331"/>
              <a:ext cx="435" cy="0"/>
            </a:xfrm>
            <a:prstGeom prst="line">
              <a:avLst/>
            </a:prstGeom>
            <a:noFill/>
            <a:ln w="635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grpSp>
      <p:grpSp>
        <p:nvGrpSpPr>
          <p:cNvPr id="99342" name="Group 21"/>
          <p:cNvGrpSpPr>
            <a:grpSpLocks/>
          </p:cNvGrpSpPr>
          <p:nvPr/>
        </p:nvGrpSpPr>
        <p:grpSpPr bwMode="auto">
          <a:xfrm>
            <a:off x="2525713" y="4378325"/>
            <a:ext cx="4492625" cy="1292225"/>
            <a:chOff x="1591" y="2758"/>
            <a:chExt cx="2830" cy="814"/>
          </a:xfrm>
        </p:grpSpPr>
        <p:sp>
          <p:nvSpPr>
            <p:cNvPr id="99343" name="Text Box 22">
              <a:hlinkClick r:id="" action="ppaction://hlinkshowjump?jump=nextslide"/>
            </p:cNvPr>
            <p:cNvSpPr txBox="1">
              <a:spLocks noChangeArrowheads="1"/>
            </p:cNvSpPr>
            <p:nvPr/>
          </p:nvSpPr>
          <p:spPr bwMode="auto">
            <a:xfrm>
              <a:off x="2267" y="3073"/>
              <a:ext cx="2154" cy="499"/>
            </a:xfrm>
            <a:prstGeom prst="rect">
              <a:avLst/>
            </a:prstGeom>
            <a:solidFill>
              <a:schemeClr val="accent1"/>
            </a:solidFill>
            <a:ln w="635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fr-FR" altLang="fr-FR" sz="2000"/>
                <a:t>Par interposition d’un film d’air ou d’huile</a:t>
              </a:r>
            </a:p>
          </p:txBody>
        </p:sp>
        <p:sp>
          <p:nvSpPr>
            <p:cNvPr id="99344" name="Line 23"/>
            <p:cNvSpPr>
              <a:spLocks noChangeShapeType="1"/>
            </p:cNvSpPr>
            <p:nvPr/>
          </p:nvSpPr>
          <p:spPr bwMode="auto">
            <a:xfrm>
              <a:off x="1591" y="2758"/>
              <a:ext cx="520" cy="548"/>
            </a:xfrm>
            <a:prstGeom prst="line">
              <a:avLst/>
            </a:prstGeom>
            <a:noFill/>
            <a:ln w="635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grpSp>
    </p:spTree>
  </p:cSld>
  <p:clrMapOvr>
    <a:masterClrMapping/>
  </p:clrMapOvr>
  <p:transition spd="med">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0354" name="Picture 4" descr="scse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476250"/>
            <a:ext cx="487362"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355" name="Line 5"/>
          <p:cNvSpPr>
            <a:spLocks noChangeShapeType="1"/>
          </p:cNvSpPr>
          <p:nvPr/>
        </p:nvSpPr>
        <p:spPr bwMode="auto">
          <a:xfrm>
            <a:off x="323850" y="6237288"/>
            <a:ext cx="8351838" cy="0"/>
          </a:xfrm>
          <a:prstGeom prst="line">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00356" name="AutoShape 6">
            <a:hlinkClick r:id="" action="ppaction://hlinkshowjump?jump=nextslide"/>
          </p:cNvPr>
          <p:cNvSpPr>
            <a:spLocks noChangeArrowheads="1"/>
          </p:cNvSpPr>
          <p:nvPr/>
        </p:nvSpPr>
        <p:spPr bwMode="auto">
          <a:xfrm>
            <a:off x="8072438" y="6308725"/>
            <a:ext cx="215900" cy="287338"/>
          </a:xfrm>
          <a:prstGeom prst="rightArrow">
            <a:avLst>
              <a:gd name="adj1" fmla="val 48065"/>
              <a:gd name="adj2" fmla="val 5294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fr-FR" altLang="fr-FR" sz="1800"/>
          </a:p>
        </p:txBody>
      </p:sp>
      <p:sp>
        <p:nvSpPr>
          <p:cNvPr id="100357" name="AutoShape 7">
            <a:hlinkClick r:id="" action="ppaction://hlinkshowjump?jump=previousslide"/>
          </p:cNvPr>
          <p:cNvSpPr>
            <a:spLocks noChangeArrowheads="1"/>
          </p:cNvSpPr>
          <p:nvPr/>
        </p:nvSpPr>
        <p:spPr bwMode="auto">
          <a:xfrm flipH="1">
            <a:off x="7783513" y="6308725"/>
            <a:ext cx="215900" cy="287338"/>
          </a:xfrm>
          <a:prstGeom prst="rightArrow">
            <a:avLst>
              <a:gd name="adj1" fmla="val 48065"/>
              <a:gd name="adj2" fmla="val 5294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fr-FR" altLang="fr-FR" sz="1800"/>
          </a:p>
        </p:txBody>
      </p:sp>
      <p:sp>
        <p:nvSpPr>
          <p:cNvPr id="100358" name="Text Box 8">
            <a:hlinkClick r:id="rId3" action="ppaction://hlinksldjump"/>
          </p:cNvPr>
          <p:cNvSpPr txBox="1">
            <a:spLocks noChangeArrowheads="1"/>
          </p:cNvSpPr>
          <p:nvPr/>
        </p:nvSpPr>
        <p:spPr bwMode="auto">
          <a:xfrm>
            <a:off x="6415088" y="6308725"/>
            <a:ext cx="12969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fr-FR" altLang="fr-FR" sz="1200" u="sng"/>
              <a:t>Retour au début</a:t>
            </a:r>
          </a:p>
        </p:txBody>
      </p:sp>
      <p:pic>
        <p:nvPicPr>
          <p:cNvPr id="100359" name="Picture 10" descr="JD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91550" y="136525"/>
            <a:ext cx="517525"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643" name="Text Box 11"/>
          <p:cNvSpPr txBox="1">
            <a:spLocks noChangeArrowheads="1"/>
          </p:cNvSpPr>
          <p:nvPr/>
        </p:nvSpPr>
        <p:spPr bwMode="auto">
          <a:xfrm>
            <a:off x="179388" y="6237288"/>
            <a:ext cx="85693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defRPr/>
            </a:pPr>
            <a:r>
              <a:rPr lang="fr-FR" altLang="fr-FR" b="1" i="1">
                <a:effectLst>
                  <a:outerShdw blurRad="38100" dist="38100" dir="2700000" algn="tl">
                    <a:srgbClr val="FFFFFF"/>
                  </a:outerShdw>
                </a:effectLst>
              </a:rPr>
              <a:t>Liaison glissière			</a:t>
            </a:r>
            <a:r>
              <a:rPr lang="fr-FR" altLang="fr-FR" b="1" i="1"/>
              <a:t>				            52</a:t>
            </a:r>
          </a:p>
        </p:txBody>
      </p:sp>
      <p:sp>
        <p:nvSpPr>
          <p:cNvPr id="100361" name="Text Box 12"/>
          <p:cNvSpPr txBox="1">
            <a:spLocks noChangeArrowheads="1"/>
          </p:cNvSpPr>
          <p:nvPr/>
        </p:nvSpPr>
        <p:spPr bwMode="auto">
          <a:xfrm>
            <a:off x="600075" y="420688"/>
            <a:ext cx="8543925" cy="6096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fr-FR" altLang="fr-FR" sz="3400" b="1" u="sng">
                <a:cs typeface="Arial" panose="020B0604020202020204" pitchFamily="34" charset="0"/>
              </a:rPr>
              <a:t>Interposition d’un film d’air et d’huile </a:t>
            </a:r>
          </a:p>
        </p:txBody>
      </p:sp>
      <p:sp>
        <p:nvSpPr>
          <p:cNvPr id="69645" name="Rectangle 13"/>
          <p:cNvSpPr>
            <a:spLocks noChangeArrowheads="1"/>
          </p:cNvSpPr>
          <p:nvPr/>
        </p:nvSpPr>
        <p:spPr bwMode="auto">
          <a:xfrm>
            <a:off x="395288" y="2220913"/>
            <a:ext cx="8558212"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fr-FR" altLang="fr-FR" sz="2000"/>
              <a:t>La sustentation par injection de fluide (air ou huile) évite le contact entre le coulisseau et la glissière. Ce type de guidage permet d’obtenir des propriétés antifriction et de guidage de très haut niveau.</a:t>
            </a:r>
          </a:p>
          <a:p>
            <a:pPr eaLnBrk="1" hangingPunct="1">
              <a:spcBef>
                <a:spcPct val="0"/>
              </a:spcBef>
              <a:buClrTx/>
              <a:buSzTx/>
              <a:buFontTx/>
              <a:buNone/>
            </a:pPr>
            <a:r>
              <a:rPr lang="fr-FR" altLang="fr-FR" sz="2000"/>
              <a:t>Ces solutions sont très coûteuses à fabriquer et à exploiter. Elles sont donc réservées, en général, aux appareils de haute précision (machines à contrôler par exemple). </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9645"/>
                                        </p:tgtEl>
                                        <p:attrNameLst>
                                          <p:attrName>style.visibility</p:attrName>
                                        </p:attrNameLst>
                                      </p:cBhvr>
                                      <p:to>
                                        <p:strVal val="visible"/>
                                      </p:to>
                                    </p:set>
                                    <p:animEffect transition="in" filter="fade">
                                      <p:cBhvr>
                                        <p:cTn id="7" dur="1000"/>
                                        <p:tgtEl>
                                          <p:spTgt spid="69645"/>
                                        </p:tgtEl>
                                      </p:cBhvr>
                                    </p:animEffect>
                                    <p:anim calcmode="lin" valueType="num">
                                      <p:cBhvr>
                                        <p:cTn id="8" dur="1000" fill="hold"/>
                                        <p:tgtEl>
                                          <p:spTgt spid="69645"/>
                                        </p:tgtEl>
                                        <p:attrNameLst>
                                          <p:attrName>ppt_x</p:attrName>
                                        </p:attrNameLst>
                                      </p:cBhvr>
                                      <p:tavLst>
                                        <p:tav tm="0">
                                          <p:val>
                                            <p:strVal val="#ppt_x"/>
                                          </p:val>
                                        </p:tav>
                                        <p:tav tm="100000">
                                          <p:val>
                                            <p:strVal val="#ppt_x"/>
                                          </p:val>
                                        </p:tav>
                                      </p:tavLst>
                                    </p:anim>
                                    <p:anim calcmode="lin" valueType="num">
                                      <p:cBhvr>
                                        <p:cTn id="9" dur="1000" fill="hold"/>
                                        <p:tgtEl>
                                          <p:spTgt spid="696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ZoneTexte 1"/>
          <p:cNvSpPr txBox="1">
            <a:spLocks noChangeArrowheads="1"/>
          </p:cNvSpPr>
          <p:nvPr/>
        </p:nvSpPr>
        <p:spPr bwMode="auto">
          <a:xfrm>
            <a:off x="2647950" y="2757488"/>
            <a:ext cx="4408488" cy="209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fr-FR" sz="1800" b="1" dirty="0"/>
              <a:t>Chapitre 5. Guidage en translation</a:t>
            </a:r>
          </a:p>
          <a:p>
            <a:pPr>
              <a:spcBef>
                <a:spcPct val="0"/>
              </a:spcBef>
              <a:buClrTx/>
              <a:buSzTx/>
              <a:buFontTx/>
              <a:buNone/>
            </a:pPr>
            <a:r>
              <a:rPr lang="fr-FR" sz="1800" b="1" dirty="0"/>
              <a:t>- </a:t>
            </a:r>
            <a:r>
              <a:rPr lang="fr-FR" altLang="fr-FR" sz="1800" dirty="0"/>
              <a:t>Par contact direct</a:t>
            </a:r>
          </a:p>
          <a:p>
            <a:pPr>
              <a:spcBef>
                <a:spcPct val="0"/>
              </a:spcBef>
              <a:buClrTx/>
              <a:buSzTx/>
              <a:buFontTx/>
              <a:buNone/>
            </a:pPr>
            <a:r>
              <a:rPr lang="fr-FR" sz="1800" b="1" dirty="0"/>
              <a:t>- </a:t>
            </a:r>
            <a:r>
              <a:rPr lang="fr-FR" altLang="fr-FR" sz="1800" dirty="0"/>
              <a:t>Par interposition d’éléments roulants</a:t>
            </a:r>
          </a:p>
          <a:p>
            <a:pPr>
              <a:spcBef>
                <a:spcPct val="0"/>
              </a:spcBef>
              <a:buClrTx/>
              <a:buSzTx/>
              <a:buFontTx/>
              <a:buNone/>
            </a:pPr>
            <a:r>
              <a:rPr lang="fr-FR" sz="1800" b="1" dirty="0"/>
              <a:t>- </a:t>
            </a:r>
            <a:r>
              <a:rPr lang="fr-FR" altLang="fr-FR" sz="1800" dirty="0"/>
              <a:t>Par interposition d’un film d’air ou d’huile</a:t>
            </a:r>
          </a:p>
          <a:p>
            <a:pPr>
              <a:spcBef>
                <a:spcPct val="0"/>
              </a:spcBef>
              <a:buClrTx/>
              <a:buSzTx/>
              <a:buFontTx/>
              <a:buNone/>
            </a:pPr>
            <a:endParaRPr lang="fr-FR" sz="1800" b="1" dirty="0"/>
          </a:p>
          <a:p>
            <a:pPr>
              <a:spcBef>
                <a:spcPct val="0"/>
              </a:spcBef>
              <a:buClrTx/>
              <a:buSzTx/>
              <a:buFontTx/>
              <a:buNone/>
            </a:pPr>
            <a:endParaRPr lang="fr-FR" sz="1800" dirty="0"/>
          </a:p>
        </p:txBody>
      </p:sp>
    </p:spTree>
  </p:cSld>
  <p:clrMapOvr>
    <a:masterClrMapping/>
  </p:clrMapOvr>
  <p:transition spd="med">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9090" name="Picture 4" descr="scse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476250"/>
            <a:ext cx="487362"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9091" name="Line 5"/>
          <p:cNvSpPr>
            <a:spLocks noChangeShapeType="1"/>
          </p:cNvSpPr>
          <p:nvPr/>
        </p:nvSpPr>
        <p:spPr bwMode="auto">
          <a:xfrm>
            <a:off x="323850" y="6237288"/>
            <a:ext cx="8351838" cy="0"/>
          </a:xfrm>
          <a:prstGeom prst="line">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89092" name="AutoShape 6">
            <a:hlinkClick r:id="" action="ppaction://hlinkshowjump?jump=nextslide"/>
          </p:cNvPr>
          <p:cNvSpPr>
            <a:spLocks noChangeArrowheads="1"/>
          </p:cNvSpPr>
          <p:nvPr/>
        </p:nvSpPr>
        <p:spPr bwMode="auto">
          <a:xfrm>
            <a:off x="8072438" y="6308725"/>
            <a:ext cx="215900" cy="287338"/>
          </a:xfrm>
          <a:prstGeom prst="rightArrow">
            <a:avLst>
              <a:gd name="adj1" fmla="val 48065"/>
              <a:gd name="adj2" fmla="val 5294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fr-FR" altLang="fr-FR" sz="1800"/>
          </a:p>
        </p:txBody>
      </p:sp>
      <p:sp>
        <p:nvSpPr>
          <p:cNvPr id="89093" name="AutoShape 7">
            <a:hlinkClick r:id="" action="ppaction://hlinkshowjump?jump=previousslide"/>
          </p:cNvPr>
          <p:cNvSpPr>
            <a:spLocks noChangeArrowheads="1"/>
          </p:cNvSpPr>
          <p:nvPr/>
        </p:nvSpPr>
        <p:spPr bwMode="auto">
          <a:xfrm flipH="1">
            <a:off x="7783513" y="6308725"/>
            <a:ext cx="215900" cy="287338"/>
          </a:xfrm>
          <a:prstGeom prst="rightArrow">
            <a:avLst>
              <a:gd name="adj1" fmla="val 48065"/>
              <a:gd name="adj2" fmla="val 5294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fr-FR" altLang="fr-FR" sz="1800"/>
          </a:p>
        </p:txBody>
      </p:sp>
      <p:sp>
        <p:nvSpPr>
          <p:cNvPr id="89094" name="Text Box 8">
            <a:hlinkClick r:id="rId3" action="ppaction://hlinksldjump"/>
          </p:cNvPr>
          <p:cNvSpPr txBox="1">
            <a:spLocks noChangeArrowheads="1"/>
          </p:cNvSpPr>
          <p:nvPr/>
        </p:nvSpPr>
        <p:spPr bwMode="auto">
          <a:xfrm>
            <a:off x="6415088" y="6308725"/>
            <a:ext cx="12969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fr-FR" altLang="fr-FR" sz="1200" u="sng"/>
              <a:t>Retour au début</a:t>
            </a:r>
          </a:p>
        </p:txBody>
      </p:sp>
      <p:pic>
        <p:nvPicPr>
          <p:cNvPr id="89095" name="Picture 10" descr="JD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91550" y="136525"/>
            <a:ext cx="517525"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80" name="Text Box 12"/>
          <p:cNvSpPr txBox="1">
            <a:spLocks noChangeArrowheads="1"/>
          </p:cNvSpPr>
          <p:nvPr/>
        </p:nvSpPr>
        <p:spPr bwMode="auto">
          <a:xfrm>
            <a:off x="179388" y="6237288"/>
            <a:ext cx="85693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defRPr/>
            </a:pPr>
            <a:r>
              <a:rPr lang="fr-FR" altLang="fr-FR" b="1" i="1">
                <a:effectLst>
                  <a:outerShdw blurRad="38100" dist="38100" dir="2700000" algn="tl">
                    <a:srgbClr val="FFFFFF"/>
                  </a:outerShdw>
                </a:effectLst>
              </a:rPr>
              <a:t>Liaison glissière			</a:t>
            </a:r>
            <a:r>
              <a:rPr lang="fr-FR" altLang="fr-FR" b="1" i="1"/>
              <a:t>				            45</a:t>
            </a:r>
          </a:p>
        </p:txBody>
      </p:sp>
      <p:sp>
        <p:nvSpPr>
          <p:cNvPr id="89097" name="Text Box 13"/>
          <p:cNvSpPr txBox="1">
            <a:spLocks noChangeArrowheads="1"/>
          </p:cNvSpPr>
          <p:nvPr/>
        </p:nvSpPr>
        <p:spPr bwMode="auto">
          <a:xfrm>
            <a:off x="0" y="420688"/>
            <a:ext cx="9144000" cy="6096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fr-FR" altLang="fr-FR" sz="3400" b="1" u="sng">
                <a:cs typeface="Arial" panose="020B0604020202020204" pitchFamily="34" charset="0"/>
              </a:rPr>
              <a:t>Typologie des solutions</a:t>
            </a:r>
          </a:p>
        </p:txBody>
      </p:sp>
      <p:sp>
        <p:nvSpPr>
          <p:cNvPr id="58382" name="Rectangle 14"/>
          <p:cNvSpPr>
            <a:spLocks noChangeArrowheads="1"/>
          </p:cNvSpPr>
          <p:nvPr/>
        </p:nvSpPr>
        <p:spPr bwMode="auto">
          <a:xfrm>
            <a:off x="395288" y="1052513"/>
            <a:ext cx="83661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fr-FR" altLang="fr-FR" sz="2000"/>
              <a:t>Il existe 3 principaux types de réalisation pour le guidage en translation : </a:t>
            </a:r>
          </a:p>
        </p:txBody>
      </p:sp>
      <p:sp>
        <p:nvSpPr>
          <p:cNvPr id="58387" name="WordArt 19"/>
          <p:cNvSpPr>
            <a:spLocks noChangeArrowheads="1" noChangeShapeType="1" noTextEdit="1"/>
          </p:cNvSpPr>
          <p:nvPr/>
        </p:nvSpPr>
        <p:spPr bwMode="auto">
          <a:xfrm>
            <a:off x="998538" y="2627313"/>
            <a:ext cx="1233487" cy="2139950"/>
          </a:xfrm>
          <a:prstGeom prst="rect">
            <a:avLst/>
          </a:prstGeom>
        </p:spPr>
        <p:txBody>
          <a:bodyPr wrap="none" fromWordArt="1">
            <a:prstTxWarp prst="textPlain">
              <a:avLst>
                <a:gd name="adj" fmla="val 50000"/>
              </a:avLst>
            </a:prstTxWarp>
          </a:bodyPr>
          <a:lstStyle/>
          <a:p>
            <a:pPr algn="ctr"/>
            <a:r>
              <a:rPr lang="fr-FR" sz="3600" i="1" kern="10">
                <a:ln w="63500">
                  <a:solidFill>
                    <a:srgbClr val="000000"/>
                  </a:solidFill>
                  <a:round/>
                  <a:headEnd/>
                  <a:tailEnd/>
                </a:ln>
                <a:solidFill>
                  <a:schemeClr val="accent1"/>
                </a:solidFill>
                <a:effectLst>
                  <a:outerShdw dist="35921" dir="2700000" algn="ctr" rotWithShape="0">
                    <a:srgbClr val="808080">
                      <a:alpha val="79999"/>
                    </a:srgbClr>
                  </a:outerShdw>
                </a:effectLst>
                <a:latin typeface="Arial Black" panose="020B0A04020102020204" pitchFamily="34" charset="0"/>
              </a:rPr>
              <a:t>3</a:t>
            </a:r>
          </a:p>
        </p:txBody>
      </p:sp>
      <p:grpSp>
        <p:nvGrpSpPr>
          <p:cNvPr id="58396" name="Group 28"/>
          <p:cNvGrpSpPr>
            <a:grpSpLocks/>
          </p:cNvGrpSpPr>
          <p:nvPr/>
        </p:nvGrpSpPr>
        <p:grpSpPr bwMode="auto">
          <a:xfrm>
            <a:off x="2525713" y="1782763"/>
            <a:ext cx="4491037" cy="1192212"/>
            <a:chOff x="1591" y="1123"/>
            <a:chExt cx="2829" cy="751"/>
          </a:xfrm>
        </p:grpSpPr>
        <p:sp>
          <p:nvSpPr>
            <p:cNvPr id="89107" name="Text Box 15">
              <a:hlinkClick r:id="rId3" action="ppaction://hlinksldjump"/>
            </p:cNvPr>
            <p:cNvSpPr txBox="1">
              <a:spLocks noChangeArrowheads="1"/>
            </p:cNvSpPr>
            <p:nvPr/>
          </p:nvSpPr>
          <p:spPr bwMode="auto">
            <a:xfrm>
              <a:off x="2267" y="1123"/>
              <a:ext cx="2153" cy="292"/>
            </a:xfrm>
            <a:prstGeom prst="rect">
              <a:avLst/>
            </a:prstGeom>
            <a:solidFill>
              <a:schemeClr val="accent1"/>
            </a:solidFill>
            <a:ln w="635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fr-FR" altLang="fr-FR" sz="2000"/>
                <a:t>Par contact direct</a:t>
              </a:r>
            </a:p>
          </p:txBody>
        </p:sp>
        <p:sp>
          <p:nvSpPr>
            <p:cNvPr id="89108" name="Line 21"/>
            <p:cNvSpPr>
              <a:spLocks noChangeShapeType="1"/>
            </p:cNvSpPr>
            <p:nvPr/>
          </p:nvSpPr>
          <p:spPr bwMode="auto">
            <a:xfrm flipV="1">
              <a:off x="1591" y="1326"/>
              <a:ext cx="520" cy="548"/>
            </a:xfrm>
            <a:prstGeom prst="line">
              <a:avLst/>
            </a:prstGeom>
            <a:noFill/>
            <a:ln w="635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grpSp>
      <p:grpSp>
        <p:nvGrpSpPr>
          <p:cNvPr id="58394" name="Group 26"/>
          <p:cNvGrpSpPr>
            <a:grpSpLocks/>
          </p:cNvGrpSpPr>
          <p:nvPr/>
        </p:nvGrpSpPr>
        <p:grpSpPr bwMode="auto">
          <a:xfrm>
            <a:off x="2511425" y="3321050"/>
            <a:ext cx="4506913" cy="792163"/>
            <a:chOff x="1582" y="2092"/>
            <a:chExt cx="2839" cy="499"/>
          </a:xfrm>
        </p:grpSpPr>
        <p:sp>
          <p:nvSpPr>
            <p:cNvPr id="89105" name="Text Box 16">
              <a:hlinkClick r:id="rId5" action="ppaction://hlinksldjump"/>
            </p:cNvPr>
            <p:cNvSpPr txBox="1">
              <a:spLocks noChangeArrowheads="1"/>
            </p:cNvSpPr>
            <p:nvPr/>
          </p:nvSpPr>
          <p:spPr bwMode="auto">
            <a:xfrm>
              <a:off x="2267" y="2092"/>
              <a:ext cx="2154" cy="499"/>
            </a:xfrm>
            <a:prstGeom prst="rect">
              <a:avLst/>
            </a:prstGeom>
            <a:solidFill>
              <a:schemeClr val="accent1"/>
            </a:solidFill>
            <a:ln w="635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fr-FR" altLang="fr-FR" sz="2000"/>
                <a:t>Par interposition d’éléments roulants</a:t>
              </a:r>
            </a:p>
          </p:txBody>
        </p:sp>
        <p:sp>
          <p:nvSpPr>
            <p:cNvPr id="89106" name="Line 23"/>
            <p:cNvSpPr>
              <a:spLocks noChangeShapeType="1"/>
            </p:cNvSpPr>
            <p:nvPr/>
          </p:nvSpPr>
          <p:spPr bwMode="auto">
            <a:xfrm>
              <a:off x="1582" y="2331"/>
              <a:ext cx="435" cy="0"/>
            </a:xfrm>
            <a:prstGeom prst="line">
              <a:avLst/>
            </a:prstGeom>
            <a:noFill/>
            <a:ln w="635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grpSp>
      <p:grpSp>
        <p:nvGrpSpPr>
          <p:cNvPr id="58395" name="Group 27"/>
          <p:cNvGrpSpPr>
            <a:grpSpLocks/>
          </p:cNvGrpSpPr>
          <p:nvPr/>
        </p:nvGrpSpPr>
        <p:grpSpPr bwMode="auto">
          <a:xfrm>
            <a:off x="2525713" y="4378325"/>
            <a:ext cx="4492625" cy="1292225"/>
            <a:chOff x="1591" y="2758"/>
            <a:chExt cx="2830" cy="814"/>
          </a:xfrm>
        </p:grpSpPr>
        <p:sp>
          <p:nvSpPr>
            <p:cNvPr id="89103" name="Text Box 17">
              <a:hlinkClick r:id="rId6" action="ppaction://hlinksldjump"/>
            </p:cNvPr>
            <p:cNvSpPr txBox="1">
              <a:spLocks noChangeArrowheads="1"/>
            </p:cNvSpPr>
            <p:nvPr/>
          </p:nvSpPr>
          <p:spPr bwMode="auto">
            <a:xfrm>
              <a:off x="2267" y="3073"/>
              <a:ext cx="2154" cy="499"/>
            </a:xfrm>
            <a:prstGeom prst="rect">
              <a:avLst/>
            </a:prstGeom>
            <a:solidFill>
              <a:schemeClr val="accent1"/>
            </a:solidFill>
            <a:ln w="635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fr-FR" altLang="fr-FR" sz="2000"/>
                <a:t>Par interposition d’un film d’air ou d’huile</a:t>
              </a:r>
            </a:p>
          </p:txBody>
        </p:sp>
        <p:sp>
          <p:nvSpPr>
            <p:cNvPr id="89104" name="Line 24"/>
            <p:cNvSpPr>
              <a:spLocks noChangeShapeType="1"/>
            </p:cNvSpPr>
            <p:nvPr/>
          </p:nvSpPr>
          <p:spPr bwMode="auto">
            <a:xfrm>
              <a:off x="1591" y="2758"/>
              <a:ext cx="520" cy="548"/>
            </a:xfrm>
            <a:prstGeom prst="line">
              <a:avLst/>
            </a:prstGeom>
            <a:noFill/>
            <a:ln w="635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gr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8382"/>
                                        </p:tgtEl>
                                        <p:attrNameLst>
                                          <p:attrName>style.visibility</p:attrName>
                                        </p:attrNameLst>
                                      </p:cBhvr>
                                      <p:to>
                                        <p:strVal val="visible"/>
                                      </p:to>
                                    </p:set>
                                    <p:anim calcmode="discrete" valueType="clr">
                                      <p:cBhvr override="childStyle">
                                        <p:cTn id="7" dur="80"/>
                                        <p:tgtEl>
                                          <p:spTgt spid="5838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8382"/>
                                        </p:tgtEl>
                                        <p:attrNameLst>
                                          <p:attrName>fillcolor</p:attrName>
                                        </p:attrNameLst>
                                      </p:cBhvr>
                                      <p:tavLst>
                                        <p:tav tm="0">
                                          <p:val>
                                            <p:clrVal>
                                              <a:schemeClr val="accent2"/>
                                            </p:clrVal>
                                          </p:val>
                                        </p:tav>
                                        <p:tav tm="50000">
                                          <p:val>
                                            <p:clrVal>
                                              <a:schemeClr val="hlink"/>
                                            </p:clrVal>
                                          </p:val>
                                        </p:tav>
                                      </p:tavLst>
                                    </p:anim>
                                    <p:set>
                                      <p:cBhvr>
                                        <p:cTn id="9" dur="80"/>
                                        <p:tgtEl>
                                          <p:spTgt spid="58382"/>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31" presetClass="entr" presetSubtype="0" fill="hold" grpId="0" nodeType="clickEffect">
                                  <p:stCondLst>
                                    <p:cond delay="0"/>
                                  </p:stCondLst>
                                  <p:iterate type="lt">
                                    <p:tmPct val="5000"/>
                                  </p:iterate>
                                  <p:childTnLst>
                                    <p:set>
                                      <p:cBhvr>
                                        <p:cTn id="13" dur="1" fill="hold">
                                          <p:stCondLst>
                                            <p:cond delay="0"/>
                                          </p:stCondLst>
                                        </p:cTn>
                                        <p:tgtEl>
                                          <p:spTgt spid="58387"/>
                                        </p:tgtEl>
                                        <p:attrNameLst>
                                          <p:attrName>style.visibility</p:attrName>
                                        </p:attrNameLst>
                                      </p:cBhvr>
                                      <p:to>
                                        <p:strVal val="visible"/>
                                      </p:to>
                                    </p:set>
                                    <p:anim calcmode="lin" valueType="num">
                                      <p:cBhvr>
                                        <p:cTn id="14" dur="1000" fill="hold"/>
                                        <p:tgtEl>
                                          <p:spTgt spid="58387"/>
                                        </p:tgtEl>
                                        <p:attrNameLst>
                                          <p:attrName>ppt_w</p:attrName>
                                        </p:attrNameLst>
                                      </p:cBhvr>
                                      <p:tavLst>
                                        <p:tav tm="0">
                                          <p:val>
                                            <p:fltVal val="0"/>
                                          </p:val>
                                        </p:tav>
                                        <p:tav tm="100000">
                                          <p:val>
                                            <p:strVal val="#ppt_w"/>
                                          </p:val>
                                        </p:tav>
                                      </p:tavLst>
                                    </p:anim>
                                    <p:anim calcmode="lin" valueType="num">
                                      <p:cBhvr>
                                        <p:cTn id="15" dur="1000" fill="hold"/>
                                        <p:tgtEl>
                                          <p:spTgt spid="58387"/>
                                        </p:tgtEl>
                                        <p:attrNameLst>
                                          <p:attrName>ppt_h</p:attrName>
                                        </p:attrNameLst>
                                      </p:cBhvr>
                                      <p:tavLst>
                                        <p:tav tm="0">
                                          <p:val>
                                            <p:fltVal val="0"/>
                                          </p:val>
                                        </p:tav>
                                        <p:tav tm="100000">
                                          <p:val>
                                            <p:strVal val="#ppt_h"/>
                                          </p:val>
                                        </p:tav>
                                      </p:tavLst>
                                    </p:anim>
                                    <p:anim calcmode="lin" valueType="num">
                                      <p:cBhvr>
                                        <p:cTn id="16" dur="1000" fill="hold"/>
                                        <p:tgtEl>
                                          <p:spTgt spid="58387"/>
                                        </p:tgtEl>
                                        <p:attrNameLst>
                                          <p:attrName>style.rotation</p:attrName>
                                        </p:attrNameLst>
                                      </p:cBhvr>
                                      <p:tavLst>
                                        <p:tav tm="0">
                                          <p:val>
                                            <p:fltVal val="90"/>
                                          </p:val>
                                        </p:tav>
                                        <p:tav tm="100000">
                                          <p:val>
                                            <p:fltVal val="0"/>
                                          </p:val>
                                        </p:tav>
                                      </p:tavLst>
                                    </p:anim>
                                    <p:animEffect transition="in" filter="fade">
                                      <p:cBhvr>
                                        <p:cTn id="17" dur="1000"/>
                                        <p:tgtEl>
                                          <p:spTgt spid="5838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2" fill="hold" nodeType="clickEffect">
                                  <p:stCondLst>
                                    <p:cond delay="0"/>
                                  </p:stCondLst>
                                  <p:childTnLst>
                                    <p:set>
                                      <p:cBhvr>
                                        <p:cTn id="21" dur="1" fill="hold">
                                          <p:stCondLst>
                                            <p:cond delay="0"/>
                                          </p:stCondLst>
                                        </p:cTn>
                                        <p:tgtEl>
                                          <p:spTgt spid="58396"/>
                                        </p:tgtEl>
                                        <p:attrNameLst>
                                          <p:attrName>style.visibility</p:attrName>
                                        </p:attrNameLst>
                                      </p:cBhvr>
                                      <p:to>
                                        <p:strVal val="visible"/>
                                      </p:to>
                                    </p:set>
                                    <p:anim calcmode="lin" valueType="num">
                                      <p:cBhvr additive="base">
                                        <p:cTn id="22" dur="1000" fill="hold"/>
                                        <p:tgtEl>
                                          <p:spTgt spid="58396"/>
                                        </p:tgtEl>
                                        <p:attrNameLst>
                                          <p:attrName>ppt_x</p:attrName>
                                        </p:attrNameLst>
                                      </p:cBhvr>
                                      <p:tavLst>
                                        <p:tav tm="0">
                                          <p:val>
                                            <p:strVal val="1+#ppt_w/2"/>
                                          </p:val>
                                        </p:tav>
                                        <p:tav tm="100000">
                                          <p:val>
                                            <p:strVal val="#ppt_x"/>
                                          </p:val>
                                        </p:tav>
                                      </p:tavLst>
                                    </p:anim>
                                    <p:anim calcmode="lin" valueType="num">
                                      <p:cBhvr additive="base">
                                        <p:cTn id="23" dur="1000" fill="hold"/>
                                        <p:tgtEl>
                                          <p:spTgt spid="58396"/>
                                        </p:tgtEl>
                                        <p:attrNameLst>
                                          <p:attrName>ppt_y</p:attrName>
                                        </p:attrNameLst>
                                      </p:cBhvr>
                                      <p:tavLst>
                                        <p:tav tm="0">
                                          <p:val>
                                            <p:strVal val="#ppt_y"/>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2" fill="hold" nodeType="clickEffect">
                                  <p:stCondLst>
                                    <p:cond delay="0"/>
                                  </p:stCondLst>
                                  <p:childTnLst>
                                    <p:set>
                                      <p:cBhvr>
                                        <p:cTn id="27" dur="1" fill="hold">
                                          <p:stCondLst>
                                            <p:cond delay="0"/>
                                          </p:stCondLst>
                                        </p:cTn>
                                        <p:tgtEl>
                                          <p:spTgt spid="58394"/>
                                        </p:tgtEl>
                                        <p:attrNameLst>
                                          <p:attrName>style.visibility</p:attrName>
                                        </p:attrNameLst>
                                      </p:cBhvr>
                                      <p:to>
                                        <p:strVal val="visible"/>
                                      </p:to>
                                    </p:set>
                                    <p:anim calcmode="lin" valueType="num">
                                      <p:cBhvr additive="base">
                                        <p:cTn id="28" dur="1000" fill="hold"/>
                                        <p:tgtEl>
                                          <p:spTgt spid="58394"/>
                                        </p:tgtEl>
                                        <p:attrNameLst>
                                          <p:attrName>ppt_x</p:attrName>
                                        </p:attrNameLst>
                                      </p:cBhvr>
                                      <p:tavLst>
                                        <p:tav tm="0">
                                          <p:val>
                                            <p:strVal val="1+#ppt_w/2"/>
                                          </p:val>
                                        </p:tav>
                                        <p:tav tm="100000">
                                          <p:val>
                                            <p:strVal val="#ppt_x"/>
                                          </p:val>
                                        </p:tav>
                                      </p:tavLst>
                                    </p:anim>
                                    <p:anim calcmode="lin" valueType="num">
                                      <p:cBhvr additive="base">
                                        <p:cTn id="29" dur="1000" fill="hold"/>
                                        <p:tgtEl>
                                          <p:spTgt spid="58394"/>
                                        </p:tgtEl>
                                        <p:attrNameLst>
                                          <p:attrName>ppt_y</p:attrName>
                                        </p:attrNameLst>
                                      </p:cBhvr>
                                      <p:tavLst>
                                        <p:tav tm="0">
                                          <p:val>
                                            <p:strVal val="#ppt_y"/>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2" fill="hold" nodeType="clickEffect">
                                  <p:stCondLst>
                                    <p:cond delay="0"/>
                                  </p:stCondLst>
                                  <p:childTnLst>
                                    <p:set>
                                      <p:cBhvr>
                                        <p:cTn id="33" dur="1" fill="hold">
                                          <p:stCondLst>
                                            <p:cond delay="0"/>
                                          </p:stCondLst>
                                        </p:cTn>
                                        <p:tgtEl>
                                          <p:spTgt spid="58395"/>
                                        </p:tgtEl>
                                        <p:attrNameLst>
                                          <p:attrName>style.visibility</p:attrName>
                                        </p:attrNameLst>
                                      </p:cBhvr>
                                      <p:to>
                                        <p:strVal val="visible"/>
                                      </p:to>
                                    </p:set>
                                    <p:anim calcmode="lin" valueType="num">
                                      <p:cBhvr additive="base">
                                        <p:cTn id="34" dur="1000" fill="hold"/>
                                        <p:tgtEl>
                                          <p:spTgt spid="58395"/>
                                        </p:tgtEl>
                                        <p:attrNameLst>
                                          <p:attrName>ppt_x</p:attrName>
                                        </p:attrNameLst>
                                      </p:cBhvr>
                                      <p:tavLst>
                                        <p:tav tm="0">
                                          <p:val>
                                            <p:strVal val="1+#ppt_w/2"/>
                                          </p:val>
                                        </p:tav>
                                        <p:tav tm="100000">
                                          <p:val>
                                            <p:strVal val="#ppt_x"/>
                                          </p:val>
                                        </p:tav>
                                      </p:tavLst>
                                    </p:anim>
                                    <p:anim calcmode="lin" valueType="num">
                                      <p:cBhvr additive="base">
                                        <p:cTn id="35" dur="1000" fill="hold"/>
                                        <p:tgtEl>
                                          <p:spTgt spid="5839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82" grpId="0"/>
      <p:bldP spid="5838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0114" name="Picture 4" descr="scse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476250"/>
            <a:ext cx="487362"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0115" name="Line 5"/>
          <p:cNvSpPr>
            <a:spLocks noChangeShapeType="1"/>
          </p:cNvSpPr>
          <p:nvPr/>
        </p:nvSpPr>
        <p:spPr bwMode="auto">
          <a:xfrm>
            <a:off x="323850" y="6237288"/>
            <a:ext cx="8351838" cy="0"/>
          </a:xfrm>
          <a:prstGeom prst="line">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90116" name="AutoShape 6">
            <a:hlinkClick r:id="" action="ppaction://hlinkshowjump?jump=nextslide"/>
          </p:cNvPr>
          <p:cNvSpPr>
            <a:spLocks noChangeArrowheads="1"/>
          </p:cNvSpPr>
          <p:nvPr/>
        </p:nvSpPr>
        <p:spPr bwMode="auto">
          <a:xfrm>
            <a:off x="8072438" y="6308725"/>
            <a:ext cx="215900" cy="287338"/>
          </a:xfrm>
          <a:prstGeom prst="rightArrow">
            <a:avLst>
              <a:gd name="adj1" fmla="val 48065"/>
              <a:gd name="adj2" fmla="val 5294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fr-FR" altLang="fr-FR" sz="1800"/>
          </a:p>
        </p:txBody>
      </p:sp>
      <p:sp>
        <p:nvSpPr>
          <p:cNvPr id="90117" name="AutoShape 7">
            <a:hlinkClick r:id="" action="ppaction://hlinkshowjump?jump=previousslide"/>
          </p:cNvPr>
          <p:cNvSpPr>
            <a:spLocks noChangeArrowheads="1"/>
          </p:cNvSpPr>
          <p:nvPr/>
        </p:nvSpPr>
        <p:spPr bwMode="auto">
          <a:xfrm flipH="1">
            <a:off x="7783513" y="6308725"/>
            <a:ext cx="215900" cy="287338"/>
          </a:xfrm>
          <a:prstGeom prst="rightArrow">
            <a:avLst>
              <a:gd name="adj1" fmla="val 48065"/>
              <a:gd name="adj2" fmla="val 5294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fr-FR" altLang="fr-FR" sz="1800"/>
          </a:p>
        </p:txBody>
      </p:sp>
      <p:sp>
        <p:nvSpPr>
          <p:cNvPr id="90118" name="Text Box 8">
            <a:hlinkClick r:id="rId3" action="ppaction://hlinksldjump"/>
          </p:cNvPr>
          <p:cNvSpPr txBox="1">
            <a:spLocks noChangeArrowheads="1"/>
          </p:cNvSpPr>
          <p:nvPr/>
        </p:nvSpPr>
        <p:spPr bwMode="auto">
          <a:xfrm>
            <a:off x="6415088" y="6308725"/>
            <a:ext cx="12969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fr-FR" altLang="fr-FR" sz="1200" u="sng"/>
              <a:t>Retour au début</a:t>
            </a:r>
          </a:p>
        </p:txBody>
      </p:sp>
      <p:pic>
        <p:nvPicPr>
          <p:cNvPr id="90119" name="Picture 10" descr="JD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91550" y="136525"/>
            <a:ext cx="517525"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403" name="Text Box 11"/>
          <p:cNvSpPr txBox="1">
            <a:spLocks noChangeArrowheads="1"/>
          </p:cNvSpPr>
          <p:nvPr/>
        </p:nvSpPr>
        <p:spPr bwMode="auto">
          <a:xfrm>
            <a:off x="179388" y="6237288"/>
            <a:ext cx="85693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defRPr/>
            </a:pPr>
            <a:r>
              <a:rPr lang="fr-FR" altLang="fr-FR" b="1" i="1">
                <a:effectLst>
                  <a:outerShdw blurRad="38100" dist="38100" dir="2700000" algn="tl">
                    <a:srgbClr val="FFFFFF"/>
                  </a:outerShdw>
                </a:effectLst>
              </a:rPr>
              <a:t>Liaison glissière			</a:t>
            </a:r>
            <a:r>
              <a:rPr lang="fr-FR" altLang="fr-FR" b="1" i="1"/>
              <a:t>				            46</a:t>
            </a:r>
          </a:p>
        </p:txBody>
      </p:sp>
      <p:sp>
        <p:nvSpPr>
          <p:cNvPr id="59405" name="Rectangle 13"/>
          <p:cNvSpPr>
            <a:spLocks noChangeArrowheads="1"/>
          </p:cNvSpPr>
          <p:nvPr/>
        </p:nvSpPr>
        <p:spPr bwMode="auto">
          <a:xfrm>
            <a:off x="395288" y="1052513"/>
            <a:ext cx="68818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fr-FR" altLang="fr-FR" sz="2000"/>
              <a:t>Il existe 3 principaux types de réalisation de contact direct : </a:t>
            </a:r>
          </a:p>
        </p:txBody>
      </p:sp>
      <p:sp>
        <p:nvSpPr>
          <p:cNvPr id="90122" name="Text Box 14"/>
          <p:cNvSpPr txBox="1">
            <a:spLocks noChangeArrowheads="1"/>
          </p:cNvSpPr>
          <p:nvPr/>
        </p:nvSpPr>
        <p:spPr bwMode="auto">
          <a:xfrm>
            <a:off x="0" y="420688"/>
            <a:ext cx="9144000" cy="6096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fr-FR" altLang="fr-FR" sz="3400" b="1" u="sng">
                <a:cs typeface="Arial" panose="020B0604020202020204" pitchFamily="34" charset="0"/>
              </a:rPr>
              <a:t>Contact direct</a:t>
            </a:r>
          </a:p>
        </p:txBody>
      </p:sp>
      <p:sp>
        <p:nvSpPr>
          <p:cNvPr id="59407" name="WordArt 15"/>
          <p:cNvSpPr>
            <a:spLocks noChangeArrowheads="1" noChangeShapeType="1" noTextEdit="1"/>
          </p:cNvSpPr>
          <p:nvPr/>
        </p:nvSpPr>
        <p:spPr bwMode="auto">
          <a:xfrm>
            <a:off x="69850" y="2627313"/>
            <a:ext cx="1233488" cy="2139950"/>
          </a:xfrm>
          <a:prstGeom prst="rect">
            <a:avLst/>
          </a:prstGeom>
        </p:spPr>
        <p:txBody>
          <a:bodyPr wrap="none" fromWordArt="1">
            <a:prstTxWarp prst="textPlain">
              <a:avLst>
                <a:gd name="adj" fmla="val 50000"/>
              </a:avLst>
            </a:prstTxWarp>
          </a:bodyPr>
          <a:lstStyle/>
          <a:p>
            <a:pPr algn="ctr"/>
            <a:r>
              <a:rPr lang="fr-FR" sz="3600" i="1" kern="10">
                <a:ln w="63500">
                  <a:solidFill>
                    <a:srgbClr val="000000"/>
                  </a:solidFill>
                  <a:round/>
                  <a:headEnd/>
                  <a:tailEnd/>
                </a:ln>
                <a:solidFill>
                  <a:schemeClr val="accent1"/>
                </a:solidFill>
                <a:effectLst>
                  <a:outerShdw dist="35921" dir="2700000" algn="ctr" rotWithShape="0">
                    <a:srgbClr val="808080">
                      <a:alpha val="79999"/>
                    </a:srgbClr>
                  </a:outerShdw>
                </a:effectLst>
                <a:latin typeface="Arial Black" panose="020B0A04020102020204" pitchFamily="34" charset="0"/>
              </a:rPr>
              <a:t>3</a:t>
            </a:r>
          </a:p>
        </p:txBody>
      </p:sp>
      <p:grpSp>
        <p:nvGrpSpPr>
          <p:cNvPr id="59429" name="Group 37"/>
          <p:cNvGrpSpPr>
            <a:grpSpLocks/>
          </p:cNvGrpSpPr>
          <p:nvPr/>
        </p:nvGrpSpPr>
        <p:grpSpPr bwMode="auto">
          <a:xfrm>
            <a:off x="4651375" y="1781175"/>
            <a:ext cx="4356100" cy="749300"/>
            <a:chOff x="2930" y="1122"/>
            <a:chExt cx="2744" cy="472"/>
          </a:xfrm>
        </p:grpSpPr>
        <p:sp>
          <p:nvSpPr>
            <p:cNvPr id="2" name="AutoShape 25"/>
            <p:cNvSpPr>
              <a:spLocks noChangeArrowheads="1"/>
            </p:cNvSpPr>
            <p:nvPr/>
          </p:nvSpPr>
          <p:spPr bwMode="auto">
            <a:xfrm>
              <a:off x="2930" y="1199"/>
              <a:ext cx="416" cy="293"/>
            </a:xfrm>
            <a:prstGeom prst="rightArrow">
              <a:avLst>
                <a:gd name="adj1" fmla="val 50000"/>
                <a:gd name="adj2" fmla="val 35495"/>
              </a:avLst>
            </a:prstGeom>
            <a:gradFill rotWithShape="1">
              <a:gsLst>
                <a:gs pos="0">
                  <a:schemeClr val="accent1">
                    <a:gamma/>
                    <a:shade val="46275"/>
                    <a:invGamma/>
                  </a:schemeClr>
                </a:gs>
                <a:gs pos="100000">
                  <a:schemeClr val="accent1"/>
                </a:gs>
              </a:gsLst>
              <a:lin ang="0" scaled="1"/>
            </a:gra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fr-FR"/>
            </a:p>
          </p:txBody>
        </p:sp>
        <p:sp>
          <p:nvSpPr>
            <p:cNvPr id="90141" name="Text Box 26">
              <a:hlinkClick r:id="" action="ppaction://hlinkshowjump?jump=nextslide"/>
            </p:cNvPr>
            <p:cNvSpPr txBox="1">
              <a:spLocks noChangeArrowheads="1"/>
            </p:cNvSpPr>
            <p:nvPr/>
          </p:nvSpPr>
          <p:spPr bwMode="auto">
            <a:xfrm>
              <a:off x="3475" y="1122"/>
              <a:ext cx="2199" cy="472"/>
            </a:xfrm>
            <a:prstGeom prst="rect">
              <a:avLst/>
            </a:prstGeom>
            <a:solidFill>
              <a:schemeClr val="accent1"/>
            </a:solidFill>
            <a:ln w="635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endParaRPr lang="fr-FR" altLang="fr-FR" sz="100"/>
            </a:p>
            <a:p>
              <a:pPr algn="ctr" eaLnBrk="1" hangingPunct="1">
                <a:spcBef>
                  <a:spcPct val="50000"/>
                </a:spcBef>
                <a:buClrTx/>
                <a:buSzTx/>
                <a:buFontTx/>
                <a:buNone/>
              </a:pPr>
              <a:r>
                <a:rPr lang="fr-FR" altLang="fr-FR" sz="2000"/>
                <a:t>Guidage </a:t>
              </a:r>
              <a:r>
                <a:rPr lang="fr-FR" altLang="fr-FR" sz="2000" b="1" i="1"/>
                <a:t>PRISMATIQUE</a:t>
              </a:r>
            </a:p>
          </p:txBody>
        </p:sp>
      </p:grpSp>
      <p:grpSp>
        <p:nvGrpSpPr>
          <p:cNvPr id="59430" name="Group 38"/>
          <p:cNvGrpSpPr>
            <a:grpSpLocks/>
          </p:cNvGrpSpPr>
          <p:nvPr/>
        </p:nvGrpSpPr>
        <p:grpSpPr bwMode="auto">
          <a:xfrm>
            <a:off x="4651375" y="3321050"/>
            <a:ext cx="4356100" cy="749300"/>
            <a:chOff x="2930" y="2092"/>
            <a:chExt cx="2744" cy="472"/>
          </a:xfrm>
        </p:grpSpPr>
        <p:sp>
          <p:nvSpPr>
            <p:cNvPr id="59419" name="AutoShape 27"/>
            <p:cNvSpPr>
              <a:spLocks noChangeArrowheads="1"/>
            </p:cNvSpPr>
            <p:nvPr/>
          </p:nvSpPr>
          <p:spPr bwMode="auto">
            <a:xfrm>
              <a:off x="2930" y="2166"/>
              <a:ext cx="416" cy="293"/>
            </a:xfrm>
            <a:prstGeom prst="rightArrow">
              <a:avLst>
                <a:gd name="adj1" fmla="val 50000"/>
                <a:gd name="adj2" fmla="val 35495"/>
              </a:avLst>
            </a:prstGeom>
            <a:gradFill rotWithShape="1">
              <a:gsLst>
                <a:gs pos="0">
                  <a:schemeClr val="accent1">
                    <a:gamma/>
                    <a:shade val="46275"/>
                    <a:invGamma/>
                  </a:schemeClr>
                </a:gs>
                <a:gs pos="100000">
                  <a:schemeClr val="accent1"/>
                </a:gs>
              </a:gsLst>
              <a:lin ang="0" scaled="1"/>
            </a:gra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fr-FR"/>
            </a:p>
          </p:txBody>
        </p:sp>
        <p:sp>
          <p:nvSpPr>
            <p:cNvPr id="90139" name="Text Box 28">
              <a:hlinkClick r:id="rId5" action="ppaction://hlinksldjump"/>
            </p:cNvPr>
            <p:cNvSpPr txBox="1">
              <a:spLocks noChangeArrowheads="1"/>
            </p:cNvSpPr>
            <p:nvPr/>
          </p:nvSpPr>
          <p:spPr bwMode="auto">
            <a:xfrm>
              <a:off x="3475" y="2092"/>
              <a:ext cx="2199" cy="472"/>
            </a:xfrm>
            <a:prstGeom prst="rect">
              <a:avLst/>
            </a:prstGeom>
            <a:solidFill>
              <a:schemeClr val="accent1"/>
            </a:solidFill>
            <a:ln w="635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fr-FR" altLang="fr-FR" sz="2000"/>
                <a:t>Guidage </a:t>
              </a:r>
              <a:r>
                <a:rPr lang="fr-FR" altLang="fr-FR" sz="2000" i="1"/>
                <a:t>par               </a:t>
              </a:r>
              <a:r>
                <a:rPr lang="fr-FR" altLang="fr-FR" sz="2000" b="1" i="1"/>
                <a:t>ARBRE COULISSANT</a:t>
              </a:r>
            </a:p>
          </p:txBody>
        </p:sp>
      </p:grpSp>
      <p:grpSp>
        <p:nvGrpSpPr>
          <p:cNvPr id="59431" name="Group 39"/>
          <p:cNvGrpSpPr>
            <a:grpSpLocks/>
          </p:cNvGrpSpPr>
          <p:nvPr/>
        </p:nvGrpSpPr>
        <p:grpSpPr bwMode="auto">
          <a:xfrm>
            <a:off x="4651375" y="4894263"/>
            <a:ext cx="4356100" cy="749300"/>
            <a:chOff x="2930" y="3083"/>
            <a:chExt cx="2744" cy="472"/>
          </a:xfrm>
        </p:grpSpPr>
        <p:sp>
          <p:nvSpPr>
            <p:cNvPr id="59421" name="AutoShape 29"/>
            <p:cNvSpPr>
              <a:spLocks noChangeArrowheads="1"/>
            </p:cNvSpPr>
            <p:nvPr/>
          </p:nvSpPr>
          <p:spPr bwMode="auto">
            <a:xfrm>
              <a:off x="2930" y="3170"/>
              <a:ext cx="416" cy="293"/>
            </a:xfrm>
            <a:prstGeom prst="rightArrow">
              <a:avLst>
                <a:gd name="adj1" fmla="val 50000"/>
                <a:gd name="adj2" fmla="val 35495"/>
              </a:avLst>
            </a:prstGeom>
            <a:gradFill rotWithShape="1">
              <a:gsLst>
                <a:gs pos="0">
                  <a:schemeClr val="accent1">
                    <a:gamma/>
                    <a:shade val="46275"/>
                    <a:invGamma/>
                  </a:schemeClr>
                </a:gs>
                <a:gs pos="100000">
                  <a:schemeClr val="accent1"/>
                </a:gs>
              </a:gsLst>
              <a:lin ang="0" scaled="1"/>
            </a:gra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fr-FR"/>
            </a:p>
          </p:txBody>
        </p:sp>
        <p:sp>
          <p:nvSpPr>
            <p:cNvPr id="90137" name="Text Box 30">
              <a:hlinkClick r:id="rId6" action="ppaction://hlinksldjump"/>
            </p:cNvPr>
            <p:cNvSpPr txBox="1">
              <a:spLocks noChangeArrowheads="1"/>
            </p:cNvSpPr>
            <p:nvPr/>
          </p:nvSpPr>
          <p:spPr bwMode="auto">
            <a:xfrm>
              <a:off x="3475" y="3083"/>
              <a:ext cx="2199" cy="472"/>
            </a:xfrm>
            <a:prstGeom prst="rect">
              <a:avLst/>
            </a:prstGeom>
            <a:solidFill>
              <a:schemeClr val="accent1"/>
            </a:solidFill>
            <a:ln w="635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fr-FR" altLang="fr-FR" sz="2000"/>
                <a:t>Guidage </a:t>
              </a:r>
              <a:r>
                <a:rPr lang="fr-FR" altLang="fr-FR" sz="2000" i="1"/>
                <a:t>par          </a:t>
              </a:r>
              <a:r>
                <a:rPr lang="fr-FR" altLang="fr-FR" sz="2000" b="1" i="1"/>
                <a:t>LIAISONS MULTIPLES</a:t>
              </a:r>
            </a:p>
          </p:txBody>
        </p:sp>
      </p:grpSp>
      <p:grpSp>
        <p:nvGrpSpPr>
          <p:cNvPr id="59426" name="Group 34"/>
          <p:cNvGrpSpPr>
            <a:grpSpLocks/>
          </p:cNvGrpSpPr>
          <p:nvPr/>
        </p:nvGrpSpPr>
        <p:grpSpPr bwMode="auto">
          <a:xfrm>
            <a:off x="1093788" y="1782763"/>
            <a:ext cx="3433762" cy="750887"/>
            <a:chOff x="689" y="1123"/>
            <a:chExt cx="2163" cy="473"/>
          </a:xfrm>
        </p:grpSpPr>
        <p:sp>
          <p:nvSpPr>
            <p:cNvPr id="90134" name="Text Box 17">
              <a:hlinkClick r:id="rId7" action="ppaction://hlinksldjump"/>
            </p:cNvPr>
            <p:cNvSpPr txBox="1">
              <a:spLocks noChangeArrowheads="1"/>
            </p:cNvSpPr>
            <p:nvPr/>
          </p:nvSpPr>
          <p:spPr bwMode="auto">
            <a:xfrm>
              <a:off x="1133" y="1123"/>
              <a:ext cx="1719" cy="471"/>
            </a:xfrm>
            <a:prstGeom prst="rect">
              <a:avLst/>
            </a:prstGeom>
            <a:solidFill>
              <a:schemeClr val="accent1"/>
            </a:solidFill>
            <a:ln w="635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fr-FR" altLang="fr-FR" sz="2000"/>
                <a:t>Surfaces de contact </a:t>
              </a:r>
              <a:r>
                <a:rPr lang="fr-FR" altLang="fr-FR" sz="2000" b="1"/>
                <a:t>planes</a:t>
              </a:r>
            </a:p>
          </p:txBody>
        </p:sp>
        <p:sp>
          <p:nvSpPr>
            <p:cNvPr id="90135" name="Line 31"/>
            <p:cNvSpPr>
              <a:spLocks noChangeShapeType="1"/>
            </p:cNvSpPr>
            <p:nvPr/>
          </p:nvSpPr>
          <p:spPr bwMode="auto">
            <a:xfrm flipV="1">
              <a:off x="689" y="1331"/>
              <a:ext cx="369" cy="265"/>
            </a:xfrm>
            <a:prstGeom prst="line">
              <a:avLst/>
            </a:prstGeom>
            <a:noFill/>
            <a:ln w="635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grpSp>
      <p:grpSp>
        <p:nvGrpSpPr>
          <p:cNvPr id="59428" name="Group 36"/>
          <p:cNvGrpSpPr>
            <a:grpSpLocks/>
          </p:cNvGrpSpPr>
          <p:nvPr/>
        </p:nvGrpSpPr>
        <p:grpSpPr bwMode="auto">
          <a:xfrm>
            <a:off x="1093788" y="4892675"/>
            <a:ext cx="3432175" cy="750888"/>
            <a:chOff x="689" y="3082"/>
            <a:chExt cx="2162" cy="473"/>
          </a:xfrm>
        </p:grpSpPr>
        <p:sp>
          <p:nvSpPr>
            <p:cNvPr id="90132" name="Text Box 23">
              <a:hlinkClick r:id="rId8" action="ppaction://hlinksldjump"/>
            </p:cNvPr>
            <p:cNvSpPr txBox="1">
              <a:spLocks noChangeArrowheads="1"/>
            </p:cNvSpPr>
            <p:nvPr/>
          </p:nvSpPr>
          <p:spPr bwMode="auto">
            <a:xfrm>
              <a:off x="1133" y="3083"/>
              <a:ext cx="1718" cy="472"/>
            </a:xfrm>
            <a:prstGeom prst="rect">
              <a:avLst/>
            </a:prstGeom>
            <a:solidFill>
              <a:schemeClr val="accent1"/>
            </a:solidFill>
            <a:ln w="635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fr-FR" altLang="fr-FR" sz="2000"/>
                <a:t>Association de </a:t>
              </a:r>
              <a:r>
                <a:rPr lang="fr-FR" altLang="fr-FR" sz="2000" b="1"/>
                <a:t>différentes surfaces</a:t>
              </a:r>
              <a:r>
                <a:rPr lang="fr-FR" altLang="fr-FR" sz="2000"/>
                <a:t> </a:t>
              </a:r>
            </a:p>
          </p:txBody>
        </p:sp>
        <p:sp>
          <p:nvSpPr>
            <p:cNvPr id="90133" name="Line 32"/>
            <p:cNvSpPr>
              <a:spLocks noChangeShapeType="1"/>
            </p:cNvSpPr>
            <p:nvPr/>
          </p:nvSpPr>
          <p:spPr bwMode="auto">
            <a:xfrm>
              <a:off x="689" y="3082"/>
              <a:ext cx="369" cy="265"/>
            </a:xfrm>
            <a:prstGeom prst="line">
              <a:avLst/>
            </a:prstGeom>
            <a:noFill/>
            <a:ln w="635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grpSp>
      <p:grpSp>
        <p:nvGrpSpPr>
          <p:cNvPr id="59427" name="Group 35"/>
          <p:cNvGrpSpPr>
            <a:grpSpLocks/>
          </p:cNvGrpSpPr>
          <p:nvPr/>
        </p:nvGrpSpPr>
        <p:grpSpPr bwMode="auto">
          <a:xfrm>
            <a:off x="1293813" y="3321050"/>
            <a:ext cx="3232150" cy="749300"/>
            <a:chOff x="815" y="2092"/>
            <a:chExt cx="2036" cy="472"/>
          </a:xfrm>
        </p:grpSpPr>
        <p:sp>
          <p:nvSpPr>
            <p:cNvPr id="90130" name="Text Box 20">
              <a:hlinkClick r:id="rId9" action="ppaction://hlinksldjump"/>
            </p:cNvPr>
            <p:cNvSpPr txBox="1">
              <a:spLocks noChangeArrowheads="1"/>
            </p:cNvSpPr>
            <p:nvPr/>
          </p:nvSpPr>
          <p:spPr bwMode="auto">
            <a:xfrm>
              <a:off x="1133" y="2092"/>
              <a:ext cx="1718" cy="472"/>
            </a:xfrm>
            <a:prstGeom prst="rect">
              <a:avLst/>
            </a:prstGeom>
            <a:solidFill>
              <a:schemeClr val="accent1"/>
            </a:solidFill>
            <a:ln w="635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fr-FR" altLang="fr-FR" sz="2000"/>
                <a:t>Surfaces de contact </a:t>
              </a:r>
              <a:r>
                <a:rPr lang="fr-FR" altLang="fr-FR" sz="2000" b="1"/>
                <a:t>cylindriques</a:t>
              </a:r>
            </a:p>
          </p:txBody>
        </p:sp>
        <p:sp>
          <p:nvSpPr>
            <p:cNvPr id="90131" name="Line 33"/>
            <p:cNvSpPr>
              <a:spLocks noChangeShapeType="1"/>
            </p:cNvSpPr>
            <p:nvPr/>
          </p:nvSpPr>
          <p:spPr bwMode="auto">
            <a:xfrm>
              <a:off x="815" y="2349"/>
              <a:ext cx="234" cy="0"/>
            </a:xfrm>
            <a:prstGeom prst="line">
              <a:avLst/>
            </a:prstGeom>
            <a:noFill/>
            <a:ln w="635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gr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9405"/>
                                        </p:tgtEl>
                                        <p:attrNameLst>
                                          <p:attrName>style.visibility</p:attrName>
                                        </p:attrNameLst>
                                      </p:cBhvr>
                                      <p:to>
                                        <p:strVal val="visible"/>
                                      </p:to>
                                    </p:set>
                                    <p:anim calcmode="discrete" valueType="clr">
                                      <p:cBhvr override="childStyle">
                                        <p:cTn id="7" dur="80"/>
                                        <p:tgtEl>
                                          <p:spTgt spid="59405"/>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9405"/>
                                        </p:tgtEl>
                                        <p:attrNameLst>
                                          <p:attrName>fillcolor</p:attrName>
                                        </p:attrNameLst>
                                      </p:cBhvr>
                                      <p:tavLst>
                                        <p:tav tm="0">
                                          <p:val>
                                            <p:clrVal>
                                              <a:schemeClr val="accent2"/>
                                            </p:clrVal>
                                          </p:val>
                                        </p:tav>
                                        <p:tav tm="50000">
                                          <p:val>
                                            <p:clrVal>
                                              <a:schemeClr val="hlink"/>
                                            </p:clrVal>
                                          </p:val>
                                        </p:tav>
                                      </p:tavLst>
                                    </p:anim>
                                    <p:set>
                                      <p:cBhvr>
                                        <p:cTn id="9" dur="80"/>
                                        <p:tgtEl>
                                          <p:spTgt spid="59405"/>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31" presetClass="entr" presetSubtype="0" fill="hold" grpId="0" nodeType="clickEffect">
                                  <p:stCondLst>
                                    <p:cond delay="0"/>
                                  </p:stCondLst>
                                  <p:iterate type="lt">
                                    <p:tmPct val="5000"/>
                                  </p:iterate>
                                  <p:childTnLst>
                                    <p:set>
                                      <p:cBhvr>
                                        <p:cTn id="13" dur="1" fill="hold">
                                          <p:stCondLst>
                                            <p:cond delay="0"/>
                                          </p:stCondLst>
                                        </p:cTn>
                                        <p:tgtEl>
                                          <p:spTgt spid="59407"/>
                                        </p:tgtEl>
                                        <p:attrNameLst>
                                          <p:attrName>style.visibility</p:attrName>
                                        </p:attrNameLst>
                                      </p:cBhvr>
                                      <p:to>
                                        <p:strVal val="visible"/>
                                      </p:to>
                                    </p:set>
                                    <p:anim calcmode="lin" valueType="num">
                                      <p:cBhvr>
                                        <p:cTn id="14" dur="1000" fill="hold"/>
                                        <p:tgtEl>
                                          <p:spTgt spid="59407"/>
                                        </p:tgtEl>
                                        <p:attrNameLst>
                                          <p:attrName>ppt_w</p:attrName>
                                        </p:attrNameLst>
                                      </p:cBhvr>
                                      <p:tavLst>
                                        <p:tav tm="0">
                                          <p:val>
                                            <p:fltVal val="0"/>
                                          </p:val>
                                        </p:tav>
                                        <p:tav tm="100000">
                                          <p:val>
                                            <p:strVal val="#ppt_w"/>
                                          </p:val>
                                        </p:tav>
                                      </p:tavLst>
                                    </p:anim>
                                    <p:anim calcmode="lin" valueType="num">
                                      <p:cBhvr>
                                        <p:cTn id="15" dur="1000" fill="hold"/>
                                        <p:tgtEl>
                                          <p:spTgt spid="59407"/>
                                        </p:tgtEl>
                                        <p:attrNameLst>
                                          <p:attrName>ppt_h</p:attrName>
                                        </p:attrNameLst>
                                      </p:cBhvr>
                                      <p:tavLst>
                                        <p:tav tm="0">
                                          <p:val>
                                            <p:fltVal val="0"/>
                                          </p:val>
                                        </p:tav>
                                        <p:tav tm="100000">
                                          <p:val>
                                            <p:strVal val="#ppt_h"/>
                                          </p:val>
                                        </p:tav>
                                      </p:tavLst>
                                    </p:anim>
                                    <p:anim calcmode="lin" valueType="num">
                                      <p:cBhvr>
                                        <p:cTn id="16" dur="1000" fill="hold"/>
                                        <p:tgtEl>
                                          <p:spTgt spid="59407"/>
                                        </p:tgtEl>
                                        <p:attrNameLst>
                                          <p:attrName>style.rotation</p:attrName>
                                        </p:attrNameLst>
                                      </p:cBhvr>
                                      <p:tavLst>
                                        <p:tav tm="0">
                                          <p:val>
                                            <p:fltVal val="90"/>
                                          </p:val>
                                        </p:tav>
                                        <p:tav tm="100000">
                                          <p:val>
                                            <p:fltVal val="0"/>
                                          </p:val>
                                        </p:tav>
                                      </p:tavLst>
                                    </p:anim>
                                    <p:animEffect transition="in" filter="fade">
                                      <p:cBhvr>
                                        <p:cTn id="17" dur="1000"/>
                                        <p:tgtEl>
                                          <p:spTgt spid="5940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2" fill="hold" nodeType="clickEffect">
                                  <p:stCondLst>
                                    <p:cond delay="0"/>
                                  </p:stCondLst>
                                  <p:childTnLst>
                                    <p:set>
                                      <p:cBhvr>
                                        <p:cTn id="21" dur="1" fill="hold">
                                          <p:stCondLst>
                                            <p:cond delay="0"/>
                                          </p:stCondLst>
                                        </p:cTn>
                                        <p:tgtEl>
                                          <p:spTgt spid="59426"/>
                                        </p:tgtEl>
                                        <p:attrNameLst>
                                          <p:attrName>style.visibility</p:attrName>
                                        </p:attrNameLst>
                                      </p:cBhvr>
                                      <p:to>
                                        <p:strVal val="visible"/>
                                      </p:to>
                                    </p:set>
                                    <p:anim calcmode="lin" valueType="num">
                                      <p:cBhvr additive="base">
                                        <p:cTn id="22" dur="1000" fill="hold"/>
                                        <p:tgtEl>
                                          <p:spTgt spid="59426"/>
                                        </p:tgtEl>
                                        <p:attrNameLst>
                                          <p:attrName>ppt_x</p:attrName>
                                        </p:attrNameLst>
                                      </p:cBhvr>
                                      <p:tavLst>
                                        <p:tav tm="0">
                                          <p:val>
                                            <p:strVal val="1+#ppt_w/2"/>
                                          </p:val>
                                        </p:tav>
                                        <p:tav tm="100000">
                                          <p:val>
                                            <p:strVal val="#ppt_x"/>
                                          </p:val>
                                        </p:tav>
                                      </p:tavLst>
                                    </p:anim>
                                    <p:anim calcmode="lin" valueType="num">
                                      <p:cBhvr additive="base">
                                        <p:cTn id="23" dur="1000" fill="hold"/>
                                        <p:tgtEl>
                                          <p:spTgt spid="59426"/>
                                        </p:tgtEl>
                                        <p:attrNameLst>
                                          <p:attrName>ppt_y</p:attrName>
                                        </p:attrNameLst>
                                      </p:cBhvr>
                                      <p:tavLst>
                                        <p:tav tm="0">
                                          <p:val>
                                            <p:strVal val="#ppt_y"/>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2" fill="hold" nodeType="clickEffect">
                                  <p:stCondLst>
                                    <p:cond delay="0"/>
                                  </p:stCondLst>
                                  <p:childTnLst>
                                    <p:set>
                                      <p:cBhvr>
                                        <p:cTn id="27" dur="1" fill="hold">
                                          <p:stCondLst>
                                            <p:cond delay="0"/>
                                          </p:stCondLst>
                                        </p:cTn>
                                        <p:tgtEl>
                                          <p:spTgt spid="59427"/>
                                        </p:tgtEl>
                                        <p:attrNameLst>
                                          <p:attrName>style.visibility</p:attrName>
                                        </p:attrNameLst>
                                      </p:cBhvr>
                                      <p:to>
                                        <p:strVal val="visible"/>
                                      </p:to>
                                    </p:set>
                                    <p:anim calcmode="lin" valueType="num">
                                      <p:cBhvr additive="base">
                                        <p:cTn id="28" dur="1000" fill="hold"/>
                                        <p:tgtEl>
                                          <p:spTgt spid="59427"/>
                                        </p:tgtEl>
                                        <p:attrNameLst>
                                          <p:attrName>ppt_x</p:attrName>
                                        </p:attrNameLst>
                                      </p:cBhvr>
                                      <p:tavLst>
                                        <p:tav tm="0">
                                          <p:val>
                                            <p:strVal val="1+#ppt_w/2"/>
                                          </p:val>
                                        </p:tav>
                                        <p:tav tm="100000">
                                          <p:val>
                                            <p:strVal val="#ppt_x"/>
                                          </p:val>
                                        </p:tav>
                                      </p:tavLst>
                                    </p:anim>
                                    <p:anim calcmode="lin" valueType="num">
                                      <p:cBhvr additive="base">
                                        <p:cTn id="29" dur="1000" fill="hold"/>
                                        <p:tgtEl>
                                          <p:spTgt spid="59427"/>
                                        </p:tgtEl>
                                        <p:attrNameLst>
                                          <p:attrName>ppt_y</p:attrName>
                                        </p:attrNameLst>
                                      </p:cBhvr>
                                      <p:tavLst>
                                        <p:tav tm="0">
                                          <p:val>
                                            <p:strVal val="#ppt_y"/>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2" fill="hold" nodeType="clickEffect">
                                  <p:stCondLst>
                                    <p:cond delay="0"/>
                                  </p:stCondLst>
                                  <p:childTnLst>
                                    <p:set>
                                      <p:cBhvr>
                                        <p:cTn id="33" dur="1" fill="hold">
                                          <p:stCondLst>
                                            <p:cond delay="0"/>
                                          </p:stCondLst>
                                        </p:cTn>
                                        <p:tgtEl>
                                          <p:spTgt spid="59428"/>
                                        </p:tgtEl>
                                        <p:attrNameLst>
                                          <p:attrName>style.visibility</p:attrName>
                                        </p:attrNameLst>
                                      </p:cBhvr>
                                      <p:to>
                                        <p:strVal val="visible"/>
                                      </p:to>
                                    </p:set>
                                    <p:anim calcmode="lin" valueType="num">
                                      <p:cBhvr additive="base">
                                        <p:cTn id="34" dur="1000" fill="hold"/>
                                        <p:tgtEl>
                                          <p:spTgt spid="59428"/>
                                        </p:tgtEl>
                                        <p:attrNameLst>
                                          <p:attrName>ppt_x</p:attrName>
                                        </p:attrNameLst>
                                      </p:cBhvr>
                                      <p:tavLst>
                                        <p:tav tm="0">
                                          <p:val>
                                            <p:strVal val="1+#ppt_w/2"/>
                                          </p:val>
                                        </p:tav>
                                        <p:tav tm="100000">
                                          <p:val>
                                            <p:strVal val="#ppt_x"/>
                                          </p:val>
                                        </p:tav>
                                      </p:tavLst>
                                    </p:anim>
                                    <p:anim calcmode="lin" valueType="num">
                                      <p:cBhvr additive="base">
                                        <p:cTn id="35" dur="1000" fill="hold"/>
                                        <p:tgtEl>
                                          <p:spTgt spid="59428"/>
                                        </p:tgtEl>
                                        <p:attrNameLst>
                                          <p:attrName>ppt_y</p:attrName>
                                        </p:attrNameLst>
                                      </p:cBhvr>
                                      <p:tavLst>
                                        <p:tav tm="0">
                                          <p:val>
                                            <p:strVal val="#ppt_y"/>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9" presetClass="entr" presetSubtype="0" fill="hold" nodeType="clickEffect">
                                  <p:stCondLst>
                                    <p:cond delay="0"/>
                                  </p:stCondLst>
                                  <p:childTnLst>
                                    <p:set>
                                      <p:cBhvr>
                                        <p:cTn id="39" dur="1" fill="hold">
                                          <p:stCondLst>
                                            <p:cond delay="0"/>
                                          </p:stCondLst>
                                        </p:cTn>
                                        <p:tgtEl>
                                          <p:spTgt spid="59429"/>
                                        </p:tgtEl>
                                        <p:attrNameLst>
                                          <p:attrName>style.visibility</p:attrName>
                                        </p:attrNameLst>
                                      </p:cBhvr>
                                      <p:to>
                                        <p:strVal val="visible"/>
                                      </p:to>
                                    </p:set>
                                    <p:animEffect transition="in" filter="dissolve">
                                      <p:cBhvr>
                                        <p:cTn id="40" dur="500"/>
                                        <p:tgtEl>
                                          <p:spTgt spid="59429"/>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9" presetClass="entr" presetSubtype="0" fill="hold" nodeType="clickEffect">
                                  <p:stCondLst>
                                    <p:cond delay="0"/>
                                  </p:stCondLst>
                                  <p:childTnLst>
                                    <p:set>
                                      <p:cBhvr>
                                        <p:cTn id="44" dur="1" fill="hold">
                                          <p:stCondLst>
                                            <p:cond delay="0"/>
                                          </p:stCondLst>
                                        </p:cTn>
                                        <p:tgtEl>
                                          <p:spTgt spid="59430"/>
                                        </p:tgtEl>
                                        <p:attrNameLst>
                                          <p:attrName>style.visibility</p:attrName>
                                        </p:attrNameLst>
                                      </p:cBhvr>
                                      <p:to>
                                        <p:strVal val="visible"/>
                                      </p:to>
                                    </p:set>
                                    <p:animEffect transition="in" filter="dissolve">
                                      <p:cBhvr>
                                        <p:cTn id="45" dur="500"/>
                                        <p:tgtEl>
                                          <p:spTgt spid="59430"/>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9" presetClass="entr" presetSubtype="0" fill="hold" nodeType="clickEffect">
                                  <p:stCondLst>
                                    <p:cond delay="0"/>
                                  </p:stCondLst>
                                  <p:childTnLst>
                                    <p:set>
                                      <p:cBhvr>
                                        <p:cTn id="49" dur="1" fill="hold">
                                          <p:stCondLst>
                                            <p:cond delay="0"/>
                                          </p:stCondLst>
                                        </p:cTn>
                                        <p:tgtEl>
                                          <p:spTgt spid="59431"/>
                                        </p:tgtEl>
                                        <p:attrNameLst>
                                          <p:attrName>style.visibility</p:attrName>
                                        </p:attrNameLst>
                                      </p:cBhvr>
                                      <p:to>
                                        <p:strVal val="visible"/>
                                      </p:to>
                                    </p:set>
                                    <p:animEffect transition="in" filter="dissolve">
                                      <p:cBhvr>
                                        <p:cTn id="50" dur="500"/>
                                        <p:tgtEl>
                                          <p:spTgt spid="594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05" grpId="0"/>
      <p:bldP spid="5940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138" name="Picture 4" descr="scse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476250"/>
            <a:ext cx="487362"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1139" name="Line 5"/>
          <p:cNvSpPr>
            <a:spLocks noChangeShapeType="1"/>
          </p:cNvSpPr>
          <p:nvPr/>
        </p:nvSpPr>
        <p:spPr bwMode="auto">
          <a:xfrm>
            <a:off x="323850" y="6237288"/>
            <a:ext cx="8351838" cy="0"/>
          </a:xfrm>
          <a:prstGeom prst="line">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91140" name="AutoShape 6">
            <a:hlinkClick r:id="" action="ppaction://hlinkshowjump?jump=nextslide"/>
          </p:cNvPr>
          <p:cNvSpPr>
            <a:spLocks noChangeArrowheads="1"/>
          </p:cNvSpPr>
          <p:nvPr/>
        </p:nvSpPr>
        <p:spPr bwMode="auto">
          <a:xfrm>
            <a:off x="8072438" y="6308725"/>
            <a:ext cx="215900" cy="287338"/>
          </a:xfrm>
          <a:prstGeom prst="rightArrow">
            <a:avLst>
              <a:gd name="adj1" fmla="val 48065"/>
              <a:gd name="adj2" fmla="val 5294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fr-FR" altLang="fr-FR" sz="1800"/>
          </a:p>
        </p:txBody>
      </p:sp>
      <p:sp>
        <p:nvSpPr>
          <p:cNvPr id="91141" name="AutoShape 7">
            <a:hlinkClick r:id="" action="ppaction://hlinkshowjump?jump=previousslide"/>
          </p:cNvPr>
          <p:cNvSpPr>
            <a:spLocks noChangeArrowheads="1"/>
          </p:cNvSpPr>
          <p:nvPr/>
        </p:nvSpPr>
        <p:spPr bwMode="auto">
          <a:xfrm flipH="1">
            <a:off x="7783513" y="6308725"/>
            <a:ext cx="215900" cy="287338"/>
          </a:xfrm>
          <a:prstGeom prst="rightArrow">
            <a:avLst>
              <a:gd name="adj1" fmla="val 48065"/>
              <a:gd name="adj2" fmla="val 5294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fr-FR" altLang="fr-FR" sz="1800"/>
          </a:p>
        </p:txBody>
      </p:sp>
      <p:sp>
        <p:nvSpPr>
          <p:cNvPr id="91142" name="Text Box 8">
            <a:hlinkClick r:id="rId3" action="ppaction://hlinksldjump"/>
          </p:cNvPr>
          <p:cNvSpPr txBox="1">
            <a:spLocks noChangeArrowheads="1"/>
          </p:cNvSpPr>
          <p:nvPr/>
        </p:nvSpPr>
        <p:spPr bwMode="auto">
          <a:xfrm>
            <a:off x="6415088" y="6308725"/>
            <a:ext cx="12969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fr-FR" altLang="fr-FR" sz="1200" u="sng"/>
              <a:t>Retour au début</a:t>
            </a:r>
          </a:p>
        </p:txBody>
      </p:sp>
      <p:pic>
        <p:nvPicPr>
          <p:cNvPr id="91143" name="Picture 10" descr="JD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91550" y="136525"/>
            <a:ext cx="517525"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27" name="Text Box 11"/>
          <p:cNvSpPr txBox="1">
            <a:spLocks noChangeArrowheads="1"/>
          </p:cNvSpPr>
          <p:nvPr/>
        </p:nvSpPr>
        <p:spPr bwMode="auto">
          <a:xfrm>
            <a:off x="179388" y="6237288"/>
            <a:ext cx="85693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defRPr/>
            </a:pPr>
            <a:r>
              <a:rPr lang="fr-FR" altLang="fr-FR" b="1" i="1">
                <a:effectLst>
                  <a:outerShdw blurRad="38100" dist="38100" dir="2700000" algn="tl">
                    <a:srgbClr val="FFFFFF"/>
                  </a:outerShdw>
                </a:effectLst>
              </a:rPr>
              <a:t>Liaison glissière			</a:t>
            </a:r>
            <a:r>
              <a:rPr lang="fr-FR" altLang="fr-FR" b="1" i="1"/>
              <a:t>				            47</a:t>
            </a:r>
          </a:p>
        </p:txBody>
      </p:sp>
      <p:sp>
        <p:nvSpPr>
          <p:cNvPr id="60428" name="Rectangle 12"/>
          <p:cNvSpPr>
            <a:spLocks noChangeArrowheads="1"/>
          </p:cNvSpPr>
          <p:nvPr/>
        </p:nvSpPr>
        <p:spPr bwMode="auto">
          <a:xfrm>
            <a:off x="395288" y="1035050"/>
            <a:ext cx="854392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fr-FR" altLang="fr-FR" sz="2000"/>
              <a:t>Les surfaces de contact planes sont prépondérantes.</a:t>
            </a:r>
          </a:p>
          <a:p>
            <a:pPr eaLnBrk="1" hangingPunct="1">
              <a:spcBef>
                <a:spcPct val="0"/>
              </a:spcBef>
              <a:buClrTx/>
              <a:buSzTx/>
              <a:buFontTx/>
              <a:buNone/>
            </a:pPr>
            <a:r>
              <a:rPr lang="fr-FR" altLang="fr-FR" sz="2000"/>
              <a:t>La géométrie des surfaces de contact n’est pas forcément rectangulaire. Elle peut prendre plusieurs formes.   </a:t>
            </a:r>
          </a:p>
        </p:txBody>
      </p:sp>
      <p:sp>
        <p:nvSpPr>
          <p:cNvPr id="91146" name="Text Box 13"/>
          <p:cNvSpPr txBox="1">
            <a:spLocks noChangeArrowheads="1"/>
          </p:cNvSpPr>
          <p:nvPr/>
        </p:nvSpPr>
        <p:spPr bwMode="auto">
          <a:xfrm>
            <a:off x="0" y="420688"/>
            <a:ext cx="9144000" cy="6096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fr-FR" altLang="fr-FR" sz="3400" b="1" u="sng">
                <a:cs typeface="Arial" panose="020B0604020202020204" pitchFamily="34" charset="0"/>
              </a:rPr>
              <a:t>Guidage Prismatique</a:t>
            </a:r>
          </a:p>
        </p:txBody>
      </p:sp>
      <p:grpSp>
        <p:nvGrpSpPr>
          <p:cNvPr id="60437" name="Group 21"/>
          <p:cNvGrpSpPr>
            <a:grpSpLocks/>
          </p:cNvGrpSpPr>
          <p:nvPr/>
        </p:nvGrpSpPr>
        <p:grpSpPr bwMode="auto">
          <a:xfrm>
            <a:off x="1190625" y="2055813"/>
            <a:ext cx="3357563" cy="2339975"/>
            <a:chOff x="696" y="1295"/>
            <a:chExt cx="2115" cy="1474"/>
          </a:xfrm>
        </p:grpSpPr>
        <p:sp>
          <p:nvSpPr>
            <p:cNvPr id="91154" name="Rectangle 15"/>
            <p:cNvSpPr>
              <a:spLocks noChangeArrowheads="1"/>
            </p:cNvSpPr>
            <p:nvPr/>
          </p:nvSpPr>
          <p:spPr bwMode="auto">
            <a:xfrm>
              <a:off x="696" y="1295"/>
              <a:ext cx="2115" cy="147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fr-FR" altLang="fr-FR" sz="1800"/>
            </a:p>
          </p:txBody>
        </p:sp>
        <p:pic>
          <p:nvPicPr>
            <p:cNvPr id="91155" name="Picture 14" descr="Image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8" y="1351"/>
              <a:ext cx="2018" cy="1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0438" name="Group 22"/>
          <p:cNvGrpSpPr>
            <a:grpSpLocks/>
          </p:cNvGrpSpPr>
          <p:nvPr/>
        </p:nvGrpSpPr>
        <p:grpSpPr bwMode="auto">
          <a:xfrm>
            <a:off x="4703763" y="2054225"/>
            <a:ext cx="3357562" cy="2339975"/>
            <a:chOff x="2909" y="1294"/>
            <a:chExt cx="2115" cy="1474"/>
          </a:xfrm>
        </p:grpSpPr>
        <p:sp>
          <p:nvSpPr>
            <p:cNvPr id="91152" name="Rectangle 16"/>
            <p:cNvSpPr>
              <a:spLocks noChangeArrowheads="1"/>
            </p:cNvSpPr>
            <p:nvPr/>
          </p:nvSpPr>
          <p:spPr bwMode="auto">
            <a:xfrm>
              <a:off x="2909" y="1294"/>
              <a:ext cx="2115" cy="147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fr-FR" altLang="fr-FR" sz="1800"/>
            </a:p>
          </p:txBody>
        </p:sp>
        <p:pic>
          <p:nvPicPr>
            <p:cNvPr id="91153" name="Picture 17" descr="Imagecim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24" y="1405"/>
              <a:ext cx="2027" cy="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0434" name="Text Box 18"/>
          <p:cNvSpPr txBox="1">
            <a:spLocks noChangeArrowheads="1"/>
          </p:cNvSpPr>
          <p:nvPr/>
        </p:nvSpPr>
        <p:spPr bwMode="auto">
          <a:xfrm>
            <a:off x="1954213" y="4016375"/>
            <a:ext cx="22780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fr-FR" altLang="fr-FR" sz="1800"/>
              <a:t>Queue d’aronde</a:t>
            </a:r>
          </a:p>
        </p:txBody>
      </p:sp>
      <p:sp>
        <p:nvSpPr>
          <p:cNvPr id="60435" name="Text Box 19"/>
          <p:cNvSpPr txBox="1">
            <a:spLocks noChangeArrowheads="1"/>
          </p:cNvSpPr>
          <p:nvPr/>
        </p:nvSpPr>
        <p:spPr bwMode="auto">
          <a:xfrm>
            <a:off x="5535613" y="4014788"/>
            <a:ext cx="22780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fr-FR" altLang="fr-FR" sz="1800"/>
              <a:t>Rainure en Té</a:t>
            </a:r>
          </a:p>
        </p:txBody>
      </p:sp>
      <p:sp>
        <p:nvSpPr>
          <p:cNvPr id="60436" name="Rectangle 20"/>
          <p:cNvSpPr>
            <a:spLocks noChangeArrowheads="1"/>
          </p:cNvSpPr>
          <p:nvPr/>
        </p:nvSpPr>
        <p:spPr bwMode="auto">
          <a:xfrm>
            <a:off x="395288" y="4543425"/>
            <a:ext cx="8367712"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fr-FR" altLang="fr-FR" sz="2000"/>
              <a:t>Les frottements peuvent être diminués par l’interposition d’éléments anti-friction (bandes de PTFE*, bronze, polyamide ou Nylon) qui peuvent être collés sur l’une des surfaces en frottement.</a:t>
            </a:r>
          </a:p>
          <a:p>
            <a:pPr eaLnBrk="1" hangingPunct="1">
              <a:spcBef>
                <a:spcPct val="0"/>
              </a:spcBef>
              <a:buClrTx/>
              <a:buSzTx/>
              <a:buFontTx/>
              <a:buNone/>
            </a:pPr>
            <a:r>
              <a:rPr lang="fr-FR" altLang="fr-FR" sz="2000"/>
              <a:t>* : </a:t>
            </a:r>
            <a:r>
              <a:rPr lang="fr-FR" altLang="fr-FR" sz="1800"/>
              <a:t>Polytétrafluoroéthylène </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60428"/>
                                        </p:tgtEl>
                                        <p:attrNameLst>
                                          <p:attrName>style.visibility</p:attrName>
                                        </p:attrNameLst>
                                      </p:cBhvr>
                                      <p:to>
                                        <p:strVal val="visible"/>
                                      </p:to>
                                    </p:set>
                                    <p:anim calcmode="discrete" valueType="clr">
                                      <p:cBhvr override="childStyle">
                                        <p:cTn id="7" dur="80"/>
                                        <p:tgtEl>
                                          <p:spTgt spid="6042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0428"/>
                                        </p:tgtEl>
                                        <p:attrNameLst>
                                          <p:attrName>fillcolor</p:attrName>
                                        </p:attrNameLst>
                                      </p:cBhvr>
                                      <p:tavLst>
                                        <p:tav tm="0">
                                          <p:val>
                                            <p:clrVal>
                                              <a:schemeClr val="accent2"/>
                                            </p:clrVal>
                                          </p:val>
                                        </p:tav>
                                        <p:tav tm="50000">
                                          <p:val>
                                            <p:clrVal>
                                              <a:schemeClr val="hlink"/>
                                            </p:clrVal>
                                          </p:val>
                                        </p:tav>
                                      </p:tavLst>
                                    </p:anim>
                                    <p:set>
                                      <p:cBhvr>
                                        <p:cTn id="9" dur="80"/>
                                        <p:tgtEl>
                                          <p:spTgt spid="60428"/>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60437"/>
                                        </p:tgtEl>
                                        <p:attrNameLst>
                                          <p:attrName>style.visibility</p:attrName>
                                        </p:attrNameLst>
                                      </p:cBhvr>
                                      <p:to>
                                        <p:strVal val="visible"/>
                                      </p:to>
                                    </p:set>
                                    <p:animEffect transition="in" filter="fade">
                                      <p:cBhvr>
                                        <p:cTn id="14" dur="1000"/>
                                        <p:tgtEl>
                                          <p:spTgt spid="60437"/>
                                        </p:tgtEl>
                                      </p:cBhvr>
                                    </p:animEffect>
                                    <p:anim calcmode="lin" valueType="num">
                                      <p:cBhvr>
                                        <p:cTn id="15" dur="1000" fill="hold"/>
                                        <p:tgtEl>
                                          <p:spTgt spid="60437"/>
                                        </p:tgtEl>
                                        <p:attrNameLst>
                                          <p:attrName>ppt_x</p:attrName>
                                        </p:attrNameLst>
                                      </p:cBhvr>
                                      <p:tavLst>
                                        <p:tav tm="0">
                                          <p:val>
                                            <p:strVal val="#ppt_x"/>
                                          </p:val>
                                        </p:tav>
                                        <p:tav tm="100000">
                                          <p:val>
                                            <p:strVal val="#ppt_x"/>
                                          </p:val>
                                        </p:tav>
                                      </p:tavLst>
                                    </p:anim>
                                    <p:anim calcmode="lin" valueType="num">
                                      <p:cBhvr>
                                        <p:cTn id="16" dur="1000" fill="hold"/>
                                        <p:tgtEl>
                                          <p:spTgt spid="60437"/>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60434"/>
                                        </p:tgtEl>
                                        <p:attrNameLst>
                                          <p:attrName>style.visibility</p:attrName>
                                        </p:attrNameLst>
                                      </p:cBhvr>
                                      <p:to>
                                        <p:strVal val="visible"/>
                                      </p:to>
                                    </p:set>
                                    <p:animEffect transition="in" filter="dissolve">
                                      <p:cBhvr>
                                        <p:cTn id="21" dur="500"/>
                                        <p:tgtEl>
                                          <p:spTgt spid="60434"/>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nodeType="clickEffect">
                                  <p:stCondLst>
                                    <p:cond delay="0"/>
                                  </p:stCondLst>
                                  <p:childTnLst>
                                    <p:set>
                                      <p:cBhvr>
                                        <p:cTn id="25" dur="1" fill="hold">
                                          <p:stCondLst>
                                            <p:cond delay="0"/>
                                          </p:stCondLst>
                                        </p:cTn>
                                        <p:tgtEl>
                                          <p:spTgt spid="60438"/>
                                        </p:tgtEl>
                                        <p:attrNameLst>
                                          <p:attrName>style.visibility</p:attrName>
                                        </p:attrNameLst>
                                      </p:cBhvr>
                                      <p:to>
                                        <p:strVal val="visible"/>
                                      </p:to>
                                    </p:set>
                                    <p:animEffect transition="in" filter="fade">
                                      <p:cBhvr>
                                        <p:cTn id="26" dur="1000"/>
                                        <p:tgtEl>
                                          <p:spTgt spid="60438"/>
                                        </p:tgtEl>
                                      </p:cBhvr>
                                    </p:animEffect>
                                    <p:anim calcmode="lin" valueType="num">
                                      <p:cBhvr>
                                        <p:cTn id="27" dur="1000" fill="hold"/>
                                        <p:tgtEl>
                                          <p:spTgt spid="60438"/>
                                        </p:tgtEl>
                                        <p:attrNameLst>
                                          <p:attrName>ppt_x</p:attrName>
                                        </p:attrNameLst>
                                      </p:cBhvr>
                                      <p:tavLst>
                                        <p:tav tm="0">
                                          <p:val>
                                            <p:strVal val="#ppt_x"/>
                                          </p:val>
                                        </p:tav>
                                        <p:tav tm="100000">
                                          <p:val>
                                            <p:strVal val="#ppt_x"/>
                                          </p:val>
                                        </p:tav>
                                      </p:tavLst>
                                    </p:anim>
                                    <p:anim calcmode="lin" valueType="num">
                                      <p:cBhvr>
                                        <p:cTn id="28" dur="1000" fill="hold"/>
                                        <p:tgtEl>
                                          <p:spTgt spid="60438"/>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60435"/>
                                        </p:tgtEl>
                                        <p:attrNameLst>
                                          <p:attrName>style.visibility</p:attrName>
                                        </p:attrNameLst>
                                      </p:cBhvr>
                                      <p:to>
                                        <p:strVal val="visible"/>
                                      </p:to>
                                    </p:set>
                                    <p:animEffect transition="in" filter="dissolve">
                                      <p:cBhvr>
                                        <p:cTn id="33" dur="500"/>
                                        <p:tgtEl>
                                          <p:spTgt spid="60435"/>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2" fill="hold" grpId="0" nodeType="clickEffect">
                                  <p:stCondLst>
                                    <p:cond delay="0"/>
                                  </p:stCondLst>
                                  <p:childTnLst>
                                    <p:set>
                                      <p:cBhvr>
                                        <p:cTn id="37" dur="1" fill="hold">
                                          <p:stCondLst>
                                            <p:cond delay="0"/>
                                          </p:stCondLst>
                                        </p:cTn>
                                        <p:tgtEl>
                                          <p:spTgt spid="60436"/>
                                        </p:tgtEl>
                                        <p:attrNameLst>
                                          <p:attrName>style.visibility</p:attrName>
                                        </p:attrNameLst>
                                      </p:cBhvr>
                                      <p:to>
                                        <p:strVal val="visible"/>
                                      </p:to>
                                    </p:set>
                                    <p:anim calcmode="lin" valueType="num">
                                      <p:cBhvr additive="base">
                                        <p:cTn id="38" dur="1000" fill="hold"/>
                                        <p:tgtEl>
                                          <p:spTgt spid="60436"/>
                                        </p:tgtEl>
                                        <p:attrNameLst>
                                          <p:attrName>ppt_x</p:attrName>
                                        </p:attrNameLst>
                                      </p:cBhvr>
                                      <p:tavLst>
                                        <p:tav tm="0">
                                          <p:val>
                                            <p:strVal val="1+#ppt_w/2"/>
                                          </p:val>
                                        </p:tav>
                                        <p:tav tm="100000">
                                          <p:val>
                                            <p:strVal val="#ppt_x"/>
                                          </p:val>
                                        </p:tav>
                                      </p:tavLst>
                                    </p:anim>
                                    <p:anim calcmode="lin" valueType="num">
                                      <p:cBhvr additive="base">
                                        <p:cTn id="39" dur="1000" fill="hold"/>
                                        <p:tgtEl>
                                          <p:spTgt spid="604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8" grpId="0"/>
      <p:bldP spid="60434" grpId="0"/>
      <p:bldP spid="60435" grpId="0"/>
      <p:bldP spid="6043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62" name="Picture 4" descr="scse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476250"/>
            <a:ext cx="487362"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63" name="Line 5"/>
          <p:cNvSpPr>
            <a:spLocks noChangeShapeType="1"/>
          </p:cNvSpPr>
          <p:nvPr/>
        </p:nvSpPr>
        <p:spPr bwMode="auto">
          <a:xfrm>
            <a:off x="323850" y="6237288"/>
            <a:ext cx="8351838" cy="0"/>
          </a:xfrm>
          <a:prstGeom prst="line">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92164" name="AutoShape 6">
            <a:hlinkClick r:id="" action="ppaction://hlinkshowjump?jump=nextslide"/>
          </p:cNvPr>
          <p:cNvSpPr>
            <a:spLocks noChangeArrowheads="1"/>
          </p:cNvSpPr>
          <p:nvPr/>
        </p:nvSpPr>
        <p:spPr bwMode="auto">
          <a:xfrm>
            <a:off x="8072438" y="6308725"/>
            <a:ext cx="215900" cy="287338"/>
          </a:xfrm>
          <a:prstGeom prst="rightArrow">
            <a:avLst>
              <a:gd name="adj1" fmla="val 48065"/>
              <a:gd name="adj2" fmla="val 5294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fr-FR" altLang="fr-FR" sz="1800"/>
          </a:p>
        </p:txBody>
      </p:sp>
      <p:sp>
        <p:nvSpPr>
          <p:cNvPr id="92165" name="AutoShape 7">
            <a:hlinkClick r:id="" action="ppaction://hlinkshowjump?jump=previousslide"/>
          </p:cNvPr>
          <p:cNvSpPr>
            <a:spLocks noChangeArrowheads="1"/>
          </p:cNvSpPr>
          <p:nvPr/>
        </p:nvSpPr>
        <p:spPr bwMode="auto">
          <a:xfrm flipH="1">
            <a:off x="7783513" y="6308725"/>
            <a:ext cx="215900" cy="287338"/>
          </a:xfrm>
          <a:prstGeom prst="rightArrow">
            <a:avLst>
              <a:gd name="adj1" fmla="val 48065"/>
              <a:gd name="adj2" fmla="val 5294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fr-FR" altLang="fr-FR" sz="1800"/>
          </a:p>
        </p:txBody>
      </p:sp>
      <p:sp>
        <p:nvSpPr>
          <p:cNvPr id="92166" name="Text Box 8">
            <a:hlinkClick r:id="rId3" action="ppaction://hlinksldjump"/>
          </p:cNvPr>
          <p:cNvSpPr txBox="1">
            <a:spLocks noChangeArrowheads="1"/>
          </p:cNvSpPr>
          <p:nvPr/>
        </p:nvSpPr>
        <p:spPr bwMode="auto">
          <a:xfrm>
            <a:off x="6415088" y="6308725"/>
            <a:ext cx="12969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fr-FR" altLang="fr-FR" sz="1200" u="sng"/>
              <a:t>Retour au début</a:t>
            </a:r>
          </a:p>
        </p:txBody>
      </p:sp>
      <p:pic>
        <p:nvPicPr>
          <p:cNvPr id="92167" name="Picture 10" descr="JD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91550" y="136525"/>
            <a:ext cx="517525"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75" name="Text Box 11"/>
          <p:cNvSpPr txBox="1">
            <a:spLocks noChangeArrowheads="1"/>
          </p:cNvSpPr>
          <p:nvPr/>
        </p:nvSpPr>
        <p:spPr bwMode="auto">
          <a:xfrm>
            <a:off x="179388" y="6237288"/>
            <a:ext cx="85693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defRPr/>
            </a:pPr>
            <a:r>
              <a:rPr lang="fr-FR" altLang="fr-FR" b="1" i="1">
                <a:effectLst>
                  <a:outerShdw blurRad="38100" dist="38100" dir="2700000" algn="tl">
                    <a:srgbClr val="FFFFFF"/>
                  </a:outerShdw>
                </a:effectLst>
              </a:rPr>
              <a:t>Liaison glissière			</a:t>
            </a:r>
            <a:r>
              <a:rPr lang="fr-FR" altLang="fr-FR" b="1" i="1"/>
              <a:t>				            46</a:t>
            </a:r>
          </a:p>
        </p:txBody>
      </p:sp>
      <p:sp>
        <p:nvSpPr>
          <p:cNvPr id="92169" name="Rectangle 12"/>
          <p:cNvSpPr>
            <a:spLocks noChangeArrowheads="1"/>
          </p:cNvSpPr>
          <p:nvPr/>
        </p:nvSpPr>
        <p:spPr bwMode="auto">
          <a:xfrm>
            <a:off x="395288" y="1052513"/>
            <a:ext cx="68818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fr-FR" altLang="fr-FR" sz="2000"/>
              <a:t>Il existe 3 principaux types de réalisation de contact direct : </a:t>
            </a:r>
          </a:p>
        </p:txBody>
      </p:sp>
      <p:sp>
        <p:nvSpPr>
          <p:cNvPr id="92170" name="Text Box 13"/>
          <p:cNvSpPr txBox="1">
            <a:spLocks noChangeArrowheads="1"/>
          </p:cNvSpPr>
          <p:nvPr/>
        </p:nvSpPr>
        <p:spPr bwMode="auto">
          <a:xfrm>
            <a:off x="0" y="420688"/>
            <a:ext cx="9144000" cy="6096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fr-FR" altLang="fr-FR" sz="3400" b="1" u="sng">
                <a:cs typeface="Arial" panose="020B0604020202020204" pitchFamily="34" charset="0"/>
              </a:rPr>
              <a:t>Contact direct</a:t>
            </a:r>
          </a:p>
        </p:txBody>
      </p:sp>
      <p:sp>
        <p:nvSpPr>
          <p:cNvPr id="92171" name="WordArt 14"/>
          <p:cNvSpPr>
            <a:spLocks noChangeArrowheads="1" noChangeShapeType="1" noTextEdit="1"/>
          </p:cNvSpPr>
          <p:nvPr/>
        </p:nvSpPr>
        <p:spPr bwMode="auto">
          <a:xfrm>
            <a:off x="69850" y="2627313"/>
            <a:ext cx="1233488" cy="2139950"/>
          </a:xfrm>
          <a:prstGeom prst="rect">
            <a:avLst/>
          </a:prstGeom>
        </p:spPr>
        <p:txBody>
          <a:bodyPr wrap="none" fromWordArt="1">
            <a:prstTxWarp prst="textPlain">
              <a:avLst>
                <a:gd name="adj" fmla="val 50000"/>
              </a:avLst>
            </a:prstTxWarp>
          </a:bodyPr>
          <a:lstStyle/>
          <a:p>
            <a:pPr algn="ctr"/>
            <a:r>
              <a:rPr lang="fr-FR" sz="3600" i="1" kern="10">
                <a:ln w="63500">
                  <a:solidFill>
                    <a:srgbClr val="000000"/>
                  </a:solidFill>
                  <a:round/>
                  <a:headEnd/>
                  <a:tailEnd/>
                </a:ln>
                <a:solidFill>
                  <a:schemeClr val="accent1"/>
                </a:solidFill>
                <a:effectLst>
                  <a:outerShdw dist="35921" dir="2700000" algn="ctr" rotWithShape="0">
                    <a:srgbClr val="808080">
                      <a:alpha val="79999"/>
                    </a:srgbClr>
                  </a:outerShdw>
                </a:effectLst>
                <a:latin typeface="Arial Black" panose="020B0A04020102020204" pitchFamily="34" charset="0"/>
              </a:rPr>
              <a:t>3</a:t>
            </a:r>
          </a:p>
        </p:txBody>
      </p:sp>
      <p:grpSp>
        <p:nvGrpSpPr>
          <p:cNvPr id="92172" name="Group 15"/>
          <p:cNvGrpSpPr>
            <a:grpSpLocks/>
          </p:cNvGrpSpPr>
          <p:nvPr/>
        </p:nvGrpSpPr>
        <p:grpSpPr bwMode="auto">
          <a:xfrm>
            <a:off x="4651375" y="1781175"/>
            <a:ext cx="4356100" cy="749300"/>
            <a:chOff x="2930" y="1122"/>
            <a:chExt cx="2744" cy="472"/>
          </a:xfrm>
        </p:grpSpPr>
        <p:sp>
          <p:nvSpPr>
            <p:cNvPr id="3" name="AutoShape 16"/>
            <p:cNvSpPr>
              <a:spLocks noChangeArrowheads="1"/>
            </p:cNvSpPr>
            <p:nvPr/>
          </p:nvSpPr>
          <p:spPr bwMode="auto">
            <a:xfrm>
              <a:off x="2930" y="1199"/>
              <a:ext cx="416" cy="293"/>
            </a:xfrm>
            <a:prstGeom prst="rightArrow">
              <a:avLst>
                <a:gd name="adj1" fmla="val 50000"/>
                <a:gd name="adj2" fmla="val 35495"/>
              </a:avLst>
            </a:prstGeom>
            <a:gradFill rotWithShape="1">
              <a:gsLst>
                <a:gs pos="0">
                  <a:schemeClr val="accent1">
                    <a:gamma/>
                    <a:shade val="46275"/>
                    <a:invGamma/>
                  </a:schemeClr>
                </a:gs>
                <a:gs pos="100000">
                  <a:schemeClr val="accent1"/>
                </a:gs>
              </a:gsLst>
              <a:lin ang="0" scaled="1"/>
            </a:gra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fr-FR"/>
            </a:p>
          </p:txBody>
        </p:sp>
        <p:sp>
          <p:nvSpPr>
            <p:cNvPr id="92189" name="Text Box 17">
              <a:hlinkClick r:id="rId5" action="ppaction://hlinksldjump"/>
            </p:cNvPr>
            <p:cNvSpPr txBox="1">
              <a:spLocks noChangeArrowheads="1"/>
            </p:cNvSpPr>
            <p:nvPr/>
          </p:nvSpPr>
          <p:spPr bwMode="auto">
            <a:xfrm>
              <a:off x="3475" y="1122"/>
              <a:ext cx="2199" cy="472"/>
            </a:xfrm>
            <a:prstGeom prst="rect">
              <a:avLst/>
            </a:prstGeom>
            <a:solidFill>
              <a:schemeClr val="accent1"/>
            </a:solidFill>
            <a:ln w="635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endParaRPr lang="fr-FR" altLang="fr-FR" sz="100"/>
            </a:p>
            <a:p>
              <a:pPr algn="ctr" eaLnBrk="1" hangingPunct="1">
                <a:spcBef>
                  <a:spcPct val="50000"/>
                </a:spcBef>
                <a:buClrTx/>
                <a:buSzTx/>
                <a:buFontTx/>
                <a:buNone/>
              </a:pPr>
              <a:r>
                <a:rPr lang="fr-FR" altLang="fr-FR" sz="2000">
                  <a:solidFill>
                    <a:schemeClr val="hlink"/>
                  </a:solidFill>
                </a:rPr>
                <a:t>Guidage </a:t>
              </a:r>
              <a:r>
                <a:rPr lang="fr-FR" altLang="fr-FR" sz="2000" b="1" i="1">
                  <a:solidFill>
                    <a:schemeClr val="hlink"/>
                  </a:solidFill>
                </a:rPr>
                <a:t>PRISMATIQUE</a:t>
              </a:r>
            </a:p>
          </p:txBody>
        </p:sp>
      </p:grpSp>
      <p:grpSp>
        <p:nvGrpSpPr>
          <p:cNvPr id="92173" name="Group 18"/>
          <p:cNvGrpSpPr>
            <a:grpSpLocks/>
          </p:cNvGrpSpPr>
          <p:nvPr/>
        </p:nvGrpSpPr>
        <p:grpSpPr bwMode="auto">
          <a:xfrm>
            <a:off x="4651375" y="3321050"/>
            <a:ext cx="4356100" cy="749300"/>
            <a:chOff x="2930" y="2092"/>
            <a:chExt cx="2744" cy="472"/>
          </a:xfrm>
        </p:grpSpPr>
        <p:sp>
          <p:nvSpPr>
            <p:cNvPr id="4" name="AutoShape 19"/>
            <p:cNvSpPr>
              <a:spLocks noChangeArrowheads="1"/>
            </p:cNvSpPr>
            <p:nvPr/>
          </p:nvSpPr>
          <p:spPr bwMode="auto">
            <a:xfrm>
              <a:off x="2930" y="2166"/>
              <a:ext cx="416" cy="293"/>
            </a:xfrm>
            <a:prstGeom prst="rightArrow">
              <a:avLst>
                <a:gd name="adj1" fmla="val 50000"/>
                <a:gd name="adj2" fmla="val 35495"/>
              </a:avLst>
            </a:prstGeom>
            <a:gradFill rotWithShape="1">
              <a:gsLst>
                <a:gs pos="0">
                  <a:schemeClr val="accent1">
                    <a:gamma/>
                    <a:shade val="46275"/>
                    <a:invGamma/>
                  </a:schemeClr>
                </a:gs>
                <a:gs pos="100000">
                  <a:schemeClr val="accent1"/>
                </a:gs>
              </a:gsLst>
              <a:lin ang="0" scaled="1"/>
            </a:gra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fr-FR"/>
            </a:p>
          </p:txBody>
        </p:sp>
        <p:sp>
          <p:nvSpPr>
            <p:cNvPr id="92187" name="Text Box 20">
              <a:hlinkClick r:id="" action="ppaction://hlinkshowjump?jump=nextslide"/>
            </p:cNvPr>
            <p:cNvSpPr txBox="1">
              <a:spLocks noChangeArrowheads="1"/>
            </p:cNvSpPr>
            <p:nvPr/>
          </p:nvSpPr>
          <p:spPr bwMode="auto">
            <a:xfrm>
              <a:off x="3475" y="2092"/>
              <a:ext cx="2199" cy="472"/>
            </a:xfrm>
            <a:prstGeom prst="rect">
              <a:avLst/>
            </a:prstGeom>
            <a:solidFill>
              <a:schemeClr val="accent1"/>
            </a:solidFill>
            <a:ln w="635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fr-FR" altLang="fr-FR" sz="2000"/>
                <a:t>Guidage </a:t>
              </a:r>
              <a:r>
                <a:rPr lang="fr-FR" altLang="fr-FR" sz="2000" i="1"/>
                <a:t>par               </a:t>
              </a:r>
              <a:r>
                <a:rPr lang="fr-FR" altLang="fr-FR" sz="2000" b="1" i="1"/>
                <a:t>ARBRE COULISSANT</a:t>
              </a:r>
            </a:p>
          </p:txBody>
        </p:sp>
      </p:grpSp>
      <p:grpSp>
        <p:nvGrpSpPr>
          <p:cNvPr id="92174" name="Group 21"/>
          <p:cNvGrpSpPr>
            <a:grpSpLocks/>
          </p:cNvGrpSpPr>
          <p:nvPr/>
        </p:nvGrpSpPr>
        <p:grpSpPr bwMode="auto">
          <a:xfrm>
            <a:off x="4651375" y="4894263"/>
            <a:ext cx="4356100" cy="749300"/>
            <a:chOff x="2930" y="3083"/>
            <a:chExt cx="2744" cy="472"/>
          </a:xfrm>
        </p:grpSpPr>
        <p:sp>
          <p:nvSpPr>
            <p:cNvPr id="5" name="AutoShape 22"/>
            <p:cNvSpPr>
              <a:spLocks noChangeArrowheads="1"/>
            </p:cNvSpPr>
            <p:nvPr/>
          </p:nvSpPr>
          <p:spPr bwMode="auto">
            <a:xfrm>
              <a:off x="2930" y="3170"/>
              <a:ext cx="416" cy="293"/>
            </a:xfrm>
            <a:prstGeom prst="rightArrow">
              <a:avLst>
                <a:gd name="adj1" fmla="val 50000"/>
                <a:gd name="adj2" fmla="val 35495"/>
              </a:avLst>
            </a:prstGeom>
            <a:gradFill rotWithShape="1">
              <a:gsLst>
                <a:gs pos="0">
                  <a:schemeClr val="accent1">
                    <a:gamma/>
                    <a:shade val="46275"/>
                    <a:invGamma/>
                  </a:schemeClr>
                </a:gs>
                <a:gs pos="100000">
                  <a:schemeClr val="accent1"/>
                </a:gs>
              </a:gsLst>
              <a:lin ang="0" scaled="1"/>
            </a:gra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fr-FR"/>
            </a:p>
          </p:txBody>
        </p:sp>
        <p:sp>
          <p:nvSpPr>
            <p:cNvPr id="92185" name="Text Box 23">
              <a:hlinkClick r:id="rId6" action="ppaction://hlinksldjump"/>
            </p:cNvPr>
            <p:cNvSpPr txBox="1">
              <a:spLocks noChangeArrowheads="1"/>
            </p:cNvSpPr>
            <p:nvPr/>
          </p:nvSpPr>
          <p:spPr bwMode="auto">
            <a:xfrm>
              <a:off x="3475" y="3083"/>
              <a:ext cx="2199" cy="472"/>
            </a:xfrm>
            <a:prstGeom prst="rect">
              <a:avLst/>
            </a:prstGeom>
            <a:solidFill>
              <a:schemeClr val="accent1"/>
            </a:solidFill>
            <a:ln w="635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fr-FR" altLang="fr-FR" sz="2000"/>
                <a:t>Guidage </a:t>
              </a:r>
              <a:r>
                <a:rPr lang="fr-FR" altLang="fr-FR" sz="2000" i="1"/>
                <a:t>par          </a:t>
              </a:r>
              <a:r>
                <a:rPr lang="fr-FR" altLang="fr-FR" sz="2000" b="1" i="1"/>
                <a:t>LIAISONS MULTIPLES</a:t>
              </a:r>
            </a:p>
          </p:txBody>
        </p:sp>
      </p:grpSp>
      <p:grpSp>
        <p:nvGrpSpPr>
          <p:cNvPr id="92175" name="Group 24"/>
          <p:cNvGrpSpPr>
            <a:grpSpLocks/>
          </p:cNvGrpSpPr>
          <p:nvPr/>
        </p:nvGrpSpPr>
        <p:grpSpPr bwMode="auto">
          <a:xfrm>
            <a:off x="1093788" y="1782763"/>
            <a:ext cx="3433762" cy="750887"/>
            <a:chOff x="689" y="1123"/>
            <a:chExt cx="2163" cy="473"/>
          </a:xfrm>
        </p:grpSpPr>
        <p:sp>
          <p:nvSpPr>
            <p:cNvPr id="92182" name="Text Box 25">
              <a:hlinkClick r:id="rId7" action="ppaction://hlinksldjump"/>
            </p:cNvPr>
            <p:cNvSpPr txBox="1">
              <a:spLocks noChangeArrowheads="1"/>
            </p:cNvSpPr>
            <p:nvPr/>
          </p:nvSpPr>
          <p:spPr bwMode="auto">
            <a:xfrm>
              <a:off x="1133" y="1123"/>
              <a:ext cx="1719" cy="471"/>
            </a:xfrm>
            <a:prstGeom prst="rect">
              <a:avLst/>
            </a:prstGeom>
            <a:solidFill>
              <a:schemeClr val="accent1"/>
            </a:solidFill>
            <a:ln w="635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fr-FR" altLang="fr-FR" sz="2000">
                  <a:solidFill>
                    <a:schemeClr val="hlink"/>
                  </a:solidFill>
                </a:rPr>
                <a:t>Surfaces de contact </a:t>
              </a:r>
              <a:r>
                <a:rPr lang="fr-FR" altLang="fr-FR" sz="2000" b="1">
                  <a:solidFill>
                    <a:schemeClr val="hlink"/>
                  </a:solidFill>
                </a:rPr>
                <a:t>planes</a:t>
              </a:r>
            </a:p>
          </p:txBody>
        </p:sp>
        <p:sp>
          <p:nvSpPr>
            <p:cNvPr id="92183" name="Line 26"/>
            <p:cNvSpPr>
              <a:spLocks noChangeShapeType="1"/>
            </p:cNvSpPr>
            <p:nvPr/>
          </p:nvSpPr>
          <p:spPr bwMode="auto">
            <a:xfrm flipV="1">
              <a:off x="689" y="1331"/>
              <a:ext cx="369" cy="265"/>
            </a:xfrm>
            <a:prstGeom prst="line">
              <a:avLst/>
            </a:prstGeom>
            <a:noFill/>
            <a:ln w="635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grpSp>
      <p:grpSp>
        <p:nvGrpSpPr>
          <p:cNvPr id="92176" name="Group 27"/>
          <p:cNvGrpSpPr>
            <a:grpSpLocks/>
          </p:cNvGrpSpPr>
          <p:nvPr/>
        </p:nvGrpSpPr>
        <p:grpSpPr bwMode="auto">
          <a:xfrm>
            <a:off x="1093788" y="4892675"/>
            <a:ext cx="3432175" cy="750888"/>
            <a:chOff x="689" y="3082"/>
            <a:chExt cx="2162" cy="473"/>
          </a:xfrm>
        </p:grpSpPr>
        <p:sp>
          <p:nvSpPr>
            <p:cNvPr id="92180" name="Text Box 28">
              <a:hlinkClick r:id="rId8" action="ppaction://hlinksldjump"/>
            </p:cNvPr>
            <p:cNvSpPr txBox="1">
              <a:spLocks noChangeArrowheads="1"/>
            </p:cNvSpPr>
            <p:nvPr/>
          </p:nvSpPr>
          <p:spPr bwMode="auto">
            <a:xfrm>
              <a:off x="1133" y="3083"/>
              <a:ext cx="1718" cy="472"/>
            </a:xfrm>
            <a:prstGeom prst="rect">
              <a:avLst/>
            </a:prstGeom>
            <a:solidFill>
              <a:schemeClr val="accent1"/>
            </a:solidFill>
            <a:ln w="635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fr-FR" altLang="fr-FR" sz="2000"/>
                <a:t>Association de </a:t>
              </a:r>
              <a:r>
                <a:rPr lang="fr-FR" altLang="fr-FR" sz="2000" b="1"/>
                <a:t>différentes surfaces</a:t>
              </a:r>
              <a:r>
                <a:rPr lang="fr-FR" altLang="fr-FR" sz="2000"/>
                <a:t> </a:t>
              </a:r>
            </a:p>
          </p:txBody>
        </p:sp>
        <p:sp>
          <p:nvSpPr>
            <p:cNvPr id="92181" name="Line 29"/>
            <p:cNvSpPr>
              <a:spLocks noChangeShapeType="1"/>
            </p:cNvSpPr>
            <p:nvPr/>
          </p:nvSpPr>
          <p:spPr bwMode="auto">
            <a:xfrm>
              <a:off x="689" y="3082"/>
              <a:ext cx="369" cy="265"/>
            </a:xfrm>
            <a:prstGeom prst="line">
              <a:avLst/>
            </a:prstGeom>
            <a:noFill/>
            <a:ln w="635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grpSp>
      <p:grpSp>
        <p:nvGrpSpPr>
          <p:cNvPr id="92177" name="Group 30"/>
          <p:cNvGrpSpPr>
            <a:grpSpLocks/>
          </p:cNvGrpSpPr>
          <p:nvPr/>
        </p:nvGrpSpPr>
        <p:grpSpPr bwMode="auto">
          <a:xfrm>
            <a:off x="1293813" y="3321050"/>
            <a:ext cx="3232150" cy="749300"/>
            <a:chOff x="815" y="2092"/>
            <a:chExt cx="2036" cy="472"/>
          </a:xfrm>
        </p:grpSpPr>
        <p:sp>
          <p:nvSpPr>
            <p:cNvPr id="92178" name="Text Box 31">
              <a:hlinkClick r:id="rId9" action="ppaction://hlinksldjump"/>
            </p:cNvPr>
            <p:cNvSpPr txBox="1">
              <a:spLocks noChangeArrowheads="1"/>
            </p:cNvSpPr>
            <p:nvPr/>
          </p:nvSpPr>
          <p:spPr bwMode="auto">
            <a:xfrm>
              <a:off x="1133" y="2092"/>
              <a:ext cx="1718" cy="472"/>
            </a:xfrm>
            <a:prstGeom prst="rect">
              <a:avLst/>
            </a:prstGeom>
            <a:solidFill>
              <a:schemeClr val="accent1"/>
            </a:solidFill>
            <a:ln w="635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fr-FR" altLang="fr-FR" sz="2000"/>
                <a:t>Surfaces de contact </a:t>
              </a:r>
              <a:r>
                <a:rPr lang="fr-FR" altLang="fr-FR" sz="2000" b="1"/>
                <a:t>cylindriques</a:t>
              </a:r>
            </a:p>
          </p:txBody>
        </p:sp>
        <p:sp>
          <p:nvSpPr>
            <p:cNvPr id="92179" name="Line 32"/>
            <p:cNvSpPr>
              <a:spLocks noChangeShapeType="1"/>
            </p:cNvSpPr>
            <p:nvPr/>
          </p:nvSpPr>
          <p:spPr bwMode="auto">
            <a:xfrm>
              <a:off x="815" y="2349"/>
              <a:ext cx="234" cy="0"/>
            </a:xfrm>
            <a:prstGeom prst="line">
              <a:avLst/>
            </a:prstGeom>
            <a:noFill/>
            <a:ln w="635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grpSp>
    </p:spTree>
  </p:cSld>
  <p:clrMapOvr>
    <a:masterClrMapping/>
  </p:clrMapOvr>
  <p:transition spd="med">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186" name="Picture 4" descr="scse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476250"/>
            <a:ext cx="487362"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3187" name="Line 5"/>
          <p:cNvSpPr>
            <a:spLocks noChangeShapeType="1"/>
          </p:cNvSpPr>
          <p:nvPr/>
        </p:nvSpPr>
        <p:spPr bwMode="auto">
          <a:xfrm>
            <a:off x="323850" y="6237288"/>
            <a:ext cx="8351838" cy="0"/>
          </a:xfrm>
          <a:prstGeom prst="line">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93188" name="AutoShape 6">
            <a:hlinkClick r:id="" action="ppaction://hlinkshowjump?jump=nextslide"/>
          </p:cNvPr>
          <p:cNvSpPr>
            <a:spLocks noChangeArrowheads="1"/>
          </p:cNvSpPr>
          <p:nvPr/>
        </p:nvSpPr>
        <p:spPr bwMode="auto">
          <a:xfrm>
            <a:off x="8072438" y="6308725"/>
            <a:ext cx="215900" cy="287338"/>
          </a:xfrm>
          <a:prstGeom prst="rightArrow">
            <a:avLst>
              <a:gd name="adj1" fmla="val 48065"/>
              <a:gd name="adj2" fmla="val 5294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fr-FR" altLang="fr-FR" sz="1800"/>
          </a:p>
        </p:txBody>
      </p:sp>
      <p:sp>
        <p:nvSpPr>
          <p:cNvPr id="93189" name="AutoShape 7">
            <a:hlinkClick r:id="" action="ppaction://hlinkshowjump?jump=previousslide"/>
          </p:cNvPr>
          <p:cNvSpPr>
            <a:spLocks noChangeArrowheads="1"/>
          </p:cNvSpPr>
          <p:nvPr/>
        </p:nvSpPr>
        <p:spPr bwMode="auto">
          <a:xfrm flipH="1">
            <a:off x="7783513" y="6308725"/>
            <a:ext cx="215900" cy="287338"/>
          </a:xfrm>
          <a:prstGeom prst="rightArrow">
            <a:avLst>
              <a:gd name="adj1" fmla="val 48065"/>
              <a:gd name="adj2" fmla="val 5294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fr-FR" altLang="fr-FR" sz="1800"/>
          </a:p>
        </p:txBody>
      </p:sp>
      <p:sp>
        <p:nvSpPr>
          <p:cNvPr id="93190" name="Text Box 8">
            <a:hlinkClick r:id="rId3" action="ppaction://hlinksldjump"/>
          </p:cNvPr>
          <p:cNvSpPr txBox="1">
            <a:spLocks noChangeArrowheads="1"/>
          </p:cNvSpPr>
          <p:nvPr/>
        </p:nvSpPr>
        <p:spPr bwMode="auto">
          <a:xfrm>
            <a:off x="6415088" y="6308725"/>
            <a:ext cx="12969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fr-FR" altLang="fr-FR" sz="1200" u="sng"/>
              <a:t>Retour au début</a:t>
            </a:r>
          </a:p>
        </p:txBody>
      </p:sp>
      <p:pic>
        <p:nvPicPr>
          <p:cNvPr id="93191" name="Picture 10" descr="JD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91550" y="136525"/>
            <a:ext cx="517525"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51" name="Text Box 11"/>
          <p:cNvSpPr txBox="1">
            <a:spLocks noChangeArrowheads="1"/>
          </p:cNvSpPr>
          <p:nvPr/>
        </p:nvSpPr>
        <p:spPr bwMode="auto">
          <a:xfrm>
            <a:off x="179388" y="6237288"/>
            <a:ext cx="85693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defRPr/>
            </a:pPr>
            <a:r>
              <a:rPr lang="fr-FR" altLang="fr-FR" b="1" i="1">
                <a:effectLst>
                  <a:outerShdw blurRad="38100" dist="38100" dir="2700000" algn="tl">
                    <a:srgbClr val="FFFFFF"/>
                  </a:outerShdw>
                </a:effectLst>
              </a:rPr>
              <a:t>Liaison glissière			</a:t>
            </a:r>
            <a:r>
              <a:rPr lang="fr-FR" altLang="fr-FR" b="1" i="1"/>
              <a:t>				            48</a:t>
            </a:r>
          </a:p>
        </p:txBody>
      </p:sp>
      <p:sp>
        <p:nvSpPr>
          <p:cNvPr id="61452" name="Rectangle 12"/>
          <p:cNvSpPr>
            <a:spLocks noChangeArrowheads="1"/>
          </p:cNvSpPr>
          <p:nvPr/>
        </p:nvSpPr>
        <p:spPr bwMode="auto">
          <a:xfrm>
            <a:off x="395288" y="1049338"/>
            <a:ext cx="85439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fr-FR" altLang="fr-FR" sz="2000"/>
              <a:t>La liaison glissière est réalisée par association d’un contact cylindrique et d’un arrêt en rotation.</a:t>
            </a:r>
          </a:p>
        </p:txBody>
      </p:sp>
      <p:sp>
        <p:nvSpPr>
          <p:cNvPr id="93194" name="Text Box 13"/>
          <p:cNvSpPr txBox="1">
            <a:spLocks noChangeArrowheads="1"/>
          </p:cNvSpPr>
          <p:nvPr/>
        </p:nvSpPr>
        <p:spPr bwMode="auto">
          <a:xfrm>
            <a:off x="0" y="420688"/>
            <a:ext cx="9144000" cy="6096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fr-FR" altLang="fr-FR" sz="3400" b="1" u="sng">
                <a:cs typeface="Arial" panose="020B0604020202020204" pitchFamily="34" charset="0"/>
              </a:rPr>
              <a:t>Guidage par arbre coulissant</a:t>
            </a:r>
          </a:p>
        </p:txBody>
      </p:sp>
      <p:grpSp>
        <p:nvGrpSpPr>
          <p:cNvPr id="61462" name="Group 22"/>
          <p:cNvGrpSpPr>
            <a:grpSpLocks/>
          </p:cNvGrpSpPr>
          <p:nvPr/>
        </p:nvGrpSpPr>
        <p:grpSpPr bwMode="auto">
          <a:xfrm>
            <a:off x="1189038" y="2054225"/>
            <a:ext cx="3357562" cy="2339975"/>
            <a:chOff x="695" y="1294"/>
            <a:chExt cx="2115" cy="1474"/>
          </a:xfrm>
        </p:grpSpPr>
        <p:sp>
          <p:nvSpPr>
            <p:cNvPr id="93203" name="Rectangle 15"/>
            <p:cNvSpPr>
              <a:spLocks noChangeArrowheads="1"/>
            </p:cNvSpPr>
            <p:nvPr/>
          </p:nvSpPr>
          <p:spPr bwMode="auto">
            <a:xfrm>
              <a:off x="695" y="1294"/>
              <a:ext cx="2115" cy="147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fr-FR" altLang="fr-FR" sz="1800"/>
            </a:p>
          </p:txBody>
        </p:sp>
        <p:pic>
          <p:nvPicPr>
            <p:cNvPr id="93204" name="Picture 14" descr="Imagej"/>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9" y="1427"/>
              <a:ext cx="1820" cy="1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1456" name="Rectangle 16"/>
          <p:cNvSpPr>
            <a:spLocks noChangeArrowheads="1"/>
          </p:cNvSpPr>
          <p:nvPr/>
        </p:nvSpPr>
        <p:spPr bwMode="auto">
          <a:xfrm>
            <a:off x="2274888" y="4062413"/>
            <a:ext cx="823912" cy="2254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fr-FR" altLang="fr-FR" sz="1800"/>
          </a:p>
        </p:txBody>
      </p:sp>
      <p:grpSp>
        <p:nvGrpSpPr>
          <p:cNvPr id="61463" name="Group 23"/>
          <p:cNvGrpSpPr>
            <a:grpSpLocks/>
          </p:cNvGrpSpPr>
          <p:nvPr/>
        </p:nvGrpSpPr>
        <p:grpSpPr bwMode="auto">
          <a:xfrm>
            <a:off x="4702175" y="2054225"/>
            <a:ext cx="3357563" cy="2339975"/>
            <a:chOff x="2908" y="1294"/>
            <a:chExt cx="2115" cy="1474"/>
          </a:xfrm>
        </p:grpSpPr>
        <p:sp>
          <p:nvSpPr>
            <p:cNvPr id="93201" name="Rectangle 17"/>
            <p:cNvSpPr>
              <a:spLocks noChangeArrowheads="1"/>
            </p:cNvSpPr>
            <p:nvPr/>
          </p:nvSpPr>
          <p:spPr bwMode="auto">
            <a:xfrm>
              <a:off x="2908" y="1294"/>
              <a:ext cx="2115" cy="147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fr-FR" altLang="fr-FR" sz="1800"/>
            </a:p>
          </p:txBody>
        </p:sp>
        <p:pic>
          <p:nvPicPr>
            <p:cNvPr id="93202" name="Picture 18" descr="imageh"/>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966" y="1460"/>
              <a:ext cx="1975" cy="1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1459" name="Rectangle 19"/>
          <p:cNvSpPr>
            <a:spLocks noChangeArrowheads="1"/>
          </p:cNvSpPr>
          <p:nvPr/>
        </p:nvSpPr>
        <p:spPr bwMode="auto">
          <a:xfrm>
            <a:off x="395288" y="4586288"/>
            <a:ext cx="82327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fr-FR" altLang="fr-FR" sz="2000"/>
              <a:t>L’arrêt en rotation peut être réalisé à l’aide  : </a:t>
            </a:r>
          </a:p>
        </p:txBody>
      </p:sp>
      <p:sp>
        <p:nvSpPr>
          <p:cNvPr id="61460" name="Rectangle 20"/>
          <p:cNvSpPr>
            <a:spLocks noChangeArrowheads="1"/>
          </p:cNvSpPr>
          <p:nvPr/>
        </p:nvSpPr>
        <p:spPr bwMode="auto">
          <a:xfrm>
            <a:off x="877888" y="5018088"/>
            <a:ext cx="4572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 typeface="Wingdings" panose="05000000000000000000" pitchFamily="2" charset="2"/>
              <a:buChar char="ü"/>
            </a:pPr>
            <a:r>
              <a:rPr lang="fr-FR" altLang="fr-FR" sz="2000"/>
              <a:t> d’une clavette (figure 1) </a:t>
            </a:r>
          </a:p>
        </p:txBody>
      </p:sp>
      <p:sp>
        <p:nvSpPr>
          <p:cNvPr id="61461" name="Rectangle 21"/>
          <p:cNvSpPr>
            <a:spLocks noChangeArrowheads="1"/>
          </p:cNvSpPr>
          <p:nvPr/>
        </p:nvSpPr>
        <p:spPr bwMode="auto">
          <a:xfrm>
            <a:off x="877888" y="5489575"/>
            <a:ext cx="40433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 typeface="Wingdings" panose="05000000000000000000" pitchFamily="2" charset="2"/>
              <a:buChar char="ü"/>
            </a:pPr>
            <a:r>
              <a:rPr lang="fr-FR" altLang="fr-FR" sz="2000"/>
              <a:t> ou de cannelures (figure 2).</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61452"/>
                                        </p:tgtEl>
                                        <p:attrNameLst>
                                          <p:attrName>style.visibility</p:attrName>
                                        </p:attrNameLst>
                                      </p:cBhvr>
                                      <p:to>
                                        <p:strVal val="visible"/>
                                      </p:to>
                                    </p:set>
                                    <p:anim calcmode="discrete" valueType="clr">
                                      <p:cBhvr override="childStyle">
                                        <p:cTn id="7" dur="80"/>
                                        <p:tgtEl>
                                          <p:spTgt spid="6145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1452"/>
                                        </p:tgtEl>
                                        <p:attrNameLst>
                                          <p:attrName>fillcolor</p:attrName>
                                        </p:attrNameLst>
                                      </p:cBhvr>
                                      <p:tavLst>
                                        <p:tav tm="0">
                                          <p:val>
                                            <p:clrVal>
                                              <a:schemeClr val="accent2"/>
                                            </p:clrVal>
                                          </p:val>
                                        </p:tav>
                                        <p:tav tm="50000">
                                          <p:val>
                                            <p:clrVal>
                                              <a:schemeClr val="hlink"/>
                                            </p:clrVal>
                                          </p:val>
                                        </p:tav>
                                      </p:tavLst>
                                    </p:anim>
                                    <p:set>
                                      <p:cBhvr>
                                        <p:cTn id="9" dur="80"/>
                                        <p:tgtEl>
                                          <p:spTgt spid="61452"/>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61462"/>
                                        </p:tgtEl>
                                        <p:attrNameLst>
                                          <p:attrName>style.visibility</p:attrName>
                                        </p:attrNameLst>
                                      </p:cBhvr>
                                      <p:to>
                                        <p:strVal val="visible"/>
                                      </p:to>
                                    </p:set>
                                    <p:animEffect transition="in" filter="fade">
                                      <p:cBhvr>
                                        <p:cTn id="14" dur="1000"/>
                                        <p:tgtEl>
                                          <p:spTgt spid="61462"/>
                                        </p:tgtEl>
                                      </p:cBhvr>
                                    </p:animEffect>
                                    <p:anim calcmode="lin" valueType="num">
                                      <p:cBhvr>
                                        <p:cTn id="15" dur="1000" fill="hold"/>
                                        <p:tgtEl>
                                          <p:spTgt spid="61462"/>
                                        </p:tgtEl>
                                        <p:attrNameLst>
                                          <p:attrName>ppt_x</p:attrName>
                                        </p:attrNameLst>
                                      </p:cBhvr>
                                      <p:tavLst>
                                        <p:tav tm="0">
                                          <p:val>
                                            <p:strVal val="#ppt_x"/>
                                          </p:val>
                                        </p:tav>
                                        <p:tav tm="100000">
                                          <p:val>
                                            <p:strVal val="#ppt_x"/>
                                          </p:val>
                                        </p:tav>
                                      </p:tavLst>
                                    </p:anim>
                                    <p:anim calcmode="lin" valueType="num">
                                      <p:cBhvr>
                                        <p:cTn id="16" dur="1000" fill="hold"/>
                                        <p:tgtEl>
                                          <p:spTgt spid="61462"/>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61456"/>
                                        </p:tgtEl>
                                        <p:attrNameLst>
                                          <p:attrName>style.visibility</p:attrName>
                                        </p:attrNameLst>
                                      </p:cBhvr>
                                      <p:to>
                                        <p:strVal val="visible"/>
                                      </p:to>
                                    </p:set>
                                    <p:animEffect transition="in" filter="fade">
                                      <p:cBhvr>
                                        <p:cTn id="19" dur="1000"/>
                                        <p:tgtEl>
                                          <p:spTgt spid="61456"/>
                                        </p:tgtEl>
                                      </p:cBhvr>
                                    </p:animEffect>
                                    <p:anim calcmode="lin" valueType="num">
                                      <p:cBhvr>
                                        <p:cTn id="20" dur="1000" fill="hold"/>
                                        <p:tgtEl>
                                          <p:spTgt spid="61456"/>
                                        </p:tgtEl>
                                        <p:attrNameLst>
                                          <p:attrName>ppt_x</p:attrName>
                                        </p:attrNameLst>
                                      </p:cBhvr>
                                      <p:tavLst>
                                        <p:tav tm="0">
                                          <p:val>
                                            <p:strVal val="#ppt_x"/>
                                          </p:val>
                                        </p:tav>
                                        <p:tav tm="100000">
                                          <p:val>
                                            <p:strVal val="#ppt_x"/>
                                          </p:val>
                                        </p:tav>
                                      </p:tavLst>
                                    </p:anim>
                                    <p:anim calcmode="lin" valueType="num">
                                      <p:cBhvr>
                                        <p:cTn id="21" dur="1000" fill="hold"/>
                                        <p:tgtEl>
                                          <p:spTgt spid="61456"/>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2" fill="hold" grpId="0" nodeType="clickEffect">
                                  <p:stCondLst>
                                    <p:cond delay="0"/>
                                  </p:stCondLst>
                                  <p:childTnLst>
                                    <p:set>
                                      <p:cBhvr>
                                        <p:cTn id="25" dur="1" fill="hold">
                                          <p:stCondLst>
                                            <p:cond delay="0"/>
                                          </p:stCondLst>
                                        </p:cTn>
                                        <p:tgtEl>
                                          <p:spTgt spid="61459"/>
                                        </p:tgtEl>
                                        <p:attrNameLst>
                                          <p:attrName>style.visibility</p:attrName>
                                        </p:attrNameLst>
                                      </p:cBhvr>
                                      <p:to>
                                        <p:strVal val="visible"/>
                                      </p:to>
                                    </p:set>
                                    <p:anim calcmode="lin" valueType="num">
                                      <p:cBhvr additive="base">
                                        <p:cTn id="26" dur="1000" fill="hold"/>
                                        <p:tgtEl>
                                          <p:spTgt spid="61459"/>
                                        </p:tgtEl>
                                        <p:attrNameLst>
                                          <p:attrName>ppt_x</p:attrName>
                                        </p:attrNameLst>
                                      </p:cBhvr>
                                      <p:tavLst>
                                        <p:tav tm="0">
                                          <p:val>
                                            <p:strVal val="1+#ppt_w/2"/>
                                          </p:val>
                                        </p:tav>
                                        <p:tav tm="100000">
                                          <p:val>
                                            <p:strVal val="#ppt_x"/>
                                          </p:val>
                                        </p:tav>
                                      </p:tavLst>
                                    </p:anim>
                                    <p:anim calcmode="lin" valueType="num">
                                      <p:cBhvr additive="base">
                                        <p:cTn id="27" dur="1000" fill="hold"/>
                                        <p:tgtEl>
                                          <p:spTgt spid="61459"/>
                                        </p:tgtEl>
                                        <p:attrNameLst>
                                          <p:attrName>ppt_y</p:attrName>
                                        </p:attrNameLst>
                                      </p:cBhvr>
                                      <p:tavLst>
                                        <p:tav tm="0">
                                          <p:val>
                                            <p:strVal val="#ppt_y"/>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61460"/>
                                        </p:tgtEl>
                                        <p:attrNameLst>
                                          <p:attrName>style.visibility</p:attrName>
                                        </p:attrNameLst>
                                      </p:cBhvr>
                                      <p:to>
                                        <p:strVal val="visible"/>
                                      </p:to>
                                    </p:set>
                                    <p:animEffect transition="in" filter="fade">
                                      <p:cBhvr>
                                        <p:cTn id="32" dur="1000"/>
                                        <p:tgtEl>
                                          <p:spTgt spid="61460"/>
                                        </p:tgtEl>
                                      </p:cBhvr>
                                    </p:animEffect>
                                    <p:anim calcmode="lin" valueType="num">
                                      <p:cBhvr>
                                        <p:cTn id="33" dur="1000" fill="hold"/>
                                        <p:tgtEl>
                                          <p:spTgt spid="61460"/>
                                        </p:tgtEl>
                                        <p:attrNameLst>
                                          <p:attrName>ppt_x</p:attrName>
                                        </p:attrNameLst>
                                      </p:cBhvr>
                                      <p:tavLst>
                                        <p:tav tm="0">
                                          <p:val>
                                            <p:strVal val="#ppt_x"/>
                                          </p:val>
                                        </p:tav>
                                        <p:tav tm="100000">
                                          <p:val>
                                            <p:strVal val="#ppt_x"/>
                                          </p:val>
                                        </p:tav>
                                      </p:tavLst>
                                    </p:anim>
                                    <p:anim calcmode="lin" valueType="num">
                                      <p:cBhvr>
                                        <p:cTn id="34" dur="1000" fill="hold"/>
                                        <p:tgtEl>
                                          <p:spTgt spid="61460"/>
                                        </p:tgtEl>
                                        <p:attrNameLst>
                                          <p:attrName>ppt_y</p:attrName>
                                        </p:attrNameLst>
                                      </p:cBhvr>
                                      <p:tavLst>
                                        <p:tav tm="0">
                                          <p:val>
                                            <p:strVal val="#ppt_y+.1"/>
                                          </p:val>
                                        </p:tav>
                                        <p:tav tm="100000">
                                          <p:val>
                                            <p:strVal val="#ppt_y"/>
                                          </p:val>
                                        </p:tav>
                                      </p:tavLst>
                                    </p:anim>
                                  </p:childTnLst>
                                </p:cTn>
                              </p:par>
                              <p:par>
                                <p:cTn id="35" presetID="9" presetClass="exit" presetSubtype="0" fill="hold" nodeType="withEffect">
                                  <p:stCondLst>
                                    <p:cond delay="1500"/>
                                  </p:stCondLst>
                                  <p:childTnLst>
                                    <p:animEffect transition="out" filter="dissolve">
                                      <p:cBhvr>
                                        <p:cTn id="36" dur="500"/>
                                        <p:tgtEl>
                                          <p:spTgt spid="61456"/>
                                        </p:tgtEl>
                                      </p:cBhvr>
                                    </p:animEffect>
                                    <p:set>
                                      <p:cBhvr>
                                        <p:cTn id="37" dur="1" fill="hold">
                                          <p:stCondLst>
                                            <p:cond delay="499"/>
                                          </p:stCondLst>
                                        </p:cTn>
                                        <p:tgtEl>
                                          <p:spTgt spid="61456"/>
                                        </p:tgtEl>
                                        <p:attrNameLst>
                                          <p:attrName>style.visibility</p:attrName>
                                        </p:attrNameLst>
                                      </p:cBhvr>
                                      <p:to>
                                        <p:strVal val="hidden"/>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61463"/>
                                        </p:tgtEl>
                                        <p:attrNameLst>
                                          <p:attrName>style.visibility</p:attrName>
                                        </p:attrNameLst>
                                      </p:cBhvr>
                                      <p:to>
                                        <p:strVal val="visible"/>
                                      </p:to>
                                    </p:set>
                                    <p:animEffect transition="in" filter="fade">
                                      <p:cBhvr>
                                        <p:cTn id="42" dur="1000"/>
                                        <p:tgtEl>
                                          <p:spTgt spid="61463"/>
                                        </p:tgtEl>
                                      </p:cBhvr>
                                    </p:animEffect>
                                    <p:anim calcmode="lin" valueType="num">
                                      <p:cBhvr>
                                        <p:cTn id="43" dur="1000" fill="hold"/>
                                        <p:tgtEl>
                                          <p:spTgt spid="61463"/>
                                        </p:tgtEl>
                                        <p:attrNameLst>
                                          <p:attrName>ppt_x</p:attrName>
                                        </p:attrNameLst>
                                      </p:cBhvr>
                                      <p:tavLst>
                                        <p:tav tm="0">
                                          <p:val>
                                            <p:strVal val="#ppt_x"/>
                                          </p:val>
                                        </p:tav>
                                        <p:tav tm="100000">
                                          <p:val>
                                            <p:strVal val="#ppt_x"/>
                                          </p:val>
                                        </p:tav>
                                      </p:tavLst>
                                    </p:anim>
                                    <p:anim calcmode="lin" valueType="num">
                                      <p:cBhvr>
                                        <p:cTn id="44" dur="1000" fill="hold"/>
                                        <p:tgtEl>
                                          <p:spTgt spid="61463"/>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61461"/>
                                        </p:tgtEl>
                                        <p:attrNameLst>
                                          <p:attrName>style.visibility</p:attrName>
                                        </p:attrNameLst>
                                      </p:cBhvr>
                                      <p:to>
                                        <p:strVal val="visible"/>
                                      </p:to>
                                    </p:set>
                                    <p:animEffect transition="in" filter="fade">
                                      <p:cBhvr>
                                        <p:cTn id="49" dur="1000"/>
                                        <p:tgtEl>
                                          <p:spTgt spid="61461"/>
                                        </p:tgtEl>
                                      </p:cBhvr>
                                    </p:animEffect>
                                    <p:anim calcmode="lin" valueType="num">
                                      <p:cBhvr>
                                        <p:cTn id="50" dur="1000" fill="hold"/>
                                        <p:tgtEl>
                                          <p:spTgt spid="61461"/>
                                        </p:tgtEl>
                                        <p:attrNameLst>
                                          <p:attrName>ppt_x</p:attrName>
                                        </p:attrNameLst>
                                      </p:cBhvr>
                                      <p:tavLst>
                                        <p:tav tm="0">
                                          <p:val>
                                            <p:strVal val="#ppt_x"/>
                                          </p:val>
                                        </p:tav>
                                        <p:tav tm="100000">
                                          <p:val>
                                            <p:strVal val="#ppt_x"/>
                                          </p:val>
                                        </p:tav>
                                      </p:tavLst>
                                    </p:anim>
                                    <p:anim calcmode="lin" valueType="num">
                                      <p:cBhvr>
                                        <p:cTn id="51" dur="1000" fill="hold"/>
                                        <p:tgtEl>
                                          <p:spTgt spid="6146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2" grpId="0"/>
      <p:bldP spid="61459" grpId="0"/>
      <p:bldP spid="61460" grpId="0"/>
      <p:bldP spid="6146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210" name="Picture 4" descr="scse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476250"/>
            <a:ext cx="487362"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4211" name="Line 5"/>
          <p:cNvSpPr>
            <a:spLocks noChangeShapeType="1"/>
          </p:cNvSpPr>
          <p:nvPr/>
        </p:nvSpPr>
        <p:spPr bwMode="auto">
          <a:xfrm>
            <a:off x="323850" y="6237288"/>
            <a:ext cx="8351838" cy="0"/>
          </a:xfrm>
          <a:prstGeom prst="line">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94212" name="AutoShape 6">
            <a:hlinkClick r:id="" action="ppaction://hlinkshowjump?jump=nextslide"/>
          </p:cNvPr>
          <p:cNvSpPr>
            <a:spLocks noChangeArrowheads="1"/>
          </p:cNvSpPr>
          <p:nvPr/>
        </p:nvSpPr>
        <p:spPr bwMode="auto">
          <a:xfrm>
            <a:off x="8072438" y="6308725"/>
            <a:ext cx="215900" cy="287338"/>
          </a:xfrm>
          <a:prstGeom prst="rightArrow">
            <a:avLst>
              <a:gd name="adj1" fmla="val 48065"/>
              <a:gd name="adj2" fmla="val 5294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fr-FR" altLang="fr-FR" sz="1800"/>
          </a:p>
        </p:txBody>
      </p:sp>
      <p:sp>
        <p:nvSpPr>
          <p:cNvPr id="94213" name="AutoShape 7">
            <a:hlinkClick r:id="" action="ppaction://hlinkshowjump?jump=previousslide"/>
          </p:cNvPr>
          <p:cNvSpPr>
            <a:spLocks noChangeArrowheads="1"/>
          </p:cNvSpPr>
          <p:nvPr/>
        </p:nvSpPr>
        <p:spPr bwMode="auto">
          <a:xfrm flipH="1">
            <a:off x="7783513" y="6308725"/>
            <a:ext cx="215900" cy="287338"/>
          </a:xfrm>
          <a:prstGeom prst="rightArrow">
            <a:avLst>
              <a:gd name="adj1" fmla="val 48065"/>
              <a:gd name="adj2" fmla="val 5294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fr-FR" altLang="fr-FR" sz="1800"/>
          </a:p>
        </p:txBody>
      </p:sp>
      <p:sp>
        <p:nvSpPr>
          <p:cNvPr id="94214" name="Text Box 8">
            <a:hlinkClick r:id="rId3" action="ppaction://hlinksldjump"/>
          </p:cNvPr>
          <p:cNvSpPr txBox="1">
            <a:spLocks noChangeArrowheads="1"/>
          </p:cNvSpPr>
          <p:nvPr/>
        </p:nvSpPr>
        <p:spPr bwMode="auto">
          <a:xfrm>
            <a:off x="6415088" y="6308725"/>
            <a:ext cx="12969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fr-FR" altLang="fr-FR" sz="1200" u="sng"/>
              <a:t>Retour au début</a:t>
            </a:r>
          </a:p>
        </p:txBody>
      </p:sp>
      <p:pic>
        <p:nvPicPr>
          <p:cNvPr id="94215" name="Picture 10" descr="JD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91550" y="136525"/>
            <a:ext cx="517525"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499" name="Text Box 11"/>
          <p:cNvSpPr txBox="1">
            <a:spLocks noChangeArrowheads="1"/>
          </p:cNvSpPr>
          <p:nvPr/>
        </p:nvSpPr>
        <p:spPr bwMode="auto">
          <a:xfrm>
            <a:off x="179388" y="6237288"/>
            <a:ext cx="85693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defRPr/>
            </a:pPr>
            <a:r>
              <a:rPr lang="fr-FR" altLang="fr-FR" b="1" i="1">
                <a:effectLst>
                  <a:outerShdw blurRad="38100" dist="38100" dir="2700000" algn="tl">
                    <a:srgbClr val="FFFFFF"/>
                  </a:outerShdw>
                </a:effectLst>
              </a:rPr>
              <a:t>Liaison glissière			</a:t>
            </a:r>
            <a:r>
              <a:rPr lang="fr-FR" altLang="fr-FR" b="1" i="1"/>
              <a:t>				            46</a:t>
            </a:r>
          </a:p>
        </p:txBody>
      </p:sp>
      <p:sp>
        <p:nvSpPr>
          <p:cNvPr id="94217" name="Rectangle 12"/>
          <p:cNvSpPr>
            <a:spLocks noChangeArrowheads="1"/>
          </p:cNvSpPr>
          <p:nvPr/>
        </p:nvSpPr>
        <p:spPr bwMode="auto">
          <a:xfrm>
            <a:off x="395288" y="1052513"/>
            <a:ext cx="68818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fr-FR" altLang="fr-FR" sz="2000"/>
              <a:t>Il existe 3 principaux types de réalisation de contact direct : </a:t>
            </a:r>
          </a:p>
        </p:txBody>
      </p:sp>
      <p:sp>
        <p:nvSpPr>
          <p:cNvPr id="94218" name="Text Box 13"/>
          <p:cNvSpPr txBox="1">
            <a:spLocks noChangeArrowheads="1"/>
          </p:cNvSpPr>
          <p:nvPr/>
        </p:nvSpPr>
        <p:spPr bwMode="auto">
          <a:xfrm>
            <a:off x="0" y="420688"/>
            <a:ext cx="9144000" cy="6096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fr-FR" altLang="fr-FR" sz="3400" b="1" u="sng">
                <a:cs typeface="Arial" panose="020B0604020202020204" pitchFamily="34" charset="0"/>
              </a:rPr>
              <a:t>Contact direct</a:t>
            </a:r>
          </a:p>
        </p:txBody>
      </p:sp>
      <p:sp>
        <p:nvSpPr>
          <p:cNvPr id="94219" name="WordArt 14"/>
          <p:cNvSpPr>
            <a:spLocks noChangeArrowheads="1" noChangeShapeType="1" noTextEdit="1"/>
          </p:cNvSpPr>
          <p:nvPr/>
        </p:nvSpPr>
        <p:spPr bwMode="auto">
          <a:xfrm>
            <a:off x="69850" y="2627313"/>
            <a:ext cx="1233488" cy="2139950"/>
          </a:xfrm>
          <a:prstGeom prst="rect">
            <a:avLst/>
          </a:prstGeom>
        </p:spPr>
        <p:txBody>
          <a:bodyPr wrap="none" fromWordArt="1">
            <a:prstTxWarp prst="textPlain">
              <a:avLst>
                <a:gd name="adj" fmla="val 50000"/>
              </a:avLst>
            </a:prstTxWarp>
          </a:bodyPr>
          <a:lstStyle/>
          <a:p>
            <a:pPr algn="ctr"/>
            <a:r>
              <a:rPr lang="fr-FR" sz="3600" i="1" kern="10">
                <a:ln w="63500">
                  <a:solidFill>
                    <a:srgbClr val="000000"/>
                  </a:solidFill>
                  <a:round/>
                  <a:headEnd/>
                  <a:tailEnd/>
                </a:ln>
                <a:solidFill>
                  <a:schemeClr val="accent1"/>
                </a:solidFill>
                <a:effectLst>
                  <a:outerShdw dist="35921" dir="2700000" algn="ctr" rotWithShape="0">
                    <a:srgbClr val="808080">
                      <a:alpha val="79999"/>
                    </a:srgbClr>
                  </a:outerShdw>
                </a:effectLst>
                <a:latin typeface="Arial Black" panose="020B0A04020102020204" pitchFamily="34" charset="0"/>
              </a:rPr>
              <a:t>3</a:t>
            </a:r>
          </a:p>
        </p:txBody>
      </p:sp>
      <p:grpSp>
        <p:nvGrpSpPr>
          <p:cNvPr id="94220" name="Group 15"/>
          <p:cNvGrpSpPr>
            <a:grpSpLocks/>
          </p:cNvGrpSpPr>
          <p:nvPr/>
        </p:nvGrpSpPr>
        <p:grpSpPr bwMode="auto">
          <a:xfrm>
            <a:off x="4651375" y="1781175"/>
            <a:ext cx="4356100" cy="749300"/>
            <a:chOff x="2930" y="1122"/>
            <a:chExt cx="2744" cy="472"/>
          </a:xfrm>
        </p:grpSpPr>
        <p:sp>
          <p:nvSpPr>
            <p:cNvPr id="3" name="AutoShape 16"/>
            <p:cNvSpPr>
              <a:spLocks noChangeArrowheads="1"/>
            </p:cNvSpPr>
            <p:nvPr/>
          </p:nvSpPr>
          <p:spPr bwMode="auto">
            <a:xfrm>
              <a:off x="2930" y="1199"/>
              <a:ext cx="416" cy="293"/>
            </a:xfrm>
            <a:prstGeom prst="rightArrow">
              <a:avLst>
                <a:gd name="adj1" fmla="val 50000"/>
                <a:gd name="adj2" fmla="val 35495"/>
              </a:avLst>
            </a:prstGeom>
            <a:gradFill rotWithShape="1">
              <a:gsLst>
                <a:gs pos="0">
                  <a:schemeClr val="accent1">
                    <a:gamma/>
                    <a:shade val="46275"/>
                    <a:invGamma/>
                  </a:schemeClr>
                </a:gs>
                <a:gs pos="100000">
                  <a:schemeClr val="accent1"/>
                </a:gs>
              </a:gsLst>
              <a:lin ang="0" scaled="1"/>
            </a:gra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fr-FR"/>
            </a:p>
          </p:txBody>
        </p:sp>
        <p:sp>
          <p:nvSpPr>
            <p:cNvPr id="94237" name="Text Box 17">
              <a:hlinkClick r:id="rId5" action="ppaction://hlinksldjump"/>
            </p:cNvPr>
            <p:cNvSpPr txBox="1">
              <a:spLocks noChangeArrowheads="1"/>
            </p:cNvSpPr>
            <p:nvPr/>
          </p:nvSpPr>
          <p:spPr bwMode="auto">
            <a:xfrm>
              <a:off x="3475" y="1122"/>
              <a:ext cx="2199" cy="472"/>
            </a:xfrm>
            <a:prstGeom prst="rect">
              <a:avLst/>
            </a:prstGeom>
            <a:solidFill>
              <a:schemeClr val="accent1"/>
            </a:solidFill>
            <a:ln w="635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endParaRPr lang="fr-FR" altLang="fr-FR" sz="100"/>
            </a:p>
            <a:p>
              <a:pPr algn="ctr" eaLnBrk="1" hangingPunct="1">
                <a:spcBef>
                  <a:spcPct val="50000"/>
                </a:spcBef>
                <a:buClrTx/>
                <a:buSzTx/>
                <a:buFontTx/>
                <a:buNone/>
              </a:pPr>
              <a:r>
                <a:rPr lang="fr-FR" altLang="fr-FR" sz="2000">
                  <a:solidFill>
                    <a:schemeClr val="hlink"/>
                  </a:solidFill>
                </a:rPr>
                <a:t>Guidage </a:t>
              </a:r>
              <a:r>
                <a:rPr lang="fr-FR" altLang="fr-FR" sz="2000" b="1" i="1">
                  <a:solidFill>
                    <a:schemeClr val="hlink"/>
                  </a:solidFill>
                </a:rPr>
                <a:t>PRISMATIQUE</a:t>
              </a:r>
            </a:p>
          </p:txBody>
        </p:sp>
      </p:grpSp>
      <p:grpSp>
        <p:nvGrpSpPr>
          <p:cNvPr id="94221" name="Group 18"/>
          <p:cNvGrpSpPr>
            <a:grpSpLocks/>
          </p:cNvGrpSpPr>
          <p:nvPr/>
        </p:nvGrpSpPr>
        <p:grpSpPr bwMode="auto">
          <a:xfrm>
            <a:off x="4651375" y="3321050"/>
            <a:ext cx="4356100" cy="749300"/>
            <a:chOff x="2930" y="2092"/>
            <a:chExt cx="2744" cy="472"/>
          </a:xfrm>
        </p:grpSpPr>
        <p:sp>
          <p:nvSpPr>
            <p:cNvPr id="4" name="AutoShape 19"/>
            <p:cNvSpPr>
              <a:spLocks noChangeArrowheads="1"/>
            </p:cNvSpPr>
            <p:nvPr/>
          </p:nvSpPr>
          <p:spPr bwMode="auto">
            <a:xfrm>
              <a:off x="2930" y="2166"/>
              <a:ext cx="416" cy="293"/>
            </a:xfrm>
            <a:prstGeom prst="rightArrow">
              <a:avLst>
                <a:gd name="adj1" fmla="val 50000"/>
                <a:gd name="adj2" fmla="val 35495"/>
              </a:avLst>
            </a:prstGeom>
            <a:gradFill rotWithShape="1">
              <a:gsLst>
                <a:gs pos="0">
                  <a:schemeClr val="accent1">
                    <a:gamma/>
                    <a:shade val="46275"/>
                    <a:invGamma/>
                  </a:schemeClr>
                </a:gs>
                <a:gs pos="100000">
                  <a:schemeClr val="accent1"/>
                </a:gs>
              </a:gsLst>
              <a:lin ang="0" scaled="1"/>
            </a:gra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fr-FR"/>
            </a:p>
          </p:txBody>
        </p:sp>
        <p:sp>
          <p:nvSpPr>
            <p:cNvPr id="94235" name="Text Box 20">
              <a:hlinkClick r:id="rId6" action="ppaction://hlinksldjump"/>
            </p:cNvPr>
            <p:cNvSpPr txBox="1">
              <a:spLocks noChangeArrowheads="1"/>
            </p:cNvSpPr>
            <p:nvPr/>
          </p:nvSpPr>
          <p:spPr bwMode="auto">
            <a:xfrm>
              <a:off x="3475" y="2092"/>
              <a:ext cx="2199" cy="472"/>
            </a:xfrm>
            <a:prstGeom prst="rect">
              <a:avLst/>
            </a:prstGeom>
            <a:solidFill>
              <a:schemeClr val="accent1"/>
            </a:solidFill>
            <a:ln w="635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fr-FR" altLang="fr-FR" sz="2000">
                  <a:solidFill>
                    <a:schemeClr val="hlink"/>
                  </a:solidFill>
                </a:rPr>
                <a:t>Guidage </a:t>
              </a:r>
              <a:r>
                <a:rPr lang="fr-FR" altLang="fr-FR" sz="2000" i="1">
                  <a:solidFill>
                    <a:schemeClr val="hlink"/>
                  </a:solidFill>
                </a:rPr>
                <a:t>par               </a:t>
              </a:r>
              <a:r>
                <a:rPr lang="fr-FR" altLang="fr-FR" sz="2000" b="1" i="1">
                  <a:solidFill>
                    <a:schemeClr val="hlink"/>
                  </a:solidFill>
                </a:rPr>
                <a:t>ARBRE COULISSANT</a:t>
              </a:r>
            </a:p>
          </p:txBody>
        </p:sp>
      </p:grpSp>
      <p:grpSp>
        <p:nvGrpSpPr>
          <p:cNvPr id="94222" name="Group 21"/>
          <p:cNvGrpSpPr>
            <a:grpSpLocks/>
          </p:cNvGrpSpPr>
          <p:nvPr/>
        </p:nvGrpSpPr>
        <p:grpSpPr bwMode="auto">
          <a:xfrm>
            <a:off x="4651375" y="4894263"/>
            <a:ext cx="4356100" cy="749300"/>
            <a:chOff x="2930" y="3083"/>
            <a:chExt cx="2744" cy="472"/>
          </a:xfrm>
        </p:grpSpPr>
        <p:sp>
          <p:nvSpPr>
            <p:cNvPr id="5" name="AutoShape 22"/>
            <p:cNvSpPr>
              <a:spLocks noChangeArrowheads="1"/>
            </p:cNvSpPr>
            <p:nvPr/>
          </p:nvSpPr>
          <p:spPr bwMode="auto">
            <a:xfrm>
              <a:off x="2930" y="3170"/>
              <a:ext cx="416" cy="293"/>
            </a:xfrm>
            <a:prstGeom prst="rightArrow">
              <a:avLst>
                <a:gd name="adj1" fmla="val 50000"/>
                <a:gd name="adj2" fmla="val 35495"/>
              </a:avLst>
            </a:prstGeom>
            <a:gradFill rotWithShape="1">
              <a:gsLst>
                <a:gs pos="0">
                  <a:schemeClr val="accent1">
                    <a:gamma/>
                    <a:shade val="46275"/>
                    <a:invGamma/>
                  </a:schemeClr>
                </a:gs>
                <a:gs pos="100000">
                  <a:schemeClr val="accent1"/>
                </a:gs>
              </a:gsLst>
              <a:lin ang="0" scaled="1"/>
            </a:gra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fr-FR"/>
            </a:p>
          </p:txBody>
        </p:sp>
        <p:sp>
          <p:nvSpPr>
            <p:cNvPr id="94233" name="Text Box 23">
              <a:hlinkClick r:id="" action="ppaction://hlinkshowjump?jump=nextslide"/>
            </p:cNvPr>
            <p:cNvSpPr txBox="1">
              <a:spLocks noChangeArrowheads="1"/>
            </p:cNvSpPr>
            <p:nvPr/>
          </p:nvSpPr>
          <p:spPr bwMode="auto">
            <a:xfrm>
              <a:off x="3475" y="3083"/>
              <a:ext cx="2199" cy="472"/>
            </a:xfrm>
            <a:prstGeom prst="rect">
              <a:avLst/>
            </a:prstGeom>
            <a:solidFill>
              <a:schemeClr val="accent1"/>
            </a:solidFill>
            <a:ln w="635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fr-FR" altLang="fr-FR" sz="2000"/>
                <a:t>Guidage </a:t>
              </a:r>
              <a:r>
                <a:rPr lang="fr-FR" altLang="fr-FR" sz="2000" i="1"/>
                <a:t>par          </a:t>
              </a:r>
              <a:r>
                <a:rPr lang="fr-FR" altLang="fr-FR" sz="2000" b="1" i="1"/>
                <a:t>LIAISONS MULTIPLES</a:t>
              </a:r>
            </a:p>
          </p:txBody>
        </p:sp>
      </p:grpSp>
      <p:grpSp>
        <p:nvGrpSpPr>
          <p:cNvPr id="94223" name="Group 24"/>
          <p:cNvGrpSpPr>
            <a:grpSpLocks/>
          </p:cNvGrpSpPr>
          <p:nvPr/>
        </p:nvGrpSpPr>
        <p:grpSpPr bwMode="auto">
          <a:xfrm>
            <a:off x="1093788" y="1782763"/>
            <a:ext cx="3433762" cy="750887"/>
            <a:chOff x="689" y="1123"/>
            <a:chExt cx="2163" cy="473"/>
          </a:xfrm>
        </p:grpSpPr>
        <p:sp>
          <p:nvSpPr>
            <p:cNvPr id="94230" name="Text Box 25">
              <a:hlinkClick r:id="rId7" action="ppaction://hlinksldjump"/>
            </p:cNvPr>
            <p:cNvSpPr txBox="1">
              <a:spLocks noChangeArrowheads="1"/>
            </p:cNvSpPr>
            <p:nvPr/>
          </p:nvSpPr>
          <p:spPr bwMode="auto">
            <a:xfrm>
              <a:off x="1133" y="1123"/>
              <a:ext cx="1719" cy="471"/>
            </a:xfrm>
            <a:prstGeom prst="rect">
              <a:avLst/>
            </a:prstGeom>
            <a:solidFill>
              <a:schemeClr val="accent1"/>
            </a:solidFill>
            <a:ln w="635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fr-FR" altLang="fr-FR" sz="2000">
                  <a:solidFill>
                    <a:schemeClr val="hlink"/>
                  </a:solidFill>
                </a:rPr>
                <a:t>Surfaces de contact </a:t>
              </a:r>
              <a:r>
                <a:rPr lang="fr-FR" altLang="fr-FR" sz="2000" b="1">
                  <a:solidFill>
                    <a:schemeClr val="hlink"/>
                  </a:solidFill>
                </a:rPr>
                <a:t>planes</a:t>
              </a:r>
            </a:p>
          </p:txBody>
        </p:sp>
        <p:sp>
          <p:nvSpPr>
            <p:cNvPr id="94231" name="Line 26"/>
            <p:cNvSpPr>
              <a:spLocks noChangeShapeType="1"/>
            </p:cNvSpPr>
            <p:nvPr/>
          </p:nvSpPr>
          <p:spPr bwMode="auto">
            <a:xfrm flipV="1">
              <a:off x="689" y="1331"/>
              <a:ext cx="369" cy="265"/>
            </a:xfrm>
            <a:prstGeom prst="line">
              <a:avLst/>
            </a:prstGeom>
            <a:noFill/>
            <a:ln w="635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grpSp>
      <p:grpSp>
        <p:nvGrpSpPr>
          <p:cNvPr id="94224" name="Group 27"/>
          <p:cNvGrpSpPr>
            <a:grpSpLocks/>
          </p:cNvGrpSpPr>
          <p:nvPr/>
        </p:nvGrpSpPr>
        <p:grpSpPr bwMode="auto">
          <a:xfrm>
            <a:off x="1093788" y="4892675"/>
            <a:ext cx="3432175" cy="750888"/>
            <a:chOff x="689" y="3082"/>
            <a:chExt cx="2162" cy="473"/>
          </a:xfrm>
        </p:grpSpPr>
        <p:sp>
          <p:nvSpPr>
            <p:cNvPr id="94228" name="Text Box 28">
              <a:hlinkClick r:id="rId8" action="ppaction://hlinksldjump"/>
            </p:cNvPr>
            <p:cNvSpPr txBox="1">
              <a:spLocks noChangeArrowheads="1"/>
            </p:cNvSpPr>
            <p:nvPr/>
          </p:nvSpPr>
          <p:spPr bwMode="auto">
            <a:xfrm>
              <a:off x="1133" y="3083"/>
              <a:ext cx="1718" cy="472"/>
            </a:xfrm>
            <a:prstGeom prst="rect">
              <a:avLst/>
            </a:prstGeom>
            <a:solidFill>
              <a:schemeClr val="accent1"/>
            </a:solidFill>
            <a:ln w="635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fr-FR" altLang="fr-FR" sz="2000"/>
                <a:t>Association de </a:t>
              </a:r>
              <a:r>
                <a:rPr lang="fr-FR" altLang="fr-FR" sz="2000" b="1"/>
                <a:t>différentes surfaces</a:t>
              </a:r>
              <a:r>
                <a:rPr lang="fr-FR" altLang="fr-FR" sz="2000"/>
                <a:t> </a:t>
              </a:r>
            </a:p>
          </p:txBody>
        </p:sp>
        <p:sp>
          <p:nvSpPr>
            <p:cNvPr id="94229" name="Line 29"/>
            <p:cNvSpPr>
              <a:spLocks noChangeShapeType="1"/>
            </p:cNvSpPr>
            <p:nvPr/>
          </p:nvSpPr>
          <p:spPr bwMode="auto">
            <a:xfrm>
              <a:off x="689" y="3082"/>
              <a:ext cx="369" cy="265"/>
            </a:xfrm>
            <a:prstGeom prst="line">
              <a:avLst/>
            </a:prstGeom>
            <a:noFill/>
            <a:ln w="635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grpSp>
      <p:grpSp>
        <p:nvGrpSpPr>
          <p:cNvPr id="94225" name="Group 30"/>
          <p:cNvGrpSpPr>
            <a:grpSpLocks/>
          </p:cNvGrpSpPr>
          <p:nvPr/>
        </p:nvGrpSpPr>
        <p:grpSpPr bwMode="auto">
          <a:xfrm>
            <a:off x="1293813" y="3321050"/>
            <a:ext cx="3232150" cy="749300"/>
            <a:chOff x="815" y="2092"/>
            <a:chExt cx="2036" cy="472"/>
          </a:xfrm>
        </p:grpSpPr>
        <p:sp>
          <p:nvSpPr>
            <p:cNvPr id="94226" name="Text Box 31">
              <a:hlinkClick r:id="rId9" action="ppaction://hlinksldjump"/>
            </p:cNvPr>
            <p:cNvSpPr txBox="1">
              <a:spLocks noChangeArrowheads="1"/>
            </p:cNvSpPr>
            <p:nvPr/>
          </p:nvSpPr>
          <p:spPr bwMode="auto">
            <a:xfrm>
              <a:off x="1133" y="2092"/>
              <a:ext cx="1718" cy="472"/>
            </a:xfrm>
            <a:prstGeom prst="rect">
              <a:avLst/>
            </a:prstGeom>
            <a:solidFill>
              <a:schemeClr val="accent1"/>
            </a:solidFill>
            <a:ln w="635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fr-FR" altLang="fr-FR" sz="2000">
                  <a:solidFill>
                    <a:schemeClr val="hlink"/>
                  </a:solidFill>
                </a:rPr>
                <a:t>Surfaces de contact </a:t>
              </a:r>
              <a:r>
                <a:rPr lang="fr-FR" altLang="fr-FR" sz="2000" b="1">
                  <a:solidFill>
                    <a:schemeClr val="hlink"/>
                  </a:solidFill>
                </a:rPr>
                <a:t>cylindriques</a:t>
              </a:r>
            </a:p>
          </p:txBody>
        </p:sp>
        <p:sp>
          <p:nvSpPr>
            <p:cNvPr id="94227" name="Line 32"/>
            <p:cNvSpPr>
              <a:spLocks noChangeShapeType="1"/>
            </p:cNvSpPr>
            <p:nvPr/>
          </p:nvSpPr>
          <p:spPr bwMode="auto">
            <a:xfrm>
              <a:off x="815" y="2349"/>
              <a:ext cx="234" cy="0"/>
            </a:xfrm>
            <a:prstGeom prst="line">
              <a:avLst/>
            </a:prstGeom>
            <a:noFill/>
            <a:ln w="635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grpSp>
    </p:spTree>
  </p:cSld>
  <p:clrMapOvr>
    <a:masterClrMapping/>
  </p:clrMapOvr>
  <p:transition spd="med">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5234" name="Picture 4" descr="scse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476250"/>
            <a:ext cx="487362"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5235" name="Line 5"/>
          <p:cNvSpPr>
            <a:spLocks noChangeShapeType="1"/>
          </p:cNvSpPr>
          <p:nvPr/>
        </p:nvSpPr>
        <p:spPr bwMode="auto">
          <a:xfrm>
            <a:off x="323850" y="6237288"/>
            <a:ext cx="8351838" cy="0"/>
          </a:xfrm>
          <a:prstGeom prst="line">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95236" name="AutoShape 6">
            <a:hlinkClick r:id="" action="ppaction://hlinkshowjump?jump=nextslide"/>
          </p:cNvPr>
          <p:cNvSpPr>
            <a:spLocks noChangeArrowheads="1"/>
          </p:cNvSpPr>
          <p:nvPr/>
        </p:nvSpPr>
        <p:spPr bwMode="auto">
          <a:xfrm>
            <a:off x="8072438" y="6308725"/>
            <a:ext cx="215900" cy="287338"/>
          </a:xfrm>
          <a:prstGeom prst="rightArrow">
            <a:avLst>
              <a:gd name="adj1" fmla="val 48065"/>
              <a:gd name="adj2" fmla="val 5294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fr-FR" altLang="fr-FR" sz="1800"/>
          </a:p>
        </p:txBody>
      </p:sp>
      <p:sp>
        <p:nvSpPr>
          <p:cNvPr id="95237" name="AutoShape 7">
            <a:hlinkClick r:id="" action="ppaction://hlinkshowjump?jump=previousslide"/>
          </p:cNvPr>
          <p:cNvSpPr>
            <a:spLocks noChangeArrowheads="1"/>
          </p:cNvSpPr>
          <p:nvPr/>
        </p:nvSpPr>
        <p:spPr bwMode="auto">
          <a:xfrm flipH="1">
            <a:off x="7783513" y="6308725"/>
            <a:ext cx="215900" cy="287338"/>
          </a:xfrm>
          <a:prstGeom prst="rightArrow">
            <a:avLst>
              <a:gd name="adj1" fmla="val 48065"/>
              <a:gd name="adj2" fmla="val 5294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fr-FR" altLang="fr-FR" sz="1800"/>
          </a:p>
        </p:txBody>
      </p:sp>
      <p:sp>
        <p:nvSpPr>
          <p:cNvPr id="95238" name="Text Box 8">
            <a:hlinkClick r:id="rId3" action="ppaction://hlinksldjump"/>
          </p:cNvPr>
          <p:cNvSpPr txBox="1">
            <a:spLocks noChangeArrowheads="1"/>
          </p:cNvSpPr>
          <p:nvPr/>
        </p:nvSpPr>
        <p:spPr bwMode="auto">
          <a:xfrm>
            <a:off x="6415088" y="6308725"/>
            <a:ext cx="12969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fr-FR" altLang="fr-FR" sz="1200" u="sng"/>
              <a:t>Retour au début</a:t>
            </a:r>
          </a:p>
        </p:txBody>
      </p:sp>
      <p:pic>
        <p:nvPicPr>
          <p:cNvPr id="95239" name="Picture 10" descr="JD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91550" y="136525"/>
            <a:ext cx="517525"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523" name="Text Box 11"/>
          <p:cNvSpPr txBox="1">
            <a:spLocks noChangeArrowheads="1"/>
          </p:cNvSpPr>
          <p:nvPr/>
        </p:nvSpPr>
        <p:spPr bwMode="auto">
          <a:xfrm>
            <a:off x="179388" y="6237288"/>
            <a:ext cx="85693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defRPr/>
            </a:pPr>
            <a:r>
              <a:rPr lang="fr-FR" altLang="fr-FR" b="1" i="1">
                <a:effectLst>
                  <a:outerShdw blurRad="38100" dist="38100" dir="2700000" algn="tl">
                    <a:srgbClr val="FFFFFF"/>
                  </a:outerShdw>
                </a:effectLst>
              </a:rPr>
              <a:t>Liaison glissière			</a:t>
            </a:r>
            <a:r>
              <a:rPr lang="fr-FR" altLang="fr-FR" b="1" i="1"/>
              <a:t>				            49</a:t>
            </a:r>
          </a:p>
        </p:txBody>
      </p:sp>
      <p:sp>
        <p:nvSpPr>
          <p:cNvPr id="64524" name="Rectangle 12"/>
          <p:cNvSpPr>
            <a:spLocks noChangeArrowheads="1"/>
          </p:cNvSpPr>
          <p:nvPr/>
        </p:nvSpPr>
        <p:spPr bwMode="auto">
          <a:xfrm>
            <a:off x="395288" y="1049338"/>
            <a:ext cx="85439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fr-FR" altLang="fr-FR" sz="2000"/>
              <a:t>La combinaison de certaines liaisons peut aboutir à la réalisation d’une liaison glissière.</a:t>
            </a:r>
          </a:p>
        </p:txBody>
      </p:sp>
      <p:sp>
        <p:nvSpPr>
          <p:cNvPr id="95242" name="Text Box 13"/>
          <p:cNvSpPr txBox="1">
            <a:spLocks noChangeArrowheads="1"/>
          </p:cNvSpPr>
          <p:nvPr/>
        </p:nvSpPr>
        <p:spPr bwMode="auto">
          <a:xfrm>
            <a:off x="0" y="420688"/>
            <a:ext cx="9144000" cy="6096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fr-FR" altLang="fr-FR" sz="3400" b="1" u="sng">
                <a:cs typeface="Arial" panose="020B0604020202020204" pitchFamily="34" charset="0"/>
              </a:rPr>
              <a:t>Guidage Liaisons Multiples</a:t>
            </a:r>
          </a:p>
        </p:txBody>
      </p:sp>
      <p:grpSp>
        <p:nvGrpSpPr>
          <p:cNvPr id="64531" name="Group 19"/>
          <p:cNvGrpSpPr>
            <a:grpSpLocks/>
          </p:cNvGrpSpPr>
          <p:nvPr/>
        </p:nvGrpSpPr>
        <p:grpSpPr bwMode="auto">
          <a:xfrm>
            <a:off x="2603500" y="2687638"/>
            <a:ext cx="4541838" cy="3359150"/>
            <a:chOff x="1640" y="1693"/>
            <a:chExt cx="2861" cy="2116"/>
          </a:xfrm>
        </p:grpSpPr>
        <p:sp>
          <p:nvSpPr>
            <p:cNvPr id="95246" name="Rectangle 15"/>
            <p:cNvSpPr>
              <a:spLocks noChangeArrowheads="1"/>
            </p:cNvSpPr>
            <p:nvPr/>
          </p:nvSpPr>
          <p:spPr bwMode="auto">
            <a:xfrm>
              <a:off x="1640" y="1693"/>
              <a:ext cx="2861" cy="2116"/>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fr-FR" altLang="fr-FR" sz="1800"/>
            </a:p>
          </p:txBody>
        </p:sp>
        <p:pic>
          <p:nvPicPr>
            <p:cNvPr id="95247" name="Picture 14" descr="Imagei"/>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2" y="1777"/>
              <a:ext cx="2781" cy="1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4528" name="Rectangle 16"/>
          <p:cNvSpPr>
            <a:spLocks noChangeArrowheads="1"/>
          </p:cNvSpPr>
          <p:nvPr/>
        </p:nvSpPr>
        <p:spPr bwMode="auto">
          <a:xfrm>
            <a:off x="395288" y="1854200"/>
            <a:ext cx="839946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fr-FR" altLang="fr-FR" sz="2000"/>
              <a:t>Exemple : Deux liaisons </a:t>
            </a:r>
            <a:r>
              <a:rPr lang="fr-FR" altLang="fr-FR" sz="2000" i="1"/>
              <a:t>pivot glissant</a:t>
            </a:r>
            <a:r>
              <a:rPr lang="fr-FR" altLang="fr-FR" sz="2000"/>
              <a:t> en parallèle n’autorisent qu’une 		    translation.</a:t>
            </a:r>
          </a:p>
        </p:txBody>
      </p:sp>
      <p:sp>
        <p:nvSpPr>
          <p:cNvPr id="64530" name="Rectangle 18"/>
          <p:cNvSpPr>
            <a:spLocks noChangeArrowheads="1"/>
          </p:cNvSpPr>
          <p:nvPr/>
        </p:nvSpPr>
        <p:spPr bwMode="auto">
          <a:xfrm>
            <a:off x="3630613" y="5641975"/>
            <a:ext cx="2470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fr-FR" altLang="fr-FR" sz="1800"/>
              <a:t>Guidage sur colonnes.</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64524"/>
                                        </p:tgtEl>
                                        <p:attrNameLst>
                                          <p:attrName>style.visibility</p:attrName>
                                        </p:attrNameLst>
                                      </p:cBhvr>
                                      <p:to>
                                        <p:strVal val="visible"/>
                                      </p:to>
                                    </p:set>
                                    <p:anim calcmode="discrete" valueType="clr">
                                      <p:cBhvr override="childStyle">
                                        <p:cTn id="7" dur="80"/>
                                        <p:tgtEl>
                                          <p:spTgt spid="6452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4524"/>
                                        </p:tgtEl>
                                        <p:attrNameLst>
                                          <p:attrName>fillcolor</p:attrName>
                                        </p:attrNameLst>
                                      </p:cBhvr>
                                      <p:tavLst>
                                        <p:tav tm="0">
                                          <p:val>
                                            <p:clrVal>
                                              <a:schemeClr val="accent2"/>
                                            </p:clrVal>
                                          </p:val>
                                        </p:tav>
                                        <p:tav tm="50000">
                                          <p:val>
                                            <p:clrVal>
                                              <a:schemeClr val="hlink"/>
                                            </p:clrVal>
                                          </p:val>
                                        </p:tav>
                                      </p:tavLst>
                                    </p:anim>
                                    <p:set>
                                      <p:cBhvr>
                                        <p:cTn id="9" dur="80"/>
                                        <p:tgtEl>
                                          <p:spTgt spid="64524"/>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64528"/>
                                        </p:tgtEl>
                                        <p:attrNameLst>
                                          <p:attrName>style.visibility</p:attrName>
                                        </p:attrNameLst>
                                      </p:cBhvr>
                                      <p:to>
                                        <p:strVal val="visible"/>
                                      </p:to>
                                    </p:set>
                                    <p:animEffect transition="in" filter="dissolve">
                                      <p:cBhvr>
                                        <p:cTn id="14" dur="500"/>
                                        <p:tgtEl>
                                          <p:spTgt spid="6452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64531"/>
                                        </p:tgtEl>
                                        <p:attrNameLst>
                                          <p:attrName>style.visibility</p:attrName>
                                        </p:attrNameLst>
                                      </p:cBhvr>
                                      <p:to>
                                        <p:strVal val="visible"/>
                                      </p:to>
                                    </p:set>
                                    <p:animEffect transition="in" filter="fade">
                                      <p:cBhvr>
                                        <p:cTn id="19" dur="1000"/>
                                        <p:tgtEl>
                                          <p:spTgt spid="64531"/>
                                        </p:tgtEl>
                                      </p:cBhvr>
                                    </p:animEffect>
                                    <p:anim calcmode="lin" valueType="num">
                                      <p:cBhvr>
                                        <p:cTn id="20" dur="1000" fill="hold"/>
                                        <p:tgtEl>
                                          <p:spTgt spid="64531"/>
                                        </p:tgtEl>
                                        <p:attrNameLst>
                                          <p:attrName>ppt_x</p:attrName>
                                        </p:attrNameLst>
                                      </p:cBhvr>
                                      <p:tavLst>
                                        <p:tav tm="0">
                                          <p:val>
                                            <p:strVal val="#ppt_x"/>
                                          </p:val>
                                        </p:tav>
                                        <p:tav tm="100000">
                                          <p:val>
                                            <p:strVal val="#ppt_x"/>
                                          </p:val>
                                        </p:tav>
                                      </p:tavLst>
                                    </p:anim>
                                    <p:anim calcmode="lin" valueType="num">
                                      <p:cBhvr>
                                        <p:cTn id="21" dur="1000" fill="hold"/>
                                        <p:tgtEl>
                                          <p:spTgt spid="64531"/>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64530"/>
                                        </p:tgtEl>
                                        <p:attrNameLst>
                                          <p:attrName>style.visibility</p:attrName>
                                        </p:attrNameLst>
                                      </p:cBhvr>
                                      <p:to>
                                        <p:strVal val="visible"/>
                                      </p:to>
                                    </p:set>
                                    <p:animEffect transition="in" filter="dissolve">
                                      <p:cBhvr>
                                        <p:cTn id="26" dur="500"/>
                                        <p:tgtEl>
                                          <p:spTgt spid="645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24" grpId="0"/>
      <p:bldP spid="64528" grpId="0"/>
      <p:bldP spid="64530" grpId="0"/>
    </p:bld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Pixel</Template>
  <TotalTime>2885</TotalTime>
  <Words>619</Words>
  <Application>Microsoft Office PowerPoint</Application>
  <PresentationFormat>عرض على الشاشة (3:4)‏</PresentationFormat>
  <Paragraphs>112</Paragraphs>
  <Slides>14</Slides>
  <Notes>1</Notes>
  <HiddenSlides>0</HiddenSlides>
  <MMClips>0</MMClips>
  <ScaleCrop>false</ScaleCrop>
  <HeadingPairs>
    <vt:vector size="4" baseType="variant">
      <vt:variant>
        <vt:lpstr>نسق</vt:lpstr>
      </vt:variant>
      <vt:variant>
        <vt:i4>2</vt:i4>
      </vt:variant>
      <vt:variant>
        <vt:lpstr>عناوين الشرائح</vt:lpstr>
      </vt:variant>
      <vt:variant>
        <vt:i4>14</vt:i4>
      </vt:variant>
    </vt:vector>
  </HeadingPairs>
  <TitlesOfParts>
    <vt:vector size="16" baseType="lpstr">
      <vt:lpstr>Pixel</vt:lpstr>
      <vt:lpstr>Diseño predeterminado</vt:lpstr>
      <vt:lpstr>Module : Mécanismes industriels et transmission de puissance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jd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Construction des Liaisons</dc:title>
  <dc:creator>jojo dudu</dc:creator>
  <cp:lastModifiedBy>amine</cp:lastModifiedBy>
  <cp:revision>212</cp:revision>
  <cp:lastPrinted>2018-11-17T19:16:22Z</cp:lastPrinted>
  <dcterms:created xsi:type="dcterms:W3CDTF">2007-02-10T15:22:09Z</dcterms:created>
  <dcterms:modified xsi:type="dcterms:W3CDTF">2023-10-24T11:38:05Z</dcterms:modified>
</cp:coreProperties>
</file>