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74"/>
  </p:notesMasterIdLst>
  <p:sldIdLst>
    <p:sldId id="256" r:id="rId2"/>
    <p:sldId id="353" r:id="rId3"/>
    <p:sldId id="403" r:id="rId4"/>
    <p:sldId id="476" r:id="rId5"/>
    <p:sldId id="404" r:id="rId6"/>
    <p:sldId id="479" r:id="rId7"/>
    <p:sldId id="477" r:id="rId8"/>
    <p:sldId id="405" r:id="rId9"/>
    <p:sldId id="478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4" r:id="rId18"/>
    <p:sldId id="415" r:id="rId19"/>
    <p:sldId id="417" r:id="rId20"/>
    <p:sldId id="418" r:id="rId21"/>
    <p:sldId id="416" r:id="rId22"/>
    <p:sldId id="419" r:id="rId23"/>
    <p:sldId id="445" r:id="rId24"/>
    <p:sldId id="442" r:id="rId25"/>
    <p:sldId id="444" r:id="rId26"/>
    <p:sldId id="443" r:id="rId27"/>
    <p:sldId id="441" r:id="rId28"/>
    <p:sldId id="480" r:id="rId29"/>
    <p:sldId id="481" r:id="rId30"/>
    <p:sldId id="447" r:id="rId31"/>
    <p:sldId id="422" r:id="rId32"/>
    <p:sldId id="423" r:id="rId33"/>
    <p:sldId id="424" r:id="rId34"/>
    <p:sldId id="425" r:id="rId35"/>
    <p:sldId id="426" r:id="rId36"/>
    <p:sldId id="427" r:id="rId37"/>
    <p:sldId id="429" r:id="rId38"/>
    <p:sldId id="449" r:id="rId39"/>
    <p:sldId id="451" r:id="rId40"/>
    <p:sldId id="453" r:id="rId41"/>
    <p:sldId id="454" r:id="rId42"/>
    <p:sldId id="455" r:id="rId43"/>
    <p:sldId id="456" r:id="rId44"/>
    <p:sldId id="452" r:id="rId45"/>
    <p:sldId id="458" r:id="rId46"/>
    <p:sldId id="435" r:id="rId47"/>
    <p:sldId id="436" r:id="rId48"/>
    <p:sldId id="433" r:id="rId49"/>
    <p:sldId id="459" r:id="rId50"/>
    <p:sldId id="434" r:id="rId51"/>
    <p:sldId id="437" r:id="rId52"/>
    <p:sldId id="438" r:id="rId53"/>
    <p:sldId id="461" r:id="rId54"/>
    <p:sldId id="460" r:id="rId55"/>
    <p:sldId id="462" r:id="rId56"/>
    <p:sldId id="439" r:id="rId57"/>
    <p:sldId id="464" r:id="rId58"/>
    <p:sldId id="463" r:id="rId59"/>
    <p:sldId id="421" r:id="rId60"/>
    <p:sldId id="446" r:id="rId61"/>
    <p:sldId id="482" r:id="rId62"/>
    <p:sldId id="428" r:id="rId63"/>
    <p:sldId id="475" r:id="rId64"/>
    <p:sldId id="467" r:id="rId65"/>
    <p:sldId id="466" r:id="rId66"/>
    <p:sldId id="465" r:id="rId67"/>
    <p:sldId id="468" r:id="rId68"/>
    <p:sldId id="484" r:id="rId69"/>
    <p:sldId id="470" r:id="rId70"/>
    <p:sldId id="469" r:id="rId71"/>
    <p:sldId id="471" r:id="rId72"/>
    <p:sldId id="474" r:id="rId73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800000"/>
    <a:srgbClr val="FF3399"/>
    <a:srgbClr val="FF0000"/>
    <a:srgbClr val="FFF6DC"/>
    <a:srgbClr val="00CC99"/>
    <a:srgbClr val="FFFF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5699" autoAdjust="0"/>
  </p:normalViewPr>
  <p:slideViewPr>
    <p:cSldViewPr>
      <p:cViewPr varScale="1">
        <p:scale>
          <a:sx n="67" d="100"/>
          <a:sy n="67" d="100"/>
        </p:scale>
        <p:origin x="17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B4896-E5FE-4849-A3D2-42C26DBE9534}" type="doc">
      <dgm:prSet loTypeId="urn:microsoft.com/office/officeart/2005/8/layout/process2" loCatId="process" qsTypeId="urn:microsoft.com/office/officeart/2005/8/quickstyle/simple2" qsCatId="simple" csTypeId="urn:microsoft.com/office/officeart/2005/8/colors/accent4_5" csCatId="accent4" phldr="1"/>
      <dgm:spPr/>
    </dgm:pt>
    <dgm:pt modelId="{F19D39D8-49F9-44DF-A776-2931E25592D2}">
      <dgm:prSet phldrT="[Texte]" custT="1"/>
      <dgm:spPr/>
      <dgm:t>
        <a:bodyPr/>
        <a:lstStyle/>
        <a:p>
          <a:r>
            <a:rPr lang="fr-FR" sz="2400" dirty="0" smtClean="0">
              <a:latin typeface="Agency FB" panose="020B0503020202020204" pitchFamily="34" charset="0"/>
            </a:rPr>
            <a:t>Le  modèle de données </a:t>
          </a:r>
        </a:p>
      </dgm:t>
    </dgm:pt>
    <dgm:pt modelId="{8B4246F1-5FCF-4B6E-8B67-3E303491053D}" type="parTrans" cxnId="{4C6A433E-56DB-4314-BE98-78CF8077C196}">
      <dgm:prSet/>
      <dgm:spPr/>
      <dgm:t>
        <a:bodyPr/>
        <a:lstStyle/>
        <a:p>
          <a:endParaRPr lang="fr-FR"/>
        </a:p>
      </dgm:t>
    </dgm:pt>
    <dgm:pt modelId="{EE9E15C6-AD9E-4C9D-9A24-2FF355459958}" type="sibTrans" cxnId="{4C6A433E-56DB-4314-BE98-78CF8077C196}">
      <dgm:prSet/>
      <dgm:spPr/>
      <dgm:t>
        <a:bodyPr/>
        <a:lstStyle/>
        <a:p>
          <a:endParaRPr lang="fr-FR"/>
        </a:p>
      </dgm:t>
    </dgm:pt>
    <dgm:pt modelId="{411AA807-4BE4-4F64-AE9C-E5BCD6CD77C8}">
      <dgm:prSet phldrT="[Texte]" custT="1"/>
      <dgm:spPr/>
      <dgm:t>
        <a:bodyPr/>
        <a:lstStyle/>
        <a:p>
          <a:r>
            <a:rPr lang="fr-FR" sz="2400" dirty="0" smtClean="0">
              <a:latin typeface="Agency FB" panose="020B0503020202020204" pitchFamily="34" charset="0"/>
            </a:rPr>
            <a:t>Les constantes de l'application (classe d’aide )</a:t>
          </a:r>
        </a:p>
      </dgm:t>
    </dgm:pt>
    <dgm:pt modelId="{BD2F6E32-7FCB-48C9-B4CC-F941B487DD3B}" type="parTrans" cxnId="{04EC541E-4D99-442A-96FF-20CB83386203}">
      <dgm:prSet/>
      <dgm:spPr/>
      <dgm:t>
        <a:bodyPr/>
        <a:lstStyle/>
        <a:p>
          <a:endParaRPr lang="fr-FR"/>
        </a:p>
      </dgm:t>
    </dgm:pt>
    <dgm:pt modelId="{2EA869C5-F7E7-47E4-92D9-E65E5D2BE8AA}" type="sibTrans" cxnId="{04EC541E-4D99-442A-96FF-20CB83386203}">
      <dgm:prSet/>
      <dgm:spPr/>
      <dgm:t>
        <a:bodyPr/>
        <a:lstStyle/>
        <a:p>
          <a:endParaRPr lang="fr-FR"/>
        </a:p>
      </dgm:t>
    </dgm:pt>
    <dgm:pt modelId="{3F9581DC-DC48-41C1-8F1A-857F468FBBF8}">
      <dgm:prSet phldrT="[Texte]" custT="1"/>
      <dgm:spPr/>
      <dgm:t>
        <a:bodyPr/>
        <a:lstStyle/>
        <a:p>
          <a:r>
            <a:rPr lang="en-US" sz="2400" dirty="0" smtClean="0">
              <a:latin typeface="Agency FB" panose="020B0503020202020204" pitchFamily="34" charset="0"/>
            </a:rPr>
            <a:t>design pattern MVC: </a:t>
          </a:r>
          <a:r>
            <a:rPr lang="en-US" sz="2400" dirty="0" err="1" smtClean="0">
              <a:latin typeface="Agency FB" panose="020B0503020202020204" pitchFamily="34" charset="0"/>
            </a:rPr>
            <a:t>l'IHM</a:t>
          </a:r>
          <a:r>
            <a:rPr lang="en-US" sz="2400" dirty="0" smtClean="0">
              <a:latin typeface="Agency FB" panose="020B0503020202020204" pitchFamily="34" charset="0"/>
            </a:rPr>
            <a:t> (UI) &amp; activity</a:t>
          </a:r>
          <a:endParaRPr lang="fr-FR" sz="2400" dirty="0" smtClean="0">
            <a:latin typeface="Agency FB" panose="020B0503020202020204" pitchFamily="34" charset="0"/>
          </a:endParaRPr>
        </a:p>
      </dgm:t>
    </dgm:pt>
    <dgm:pt modelId="{5FB335A7-9CB2-4022-A4F2-C58DD0CAD2C9}" type="parTrans" cxnId="{FFC7CEDC-2184-4396-80A1-EDA2876C1219}">
      <dgm:prSet/>
      <dgm:spPr/>
      <dgm:t>
        <a:bodyPr/>
        <a:lstStyle/>
        <a:p>
          <a:endParaRPr lang="fr-FR"/>
        </a:p>
      </dgm:t>
    </dgm:pt>
    <dgm:pt modelId="{C2635FC4-2FD5-49E6-B870-76119D6F2CAC}" type="sibTrans" cxnId="{FFC7CEDC-2184-4396-80A1-EDA2876C1219}">
      <dgm:prSet/>
      <dgm:spPr/>
      <dgm:t>
        <a:bodyPr/>
        <a:lstStyle/>
        <a:p>
          <a:endParaRPr lang="fr-FR"/>
        </a:p>
      </dgm:t>
    </dgm:pt>
    <dgm:pt modelId="{C01040E8-4A18-4FFD-800C-AC02091005EE}">
      <dgm:prSet custT="1"/>
      <dgm:spPr/>
      <dgm:t>
        <a:bodyPr/>
        <a:lstStyle/>
        <a:p>
          <a:r>
            <a:rPr lang="fr-FR" sz="2400" dirty="0" smtClean="0">
              <a:latin typeface="Agency FB" panose="020B0503020202020204" pitchFamily="34" charset="0"/>
            </a:rPr>
            <a:t>La classe du DAO</a:t>
          </a:r>
          <a:endParaRPr lang="fr-FR" sz="2400" dirty="0">
            <a:latin typeface="Agency FB" panose="020B0503020202020204" pitchFamily="34" charset="0"/>
          </a:endParaRPr>
        </a:p>
      </dgm:t>
    </dgm:pt>
    <dgm:pt modelId="{CD4D939F-21BD-465C-B940-CC90112EF027}" type="parTrans" cxnId="{05D03BC2-4D42-4968-94D5-2C6A89E7F491}">
      <dgm:prSet/>
      <dgm:spPr/>
      <dgm:t>
        <a:bodyPr/>
        <a:lstStyle/>
        <a:p>
          <a:endParaRPr lang="fr-FR"/>
        </a:p>
      </dgm:t>
    </dgm:pt>
    <dgm:pt modelId="{8A43ED66-6667-4D5D-A2BA-275A6AC6B4A6}" type="sibTrans" cxnId="{05D03BC2-4D42-4968-94D5-2C6A89E7F491}">
      <dgm:prSet/>
      <dgm:spPr/>
      <dgm:t>
        <a:bodyPr/>
        <a:lstStyle/>
        <a:p>
          <a:endParaRPr lang="fr-FR"/>
        </a:p>
      </dgm:t>
    </dgm:pt>
    <dgm:pt modelId="{D5E63100-0A55-474F-837D-278E2115F460}" type="pres">
      <dgm:prSet presAssocID="{F2EB4896-E5FE-4849-A3D2-42C26DBE9534}" presName="linearFlow" presStyleCnt="0">
        <dgm:presLayoutVars>
          <dgm:resizeHandles val="exact"/>
        </dgm:presLayoutVars>
      </dgm:prSet>
      <dgm:spPr/>
    </dgm:pt>
    <dgm:pt modelId="{26F3A5E6-E6EF-470F-8469-063FBE20E29B}" type="pres">
      <dgm:prSet presAssocID="{F19D39D8-49F9-44DF-A776-2931E25592D2}" presName="node" presStyleLbl="node1" presStyleIdx="0" presStyleCnt="4" custScaleX="105214" custScaleY="834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AA2022-5CB6-4DDE-8278-315B06F848B1}" type="pres">
      <dgm:prSet presAssocID="{EE9E15C6-AD9E-4C9D-9A24-2FF355459958}" presName="sibTrans" presStyleLbl="sibTrans2D1" presStyleIdx="0" presStyleCnt="3"/>
      <dgm:spPr/>
    </dgm:pt>
    <dgm:pt modelId="{35C2BAF0-0DD8-457C-BDEE-F34493EDCEE1}" type="pres">
      <dgm:prSet presAssocID="{EE9E15C6-AD9E-4C9D-9A24-2FF355459958}" presName="connectorText" presStyleLbl="sibTrans2D1" presStyleIdx="0" presStyleCnt="3"/>
      <dgm:spPr/>
    </dgm:pt>
    <dgm:pt modelId="{C3C4E49D-F2F8-4ED9-A28A-279ECCAC3A69}" type="pres">
      <dgm:prSet presAssocID="{411AA807-4BE4-4F64-AE9C-E5BCD6CD77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F087DA-C9C5-4F55-8511-6486E6FFFF7F}" type="pres">
      <dgm:prSet presAssocID="{2EA869C5-F7E7-47E4-92D9-E65E5D2BE8AA}" presName="sibTrans" presStyleLbl="sibTrans2D1" presStyleIdx="1" presStyleCnt="3"/>
      <dgm:spPr/>
    </dgm:pt>
    <dgm:pt modelId="{991B106C-7561-4D92-917C-ECFC4FC0B9E7}" type="pres">
      <dgm:prSet presAssocID="{2EA869C5-F7E7-47E4-92D9-E65E5D2BE8AA}" presName="connectorText" presStyleLbl="sibTrans2D1" presStyleIdx="1" presStyleCnt="3"/>
      <dgm:spPr/>
    </dgm:pt>
    <dgm:pt modelId="{56544475-C6F9-48A2-9791-F5163C1FE5A5}" type="pres">
      <dgm:prSet presAssocID="{C01040E8-4A18-4FFD-800C-AC02091005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FA69F5-03D3-4437-B252-F1803CC0C159}" type="pres">
      <dgm:prSet presAssocID="{8A43ED66-6667-4D5D-A2BA-275A6AC6B4A6}" presName="sibTrans" presStyleLbl="sibTrans2D1" presStyleIdx="2" presStyleCnt="3"/>
      <dgm:spPr/>
    </dgm:pt>
    <dgm:pt modelId="{A6E43B47-768A-442C-AD94-83758A8F31C7}" type="pres">
      <dgm:prSet presAssocID="{8A43ED66-6667-4D5D-A2BA-275A6AC6B4A6}" presName="connectorText" presStyleLbl="sibTrans2D1" presStyleIdx="2" presStyleCnt="3"/>
      <dgm:spPr/>
    </dgm:pt>
    <dgm:pt modelId="{E2A7E218-C48C-44EC-814D-2B9B9009C642}" type="pres">
      <dgm:prSet presAssocID="{3F9581DC-DC48-41C1-8F1A-857F468FBBF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BBD094-8B74-4B9A-8F74-ED5076C419D2}" type="presOf" srcId="{2EA869C5-F7E7-47E4-92D9-E65E5D2BE8AA}" destId="{991B106C-7561-4D92-917C-ECFC4FC0B9E7}" srcOrd="1" destOrd="0" presId="urn:microsoft.com/office/officeart/2005/8/layout/process2"/>
    <dgm:cxn modelId="{04EC541E-4D99-442A-96FF-20CB83386203}" srcId="{F2EB4896-E5FE-4849-A3D2-42C26DBE9534}" destId="{411AA807-4BE4-4F64-AE9C-E5BCD6CD77C8}" srcOrd="1" destOrd="0" parTransId="{BD2F6E32-7FCB-48C9-B4CC-F941B487DD3B}" sibTransId="{2EA869C5-F7E7-47E4-92D9-E65E5D2BE8AA}"/>
    <dgm:cxn modelId="{3A993C11-4F24-4C1A-9C9D-F1B35022AB11}" type="presOf" srcId="{F2EB4896-E5FE-4849-A3D2-42C26DBE9534}" destId="{D5E63100-0A55-474F-837D-278E2115F460}" srcOrd="0" destOrd="0" presId="urn:microsoft.com/office/officeart/2005/8/layout/process2"/>
    <dgm:cxn modelId="{4C6A433E-56DB-4314-BE98-78CF8077C196}" srcId="{F2EB4896-E5FE-4849-A3D2-42C26DBE9534}" destId="{F19D39D8-49F9-44DF-A776-2931E25592D2}" srcOrd="0" destOrd="0" parTransId="{8B4246F1-5FCF-4B6E-8B67-3E303491053D}" sibTransId="{EE9E15C6-AD9E-4C9D-9A24-2FF355459958}"/>
    <dgm:cxn modelId="{3D3CA6C9-C306-47F8-9B27-B4B2F21240D4}" type="presOf" srcId="{3F9581DC-DC48-41C1-8F1A-857F468FBBF8}" destId="{E2A7E218-C48C-44EC-814D-2B9B9009C642}" srcOrd="0" destOrd="0" presId="urn:microsoft.com/office/officeart/2005/8/layout/process2"/>
    <dgm:cxn modelId="{B711A38B-04D1-4F9E-81EA-6A5758275C02}" type="presOf" srcId="{8A43ED66-6667-4D5D-A2BA-275A6AC6B4A6}" destId="{2DFA69F5-03D3-4437-B252-F1803CC0C159}" srcOrd="0" destOrd="0" presId="urn:microsoft.com/office/officeart/2005/8/layout/process2"/>
    <dgm:cxn modelId="{05D03BC2-4D42-4968-94D5-2C6A89E7F491}" srcId="{F2EB4896-E5FE-4849-A3D2-42C26DBE9534}" destId="{C01040E8-4A18-4FFD-800C-AC02091005EE}" srcOrd="2" destOrd="0" parTransId="{CD4D939F-21BD-465C-B940-CC90112EF027}" sibTransId="{8A43ED66-6667-4D5D-A2BA-275A6AC6B4A6}"/>
    <dgm:cxn modelId="{5A2FC6A3-DB8D-4471-8316-6534AF567652}" type="presOf" srcId="{411AA807-4BE4-4F64-AE9C-E5BCD6CD77C8}" destId="{C3C4E49D-F2F8-4ED9-A28A-279ECCAC3A69}" srcOrd="0" destOrd="0" presId="urn:microsoft.com/office/officeart/2005/8/layout/process2"/>
    <dgm:cxn modelId="{969C1EAF-1FA8-4C87-98E6-CA5D54D556BA}" type="presOf" srcId="{F19D39D8-49F9-44DF-A776-2931E25592D2}" destId="{26F3A5E6-E6EF-470F-8469-063FBE20E29B}" srcOrd="0" destOrd="0" presId="urn:microsoft.com/office/officeart/2005/8/layout/process2"/>
    <dgm:cxn modelId="{BE450E56-9786-4318-BF33-CDFE3CB9FCF2}" type="presOf" srcId="{EE9E15C6-AD9E-4C9D-9A24-2FF355459958}" destId="{07AA2022-5CB6-4DDE-8278-315B06F848B1}" srcOrd="0" destOrd="0" presId="urn:microsoft.com/office/officeart/2005/8/layout/process2"/>
    <dgm:cxn modelId="{0F1A2BFD-A09B-4017-8609-85026446D4DC}" type="presOf" srcId="{2EA869C5-F7E7-47E4-92D9-E65E5D2BE8AA}" destId="{EAF087DA-C9C5-4F55-8511-6486E6FFFF7F}" srcOrd="0" destOrd="0" presId="urn:microsoft.com/office/officeart/2005/8/layout/process2"/>
    <dgm:cxn modelId="{FFC7CEDC-2184-4396-80A1-EDA2876C1219}" srcId="{F2EB4896-E5FE-4849-A3D2-42C26DBE9534}" destId="{3F9581DC-DC48-41C1-8F1A-857F468FBBF8}" srcOrd="3" destOrd="0" parTransId="{5FB335A7-9CB2-4022-A4F2-C58DD0CAD2C9}" sibTransId="{C2635FC4-2FD5-49E6-B870-76119D6F2CAC}"/>
    <dgm:cxn modelId="{46ADE0D7-CD55-4AB9-A9D0-9D81A5CD80C0}" type="presOf" srcId="{EE9E15C6-AD9E-4C9D-9A24-2FF355459958}" destId="{35C2BAF0-0DD8-457C-BDEE-F34493EDCEE1}" srcOrd="1" destOrd="0" presId="urn:microsoft.com/office/officeart/2005/8/layout/process2"/>
    <dgm:cxn modelId="{CCD90FB3-0B67-4B3D-81EA-2B7493F5D23D}" type="presOf" srcId="{C01040E8-4A18-4FFD-800C-AC02091005EE}" destId="{56544475-C6F9-48A2-9791-F5163C1FE5A5}" srcOrd="0" destOrd="0" presId="urn:microsoft.com/office/officeart/2005/8/layout/process2"/>
    <dgm:cxn modelId="{933C4A04-21F3-44F9-A7AA-AA01B1C89ADA}" type="presOf" srcId="{8A43ED66-6667-4D5D-A2BA-275A6AC6B4A6}" destId="{A6E43B47-768A-442C-AD94-83758A8F31C7}" srcOrd="1" destOrd="0" presId="urn:microsoft.com/office/officeart/2005/8/layout/process2"/>
    <dgm:cxn modelId="{D6F96370-9025-496F-A821-13AA472AA207}" type="presParOf" srcId="{D5E63100-0A55-474F-837D-278E2115F460}" destId="{26F3A5E6-E6EF-470F-8469-063FBE20E29B}" srcOrd="0" destOrd="0" presId="urn:microsoft.com/office/officeart/2005/8/layout/process2"/>
    <dgm:cxn modelId="{34A4C1FC-BF81-4661-97FE-CF5881134077}" type="presParOf" srcId="{D5E63100-0A55-474F-837D-278E2115F460}" destId="{07AA2022-5CB6-4DDE-8278-315B06F848B1}" srcOrd="1" destOrd="0" presId="urn:microsoft.com/office/officeart/2005/8/layout/process2"/>
    <dgm:cxn modelId="{E55B1AB7-F1D7-48EC-BEF9-079B8872B359}" type="presParOf" srcId="{07AA2022-5CB6-4DDE-8278-315B06F848B1}" destId="{35C2BAF0-0DD8-457C-BDEE-F34493EDCEE1}" srcOrd="0" destOrd="0" presId="urn:microsoft.com/office/officeart/2005/8/layout/process2"/>
    <dgm:cxn modelId="{17A85E39-86E6-4543-B904-AA689845EA5D}" type="presParOf" srcId="{D5E63100-0A55-474F-837D-278E2115F460}" destId="{C3C4E49D-F2F8-4ED9-A28A-279ECCAC3A69}" srcOrd="2" destOrd="0" presId="urn:microsoft.com/office/officeart/2005/8/layout/process2"/>
    <dgm:cxn modelId="{9AC1C88D-800D-42E1-AB64-77EA79E55B08}" type="presParOf" srcId="{D5E63100-0A55-474F-837D-278E2115F460}" destId="{EAF087DA-C9C5-4F55-8511-6486E6FFFF7F}" srcOrd="3" destOrd="0" presId="urn:microsoft.com/office/officeart/2005/8/layout/process2"/>
    <dgm:cxn modelId="{06CB4B26-C97A-4EB4-B339-9E1772FD78F6}" type="presParOf" srcId="{EAF087DA-C9C5-4F55-8511-6486E6FFFF7F}" destId="{991B106C-7561-4D92-917C-ECFC4FC0B9E7}" srcOrd="0" destOrd="0" presId="urn:microsoft.com/office/officeart/2005/8/layout/process2"/>
    <dgm:cxn modelId="{9AEB3090-B24C-46BF-9AAA-5D0D256D8983}" type="presParOf" srcId="{D5E63100-0A55-474F-837D-278E2115F460}" destId="{56544475-C6F9-48A2-9791-F5163C1FE5A5}" srcOrd="4" destOrd="0" presId="urn:microsoft.com/office/officeart/2005/8/layout/process2"/>
    <dgm:cxn modelId="{89EAB0C8-E746-453C-98F7-32BD30E56517}" type="presParOf" srcId="{D5E63100-0A55-474F-837D-278E2115F460}" destId="{2DFA69F5-03D3-4437-B252-F1803CC0C159}" srcOrd="5" destOrd="0" presId="urn:microsoft.com/office/officeart/2005/8/layout/process2"/>
    <dgm:cxn modelId="{E4458BF3-BAA2-435C-82F6-77127F0B5125}" type="presParOf" srcId="{2DFA69F5-03D3-4437-B252-F1803CC0C159}" destId="{A6E43B47-768A-442C-AD94-83758A8F31C7}" srcOrd="0" destOrd="0" presId="urn:microsoft.com/office/officeart/2005/8/layout/process2"/>
    <dgm:cxn modelId="{558C92CE-30E1-4793-8330-8E8255D118C7}" type="presParOf" srcId="{D5E63100-0A55-474F-837D-278E2115F460}" destId="{E2A7E218-C48C-44EC-814D-2B9B9009C64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3A5E6-E6EF-470F-8469-063FBE20E29B}">
      <dsp:nvSpPr>
        <dsp:cNvPr id="0" name=""/>
        <dsp:cNvSpPr/>
      </dsp:nvSpPr>
      <dsp:spPr>
        <a:xfrm>
          <a:off x="1760412" y="5111"/>
          <a:ext cx="3100091" cy="75223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Agency FB" panose="020B0503020202020204" pitchFamily="34" charset="0"/>
            </a:rPr>
            <a:t>Le  modèle de données </a:t>
          </a:r>
        </a:p>
      </dsp:txBody>
      <dsp:txXfrm>
        <a:off x="1782444" y="27143"/>
        <a:ext cx="3056027" cy="708174"/>
      </dsp:txXfrm>
    </dsp:sp>
    <dsp:sp modelId="{07AA2022-5CB6-4DDE-8278-315B06F848B1}">
      <dsp:nvSpPr>
        <dsp:cNvPr id="0" name=""/>
        <dsp:cNvSpPr/>
      </dsp:nvSpPr>
      <dsp:spPr>
        <a:xfrm rot="5400000">
          <a:off x="3141374" y="779894"/>
          <a:ext cx="338167" cy="405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-5400000">
        <a:off x="3188717" y="813711"/>
        <a:ext cx="243481" cy="236717"/>
      </dsp:txXfrm>
    </dsp:sp>
    <dsp:sp modelId="{C3C4E49D-F2F8-4ED9-A28A-279ECCAC3A69}">
      <dsp:nvSpPr>
        <dsp:cNvPr id="0" name=""/>
        <dsp:cNvSpPr/>
      </dsp:nvSpPr>
      <dsp:spPr>
        <a:xfrm>
          <a:off x="1837226" y="1208240"/>
          <a:ext cx="2946462" cy="90178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Agency FB" panose="020B0503020202020204" pitchFamily="34" charset="0"/>
            </a:rPr>
            <a:t>Les constantes de l'application (classe d’aide )</a:t>
          </a:r>
        </a:p>
      </dsp:txBody>
      <dsp:txXfrm>
        <a:off x="1863638" y="1234652"/>
        <a:ext cx="2893638" cy="848956"/>
      </dsp:txXfrm>
    </dsp:sp>
    <dsp:sp modelId="{EAF087DA-C9C5-4F55-8511-6486E6FFFF7F}">
      <dsp:nvSpPr>
        <dsp:cNvPr id="0" name=""/>
        <dsp:cNvSpPr/>
      </dsp:nvSpPr>
      <dsp:spPr>
        <a:xfrm rot="5400000">
          <a:off x="3141374" y="2132565"/>
          <a:ext cx="338167" cy="405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3676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-5400000">
        <a:off x="3188717" y="2166382"/>
        <a:ext cx="243481" cy="236717"/>
      </dsp:txXfrm>
    </dsp:sp>
    <dsp:sp modelId="{56544475-C6F9-48A2-9791-F5163C1FE5A5}">
      <dsp:nvSpPr>
        <dsp:cNvPr id="0" name=""/>
        <dsp:cNvSpPr/>
      </dsp:nvSpPr>
      <dsp:spPr>
        <a:xfrm>
          <a:off x="1837226" y="2560911"/>
          <a:ext cx="2946462" cy="90178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Agency FB" panose="020B0503020202020204" pitchFamily="34" charset="0"/>
            </a:rPr>
            <a:t>La classe du DAO</a:t>
          </a:r>
          <a:endParaRPr lang="fr-FR" sz="2400" kern="1200" dirty="0">
            <a:latin typeface="Agency FB" panose="020B0503020202020204" pitchFamily="34" charset="0"/>
          </a:endParaRPr>
        </a:p>
      </dsp:txBody>
      <dsp:txXfrm>
        <a:off x="1863638" y="2587323"/>
        <a:ext cx="2893638" cy="848956"/>
      </dsp:txXfrm>
    </dsp:sp>
    <dsp:sp modelId="{2DFA69F5-03D3-4437-B252-F1803CC0C159}">
      <dsp:nvSpPr>
        <dsp:cNvPr id="0" name=""/>
        <dsp:cNvSpPr/>
      </dsp:nvSpPr>
      <dsp:spPr>
        <a:xfrm rot="5400000">
          <a:off x="3141374" y="3485236"/>
          <a:ext cx="338167" cy="405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7353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-5400000">
        <a:off x="3188717" y="3519053"/>
        <a:ext cx="243481" cy="236717"/>
      </dsp:txXfrm>
    </dsp:sp>
    <dsp:sp modelId="{E2A7E218-C48C-44EC-814D-2B9B9009C642}">
      <dsp:nvSpPr>
        <dsp:cNvPr id="0" name=""/>
        <dsp:cNvSpPr/>
      </dsp:nvSpPr>
      <dsp:spPr>
        <a:xfrm>
          <a:off x="1837226" y="3913582"/>
          <a:ext cx="2946462" cy="90178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gency FB" panose="020B0503020202020204" pitchFamily="34" charset="0"/>
            </a:rPr>
            <a:t>design pattern MVC: </a:t>
          </a:r>
          <a:r>
            <a:rPr lang="en-US" sz="2400" kern="1200" dirty="0" err="1" smtClean="0">
              <a:latin typeface="Agency FB" panose="020B0503020202020204" pitchFamily="34" charset="0"/>
            </a:rPr>
            <a:t>l'IHM</a:t>
          </a:r>
          <a:r>
            <a:rPr lang="en-US" sz="2400" kern="1200" dirty="0" smtClean="0">
              <a:latin typeface="Agency FB" panose="020B0503020202020204" pitchFamily="34" charset="0"/>
            </a:rPr>
            <a:t> (UI) &amp; activity</a:t>
          </a:r>
          <a:endParaRPr lang="fr-FR" sz="2400" kern="1200" dirty="0" smtClean="0">
            <a:latin typeface="Agency FB" panose="020B0503020202020204" pitchFamily="34" charset="0"/>
          </a:endParaRPr>
        </a:p>
      </dsp:txBody>
      <dsp:txXfrm>
        <a:off x="1863638" y="3939994"/>
        <a:ext cx="2893638" cy="848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9A8152A-ACB0-4315-9445-3C39EAEBA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9DF-C389-4CB3-A2C8-A0F8B5108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BC1-D759-4520-8CCE-9AA5C27E1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4B67-40B6-4573-833C-B17F5F592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A059-4D72-4047-8946-1BCF87FA5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DCD1-6E20-4F7F-B190-EE3DFBA2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1A1D-10E4-48E7-8413-2E9D5AE3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071-C6DE-4078-8BF1-9EEFD5AA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BB7A-41DD-4690-AFF5-DCDCD5BDA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A254-CF0F-493E-9E47-07A9BC618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DE6-AA88-4BCC-AE54-A156AC1FF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1E0C-9B2D-448D-8771-2AD6D1A1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F80000A-5C76-4FB2-8FAF-C8FB386F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java/lang/String" TargetMode="External"/><Relationship Id="rId2" Type="http://schemas.openxmlformats.org/officeDocument/2006/relationships/hyperlink" Target="https://developer.android.com/reference/android/database/Curs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java/lang/String" TargetMode="External"/><Relationship Id="rId2" Type="http://schemas.openxmlformats.org/officeDocument/2006/relationships/hyperlink" Target="https://developer.android.com/reference/android/database/Curs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java/lang/String" TargetMode="External"/><Relationship Id="rId2" Type="http://schemas.openxmlformats.org/officeDocument/2006/relationships/hyperlink" Target="https://developer.android.com/reference/android/database/Cursor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java/lang/String" TargetMode="External"/><Relationship Id="rId2" Type="http://schemas.openxmlformats.org/officeDocument/2006/relationships/hyperlink" Target="https://developer.android.com/reference/android/database/Cursor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java/lang/String" TargetMode="External"/><Relationship Id="rId2" Type="http://schemas.openxmlformats.org/officeDocument/2006/relationships/hyperlink" Target="https://developer.android.com/reference/android/database/Cursor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java/lang/String" TargetMode="External"/><Relationship Id="rId2" Type="http://schemas.openxmlformats.org/officeDocument/2006/relationships/hyperlink" Target="https://developer.android.com/reference/android/database/Cursor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java/lang/String" TargetMode="External"/><Relationship Id="rId2" Type="http://schemas.openxmlformats.org/officeDocument/2006/relationships/hyperlink" Target="https://developer.android.com/reference/android/database/Cursor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content/ContentValues" TargetMode="External"/><Relationship Id="rId2" Type="http://schemas.openxmlformats.org/officeDocument/2006/relationships/hyperlink" Target="https://developer.android.com/reference/java/lang/Strin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content/ContentValues" TargetMode="External"/><Relationship Id="rId2" Type="http://schemas.openxmlformats.org/officeDocument/2006/relationships/hyperlink" Target="https://developer.android.com/reference/java/lang/String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7390" y="2357430"/>
            <a:ext cx="6786610" cy="200026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Stockage et accès aux données </a:t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pour application mobile</a:t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fr-FR" sz="4400" dirty="0" smtClean="0">
              <a:effectLst>
                <a:outerShdw blurRad="50800" dist="38100" dir="8100000" algn="tr" rotWithShape="0">
                  <a:srgbClr val="00B050">
                    <a:alpha val="8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588946" y="4214818"/>
            <a:ext cx="250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UI" pitchFamily="34" charset="0"/>
                <a:cs typeface="Segoe UI" pitchFamily="34" charset="0"/>
              </a:rPr>
              <a:t>3L Informatique </a:t>
            </a:r>
            <a:endParaRPr lang="fr-F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124075" y="0"/>
            <a:ext cx="7019925" cy="830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bg2"/>
                </a:solidFill>
              </a:rPr>
              <a:t>Université, </a:t>
            </a:r>
            <a:r>
              <a:rPr lang="fr-FR" sz="2400" b="1" dirty="0" err="1">
                <a:solidFill>
                  <a:schemeClr val="bg2"/>
                </a:solidFill>
              </a:rPr>
              <a:t>chahid</a:t>
            </a:r>
            <a:r>
              <a:rPr lang="fr-FR" sz="2400" b="1">
                <a:solidFill>
                  <a:schemeClr val="bg2"/>
                </a:solidFill>
              </a:rPr>
              <a:t> Hamma Lakhdar d’El Oued</a:t>
            </a:r>
            <a:br>
              <a:rPr lang="fr-FR" sz="2400" b="1">
                <a:solidFill>
                  <a:schemeClr val="bg2"/>
                </a:solidFill>
              </a:rPr>
            </a:br>
            <a:r>
              <a:rPr lang="fr-FR" sz="2400" b="1">
                <a:solidFill>
                  <a:schemeClr val="bg2"/>
                </a:solidFill>
              </a:rPr>
              <a:t> Département d'Informatique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736609" y="6474154"/>
            <a:ext cx="639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KHEBBACHE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Mohib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eddine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14313"/>
            <a:ext cx="1425751" cy="135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846" y="94205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A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pplications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M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obiles</a:t>
            </a:r>
            <a:endParaRPr lang="fr-FR" sz="4000" b="1" u="sng" dirty="0">
              <a:ln w="900" cmpd="sng">
                <a:solidFill>
                  <a:srgbClr val="FFFF99">
                    <a:alpha val="55000"/>
                  </a:srgbClr>
                </a:solidFill>
                <a:prstDash val="solid"/>
              </a:ln>
              <a:solidFill>
                <a:srgbClr val="00CC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214422"/>
            <a:ext cx="31432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3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écrire dans  un fichier:</a:t>
            </a:r>
            <a:endParaRPr lang="fr-FR" sz="23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643050"/>
            <a:ext cx="91440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La méthode </a:t>
            </a:r>
            <a:r>
              <a:rPr lang="fr-FR" sz="23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openFileOutpu</a:t>
            </a:r>
            <a:r>
              <a:rPr lang="fr-FR" sz="2300" dirty="0" err="1" smtClean="0">
                <a:latin typeface="+mj-lt"/>
                <a:cs typeface="Times New Roman" pitchFamily="18" charset="0"/>
              </a:rPr>
              <a:t>t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permet d’ouvrir le fichier en mode écriture ou de le créer s’il n’existe pas.</a:t>
            </a:r>
          </a:p>
          <a:p>
            <a:pPr algn="just"/>
            <a:endParaRPr lang="fr-FR" sz="1400" dirty="0" smtClean="0">
              <a:latin typeface="+mj-lt"/>
              <a:cs typeface="Times New Roman" pitchFamily="18" charset="0"/>
            </a:endParaRPr>
          </a:p>
          <a:p>
            <a:pPr marL="363538"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Si le fichier existe, le comportement par défaut consiste à l’écraser.</a:t>
            </a:r>
          </a:p>
          <a:p>
            <a:pPr marL="363538" algn="just">
              <a:buFont typeface="Wingdings" pitchFamily="2" charset="2"/>
              <a:buChar char="Ø"/>
            </a:pPr>
            <a:r>
              <a:rPr lang="fr-FR" sz="2200" dirty="0" smtClean="0">
                <a:latin typeface="+mj-lt"/>
                <a:cs typeface="Times New Roman" pitchFamily="18" charset="0"/>
              </a:rPr>
              <a:t> Par défaut, les fichiers créés par la méthode </a:t>
            </a:r>
            <a:r>
              <a:rPr lang="fr-FR" sz="22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openFileOutput</a:t>
            </a:r>
            <a:r>
              <a:rPr lang="fr-FR" sz="2200" b="1" dirty="0" smtClean="0">
                <a:latin typeface="+mj-lt"/>
                <a:ea typeface="Segoe UI Symbol" pitchFamily="34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sont restreints à l’application (accès privé)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32" y="4258250"/>
            <a:ext cx="8143932" cy="23391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private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static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final String </a:t>
            </a:r>
            <a:r>
              <a:rPr lang="fr-FR" sz="1600" b="1" dirty="0" err="1">
                <a:solidFill>
                  <a:srgbClr val="0070C0"/>
                </a:solidFill>
                <a:latin typeface="Segoe UI Symbol" pitchFamily="34" charset="0"/>
                <a:ea typeface="Segoe UI Symbol" pitchFamily="34" charset="0"/>
              </a:rPr>
              <a:t>File_name_for_Writing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= "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MyFile.dat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";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...</a:t>
            </a:r>
          </a:p>
          <a:p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try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 {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// Crée un flux de sortie vers un fichier local.</a:t>
            </a:r>
          </a:p>
          <a:p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FileOutputStream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flusort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= </a:t>
            </a:r>
            <a:r>
              <a:rPr lang="fr-FR" sz="1600" b="1" dirty="0" err="1" smtClean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openFileOutput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(</a:t>
            </a:r>
            <a:r>
              <a:rPr lang="fr-FR" sz="1600" b="1" dirty="0" err="1">
                <a:solidFill>
                  <a:srgbClr val="0070C0"/>
                </a:solidFill>
                <a:latin typeface="Segoe UI Symbol" pitchFamily="34" charset="0"/>
                <a:ea typeface="Segoe UI Symbol" pitchFamily="34" charset="0"/>
              </a:rPr>
              <a:t>File_name_for_Writing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, 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MODE_PRIVATE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);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...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} catch (</a:t>
            </a:r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FileNotFoundException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 e) {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// Traitement des exceptions ...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28292" y="3923764"/>
            <a:ext cx="558812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Pseudo code: : 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Ouverture d’un fichier en mode écriture</a:t>
            </a:r>
          </a:p>
        </p:txBody>
      </p:sp>
      <p:sp>
        <p:nvSpPr>
          <p:cNvPr id="23" name="Rectangle avec flèche vers le haut 22"/>
          <p:cNvSpPr/>
          <p:nvPr/>
        </p:nvSpPr>
        <p:spPr>
          <a:xfrm>
            <a:off x="4143372" y="5429264"/>
            <a:ext cx="3214710" cy="571504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Permission (mode) d’accès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4285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800" b="1" kern="1200" dirty="0" smtClean="0">
                <a:latin typeface="Times New Roman" pitchFamily="18" charset="0"/>
                <a:cs typeface="Times New Roman" pitchFamily="18" charset="0"/>
              </a:rPr>
              <a:t>opérations de base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43208" y="928670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Lire, écrire et supprimer dans le système de fichiers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1242" y="857232"/>
            <a:ext cx="2239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permission d’accès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428736"/>
            <a:ext cx="9144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MODE_PRIVATE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est le mode par défaut et signifie que le fichier créé sera accessible uniquement à l’application l’ayant créé ;</a:t>
            </a:r>
          </a:p>
          <a:p>
            <a:pPr algn="just">
              <a:buFont typeface="Wingdings" pitchFamily="2" charset="2"/>
              <a:buChar char="Ø"/>
            </a:pPr>
            <a:endParaRPr lang="fr-FR" sz="1400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MODE_APPEND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permet d’écrire les données en fin de fichier déjà existant au lieu de l’écraser. Il est possible de combiner ce mode avec un autre (par exemple, MODE_PRIVATE | MODE_APPEND).</a:t>
            </a:r>
            <a:endParaRPr lang="fr-FR" sz="23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92663"/>
            <a:ext cx="9144000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b="1" dirty="0" smtClean="0">
                <a:latin typeface="+mj-lt"/>
                <a:cs typeface="Times New Roman" pitchFamily="18" charset="0"/>
              </a:rPr>
              <a:t> MODE_WORLD_READABLE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permet aux autres applications de pouvoir lire le fichier mais pas de pouvoir le modifier ;</a:t>
            </a:r>
          </a:p>
          <a:p>
            <a:pPr algn="just">
              <a:buFont typeface="Wingdings" pitchFamily="2" charset="2"/>
              <a:buChar char="Ø"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MODE_WORLD_WRITABLE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permet aux autres applications de pouvoir lire et également modifier le fichier 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2910" y="4071942"/>
            <a:ext cx="742955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partager et accéder aux fichiers avec une autre application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4285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800" b="1" kern="1200" dirty="0" smtClean="0">
                <a:latin typeface="Times New Roman" pitchFamily="18" charset="0"/>
                <a:cs typeface="Times New Roman" pitchFamily="18" charset="0"/>
              </a:rPr>
              <a:t>opérations de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07202" y="928670"/>
            <a:ext cx="2050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Gérer les fichiers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4285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800" b="1" kern="1200" dirty="0" smtClean="0">
                <a:latin typeface="Times New Roman" pitchFamily="18" charset="0"/>
                <a:cs typeface="Times New Roman" pitchFamily="18" charset="0"/>
              </a:rPr>
              <a:t>opérations de base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58431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 la méthode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fileList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liste tous les fichiers locaux de l’application ;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+mj-lt"/>
                <a:cs typeface="Times New Roman" pitchFamily="18" charset="0"/>
              </a:rPr>
              <a:t>• la méthode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getFileDir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permet d’obtenir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chemin absolu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du répertoire (dans le système de fichiers) où tous les fichiers créés avec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openFileOutput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sont stockés ;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+mj-lt"/>
                <a:cs typeface="Times New Roman" pitchFamily="18" charset="0"/>
              </a:rPr>
              <a:t>• la méthode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getFileStreamStore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file_name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)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retourne le chemin absolu du répertoire où est stocké le fichier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dont le nom est passé en paramètre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stockage interne (</a:t>
            </a:r>
            <a:r>
              <a:rPr lang="fr-FR" sz="2000" b="1" kern="1200" dirty="0" err="1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 Storage) </a:t>
            </a:r>
            <a:endParaRPr lang="fr-FR" sz="2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28736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Il est possible d’utiliser le stockage interne de téléphone portable pour stocker des fichiers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Par défaut, les fichiers sauvegardés dans le stockage interne sont privés à l’application (inaccessibles à partir d’autres applications) 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Quand l’utilisateur désinstalle l’application, les fichiers sont automatiquement supprimés.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stockage interne (</a:t>
            </a:r>
            <a:r>
              <a:rPr lang="fr-FR" sz="2000" b="1" kern="1200" dirty="0" err="1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 Storage) </a:t>
            </a:r>
            <a:endParaRPr lang="fr-FR" sz="2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Ecriture/lecture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0" y="1285860"/>
            <a:ext cx="9144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Pour créer et écrire dans 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un fichier privé </a:t>
            </a:r>
            <a:r>
              <a:rPr lang="fr-FR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en 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stockage interne </a:t>
            </a:r>
          </a:p>
          <a:p>
            <a:pPr algn="just">
              <a:buFont typeface="Arial" pitchFamily="34" charset="0"/>
              <a:buChar char="•"/>
            </a:pPr>
            <a:endParaRPr lang="fr-FR" sz="500" b="1" dirty="0" smtClean="0">
              <a:latin typeface="+mj-lt"/>
              <a:cs typeface="Times New Roman" pitchFamily="18" charset="0"/>
            </a:endParaRPr>
          </a:p>
          <a:p>
            <a:pPr marL="355600" indent="9525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Ouvrir le fichier en mode écriture en spécifiant le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nom du fichier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mode opératoire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(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openFileOutput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(file-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name,mode_opératoire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)</a:t>
            </a:r>
            <a:r>
              <a:rPr lang="fr-FR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retourne un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FileOutputStream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 </a:t>
            </a:r>
          </a:p>
          <a:p>
            <a:pPr marL="531813" indent="-1762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Utiliser 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write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()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pour écrire dans le fichier </a:t>
            </a:r>
          </a:p>
          <a:p>
            <a:pPr marL="531813" indent="-1762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Fermer le flux d’écriture avec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close() </a:t>
            </a:r>
          </a:p>
          <a:p>
            <a:pPr marL="531813" indent="-176213" algn="just">
              <a:buFont typeface="Wingdings" pitchFamily="2" charset="2"/>
              <a:buChar char="Ø"/>
            </a:pPr>
            <a:endParaRPr lang="fr-FR" sz="2400" b="1" dirty="0" smtClean="0">
              <a:latin typeface="+mj-lt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4" y="4580655"/>
            <a:ext cx="6631087" cy="185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84" y="4432444"/>
            <a:ext cx="2280304" cy="22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05344" y="3670023"/>
            <a:ext cx="858145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solidFill>
                  <a:schemeClr val="tx1"/>
                </a:solidFill>
                <a:cs typeface="Times New Roman" pitchFamily="18" charset="0"/>
              </a:rPr>
              <a:t> Les modes opératoires sont: </a:t>
            </a:r>
            <a:r>
              <a:rPr lang="fr-FR" sz="1600" b="1" dirty="0" smtClean="0">
                <a:solidFill>
                  <a:schemeClr val="tx1"/>
                </a:solidFill>
                <a:cs typeface="Times New Roman" pitchFamily="18" charset="0"/>
              </a:rPr>
              <a:t>MODE_PRIVATE, MODE_WORLD_READABLE, MODE_WORLD_WRITEABLE, MODE_APPEND</a:t>
            </a:r>
            <a:endParaRPr lang="fr-FR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stockage interne (</a:t>
            </a:r>
            <a:r>
              <a:rPr lang="fr-FR" sz="2000" b="1" kern="1200" dirty="0" err="1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 Storage) </a:t>
            </a:r>
            <a:endParaRPr lang="fr-FR" sz="2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Ecriture/lecture</a:t>
            </a:r>
            <a:endParaRPr lang="fr-FR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857628"/>
            <a:ext cx="21431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42844" y="1500174"/>
            <a:ext cx="90011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Pour lire le contenu d’un fichier interne: 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>
              <a:latin typeface="+mj-lt"/>
              <a:cs typeface="Times New Roman" pitchFamily="18" charset="0"/>
            </a:endParaRPr>
          </a:p>
          <a:p>
            <a:pPr marL="450850" indent="-177800" algn="just">
              <a:buFont typeface="Wingdings" pitchFamily="2" charset="2"/>
              <a:buChar char="Ø"/>
            </a:pPr>
            <a:r>
              <a:rPr lang="fr-FR" sz="2400" dirty="0">
                <a:cs typeface="Times New Roman" pitchFamily="18" charset="0"/>
              </a:rPr>
              <a:t>Ouvrir le fichier en mode </a:t>
            </a:r>
            <a:r>
              <a:rPr lang="fr-FR" sz="2400" dirty="0" smtClean="0">
                <a:cs typeface="Times New Roman" pitchFamily="18" charset="0"/>
              </a:rPr>
              <a:t>lecture </a:t>
            </a:r>
            <a:r>
              <a:rPr lang="fr-FR" sz="2400" dirty="0">
                <a:cs typeface="Times New Roman" pitchFamily="18" charset="0"/>
              </a:rPr>
              <a:t>en spécifiant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nom du fichier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openFileInput</a:t>
            </a:r>
            <a:r>
              <a:rPr lang="fr-FR" sz="2400" b="1" dirty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file_name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)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retourne un </a:t>
            </a:r>
            <a:r>
              <a:rPr lang="fr-FR" sz="24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FileInputStream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</a:t>
            </a:r>
            <a:r>
              <a:rPr lang="fr-FR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355600" indent="-8255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Utiliser 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read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()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pour lire des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bytes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à partir du fichier </a:t>
            </a:r>
          </a:p>
          <a:p>
            <a:pPr marL="450850" indent="-17780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Fermer le flux d’écriture avec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close() </a:t>
            </a:r>
            <a:endParaRPr lang="fr-FR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320947"/>
            <a:ext cx="6858016" cy="17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stockage interne (</a:t>
            </a:r>
            <a:r>
              <a:rPr lang="fr-FR" sz="2000" b="1" kern="1200" dirty="0" err="1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 Storage) </a:t>
            </a:r>
            <a:endParaRPr lang="fr-FR" sz="2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309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Visualiser les Fichiers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285860"/>
            <a:ext cx="9286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 visualiser les fichiers de votre application, ouvrir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Android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DeviceMonitor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  ) et choisir la tabulation File Explorer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kern="1200" dirty="0" smtClean="0">
                <a:latin typeface="Times New Roman" pitchFamily="18" charset="0"/>
                <a:cs typeface="Times New Roman" pitchFamily="18" charset="0"/>
              </a:rPr>
              <a:t>stockage externe (EXTERNALSTORAGE)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2" y="1285860"/>
            <a:ext cx="9144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Tous  les  appareils  compatibles  Android  supportent  un  espace de stockage externe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273050" algn="just"/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Peut être une SD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card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ou un espace interne non-amovible </a:t>
            </a:r>
          </a:p>
          <a:p>
            <a:pPr marL="273050" algn="just">
              <a:buFont typeface="Wingdings" pitchFamily="2" charset="2"/>
              <a:buChar char="Ø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Les fichiers sauvegardés dans un espace de stockage externe sont accessibles à toutes les applications en lecture 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Ils peuvent être modifiés par l’utilisateur si le « USB mass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storage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» est activé pour transférer les fichiers sur un ordinateur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kern="1200" dirty="0" smtClean="0">
                <a:latin typeface="Times New Roman" pitchFamily="18" charset="0"/>
                <a:cs typeface="Times New Roman" pitchFamily="18" charset="0"/>
              </a:rPr>
              <a:t>stockage externe (EXTERNALSTORAGE)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2767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Etapes d’Utilisation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35729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Pour lire ou écrire des fichiers sur le stockage externe, l’application doit avoir les permissions: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READ_EXTERNAL_STORAGE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ou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WRITE_EXTERNAL_STORAGE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9"/>
            <a:ext cx="8715436" cy="1214439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58424" y="2702478"/>
            <a:ext cx="22749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/>
              <a:t>AndroidManifest.xml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0" y="4492663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2. Vérifier la disponibilité du support de stockage grâce à la méthode </a:t>
            </a:r>
            <a:r>
              <a:rPr lang="fr-FR" sz="24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getExternalStorageState</a:t>
            </a:r>
            <a:endParaRPr lang="fr-FR" sz="2400" b="1" dirty="0" smtClean="0">
              <a:latin typeface="+mj-lt"/>
              <a:ea typeface="Segoe UI Symbol" pitchFamily="34" charset="0"/>
              <a:cs typeface="Times New Roman" pitchFamily="18" charset="0"/>
            </a:endParaRPr>
          </a:p>
          <a:p>
            <a:pPr algn="just"/>
            <a:endParaRPr lang="fr-FR" b="1" dirty="0" smtClean="0">
              <a:latin typeface="+mj-lt"/>
              <a:ea typeface="Segoe UI Symbol" pitchFamily="34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3.  Sauvegarder les fichiers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kern="1200" dirty="0" smtClean="0">
                <a:latin typeface="Times New Roman" pitchFamily="18" charset="0"/>
                <a:cs typeface="Times New Roman" pitchFamily="18" charset="0"/>
              </a:rPr>
              <a:t>stockage externe (EXTERNALSTORAGE)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Ecriture/lecture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214422"/>
            <a:ext cx="115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Ecriture</a:t>
            </a:r>
            <a:endParaRPr lang="fr-FR" sz="2000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91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6773228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Persistance des données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0794" y="4182179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mécanisme responsable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la sauvegarde et de la restauration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des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données d’une application</a:t>
            </a:r>
            <a:endParaRPr lang="fr-FR" sz="24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0715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Toute application doit pouvoir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charger et enregistrer des données et des traces </a:t>
            </a:r>
            <a:r>
              <a:rPr lang="fr-FR" sz="2400" b="1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b="1" u="sng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persistance des </a:t>
            </a:r>
            <a:r>
              <a:rPr lang="fr-FR" sz="2400" b="1" u="sng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données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312" y="5365665"/>
            <a:ext cx="882537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cs typeface="Times New Roman" pitchFamily="18" charset="0"/>
              </a:rPr>
              <a:t>Ces informations de reprise peuvent être enregistrées </a:t>
            </a:r>
            <a:r>
              <a:rPr lang="fr-FR" sz="2000" dirty="0" smtClean="0">
                <a:solidFill>
                  <a:srgbClr val="002060"/>
                </a:solidFill>
                <a:cs typeface="Times New Roman" pitchFamily="18" charset="0"/>
              </a:rPr>
              <a:t>sur:</a:t>
            </a:r>
          </a:p>
          <a:p>
            <a:pPr marL="342900" indent="-342900" algn="just">
              <a:buFontTx/>
              <a:buChar char="-"/>
            </a:pPr>
            <a:r>
              <a:rPr lang="fr-FR" sz="2000" b="1" dirty="0" smtClean="0">
                <a:solidFill>
                  <a:srgbClr val="002060"/>
                </a:solidFill>
                <a:cs typeface="Times New Roman" pitchFamily="18" charset="0"/>
              </a:rPr>
              <a:t>disque</a:t>
            </a:r>
            <a:r>
              <a:rPr lang="fr-FR" sz="2000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endParaRPr lang="fr-FR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solidFill>
                  <a:srgbClr val="002060"/>
                </a:solidFill>
                <a:cs typeface="Times New Roman" pitchFamily="18" charset="0"/>
              </a:rPr>
              <a:t>ou </a:t>
            </a:r>
            <a:r>
              <a:rPr lang="fr-FR" sz="2000" dirty="0">
                <a:solidFill>
                  <a:srgbClr val="002060"/>
                </a:solidFill>
                <a:cs typeface="Times New Roman" pitchFamily="18" charset="0"/>
              </a:rPr>
              <a:t>sur un </a:t>
            </a:r>
            <a:r>
              <a:rPr lang="fr-FR" sz="2000" b="1" dirty="0">
                <a:solidFill>
                  <a:srgbClr val="002060"/>
                </a:solidFill>
                <a:cs typeface="Times New Roman" pitchFamily="18" charset="0"/>
              </a:rPr>
              <a:t>serveur distant </a:t>
            </a:r>
            <a:r>
              <a:rPr lang="fr-FR" sz="2000" dirty="0">
                <a:solidFill>
                  <a:srgbClr val="002060"/>
                </a:solidFill>
                <a:cs typeface="Times New Roman" pitchFamily="18" charset="0"/>
              </a:rPr>
              <a:t>(un serveur de bases de données, </a:t>
            </a:r>
            <a:r>
              <a:rPr lang="fr-FR" sz="2000" dirty="0" smtClean="0">
                <a:solidFill>
                  <a:srgbClr val="002060"/>
                </a:solidFill>
                <a:cs typeface="Times New Roman" pitchFamily="18" charset="0"/>
              </a:rPr>
              <a:t>Cloud).</a:t>
            </a:r>
            <a:endParaRPr lang="fr-FR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731264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>
                <a:cs typeface="Times New Roman" pitchFamily="18" charset="0"/>
              </a:rPr>
              <a:t>pour but qu’elle </a:t>
            </a:r>
            <a:r>
              <a:rPr lang="fr-FR" sz="2400" dirty="0"/>
              <a:t>puisse </a:t>
            </a:r>
            <a:r>
              <a:rPr lang="fr-FR" sz="2400" b="1" dirty="0"/>
              <a:t>se terminer sans</a:t>
            </a:r>
            <a:r>
              <a:rPr lang="fr-FR" sz="2400" dirty="0"/>
              <a:t> que </a:t>
            </a:r>
            <a:r>
              <a:rPr lang="fr-FR" sz="2400" b="1" dirty="0"/>
              <a:t>ses données et son état d'exécution</a:t>
            </a:r>
            <a:r>
              <a:rPr lang="fr-FR" sz="2400" dirty="0"/>
              <a:t> </a:t>
            </a:r>
            <a:r>
              <a:rPr lang="fr-FR" sz="2400" b="1" u="sng" dirty="0"/>
              <a:t>ne soient perdus</a:t>
            </a:r>
            <a:r>
              <a:rPr lang="fr-FR" sz="24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70" y="3624608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HOW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006" y="2132856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WHY: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kern="1200" dirty="0" smtClean="0">
                <a:latin typeface="Times New Roman" pitchFamily="18" charset="0"/>
                <a:cs typeface="Times New Roman" pitchFamily="18" charset="0"/>
              </a:rPr>
              <a:t>stockage externe (EXTERNALSTORAGE)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Ecriture/lecture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4282" y="121442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Lecture</a:t>
            </a:r>
            <a:endParaRPr lang="fr-FR" sz="20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kern="1200" dirty="0" smtClean="0">
                <a:latin typeface="Times New Roman" pitchFamily="18" charset="0"/>
                <a:cs typeface="Times New Roman" pitchFamily="18" charset="0"/>
              </a:rPr>
              <a:t>stockage externe (EXTERNALSTORAGE)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309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Visualiser les Fichiers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821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1956" y="933568"/>
            <a:ext cx="9144000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>
                <a:latin typeface="+mj-lt"/>
                <a:cs typeface="Times New Roman" pitchFamily="18" charset="0"/>
              </a:rPr>
              <a:t>U</a:t>
            </a:r>
            <a:r>
              <a:rPr lang="fr-FR" sz="2400" dirty="0" smtClean="0">
                <a:latin typeface="+mj-lt"/>
                <a:cs typeface="Times New Roman" pitchFamily="18" charset="0"/>
              </a:rPr>
              <a:t>ne base de données (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database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 permet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manipuler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et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stocker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des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données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complexes et structurées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</a:t>
            </a:r>
          </a:p>
          <a:p>
            <a:pPr algn="just">
              <a:lnSpc>
                <a:spcPct val="150000"/>
              </a:lnSpc>
            </a:pPr>
            <a:endParaRPr lang="fr-FR" sz="1100" dirty="0" smtClean="0">
              <a:latin typeface="+mj-lt"/>
              <a:cs typeface="Times New Roman" pitchFamily="18" charset="0"/>
            </a:endParaRPr>
          </a:p>
          <a:p>
            <a:pPr marL="1071563" indent="-357188" defTabSz="1343025"/>
            <a:r>
              <a:rPr lang="fr-FR" sz="2400" dirty="0" smtClean="0"/>
              <a:t>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il </a:t>
            </a:r>
            <a:r>
              <a:rPr lang="fr-FR" sz="2200" dirty="0"/>
              <a:t>existe plusieurs solutions</a:t>
            </a:r>
            <a:r>
              <a:rPr lang="fr-FR" sz="2200" dirty="0" smtClean="0"/>
              <a:t>:</a:t>
            </a:r>
          </a:p>
          <a:p>
            <a:pPr marL="1071563" indent="-357188" defTabSz="1343025"/>
            <a:endParaRPr lang="fr-FR" sz="1600" dirty="0"/>
          </a:p>
          <a:p>
            <a:pPr marL="1071563" indent="-357188" defTabSz="1343025">
              <a:buFont typeface="Wingdings" panose="05000000000000000000" pitchFamily="2" charset="2"/>
              <a:buChar char="§"/>
            </a:pPr>
            <a:r>
              <a:rPr lang="fr-FR" sz="2100" b="1" dirty="0" smtClean="0"/>
              <a:t>une </a:t>
            </a:r>
            <a:r>
              <a:rPr lang="fr-FR" sz="2100" b="1" dirty="0"/>
              <a:t>BDD externe </a:t>
            </a:r>
            <a:r>
              <a:rPr lang="fr-FR" sz="2100" dirty="0"/>
              <a:t>(MySQL, </a:t>
            </a:r>
            <a:r>
              <a:rPr lang="fr-FR" sz="2100" dirty="0" err="1"/>
              <a:t>PostgreSQL</a:t>
            </a:r>
            <a:r>
              <a:rPr lang="fr-FR" sz="2100" dirty="0"/>
              <a:t>, </a:t>
            </a:r>
            <a:r>
              <a:rPr lang="fr-FR" sz="2100" dirty="0" smtClean="0"/>
              <a:t>Oracle, </a:t>
            </a:r>
            <a:r>
              <a:rPr lang="fr-FR" sz="2100" b="1" dirty="0" smtClean="0"/>
              <a:t>Google </a:t>
            </a:r>
            <a:r>
              <a:rPr lang="fr-FR" sz="2100" b="1" dirty="0" err="1" smtClean="0"/>
              <a:t>Firebase</a:t>
            </a:r>
            <a:r>
              <a:rPr lang="fr-FR" sz="2100" b="1" dirty="0" smtClean="0"/>
              <a:t>, </a:t>
            </a:r>
            <a:r>
              <a:rPr lang="fr-FR" sz="2100" b="1" dirty="0" err="1"/>
              <a:t>MongoDB</a:t>
            </a:r>
            <a:r>
              <a:rPr lang="fr-FR" sz="2100" dirty="0" smtClean="0"/>
              <a:t>. </a:t>
            </a:r>
            <a:r>
              <a:rPr lang="fr-FR" sz="2100" b="1" dirty="0"/>
              <a:t> </a:t>
            </a:r>
            <a:r>
              <a:rPr lang="fr-FR" sz="2100" b="1" dirty="0" smtClean="0"/>
              <a:t>Microsoft Azure</a:t>
            </a:r>
            <a:r>
              <a:rPr lang="fr-FR" sz="2100" dirty="0" smtClean="0"/>
              <a:t>);</a:t>
            </a:r>
          </a:p>
          <a:p>
            <a:pPr marL="1071563" indent="-357188" defTabSz="1343025">
              <a:buFont typeface="Wingdings" panose="05000000000000000000" pitchFamily="2" charset="2"/>
              <a:buChar char="§"/>
            </a:pPr>
            <a:endParaRPr lang="fr-FR" sz="2100" dirty="0" smtClean="0"/>
          </a:p>
          <a:p>
            <a:pPr marL="1071563" indent="-357188" defTabSz="1343025">
              <a:buFont typeface="Wingdings" panose="05000000000000000000" pitchFamily="2" charset="2"/>
              <a:buChar char="§"/>
            </a:pPr>
            <a:r>
              <a:rPr lang="fr-FR" sz="2100" b="1" dirty="0" smtClean="0"/>
              <a:t>une </a:t>
            </a:r>
            <a:r>
              <a:rPr lang="fr-FR" sz="2100" b="1" dirty="0"/>
              <a:t>BDD </a:t>
            </a:r>
            <a:r>
              <a:rPr lang="fr-FR" sz="2100" b="1" dirty="0" smtClean="0"/>
              <a:t>interne </a:t>
            </a:r>
            <a:r>
              <a:rPr lang="fr-FR" sz="2100" dirty="0" smtClean="0"/>
              <a:t>(</a:t>
            </a:r>
            <a:r>
              <a:rPr lang="fr-FR" sz="2100" dirty="0" err="1" smtClean="0"/>
              <a:t>bdd</a:t>
            </a:r>
            <a:r>
              <a:rPr lang="fr-FR" sz="2100" dirty="0" smtClean="0"/>
              <a:t> locale pour Android)</a:t>
            </a:r>
            <a:endParaRPr lang="fr-FR" sz="2100" dirty="0"/>
          </a:p>
          <a:p>
            <a:pPr marL="900113" indent="-271463" algn="just">
              <a:lnSpc>
                <a:spcPct val="150000"/>
              </a:lnSpc>
              <a:buFont typeface="Arial" pitchFamily="34" charset="0"/>
              <a:buChar char="•"/>
            </a:pPr>
            <a:endParaRPr lang="fr-FR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688557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42900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Android </a:t>
            </a:r>
            <a:r>
              <a:rPr lang="fr-FR" sz="2200" dirty="0"/>
              <a:t>fournit un support de bases de données </a:t>
            </a:r>
            <a:endParaRPr lang="fr-FR" sz="2200" dirty="0" smtClean="0"/>
          </a:p>
          <a:p>
            <a:pPr marL="185738" indent="-100013" algn="just">
              <a:buFont typeface="Wingdings" panose="05000000000000000000" pitchFamily="2" charset="2"/>
              <a:buChar char="§"/>
            </a:pPr>
            <a:endParaRPr lang="fr-FR" sz="1600" dirty="0" smtClean="0"/>
          </a:p>
          <a:p>
            <a:pPr marL="85725" algn="just"/>
            <a:r>
              <a:rPr lang="fr-FR" sz="2200" dirty="0"/>
              <a:t> </a:t>
            </a: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dites «</a:t>
            </a:r>
            <a:r>
              <a:rPr lang="fr-FR" sz="2200" b="1" dirty="0" smtClean="0"/>
              <a:t> relationnelles</a:t>
            </a:r>
            <a:r>
              <a:rPr lang="fr-FR" sz="2200" dirty="0" smtClean="0"/>
              <a:t> » au travers de </a:t>
            </a:r>
            <a:r>
              <a:rPr lang="fr-FR" sz="2200" b="1" dirty="0" err="1" smtClean="0"/>
              <a:t>SQLite</a:t>
            </a:r>
            <a:endParaRPr lang="fr-FR" sz="2200" b="1" dirty="0" smtClean="0"/>
          </a:p>
          <a:p>
            <a:pPr marL="85725" algn="just"/>
            <a:r>
              <a:rPr lang="fr-FR" sz="2200" b="1" dirty="0" smtClean="0"/>
              <a:t>     </a:t>
            </a:r>
            <a:endParaRPr lang="fr-FR" sz="2200" b="1" dirty="0"/>
          </a:p>
          <a:p>
            <a:pPr marL="85725" algn="just"/>
            <a:r>
              <a:rPr lang="fr-FR" sz="2200" dirty="0" smtClean="0">
                <a:sym typeface="Wingdings" panose="05000000000000000000" pitchFamily="2" charset="2"/>
              </a:rPr>
              <a:t>   </a:t>
            </a:r>
            <a:r>
              <a:rPr lang="fr-FR" sz="2200" dirty="0" smtClean="0"/>
              <a:t>dites « </a:t>
            </a:r>
            <a:r>
              <a:rPr lang="fr-FR" sz="2200" b="1" dirty="0" err="1" smtClean="0"/>
              <a:t>NoSQL</a:t>
            </a:r>
            <a:r>
              <a:rPr lang="fr-FR" sz="2200" dirty="0" smtClean="0"/>
              <a:t> »  au travers </a:t>
            </a:r>
            <a:r>
              <a:rPr lang="fr-FR" sz="2200" b="1" dirty="0" err="1" smtClean="0"/>
              <a:t>Firebase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91440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00013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/>
              <a:t>une </a:t>
            </a:r>
            <a:r>
              <a:rPr lang="fr-FR" sz="2400" b="1" dirty="0"/>
              <a:t>BDD externe </a:t>
            </a:r>
            <a:r>
              <a:rPr lang="fr-FR" sz="2400" dirty="0"/>
              <a:t>(MySQL, </a:t>
            </a:r>
            <a:r>
              <a:rPr lang="fr-FR" sz="2400" dirty="0" err="1"/>
              <a:t>PostgreSQL</a:t>
            </a:r>
            <a:r>
              <a:rPr lang="fr-FR" sz="2400" dirty="0"/>
              <a:t>, Oracle etc</a:t>
            </a:r>
            <a:r>
              <a:rPr lang="fr-FR" sz="2400" dirty="0" smtClean="0"/>
              <a:t>.);</a:t>
            </a:r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200" dirty="0" smtClean="0"/>
          </a:p>
          <a:p>
            <a:pPr marL="1171575" algn="just"/>
            <a:r>
              <a:rPr lang="fr-FR" sz="2400" dirty="0" smtClean="0">
                <a:sym typeface="Wingdings" panose="05000000000000000000" pitchFamily="2" charset="2"/>
              </a:rPr>
              <a:t> architecture </a:t>
            </a:r>
            <a:r>
              <a:rPr lang="fr-FR" sz="2400" b="1" dirty="0" smtClean="0">
                <a:sym typeface="Wingdings" panose="05000000000000000000" pitchFamily="2" charset="2"/>
              </a:rPr>
              <a:t>client/serveur</a:t>
            </a:r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600" dirty="0" smtClean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000" dirty="0" smtClean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000" dirty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000" dirty="0" smtClean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000" dirty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000" dirty="0" smtClean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000" dirty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000" dirty="0" smtClean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000" dirty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000" dirty="0" smtClean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000" dirty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000" dirty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1100" dirty="0"/>
          </a:p>
          <a:p>
            <a:pPr marL="185738" indent="-100013" algn="just">
              <a:buFont typeface="Wingdings" panose="05000000000000000000" pitchFamily="2" charset="2"/>
              <a:buChar char="§"/>
            </a:pPr>
            <a:r>
              <a:rPr lang="fr-FR" sz="2400" dirty="0"/>
              <a:t>une </a:t>
            </a:r>
            <a:r>
              <a:rPr lang="fr-FR" sz="2400" b="1" dirty="0"/>
              <a:t>BDD interne </a:t>
            </a:r>
            <a:r>
              <a:rPr lang="fr-FR" sz="2400" dirty="0"/>
              <a:t>(pour </a:t>
            </a:r>
            <a:r>
              <a:rPr lang="fr-FR" sz="2400" dirty="0" smtClean="0"/>
              <a:t>Android):</a:t>
            </a:r>
            <a:endParaRPr lang="fr-FR" sz="2000" dirty="0" smtClean="0"/>
          </a:p>
          <a:p>
            <a:pPr marL="900113" indent="-271463" algn="just">
              <a:buFont typeface="Wingdings" panose="05000000000000000000" pitchFamily="2" charset="2"/>
              <a:buChar char="§"/>
            </a:pP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455" y="4822795"/>
            <a:ext cx="1230681" cy="16389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060848"/>
            <a:ext cx="1738668" cy="23939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998" y="4961958"/>
            <a:ext cx="1392734" cy="16185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087" y="2555641"/>
            <a:ext cx="2512486" cy="12562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573" y="2258097"/>
            <a:ext cx="4731513" cy="196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NoSQL</a:t>
            </a:r>
            <a:r>
              <a:rPr lang="fr-FR" sz="2700" b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700" b="1" kern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Firebase)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 </a:t>
            </a:r>
            <a:r>
              <a:rPr lang="fr-FR" sz="2400" b="1" dirty="0" err="1">
                <a:latin typeface="+mj-lt"/>
                <a:cs typeface="Times New Roman" pitchFamily="18" charset="0"/>
              </a:rPr>
              <a:t>NoSQL</a:t>
            </a:r>
            <a:r>
              <a:rPr lang="fr-FR" sz="2400" dirty="0">
                <a:latin typeface="+mj-lt"/>
                <a:cs typeface="Times New Roman" pitchFamily="18" charset="0"/>
              </a:rPr>
              <a:t> "</a:t>
            </a:r>
            <a:r>
              <a:rPr lang="fr-FR" sz="2400" b="1" dirty="0">
                <a:latin typeface="+mj-lt"/>
                <a:cs typeface="Times New Roman" pitchFamily="18" charset="0"/>
              </a:rPr>
              <a:t>Not </a:t>
            </a:r>
            <a:r>
              <a:rPr lang="fr-FR" sz="2400" b="1" dirty="0" err="1">
                <a:latin typeface="+mj-lt"/>
                <a:cs typeface="Times New Roman" pitchFamily="18" charset="0"/>
              </a:rPr>
              <a:t>Only</a:t>
            </a:r>
            <a:r>
              <a:rPr lang="fr-FR" sz="2400" b="1" dirty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SQL</a:t>
            </a:r>
            <a:r>
              <a:rPr lang="fr-FR" sz="2400" dirty="0" smtClean="0">
                <a:latin typeface="+mj-lt"/>
                <a:cs typeface="Times New Roman" pitchFamily="18" charset="0"/>
              </a:rPr>
              <a:t>«  propose </a:t>
            </a:r>
            <a:r>
              <a:rPr lang="fr-FR" sz="2400" dirty="0">
                <a:latin typeface="+mj-lt"/>
                <a:cs typeface="Times New Roman" pitchFamily="18" charset="0"/>
              </a:rPr>
              <a:t>une nouvelle façon de gérer d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es données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smtClean="0">
                <a:cs typeface="Times New Roman" pitchFamily="18" charset="0"/>
              </a:rPr>
              <a:t>distribuées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</a:t>
            </a:r>
            <a:r>
              <a:rPr lang="fr-FR" sz="2400" dirty="0">
                <a:latin typeface="+mj-lt"/>
                <a:cs typeface="Times New Roman" pitchFamily="18" charset="0"/>
              </a:rPr>
              <a:t>sans reposer sur le paradigme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relationnel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(</a:t>
            </a:r>
            <a:r>
              <a:rPr lang="fr-FR" sz="2200" dirty="0">
                <a:latin typeface="+mj-lt"/>
                <a:cs typeface="Times New Roman" pitchFamily="18" charset="0"/>
              </a:rPr>
              <a:t>structure des données, langage d'interrogation ou la cohérence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« 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Firebase »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>
                <a:latin typeface="+mj-lt"/>
                <a:cs typeface="Times New Roman" pitchFamily="18" charset="0"/>
              </a:rPr>
              <a:t>est le nom d’une plateforme mobile de Google qui facilite la création de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« 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back-end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(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server-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side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 » pour les </a:t>
            </a:r>
            <a:r>
              <a:rPr lang="fr-FR" sz="2400" dirty="0">
                <a:latin typeface="+mj-lt"/>
                <a:cs typeface="Times New Roman" pitchFamily="18" charset="0"/>
              </a:rPr>
              <a:t>applications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mobiles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latin typeface="+mj-lt"/>
              <a:cs typeface="Times New Roman" pitchFamily="18" charset="0"/>
            </a:endParaRPr>
          </a:p>
          <a:p>
            <a:pPr marL="700088" indent="-342900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latin typeface="+mj-lt"/>
                <a:cs typeface="Times New Roman" pitchFamily="18" charset="0"/>
              </a:rPr>
              <a:t>La base </a:t>
            </a:r>
            <a:r>
              <a:rPr lang="fr-FR" sz="2200" dirty="0">
                <a:latin typeface="+mj-lt"/>
                <a:cs typeface="Times New Roman" pitchFamily="18" charset="0"/>
              </a:rPr>
              <a:t>de données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est hébergée </a:t>
            </a:r>
            <a:r>
              <a:rPr lang="fr-FR" sz="2200" dirty="0">
                <a:latin typeface="+mj-lt"/>
                <a:cs typeface="Times New Roman" pitchFamily="18" charset="0"/>
              </a:rPr>
              <a:t>dans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« 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le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cloud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 » </a:t>
            </a:r>
            <a:r>
              <a:rPr lang="fr-FR" sz="2200" b="1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stockage </a:t>
            </a:r>
            <a:r>
              <a:rPr lang="fr-FR" sz="2200" dirty="0" err="1" smtClean="0">
                <a:cs typeface="Times New Roman" pitchFamily="18" charset="0"/>
              </a:rPr>
              <a:t>scalable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>
                <a:cs typeface="Times New Roman" pitchFamily="18" charset="0"/>
              </a:rPr>
              <a:t>et </a:t>
            </a:r>
            <a:r>
              <a:rPr lang="fr-FR" sz="2200" dirty="0" smtClean="0">
                <a:cs typeface="Times New Roman" pitchFamily="18" charset="0"/>
              </a:rPr>
              <a:t>performant </a:t>
            </a:r>
            <a:r>
              <a:rPr lang="fr-FR" sz="2200" b="1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sur </a:t>
            </a:r>
            <a:r>
              <a:rPr lang="fr-FR" sz="2200" b="1" dirty="0" err="1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cloud</a:t>
            </a:r>
            <a:endParaRPr lang="fr-FR" sz="2200" b="1" dirty="0" smtClean="0">
              <a:latin typeface="+mj-lt"/>
              <a:cs typeface="Times New Roman" pitchFamily="18" charset="0"/>
              <a:sym typeface="Wingdings" panose="05000000000000000000" pitchFamily="2" charset="2"/>
            </a:endParaRPr>
          </a:p>
          <a:p>
            <a:pPr marL="700088" indent="-342900" algn="just">
              <a:buFont typeface="Wingdings" panose="05000000000000000000" pitchFamily="2" charset="2"/>
              <a:buChar char="à"/>
            </a:pPr>
            <a:endParaRPr lang="fr-FR" sz="2200" b="1" dirty="0" smtClean="0">
              <a:latin typeface="+mj-lt"/>
              <a:cs typeface="Times New Roman" pitchFamily="18" charset="0"/>
            </a:endParaRPr>
          </a:p>
          <a:p>
            <a:pPr marL="700088" indent="-342900" algn="just">
              <a:buFont typeface="Wingdings" panose="05000000000000000000" pitchFamily="2" charset="2"/>
              <a:buChar char="à"/>
            </a:pPr>
            <a:r>
              <a:rPr lang="fr-FR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orientée Documents </a:t>
            </a:r>
            <a:r>
              <a:rPr lang="fr-FR" sz="2200" b="1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stocke </a:t>
            </a:r>
            <a:r>
              <a:rPr lang="fr-FR" sz="2200" dirty="0">
                <a:latin typeface="+mj-lt"/>
                <a:cs typeface="Times New Roman" pitchFamily="18" charset="0"/>
              </a:rPr>
              <a:t>les ensembles de données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« </a:t>
            </a:r>
            <a:r>
              <a:rPr lang="fr-F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JSON »</a:t>
            </a:r>
          </a:p>
          <a:p>
            <a:pPr marL="700088" lvl="0" indent="-342900" algn="just">
              <a:buFont typeface="Wingdings" panose="05000000000000000000" pitchFamily="2" charset="2"/>
              <a:buChar char="à"/>
            </a:pPr>
            <a:r>
              <a:rPr lang="fr-FR" sz="2200" dirty="0">
                <a:cs typeface="Times New Roman" pitchFamily="18" charset="0"/>
              </a:rPr>
              <a:t>les </a:t>
            </a:r>
            <a:r>
              <a:rPr lang="fr-FR" sz="2200" b="1" dirty="0">
                <a:cs typeface="Times New Roman" pitchFamily="18" charset="0"/>
              </a:rPr>
              <a:t>modèles</a:t>
            </a:r>
            <a:r>
              <a:rPr lang="fr-FR" sz="2200" dirty="0">
                <a:cs typeface="Times New Roman" pitchFamily="18" charset="0"/>
              </a:rPr>
              <a:t> </a:t>
            </a:r>
            <a:r>
              <a:rPr lang="fr-FR" sz="2200" dirty="0" smtClean="0">
                <a:cs typeface="Times New Roman" pitchFamily="18" charset="0"/>
              </a:rPr>
              <a:t>sont </a:t>
            </a:r>
            <a:r>
              <a:rPr lang="fr-FR" sz="2200" dirty="0">
                <a:cs typeface="Times New Roman" pitchFamily="18" charset="0"/>
              </a:rPr>
              <a:t>utilisés pour représenter ses données au sein de </a:t>
            </a:r>
            <a:r>
              <a:rPr lang="fr-FR" sz="2200" dirty="0" smtClean="0">
                <a:cs typeface="Times New Roman" pitchFamily="18" charset="0"/>
              </a:rPr>
              <a:t>l’application « </a:t>
            </a:r>
            <a:r>
              <a:rPr lang="fr-FR" sz="2200" b="1" dirty="0" smtClean="0">
                <a:cs typeface="Times New Roman" pitchFamily="18" charset="0"/>
              </a:rPr>
              <a:t>front-end</a:t>
            </a:r>
            <a:r>
              <a:rPr lang="fr-FR" sz="2200" dirty="0" smtClean="0">
                <a:cs typeface="Times New Roman" pitchFamily="18" charset="0"/>
              </a:rPr>
              <a:t> (</a:t>
            </a:r>
            <a:r>
              <a:rPr lang="fr-FR" sz="2200" b="1" dirty="0" smtClean="0">
                <a:cs typeface="Times New Roman" pitchFamily="18" charset="0"/>
              </a:rPr>
              <a:t>client-</a:t>
            </a:r>
            <a:r>
              <a:rPr lang="fr-FR" sz="2200" b="1" dirty="0" err="1" smtClean="0">
                <a:cs typeface="Times New Roman" pitchFamily="18" charset="0"/>
              </a:rPr>
              <a:t>side</a:t>
            </a:r>
            <a:r>
              <a:rPr lang="fr-FR" sz="2200" dirty="0" smtClean="0">
                <a:cs typeface="Times New Roman" pitchFamily="18" charset="0"/>
              </a:rPr>
              <a:t>) ».</a:t>
            </a:r>
            <a:endParaRPr lang="fr-FR" sz="2200" dirty="0">
              <a:cs typeface="Times New Roman" pitchFamily="18" charset="0"/>
            </a:endParaRPr>
          </a:p>
          <a:p>
            <a:pPr marL="700088" indent="-342900" algn="just">
              <a:buFont typeface="Wingdings" panose="05000000000000000000" pitchFamily="2" charset="2"/>
              <a:buChar char="à"/>
            </a:pPr>
            <a:endParaRPr lang="fr-FR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NoSQL</a:t>
            </a:r>
            <a:r>
              <a:rPr lang="fr-FR" sz="2700" b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(Firebase)</a:t>
            </a:r>
          </a:p>
        </p:txBody>
      </p:sp>
      <p:sp>
        <p:nvSpPr>
          <p:cNvPr id="2" name="Ellipse 1"/>
          <p:cNvSpPr/>
          <p:nvPr/>
        </p:nvSpPr>
        <p:spPr>
          <a:xfrm>
            <a:off x="500034" y="2618370"/>
            <a:ext cx="2664296" cy="2376264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gency FB" panose="020B0503020202020204" pitchFamily="34" charset="0"/>
              </a:rPr>
              <a:t>App mobile</a:t>
            </a:r>
          </a:p>
          <a:p>
            <a:pPr algn="ctr"/>
            <a:r>
              <a:rPr lang="fr-FR" sz="2800" b="1" dirty="0" smtClean="0">
                <a:latin typeface="Agency FB" panose="020B0503020202020204" pitchFamily="34" charset="0"/>
              </a:rPr>
              <a:t>Front-End</a:t>
            </a:r>
            <a:endParaRPr lang="fr-FR" sz="2800" b="1" dirty="0">
              <a:latin typeface="Agency FB" panose="020B0503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364088" y="2652972"/>
            <a:ext cx="2664296" cy="2376264"/>
          </a:xfrm>
          <a:prstGeom prst="ellipse">
            <a:avLst/>
          </a:prstGeom>
          <a:solidFill>
            <a:srgbClr val="0066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gency FB" panose="020B0503020202020204" pitchFamily="34" charset="0"/>
              </a:rPr>
              <a:t>Cloud Firestore</a:t>
            </a:r>
          </a:p>
          <a:p>
            <a:pPr algn="ctr"/>
            <a:r>
              <a:rPr lang="fr-FR" sz="2800" b="1" dirty="0" smtClean="0">
                <a:latin typeface="Agency FB" panose="020B0503020202020204" pitchFamily="34" charset="0"/>
              </a:rPr>
              <a:t>Back-End</a:t>
            </a:r>
            <a:endParaRPr lang="fr-FR" sz="2800" b="1" dirty="0">
              <a:latin typeface="Agency FB" panose="020B0503020202020204" pitchFamily="34" charset="0"/>
            </a:endParaRPr>
          </a:p>
        </p:txBody>
      </p:sp>
      <p:sp>
        <p:nvSpPr>
          <p:cNvPr id="5" name="Double flèche horizontale 4"/>
          <p:cNvSpPr/>
          <p:nvPr/>
        </p:nvSpPr>
        <p:spPr>
          <a:xfrm>
            <a:off x="3164330" y="3597807"/>
            <a:ext cx="2199758" cy="486594"/>
          </a:xfrm>
          <a:prstGeom prst="leftRight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92" y="3455750"/>
            <a:ext cx="528067" cy="6286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83929"/>
            <a:ext cx="533983" cy="10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</a:t>
            </a:r>
            <a:r>
              <a:rPr lang="fr-FR" sz="2700" b="1" kern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700" b="1" kern="12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NoSQL</a:t>
            </a:r>
            <a:r>
              <a:rPr lang="fr-FR" sz="2700" b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(Firebase)</a:t>
            </a:r>
            <a:endParaRPr lang="fr-FR" sz="27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12352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Sur </a:t>
            </a:r>
            <a:r>
              <a:rPr lang="fr-FR" sz="2200" b="1" dirty="0"/>
              <a:t>Firebase</a:t>
            </a:r>
            <a:r>
              <a:rPr lang="fr-FR" sz="2200" dirty="0"/>
              <a:t>, il existe deux types de bases de données : </a:t>
            </a:r>
            <a:endParaRPr lang="fr-FR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885825" indent="-342900" algn="just">
              <a:buFont typeface="Wingdings" panose="05000000000000000000" pitchFamily="2" charset="2"/>
              <a:buChar char="à"/>
            </a:pPr>
            <a:r>
              <a:rPr lang="fr-FR" sz="2200" b="1" u="sng" dirty="0" smtClean="0">
                <a:solidFill>
                  <a:srgbClr val="0070C0"/>
                </a:solidFill>
              </a:rPr>
              <a:t>Firebase </a:t>
            </a:r>
            <a:r>
              <a:rPr lang="fr-FR" sz="2200" b="1" u="sng" dirty="0" err="1">
                <a:solidFill>
                  <a:srgbClr val="0070C0"/>
                </a:solidFill>
              </a:rPr>
              <a:t>Realtime</a:t>
            </a:r>
            <a:r>
              <a:rPr lang="fr-FR" sz="2200" b="1" u="sng" dirty="0">
                <a:solidFill>
                  <a:srgbClr val="0070C0"/>
                </a:solidFill>
              </a:rPr>
              <a:t> </a:t>
            </a:r>
            <a:r>
              <a:rPr lang="fr-FR" sz="2200" b="1" u="sng" dirty="0" err="1">
                <a:solidFill>
                  <a:srgbClr val="0070C0"/>
                </a:solidFill>
              </a:rPr>
              <a:t>Database</a:t>
            </a:r>
            <a:r>
              <a:rPr lang="fr-FR" sz="2200" dirty="0"/>
              <a:t> </a:t>
            </a:r>
            <a:endParaRPr lang="fr-FR" sz="2200" dirty="0" smtClean="0"/>
          </a:p>
          <a:p>
            <a:pPr marL="885825" indent="-342900" algn="just">
              <a:buFont typeface="Wingdings" panose="05000000000000000000" pitchFamily="2" charset="2"/>
              <a:buChar char="à"/>
            </a:pPr>
            <a:endParaRPr lang="fr-FR" sz="1600" dirty="0" smtClean="0"/>
          </a:p>
          <a:p>
            <a:pPr marL="542925" algn="just"/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/>
              <a:t> </a:t>
            </a:r>
            <a:r>
              <a:rPr lang="fr-FR" sz="2200" b="1" u="sng" dirty="0">
                <a:solidFill>
                  <a:srgbClr val="0070C0"/>
                </a:solidFill>
              </a:rPr>
              <a:t>Firebase Firestore</a:t>
            </a:r>
            <a:r>
              <a:rPr lang="fr-FR" sz="2200" dirty="0"/>
              <a:t>. 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79779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/>
              <a:t>Firestore</a:t>
            </a:r>
            <a:r>
              <a:rPr lang="fr-FR" sz="2400" dirty="0"/>
              <a:t> est </a:t>
            </a:r>
            <a:r>
              <a:rPr lang="fr-FR" sz="2400" dirty="0" smtClean="0"/>
              <a:t>une </a:t>
            </a:r>
            <a:r>
              <a:rPr lang="fr-FR" sz="2400" dirty="0"/>
              <a:t>base de données </a:t>
            </a:r>
            <a:r>
              <a:rPr lang="fr-FR" sz="2400" b="1" dirty="0" err="1"/>
              <a:t>NoSQL</a:t>
            </a:r>
            <a:r>
              <a:rPr lang="fr-FR" sz="2400" dirty="0"/>
              <a:t>, </a:t>
            </a:r>
            <a:r>
              <a:rPr lang="fr-FR" sz="2400" dirty="0" smtClean="0"/>
              <a:t>principalement </a:t>
            </a:r>
            <a:r>
              <a:rPr lang="fr-FR" sz="2400" dirty="0"/>
              <a:t>structuré en trois éléments :</a:t>
            </a:r>
          </a:p>
          <a:p>
            <a:pPr algn="just"/>
            <a:endParaRPr lang="fr-FR" sz="1200" dirty="0"/>
          </a:p>
          <a:p>
            <a:pPr marL="442913" indent="-271463" algn="just"/>
            <a:r>
              <a:rPr lang="fr-FR" sz="2200" b="1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/>
              <a:t>La </a:t>
            </a:r>
            <a:r>
              <a:rPr lang="fr-FR" sz="2000" b="1" dirty="0"/>
              <a:t>donnée brute (DATA) </a:t>
            </a:r>
            <a:r>
              <a:rPr lang="fr-FR" sz="2000" dirty="0"/>
              <a:t>: Elle </a:t>
            </a:r>
            <a:r>
              <a:rPr lang="fr-FR" sz="2000" dirty="0" smtClean="0"/>
              <a:t>représente la </a:t>
            </a:r>
            <a:r>
              <a:rPr lang="fr-FR" sz="2000" dirty="0"/>
              <a:t>donnée brute </a:t>
            </a:r>
            <a:r>
              <a:rPr lang="fr-FR" sz="2000" dirty="0" smtClean="0"/>
              <a:t>qui supporte tous </a:t>
            </a:r>
            <a:r>
              <a:rPr lang="fr-FR" sz="2000" dirty="0"/>
              <a:t>les types </a:t>
            </a:r>
            <a:r>
              <a:rPr lang="fr-FR" sz="2000" dirty="0" smtClean="0"/>
              <a:t>( </a:t>
            </a:r>
            <a:r>
              <a:rPr lang="fr-FR" sz="2000" dirty="0"/>
              <a:t>entier (Int), </a:t>
            </a:r>
            <a:r>
              <a:rPr lang="fr-FR" sz="2000" dirty="0" smtClean="0"/>
              <a:t> </a:t>
            </a:r>
            <a:r>
              <a:rPr lang="fr-FR" sz="2000" dirty="0"/>
              <a:t>chaîne de caractères (String), </a:t>
            </a:r>
            <a:r>
              <a:rPr lang="fr-FR" sz="2000" dirty="0" smtClean="0"/>
              <a:t>etc.... )</a:t>
            </a:r>
            <a:endParaRPr lang="fr-FR" sz="2000" dirty="0"/>
          </a:p>
          <a:p>
            <a:pPr marL="442913" indent="-271463" algn="just"/>
            <a:endParaRPr lang="fr-FR" sz="2000" dirty="0"/>
          </a:p>
          <a:p>
            <a:pPr marL="442913" indent="-271463" algn="just">
              <a:buFont typeface="Wingdings" panose="05000000000000000000" pitchFamily="2" charset="2"/>
              <a:buChar char="à"/>
            </a:pPr>
            <a:r>
              <a:rPr lang="fr-FR" sz="2000" b="1" dirty="0" smtClean="0"/>
              <a:t>Le </a:t>
            </a:r>
            <a:r>
              <a:rPr lang="fr-FR" sz="2000" b="1" dirty="0"/>
              <a:t>document (DOCUMENT) </a:t>
            </a:r>
            <a:r>
              <a:rPr lang="fr-FR" sz="2000" dirty="0"/>
              <a:t>: Les données brutes (DATA) </a:t>
            </a:r>
            <a:r>
              <a:rPr lang="fr-FR" sz="2000" dirty="0" smtClean="0"/>
              <a:t>sont obligatoirement </a:t>
            </a:r>
            <a:r>
              <a:rPr lang="fr-FR" sz="2000" dirty="0"/>
              <a:t>rattachées à un Document, sous forme de propriétés/champs. </a:t>
            </a:r>
            <a:endParaRPr lang="fr-FR" sz="2000" dirty="0" smtClean="0"/>
          </a:p>
          <a:p>
            <a:pPr marL="442913" indent="-271463" algn="just">
              <a:buFont typeface="Wingdings" panose="05000000000000000000" pitchFamily="2" charset="2"/>
              <a:buChar char="à"/>
            </a:pPr>
            <a:endParaRPr lang="fr-FR" sz="1200" dirty="0"/>
          </a:p>
          <a:p>
            <a:pPr marL="442913" indent="-271463" algn="just"/>
            <a:r>
              <a:rPr lang="fr-FR" sz="2000" b="1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/>
              <a:t>La </a:t>
            </a:r>
            <a:r>
              <a:rPr lang="fr-FR" sz="2000" b="1" dirty="0"/>
              <a:t>collection (COLLECTION) </a:t>
            </a:r>
            <a:r>
              <a:rPr lang="fr-FR" sz="2000" dirty="0"/>
              <a:t>: Permet d'organiser sous forme de liste les </a:t>
            </a:r>
            <a:r>
              <a:rPr lang="fr-FR" sz="2000" dirty="0" smtClean="0"/>
              <a:t>documents. une </a:t>
            </a:r>
            <a:r>
              <a:rPr lang="fr-FR" sz="2000" dirty="0"/>
              <a:t>Collection va contenir un ou plusieurs Documents. </a:t>
            </a:r>
          </a:p>
        </p:txBody>
      </p:sp>
    </p:spTree>
    <p:extLst>
      <p:ext uri="{BB962C8B-B14F-4D97-AF65-F5344CB8AC3E}">
        <p14:creationId xmlns:p14="http://schemas.microsoft.com/office/powerpoint/2010/main" val="3916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24" y="1547495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un moteur </a:t>
            </a:r>
            <a:r>
              <a:rPr lang="fr-FR" sz="2400" dirty="0">
                <a:latin typeface="+mj-lt"/>
                <a:cs typeface="Times New Roman" pitchFamily="18" charset="0"/>
              </a:rPr>
              <a:t>base de données </a:t>
            </a:r>
            <a:r>
              <a:rPr lang="fr-FR" sz="2400" b="1" dirty="0">
                <a:latin typeface="+mj-lt"/>
                <a:cs typeface="Times New Roman" pitchFamily="18" charset="0"/>
              </a:rPr>
              <a:t>relationnelle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embarquée  </a:t>
            </a:r>
            <a:r>
              <a:rPr lang="fr-FR" sz="2400" b="1" dirty="0">
                <a:latin typeface="+mj-lt"/>
                <a:cs typeface="Times New Roman" pitchFamily="18" charset="0"/>
              </a:rPr>
              <a:t>(Embedded </a:t>
            </a:r>
            <a:r>
              <a:rPr lang="fr-FR" sz="2400" b="1" dirty="0" err="1">
                <a:latin typeface="+mj-lt"/>
                <a:cs typeface="Times New Roman" pitchFamily="18" charset="0"/>
              </a:rPr>
              <a:t>relational</a:t>
            </a:r>
            <a:r>
              <a:rPr lang="fr-FR" sz="2400" b="1" dirty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>
                <a:latin typeface="+mj-lt"/>
                <a:cs typeface="Times New Roman" pitchFamily="18" charset="0"/>
              </a:rPr>
              <a:t>database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marL="528638" indent="-342900" algn="just">
              <a:buFont typeface="Wingdings" panose="05000000000000000000" pitchFamily="2" charset="2"/>
              <a:buChar char="à"/>
            </a:pPr>
            <a:r>
              <a:rPr lang="fr-FR" sz="2200" dirty="0" err="1" smtClean="0">
                <a:cs typeface="Times New Roman" pitchFamily="18" charset="0"/>
                <a:sym typeface="Wingdings" panose="05000000000000000000" pitchFamily="2" charset="2"/>
              </a:rPr>
              <a:t>built</a:t>
            </a:r>
            <a:r>
              <a:rPr lang="fr-FR" sz="2200" dirty="0" smtClean="0">
                <a:cs typeface="Times New Roman" pitchFamily="18" charset="0"/>
                <a:sym typeface="Wingdings" panose="05000000000000000000" pitchFamily="2" charset="2"/>
              </a:rPr>
              <a:t>-in</a:t>
            </a:r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, sans installation ni pilotes (drivers) </a:t>
            </a:r>
            <a:r>
              <a:rPr lang="fr-FR" sz="2200" dirty="0" smtClean="0">
                <a:cs typeface="Times New Roman" pitchFamily="18" charset="0"/>
                <a:sym typeface="Wingdings" panose="05000000000000000000" pitchFamily="2" charset="2"/>
              </a:rPr>
              <a:t>requis</a:t>
            </a:r>
          </a:p>
          <a:p>
            <a:pPr marL="528638" indent="-342900" algn="just">
              <a:buFont typeface="Wingdings" panose="05000000000000000000" pitchFamily="2" charset="2"/>
              <a:buChar char="à"/>
            </a:pPr>
            <a:endParaRPr lang="fr-FR" sz="1050" dirty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1100" dirty="0" smtClean="0">
              <a:latin typeface="+mj-lt"/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cs typeface="Times New Roman" pitchFamily="18" charset="0"/>
              </a:rPr>
              <a:t>Permet </a:t>
            </a:r>
            <a:r>
              <a:rPr lang="fr-FR" sz="2200" dirty="0">
                <a:cs typeface="Times New Roman" pitchFamily="18" charset="0"/>
              </a:rPr>
              <a:t>la persistance de données structurées en tables (définies par des colonnes</a:t>
            </a:r>
            <a:r>
              <a:rPr lang="fr-FR" sz="2200" dirty="0" smtClean="0">
                <a:cs typeface="Times New Roman" pitchFamily="18" charset="0"/>
              </a:rPr>
              <a:t>);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1600" dirty="0" smtClean="0"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1100" dirty="0"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cs typeface="Times New Roman" pitchFamily="18" charset="0"/>
              </a:rPr>
              <a:t>Dans un seul fichier </a:t>
            </a:r>
            <a:r>
              <a:rPr lang="fr-FR" sz="2200" b="1" dirty="0" smtClean="0">
                <a:cs typeface="Times New Roman" pitchFamily="18" charset="0"/>
              </a:rPr>
              <a:t>interne</a:t>
            </a:r>
            <a:r>
              <a:rPr lang="fr-FR" sz="2200" dirty="0" smtClean="0">
                <a:cs typeface="Times New Roman" pitchFamily="18" charset="0"/>
              </a:rPr>
              <a:t>;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1600" dirty="0" smtClean="0">
              <a:cs typeface="Times New Roman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1200" dirty="0">
              <a:cs typeface="Times New Roman" pitchFamily="18" charset="0"/>
            </a:endParaRPr>
          </a:p>
          <a:p>
            <a:pPr marL="271463" algn="just"/>
            <a:r>
              <a:rPr lang="fr-FR" sz="2200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cs typeface="Times New Roman" pitchFamily="18" charset="0"/>
              </a:rPr>
              <a:t>supporte </a:t>
            </a:r>
            <a:r>
              <a:rPr lang="fr-FR" sz="2200" dirty="0">
                <a:cs typeface="Times New Roman" pitchFamily="18" charset="0"/>
              </a:rPr>
              <a:t>les </a:t>
            </a:r>
            <a:r>
              <a:rPr lang="fr-FR" sz="2200" b="1" dirty="0">
                <a:cs typeface="Times New Roman" pitchFamily="18" charset="0"/>
              </a:rPr>
              <a:t>requêtes SQL </a:t>
            </a:r>
            <a:r>
              <a:rPr lang="fr-FR" sz="2300" dirty="0" smtClean="0">
                <a:cs typeface="Times New Roman" pitchFamily="18" charset="0"/>
              </a:rPr>
              <a:t>;</a:t>
            </a:r>
            <a:endParaRPr lang="fr-FR" sz="2300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616" y="5740514"/>
            <a:ext cx="88788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 </a:t>
            </a:r>
            <a:r>
              <a:rPr lang="fr-FR" sz="2200" b="1" dirty="0" smtClean="0">
                <a:cs typeface="Times New Roman" pitchFamily="18" charset="0"/>
              </a:rPr>
              <a:t>SDK </a:t>
            </a:r>
            <a:r>
              <a:rPr lang="fr-FR" sz="2200" b="1" dirty="0">
                <a:cs typeface="Times New Roman" pitchFamily="18" charset="0"/>
              </a:rPr>
              <a:t>Android </a:t>
            </a:r>
            <a:r>
              <a:rPr lang="fr-FR" sz="2200" dirty="0">
                <a:cs typeface="Times New Roman" pitchFamily="18" charset="0"/>
              </a:rPr>
              <a:t>offre une classe d’aide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b="1" dirty="0" err="1">
                <a:solidFill>
                  <a:srgbClr val="C00000"/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SQLiteOpenHelper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200" dirty="0">
                <a:cs typeface="Times New Roman" pitchFamily="18" charset="0"/>
              </a:rPr>
              <a:t>pour créer des </a:t>
            </a:r>
            <a:r>
              <a:rPr lang="fr-FR" sz="2200" b="1" dirty="0">
                <a:cs typeface="Times New Roman" pitchFamily="18" charset="0"/>
              </a:rPr>
              <a:t>BDD </a:t>
            </a:r>
            <a:r>
              <a:rPr lang="fr-FR" sz="2200" b="1" dirty="0" err="1" smtClean="0">
                <a:cs typeface="Times New Roman" pitchFamily="18" charset="0"/>
              </a:rPr>
              <a:t>SQLite</a:t>
            </a:r>
            <a:r>
              <a:rPr lang="fr-FR" sz="2200" dirty="0" smtClean="0">
                <a:cs typeface="Times New Roman" pitchFamily="18" charset="0"/>
              </a:rPr>
              <a:t>.</a:t>
            </a:r>
            <a:endParaRPr lang="fr-FR" sz="2200" dirty="0"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24" y="894492"/>
            <a:ext cx="887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3399"/>
                </a:solidFill>
                <a:latin typeface="+mj-lt"/>
                <a:cs typeface="Times New Roman" pitchFamily="18" charset="0"/>
              </a:rPr>
              <a:t>Front-end </a:t>
            </a:r>
            <a:r>
              <a:rPr lang="fr-FR" sz="2400" b="1" dirty="0" err="1">
                <a:solidFill>
                  <a:srgbClr val="FF3399"/>
                </a:solidFill>
                <a:latin typeface="+mj-lt"/>
                <a:cs typeface="Times New Roman" pitchFamily="18" charset="0"/>
              </a:rPr>
              <a:t>development</a:t>
            </a:r>
            <a:endParaRPr lang="fr-FR" sz="2400" b="1" dirty="0">
              <a:solidFill>
                <a:srgbClr val="FF3399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 descr="La librairie SQLite communique avec le Fichier BDD et l'Application Android. on trouve SQLite dans de systèmes d'exploitation comme Linux par exe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9" y="1457855"/>
            <a:ext cx="7931391" cy="485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24" y="894492"/>
            <a:ext cx="887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Front-end development</a:t>
            </a:r>
            <a:endParaRPr lang="en-US" sz="2400" b="1" dirty="0">
              <a:solidFill>
                <a:srgbClr val="FF3399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24" y="1446606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comme tous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gestionnaire de base </a:t>
            </a:r>
            <a:r>
              <a:rPr lang="fr-FR" sz="2400" b="1" dirty="0">
                <a:latin typeface="+mj-lt"/>
                <a:cs typeface="Times New Roman" pitchFamily="18" charset="0"/>
              </a:rPr>
              <a:t>de données relationnelle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relational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>
                <a:latin typeface="+mj-lt"/>
                <a:cs typeface="Times New Roman" pitchFamily="18" charset="0"/>
              </a:rPr>
              <a:t>database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),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>
                <a:latin typeface="+mj-lt"/>
                <a:cs typeface="Times New Roman" pitchFamily="18" charset="0"/>
              </a:rPr>
              <a:t>fournit l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es fonctions </a:t>
            </a:r>
            <a:r>
              <a:rPr lang="fr-FR" sz="2400" dirty="0">
                <a:latin typeface="+mj-lt"/>
                <a:cs typeface="Times New Roman" pitchFamily="18" charset="0"/>
              </a:rPr>
              <a:t>CRUD pour effectuer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des opérations </a:t>
            </a:r>
            <a:r>
              <a:rPr lang="fr-FR" sz="2400" dirty="0">
                <a:latin typeface="+mj-lt"/>
                <a:cs typeface="Times New Roman" pitchFamily="18" charset="0"/>
              </a:rPr>
              <a:t>sur </a:t>
            </a:r>
            <a:r>
              <a:rPr lang="fr-FR" sz="2400" b="1" dirty="0">
                <a:latin typeface="+mj-lt"/>
                <a:cs typeface="Times New Roman" pitchFamily="18" charset="0"/>
              </a:rPr>
              <a:t>les données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de DB:</a:t>
            </a:r>
          </a:p>
          <a:p>
            <a:pPr algn="just">
              <a:buFont typeface="Arial" pitchFamily="34" charset="0"/>
              <a:buChar char="•"/>
            </a:pP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en-US" sz="2400" b="1" dirty="0" smtClean="0"/>
              <a:t>  </a:t>
            </a:r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Create: </a:t>
            </a:r>
            <a:r>
              <a:rPr lang="en-US" sz="2000" dirty="0" smtClean="0"/>
              <a:t>to </a:t>
            </a:r>
            <a:r>
              <a:rPr lang="en-US" sz="2000" dirty="0"/>
              <a:t>create a new record in the database. In the </a:t>
            </a:r>
            <a:r>
              <a:rPr lang="en-US" sz="2000" dirty="0" smtClean="0"/>
              <a:t>SQL relational </a:t>
            </a:r>
            <a:r>
              <a:rPr lang="en-US" sz="2000" dirty="0"/>
              <a:t>database application, the Create function is called </a:t>
            </a:r>
            <a:r>
              <a:rPr lang="en-US" sz="2000" dirty="0" smtClean="0"/>
              <a:t>INSERT</a:t>
            </a:r>
          </a:p>
          <a:p>
            <a:pPr algn="just"/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US" sz="2000" b="1" dirty="0" smtClean="0"/>
              <a:t>Read: </a:t>
            </a:r>
            <a:r>
              <a:rPr lang="en-US" sz="2000" dirty="0" smtClean="0"/>
              <a:t> </a:t>
            </a:r>
            <a:r>
              <a:rPr lang="en-US" sz="2000" dirty="0"/>
              <a:t>allows users to search and retrieve specific records in the table and read their values</a:t>
            </a:r>
            <a:r>
              <a:rPr lang="en-US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en-US" sz="2000" dirty="0"/>
          </a:p>
          <a:p>
            <a:pPr algn="just"/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Update: </a:t>
            </a:r>
            <a:r>
              <a:rPr lang="en-US" sz="2000" dirty="0" smtClean="0"/>
              <a:t>to </a:t>
            </a:r>
            <a:r>
              <a:rPr lang="en-US" sz="2000" dirty="0"/>
              <a:t>modify existing records that exist in the database. </a:t>
            </a:r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Delete: </a:t>
            </a:r>
            <a:r>
              <a:rPr lang="en-US" sz="2000" dirty="0" smtClean="0"/>
              <a:t>allows </a:t>
            </a:r>
            <a:r>
              <a:rPr lang="en-US" sz="2000" dirty="0"/>
              <a:t>users to remove records from a database that is no longer needed. </a:t>
            </a:r>
          </a:p>
          <a:p>
            <a:pPr algn="just"/>
            <a:endParaRPr lang="fr-FR" sz="1600" dirty="0" smtClean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999" y="940658"/>
            <a:ext cx="2310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3399"/>
                </a:solidFill>
                <a:latin typeface="+mn-lt"/>
                <a:cs typeface="Times New Roman" pitchFamily="18" charset="0"/>
              </a:rPr>
              <a:t>CRUD </a:t>
            </a:r>
            <a:r>
              <a:rPr lang="fr-FR" sz="2000" b="1" dirty="0" err="1">
                <a:solidFill>
                  <a:srgbClr val="FF3399"/>
                </a:solidFill>
                <a:latin typeface="+mn-lt"/>
                <a:cs typeface="Times New Roman" pitchFamily="18" charset="0"/>
              </a:rPr>
              <a:t>operations</a:t>
            </a:r>
            <a:endParaRPr lang="fr-FR" sz="2000" dirty="0">
              <a:solidFill>
                <a:srgbClr val="FF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8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16475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Persistance des données: </a:t>
            </a:r>
            <a:r>
              <a:rPr lang="fr-FR" sz="32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techniques (How)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>
              <a:buFont typeface="Wingdings" pitchFamily="2" charset="2"/>
              <a:buChar char="§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l’enregistrement du parcours de l’utilisateur dans l’application (persistance des activités):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95250" algn="just">
              <a:buFont typeface="Wingdings" pitchFamily="2" charset="2"/>
              <a:buChar char="§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627063" indent="-3540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conserver l’état de l’interface utilisateur (écrans rencontrés avec leur contexte) durant la navigation  dans l’application.</a:t>
            </a:r>
          </a:p>
          <a:p>
            <a:pPr marL="627063" indent="-354013" algn="just">
              <a:buFont typeface="Wingdings" pitchFamily="2" charset="2"/>
              <a:buChar char="Ø"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95250" algn="just">
              <a:buFont typeface="Wingdings" pitchFamily="2" charset="2"/>
              <a:buChar char="§"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 l’utilisation d’un système de fichiers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</a:t>
            </a:r>
          </a:p>
          <a:p>
            <a:pPr marL="95250" algn="just">
              <a:buFont typeface="Wingdings" pitchFamily="2" charset="2"/>
              <a:buChar char="§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35560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stockage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des données brutes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sous forme 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es fichiers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dans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support de stockage interne (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Internal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Storage)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ou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externe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(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External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Storage)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;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7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l’utilisation d’une base de données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</a:t>
            </a:r>
          </a:p>
          <a:p>
            <a:pPr marL="95250" algn="just">
              <a:buFont typeface="Wingdings" pitchFamily="2" charset="2"/>
              <a:buChar char="§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363538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Les bases de données sont réservées pour le stockage et la manipulation des données structurées.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42" y="1294889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Toutes les bases de données sont stockées par </a:t>
            </a:r>
            <a:r>
              <a:rPr lang="fr-FR" sz="2400" dirty="0">
                <a:latin typeface="+mj-lt"/>
                <a:cs typeface="Times New Roman" pitchFamily="18" charset="0"/>
              </a:rPr>
              <a:t>défaut ,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sous forme fichier, dans 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/data/data/&lt;espace de noms&gt;/</a:t>
            </a:r>
            <a:r>
              <a:rPr lang="fr-FR" sz="2200" b="1" dirty="0" err="1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databases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 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sur l’appareil.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363538" algn="just"/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Le fichier de base de données est automatiquement créé en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MODE_PRIVATE 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(seulement l’application peut accéder à ce fichier).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4149080"/>
            <a:ext cx="8501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212529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212529"/>
                </a:solidFill>
                <a:latin typeface="Verdana" panose="020B0604030504040204" pitchFamily="34" charset="0"/>
              </a:rPr>
              <a:t>L'utilisation d'</a:t>
            </a:r>
            <a:r>
              <a:rPr lang="fr-FR" sz="2000" dirty="0" smtClean="0"/>
              <a:t>un </a:t>
            </a:r>
            <a:r>
              <a:rPr lang="fr-FR" sz="2000" b="1" dirty="0">
                <a:solidFill>
                  <a:srgbClr val="FF0000"/>
                </a:solidFill>
              </a:rPr>
              <a:t>objet d'accès aux </a:t>
            </a:r>
            <a:r>
              <a:rPr lang="fr-FR" sz="2000" b="1" dirty="0" smtClean="0">
                <a:solidFill>
                  <a:srgbClr val="FF0000"/>
                </a:solidFill>
              </a:rPr>
              <a:t>données </a:t>
            </a:r>
            <a:r>
              <a:rPr lang="fr-FR" sz="2000" dirty="0" smtClean="0">
                <a:solidFill>
                  <a:srgbClr val="212529"/>
                </a:solidFill>
                <a:latin typeface="Verdana" panose="020B0604030504040204" pitchFamily="34" charset="0"/>
              </a:rPr>
              <a:t>(</a:t>
            </a:r>
            <a:r>
              <a:rPr lang="fr-FR" sz="2000" b="1" i="1" dirty="0" smtClean="0"/>
              <a:t>data </a:t>
            </a:r>
            <a:r>
              <a:rPr lang="fr-FR" sz="2000" b="1" i="1" dirty="0" err="1"/>
              <a:t>access</a:t>
            </a:r>
            <a:r>
              <a:rPr lang="fr-FR" sz="2000" b="1" i="1" dirty="0"/>
              <a:t> </a:t>
            </a:r>
            <a:r>
              <a:rPr lang="fr-FR" sz="2000" b="1" i="1" dirty="0" err="1"/>
              <a:t>objects</a:t>
            </a:r>
            <a:r>
              <a:rPr lang="fr-FR" sz="2000" b="1" i="1" dirty="0"/>
              <a:t> </a:t>
            </a:r>
            <a:r>
              <a:rPr lang="fr-FR" sz="2000" b="1" dirty="0" smtClean="0">
                <a:solidFill>
                  <a:srgbClr val="212529"/>
                </a:solidFill>
                <a:latin typeface="Verdana" panose="020B0604030504040204" pitchFamily="34" charset="0"/>
              </a:rPr>
              <a:t>DAO</a:t>
            </a:r>
            <a:r>
              <a:rPr lang="fr-FR" sz="2000" dirty="0" smtClean="0">
                <a:solidFill>
                  <a:srgbClr val="212529"/>
                </a:solidFill>
                <a:latin typeface="Verdana" panose="020B0604030504040204" pitchFamily="34" charset="0"/>
              </a:rPr>
              <a:t>) </a:t>
            </a:r>
            <a:r>
              <a:rPr lang="fr-FR" sz="2000" dirty="0" smtClean="0">
                <a:solidFill>
                  <a:srgbClr val="212529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 </a:t>
            </a:r>
            <a:r>
              <a:rPr lang="fr-F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modèles objet Java (modèle de données </a:t>
            </a:r>
            <a:r>
              <a:rPr lang="fr-FR" sz="2000" b="1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000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fr-FR" sz="2000" dirty="0" smtClean="0">
              <a:solidFill>
                <a:srgbClr val="212529"/>
              </a:solidFill>
              <a:latin typeface="Verdana" panose="020B0604030504040204" pitchFamily="34" charset="0"/>
            </a:endParaRPr>
          </a:p>
          <a:p>
            <a:pPr algn="just"/>
            <a:r>
              <a:rPr lang="fr-FR" sz="2000" dirty="0" smtClean="0">
                <a:solidFill>
                  <a:srgbClr val="212529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212529"/>
                </a:solidFill>
                <a:latin typeface="Verdana" panose="020B0604030504040204" pitchFamily="34" charset="0"/>
              </a:rPr>
              <a:t>par </a:t>
            </a:r>
            <a:r>
              <a:rPr lang="fr-FR" sz="2000" dirty="0">
                <a:solidFill>
                  <a:srgbClr val="212529"/>
                </a:solidFill>
                <a:latin typeface="Verdana" panose="020B0604030504040204" pitchFamily="34" charset="0"/>
              </a:rPr>
              <a:t>l'intermédiaire d'un </a:t>
            </a:r>
            <a:r>
              <a:rPr lang="fr-FR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fournisseur de contenu</a:t>
            </a:r>
            <a:r>
              <a:rPr lang="fr-FR" sz="2000" b="1" dirty="0">
                <a:solidFill>
                  <a:srgbClr val="212529"/>
                </a:solidFill>
                <a:latin typeface="Verdana" panose="020B0604030504040204" pitchFamily="34" charset="0"/>
              </a:rPr>
              <a:t> </a:t>
            </a:r>
            <a:r>
              <a:rPr lang="fr-FR" sz="2000" dirty="0" smtClean="0">
                <a:solidFill>
                  <a:srgbClr val="212529"/>
                </a:solidFill>
                <a:latin typeface="Verdana" panose="020B0604030504040204" pitchFamily="34" charset="0"/>
              </a:rPr>
              <a:t>(</a:t>
            </a:r>
            <a:r>
              <a:rPr lang="fr-FR" sz="2000" b="1" i="1" dirty="0" err="1"/>
              <a:t>ContentProvider</a:t>
            </a:r>
            <a:r>
              <a:rPr lang="fr-FR" sz="2000" dirty="0" smtClean="0">
                <a:solidFill>
                  <a:srgbClr val="212529"/>
                </a:solidFill>
                <a:latin typeface="Verdana" panose="020B0604030504040204" pitchFamily="34" charset="0"/>
              </a:rPr>
              <a:t>)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-12395" y="3573016"/>
            <a:ext cx="8832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  <a:cs typeface="Times New Roman" pitchFamily="18" charset="0"/>
              </a:rPr>
              <a:t>2 méthodes </a:t>
            </a:r>
            <a:r>
              <a:rPr lang="fr-FR" sz="2400" dirty="0">
                <a:latin typeface="+mj-lt"/>
                <a:cs typeface="Times New Roman" pitchFamily="18" charset="0"/>
              </a:rPr>
              <a:t>pour l'utilisation d'une base de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données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3" y="868650"/>
            <a:ext cx="3544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Manipulation de BD </a:t>
            </a:r>
            <a:r>
              <a:rPr lang="fr-FR" sz="2000" b="1" dirty="0" err="1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</a:t>
            </a:r>
            <a:r>
              <a:rPr lang="fr-FR" sz="20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 </a:t>
            </a:r>
            <a:endParaRPr lang="fr-FR" sz="2000" b="1" dirty="0">
              <a:solidFill>
                <a:srgbClr val="FF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7" y="5847655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Avant d’utiliser une </a:t>
            </a:r>
            <a:r>
              <a:rPr lang="fr-FR" sz="2400" dirty="0">
                <a:latin typeface="+mj-lt"/>
                <a:cs typeface="Times New Roman" pitchFamily="18" charset="0"/>
              </a:rPr>
              <a:t>base de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données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la DB et ses tables doivent être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créées et ouverts. </a:t>
            </a:r>
            <a:endParaRPr lang="fr-FR" sz="24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6512" y="928670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Créer et mettre à jour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461756"/>
            <a:ext cx="9144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Both"/>
            </a:pP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création de la base de données</a:t>
            </a:r>
            <a:r>
              <a:rPr lang="fr-FR" sz="2400" b="1" dirty="0" smtClean="0">
                <a:latin typeface="Arial Narrow" pitchFamily="34" charset="0"/>
              </a:rPr>
              <a:t>  (en Java)</a:t>
            </a:r>
          </a:p>
          <a:p>
            <a:pPr marL="457200" indent="-457200" algn="just">
              <a:buAutoNum type="arabicParenBoth"/>
            </a:pPr>
            <a:endParaRPr lang="fr-FR" sz="2400" b="1" dirty="0" smtClean="0">
              <a:latin typeface="Arial Narrow" pitchFamily="34" charset="0"/>
            </a:endParaRPr>
          </a:p>
          <a:p>
            <a:pPr marL="355600" indent="9525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Créer une </a:t>
            </a:r>
            <a:r>
              <a:rPr lang="fr-FR" sz="2200" b="1" dirty="0">
                <a:latin typeface="+mj-lt"/>
                <a:cs typeface="Times New Roman" pitchFamily="18" charset="0"/>
              </a:rPr>
              <a:t>classe d'aide (</a:t>
            </a:r>
            <a:r>
              <a:rPr lang="fr-FR" sz="2200" b="1" dirty="0" err="1">
                <a:latin typeface="+mj-lt"/>
                <a:cs typeface="Times New Roman" pitchFamily="18" charset="0"/>
              </a:rPr>
              <a:t>helper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)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qui hérite de la classe </a:t>
            </a:r>
            <a:r>
              <a:rPr lang="fr-FR" sz="2200" dirty="0">
                <a:latin typeface="+mj-lt"/>
                <a:cs typeface="Times New Roman" pitchFamily="18" charset="0"/>
              </a:rPr>
              <a:t>abstraite « </a:t>
            </a:r>
            <a:r>
              <a:rPr lang="fr-FR" sz="2200" b="1" dirty="0" err="1" smtClean="0">
                <a:solidFill>
                  <a:srgbClr val="C00000"/>
                </a:solidFill>
                <a:latin typeface="+mj-lt"/>
                <a:ea typeface="Segoe UI" pitchFamily="34" charset="0"/>
                <a:cs typeface="Times New Roman" pitchFamily="18" charset="0"/>
              </a:rPr>
              <a:t>SQLiteOpenHelper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ea typeface="Segoe UI" pitchFamily="34" charset="0"/>
                <a:cs typeface="Times New Roman" pitchFamily="18" charset="0"/>
              </a:rPr>
              <a:t> »</a:t>
            </a:r>
          </a:p>
          <a:p>
            <a:pPr marL="355600" indent="95250" algn="just">
              <a:buFont typeface="Wingdings" pitchFamily="2" charset="2"/>
              <a:buChar char="Ø"/>
            </a:pPr>
            <a:endParaRPr lang="fr-FR" sz="2200" b="1" dirty="0" smtClean="0">
              <a:solidFill>
                <a:srgbClr val="C00000"/>
              </a:solidFill>
              <a:latin typeface="+mj-lt"/>
              <a:ea typeface="Segoe UI" pitchFamily="34" charset="0"/>
              <a:cs typeface="Times New Roman" pitchFamily="18" charset="0"/>
            </a:endParaRPr>
          </a:p>
          <a:p>
            <a:pPr marL="355600" indent="95250" algn="just">
              <a:buFont typeface="Wingdings" pitchFamily="2" charset="2"/>
              <a:buChar char="Ø"/>
            </a:pPr>
            <a:endParaRPr lang="fr-FR" sz="100" b="1" dirty="0" smtClean="0">
              <a:solidFill>
                <a:srgbClr val="C00000"/>
              </a:solidFill>
              <a:latin typeface="+mj-lt"/>
              <a:ea typeface="Segoe UI" pitchFamily="34" charset="0"/>
              <a:cs typeface="Times New Roman" pitchFamily="18" charset="0"/>
            </a:endParaRPr>
          </a:p>
          <a:p>
            <a:pPr marL="812800" indent="-188913"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Implémenter le constructeur de la classe créée</a:t>
            </a:r>
          </a:p>
          <a:p>
            <a:pPr marL="1257300" indent="-182563" algn="just">
              <a:buFont typeface="Wingdings" pitchFamily="2" charset="2"/>
              <a:buChar char="§"/>
            </a:pPr>
            <a:r>
              <a:rPr lang="fr-FR" sz="2000" dirty="0" smtClean="0">
                <a:latin typeface="+mj-lt"/>
              </a:rPr>
              <a:t>appeler la méthode </a:t>
            </a:r>
            <a:r>
              <a:rPr lang="fr-FR" sz="2000" b="1" dirty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super() </a:t>
            </a:r>
            <a:r>
              <a:rPr lang="fr-FR" sz="2000" dirty="0" smtClean="0">
                <a:latin typeface="+mj-lt"/>
              </a:rPr>
              <a:t>de </a:t>
            </a:r>
            <a:r>
              <a:rPr lang="fr-FR" sz="2000" b="1" dirty="0" err="1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SQLiteOpenHelper</a:t>
            </a:r>
            <a:r>
              <a:rPr lang="fr-FR" sz="2000" b="1" dirty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r>
              <a:rPr lang="fr-FR" sz="2000" dirty="0" smtClean="0">
                <a:latin typeface="+mj-lt"/>
              </a:rPr>
              <a:t> en précisant:</a:t>
            </a:r>
          </a:p>
          <a:p>
            <a:pPr marL="1257300" indent="-182563" algn="just">
              <a:buFont typeface="Wingdings" pitchFamily="2" charset="2"/>
              <a:buChar char="§"/>
            </a:pPr>
            <a:endParaRPr lang="fr-FR" sz="1100" dirty="0" smtClean="0">
              <a:latin typeface="+mj-lt"/>
            </a:endParaRPr>
          </a:p>
          <a:p>
            <a:pPr marL="1073150" indent="184150" algn="just"/>
            <a:r>
              <a:rPr lang="fr-FR" sz="2000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latin typeface="+mj-lt"/>
              </a:rPr>
              <a:t>le nom de la BD </a:t>
            </a:r>
            <a:r>
              <a:rPr lang="fr-FR" sz="2000" b="1" dirty="0">
                <a:latin typeface="+mj-lt"/>
              </a:rPr>
              <a:t>(le nom du fichier contenant la </a:t>
            </a:r>
            <a:r>
              <a:rPr lang="fr-FR" sz="2000" b="1" dirty="0" smtClean="0">
                <a:latin typeface="+mj-lt"/>
              </a:rPr>
              <a:t>BD) </a:t>
            </a:r>
          </a:p>
          <a:p>
            <a:pPr marL="1073150" indent="184150" algn="just"/>
            <a:r>
              <a:rPr lang="fr-FR" sz="2000" b="1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latin typeface="+mj-lt"/>
              </a:rPr>
              <a:t>et </a:t>
            </a:r>
            <a:r>
              <a:rPr lang="fr-FR" sz="2000" b="1" dirty="0" smtClean="0">
                <a:latin typeface="+mj-lt"/>
              </a:rPr>
              <a:t>sa version </a:t>
            </a:r>
            <a:r>
              <a:rPr lang="fr-FR" sz="2000" dirty="0" smtClean="0">
                <a:latin typeface="+mj-lt"/>
              </a:rPr>
              <a:t>actuelle.</a:t>
            </a:r>
          </a:p>
          <a:p>
            <a:pPr marL="1074738" algn="just">
              <a:buFont typeface="Wingdings" pitchFamily="2" charset="2"/>
              <a:buChar char="§"/>
            </a:pPr>
            <a:endParaRPr lang="fr-FR" sz="1400" dirty="0" smtClean="0">
              <a:latin typeface="+mj-lt"/>
            </a:endParaRPr>
          </a:p>
          <a:p>
            <a:pPr marL="1074738" algn="just">
              <a:buFont typeface="Wingdings" pitchFamily="2" charset="2"/>
              <a:buChar char="§"/>
            </a:pPr>
            <a:endParaRPr lang="fr-FR" sz="600" dirty="0" smtClean="0">
              <a:latin typeface="+mj-lt"/>
            </a:endParaRPr>
          </a:p>
          <a:p>
            <a:pPr marL="812800" indent="-188913"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redéfinir les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méthodes callback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suivante</a:t>
            </a:r>
          </a:p>
          <a:p>
            <a:pPr marL="812800" indent="-188913" algn="just">
              <a:buFont typeface="Arial" pitchFamily="34" charset="0"/>
              <a:buChar char="•"/>
            </a:pPr>
            <a:endParaRPr lang="fr-FR" sz="900" dirty="0" smtClean="0">
              <a:latin typeface="+mj-lt"/>
              <a:cs typeface="Times New Roman" pitchFamily="18" charset="0"/>
            </a:endParaRPr>
          </a:p>
          <a:p>
            <a:pPr marL="1074738" indent="-87313" algn="just">
              <a:buFont typeface="Wingdings" pitchFamily="2" charset="2"/>
              <a:buChar char="§"/>
            </a:pP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b="1" dirty="0" err="1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onCreate</a:t>
            </a:r>
            <a:r>
              <a:rPr lang="fr-FR" sz="2000" b="1" dirty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()</a:t>
            </a:r>
            <a:r>
              <a:rPr lang="fr-FR" sz="2000" b="1" dirty="0" smtClean="0">
                <a:latin typeface="Lucida Sans" panose="020B0602030504020204" pitchFamily="34" charset="0"/>
                <a:cs typeface="Times New Roman" pitchFamily="18" charset="0"/>
              </a:rPr>
              <a:t>: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contient les opérations réalisées à la création de la base de données </a:t>
            </a:r>
          </a:p>
          <a:p>
            <a:pPr marL="1074738" indent="-87313" algn="just">
              <a:buFont typeface="Wingdings" pitchFamily="2" charset="2"/>
              <a:buChar char="§"/>
            </a:pPr>
            <a:endParaRPr lang="fr-FR" sz="300" dirty="0" smtClean="0">
              <a:latin typeface="+mj-lt"/>
              <a:cs typeface="Times New Roman" pitchFamily="18" charset="0"/>
            </a:endParaRPr>
          </a:p>
          <a:p>
            <a:pPr marL="1074738" indent="-87313" algn="just">
              <a:buFont typeface="Wingdings" pitchFamily="2" charset="2"/>
              <a:buChar char="§"/>
            </a:pP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b="1" dirty="0" err="1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onUpgrade</a:t>
            </a:r>
            <a:r>
              <a:rPr lang="fr-FR" sz="2000" b="1" dirty="0"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():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opérations réalisées quand la base sera mise à jour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3135" y="796642"/>
            <a:ext cx="6664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Créer et mettre à jour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1314378"/>
            <a:ext cx="9144001" cy="369332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Pseudo code : Squelette de la classe</a:t>
            </a:r>
            <a:r>
              <a:rPr lang="fr-FR" dirty="0" smtClean="0"/>
              <a:t> </a:t>
            </a:r>
            <a:r>
              <a:rPr lang="fr-FR" b="1" dirty="0">
                <a:latin typeface="Arial Narrow" pitchFamily="34" charset="0"/>
              </a:rPr>
              <a:t>d'aide (</a:t>
            </a:r>
            <a:r>
              <a:rPr lang="fr-FR" b="1" dirty="0" err="1">
                <a:latin typeface="Arial Narrow" pitchFamily="34" charset="0"/>
              </a:rPr>
              <a:t>helper</a:t>
            </a:r>
            <a:r>
              <a:rPr lang="fr-FR" b="1" dirty="0">
                <a:latin typeface="Arial Narrow" pitchFamily="34" charset="0"/>
              </a:rPr>
              <a:t>) </a:t>
            </a:r>
            <a:r>
              <a:rPr lang="fr-FR" b="1" dirty="0" smtClean="0">
                <a:latin typeface="Arial Narrow" pitchFamily="34" charset="0"/>
              </a:rPr>
              <a:t>de  la base de données </a:t>
            </a:r>
            <a:r>
              <a:rPr lang="fr-FR" b="1" dirty="0" err="1" smtClean="0">
                <a:latin typeface="Arial Narrow" pitchFamily="34" charset="0"/>
              </a:rPr>
              <a:t>SQLite</a:t>
            </a:r>
            <a:endParaRPr lang="fr-FR" b="1" dirty="0" smtClean="0"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643470"/>
          </a:xfrm>
          <a:prstGeom prst="rect">
            <a:avLst/>
          </a:prstGeom>
          <a:ln w="28575" cap="sq">
            <a:solidFill>
              <a:srgbClr val="5F5F5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Légende encadrée 1 1"/>
          <p:cNvSpPr/>
          <p:nvPr/>
        </p:nvSpPr>
        <p:spPr>
          <a:xfrm>
            <a:off x="5072066" y="4722831"/>
            <a:ext cx="4071934" cy="506370"/>
          </a:xfrm>
          <a:prstGeom prst="borderCallout1">
            <a:avLst>
              <a:gd name="adj1" fmla="val 18750"/>
              <a:gd name="adj2" fmla="val -8333"/>
              <a:gd name="adj3" fmla="val -5384"/>
              <a:gd name="adj4" fmla="val -7143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Appeler pour créer une base de données non existante </a:t>
            </a:r>
          </a:p>
        </p:txBody>
      </p:sp>
      <p:sp>
        <p:nvSpPr>
          <p:cNvPr id="15" name="Légende encadrée 1 14"/>
          <p:cNvSpPr/>
          <p:nvPr/>
        </p:nvSpPr>
        <p:spPr>
          <a:xfrm>
            <a:off x="5220072" y="5818226"/>
            <a:ext cx="3923928" cy="506370"/>
          </a:xfrm>
          <a:prstGeom prst="borderCallout1">
            <a:avLst>
              <a:gd name="adj1" fmla="val 18750"/>
              <a:gd name="adj2" fmla="val -8333"/>
              <a:gd name="adj3" fmla="val -27956"/>
              <a:gd name="adj4" fmla="val -7318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Appeler s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version de la base de données 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sera changée, 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6512" y="928670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Créer et mettre à jour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000" y="2886035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 une table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est créée par 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son nom 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ses attributs(champs) en utilisant </a:t>
            </a:r>
            <a:r>
              <a:rPr lang="fr-FR" sz="2400" dirty="0">
                <a:latin typeface="+mj-lt"/>
                <a:cs typeface="Times New Roman" pitchFamily="18" charset="0"/>
              </a:rPr>
              <a:t>une requête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SQL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31" y="5745824"/>
            <a:ext cx="8817490" cy="8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750067" y="3789040"/>
            <a:ext cx="82867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Pour chaque champ, on doit déclarer au moins deux informations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:</a:t>
            </a:r>
          </a:p>
          <a:p>
            <a:pPr lvl="0" algn="just">
              <a:buFont typeface="Arial" pitchFamily="34" charset="0"/>
              <a:buChar char="•"/>
            </a:pPr>
            <a:endParaRPr lang="fr-FR" sz="1050" dirty="0" smtClean="0">
              <a:latin typeface="+mj-lt"/>
              <a:cs typeface="Times New Roman" pitchFamily="18" charset="0"/>
            </a:endParaRPr>
          </a:p>
          <a:p>
            <a:pPr marL="273050" lvl="0" algn="just" eaLnBrk="0" hangingPunct="0">
              <a:buFontTx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Son nom (nom du champ)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, pour l'identifier ;</a:t>
            </a:r>
          </a:p>
          <a:p>
            <a:pPr marL="273050" lvl="0" algn="just" eaLnBrk="0" hangingPunct="0">
              <a:buFontTx/>
              <a:buChar char="•"/>
            </a:pP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Son type de données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273050" lvl="0" algn="just" eaLnBrk="0" hangingPunct="0">
              <a:buFontTx/>
              <a:buChar char="•"/>
            </a:pPr>
            <a:r>
              <a:rPr lang="fr-FR" sz="2200" dirty="0" smtClean="0">
                <a:cs typeface="Times New Roman" pitchFamily="18" charset="0"/>
              </a:rPr>
              <a:t> il est aussi possible de définir </a:t>
            </a:r>
            <a:r>
              <a:rPr lang="fr-FR" sz="2200" b="1" dirty="0" smtClean="0">
                <a:cs typeface="Times New Roman" pitchFamily="18" charset="0"/>
              </a:rPr>
              <a:t>des contraintes </a:t>
            </a:r>
            <a:endParaRPr lang="fr-FR" sz="22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500174"/>
            <a:ext cx="7776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cs typeface="Times New Roman" pitchFamily="18" charset="0"/>
              </a:rPr>
              <a:t> (2) création des tables de la base de données créée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569" y="2056260"/>
            <a:ext cx="86803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300" dirty="0" smtClean="0">
                <a:cs typeface="Times New Roman" pitchFamily="18" charset="0"/>
              </a:rPr>
              <a:t> Une </a:t>
            </a:r>
            <a:r>
              <a:rPr lang="fr-FR" sz="2300" b="1" dirty="0" smtClean="0">
                <a:cs typeface="Times New Roman" pitchFamily="18" charset="0"/>
              </a:rPr>
              <a:t>base de données relationnelle </a:t>
            </a:r>
            <a:r>
              <a:rPr lang="fr-FR" sz="2300" dirty="0" smtClean="0">
                <a:cs typeface="Times New Roman" pitchFamily="18" charset="0"/>
              </a:rPr>
              <a:t>est constituée par </a:t>
            </a:r>
            <a:r>
              <a:rPr lang="fr-FR" sz="2300" b="1" dirty="0" smtClean="0">
                <a:cs typeface="Times New Roman" pitchFamily="18" charset="0"/>
              </a:rPr>
              <a:t>des tables</a:t>
            </a:r>
            <a:endParaRPr lang="fr-FR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6512" y="764704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Créer et mettre à jour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600" y="5228598"/>
            <a:ext cx="78581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800915"/>
              </p:ext>
            </p:extLst>
          </p:nvPr>
        </p:nvGraphicFramePr>
        <p:xfrm>
          <a:off x="142844" y="1285860"/>
          <a:ext cx="8715436" cy="3903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9156"/>
                <a:gridCol w="428628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types de données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contrainte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NULL: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pour les données NULL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 KEY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l’attribut sera définit comme clé primaire </a:t>
                      </a:r>
                      <a:endParaRPr lang="fr-FR" sz="2000" dirty="0"/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INTEGER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:pour les entiers (sans virgule).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NULL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la valeur de cet attribut ne doit être  ’’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NULL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’’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REAL: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pour les nombres réels (avec virgule).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CHECK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pour vérifier la cohérence de la valeur de cet attribut;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TEXT 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:pour les chaînes de caractères.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DEFAULT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pour préciser une valeur par défaut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BLOB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: pour les données brutes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08520" y="928670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Créer et mettre à jour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314378"/>
            <a:ext cx="892971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>
                <a:latin typeface="Arial Narrow" pitchFamily="34" charset="0"/>
              </a:rPr>
              <a:t>Code : Création d’une classe de construction de la base de données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58030"/>
            <a:ext cx="85011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496" y="928670"/>
            <a:ext cx="7497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Ouvrir une base de données en lecture et lecture/écriture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28586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Pour ouvrir une base de données, </a:t>
            </a:r>
          </a:p>
          <a:p>
            <a:pPr marL="363538" indent="85725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créer une instance de la classe d’aide héritée de la classe 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SQLiteOpenHelper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endParaRPr lang="fr-FR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Puis appeler les méthodes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getReadableDatabase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et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getWritableDatabase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de cette instance  </a:t>
            </a:r>
          </a:p>
          <a:p>
            <a:pPr marL="363538" algn="just">
              <a:buFont typeface="Arial" pitchFamily="34" charset="0"/>
              <a:buChar char="•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1074738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- </a:t>
            </a:r>
            <a:r>
              <a:rPr lang="fr-FR" sz="2100" dirty="0" smtClean="0">
                <a:latin typeface="+mj-lt"/>
                <a:cs typeface="Times New Roman" pitchFamily="18" charset="0"/>
              </a:rPr>
              <a:t>À l’appel des méthodes </a:t>
            </a:r>
            <a:r>
              <a:rPr lang="fr-FR" sz="2100" b="1" dirty="0" err="1" smtClean="0">
                <a:latin typeface="Arial Narrow" pitchFamily="34" charset="0"/>
                <a:cs typeface="Times New Roman" pitchFamily="18" charset="0"/>
              </a:rPr>
              <a:t>getReadableDatabase</a:t>
            </a:r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,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dirty="0" err="1" smtClean="0">
                <a:latin typeface="Arial Narrow" pitchFamily="34" charset="0"/>
                <a:cs typeface="Times New Roman" pitchFamily="18" charset="0"/>
              </a:rPr>
              <a:t>getWritableDatabase</a:t>
            </a:r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100" dirty="0" smtClean="0">
                <a:latin typeface="+mj-lt"/>
                <a:cs typeface="Times New Roman" pitchFamily="18" charset="0"/>
              </a:rPr>
              <a:t>on obtient une instance de la base de données (en </a:t>
            </a:r>
            <a:r>
              <a:rPr lang="fr-FR" sz="2100" b="1" dirty="0" smtClean="0">
                <a:latin typeface="+mj-lt"/>
                <a:cs typeface="Times New Roman" pitchFamily="18" charset="0"/>
              </a:rPr>
              <a:t>lecture seule </a:t>
            </a:r>
            <a:r>
              <a:rPr lang="fr-FR" sz="2100" dirty="0" smtClean="0">
                <a:latin typeface="+mj-lt"/>
                <a:cs typeface="Times New Roman" pitchFamily="18" charset="0"/>
              </a:rPr>
              <a:t>ou </a:t>
            </a:r>
            <a:r>
              <a:rPr lang="fr-FR" sz="2100" b="1" dirty="0" smtClean="0">
                <a:latin typeface="+mj-lt"/>
                <a:cs typeface="Times New Roman" pitchFamily="18" charset="0"/>
              </a:rPr>
              <a:t>en lecture/écriture</a:t>
            </a:r>
            <a:r>
              <a:rPr lang="fr-FR" sz="2100" dirty="0" smtClean="0">
                <a:latin typeface="+mj-lt"/>
                <a:cs typeface="Times New Roman" pitchFamily="18" charset="0"/>
              </a:rPr>
              <a:t>) de la classe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100" b="1" dirty="0" err="1" smtClean="0">
                <a:latin typeface="Times New Roman" pitchFamily="18" charset="0"/>
                <a:cs typeface="Times New Roman" pitchFamily="18" charset="0"/>
              </a:rPr>
              <a:t>SQLiteDatabase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72074"/>
            <a:ext cx="864396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285720" y="4643446"/>
            <a:ext cx="7572396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>
                <a:latin typeface="Arial Narrow" pitchFamily="34" charset="0"/>
              </a:rPr>
              <a:t>Pseudocode : Ouvrir une base de données en lecture et lecture/écriture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714512"/>
            <a:ext cx="90364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Dans le code, une base de données est modélisée par un objet de la classe 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android.database.sqlite.SQLiteDatabase</a:t>
            </a:r>
            <a:r>
              <a:rPr lang="fr-FR" sz="2400" dirty="0"/>
              <a:t> </a:t>
            </a:r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après l’ouverture de la base de </a:t>
            </a:r>
            <a:r>
              <a:rPr lang="fr-FR" sz="2400" dirty="0" smtClean="0"/>
              <a:t>données (en lecture ou écriture), </a:t>
            </a:r>
            <a:r>
              <a:rPr lang="fr-FR" sz="2400" dirty="0"/>
              <a:t>l’instance de </a:t>
            </a:r>
            <a:r>
              <a:rPr lang="fr-FR" sz="2400" dirty="0" smtClean="0"/>
              <a:t>la classe 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SQLiteDatabase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dirty="0" smtClean="0"/>
              <a:t> permet de: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57188" algn="just"/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insérer </a:t>
            </a:r>
            <a:r>
              <a:rPr lang="fr-FR" sz="2400" dirty="0"/>
              <a:t>des données dans des tables (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insert()</a:t>
            </a:r>
            <a:r>
              <a:rPr lang="fr-FR" sz="2400" dirty="0"/>
              <a:t>), </a:t>
            </a:r>
            <a:endParaRPr lang="fr-FR" sz="2400" dirty="0" smtClean="0"/>
          </a:p>
          <a:p>
            <a:pPr marL="357188" algn="just"/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modifier </a:t>
            </a:r>
            <a:r>
              <a:rPr lang="fr-FR" sz="2400" dirty="0"/>
              <a:t>des données dans des tables </a:t>
            </a:r>
            <a:r>
              <a:rPr lang="fr-FR" sz="2400" dirty="0" smtClean="0"/>
              <a:t>(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update()</a:t>
            </a:r>
            <a:r>
              <a:rPr lang="fr-FR" sz="2400" dirty="0"/>
              <a:t>), </a:t>
            </a:r>
            <a:endParaRPr lang="fr-FR" sz="2400" dirty="0" smtClean="0"/>
          </a:p>
          <a:p>
            <a:pPr marL="357188" algn="just"/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enlever </a:t>
            </a:r>
            <a:r>
              <a:rPr lang="fr-FR" sz="2400" dirty="0"/>
              <a:t>des données dans des tables </a:t>
            </a:r>
            <a:r>
              <a:rPr lang="fr-FR" sz="2400" dirty="0" smtClean="0"/>
              <a:t>(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delete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()</a:t>
            </a:r>
            <a:r>
              <a:rPr lang="fr-FR" sz="2400" dirty="0"/>
              <a:t>), </a:t>
            </a:r>
            <a:endParaRPr lang="fr-FR" sz="2400" dirty="0" smtClean="0"/>
          </a:p>
          <a:p>
            <a:pPr marL="357188" algn="just"/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lancer </a:t>
            </a:r>
            <a:r>
              <a:rPr lang="fr-FR" sz="2400" dirty="0"/>
              <a:t>des requêtes SELECT </a:t>
            </a:r>
            <a:r>
              <a:rPr lang="fr-FR" sz="2400" dirty="0" smtClean="0"/>
              <a:t>(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query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()) </a:t>
            </a:r>
          </a:p>
          <a:p>
            <a:pPr marL="357188" algn="just"/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lancer des </a:t>
            </a:r>
            <a:r>
              <a:rPr lang="fr-FR" sz="2400" dirty="0"/>
              <a:t>requêtes qui ne retournent pas de données par 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execSQL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85860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u="sng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fr-FR" sz="2000" u="sng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Récupérer des données </a:t>
            </a:r>
            <a:r>
              <a:rPr lang="fr-FR" sz="2000" u="sng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dans une </a:t>
            </a:r>
            <a:r>
              <a:rPr lang="fr-FR" sz="2000" u="sng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SQLiteDatabase</a:t>
            </a:r>
            <a:endParaRPr lang="fr-FR" sz="2000" u="sng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4716140"/>
            <a:ext cx="85102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+mj-lt"/>
                <a:cs typeface="Times New Roman" pitchFamily="18" charset="0"/>
              </a:rPr>
              <a:t> via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la méthode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query</a:t>
            </a:r>
            <a:r>
              <a:rPr lang="fr-FR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fr-FR" sz="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198" y="3861048"/>
            <a:ext cx="8529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+mj-lt"/>
                <a:cs typeface="Times New Roman" pitchFamily="18" charset="0"/>
              </a:rPr>
              <a:t> la méthode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execSQL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</a:t>
            </a:r>
            <a:r>
              <a:rPr lang="fr-FR" sz="2000" dirty="0" smtClean="0">
                <a:latin typeface="+mj-lt"/>
                <a:cs typeface="Times New Roman" pitchFamily="18" charset="0"/>
              </a:rPr>
              <a:t>, qui permet d'exécuter une requête SQL directement</a:t>
            </a:r>
            <a:endParaRPr lang="fr-FR" sz="2000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544" y="5241394"/>
            <a:ext cx="8538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+mj-lt"/>
                <a:cs typeface="Times New Roman" pitchFamily="18" charset="0"/>
              </a:rPr>
              <a:t> Ou bien directement via la méthode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rawQuery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 </a:t>
            </a:r>
            <a:r>
              <a:rPr lang="fr-FR" sz="2000" dirty="0">
                <a:latin typeface="+mj-lt"/>
                <a:cs typeface="Times New Roman" pitchFamily="18" charset="0"/>
              </a:rPr>
              <a:t>qui accepte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la requête ‘’SELECT’’ en entrée.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77804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latin typeface="+mj-lt"/>
                <a:cs typeface="Times New Roman" pitchFamily="18" charset="0"/>
              </a:rPr>
              <a:t>La méthode la plus simple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pour </a:t>
            </a:r>
            <a:r>
              <a:rPr lang="fr-FR" sz="2200" dirty="0">
                <a:latin typeface="+mj-lt"/>
                <a:cs typeface="Times New Roman" pitchFamily="18" charset="0"/>
              </a:rPr>
              <a:t>récupérer des données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est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d’effectuer </a:t>
            </a:r>
            <a:r>
              <a:rPr lang="fr-FR" sz="2200" b="1" dirty="0">
                <a:latin typeface="+mj-lt"/>
                <a:cs typeface="Times New Roman" pitchFamily="18" charset="0"/>
              </a:rPr>
              <a:t>des requêtes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de sélection « SELECT 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200" b="1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b="1" dirty="0" smtClean="0">
                <a:latin typeface="+mj-lt"/>
                <a:cs typeface="Times New Roman" pitchFamily="18" charset="0"/>
              </a:rPr>
              <a:t>après l’ouverture de la base de données</a:t>
            </a:r>
            <a:r>
              <a:rPr lang="fr-FR" sz="2200" dirty="0" smtClean="0">
                <a:latin typeface="+mj-lt"/>
                <a:cs typeface="Times New Roman" pitchFamily="18" charset="0"/>
              </a:rPr>
              <a:t>, l’instance de </a:t>
            </a:r>
            <a:r>
              <a:rPr lang="fr-FR" sz="2200" b="1" dirty="0" err="1" smtClean="0">
                <a:latin typeface="Arial Narrow" pitchFamily="34" charset="0"/>
                <a:cs typeface="Times New Roman" pitchFamily="18" charset="0"/>
              </a:rPr>
              <a:t>SQLiteDatabase</a:t>
            </a:r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fournit des méthodes pour établir une requête  SELECT </a:t>
            </a:r>
            <a:r>
              <a:rPr lang="fr-FR" sz="2200" dirty="0">
                <a:latin typeface="+mj-lt"/>
                <a:cs typeface="Times New Roman" pitchFamily="18" charset="0"/>
              </a:rPr>
              <a:t>pour Android (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4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355" y="6063817"/>
            <a:ext cx="756328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Pour manipuler plusieurs table </a:t>
            </a:r>
            <a:r>
              <a:rPr lang="fr-FR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utiliser </a:t>
            </a:r>
            <a:r>
              <a:rPr lang="fr-FR" sz="2000" dirty="0" err="1" smtClean="0">
                <a:solidFill>
                  <a:srgbClr val="FFFF00"/>
                </a:solidFill>
              </a:rPr>
              <a:t>SQLite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>
                <a:solidFill>
                  <a:srgbClr val="92D050"/>
                </a:solidFill>
              </a:rPr>
              <a:t>inner</a:t>
            </a:r>
            <a:r>
              <a:rPr lang="fr-FR" sz="2000" dirty="0">
                <a:solidFill>
                  <a:srgbClr val="92D050"/>
                </a:solidFill>
              </a:rPr>
              <a:t> </a:t>
            </a:r>
            <a:r>
              <a:rPr lang="fr-FR" sz="2000" dirty="0" err="1">
                <a:solidFill>
                  <a:srgbClr val="92D050"/>
                </a:solidFill>
              </a:rPr>
              <a:t>join</a:t>
            </a:r>
            <a:r>
              <a:rPr lang="fr-FR" sz="2000" dirty="0">
                <a:solidFill>
                  <a:srgbClr val="92D050"/>
                </a:solidFill>
              </a:rPr>
              <a:t> </a:t>
            </a:r>
            <a:r>
              <a:rPr lang="fr-FR" sz="2000" dirty="0">
                <a:solidFill>
                  <a:srgbClr val="FFFF00"/>
                </a:solidFill>
              </a:rPr>
              <a:t>clause</a:t>
            </a:r>
          </a:p>
        </p:txBody>
      </p:sp>
    </p:spTree>
    <p:extLst>
      <p:ext uri="{BB962C8B-B14F-4D97-AF65-F5344CB8AC3E}">
        <p14:creationId xmlns:p14="http://schemas.microsoft.com/office/powerpoint/2010/main" val="19100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4447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méthode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query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()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812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6303" y="2327744"/>
            <a:ext cx="8376228" cy="8744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 public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Cursor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query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table,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columns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selectionArgs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groupBy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having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orderBy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542379"/>
            <a:ext cx="7025434" cy="28214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7544" y="3204459"/>
            <a:ext cx="6357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Paramètre de la méthode de requête de sélection </a:t>
            </a:r>
            <a:r>
              <a:rPr lang="fr-FR" sz="1600" b="1" dirty="0" err="1" smtClean="0"/>
              <a:t>query</a:t>
            </a:r>
            <a:r>
              <a:rPr lang="fr-FR" sz="1600" b="1" dirty="0" smtClean="0"/>
              <a:t>()</a:t>
            </a:r>
            <a:endParaRPr lang="fr-FR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1238162" y="2037937"/>
            <a:ext cx="3765886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méthode </a:t>
            </a:r>
            <a:r>
              <a:rPr lang="fr-FR" sz="2000" b="1" dirty="0" err="1" smtClean="0">
                <a:latin typeface="Arial Narrow" pitchFamily="34" charset="0"/>
              </a:rPr>
              <a:t>query</a:t>
            </a:r>
            <a:r>
              <a:rPr lang="fr-FR" sz="2000" b="1" dirty="0" smtClean="0">
                <a:latin typeface="Arial Narrow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625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Persistance des données: 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techniques (</a:t>
            </a:r>
            <a:r>
              <a:rPr lang="fr-FR" sz="2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best one?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4622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 choix de la solution idéale dépend des </a:t>
            </a:r>
            <a:r>
              <a:rPr lang="fr-FR" sz="2400" u="sng" dirty="0" smtClean="0">
                <a:latin typeface="+mj-lt"/>
                <a:cs typeface="Times New Roman" pitchFamily="18" charset="0"/>
              </a:rPr>
              <a:t>besoins spécifiques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17780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Est-ce que on a besoin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modèle de données</a:t>
            </a:r>
          </a:p>
          <a:p>
            <a:pPr marL="177800" algn="just"/>
            <a:r>
              <a:rPr lang="fr-FR" sz="2400" dirty="0" smtClean="0">
                <a:latin typeface="+mj-lt"/>
                <a:cs typeface="Times New Roman" pitchFamily="18" charset="0"/>
              </a:rPr>
              <a:t>  </a:t>
            </a:r>
          </a:p>
          <a:p>
            <a:pPr marL="17780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Si les données doivent être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privées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ou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accessibles par d’autres applications</a:t>
            </a:r>
          </a:p>
          <a:p>
            <a:pPr marL="177800" algn="just"/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177800" indent="36830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Combien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d’espace disponible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est-il requis? </a:t>
            </a:r>
          </a:p>
          <a:p>
            <a:pPr marL="177800" indent="368300" algn="just">
              <a:buFont typeface="Wingdings" pitchFamily="2" charset="2"/>
              <a:buChar char="Ø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273050" indent="-9525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 Les données sont-elles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structurées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semi-structurées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ou               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pas structurées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?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4447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méthode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query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()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812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6303" y="2327744"/>
            <a:ext cx="8376228" cy="8744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 public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Cursor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query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table,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columns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selectionArgs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groupBy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having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orderBy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6298" y="3204459"/>
            <a:ext cx="6357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Paramètre de la méthode de requête de sélection </a:t>
            </a:r>
            <a:r>
              <a:rPr lang="fr-FR" sz="1600" b="1" dirty="0" err="1" smtClean="0"/>
              <a:t>query</a:t>
            </a:r>
            <a:r>
              <a:rPr lang="fr-FR" sz="1600" b="1" dirty="0" smtClean="0"/>
              <a:t>()</a:t>
            </a:r>
            <a:endParaRPr lang="fr-FR" sz="1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17" y="3570422"/>
            <a:ext cx="6262700" cy="29387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38162" y="2037937"/>
            <a:ext cx="3621870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méthode </a:t>
            </a:r>
            <a:r>
              <a:rPr lang="fr-FR" sz="2000" b="1" dirty="0" err="1" smtClean="0">
                <a:latin typeface="Arial Narrow" pitchFamily="34" charset="0"/>
              </a:rPr>
              <a:t>query</a:t>
            </a:r>
            <a:r>
              <a:rPr lang="fr-FR" sz="2000" b="1" dirty="0" smtClean="0">
                <a:latin typeface="Arial Narrow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645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4447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méthode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query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()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6512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6303" y="2327744"/>
            <a:ext cx="8376228" cy="8744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 public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Cursor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query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table,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columns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selectionArgs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groupBy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having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orderBy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250" y="3746036"/>
            <a:ext cx="8333281" cy="16297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38162" y="2037937"/>
            <a:ext cx="369387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méthode </a:t>
            </a:r>
            <a:r>
              <a:rPr lang="fr-FR" sz="2000" b="1" dirty="0" err="1" smtClean="0">
                <a:latin typeface="Arial Narrow" pitchFamily="34" charset="0"/>
              </a:rPr>
              <a:t>query</a:t>
            </a:r>
            <a:r>
              <a:rPr lang="fr-FR" sz="2000" b="1" dirty="0" smtClean="0">
                <a:latin typeface="Arial Narrow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4882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4447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méthode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query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()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722" y="2256671"/>
            <a:ext cx="8376228" cy="8744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 public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Cursor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query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table,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columns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selectionArgs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groupBy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having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orderBy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24" y="3543013"/>
            <a:ext cx="9007351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Cursor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mCursor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db.query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(TABLE_CONTACTS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new String[] { KEY_ID, KEY_NAME, KEY_PH_NO }, </a:t>
            </a:r>
            <a:r>
              <a:rPr lang="fr-FR" sz="20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     KEY_ID 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+ </a:t>
            </a:r>
            <a:r>
              <a:rPr lang="fr-FR" sz="20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" =?",  new 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String[] {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String.valueOf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(id) },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); </a:t>
            </a:r>
          </a:p>
          <a:p>
            <a:r>
              <a:rPr lang="fr-FR" sz="2000" b="1" dirty="0" smtClean="0"/>
              <a:t>est </a:t>
            </a:r>
            <a:r>
              <a:rPr lang="fr-FR" sz="2000" b="1" dirty="0"/>
              <a:t>l'équivalent de </a:t>
            </a:r>
            <a:endParaRPr lang="fr-FR" sz="2000" b="1" dirty="0" smtClean="0"/>
          </a:p>
          <a:p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"SELECT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KEY_ID, KEY_NAME, KEY_PH_NO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FROM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TABLE_CONTACTS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WHERE</a:t>
            </a:r>
          </a:p>
          <a:p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KEY_ID </a:t>
            </a:r>
            <a:r>
              <a:rPr lang="fr-FR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= ' "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+ id + </a:t>
            </a:r>
            <a:r>
              <a:rPr lang="fr-FR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" ' "</a:t>
            </a:r>
            <a:endParaRPr lang="fr-FR" b="1" dirty="0">
              <a:solidFill>
                <a:schemeClr val="dk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727" y="3204459"/>
            <a:ext cx="6357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/>
              <a:t>exemple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8162" y="2037937"/>
            <a:ext cx="3765886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méthode </a:t>
            </a:r>
            <a:r>
              <a:rPr lang="fr-FR" sz="2000" b="1" dirty="0" err="1" smtClean="0">
                <a:latin typeface="Arial Narrow" pitchFamily="34" charset="0"/>
              </a:rPr>
              <a:t>query</a:t>
            </a:r>
            <a:r>
              <a:rPr lang="fr-FR" sz="2000" b="1" dirty="0" smtClean="0">
                <a:latin typeface="Arial Narrow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6929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4447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méthode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query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()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722" y="2256671"/>
            <a:ext cx="8376228" cy="8744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 public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Cursor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query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table,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columns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selectionArgs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groupBy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having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orderBy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727" y="3204459"/>
            <a:ext cx="6357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/>
              <a:t>exemple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3710062"/>
            <a:ext cx="8811959" cy="12311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Cursor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mCursor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2000" b="1" dirty="0" err="1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mDb.query</a:t>
            </a:r>
            <a:r>
              <a:rPr lang="fr-FR" sz="20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(SQLITE_TABLE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new String[]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                    KEY_ROWID, KEY_COMPANY, KEY_ORDER</a:t>
            </a:r>
            <a:r>
              <a:rPr lang="fr-FR" sz="20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 KEY_QUANTITY, KEY_PRICE,},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                    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KEY_COMPANY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+ "=?" + " </a:t>
            </a:r>
            <a:r>
              <a:rPr lang="fr-FR" sz="20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and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"  +  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KEY_ORDER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+ "=?",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                    new String[] {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company,orderNumber</a:t>
            </a:r>
            <a:r>
              <a:rPr lang="fr-FR" sz="20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}, 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  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KEY_ITEM ,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);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326" y="5241394"/>
            <a:ext cx="889117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String[]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args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= { "first string", "second@string.com" };</a:t>
            </a:r>
          </a:p>
          <a:p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Cursor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cursor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db.query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("TABLE_NAME",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"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name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=? AND email=?",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args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8162" y="2037937"/>
            <a:ext cx="369387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méthode </a:t>
            </a:r>
            <a:r>
              <a:rPr lang="fr-FR" sz="2000" b="1" dirty="0" err="1" smtClean="0">
                <a:latin typeface="Arial Narrow" pitchFamily="34" charset="0"/>
              </a:rPr>
              <a:t>query</a:t>
            </a:r>
            <a:r>
              <a:rPr lang="fr-FR" sz="2000" b="1" dirty="0" smtClean="0">
                <a:latin typeface="Arial Narrow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7081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447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sz="22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méthode </a:t>
            </a:r>
            <a:r>
              <a:rPr lang="fr-FR" sz="22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rawQuery</a:t>
            </a:r>
            <a:r>
              <a:rPr lang="fr-FR" sz="22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()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04427" y="2558347"/>
            <a:ext cx="5581268" cy="59749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Cursor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rawQuery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sql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selectionArgs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63688" y="2200436"/>
            <a:ext cx="405391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</a:t>
            </a:r>
            <a:r>
              <a:rPr lang="fr-FR" sz="2000" b="1" dirty="0">
                <a:latin typeface="Arial Narrow" pitchFamily="34" charset="0"/>
              </a:rPr>
              <a:t>méthode </a:t>
            </a:r>
            <a:r>
              <a:rPr lang="fr-FR" sz="2000" b="1" dirty="0" err="1">
                <a:latin typeface="Arial Narrow" pitchFamily="34" charset="0"/>
              </a:rPr>
              <a:t>rawQuery</a:t>
            </a:r>
            <a:r>
              <a:rPr lang="fr-FR" sz="2000" b="1" dirty="0">
                <a:latin typeface="Arial Narrow" pitchFamily="34" charset="0"/>
              </a:rPr>
              <a:t>() </a:t>
            </a:r>
            <a:endParaRPr lang="fr-FR" sz="2000" b="1" dirty="0" smtClean="0"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7544" y="3204459"/>
            <a:ext cx="6357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Paramètre de la méthode de requête </a:t>
            </a:r>
            <a:r>
              <a:rPr lang="fr-FR" sz="1600" b="1" dirty="0" err="1"/>
              <a:t>rawQuery</a:t>
            </a:r>
            <a:r>
              <a:rPr lang="fr-FR" sz="1600" b="1" dirty="0"/>
              <a:t>()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07211"/>
              </p:ext>
            </p:extLst>
          </p:nvPr>
        </p:nvGraphicFramePr>
        <p:xfrm>
          <a:off x="107504" y="3573016"/>
          <a:ext cx="8928992" cy="2940167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972595"/>
                <a:gridCol w="5956397"/>
              </a:tblGrid>
              <a:tr h="331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00"/>
                          </a:solidFill>
                          <a:effectLst/>
                        </a:rPr>
                        <a:t>Paramètres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9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Arial Narrow" panose="020B0606020202030204" pitchFamily="34" charset="0"/>
                        </a:rPr>
                        <a:t>sql</a:t>
                      </a:r>
                      <a:endParaRPr lang="fr-FR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 une requête SELECT (qui ne doit pas être terminée par ;)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3245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selectionArgs</a:t>
                      </a:r>
                      <a:r>
                        <a:rPr lang="fr-FR" sz="2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 le tableau qui fixe les valeurs des paramètres (noté ?) dans la clause WHERE . Mettre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null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si on veut toutes les lignes.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447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sz="22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méthode </a:t>
            </a:r>
            <a:r>
              <a:rPr lang="fr-FR" sz="22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rawQuery</a:t>
            </a:r>
            <a:r>
              <a:rPr lang="fr-FR" sz="22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()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04427" y="2558347"/>
            <a:ext cx="5581268" cy="59749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Cursor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rawQuery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sql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selectionArgs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63688" y="2200436"/>
            <a:ext cx="405391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</a:t>
            </a:r>
            <a:r>
              <a:rPr lang="fr-FR" sz="2000" b="1" dirty="0">
                <a:latin typeface="Arial Narrow" pitchFamily="34" charset="0"/>
              </a:rPr>
              <a:t>méthode </a:t>
            </a:r>
            <a:r>
              <a:rPr lang="fr-FR" sz="2000" b="1" dirty="0" err="1">
                <a:latin typeface="Arial Narrow" pitchFamily="34" charset="0"/>
              </a:rPr>
              <a:t>rawQuery</a:t>
            </a:r>
            <a:r>
              <a:rPr lang="fr-FR" sz="2000" b="1" dirty="0">
                <a:latin typeface="Arial Narrow" pitchFamily="34" charset="0"/>
              </a:rPr>
              <a:t>() </a:t>
            </a:r>
            <a:endParaRPr lang="fr-FR" sz="2000" b="1" dirty="0" smtClean="0">
              <a:latin typeface="Arial Narrow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6727" y="5308532"/>
            <a:ext cx="8750776" cy="121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226727" y="3204459"/>
            <a:ext cx="6357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/>
              <a:t>exemple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727" y="3829342"/>
            <a:ext cx="875077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String 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countQuery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 = "SELECT * FROM " + TABLE_CONTACTS; </a:t>
            </a:r>
            <a:endParaRPr lang="fr-FR" sz="2400" b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SQLiteDatabase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db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this.getReadableDatabase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(); </a:t>
            </a:r>
            <a:endParaRPr lang="fr-FR" sz="2400" b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Cursor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cursor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db.rawQuery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countQuery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400" b="1" dirty="0" err="1"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0440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102" y="203888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+mj-lt"/>
                <a:cs typeface="Times New Roman" pitchFamily="18" charset="0"/>
              </a:rPr>
              <a:t>  les méthodes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query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() et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rawQuery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retourne un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curseur (</a:t>
            </a:r>
            <a:r>
              <a:rPr lang="fr-FR" sz="2000" dirty="0" smtClean="0">
                <a:latin typeface="+mj-lt"/>
                <a:cs typeface="Times New Roman" pitchFamily="18" charset="0"/>
              </a:rPr>
              <a:t>objet de classe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Cursor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)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permettant de parcourir les résultats d’une requête de sélection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472" y="2857496"/>
            <a:ext cx="85725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on peut déplacer en modifiant la position de celui-ci au sein des résultats retournés, via les méthodes fournies.</a:t>
            </a:r>
            <a:endParaRPr lang="fr-FR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00504"/>
            <a:ext cx="70723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857356" y="3643314"/>
            <a:ext cx="5715040" cy="369332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/>
              <a:t>Les méthodes de navigation de la classe </a:t>
            </a:r>
            <a:r>
              <a:rPr lang="fr-FR" dirty="0" err="1" smtClean="0"/>
              <a:t>Cursor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-121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9140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L'objet </a:t>
            </a:r>
            <a:r>
              <a:rPr lang="fr-FR" sz="22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Cursor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20608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+mj-lt"/>
                <a:cs typeface="Times New Roman" pitchFamily="18" charset="0"/>
              </a:rPr>
              <a:t>  les méthodes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query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() et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rawQuery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retourne un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curseur (</a:t>
            </a:r>
            <a:r>
              <a:rPr lang="fr-FR" sz="2000" dirty="0" smtClean="0">
                <a:latin typeface="+mj-lt"/>
                <a:cs typeface="Times New Roman" pitchFamily="18" charset="0"/>
              </a:rPr>
              <a:t>ou l’objet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Cursor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)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permettant ensuite de naviguer dans les résultats d’une requête de sélection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472" y="2988821"/>
            <a:ext cx="85725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on peut aussi récupérer les </a:t>
            </a: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 renseignements (Méta données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) sur </a:t>
            </a: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le résultat 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retournés de </a:t>
            </a: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requête, via les méthodes fournies.</a:t>
            </a:r>
            <a:endParaRPr lang="fr-FR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256"/>
            <a:ext cx="77867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071670" y="3857628"/>
            <a:ext cx="4643470" cy="369332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/>
              <a:t>Méthodes d’information de la classe </a:t>
            </a:r>
            <a:r>
              <a:rPr lang="fr-FR" dirty="0" err="1" smtClean="0"/>
              <a:t>Cursor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-108520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9140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L'objet </a:t>
            </a:r>
            <a:r>
              <a:rPr lang="fr-FR" sz="22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Cursor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39752" y="3645024"/>
            <a:ext cx="3786214" cy="369332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/>
              <a:t>Extraction de valeurs d’un curseur</a:t>
            </a:r>
            <a:endParaRPr lang="fr-FR" b="1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25346"/>
              </p:ext>
            </p:extLst>
          </p:nvPr>
        </p:nvGraphicFramePr>
        <p:xfrm>
          <a:off x="285720" y="4001472"/>
          <a:ext cx="8429652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4826"/>
                <a:gridCol w="421482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Chaîne de caractères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curseur.getString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COLONNE_index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Entier 32 bits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curseur.getInt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COLONNE_index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Entier long 64 bits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curseur.getLong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COLONNE_index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Tableau de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bytes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curseur.getBlob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COLONNE_index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Nombre décimal flottant 32 bits.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curseur.getFloat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COLONNE_index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Nombre décimal flottant 64 bits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curseur.getDouble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COLONNE_index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Nombre entier court 16 bits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curseur.getShort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COLONNE_index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0" y="1920895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Pour récupérer une valeur depuis un curseur</a:t>
            </a:r>
          </a:p>
          <a:p>
            <a:pPr algn="just"/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  (1) naviguer et déplacer le curseur, </a:t>
            </a:r>
          </a:p>
          <a:p>
            <a:pPr algn="just"/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 (2) puis utiliser l’une des méthodes </a:t>
            </a:r>
            <a:r>
              <a:rPr lang="fr-FR" sz="2300" b="1" dirty="0" err="1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get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pour retrouver la valeur à partir de l’index de la colonne</a:t>
            </a:r>
            <a:r>
              <a:rPr lang="fr-FR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6512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910" y="3316922"/>
            <a:ext cx="7889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public XXX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getXXX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columnIndex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)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où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XXX est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type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retourné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9140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L'objet </a:t>
            </a:r>
            <a:r>
              <a:rPr lang="fr-FR" sz="22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Cursor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233184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/>
              <a:t>On teste si </a:t>
            </a:r>
            <a:r>
              <a:rPr lang="fr-FR" sz="2400" b="1" dirty="0"/>
              <a:t>on a une nouvelle ligne à lire </a:t>
            </a:r>
            <a:r>
              <a:rPr lang="fr-FR" sz="2400" dirty="0"/>
              <a:t>par la </a:t>
            </a:r>
            <a:r>
              <a:rPr lang="fr-FR" sz="2400" dirty="0" smtClean="0"/>
              <a:t>méthode </a:t>
            </a:r>
          </a:p>
          <a:p>
            <a:pPr algn="just"/>
            <a:r>
              <a:rPr lang="fr-FR" sz="1400" dirty="0" smtClean="0"/>
              <a:t>            </a:t>
            </a:r>
            <a:endParaRPr lang="fr-FR" sz="2400" dirty="0" smtClean="0"/>
          </a:p>
          <a:p>
            <a:pPr algn="just"/>
            <a:r>
              <a:rPr lang="fr-FR" sz="24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                  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boolean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moveToNext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() </a:t>
            </a:r>
          </a:p>
          <a:p>
            <a:pPr algn="just">
              <a:buFont typeface="Wingdings" pitchFamily="2" charset="2"/>
              <a:buChar char="Ø"/>
            </a:pPr>
            <a:endParaRPr lang="fr-FR" sz="1600" b="1" dirty="0">
              <a:solidFill>
                <a:schemeClr val="dk1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fr-FR" sz="2400" dirty="0"/>
              <a:t> </a:t>
            </a:r>
            <a:r>
              <a:rPr lang="fr-FR" sz="2400" dirty="0" smtClean="0"/>
              <a:t>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qui </a:t>
            </a:r>
            <a:r>
              <a:rPr lang="fr-FR" sz="2200" b="1" dirty="0"/>
              <a:t>retourne false </a:t>
            </a:r>
            <a:r>
              <a:rPr lang="fr-FR" sz="2200" dirty="0"/>
              <a:t>si on était </a:t>
            </a:r>
            <a:r>
              <a:rPr lang="fr-FR" sz="2200" b="1" dirty="0" smtClean="0"/>
              <a:t>positionné après </a:t>
            </a:r>
            <a:r>
              <a:rPr lang="fr-FR" sz="2200" b="1" dirty="0"/>
              <a:t>la dernière </a:t>
            </a:r>
            <a:r>
              <a:rPr lang="fr-FR" sz="2200" b="1" dirty="0" smtClean="0"/>
              <a:t>li</a:t>
            </a:r>
            <a:r>
              <a:rPr lang="fr-FR" sz="2200" dirty="0" smtClean="0"/>
              <a:t>gne</a:t>
            </a:r>
          </a:p>
          <a:p>
            <a:pPr algn="just"/>
            <a:r>
              <a:rPr lang="fr-FR" sz="2200" dirty="0"/>
              <a:t> </a:t>
            </a:r>
            <a:r>
              <a:rPr lang="fr-FR" sz="2200" dirty="0" smtClean="0"/>
              <a:t>   </a:t>
            </a: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 </a:t>
            </a:r>
            <a:r>
              <a:rPr lang="fr-FR" sz="2200" dirty="0"/>
              <a:t>et qui </a:t>
            </a:r>
            <a:r>
              <a:rPr lang="fr-FR" sz="2200" b="1" dirty="0"/>
              <a:t>fait avancé sur la ligne suivante  </a:t>
            </a:r>
            <a:endParaRPr lang="fr-FR" sz="2200" b="1" dirty="0" smtClean="0"/>
          </a:p>
          <a:p>
            <a:pPr algn="just"/>
            <a:endParaRPr lang="fr-FR" dirty="0"/>
          </a:p>
          <a:p>
            <a:pPr algn="just">
              <a:buFont typeface="Wingdings" pitchFamily="2" charset="2"/>
              <a:buChar char="Ø"/>
            </a:pPr>
            <a:r>
              <a:rPr lang="fr-FR" sz="2400" dirty="0"/>
              <a:t> On peut avoir le </a:t>
            </a:r>
            <a:r>
              <a:rPr lang="fr-FR" sz="2400" b="1" dirty="0"/>
              <a:t>numéro d'une colonne </a:t>
            </a:r>
            <a:r>
              <a:rPr lang="fr-FR" sz="2400" dirty="0"/>
              <a:t>à partir de son nom </a:t>
            </a:r>
            <a:r>
              <a:rPr lang="fr-FR" sz="2400" dirty="0" smtClean="0"/>
              <a:t>par:</a:t>
            </a:r>
            <a:endParaRPr lang="fr-FR" sz="2400" dirty="0"/>
          </a:p>
          <a:p>
            <a:pPr algn="just"/>
            <a:r>
              <a:rPr lang="fr-FR" sz="24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          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abstract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getColumnIndex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(String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columnName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 algn="just"/>
            <a:endParaRPr lang="fr-FR" sz="1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/>
              <a:t>On referme le </a:t>
            </a:r>
            <a:r>
              <a:rPr lang="fr-FR" sz="2400" b="1" dirty="0" err="1"/>
              <a:t>Cursor</a:t>
            </a:r>
            <a:r>
              <a:rPr lang="fr-FR" sz="2400" dirty="0"/>
              <a:t> (et libère ainsi les ressources) par </a:t>
            </a:r>
            <a:r>
              <a:rPr lang="fr-FR" sz="2400" dirty="0" smtClean="0"/>
              <a:t>            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sz="24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void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close ()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21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9140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L'objet </a:t>
            </a:r>
            <a:r>
              <a:rPr lang="fr-FR" sz="22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Cursor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CRUD 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6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36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ead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Update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36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1124744"/>
            <a:ext cx="910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100" b="1" dirty="0"/>
              <a:t>CRUD</a:t>
            </a:r>
            <a:r>
              <a:rPr lang="fr-FR" sz="2100" dirty="0"/>
              <a:t> est un acronyme </a:t>
            </a:r>
            <a:r>
              <a:rPr lang="fr-FR" sz="2100" dirty="0" smtClean="0"/>
              <a:t>qui </a:t>
            </a:r>
            <a:r>
              <a:rPr lang="fr-FR" sz="2100" dirty="0"/>
              <a:t>fait référence aux quatre fonctions </a:t>
            </a:r>
            <a:r>
              <a:rPr lang="fr-FR" sz="2100" dirty="0" smtClean="0"/>
              <a:t>nécessaires </a:t>
            </a:r>
            <a:r>
              <a:rPr lang="fr-FR" sz="2100" dirty="0"/>
              <a:t>pour implémenter une application de stockage persistant : </a:t>
            </a:r>
            <a:endParaRPr lang="fr-FR" sz="21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1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100" dirty="0" smtClean="0"/>
              <a:t>Les 04 fonctions (opérations) sont:</a:t>
            </a:r>
            <a:endParaRPr lang="fr-FR" sz="2100" dirty="0"/>
          </a:p>
        </p:txBody>
      </p:sp>
      <p:sp>
        <p:nvSpPr>
          <p:cNvPr id="3" name="Rectangle 2"/>
          <p:cNvSpPr/>
          <p:nvPr/>
        </p:nvSpPr>
        <p:spPr>
          <a:xfrm>
            <a:off x="457200" y="2805983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rgbClr val="006666"/>
                </a:solidFill>
                <a:latin typeface="Arial" panose="020B0604020202020204" pitchFamily="34" charset="0"/>
              </a:rPr>
              <a:t>Create</a:t>
            </a:r>
            <a:r>
              <a:rPr lang="fr-FR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 (</a:t>
            </a:r>
            <a:r>
              <a:rPr lang="fr-FR" sz="2400" dirty="0">
                <a:solidFill>
                  <a:srgbClr val="FF3399"/>
                </a:solidFill>
              </a:rPr>
              <a:t>créer</a:t>
            </a:r>
            <a:r>
              <a:rPr lang="fr-FR" sz="2400" dirty="0" smtClean="0"/>
              <a:t>)</a:t>
            </a:r>
            <a:r>
              <a:rPr lang="fr-FR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: </a:t>
            </a:r>
            <a:r>
              <a:rPr lang="fr-FR" sz="2000" dirty="0">
                <a:latin typeface="Arial" panose="020B0604020202020204" pitchFamily="34" charset="0"/>
              </a:rPr>
              <a:t>La fonction de création permet aux utilisateurs de créer un nouvel </a:t>
            </a:r>
            <a:r>
              <a:rPr lang="fr-FR" sz="2000" dirty="0" smtClean="0">
                <a:latin typeface="Arial" panose="020B0604020202020204" pitchFamily="34" charset="0"/>
              </a:rPr>
              <a:t>élément</a:t>
            </a:r>
            <a:endParaRPr lang="fr-FR" sz="20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864" y="3791942"/>
            <a:ext cx="8625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6666"/>
                </a:solidFill>
                <a:latin typeface="+mj-lt"/>
              </a:rPr>
              <a:t>Read (</a:t>
            </a:r>
            <a:r>
              <a:rPr lang="fr-FR" sz="2400" dirty="0" smtClean="0">
                <a:solidFill>
                  <a:srgbClr val="FF3399"/>
                </a:solidFill>
              </a:rPr>
              <a:t>lire</a:t>
            </a:r>
            <a:r>
              <a:rPr lang="fr-FR" sz="2400" b="1" dirty="0" smtClean="0">
                <a:solidFill>
                  <a:srgbClr val="006666"/>
                </a:solidFill>
                <a:latin typeface="+mj-lt"/>
              </a:rPr>
              <a:t>): </a:t>
            </a:r>
            <a:r>
              <a:rPr lang="fr-FR" sz="2000" dirty="0">
                <a:latin typeface="+mj-lt"/>
              </a:rPr>
              <a:t>La fonction de lecture est </a:t>
            </a:r>
            <a:r>
              <a:rPr lang="fr-FR" sz="2000" b="1" dirty="0">
                <a:latin typeface="+mj-lt"/>
              </a:rPr>
              <a:t>similaire à une fonction de recherche</a:t>
            </a:r>
            <a:r>
              <a:rPr lang="fr-FR" sz="2000" dirty="0">
                <a:latin typeface="+mj-lt"/>
              </a:rPr>
              <a:t>. Il permet aux utilisateurs de rechercher et de récupérer </a:t>
            </a:r>
            <a:r>
              <a:rPr lang="fr-FR" sz="2000" dirty="0" smtClean="0">
                <a:latin typeface="+mj-lt"/>
              </a:rPr>
              <a:t>les valeurs des éléments spécifiques</a:t>
            </a:r>
            <a:endParaRPr lang="fr-FR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629" y="4898925"/>
            <a:ext cx="8618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6666"/>
                </a:solidFill>
                <a:latin typeface="+mj-lt"/>
              </a:rPr>
              <a:t>Update (</a:t>
            </a:r>
            <a:r>
              <a:rPr lang="fr-FR" sz="2400" dirty="0" smtClean="0">
                <a:solidFill>
                  <a:srgbClr val="FF3399"/>
                </a:solidFill>
              </a:rPr>
              <a:t>mettre </a:t>
            </a:r>
            <a:r>
              <a:rPr lang="fr-FR" sz="2400" dirty="0">
                <a:solidFill>
                  <a:srgbClr val="FF3399"/>
                </a:solidFill>
              </a:rPr>
              <a:t>à jour </a:t>
            </a:r>
            <a:r>
              <a:rPr lang="fr-FR" sz="2400" b="1" dirty="0" smtClean="0">
                <a:solidFill>
                  <a:srgbClr val="006666"/>
                </a:solidFill>
                <a:latin typeface="+mj-lt"/>
              </a:rPr>
              <a:t>): </a:t>
            </a:r>
            <a:r>
              <a:rPr lang="fr-FR" sz="2000" dirty="0">
                <a:latin typeface="+mj-lt"/>
              </a:rPr>
              <a:t>La fonction de mise à jour est utilisée pour modifier </a:t>
            </a:r>
            <a:r>
              <a:rPr lang="fr-FR" sz="2000" dirty="0" smtClean="0">
                <a:latin typeface="+mj-lt"/>
              </a:rPr>
              <a:t>un élément existant</a:t>
            </a:r>
            <a:endParaRPr lang="fr-FR" sz="20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5" y="5683895"/>
            <a:ext cx="8676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rgbClr val="006666"/>
                </a:solidFill>
                <a:latin typeface="+mj-lt"/>
              </a:rPr>
              <a:t>Delete</a:t>
            </a:r>
            <a:r>
              <a:rPr lang="fr-FR" sz="2400" b="1" dirty="0" smtClean="0">
                <a:solidFill>
                  <a:srgbClr val="006666"/>
                </a:solidFill>
                <a:latin typeface="+mj-lt"/>
              </a:rPr>
              <a:t> (</a:t>
            </a:r>
            <a:r>
              <a:rPr lang="fr-FR" sz="2400" dirty="0" smtClean="0">
                <a:solidFill>
                  <a:srgbClr val="FF3399"/>
                </a:solidFill>
              </a:rPr>
              <a:t>supprimer</a:t>
            </a:r>
            <a:r>
              <a:rPr lang="fr-FR" sz="2400" b="1" dirty="0" smtClean="0">
                <a:solidFill>
                  <a:srgbClr val="006666"/>
                </a:solidFill>
                <a:latin typeface="+mj-lt"/>
              </a:rPr>
              <a:t>): </a:t>
            </a:r>
            <a:r>
              <a:rPr lang="fr-FR" sz="2000" dirty="0">
                <a:latin typeface="+mj-lt"/>
              </a:rPr>
              <a:t>La fonction de suppression permet aux utilisateurs de </a:t>
            </a:r>
            <a:r>
              <a:rPr lang="fr-FR" sz="2000" dirty="0" smtClean="0">
                <a:latin typeface="+mj-lt"/>
              </a:rPr>
              <a:t>supprimer un élément</a:t>
            </a:r>
            <a:endParaRPr lang="fr-F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010326"/>
            <a:ext cx="9001124" cy="338554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Pseudo code: Parcourir l’intégralité des lignes retournées par une requête </a:t>
            </a:r>
            <a:r>
              <a:rPr lang="fr-FR" sz="1600" b="1" dirty="0" err="1" smtClean="0"/>
              <a:t>SQLite</a:t>
            </a:r>
            <a:endParaRPr lang="fr-FR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2348880"/>
            <a:ext cx="9001124" cy="4524315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err="1" smtClean="0"/>
              <a:t>Cursor</a:t>
            </a:r>
            <a:r>
              <a:rPr lang="fr-FR" b="1" dirty="0" smtClean="0"/>
              <a:t> c = </a:t>
            </a:r>
            <a:r>
              <a:rPr lang="fr-FR" b="1" dirty="0" err="1" smtClean="0"/>
              <a:t>maBaseDeDonnees.query</a:t>
            </a:r>
            <a:r>
              <a:rPr lang="fr-FR" b="1" dirty="0" smtClean="0"/>
              <a:t>(..);</a:t>
            </a:r>
          </a:p>
          <a:p>
            <a:r>
              <a:rPr lang="fr-FR" dirty="0" smtClean="0"/>
              <a:t>// Si la requête ne renvoie pas de résultat.</a:t>
            </a:r>
          </a:p>
          <a:p>
            <a:r>
              <a:rPr lang="fr-FR" dirty="0" smtClean="0"/>
              <a:t>if (</a:t>
            </a:r>
            <a:r>
              <a:rPr lang="fr-FR" b="1" dirty="0" err="1" smtClean="0">
                <a:latin typeface="Arial Narrow" pitchFamily="34" charset="0"/>
              </a:rPr>
              <a:t>c.getCount</a:t>
            </a:r>
            <a:r>
              <a:rPr lang="fr-FR" b="1" dirty="0" smtClean="0">
                <a:latin typeface="Arial Narrow" pitchFamily="34" charset="0"/>
              </a:rPr>
              <a:t>()</a:t>
            </a:r>
            <a:r>
              <a:rPr lang="fr-FR" dirty="0" smtClean="0"/>
              <a:t>== 0)</a:t>
            </a:r>
          </a:p>
          <a:p>
            <a:r>
              <a:rPr lang="fr-FR" dirty="0" smtClean="0"/>
              <a:t>return </a:t>
            </a:r>
            <a:r>
              <a:rPr lang="fr-FR" dirty="0" err="1" smtClean="0"/>
              <a:t>null</a:t>
            </a:r>
            <a:r>
              <a:rPr lang="fr-FR" dirty="0" smtClean="0"/>
              <a:t>;</a:t>
            </a:r>
          </a:p>
          <a:p>
            <a:r>
              <a:rPr lang="fr-FR" dirty="0" smtClean="0"/>
              <a:t>// On place le curseur au début en vérifiant qu’il contient des résultats.</a:t>
            </a:r>
          </a:p>
          <a:p>
            <a:r>
              <a:rPr lang="fr-FR" dirty="0" smtClean="0"/>
              <a:t>if (</a:t>
            </a:r>
            <a:r>
              <a:rPr lang="fr-FR" b="1" dirty="0" err="1" smtClean="0">
                <a:latin typeface="Arial Narrow" pitchFamily="34" charset="0"/>
              </a:rPr>
              <a:t>c.moveToFirst</a:t>
            </a:r>
            <a:r>
              <a:rPr lang="fr-FR" b="1" dirty="0" smtClean="0">
                <a:latin typeface="Arial Narrow" pitchFamily="34" charset="0"/>
              </a:rPr>
              <a:t>()</a:t>
            </a:r>
            <a:r>
              <a:rPr lang="fr-FR" dirty="0" smtClean="0"/>
              <a:t>) {</a:t>
            </a:r>
          </a:p>
          <a:p>
            <a:r>
              <a:rPr lang="fr-FR" dirty="0" smtClean="0"/>
              <a:t>do {</a:t>
            </a:r>
          </a:p>
          <a:p>
            <a:r>
              <a:rPr lang="fr-FR" dirty="0"/>
              <a:t>List </a:t>
            </a:r>
            <a:r>
              <a:rPr lang="fr-FR" dirty="0" err="1"/>
              <a:t>itemIds</a:t>
            </a:r>
            <a:r>
              <a:rPr lang="fr-FR" dirty="0"/>
              <a:t> = new </a:t>
            </a:r>
            <a:r>
              <a:rPr lang="fr-FR" dirty="0" err="1"/>
              <a:t>ArrayList</a:t>
            </a:r>
            <a:r>
              <a:rPr lang="fr-FR" dirty="0"/>
              <a:t>&lt;&gt;();</a:t>
            </a:r>
            <a:endParaRPr lang="fr-FR" dirty="0" smtClean="0"/>
          </a:p>
          <a:p>
            <a:r>
              <a:rPr lang="en-US" dirty="0"/>
              <a:t>Station s = new Station(); </a:t>
            </a:r>
            <a:endParaRPr lang="en-US" dirty="0" smtClean="0"/>
          </a:p>
          <a:p>
            <a:r>
              <a:rPr lang="en-US" dirty="0" err="1" smtClean="0"/>
              <a:t>s.setNumber</a:t>
            </a:r>
            <a:r>
              <a:rPr lang="en-US" dirty="0" smtClean="0"/>
              <a:t>(</a:t>
            </a:r>
            <a:r>
              <a:rPr lang="en-US" b="1" dirty="0" err="1" smtClean="0"/>
              <a:t>c.getInt</a:t>
            </a:r>
            <a:r>
              <a:rPr lang="en-US" b="1" dirty="0" smtClean="0"/>
              <a:t>(</a:t>
            </a:r>
            <a:r>
              <a:rPr lang="en-US" b="1" dirty="0" err="1" smtClean="0"/>
              <a:t>c.getColumnIndex</a:t>
            </a:r>
            <a:r>
              <a:rPr lang="en-US" b="1" dirty="0"/>
              <a:t>("number</a:t>
            </a:r>
            <a:r>
              <a:rPr lang="en-US" b="1" dirty="0" smtClean="0"/>
              <a:t>"))</a:t>
            </a:r>
            <a:r>
              <a:rPr lang="en-US" dirty="0" smtClean="0"/>
              <a:t>);</a:t>
            </a:r>
          </a:p>
          <a:p>
            <a:r>
              <a:rPr lang="fr-FR" dirty="0" err="1" smtClean="0"/>
              <a:t>int</a:t>
            </a:r>
            <a:r>
              <a:rPr lang="fr-FR" dirty="0" smtClean="0"/>
              <a:t> </a:t>
            </a:r>
            <a:r>
              <a:rPr lang="fr-FR" dirty="0" err="1" smtClean="0"/>
              <a:t>itemId</a:t>
            </a:r>
            <a:r>
              <a:rPr lang="fr-FR" dirty="0" smtClean="0"/>
              <a:t> = </a:t>
            </a:r>
            <a:r>
              <a:rPr lang="fr-FR" b="1" dirty="0" err="1" smtClean="0">
                <a:latin typeface="Arial Narrow" pitchFamily="34" charset="0"/>
              </a:rPr>
              <a:t>c.getInt</a:t>
            </a:r>
            <a:r>
              <a:rPr lang="fr-FR" b="1" dirty="0" smtClean="0">
                <a:latin typeface="Arial Narrow" pitchFamily="34" charset="0"/>
              </a:rPr>
              <a:t>(COLONNE_ID_ID);</a:t>
            </a:r>
          </a:p>
          <a:p>
            <a:r>
              <a:rPr lang="fr-FR" dirty="0" smtClean="0"/>
              <a:t>String nom = </a:t>
            </a:r>
            <a:r>
              <a:rPr lang="fr-FR" b="1" dirty="0" err="1" smtClean="0">
                <a:latin typeface="Arial Narrow" pitchFamily="34" charset="0"/>
              </a:rPr>
              <a:t>c.getString</a:t>
            </a:r>
            <a:r>
              <a:rPr lang="fr-FR" b="1" dirty="0" smtClean="0">
                <a:latin typeface="Arial Narrow" pitchFamily="34" charset="0"/>
              </a:rPr>
              <a:t>(COLONNE_NOM_ID);</a:t>
            </a:r>
          </a:p>
          <a:p>
            <a:r>
              <a:rPr lang="fr-FR" b="1" dirty="0" err="1"/>
              <a:t>itemIds.add</a:t>
            </a:r>
            <a:r>
              <a:rPr lang="fr-FR" b="1" dirty="0"/>
              <a:t>(</a:t>
            </a:r>
            <a:r>
              <a:rPr lang="fr-FR" b="1" dirty="0" err="1"/>
              <a:t>itemId</a:t>
            </a:r>
            <a:r>
              <a:rPr lang="fr-FR" b="1" dirty="0" smtClean="0"/>
              <a:t>);</a:t>
            </a:r>
          </a:p>
          <a:p>
            <a:r>
              <a:rPr lang="fr-FR" dirty="0" smtClean="0"/>
              <a:t>} </a:t>
            </a:r>
            <a:r>
              <a:rPr lang="fr-FR" dirty="0" err="1" smtClean="0"/>
              <a:t>while</a:t>
            </a:r>
            <a:r>
              <a:rPr lang="fr-FR" dirty="0" smtClean="0"/>
              <a:t> (</a:t>
            </a:r>
            <a:r>
              <a:rPr lang="fr-FR" b="1" dirty="0" err="1" smtClean="0">
                <a:latin typeface="Arial Narrow" pitchFamily="34" charset="0"/>
              </a:rPr>
              <a:t>c.moveToNext</a:t>
            </a:r>
            <a:r>
              <a:rPr lang="fr-FR" b="1" dirty="0" smtClean="0">
                <a:latin typeface="Arial Narrow" pitchFamily="34" charset="0"/>
              </a:rPr>
              <a:t>()</a:t>
            </a:r>
            <a:r>
              <a:rPr lang="fr-FR" dirty="0" smtClean="0"/>
              <a:t>);</a:t>
            </a:r>
          </a:p>
          <a:p>
            <a:r>
              <a:rPr lang="fr-FR" dirty="0" smtClean="0"/>
              <a:t>}</a:t>
            </a:r>
          </a:p>
          <a:p>
            <a:r>
              <a:rPr lang="fr-FR" b="1" dirty="0" err="1">
                <a:solidFill>
                  <a:schemeClr val="accent5">
                    <a:lumMod val="50000"/>
                  </a:schemeClr>
                </a:solidFill>
              </a:rPr>
              <a:t>c.close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();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21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9140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SELECT pour Android (DB </a:t>
            </a:r>
            <a:r>
              <a:rPr lang="fr-FR" sz="22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sz="2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fr-FR" sz="22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 L'objet </a:t>
            </a:r>
            <a:r>
              <a:rPr lang="fr-FR" sz="22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sym typeface="Wingdings" panose="05000000000000000000" pitchFamily="2" charset="2"/>
              </a:rPr>
              <a:t>Cursor</a:t>
            </a:r>
            <a:endParaRPr lang="fr-FR" sz="2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285860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Insérer des données dans une base </a:t>
            </a:r>
            <a:r>
              <a:rPr lang="fr-FR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endParaRPr lang="fr-F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64305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pour Insérer des données dans une base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</a:t>
            </a:r>
            <a:endParaRPr lang="fr-FR" sz="1000" dirty="0" smtClean="0">
              <a:latin typeface="+mj-lt"/>
              <a:cs typeface="Times New Roman" pitchFamily="18" charset="0"/>
            </a:endParaRPr>
          </a:p>
          <a:p>
            <a:pPr marL="363538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préparer </a:t>
            </a:r>
            <a:r>
              <a:rPr lang="fr-FR" sz="2200" dirty="0">
                <a:latin typeface="+mj-lt"/>
                <a:cs typeface="Times New Roman" pitchFamily="18" charset="0"/>
              </a:rPr>
              <a:t>la ligne à insérer </a:t>
            </a:r>
            <a:endParaRPr lang="fr-FR" sz="2200" dirty="0" smtClean="0">
              <a:latin typeface="+mj-lt"/>
              <a:cs typeface="Times New Roman" pitchFamily="18" charset="0"/>
            </a:endParaRPr>
          </a:p>
          <a:p>
            <a:pPr marL="363538" algn="just"/>
            <a:r>
              <a:rPr lang="fr-FR" sz="2200" dirty="0" smtClean="0">
                <a:latin typeface="+mj-lt"/>
                <a:cs typeface="Times New Roman" pitchFamily="18" charset="0"/>
              </a:rPr>
              <a:t>    </a:t>
            </a:r>
            <a:r>
              <a:rPr lang="fr-FR" sz="22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spécifier </a:t>
            </a:r>
            <a:r>
              <a:rPr lang="fr-FR" sz="2000" dirty="0">
                <a:latin typeface="+mj-lt"/>
                <a:cs typeface="Times New Roman" pitchFamily="18" charset="0"/>
              </a:rPr>
              <a:t>les valeurs de </a:t>
            </a:r>
            <a:r>
              <a:rPr lang="fr-FR" sz="2000" b="1" dirty="0">
                <a:latin typeface="+mj-lt"/>
                <a:cs typeface="Times New Roman" pitchFamily="18" charset="0"/>
              </a:rPr>
              <a:t>chaque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colonne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via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la méthode </a:t>
            </a:r>
            <a:r>
              <a:rPr lang="fr-FR" sz="22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put()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de l’objet </a:t>
            </a:r>
            <a:r>
              <a:rPr lang="fr-FR" sz="20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ContentValues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sous </a:t>
            </a:r>
            <a:r>
              <a:rPr lang="fr-FR" sz="2000" dirty="0">
                <a:latin typeface="+mj-lt"/>
                <a:cs typeface="Times New Roman" pitchFamily="18" charset="0"/>
              </a:rPr>
              <a:t>forme d’une associations (</a:t>
            </a:r>
            <a:r>
              <a:rPr lang="fr-FR" sz="2000" b="1" dirty="0">
                <a:latin typeface="+mj-lt"/>
                <a:cs typeface="Times New Roman" pitchFamily="18" charset="0"/>
              </a:rPr>
              <a:t>nom de la colonne et  valeur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).</a:t>
            </a:r>
          </a:p>
          <a:p>
            <a:pPr marL="363538" algn="just"/>
            <a:endParaRPr lang="fr-FR" sz="2000" b="1" dirty="0">
              <a:latin typeface="+mj-lt"/>
              <a:cs typeface="Times New Roman" pitchFamily="18" charset="0"/>
            </a:endParaRPr>
          </a:p>
          <a:p>
            <a:pPr marL="363538" algn="just"/>
            <a:endParaRPr lang="fr-FR" sz="2000" b="1" dirty="0" smtClean="0">
              <a:latin typeface="+mj-lt"/>
              <a:cs typeface="Times New Roman" pitchFamily="18" charset="0"/>
            </a:endParaRPr>
          </a:p>
          <a:p>
            <a:pPr marL="363538" algn="just"/>
            <a:endParaRPr lang="fr-FR" sz="2000" b="1" dirty="0">
              <a:latin typeface="+mj-lt"/>
              <a:cs typeface="Times New Roman" pitchFamily="18" charset="0"/>
            </a:endParaRPr>
          </a:p>
          <a:p>
            <a:pPr marL="363538" algn="just"/>
            <a:endParaRPr lang="fr-FR" sz="100" b="1" dirty="0" smtClean="0">
              <a:latin typeface="+mj-lt"/>
              <a:cs typeface="Times New Roman" pitchFamily="18" charset="0"/>
            </a:endParaRPr>
          </a:p>
          <a:p>
            <a:pPr marL="363538" algn="just">
              <a:buFont typeface="Wingdings" pitchFamily="2" charset="2"/>
              <a:buChar char="Ø"/>
            </a:pPr>
            <a:endParaRPr lang="fr-FR" sz="100" dirty="0" smtClean="0">
              <a:latin typeface="+mj-lt"/>
              <a:cs typeface="Times New Roman" pitchFamily="18" charset="0"/>
            </a:endParaRPr>
          </a:p>
          <a:p>
            <a:pPr marL="711200" indent="-347663" algn="just">
              <a:buFont typeface="Wingdings" pitchFamily="2" charset="2"/>
              <a:buChar char="Ø"/>
            </a:pPr>
            <a:r>
              <a:rPr lang="fr-FR" sz="2200" dirty="0" smtClean="0">
                <a:latin typeface="+mj-lt"/>
                <a:cs typeface="Times New Roman" pitchFamily="18" charset="0"/>
              </a:rPr>
              <a:t>Appeler la </a:t>
            </a:r>
            <a:r>
              <a:rPr lang="fr-FR" sz="2200" dirty="0">
                <a:latin typeface="+mj-lt"/>
                <a:cs typeface="Times New Roman" pitchFamily="18" charset="0"/>
              </a:rPr>
              <a:t>méthode </a:t>
            </a:r>
            <a:r>
              <a:rPr lang="fr-FR" sz="22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insert()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dirty="0">
                <a:latin typeface="+mj-lt"/>
                <a:cs typeface="Times New Roman" pitchFamily="18" charset="0"/>
              </a:rPr>
              <a:t>de la classe </a:t>
            </a:r>
            <a:r>
              <a:rPr lang="fr-FR" sz="2200" b="1" dirty="0" err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SQLiteDatabase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.</a:t>
            </a:r>
            <a:r>
              <a:rPr lang="fr-FR" sz="2200" dirty="0">
                <a:latin typeface="+mj-lt"/>
                <a:cs typeface="Times New Roman" pitchFamily="18" charset="0"/>
              </a:rPr>
              <a:t> </a:t>
            </a:r>
            <a:endParaRPr lang="fr-FR" sz="2200" dirty="0" smtClean="0">
              <a:latin typeface="+mj-lt"/>
              <a:cs typeface="Times New Roman" pitchFamily="18" charset="0"/>
            </a:endParaRPr>
          </a:p>
          <a:p>
            <a:pPr marL="711200" indent="-347663" algn="just">
              <a:buFont typeface="Wingdings" pitchFamily="2" charset="2"/>
              <a:buChar char="Ø"/>
            </a:pPr>
            <a:endParaRPr lang="fr-FR" sz="2200" dirty="0" smtClean="0">
              <a:latin typeface="+mj-lt"/>
              <a:cs typeface="Times New Roman" pitchFamily="18" charset="0"/>
            </a:endParaRPr>
          </a:p>
          <a:p>
            <a:pPr marL="711200" indent="-347663" algn="just">
              <a:buFont typeface="Wingdings" pitchFamily="2" charset="2"/>
              <a:buChar char="Ø"/>
            </a:pPr>
            <a:endParaRPr lang="fr-FR" sz="2200" dirty="0" smtClean="0">
              <a:latin typeface="+mj-lt"/>
              <a:cs typeface="Times New Roman" pitchFamily="18" charset="0"/>
            </a:endParaRPr>
          </a:p>
          <a:p>
            <a:pPr marL="711200" indent="-347663" algn="just">
              <a:buFont typeface="Wingdings" pitchFamily="2" charset="2"/>
              <a:buChar char="Ø"/>
            </a:pPr>
            <a:endParaRPr lang="fr-FR" sz="1400" dirty="0">
              <a:latin typeface="+mj-lt"/>
              <a:cs typeface="Times New Roman" pitchFamily="18" charset="0"/>
            </a:endParaRPr>
          </a:p>
          <a:p>
            <a:pPr marL="363537" algn="just"/>
            <a:r>
              <a:rPr lang="fr-FR" sz="2000" dirty="0" smtClean="0">
                <a:latin typeface="+mj-lt"/>
                <a:cs typeface="Times New Roman" pitchFamily="18" charset="0"/>
              </a:rPr>
              <a:t>    </a:t>
            </a:r>
            <a:r>
              <a:rPr lang="fr-FR" sz="20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qui retourne </a:t>
            </a:r>
            <a:r>
              <a:rPr lang="fr-FR" sz="2000" dirty="0">
                <a:latin typeface="+mj-lt"/>
                <a:cs typeface="Times New Roman" pitchFamily="18" charset="0"/>
              </a:rPr>
              <a:t>le numéro (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ID</a:t>
            </a:r>
            <a:r>
              <a:rPr lang="fr-FR" sz="2000" dirty="0" smtClean="0">
                <a:latin typeface="+mj-lt"/>
                <a:cs typeface="Times New Roman" pitchFamily="18" charset="0"/>
              </a:rPr>
              <a:t>) de </a:t>
            </a:r>
            <a:r>
              <a:rPr lang="fr-FR" sz="2000" dirty="0">
                <a:latin typeface="+mj-lt"/>
                <a:cs typeface="Times New Roman" pitchFamily="18" charset="0"/>
              </a:rPr>
              <a:t>la ligne insérée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ou -</a:t>
            </a:r>
            <a:r>
              <a:rPr lang="fr-FR" sz="2000" dirty="0">
                <a:latin typeface="+mj-lt"/>
                <a:cs typeface="Times New Roman" pitchFamily="18" charset="0"/>
              </a:rPr>
              <a:t>1 en cas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d'erreur</a:t>
            </a:r>
          </a:p>
          <a:p>
            <a:pPr marL="363537" algn="just"/>
            <a:endParaRPr lang="fr-FR" dirty="0" smtClean="0">
              <a:latin typeface="+mj-lt"/>
              <a:cs typeface="Times New Roman" pitchFamily="18" charset="0"/>
            </a:endParaRPr>
          </a:p>
          <a:p>
            <a:pPr marL="363537" algn="just"/>
            <a:endParaRPr lang="fr-FR" sz="1100" dirty="0" smtClean="0">
              <a:latin typeface="+mj-lt"/>
              <a:cs typeface="Times New Roman" pitchFamily="18" charset="0"/>
            </a:endParaRPr>
          </a:p>
          <a:p>
            <a:pPr marL="363537" algn="just"/>
            <a:r>
              <a:rPr lang="fr-FR" sz="2000" b="1" dirty="0">
                <a:latin typeface="+mj-lt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la valeur </a:t>
            </a:r>
            <a:r>
              <a:rPr lang="fr-FR" sz="2000" b="1" dirty="0" err="1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null</a:t>
            </a:r>
            <a:r>
              <a:rPr lang="fr-FR" sz="2000" b="1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pour les colonnes vides dans la ligne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21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606" y="5147900"/>
            <a:ext cx="728315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  <a:cs typeface="Times New Roman" pitchFamily="18" charset="0"/>
              </a:rPr>
              <a:t>public long insert (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String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 table,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String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Arial Narrow" pitchFamily="34" charset="0"/>
                <a:cs typeface="Times New Roman" pitchFamily="18" charset="0"/>
              </a:rPr>
              <a:t>nullColumnHack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 values) </a:t>
            </a:r>
            <a:endParaRPr lang="fr-FR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04949" y="3161674"/>
            <a:ext cx="4448251" cy="92333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valeurs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new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();</a:t>
            </a:r>
          </a:p>
          <a:p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valeurs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.put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(nom_COLONNE1, valeur);</a:t>
            </a:r>
          </a:p>
          <a:p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valeurs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.put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(nom_COLONNE2, valeur);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31640" y="5867980"/>
            <a:ext cx="586404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return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maBaseDonnees.insert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err="1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table_name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valeurs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2138" y="4757082"/>
            <a:ext cx="405391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</a:t>
            </a:r>
            <a:r>
              <a:rPr lang="fr-FR" sz="2000" b="1" dirty="0">
                <a:latin typeface="Arial Narrow" pitchFamily="34" charset="0"/>
              </a:rPr>
              <a:t>méthode </a:t>
            </a:r>
            <a:r>
              <a:rPr lang="fr-FR" sz="2000" b="1" dirty="0" smtClean="0">
                <a:latin typeface="Arial Narrow" pitchFamily="34" charset="0"/>
              </a:rPr>
              <a:t>INSERT()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556792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Pour mettre à jour des données dans </a:t>
            </a:r>
            <a:r>
              <a:rPr lang="fr-FR" sz="2300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300" dirty="0">
                <a:latin typeface="+mj-lt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(lignes </a:t>
            </a:r>
            <a:r>
              <a:rPr lang="fr-FR" sz="2300" dirty="0">
                <a:latin typeface="+mj-lt"/>
                <a:cs typeface="Times New Roman" pitchFamily="18" charset="0"/>
              </a:rPr>
              <a:t>dans une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table), utiliser la méthode </a:t>
            </a:r>
            <a:r>
              <a:rPr lang="fr-FR" sz="23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update ()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de la classe </a:t>
            </a:r>
            <a:r>
              <a:rPr lang="fr-FR" sz="23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SQLiteDatabase</a:t>
            </a:r>
            <a:endParaRPr lang="fr-FR" sz="23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2786" y="2615477"/>
            <a:ext cx="8538428" cy="597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public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update (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table,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ContentValues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values,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whereClause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whereArgs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358" y="2308810"/>
            <a:ext cx="405391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</a:t>
            </a:r>
            <a:r>
              <a:rPr lang="fr-FR" sz="2000" b="1" dirty="0">
                <a:latin typeface="Arial Narrow" pitchFamily="34" charset="0"/>
              </a:rPr>
              <a:t>méthode </a:t>
            </a:r>
            <a:r>
              <a:rPr lang="fr-FR" sz="2000" b="1" dirty="0" smtClean="0">
                <a:latin typeface="Arial Narrow" pitchFamily="34" charset="0"/>
              </a:rPr>
              <a:t>update()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08949"/>
              </p:ext>
            </p:extLst>
          </p:nvPr>
        </p:nvGraphicFramePr>
        <p:xfrm>
          <a:off x="81419" y="3284984"/>
          <a:ext cx="8955077" cy="3685161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2981279"/>
                <a:gridCol w="597379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Paramètres</a:t>
                      </a:r>
                      <a:endParaRPr lang="fr-FR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table</a:t>
                      </a:r>
                      <a:endParaRPr lang="fr-F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est la table qui doit être mise à jour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effectLst/>
                        </a:rPr>
                        <a:t>values</a:t>
                      </a:r>
                      <a:endParaRPr lang="fr-FR" sz="20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est une suite de couples (clé, valeur) </a:t>
                      </a:r>
                      <a:r>
                        <a:rPr lang="fr-FR" sz="1800" dirty="0" smtClean="0">
                          <a:effectLst/>
                        </a:rPr>
                        <a:t>où </a:t>
                      </a:r>
                      <a:r>
                        <a:rPr lang="fr-FR" sz="1800" dirty="0">
                          <a:effectLst/>
                        </a:rPr>
                        <a:t>clé, de classe String, est le nom de la colonne et valeur, sa </a:t>
                      </a:r>
                      <a:r>
                        <a:rPr lang="fr-FR" sz="1800" dirty="0" smtClean="0">
                          <a:effectLst/>
                        </a:rPr>
                        <a:t>nouvelle</a:t>
                      </a:r>
                      <a:r>
                        <a:rPr lang="fr-FR" sz="1800" baseline="0" dirty="0" smtClean="0">
                          <a:effectLst/>
                        </a:rPr>
                        <a:t> </a:t>
                      </a:r>
                      <a:r>
                        <a:rPr lang="fr-FR" sz="1800" dirty="0" smtClean="0">
                          <a:effectLst/>
                        </a:rPr>
                        <a:t>valeur </a:t>
                      </a:r>
                      <a:endParaRPr lang="fr-FR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 err="1">
                          <a:effectLst/>
                        </a:rPr>
                        <a:t>whereClause</a:t>
                      </a:r>
                      <a:endParaRPr lang="fr-FR" sz="20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est la clause WHERE filtrant les lignes à mettre à jour. Si la valeur est </a:t>
                      </a:r>
                      <a:r>
                        <a:rPr lang="fr-FR" sz="1800" b="1" dirty="0" err="1">
                          <a:effectLst/>
                        </a:rPr>
                        <a:t>null</a:t>
                      </a:r>
                      <a:r>
                        <a:rPr lang="fr-FR" sz="1800" dirty="0">
                          <a:effectLst/>
                        </a:rPr>
                        <a:t>, toutes les lignes sont mises à jour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 err="1">
                          <a:effectLst/>
                        </a:rPr>
                        <a:t>whereArgs</a:t>
                      </a:r>
                      <a:endParaRPr lang="fr-FR" sz="20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indiquent les valeurs à passer aux différents arguments de la clause WHERE qui sont notés </a:t>
                      </a:r>
                      <a:r>
                        <a:rPr lang="fr-FR" sz="1800" dirty="0" smtClean="0">
                          <a:effectLst/>
                        </a:rPr>
                        <a:t>" xx</a:t>
                      </a:r>
                      <a:r>
                        <a:rPr lang="fr-FR" sz="1800" baseline="0" dirty="0" smtClean="0">
                          <a:effectLst/>
                        </a:rPr>
                        <a:t> </a:t>
                      </a:r>
                      <a:r>
                        <a:rPr lang="fr-FR" sz="1800" dirty="0" smtClean="0">
                          <a:effectLst/>
                        </a:rPr>
                        <a:t>?"</a:t>
                      </a:r>
                      <a:r>
                        <a:rPr lang="fr-FR" sz="1800" baseline="0" dirty="0" smtClean="0">
                          <a:effectLst/>
                        </a:rPr>
                        <a:t> </a:t>
                      </a:r>
                      <a:r>
                        <a:rPr lang="fr-FR" sz="1800" dirty="0" smtClean="0">
                          <a:effectLst/>
                        </a:rPr>
                        <a:t>dans </a:t>
                      </a:r>
                      <a:r>
                        <a:rPr lang="fr-FR" sz="1800" dirty="0" err="1" smtClean="0">
                          <a:effectLst/>
                        </a:rPr>
                        <a:t>whereClause</a:t>
                      </a:r>
                      <a:r>
                        <a:rPr lang="fr-FR" sz="1800" dirty="0" smtClean="0">
                          <a:effectLst/>
                        </a:rPr>
                        <a:t>; (xx peut être = ou LIKE)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1285860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Mettre à jour des données 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de SQL pour Android (DB </a:t>
            </a:r>
            <a:r>
              <a:rPr lang="fr-FR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285860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Mettre à jour des données 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de SQL pour Android (DB </a:t>
            </a:r>
            <a:r>
              <a:rPr lang="fr-FR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764685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Pour mettre à jour des données dans </a:t>
            </a:r>
            <a:r>
              <a:rPr lang="fr-FR" sz="2300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300" dirty="0">
                <a:latin typeface="+mj-lt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(lignes </a:t>
            </a:r>
            <a:r>
              <a:rPr lang="fr-FR" sz="2300" dirty="0">
                <a:latin typeface="+mj-lt"/>
                <a:cs typeface="Times New Roman" pitchFamily="18" charset="0"/>
              </a:rPr>
              <a:t>dans une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table), utiliser la méthode </a:t>
            </a:r>
            <a:r>
              <a:rPr lang="fr-FR" sz="23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update ()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de la classe </a:t>
            </a:r>
            <a:r>
              <a:rPr lang="fr-FR" sz="23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SQLiteDatabase</a:t>
            </a:r>
            <a:endParaRPr lang="fr-FR" sz="23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6512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2948" y="3119533"/>
            <a:ext cx="8538428" cy="597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public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update (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table,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3"/>
              </a:rPr>
              <a:t>ContentValues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values,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String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whereClause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  <a:hlinkClick r:id="rId2"/>
              </a:rPr>
              <a:t>String[]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whereArgs</a:t>
            </a:r>
            <a:r>
              <a:rPr lang="fr-FR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20" y="2812866"/>
            <a:ext cx="405391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</a:t>
            </a:r>
            <a:r>
              <a:rPr lang="fr-FR" sz="2000" b="1" dirty="0">
                <a:latin typeface="Arial Narrow" pitchFamily="34" charset="0"/>
              </a:rPr>
              <a:t>méthode </a:t>
            </a:r>
            <a:r>
              <a:rPr lang="fr-FR" sz="2000" b="1" dirty="0" smtClean="0">
                <a:latin typeface="Arial Narrow" pitchFamily="34" charset="0"/>
              </a:rPr>
              <a:t>update()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4256" y="4227836"/>
            <a:ext cx="6122039" cy="14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296803"/>
            <a:ext cx="9144000" cy="1231106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valeurs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= new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();</a:t>
            </a:r>
          </a:p>
          <a:p>
            <a:r>
              <a:rPr lang="fr-FR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valeurs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.put(nom_COLONNE1,valeurs);</a:t>
            </a:r>
          </a:p>
          <a:p>
            <a:r>
              <a:rPr lang="fr-FR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valeurs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.put(nom_COLONNE2,valeurs);</a:t>
            </a:r>
          </a:p>
          <a:p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return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maBaseDonnees.update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b="1" dirty="0" err="1" smtClean="0">
                <a:solidFill>
                  <a:srgbClr val="00CC99"/>
                </a:solidFill>
                <a:latin typeface="Arial Narrow" pitchFamily="34" charset="0"/>
                <a:cs typeface="Times New Roman" pitchFamily="18" charset="0"/>
              </a:rPr>
              <a:t>table_name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,</a:t>
            </a:r>
            <a:r>
              <a:rPr lang="fr-FR" b="1" dirty="0" err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valeurs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1600"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nom_colonne</a:t>
            </a:r>
            <a:r>
              <a:rPr lang="fr-FR" sz="16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+ </a:t>
            </a:r>
            <a:r>
              <a:rPr lang="fr-FR" sz="1600" b="1" dirty="0">
                <a:solidFill>
                  <a:srgbClr val="800000"/>
                </a:solidFill>
                <a:latin typeface="+mj-lt"/>
                <a:cs typeface="Times New Roman" pitchFamily="18" charset="0"/>
              </a:rPr>
              <a:t>" = " </a:t>
            </a:r>
            <a:r>
              <a:rPr lang="fr-FR" sz="16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+  id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);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3758" y="1955521"/>
            <a:ext cx="718663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Pseudo Code: Mise à jour de données dans une base de données </a:t>
            </a:r>
            <a:r>
              <a:rPr lang="fr-FR" b="1" dirty="0" err="1" smtClean="0">
                <a:latin typeface="Arial Narrow" pitchFamily="34" charset="0"/>
              </a:rPr>
              <a:t>SQLite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5" name="Rectangle avec flèche vers le bas 24"/>
          <p:cNvSpPr/>
          <p:nvPr/>
        </p:nvSpPr>
        <p:spPr>
          <a:xfrm>
            <a:off x="4762480" y="2487231"/>
            <a:ext cx="2857520" cy="71438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Critères de mise à jour</a:t>
            </a:r>
            <a:endParaRPr lang="fr-FR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354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98952"/>
            <a:ext cx="91440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SQLiteDatabase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db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this.getWritableDatabase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();</a:t>
            </a:r>
          </a:p>
          <a:p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values 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= new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();</a:t>
            </a:r>
          </a:p>
          <a:p>
            <a:r>
              <a:rPr lang="fr-FR" sz="22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values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.put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(KEY_NAME,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contact.getName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());</a:t>
            </a:r>
          </a:p>
          <a:p>
            <a:r>
              <a:rPr lang="fr-FR" sz="22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values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.put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(KEY_PH_NO,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contact.getPhoneNumber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());</a:t>
            </a:r>
          </a:p>
          <a:p>
            <a:r>
              <a:rPr lang="fr-FR" sz="2200" b="1" dirty="0" err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db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.update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(TABLE_CONTACTS, </a:t>
            </a:r>
            <a:r>
              <a:rPr lang="fr-FR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values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KEY_ID + </a:t>
            </a:r>
            <a:r>
              <a:rPr lang="fr-FR" sz="2200" b="1" dirty="0">
                <a:solidFill>
                  <a:srgbClr val="800000"/>
                </a:solidFill>
                <a:latin typeface="Arial Narrow" pitchFamily="34" charset="0"/>
                <a:cs typeface="Times New Roman" pitchFamily="18" charset="0"/>
              </a:rPr>
              <a:t>" = ?",</a:t>
            </a:r>
          </a:p>
          <a:p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new String[] {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String.valueOf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contact.getID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()) });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285860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Mettre à jour des données 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de SQL pour Android (DB </a:t>
            </a:r>
            <a:r>
              <a:rPr lang="fr-FR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383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3758" y="1955521"/>
            <a:ext cx="718663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Pseudo Code: Mise à jour de données dans une base de données </a:t>
            </a:r>
            <a:r>
              <a:rPr lang="fr-FR" b="1" dirty="0" err="1" smtClean="0">
                <a:latin typeface="Arial Narrow" pitchFamily="34" charset="0"/>
              </a:rPr>
              <a:t>SQLite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6512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8520" y="2424850"/>
            <a:ext cx="902075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SQLiteDatabase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db</a:t>
            </a:r>
            <a:r>
              <a:rPr lang="fr-FR" sz="22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=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dbHelper.getWritableDatabase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();</a:t>
            </a:r>
          </a:p>
          <a:p>
            <a:r>
              <a:rPr lang="fr-FR" sz="22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// 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New value for one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column</a:t>
            </a:r>
            <a:endParaRPr lang="fr-FR" sz="2200" b="1" dirty="0">
              <a:solidFill>
                <a:schemeClr val="dk1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String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title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= "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MyNewTitle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";</a:t>
            </a:r>
          </a:p>
          <a:p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values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= new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();</a:t>
            </a:r>
          </a:p>
          <a:p>
            <a:r>
              <a:rPr lang="fr-FR" sz="2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values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.put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FeedEntry.COLUMN_NAME_TITLE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title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);</a:t>
            </a:r>
          </a:p>
          <a:p>
            <a:endParaRPr lang="fr-FR" sz="2200" b="1" dirty="0">
              <a:solidFill>
                <a:schemeClr val="dk1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//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Which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row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to update,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based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on the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title</a:t>
            </a:r>
            <a:endParaRPr lang="fr-FR" sz="2200" b="1" dirty="0">
              <a:solidFill>
                <a:schemeClr val="dk1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String </a:t>
            </a:r>
            <a:r>
              <a:rPr lang="fr-FR" sz="2200" b="1" dirty="0" err="1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selection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FeedEntry.COLUMN_NAME_TITLE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fr-FR" sz="2200" b="1" dirty="0">
                <a:solidFill>
                  <a:srgbClr val="800000"/>
                </a:solidFill>
                <a:latin typeface="Arial Narrow" pitchFamily="34" charset="0"/>
                <a:cs typeface="Times New Roman" pitchFamily="18" charset="0"/>
              </a:rPr>
              <a:t>" LIKE ?";</a:t>
            </a:r>
          </a:p>
          <a:p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String[] </a:t>
            </a:r>
            <a:r>
              <a:rPr lang="fr-FR" sz="2200" b="1" dirty="0" err="1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selectionArgs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= { "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MyOldTitle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" };</a:t>
            </a:r>
          </a:p>
          <a:p>
            <a:r>
              <a:rPr lang="fr-FR" sz="2200" b="1" dirty="0" err="1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sz="22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count = </a:t>
            </a:r>
            <a:r>
              <a:rPr lang="fr-FR" sz="2200" b="1" dirty="0" err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db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.update</a:t>
            </a:r>
            <a:r>
              <a:rPr lang="fr-FR" sz="22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  </a:t>
            </a:r>
            <a:r>
              <a:rPr lang="fr-FR" sz="22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FeedReaderDbHelper.FeedEntry.TABLE_NAME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</a:t>
            </a:r>
          </a:p>
          <a:p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  </a:t>
            </a:r>
            <a:r>
              <a:rPr lang="fr-FR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values</a:t>
            </a:r>
            <a:r>
              <a:rPr lang="fr-FR" sz="22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   </a:t>
            </a:r>
            <a:r>
              <a:rPr lang="fr-FR" sz="2200" b="1" dirty="0" err="1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selection</a:t>
            </a:r>
            <a:r>
              <a:rPr lang="fr-FR" sz="22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   </a:t>
            </a:r>
            <a:r>
              <a:rPr lang="fr-FR" sz="2200" b="1" dirty="0" err="1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selectionArgs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403484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Mettre à jour des données 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de SQL pour Android (DB </a:t>
            </a:r>
            <a:r>
              <a:rPr lang="fr-FR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641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285860"/>
            <a:ext cx="685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Supprimer des données 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de SQL pour Android (DB </a:t>
            </a:r>
            <a:r>
              <a:rPr lang="fr-FR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</a:p>
          <a:p>
            <a:pPr>
              <a:buFont typeface="Arial" pitchFamily="34" charset="0"/>
              <a:buChar char="•"/>
            </a:pPr>
            <a:endParaRPr lang="fr-F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781266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300" dirty="0" smtClean="0">
                <a:latin typeface="+mj-lt"/>
                <a:cs typeface="Times New Roman" pitchFamily="18" charset="0"/>
              </a:rPr>
              <a:t>Pour supprimer des données d’une table, utiliser la méthode </a:t>
            </a:r>
            <a:r>
              <a:rPr lang="fr-FR" sz="23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delete</a:t>
            </a:r>
            <a:r>
              <a:rPr lang="fr-FR" sz="23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de la classe </a:t>
            </a:r>
            <a:r>
              <a:rPr lang="fr-FR" sz="2300" b="1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SQLiteDatabase</a:t>
            </a:r>
            <a:r>
              <a:rPr lang="fr-FR" sz="23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:</a:t>
            </a:r>
            <a:endParaRPr lang="fr-F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1474" y="3130219"/>
            <a:ext cx="8861052" cy="628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public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int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delete (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String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table,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String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whereClause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String[]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whereArgs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)</a:t>
            </a:r>
            <a:endParaRPr lang="fr-FR" sz="2000" b="1" dirty="0">
              <a:solidFill>
                <a:schemeClr val="dk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2812866"/>
            <a:ext cx="405391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</a:t>
            </a:r>
            <a:r>
              <a:rPr lang="fr-FR" sz="2000" b="1" dirty="0">
                <a:latin typeface="Arial Narrow" pitchFamily="34" charset="0"/>
              </a:rPr>
              <a:t>méthode </a:t>
            </a:r>
            <a:r>
              <a:rPr lang="fr-FR" sz="2000" b="1" dirty="0" err="1" smtClean="0">
                <a:latin typeface="Arial Narrow" pitchFamily="34" charset="0"/>
              </a:rPr>
              <a:t>delete</a:t>
            </a:r>
            <a:r>
              <a:rPr lang="fr-FR" sz="2000" b="1" dirty="0" smtClean="0">
                <a:latin typeface="Arial Narrow" pitchFamily="34" charset="0"/>
              </a:rPr>
              <a:t>() 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02205"/>
              </p:ext>
            </p:extLst>
          </p:nvPr>
        </p:nvGraphicFramePr>
        <p:xfrm>
          <a:off x="141474" y="3913461"/>
          <a:ext cx="8861052" cy="234797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949977"/>
                <a:gridCol w="59110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Paramètres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table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est la table à manipuler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 err="1">
                          <a:effectLst/>
                        </a:rPr>
                        <a:t>whereClause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est la clause WHERE filtrant les lignes à supprimer. Si la valeur est </a:t>
                      </a:r>
                      <a:r>
                        <a:rPr lang="fr-FR" sz="1800" dirty="0" err="1">
                          <a:effectLst/>
                        </a:rPr>
                        <a:t>null</a:t>
                      </a:r>
                      <a:r>
                        <a:rPr lang="fr-FR" sz="1800" dirty="0">
                          <a:effectLst/>
                        </a:rPr>
                        <a:t>, toutes les lignes sont détruites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 err="1">
                          <a:effectLst/>
                        </a:rPr>
                        <a:t>whereArgs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indiquent les valeurs à passer aux différents arguments </a:t>
                      </a:r>
                      <a:r>
                        <a:rPr lang="fr-FR" sz="1800" dirty="0" smtClean="0">
                          <a:effectLst/>
                        </a:rPr>
                        <a:t>de la </a:t>
                      </a:r>
                      <a:r>
                        <a:rPr lang="fr-FR" sz="1800" dirty="0">
                          <a:effectLst/>
                        </a:rPr>
                        <a:t>clause WHERE qui sont </a:t>
                      </a:r>
                      <a:r>
                        <a:rPr lang="fr-FR" sz="1800" dirty="0" smtClean="0">
                          <a:effectLst/>
                        </a:rPr>
                        <a:t>notés ? </a:t>
                      </a:r>
                      <a:r>
                        <a:rPr lang="fr-FR" sz="1800" dirty="0">
                          <a:effectLst/>
                        </a:rPr>
                        <a:t>dans </a:t>
                      </a:r>
                      <a:r>
                        <a:rPr lang="fr-FR" sz="1800" dirty="0" err="1">
                          <a:effectLst/>
                        </a:rPr>
                        <a:t>whereClause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28586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Supprimer des données 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de SQL pour Android (DB </a:t>
            </a:r>
            <a:r>
              <a:rPr lang="fr-FR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781266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300" dirty="0" smtClean="0">
                <a:latin typeface="+mj-lt"/>
                <a:cs typeface="Times New Roman" pitchFamily="18" charset="0"/>
              </a:rPr>
              <a:t>Pour supprimer des données d’une table, utiliser la méthode </a:t>
            </a:r>
            <a:r>
              <a:rPr lang="fr-FR" sz="23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delete</a:t>
            </a:r>
            <a:r>
              <a:rPr lang="fr-FR" sz="23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de la classe </a:t>
            </a:r>
            <a:r>
              <a:rPr lang="fr-FR" sz="2300" b="1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SQLiteDatabase</a:t>
            </a:r>
            <a:r>
              <a:rPr lang="fr-FR" sz="23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:</a:t>
            </a:r>
            <a:endParaRPr lang="fr-F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1474" y="3130219"/>
            <a:ext cx="8861052" cy="628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public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int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delete (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String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table,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String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whereClause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String[]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whereArgs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)</a:t>
            </a:r>
            <a:endParaRPr lang="fr-FR" sz="2000" b="1" dirty="0">
              <a:solidFill>
                <a:schemeClr val="dk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2812866"/>
            <a:ext cx="405391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la signature </a:t>
            </a:r>
            <a:r>
              <a:rPr lang="fr-FR" sz="2000" b="1" dirty="0" smtClean="0">
                <a:latin typeface="Arial Narrow" pitchFamily="34" charset="0"/>
              </a:rPr>
              <a:t>de la </a:t>
            </a:r>
            <a:r>
              <a:rPr lang="fr-FR" sz="2000" b="1" dirty="0">
                <a:latin typeface="Arial Narrow" pitchFamily="34" charset="0"/>
              </a:rPr>
              <a:t>méthode </a:t>
            </a:r>
            <a:r>
              <a:rPr lang="fr-FR" sz="2000" b="1" dirty="0" err="1" smtClean="0">
                <a:latin typeface="Arial Narrow" pitchFamily="34" charset="0"/>
              </a:rPr>
              <a:t>delete</a:t>
            </a:r>
            <a:r>
              <a:rPr lang="fr-FR" sz="2000" b="1" dirty="0" smtClean="0">
                <a:latin typeface="Arial Narrow" pitchFamily="34" charset="0"/>
              </a:rPr>
              <a:t>()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74" y="4075848"/>
            <a:ext cx="8751006" cy="15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285860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Supprimer des données 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de SQL pour Android (DB </a:t>
            </a:r>
            <a:r>
              <a:rPr lang="fr-FR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r>
              <a:rPr lang="fr-FR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6670" y="2773162"/>
            <a:ext cx="8786842" cy="430887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return </a:t>
            </a:r>
            <a:r>
              <a:rPr lang="fr-FR" sz="2200" b="1" dirty="0" err="1" smtClean="0">
                <a:latin typeface="Arial Narrow" pitchFamily="34" charset="0"/>
                <a:cs typeface="Times New Roman" pitchFamily="18" charset="0"/>
              </a:rPr>
              <a:t>maBaseDonnees.delete</a:t>
            </a:r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200" b="1" dirty="0" err="1" smtClean="0">
                <a:solidFill>
                  <a:srgbClr val="00CC99"/>
                </a:solidFill>
                <a:latin typeface="Arial Narrow" pitchFamily="34" charset="0"/>
                <a:cs typeface="Times New Roman" pitchFamily="18" charset="0"/>
              </a:rPr>
              <a:t>table_name</a:t>
            </a:r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b="1" dirty="0" err="1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nom_colonne</a:t>
            </a:r>
            <a:r>
              <a:rPr lang="fr-FR" sz="20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 + " LIKE " + nom</a:t>
            </a:r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b="1" dirty="0" err="1" smtClean="0"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);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avec flèche vers le bas 19"/>
          <p:cNvSpPr/>
          <p:nvPr/>
        </p:nvSpPr>
        <p:spPr>
          <a:xfrm>
            <a:off x="4095698" y="2060848"/>
            <a:ext cx="5000660" cy="77555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critère de sélection des lignes à supprimer</a:t>
            </a:r>
          </a:p>
          <a:p>
            <a:pPr algn="ctr"/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35496" y="928670"/>
            <a:ext cx="5088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  <a:r>
              <a:rPr lang="fr-FR" sz="2000" b="1" dirty="0">
                <a:solidFill>
                  <a:srgbClr val="FF3399"/>
                </a:solidFill>
              </a:rPr>
              <a:t> (MVC)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004048" y="3134270"/>
            <a:ext cx="3744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7504" y="4053664"/>
            <a:ext cx="9036496" cy="21236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// 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Define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'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where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' part of 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query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  <a:p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String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selection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FeedEntry.COLUMN_NAME_TITLE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+ " </a:t>
            </a:r>
            <a:r>
              <a:rPr lang="fr-FR" sz="22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LIKE ?";</a:t>
            </a:r>
            <a:endParaRPr lang="fr-FR" sz="22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// 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Specify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arguments in 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placeholder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order</a:t>
            </a:r>
            <a:r>
              <a:rPr lang="fr-FR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fr-FR" sz="22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String[]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selectionArgs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= { "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MyTitle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" };</a:t>
            </a:r>
          </a:p>
          <a:p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// Issue SQL 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statement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  <a:p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deletedRows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=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db.delete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2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FeedEntry.TABLE_NAME</a:t>
            </a:r>
            <a:r>
              <a:rPr lang="fr-FR" sz="22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,</a:t>
            </a:r>
            <a:r>
              <a:rPr lang="fr-FR" sz="22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selection</a:t>
            </a:r>
            <a:r>
              <a:rPr lang="fr-FR" sz="22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200" b="1" dirty="0" err="1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selectionArgs</a:t>
            </a:r>
            <a:r>
              <a:rPr lang="fr-FR" sz="2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564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08520" y="928670"/>
            <a:ext cx="6824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Concevoir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(contrainte)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7860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2500306"/>
            <a:ext cx="91316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la conception des bases de données doit éviter de: </a:t>
            </a:r>
          </a:p>
          <a:p>
            <a:pPr marL="1071563" indent="-1071563" algn="just" defTabSz="1071563"/>
            <a:r>
              <a:rPr lang="fr-FR" sz="2400" dirty="0" smtClean="0">
                <a:latin typeface="+mj-lt"/>
                <a:cs typeface="Times New Roman" pitchFamily="18" charset="0"/>
              </a:rPr>
              <a:t>         → mettre des volumes de données importants dans les  bases 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   → effectuer des requêtes fréquentes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   → enregistrer des données binaires (images, par exemple).</a:t>
            </a:r>
          </a:p>
          <a:p>
            <a:pPr algn="just"/>
            <a:endParaRPr lang="fr-FR" sz="500" dirty="0" smtClean="0">
              <a:latin typeface="+mj-lt"/>
              <a:cs typeface="Times New Roman" pitchFamily="18" charset="0"/>
            </a:endParaRPr>
          </a:p>
          <a:p>
            <a:pPr marL="1074738" indent="-87313" algn="just">
              <a:buFont typeface="Arial" pitchFamily="34" charset="0"/>
              <a:buChar char="•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créer des fichiers sur le support de stockage et faites-y référence dans la base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45499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les appareils mobiles sont caractérisés par la l’imitation d’espace de stockage, de mémoire vive et de puissance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910" y="5857892"/>
            <a:ext cx="8215338" cy="446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 améliorer la performance de l’application mobile développée.</a:t>
            </a:r>
            <a:endParaRPr lang="fr-FR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CRUD 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6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36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ead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Update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36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1124744"/>
            <a:ext cx="8507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u="sng" dirty="0" smtClean="0">
                <a:solidFill>
                  <a:srgbClr val="002060"/>
                </a:solidFill>
              </a:rPr>
              <a:t>Use case:</a:t>
            </a:r>
            <a:endParaRPr lang="fr-FR" sz="2400" b="1" u="sng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72816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6666"/>
                </a:solidFill>
                <a:latin typeface="Arial" panose="020B0604020202020204" pitchFamily="34" charset="0"/>
              </a:rPr>
              <a:t>storage</a:t>
            </a:r>
            <a:r>
              <a:rPr lang="fr-FR" sz="2400" b="1" dirty="0">
                <a:solidFill>
                  <a:srgbClr val="006666"/>
                </a:solidFill>
                <a:latin typeface="Arial" panose="020B0604020202020204" pitchFamily="34" charset="0"/>
              </a:rPr>
              <a:t> </a:t>
            </a:r>
            <a:r>
              <a:rPr lang="fr-FR" sz="2400" b="1" dirty="0" err="1" smtClean="0">
                <a:solidFill>
                  <a:srgbClr val="006666"/>
                </a:solidFill>
                <a:latin typeface="Arial" panose="020B0604020202020204" pitchFamily="34" charset="0"/>
              </a:rPr>
              <a:t>mechanism</a:t>
            </a:r>
            <a:r>
              <a:rPr lang="fr-FR" sz="2400" b="1" dirty="0" smtClean="0">
                <a:solidFill>
                  <a:srgbClr val="006666"/>
                </a:solidFill>
                <a:latin typeface="Arial" panose="020B0604020202020204" pitchFamily="34" charset="0"/>
              </a:rPr>
              <a:t>: </a:t>
            </a:r>
            <a:r>
              <a:rPr lang="fr-FR" sz="2000" dirty="0" smtClean="0">
                <a:latin typeface="Arial" panose="020B0604020202020204" pitchFamily="34" charset="0"/>
              </a:rPr>
              <a:t>mécanisme de stockage pour </a:t>
            </a:r>
            <a:r>
              <a:rPr lang="fr-FR" sz="2000" b="1" dirty="0" smtClean="0">
                <a:latin typeface="Arial" panose="020B0604020202020204" pitchFamily="34" charset="0"/>
              </a:rPr>
              <a:t>créer</a:t>
            </a:r>
            <a:r>
              <a:rPr lang="fr-FR" sz="2000" dirty="0" smtClean="0">
                <a:latin typeface="Arial" panose="020B0604020202020204" pitchFamily="34" charset="0"/>
              </a:rPr>
              <a:t>, </a:t>
            </a:r>
            <a:r>
              <a:rPr lang="fr-FR" sz="2000" b="1" dirty="0" smtClean="0">
                <a:latin typeface="Arial" panose="020B0604020202020204" pitchFamily="34" charset="0"/>
              </a:rPr>
              <a:t>lire</a:t>
            </a:r>
            <a:r>
              <a:rPr lang="fr-FR" sz="2000" dirty="0" smtClean="0">
                <a:latin typeface="Arial" panose="020B0604020202020204" pitchFamily="34" charset="0"/>
              </a:rPr>
              <a:t> </a:t>
            </a:r>
            <a:r>
              <a:rPr lang="fr-FR" sz="2000" b="1" dirty="0" smtClean="0">
                <a:latin typeface="Arial" panose="020B0604020202020204" pitchFamily="34" charset="0"/>
              </a:rPr>
              <a:t>mettre à jour </a:t>
            </a:r>
            <a:r>
              <a:rPr lang="fr-FR" sz="2000" dirty="0" smtClean="0">
                <a:latin typeface="Arial" panose="020B0604020202020204" pitchFamily="34" charset="0"/>
              </a:rPr>
              <a:t>et </a:t>
            </a:r>
            <a:r>
              <a:rPr lang="fr-FR" sz="2000" b="1" dirty="0" smtClean="0">
                <a:latin typeface="Arial" panose="020B0604020202020204" pitchFamily="34" charset="0"/>
              </a:rPr>
              <a:t>supprimer</a:t>
            </a:r>
            <a:r>
              <a:rPr lang="fr-FR" sz="2000" dirty="0" smtClean="0">
                <a:latin typeface="Arial" panose="020B0604020202020204" pitchFamily="34" charset="0"/>
              </a:rPr>
              <a:t> un contenu d’un emplacement de stockage (</a:t>
            </a:r>
            <a:r>
              <a:rPr lang="fr-FR" sz="2000" b="1" dirty="0" smtClean="0">
                <a:latin typeface="Arial" panose="020B0604020202020204" pitchFamily="34" charset="0"/>
              </a:rPr>
              <a:t>Storage location content</a:t>
            </a:r>
            <a:r>
              <a:rPr lang="fr-FR" sz="2000" dirty="0" smtClean="0">
                <a:latin typeface="Arial" panose="020B0604020202020204" pitchFamily="34" charset="0"/>
              </a:rPr>
              <a:t>)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228600" y="3284984"/>
            <a:ext cx="8625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rgbClr val="006666"/>
                </a:solidFill>
                <a:latin typeface="+mj-lt"/>
              </a:rPr>
              <a:t>Databases</a:t>
            </a:r>
            <a:r>
              <a:rPr lang="fr-FR" sz="2400" b="1" dirty="0">
                <a:solidFill>
                  <a:srgbClr val="006666"/>
                </a:solidFill>
                <a:latin typeface="+mj-lt"/>
              </a:rPr>
              <a:t>: </a:t>
            </a:r>
            <a:r>
              <a:rPr lang="fr-FR" sz="2000" dirty="0">
                <a:latin typeface="+mj-lt"/>
              </a:rPr>
              <a:t>les principales </a:t>
            </a:r>
            <a:r>
              <a:rPr lang="fr-FR" sz="2000" b="1" dirty="0">
                <a:latin typeface="+mj-lt"/>
              </a:rPr>
              <a:t>opérations</a:t>
            </a:r>
            <a:r>
              <a:rPr lang="fr-FR" sz="2000" dirty="0">
                <a:latin typeface="+mj-lt"/>
              </a:rPr>
              <a:t> mises en œuvre par les bases de données et les applications permettant de les </a:t>
            </a:r>
            <a:r>
              <a:rPr lang="fr-FR" sz="2000" dirty="0" smtClean="0">
                <a:latin typeface="+mj-lt"/>
              </a:rPr>
              <a:t>gérer</a:t>
            </a:r>
            <a:endParaRPr lang="fr-FR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636293"/>
            <a:ext cx="88204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6666"/>
                </a:solidFill>
                <a:latin typeface="+mj-lt"/>
              </a:rPr>
              <a:t>User Interface: </a:t>
            </a:r>
            <a:r>
              <a:rPr lang="fr-FR" sz="2000" dirty="0">
                <a:latin typeface="+mj-lt"/>
              </a:rPr>
              <a:t>utilisé au niveau de l'interface utilisateur de la plupart des applications </a:t>
            </a:r>
            <a:r>
              <a:rPr lang="fr-FR" sz="2000" dirty="0" smtClean="0">
                <a:latin typeface="+mj-lt"/>
              </a:rPr>
              <a:t>de gestion qui </a:t>
            </a:r>
            <a:r>
              <a:rPr lang="fr-FR" sz="2000" dirty="0">
                <a:latin typeface="+mj-lt"/>
              </a:rPr>
              <a:t>permettent à l'utilisateur de : Créer ou </a:t>
            </a:r>
            <a:r>
              <a:rPr lang="fr-FR" sz="2000" dirty="0" smtClean="0">
                <a:latin typeface="+mj-lt"/>
              </a:rPr>
              <a:t>ajouter, </a:t>
            </a:r>
            <a:r>
              <a:rPr lang="fr-FR" sz="2000" dirty="0">
                <a:latin typeface="+mj-lt"/>
              </a:rPr>
              <a:t>Lire, récupérer, rechercher ou </a:t>
            </a:r>
            <a:r>
              <a:rPr lang="fr-FR" sz="2000" dirty="0" smtClean="0">
                <a:latin typeface="+mj-lt"/>
              </a:rPr>
              <a:t>afficher, Mettre </a:t>
            </a:r>
            <a:r>
              <a:rPr lang="fr-FR" sz="2000" dirty="0">
                <a:latin typeface="+mj-lt"/>
              </a:rPr>
              <a:t>à jour ou modifier des éléments existants</a:t>
            </a:r>
            <a:r>
              <a:rPr lang="fr-FR" sz="2000" dirty="0" smtClean="0">
                <a:latin typeface="+mj-lt"/>
              </a:rPr>
              <a:t>,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86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08520" y="928670"/>
            <a:ext cx="5275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Débugger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40372"/>
            <a:ext cx="9131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Via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Command-line</a:t>
            </a:r>
            <a:endParaRPr lang="fr-FR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33" y="139199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via </a:t>
            </a:r>
            <a:r>
              <a:rPr lang="fr-FR" sz="2400" b="1" dirty="0" err="1">
                <a:latin typeface="+mj-lt"/>
                <a:cs typeface="Times New Roman" pitchFamily="18" charset="0"/>
              </a:rPr>
              <a:t>Database</a:t>
            </a:r>
            <a:r>
              <a:rPr lang="fr-FR" sz="2400" b="1" dirty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>
                <a:latin typeface="+mj-lt"/>
                <a:cs typeface="Times New Roman" pitchFamily="18" charset="0"/>
              </a:rPr>
              <a:t>Inspector</a:t>
            </a:r>
            <a:endParaRPr lang="fr-FR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530" y="2209076"/>
            <a:ext cx="89956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000" b="1" dirty="0">
                <a:solidFill>
                  <a:srgbClr val="202124"/>
                </a:solidFill>
                <a:latin typeface="Roboto"/>
              </a:rPr>
              <a:t>Run your app</a:t>
            </a:r>
            <a:r>
              <a:rPr lang="en-US" sz="2000" dirty="0">
                <a:solidFill>
                  <a:srgbClr val="202124"/>
                </a:solidFill>
                <a:latin typeface="Roboto"/>
              </a:rPr>
              <a:t> on an emulator or connected </a:t>
            </a:r>
            <a:r>
              <a:rPr lang="en-US" sz="2000" dirty="0" smtClean="0">
                <a:solidFill>
                  <a:srgbClr val="202124"/>
                </a:solidFill>
                <a:latin typeface="Roboto"/>
              </a:rPr>
              <a:t>device (API </a:t>
            </a:r>
            <a:r>
              <a:rPr lang="en-US" sz="2000" dirty="0">
                <a:solidFill>
                  <a:srgbClr val="202124"/>
                </a:solidFill>
                <a:latin typeface="Roboto"/>
              </a:rPr>
              <a:t>level 26 or </a:t>
            </a:r>
            <a:r>
              <a:rPr lang="en-US" sz="2000" dirty="0" smtClean="0">
                <a:solidFill>
                  <a:srgbClr val="202124"/>
                </a:solidFill>
                <a:latin typeface="Roboto"/>
              </a:rPr>
              <a:t>higher).</a:t>
            </a:r>
            <a:endParaRPr lang="en-US" sz="2000" dirty="0">
              <a:solidFill>
                <a:srgbClr val="202124"/>
              </a:solidFill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Roboto"/>
              </a:rPr>
              <a:t>Select</a:t>
            </a:r>
            <a:r>
              <a:rPr lang="en-US" sz="2000" dirty="0">
                <a:solidFill>
                  <a:srgbClr val="202124"/>
                </a:solidFill>
                <a:latin typeface="Roboto"/>
              </a:rPr>
              <a:t> </a:t>
            </a:r>
            <a:r>
              <a:rPr lang="en-US" sz="2000" b="1" dirty="0">
                <a:solidFill>
                  <a:srgbClr val="202124"/>
                </a:solidFill>
                <a:latin typeface="Roboto"/>
              </a:rPr>
              <a:t>View &gt; Tool Windows &gt; App Inspection</a:t>
            </a:r>
            <a:r>
              <a:rPr lang="en-US" sz="2000" dirty="0">
                <a:solidFill>
                  <a:srgbClr val="202124"/>
                </a:solidFill>
                <a:latin typeface="Roboto"/>
              </a:rPr>
              <a:t> from the menu bar.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202124"/>
                </a:solidFill>
                <a:latin typeface="Roboto"/>
              </a:rPr>
              <a:t>Select the </a:t>
            </a:r>
            <a:r>
              <a:rPr lang="en-US" sz="2000" b="1" dirty="0">
                <a:solidFill>
                  <a:srgbClr val="202124"/>
                </a:solidFill>
                <a:latin typeface="Roboto"/>
              </a:rPr>
              <a:t>Database Inspector</a:t>
            </a:r>
            <a:r>
              <a:rPr lang="en-US" sz="2000" dirty="0">
                <a:solidFill>
                  <a:srgbClr val="202124"/>
                </a:solidFill>
                <a:latin typeface="Roboto"/>
              </a:rPr>
              <a:t> tab.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202124"/>
                </a:solidFill>
                <a:latin typeface="Roboto"/>
              </a:rPr>
              <a:t>Select the running app process from the dropdown menu.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202124"/>
                </a:solidFill>
                <a:latin typeface="Roboto"/>
              </a:rPr>
              <a:t>The databases in the currently running app appear in the </a:t>
            </a:r>
            <a:r>
              <a:rPr lang="en-US" sz="2000" b="1" dirty="0">
                <a:solidFill>
                  <a:srgbClr val="202124"/>
                </a:solidFill>
                <a:latin typeface="Roboto"/>
              </a:rPr>
              <a:t>Databases</a:t>
            </a:r>
            <a:r>
              <a:rPr lang="en-US" sz="2000" dirty="0">
                <a:solidFill>
                  <a:srgbClr val="202124"/>
                </a:solidFill>
                <a:latin typeface="Roboto"/>
              </a:rPr>
              <a:t> pane. </a:t>
            </a:r>
            <a:endParaRPr lang="en-US" sz="2000" b="0" i="0" dirty="0">
              <a:solidFill>
                <a:srgbClr val="202124"/>
              </a:solidFill>
              <a:effectLst/>
              <a:latin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04754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The Android SDK </a:t>
            </a:r>
            <a:r>
              <a:rPr lang="fr-FR" sz="2000" dirty="0" err="1"/>
              <a:t>includes</a:t>
            </a:r>
            <a:r>
              <a:rPr lang="fr-FR" sz="2000" dirty="0"/>
              <a:t> a </a:t>
            </a:r>
            <a:r>
              <a:rPr lang="fr-FR" sz="2000" b="1" dirty="0"/>
              <a:t>sqlite3 </a:t>
            </a:r>
            <a:r>
              <a:rPr lang="fr-FR" sz="2000" b="1" dirty="0" err="1"/>
              <a:t>database</a:t>
            </a:r>
            <a:r>
              <a:rPr lang="fr-FR" sz="2000" b="1" dirty="0"/>
              <a:t> </a:t>
            </a:r>
            <a:r>
              <a:rPr lang="fr-FR" sz="2000" b="1" dirty="0" err="1"/>
              <a:t>tool</a:t>
            </a:r>
            <a:r>
              <a:rPr lang="fr-FR" sz="2000" b="1" dirty="0"/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88" y="5486675"/>
            <a:ext cx="6313089" cy="8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24" y="894492"/>
            <a:ext cx="887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</a:t>
            </a:r>
            <a:endParaRPr lang="en-US" sz="2400" b="1" dirty="0">
              <a:solidFill>
                <a:srgbClr val="FF3399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118553585"/>
              </p:ext>
            </p:extLst>
          </p:nvPr>
        </p:nvGraphicFramePr>
        <p:xfrm>
          <a:off x="1407468" y="1543361"/>
          <a:ext cx="6620916" cy="48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7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endParaRPr lang="fr-FR" sz="27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40768"/>
            <a:ext cx="9144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n modèle de données est 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indent="-257175" algn="just">
              <a:buFont typeface="Wingdings" panose="05000000000000000000" pitchFamily="2" charset="2"/>
              <a:buChar char="Ø"/>
            </a:pPr>
            <a:r>
              <a:rPr lang="fr-FR" sz="2000" b="1" dirty="0" smtClean="0"/>
              <a:t> une </a:t>
            </a:r>
            <a:r>
              <a:rPr lang="fr-FR" sz="2000" b="1" dirty="0"/>
              <a:t>classe </a:t>
            </a:r>
            <a:r>
              <a:rPr lang="fr-FR" sz="2000" dirty="0"/>
              <a:t>qui </a:t>
            </a:r>
            <a:r>
              <a:rPr lang="fr-FR" sz="2000" dirty="0" smtClean="0"/>
              <a:t>représente </a:t>
            </a:r>
            <a:r>
              <a:rPr lang="fr-FR" sz="2000" b="1" dirty="0"/>
              <a:t>la structure de </a:t>
            </a:r>
            <a:r>
              <a:rPr lang="fr-FR" sz="2000" b="1" dirty="0" smtClean="0"/>
              <a:t>la </a:t>
            </a:r>
            <a:r>
              <a:rPr lang="fr-FR" b="1" dirty="0" smtClean="0"/>
              <a:t>DB </a:t>
            </a:r>
            <a:r>
              <a:rPr lang="fr-FR" b="1" dirty="0" err="1"/>
              <a:t>SQLite</a:t>
            </a:r>
            <a:r>
              <a:rPr lang="fr-FR" b="1" dirty="0"/>
              <a:t> </a:t>
            </a:r>
            <a:r>
              <a:rPr lang="fr-FR" sz="2000" dirty="0" smtClean="0"/>
              <a:t>désirée</a:t>
            </a: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400" b="1" u="sng" dirty="0">
                <a:solidFill>
                  <a:schemeClr val="accent1">
                    <a:lumMod val="75000"/>
                  </a:schemeClr>
                </a:solidFill>
              </a:rPr>
              <a:t>modèle de </a:t>
            </a: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données permet: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85825" indent="-342900" algn="just">
              <a:buFont typeface="Wingdings" panose="05000000000000000000" pitchFamily="2" charset="2"/>
              <a:buChar char="Ø"/>
            </a:pPr>
            <a:r>
              <a:rPr lang="fr-FR" sz="2000" dirty="0" smtClean="0"/>
              <a:t>D’</a:t>
            </a:r>
            <a:r>
              <a:rPr lang="fr-FR" sz="2000" b="1" dirty="0" smtClean="0"/>
              <a:t>accéder à </a:t>
            </a:r>
            <a:r>
              <a:rPr lang="fr-FR" sz="2000" b="1" dirty="0" smtClean="0"/>
              <a:t>la DB </a:t>
            </a:r>
          </a:p>
          <a:p>
            <a:pPr marL="885825" indent="-342900" algn="just">
              <a:buFont typeface="Wingdings" panose="05000000000000000000" pitchFamily="2" charset="2"/>
              <a:buChar char="Ø"/>
            </a:pPr>
            <a:r>
              <a:rPr lang="fr-FR" sz="2000" b="1" dirty="0" smtClean="0"/>
              <a:t>et d’</a:t>
            </a:r>
            <a:r>
              <a:rPr lang="fr-FR" sz="2000" b="1" dirty="0" smtClean="0"/>
              <a:t>afficher les données enregistrées (records) </a:t>
            </a:r>
            <a:r>
              <a:rPr lang="fr-FR" sz="2000" dirty="0" smtClean="0"/>
              <a:t>dans l'interface utilisateur</a:t>
            </a:r>
            <a:endParaRPr lang="fr-FR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  Un modèle de données contient: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/>
          </a:p>
          <a:p>
            <a:pPr marL="1171575" indent="-342900" algn="just">
              <a:buFont typeface="Wingdings" panose="05000000000000000000" pitchFamily="2" charset="2"/>
              <a:buChar char="Ø"/>
            </a:pPr>
            <a:r>
              <a:rPr lang="fr-FR" sz="2000" dirty="0" smtClean="0"/>
              <a:t> le </a:t>
            </a:r>
            <a:r>
              <a:rPr lang="fr-FR" sz="2000" b="1" dirty="0" smtClean="0"/>
              <a:t>constructeur de la classe </a:t>
            </a:r>
            <a:r>
              <a:rPr lang="fr-FR" sz="2000" dirty="0" smtClean="0"/>
              <a:t>(avec visibilité «</a:t>
            </a:r>
            <a:r>
              <a:rPr lang="fr-FR" sz="2000" b="1" dirty="0" smtClean="0">
                <a:latin typeface="Arial Narrow" panose="020B0606020202030204" pitchFamily="34" charset="0"/>
              </a:rPr>
              <a:t>public</a:t>
            </a:r>
            <a:r>
              <a:rPr lang="fr-FR" sz="2000" dirty="0" smtClean="0"/>
              <a:t>»).</a:t>
            </a:r>
          </a:p>
          <a:p>
            <a:pPr marL="1171575" indent="-342900" algn="just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1171575" indent="-342900"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/>
              <a:t>les </a:t>
            </a:r>
            <a:r>
              <a:rPr lang="fr-FR" sz="2000" b="1" dirty="0"/>
              <a:t>attributs de la classe </a:t>
            </a:r>
            <a:r>
              <a:rPr lang="fr-FR" sz="2000" dirty="0" smtClean="0"/>
              <a:t>(avec visibilité «</a:t>
            </a:r>
            <a:r>
              <a:rPr lang="fr-FR" sz="2000" b="1" dirty="0" err="1">
                <a:latin typeface="Arial Narrow" panose="020B0606020202030204" pitchFamily="34" charset="0"/>
              </a:rPr>
              <a:t>private</a:t>
            </a:r>
            <a:r>
              <a:rPr lang="fr-FR" sz="2000" dirty="0" smtClean="0"/>
              <a:t>») définis </a:t>
            </a:r>
            <a:r>
              <a:rPr lang="fr-FR" sz="2000" dirty="0"/>
              <a:t>autant de </a:t>
            </a:r>
            <a:r>
              <a:rPr lang="fr-FR" sz="2000" b="1" dirty="0" smtClean="0"/>
              <a:t>nombre </a:t>
            </a:r>
            <a:r>
              <a:rPr lang="fr-FR" sz="2000" b="1" dirty="0"/>
              <a:t>des champs </a:t>
            </a:r>
            <a:r>
              <a:rPr lang="fr-FR" sz="2000" b="1" dirty="0" smtClean="0"/>
              <a:t>des tables de la DB</a:t>
            </a:r>
            <a:r>
              <a:rPr lang="fr-FR" sz="2000" dirty="0" smtClean="0"/>
              <a:t>.</a:t>
            </a:r>
            <a:endParaRPr lang="fr-FR" sz="2000" dirty="0" smtClean="0"/>
          </a:p>
          <a:p>
            <a:pPr marL="1171575" indent="-342900" algn="just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1171575" indent="-342900" algn="just">
              <a:buFont typeface="Wingdings" panose="05000000000000000000" pitchFamily="2" charset="2"/>
              <a:buChar char="Ø"/>
            </a:pPr>
            <a:r>
              <a:rPr lang="fr-FR" sz="2000" dirty="0"/>
              <a:t>Les méthodes </a:t>
            </a:r>
            <a:r>
              <a:rPr lang="fr-FR" sz="2000" b="1" dirty="0" err="1" smtClean="0"/>
              <a:t>getXXX</a:t>
            </a:r>
            <a:r>
              <a:rPr lang="fr-FR" sz="2000" b="1" dirty="0" smtClean="0"/>
              <a:t>()</a:t>
            </a:r>
            <a:r>
              <a:rPr lang="fr-FR" sz="2000" dirty="0" smtClean="0"/>
              <a:t> </a:t>
            </a:r>
            <a:r>
              <a:rPr lang="fr-FR" sz="2000" dirty="0"/>
              <a:t>et </a:t>
            </a:r>
            <a:r>
              <a:rPr lang="fr-FR" sz="2000" b="1" dirty="0" err="1" smtClean="0"/>
              <a:t>setXXX</a:t>
            </a:r>
            <a:r>
              <a:rPr lang="fr-FR" sz="2000" b="1" dirty="0" smtClean="0"/>
              <a:t>() </a:t>
            </a:r>
            <a:r>
              <a:rPr lang="fr-FR" sz="2000" dirty="0"/>
              <a:t>(avec visibilité « </a:t>
            </a:r>
            <a:r>
              <a:rPr lang="fr-FR" sz="2000" b="1" dirty="0">
                <a:latin typeface="Arial Narrow" panose="020B0606020202030204" pitchFamily="34" charset="0"/>
              </a:rPr>
              <a:t>public</a:t>
            </a:r>
            <a:r>
              <a:rPr lang="fr-FR" sz="2000" dirty="0" smtClean="0"/>
              <a:t>») pour </a:t>
            </a:r>
            <a:r>
              <a:rPr lang="fr-FR" sz="2000" dirty="0"/>
              <a:t>encapsuler les valeurs des champs de la table dans l’objet </a:t>
            </a:r>
            <a:r>
              <a:rPr lang="fr-FR" sz="2000" dirty="0" smtClean="0"/>
              <a:t>instancié</a:t>
            </a:r>
            <a:endParaRPr lang="fr-FR" sz="2000" dirty="0"/>
          </a:p>
          <a:p>
            <a:pPr algn="just">
              <a:buFont typeface="Arial" pitchFamily="34" charset="0"/>
              <a:buChar char="•"/>
            </a:pPr>
            <a:endParaRPr lang="fr-F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24" y="894492"/>
            <a:ext cx="887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Roadmap: 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modèle </a:t>
            </a: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 données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endParaRPr lang="fr-FR" sz="27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5999" y="1797337"/>
            <a:ext cx="9144000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public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class </a:t>
            </a:r>
            <a:r>
              <a:rPr lang="fr-FR" sz="2400" b="1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data_model_class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{</a:t>
            </a:r>
          </a:p>
          <a:p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private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id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;</a:t>
            </a:r>
          </a:p>
          <a:p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private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String </a:t>
            </a:r>
            <a:r>
              <a:rPr lang="fr-FR" sz="2400" b="1" dirty="0" smtClean="0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nom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;</a:t>
            </a:r>
          </a:p>
          <a:p>
            <a:r>
              <a:rPr lang="fr-FR" sz="2400" b="1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public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data_model_class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() { }</a:t>
            </a:r>
          </a:p>
          <a:p>
            <a:r>
              <a:rPr lang="fr-FR" sz="2400" b="1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public</a:t>
            </a:r>
            <a:r>
              <a:rPr lang="fr-FR" sz="24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data_model_class</a:t>
            </a:r>
            <a:r>
              <a:rPr lang="fr-FR" sz="24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id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, String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nom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{ </a:t>
            </a:r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this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.</a:t>
            </a:r>
            <a:r>
              <a:rPr lang="fr-FR" sz="2400" b="1" dirty="0" smtClean="0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 id 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= id; this.</a:t>
            </a:r>
            <a:r>
              <a:rPr lang="fr-FR" sz="2400" b="1" dirty="0" smtClean="0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nom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nom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; }</a:t>
            </a:r>
          </a:p>
          <a:p>
            <a:r>
              <a:rPr lang="fr-FR" sz="2400" b="1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public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get</a:t>
            </a:r>
            <a:r>
              <a:rPr lang="fr-FR" sz="2400" b="1" dirty="0" err="1" smtClean="0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Id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() {</a:t>
            </a:r>
          </a:p>
          <a:p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return </a:t>
            </a:r>
            <a:r>
              <a:rPr lang="fr-FR" sz="2400" b="1" dirty="0" smtClean="0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id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;</a:t>
            </a:r>
          </a:p>
          <a:p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}</a:t>
            </a:r>
          </a:p>
          <a:p>
            <a:r>
              <a:rPr lang="fr-FR" sz="2400" b="1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public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set</a:t>
            </a:r>
            <a:r>
              <a:rPr lang="fr-FR" sz="2400" b="1" dirty="0" err="1" smtClean="0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Id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id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) {</a:t>
            </a:r>
          </a:p>
          <a:p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this.</a:t>
            </a:r>
            <a:r>
              <a:rPr lang="fr-FR" sz="2400" b="1" dirty="0" smtClean="0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id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id</a:t>
            </a:r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;</a:t>
            </a:r>
          </a:p>
          <a:p>
            <a:r>
              <a:rPr lang="fr-FR" sz="2400" b="1" dirty="0" smtClean="0">
                <a:latin typeface="Arial Narrow" pitchFamily="34" charset="0"/>
                <a:cs typeface="Times New Roman" pitchFamily="18" charset="0"/>
              </a:rPr>
              <a:t>}</a:t>
            </a:r>
            <a:endParaRPr lang="fr-FR" sz="24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" name="Accolade fermante 18"/>
          <p:cNvSpPr/>
          <p:nvPr/>
        </p:nvSpPr>
        <p:spPr>
          <a:xfrm>
            <a:off x="2583641" y="2316237"/>
            <a:ext cx="214314" cy="50006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544707" y="2245110"/>
            <a:ext cx="5312094" cy="81525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Variables définis autant de  nombre des champs de la table</a:t>
            </a:r>
            <a:endParaRPr lang="fr-FR" b="1" dirty="0"/>
          </a:p>
        </p:txBody>
      </p:sp>
      <p:sp>
        <p:nvSpPr>
          <p:cNvPr id="21" name="Accolade fermante 20"/>
          <p:cNvSpPr/>
          <p:nvPr/>
        </p:nvSpPr>
        <p:spPr>
          <a:xfrm>
            <a:off x="3260146" y="4203510"/>
            <a:ext cx="285752" cy="196179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258218" y="4323386"/>
            <a:ext cx="4157463" cy="148187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Les méthodes </a:t>
            </a:r>
            <a:r>
              <a:rPr lang="fr-FR" b="1" dirty="0" err="1" smtClean="0"/>
              <a:t>get</a:t>
            </a:r>
            <a:r>
              <a:rPr lang="fr-FR" b="1" dirty="0" smtClean="0"/>
              <a:t>…() et set…() pour encapsuler les valeurs des champs de la table dans l’objet instancié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16024" y="894492"/>
            <a:ext cx="887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Roadmap: 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modèle </a:t>
            </a: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 données </a:t>
            </a:r>
          </a:p>
        </p:txBody>
      </p:sp>
    </p:spTree>
    <p:extLst>
      <p:ext uri="{BB962C8B-B14F-4D97-AF65-F5344CB8AC3E}">
        <p14:creationId xmlns:p14="http://schemas.microsoft.com/office/powerpoint/2010/main" val="16523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9756" y="1535131"/>
            <a:ext cx="8964487" cy="462937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fr-FR" sz="2000" dirty="0" smtClean="0">
                <a:latin typeface="Arial Narrow" pitchFamily="34" charset="0"/>
                <a:cs typeface="Times New Roman" pitchFamily="18" charset="0"/>
              </a:rPr>
              <a:t>  public </a:t>
            </a:r>
            <a:r>
              <a:rPr lang="fr-FR" sz="2000" dirty="0">
                <a:latin typeface="Arial Narrow" pitchFamily="34" charset="0"/>
                <a:cs typeface="Times New Roman" pitchFamily="18" charset="0"/>
              </a:rPr>
              <a:t>class </a:t>
            </a:r>
            <a:r>
              <a:rPr lang="fr-FR" sz="2000" b="1" dirty="0" err="1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CommentDbHelper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extends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SQLiteOpenHelper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{</a:t>
            </a:r>
          </a:p>
          <a:p>
            <a:pPr lvl="0" eaLnBrk="0" hangingPunct="0"/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static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final String </a:t>
            </a:r>
            <a:r>
              <a:rPr lang="fr-FR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TABLE__NAME 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= "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comments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";</a:t>
            </a:r>
          </a:p>
          <a:p>
            <a:pPr lvl="0" eaLnBrk="0" hangingPunct="0"/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static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final String </a:t>
            </a:r>
            <a:r>
              <a:rPr lang="fr-FR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CO</a:t>
            </a:r>
            <a:r>
              <a:rPr lang="fr-FR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LUMN_ID </a:t>
            </a:r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= 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"_id";</a:t>
            </a:r>
          </a:p>
          <a:p>
            <a:pPr lvl="0" eaLnBrk="0" hangingPunct="0"/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static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final String </a:t>
            </a:r>
            <a:r>
              <a:rPr lang="fr-FR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COLUMN_COMMENT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= "comment";</a:t>
            </a:r>
          </a:p>
          <a:p>
            <a:pPr lvl="0" eaLnBrk="0" hangingPunct="0"/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private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static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final String </a:t>
            </a:r>
            <a:r>
              <a:rPr lang="fr-FR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DATABASE_NAME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= "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commments.db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";</a:t>
            </a:r>
          </a:p>
          <a:p>
            <a:pPr lvl="0" eaLnBrk="0" hangingPunct="0"/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private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static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final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DATABASE_VERSION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= 1;</a:t>
            </a:r>
          </a:p>
          <a:p>
            <a:pPr lvl="0" eaLnBrk="0" hangingPunct="0"/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fr-FR" b="1" dirty="0">
                <a:latin typeface="Californian FB" panose="0207040306080B030204" pitchFamily="18" charset="0"/>
                <a:cs typeface="Times New Roman" pitchFamily="18" charset="0"/>
              </a:rPr>
              <a:t>// Commande </a:t>
            </a:r>
            <a:r>
              <a:rPr lang="fr-FR" b="1" dirty="0" err="1">
                <a:latin typeface="Californian FB" panose="0207040306080B030204" pitchFamily="18" charset="0"/>
                <a:cs typeface="Times New Roman" pitchFamily="18" charset="0"/>
              </a:rPr>
              <a:t>sql</a:t>
            </a:r>
            <a:r>
              <a:rPr lang="fr-FR" b="1" dirty="0">
                <a:latin typeface="Californian FB" panose="0207040306080B030204" pitchFamily="18" charset="0"/>
                <a:cs typeface="Times New Roman" pitchFamily="18" charset="0"/>
              </a:rPr>
              <a:t> ( </a:t>
            </a:r>
            <a:r>
              <a:rPr lang="fr-FR" b="1" dirty="0" err="1">
                <a:latin typeface="Californian FB" panose="0207040306080B030204" pitchFamily="18" charset="0"/>
                <a:cs typeface="Times New Roman" pitchFamily="18" charset="0"/>
              </a:rPr>
              <a:t>sql</a:t>
            </a:r>
            <a:r>
              <a:rPr lang="fr-FR" b="1" dirty="0">
                <a:latin typeface="Californian FB" panose="0207040306080B030204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Californian FB" panose="0207040306080B030204" pitchFamily="18" charset="0"/>
                <a:cs typeface="Times New Roman" pitchFamily="18" charset="0"/>
              </a:rPr>
              <a:t>statement</a:t>
            </a:r>
            <a:r>
              <a:rPr lang="fr-FR" b="1" dirty="0">
                <a:latin typeface="Californian FB" panose="0207040306080B030204" pitchFamily="18" charset="0"/>
                <a:cs typeface="Times New Roman" pitchFamily="18" charset="0"/>
              </a:rPr>
              <a:t>) pour la création de la table de la base de données</a:t>
            </a:r>
          </a:p>
          <a:p>
            <a:pPr lvl="0" eaLnBrk="0" hangingPunct="0"/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private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static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final String </a:t>
            </a:r>
            <a:r>
              <a:rPr lang="fr-FR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DATABASE_CREATE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= "CREATE TABLE "</a:t>
            </a:r>
          </a:p>
          <a:p>
            <a:pPr lvl="0" eaLnBrk="0" hangingPunct="0"/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           + TABLE__NAME + "(" + COLUMN_ID</a:t>
            </a:r>
          </a:p>
          <a:p>
            <a:pPr lvl="0" eaLnBrk="0" hangingPunct="0"/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           + " INTEGER PRIMARY KEY 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autoincrement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, " + COLUMN_COMMENT</a:t>
            </a:r>
          </a:p>
          <a:p>
            <a:pPr lvl="0" eaLnBrk="0" hangingPunct="0"/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           + " 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text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not 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);";</a:t>
            </a:r>
          </a:p>
          <a:p>
            <a:pPr lvl="0" eaLnBrk="0" hangingPunct="0"/>
            <a:r>
              <a:rPr lang="fr-FR" b="1" dirty="0">
                <a:latin typeface="Californian FB" panose="0207040306080B030204" pitchFamily="18" charset="0"/>
                <a:cs typeface="Times New Roman" pitchFamily="18" charset="0"/>
              </a:rPr>
              <a:t>    // Commande </a:t>
            </a:r>
            <a:r>
              <a:rPr lang="fr-FR" b="1" dirty="0" err="1">
                <a:latin typeface="Californian FB" panose="0207040306080B030204" pitchFamily="18" charset="0"/>
                <a:cs typeface="Times New Roman" pitchFamily="18" charset="0"/>
              </a:rPr>
              <a:t>sql</a:t>
            </a:r>
            <a:r>
              <a:rPr lang="fr-FR" b="1" dirty="0">
                <a:latin typeface="Californian FB" panose="0207040306080B030204" pitchFamily="18" charset="0"/>
                <a:cs typeface="Times New Roman" pitchFamily="18" charset="0"/>
              </a:rPr>
              <a:t> ( </a:t>
            </a:r>
            <a:r>
              <a:rPr lang="fr-FR" b="1" dirty="0" err="1">
                <a:latin typeface="Californian FB" panose="0207040306080B030204" pitchFamily="18" charset="0"/>
                <a:cs typeface="Times New Roman" pitchFamily="18" charset="0"/>
              </a:rPr>
              <a:t>sql</a:t>
            </a:r>
            <a:r>
              <a:rPr lang="fr-FR" b="1" dirty="0">
                <a:latin typeface="Californian FB" panose="0207040306080B030204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Californian FB" panose="0207040306080B030204" pitchFamily="18" charset="0"/>
                <a:cs typeface="Times New Roman" pitchFamily="18" charset="0"/>
              </a:rPr>
              <a:t>statement</a:t>
            </a:r>
            <a:r>
              <a:rPr lang="fr-FR" b="1" dirty="0">
                <a:latin typeface="Californian FB" panose="0207040306080B030204" pitchFamily="18" charset="0"/>
                <a:cs typeface="Times New Roman" pitchFamily="18" charset="0"/>
              </a:rPr>
              <a:t>) pour la </a:t>
            </a:r>
            <a:r>
              <a:rPr lang="fr-FR" b="1" dirty="0" smtClean="0">
                <a:latin typeface="Californian FB" panose="0207040306080B030204" pitchFamily="18" charset="0"/>
                <a:cs typeface="Times New Roman" pitchFamily="18" charset="0"/>
              </a:rPr>
              <a:t>suppression </a:t>
            </a:r>
            <a:r>
              <a:rPr lang="fr-FR" b="1" dirty="0">
                <a:latin typeface="Californian FB" panose="0207040306080B030204" pitchFamily="18" charset="0"/>
                <a:cs typeface="Times New Roman" pitchFamily="18" charset="0"/>
              </a:rPr>
              <a:t>de la table de la base de données</a:t>
            </a:r>
          </a:p>
          <a:p>
            <a:pPr lvl="0" eaLnBrk="0" hangingPunct="0"/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private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static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final String </a:t>
            </a:r>
            <a:r>
              <a:rPr lang="fr-FR" sz="20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SQL_DELETE_ENTRIES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=  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"DROP TABLE IF EXISTS " + TABLE__NAME;</a:t>
            </a:r>
            <a:endParaRPr lang="fr-FR" sz="2000" b="1" dirty="0">
              <a:solidFill>
                <a:schemeClr val="dk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24" y="894492"/>
            <a:ext cx="887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Roadmap: </a:t>
            </a:r>
            <a:r>
              <a:rPr lang="fr-F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constantes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fr-F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l'application</a:t>
            </a: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-14683" y="1617984"/>
            <a:ext cx="9158683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u="sng" dirty="0"/>
              <a:t>déclarées</a:t>
            </a:r>
            <a:r>
              <a:rPr lang="fr-FR" sz="2400" dirty="0"/>
              <a:t> et </a:t>
            </a:r>
            <a:r>
              <a:rPr lang="fr-FR" sz="2400" u="sng" dirty="0"/>
              <a:t>définies</a:t>
            </a:r>
            <a:r>
              <a:rPr lang="fr-FR" sz="2400" dirty="0"/>
              <a:t> dans </a:t>
            </a:r>
            <a:r>
              <a:rPr lang="fr-FR" sz="2400" b="1" dirty="0"/>
              <a:t>la classe d’aide </a:t>
            </a:r>
            <a:r>
              <a:rPr lang="fr-FR" sz="2400" dirty="0" smtClean="0"/>
              <a:t>sous frome: </a:t>
            </a:r>
          </a:p>
          <a:p>
            <a:pPr algn="just"/>
            <a:endParaRPr lang="fr-FR" sz="1050" dirty="0" smtClean="0"/>
          </a:p>
          <a:p>
            <a:pPr marL="442913" indent="-257175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des </a:t>
            </a:r>
            <a:r>
              <a:rPr lang="fr-FR" sz="2200" b="1" dirty="0" smtClean="0"/>
              <a:t>Variables </a:t>
            </a:r>
            <a:r>
              <a:rPr lang="fr-FR" sz="2200" b="1" dirty="0"/>
              <a:t>de classe </a:t>
            </a:r>
            <a:r>
              <a:rPr lang="fr-FR" sz="2200" dirty="0"/>
              <a:t>(”statiques”) </a:t>
            </a:r>
            <a:r>
              <a:rPr lang="fr-FR" sz="2200" b="1" dirty="0"/>
              <a:t>accessible par notation </a:t>
            </a:r>
            <a:r>
              <a:rPr lang="fr-FR" sz="2200" b="1" dirty="0" smtClean="0"/>
              <a:t>pointée </a:t>
            </a:r>
            <a:r>
              <a:rPr lang="fr-FR" sz="2200" b="1" dirty="0"/>
              <a:t>via la classe ou via une </a:t>
            </a:r>
            <a:r>
              <a:rPr lang="fr-FR" sz="2200" b="1" dirty="0" smtClean="0"/>
              <a:t>instance</a:t>
            </a:r>
            <a:r>
              <a:rPr lang="fr-FR" sz="2200" dirty="0" smtClean="0"/>
              <a:t> pour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1143000" indent="-342900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Définir </a:t>
            </a:r>
            <a:r>
              <a:rPr lang="fr-FR" sz="2000" dirty="0"/>
              <a:t>le nom de la </a:t>
            </a:r>
            <a:r>
              <a:rPr lang="fr-FR" sz="2000" dirty="0" smtClean="0"/>
              <a:t>DB</a:t>
            </a:r>
            <a:r>
              <a:rPr lang="fr-FR" sz="2000" dirty="0" smtClean="0"/>
              <a:t> </a:t>
            </a:r>
            <a:r>
              <a:rPr lang="fr-FR" sz="2000" dirty="0" err="1"/>
              <a:t>SQLite</a:t>
            </a:r>
            <a:r>
              <a:rPr lang="fr-FR" sz="2000" dirty="0"/>
              <a:t> et la(les) table(s</a:t>
            </a:r>
            <a:r>
              <a:rPr lang="fr-FR" sz="2000" dirty="0" smtClean="0"/>
              <a:t>)</a:t>
            </a:r>
          </a:p>
          <a:p>
            <a:pPr marL="1143000" indent="-342900" algn="just">
              <a:buFont typeface="Wingdings" panose="05000000000000000000" pitchFamily="2" charset="2"/>
              <a:buChar char="à"/>
            </a:pPr>
            <a:endParaRPr lang="fr-FR" sz="2000" dirty="0"/>
          </a:p>
          <a:p>
            <a:pPr marL="800100"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Définir </a:t>
            </a:r>
            <a:r>
              <a:rPr lang="fr-FR" sz="2000" dirty="0"/>
              <a:t>les champs de la table</a:t>
            </a:r>
          </a:p>
          <a:p>
            <a:pPr algn="just"/>
            <a:endParaRPr lang="fr-FR" sz="1200" dirty="0"/>
          </a:p>
          <a:p>
            <a:pPr marL="442913" indent="-257175" algn="just">
              <a:buFont typeface="Arial" panose="020B0604020202020204" pitchFamily="34" charset="0"/>
              <a:buChar char="•"/>
            </a:pPr>
            <a:r>
              <a:rPr lang="fr-FR" sz="2200" dirty="0"/>
              <a:t>et des requêtes (</a:t>
            </a:r>
            <a:r>
              <a:rPr lang="fr-FR" sz="2200" b="1" dirty="0" err="1"/>
              <a:t>typical</a:t>
            </a:r>
            <a:r>
              <a:rPr lang="fr-FR" sz="2200" b="1" dirty="0"/>
              <a:t> </a:t>
            </a:r>
            <a:r>
              <a:rPr lang="fr-FR" sz="2200" b="1" dirty="0" err="1"/>
              <a:t>statements</a:t>
            </a:r>
            <a:r>
              <a:rPr lang="fr-FR" sz="2200" dirty="0"/>
              <a:t>) de </a:t>
            </a:r>
            <a:r>
              <a:rPr lang="fr-FR" sz="2200" b="1" dirty="0"/>
              <a:t>création</a:t>
            </a:r>
            <a:r>
              <a:rPr lang="fr-FR" sz="2200" dirty="0"/>
              <a:t> et </a:t>
            </a:r>
            <a:r>
              <a:rPr lang="fr-FR" sz="2200" b="1" dirty="0"/>
              <a:t>destruction</a:t>
            </a:r>
            <a:r>
              <a:rPr lang="fr-FR" sz="2200" dirty="0"/>
              <a:t> de la </a:t>
            </a:r>
            <a:r>
              <a:rPr lang="fr-FR" sz="2200" dirty="0" smtClean="0"/>
              <a:t>DB.</a:t>
            </a:r>
            <a:endParaRPr lang="fr-FR" sz="2200" dirty="0"/>
          </a:p>
          <a:p>
            <a:pPr marL="185738" indent="-100013" algn="just"/>
            <a:endParaRPr lang="fr-FR" dirty="0" smtClean="0"/>
          </a:p>
          <a:p>
            <a:pPr marL="185738" indent="-100013" algn="just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6024" y="894492"/>
            <a:ext cx="887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Roadmap: </a:t>
            </a:r>
            <a:r>
              <a:rPr lang="fr-F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constantes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fr-F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l'application</a:t>
            </a: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-14684" y="1325518"/>
            <a:ext cx="9158683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un bon </a:t>
            </a:r>
            <a:r>
              <a:rPr lang="fr-FR" sz="2400" b="1" dirty="0"/>
              <a:t>design pattern </a:t>
            </a:r>
            <a:r>
              <a:rPr lang="fr-FR" sz="2400" dirty="0" smtClean="0"/>
              <a:t>pour </a:t>
            </a:r>
            <a:r>
              <a:rPr lang="fr-FR" sz="2400" b="1" dirty="0" smtClean="0"/>
              <a:t>l’</a:t>
            </a:r>
            <a:r>
              <a:rPr lang="fr-FR" sz="2400" b="1" dirty="0" err="1" smtClean="0"/>
              <a:t>accés</a:t>
            </a:r>
            <a:r>
              <a:rPr lang="fr-FR" sz="2400" dirty="0" smtClean="0"/>
              <a:t> </a:t>
            </a:r>
            <a:r>
              <a:rPr lang="fr-FR" sz="2400" dirty="0"/>
              <a:t>aux </a:t>
            </a:r>
            <a:r>
              <a:rPr lang="fr-FR" sz="2400" dirty="0" smtClean="0"/>
              <a:t>données est d’utiliser </a:t>
            </a:r>
            <a:r>
              <a:rPr lang="fr-FR" sz="2400" dirty="0"/>
              <a:t>un objet d'une classe </a:t>
            </a:r>
            <a:r>
              <a:rPr lang="fr-FR" sz="2400" b="1" dirty="0" smtClean="0"/>
              <a:t>DAO (Data </a:t>
            </a:r>
            <a:r>
              <a:rPr lang="fr-FR" sz="2400" b="1" dirty="0"/>
              <a:t>Access Object</a:t>
            </a:r>
            <a:r>
              <a:rPr lang="fr-FR" sz="2400" b="1" dirty="0" smtClean="0"/>
              <a:t>) </a:t>
            </a:r>
            <a:r>
              <a:rPr lang="fr-FR" sz="2400" dirty="0" smtClean="0"/>
              <a:t>qui permet de:</a:t>
            </a:r>
          </a:p>
          <a:p>
            <a:pPr algn="just"/>
            <a:endParaRPr lang="fr-FR" dirty="0" smtClean="0"/>
          </a:p>
          <a:p>
            <a:pPr marL="185738" indent="-100013"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Créer la </a:t>
            </a:r>
            <a:r>
              <a:rPr lang="fr-FR" sz="2000" dirty="0"/>
              <a:t>base de données à l'aide d'un </a:t>
            </a:r>
            <a:r>
              <a:rPr lang="fr-FR" sz="2000" dirty="0" smtClean="0"/>
              <a:t>SQL </a:t>
            </a:r>
            <a:r>
              <a:rPr lang="fr-FR" sz="2000" dirty="0" err="1" smtClean="0"/>
              <a:t>helper</a:t>
            </a:r>
            <a:r>
              <a:rPr lang="fr-FR" sz="2000" dirty="0" smtClean="0"/>
              <a:t> via le constructeur de la classe</a:t>
            </a:r>
          </a:p>
          <a:p>
            <a:pPr marL="185738" indent="-100013" algn="just"/>
            <a:r>
              <a:rPr lang="fr-FR" sz="2000" dirty="0" smtClean="0"/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ouvrir et fermer une instance de la DB </a:t>
            </a:r>
            <a:r>
              <a:rPr lang="fr-FR" sz="2000" dirty="0" err="1" smtClean="0"/>
              <a:t>SQLite</a:t>
            </a:r>
            <a:r>
              <a:rPr lang="fr-FR" sz="2000" dirty="0" smtClean="0"/>
              <a:t> </a:t>
            </a:r>
            <a:r>
              <a:rPr lang="fr-FR" sz="2000" dirty="0"/>
              <a:t>(Maintient la </a:t>
            </a:r>
            <a:r>
              <a:rPr lang="fr-FR" sz="2000" dirty="0" smtClean="0"/>
              <a:t>connexion</a:t>
            </a:r>
            <a:r>
              <a:rPr lang="fr-FR" sz="2000" dirty="0" smtClean="0"/>
              <a:t>)</a:t>
            </a:r>
            <a:endParaRPr lang="fr-FR" sz="2000" dirty="0" smtClean="0"/>
          </a:p>
          <a:p>
            <a:pPr marL="185738" indent="-100013" algn="just"/>
            <a:endParaRPr lang="fr-FR" sz="2000" dirty="0"/>
          </a:p>
          <a:p>
            <a:pPr marL="185738" indent="-100013" algn="just"/>
            <a:endParaRPr lang="fr-FR" dirty="0" smtClean="0"/>
          </a:p>
          <a:p>
            <a:pPr marL="185738" indent="-100013" algn="just"/>
            <a:endParaRPr lang="fr-FR" dirty="0"/>
          </a:p>
          <a:p>
            <a:pPr marL="185738" indent="-100013" algn="just"/>
            <a:endParaRPr lang="fr-FR" dirty="0" smtClean="0"/>
          </a:p>
          <a:p>
            <a:pPr marL="185738" indent="-100013" algn="just"/>
            <a:endParaRPr lang="fr-FR" sz="1050" dirty="0"/>
          </a:p>
          <a:p>
            <a:pPr marL="185738" indent="-100013"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Masquer les manipulations </a:t>
            </a:r>
            <a:r>
              <a:rPr lang="fr-FR" sz="2000" b="1" dirty="0"/>
              <a:t>CRUD</a:t>
            </a:r>
            <a:r>
              <a:rPr lang="fr-FR" sz="2000" dirty="0"/>
              <a:t> sous </a:t>
            </a:r>
            <a:r>
              <a:rPr lang="fr-FR" sz="2000" dirty="0" smtClean="0"/>
              <a:t>jacentes (</a:t>
            </a:r>
            <a:r>
              <a:rPr lang="fr-FR" sz="2000" dirty="0"/>
              <a:t>requête SQL, etc.) </a:t>
            </a:r>
            <a:endParaRPr lang="fr-FR" sz="2000" dirty="0" smtClean="0"/>
          </a:p>
          <a:p>
            <a:pPr marL="714375" indent="-85725" algn="just">
              <a:buFont typeface="Arial" panose="020B0604020202020204" pitchFamily="34" charset="0"/>
              <a:buChar char="•"/>
            </a:pPr>
            <a:r>
              <a:rPr lang="fr-FR" dirty="0" smtClean="0"/>
              <a:t>    insérer </a:t>
            </a:r>
            <a:r>
              <a:rPr lang="fr-FR" dirty="0"/>
              <a:t>des données dans la BD par la méthode </a:t>
            </a:r>
            <a:r>
              <a:rPr lang="fr-FR" b="1" dirty="0"/>
              <a:t>insert() </a:t>
            </a:r>
            <a:r>
              <a:rPr lang="fr-FR" dirty="0"/>
              <a:t>de </a:t>
            </a:r>
            <a:r>
              <a:rPr lang="fr-FR" dirty="0" smtClean="0"/>
              <a:t>la classe </a:t>
            </a:r>
            <a:r>
              <a:rPr lang="fr-FR" b="1" dirty="0" err="1"/>
              <a:t>SQLiteDatabase</a:t>
            </a:r>
            <a:endParaRPr lang="fr-FR" b="1" dirty="0"/>
          </a:p>
          <a:p>
            <a:pPr marL="900113" indent="-357188" algn="just">
              <a:buFont typeface="Arial" panose="020B0604020202020204" pitchFamily="34" charset="0"/>
              <a:buChar char="•"/>
            </a:pPr>
            <a:r>
              <a:rPr lang="fr-FR" dirty="0" smtClean="0"/>
              <a:t>retourner </a:t>
            </a:r>
            <a:r>
              <a:rPr lang="fr-FR" dirty="0"/>
              <a:t>toutes les données d'une table par la </a:t>
            </a:r>
            <a:r>
              <a:rPr lang="fr-FR" dirty="0" smtClean="0"/>
              <a:t>méthode </a:t>
            </a:r>
            <a:r>
              <a:rPr lang="fr-FR" b="1" dirty="0" err="1" smtClean="0"/>
              <a:t>query</a:t>
            </a:r>
            <a:r>
              <a:rPr lang="fr-FR" b="1" dirty="0"/>
              <a:t>() </a:t>
            </a:r>
            <a:r>
              <a:rPr lang="fr-FR" dirty="0"/>
              <a:t>de la classe </a:t>
            </a:r>
            <a:r>
              <a:rPr lang="fr-FR" b="1" dirty="0" err="1" smtClean="0"/>
              <a:t>SQLiteDatabase</a:t>
            </a:r>
            <a:endParaRPr lang="fr-FR" b="1" dirty="0" smtClean="0"/>
          </a:p>
          <a:p>
            <a:pPr marL="900113" indent="-357188" algn="just">
              <a:buFont typeface="Arial" panose="020B0604020202020204" pitchFamily="34" charset="0"/>
              <a:buChar char="•"/>
            </a:pPr>
            <a:endParaRPr lang="fr-FR" sz="6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49610" y="3336667"/>
            <a:ext cx="5411716" cy="10591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 public </a:t>
            </a:r>
            <a:r>
              <a:rPr lang="fr-FR" sz="2400" b="1" dirty="0" err="1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SQLiteDatabase</a:t>
            </a:r>
            <a:r>
              <a:rPr lang="fr-FR" sz="2400" b="1" dirty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 open() </a:t>
            </a:r>
            <a:endParaRPr lang="fr-FR" sz="2400" b="1" dirty="0" smtClean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sz="2400" b="1" dirty="0" err="1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void</a:t>
            </a:r>
            <a:r>
              <a:rPr lang="fr-FR" sz="2400" b="1" dirty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 close()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6063679"/>
            <a:ext cx="563732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algn="just"/>
            <a:r>
              <a:rPr lang="fr-FR" sz="2400" b="1" dirty="0" smtClean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Lier </a:t>
            </a:r>
            <a:r>
              <a:rPr lang="fr-FR" sz="2400" b="1" u="sng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le modèle de données </a:t>
            </a:r>
            <a:r>
              <a:rPr lang="fr-FR" sz="2400" b="1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à </a:t>
            </a:r>
            <a:r>
              <a:rPr lang="fr-FR" sz="2400" b="1" u="sng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l’UI de l’activité</a:t>
            </a:r>
            <a:r>
              <a:rPr lang="fr-FR" sz="2400" b="1" dirty="0" smtClean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  <a:endParaRPr lang="fr-FR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24" y="894492"/>
            <a:ext cx="887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Roadmap: 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classe 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du DAO</a:t>
            </a: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699642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Pour afficher </a:t>
            </a:r>
            <a:r>
              <a:rPr lang="fr-FR" sz="2400" dirty="0" smtClean="0"/>
              <a:t>les </a:t>
            </a:r>
            <a:r>
              <a:rPr lang="fr-FR" sz="2400" dirty="0"/>
              <a:t>enregistrements </a:t>
            </a:r>
            <a:r>
              <a:rPr lang="fr-FR" sz="2400" dirty="0" smtClean="0"/>
              <a:t>d’une table (Model) sur l’UI (IHM), l’activité (</a:t>
            </a:r>
            <a:r>
              <a:rPr lang="fr-FR" sz="2400" dirty="0" err="1" smtClean="0"/>
              <a:t>Controler</a:t>
            </a:r>
            <a:r>
              <a:rPr lang="fr-FR" sz="2400" dirty="0" smtClean="0"/>
              <a:t>) est le responsable du </a:t>
            </a:r>
            <a:r>
              <a:rPr lang="fr-FR" sz="2400" b="1" u="sng" dirty="0"/>
              <a:t>mappage</a:t>
            </a:r>
            <a:r>
              <a:rPr lang="fr-FR" sz="2400" b="1" dirty="0"/>
              <a:t> des colonnes </a:t>
            </a:r>
            <a:r>
              <a:rPr lang="fr-FR" sz="2400" dirty="0" smtClean="0"/>
              <a:t>(DAO) </a:t>
            </a:r>
            <a:r>
              <a:rPr lang="fr-FR" sz="2400" b="1" dirty="0" smtClean="0"/>
              <a:t>vers </a:t>
            </a:r>
            <a:r>
              <a:rPr lang="fr-FR" sz="2400" b="1" dirty="0"/>
              <a:t>les vues</a:t>
            </a:r>
            <a:r>
              <a:rPr lang="fr-FR" sz="2400" dirty="0" smtClean="0"/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Ce mappage est basé </a:t>
            </a:r>
            <a:r>
              <a:rPr lang="fr-FR" sz="2400" dirty="0" smtClean="0"/>
              <a:t>sur </a:t>
            </a:r>
            <a:r>
              <a:rPr lang="fr-FR" sz="2400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628650" indent="-271463" algn="just"/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objet </a:t>
            </a:r>
            <a:r>
              <a:rPr lang="fr-FR" sz="2400" dirty="0" smtClean="0"/>
              <a:t>« </a:t>
            </a:r>
            <a:r>
              <a:rPr lang="fr-FR" sz="2400" b="1" dirty="0" smtClean="0">
                <a:latin typeface="Arial Narrow" panose="020B0606020202030204" pitchFamily="34" charset="0"/>
              </a:rPr>
              <a:t>adapter</a:t>
            </a:r>
            <a:r>
              <a:rPr lang="fr-FR" sz="2400" dirty="0" smtClean="0"/>
              <a:t>»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1171575" indent="-271463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 pont </a:t>
            </a:r>
            <a:r>
              <a:rPr lang="fr-FR" sz="2000" dirty="0" smtClean="0"/>
              <a:t>(</a:t>
            </a:r>
            <a:r>
              <a:rPr lang="fr-FR" sz="2000" b="1" dirty="0" smtClean="0"/>
              <a:t>bridge</a:t>
            </a:r>
            <a:r>
              <a:rPr lang="fr-FR" sz="2000" dirty="0" smtClean="0"/>
              <a:t>) entre les </a:t>
            </a:r>
            <a:r>
              <a:rPr lang="fr-FR" sz="2000" b="1" dirty="0" smtClean="0"/>
              <a:t>composants graphiques (vues</a:t>
            </a:r>
            <a:r>
              <a:rPr lang="fr-FR" sz="2000" b="1" dirty="0"/>
              <a:t>)</a:t>
            </a:r>
            <a:r>
              <a:rPr lang="fr-FR" sz="2000" dirty="0"/>
              <a:t> </a:t>
            </a:r>
            <a:r>
              <a:rPr lang="fr-FR" sz="2000" dirty="0" smtClean="0"/>
              <a:t>et </a:t>
            </a:r>
            <a:r>
              <a:rPr lang="fr-FR" sz="2000" dirty="0"/>
              <a:t>les </a:t>
            </a:r>
            <a:r>
              <a:rPr lang="fr-FR" sz="2000" b="1" dirty="0"/>
              <a:t>données sous-jacentes </a:t>
            </a:r>
            <a:r>
              <a:rPr lang="fr-FR" sz="2000" dirty="0"/>
              <a:t>pour </a:t>
            </a:r>
            <a:r>
              <a:rPr lang="fr-FR" sz="2000" dirty="0" smtClean="0"/>
              <a:t>chaque </a:t>
            </a:r>
            <a:r>
              <a:rPr lang="fr-FR" sz="2000" dirty="0"/>
              <a:t>vue (data source</a:t>
            </a:r>
            <a:r>
              <a:rPr lang="fr-FR" sz="2000" dirty="0" smtClean="0"/>
              <a:t>).</a:t>
            </a:r>
            <a:endParaRPr lang="fr-FR" sz="2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6024" y="894492"/>
            <a:ext cx="8878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Roadmap: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design pattern MVC: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l'IHM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UI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&amp; Activity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097" y="5157192"/>
            <a:ext cx="88229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400" dirty="0" smtClean="0"/>
              <a:t>composants </a:t>
            </a:r>
            <a:r>
              <a:rPr lang="fr-FR" sz="2400" dirty="0"/>
              <a:t>graphiques (vues</a:t>
            </a:r>
            <a:r>
              <a:rPr lang="fr-FR" sz="2400" dirty="0" smtClean="0"/>
              <a:t>) de type </a:t>
            </a:r>
            <a:r>
              <a:rPr lang="fr-FR" sz="2400" b="1" dirty="0" smtClean="0"/>
              <a:t>« </a:t>
            </a:r>
            <a:r>
              <a:rPr lang="fr-FR" sz="2400" b="1" dirty="0" err="1">
                <a:latin typeface="Arial Narrow" panose="020B0606020202030204" pitchFamily="34" charset="0"/>
              </a:rPr>
              <a:t>AdapterView</a:t>
            </a:r>
            <a:r>
              <a:rPr lang="fr-FR" sz="2400" b="1" dirty="0" smtClean="0"/>
              <a:t> » 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FR" sz="1600" b="1" dirty="0" smtClean="0"/>
          </a:p>
          <a:p>
            <a:pPr marL="714375" indent="185738"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# use case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2" descr="https://i.imgur.com/mk82J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80" y="2708920"/>
            <a:ext cx="7390175" cy="213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024" y="894492"/>
            <a:ext cx="8878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Roadmap: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design pattern MVC: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l'IHM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UI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&amp; Activity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2508" y="4345359"/>
            <a:ext cx="147989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ctr"/>
            <a:r>
              <a:rPr lang="fr-FR" sz="1400" b="1" dirty="0" err="1">
                <a:latin typeface="Verdana" panose="020B0604030504040204" pitchFamily="34" charset="0"/>
              </a:rPr>
              <a:t>ListActivities</a:t>
            </a:r>
            <a:endParaRPr lang="fr-FR" sz="1400" b="1" i="0" u="none" strike="noStrike" dirty="0">
              <a:effectLst/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2003" y="4664170"/>
            <a:ext cx="163855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ctr"/>
            <a:endParaRPr lang="fr-FR" sz="1200" b="1" i="0" u="none" strike="noStrike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74688" y="3304780"/>
            <a:ext cx="7931224" cy="628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ArrayAdapter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Context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context</a:t>
            </a:r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resource</a:t>
            </a:r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List&lt;T&gt; </a:t>
            </a:r>
            <a:r>
              <a:rPr lang="fr-FR" sz="2000" b="1" dirty="0" err="1">
                <a:latin typeface="Arial Narrow" pitchFamily="34" charset="0"/>
                <a:cs typeface="Times New Roman" pitchFamily="18" charset="0"/>
              </a:rPr>
              <a:t>objects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)</a:t>
            </a:r>
            <a:endParaRPr lang="fr-FR" sz="2000" b="1" dirty="0">
              <a:solidFill>
                <a:schemeClr val="dk1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88" y="3971877"/>
            <a:ext cx="8045784" cy="2481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56792"/>
            <a:ext cx="909637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7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L’objet « </a:t>
            </a:r>
            <a:r>
              <a:rPr lang="fr-FR" sz="2800" b="1" dirty="0">
                <a:latin typeface="Arial Narrow" panose="020B0606020202030204" pitchFamily="34" charset="0"/>
              </a:rPr>
              <a:t>adapter</a:t>
            </a:r>
            <a:r>
              <a:rPr lang="fr-FR" sz="2400" dirty="0"/>
              <a:t>» peut être:</a:t>
            </a: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1200" dirty="0"/>
          </a:p>
          <a:p>
            <a:pPr marL="900113" indent="-185738" algn="just"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000" dirty="0"/>
              <a:t>« </a:t>
            </a:r>
            <a:r>
              <a:rPr lang="fr-FR" sz="2000" b="1" dirty="0">
                <a:latin typeface="Arial Narrow" panose="020B0606020202030204" pitchFamily="34" charset="0"/>
              </a:rPr>
              <a:t>Basic </a:t>
            </a:r>
            <a:r>
              <a:rPr lang="fr-FR" sz="2000" b="1" dirty="0" err="1">
                <a:latin typeface="Arial Narrow" panose="020B0606020202030204" pitchFamily="34" charset="0"/>
              </a:rPr>
              <a:t>ArrayAdapter</a:t>
            </a:r>
            <a:r>
              <a:rPr lang="fr-FR" sz="2000" dirty="0"/>
              <a:t> » pour une liste d'un seul type de données statiques</a:t>
            </a:r>
          </a:p>
          <a:p>
            <a:pPr marL="900113" indent="-185738" algn="just">
              <a:buFont typeface="Wingdings" panose="05000000000000000000" pitchFamily="2" charset="2"/>
              <a:buChar char="Ø"/>
            </a:pPr>
            <a:r>
              <a:rPr lang="fr-FR" sz="2000" dirty="0"/>
              <a:t> Ou « </a:t>
            </a:r>
            <a:r>
              <a:rPr lang="fr-FR" sz="2000" b="1" dirty="0" err="1">
                <a:latin typeface="Arial Narrow" panose="020B0606020202030204" pitchFamily="34" charset="0"/>
              </a:rPr>
              <a:t>SimpleCursorAdapter</a:t>
            </a:r>
            <a:r>
              <a:rPr lang="fr-FR" sz="2000" dirty="0"/>
              <a:t> » pour les résultats </a:t>
            </a:r>
            <a:r>
              <a:rPr lang="fr-FR" sz="2000" b="1" dirty="0" err="1"/>
              <a:t>Cursor</a:t>
            </a:r>
            <a:r>
              <a:rPr lang="fr-FR" sz="2000" b="1" dirty="0"/>
              <a:t> </a:t>
            </a:r>
            <a:r>
              <a:rPr lang="fr-FR" sz="2000" b="1" dirty="0" err="1"/>
              <a:t>query</a:t>
            </a:r>
            <a:r>
              <a:rPr lang="fr-FR" sz="2000" b="1" dirty="0"/>
              <a:t> </a:t>
            </a:r>
            <a:r>
              <a:rPr lang="fr-FR" sz="20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24" y="894492"/>
            <a:ext cx="8878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Roadmap: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design pattern MVC: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l'IHM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UI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&amp; Activity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miro.medium.com/v2/resize:fit:700/1*2eBdh0vLZjUyCDF6x1Eqv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0" y="1484784"/>
            <a:ext cx="7516678" cy="434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CRUD 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6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36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ead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Update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36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506" y="2215311"/>
            <a:ext cx="899849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ym typeface="Wingdings" panose="05000000000000000000" pitchFamily="2" charset="2"/>
              </a:rPr>
              <a:t>Utilisation d’une </a:t>
            </a:r>
            <a:r>
              <a:rPr lang="fr-FR" sz="2000" b="1" dirty="0">
                <a:sym typeface="Wingdings" panose="05000000000000000000" pitchFamily="2" charset="2"/>
              </a:rPr>
              <a:t>ressource </a:t>
            </a:r>
            <a:r>
              <a:rPr lang="fr-FR" sz="2000" b="1" dirty="0" err="1">
                <a:sym typeface="Wingdings" panose="05000000000000000000" pitchFamily="2" charset="2"/>
              </a:rPr>
              <a:t>layout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dirty="0">
                <a:sym typeface="Wingdings" panose="05000000000000000000" pitchFamily="2" charset="2"/>
              </a:rPr>
              <a:t>« </a:t>
            </a:r>
            <a:r>
              <a:rPr lang="fr-FR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activity_list_view.xml </a:t>
            </a:r>
            <a:r>
              <a:rPr lang="fr-FR" sz="2000" dirty="0" smtClean="0">
                <a:sym typeface="Wingdings" panose="05000000000000000000" pitchFamily="2" charset="2"/>
              </a:rPr>
              <a:t>» </a:t>
            </a:r>
            <a:r>
              <a:rPr lang="fr-FR" sz="2000" dirty="0" err="1" smtClean="0">
                <a:sym typeface="Wingdings" panose="05000000000000000000" pitchFamily="2" charset="2"/>
              </a:rPr>
              <a:t>res</a:t>
            </a:r>
            <a:r>
              <a:rPr lang="fr-FR" sz="2000" dirty="0" smtClean="0">
                <a:sym typeface="Wingdings" panose="05000000000000000000" pitchFamily="2" charset="2"/>
              </a:rPr>
              <a:t>\</a:t>
            </a:r>
            <a:r>
              <a:rPr lang="fr-FR" sz="2000" dirty="0" err="1" smtClean="0">
                <a:sym typeface="Wingdings" panose="05000000000000000000" pitchFamily="2" charset="2"/>
              </a:rPr>
              <a:t>layout</a:t>
            </a:r>
            <a:r>
              <a:rPr lang="fr-FR" sz="2000" dirty="0" smtClean="0">
                <a:sym typeface="Wingdings" panose="05000000000000000000" pitchFamily="2" charset="2"/>
              </a:rPr>
              <a:t>\</a:t>
            </a:r>
            <a:r>
              <a:rPr lang="fr-FR" sz="20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activity_list_view.xml qui contient </a:t>
            </a:r>
            <a:r>
              <a:rPr lang="fr-FR" sz="2000" dirty="0" smtClean="0"/>
              <a:t>le  </a:t>
            </a:r>
            <a:r>
              <a:rPr lang="fr-FR" sz="2000" dirty="0" err="1" smtClean="0"/>
              <a:t>widget</a:t>
            </a:r>
            <a:r>
              <a:rPr lang="fr-FR" sz="2000" dirty="0" smtClean="0"/>
              <a:t> « </a:t>
            </a:r>
            <a:r>
              <a:rPr lang="fr-FR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list</a:t>
            </a:r>
            <a:r>
              <a:rPr lang="fr-FR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view</a:t>
            </a:r>
            <a:r>
              <a:rPr lang="fr-FR" sz="2000" dirty="0" smtClean="0"/>
              <a:t> </a:t>
            </a:r>
            <a:r>
              <a:rPr lang="fr-FR" sz="2000" dirty="0" smtClean="0"/>
              <a:t>»</a:t>
            </a:r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628650" indent="-271463" algn="just">
              <a:buFont typeface="Wingdings" panose="05000000000000000000" pitchFamily="2" charset="2"/>
              <a:buChar char="à"/>
            </a:pPr>
            <a:r>
              <a:rPr lang="fr-FR" sz="2000" dirty="0">
                <a:sym typeface="Wingdings" panose="05000000000000000000" pitchFamily="2" charset="2"/>
              </a:rPr>
              <a:t>initialiser </a:t>
            </a:r>
            <a:r>
              <a:rPr lang="fr-FR" sz="2000" dirty="0" smtClean="0">
                <a:sym typeface="Wingdings" panose="05000000000000000000" pitchFamily="2" charset="2"/>
              </a:rPr>
              <a:t>l'adaptateur</a:t>
            </a: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 smtClean="0">
              <a:sym typeface="Wingdings" panose="05000000000000000000" pitchFamily="2" charset="2"/>
            </a:endParaRP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 smtClean="0">
              <a:sym typeface="Wingdings" panose="05000000000000000000" pitchFamily="2" charset="2"/>
            </a:endParaRP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>
              <a:sym typeface="Wingdings" panose="05000000000000000000" pitchFamily="2" charset="2"/>
            </a:endParaRP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 smtClean="0"/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/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 smtClean="0"/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1400" dirty="0" smtClean="0"/>
          </a:p>
          <a:p>
            <a:pPr marL="628650" indent="-271463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attacher </a:t>
            </a:r>
            <a:r>
              <a:rPr lang="fr-FR" sz="2000" dirty="0"/>
              <a:t>l'adaptateur au </a:t>
            </a:r>
            <a:r>
              <a:rPr lang="fr-FR" sz="2000" dirty="0" err="1" smtClean="0"/>
              <a:t>widget</a:t>
            </a:r>
            <a:r>
              <a:rPr lang="fr-FR" sz="2000" dirty="0" smtClean="0"/>
              <a:t> </a:t>
            </a:r>
            <a:r>
              <a:rPr lang="fr-FR" sz="2000" b="1" dirty="0" err="1" smtClean="0">
                <a:latin typeface="Arial Narrow" panose="020B0606020202030204" pitchFamily="34" charset="0"/>
              </a:rPr>
              <a:t>ListView</a:t>
            </a:r>
            <a:endParaRPr lang="fr-FR" sz="20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5438" y="3547462"/>
            <a:ext cx="8264136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latin typeface="Arial Narrow" panose="020B0606020202030204" pitchFamily="34" charset="0"/>
              </a:rPr>
              <a:t>public class </a:t>
            </a:r>
            <a:r>
              <a:rPr lang="fr-FR" sz="2200" b="1" dirty="0" err="1">
                <a:latin typeface="Arial Narrow" panose="020B0606020202030204" pitchFamily="34" charset="0"/>
              </a:rPr>
              <a:t>MainActivity</a:t>
            </a:r>
            <a:r>
              <a:rPr lang="fr-FR" sz="2200" b="1" dirty="0">
                <a:latin typeface="Arial Narrow" panose="020B0606020202030204" pitchFamily="34" charset="0"/>
              </a:rPr>
              <a:t> </a:t>
            </a:r>
            <a:r>
              <a:rPr lang="fr-FR" sz="2200" dirty="0" err="1">
                <a:latin typeface="Arial Narrow" panose="020B0606020202030204" pitchFamily="34" charset="0"/>
              </a:rPr>
              <a:t>extends</a:t>
            </a:r>
            <a:r>
              <a:rPr lang="fr-FR" sz="2200" dirty="0">
                <a:latin typeface="Arial Narrow" panose="020B0606020202030204" pitchFamily="34" charset="0"/>
              </a:rPr>
              <a:t> </a:t>
            </a:r>
            <a:r>
              <a:rPr lang="fr-FR" sz="2200" b="1" dirty="0" err="1">
                <a:latin typeface="Arial Narrow" panose="020B0606020202030204" pitchFamily="34" charset="0"/>
              </a:rPr>
              <a:t>AppCompatActivity</a:t>
            </a:r>
            <a:r>
              <a:rPr lang="fr-FR" sz="2200" dirty="0">
                <a:latin typeface="Arial Narrow" panose="020B0606020202030204" pitchFamily="34" charset="0"/>
              </a:rPr>
              <a:t> </a:t>
            </a:r>
            <a:r>
              <a:rPr lang="fr-FR" sz="2200" dirty="0" smtClean="0">
                <a:latin typeface="Arial Narrow" panose="020B0606020202030204" pitchFamily="34" charset="0"/>
              </a:rPr>
              <a:t>{</a:t>
            </a:r>
          </a:p>
          <a:p>
            <a:r>
              <a:rPr lang="fr-FR" sz="2000" dirty="0" smtClean="0">
                <a:latin typeface="Arial Narrow" panose="020B0606020202030204" pitchFamily="34" charset="0"/>
              </a:rPr>
              <a:t>………………………</a:t>
            </a:r>
            <a:endParaRPr lang="fr-FR" sz="2000" dirty="0">
              <a:latin typeface="Arial Narrow" panose="020B0606020202030204" pitchFamily="34" charset="0"/>
            </a:endParaRPr>
          </a:p>
          <a:p>
            <a:pPr marL="1857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List&lt;Comment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&gt; </a:t>
            </a:r>
            <a:r>
              <a:rPr lang="fr-FR" sz="20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values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datasource.getAllComments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();</a:t>
            </a:r>
            <a:b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fr-FR" sz="20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// 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utilisez Adapter pour afficher les éléments dans une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ListView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ArrayAdapter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&lt;Comment&gt; 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adapter = new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ArrayAdapter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&lt;Comment&gt;(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this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</a:t>
            </a:r>
            <a:b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       </a:t>
            </a:r>
            <a:r>
              <a:rPr lang="fr-FR" sz="2000" b="1" dirty="0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android.R.layout.simple_list_item_1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values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);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67171" y="5949280"/>
            <a:ext cx="5793061" cy="6155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ListView</a:t>
            </a:r>
            <a:r>
              <a:rPr lang="fr-FR" sz="20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listView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= (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ListView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 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findViewById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000" b="1" dirty="0" err="1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R.id.lvItems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); </a:t>
            </a:r>
            <a:endParaRPr lang="fr-FR" sz="2000" b="1" dirty="0" smtClean="0">
              <a:solidFill>
                <a:schemeClr val="dk1"/>
              </a:solidFill>
              <a:latin typeface="Arial Narrow" pitchFamily="34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fr-FR" sz="20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FF3399"/>
                </a:solidFill>
                <a:latin typeface="Arial Narrow" pitchFamily="34" charset="0"/>
                <a:cs typeface="Times New Roman" pitchFamily="18" charset="0"/>
              </a:rPr>
              <a:t>listView</a:t>
            </a:r>
            <a:r>
              <a:rPr lang="fr-FR" sz="2000" b="1" dirty="0" err="1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.setAdapter</a:t>
            </a:r>
            <a:r>
              <a:rPr lang="fr-FR" sz="20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000" b="1" dirty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adapter</a:t>
            </a:r>
            <a:r>
              <a:rPr lang="fr-FR" sz="2000" b="1" dirty="0" smtClean="0">
                <a:solidFill>
                  <a:schemeClr val="dk1"/>
                </a:solidFill>
                <a:latin typeface="Arial Narrow" pitchFamily="34" charset="0"/>
                <a:cs typeface="Times New Roman" pitchFamily="18" charset="0"/>
              </a:rPr>
              <a:t>); </a:t>
            </a:r>
            <a:endParaRPr lang="fr-FR" sz="2000" b="1" dirty="0">
              <a:solidFill>
                <a:schemeClr val="dk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24" y="787351"/>
            <a:ext cx="8878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Roadmap: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design pattern MVC: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l'IHM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UI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&amp; Activity (</a:t>
            </a:r>
            <a:r>
              <a:rPr lang="fr-FR" sz="2000" b="1" dirty="0">
                <a:solidFill>
                  <a:srgbClr val="006666"/>
                </a:solidFill>
                <a:latin typeface="Arial" panose="020B0604020202020204" pitchFamily="34" charset="0"/>
              </a:rPr>
              <a:t>afficher les enregistrements d’une table comme une liste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88" y="1588730"/>
            <a:ext cx="9094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Cas d’utilisation d’une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ressource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layout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l’activité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avec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« 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ArrayAdapter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 »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3614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15/04/2023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922050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dirty="0" smtClean="0"/>
          </a:p>
          <a:p>
            <a:pPr marL="628650" indent="-271463" algn="just">
              <a:buFont typeface="Wingdings" panose="05000000000000000000" pitchFamily="2" charset="2"/>
              <a:buChar char="à"/>
            </a:pPr>
            <a:r>
              <a:rPr lang="fr-FR" sz="2200" dirty="0">
                <a:sym typeface="Wingdings" panose="05000000000000000000" pitchFamily="2" charset="2"/>
              </a:rPr>
              <a:t> activités spécialisées qui rendent plus facile l'usage des </a:t>
            </a:r>
            <a:r>
              <a:rPr lang="fr-FR" sz="2200" dirty="0" err="1" smtClean="0">
                <a:sym typeface="Wingdings" panose="05000000000000000000" pitchFamily="2" charset="2"/>
              </a:rPr>
              <a:t>ListViews</a:t>
            </a:r>
            <a:r>
              <a:rPr lang="fr-FR" sz="2200" dirty="0" smtClean="0">
                <a:sym typeface="Wingdings" panose="05000000000000000000" pitchFamily="2" charset="2"/>
              </a:rPr>
              <a:t>(héberge une </a:t>
            </a:r>
            <a:r>
              <a:rPr lang="fr-FR" sz="2200" dirty="0" err="1" smtClean="0">
                <a:sym typeface="Wingdings" panose="05000000000000000000" pitchFamily="2" charset="2"/>
              </a:rPr>
              <a:t>ListView</a:t>
            </a:r>
            <a:r>
              <a:rPr lang="fr-FR" sz="2200" dirty="0" smtClean="0">
                <a:sym typeface="Wingdings" panose="05000000000000000000" pitchFamily="2" charset="2"/>
              </a:rPr>
              <a:t>)</a:t>
            </a: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 smtClean="0">
              <a:sym typeface="Wingdings" panose="05000000000000000000" pitchFamily="2" charset="2"/>
            </a:endParaRPr>
          </a:p>
          <a:p>
            <a:pPr marL="628650" indent="-271463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sym typeface="Wingdings" panose="05000000000000000000" pitchFamily="2" charset="2"/>
              </a:rPr>
              <a:t>Créer une activité qui hérite </a:t>
            </a:r>
            <a:r>
              <a:rPr lang="fr-FR" sz="2000" dirty="0"/>
              <a:t>« </a:t>
            </a:r>
            <a:r>
              <a:rPr lang="fr-FR" sz="2000" b="1" i="1" dirty="0" err="1">
                <a:latin typeface="Arial Narrow" panose="020B0606020202030204" pitchFamily="34" charset="0"/>
              </a:rPr>
              <a:t>ListActivity</a:t>
            </a:r>
            <a:r>
              <a:rPr lang="fr-FR" sz="2000" b="1" i="1" dirty="0">
                <a:latin typeface="Arial Narrow" panose="020B0606020202030204" pitchFamily="34" charset="0"/>
              </a:rPr>
              <a:t> »</a:t>
            </a:r>
            <a:r>
              <a:rPr lang="fr-FR" sz="2000" dirty="0"/>
              <a:t> </a:t>
            </a:r>
            <a:endParaRPr lang="fr-FR" sz="2200" dirty="0" smtClean="0">
              <a:sym typeface="Wingdings" panose="05000000000000000000" pitchFamily="2" charset="2"/>
            </a:endParaRP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628650" indent="-271463" algn="just">
              <a:buFont typeface="Wingdings" panose="05000000000000000000" pitchFamily="2" charset="2"/>
              <a:buChar char="à"/>
            </a:pPr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dirty="0" smtClean="0">
                <a:sym typeface="Wingdings" panose="05000000000000000000" pitchFamily="2" charset="2"/>
              </a:rPr>
              <a:t>dans l’initialisation </a:t>
            </a:r>
            <a:r>
              <a:rPr lang="fr-FR" sz="2200" dirty="0">
                <a:sym typeface="Wingdings" panose="05000000000000000000" pitchFamily="2" charset="2"/>
              </a:rPr>
              <a:t>l'adaptateur</a:t>
            </a: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1071563" indent="-357188" algn="just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  <a:sym typeface="Wingdings" panose="05000000000000000000" pitchFamily="2" charset="2"/>
              </a:rPr>
              <a:t>Utiliser une ressource </a:t>
            </a:r>
            <a:r>
              <a:rPr lang="fr-FR" sz="2000" dirty="0" err="1" smtClean="0">
                <a:latin typeface="+mj-lt"/>
                <a:sym typeface="Wingdings" panose="05000000000000000000" pitchFamily="2" charset="2"/>
              </a:rPr>
              <a:t>layout</a:t>
            </a:r>
            <a:r>
              <a:rPr lang="fr-FR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latin typeface="+mj-lt"/>
                <a:sym typeface="Wingdings" panose="05000000000000000000" pitchFamily="2" charset="2"/>
              </a:rPr>
              <a:t>standard ‘Android’  </a:t>
            </a:r>
            <a:r>
              <a:rPr lang="fr-FR" sz="2000" dirty="0" smtClean="0">
                <a:latin typeface="+mj-lt"/>
                <a:sym typeface="Wingdings" panose="05000000000000000000" pitchFamily="2" charset="2"/>
              </a:rPr>
              <a:t>come </a:t>
            </a:r>
            <a:r>
              <a:rPr lang="fr-FR" sz="22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“</a:t>
            </a:r>
            <a:r>
              <a:rPr lang="fr-FR" sz="2200" b="1" dirty="0" err="1" smtClean="0">
                <a:latin typeface="Arial Narrow" panose="020B0606020202030204" pitchFamily="34" charset="0"/>
                <a:sym typeface="Wingdings" panose="05000000000000000000" pitchFamily="2" charset="2"/>
              </a:rPr>
              <a:t>resource</a:t>
            </a:r>
            <a:r>
              <a:rPr lang="fr-FR" sz="22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” </a:t>
            </a:r>
            <a:r>
              <a:rPr lang="fr-FR" sz="2000" dirty="0" smtClean="0">
                <a:latin typeface="+mj-lt"/>
                <a:sym typeface="Wingdings" panose="05000000000000000000" pitchFamily="2" charset="2"/>
              </a:rPr>
              <a:t>paramétrer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.</a:t>
            </a:r>
          </a:p>
          <a:p>
            <a:pPr marL="1071563" indent="-357188" algn="just">
              <a:buFont typeface="Wingdings" panose="05000000000000000000" pitchFamily="2" charset="2"/>
              <a:buChar char="Ø"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714375" indent="-442913" algn="just"/>
            <a:r>
              <a:rPr lang="en-US" sz="22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sym typeface="Wingdings" panose="05000000000000000000" pitchFamily="2" charset="2"/>
              </a:rPr>
              <a:t>Dans</a:t>
            </a:r>
            <a:r>
              <a:rPr lang="en-US" sz="2200" dirty="0">
                <a:sym typeface="Wingdings" panose="05000000000000000000" pitchFamily="2" charset="2"/>
              </a:rPr>
              <a:t> l’</a:t>
            </a:r>
            <a:r>
              <a:rPr lang="fr-FR" sz="2200" dirty="0"/>
              <a:t> attachement </a:t>
            </a:r>
            <a:r>
              <a:rPr lang="fr-FR" sz="2200" dirty="0" smtClean="0"/>
              <a:t>de l'adaptateur </a:t>
            </a:r>
            <a:r>
              <a:rPr lang="fr-FR" sz="2200" dirty="0"/>
              <a:t>au </a:t>
            </a:r>
            <a:r>
              <a:rPr lang="fr-FR" sz="2200" dirty="0" err="1"/>
              <a:t>widget</a:t>
            </a:r>
            <a:r>
              <a:rPr lang="fr-FR" sz="2200" dirty="0"/>
              <a:t> </a:t>
            </a:r>
            <a:r>
              <a:rPr lang="fr-FR" sz="2400" b="1" dirty="0" err="1">
                <a:latin typeface="Arial Narrow" panose="020B0606020202030204" pitchFamily="34" charset="0"/>
              </a:rPr>
              <a:t>ListView</a:t>
            </a:r>
            <a:endParaRPr lang="fr-FR" sz="2200" dirty="0"/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 smtClean="0">
              <a:sym typeface="Wingdings" panose="05000000000000000000" pitchFamily="2" charset="2"/>
            </a:endParaRP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 smtClean="0">
              <a:sym typeface="Wingdings" panose="05000000000000000000" pitchFamily="2" charset="2"/>
            </a:endParaRP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>
              <a:sym typeface="Wingdings" panose="05000000000000000000" pitchFamily="2" charset="2"/>
            </a:endParaRPr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 smtClean="0"/>
          </a:p>
          <a:p>
            <a:pPr marL="628650" indent="-271463" algn="just">
              <a:buFont typeface="Wingdings" panose="05000000000000000000" pitchFamily="2" charset="2"/>
              <a:buChar char="à"/>
            </a:pPr>
            <a:endParaRPr lang="fr-FR" sz="2200" dirty="0"/>
          </a:p>
          <a:p>
            <a:pPr marL="357187" algn="just"/>
            <a:endParaRPr lang="fr-FR" sz="2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123728" y="5981218"/>
            <a:ext cx="339147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algn="ctr"/>
            <a:r>
              <a:rPr lang="fr-FR" sz="2000" b="1" dirty="0" err="1" smtClean="0">
                <a:latin typeface="Arial Narrow" panose="020B0606020202030204" pitchFamily="34" charset="0"/>
                <a:sym typeface="Wingdings" panose="05000000000000000000" pitchFamily="2" charset="2"/>
              </a:rPr>
              <a:t>setListAdapter</a:t>
            </a:r>
            <a:r>
              <a:rPr lang="fr-FR" sz="20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(adapter</a:t>
            </a:r>
            <a:r>
              <a:rPr lang="fr-FR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);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60738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Cas d’utilisation d’une activité « </a:t>
            </a:r>
            <a:r>
              <a:rPr lang="fr-FR" sz="20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ListActivity</a:t>
            </a:r>
            <a:r>
              <a:rPr lang="fr-FR" sz="20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 </a:t>
            </a:r>
            <a:r>
              <a:rPr lang="fr-FR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avec « 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ArrayAdapter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 »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24" y="787351"/>
            <a:ext cx="8878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Roadmap: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design pattern MVC: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l'IHM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UI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&amp; Activity (</a:t>
            </a:r>
            <a:r>
              <a:rPr lang="fr-FR" sz="2000" b="1" dirty="0">
                <a:solidFill>
                  <a:srgbClr val="006666"/>
                </a:solidFill>
                <a:latin typeface="Arial" panose="020B0604020202020204" pitchFamily="34" charset="0"/>
              </a:rPr>
              <a:t>afficher les enregistrements d’une table comme une liste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données: </a:t>
            </a:r>
            <a:r>
              <a:rPr lang="fr-FR" sz="2700" b="1" kern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428438"/>
            <a:ext cx="8532440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public class </a:t>
            </a:r>
            <a:r>
              <a:rPr lang="fr-FR" b="1" dirty="0" err="1"/>
              <a:t>TestDatabaseActivity</a:t>
            </a:r>
            <a:r>
              <a:rPr lang="fr-FR" b="1" dirty="0"/>
              <a:t> </a:t>
            </a:r>
            <a:r>
              <a:rPr lang="fr-FR" dirty="0" err="1"/>
              <a:t>extends</a:t>
            </a:r>
            <a:r>
              <a:rPr lang="fr-FR" b="1" dirty="0"/>
              <a:t> </a:t>
            </a:r>
            <a:r>
              <a:rPr lang="fr-FR" b="1" dirty="0" err="1"/>
              <a:t>ListActivity</a:t>
            </a:r>
            <a:r>
              <a:rPr lang="fr-FR" b="1" dirty="0"/>
              <a:t> {</a:t>
            </a:r>
          </a:p>
          <a:p>
            <a:r>
              <a:rPr lang="fr-FR" dirty="0"/>
              <a:t>   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CommentsDataSource</a:t>
            </a:r>
            <a:r>
              <a:rPr lang="fr-FR" dirty="0" smtClean="0"/>
              <a:t> </a:t>
            </a:r>
            <a:r>
              <a:rPr lang="fr-FR" dirty="0" err="1" smtClean="0"/>
              <a:t>datasource</a:t>
            </a:r>
            <a:r>
              <a:rPr lang="fr-FR" dirty="0" smtClean="0"/>
              <a:t>;</a:t>
            </a:r>
          </a:p>
          <a:p>
            <a:r>
              <a:rPr lang="fr-FR" dirty="0" smtClean="0"/>
              <a:t>    @</a:t>
            </a:r>
            <a:r>
              <a:rPr lang="fr-FR" dirty="0" err="1" smtClean="0"/>
              <a:t>Override</a:t>
            </a:r>
            <a:endParaRPr lang="fr-FR" dirty="0" smtClean="0"/>
          </a:p>
          <a:p>
            <a:r>
              <a:rPr lang="fr-FR" dirty="0" smtClean="0"/>
              <a:t>    </a:t>
            </a:r>
            <a:r>
              <a:rPr lang="fr-FR" b="1" dirty="0" err="1"/>
              <a:t>protected</a:t>
            </a:r>
            <a:r>
              <a:rPr lang="fr-FR" b="1" dirty="0"/>
              <a:t> </a:t>
            </a:r>
            <a:r>
              <a:rPr lang="fr-FR" b="1" dirty="0" err="1"/>
              <a:t>void</a:t>
            </a:r>
            <a:r>
              <a:rPr lang="fr-FR" b="1" dirty="0"/>
              <a:t> </a:t>
            </a:r>
            <a:r>
              <a:rPr lang="fr-FR" b="1" dirty="0" err="1"/>
              <a:t>onCreate</a:t>
            </a:r>
            <a:r>
              <a:rPr lang="fr-FR" b="1" dirty="0"/>
              <a:t>(Bundle </a:t>
            </a:r>
            <a:r>
              <a:rPr lang="fr-FR" b="1" dirty="0" err="1"/>
              <a:t>savedInstanceState</a:t>
            </a:r>
            <a:r>
              <a:rPr lang="fr-FR" b="1" dirty="0"/>
              <a:t>) {</a:t>
            </a:r>
          </a:p>
          <a:p>
            <a:r>
              <a:rPr lang="fr-FR" dirty="0"/>
              <a:t>        </a:t>
            </a:r>
            <a:r>
              <a:rPr lang="fr-FR" dirty="0" err="1"/>
              <a:t>super.onCreate</a:t>
            </a:r>
            <a:r>
              <a:rPr lang="fr-FR" dirty="0"/>
              <a:t>(</a:t>
            </a:r>
            <a:r>
              <a:rPr lang="fr-FR" dirty="0" err="1"/>
              <a:t>savedInstanceState</a:t>
            </a:r>
            <a:r>
              <a:rPr lang="fr-FR" dirty="0"/>
              <a:t>);</a:t>
            </a:r>
          </a:p>
          <a:p>
            <a:r>
              <a:rPr lang="fr-FR" dirty="0"/>
              <a:t>        </a:t>
            </a:r>
            <a:r>
              <a:rPr lang="fr-FR" dirty="0" err="1"/>
              <a:t>setContentView</a:t>
            </a:r>
            <a:r>
              <a:rPr lang="fr-FR" dirty="0"/>
              <a:t>(</a:t>
            </a:r>
            <a:r>
              <a:rPr lang="fr-FR" dirty="0" err="1"/>
              <a:t>R.layout.activity_main</a:t>
            </a:r>
            <a:r>
              <a:rPr lang="fr-FR" dirty="0"/>
              <a:t>);</a:t>
            </a:r>
          </a:p>
          <a:p>
            <a:r>
              <a:rPr lang="fr-FR" dirty="0"/>
              <a:t>        </a:t>
            </a:r>
            <a:r>
              <a:rPr lang="fr-FR" dirty="0" err="1"/>
              <a:t>datasource</a:t>
            </a:r>
            <a:r>
              <a:rPr lang="fr-FR" dirty="0"/>
              <a:t> = new </a:t>
            </a:r>
            <a:r>
              <a:rPr lang="fr-FR" dirty="0" err="1"/>
              <a:t>CommentsDataSource</a:t>
            </a:r>
            <a:r>
              <a:rPr lang="fr-FR" dirty="0"/>
              <a:t>(</a:t>
            </a:r>
            <a:r>
              <a:rPr lang="fr-FR" dirty="0" err="1"/>
              <a:t>this</a:t>
            </a:r>
            <a:r>
              <a:rPr lang="fr-FR" dirty="0"/>
              <a:t>);</a:t>
            </a:r>
          </a:p>
          <a:p>
            <a:r>
              <a:rPr lang="fr-FR" dirty="0"/>
              <a:t>        </a:t>
            </a:r>
            <a:r>
              <a:rPr lang="fr-FR" dirty="0" err="1"/>
              <a:t>datasource.open</a:t>
            </a:r>
            <a:r>
              <a:rPr lang="fr-FR" dirty="0"/>
              <a:t>();</a:t>
            </a:r>
          </a:p>
          <a:p>
            <a:r>
              <a:rPr lang="fr-FR" dirty="0" smtClean="0"/>
              <a:t>        </a:t>
            </a:r>
            <a:r>
              <a:rPr lang="fr-FR" b="1" dirty="0"/>
              <a:t>List&lt;Comment&gt; 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values </a:t>
            </a:r>
            <a:r>
              <a:rPr lang="fr-FR" b="1" dirty="0"/>
              <a:t>= </a:t>
            </a:r>
            <a:r>
              <a:rPr lang="fr-FR" b="1" dirty="0" err="1"/>
              <a:t>datasource.getAllComments</a:t>
            </a:r>
            <a:r>
              <a:rPr lang="fr-FR" b="1" dirty="0" smtClean="0"/>
              <a:t>();  </a:t>
            </a:r>
            <a:r>
              <a:rPr lang="fr-FR" b="1" dirty="0" smtClean="0">
                <a:solidFill>
                  <a:srgbClr val="C00000"/>
                </a:solidFill>
              </a:rPr>
              <a:t>//BD </a:t>
            </a:r>
            <a:r>
              <a:rPr lang="fr-FR" b="1" dirty="0" err="1" smtClean="0">
                <a:solidFill>
                  <a:srgbClr val="C00000"/>
                </a:solidFill>
              </a:rPr>
              <a:t>SQLite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as data source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dirty="0" smtClean="0"/>
              <a:t>       </a:t>
            </a:r>
            <a:r>
              <a:rPr lang="fr-FR" b="1" dirty="0" err="1" smtClean="0"/>
              <a:t>ArrayAdapter</a:t>
            </a:r>
            <a:r>
              <a:rPr lang="fr-FR" b="1" dirty="0" smtClean="0"/>
              <a:t>&lt;Comment</a:t>
            </a:r>
            <a:r>
              <a:rPr lang="fr-FR" b="1" dirty="0"/>
              <a:t>&gt; 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adapter</a:t>
            </a:r>
            <a:r>
              <a:rPr lang="fr-FR" b="1" dirty="0"/>
              <a:t> = new </a:t>
            </a:r>
            <a:r>
              <a:rPr lang="fr-FR" b="1" dirty="0" err="1"/>
              <a:t>ArrayAdapter</a:t>
            </a:r>
            <a:r>
              <a:rPr lang="fr-FR" b="1" dirty="0"/>
              <a:t>&lt;Comment&gt;(</a:t>
            </a:r>
            <a:r>
              <a:rPr lang="fr-FR" b="1" dirty="0" err="1"/>
              <a:t>this</a:t>
            </a:r>
            <a:r>
              <a:rPr lang="fr-FR" b="1" dirty="0"/>
              <a:t>,</a:t>
            </a:r>
          </a:p>
          <a:p>
            <a:r>
              <a:rPr lang="fr-FR" b="1" dirty="0">
                <a:solidFill>
                  <a:srgbClr val="FF3399"/>
                </a:solidFill>
              </a:rPr>
              <a:t>                android.R.layout.simple_list_item_1</a:t>
            </a:r>
            <a:r>
              <a:rPr lang="fr-FR" b="1" dirty="0"/>
              <a:t>, 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values</a:t>
            </a:r>
            <a:r>
              <a:rPr lang="fr-FR" b="1" dirty="0"/>
              <a:t>);</a:t>
            </a:r>
          </a:p>
          <a:p>
            <a:r>
              <a:rPr lang="fr-FR" b="1" dirty="0"/>
              <a:t>        </a:t>
            </a:r>
            <a:r>
              <a:rPr lang="fr-FR" b="1" dirty="0" err="1"/>
              <a:t>setListAdapter</a:t>
            </a:r>
            <a:r>
              <a:rPr lang="fr-FR" b="1" dirty="0"/>
              <a:t>(</a:t>
            </a:r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adapter</a:t>
            </a:r>
            <a:r>
              <a:rPr lang="fr-FR" b="1" dirty="0"/>
              <a:t>);</a:t>
            </a:r>
          </a:p>
          <a:p>
            <a:r>
              <a:rPr lang="fr-FR" dirty="0"/>
              <a:t>    }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24" y="787351"/>
            <a:ext cx="8878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SQLite Data Access DAO Roadmap: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design pattern MVC: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l'IHM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UI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&amp; Activity (</a:t>
            </a:r>
            <a:r>
              <a:rPr lang="fr-FR" sz="2000" b="1" dirty="0">
                <a:solidFill>
                  <a:srgbClr val="006666"/>
                </a:solidFill>
                <a:latin typeface="Arial" panose="020B0604020202020204" pitchFamily="34" charset="0"/>
              </a:rPr>
              <a:t>afficher les enregistrements d’une table comme une liste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660738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Cas d’utilisation d’une activité « </a:t>
            </a:r>
            <a:r>
              <a:rPr lang="fr-FR" sz="20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ListActivity</a:t>
            </a:r>
            <a:r>
              <a:rPr lang="fr-FR" sz="20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 </a:t>
            </a:r>
            <a:r>
              <a:rPr lang="fr-FR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avec « 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ArrayAdapter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 »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434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4285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opérations de base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3208" y="928670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Lire, écrire et supprimer dans le système de fichiers</a:t>
            </a:r>
            <a:endParaRPr lang="fr-FR" sz="2000" dirty="0"/>
          </a:p>
        </p:txBody>
      </p:sp>
      <p:sp>
        <p:nvSpPr>
          <p:cNvPr id="17" name="Rectangle 16"/>
          <p:cNvSpPr/>
          <p:nvPr/>
        </p:nvSpPr>
        <p:spPr>
          <a:xfrm>
            <a:off x="-5135" y="3284984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cs typeface="Times New Roman" pitchFamily="18" charset="0"/>
              </a:rPr>
              <a:t>Android propose des méthodes, pour simplifier la manipulation des fichiers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 smtClean="0">
              <a:cs typeface="Times New Roman" pitchFamily="18" charset="0"/>
            </a:endParaRPr>
          </a:p>
          <a:p>
            <a:pPr marL="792163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cs typeface="Times New Roman" pitchFamily="18" charset="0"/>
              </a:rPr>
              <a:t> </a:t>
            </a:r>
            <a:r>
              <a:rPr lang="fr-FR" sz="2000" b="1" dirty="0" smtClean="0">
                <a:cs typeface="Times New Roman" pitchFamily="18" charset="0"/>
              </a:rPr>
              <a:t>ne prennent en charge que </a:t>
            </a:r>
            <a:r>
              <a:rPr lang="fr-FR" sz="2000" b="1" dirty="0" smtClean="0">
                <a:solidFill>
                  <a:srgbClr val="A80000"/>
                </a:solidFill>
                <a:cs typeface="Times New Roman" pitchFamily="18" charset="0"/>
              </a:rPr>
              <a:t>les noms de fichiers</a:t>
            </a:r>
            <a:r>
              <a:rPr lang="fr-FR" sz="2000" dirty="0" smtClean="0">
                <a:cs typeface="Times New Roman" pitchFamily="18" charset="0"/>
              </a:rPr>
              <a:t> localisés dans le répertoire de l’application.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-1" y="1688898"/>
            <a:ext cx="9138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cs typeface="Times New Roman" pitchFamily="18" charset="0"/>
                <a:sym typeface="Wingdings" panose="05000000000000000000" pitchFamily="2" charset="2"/>
              </a:rPr>
              <a:t>Stockage dans des fichiers  </a:t>
            </a:r>
            <a:r>
              <a:rPr lang="fr-FR" sz="2400" dirty="0">
                <a:cs typeface="Times New Roman" pitchFamily="18" charset="0"/>
                <a:sym typeface="Wingdings" panose="05000000000000000000" pitchFamily="2" charset="2"/>
              </a:rPr>
              <a:t>stockage de </a:t>
            </a:r>
            <a:r>
              <a:rPr lang="fr-FR" sz="2400" b="1" dirty="0">
                <a:cs typeface="Times New Roman" pitchFamily="18" charset="0"/>
                <a:sym typeface="Wingdings" panose="05000000000000000000" pitchFamily="2" charset="2"/>
              </a:rPr>
              <a:t>données</a:t>
            </a:r>
            <a:r>
              <a:rPr lang="fr-FR" sz="2400" dirty="0"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400" b="1" dirty="0">
                <a:cs typeface="Times New Roman" pitchFamily="18" charset="0"/>
                <a:sym typeface="Wingdings" panose="05000000000000000000" pitchFamily="2" charset="2"/>
              </a:rPr>
              <a:t>non ou semi-</a:t>
            </a:r>
            <a:r>
              <a:rPr lang="fr-FR" sz="2400" b="1" dirty="0">
                <a:cs typeface="Times New Roman" pitchFamily="18" charset="0"/>
              </a:rPr>
              <a:t> structurées</a:t>
            </a:r>
            <a:r>
              <a:rPr lang="fr-FR" sz="2400" dirty="0"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400" dirty="0"/>
              <a:t>dans un </a:t>
            </a:r>
            <a:r>
              <a:rPr lang="fr-FR" sz="2400" dirty="0" smtClean="0"/>
              <a:t>fichier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4285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opérations de base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10/04/2023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3208" y="928670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Lire, écrire et supprimer dans le système de fichiers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0" y="17859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La méthode </a:t>
            </a:r>
            <a:r>
              <a:rPr lang="fr-FR" sz="24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openFileInput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permet d’ouvrir le fichier en mode lecture.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85860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3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Lire un fichier:</a:t>
            </a:r>
            <a:endParaRPr lang="fr-FR" sz="23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158" y="2787312"/>
            <a:ext cx="8501090" cy="236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private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static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final String </a:t>
            </a:r>
            <a:r>
              <a:rPr lang="fr-FR" sz="1600" b="1" dirty="0" err="1" smtClean="0">
                <a:solidFill>
                  <a:srgbClr val="0070C0"/>
                </a:solidFill>
                <a:latin typeface="Segoe UI Symbol" pitchFamily="34" charset="0"/>
                <a:ea typeface="Segoe UI Symbol" pitchFamily="34" charset="0"/>
              </a:rPr>
              <a:t>File_Name_to_Read</a:t>
            </a:r>
            <a:r>
              <a:rPr lang="fr-FR" sz="1600" dirty="0" smtClean="0">
                <a:solidFill>
                  <a:srgbClr val="0070C0"/>
                </a:solidFill>
                <a:latin typeface="Segoe UI Symbol" pitchFamily="34" charset="0"/>
                <a:ea typeface="Segoe UI Symbol" pitchFamily="34" charset="0"/>
              </a:rPr>
              <a:t> 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= "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MyFile.dat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";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...</a:t>
            </a:r>
          </a:p>
          <a:p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try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 {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// Crée un flux d’entrée depuis un fichier local.</a:t>
            </a:r>
          </a:p>
          <a:p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FileInputStream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 </a:t>
            </a:r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fluentr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= </a:t>
            </a:r>
            <a:r>
              <a:rPr lang="fr-FR" sz="1600" b="1" dirty="0" err="1" smtClean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openFileInput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(</a:t>
            </a:r>
            <a:r>
              <a:rPr lang="fr-FR" sz="1600" b="1" dirty="0" err="1">
                <a:solidFill>
                  <a:srgbClr val="0070C0"/>
                </a:solidFill>
                <a:latin typeface="Segoe UI Symbol" pitchFamily="34" charset="0"/>
                <a:ea typeface="Segoe UI Symbol" pitchFamily="34" charset="0"/>
              </a:rPr>
              <a:t>File_Name_to_Read</a:t>
            </a:r>
            <a:r>
              <a:rPr lang="fr-FR" sz="1600" dirty="0">
                <a:solidFill>
                  <a:srgbClr val="0070C0"/>
                </a:solidFill>
                <a:latin typeface="Segoe UI Symbol" pitchFamily="34" charset="0"/>
                <a:ea typeface="Segoe UI Symbol" pitchFamily="34" charset="0"/>
              </a:rPr>
              <a:t> 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);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...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} catch (</a:t>
            </a:r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FileNotFoundException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 e) {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// Traitement des exceptions ...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}</a:t>
            </a:r>
            <a:endParaRPr lang="fr-FR" sz="16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35696" y="2432257"/>
            <a:ext cx="545566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Pseudo code: Ouverture d’un fichier en mode lecture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653117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Pour supprimer un fichier du système de fichiers, la méthode </a:t>
            </a:r>
            <a:r>
              <a:rPr lang="fr-FR" sz="23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deleteFile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permet d’effacer un fichier en utilisant son nom.</a:t>
            </a:r>
            <a:endParaRPr lang="fr-FR" sz="23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229200"/>
            <a:ext cx="31432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3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supprimer un fichier:</a:t>
            </a:r>
            <a:endParaRPr lang="fr-FR" sz="23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32598</TotalTime>
  <Words>5966</Words>
  <Application>Microsoft Office PowerPoint</Application>
  <PresentationFormat>Affichage à l'écran (4:3)</PresentationFormat>
  <Paragraphs>963</Paragraphs>
  <Slides>72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88" baseType="lpstr">
      <vt:lpstr>Arial Unicode MS</vt:lpstr>
      <vt:lpstr>Agency FB</vt:lpstr>
      <vt:lpstr>Arial</vt:lpstr>
      <vt:lpstr>Arial Black</vt:lpstr>
      <vt:lpstr>Arial Narrow</vt:lpstr>
      <vt:lpstr>Arial Rounded MT Bold</vt:lpstr>
      <vt:lpstr>Calibri</vt:lpstr>
      <vt:lpstr>Californian FB</vt:lpstr>
      <vt:lpstr>Lucida Sans</vt:lpstr>
      <vt:lpstr>Roboto</vt:lpstr>
      <vt:lpstr>Segoe UI</vt:lpstr>
      <vt:lpstr>Segoe UI Symbol</vt:lpstr>
      <vt:lpstr>Times New Roman</vt:lpstr>
      <vt:lpstr>Verdana</vt:lpstr>
      <vt:lpstr>Wingdings</vt:lpstr>
      <vt:lpstr>Pixel</vt:lpstr>
      <vt:lpstr> Stockage et accès aux données  pour application mobile  </vt:lpstr>
      <vt:lpstr>Persistance des données</vt:lpstr>
      <vt:lpstr>Persistance des données: techniques (How)</vt:lpstr>
      <vt:lpstr>Persistance des données: techniques (best one?)</vt:lpstr>
      <vt:lpstr>CRUD (Create, Read, Update and Delete)</vt:lpstr>
      <vt:lpstr>CRUD (Create, Read, Update and Delete)</vt:lpstr>
      <vt:lpstr>CRUD (Create, Read, Update and Delete)</vt:lpstr>
      <vt:lpstr>Stockage dans des fichiers: opérations de base</vt:lpstr>
      <vt:lpstr>Stockage dans des fichiers: opérations de base</vt:lpstr>
      <vt:lpstr>Stockage dans des fichiers: opérations de base</vt:lpstr>
      <vt:lpstr>Stockage dans des fichiers: opérations de base</vt:lpstr>
      <vt:lpstr>Stockage dans des fichiers: opérations de base</vt:lpstr>
      <vt:lpstr>Stockage dans des fichiers: stockage interne (Internal Storage) </vt:lpstr>
      <vt:lpstr>Stockage dans des fichiers: stockage interne (Internal Storage) </vt:lpstr>
      <vt:lpstr>Stockage dans des fichiers: stockage interne (Internal Storage) </vt:lpstr>
      <vt:lpstr>Stockage dans des fichiers: stockage interne (Internal Storage) </vt:lpstr>
      <vt:lpstr>Stockage dans des fichiers: stockage externe (EXTERNALSTORAGE) </vt:lpstr>
      <vt:lpstr>Stockage dans des fichiers: stockage externe (EXTERNALSTORAGE) </vt:lpstr>
      <vt:lpstr>Stockage dans des fichiers: stockage externe (EXTERNALSTORAGE) </vt:lpstr>
      <vt:lpstr>Stockage dans des fichiers: stockage externe (EXTERNALSTORAGE) </vt:lpstr>
      <vt:lpstr>Stockage dans des fichiers: stockage externe (EXTERNALSTORAGE) </vt:lpstr>
      <vt:lpstr>Stockage dans une base de données</vt:lpstr>
      <vt:lpstr>Stockage dans une base de données</vt:lpstr>
      <vt:lpstr>Stockage dans une base de données: NoSQL (Firebase)</vt:lpstr>
      <vt:lpstr>Stockage dans une base de données: NoSQL (Firebase)</vt:lpstr>
      <vt:lpstr>Stockage dans une base de données: NoSQL (Firebase)</vt:lpstr>
      <vt:lpstr>Stockage dans une base de données: SQLite </vt:lpstr>
      <vt:lpstr>Stockage dans une base de données: SQLite  </vt:lpstr>
      <vt:lpstr>Stockage dans une base de données: SQLite 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</vt:lpstr>
      <vt:lpstr>Stockage dans une base de données: SQLite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  <vt:lpstr>Stockage dans une base de données: SQLite </vt:lpstr>
    </vt:vector>
  </TitlesOfParts>
  <Company>viky 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SPANNING-TREE</dc:title>
  <dc:creator>viky</dc:creator>
  <cp:lastModifiedBy>sam</cp:lastModifiedBy>
  <cp:revision>1553</cp:revision>
  <dcterms:created xsi:type="dcterms:W3CDTF">2007-11-14T18:28:34Z</dcterms:created>
  <dcterms:modified xsi:type="dcterms:W3CDTF">2023-04-15T17:52:00Z</dcterms:modified>
</cp:coreProperties>
</file>