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79" r:id="rId2"/>
    <p:sldId id="256" r:id="rId3"/>
    <p:sldId id="381" r:id="rId4"/>
    <p:sldId id="382" r:id="rId5"/>
    <p:sldId id="271" r:id="rId6"/>
    <p:sldId id="272" r:id="rId7"/>
    <p:sldId id="278" r:id="rId8"/>
    <p:sldId id="279" r:id="rId9"/>
    <p:sldId id="280" r:id="rId10"/>
    <p:sldId id="312" r:id="rId11"/>
    <p:sldId id="266" r:id="rId12"/>
    <p:sldId id="260" r:id="rId13"/>
    <p:sldId id="261" r:id="rId14"/>
    <p:sldId id="287" r:id="rId15"/>
    <p:sldId id="262" r:id="rId16"/>
    <p:sldId id="383" r:id="rId17"/>
    <p:sldId id="264" r:id="rId18"/>
    <p:sldId id="265" r:id="rId19"/>
    <p:sldId id="263" r:id="rId20"/>
    <p:sldId id="380" r:id="rId21"/>
    <p:sldId id="283" r:id="rId22"/>
    <p:sldId id="277" r:id="rId23"/>
    <p:sldId id="289" r:id="rId24"/>
    <p:sldId id="386" r:id="rId25"/>
    <p:sldId id="313" r:id="rId26"/>
    <p:sldId id="385" r:id="rId27"/>
    <p:sldId id="257" r:id="rId28"/>
    <p:sldId id="258" r:id="rId29"/>
    <p:sldId id="310" r:id="rId30"/>
    <p:sldId id="320" r:id="rId31"/>
    <p:sldId id="321" r:id="rId32"/>
    <p:sldId id="315" r:id="rId33"/>
    <p:sldId id="317" r:id="rId34"/>
    <p:sldId id="384" r:id="rId35"/>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54" autoAdjust="0"/>
    <p:restoredTop sz="94660"/>
  </p:normalViewPr>
  <p:slideViewPr>
    <p:cSldViewPr snapToGrid="0">
      <p:cViewPr varScale="1">
        <p:scale>
          <a:sx n="111" d="100"/>
          <a:sy n="111" d="100"/>
        </p:scale>
        <p:origin x="1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fr-FR" sz="2000" b="1" i="1" dirty="0">
                <a:solidFill>
                  <a:schemeClr val="accent6">
                    <a:lumMod val="50000"/>
                  </a:schemeClr>
                </a:solidFill>
              </a:rPr>
              <a:t>Nombre de laboratoires créés par année (65 laboratoires en tout)</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317831364829396E-2"/>
          <c:y val="0.23355121967506245"/>
          <c:w val="0.92536335301837269"/>
          <c:h val="0.51983402551199276"/>
        </c:manualLayout>
      </c:layout>
      <c:barChart>
        <c:barDir val="col"/>
        <c:grouping val="clustered"/>
        <c:varyColors val="0"/>
        <c:ser>
          <c:idx val="0"/>
          <c:order val="0"/>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Feuil1!$G$4:$G$23</c:f>
              <c:strCache>
                <c:ptCount val="20"/>
                <c:pt idx="0">
                  <c:v>Année 2000</c:v>
                </c:pt>
                <c:pt idx="1">
                  <c:v>Année 2001</c:v>
                </c:pt>
                <c:pt idx="2">
                  <c:v>Année 2002</c:v>
                </c:pt>
                <c:pt idx="3">
                  <c:v>Année 2003</c:v>
                </c:pt>
                <c:pt idx="4">
                  <c:v>Année 2004</c:v>
                </c:pt>
                <c:pt idx="5">
                  <c:v>Année 2005</c:v>
                </c:pt>
                <c:pt idx="6">
                  <c:v>Année 2006</c:v>
                </c:pt>
                <c:pt idx="7">
                  <c:v>Année 2007</c:v>
                </c:pt>
                <c:pt idx="8">
                  <c:v>Année 2008</c:v>
                </c:pt>
                <c:pt idx="9">
                  <c:v>Année 2009</c:v>
                </c:pt>
                <c:pt idx="10">
                  <c:v>Année 2010</c:v>
                </c:pt>
                <c:pt idx="11">
                  <c:v>Année 2011</c:v>
                </c:pt>
                <c:pt idx="12">
                  <c:v>Année 2012</c:v>
                </c:pt>
                <c:pt idx="13">
                  <c:v>Année 2013</c:v>
                </c:pt>
                <c:pt idx="14">
                  <c:v>Année 2014</c:v>
                </c:pt>
                <c:pt idx="15">
                  <c:v>Année 2015</c:v>
                </c:pt>
                <c:pt idx="16">
                  <c:v>Année 2016</c:v>
                </c:pt>
                <c:pt idx="17">
                  <c:v>Année 2017</c:v>
                </c:pt>
                <c:pt idx="18">
                  <c:v>Année 2018</c:v>
                </c:pt>
                <c:pt idx="19">
                  <c:v>Année 2019</c:v>
                </c:pt>
              </c:strCache>
            </c:strRef>
          </c:cat>
          <c:val>
            <c:numRef>
              <c:f>Feuil1!$H$4:$H$23</c:f>
              <c:numCache>
                <c:formatCode>General</c:formatCode>
                <c:ptCount val="20"/>
                <c:pt idx="0">
                  <c:v>13</c:v>
                </c:pt>
                <c:pt idx="1">
                  <c:v>4</c:v>
                </c:pt>
                <c:pt idx="2">
                  <c:v>2</c:v>
                </c:pt>
                <c:pt idx="3">
                  <c:v>3</c:v>
                </c:pt>
                <c:pt idx="4">
                  <c:v>0</c:v>
                </c:pt>
                <c:pt idx="5">
                  <c:v>1</c:v>
                </c:pt>
                <c:pt idx="6">
                  <c:v>0</c:v>
                </c:pt>
                <c:pt idx="7">
                  <c:v>0</c:v>
                </c:pt>
                <c:pt idx="8">
                  <c:v>0</c:v>
                </c:pt>
                <c:pt idx="9">
                  <c:v>1</c:v>
                </c:pt>
                <c:pt idx="10">
                  <c:v>1</c:v>
                </c:pt>
                <c:pt idx="11">
                  <c:v>11</c:v>
                </c:pt>
                <c:pt idx="12">
                  <c:v>19</c:v>
                </c:pt>
                <c:pt idx="13">
                  <c:v>5</c:v>
                </c:pt>
                <c:pt idx="14">
                  <c:v>3</c:v>
                </c:pt>
                <c:pt idx="15">
                  <c:v>1</c:v>
                </c:pt>
                <c:pt idx="16">
                  <c:v>0</c:v>
                </c:pt>
                <c:pt idx="17">
                  <c:v>0</c:v>
                </c:pt>
                <c:pt idx="18">
                  <c:v>0</c:v>
                </c:pt>
                <c:pt idx="19">
                  <c:v>1</c:v>
                </c:pt>
              </c:numCache>
            </c:numRef>
          </c:val>
          <c:extLst>
            <c:ext xmlns:c16="http://schemas.microsoft.com/office/drawing/2014/chart" uri="{C3380CC4-5D6E-409C-BE32-E72D297353CC}">
              <c16:uniqueId val="{00000000-4E0B-475E-B0C8-B04C475A6016}"/>
            </c:ext>
          </c:extLst>
        </c:ser>
        <c:dLbls>
          <c:dLblPos val="outEnd"/>
          <c:showLegendKey val="0"/>
          <c:showVal val="1"/>
          <c:showCatName val="0"/>
          <c:showSerName val="0"/>
          <c:showPercent val="0"/>
          <c:showBubbleSize val="0"/>
        </c:dLbls>
        <c:gapWidth val="500"/>
        <c:overlap val="-90"/>
        <c:axId val="661866512"/>
        <c:axId val="661865528"/>
      </c:barChart>
      <c:catAx>
        <c:axId val="66186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fr-FR"/>
          </a:p>
        </c:txPr>
        <c:crossAx val="661865528"/>
        <c:crosses val="autoZero"/>
        <c:auto val="1"/>
        <c:lblAlgn val="ctr"/>
        <c:lblOffset val="100"/>
        <c:noMultiLvlLbl val="0"/>
      </c:catAx>
      <c:valAx>
        <c:axId val="661865528"/>
        <c:scaling>
          <c:orientation val="minMax"/>
        </c:scaling>
        <c:delete val="1"/>
        <c:axPos val="l"/>
        <c:numFmt formatCode="General" sourceLinked="1"/>
        <c:majorTickMark val="none"/>
        <c:minorTickMark val="none"/>
        <c:tickLblPos val="nextTo"/>
        <c:crossAx val="661866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1">
                <a:solidFill>
                  <a:schemeClr val="accent2">
                    <a:lumMod val="50000"/>
                  </a:schemeClr>
                </a:solidFill>
              </a:rPr>
              <a:t>Production de la Mathématique et ses Interactions en Afrique</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'Stat WoS'!$B$12</c:f>
              <c:strCache>
                <c:ptCount val="1"/>
                <c:pt idx="0">
                  <c:v>Algéria</c:v>
                </c:pt>
              </c:strCache>
            </c:strRef>
          </c:tx>
          <c:spPr>
            <a:solidFill>
              <a:schemeClr val="accent2"/>
            </a:solidFill>
            <a:ln>
              <a:noFill/>
            </a:ln>
            <a:effectLst/>
          </c:spPr>
          <c:invertIfNegative val="0"/>
          <c:cat>
            <c:numRef>
              <c:f>'Stat WoS'!$A$13:$A$19</c:f>
              <c:numCache>
                <c:formatCode>General</c:formatCode>
                <c:ptCount val="7"/>
                <c:pt idx="0">
                  <c:v>2021</c:v>
                </c:pt>
                <c:pt idx="1">
                  <c:v>2020</c:v>
                </c:pt>
                <c:pt idx="2">
                  <c:v>2019</c:v>
                </c:pt>
                <c:pt idx="3">
                  <c:v>2018</c:v>
                </c:pt>
                <c:pt idx="4">
                  <c:v>2017</c:v>
                </c:pt>
                <c:pt idx="5">
                  <c:v>2016</c:v>
                </c:pt>
                <c:pt idx="6">
                  <c:v>2015</c:v>
                </c:pt>
              </c:numCache>
            </c:numRef>
          </c:cat>
          <c:val>
            <c:numRef>
              <c:f>'Stat WoS'!$B$13:$B$19</c:f>
              <c:numCache>
                <c:formatCode>General</c:formatCode>
                <c:ptCount val="7"/>
                <c:pt idx="0">
                  <c:v>228</c:v>
                </c:pt>
                <c:pt idx="1">
                  <c:v>876</c:v>
                </c:pt>
                <c:pt idx="2">
                  <c:v>694</c:v>
                </c:pt>
                <c:pt idx="3">
                  <c:v>584</c:v>
                </c:pt>
                <c:pt idx="4">
                  <c:v>638</c:v>
                </c:pt>
                <c:pt idx="5">
                  <c:v>502</c:v>
                </c:pt>
                <c:pt idx="6">
                  <c:v>452</c:v>
                </c:pt>
              </c:numCache>
            </c:numRef>
          </c:val>
          <c:extLst>
            <c:ext xmlns:c16="http://schemas.microsoft.com/office/drawing/2014/chart" uri="{C3380CC4-5D6E-409C-BE32-E72D297353CC}">
              <c16:uniqueId val="{00000000-C109-4970-95F9-6045EB553D1A}"/>
            </c:ext>
          </c:extLst>
        </c:ser>
        <c:ser>
          <c:idx val="1"/>
          <c:order val="1"/>
          <c:tx>
            <c:strRef>
              <c:f>'Stat WoS'!$C$12</c:f>
              <c:strCache>
                <c:ptCount val="1"/>
                <c:pt idx="0">
                  <c:v>Morocco</c:v>
                </c:pt>
              </c:strCache>
            </c:strRef>
          </c:tx>
          <c:spPr>
            <a:solidFill>
              <a:schemeClr val="accent4"/>
            </a:solidFill>
            <a:ln>
              <a:noFill/>
            </a:ln>
            <a:effectLst/>
          </c:spPr>
          <c:invertIfNegative val="0"/>
          <c:cat>
            <c:numRef>
              <c:f>'Stat WoS'!$A$13:$A$19</c:f>
              <c:numCache>
                <c:formatCode>General</c:formatCode>
                <c:ptCount val="7"/>
                <c:pt idx="0">
                  <c:v>2021</c:v>
                </c:pt>
                <c:pt idx="1">
                  <c:v>2020</c:v>
                </c:pt>
                <c:pt idx="2">
                  <c:v>2019</c:v>
                </c:pt>
                <c:pt idx="3">
                  <c:v>2018</c:v>
                </c:pt>
                <c:pt idx="4">
                  <c:v>2017</c:v>
                </c:pt>
                <c:pt idx="5">
                  <c:v>2016</c:v>
                </c:pt>
                <c:pt idx="6">
                  <c:v>2015</c:v>
                </c:pt>
              </c:numCache>
            </c:numRef>
          </c:cat>
          <c:val>
            <c:numRef>
              <c:f>'Stat WoS'!$C$13:$C$19</c:f>
              <c:numCache>
                <c:formatCode>General</c:formatCode>
                <c:ptCount val="7"/>
                <c:pt idx="0">
                  <c:v>230</c:v>
                </c:pt>
                <c:pt idx="1">
                  <c:v>800</c:v>
                </c:pt>
                <c:pt idx="2">
                  <c:v>650</c:v>
                </c:pt>
                <c:pt idx="3">
                  <c:v>529</c:v>
                </c:pt>
                <c:pt idx="4">
                  <c:v>409</c:v>
                </c:pt>
                <c:pt idx="5">
                  <c:v>421</c:v>
                </c:pt>
                <c:pt idx="6">
                  <c:v>358</c:v>
                </c:pt>
              </c:numCache>
            </c:numRef>
          </c:val>
          <c:extLst>
            <c:ext xmlns:c16="http://schemas.microsoft.com/office/drawing/2014/chart" uri="{C3380CC4-5D6E-409C-BE32-E72D297353CC}">
              <c16:uniqueId val="{00000001-C109-4970-95F9-6045EB553D1A}"/>
            </c:ext>
          </c:extLst>
        </c:ser>
        <c:ser>
          <c:idx val="2"/>
          <c:order val="2"/>
          <c:tx>
            <c:strRef>
              <c:f>'Stat WoS'!$D$12</c:f>
              <c:strCache>
                <c:ptCount val="1"/>
                <c:pt idx="0">
                  <c:v>Tunisia</c:v>
                </c:pt>
              </c:strCache>
            </c:strRef>
          </c:tx>
          <c:spPr>
            <a:solidFill>
              <a:schemeClr val="accent6"/>
            </a:solidFill>
            <a:ln>
              <a:noFill/>
            </a:ln>
            <a:effectLst/>
          </c:spPr>
          <c:invertIfNegative val="0"/>
          <c:cat>
            <c:numRef>
              <c:f>'Stat WoS'!$A$13:$A$19</c:f>
              <c:numCache>
                <c:formatCode>General</c:formatCode>
                <c:ptCount val="7"/>
                <c:pt idx="0">
                  <c:v>2021</c:v>
                </c:pt>
                <c:pt idx="1">
                  <c:v>2020</c:v>
                </c:pt>
                <c:pt idx="2">
                  <c:v>2019</c:v>
                </c:pt>
                <c:pt idx="3">
                  <c:v>2018</c:v>
                </c:pt>
                <c:pt idx="4">
                  <c:v>2017</c:v>
                </c:pt>
                <c:pt idx="5">
                  <c:v>2016</c:v>
                </c:pt>
                <c:pt idx="6">
                  <c:v>2015</c:v>
                </c:pt>
              </c:numCache>
            </c:numRef>
          </c:cat>
          <c:val>
            <c:numRef>
              <c:f>'Stat WoS'!$D$13:$D$19</c:f>
              <c:numCache>
                <c:formatCode>General</c:formatCode>
                <c:ptCount val="7"/>
                <c:pt idx="0">
                  <c:v>187</c:v>
                </c:pt>
                <c:pt idx="1">
                  <c:v>666</c:v>
                </c:pt>
                <c:pt idx="2">
                  <c:v>709</c:v>
                </c:pt>
                <c:pt idx="3">
                  <c:v>514</c:v>
                </c:pt>
                <c:pt idx="4">
                  <c:v>530</c:v>
                </c:pt>
                <c:pt idx="5">
                  <c:v>467</c:v>
                </c:pt>
                <c:pt idx="6">
                  <c:v>441</c:v>
                </c:pt>
              </c:numCache>
            </c:numRef>
          </c:val>
          <c:extLst>
            <c:ext xmlns:c16="http://schemas.microsoft.com/office/drawing/2014/chart" uri="{C3380CC4-5D6E-409C-BE32-E72D297353CC}">
              <c16:uniqueId val="{00000002-C109-4970-95F9-6045EB553D1A}"/>
            </c:ext>
          </c:extLst>
        </c:ser>
        <c:ser>
          <c:idx val="3"/>
          <c:order val="3"/>
          <c:tx>
            <c:strRef>
              <c:f>'Stat WoS'!$E$12</c:f>
              <c:strCache>
                <c:ptCount val="1"/>
                <c:pt idx="0">
                  <c:v>Egypt</c:v>
                </c:pt>
              </c:strCache>
            </c:strRef>
          </c:tx>
          <c:spPr>
            <a:solidFill>
              <a:schemeClr val="accent2">
                <a:lumMod val="60000"/>
              </a:schemeClr>
            </a:solidFill>
            <a:ln>
              <a:noFill/>
            </a:ln>
            <a:effectLst/>
          </c:spPr>
          <c:invertIfNegative val="0"/>
          <c:cat>
            <c:numRef>
              <c:f>'Stat WoS'!$A$13:$A$19</c:f>
              <c:numCache>
                <c:formatCode>General</c:formatCode>
                <c:ptCount val="7"/>
                <c:pt idx="0">
                  <c:v>2021</c:v>
                </c:pt>
                <c:pt idx="1">
                  <c:v>2020</c:v>
                </c:pt>
                <c:pt idx="2">
                  <c:v>2019</c:v>
                </c:pt>
                <c:pt idx="3">
                  <c:v>2018</c:v>
                </c:pt>
                <c:pt idx="4">
                  <c:v>2017</c:v>
                </c:pt>
                <c:pt idx="5">
                  <c:v>2016</c:v>
                </c:pt>
                <c:pt idx="6">
                  <c:v>2015</c:v>
                </c:pt>
              </c:numCache>
            </c:numRef>
          </c:cat>
          <c:val>
            <c:numRef>
              <c:f>'Stat WoS'!$E$13:$E$19</c:f>
              <c:numCache>
                <c:formatCode>General</c:formatCode>
                <c:ptCount val="7"/>
                <c:pt idx="0">
                  <c:v>309</c:v>
                </c:pt>
                <c:pt idx="1">
                  <c:v>984</c:v>
                </c:pt>
                <c:pt idx="2">
                  <c:v>756</c:v>
                </c:pt>
                <c:pt idx="3">
                  <c:v>591</c:v>
                </c:pt>
                <c:pt idx="4">
                  <c:v>550</c:v>
                </c:pt>
                <c:pt idx="5">
                  <c:v>550</c:v>
                </c:pt>
                <c:pt idx="6">
                  <c:v>461</c:v>
                </c:pt>
              </c:numCache>
            </c:numRef>
          </c:val>
          <c:extLst>
            <c:ext xmlns:c16="http://schemas.microsoft.com/office/drawing/2014/chart" uri="{C3380CC4-5D6E-409C-BE32-E72D297353CC}">
              <c16:uniqueId val="{00000003-C109-4970-95F9-6045EB553D1A}"/>
            </c:ext>
          </c:extLst>
        </c:ser>
        <c:ser>
          <c:idx val="4"/>
          <c:order val="4"/>
          <c:tx>
            <c:strRef>
              <c:f>'Stat WoS'!$F$12</c:f>
              <c:strCache>
                <c:ptCount val="1"/>
                <c:pt idx="0">
                  <c:v>South Africa</c:v>
                </c:pt>
              </c:strCache>
            </c:strRef>
          </c:tx>
          <c:spPr>
            <a:solidFill>
              <a:schemeClr val="accent4">
                <a:lumMod val="60000"/>
              </a:schemeClr>
            </a:solidFill>
            <a:ln>
              <a:noFill/>
            </a:ln>
            <a:effectLst/>
          </c:spPr>
          <c:invertIfNegative val="0"/>
          <c:cat>
            <c:numRef>
              <c:f>'Stat WoS'!$A$13:$A$19</c:f>
              <c:numCache>
                <c:formatCode>General</c:formatCode>
                <c:ptCount val="7"/>
                <c:pt idx="0">
                  <c:v>2021</c:v>
                </c:pt>
                <c:pt idx="1">
                  <c:v>2020</c:v>
                </c:pt>
                <c:pt idx="2">
                  <c:v>2019</c:v>
                </c:pt>
                <c:pt idx="3">
                  <c:v>2018</c:v>
                </c:pt>
                <c:pt idx="4">
                  <c:v>2017</c:v>
                </c:pt>
                <c:pt idx="5">
                  <c:v>2016</c:v>
                </c:pt>
                <c:pt idx="6">
                  <c:v>2015</c:v>
                </c:pt>
              </c:numCache>
            </c:numRef>
          </c:cat>
          <c:val>
            <c:numRef>
              <c:f>'Stat WoS'!$F$13:$F$19</c:f>
              <c:numCache>
                <c:formatCode>General</c:formatCode>
                <c:ptCount val="7"/>
                <c:pt idx="0">
                  <c:v>249</c:v>
                </c:pt>
                <c:pt idx="1">
                  <c:v>887</c:v>
                </c:pt>
                <c:pt idx="2">
                  <c:v>813</c:v>
                </c:pt>
                <c:pt idx="3">
                  <c:v>745</c:v>
                </c:pt>
                <c:pt idx="4">
                  <c:v>773</c:v>
                </c:pt>
                <c:pt idx="5">
                  <c:v>735</c:v>
                </c:pt>
                <c:pt idx="6">
                  <c:v>695</c:v>
                </c:pt>
              </c:numCache>
            </c:numRef>
          </c:val>
          <c:extLst>
            <c:ext xmlns:c16="http://schemas.microsoft.com/office/drawing/2014/chart" uri="{C3380CC4-5D6E-409C-BE32-E72D297353CC}">
              <c16:uniqueId val="{00000004-C109-4970-95F9-6045EB553D1A}"/>
            </c:ext>
          </c:extLst>
        </c:ser>
        <c:dLbls>
          <c:showLegendKey val="0"/>
          <c:showVal val="0"/>
          <c:showCatName val="0"/>
          <c:showSerName val="0"/>
          <c:showPercent val="0"/>
          <c:showBubbleSize val="0"/>
        </c:dLbls>
        <c:gapWidth val="219"/>
        <c:overlap val="-27"/>
        <c:axId val="630151712"/>
        <c:axId val="630150400"/>
      </c:barChart>
      <c:catAx>
        <c:axId val="63015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630150400"/>
        <c:crosses val="autoZero"/>
        <c:auto val="1"/>
        <c:lblAlgn val="ctr"/>
        <c:lblOffset val="100"/>
        <c:noMultiLvlLbl val="0"/>
      </c:catAx>
      <c:valAx>
        <c:axId val="630150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630151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907707028567337"/>
          <c:y val="4.3004119406770951E-2"/>
          <c:w val="0.61589430643911525"/>
          <c:h val="0.86630305560121734"/>
        </c:manualLayout>
      </c:layout>
      <c:barChart>
        <c:barDir val="bar"/>
        <c:grouping val="clustered"/>
        <c:varyColors val="0"/>
        <c:ser>
          <c:idx val="0"/>
          <c:order val="0"/>
          <c:tx>
            <c:strRef>
              <c:f>'Stat WoS'!$B$41</c:f>
              <c:strCache>
                <c:ptCount val="1"/>
                <c:pt idx="0">
                  <c:v>Algéria</c:v>
                </c:pt>
              </c:strCache>
            </c:strRef>
          </c:tx>
          <c:spPr>
            <a:solidFill>
              <a:schemeClr val="accent2"/>
            </a:solidFill>
            <a:ln>
              <a:noFill/>
            </a:ln>
            <a:effectLst/>
          </c:spPr>
          <c:invertIfNegative val="0"/>
          <c:cat>
            <c:strRef>
              <c:f>'Stat WoS'!$A$42:$A$48</c:f>
              <c:strCache>
                <c:ptCount val="7"/>
                <c:pt idx="0">
                  <c:v>MATHEMATICS</c:v>
                </c:pt>
                <c:pt idx="1">
                  <c:v>MATHEMATICS APPLIED</c:v>
                </c:pt>
                <c:pt idx="2">
                  <c:v>OPERATIONS RESEARCH MANAGEMENT SCIENCE</c:v>
                </c:pt>
                <c:pt idx="3">
                  <c:v>STATISTICS PROBABILITY</c:v>
                </c:pt>
                <c:pt idx="4">
                  <c:v>MATHEMATICS INTERDISCIPLINARY APPLICATIONS</c:v>
                </c:pt>
                <c:pt idx="5">
                  <c:v>PHYSICS MATHEMATICAL</c:v>
                </c:pt>
                <c:pt idx="6">
                  <c:v>MATHEMATICAL COMPUTATIONAL BIOLOGY</c:v>
                </c:pt>
              </c:strCache>
            </c:strRef>
          </c:cat>
          <c:val>
            <c:numRef>
              <c:f>'Stat WoS'!$B$42:$B$48</c:f>
              <c:numCache>
                <c:formatCode>#,##0</c:formatCode>
                <c:ptCount val="7"/>
                <c:pt idx="0">
                  <c:v>1832</c:v>
                </c:pt>
                <c:pt idx="1">
                  <c:v>1625</c:v>
                </c:pt>
                <c:pt idx="2" formatCode="General">
                  <c:v>358</c:v>
                </c:pt>
                <c:pt idx="3" formatCode="General">
                  <c:v>332</c:v>
                </c:pt>
                <c:pt idx="4" formatCode="General">
                  <c:v>323</c:v>
                </c:pt>
                <c:pt idx="5" formatCode="General">
                  <c:v>290</c:v>
                </c:pt>
                <c:pt idx="6" formatCode="General">
                  <c:v>125</c:v>
                </c:pt>
              </c:numCache>
            </c:numRef>
          </c:val>
          <c:extLst>
            <c:ext xmlns:c16="http://schemas.microsoft.com/office/drawing/2014/chart" uri="{C3380CC4-5D6E-409C-BE32-E72D297353CC}">
              <c16:uniqueId val="{00000000-81D3-4107-A37F-74B719C0B313}"/>
            </c:ext>
          </c:extLst>
        </c:ser>
        <c:ser>
          <c:idx val="1"/>
          <c:order val="1"/>
          <c:tx>
            <c:strRef>
              <c:f>'Stat WoS'!$C$41</c:f>
              <c:strCache>
                <c:ptCount val="1"/>
                <c:pt idx="0">
                  <c:v>Morocco</c:v>
                </c:pt>
              </c:strCache>
            </c:strRef>
          </c:tx>
          <c:spPr>
            <a:solidFill>
              <a:schemeClr val="accent4"/>
            </a:solidFill>
            <a:ln>
              <a:noFill/>
            </a:ln>
            <a:effectLst/>
          </c:spPr>
          <c:invertIfNegative val="0"/>
          <c:cat>
            <c:strRef>
              <c:f>'Stat WoS'!$A$42:$A$48</c:f>
              <c:strCache>
                <c:ptCount val="7"/>
                <c:pt idx="0">
                  <c:v>MATHEMATICS</c:v>
                </c:pt>
                <c:pt idx="1">
                  <c:v>MATHEMATICS APPLIED</c:v>
                </c:pt>
                <c:pt idx="2">
                  <c:v>OPERATIONS RESEARCH MANAGEMENT SCIENCE</c:v>
                </c:pt>
                <c:pt idx="3">
                  <c:v>STATISTICS PROBABILITY</c:v>
                </c:pt>
                <c:pt idx="4">
                  <c:v>MATHEMATICS INTERDISCIPLINARY APPLICATIONS</c:v>
                </c:pt>
                <c:pt idx="5">
                  <c:v>PHYSICS MATHEMATICAL</c:v>
                </c:pt>
                <c:pt idx="6">
                  <c:v>MATHEMATICAL COMPUTATIONAL BIOLOGY</c:v>
                </c:pt>
              </c:strCache>
            </c:strRef>
          </c:cat>
          <c:val>
            <c:numRef>
              <c:f>'Stat WoS'!$C$42:$C$48</c:f>
              <c:numCache>
                <c:formatCode>General</c:formatCode>
                <c:ptCount val="7"/>
                <c:pt idx="0">
                  <c:v>1604</c:v>
                </c:pt>
                <c:pt idx="1">
                  <c:v>1282</c:v>
                </c:pt>
                <c:pt idx="2">
                  <c:v>442</c:v>
                </c:pt>
                <c:pt idx="3">
                  <c:v>193</c:v>
                </c:pt>
                <c:pt idx="4">
                  <c:v>283</c:v>
                </c:pt>
                <c:pt idx="5">
                  <c:v>250</c:v>
                </c:pt>
                <c:pt idx="6">
                  <c:v>131</c:v>
                </c:pt>
              </c:numCache>
            </c:numRef>
          </c:val>
          <c:extLst>
            <c:ext xmlns:c16="http://schemas.microsoft.com/office/drawing/2014/chart" uri="{C3380CC4-5D6E-409C-BE32-E72D297353CC}">
              <c16:uniqueId val="{00000001-81D3-4107-A37F-74B719C0B313}"/>
            </c:ext>
          </c:extLst>
        </c:ser>
        <c:ser>
          <c:idx val="2"/>
          <c:order val="2"/>
          <c:tx>
            <c:strRef>
              <c:f>'Stat WoS'!$D$41</c:f>
              <c:strCache>
                <c:ptCount val="1"/>
                <c:pt idx="0">
                  <c:v>Tunisia</c:v>
                </c:pt>
              </c:strCache>
            </c:strRef>
          </c:tx>
          <c:spPr>
            <a:solidFill>
              <a:schemeClr val="accent6"/>
            </a:solidFill>
            <a:ln>
              <a:noFill/>
            </a:ln>
            <a:effectLst/>
          </c:spPr>
          <c:invertIfNegative val="0"/>
          <c:cat>
            <c:strRef>
              <c:f>'Stat WoS'!$A$42:$A$48</c:f>
              <c:strCache>
                <c:ptCount val="7"/>
                <c:pt idx="0">
                  <c:v>MATHEMATICS</c:v>
                </c:pt>
                <c:pt idx="1">
                  <c:v>MATHEMATICS APPLIED</c:v>
                </c:pt>
                <c:pt idx="2">
                  <c:v>OPERATIONS RESEARCH MANAGEMENT SCIENCE</c:v>
                </c:pt>
                <c:pt idx="3">
                  <c:v>STATISTICS PROBABILITY</c:v>
                </c:pt>
                <c:pt idx="4">
                  <c:v>MATHEMATICS INTERDISCIPLINARY APPLICATIONS</c:v>
                </c:pt>
                <c:pt idx="5">
                  <c:v>PHYSICS MATHEMATICAL</c:v>
                </c:pt>
                <c:pt idx="6">
                  <c:v>MATHEMATICAL COMPUTATIONAL BIOLOGY</c:v>
                </c:pt>
              </c:strCache>
            </c:strRef>
          </c:cat>
          <c:val>
            <c:numRef>
              <c:f>'Stat WoS'!$D$42:$D$48</c:f>
              <c:numCache>
                <c:formatCode>General</c:formatCode>
                <c:ptCount val="7"/>
                <c:pt idx="0">
                  <c:v>1697</c:v>
                </c:pt>
                <c:pt idx="1">
                  <c:v>1454</c:v>
                </c:pt>
                <c:pt idx="2">
                  <c:v>505</c:v>
                </c:pt>
                <c:pt idx="3">
                  <c:v>206</c:v>
                </c:pt>
                <c:pt idx="4">
                  <c:v>339</c:v>
                </c:pt>
                <c:pt idx="5">
                  <c:v>238</c:v>
                </c:pt>
                <c:pt idx="6">
                  <c:v>134</c:v>
                </c:pt>
              </c:numCache>
            </c:numRef>
          </c:val>
          <c:extLst>
            <c:ext xmlns:c16="http://schemas.microsoft.com/office/drawing/2014/chart" uri="{C3380CC4-5D6E-409C-BE32-E72D297353CC}">
              <c16:uniqueId val="{00000002-81D3-4107-A37F-74B719C0B313}"/>
            </c:ext>
          </c:extLst>
        </c:ser>
        <c:ser>
          <c:idx val="3"/>
          <c:order val="3"/>
          <c:tx>
            <c:strRef>
              <c:f>'Stat WoS'!$E$41</c:f>
              <c:strCache>
                <c:ptCount val="1"/>
                <c:pt idx="0">
                  <c:v>Egypt</c:v>
                </c:pt>
              </c:strCache>
            </c:strRef>
          </c:tx>
          <c:spPr>
            <a:solidFill>
              <a:schemeClr val="accent2">
                <a:lumMod val="60000"/>
              </a:schemeClr>
            </a:solidFill>
            <a:ln>
              <a:noFill/>
            </a:ln>
            <a:effectLst/>
          </c:spPr>
          <c:invertIfNegative val="0"/>
          <c:cat>
            <c:strRef>
              <c:f>'Stat WoS'!$A$42:$A$48</c:f>
              <c:strCache>
                <c:ptCount val="7"/>
                <c:pt idx="0">
                  <c:v>MATHEMATICS</c:v>
                </c:pt>
                <c:pt idx="1">
                  <c:v>MATHEMATICS APPLIED</c:v>
                </c:pt>
                <c:pt idx="2">
                  <c:v>OPERATIONS RESEARCH MANAGEMENT SCIENCE</c:v>
                </c:pt>
                <c:pt idx="3">
                  <c:v>STATISTICS PROBABILITY</c:v>
                </c:pt>
                <c:pt idx="4">
                  <c:v>MATHEMATICS INTERDISCIPLINARY APPLICATIONS</c:v>
                </c:pt>
                <c:pt idx="5">
                  <c:v>PHYSICS MATHEMATICAL</c:v>
                </c:pt>
                <c:pt idx="6">
                  <c:v>MATHEMATICAL COMPUTATIONAL BIOLOGY</c:v>
                </c:pt>
              </c:strCache>
            </c:strRef>
          </c:cat>
          <c:val>
            <c:numRef>
              <c:f>'Stat WoS'!$E$42:$E$48</c:f>
              <c:numCache>
                <c:formatCode>General</c:formatCode>
                <c:ptCount val="7"/>
                <c:pt idx="0">
                  <c:v>1409</c:v>
                </c:pt>
                <c:pt idx="1">
                  <c:v>1360</c:v>
                </c:pt>
                <c:pt idx="2">
                  <c:v>334</c:v>
                </c:pt>
                <c:pt idx="3">
                  <c:v>622</c:v>
                </c:pt>
                <c:pt idx="4">
                  <c:v>620</c:v>
                </c:pt>
                <c:pt idx="5">
                  <c:v>406</c:v>
                </c:pt>
                <c:pt idx="6">
                  <c:v>250</c:v>
                </c:pt>
              </c:numCache>
            </c:numRef>
          </c:val>
          <c:extLst>
            <c:ext xmlns:c16="http://schemas.microsoft.com/office/drawing/2014/chart" uri="{C3380CC4-5D6E-409C-BE32-E72D297353CC}">
              <c16:uniqueId val="{00000003-81D3-4107-A37F-74B719C0B313}"/>
            </c:ext>
          </c:extLst>
        </c:ser>
        <c:ser>
          <c:idx val="4"/>
          <c:order val="4"/>
          <c:tx>
            <c:strRef>
              <c:f>'Stat WoS'!$F$41</c:f>
              <c:strCache>
                <c:ptCount val="1"/>
                <c:pt idx="0">
                  <c:v>South Africa</c:v>
                </c:pt>
              </c:strCache>
            </c:strRef>
          </c:tx>
          <c:spPr>
            <a:solidFill>
              <a:schemeClr val="accent4">
                <a:lumMod val="60000"/>
              </a:schemeClr>
            </a:solidFill>
            <a:ln>
              <a:noFill/>
            </a:ln>
            <a:effectLst/>
          </c:spPr>
          <c:invertIfNegative val="0"/>
          <c:cat>
            <c:strRef>
              <c:f>'Stat WoS'!$A$42:$A$48</c:f>
              <c:strCache>
                <c:ptCount val="7"/>
                <c:pt idx="0">
                  <c:v>MATHEMATICS</c:v>
                </c:pt>
                <c:pt idx="1">
                  <c:v>MATHEMATICS APPLIED</c:v>
                </c:pt>
                <c:pt idx="2">
                  <c:v>OPERATIONS RESEARCH MANAGEMENT SCIENCE</c:v>
                </c:pt>
                <c:pt idx="3">
                  <c:v>STATISTICS PROBABILITY</c:v>
                </c:pt>
                <c:pt idx="4">
                  <c:v>MATHEMATICS INTERDISCIPLINARY APPLICATIONS</c:v>
                </c:pt>
                <c:pt idx="5">
                  <c:v>PHYSICS MATHEMATICAL</c:v>
                </c:pt>
                <c:pt idx="6">
                  <c:v>MATHEMATICAL COMPUTATIONAL BIOLOGY</c:v>
                </c:pt>
              </c:strCache>
            </c:strRef>
          </c:cat>
          <c:val>
            <c:numRef>
              <c:f>'Stat WoS'!$F$42:$F$48</c:f>
              <c:numCache>
                <c:formatCode>General</c:formatCode>
                <c:ptCount val="7"/>
                <c:pt idx="0">
                  <c:v>1909</c:v>
                </c:pt>
                <c:pt idx="1">
                  <c:v>1552</c:v>
                </c:pt>
                <c:pt idx="2">
                  <c:v>537</c:v>
                </c:pt>
                <c:pt idx="3">
                  <c:v>537</c:v>
                </c:pt>
                <c:pt idx="4">
                  <c:v>521</c:v>
                </c:pt>
                <c:pt idx="5">
                  <c:v>548</c:v>
                </c:pt>
                <c:pt idx="6">
                  <c:v>398</c:v>
                </c:pt>
              </c:numCache>
            </c:numRef>
          </c:val>
          <c:extLst>
            <c:ext xmlns:c16="http://schemas.microsoft.com/office/drawing/2014/chart" uri="{C3380CC4-5D6E-409C-BE32-E72D297353CC}">
              <c16:uniqueId val="{00000004-81D3-4107-A37F-74B719C0B313}"/>
            </c:ext>
          </c:extLst>
        </c:ser>
        <c:dLbls>
          <c:showLegendKey val="0"/>
          <c:showVal val="0"/>
          <c:showCatName val="0"/>
          <c:showSerName val="0"/>
          <c:showPercent val="0"/>
          <c:showBubbleSize val="0"/>
        </c:dLbls>
        <c:gapWidth val="182"/>
        <c:axId val="738630624"/>
        <c:axId val="738637512"/>
      </c:barChart>
      <c:catAx>
        <c:axId val="738630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738637512"/>
        <c:crosses val="autoZero"/>
        <c:auto val="1"/>
        <c:lblAlgn val="ctr"/>
        <c:lblOffset val="100"/>
        <c:noMultiLvlLbl val="0"/>
      </c:catAx>
      <c:valAx>
        <c:axId val="738637512"/>
        <c:scaling>
          <c:orientation val="minMax"/>
          <c:max val="2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738630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Production en Mathématiques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'Stat WoS'!$A$13</c:f>
              <c:strCache>
                <c:ptCount val="1"/>
                <c:pt idx="0">
                  <c:v>2021</c:v>
                </c:pt>
              </c:strCache>
            </c:strRef>
          </c:tx>
          <c:spPr>
            <a:solidFill>
              <a:schemeClr val="accent1"/>
            </a:solidFill>
            <a:ln>
              <a:noFill/>
            </a:ln>
            <a:effectLst/>
          </c:spPr>
          <c:invertIfNegative val="0"/>
          <c:cat>
            <c:strRef>
              <c:f>'Stat WoS'!$B$12:$H$12</c:f>
              <c:strCache>
                <c:ptCount val="7"/>
                <c:pt idx="0">
                  <c:v>Algéria</c:v>
                </c:pt>
                <c:pt idx="1">
                  <c:v>Morocco</c:v>
                </c:pt>
                <c:pt idx="2">
                  <c:v>Tunisia</c:v>
                </c:pt>
                <c:pt idx="3">
                  <c:v>Egypt</c:v>
                </c:pt>
                <c:pt idx="4">
                  <c:v>South Africa</c:v>
                </c:pt>
                <c:pt idx="5">
                  <c:v>Turkey</c:v>
                </c:pt>
                <c:pt idx="6">
                  <c:v>Iran</c:v>
                </c:pt>
              </c:strCache>
            </c:strRef>
          </c:cat>
          <c:val>
            <c:numRef>
              <c:f>'Stat WoS'!$B$13:$H$13</c:f>
              <c:numCache>
                <c:formatCode>General</c:formatCode>
                <c:ptCount val="7"/>
                <c:pt idx="0">
                  <c:v>228</c:v>
                </c:pt>
                <c:pt idx="1">
                  <c:v>230</c:v>
                </c:pt>
                <c:pt idx="2">
                  <c:v>187</c:v>
                </c:pt>
                <c:pt idx="3">
                  <c:v>309</c:v>
                </c:pt>
                <c:pt idx="4">
                  <c:v>249</c:v>
                </c:pt>
                <c:pt idx="5">
                  <c:v>771</c:v>
                </c:pt>
                <c:pt idx="6">
                  <c:v>1129</c:v>
                </c:pt>
              </c:numCache>
            </c:numRef>
          </c:val>
          <c:extLst>
            <c:ext xmlns:c16="http://schemas.microsoft.com/office/drawing/2014/chart" uri="{C3380CC4-5D6E-409C-BE32-E72D297353CC}">
              <c16:uniqueId val="{00000000-9ACE-49DC-B6B4-B8D7DAAFB7BB}"/>
            </c:ext>
          </c:extLst>
        </c:ser>
        <c:ser>
          <c:idx val="1"/>
          <c:order val="1"/>
          <c:tx>
            <c:strRef>
              <c:f>'Stat WoS'!$A$14</c:f>
              <c:strCache>
                <c:ptCount val="1"/>
                <c:pt idx="0">
                  <c:v>2020</c:v>
                </c:pt>
              </c:strCache>
            </c:strRef>
          </c:tx>
          <c:spPr>
            <a:solidFill>
              <a:schemeClr val="accent2"/>
            </a:solidFill>
            <a:ln>
              <a:noFill/>
            </a:ln>
            <a:effectLst/>
          </c:spPr>
          <c:invertIfNegative val="0"/>
          <c:cat>
            <c:strRef>
              <c:f>'Stat WoS'!$B$12:$H$12</c:f>
              <c:strCache>
                <c:ptCount val="7"/>
                <c:pt idx="0">
                  <c:v>Algéria</c:v>
                </c:pt>
                <c:pt idx="1">
                  <c:v>Morocco</c:v>
                </c:pt>
                <c:pt idx="2">
                  <c:v>Tunisia</c:v>
                </c:pt>
                <c:pt idx="3">
                  <c:v>Egypt</c:v>
                </c:pt>
                <c:pt idx="4">
                  <c:v>South Africa</c:v>
                </c:pt>
                <c:pt idx="5">
                  <c:v>Turkey</c:v>
                </c:pt>
                <c:pt idx="6">
                  <c:v>Iran</c:v>
                </c:pt>
              </c:strCache>
            </c:strRef>
          </c:cat>
          <c:val>
            <c:numRef>
              <c:f>'Stat WoS'!$B$14:$H$14</c:f>
              <c:numCache>
                <c:formatCode>General</c:formatCode>
                <c:ptCount val="7"/>
                <c:pt idx="0">
                  <c:v>876</c:v>
                </c:pt>
                <c:pt idx="1">
                  <c:v>800</c:v>
                </c:pt>
                <c:pt idx="2">
                  <c:v>666</c:v>
                </c:pt>
                <c:pt idx="3">
                  <c:v>984</c:v>
                </c:pt>
                <c:pt idx="4">
                  <c:v>887</c:v>
                </c:pt>
                <c:pt idx="5">
                  <c:v>3200</c:v>
                </c:pt>
                <c:pt idx="6">
                  <c:v>4210</c:v>
                </c:pt>
              </c:numCache>
            </c:numRef>
          </c:val>
          <c:extLst>
            <c:ext xmlns:c16="http://schemas.microsoft.com/office/drawing/2014/chart" uri="{C3380CC4-5D6E-409C-BE32-E72D297353CC}">
              <c16:uniqueId val="{00000001-9ACE-49DC-B6B4-B8D7DAAFB7BB}"/>
            </c:ext>
          </c:extLst>
        </c:ser>
        <c:ser>
          <c:idx val="2"/>
          <c:order val="2"/>
          <c:tx>
            <c:strRef>
              <c:f>'Stat WoS'!$A$15</c:f>
              <c:strCache>
                <c:ptCount val="1"/>
                <c:pt idx="0">
                  <c:v>2019</c:v>
                </c:pt>
              </c:strCache>
            </c:strRef>
          </c:tx>
          <c:spPr>
            <a:solidFill>
              <a:schemeClr val="accent3"/>
            </a:solidFill>
            <a:ln>
              <a:noFill/>
            </a:ln>
            <a:effectLst/>
          </c:spPr>
          <c:invertIfNegative val="0"/>
          <c:cat>
            <c:strRef>
              <c:f>'Stat WoS'!$B$12:$H$12</c:f>
              <c:strCache>
                <c:ptCount val="7"/>
                <c:pt idx="0">
                  <c:v>Algéria</c:v>
                </c:pt>
                <c:pt idx="1">
                  <c:v>Morocco</c:v>
                </c:pt>
                <c:pt idx="2">
                  <c:v>Tunisia</c:v>
                </c:pt>
                <c:pt idx="3">
                  <c:v>Egypt</c:v>
                </c:pt>
                <c:pt idx="4">
                  <c:v>South Africa</c:v>
                </c:pt>
                <c:pt idx="5">
                  <c:v>Turkey</c:v>
                </c:pt>
                <c:pt idx="6">
                  <c:v>Iran</c:v>
                </c:pt>
              </c:strCache>
            </c:strRef>
          </c:cat>
          <c:val>
            <c:numRef>
              <c:f>'Stat WoS'!$B$15:$H$15</c:f>
              <c:numCache>
                <c:formatCode>General</c:formatCode>
                <c:ptCount val="7"/>
                <c:pt idx="0">
                  <c:v>694</c:v>
                </c:pt>
                <c:pt idx="1">
                  <c:v>650</c:v>
                </c:pt>
                <c:pt idx="2">
                  <c:v>709</c:v>
                </c:pt>
                <c:pt idx="3">
                  <c:v>756</c:v>
                </c:pt>
                <c:pt idx="4">
                  <c:v>813</c:v>
                </c:pt>
                <c:pt idx="5">
                  <c:v>2998</c:v>
                </c:pt>
                <c:pt idx="6">
                  <c:v>3986</c:v>
                </c:pt>
              </c:numCache>
            </c:numRef>
          </c:val>
          <c:extLst>
            <c:ext xmlns:c16="http://schemas.microsoft.com/office/drawing/2014/chart" uri="{C3380CC4-5D6E-409C-BE32-E72D297353CC}">
              <c16:uniqueId val="{00000002-9ACE-49DC-B6B4-B8D7DAAFB7BB}"/>
            </c:ext>
          </c:extLst>
        </c:ser>
        <c:ser>
          <c:idx val="3"/>
          <c:order val="3"/>
          <c:tx>
            <c:strRef>
              <c:f>'Stat WoS'!$A$16</c:f>
              <c:strCache>
                <c:ptCount val="1"/>
                <c:pt idx="0">
                  <c:v>2018</c:v>
                </c:pt>
              </c:strCache>
            </c:strRef>
          </c:tx>
          <c:spPr>
            <a:solidFill>
              <a:schemeClr val="accent4"/>
            </a:solidFill>
            <a:ln>
              <a:noFill/>
            </a:ln>
            <a:effectLst/>
          </c:spPr>
          <c:invertIfNegative val="0"/>
          <c:cat>
            <c:strRef>
              <c:f>'Stat WoS'!$B$12:$H$12</c:f>
              <c:strCache>
                <c:ptCount val="7"/>
                <c:pt idx="0">
                  <c:v>Algéria</c:v>
                </c:pt>
                <c:pt idx="1">
                  <c:v>Morocco</c:v>
                </c:pt>
                <c:pt idx="2">
                  <c:v>Tunisia</c:v>
                </c:pt>
                <c:pt idx="3">
                  <c:v>Egypt</c:v>
                </c:pt>
                <c:pt idx="4">
                  <c:v>South Africa</c:v>
                </c:pt>
                <c:pt idx="5">
                  <c:v>Turkey</c:v>
                </c:pt>
                <c:pt idx="6">
                  <c:v>Iran</c:v>
                </c:pt>
              </c:strCache>
            </c:strRef>
          </c:cat>
          <c:val>
            <c:numRef>
              <c:f>'Stat WoS'!$B$16:$H$16</c:f>
              <c:numCache>
                <c:formatCode>General</c:formatCode>
                <c:ptCount val="7"/>
                <c:pt idx="0">
                  <c:v>584</c:v>
                </c:pt>
                <c:pt idx="1">
                  <c:v>529</c:v>
                </c:pt>
                <c:pt idx="2">
                  <c:v>514</c:v>
                </c:pt>
                <c:pt idx="3">
                  <c:v>591</c:v>
                </c:pt>
                <c:pt idx="4">
                  <c:v>745</c:v>
                </c:pt>
                <c:pt idx="5">
                  <c:v>2631</c:v>
                </c:pt>
                <c:pt idx="6">
                  <c:v>3565</c:v>
                </c:pt>
              </c:numCache>
            </c:numRef>
          </c:val>
          <c:extLst>
            <c:ext xmlns:c16="http://schemas.microsoft.com/office/drawing/2014/chart" uri="{C3380CC4-5D6E-409C-BE32-E72D297353CC}">
              <c16:uniqueId val="{00000003-9ACE-49DC-B6B4-B8D7DAAFB7BB}"/>
            </c:ext>
          </c:extLst>
        </c:ser>
        <c:ser>
          <c:idx val="4"/>
          <c:order val="4"/>
          <c:tx>
            <c:strRef>
              <c:f>'Stat WoS'!$A$17</c:f>
              <c:strCache>
                <c:ptCount val="1"/>
                <c:pt idx="0">
                  <c:v>2017</c:v>
                </c:pt>
              </c:strCache>
            </c:strRef>
          </c:tx>
          <c:spPr>
            <a:solidFill>
              <a:schemeClr val="accent5"/>
            </a:solidFill>
            <a:ln>
              <a:noFill/>
            </a:ln>
            <a:effectLst/>
          </c:spPr>
          <c:invertIfNegative val="0"/>
          <c:cat>
            <c:strRef>
              <c:f>'Stat WoS'!$B$12:$H$12</c:f>
              <c:strCache>
                <c:ptCount val="7"/>
                <c:pt idx="0">
                  <c:v>Algéria</c:v>
                </c:pt>
                <c:pt idx="1">
                  <c:v>Morocco</c:v>
                </c:pt>
                <c:pt idx="2">
                  <c:v>Tunisia</c:v>
                </c:pt>
                <c:pt idx="3">
                  <c:v>Egypt</c:v>
                </c:pt>
                <c:pt idx="4">
                  <c:v>South Africa</c:v>
                </c:pt>
                <c:pt idx="5">
                  <c:v>Turkey</c:v>
                </c:pt>
                <c:pt idx="6">
                  <c:v>Iran</c:v>
                </c:pt>
              </c:strCache>
            </c:strRef>
          </c:cat>
          <c:val>
            <c:numRef>
              <c:f>'Stat WoS'!$B$17:$H$17</c:f>
              <c:numCache>
                <c:formatCode>General</c:formatCode>
                <c:ptCount val="7"/>
                <c:pt idx="0">
                  <c:v>638</c:v>
                </c:pt>
                <c:pt idx="1">
                  <c:v>409</c:v>
                </c:pt>
                <c:pt idx="2">
                  <c:v>530</c:v>
                </c:pt>
                <c:pt idx="3">
                  <c:v>550</c:v>
                </c:pt>
                <c:pt idx="4">
                  <c:v>773</c:v>
                </c:pt>
                <c:pt idx="5">
                  <c:v>2308</c:v>
                </c:pt>
                <c:pt idx="6">
                  <c:v>3454</c:v>
                </c:pt>
              </c:numCache>
            </c:numRef>
          </c:val>
          <c:extLst>
            <c:ext xmlns:c16="http://schemas.microsoft.com/office/drawing/2014/chart" uri="{C3380CC4-5D6E-409C-BE32-E72D297353CC}">
              <c16:uniqueId val="{00000004-9ACE-49DC-B6B4-B8D7DAAFB7BB}"/>
            </c:ext>
          </c:extLst>
        </c:ser>
        <c:ser>
          <c:idx val="5"/>
          <c:order val="5"/>
          <c:tx>
            <c:strRef>
              <c:f>'Stat WoS'!$A$18</c:f>
              <c:strCache>
                <c:ptCount val="1"/>
                <c:pt idx="0">
                  <c:v>2016</c:v>
                </c:pt>
              </c:strCache>
            </c:strRef>
          </c:tx>
          <c:spPr>
            <a:solidFill>
              <a:schemeClr val="accent6"/>
            </a:solidFill>
            <a:ln>
              <a:noFill/>
            </a:ln>
            <a:effectLst/>
          </c:spPr>
          <c:invertIfNegative val="0"/>
          <c:cat>
            <c:strRef>
              <c:f>'Stat WoS'!$B$12:$H$12</c:f>
              <c:strCache>
                <c:ptCount val="7"/>
                <c:pt idx="0">
                  <c:v>Algéria</c:v>
                </c:pt>
                <c:pt idx="1">
                  <c:v>Morocco</c:v>
                </c:pt>
                <c:pt idx="2">
                  <c:v>Tunisia</c:v>
                </c:pt>
                <c:pt idx="3">
                  <c:v>Egypt</c:v>
                </c:pt>
                <c:pt idx="4">
                  <c:v>South Africa</c:v>
                </c:pt>
                <c:pt idx="5">
                  <c:v>Turkey</c:v>
                </c:pt>
                <c:pt idx="6">
                  <c:v>Iran</c:v>
                </c:pt>
              </c:strCache>
            </c:strRef>
          </c:cat>
          <c:val>
            <c:numRef>
              <c:f>'Stat WoS'!$B$18:$H$18</c:f>
              <c:numCache>
                <c:formatCode>General</c:formatCode>
                <c:ptCount val="7"/>
                <c:pt idx="0">
                  <c:v>502</c:v>
                </c:pt>
                <c:pt idx="1">
                  <c:v>421</c:v>
                </c:pt>
                <c:pt idx="2">
                  <c:v>467</c:v>
                </c:pt>
                <c:pt idx="3">
                  <c:v>550</c:v>
                </c:pt>
                <c:pt idx="4">
                  <c:v>735</c:v>
                </c:pt>
                <c:pt idx="5">
                  <c:v>2181</c:v>
                </c:pt>
                <c:pt idx="6">
                  <c:v>2865</c:v>
                </c:pt>
              </c:numCache>
            </c:numRef>
          </c:val>
          <c:extLst>
            <c:ext xmlns:c16="http://schemas.microsoft.com/office/drawing/2014/chart" uri="{C3380CC4-5D6E-409C-BE32-E72D297353CC}">
              <c16:uniqueId val="{00000005-9ACE-49DC-B6B4-B8D7DAAFB7BB}"/>
            </c:ext>
          </c:extLst>
        </c:ser>
        <c:ser>
          <c:idx val="6"/>
          <c:order val="6"/>
          <c:tx>
            <c:strRef>
              <c:f>'Stat WoS'!$A$19</c:f>
              <c:strCache>
                <c:ptCount val="1"/>
                <c:pt idx="0">
                  <c:v>2015</c:v>
                </c:pt>
              </c:strCache>
            </c:strRef>
          </c:tx>
          <c:spPr>
            <a:solidFill>
              <a:schemeClr val="accent1">
                <a:lumMod val="60000"/>
              </a:schemeClr>
            </a:solidFill>
            <a:ln>
              <a:noFill/>
            </a:ln>
            <a:effectLst/>
          </c:spPr>
          <c:invertIfNegative val="0"/>
          <c:cat>
            <c:strRef>
              <c:f>'Stat WoS'!$B$12:$H$12</c:f>
              <c:strCache>
                <c:ptCount val="7"/>
                <c:pt idx="0">
                  <c:v>Algéria</c:v>
                </c:pt>
                <c:pt idx="1">
                  <c:v>Morocco</c:v>
                </c:pt>
                <c:pt idx="2">
                  <c:v>Tunisia</c:v>
                </c:pt>
                <c:pt idx="3">
                  <c:v>Egypt</c:v>
                </c:pt>
                <c:pt idx="4">
                  <c:v>South Africa</c:v>
                </c:pt>
                <c:pt idx="5">
                  <c:v>Turkey</c:v>
                </c:pt>
                <c:pt idx="6">
                  <c:v>Iran</c:v>
                </c:pt>
              </c:strCache>
            </c:strRef>
          </c:cat>
          <c:val>
            <c:numRef>
              <c:f>'Stat WoS'!$B$19:$H$19</c:f>
              <c:numCache>
                <c:formatCode>General</c:formatCode>
                <c:ptCount val="7"/>
                <c:pt idx="0">
                  <c:v>452</c:v>
                </c:pt>
                <c:pt idx="1">
                  <c:v>358</c:v>
                </c:pt>
                <c:pt idx="2">
                  <c:v>441</c:v>
                </c:pt>
                <c:pt idx="3">
                  <c:v>461</c:v>
                </c:pt>
                <c:pt idx="4">
                  <c:v>695</c:v>
                </c:pt>
                <c:pt idx="5">
                  <c:v>1983</c:v>
                </c:pt>
                <c:pt idx="6">
                  <c:v>2743</c:v>
                </c:pt>
              </c:numCache>
            </c:numRef>
          </c:val>
          <c:extLst>
            <c:ext xmlns:c16="http://schemas.microsoft.com/office/drawing/2014/chart" uri="{C3380CC4-5D6E-409C-BE32-E72D297353CC}">
              <c16:uniqueId val="{00000006-9ACE-49DC-B6B4-B8D7DAAFB7BB}"/>
            </c:ext>
          </c:extLst>
        </c:ser>
        <c:dLbls>
          <c:showLegendKey val="0"/>
          <c:showVal val="0"/>
          <c:showCatName val="0"/>
          <c:showSerName val="0"/>
          <c:showPercent val="0"/>
          <c:showBubbleSize val="0"/>
        </c:dLbls>
        <c:gapWidth val="219"/>
        <c:overlap val="-27"/>
        <c:axId val="727944200"/>
        <c:axId val="727951416"/>
      </c:barChart>
      <c:catAx>
        <c:axId val="727944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27951416"/>
        <c:crosses val="autoZero"/>
        <c:auto val="1"/>
        <c:lblAlgn val="ctr"/>
        <c:lblOffset val="100"/>
        <c:noMultiLvlLbl val="0"/>
      </c:catAx>
      <c:valAx>
        <c:axId val="727951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727944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fr-FR" sz="2000"/>
              <a:t>Production Globale</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'Stat WoS'!$A$29</c:f>
              <c:strCache>
                <c:ptCount val="1"/>
                <c:pt idx="0">
                  <c:v>2021</c:v>
                </c:pt>
              </c:strCache>
            </c:strRef>
          </c:tx>
          <c:spPr>
            <a:solidFill>
              <a:schemeClr val="accent1"/>
            </a:solidFill>
            <a:ln>
              <a:noFill/>
            </a:ln>
            <a:effectLst/>
          </c:spPr>
          <c:invertIfNegative val="0"/>
          <c:cat>
            <c:strRef>
              <c:f>'Stat WoS'!$B$28:$H$28</c:f>
              <c:strCache>
                <c:ptCount val="7"/>
                <c:pt idx="0">
                  <c:v>Algeria</c:v>
                </c:pt>
                <c:pt idx="1">
                  <c:v>Morocco</c:v>
                </c:pt>
                <c:pt idx="2">
                  <c:v>Tunisia</c:v>
                </c:pt>
                <c:pt idx="3">
                  <c:v>Egypt</c:v>
                </c:pt>
                <c:pt idx="4">
                  <c:v>South Africa</c:v>
                </c:pt>
                <c:pt idx="5">
                  <c:v>Turkey</c:v>
                </c:pt>
                <c:pt idx="6">
                  <c:v>Iran</c:v>
                </c:pt>
              </c:strCache>
            </c:strRef>
          </c:cat>
          <c:val>
            <c:numRef>
              <c:f>'Stat WoS'!$B$29:$H$29</c:f>
              <c:numCache>
                <c:formatCode>#,##0</c:formatCode>
                <c:ptCount val="7"/>
                <c:pt idx="0">
                  <c:v>1695</c:v>
                </c:pt>
                <c:pt idx="1">
                  <c:v>1937</c:v>
                </c:pt>
                <c:pt idx="2">
                  <c:v>1872</c:v>
                </c:pt>
                <c:pt idx="3">
                  <c:v>7987</c:v>
                </c:pt>
                <c:pt idx="4" formatCode="General">
                  <c:v>6373</c:v>
                </c:pt>
                <c:pt idx="5">
                  <c:v>14208</c:v>
                </c:pt>
                <c:pt idx="6">
                  <c:v>17072</c:v>
                </c:pt>
              </c:numCache>
            </c:numRef>
          </c:val>
          <c:extLst>
            <c:ext xmlns:c16="http://schemas.microsoft.com/office/drawing/2014/chart" uri="{C3380CC4-5D6E-409C-BE32-E72D297353CC}">
              <c16:uniqueId val="{00000000-8E66-407A-A9D0-E1696FD9C845}"/>
            </c:ext>
          </c:extLst>
        </c:ser>
        <c:ser>
          <c:idx val="1"/>
          <c:order val="1"/>
          <c:tx>
            <c:strRef>
              <c:f>'Stat WoS'!$A$30</c:f>
              <c:strCache>
                <c:ptCount val="1"/>
                <c:pt idx="0">
                  <c:v>2020</c:v>
                </c:pt>
              </c:strCache>
            </c:strRef>
          </c:tx>
          <c:spPr>
            <a:solidFill>
              <a:schemeClr val="accent2"/>
            </a:solidFill>
            <a:ln>
              <a:noFill/>
            </a:ln>
            <a:effectLst/>
          </c:spPr>
          <c:invertIfNegative val="0"/>
          <c:cat>
            <c:strRef>
              <c:f>'Stat WoS'!$B$28:$H$28</c:f>
              <c:strCache>
                <c:ptCount val="7"/>
                <c:pt idx="0">
                  <c:v>Algeria</c:v>
                </c:pt>
                <c:pt idx="1">
                  <c:v>Morocco</c:v>
                </c:pt>
                <c:pt idx="2">
                  <c:v>Tunisia</c:v>
                </c:pt>
                <c:pt idx="3">
                  <c:v>Egypt</c:v>
                </c:pt>
                <c:pt idx="4">
                  <c:v>South Africa</c:v>
                </c:pt>
                <c:pt idx="5">
                  <c:v>Turkey</c:v>
                </c:pt>
                <c:pt idx="6">
                  <c:v>Iran</c:v>
                </c:pt>
              </c:strCache>
            </c:strRef>
          </c:cat>
          <c:val>
            <c:numRef>
              <c:f>'Stat WoS'!$B$30:$H$30</c:f>
              <c:numCache>
                <c:formatCode>#,##0</c:formatCode>
                <c:ptCount val="7"/>
                <c:pt idx="0">
                  <c:v>6634</c:v>
                </c:pt>
                <c:pt idx="1">
                  <c:v>6875</c:v>
                </c:pt>
                <c:pt idx="2">
                  <c:v>7437</c:v>
                </c:pt>
                <c:pt idx="3">
                  <c:v>28976</c:v>
                </c:pt>
                <c:pt idx="4" formatCode="General">
                  <c:v>27651</c:v>
                </c:pt>
                <c:pt idx="5">
                  <c:v>60362</c:v>
                </c:pt>
                <c:pt idx="6">
                  <c:v>67120</c:v>
                </c:pt>
              </c:numCache>
            </c:numRef>
          </c:val>
          <c:extLst>
            <c:ext xmlns:c16="http://schemas.microsoft.com/office/drawing/2014/chart" uri="{C3380CC4-5D6E-409C-BE32-E72D297353CC}">
              <c16:uniqueId val="{00000001-8E66-407A-A9D0-E1696FD9C845}"/>
            </c:ext>
          </c:extLst>
        </c:ser>
        <c:ser>
          <c:idx val="2"/>
          <c:order val="2"/>
          <c:tx>
            <c:strRef>
              <c:f>'Stat WoS'!$A$31</c:f>
              <c:strCache>
                <c:ptCount val="1"/>
                <c:pt idx="0">
                  <c:v>2019</c:v>
                </c:pt>
              </c:strCache>
            </c:strRef>
          </c:tx>
          <c:spPr>
            <a:solidFill>
              <a:schemeClr val="accent3"/>
            </a:solidFill>
            <a:ln>
              <a:noFill/>
            </a:ln>
            <a:effectLst/>
          </c:spPr>
          <c:invertIfNegative val="0"/>
          <c:cat>
            <c:strRef>
              <c:f>'Stat WoS'!$B$28:$H$28</c:f>
              <c:strCache>
                <c:ptCount val="7"/>
                <c:pt idx="0">
                  <c:v>Algeria</c:v>
                </c:pt>
                <c:pt idx="1">
                  <c:v>Morocco</c:v>
                </c:pt>
                <c:pt idx="2">
                  <c:v>Tunisia</c:v>
                </c:pt>
                <c:pt idx="3">
                  <c:v>Egypt</c:v>
                </c:pt>
                <c:pt idx="4">
                  <c:v>South Africa</c:v>
                </c:pt>
                <c:pt idx="5">
                  <c:v>Turkey</c:v>
                </c:pt>
                <c:pt idx="6">
                  <c:v>Iran</c:v>
                </c:pt>
              </c:strCache>
            </c:strRef>
          </c:cat>
          <c:val>
            <c:numRef>
              <c:f>'Stat WoS'!$B$31:$H$31</c:f>
              <c:numCache>
                <c:formatCode>#,##0</c:formatCode>
                <c:ptCount val="7"/>
                <c:pt idx="0">
                  <c:v>7146</c:v>
                </c:pt>
                <c:pt idx="1">
                  <c:v>6611</c:v>
                </c:pt>
                <c:pt idx="2">
                  <c:v>8329</c:v>
                </c:pt>
                <c:pt idx="3">
                  <c:v>24689</c:v>
                </c:pt>
                <c:pt idx="4" formatCode="General">
                  <c:v>27155</c:v>
                </c:pt>
                <c:pt idx="5">
                  <c:v>56825</c:v>
                </c:pt>
                <c:pt idx="6">
                  <c:v>62991</c:v>
                </c:pt>
              </c:numCache>
            </c:numRef>
          </c:val>
          <c:extLst>
            <c:ext xmlns:c16="http://schemas.microsoft.com/office/drawing/2014/chart" uri="{C3380CC4-5D6E-409C-BE32-E72D297353CC}">
              <c16:uniqueId val="{00000002-8E66-407A-A9D0-E1696FD9C845}"/>
            </c:ext>
          </c:extLst>
        </c:ser>
        <c:ser>
          <c:idx val="3"/>
          <c:order val="3"/>
          <c:tx>
            <c:strRef>
              <c:f>'Stat WoS'!$A$32</c:f>
              <c:strCache>
                <c:ptCount val="1"/>
                <c:pt idx="0">
                  <c:v>2018</c:v>
                </c:pt>
              </c:strCache>
            </c:strRef>
          </c:tx>
          <c:spPr>
            <a:solidFill>
              <a:schemeClr val="accent4"/>
            </a:solidFill>
            <a:ln>
              <a:noFill/>
            </a:ln>
            <a:effectLst/>
          </c:spPr>
          <c:invertIfNegative val="0"/>
          <c:cat>
            <c:strRef>
              <c:f>'Stat WoS'!$B$28:$H$28</c:f>
              <c:strCache>
                <c:ptCount val="7"/>
                <c:pt idx="0">
                  <c:v>Algeria</c:v>
                </c:pt>
                <c:pt idx="1">
                  <c:v>Morocco</c:v>
                </c:pt>
                <c:pt idx="2">
                  <c:v>Tunisia</c:v>
                </c:pt>
                <c:pt idx="3">
                  <c:v>Egypt</c:v>
                </c:pt>
                <c:pt idx="4">
                  <c:v>South Africa</c:v>
                </c:pt>
                <c:pt idx="5">
                  <c:v>Turkey</c:v>
                </c:pt>
                <c:pt idx="6">
                  <c:v>Iran</c:v>
                </c:pt>
              </c:strCache>
            </c:strRef>
          </c:cat>
          <c:val>
            <c:numRef>
              <c:f>'Stat WoS'!$B$32:$H$32</c:f>
              <c:numCache>
                <c:formatCode>#,##0</c:formatCode>
                <c:ptCount val="7"/>
                <c:pt idx="0">
                  <c:v>7221</c:v>
                </c:pt>
                <c:pt idx="1">
                  <c:v>5967</c:v>
                </c:pt>
                <c:pt idx="2">
                  <c:v>8039</c:v>
                </c:pt>
                <c:pt idx="3">
                  <c:v>21332</c:v>
                </c:pt>
                <c:pt idx="4">
                  <c:v>24754</c:v>
                </c:pt>
                <c:pt idx="5">
                  <c:v>51202</c:v>
                </c:pt>
                <c:pt idx="6">
                  <c:v>56021</c:v>
                </c:pt>
              </c:numCache>
            </c:numRef>
          </c:val>
          <c:extLst>
            <c:ext xmlns:c16="http://schemas.microsoft.com/office/drawing/2014/chart" uri="{C3380CC4-5D6E-409C-BE32-E72D297353CC}">
              <c16:uniqueId val="{00000003-8E66-407A-A9D0-E1696FD9C845}"/>
            </c:ext>
          </c:extLst>
        </c:ser>
        <c:ser>
          <c:idx val="4"/>
          <c:order val="4"/>
          <c:tx>
            <c:strRef>
              <c:f>'Stat WoS'!$A$33</c:f>
              <c:strCache>
                <c:ptCount val="1"/>
                <c:pt idx="0">
                  <c:v>2017</c:v>
                </c:pt>
              </c:strCache>
            </c:strRef>
          </c:tx>
          <c:spPr>
            <a:solidFill>
              <a:schemeClr val="accent5"/>
            </a:solidFill>
            <a:ln>
              <a:noFill/>
            </a:ln>
            <a:effectLst/>
          </c:spPr>
          <c:invertIfNegative val="0"/>
          <c:cat>
            <c:strRef>
              <c:f>'Stat WoS'!$B$28:$H$28</c:f>
              <c:strCache>
                <c:ptCount val="7"/>
                <c:pt idx="0">
                  <c:v>Algeria</c:v>
                </c:pt>
                <c:pt idx="1">
                  <c:v>Morocco</c:v>
                </c:pt>
                <c:pt idx="2">
                  <c:v>Tunisia</c:v>
                </c:pt>
                <c:pt idx="3">
                  <c:v>Egypt</c:v>
                </c:pt>
                <c:pt idx="4">
                  <c:v>South Africa</c:v>
                </c:pt>
                <c:pt idx="5">
                  <c:v>Turkey</c:v>
                </c:pt>
                <c:pt idx="6">
                  <c:v>Iran</c:v>
                </c:pt>
              </c:strCache>
            </c:strRef>
          </c:cat>
          <c:val>
            <c:numRef>
              <c:f>'Stat WoS'!$B$33:$H$33</c:f>
              <c:numCache>
                <c:formatCode>#,##0</c:formatCode>
                <c:ptCount val="7"/>
                <c:pt idx="0">
                  <c:v>6586</c:v>
                </c:pt>
                <c:pt idx="1">
                  <c:v>5433</c:v>
                </c:pt>
                <c:pt idx="2">
                  <c:v>8607</c:v>
                </c:pt>
                <c:pt idx="3">
                  <c:v>18919</c:v>
                </c:pt>
                <c:pt idx="4">
                  <c:v>23691</c:v>
                </c:pt>
                <c:pt idx="5">
                  <c:v>49976</c:v>
                </c:pt>
                <c:pt idx="6">
                  <c:v>54077</c:v>
                </c:pt>
              </c:numCache>
            </c:numRef>
          </c:val>
          <c:extLst>
            <c:ext xmlns:c16="http://schemas.microsoft.com/office/drawing/2014/chart" uri="{C3380CC4-5D6E-409C-BE32-E72D297353CC}">
              <c16:uniqueId val="{00000004-8E66-407A-A9D0-E1696FD9C845}"/>
            </c:ext>
          </c:extLst>
        </c:ser>
        <c:ser>
          <c:idx val="5"/>
          <c:order val="5"/>
          <c:tx>
            <c:strRef>
              <c:f>'Stat WoS'!$A$34</c:f>
              <c:strCache>
                <c:ptCount val="1"/>
                <c:pt idx="0">
                  <c:v>2016</c:v>
                </c:pt>
              </c:strCache>
            </c:strRef>
          </c:tx>
          <c:spPr>
            <a:solidFill>
              <a:schemeClr val="accent6"/>
            </a:solidFill>
            <a:ln>
              <a:noFill/>
            </a:ln>
            <a:effectLst/>
          </c:spPr>
          <c:invertIfNegative val="0"/>
          <c:cat>
            <c:strRef>
              <c:f>'Stat WoS'!$B$28:$H$28</c:f>
              <c:strCache>
                <c:ptCount val="7"/>
                <c:pt idx="0">
                  <c:v>Algeria</c:v>
                </c:pt>
                <c:pt idx="1">
                  <c:v>Morocco</c:v>
                </c:pt>
                <c:pt idx="2">
                  <c:v>Tunisia</c:v>
                </c:pt>
                <c:pt idx="3">
                  <c:v>Egypt</c:v>
                </c:pt>
                <c:pt idx="4">
                  <c:v>South Africa</c:v>
                </c:pt>
                <c:pt idx="5">
                  <c:v>Turkey</c:v>
                </c:pt>
                <c:pt idx="6">
                  <c:v>Iran</c:v>
                </c:pt>
              </c:strCache>
            </c:strRef>
          </c:cat>
          <c:val>
            <c:numRef>
              <c:f>'Stat WoS'!$B$34:$H$34</c:f>
              <c:numCache>
                <c:formatCode>#,##0</c:formatCode>
                <c:ptCount val="7"/>
                <c:pt idx="0">
                  <c:v>5958</c:v>
                </c:pt>
                <c:pt idx="1">
                  <c:v>5208</c:v>
                </c:pt>
                <c:pt idx="2">
                  <c:v>7893</c:v>
                </c:pt>
                <c:pt idx="3">
                  <c:v>18225</c:v>
                </c:pt>
                <c:pt idx="4">
                  <c:v>22747</c:v>
                </c:pt>
                <c:pt idx="5">
                  <c:v>52353</c:v>
                </c:pt>
                <c:pt idx="6">
                  <c:v>49072</c:v>
                </c:pt>
              </c:numCache>
            </c:numRef>
          </c:val>
          <c:extLst>
            <c:ext xmlns:c16="http://schemas.microsoft.com/office/drawing/2014/chart" uri="{C3380CC4-5D6E-409C-BE32-E72D297353CC}">
              <c16:uniqueId val="{00000005-8E66-407A-A9D0-E1696FD9C845}"/>
            </c:ext>
          </c:extLst>
        </c:ser>
        <c:ser>
          <c:idx val="6"/>
          <c:order val="6"/>
          <c:tx>
            <c:strRef>
              <c:f>'Stat WoS'!$A$35</c:f>
              <c:strCache>
                <c:ptCount val="1"/>
                <c:pt idx="0">
                  <c:v>2015</c:v>
                </c:pt>
              </c:strCache>
            </c:strRef>
          </c:tx>
          <c:spPr>
            <a:solidFill>
              <a:schemeClr val="accent1">
                <a:lumMod val="60000"/>
              </a:schemeClr>
            </a:solidFill>
            <a:ln>
              <a:noFill/>
            </a:ln>
            <a:effectLst/>
          </c:spPr>
          <c:invertIfNegative val="0"/>
          <c:cat>
            <c:strRef>
              <c:f>'Stat WoS'!$B$28:$H$28</c:f>
              <c:strCache>
                <c:ptCount val="7"/>
                <c:pt idx="0">
                  <c:v>Algeria</c:v>
                </c:pt>
                <c:pt idx="1">
                  <c:v>Morocco</c:v>
                </c:pt>
                <c:pt idx="2">
                  <c:v>Tunisia</c:v>
                </c:pt>
                <c:pt idx="3">
                  <c:v>Egypt</c:v>
                </c:pt>
                <c:pt idx="4">
                  <c:v>South Africa</c:v>
                </c:pt>
                <c:pt idx="5">
                  <c:v>Turkey</c:v>
                </c:pt>
                <c:pt idx="6">
                  <c:v>Iran</c:v>
                </c:pt>
              </c:strCache>
            </c:strRef>
          </c:cat>
          <c:val>
            <c:numRef>
              <c:f>'Stat WoS'!$B$35:$H$35</c:f>
              <c:numCache>
                <c:formatCode>#,##0</c:formatCode>
                <c:ptCount val="7"/>
                <c:pt idx="0">
                  <c:v>5439</c:v>
                </c:pt>
                <c:pt idx="1">
                  <c:v>4403</c:v>
                </c:pt>
                <c:pt idx="2">
                  <c:v>7272</c:v>
                </c:pt>
                <c:pt idx="3">
                  <c:v>16112</c:v>
                </c:pt>
                <c:pt idx="4">
                  <c:v>20676</c:v>
                </c:pt>
                <c:pt idx="5">
                  <c:v>49382</c:v>
                </c:pt>
                <c:pt idx="6">
                  <c:v>41898</c:v>
                </c:pt>
              </c:numCache>
            </c:numRef>
          </c:val>
          <c:extLst>
            <c:ext xmlns:c16="http://schemas.microsoft.com/office/drawing/2014/chart" uri="{C3380CC4-5D6E-409C-BE32-E72D297353CC}">
              <c16:uniqueId val="{00000006-8E66-407A-A9D0-E1696FD9C845}"/>
            </c:ext>
          </c:extLst>
        </c:ser>
        <c:dLbls>
          <c:showLegendKey val="0"/>
          <c:showVal val="0"/>
          <c:showCatName val="0"/>
          <c:showSerName val="0"/>
          <c:showPercent val="0"/>
          <c:showBubbleSize val="0"/>
        </c:dLbls>
        <c:gapWidth val="219"/>
        <c:overlap val="-27"/>
        <c:axId val="624419640"/>
        <c:axId val="624414064"/>
      </c:barChart>
      <c:catAx>
        <c:axId val="624419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624414064"/>
        <c:crosses val="autoZero"/>
        <c:auto val="1"/>
        <c:lblAlgn val="ctr"/>
        <c:lblOffset val="100"/>
        <c:noMultiLvlLbl val="0"/>
      </c:catAx>
      <c:valAx>
        <c:axId val="624414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624419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3.3274956599543978E-2"/>
          <c:w val="0.95590717592563368"/>
          <c:h val="0.84910680540547745"/>
        </c:manualLayout>
      </c:layout>
      <c:barChart>
        <c:barDir val="col"/>
        <c:grouping val="clustered"/>
        <c:varyColors val="0"/>
        <c:ser>
          <c:idx val="0"/>
          <c:order val="0"/>
          <c:tx>
            <c:strRef>
              <c:f>'Stat WoS'!$A$29</c:f>
              <c:strCache>
                <c:ptCount val="1"/>
                <c:pt idx="0">
                  <c:v>2021</c:v>
                </c:pt>
              </c:strCache>
            </c:strRef>
          </c:tx>
          <c:spPr>
            <a:solidFill>
              <a:schemeClr val="accent1"/>
            </a:solidFill>
            <a:ln>
              <a:noFill/>
            </a:ln>
            <a:effectLst/>
          </c:spPr>
          <c:invertIfNegative val="0"/>
          <c:cat>
            <c:strRef>
              <c:f>'Stat WoS'!$B$28:$J$28</c:f>
              <c:strCache>
                <c:ptCount val="9"/>
                <c:pt idx="0">
                  <c:v>Algeria</c:v>
                </c:pt>
                <c:pt idx="1">
                  <c:v>Morocco</c:v>
                </c:pt>
                <c:pt idx="2">
                  <c:v>Tunisia</c:v>
                </c:pt>
                <c:pt idx="3">
                  <c:v>Egypt</c:v>
                </c:pt>
                <c:pt idx="4">
                  <c:v>South Africa</c:v>
                </c:pt>
                <c:pt idx="5">
                  <c:v>Turkey</c:v>
                </c:pt>
                <c:pt idx="6">
                  <c:v>Iran</c:v>
                </c:pt>
                <c:pt idx="7">
                  <c:v>France</c:v>
                </c:pt>
                <c:pt idx="8">
                  <c:v>Germany</c:v>
                </c:pt>
              </c:strCache>
            </c:strRef>
          </c:cat>
          <c:val>
            <c:numRef>
              <c:f>'Stat WoS'!$B$29:$J$29</c:f>
              <c:numCache>
                <c:formatCode>#,##0</c:formatCode>
                <c:ptCount val="9"/>
                <c:pt idx="0">
                  <c:v>1695</c:v>
                </c:pt>
                <c:pt idx="1">
                  <c:v>1937</c:v>
                </c:pt>
                <c:pt idx="2">
                  <c:v>1872</c:v>
                </c:pt>
                <c:pt idx="3">
                  <c:v>7987</c:v>
                </c:pt>
                <c:pt idx="4" formatCode="General">
                  <c:v>6373</c:v>
                </c:pt>
                <c:pt idx="5">
                  <c:v>14208</c:v>
                </c:pt>
                <c:pt idx="6">
                  <c:v>17072</c:v>
                </c:pt>
                <c:pt idx="7">
                  <c:v>27125</c:v>
                </c:pt>
                <c:pt idx="8">
                  <c:v>42541</c:v>
                </c:pt>
              </c:numCache>
            </c:numRef>
          </c:val>
          <c:extLst>
            <c:ext xmlns:c16="http://schemas.microsoft.com/office/drawing/2014/chart" uri="{C3380CC4-5D6E-409C-BE32-E72D297353CC}">
              <c16:uniqueId val="{00000000-DCE6-40C6-8087-2674D96C11E3}"/>
            </c:ext>
          </c:extLst>
        </c:ser>
        <c:ser>
          <c:idx val="1"/>
          <c:order val="1"/>
          <c:tx>
            <c:strRef>
              <c:f>'Stat WoS'!$A$30</c:f>
              <c:strCache>
                <c:ptCount val="1"/>
                <c:pt idx="0">
                  <c:v>2020</c:v>
                </c:pt>
              </c:strCache>
            </c:strRef>
          </c:tx>
          <c:spPr>
            <a:solidFill>
              <a:schemeClr val="accent2"/>
            </a:solidFill>
            <a:ln>
              <a:noFill/>
            </a:ln>
            <a:effectLst/>
          </c:spPr>
          <c:invertIfNegative val="0"/>
          <c:cat>
            <c:strRef>
              <c:f>'Stat WoS'!$B$28:$J$28</c:f>
              <c:strCache>
                <c:ptCount val="9"/>
                <c:pt idx="0">
                  <c:v>Algeria</c:v>
                </c:pt>
                <c:pt idx="1">
                  <c:v>Morocco</c:v>
                </c:pt>
                <c:pt idx="2">
                  <c:v>Tunisia</c:v>
                </c:pt>
                <c:pt idx="3">
                  <c:v>Egypt</c:v>
                </c:pt>
                <c:pt idx="4">
                  <c:v>South Africa</c:v>
                </c:pt>
                <c:pt idx="5">
                  <c:v>Turkey</c:v>
                </c:pt>
                <c:pt idx="6">
                  <c:v>Iran</c:v>
                </c:pt>
                <c:pt idx="7">
                  <c:v>France</c:v>
                </c:pt>
                <c:pt idx="8">
                  <c:v>Germany</c:v>
                </c:pt>
              </c:strCache>
            </c:strRef>
          </c:cat>
          <c:val>
            <c:numRef>
              <c:f>'Stat WoS'!$B$30:$J$30</c:f>
              <c:numCache>
                <c:formatCode>#,##0</c:formatCode>
                <c:ptCount val="9"/>
                <c:pt idx="0">
                  <c:v>6634</c:v>
                </c:pt>
                <c:pt idx="1">
                  <c:v>6875</c:v>
                </c:pt>
                <c:pt idx="2">
                  <c:v>7437</c:v>
                </c:pt>
                <c:pt idx="3">
                  <c:v>28976</c:v>
                </c:pt>
                <c:pt idx="4" formatCode="General">
                  <c:v>27651</c:v>
                </c:pt>
                <c:pt idx="5">
                  <c:v>60362</c:v>
                </c:pt>
                <c:pt idx="6">
                  <c:v>67120</c:v>
                </c:pt>
                <c:pt idx="7">
                  <c:v>117335</c:v>
                </c:pt>
                <c:pt idx="8">
                  <c:v>181089</c:v>
                </c:pt>
              </c:numCache>
            </c:numRef>
          </c:val>
          <c:extLst>
            <c:ext xmlns:c16="http://schemas.microsoft.com/office/drawing/2014/chart" uri="{C3380CC4-5D6E-409C-BE32-E72D297353CC}">
              <c16:uniqueId val="{00000001-DCE6-40C6-8087-2674D96C11E3}"/>
            </c:ext>
          </c:extLst>
        </c:ser>
        <c:ser>
          <c:idx val="2"/>
          <c:order val="2"/>
          <c:tx>
            <c:strRef>
              <c:f>'Stat WoS'!$A$31</c:f>
              <c:strCache>
                <c:ptCount val="1"/>
                <c:pt idx="0">
                  <c:v>2019</c:v>
                </c:pt>
              </c:strCache>
            </c:strRef>
          </c:tx>
          <c:spPr>
            <a:solidFill>
              <a:schemeClr val="accent3"/>
            </a:solidFill>
            <a:ln>
              <a:noFill/>
            </a:ln>
            <a:effectLst/>
          </c:spPr>
          <c:invertIfNegative val="0"/>
          <c:cat>
            <c:strRef>
              <c:f>'Stat WoS'!$B$28:$J$28</c:f>
              <c:strCache>
                <c:ptCount val="9"/>
                <c:pt idx="0">
                  <c:v>Algeria</c:v>
                </c:pt>
                <c:pt idx="1">
                  <c:v>Morocco</c:v>
                </c:pt>
                <c:pt idx="2">
                  <c:v>Tunisia</c:v>
                </c:pt>
                <c:pt idx="3">
                  <c:v>Egypt</c:v>
                </c:pt>
                <c:pt idx="4">
                  <c:v>South Africa</c:v>
                </c:pt>
                <c:pt idx="5">
                  <c:v>Turkey</c:v>
                </c:pt>
                <c:pt idx="6">
                  <c:v>Iran</c:v>
                </c:pt>
                <c:pt idx="7">
                  <c:v>France</c:v>
                </c:pt>
                <c:pt idx="8">
                  <c:v>Germany</c:v>
                </c:pt>
              </c:strCache>
            </c:strRef>
          </c:cat>
          <c:val>
            <c:numRef>
              <c:f>'Stat WoS'!$B$31:$J$31</c:f>
              <c:numCache>
                <c:formatCode>#,##0</c:formatCode>
                <c:ptCount val="9"/>
                <c:pt idx="0">
                  <c:v>7146</c:v>
                </c:pt>
                <c:pt idx="1">
                  <c:v>6611</c:v>
                </c:pt>
                <c:pt idx="2">
                  <c:v>8329</c:v>
                </c:pt>
                <c:pt idx="3">
                  <c:v>24689</c:v>
                </c:pt>
                <c:pt idx="4" formatCode="General">
                  <c:v>27155</c:v>
                </c:pt>
                <c:pt idx="5">
                  <c:v>56825</c:v>
                </c:pt>
                <c:pt idx="6">
                  <c:v>62991</c:v>
                </c:pt>
                <c:pt idx="7">
                  <c:v>123985</c:v>
                </c:pt>
                <c:pt idx="8">
                  <c:v>191927</c:v>
                </c:pt>
              </c:numCache>
            </c:numRef>
          </c:val>
          <c:extLst>
            <c:ext xmlns:c16="http://schemas.microsoft.com/office/drawing/2014/chart" uri="{C3380CC4-5D6E-409C-BE32-E72D297353CC}">
              <c16:uniqueId val="{00000002-DCE6-40C6-8087-2674D96C11E3}"/>
            </c:ext>
          </c:extLst>
        </c:ser>
        <c:ser>
          <c:idx val="3"/>
          <c:order val="3"/>
          <c:tx>
            <c:strRef>
              <c:f>'Stat WoS'!$A$32</c:f>
              <c:strCache>
                <c:ptCount val="1"/>
                <c:pt idx="0">
                  <c:v>2018</c:v>
                </c:pt>
              </c:strCache>
            </c:strRef>
          </c:tx>
          <c:spPr>
            <a:solidFill>
              <a:schemeClr val="accent4"/>
            </a:solidFill>
            <a:ln>
              <a:noFill/>
            </a:ln>
            <a:effectLst/>
          </c:spPr>
          <c:invertIfNegative val="0"/>
          <c:cat>
            <c:strRef>
              <c:f>'Stat WoS'!$B$28:$J$28</c:f>
              <c:strCache>
                <c:ptCount val="9"/>
                <c:pt idx="0">
                  <c:v>Algeria</c:v>
                </c:pt>
                <c:pt idx="1">
                  <c:v>Morocco</c:v>
                </c:pt>
                <c:pt idx="2">
                  <c:v>Tunisia</c:v>
                </c:pt>
                <c:pt idx="3">
                  <c:v>Egypt</c:v>
                </c:pt>
                <c:pt idx="4">
                  <c:v>South Africa</c:v>
                </c:pt>
                <c:pt idx="5">
                  <c:v>Turkey</c:v>
                </c:pt>
                <c:pt idx="6">
                  <c:v>Iran</c:v>
                </c:pt>
                <c:pt idx="7">
                  <c:v>France</c:v>
                </c:pt>
                <c:pt idx="8">
                  <c:v>Germany</c:v>
                </c:pt>
              </c:strCache>
            </c:strRef>
          </c:cat>
          <c:val>
            <c:numRef>
              <c:f>'Stat WoS'!$B$32:$J$32</c:f>
              <c:numCache>
                <c:formatCode>#,##0</c:formatCode>
                <c:ptCount val="9"/>
                <c:pt idx="0">
                  <c:v>7221</c:v>
                </c:pt>
                <c:pt idx="1">
                  <c:v>5967</c:v>
                </c:pt>
                <c:pt idx="2">
                  <c:v>8039</c:v>
                </c:pt>
                <c:pt idx="3">
                  <c:v>21332</c:v>
                </c:pt>
                <c:pt idx="4">
                  <c:v>24754</c:v>
                </c:pt>
                <c:pt idx="5">
                  <c:v>51202</c:v>
                </c:pt>
                <c:pt idx="6">
                  <c:v>56021</c:v>
                </c:pt>
                <c:pt idx="7">
                  <c:v>120198</c:v>
                </c:pt>
                <c:pt idx="8">
                  <c:v>180646</c:v>
                </c:pt>
              </c:numCache>
            </c:numRef>
          </c:val>
          <c:extLst>
            <c:ext xmlns:c16="http://schemas.microsoft.com/office/drawing/2014/chart" uri="{C3380CC4-5D6E-409C-BE32-E72D297353CC}">
              <c16:uniqueId val="{00000003-DCE6-40C6-8087-2674D96C11E3}"/>
            </c:ext>
          </c:extLst>
        </c:ser>
        <c:ser>
          <c:idx val="4"/>
          <c:order val="4"/>
          <c:tx>
            <c:strRef>
              <c:f>'Stat WoS'!$A$33</c:f>
              <c:strCache>
                <c:ptCount val="1"/>
                <c:pt idx="0">
                  <c:v>2017</c:v>
                </c:pt>
              </c:strCache>
            </c:strRef>
          </c:tx>
          <c:spPr>
            <a:solidFill>
              <a:schemeClr val="accent5"/>
            </a:solidFill>
            <a:ln>
              <a:noFill/>
            </a:ln>
            <a:effectLst/>
          </c:spPr>
          <c:invertIfNegative val="0"/>
          <c:cat>
            <c:strRef>
              <c:f>'Stat WoS'!$B$28:$J$28</c:f>
              <c:strCache>
                <c:ptCount val="9"/>
                <c:pt idx="0">
                  <c:v>Algeria</c:v>
                </c:pt>
                <c:pt idx="1">
                  <c:v>Morocco</c:v>
                </c:pt>
                <c:pt idx="2">
                  <c:v>Tunisia</c:v>
                </c:pt>
                <c:pt idx="3">
                  <c:v>Egypt</c:v>
                </c:pt>
                <c:pt idx="4">
                  <c:v>South Africa</c:v>
                </c:pt>
                <c:pt idx="5">
                  <c:v>Turkey</c:v>
                </c:pt>
                <c:pt idx="6">
                  <c:v>Iran</c:v>
                </c:pt>
                <c:pt idx="7">
                  <c:v>France</c:v>
                </c:pt>
                <c:pt idx="8">
                  <c:v>Germany</c:v>
                </c:pt>
              </c:strCache>
            </c:strRef>
          </c:cat>
          <c:val>
            <c:numRef>
              <c:f>'Stat WoS'!$B$33:$J$33</c:f>
              <c:numCache>
                <c:formatCode>#,##0</c:formatCode>
                <c:ptCount val="9"/>
                <c:pt idx="0">
                  <c:v>6586</c:v>
                </c:pt>
                <c:pt idx="1">
                  <c:v>5433</c:v>
                </c:pt>
                <c:pt idx="2">
                  <c:v>8607</c:v>
                </c:pt>
                <c:pt idx="3">
                  <c:v>18919</c:v>
                </c:pt>
                <c:pt idx="4">
                  <c:v>23691</c:v>
                </c:pt>
                <c:pt idx="5">
                  <c:v>49976</c:v>
                </c:pt>
                <c:pt idx="6">
                  <c:v>54077</c:v>
                </c:pt>
                <c:pt idx="7">
                  <c:v>120346</c:v>
                </c:pt>
                <c:pt idx="8">
                  <c:v>178322</c:v>
                </c:pt>
              </c:numCache>
            </c:numRef>
          </c:val>
          <c:extLst>
            <c:ext xmlns:c16="http://schemas.microsoft.com/office/drawing/2014/chart" uri="{C3380CC4-5D6E-409C-BE32-E72D297353CC}">
              <c16:uniqueId val="{00000004-DCE6-40C6-8087-2674D96C11E3}"/>
            </c:ext>
          </c:extLst>
        </c:ser>
        <c:ser>
          <c:idx val="5"/>
          <c:order val="5"/>
          <c:tx>
            <c:strRef>
              <c:f>'Stat WoS'!$A$34</c:f>
              <c:strCache>
                <c:ptCount val="1"/>
                <c:pt idx="0">
                  <c:v>2016</c:v>
                </c:pt>
              </c:strCache>
            </c:strRef>
          </c:tx>
          <c:spPr>
            <a:solidFill>
              <a:schemeClr val="accent6"/>
            </a:solidFill>
            <a:ln>
              <a:noFill/>
            </a:ln>
            <a:effectLst/>
          </c:spPr>
          <c:invertIfNegative val="0"/>
          <c:cat>
            <c:strRef>
              <c:f>'Stat WoS'!$B$28:$J$28</c:f>
              <c:strCache>
                <c:ptCount val="9"/>
                <c:pt idx="0">
                  <c:v>Algeria</c:v>
                </c:pt>
                <c:pt idx="1">
                  <c:v>Morocco</c:v>
                </c:pt>
                <c:pt idx="2">
                  <c:v>Tunisia</c:v>
                </c:pt>
                <c:pt idx="3">
                  <c:v>Egypt</c:v>
                </c:pt>
                <c:pt idx="4">
                  <c:v>South Africa</c:v>
                </c:pt>
                <c:pt idx="5">
                  <c:v>Turkey</c:v>
                </c:pt>
                <c:pt idx="6">
                  <c:v>Iran</c:v>
                </c:pt>
                <c:pt idx="7">
                  <c:v>France</c:v>
                </c:pt>
                <c:pt idx="8">
                  <c:v>Germany</c:v>
                </c:pt>
              </c:strCache>
            </c:strRef>
          </c:cat>
          <c:val>
            <c:numRef>
              <c:f>'Stat WoS'!$B$34:$J$34</c:f>
              <c:numCache>
                <c:formatCode>#,##0</c:formatCode>
                <c:ptCount val="9"/>
                <c:pt idx="0">
                  <c:v>5958</c:v>
                </c:pt>
                <c:pt idx="1">
                  <c:v>5208</c:v>
                </c:pt>
                <c:pt idx="2">
                  <c:v>7893</c:v>
                </c:pt>
                <c:pt idx="3">
                  <c:v>18225</c:v>
                </c:pt>
                <c:pt idx="4">
                  <c:v>22747</c:v>
                </c:pt>
                <c:pt idx="5">
                  <c:v>52353</c:v>
                </c:pt>
                <c:pt idx="6">
                  <c:v>49072</c:v>
                </c:pt>
                <c:pt idx="7">
                  <c:v>120327</c:v>
                </c:pt>
                <c:pt idx="8">
                  <c:v>176286</c:v>
                </c:pt>
              </c:numCache>
            </c:numRef>
          </c:val>
          <c:extLst>
            <c:ext xmlns:c16="http://schemas.microsoft.com/office/drawing/2014/chart" uri="{C3380CC4-5D6E-409C-BE32-E72D297353CC}">
              <c16:uniqueId val="{00000005-DCE6-40C6-8087-2674D96C11E3}"/>
            </c:ext>
          </c:extLst>
        </c:ser>
        <c:ser>
          <c:idx val="6"/>
          <c:order val="6"/>
          <c:tx>
            <c:strRef>
              <c:f>'Stat WoS'!$A$35</c:f>
              <c:strCache>
                <c:ptCount val="1"/>
                <c:pt idx="0">
                  <c:v>2015</c:v>
                </c:pt>
              </c:strCache>
            </c:strRef>
          </c:tx>
          <c:spPr>
            <a:solidFill>
              <a:schemeClr val="accent1">
                <a:lumMod val="60000"/>
              </a:schemeClr>
            </a:solidFill>
            <a:ln>
              <a:noFill/>
            </a:ln>
            <a:effectLst/>
          </c:spPr>
          <c:invertIfNegative val="0"/>
          <c:cat>
            <c:strRef>
              <c:f>'Stat WoS'!$B$28:$J$28</c:f>
              <c:strCache>
                <c:ptCount val="9"/>
                <c:pt idx="0">
                  <c:v>Algeria</c:v>
                </c:pt>
                <c:pt idx="1">
                  <c:v>Morocco</c:v>
                </c:pt>
                <c:pt idx="2">
                  <c:v>Tunisia</c:v>
                </c:pt>
                <c:pt idx="3">
                  <c:v>Egypt</c:v>
                </c:pt>
                <c:pt idx="4">
                  <c:v>South Africa</c:v>
                </c:pt>
                <c:pt idx="5">
                  <c:v>Turkey</c:v>
                </c:pt>
                <c:pt idx="6">
                  <c:v>Iran</c:v>
                </c:pt>
                <c:pt idx="7">
                  <c:v>France</c:v>
                </c:pt>
                <c:pt idx="8">
                  <c:v>Germany</c:v>
                </c:pt>
              </c:strCache>
            </c:strRef>
          </c:cat>
          <c:val>
            <c:numRef>
              <c:f>'Stat WoS'!$B$35:$J$35</c:f>
              <c:numCache>
                <c:formatCode>#,##0</c:formatCode>
                <c:ptCount val="9"/>
                <c:pt idx="0">
                  <c:v>5439</c:v>
                </c:pt>
                <c:pt idx="1">
                  <c:v>4403</c:v>
                </c:pt>
                <c:pt idx="2">
                  <c:v>7272</c:v>
                </c:pt>
                <c:pt idx="3">
                  <c:v>16112</c:v>
                </c:pt>
                <c:pt idx="4">
                  <c:v>20676</c:v>
                </c:pt>
                <c:pt idx="5">
                  <c:v>49382</c:v>
                </c:pt>
                <c:pt idx="6">
                  <c:v>41898</c:v>
                </c:pt>
                <c:pt idx="7">
                  <c:v>117362</c:v>
                </c:pt>
                <c:pt idx="8">
                  <c:v>169071</c:v>
                </c:pt>
              </c:numCache>
            </c:numRef>
          </c:val>
          <c:extLst>
            <c:ext xmlns:c16="http://schemas.microsoft.com/office/drawing/2014/chart" uri="{C3380CC4-5D6E-409C-BE32-E72D297353CC}">
              <c16:uniqueId val="{00000006-DCE6-40C6-8087-2674D96C11E3}"/>
            </c:ext>
          </c:extLst>
        </c:ser>
        <c:dLbls>
          <c:showLegendKey val="0"/>
          <c:showVal val="0"/>
          <c:showCatName val="0"/>
          <c:showSerName val="0"/>
          <c:showPercent val="0"/>
          <c:showBubbleSize val="0"/>
        </c:dLbls>
        <c:gapWidth val="219"/>
        <c:overlap val="-27"/>
        <c:axId val="758597440"/>
        <c:axId val="758605312"/>
      </c:barChart>
      <c:catAx>
        <c:axId val="75859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758605312"/>
        <c:crosses val="autoZero"/>
        <c:auto val="1"/>
        <c:lblAlgn val="ctr"/>
        <c:lblOffset val="100"/>
        <c:noMultiLvlLbl val="0"/>
      </c:catAx>
      <c:valAx>
        <c:axId val="75860531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58597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'Stat WoS'!$A$13</c:f>
              <c:strCache>
                <c:ptCount val="1"/>
                <c:pt idx="0">
                  <c:v>2021</c:v>
                </c:pt>
              </c:strCache>
            </c:strRef>
          </c:tx>
          <c:spPr>
            <a:solidFill>
              <a:schemeClr val="accent1"/>
            </a:solidFill>
            <a:ln>
              <a:noFill/>
            </a:ln>
            <a:effectLst/>
          </c:spPr>
          <c:invertIfNegative val="0"/>
          <c:cat>
            <c:strRef>
              <c:f>'Stat WoS'!$B$12:$J$12</c:f>
              <c:strCache>
                <c:ptCount val="9"/>
                <c:pt idx="0">
                  <c:v>Algéria</c:v>
                </c:pt>
                <c:pt idx="1">
                  <c:v>Morocco</c:v>
                </c:pt>
                <c:pt idx="2">
                  <c:v>Tunisia</c:v>
                </c:pt>
                <c:pt idx="3">
                  <c:v>Egypt</c:v>
                </c:pt>
                <c:pt idx="4">
                  <c:v>South Africa</c:v>
                </c:pt>
                <c:pt idx="5">
                  <c:v>Turkey</c:v>
                </c:pt>
                <c:pt idx="6">
                  <c:v>Iran</c:v>
                </c:pt>
                <c:pt idx="7">
                  <c:v>France</c:v>
                </c:pt>
                <c:pt idx="8">
                  <c:v>Germany</c:v>
                </c:pt>
              </c:strCache>
            </c:strRef>
          </c:cat>
          <c:val>
            <c:numRef>
              <c:f>'Stat WoS'!$B$13:$J$13</c:f>
              <c:numCache>
                <c:formatCode>General</c:formatCode>
                <c:ptCount val="9"/>
                <c:pt idx="0">
                  <c:v>228</c:v>
                </c:pt>
                <c:pt idx="1">
                  <c:v>230</c:v>
                </c:pt>
                <c:pt idx="2">
                  <c:v>187</c:v>
                </c:pt>
                <c:pt idx="3">
                  <c:v>309</c:v>
                </c:pt>
                <c:pt idx="4">
                  <c:v>249</c:v>
                </c:pt>
                <c:pt idx="5">
                  <c:v>771</c:v>
                </c:pt>
                <c:pt idx="6">
                  <c:v>1129</c:v>
                </c:pt>
                <c:pt idx="7">
                  <c:v>1794</c:v>
                </c:pt>
                <c:pt idx="8">
                  <c:v>1818</c:v>
                </c:pt>
              </c:numCache>
            </c:numRef>
          </c:val>
          <c:extLst>
            <c:ext xmlns:c16="http://schemas.microsoft.com/office/drawing/2014/chart" uri="{C3380CC4-5D6E-409C-BE32-E72D297353CC}">
              <c16:uniqueId val="{00000000-672A-4906-B8E6-84CE5AB17535}"/>
            </c:ext>
          </c:extLst>
        </c:ser>
        <c:ser>
          <c:idx val="1"/>
          <c:order val="1"/>
          <c:tx>
            <c:strRef>
              <c:f>'Stat WoS'!$A$14</c:f>
              <c:strCache>
                <c:ptCount val="1"/>
                <c:pt idx="0">
                  <c:v>2020</c:v>
                </c:pt>
              </c:strCache>
            </c:strRef>
          </c:tx>
          <c:spPr>
            <a:solidFill>
              <a:schemeClr val="accent2"/>
            </a:solidFill>
            <a:ln>
              <a:noFill/>
            </a:ln>
            <a:effectLst/>
          </c:spPr>
          <c:invertIfNegative val="0"/>
          <c:cat>
            <c:strRef>
              <c:f>'Stat WoS'!$B$12:$J$12</c:f>
              <c:strCache>
                <c:ptCount val="9"/>
                <c:pt idx="0">
                  <c:v>Algéria</c:v>
                </c:pt>
                <c:pt idx="1">
                  <c:v>Morocco</c:v>
                </c:pt>
                <c:pt idx="2">
                  <c:v>Tunisia</c:v>
                </c:pt>
                <c:pt idx="3">
                  <c:v>Egypt</c:v>
                </c:pt>
                <c:pt idx="4">
                  <c:v>South Africa</c:v>
                </c:pt>
                <c:pt idx="5">
                  <c:v>Turkey</c:v>
                </c:pt>
                <c:pt idx="6">
                  <c:v>Iran</c:v>
                </c:pt>
                <c:pt idx="7">
                  <c:v>France</c:v>
                </c:pt>
                <c:pt idx="8">
                  <c:v>Germany</c:v>
                </c:pt>
              </c:strCache>
            </c:strRef>
          </c:cat>
          <c:val>
            <c:numRef>
              <c:f>'Stat WoS'!$B$14:$J$14</c:f>
              <c:numCache>
                <c:formatCode>General</c:formatCode>
                <c:ptCount val="9"/>
                <c:pt idx="0">
                  <c:v>876</c:v>
                </c:pt>
                <c:pt idx="1">
                  <c:v>800</c:v>
                </c:pt>
                <c:pt idx="2">
                  <c:v>666</c:v>
                </c:pt>
                <c:pt idx="3">
                  <c:v>984</c:v>
                </c:pt>
                <c:pt idx="4">
                  <c:v>887</c:v>
                </c:pt>
                <c:pt idx="5">
                  <c:v>3200</c:v>
                </c:pt>
                <c:pt idx="6">
                  <c:v>4210</c:v>
                </c:pt>
                <c:pt idx="7">
                  <c:v>7012</c:v>
                </c:pt>
                <c:pt idx="8">
                  <c:v>7282</c:v>
                </c:pt>
              </c:numCache>
            </c:numRef>
          </c:val>
          <c:extLst>
            <c:ext xmlns:c16="http://schemas.microsoft.com/office/drawing/2014/chart" uri="{C3380CC4-5D6E-409C-BE32-E72D297353CC}">
              <c16:uniqueId val="{00000001-672A-4906-B8E6-84CE5AB17535}"/>
            </c:ext>
          </c:extLst>
        </c:ser>
        <c:ser>
          <c:idx val="2"/>
          <c:order val="2"/>
          <c:tx>
            <c:strRef>
              <c:f>'Stat WoS'!$A$15</c:f>
              <c:strCache>
                <c:ptCount val="1"/>
                <c:pt idx="0">
                  <c:v>2019</c:v>
                </c:pt>
              </c:strCache>
            </c:strRef>
          </c:tx>
          <c:spPr>
            <a:solidFill>
              <a:schemeClr val="accent3"/>
            </a:solidFill>
            <a:ln>
              <a:noFill/>
            </a:ln>
            <a:effectLst/>
          </c:spPr>
          <c:invertIfNegative val="0"/>
          <c:cat>
            <c:strRef>
              <c:f>'Stat WoS'!$B$12:$J$12</c:f>
              <c:strCache>
                <c:ptCount val="9"/>
                <c:pt idx="0">
                  <c:v>Algéria</c:v>
                </c:pt>
                <c:pt idx="1">
                  <c:v>Morocco</c:v>
                </c:pt>
                <c:pt idx="2">
                  <c:v>Tunisia</c:v>
                </c:pt>
                <c:pt idx="3">
                  <c:v>Egypt</c:v>
                </c:pt>
                <c:pt idx="4">
                  <c:v>South Africa</c:v>
                </c:pt>
                <c:pt idx="5">
                  <c:v>Turkey</c:v>
                </c:pt>
                <c:pt idx="6">
                  <c:v>Iran</c:v>
                </c:pt>
                <c:pt idx="7">
                  <c:v>France</c:v>
                </c:pt>
                <c:pt idx="8">
                  <c:v>Germany</c:v>
                </c:pt>
              </c:strCache>
            </c:strRef>
          </c:cat>
          <c:val>
            <c:numRef>
              <c:f>'Stat WoS'!$B$15:$J$15</c:f>
              <c:numCache>
                <c:formatCode>General</c:formatCode>
                <c:ptCount val="9"/>
                <c:pt idx="0">
                  <c:v>694</c:v>
                </c:pt>
                <c:pt idx="1">
                  <c:v>650</c:v>
                </c:pt>
                <c:pt idx="2">
                  <c:v>709</c:v>
                </c:pt>
                <c:pt idx="3">
                  <c:v>756</c:v>
                </c:pt>
                <c:pt idx="4">
                  <c:v>813</c:v>
                </c:pt>
                <c:pt idx="5">
                  <c:v>2998</c:v>
                </c:pt>
                <c:pt idx="6">
                  <c:v>3986</c:v>
                </c:pt>
                <c:pt idx="7">
                  <c:v>7309</c:v>
                </c:pt>
                <c:pt idx="8">
                  <c:v>7478</c:v>
                </c:pt>
              </c:numCache>
            </c:numRef>
          </c:val>
          <c:extLst>
            <c:ext xmlns:c16="http://schemas.microsoft.com/office/drawing/2014/chart" uri="{C3380CC4-5D6E-409C-BE32-E72D297353CC}">
              <c16:uniqueId val="{00000002-672A-4906-B8E6-84CE5AB17535}"/>
            </c:ext>
          </c:extLst>
        </c:ser>
        <c:ser>
          <c:idx val="3"/>
          <c:order val="3"/>
          <c:tx>
            <c:strRef>
              <c:f>'Stat WoS'!$A$16</c:f>
              <c:strCache>
                <c:ptCount val="1"/>
                <c:pt idx="0">
                  <c:v>2018</c:v>
                </c:pt>
              </c:strCache>
            </c:strRef>
          </c:tx>
          <c:spPr>
            <a:solidFill>
              <a:schemeClr val="accent4"/>
            </a:solidFill>
            <a:ln>
              <a:noFill/>
            </a:ln>
            <a:effectLst/>
          </c:spPr>
          <c:invertIfNegative val="0"/>
          <c:cat>
            <c:strRef>
              <c:f>'Stat WoS'!$B$12:$J$12</c:f>
              <c:strCache>
                <c:ptCount val="9"/>
                <c:pt idx="0">
                  <c:v>Algéria</c:v>
                </c:pt>
                <c:pt idx="1">
                  <c:v>Morocco</c:v>
                </c:pt>
                <c:pt idx="2">
                  <c:v>Tunisia</c:v>
                </c:pt>
                <c:pt idx="3">
                  <c:v>Egypt</c:v>
                </c:pt>
                <c:pt idx="4">
                  <c:v>South Africa</c:v>
                </c:pt>
                <c:pt idx="5">
                  <c:v>Turkey</c:v>
                </c:pt>
                <c:pt idx="6">
                  <c:v>Iran</c:v>
                </c:pt>
                <c:pt idx="7">
                  <c:v>France</c:v>
                </c:pt>
                <c:pt idx="8">
                  <c:v>Germany</c:v>
                </c:pt>
              </c:strCache>
            </c:strRef>
          </c:cat>
          <c:val>
            <c:numRef>
              <c:f>'Stat WoS'!$B$16:$J$16</c:f>
              <c:numCache>
                <c:formatCode>General</c:formatCode>
                <c:ptCount val="9"/>
                <c:pt idx="0">
                  <c:v>584</c:v>
                </c:pt>
                <c:pt idx="1">
                  <c:v>529</c:v>
                </c:pt>
                <c:pt idx="2">
                  <c:v>514</c:v>
                </c:pt>
                <c:pt idx="3">
                  <c:v>591</c:v>
                </c:pt>
                <c:pt idx="4">
                  <c:v>745</c:v>
                </c:pt>
                <c:pt idx="5">
                  <c:v>2631</c:v>
                </c:pt>
                <c:pt idx="6">
                  <c:v>3565</c:v>
                </c:pt>
                <c:pt idx="7">
                  <c:v>6678</c:v>
                </c:pt>
                <c:pt idx="8">
                  <c:v>7214</c:v>
                </c:pt>
              </c:numCache>
            </c:numRef>
          </c:val>
          <c:extLst>
            <c:ext xmlns:c16="http://schemas.microsoft.com/office/drawing/2014/chart" uri="{C3380CC4-5D6E-409C-BE32-E72D297353CC}">
              <c16:uniqueId val="{00000003-672A-4906-B8E6-84CE5AB17535}"/>
            </c:ext>
          </c:extLst>
        </c:ser>
        <c:ser>
          <c:idx val="4"/>
          <c:order val="4"/>
          <c:tx>
            <c:strRef>
              <c:f>'Stat WoS'!$A$17</c:f>
              <c:strCache>
                <c:ptCount val="1"/>
                <c:pt idx="0">
                  <c:v>2017</c:v>
                </c:pt>
              </c:strCache>
            </c:strRef>
          </c:tx>
          <c:spPr>
            <a:solidFill>
              <a:schemeClr val="accent5"/>
            </a:solidFill>
            <a:ln>
              <a:noFill/>
            </a:ln>
            <a:effectLst/>
          </c:spPr>
          <c:invertIfNegative val="0"/>
          <c:cat>
            <c:strRef>
              <c:f>'Stat WoS'!$B$12:$J$12</c:f>
              <c:strCache>
                <c:ptCount val="9"/>
                <c:pt idx="0">
                  <c:v>Algéria</c:v>
                </c:pt>
                <c:pt idx="1">
                  <c:v>Morocco</c:v>
                </c:pt>
                <c:pt idx="2">
                  <c:v>Tunisia</c:v>
                </c:pt>
                <c:pt idx="3">
                  <c:v>Egypt</c:v>
                </c:pt>
                <c:pt idx="4">
                  <c:v>South Africa</c:v>
                </c:pt>
                <c:pt idx="5">
                  <c:v>Turkey</c:v>
                </c:pt>
                <c:pt idx="6">
                  <c:v>Iran</c:v>
                </c:pt>
                <c:pt idx="7">
                  <c:v>France</c:v>
                </c:pt>
                <c:pt idx="8">
                  <c:v>Germany</c:v>
                </c:pt>
              </c:strCache>
            </c:strRef>
          </c:cat>
          <c:val>
            <c:numRef>
              <c:f>'Stat WoS'!$B$17:$J$17</c:f>
              <c:numCache>
                <c:formatCode>General</c:formatCode>
                <c:ptCount val="9"/>
                <c:pt idx="0">
                  <c:v>638</c:v>
                </c:pt>
                <c:pt idx="1">
                  <c:v>409</c:v>
                </c:pt>
                <c:pt idx="2">
                  <c:v>530</c:v>
                </c:pt>
                <c:pt idx="3">
                  <c:v>550</c:v>
                </c:pt>
                <c:pt idx="4">
                  <c:v>773</c:v>
                </c:pt>
                <c:pt idx="5">
                  <c:v>2308</c:v>
                </c:pt>
                <c:pt idx="6">
                  <c:v>3454</c:v>
                </c:pt>
                <c:pt idx="7">
                  <c:v>7046</c:v>
                </c:pt>
                <c:pt idx="8">
                  <c:v>7150</c:v>
                </c:pt>
              </c:numCache>
            </c:numRef>
          </c:val>
          <c:extLst>
            <c:ext xmlns:c16="http://schemas.microsoft.com/office/drawing/2014/chart" uri="{C3380CC4-5D6E-409C-BE32-E72D297353CC}">
              <c16:uniqueId val="{00000004-672A-4906-B8E6-84CE5AB17535}"/>
            </c:ext>
          </c:extLst>
        </c:ser>
        <c:ser>
          <c:idx val="5"/>
          <c:order val="5"/>
          <c:tx>
            <c:strRef>
              <c:f>'Stat WoS'!$A$18</c:f>
              <c:strCache>
                <c:ptCount val="1"/>
                <c:pt idx="0">
                  <c:v>2016</c:v>
                </c:pt>
              </c:strCache>
            </c:strRef>
          </c:tx>
          <c:spPr>
            <a:solidFill>
              <a:schemeClr val="accent6"/>
            </a:solidFill>
            <a:ln>
              <a:noFill/>
            </a:ln>
            <a:effectLst/>
          </c:spPr>
          <c:invertIfNegative val="0"/>
          <c:cat>
            <c:strRef>
              <c:f>'Stat WoS'!$B$12:$J$12</c:f>
              <c:strCache>
                <c:ptCount val="9"/>
                <c:pt idx="0">
                  <c:v>Algéria</c:v>
                </c:pt>
                <c:pt idx="1">
                  <c:v>Morocco</c:v>
                </c:pt>
                <c:pt idx="2">
                  <c:v>Tunisia</c:v>
                </c:pt>
                <c:pt idx="3">
                  <c:v>Egypt</c:v>
                </c:pt>
                <c:pt idx="4">
                  <c:v>South Africa</c:v>
                </c:pt>
                <c:pt idx="5">
                  <c:v>Turkey</c:v>
                </c:pt>
                <c:pt idx="6">
                  <c:v>Iran</c:v>
                </c:pt>
                <c:pt idx="7">
                  <c:v>France</c:v>
                </c:pt>
                <c:pt idx="8">
                  <c:v>Germany</c:v>
                </c:pt>
              </c:strCache>
            </c:strRef>
          </c:cat>
          <c:val>
            <c:numRef>
              <c:f>'Stat WoS'!$B$18:$J$18</c:f>
              <c:numCache>
                <c:formatCode>General</c:formatCode>
                <c:ptCount val="9"/>
                <c:pt idx="0">
                  <c:v>502</c:v>
                </c:pt>
                <c:pt idx="1">
                  <c:v>421</c:v>
                </c:pt>
                <c:pt idx="2">
                  <c:v>467</c:v>
                </c:pt>
                <c:pt idx="3">
                  <c:v>550</c:v>
                </c:pt>
                <c:pt idx="4">
                  <c:v>735</c:v>
                </c:pt>
                <c:pt idx="5">
                  <c:v>2181</c:v>
                </c:pt>
                <c:pt idx="6">
                  <c:v>2865</c:v>
                </c:pt>
                <c:pt idx="7">
                  <c:v>7094</c:v>
                </c:pt>
                <c:pt idx="8">
                  <c:v>7168</c:v>
                </c:pt>
              </c:numCache>
            </c:numRef>
          </c:val>
          <c:extLst>
            <c:ext xmlns:c16="http://schemas.microsoft.com/office/drawing/2014/chart" uri="{C3380CC4-5D6E-409C-BE32-E72D297353CC}">
              <c16:uniqueId val="{00000005-672A-4906-B8E6-84CE5AB17535}"/>
            </c:ext>
          </c:extLst>
        </c:ser>
        <c:ser>
          <c:idx val="6"/>
          <c:order val="6"/>
          <c:tx>
            <c:strRef>
              <c:f>'Stat WoS'!$A$19</c:f>
              <c:strCache>
                <c:ptCount val="1"/>
                <c:pt idx="0">
                  <c:v>2015</c:v>
                </c:pt>
              </c:strCache>
            </c:strRef>
          </c:tx>
          <c:spPr>
            <a:solidFill>
              <a:schemeClr val="accent1">
                <a:lumMod val="60000"/>
              </a:schemeClr>
            </a:solidFill>
            <a:ln>
              <a:noFill/>
            </a:ln>
            <a:effectLst/>
          </c:spPr>
          <c:invertIfNegative val="0"/>
          <c:cat>
            <c:strRef>
              <c:f>'Stat WoS'!$B$12:$J$12</c:f>
              <c:strCache>
                <c:ptCount val="9"/>
                <c:pt idx="0">
                  <c:v>Algéria</c:v>
                </c:pt>
                <c:pt idx="1">
                  <c:v>Morocco</c:v>
                </c:pt>
                <c:pt idx="2">
                  <c:v>Tunisia</c:v>
                </c:pt>
                <c:pt idx="3">
                  <c:v>Egypt</c:v>
                </c:pt>
                <c:pt idx="4">
                  <c:v>South Africa</c:v>
                </c:pt>
                <c:pt idx="5">
                  <c:v>Turkey</c:v>
                </c:pt>
                <c:pt idx="6">
                  <c:v>Iran</c:v>
                </c:pt>
                <c:pt idx="7">
                  <c:v>France</c:v>
                </c:pt>
                <c:pt idx="8">
                  <c:v>Germany</c:v>
                </c:pt>
              </c:strCache>
            </c:strRef>
          </c:cat>
          <c:val>
            <c:numRef>
              <c:f>'Stat WoS'!$B$19:$J$19</c:f>
              <c:numCache>
                <c:formatCode>General</c:formatCode>
                <c:ptCount val="9"/>
                <c:pt idx="0">
                  <c:v>452</c:v>
                </c:pt>
                <c:pt idx="1">
                  <c:v>358</c:v>
                </c:pt>
                <c:pt idx="2">
                  <c:v>441</c:v>
                </c:pt>
                <c:pt idx="3">
                  <c:v>461</c:v>
                </c:pt>
                <c:pt idx="4">
                  <c:v>695</c:v>
                </c:pt>
                <c:pt idx="5">
                  <c:v>1983</c:v>
                </c:pt>
                <c:pt idx="6">
                  <c:v>2743</c:v>
                </c:pt>
                <c:pt idx="7">
                  <c:v>7009</c:v>
                </c:pt>
                <c:pt idx="8">
                  <c:v>6945</c:v>
                </c:pt>
              </c:numCache>
            </c:numRef>
          </c:val>
          <c:extLst>
            <c:ext xmlns:c16="http://schemas.microsoft.com/office/drawing/2014/chart" uri="{C3380CC4-5D6E-409C-BE32-E72D297353CC}">
              <c16:uniqueId val="{00000006-672A-4906-B8E6-84CE5AB17535}"/>
            </c:ext>
          </c:extLst>
        </c:ser>
        <c:dLbls>
          <c:showLegendKey val="0"/>
          <c:showVal val="0"/>
          <c:showCatName val="0"/>
          <c:showSerName val="0"/>
          <c:showPercent val="0"/>
          <c:showBubbleSize val="0"/>
        </c:dLbls>
        <c:gapWidth val="219"/>
        <c:overlap val="-27"/>
        <c:axId val="767741112"/>
        <c:axId val="767740784"/>
      </c:barChart>
      <c:catAx>
        <c:axId val="767741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767740784"/>
        <c:crosses val="autoZero"/>
        <c:auto val="1"/>
        <c:lblAlgn val="ctr"/>
        <c:lblOffset val="100"/>
        <c:noMultiLvlLbl val="0"/>
      </c:catAx>
      <c:valAx>
        <c:axId val="7677407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67741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sz="2400" b="1" i="1">
                <a:solidFill>
                  <a:schemeClr val="accent6">
                    <a:lumMod val="75000"/>
                  </a:schemeClr>
                </a:solidFill>
              </a:rPr>
              <a:t>Etablissements les plus productifs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579811898512687"/>
          <c:y val="0.18560185185185185"/>
          <c:w val="0.89019685039370078"/>
          <c:h val="0.55188575386410033"/>
        </c:manualLayout>
      </c:layout>
      <c:barChart>
        <c:barDir val="col"/>
        <c:grouping val="clustered"/>
        <c:varyColors val="0"/>
        <c:ser>
          <c:idx val="0"/>
          <c:order val="0"/>
          <c:spPr>
            <a:solidFill>
              <a:schemeClr val="accent2"/>
            </a:solidFill>
            <a:ln>
              <a:noFill/>
            </a:ln>
            <a:effectLst/>
          </c:spPr>
          <c:invertIfNegative val="0"/>
          <c:cat>
            <c:strRef>
              <c:f>'Stat WoS'!$X$44:$X$56</c:f>
              <c:strCache>
                <c:ptCount val="13"/>
                <c:pt idx="0">
                  <c:v>USTHB</c:v>
                </c:pt>
                <c:pt idx="1">
                  <c:v>ANNABA</c:v>
                </c:pt>
                <c:pt idx="2">
                  <c:v>SBA</c:v>
                </c:pt>
                <c:pt idx="3">
                  <c:v>BEJAIA</c:v>
                </c:pt>
                <c:pt idx="4">
                  <c:v>TLEMCEN</c:v>
                </c:pt>
                <c:pt idx="5">
                  <c:v>GUELMA</c:v>
                </c:pt>
                <c:pt idx="6">
                  <c:v>SETIF</c:v>
                </c:pt>
                <c:pt idx="7">
                  <c:v>BISKRA</c:v>
                </c:pt>
                <c:pt idx="8">
                  <c:v>MOSTAGANEM</c:v>
                </c:pt>
                <c:pt idx="9">
                  <c:v>ORAN1</c:v>
                </c:pt>
                <c:pt idx="10">
                  <c:v>M'SILA</c:v>
                </c:pt>
                <c:pt idx="11">
                  <c:v>TEBESSA</c:v>
                </c:pt>
                <c:pt idx="12">
                  <c:v>CONSTANTINE</c:v>
                </c:pt>
              </c:strCache>
            </c:strRef>
          </c:cat>
          <c:val>
            <c:numRef>
              <c:f>'Stat WoS'!$Y$44:$Y$56</c:f>
              <c:numCache>
                <c:formatCode>General</c:formatCode>
                <c:ptCount val="13"/>
                <c:pt idx="0">
                  <c:v>482</c:v>
                </c:pt>
                <c:pt idx="1">
                  <c:v>361</c:v>
                </c:pt>
                <c:pt idx="2">
                  <c:v>309</c:v>
                </c:pt>
                <c:pt idx="3">
                  <c:v>249</c:v>
                </c:pt>
                <c:pt idx="4">
                  <c:v>243</c:v>
                </c:pt>
                <c:pt idx="5">
                  <c:v>191</c:v>
                </c:pt>
                <c:pt idx="6">
                  <c:v>177</c:v>
                </c:pt>
                <c:pt idx="7">
                  <c:v>146</c:v>
                </c:pt>
                <c:pt idx="8">
                  <c:v>144</c:v>
                </c:pt>
                <c:pt idx="9">
                  <c:v>118</c:v>
                </c:pt>
                <c:pt idx="10">
                  <c:v>110</c:v>
                </c:pt>
                <c:pt idx="11">
                  <c:v>106</c:v>
                </c:pt>
                <c:pt idx="12">
                  <c:v>100</c:v>
                </c:pt>
              </c:numCache>
            </c:numRef>
          </c:val>
          <c:extLst>
            <c:ext xmlns:c16="http://schemas.microsoft.com/office/drawing/2014/chart" uri="{C3380CC4-5D6E-409C-BE32-E72D297353CC}">
              <c16:uniqueId val="{00000000-1F3B-4C7C-B9E2-8B891B2853BE}"/>
            </c:ext>
          </c:extLst>
        </c:ser>
        <c:dLbls>
          <c:showLegendKey val="0"/>
          <c:showVal val="0"/>
          <c:showCatName val="0"/>
          <c:showSerName val="0"/>
          <c:showPercent val="0"/>
          <c:showBubbleSize val="0"/>
        </c:dLbls>
        <c:gapWidth val="219"/>
        <c:overlap val="-27"/>
        <c:axId val="768031872"/>
        <c:axId val="768030232"/>
      </c:barChart>
      <c:catAx>
        <c:axId val="76803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768030232"/>
        <c:crosses val="autoZero"/>
        <c:auto val="1"/>
        <c:lblAlgn val="ctr"/>
        <c:lblOffset val="100"/>
        <c:noMultiLvlLbl val="0"/>
      </c:catAx>
      <c:valAx>
        <c:axId val="768030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768031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fr-FR" sz="2800" dirty="0"/>
              <a:t>Co-Publication des 3974 Documents (période 2016-2021)</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2352371360908427E-2"/>
          <c:y val="0.23619575633250248"/>
          <c:w val="0.91022224905395277"/>
          <c:h val="0.49107193729967419"/>
        </c:manualLayout>
      </c:layout>
      <c:barChart>
        <c:barDir val="col"/>
        <c:grouping val="clustered"/>
        <c:varyColors val="0"/>
        <c:ser>
          <c:idx val="0"/>
          <c:order val="0"/>
          <c:spPr>
            <a:solidFill>
              <a:schemeClr val="accent6"/>
            </a:solidFill>
            <a:ln>
              <a:noFill/>
            </a:ln>
            <a:effectLst/>
          </c:spPr>
          <c:invertIfNegative val="0"/>
          <c:cat>
            <c:strRef>
              <c:f>'Stat WoS'!$X$5:$X$28</c:f>
              <c:strCache>
                <c:ptCount val="24"/>
                <c:pt idx="0">
                  <c:v>FRANCE</c:v>
                </c:pt>
                <c:pt idx="1">
                  <c:v>SAUDI ARABIA</c:v>
                </c:pt>
                <c:pt idx="2">
                  <c:v>SPAIN</c:v>
                </c:pt>
                <c:pt idx="3">
                  <c:v>PEOPLES R CHINA</c:v>
                </c:pt>
                <c:pt idx="4">
                  <c:v>TURKEY</c:v>
                </c:pt>
                <c:pt idx="5">
                  <c:v>USA</c:v>
                </c:pt>
                <c:pt idx="6">
                  <c:v>ITALY</c:v>
                </c:pt>
                <c:pt idx="7">
                  <c:v>INDIA</c:v>
                </c:pt>
                <c:pt idx="8">
                  <c:v>TUNISIA</c:v>
                </c:pt>
                <c:pt idx="9">
                  <c:v>CANADA</c:v>
                </c:pt>
                <c:pt idx="10">
                  <c:v>IRAN</c:v>
                </c:pt>
                <c:pt idx="11">
                  <c:v>RUSSIA</c:v>
                </c:pt>
                <c:pt idx="12">
                  <c:v>MOROCCO</c:v>
                </c:pt>
                <c:pt idx="13">
                  <c:v>GERMANY</c:v>
                </c:pt>
                <c:pt idx="14">
                  <c:v>VIETNAM</c:v>
                </c:pt>
                <c:pt idx="15">
                  <c:v>EGYPT</c:v>
                </c:pt>
                <c:pt idx="16">
                  <c:v>U ARAB EMIRATES</c:v>
                </c:pt>
                <c:pt idx="17">
                  <c:v>PORTUGAL</c:v>
                </c:pt>
                <c:pt idx="18">
                  <c:v>ROMANIA</c:v>
                </c:pt>
                <c:pt idx="19">
                  <c:v>ENGLAND</c:v>
                </c:pt>
                <c:pt idx="20">
                  <c:v>PAKISTAN</c:v>
                </c:pt>
                <c:pt idx="21">
                  <c:v>JAPAN</c:v>
                </c:pt>
                <c:pt idx="22">
                  <c:v>TAIWAN</c:v>
                </c:pt>
                <c:pt idx="23">
                  <c:v>SOUTH AFRICA</c:v>
                </c:pt>
              </c:strCache>
            </c:strRef>
          </c:cat>
          <c:val>
            <c:numRef>
              <c:f>'Stat WoS'!$Y$5:$Y$28</c:f>
              <c:numCache>
                <c:formatCode>General</c:formatCode>
                <c:ptCount val="24"/>
                <c:pt idx="0">
                  <c:v>626</c:v>
                </c:pt>
                <c:pt idx="1">
                  <c:v>481</c:v>
                </c:pt>
                <c:pt idx="2">
                  <c:v>131</c:v>
                </c:pt>
                <c:pt idx="3">
                  <c:v>127</c:v>
                </c:pt>
                <c:pt idx="4">
                  <c:v>112</c:v>
                </c:pt>
                <c:pt idx="5">
                  <c:v>110</c:v>
                </c:pt>
                <c:pt idx="6">
                  <c:v>100</c:v>
                </c:pt>
                <c:pt idx="7">
                  <c:v>61</c:v>
                </c:pt>
                <c:pt idx="8">
                  <c:v>59</c:v>
                </c:pt>
                <c:pt idx="9">
                  <c:v>57</c:v>
                </c:pt>
                <c:pt idx="10">
                  <c:v>57</c:v>
                </c:pt>
                <c:pt idx="11">
                  <c:v>47</c:v>
                </c:pt>
                <c:pt idx="12">
                  <c:v>43</c:v>
                </c:pt>
                <c:pt idx="13">
                  <c:v>40</c:v>
                </c:pt>
                <c:pt idx="14">
                  <c:v>39</c:v>
                </c:pt>
                <c:pt idx="15">
                  <c:v>37</c:v>
                </c:pt>
                <c:pt idx="16">
                  <c:v>32</c:v>
                </c:pt>
                <c:pt idx="17">
                  <c:v>27</c:v>
                </c:pt>
                <c:pt idx="18">
                  <c:v>26</c:v>
                </c:pt>
                <c:pt idx="19">
                  <c:v>25</c:v>
                </c:pt>
                <c:pt idx="20">
                  <c:v>23</c:v>
                </c:pt>
                <c:pt idx="21">
                  <c:v>22</c:v>
                </c:pt>
                <c:pt idx="22">
                  <c:v>22</c:v>
                </c:pt>
                <c:pt idx="23">
                  <c:v>20</c:v>
                </c:pt>
              </c:numCache>
            </c:numRef>
          </c:val>
          <c:extLst>
            <c:ext xmlns:c16="http://schemas.microsoft.com/office/drawing/2014/chart" uri="{C3380CC4-5D6E-409C-BE32-E72D297353CC}">
              <c16:uniqueId val="{00000000-0471-4D18-AB5F-8CC47C478482}"/>
            </c:ext>
          </c:extLst>
        </c:ser>
        <c:dLbls>
          <c:showLegendKey val="0"/>
          <c:showVal val="0"/>
          <c:showCatName val="0"/>
          <c:showSerName val="0"/>
          <c:showPercent val="0"/>
          <c:showBubbleSize val="0"/>
        </c:dLbls>
        <c:gapWidth val="219"/>
        <c:overlap val="-27"/>
        <c:axId val="737856368"/>
        <c:axId val="737851448"/>
      </c:barChart>
      <c:catAx>
        <c:axId val="73785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37851448"/>
        <c:crosses val="autoZero"/>
        <c:auto val="1"/>
        <c:lblAlgn val="ctr"/>
        <c:lblOffset val="100"/>
        <c:noMultiLvlLbl val="0"/>
      </c:catAx>
      <c:valAx>
        <c:axId val="737851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737856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sz="2400" b="1" i="1">
                <a:solidFill>
                  <a:schemeClr val="accent6">
                    <a:lumMod val="50000"/>
                  </a:schemeClr>
                </a:solidFill>
              </a:rPr>
              <a:t>Production Scientifique  Globale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'Stat WoS'!$B$28</c:f>
              <c:strCache>
                <c:ptCount val="1"/>
                <c:pt idx="0">
                  <c:v>Algeria</c:v>
                </c:pt>
              </c:strCache>
            </c:strRef>
          </c:tx>
          <c:spPr>
            <a:solidFill>
              <a:schemeClr val="accent2"/>
            </a:solidFill>
            <a:ln>
              <a:noFill/>
            </a:ln>
            <a:effectLst/>
          </c:spPr>
          <c:invertIfNegative val="0"/>
          <c:cat>
            <c:numRef>
              <c:f>'Stat WoS'!$A$29:$A$35</c:f>
              <c:numCache>
                <c:formatCode>General</c:formatCode>
                <c:ptCount val="7"/>
                <c:pt idx="0">
                  <c:v>2021</c:v>
                </c:pt>
                <c:pt idx="1">
                  <c:v>2020</c:v>
                </c:pt>
                <c:pt idx="2">
                  <c:v>2019</c:v>
                </c:pt>
                <c:pt idx="3">
                  <c:v>2018</c:v>
                </c:pt>
                <c:pt idx="4">
                  <c:v>2017</c:v>
                </c:pt>
                <c:pt idx="5">
                  <c:v>2016</c:v>
                </c:pt>
                <c:pt idx="6">
                  <c:v>2015</c:v>
                </c:pt>
              </c:numCache>
            </c:numRef>
          </c:cat>
          <c:val>
            <c:numRef>
              <c:f>'Stat WoS'!$B$29:$B$35</c:f>
              <c:numCache>
                <c:formatCode>#,##0</c:formatCode>
                <c:ptCount val="7"/>
                <c:pt idx="0">
                  <c:v>1695</c:v>
                </c:pt>
                <c:pt idx="1">
                  <c:v>6634</c:v>
                </c:pt>
                <c:pt idx="2">
                  <c:v>7146</c:v>
                </c:pt>
                <c:pt idx="3">
                  <c:v>7221</c:v>
                </c:pt>
                <c:pt idx="4">
                  <c:v>6586</c:v>
                </c:pt>
                <c:pt idx="5">
                  <c:v>5958</c:v>
                </c:pt>
                <c:pt idx="6">
                  <c:v>5439</c:v>
                </c:pt>
              </c:numCache>
            </c:numRef>
          </c:val>
          <c:extLst>
            <c:ext xmlns:c16="http://schemas.microsoft.com/office/drawing/2014/chart" uri="{C3380CC4-5D6E-409C-BE32-E72D297353CC}">
              <c16:uniqueId val="{00000000-6E1A-4345-B08B-4545CBAF4FC3}"/>
            </c:ext>
          </c:extLst>
        </c:ser>
        <c:ser>
          <c:idx val="1"/>
          <c:order val="1"/>
          <c:tx>
            <c:strRef>
              <c:f>'Stat WoS'!$C$28</c:f>
              <c:strCache>
                <c:ptCount val="1"/>
                <c:pt idx="0">
                  <c:v>Morocco</c:v>
                </c:pt>
              </c:strCache>
            </c:strRef>
          </c:tx>
          <c:spPr>
            <a:solidFill>
              <a:schemeClr val="accent4"/>
            </a:solidFill>
            <a:ln>
              <a:noFill/>
            </a:ln>
            <a:effectLst/>
          </c:spPr>
          <c:invertIfNegative val="0"/>
          <c:cat>
            <c:numRef>
              <c:f>'Stat WoS'!$A$29:$A$35</c:f>
              <c:numCache>
                <c:formatCode>General</c:formatCode>
                <c:ptCount val="7"/>
                <c:pt idx="0">
                  <c:v>2021</c:v>
                </c:pt>
                <c:pt idx="1">
                  <c:v>2020</c:v>
                </c:pt>
                <c:pt idx="2">
                  <c:v>2019</c:v>
                </c:pt>
                <c:pt idx="3">
                  <c:v>2018</c:v>
                </c:pt>
                <c:pt idx="4">
                  <c:v>2017</c:v>
                </c:pt>
                <c:pt idx="5">
                  <c:v>2016</c:v>
                </c:pt>
                <c:pt idx="6">
                  <c:v>2015</c:v>
                </c:pt>
              </c:numCache>
            </c:numRef>
          </c:cat>
          <c:val>
            <c:numRef>
              <c:f>'Stat WoS'!$C$29:$C$35</c:f>
              <c:numCache>
                <c:formatCode>#,##0</c:formatCode>
                <c:ptCount val="7"/>
                <c:pt idx="0">
                  <c:v>1937</c:v>
                </c:pt>
                <c:pt idx="1">
                  <c:v>6875</c:v>
                </c:pt>
                <c:pt idx="2">
                  <c:v>6611</c:v>
                </c:pt>
                <c:pt idx="3">
                  <c:v>5967</c:v>
                </c:pt>
                <c:pt idx="4">
                  <c:v>5433</c:v>
                </c:pt>
                <c:pt idx="5">
                  <c:v>5208</c:v>
                </c:pt>
                <c:pt idx="6">
                  <c:v>4403</c:v>
                </c:pt>
              </c:numCache>
            </c:numRef>
          </c:val>
          <c:extLst>
            <c:ext xmlns:c16="http://schemas.microsoft.com/office/drawing/2014/chart" uri="{C3380CC4-5D6E-409C-BE32-E72D297353CC}">
              <c16:uniqueId val="{00000001-6E1A-4345-B08B-4545CBAF4FC3}"/>
            </c:ext>
          </c:extLst>
        </c:ser>
        <c:ser>
          <c:idx val="2"/>
          <c:order val="2"/>
          <c:tx>
            <c:strRef>
              <c:f>'Stat WoS'!$D$28</c:f>
              <c:strCache>
                <c:ptCount val="1"/>
                <c:pt idx="0">
                  <c:v>Tunisia</c:v>
                </c:pt>
              </c:strCache>
            </c:strRef>
          </c:tx>
          <c:spPr>
            <a:solidFill>
              <a:schemeClr val="accent6"/>
            </a:solidFill>
            <a:ln>
              <a:noFill/>
            </a:ln>
            <a:effectLst/>
          </c:spPr>
          <c:invertIfNegative val="0"/>
          <c:cat>
            <c:numRef>
              <c:f>'Stat WoS'!$A$29:$A$35</c:f>
              <c:numCache>
                <c:formatCode>General</c:formatCode>
                <c:ptCount val="7"/>
                <c:pt idx="0">
                  <c:v>2021</c:v>
                </c:pt>
                <c:pt idx="1">
                  <c:v>2020</c:v>
                </c:pt>
                <c:pt idx="2">
                  <c:v>2019</c:v>
                </c:pt>
                <c:pt idx="3">
                  <c:v>2018</c:v>
                </c:pt>
                <c:pt idx="4">
                  <c:v>2017</c:v>
                </c:pt>
                <c:pt idx="5">
                  <c:v>2016</c:v>
                </c:pt>
                <c:pt idx="6">
                  <c:v>2015</c:v>
                </c:pt>
              </c:numCache>
            </c:numRef>
          </c:cat>
          <c:val>
            <c:numRef>
              <c:f>'Stat WoS'!$D$29:$D$35</c:f>
              <c:numCache>
                <c:formatCode>#,##0</c:formatCode>
                <c:ptCount val="7"/>
                <c:pt idx="0">
                  <c:v>1872</c:v>
                </c:pt>
                <c:pt idx="1">
                  <c:v>7437</c:v>
                </c:pt>
                <c:pt idx="2">
                  <c:v>8329</c:v>
                </c:pt>
                <c:pt idx="3">
                  <c:v>8039</c:v>
                </c:pt>
                <c:pt idx="4">
                  <c:v>8607</c:v>
                </c:pt>
                <c:pt idx="5">
                  <c:v>7893</c:v>
                </c:pt>
                <c:pt idx="6">
                  <c:v>7272</c:v>
                </c:pt>
              </c:numCache>
            </c:numRef>
          </c:val>
          <c:extLst>
            <c:ext xmlns:c16="http://schemas.microsoft.com/office/drawing/2014/chart" uri="{C3380CC4-5D6E-409C-BE32-E72D297353CC}">
              <c16:uniqueId val="{00000002-6E1A-4345-B08B-4545CBAF4FC3}"/>
            </c:ext>
          </c:extLst>
        </c:ser>
        <c:dLbls>
          <c:showLegendKey val="0"/>
          <c:showVal val="0"/>
          <c:showCatName val="0"/>
          <c:showSerName val="0"/>
          <c:showPercent val="0"/>
          <c:showBubbleSize val="0"/>
        </c:dLbls>
        <c:gapWidth val="219"/>
        <c:overlap val="-27"/>
        <c:axId val="621286776"/>
        <c:axId val="621287104"/>
      </c:barChart>
      <c:catAx>
        <c:axId val="621286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621287104"/>
        <c:crosses val="autoZero"/>
        <c:auto val="1"/>
        <c:lblAlgn val="ctr"/>
        <c:lblOffset val="100"/>
        <c:noMultiLvlLbl val="0"/>
      </c:catAx>
      <c:valAx>
        <c:axId val="621287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621286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sz="2400" b="1" i="1">
                <a:solidFill>
                  <a:schemeClr val="accent4">
                    <a:lumMod val="50000"/>
                  </a:schemeClr>
                </a:solidFill>
              </a:rPr>
              <a:t>Production en Mathématiques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'Stat WoS'!$B$12</c:f>
              <c:strCache>
                <c:ptCount val="1"/>
                <c:pt idx="0">
                  <c:v>Algéria</c:v>
                </c:pt>
              </c:strCache>
            </c:strRef>
          </c:tx>
          <c:spPr>
            <a:solidFill>
              <a:schemeClr val="accent2"/>
            </a:solidFill>
            <a:ln>
              <a:noFill/>
            </a:ln>
            <a:effectLst/>
          </c:spPr>
          <c:invertIfNegative val="0"/>
          <c:cat>
            <c:numRef>
              <c:f>'Stat WoS'!$A$13:$A$19</c:f>
              <c:numCache>
                <c:formatCode>General</c:formatCode>
                <c:ptCount val="7"/>
                <c:pt idx="0">
                  <c:v>2021</c:v>
                </c:pt>
                <c:pt idx="1">
                  <c:v>2020</c:v>
                </c:pt>
                <c:pt idx="2">
                  <c:v>2019</c:v>
                </c:pt>
                <c:pt idx="3">
                  <c:v>2018</c:v>
                </c:pt>
                <c:pt idx="4">
                  <c:v>2017</c:v>
                </c:pt>
                <c:pt idx="5">
                  <c:v>2016</c:v>
                </c:pt>
                <c:pt idx="6">
                  <c:v>2015</c:v>
                </c:pt>
              </c:numCache>
            </c:numRef>
          </c:cat>
          <c:val>
            <c:numRef>
              <c:f>'Stat WoS'!$B$13:$B$19</c:f>
              <c:numCache>
                <c:formatCode>General</c:formatCode>
                <c:ptCount val="7"/>
                <c:pt idx="0">
                  <c:v>228</c:v>
                </c:pt>
                <c:pt idx="1">
                  <c:v>876</c:v>
                </c:pt>
                <c:pt idx="2">
                  <c:v>694</c:v>
                </c:pt>
                <c:pt idx="3">
                  <c:v>584</c:v>
                </c:pt>
                <c:pt idx="4">
                  <c:v>638</c:v>
                </c:pt>
                <c:pt idx="5">
                  <c:v>502</c:v>
                </c:pt>
                <c:pt idx="6">
                  <c:v>452</c:v>
                </c:pt>
              </c:numCache>
            </c:numRef>
          </c:val>
          <c:extLst>
            <c:ext xmlns:c16="http://schemas.microsoft.com/office/drawing/2014/chart" uri="{C3380CC4-5D6E-409C-BE32-E72D297353CC}">
              <c16:uniqueId val="{00000000-35C3-4990-873A-A09DFCF9DD2A}"/>
            </c:ext>
          </c:extLst>
        </c:ser>
        <c:ser>
          <c:idx val="1"/>
          <c:order val="1"/>
          <c:tx>
            <c:strRef>
              <c:f>'Stat WoS'!$C$12</c:f>
              <c:strCache>
                <c:ptCount val="1"/>
                <c:pt idx="0">
                  <c:v>Morocco</c:v>
                </c:pt>
              </c:strCache>
            </c:strRef>
          </c:tx>
          <c:spPr>
            <a:solidFill>
              <a:schemeClr val="accent4"/>
            </a:solidFill>
            <a:ln>
              <a:noFill/>
            </a:ln>
            <a:effectLst/>
          </c:spPr>
          <c:invertIfNegative val="0"/>
          <c:cat>
            <c:numRef>
              <c:f>'Stat WoS'!$A$13:$A$19</c:f>
              <c:numCache>
                <c:formatCode>General</c:formatCode>
                <c:ptCount val="7"/>
                <c:pt idx="0">
                  <c:v>2021</c:v>
                </c:pt>
                <c:pt idx="1">
                  <c:v>2020</c:v>
                </c:pt>
                <c:pt idx="2">
                  <c:v>2019</c:v>
                </c:pt>
                <c:pt idx="3">
                  <c:v>2018</c:v>
                </c:pt>
                <c:pt idx="4">
                  <c:v>2017</c:v>
                </c:pt>
                <c:pt idx="5">
                  <c:v>2016</c:v>
                </c:pt>
                <c:pt idx="6">
                  <c:v>2015</c:v>
                </c:pt>
              </c:numCache>
            </c:numRef>
          </c:cat>
          <c:val>
            <c:numRef>
              <c:f>'Stat WoS'!$C$13:$C$19</c:f>
              <c:numCache>
                <c:formatCode>General</c:formatCode>
                <c:ptCount val="7"/>
                <c:pt idx="0">
                  <c:v>230</c:v>
                </c:pt>
                <c:pt idx="1">
                  <c:v>800</c:v>
                </c:pt>
                <c:pt idx="2">
                  <c:v>650</c:v>
                </c:pt>
                <c:pt idx="3">
                  <c:v>529</c:v>
                </c:pt>
                <c:pt idx="4">
                  <c:v>409</c:v>
                </c:pt>
                <c:pt idx="5">
                  <c:v>421</c:v>
                </c:pt>
                <c:pt idx="6">
                  <c:v>358</c:v>
                </c:pt>
              </c:numCache>
            </c:numRef>
          </c:val>
          <c:extLst>
            <c:ext xmlns:c16="http://schemas.microsoft.com/office/drawing/2014/chart" uri="{C3380CC4-5D6E-409C-BE32-E72D297353CC}">
              <c16:uniqueId val="{00000001-35C3-4990-873A-A09DFCF9DD2A}"/>
            </c:ext>
          </c:extLst>
        </c:ser>
        <c:ser>
          <c:idx val="2"/>
          <c:order val="2"/>
          <c:tx>
            <c:strRef>
              <c:f>'Stat WoS'!$D$12</c:f>
              <c:strCache>
                <c:ptCount val="1"/>
                <c:pt idx="0">
                  <c:v>Tunisia</c:v>
                </c:pt>
              </c:strCache>
            </c:strRef>
          </c:tx>
          <c:spPr>
            <a:solidFill>
              <a:schemeClr val="accent6"/>
            </a:solidFill>
            <a:ln>
              <a:noFill/>
            </a:ln>
            <a:effectLst/>
          </c:spPr>
          <c:invertIfNegative val="0"/>
          <c:cat>
            <c:numRef>
              <c:f>'Stat WoS'!$A$13:$A$19</c:f>
              <c:numCache>
                <c:formatCode>General</c:formatCode>
                <c:ptCount val="7"/>
                <c:pt idx="0">
                  <c:v>2021</c:v>
                </c:pt>
                <c:pt idx="1">
                  <c:v>2020</c:v>
                </c:pt>
                <c:pt idx="2">
                  <c:v>2019</c:v>
                </c:pt>
                <c:pt idx="3">
                  <c:v>2018</c:v>
                </c:pt>
                <c:pt idx="4">
                  <c:v>2017</c:v>
                </c:pt>
                <c:pt idx="5">
                  <c:v>2016</c:v>
                </c:pt>
                <c:pt idx="6">
                  <c:v>2015</c:v>
                </c:pt>
              </c:numCache>
            </c:numRef>
          </c:cat>
          <c:val>
            <c:numRef>
              <c:f>'Stat WoS'!$D$13:$D$19</c:f>
              <c:numCache>
                <c:formatCode>General</c:formatCode>
                <c:ptCount val="7"/>
                <c:pt idx="0">
                  <c:v>187</c:v>
                </c:pt>
                <c:pt idx="1">
                  <c:v>666</c:v>
                </c:pt>
                <c:pt idx="2">
                  <c:v>709</c:v>
                </c:pt>
                <c:pt idx="3">
                  <c:v>514</c:v>
                </c:pt>
                <c:pt idx="4">
                  <c:v>530</c:v>
                </c:pt>
                <c:pt idx="5">
                  <c:v>467</c:v>
                </c:pt>
                <c:pt idx="6">
                  <c:v>441</c:v>
                </c:pt>
              </c:numCache>
            </c:numRef>
          </c:val>
          <c:extLst>
            <c:ext xmlns:c16="http://schemas.microsoft.com/office/drawing/2014/chart" uri="{C3380CC4-5D6E-409C-BE32-E72D297353CC}">
              <c16:uniqueId val="{00000002-35C3-4990-873A-A09DFCF9DD2A}"/>
            </c:ext>
          </c:extLst>
        </c:ser>
        <c:dLbls>
          <c:showLegendKey val="0"/>
          <c:showVal val="0"/>
          <c:showCatName val="0"/>
          <c:showSerName val="0"/>
          <c:showPercent val="0"/>
          <c:showBubbleSize val="0"/>
        </c:dLbls>
        <c:gapWidth val="219"/>
        <c:overlap val="-27"/>
        <c:axId val="728042216"/>
        <c:axId val="728044840"/>
      </c:barChart>
      <c:catAx>
        <c:axId val="728042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728044840"/>
        <c:crosses val="autoZero"/>
        <c:auto val="1"/>
        <c:lblAlgn val="ctr"/>
        <c:lblOffset val="100"/>
        <c:noMultiLvlLbl val="0"/>
      </c:catAx>
      <c:valAx>
        <c:axId val="728044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728042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fr-FR" sz="2000" b="1" i="1">
                <a:solidFill>
                  <a:schemeClr val="accent2">
                    <a:lumMod val="50000"/>
                  </a:schemeClr>
                </a:solidFill>
              </a:rPr>
              <a:t>La</a:t>
            </a:r>
            <a:r>
              <a:rPr lang="fr-FR" sz="2000" b="1" i="1" baseline="0">
                <a:solidFill>
                  <a:schemeClr val="accent2">
                    <a:lumMod val="50000"/>
                  </a:schemeClr>
                </a:solidFill>
              </a:rPr>
              <a:t> Mathématique et ses Interactions </a:t>
            </a:r>
            <a:endParaRPr lang="fr-FR" sz="2000" b="1" i="1">
              <a:solidFill>
                <a:schemeClr val="accent2">
                  <a:lumMod val="50000"/>
                </a:schemeClr>
              </a:solidFill>
            </a:endParaRPr>
          </a:p>
        </c:rich>
      </c:tx>
      <c:layout>
        <c:manualLayout>
          <c:xMode val="edge"/>
          <c:yMode val="edge"/>
          <c:x val="0.10682218934479605"/>
          <c:y val="3.071121037098497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8862828076113526"/>
          <c:y val="0.16147594369127791"/>
          <c:w val="0.58607683370491748"/>
          <c:h val="0.62522140015175576"/>
        </c:manualLayout>
      </c:layout>
      <c:barChart>
        <c:barDir val="bar"/>
        <c:grouping val="clustered"/>
        <c:varyColors val="0"/>
        <c:ser>
          <c:idx val="0"/>
          <c:order val="0"/>
          <c:tx>
            <c:strRef>
              <c:f>'Stat WoS'!$B$41</c:f>
              <c:strCache>
                <c:ptCount val="1"/>
                <c:pt idx="0">
                  <c:v>Algéria</c:v>
                </c:pt>
              </c:strCache>
            </c:strRef>
          </c:tx>
          <c:spPr>
            <a:solidFill>
              <a:schemeClr val="accent2"/>
            </a:solidFill>
            <a:ln>
              <a:noFill/>
            </a:ln>
            <a:effectLst/>
          </c:spPr>
          <c:invertIfNegative val="0"/>
          <c:cat>
            <c:strRef>
              <c:f>'Stat WoS'!$A$42:$A$48</c:f>
              <c:strCache>
                <c:ptCount val="7"/>
                <c:pt idx="0">
                  <c:v>MATHEMATICS</c:v>
                </c:pt>
                <c:pt idx="1">
                  <c:v>MATHEMATICS APPLIED</c:v>
                </c:pt>
                <c:pt idx="2">
                  <c:v>OPERATIONS RESEARCH MANAGEMENT SCIENCE</c:v>
                </c:pt>
                <c:pt idx="3">
                  <c:v>STATISTICS PROBABILITY</c:v>
                </c:pt>
                <c:pt idx="4">
                  <c:v>MATHEMATICS INTERDISCIPLINARY APPLICATIONS</c:v>
                </c:pt>
                <c:pt idx="5">
                  <c:v>PHYSICS MATHEMATICAL</c:v>
                </c:pt>
                <c:pt idx="6">
                  <c:v>MATHEMATICAL COMPUTATIONAL BIOLOGY</c:v>
                </c:pt>
              </c:strCache>
            </c:strRef>
          </c:cat>
          <c:val>
            <c:numRef>
              <c:f>'Stat WoS'!$B$42:$B$48</c:f>
              <c:numCache>
                <c:formatCode>#,##0</c:formatCode>
                <c:ptCount val="7"/>
                <c:pt idx="0">
                  <c:v>1832</c:v>
                </c:pt>
                <c:pt idx="1">
                  <c:v>1625</c:v>
                </c:pt>
                <c:pt idx="2" formatCode="General">
                  <c:v>358</c:v>
                </c:pt>
                <c:pt idx="3" formatCode="General">
                  <c:v>332</c:v>
                </c:pt>
                <c:pt idx="4" formatCode="General">
                  <c:v>323</c:v>
                </c:pt>
                <c:pt idx="5" formatCode="General">
                  <c:v>290</c:v>
                </c:pt>
                <c:pt idx="6" formatCode="General">
                  <c:v>125</c:v>
                </c:pt>
              </c:numCache>
            </c:numRef>
          </c:val>
          <c:extLst>
            <c:ext xmlns:c16="http://schemas.microsoft.com/office/drawing/2014/chart" uri="{C3380CC4-5D6E-409C-BE32-E72D297353CC}">
              <c16:uniqueId val="{00000000-387C-46E2-ACF6-CF12EA0EE06F}"/>
            </c:ext>
          </c:extLst>
        </c:ser>
        <c:ser>
          <c:idx val="1"/>
          <c:order val="1"/>
          <c:tx>
            <c:strRef>
              <c:f>'Stat WoS'!$C$41</c:f>
              <c:strCache>
                <c:ptCount val="1"/>
                <c:pt idx="0">
                  <c:v>Morocco</c:v>
                </c:pt>
              </c:strCache>
            </c:strRef>
          </c:tx>
          <c:spPr>
            <a:solidFill>
              <a:schemeClr val="accent4"/>
            </a:solidFill>
            <a:ln>
              <a:noFill/>
            </a:ln>
            <a:effectLst/>
          </c:spPr>
          <c:invertIfNegative val="0"/>
          <c:cat>
            <c:strRef>
              <c:f>'Stat WoS'!$A$42:$A$48</c:f>
              <c:strCache>
                <c:ptCount val="7"/>
                <c:pt idx="0">
                  <c:v>MATHEMATICS</c:v>
                </c:pt>
                <c:pt idx="1">
                  <c:v>MATHEMATICS APPLIED</c:v>
                </c:pt>
                <c:pt idx="2">
                  <c:v>OPERATIONS RESEARCH MANAGEMENT SCIENCE</c:v>
                </c:pt>
                <c:pt idx="3">
                  <c:v>STATISTICS PROBABILITY</c:v>
                </c:pt>
                <c:pt idx="4">
                  <c:v>MATHEMATICS INTERDISCIPLINARY APPLICATIONS</c:v>
                </c:pt>
                <c:pt idx="5">
                  <c:v>PHYSICS MATHEMATICAL</c:v>
                </c:pt>
                <c:pt idx="6">
                  <c:v>MATHEMATICAL COMPUTATIONAL BIOLOGY</c:v>
                </c:pt>
              </c:strCache>
            </c:strRef>
          </c:cat>
          <c:val>
            <c:numRef>
              <c:f>'Stat WoS'!$C$42:$C$48</c:f>
              <c:numCache>
                <c:formatCode>General</c:formatCode>
                <c:ptCount val="7"/>
                <c:pt idx="0">
                  <c:v>1604</c:v>
                </c:pt>
                <c:pt idx="1">
                  <c:v>1282</c:v>
                </c:pt>
                <c:pt idx="2">
                  <c:v>442</c:v>
                </c:pt>
                <c:pt idx="3">
                  <c:v>193</c:v>
                </c:pt>
                <c:pt idx="4">
                  <c:v>283</c:v>
                </c:pt>
                <c:pt idx="5">
                  <c:v>250</c:v>
                </c:pt>
                <c:pt idx="6">
                  <c:v>131</c:v>
                </c:pt>
              </c:numCache>
            </c:numRef>
          </c:val>
          <c:extLst>
            <c:ext xmlns:c16="http://schemas.microsoft.com/office/drawing/2014/chart" uri="{C3380CC4-5D6E-409C-BE32-E72D297353CC}">
              <c16:uniqueId val="{00000001-387C-46E2-ACF6-CF12EA0EE06F}"/>
            </c:ext>
          </c:extLst>
        </c:ser>
        <c:ser>
          <c:idx val="2"/>
          <c:order val="2"/>
          <c:tx>
            <c:strRef>
              <c:f>'Stat WoS'!$D$41</c:f>
              <c:strCache>
                <c:ptCount val="1"/>
                <c:pt idx="0">
                  <c:v>Tunisia</c:v>
                </c:pt>
              </c:strCache>
            </c:strRef>
          </c:tx>
          <c:spPr>
            <a:solidFill>
              <a:schemeClr val="accent6"/>
            </a:solidFill>
            <a:ln>
              <a:noFill/>
            </a:ln>
            <a:effectLst/>
          </c:spPr>
          <c:invertIfNegative val="0"/>
          <c:cat>
            <c:strRef>
              <c:f>'Stat WoS'!$A$42:$A$48</c:f>
              <c:strCache>
                <c:ptCount val="7"/>
                <c:pt idx="0">
                  <c:v>MATHEMATICS</c:v>
                </c:pt>
                <c:pt idx="1">
                  <c:v>MATHEMATICS APPLIED</c:v>
                </c:pt>
                <c:pt idx="2">
                  <c:v>OPERATIONS RESEARCH MANAGEMENT SCIENCE</c:v>
                </c:pt>
                <c:pt idx="3">
                  <c:v>STATISTICS PROBABILITY</c:v>
                </c:pt>
                <c:pt idx="4">
                  <c:v>MATHEMATICS INTERDISCIPLINARY APPLICATIONS</c:v>
                </c:pt>
                <c:pt idx="5">
                  <c:v>PHYSICS MATHEMATICAL</c:v>
                </c:pt>
                <c:pt idx="6">
                  <c:v>MATHEMATICAL COMPUTATIONAL BIOLOGY</c:v>
                </c:pt>
              </c:strCache>
            </c:strRef>
          </c:cat>
          <c:val>
            <c:numRef>
              <c:f>'Stat WoS'!$D$42:$D$48</c:f>
              <c:numCache>
                <c:formatCode>General</c:formatCode>
                <c:ptCount val="7"/>
                <c:pt idx="0">
                  <c:v>1697</c:v>
                </c:pt>
                <c:pt idx="1">
                  <c:v>1454</c:v>
                </c:pt>
                <c:pt idx="2">
                  <c:v>505</c:v>
                </c:pt>
                <c:pt idx="3">
                  <c:v>206</c:v>
                </c:pt>
                <c:pt idx="4">
                  <c:v>339</c:v>
                </c:pt>
                <c:pt idx="5">
                  <c:v>238</c:v>
                </c:pt>
                <c:pt idx="6">
                  <c:v>134</c:v>
                </c:pt>
              </c:numCache>
            </c:numRef>
          </c:val>
          <c:extLst>
            <c:ext xmlns:c16="http://schemas.microsoft.com/office/drawing/2014/chart" uri="{C3380CC4-5D6E-409C-BE32-E72D297353CC}">
              <c16:uniqueId val="{00000002-387C-46E2-ACF6-CF12EA0EE06F}"/>
            </c:ext>
          </c:extLst>
        </c:ser>
        <c:dLbls>
          <c:showLegendKey val="0"/>
          <c:showVal val="0"/>
          <c:showCatName val="0"/>
          <c:showSerName val="0"/>
          <c:showPercent val="0"/>
          <c:showBubbleSize val="0"/>
        </c:dLbls>
        <c:gapWidth val="182"/>
        <c:axId val="631055296"/>
        <c:axId val="631052344"/>
      </c:barChart>
      <c:catAx>
        <c:axId val="631055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631052344"/>
        <c:crosses val="autoZero"/>
        <c:auto val="1"/>
        <c:lblAlgn val="ctr"/>
        <c:lblOffset val="100"/>
        <c:noMultiLvlLbl val="0"/>
      </c:catAx>
      <c:valAx>
        <c:axId val="6310523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631055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sz="2400"/>
              <a:t>Production en Mathématiques</a:t>
            </a:r>
          </a:p>
        </c:rich>
      </c:tx>
      <c:layout>
        <c:manualLayout>
          <c:xMode val="edge"/>
          <c:yMode val="edge"/>
          <c:x val="0.43651131642221236"/>
          <c:y val="3.8076164321134968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'Feuille 1 bis'!$B$12</c:f>
              <c:strCache>
                <c:ptCount val="1"/>
                <c:pt idx="0">
                  <c:v>Algéria</c:v>
                </c:pt>
              </c:strCache>
            </c:strRef>
          </c:tx>
          <c:spPr>
            <a:solidFill>
              <a:schemeClr val="accent1"/>
            </a:solidFill>
            <a:ln>
              <a:noFill/>
            </a:ln>
            <a:effectLst/>
          </c:spPr>
          <c:invertIfNegative val="0"/>
          <c:cat>
            <c:numRef>
              <c:f>'Feuille 1 bis'!$A$13:$A$19</c:f>
              <c:numCache>
                <c:formatCode>General</c:formatCode>
                <c:ptCount val="7"/>
                <c:pt idx="0">
                  <c:v>2021</c:v>
                </c:pt>
                <c:pt idx="1">
                  <c:v>2020</c:v>
                </c:pt>
                <c:pt idx="2">
                  <c:v>2019</c:v>
                </c:pt>
                <c:pt idx="3">
                  <c:v>2018</c:v>
                </c:pt>
                <c:pt idx="4">
                  <c:v>2017</c:v>
                </c:pt>
                <c:pt idx="5">
                  <c:v>2016</c:v>
                </c:pt>
                <c:pt idx="6">
                  <c:v>2015</c:v>
                </c:pt>
              </c:numCache>
            </c:numRef>
          </c:cat>
          <c:val>
            <c:numRef>
              <c:f>'Feuille 1 bis'!$B$13:$B$19</c:f>
              <c:numCache>
                <c:formatCode>#,##0</c:formatCode>
                <c:ptCount val="7"/>
                <c:pt idx="0">
                  <c:v>228</c:v>
                </c:pt>
                <c:pt idx="1">
                  <c:v>876</c:v>
                </c:pt>
                <c:pt idx="2">
                  <c:v>694</c:v>
                </c:pt>
                <c:pt idx="3">
                  <c:v>584</c:v>
                </c:pt>
                <c:pt idx="4">
                  <c:v>638</c:v>
                </c:pt>
                <c:pt idx="5">
                  <c:v>502</c:v>
                </c:pt>
                <c:pt idx="6">
                  <c:v>452</c:v>
                </c:pt>
              </c:numCache>
            </c:numRef>
          </c:val>
          <c:extLst>
            <c:ext xmlns:c16="http://schemas.microsoft.com/office/drawing/2014/chart" uri="{C3380CC4-5D6E-409C-BE32-E72D297353CC}">
              <c16:uniqueId val="{00000000-7B1C-4771-B9F0-229440BFEDBA}"/>
            </c:ext>
          </c:extLst>
        </c:ser>
        <c:ser>
          <c:idx val="1"/>
          <c:order val="1"/>
          <c:tx>
            <c:strRef>
              <c:f>'Feuille 1 bis'!$C$12</c:f>
              <c:strCache>
                <c:ptCount val="1"/>
                <c:pt idx="0">
                  <c:v>Morocco</c:v>
                </c:pt>
              </c:strCache>
            </c:strRef>
          </c:tx>
          <c:spPr>
            <a:solidFill>
              <a:schemeClr val="accent2"/>
            </a:solidFill>
            <a:ln>
              <a:noFill/>
            </a:ln>
            <a:effectLst/>
          </c:spPr>
          <c:invertIfNegative val="0"/>
          <c:cat>
            <c:numRef>
              <c:f>'Feuille 1 bis'!$A$13:$A$19</c:f>
              <c:numCache>
                <c:formatCode>General</c:formatCode>
                <c:ptCount val="7"/>
                <c:pt idx="0">
                  <c:v>2021</c:v>
                </c:pt>
                <c:pt idx="1">
                  <c:v>2020</c:v>
                </c:pt>
                <c:pt idx="2">
                  <c:v>2019</c:v>
                </c:pt>
                <c:pt idx="3">
                  <c:v>2018</c:v>
                </c:pt>
                <c:pt idx="4">
                  <c:v>2017</c:v>
                </c:pt>
                <c:pt idx="5">
                  <c:v>2016</c:v>
                </c:pt>
                <c:pt idx="6">
                  <c:v>2015</c:v>
                </c:pt>
              </c:numCache>
            </c:numRef>
          </c:cat>
          <c:val>
            <c:numRef>
              <c:f>'Feuille 1 bis'!$C$13:$C$19</c:f>
              <c:numCache>
                <c:formatCode>#,##0</c:formatCode>
                <c:ptCount val="7"/>
                <c:pt idx="0">
                  <c:v>230</c:v>
                </c:pt>
                <c:pt idx="1">
                  <c:v>800</c:v>
                </c:pt>
                <c:pt idx="2">
                  <c:v>650</c:v>
                </c:pt>
                <c:pt idx="3">
                  <c:v>529</c:v>
                </c:pt>
                <c:pt idx="4">
                  <c:v>409</c:v>
                </c:pt>
                <c:pt idx="5">
                  <c:v>421</c:v>
                </c:pt>
                <c:pt idx="6">
                  <c:v>358</c:v>
                </c:pt>
              </c:numCache>
            </c:numRef>
          </c:val>
          <c:extLst>
            <c:ext xmlns:c16="http://schemas.microsoft.com/office/drawing/2014/chart" uri="{C3380CC4-5D6E-409C-BE32-E72D297353CC}">
              <c16:uniqueId val="{00000001-7B1C-4771-B9F0-229440BFEDBA}"/>
            </c:ext>
          </c:extLst>
        </c:ser>
        <c:ser>
          <c:idx val="2"/>
          <c:order val="2"/>
          <c:tx>
            <c:strRef>
              <c:f>'Feuille 1 bis'!$D$12</c:f>
              <c:strCache>
                <c:ptCount val="1"/>
                <c:pt idx="0">
                  <c:v>Tunisia</c:v>
                </c:pt>
              </c:strCache>
            </c:strRef>
          </c:tx>
          <c:spPr>
            <a:solidFill>
              <a:schemeClr val="accent3"/>
            </a:solidFill>
            <a:ln>
              <a:noFill/>
            </a:ln>
            <a:effectLst/>
          </c:spPr>
          <c:invertIfNegative val="0"/>
          <c:cat>
            <c:numRef>
              <c:f>'Feuille 1 bis'!$A$13:$A$19</c:f>
              <c:numCache>
                <c:formatCode>General</c:formatCode>
                <c:ptCount val="7"/>
                <c:pt idx="0">
                  <c:v>2021</c:v>
                </c:pt>
                <c:pt idx="1">
                  <c:v>2020</c:v>
                </c:pt>
                <c:pt idx="2">
                  <c:v>2019</c:v>
                </c:pt>
                <c:pt idx="3">
                  <c:v>2018</c:v>
                </c:pt>
                <c:pt idx="4">
                  <c:v>2017</c:v>
                </c:pt>
                <c:pt idx="5">
                  <c:v>2016</c:v>
                </c:pt>
                <c:pt idx="6">
                  <c:v>2015</c:v>
                </c:pt>
              </c:numCache>
            </c:numRef>
          </c:cat>
          <c:val>
            <c:numRef>
              <c:f>'Feuille 1 bis'!$D$13:$D$19</c:f>
              <c:numCache>
                <c:formatCode>#,##0</c:formatCode>
                <c:ptCount val="7"/>
                <c:pt idx="0">
                  <c:v>187</c:v>
                </c:pt>
                <c:pt idx="1">
                  <c:v>666</c:v>
                </c:pt>
                <c:pt idx="2">
                  <c:v>709</c:v>
                </c:pt>
                <c:pt idx="3">
                  <c:v>514</c:v>
                </c:pt>
                <c:pt idx="4">
                  <c:v>530</c:v>
                </c:pt>
                <c:pt idx="5">
                  <c:v>467</c:v>
                </c:pt>
                <c:pt idx="6">
                  <c:v>441</c:v>
                </c:pt>
              </c:numCache>
            </c:numRef>
          </c:val>
          <c:extLst>
            <c:ext xmlns:c16="http://schemas.microsoft.com/office/drawing/2014/chart" uri="{C3380CC4-5D6E-409C-BE32-E72D297353CC}">
              <c16:uniqueId val="{00000002-7B1C-4771-B9F0-229440BFEDBA}"/>
            </c:ext>
          </c:extLst>
        </c:ser>
        <c:ser>
          <c:idx val="3"/>
          <c:order val="3"/>
          <c:tx>
            <c:strRef>
              <c:f>'Feuille 1 bis'!$E$12</c:f>
              <c:strCache>
                <c:ptCount val="1"/>
                <c:pt idx="0">
                  <c:v>Vietnam</c:v>
                </c:pt>
              </c:strCache>
            </c:strRef>
          </c:tx>
          <c:spPr>
            <a:solidFill>
              <a:schemeClr val="accent4"/>
            </a:solidFill>
            <a:ln>
              <a:noFill/>
            </a:ln>
            <a:effectLst/>
          </c:spPr>
          <c:invertIfNegative val="0"/>
          <c:cat>
            <c:numRef>
              <c:f>'Feuille 1 bis'!$A$13:$A$19</c:f>
              <c:numCache>
                <c:formatCode>General</c:formatCode>
                <c:ptCount val="7"/>
                <c:pt idx="0">
                  <c:v>2021</c:v>
                </c:pt>
                <c:pt idx="1">
                  <c:v>2020</c:v>
                </c:pt>
                <c:pt idx="2">
                  <c:v>2019</c:v>
                </c:pt>
                <c:pt idx="3">
                  <c:v>2018</c:v>
                </c:pt>
                <c:pt idx="4">
                  <c:v>2017</c:v>
                </c:pt>
                <c:pt idx="5">
                  <c:v>2016</c:v>
                </c:pt>
                <c:pt idx="6">
                  <c:v>2015</c:v>
                </c:pt>
              </c:numCache>
            </c:numRef>
          </c:cat>
          <c:val>
            <c:numRef>
              <c:f>'Feuille 1 bis'!$E$13:$E$19</c:f>
              <c:numCache>
                <c:formatCode>#,##0</c:formatCode>
                <c:ptCount val="7"/>
                <c:pt idx="0">
                  <c:v>387</c:v>
                </c:pt>
                <c:pt idx="1">
                  <c:v>1424</c:v>
                </c:pt>
                <c:pt idx="2">
                  <c:v>951</c:v>
                </c:pt>
                <c:pt idx="3">
                  <c:v>685</c:v>
                </c:pt>
                <c:pt idx="4">
                  <c:v>629</c:v>
                </c:pt>
                <c:pt idx="5">
                  <c:v>590</c:v>
                </c:pt>
                <c:pt idx="6">
                  <c:v>443</c:v>
                </c:pt>
              </c:numCache>
            </c:numRef>
          </c:val>
          <c:extLst>
            <c:ext xmlns:c16="http://schemas.microsoft.com/office/drawing/2014/chart" uri="{C3380CC4-5D6E-409C-BE32-E72D297353CC}">
              <c16:uniqueId val="{00000003-7B1C-4771-B9F0-229440BFEDBA}"/>
            </c:ext>
          </c:extLst>
        </c:ser>
        <c:dLbls>
          <c:showLegendKey val="0"/>
          <c:showVal val="0"/>
          <c:showCatName val="0"/>
          <c:showSerName val="0"/>
          <c:showPercent val="0"/>
          <c:showBubbleSize val="0"/>
        </c:dLbls>
        <c:gapWidth val="219"/>
        <c:overlap val="-27"/>
        <c:axId val="741616144"/>
        <c:axId val="741614176"/>
      </c:barChart>
      <c:catAx>
        <c:axId val="7416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741614176"/>
        <c:crosses val="autoZero"/>
        <c:auto val="1"/>
        <c:lblAlgn val="ctr"/>
        <c:lblOffset val="100"/>
        <c:noMultiLvlLbl val="0"/>
      </c:catAx>
      <c:valAx>
        <c:axId val="74161417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41616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fr-FR" sz="2800"/>
              <a:t>Production Globale</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'Feuille 1 bis'!$B$28</c:f>
              <c:strCache>
                <c:ptCount val="1"/>
                <c:pt idx="0">
                  <c:v>Algeria</c:v>
                </c:pt>
              </c:strCache>
            </c:strRef>
          </c:tx>
          <c:spPr>
            <a:solidFill>
              <a:schemeClr val="accent1"/>
            </a:solidFill>
            <a:ln>
              <a:noFill/>
            </a:ln>
            <a:effectLst/>
          </c:spPr>
          <c:invertIfNegative val="0"/>
          <c:cat>
            <c:numRef>
              <c:f>'Feuille 1 bis'!$A$29:$A$35</c:f>
              <c:numCache>
                <c:formatCode>General</c:formatCode>
                <c:ptCount val="7"/>
                <c:pt idx="0">
                  <c:v>2021</c:v>
                </c:pt>
                <c:pt idx="1">
                  <c:v>2020</c:v>
                </c:pt>
                <c:pt idx="2">
                  <c:v>2019</c:v>
                </c:pt>
                <c:pt idx="3">
                  <c:v>2018</c:v>
                </c:pt>
                <c:pt idx="4">
                  <c:v>2017</c:v>
                </c:pt>
                <c:pt idx="5">
                  <c:v>2016</c:v>
                </c:pt>
                <c:pt idx="6">
                  <c:v>2015</c:v>
                </c:pt>
              </c:numCache>
            </c:numRef>
          </c:cat>
          <c:val>
            <c:numRef>
              <c:f>'Feuille 1 bis'!$B$29:$B$35</c:f>
              <c:numCache>
                <c:formatCode>#,##0</c:formatCode>
                <c:ptCount val="7"/>
                <c:pt idx="0">
                  <c:v>1695</c:v>
                </c:pt>
                <c:pt idx="1">
                  <c:v>6634</c:v>
                </c:pt>
                <c:pt idx="2">
                  <c:v>7146</c:v>
                </c:pt>
                <c:pt idx="3">
                  <c:v>7221</c:v>
                </c:pt>
                <c:pt idx="4">
                  <c:v>6586</c:v>
                </c:pt>
                <c:pt idx="5">
                  <c:v>5958</c:v>
                </c:pt>
                <c:pt idx="6">
                  <c:v>5439</c:v>
                </c:pt>
              </c:numCache>
            </c:numRef>
          </c:val>
          <c:extLst>
            <c:ext xmlns:c16="http://schemas.microsoft.com/office/drawing/2014/chart" uri="{C3380CC4-5D6E-409C-BE32-E72D297353CC}">
              <c16:uniqueId val="{00000000-AE10-4D77-860B-02C5EFF1C1E4}"/>
            </c:ext>
          </c:extLst>
        </c:ser>
        <c:ser>
          <c:idx val="1"/>
          <c:order val="1"/>
          <c:tx>
            <c:strRef>
              <c:f>'Feuille 1 bis'!$C$28</c:f>
              <c:strCache>
                <c:ptCount val="1"/>
                <c:pt idx="0">
                  <c:v>Morocco</c:v>
                </c:pt>
              </c:strCache>
            </c:strRef>
          </c:tx>
          <c:spPr>
            <a:solidFill>
              <a:schemeClr val="accent2"/>
            </a:solidFill>
            <a:ln>
              <a:noFill/>
            </a:ln>
            <a:effectLst/>
          </c:spPr>
          <c:invertIfNegative val="0"/>
          <c:cat>
            <c:numRef>
              <c:f>'Feuille 1 bis'!$A$29:$A$35</c:f>
              <c:numCache>
                <c:formatCode>General</c:formatCode>
                <c:ptCount val="7"/>
                <c:pt idx="0">
                  <c:v>2021</c:v>
                </c:pt>
                <c:pt idx="1">
                  <c:v>2020</c:v>
                </c:pt>
                <c:pt idx="2">
                  <c:v>2019</c:v>
                </c:pt>
                <c:pt idx="3">
                  <c:v>2018</c:v>
                </c:pt>
                <c:pt idx="4">
                  <c:v>2017</c:v>
                </c:pt>
                <c:pt idx="5">
                  <c:v>2016</c:v>
                </c:pt>
                <c:pt idx="6">
                  <c:v>2015</c:v>
                </c:pt>
              </c:numCache>
            </c:numRef>
          </c:cat>
          <c:val>
            <c:numRef>
              <c:f>'Feuille 1 bis'!$C$29:$C$35</c:f>
              <c:numCache>
                <c:formatCode>#,##0</c:formatCode>
                <c:ptCount val="7"/>
                <c:pt idx="0">
                  <c:v>1937</c:v>
                </c:pt>
                <c:pt idx="1">
                  <c:v>6875</c:v>
                </c:pt>
                <c:pt idx="2">
                  <c:v>6611</c:v>
                </c:pt>
                <c:pt idx="3">
                  <c:v>5967</c:v>
                </c:pt>
                <c:pt idx="4">
                  <c:v>5433</c:v>
                </c:pt>
                <c:pt idx="5">
                  <c:v>5208</c:v>
                </c:pt>
                <c:pt idx="6">
                  <c:v>4403</c:v>
                </c:pt>
              </c:numCache>
            </c:numRef>
          </c:val>
          <c:extLst>
            <c:ext xmlns:c16="http://schemas.microsoft.com/office/drawing/2014/chart" uri="{C3380CC4-5D6E-409C-BE32-E72D297353CC}">
              <c16:uniqueId val="{00000001-AE10-4D77-860B-02C5EFF1C1E4}"/>
            </c:ext>
          </c:extLst>
        </c:ser>
        <c:ser>
          <c:idx val="2"/>
          <c:order val="2"/>
          <c:tx>
            <c:strRef>
              <c:f>'Feuille 1 bis'!$D$28</c:f>
              <c:strCache>
                <c:ptCount val="1"/>
                <c:pt idx="0">
                  <c:v>Tunisia</c:v>
                </c:pt>
              </c:strCache>
            </c:strRef>
          </c:tx>
          <c:spPr>
            <a:solidFill>
              <a:schemeClr val="accent3"/>
            </a:solidFill>
            <a:ln>
              <a:noFill/>
            </a:ln>
            <a:effectLst/>
          </c:spPr>
          <c:invertIfNegative val="0"/>
          <c:cat>
            <c:numRef>
              <c:f>'Feuille 1 bis'!$A$29:$A$35</c:f>
              <c:numCache>
                <c:formatCode>General</c:formatCode>
                <c:ptCount val="7"/>
                <c:pt idx="0">
                  <c:v>2021</c:v>
                </c:pt>
                <c:pt idx="1">
                  <c:v>2020</c:v>
                </c:pt>
                <c:pt idx="2">
                  <c:v>2019</c:v>
                </c:pt>
                <c:pt idx="3">
                  <c:v>2018</c:v>
                </c:pt>
                <c:pt idx="4">
                  <c:v>2017</c:v>
                </c:pt>
                <c:pt idx="5">
                  <c:v>2016</c:v>
                </c:pt>
                <c:pt idx="6">
                  <c:v>2015</c:v>
                </c:pt>
              </c:numCache>
            </c:numRef>
          </c:cat>
          <c:val>
            <c:numRef>
              <c:f>'Feuille 1 bis'!$D$29:$D$35</c:f>
              <c:numCache>
                <c:formatCode>#,##0</c:formatCode>
                <c:ptCount val="7"/>
                <c:pt idx="0">
                  <c:v>1872</c:v>
                </c:pt>
                <c:pt idx="1">
                  <c:v>7437</c:v>
                </c:pt>
                <c:pt idx="2">
                  <c:v>8329</c:v>
                </c:pt>
                <c:pt idx="3">
                  <c:v>8039</c:v>
                </c:pt>
                <c:pt idx="4">
                  <c:v>8607</c:v>
                </c:pt>
                <c:pt idx="5">
                  <c:v>7893</c:v>
                </c:pt>
                <c:pt idx="6">
                  <c:v>7272</c:v>
                </c:pt>
              </c:numCache>
            </c:numRef>
          </c:val>
          <c:extLst>
            <c:ext xmlns:c16="http://schemas.microsoft.com/office/drawing/2014/chart" uri="{C3380CC4-5D6E-409C-BE32-E72D297353CC}">
              <c16:uniqueId val="{00000002-AE10-4D77-860B-02C5EFF1C1E4}"/>
            </c:ext>
          </c:extLst>
        </c:ser>
        <c:ser>
          <c:idx val="3"/>
          <c:order val="3"/>
          <c:tx>
            <c:strRef>
              <c:f>'Feuille 1 bis'!$E$28</c:f>
              <c:strCache>
                <c:ptCount val="1"/>
                <c:pt idx="0">
                  <c:v>Vietnam</c:v>
                </c:pt>
              </c:strCache>
            </c:strRef>
          </c:tx>
          <c:spPr>
            <a:solidFill>
              <a:schemeClr val="accent4"/>
            </a:solidFill>
            <a:ln>
              <a:noFill/>
            </a:ln>
            <a:effectLst/>
          </c:spPr>
          <c:invertIfNegative val="0"/>
          <c:cat>
            <c:numRef>
              <c:f>'Feuille 1 bis'!$A$29:$A$35</c:f>
              <c:numCache>
                <c:formatCode>General</c:formatCode>
                <c:ptCount val="7"/>
                <c:pt idx="0">
                  <c:v>2021</c:v>
                </c:pt>
                <c:pt idx="1">
                  <c:v>2020</c:v>
                </c:pt>
                <c:pt idx="2">
                  <c:v>2019</c:v>
                </c:pt>
                <c:pt idx="3">
                  <c:v>2018</c:v>
                </c:pt>
                <c:pt idx="4">
                  <c:v>2017</c:v>
                </c:pt>
                <c:pt idx="5">
                  <c:v>2016</c:v>
                </c:pt>
                <c:pt idx="6">
                  <c:v>2015</c:v>
                </c:pt>
              </c:numCache>
            </c:numRef>
          </c:cat>
          <c:val>
            <c:numRef>
              <c:f>'Feuille 1 bis'!$E$29:$E$35</c:f>
              <c:numCache>
                <c:formatCode>#,##0</c:formatCode>
                <c:ptCount val="7"/>
                <c:pt idx="0">
                  <c:v>3823</c:v>
                </c:pt>
                <c:pt idx="1">
                  <c:v>15129</c:v>
                </c:pt>
                <c:pt idx="2">
                  <c:v>11224</c:v>
                </c:pt>
                <c:pt idx="3">
                  <c:v>8096</c:v>
                </c:pt>
                <c:pt idx="4">
                  <c:v>6379</c:v>
                </c:pt>
                <c:pt idx="5">
                  <c:v>5555</c:v>
                </c:pt>
                <c:pt idx="6">
                  <c:v>4442</c:v>
                </c:pt>
              </c:numCache>
            </c:numRef>
          </c:val>
          <c:extLst>
            <c:ext xmlns:c16="http://schemas.microsoft.com/office/drawing/2014/chart" uri="{C3380CC4-5D6E-409C-BE32-E72D297353CC}">
              <c16:uniqueId val="{00000003-AE10-4D77-860B-02C5EFF1C1E4}"/>
            </c:ext>
          </c:extLst>
        </c:ser>
        <c:dLbls>
          <c:showLegendKey val="0"/>
          <c:showVal val="0"/>
          <c:showCatName val="0"/>
          <c:showSerName val="0"/>
          <c:showPercent val="0"/>
          <c:showBubbleSize val="0"/>
        </c:dLbls>
        <c:gapWidth val="219"/>
        <c:overlap val="-27"/>
        <c:axId val="811621496"/>
        <c:axId val="811623792"/>
      </c:barChart>
      <c:catAx>
        <c:axId val="811621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811623792"/>
        <c:crosses val="autoZero"/>
        <c:auto val="1"/>
        <c:lblAlgn val="ctr"/>
        <c:lblOffset val="100"/>
        <c:noMultiLvlLbl val="0"/>
      </c:catAx>
      <c:valAx>
        <c:axId val="811623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811621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fr-FR" sz="2000" b="1" i="1">
                <a:solidFill>
                  <a:schemeClr val="accent2">
                    <a:lumMod val="50000"/>
                  </a:schemeClr>
                </a:solidFill>
              </a:rPr>
              <a:t>Production Scientifique au niveau Africain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'Stat WoS'!$B$28</c:f>
              <c:strCache>
                <c:ptCount val="1"/>
                <c:pt idx="0">
                  <c:v>Algeria</c:v>
                </c:pt>
              </c:strCache>
            </c:strRef>
          </c:tx>
          <c:spPr>
            <a:solidFill>
              <a:schemeClr val="accent2"/>
            </a:solidFill>
            <a:ln>
              <a:noFill/>
            </a:ln>
            <a:effectLst/>
          </c:spPr>
          <c:invertIfNegative val="0"/>
          <c:cat>
            <c:numRef>
              <c:f>'Stat WoS'!$A$29:$A$35</c:f>
              <c:numCache>
                <c:formatCode>General</c:formatCode>
                <c:ptCount val="7"/>
                <c:pt idx="0">
                  <c:v>2021</c:v>
                </c:pt>
                <c:pt idx="1">
                  <c:v>2020</c:v>
                </c:pt>
                <c:pt idx="2">
                  <c:v>2019</c:v>
                </c:pt>
                <c:pt idx="3">
                  <c:v>2018</c:v>
                </c:pt>
                <c:pt idx="4">
                  <c:v>2017</c:v>
                </c:pt>
                <c:pt idx="5">
                  <c:v>2016</c:v>
                </c:pt>
                <c:pt idx="6">
                  <c:v>2015</c:v>
                </c:pt>
              </c:numCache>
            </c:numRef>
          </c:cat>
          <c:val>
            <c:numRef>
              <c:f>'Stat WoS'!$B$29:$B$35</c:f>
              <c:numCache>
                <c:formatCode>#,##0</c:formatCode>
                <c:ptCount val="7"/>
                <c:pt idx="0">
                  <c:v>1695</c:v>
                </c:pt>
                <c:pt idx="1">
                  <c:v>6634</c:v>
                </c:pt>
                <c:pt idx="2">
                  <c:v>7146</c:v>
                </c:pt>
                <c:pt idx="3">
                  <c:v>7221</c:v>
                </c:pt>
                <c:pt idx="4">
                  <c:v>6586</c:v>
                </c:pt>
                <c:pt idx="5">
                  <c:v>5958</c:v>
                </c:pt>
                <c:pt idx="6">
                  <c:v>5439</c:v>
                </c:pt>
              </c:numCache>
            </c:numRef>
          </c:val>
          <c:extLst>
            <c:ext xmlns:c16="http://schemas.microsoft.com/office/drawing/2014/chart" uri="{C3380CC4-5D6E-409C-BE32-E72D297353CC}">
              <c16:uniqueId val="{00000000-351D-4C91-A5CD-3457A21E51F0}"/>
            </c:ext>
          </c:extLst>
        </c:ser>
        <c:ser>
          <c:idx val="1"/>
          <c:order val="1"/>
          <c:tx>
            <c:strRef>
              <c:f>'Stat WoS'!$C$28</c:f>
              <c:strCache>
                <c:ptCount val="1"/>
                <c:pt idx="0">
                  <c:v>Morocco</c:v>
                </c:pt>
              </c:strCache>
            </c:strRef>
          </c:tx>
          <c:spPr>
            <a:solidFill>
              <a:schemeClr val="accent4"/>
            </a:solidFill>
            <a:ln>
              <a:noFill/>
            </a:ln>
            <a:effectLst/>
          </c:spPr>
          <c:invertIfNegative val="0"/>
          <c:cat>
            <c:numRef>
              <c:f>'Stat WoS'!$A$29:$A$35</c:f>
              <c:numCache>
                <c:formatCode>General</c:formatCode>
                <c:ptCount val="7"/>
                <c:pt idx="0">
                  <c:v>2021</c:v>
                </c:pt>
                <c:pt idx="1">
                  <c:v>2020</c:v>
                </c:pt>
                <c:pt idx="2">
                  <c:v>2019</c:v>
                </c:pt>
                <c:pt idx="3">
                  <c:v>2018</c:v>
                </c:pt>
                <c:pt idx="4">
                  <c:v>2017</c:v>
                </c:pt>
                <c:pt idx="5">
                  <c:v>2016</c:v>
                </c:pt>
                <c:pt idx="6">
                  <c:v>2015</c:v>
                </c:pt>
              </c:numCache>
            </c:numRef>
          </c:cat>
          <c:val>
            <c:numRef>
              <c:f>'Stat WoS'!$C$29:$C$35</c:f>
              <c:numCache>
                <c:formatCode>#,##0</c:formatCode>
                <c:ptCount val="7"/>
                <c:pt idx="0">
                  <c:v>1937</c:v>
                </c:pt>
                <c:pt idx="1">
                  <c:v>6875</c:v>
                </c:pt>
                <c:pt idx="2">
                  <c:v>6611</c:v>
                </c:pt>
                <c:pt idx="3">
                  <c:v>5967</c:v>
                </c:pt>
                <c:pt idx="4">
                  <c:v>5433</c:v>
                </c:pt>
                <c:pt idx="5">
                  <c:v>5208</c:v>
                </c:pt>
                <c:pt idx="6">
                  <c:v>4403</c:v>
                </c:pt>
              </c:numCache>
            </c:numRef>
          </c:val>
          <c:extLst>
            <c:ext xmlns:c16="http://schemas.microsoft.com/office/drawing/2014/chart" uri="{C3380CC4-5D6E-409C-BE32-E72D297353CC}">
              <c16:uniqueId val="{00000001-351D-4C91-A5CD-3457A21E51F0}"/>
            </c:ext>
          </c:extLst>
        </c:ser>
        <c:ser>
          <c:idx val="2"/>
          <c:order val="2"/>
          <c:tx>
            <c:strRef>
              <c:f>'Stat WoS'!$D$28</c:f>
              <c:strCache>
                <c:ptCount val="1"/>
                <c:pt idx="0">
                  <c:v>Tunisia</c:v>
                </c:pt>
              </c:strCache>
            </c:strRef>
          </c:tx>
          <c:spPr>
            <a:solidFill>
              <a:schemeClr val="accent6"/>
            </a:solidFill>
            <a:ln>
              <a:noFill/>
            </a:ln>
            <a:effectLst/>
          </c:spPr>
          <c:invertIfNegative val="0"/>
          <c:cat>
            <c:numRef>
              <c:f>'Stat WoS'!$A$29:$A$35</c:f>
              <c:numCache>
                <c:formatCode>General</c:formatCode>
                <c:ptCount val="7"/>
                <c:pt idx="0">
                  <c:v>2021</c:v>
                </c:pt>
                <c:pt idx="1">
                  <c:v>2020</c:v>
                </c:pt>
                <c:pt idx="2">
                  <c:v>2019</c:v>
                </c:pt>
                <c:pt idx="3">
                  <c:v>2018</c:v>
                </c:pt>
                <c:pt idx="4">
                  <c:v>2017</c:v>
                </c:pt>
                <c:pt idx="5">
                  <c:v>2016</c:v>
                </c:pt>
                <c:pt idx="6">
                  <c:v>2015</c:v>
                </c:pt>
              </c:numCache>
            </c:numRef>
          </c:cat>
          <c:val>
            <c:numRef>
              <c:f>'Stat WoS'!$D$29:$D$35</c:f>
              <c:numCache>
                <c:formatCode>#,##0</c:formatCode>
                <c:ptCount val="7"/>
                <c:pt idx="0">
                  <c:v>1872</c:v>
                </c:pt>
                <c:pt idx="1">
                  <c:v>7437</c:v>
                </c:pt>
                <c:pt idx="2">
                  <c:v>8329</c:v>
                </c:pt>
                <c:pt idx="3">
                  <c:v>8039</c:v>
                </c:pt>
                <c:pt idx="4">
                  <c:v>8607</c:v>
                </c:pt>
                <c:pt idx="5">
                  <c:v>7893</c:v>
                </c:pt>
                <c:pt idx="6">
                  <c:v>7272</c:v>
                </c:pt>
              </c:numCache>
            </c:numRef>
          </c:val>
          <c:extLst>
            <c:ext xmlns:c16="http://schemas.microsoft.com/office/drawing/2014/chart" uri="{C3380CC4-5D6E-409C-BE32-E72D297353CC}">
              <c16:uniqueId val="{00000002-351D-4C91-A5CD-3457A21E51F0}"/>
            </c:ext>
          </c:extLst>
        </c:ser>
        <c:ser>
          <c:idx val="3"/>
          <c:order val="3"/>
          <c:tx>
            <c:strRef>
              <c:f>'Stat WoS'!$E$28</c:f>
              <c:strCache>
                <c:ptCount val="1"/>
                <c:pt idx="0">
                  <c:v>Egypt</c:v>
                </c:pt>
              </c:strCache>
            </c:strRef>
          </c:tx>
          <c:spPr>
            <a:solidFill>
              <a:schemeClr val="accent2">
                <a:lumMod val="60000"/>
              </a:schemeClr>
            </a:solidFill>
            <a:ln>
              <a:noFill/>
            </a:ln>
            <a:effectLst/>
          </c:spPr>
          <c:invertIfNegative val="0"/>
          <c:cat>
            <c:numRef>
              <c:f>'Stat WoS'!$A$29:$A$35</c:f>
              <c:numCache>
                <c:formatCode>General</c:formatCode>
                <c:ptCount val="7"/>
                <c:pt idx="0">
                  <c:v>2021</c:v>
                </c:pt>
                <c:pt idx="1">
                  <c:v>2020</c:v>
                </c:pt>
                <c:pt idx="2">
                  <c:v>2019</c:v>
                </c:pt>
                <c:pt idx="3">
                  <c:v>2018</c:v>
                </c:pt>
                <c:pt idx="4">
                  <c:v>2017</c:v>
                </c:pt>
                <c:pt idx="5">
                  <c:v>2016</c:v>
                </c:pt>
                <c:pt idx="6">
                  <c:v>2015</c:v>
                </c:pt>
              </c:numCache>
            </c:numRef>
          </c:cat>
          <c:val>
            <c:numRef>
              <c:f>'Stat WoS'!$E$29:$E$35</c:f>
              <c:numCache>
                <c:formatCode>#,##0</c:formatCode>
                <c:ptCount val="7"/>
                <c:pt idx="0">
                  <c:v>7987</c:v>
                </c:pt>
                <c:pt idx="1">
                  <c:v>28976</c:v>
                </c:pt>
                <c:pt idx="2">
                  <c:v>24689</c:v>
                </c:pt>
                <c:pt idx="3">
                  <c:v>21332</c:v>
                </c:pt>
                <c:pt idx="4">
                  <c:v>18919</c:v>
                </c:pt>
                <c:pt idx="5">
                  <c:v>18225</c:v>
                </c:pt>
                <c:pt idx="6">
                  <c:v>16112</c:v>
                </c:pt>
              </c:numCache>
            </c:numRef>
          </c:val>
          <c:extLst>
            <c:ext xmlns:c16="http://schemas.microsoft.com/office/drawing/2014/chart" uri="{C3380CC4-5D6E-409C-BE32-E72D297353CC}">
              <c16:uniqueId val="{00000003-351D-4C91-A5CD-3457A21E51F0}"/>
            </c:ext>
          </c:extLst>
        </c:ser>
        <c:ser>
          <c:idx val="4"/>
          <c:order val="4"/>
          <c:tx>
            <c:strRef>
              <c:f>'Stat WoS'!$F$28</c:f>
              <c:strCache>
                <c:ptCount val="1"/>
                <c:pt idx="0">
                  <c:v>South Africa</c:v>
                </c:pt>
              </c:strCache>
            </c:strRef>
          </c:tx>
          <c:spPr>
            <a:solidFill>
              <a:schemeClr val="accent4">
                <a:lumMod val="60000"/>
              </a:schemeClr>
            </a:solidFill>
            <a:ln>
              <a:noFill/>
            </a:ln>
            <a:effectLst/>
          </c:spPr>
          <c:invertIfNegative val="0"/>
          <c:cat>
            <c:numRef>
              <c:f>'Stat WoS'!$A$29:$A$35</c:f>
              <c:numCache>
                <c:formatCode>General</c:formatCode>
                <c:ptCount val="7"/>
                <c:pt idx="0">
                  <c:v>2021</c:v>
                </c:pt>
                <c:pt idx="1">
                  <c:v>2020</c:v>
                </c:pt>
                <c:pt idx="2">
                  <c:v>2019</c:v>
                </c:pt>
                <c:pt idx="3">
                  <c:v>2018</c:v>
                </c:pt>
                <c:pt idx="4">
                  <c:v>2017</c:v>
                </c:pt>
                <c:pt idx="5">
                  <c:v>2016</c:v>
                </c:pt>
                <c:pt idx="6">
                  <c:v>2015</c:v>
                </c:pt>
              </c:numCache>
            </c:numRef>
          </c:cat>
          <c:val>
            <c:numRef>
              <c:f>'Stat WoS'!$F$29:$F$35</c:f>
              <c:numCache>
                <c:formatCode>General</c:formatCode>
                <c:ptCount val="7"/>
                <c:pt idx="0">
                  <c:v>6373</c:v>
                </c:pt>
                <c:pt idx="1">
                  <c:v>27651</c:v>
                </c:pt>
                <c:pt idx="2">
                  <c:v>27155</c:v>
                </c:pt>
                <c:pt idx="3" formatCode="#,##0">
                  <c:v>24754</c:v>
                </c:pt>
                <c:pt idx="4" formatCode="#,##0">
                  <c:v>23691</c:v>
                </c:pt>
                <c:pt idx="5" formatCode="#,##0">
                  <c:v>22747</c:v>
                </c:pt>
                <c:pt idx="6" formatCode="#,##0">
                  <c:v>20676</c:v>
                </c:pt>
              </c:numCache>
            </c:numRef>
          </c:val>
          <c:extLst>
            <c:ext xmlns:c16="http://schemas.microsoft.com/office/drawing/2014/chart" uri="{C3380CC4-5D6E-409C-BE32-E72D297353CC}">
              <c16:uniqueId val="{00000004-351D-4C91-A5CD-3457A21E51F0}"/>
            </c:ext>
          </c:extLst>
        </c:ser>
        <c:dLbls>
          <c:showLegendKey val="0"/>
          <c:showVal val="0"/>
          <c:showCatName val="0"/>
          <c:showSerName val="0"/>
          <c:showPercent val="0"/>
          <c:showBubbleSize val="0"/>
        </c:dLbls>
        <c:gapWidth val="219"/>
        <c:overlap val="-27"/>
        <c:axId val="727942560"/>
        <c:axId val="727950432"/>
      </c:barChart>
      <c:catAx>
        <c:axId val="72794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727950432"/>
        <c:crosses val="autoZero"/>
        <c:auto val="1"/>
        <c:lblAlgn val="ctr"/>
        <c:lblOffset val="100"/>
        <c:noMultiLvlLbl val="0"/>
      </c:catAx>
      <c:valAx>
        <c:axId val="727950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727942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3AA7B339-B62F-49AE-86D6-B56F3517096F}" type="datetimeFigureOut">
              <a:rPr lang="fr-FR" smtClean="0"/>
              <a:t>26/04/2022</a:t>
            </a:fld>
            <a:endParaRPr lang="fr-FR"/>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6D30D37B-BF24-4A3D-BC5A-7FE2AC2E7584}" type="slidenum">
              <a:rPr lang="fr-FR" smtClean="0"/>
              <a:t>‹N°›</a:t>
            </a:fld>
            <a:endParaRPr lang="fr-FR"/>
          </a:p>
        </p:txBody>
      </p:sp>
    </p:spTree>
    <p:extLst>
      <p:ext uri="{BB962C8B-B14F-4D97-AF65-F5344CB8AC3E}">
        <p14:creationId xmlns:p14="http://schemas.microsoft.com/office/powerpoint/2010/main" val="501012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A022946-2377-4767-A95C-FA575BFB3937}"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2597441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r>
              <a:rPr lang="fr-FR" sz="1200" kern="50" dirty="0">
                <a:effectLst/>
                <a:latin typeface="Liberation Serif"/>
                <a:ea typeface="SimSun" panose="02010600030101010101" pitchFamily="2" charset="-122"/>
                <a:cs typeface="Lucida Sans" panose="020B0602030504020204" pitchFamily="34" charset="0"/>
              </a:rPr>
              <a:t>l’</a:t>
            </a:r>
            <a:r>
              <a:rPr lang="fr-FR" sz="1200" kern="50" dirty="0" err="1">
                <a:effectLst/>
                <a:latin typeface="Liberation Serif"/>
                <a:ea typeface="SimSun" panose="02010600030101010101" pitchFamily="2" charset="-122"/>
                <a:cs typeface="Lucida Sans" panose="020B0602030504020204" pitchFamily="34" charset="0"/>
              </a:rPr>
              <a:t>Exploratorium</a:t>
            </a:r>
            <a:r>
              <a:rPr lang="fr-FR" sz="1200" kern="50" dirty="0">
                <a:effectLst/>
                <a:latin typeface="Liberation Serif"/>
                <a:ea typeface="SimSun" panose="02010600030101010101" pitchFamily="2" charset="-122"/>
                <a:cs typeface="Lucida Sans" panose="020B0602030504020204" pitchFamily="34" charset="0"/>
              </a:rPr>
              <a:t> de San Francisco, puisque tout le monde sait qu’il existe et peut se renseigner facilement à son sujet. Il est moins connu qu’il y a un musée des sciences à Chicago (plus ancien que le Palais de la découverte) ou un Science Center à Amarillo (qui sait que Amarillo existe?).</a:t>
            </a:r>
            <a:endParaRPr lang="fr-FR" dirty="0"/>
          </a:p>
        </p:txBody>
      </p:sp>
      <p:sp>
        <p:nvSpPr>
          <p:cNvPr id="4" name="Espace réservé du numéro de diapositive 3"/>
          <p:cNvSpPr>
            <a:spLocks noGrp="1"/>
          </p:cNvSpPr>
          <p:nvPr>
            <p:ph type="sldNum"/>
          </p:nvPr>
        </p:nvSpPr>
        <p:spPr/>
        <p:txBody>
          <a:bodyPr/>
          <a:lstStyle/>
          <a:p>
            <a:pPr algn="r"/>
            <a:fld id="{0EE770D2-042E-461C-BE6E-5BA3F1722AB1}" type="slidenum">
              <a:rPr lang="fr-FR" sz="1400" b="0" strike="noStrike" spc="-1" smtClean="0">
                <a:latin typeface="Times New Roman"/>
              </a:rPr>
              <a:t>5</a:t>
            </a:fld>
            <a:endParaRPr lang="fr-FR" sz="1400" b="0" strike="noStrike" spc="-1">
              <a:latin typeface="Times New Roman"/>
            </a:endParaRPr>
          </a:p>
        </p:txBody>
      </p:sp>
    </p:spTree>
    <p:extLst>
      <p:ext uri="{BB962C8B-B14F-4D97-AF65-F5344CB8AC3E}">
        <p14:creationId xmlns:p14="http://schemas.microsoft.com/office/powerpoint/2010/main" val="286550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pPr algn="just"/>
            <a:r>
              <a:rPr lang="fr-FR" sz="1200" kern="50" dirty="0">
                <a:effectLst/>
                <a:latin typeface="Liberation Serif"/>
                <a:ea typeface="SimSun" panose="02010600030101010101" pitchFamily="2" charset="-122"/>
                <a:cs typeface="Lucida Sans" panose="020B0602030504020204" pitchFamily="34" charset="0"/>
              </a:rPr>
              <a:t>Tout est gigantesque à Chicago. Dans les salles, il y avait un sous-marin, des avions, des trains, des bateaux. Une zone où la mer est reconstituée, avec des vagues … </a:t>
            </a:r>
          </a:p>
          <a:p>
            <a:endParaRPr lang="fr-FR" dirty="0"/>
          </a:p>
        </p:txBody>
      </p:sp>
      <p:sp>
        <p:nvSpPr>
          <p:cNvPr id="4" name="Espace réservé du numéro de diapositive 3"/>
          <p:cNvSpPr>
            <a:spLocks noGrp="1"/>
          </p:cNvSpPr>
          <p:nvPr>
            <p:ph type="sldNum"/>
          </p:nvPr>
        </p:nvSpPr>
        <p:spPr/>
        <p:txBody>
          <a:bodyPr/>
          <a:lstStyle/>
          <a:p>
            <a:pPr algn="r"/>
            <a:fld id="{0EE770D2-042E-461C-BE6E-5BA3F1722AB1}" type="slidenum">
              <a:rPr lang="fr-FR" sz="1400" b="0" strike="noStrike" spc="-1" smtClean="0">
                <a:latin typeface="Times New Roman"/>
              </a:rPr>
              <a:t>6</a:t>
            </a:fld>
            <a:endParaRPr lang="fr-FR" sz="1400" b="0" strike="noStrike" spc="-1">
              <a:latin typeface="Times New Roman"/>
            </a:endParaRPr>
          </a:p>
        </p:txBody>
      </p:sp>
    </p:spTree>
    <p:extLst>
      <p:ext uri="{BB962C8B-B14F-4D97-AF65-F5344CB8AC3E}">
        <p14:creationId xmlns:p14="http://schemas.microsoft.com/office/powerpoint/2010/main" val="2496190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pPr algn="just"/>
            <a:r>
              <a:rPr lang="fr-FR" sz="1200" kern="50" dirty="0">
                <a:effectLst/>
                <a:latin typeface="Liberation Serif"/>
                <a:ea typeface="SimSun" panose="02010600030101010101" pitchFamily="2" charset="-122"/>
                <a:cs typeface="Lucida Sans" panose="020B0602030504020204" pitchFamily="34" charset="0"/>
              </a:rPr>
              <a:t>Le </a:t>
            </a:r>
            <a:r>
              <a:rPr lang="fr-FR" sz="1200" kern="50" dirty="0" err="1">
                <a:effectLst/>
                <a:latin typeface="Liberation Serif"/>
                <a:ea typeface="SimSun" panose="02010600030101010101" pitchFamily="2" charset="-122"/>
                <a:cs typeface="Lucida Sans" panose="020B0602030504020204" pitchFamily="34" charset="0"/>
              </a:rPr>
              <a:t>Momath</a:t>
            </a:r>
            <a:r>
              <a:rPr lang="fr-FR" sz="1200" kern="50" dirty="0">
                <a:effectLst/>
                <a:latin typeface="Liberation Serif"/>
                <a:ea typeface="SimSun" panose="02010600030101010101" pitchFamily="2" charset="-122"/>
                <a:cs typeface="Lucida Sans" panose="020B0602030504020204" pitchFamily="34" charset="0"/>
              </a:rPr>
              <a:t> n’est pas le seul musée de maths au monde, mais c’est le seul que j’ai visité. Il faudrait demander à Robin, qui connaît bien le </a:t>
            </a:r>
            <a:r>
              <a:rPr lang="fr-FR" sz="1200" kern="50" dirty="0" err="1">
                <a:effectLst/>
                <a:latin typeface="Liberation Serif"/>
                <a:ea typeface="SimSun" panose="02010600030101010101" pitchFamily="2" charset="-122"/>
                <a:cs typeface="Lucida Sans" panose="020B0602030504020204" pitchFamily="34" charset="0"/>
              </a:rPr>
              <a:t>Mathematikum</a:t>
            </a:r>
            <a:r>
              <a:rPr lang="fr-FR" sz="1200" kern="50" dirty="0">
                <a:effectLst/>
                <a:latin typeface="Liberation Serif"/>
                <a:ea typeface="SimSun" panose="02010600030101010101" pitchFamily="2" charset="-122"/>
                <a:cs typeface="Lucida Sans" panose="020B0602030504020204" pitchFamily="34" charset="0"/>
              </a:rPr>
              <a:t> de Giessen.</a:t>
            </a:r>
          </a:p>
          <a:p>
            <a:endParaRPr lang="fr-FR" dirty="0"/>
          </a:p>
        </p:txBody>
      </p:sp>
      <p:sp>
        <p:nvSpPr>
          <p:cNvPr id="4" name="Espace réservé du numéro de diapositive 3"/>
          <p:cNvSpPr>
            <a:spLocks noGrp="1"/>
          </p:cNvSpPr>
          <p:nvPr>
            <p:ph type="sldNum"/>
          </p:nvPr>
        </p:nvSpPr>
        <p:spPr/>
        <p:txBody>
          <a:bodyPr/>
          <a:lstStyle/>
          <a:p>
            <a:pPr algn="r"/>
            <a:fld id="{0EE770D2-042E-461C-BE6E-5BA3F1722AB1}" type="slidenum">
              <a:rPr lang="fr-FR" sz="1400" b="0" strike="noStrike" spc="-1" smtClean="0">
                <a:latin typeface="Times New Roman"/>
              </a:rPr>
              <a:t>7</a:t>
            </a:fld>
            <a:endParaRPr lang="fr-FR" sz="1400" b="0" strike="noStrike" spc="-1">
              <a:latin typeface="Times New Roman"/>
            </a:endParaRPr>
          </a:p>
        </p:txBody>
      </p:sp>
    </p:spTree>
    <p:extLst>
      <p:ext uri="{BB962C8B-B14F-4D97-AF65-F5344CB8AC3E}">
        <p14:creationId xmlns:p14="http://schemas.microsoft.com/office/powerpoint/2010/main" val="1356644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pPr algn="just"/>
            <a:r>
              <a:rPr lang="fr-FR" sz="1200" kern="50" dirty="0" err="1">
                <a:effectLst/>
                <a:latin typeface="Liberation Serif"/>
                <a:ea typeface="SimSun" panose="02010600030101010101" pitchFamily="2" charset="-122"/>
                <a:cs typeface="Lucida Sans" panose="020B0602030504020204" pitchFamily="34" charset="0"/>
              </a:rPr>
              <a:t>Momath</a:t>
            </a:r>
            <a:endParaRPr lang="fr-FR" sz="1200" kern="50" dirty="0">
              <a:effectLst/>
              <a:latin typeface="Liberation Serif"/>
              <a:ea typeface="SimSun" panose="02010600030101010101" pitchFamily="2" charset="-122"/>
              <a:cs typeface="Lucida Sans" panose="020B0602030504020204" pitchFamily="34" charset="0"/>
            </a:endParaRPr>
          </a:p>
          <a:p>
            <a:pPr algn="just"/>
            <a:r>
              <a:rPr lang="fr-FR" sz="1200" kern="50" dirty="0">
                <a:effectLst/>
                <a:latin typeface="Liberation Serif"/>
                <a:ea typeface="SimSun" panose="02010600030101010101" pitchFamily="2" charset="-122"/>
                <a:cs typeface="Lucida Sans" panose="020B0602030504020204" pitchFamily="34" charset="0"/>
              </a:rPr>
              <a:t>Manip dans laquelle on peut entrer du cylindre-hyperboloïde-cône en fils élastiques.</a:t>
            </a:r>
          </a:p>
          <a:p>
            <a:pPr algn="just"/>
            <a:r>
              <a:rPr lang="fr-FR" sz="1200" kern="50" dirty="0">
                <a:effectLst/>
                <a:latin typeface="Liberation Serif"/>
                <a:ea typeface="SimSun" panose="02010600030101010101" pitchFamily="2" charset="-122"/>
                <a:cs typeface="Lucida Sans" panose="020B0602030504020204" pitchFamily="34" charset="0"/>
              </a:rPr>
              <a:t>Manip des volumes à diamètre constants sur lesquels évolue un triangle de </a:t>
            </a:r>
            <a:r>
              <a:rPr lang="fr-FR" sz="1200" kern="50" dirty="0" err="1">
                <a:effectLst/>
                <a:latin typeface="Liberation Serif"/>
                <a:ea typeface="SimSun" panose="02010600030101010101" pitchFamily="2" charset="-122"/>
                <a:cs typeface="Lucida Sans" panose="020B0602030504020204" pitchFamily="34" charset="0"/>
              </a:rPr>
              <a:t>Reuleaux</a:t>
            </a:r>
            <a:r>
              <a:rPr lang="fr-FR" sz="1200" kern="50" dirty="0">
                <a:effectLst/>
                <a:latin typeface="Liberation Serif"/>
                <a:ea typeface="SimSun" panose="02010600030101010101" pitchFamily="2" charset="-122"/>
                <a:cs typeface="Lucida Sans" panose="020B0602030504020204" pitchFamily="34" charset="0"/>
              </a:rPr>
              <a:t> dans lequel on peut entrer.</a:t>
            </a:r>
          </a:p>
          <a:p>
            <a:pPr algn="just"/>
            <a:r>
              <a:rPr lang="fr-FR" sz="1200" kern="50" dirty="0">
                <a:effectLst/>
                <a:latin typeface="Liberation Serif"/>
                <a:ea typeface="SimSun" panose="02010600030101010101" pitchFamily="2" charset="-122"/>
                <a:cs typeface="Lucida Sans" panose="020B0602030504020204" pitchFamily="34" charset="0"/>
              </a:rPr>
              <a:t>Manip de laser qui permet de voire des sections de volumes divers (un pentagone (irrégulier) dans un cube par exemple).</a:t>
            </a:r>
          </a:p>
          <a:p>
            <a:pPr algn="just"/>
            <a:r>
              <a:rPr lang="fr-FR" sz="1200" kern="50" dirty="0">
                <a:effectLst/>
                <a:latin typeface="Liberation Serif"/>
                <a:ea typeface="SimSun" panose="02010600030101010101" pitchFamily="2" charset="-122"/>
                <a:cs typeface="Lucida Sans" panose="020B0602030504020204" pitchFamily="34" charset="0"/>
              </a:rPr>
              <a:t>Manip assistée par ordinateur de recherche d’encombrement minimum.</a:t>
            </a:r>
          </a:p>
          <a:p>
            <a:pPr algn="just"/>
            <a:r>
              <a:rPr lang="fr-FR" sz="1200" kern="50" dirty="0">
                <a:effectLst/>
                <a:latin typeface="Liberation Serif"/>
                <a:ea typeface="SimSun" panose="02010600030101010101" pitchFamily="2" charset="-122"/>
                <a:cs typeface="Lucida Sans" panose="020B0602030504020204" pitchFamily="34" charset="0"/>
              </a:rPr>
              <a:t>Manip de trace de volumes : les traces sont dessinées sur la table, il faut trouver quel volume laisse cette trace (et dans quelle position initiale).</a:t>
            </a:r>
          </a:p>
          <a:p>
            <a:endParaRPr lang="fr-FR" dirty="0"/>
          </a:p>
        </p:txBody>
      </p:sp>
      <p:sp>
        <p:nvSpPr>
          <p:cNvPr id="4" name="Espace réservé du numéro de diapositive 3"/>
          <p:cNvSpPr>
            <a:spLocks noGrp="1"/>
          </p:cNvSpPr>
          <p:nvPr>
            <p:ph type="sldNum"/>
          </p:nvPr>
        </p:nvSpPr>
        <p:spPr/>
        <p:txBody>
          <a:bodyPr/>
          <a:lstStyle/>
          <a:p>
            <a:pPr algn="r"/>
            <a:fld id="{0EE770D2-042E-461C-BE6E-5BA3F1722AB1}" type="slidenum">
              <a:rPr lang="fr-FR" sz="1400" b="0" strike="noStrike" spc="-1" smtClean="0">
                <a:latin typeface="Times New Roman"/>
              </a:rPr>
              <a:t>8</a:t>
            </a:fld>
            <a:endParaRPr lang="fr-FR" sz="1400" b="0" strike="noStrike" spc="-1">
              <a:latin typeface="Times New Roman"/>
            </a:endParaRPr>
          </a:p>
        </p:txBody>
      </p:sp>
    </p:spTree>
    <p:extLst>
      <p:ext uri="{BB962C8B-B14F-4D97-AF65-F5344CB8AC3E}">
        <p14:creationId xmlns:p14="http://schemas.microsoft.com/office/powerpoint/2010/main" val="818078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pPr algn="just"/>
            <a:r>
              <a:rPr lang="fr-FR" sz="1200" kern="50" dirty="0" err="1">
                <a:effectLst/>
                <a:latin typeface="Liberation Serif"/>
                <a:ea typeface="SimSun" panose="02010600030101010101" pitchFamily="2" charset="-122"/>
                <a:cs typeface="Lucida Sans" panose="020B0602030504020204" pitchFamily="34" charset="0"/>
              </a:rPr>
              <a:t>MoMath</a:t>
            </a:r>
            <a:endParaRPr lang="fr-FR" sz="1200" kern="50" dirty="0">
              <a:effectLst/>
              <a:latin typeface="Liberation Serif"/>
              <a:ea typeface="SimSun" panose="02010600030101010101" pitchFamily="2" charset="-122"/>
              <a:cs typeface="Lucida Sans" panose="020B0602030504020204" pitchFamily="34" charset="0"/>
            </a:endParaRPr>
          </a:p>
          <a:p>
            <a:pPr algn="just"/>
            <a:r>
              <a:rPr lang="fr-FR" sz="1200" kern="50" dirty="0">
                <a:effectLst/>
                <a:latin typeface="Liberation Serif"/>
                <a:ea typeface="SimSun" panose="02010600030101010101" pitchFamily="2" charset="-122"/>
                <a:cs typeface="Lucida Sans" panose="020B0602030504020204" pitchFamily="34" charset="0"/>
              </a:rPr>
              <a:t>Le vélo à roues carrées.</a:t>
            </a:r>
          </a:p>
          <a:p>
            <a:pPr algn="just"/>
            <a:r>
              <a:rPr lang="fr-FR" sz="1200" kern="50" dirty="0">
                <a:effectLst/>
                <a:latin typeface="Liberation Serif"/>
                <a:ea typeface="SimSun" panose="02010600030101010101" pitchFamily="2" charset="-122"/>
                <a:cs typeface="Lucida Sans" panose="020B0602030504020204" pitchFamily="34" charset="0"/>
              </a:rPr>
              <a:t>Un groupe scolaire qui s’attaque à un certain nombre de casse-tête.</a:t>
            </a:r>
          </a:p>
          <a:p>
            <a:pPr algn="just"/>
            <a:r>
              <a:rPr lang="fr-FR" sz="1200" kern="50" dirty="0">
                <a:effectLst/>
                <a:latin typeface="Liberation Serif"/>
                <a:ea typeface="SimSun" panose="02010600030101010101" pitchFamily="2" charset="-122"/>
                <a:cs typeface="Lucida Sans" panose="020B0602030504020204" pitchFamily="34" charset="0"/>
              </a:rPr>
              <a:t>Une manip sur les géométries de la sphère, de l’hyperboloïde, et du cylindre.</a:t>
            </a:r>
          </a:p>
          <a:p>
            <a:endParaRPr lang="fr-FR" dirty="0"/>
          </a:p>
        </p:txBody>
      </p:sp>
      <p:sp>
        <p:nvSpPr>
          <p:cNvPr id="4" name="Espace réservé du numéro de diapositive 3"/>
          <p:cNvSpPr>
            <a:spLocks noGrp="1"/>
          </p:cNvSpPr>
          <p:nvPr>
            <p:ph type="sldNum"/>
          </p:nvPr>
        </p:nvSpPr>
        <p:spPr/>
        <p:txBody>
          <a:bodyPr/>
          <a:lstStyle/>
          <a:p>
            <a:pPr algn="r"/>
            <a:fld id="{0EE770D2-042E-461C-BE6E-5BA3F1722AB1}" type="slidenum">
              <a:rPr lang="fr-FR" sz="1400" b="0" strike="noStrike" spc="-1" smtClean="0">
                <a:latin typeface="Times New Roman"/>
              </a:rPr>
              <a:t>9</a:t>
            </a:fld>
            <a:endParaRPr lang="fr-FR" sz="1400" b="0" strike="noStrike" spc="-1">
              <a:latin typeface="Times New Roman"/>
            </a:endParaRPr>
          </a:p>
        </p:txBody>
      </p:sp>
    </p:spTree>
    <p:extLst>
      <p:ext uri="{BB962C8B-B14F-4D97-AF65-F5344CB8AC3E}">
        <p14:creationId xmlns:p14="http://schemas.microsoft.com/office/powerpoint/2010/main" val="193190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lgn="r"/>
            <a:fld id="{0EE770D2-042E-461C-BE6E-5BA3F1722AB1}" type="slidenum">
              <a:rPr lang="fr-FR" sz="1400" b="0" strike="noStrike" spc="-1" smtClean="0">
                <a:latin typeface="Times New Roman"/>
              </a:rPr>
              <a:t>14</a:t>
            </a:fld>
            <a:endParaRPr lang="fr-FR" sz="1400" b="0" strike="noStrike" spc="-1">
              <a:latin typeface="Times New Roman"/>
            </a:endParaRPr>
          </a:p>
        </p:txBody>
      </p:sp>
    </p:spTree>
    <p:extLst>
      <p:ext uri="{BB962C8B-B14F-4D97-AF65-F5344CB8AC3E}">
        <p14:creationId xmlns:p14="http://schemas.microsoft.com/office/powerpoint/2010/main" val="89306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lgn="r"/>
            <a:fld id="{0EE770D2-042E-461C-BE6E-5BA3F1722AB1}" type="slidenum">
              <a:rPr lang="fr-FR" sz="1400" b="0" strike="noStrike" spc="-1" smtClean="0">
                <a:latin typeface="Times New Roman"/>
              </a:rPr>
              <a:t>21</a:t>
            </a:fld>
            <a:endParaRPr lang="fr-FR" sz="1400" b="0" strike="noStrike" spc="-1">
              <a:latin typeface="Times New Roman"/>
            </a:endParaRPr>
          </a:p>
        </p:txBody>
      </p:sp>
    </p:spTree>
    <p:extLst>
      <p:ext uri="{BB962C8B-B14F-4D97-AF65-F5344CB8AC3E}">
        <p14:creationId xmlns:p14="http://schemas.microsoft.com/office/powerpoint/2010/main" val="399219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4055D5-3901-444B-9570-F6B0726EEAF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FA527F3-7AD9-4AAF-857E-A700BCE314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11F115F-71B1-4B68-AEFA-EC4647ED9659}"/>
              </a:ext>
            </a:extLst>
          </p:cNvPr>
          <p:cNvSpPr>
            <a:spLocks noGrp="1"/>
          </p:cNvSpPr>
          <p:nvPr>
            <p:ph type="dt" sz="half" idx="10"/>
          </p:nvPr>
        </p:nvSpPr>
        <p:spPr/>
        <p:txBody>
          <a:bodyPr/>
          <a:lstStyle/>
          <a:p>
            <a:fld id="{0C90F3DE-31A5-410B-98FE-579E19B7B948}" type="datetimeFigureOut">
              <a:rPr lang="fr-FR" smtClean="0"/>
              <a:t>26/04/2022</a:t>
            </a:fld>
            <a:endParaRPr lang="fr-FR"/>
          </a:p>
        </p:txBody>
      </p:sp>
      <p:sp>
        <p:nvSpPr>
          <p:cNvPr id="5" name="Espace réservé du pied de page 4">
            <a:extLst>
              <a:ext uri="{FF2B5EF4-FFF2-40B4-BE49-F238E27FC236}">
                <a16:creationId xmlns:a16="http://schemas.microsoft.com/office/drawing/2014/main" id="{F18CAD50-1111-488C-89E1-1428746732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26E099-D11F-418B-BBE4-8F0F5AD33A11}"/>
              </a:ext>
            </a:extLst>
          </p:cNvPr>
          <p:cNvSpPr>
            <a:spLocks noGrp="1"/>
          </p:cNvSpPr>
          <p:nvPr>
            <p:ph type="sldNum" sz="quarter" idx="12"/>
          </p:nvPr>
        </p:nvSpPr>
        <p:spPr/>
        <p:txBody>
          <a:bodyPr/>
          <a:lstStyle/>
          <a:p>
            <a:fld id="{CD8FC9AC-2A15-489E-8516-80769C3FD8FC}" type="slidenum">
              <a:rPr lang="fr-FR" smtClean="0"/>
              <a:t>‹N°›</a:t>
            </a:fld>
            <a:endParaRPr lang="fr-FR"/>
          </a:p>
        </p:txBody>
      </p:sp>
    </p:spTree>
    <p:extLst>
      <p:ext uri="{BB962C8B-B14F-4D97-AF65-F5344CB8AC3E}">
        <p14:creationId xmlns:p14="http://schemas.microsoft.com/office/powerpoint/2010/main" val="1660670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9649D2-69E4-45C0-BE6E-FEE79201EEF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184A309-389A-4E4C-8918-C214062BCC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971D56-D98F-4DF7-A92D-604B5D543CD8}"/>
              </a:ext>
            </a:extLst>
          </p:cNvPr>
          <p:cNvSpPr>
            <a:spLocks noGrp="1"/>
          </p:cNvSpPr>
          <p:nvPr>
            <p:ph type="dt" sz="half" idx="10"/>
          </p:nvPr>
        </p:nvSpPr>
        <p:spPr/>
        <p:txBody>
          <a:bodyPr/>
          <a:lstStyle/>
          <a:p>
            <a:fld id="{0C90F3DE-31A5-410B-98FE-579E19B7B948}" type="datetimeFigureOut">
              <a:rPr lang="fr-FR" smtClean="0"/>
              <a:t>26/04/2022</a:t>
            </a:fld>
            <a:endParaRPr lang="fr-FR"/>
          </a:p>
        </p:txBody>
      </p:sp>
      <p:sp>
        <p:nvSpPr>
          <p:cNvPr id="5" name="Espace réservé du pied de page 4">
            <a:extLst>
              <a:ext uri="{FF2B5EF4-FFF2-40B4-BE49-F238E27FC236}">
                <a16:creationId xmlns:a16="http://schemas.microsoft.com/office/drawing/2014/main" id="{59B0FD69-6459-4F12-9621-A30AF865CE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988B174-5802-4F1E-9C04-ED2240AA8BF3}"/>
              </a:ext>
            </a:extLst>
          </p:cNvPr>
          <p:cNvSpPr>
            <a:spLocks noGrp="1"/>
          </p:cNvSpPr>
          <p:nvPr>
            <p:ph type="sldNum" sz="quarter" idx="12"/>
          </p:nvPr>
        </p:nvSpPr>
        <p:spPr/>
        <p:txBody>
          <a:bodyPr/>
          <a:lstStyle/>
          <a:p>
            <a:fld id="{CD8FC9AC-2A15-489E-8516-80769C3FD8FC}" type="slidenum">
              <a:rPr lang="fr-FR" smtClean="0"/>
              <a:t>‹N°›</a:t>
            </a:fld>
            <a:endParaRPr lang="fr-FR"/>
          </a:p>
        </p:txBody>
      </p:sp>
    </p:spTree>
    <p:extLst>
      <p:ext uri="{BB962C8B-B14F-4D97-AF65-F5344CB8AC3E}">
        <p14:creationId xmlns:p14="http://schemas.microsoft.com/office/powerpoint/2010/main" val="1414574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FC99593-D4FA-46CC-B92C-47358FB19AE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554FC21-7770-4FA3-BA7F-F014D4CFF23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90818D8-2719-4C4C-B969-BFF9FF02DDA3}"/>
              </a:ext>
            </a:extLst>
          </p:cNvPr>
          <p:cNvSpPr>
            <a:spLocks noGrp="1"/>
          </p:cNvSpPr>
          <p:nvPr>
            <p:ph type="dt" sz="half" idx="10"/>
          </p:nvPr>
        </p:nvSpPr>
        <p:spPr/>
        <p:txBody>
          <a:bodyPr/>
          <a:lstStyle/>
          <a:p>
            <a:fld id="{0C90F3DE-31A5-410B-98FE-579E19B7B948}" type="datetimeFigureOut">
              <a:rPr lang="fr-FR" smtClean="0"/>
              <a:t>26/04/2022</a:t>
            </a:fld>
            <a:endParaRPr lang="fr-FR"/>
          </a:p>
        </p:txBody>
      </p:sp>
      <p:sp>
        <p:nvSpPr>
          <p:cNvPr id="5" name="Espace réservé du pied de page 4">
            <a:extLst>
              <a:ext uri="{FF2B5EF4-FFF2-40B4-BE49-F238E27FC236}">
                <a16:creationId xmlns:a16="http://schemas.microsoft.com/office/drawing/2014/main" id="{D722A214-6BB1-49DF-8B0A-38FBF58C23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8DE47D-70CA-4213-BE52-DD9203D72AAE}"/>
              </a:ext>
            </a:extLst>
          </p:cNvPr>
          <p:cNvSpPr>
            <a:spLocks noGrp="1"/>
          </p:cNvSpPr>
          <p:nvPr>
            <p:ph type="sldNum" sz="quarter" idx="12"/>
          </p:nvPr>
        </p:nvSpPr>
        <p:spPr/>
        <p:txBody>
          <a:bodyPr/>
          <a:lstStyle/>
          <a:p>
            <a:fld id="{CD8FC9AC-2A15-489E-8516-80769C3FD8FC}" type="slidenum">
              <a:rPr lang="fr-FR" smtClean="0"/>
              <a:t>‹N°›</a:t>
            </a:fld>
            <a:endParaRPr lang="fr-FR"/>
          </a:p>
        </p:txBody>
      </p:sp>
    </p:spTree>
    <p:extLst>
      <p:ext uri="{BB962C8B-B14F-4D97-AF65-F5344CB8AC3E}">
        <p14:creationId xmlns:p14="http://schemas.microsoft.com/office/powerpoint/2010/main" val="3359652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latin typeface="Arial"/>
            </a:endParaRPr>
          </a:p>
        </p:txBody>
      </p:sp>
    </p:spTree>
    <p:extLst>
      <p:ext uri="{BB962C8B-B14F-4D97-AF65-F5344CB8AC3E}">
        <p14:creationId xmlns:p14="http://schemas.microsoft.com/office/powerpoint/2010/main" val="1232596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31943E-414B-4D97-8B90-FC4949E49B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6D07892-46B0-48FE-BB0F-1A598C01114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9345A8-23EF-4916-8159-D1A2C0C3330B}"/>
              </a:ext>
            </a:extLst>
          </p:cNvPr>
          <p:cNvSpPr>
            <a:spLocks noGrp="1"/>
          </p:cNvSpPr>
          <p:nvPr>
            <p:ph type="dt" sz="half" idx="10"/>
          </p:nvPr>
        </p:nvSpPr>
        <p:spPr/>
        <p:txBody>
          <a:bodyPr/>
          <a:lstStyle/>
          <a:p>
            <a:fld id="{0C90F3DE-31A5-410B-98FE-579E19B7B948}" type="datetimeFigureOut">
              <a:rPr lang="fr-FR" smtClean="0"/>
              <a:t>26/04/2022</a:t>
            </a:fld>
            <a:endParaRPr lang="fr-FR"/>
          </a:p>
        </p:txBody>
      </p:sp>
      <p:sp>
        <p:nvSpPr>
          <p:cNvPr id="5" name="Espace réservé du pied de page 4">
            <a:extLst>
              <a:ext uri="{FF2B5EF4-FFF2-40B4-BE49-F238E27FC236}">
                <a16:creationId xmlns:a16="http://schemas.microsoft.com/office/drawing/2014/main" id="{BEA1B649-123C-4628-9DA2-C12050CFA5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8F0013-F1E4-459B-A3B2-668947B92EE5}"/>
              </a:ext>
            </a:extLst>
          </p:cNvPr>
          <p:cNvSpPr>
            <a:spLocks noGrp="1"/>
          </p:cNvSpPr>
          <p:nvPr>
            <p:ph type="sldNum" sz="quarter" idx="12"/>
          </p:nvPr>
        </p:nvSpPr>
        <p:spPr/>
        <p:txBody>
          <a:bodyPr/>
          <a:lstStyle/>
          <a:p>
            <a:fld id="{CD8FC9AC-2A15-489E-8516-80769C3FD8FC}" type="slidenum">
              <a:rPr lang="fr-FR" smtClean="0"/>
              <a:t>‹N°›</a:t>
            </a:fld>
            <a:endParaRPr lang="fr-FR"/>
          </a:p>
        </p:txBody>
      </p:sp>
    </p:spTree>
    <p:extLst>
      <p:ext uri="{BB962C8B-B14F-4D97-AF65-F5344CB8AC3E}">
        <p14:creationId xmlns:p14="http://schemas.microsoft.com/office/powerpoint/2010/main" val="116576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D7F62-2644-46D1-9C54-E8928168922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EA82DFA-9B37-45DF-903F-07D8D743D7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DE7A439-F595-4BA7-98EF-40E5B7460B76}"/>
              </a:ext>
            </a:extLst>
          </p:cNvPr>
          <p:cNvSpPr>
            <a:spLocks noGrp="1"/>
          </p:cNvSpPr>
          <p:nvPr>
            <p:ph type="dt" sz="half" idx="10"/>
          </p:nvPr>
        </p:nvSpPr>
        <p:spPr/>
        <p:txBody>
          <a:bodyPr/>
          <a:lstStyle/>
          <a:p>
            <a:fld id="{0C90F3DE-31A5-410B-98FE-579E19B7B948}" type="datetimeFigureOut">
              <a:rPr lang="fr-FR" smtClean="0"/>
              <a:t>26/04/2022</a:t>
            </a:fld>
            <a:endParaRPr lang="fr-FR"/>
          </a:p>
        </p:txBody>
      </p:sp>
      <p:sp>
        <p:nvSpPr>
          <p:cNvPr id="5" name="Espace réservé du pied de page 4">
            <a:extLst>
              <a:ext uri="{FF2B5EF4-FFF2-40B4-BE49-F238E27FC236}">
                <a16:creationId xmlns:a16="http://schemas.microsoft.com/office/drawing/2014/main" id="{1F885041-E675-4E10-9038-4B747B61BC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E5C7C7-22C3-4D78-8EE6-5A3D55A7324A}"/>
              </a:ext>
            </a:extLst>
          </p:cNvPr>
          <p:cNvSpPr>
            <a:spLocks noGrp="1"/>
          </p:cNvSpPr>
          <p:nvPr>
            <p:ph type="sldNum" sz="quarter" idx="12"/>
          </p:nvPr>
        </p:nvSpPr>
        <p:spPr/>
        <p:txBody>
          <a:bodyPr/>
          <a:lstStyle/>
          <a:p>
            <a:fld id="{CD8FC9AC-2A15-489E-8516-80769C3FD8FC}" type="slidenum">
              <a:rPr lang="fr-FR" smtClean="0"/>
              <a:t>‹N°›</a:t>
            </a:fld>
            <a:endParaRPr lang="fr-FR"/>
          </a:p>
        </p:txBody>
      </p:sp>
    </p:spTree>
    <p:extLst>
      <p:ext uri="{BB962C8B-B14F-4D97-AF65-F5344CB8AC3E}">
        <p14:creationId xmlns:p14="http://schemas.microsoft.com/office/powerpoint/2010/main" val="289095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496CDC-790E-40B2-9F43-75360774360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D9F8D32-8477-4F7D-9381-CB7C1D93A14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EC42329-3BE0-452D-A2F6-4D87AE8F63A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2677B45-0A2B-4793-BA50-BA0A30C99A66}"/>
              </a:ext>
            </a:extLst>
          </p:cNvPr>
          <p:cNvSpPr>
            <a:spLocks noGrp="1"/>
          </p:cNvSpPr>
          <p:nvPr>
            <p:ph type="dt" sz="half" idx="10"/>
          </p:nvPr>
        </p:nvSpPr>
        <p:spPr/>
        <p:txBody>
          <a:bodyPr/>
          <a:lstStyle/>
          <a:p>
            <a:fld id="{0C90F3DE-31A5-410B-98FE-579E19B7B948}" type="datetimeFigureOut">
              <a:rPr lang="fr-FR" smtClean="0"/>
              <a:t>26/04/2022</a:t>
            </a:fld>
            <a:endParaRPr lang="fr-FR"/>
          </a:p>
        </p:txBody>
      </p:sp>
      <p:sp>
        <p:nvSpPr>
          <p:cNvPr id="6" name="Espace réservé du pied de page 5">
            <a:extLst>
              <a:ext uri="{FF2B5EF4-FFF2-40B4-BE49-F238E27FC236}">
                <a16:creationId xmlns:a16="http://schemas.microsoft.com/office/drawing/2014/main" id="{C908E5B3-0250-423B-8CC8-51D277C115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AC23503-44ED-4487-8DAD-5A538D90AAE1}"/>
              </a:ext>
            </a:extLst>
          </p:cNvPr>
          <p:cNvSpPr>
            <a:spLocks noGrp="1"/>
          </p:cNvSpPr>
          <p:nvPr>
            <p:ph type="sldNum" sz="quarter" idx="12"/>
          </p:nvPr>
        </p:nvSpPr>
        <p:spPr/>
        <p:txBody>
          <a:bodyPr/>
          <a:lstStyle/>
          <a:p>
            <a:fld id="{CD8FC9AC-2A15-489E-8516-80769C3FD8FC}" type="slidenum">
              <a:rPr lang="fr-FR" smtClean="0"/>
              <a:t>‹N°›</a:t>
            </a:fld>
            <a:endParaRPr lang="fr-FR"/>
          </a:p>
        </p:txBody>
      </p:sp>
    </p:spTree>
    <p:extLst>
      <p:ext uri="{BB962C8B-B14F-4D97-AF65-F5344CB8AC3E}">
        <p14:creationId xmlns:p14="http://schemas.microsoft.com/office/powerpoint/2010/main" val="206909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B95CAC-2161-446E-BE20-5A9FEDE1846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642EED4-9969-4E2E-B2DE-B6C9964228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F69E98D-ED4D-48B2-8389-3DE19D9D290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EEF1F2D-85CC-4E18-BC66-86ABFF4B45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F841A45-D422-49EA-9D10-69D583569BF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0A879D7-D00B-4B79-B375-411CF883A58D}"/>
              </a:ext>
            </a:extLst>
          </p:cNvPr>
          <p:cNvSpPr>
            <a:spLocks noGrp="1"/>
          </p:cNvSpPr>
          <p:nvPr>
            <p:ph type="dt" sz="half" idx="10"/>
          </p:nvPr>
        </p:nvSpPr>
        <p:spPr/>
        <p:txBody>
          <a:bodyPr/>
          <a:lstStyle/>
          <a:p>
            <a:fld id="{0C90F3DE-31A5-410B-98FE-579E19B7B948}" type="datetimeFigureOut">
              <a:rPr lang="fr-FR" smtClean="0"/>
              <a:t>26/04/2022</a:t>
            </a:fld>
            <a:endParaRPr lang="fr-FR"/>
          </a:p>
        </p:txBody>
      </p:sp>
      <p:sp>
        <p:nvSpPr>
          <p:cNvPr id="8" name="Espace réservé du pied de page 7">
            <a:extLst>
              <a:ext uri="{FF2B5EF4-FFF2-40B4-BE49-F238E27FC236}">
                <a16:creationId xmlns:a16="http://schemas.microsoft.com/office/drawing/2014/main" id="{B0681F32-4AAA-4793-95B4-F32E73B595E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AA84569-3C02-45EF-B3EE-2F7D7C95E8DD}"/>
              </a:ext>
            </a:extLst>
          </p:cNvPr>
          <p:cNvSpPr>
            <a:spLocks noGrp="1"/>
          </p:cNvSpPr>
          <p:nvPr>
            <p:ph type="sldNum" sz="quarter" idx="12"/>
          </p:nvPr>
        </p:nvSpPr>
        <p:spPr/>
        <p:txBody>
          <a:bodyPr/>
          <a:lstStyle/>
          <a:p>
            <a:fld id="{CD8FC9AC-2A15-489E-8516-80769C3FD8FC}" type="slidenum">
              <a:rPr lang="fr-FR" smtClean="0"/>
              <a:t>‹N°›</a:t>
            </a:fld>
            <a:endParaRPr lang="fr-FR"/>
          </a:p>
        </p:txBody>
      </p:sp>
    </p:spTree>
    <p:extLst>
      <p:ext uri="{BB962C8B-B14F-4D97-AF65-F5344CB8AC3E}">
        <p14:creationId xmlns:p14="http://schemas.microsoft.com/office/powerpoint/2010/main" val="1098303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CC6803-0197-44C7-8D74-AA6C3A319B9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0195C4D-9121-4E46-80CC-FCD2565041D7}"/>
              </a:ext>
            </a:extLst>
          </p:cNvPr>
          <p:cNvSpPr>
            <a:spLocks noGrp="1"/>
          </p:cNvSpPr>
          <p:nvPr>
            <p:ph type="dt" sz="half" idx="10"/>
          </p:nvPr>
        </p:nvSpPr>
        <p:spPr/>
        <p:txBody>
          <a:bodyPr/>
          <a:lstStyle/>
          <a:p>
            <a:fld id="{0C90F3DE-31A5-410B-98FE-579E19B7B948}" type="datetimeFigureOut">
              <a:rPr lang="fr-FR" smtClean="0"/>
              <a:t>26/04/2022</a:t>
            </a:fld>
            <a:endParaRPr lang="fr-FR"/>
          </a:p>
        </p:txBody>
      </p:sp>
      <p:sp>
        <p:nvSpPr>
          <p:cNvPr id="4" name="Espace réservé du pied de page 3">
            <a:extLst>
              <a:ext uri="{FF2B5EF4-FFF2-40B4-BE49-F238E27FC236}">
                <a16:creationId xmlns:a16="http://schemas.microsoft.com/office/drawing/2014/main" id="{BBD4B179-48C0-45B0-808E-7CC5C866DBA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B7395C8-842F-4564-B66B-9DD29EFB1BF0}"/>
              </a:ext>
            </a:extLst>
          </p:cNvPr>
          <p:cNvSpPr>
            <a:spLocks noGrp="1"/>
          </p:cNvSpPr>
          <p:nvPr>
            <p:ph type="sldNum" sz="quarter" idx="12"/>
          </p:nvPr>
        </p:nvSpPr>
        <p:spPr/>
        <p:txBody>
          <a:bodyPr/>
          <a:lstStyle/>
          <a:p>
            <a:fld id="{CD8FC9AC-2A15-489E-8516-80769C3FD8FC}" type="slidenum">
              <a:rPr lang="fr-FR" smtClean="0"/>
              <a:t>‹N°›</a:t>
            </a:fld>
            <a:endParaRPr lang="fr-FR"/>
          </a:p>
        </p:txBody>
      </p:sp>
    </p:spTree>
    <p:extLst>
      <p:ext uri="{BB962C8B-B14F-4D97-AF65-F5344CB8AC3E}">
        <p14:creationId xmlns:p14="http://schemas.microsoft.com/office/powerpoint/2010/main" val="218239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80EFDB6-E0FD-4B1B-8AB7-DA8B5145D71B}"/>
              </a:ext>
            </a:extLst>
          </p:cNvPr>
          <p:cNvSpPr>
            <a:spLocks noGrp="1"/>
          </p:cNvSpPr>
          <p:nvPr>
            <p:ph type="dt" sz="half" idx="10"/>
          </p:nvPr>
        </p:nvSpPr>
        <p:spPr/>
        <p:txBody>
          <a:bodyPr/>
          <a:lstStyle/>
          <a:p>
            <a:fld id="{0C90F3DE-31A5-410B-98FE-579E19B7B948}" type="datetimeFigureOut">
              <a:rPr lang="fr-FR" smtClean="0"/>
              <a:t>26/04/2022</a:t>
            </a:fld>
            <a:endParaRPr lang="fr-FR"/>
          </a:p>
        </p:txBody>
      </p:sp>
      <p:sp>
        <p:nvSpPr>
          <p:cNvPr id="3" name="Espace réservé du pied de page 2">
            <a:extLst>
              <a:ext uri="{FF2B5EF4-FFF2-40B4-BE49-F238E27FC236}">
                <a16:creationId xmlns:a16="http://schemas.microsoft.com/office/drawing/2014/main" id="{6334A29B-3019-4698-A810-6E26FD9496C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06F0B40-20D7-4050-B564-4F1AAF08A550}"/>
              </a:ext>
            </a:extLst>
          </p:cNvPr>
          <p:cNvSpPr>
            <a:spLocks noGrp="1"/>
          </p:cNvSpPr>
          <p:nvPr>
            <p:ph type="sldNum" sz="quarter" idx="12"/>
          </p:nvPr>
        </p:nvSpPr>
        <p:spPr/>
        <p:txBody>
          <a:bodyPr/>
          <a:lstStyle/>
          <a:p>
            <a:fld id="{CD8FC9AC-2A15-489E-8516-80769C3FD8FC}" type="slidenum">
              <a:rPr lang="fr-FR" smtClean="0"/>
              <a:t>‹N°›</a:t>
            </a:fld>
            <a:endParaRPr lang="fr-FR"/>
          </a:p>
        </p:txBody>
      </p:sp>
    </p:spTree>
    <p:extLst>
      <p:ext uri="{BB962C8B-B14F-4D97-AF65-F5344CB8AC3E}">
        <p14:creationId xmlns:p14="http://schemas.microsoft.com/office/powerpoint/2010/main" val="463111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619E3-1DB9-47DF-96A1-B625243A395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A72F1FF-E4FB-483D-B156-BCD6D7EC86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BADB916-8D02-447F-95ED-C5CC8C0EA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1D17480-3753-4B43-9576-26B0125825CA}"/>
              </a:ext>
            </a:extLst>
          </p:cNvPr>
          <p:cNvSpPr>
            <a:spLocks noGrp="1"/>
          </p:cNvSpPr>
          <p:nvPr>
            <p:ph type="dt" sz="half" idx="10"/>
          </p:nvPr>
        </p:nvSpPr>
        <p:spPr/>
        <p:txBody>
          <a:bodyPr/>
          <a:lstStyle/>
          <a:p>
            <a:fld id="{0C90F3DE-31A5-410B-98FE-579E19B7B948}" type="datetimeFigureOut">
              <a:rPr lang="fr-FR" smtClean="0"/>
              <a:t>26/04/2022</a:t>
            </a:fld>
            <a:endParaRPr lang="fr-FR"/>
          </a:p>
        </p:txBody>
      </p:sp>
      <p:sp>
        <p:nvSpPr>
          <p:cNvPr id="6" name="Espace réservé du pied de page 5">
            <a:extLst>
              <a:ext uri="{FF2B5EF4-FFF2-40B4-BE49-F238E27FC236}">
                <a16:creationId xmlns:a16="http://schemas.microsoft.com/office/drawing/2014/main" id="{0AFB4B30-8797-4C06-8C95-A13771024A9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0ABBCE-0596-4916-91C2-E15FFD08AE6C}"/>
              </a:ext>
            </a:extLst>
          </p:cNvPr>
          <p:cNvSpPr>
            <a:spLocks noGrp="1"/>
          </p:cNvSpPr>
          <p:nvPr>
            <p:ph type="sldNum" sz="quarter" idx="12"/>
          </p:nvPr>
        </p:nvSpPr>
        <p:spPr/>
        <p:txBody>
          <a:bodyPr/>
          <a:lstStyle/>
          <a:p>
            <a:fld id="{CD8FC9AC-2A15-489E-8516-80769C3FD8FC}" type="slidenum">
              <a:rPr lang="fr-FR" smtClean="0"/>
              <a:t>‹N°›</a:t>
            </a:fld>
            <a:endParaRPr lang="fr-FR"/>
          </a:p>
        </p:txBody>
      </p:sp>
    </p:spTree>
    <p:extLst>
      <p:ext uri="{BB962C8B-B14F-4D97-AF65-F5344CB8AC3E}">
        <p14:creationId xmlns:p14="http://schemas.microsoft.com/office/powerpoint/2010/main" val="3781258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7FD4F3-259E-4BAE-8E6C-42E7F8760B6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E22FFFB-62C4-442B-BB11-B0D5B56CB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75EDC26-22C0-45D4-BE61-2DB3B0D04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A594663-A3F9-4480-B1CA-CD35DB62E185}"/>
              </a:ext>
            </a:extLst>
          </p:cNvPr>
          <p:cNvSpPr>
            <a:spLocks noGrp="1"/>
          </p:cNvSpPr>
          <p:nvPr>
            <p:ph type="dt" sz="half" idx="10"/>
          </p:nvPr>
        </p:nvSpPr>
        <p:spPr/>
        <p:txBody>
          <a:bodyPr/>
          <a:lstStyle/>
          <a:p>
            <a:fld id="{0C90F3DE-31A5-410B-98FE-579E19B7B948}" type="datetimeFigureOut">
              <a:rPr lang="fr-FR" smtClean="0"/>
              <a:t>26/04/2022</a:t>
            </a:fld>
            <a:endParaRPr lang="fr-FR"/>
          </a:p>
        </p:txBody>
      </p:sp>
      <p:sp>
        <p:nvSpPr>
          <p:cNvPr id="6" name="Espace réservé du pied de page 5">
            <a:extLst>
              <a:ext uri="{FF2B5EF4-FFF2-40B4-BE49-F238E27FC236}">
                <a16:creationId xmlns:a16="http://schemas.microsoft.com/office/drawing/2014/main" id="{20B74D77-2753-4CD0-8132-8C21DBF83E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05CFE9E-580F-4394-A852-62CF953FE8B9}"/>
              </a:ext>
            </a:extLst>
          </p:cNvPr>
          <p:cNvSpPr>
            <a:spLocks noGrp="1"/>
          </p:cNvSpPr>
          <p:nvPr>
            <p:ph type="sldNum" sz="quarter" idx="12"/>
          </p:nvPr>
        </p:nvSpPr>
        <p:spPr/>
        <p:txBody>
          <a:bodyPr/>
          <a:lstStyle/>
          <a:p>
            <a:fld id="{CD8FC9AC-2A15-489E-8516-80769C3FD8FC}" type="slidenum">
              <a:rPr lang="fr-FR" smtClean="0"/>
              <a:t>‹N°›</a:t>
            </a:fld>
            <a:endParaRPr lang="fr-FR"/>
          </a:p>
        </p:txBody>
      </p:sp>
    </p:spTree>
    <p:extLst>
      <p:ext uri="{BB962C8B-B14F-4D97-AF65-F5344CB8AC3E}">
        <p14:creationId xmlns:p14="http://schemas.microsoft.com/office/powerpoint/2010/main" val="2480359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0886617-4BEE-419B-8B31-08236D8D7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CCE6599-D191-4F24-AE99-6951B4EE4E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48A199-50F0-4FEA-95A4-9EF2AD604F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0F3DE-31A5-410B-98FE-579E19B7B948}" type="datetimeFigureOut">
              <a:rPr lang="fr-FR" smtClean="0"/>
              <a:t>26/04/2022</a:t>
            </a:fld>
            <a:endParaRPr lang="fr-FR"/>
          </a:p>
        </p:txBody>
      </p:sp>
      <p:sp>
        <p:nvSpPr>
          <p:cNvPr id="5" name="Espace réservé du pied de page 4">
            <a:extLst>
              <a:ext uri="{FF2B5EF4-FFF2-40B4-BE49-F238E27FC236}">
                <a16:creationId xmlns:a16="http://schemas.microsoft.com/office/drawing/2014/main" id="{83545506-6226-469A-B80D-4DC9A0A6D0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AC20859-5D3F-47D9-B44E-E53C5E2737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FC9AC-2A15-489E-8516-80769C3FD8FC}" type="slidenum">
              <a:rPr lang="fr-FR" smtClean="0"/>
              <a:t>‹N°›</a:t>
            </a:fld>
            <a:endParaRPr lang="fr-FR"/>
          </a:p>
        </p:txBody>
      </p:sp>
    </p:spTree>
    <p:extLst>
      <p:ext uri="{BB962C8B-B14F-4D97-AF65-F5344CB8AC3E}">
        <p14:creationId xmlns:p14="http://schemas.microsoft.com/office/powerpoint/2010/main" val="1797600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hyperlink" Target="http://blog.kleinproject.org/?lang=ar"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2.xml"/><Relationship Id="rId5" Type="http://schemas.openxmlformats.org/officeDocument/2006/relationships/image" Target="../media/image66.jpg"/><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9.emf"/><Relationship Id="rId5" Type="http://schemas.openxmlformats.org/officeDocument/2006/relationships/image" Target="../media/image67.emf"/><Relationship Id="rId4" Type="http://schemas.openxmlformats.org/officeDocument/2006/relationships/package" Target="../embeddings/Microsoft_Excel_Worksheet.xlsx"/></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2"/>
          <p:cNvSpPr txBox="1">
            <a:spLocks/>
          </p:cNvSpPr>
          <p:nvPr/>
        </p:nvSpPr>
        <p:spPr>
          <a:xfrm>
            <a:off x="2927648" y="3501008"/>
            <a:ext cx="6840760" cy="1368152"/>
          </a:xfrm>
          <a:prstGeom prst="rect">
            <a:avLst/>
          </a:prstGeom>
        </p:spPr>
        <p:txBody>
          <a:bodyPr vert="horz" lIns="91440" tIns="45720" rIns="91440" bIns="45720" rtlCol="0">
            <a:normAutofit fontScale="92500" lnSpcReduction="10000"/>
          </a:bodyPr>
          <a:lstStyle/>
          <a:p>
            <a:pPr algn="ctr">
              <a:buFont typeface="Arial" pitchFamily="34" charset="0"/>
              <a:buNone/>
              <a:defRPr/>
            </a:pPr>
            <a:r>
              <a:rPr lang="fr-FR" dirty="0">
                <a:solidFill>
                  <a:srgbClr val="7030A0"/>
                </a:solidFill>
              </a:rPr>
              <a:t> </a:t>
            </a:r>
            <a:r>
              <a:rPr lang="fr-FR" sz="3200" b="1" dirty="0" err="1">
                <a:solidFill>
                  <a:srgbClr val="7030A0"/>
                </a:solidFill>
              </a:rPr>
              <a:t>Hacène</a:t>
            </a:r>
            <a:r>
              <a:rPr lang="fr-FR" sz="3200" b="1" dirty="0">
                <a:solidFill>
                  <a:srgbClr val="7030A0"/>
                </a:solidFill>
              </a:rPr>
              <a:t> BELBACHIR</a:t>
            </a:r>
          </a:p>
          <a:p>
            <a:pPr algn="ctr">
              <a:buFont typeface="Arial" pitchFamily="34" charset="0"/>
              <a:buNone/>
              <a:defRPr/>
            </a:pPr>
            <a:r>
              <a:rPr lang="fr-FR" sz="3200" dirty="0">
                <a:solidFill>
                  <a:srgbClr val="7030A0"/>
                </a:solidFill>
              </a:rPr>
              <a:t>CERIST/USTHB, </a:t>
            </a:r>
          </a:p>
          <a:p>
            <a:pPr algn="ctr">
              <a:buFont typeface="Arial" pitchFamily="34" charset="0"/>
              <a:buNone/>
              <a:defRPr/>
            </a:pPr>
            <a:r>
              <a:rPr lang="fr-FR" sz="3200" dirty="0">
                <a:solidFill>
                  <a:srgbClr val="7030A0"/>
                </a:solidFill>
              </a:rPr>
              <a:t>Laboratoire RECITS, Equipe CATI </a:t>
            </a:r>
          </a:p>
        </p:txBody>
      </p:sp>
      <p:sp>
        <p:nvSpPr>
          <p:cNvPr id="7" name="Titre 1"/>
          <p:cNvSpPr>
            <a:spLocks noGrp="1"/>
          </p:cNvSpPr>
          <p:nvPr>
            <p:ph type="ctrTitle"/>
          </p:nvPr>
        </p:nvSpPr>
        <p:spPr>
          <a:xfrm>
            <a:off x="82296" y="1644660"/>
            <a:ext cx="12006072" cy="1424300"/>
          </a:xfrm>
        </p:spPr>
        <p:txBody>
          <a:bodyPr>
            <a:noAutofit/>
          </a:bodyPr>
          <a:lstStyle/>
          <a:p>
            <a:r>
              <a:rPr lang="fr-FR" sz="4800" b="1" i="1" dirty="0">
                <a:solidFill>
                  <a:schemeClr val="accent2">
                    <a:lumMod val="50000"/>
                  </a:schemeClr>
                </a:solidFill>
              </a:rPr>
              <a:t>Panorama de la mathématique en Algérie</a:t>
            </a:r>
            <a:br>
              <a:rPr lang="fr-FR" sz="4400" b="1" i="1" dirty="0">
                <a:solidFill>
                  <a:schemeClr val="accent2">
                    <a:lumMod val="50000"/>
                  </a:schemeClr>
                </a:solidFill>
              </a:rPr>
            </a:br>
            <a:r>
              <a:rPr lang="fr-FR" sz="4400" b="1" i="1" dirty="0">
                <a:solidFill>
                  <a:schemeClr val="accent6">
                    <a:lumMod val="75000"/>
                  </a:schemeClr>
                </a:solidFill>
              </a:rPr>
              <a:t>vulgarisation - olympiades - recherche</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6497" y="61572"/>
            <a:ext cx="1261872" cy="115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36" y="5214983"/>
            <a:ext cx="2217129" cy="156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00379" y="5184648"/>
            <a:ext cx="2191621" cy="164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528047" y="-27384"/>
            <a:ext cx="4298449" cy="1292662"/>
          </a:xfrm>
          <a:prstGeom prst="rect">
            <a:avLst/>
          </a:prstGeom>
        </p:spPr>
        <p:txBody>
          <a:bodyPr wrap="square">
            <a:spAutoFit/>
          </a:bodyPr>
          <a:lstStyle/>
          <a:p>
            <a:pPr algn="ctr"/>
            <a:endParaRPr lang="ar-AE" sz="600" dirty="0">
              <a:solidFill>
                <a:prstClr val="black"/>
              </a:solidFill>
            </a:endParaRPr>
          </a:p>
          <a:p>
            <a:pPr algn="ctr"/>
            <a:r>
              <a:rPr lang="ar-AE" sz="2400" dirty="0">
                <a:solidFill>
                  <a:prstClr val="black"/>
                </a:solidFill>
              </a:rPr>
              <a:t>جامعة هواري بومدين للعلوم و التكنولوجيا</a:t>
            </a:r>
          </a:p>
          <a:p>
            <a:pPr algn="ctr"/>
            <a:r>
              <a:rPr lang="fr-FR" sz="2400" dirty="0">
                <a:solidFill>
                  <a:prstClr val="black"/>
                </a:solidFill>
              </a:rPr>
              <a:t>Université des Sciences et de la Technologie Houari Boumediene</a:t>
            </a:r>
          </a:p>
        </p:txBody>
      </p:sp>
      <p:sp>
        <p:nvSpPr>
          <p:cNvPr id="12" name="Sous-titre 2"/>
          <p:cNvSpPr txBox="1">
            <a:spLocks/>
          </p:cNvSpPr>
          <p:nvPr/>
        </p:nvSpPr>
        <p:spPr>
          <a:xfrm>
            <a:off x="2135560" y="5661248"/>
            <a:ext cx="7920880" cy="673334"/>
          </a:xfrm>
          <a:prstGeom prst="rect">
            <a:avLst/>
          </a:prstGeom>
        </p:spPr>
        <p:txBody>
          <a:bodyPr vert="horz" lIns="91440" tIns="45720" rIns="91440" bIns="45720" rtlCol="0">
            <a:noAutofit/>
          </a:bodyPr>
          <a:lstStyle/>
          <a:p>
            <a:pPr algn="ctr">
              <a:buFont typeface="Arial" pitchFamily="34" charset="0"/>
              <a:buNone/>
              <a:defRPr/>
            </a:pPr>
            <a:r>
              <a:rPr lang="fr-FR" sz="3200" dirty="0">
                <a:solidFill>
                  <a:schemeClr val="accent6">
                    <a:lumMod val="50000"/>
                  </a:schemeClr>
                </a:solidFill>
              </a:rPr>
              <a:t>El Oued, </a:t>
            </a:r>
            <a:r>
              <a:rPr lang="fr-FR" sz="3200">
                <a:solidFill>
                  <a:schemeClr val="accent6">
                    <a:lumMod val="50000"/>
                  </a:schemeClr>
                </a:solidFill>
              </a:rPr>
              <a:t>le 26 </a:t>
            </a:r>
            <a:r>
              <a:rPr lang="fr-FR" sz="3200" dirty="0">
                <a:solidFill>
                  <a:schemeClr val="accent6">
                    <a:lumMod val="50000"/>
                  </a:schemeClr>
                </a:solidFill>
              </a:rPr>
              <a:t>avril 2022</a:t>
            </a:r>
          </a:p>
        </p:txBody>
      </p:sp>
      <p:pic>
        <p:nvPicPr>
          <p:cNvPr id="9" name="Image 8">
            <a:extLst>
              <a:ext uri="{FF2B5EF4-FFF2-40B4-BE49-F238E27FC236}">
                <a16:creationId xmlns:a16="http://schemas.microsoft.com/office/drawing/2014/main" id="{2BC5849F-726E-416C-845C-CB99C7B76697}"/>
              </a:ext>
            </a:extLst>
          </p:cNvPr>
          <p:cNvPicPr>
            <a:picLocks noChangeAspect="1"/>
          </p:cNvPicPr>
          <p:nvPr/>
        </p:nvPicPr>
        <p:blipFill>
          <a:blip r:embed="rId6"/>
          <a:stretch>
            <a:fillRect/>
          </a:stretch>
        </p:blipFill>
        <p:spPr>
          <a:xfrm>
            <a:off x="0" y="47687"/>
            <a:ext cx="2318465" cy="1424299"/>
          </a:xfrm>
          <a:prstGeom prst="rect">
            <a:avLst/>
          </a:prstGeom>
        </p:spPr>
      </p:pic>
      <p:pic>
        <p:nvPicPr>
          <p:cNvPr id="11" name="Image 10">
            <a:extLst>
              <a:ext uri="{FF2B5EF4-FFF2-40B4-BE49-F238E27FC236}">
                <a16:creationId xmlns:a16="http://schemas.microsoft.com/office/drawing/2014/main" id="{A7E84315-DB27-44DA-941E-EF406EAD669E}"/>
              </a:ext>
            </a:extLst>
          </p:cNvPr>
          <p:cNvPicPr>
            <a:picLocks noChangeAspect="1"/>
          </p:cNvPicPr>
          <p:nvPr/>
        </p:nvPicPr>
        <p:blipFill>
          <a:blip r:embed="rId7"/>
          <a:stretch>
            <a:fillRect/>
          </a:stretch>
        </p:blipFill>
        <p:spPr>
          <a:xfrm>
            <a:off x="2282302" y="116631"/>
            <a:ext cx="4355476" cy="1098489"/>
          </a:xfrm>
          <a:prstGeom prst="rect">
            <a:avLst/>
          </a:prstGeom>
        </p:spPr>
      </p:pic>
    </p:spTree>
    <p:extLst>
      <p:ext uri="{BB962C8B-B14F-4D97-AF65-F5344CB8AC3E}">
        <p14:creationId xmlns:p14="http://schemas.microsoft.com/office/powerpoint/2010/main" val="3678434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BC55C0-E5A3-4017-AD7C-A8010F8801AF}"/>
              </a:ext>
            </a:extLst>
          </p:cNvPr>
          <p:cNvSpPr>
            <a:spLocks noGrp="1"/>
          </p:cNvSpPr>
          <p:nvPr>
            <p:ph type="title"/>
          </p:nvPr>
        </p:nvSpPr>
        <p:spPr>
          <a:xfrm>
            <a:off x="838200" y="112454"/>
            <a:ext cx="10515600" cy="741780"/>
          </a:xfrm>
        </p:spPr>
        <p:txBody>
          <a:bodyPr/>
          <a:lstStyle/>
          <a:p>
            <a:pPr algn="ctr"/>
            <a:r>
              <a:rPr kumimoji="0" lang="fr-FR" sz="4400" b="1" i="1" u="none" strike="noStrike" kern="1200" cap="none" spc="-1" normalizeH="0" baseline="0" noProof="0" dirty="0">
                <a:ln>
                  <a:noFill/>
                </a:ln>
                <a:solidFill>
                  <a:srgbClr val="385623"/>
                </a:solidFill>
                <a:effectLst/>
                <a:uLnTx/>
                <a:uFillTx/>
                <a:latin typeface="comic"/>
              </a:rPr>
              <a:t>La Vulgarisation de LA MATHEMATIQUE</a:t>
            </a:r>
            <a:endParaRPr lang="fr-FR" dirty="0"/>
          </a:p>
        </p:txBody>
      </p:sp>
      <p:sp>
        <p:nvSpPr>
          <p:cNvPr id="3" name="Espace réservé du contenu 2">
            <a:extLst>
              <a:ext uri="{FF2B5EF4-FFF2-40B4-BE49-F238E27FC236}">
                <a16:creationId xmlns:a16="http://schemas.microsoft.com/office/drawing/2014/main" id="{13A33A8A-9FBD-4AC7-8883-CA4EABC01E62}"/>
              </a:ext>
            </a:extLst>
          </p:cNvPr>
          <p:cNvSpPr>
            <a:spLocks noGrp="1"/>
          </p:cNvSpPr>
          <p:nvPr>
            <p:ph idx="1"/>
          </p:nvPr>
        </p:nvSpPr>
        <p:spPr>
          <a:xfrm>
            <a:off x="6719887" y="830795"/>
            <a:ext cx="5367838" cy="4418538"/>
          </a:xfrm>
        </p:spPr>
        <p:txBody>
          <a:bodyPr>
            <a:normAutofit lnSpcReduction="10000"/>
          </a:bodyPr>
          <a:lstStyle/>
          <a:p>
            <a:pPr algn="just"/>
            <a:r>
              <a:rPr lang="fr-FR" dirty="0">
                <a:latin typeface="Times New Roman" panose="02020603050405020304" pitchFamily="18" charset="0"/>
                <a:ea typeface="Calibri" panose="020F0502020204030204" pitchFamily="34" charset="0"/>
              </a:rPr>
              <a:t>L</a:t>
            </a:r>
            <a:r>
              <a:rPr lang="fr-FR" sz="2800" dirty="0">
                <a:effectLst/>
                <a:latin typeface="Times New Roman" panose="02020603050405020304" pitchFamily="18" charset="0"/>
                <a:ea typeface="Calibri" panose="020F0502020204030204" pitchFamily="34" charset="0"/>
              </a:rPr>
              <a:t>a vulgarisation des sciences en général et de la  mathématique en particulier est un élément fondateur pour susciter des vocations scientifiques et encourager un engouement vers les sciences technologiques, c'est aussi la source de réflexion abstraite qui permettra à nos jeunes d'avoir des esprits vifs, créateurs et </a:t>
            </a:r>
            <a:r>
              <a:rPr lang="fr-FR" sz="2800" b="1" i="1" dirty="0">
                <a:solidFill>
                  <a:srgbClr val="7030A0"/>
                </a:solidFill>
                <a:effectLst/>
                <a:latin typeface="Times New Roman" panose="02020603050405020304" pitchFamily="18" charset="0"/>
                <a:ea typeface="Calibri" panose="020F0502020204030204" pitchFamily="34" charset="0"/>
              </a:rPr>
              <a:t>passionnés</a:t>
            </a:r>
            <a:r>
              <a:rPr lang="fr-FR" sz="2800" dirty="0">
                <a:effectLst/>
                <a:latin typeface="Times New Roman" panose="02020603050405020304" pitchFamily="18" charset="0"/>
                <a:ea typeface="Calibri" panose="020F0502020204030204" pitchFamily="34" charset="0"/>
              </a:rPr>
              <a:t>. </a:t>
            </a:r>
          </a:p>
          <a:p>
            <a:pPr algn="just"/>
            <a:r>
              <a:rPr lang="fr-FR" dirty="0">
                <a:latin typeface="Times New Roman" panose="02020603050405020304" pitchFamily="18" charset="0"/>
              </a:rPr>
              <a:t>Vers une </a:t>
            </a:r>
            <a:r>
              <a:rPr lang="fr-FR" sz="2400" i="1" dirty="0">
                <a:solidFill>
                  <a:srgbClr val="7030A0"/>
                </a:solidFill>
                <a:latin typeface="Castellar" panose="020A0402060406010301" pitchFamily="18" charset="0"/>
              </a:rPr>
              <a:t>élite scientifique</a:t>
            </a:r>
          </a:p>
        </p:txBody>
      </p:sp>
      <p:pic>
        <p:nvPicPr>
          <p:cNvPr id="4" name="Image 3">
            <a:extLst>
              <a:ext uri="{FF2B5EF4-FFF2-40B4-BE49-F238E27FC236}">
                <a16:creationId xmlns:a16="http://schemas.microsoft.com/office/drawing/2014/main" id="{F4B4ABB0-2B29-4AE6-8B33-49E3FC5166EF}"/>
              </a:ext>
            </a:extLst>
          </p:cNvPr>
          <p:cNvPicPr/>
          <p:nvPr/>
        </p:nvPicPr>
        <p:blipFill>
          <a:blip r:embed="rId2"/>
          <a:stretch/>
        </p:blipFill>
        <p:spPr>
          <a:xfrm>
            <a:off x="104274" y="1070811"/>
            <a:ext cx="6615613" cy="3994484"/>
          </a:xfrm>
          <a:prstGeom prst="rect">
            <a:avLst/>
          </a:prstGeom>
          <a:ln>
            <a:noFill/>
          </a:ln>
        </p:spPr>
      </p:pic>
      <p:pic>
        <p:nvPicPr>
          <p:cNvPr id="5" name="Image 4">
            <a:extLst>
              <a:ext uri="{FF2B5EF4-FFF2-40B4-BE49-F238E27FC236}">
                <a16:creationId xmlns:a16="http://schemas.microsoft.com/office/drawing/2014/main" id="{0AD35E7A-6921-4C3B-A14E-71830C26F1B8}"/>
              </a:ext>
            </a:extLst>
          </p:cNvPr>
          <p:cNvPicPr>
            <a:picLocks noChangeAspect="1"/>
          </p:cNvPicPr>
          <p:nvPr/>
        </p:nvPicPr>
        <p:blipFill>
          <a:blip r:embed="rId3"/>
          <a:stretch>
            <a:fillRect/>
          </a:stretch>
        </p:blipFill>
        <p:spPr>
          <a:xfrm>
            <a:off x="104275" y="3952744"/>
            <a:ext cx="3793958" cy="2837761"/>
          </a:xfrm>
          <a:prstGeom prst="rect">
            <a:avLst/>
          </a:prstGeom>
        </p:spPr>
      </p:pic>
      <p:pic>
        <p:nvPicPr>
          <p:cNvPr id="1026" name="Picture 2" descr="Sculptures de l'infini, inspirées par le ruban de Möbius. Arts et  mathématiques">
            <a:extLst>
              <a:ext uri="{FF2B5EF4-FFF2-40B4-BE49-F238E27FC236}">
                <a16:creationId xmlns:a16="http://schemas.microsoft.com/office/drawing/2014/main" id="{A93F5731-E114-492E-9834-767E63335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128" y="4830547"/>
            <a:ext cx="2819405" cy="1959958"/>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2">
            <a:extLst>
              <a:ext uri="{FF2B5EF4-FFF2-40B4-BE49-F238E27FC236}">
                <a16:creationId xmlns:a16="http://schemas.microsoft.com/office/drawing/2014/main" id="{0EA344E4-C0B9-4502-8DBD-1F14872C39C7}"/>
              </a:ext>
            </a:extLst>
          </p:cNvPr>
          <p:cNvSpPr txBox="1">
            <a:spLocks/>
          </p:cNvSpPr>
          <p:nvPr/>
        </p:nvSpPr>
        <p:spPr>
          <a:xfrm>
            <a:off x="6468533" y="5249332"/>
            <a:ext cx="5723467" cy="1541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2400" dirty="0">
                <a:latin typeface="Times New Roman" panose="02020603050405020304" pitchFamily="18" charset="0"/>
                <a:ea typeface="Cambria" panose="02040503050406030204" pitchFamily="18" charset="0"/>
              </a:rPr>
              <a:t>Alger et plus, </a:t>
            </a:r>
            <a:r>
              <a:rPr lang="fr-FR" sz="2400" dirty="0">
                <a:solidFill>
                  <a:schemeClr val="accent6">
                    <a:lumMod val="75000"/>
                  </a:schemeClr>
                </a:solidFill>
                <a:latin typeface="Times New Roman" panose="02020603050405020304" pitchFamily="18" charset="0"/>
                <a:ea typeface="Cambria" panose="02040503050406030204" pitchFamily="18" charset="0"/>
              </a:rPr>
              <a:t>Chlef, Mostaganem, Oran, Tlemcen, Sidi Bel Abbes, </a:t>
            </a:r>
            <a:r>
              <a:rPr lang="fr-FR" sz="2400" dirty="0">
                <a:solidFill>
                  <a:schemeClr val="accent4">
                    <a:lumMod val="75000"/>
                  </a:schemeClr>
                </a:solidFill>
                <a:latin typeface="Times New Roman" panose="02020603050405020304" pitchFamily="18" charset="0"/>
                <a:ea typeface="Cambria" panose="02040503050406030204" pitchFamily="18" charset="0"/>
              </a:rPr>
              <a:t>Sétif, Constantine, Annaba, Guelma, Batna,</a:t>
            </a:r>
            <a:r>
              <a:rPr lang="fr-FR" sz="2400" dirty="0">
                <a:latin typeface="Times New Roman" panose="02020603050405020304" pitchFamily="18" charset="0"/>
                <a:ea typeface="Cambria" panose="02040503050406030204" pitchFamily="18" charset="0"/>
              </a:rPr>
              <a:t> </a:t>
            </a:r>
            <a:r>
              <a:rPr lang="fr-FR" sz="2400" dirty="0">
                <a:solidFill>
                  <a:srgbClr val="00B0F0"/>
                </a:solidFill>
                <a:latin typeface="Times New Roman" panose="02020603050405020304" pitchFamily="18" charset="0"/>
                <a:ea typeface="Cambria" panose="02040503050406030204" pitchFamily="18" charset="0"/>
              </a:rPr>
              <a:t>Djelfa, Laghouat, Ouargla, El Oued, Biskra. </a:t>
            </a:r>
            <a:endParaRPr lang="fr-FR" sz="2400" dirty="0">
              <a:solidFill>
                <a:srgbClr val="00B0F0"/>
              </a:solidFill>
            </a:endParaRPr>
          </a:p>
        </p:txBody>
      </p:sp>
    </p:spTree>
    <p:extLst>
      <p:ext uri="{BB962C8B-B14F-4D97-AF65-F5344CB8AC3E}">
        <p14:creationId xmlns:p14="http://schemas.microsoft.com/office/powerpoint/2010/main" val="24269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55160" y="1"/>
            <a:ext cx="11840040" cy="66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fr-FR" sz="3600" b="1" i="1" strike="noStrike" spc="-1" dirty="0">
                <a:solidFill>
                  <a:srgbClr val="385623"/>
                </a:solidFill>
                <a:latin typeface="comic"/>
              </a:rPr>
              <a:t>La Vulgarisation en Algérie:  Un Acteur Engagé</a:t>
            </a:r>
            <a:endParaRPr lang="fr-FR" sz="3600" b="1" i="1" strike="noStrike" spc="-1" dirty="0">
              <a:latin typeface="Arial"/>
            </a:endParaRPr>
          </a:p>
        </p:txBody>
      </p:sp>
      <p:pic>
        <p:nvPicPr>
          <p:cNvPr id="116" name="Espace réservé du contenu 3"/>
          <p:cNvPicPr/>
          <p:nvPr/>
        </p:nvPicPr>
        <p:blipFill>
          <a:blip r:embed="rId2"/>
          <a:stretch/>
        </p:blipFill>
        <p:spPr>
          <a:xfrm>
            <a:off x="196200" y="666360"/>
            <a:ext cx="1585099" cy="6100920"/>
          </a:xfrm>
          <a:prstGeom prst="rect">
            <a:avLst/>
          </a:prstGeom>
          <a:ln>
            <a:noFill/>
          </a:ln>
        </p:spPr>
      </p:pic>
      <p:sp>
        <p:nvSpPr>
          <p:cNvPr id="117" name="TextShape 2"/>
          <p:cNvSpPr txBox="1"/>
          <p:nvPr/>
        </p:nvSpPr>
        <p:spPr>
          <a:xfrm>
            <a:off x="1934034" y="924548"/>
            <a:ext cx="10061166" cy="5842732"/>
          </a:xfrm>
          <a:prstGeom prst="rect">
            <a:avLst/>
          </a:prstGeom>
          <a:noFill/>
          <a:ln>
            <a:noFill/>
          </a:ln>
        </p:spPr>
        <p:txBody>
          <a:bodyPr lIns="90000" tIns="45000" rIns="90000" bIns="45000"/>
          <a:lstStyle/>
          <a:p>
            <a:pPr algn="just"/>
            <a:r>
              <a:rPr lang="fr-FR" sz="2000" b="1" i="1" strike="noStrike" spc="-1" dirty="0">
                <a:latin typeface="Arial"/>
                <a:ea typeface="Arial"/>
              </a:rPr>
              <a:t>Pierre </a:t>
            </a:r>
            <a:r>
              <a:rPr lang="fr-FR" sz="2000" b="1" i="1" strike="noStrike" spc="-1" dirty="0" err="1">
                <a:latin typeface="Arial"/>
                <a:ea typeface="Arial"/>
              </a:rPr>
              <a:t>Audin</a:t>
            </a:r>
            <a:r>
              <a:rPr lang="fr-FR" sz="2000" b="0" strike="noStrike" spc="-1" dirty="0">
                <a:latin typeface="Arial"/>
                <a:ea typeface="Arial"/>
              </a:rPr>
              <a:t>, professeur de mathématiques en 1978, agrégé en 1987, titulaire en 2002 d’un master Optimisation Jeux et Modélisation en Economie. </a:t>
            </a:r>
            <a:endParaRPr lang="fr-FR" sz="2000" b="0" strike="noStrike" spc="-1" dirty="0">
              <a:latin typeface="Arial"/>
            </a:endParaRPr>
          </a:p>
          <a:p>
            <a:pPr algn="just"/>
            <a:endParaRPr lang="fr-FR" sz="800" b="0" strike="noStrike" spc="-1" dirty="0">
              <a:latin typeface="Arial"/>
            </a:endParaRPr>
          </a:p>
          <a:p>
            <a:pPr algn="just"/>
            <a:r>
              <a:rPr lang="fr-FR" sz="2000" b="0" strike="noStrike" spc="-1" dirty="0">
                <a:latin typeface="Arial"/>
                <a:ea typeface="Arial"/>
              </a:rPr>
              <a:t>Membre co-fondateur, avec le professeur René </a:t>
            </a:r>
            <a:r>
              <a:rPr lang="fr-FR" sz="2000" b="0" strike="noStrike" spc="-1" dirty="0" err="1">
                <a:latin typeface="Arial"/>
                <a:ea typeface="Arial"/>
              </a:rPr>
              <a:t>Veillet</a:t>
            </a:r>
            <a:r>
              <a:rPr lang="fr-FR" sz="2000" b="0" strike="noStrike" spc="-1" dirty="0">
                <a:latin typeface="Arial"/>
                <a:ea typeface="Arial"/>
              </a:rPr>
              <a:t> et le mathématicien Pierre </a:t>
            </a:r>
            <a:r>
              <a:rPr lang="fr-FR" sz="2000" b="0" strike="noStrike" spc="-1" dirty="0" err="1">
                <a:latin typeface="Arial"/>
                <a:ea typeface="Arial"/>
              </a:rPr>
              <a:t>Duchet</a:t>
            </a:r>
            <a:r>
              <a:rPr lang="fr-FR" sz="2000" b="0" strike="noStrike" spc="-1" dirty="0">
                <a:latin typeface="Arial"/>
                <a:ea typeface="Arial"/>
              </a:rPr>
              <a:t>, de l’Association </a:t>
            </a:r>
            <a:r>
              <a:rPr lang="fr-FR" sz="2000" b="0" strike="noStrike" spc="-1" dirty="0" err="1">
                <a:latin typeface="Arial"/>
                <a:ea typeface="Arial"/>
              </a:rPr>
              <a:t>MATh.en.JEANS</a:t>
            </a:r>
            <a:r>
              <a:rPr lang="fr-FR" sz="2000" b="0" strike="noStrike" spc="-1" dirty="0">
                <a:latin typeface="Arial"/>
                <a:ea typeface="Arial"/>
              </a:rPr>
              <a:t> qui a reçu le Prix de la démarche scientifique à l’</a:t>
            </a:r>
            <a:r>
              <a:rPr lang="fr-FR" sz="2000" b="0" strike="noStrike" spc="-1" dirty="0" err="1">
                <a:latin typeface="Arial"/>
                <a:ea typeface="Arial"/>
              </a:rPr>
              <a:t>exposcience</a:t>
            </a:r>
            <a:r>
              <a:rPr lang="fr-FR" sz="2000" b="0" strike="noStrike" spc="-1" dirty="0">
                <a:latin typeface="Arial"/>
                <a:ea typeface="Arial"/>
              </a:rPr>
              <a:t> PERIF 90 et le Prix d’Alembert en 1992, a participé à ICME 7, à Québec en 1992. </a:t>
            </a:r>
            <a:endParaRPr lang="fr-FR" sz="2000" b="0" strike="noStrike" spc="-1" dirty="0">
              <a:latin typeface="Arial"/>
            </a:endParaRPr>
          </a:p>
          <a:p>
            <a:pPr algn="just"/>
            <a:endParaRPr lang="fr-FR" sz="800" b="0" strike="noStrike" spc="-1" dirty="0">
              <a:latin typeface="Arial"/>
            </a:endParaRPr>
          </a:p>
          <a:p>
            <a:pPr algn="just"/>
            <a:r>
              <a:rPr lang="fr-FR" sz="2000" b="0" strike="noStrike" spc="-1" dirty="0">
                <a:latin typeface="Arial"/>
                <a:ea typeface="Arial"/>
              </a:rPr>
              <a:t>Affecté en 1993 au Palais de la découverte dans le département de mathématiques, a développé avec Jean Brette les ateliers « récréations mathématiques » pour les groupes scolaires et le grand public. </a:t>
            </a:r>
            <a:endParaRPr lang="fr-FR" sz="2000" b="0" strike="noStrike" spc="-1" dirty="0">
              <a:latin typeface="Arial"/>
            </a:endParaRPr>
          </a:p>
          <a:p>
            <a:pPr algn="just"/>
            <a:endParaRPr lang="fr-FR" sz="800" b="0" strike="noStrike" spc="-1" dirty="0">
              <a:latin typeface="Arial"/>
            </a:endParaRPr>
          </a:p>
          <a:p>
            <a:pPr algn="just"/>
            <a:r>
              <a:rPr lang="fr-FR" sz="2000" b="0" strike="noStrike" spc="-1" dirty="0">
                <a:latin typeface="Arial"/>
                <a:ea typeface="Arial"/>
              </a:rPr>
              <a:t>A participé avec le Palais de la découverte et la DG-RSDT, Direction Générale de la Recherche Scientifique et du Développement Technologique, à l’organisation et la réalisation de plusieurs événements sur la vulgarisation des maths et des sciences en Algérie, à Alger, Tlemcen, Oran. Il est à l’origine d’une coopération entre </a:t>
            </a:r>
            <a:r>
              <a:rPr lang="fr-FR" sz="2000" b="0" strike="noStrike" spc="-1" dirty="0" err="1">
                <a:latin typeface="Arial"/>
                <a:ea typeface="Arial"/>
              </a:rPr>
              <a:t>Universcience</a:t>
            </a:r>
            <a:r>
              <a:rPr lang="fr-FR" sz="2000" b="0" strike="noStrike" spc="-1" dirty="0">
                <a:latin typeface="Arial"/>
                <a:ea typeface="Arial"/>
              </a:rPr>
              <a:t> et la DG-RSDT à partir de 2011, avec formations de médiateurs scientifiques algériens et dons d’expositions d’</a:t>
            </a:r>
            <a:r>
              <a:rPr lang="fr-FR" sz="2000" b="0" strike="noStrike" spc="-1" dirty="0" err="1">
                <a:latin typeface="Arial"/>
                <a:ea typeface="Arial"/>
              </a:rPr>
              <a:t>Universcience</a:t>
            </a:r>
            <a:r>
              <a:rPr lang="fr-FR" sz="2000" b="0" strike="noStrike" spc="-1" dirty="0">
                <a:latin typeface="Arial"/>
                <a:ea typeface="Arial"/>
              </a:rPr>
              <a:t> à la DG-RSDT. A participé à EMF, espace mathématique francophone, en 2012 à Genève, 2015 à Alger, 2018 à Paris. Membre du groupe </a:t>
            </a:r>
            <a:r>
              <a:rPr lang="fr-FR" sz="2000" b="0" strike="noStrike" spc="-1" dirty="0" err="1">
                <a:latin typeface="Arial"/>
                <a:ea typeface="Arial"/>
              </a:rPr>
              <a:t>AlPaGe</a:t>
            </a:r>
            <a:r>
              <a:rPr lang="fr-FR" sz="2000" b="0" strike="noStrike" spc="-1" dirty="0">
                <a:latin typeface="Arial"/>
                <a:ea typeface="Arial"/>
              </a:rPr>
              <a:t>.</a:t>
            </a:r>
            <a:endParaRPr lang="fr-FR" sz="2000" b="0" strike="noStrike" spc="-1" dirty="0">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F3CE2110-0B97-445E-AA5E-10C84CC0AE03}"/>
              </a:ext>
            </a:extLst>
          </p:cNvPr>
          <p:cNvPicPr>
            <a:picLocks noChangeAspect="1"/>
          </p:cNvPicPr>
          <p:nvPr/>
        </p:nvPicPr>
        <p:blipFill>
          <a:blip r:embed="rId2"/>
          <a:stretch>
            <a:fillRect/>
          </a:stretch>
        </p:blipFill>
        <p:spPr>
          <a:xfrm>
            <a:off x="1255058" y="913627"/>
            <a:ext cx="9950824" cy="5944373"/>
          </a:xfrm>
          <a:prstGeom prst="rect">
            <a:avLst/>
          </a:prstGeom>
        </p:spPr>
      </p:pic>
      <p:sp>
        <p:nvSpPr>
          <p:cNvPr id="80" name="Titre 1">
            <a:extLst>
              <a:ext uri="{FF2B5EF4-FFF2-40B4-BE49-F238E27FC236}">
                <a16:creationId xmlns:a16="http://schemas.microsoft.com/office/drawing/2014/main" id="{E73E5AEE-3617-4DE2-9D6D-F552D5B2EC18}"/>
              </a:ext>
            </a:extLst>
          </p:cNvPr>
          <p:cNvSpPr txBox="1">
            <a:spLocks/>
          </p:cNvSpPr>
          <p:nvPr/>
        </p:nvSpPr>
        <p:spPr>
          <a:xfrm>
            <a:off x="838200" y="0"/>
            <a:ext cx="10515600" cy="1057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a:solidFill>
                  <a:schemeClr val="accent6">
                    <a:lumMod val="50000"/>
                  </a:schemeClr>
                </a:solidFill>
              </a:rPr>
              <a:t>Premier Atelier: récréations mathématiques</a:t>
            </a:r>
            <a:endParaRPr lang="fr-FR" b="1" dirty="0">
              <a:solidFill>
                <a:schemeClr val="accent6">
                  <a:lumMod val="50000"/>
                </a:schemeClr>
              </a:solidFill>
            </a:endParaRPr>
          </a:p>
        </p:txBody>
      </p:sp>
    </p:spTree>
    <p:extLst>
      <p:ext uri="{BB962C8B-B14F-4D97-AF65-F5344CB8AC3E}">
        <p14:creationId xmlns:p14="http://schemas.microsoft.com/office/powerpoint/2010/main" val="618740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1C2EC9E1-FECB-4020-B31E-21AA176C30E5}"/>
              </a:ext>
            </a:extLst>
          </p:cNvPr>
          <p:cNvPicPr>
            <a:picLocks noGrp="1" noChangeAspect="1"/>
          </p:cNvPicPr>
          <p:nvPr>
            <p:ph idx="1"/>
          </p:nvPr>
        </p:nvPicPr>
        <p:blipFill>
          <a:blip r:embed="rId2"/>
          <a:stretch>
            <a:fillRect/>
          </a:stretch>
        </p:blipFill>
        <p:spPr>
          <a:xfrm>
            <a:off x="838200" y="600470"/>
            <a:ext cx="10515600" cy="6257530"/>
          </a:xfrm>
        </p:spPr>
      </p:pic>
      <p:sp>
        <p:nvSpPr>
          <p:cNvPr id="8" name="Titre 1">
            <a:extLst>
              <a:ext uri="{FF2B5EF4-FFF2-40B4-BE49-F238E27FC236}">
                <a16:creationId xmlns:a16="http://schemas.microsoft.com/office/drawing/2014/main" id="{7F667BFE-1696-4FA0-8F8D-582B5A62ACFF}"/>
              </a:ext>
            </a:extLst>
          </p:cNvPr>
          <p:cNvSpPr>
            <a:spLocks noGrp="1"/>
          </p:cNvSpPr>
          <p:nvPr>
            <p:ph type="title"/>
          </p:nvPr>
        </p:nvSpPr>
        <p:spPr>
          <a:xfrm>
            <a:off x="838200" y="-161361"/>
            <a:ext cx="10515600" cy="1057836"/>
          </a:xfrm>
        </p:spPr>
        <p:txBody>
          <a:bodyPr>
            <a:normAutofit/>
          </a:bodyPr>
          <a:lstStyle/>
          <a:p>
            <a:pPr algn="ctr"/>
            <a:r>
              <a:rPr lang="fr-FR" b="1" dirty="0">
                <a:solidFill>
                  <a:schemeClr val="accent6">
                    <a:lumMod val="50000"/>
                  </a:schemeClr>
                </a:solidFill>
              </a:rPr>
              <a:t>Premier Atelier: récréations mathématiques</a:t>
            </a:r>
          </a:p>
        </p:txBody>
      </p:sp>
    </p:spTree>
    <p:extLst>
      <p:ext uri="{BB962C8B-B14F-4D97-AF65-F5344CB8AC3E}">
        <p14:creationId xmlns:p14="http://schemas.microsoft.com/office/powerpoint/2010/main" val="1739321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AE8E3E54-53E0-4341-BA6C-D8D356773C25}"/>
              </a:ext>
            </a:extLst>
          </p:cNvPr>
          <p:cNvSpPr/>
          <p:nvPr/>
        </p:nvSpPr>
        <p:spPr>
          <a:xfrm>
            <a:off x="0" y="60480"/>
            <a:ext cx="12071582" cy="12462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4800" b="1" i="1" strike="noStrike" spc="-1" dirty="0">
                <a:solidFill>
                  <a:schemeClr val="accent5">
                    <a:lumMod val="50000"/>
                  </a:schemeClr>
                </a:solidFill>
                <a:latin typeface="Calibri Light"/>
              </a:rPr>
              <a:t>Deuxième atelier: cycle de conférences dans les lycées</a:t>
            </a:r>
            <a:endParaRPr lang="fr-FR" sz="4800" b="1" i="1" strike="noStrike" spc="-1" dirty="0">
              <a:solidFill>
                <a:schemeClr val="accent5">
                  <a:lumMod val="50000"/>
                </a:schemeClr>
              </a:solidFill>
              <a:latin typeface="Arial"/>
            </a:endParaRPr>
          </a:p>
        </p:txBody>
      </p:sp>
      <p:pic>
        <p:nvPicPr>
          <p:cNvPr id="8" name="Image 7">
            <a:extLst>
              <a:ext uri="{FF2B5EF4-FFF2-40B4-BE49-F238E27FC236}">
                <a16:creationId xmlns:a16="http://schemas.microsoft.com/office/drawing/2014/main" id="{C3F080F3-B73F-409C-A7B1-B7D0BFB50ADE}"/>
              </a:ext>
            </a:extLst>
          </p:cNvPr>
          <p:cNvPicPr>
            <a:picLocks noChangeAspect="1"/>
          </p:cNvPicPr>
          <p:nvPr/>
        </p:nvPicPr>
        <p:blipFill>
          <a:blip r:embed="rId3"/>
          <a:stretch>
            <a:fillRect/>
          </a:stretch>
        </p:blipFill>
        <p:spPr>
          <a:xfrm>
            <a:off x="-23438" y="1463040"/>
            <a:ext cx="5387906" cy="5334480"/>
          </a:xfrm>
          <a:prstGeom prst="rect">
            <a:avLst/>
          </a:prstGeom>
        </p:spPr>
      </p:pic>
      <p:sp>
        <p:nvSpPr>
          <p:cNvPr id="10" name="ZoneTexte 9">
            <a:extLst>
              <a:ext uri="{FF2B5EF4-FFF2-40B4-BE49-F238E27FC236}">
                <a16:creationId xmlns:a16="http://schemas.microsoft.com/office/drawing/2014/main" id="{99A77C3B-9607-411A-88F2-34BBF7473DBA}"/>
              </a:ext>
            </a:extLst>
          </p:cNvPr>
          <p:cNvSpPr txBox="1"/>
          <p:nvPr/>
        </p:nvSpPr>
        <p:spPr>
          <a:xfrm>
            <a:off x="5364468" y="1463040"/>
            <a:ext cx="6827532" cy="4462760"/>
          </a:xfrm>
          <a:prstGeom prst="rect">
            <a:avLst/>
          </a:prstGeom>
          <a:noFill/>
        </p:spPr>
        <p:txBody>
          <a:bodyPr wrap="square">
            <a:spAutoFit/>
          </a:bodyPr>
          <a:lstStyle/>
          <a:p>
            <a:pPr algn="just">
              <a:spcAft>
                <a:spcPts val="840"/>
              </a:spcAft>
            </a:pPr>
            <a:r>
              <a:rPr lang="hu-HU" sz="2400" b="1" kern="50" dirty="0">
                <a:effectLst/>
                <a:latin typeface="Times New Roman" panose="02020603050405020304" pitchFamily="18" charset="0"/>
                <a:ea typeface="SimSun" panose="02010600030101010101" pitchFamily="2" charset="-122"/>
                <a:cs typeface="Amiri"/>
              </a:rPr>
              <a:t>Son implication dans la diffusion et la valorisation des mathématiques en Algérie. </a:t>
            </a:r>
            <a:endParaRPr lang="fr-FR" sz="2400" b="1" kern="50" dirty="0">
              <a:effectLst/>
              <a:latin typeface="Times New Roman" panose="02020603050405020304" pitchFamily="18" charset="0"/>
              <a:ea typeface="SimSun" panose="02010600030101010101" pitchFamily="2" charset="-122"/>
              <a:cs typeface="Amiri"/>
            </a:endParaRPr>
          </a:p>
          <a:p>
            <a:pPr algn="just">
              <a:spcAft>
                <a:spcPts val="840"/>
              </a:spcAft>
            </a:pPr>
            <a:r>
              <a:rPr lang="fr-FR" sz="2400" kern="50" dirty="0">
                <a:effectLst/>
                <a:latin typeface="Times New Roman" panose="02020603050405020304" pitchFamily="18" charset="0"/>
                <a:ea typeface="SimSun" panose="02010600030101010101" pitchFamily="2" charset="-122"/>
                <a:cs typeface="Amiri"/>
              </a:rPr>
              <a:t>S</a:t>
            </a:r>
            <a:r>
              <a:rPr lang="hu-HU" sz="2400" kern="50" dirty="0">
                <a:effectLst/>
                <a:latin typeface="Times New Roman" panose="02020603050405020304" pitchFamily="18" charset="0"/>
                <a:ea typeface="SimSun" panose="02010600030101010101" pitchFamily="2" charset="-122"/>
                <a:cs typeface="Amiri"/>
              </a:rPr>
              <a:t>a contribution était remarquable en 2000 pour l’année mondiale des mathématiques. </a:t>
            </a:r>
            <a:endParaRPr lang="fr-FR" sz="2400" kern="50" dirty="0">
              <a:effectLst/>
              <a:latin typeface="Times New Roman" panose="02020603050405020304" pitchFamily="18" charset="0"/>
              <a:ea typeface="SimSun" panose="02010600030101010101" pitchFamily="2" charset="-122"/>
              <a:cs typeface="Amiri"/>
            </a:endParaRPr>
          </a:p>
          <a:p>
            <a:pPr algn="just">
              <a:spcAft>
                <a:spcPts val="840"/>
              </a:spcAft>
            </a:pPr>
            <a:r>
              <a:rPr lang="hu-HU" sz="2400" kern="50" dirty="0">
                <a:effectLst/>
                <a:latin typeface="Times New Roman" panose="02020603050405020304" pitchFamily="18" charset="0"/>
                <a:ea typeface="SimSun" panose="02010600030101010101" pitchFamily="2" charset="-122"/>
                <a:cs typeface="Amiri"/>
              </a:rPr>
              <a:t>Il a aussi été à l’origine des support distribués en 2010 pour la caravane du savoir qui était dédiée à la mathématique, et à cette occasion il a fait plusieurs conférences dans des lycées à Alger. </a:t>
            </a:r>
            <a:endParaRPr lang="fr-FR" sz="2400" kern="50" dirty="0">
              <a:effectLst/>
              <a:latin typeface="Times New Roman" panose="02020603050405020304" pitchFamily="18" charset="0"/>
              <a:ea typeface="SimSun" panose="02010600030101010101" pitchFamily="2" charset="-122"/>
              <a:cs typeface="Amiri"/>
            </a:endParaRPr>
          </a:p>
          <a:p>
            <a:pPr algn="just">
              <a:spcAft>
                <a:spcPts val="840"/>
              </a:spcAft>
            </a:pPr>
            <a:r>
              <a:rPr lang="hu-HU" sz="2400" kern="50" dirty="0">
                <a:effectLst/>
                <a:latin typeface="Times New Roman" panose="02020603050405020304" pitchFamily="18" charset="0"/>
                <a:ea typeface="SimSun" panose="02010600030101010101" pitchFamily="2" charset="-122"/>
                <a:cs typeface="Amiri"/>
              </a:rPr>
              <a:t>C’est aussi lui qui a initié la collaboration de l’Algérie avec le Palais de la découverte. Notre médiateur principal était Pierre Audin</a:t>
            </a:r>
            <a:r>
              <a:rPr lang="fr-FR" sz="2400" kern="50" dirty="0">
                <a:effectLst/>
                <a:latin typeface="Times New Roman" panose="02020603050405020304" pitchFamily="18" charset="0"/>
                <a:ea typeface="SimSun" panose="02010600030101010101" pitchFamily="2" charset="-122"/>
                <a:cs typeface="Amiri"/>
              </a:rPr>
              <a:t>.</a:t>
            </a:r>
            <a:endParaRPr lang="fr-FR" sz="2400" kern="50" dirty="0">
              <a:effectLst/>
              <a:latin typeface="PT Serif"/>
              <a:ea typeface="SimSun" panose="02010600030101010101" pitchFamily="2" charset="-122"/>
              <a:cs typeface="PT Serif"/>
            </a:endParaRPr>
          </a:p>
        </p:txBody>
      </p:sp>
    </p:spTree>
    <p:extLst>
      <p:ext uri="{BB962C8B-B14F-4D97-AF65-F5344CB8AC3E}">
        <p14:creationId xmlns:p14="http://schemas.microsoft.com/office/powerpoint/2010/main" val="91997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26492D-53A4-4584-BBD5-C6FF5BCB58BD}"/>
              </a:ext>
            </a:extLst>
          </p:cNvPr>
          <p:cNvSpPr>
            <a:spLocks noGrp="1"/>
          </p:cNvSpPr>
          <p:nvPr>
            <p:ph type="title"/>
          </p:nvPr>
        </p:nvSpPr>
        <p:spPr>
          <a:xfrm>
            <a:off x="0" y="1201271"/>
            <a:ext cx="11654118" cy="5656729"/>
          </a:xfrm>
        </p:spPr>
        <p:txBody>
          <a:bodyPr>
            <a:normAutofit/>
          </a:bodyPr>
          <a:lstStyle/>
          <a:p>
            <a:pPr>
              <a:lnSpc>
                <a:spcPts val="3580"/>
              </a:lnSpc>
              <a:spcBef>
                <a:spcPts val="0"/>
              </a:spcBef>
            </a:pPr>
            <a:r>
              <a:rPr lang="fr-FR" sz="2400" b="1" i="1" dirty="0">
                <a:effectLst/>
                <a:latin typeface="Times New Roman" panose="02020603050405020304" pitchFamily="18" charset="0"/>
                <a:ea typeface="Cambria" panose="02040503050406030204" pitchFamily="18" charset="0"/>
              </a:rPr>
              <a:t>Dix thèmes sont abordés : </a:t>
            </a:r>
            <a:br>
              <a:rPr lang="fr-FR" sz="2400" dirty="0">
                <a:effectLst/>
                <a:latin typeface="Times New Roman" panose="02020603050405020304" pitchFamily="18" charset="0"/>
                <a:ea typeface="Cambria" panose="02040503050406030204" pitchFamily="18" charset="0"/>
              </a:rPr>
            </a:br>
            <a:r>
              <a:rPr lang="fr-FR" sz="2400" dirty="0">
                <a:effectLst/>
                <a:latin typeface="Times New Roman" panose="02020603050405020304" pitchFamily="18" charset="0"/>
                <a:ea typeface="Cambria" panose="02040503050406030204" pitchFamily="18" charset="0"/>
              </a:rPr>
              <a:t>	</a:t>
            </a:r>
            <a:r>
              <a:rPr lang="fr-FR" sz="2400" b="1" dirty="0">
                <a:effectLst/>
                <a:latin typeface="Calibri" panose="020F0502020204030204" pitchFamily="34" charset="0"/>
                <a:ea typeface="Calibri" panose="020F0502020204030204" pitchFamily="34" charset="0"/>
                <a:cs typeface="Arial" panose="020B0604020202020204" pitchFamily="34" charset="0"/>
              </a:rPr>
              <a:t>optimiser</a:t>
            </a:r>
            <a:r>
              <a:rPr lang="fr-FR" sz="2400" dirty="0">
                <a:effectLst/>
                <a:latin typeface="Calibri" panose="020F0502020204030204" pitchFamily="34" charset="0"/>
                <a:ea typeface="Calibri" panose="020F0502020204030204" pitchFamily="34" charset="0"/>
                <a:cs typeface="Arial" panose="020B0604020202020204" pitchFamily="34" charset="0"/>
              </a:rPr>
              <a:t> (bulles de savon, le plus court chemin, la meilleure forme), </a:t>
            </a:r>
            <a:br>
              <a:rPr lang="fr-FR" sz="2400" dirty="0">
                <a:effectLst/>
                <a:latin typeface="Calibri" panose="020F0502020204030204" pitchFamily="34" charset="0"/>
                <a:ea typeface="Calibri" panose="020F0502020204030204" pitchFamily="34" charset="0"/>
                <a:cs typeface="Arial" panose="020B0604020202020204" pitchFamily="34" charset="0"/>
              </a:rPr>
            </a:br>
            <a:r>
              <a:rPr lang="fr-FR" sz="2400" dirty="0">
                <a:effectLst/>
                <a:latin typeface="Calibri" panose="020F0502020204030204" pitchFamily="34" charset="0"/>
                <a:ea typeface="Calibri" panose="020F0502020204030204" pitchFamily="34" charset="0"/>
                <a:cs typeface="Arial" panose="020B0604020202020204" pitchFamily="34" charset="0"/>
              </a:rPr>
              <a:t>	</a:t>
            </a:r>
            <a:r>
              <a:rPr lang="fr-FR" sz="2400" b="1" dirty="0">
                <a:effectLst/>
                <a:latin typeface="Calibri" panose="020F0502020204030204" pitchFamily="34" charset="0"/>
                <a:ea typeface="Calibri" panose="020F0502020204030204" pitchFamily="34" charset="0"/>
                <a:cs typeface="Arial" panose="020B0604020202020204" pitchFamily="34" charset="0"/>
              </a:rPr>
              <a:t>remplir l’espace</a:t>
            </a:r>
            <a:r>
              <a:rPr lang="fr-FR" sz="2400" dirty="0">
                <a:effectLst/>
                <a:latin typeface="Calibri" panose="020F0502020204030204" pitchFamily="34" charset="0"/>
                <a:ea typeface="Calibri" panose="020F0502020204030204" pitchFamily="34" charset="0"/>
                <a:cs typeface="Arial" panose="020B0604020202020204" pitchFamily="34" charset="0"/>
              </a:rPr>
              <a:t> (empiler les oranges, polyèdres, problèmes complexes,..),</a:t>
            </a:r>
            <a:br>
              <a:rPr lang="fr-FR" sz="2400" dirty="0">
                <a:effectLst/>
                <a:latin typeface="Calibri" panose="020F0502020204030204" pitchFamily="34" charset="0"/>
                <a:ea typeface="Calibri" panose="020F0502020204030204" pitchFamily="34" charset="0"/>
                <a:cs typeface="Arial" panose="020B0604020202020204" pitchFamily="34" charset="0"/>
              </a:rPr>
            </a:br>
            <a:r>
              <a:rPr lang="fr-FR" sz="2400" dirty="0">
                <a:effectLst/>
                <a:latin typeface="Calibri" panose="020F0502020204030204" pitchFamily="34" charset="0"/>
                <a:ea typeface="Calibri" panose="020F0502020204030204" pitchFamily="34" charset="0"/>
                <a:cs typeface="Arial" panose="020B0604020202020204" pitchFamily="34" charset="0"/>
              </a:rPr>
              <a:t>	</a:t>
            </a:r>
            <a:r>
              <a:rPr lang="fr-FR" sz="2400" b="1" dirty="0">
                <a:effectLst/>
                <a:latin typeface="Calibri" panose="020F0502020204030204" pitchFamily="34" charset="0"/>
                <a:ea typeface="Calibri" panose="020F0502020204030204" pitchFamily="34" charset="0"/>
                <a:cs typeface="Arial" panose="020B0604020202020204" pitchFamily="34" charset="0"/>
              </a:rPr>
              <a:t>lire la nature</a:t>
            </a:r>
            <a:r>
              <a:rPr lang="fr-FR" sz="2400" dirty="0">
                <a:effectLst/>
                <a:latin typeface="Calibri" panose="020F0502020204030204" pitchFamily="34" charset="0"/>
                <a:ea typeface="Calibri" panose="020F0502020204030204" pitchFamily="34" charset="0"/>
                <a:cs typeface="Arial" panose="020B0604020202020204" pitchFamily="34" charset="0"/>
              </a:rPr>
              <a:t> (spirales dans la nature, monde fractale, coniques de l’espace),</a:t>
            </a:r>
            <a:br>
              <a:rPr lang="fr-FR" sz="2400" dirty="0">
                <a:effectLst/>
                <a:latin typeface="Calibri" panose="020F0502020204030204" pitchFamily="34" charset="0"/>
                <a:ea typeface="Calibri" panose="020F0502020204030204" pitchFamily="34" charset="0"/>
                <a:cs typeface="Arial" panose="020B0604020202020204" pitchFamily="34" charset="0"/>
              </a:rPr>
            </a:br>
            <a:r>
              <a:rPr lang="fr-FR" sz="2400" dirty="0">
                <a:effectLst/>
                <a:latin typeface="Calibri" panose="020F0502020204030204" pitchFamily="34" charset="0"/>
                <a:ea typeface="Calibri" panose="020F0502020204030204" pitchFamily="34" charset="0"/>
                <a:cs typeface="Arial" panose="020B0604020202020204" pitchFamily="34" charset="0"/>
              </a:rPr>
              <a:t>	</a:t>
            </a:r>
            <a:r>
              <a:rPr lang="fr-FR" sz="2400" b="1" dirty="0">
                <a:effectLst/>
                <a:latin typeface="Calibri" panose="020F0502020204030204" pitchFamily="34" charset="0"/>
                <a:ea typeface="Calibri" panose="020F0502020204030204" pitchFamily="34" charset="0"/>
                <a:cs typeface="Arial" panose="020B0604020202020204" pitchFamily="34" charset="0"/>
              </a:rPr>
              <a:t>paver le sol </a:t>
            </a:r>
            <a:r>
              <a:rPr lang="fr-FR" sz="2400" dirty="0">
                <a:effectLst/>
                <a:latin typeface="Calibri" panose="020F0502020204030204" pitchFamily="34" charset="0"/>
                <a:ea typeface="Calibri" panose="020F0502020204030204" pitchFamily="34" charset="0"/>
                <a:cs typeface="Arial" panose="020B0604020202020204" pitchFamily="34" charset="0"/>
              </a:rPr>
              <a:t>(l’art des pavages, kaléidoscopes, où suis-je ?),</a:t>
            </a:r>
            <a:br>
              <a:rPr lang="fr-FR" sz="2400" dirty="0">
                <a:effectLst/>
                <a:latin typeface="Calibri" panose="020F0502020204030204" pitchFamily="34" charset="0"/>
                <a:ea typeface="Calibri" panose="020F0502020204030204" pitchFamily="34" charset="0"/>
                <a:cs typeface="Arial" panose="020B0604020202020204" pitchFamily="34" charset="0"/>
              </a:rPr>
            </a:br>
            <a:r>
              <a:rPr lang="fr-FR" sz="2400" dirty="0">
                <a:effectLst/>
                <a:latin typeface="Calibri" panose="020F0502020204030204" pitchFamily="34" charset="0"/>
                <a:ea typeface="Calibri" panose="020F0502020204030204" pitchFamily="34" charset="0"/>
                <a:cs typeface="Arial" panose="020B0604020202020204" pitchFamily="34" charset="0"/>
              </a:rPr>
              <a:t>	</a:t>
            </a:r>
            <a:r>
              <a:rPr lang="fr-FR" sz="2400" b="1" dirty="0">
                <a:effectLst/>
                <a:latin typeface="Calibri" panose="020F0502020204030204" pitchFamily="34" charset="0"/>
                <a:ea typeface="Calibri" panose="020F0502020204030204" pitchFamily="34" charset="0"/>
                <a:cs typeface="Arial" panose="020B0604020202020204" pitchFamily="34" charset="0"/>
              </a:rPr>
              <a:t>prouver </a:t>
            </a:r>
            <a:r>
              <a:rPr lang="fr-FR" sz="2400" dirty="0">
                <a:effectLst/>
                <a:latin typeface="Calibri" panose="020F0502020204030204" pitchFamily="34" charset="0"/>
                <a:ea typeface="Calibri" panose="020F0502020204030204" pitchFamily="34" charset="0"/>
                <a:cs typeface="Arial" panose="020B0604020202020204" pitchFamily="34" charset="0"/>
              </a:rPr>
              <a:t>(Pythagore, nombres et figures, est ce bien vrai ?)</a:t>
            </a:r>
            <a:br>
              <a:rPr lang="fr-FR" sz="2400" dirty="0">
                <a:effectLst/>
                <a:latin typeface="Calibri" panose="020F0502020204030204" pitchFamily="34" charset="0"/>
                <a:ea typeface="Calibri" panose="020F0502020204030204" pitchFamily="34" charset="0"/>
                <a:cs typeface="Arial" panose="020B0604020202020204" pitchFamily="34" charset="0"/>
              </a:rPr>
            </a:br>
            <a:r>
              <a:rPr lang="fr-FR" sz="2400" dirty="0">
                <a:effectLst/>
                <a:latin typeface="Calibri" panose="020F0502020204030204" pitchFamily="34" charset="0"/>
                <a:ea typeface="Calibri" panose="020F0502020204030204" pitchFamily="34" charset="0"/>
                <a:cs typeface="Arial" panose="020B0604020202020204" pitchFamily="34" charset="0"/>
              </a:rPr>
              <a:t>	</a:t>
            </a:r>
            <a:r>
              <a:rPr lang="fr-FR" sz="2400" b="1" dirty="0">
                <a:effectLst/>
                <a:latin typeface="Calibri" panose="020F0502020204030204" pitchFamily="34" charset="0"/>
                <a:ea typeface="Calibri" panose="020F0502020204030204" pitchFamily="34" charset="0"/>
                <a:cs typeface="Arial" panose="020B0604020202020204" pitchFamily="34" charset="0"/>
              </a:rPr>
              <a:t>construire </a:t>
            </a:r>
            <a:r>
              <a:rPr lang="fr-FR" sz="2400" dirty="0">
                <a:effectLst/>
                <a:latin typeface="Calibri" panose="020F0502020204030204" pitchFamily="34" charset="0"/>
                <a:ea typeface="Calibri" panose="020F0502020204030204" pitchFamily="34" charset="0"/>
                <a:cs typeface="Arial" panose="020B0604020202020204" pitchFamily="34" charset="0"/>
              </a:rPr>
              <a:t>(courbes et vitesses, courbes et volumes, courbes lisses)</a:t>
            </a:r>
            <a:br>
              <a:rPr lang="fr-FR" sz="2400" dirty="0">
                <a:effectLst/>
                <a:latin typeface="Calibri" panose="020F0502020204030204" pitchFamily="34" charset="0"/>
                <a:ea typeface="Calibri" panose="020F0502020204030204" pitchFamily="34" charset="0"/>
                <a:cs typeface="Arial" panose="020B0604020202020204" pitchFamily="34" charset="0"/>
              </a:rPr>
            </a:br>
            <a:r>
              <a:rPr lang="fr-FR" sz="2400" dirty="0">
                <a:effectLst/>
                <a:latin typeface="Calibri" panose="020F0502020204030204" pitchFamily="34" charset="0"/>
                <a:ea typeface="Calibri" panose="020F0502020204030204" pitchFamily="34" charset="0"/>
                <a:cs typeface="Arial" panose="020B0604020202020204" pitchFamily="34" charset="0"/>
              </a:rPr>
              <a:t>	</a:t>
            </a:r>
            <a:r>
              <a:rPr lang="fr-FR" sz="2400" b="1" dirty="0">
                <a:effectLst/>
                <a:latin typeface="Calibri" panose="020F0502020204030204" pitchFamily="34" charset="0"/>
                <a:ea typeface="Calibri" panose="020F0502020204030204" pitchFamily="34" charset="0"/>
                <a:cs typeface="Arial" panose="020B0604020202020204" pitchFamily="34" charset="0"/>
              </a:rPr>
              <a:t>estimer – prévoir </a:t>
            </a:r>
            <a:r>
              <a:rPr lang="fr-FR" sz="2400" dirty="0">
                <a:effectLst/>
                <a:latin typeface="Calibri" panose="020F0502020204030204" pitchFamily="34" charset="0"/>
                <a:ea typeface="Calibri" panose="020F0502020204030204" pitchFamily="34" charset="0"/>
                <a:cs typeface="Arial" panose="020B0604020202020204" pitchFamily="34" charset="0"/>
              </a:rPr>
              <a:t>(deux boules rouges ?, Bingo !, et le gagnant est ?)</a:t>
            </a:r>
            <a:br>
              <a:rPr lang="fr-FR" sz="2400" dirty="0">
                <a:effectLst/>
                <a:latin typeface="Calibri" panose="020F0502020204030204" pitchFamily="34" charset="0"/>
                <a:ea typeface="Calibri" panose="020F0502020204030204" pitchFamily="34" charset="0"/>
                <a:cs typeface="Arial" panose="020B0604020202020204" pitchFamily="34" charset="0"/>
              </a:rPr>
            </a:br>
            <a:r>
              <a:rPr lang="fr-FR" sz="2400" dirty="0">
                <a:effectLst/>
                <a:latin typeface="Calibri" panose="020F0502020204030204" pitchFamily="34" charset="0"/>
                <a:ea typeface="Calibri" panose="020F0502020204030204" pitchFamily="34" charset="0"/>
                <a:cs typeface="Arial" panose="020B0604020202020204" pitchFamily="34" charset="0"/>
              </a:rPr>
              <a:t>	</a:t>
            </a:r>
            <a:r>
              <a:rPr lang="fr-FR" sz="2400" b="1" dirty="0">
                <a:effectLst/>
                <a:latin typeface="Calibri" panose="020F0502020204030204" pitchFamily="34" charset="0"/>
                <a:ea typeface="Calibri" panose="020F0502020204030204" pitchFamily="34" charset="0"/>
                <a:cs typeface="Arial" panose="020B0604020202020204" pitchFamily="34" charset="0"/>
              </a:rPr>
              <a:t>calculer </a:t>
            </a:r>
            <a:r>
              <a:rPr lang="fr-FR" sz="2400" dirty="0">
                <a:effectLst/>
                <a:latin typeface="Calibri" panose="020F0502020204030204" pitchFamily="34" charset="0"/>
                <a:ea typeface="Calibri" panose="020F0502020204030204" pitchFamily="34" charset="0"/>
                <a:cs typeface="Arial" panose="020B0604020202020204" pitchFamily="34" charset="0"/>
              </a:rPr>
              <a:t>(avec la tête et les mains, nombres premiers, images numériques)</a:t>
            </a:r>
            <a:br>
              <a:rPr lang="fr-FR" sz="2400" dirty="0">
                <a:effectLst/>
                <a:latin typeface="Calibri" panose="020F0502020204030204" pitchFamily="34" charset="0"/>
                <a:ea typeface="Calibri" panose="020F0502020204030204" pitchFamily="34" charset="0"/>
                <a:cs typeface="Arial" panose="020B0604020202020204" pitchFamily="34" charset="0"/>
              </a:rPr>
            </a:br>
            <a:r>
              <a:rPr lang="fr-FR" sz="2400" dirty="0">
                <a:effectLst/>
                <a:latin typeface="Calibri" panose="020F0502020204030204" pitchFamily="34" charset="0"/>
                <a:ea typeface="Calibri" panose="020F0502020204030204" pitchFamily="34" charset="0"/>
                <a:cs typeface="Arial" panose="020B0604020202020204" pitchFamily="34" charset="0"/>
              </a:rPr>
              <a:t>	</a:t>
            </a:r>
            <a:r>
              <a:rPr lang="fr-FR" sz="2400" b="1" dirty="0">
                <a:effectLst/>
                <a:latin typeface="Calibri" panose="020F0502020204030204" pitchFamily="34" charset="0"/>
                <a:ea typeface="Calibri" panose="020F0502020204030204" pitchFamily="34" charset="0"/>
                <a:cs typeface="Arial" panose="020B0604020202020204" pitchFamily="34" charset="0"/>
              </a:rPr>
              <a:t>se connecter </a:t>
            </a:r>
            <a:r>
              <a:rPr lang="fr-FR" sz="2400" dirty="0">
                <a:effectLst/>
                <a:latin typeface="Calibri" panose="020F0502020204030204" pitchFamily="34" charset="0"/>
                <a:ea typeface="Calibri" panose="020F0502020204030204" pitchFamily="34" charset="0"/>
                <a:cs typeface="Arial" panose="020B0604020202020204" pitchFamily="34" charset="0"/>
              </a:rPr>
              <a:t>(un seul trait, quatre couleurs suffisent, allo c’est toi ?)</a:t>
            </a:r>
            <a:br>
              <a:rPr lang="fr-FR" sz="2400" dirty="0">
                <a:effectLst/>
                <a:latin typeface="Calibri" panose="020F0502020204030204" pitchFamily="34" charset="0"/>
                <a:ea typeface="Calibri" panose="020F0502020204030204" pitchFamily="34" charset="0"/>
                <a:cs typeface="Arial" panose="020B0604020202020204" pitchFamily="34" charset="0"/>
              </a:rPr>
            </a:br>
            <a:r>
              <a:rPr lang="fr-FR" sz="2400" dirty="0">
                <a:effectLst/>
                <a:latin typeface="Calibri" panose="020F0502020204030204" pitchFamily="34" charset="0"/>
                <a:ea typeface="Calibri" panose="020F0502020204030204" pitchFamily="34" charset="0"/>
                <a:cs typeface="Arial" panose="020B0604020202020204" pitchFamily="34" charset="0"/>
              </a:rPr>
              <a:t>	</a:t>
            </a:r>
            <a:r>
              <a:rPr lang="fr-FR" sz="2400" b="1" dirty="0">
                <a:effectLst/>
                <a:latin typeface="Calibri" panose="020F0502020204030204" pitchFamily="34" charset="0"/>
                <a:ea typeface="Calibri" panose="020F0502020204030204" pitchFamily="34" charset="0"/>
                <a:cs typeface="Arial" panose="020B0604020202020204" pitchFamily="34" charset="0"/>
              </a:rPr>
              <a:t>conclure</a:t>
            </a:r>
            <a:r>
              <a:rPr lang="fr-FR" sz="2400" dirty="0">
                <a:effectLst/>
                <a:latin typeface="Calibri" panose="020F0502020204030204" pitchFamily="34" charset="0"/>
                <a:ea typeface="Calibri" panose="020F0502020204030204" pitchFamily="34" charset="0"/>
                <a:cs typeface="Arial" panose="020B0604020202020204" pitchFamily="34" charset="0"/>
              </a:rPr>
              <a:t> (expérimentez, faites des hypothèses, prouvez !</a:t>
            </a:r>
            <a:endParaRPr lang="fr-FR" sz="2400" dirty="0"/>
          </a:p>
        </p:txBody>
      </p:sp>
      <p:sp>
        <p:nvSpPr>
          <p:cNvPr id="5" name="Titre 1">
            <a:extLst>
              <a:ext uri="{FF2B5EF4-FFF2-40B4-BE49-F238E27FC236}">
                <a16:creationId xmlns:a16="http://schemas.microsoft.com/office/drawing/2014/main" id="{6B36E970-CD43-4218-972A-003FCCB240FB}"/>
              </a:ext>
            </a:extLst>
          </p:cNvPr>
          <p:cNvSpPr>
            <a:spLocks noGrp="1"/>
          </p:cNvSpPr>
          <p:nvPr>
            <p:ph idx="1"/>
          </p:nvPr>
        </p:nvSpPr>
        <p:spPr>
          <a:xfrm>
            <a:off x="694765" y="211978"/>
            <a:ext cx="10515600" cy="738281"/>
          </a:xfrm>
        </p:spPr>
        <p:txBody>
          <a:bodyPr>
            <a:noAutofit/>
          </a:bodyPr>
          <a:lstStyle/>
          <a:p>
            <a:pPr marL="0" indent="0" algn="ctr">
              <a:spcBef>
                <a:spcPts val="0"/>
              </a:spcBef>
              <a:buNone/>
            </a:pPr>
            <a:r>
              <a:rPr lang="fr-FR" sz="3600" b="1" dirty="0">
                <a:solidFill>
                  <a:schemeClr val="accent6">
                    <a:lumMod val="50000"/>
                  </a:schemeClr>
                </a:solidFill>
              </a:rPr>
              <a:t>Troisième Atelier: </a:t>
            </a:r>
            <a:r>
              <a:rPr lang="fr-FR" sz="3600" b="1" dirty="0">
                <a:solidFill>
                  <a:schemeClr val="accent6">
                    <a:lumMod val="50000"/>
                  </a:schemeClr>
                </a:solidFill>
                <a:latin typeface="Times New Roman" panose="02020603050405020304" pitchFamily="18" charset="0"/>
                <a:ea typeface="Cambria" panose="02040503050406030204" pitchFamily="18" charset="0"/>
              </a:rPr>
              <a:t>mathématiques expérimentales</a:t>
            </a:r>
          </a:p>
          <a:p>
            <a:pPr marL="0" indent="0" algn="ctr">
              <a:spcBef>
                <a:spcPts val="0"/>
              </a:spcBef>
              <a:buNone/>
            </a:pPr>
            <a:r>
              <a:rPr lang="fr-FR" sz="3600" b="1" dirty="0">
                <a:solidFill>
                  <a:schemeClr val="accent6">
                    <a:lumMod val="50000"/>
                  </a:schemeClr>
                </a:solidFill>
                <a:latin typeface="Times New Roman" panose="02020603050405020304" pitchFamily="18" charset="0"/>
                <a:ea typeface="Cambria" panose="02040503050406030204" pitchFamily="18" charset="0"/>
              </a:rPr>
              <a:t>une activité proposée par l’UNESCO</a:t>
            </a:r>
            <a:endParaRPr lang="fr-FR" sz="3600" b="1" dirty="0">
              <a:solidFill>
                <a:schemeClr val="accent6">
                  <a:lumMod val="50000"/>
                </a:schemeClr>
              </a:solidFill>
            </a:endParaRPr>
          </a:p>
        </p:txBody>
      </p:sp>
    </p:spTree>
    <p:extLst>
      <p:ext uri="{BB962C8B-B14F-4D97-AF65-F5344CB8AC3E}">
        <p14:creationId xmlns:p14="http://schemas.microsoft.com/office/powerpoint/2010/main" val="1316508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5BF27E-6BD6-4B09-BA14-19771CE1A64F}"/>
              </a:ext>
            </a:extLst>
          </p:cNvPr>
          <p:cNvSpPr>
            <a:spLocks noGrp="1"/>
          </p:cNvSpPr>
          <p:nvPr>
            <p:ph type="title"/>
          </p:nvPr>
        </p:nvSpPr>
        <p:spPr>
          <a:xfrm>
            <a:off x="838200" y="60333"/>
            <a:ext cx="10515600" cy="818216"/>
          </a:xfrm>
        </p:spPr>
        <p:txBody>
          <a:bodyPr/>
          <a:lstStyle/>
          <a:p>
            <a:pPr algn="ctr"/>
            <a:r>
              <a:rPr lang="fr-FR" b="1" dirty="0">
                <a:solidFill>
                  <a:schemeClr val="accent6">
                    <a:lumMod val="50000"/>
                  </a:schemeClr>
                </a:solidFill>
              </a:rPr>
              <a:t>Quatrième atelier: activités de groupes</a:t>
            </a:r>
          </a:p>
        </p:txBody>
      </p:sp>
      <p:sp>
        <p:nvSpPr>
          <p:cNvPr id="3" name="Espace réservé du contenu 2">
            <a:extLst>
              <a:ext uri="{FF2B5EF4-FFF2-40B4-BE49-F238E27FC236}">
                <a16:creationId xmlns:a16="http://schemas.microsoft.com/office/drawing/2014/main" id="{BADFBF92-7F7C-4F9B-BA18-451166BBA02E}"/>
              </a:ext>
            </a:extLst>
          </p:cNvPr>
          <p:cNvSpPr>
            <a:spLocks noGrp="1"/>
          </p:cNvSpPr>
          <p:nvPr>
            <p:ph idx="1"/>
          </p:nvPr>
        </p:nvSpPr>
        <p:spPr>
          <a:xfrm>
            <a:off x="277906" y="725965"/>
            <a:ext cx="11636188" cy="1308839"/>
          </a:xfrm>
        </p:spPr>
        <p:txBody>
          <a:bodyPr/>
          <a:lstStyle/>
          <a:p>
            <a:pPr marL="0" indent="0" algn="just">
              <a:buNone/>
            </a:pPr>
            <a:r>
              <a:rPr lang="fr-FR" dirty="0"/>
              <a:t>A partir de figures géométriques planes classiques, on réalise des polyèdres géants : ballon géant de 5 mètres de diamètre (constitué de 20 hexagones et 12 pentagones), un tétraèdre géant de 4m d’arête, un icosaèdre, …</a:t>
            </a:r>
          </a:p>
        </p:txBody>
      </p:sp>
      <p:pic>
        <p:nvPicPr>
          <p:cNvPr id="6" name="Image 5">
            <a:extLst>
              <a:ext uri="{FF2B5EF4-FFF2-40B4-BE49-F238E27FC236}">
                <a16:creationId xmlns:a16="http://schemas.microsoft.com/office/drawing/2014/main" id="{76CA54A8-D2EE-41A4-9274-C354632C4651}"/>
              </a:ext>
            </a:extLst>
          </p:cNvPr>
          <p:cNvPicPr>
            <a:picLocks noChangeAspect="1"/>
          </p:cNvPicPr>
          <p:nvPr/>
        </p:nvPicPr>
        <p:blipFill>
          <a:blip r:embed="rId2"/>
          <a:stretch>
            <a:fillRect/>
          </a:stretch>
        </p:blipFill>
        <p:spPr>
          <a:xfrm>
            <a:off x="663389" y="2034804"/>
            <a:ext cx="4840941" cy="4762863"/>
          </a:xfrm>
          <a:prstGeom prst="rect">
            <a:avLst/>
          </a:prstGeom>
        </p:spPr>
      </p:pic>
      <p:pic>
        <p:nvPicPr>
          <p:cNvPr id="7" name="Image 6">
            <a:extLst>
              <a:ext uri="{FF2B5EF4-FFF2-40B4-BE49-F238E27FC236}">
                <a16:creationId xmlns:a16="http://schemas.microsoft.com/office/drawing/2014/main" id="{77FB1A1A-BB20-4AC8-9FB2-0FA691123272}"/>
              </a:ext>
            </a:extLst>
          </p:cNvPr>
          <p:cNvPicPr>
            <a:picLocks noChangeAspect="1"/>
          </p:cNvPicPr>
          <p:nvPr/>
        </p:nvPicPr>
        <p:blipFill>
          <a:blip r:embed="rId3"/>
          <a:stretch>
            <a:fillRect/>
          </a:stretch>
        </p:blipFill>
        <p:spPr>
          <a:xfrm>
            <a:off x="6562164" y="2034804"/>
            <a:ext cx="5087095" cy="4762862"/>
          </a:xfrm>
          <a:prstGeom prst="rect">
            <a:avLst/>
          </a:prstGeom>
        </p:spPr>
      </p:pic>
    </p:spTree>
    <p:extLst>
      <p:ext uri="{BB962C8B-B14F-4D97-AF65-F5344CB8AC3E}">
        <p14:creationId xmlns:p14="http://schemas.microsoft.com/office/powerpoint/2010/main" val="2660671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1ECF3D-AFD8-4066-9321-849DC55E0550}"/>
              </a:ext>
            </a:extLst>
          </p:cNvPr>
          <p:cNvSpPr>
            <a:spLocks noGrp="1"/>
          </p:cNvSpPr>
          <p:nvPr>
            <p:ph type="title"/>
          </p:nvPr>
        </p:nvSpPr>
        <p:spPr>
          <a:xfrm>
            <a:off x="838200" y="103333"/>
            <a:ext cx="10515600" cy="954503"/>
          </a:xfrm>
        </p:spPr>
        <p:txBody>
          <a:bodyPr>
            <a:normAutofit/>
          </a:bodyPr>
          <a:lstStyle/>
          <a:p>
            <a:pPr algn="ctr"/>
            <a:r>
              <a:rPr lang="fr-FR" b="1" dirty="0">
                <a:solidFill>
                  <a:schemeClr val="accent6">
                    <a:lumMod val="50000"/>
                  </a:schemeClr>
                </a:solidFill>
              </a:rPr>
              <a:t>Troisième atelier: activités de groupes</a:t>
            </a:r>
          </a:p>
        </p:txBody>
      </p:sp>
      <p:pic>
        <p:nvPicPr>
          <p:cNvPr id="4" name="Espace réservé du contenu 3">
            <a:extLst>
              <a:ext uri="{FF2B5EF4-FFF2-40B4-BE49-F238E27FC236}">
                <a16:creationId xmlns:a16="http://schemas.microsoft.com/office/drawing/2014/main" id="{41FEF4B6-ABFB-4F55-831B-6C17AD7A00EC}"/>
              </a:ext>
            </a:extLst>
          </p:cNvPr>
          <p:cNvPicPr>
            <a:picLocks noGrp="1" noChangeAspect="1"/>
          </p:cNvPicPr>
          <p:nvPr>
            <p:ph idx="1"/>
          </p:nvPr>
        </p:nvPicPr>
        <p:blipFill>
          <a:blip r:embed="rId2"/>
          <a:stretch>
            <a:fillRect/>
          </a:stretch>
        </p:blipFill>
        <p:spPr>
          <a:xfrm>
            <a:off x="329080" y="1396020"/>
            <a:ext cx="4314638" cy="5393298"/>
          </a:xfrm>
          <a:prstGeom prst="rect">
            <a:avLst/>
          </a:prstGeom>
        </p:spPr>
      </p:pic>
      <p:pic>
        <p:nvPicPr>
          <p:cNvPr id="5" name="Image 4">
            <a:extLst>
              <a:ext uri="{FF2B5EF4-FFF2-40B4-BE49-F238E27FC236}">
                <a16:creationId xmlns:a16="http://schemas.microsoft.com/office/drawing/2014/main" id="{3509F9E0-D85B-4C0F-A267-D0DFABF1DF89}"/>
              </a:ext>
            </a:extLst>
          </p:cNvPr>
          <p:cNvPicPr>
            <a:picLocks noChangeAspect="1"/>
          </p:cNvPicPr>
          <p:nvPr/>
        </p:nvPicPr>
        <p:blipFill>
          <a:blip r:embed="rId3"/>
          <a:stretch>
            <a:fillRect/>
          </a:stretch>
        </p:blipFill>
        <p:spPr>
          <a:xfrm>
            <a:off x="5647766" y="1606822"/>
            <a:ext cx="6332623" cy="4771326"/>
          </a:xfrm>
          <a:prstGeom prst="rect">
            <a:avLst/>
          </a:prstGeom>
        </p:spPr>
      </p:pic>
    </p:spTree>
    <p:extLst>
      <p:ext uri="{BB962C8B-B14F-4D97-AF65-F5344CB8AC3E}">
        <p14:creationId xmlns:p14="http://schemas.microsoft.com/office/powerpoint/2010/main" val="970693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928074-8307-460C-9F3D-722D371C4A7B}"/>
              </a:ext>
            </a:extLst>
          </p:cNvPr>
          <p:cNvSpPr>
            <a:spLocks noGrp="1"/>
          </p:cNvSpPr>
          <p:nvPr>
            <p:ph type="title"/>
          </p:nvPr>
        </p:nvSpPr>
        <p:spPr>
          <a:xfrm>
            <a:off x="430307" y="365125"/>
            <a:ext cx="11331386" cy="1325563"/>
          </a:xfrm>
        </p:spPr>
        <p:txBody>
          <a:bodyPr>
            <a:normAutofit fontScale="90000"/>
          </a:bodyPr>
          <a:lstStyle/>
          <a:p>
            <a:pPr algn="ctr"/>
            <a:r>
              <a:rPr lang="fr-FR" b="1" i="1" dirty="0">
                <a:solidFill>
                  <a:schemeClr val="accent6">
                    <a:lumMod val="50000"/>
                  </a:schemeClr>
                </a:solidFill>
              </a:rPr>
              <a:t>Un mathématicien qui applaudi de joie au moment où les enfants réussissent le test du tétraèdre scindé.</a:t>
            </a:r>
          </a:p>
        </p:txBody>
      </p:sp>
      <p:pic>
        <p:nvPicPr>
          <p:cNvPr id="5" name="Espace réservé du contenu 4">
            <a:extLst>
              <a:ext uri="{FF2B5EF4-FFF2-40B4-BE49-F238E27FC236}">
                <a16:creationId xmlns:a16="http://schemas.microsoft.com/office/drawing/2014/main" id="{1859339C-2E6A-49B8-A00A-4D2A0DEF7DCB}"/>
              </a:ext>
            </a:extLst>
          </p:cNvPr>
          <p:cNvPicPr>
            <a:picLocks noGrp="1" noChangeAspect="1"/>
          </p:cNvPicPr>
          <p:nvPr>
            <p:ph idx="1"/>
          </p:nvPr>
        </p:nvPicPr>
        <p:blipFill>
          <a:blip r:embed="rId2"/>
          <a:stretch>
            <a:fillRect/>
          </a:stretch>
        </p:blipFill>
        <p:spPr>
          <a:xfrm>
            <a:off x="291408" y="1690688"/>
            <a:ext cx="11470285" cy="4565922"/>
          </a:xfrm>
        </p:spPr>
      </p:pic>
    </p:spTree>
    <p:extLst>
      <p:ext uri="{BB962C8B-B14F-4D97-AF65-F5344CB8AC3E}">
        <p14:creationId xmlns:p14="http://schemas.microsoft.com/office/powerpoint/2010/main" val="3286407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838080" y="60480"/>
            <a:ext cx="10514880" cy="81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4400" b="1" strike="noStrike" spc="-1" dirty="0">
                <a:solidFill>
                  <a:srgbClr val="385623"/>
                </a:solidFill>
                <a:latin typeface="Calibri Light"/>
              </a:rPr>
              <a:t>Troisième atelier: activités de groupes</a:t>
            </a:r>
            <a:endParaRPr lang="fr-FR" sz="4400" b="0" strike="noStrike" spc="-1" dirty="0">
              <a:latin typeface="Arial"/>
            </a:endParaRPr>
          </a:p>
        </p:txBody>
      </p:sp>
      <p:sp>
        <p:nvSpPr>
          <p:cNvPr id="104" name="CustomShape 2"/>
          <p:cNvSpPr/>
          <p:nvPr/>
        </p:nvSpPr>
        <p:spPr>
          <a:xfrm>
            <a:off x="277920" y="726120"/>
            <a:ext cx="11635560" cy="1308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spcBef>
                <a:spcPts val="1001"/>
              </a:spcBef>
            </a:pPr>
            <a:r>
              <a:rPr lang="fr-FR" sz="2800" b="0" strike="noStrike" spc="-1">
                <a:solidFill>
                  <a:srgbClr val="000000"/>
                </a:solidFill>
                <a:latin typeface="Calibri"/>
              </a:rPr>
              <a:t>A partir de figures géométriques planes classiques, on réalise des polyèdres géants : ballon géant de 5 mètres de diamètre (constitué de 20 hexagones et 12 pentagones), un tétraèdre géant de 4m d’arête, un icosaèdre, …</a:t>
            </a:r>
            <a:endParaRPr lang="fr-FR" sz="2800" b="0" strike="noStrike" spc="-1">
              <a:latin typeface="Arial"/>
            </a:endParaRPr>
          </a:p>
        </p:txBody>
      </p:sp>
      <p:pic>
        <p:nvPicPr>
          <p:cNvPr id="106" name="Image 6"/>
          <p:cNvPicPr/>
          <p:nvPr/>
        </p:nvPicPr>
        <p:blipFill>
          <a:blip r:embed="rId2"/>
          <a:stretch/>
        </p:blipFill>
        <p:spPr>
          <a:xfrm>
            <a:off x="7297947" y="2034360"/>
            <a:ext cx="4860002" cy="4762080"/>
          </a:xfrm>
          <a:prstGeom prst="rect">
            <a:avLst/>
          </a:prstGeom>
          <a:ln>
            <a:noFill/>
          </a:ln>
        </p:spPr>
      </p:pic>
      <p:pic>
        <p:nvPicPr>
          <p:cNvPr id="6" name="Picture 4" descr="F:\EST\ALGER\SNV11749.JPG">
            <a:extLst>
              <a:ext uri="{FF2B5EF4-FFF2-40B4-BE49-F238E27FC236}">
                <a16:creationId xmlns:a16="http://schemas.microsoft.com/office/drawing/2014/main" id="{B5F44276-A474-40A9-B0C6-82716EA26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 y="2560321"/>
            <a:ext cx="7164910" cy="41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4B4E30-611C-4452-B2E0-BEC6DCAF29CB}"/>
              </a:ext>
            </a:extLst>
          </p:cNvPr>
          <p:cNvSpPr>
            <a:spLocks noGrp="1"/>
          </p:cNvSpPr>
          <p:nvPr>
            <p:ph type="ctrTitle"/>
          </p:nvPr>
        </p:nvSpPr>
        <p:spPr>
          <a:xfrm>
            <a:off x="2" y="544935"/>
            <a:ext cx="2725945" cy="455729"/>
          </a:xfrm>
        </p:spPr>
        <p:txBody>
          <a:bodyPr>
            <a:normAutofit fontScale="90000"/>
          </a:bodyPr>
          <a:lstStyle/>
          <a:p>
            <a:r>
              <a:rPr lang="fr-FR" sz="2000" b="1" dirty="0">
                <a:solidFill>
                  <a:schemeClr val="accent4">
                    <a:lumMod val="75000"/>
                  </a:schemeClr>
                </a:solidFill>
              </a:rPr>
              <a:t>Le grand Palais (25000 m²)</a:t>
            </a:r>
          </a:p>
        </p:txBody>
      </p:sp>
      <p:sp>
        <p:nvSpPr>
          <p:cNvPr id="3" name="Sous-titre 2">
            <a:extLst>
              <a:ext uri="{FF2B5EF4-FFF2-40B4-BE49-F238E27FC236}">
                <a16:creationId xmlns:a16="http://schemas.microsoft.com/office/drawing/2014/main" id="{F1595D13-B4B1-4EC3-9E44-DA365092FD75}"/>
              </a:ext>
            </a:extLst>
          </p:cNvPr>
          <p:cNvSpPr>
            <a:spLocks noGrp="1"/>
          </p:cNvSpPr>
          <p:nvPr>
            <p:ph type="subTitle" idx="1"/>
          </p:nvPr>
        </p:nvSpPr>
        <p:spPr>
          <a:xfrm>
            <a:off x="1676400" y="164571"/>
            <a:ext cx="9144000" cy="578907"/>
          </a:xfrm>
        </p:spPr>
        <p:txBody>
          <a:bodyPr>
            <a:noAutofit/>
          </a:bodyPr>
          <a:lstStyle/>
          <a:p>
            <a:r>
              <a:rPr lang="fr-FR" sz="4000" dirty="0">
                <a:solidFill>
                  <a:schemeClr val="accent2">
                    <a:lumMod val="75000"/>
                  </a:schemeClr>
                </a:solidFill>
                <a:latin typeface="Algerian" panose="04020705040A02060702" pitchFamily="82" charset="0"/>
              </a:rPr>
              <a:t>Le Palais de la Découverte</a:t>
            </a:r>
          </a:p>
        </p:txBody>
      </p:sp>
      <p:pic>
        <p:nvPicPr>
          <p:cNvPr id="5" name="Image 4">
            <a:extLst>
              <a:ext uri="{FF2B5EF4-FFF2-40B4-BE49-F238E27FC236}">
                <a16:creationId xmlns:a16="http://schemas.microsoft.com/office/drawing/2014/main" id="{25A3774E-22EA-4DBA-B208-2954D690E072}"/>
              </a:ext>
            </a:extLst>
          </p:cNvPr>
          <p:cNvPicPr>
            <a:picLocks noChangeAspect="1"/>
          </p:cNvPicPr>
          <p:nvPr/>
        </p:nvPicPr>
        <p:blipFill>
          <a:blip r:embed="rId2"/>
          <a:stretch>
            <a:fillRect/>
          </a:stretch>
        </p:blipFill>
        <p:spPr>
          <a:xfrm>
            <a:off x="46180" y="927348"/>
            <a:ext cx="8377211" cy="4827070"/>
          </a:xfrm>
          <a:prstGeom prst="rect">
            <a:avLst/>
          </a:prstGeom>
        </p:spPr>
      </p:pic>
      <p:pic>
        <p:nvPicPr>
          <p:cNvPr id="7" name="Image 6">
            <a:extLst>
              <a:ext uri="{FF2B5EF4-FFF2-40B4-BE49-F238E27FC236}">
                <a16:creationId xmlns:a16="http://schemas.microsoft.com/office/drawing/2014/main" id="{482B6EAB-47A9-4BF3-BD0F-F9490C364120}"/>
              </a:ext>
            </a:extLst>
          </p:cNvPr>
          <p:cNvPicPr>
            <a:picLocks noChangeAspect="1"/>
          </p:cNvPicPr>
          <p:nvPr/>
        </p:nvPicPr>
        <p:blipFill>
          <a:blip r:embed="rId3"/>
          <a:stretch>
            <a:fillRect/>
          </a:stretch>
        </p:blipFill>
        <p:spPr>
          <a:xfrm>
            <a:off x="8471309" y="938446"/>
            <a:ext cx="3663341" cy="4749457"/>
          </a:xfrm>
          <a:prstGeom prst="rect">
            <a:avLst/>
          </a:prstGeom>
        </p:spPr>
      </p:pic>
      <p:pic>
        <p:nvPicPr>
          <p:cNvPr id="11" name="Image 10">
            <a:extLst>
              <a:ext uri="{FF2B5EF4-FFF2-40B4-BE49-F238E27FC236}">
                <a16:creationId xmlns:a16="http://schemas.microsoft.com/office/drawing/2014/main" id="{BC47F4D1-AAC7-4517-A05D-87CEDBC293C3}"/>
              </a:ext>
            </a:extLst>
          </p:cNvPr>
          <p:cNvPicPr>
            <a:picLocks noChangeAspect="1"/>
          </p:cNvPicPr>
          <p:nvPr/>
        </p:nvPicPr>
        <p:blipFill>
          <a:blip r:embed="rId4"/>
          <a:stretch>
            <a:fillRect/>
          </a:stretch>
        </p:blipFill>
        <p:spPr>
          <a:xfrm>
            <a:off x="6158080" y="6252357"/>
            <a:ext cx="4838218" cy="603849"/>
          </a:xfrm>
          <a:prstGeom prst="rect">
            <a:avLst/>
          </a:prstGeom>
        </p:spPr>
      </p:pic>
      <p:pic>
        <p:nvPicPr>
          <p:cNvPr id="13" name="Image 12">
            <a:extLst>
              <a:ext uri="{FF2B5EF4-FFF2-40B4-BE49-F238E27FC236}">
                <a16:creationId xmlns:a16="http://schemas.microsoft.com/office/drawing/2014/main" id="{95FD643F-6560-4AF5-A909-B1C408F14351}"/>
              </a:ext>
            </a:extLst>
          </p:cNvPr>
          <p:cNvPicPr>
            <a:picLocks noChangeAspect="1"/>
          </p:cNvPicPr>
          <p:nvPr/>
        </p:nvPicPr>
        <p:blipFill>
          <a:blip r:embed="rId5"/>
          <a:stretch>
            <a:fillRect/>
          </a:stretch>
        </p:blipFill>
        <p:spPr>
          <a:xfrm>
            <a:off x="6183958" y="5623920"/>
            <a:ext cx="5978155" cy="603848"/>
          </a:xfrm>
          <a:prstGeom prst="rect">
            <a:avLst/>
          </a:prstGeom>
        </p:spPr>
      </p:pic>
      <p:sp>
        <p:nvSpPr>
          <p:cNvPr id="15" name="Espace réservé du contenu 2">
            <a:extLst>
              <a:ext uri="{FF2B5EF4-FFF2-40B4-BE49-F238E27FC236}">
                <a16:creationId xmlns:a16="http://schemas.microsoft.com/office/drawing/2014/main" id="{7E7D1E38-3600-465C-88EC-F012834B0F82}"/>
              </a:ext>
            </a:extLst>
          </p:cNvPr>
          <p:cNvSpPr txBox="1">
            <a:spLocks/>
          </p:cNvSpPr>
          <p:nvPr/>
        </p:nvSpPr>
        <p:spPr>
          <a:xfrm>
            <a:off x="29887" y="5754419"/>
            <a:ext cx="6066113" cy="1101788"/>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pPr>
            <a:r>
              <a:rPr lang="fr-FR" sz="1800" dirty="0">
                <a:latin typeface="Calibri" panose="020F0502020204030204" pitchFamily="34" charset="0"/>
                <a:ea typeface="Calibri" panose="020F0502020204030204" pitchFamily="34" charset="0"/>
                <a:cs typeface="Times New Roman" panose="02020603050405020304" pitchFamily="18" charset="0"/>
              </a:rPr>
              <a:t>Emile Borel, Paul Langevin, </a:t>
            </a:r>
          </a:p>
          <a:p>
            <a:pPr algn="l">
              <a:lnSpc>
                <a:spcPct val="107000"/>
              </a:lnSpc>
              <a:spcBef>
                <a:spcPts val="0"/>
              </a:spcBef>
            </a:pPr>
            <a:r>
              <a:rPr lang="fr-FR" sz="1800" dirty="0">
                <a:latin typeface="Calibri" panose="020F0502020204030204" pitchFamily="34" charset="0"/>
                <a:ea typeface="Calibri" panose="020F0502020204030204" pitchFamily="34" charset="0"/>
                <a:cs typeface="Times New Roman" panose="02020603050405020304" pitchFamily="18" charset="0"/>
              </a:rPr>
              <a:t>Réfléchit 1931-32, Projet 34 réalisé en 37 (exposition </a:t>
            </a:r>
            <a:r>
              <a:rPr lang="fr-FR" sz="1800" dirty="0" err="1">
                <a:latin typeface="Calibri" panose="020F0502020204030204" pitchFamily="34" charset="0"/>
                <a:ea typeface="Calibri" panose="020F0502020204030204" pitchFamily="34" charset="0"/>
                <a:cs typeface="Times New Roman" panose="02020603050405020304" pitchFamily="18" charset="0"/>
              </a:rPr>
              <a:t>intern</a:t>
            </a:r>
            <a:r>
              <a:rPr lang="fr-FR" sz="1800" dirty="0">
                <a:latin typeface="Calibri" panose="020F0502020204030204" pitchFamily="34" charset="0"/>
                <a:ea typeface="Calibri" panose="020F0502020204030204" pitchFamily="34" charset="0"/>
                <a:cs typeface="Times New Roman" panose="02020603050405020304" pitchFamily="18" charset="0"/>
              </a:rPr>
              <a:t>. de 37 à Paris) </a:t>
            </a:r>
          </a:p>
          <a:p>
            <a:pPr algn="l">
              <a:lnSpc>
                <a:spcPct val="107000"/>
              </a:lnSpc>
              <a:spcBef>
                <a:spcPts val="0"/>
              </a:spcBef>
            </a:pPr>
            <a:r>
              <a:rPr lang="fr-FR" sz="1800" dirty="0">
                <a:latin typeface="Calibri" panose="020F0502020204030204" pitchFamily="34" charset="0"/>
                <a:ea typeface="Calibri" panose="020F0502020204030204" pitchFamily="34" charset="0"/>
                <a:cs typeface="Times New Roman" panose="02020603050405020304" pitchFamily="18" charset="0"/>
              </a:rPr>
              <a:t>1938 Jean Zay (ministre de l’éducation)</a:t>
            </a:r>
          </a:p>
          <a:p>
            <a:pPr algn="l">
              <a:lnSpc>
                <a:spcPct val="107000"/>
              </a:lnSpc>
              <a:spcBef>
                <a:spcPts val="0"/>
              </a:spcBef>
            </a:pPr>
            <a:r>
              <a:rPr lang="fr-FR" sz="1800" dirty="0">
                <a:latin typeface="Calibri" panose="020F0502020204030204" pitchFamily="34" charset="0"/>
                <a:ea typeface="Calibri" panose="020F0502020204030204" pitchFamily="34" charset="0"/>
                <a:cs typeface="Times New Roman" panose="02020603050405020304" pitchFamily="18" charset="0"/>
              </a:rPr>
              <a:t>CNRS 1939 Jean Perrin (a commencé à travailler 1944)</a:t>
            </a:r>
          </a:p>
          <a:p>
            <a:pPr algn="l">
              <a:lnSpc>
                <a:spcPct val="107000"/>
              </a:lnSpc>
              <a:spcBef>
                <a:spcPts val="0"/>
              </a:spcBef>
            </a:pPr>
            <a:r>
              <a:rPr lang="fr-FR" sz="1800" dirty="0">
                <a:latin typeface="Calibri" panose="020F0502020204030204" pitchFamily="34" charset="0"/>
                <a:ea typeface="Calibri" panose="020F0502020204030204" pitchFamily="34" charset="0"/>
                <a:cs typeface="Times New Roman" panose="02020603050405020304" pitchFamily="18" charset="0"/>
              </a:rPr>
              <a:t>Chicago 1933</a:t>
            </a:r>
          </a:p>
          <a:p>
            <a:pPr algn="l"/>
            <a:endParaRPr lang="fr-FR" dirty="0"/>
          </a:p>
        </p:txBody>
      </p:sp>
    </p:spTree>
    <p:extLst>
      <p:ext uri="{BB962C8B-B14F-4D97-AF65-F5344CB8AC3E}">
        <p14:creationId xmlns:p14="http://schemas.microsoft.com/office/powerpoint/2010/main" val="230664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CFBB7FD-F183-4D2A-98B0-2E936B9B548F}"/>
              </a:ext>
            </a:extLst>
          </p:cNvPr>
          <p:cNvPicPr>
            <a:picLocks noChangeAspect="1"/>
          </p:cNvPicPr>
          <p:nvPr/>
        </p:nvPicPr>
        <p:blipFill>
          <a:blip r:embed="rId2"/>
          <a:stretch>
            <a:fillRect/>
          </a:stretch>
        </p:blipFill>
        <p:spPr>
          <a:xfrm>
            <a:off x="-27431" y="0"/>
            <a:ext cx="7842384" cy="6814675"/>
          </a:xfrm>
          <a:prstGeom prst="rect">
            <a:avLst/>
          </a:prstGeom>
        </p:spPr>
      </p:pic>
      <p:pic>
        <p:nvPicPr>
          <p:cNvPr id="15" name="Image 14" descr="improvisat​ion des etudiants, constructi​on d'icosaedr​es les uns a l'interieu​r des autres">
            <a:extLst>
              <a:ext uri="{FF2B5EF4-FFF2-40B4-BE49-F238E27FC236}">
                <a16:creationId xmlns:a16="http://schemas.microsoft.com/office/drawing/2014/main" id="{BB3E5DDE-1127-4252-8D71-7A8BB306C0E5}"/>
              </a:ext>
            </a:extLst>
          </p:cNvPr>
          <p:cNvPicPr>
            <a:picLocks noChangeAspect="1"/>
          </p:cNvPicPr>
          <p:nvPr/>
        </p:nvPicPr>
        <p:blipFill>
          <a:blip r:embed="rId3"/>
          <a:srcRect/>
          <a:stretch>
            <a:fillRect/>
          </a:stretch>
        </p:blipFill>
        <p:spPr bwMode="auto">
          <a:xfrm>
            <a:off x="7944927" y="43325"/>
            <a:ext cx="4147785" cy="5555409"/>
          </a:xfrm>
          <a:prstGeom prst="rect">
            <a:avLst/>
          </a:prstGeom>
          <a:noFill/>
          <a:ln w="9525">
            <a:noFill/>
            <a:miter lim="800000"/>
            <a:headEnd/>
            <a:tailEnd/>
          </a:ln>
        </p:spPr>
      </p:pic>
    </p:spTree>
    <p:extLst>
      <p:ext uri="{BB962C8B-B14F-4D97-AF65-F5344CB8AC3E}">
        <p14:creationId xmlns:p14="http://schemas.microsoft.com/office/powerpoint/2010/main" val="38021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449774" y="189675"/>
            <a:ext cx="3671289" cy="7998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fr-FR" sz="4400" b="1" i="1" strike="noStrike" spc="-1" dirty="0">
                <a:solidFill>
                  <a:schemeClr val="accent5">
                    <a:lumMod val="50000"/>
                  </a:schemeClr>
                </a:solidFill>
                <a:latin typeface="Calibri Light"/>
              </a:rPr>
              <a:t>Depuis…  EMF</a:t>
            </a:r>
            <a:endParaRPr lang="fr-FR" sz="4400" b="1" i="1" strike="noStrike" spc="-1" dirty="0">
              <a:solidFill>
                <a:schemeClr val="accent5">
                  <a:lumMod val="50000"/>
                </a:schemeClr>
              </a:solidFill>
              <a:latin typeface="Arial"/>
            </a:endParaRPr>
          </a:p>
        </p:txBody>
      </p:sp>
      <p:sp>
        <p:nvSpPr>
          <p:cNvPr id="191" name="CustomShape 2"/>
          <p:cNvSpPr/>
          <p:nvPr/>
        </p:nvSpPr>
        <p:spPr>
          <a:xfrm>
            <a:off x="165100" y="1825560"/>
            <a:ext cx="11861800" cy="435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28600" indent="-227880" algn="just">
              <a:lnSpc>
                <a:spcPct val="90000"/>
              </a:lnSpc>
              <a:spcBef>
                <a:spcPts val="1001"/>
              </a:spcBef>
              <a:buClr>
                <a:srgbClr val="000000"/>
              </a:buClr>
              <a:buFont typeface="Arial"/>
              <a:buChar char="•"/>
            </a:pPr>
            <a:r>
              <a:rPr lang="fr-FR" sz="2800" b="0" strike="noStrike" spc="-1" dirty="0">
                <a:solidFill>
                  <a:srgbClr val="000000"/>
                </a:solidFill>
                <a:latin typeface="Calibri"/>
              </a:rPr>
              <a:t>Participation à EMF : EMF 2012 (Genève) (suivie de la création </a:t>
            </a:r>
            <a:r>
              <a:rPr lang="fr-FR" sz="2800" b="0" strike="noStrike" spc="-1" dirty="0" err="1">
                <a:solidFill>
                  <a:srgbClr val="000000"/>
                </a:solidFill>
                <a:latin typeface="Calibri"/>
              </a:rPr>
              <a:t>d’AlPaGe</a:t>
            </a:r>
            <a:r>
              <a:rPr lang="fr-FR" sz="2800" b="0" strike="noStrike" spc="-1" dirty="0">
                <a:solidFill>
                  <a:srgbClr val="000000"/>
                </a:solidFill>
                <a:latin typeface="Calibri"/>
              </a:rPr>
              <a:t>), </a:t>
            </a:r>
          </a:p>
          <a:p>
            <a:pPr marL="901700" indent="-368300" algn="just">
              <a:lnSpc>
                <a:spcPct val="90000"/>
              </a:lnSpc>
              <a:spcBef>
                <a:spcPts val="1001"/>
              </a:spcBef>
              <a:buClr>
                <a:srgbClr val="000000"/>
              </a:buClr>
              <a:buFont typeface="Arial"/>
              <a:buChar char="•"/>
            </a:pPr>
            <a:r>
              <a:rPr lang="fr-FR" sz="2800" b="0" strike="noStrike" spc="-1" dirty="0">
                <a:solidFill>
                  <a:srgbClr val="000000"/>
                </a:solidFill>
                <a:latin typeface="Calibri"/>
              </a:rPr>
              <a:t>EMF 2015 (Alger), Projet spécial 4: Vulgarisation des mathématiques</a:t>
            </a:r>
            <a:endParaRPr lang="fr-FR" sz="2800" spc="-1" dirty="0">
              <a:solidFill>
                <a:srgbClr val="000000"/>
              </a:solidFill>
              <a:latin typeface="Calibri"/>
            </a:endParaRPr>
          </a:p>
          <a:p>
            <a:pPr marL="901700" indent="-368300" algn="just">
              <a:lnSpc>
                <a:spcPct val="90000"/>
              </a:lnSpc>
              <a:spcBef>
                <a:spcPts val="1001"/>
              </a:spcBef>
              <a:buClr>
                <a:srgbClr val="000000"/>
              </a:buClr>
              <a:buFont typeface="Arial"/>
              <a:buChar char="•"/>
            </a:pPr>
            <a:r>
              <a:rPr lang="fr-FR" sz="2800" b="0" strike="noStrike" spc="-1" dirty="0">
                <a:solidFill>
                  <a:srgbClr val="000000"/>
                </a:solidFill>
                <a:latin typeface="Calibri"/>
              </a:rPr>
              <a:t>EMF 2018 (Paris)</a:t>
            </a:r>
            <a:r>
              <a:rPr lang="fr-FR" b="1" spc="-1" dirty="0">
                <a:solidFill>
                  <a:srgbClr val="000000"/>
                </a:solidFill>
                <a:latin typeface="Calibri-Bold"/>
              </a:rPr>
              <a:t>,</a:t>
            </a:r>
            <a:r>
              <a:rPr lang="fr-FR" sz="1800" b="1" i="0" u="none" strike="noStrike" baseline="0" dirty="0">
                <a:latin typeface="Calibri-Bold"/>
              </a:rPr>
              <a:t> </a:t>
            </a:r>
            <a:r>
              <a:rPr lang="fr-FR" sz="2800" b="0" i="0" u="none" strike="noStrike" baseline="0" dirty="0">
                <a:latin typeface="SFBX2488"/>
              </a:rPr>
              <a:t>GT12: Étude des processus de vulgarisation</a:t>
            </a:r>
            <a:endParaRPr lang="fr-FR" sz="2800" b="1" i="0" u="none" strike="noStrike" baseline="0" dirty="0">
              <a:latin typeface="Calibri-Bold"/>
            </a:endParaRPr>
          </a:p>
          <a:p>
            <a:pPr marL="901700" indent="-368300" algn="just">
              <a:lnSpc>
                <a:spcPct val="90000"/>
              </a:lnSpc>
              <a:spcBef>
                <a:spcPts val="1001"/>
              </a:spcBef>
              <a:buClr>
                <a:srgbClr val="000000"/>
              </a:buClr>
              <a:buFont typeface="Arial"/>
              <a:buChar char="•"/>
            </a:pPr>
            <a:r>
              <a:rPr lang="fr-FR" sz="2800" spc="-1" dirty="0">
                <a:solidFill>
                  <a:srgbClr val="000000"/>
                </a:solidFill>
                <a:latin typeface="Calibri"/>
              </a:rPr>
              <a:t>EMF 2021, SPÉ3 : Étude des processus de vulgarisation</a:t>
            </a:r>
          </a:p>
          <a:p>
            <a:pPr marL="228600" indent="-227880" algn="just">
              <a:lnSpc>
                <a:spcPct val="90000"/>
              </a:lnSpc>
              <a:spcBef>
                <a:spcPts val="1001"/>
              </a:spcBef>
              <a:buClr>
                <a:srgbClr val="000000"/>
              </a:buClr>
              <a:buFont typeface="Arial"/>
              <a:buChar char="•"/>
            </a:pPr>
            <a:r>
              <a:rPr lang="fr-FR" sz="2800" b="0" strike="noStrike" spc="-1" dirty="0">
                <a:solidFill>
                  <a:srgbClr val="000000"/>
                </a:solidFill>
                <a:latin typeface="Calibri"/>
              </a:rPr>
              <a:t>Nuit de la science à Genève en 2016 et 2018</a:t>
            </a:r>
            <a:endParaRPr lang="fr-FR" sz="2800" b="0" strike="noStrike" spc="-1" dirty="0">
              <a:latin typeface="Arial"/>
            </a:endParaRPr>
          </a:p>
          <a:p>
            <a:pPr marL="228600" indent="-227880" algn="just">
              <a:lnSpc>
                <a:spcPct val="90000"/>
              </a:lnSpc>
              <a:spcBef>
                <a:spcPts val="1001"/>
              </a:spcBef>
              <a:buClr>
                <a:srgbClr val="000000"/>
              </a:buClr>
              <a:buFont typeface="Arial"/>
              <a:buChar char="•"/>
            </a:pPr>
            <a:r>
              <a:rPr lang="fr-FR" sz="2800" b="0" strike="noStrike" spc="-1" dirty="0">
                <a:solidFill>
                  <a:srgbClr val="000000"/>
                </a:solidFill>
                <a:latin typeface="Calibri"/>
              </a:rPr>
              <a:t>Depuis 2017, participation annuelle au Salon de la culture et des jeux mathématiques, Place Saint-Sulpice à Paris (organisé par le CIJM, Comité international des jeux mathématiques), y compris au salon virtuel de 2020 et bientôt celui de 2021</a:t>
            </a:r>
            <a:endParaRPr lang="fr-FR" sz="2800" b="0" strike="noStrike" spc="-1" dirty="0">
              <a:latin typeface="Arial"/>
            </a:endParaRPr>
          </a:p>
          <a:p>
            <a:pPr algn="just">
              <a:lnSpc>
                <a:spcPct val="90000"/>
              </a:lnSpc>
              <a:spcBef>
                <a:spcPts val="1001"/>
              </a:spcBef>
            </a:pPr>
            <a:r>
              <a:rPr lang="fr-FR" sz="2800" b="0" strike="noStrike" spc="-1" dirty="0">
                <a:solidFill>
                  <a:srgbClr val="000000"/>
                </a:solidFill>
                <a:latin typeface="Calibri"/>
              </a:rPr>
              <a:t>Adresse du site web : http://www.unige.ch/math/alpage/</a:t>
            </a:r>
            <a:endParaRPr lang="fr-FR" sz="2800" b="0" strike="noStrike" spc="-1" dirty="0">
              <a:latin typeface="Arial"/>
            </a:endParaRPr>
          </a:p>
          <a:p>
            <a:pPr algn="just">
              <a:lnSpc>
                <a:spcPct val="90000"/>
              </a:lnSpc>
              <a:spcBef>
                <a:spcPts val="1001"/>
              </a:spcBef>
            </a:pPr>
            <a:endParaRPr lang="fr-FR" sz="2800" b="0" strike="noStrike" spc="-1" dirty="0">
              <a:latin typeface="Arial"/>
            </a:endParaRPr>
          </a:p>
        </p:txBody>
      </p:sp>
      <p:pic>
        <p:nvPicPr>
          <p:cNvPr id="5" name="Image 4">
            <a:extLst>
              <a:ext uri="{FF2B5EF4-FFF2-40B4-BE49-F238E27FC236}">
                <a16:creationId xmlns:a16="http://schemas.microsoft.com/office/drawing/2014/main" id="{FE1C58CA-735A-4CB3-ABC9-DEDD29FDE1B4}"/>
              </a:ext>
            </a:extLst>
          </p:cNvPr>
          <p:cNvPicPr>
            <a:picLocks noChangeAspect="1"/>
          </p:cNvPicPr>
          <p:nvPr/>
        </p:nvPicPr>
        <p:blipFill>
          <a:blip r:embed="rId3"/>
          <a:stretch>
            <a:fillRect/>
          </a:stretch>
        </p:blipFill>
        <p:spPr>
          <a:xfrm>
            <a:off x="555776" y="911160"/>
            <a:ext cx="2938527" cy="989556"/>
          </a:xfrm>
          <a:prstGeom prst="rect">
            <a:avLst/>
          </a:prstGeom>
        </p:spPr>
      </p:pic>
      <p:pic>
        <p:nvPicPr>
          <p:cNvPr id="6" name="Image 5">
            <a:extLst>
              <a:ext uri="{FF2B5EF4-FFF2-40B4-BE49-F238E27FC236}">
                <a16:creationId xmlns:a16="http://schemas.microsoft.com/office/drawing/2014/main" id="{1BBB8E86-D86B-4EB7-BBE6-A7D5E39E5D42}"/>
              </a:ext>
            </a:extLst>
          </p:cNvPr>
          <p:cNvPicPr>
            <a:picLocks noChangeAspect="1"/>
          </p:cNvPicPr>
          <p:nvPr/>
        </p:nvPicPr>
        <p:blipFill>
          <a:blip r:embed="rId4"/>
          <a:stretch>
            <a:fillRect/>
          </a:stretch>
        </p:blipFill>
        <p:spPr>
          <a:xfrm>
            <a:off x="3913631" y="0"/>
            <a:ext cx="8278369" cy="6858000"/>
          </a:xfrm>
          <a:prstGeom prst="rect">
            <a:avLst/>
          </a:prstGeom>
        </p:spPr>
      </p:pic>
      <p:pic>
        <p:nvPicPr>
          <p:cNvPr id="8" name="Image 7">
            <a:extLst>
              <a:ext uri="{FF2B5EF4-FFF2-40B4-BE49-F238E27FC236}">
                <a16:creationId xmlns:a16="http://schemas.microsoft.com/office/drawing/2014/main" id="{3BFAEEAA-6A42-4769-BF1B-4B9A693C75E3}"/>
              </a:ext>
            </a:extLst>
          </p:cNvPr>
          <p:cNvPicPr>
            <a:picLocks noChangeAspect="1"/>
          </p:cNvPicPr>
          <p:nvPr/>
        </p:nvPicPr>
        <p:blipFill>
          <a:blip r:embed="rId5"/>
          <a:stretch>
            <a:fillRect/>
          </a:stretch>
        </p:blipFill>
        <p:spPr>
          <a:xfrm>
            <a:off x="667229" y="6311874"/>
            <a:ext cx="6492803" cy="591364"/>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rot="5400000">
            <a:off x="7703140" y="2393335"/>
            <a:ext cx="6449006" cy="18034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90000"/>
              </a:lnSpc>
            </a:pPr>
            <a:r>
              <a:rPr lang="fr-FR" sz="3600" b="1" i="1" strike="noStrike" spc="-1" dirty="0">
                <a:solidFill>
                  <a:schemeClr val="accent5">
                    <a:lumMod val="50000"/>
                  </a:schemeClr>
                </a:solidFill>
                <a:latin typeface="Calibri Light"/>
              </a:rPr>
              <a:t>Contribution de l’Algérie à l’ICMI</a:t>
            </a:r>
            <a:br>
              <a:rPr sz="3600" b="1" i="1" dirty="0">
                <a:solidFill>
                  <a:schemeClr val="accent5">
                    <a:lumMod val="50000"/>
                  </a:schemeClr>
                </a:solidFill>
              </a:rPr>
            </a:br>
            <a:r>
              <a:rPr lang="fr-FR" sz="3600" b="1" i="1" strike="noStrike" spc="-1" dirty="0">
                <a:solidFill>
                  <a:schemeClr val="accent5">
                    <a:lumMod val="50000"/>
                  </a:schemeClr>
                </a:solidFill>
                <a:latin typeface="Calibri Light"/>
              </a:rPr>
              <a:t>les vignettes en Arabe</a:t>
            </a:r>
          </a:p>
          <a:p>
            <a:pPr>
              <a:lnSpc>
                <a:spcPct val="90000"/>
              </a:lnSpc>
            </a:pPr>
            <a:r>
              <a:rPr lang="fr-FR" altLang="fr-FR" sz="1400" b="1" dirty="0">
                <a:solidFill>
                  <a:srgbClr val="1155CC"/>
                </a:solidFill>
                <a:latin typeface="Verdana" panose="020B0604030504040204" pitchFamily="34" charset="0"/>
                <a:hlinkClick r:id="rId2"/>
              </a:rPr>
              <a:t>http://blog.kleinproject.org/?lang=ar</a:t>
            </a:r>
            <a:r>
              <a:rPr lang="fr-FR" altLang="fr-FR" sz="1400" dirty="0"/>
              <a:t> </a:t>
            </a:r>
            <a:endParaRPr lang="fr-FR" altLang="fr-FR" sz="1400" dirty="0">
              <a:latin typeface="Arial" panose="020B0604020202020204" pitchFamily="34" charset="0"/>
            </a:endParaRPr>
          </a:p>
        </p:txBody>
      </p:sp>
      <p:sp>
        <p:nvSpPr>
          <p:cNvPr id="160" name="CustomShape 2"/>
          <p:cNvSpPr/>
          <p:nvPr/>
        </p:nvSpPr>
        <p:spPr>
          <a:xfrm>
            <a:off x="838080" y="1825560"/>
            <a:ext cx="10514880" cy="4350600"/>
          </a:xfrm>
          <a:prstGeom prst="rect">
            <a:avLst/>
          </a:prstGeom>
          <a:noFill/>
          <a:ln>
            <a:noFill/>
          </a:ln>
        </p:spPr>
        <p:style>
          <a:lnRef idx="0">
            <a:scrgbClr r="0" g="0" b="0"/>
          </a:lnRef>
          <a:fillRef idx="0">
            <a:scrgbClr r="0" g="0" b="0"/>
          </a:fillRef>
          <a:effectRef idx="0">
            <a:scrgbClr r="0" g="0" b="0"/>
          </a:effectRef>
          <a:fontRef idx="minor"/>
        </p:style>
      </p:sp>
      <p:pic>
        <p:nvPicPr>
          <p:cNvPr id="3" name="Image 2">
            <a:extLst>
              <a:ext uri="{FF2B5EF4-FFF2-40B4-BE49-F238E27FC236}">
                <a16:creationId xmlns:a16="http://schemas.microsoft.com/office/drawing/2014/main" id="{D738BEF3-C40E-4149-8A45-9F95D1C3E79F}"/>
              </a:ext>
            </a:extLst>
          </p:cNvPr>
          <p:cNvPicPr>
            <a:picLocks noChangeAspect="1"/>
          </p:cNvPicPr>
          <p:nvPr/>
        </p:nvPicPr>
        <p:blipFill>
          <a:blip r:embed="rId3"/>
          <a:stretch>
            <a:fillRect/>
          </a:stretch>
        </p:blipFill>
        <p:spPr>
          <a:xfrm>
            <a:off x="565214" y="0"/>
            <a:ext cx="7668229" cy="6858000"/>
          </a:xfrm>
          <a:prstGeom prst="rect">
            <a:avLst/>
          </a:prstGeom>
        </p:spPr>
      </p:pic>
      <p:sp>
        <p:nvSpPr>
          <p:cNvPr id="8" name="Titre 1">
            <a:extLst>
              <a:ext uri="{FF2B5EF4-FFF2-40B4-BE49-F238E27FC236}">
                <a16:creationId xmlns:a16="http://schemas.microsoft.com/office/drawing/2014/main" id="{D36E9A2D-583C-4B4F-AE82-B4A72B43DDB0}"/>
              </a:ext>
            </a:extLst>
          </p:cNvPr>
          <p:cNvSpPr txBox="1">
            <a:spLocks/>
          </p:cNvSpPr>
          <p:nvPr/>
        </p:nvSpPr>
        <p:spPr>
          <a:xfrm>
            <a:off x="1524831" y="909767"/>
            <a:ext cx="5748994" cy="1144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i="1" dirty="0">
                <a:solidFill>
                  <a:schemeClr val="bg1"/>
                </a:solidFill>
              </a:rPr>
              <a:t>Vers un espace mathématique arabe</a:t>
            </a:r>
          </a:p>
        </p:txBody>
      </p:sp>
    </p:spTree>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4436EFB-5357-4F38-B38D-A990CCB5E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8486" y="0"/>
            <a:ext cx="6084917" cy="4813069"/>
          </a:xfrm>
          <a:prstGeom prst="rect">
            <a:avLst/>
          </a:prstGeom>
        </p:spPr>
      </p:pic>
      <p:pic>
        <p:nvPicPr>
          <p:cNvPr id="10" name="Image 9">
            <a:extLst>
              <a:ext uri="{FF2B5EF4-FFF2-40B4-BE49-F238E27FC236}">
                <a16:creationId xmlns:a16="http://schemas.microsoft.com/office/drawing/2014/main" id="{E94797AD-CBB1-4301-963B-16751642C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7" y="0"/>
            <a:ext cx="5143500" cy="6858000"/>
          </a:xfrm>
          <a:prstGeom prst="rect">
            <a:avLst/>
          </a:prstGeom>
        </p:spPr>
      </p:pic>
      <p:pic>
        <p:nvPicPr>
          <p:cNvPr id="13" name="Image 12">
            <a:extLst>
              <a:ext uri="{FF2B5EF4-FFF2-40B4-BE49-F238E27FC236}">
                <a16:creationId xmlns:a16="http://schemas.microsoft.com/office/drawing/2014/main" id="{B4B81C03-4EA7-4148-B844-122CCB09EE2B}"/>
              </a:ext>
            </a:extLst>
          </p:cNvPr>
          <p:cNvPicPr>
            <a:picLocks noChangeAspect="1"/>
          </p:cNvPicPr>
          <p:nvPr/>
        </p:nvPicPr>
        <p:blipFill>
          <a:blip r:embed="rId4"/>
          <a:stretch>
            <a:fillRect/>
          </a:stretch>
        </p:blipFill>
        <p:spPr>
          <a:xfrm>
            <a:off x="3130020" y="-3188"/>
            <a:ext cx="6419644" cy="4816257"/>
          </a:xfrm>
          <a:prstGeom prst="rect">
            <a:avLst/>
          </a:prstGeom>
        </p:spPr>
      </p:pic>
      <p:pic>
        <p:nvPicPr>
          <p:cNvPr id="14" name="Image 13">
            <a:extLst>
              <a:ext uri="{FF2B5EF4-FFF2-40B4-BE49-F238E27FC236}">
                <a16:creationId xmlns:a16="http://schemas.microsoft.com/office/drawing/2014/main" id="{BB829715-1405-455A-BA1F-20D81453B5E6}"/>
              </a:ext>
            </a:extLst>
          </p:cNvPr>
          <p:cNvPicPr>
            <a:picLocks noChangeAspect="1"/>
          </p:cNvPicPr>
          <p:nvPr/>
        </p:nvPicPr>
        <p:blipFill>
          <a:blip r:embed="rId5"/>
          <a:stretch>
            <a:fillRect/>
          </a:stretch>
        </p:blipFill>
        <p:spPr>
          <a:xfrm>
            <a:off x="5162097" y="2827195"/>
            <a:ext cx="6815919" cy="3974937"/>
          </a:xfrm>
          <a:prstGeom prst="rect">
            <a:avLst/>
          </a:prstGeom>
        </p:spPr>
      </p:pic>
      <p:pic>
        <p:nvPicPr>
          <p:cNvPr id="16" name="Image 15">
            <a:extLst>
              <a:ext uri="{FF2B5EF4-FFF2-40B4-BE49-F238E27FC236}">
                <a16:creationId xmlns:a16="http://schemas.microsoft.com/office/drawing/2014/main" id="{1989D64B-2021-44C3-9DF8-49A4ED530C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5251" y="1965327"/>
            <a:ext cx="2649766" cy="2091286"/>
          </a:xfrm>
          <a:prstGeom prst="rect">
            <a:avLst/>
          </a:prstGeom>
        </p:spPr>
      </p:pic>
    </p:spTree>
    <p:extLst>
      <p:ext uri="{BB962C8B-B14F-4D97-AF65-F5344CB8AC3E}">
        <p14:creationId xmlns:p14="http://schemas.microsoft.com/office/powerpoint/2010/main" val="135363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382019-FFE7-437E-9D85-780E8F48B2C4}"/>
              </a:ext>
            </a:extLst>
          </p:cNvPr>
          <p:cNvSpPr>
            <a:spLocks noGrp="1"/>
          </p:cNvSpPr>
          <p:nvPr>
            <p:ph type="title"/>
          </p:nvPr>
        </p:nvSpPr>
        <p:spPr/>
        <p:txBody>
          <a:bodyPr/>
          <a:lstStyle/>
          <a:p>
            <a:endParaRPr lang="fr-FR" dirty="0"/>
          </a:p>
        </p:txBody>
      </p:sp>
      <p:pic>
        <p:nvPicPr>
          <p:cNvPr id="5" name="Image 4">
            <a:extLst>
              <a:ext uri="{FF2B5EF4-FFF2-40B4-BE49-F238E27FC236}">
                <a16:creationId xmlns:a16="http://schemas.microsoft.com/office/drawing/2014/main" id="{55199B8A-2E10-45B9-BAC5-DD5074678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50606" cy="6858000"/>
          </a:xfrm>
          <a:prstGeom prst="rect">
            <a:avLst/>
          </a:prstGeom>
        </p:spPr>
      </p:pic>
      <p:pic>
        <p:nvPicPr>
          <p:cNvPr id="7" name="Image 6">
            <a:extLst>
              <a:ext uri="{FF2B5EF4-FFF2-40B4-BE49-F238E27FC236}">
                <a16:creationId xmlns:a16="http://schemas.microsoft.com/office/drawing/2014/main" id="{C5B948A3-73D9-4D1B-8AE6-D76D39554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350" y="2675484"/>
            <a:ext cx="5817394" cy="4182516"/>
          </a:xfrm>
          <a:prstGeom prst="rect">
            <a:avLst/>
          </a:prstGeom>
        </p:spPr>
      </p:pic>
      <p:pic>
        <p:nvPicPr>
          <p:cNvPr id="9" name="Image 8">
            <a:extLst>
              <a:ext uri="{FF2B5EF4-FFF2-40B4-BE49-F238E27FC236}">
                <a16:creationId xmlns:a16="http://schemas.microsoft.com/office/drawing/2014/main" id="{BC7CDD9D-C319-426F-9CD6-3454AE92D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785" y="189946"/>
            <a:ext cx="3237928" cy="2459186"/>
          </a:xfrm>
          <a:prstGeom prst="rect">
            <a:avLst/>
          </a:prstGeom>
        </p:spPr>
      </p:pic>
      <p:pic>
        <p:nvPicPr>
          <p:cNvPr id="11" name="Image 10">
            <a:extLst>
              <a:ext uri="{FF2B5EF4-FFF2-40B4-BE49-F238E27FC236}">
                <a16:creationId xmlns:a16="http://schemas.microsoft.com/office/drawing/2014/main" id="{7BD9E8DD-9371-4B91-906E-68FE744CFA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0606" y="163594"/>
            <a:ext cx="3708179" cy="2458579"/>
          </a:xfrm>
          <a:prstGeom prst="rect">
            <a:avLst/>
          </a:prstGeom>
        </p:spPr>
      </p:pic>
    </p:spTree>
    <p:extLst>
      <p:ext uri="{BB962C8B-B14F-4D97-AF65-F5344CB8AC3E}">
        <p14:creationId xmlns:p14="http://schemas.microsoft.com/office/powerpoint/2010/main" val="386634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3F97DF-CD8C-483D-B319-8DFC7BA2191E}"/>
              </a:ext>
            </a:extLst>
          </p:cNvPr>
          <p:cNvSpPr>
            <a:spLocks noGrp="1"/>
          </p:cNvSpPr>
          <p:nvPr>
            <p:ph type="title"/>
          </p:nvPr>
        </p:nvSpPr>
        <p:spPr>
          <a:xfrm>
            <a:off x="176463" y="176462"/>
            <a:ext cx="7375358" cy="1283370"/>
          </a:xfrm>
        </p:spPr>
        <p:txBody>
          <a:bodyPr>
            <a:normAutofit fontScale="90000"/>
          </a:bodyPr>
          <a:lstStyle/>
          <a:p>
            <a:pPr algn="ctr"/>
            <a:r>
              <a:rPr lang="fr-FR" b="1" i="1" dirty="0">
                <a:solidFill>
                  <a:schemeClr val="accent6">
                    <a:lumMod val="75000"/>
                  </a:schemeClr>
                </a:solidFill>
              </a:rPr>
              <a:t>Les OLYMPIADES Mathématiques</a:t>
            </a:r>
            <a:br>
              <a:rPr lang="fr-FR" b="1" i="1" dirty="0">
                <a:solidFill>
                  <a:srgbClr val="7030A0"/>
                </a:solidFill>
              </a:rPr>
            </a:br>
            <a:r>
              <a:rPr lang="fr-FR" sz="3600" b="1" i="1" dirty="0">
                <a:solidFill>
                  <a:srgbClr val="C00000"/>
                </a:solidFill>
              </a:rPr>
              <a:t>La compétition qui relève le niveau</a:t>
            </a:r>
          </a:p>
        </p:txBody>
      </p:sp>
      <p:pic>
        <p:nvPicPr>
          <p:cNvPr id="2050" name="Picture 2" descr="Olympiade Internationale de Mathématiques">
            <a:extLst>
              <a:ext uri="{FF2B5EF4-FFF2-40B4-BE49-F238E27FC236}">
                <a16:creationId xmlns:a16="http://schemas.microsoft.com/office/drawing/2014/main" id="{E2AAEFB2-885E-4391-8950-4CDE10E1B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6057" y="176462"/>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contenu 5">
            <a:extLst>
              <a:ext uri="{FF2B5EF4-FFF2-40B4-BE49-F238E27FC236}">
                <a16:creationId xmlns:a16="http://schemas.microsoft.com/office/drawing/2014/main" id="{A7A8A125-59DE-4901-95B9-B44D9650F144}"/>
              </a:ext>
            </a:extLst>
          </p:cNvPr>
          <p:cNvSpPr>
            <a:spLocks noGrp="1"/>
          </p:cNvSpPr>
          <p:nvPr>
            <p:ph idx="1"/>
          </p:nvPr>
        </p:nvSpPr>
        <p:spPr>
          <a:xfrm>
            <a:off x="176463" y="4106778"/>
            <a:ext cx="7954886" cy="2943726"/>
          </a:xfrm>
        </p:spPr>
        <p:txBody>
          <a:bodyPr>
            <a:normAutofit fontScale="85000" lnSpcReduction="20000"/>
          </a:bodyPr>
          <a:lstStyle/>
          <a:p>
            <a:pPr>
              <a:lnSpc>
                <a:spcPct val="120000"/>
              </a:lnSpc>
            </a:pPr>
            <a:r>
              <a:rPr lang="fr-FR" dirty="0"/>
              <a:t>Un petit historique: initiée en 1959 (7 pays),</a:t>
            </a:r>
          </a:p>
          <a:p>
            <a:pPr>
              <a:lnSpc>
                <a:spcPct val="120000"/>
              </a:lnSpc>
            </a:pPr>
            <a:r>
              <a:rPr lang="fr-FR" dirty="0"/>
              <a:t>L’Algérie y a pris part en 1977 (dernière), puis elle a repris la compétition en 1982, 19 participations</a:t>
            </a:r>
          </a:p>
          <a:p>
            <a:pPr>
              <a:lnSpc>
                <a:spcPct val="120000"/>
              </a:lnSpc>
            </a:pPr>
            <a:r>
              <a:rPr lang="fr-FR" dirty="0"/>
              <a:t>De 1982 à 2014 (5 participations sur 33 ans): 0.95 et 4</a:t>
            </a:r>
            <a:r>
              <a:rPr lang="fr-FR" sz="1800" dirty="0"/>
              <a:t>X</a:t>
            </a:r>
            <a:r>
              <a:rPr lang="fr-FR" dirty="0"/>
              <a:t>1%</a:t>
            </a:r>
          </a:p>
          <a:p>
            <a:pPr>
              <a:lnSpc>
                <a:spcPct val="120000"/>
              </a:lnSpc>
            </a:pPr>
            <a:r>
              <a:rPr lang="fr-FR" dirty="0"/>
              <a:t>Puis de 2015 à 2020, </a:t>
            </a:r>
          </a:p>
          <a:p>
            <a:pPr>
              <a:lnSpc>
                <a:spcPct val="120000"/>
              </a:lnSpc>
            </a:pPr>
            <a:r>
              <a:rPr lang="fr-FR" dirty="0"/>
              <a:t>Or: 0. Argent: 2. Bronze: 5. Mentions honorables: 13.</a:t>
            </a:r>
          </a:p>
          <a:p>
            <a:endParaRPr lang="fr-FR" dirty="0"/>
          </a:p>
          <a:p>
            <a:endParaRPr lang="fr-FR" dirty="0"/>
          </a:p>
        </p:txBody>
      </p:sp>
      <p:sp>
        <p:nvSpPr>
          <p:cNvPr id="8" name="Espace réservé du contenu 2">
            <a:extLst>
              <a:ext uri="{FF2B5EF4-FFF2-40B4-BE49-F238E27FC236}">
                <a16:creationId xmlns:a16="http://schemas.microsoft.com/office/drawing/2014/main" id="{845660D0-4834-450A-87CF-193335312C16}"/>
              </a:ext>
            </a:extLst>
          </p:cNvPr>
          <p:cNvSpPr txBox="1">
            <a:spLocks/>
          </p:cNvSpPr>
          <p:nvPr/>
        </p:nvSpPr>
        <p:spPr>
          <a:xfrm>
            <a:off x="352925" y="1459832"/>
            <a:ext cx="10956757" cy="261486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IMO: International </a:t>
            </a:r>
            <a:r>
              <a:rPr lang="fr-FR" dirty="0" err="1"/>
              <a:t>Mathematical</a:t>
            </a:r>
            <a:r>
              <a:rPr lang="fr-FR" dirty="0"/>
              <a:t> </a:t>
            </a:r>
            <a:r>
              <a:rPr lang="fr-FR" dirty="0" err="1"/>
              <a:t>Olympiad</a:t>
            </a:r>
            <a:endParaRPr lang="fr-FR" dirty="0"/>
          </a:p>
          <a:p>
            <a:r>
              <a:rPr lang="fr-FR" dirty="0"/>
              <a:t>OPAM: Olympiades Panafricaines de Mathématiques</a:t>
            </a:r>
          </a:p>
          <a:p>
            <a:r>
              <a:rPr lang="fr-FR" dirty="0"/>
              <a:t>OFM: Olympiades Francophones de Mathématique</a:t>
            </a:r>
          </a:p>
          <a:p>
            <a:r>
              <a:rPr lang="fr-FR" dirty="0"/>
              <a:t>AMO: </a:t>
            </a:r>
            <a:r>
              <a:rPr lang="fr-FR" dirty="0" err="1"/>
              <a:t>Arabian</a:t>
            </a:r>
            <a:r>
              <a:rPr lang="fr-FR" dirty="0"/>
              <a:t> </a:t>
            </a:r>
            <a:r>
              <a:rPr lang="fr-FR" dirty="0" err="1"/>
              <a:t>Mathematical</a:t>
            </a:r>
            <a:r>
              <a:rPr lang="fr-FR" dirty="0"/>
              <a:t> </a:t>
            </a:r>
            <a:r>
              <a:rPr lang="fr-FR" dirty="0" err="1"/>
              <a:t>Olympiads</a:t>
            </a:r>
            <a:r>
              <a:rPr lang="fr-FR" dirty="0"/>
              <a:t>  (organisée par l’ALESCO)</a:t>
            </a:r>
          </a:p>
          <a:p>
            <a:r>
              <a:rPr lang="fr-FR" dirty="0">
                <a:solidFill>
                  <a:schemeClr val="bg1">
                    <a:lumMod val="50000"/>
                  </a:schemeClr>
                </a:solidFill>
              </a:rPr>
              <a:t>OMM: Olympiades Maghrébines de Mathématiques</a:t>
            </a:r>
          </a:p>
          <a:p>
            <a:r>
              <a:rPr lang="fr-FR" dirty="0" err="1">
                <a:solidFill>
                  <a:schemeClr val="bg1">
                    <a:lumMod val="50000"/>
                  </a:schemeClr>
                </a:solidFill>
              </a:rPr>
              <a:t>AlMO</a:t>
            </a:r>
            <a:r>
              <a:rPr lang="fr-FR" dirty="0">
                <a:solidFill>
                  <a:schemeClr val="bg1">
                    <a:lumMod val="50000"/>
                  </a:schemeClr>
                </a:solidFill>
              </a:rPr>
              <a:t>: Algerian </a:t>
            </a:r>
            <a:r>
              <a:rPr lang="fr-FR" dirty="0" err="1">
                <a:solidFill>
                  <a:schemeClr val="bg1">
                    <a:lumMod val="50000"/>
                  </a:schemeClr>
                </a:solidFill>
              </a:rPr>
              <a:t>Mathematical</a:t>
            </a:r>
            <a:r>
              <a:rPr lang="fr-FR" dirty="0">
                <a:solidFill>
                  <a:schemeClr val="bg1">
                    <a:lumMod val="50000"/>
                  </a:schemeClr>
                </a:solidFill>
              </a:rPr>
              <a:t> </a:t>
            </a:r>
            <a:r>
              <a:rPr lang="fr-FR" dirty="0" err="1">
                <a:solidFill>
                  <a:schemeClr val="bg1">
                    <a:lumMod val="50000"/>
                  </a:schemeClr>
                </a:solidFill>
              </a:rPr>
              <a:t>Olympiads</a:t>
            </a:r>
            <a:endParaRPr lang="fr-FR" dirty="0">
              <a:solidFill>
                <a:schemeClr val="bg1">
                  <a:lumMod val="50000"/>
                </a:schemeClr>
              </a:solidFill>
            </a:endParaRPr>
          </a:p>
          <a:p>
            <a:r>
              <a:rPr lang="fr-FR" dirty="0" err="1">
                <a:solidFill>
                  <a:schemeClr val="bg1">
                    <a:lumMod val="50000"/>
                  </a:schemeClr>
                </a:solidFill>
              </a:rPr>
              <a:t>Olympiads</a:t>
            </a:r>
            <a:r>
              <a:rPr lang="fr-FR" dirty="0">
                <a:solidFill>
                  <a:schemeClr val="bg1">
                    <a:lumMod val="50000"/>
                  </a:schemeClr>
                </a:solidFill>
              </a:rPr>
              <a:t> of HNSM à l’instar de </a:t>
            </a:r>
            <a:r>
              <a:rPr lang="fr-FR" b="1" dirty="0">
                <a:solidFill>
                  <a:schemeClr val="accent2">
                    <a:lumMod val="50000"/>
                  </a:schemeClr>
                </a:solidFill>
              </a:rPr>
              <a:t>Putnam </a:t>
            </a:r>
            <a:r>
              <a:rPr lang="fr-FR" b="1" dirty="0" err="1">
                <a:solidFill>
                  <a:schemeClr val="accent2">
                    <a:lumMod val="50000"/>
                  </a:schemeClr>
                </a:solidFill>
              </a:rPr>
              <a:t>competition</a:t>
            </a:r>
            <a:endParaRPr lang="fr-FR" b="1" dirty="0">
              <a:solidFill>
                <a:schemeClr val="accent2">
                  <a:lumMod val="50000"/>
                </a:schemeClr>
              </a:solidFill>
            </a:endParaRPr>
          </a:p>
          <a:p>
            <a:endParaRPr lang="fr-FR" dirty="0">
              <a:solidFill>
                <a:schemeClr val="bg1">
                  <a:lumMod val="50000"/>
                </a:schemeClr>
              </a:solidFill>
            </a:endParaRPr>
          </a:p>
        </p:txBody>
      </p:sp>
      <p:graphicFrame>
        <p:nvGraphicFramePr>
          <p:cNvPr id="12" name="Objet 11">
            <a:extLst>
              <a:ext uri="{FF2B5EF4-FFF2-40B4-BE49-F238E27FC236}">
                <a16:creationId xmlns:a16="http://schemas.microsoft.com/office/drawing/2014/main" id="{58A1EE22-9E70-4162-B2C9-03BCE1629C59}"/>
              </a:ext>
            </a:extLst>
          </p:cNvPr>
          <p:cNvGraphicFramePr>
            <a:graphicFrameLocks noChangeAspect="1"/>
          </p:cNvGraphicFramePr>
          <p:nvPr>
            <p:extLst>
              <p:ext uri="{D42A27DB-BD31-4B8C-83A1-F6EECF244321}">
                <p14:modId xmlns:p14="http://schemas.microsoft.com/office/powerpoint/2010/main" val="1847169901"/>
              </p:ext>
            </p:extLst>
          </p:nvPr>
        </p:nvGraphicFramePr>
        <p:xfrm>
          <a:off x="7978053" y="5149358"/>
          <a:ext cx="4137684" cy="753978"/>
        </p:xfrm>
        <a:graphic>
          <a:graphicData uri="http://schemas.openxmlformats.org/presentationml/2006/ole">
            <mc:AlternateContent xmlns:mc="http://schemas.openxmlformats.org/markup-compatibility/2006">
              <mc:Choice xmlns:v="urn:schemas-microsoft-com:vml" Requires="v">
                <p:oleObj spid="_x0000_s1046" name="Worksheet" r:id="rId4" imgW="2143070" imgH="390668" progId="Excel.Sheet.12">
                  <p:embed/>
                </p:oleObj>
              </mc:Choice>
              <mc:Fallback>
                <p:oleObj name="Worksheet" r:id="rId4" imgW="2143070" imgH="390668" progId="Excel.Sheet.12">
                  <p:embed/>
                  <p:pic>
                    <p:nvPicPr>
                      <p:cNvPr id="0" name=""/>
                      <p:cNvPicPr/>
                      <p:nvPr/>
                    </p:nvPicPr>
                    <p:blipFill>
                      <a:blip r:embed="rId5"/>
                      <a:stretch>
                        <a:fillRect/>
                      </a:stretch>
                    </p:blipFill>
                    <p:spPr>
                      <a:xfrm>
                        <a:off x="7978053" y="5149358"/>
                        <a:ext cx="4137684" cy="753978"/>
                      </a:xfrm>
                      <a:prstGeom prst="rect">
                        <a:avLst/>
                      </a:prstGeom>
                    </p:spPr>
                  </p:pic>
                </p:oleObj>
              </mc:Fallback>
            </mc:AlternateContent>
          </a:graphicData>
        </a:graphic>
      </p:graphicFrame>
      <p:pic>
        <p:nvPicPr>
          <p:cNvPr id="13" name="Image 12">
            <a:extLst>
              <a:ext uri="{FF2B5EF4-FFF2-40B4-BE49-F238E27FC236}">
                <a16:creationId xmlns:a16="http://schemas.microsoft.com/office/drawing/2014/main" id="{C3486753-0B3A-46F5-9F39-39F534A43D6A}"/>
              </a:ext>
            </a:extLst>
          </p:cNvPr>
          <p:cNvPicPr>
            <a:picLocks noChangeAspect="1"/>
          </p:cNvPicPr>
          <p:nvPr/>
        </p:nvPicPr>
        <p:blipFill>
          <a:blip r:embed="rId6"/>
          <a:stretch>
            <a:fillRect/>
          </a:stretch>
        </p:blipFill>
        <p:spPr>
          <a:xfrm>
            <a:off x="8236745" y="5927560"/>
            <a:ext cx="3482660" cy="753978"/>
          </a:xfrm>
          <a:prstGeom prst="rect">
            <a:avLst/>
          </a:prstGeom>
        </p:spPr>
      </p:pic>
    </p:spTree>
    <p:extLst>
      <p:ext uri="{BB962C8B-B14F-4D97-AF65-F5344CB8AC3E}">
        <p14:creationId xmlns:p14="http://schemas.microsoft.com/office/powerpoint/2010/main" val="419118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64D170E5-E745-4DC3-8823-BF8C91620B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371009" cy="4351338"/>
          </a:xfrm>
        </p:spPr>
      </p:pic>
      <p:pic>
        <p:nvPicPr>
          <p:cNvPr id="11" name="Image 10">
            <a:extLst>
              <a:ext uri="{FF2B5EF4-FFF2-40B4-BE49-F238E27FC236}">
                <a16:creationId xmlns:a16="http://schemas.microsoft.com/office/drawing/2014/main" id="{C6C54D92-EBEB-4336-9ECD-4202D2C81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953" y="768096"/>
            <a:ext cx="10814023" cy="6089904"/>
          </a:xfrm>
          <a:prstGeom prst="rect">
            <a:avLst/>
          </a:prstGeom>
        </p:spPr>
      </p:pic>
    </p:spTree>
    <p:extLst>
      <p:ext uri="{BB962C8B-B14F-4D97-AF65-F5344CB8AC3E}">
        <p14:creationId xmlns:p14="http://schemas.microsoft.com/office/powerpoint/2010/main" val="20241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A6A8FB-A7D7-4CE5-8C98-6FCA09CF1927}"/>
              </a:ext>
            </a:extLst>
          </p:cNvPr>
          <p:cNvSpPr>
            <a:spLocks noGrp="1"/>
          </p:cNvSpPr>
          <p:nvPr>
            <p:ph type="title"/>
          </p:nvPr>
        </p:nvSpPr>
        <p:spPr>
          <a:xfrm>
            <a:off x="1" y="0"/>
            <a:ext cx="12191999" cy="877888"/>
          </a:xfrm>
        </p:spPr>
        <p:txBody>
          <a:bodyPr/>
          <a:lstStyle/>
          <a:p>
            <a:pPr algn="ctr"/>
            <a:r>
              <a:rPr lang="fr-FR" b="1" i="1" dirty="0">
                <a:solidFill>
                  <a:schemeClr val="accent2">
                    <a:lumMod val="50000"/>
                  </a:schemeClr>
                </a:solidFill>
              </a:rPr>
              <a:t>Les Laboratoires de Mathématiques</a:t>
            </a:r>
          </a:p>
        </p:txBody>
      </p:sp>
      <p:graphicFrame>
        <p:nvGraphicFramePr>
          <p:cNvPr id="4" name="Espace réservé du contenu 3">
            <a:extLst>
              <a:ext uri="{FF2B5EF4-FFF2-40B4-BE49-F238E27FC236}">
                <a16:creationId xmlns:a16="http://schemas.microsoft.com/office/drawing/2014/main" id="{AE801A60-2B70-4566-9D02-BDE74E536831}"/>
              </a:ext>
            </a:extLst>
          </p:cNvPr>
          <p:cNvGraphicFramePr>
            <a:graphicFrameLocks noGrp="1"/>
          </p:cNvGraphicFramePr>
          <p:nvPr>
            <p:ph idx="1"/>
            <p:extLst>
              <p:ext uri="{D42A27DB-BD31-4B8C-83A1-F6EECF244321}">
                <p14:modId xmlns:p14="http://schemas.microsoft.com/office/powerpoint/2010/main" val="3865656162"/>
              </p:ext>
            </p:extLst>
          </p:nvPr>
        </p:nvGraphicFramePr>
        <p:xfrm>
          <a:off x="-1" y="802576"/>
          <a:ext cx="12192000" cy="5313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76172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360B5F-FB82-4667-9386-3E6DE8948E44}"/>
              </a:ext>
            </a:extLst>
          </p:cNvPr>
          <p:cNvSpPr>
            <a:spLocks noGrp="1"/>
          </p:cNvSpPr>
          <p:nvPr>
            <p:ph type="title"/>
          </p:nvPr>
        </p:nvSpPr>
        <p:spPr>
          <a:xfrm>
            <a:off x="422031" y="0"/>
            <a:ext cx="11441723" cy="681037"/>
          </a:xfrm>
        </p:spPr>
        <p:txBody>
          <a:bodyPr>
            <a:normAutofit fontScale="90000"/>
          </a:bodyPr>
          <a:lstStyle/>
          <a:p>
            <a:pPr algn="ctr"/>
            <a:r>
              <a:rPr kumimoji="0" lang="fr-FR" sz="4400" b="1" i="1" u="none" strike="noStrike" kern="1200" cap="none" spc="0" normalizeH="0" baseline="0" noProof="0" dirty="0">
                <a:ln>
                  <a:noFill/>
                </a:ln>
                <a:solidFill>
                  <a:srgbClr val="ED7D31">
                    <a:lumMod val="50000"/>
                  </a:srgbClr>
                </a:solidFill>
                <a:effectLst/>
                <a:uLnTx/>
                <a:uFillTx/>
                <a:latin typeface="Calibri Light" panose="020F0302020204030204"/>
                <a:ea typeface="+mj-ea"/>
                <a:cs typeface="+mj-cs"/>
              </a:rPr>
              <a:t>Les Laboratoires de Mathématiques en Algérie</a:t>
            </a:r>
            <a:endParaRPr lang="fr-FR" dirty="0"/>
          </a:p>
        </p:txBody>
      </p:sp>
      <p:pic>
        <p:nvPicPr>
          <p:cNvPr id="10" name="Espace réservé du contenu 9">
            <a:extLst>
              <a:ext uri="{FF2B5EF4-FFF2-40B4-BE49-F238E27FC236}">
                <a16:creationId xmlns:a16="http://schemas.microsoft.com/office/drawing/2014/main" id="{09F34C38-895E-4D7D-A760-531EAFE27D76}"/>
              </a:ext>
            </a:extLst>
          </p:cNvPr>
          <p:cNvPicPr>
            <a:picLocks noGrp="1" noChangeAspect="1"/>
          </p:cNvPicPr>
          <p:nvPr>
            <p:ph idx="1"/>
          </p:nvPr>
        </p:nvPicPr>
        <p:blipFill>
          <a:blip r:embed="rId2"/>
          <a:stretch>
            <a:fillRect/>
          </a:stretch>
        </p:blipFill>
        <p:spPr>
          <a:xfrm>
            <a:off x="6564923" y="681037"/>
            <a:ext cx="5627077" cy="6145360"/>
          </a:xfrm>
          <a:prstGeom prst="rect">
            <a:avLst/>
          </a:prstGeom>
        </p:spPr>
      </p:pic>
      <p:pic>
        <p:nvPicPr>
          <p:cNvPr id="12" name="Image 11">
            <a:extLst>
              <a:ext uri="{FF2B5EF4-FFF2-40B4-BE49-F238E27FC236}">
                <a16:creationId xmlns:a16="http://schemas.microsoft.com/office/drawing/2014/main" id="{9382A9E4-C2BC-4AAC-9D9F-A440E669F449}"/>
              </a:ext>
            </a:extLst>
          </p:cNvPr>
          <p:cNvPicPr>
            <a:picLocks noChangeAspect="1"/>
          </p:cNvPicPr>
          <p:nvPr/>
        </p:nvPicPr>
        <p:blipFill>
          <a:blip r:embed="rId3"/>
          <a:stretch>
            <a:fillRect/>
          </a:stretch>
        </p:blipFill>
        <p:spPr>
          <a:xfrm>
            <a:off x="0" y="697755"/>
            <a:ext cx="6355080" cy="6128642"/>
          </a:xfrm>
          <a:prstGeom prst="rect">
            <a:avLst/>
          </a:prstGeom>
        </p:spPr>
      </p:pic>
    </p:spTree>
    <p:extLst>
      <p:ext uri="{BB962C8B-B14F-4D97-AF65-F5344CB8AC3E}">
        <p14:creationId xmlns:p14="http://schemas.microsoft.com/office/powerpoint/2010/main" val="3174833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48B4AFF8-B79D-474B-ADA7-A299E7DE77EB}"/>
              </a:ext>
            </a:extLst>
          </p:cNvPr>
          <p:cNvGraphicFramePr>
            <a:graphicFrameLocks/>
          </p:cNvGraphicFramePr>
          <p:nvPr>
            <p:extLst>
              <p:ext uri="{D42A27DB-BD31-4B8C-83A1-F6EECF244321}">
                <p14:modId xmlns:p14="http://schemas.microsoft.com/office/powerpoint/2010/main" val="942117686"/>
              </p:ext>
            </p:extLst>
          </p:nvPr>
        </p:nvGraphicFramePr>
        <p:xfrm>
          <a:off x="6781800" y="1"/>
          <a:ext cx="5293894" cy="42832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Espace réservé du contenu 7">
            <a:extLst>
              <a:ext uri="{FF2B5EF4-FFF2-40B4-BE49-F238E27FC236}">
                <a16:creationId xmlns:a16="http://schemas.microsoft.com/office/drawing/2014/main" id="{BEE4340D-FA9F-436B-BC49-E7A611EE8CCD}"/>
              </a:ext>
            </a:extLst>
          </p:cNvPr>
          <p:cNvGraphicFramePr>
            <a:graphicFrameLocks noGrp="1"/>
          </p:cNvGraphicFramePr>
          <p:nvPr>
            <p:ph idx="1"/>
            <p:extLst>
              <p:ext uri="{D42A27DB-BD31-4B8C-83A1-F6EECF244321}">
                <p14:modId xmlns:p14="http://schemas.microsoft.com/office/powerpoint/2010/main" val="3321811019"/>
              </p:ext>
            </p:extLst>
          </p:nvPr>
        </p:nvGraphicFramePr>
        <p:xfrm>
          <a:off x="116305" y="134770"/>
          <a:ext cx="6541169" cy="5598695"/>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re 1">
            <a:extLst>
              <a:ext uri="{FF2B5EF4-FFF2-40B4-BE49-F238E27FC236}">
                <a16:creationId xmlns:a16="http://schemas.microsoft.com/office/drawing/2014/main" id="{D28EBBE9-4ED6-4442-8C24-D03AB7CA1685}"/>
              </a:ext>
            </a:extLst>
          </p:cNvPr>
          <p:cNvSpPr txBox="1">
            <a:spLocks/>
          </p:cNvSpPr>
          <p:nvPr/>
        </p:nvSpPr>
        <p:spPr>
          <a:xfrm>
            <a:off x="116305" y="5963820"/>
            <a:ext cx="6541169" cy="759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fr-FR" sz="2400" dirty="0"/>
              <a:t>SCOPUS </a:t>
            </a:r>
            <a:r>
              <a:rPr lang="fr-FR" sz="2400" b="1" dirty="0">
                <a:solidFill>
                  <a:schemeClr val="accent6">
                    <a:lumMod val="75000"/>
                  </a:schemeClr>
                </a:solidFill>
              </a:rPr>
              <a:t>8289</a:t>
            </a:r>
            <a:r>
              <a:rPr lang="fr-FR" sz="2400" dirty="0"/>
              <a:t> Documents </a:t>
            </a:r>
            <a:r>
              <a:rPr lang="fr-FR" sz="2400" b="1" i="1" dirty="0"/>
              <a:t>vs</a:t>
            </a:r>
            <a:r>
              <a:rPr lang="fr-FR" sz="2400" dirty="0"/>
              <a:t> </a:t>
            </a:r>
            <a:r>
              <a:rPr lang="fr-FR" sz="2400" dirty="0" err="1"/>
              <a:t>WoS</a:t>
            </a:r>
            <a:r>
              <a:rPr lang="fr-FR" sz="2400" dirty="0"/>
              <a:t> </a:t>
            </a:r>
            <a:r>
              <a:rPr lang="fr-FR" sz="2400" b="1" dirty="0">
                <a:solidFill>
                  <a:schemeClr val="accent6">
                    <a:lumMod val="75000"/>
                  </a:schemeClr>
                </a:solidFill>
              </a:rPr>
              <a:t>3974   (action)</a:t>
            </a:r>
            <a:br>
              <a:rPr lang="fr-FR" sz="2400" dirty="0"/>
            </a:br>
            <a:r>
              <a:rPr lang="fr-FR" sz="2400" dirty="0"/>
              <a:t>SCOPUS </a:t>
            </a:r>
            <a:r>
              <a:rPr lang="fr-FR" sz="2400" b="1" dirty="0">
                <a:solidFill>
                  <a:schemeClr val="accent6">
                    <a:lumMod val="75000"/>
                  </a:schemeClr>
                </a:solidFill>
              </a:rPr>
              <a:t>5259</a:t>
            </a:r>
            <a:r>
              <a:rPr lang="fr-FR" sz="2400" dirty="0"/>
              <a:t> Articles </a:t>
            </a:r>
            <a:r>
              <a:rPr lang="fr-FR" sz="2400" b="1" i="1" dirty="0"/>
              <a:t>vs</a:t>
            </a:r>
            <a:r>
              <a:rPr lang="fr-FR" sz="2400" dirty="0"/>
              <a:t> </a:t>
            </a:r>
            <a:r>
              <a:rPr lang="fr-FR" sz="2400" dirty="0" err="1"/>
              <a:t>WoS</a:t>
            </a:r>
            <a:r>
              <a:rPr lang="fr-FR" sz="2400" dirty="0"/>
              <a:t> </a:t>
            </a:r>
            <a:r>
              <a:rPr lang="fr-FR" sz="2400" b="1" dirty="0">
                <a:solidFill>
                  <a:schemeClr val="accent6">
                    <a:lumMod val="75000"/>
                  </a:schemeClr>
                </a:solidFill>
              </a:rPr>
              <a:t>3604</a:t>
            </a:r>
          </a:p>
        </p:txBody>
      </p:sp>
      <p:sp>
        <p:nvSpPr>
          <p:cNvPr id="15" name="Titre 1">
            <a:extLst>
              <a:ext uri="{FF2B5EF4-FFF2-40B4-BE49-F238E27FC236}">
                <a16:creationId xmlns:a16="http://schemas.microsoft.com/office/drawing/2014/main" id="{EC8FAF66-BF62-4A23-918F-9BB59703ACF9}"/>
              </a:ext>
            </a:extLst>
          </p:cNvPr>
          <p:cNvSpPr txBox="1">
            <a:spLocks/>
          </p:cNvSpPr>
          <p:nvPr/>
        </p:nvSpPr>
        <p:spPr>
          <a:xfrm>
            <a:off x="6657475" y="6078434"/>
            <a:ext cx="5293894" cy="530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fr-FR" sz="2400" dirty="0"/>
              <a:t>Pourquoi la France et l’Arabie Saoudite?</a:t>
            </a:r>
            <a:endParaRPr lang="fr-FR" sz="2400" b="1" dirty="0">
              <a:solidFill>
                <a:schemeClr val="accent6">
                  <a:lumMod val="75000"/>
                </a:schemeClr>
              </a:solidFill>
            </a:endParaRPr>
          </a:p>
        </p:txBody>
      </p:sp>
    </p:spTree>
    <p:extLst>
      <p:ext uri="{BB962C8B-B14F-4D97-AF65-F5344CB8AC3E}">
        <p14:creationId xmlns:p14="http://schemas.microsoft.com/office/powerpoint/2010/main" val="205006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8" grpId="0">
        <p:bldAsOne/>
      </p:bldGraphic>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83DE835-3763-4A3B-882C-D154A0C56753}"/>
              </a:ext>
            </a:extLst>
          </p:cNvPr>
          <p:cNvSpPr>
            <a:spLocks noGrp="1"/>
          </p:cNvSpPr>
          <p:nvPr>
            <p:ph idx="1"/>
          </p:nvPr>
        </p:nvSpPr>
        <p:spPr>
          <a:xfrm>
            <a:off x="13280" y="1037602"/>
            <a:ext cx="3415720" cy="5262614"/>
          </a:xfrm>
        </p:spPr>
        <p:txBody>
          <a:bodyPr>
            <a:normAutofit fontScale="92500" lnSpcReduction="10000"/>
          </a:bodyPr>
          <a:lstStyle/>
          <a:p>
            <a:pPr>
              <a:lnSpc>
                <a:spcPct val="107000"/>
              </a:lnSpc>
              <a:spcBef>
                <a:spcPts val="0"/>
              </a:spcBef>
            </a:pPr>
            <a:r>
              <a:rPr lang="fr-FR" sz="2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Cité des sciences et de l’industrie 1986, </a:t>
            </a:r>
          </a:p>
          <a:p>
            <a:pPr>
              <a:lnSpc>
                <a:spcPct val="107000"/>
              </a:lnSpc>
              <a:spcBef>
                <a:spcPts val="0"/>
              </a:spcBef>
            </a:pPr>
            <a:r>
              <a:rPr lang="fr-FR" sz="2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Fusion en 2010</a:t>
            </a:r>
          </a:p>
          <a:p>
            <a:pPr>
              <a:lnSpc>
                <a:spcPct val="107000"/>
              </a:lnSpc>
              <a:spcBef>
                <a:spcPts val="0"/>
              </a:spcBef>
            </a:pPr>
            <a:r>
              <a:rPr lang="fr-FR" sz="2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Enquête sur l’ile de France 2009 (45%) </a:t>
            </a:r>
          </a:p>
          <a:p>
            <a:pPr>
              <a:lnSpc>
                <a:spcPct val="107000"/>
              </a:lnSpc>
              <a:spcBef>
                <a:spcPts val="0"/>
              </a:spcBef>
            </a:pPr>
            <a:r>
              <a:rPr lang="fr-FR" sz="2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Un chercheur - une manip (concept)</a:t>
            </a:r>
          </a:p>
          <a:p>
            <a:pPr>
              <a:lnSpc>
                <a:spcPct val="107000"/>
              </a:lnSpc>
              <a:spcBef>
                <a:spcPts val="0"/>
              </a:spcBef>
            </a:pPr>
            <a:r>
              <a:rPr lang="fr-FR" sz="2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L’évènementiel</a:t>
            </a:r>
          </a:p>
          <a:p>
            <a:pPr>
              <a:lnSpc>
                <a:spcPct val="107000"/>
              </a:lnSpc>
              <a:spcBef>
                <a:spcPts val="0"/>
              </a:spcBef>
            </a:pPr>
            <a:r>
              <a:rPr lang="fr-FR" sz="2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Expo permanentes</a:t>
            </a:r>
          </a:p>
          <a:p>
            <a:pPr>
              <a:lnSpc>
                <a:spcPct val="107000"/>
              </a:lnSpc>
              <a:spcBef>
                <a:spcPts val="0"/>
              </a:spcBef>
            </a:pPr>
            <a:r>
              <a:rPr lang="fr-FR" sz="2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Les départements (mathématique, physique, chimie, numérique, biologie, géologie, astronomie)</a:t>
            </a:r>
          </a:p>
          <a:p>
            <a:pPr>
              <a:lnSpc>
                <a:spcPct val="107000"/>
              </a:lnSpc>
              <a:spcBef>
                <a:spcPts val="0"/>
              </a:spcBef>
            </a:pPr>
            <a:r>
              <a:rPr lang="fr-FR" sz="2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Fablab (services techniques)</a:t>
            </a:r>
          </a:p>
          <a:p>
            <a:pPr>
              <a:lnSpc>
                <a:spcPct val="107000"/>
              </a:lnSpc>
              <a:spcBef>
                <a:spcPts val="0"/>
              </a:spcBef>
            </a:pPr>
            <a:r>
              <a:rPr lang="fr-FR" sz="2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Salle PI</a:t>
            </a:r>
            <a:endParaRPr lang="fr-FR" sz="2200" b="1" dirty="0">
              <a:solidFill>
                <a:srgbClr val="7030A0"/>
              </a:solidFill>
            </a:endParaRPr>
          </a:p>
        </p:txBody>
      </p:sp>
      <p:pic>
        <p:nvPicPr>
          <p:cNvPr id="4" name="Image 3">
            <a:extLst>
              <a:ext uri="{FF2B5EF4-FFF2-40B4-BE49-F238E27FC236}">
                <a16:creationId xmlns:a16="http://schemas.microsoft.com/office/drawing/2014/main" id="{1B360C86-1931-43CD-8FD4-68A02C13DFD5}"/>
              </a:ext>
            </a:extLst>
          </p:cNvPr>
          <p:cNvPicPr>
            <a:picLocks noChangeAspect="1"/>
          </p:cNvPicPr>
          <p:nvPr/>
        </p:nvPicPr>
        <p:blipFill>
          <a:blip r:embed="rId2"/>
          <a:stretch>
            <a:fillRect/>
          </a:stretch>
        </p:blipFill>
        <p:spPr>
          <a:xfrm>
            <a:off x="3313352" y="1037602"/>
            <a:ext cx="8878648" cy="4933430"/>
          </a:xfrm>
          <a:prstGeom prst="rect">
            <a:avLst/>
          </a:prstGeom>
        </p:spPr>
      </p:pic>
      <p:pic>
        <p:nvPicPr>
          <p:cNvPr id="5" name="Image 4">
            <a:extLst>
              <a:ext uri="{FF2B5EF4-FFF2-40B4-BE49-F238E27FC236}">
                <a16:creationId xmlns:a16="http://schemas.microsoft.com/office/drawing/2014/main" id="{AB399134-26B8-4C1C-98A5-50D1022B497C}"/>
              </a:ext>
            </a:extLst>
          </p:cNvPr>
          <p:cNvPicPr>
            <a:picLocks noChangeAspect="1"/>
          </p:cNvPicPr>
          <p:nvPr/>
        </p:nvPicPr>
        <p:blipFill>
          <a:blip r:embed="rId3"/>
          <a:stretch>
            <a:fillRect/>
          </a:stretch>
        </p:blipFill>
        <p:spPr>
          <a:xfrm>
            <a:off x="1172621" y="25498"/>
            <a:ext cx="9144793" cy="1126646"/>
          </a:xfrm>
          <a:prstGeom prst="rect">
            <a:avLst/>
          </a:prstGeom>
        </p:spPr>
      </p:pic>
    </p:spTree>
    <p:extLst>
      <p:ext uri="{BB962C8B-B14F-4D97-AF65-F5344CB8AC3E}">
        <p14:creationId xmlns:p14="http://schemas.microsoft.com/office/powerpoint/2010/main" val="325829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79B4EDE6-E161-4427-9C75-AE7C956C0BB4}"/>
              </a:ext>
            </a:extLst>
          </p:cNvPr>
          <p:cNvGraphicFramePr>
            <a:graphicFrameLocks/>
          </p:cNvGraphicFramePr>
          <p:nvPr>
            <p:extLst>
              <p:ext uri="{D42A27DB-BD31-4B8C-83A1-F6EECF244321}">
                <p14:modId xmlns:p14="http://schemas.microsoft.com/office/powerpoint/2010/main" val="4164190607"/>
              </p:ext>
            </p:extLst>
          </p:nvPr>
        </p:nvGraphicFramePr>
        <p:xfrm>
          <a:off x="176462" y="0"/>
          <a:ext cx="5839326" cy="31201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phique 4">
            <a:extLst>
              <a:ext uri="{FF2B5EF4-FFF2-40B4-BE49-F238E27FC236}">
                <a16:creationId xmlns:a16="http://schemas.microsoft.com/office/drawing/2014/main" id="{B88DA714-2CDC-48E6-9870-EB2CD34E451B}"/>
              </a:ext>
            </a:extLst>
          </p:cNvPr>
          <p:cNvGraphicFramePr>
            <a:graphicFrameLocks/>
          </p:cNvGraphicFramePr>
          <p:nvPr>
            <p:extLst>
              <p:ext uri="{D42A27DB-BD31-4B8C-83A1-F6EECF244321}">
                <p14:modId xmlns:p14="http://schemas.microsoft.com/office/powerpoint/2010/main" val="2614879534"/>
              </p:ext>
            </p:extLst>
          </p:nvPr>
        </p:nvGraphicFramePr>
        <p:xfrm>
          <a:off x="6136106" y="16042"/>
          <a:ext cx="5839326" cy="37217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phique 5">
            <a:extLst>
              <a:ext uri="{FF2B5EF4-FFF2-40B4-BE49-F238E27FC236}">
                <a16:creationId xmlns:a16="http://schemas.microsoft.com/office/drawing/2014/main" id="{906D95E9-8F7A-4E8F-97C4-21F0C7FE0A81}"/>
              </a:ext>
            </a:extLst>
          </p:cNvPr>
          <p:cNvGraphicFramePr>
            <a:graphicFrameLocks/>
          </p:cNvGraphicFramePr>
          <p:nvPr>
            <p:extLst>
              <p:ext uri="{D42A27DB-BD31-4B8C-83A1-F6EECF244321}">
                <p14:modId xmlns:p14="http://schemas.microsoft.com/office/powerpoint/2010/main" val="534959176"/>
              </p:ext>
            </p:extLst>
          </p:nvPr>
        </p:nvGraphicFramePr>
        <p:xfrm>
          <a:off x="128336" y="3136232"/>
          <a:ext cx="12063664" cy="37217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4067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DA7B009F-0CEF-4DAA-A37D-19B9C7618341}"/>
              </a:ext>
            </a:extLst>
          </p:cNvPr>
          <p:cNvGraphicFramePr>
            <a:graphicFrameLocks/>
          </p:cNvGraphicFramePr>
          <p:nvPr>
            <p:extLst>
              <p:ext uri="{D42A27DB-BD31-4B8C-83A1-F6EECF244321}">
                <p14:modId xmlns:p14="http://schemas.microsoft.com/office/powerpoint/2010/main" val="3330995799"/>
              </p:ext>
            </p:extLst>
          </p:nvPr>
        </p:nvGraphicFramePr>
        <p:xfrm>
          <a:off x="5037221" y="2855496"/>
          <a:ext cx="7154779" cy="40025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phique 4">
            <a:extLst>
              <a:ext uri="{FF2B5EF4-FFF2-40B4-BE49-F238E27FC236}">
                <a16:creationId xmlns:a16="http://schemas.microsoft.com/office/drawing/2014/main" id="{4FD02ADB-175D-4429-AFF1-A9E78E4693E4}"/>
              </a:ext>
            </a:extLst>
          </p:cNvPr>
          <p:cNvGraphicFramePr>
            <a:graphicFrameLocks/>
          </p:cNvGraphicFramePr>
          <p:nvPr>
            <p:extLst>
              <p:ext uri="{D42A27DB-BD31-4B8C-83A1-F6EECF244321}">
                <p14:modId xmlns:p14="http://schemas.microsoft.com/office/powerpoint/2010/main" val="1786320290"/>
              </p:ext>
            </p:extLst>
          </p:nvPr>
        </p:nvGraphicFramePr>
        <p:xfrm>
          <a:off x="0" y="128337"/>
          <a:ext cx="6737683" cy="43313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1922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30C1614F-ACA6-421A-B404-A942BB16E527}"/>
              </a:ext>
            </a:extLst>
          </p:cNvPr>
          <p:cNvGraphicFramePr>
            <a:graphicFrameLocks/>
          </p:cNvGraphicFramePr>
          <p:nvPr>
            <p:extLst>
              <p:ext uri="{D42A27DB-BD31-4B8C-83A1-F6EECF244321}">
                <p14:modId xmlns:p14="http://schemas.microsoft.com/office/powerpoint/2010/main" val="3823498882"/>
              </p:ext>
            </p:extLst>
          </p:nvPr>
        </p:nvGraphicFramePr>
        <p:xfrm>
          <a:off x="151377" y="0"/>
          <a:ext cx="6281507" cy="30600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phique 4">
            <a:extLst>
              <a:ext uri="{FF2B5EF4-FFF2-40B4-BE49-F238E27FC236}">
                <a16:creationId xmlns:a16="http://schemas.microsoft.com/office/drawing/2014/main" id="{49A9DDF2-3C83-42B2-B0A2-77E34EEB1347}"/>
              </a:ext>
            </a:extLst>
          </p:cNvPr>
          <p:cNvGraphicFramePr>
            <a:graphicFrameLocks/>
          </p:cNvGraphicFramePr>
          <p:nvPr>
            <p:extLst>
              <p:ext uri="{D42A27DB-BD31-4B8C-83A1-F6EECF244321}">
                <p14:modId xmlns:p14="http://schemas.microsoft.com/office/powerpoint/2010/main" val="3411865122"/>
              </p:ext>
            </p:extLst>
          </p:nvPr>
        </p:nvGraphicFramePr>
        <p:xfrm>
          <a:off x="6432884" y="16043"/>
          <a:ext cx="5759116" cy="34269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phique 5">
            <a:extLst>
              <a:ext uri="{FF2B5EF4-FFF2-40B4-BE49-F238E27FC236}">
                <a16:creationId xmlns:a16="http://schemas.microsoft.com/office/drawing/2014/main" id="{A09666F8-1EFF-4A96-8A28-FB6007A9AE73}"/>
              </a:ext>
            </a:extLst>
          </p:cNvPr>
          <p:cNvGraphicFramePr>
            <a:graphicFrameLocks/>
          </p:cNvGraphicFramePr>
          <p:nvPr>
            <p:extLst>
              <p:ext uri="{D42A27DB-BD31-4B8C-83A1-F6EECF244321}">
                <p14:modId xmlns:p14="http://schemas.microsoft.com/office/powerpoint/2010/main" val="2537216272"/>
              </p:ext>
            </p:extLst>
          </p:nvPr>
        </p:nvGraphicFramePr>
        <p:xfrm>
          <a:off x="151377" y="3316064"/>
          <a:ext cx="12040623" cy="34962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631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0AC5EBBF-80B9-4F4A-8749-D2E4E1C4C8D5}"/>
              </a:ext>
            </a:extLst>
          </p:cNvPr>
          <p:cNvGraphicFramePr>
            <a:graphicFrameLocks/>
          </p:cNvGraphicFramePr>
          <p:nvPr>
            <p:extLst>
              <p:ext uri="{D42A27DB-BD31-4B8C-83A1-F6EECF244321}">
                <p14:modId xmlns:p14="http://schemas.microsoft.com/office/powerpoint/2010/main" val="4186388022"/>
              </p:ext>
            </p:extLst>
          </p:nvPr>
        </p:nvGraphicFramePr>
        <p:xfrm>
          <a:off x="5566611" y="32083"/>
          <a:ext cx="6625389" cy="38982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phique 4">
            <a:extLst>
              <a:ext uri="{FF2B5EF4-FFF2-40B4-BE49-F238E27FC236}">
                <a16:creationId xmlns:a16="http://schemas.microsoft.com/office/drawing/2014/main" id="{DF96A56A-7DCE-4102-9865-AF9D271B8A7B}"/>
              </a:ext>
            </a:extLst>
          </p:cNvPr>
          <p:cNvGraphicFramePr>
            <a:graphicFrameLocks/>
          </p:cNvGraphicFramePr>
          <p:nvPr>
            <p:extLst>
              <p:ext uri="{D42A27DB-BD31-4B8C-83A1-F6EECF244321}">
                <p14:modId xmlns:p14="http://schemas.microsoft.com/office/powerpoint/2010/main" val="1109727039"/>
              </p:ext>
            </p:extLst>
          </p:nvPr>
        </p:nvGraphicFramePr>
        <p:xfrm>
          <a:off x="0" y="32083"/>
          <a:ext cx="5566611" cy="43474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phique 5">
            <a:extLst>
              <a:ext uri="{FF2B5EF4-FFF2-40B4-BE49-F238E27FC236}">
                <a16:creationId xmlns:a16="http://schemas.microsoft.com/office/drawing/2014/main" id="{599D155E-9521-4389-B1BB-DD07A3A271BD}"/>
              </a:ext>
            </a:extLst>
          </p:cNvPr>
          <p:cNvGraphicFramePr>
            <a:graphicFrameLocks/>
          </p:cNvGraphicFramePr>
          <p:nvPr>
            <p:extLst>
              <p:ext uri="{D42A27DB-BD31-4B8C-83A1-F6EECF244321}">
                <p14:modId xmlns:p14="http://schemas.microsoft.com/office/powerpoint/2010/main" val="577992142"/>
              </p:ext>
            </p:extLst>
          </p:nvPr>
        </p:nvGraphicFramePr>
        <p:xfrm>
          <a:off x="0" y="2277979"/>
          <a:ext cx="6336632" cy="45800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a:extLst>
              <a:ext uri="{FF2B5EF4-FFF2-40B4-BE49-F238E27FC236}">
                <a16:creationId xmlns:a16="http://schemas.microsoft.com/office/drawing/2014/main" id="{CEDF0751-7EFC-4D47-A67D-CE6A95B83656}"/>
              </a:ext>
            </a:extLst>
          </p:cNvPr>
          <p:cNvGraphicFramePr>
            <a:graphicFrameLocks/>
          </p:cNvGraphicFramePr>
          <p:nvPr>
            <p:extLst>
              <p:ext uri="{D42A27DB-BD31-4B8C-83A1-F6EECF244321}">
                <p14:modId xmlns:p14="http://schemas.microsoft.com/office/powerpoint/2010/main" val="2737776534"/>
              </p:ext>
            </p:extLst>
          </p:nvPr>
        </p:nvGraphicFramePr>
        <p:xfrm>
          <a:off x="6096000" y="3320714"/>
          <a:ext cx="6096000" cy="35372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340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Graphic spid="7"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81200" y="188641"/>
            <a:ext cx="8229600" cy="5937523"/>
          </a:xfrm>
        </p:spPr>
        <p:txBody>
          <a:bodyPr>
            <a:normAutofit/>
          </a:bodyPr>
          <a:lstStyle/>
          <a:p>
            <a:pPr marL="0" indent="0" algn="ctr">
              <a:buNone/>
            </a:pPr>
            <a:endParaRPr lang="fr-FR" sz="9600" dirty="0"/>
          </a:p>
          <a:p>
            <a:pPr marL="0" indent="0" algn="ctr">
              <a:buNone/>
            </a:pPr>
            <a:r>
              <a:rPr lang="fr-FR" sz="14000" dirty="0">
                <a:solidFill>
                  <a:srgbClr val="002060"/>
                </a:solidFill>
              </a:rPr>
              <a:t>T</a:t>
            </a:r>
            <a:r>
              <a:rPr lang="fr-FR" sz="13500" dirty="0">
                <a:solidFill>
                  <a:schemeClr val="accent6">
                    <a:lumMod val="50000"/>
                  </a:schemeClr>
                </a:solidFill>
              </a:rPr>
              <a:t>H</a:t>
            </a:r>
            <a:r>
              <a:rPr lang="fr-FR" sz="13000" dirty="0">
                <a:solidFill>
                  <a:srgbClr val="92D050"/>
                </a:solidFill>
              </a:rPr>
              <a:t>A</a:t>
            </a:r>
            <a:r>
              <a:rPr lang="fr-FR" sz="12500" dirty="0">
                <a:solidFill>
                  <a:srgbClr val="FF0000"/>
                </a:solidFill>
              </a:rPr>
              <a:t>N</a:t>
            </a:r>
            <a:r>
              <a:rPr lang="fr-FR" sz="12000" dirty="0">
                <a:solidFill>
                  <a:srgbClr val="FFC000"/>
                </a:solidFill>
              </a:rPr>
              <a:t>M</a:t>
            </a:r>
            <a:r>
              <a:rPr lang="fr-FR" sz="11500" dirty="0">
                <a:solidFill>
                  <a:srgbClr val="0070C0"/>
                </a:solidFill>
              </a:rPr>
              <a:t>I</a:t>
            </a:r>
            <a:r>
              <a:rPr lang="fr-FR" sz="11000" dirty="0">
                <a:solidFill>
                  <a:schemeClr val="accent2">
                    <a:lumMod val="50000"/>
                  </a:schemeClr>
                </a:solidFill>
              </a:rPr>
              <a:t>R</a:t>
            </a:r>
            <a:r>
              <a:rPr lang="fr-FR" sz="10500" dirty="0">
                <a:solidFill>
                  <a:schemeClr val="accent3">
                    <a:lumMod val="75000"/>
                  </a:schemeClr>
                </a:solidFill>
              </a:rPr>
              <a:t>T</a:t>
            </a:r>
            <a:r>
              <a:rPr lang="fr-FR" sz="10000" dirty="0">
                <a:solidFill>
                  <a:schemeClr val="accent5">
                    <a:lumMod val="60000"/>
                    <a:lumOff val="40000"/>
                  </a:schemeClr>
                </a:solidFill>
              </a:rPr>
              <a:t>H</a:t>
            </a:r>
          </a:p>
        </p:txBody>
      </p:sp>
    </p:spTree>
    <p:extLst>
      <p:ext uri="{BB962C8B-B14F-4D97-AF65-F5344CB8AC3E}">
        <p14:creationId xmlns:p14="http://schemas.microsoft.com/office/powerpoint/2010/main" val="3135613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3A422E-C53E-420C-B3FC-418604907D88}"/>
              </a:ext>
            </a:extLst>
          </p:cNvPr>
          <p:cNvSpPr>
            <a:spLocks noGrp="1"/>
          </p:cNvSpPr>
          <p:nvPr>
            <p:ph type="title"/>
          </p:nvPr>
        </p:nvSpPr>
        <p:spPr>
          <a:xfrm>
            <a:off x="759952" y="205668"/>
            <a:ext cx="10157429" cy="505532"/>
          </a:xfrm>
        </p:spPr>
        <p:txBody>
          <a:bodyPr>
            <a:normAutofit fontScale="90000"/>
          </a:bodyPr>
          <a:lstStyle/>
          <a:p>
            <a:pPr algn="ctr"/>
            <a:r>
              <a:rPr lang="fr-FR" dirty="0">
                <a:solidFill>
                  <a:schemeClr val="accent2">
                    <a:lumMod val="50000"/>
                  </a:schemeClr>
                </a:solidFill>
                <a:latin typeface="Algerian" panose="04020705040A02060702" pitchFamily="82" charset="0"/>
              </a:rPr>
              <a:t>Cité des sciences de Tunis</a:t>
            </a:r>
          </a:p>
        </p:txBody>
      </p:sp>
      <p:sp>
        <p:nvSpPr>
          <p:cNvPr id="3" name="Espace réservé du contenu 2">
            <a:extLst>
              <a:ext uri="{FF2B5EF4-FFF2-40B4-BE49-F238E27FC236}">
                <a16:creationId xmlns:a16="http://schemas.microsoft.com/office/drawing/2014/main" id="{0745AE25-DFDF-4DD8-8058-D2EE5D1AA033}"/>
              </a:ext>
            </a:extLst>
          </p:cNvPr>
          <p:cNvSpPr>
            <a:spLocks noGrp="1"/>
          </p:cNvSpPr>
          <p:nvPr>
            <p:ph idx="1"/>
          </p:nvPr>
        </p:nvSpPr>
        <p:spPr>
          <a:xfrm>
            <a:off x="838200" y="1825625"/>
            <a:ext cx="8918275" cy="1325563"/>
          </a:xfrm>
        </p:spPr>
        <p:txBody>
          <a:bodyPr/>
          <a:lstStyle/>
          <a:p>
            <a:pPr>
              <a:lnSpc>
                <a:spcPct val="107000"/>
              </a:lnSpc>
              <a:spcBef>
                <a:spcPts val="0"/>
              </a:spcBef>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4" name="Image 3">
            <a:extLst>
              <a:ext uri="{FF2B5EF4-FFF2-40B4-BE49-F238E27FC236}">
                <a16:creationId xmlns:a16="http://schemas.microsoft.com/office/drawing/2014/main" id="{90D2A320-09E7-4030-B287-B891B4F1B651}"/>
              </a:ext>
            </a:extLst>
          </p:cNvPr>
          <p:cNvPicPr>
            <a:picLocks noChangeAspect="1"/>
          </p:cNvPicPr>
          <p:nvPr/>
        </p:nvPicPr>
        <p:blipFill>
          <a:blip r:embed="rId2"/>
          <a:stretch>
            <a:fillRect/>
          </a:stretch>
        </p:blipFill>
        <p:spPr>
          <a:xfrm>
            <a:off x="1727200" y="802429"/>
            <a:ext cx="9874250" cy="5936508"/>
          </a:xfrm>
          <a:prstGeom prst="rect">
            <a:avLst/>
          </a:prstGeom>
        </p:spPr>
      </p:pic>
    </p:spTree>
    <p:extLst>
      <p:ext uri="{BB962C8B-B14F-4D97-AF65-F5344CB8AC3E}">
        <p14:creationId xmlns:p14="http://schemas.microsoft.com/office/powerpoint/2010/main" val="185980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ustomShape 1"/>
          <p:cNvSpPr/>
          <p:nvPr/>
        </p:nvSpPr>
        <p:spPr>
          <a:xfrm>
            <a:off x="37716" y="0"/>
            <a:ext cx="10073520" cy="122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62500" lnSpcReduction="20000"/>
          </a:bodyPr>
          <a:lstStyle/>
          <a:p>
            <a:pPr algn="ctr">
              <a:lnSpc>
                <a:spcPct val="100000"/>
              </a:lnSpc>
            </a:pPr>
            <a:r>
              <a:rPr lang="fr-FR" sz="4400" b="0" strike="noStrike" spc="-1" dirty="0">
                <a:solidFill>
                  <a:srgbClr val="000000"/>
                </a:solidFill>
                <a:latin typeface="Calibri Light"/>
              </a:rPr>
              <a:t>Quelques centres sciences dans le monde ayant un département ou une structure mathématique</a:t>
            </a:r>
          </a:p>
          <a:p>
            <a:pPr algn="ctr">
              <a:lnSpc>
                <a:spcPct val="100000"/>
              </a:lnSpc>
            </a:pPr>
            <a:r>
              <a:rPr lang="fr-FR" sz="4400" spc="-1" dirty="0">
                <a:solidFill>
                  <a:srgbClr val="000000"/>
                </a:solidFill>
                <a:latin typeface="Calibri Light"/>
              </a:rPr>
              <a:t>(Photos de Pierre </a:t>
            </a:r>
            <a:r>
              <a:rPr lang="fr-FR" sz="4400" spc="-1" dirty="0" err="1">
                <a:solidFill>
                  <a:srgbClr val="000000"/>
                </a:solidFill>
                <a:latin typeface="Calibri Light"/>
              </a:rPr>
              <a:t>Audin</a:t>
            </a:r>
            <a:r>
              <a:rPr lang="fr-FR" sz="4400" spc="-1" dirty="0">
                <a:solidFill>
                  <a:srgbClr val="000000"/>
                </a:solidFill>
                <a:latin typeface="Calibri Light"/>
              </a:rPr>
              <a:t>)</a:t>
            </a:r>
            <a:endParaRPr lang="fr-FR" sz="4400" b="0" strike="noStrike" spc="-1" dirty="0">
              <a:latin typeface="Arial"/>
            </a:endParaRPr>
          </a:p>
        </p:txBody>
      </p:sp>
      <p:sp>
        <p:nvSpPr>
          <p:cNvPr id="136" name="CustomShape 2"/>
          <p:cNvSpPr/>
          <p:nvPr/>
        </p:nvSpPr>
        <p:spPr>
          <a:xfrm>
            <a:off x="838080" y="1825560"/>
            <a:ext cx="10514880" cy="4350600"/>
          </a:xfrm>
          <a:prstGeom prst="rect">
            <a:avLst/>
          </a:prstGeom>
          <a:noFill/>
          <a:ln>
            <a:noFill/>
          </a:ln>
        </p:spPr>
        <p:style>
          <a:lnRef idx="0">
            <a:scrgbClr r="0" g="0" b="0"/>
          </a:lnRef>
          <a:fillRef idx="0">
            <a:scrgbClr r="0" g="0" b="0"/>
          </a:fillRef>
          <a:effectRef idx="0">
            <a:scrgbClr r="0" g="0" b="0"/>
          </a:effectRef>
          <a:fontRef idx="minor"/>
        </p:style>
      </p:sp>
      <p:pic>
        <p:nvPicPr>
          <p:cNvPr id="137" name="Image 136"/>
          <p:cNvPicPr/>
          <p:nvPr/>
        </p:nvPicPr>
        <p:blipFill>
          <a:blip r:embed="rId3"/>
          <a:stretch/>
        </p:blipFill>
        <p:spPr>
          <a:xfrm>
            <a:off x="309240" y="1224000"/>
            <a:ext cx="11498760" cy="5432040"/>
          </a:xfrm>
          <a:prstGeom prst="rect">
            <a:avLst/>
          </a:prstGeom>
          <a:ln>
            <a:noFill/>
          </a:ln>
        </p:spPr>
      </p:pic>
      <p:pic>
        <p:nvPicPr>
          <p:cNvPr id="138" name="Image 137"/>
          <p:cNvPicPr/>
          <p:nvPr/>
        </p:nvPicPr>
        <p:blipFill>
          <a:blip r:embed="rId4"/>
          <a:stretch/>
        </p:blipFill>
        <p:spPr>
          <a:xfrm>
            <a:off x="10260000" y="234000"/>
            <a:ext cx="1800000" cy="1350000"/>
          </a:xfrm>
          <a:prstGeom prst="rect">
            <a:avLst/>
          </a:prstGeom>
          <a:ln>
            <a:noFill/>
          </a:ln>
        </p:spPr>
      </p:pic>
      <p:pic>
        <p:nvPicPr>
          <p:cNvPr id="139" name="Image 138"/>
          <p:cNvPicPr/>
          <p:nvPr/>
        </p:nvPicPr>
        <p:blipFill>
          <a:blip r:embed="rId5"/>
          <a:stretch/>
        </p:blipFill>
        <p:spPr>
          <a:xfrm>
            <a:off x="309240" y="1235160"/>
            <a:ext cx="3057120" cy="2292840"/>
          </a:xfrm>
          <a:prstGeom prst="rect">
            <a:avLst/>
          </a:prstGeom>
          <a:ln>
            <a:noFill/>
          </a:ln>
        </p:spPr>
      </p:pic>
      <p:pic>
        <p:nvPicPr>
          <p:cNvPr id="140" name="Image 139"/>
          <p:cNvPicPr/>
          <p:nvPr/>
        </p:nvPicPr>
        <p:blipFill>
          <a:blip r:embed="rId6"/>
          <a:stretch/>
        </p:blipFill>
        <p:spPr>
          <a:xfrm>
            <a:off x="7452000" y="1890360"/>
            <a:ext cx="3041640" cy="2357640"/>
          </a:xfrm>
          <a:prstGeom prst="rect">
            <a:avLst/>
          </a:prstGeom>
          <a:ln>
            <a:noFill/>
          </a:ln>
        </p:spPr>
      </p:pic>
      <p:pic>
        <p:nvPicPr>
          <p:cNvPr id="141" name="Image 140"/>
          <p:cNvPicPr/>
          <p:nvPr/>
        </p:nvPicPr>
        <p:blipFill>
          <a:blip r:embed="rId7"/>
          <a:stretch/>
        </p:blipFill>
        <p:spPr>
          <a:xfrm>
            <a:off x="9051840" y="4536000"/>
            <a:ext cx="2612160" cy="1959120"/>
          </a:xfrm>
          <a:prstGeom prst="rect">
            <a:avLst/>
          </a:prstGeom>
          <a:ln>
            <a:noFill/>
          </a:ln>
        </p:spPr>
      </p:pic>
      <p:pic>
        <p:nvPicPr>
          <p:cNvPr id="142" name="Image 141"/>
          <p:cNvPicPr/>
          <p:nvPr/>
        </p:nvPicPr>
        <p:blipFill>
          <a:blip r:embed="rId8"/>
          <a:stretch/>
        </p:blipFill>
        <p:spPr>
          <a:xfrm>
            <a:off x="2880000" y="4190040"/>
            <a:ext cx="3287880" cy="2466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mage 142"/>
          <p:cNvPicPr/>
          <p:nvPr/>
        </p:nvPicPr>
        <p:blipFill>
          <a:blip r:embed="rId3"/>
          <a:stretch/>
        </p:blipFill>
        <p:spPr>
          <a:xfrm>
            <a:off x="216000" y="198360"/>
            <a:ext cx="8568000" cy="6426000"/>
          </a:xfrm>
          <a:prstGeom prst="rect">
            <a:avLst/>
          </a:prstGeom>
          <a:ln>
            <a:noFill/>
          </a:ln>
        </p:spPr>
      </p:pic>
      <p:sp>
        <p:nvSpPr>
          <p:cNvPr id="144" name="TextShape 1"/>
          <p:cNvSpPr txBox="1"/>
          <p:nvPr/>
        </p:nvSpPr>
        <p:spPr>
          <a:xfrm>
            <a:off x="9000000" y="432000"/>
            <a:ext cx="3096000" cy="2905920"/>
          </a:xfrm>
          <a:prstGeom prst="rect">
            <a:avLst/>
          </a:prstGeom>
          <a:noFill/>
          <a:ln>
            <a:noFill/>
          </a:ln>
        </p:spPr>
        <p:txBody>
          <a:bodyPr lIns="90000" tIns="45000" rIns="90000" bIns="45000"/>
          <a:lstStyle/>
          <a:p>
            <a:pPr algn="just"/>
            <a:r>
              <a:rPr lang="fr-FR" sz="1800" b="0" strike="noStrike" spc="-1">
                <a:latin typeface="Arial"/>
              </a:rPr>
              <a:t>Chicago. Aux USA, tout est grand et avec risque zéro. Ici les boules sont énormes et inaccessibles, pilotées à distance. On est quasiment dans le virtuel. Au Palais de la découverte, ce sont des boules de pétanque que l’on manipule à la main, quitte à se pincer éventuellement les doigts entre deux boules.</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838080" y="617040"/>
            <a:ext cx="10514880" cy="13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fr-FR" sz="4400" b="0" strike="noStrike" spc="-1">
                <a:solidFill>
                  <a:srgbClr val="000000"/>
                </a:solidFill>
                <a:latin typeface="Calibri Light"/>
              </a:rPr>
              <a:t>Quelques musées de mathématiques : le Mathematikum de Gießen (Allemagne) et le MoMath de </a:t>
            </a:r>
            <a:endParaRPr lang="fr-FR" sz="4400" b="0" strike="noStrike" spc="-1">
              <a:latin typeface="Arial"/>
            </a:endParaRPr>
          </a:p>
          <a:p>
            <a:pPr>
              <a:lnSpc>
                <a:spcPct val="90000"/>
              </a:lnSpc>
            </a:pPr>
            <a:r>
              <a:rPr lang="fr-FR" sz="4400" b="0" strike="noStrike" spc="-1">
                <a:solidFill>
                  <a:srgbClr val="000000"/>
                </a:solidFill>
                <a:latin typeface="Calibri Light"/>
              </a:rPr>
              <a:t>New York</a:t>
            </a:r>
            <a:endParaRPr lang="fr-FR" sz="4400" b="0" strike="noStrike" spc="-1">
              <a:latin typeface="Arial"/>
            </a:endParaRPr>
          </a:p>
        </p:txBody>
      </p:sp>
      <p:sp>
        <p:nvSpPr>
          <p:cNvPr id="162" name="CustomShape 2"/>
          <p:cNvSpPr/>
          <p:nvPr/>
        </p:nvSpPr>
        <p:spPr>
          <a:xfrm>
            <a:off x="838080" y="1825560"/>
            <a:ext cx="10514880" cy="4350600"/>
          </a:xfrm>
          <a:prstGeom prst="rect">
            <a:avLst/>
          </a:prstGeom>
          <a:noFill/>
          <a:ln>
            <a:noFill/>
          </a:ln>
        </p:spPr>
        <p:style>
          <a:lnRef idx="0">
            <a:scrgbClr r="0" g="0" b="0"/>
          </a:lnRef>
          <a:fillRef idx="0">
            <a:scrgbClr r="0" g="0" b="0"/>
          </a:fillRef>
          <a:effectRef idx="0">
            <a:scrgbClr r="0" g="0" b="0"/>
          </a:effectRef>
          <a:fontRef idx="minor"/>
        </p:style>
      </p:sp>
      <p:pic>
        <p:nvPicPr>
          <p:cNvPr id="163" name="Image 162"/>
          <p:cNvPicPr/>
          <p:nvPr/>
        </p:nvPicPr>
        <p:blipFill>
          <a:blip r:embed="rId3"/>
          <a:stretch/>
        </p:blipFill>
        <p:spPr>
          <a:xfrm>
            <a:off x="3888000" y="1512000"/>
            <a:ext cx="7991640" cy="5010480"/>
          </a:xfrm>
          <a:prstGeom prst="rect">
            <a:avLst/>
          </a:prstGeom>
          <a:ln>
            <a:noFill/>
          </a:ln>
        </p:spPr>
      </p:pic>
      <p:sp>
        <p:nvSpPr>
          <p:cNvPr id="164" name="TextShape 3"/>
          <p:cNvSpPr txBox="1"/>
          <p:nvPr/>
        </p:nvSpPr>
        <p:spPr>
          <a:xfrm>
            <a:off x="311400" y="2484000"/>
            <a:ext cx="3494520" cy="625680"/>
          </a:xfrm>
          <a:prstGeom prst="rect">
            <a:avLst/>
          </a:prstGeom>
          <a:noFill/>
          <a:ln>
            <a:noFill/>
          </a:ln>
        </p:spPr>
        <p:txBody>
          <a:bodyPr lIns="90000" tIns="45000" rIns="90000" bIns="45000"/>
          <a:lstStyle/>
          <a:p>
            <a:r>
              <a:rPr lang="fr-FR" sz="1800" b="0" strike="noStrike" spc="-1" dirty="0" err="1">
                <a:latin typeface="Arial"/>
              </a:rPr>
              <a:t>MoMath</a:t>
            </a:r>
            <a:r>
              <a:rPr lang="fr-FR" sz="1800" b="0" strike="noStrike" spc="-1" dirty="0">
                <a:latin typeface="Arial"/>
              </a:rPr>
              <a:t> = </a:t>
            </a:r>
            <a:r>
              <a:rPr lang="fr-FR" sz="1800" b="0" strike="noStrike" spc="-1" dirty="0" err="1">
                <a:latin typeface="Arial"/>
              </a:rPr>
              <a:t>museum</a:t>
            </a:r>
            <a:r>
              <a:rPr lang="fr-FR" sz="1800" b="0" strike="noStrike" spc="-1" dirty="0">
                <a:latin typeface="Arial"/>
              </a:rPr>
              <a:t> of math, </a:t>
            </a:r>
          </a:p>
        </p:txBody>
      </p:sp>
      <p:pic>
        <p:nvPicPr>
          <p:cNvPr id="165" name="Image 164"/>
          <p:cNvPicPr/>
          <p:nvPr/>
        </p:nvPicPr>
        <p:blipFill>
          <a:blip r:embed="rId4"/>
          <a:stretch/>
        </p:blipFill>
        <p:spPr>
          <a:xfrm>
            <a:off x="393480" y="3901680"/>
            <a:ext cx="3494520" cy="2620800"/>
          </a:xfrm>
          <a:prstGeom prst="rect">
            <a:avLst/>
          </a:prstGeom>
          <a:ln>
            <a:noFill/>
          </a:ln>
        </p:spPr>
      </p:pic>
      <p:sp>
        <p:nvSpPr>
          <p:cNvPr id="166" name="TextShape 4"/>
          <p:cNvSpPr txBox="1"/>
          <p:nvPr/>
        </p:nvSpPr>
        <p:spPr>
          <a:xfrm>
            <a:off x="8424000" y="3109680"/>
            <a:ext cx="1008000" cy="346320"/>
          </a:xfrm>
          <a:prstGeom prst="rect">
            <a:avLst/>
          </a:prstGeom>
          <a:noFill/>
          <a:ln>
            <a:noFill/>
          </a:ln>
        </p:spPr>
        <p:txBody>
          <a:bodyPr lIns="90000" tIns="45000" rIns="90000" bIns="45000"/>
          <a:lstStyle/>
          <a:p>
            <a:r>
              <a:rPr lang="fr-FR" sz="1800" b="0" strike="noStrike" spc="-1">
                <a:latin typeface="Arial"/>
              </a:rPr>
              <a:t>MoMath</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age 166"/>
          <p:cNvPicPr/>
          <p:nvPr/>
        </p:nvPicPr>
        <p:blipFill>
          <a:blip r:embed="rId3"/>
          <a:stretch/>
        </p:blipFill>
        <p:spPr>
          <a:xfrm>
            <a:off x="216000" y="101160"/>
            <a:ext cx="2985120" cy="2238840"/>
          </a:xfrm>
          <a:prstGeom prst="rect">
            <a:avLst/>
          </a:prstGeom>
          <a:ln>
            <a:noFill/>
          </a:ln>
        </p:spPr>
      </p:pic>
      <p:pic>
        <p:nvPicPr>
          <p:cNvPr id="168" name="Image 167"/>
          <p:cNvPicPr/>
          <p:nvPr/>
        </p:nvPicPr>
        <p:blipFill>
          <a:blip r:embed="rId4"/>
          <a:stretch/>
        </p:blipFill>
        <p:spPr>
          <a:xfrm>
            <a:off x="3201120" y="101160"/>
            <a:ext cx="2985120" cy="2238840"/>
          </a:xfrm>
          <a:prstGeom prst="rect">
            <a:avLst/>
          </a:prstGeom>
          <a:ln>
            <a:noFill/>
          </a:ln>
        </p:spPr>
      </p:pic>
      <p:pic>
        <p:nvPicPr>
          <p:cNvPr id="169" name="Image 168"/>
          <p:cNvPicPr/>
          <p:nvPr/>
        </p:nvPicPr>
        <p:blipFill>
          <a:blip r:embed="rId5"/>
          <a:stretch/>
        </p:blipFill>
        <p:spPr>
          <a:xfrm>
            <a:off x="9000000" y="108000"/>
            <a:ext cx="2999880" cy="2250000"/>
          </a:xfrm>
          <a:prstGeom prst="rect">
            <a:avLst/>
          </a:prstGeom>
          <a:ln>
            <a:noFill/>
          </a:ln>
        </p:spPr>
      </p:pic>
      <p:pic>
        <p:nvPicPr>
          <p:cNvPr id="170" name="Image 169"/>
          <p:cNvPicPr/>
          <p:nvPr/>
        </p:nvPicPr>
        <p:blipFill>
          <a:blip r:embed="rId6"/>
          <a:stretch/>
        </p:blipFill>
        <p:spPr>
          <a:xfrm>
            <a:off x="6408000" y="108000"/>
            <a:ext cx="2976120" cy="2232000"/>
          </a:xfrm>
          <a:prstGeom prst="rect">
            <a:avLst/>
          </a:prstGeom>
          <a:ln>
            <a:noFill/>
          </a:ln>
        </p:spPr>
      </p:pic>
      <p:pic>
        <p:nvPicPr>
          <p:cNvPr id="171" name="Image 170"/>
          <p:cNvPicPr/>
          <p:nvPr/>
        </p:nvPicPr>
        <p:blipFill>
          <a:blip r:embed="rId7"/>
          <a:stretch/>
        </p:blipFill>
        <p:spPr>
          <a:xfrm>
            <a:off x="216000" y="2448000"/>
            <a:ext cx="2913120" cy="2184840"/>
          </a:xfrm>
          <a:prstGeom prst="rect">
            <a:avLst/>
          </a:prstGeom>
          <a:ln>
            <a:noFill/>
          </a:ln>
        </p:spPr>
      </p:pic>
      <p:pic>
        <p:nvPicPr>
          <p:cNvPr id="172" name="Image 171"/>
          <p:cNvPicPr/>
          <p:nvPr/>
        </p:nvPicPr>
        <p:blipFill>
          <a:blip r:embed="rId8"/>
          <a:stretch/>
        </p:blipFill>
        <p:spPr>
          <a:xfrm>
            <a:off x="3129120" y="2448000"/>
            <a:ext cx="2918880" cy="2189160"/>
          </a:xfrm>
          <a:prstGeom prst="rect">
            <a:avLst/>
          </a:prstGeom>
          <a:ln>
            <a:noFill/>
          </a:ln>
        </p:spPr>
      </p:pic>
      <p:pic>
        <p:nvPicPr>
          <p:cNvPr id="173" name="Image 172"/>
          <p:cNvPicPr/>
          <p:nvPr/>
        </p:nvPicPr>
        <p:blipFill>
          <a:blip r:embed="rId9"/>
          <a:stretch/>
        </p:blipFill>
        <p:spPr>
          <a:xfrm>
            <a:off x="9110880" y="2448000"/>
            <a:ext cx="2880000" cy="2160000"/>
          </a:xfrm>
          <a:prstGeom prst="rect">
            <a:avLst/>
          </a:prstGeom>
          <a:ln>
            <a:noFill/>
          </a:ln>
        </p:spPr>
      </p:pic>
      <p:pic>
        <p:nvPicPr>
          <p:cNvPr id="174" name="Image 173"/>
          <p:cNvPicPr/>
          <p:nvPr/>
        </p:nvPicPr>
        <p:blipFill>
          <a:blip r:embed="rId10"/>
          <a:stretch/>
        </p:blipFill>
        <p:spPr>
          <a:xfrm>
            <a:off x="6264000" y="2448000"/>
            <a:ext cx="2880000" cy="2160000"/>
          </a:xfrm>
          <a:prstGeom prst="rect">
            <a:avLst/>
          </a:prstGeom>
          <a:ln>
            <a:noFill/>
          </a:ln>
        </p:spPr>
      </p:pic>
      <p:pic>
        <p:nvPicPr>
          <p:cNvPr id="175" name="Image 174"/>
          <p:cNvPicPr/>
          <p:nvPr/>
        </p:nvPicPr>
        <p:blipFill>
          <a:blip r:embed="rId11"/>
          <a:stretch/>
        </p:blipFill>
        <p:spPr>
          <a:xfrm>
            <a:off x="216000" y="4734000"/>
            <a:ext cx="2952000" cy="2214000"/>
          </a:xfrm>
          <a:prstGeom prst="rect">
            <a:avLst/>
          </a:prstGeom>
          <a:ln>
            <a:noFill/>
          </a:ln>
        </p:spPr>
      </p:pic>
      <p:pic>
        <p:nvPicPr>
          <p:cNvPr id="176" name="Image 175"/>
          <p:cNvPicPr/>
          <p:nvPr/>
        </p:nvPicPr>
        <p:blipFill>
          <a:blip r:embed="rId12"/>
          <a:stretch/>
        </p:blipFill>
        <p:spPr>
          <a:xfrm>
            <a:off x="3168000" y="4734000"/>
            <a:ext cx="2913120" cy="2184840"/>
          </a:xfrm>
          <a:prstGeom prst="rect">
            <a:avLst/>
          </a:prstGeom>
          <a:ln>
            <a:noFill/>
          </a:ln>
        </p:spPr>
      </p:pic>
      <p:pic>
        <p:nvPicPr>
          <p:cNvPr id="177" name="Image 176"/>
          <p:cNvPicPr/>
          <p:nvPr/>
        </p:nvPicPr>
        <p:blipFill>
          <a:blip r:embed="rId13"/>
          <a:stretch/>
        </p:blipFill>
        <p:spPr>
          <a:xfrm>
            <a:off x="6081120" y="4734000"/>
            <a:ext cx="2952000" cy="2214000"/>
          </a:xfrm>
          <a:prstGeom prst="rect">
            <a:avLst/>
          </a:prstGeom>
          <a:ln>
            <a:noFill/>
          </a:ln>
        </p:spPr>
      </p:pic>
      <p:pic>
        <p:nvPicPr>
          <p:cNvPr id="178" name="Image 177"/>
          <p:cNvPicPr/>
          <p:nvPr/>
        </p:nvPicPr>
        <p:blipFill>
          <a:blip r:embed="rId14"/>
          <a:stretch/>
        </p:blipFill>
        <p:spPr>
          <a:xfrm>
            <a:off x="9033120" y="4734000"/>
            <a:ext cx="2952000" cy="221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178"/>
          <p:cNvPicPr/>
          <p:nvPr/>
        </p:nvPicPr>
        <p:blipFill>
          <a:blip r:embed="rId3"/>
          <a:stretch/>
        </p:blipFill>
        <p:spPr>
          <a:xfrm>
            <a:off x="1550880" y="216000"/>
            <a:ext cx="4497120" cy="3372840"/>
          </a:xfrm>
          <a:prstGeom prst="rect">
            <a:avLst/>
          </a:prstGeom>
          <a:ln>
            <a:noFill/>
          </a:ln>
        </p:spPr>
      </p:pic>
      <p:pic>
        <p:nvPicPr>
          <p:cNvPr id="180" name="Image 179"/>
          <p:cNvPicPr/>
          <p:nvPr/>
        </p:nvPicPr>
        <p:blipFill>
          <a:blip r:embed="rId4"/>
          <a:stretch/>
        </p:blipFill>
        <p:spPr>
          <a:xfrm>
            <a:off x="86760" y="3744000"/>
            <a:ext cx="4017240" cy="3012840"/>
          </a:xfrm>
          <a:prstGeom prst="rect">
            <a:avLst/>
          </a:prstGeom>
          <a:ln>
            <a:noFill/>
          </a:ln>
        </p:spPr>
      </p:pic>
      <p:pic>
        <p:nvPicPr>
          <p:cNvPr id="181" name="Image 180"/>
          <p:cNvPicPr/>
          <p:nvPr/>
        </p:nvPicPr>
        <p:blipFill>
          <a:blip r:embed="rId5"/>
          <a:stretch/>
        </p:blipFill>
        <p:spPr>
          <a:xfrm>
            <a:off x="4071600" y="3737520"/>
            <a:ext cx="4017240" cy="3012840"/>
          </a:xfrm>
          <a:prstGeom prst="rect">
            <a:avLst/>
          </a:prstGeom>
          <a:ln>
            <a:noFill/>
          </a:ln>
        </p:spPr>
      </p:pic>
      <p:pic>
        <p:nvPicPr>
          <p:cNvPr id="182" name="Image 181"/>
          <p:cNvPicPr/>
          <p:nvPr/>
        </p:nvPicPr>
        <p:blipFill>
          <a:blip r:embed="rId6"/>
          <a:stretch/>
        </p:blipFill>
        <p:spPr>
          <a:xfrm>
            <a:off x="8064000" y="3755160"/>
            <a:ext cx="4017240" cy="3012840"/>
          </a:xfrm>
          <a:prstGeom prst="rect">
            <a:avLst/>
          </a:prstGeom>
          <a:ln>
            <a:noFill/>
          </a:ln>
        </p:spPr>
      </p:pic>
      <p:pic>
        <p:nvPicPr>
          <p:cNvPr id="183" name="Image 182"/>
          <p:cNvPicPr/>
          <p:nvPr/>
        </p:nvPicPr>
        <p:blipFill>
          <a:blip r:embed="rId7"/>
          <a:stretch/>
        </p:blipFill>
        <p:spPr>
          <a:xfrm>
            <a:off x="6792120" y="216000"/>
            <a:ext cx="4511880" cy="338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46117</TotalTime>
  <Words>1620</Words>
  <Application>Microsoft Office PowerPoint</Application>
  <PresentationFormat>Grand écran</PresentationFormat>
  <Paragraphs>123</Paragraphs>
  <Slides>34</Slides>
  <Notes>8</Notes>
  <HiddenSlides>0</HiddenSlides>
  <MMClips>0</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1</vt:i4>
      </vt:variant>
      <vt:variant>
        <vt:lpstr>Titres des diapositives</vt:lpstr>
      </vt:variant>
      <vt:variant>
        <vt:i4>34</vt:i4>
      </vt:variant>
    </vt:vector>
  </HeadingPairs>
  <TitlesOfParts>
    <vt:vector size="48" baseType="lpstr">
      <vt:lpstr>Algerian</vt:lpstr>
      <vt:lpstr>Arial</vt:lpstr>
      <vt:lpstr>Calibri</vt:lpstr>
      <vt:lpstr>Calibri Light</vt:lpstr>
      <vt:lpstr>Calibri-Bold</vt:lpstr>
      <vt:lpstr>Castellar</vt:lpstr>
      <vt:lpstr>comic</vt:lpstr>
      <vt:lpstr>Liberation Serif</vt:lpstr>
      <vt:lpstr>PT Serif</vt:lpstr>
      <vt:lpstr>SFBX2488</vt:lpstr>
      <vt:lpstr>Times New Roman</vt:lpstr>
      <vt:lpstr>Verdana</vt:lpstr>
      <vt:lpstr>Thème Office</vt:lpstr>
      <vt:lpstr>Worksheet</vt:lpstr>
      <vt:lpstr>Panorama de la mathématique en Algérie vulgarisation - olympiades - recherche</vt:lpstr>
      <vt:lpstr>Le grand Palais (25000 m²)</vt:lpstr>
      <vt:lpstr>Présentation PowerPoint</vt:lpstr>
      <vt:lpstr>Cité des sciences de Tunis</vt:lpstr>
      <vt:lpstr>Présentation PowerPoint</vt:lpstr>
      <vt:lpstr>Présentation PowerPoint</vt:lpstr>
      <vt:lpstr>Présentation PowerPoint</vt:lpstr>
      <vt:lpstr>Présentation PowerPoint</vt:lpstr>
      <vt:lpstr>Présentation PowerPoint</vt:lpstr>
      <vt:lpstr>La Vulgarisation de LA MATHEMATIQUE</vt:lpstr>
      <vt:lpstr>Présentation PowerPoint</vt:lpstr>
      <vt:lpstr>Présentation PowerPoint</vt:lpstr>
      <vt:lpstr>Premier Atelier: récréations mathématiques</vt:lpstr>
      <vt:lpstr>Présentation PowerPoint</vt:lpstr>
      <vt:lpstr>Dix thèmes sont abordés :   optimiser (bulles de savon, le plus court chemin, la meilleure forme),   remplir l’espace (empiler les oranges, polyèdres, problèmes complexes,..),  lire la nature (spirales dans la nature, monde fractale, coniques de l’espace),  paver le sol (l’art des pavages, kaléidoscopes, où suis-je ?),  prouver (Pythagore, nombres et figures, est ce bien vrai ?)  construire (courbes et vitesses, courbes et volumes, courbes lisses)  estimer – prévoir (deux boules rouges ?, Bingo !, et le gagnant est ?)  calculer (avec la tête et les mains, nombres premiers, images numériques)  se connecter (un seul trait, quatre couleurs suffisent, allo c’est toi ?)  conclure (expérimentez, faites des hypothèses, prouvez !</vt:lpstr>
      <vt:lpstr>Quatrième atelier: activités de groupes</vt:lpstr>
      <vt:lpstr>Troisième atelier: activités de groupes</vt:lpstr>
      <vt:lpstr>Un mathématicien qui applaudi de joie au moment où les enfants réussissent le test du tétraèdre scindé.</vt:lpstr>
      <vt:lpstr>Présentation PowerPoint</vt:lpstr>
      <vt:lpstr>Présentation PowerPoint</vt:lpstr>
      <vt:lpstr>Présentation PowerPoint</vt:lpstr>
      <vt:lpstr>Présentation PowerPoint</vt:lpstr>
      <vt:lpstr>Présentation PowerPoint</vt:lpstr>
      <vt:lpstr>Présentation PowerPoint</vt:lpstr>
      <vt:lpstr>Les OLYMPIADES Mathématiques La compétition qui relève le niveau</vt:lpstr>
      <vt:lpstr>Présentation PowerPoint</vt:lpstr>
      <vt:lpstr>Les Laboratoires de Mathématiques</vt:lpstr>
      <vt:lpstr>Les Laboratoires de Mathématiques en Algérie</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HB</dc:creator>
  <cp:lastModifiedBy>HB</cp:lastModifiedBy>
  <cp:revision>74</cp:revision>
  <cp:lastPrinted>2021-04-02T20:36:41Z</cp:lastPrinted>
  <dcterms:created xsi:type="dcterms:W3CDTF">2021-04-02T20:35:59Z</dcterms:created>
  <dcterms:modified xsi:type="dcterms:W3CDTF">2022-04-26T07:30:06Z</dcterms:modified>
</cp:coreProperties>
</file>